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1"/>
  </p:notesMasterIdLst>
  <p:sldIdLst>
    <p:sldId id="256" r:id="rId2"/>
    <p:sldId id="338" r:id="rId3"/>
    <p:sldId id="339" r:id="rId4"/>
    <p:sldId id="340" r:id="rId5"/>
    <p:sldId id="341" r:id="rId6"/>
    <p:sldId id="321" r:id="rId7"/>
    <p:sldId id="342" r:id="rId8"/>
    <p:sldId id="322" r:id="rId9"/>
    <p:sldId id="343" r:id="rId10"/>
    <p:sldId id="357" r:id="rId11"/>
    <p:sldId id="323" r:id="rId12"/>
    <p:sldId id="324" r:id="rId13"/>
    <p:sldId id="344" r:id="rId14"/>
    <p:sldId id="325" r:id="rId15"/>
    <p:sldId id="345" r:id="rId16"/>
    <p:sldId id="326" r:id="rId17"/>
    <p:sldId id="352" r:id="rId18"/>
    <p:sldId id="353" r:id="rId19"/>
    <p:sldId id="346" r:id="rId20"/>
    <p:sldId id="347" r:id="rId21"/>
    <p:sldId id="327" r:id="rId22"/>
    <p:sldId id="328" r:id="rId23"/>
    <p:sldId id="348" r:id="rId24"/>
    <p:sldId id="349" r:id="rId25"/>
    <p:sldId id="329" r:id="rId26"/>
    <p:sldId id="350" r:id="rId27"/>
    <p:sldId id="330" r:id="rId28"/>
    <p:sldId id="351" r:id="rId29"/>
    <p:sldId id="331" r:id="rId30"/>
    <p:sldId id="354" r:id="rId31"/>
    <p:sldId id="355" r:id="rId32"/>
    <p:sldId id="356" r:id="rId33"/>
    <p:sldId id="358" r:id="rId34"/>
    <p:sldId id="336" r:id="rId35"/>
    <p:sldId id="332" r:id="rId36"/>
    <p:sldId id="359" r:id="rId37"/>
    <p:sldId id="337" r:id="rId38"/>
    <p:sldId id="360" r:id="rId39"/>
    <p:sldId id="311" r:id="rId4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D0505"/>
    <a:srgbClr val="E46C0A"/>
    <a:srgbClr val="558ED5"/>
    <a:srgbClr val="8EB4E3"/>
    <a:srgbClr val="E09560"/>
    <a:srgbClr val="ECB88C"/>
    <a:srgbClr val="DAF0FD"/>
    <a:srgbClr val="F1F9FE"/>
    <a:srgbClr val="E4E8D0"/>
    <a:srgbClr val="DBF0F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688" autoAdjust="0"/>
    <p:restoredTop sz="73826" autoAdjust="0"/>
  </p:normalViewPr>
  <p:slideViewPr>
    <p:cSldViewPr>
      <p:cViewPr varScale="1">
        <p:scale>
          <a:sx n="53" d="100"/>
          <a:sy n="53" d="100"/>
        </p:scale>
        <p:origin x="1644" y="4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54039DE-59C7-4469-8720-AB7CBA9DC929}" type="datetimeFigureOut">
              <a:rPr lang="en-US" smtClean="0"/>
              <a:t>4/13/2020</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70802CB-EDD9-49AC-889B-1812BF6C7873}" type="slidenum">
              <a:rPr lang="en-US" smtClean="0"/>
              <a:t>‹#›</a:t>
            </a:fld>
            <a:endParaRPr lang="en-US" dirty="0"/>
          </a:p>
        </p:txBody>
      </p:sp>
    </p:spTree>
    <p:extLst>
      <p:ext uri="{BB962C8B-B14F-4D97-AF65-F5344CB8AC3E}">
        <p14:creationId xmlns:p14="http://schemas.microsoft.com/office/powerpoint/2010/main" val="41216509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dirty="0">
                <a:latin typeface="Calibri" panose="020F0502020204030204" pitchFamily="34" charset="0"/>
              </a:rPr>
              <a:t>Instructors:</a:t>
            </a:r>
            <a:r>
              <a:rPr lang="en-US" sz="1200" b="0" baseline="0" dirty="0">
                <a:latin typeface="Calibri" panose="020F0502020204030204" pitchFamily="34" charset="0"/>
              </a:rPr>
              <a:t> Short-run shortage may occur for various reasons. One example of a good with this issue is food. </a:t>
            </a:r>
            <a:r>
              <a:rPr lang="en-US" sz="1200" b="0" i="0" u="none" strike="noStrike" kern="1200" baseline="0" dirty="0">
                <a:solidFill>
                  <a:schemeClr val="tx1"/>
                </a:solidFill>
                <a:latin typeface="Calibri" panose="020F0502020204030204" pitchFamily="34" charset="0"/>
                <a:ea typeface="+mn-ea"/>
                <a:cs typeface="+mn-cs"/>
              </a:rPr>
              <a:t>Food is a tricky issue for policy-makers because it’s a basic necessity. If prices rise too high, people go hungry. If prices fall too low, farmers go out of business, which raises the risk of food shortages in the future. So, while policy-makers aren’t too concerned if the prices of many goods—like digital cameras or lattes—jump up and down, they often do care about food prices. The key question answered in this chapter is whether or not government intervention helps the situation. If yes, what types of intervention help?</a:t>
            </a:r>
          </a:p>
        </p:txBody>
      </p:sp>
      <p:sp>
        <p:nvSpPr>
          <p:cNvPr id="4" name="Slide Number Placeholder 3"/>
          <p:cNvSpPr>
            <a:spLocks noGrp="1"/>
          </p:cNvSpPr>
          <p:nvPr>
            <p:ph type="sldNum" sz="quarter" idx="10"/>
          </p:nvPr>
        </p:nvSpPr>
        <p:spPr/>
        <p:txBody>
          <a:bodyPr/>
          <a:lstStyle/>
          <a:p>
            <a:fld id="{870802CB-EDD9-49AC-889B-1812BF6C7873}" type="slidenum">
              <a:rPr lang="en-US" smtClean="0"/>
              <a:t>1</a:t>
            </a:fld>
            <a:endParaRPr lang="en-US" dirty="0"/>
          </a:p>
        </p:txBody>
      </p:sp>
    </p:spTree>
    <p:extLst>
      <p:ext uri="{BB962C8B-B14F-4D97-AF65-F5344CB8AC3E}">
        <p14:creationId xmlns:p14="http://schemas.microsoft.com/office/powerpoint/2010/main" val="21178931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13</a:t>
            </a:fld>
            <a:endParaRPr lang="en-US" dirty="0"/>
          </a:p>
        </p:txBody>
      </p:sp>
    </p:spTree>
    <p:extLst>
      <p:ext uri="{BB962C8B-B14F-4D97-AF65-F5344CB8AC3E}">
        <p14:creationId xmlns:p14="http://schemas.microsoft.com/office/powerpoint/2010/main" val="9189882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aseline="0" dirty="0"/>
              <a:t>It should be clear that a price floor causes:</a:t>
            </a:r>
            <a:endParaRPr lang="en-US" sz="1200" dirty="0"/>
          </a:p>
          <a:p>
            <a:pPr marL="228600" marR="0" indent="-228600" algn="l" defTabSz="914400" rtl="0" eaLnBrk="1" fontAlgn="auto" latinLnBrk="0" hangingPunct="1">
              <a:lnSpc>
                <a:spcPct val="100000"/>
              </a:lnSpc>
              <a:spcBef>
                <a:spcPts val="0"/>
              </a:spcBef>
              <a:spcAft>
                <a:spcPts val="0"/>
              </a:spcAft>
              <a:buClrTx/>
              <a:buSzTx/>
              <a:buFontTx/>
              <a:buAutoNum type="arabicParenR"/>
              <a:tabLst/>
              <a:defRPr/>
            </a:pPr>
            <a:r>
              <a:rPr lang="en-US" sz="1200" dirty="0"/>
              <a:t>Total welfare</a:t>
            </a:r>
            <a:r>
              <a:rPr lang="en-US" sz="1200" baseline="0" dirty="0"/>
              <a:t> (or surplus) to decrease.</a:t>
            </a:r>
          </a:p>
          <a:p>
            <a:pPr marL="228600" marR="0" indent="-228600" algn="l" defTabSz="914400" rtl="0" eaLnBrk="1" fontAlgn="auto" latinLnBrk="0" hangingPunct="1">
              <a:lnSpc>
                <a:spcPct val="100000"/>
              </a:lnSpc>
              <a:spcBef>
                <a:spcPts val="0"/>
              </a:spcBef>
              <a:spcAft>
                <a:spcPts val="0"/>
              </a:spcAft>
              <a:buClrTx/>
              <a:buSzTx/>
              <a:buFontTx/>
              <a:buAutoNum type="arabicParenR"/>
              <a:tabLst/>
              <a:defRPr/>
            </a:pPr>
            <a:r>
              <a:rPr lang="en-US" sz="1200" baseline="0" dirty="0"/>
              <a:t>Consumer surplus to fall.</a:t>
            </a:r>
            <a:endParaRPr lang="en-US" sz="1200" dirty="0"/>
          </a:p>
          <a:p>
            <a:pPr marL="228600" marR="0" indent="-228600" algn="l" defTabSz="914400" rtl="0" eaLnBrk="1" fontAlgn="auto" latinLnBrk="0" hangingPunct="1">
              <a:lnSpc>
                <a:spcPct val="100000"/>
              </a:lnSpc>
              <a:spcBef>
                <a:spcPts val="0"/>
              </a:spcBef>
              <a:spcAft>
                <a:spcPts val="0"/>
              </a:spcAft>
              <a:buClrTx/>
              <a:buSzTx/>
              <a:buFontTx/>
              <a:buAutoNum type="arabicParenR"/>
              <a:tabLst/>
              <a:defRPr/>
            </a:pPr>
            <a:r>
              <a:rPr lang="en-US" sz="1200" dirty="0"/>
              <a:t>Producer surplus to increase or decrease. Whether producer surplus increases</a:t>
            </a:r>
            <a:r>
              <a:rPr lang="en-US" sz="1200" baseline="0" dirty="0"/>
              <a:t> or decreases depends on whether the deadweight loss is smaller than the transfer. (Or, in this example, whether area 1 is larger or smaller than area 2.)</a:t>
            </a:r>
          </a:p>
        </p:txBody>
      </p:sp>
      <p:sp>
        <p:nvSpPr>
          <p:cNvPr id="4" name="Slide Number Placeholder 3"/>
          <p:cNvSpPr>
            <a:spLocks noGrp="1"/>
          </p:cNvSpPr>
          <p:nvPr>
            <p:ph type="sldNum" sz="quarter" idx="10"/>
          </p:nvPr>
        </p:nvSpPr>
        <p:spPr/>
        <p:txBody>
          <a:bodyPr/>
          <a:lstStyle/>
          <a:p>
            <a:fld id="{870802CB-EDD9-49AC-889B-1812BF6C7873}" type="slidenum">
              <a:rPr lang="en-US" smtClean="0"/>
              <a:t>14</a:t>
            </a:fld>
            <a:endParaRPr lang="en-US" dirty="0"/>
          </a:p>
        </p:txBody>
      </p:sp>
    </p:spTree>
    <p:extLst>
      <p:ext uri="{BB962C8B-B14F-4D97-AF65-F5344CB8AC3E}">
        <p14:creationId xmlns:p14="http://schemas.microsoft.com/office/powerpoint/2010/main" val="9724633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In recent years, the market prices for dairy products in the United States have usually been above the price floor. The price floor may become binding, however, in response to changes in the market. Notice that if the price is high and there is excess milk, this may lead to producers decreasing the quantity of milk production. Thus, a price floor may cause LESS milk to be produced than if the market was left to itself.</a:t>
            </a:r>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16</a:t>
            </a:fld>
            <a:endParaRPr lang="en-US" dirty="0"/>
          </a:p>
        </p:txBody>
      </p:sp>
    </p:spTree>
    <p:extLst>
      <p:ext uri="{BB962C8B-B14F-4D97-AF65-F5344CB8AC3E}">
        <p14:creationId xmlns:p14="http://schemas.microsoft.com/office/powerpoint/2010/main" val="29668537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aseline="0" dirty="0"/>
          </a:p>
        </p:txBody>
      </p:sp>
      <p:sp>
        <p:nvSpPr>
          <p:cNvPr id="4" name="Slide Number Placeholder 3"/>
          <p:cNvSpPr>
            <a:spLocks noGrp="1"/>
          </p:cNvSpPr>
          <p:nvPr>
            <p:ph type="sldNum" sz="quarter" idx="10"/>
          </p:nvPr>
        </p:nvSpPr>
        <p:spPr/>
        <p:txBody>
          <a:bodyPr/>
          <a:lstStyle/>
          <a:p>
            <a:fld id="{870802CB-EDD9-49AC-889B-1812BF6C7873}" type="slidenum">
              <a:rPr lang="en-US" smtClean="0"/>
              <a:t>17</a:t>
            </a:fld>
            <a:endParaRPr lang="en-US" dirty="0"/>
          </a:p>
        </p:txBody>
      </p:sp>
    </p:spTree>
    <p:extLst>
      <p:ext uri="{BB962C8B-B14F-4D97-AF65-F5344CB8AC3E}">
        <p14:creationId xmlns:p14="http://schemas.microsoft.com/office/powerpoint/2010/main" val="97246335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aseline="0" dirty="0"/>
          </a:p>
        </p:txBody>
      </p:sp>
      <p:sp>
        <p:nvSpPr>
          <p:cNvPr id="4" name="Slide Number Placeholder 3"/>
          <p:cNvSpPr>
            <a:spLocks noGrp="1"/>
          </p:cNvSpPr>
          <p:nvPr>
            <p:ph type="sldNum" sz="quarter" idx="10"/>
          </p:nvPr>
        </p:nvSpPr>
        <p:spPr/>
        <p:txBody>
          <a:bodyPr/>
          <a:lstStyle/>
          <a:p>
            <a:fld id="{870802CB-EDD9-49AC-889B-1812BF6C7873}" type="slidenum">
              <a:rPr lang="en-US" smtClean="0"/>
              <a:t>18</a:t>
            </a:fld>
            <a:endParaRPr lang="en-US" dirty="0"/>
          </a:p>
        </p:txBody>
      </p:sp>
    </p:spTree>
    <p:extLst>
      <p:ext uri="{BB962C8B-B14F-4D97-AF65-F5344CB8AC3E}">
        <p14:creationId xmlns:p14="http://schemas.microsoft.com/office/powerpoint/2010/main" val="97246335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21</a:t>
            </a:fld>
            <a:endParaRPr lang="en-US" dirty="0"/>
          </a:p>
        </p:txBody>
      </p:sp>
    </p:spTree>
    <p:extLst>
      <p:ext uri="{BB962C8B-B14F-4D97-AF65-F5344CB8AC3E}">
        <p14:creationId xmlns:p14="http://schemas.microsoft.com/office/powerpoint/2010/main" val="101769939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22</a:t>
            </a:fld>
            <a:endParaRPr lang="en-US" dirty="0"/>
          </a:p>
        </p:txBody>
      </p:sp>
    </p:spTree>
    <p:extLst>
      <p:ext uri="{BB962C8B-B14F-4D97-AF65-F5344CB8AC3E}">
        <p14:creationId xmlns:p14="http://schemas.microsoft.com/office/powerpoint/2010/main" val="381161946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aseline="0" dirty="0"/>
          </a:p>
        </p:txBody>
      </p:sp>
      <p:sp>
        <p:nvSpPr>
          <p:cNvPr id="4" name="Slide Number Placeholder 3"/>
          <p:cNvSpPr>
            <a:spLocks noGrp="1"/>
          </p:cNvSpPr>
          <p:nvPr>
            <p:ph type="sldNum" sz="quarter" idx="10"/>
          </p:nvPr>
        </p:nvSpPr>
        <p:spPr/>
        <p:txBody>
          <a:bodyPr/>
          <a:lstStyle/>
          <a:p>
            <a:fld id="{870802CB-EDD9-49AC-889B-1812BF6C7873}" type="slidenum">
              <a:rPr lang="en-US" smtClean="0"/>
              <a:t>23</a:t>
            </a:fld>
            <a:endParaRPr lang="en-US" dirty="0"/>
          </a:p>
        </p:txBody>
      </p:sp>
    </p:spTree>
    <p:extLst>
      <p:ext uri="{BB962C8B-B14F-4D97-AF65-F5344CB8AC3E}">
        <p14:creationId xmlns:p14="http://schemas.microsoft.com/office/powerpoint/2010/main" val="97246335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aseline="0" dirty="0"/>
              <a:t>DWL stands for deadweight loss.</a:t>
            </a:r>
          </a:p>
        </p:txBody>
      </p:sp>
      <p:sp>
        <p:nvSpPr>
          <p:cNvPr id="4" name="Slide Number Placeholder 3"/>
          <p:cNvSpPr>
            <a:spLocks noGrp="1"/>
          </p:cNvSpPr>
          <p:nvPr>
            <p:ph type="sldNum" sz="quarter" idx="10"/>
          </p:nvPr>
        </p:nvSpPr>
        <p:spPr/>
        <p:txBody>
          <a:bodyPr/>
          <a:lstStyle/>
          <a:p>
            <a:fld id="{870802CB-EDD9-49AC-889B-1812BF6C7873}" type="slidenum">
              <a:rPr lang="en-US" smtClean="0"/>
              <a:t>24</a:t>
            </a:fld>
            <a:endParaRPr lang="en-US" dirty="0"/>
          </a:p>
        </p:txBody>
      </p:sp>
    </p:spTree>
    <p:extLst>
      <p:ext uri="{BB962C8B-B14F-4D97-AF65-F5344CB8AC3E}">
        <p14:creationId xmlns:p14="http://schemas.microsoft.com/office/powerpoint/2010/main" val="97246335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25</a:t>
            </a:fld>
            <a:endParaRPr lang="en-US" dirty="0"/>
          </a:p>
        </p:txBody>
      </p:sp>
    </p:spTree>
    <p:extLst>
      <p:ext uri="{BB962C8B-B14F-4D97-AF65-F5344CB8AC3E}">
        <p14:creationId xmlns:p14="http://schemas.microsoft.com/office/powerpoint/2010/main" val="18309013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870802CB-EDD9-49AC-889B-1812BF6C7873}" type="slidenum">
              <a:rPr lang="en-US" smtClean="0"/>
              <a:t>2</a:t>
            </a:fld>
            <a:endParaRPr lang="en-US" dirty="0"/>
          </a:p>
        </p:txBody>
      </p:sp>
    </p:spTree>
    <p:extLst>
      <p:ext uri="{BB962C8B-B14F-4D97-AF65-F5344CB8AC3E}">
        <p14:creationId xmlns:p14="http://schemas.microsoft.com/office/powerpoint/2010/main" val="212123597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 should be clear</a:t>
            </a:r>
            <a:r>
              <a:rPr lang="en-US" baseline="0" dirty="0"/>
              <a:t> to students that regardless of whether a tax is placed on sellers or buyers, the effects are identical.</a:t>
            </a:r>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26</a:t>
            </a:fld>
            <a:endParaRPr lang="en-US" dirty="0"/>
          </a:p>
        </p:txBody>
      </p:sp>
    </p:spTree>
    <p:extLst>
      <p:ext uri="{BB962C8B-B14F-4D97-AF65-F5344CB8AC3E}">
        <p14:creationId xmlns:p14="http://schemas.microsoft.com/office/powerpoint/2010/main" val="11401680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Since a tax effectively changes the price of a good to both buyers and sellers, the relative responsiveness of supply and demand will determine the tax burden. Essentially, the side of the market that is more price elastic will be more able to adjust to price changes and will shoulder less of the tax burden. In t</a:t>
            </a:r>
            <a:r>
              <a:rPr lang="en-US" dirty="0"/>
              <a:t>he figure on the left, </a:t>
            </a:r>
            <a:r>
              <a:rPr lang="en-US" baseline="0" dirty="0"/>
              <a:t>the tax burden is shared equally, </a:t>
            </a:r>
            <a:r>
              <a:rPr lang="en-US" dirty="0"/>
              <a:t>since consumers lose the</a:t>
            </a:r>
            <a:r>
              <a:rPr lang="en-US" baseline="0" dirty="0"/>
              <a:t> same amount of surplus as producers. </a:t>
            </a:r>
            <a:r>
              <a:rPr lang="en-US" sz="1200" b="0" i="0" u="none" strike="noStrike" kern="1200" baseline="0" dirty="0">
                <a:solidFill>
                  <a:schemeClr val="tx1"/>
                </a:solidFill>
                <a:latin typeface="+mn-lt"/>
                <a:ea typeface="+mn-ea"/>
                <a:cs typeface="+mn-cs"/>
              </a:rPr>
              <a:t>In the middle figure, buyers paid $0.50 before the tax. After the tax, they pay $0.54, so their tax burden is $0.04 per Whizbang. Sellers, on the other hand, receive only $0.34 after the tax, so their tax burden, at $0.16 per Whizbang, is four times as large as that of buyers. In the figure on the right, buyers bear more of the burden than sellers. Buyers pay $0.66 and sellers receive $0.48. The relative tax burden borne by buyers and sellers is called the tax incidence.</a:t>
            </a:r>
          </a:p>
          <a:p>
            <a:endParaRPr lang="en-US"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27</a:t>
            </a:fld>
            <a:endParaRPr lang="en-US" dirty="0"/>
          </a:p>
        </p:txBody>
      </p:sp>
    </p:spTree>
    <p:extLst>
      <p:ext uri="{BB962C8B-B14F-4D97-AF65-F5344CB8AC3E}">
        <p14:creationId xmlns:p14="http://schemas.microsoft.com/office/powerpoint/2010/main" val="215237221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Students can</a:t>
            </a:r>
            <a:r>
              <a:rPr lang="en-US" baseline="0" dirty="0"/>
              <a:t> think of a subsidy as the reverse of a tax.</a:t>
            </a:r>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28</a:t>
            </a:fld>
            <a:endParaRPr lang="en-US" dirty="0"/>
          </a:p>
        </p:txBody>
      </p:sp>
    </p:spTree>
    <p:extLst>
      <p:ext uri="{BB962C8B-B14F-4D97-AF65-F5344CB8AC3E}">
        <p14:creationId xmlns:p14="http://schemas.microsoft.com/office/powerpoint/2010/main" val="311955485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arenR"/>
            </a:pPr>
            <a:r>
              <a:rPr lang="en-US" dirty="0"/>
              <a:t>The subsidy</a:t>
            </a:r>
            <a:r>
              <a:rPr lang="en-US" baseline="0" dirty="0"/>
              <a:t> is placed on the supply curve and the demand curve does not change.</a:t>
            </a:r>
          </a:p>
          <a:p>
            <a:pPr marL="228600" indent="-228600">
              <a:buAutoNum type="arabicParenR"/>
            </a:pPr>
            <a:r>
              <a:rPr lang="en-US" baseline="0" dirty="0"/>
              <a:t>Notice that the equilibrium quantity increases while:</a:t>
            </a:r>
          </a:p>
          <a:p>
            <a:pPr marL="457200" lvl="1" indent="0">
              <a:buNone/>
            </a:pPr>
            <a:r>
              <a:rPr lang="en-US" baseline="0" dirty="0"/>
              <a:t>- The price paid by consumers is </a:t>
            </a:r>
            <a:r>
              <a:rPr lang="en-US" i="1" baseline="0" dirty="0"/>
              <a:t>lower</a:t>
            </a:r>
            <a:r>
              <a:rPr lang="en-US" baseline="0" dirty="0"/>
              <a:t> than the equilibrium price.</a:t>
            </a:r>
          </a:p>
          <a:p>
            <a:pPr marL="457200" lvl="1" indent="0">
              <a:buNone/>
            </a:pPr>
            <a:r>
              <a:rPr lang="en-US" baseline="0" dirty="0"/>
              <a:t>- The price received by suppliers is </a:t>
            </a:r>
            <a:r>
              <a:rPr lang="en-US" i="1" baseline="0" dirty="0"/>
              <a:t>higher</a:t>
            </a:r>
            <a:r>
              <a:rPr lang="en-US" baseline="0" dirty="0"/>
              <a:t> than the equilibrium price.</a:t>
            </a:r>
          </a:p>
          <a:p>
            <a:pPr marL="228600" lvl="0" indent="-228600">
              <a:buAutoNum type="arabicParenR"/>
            </a:pPr>
            <a:r>
              <a:rPr lang="en-US" baseline="0" dirty="0"/>
              <a:t>The government has to pay for the subsidy, the cost of which equals the amount of the subsidy times the new equilibrium quantity.</a:t>
            </a:r>
          </a:p>
          <a:p>
            <a:pPr marL="457200" lvl="1" indent="0">
              <a:buNone/>
            </a:pPr>
            <a:endParaRPr lang="en-US" baseline="0" dirty="0"/>
          </a:p>
          <a:p>
            <a:r>
              <a:rPr lang="en-US" sz="1200" b="0" i="0" u="none" strike="noStrike" kern="1200" baseline="0" dirty="0">
                <a:solidFill>
                  <a:schemeClr val="tx1"/>
                </a:solidFill>
                <a:latin typeface="+mn-lt"/>
                <a:ea typeface="+mn-ea"/>
                <a:cs typeface="+mn-cs"/>
              </a:rPr>
              <a:t>A subsidy benefits both buyers and sellers, increasing total surplus </a:t>
            </a:r>
            <a:r>
              <a:rPr lang="en-US" sz="1200" b="0" i="1" u="none" strike="noStrike" kern="1200" baseline="0" dirty="0">
                <a:solidFill>
                  <a:schemeClr val="tx1"/>
                </a:solidFill>
                <a:latin typeface="+mn-lt"/>
                <a:ea typeface="+mn-ea"/>
                <a:cs typeface="+mn-cs"/>
              </a:rPr>
              <a:t>within </a:t>
            </a:r>
            <a:r>
              <a:rPr lang="en-US" sz="1200" b="0" i="0" u="none" strike="noStrike" kern="1200" baseline="0" dirty="0">
                <a:solidFill>
                  <a:schemeClr val="tx1"/>
                </a:solidFill>
                <a:latin typeface="+mn-lt"/>
                <a:ea typeface="+mn-ea"/>
                <a:cs typeface="+mn-cs"/>
              </a:rPr>
              <a:t>the market. However, the subsidy imposes a cost on the government, and ultimately on taxpayers. The consumers who benefit from the subsidy may not be the same as those paying the taxes.</a:t>
            </a:r>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29</a:t>
            </a:fld>
            <a:endParaRPr lang="en-US" dirty="0"/>
          </a:p>
        </p:txBody>
      </p:sp>
    </p:spTree>
    <p:extLst>
      <p:ext uri="{BB962C8B-B14F-4D97-AF65-F5344CB8AC3E}">
        <p14:creationId xmlns:p14="http://schemas.microsoft.com/office/powerpoint/2010/main" val="375357779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30</a:t>
            </a:fld>
            <a:endParaRPr lang="en-US" dirty="0"/>
          </a:p>
        </p:txBody>
      </p:sp>
    </p:spTree>
    <p:extLst>
      <p:ext uri="{BB962C8B-B14F-4D97-AF65-F5344CB8AC3E}">
        <p14:creationId xmlns:p14="http://schemas.microsoft.com/office/powerpoint/2010/main" val="101769939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31</a:t>
            </a:fld>
            <a:endParaRPr lang="en-US" dirty="0"/>
          </a:p>
        </p:txBody>
      </p:sp>
    </p:spTree>
    <p:extLst>
      <p:ext uri="{BB962C8B-B14F-4D97-AF65-F5344CB8AC3E}">
        <p14:creationId xmlns:p14="http://schemas.microsoft.com/office/powerpoint/2010/main" val="381161946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a:t>
            </a:r>
            <a:r>
              <a:rPr lang="en-US" baseline="0" dirty="0"/>
              <a:t> additional consumer surplus is ($0.70 - $0.53) × 50 + .5 × ($0.70 - $0.53) × (62 - 50) = $9.52 M</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a:t>The</a:t>
            </a:r>
            <a:r>
              <a:rPr lang="en-US" baseline="0" dirty="0"/>
              <a:t> additional producer surplus is ($0.88 - $0.70) × 50 + .5 × ($0.88 - $0.70) × (62 - 50) = $10.08 M</a:t>
            </a:r>
          </a:p>
        </p:txBody>
      </p:sp>
      <p:sp>
        <p:nvSpPr>
          <p:cNvPr id="4" name="Slide Number Placeholder 3"/>
          <p:cNvSpPr>
            <a:spLocks noGrp="1"/>
          </p:cNvSpPr>
          <p:nvPr>
            <p:ph type="sldNum" sz="quarter" idx="10"/>
          </p:nvPr>
        </p:nvSpPr>
        <p:spPr/>
        <p:txBody>
          <a:bodyPr/>
          <a:lstStyle/>
          <a:p>
            <a:fld id="{870802CB-EDD9-49AC-889B-1812BF6C7873}" type="slidenum">
              <a:rPr lang="en-US" smtClean="0"/>
              <a:t>32</a:t>
            </a:fld>
            <a:endParaRPr lang="en-US" dirty="0"/>
          </a:p>
        </p:txBody>
      </p:sp>
    </p:spTree>
    <p:extLst>
      <p:ext uri="{BB962C8B-B14F-4D97-AF65-F5344CB8AC3E}">
        <p14:creationId xmlns:p14="http://schemas.microsoft.com/office/powerpoint/2010/main" val="381161946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33</a:t>
            </a:fld>
            <a:endParaRPr lang="en-US" dirty="0"/>
          </a:p>
        </p:txBody>
      </p:sp>
    </p:spTree>
    <p:extLst>
      <p:ext uri="{BB962C8B-B14F-4D97-AF65-F5344CB8AC3E}">
        <p14:creationId xmlns:p14="http://schemas.microsoft.com/office/powerpoint/2010/main" val="60117507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34</a:t>
            </a:fld>
            <a:endParaRPr lang="en-US" dirty="0"/>
          </a:p>
        </p:txBody>
      </p:sp>
    </p:spTree>
    <p:extLst>
      <p:ext uri="{BB962C8B-B14F-4D97-AF65-F5344CB8AC3E}">
        <p14:creationId xmlns:p14="http://schemas.microsoft.com/office/powerpoint/2010/main" val="10440472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far left and far right graphs are extremes (both supply</a:t>
            </a:r>
            <a:r>
              <a:rPr lang="en-US" baseline="0" dirty="0"/>
              <a:t> and demand are inelastic or elastic) and provide a clear demonstration of a small change in quantity or larger change in quantity.</a:t>
            </a:r>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35</a:t>
            </a:fld>
            <a:endParaRPr lang="en-US" dirty="0"/>
          </a:p>
        </p:txBody>
      </p:sp>
    </p:spTree>
    <p:extLst>
      <p:ext uri="{BB962C8B-B14F-4D97-AF65-F5344CB8AC3E}">
        <p14:creationId xmlns:p14="http://schemas.microsoft.com/office/powerpoint/2010/main" val="20509744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1" u="none" strike="noStrike" kern="1200" baseline="0" dirty="0">
                <a:solidFill>
                  <a:schemeClr val="tx1"/>
                </a:solidFill>
                <a:latin typeface="+mn-lt"/>
                <a:ea typeface="+mn-ea"/>
                <a:cs typeface="+mn-cs"/>
              </a:rPr>
              <a:t>Changing the distribution of surplus. </a:t>
            </a:r>
            <a:r>
              <a:rPr lang="en-US" sz="1200" b="0" i="0" u="none" strike="noStrike" kern="1200" baseline="0" dirty="0">
                <a:solidFill>
                  <a:schemeClr val="tx1"/>
                </a:solidFill>
                <a:latin typeface="+mn-lt"/>
                <a:ea typeface="+mn-ea"/>
                <a:cs typeface="+mn-cs"/>
              </a:rPr>
              <a:t>Efficient markets maximize total surplus, but an efficient outcome may still be seen as unfair. For example, even if the job market is efficient, wages can still drop so low that some workers fall below the poverty line while their employers make healthy profits. The government might respond by intervening in the labor market to impose a minimum wage. This policy will change the distribution of surplus, reducing employers’ profits and lifting workers’ incomes. Reasonable people can—and often do—argue about whether a policy that benefits a certain group (such as minimum-wage workers) is justified or not. Our focus will be on accurately describing the benefits and costs of such policies.</a:t>
            </a:r>
          </a:p>
          <a:p>
            <a:endParaRPr lang="en-US" sz="1200" b="0" i="0" u="none" strike="noStrike" kern="1200" baseline="0" dirty="0">
              <a:solidFill>
                <a:schemeClr val="tx1"/>
              </a:solidFill>
              <a:latin typeface="+mn-lt"/>
              <a:ea typeface="+mn-ea"/>
              <a:cs typeface="+mn-cs"/>
            </a:endParaRPr>
          </a:p>
          <a:p>
            <a:r>
              <a:rPr lang="en-US" sz="1200" b="1" i="1" u="none" strike="noStrike" kern="1200" baseline="0" dirty="0">
                <a:solidFill>
                  <a:schemeClr val="tx1"/>
                </a:solidFill>
                <a:latin typeface="+mn-lt"/>
                <a:ea typeface="+mn-ea"/>
                <a:cs typeface="+mn-cs"/>
              </a:rPr>
              <a:t>Encouraging or discouraging consumption. </a:t>
            </a:r>
            <a:r>
              <a:rPr lang="en-US" sz="1200" b="0" i="0" u="none" strike="noStrike" kern="1200" baseline="0" dirty="0">
                <a:solidFill>
                  <a:schemeClr val="tx1"/>
                </a:solidFill>
                <a:latin typeface="+mn-lt"/>
                <a:ea typeface="+mn-ea"/>
                <a:cs typeface="+mn-cs"/>
              </a:rPr>
              <a:t>Around the world, many people judge certain products to be “good” or “bad” based on culture, health, religion, or other values. At the extreme, certain “bad” products are banned altogether, such as hard drugs. More often, governments use taxes to discourage people from consuming bad products without banning them altogether. Common examples are cigarettes and alcohol; many governments tax them heavily, with the aim of reducing smoking and drinking. In some cases, minimizing costs imposed on others (such as from pollution or secondhand smoke) is also part of the motivation for discouraging consumption. On the other hand, governments use subsidies</a:t>
            </a:r>
            <a:r>
              <a:rPr lang="en-US" sz="1200" b="0" i="1"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to encourage people to consume “good” products or services. For instance, many governments provide public funding for schools to encourage education and for vaccinations to encourage parents to protect their children against disease.</a:t>
            </a:r>
          </a:p>
          <a:p>
            <a:endParaRPr lang="en-US" sz="1200" b="0" i="0"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1" u="none" strike="noStrike" kern="1200" baseline="0" dirty="0">
                <a:solidFill>
                  <a:schemeClr val="tx1"/>
                </a:solidFill>
                <a:latin typeface="+mn-lt"/>
                <a:ea typeface="+mn-ea"/>
                <a:cs typeface="+mn-cs"/>
              </a:rPr>
              <a:t>Correcting market failures. </a:t>
            </a:r>
            <a:r>
              <a:rPr lang="en-US" sz="1200" b="0" i="0" u="none" strike="noStrike" kern="1200" baseline="0" dirty="0">
                <a:solidFill>
                  <a:schemeClr val="tx1"/>
                </a:solidFill>
                <a:latin typeface="+mn-lt"/>
                <a:ea typeface="+mn-ea"/>
                <a:cs typeface="+mn-cs"/>
              </a:rPr>
              <a:t>Our model of demand and supply has so far assumed that markets work efficiently—but in the real world, that’s not always true. For example, sometimes there is only one producer of a good, who faces no competition and can charge an inefficiently high price. Other times, one person’s use of a product or service imposes costs on other people that are not captured in prices paid by the first person, such as the pollution caused by burning the gas in your car. Situations in which the assumption of efficient, competitive markets fails to hold are called market failures. When there is a market failure, intervening can actually increase total surplus.</a:t>
            </a:r>
          </a:p>
        </p:txBody>
      </p:sp>
      <p:sp>
        <p:nvSpPr>
          <p:cNvPr id="4" name="Slide Number Placeholder 3"/>
          <p:cNvSpPr>
            <a:spLocks noGrp="1"/>
          </p:cNvSpPr>
          <p:nvPr>
            <p:ph type="sldNum" sz="quarter" idx="10"/>
          </p:nvPr>
        </p:nvSpPr>
        <p:spPr/>
        <p:txBody>
          <a:bodyPr/>
          <a:lstStyle/>
          <a:p>
            <a:fld id="{870802CB-EDD9-49AC-889B-1812BF6C7873}" type="slidenum">
              <a:rPr lang="en-US" smtClean="0"/>
              <a:t>3</a:t>
            </a:fld>
            <a:endParaRPr lang="en-US" dirty="0"/>
          </a:p>
        </p:txBody>
      </p:sp>
    </p:spTree>
    <p:extLst>
      <p:ext uri="{BB962C8B-B14F-4D97-AF65-F5344CB8AC3E}">
        <p14:creationId xmlns:p14="http://schemas.microsoft.com/office/powerpoint/2010/main" val="379872635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36</a:t>
            </a:fld>
            <a:endParaRPr lang="en-US" dirty="0"/>
          </a:p>
        </p:txBody>
      </p:sp>
    </p:spTree>
    <p:extLst>
      <p:ext uri="{BB962C8B-B14F-4D97-AF65-F5344CB8AC3E}">
        <p14:creationId xmlns:p14="http://schemas.microsoft.com/office/powerpoint/2010/main" val="380894232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In the short run, both demand and supply are typically fixed (inelastic). In the long run, on both sides of the market, elasticity is often greater.</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On the demand side, consumers might make small lifestyle changes over the medium term, such as buying a bus pass or shopping closer to home. Over the long run, they might make even bigger changes.</a:t>
            </a:r>
          </a:p>
          <a:p>
            <a:pPr marL="171450" indent="-171450">
              <a:buFont typeface="Arial" pitchFamily="34" charset="0"/>
              <a:buChar char="•"/>
            </a:pPr>
            <a:r>
              <a:rPr lang="en-US" sz="1200" b="0" i="0" u="none" strike="noStrike" kern="1200" baseline="0" dirty="0">
                <a:solidFill>
                  <a:schemeClr val="tx1"/>
                </a:solidFill>
                <a:latin typeface="+mn-lt"/>
                <a:ea typeface="+mn-ea"/>
                <a:cs typeface="+mn-cs"/>
              </a:rPr>
              <a:t>When they need to buy a new car, for example, they will be inclined to buy a model that offers high gas mileage.</a:t>
            </a:r>
          </a:p>
          <a:p>
            <a:pPr marL="171450" indent="-171450">
              <a:buFont typeface="Arial" pitchFamily="34" charset="0"/>
              <a:buChar char="•"/>
            </a:pPr>
            <a:r>
              <a:rPr lang="en-US" sz="1200" b="0" i="0" u="none" strike="noStrike" kern="1200" baseline="0" dirty="0">
                <a:solidFill>
                  <a:schemeClr val="tx1"/>
                </a:solidFill>
                <a:latin typeface="+mn-lt"/>
                <a:ea typeface="+mn-ea"/>
                <a:cs typeface="+mn-cs"/>
              </a:rPr>
              <a:t>If they move to a new job or home, they may place more weight than in the past on commuting distance.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On the supply side, producers will also be able to increase production (be more elastic over the long run).</a:t>
            </a:r>
          </a:p>
          <a:p>
            <a:pPr marL="171450" indent="-171450">
              <a:buFont typeface="Arial" pitchFamily="34" charset="0"/>
              <a:buChar char="•"/>
            </a:pPr>
            <a:r>
              <a:rPr lang="en-US" sz="1200" b="0" i="0" u="none" strike="noStrike" kern="1200" baseline="0" dirty="0">
                <a:solidFill>
                  <a:schemeClr val="tx1"/>
                </a:solidFill>
                <a:latin typeface="+mn-lt"/>
                <a:ea typeface="+mn-ea"/>
                <a:cs typeface="+mn-cs"/>
              </a:rPr>
              <a:t>Because a higher price gives suppliers an incentive to produce more, they may invest in oil exploration, dig new wells, or take steps to increase the pumping capacity of existing wells.</a:t>
            </a:r>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37</a:t>
            </a:fld>
            <a:endParaRPr lang="en-US" dirty="0"/>
          </a:p>
        </p:txBody>
      </p:sp>
    </p:spTree>
    <p:extLst>
      <p:ext uri="{BB962C8B-B14F-4D97-AF65-F5344CB8AC3E}">
        <p14:creationId xmlns:p14="http://schemas.microsoft.com/office/powerpoint/2010/main" val="59776479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38</a:t>
            </a:fld>
            <a:endParaRPr lang="en-US" dirty="0"/>
          </a:p>
        </p:txBody>
      </p:sp>
    </p:spTree>
    <p:extLst>
      <p:ext uri="{BB962C8B-B14F-4D97-AF65-F5344CB8AC3E}">
        <p14:creationId xmlns:p14="http://schemas.microsoft.com/office/powerpoint/2010/main" val="31183448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1. For many Mexican families, tortillas are an important food. What happened when the Mexican government set a </a:t>
            </a:r>
            <a:r>
              <a:rPr lang="en-US" sz="1200" b="0" i="1" u="none" strike="noStrike" kern="1200" baseline="0" dirty="0">
                <a:solidFill>
                  <a:schemeClr val="tx1"/>
                </a:solidFill>
                <a:latin typeface="+mn-lt"/>
                <a:ea typeface="+mn-ea"/>
                <a:cs typeface="+mn-cs"/>
              </a:rPr>
              <a:t>maximum price </a:t>
            </a:r>
            <a:r>
              <a:rPr lang="en-US" sz="1200" b="0" i="0" u="none" strike="noStrike" kern="1200" baseline="0" dirty="0">
                <a:solidFill>
                  <a:schemeClr val="tx1"/>
                </a:solidFill>
                <a:latin typeface="+mn-lt"/>
                <a:ea typeface="+mn-ea"/>
                <a:cs typeface="+mn-cs"/>
              </a:rPr>
              <a:t>for tortillas, in an effort to keep them affordable?</a:t>
            </a:r>
          </a:p>
          <a:p>
            <a:r>
              <a:rPr lang="en-US" sz="1200" b="0" i="0" u="none" strike="noStrike" kern="1200" baseline="0" dirty="0">
                <a:solidFill>
                  <a:schemeClr val="tx1"/>
                </a:solidFill>
                <a:latin typeface="+mn-lt"/>
                <a:ea typeface="+mn-ea"/>
                <a:cs typeface="+mn-cs"/>
              </a:rPr>
              <a:t>2. To ensure supplies of fresh milk, the U.S. government wanted to protect dairy farmers. What happened when the government set a </a:t>
            </a:r>
            <a:r>
              <a:rPr lang="en-US" sz="1200" b="0" i="1" u="none" strike="noStrike" kern="1200" baseline="0" dirty="0">
                <a:solidFill>
                  <a:schemeClr val="tx1"/>
                </a:solidFill>
                <a:latin typeface="+mn-lt"/>
                <a:ea typeface="+mn-ea"/>
                <a:cs typeface="+mn-cs"/>
              </a:rPr>
              <a:t>minimum price </a:t>
            </a:r>
            <a:r>
              <a:rPr lang="en-US" sz="1200" b="0" i="0" u="none" strike="noStrike" kern="1200" baseline="0" dirty="0">
                <a:solidFill>
                  <a:schemeClr val="tx1"/>
                </a:solidFill>
                <a:latin typeface="+mn-lt"/>
                <a:ea typeface="+mn-ea"/>
                <a:cs typeface="+mn-cs"/>
              </a:rPr>
              <a:t>for milk?</a:t>
            </a:r>
          </a:p>
          <a:p>
            <a:r>
              <a:rPr lang="en-US" sz="1200" b="0" i="0" u="none" strike="noStrike" kern="1200" baseline="0" dirty="0">
                <a:solidFill>
                  <a:schemeClr val="tx1"/>
                </a:solidFill>
                <a:latin typeface="+mn-lt"/>
                <a:ea typeface="+mn-ea"/>
                <a:cs typeface="+mn-cs"/>
              </a:rPr>
              <a:t>3. Many Americans struggle with health problems caused by overeating and poor nutrition. Several states have responded by banning the use of certain fats in food products; others require that restaurants post nutritional information about the foods they serve. What would happen if governments </a:t>
            </a:r>
            <a:r>
              <a:rPr lang="en-US" sz="1200" b="0" i="1" u="none" strike="noStrike" kern="1200" baseline="0" dirty="0">
                <a:solidFill>
                  <a:schemeClr val="tx1"/>
                </a:solidFill>
                <a:latin typeface="+mn-lt"/>
                <a:ea typeface="+mn-ea"/>
                <a:cs typeface="+mn-cs"/>
              </a:rPr>
              <a:t>taxed </a:t>
            </a:r>
            <a:r>
              <a:rPr lang="en-US" sz="1200" b="0" i="0" u="none" strike="noStrike" kern="1200" baseline="0" dirty="0">
                <a:solidFill>
                  <a:schemeClr val="tx1"/>
                </a:solidFill>
                <a:latin typeface="+mn-lt"/>
                <a:ea typeface="+mn-ea"/>
                <a:cs typeface="+mn-cs"/>
              </a:rPr>
              <a:t>high-fat or high-calorie foods?</a:t>
            </a:r>
          </a:p>
          <a:p>
            <a:r>
              <a:rPr lang="en-US" sz="1200" b="0" i="0" u="none" strike="noStrike" kern="1200" baseline="0" dirty="0">
                <a:solidFill>
                  <a:schemeClr val="tx1"/>
                </a:solidFill>
                <a:latin typeface="+mn-lt"/>
                <a:ea typeface="+mn-ea"/>
                <a:cs typeface="+mn-cs"/>
              </a:rPr>
              <a:t>4. What would happen if, instead of setting a maximum price for tortillas, the Mexican government </a:t>
            </a:r>
            <a:r>
              <a:rPr lang="en-US" sz="1200" b="0" i="1" u="none" strike="noStrike" kern="1200" baseline="0" dirty="0">
                <a:solidFill>
                  <a:schemeClr val="tx1"/>
                </a:solidFill>
                <a:latin typeface="+mn-lt"/>
                <a:ea typeface="+mn-ea"/>
                <a:cs typeface="+mn-cs"/>
              </a:rPr>
              <a:t>subsidized </a:t>
            </a:r>
            <a:r>
              <a:rPr lang="en-US" sz="1200" b="0" i="0" u="none" strike="noStrike" kern="1200" baseline="0" dirty="0">
                <a:solidFill>
                  <a:schemeClr val="tx1"/>
                </a:solidFill>
                <a:latin typeface="+mn-lt"/>
                <a:ea typeface="+mn-ea"/>
                <a:cs typeface="+mn-cs"/>
              </a:rPr>
              <a:t>tortillas?</a:t>
            </a:r>
          </a:p>
        </p:txBody>
      </p:sp>
      <p:sp>
        <p:nvSpPr>
          <p:cNvPr id="4" name="Slide Number Placeholder 3"/>
          <p:cNvSpPr>
            <a:spLocks noGrp="1"/>
          </p:cNvSpPr>
          <p:nvPr>
            <p:ph type="sldNum" sz="quarter" idx="10"/>
          </p:nvPr>
        </p:nvSpPr>
        <p:spPr/>
        <p:txBody>
          <a:bodyPr/>
          <a:lstStyle/>
          <a:p>
            <a:fld id="{870802CB-EDD9-49AC-889B-1812BF6C7873}" type="slidenum">
              <a:rPr lang="en-US" smtClean="0"/>
              <a:t>4</a:t>
            </a:fld>
            <a:endParaRPr lang="en-US" dirty="0"/>
          </a:p>
        </p:txBody>
      </p:sp>
    </p:spTree>
    <p:extLst>
      <p:ext uri="{BB962C8B-B14F-4D97-AF65-F5344CB8AC3E}">
        <p14:creationId xmlns:p14="http://schemas.microsoft.com/office/powerpoint/2010/main" val="30279965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left panel illustrates a hypothetical market for tortillas without a price ceiling. The equilibrium price is $0.50 per pound, and the equilibrium quantity is 50 million pounds. Let’s say that the government of Mexico responded to rising tortilla prices by setting a price ceiling of approximately $0.25 per pound, as shown in the right panel. When price falls, consumers will want to buy more tortillas. In this example, the price fell from $0.50 to $0.25, and as a result, quantity demanded increased from 50 million to 75 million pounds. A lower price means fewer producers will be willing to sell tortillas. When the price fell to $0.25, the quantity supplied dropped from 50 million to 25 million pounds. A lower price means higher quantity demanded, but lower quantity supplied. Supply and demand were no longer in equilibrium. The price ceiling created a </a:t>
            </a:r>
            <a:r>
              <a:rPr lang="en-US" sz="1200" b="0" i="1" u="none" strike="noStrike" kern="1200" baseline="0" dirty="0">
                <a:solidFill>
                  <a:schemeClr val="tx1"/>
                </a:solidFill>
                <a:latin typeface="+mn-lt"/>
                <a:ea typeface="+mn-ea"/>
                <a:cs typeface="+mn-cs"/>
              </a:rPr>
              <a:t>shortage </a:t>
            </a:r>
            <a:r>
              <a:rPr lang="en-US" sz="1200" b="0" i="0" u="none" strike="noStrike" kern="1200" baseline="0" dirty="0">
                <a:solidFill>
                  <a:schemeClr val="tx1"/>
                </a:solidFill>
                <a:latin typeface="+mn-lt"/>
                <a:ea typeface="+mn-ea"/>
                <a:cs typeface="+mn-cs"/>
              </a:rPr>
              <a:t>of tortillas, equal to the 50 million pound difference between the quantities supplied and demanded.</a:t>
            </a:r>
          </a:p>
          <a:p>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6</a:t>
            </a:fld>
            <a:endParaRPr lang="en-US" dirty="0"/>
          </a:p>
        </p:txBody>
      </p:sp>
    </p:spTree>
    <p:extLst>
      <p:ext uri="{BB962C8B-B14F-4D97-AF65-F5344CB8AC3E}">
        <p14:creationId xmlns:p14="http://schemas.microsoft.com/office/powerpoint/2010/main" val="6141921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aseline="0" dirty="0"/>
              <a:t>It should be clear that a price ceiling causes:</a:t>
            </a:r>
            <a:endParaRPr lang="en-US" sz="1200" dirty="0"/>
          </a:p>
          <a:p>
            <a:pPr marL="228600" marR="0" indent="-228600" algn="l" defTabSz="914400" rtl="0" eaLnBrk="1" fontAlgn="auto" latinLnBrk="0" hangingPunct="1">
              <a:lnSpc>
                <a:spcPct val="100000"/>
              </a:lnSpc>
              <a:spcBef>
                <a:spcPts val="0"/>
              </a:spcBef>
              <a:spcAft>
                <a:spcPts val="0"/>
              </a:spcAft>
              <a:buClrTx/>
              <a:buSzTx/>
              <a:buFontTx/>
              <a:buAutoNum type="arabicParenR"/>
              <a:tabLst/>
              <a:defRPr/>
            </a:pPr>
            <a:r>
              <a:rPr lang="en-US" sz="1200" dirty="0"/>
              <a:t>Total welfare</a:t>
            </a:r>
            <a:r>
              <a:rPr lang="en-US" sz="1200" baseline="0" dirty="0"/>
              <a:t> (or surplus) to decrease.</a:t>
            </a:r>
          </a:p>
          <a:p>
            <a:pPr marL="228600" marR="0" indent="-228600" algn="l" defTabSz="914400" rtl="0" eaLnBrk="1" fontAlgn="auto" latinLnBrk="0" hangingPunct="1">
              <a:lnSpc>
                <a:spcPct val="100000"/>
              </a:lnSpc>
              <a:spcBef>
                <a:spcPts val="0"/>
              </a:spcBef>
              <a:spcAft>
                <a:spcPts val="0"/>
              </a:spcAft>
              <a:buClrTx/>
              <a:buSzTx/>
              <a:buFontTx/>
              <a:buAutoNum type="arabicParenR"/>
              <a:tabLst/>
              <a:defRPr/>
            </a:pPr>
            <a:r>
              <a:rPr lang="en-US" sz="1200" baseline="0" dirty="0"/>
              <a:t>Producer surplus to fall.</a:t>
            </a:r>
            <a:endParaRPr lang="en-US" sz="120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3) Consumer surplus to either increase</a:t>
            </a:r>
            <a:r>
              <a:rPr lang="en-US" sz="1200" baseline="0" dirty="0"/>
              <a:t> or decrease. </a:t>
            </a:r>
            <a:r>
              <a:rPr lang="en-US" sz="1200" dirty="0"/>
              <a:t>Whether consumer surplus increases</a:t>
            </a:r>
            <a:r>
              <a:rPr lang="en-US" sz="1200" baseline="0" dirty="0"/>
              <a:t> or decreases depends on the whether the deadweight loss is smaller or larger than the transfer. (Or, in this example, whether area 1 is larger or smaller than area 2.)</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aseline="0" dirty="0"/>
          </a:p>
        </p:txBody>
      </p:sp>
      <p:sp>
        <p:nvSpPr>
          <p:cNvPr id="4" name="Slide Number Placeholder 3"/>
          <p:cNvSpPr>
            <a:spLocks noGrp="1"/>
          </p:cNvSpPr>
          <p:nvPr>
            <p:ph type="sldNum" sz="quarter" idx="10"/>
          </p:nvPr>
        </p:nvSpPr>
        <p:spPr/>
        <p:txBody>
          <a:bodyPr/>
          <a:lstStyle/>
          <a:p>
            <a:fld id="{870802CB-EDD9-49AC-889B-1812BF6C7873}" type="slidenum">
              <a:rPr lang="en-US" smtClean="0"/>
              <a:t>8</a:t>
            </a:fld>
            <a:endParaRPr lang="en-US" dirty="0"/>
          </a:p>
        </p:txBody>
      </p:sp>
    </p:spTree>
    <p:extLst>
      <p:ext uri="{BB962C8B-B14F-4D97-AF65-F5344CB8AC3E}">
        <p14:creationId xmlns:p14="http://schemas.microsoft.com/office/powerpoint/2010/main" val="38240459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Three things to consider:</a:t>
            </a:r>
          </a:p>
          <a:p>
            <a:endParaRPr lang="en-US" dirty="0"/>
          </a:p>
          <a:p>
            <a:pPr marL="228600" indent="-228600">
              <a:buAutoNum type="arabicPeriod"/>
            </a:pPr>
            <a:r>
              <a:rPr lang="en-US" dirty="0"/>
              <a:t>Considering that there are other ways to get money quickly, including credit cards, banks, or friends, can you think of a situation that would require visiting a payday loan center? Why might you not want to take advantage of the other ways? Can you think of “hidden” costs?</a:t>
            </a:r>
          </a:p>
          <a:p>
            <a:pPr marL="228600" indent="-228600">
              <a:buAutoNum type="arabicPeriod"/>
            </a:pPr>
            <a:endParaRPr lang="en-US" dirty="0"/>
          </a:p>
          <a:p>
            <a:r>
              <a:rPr lang="en-US" dirty="0"/>
              <a:t>2.     Price ceilings hold down interest rates and transfer surplus to consumers, but they also reduce the number of transactions that occur in a market. How would you determine whether price ceilings on payday loans are worth the cost? </a:t>
            </a:r>
          </a:p>
          <a:p>
            <a:endParaRPr lang="en-US" dirty="0"/>
          </a:p>
          <a:p>
            <a:r>
              <a:rPr lang="en-US" dirty="0"/>
              <a:t>3.     Instead of implementing price caps, some states restrict the number of loans a borrower can take at a time or require that borrowers wait 24 hours (called a “cool-down” period) before taking out a new loan.  Researchers Marianne Bertrand and Adair Morse found that providing customers with more information about the cost of loans decreased the amount and frequency of borrowing. How do you feel about these policies relative to a price ceiling?</a:t>
            </a:r>
          </a:p>
          <a:p>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10</a:t>
            </a:fld>
            <a:endParaRPr lang="en-US" dirty="0"/>
          </a:p>
        </p:txBody>
      </p:sp>
    </p:spTree>
    <p:extLst>
      <p:ext uri="{BB962C8B-B14F-4D97-AF65-F5344CB8AC3E}">
        <p14:creationId xmlns:p14="http://schemas.microsoft.com/office/powerpoint/2010/main" val="16826775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Nonbinding means that the ceiling doesn’t “bind” or restrict buyers’ and sellers’ behavior, because the current equilibrium is within the range allowed by the ceiling. In such cases, the equilibrium price and quantity will prevail.</a:t>
            </a:r>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11</a:t>
            </a:fld>
            <a:endParaRPr lang="en-US" dirty="0"/>
          </a:p>
        </p:txBody>
      </p:sp>
    </p:spTree>
    <p:extLst>
      <p:ext uri="{BB962C8B-B14F-4D97-AF65-F5344CB8AC3E}">
        <p14:creationId xmlns:p14="http://schemas.microsoft.com/office/powerpoint/2010/main" val="28758047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United States has maintained price floors for dairy products for over 60 years; the Milk Price Support Program began with the Agricultural Act of 1949. </a:t>
            </a:r>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12</a:t>
            </a:fld>
            <a:endParaRPr lang="en-US" dirty="0"/>
          </a:p>
        </p:txBody>
      </p:sp>
    </p:spTree>
    <p:extLst>
      <p:ext uri="{BB962C8B-B14F-4D97-AF65-F5344CB8AC3E}">
        <p14:creationId xmlns:p14="http://schemas.microsoft.com/office/powerpoint/2010/main" val="291752088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bg1"/>
        </a:solidFill>
        <a:effectLst/>
      </p:bgPr>
    </p:bg>
    <p:spTree>
      <p:nvGrpSpPr>
        <p:cNvPr id="1" name=""/>
        <p:cNvGrpSpPr/>
        <p:nvPr/>
      </p:nvGrpSpPr>
      <p:grpSpPr>
        <a:xfrm>
          <a:off x="0" y="0"/>
          <a:ext cx="0" cy="0"/>
          <a:chOff x="0" y="0"/>
          <a:chExt cx="0" cy="0"/>
        </a:xfrm>
      </p:grpSpPr>
      <p:sp>
        <p:nvSpPr>
          <p:cNvPr id="11" name="Title 10"/>
          <p:cNvSpPr>
            <a:spLocks noGrp="1"/>
          </p:cNvSpPr>
          <p:nvPr>
            <p:ph type="title"/>
          </p:nvPr>
        </p:nvSpPr>
        <p:spPr>
          <a:xfrm>
            <a:off x="-8626" y="152400"/>
            <a:ext cx="9144000" cy="1143000"/>
          </a:xfrm>
          <a:prstGeom prst="rect">
            <a:avLst/>
          </a:prstGeom>
        </p:spPr>
        <p:txBody>
          <a:bodyPr/>
          <a:lstStyle>
            <a:lvl1pPr>
              <a:defRPr sz="6000">
                <a:latin typeface="Calibri Light" pitchFamily="34" charset="0"/>
              </a:defRPr>
            </a:lvl1pPr>
          </a:lstStyle>
          <a:p>
            <a:endParaRPr lang="en-US" dirty="0"/>
          </a:p>
        </p:txBody>
      </p:sp>
      <p:sp>
        <p:nvSpPr>
          <p:cNvPr id="16" name="Text Placeholder 15"/>
          <p:cNvSpPr>
            <a:spLocks noGrp="1"/>
          </p:cNvSpPr>
          <p:nvPr>
            <p:ph type="body" sz="quarter" idx="10" hasCustomPrompt="1"/>
          </p:nvPr>
        </p:nvSpPr>
        <p:spPr>
          <a:xfrm>
            <a:off x="-8626" y="4800600"/>
            <a:ext cx="9144000" cy="762000"/>
          </a:xfrm>
        </p:spPr>
        <p:txBody>
          <a:bodyPr anchor="ctr" anchorCtr="1">
            <a:normAutofit/>
          </a:bodyPr>
          <a:lstStyle>
            <a:lvl1pPr marL="0" indent="0">
              <a:buNone/>
              <a:defRPr sz="4000"/>
            </a:lvl1pPr>
          </a:lstStyle>
          <a:p>
            <a:pPr lvl="0"/>
            <a:r>
              <a:rPr lang="en-US" dirty="0"/>
              <a:t>Click to add text</a:t>
            </a:r>
          </a:p>
        </p:txBody>
      </p:sp>
      <p:pic>
        <p:nvPicPr>
          <p:cNvPr id="6" name="Picture 5">
            <a:extLst>
              <a:ext uri="{FF2B5EF4-FFF2-40B4-BE49-F238E27FC236}">
                <a16:creationId xmlns:a16="http://schemas.microsoft.com/office/drawing/2014/main" id="{8008C01A-F6D2-4211-B2C0-8F18D6F5BF37}"/>
              </a:ext>
            </a:extLst>
          </p:cNvPr>
          <p:cNvPicPr>
            <a:picLocks noChangeAspect="1"/>
          </p:cNvPicPr>
          <p:nvPr userDrawn="1"/>
        </p:nvPicPr>
        <p:blipFill>
          <a:blip r:embed="rId2"/>
          <a:stretch>
            <a:fillRect/>
          </a:stretch>
        </p:blipFill>
        <p:spPr>
          <a:xfrm>
            <a:off x="3077474" y="1377381"/>
            <a:ext cx="2971800" cy="3341238"/>
          </a:xfrm>
          <a:prstGeom prst="rect">
            <a:avLst/>
          </a:prstGeom>
        </p:spPr>
      </p:pic>
    </p:spTree>
    <p:extLst>
      <p:ext uri="{BB962C8B-B14F-4D97-AF65-F5344CB8AC3E}">
        <p14:creationId xmlns:p14="http://schemas.microsoft.com/office/powerpoint/2010/main" val="11980119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74638"/>
            <a:ext cx="8229600" cy="792162"/>
          </a:xfrm>
        </p:spPr>
        <p:txBody>
          <a:bodyPr/>
          <a:lstStyle>
            <a:lvl1pPr>
              <a:defRPr sz="4000" b="0" baseline="0">
                <a:solidFill>
                  <a:schemeClr val="accent1">
                    <a:lumMod val="75000"/>
                  </a:schemeClr>
                </a:solidFill>
                <a:latin typeface="+mn-lt"/>
              </a:defRPr>
            </a:lvl1pPr>
          </a:lstStyle>
          <a:p>
            <a:r>
              <a:rPr lang="en-US" dirty="0"/>
              <a:t>Slide title</a:t>
            </a:r>
          </a:p>
        </p:txBody>
      </p:sp>
      <p:sp>
        <p:nvSpPr>
          <p:cNvPr id="3" name="Content Placeholder 2"/>
          <p:cNvSpPr>
            <a:spLocks noGrp="1"/>
          </p:cNvSpPr>
          <p:nvPr>
            <p:ph idx="1"/>
          </p:nvPr>
        </p:nvSpPr>
        <p:spPr>
          <a:xfrm>
            <a:off x="457200" y="1219199"/>
            <a:ext cx="8229600" cy="5102352"/>
          </a:xfrm>
        </p:spPr>
        <p:txBody>
          <a:bodyPr/>
          <a:lstStyle>
            <a:lvl1pPr>
              <a:defRPr>
                <a:latin typeface="Calibri Light" pitchFamily="34" charset="0"/>
              </a:defRPr>
            </a:lvl1pPr>
            <a:lvl2pPr>
              <a:defRPr>
                <a:latin typeface="Calibri Light" pitchFamily="34" charset="0"/>
              </a:defRPr>
            </a:lvl2pPr>
            <a:lvl3pPr>
              <a:defRPr>
                <a:latin typeface="Calibri Light" pitchFamily="34" charset="0"/>
              </a:defRPr>
            </a:lvl3pPr>
            <a:lvl4pPr>
              <a:defRPr>
                <a:latin typeface="Calibri Light" pitchFamily="34" charset="0"/>
              </a:defRPr>
            </a:lvl4pPr>
            <a:lvl5pPr>
              <a:defRPr>
                <a:latin typeface="Calibri Light"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Rectangle 8"/>
          <p:cNvSpPr/>
          <p:nvPr userDrawn="1"/>
        </p:nvSpPr>
        <p:spPr>
          <a:xfrm>
            <a:off x="0" y="76200"/>
            <a:ext cx="8915400" cy="762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Slide Number Placeholder 2"/>
          <p:cNvSpPr txBox="1">
            <a:spLocks noGrp="1"/>
          </p:cNvSpPr>
          <p:nvPr userDrawn="1"/>
        </p:nvSpPr>
        <p:spPr bwMode="auto">
          <a:xfrm>
            <a:off x="7924800" y="6629400"/>
            <a:ext cx="762000" cy="228600"/>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200" dirty="0">
                <a:latin typeface="+mn-lt"/>
                <a:ea typeface="宋体" charset="-122"/>
              </a:rPr>
              <a:t>6-</a:t>
            </a:r>
            <a:fld id="{451DBA47-D638-4758-BB63-B9BD378BEACE}" type="slidenum">
              <a:rPr lang="en-US" altLang="zh-CN" sz="1200" smtClean="0">
                <a:latin typeface="+mn-lt"/>
                <a:ea typeface="宋体" charset="-122"/>
              </a:rPr>
              <a:pPr algn="r" eaLnBrk="1" hangingPunct="1">
                <a:defRPr/>
              </a:pPr>
              <a:t>‹#›</a:t>
            </a:fld>
            <a:endParaRPr lang="en-US" altLang="zh-CN" sz="1200" dirty="0">
              <a:latin typeface="+mn-lt"/>
              <a:ea typeface="宋体" charset="-122"/>
            </a:endParaRPr>
          </a:p>
        </p:txBody>
      </p:sp>
    </p:spTree>
    <p:extLst>
      <p:ext uri="{BB962C8B-B14F-4D97-AF65-F5344CB8AC3E}">
        <p14:creationId xmlns:p14="http://schemas.microsoft.com/office/powerpoint/2010/main" val="26379286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7" name="Rectangle 6"/>
          <p:cNvSpPr/>
          <p:nvPr userDrawn="1"/>
        </p:nvSpPr>
        <p:spPr>
          <a:xfrm>
            <a:off x="0" y="76200"/>
            <a:ext cx="8915400" cy="762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itle 9"/>
          <p:cNvSpPr>
            <a:spLocks noGrp="1"/>
          </p:cNvSpPr>
          <p:nvPr>
            <p:ph type="title"/>
          </p:nvPr>
        </p:nvSpPr>
        <p:spPr>
          <a:xfrm>
            <a:off x="457200" y="274638"/>
            <a:ext cx="8229600" cy="792162"/>
          </a:xfrm>
          <a:prstGeom prst="rect">
            <a:avLst/>
          </a:prstGeom>
        </p:spPr>
        <p:txBody>
          <a:bodyPr/>
          <a:lstStyle>
            <a:lvl1pPr>
              <a:defRPr sz="4000">
                <a:solidFill>
                  <a:schemeClr val="accent1">
                    <a:lumMod val="75000"/>
                  </a:schemeClr>
                </a:solidFill>
                <a:latin typeface="+mn-lt"/>
              </a:defRPr>
            </a:lvl1pPr>
          </a:lstStyle>
          <a:p>
            <a:r>
              <a:rPr lang="en-US" dirty="0"/>
              <a:t>Click to edit Master title style</a:t>
            </a:r>
          </a:p>
        </p:txBody>
      </p:sp>
      <p:sp>
        <p:nvSpPr>
          <p:cNvPr id="5" name="Slide Number Placeholder 2"/>
          <p:cNvSpPr txBox="1">
            <a:spLocks noGrp="1"/>
          </p:cNvSpPr>
          <p:nvPr userDrawn="1"/>
        </p:nvSpPr>
        <p:spPr bwMode="auto">
          <a:xfrm>
            <a:off x="7924800" y="6629400"/>
            <a:ext cx="762000" cy="228600"/>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200" dirty="0">
                <a:latin typeface="+mn-lt"/>
                <a:ea typeface="宋体" charset="-122"/>
              </a:rPr>
              <a:t>6-</a:t>
            </a:r>
            <a:fld id="{451DBA47-D638-4758-BB63-B9BD378BEACE}" type="slidenum">
              <a:rPr lang="en-US" altLang="zh-CN" sz="1200" smtClean="0">
                <a:latin typeface="+mn-lt"/>
                <a:ea typeface="宋体" charset="-122"/>
              </a:rPr>
              <a:pPr algn="r" eaLnBrk="1" hangingPunct="1">
                <a:defRPr/>
              </a:pPr>
              <a:t>‹#›</a:t>
            </a:fld>
            <a:endParaRPr lang="en-US" altLang="zh-CN" sz="1200" dirty="0">
              <a:latin typeface="+mn-lt"/>
              <a:ea typeface="宋体" charset="-122"/>
            </a:endParaRPr>
          </a:p>
        </p:txBody>
      </p:sp>
    </p:spTree>
    <p:extLst>
      <p:ext uri="{BB962C8B-B14F-4D97-AF65-F5344CB8AC3E}">
        <p14:creationId xmlns:p14="http://schemas.microsoft.com/office/powerpoint/2010/main" val="4437017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lide Number Placeholder 2"/>
          <p:cNvSpPr txBox="1">
            <a:spLocks noGrp="1"/>
          </p:cNvSpPr>
          <p:nvPr userDrawn="1"/>
        </p:nvSpPr>
        <p:spPr bwMode="auto">
          <a:xfrm>
            <a:off x="6797675" y="6507163"/>
            <a:ext cx="2193925"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a:latin typeface="Times New Roman" charset="0"/>
                <a:ea typeface="宋体" charset="-122"/>
              </a:rPr>
              <a:t>6-</a:t>
            </a:r>
            <a:fld id="{451DBA47-D638-4758-BB63-B9BD378BEACE}" type="slidenum">
              <a:rPr lang="en-US" altLang="zh-CN" sz="1000" smtClean="0">
                <a:latin typeface="Times New Roman" charset="0"/>
                <a:ea typeface="宋体" charset="-122"/>
              </a:rPr>
              <a:pPr algn="r" eaLnBrk="1" hangingPunct="1">
                <a:defRPr/>
              </a:pPr>
              <a:t>‹#›</a:t>
            </a:fld>
            <a:endParaRPr lang="en-US" altLang="zh-CN" sz="1000" dirty="0">
              <a:latin typeface="Times New Roman" charset="0"/>
              <a:ea typeface="宋体" charset="-122"/>
            </a:endParaRPr>
          </a:p>
        </p:txBody>
      </p:sp>
    </p:spTree>
    <p:extLst>
      <p:ext uri="{BB962C8B-B14F-4D97-AF65-F5344CB8AC3E}">
        <p14:creationId xmlns:p14="http://schemas.microsoft.com/office/powerpoint/2010/main" val="170687361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79216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219200"/>
            <a:ext cx="8229600" cy="4906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Box 3"/>
          <p:cNvSpPr txBox="1"/>
          <p:nvPr userDrawn="1"/>
        </p:nvSpPr>
        <p:spPr>
          <a:xfrm>
            <a:off x="457200" y="6400800"/>
            <a:ext cx="8534400"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©2021 McGraw Hill. All rights reserved. Authorized only for instructor use in the classroom. No reproduction or further distribution permitted without the prior written consent of McGraw Hill.</a:t>
            </a:r>
            <a:endParaRPr lang="en-US" sz="1200" dirty="0">
              <a:solidFill>
                <a:schemeClr val="tx1">
                  <a:lumMod val="75000"/>
                  <a:lumOff val="25000"/>
                </a:schemeClr>
              </a:solidFill>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tx1">
                  <a:lumMod val="75000"/>
                  <a:lumOff val="25000"/>
                </a:schemeClr>
              </a:solidFill>
            </a:endParaRPr>
          </a:p>
        </p:txBody>
      </p:sp>
    </p:spTree>
    <p:extLst>
      <p:ext uri="{BB962C8B-B14F-4D97-AF65-F5344CB8AC3E}">
        <p14:creationId xmlns:p14="http://schemas.microsoft.com/office/powerpoint/2010/main" val="1902327073"/>
      </p:ext>
    </p:extLst>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 id="2147483653" r:id="rId4"/>
  </p:sldLayoutIdLst>
  <p:txStyles>
    <p:titleStyle>
      <a:lvl1pPr algn="ctr" defTabSz="914400" rtl="0" eaLnBrk="1" latinLnBrk="0" hangingPunct="1">
        <a:spcBef>
          <a:spcPct val="0"/>
        </a:spcBef>
        <a:buNone/>
        <a:defRPr sz="4400" kern="1200">
          <a:solidFill>
            <a:schemeClr val="tx1"/>
          </a:solidFill>
          <a:latin typeface="Calibri Light" pitchFamily="34" charset="0"/>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Chapter 6</a:t>
            </a:r>
          </a:p>
        </p:txBody>
      </p:sp>
      <p:sp>
        <p:nvSpPr>
          <p:cNvPr id="3" name="Subtitle 2"/>
          <p:cNvSpPr>
            <a:spLocks noGrp="1"/>
          </p:cNvSpPr>
          <p:nvPr>
            <p:ph type="body" sz="quarter" idx="10"/>
          </p:nvPr>
        </p:nvSpPr>
        <p:spPr/>
        <p:txBody>
          <a:bodyPr/>
          <a:lstStyle/>
          <a:p>
            <a:r>
              <a:rPr lang="en-US" dirty="0"/>
              <a:t>Government Intervention</a:t>
            </a:r>
          </a:p>
        </p:txBody>
      </p:sp>
    </p:spTree>
    <p:extLst>
      <p:ext uri="{BB962C8B-B14F-4D97-AF65-F5344CB8AC3E}">
        <p14:creationId xmlns:p14="http://schemas.microsoft.com/office/powerpoint/2010/main" val="18185117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Put a cap on payday lending?</a:t>
            </a:r>
          </a:p>
        </p:txBody>
      </p:sp>
      <p:sp>
        <p:nvSpPr>
          <p:cNvPr id="3" name="Content Placeholder 2"/>
          <p:cNvSpPr>
            <a:spLocks noGrp="1"/>
          </p:cNvSpPr>
          <p:nvPr>
            <p:ph idx="1"/>
          </p:nvPr>
        </p:nvSpPr>
        <p:spPr/>
        <p:txBody>
          <a:bodyPr>
            <a:normAutofit fontScale="85000" lnSpcReduction="20000"/>
          </a:bodyPr>
          <a:lstStyle/>
          <a:p>
            <a:r>
              <a:rPr lang="en-US" dirty="0"/>
              <a:t>Sometimes individuals find themselves needing cash to pay bills, but don’t have funds and access to credit.</a:t>
            </a:r>
          </a:p>
          <a:p>
            <a:r>
              <a:rPr lang="en-US" dirty="0"/>
              <a:t>Some turn to </a:t>
            </a:r>
            <a:r>
              <a:rPr lang="en-US" i="1" dirty="0">
                <a:solidFill>
                  <a:srgbClr val="9D0505"/>
                </a:solidFill>
              </a:rPr>
              <a:t>payday loans</a:t>
            </a:r>
            <a:r>
              <a:rPr lang="en-US" dirty="0"/>
              <a:t>, a short-term cash loan for less than $1,000.</a:t>
            </a:r>
          </a:p>
          <a:p>
            <a:pPr lvl="1"/>
            <a:r>
              <a:rPr lang="en-US" dirty="0"/>
              <a:t>14-day loan of $300 might cost $35 in fees, 300% APR.</a:t>
            </a:r>
          </a:p>
          <a:p>
            <a:pPr lvl="1"/>
            <a:r>
              <a:rPr lang="en-US" dirty="0"/>
              <a:t>Failing to repay requires taking a new loan for $335.</a:t>
            </a:r>
          </a:p>
          <a:p>
            <a:pPr>
              <a:buClr>
                <a:schemeClr val="tx1"/>
              </a:buClr>
            </a:pPr>
            <a:r>
              <a:rPr lang="en-US" dirty="0"/>
              <a:t>Many states have regulated lenders by setting caps on fees.</a:t>
            </a:r>
          </a:p>
          <a:p>
            <a:pPr>
              <a:buClr>
                <a:schemeClr val="tx1"/>
              </a:buClr>
            </a:pPr>
            <a:r>
              <a:rPr lang="en-US" dirty="0"/>
              <a:t>Supporters of regulation argue that limiting fees protects vulnerable consumers.</a:t>
            </a:r>
          </a:p>
          <a:p>
            <a:pPr>
              <a:buClr>
                <a:schemeClr val="tx1"/>
              </a:buClr>
            </a:pPr>
            <a:r>
              <a:rPr lang="en-US" dirty="0"/>
              <a:t>Opponents argue that capping fees will drive payday lenders out of business, hurting consumers who make informed decisions.</a:t>
            </a:r>
          </a:p>
        </p:txBody>
      </p:sp>
    </p:spTree>
    <p:extLst>
      <p:ext uri="{BB962C8B-B14F-4D97-AF65-F5344CB8AC3E}">
        <p14:creationId xmlns:p14="http://schemas.microsoft.com/office/powerpoint/2010/main" val="41215624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a:latin typeface="+mj-lt"/>
              </a:rPr>
              <a:t>Nonbinding price ceiling</a:t>
            </a:r>
          </a:p>
        </p:txBody>
      </p:sp>
      <p:sp>
        <p:nvSpPr>
          <p:cNvPr id="74" name="Content Placeholder 2"/>
          <p:cNvSpPr>
            <a:spLocks noGrp="1"/>
          </p:cNvSpPr>
          <p:nvPr>
            <p:ph idx="4294967295"/>
          </p:nvPr>
        </p:nvSpPr>
        <p:spPr>
          <a:xfrm>
            <a:off x="5537200" y="2517577"/>
            <a:ext cx="3378199" cy="3552825"/>
          </a:xfrm>
        </p:spPr>
        <p:txBody>
          <a:bodyPr>
            <a:normAutofit/>
          </a:bodyPr>
          <a:lstStyle/>
          <a:p>
            <a:r>
              <a:rPr lang="en-US" sz="2200" dirty="0"/>
              <a:t>Suppose the government sets the price at $25.</a:t>
            </a:r>
          </a:p>
          <a:p>
            <a:pPr lvl="1"/>
            <a:r>
              <a:rPr lang="en-US" sz="2000" dirty="0"/>
              <a:t>Reduction in tortillas sold by 25 million.</a:t>
            </a:r>
          </a:p>
          <a:p>
            <a:r>
              <a:rPr lang="en-US" sz="2200" dirty="0"/>
              <a:t>Over time, if the supply increases sufficiently, the price ceiling may become </a:t>
            </a:r>
            <a:r>
              <a:rPr lang="en-US" sz="2200" i="1" dirty="0">
                <a:solidFill>
                  <a:srgbClr val="9D0505"/>
                </a:solidFill>
              </a:rPr>
              <a:t>nonbinding</a:t>
            </a:r>
            <a:r>
              <a:rPr lang="en-US" sz="2200" dirty="0"/>
              <a:t>.</a:t>
            </a:r>
          </a:p>
          <a:p>
            <a:pPr lvl="1"/>
            <a:r>
              <a:rPr lang="en-US" sz="2000" dirty="0"/>
              <a:t>No effect on new market equilibrium.</a:t>
            </a:r>
          </a:p>
        </p:txBody>
      </p:sp>
      <p:sp>
        <p:nvSpPr>
          <p:cNvPr id="5" name="AutoShape 3"/>
          <p:cNvSpPr>
            <a:spLocks noChangeAspect="1" noChangeArrowheads="1" noTextEdit="1"/>
          </p:cNvSpPr>
          <p:nvPr/>
        </p:nvSpPr>
        <p:spPr bwMode="auto">
          <a:xfrm>
            <a:off x="2362200" y="1447800"/>
            <a:ext cx="4838700" cy="4757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nvGrpSpPr>
          <p:cNvPr id="2" name="Group 1"/>
          <p:cNvGrpSpPr/>
          <p:nvPr/>
        </p:nvGrpSpPr>
        <p:grpSpPr>
          <a:xfrm>
            <a:off x="1390360" y="3292930"/>
            <a:ext cx="1758950" cy="641351"/>
            <a:chOff x="2846389" y="4108449"/>
            <a:chExt cx="1758950" cy="641351"/>
          </a:xfrm>
        </p:grpSpPr>
        <p:sp>
          <p:nvSpPr>
            <p:cNvPr id="6" name="Rectangle 5"/>
            <p:cNvSpPr>
              <a:spLocks noChangeArrowheads="1"/>
            </p:cNvSpPr>
            <p:nvPr/>
          </p:nvSpPr>
          <p:spPr bwMode="auto">
            <a:xfrm>
              <a:off x="2846389" y="4108449"/>
              <a:ext cx="1758950" cy="641351"/>
            </a:xfrm>
            <a:prstGeom prst="rect">
              <a:avLst/>
            </a:prstGeom>
            <a:solidFill>
              <a:srgbClr val="CDDFC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Rectangle 6"/>
            <p:cNvSpPr>
              <a:spLocks noChangeArrowheads="1"/>
            </p:cNvSpPr>
            <p:nvPr/>
          </p:nvSpPr>
          <p:spPr bwMode="auto">
            <a:xfrm>
              <a:off x="2889389" y="4123194"/>
              <a:ext cx="1612621"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a:ln>
                    <a:noFill/>
                  </a:ln>
                  <a:solidFill>
                    <a:srgbClr val="000000"/>
                  </a:solidFill>
                  <a:effectLst/>
                  <a:latin typeface="Univers LT Std 57 Cn" charset="0"/>
                  <a:cs typeface="Arial" pitchFamily="34" charset="0"/>
                </a:rPr>
                <a:t>1. Supply increases,</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8" name="Rectangle 7"/>
            <p:cNvSpPr>
              <a:spLocks noChangeArrowheads="1"/>
            </p:cNvSpPr>
            <p:nvPr/>
          </p:nvSpPr>
          <p:spPr bwMode="auto">
            <a:xfrm>
              <a:off x="2898775" y="4304735"/>
              <a:ext cx="1651093"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a:ln>
                    <a:noFill/>
                  </a:ln>
                  <a:solidFill>
                    <a:srgbClr val="000000"/>
                  </a:solidFill>
                  <a:effectLst/>
                  <a:latin typeface="Univers LT Std 57 Cn" charset="0"/>
                  <a:cs typeface="Arial" pitchFamily="34" charset="0"/>
                </a:rPr>
                <a:t>and the supply curve</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9" name="Rectangle 8"/>
            <p:cNvSpPr>
              <a:spLocks noChangeArrowheads="1"/>
            </p:cNvSpPr>
            <p:nvPr/>
          </p:nvSpPr>
          <p:spPr bwMode="auto">
            <a:xfrm>
              <a:off x="2898775" y="4502150"/>
              <a:ext cx="136255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a:ln>
                    <a:noFill/>
                  </a:ln>
                  <a:solidFill>
                    <a:srgbClr val="000000"/>
                  </a:solidFill>
                  <a:effectLst/>
                  <a:latin typeface="Univers LT Std 57 Cn" charset="0"/>
                  <a:cs typeface="Arial" pitchFamily="34" charset="0"/>
                </a:rPr>
                <a:t>shifts to the right.</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grpSp>
      <p:grpSp>
        <p:nvGrpSpPr>
          <p:cNvPr id="4" name="Group 3"/>
          <p:cNvGrpSpPr/>
          <p:nvPr/>
        </p:nvGrpSpPr>
        <p:grpSpPr>
          <a:xfrm>
            <a:off x="3225510" y="4239081"/>
            <a:ext cx="2133600" cy="669925"/>
            <a:chOff x="3970338" y="4892675"/>
            <a:chExt cx="2133600" cy="669925"/>
          </a:xfrm>
        </p:grpSpPr>
        <p:sp>
          <p:nvSpPr>
            <p:cNvPr id="10" name="Rectangle 9"/>
            <p:cNvSpPr>
              <a:spLocks noChangeArrowheads="1"/>
            </p:cNvSpPr>
            <p:nvPr/>
          </p:nvSpPr>
          <p:spPr bwMode="auto">
            <a:xfrm>
              <a:off x="3970338" y="4892675"/>
              <a:ext cx="2133600" cy="669925"/>
            </a:xfrm>
            <a:prstGeom prst="rect">
              <a:avLst/>
            </a:prstGeom>
            <a:solidFill>
              <a:srgbClr val="CDDFC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Rectangle 10"/>
            <p:cNvSpPr>
              <a:spLocks noChangeArrowheads="1"/>
            </p:cNvSpPr>
            <p:nvPr/>
          </p:nvSpPr>
          <p:spPr bwMode="auto">
            <a:xfrm>
              <a:off x="4038600" y="4915128"/>
              <a:ext cx="195380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a:ln>
                    <a:noFill/>
                  </a:ln>
                  <a:solidFill>
                    <a:srgbClr val="000000"/>
                  </a:solidFill>
                  <a:effectLst/>
                  <a:latin typeface="Univers LT Std 57 Cn" charset="0"/>
                  <a:cs typeface="Arial" pitchFamily="34" charset="0"/>
                </a:rPr>
                <a:t>2. At the new equilibrium</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12" name="Rectangle 11"/>
            <p:cNvSpPr>
              <a:spLocks noChangeArrowheads="1"/>
            </p:cNvSpPr>
            <p:nvPr/>
          </p:nvSpPr>
          <p:spPr bwMode="auto">
            <a:xfrm>
              <a:off x="4010025" y="5107216"/>
              <a:ext cx="187070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a:ln>
                    <a:noFill/>
                  </a:ln>
                  <a:solidFill>
                    <a:srgbClr val="000000"/>
                  </a:solidFill>
                  <a:effectLst/>
                  <a:latin typeface="Univers LT Std 57 Cn" charset="0"/>
                  <a:cs typeface="Arial" pitchFamily="34" charset="0"/>
                </a:rPr>
                <a:t>point, the price is below</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13" name="Rectangle 12"/>
            <p:cNvSpPr>
              <a:spLocks noChangeArrowheads="1"/>
            </p:cNvSpPr>
            <p:nvPr/>
          </p:nvSpPr>
          <p:spPr bwMode="auto">
            <a:xfrm>
              <a:off x="4016375" y="5311099"/>
              <a:ext cx="129362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a:ln>
                    <a:noFill/>
                  </a:ln>
                  <a:solidFill>
                    <a:srgbClr val="000000"/>
                  </a:solidFill>
                  <a:effectLst/>
                  <a:latin typeface="Univers LT Std 57 Cn" charset="0"/>
                  <a:cs typeface="Arial" pitchFamily="34" charset="0"/>
                </a:rPr>
                <a:t>the price ceiling.</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grpSp>
      <p:sp>
        <p:nvSpPr>
          <p:cNvPr id="14" name="Freeform 13"/>
          <p:cNvSpPr>
            <a:spLocks/>
          </p:cNvSpPr>
          <p:nvPr/>
        </p:nvSpPr>
        <p:spPr bwMode="auto">
          <a:xfrm>
            <a:off x="642648" y="3045281"/>
            <a:ext cx="3225800" cy="2921000"/>
          </a:xfrm>
          <a:custGeom>
            <a:avLst/>
            <a:gdLst>
              <a:gd name="T0" fmla="*/ 2032 w 2032"/>
              <a:gd name="T1" fmla="*/ 1840 h 1840"/>
              <a:gd name="T2" fmla="*/ 0 w 2032"/>
              <a:gd name="T3" fmla="*/ 1840 h 1840"/>
              <a:gd name="T4" fmla="*/ 0 w 2032"/>
              <a:gd name="T5" fmla="*/ 0 h 1840"/>
            </a:gdLst>
            <a:ahLst/>
            <a:cxnLst>
              <a:cxn ang="0">
                <a:pos x="T0" y="T1"/>
              </a:cxn>
              <a:cxn ang="0">
                <a:pos x="T2" y="T3"/>
              </a:cxn>
              <a:cxn ang="0">
                <a:pos x="T4" y="T5"/>
              </a:cxn>
            </a:cxnLst>
            <a:rect l="0" t="0" r="r" b="b"/>
            <a:pathLst>
              <a:path w="2032" h="1840">
                <a:moveTo>
                  <a:pt x="2032" y="1840"/>
                </a:moveTo>
                <a:lnTo>
                  <a:pt x="0" y="1840"/>
                </a:lnTo>
                <a:lnTo>
                  <a:pt x="0" y="0"/>
                </a:lnTo>
              </a:path>
            </a:pathLst>
          </a:custGeom>
          <a:noFill/>
          <a:ln w="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5" name="Line 14"/>
          <p:cNvSpPr>
            <a:spLocks noChangeShapeType="1"/>
          </p:cNvSpPr>
          <p:nvPr/>
        </p:nvSpPr>
        <p:spPr bwMode="auto">
          <a:xfrm>
            <a:off x="642648" y="3148469"/>
            <a:ext cx="508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16" name="Line 15"/>
          <p:cNvSpPr>
            <a:spLocks noChangeShapeType="1"/>
          </p:cNvSpPr>
          <p:nvPr/>
        </p:nvSpPr>
        <p:spPr bwMode="auto">
          <a:xfrm>
            <a:off x="642648" y="3710444"/>
            <a:ext cx="508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17" name="Line 16"/>
          <p:cNvSpPr>
            <a:spLocks noChangeShapeType="1"/>
          </p:cNvSpPr>
          <p:nvPr/>
        </p:nvSpPr>
        <p:spPr bwMode="auto">
          <a:xfrm>
            <a:off x="642648" y="4277181"/>
            <a:ext cx="508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18" name="Line 17"/>
          <p:cNvSpPr>
            <a:spLocks noChangeShapeType="1"/>
          </p:cNvSpPr>
          <p:nvPr/>
        </p:nvSpPr>
        <p:spPr bwMode="auto">
          <a:xfrm>
            <a:off x="642648" y="4839156"/>
            <a:ext cx="508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19" name="Line 18"/>
          <p:cNvSpPr>
            <a:spLocks noChangeShapeType="1"/>
          </p:cNvSpPr>
          <p:nvPr/>
        </p:nvSpPr>
        <p:spPr bwMode="auto">
          <a:xfrm>
            <a:off x="642648" y="5404306"/>
            <a:ext cx="508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20" name="Line 19"/>
          <p:cNvSpPr>
            <a:spLocks noChangeShapeType="1"/>
          </p:cNvSpPr>
          <p:nvPr/>
        </p:nvSpPr>
        <p:spPr bwMode="auto">
          <a:xfrm>
            <a:off x="3765260" y="5915481"/>
            <a:ext cx="0" cy="508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21" name="Line 20"/>
          <p:cNvSpPr>
            <a:spLocks noChangeShapeType="1"/>
          </p:cNvSpPr>
          <p:nvPr/>
        </p:nvSpPr>
        <p:spPr bwMode="auto">
          <a:xfrm>
            <a:off x="2984210" y="5915481"/>
            <a:ext cx="0" cy="508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22" name="Line 21"/>
          <p:cNvSpPr>
            <a:spLocks noChangeShapeType="1"/>
          </p:cNvSpPr>
          <p:nvPr/>
        </p:nvSpPr>
        <p:spPr bwMode="auto">
          <a:xfrm>
            <a:off x="2203160" y="5915481"/>
            <a:ext cx="0" cy="508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23" name="Line 22"/>
          <p:cNvSpPr>
            <a:spLocks noChangeShapeType="1"/>
          </p:cNvSpPr>
          <p:nvPr/>
        </p:nvSpPr>
        <p:spPr bwMode="auto">
          <a:xfrm>
            <a:off x="1422110" y="5915481"/>
            <a:ext cx="0" cy="508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24" name="Rectangle 23"/>
          <p:cNvSpPr>
            <a:spLocks noChangeArrowheads="1"/>
          </p:cNvSpPr>
          <p:nvPr/>
        </p:nvSpPr>
        <p:spPr bwMode="auto">
          <a:xfrm>
            <a:off x="526760" y="5988506"/>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25" name="Rectangle 24"/>
          <p:cNvSpPr>
            <a:spLocks noChangeArrowheads="1"/>
          </p:cNvSpPr>
          <p:nvPr/>
        </p:nvSpPr>
        <p:spPr bwMode="auto">
          <a:xfrm>
            <a:off x="228600" y="5320169"/>
            <a:ext cx="34785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0.25</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26" name="Rectangle 25"/>
          <p:cNvSpPr>
            <a:spLocks noChangeArrowheads="1"/>
          </p:cNvSpPr>
          <p:nvPr/>
        </p:nvSpPr>
        <p:spPr bwMode="auto">
          <a:xfrm>
            <a:off x="228600" y="4758194"/>
            <a:ext cx="34785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0.50</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27" name="Rectangle 26"/>
          <p:cNvSpPr>
            <a:spLocks noChangeArrowheads="1"/>
          </p:cNvSpPr>
          <p:nvPr/>
        </p:nvSpPr>
        <p:spPr bwMode="auto">
          <a:xfrm>
            <a:off x="228600" y="4191456"/>
            <a:ext cx="34785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0.75</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28" name="Rectangle 27"/>
          <p:cNvSpPr>
            <a:spLocks noChangeArrowheads="1"/>
          </p:cNvSpPr>
          <p:nvPr/>
        </p:nvSpPr>
        <p:spPr bwMode="auto">
          <a:xfrm>
            <a:off x="228600" y="3622000"/>
            <a:ext cx="34785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1.00</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29" name="Rectangle 28"/>
          <p:cNvSpPr>
            <a:spLocks noChangeArrowheads="1"/>
          </p:cNvSpPr>
          <p:nvPr/>
        </p:nvSpPr>
        <p:spPr bwMode="auto">
          <a:xfrm>
            <a:off x="228600" y="3062744"/>
            <a:ext cx="34785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1.25</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30" name="Rectangle 29"/>
          <p:cNvSpPr>
            <a:spLocks noChangeArrowheads="1"/>
          </p:cNvSpPr>
          <p:nvPr/>
        </p:nvSpPr>
        <p:spPr bwMode="auto">
          <a:xfrm>
            <a:off x="1358610" y="5988506"/>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25</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31" name="Rectangle 30"/>
          <p:cNvSpPr>
            <a:spLocks noChangeArrowheads="1"/>
          </p:cNvSpPr>
          <p:nvPr/>
        </p:nvSpPr>
        <p:spPr bwMode="auto">
          <a:xfrm>
            <a:off x="2139660" y="5988506"/>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50</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32" name="Rectangle 31"/>
          <p:cNvSpPr>
            <a:spLocks noChangeArrowheads="1"/>
          </p:cNvSpPr>
          <p:nvPr/>
        </p:nvSpPr>
        <p:spPr bwMode="auto">
          <a:xfrm>
            <a:off x="2919123" y="5988506"/>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75</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33" name="Rectangle 32"/>
          <p:cNvSpPr>
            <a:spLocks noChangeArrowheads="1"/>
          </p:cNvSpPr>
          <p:nvPr/>
        </p:nvSpPr>
        <p:spPr bwMode="auto">
          <a:xfrm>
            <a:off x="3670010" y="5988506"/>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100</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34" name="Rectangle 33"/>
          <p:cNvSpPr>
            <a:spLocks noChangeArrowheads="1"/>
          </p:cNvSpPr>
          <p:nvPr/>
        </p:nvSpPr>
        <p:spPr bwMode="auto">
          <a:xfrm>
            <a:off x="838200" y="6185356"/>
            <a:ext cx="305853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Quantity of tortillas (millions of lbs.)</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41" name="Rectangle 40"/>
          <p:cNvSpPr>
            <a:spLocks noChangeArrowheads="1"/>
          </p:cNvSpPr>
          <p:nvPr/>
        </p:nvSpPr>
        <p:spPr bwMode="auto">
          <a:xfrm>
            <a:off x="3644610" y="3731081"/>
            <a:ext cx="94578"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a:ln>
                  <a:noFill/>
                </a:ln>
                <a:solidFill>
                  <a:srgbClr val="000000"/>
                </a:solidFill>
                <a:effectLst/>
                <a:latin typeface="Univers LT Std 47 Cn Lt" charset="0"/>
                <a:cs typeface="Arial" pitchFamily="34" charset="0"/>
              </a:rPr>
              <a:t>S</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42" name="Rectangle 41"/>
          <p:cNvSpPr>
            <a:spLocks noChangeArrowheads="1"/>
          </p:cNvSpPr>
          <p:nvPr/>
        </p:nvSpPr>
        <p:spPr bwMode="auto">
          <a:xfrm>
            <a:off x="3722398" y="3796169"/>
            <a:ext cx="120650" cy="166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800" b="1" i="0" u="none" strike="noStrike" cap="none" normalizeH="0" baseline="0" dirty="0">
                <a:ln>
                  <a:noFill/>
                </a:ln>
                <a:solidFill>
                  <a:srgbClr val="000000"/>
                </a:solidFill>
                <a:effectLst/>
                <a:latin typeface="Univers LT Std 47 Cn Lt" charset="0"/>
                <a:cs typeface="Arial" pitchFamily="34" charset="0"/>
              </a:rPr>
              <a:t>1</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43" name="Rectangle 42"/>
          <p:cNvSpPr>
            <a:spLocks noChangeArrowheads="1"/>
          </p:cNvSpPr>
          <p:nvPr/>
        </p:nvSpPr>
        <p:spPr bwMode="auto">
          <a:xfrm>
            <a:off x="3644610" y="5182056"/>
            <a:ext cx="163513" cy="19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a:ln>
                  <a:noFill/>
                </a:ln>
                <a:solidFill>
                  <a:srgbClr val="000000"/>
                </a:solidFill>
                <a:effectLst/>
                <a:latin typeface="Univers LT Std 47 Cn Lt" charset="0"/>
                <a:cs typeface="Arial" pitchFamily="34" charset="0"/>
              </a:rPr>
              <a:t>S</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44" name="Rectangle 43"/>
          <p:cNvSpPr>
            <a:spLocks noChangeArrowheads="1"/>
          </p:cNvSpPr>
          <p:nvPr/>
        </p:nvSpPr>
        <p:spPr bwMode="auto">
          <a:xfrm>
            <a:off x="3722398" y="5245556"/>
            <a:ext cx="120650" cy="166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800" b="1" i="0" u="none" strike="noStrike" cap="none" normalizeH="0" baseline="0" dirty="0">
                <a:ln>
                  <a:noFill/>
                </a:ln>
                <a:solidFill>
                  <a:srgbClr val="000000"/>
                </a:solidFill>
                <a:effectLst/>
                <a:latin typeface="Univers LT Std 47 Cn Lt" charset="0"/>
                <a:cs typeface="Arial" pitchFamily="34" charset="0"/>
              </a:rPr>
              <a:t>2</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45" name="Rectangle 44"/>
          <p:cNvSpPr>
            <a:spLocks noChangeArrowheads="1"/>
          </p:cNvSpPr>
          <p:nvPr/>
        </p:nvSpPr>
        <p:spPr bwMode="auto">
          <a:xfrm>
            <a:off x="3644610" y="5769431"/>
            <a:ext cx="166688" cy="19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a:ln>
                  <a:noFill/>
                </a:ln>
                <a:solidFill>
                  <a:srgbClr val="000000"/>
                </a:solidFill>
                <a:effectLst/>
                <a:latin typeface="Univers LT Std 47 Cn Lt" charset="0"/>
                <a:cs typeface="Arial" pitchFamily="34" charset="0"/>
              </a:rPr>
              <a:t>D</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46" name="Rectangle 45"/>
          <p:cNvSpPr>
            <a:spLocks noChangeArrowheads="1"/>
          </p:cNvSpPr>
          <p:nvPr/>
        </p:nvSpPr>
        <p:spPr bwMode="auto">
          <a:xfrm>
            <a:off x="228600" y="2743200"/>
            <a:ext cx="96500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Price ($/lb.)</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47" name="Line 46"/>
          <p:cNvSpPr>
            <a:spLocks noChangeShapeType="1"/>
          </p:cNvSpPr>
          <p:nvPr/>
        </p:nvSpPr>
        <p:spPr bwMode="auto">
          <a:xfrm>
            <a:off x="642648" y="3710444"/>
            <a:ext cx="2916238" cy="2109788"/>
          </a:xfrm>
          <a:prstGeom prst="line">
            <a:avLst/>
          </a:prstGeom>
          <a:noFill/>
          <a:ln w="38100">
            <a:solidFill>
              <a:srgbClr val="E46C0A"/>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8" name="Line 47"/>
          <p:cNvSpPr>
            <a:spLocks noChangeShapeType="1"/>
          </p:cNvSpPr>
          <p:nvPr/>
        </p:nvSpPr>
        <p:spPr bwMode="auto">
          <a:xfrm flipH="1">
            <a:off x="642648" y="3859669"/>
            <a:ext cx="2916238" cy="2106613"/>
          </a:xfrm>
          <a:prstGeom prst="line">
            <a:avLst/>
          </a:prstGeom>
          <a:noFill/>
          <a:ln w="38100">
            <a:solidFill>
              <a:srgbClr val="558ED5"/>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9" name="Line 48"/>
          <p:cNvSpPr>
            <a:spLocks noChangeShapeType="1"/>
          </p:cNvSpPr>
          <p:nvPr/>
        </p:nvSpPr>
        <p:spPr bwMode="auto">
          <a:xfrm flipH="1">
            <a:off x="2654010" y="5315406"/>
            <a:ext cx="904875" cy="650875"/>
          </a:xfrm>
          <a:prstGeom prst="line">
            <a:avLst/>
          </a:prstGeom>
          <a:noFill/>
          <a:ln w="38100">
            <a:solidFill>
              <a:srgbClr val="8EB4E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1" name="Line 50"/>
          <p:cNvSpPr>
            <a:spLocks noChangeShapeType="1"/>
          </p:cNvSpPr>
          <p:nvPr/>
        </p:nvSpPr>
        <p:spPr bwMode="auto">
          <a:xfrm>
            <a:off x="642648" y="5404306"/>
            <a:ext cx="3122613" cy="0"/>
          </a:xfrm>
          <a:prstGeom prst="line">
            <a:avLst/>
          </a:prstGeom>
          <a:noFill/>
          <a:ln w="2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grpSp>
        <p:nvGrpSpPr>
          <p:cNvPr id="35" name="Group 34"/>
          <p:cNvGrpSpPr/>
          <p:nvPr/>
        </p:nvGrpSpPr>
        <p:grpSpPr>
          <a:xfrm>
            <a:off x="650585" y="5532894"/>
            <a:ext cx="2590801" cy="395287"/>
            <a:chOff x="701675" y="5180013"/>
            <a:chExt cx="2590801" cy="395287"/>
          </a:xfrm>
        </p:grpSpPr>
        <p:sp>
          <p:nvSpPr>
            <p:cNvPr id="50" name="Freeform 49"/>
            <p:cNvSpPr>
              <a:spLocks/>
            </p:cNvSpPr>
            <p:nvPr/>
          </p:nvSpPr>
          <p:spPr bwMode="auto">
            <a:xfrm>
              <a:off x="3224213" y="5180013"/>
              <a:ext cx="68263" cy="69850"/>
            </a:xfrm>
            <a:custGeom>
              <a:avLst/>
              <a:gdLst>
                <a:gd name="T0" fmla="*/ 43 w 43"/>
                <a:gd name="T1" fmla="*/ 22 h 44"/>
                <a:gd name="T2" fmla="*/ 43 w 43"/>
                <a:gd name="T3" fmla="*/ 22 h 44"/>
                <a:gd name="T4" fmla="*/ 43 w 43"/>
                <a:gd name="T5" fmla="*/ 30 h 44"/>
                <a:gd name="T6" fmla="*/ 38 w 43"/>
                <a:gd name="T7" fmla="*/ 35 h 44"/>
                <a:gd name="T8" fmla="*/ 30 w 43"/>
                <a:gd name="T9" fmla="*/ 41 h 44"/>
                <a:gd name="T10" fmla="*/ 21 w 43"/>
                <a:gd name="T11" fmla="*/ 44 h 44"/>
                <a:gd name="T12" fmla="*/ 21 w 43"/>
                <a:gd name="T13" fmla="*/ 44 h 44"/>
                <a:gd name="T14" fmla="*/ 13 w 43"/>
                <a:gd name="T15" fmla="*/ 41 h 44"/>
                <a:gd name="T16" fmla="*/ 8 w 43"/>
                <a:gd name="T17" fmla="*/ 35 h 44"/>
                <a:gd name="T18" fmla="*/ 3 w 43"/>
                <a:gd name="T19" fmla="*/ 30 h 44"/>
                <a:gd name="T20" fmla="*/ 0 w 43"/>
                <a:gd name="T21" fmla="*/ 22 h 44"/>
                <a:gd name="T22" fmla="*/ 0 w 43"/>
                <a:gd name="T23" fmla="*/ 22 h 44"/>
                <a:gd name="T24" fmla="*/ 3 w 43"/>
                <a:gd name="T25" fmla="*/ 14 h 44"/>
                <a:gd name="T26" fmla="*/ 8 w 43"/>
                <a:gd name="T27" fmla="*/ 6 h 44"/>
                <a:gd name="T28" fmla="*/ 13 w 43"/>
                <a:gd name="T29" fmla="*/ 0 h 44"/>
                <a:gd name="T30" fmla="*/ 21 w 43"/>
                <a:gd name="T31" fmla="*/ 0 h 44"/>
                <a:gd name="T32" fmla="*/ 21 w 43"/>
                <a:gd name="T33" fmla="*/ 0 h 44"/>
                <a:gd name="T34" fmla="*/ 30 w 43"/>
                <a:gd name="T35" fmla="*/ 0 h 44"/>
                <a:gd name="T36" fmla="*/ 38 w 43"/>
                <a:gd name="T37" fmla="*/ 6 h 44"/>
                <a:gd name="T38" fmla="*/ 43 w 43"/>
                <a:gd name="T39" fmla="*/ 14 h 44"/>
                <a:gd name="T40" fmla="*/ 43 w 43"/>
                <a:gd name="T41" fmla="*/ 22 h 44"/>
                <a:gd name="T42" fmla="*/ 43 w 43"/>
                <a:gd name="T43" fmla="*/ 2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3" h="44">
                  <a:moveTo>
                    <a:pt x="43" y="22"/>
                  </a:moveTo>
                  <a:lnTo>
                    <a:pt x="43" y="22"/>
                  </a:lnTo>
                  <a:lnTo>
                    <a:pt x="43" y="30"/>
                  </a:lnTo>
                  <a:lnTo>
                    <a:pt x="38" y="35"/>
                  </a:lnTo>
                  <a:lnTo>
                    <a:pt x="30" y="41"/>
                  </a:lnTo>
                  <a:lnTo>
                    <a:pt x="21" y="44"/>
                  </a:lnTo>
                  <a:lnTo>
                    <a:pt x="21" y="44"/>
                  </a:lnTo>
                  <a:lnTo>
                    <a:pt x="13" y="41"/>
                  </a:lnTo>
                  <a:lnTo>
                    <a:pt x="8" y="35"/>
                  </a:lnTo>
                  <a:lnTo>
                    <a:pt x="3" y="30"/>
                  </a:lnTo>
                  <a:lnTo>
                    <a:pt x="0" y="22"/>
                  </a:lnTo>
                  <a:lnTo>
                    <a:pt x="0" y="22"/>
                  </a:lnTo>
                  <a:lnTo>
                    <a:pt x="3" y="14"/>
                  </a:lnTo>
                  <a:lnTo>
                    <a:pt x="8" y="6"/>
                  </a:lnTo>
                  <a:lnTo>
                    <a:pt x="13" y="0"/>
                  </a:lnTo>
                  <a:lnTo>
                    <a:pt x="21" y="0"/>
                  </a:lnTo>
                  <a:lnTo>
                    <a:pt x="21" y="0"/>
                  </a:lnTo>
                  <a:lnTo>
                    <a:pt x="30" y="0"/>
                  </a:lnTo>
                  <a:lnTo>
                    <a:pt x="38" y="6"/>
                  </a:lnTo>
                  <a:lnTo>
                    <a:pt x="43" y="14"/>
                  </a:lnTo>
                  <a:lnTo>
                    <a:pt x="43" y="22"/>
                  </a:lnTo>
                  <a:lnTo>
                    <a:pt x="43" y="2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2" name="Line 51"/>
            <p:cNvSpPr>
              <a:spLocks noChangeShapeType="1"/>
            </p:cNvSpPr>
            <p:nvPr/>
          </p:nvSpPr>
          <p:spPr bwMode="auto">
            <a:xfrm flipH="1">
              <a:off x="3171825" y="5214938"/>
              <a:ext cx="857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3" name="Line 52"/>
            <p:cNvSpPr>
              <a:spLocks noChangeShapeType="1"/>
            </p:cNvSpPr>
            <p:nvPr/>
          </p:nvSpPr>
          <p:spPr bwMode="auto">
            <a:xfrm flipH="1">
              <a:off x="3035300" y="5214938"/>
              <a:ext cx="857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4" name="Line 53"/>
            <p:cNvSpPr>
              <a:spLocks noChangeShapeType="1"/>
            </p:cNvSpPr>
            <p:nvPr/>
          </p:nvSpPr>
          <p:spPr bwMode="auto">
            <a:xfrm flipH="1">
              <a:off x="2898775" y="5214938"/>
              <a:ext cx="857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5" name="Line 54"/>
            <p:cNvSpPr>
              <a:spLocks noChangeShapeType="1"/>
            </p:cNvSpPr>
            <p:nvPr/>
          </p:nvSpPr>
          <p:spPr bwMode="auto">
            <a:xfrm flipH="1">
              <a:off x="2760663" y="5214938"/>
              <a:ext cx="857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6" name="Line 55"/>
            <p:cNvSpPr>
              <a:spLocks noChangeShapeType="1"/>
            </p:cNvSpPr>
            <p:nvPr/>
          </p:nvSpPr>
          <p:spPr bwMode="auto">
            <a:xfrm flipH="1">
              <a:off x="2624138" y="5214938"/>
              <a:ext cx="857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7" name="Line 56"/>
            <p:cNvSpPr>
              <a:spLocks noChangeShapeType="1"/>
            </p:cNvSpPr>
            <p:nvPr/>
          </p:nvSpPr>
          <p:spPr bwMode="auto">
            <a:xfrm flipH="1">
              <a:off x="2486025" y="5214938"/>
              <a:ext cx="857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8" name="Line 57"/>
            <p:cNvSpPr>
              <a:spLocks noChangeShapeType="1"/>
            </p:cNvSpPr>
            <p:nvPr/>
          </p:nvSpPr>
          <p:spPr bwMode="auto">
            <a:xfrm flipH="1">
              <a:off x="2349500" y="5214938"/>
              <a:ext cx="857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9" name="Line 58"/>
            <p:cNvSpPr>
              <a:spLocks noChangeShapeType="1"/>
            </p:cNvSpPr>
            <p:nvPr/>
          </p:nvSpPr>
          <p:spPr bwMode="auto">
            <a:xfrm flipH="1">
              <a:off x="2211388" y="5214938"/>
              <a:ext cx="857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0" name="Line 59"/>
            <p:cNvSpPr>
              <a:spLocks noChangeShapeType="1"/>
            </p:cNvSpPr>
            <p:nvPr/>
          </p:nvSpPr>
          <p:spPr bwMode="auto">
            <a:xfrm flipH="1">
              <a:off x="2074863" y="5214938"/>
              <a:ext cx="857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1" name="Line 60"/>
            <p:cNvSpPr>
              <a:spLocks noChangeShapeType="1"/>
            </p:cNvSpPr>
            <p:nvPr/>
          </p:nvSpPr>
          <p:spPr bwMode="auto">
            <a:xfrm flipH="1">
              <a:off x="1936750" y="5214938"/>
              <a:ext cx="857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2" name="Line 61"/>
            <p:cNvSpPr>
              <a:spLocks noChangeShapeType="1"/>
            </p:cNvSpPr>
            <p:nvPr/>
          </p:nvSpPr>
          <p:spPr bwMode="auto">
            <a:xfrm flipH="1">
              <a:off x="1800225" y="5214938"/>
              <a:ext cx="857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3" name="Line 62"/>
            <p:cNvSpPr>
              <a:spLocks noChangeShapeType="1"/>
            </p:cNvSpPr>
            <p:nvPr/>
          </p:nvSpPr>
          <p:spPr bwMode="auto">
            <a:xfrm flipH="1">
              <a:off x="1662113" y="5214938"/>
              <a:ext cx="857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4" name="Line 63"/>
            <p:cNvSpPr>
              <a:spLocks noChangeShapeType="1"/>
            </p:cNvSpPr>
            <p:nvPr/>
          </p:nvSpPr>
          <p:spPr bwMode="auto">
            <a:xfrm flipH="1">
              <a:off x="1525588" y="5214938"/>
              <a:ext cx="857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5" name="Line 64"/>
            <p:cNvSpPr>
              <a:spLocks noChangeShapeType="1"/>
            </p:cNvSpPr>
            <p:nvPr/>
          </p:nvSpPr>
          <p:spPr bwMode="auto">
            <a:xfrm flipH="1">
              <a:off x="1387475" y="5214938"/>
              <a:ext cx="857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6" name="Line 65"/>
            <p:cNvSpPr>
              <a:spLocks noChangeShapeType="1"/>
            </p:cNvSpPr>
            <p:nvPr/>
          </p:nvSpPr>
          <p:spPr bwMode="auto">
            <a:xfrm flipH="1">
              <a:off x="1250950" y="5214938"/>
              <a:ext cx="857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7" name="Line 66"/>
            <p:cNvSpPr>
              <a:spLocks noChangeShapeType="1"/>
            </p:cNvSpPr>
            <p:nvPr/>
          </p:nvSpPr>
          <p:spPr bwMode="auto">
            <a:xfrm flipH="1">
              <a:off x="1112838" y="5214938"/>
              <a:ext cx="857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8" name="Line 67"/>
            <p:cNvSpPr>
              <a:spLocks noChangeShapeType="1"/>
            </p:cNvSpPr>
            <p:nvPr/>
          </p:nvSpPr>
          <p:spPr bwMode="auto">
            <a:xfrm flipH="1">
              <a:off x="976313" y="5214938"/>
              <a:ext cx="857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9" name="Line 68"/>
            <p:cNvSpPr>
              <a:spLocks noChangeShapeType="1"/>
            </p:cNvSpPr>
            <p:nvPr/>
          </p:nvSpPr>
          <p:spPr bwMode="auto">
            <a:xfrm flipH="1">
              <a:off x="838200" y="5214938"/>
              <a:ext cx="8731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0" name="Line 69"/>
            <p:cNvSpPr>
              <a:spLocks noChangeShapeType="1"/>
            </p:cNvSpPr>
            <p:nvPr/>
          </p:nvSpPr>
          <p:spPr bwMode="auto">
            <a:xfrm flipH="1">
              <a:off x="701675" y="5214938"/>
              <a:ext cx="857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71" name="Line 70"/>
            <p:cNvSpPr>
              <a:spLocks noChangeShapeType="1"/>
            </p:cNvSpPr>
            <p:nvPr/>
          </p:nvSpPr>
          <p:spPr bwMode="auto">
            <a:xfrm>
              <a:off x="3257550" y="5214938"/>
              <a:ext cx="0" cy="857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2" name="Line 71"/>
            <p:cNvSpPr>
              <a:spLocks noChangeShapeType="1"/>
            </p:cNvSpPr>
            <p:nvPr/>
          </p:nvSpPr>
          <p:spPr bwMode="auto">
            <a:xfrm>
              <a:off x="3257550" y="5351463"/>
              <a:ext cx="0" cy="857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3" name="Line 72"/>
            <p:cNvSpPr>
              <a:spLocks noChangeShapeType="1"/>
            </p:cNvSpPr>
            <p:nvPr/>
          </p:nvSpPr>
          <p:spPr bwMode="auto">
            <a:xfrm>
              <a:off x="3257550" y="5489575"/>
              <a:ext cx="0" cy="857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grpSp>
      <p:sp>
        <p:nvSpPr>
          <p:cNvPr id="76" name="Freeform 75"/>
          <p:cNvSpPr>
            <a:spLocks/>
          </p:cNvSpPr>
          <p:nvPr/>
        </p:nvSpPr>
        <p:spPr bwMode="auto">
          <a:xfrm>
            <a:off x="1422110" y="5769431"/>
            <a:ext cx="889000" cy="0"/>
          </a:xfrm>
          <a:custGeom>
            <a:avLst/>
            <a:gdLst>
              <a:gd name="T0" fmla="*/ 560 w 560"/>
              <a:gd name="T1" fmla="*/ 0 w 560"/>
              <a:gd name="T2" fmla="*/ 560 w 560"/>
            </a:gdLst>
            <a:ahLst/>
            <a:cxnLst>
              <a:cxn ang="0">
                <a:pos x="T0" y="0"/>
              </a:cxn>
              <a:cxn ang="0">
                <a:pos x="T1" y="0"/>
              </a:cxn>
              <a:cxn ang="0">
                <a:pos x="T2" y="0"/>
              </a:cxn>
            </a:cxnLst>
            <a:rect l="0" t="0" r="r" b="b"/>
            <a:pathLst>
              <a:path w="560">
                <a:moveTo>
                  <a:pt x="560" y="0"/>
                </a:moveTo>
                <a:lnTo>
                  <a:pt x="0" y="0"/>
                </a:lnTo>
                <a:lnTo>
                  <a:pt x="56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8" name="Freeform 168"/>
          <p:cNvSpPr>
            <a:spLocks noEditPoints="1"/>
          </p:cNvSpPr>
          <p:nvPr/>
        </p:nvSpPr>
        <p:spPr bwMode="auto">
          <a:xfrm rot="10800000">
            <a:off x="1442440" y="5709106"/>
            <a:ext cx="868667" cy="157161"/>
          </a:xfrm>
          <a:custGeom>
            <a:avLst/>
            <a:gdLst>
              <a:gd name="T0" fmla="*/ 3300 w 3300"/>
              <a:gd name="T1" fmla="*/ 247 h 631"/>
              <a:gd name="T2" fmla="*/ 135 w 3300"/>
              <a:gd name="T3" fmla="*/ 247 h 631"/>
              <a:gd name="T4" fmla="*/ 135 w 3300"/>
              <a:gd name="T5" fmla="*/ 383 h 631"/>
              <a:gd name="T6" fmla="*/ 3300 w 3300"/>
              <a:gd name="T7" fmla="*/ 383 h 631"/>
              <a:gd name="T8" fmla="*/ 3300 w 3300"/>
              <a:gd name="T9" fmla="*/ 247 h 631"/>
              <a:gd name="T10" fmla="*/ 509 w 3300"/>
              <a:gd name="T11" fmla="*/ 19 h 631"/>
              <a:gd name="T12" fmla="*/ 0 w 3300"/>
              <a:gd name="T13" fmla="*/ 315 h 631"/>
              <a:gd name="T14" fmla="*/ 509 w 3300"/>
              <a:gd name="T15" fmla="*/ 612 h 631"/>
              <a:gd name="T16" fmla="*/ 602 w 3300"/>
              <a:gd name="T17" fmla="*/ 588 h 631"/>
              <a:gd name="T18" fmla="*/ 577 w 3300"/>
              <a:gd name="T19" fmla="*/ 495 h 631"/>
              <a:gd name="T20" fmla="*/ 577 w 3300"/>
              <a:gd name="T21" fmla="*/ 495 h 631"/>
              <a:gd name="T22" fmla="*/ 169 w 3300"/>
              <a:gd name="T23" fmla="*/ 257 h 631"/>
              <a:gd name="T24" fmla="*/ 169 w 3300"/>
              <a:gd name="T25" fmla="*/ 374 h 631"/>
              <a:gd name="T26" fmla="*/ 577 w 3300"/>
              <a:gd name="T27" fmla="*/ 136 h 631"/>
              <a:gd name="T28" fmla="*/ 602 w 3300"/>
              <a:gd name="T29" fmla="*/ 43 h 631"/>
              <a:gd name="T30" fmla="*/ 509 w 3300"/>
              <a:gd name="T31" fmla="*/ 19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300" h="631">
                <a:moveTo>
                  <a:pt x="3300" y="247"/>
                </a:moveTo>
                <a:lnTo>
                  <a:pt x="135" y="247"/>
                </a:lnTo>
                <a:lnTo>
                  <a:pt x="135" y="383"/>
                </a:lnTo>
                <a:lnTo>
                  <a:pt x="3300" y="383"/>
                </a:lnTo>
                <a:lnTo>
                  <a:pt x="3300" y="247"/>
                </a:lnTo>
                <a:close/>
                <a:moveTo>
                  <a:pt x="509" y="19"/>
                </a:moveTo>
                <a:lnTo>
                  <a:pt x="0" y="315"/>
                </a:lnTo>
                <a:lnTo>
                  <a:pt x="509" y="612"/>
                </a:lnTo>
                <a:cubicBezTo>
                  <a:pt x="541" y="631"/>
                  <a:pt x="583" y="620"/>
                  <a:pt x="602" y="588"/>
                </a:cubicBezTo>
                <a:cubicBezTo>
                  <a:pt x="621" y="555"/>
                  <a:pt x="610" y="514"/>
                  <a:pt x="577" y="495"/>
                </a:cubicBezTo>
                <a:lnTo>
                  <a:pt x="577" y="495"/>
                </a:lnTo>
                <a:lnTo>
                  <a:pt x="169" y="257"/>
                </a:lnTo>
                <a:lnTo>
                  <a:pt x="169" y="374"/>
                </a:lnTo>
                <a:lnTo>
                  <a:pt x="577" y="136"/>
                </a:lnTo>
                <a:cubicBezTo>
                  <a:pt x="610" y="117"/>
                  <a:pt x="621" y="76"/>
                  <a:pt x="602" y="43"/>
                </a:cubicBezTo>
                <a:cubicBezTo>
                  <a:pt x="583" y="11"/>
                  <a:pt x="541" y="0"/>
                  <a:pt x="509" y="19"/>
                </a:cubicBezTo>
                <a:close/>
              </a:path>
            </a:pathLst>
          </a:custGeom>
          <a:solidFill>
            <a:schemeClr val="tx1"/>
          </a:solidFill>
          <a:ln w="0" cap="flat">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sz="2000" dirty="0"/>
          </a:p>
        </p:txBody>
      </p:sp>
      <p:sp>
        <p:nvSpPr>
          <p:cNvPr id="75" name="Rectangle 74"/>
          <p:cNvSpPr/>
          <p:nvPr/>
        </p:nvSpPr>
        <p:spPr>
          <a:xfrm>
            <a:off x="533400" y="1132582"/>
            <a:ext cx="8381999" cy="1384995"/>
          </a:xfrm>
          <a:prstGeom prst="rect">
            <a:avLst/>
          </a:prstGeom>
        </p:spPr>
        <p:txBody>
          <a:bodyPr wrap="square">
            <a:spAutoFit/>
          </a:bodyPr>
          <a:lstStyle/>
          <a:p>
            <a:r>
              <a:rPr lang="en-US" sz="2800" dirty="0">
                <a:latin typeface="Calibri Light" pitchFamily="34" charset="0"/>
              </a:rPr>
              <a:t>A price ceiling does not always affect the market outcome if the ceiling is set above the equilibrium price.</a:t>
            </a:r>
            <a:endParaRPr lang="en-US" sz="3200" dirty="0">
              <a:latin typeface="Calibri Light" pitchFamily="34" charset="0"/>
            </a:endParaRPr>
          </a:p>
        </p:txBody>
      </p:sp>
      <p:sp>
        <p:nvSpPr>
          <p:cNvPr id="77" name="Rectangle 76"/>
          <p:cNvSpPr/>
          <p:nvPr/>
        </p:nvSpPr>
        <p:spPr>
          <a:xfrm>
            <a:off x="1271710" y="5966721"/>
            <a:ext cx="342072" cy="24675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9" name="Rectangle 61"/>
          <p:cNvSpPr>
            <a:spLocks noChangeArrowheads="1"/>
          </p:cNvSpPr>
          <p:nvPr/>
        </p:nvSpPr>
        <p:spPr bwMode="auto">
          <a:xfrm>
            <a:off x="3870025" y="5317123"/>
            <a:ext cx="828753"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a:ln>
                  <a:noFill/>
                </a:ln>
                <a:solidFill>
                  <a:srgbClr val="000000"/>
                </a:solidFill>
                <a:effectLst/>
                <a:latin typeface="Univers LT Std 47 Cn Lt" charset="0"/>
                <a:cs typeface="Arial" pitchFamily="34" charset="0"/>
              </a:rPr>
              <a:t>Price ceiling</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1305080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4">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4">
                                            <p:txEl>
                                              <p:pRg st="1" end="1"/>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7"/>
                                        </p:tgtEl>
                                        <p:attrNameLst>
                                          <p:attrName>style.visibility</p:attrName>
                                        </p:attrNameLst>
                                      </p:cBhvr>
                                      <p:to>
                                        <p:strVal val="visible"/>
                                      </p:to>
                                    </p:set>
                                  </p:childTnLst>
                                  <p:subTnLst>
                                    <p:set>
                                      <p:cBhvr override="childStyle">
                                        <p:cTn dur="1" fill="hold" display="0" masterRel="nextClick" afterEffect="1"/>
                                        <p:tgtEl>
                                          <p:spTgt spid="77"/>
                                        </p:tgtEl>
                                        <p:attrNameLst>
                                          <p:attrName>style.visibility</p:attrName>
                                        </p:attrNameLst>
                                      </p:cBhvr>
                                      <p:to>
                                        <p:strVal val="hidden"/>
                                      </p:to>
                                    </p:set>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4">
                                            <p:txEl>
                                              <p:pRg st="2" end="2"/>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78"/>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9"/>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3"/>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44"/>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74">
                                            <p:txEl>
                                              <p:pRg st="3" end="3"/>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4"/>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 grpId="0" uiExpand="1" build="p"/>
      <p:bldP spid="43" grpId="0"/>
      <p:bldP spid="44" grpId="0"/>
      <p:bldP spid="49" grpId="0" animBg="1"/>
      <p:bldP spid="51" grpId="0" animBg="1"/>
      <p:bldP spid="78" grpId="0" animBg="1"/>
      <p:bldP spid="7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a:latin typeface="+mj-lt"/>
              </a:rPr>
              <a:t>Price floors I</a:t>
            </a:r>
          </a:p>
        </p:txBody>
      </p:sp>
      <p:sp>
        <p:nvSpPr>
          <p:cNvPr id="183" name="Content Placeholder 2"/>
          <p:cNvSpPr>
            <a:spLocks noGrp="1"/>
          </p:cNvSpPr>
          <p:nvPr>
            <p:ph idx="1"/>
          </p:nvPr>
        </p:nvSpPr>
        <p:spPr>
          <a:xfrm>
            <a:off x="457200" y="1066800"/>
            <a:ext cx="8229600" cy="5254751"/>
          </a:xfrm>
        </p:spPr>
        <p:txBody>
          <a:bodyPr>
            <a:normAutofit/>
          </a:bodyPr>
          <a:lstStyle/>
          <a:p>
            <a:pPr marL="0" indent="0">
              <a:buNone/>
            </a:pPr>
            <a:r>
              <a:rPr lang="en-US" sz="2800" dirty="0"/>
              <a:t>Suppose the U.S. government imposes a price floor on milk. What effect does this have on the market?</a:t>
            </a:r>
          </a:p>
        </p:txBody>
      </p:sp>
      <p:sp>
        <p:nvSpPr>
          <p:cNvPr id="5" name="AutoShape 3"/>
          <p:cNvSpPr>
            <a:spLocks noChangeAspect="1" noChangeArrowheads="1" noTextEdit="1"/>
          </p:cNvSpPr>
          <p:nvPr/>
        </p:nvSpPr>
        <p:spPr bwMode="auto">
          <a:xfrm>
            <a:off x="1143000" y="1822450"/>
            <a:ext cx="6594475" cy="419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Line 6"/>
          <p:cNvSpPr>
            <a:spLocks noChangeShapeType="1"/>
          </p:cNvSpPr>
          <p:nvPr/>
        </p:nvSpPr>
        <p:spPr bwMode="auto">
          <a:xfrm>
            <a:off x="1012825" y="2625725"/>
            <a:ext cx="4603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8" name="Line 7"/>
          <p:cNvSpPr>
            <a:spLocks noChangeShapeType="1"/>
          </p:cNvSpPr>
          <p:nvPr/>
        </p:nvSpPr>
        <p:spPr bwMode="auto">
          <a:xfrm>
            <a:off x="1012825" y="2900362"/>
            <a:ext cx="4603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9" name="Line 8"/>
          <p:cNvSpPr>
            <a:spLocks noChangeShapeType="1"/>
          </p:cNvSpPr>
          <p:nvPr/>
        </p:nvSpPr>
        <p:spPr bwMode="auto">
          <a:xfrm>
            <a:off x="1012825" y="3168650"/>
            <a:ext cx="4603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10" name="Line 9"/>
          <p:cNvSpPr>
            <a:spLocks noChangeShapeType="1"/>
          </p:cNvSpPr>
          <p:nvPr/>
        </p:nvSpPr>
        <p:spPr bwMode="auto">
          <a:xfrm>
            <a:off x="1012825" y="3443287"/>
            <a:ext cx="4603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11" name="Line 10"/>
          <p:cNvSpPr>
            <a:spLocks noChangeShapeType="1"/>
          </p:cNvSpPr>
          <p:nvPr/>
        </p:nvSpPr>
        <p:spPr bwMode="auto">
          <a:xfrm>
            <a:off x="1012825" y="3713162"/>
            <a:ext cx="4603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12" name="Line 11"/>
          <p:cNvSpPr>
            <a:spLocks noChangeShapeType="1"/>
          </p:cNvSpPr>
          <p:nvPr/>
        </p:nvSpPr>
        <p:spPr bwMode="auto">
          <a:xfrm>
            <a:off x="1012825" y="3981450"/>
            <a:ext cx="4603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13" name="Line 12"/>
          <p:cNvSpPr>
            <a:spLocks noChangeShapeType="1"/>
          </p:cNvSpPr>
          <p:nvPr/>
        </p:nvSpPr>
        <p:spPr bwMode="auto">
          <a:xfrm>
            <a:off x="1012825" y="4256087"/>
            <a:ext cx="4603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14" name="Line 13"/>
          <p:cNvSpPr>
            <a:spLocks noChangeShapeType="1"/>
          </p:cNvSpPr>
          <p:nvPr/>
        </p:nvSpPr>
        <p:spPr bwMode="auto">
          <a:xfrm>
            <a:off x="1012825" y="4525962"/>
            <a:ext cx="4603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15" name="Line 14"/>
          <p:cNvSpPr>
            <a:spLocks noChangeShapeType="1"/>
          </p:cNvSpPr>
          <p:nvPr/>
        </p:nvSpPr>
        <p:spPr bwMode="auto">
          <a:xfrm>
            <a:off x="1012825" y="4799012"/>
            <a:ext cx="4603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16" name="Freeform 15"/>
          <p:cNvSpPr>
            <a:spLocks/>
          </p:cNvSpPr>
          <p:nvPr/>
        </p:nvSpPr>
        <p:spPr bwMode="auto">
          <a:xfrm>
            <a:off x="1012825" y="2525712"/>
            <a:ext cx="2667000" cy="2543175"/>
          </a:xfrm>
          <a:custGeom>
            <a:avLst/>
            <a:gdLst>
              <a:gd name="T0" fmla="*/ 1680 w 1680"/>
              <a:gd name="T1" fmla="*/ 1602 h 1602"/>
              <a:gd name="T2" fmla="*/ 0 w 1680"/>
              <a:gd name="T3" fmla="*/ 1602 h 1602"/>
              <a:gd name="T4" fmla="*/ 0 w 1680"/>
              <a:gd name="T5" fmla="*/ 0 h 1602"/>
            </a:gdLst>
            <a:ahLst/>
            <a:cxnLst>
              <a:cxn ang="0">
                <a:pos x="T0" y="T1"/>
              </a:cxn>
              <a:cxn ang="0">
                <a:pos x="T2" y="T3"/>
              </a:cxn>
              <a:cxn ang="0">
                <a:pos x="T4" y="T5"/>
              </a:cxn>
            </a:cxnLst>
            <a:rect l="0" t="0" r="r" b="b"/>
            <a:pathLst>
              <a:path w="1680" h="1602">
                <a:moveTo>
                  <a:pt x="1680" y="1602"/>
                </a:moveTo>
                <a:lnTo>
                  <a:pt x="0" y="1602"/>
                </a:lnTo>
                <a:lnTo>
                  <a:pt x="0" y="0"/>
                </a:lnTo>
              </a:path>
            </a:pathLst>
          </a:custGeom>
          <a:noFill/>
          <a:ln w="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7" name="Line 16"/>
          <p:cNvSpPr>
            <a:spLocks noChangeShapeType="1"/>
          </p:cNvSpPr>
          <p:nvPr/>
        </p:nvSpPr>
        <p:spPr bwMode="auto">
          <a:xfrm>
            <a:off x="3579813" y="5022850"/>
            <a:ext cx="0" cy="4603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8" name="Line 17"/>
          <p:cNvSpPr>
            <a:spLocks noChangeShapeType="1"/>
          </p:cNvSpPr>
          <p:nvPr/>
        </p:nvSpPr>
        <p:spPr bwMode="auto">
          <a:xfrm>
            <a:off x="3211513" y="5022850"/>
            <a:ext cx="0" cy="4603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9" name="Line 18"/>
          <p:cNvSpPr>
            <a:spLocks noChangeShapeType="1"/>
          </p:cNvSpPr>
          <p:nvPr/>
        </p:nvSpPr>
        <p:spPr bwMode="auto">
          <a:xfrm>
            <a:off x="2846388" y="5022850"/>
            <a:ext cx="0" cy="4603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0" name="Line 19"/>
          <p:cNvSpPr>
            <a:spLocks noChangeShapeType="1"/>
          </p:cNvSpPr>
          <p:nvPr/>
        </p:nvSpPr>
        <p:spPr bwMode="auto">
          <a:xfrm>
            <a:off x="2476500" y="5022850"/>
            <a:ext cx="0" cy="4603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1" name="Line 20"/>
          <p:cNvSpPr>
            <a:spLocks noChangeShapeType="1"/>
          </p:cNvSpPr>
          <p:nvPr/>
        </p:nvSpPr>
        <p:spPr bwMode="auto">
          <a:xfrm>
            <a:off x="2111375" y="5022850"/>
            <a:ext cx="0" cy="4603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2" name="Line 21"/>
          <p:cNvSpPr>
            <a:spLocks noChangeShapeType="1"/>
          </p:cNvSpPr>
          <p:nvPr/>
        </p:nvSpPr>
        <p:spPr bwMode="auto">
          <a:xfrm>
            <a:off x="1746250" y="5022850"/>
            <a:ext cx="0" cy="4603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3" name="Line 22"/>
          <p:cNvSpPr>
            <a:spLocks noChangeShapeType="1"/>
          </p:cNvSpPr>
          <p:nvPr/>
        </p:nvSpPr>
        <p:spPr bwMode="auto">
          <a:xfrm>
            <a:off x="1377950" y="5022850"/>
            <a:ext cx="0" cy="4603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4" name="Rectangle 23"/>
          <p:cNvSpPr>
            <a:spLocks noChangeArrowheads="1"/>
          </p:cNvSpPr>
          <p:nvPr/>
        </p:nvSpPr>
        <p:spPr bwMode="auto">
          <a:xfrm>
            <a:off x="892175" y="5084762"/>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7" name="Rectangle 26"/>
          <p:cNvSpPr>
            <a:spLocks noChangeArrowheads="1"/>
          </p:cNvSpPr>
          <p:nvPr/>
        </p:nvSpPr>
        <p:spPr bwMode="auto">
          <a:xfrm>
            <a:off x="609600" y="4711700"/>
            <a:ext cx="34785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0.50</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28" name="Rectangle 27"/>
          <p:cNvSpPr>
            <a:spLocks noChangeArrowheads="1"/>
          </p:cNvSpPr>
          <p:nvPr/>
        </p:nvSpPr>
        <p:spPr bwMode="auto">
          <a:xfrm>
            <a:off x="609600" y="4441825"/>
            <a:ext cx="34785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1.00</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31" name="Rectangle 30"/>
          <p:cNvSpPr>
            <a:spLocks noChangeArrowheads="1"/>
          </p:cNvSpPr>
          <p:nvPr/>
        </p:nvSpPr>
        <p:spPr bwMode="auto">
          <a:xfrm>
            <a:off x="616839" y="4158118"/>
            <a:ext cx="34785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1.50</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32" name="Rectangle 31"/>
          <p:cNvSpPr>
            <a:spLocks noChangeArrowheads="1"/>
          </p:cNvSpPr>
          <p:nvPr/>
        </p:nvSpPr>
        <p:spPr bwMode="auto">
          <a:xfrm>
            <a:off x="631636" y="3898900"/>
            <a:ext cx="34785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2.00</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35" name="Rectangle 34"/>
          <p:cNvSpPr>
            <a:spLocks noChangeArrowheads="1"/>
          </p:cNvSpPr>
          <p:nvPr/>
        </p:nvSpPr>
        <p:spPr bwMode="auto">
          <a:xfrm>
            <a:off x="609600" y="3614519"/>
            <a:ext cx="34785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2.50</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36" name="Rectangle 35"/>
          <p:cNvSpPr>
            <a:spLocks noChangeArrowheads="1"/>
          </p:cNvSpPr>
          <p:nvPr/>
        </p:nvSpPr>
        <p:spPr bwMode="auto">
          <a:xfrm>
            <a:off x="631636" y="3355975"/>
            <a:ext cx="34785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3.00</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39" name="Rectangle 38"/>
          <p:cNvSpPr>
            <a:spLocks noChangeArrowheads="1"/>
          </p:cNvSpPr>
          <p:nvPr/>
        </p:nvSpPr>
        <p:spPr bwMode="auto">
          <a:xfrm>
            <a:off x="627573" y="3082925"/>
            <a:ext cx="34785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3.50</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40" name="Rectangle 39"/>
          <p:cNvSpPr>
            <a:spLocks noChangeArrowheads="1"/>
          </p:cNvSpPr>
          <p:nvPr/>
        </p:nvSpPr>
        <p:spPr bwMode="auto">
          <a:xfrm>
            <a:off x="631636" y="2816225"/>
            <a:ext cx="34785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4.00</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43" name="Rectangle 42"/>
          <p:cNvSpPr>
            <a:spLocks noChangeArrowheads="1"/>
          </p:cNvSpPr>
          <p:nvPr/>
        </p:nvSpPr>
        <p:spPr bwMode="auto">
          <a:xfrm>
            <a:off x="642748" y="2527756"/>
            <a:ext cx="34785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4.50</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44" name="Rectangle 43"/>
          <p:cNvSpPr>
            <a:spLocks noChangeArrowheads="1"/>
          </p:cNvSpPr>
          <p:nvPr/>
        </p:nvSpPr>
        <p:spPr bwMode="auto">
          <a:xfrm>
            <a:off x="1349375" y="5084762"/>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45" name="Rectangle 44"/>
          <p:cNvSpPr>
            <a:spLocks noChangeArrowheads="1"/>
          </p:cNvSpPr>
          <p:nvPr/>
        </p:nvSpPr>
        <p:spPr bwMode="auto">
          <a:xfrm>
            <a:off x="1630028" y="5084762"/>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46" name="Rectangle 45"/>
          <p:cNvSpPr>
            <a:spLocks noChangeArrowheads="1"/>
          </p:cNvSpPr>
          <p:nvPr/>
        </p:nvSpPr>
        <p:spPr bwMode="auto">
          <a:xfrm>
            <a:off x="1724025" y="5084762"/>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47" name="Rectangle 46"/>
          <p:cNvSpPr>
            <a:spLocks noChangeArrowheads="1"/>
          </p:cNvSpPr>
          <p:nvPr/>
        </p:nvSpPr>
        <p:spPr bwMode="auto">
          <a:xfrm>
            <a:off x="2010883" y="5084762"/>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48" name="Rectangle 47"/>
          <p:cNvSpPr>
            <a:spLocks noChangeArrowheads="1"/>
          </p:cNvSpPr>
          <p:nvPr/>
        </p:nvSpPr>
        <p:spPr bwMode="auto">
          <a:xfrm>
            <a:off x="2108200" y="5084762"/>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49" name="Rectangle 48"/>
          <p:cNvSpPr>
            <a:spLocks noChangeArrowheads="1"/>
          </p:cNvSpPr>
          <p:nvPr/>
        </p:nvSpPr>
        <p:spPr bwMode="auto">
          <a:xfrm>
            <a:off x="2383318" y="5084762"/>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50" name="Rectangle 49"/>
          <p:cNvSpPr>
            <a:spLocks noChangeArrowheads="1"/>
          </p:cNvSpPr>
          <p:nvPr/>
        </p:nvSpPr>
        <p:spPr bwMode="auto">
          <a:xfrm>
            <a:off x="2476500" y="5084762"/>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51" name="Rectangle 50"/>
          <p:cNvSpPr>
            <a:spLocks noChangeArrowheads="1"/>
          </p:cNvSpPr>
          <p:nvPr/>
        </p:nvSpPr>
        <p:spPr bwMode="auto">
          <a:xfrm>
            <a:off x="2754939" y="5084762"/>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52" name="Rectangle 51"/>
          <p:cNvSpPr>
            <a:spLocks noChangeArrowheads="1"/>
          </p:cNvSpPr>
          <p:nvPr/>
        </p:nvSpPr>
        <p:spPr bwMode="auto">
          <a:xfrm>
            <a:off x="2841625" y="5084762"/>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53" name="Rectangle 52"/>
          <p:cNvSpPr>
            <a:spLocks noChangeArrowheads="1"/>
          </p:cNvSpPr>
          <p:nvPr/>
        </p:nvSpPr>
        <p:spPr bwMode="auto">
          <a:xfrm>
            <a:off x="3112127" y="5084762"/>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54" name="Rectangle 53"/>
          <p:cNvSpPr>
            <a:spLocks noChangeArrowheads="1"/>
          </p:cNvSpPr>
          <p:nvPr/>
        </p:nvSpPr>
        <p:spPr bwMode="auto">
          <a:xfrm>
            <a:off x="3211513" y="5084762"/>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55" name="Rectangle 54"/>
          <p:cNvSpPr>
            <a:spLocks noChangeArrowheads="1"/>
          </p:cNvSpPr>
          <p:nvPr/>
        </p:nvSpPr>
        <p:spPr bwMode="auto">
          <a:xfrm>
            <a:off x="3480427" y="5084762"/>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56" name="Rectangle 55"/>
          <p:cNvSpPr>
            <a:spLocks noChangeArrowheads="1"/>
          </p:cNvSpPr>
          <p:nvPr/>
        </p:nvSpPr>
        <p:spPr bwMode="auto">
          <a:xfrm>
            <a:off x="3576638" y="5084762"/>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58" name="Line 57"/>
          <p:cNvSpPr>
            <a:spLocks noChangeShapeType="1"/>
          </p:cNvSpPr>
          <p:nvPr/>
        </p:nvSpPr>
        <p:spPr bwMode="auto">
          <a:xfrm>
            <a:off x="1146175" y="3713162"/>
            <a:ext cx="8255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59" name="Line 58"/>
          <p:cNvSpPr>
            <a:spLocks noChangeShapeType="1"/>
          </p:cNvSpPr>
          <p:nvPr/>
        </p:nvSpPr>
        <p:spPr bwMode="auto">
          <a:xfrm>
            <a:off x="1277938" y="3713162"/>
            <a:ext cx="8255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60" name="Line 59"/>
          <p:cNvSpPr>
            <a:spLocks noChangeShapeType="1"/>
          </p:cNvSpPr>
          <p:nvPr/>
        </p:nvSpPr>
        <p:spPr bwMode="auto">
          <a:xfrm>
            <a:off x="1411288" y="3713162"/>
            <a:ext cx="8255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1" name="Line 60"/>
          <p:cNvSpPr>
            <a:spLocks noChangeShapeType="1"/>
          </p:cNvSpPr>
          <p:nvPr/>
        </p:nvSpPr>
        <p:spPr bwMode="auto">
          <a:xfrm>
            <a:off x="1543050" y="3713162"/>
            <a:ext cx="8413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2" name="Line 61"/>
          <p:cNvSpPr>
            <a:spLocks noChangeShapeType="1"/>
          </p:cNvSpPr>
          <p:nvPr/>
        </p:nvSpPr>
        <p:spPr bwMode="auto">
          <a:xfrm>
            <a:off x="1676400" y="3713162"/>
            <a:ext cx="8255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3" name="Line 62"/>
          <p:cNvSpPr>
            <a:spLocks noChangeShapeType="1"/>
          </p:cNvSpPr>
          <p:nvPr/>
        </p:nvSpPr>
        <p:spPr bwMode="auto">
          <a:xfrm>
            <a:off x="1809750" y="3713162"/>
            <a:ext cx="8255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4" name="Line 63"/>
          <p:cNvSpPr>
            <a:spLocks noChangeShapeType="1"/>
          </p:cNvSpPr>
          <p:nvPr/>
        </p:nvSpPr>
        <p:spPr bwMode="auto">
          <a:xfrm>
            <a:off x="1941513" y="3713162"/>
            <a:ext cx="8255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5" name="Line 64"/>
          <p:cNvSpPr>
            <a:spLocks noChangeShapeType="1"/>
          </p:cNvSpPr>
          <p:nvPr/>
        </p:nvSpPr>
        <p:spPr bwMode="auto">
          <a:xfrm>
            <a:off x="2074863" y="3713162"/>
            <a:ext cx="285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6" name="Line 65"/>
          <p:cNvSpPr>
            <a:spLocks noChangeShapeType="1"/>
          </p:cNvSpPr>
          <p:nvPr/>
        </p:nvSpPr>
        <p:spPr bwMode="auto">
          <a:xfrm>
            <a:off x="2111375" y="3716337"/>
            <a:ext cx="0" cy="8413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7" name="Line 66"/>
          <p:cNvSpPr>
            <a:spLocks noChangeShapeType="1"/>
          </p:cNvSpPr>
          <p:nvPr/>
        </p:nvSpPr>
        <p:spPr bwMode="auto">
          <a:xfrm>
            <a:off x="2111375" y="3849687"/>
            <a:ext cx="0" cy="8255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8" name="Line 67"/>
          <p:cNvSpPr>
            <a:spLocks noChangeShapeType="1"/>
          </p:cNvSpPr>
          <p:nvPr/>
        </p:nvSpPr>
        <p:spPr bwMode="auto">
          <a:xfrm>
            <a:off x="2111375" y="3981450"/>
            <a:ext cx="0" cy="8413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9" name="Line 68"/>
          <p:cNvSpPr>
            <a:spLocks noChangeShapeType="1"/>
          </p:cNvSpPr>
          <p:nvPr/>
        </p:nvSpPr>
        <p:spPr bwMode="auto">
          <a:xfrm>
            <a:off x="2111375" y="4114800"/>
            <a:ext cx="0" cy="8255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0" name="Line 69"/>
          <p:cNvSpPr>
            <a:spLocks noChangeShapeType="1"/>
          </p:cNvSpPr>
          <p:nvPr/>
        </p:nvSpPr>
        <p:spPr bwMode="auto">
          <a:xfrm>
            <a:off x="2111375" y="4248150"/>
            <a:ext cx="0" cy="8255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1" name="Line 70"/>
          <p:cNvSpPr>
            <a:spLocks noChangeShapeType="1"/>
          </p:cNvSpPr>
          <p:nvPr/>
        </p:nvSpPr>
        <p:spPr bwMode="auto">
          <a:xfrm>
            <a:off x="2111375" y="4379912"/>
            <a:ext cx="0" cy="8413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2" name="Line 71"/>
          <p:cNvSpPr>
            <a:spLocks noChangeShapeType="1"/>
          </p:cNvSpPr>
          <p:nvPr/>
        </p:nvSpPr>
        <p:spPr bwMode="auto">
          <a:xfrm>
            <a:off x="2111375" y="4513262"/>
            <a:ext cx="0" cy="8255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3" name="Line 72"/>
          <p:cNvSpPr>
            <a:spLocks noChangeShapeType="1"/>
          </p:cNvSpPr>
          <p:nvPr/>
        </p:nvSpPr>
        <p:spPr bwMode="auto">
          <a:xfrm>
            <a:off x="2111375" y="4645025"/>
            <a:ext cx="0" cy="8413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4" name="Line 73"/>
          <p:cNvSpPr>
            <a:spLocks noChangeShapeType="1"/>
          </p:cNvSpPr>
          <p:nvPr/>
        </p:nvSpPr>
        <p:spPr bwMode="auto">
          <a:xfrm>
            <a:off x="2111375" y="4778375"/>
            <a:ext cx="0" cy="8255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5" name="Line 74"/>
          <p:cNvSpPr>
            <a:spLocks noChangeShapeType="1"/>
          </p:cNvSpPr>
          <p:nvPr/>
        </p:nvSpPr>
        <p:spPr bwMode="auto">
          <a:xfrm>
            <a:off x="2111375" y="4911725"/>
            <a:ext cx="0" cy="8255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6" name="Rectangle 75"/>
          <p:cNvSpPr>
            <a:spLocks noChangeArrowheads="1"/>
          </p:cNvSpPr>
          <p:nvPr/>
        </p:nvSpPr>
        <p:spPr bwMode="auto">
          <a:xfrm>
            <a:off x="1106488" y="5302925"/>
            <a:ext cx="2819683"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Quantity of milk (billions of gals.)</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77" name="Rectangle 76"/>
          <p:cNvSpPr>
            <a:spLocks noChangeArrowheads="1"/>
          </p:cNvSpPr>
          <p:nvPr/>
        </p:nvSpPr>
        <p:spPr bwMode="auto">
          <a:xfrm>
            <a:off x="804863" y="2286000"/>
            <a:ext cx="106439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Price ($/gal.)</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81" name="Rectangle 80"/>
          <p:cNvSpPr>
            <a:spLocks noChangeArrowheads="1"/>
          </p:cNvSpPr>
          <p:nvPr/>
        </p:nvSpPr>
        <p:spPr bwMode="auto">
          <a:xfrm>
            <a:off x="3190875" y="4414837"/>
            <a:ext cx="169863" cy="198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a:ln>
                  <a:noFill/>
                </a:ln>
                <a:solidFill>
                  <a:srgbClr val="000000"/>
                </a:solidFill>
                <a:effectLst/>
                <a:latin typeface="Univers LT Std 47 Cn Lt" charset="0"/>
                <a:cs typeface="Arial" pitchFamily="34" charset="0"/>
              </a:rPr>
              <a:t>D</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82" name="Rectangle 81"/>
          <p:cNvSpPr>
            <a:spLocks noChangeArrowheads="1"/>
          </p:cNvSpPr>
          <p:nvPr/>
        </p:nvSpPr>
        <p:spPr bwMode="auto">
          <a:xfrm>
            <a:off x="3173413" y="2808287"/>
            <a:ext cx="161925" cy="198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a:ln>
                  <a:noFill/>
                </a:ln>
                <a:solidFill>
                  <a:srgbClr val="000000"/>
                </a:solidFill>
                <a:effectLst/>
                <a:latin typeface="Univers LT Std 47 Cn Lt" charset="0"/>
                <a:cs typeface="Arial" pitchFamily="34" charset="0"/>
              </a:rPr>
              <a:t>S</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83" name="Line 82"/>
          <p:cNvSpPr>
            <a:spLocks noChangeShapeType="1"/>
          </p:cNvSpPr>
          <p:nvPr/>
        </p:nvSpPr>
        <p:spPr bwMode="auto">
          <a:xfrm>
            <a:off x="1012826" y="2907506"/>
            <a:ext cx="2124076" cy="1564481"/>
          </a:xfrm>
          <a:prstGeom prst="line">
            <a:avLst/>
          </a:prstGeom>
          <a:noFill/>
          <a:ln w="38100">
            <a:solidFill>
              <a:srgbClr val="E46C0A"/>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4" name="Line 83"/>
          <p:cNvSpPr>
            <a:spLocks noChangeShapeType="1"/>
          </p:cNvSpPr>
          <p:nvPr/>
        </p:nvSpPr>
        <p:spPr bwMode="auto">
          <a:xfrm flipH="1">
            <a:off x="1012825" y="2954336"/>
            <a:ext cx="2124076" cy="1571625"/>
          </a:xfrm>
          <a:prstGeom prst="line">
            <a:avLst/>
          </a:prstGeom>
          <a:noFill/>
          <a:ln w="38100">
            <a:solidFill>
              <a:srgbClr val="558ED5"/>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5" name="Freeform 84"/>
          <p:cNvSpPr>
            <a:spLocks/>
          </p:cNvSpPr>
          <p:nvPr/>
        </p:nvSpPr>
        <p:spPr bwMode="auto">
          <a:xfrm>
            <a:off x="2078038" y="3679825"/>
            <a:ext cx="66675" cy="66675"/>
          </a:xfrm>
          <a:custGeom>
            <a:avLst/>
            <a:gdLst>
              <a:gd name="T0" fmla="*/ 42 w 42"/>
              <a:gd name="T1" fmla="*/ 21 h 42"/>
              <a:gd name="T2" fmla="*/ 42 w 42"/>
              <a:gd name="T3" fmla="*/ 21 h 42"/>
              <a:gd name="T4" fmla="*/ 40 w 42"/>
              <a:gd name="T5" fmla="*/ 28 h 42"/>
              <a:gd name="T6" fmla="*/ 37 w 42"/>
              <a:gd name="T7" fmla="*/ 36 h 42"/>
              <a:gd name="T8" fmla="*/ 29 w 42"/>
              <a:gd name="T9" fmla="*/ 39 h 42"/>
              <a:gd name="T10" fmla="*/ 21 w 42"/>
              <a:gd name="T11" fmla="*/ 42 h 42"/>
              <a:gd name="T12" fmla="*/ 21 w 42"/>
              <a:gd name="T13" fmla="*/ 42 h 42"/>
              <a:gd name="T14" fmla="*/ 14 w 42"/>
              <a:gd name="T15" fmla="*/ 39 h 42"/>
              <a:gd name="T16" fmla="*/ 6 w 42"/>
              <a:gd name="T17" fmla="*/ 36 h 42"/>
              <a:gd name="T18" fmla="*/ 3 w 42"/>
              <a:gd name="T19" fmla="*/ 28 h 42"/>
              <a:gd name="T20" fmla="*/ 0 w 42"/>
              <a:gd name="T21" fmla="*/ 21 h 42"/>
              <a:gd name="T22" fmla="*/ 0 w 42"/>
              <a:gd name="T23" fmla="*/ 21 h 42"/>
              <a:gd name="T24" fmla="*/ 3 w 42"/>
              <a:gd name="T25" fmla="*/ 13 h 42"/>
              <a:gd name="T26" fmla="*/ 6 w 42"/>
              <a:gd name="T27" fmla="*/ 5 h 42"/>
              <a:gd name="T28" fmla="*/ 14 w 42"/>
              <a:gd name="T29" fmla="*/ 0 h 42"/>
              <a:gd name="T30" fmla="*/ 21 w 42"/>
              <a:gd name="T31" fmla="*/ 0 h 42"/>
              <a:gd name="T32" fmla="*/ 21 w 42"/>
              <a:gd name="T33" fmla="*/ 0 h 42"/>
              <a:gd name="T34" fmla="*/ 29 w 42"/>
              <a:gd name="T35" fmla="*/ 0 h 42"/>
              <a:gd name="T36" fmla="*/ 37 w 42"/>
              <a:gd name="T37" fmla="*/ 5 h 42"/>
              <a:gd name="T38" fmla="*/ 40 w 42"/>
              <a:gd name="T39" fmla="*/ 13 h 42"/>
              <a:gd name="T40" fmla="*/ 42 w 42"/>
              <a:gd name="T41" fmla="*/ 21 h 42"/>
              <a:gd name="T42" fmla="*/ 42 w 42"/>
              <a:gd name="T43" fmla="*/ 2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 h="42">
                <a:moveTo>
                  <a:pt x="42" y="21"/>
                </a:moveTo>
                <a:lnTo>
                  <a:pt x="42" y="21"/>
                </a:lnTo>
                <a:lnTo>
                  <a:pt x="40" y="28"/>
                </a:lnTo>
                <a:lnTo>
                  <a:pt x="37" y="36"/>
                </a:lnTo>
                <a:lnTo>
                  <a:pt x="29" y="39"/>
                </a:lnTo>
                <a:lnTo>
                  <a:pt x="21" y="42"/>
                </a:lnTo>
                <a:lnTo>
                  <a:pt x="21" y="42"/>
                </a:lnTo>
                <a:lnTo>
                  <a:pt x="14" y="39"/>
                </a:lnTo>
                <a:lnTo>
                  <a:pt x="6" y="36"/>
                </a:lnTo>
                <a:lnTo>
                  <a:pt x="3" y="28"/>
                </a:lnTo>
                <a:lnTo>
                  <a:pt x="0" y="21"/>
                </a:lnTo>
                <a:lnTo>
                  <a:pt x="0" y="21"/>
                </a:lnTo>
                <a:lnTo>
                  <a:pt x="3" y="13"/>
                </a:lnTo>
                <a:lnTo>
                  <a:pt x="6" y="5"/>
                </a:lnTo>
                <a:lnTo>
                  <a:pt x="14" y="0"/>
                </a:lnTo>
                <a:lnTo>
                  <a:pt x="21" y="0"/>
                </a:lnTo>
                <a:lnTo>
                  <a:pt x="21" y="0"/>
                </a:lnTo>
                <a:lnTo>
                  <a:pt x="29" y="0"/>
                </a:lnTo>
                <a:lnTo>
                  <a:pt x="37" y="5"/>
                </a:lnTo>
                <a:lnTo>
                  <a:pt x="40" y="13"/>
                </a:lnTo>
                <a:lnTo>
                  <a:pt x="42" y="21"/>
                </a:lnTo>
                <a:lnTo>
                  <a:pt x="42" y="2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7" name="Line 86"/>
          <p:cNvSpPr>
            <a:spLocks noChangeShapeType="1"/>
          </p:cNvSpPr>
          <p:nvPr/>
        </p:nvSpPr>
        <p:spPr bwMode="auto">
          <a:xfrm>
            <a:off x="4896811" y="2584231"/>
            <a:ext cx="412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88" name="Line 87"/>
          <p:cNvSpPr>
            <a:spLocks noChangeShapeType="1"/>
          </p:cNvSpPr>
          <p:nvPr/>
        </p:nvSpPr>
        <p:spPr bwMode="auto">
          <a:xfrm>
            <a:off x="4896811" y="2858868"/>
            <a:ext cx="412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89" name="Line 88"/>
          <p:cNvSpPr>
            <a:spLocks noChangeShapeType="1"/>
          </p:cNvSpPr>
          <p:nvPr/>
        </p:nvSpPr>
        <p:spPr bwMode="auto">
          <a:xfrm>
            <a:off x="4896811" y="3127156"/>
            <a:ext cx="412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90" name="Line 89"/>
          <p:cNvSpPr>
            <a:spLocks noChangeShapeType="1"/>
          </p:cNvSpPr>
          <p:nvPr/>
        </p:nvSpPr>
        <p:spPr bwMode="auto">
          <a:xfrm>
            <a:off x="4896811" y="3401793"/>
            <a:ext cx="412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91" name="Line 90"/>
          <p:cNvSpPr>
            <a:spLocks noChangeShapeType="1"/>
          </p:cNvSpPr>
          <p:nvPr/>
        </p:nvSpPr>
        <p:spPr bwMode="auto">
          <a:xfrm>
            <a:off x="4896811" y="3671668"/>
            <a:ext cx="412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92" name="Line 91"/>
          <p:cNvSpPr>
            <a:spLocks noChangeShapeType="1"/>
          </p:cNvSpPr>
          <p:nvPr/>
        </p:nvSpPr>
        <p:spPr bwMode="auto">
          <a:xfrm>
            <a:off x="4896811" y="3939956"/>
            <a:ext cx="412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93" name="Line 92"/>
          <p:cNvSpPr>
            <a:spLocks noChangeShapeType="1"/>
          </p:cNvSpPr>
          <p:nvPr/>
        </p:nvSpPr>
        <p:spPr bwMode="auto">
          <a:xfrm>
            <a:off x="4896811" y="4214593"/>
            <a:ext cx="412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94" name="Line 93"/>
          <p:cNvSpPr>
            <a:spLocks noChangeShapeType="1"/>
          </p:cNvSpPr>
          <p:nvPr/>
        </p:nvSpPr>
        <p:spPr bwMode="auto">
          <a:xfrm>
            <a:off x="4896811" y="4484468"/>
            <a:ext cx="412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95" name="Line 94"/>
          <p:cNvSpPr>
            <a:spLocks noChangeShapeType="1"/>
          </p:cNvSpPr>
          <p:nvPr/>
        </p:nvSpPr>
        <p:spPr bwMode="auto">
          <a:xfrm>
            <a:off x="4896811" y="4757518"/>
            <a:ext cx="412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96" name="Freeform 95"/>
          <p:cNvSpPr>
            <a:spLocks/>
          </p:cNvSpPr>
          <p:nvPr/>
        </p:nvSpPr>
        <p:spPr bwMode="auto">
          <a:xfrm>
            <a:off x="4896811" y="2484218"/>
            <a:ext cx="2662238" cy="2543175"/>
          </a:xfrm>
          <a:custGeom>
            <a:avLst/>
            <a:gdLst>
              <a:gd name="T0" fmla="*/ 1677 w 1677"/>
              <a:gd name="T1" fmla="*/ 1602 h 1602"/>
              <a:gd name="T2" fmla="*/ 0 w 1677"/>
              <a:gd name="T3" fmla="*/ 1602 h 1602"/>
              <a:gd name="T4" fmla="*/ 0 w 1677"/>
              <a:gd name="T5" fmla="*/ 0 h 1602"/>
            </a:gdLst>
            <a:ahLst/>
            <a:cxnLst>
              <a:cxn ang="0">
                <a:pos x="T0" y="T1"/>
              </a:cxn>
              <a:cxn ang="0">
                <a:pos x="T2" y="T3"/>
              </a:cxn>
              <a:cxn ang="0">
                <a:pos x="T4" y="T5"/>
              </a:cxn>
            </a:cxnLst>
            <a:rect l="0" t="0" r="r" b="b"/>
            <a:pathLst>
              <a:path w="1677" h="1602">
                <a:moveTo>
                  <a:pt x="1677" y="1602"/>
                </a:moveTo>
                <a:lnTo>
                  <a:pt x="0" y="1602"/>
                </a:lnTo>
                <a:lnTo>
                  <a:pt x="0" y="0"/>
                </a:lnTo>
              </a:path>
            </a:pathLst>
          </a:custGeom>
          <a:noFill/>
          <a:ln w="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7" name="Line 96"/>
          <p:cNvSpPr>
            <a:spLocks noChangeShapeType="1"/>
          </p:cNvSpPr>
          <p:nvPr/>
        </p:nvSpPr>
        <p:spPr bwMode="auto">
          <a:xfrm>
            <a:off x="7460624" y="4981356"/>
            <a:ext cx="0" cy="4603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98" name="Line 97"/>
          <p:cNvSpPr>
            <a:spLocks noChangeShapeType="1"/>
          </p:cNvSpPr>
          <p:nvPr/>
        </p:nvSpPr>
        <p:spPr bwMode="auto">
          <a:xfrm>
            <a:off x="7095499" y="4981356"/>
            <a:ext cx="0" cy="4603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99" name="Line 98"/>
          <p:cNvSpPr>
            <a:spLocks noChangeShapeType="1"/>
          </p:cNvSpPr>
          <p:nvPr/>
        </p:nvSpPr>
        <p:spPr bwMode="auto">
          <a:xfrm>
            <a:off x="6725611" y="4981356"/>
            <a:ext cx="0" cy="4603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100" name="Line 99"/>
          <p:cNvSpPr>
            <a:spLocks noChangeShapeType="1"/>
          </p:cNvSpPr>
          <p:nvPr/>
        </p:nvSpPr>
        <p:spPr bwMode="auto">
          <a:xfrm>
            <a:off x="6360486" y="4981356"/>
            <a:ext cx="0" cy="4603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101" name="Line 100"/>
          <p:cNvSpPr>
            <a:spLocks noChangeShapeType="1"/>
          </p:cNvSpPr>
          <p:nvPr/>
        </p:nvSpPr>
        <p:spPr bwMode="auto">
          <a:xfrm>
            <a:off x="5995361" y="4981356"/>
            <a:ext cx="0" cy="4603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102" name="Line 101"/>
          <p:cNvSpPr>
            <a:spLocks noChangeShapeType="1"/>
          </p:cNvSpPr>
          <p:nvPr/>
        </p:nvSpPr>
        <p:spPr bwMode="auto">
          <a:xfrm>
            <a:off x="5627061" y="4981356"/>
            <a:ext cx="0" cy="4603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103" name="Line 102"/>
          <p:cNvSpPr>
            <a:spLocks noChangeShapeType="1"/>
          </p:cNvSpPr>
          <p:nvPr/>
        </p:nvSpPr>
        <p:spPr bwMode="auto">
          <a:xfrm>
            <a:off x="5261936" y="4981356"/>
            <a:ext cx="0" cy="4603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104" name="Rectangle 103"/>
          <p:cNvSpPr>
            <a:spLocks noChangeArrowheads="1"/>
          </p:cNvSpPr>
          <p:nvPr/>
        </p:nvSpPr>
        <p:spPr bwMode="auto">
          <a:xfrm>
            <a:off x="4776161" y="5043268"/>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124" name="Rectangle 123"/>
          <p:cNvSpPr>
            <a:spLocks noChangeArrowheads="1"/>
          </p:cNvSpPr>
          <p:nvPr/>
        </p:nvSpPr>
        <p:spPr bwMode="auto">
          <a:xfrm>
            <a:off x="5228599" y="5043268"/>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125" name="Rectangle 124"/>
          <p:cNvSpPr>
            <a:spLocks noChangeArrowheads="1"/>
          </p:cNvSpPr>
          <p:nvPr/>
        </p:nvSpPr>
        <p:spPr bwMode="auto">
          <a:xfrm>
            <a:off x="5518631" y="5043268"/>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126" name="Rectangle 125"/>
          <p:cNvSpPr>
            <a:spLocks noChangeArrowheads="1"/>
          </p:cNvSpPr>
          <p:nvPr/>
        </p:nvSpPr>
        <p:spPr bwMode="auto">
          <a:xfrm>
            <a:off x="5627061" y="5043268"/>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127" name="Rectangle 126"/>
          <p:cNvSpPr>
            <a:spLocks noChangeArrowheads="1"/>
          </p:cNvSpPr>
          <p:nvPr/>
        </p:nvSpPr>
        <p:spPr bwMode="auto">
          <a:xfrm>
            <a:off x="5900738" y="5043268"/>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128" name="Rectangle 127"/>
          <p:cNvSpPr>
            <a:spLocks noChangeArrowheads="1"/>
          </p:cNvSpPr>
          <p:nvPr/>
        </p:nvSpPr>
        <p:spPr bwMode="auto">
          <a:xfrm>
            <a:off x="5992186" y="5043268"/>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129" name="Rectangle 128"/>
          <p:cNvSpPr>
            <a:spLocks noChangeArrowheads="1"/>
          </p:cNvSpPr>
          <p:nvPr/>
        </p:nvSpPr>
        <p:spPr bwMode="auto">
          <a:xfrm>
            <a:off x="6243325" y="5043268"/>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130" name="Rectangle 129"/>
          <p:cNvSpPr>
            <a:spLocks noChangeArrowheads="1"/>
          </p:cNvSpPr>
          <p:nvPr/>
        </p:nvSpPr>
        <p:spPr bwMode="auto">
          <a:xfrm>
            <a:off x="6357311" y="5043268"/>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131" name="Rectangle 130"/>
          <p:cNvSpPr>
            <a:spLocks noChangeArrowheads="1"/>
          </p:cNvSpPr>
          <p:nvPr/>
        </p:nvSpPr>
        <p:spPr bwMode="auto">
          <a:xfrm>
            <a:off x="6642581" y="5043268"/>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132" name="Rectangle 131"/>
          <p:cNvSpPr>
            <a:spLocks noChangeArrowheads="1"/>
          </p:cNvSpPr>
          <p:nvPr/>
        </p:nvSpPr>
        <p:spPr bwMode="auto">
          <a:xfrm>
            <a:off x="6725611" y="5043268"/>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133" name="Rectangle 132"/>
          <p:cNvSpPr>
            <a:spLocks noChangeArrowheads="1"/>
          </p:cNvSpPr>
          <p:nvPr/>
        </p:nvSpPr>
        <p:spPr bwMode="auto">
          <a:xfrm>
            <a:off x="6996113" y="5043268"/>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134" name="Rectangle 133"/>
          <p:cNvSpPr>
            <a:spLocks noChangeArrowheads="1"/>
          </p:cNvSpPr>
          <p:nvPr/>
        </p:nvSpPr>
        <p:spPr bwMode="auto">
          <a:xfrm>
            <a:off x="7090736" y="5043268"/>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135" name="Rectangle 134"/>
          <p:cNvSpPr>
            <a:spLocks noChangeArrowheads="1"/>
          </p:cNvSpPr>
          <p:nvPr/>
        </p:nvSpPr>
        <p:spPr bwMode="auto">
          <a:xfrm>
            <a:off x="7361238" y="5043268"/>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136" name="Rectangle 135"/>
          <p:cNvSpPr>
            <a:spLocks noChangeArrowheads="1"/>
          </p:cNvSpPr>
          <p:nvPr/>
        </p:nvSpPr>
        <p:spPr bwMode="auto">
          <a:xfrm>
            <a:off x="7460624" y="5043268"/>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150" name="Line 149"/>
          <p:cNvSpPr>
            <a:spLocks noChangeShapeType="1"/>
          </p:cNvSpPr>
          <p:nvPr/>
        </p:nvSpPr>
        <p:spPr bwMode="auto">
          <a:xfrm>
            <a:off x="5627061" y="4994056"/>
            <a:ext cx="0" cy="793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163" name="Line 162"/>
          <p:cNvSpPr>
            <a:spLocks noChangeShapeType="1"/>
          </p:cNvSpPr>
          <p:nvPr/>
        </p:nvSpPr>
        <p:spPr bwMode="auto">
          <a:xfrm>
            <a:off x="6360486" y="4994056"/>
            <a:ext cx="0" cy="793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164" name="Rectangle 163"/>
          <p:cNvSpPr>
            <a:spLocks noChangeArrowheads="1"/>
          </p:cNvSpPr>
          <p:nvPr/>
        </p:nvSpPr>
        <p:spPr bwMode="auto">
          <a:xfrm>
            <a:off x="5104130" y="5270956"/>
            <a:ext cx="2819683"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Quantity of milk (billions of gals.)</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165" name="Rectangle 164"/>
          <p:cNvSpPr>
            <a:spLocks noChangeArrowheads="1"/>
          </p:cNvSpPr>
          <p:nvPr/>
        </p:nvSpPr>
        <p:spPr bwMode="auto">
          <a:xfrm>
            <a:off x="4688849" y="2244506"/>
            <a:ext cx="106439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Price ($/gal.)</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170" name="Rectangle 169"/>
          <p:cNvSpPr>
            <a:spLocks noChangeArrowheads="1"/>
          </p:cNvSpPr>
          <p:nvPr/>
        </p:nvSpPr>
        <p:spPr bwMode="auto">
          <a:xfrm>
            <a:off x="7074861" y="4373343"/>
            <a:ext cx="169863" cy="198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a:ln>
                  <a:noFill/>
                </a:ln>
                <a:solidFill>
                  <a:srgbClr val="000000"/>
                </a:solidFill>
                <a:effectLst/>
                <a:latin typeface="Univers LT Std 47 Cn Lt" charset="0"/>
                <a:cs typeface="Arial" pitchFamily="34" charset="0"/>
              </a:rPr>
              <a:t>D</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71" name="Rectangle 170"/>
          <p:cNvSpPr>
            <a:spLocks noChangeArrowheads="1"/>
          </p:cNvSpPr>
          <p:nvPr/>
        </p:nvSpPr>
        <p:spPr bwMode="auto">
          <a:xfrm>
            <a:off x="7054224" y="2766793"/>
            <a:ext cx="161925" cy="198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a:ln>
                  <a:noFill/>
                </a:ln>
                <a:solidFill>
                  <a:srgbClr val="000000"/>
                </a:solidFill>
                <a:effectLst/>
                <a:latin typeface="Univers LT Std 47 Cn Lt" charset="0"/>
                <a:cs typeface="Arial" pitchFamily="34" charset="0"/>
              </a:rPr>
              <a:t>S</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72" name="Rectangle 171"/>
          <p:cNvSpPr>
            <a:spLocks noChangeArrowheads="1"/>
          </p:cNvSpPr>
          <p:nvPr/>
        </p:nvSpPr>
        <p:spPr bwMode="auto">
          <a:xfrm>
            <a:off x="5593724" y="3098581"/>
            <a:ext cx="1049338" cy="198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a:ln>
                  <a:noFill/>
                </a:ln>
                <a:solidFill>
                  <a:srgbClr val="000000"/>
                </a:solidFill>
                <a:effectLst/>
                <a:latin typeface="Univers LT Std 47 Cn Lt" charset="0"/>
                <a:cs typeface="Arial" pitchFamily="34" charset="0"/>
              </a:rPr>
              <a:t>Excess supply</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73" name="Rectangle 172"/>
          <p:cNvSpPr>
            <a:spLocks noChangeArrowheads="1"/>
          </p:cNvSpPr>
          <p:nvPr/>
        </p:nvSpPr>
        <p:spPr bwMode="auto">
          <a:xfrm>
            <a:off x="7501899" y="3311306"/>
            <a:ext cx="766763" cy="198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a:ln>
                  <a:noFill/>
                </a:ln>
                <a:solidFill>
                  <a:srgbClr val="000000"/>
                </a:solidFill>
                <a:effectLst/>
                <a:latin typeface="Univers LT Std 47 Cn Lt" charset="0"/>
                <a:cs typeface="Arial" pitchFamily="34" charset="0"/>
              </a:rPr>
              <a:t>Price floor</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75" name="Line 174"/>
          <p:cNvSpPr>
            <a:spLocks noChangeShapeType="1"/>
          </p:cNvSpPr>
          <p:nvPr/>
        </p:nvSpPr>
        <p:spPr bwMode="auto">
          <a:xfrm flipH="1">
            <a:off x="4917448" y="2912842"/>
            <a:ext cx="2103438" cy="1571625"/>
          </a:xfrm>
          <a:prstGeom prst="line">
            <a:avLst/>
          </a:prstGeom>
          <a:noFill/>
          <a:ln w="38100">
            <a:solidFill>
              <a:srgbClr val="558ED5"/>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74" name="Line 173"/>
          <p:cNvSpPr>
            <a:spLocks noChangeShapeType="1"/>
          </p:cNvSpPr>
          <p:nvPr/>
        </p:nvSpPr>
        <p:spPr bwMode="auto">
          <a:xfrm>
            <a:off x="4896811" y="2858868"/>
            <a:ext cx="2124075" cy="1571625"/>
          </a:xfrm>
          <a:prstGeom prst="line">
            <a:avLst/>
          </a:prstGeom>
          <a:noFill/>
          <a:ln w="38100">
            <a:solidFill>
              <a:srgbClr val="E46C0A"/>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grpSp>
        <p:nvGrpSpPr>
          <p:cNvPr id="78" name="Group 77"/>
          <p:cNvGrpSpPr/>
          <p:nvPr/>
        </p:nvGrpSpPr>
        <p:grpSpPr>
          <a:xfrm>
            <a:off x="5593724" y="3368456"/>
            <a:ext cx="800100" cy="1576388"/>
            <a:chOff x="5593724" y="3368456"/>
            <a:chExt cx="800100" cy="1576388"/>
          </a:xfrm>
        </p:grpSpPr>
        <p:sp>
          <p:nvSpPr>
            <p:cNvPr id="138" name="Line 137"/>
            <p:cNvSpPr>
              <a:spLocks noChangeShapeType="1"/>
            </p:cNvSpPr>
            <p:nvPr/>
          </p:nvSpPr>
          <p:spPr bwMode="auto">
            <a:xfrm>
              <a:off x="5627061" y="3401793"/>
              <a:ext cx="0" cy="8255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39" name="Line 138"/>
            <p:cNvSpPr>
              <a:spLocks noChangeShapeType="1"/>
            </p:cNvSpPr>
            <p:nvPr/>
          </p:nvSpPr>
          <p:spPr bwMode="auto">
            <a:xfrm>
              <a:off x="5627061" y="3533556"/>
              <a:ext cx="0" cy="8413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40" name="Line 139"/>
            <p:cNvSpPr>
              <a:spLocks noChangeShapeType="1"/>
            </p:cNvSpPr>
            <p:nvPr/>
          </p:nvSpPr>
          <p:spPr bwMode="auto">
            <a:xfrm>
              <a:off x="5627061" y="3666906"/>
              <a:ext cx="0" cy="8255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41" name="Line 140"/>
            <p:cNvSpPr>
              <a:spLocks noChangeShapeType="1"/>
            </p:cNvSpPr>
            <p:nvPr/>
          </p:nvSpPr>
          <p:spPr bwMode="auto">
            <a:xfrm>
              <a:off x="5627061" y="3800256"/>
              <a:ext cx="0" cy="8255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42" name="Line 141"/>
            <p:cNvSpPr>
              <a:spLocks noChangeShapeType="1"/>
            </p:cNvSpPr>
            <p:nvPr/>
          </p:nvSpPr>
          <p:spPr bwMode="auto">
            <a:xfrm>
              <a:off x="5627061" y="3932018"/>
              <a:ext cx="0" cy="8255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43" name="Line 142"/>
            <p:cNvSpPr>
              <a:spLocks noChangeShapeType="1"/>
            </p:cNvSpPr>
            <p:nvPr/>
          </p:nvSpPr>
          <p:spPr bwMode="auto">
            <a:xfrm>
              <a:off x="5627061" y="4065368"/>
              <a:ext cx="0" cy="8255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44" name="Line 143"/>
            <p:cNvSpPr>
              <a:spLocks noChangeShapeType="1"/>
            </p:cNvSpPr>
            <p:nvPr/>
          </p:nvSpPr>
          <p:spPr bwMode="auto">
            <a:xfrm>
              <a:off x="5627061" y="4197131"/>
              <a:ext cx="0" cy="8413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45" name="Line 144"/>
            <p:cNvSpPr>
              <a:spLocks noChangeShapeType="1"/>
            </p:cNvSpPr>
            <p:nvPr/>
          </p:nvSpPr>
          <p:spPr bwMode="auto">
            <a:xfrm>
              <a:off x="5627061" y="4330481"/>
              <a:ext cx="0" cy="8255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46" name="Line 145"/>
            <p:cNvSpPr>
              <a:spLocks noChangeShapeType="1"/>
            </p:cNvSpPr>
            <p:nvPr/>
          </p:nvSpPr>
          <p:spPr bwMode="auto">
            <a:xfrm>
              <a:off x="5627061" y="4463831"/>
              <a:ext cx="0" cy="8255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47" name="Line 146"/>
            <p:cNvSpPr>
              <a:spLocks noChangeShapeType="1"/>
            </p:cNvSpPr>
            <p:nvPr/>
          </p:nvSpPr>
          <p:spPr bwMode="auto">
            <a:xfrm>
              <a:off x="5627061" y="4595593"/>
              <a:ext cx="0" cy="8413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48" name="Line 147"/>
            <p:cNvSpPr>
              <a:spLocks noChangeShapeType="1"/>
            </p:cNvSpPr>
            <p:nvPr/>
          </p:nvSpPr>
          <p:spPr bwMode="auto">
            <a:xfrm>
              <a:off x="5627061" y="4728943"/>
              <a:ext cx="0" cy="8255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49" name="Line 148"/>
            <p:cNvSpPr>
              <a:spLocks noChangeShapeType="1"/>
            </p:cNvSpPr>
            <p:nvPr/>
          </p:nvSpPr>
          <p:spPr bwMode="auto">
            <a:xfrm>
              <a:off x="5627061" y="4860706"/>
              <a:ext cx="0" cy="8413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151" name="Line 150"/>
            <p:cNvSpPr>
              <a:spLocks noChangeShapeType="1"/>
            </p:cNvSpPr>
            <p:nvPr/>
          </p:nvSpPr>
          <p:spPr bwMode="auto">
            <a:xfrm>
              <a:off x="6360486" y="3401793"/>
              <a:ext cx="0" cy="8255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52" name="Line 151"/>
            <p:cNvSpPr>
              <a:spLocks noChangeShapeType="1"/>
            </p:cNvSpPr>
            <p:nvPr/>
          </p:nvSpPr>
          <p:spPr bwMode="auto">
            <a:xfrm>
              <a:off x="6360486" y="3533556"/>
              <a:ext cx="0" cy="8413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53" name="Line 152"/>
            <p:cNvSpPr>
              <a:spLocks noChangeShapeType="1"/>
            </p:cNvSpPr>
            <p:nvPr/>
          </p:nvSpPr>
          <p:spPr bwMode="auto">
            <a:xfrm>
              <a:off x="6360486" y="3666906"/>
              <a:ext cx="0" cy="8255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54" name="Line 153"/>
            <p:cNvSpPr>
              <a:spLocks noChangeShapeType="1"/>
            </p:cNvSpPr>
            <p:nvPr/>
          </p:nvSpPr>
          <p:spPr bwMode="auto">
            <a:xfrm>
              <a:off x="6360486" y="3800256"/>
              <a:ext cx="0" cy="8255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55" name="Line 154"/>
            <p:cNvSpPr>
              <a:spLocks noChangeShapeType="1"/>
            </p:cNvSpPr>
            <p:nvPr/>
          </p:nvSpPr>
          <p:spPr bwMode="auto">
            <a:xfrm>
              <a:off x="6360486" y="3932018"/>
              <a:ext cx="0" cy="8255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56" name="Line 155"/>
            <p:cNvSpPr>
              <a:spLocks noChangeShapeType="1"/>
            </p:cNvSpPr>
            <p:nvPr/>
          </p:nvSpPr>
          <p:spPr bwMode="auto">
            <a:xfrm>
              <a:off x="6360486" y="4065368"/>
              <a:ext cx="0" cy="8255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57" name="Line 156"/>
            <p:cNvSpPr>
              <a:spLocks noChangeShapeType="1"/>
            </p:cNvSpPr>
            <p:nvPr/>
          </p:nvSpPr>
          <p:spPr bwMode="auto">
            <a:xfrm>
              <a:off x="6360486" y="4197131"/>
              <a:ext cx="0" cy="8413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58" name="Line 157"/>
            <p:cNvSpPr>
              <a:spLocks noChangeShapeType="1"/>
            </p:cNvSpPr>
            <p:nvPr/>
          </p:nvSpPr>
          <p:spPr bwMode="auto">
            <a:xfrm>
              <a:off x="6360486" y="4330481"/>
              <a:ext cx="0" cy="8255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59" name="Line 158"/>
            <p:cNvSpPr>
              <a:spLocks noChangeShapeType="1"/>
            </p:cNvSpPr>
            <p:nvPr/>
          </p:nvSpPr>
          <p:spPr bwMode="auto">
            <a:xfrm>
              <a:off x="6360486" y="4463831"/>
              <a:ext cx="0" cy="8255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60" name="Line 159"/>
            <p:cNvSpPr>
              <a:spLocks noChangeShapeType="1"/>
            </p:cNvSpPr>
            <p:nvPr/>
          </p:nvSpPr>
          <p:spPr bwMode="auto">
            <a:xfrm>
              <a:off x="6360486" y="4595593"/>
              <a:ext cx="0" cy="8413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61" name="Line 160"/>
            <p:cNvSpPr>
              <a:spLocks noChangeShapeType="1"/>
            </p:cNvSpPr>
            <p:nvPr/>
          </p:nvSpPr>
          <p:spPr bwMode="auto">
            <a:xfrm>
              <a:off x="6360486" y="4728943"/>
              <a:ext cx="0" cy="8255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62" name="Line 161"/>
            <p:cNvSpPr>
              <a:spLocks noChangeShapeType="1"/>
            </p:cNvSpPr>
            <p:nvPr/>
          </p:nvSpPr>
          <p:spPr bwMode="auto">
            <a:xfrm>
              <a:off x="6360486" y="4860706"/>
              <a:ext cx="0" cy="8413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176" name="Freeform 175"/>
            <p:cNvSpPr>
              <a:spLocks/>
            </p:cNvSpPr>
            <p:nvPr/>
          </p:nvSpPr>
          <p:spPr bwMode="auto">
            <a:xfrm>
              <a:off x="5593724" y="3368456"/>
              <a:ext cx="66675" cy="66675"/>
            </a:xfrm>
            <a:custGeom>
              <a:avLst/>
              <a:gdLst>
                <a:gd name="T0" fmla="*/ 42 w 42"/>
                <a:gd name="T1" fmla="*/ 21 h 42"/>
                <a:gd name="T2" fmla="*/ 42 w 42"/>
                <a:gd name="T3" fmla="*/ 21 h 42"/>
                <a:gd name="T4" fmla="*/ 42 w 42"/>
                <a:gd name="T5" fmla="*/ 29 h 42"/>
                <a:gd name="T6" fmla="*/ 36 w 42"/>
                <a:gd name="T7" fmla="*/ 34 h 42"/>
                <a:gd name="T8" fmla="*/ 29 w 42"/>
                <a:gd name="T9" fmla="*/ 39 h 42"/>
                <a:gd name="T10" fmla="*/ 21 w 42"/>
                <a:gd name="T11" fmla="*/ 42 h 42"/>
                <a:gd name="T12" fmla="*/ 21 w 42"/>
                <a:gd name="T13" fmla="*/ 42 h 42"/>
                <a:gd name="T14" fmla="*/ 13 w 42"/>
                <a:gd name="T15" fmla="*/ 39 h 42"/>
                <a:gd name="T16" fmla="*/ 8 w 42"/>
                <a:gd name="T17" fmla="*/ 34 h 42"/>
                <a:gd name="T18" fmla="*/ 3 w 42"/>
                <a:gd name="T19" fmla="*/ 29 h 42"/>
                <a:gd name="T20" fmla="*/ 0 w 42"/>
                <a:gd name="T21" fmla="*/ 21 h 42"/>
                <a:gd name="T22" fmla="*/ 0 w 42"/>
                <a:gd name="T23" fmla="*/ 21 h 42"/>
                <a:gd name="T24" fmla="*/ 3 w 42"/>
                <a:gd name="T25" fmla="*/ 10 h 42"/>
                <a:gd name="T26" fmla="*/ 8 w 42"/>
                <a:gd name="T27" fmla="*/ 5 h 42"/>
                <a:gd name="T28" fmla="*/ 13 w 42"/>
                <a:gd name="T29" fmla="*/ 0 h 42"/>
                <a:gd name="T30" fmla="*/ 21 w 42"/>
                <a:gd name="T31" fmla="*/ 0 h 42"/>
                <a:gd name="T32" fmla="*/ 21 w 42"/>
                <a:gd name="T33" fmla="*/ 0 h 42"/>
                <a:gd name="T34" fmla="*/ 29 w 42"/>
                <a:gd name="T35" fmla="*/ 0 h 42"/>
                <a:gd name="T36" fmla="*/ 36 w 42"/>
                <a:gd name="T37" fmla="*/ 5 h 42"/>
                <a:gd name="T38" fmla="*/ 42 w 42"/>
                <a:gd name="T39" fmla="*/ 10 h 42"/>
                <a:gd name="T40" fmla="*/ 42 w 42"/>
                <a:gd name="T41" fmla="*/ 21 h 42"/>
                <a:gd name="T42" fmla="*/ 42 w 42"/>
                <a:gd name="T43" fmla="*/ 2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 h="42">
                  <a:moveTo>
                    <a:pt x="42" y="21"/>
                  </a:moveTo>
                  <a:lnTo>
                    <a:pt x="42" y="21"/>
                  </a:lnTo>
                  <a:lnTo>
                    <a:pt x="42" y="29"/>
                  </a:lnTo>
                  <a:lnTo>
                    <a:pt x="36" y="34"/>
                  </a:lnTo>
                  <a:lnTo>
                    <a:pt x="29" y="39"/>
                  </a:lnTo>
                  <a:lnTo>
                    <a:pt x="21" y="42"/>
                  </a:lnTo>
                  <a:lnTo>
                    <a:pt x="21" y="42"/>
                  </a:lnTo>
                  <a:lnTo>
                    <a:pt x="13" y="39"/>
                  </a:lnTo>
                  <a:lnTo>
                    <a:pt x="8" y="34"/>
                  </a:lnTo>
                  <a:lnTo>
                    <a:pt x="3" y="29"/>
                  </a:lnTo>
                  <a:lnTo>
                    <a:pt x="0" y="21"/>
                  </a:lnTo>
                  <a:lnTo>
                    <a:pt x="0" y="21"/>
                  </a:lnTo>
                  <a:lnTo>
                    <a:pt x="3" y="10"/>
                  </a:lnTo>
                  <a:lnTo>
                    <a:pt x="8" y="5"/>
                  </a:lnTo>
                  <a:lnTo>
                    <a:pt x="13" y="0"/>
                  </a:lnTo>
                  <a:lnTo>
                    <a:pt x="21" y="0"/>
                  </a:lnTo>
                  <a:lnTo>
                    <a:pt x="21" y="0"/>
                  </a:lnTo>
                  <a:lnTo>
                    <a:pt x="29" y="0"/>
                  </a:lnTo>
                  <a:lnTo>
                    <a:pt x="36" y="5"/>
                  </a:lnTo>
                  <a:lnTo>
                    <a:pt x="42" y="10"/>
                  </a:lnTo>
                  <a:lnTo>
                    <a:pt x="42" y="21"/>
                  </a:lnTo>
                  <a:lnTo>
                    <a:pt x="42" y="2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7" name="Freeform 176"/>
            <p:cNvSpPr>
              <a:spLocks/>
            </p:cNvSpPr>
            <p:nvPr/>
          </p:nvSpPr>
          <p:spPr bwMode="auto">
            <a:xfrm>
              <a:off x="6327149" y="3368456"/>
              <a:ext cx="66675" cy="66675"/>
            </a:xfrm>
            <a:custGeom>
              <a:avLst/>
              <a:gdLst>
                <a:gd name="T0" fmla="*/ 42 w 42"/>
                <a:gd name="T1" fmla="*/ 21 h 42"/>
                <a:gd name="T2" fmla="*/ 42 w 42"/>
                <a:gd name="T3" fmla="*/ 21 h 42"/>
                <a:gd name="T4" fmla="*/ 40 w 42"/>
                <a:gd name="T5" fmla="*/ 29 h 42"/>
                <a:gd name="T6" fmla="*/ 34 w 42"/>
                <a:gd name="T7" fmla="*/ 34 h 42"/>
                <a:gd name="T8" fmla="*/ 29 w 42"/>
                <a:gd name="T9" fmla="*/ 39 h 42"/>
                <a:gd name="T10" fmla="*/ 21 w 42"/>
                <a:gd name="T11" fmla="*/ 42 h 42"/>
                <a:gd name="T12" fmla="*/ 21 w 42"/>
                <a:gd name="T13" fmla="*/ 42 h 42"/>
                <a:gd name="T14" fmla="*/ 13 w 42"/>
                <a:gd name="T15" fmla="*/ 39 h 42"/>
                <a:gd name="T16" fmla="*/ 6 w 42"/>
                <a:gd name="T17" fmla="*/ 34 h 42"/>
                <a:gd name="T18" fmla="*/ 0 w 42"/>
                <a:gd name="T19" fmla="*/ 29 h 42"/>
                <a:gd name="T20" fmla="*/ 0 w 42"/>
                <a:gd name="T21" fmla="*/ 21 h 42"/>
                <a:gd name="T22" fmla="*/ 0 w 42"/>
                <a:gd name="T23" fmla="*/ 21 h 42"/>
                <a:gd name="T24" fmla="*/ 0 w 42"/>
                <a:gd name="T25" fmla="*/ 10 h 42"/>
                <a:gd name="T26" fmla="*/ 6 w 42"/>
                <a:gd name="T27" fmla="*/ 5 h 42"/>
                <a:gd name="T28" fmla="*/ 13 w 42"/>
                <a:gd name="T29" fmla="*/ 0 h 42"/>
                <a:gd name="T30" fmla="*/ 21 w 42"/>
                <a:gd name="T31" fmla="*/ 0 h 42"/>
                <a:gd name="T32" fmla="*/ 21 w 42"/>
                <a:gd name="T33" fmla="*/ 0 h 42"/>
                <a:gd name="T34" fmla="*/ 29 w 42"/>
                <a:gd name="T35" fmla="*/ 0 h 42"/>
                <a:gd name="T36" fmla="*/ 34 w 42"/>
                <a:gd name="T37" fmla="*/ 5 h 42"/>
                <a:gd name="T38" fmla="*/ 40 w 42"/>
                <a:gd name="T39" fmla="*/ 10 h 42"/>
                <a:gd name="T40" fmla="*/ 42 w 42"/>
                <a:gd name="T41" fmla="*/ 21 h 42"/>
                <a:gd name="T42" fmla="*/ 42 w 42"/>
                <a:gd name="T43" fmla="*/ 2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 h="42">
                  <a:moveTo>
                    <a:pt x="42" y="21"/>
                  </a:moveTo>
                  <a:lnTo>
                    <a:pt x="42" y="21"/>
                  </a:lnTo>
                  <a:lnTo>
                    <a:pt x="40" y="29"/>
                  </a:lnTo>
                  <a:lnTo>
                    <a:pt x="34" y="34"/>
                  </a:lnTo>
                  <a:lnTo>
                    <a:pt x="29" y="39"/>
                  </a:lnTo>
                  <a:lnTo>
                    <a:pt x="21" y="42"/>
                  </a:lnTo>
                  <a:lnTo>
                    <a:pt x="21" y="42"/>
                  </a:lnTo>
                  <a:lnTo>
                    <a:pt x="13" y="39"/>
                  </a:lnTo>
                  <a:lnTo>
                    <a:pt x="6" y="34"/>
                  </a:lnTo>
                  <a:lnTo>
                    <a:pt x="0" y="29"/>
                  </a:lnTo>
                  <a:lnTo>
                    <a:pt x="0" y="21"/>
                  </a:lnTo>
                  <a:lnTo>
                    <a:pt x="0" y="21"/>
                  </a:lnTo>
                  <a:lnTo>
                    <a:pt x="0" y="10"/>
                  </a:lnTo>
                  <a:lnTo>
                    <a:pt x="6" y="5"/>
                  </a:lnTo>
                  <a:lnTo>
                    <a:pt x="13" y="0"/>
                  </a:lnTo>
                  <a:lnTo>
                    <a:pt x="21" y="0"/>
                  </a:lnTo>
                  <a:lnTo>
                    <a:pt x="21" y="0"/>
                  </a:lnTo>
                  <a:lnTo>
                    <a:pt x="29" y="0"/>
                  </a:lnTo>
                  <a:lnTo>
                    <a:pt x="34" y="5"/>
                  </a:lnTo>
                  <a:lnTo>
                    <a:pt x="40" y="10"/>
                  </a:lnTo>
                  <a:lnTo>
                    <a:pt x="42" y="21"/>
                  </a:lnTo>
                  <a:lnTo>
                    <a:pt x="42" y="2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178" name="Freeform 177"/>
          <p:cNvSpPr>
            <a:spLocks/>
          </p:cNvSpPr>
          <p:nvPr/>
        </p:nvSpPr>
        <p:spPr bwMode="auto">
          <a:xfrm>
            <a:off x="5627061" y="3285906"/>
            <a:ext cx="733425" cy="82550"/>
          </a:xfrm>
          <a:custGeom>
            <a:avLst/>
            <a:gdLst>
              <a:gd name="T0" fmla="*/ 264 w 462"/>
              <a:gd name="T1" fmla="*/ 28 h 52"/>
              <a:gd name="T2" fmla="*/ 264 w 462"/>
              <a:gd name="T3" fmla="*/ 28 h 52"/>
              <a:gd name="T4" fmla="*/ 253 w 462"/>
              <a:gd name="T5" fmla="*/ 26 h 52"/>
              <a:gd name="T6" fmla="*/ 243 w 462"/>
              <a:gd name="T7" fmla="*/ 23 h 52"/>
              <a:gd name="T8" fmla="*/ 238 w 462"/>
              <a:gd name="T9" fmla="*/ 18 h 52"/>
              <a:gd name="T10" fmla="*/ 232 w 462"/>
              <a:gd name="T11" fmla="*/ 10 h 52"/>
              <a:gd name="T12" fmla="*/ 232 w 462"/>
              <a:gd name="T13" fmla="*/ 10 h 52"/>
              <a:gd name="T14" fmla="*/ 232 w 462"/>
              <a:gd name="T15" fmla="*/ 10 h 52"/>
              <a:gd name="T16" fmla="*/ 227 w 462"/>
              <a:gd name="T17" fmla="*/ 18 h 52"/>
              <a:gd name="T18" fmla="*/ 219 w 462"/>
              <a:gd name="T19" fmla="*/ 23 h 52"/>
              <a:gd name="T20" fmla="*/ 209 w 462"/>
              <a:gd name="T21" fmla="*/ 26 h 52"/>
              <a:gd name="T22" fmla="*/ 198 w 462"/>
              <a:gd name="T23" fmla="*/ 28 h 52"/>
              <a:gd name="T24" fmla="*/ 31 w 462"/>
              <a:gd name="T25" fmla="*/ 28 h 52"/>
              <a:gd name="T26" fmla="*/ 31 w 462"/>
              <a:gd name="T27" fmla="*/ 28 h 52"/>
              <a:gd name="T28" fmla="*/ 21 w 462"/>
              <a:gd name="T29" fmla="*/ 28 h 52"/>
              <a:gd name="T30" fmla="*/ 13 w 462"/>
              <a:gd name="T31" fmla="*/ 34 h 52"/>
              <a:gd name="T32" fmla="*/ 8 w 462"/>
              <a:gd name="T33" fmla="*/ 41 h 52"/>
              <a:gd name="T34" fmla="*/ 5 w 462"/>
              <a:gd name="T35" fmla="*/ 52 h 52"/>
              <a:gd name="T36" fmla="*/ 0 w 462"/>
              <a:gd name="T37" fmla="*/ 52 h 52"/>
              <a:gd name="T38" fmla="*/ 0 w 462"/>
              <a:gd name="T39" fmla="*/ 52 h 52"/>
              <a:gd name="T40" fmla="*/ 2 w 462"/>
              <a:gd name="T41" fmla="*/ 41 h 52"/>
              <a:gd name="T42" fmla="*/ 8 w 462"/>
              <a:gd name="T43" fmla="*/ 31 h 52"/>
              <a:gd name="T44" fmla="*/ 18 w 462"/>
              <a:gd name="T45" fmla="*/ 21 h 52"/>
              <a:gd name="T46" fmla="*/ 23 w 462"/>
              <a:gd name="T47" fmla="*/ 18 h 52"/>
              <a:gd name="T48" fmla="*/ 31 w 462"/>
              <a:gd name="T49" fmla="*/ 18 h 52"/>
              <a:gd name="T50" fmla="*/ 204 w 462"/>
              <a:gd name="T51" fmla="*/ 18 h 52"/>
              <a:gd name="T52" fmla="*/ 204 w 462"/>
              <a:gd name="T53" fmla="*/ 18 h 52"/>
              <a:gd name="T54" fmla="*/ 214 w 462"/>
              <a:gd name="T55" fmla="*/ 18 h 52"/>
              <a:gd name="T56" fmla="*/ 222 w 462"/>
              <a:gd name="T57" fmla="*/ 15 h 52"/>
              <a:gd name="T58" fmla="*/ 227 w 462"/>
              <a:gd name="T59" fmla="*/ 7 h 52"/>
              <a:gd name="T60" fmla="*/ 230 w 462"/>
              <a:gd name="T61" fmla="*/ 0 h 52"/>
              <a:gd name="T62" fmla="*/ 235 w 462"/>
              <a:gd name="T63" fmla="*/ 0 h 52"/>
              <a:gd name="T64" fmla="*/ 235 w 462"/>
              <a:gd name="T65" fmla="*/ 0 h 52"/>
              <a:gd name="T66" fmla="*/ 238 w 462"/>
              <a:gd name="T67" fmla="*/ 7 h 52"/>
              <a:gd name="T68" fmla="*/ 243 w 462"/>
              <a:gd name="T69" fmla="*/ 15 h 52"/>
              <a:gd name="T70" fmla="*/ 251 w 462"/>
              <a:gd name="T71" fmla="*/ 18 h 52"/>
              <a:gd name="T72" fmla="*/ 258 w 462"/>
              <a:gd name="T73" fmla="*/ 18 h 52"/>
              <a:gd name="T74" fmla="*/ 431 w 462"/>
              <a:gd name="T75" fmla="*/ 18 h 52"/>
              <a:gd name="T76" fmla="*/ 431 w 462"/>
              <a:gd name="T77" fmla="*/ 18 h 52"/>
              <a:gd name="T78" fmla="*/ 439 w 462"/>
              <a:gd name="T79" fmla="*/ 18 h 52"/>
              <a:gd name="T80" fmla="*/ 444 w 462"/>
              <a:gd name="T81" fmla="*/ 21 h 52"/>
              <a:gd name="T82" fmla="*/ 454 w 462"/>
              <a:gd name="T83" fmla="*/ 31 h 52"/>
              <a:gd name="T84" fmla="*/ 460 w 462"/>
              <a:gd name="T85" fmla="*/ 41 h 52"/>
              <a:gd name="T86" fmla="*/ 462 w 462"/>
              <a:gd name="T87" fmla="*/ 52 h 52"/>
              <a:gd name="T88" fmla="*/ 457 w 462"/>
              <a:gd name="T89" fmla="*/ 52 h 52"/>
              <a:gd name="T90" fmla="*/ 457 w 462"/>
              <a:gd name="T91" fmla="*/ 52 h 52"/>
              <a:gd name="T92" fmla="*/ 454 w 462"/>
              <a:gd name="T93" fmla="*/ 41 h 52"/>
              <a:gd name="T94" fmla="*/ 449 w 462"/>
              <a:gd name="T95" fmla="*/ 34 h 52"/>
              <a:gd name="T96" fmla="*/ 441 w 462"/>
              <a:gd name="T97" fmla="*/ 28 h 52"/>
              <a:gd name="T98" fmla="*/ 431 w 462"/>
              <a:gd name="T99" fmla="*/ 28 h 52"/>
              <a:gd name="T100" fmla="*/ 264 w 462"/>
              <a:gd name="T101" fmla="*/ 2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62" h="52">
                <a:moveTo>
                  <a:pt x="264" y="28"/>
                </a:moveTo>
                <a:lnTo>
                  <a:pt x="264" y="28"/>
                </a:lnTo>
                <a:lnTo>
                  <a:pt x="253" y="26"/>
                </a:lnTo>
                <a:lnTo>
                  <a:pt x="243" y="23"/>
                </a:lnTo>
                <a:lnTo>
                  <a:pt x="238" y="18"/>
                </a:lnTo>
                <a:lnTo>
                  <a:pt x="232" y="10"/>
                </a:lnTo>
                <a:lnTo>
                  <a:pt x="232" y="10"/>
                </a:lnTo>
                <a:lnTo>
                  <a:pt x="232" y="10"/>
                </a:lnTo>
                <a:lnTo>
                  <a:pt x="227" y="18"/>
                </a:lnTo>
                <a:lnTo>
                  <a:pt x="219" y="23"/>
                </a:lnTo>
                <a:lnTo>
                  <a:pt x="209" y="26"/>
                </a:lnTo>
                <a:lnTo>
                  <a:pt x="198" y="28"/>
                </a:lnTo>
                <a:lnTo>
                  <a:pt x="31" y="28"/>
                </a:lnTo>
                <a:lnTo>
                  <a:pt x="31" y="28"/>
                </a:lnTo>
                <a:lnTo>
                  <a:pt x="21" y="28"/>
                </a:lnTo>
                <a:lnTo>
                  <a:pt x="13" y="34"/>
                </a:lnTo>
                <a:lnTo>
                  <a:pt x="8" y="41"/>
                </a:lnTo>
                <a:lnTo>
                  <a:pt x="5" y="52"/>
                </a:lnTo>
                <a:lnTo>
                  <a:pt x="0" y="52"/>
                </a:lnTo>
                <a:lnTo>
                  <a:pt x="0" y="52"/>
                </a:lnTo>
                <a:lnTo>
                  <a:pt x="2" y="41"/>
                </a:lnTo>
                <a:lnTo>
                  <a:pt x="8" y="31"/>
                </a:lnTo>
                <a:lnTo>
                  <a:pt x="18" y="21"/>
                </a:lnTo>
                <a:lnTo>
                  <a:pt x="23" y="18"/>
                </a:lnTo>
                <a:lnTo>
                  <a:pt x="31" y="18"/>
                </a:lnTo>
                <a:lnTo>
                  <a:pt x="204" y="18"/>
                </a:lnTo>
                <a:lnTo>
                  <a:pt x="204" y="18"/>
                </a:lnTo>
                <a:lnTo>
                  <a:pt x="214" y="18"/>
                </a:lnTo>
                <a:lnTo>
                  <a:pt x="222" y="15"/>
                </a:lnTo>
                <a:lnTo>
                  <a:pt x="227" y="7"/>
                </a:lnTo>
                <a:lnTo>
                  <a:pt x="230" y="0"/>
                </a:lnTo>
                <a:lnTo>
                  <a:pt x="235" y="0"/>
                </a:lnTo>
                <a:lnTo>
                  <a:pt x="235" y="0"/>
                </a:lnTo>
                <a:lnTo>
                  <a:pt x="238" y="7"/>
                </a:lnTo>
                <a:lnTo>
                  <a:pt x="243" y="15"/>
                </a:lnTo>
                <a:lnTo>
                  <a:pt x="251" y="18"/>
                </a:lnTo>
                <a:lnTo>
                  <a:pt x="258" y="18"/>
                </a:lnTo>
                <a:lnTo>
                  <a:pt x="431" y="18"/>
                </a:lnTo>
                <a:lnTo>
                  <a:pt x="431" y="18"/>
                </a:lnTo>
                <a:lnTo>
                  <a:pt x="439" y="18"/>
                </a:lnTo>
                <a:lnTo>
                  <a:pt x="444" y="21"/>
                </a:lnTo>
                <a:lnTo>
                  <a:pt x="454" y="31"/>
                </a:lnTo>
                <a:lnTo>
                  <a:pt x="460" y="41"/>
                </a:lnTo>
                <a:lnTo>
                  <a:pt x="462" y="52"/>
                </a:lnTo>
                <a:lnTo>
                  <a:pt x="457" y="52"/>
                </a:lnTo>
                <a:lnTo>
                  <a:pt x="457" y="52"/>
                </a:lnTo>
                <a:lnTo>
                  <a:pt x="454" y="41"/>
                </a:lnTo>
                <a:lnTo>
                  <a:pt x="449" y="34"/>
                </a:lnTo>
                <a:lnTo>
                  <a:pt x="441" y="28"/>
                </a:lnTo>
                <a:lnTo>
                  <a:pt x="431" y="28"/>
                </a:lnTo>
                <a:lnTo>
                  <a:pt x="264" y="2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nvGrpSpPr>
          <p:cNvPr id="2" name="Group 1"/>
          <p:cNvGrpSpPr/>
          <p:nvPr/>
        </p:nvGrpSpPr>
        <p:grpSpPr>
          <a:xfrm>
            <a:off x="6934200" y="3520857"/>
            <a:ext cx="2155825" cy="768351"/>
            <a:chOff x="7039936" y="3520857"/>
            <a:chExt cx="2155825" cy="768351"/>
          </a:xfrm>
        </p:grpSpPr>
        <p:sp>
          <p:nvSpPr>
            <p:cNvPr id="179" name="Rectangle 178"/>
            <p:cNvSpPr>
              <a:spLocks noChangeArrowheads="1"/>
            </p:cNvSpPr>
            <p:nvPr/>
          </p:nvSpPr>
          <p:spPr bwMode="auto">
            <a:xfrm>
              <a:off x="7039936" y="3520857"/>
              <a:ext cx="2155825" cy="768351"/>
            </a:xfrm>
            <a:prstGeom prst="rect">
              <a:avLst/>
            </a:prstGeom>
            <a:solidFill>
              <a:srgbClr val="CDDFC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0" name="Rectangle 179"/>
            <p:cNvSpPr>
              <a:spLocks noChangeArrowheads="1"/>
            </p:cNvSpPr>
            <p:nvPr/>
          </p:nvSpPr>
          <p:spPr bwMode="auto">
            <a:xfrm>
              <a:off x="7074861" y="3563718"/>
              <a:ext cx="1731243"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a:ln>
                    <a:noFill/>
                  </a:ln>
                  <a:solidFill>
                    <a:srgbClr val="000000"/>
                  </a:solidFill>
                  <a:effectLst/>
                  <a:latin typeface="Univers LT Std 57 Cn" charset="0"/>
                  <a:cs typeface="Arial" pitchFamily="34" charset="0"/>
                </a:rPr>
                <a:t>Quantity supplied and</a:t>
              </a:r>
              <a:endParaRPr kumimoji="0" lang="en-US" sz="3600" b="0" i="0" u="none" strike="noStrike" cap="none" normalizeH="0" baseline="0" dirty="0">
                <a:ln>
                  <a:noFill/>
                </a:ln>
                <a:solidFill>
                  <a:schemeClr val="tx1"/>
                </a:solidFill>
                <a:effectLst/>
                <a:latin typeface="Arial" pitchFamily="34" charset="0"/>
                <a:cs typeface="Arial" pitchFamily="34" charset="0"/>
              </a:endParaRPr>
            </a:p>
          </p:txBody>
        </p:sp>
        <p:sp>
          <p:nvSpPr>
            <p:cNvPr id="181" name="Rectangle 180"/>
            <p:cNvSpPr>
              <a:spLocks noChangeArrowheads="1"/>
            </p:cNvSpPr>
            <p:nvPr/>
          </p:nvSpPr>
          <p:spPr bwMode="auto">
            <a:xfrm>
              <a:off x="7095499" y="3762950"/>
              <a:ext cx="2008563"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a:ln>
                    <a:noFill/>
                  </a:ln>
                  <a:solidFill>
                    <a:srgbClr val="000000"/>
                  </a:solidFill>
                  <a:effectLst/>
                  <a:latin typeface="Univers LT Std 57 Cn" charset="0"/>
                  <a:cs typeface="Arial" pitchFamily="34" charset="0"/>
                </a:rPr>
                <a:t>quantity demanded move</a:t>
              </a:r>
              <a:endParaRPr kumimoji="0" lang="en-US" sz="3600" b="0" i="0" u="none" strike="noStrike" cap="none" normalizeH="0" baseline="0" dirty="0">
                <a:ln>
                  <a:noFill/>
                </a:ln>
                <a:solidFill>
                  <a:schemeClr val="tx1"/>
                </a:solidFill>
                <a:effectLst/>
                <a:latin typeface="Arial" pitchFamily="34" charset="0"/>
                <a:cs typeface="Arial" pitchFamily="34" charset="0"/>
              </a:endParaRPr>
            </a:p>
          </p:txBody>
        </p:sp>
        <p:sp>
          <p:nvSpPr>
            <p:cNvPr id="182" name="Rectangle 181"/>
            <p:cNvSpPr>
              <a:spLocks noChangeArrowheads="1"/>
            </p:cNvSpPr>
            <p:nvPr/>
          </p:nvSpPr>
          <p:spPr bwMode="auto">
            <a:xfrm>
              <a:off x="7090736" y="3965128"/>
              <a:ext cx="1731243"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a:ln>
                    <a:noFill/>
                  </a:ln>
                  <a:solidFill>
                    <a:srgbClr val="000000"/>
                  </a:solidFill>
                  <a:effectLst/>
                  <a:latin typeface="Univers LT Std 57 Cn" charset="0"/>
                  <a:cs typeface="Arial" pitchFamily="34" charset="0"/>
                </a:rPr>
                <a:t>in opposite directions.</a:t>
              </a:r>
              <a:endParaRPr kumimoji="0" lang="en-US" sz="3600" b="0" i="0" u="none" strike="noStrike" cap="none" normalizeH="0" baseline="0" dirty="0">
                <a:ln>
                  <a:noFill/>
                </a:ln>
                <a:solidFill>
                  <a:schemeClr val="tx1"/>
                </a:solidFill>
                <a:effectLst/>
                <a:latin typeface="Arial" pitchFamily="34" charset="0"/>
                <a:cs typeface="Arial" pitchFamily="34" charset="0"/>
              </a:endParaRPr>
            </a:p>
          </p:txBody>
        </p:sp>
      </p:grpSp>
      <p:sp>
        <p:nvSpPr>
          <p:cNvPr id="184" name="Content Placeholder 7"/>
          <p:cNvSpPr txBox="1">
            <a:spLocks/>
          </p:cNvSpPr>
          <p:nvPr/>
        </p:nvSpPr>
        <p:spPr>
          <a:xfrm>
            <a:off x="457200" y="5609874"/>
            <a:ext cx="3886200" cy="819851"/>
          </a:xfrm>
          <a:prstGeom prst="rect">
            <a:avLst/>
          </a:prstGeom>
        </p:spPr>
        <p:txBody>
          <a:bodyPr vert="horz" lIns="91440" tIns="45720" rIns="91440" bIns="45720" rtlCol="0">
            <a:normAutofit fontScale="850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588" indent="-1588">
              <a:buFont typeface="Arial" pitchFamily="34" charset="0"/>
              <a:buNone/>
            </a:pPr>
            <a:r>
              <a:rPr lang="en-US" sz="2200" dirty="0"/>
              <a:t>Efficient market with a price of $2.50 per gallon and 15 million gallons of milk being produced.</a:t>
            </a:r>
          </a:p>
        </p:txBody>
      </p:sp>
      <p:sp>
        <p:nvSpPr>
          <p:cNvPr id="185" name="Content Placeholder 7"/>
          <p:cNvSpPr txBox="1">
            <a:spLocks/>
          </p:cNvSpPr>
          <p:nvPr/>
        </p:nvSpPr>
        <p:spPr>
          <a:xfrm>
            <a:off x="4709204" y="5609873"/>
            <a:ext cx="3886200" cy="819851"/>
          </a:xfrm>
          <a:prstGeom prst="rect">
            <a:avLst/>
          </a:prstGeom>
        </p:spPr>
        <p:txBody>
          <a:bodyPr vert="horz" lIns="91440" tIns="45720" rIns="91440" bIns="45720" rtlCol="0">
            <a:normAutofit fontScale="850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588" indent="-1588">
              <a:buFont typeface="Arial" pitchFamily="34" charset="0"/>
              <a:buNone/>
            </a:pPr>
            <a:r>
              <a:rPr lang="en-US" sz="2200" dirty="0"/>
              <a:t>Inefficient market with a price ceiling set at $3 per gallon and 20 million gallons of milk being produced.</a:t>
            </a:r>
          </a:p>
        </p:txBody>
      </p:sp>
      <p:sp>
        <p:nvSpPr>
          <p:cNvPr id="186" name="Rectangle 185"/>
          <p:cNvSpPr/>
          <p:nvPr/>
        </p:nvSpPr>
        <p:spPr>
          <a:xfrm>
            <a:off x="533400" y="3591397"/>
            <a:ext cx="495854" cy="24675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7" name="Rectangle 186"/>
          <p:cNvSpPr/>
          <p:nvPr/>
        </p:nvSpPr>
        <p:spPr>
          <a:xfrm>
            <a:off x="1941513" y="5068887"/>
            <a:ext cx="342072" cy="24675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8" name="Rectangle 187"/>
          <p:cNvSpPr/>
          <p:nvPr/>
        </p:nvSpPr>
        <p:spPr>
          <a:xfrm>
            <a:off x="5456025" y="5027613"/>
            <a:ext cx="342072" cy="24675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9" name="Rectangle 188"/>
          <p:cNvSpPr/>
          <p:nvPr/>
        </p:nvSpPr>
        <p:spPr>
          <a:xfrm>
            <a:off x="6171675" y="5042844"/>
            <a:ext cx="342072" cy="24675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0" name="Rectangle 189"/>
          <p:cNvSpPr/>
          <p:nvPr/>
        </p:nvSpPr>
        <p:spPr>
          <a:xfrm>
            <a:off x="4477464" y="3278416"/>
            <a:ext cx="403924" cy="24675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7" name="Line 136"/>
          <p:cNvSpPr>
            <a:spLocks noChangeShapeType="1"/>
          </p:cNvSpPr>
          <p:nvPr/>
        </p:nvSpPr>
        <p:spPr bwMode="auto">
          <a:xfrm>
            <a:off x="4896811" y="3401793"/>
            <a:ext cx="2563813" cy="0"/>
          </a:xfrm>
          <a:prstGeom prst="line">
            <a:avLst/>
          </a:prstGeom>
          <a:noFill/>
          <a:ln w="21">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91" name="Rectangle 190"/>
          <p:cNvSpPr/>
          <p:nvPr/>
        </p:nvSpPr>
        <p:spPr>
          <a:xfrm>
            <a:off x="6172200" y="5029200"/>
            <a:ext cx="342072" cy="24675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2" name="Rectangle 191"/>
          <p:cNvSpPr>
            <a:spLocks noChangeArrowheads="1"/>
          </p:cNvSpPr>
          <p:nvPr/>
        </p:nvSpPr>
        <p:spPr bwMode="auto">
          <a:xfrm>
            <a:off x="4492887" y="4662268"/>
            <a:ext cx="34785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0.50</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193" name="Rectangle 192"/>
          <p:cNvSpPr>
            <a:spLocks noChangeArrowheads="1"/>
          </p:cNvSpPr>
          <p:nvPr/>
        </p:nvSpPr>
        <p:spPr bwMode="auto">
          <a:xfrm>
            <a:off x="4492887" y="4392393"/>
            <a:ext cx="34785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1.00</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194" name="Rectangle 193"/>
          <p:cNvSpPr>
            <a:spLocks noChangeArrowheads="1"/>
          </p:cNvSpPr>
          <p:nvPr/>
        </p:nvSpPr>
        <p:spPr bwMode="auto">
          <a:xfrm>
            <a:off x="4500126" y="4108686"/>
            <a:ext cx="34785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1.50</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195" name="Rectangle 194"/>
          <p:cNvSpPr>
            <a:spLocks noChangeArrowheads="1"/>
          </p:cNvSpPr>
          <p:nvPr/>
        </p:nvSpPr>
        <p:spPr bwMode="auto">
          <a:xfrm>
            <a:off x="4514923" y="3849468"/>
            <a:ext cx="34785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2.00</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196" name="Rectangle 195"/>
          <p:cNvSpPr>
            <a:spLocks noChangeArrowheads="1"/>
          </p:cNvSpPr>
          <p:nvPr/>
        </p:nvSpPr>
        <p:spPr bwMode="auto">
          <a:xfrm>
            <a:off x="4495800" y="3565087"/>
            <a:ext cx="34785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2.50</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197" name="Rectangle 196"/>
          <p:cNvSpPr>
            <a:spLocks noChangeArrowheads="1"/>
          </p:cNvSpPr>
          <p:nvPr/>
        </p:nvSpPr>
        <p:spPr bwMode="auto">
          <a:xfrm>
            <a:off x="4514923" y="3306543"/>
            <a:ext cx="34785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3.00</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198" name="Rectangle 197"/>
          <p:cNvSpPr>
            <a:spLocks noChangeArrowheads="1"/>
          </p:cNvSpPr>
          <p:nvPr/>
        </p:nvSpPr>
        <p:spPr bwMode="auto">
          <a:xfrm>
            <a:off x="4510860" y="3033493"/>
            <a:ext cx="34785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3.50</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199" name="Rectangle 198"/>
          <p:cNvSpPr>
            <a:spLocks noChangeArrowheads="1"/>
          </p:cNvSpPr>
          <p:nvPr/>
        </p:nvSpPr>
        <p:spPr bwMode="auto">
          <a:xfrm>
            <a:off x="4514923" y="2766793"/>
            <a:ext cx="34785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4.00</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200" name="Rectangle 199"/>
          <p:cNvSpPr>
            <a:spLocks noChangeArrowheads="1"/>
          </p:cNvSpPr>
          <p:nvPr/>
        </p:nvSpPr>
        <p:spPr bwMode="auto">
          <a:xfrm>
            <a:off x="4526035" y="2478324"/>
            <a:ext cx="34785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4.50</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1305080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86"/>
                                        </p:tgtEl>
                                        <p:attrNameLst>
                                          <p:attrName>style.visibility</p:attrName>
                                        </p:attrNameLst>
                                      </p:cBhvr>
                                      <p:to>
                                        <p:strVal val="visible"/>
                                      </p:to>
                                    </p:set>
                                  </p:childTnLst>
                                  <p:subTnLst>
                                    <p:set>
                                      <p:cBhvr override="childStyle">
                                        <p:cTn dur="1" fill="hold" display="0" masterRel="nextClick" afterEffect="1"/>
                                        <p:tgtEl>
                                          <p:spTgt spid="186"/>
                                        </p:tgtEl>
                                        <p:attrNameLst>
                                          <p:attrName>style.visibility</p:attrName>
                                        </p:attrNameLst>
                                      </p:cBhvr>
                                      <p:to>
                                        <p:strVal val="hidden"/>
                                      </p:to>
                                    </p:set>
                                  </p:subTnLst>
                                </p:cTn>
                              </p:par>
                              <p:par>
                                <p:cTn id="9" presetID="1" presetClass="entr" presetSubtype="0" fill="hold" grpId="0" nodeType="withEffect">
                                  <p:stCondLst>
                                    <p:cond delay="0"/>
                                  </p:stCondLst>
                                  <p:childTnLst>
                                    <p:set>
                                      <p:cBhvr>
                                        <p:cTn id="10" dur="1" fill="hold">
                                          <p:stCondLst>
                                            <p:cond delay="0"/>
                                          </p:stCondLst>
                                        </p:cTn>
                                        <p:tgtEl>
                                          <p:spTgt spid="187"/>
                                        </p:tgtEl>
                                        <p:attrNameLst>
                                          <p:attrName>style.visibility</p:attrName>
                                        </p:attrNameLst>
                                      </p:cBhvr>
                                      <p:to>
                                        <p:strVal val="visible"/>
                                      </p:to>
                                    </p:set>
                                  </p:childTnLst>
                                  <p:subTnLst>
                                    <p:set>
                                      <p:cBhvr override="childStyle">
                                        <p:cTn dur="1" fill="hold" display="0" masterRel="nextClick" afterEffect="1"/>
                                        <p:tgtEl>
                                          <p:spTgt spid="187"/>
                                        </p:tgtEl>
                                        <p:attrNameLst>
                                          <p:attrName>style.visibility</p:attrName>
                                        </p:attrNameLst>
                                      </p:cBhvr>
                                      <p:to>
                                        <p:strVal val="hidden"/>
                                      </p:to>
                                    </p:set>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73"/>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90"/>
                                        </p:tgtEl>
                                        <p:attrNameLst>
                                          <p:attrName>style.visibility</p:attrName>
                                        </p:attrNameLst>
                                      </p:cBhvr>
                                      <p:to>
                                        <p:strVal val="visible"/>
                                      </p:to>
                                    </p:set>
                                  </p:childTnLst>
                                  <p:subTnLst>
                                    <p:set>
                                      <p:cBhvr override="childStyle">
                                        <p:cTn dur="1" fill="hold" display="0" masterRel="nextClick" afterEffect="1"/>
                                        <p:tgtEl>
                                          <p:spTgt spid="190"/>
                                        </p:tgtEl>
                                        <p:attrNameLst>
                                          <p:attrName>style.visibility</p:attrName>
                                        </p:attrNameLst>
                                      </p:cBhvr>
                                      <p:to>
                                        <p:strVal val="hidden"/>
                                      </p:to>
                                    </p:set>
                                  </p:sub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89"/>
                                        </p:tgtEl>
                                        <p:attrNameLst>
                                          <p:attrName>style.visibility</p:attrName>
                                        </p:attrNameLst>
                                      </p:cBhvr>
                                      <p:to>
                                        <p:strVal val="visible"/>
                                      </p:to>
                                    </p:set>
                                  </p:childTnLst>
                                  <p:subTnLst>
                                    <p:set>
                                      <p:cBhvr override="childStyle">
                                        <p:cTn dur="1" fill="hold" display="0" masterRel="nextClick" afterEffect="1"/>
                                        <p:tgtEl>
                                          <p:spTgt spid="189"/>
                                        </p:tgtEl>
                                        <p:attrNameLst>
                                          <p:attrName>style.visibility</p:attrName>
                                        </p:attrNameLst>
                                      </p:cBhvr>
                                      <p:to>
                                        <p:strVal val="hidden"/>
                                      </p:to>
                                    </p:set>
                                  </p:subTnLst>
                                </p:cTn>
                              </p:par>
                              <p:par>
                                <p:cTn id="23" presetID="1" presetClass="entr" presetSubtype="0" fill="hold" grpId="0" nodeType="withEffect">
                                  <p:stCondLst>
                                    <p:cond delay="0"/>
                                  </p:stCondLst>
                                  <p:childTnLst>
                                    <p:set>
                                      <p:cBhvr>
                                        <p:cTn id="24" dur="1" fill="hold">
                                          <p:stCondLst>
                                            <p:cond delay="0"/>
                                          </p:stCondLst>
                                        </p:cTn>
                                        <p:tgtEl>
                                          <p:spTgt spid="188"/>
                                        </p:tgtEl>
                                        <p:attrNameLst>
                                          <p:attrName>style.visibility</p:attrName>
                                        </p:attrNameLst>
                                      </p:cBhvr>
                                      <p:to>
                                        <p:strVal val="visible"/>
                                      </p:to>
                                    </p:set>
                                  </p:childTnLst>
                                  <p:subTnLst>
                                    <p:set>
                                      <p:cBhvr override="childStyle">
                                        <p:cTn dur="1" fill="hold" display="0" masterRel="nextClick" afterEffect="1"/>
                                        <p:tgtEl>
                                          <p:spTgt spid="188"/>
                                        </p:tgtEl>
                                        <p:attrNameLst>
                                          <p:attrName>style.visibility</p:attrName>
                                        </p:attrNameLst>
                                      </p:cBhvr>
                                      <p:to>
                                        <p:strVal val="hidden"/>
                                      </p:to>
                                    </p:set>
                                  </p:subTnLst>
                                </p:cTn>
                              </p:par>
                              <p:par>
                                <p:cTn id="25" presetID="1" presetClass="entr" presetSubtype="0" fill="hold" nodeType="withEffect">
                                  <p:stCondLst>
                                    <p:cond delay="0"/>
                                  </p:stCondLst>
                                  <p:childTnLst>
                                    <p:set>
                                      <p:cBhvr>
                                        <p:cTn id="26" dur="1" fill="hold">
                                          <p:stCondLst>
                                            <p:cond delay="0"/>
                                          </p:stCondLst>
                                        </p:cTn>
                                        <p:tgtEl>
                                          <p:spTgt spid="2"/>
                                        </p:tgtEl>
                                        <p:attrNameLst>
                                          <p:attrName>style.visibility</p:attrName>
                                        </p:attrNameLst>
                                      </p:cBhvr>
                                      <p:to>
                                        <p:strVal val="visible"/>
                                      </p:to>
                                    </p:set>
                                  </p:childTnLst>
                                  <p:subTnLst>
                                    <p:set>
                                      <p:cBhvr override="childStyle">
                                        <p:cTn dur="1" fill="hold" display="0" masterRel="nextClick" afterEffect="1"/>
                                        <p:tgtEl>
                                          <p:spTgt spid="2"/>
                                        </p:tgtEl>
                                        <p:attrNameLst>
                                          <p:attrName>style.visibility</p:attrName>
                                        </p:attrNameLst>
                                      </p:cBhvr>
                                      <p:to>
                                        <p:strVal val="hidden"/>
                                      </p:to>
                                    </p:set>
                                  </p:subTnLst>
                                </p:cTn>
                              </p:par>
                              <p:par>
                                <p:cTn id="27" presetID="1" presetClass="entr" presetSubtype="0" fill="hold" nodeType="withEffect">
                                  <p:stCondLst>
                                    <p:cond delay="0"/>
                                  </p:stCondLst>
                                  <p:childTnLst>
                                    <p:set>
                                      <p:cBhvr>
                                        <p:cTn id="28" dur="1" fill="hold">
                                          <p:stCondLst>
                                            <p:cond delay="0"/>
                                          </p:stCondLst>
                                        </p:cTn>
                                        <p:tgtEl>
                                          <p:spTgt spid="78"/>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78"/>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72"/>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85"/>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91"/>
                                        </p:tgtEl>
                                        <p:attrNameLst>
                                          <p:attrName>style.visibility</p:attrName>
                                        </p:attrNameLst>
                                      </p:cBhvr>
                                      <p:to>
                                        <p:strVal val="visible"/>
                                      </p:to>
                                    </p:set>
                                  </p:childTnLst>
                                  <p:subTnLst>
                                    <p:set>
                                      <p:cBhvr override="childStyle">
                                        <p:cTn dur="1" fill="hold" display="0" masterRel="nextClick" afterEffect="1"/>
                                        <p:tgtEl>
                                          <p:spTgt spid="191"/>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 grpId="0"/>
      <p:bldP spid="173" grpId="0"/>
      <p:bldP spid="178" grpId="0" animBg="1"/>
      <p:bldP spid="184" grpId="0"/>
      <p:bldP spid="185" grpId="0"/>
      <p:bldP spid="186" grpId="0" animBg="1"/>
      <p:bldP spid="187" grpId="0" animBg="1"/>
      <p:bldP spid="188" grpId="0" animBg="1"/>
      <p:bldP spid="189" grpId="0" animBg="1"/>
      <p:bldP spid="190" grpId="0" animBg="1"/>
      <p:bldP spid="137" grpId="0" animBg="1"/>
      <p:bldP spid="191"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Price floors II</a:t>
            </a:r>
          </a:p>
        </p:txBody>
      </p:sp>
      <p:sp>
        <p:nvSpPr>
          <p:cNvPr id="3" name="Content Placeholder 2"/>
          <p:cNvSpPr>
            <a:spLocks noGrp="1"/>
          </p:cNvSpPr>
          <p:nvPr>
            <p:ph idx="1"/>
          </p:nvPr>
        </p:nvSpPr>
        <p:spPr/>
        <p:txBody>
          <a:bodyPr>
            <a:normAutofit lnSpcReduction="10000"/>
          </a:bodyPr>
          <a:lstStyle/>
          <a:p>
            <a:r>
              <a:rPr lang="en-US" dirty="0"/>
              <a:t>Did the price floor meet the goal of providing support to producers?</a:t>
            </a:r>
          </a:p>
          <a:p>
            <a:pPr lvl="1"/>
            <a:r>
              <a:rPr lang="en-US" dirty="0"/>
              <a:t>Yes. Producers were able to sell some milk at a higher price of $3.00 per gallon.</a:t>
            </a:r>
          </a:p>
          <a:p>
            <a:pPr lvl="1"/>
            <a:r>
              <a:rPr lang="en-US" dirty="0"/>
              <a:t>No. Some producers may not be able to sell all of their milk because demand no longer meets supply.</a:t>
            </a:r>
          </a:p>
          <a:p>
            <a:r>
              <a:rPr lang="en-US" dirty="0"/>
              <a:t>How did the price floor affect welfare?</a:t>
            </a:r>
          </a:p>
          <a:p>
            <a:pPr lvl="1"/>
            <a:r>
              <a:rPr lang="en-US" dirty="0"/>
              <a:t>This question can be answered using the difference in consumer and producer surplus before and after government intervention.</a:t>
            </a:r>
          </a:p>
        </p:txBody>
      </p:sp>
    </p:spTree>
    <p:extLst>
      <p:ext uri="{BB962C8B-B14F-4D97-AF65-F5344CB8AC3E}">
        <p14:creationId xmlns:p14="http://schemas.microsoft.com/office/powerpoint/2010/main" val="9459719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t="50281"/>
          <a:stretch>
            <a:fillRect/>
          </a:stretch>
        </p:blipFill>
        <p:spPr bwMode="auto">
          <a:xfrm>
            <a:off x="962613" y="4452175"/>
            <a:ext cx="1351457" cy="85277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pic>
      <p:sp>
        <p:nvSpPr>
          <p:cNvPr id="3" name="Title 2"/>
          <p:cNvSpPr>
            <a:spLocks noGrp="1"/>
          </p:cNvSpPr>
          <p:nvPr>
            <p:ph type="title"/>
          </p:nvPr>
        </p:nvSpPr>
        <p:spPr/>
        <p:txBody>
          <a:bodyPr>
            <a:normAutofit/>
          </a:bodyPr>
          <a:lstStyle/>
          <a:p>
            <a:r>
              <a:rPr lang="en-US" dirty="0">
                <a:latin typeface="+mj-lt"/>
              </a:rPr>
              <a:t>Welfare effects of a price floor I</a:t>
            </a:r>
          </a:p>
        </p:txBody>
      </p:sp>
      <p:sp>
        <p:nvSpPr>
          <p:cNvPr id="122" name="Content Placeholder 2"/>
          <p:cNvSpPr>
            <a:spLocks noGrp="1"/>
          </p:cNvSpPr>
          <p:nvPr>
            <p:ph idx="4294967295"/>
          </p:nvPr>
        </p:nvSpPr>
        <p:spPr>
          <a:xfrm>
            <a:off x="4933294" y="2554288"/>
            <a:ext cx="3982105" cy="3846512"/>
          </a:xfrm>
        </p:spPr>
        <p:txBody>
          <a:bodyPr>
            <a:noAutofit/>
          </a:bodyPr>
          <a:lstStyle/>
          <a:p>
            <a:r>
              <a:rPr lang="en-US" sz="2200" dirty="0"/>
              <a:t>Suppose the government sets the market price to $3.</a:t>
            </a:r>
          </a:p>
          <a:p>
            <a:r>
              <a:rPr lang="en-US" sz="2200" dirty="0"/>
              <a:t>Reduction in milk sold by 5 million gallons.</a:t>
            </a:r>
          </a:p>
          <a:p>
            <a:r>
              <a:rPr lang="en-US" sz="2200" dirty="0"/>
              <a:t>Deadweight loss occurs (Area 1).</a:t>
            </a:r>
          </a:p>
          <a:p>
            <a:r>
              <a:rPr lang="en-US" sz="2200" dirty="0"/>
              <a:t>Transfer of surplus (Area 2) from consumers to producers.</a:t>
            </a:r>
          </a:p>
        </p:txBody>
      </p:sp>
      <p:sp>
        <p:nvSpPr>
          <p:cNvPr id="6" name="Freeform 5"/>
          <p:cNvSpPr>
            <a:spLocks/>
          </p:cNvSpPr>
          <p:nvPr/>
        </p:nvSpPr>
        <p:spPr bwMode="auto">
          <a:xfrm>
            <a:off x="956404" y="3592773"/>
            <a:ext cx="1347999" cy="862129"/>
          </a:xfrm>
          <a:custGeom>
            <a:avLst/>
            <a:gdLst>
              <a:gd name="T0" fmla="*/ 412 w 412"/>
              <a:gd name="T1" fmla="*/ 284 h 284"/>
              <a:gd name="T2" fmla="*/ 0 w 412"/>
              <a:gd name="T3" fmla="*/ 0 h 284"/>
              <a:gd name="T4" fmla="*/ 0 w 412"/>
              <a:gd name="T5" fmla="*/ 284 h 284"/>
              <a:gd name="T6" fmla="*/ 412 w 412"/>
              <a:gd name="T7" fmla="*/ 284 h 284"/>
              <a:gd name="T8" fmla="*/ 412 w 412"/>
              <a:gd name="T9" fmla="*/ 284 h 284"/>
            </a:gdLst>
            <a:ahLst/>
            <a:cxnLst>
              <a:cxn ang="0">
                <a:pos x="T0" y="T1"/>
              </a:cxn>
              <a:cxn ang="0">
                <a:pos x="T2" y="T3"/>
              </a:cxn>
              <a:cxn ang="0">
                <a:pos x="T4" y="T5"/>
              </a:cxn>
              <a:cxn ang="0">
                <a:pos x="T6" y="T7"/>
              </a:cxn>
              <a:cxn ang="0">
                <a:pos x="T8" y="T9"/>
              </a:cxn>
            </a:cxnLst>
            <a:rect l="0" t="0" r="r" b="b"/>
            <a:pathLst>
              <a:path w="412" h="284">
                <a:moveTo>
                  <a:pt x="412" y="284"/>
                </a:moveTo>
                <a:lnTo>
                  <a:pt x="0" y="0"/>
                </a:lnTo>
                <a:lnTo>
                  <a:pt x="0" y="284"/>
                </a:lnTo>
                <a:lnTo>
                  <a:pt x="412" y="284"/>
                </a:lnTo>
                <a:lnTo>
                  <a:pt x="412" y="284"/>
                </a:lnTo>
                <a:close/>
              </a:path>
            </a:pathLst>
          </a:custGeom>
          <a:solidFill>
            <a:srgbClr val="ECB88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Rectangle 6"/>
          <p:cNvSpPr>
            <a:spLocks noChangeArrowheads="1"/>
          </p:cNvSpPr>
          <p:nvPr/>
        </p:nvSpPr>
        <p:spPr bwMode="auto">
          <a:xfrm>
            <a:off x="1861516" y="4164840"/>
            <a:ext cx="2198" cy="2015"/>
          </a:xfrm>
          <a:prstGeom prst="rect">
            <a:avLst/>
          </a:prstGeom>
          <a:solidFill>
            <a:srgbClr val="A0B9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7"/>
          <p:cNvSpPr>
            <a:spLocks/>
          </p:cNvSpPr>
          <p:nvPr/>
        </p:nvSpPr>
        <p:spPr bwMode="auto">
          <a:xfrm>
            <a:off x="1861516" y="4164840"/>
            <a:ext cx="452555" cy="568039"/>
          </a:xfrm>
          <a:custGeom>
            <a:avLst/>
            <a:gdLst>
              <a:gd name="T0" fmla="*/ 0 w 206"/>
              <a:gd name="T1" fmla="*/ 0 h 282"/>
              <a:gd name="T2" fmla="*/ 0 w 206"/>
              <a:gd name="T3" fmla="*/ 0 h 282"/>
              <a:gd name="T4" fmla="*/ 0 w 206"/>
              <a:gd name="T5" fmla="*/ 282 h 282"/>
              <a:gd name="T6" fmla="*/ 206 w 206"/>
              <a:gd name="T7" fmla="*/ 142 h 282"/>
              <a:gd name="T8" fmla="*/ 0 w 206"/>
              <a:gd name="T9" fmla="*/ 0 h 282"/>
            </a:gdLst>
            <a:ahLst/>
            <a:cxnLst>
              <a:cxn ang="0">
                <a:pos x="T0" y="T1"/>
              </a:cxn>
              <a:cxn ang="0">
                <a:pos x="T2" y="T3"/>
              </a:cxn>
              <a:cxn ang="0">
                <a:pos x="T4" y="T5"/>
              </a:cxn>
              <a:cxn ang="0">
                <a:pos x="T6" y="T7"/>
              </a:cxn>
              <a:cxn ang="0">
                <a:pos x="T8" y="T9"/>
              </a:cxn>
            </a:cxnLst>
            <a:rect l="0" t="0" r="r" b="b"/>
            <a:pathLst>
              <a:path w="206" h="282">
                <a:moveTo>
                  <a:pt x="0" y="0"/>
                </a:moveTo>
                <a:lnTo>
                  <a:pt x="0" y="0"/>
                </a:lnTo>
                <a:lnTo>
                  <a:pt x="0" y="282"/>
                </a:lnTo>
                <a:lnTo>
                  <a:pt x="206" y="142"/>
                </a:lnTo>
                <a:lnTo>
                  <a:pt x="0" y="0"/>
                </a:lnTo>
                <a:close/>
              </a:path>
            </a:pathLst>
          </a:custGeom>
          <a:solidFill>
            <a:srgbClr val="9D9D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Rectangle 9"/>
          <p:cNvSpPr>
            <a:spLocks noChangeArrowheads="1"/>
          </p:cNvSpPr>
          <p:nvPr/>
        </p:nvSpPr>
        <p:spPr bwMode="auto">
          <a:xfrm>
            <a:off x="652683" y="2900898"/>
            <a:ext cx="106439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Price ($/gal.)</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12" name="Rectangle 11"/>
          <p:cNvSpPr>
            <a:spLocks noChangeArrowheads="1"/>
          </p:cNvSpPr>
          <p:nvPr/>
        </p:nvSpPr>
        <p:spPr bwMode="auto">
          <a:xfrm>
            <a:off x="1304608" y="6185356"/>
            <a:ext cx="2819683"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Quantity of milk (billions of gals.)</a:t>
            </a:r>
            <a:endParaRPr kumimoji="0" lang="en-US" sz="3600" b="0" i="0" u="none" strike="noStrike" cap="none" normalizeH="0" baseline="0" dirty="0">
              <a:ln>
                <a:noFill/>
              </a:ln>
              <a:solidFill>
                <a:schemeClr val="tx1"/>
              </a:solidFill>
              <a:effectLst/>
              <a:latin typeface="Arial" pitchFamily="34" charset="0"/>
              <a:cs typeface="Arial" pitchFamily="34" charset="0"/>
            </a:endParaRPr>
          </a:p>
        </p:txBody>
      </p:sp>
      <p:sp>
        <p:nvSpPr>
          <p:cNvPr id="30" name="Line 29"/>
          <p:cNvSpPr>
            <a:spLocks noChangeShapeType="1"/>
          </p:cNvSpPr>
          <p:nvPr/>
        </p:nvSpPr>
        <p:spPr bwMode="auto">
          <a:xfrm>
            <a:off x="956405" y="3306739"/>
            <a:ext cx="52725"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31" name="Line 30"/>
          <p:cNvSpPr>
            <a:spLocks noChangeShapeType="1"/>
          </p:cNvSpPr>
          <p:nvPr/>
        </p:nvSpPr>
        <p:spPr bwMode="auto">
          <a:xfrm>
            <a:off x="956405" y="3592773"/>
            <a:ext cx="52725"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32" name="Line 31"/>
          <p:cNvSpPr>
            <a:spLocks noChangeShapeType="1"/>
          </p:cNvSpPr>
          <p:nvPr/>
        </p:nvSpPr>
        <p:spPr bwMode="auto">
          <a:xfrm>
            <a:off x="956405" y="3878806"/>
            <a:ext cx="52725"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33" name="Line 32"/>
          <p:cNvSpPr>
            <a:spLocks noChangeShapeType="1"/>
          </p:cNvSpPr>
          <p:nvPr/>
        </p:nvSpPr>
        <p:spPr bwMode="auto">
          <a:xfrm>
            <a:off x="956405" y="4164840"/>
            <a:ext cx="52725"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34" name="Line 33"/>
          <p:cNvSpPr>
            <a:spLocks noChangeShapeType="1"/>
          </p:cNvSpPr>
          <p:nvPr/>
        </p:nvSpPr>
        <p:spPr bwMode="auto">
          <a:xfrm>
            <a:off x="956405" y="4450874"/>
            <a:ext cx="52725"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35" name="Line 34"/>
          <p:cNvSpPr>
            <a:spLocks noChangeShapeType="1"/>
          </p:cNvSpPr>
          <p:nvPr/>
        </p:nvSpPr>
        <p:spPr bwMode="auto">
          <a:xfrm>
            <a:off x="956405" y="4732879"/>
            <a:ext cx="52725"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36" name="Line 35"/>
          <p:cNvSpPr>
            <a:spLocks noChangeShapeType="1"/>
          </p:cNvSpPr>
          <p:nvPr/>
        </p:nvSpPr>
        <p:spPr bwMode="auto">
          <a:xfrm>
            <a:off x="956405" y="5018912"/>
            <a:ext cx="52725"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37" name="Line 36"/>
          <p:cNvSpPr>
            <a:spLocks noChangeShapeType="1"/>
          </p:cNvSpPr>
          <p:nvPr/>
        </p:nvSpPr>
        <p:spPr bwMode="auto">
          <a:xfrm>
            <a:off x="956405" y="5304946"/>
            <a:ext cx="52725"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38" name="Line 37"/>
          <p:cNvSpPr>
            <a:spLocks noChangeShapeType="1"/>
          </p:cNvSpPr>
          <p:nvPr/>
        </p:nvSpPr>
        <p:spPr bwMode="auto">
          <a:xfrm>
            <a:off x="956405" y="5590980"/>
            <a:ext cx="52725"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39" name="Freeform 38"/>
          <p:cNvSpPr>
            <a:spLocks/>
          </p:cNvSpPr>
          <p:nvPr/>
        </p:nvSpPr>
        <p:spPr bwMode="auto">
          <a:xfrm>
            <a:off x="956405" y="3210052"/>
            <a:ext cx="3273335" cy="2666961"/>
          </a:xfrm>
          <a:custGeom>
            <a:avLst/>
            <a:gdLst>
              <a:gd name="T0" fmla="*/ 1490 w 1490"/>
              <a:gd name="T1" fmla="*/ 1324 h 1324"/>
              <a:gd name="T2" fmla="*/ 0 w 1490"/>
              <a:gd name="T3" fmla="*/ 1324 h 1324"/>
              <a:gd name="T4" fmla="*/ 0 w 1490"/>
              <a:gd name="T5" fmla="*/ 0 h 1324"/>
            </a:gdLst>
            <a:ahLst/>
            <a:cxnLst>
              <a:cxn ang="0">
                <a:pos x="T0" y="T1"/>
              </a:cxn>
              <a:cxn ang="0">
                <a:pos x="T2" y="T3"/>
              </a:cxn>
              <a:cxn ang="0">
                <a:pos x="T4" y="T5"/>
              </a:cxn>
            </a:cxnLst>
            <a:rect l="0" t="0" r="r" b="b"/>
            <a:pathLst>
              <a:path w="1490" h="1324">
                <a:moveTo>
                  <a:pt x="1490" y="1324"/>
                </a:moveTo>
                <a:lnTo>
                  <a:pt x="0" y="1324"/>
                </a:lnTo>
                <a:lnTo>
                  <a:pt x="0" y="0"/>
                </a:lnTo>
              </a:path>
            </a:pathLst>
          </a:custGeom>
          <a:noFill/>
          <a:ln w="4">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0" name="Line 39"/>
          <p:cNvSpPr>
            <a:spLocks noChangeShapeType="1"/>
          </p:cNvSpPr>
          <p:nvPr/>
        </p:nvSpPr>
        <p:spPr bwMode="auto">
          <a:xfrm>
            <a:off x="4124291" y="5828669"/>
            <a:ext cx="0" cy="48344"/>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1" name="Line 40"/>
          <p:cNvSpPr>
            <a:spLocks noChangeShapeType="1"/>
          </p:cNvSpPr>
          <p:nvPr/>
        </p:nvSpPr>
        <p:spPr bwMode="auto">
          <a:xfrm>
            <a:off x="3671736" y="5828669"/>
            <a:ext cx="0" cy="48344"/>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2" name="Line 41"/>
          <p:cNvSpPr>
            <a:spLocks noChangeShapeType="1"/>
          </p:cNvSpPr>
          <p:nvPr/>
        </p:nvSpPr>
        <p:spPr bwMode="auto">
          <a:xfrm>
            <a:off x="3219181" y="5828669"/>
            <a:ext cx="0" cy="48344"/>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3" name="Line 42"/>
          <p:cNvSpPr>
            <a:spLocks noChangeShapeType="1"/>
          </p:cNvSpPr>
          <p:nvPr/>
        </p:nvSpPr>
        <p:spPr bwMode="auto">
          <a:xfrm>
            <a:off x="2766626" y="5828669"/>
            <a:ext cx="0" cy="48344"/>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4" name="Line 43"/>
          <p:cNvSpPr>
            <a:spLocks noChangeShapeType="1"/>
          </p:cNvSpPr>
          <p:nvPr/>
        </p:nvSpPr>
        <p:spPr bwMode="auto">
          <a:xfrm>
            <a:off x="2314071" y="5828669"/>
            <a:ext cx="0" cy="48344"/>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5" name="Line 44"/>
          <p:cNvSpPr>
            <a:spLocks noChangeShapeType="1"/>
          </p:cNvSpPr>
          <p:nvPr/>
        </p:nvSpPr>
        <p:spPr bwMode="auto">
          <a:xfrm>
            <a:off x="1408961" y="5828669"/>
            <a:ext cx="0" cy="48344"/>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6" name="Line 45"/>
          <p:cNvSpPr>
            <a:spLocks noChangeShapeType="1"/>
          </p:cNvSpPr>
          <p:nvPr/>
        </p:nvSpPr>
        <p:spPr bwMode="auto">
          <a:xfrm>
            <a:off x="1861516" y="5828669"/>
            <a:ext cx="0" cy="48344"/>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7" name="Rectangle 46"/>
          <p:cNvSpPr>
            <a:spLocks noChangeArrowheads="1"/>
          </p:cNvSpPr>
          <p:nvPr/>
        </p:nvSpPr>
        <p:spPr bwMode="auto">
          <a:xfrm>
            <a:off x="745506" y="5804498"/>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57" name="Rectangle 56"/>
          <p:cNvSpPr>
            <a:spLocks noChangeArrowheads="1"/>
          </p:cNvSpPr>
          <p:nvPr/>
        </p:nvSpPr>
        <p:spPr bwMode="auto">
          <a:xfrm>
            <a:off x="1373811" y="5897156"/>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58" name="Rectangle 57"/>
          <p:cNvSpPr>
            <a:spLocks noChangeArrowheads="1"/>
          </p:cNvSpPr>
          <p:nvPr/>
        </p:nvSpPr>
        <p:spPr bwMode="auto">
          <a:xfrm>
            <a:off x="1795610" y="5897156"/>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59" name="Rectangle 58"/>
          <p:cNvSpPr>
            <a:spLocks noChangeArrowheads="1"/>
          </p:cNvSpPr>
          <p:nvPr/>
        </p:nvSpPr>
        <p:spPr bwMode="auto">
          <a:xfrm>
            <a:off x="2248165" y="5897156"/>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15</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60" name="Rectangle 59"/>
          <p:cNvSpPr>
            <a:spLocks noChangeArrowheads="1"/>
          </p:cNvSpPr>
          <p:nvPr/>
        </p:nvSpPr>
        <p:spPr bwMode="auto">
          <a:xfrm>
            <a:off x="2700720" y="5897156"/>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61" name="Rectangle 60"/>
          <p:cNvSpPr>
            <a:spLocks noChangeArrowheads="1"/>
          </p:cNvSpPr>
          <p:nvPr/>
        </p:nvSpPr>
        <p:spPr bwMode="auto">
          <a:xfrm>
            <a:off x="3157669" y="5897156"/>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25</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62" name="Rectangle 61"/>
          <p:cNvSpPr>
            <a:spLocks noChangeArrowheads="1"/>
          </p:cNvSpPr>
          <p:nvPr/>
        </p:nvSpPr>
        <p:spPr bwMode="auto">
          <a:xfrm>
            <a:off x="3610224" y="5897156"/>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63" name="Rectangle 62"/>
          <p:cNvSpPr>
            <a:spLocks noChangeArrowheads="1"/>
          </p:cNvSpPr>
          <p:nvPr/>
        </p:nvSpPr>
        <p:spPr bwMode="auto">
          <a:xfrm>
            <a:off x="4062779" y="5897156"/>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35</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64" name="Line 63"/>
          <p:cNvSpPr>
            <a:spLocks noChangeShapeType="1"/>
          </p:cNvSpPr>
          <p:nvPr/>
        </p:nvSpPr>
        <p:spPr bwMode="auto">
          <a:xfrm>
            <a:off x="956405" y="4450874"/>
            <a:ext cx="87875"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65" name="Line 64"/>
          <p:cNvSpPr>
            <a:spLocks noChangeShapeType="1"/>
          </p:cNvSpPr>
          <p:nvPr/>
        </p:nvSpPr>
        <p:spPr bwMode="auto">
          <a:xfrm>
            <a:off x="1097005" y="4450874"/>
            <a:ext cx="87875"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6" name="Line 65"/>
          <p:cNvSpPr>
            <a:spLocks noChangeShapeType="1"/>
          </p:cNvSpPr>
          <p:nvPr/>
        </p:nvSpPr>
        <p:spPr bwMode="auto">
          <a:xfrm>
            <a:off x="1237605" y="4450874"/>
            <a:ext cx="87875"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7" name="Line 66"/>
          <p:cNvSpPr>
            <a:spLocks noChangeShapeType="1"/>
          </p:cNvSpPr>
          <p:nvPr/>
        </p:nvSpPr>
        <p:spPr bwMode="auto">
          <a:xfrm>
            <a:off x="1378204" y="4450874"/>
            <a:ext cx="87875"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8" name="Line 67"/>
          <p:cNvSpPr>
            <a:spLocks noChangeShapeType="1"/>
          </p:cNvSpPr>
          <p:nvPr/>
        </p:nvSpPr>
        <p:spPr bwMode="auto">
          <a:xfrm>
            <a:off x="1518804" y="4450874"/>
            <a:ext cx="87875"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9" name="Line 68"/>
          <p:cNvSpPr>
            <a:spLocks noChangeShapeType="1"/>
          </p:cNvSpPr>
          <p:nvPr/>
        </p:nvSpPr>
        <p:spPr bwMode="auto">
          <a:xfrm>
            <a:off x="1659404" y="4450874"/>
            <a:ext cx="87875"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0" name="Line 69"/>
          <p:cNvSpPr>
            <a:spLocks noChangeShapeType="1"/>
          </p:cNvSpPr>
          <p:nvPr/>
        </p:nvSpPr>
        <p:spPr bwMode="auto">
          <a:xfrm>
            <a:off x="1800003" y="4450874"/>
            <a:ext cx="87875"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1" name="Line 70"/>
          <p:cNvSpPr>
            <a:spLocks noChangeShapeType="1"/>
          </p:cNvSpPr>
          <p:nvPr/>
        </p:nvSpPr>
        <p:spPr bwMode="auto">
          <a:xfrm>
            <a:off x="1940603" y="4450874"/>
            <a:ext cx="87875"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2" name="Line 71"/>
          <p:cNvSpPr>
            <a:spLocks noChangeShapeType="1"/>
          </p:cNvSpPr>
          <p:nvPr/>
        </p:nvSpPr>
        <p:spPr bwMode="auto">
          <a:xfrm>
            <a:off x="2081203" y="4450874"/>
            <a:ext cx="87875"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3" name="Line 72"/>
          <p:cNvSpPr>
            <a:spLocks noChangeShapeType="1"/>
          </p:cNvSpPr>
          <p:nvPr/>
        </p:nvSpPr>
        <p:spPr bwMode="auto">
          <a:xfrm>
            <a:off x="2221802" y="4450874"/>
            <a:ext cx="87875"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4" name="Line 73"/>
          <p:cNvSpPr>
            <a:spLocks noChangeShapeType="1"/>
          </p:cNvSpPr>
          <p:nvPr/>
        </p:nvSpPr>
        <p:spPr bwMode="auto">
          <a:xfrm>
            <a:off x="956405" y="4164840"/>
            <a:ext cx="87875"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81" name="Line 80"/>
          <p:cNvSpPr>
            <a:spLocks noChangeShapeType="1"/>
          </p:cNvSpPr>
          <p:nvPr/>
        </p:nvSpPr>
        <p:spPr bwMode="auto">
          <a:xfrm flipV="1">
            <a:off x="2314071" y="5796440"/>
            <a:ext cx="0" cy="80573"/>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2" name="Line 81"/>
          <p:cNvSpPr>
            <a:spLocks noChangeShapeType="1"/>
          </p:cNvSpPr>
          <p:nvPr/>
        </p:nvSpPr>
        <p:spPr bwMode="auto">
          <a:xfrm flipV="1">
            <a:off x="2314071" y="5667524"/>
            <a:ext cx="0" cy="80573"/>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3" name="Line 82"/>
          <p:cNvSpPr>
            <a:spLocks noChangeShapeType="1"/>
          </p:cNvSpPr>
          <p:nvPr/>
        </p:nvSpPr>
        <p:spPr bwMode="auto">
          <a:xfrm flipV="1">
            <a:off x="2314071" y="5538607"/>
            <a:ext cx="0" cy="80573"/>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4" name="Line 83"/>
          <p:cNvSpPr>
            <a:spLocks noChangeShapeType="1"/>
          </p:cNvSpPr>
          <p:nvPr/>
        </p:nvSpPr>
        <p:spPr bwMode="auto">
          <a:xfrm flipV="1">
            <a:off x="2314071" y="5409691"/>
            <a:ext cx="0" cy="80573"/>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5" name="Line 84"/>
          <p:cNvSpPr>
            <a:spLocks noChangeShapeType="1"/>
          </p:cNvSpPr>
          <p:nvPr/>
        </p:nvSpPr>
        <p:spPr bwMode="auto">
          <a:xfrm flipV="1">
            <a:off x="2314071" y="5280774"/>
            <a:ext cx="0" cy="80573"/>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6" name="Line 85"/>
          <p:cNvSpPr>
            <a:spLocks noChangeShapeType="1"/>
          </p:cNvSpPr>
          <p:nvPr/>
        </p:nvSpPr>
        <p:spPr bwMode="auto">
          <a:xfrm flipV="1">
            <a:off x="2314071" y="5151857"/>
            <a:ext cx="0" cy="80573"/>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7" name="Line 86"/>
          <p:cNvSpPr>
            <a:spLocks noChangeShapeType="1"/>
          </p:cNvSpPr>
          <p:nvPr/>
        </p:nvSpPr>
        <p:spPr bwMode="auto">
          <a:xfrm flipV="1">
            <a:off x="2314071" y="5022941"/>
            <a:ext cx="0" cy="80573"/>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8" name="Line 87"/>
          <p:cNvSpPr>
            <a:spLocks noChangeShapeType="1"/>
          </p:cNvSpPr>
          <p:nvPr/>
        </p:nvSpPr>
        <p:spPr bwMode="auto">
          <a:xfrm flipV="1">
            <a:off x="2314071" y="4894024"/>
            <a:ext cx="0" cy="80573"/>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9" name="Line 88"/>
          <p:cNvSpPr>
            <a:spLocks noChangeShapeType="1"/>
          </p:cNvSpPr>
          <p:nvPr/>
        </p:nvSpPr>
        <p:spPr bwMode="auto">
          <a:xfrm flipV="1">
            <a:off x="2314071" y="4765108"/>
            <a:ext cx="0" cy="80573"/>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0" name="Line 89"/>
          <p:cNvSpPr>
            <a:spLocks noChangeShapeType="1"/>
          </p:cNvSpPr>
          <p:nvPr/>
        </p:nvSpPr>
        <p:spPr bwMode="auto">
          <a:xfrm flipV="1">
            <a:off x="2314071" y="4636191"/>
            <a:ext cx="0" cy="80573"/>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1" name="Line 90"/>
          <p:cNvSpPr>
            <a:spLocks noChangeShapeType="1"/>
          </p:cNvSpPr>
          <p:nvPr/>
        </p:nvSpPr>
        <p:spPr bwMode="auto">
          <a:xfrm flipV="1">
            <a:off x="2314071" y="4507275"/>
            <a:ext cx="0" cy="80573"/>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2" name="Line 91"/>
          <p:cNvSpPr>
            <a:spLocks noChangeShapeType="1"/>
          </p:cNvSpPr>
          <p:nvPr/>
        </p:nvSpPr>
        <p:spPr bwMode="auto">
          <a:xfrm flipV="1">
            <a:off x="2314071" y="4450874"/>
            <a:ext cx="0" cy="8057"/>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3" name="Line 92"/>
          <p:cNvSpPr>
            <a:spLocks noChangeShapeType="1"/>
          </p:cNvSpPr>
          <p:nvPr/>
        </p:nvSpPr>
        <p:spPr bwMode="auto">
          <a:xfrm>
            <a:off x="956405" y="3592773"/>
            <a:ext cx="3167886" cy="1998207"/>
          </a:xfrm>
          <a:prstGeom prst="line">
            <a:avLst/>
          </a:prstGeom>
          <a:noFill/>
          <a:ln w="38100">
            <a:solidFill>
              <a:srgbClr val="E46C0A"/>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7" name="Rectangle 96"/>
          <p:cNvSpPr>
            <a:spLocks noChangeArrowheads="1"/>
          </p:cNvSpPr>
          <p:nvPr/>
        </p:nvSpPr>
        <p:spPr bwMode="auto">
          <a:xfrm>
            <a:off x="2409855" y="2633431"/>
            <a:ext cx="148277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Producer surplus</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98" name="Rectangle 97"/>
          <p:cNvSpPr>
            <a:spLocks noChangeArrowheads="1"/>
          </p:cNvSpPr>
          <p:nvPr/>
        </p:nvSpPr>
        <p:spPr bwMode="auto">
          <a:xfrm>
            <a:off x="4172622" y="3153651"/>
            <a:ext cx="94578"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a:ln>
                  <a:noFill/>
                </a:ln>
                <a:solidFill>
                  <a:srgbClr val="000000"/>
                </a:solidFill>
                <a:effectLst/>
                <a:latin typeface="Univers LT Std 47 Cn Lt" charset="0"/>
                <a:cs typeface="Arial" pitchFamily="34" charset="0"/>
              </a:rPr>
              <a:t>S</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99" name="Rectangle 98"/>
          <p:cNvSpPr>
            <a:spLocks noChangeArrowheads="1"/>
          </p:cNvSpPr>
          <p:nvPr/>
        </p:nvSpPr>
        <p:spPr bwMode="auto">
          <a:xfrm>
            <a:off x="4150654" y="5595008"/>
            <a:ext cx="10259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a:ln>
                  <a:noFill/>
                </a:ln>
                <a:solidFill>
                  <a:srgbClr val="000000"/>
                </a:solidFill>
                <a:effectLst/>
                <a:latin typeface="Univers LT Std 47 Cn Lt" charset="0"/>
                <a:cs typeface="Arial" pitchFamily="34" charset="0"/>
              </a:rPr>
              <a:t>D</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100" name="Rectangle 99"/>
          <p:cNvSpPr>
            <a:spLocks noChangeArrowheads="1"/>
          </p:cNvSpPr>
          <p:nvPr/>
        </p:nvSpPr>
        <p:spPr bwMode="auto">
          <a:xfrm>
            <a:off x="2093505" y="2625374"/>
            <a:ext cx="210899" cy="193375"/>
          </a:xfrm>
          <a:prstGeom prst="rect">
            <a:avLst/>
          </a:prstGeom>
          <a:solidFill>
            <a:srgbClr val="A0B9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1" name="Rectangle 100"/>
          <p:cNvSpPr>
            <a:spLocks noChangeArrowheads="1"/>
          </p:cNvSpPr>
          <p:nvPr/>
        </p:nvSpPr>
        <p:spPr bwMode="auto">
          <a:xfrm>
            <a:off x="2093505" y="2915436"/>
            <a:ext cx="210899" cy="193375"/>
          </a:xfrm>
          <a:prstGeom prst="rect">
            <a:avLst/>
          </a:prstGeom>
          <a:solidFill>
            <a:srgbClr val="ECB88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2" name="Rectangle 101"/>
          <p:cNvSpPr>
            <a:spLocks noChangeArrowheads="1"/>
          </p:cNvSpPr>
          <p:nvPr/>
        </p:nvSpPr>
        <p:spPr bwMode="auto">
          <a:xfrm>
            <a:off x="2409855" y="2923493"/>
            <a:ext cx="158216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Consumer surplus</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103" name="Rectangle 102"/>
          <p:cNvSpPr>
            <a:spLocks noChangeArrowheads="1"/>
          </p:cNvSpPr>
          <p:nvPr/>
        </p:nvSpPr>
        <p:spPr bwMode="auto">
          <a:xfrm>
            <a:off x="2093505" y="3205498"/>
            <a:ext cx="210899" cy="193375"/>
          </a:xfrm>
          <a:prstGeom prst="rect">
            <a:avLst/>
          </a:prstGeom>
          <a:solidFill>
            <a:srgbClr val="9D9D9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4" name="Rectangle 103"/>
          <p:cNvSpPr>
            <a:spLocks noChangeArrowheads="1"/>
          </p:cNvSpPr>
          <p:nvPr/>
        </p:nvSpPr>
        <p:spPr bwMode="auto">
          <a:xfrm>
            <a:off x="2409855" y="3213556"/>
            <a:ext cx="1410643"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Deadweight loss</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118" name="Line 118"/>
          <p:cNvSpPr>
            <a:spLocks noChangeShapeType="1"/>
          </p:cNvSpPr>
          <p:nvPr/>
        </p:nvSpPr>
        <p:spPr bwMode="auto">
          <a:xfrm>
            <a:off x="1861516" y="5840755"/>
            <a:ext cx="0" cy="36258"/>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123" name="Rectangle 122"/>
          <p:cNvSpPr/>
          <p:nvPr/>
        </p:nvSpPr>
        <p:spPr>
          <a:xfrm>
            <a:off x="533400" y="1132582"/>
            <a:ext cx="8381999" cy="1384995"/>
          </a:xfrm>
          <a:prstGeom prst="rect">
            <a:avLst/>
          </a:prstGeom>
        </p:spPr>
        <p:txBody>
          <a:bodyPr wrap="square">
            <a:spAutoFit/>
          </a:bodyPr>
          <a:lstStyle/>
          <a:p>
            <a:r>
              <a:rPr lang="en-US" sz="2800" dirty="0">
                <a:latin typeface="Calibri Light" pitchFamily="34" charset="0"/>
              </a:rPr>
              <a:t>A price floor causes a deadweight loss to occur as well as a transfer of welfare from consumers to producers.</a:t>
            </a:r>
            <a:endParaRPr lang="en-US" sz="3200" dirty="0">
              <a:latin typeface="Calibri Light" pitchFamily="34" charset="0"/>
            </a:endParaRPr>
          </a:p>
        </p:txBody>
      </p:sp>
      <p:sp>
        <p:nvSpPr>
          <p:cNvPr id="124" name="Rectangle 88"/>
          <p:cNvSpPr>
            <a:spLocks noChangeArrowheads="1"/>
          </p:cNvSpPr>
          <p:nvPr/>
        </p:nvSpPr>
        <p:spPr bwMode="auto">
          <a:xfrm>
            <a:off x="4350552" y="4005946"/>
            <a:ext cx="384319" cy="186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1" i="0" u="none" strike="noStrike" cap="none" normalizeH="0" baseline="0" dirty="0">
                <a:ln>
                  <a:noFill/>
                </a:ln>
                <a:solidFill>
                  <a:srgbClr val="000000"/>
                </a:solidFill>
                <a:effectLst/>
                <a:latin typeface="Univers LT Std 47 Cn Lt" charset="0"/>
                <a:cs typeface="Arial" pitchFamily="34" charset="0"/>
              </a:rPr>
              <a:t>Price</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125" name="Rectangle 89"/>
          <p:cNvSpPr>
            <a:spLocks noChangeArrowheads="1"/>
          </p:cNvSpPr>
          <p:nvPr/>
        </p:nvSpPr>
        <p:spPr bwMode="auto">
          <a:xfrm>
            <a:off x="4306210" y="4179841"/>
            <a:ext cx="298159"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1" i="0" u="none" strike="noStrike" cap="none" normalizeH="0" baseline="0" dirty="0">
                <a:ln>
                  <a:noFill/>
                </a:ln>
                <a:solidFill>
                  <a:srgbClr val="000000"/>
                </a:solidFill>
                <a:effectLst/>
                <a:latin typeface="Univers LT Std 47 Cn Lt" charset="0"/>
                <a:cs typeface="Arial" pitchFamily="34" charset="0"/>
              </a:rPr>
              <a:t>floor</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94" name="Line 93"/>
          <p:cNvSpPr>
            <a:spLocks noChangeShapeType="1"/>
          </p:cNvSpPr>
          <p:nvPr/>
        </p:nvSpPr>
        <p:spPr bwMode="auto">
          <a:xfrm flipV="1">
            <a:off x="956405" y="3306739"/>
            <a:ext cx="3167886" cy="1998207"/>
          </a:xfrm>
          <a:prstGeom prst="line">
            <a:avLst/>
          </a:prstGeom>
          <a:noFill/>
          <a:ln w="38100">
            <a:solidFill>
              <a:srgbClr val="558ED5"/>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5" name="Freeform 94"/>
          <p:cNvSpPr>
            <a:spLocks/>
          </p:cNvSpPr>
          <p:nvPr/>
        </p:nvSpPr>
        <p:spPr bwMode="auto">
          <a:xfrm>
            <a:off x="2278921" y="4418645"/>
            <a:ext cx="70300" cy="64458"/>
          </a:xfrm>
          <a:custGeom>
            <a:avLst/>
            <a:gdLst>
              <a:gd name="T0" fmla="*/ 32 w 32"/>
              <a:gd name="T1" fmla="*/ 16 h 32"/>
              <a:gd name="T2" fmla="*/ 32 w 32"/>
              <a:gd name="T3" fmla="*/ 16 h 32"/>
              <a:gd name="T4" fmla="*/ 30 w 32"/>
              <a:gd name="T5" fmla="*/ 22 h 32"/>
              <a:gd name="T6" fmla="*/ 28 w 32"/>
              <a:gd name="T7" fmla="*/ 26 h 32"/>
              <a:gd name="T8" fmla="*/ 22 w 32"/>
              <a:gd name="T9" fmla="*/ 30 h 32"/>
              <a:gd name="T10" fmla="*/ 16 w 32"/>
              <a:gd name="T11" fmla="*/ 32 h 32"/>
              <a:gd name="T12" fmla="*/ 16 w 32"/>
              <a:gd name="T13" fmla="*/ 32 h 32"/>
              <a:gd name="T14" fmla="*/ 10 w 32"/>
              <a:gd name="T15" fmla="*/ 30 h 32"/>
              <a:gd name="T16" fmla="*/ 4 w 32"/>
              <a:gd name="T17" fmla="*/ 26 h 32"/>
              <a:gd name="T18" fmla="*/ 2 w 32"/>
              <a:gd name="T19" fmla="*/ 22 h 32"/>
              <a:gd name="T20" fmla="*/ 0 w 32"/>
              <a:gd name="T21" fmla="*/ 16 h 32"/>
              <a:gd name="T22" fmla="*/ 0 w 32"/>
              <a:gd name="T23" fmla="*/ 16 h 32"/>
              <a:gd name="T24" fmla="*/ 2 w 32"/>
              <a:gd name="T25" fmla="*/ 10 h 32"/>
              <a:gd name="T26" fmla="*/ 4 w 32"/>
              <a:gd name="T27" fmla="*/ 4 h 32"/>
              <a:gd name="T28" fmla="*/ 10 w 32"/>
              <a:gd name="T29" fmla="*/ 0 h 32"/>
              <a:gd name="T30" fmla="*/ 16 w 32"/>
              <a:gd name="T31" fmla="*/ 0 h 32"/>
              <a:gd name="T32" fmla="*/ 16 w 32"/>
              <a:gd name="T33" fmla="*/ 0 h 32"/>
              <a:gd name="T34" fmla="*/ 22 w 32"/>
              <a:gd name="T35" fmla="*/ 0 h 32"/>
              <a:gd name="T36" fmla="*/ 28 w 32"/>
              <a:gd name="T37" fmla="*/ 4 h 32"/>
              <a:gd name="T38" fmla="*/ 30 w 32"/>
              <a:gd name="T39" fmla="*/ 10 h 32"/>
              <a:gd name="T40" fmla="*/ 32 w 32"/>
              <a:gd name="T41" fmla="*/ 16 h 32"/>
              <a:gd name="T42" fmla="*/ 32 w 32"/>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 h="32">
                <a:moveTo>
                  <a:pt x="32" y="16"/>
                </a:moveTo>
                <a:lnTo>
                  <a:pt x="32" y="16"/>
                </a:lnTo>
                <a:lnTo>
                  <a:pt x="30" y="22"/>
                </a:lnTo>
                <a:lnTo>
                  <a:pt x="28" y="26"/>
                </a:lnTo>
                <a:lnTo>
                  <a:pt x="22" y="30"/>
                </a:lnTo>
                <a:lnTo>
                  <a:pt x="16" y="32"/>
                </a:lnTo>
                <a:lnTo>
                  <a:pt x="16" y="32"/>
                </a:lnTo>
                <a:lnTo>
                  <a:pt x="10" y="30"/>
                </a:lnTo>
                <a:lnTo>
                  <a:pt x="4" y="26"/>
                </a:lnTo>
                <a:lnTo>
                  <a:pt x="2" y="22"/>
                </a:lnTo>
                <a:lnTo>
                  <a:pt x="0" y="16"/>
                </a:lnTo>
                <a:lnTo>
                  <a:pt x="0" y="16"/>
                </a:lnTo>
                <a:lnTo>
                  <a:pt x="2" y="10"/>
                </a:lnTo>
                <a:lnTo>
                  <a:pt x="4" y="4"/>
                </a:lnTo>
                <a:lnTo>
                  <a:pt x="10" y="0"/>
                </a:lnTo>
                <a:lnTo>
                  <a:pt x="16" y="0"/>
                </a:lnTo>
                <a:lnTo>
                  <a:pt x="16" y="0"/>
                </a:lnTo>
                <a:lnTo>
                  <a:pt x="22" y="0"/>
                </a:lnTo>
                <a:lnTo>
                  <a:pt x="28" y="4"/>
                </a:lnTo>
                <a:lnTo>
                  <a:pt x="30" y="10"/>
                </a:lnTo>
                <a:lnTo>
                  <a:pt x="32" y="16"/>
                </a:lnTo>
                <a:lnTo>
                  <a:pt x="32"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l="3503" t="8911" r="6271" b="12253"/>
          <a:stretch>
            <a:fillRect/>
          </a:stretch>
        </p:blipFill>
        <p:spPr bwMode="auto">
          <a:xfrm>
            <a:off x="968576" y="4178198"/>
            <a:ext cx="885286" cy="26864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pic>
      <p:sp>
        <p:nvSpPr>
          <p:cNvPr id="119" name="Rectangle 119"/>
          <p:cNvSpPr>
            <a:spLocks noChangeArrowheads="1"/>
          </p:cNvSpPr>
          <p:nvPr/>
        </p:nvSpPr>
        <p:spPr bwMode="auto">
          <a:xfrm>
            <a:off x="1351007" y="4245818"/>
            <a:ext cx="144993" cy="177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800" b="1" i="0" u="none" strike="noStrike" cap="none" normalizeH="0" baseline="0" dirty="0">
                <a:ln>
                  <a:noFill/>
                </a:ln>
                <a:solidFill>
                  <a:srgbClr val="000000"/>
                </a:solidFill>
                <a:effectLst/>
                <a:latin typeface="Univers LT Std 47 Cn Lt" charset="0"/>
                <a:cs typeface="Arial" pitchFamily="34" charset="0"/>
              </a:rPr>
              <a:t>2</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1" name="Rectangle 10"/>
          <p:cNvSpPr>
            <a:spLocks noChangeArrowheads="1"/>
          </p:cNvSpPr>
          <p:nvPr/>
        </p:nvSpPr>
        <p:spPr bwMode="auto">
          <a:xfrm>
            <a:off x="1955981" y="4330015"/>
            <a:ext cx="144993" cy="177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800" b="1" i="0" u="none" strike="noStrike" cap="none" normalizeH="0" baseline="0" dirty="0">
                <a:ln>
                  <a:noFill/>
                </a:ln>
                <a:solidFill>
                  <a:srgbClr val="000000"/>
                </a:solidFill>
                <a:effectLst/>
                <a:latin typeface="Univers LT Std 47 Cn Lt" charset="0"/>
                <a:cs typeface="Arial" pitchFamily="34" charset="0"/>
              </a:rPr>
              <a:t>1</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grpSp>
        <p:nvGrpSpPr>
          <p:cNvPr id="23" name="Group 22"/>
          <p:cNvGrpSpPr/>
          <p:nvPr/>
        </p:nvGrpSpPr>
        <p:grpSpPr>
          <a:xfrm>
            <a:off x="1828800" y="4132611"/>
            <a:ext cx="70300" cy="1659801"/>
            <a:chOff x="1826366" y="4132611"/>
            <a:chExt cx="70300" cy="1659801"/>
          </a:xfrm>
        </p:grpSpPr>
        <p:sp>
          <p:nvSpPr>
            <p:cNvPr id="96" name="Freeform 95"/>
            <p:cNvSpPr>
              <a:spLocks/>
            </p:cNvSpPr>
            <p:nvPr/>
          </p:nvSpPr>
          <p:spPr bwMode="auto">
            <a:xfrm>
              <a:off x="1826366" y="4132611"/>
              <a:ext cx="70300" cy="64458"/>
            </a:xfrm>
            <a:custGeom>
              <a:avLst/>
              <a:gdLst>
                <a:gd name="T0" fmla="*/ 32 w 32"/>
                <a:gd name="T1" fmla="*/ 16 h 32"/>
                <a:gd name="T2" fmla="*/ 32 w 32"/>
                <a:gd name="T3" fmla="*/ 16 h 32"/>
                <a:gd name="T4" fmla="*/ 30 w 32"/>
                <a:gd name="T5" fmla="*/ 22 h 32"/>
                <a:gd name="T6" fmla="*/ 28 w 32"/>
                <a:gd name="T7" fmla="*/ 28 h 32"/>
                <a:gd name="T8" fmla="*/ 22 w 32"/>
                <a:gd name="T9" fmla="*/ 30 h 32"/>
                <a:gd name="T10" fmla="*/ 16 w 32"/>
                <a:gd name="T11" fmla="*/ 32 h 32"/>
                <a:gd name="T12" fmla="*/ 16 w 32"/>
                <a:gd name="T13" fmla="*/ 32 h 32"/>
                <a:gd name="T14" fmla="*/ 10 w 32"/>
                <a:gd name="T15" fmla="*/ 30 h 32"/>
                <a:gd name="T16" fmla="*/ 4 w 32"/>
                <a:gd name="T17" fmla="*/ 28 h 32"/>
                <a:gd name="T18" fmla="*/ 2 w 32"/>
                <a:gd name="T19" fmla="*/ 22 h 32"/>
                <a:gd name="T20" fmla="*/ 0 w 32"/>
                <a:gd name="T21" fmla="*/ 16 h 32"/>
                <a:gd name="T22" fmla="*/ 0 w 32"/>
                <a:gd name="T23" fmla="*/ 16 h 32"/>
                <a:gd name="T24" fmla="*/ 2 w 32"/>
                <a:gd name="T25" fmla="*/ 10 h 32"/>
                <a:gd name="T26" fmla="*/ 4 w 32"/>
                <a:gd name="T27" fmla="*/ 4 h 32"/>
                <a:gd name="T28" fmla="*/ 10 w 32"/>
                <a:gd name="T29" fmla="*/ 2 h 32"/>
                <a:gd name="T30" fmla="*/ 16 w 32"/>
                <a:gd name="T31" fmla="*/ 0 h 32"/>
                <a:gd name="T32" fmla="*/ 16 w 32"/>
                <a:gd name="T33" fmla="*/ 0 h 32"/>
                <a:gd name="T34" fmla="*/ 22 w 32"/>
                <a:gd name="T35" fmla="*/ 2 h 32"/>
                <a:gd name="T36" fmla="*/ 28 w 32"/>
                <a:gd name="T37" fmla="*/ 4 h 32"/>
                <a:gd name="T38" fmla="*/ 30 w 32"/>
                <a:gd name="T39" fmla="*/ 10 h 32"/>
                <a:gd name="T40" fmla="*/ 32 w 32"/>
                <a:gd name="T41" fmla="*/ 16 h 32"/>
                <a:gd name="T42" fmla="*/ 32 w 32"/>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 h="32">
                  <a:moveTo>
                    <a:pt x="32" y="16"/>
                  </a:moveTo>
                  <a:lnTo>
                    <a:pt x="32" y="16"/>
                  </a:lnTo>
                  <a:lnTo>
                    <a:pt x="30" y="22"/>
                  </a:lnTo>
                  <a:lnTo>
                    <a:pt x="28" y="28"/>
                  </a:lnTo>
                  <a:lnTo>
                    <a:pt x="22" y="30"/>
                  </a:lnTo>
                  <a:lnTo>
                    <a:pt x="16" y="32"/>
                  </a:lnTo>
                  <a:lnTo>
                    <a:pt x="16" y="32"/>
                  </a:lnTo>
                  <a:lnTo>
                    <a:pt x="10" y="30"/>
                  </a:lnTo>
                  <a:lnTo>
                    <a:pt x="4" y="28"/>
                  </a:lnTo>
                  <a:lnTo>
                    <a:pt x="2" y="22"/>
                  </a:lnTo>
                  <a:lnTo>
                    <a:pt x="0" y="16"/>
                  </a:lnTo>
                  <a:lnTo>
                    <a:pt x="0" y="16"/>
                  </a:lnTo>
                  <a:lnTo>
                    <a:pt x="2" y="10"/>
                  </a:lnTo>
                  <a:lnTo>
                    <a:pt x="4" y="4"/>
                  </a:lnTo>
                  <a:lnTo>
                    <a:pt x="10" y="2"/>
                  </a:lnTo>
                  <a:lnTo>
                    <a:pt x="16" y="0"/>
                  </a:lnTo>
                  <a:lnTo>
                    <a:pt x="16" y="0"/>
                  </a:lnTo>
                  <a:lnTo>
                    <a:pt x="22" y="2"/>
                  </a:lnTo>
                  <a:lnTo>
                    <a:pt x="28" y="4"/>
                  </a:lnTo>
                  <a:lnTo>
                    <a:pt x="30" y="10"/>
                  </a:lnTo>
                  <a:lnTo>
                    <a:pt x="32" y="16"/>
                  </a:lnTo>
                  <a:lnTo>
                    <a:pt x="32"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5" name="Line 105"/>
            <p:cNvSpPr>
              <a:spLocks noChangeShapeType="1"/>
            </p:cNvSpPr>
            <p:nvPr/>
          </p:nvSpPr>
          <p:spPr bwMode="auto">
            <a:xfrm>
              <a:off x="1861516" y="4164840"/>
              <a:ext cx="0" cy="80573"/>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6" name="Line 106"/>
            <p:cNvSpPr>
              <a:spLocks noChangeShapeType="1"/>
            </p:cNvSpPr>
            <p:nvPr/>
          </p:nvSpPr>
          <p:spPr bwMode="auto">
            <a:xfrm>
              <a:off x="1861516" y="4293757"/>
              <a:ext cx="0" cy="80573"/>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7" name="Line 107"/>
            <p:cNvSpPr>
              <a:spLocks noChangeShapeType="1"/>
            </p:cNvSpPr>
            <p:nvPr/>
          </p:nvSpPr>
          <p:spPr bwMode="auto">
            <a:xfrm>
              <a:off x="1861516" y="4422673"/>
              <a:ext cx="0" cy="80573"/>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8" name="Line 108"/>
            <p:cNvSpPr>
              <a:spLocks noChangeShapeType="1"/>
            </p:cNvSpPr>
            <p:nvPr/>
          </p:nvSpPr>
          <p:spPr bwMode="auto">
            <a:xfrm>
              <a:off x="1861516" y="4551590"/>
              <a:ext cx="0" cy="80573"/>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9" name="Line 109"/>
            <p:cNvSpPr>
              <a:spLocks noChangeShapeType="1"/>
            </p:cNvSpPr>
            <p:nvPr/>
          </p:nvSpPr>
          <p:spPr bwMode="auto">
            <a:xfrm>
              <a:off x="1861516" y="4680506"/>
              <a:ext cx="0" cy="80573"/>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10" name="Line 110"/>
            <p:cNvSpPr>
              <a:spLocks noChangeShapeType="1"/>
            </p:cNvSpPr>
            <p:nvPr/>
          </p:nvSpPr>
          <p:spPr bwMode="auto">
            <a:xfrm>
              <a:off x="1861516" y="4809423"/>
              <a:ext cx="0" cy="80573"/>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11" name="Line 111"/>
            <p:cNvSpPr>
              <a:spLocks noChangeShapeType="1"/>
            </p:cNvSpPr>
            <p:nvPr/>
          </p:nvSpPr>
          <p:spPr bwMode="auto">
            <a:xfrm>
              <a:off x="1861516" y="4938339"/>
              <a:ext cx="0" cy="80573"/>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12" name="Line 112"/>
            <p:cNvSpPr>
              <a:spLocks noChangeShapeType="1"/>
            </p:cNvSpPr>
            <p:nvPr/>
          </p:nvSpPr>
          <p:spPr bwMode="auto">
            <a:xfrm>
              <a:off x="1861516" y="5067256"/>
              <a:ext cx="0" cy="80573"/>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13" name="Line 113"/>
            <p:cNvSpPr>
              <a:spLocks noChangeShapeType="1"/>
            </p:cNvSpPr>
            <p:nvPr/>
          </p:nvSpPr>
          <p:spPr bwMode="auto">
            <a:xfrm>
              <a:off x="1861516" y="5196173"/>
              <a:ext cx="0" cy="80573"/>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14" name="Line 114"/>
            <p:cNvSpPr>
              <a:spLocks noChangeShapeType="1"/>
            </p:cNvSpPr>
            <p:nvPr/>
          </p:nvSpPr>
          <p:spPr bwMode="auto">
            <a:xfrm>
              <a:off x="1861516" y="5325089"/>
              <a:ext cx="0" cy="80573"/>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15" name="Line 115"/>
            <p:cNvSpPr>
              <a:spLocks noChangeShapeType="1"/>
            </p:cNvSpPr>
            <p:nvPr/>
          </p:nvSpPr>
          <p:spPr bwMode="auto">
            <a:xfrm>
              <a:off x="1861516" y="5454006"/>
              <a:ext cx="0" cy="80573"/>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16" name="Line 116"/>
            <p:cNvSpPr>
              <a:spLocks noChangeShapeType="1"/>
            </p:cNvSpPr>
            <p:nvPr/>
          </p:nvSpPr>
          <p:spPr bwMode="auto">
            <a:xfrm>
              <a:off x="1861516" y="5582922"/>
              <a:ext cx="0" cy="80573"/>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17" name="Line 117"/>
            <p:cNvSpPr>
              <a:spLocks noChangeShapeType="1"/>
            </p:cNvSpPr>
            <p:nvPr/>
          </p:nvSpPr>
          <p:spPr bwMode="auto">
            <a:xfrm>
              <a:off x="1861516" y="5711839"/>
              <a:ext cx="0" cy="80573"/>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grpSp>
      <p:sp>
        <p:nvSpPr>
          <p:cNvPr id="126" name="Line 404"/>
          <p:cNvSpPr>
            <a:spLocks noChangeShapeType="1"/>
          </p:cNvSpPr>
          <p:nvPr/>
        </p:nvSpPr>
        <p:spPr bwMode="auto">
          <a:xfrm>
            <a:off x="958182" y="4164840"/>
            <a:ext cx="3264675" cy="0"/>
          </a:xfrm>
          <a:prstGeom prst="line">
            <a:avLst/>
          </a:prstGeom>
          <a:noFill/>
          <a:ln w="19">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20" name="Rectangle 119"/>
          <p:cNvSpPr>
            <a:spLocks noChangeArrowheads="1"/>
          </p:cNvSpPr>
          <p:nvPr/>
        </p:nvSpPr>
        <p:spPr bwMode="auto">
          <a:xfrm>
            <a:off x="538432" y="5460544"/>
            <a:ext cx="34785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0.50</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121" name="Rectangle 120"/>
          <p:cNvSpPr>
            <a:spLocks noChangeArrowheads="1"/>
          </p:cNvSpPr>
          <p:nvPr/>
        </p:nvSpPr>
        <p:spPr bwMode="auto">
          <a:xfrm>
            <a:off x="538432" y="5190669"/>
            <a:ext cx="34785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1.00</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127" name="Rectangle 126"/>
          <p:cNvSpPr>
            <a:spLocks noChangeArrowheads="1"/>
          </p:cNvSpPr>
          <p:nvPr/>
        </p:nvSpPr>
        <p:spPr bwMode="auto">
          <a:xfrm>
            <a:off x="545671" y="4906962"/>
            <a:ext cx="34785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1.50</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128" name="Rectangle 127"/>
          <p:cNvSpPr>
            <a:spLocks noChangeArrowheads="1"/>
          </p:cNvSpPr>
          <p:nvPr/>
        </p:nvSpPr>
        <p:spPr bwMode="auto">
          <a:xfrm>
            <a:off x="560468" y="4647744"/>
            <a:ext cx="34785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2.00</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129" name="Rectangle 128"/>
          <p:cNvSpPr>
            <a:spLocks noChangeArrowheads="1"/>
          </p:cNvSpPr>
          <p:nvPr/>
        </p:nvSpPr>
        <p:spPr bwMode="auto">
          <a:xfrm>
            <a:off x="581484" y="4363363"/>
            <a:ext cx="34785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2.50</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130" name="Rectangle 129"/>
          <p:cNvSpPr>
            <a:spLocks noChangeArrowheads="1"/>
          </p:cNvSpPr>
          <p:nvPr/>
        </p:nvSpPr>
        <p:spPr bwMode="auto">
          <a:xfrm>
            <a:off x="560468" y="4045188"/>
            <a:ext cx="34785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3.00</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131" name="Rectangle 130"/>
          <p:cNvSpPr>
            <a:spLocks noChangeArrowheads="1"/>
          </p:cNvSpPr>
          <p:nvPr/>
        </p:nvSpPr>
        <p:spPr bwMode="auto">
          <a:xfrm>
            <a:off x="567417" y="3771084"/>
            <a:ext cx="34785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3.50</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132" name="Rectangle 131"/>
          <p:cNvSpPr>
            <a:spLocks noChangeArrowheads="1"/>
          </p:cNvSpPr>
          <p:nvPr/>
        </p:nvSpPr>
        <p:spPr bwMode="auto">
          <a:xfrm>
            <a:off x="560468" y="3488641"/>
            <a:ext cx="34785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4.00</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133" name="Rectangle 132"/>
          <p:cNvSpPr>
            <a:spLocks noChangeArrowheads="1"/>
          </p:cNvSpPr>
          <p:nvPr/>
        </p:nvSpPr>
        <p:spPr bwMode="auto">
          <a:xfrm>
            <a:off x="560468" y="3183429"/>
            <a:ext cx="34785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4.50</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1305080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2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2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22">
                                            <p:txEl>
                                              <p:pRg st="1" end="1"/>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2">
                                            <p:txEl>
                                              <p:pRg st="2" end="2"/>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22">
                                            <p:txEl>
                                              <p:pRg st="3" end="3"/>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026"/>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 grpId="0" uiExpand="1" build="p"/>
      <p:bldP spid="8" grpId="0" animBg="1"/>
      <p:bldP spid="124" grpId="0"/>
      <p:bldP spid="125" grpId="0"/>
      <p:bldP spid="119" grpId="0"/>
      <p:bldP spid="11" grpId="0"/>
      <p:bldP spid="12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Welfare effects of a price floor II</a:t>
            </a:r>
          </a:p>
        </p:txBody>
      </p:sp>
      <p:sp>
        <p:nvSpPr>
          <p:cNvPr id="3" name="Content Placeholder 2"/>
          <p:cNvSpPr>
            <a:spLocks noGrp="1"/>
          </p:cNvSpPr>
          <p:nvPr>
            <p:ph idx="1"/>
          </p:nvPr>
        </p:nvSpPr>
        <p:spPr/>
        <p:txBody>
          <a:bodyPr>
            <a:normAutofit fontScale="92500"/>
          </a:bodyPr>
          <a:lstStyle/>
          <a:p>
            <a:r>
              <a:rPr lang="en-US" dirty="0"/>
              <a:t>Are </a:t>
            </a:r>
            <a:r>
              <a:rPr lang="en-US" i="1" dirty="0">
                <a:solidFill>
                  <a:srgbClr val="9D0505"/>
                </a:solidFill>
              </a:rPr>
              <a:t>price floors </a:t>
            </a:r>
            <a:r>
              <a:rPr lang="en-US" dirty="0"/>
              <a:t>worth the decrease in total </a:t>
            </a:r>
            <a:r>
              <a:rPr lang="en-US" i="1" dirty="0">
                <a:solidFill>
                  <a:srgbClr val="9D0505"/>
                </a:solidFill>
              </a:rPr>
              <a:t>surplus</a:t>
            </a:r>
            <a:r>
              <a:rPr lang="en-US" dirty="0"/>
              <a:t>?</a:t>
            </a:r>
          </a:p>
          <a:p>
            <a:pPr lvl="1"/>
            <a:r>
              <a:rPr lang="en-US" dirty="0"/>
              <a:t>Normative question about which people can disagree.</a:t>
            </a:r>
          </a:p>
          <a:p>
            <a:r>
              <a:rPr lang="en-US" dirty="0"/>
              <a:t>One way to answer is through studying how much excess milk will the government have to buy.</a:t>
            </a:r>
          </a:p>
          <a:p>
            <a:pPr lvl="1"/>
            <a:r>
              <a:rPr lang="en-US" dirty="0"/>
              <a:t>The answer is the entire amount of excess supply created by the price floor.</a:t>
            </a:r>
          </a:p>
          <a:p>
            <a:pPr lvl="1"/>
            <a:r>
              <a:rPr lang="en-US" dirty="0"/>
              <a:t>In the above case, 10 billion gallons will be purchased at $3 per gallon.</a:t>
            </a:r>
          </a:p>
          <a:p>
            <a:pPr lvl="1"/>
            <a:r>
              <a:rPr lang="en-US" dirty="0"/>
              <a:t>The cost to maintain the price floor is then $30 billion.</a:t>
            </a:r>
          </a:p>
        </p:txBody>
      </p:sp>
    </p:spTree>
    <p:extLst>
      <p:ext uri="{BB962C8B-B14F-4D97-AF65-F5344CB8AC3E}">
        <p14:creationId xmlns:p14="http://schemas.microsoft.com/office/powerpoint/2010/main" val="13745082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a:latin typeface="+mj-lt"/>
              </a:rPr>
              <a:t>Ineffective price floor</a:t>
            </a:r>
          </a:p>
        </p:txBody>
      </p:sp>
      <p:sp>
        <p:nvSpPr>
          <p:cNvPr id="110" name="Content Placeholder 2"/>
          <p:cNvSpPr>
            <a:spLocks noGrp="1"/>
          </p:cNvSpPr>
          <p:nvPr>
            <p:ph idx="4294967295"/>
          </p:nvPr>
        </p:nvSpPr>
        <p:spPr>
          <a:xfrm>
            <a:off x="5597512" y="2554288"/>
            <a:ext cx="3317888" cy="3552825"/>
          </a:xfrm>
        </p:spPr>
        <p:txBody>
          <a:bodyPr>
            <a:normAutofit fontScale="92500" lnSpcReduction="10000"/>
          </a:bodyPr>
          <a:lstStyle/>
          <a:p>
            <a:r>
              <a:rPr lang="en-US" sz="2400" dirty="0"/>
              <a:t>Suppose the government set the price at $3.</a:t>
            </a:r>
          </a:p>
          <a:p>
            <a:pPr lvl="1"/>
            <a:r>
              <a:rPr lang="en-US" sz="2000" dirty="0"/>
              <a:t>Increase in milk sold by 5 million gallons.</a:t>
            </a:r>
          </a:p>
          <a:p>
            <a:r>
              <a:rPr lang="en-US" sz="2400" dirty="0"/>
              <a:t>Over time, if the supply decreases sufficiently, the price floor may become </a:t>
            </a:r>
            <a:r>
              <a:rPr lang="en-US" sz="2400" i="1" dirty="0"/>
              <a:t>nonbinding</a:t>
            </a:r>
            <a:r>
              <a:rPr lang="en-US" sz="2400" dirty="0"/>
              <a:t>.</a:t>
            </a:r>
          </a:p>
          <a:p>
            <a:pPr lvl="1"/>
            <a:r>
              <a:rPr lang="en-US" sz="2100" dirty="0"/>
              <a:t>No effect on market equilibrium.</a:t>
            </a:r>
          </a:p>
        </p:txBody>
      </p:sp>
      <p:sp>
        <p:nvSpPr>
          <p:cNvPr id="5" name="AutoShape 3"/>
          <p:cNvSpPr>
            <a:spLocks noChangeAspect="1" noChangeArrowheads="1" noTextEdit="1"/>
          </p:cNvSpPr>
          <p:nvPr/>
        </p:nvSpPr>
        <p:spPr bwMode="auto">
          <a:xfrm>
            <a:off x="2659050" y="1334293"/>
            <a:ext cx="4191000" cy="4837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7" name="Freeform 5"/>
          <p:cNvSpPr>
            <a:spLocks/>
          </p:cNvSpPr>
          <p:nvPr/>
        </p:nvSpPr>
        <p:spPr bwMode="auto">
          <a:xfrm>
            <a:off x="499762" y="3004463"/>
            <a:ext cx="3409950" cy="2941638"/>
          </a:xfrm>
          <a:custGeom>
            <a:avLst/>
            <a:gdLst>
              <a:gd name="T0" fmla="*/ 0 w 2148"/>
              <a:gd name="T1" fmla="*/ 0 h 1853"/>
              <a:gd name="T2" fmla="*/ 0 w 2148"/>
              <a:gd name="T3" fmla="*/ 1853 h 1853"/>
              <a:gd name="T4" fmla="*/ 2148 w 2148"/>
              <a:gd name="T5" fmla="*/ 1853 h 1853"/>
            </a:gdLst>
            <a:ahLst/>
            <a:cxnLst>
              <a:cxn ang="0">
                <a:pos x="T0" y="T1"/>
              </a:cxn>
              <a:cxn ang="0">
                <a:pos x="T2" y="T3"/>
              </a:cxn>
              <a:cxn ang="0">
                <a:pos x="T4" y="T5"/>
              </a:cxn>
            </a:cxnLst>
            <a:rect l="0" t="0" r="r" b="b"/>
            <a:pathLst>
              <a:path w="2148" h="1853">
                <a:moveTo>
                  <a:pt x="0" y="0"/>
                </a:moveTo>
                <a:lnTo>
                  <a:pt x="0" y="1853"/>
                </a:lnTo>
                <a:lnTo>
                  <a:pt x="2148" y="1853"/>
                </a:lnTo>
              </a:path>
            </a:pathLst>
          </a:custGeom>
          <a:noFill/>
          <a:ln w="6">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98" name="Line 6"/>
          <p:cNvSpPr>
            <a:spLocks noChangeShapeType="1"/>
          </p:cNvSpPr>
          <p:nvPr/>
        </p:nvSpPr>
        <p:spPr bwMode="auto">
          <a:xfrm>
            <a:off x="499762" y="3110825"/>
            <a:ext cx="52388"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199" name="Line 7"/>
          <p:cNvSpPr>
            <a:spLocks noChangeShapeType="1"/>
          </p:cNvSpPr>
          <p:nvPr/>
        </p:nvSpPr>
        <p:spPr bwMode="auto">
          <a:xfrm>
            <a:off x="499762" y="3347363"/>
            <a:ext cx="52388"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200" name="Line 8"/>
          <p:cNvSpPr>
            <a:spLocks noChangeShapeType="1"/>
          </p:cNvSpPr>
          <p:nvPr/>
        </p:nvSpPr>
        <p:spPr bwMode="auto">
          <a:xfrm>
            <a:off x="499762" y="3583900"/>
            <a:ext cx="52388"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201" name="Line 9"/>
          <p:cNvSpPr>
            <a:spLocks noChangeShapeType="1"/>
          </p:cNvSpPr>
          <p:nvPr/>
        </p:nvSpPr>
        <p:spPr bwMode="auto">
          <a:xfrm>
            <a:off x="499762" y="3820438"/>
            <a:ext cx="52388"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202" name="Line 10"/>
          <p:cNvSpPr>
            <a:spLocks noChangeShapeType="1"/>
          </p:cNvSpPr>
          <p:nvPr/>
        </p:nvSpPr>
        <p:spPr bwMode="auto">
          <a:xfrm>
            <a:off x="499762" y="4055388"/>
            <a:ext cx="52388"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203" name="Line 11"/>
          <p:cNvSpPr>
            <a:spLocks noChangeShapeType="1"/>
          </p:cNvSpPr>
          <p:nvPr/>
        </p:nvSpPr>
        <p:spPr bwMode="auto">
          <a:xfrm>
            <a:off x="499762" y="4291925"/>
            <a:ext cx="52388"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204" name="Line 12"/>
          <p:cNvSpPr>
            <a:spLocks noChangeShapeType="1"/>
          </p:cNvSpPr>
          <p:nvPr/>
        </p:nvSpPr>
        <p:spPr bwMode="auto">
          <a:xfrm>
            <a:off x="499762" y="4528463"/>
            <a:ext cx="52388"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205" name="Line 13"/>
          <p:cNvSpPr>
            <a:spLocks noChangeShapeType="1"/>
          </p:cNvSpPr>
          <p:nvPr/>
        </p:nvSpPr>
        <p:spPr bwMode="auto">
          <a:xfrm>
            <a:off x="499762" y="4765000"/>
            <a:ext cx="52388"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206" name="Line 14"/>
          <p:cNvSpPr>
            <a:spLocks noChangeShapeType="1"/>
          </p:cNvSpPr>
          <p:nvPr/>
        </p:nvSpPr>
        <p:spPr bwMode="auto">
          <a:xfrm>
            <a:off x="499762" y="5001538"/>
            <a:ext cx="52388"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207" name="Line 15"/>
          <p:cNvSpPr>
            <a:spLocks noChangeShapeType="1"/>
          </p:cNvSpPr>
          <p:nvPr/>
        </p:nvSpPr>
        <p:spPr bwMode="auto">
          <a:xfrm>
            <a:off x="499762" y="5238075"/>
            <a:ext cx="52388"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208" name="Line 16"/>
          <p:cNvSpPr>
            <a:spLocks noChangeShapeType="1"/>
          </p:cNvSpPr>
          <p:nvPr/>
        </p:nvSpPr>
        <p:spPr bwMode="auto">
          <a:xfrm>
            <a:off x="499762" y="5473025"/>
            <a:ext cx="52388"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209" name="Line 17"/>
          <p:cNvSpPr>
            <a:spLocks noChangeShapeType="1"/>
          </p:cNvSpPr>
          <p:nvPr/>
        </p:nvSpPr>
        <p:spPr bwMode="auto">
          <a:xfrm>
            <a:off x="499762" y="5709563"/>
            <a:ext cx="52388"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210" name="Line 18"/>
          <p:cNvSpPr>
            <a:spLocks noChangeShapeType="1"/>
          </p:cNvSpPr>
          <p:nvPr/>
        </p:nvSpPr>
        <p:spPr bwMode="auto">
          <a:xfrm>
            <a:off x="3803350" y="5892125"/>
            <a:ext cx="0" cy="53975"/>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11" name="Line 19"/>
          <p:cNvSpPr>
            <a:spLocks noChangeShapeType="1"/>
          </p:cNvSpPr>
          <p:nvPr/>
        </p:nvSpPr>
        <p:spPr bwMode="auto">
          <a:xfrm>
            <a:off x="3330275" y="5892125"/>
            <a:ext cx="0" cy="53975"/>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12" name="Line 20"/>
          <p:cNvSpPr>
            <a:spLocks noChangeShapeType="1"/>
          </p:cNvSpPr>
          <p:nvPr/>
        </p:nvSpPr>
        <p:spPr bwMode="auto">
          <a:xfrm>
            <a:off x="2857200" y="5892125"/>
            <a:ext cx="0" cy="53975"/>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13" name="Line 21"/>
          <p:cNvSpPr>
            <a:spLocks noChangeShapeType="1"/>
          </p:cNvSpPr>
          <p:nvPr/>
        </p:nvSpPr>
        <p:spPr bwMode="auto">
          <a:xfrm>
            <a:off x="2385712" y="5892125"/>
            <a:ext cx="0" cy="53975"/>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14" name="Line 22"/>
          <p:cNvSpPr>
            <a:spLocks noChangeShapeType="1"/>
          </p:cNvSpPr>
          <p:nvPr/>
        </p:nvSpPr>
        <p:spPr bwMode="auto">
          <a:xfrm>
            <a:off x="1917400" y="5892125"/>
            <a:ext cx="0" cy="53975"/>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15" name="Line 23"/>
          <p:cNvSpPr>
            <a:spLocks noChangeShapeType="1"/>
          </p:cNvSpPr>
          <p:nvPr/>
        </p:nvSpPr>
        <p:spPr bwMode="auto">
          <a:xfrm>
            <a:off x="1444325" y="5892125"/>
            <a:ext cx="0" cy="53975"/>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16" name="Line 24"/>
          <p:cNvSpPr>
            <a:spLocks noChangeShapeType="1"/>
          </p:cNvSpPr>
          <p:nvPr/>
        </p:nvSpPr>
        <p:spPr bwMode="auto">
          <a:xfrm>
            <a:off x="971250" y="5892125"/>
            <a:ext cx="0" cy="53975"/>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17" name="Rectangle 25"/>
          <p:cNvSpPr>
            <a:spLocks noChangeArrowheads="1"/>
          </p:cNvSpPr>
          <p:nvPr/>
        </p:nvSpPr>
        <p:spPr bwMode="auto">
          <a:xfrm>
            <a:off x="280687" y="5973088"/>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240" name="Rectangle 48"/>
          <p:cNvSpPr>
            <a:spLocks noChangeArrowheads="1"/>
          </p:cNvSpPr>
          <p:nvPr/>
        </p:nvSpPr>
        <p:spPr bwMode="auto">
          <a:xfrm>
            <a:off x="936325" y="5973088"/>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41" name="Rectangle 49"/>
          <p:cNvSpPr>
            <a:spLocks noChangeArrowheads="1"/>
          </p:cNvSpPr>
          <p:nvPr/>
        </p:nvSpPr>
        <p:spPr bwMode="auto">
          <a:xfrm>
            <a:off x="1350182" y="5973088"/>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42" name="Rectangle 50"/>
          <p:cNvSpPr>
            <a:spLocks noChangeArrowheads="1"/>
          </p:cNvSpPr>
          <p:nvPr/>
        </p:nvSpPr>
        <p:spPr bwMode="auto">
          <a:xfrm>
            <a:off x="1439562" y="5973088"/>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43" name="Rectangle 51"/>
          <p:cNvSpPr>
            <a:spLocks noChangeArrowheads="1"/>
          </p:cNvSpPr>
          <p:nvPr/>
        </p:nvSpPr>
        <p:spPr bwMode="auto">
          <a:xfrm>
            <a:off x="1818014" y="5973088"/>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44" name="Rectangle 52"/>
          <p:cNvSpPr>
            <a:spLocks noChangeArrowheads="1"/>
          </p:cNvSpPr>
          <p:nvPr/>
        </p:nvSpPr>
        <p:spPr bwMode="auto">
          <a:xfrm>
            <a:off x="1912637" y="5973088"/>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45" name="Rectangle 53"/>
          <p:cNvSpPr>
            <a:spLocks noChangeArrowheads="1"/>
          </p:cNvSpPr>
          <p:nvPr/>
        </p:nvSpPr>
        <p:spPr bwMode="auto">
          <a:xfrm>
            <a:off x="2289501" y="5973088"/>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46" name="Rectangle 54"/>
          <p:cNvSpPr>
            <a:spLocks noChangeArrowheads="1"/>
          </p:cNvSpPr>
          <p:nvPr/>
        </p:nvSpPr>
        <p:spPr bwMode="auto">
          <a:xfrm>
            <a:off x="2385712" y="5973088"/>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47" name="Rectangle 55"/>
          <p:cNvSpPr>
            <a:spLocks noChangeArrowheads="1"/>
          </p:cNvSpPr>
          <p:nvPr/>
        </p:nvSpPr>
        <p:spPr bwMode="auto">
          <a:xfrm>
            <a:off x="2757814" y="5973088"/>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48" name="Rectangle 56"/>
          <p:cNvSpPr>
            <a:spLocks noChangeArrowheads="1"/>
          </p:cNvSpPr>
          <p:nvPr/>
        </p:nvSpPr>
        <p:spPr bwMode="auto">
          <a:xfrm>
            <a:off x="2857200" y="5973088"/>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49" name="Rectangle 57"/>
          <p:cNvSpPr>
            <a:spLocks noChangeArrowheads="1"/>
          </p:cNvSpPr>
          <p:nvPr/>
        </p:nvSpPr>
        <p:spPr bwMode="auto">
          <a:xfrm>
            <a:off x="3235652" y="5973088"/>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50" name="Rectangle 58"/>
          <p:cNvSpPr>
            <a:spLocks noChangeArrowheads="1"/>
          </p:cNvSpPr>
          <p:nvPr/>
        </p:nvSpPr>
        <p:spPr bwMode="auto">
          <a:xfrm>
            <a:off x="3330275" y="5973088"/>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51" name="Rectangle 59"/>
          <p:cNvSpPr>
            <a:spLocks noChangeArrowheads="1"/>
          </p:cNvSpPr>
          <p:nvPr/>
        </p:nvSpPr>
        <p:spPr bwMode="auto">
          <a:xfrm>
            <a:off x="3715870" y="5973088"/>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52" name="Rectangle 60"/>
          <p:cNvSpPr>
            <a:spLocks noChangeArrowheads="1"/>
          </p:cNvSpPr>
          <p:nvPr/>
        </p:nvSpPr>
        <p:spPr bwMode="auto">
          <a:xfrm>
            <a:off x="3803350" y="5973088"/>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53" name="Rectangle 61"/>
          <p:cNvSpPr>
            <a:spLocks noChangeArrowheads="1"/>
          </p:cNvSpPr>
          <p:nvPr/>
        </p:nvSpPr>
        <p:spPr bwMode="auto">
          <a:xfrm>
            <a:off x="3870025" y="4434800"/>
            <a:ext cx="695703"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a:ln>
                  <a:noFill/>
                </a:ln>
                <a:solidFill>
                  <a:srgbClr val="000000"/>
                </a:solidFill>
                <a:effectLst/>
                <a:latin typeface="Univers LT Std 47 Cn Lt" charset="0"/>
                <a:cs typeface="Arial" pitchFamily="34" charset="0"/>
              </a:rPr>
              <a:t>Price floor</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grpSp>
        <p:nvGrpSpPr>
          <p:cNvPr id="399" name="Group 398"/>
          <p:cNvGrpSpPr/>
          <p:nvPr/>
        </p:nvGrpSpPr>
        <p:grpSpPr>
          <a:xfrm>
            <a:off x="3602038" y="3213785"/>
            <a:ext cx="1808162" cy="678092"/>
            <a:chOff x="5988351" y="1822222"/>
            <a:chExt cx="1808162" cy="678092"/>
          </a:xfrm>
        </p:grpSpPr>
        <p:sp>
          <p:nvSpPr>
            <p:cNvPr id="256" name="Rectangle 64"/>
            <p:cNvSpPr>
              <a:spLocks noChangeArrowheads="1"/>
            </p:cNvSpPr>
            <p:nvPr/>
          </p:nvSpPr>
          <p:spPr bwMode="auto">
            <a:xfrm>
              <a:off x="5988351" y="1831182"/>
              <a:ext cx="1808162" cy="669132"/>
            </a:xfrm>
            <a:prstGeom prst="rect">
              <a:avLst/>
            </a:prstGeom>
            <a:solidFill>
              <a:srgbClr val="CDDFC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7" name="Rectangle 65"/>
            <p:cNvSpPr>
              <a:spLocks noChangeArrowheads="1"/>
            </p:cNvSpPr>
            <p:nvPr/>
          </p:nvSpPr>
          <p:spPr bwMode="auto">
            <a:xfrm>
              <a:off x="6008877" y="1822222"/>
              <a:ext cx="1671933"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a:ln>
                    <a:noFill/>
                  </a:ln>
                  <a:solidFill>
                    <a:srgbClr val="000000"/>
                  </a:solidFill>
                  <a:effectLst/>
                  <a:latin typeface="Univers LT Std 57 Cn" charset="0"/>
                  <a:cs typeface="Arial" pitchFamily="34" charset="0"/>
                </a:rPr>
                <a:t>1. Supply decreases</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258" name="Rectangle 66"/>
            <p:cNvSpPr>
              <a:spLocks noChangeArrowheads="1"/>
            </p:cNvSpPr>
            <p:nvPr/>
          </p:nvSpPr>
          <p:spPr bwMode="auto">
            <a:xfrm>
              <a:off x="6007401" y="2037666"/>
              <a:ext cx="1651093"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a:ln>
                    <a:noFill/>
                  </a:ln>
                  <a:solidFill>
                    <a:srgbClr val="000000"/>
                  </a:solidFill>
                  <a:effectLst/>
                  <a:latin typeface="Univers LT Std 57 Cn" charset="0"/>
                  <a:cs typeface="Arial" pitchFamily="34" charset="0"/>
                </a:rPr>
                <a:t>and the supply curve</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259" name="Rectangle 67"/>
            <p:cNvSpPr>
              <a:spLocks noChangeArrowheads="1"/>
            </p:cNvSpPr>
            <p:nvPr/>
          </p:nvSpPr>
          <p:spPr bwMode="auto">
            <a:xfrm>
              <a:off x="5997876" y="2236787"/>
              <a:ext cx="125354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a:ln>
                    <a:noFill/>
                  </a:ln>
                  <a:solidFill>
                    <a:srgbClr val="000000"/>
                  </a:solidFill>
                  <a:effectLst/>
                  <a:latin typeface="Univers LT Std 57 Cn" charset="0"/>
                  <a:cs typeface="Arial" pitchFamily="34" charset="0"/>
                </a:rPr>
                <a:t>shifts to the left.</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grpSp>
      <p:sp>
        <p:nvSpPr>
          <p:cNvPr id="309" name="Rectangle 117"/>
          <p:cNvSpPr>
            <a:spLocks noChangeArrowheads="1"/>
          </p:cNvSpPr>
          <p:nvPr/>
        </p:nvSpPr>
        <p:spPr bwMode="auto">
          <a:xfrm>
            <a:off x="176169" y="2756812"/>
            <a:ext cx="1014701"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Price ($/ga</a:t>
            </a:r>
            <a:r>
              <a:rPr lang="en-US" sz="1400" b="1" dirty="0">
                <a:solidFill>
                  <a:srgbClr val="000000"/>
                </a:solidFill>
                <a:latin typeface="Univers LT Std 47 Cn Lt" charset="0"/>
                <a:cs typeface="Arial" pitchFamily="34" charset="0"/>
              </a:rPr>
              <a:t>l)</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grpSp>
        <p:nvGrpSpPr>
          <p:cNvPr id="397" name="Group 396"/>
          <p:cNvGrpSpPr/>
          <p:nvPr/>
        </p:nvGrpSpPr>
        <p:grpSpPr>
          <a:xfrm>
            <a:off x="928413" y="6261556"/>
            <a:ext cx="2752822" cy="215444"/>
            <a:chOff x="3322932" y="4778375"/>
            <a:chExt cx="2555077" cy="215444"/>
          </a:xfrm>
        </p:grpSpPr>
        <p:sp>
          <p:nvSpPr>
            <p:cNvPr id="148" name="Rectangle 347"/>
            <p:cNvSpPr>
              <a:spLocks noChangeArrowheads="1"/>
            </p:cNvSpPr>
            <p:nvPr/>
          </p:nvSpPr>
          <p:spPr bwMode="auto">
            <a:xfrm>
              <a:off x="3322932" y="4778375"/>
              <a:ext cx="67627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Quantity </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52" name="Rectangle 351"/>
            <p:cNvSpPr>
              <a:spLocks noChangeArrowheads="1"/>
            </p:cNvSpPr>
            <p:nvPr/>
          </p:nvSpPr>
          <p:spPr bwMode="auto">
            <a:xfrm>
              <a:off x="4005838" y="4778375"/>
              <a:ext cx="15622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of</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53" name="Rectangle 352"/>
            <p:cNvSpPr>
              <a:spLocks noChangeArrowheads="1"/>
            </p:cNvSpPr>
            <p:nvPr/>
          </p:nvSpPr>
          <p:spPr bwMode="auto">
            <a:xfrm>
              <a:off x="4192270" y="4778375"/>
              <a:ext cx="168573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Milk (billions of gals.)</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55" name="Rectangle 354"/>
            <p:cNvSpPr>
              <a:spLocks noChangeArrowheads="1"/>
            </p:cNvSpPr>
            <p:nvPr/>
          </p:nvSpPr>
          <p:spPr bwMode="auto">
            <a:xfrm>
              <a:off x="4575175" y="4778375"/>
              <a:ext cx="6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56" name="Rectangle 355"/>
            <p:cNvSpPr>
              <a:spLocks noChangeArrowheads="1"/>
            </p:cNvSpPr>
            <p:nvPr/>
          </p:nvSpPr>
          <p:spPr bwMode="auto">
            <a:xfrm>
              <a:off x="4700588" y="4778375"/>
              <a:ext cx="6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57" name="Rectangle 356"/>
            <p:cNvSpPr>
              <a:spLocks noChangeArrowheads="1"/>
            </p:cNvSpPr>
            <p:nvPr/>
          </p:nvSpPr>
          <p:spPr bwMode="auto">
            <a:xfrm>
              <a:off x="4745038" y="4778375"/>
              <a:ext cx="6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58" name="Rectangle 357"/>
            <p:cNvSpPr>
              <a:spLocks noChangeArrowheads="1"/>
            </p:cNvSpPr>
            <p:nvPr/>
          </p:nvSpPr>
          <p:spPr bwMode="auto">
            <a:xfrm>
              <a:off x="4789488" y="4778375"/>
              <a:ext cx="6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59" name="Rectangle 358"/>
            <p:cNvSpPr>
              <a:spLocks noChangeArrowheads="1"/>
            </p:cNvSpPr>
            <p:nvPr/>
          </p:nvSpPr>
          <p:spPr bwMode="auto">
            <a:xfrm>
              <a:off x="4833938" y="4778375"/>
              <a:ext cx="6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62" name="Rectangle 361"/>
            <p:cNvSpPr>
              <a:spLocks noChangeArrowheads="1"/>
            </p:cNvSpPr>
            <p:nvPr/>
          </p:nvSpPr>
          <p:spPr bwMode="auto">
            <a:xfrm>
              <a:off x="5226050" y="4778375"/>
              <a:ext cx="6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65" name="Rectangle 364"/>
            <p:cNvSpPr>
              <a:spLocks noChangeArrowheads="1"/>
            </p:cNvSpPr>
            <p:nvPr/>
          </p:nvSpPr>
          <p:spPr bwMode="auto">
            <a:xfrm>
              <a:off x="5386369" y="4778375"/>
              <a:ext cx="6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67" name="Rectangle 366"/>
            <p:cNvSpPr>
              <a:spLocks noChangeArrowheads="1"/>
            </p:cNvSpPr>
            <p:nvPr/>
          </p:nvSpPr>
          <p:spPr bwMode="auto">
            <a:xfrm>
              <a:off x="5713184" y="4778375"/>
              <a:ext cx="6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grpSp>
      <p:sp>
        <p:nvSpPr>
          <p:cNvPr id="168" name="Rectangle 367"/>
          <p:cNvSpPr>
            <a:spLocks noChangeArrowheads="1"/>
          </p:cNvSpPr>
          <p:nvPr/>
        </p:nvSpPr>
        <p:spPr bwMode="auto">
          <a:xfrm>
            <a:off x="3396950" y="3891876"/>
            <a:ext cx="174625"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a:ln>
                  <a:noFill/>
                </a:ln>
                <a:solidFill>
                  <a:srgbClr val="000000"/>
                </a:solidFill>
                <a:effectLst/>
                <a:latin typeface="Univers LT Std 47 Cn Lt" charset="0"/>
                <a:cs typeface="Arial" pitchFamily="34" charset="0"/>
              </a:rPr>
              <a:t>S</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69" name="Rectangle 368"/>
          <p:cNvSpPr>
            <a:spLocks noChangeArrowheads="1"/>
          </p:cNvSpPr>
          <p:nvPr/>
        </p:nvSpPr>
        <p:spPr bwMode="auto">
          <a:xfrm>
            <a:off x="3477912" y="3944263"/>
            <a:ext cx="128588" cy="17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a:ln>
                  <a:noFill/>
                </a:ln>
                <a:solidFill>
                  <a:srgbClr val="000000"/>
                </a:solidFill>
                <a:effectLst/>
                <a:latin typeface="Univers LT Std 47 Cn Lt" charset="0"/>
                <a:cs typeface="Arial" pitchFamily="34" charset="0"/>
              </a:rPr>
              <a:t>1</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70" name="Rectangle 369"/>
          <p:cNvSpPr>
            <a:spLocks noChangeArrowheads="1"/>
          </p:cNvSpPr>
          <p:nvPr/>
        </p:nvSpPr>
        <p:spPr bwMode="auto">
          <a:xfrm>
            <a:off x="3130250" y="5425401"/>
            <a:ext cx="182563"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a:ln>
                  <a:noFill/>
                </a:ln>
                <a:solidFill>
                  <a:srgbClr val="000000"/>
                </a:solidFill>
                <a:effectLst/>
                <a:latin typeface="Univers LT Std 47 Cn Lt" charset="0"/>
                <a:cs typeface="Arial" pitchFamily="34" charset="0"/>
              </a:rPr>
              <a:t>D</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71" name="Rectangle 370"/>
          <p:cNvSpPr>
            <a:spLocks noChangeArrowheads="1"/>
          </p:cNvSpPr>
          <p:nvPr/>
        </p:nvSpPr>
        <p:spPr bwMode="auto">
          <a:xfrm>
            <a:off x="3396950" y="2950488"/>
            <a:ext cx="174625"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a:ln>
                  <a:noFill/>
                </a:ln>
                <a:solidFill>
                  <a:srgbClr val="000000"/>
                </a:solidFill>
                <a:effectLst/>
                <a:latin typeface="Univers LT Std 47 Cn Lt" charset="0"/>
                <a:cs typeface="Arial" pitchFamily="34" charset="0"/>
              </a:rPr>
              <a:t>S</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72" name="Rectangle 371"/>
          <p:cNvSpPr>
            <a:spLocks noChangeArrowheads="1"/>
          </p:cNvSpPr>
          <p:nvPr/>
        </p:nvSpPr>
        <p:spPr bwMode="auto">
          <a:xfrm>
            <a:off x="3477912" y="3004463"/>
            <a:ext cx="128588" cy="17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a:ln>
                  <a:noFill/>
                </a:ln>
                <a:solidFill>
                  <a:srgbClr val="000000"/>
                </a:solidFill>
                <a:effectLst/>
                <a:latin typeface="Univers LT Std 47 Cn Lt" charset="0"/>
                <a:cs typeface="Arial" pitchFamily="34" charset="0"/>
              </a:rPr>
              <a:t>2</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74" name="Freeform 373"/>
          <p:cNvSpPr>
            <a:spLocks/>
          </p:cNvSpPr>
          <p:nvPr/>
        </p:nvSpPr>
        <p:spPr bwMode="auto">
          <a:xfrm>
            <a:off x="1934862" y="4007763"/>
            <a:ext cx="138113" cy="96838"/>
          </a:xfrm>
          <a:custGeom>
            <a:avLst/>
            <a:gdLst>
              <a:gd name="T0" fmla="*/ 0 w 87"/>
              <a:gd name="T1" fmla="*/ 30 h 61"/>
              <a:gd name="T2" fmla="*/ 87 w 87"/>
              <a:gd name="T3" fmla="*/ 61 h 61"/>
              <a:gd name="T4" fmla="*/ 87 w 87"/>
              <a:gd name="T5" fmla="*/ 61 h 61"/>
              <a:gd name="T6" fmla="*/ 81 w 87"/>
              <a:gd name="T7" fmla="*/ 56 h 61"/>
              <a:gd name="T8" fmla="*/ 79 w 87"/>
              <a:gd name="T9" fmla="*/ 42 h 61"/>
              <a:gd name="T10" fmla="*/ 76 w 87"/>
              <a:gd name="T11" fmla="*/ 33 h 61"/>
              <a:gd name="T12" fmla="*/ 76 w 87"/>
              <a:gd name="T13" fmla="*/ 22 h 61"/>
              <a:gd name="T14" fmla="*/ 79 w 87"/>
              <a:gd name="T15" fmla="*/ 11 h 61"/>
              <a:gd name="T16" fmla="*/ 87 w 87"/>
              <a:gd name="T17" fmla="*/ 0 h 61"/>
              <a:gd name="T18" fmla="*/ 0 w 87"/>
              <a:gd name="T19" fmla="*/ 3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7" h="61">
                <a:moveTo>
                  <a:pt x="0" y="30"/>
                </a:moveTo>
                <a:lnTo>
                  <a:pt x="87" y="61"/>
                </a:lnTo>
                <a:lnTo>
                  <a:pt x="87" y="61"/>
                </a:lnTo>
                <a:lnTo>
                  <a:pt x="81" y="56"/>
                </a:lnTo>
                <a:lnTo>
                  <a:pt x="79" y="42"/>
                </a:lnTo>
                <a:lnTo>
                  <a:pt x="76" y="33"/>
                </a:lnTo>
                <a:lnTo>
                  <a:pt x="76" y="22"/>
                </a:lnTo>
                <a:lnTo>
                  <a:pt x="79" y="11"/>
                </a:lnTo>
                <a:lnTo>
                  <a:pt x="87" y="0"/>
                </a:lnTo>
                <a:lnTo>
                  <a:pt x="0"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1" name="Line 380"/>
          <p:cNvSpPr>
            <a:spLocks noChangeShapeType="1"/>
          </p:cNvSpPr>
          <p:nvPr/>
        </p:nvSpPr>
        <p:spPr bwMode="auto">
          <a:xfrm flipV="1">
            <a:off x="971250" y="5857201"/>
            <a:ext cx="0" cy="8890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93" name="Line 392"/>
          <p:cNvSpPr>
            <a:spLocks noChangeShapeType="1"/>
          </p:cNvSpPr>
          <p:nvPr/>
        </p:nvSpPr>
        <p:spPr bwMode="auto">
          <a:xfrm flipV="1">
            <a:off x="502143" y="3108899"/>
            <a:ext cx="2830513" cy="1417638"/>
          </a:xfrm>
          <a:prstGeom prst="line">
            <a:avLst/>
          </a:prstGeom>
          <a:noFill/>
          <a:ln w="38100">
            <a:solidFill>
              <a:srgbClr val="8EB4E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94" name="Line 393"/>
          <p:cNvSpPr>
            <a:spLocks noChangeShapeType="1"/>
          </p:cNvSpPr>
          <p:nvPr/>
        </p:nvSpPr>
        <p:spPr bwMode="auto">
          <a:xfrm flipV="1">
            <a:off x="499762" y="4055388"/>
            <a:ext cx="2830513" cy="1417638"/>
          </a:xfrm>
          <a:prstGeom prst="line">
            <a:avLst/>
          </a:prstGeom>
          <a:noFill/>
          <a:ln w="38100">
            <a:solidFill>
              <a:srgbClr val="558ED5"/>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95" name="Line 394"/>
          <p:cNvSpPr>
            <a:spLocks noChangeShapeType="1"/>
          </p:cNvSpPr>
          <p:nvPr/>
        </p:nvSpPr>
        <p:spPr bwMode="auto">
          <a:xfrm>
            <a:off x="588662" y="4082038"/>
            <a:ext cx="2506663" cy="1409700"/>
          </a:xfrm>
          <a:prstGeom prst="line">
            <a:avLst/>
          </a:prstGeom>
          <a:noFill/>
          <a:ln w="38100">
            <a:solidFill>
              <a:srgbClr val="E46C0A"/>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grpSp>
        <p:nvGrpSpPr>
          <p:cNvPr id="4" name="Group 3"/>
          <p:cNvGrpSpPr/>
          <p:nvPr/>
        </p:nvGrpSpPr>
        <p:grpSpPr>
          <a:xfrm>
            <a:off x="499762" y="4256772"/>
            <a:ext cx="508001" cy="1546225"/>
            <a:chOff x="499762" y="4257001"/>
            <a:chExt cx="508001" cy="1546225"/>
          </a:xfrm>
        </p:grpSpPr>
        <p:sp>
          <p:nvSpPr>
            <p:cNvPr id="176" name="Line 375"/>
            <p:cNvSpPr>
              <a:spLocks noChangeShapeType="1"/>
            </p:cNvSpPr>
            <p:nvPr/>
          </p:nvSpPr>
          <p:spPr bwMode="auto">
            <a:xfrm>
              <a:off x="499762" y="4291926"/>
              <a:ext cx="88900"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77" name="Line 376"/>
            <p:cNvSpPr>
              <a:spLocks noChangeShapeType="1"/>
            </p:cNvSpPr>
            <p:nvPr/>
          </p:nvSpPr>
          <p:spPr bwMode="auto">
            <a:xfrm>
              <a:off x="641050" y="4291926"/>
              <a:ext cx="90488"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78" name="Line 377"/>
            <p:cNvSpPr>
              <a:spLocks noChangeShapeType="1"/>
            </p:cNvSpPr>
            <p:nvPr/>
          </p:nvSpPr>
          <p:spPr bwMode="auto">
            <a:xfrm>
              <a:off x="783925" y="4291926"/>
              <a:ext cx="90488"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82" name="Line 381"/>
            <p:cNvSpPr>
              <a:spLocks noChangeShapeType="1"/>
            </p:cNvSpPr>
            <p:nvPr/>
          </p:nvSpPr>
          <p:spPr bwMode="auto">
            <a:xfrm flipV="1">
              <a:off x="971250" y="5714326"/>
              <a:ext cx="0" cy="8890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83" name="Line 382"/>
            <p:cNvSpPr>
              <a:spLocks noChangeShapeType="1"/>
            </p:cNvSpPr>
            <p:nvPr/>
          </p:nvSpPr>
          <p:spPr bwMode="auto">
            <a:xfrm flipV="1">
              <a:off x="971250" y="5571451"/>
              <a:ext cx="0" cy="8890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84" name="Line 383"/>
            <p:cNvSpPr>
              <a:spLocks noChangeShapeType="1"/>
            </p:cNvSpPr>
            <p:nvPr/>
          </p:nvSpPr>
          <p:spPr bwMode="auto">
            <a:xfrm flipV="1">
              <a:off x="971250" y="5428576"/>
              <a:ext cx="0" cy="90488"/>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85" name="Line 384"/>
            <p:cNvSpPr>
              <a:spLocks noChangeShapeType="1"/>
            </p:cNvSpPr>
            <p:nvPr/>
          </p:nvSpPr>
          <p:spPr bwMode="auto">
            <a:xfrm flipV="1">
              <a:off x="971250" y="5285701"/>
              <a:ext cx="0" cy="90488"/>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86" name="Line 385"/>
            <p:cNvSpPr>
              <a:spLocks noChangeShapeType="1"/>
            </p:cNvSpPr>
            <p:nvPr/>
          </p:nvSpPr>
          <p:spPr bwMode="auto">
            <a:xfrm flipV="1">
              <a:off x="971250" y="5144413"/>
              <a:ext cx="0" cy="8890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87" name="Line 386"/>
            <p:cNvSpPr>
              <a:spLocks noChangeShapeType="1"/>
            </p:cNvSpPr>
            <p:nvPr/>
          </p:nvSpPr>
          <p:spPr bwMode="auto">
            <a:xfrm flipV="1">
              <a:off x="971250" y="5001538"/>
              <a:ext cx="0" cy="8890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88" name="Line 387"/>
            <p:cNvSpPr>
              <a:spLocks noChangeShapeType="1"/>
            </p:cNvSpPr>
            <p:nvPr/>
          </p:nvSpPr>
          <p:spPr bwMode="auto">
            <a:xfrm flipV="1">
              <a:off x="971250" y="4858663"/>
              <a:ext cx="0" cy="8890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89" name="Line 388"/>
            <p:cNvSpPr>
              <a:spLocks noChangeShapeType="1"/>
            </p:cNvSpPr>
            <p:nvPr/>
          </p:nvSpPr>
          <p:spPr bwMode="auto">
            <a:xfrm flipV="1">
              <a:off x="971250" y="4715788"/>
              <a:ext cx="0" cy="8890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90" name="Line 389"/>
            <p:cNvSpPr>
              <a:spLocks noChangeShapeType="1"/>
            </p:cNvSpPr>
            <p:nvPr/>
          </p:nvSpPr>
          <p:spPr bwMode="auto">
            <a:xfrm flipV="1">
              <a:off x="971250" y="4572913"/>
              <a:ext cx="0" cy="8890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91" name="Line 390"/>
            <p:cNvSpPr>
              <a:spLocks noChangeShapeType="1"/>
            </p:cNvSpPr>
            <p:nvPr/>
          </p:nvSpPr>
          <p:spPr bwMode="auto">
            <a:xfrm flipV="1">
              <a:off x="971250" y="4430038"/>
              <a:ext cx="0" cy="8890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92" name="Line 391"/>
            <p:cNvSpPr>
              <a:spLocks noChangeShapeType="1"/>
            </p:cNvSpPr>
            <p:nvPr/>
          </p:nvSpPr>
          <p:spPr bwMode="auto">
            <a:xfrm flipV="1">
              <a:off x="971250" y="4291926"/>
              <a:ext cx="0" cy="85725"/>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96" name="Freeform 395"/>
            <p:cNvSpPr>
              <a:spLocks/>
            </p:cNvSpPr>
            <p:nvPr/>
          </p:nvSpPr>
          <p:spPr bwMode="auto">
            <a:xfrm>
              <a:off x="936325" y="4257001"/>
              <a:ext cx="71438" cy="71438"/>
            </a:xfrm>
            <a:custGeom>
              <a:avLst/>
              <a:gdLst>
                <a:gd name="T0" fmla="*/ 45 w 45"/>
                <a:gd name="T1" fmla="*/ 22 h 45"/>
                <a:gd name="T2" fmla="*/ 45 w 45"/>
                <a:gd name="T3" fmla="*/ 22 h 45"/>
                <a:gd name="T4" fmla="*/ 42 w 45"/>
                <a:gd name="T5" fmla="*/ 31 h 45"/>
                <a:gd name="T6" fmla="*/ 36 w 45"/>
                <a:gd name="T7" fmla="*/ 39 h 45"/>
                <a:gd name="T8" fmla="*/ 31 w 45"/>
                <a:gd name="T9" fmla="*/ 42 h 45"/>
                <a:gd name="T10" fmla="*/ 22 w 45"/>
                <a:gd name="T11" fmla="*/ 45 h 45"/>
                <a:gd name="T12" fmla="*/ 22 w 45"/>
                <a:gd name="T13" fmla="*/ 45 h 45"/>
                <a:gd name="T14" fmla="*/ 14 w 45"/>
                <a:gd name="T15" fmla="*/ 42 h 45"/>
                <a:gd name="T16" fmla="*/ 5 w 45"/>
                <a:gd name="T17" fmla="*/ 39 h 45"/>
                <a:gd name="T18" fmla="*/ 0 w 45"/>
                <a:gd name="T19" fmla="*/ 31 h 45"/>
                <a:gd name="T20" fmla="*/ 0 w 45"/>
                <a:gd name="T21" fmla="*/ 22 h 45"/>
                <a:gd name="T22" fmla="*/ 0 w 45"/>
                <a:gd name="T23" fmla="*/ 22 h 45"/>
                <a:gd name="T24" fmla="*/ 0 w 45"/>
                <a:gd name="T25" fmla="*/ 14 h 45"/>
                <a:gd name="T26" fmla="*/ 5 w 45"/>
                <a:gd name="T27" fmla="*/ 5 h 45"/>
                <a:gd name="T28" fmla="*/ 14 w 45"/>
                <a:gd name="T29" fmla="*/ 0 h 45"/>
                <a:gd name="T30" fmla="*/ 22 w 45"/>
                <a:gd name="T31" fmla="*/ 0 h 45"/>
                <a:gd name="T32" fmla="*/ 22 w 45"/>
                <a:gd name="T33" fmla="*/ 0 h 45"/>
                <a:gd name="T34" fmla="*/ 31 w 45"/>
                <a:gd name="T35" fmla="*/ 0 h 45"/>
                <a:gd name="T36" fmla="*/ 36 w 45"/>
                <a:gd name="T37" fmla="*/ 5 h 45"/>
                <a:gd name="T38" fmla="*/ 42 w 45"/>
                <a:gd name="T39" fmla="*/ 14 h 45"/>
                <a:gd name="T40" fmla="*/ 45 w 45"/>
                <a:gd name="T41" fmla="*/ 22 h 45"/>
                <a:gd name="T42" fmla="*/ 45 w 45"/>
                <a:gd name="T43" fmla="*/ 2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5" h="45">
                  <a:moveTo>
                    <a:pt x="45" y="22"/>
                  </a:moveTo>
                  <a:lnTo>
                    <a:pt x="45" y="22"/>
                  </a:lnTo>
                  <a:lnTo>
                    <a:pt x="42" y="31"/>
                  </a:lnTo>
                  <a:lnTo>
                    <a:pt x="36" y="39"/>
                  </a:lnTo>
                  <a:lnTo>
                    <a:pt x="31" y="42"/>
                  </a:lnTo>
                  <a:lnTo>
                    <a:pt x="22" y="45"/>
                  </a:lnTo>
                  <a:lnTo>
                    <a:pt x="22" y="45"/>
                  </a:lnTo>
                  <a:lnTo>
                    <a:pt x="14" y="42"/>
                  </a:lnTo>
                  <a:lnTo>
                    <a:pt x="5" y="39"/>
                  </a:lnTo>
                  <a:lnTo>
                    <a:pt x="0" y="31"/>
                  </a:lnTo>
                  <a:lnTo>
                    <a:pt x="0" y="22"/>
                  </a:lnTo>
                  <a:lnTo>
                    <a:pt x="0" y="22"/>
                  </a:lnTo>
                  <a:lnTo>
                    <a:pt x="0" y="14"/>
                  </a:lnTo>
                  <a:lnTo>
                    <a:pt x="5" y="5"/>
                  </a:lnTo>
                  <a:lnTo>
                    <a:pt x="14" y="0"/>
                  </a:lnTo>
                  <a:lnTo>
                    <a:pt x="22" y="0"/>
                  </a:lnTo>
                  <a:lnTo>
                    <a:pt x="22" y="0"/>
                  </a:lnTo>
                  <a:lnTo>
                    <a:pt x="31" y="0"/>
                  </a:lnTo>
                  <a:lnTo>
                    <a:pt x="36" y="5"/>
                  </a:lnTo>
                  <a:lnTo>
                    <a:pt x="42" y="14"/>
                  </a:lnTo>
                  <a:lnTo>
                    <a:pt x="45" y="22"/>
                  </a:lnTo>
                  <a:lnTo>
                    <a:pt x="45" y="2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398" name="Freeform 168"/>
          <p:cNvSpPr>
            <a:spLocks noEditPoints="1"/>
          </p:cNvSpPr>
          <p:nvPr/>
        </p:nvSpPr>
        <p:spPr bwMode="auto">
          <a:xfrm>
            <a:off x="1759788" y="4043482"/>
            <a:ext cx="868667" cy="157161"/>
          </a:xfrm>
          <a:custGeom>
            <a:avLst/>
            <a:gdLst>
              <a:gd name="T0" fmla="*/ 3300 w 3300"/>
              <a:gd name="T1" fmla="*/ 247 h 631"/>
              <a:gd name="T2" fmla="*/ 135 w 3300"/>
              <a:gd name="T3" fmla="*/ 247 h 631"/>
              <a:gd name="T4" fmla="*/ 135 w 3300"/>
              <a:gd name="T5" fmla="*/ 383 h 631"/>
              <a:gd name="T6" fmla="*/ 3300 w 3300"/>
              <a:gd name="T7" fmla="*/ 383 h 631"/>
              <a:gd name="T8" fmla="*/ 3300 w 3300"/>
              <a:gd name="T9" fmla="*/ 247 h 631"/>
              <a:gd name="T10" fmla="*/ 509 w 3300"/>
              <a:gd name="T11" fmla="*/ 19 h 631"/>
              <a:gd name="T12" fmla="*/ 0 w 3300"/>
              <a:gd name="T13" fmla="*/ 315 h 631"/>
              <a:gd name="T14" fmla="*/ 509 w 3300"/>
              <a:gd name="T15" fmla="*/ 612 h 631"/>
              <a:gd name="T16" fmla="*/ 602 w 3300"/>
              <a:gd name="T17" fmla="*/ 588 h 631"/>
              <a:gd name="T18" fmla="*/ 577 w 3300"/>
              <a:gd name="T19" fmla="*/ 495 h 631"/>
              <a:gd name="T20" fmla="*/ 577 w 3300"/>
              <a:gd name="T21" fmla="*/ 495 h 631"/>
              <a:gd name="T22" fmla="*/ 169 w 3300"/>
              <a:gd name="T23" fmla="*/ 257 h 631"/>
              <a:gd name="T24" fmla="*/ 169 w 3300"/>
              <a:gd name="T25" fmla="*/ 374 h 631"/>
              <a:gd name="T26" fmla="*/ 577 w 3300"/>
              <a:gd name="T27" fmla="*/ 136 h 631"/>
              <a:gd name="T28" fmla="*/ 602 w 3300"/>
              <a:gd name="T29" fmla="*/ 43 h 631"/>
              <a:gd name="T30" fmla="*/ 509 w 3300"/>
              <a:gd name="T31" fmla="*/ 19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300" h="631">
                <a:moveTo>
                  <a:pt x="3300" y="247"/>
                </a:moveTo>
                <a:lnTo>
                  <a:pt x="135" y="247"/>
                </a:lnTo>
                <a:lnTo>
                  <a:pt x="135" y="383"/>
                </a:lnTo>
                <a:lnTo>
                  <a:pt x="3300" y="383"/>
                </a:lnTo>
                <a:lnTo>
                  <a:pt x="3300" y="247"/>
                </a:lnTo>
                <a:close/>
                <a:moveTo>
                  <a:pt x="509" y="19"/>
                </a:moveTo>
                <a:lnTo>
                  <a:pt x="0" y="315"/>
                </a:lnTo>
                <a:lnTo>
                  <a:pt x="509" y="612"/>
                </a:lnTo>
                <a:cubicBezTo>
                  <a:pt x="541" y="631"/>
                  <a:pt x="583" y="620"/>
                  <a:pt x="602" y="588"/>
                </a:cubicBezTo>
                <a:cubicBezTo>
                  <a:pt x="621" y="555"/>
                  <a:pt x="610" y="514"/>
                  <a:pt x="577" y="495"/>
                </a:cubicBezTo>
                <a:lnTo>
                  <a:pt x="577" y="495"/>
                </a:lnTo>
                <a:lnTo>
                  <a:pt x="169" y="257"/>
                </a:lnTo>
                <a:lnTo>
                  <a:pt x="169" y="374"/>
                </a:lnTo>
                <a:lnTo>
                  <a:pt x="577" y="136"/>
                </a:lnTo>
                <a:cubicBezTo>
                  <a:pt x="610" y="117"/>
                  <a:pt x="621" y="76"/>
                  <a:pt x="602" y="43"/>
                </a:cubicBezTo>
                <a:cubicBezTo>
                  <a:pt x="583" y="11"/>
                  <a:pt x="541" y="0"/>
                  <a:pt x="509" y="19"/>
                </a:cubicBezTo>
                <a:close/>
              </a:path>
            </a:pathLst>
          </a:custGeom>
          <a:solidFill>
            <a:schemeClr val="tx1"/>
          </a:solidFill>
          <a:ln w="0" cap="flat">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sz="2000" dirty="0"/>
          </a:p>
        </p:txBody>
      </p:sp>
      <p:grpSp>
        <p:nvGrpSpPr>
          <p:cNvPr id="400" name="Group 399"/>
          <p:cNvGrpSpPr/>
          <p:nvPr/>
        </p:nvGrpSpPr>
        <p:grpSpPr>
          <a:xfrm>
            <a:off x="3335038" y="4827440"/>
            <a:ext cx="1808163" cy="943203"/>
            <a:chOff x="5988351" y="1822221"/>
            <a:chExt cx="1808163" cy="943203"/>
          </a:xfrm>
        </p:grpSpPr>
        <p:sp>
          <p:nvSpPr>
            <p:cNvPr id="401" name="Rectangle 64"/>
            <p:cNvSpPr>
              <a:spLocks noChangeArrowheads="1"/>
            </p:cNvSpPr>
            <p:nvPr/>
          </p:nvSpPr>
          <p:spPr bwMode="auto">
            <a:xfrm>
              <a:off x="5988351" y="1831181"/>
              <a:ext cx="1808162" cy="934243"/>
            </a:xfrm>
            <a:prstGeom prst="rect">
              <a:avLst/>
            </a:prstGeom>
            <a:solidFill>
              <a:srgbClr val="CDDFC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02" name="Rectangle 65"/>
            <p:cNvSpPr>
              <a:spLocks noChangeArrowheads="1"/>
            </p:cNvSpPr>
            <p:nvPr/>
          </p:nvSpPr>
          <p:spPr bwMode="auto">
            <a:xfrm>
              <a:off x="6008878" y="1822221"/>
              <a:ext cx="1787636"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400" i="1" dirty="0">
                  <a:solidFill>
                    <a:srgbClr val="000000"/>
                  </a:solidFill>
                  <a:latin typeface="Univers LT Std 57 Cn" charset="0"/>
                  <a:cs typeface="Arial" pitchFamily="34" charset="0"/>
                </a:rPr>
                <a:t>2. At the new equilibrium point</a:t>
              </a:r>
              <a:r>
                <a:rPr kumimoji="0" lang="en-US" sz="1400" b="0" i="1" u="none" strike="noStrike" cap="none" normalizeH="0" baseline="0" dirty="0">
                  <a:ln>
                    <a:noFill/>
                  </a:ln>
                  <a:solidFill>
                    <a:srgbClr val="000000"/>
                  </a:solidFill>
                  <a:effectLst/>
                  <a:latin typeface="Univers LT Std 57 Cn" charset="0"/>
                  <a:cs typeface="Arial" pitchFamily="34" charset="0"/>
                </a:rPr>
                <a:t>, the price is above the price ceiling.</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grpSp>
      <p:sp>
        <p:nvSpPr>
          <p:cNvPr id="111" name="Rectangle 110"/>
          <p:cNvSpPr/>
          <p:nvPr/>
        </p:nvSpPr>
        <p:spPr>
          <a:xfrm>
            <a:off x="533400" y="1132582"/>
            <a:ext cx="8381999" cy="1384995"/>
          </a:xfrm>
          <a:prstGeom prst="rect">
            <a:avLst/>
          </a:prstGeom>
        </p:spPr>
        <p:txBody>
          <a:bodyPr wrap="square">
            <a:spAutoFit/>
          </a:bodyPr>
          <a:lstStyle/>
          <a:p>
            <a:r>
              <a:rPr lang="en-US" sz="2800" dirty="0">
                <a:latin typeface="Calibri Light" pitchFamily="34" charset="0"/>
              </a:rPr>
              <a:t>A price floor does not always affect the market outcome if the floor is set below the equilibrium price.</a:t>
            </a:r>
            <a:endParaRPr lang="en-US" sz="3200" dirty="0">
              <a:latin typeface="Calibri Light" pitchFamily="34" charset="0"/>
            </a:endParaRPr>
          </a:p>
        </p:txBody>
      </p:sp>
      <p:sp>
        <p:nvSpPr>
          <p:cNvPr id="180" name="Line 379"/>
          <p:cNvSpPr>
            <a:spLocks noChangeShapeType="1"/>
          </p:cNvSpPr>
          <p:nvPr/>
        </p:nvSpPr>
        <p:spPr bwMode="auto">
          <a:xfrm>
            <a:off x="499762" y="4528463"/>
            <a:ext cx="3303588" cy="0"/>
          </a:xfrm>
          <a:prstGeom prst="line">
            <a:avLst/>
          </a:prstGeom>
          <a:noFill/>
          <a:ln w="2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12" name="Rectangle 111"/>
          <p:cNvSpPr/>
          <p:nvPr/>
        </p:nvSpPr>
        <p:spPr>
          <a:xfrm>
            <a:off x="2226870" y="5957026"/>
            <a:ext cx="342072" cy="24675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3" name="Rectangle 112"/>
          <p:cNvSpPr>
            <a:spLocks noChangeArrowheads="1"/>
          </p:cNvSpPr>
          <p:nvPr/>
        </p:nvSpPr>
        <p:spPr bwMode="auto">
          <a:xfrm>
            <a:off x="118762" y="5620793"/>
            <a:ext cx="34785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0.50</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114" name="Rectangle 113"/>
          <p:cNvSpPr>
            <a:spLocks noChangeArrowheads="1"/>
          </p:cNvSpPr>
          <p:nvPr/>
        </p:nvSpPr>
        <p:spPr bwMode="auto">
          <a:xfrm>
            <a:off x="118762" y="5400228"/>
            <a:ext cx="34785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1.00</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115" name="Rectangle 114"/>
          <p:cNvSpPr>
            <a:spLocks noChangeArrowheads="1"/>
          </p:cNvSpPr>
          <p:nvPr/>
        </p:nvSpPr>
        <p:spPr bwMode="auto">
          <a:xfrm>
            <a:off x="118762" y="5144184"/>
            <a:ext cx="34785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1.50</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116" name="Rectangle 115"/>
          <p:cNvSpPr>
            <a:spLocks noChangeArrowheads="1"/>
          </p:cNvSpPr>
          <p:nvPr/>
        </p:nvSpPr>
        <p:spPr bwMode="auto">
          <a:xfrm>
            <a:off x="129959" y="4915715"/>
            <a:ext cx="34785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2.00</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117" name="Rectangle 116"/>
          <p:cNvSpPr>
            <a:spLocks noChangeArrowheads="1"/>
          </p:cNvSpPr>
          <p:nvPr/>
        </p:nvSpPr>
        <p:spPr bwMode="auto">
          <a:xfrm>
            <a:off x="118762" y="4642990"/>
            <a:ext cx="34785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2.50</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118" name="Rectangle 117"/>
          <p:cNvSpPr>
            <a:spLocks noChangeArrowheads="1"/>
          </p:cNvSpPr>
          <p:nvPr/>
        </p:nvSpPr>
        <p:spPr bwMode="auto">
          <a:xfrm>
            <a:off x="126467" y="4427132"/>
            <a:ext cx="34785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3.00</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119" name="Rectangle 118"/>
          <p:cNvSpPr>
            <a:spLocks noChangeArrowheads="1"/>
          </p:cNvSpPr>
          <p:nvPr/>
        </p:nvSpPr>
        <p:spPr bwMode="auto">
          <a:xfrm>
            <a:off x="118762" y="4183975"/>
            <a:ext cx="34785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3.50</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120" name="Rectangle 119"/>
          <p:cNvSpPr>
            <a:spLocks noChangeArrowheads="1"/>
          </p:cNvSpPr>
          <p:nvPr/>
        </p:nvSpPr>
        <p:spPr bwMode="auto">
          <a:xfrm>
            <a:off x="108008" y="3960725"/>
            <a:ext cx="34785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4.00</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121" name="Rectangle 120"/>
          <p:cNvSpPr>
            <a:spLocks noChangeArrowheads="1"/>
          </p:cNvSpPr>
          <p:nvPr/>
        </p:nvSpPr>
        <p:spPr bwMode="auto">
          <a:xfrm>
            <a:off x="106761" y="3712716"/>
            <a:ext cx="34785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4.50</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122" name="Rectangle 121"/>
          <p:cNvSpPr>
            <a:spLocks noChangeArrowheads="1"/>
          </p:cNvSpPr>
          <p:nvPr/>
        </p:nvSpPr>
        <p:spPr bwMode="auto">
          <a:xfrm>
            <a:off x="106761" y="3024197"/>
            <a:ext cx="34785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6.00</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123" name="Rectangle 122"/>
          <p:cNvSpPr>
            <a:spLocks noChangeArrowheads="1"/>
          </p:cNvSpPr>
          <p:nvPr/>
        </p:nvSpPr>
        <p:spPr bwMode="auto">
          <a:xfrm>
            <a:off x="106761" y="3239641"/>
            <a:ext cx="34785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5.50</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124" name="Rectangle 123"/>
          <p:cNvSpPr>
            <a:spLocks noChangeArrowheads="1"/>
          </p:cNvSpPr>
          <p:nvPr/>
        </p:nvSpPr>
        <p:spPr bwMode="auto">
          <a:xfrm>
            <a:off x="106761" y="3476178"/>
            <a:ext cx="34785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5.00</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1305080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0">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8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5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0">
                                            <p:txEl>
                                              <p:pRg st="1" end="1"/>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12"/>
                                        </p:tgtEl>
                                        <p:attrNameLst>
                                          <p:attrName>style.visibility</p:attrName>
                                        </p:attrNameLst>
                                      </p:cBhvr>
                                      <p:to>
                                        <p:strVal val="visible"/>
                                      </p:to>
                                    </p:set>
                                  </p:childTnLst>
                                  <p:subTnLst>
                                    <p:set>
                                      <p:cBhvr override="childStyle">
                                        <p:cTn dur="1" fill="hold" display="0" masterRel="nextClick" afterEffect="1"/>
                                        <p:tgtEl>
                                          <p:spTgt spid="112"/>
                                        </p:tgtEl>
                                        <p:attrNameLst>
                                          <p:attrName>style.visibility</p:attrName>
                                        </p:attrNameLst>
                                      </p:cBhvr>
                                      <p:to>
                                        <p:strVal val="hidden"/>
                                      </p:to>
                                    </p:set>
                                  </p:sub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10">
                                            <p:txEl>
                                              <p:pRg st="2" end="2"/>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98"/>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93"/>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72"/>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71"/>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9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10">
                                            <p:txEl>
                                              <p:pRg st="3" end="3"/>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4"/>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40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 grpId="0" uiExpand="1" build="p"/>
      <p:bldP spid="253" grpId="0"/>
      <p:bldP spid="171" grpId="0"/>
      <p:bldP spid="172" grpId="0"/>
      <p:bldP spid="193" grpId="0" animBg="1"/>
      <p:bldP spid="398" grpId="0" animBg="1"/>
      <p:bldP spid="180" grpId="0" animBg="1"/>
      <p:bldP spid="11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a:t>Active Learning: Determining market price and quantity with price controls</a:t>
            </a:r>
          </a:p>
        </p:txBody>
      </p:sp>
      <p:sp>
        <p:nvSpPr>
          <p:cNvPr id="123" name="Rectangle 122"/>
          <p:cNvSpPr/>
          <p:nvPr/>
        </p:nvSpPr>
        <p:spPr>
          <a:xfrm>
            <a:off x="533400" y="1219200"/>
            <a:ext cx="8381999" cy="4247317"/>
          </a:xfrm>
          <a:prstGeom prst="rect">
            <a:avLst/>
          </a:prstGeom>
        </p:spPr>
        <p:txBody>
          <a:bodyPr wrap="square">
            <a:spAutoFit/>
          </a:bodyPr>
          <a:lstStyle/>
          <a:p>
            <a:r>
              <a:rPr lang="en-US" dirty="0">
                <a:latin typeface="Calibri Light" pitchFamily="34" charset="0"/>
              </a:rPr>
              <a:t>Suppose the government has been convinced to institute a price ceiling on housing rentals for $400 per month. Demand for housing is given as P = 900 - 20Q and supply is </a:t>
            </a:r>
          </a:p>
          <a:p>
            <a:r>
              <a:rPr lang="en-US" dirty="0">
                <a:latin typeface="Calibri Light" pitchFamily="34" charset="0"/>
              </a:rPr>
              <a:t>P = 40Q, where Q is measured in thousands of housing units.</a:t>
            </a:r>
          </a:p>
          <a:p>
            <a:endParaRPr lang="en-US" dirty="0">
              <a:latin typeface="Calibri Light" pitchFamily="34" charset="0"/>
            </a:endParaRPr>
          </a:p>
          <a:p>
            <a:pPr marL="914400" lvl="1" indent="-457200">
              <a:buFont typeface="+mj-lt"/>
              <a:buAutoNum type="arabicPeriod"/>
            </a:pPr>
            <a:r>
              <a:rPr lang="en-US" dirty="0">
                <a:latin typeface="Calibri Light" pitchFamily="34" charset="0"/>
              </a:rPr>
              <a:t>Solve for equilibrium price and quantity without a price control.</a:t>
            </a:r>
          </a:p>
          <a:p>
            <a:pPr marL="914400" lvl="1" indent="-457200">
              <a:buFont typeface="+mj-lt"/>
              <a:buAutoNum type="arabicPeriod"/>
            </a:pPr>
            <a:endParaRPr lang="en-US" sz="900" dirty="0">
              <a:latin typeface="Calibri Light" pitchFamily="34" charset="0"/>
            </a:endParaRPr>
          </a:p>
          <a:p>
            <a:pPr marL="914400" lvl="1" indent="-457200">
              <a:buFont typeface="+mj-lt"/>
              <a:buAutoNum type="arabicPeriod"/>
            </a:pPr>
            <a:endParaRPr lang="en-US" dirty="0">
              <a:latin typeface="Calibri Light" pitchFamily="34" charset="0"/>
            </a:endParaRPr>
          </a:p>
          <a:p>
            <a:pPr marL="914400" lvl="1" indent="-457200">
              <a:buFont typeface="+mj-lt"/>
              <a:buAutoNum type="arabicPeriod"/>
            </a:pPr>
            <a:endParaRPr lang="en-US" dirty="0">
              <a:latin typeface="Calibri Light" pitchFamily="34" charset="0"/>
            </a:endParaRPr>
          </a:p>
          <a:p>
            <a:pPr marL="914400" lvl="1" indent="-457200">
              <a:buFont typeface="+mj-lt"/>
              <a:buAutoNum type="arabicPeriod"/>
            </a:pPr>
            <a:endParaRPr lang="en-US" dirty="0">
              <a:latin typeface="Calibri Light" pitchFamily="34" charset="0"/>
            </a:endParaRPr>
          </a:p>
          <a:p>
            <a:pPr marL="914400" lvl="1" indent="-457200">
              <a:buFont typeface="+mj-lt"/>
              <a:buAutoNum type="arabicPeriod"/>
            </a:pPr>
            <a:r>
              <a:rPr lang="en-US" dirty="0">
                <a:latin typeface="Calibri Light" pitchFamily="34" charset="0"/>
              </a:rPr>
              <a:t>Solve for the price and quantity with a price control.</a:t>
            </a:r>
          </a:p>
          <a:p>
            <a:pPr marL="914400" lvl="1" indent="-457200">
              <a:buFont typeface="+mj-lt"/>
              <a:buAutoNum type="arabicPeriod"/>
            </a:pPr>
            <a:endParaRPr lang="en-US" sz="900" dirty="0">
              <a:latin typeface="Calibri Light" pitchFamily="34" charset="0"/>
            </a:endParaRPr>
          </a:p>
          <a:p>
            <a:pPr marL="914400" lvl="1" indent="-457200">
              <a:buFont typeface="+mj-lt"/>
              <a:buAutoNum type="arabicPeriod"/>
            </a:pPr>
            <a:endParaRPr lang="en-US" dirty="0">
              <a:latin typeface="Calibri Light" pitchFamily="34" charset="0"/>
            </a:endParaRPr>
          </a:p>
          <a:p>
            <a:pPr marL="914400" lvl="1" indent="-457200">
              <a:buFont typeface="+mj-lt"/>
              <a:buAutoNum type="arabicPeriod"/>
            </a:pPr>
            <a:endParaRPr lang="en-US" dirty="0">
              <a:latin typeface="Calibri Light" pitchFamily="34" charset="0"/>
            </a:endParaRPr>
          </a:p>
          <a:p>
            <a:pPr marL="914400" lvl="1" indent="-457200">
              <a:buFont typeface="+mj-lt"/>
              <a:buAutoNum type="arabicPeriod"/>
            </a:pPr>
            <a:endParaRPr lang="en-US" dirty="0">
              <a:latin typeface="Calibri Light" pitchFamily="34" charset="0"/>
            </a:endParaRPr>
          </a:p>
          <a:p>
            <a:pPr marL="914400" lvl="1" indent="-457200">
              <a:buFont typeface="+mj-lt"/>
              <a:buAutoNum type="arabicPeriod"/>
            </a:pPr>
            <a:endParaRPr lang="en-US" dirty="0">
              <a:latin typeface="Calibri Light" pitchFamily="34" charset="0"/>
            </a:endParaRPr>
          </a:p>
          <a:p>
            <a:pPr marL="914400" lvl="1" indent="-457200">
              <a:buFont typeface="+mj-lt"/>
              <a:buAutoNum type="arabicPeriod"/>
            </a:pPr>
            <a:r>
              <a:rPr lang="en-US" dirty="0">
                <a:latin typeface="Calibri Light" pitchFamily="34" charset="0"/>
              </a:rPr>
              <a:t>Why might a price control may have opposite effects then intended?</a:t>
            </a:r>
          </a:p>
        </p:txBody>
      </p:sp>
    </p:spTree>
    <p:extLst>
      <p:ext uri="{BB962C8B-B14F-4D97-AF65-F5344CB8AC3E}">
        <p14:creationId xmlns:p14="http://schemas.microsoft.com/office/powerpoint/2010/main" val="28731826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Active Learning Solution I</a:t>
            </a:r>
          </a:p>
        </p:txBody>
      </p:sp>
      <p:sp>
        <p:nvSpPr>
          <p:cNvPr id="123" name="Rectangle 122"/>
          <p:cNvSpPr/>
          <p:nvPr/>
        </p:nvSpPr>
        <p:spPr>
          <a:xfrm>
            <a:off x="533400" y="1219200"/>
            <a:ext cx="8381999" cy="5078313"/>
          </a:xfrm>
          <a:prstGeom prst="rect">
            <a:avLst/>
          </a:prstGeom>
        </p:spPr>
        <p:txBody>
          <a:bodyPr wrap="square">
            <a:spAutoFit/>
          </a:bodyPr>
          <a:lstStyle/>
          <a:p>
            <a:r>
              <a:rPr lang="en-US" dirty="0">
                <a:latin typeface="Calibri Light" pitchFamily="34" charset="0"/>
              </a:rPr>
              <a:t>Suppose the government has been convinced to institute a price ceiling on housing rentals for $400 per month. Demand for housing is given as P = 900 - 20Q and supply is </a:t>
            </a:r>
          </a:p>
          <a:p>
            <a:r>
              <a:rPr lang="en-US" dirty="0">
                <a:latin typeface="Calibri Light" pitchFamily="34" charset="0"/>
              </a:rPr>
              <a:t>P = 40Q, where Q is measured in thousands of housing units.</a:t>
            </a:r>
          </a:p>
          <a:p>
            <a:endParaRPr lang="en-US" dirty="0">
              <a:latin typeface="Calibri Light" pitchFamily="34" charset="0"/>
            </a:endParaRPr>
          </a:p>
          <a:p>
            <a:pPr marL="914400" lvl="1" indent="-457200">
              <a:buFont typeface="+mj-lt"/>
              <a:buAutoNum type="arabicPeriod"/>
            </a:pPr>
            <a:r>
              <a:rPr lang="en-US" dirty="0">
                <a:latin typeface="Calibri Light" pitchFamily="34" charset="0"/>
              </a:rPr>
              <a:t>Solve for equilibrium price and quantity without a price control.</a:t>
            </a:r>
          </a:p>
          <a:p>
            <a:pPr lvl="1"/>
            <a:endParaRPr lang="en-US" sz="900" dirty="0">
              <a:latin typeface="Calibri Light" pitchFamily="34" charset="0"/>
            </a:endParaRPr>
          </a:p>
          <a:p>
            <a:pPr lvl="1"/>
            <a:r>
              <a:rPr lang="en-US" i="1" dirty="0">
                <a:latin typeface="Calibri Light" pitchFamily="34" charset="0"/>
              </a:rPr>
              <a:t>Q</a:t>
            </a:r>
            <a:r>
              <a:rPr lang="en-US" i="1" baseline="-25000" dirty="0">
                <a:latin typeface="Calibri Light" pitchFamily="34" charset="0"/>
              </a:rPr>
              <a:t>d</a:t>
            </a:r>
            <a:r>
              <a:rPr lang="en-US" dirty="0">
                <a:latin typeface="Calibri Light" pitchFamily="34" charset="0"/>
              </a:rPr>
              <a:t> = </a:t>
            </a:r>
            <a:r>
              <a:rPr lang="en-US" i="1" dirty="0">
                <a:latin typeface="Calibri Light" pitchFamily="34" charset="0"/>
              </a:rPr>
              <a:t>Q</a:t>
            </a:r>
            <a:r>
              <a:rPr lang="en-US" i="1" baseline="-25000" dirty="0">
                <a:latin typeface="Calibri Light" pitchFamily="34" charset="0"/>
              </a:rPr>
              <a:t>s</a:t>
            </a:r>
            <a:r>
              <a:rPr lang="en-US" dirty="0">
                <a:latin typeface="Calibri Light" pitchFamily="34" charset="0"/>
              </a:rPr>
              <a:t> =&gt; 900 - 20</a:t>
            </a:r>
            <a:r>
              <a:rPr lang="en-US" i="1" dirty="0">
                <a:latin typeface="Calibri Light" pitchFamily="34" charset="0"/>
              </a:rPr>
              <a:t>Q* </a:t>
            </a:r>
            <a:r>
              <a:rPr lang="en-US" dirty="0">
                <a:latin typeface="Calibri Light" pitchFamily="34" charset="0"/>
              </a:rPr>
              <a:t>= 40</a:t>
            </a:r>
            <a:r>
              <a:rPr lang="en-US" i="1" dirty="0">
                <a:latin typeface="Calibri Light" pitchFamily="34" charset="0"/>
              </a:rPr>
              <a:t>Q*</a:t>
            </a:r>
            <a:r>
              <a:rPr lang="en-US" dirty="0">
                <a:latin typeface="Calibri Light" pitchFamily="34" charset="0"/>
              </a:rPr>
              <a:t> =&gt; </a:t>
            </a:r>
            <a:r>
              <a:rPr lang="en-US" i="1" dirty="0">
                <a:latin typeface="Calibri Light" pitchFamily="34" charset="0"/>
              </a:rPr>
              <a:t>Q*</a:t>
            </a:r>
            <a:r>
              <a:rPr lang="en-US" dirty="0">
                <a:latin typeface="Calibri Light" pitchFamily="34" charset="0"/>
              </a:rPr>
              <a:t> = 15,000 housing units.</a:t>
            </a:r>
          </a:p>
          <a:p>
            <a:pPr lvl="1"/>
            <a:r>
              <a:rPr lang="en-US" i="1" dirty="0">
                <a:latin typeface="Calibri Light" pitchFamily="34" charset="0"/>
              </a:rPr>
              <a:t>P*</a:t>
            </a:r>
            <a:r>
              <a:rPr lang="en-US" dirty="0">
                <a:latin typeface="Calibri Light" pitchFamily="34" charset="0"/>
              </a:rPr>
              <a:t> = 900 - 20(15) = $600 per housing unit per month.</a:t>
            </a:r>
          </a:p>
          <a:p>
            <a:pPr marL="914400" lvl="1" indent="-457200">
              <a:buFont typeface="+mj-lt"/>
              <a:buAutoNum type="arabicPeriod"/>
            </a:pPr>
            <a:endParaRPr lang="en-US" dirty="0">
              <a:latin typeface="Calibri Light" pitchFamily="34" charset="0"/>
            </a:endParaRPr>
          </a:p>
          <a:p>
            <a:pPr lvl="1"/>
            <a:r>
              <a:rPr lang="en-US" dirty="0">
                <a:latin typeface="Calibri Light" pitchFamily="34" charset="0"/>
              </a:rPr>
              <a:t>2.	Solve for the price and quantity with a price control.</a:t>
            </a:r>
          </a:p>
          <a:p>
            <a:pPr marL="914400" lvl="1" indent="-457200">
              <a:buFont typeface="+mj-lt"/>
              <a:buAutoNum type="arabicPeriod"/>
            </a:pPr>
            <a:endParaRPr lang="en-US" sz="900" dirty="0">
              <a:latin typeface="Calibri Light" pitchFamily="34" charset="0"/>
            </a:endParaRPr>
          </a:p>
          <a:p>
            <a:pPr lvl="1"/>
            <a:r>
              <a:rPr lang="en-US" dirty="0">
                <a:latin typeface="Calibri Light" pitchFamily="34" charset="0"/>
              </a:rPr>
              <a:t>400 = 900 - 20(</a:t>
            </a:r>
            <a:r>
              <a:rPr lang="en-US" i="1" dirty="0">
                <a:latin typeface="Calibri Light" pitchFamily="34" charset="0"/>
              </a:rPr>
              <a:t>Q</a:t>
            </a:r>
            <a:r>
              <a:rPr lang="en-US" i="1" baseline="-25000" dirty="0">
                <a:latin typeface="Calibri Light" pitchFamily="34" charset="0"/>
              </a:rPr>
              <a:t>d</a:t>
            </a:r>
            <a:r>
              <a:rPr lang="en-US" i="1" dirty="0">
                <a:latin typeface="Calibri Light" pitchFamily="34" charset="0"/>
              </a:rPr>
              <a:t>)</a:t>
            </a:r>
            <a:r>
              <a:rPr lang="en-US" dirty="0">
                <a:latin typeface="Calibri Light" pitchFamily="34" charset="0"/>
              </a:rPr>
              <a:t> =&gt; </a:t>
            </a:r>
            <a:r>
              <a:rPr lang="en-US" i="1" dirty="0">
                <a:latin typeface="Calibri Light" pitchFamily="34" charset="0"/>
              </a:rPr>
              <a:t>Q</a:t>
            </a:r>
            <a:r>
              <a:rPr lang="en-US" i="1" baseline="-25000" dirty="0">
                <a:latin typeface="Calibri Light" pitchFamily="34" charset="0"/>
              </a:rPr>
              <a:t>d</a:t>
            </a:r>
            <a:r>
              <a:rPr lang="en-US" dirty="0">
                <a:latin typeface="Calibri Light" pitchFamily="34" charset="0"/>
              </a:rPr>
              <a:t> = 25,000 housing units.</a:t>
            </a:r>
          </a:p>
          <a:p>
            <a:pPr lvl="1"/>
            <a:r>
              <a:rPr lang="en-US" dirty="0">
                <a:latin typeface="Calibri Light" pitchFamily="34" charset="0"/>
              </a:rPr>
              <a:t>400 = 40(</a:t>
            </a:r>
            <a:r>
              <a:rPr lang="en-US" i="1" dirty="0">
                <a:latin typeface="Calibri Light" pitchFamily="34" charset="0"/>
              </a:rPr>
              <a:t>Q</a:t>
            </a:r>
            <a:r>
              <a:rPr lang="en-US" i="1" baseline="-25000" dirty="0">
                <a:latin typeface="Calibri Light" pitchFamily="34" charset="0"/>
              </a:rPr>
              <a:t>s</a:t>
            </a:r>
            <a:r>
              <a:rPr lang="en-US" dirty="0">
                <a:latin typeface="Calibri Light" pitchFamily="34" charset="0"/>
              </a:rPr>
              <a:t>) =&gt; </a:t>
            </a:r>
            <a:r>
              <a:rPr lang="en-US" i="1" dirty="0">
                <a:latin typeface="Calibri Light" pitchFamily="34" charset="0"/>
              </a:rPr>
              <a:t>Q</a:t>
            </a:r>
            <a:r>
              <a:rPr lang="en-US" i="1" baseline="-25000" dirty="0">
                <a:latin typeface="Calibri Light" pitchFamily="34" charset="0"/>
              </a:rPr>
              <a:t>s</a:t>
            </a:r>
            <a:r>
              <a:rPr lang="en-US" dirty="0">
                <a:latin typeface="Calibri Light" pitchFamily="34" charset="0"/>
              </a:rPr>
              <a:t> = 10,000 housing units.</a:t>
            </a:r>
          </a:p>
          <a:p>
            <a:pPr lvl="1"/>
            <a:r>
              <a:rPr lang="en-US" dirty="0">
                <a:latin typeface="Calibri Light" pitchFamily="34" charset="0"/>
              </a:rPr>
              <a:t>Since </a:t>
            </a:r>
            <a:r>
              <a:rPr lang="en-US" i="1" dirty="0">
                <a:latin typeface="Calibri Light" pitchFamily="34" charset="0"/>
              </a:rPr>
              <a:t>Q</a:t>
            </a:r>
            <a:r>
              <a:rPr lang="en-US" i="1" baseline="-25000" dirty="0">
                <a:latin typeface="Calibri Light" pitchFamily="34" charset="0"/>
              </a:rPr>
              <a:t>d</a:t>
            </a:r>
            <a:r>
              <a:rPr lang="en-US" dirty="0">
                <a:latin typeface="Calibri Light" pitchFamily="34" charset="0"/>
              </a:rPr>
              <a:t> &gt; </a:t>
            </a:r>
            <a:r>
              <a:rPr lang="en-US" i="1" dirty="0">
                <a:latin typeface="Calibri Light" pitchFamily="34" charset="0"/>
              </a:rPr>
              <a:t>Q</a:t>
            </a:r>
            <a:r>
              <a:rPr lang="en-US" i="1" baseline="-25000" dirty="0">
                <a:latin typeface="Calibri Light" pitchFamily="34" charset="0"/>
              </a:rPr>
              <a:t>s</a:t>
            </a:r>
            <a:r>
              <a:rPr lang="en-US" dirty="0">
                <a:latin typeface="Calibri Light" pitchFamily="34" charset="0"/>
              </a:rPr>
              <a:t>, a housing shortage occurs.</a:t>
            </a:r>
          </a:p>
          <a:p>
            <a:pPr marL="914400" lvl="1" indent="-457200">
              <a:buFont typeface="+mj-lt"/>
              <a:buAutoNum type="arabicPeriod"/>
            </a:pPr>
            <a:endParaRPr lang="en-US" dirty="0">
              <a:latin typeface="Calibri Light" pitchFamily="34" charset="0"/>
            </a:endParaRPr>
          </a:p>
          <a:p>
            <a:pPr marL="914400" lvl="1" indent="-457200">
              <a:buAutoNum type="arabicPeriod" startAt="3"/>
            </a:pPr>
            <a:r>
              <a:rPr lang="en-US" dirty="0">
                <a:latin typeface="Calibri Light" pitchFamily="34" charset="0"/>
              </a:rPr>
              <a:t>Why might a price control may have opposite effects then intended?</a:t>
            </a:r>
          </a:p>
          <a:p>
            <a:pPr lvl="1"/>
            <a:endParaRPr lang="en-US" dirty="0">
              <a:latin typeface="Calibri Light" pitchFamily="34" charset="0"/>
            </a:endParaRPr>
          </a:p>
          <a:p>
            <a:pPr lvl="1"/>
            <a:r>
              <a:rPr lang="en-US" dirty="0">
                <a:latin typeface="Calibri Light" pitchFamily="34" charset="0"/>
              </a:rPr>
              <a:t>Lower income families may not be able to find housing. Additionally, landlords may become more selective of their tenants.</a:t>
            </a:r>
          </a:p>
        </p:txBody>
      </p:sp>
    </p:spTree>
    <p:extLst>
      <p:ext uri="{BB962C8B-B14F-4D97-AF65-F5344CB8AC3E}">
        <p14:creationId xmlns:p14="http://schemas.microsoft.com/office/powerpoint/2010/main" val="37385258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3">
                                            <p:txEl>
                                              <p:pRg st="10" end="1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3">
                                            <p:txEl>
                                              <p:pRg st="11" end="1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23">
                                            <p:txEl>
                                              <p:pRg st="12" end="1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23">
                                            <p:txEl>
                                              <p:pRg st="16" end="1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Taxes and Subsidies</a:t>
            </a:r>
          </a:p>
        </p:txBody>
      </p:sp>
      <p:sp>
        <p:nvSpPr>
          <p:cNvPr id="3" name="Content Placeholder 2"/>
          <p:cNvSpPr>
            <a:spLocks noGrp="1"/>
          </p:cNvSpPr>
          <p:nvPr>
            <p:ph idx="1"/>
          </p:nvPr>
        </p:nvSpPr>
        <p:spPr/>
        <p:txBody>
          <a:bodyPr>
            <a:normAutofit fontScale="92500" lnSpcReduction="10000"/>
          </a:bodyPr>
          <a:lstStyle/>
          <a:p>
            <a:r>
              <a:rPr lang="en-US" dirty="0"/>
              <a:t>Price incentives can be divided into categories:</a:t>
            </a:r>
          </a:p>
          <a:p>
            <a:pPr lvl="1">
              <a:buClr>
                <a:schemeClr val="tx1"/>
              </a:buClr>
            </a:pPr>
            <a:r>
              <a:rPr lang="en-US" i="1" dirty="0">
                <a:solidFill>
                  <a:srgbClr val="9D0505"/>
                </a:solidFill>
              </a:rPr>
              <a:t>Taxes</a:t>
            </a:r>
            <a:r>
              <a:rPr lang="en-US" dirty="0"/>
              <a:t>: Either the buyer or the seller must pay some extra amount to the government on top of the sale price.</a:t>
            </a:r>
          </a:p>
          <a:p>
            <a:pPr lvl="2"/>
            <a:r>
              <a:rPr lang="en-US" dirty="0"/>
              <a:t>Typically placed on seller.</a:t>
            </a:r>
          </a:p>
          <a:p>
            <a:pPr lvl="1">
              <a:buClr>
                <a:schemeClr val="tx1"/>
              </a:buClr>
            </a:pPr>
            <a:r>
              <a:rPr lang="en-US" i="1" dirty="0">
                <a:solidFill>
                  <a:srgbClr val="9D0505"/>
                </a:solidFill>
              </a:rPr>
              <a:t>Subsidies</a:t>
            </a:r>
            <a:r>
              <a:rPr lang="en-US" dirty="0"/>
              <a:t>: Either the buyer or the seller receives a payment from the government that lowers the sale price.</a:t>
            </a:r>
          </a:p>
          <a:p>
            <a:r>
              <a:rPr lang="en-US" dirty="0"/>
              <a:t>Taxes and subsidies can be used to correct market failures and provide incentives or disincentives to produce more or less than the equilibrium quantity.</a:t>
            </a:r>
          </a:p>
        </p:txBody>
      </p:sp>
    </p:spTree>
    <p:extLst>
      <p:ext uri="{BB962C8B-B14F-4D97-AF65-F5344CB8AC3E}">
        <p14:creationId xmlns:p14="http://schemas.microsoft.com/office/powerpoint/2010/main" val="4791165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What will you learn in this chapter?</a:t>
            </a:r>
            <a:endParaRPr lang="en-US" dirty="0">
              <a:solidFill>
                <a:srgbClr val="C00000"/>
              </a:solidFill>
            </a:endParaRPr>
          </a:p>
        </p:txBody>
      </p:sp>
      <p:sp>
        <p:nvSpPr>
          <p:cNvPr id="3" name="Content Placeholder 2"/>
          <p:cNvSpPr>
            <a:spLocks noGrp="1"/>
          </p:cNvSpPr>
          <p:nvPr>
            <p:ph idx="1"/>
          </p:nvPr>
        </p:nvSpPr>
        <p:spPr/>
        <p:txBody>
          <a:bodyPr>
            <a:normAutofit/>
          </a:bodyPr>
          <a:lstStyle/>
          <a:p>
            <a:r>
              <a:rPr lang="en-US" dirty="0"/>
              <a:t>What effect a </a:t>
            </a:r>
            <a:r>
              <a:rPr lang="en-US" i="1" dirty="0">
                <a:solidFill>
                  <a:srgbClr val="9D0505"/>
                </a:solidFill>
              </a:rPr>
              <a:t>price ceiling </a:t>
            </a:r>
            <a:r>
              <a:rPr lang="en-US" dirty="0"/>
              <a:t>or a </a:t>
            </a:r>
            <a:r>
              <a:rPr lang="en-US" i="1" dirty="0">
                <a:solidFill>
                  <a:srgbClr val="9D0505"/>
                </a:solidFill>
              </a:rPr>
              <a:t>price floor </a:t>
            </a:r>
            <a:r>
              <a:rPr lang="en-US" dirty="0"/>
              <a:t>has on the equilibrium price and quantity.</a:t>
            </a:r>
          </a:p>
          <a:p>
            <a:r>
              <a:rPr lang="en-US" dirty="0"/>
              <a:t>What effect a </a:t>
            </a:r>
            <a:r>
              <a:rPr lang="en-US" i="1" dirty="0">
                <a:solidFill>
                  <a:srgbClr val="9D0505"/>
                </a:solidFill>
              </a:rPr>
              <a:t>tax</a:t>
            </a:r>
            <a:r>
              <a:rPr lang="en-US" dirty="0"/>
              <a:t> or a </a:t>
            </a:r>
            <a:r>
              <a:rPr lang="en-US" i="1" dirty="0">
                <a:solidFill>
                  <a:srgbClr val="9D0505"/>
                </a:solidFill>
              </a:rPr>
              <a:t>subsidy</a:t>
            </a:r>
            <a:r>
              <a:rPr lang="en-US" dirty="0"/>
              <a:t> has on the equilibrium price and quantity.</a:t>
            </a:r>
          </a:p>
          <a:p>
            <a:r>
              <a:rPr lang="en-US" dirty="0"/>
              <a:t>How </a:t>
            </a:r>
            <a:r>
              <a:rPr lang="en-US" i="1" dirty="0">
                <a:solidFill>
                  <a:srgbClr val="9D0505"/>
                </a:solidFill>
              </a:rPr>
              <a:t>elasticity</a:t>
            </a:r>
            <a:r>
              <a:rPr lang="en-US" dirty="0"/>
              <a:t> and time period influence the impact of a market intervention.</a:t>
            </a:r>
          </a:p>
        </p:txBody>
      </p:sp>
    </p:spTree>
    <p:extLst>
      <p:ext uri="{BB962C8B-B14F-4D97-AF65-F5344CB8AC3E}">
        <p14:creationId xmlns:p14="http://schemas.microsoft.com/office/powerpoint/2010/main" val="6449261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Taxes</a:t>
            </a:r>
          </a:p>
        </p:txBody>
      </p:sp>
      <p:sp>
        <p:nvSpPr>
          <p:cNvPr id="3" name="Content Placeholder 2"/>
          <p:cNvSpPr>
            <a:spLocks noGrp="1"/>
          </p:cNvSpPr>
          <p:nvPr>
            <p:ph idx="1"/>
          </p:nvPr>
        </p:nvSpPr>
        <p:spPr/>
        <p:txBody>
          <a:bodyPr>
            <a:normAutofit lnSpcReduction="10000"/>
          </a:bodyPr>
          <a:lstStyle/>
          <a:p>
            <a:r>
              <a:rPr lang="en-US" dirty="0"/>
              <a:t>Using the case of fatty foods in the U.S., rather than banning them, what would happen if the government taxed them?</a:t>
            </a:r>
          </a:p>
          <a:p>
            <a:r>
              <a:rPr lang="en-US" dirty="0"/>
              <a:t>Taxes have two primary effects:</a:t>
            </a:r>
          </a:p>
          <a:p>
            <a:pPr lvl="1"/>
            <a:r>
              <a:rPr lang="en-US" dirty="0"/>
              <a:t>Discourage production and consumption of the good that is taxed.</a:t>
            </a:r>
          </a:p>
          <a:p>
            <a:pPr lvl="1"/>
            <a:r>
              <a:rPr lang="en-US" dirty="0"/>
              <a:t>Raise government revenue through the fees paid by those who continue buying and selling the good.</a:t>
            </a:r>
          </a:p>
          <a:p>
            <a:r>
              <a:rPr lang="en-US" dirty="0"/>
              <a:t>A tax will reduce consumption and provide a new source of public revenue.</a:t>
            </a:r>
          </a:p>
        </p:txBody>
      </p:sp>
    </p:spTree>
    <p:extLst>
      <p:ext uri="{BB962C8B-B14F-4D97-AF65-F5344CB8AC3E}">
        <p14:creationId xmlns:p14="http://schemas.microsoft.com/office/powerpoint/2010/main" val="5076296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 name="Line 579"/>
          <p:cNvSpPr>
            <a:spLocks noChangeShapeType="1"/>
          </p:cNvSpPr>
          <p:nvPr/>
        </p:nvSpPr>
        <p:spPr bwMode="auto">
          <a:xfrm flipH="1" flipV="1">
            <a:off x="3264694" y="2793216"/>
            <a:ext cx="2130425" cy="1930400"/>
          </a:xfrm>
          <a:prstGeom prst="line">
            <a:avLst/>
          </a:prstGeom>
          <a:noFill/>
          <a:ln w="38100">
            <a:solidFill>
              <a:srgbClr val="E46C0A"/>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78" name="Line 576"/>
          <p:cNvSpPr>
            <a:spLocks noChangeShapeType="1"/>
          </p:cNvSpPr>
          <p:nvPr/>
        </p:nvSpPr>
        <p:spPr bwMode="auto">
          <a:xfrm flipH="1">
            <a:off x="2837656" y="3156634"/>
            <a:ext cx="2557463" cy="2324100"/>
          </a:xfrm>
          <a:prstGeom prst="line">
            <a:avLst/>
          </a:prstGeom>
          <a:noFill/>
          <a:ln w="38100">
            <a:solidFill>
              <a:srgbClr val="558ED5"/>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10" name="Line 576"/>
          <p:cNvSpPr>
            <a:spLocks noChangeShapeType="1"/>
          </p:cNvSpPr>
          <p:nvPr/>
        </p:nvSpPr>
        <p:spPr bwMode="auto">
          <a:xfrm flipH="1">
            <a:off x="2837656" y="3156524"/>
            <a:ext cx="2557463" cy="2324100"/>
          </a:xfrm>
          <a:prstGeom prst="line">
            <a:avLst/>
          </a:prstGeom>
          <a:noFill/>
          <a:ln w="38100">
            <a:solidFill>
              <a:srgbClr val="558ED5"/>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 name="Title 2"/>
          <p:cNvSpPr>
            <a:spLocks noGrp="1"/>
          </p:cNvSpPr>
          <p:nvPr>
            <p:ph type="title"/>
          </p:nvPr>
        </p:nvSpPr>
        <p:spPr/>
        <p:txBody>
          <a:bodyPr>
            <a:normAutofit/>
          </a:bodyPr>
          <a:lstStyle/>
          <a:p>
            <a:r>
              <a:rPr lang="en-US" dirty="0">
                <a:latin typeface="+mj-lt"/>
              </a:rPr>
              <a:t>Effects of a tax paid by the seller I</a:t>
            </a:r>
          </a:p>
        </p:txBody>
      </p:sp>
      <p:sp>
        <p:nvSpPr>
          <p:cNvPr id="185" name="Content Placeholder 2"/>
          <p:cNvSpPr>
            <a:spLocks noGrp="1"/>
          </p:cNvSpPr>
          <p:nvPr>
            <p:ph idx="4294967295"/>
          </p:nvPr>
        </p:nvSpPr>
        <p:spPr>
          <a:xfrm>
            <a:off x="5820569" y="2554288"/>
            <a:ext cx="3323431" cy="3552825"/>
          </a:xfrm>
        </p:spPr>
        <p:txBody>
          <a:bodyPr>
            <a:normAutofit fontScale="92500" lnSpcReduction="10000"/>
          </a:bodyPr>
          <a:lstStyle/>
          <a:p>
            <a:r>
              <a:rPr lang="en-US" sz="2400" dirty="0"/>
              <a:t>The new supply curve adds $0.20 to all prices, the amount of the tax.</a:t>
            </a:r>
          </a:p>
          <a:p>
            <a:r>
              <a:rPr lang="en-US" sz="2400" dirty="0"/>
              <a:t>Taxes drives a wedge between the buyer’s price and the seller’s price.</a:t>
            </a:r>
          </a:p>
          <a:p>
            <a:r>
              <a:rPr lang="en-US" sz="2400" dirty="0"/>
              <a:t>The equilibrium quantity decreases from 30 million to 25 million.</a:t>
            </a:r>
          </a:p>
        </p:txBody>
      </p:sp>
      <p:sp>
        <p:nvSpPr>
          <p:cNvPr id="385" name="Line 5"/>
          <p:cNvSpPr>
            <a:spLocks noChangeShapeType="1"/>
          </p:cNvSpPr>
          <p:nvPr/>
        </p:nvSpPr>
        <p:spPr bwMode="auto">
          <a:xfrm>
            <a:off x="1982788" y="2772459"/>
            <a:ext cx="4603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88" name="Line 8"/>
          <p:cNvSpPr>
            <a:spLocks noChangeShapeType="1"/>
          </p:cNvSpPr>
          <p:nvPr/>
        </p:nvSpPr>
        <p:spPr bwMode="auto">
          <a:xfrm>
            <a:off x="1982788" y="5091796"/>
            <a:ext cx="4603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89" name="Freeform 9"/>
          <p:cNvSpPr>
            <a:spLocks/>
          </p:cNvSpPr>
          <p:nvPr/>
        </p:nvSpPr>
        <p:spPr bwMode="auto">
          <a:xfrm>
            <a:off x="1982788" y="2680384"/>
            <a:ext cx="3933825" cy="3184525"/>
          </a:xfrm>
          <a:custGeom>
            <a:avLst/>
            <a:gdLst>
              <a:gd name="T0" fmla="*/ 2478 w 2478"/>
              <a:gd name="T1" fmla="*/ 2006 h 2006"/>
              <a:gd name="T2" fmla="*/ 0 w 2478"/>
              <a:gd name="T3" fmla="*/ 2006 h 2006"/>
              <a:gd name="T4" fmla="*/ 0 w 2478"/>
              <a:gd name="T5" fmla="*/ 0 h 2006"/>
            </a:gdLst>
            <a:ahLst/>
            <a:cxnLst>
              <a:cxn ang="0">
                <a:pos x="T0" y="T1"/>
              </a:cxn>
              <a:cxn ang="0">
                <a:pos x="T2" y="T3"/>
              </a:cxn>
              <a:cxn ang="0">
                <a:pos x="T4" y="T5"/>
              </a:cxn>
            </a:cxnLst>
            <a:rect l="0" t="0" r="r" b="b"/>
            <a:pathLst>
              <a:path w="2478" h="2006">
                <a:moveTo>
                  <a:pt x="2478" y="2006"/>
                </a:moveTo>
                <a:lnTo>
                  <a:pt x="0" y="2006"/>
                </a:lnTo>
                <a:lnTo>
                  <a:pt x="0" y="0"/>
                </a:lnTo>
              </a:path>
            </a:pathLst>
          </a:custGeom>
          <a:noFill/>
          <a:ln w="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90" name="Line 10"/>
          <p:cNvSpPr>
            <a:spLocks noChangeShapeType="1"/>
          </p:cNvSpPr>
          <p:nvPr/>
        </p:nvSpPr>
        <p:spPr bwMode="auto">
          <a:xfrm>
            <a:off x="5824538" y="5802996"/>
            <a:ext cx="0" cy="6191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391" name="Line 11"/>
          <p:cNvSpPr>
            <a:spLocks noChangeShapeType="1"/>
          </p:cNvSpPr>
          <p:nvPr/>
        </p:nvSpPr>
        <p:spPr bwMode="auto">
          <a:xfrm>
            <a:off x="5392738" y="5802996"/>
            <a:ext cx="0" cy="6191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392" name="Line 12"/>
          <p:cNvSpPr>
            <a:spLocks noChangeShapeType="1"/>
          </p:cNvSpPr>
          <p:nvPr/>
        </p:nvSpPr>
        <p:spPr bwMode="auto">
          <a:xfrm>
            <a:off x="4970463" y="5802996"/>
            <a:ext cx="0" cy="6191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393" name="Line 13"/>
          <p:cNvSpPr>
            <a:spLocks noChangeShapeType="1"/>
          </p:cNvSpPr>
          <p:nvPr/>
        </p:nvSpPr>
        <p:spPr bwMode="auto">
          <a:xfrm>
            <a:off x="4543426" y="5802996"/>
            <a:ext cx="0" cy="6191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394" name="Line 14"/>
          <p:cNvSpPr>
            <a:spLocks noChangeShapeType="1"/>
          </p:cNvSpPr>
          <p:nvPr/>
        </p:nvSpPr>
        <p:spPr bwMode="auto">
          <a:xfrm>
            <a:off x="4116388" y="5802996"/>
            <a:ext cx="0" cy="6191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395" name="Line 15"/>
          <p:cNvSpPr>
            <a:spLocks noChangeShapeType="1"/>
          </p:cNvSpPr>
          <p:nvPr/>
        </p:nvSpPr>
        <p:spPr bwMode="auto">
          <a:xfrm>
            <a:off x="3689351" y="5802996"/>
            <a:ext cx="0" cy="6191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396" name="Line 16"/>
          <p:cNvSpPr>
            <a:spLocks noChangeShapeType="1"/>
          </p:cNvSpPr>
          <p:nvPr/>
        </p:nvSpPr>
        <p:spPr bwMode="auto">
          <a:xfrm>
            <a:off x="3262313" y="5802996"/>
            <a:ext cx="0" cy="6191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397" name="Line 17"/>
          <p:cNvSpPr>
            <a:spLocks noChangeShapeType="1"/>
          </p:cNvSpPr>
          <p:nvPr/>
        </p:nvSpPr>
        <p:spPr bwMode="auto">
          <a:xfrm>
            <a:off x="2835276" y="5802996"/>
            <a:ext cx="0" cy="6191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398" name="Line 18"/>
          <p:cNvSpPr>
            <a:spLocks noChangeShapeType="1"/>
          </p:cNvSpPr>
          <p:nvPr/>
        </p:nvSpPr>
        <p:spPr bwMode="auto">
          <a:xfrm>
            <a:off x="2408238" y="5802996"/>
            <a:ext cx="0" cy="6191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399" name="Rectangle 19"/>
          <p:cNvSpPr>
            <a:spLocks noChangeArrowheads="1"/>
          </p:cNvSpPr>
          <p:nvPr/>
        </p:nvSpPr>
        <p:spPr bwMode="auto">
          <a:xfrm>
            <a:off x="1878013" y="5885546"/>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400" name="Rectangle 20"/>
          <p:cNvSpPr>
            <a:spLocks noChangeArrowheads="1"/>
          </p:cNvSpPr>
          <p:nvPr/>
        </p:nvSpPr>
        <p:spPr bwMode="auto">
          <a:xfrm>
            <a:off x="1579854" y="4984530"/>
            <a:ext cx="34785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0.20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402" name="Rectangle 22"/>
          <p:cNvSpPr>
            <a:spLocks noChangeArrowheads="1"/>
          </p:cNvSpPr>
          <p:nvPr/>
        </p:nvSpPr>
        <p:spPr bwMode="auto">
          <a:xfrm>
            <a:off x="1579854" y="4203024"/>
            <a:ext cx="34785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0.40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405" name="Rectangle 25"/>
          <p:cNvSpPr>
            <a:spLocks noChangeArrowheads="1"/>
          </p:cNvSpPr>
          <p:nvPr/>
        </p:nvSpPr>
        <p:spPr bwMode="auto">
          <a:xfrm>
            <a:off x="1604074" y="3437624"/>
            <a:ext cx="34785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0.60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407" name="Rectangle 27"/>
          <p:cNvSpPr>
            <a:spLocks noChangeArrowheads="1"/>
          </p:cNvSpPr>
          <p:nvPr/>
        </p:nvSpPr>
        <p:spPr bwMode="auto">
          <a:xfrm>
            <a:off x="1600200" y="2696259"/>
            <a:ext cx="34785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0.80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408" name="Rectangle 28"/>
          <p:cNvSpPr>
            <a:spLocks noChangeArrowheads="1"/>
          </p:cNvSpPr>
          <p:nvPr/>
        </p:nvSpPr>
        <p:spPr bwMode="auto">
          <a:xfrm>
            <a:off x="2378076" y="5885546"/>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409" name="Rectangle 29"/>
          <p:cNvSpPr>
            <a:spLocks noChangeArrowheads="1"/>
          </p:cNvSpPr>
          <p:nvPr/>
        </p:nvSpPr>
        <p:spPr bwMode="auto">
          <a:xfrm>
            <a:off x="2743200" y="5885546"/>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410" name="Rectangle 30"/>
          <p:cNvSpPr>
            <a:spLocks noChangeArrowheads="1"/>
          </p:cNvSpPr>
          <p:nvPr/>
        </p:nvSpPr>
        <p:spPr bwMode="auto">
          <a:xfrm>
            <a:off x="2832101" y="5885546"/>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411" name="Rectangle 31"/>
          <p:cNvSpPr>
            <a:spLocks noChangeArrowheads="1"/>
          </p:cNvSpPr>
          <p:nvPr/>
        </p:nvSpPr>
        <p:spPr bwMode="auto">
          <a:xfrm>
            <a:off x="3162927" y="5885546"/>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412" name="Rectangle 32"/>
          <p:cNvSpPr>
            <a:spLocks noChangeArrowheads="1"/>
          </p:cNvSpPr>
          <p:nvPr/>
        </p:nvSpPr>
        <p:spPr bwMode="auto">
          <a:xfrm>
            <a:off x="3259138" y="5885546"/>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413" name="Rectangle 33"/>
          <p:cNvSpPr>
            <a:spLocks noChangeArrowheads="1"/>
          </p:cNvSpPr>
          <p:nvPr/>
        </p:nvSpPr>
        <p:spPr bwMode="auto">
          <a:xfrm>
            <a:off x="3581400" y="5885546"/>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414" name="Rectangle 34"/>
          <p:cNvSpPr>
            <a:spLocks noChangeArrowheads="1"/>
          </p:cNvSpPr>
          <p:nvPr/>
        </p:nvSpPr>
        <p:spPr bwMode="auto">
          <a:xfrm>
            <a:off x="3686176" y="5885546"/>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415" name="Rectangle 35"/>
          <p:cNvSpPr>
            <a:spLocks noChangeArrowheads="1"/>
          </p:cNvSpPr>
          <p:nvPr/>
        </p:nvSpPr>
        <p:spPr bwMode="auto">
          <a:xfrm>
            <a:off x="4009545" y="5885546"/>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416" name="Rectangle 36"/>
          <p:cNvSpPr>
            <a:spLocks noChangeArrowheads="1"/>
          </p:cNvSpPr>
          <p:nvPr/>
        </p:nvSpPr>
        <p:spPr bwMode="auto">
          <a:xfrm>
            <a:off x="4113213" y="5885546"/>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417" name="Rectangle 37"/>
          <p:cNvSpPr>
            <a:spLocks noChangeArrowheads="1"/>
          </p:cNvSpPr>
          <p:nvPr/>
        </p:nvSpPr>
        <p:spPr bwMode="auto">
          <a:xfrm>
            <a:off x="4448803" y="5885546"/>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418" name="Rectangle 38"/>
          <p:cNvSpPr>
            <a:spLocks noChangeArrowheads="1"/>
          </p:cNvSpPr>
          <p:nvPr/>
        </p:nvSpPr>
        <p:spPr bwMode="auto">
          <a:xfrm>
            <a:off x="4540251" y="5885546"/>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419" name="Rectangle 39"/>
          <p:cNvSpPr>
            <a:spLocks noChangeArrowheads="1"/>
          </p:cNvSpPr>
          <p:nvPr/>
        </p:nvSpPr>
        <p:spPr bwMode="auto">
          <a:xfrm>
            <a:off x="4876800" y="5885546"/>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420" name="Rectangle 40"/>
          <p:cNvSpPr>
            <a:spLocks noChangeArrowheads="1"/>
          </p:cNvSpPr>
          <p:nvPr/>
        </p:nvSpPr>
        <p:spPr bwMode="auto">
          <a:xfrm>
            <a:off x="4965701" y="5885546"/>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421" name="Rectangle 41"/>
          <p:cNvSpPr>
            <a:spLocks noChangeArrowheads="1"/>
          </p:cNvSpPr>
          <p:nvPr/>
        </p:nvSpPr>
        <p:spPr bwMode="auto">
          <a:xfrm>
            <a:off x="5310814" y="5885546"/>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4</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422" name="Rectangle 42"/>
          <p:cNvSpPr>
            <a:spLocks noChangeArrowheads="1"/>
          </p:cNvSpPr>
          <p:nvPr/>
        </p:nvSpPr>
        <p:spPr bwMode="auto">
          <a:xfrm>
            <a:off x="5392738" y="5885546"/>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423" name="Rectangle 43"/>
          <p:cNvSpPr>
            <a:spLocks noChangeArrowheads="1"/>
          </p:cNvSpPr>
          <p:nvPr/>
        </p:nvSpPr>
        <p:spPr bwMode="auto">
          <a:xfrm>
            <a:off x="5741822" y="5885546"/>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4</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424" name="Rectangle 44"/>
          <p:cNvSpPr>
            <a:spLocks noChangeArrowheads="1"/>
          </p:cNvSpPr>
          <p:nvPr/>
        </p:nvSpPr>
        <p:spPr bwMode="auto">
          <a:xfrm>
            <a:off x="5819776" y="5885546"/>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425" name="Rectangle 45"/>
          <p:cNvSpPr>
            <a:spLocks noChangeArrowheads="1"/>
          </p:cNvSpPr>
          <p:nvPr/>
        </p:nvSpPr>
        <p:spPr bwMode="auto">
          <a:xfrm>
            <a:off x="1222144" y="2453371"/>
            <a:ext cx="439223"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Price</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428" name="Rectangle 48"/>
          <p:cNvSpPr>
            <a:spLocks noChangeArrowheads="1"/>
          </p:cNvSpPr>
          <p:nvPr/>
        </p:nvSpPr>
        <p:spPr bwMode="auto">
          <a:xfrm>
            <a:off x="1676400" y="2438408"/>
            <a:ext cx="21800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430" name="Rectangle 50"/>
          <p:cNvSpPr>
            <a:spLocks noChangeArrowheads="1"/>
          </p:cNvSpPr>
          <p:nvPr/>
        </p:nvSpPr>
        <p:spPr bwMode="auto">
          <a:xfrm>
            <a:off x="3112697" y="6185356"/>
            <a:ext cx="2830903"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Quantity of Whizbangs (millions) </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grpSp>
        <p:nvGrpSpPr>
          <p:cNvPr id="587" name="Group 586"/>
          <p:cNvGrpSpPr/>
          <p:nvPr/>
        </p:nvGrpSpPr>
        <p:grpSpPr>
          <a:xfrm>
            <a:off x="5046663" y="2591484"/>
            <a:ext cx="166654" cy="253243"/>
            <a:chOff x="6189663" y="1566863"/>
            <a:chExt cx="166654" cy="253243"/>
          </a:xfrm>
        </p:grpSpPr>
        <p:sp>
          <p:nvSpPr>
            <p:cNvPr id="77" name="Rectangle 475"/>
            <p:cNvSpPr>
              <a:spLocks noChangeArrowheads="1"/>
            </p:cNvSpPr>
            <p:nvPr/>
          </p:nvSpPr>
          <p:spPr bwMode="auto">
            <a:xfrm>
              <a:off x="6189663" y="1566863"/>
              <a:ext cx="94578"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a:ln>
                    <a:noFill/>
                  </a:ln>
                  <a:solidFill>
                    <a:srgbClr val="000000"/>
                  </a:solidFill>
                  <a:effectLst/>
                  <a:latin typeface="Univers LT Std 47 Cn Lt" charset="0"/>
                  <a:cs typeface="Arial" pitchFamily="34" charset="0"/>
                </a:rPr>
                <a:t>S</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78" name="Rectangle 476"/>
            <p:cNvSpPr>
              <a:spLocks noChangeArrowheads="1"/>
            </p:cNvSpPr>
            <p:nvPr/>
          </p:nvSpPr>
          <p:spPr bwMode="auto">
            <a:xfrm>
              <a:off x="6277769" y="1650829"/>
              <a:ext cx="78548"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a:ln>
                    <a:noFill/>
                  </a:ln>
                  <a:solidFill>
                    <a:srgbClr val="000000"/>
                  </a:solidFill>
                  <a:effectLst/>
                  <a:latin typeface="Univers LT Std 47 Cn Lt" charset="0"/>
                  <a:cs typeface="Arial" pitchFamily="34" charset="0"/>
                </a:rPr>
                <a:t>2</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grpSp>
      <p:sp>
        <p:nvSpPr>
          <p:cNvPr id="85" name="Rectangle 483"/>
          <p:cNvSpPr>
            <a:spLocks noChangeArrowheads="1"/>
          </p:cNvSpPr>
          <p:nvPr/>
        </p:nvSpPr>
        <p:spPr bwMode="auto">
          <a:xfrm>
            <a:off x="5435600" y="4707621"/>
            <a:ext cx="10259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a:ln>
                  <a:noFill/>
                </a:ln>
                <a:solidFill>
                  <a:srgbClr val="000000"/>
                </a:solidFill>
                <a:effectLst/>
                <a:latin typeface="Univers LT Std 47 Cn Lt" charset="0"/>
                <a:cs typeface="Arial" pitchFamily="34" charset="0"/>
              </a:rPr>
              <a:t>D</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86" name="Line 484"/>
          <p:cNvSpPr>
            <a:spLocks noChangeShapeType="1"/>
          </p:cNvSpPr>
          <p:nvPr/>
        </p:nvSpPr>
        <p:spPr bwMode="auto">
          <a:xfrm>
            <a:off x="1982788" y="3929746"/>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7" name="Line 485"/>
          <p:cNvSpPr>
            <a:spLocks noChangeShapeType="1"/>
          </p:cNvSpPr>
          <p:nvPr/>
        </p:nvSpPr>
        <p:spPr bwMode="auto">
          <a:xfrm>
            <a:off x="2105025" y="3929746"/>
            <a:ext cx="7778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8" name="Line 486"/>
          <p:cNvSpPr>
            <a:spLocks noChangeShapeType="1"/>
          </p:cNvSpPr>
          <p:nvPr/>
        </p:nvSpPr>
        <p:spPr bwMode="auto">
          <a:xfrm>
            <a:off x="2228850" y="3929746"/>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9" name="Line 487"/>
          <p:cNvSpPr>
            <a:spLocks noChangeShapeType="1"/>
          </p:cNvSpPr>
          <p:nvPr/>
        </p:nvSpPr>
        <p:spPr bwMode="auto">
          <a:xfrm>
            <a:off x="2351088" y="3929746"/>
            <a:ext cx="7778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0" name="Line 488"/>
          <p:cNvSpPr>
            <a:spLocks noChangeShapeType="1"/>
          </p:cNvSpPr>
          <p:nvPr/>
        </p:nvSpPr>
        <p:spPr bwMode="auto">
          <a:xfrm>
            <a:off x="2474913" y="3929746"/>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1" name="Line 489"/>
          <p:cNvSpPr>
            <a:spLocks noChangeShapeType="1"/>
          </p:cNvSpPr>
          <p:nvPr/>
        </p:nvSpPr>
        <p:spPr bwMode="auto">
          <a:xfrm>
            <a:off x="2597150" y="3929746"/>
            <a:ext cx="7778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2" name="Line 490"/>
          <p:cNvSpPr>
            <a:spLocks noChangeShapeType="1"/>
          </p:cNvSpPr>
          <p:nvPr/>
        </p:nvSpPr>
        <p:spPr bwMode="auto">
          <a:xfrm>
            <a:off x="2720975" y="3929746"/>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3" name="Line 491"/>
          <p:cNvSpPr>
            <a:spLocks noChangeShapeType="1"/>
          </p:cNvSpPr>
          <p:nvPr/>
        </p:nvSpPr>
        <p:spPr bwMode="auto">
          <a:xfrm>
            <a:off x="2843213" y="3929746"/>
            <a:ext cx="7778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4" name="Line 492"/>
          <p:cNvSpPr>
            <a:spLocks noChangeShapeType="1"/>
          </p:cNvSpPr>
          <p:nvPr/>
        </p:nvSpPr>
        <p:spPr bwMode="auto">
          <a:xfrm>
            <a:off x="2967038" y="3929746"/>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5" name="Line 493"/>
          <p:cNvSpPr>
            <a:spLocks noChangeShapeType="1"/>
          </p:cNvSpPr>
          <p:nvPr/>
        </p:nvSpPr>
        <p:spPr bwMode="auto">
          <a:xfrm>
            <a:off x="3089275" y="3929746"/>
            <a:ext cx="7778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6" name="Line 494"/>
          <p:cNvSpPr>
            <a:spLocks noChangeShapeType="1"/>
          </p:cNvSpPr>
          <p:nvPr/>
        </p:nvSpPr>
        <p:spPr bwMode="auto">
          <a:xfrm>
            <a:off x="3213100" y="3929746"/>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7" name="Line 495"/>
          <p:cNvSpPr>
            <a:spLocks noChangeShapeType="1"/>
          </p:cNvSpPr>
          <p:nvPr/>
        </p:nvSpPr>
        <p:spPr bwMode="auto">
          <a:xfrm>
            <a:off x="3335338" y="3929746"/>
            <a:ext cx="7778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8" name="Line 496"/>
          <p:cNvSpPr>
            <a:spLocks noChangeShapeType="1"/>
          </p:cNvSpPr>
          <p:nvPr/>
        </p:nvSpPr>
        <p:spPr bwMode="auto">
          <a:xfrm>
            <a:off x="3459163" y="3929746"/>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9" name="Line 497"/>
          <p:cNvSpPr>
            <a:spLocks noChangeShapeType="1"/>
          </p:cNvSpPr>
          <p:nvPr/>
        </p:nvSpPr>
        <p:spPr bwMode="auto">
          <a:xfrm>
            <a:off x="3581400" y="3929746"/>
            <a:ext cx="7778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0" name="Line 498"/>
          <p:cNvSpPr>
            <a:spLocks noChangeShapeType="1"/>
          </p:cNvSpPr>
          <p:nvPr/>
        </p:nvSpPr>
        <p:spPr bwMode="auto">
          <a:xfrm>
            <a:off x="3705225" y="3929746"/>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1" name="Line 499"/>
          <p:cNvSpPr>
            <a:spLocks noChangeShapeType="1"/>
          </p:cNvSpPr>
          <p:nvPr/>
        </p:nvSpPr>
        <p:spPr bwMode="auto">
          <a:xfrm>
            <a:off x="3827463" y="3929746"/>
            <a:ext cx="7778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2" name="Line 500"/>
          <p:cNvSpPr>
            <a:spLocks noChangeShapeType="1"/>
          </p:cNvSpPr>
          <p:nvPr/>
        </p:nvSpPr>
        <p:spPr bwMode="auto">
          <a:xfrm>
            <a:off x="3951288" y="3929746"/>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3" name="Line 501"/>
          <p:cNvSpPr>
            <a:spLocks noChangeShapeType="1"/>
          </p:cNvSpPr>
          <p:nvPr/>
        </p:nvSpPr>
        <p:spPr bwMode="auto">
          <a:xfrm>
            <a:off x="4073525" y="3929746"/>
            <a:ext cx="7778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4" name="Line 502"/>
          <p:cNvSpPr>
            <a:spLocks noChangeShapeType="1"/>
          </p:cNvSpPr>
          <p:nvPr/>
        </p:nvSpPr>
        <p:spPr bwMode="auto">
          <a:xfrm>
            <a:off x="4197350" y="3929746"/>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5" name="Line 503"/>
          <p:cNvSpPr>
            <a:spLocks noChangeShapeType="1"/>
          </p:cNvSpPr>
          <p:nvPr/>
        </p:nvSpPr>
        <p:spPr bwMode="auto">
          <a:xfrm>
            <a:off x="4319588" y="3929746"/>
            <a:ext cx="7778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6" name="Line 504"/>
          <p:cNvSpPr>
            <a:spLocks noChangeShapeType="1"/>
          </p:cNvSpPr>
          <p:nvPr/>
        </p:nvSpPr>
        <p:spPr bwMode="auto">
          <a:xfrm>
            <a:off x="4443413" y="3929746"/>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7" name="Line 505"/>
          <p:cNvSpPr>
            <a:spLocks noChangeShapeType="1"/>
          </p:cNvSpPr>
          <p:nvPr/>
        </p:nvSpPr>
        <p:spPr bwMode="auto">
          <a:xfrm>
            <a:off x="1982788" y="3553290"/>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25" name="Line 523"/>
          <p:cNvSpPr>
            <a:spLocks noChangeShapeType="1"/>
          </p:cNvSpPr>
          <p:nvPr/>
        </p:nvSpPr>
        <p:spPr bwMode="auto">
          <a:xfrm>
            <a:off x="1982788" y="4326402"/>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43" name="Line 541"/>
          <p:cNvSpPr>
            <a:spLocks noChangeShapeType="1"/>
          </p:cNvSpPr>
          <p:nvPr/>
        </p:nvSpPr>
        <p:spPr bwMode="auto">
          <a:xfrm flipV="1">
            <a:off x="4116388" y="5788709"/>
            <a:ext cx="0" cy="762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162" name="Line 560"/>
          <p:cNvSpPr>
            <a:spLocks noChangeShapeType="1"/>
          </p:cNvSpPr>
          <p:nvPr/>
        </p:nvSpPr>
        <p:spPr bwMode="auto">
          <a:xfrm flipV="1">
            <a:off x="4543425" y="5788709"/>
            <a:ext cx="0" cy="762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163" name="Line 561"/>
          <p:cNvSpPr>
            <a:spLocks noChangeShapeType="1"/>
          </p:cNvSpPr>
          <p:nvPr/>
        </p:nvSpPr>
        <p:spPr bwMode="auto">
          <a:xfrm flipV="1">
            <a:off x="4543425" y="5664884"/>
            <a:ext cx="0" cy="7778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64" name="Line 562"/>
          <p:cNvSpPr>
            <a:spLocks noChangeShapeType="1"/>
          </p:cNvSpPr>
          <p:nvPr/>
        </p:nvSpPr>
        <p:spPr bwMode="auto">
          <a:xfrm flipV="1">
            <a:off x="4543425" y="5542646"/>
            <a:ext cx="0" cy="762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65" name="Line 563"/>
          <p:cNvSpPr>
            <a:spLocks noChangeShapeType="1"/>
          </p:cNvSpPr>
          <p:nvPr/>
        </p:nvSpPr>
        <p:spPr bwMode="auto">
          <a:xfrm flipV="1">
            <a:off x="4543425" y="5418821"/>
            <a:ext cx="0" cy="7778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66" name="Line 564"/>
          <p:cNvSpPr>
            <a:spLocks noChangeShapeType="1"/>
          </p:cNvSpPr>
          <p:nvPr/>
        </p:nvSpPr>
        <p:spPr bwMode="auto">
          <a:xfrm flipV="1">
            <a:off x="4543425" y="5296584"/>
            <a:ext cx="0" cy="762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67" name="Line 565"/>
          <p:cNvSpPr>
            <a:spLocks noChangeShapeType="1"/>
          </p:cNvSpPr>
          <p:nvPr/>
        </p:nvSpPr>
        <p:spPr bwMode="auto">
          <a:xfrm flipV="1">
            <a:off x="4543425" y="5172759"/>
            <a:ext cx="0" cy="762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68" name="Line 566"/>
          <p:cNvSpPr>
            <a:spLocks noChangeShapeType="1"/>
          </p:cNvSpPr>
          <p:nvPr/>
        </p:nvSpPr>
        <p:spPr bwMode="auto">
          <a:xfrm flipV="1">
            <a:off x="4543425" y="5048934"/>
            <a:ext cx="0" cy="7778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69" name="Line 567"/>
          <p:cNvSpPr>
            <a:spLocks noChangeShapeType="1"/>
          </p:cNvSpPr>
          <p:nvPr/>
        </p:nvSpPr>
        <p:spPr bwMode="auto">
          <a:xfrm flipV="1">
            <a:off x="4543425" y="4926696"/>
            <a:ext cx="0" cy="762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70" name="Line 568"/>
          <p:cNvSpPr>
            <a:spLocks noChangeShapeType="1"/>
          </p:cNvSpPr>
          <p:nvPr/>
        </p:nvSpPr>
        <p:spPr bwMode="auto">
          <a:xfrm flipV="1">
            <a:off x="4543425" y="4802871"/>
            <a:ext cx="0" cy="7778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71" name="Line 569"/>
          <p:cNvSpPr>
            <a:spLocks noChangeShapeType="1"/>
          </p:cNvSpPr>
          <p:nvPr/>
        </p:nvSpPr>
        <p:spPr bwMode="auto">
          <a:xfrm flipV="1">
            <a:off x="4543425" y="4680634"/>
            <a:ext cx="0" cy="762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72" name="Line 570"/>
          <p:cNvSpPr>
            <a:spLocks noChangeShapeType="1"/>
          </p:cNvSpPr>
          <p:nvPr/>
        </p:nvSpPr>
        <p:spPr bwMode="auto">
          <a:xfrm flipV="1">
            <a:off x="4543425" y="4556809"/>
            <a:ext cx="0" cy="7778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73" name="Line 571"/>
          <p:cNvSpPr>
            <a:spLocks noChangeShapeType="1"/>
          </p:cNvSpPr>
          <p:nvPr/>
        </p:nvSpPr>
        <p:spPr bwMode="auto">
          <a:xfrm flipV="1">
            <a:off x="4543425" y="4434571"/>
            <a:ext cx="0" cy="762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74" name="Line 572"/>
          <p:cNvSpPr>
            <a:spLocks noChangeShapeType="1"/>
          </p:cNvSpPr>
          <p:nvPr/>
        </p:nvSpPr>
        <p:spPr bwMode="auto">
          <a:xfrm flipV="1">
            <a:off x="4543425" y="4310746"/>
            <a:ext cx="0" cy="7778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75" name="Line 573"/>
          <p:cNvSpPr>
            <a:spLocks noChangeShapeType="1"/>
          </p:cNvSpPr>
          <p:nvPr/>
        </p:nvSpPr>
        <p:spPr bwMode="auto">
          <a:xfrm flipV="1">
            <a:off x="4543425" y="4188509"/>
            <a:ext cx="0" cy="762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76" name="Line 574"/>
          <p:cNvSpPr>
            <a:spLocks noChangeShapeType="1"/>
          </p:cNvSpPr>
          <p:nvPr/>
        </p:nvSpPr>
        <p:spPr bwMode="auto">
          <a:xfrm flipV="1">
            <a:off x="4543425" y="4064684"/>
            <a:ext cx="0" cy="7778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77" name="Line 575"/>
          <p:cNvSpPr>
            <a:spLocks noChangeShapeType="1"/>
          </p:cNvSpPr>
          <p:nvPr/>
        </p:nvSpPr>
        <p:spPr bwMode="auto">
          <a:xfrm flipV="1">
            <a:off x="4543425" y="3942446"/>
            <a:ext cx="0" cy="762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82" name="Freeform 580"/>
          <p:cNvSpPr>
            <a:spLocks/>
          </p:cNvSpPr>
          <p:nvPr/>
        </p:nvSpPr>
        <p:spPr bwMode="auto">
          <a:xfrm>
            <a:off x="4510088" y="3901170"/>
            <a:ext cx="60325" cy="61913"/>
          </a:xfrm>
          <a:custGeom>
            <a:avLst/>
            <a:gdLst>
              <a:gd name="T0" fmla="*/ 38 w 38"/>
              <a:gd name="T1" fmla="*/ 19 h 39"/>
              <a:gd name="T2" fmla="*/ 38 w 38"/>
              <a:gd name="T3" fmla="*/ 19 h 39"/>
              <a:gd name="T4" fmla="*/ 36 w 38"/>
              <a:gd name="T5" fmla="*/ 27 h 39"/>
              <a:gd name="T6" fmla="*/ 31 w 38"/>
              <a:gd name="T7" fmla="*/ 34 h 39"/>
              <a:gd name="T8" fmla="*/ 26 w 38"/>
              <a:gd name="T9" fmla="*/ 39 h 39"/>
              <a:gd name="T10" fmla="*/ 19 w 38"/>
              <a:gd name="T11" fmla="*/ 39 h 39"/>
              <a:gd name="T12" fmla="*/ 19 w 38"/>
              <a:gd name="T13" fmla="*/ 39 h 39"/>
              <a:gd name="T14" fmla="*/ 12 w 38"/>
              <a:gd name="T15" fmla="*/ 39 h 39"/>
              <a:gd name="T16" fmla="*/ 4 w 38"/>
              <a:gd name="T17" fmla="*/ 34 h 39"/>
              <a:gd name="T18" fmla="*/ 0 w 38"/>
              <a:gd name="T19" fmla="*/ 27 h 39"/>
              <a:gd name="T20" fmla="*/ 0 w 38"/>
              <a:gd name="T21" fmla="*/ 19 h 39"/>
              <a:gd name="T22" fmla="*/ 0 w 38"/>
              <a:gd name="T23" fmla="*/ 19 h 39"/>
              <a:gd name="T24" fmla="*/ 0 w 38"/>
              <a:gd name="T25" fmla="*/ 12 h 39"/>
              <a:gd name="T26" fmla="*/ 4 w 38"/>
              <a:gd name="T27" fmla="*/ 7 h 39"/>
              <a:gd name="T28" fmla="*/ 12 w 38"/>
              <a:gd name="T29" fmla="*/ 2 h 39"/>
              <a:gd name="T30" fmla="*/ 19 w 38"/>
              <a:gd name="T31" fmla="*/ 0 h 39"/>
              <a:gd name="T32" fmla="*/ 19 w 38"/>
              <a:gd name="T33" fmla="*/ 0 h 39"/>
              <a:gd name="T34" fmla="*/ 26 w 38"/>
              <a:gd name="T35" fmla="*/ 2 h 39"/>
              <a:gd name="T36" fmla="*/ 31 w 38"/>
              <a:gd name="T37" fmla="*/ 7 h 39"/>
              <a:gd name="T38" fmla="*/ 36 w 38"/>
              <a:gd name="T39" fmla="*/ 12 h 39"/>
              <a:gd name="T40" fmla="*/ 38 w 38"/>
              <a:gd name="T41" fmla="*/ 19 h 39"/>
              <a:gd name="T42" fmla="*/ 38 w 38"/>
              <a:gd name="T43" fmla="*/ 1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 h="39">
                <a:moveTo>
                  <a:pt x="38" y="19"/>
                </a:moveTo>
                <a:lnTo>
                  <a:pt x="38" y="19"/>
                </a:lnTo>
                <a:lnTo>
                  <a:pt x="36" y="27"/>
                </a:lnTo>
                <a:lnTo>
                  <a:pt x="31" y="34"/>
                </a:lnTo>
                <a:lnTo>
                  <a:pt x="26" y="39"/>
                </a:lnTo>
                <a:lnTo>
                  <a:pt x="19" y="39"/>
                </a:lnTo>
                <a:lnTo>
                  <a:pt x="19" y="39"/>
                </a:lnTo>
                <a:lnTo>
                  <a:pt x="12" y="39"/>
                </a:lnTo>
                <a:lnTo>
                  <a:pt x="4" y="34"/>
                </a:lnTo>
                <a:lnTo>
                  <a:pt x="0" y="27"/>
                </a:lnTo>
                <a:lnTo>
                  <a:pt x="0" y="19"/>
                </a:lnTo>
                <a:lnTo>
                  <a:pt x="0" y="19"/>
                </a:lnTo>
                <a:lnTo>
                  <a:pt x="0" y="12"/>
                </a:lnTo>
                <a:lnTo>
                  <a:pt x="4" y="7"/>
                </a:lnTo>
                <a:lnTo>
                  <a:pt x="12" y="2"/>
                </a:lnTo>
                <a:lnTo>
                  <a:pt x="19" y="0"/>
                </a:lnTo>
                <a:lnTo>
                  <a:pt x="19" y="0"/>
                </a:lnTo>
                <a:lnTo>
                  <a:pt x="26" y="2"/>
                </a:lnTo>
                <a:lnTo>
                  <a:pt x="31" y="7"/>
                </a:lnTo>
                <a:lnTo>
                  <a:pt x="36" y="12"/>
                </a:lnTo>
                <a:lnTo>
                  <a:pt x="38" y="19"/>
                </a:lnTo>
                <a:lnTo>
                  <a:pt x="38" y="1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4" name="Freeform 582"/>
          <p:cNvSpPr>
            <a:spLocks/>
          </p:cNvSpPr>
          <p:nvPr/>
        </p:nvSpPr>
        <p:spPr bwMode="auto">
          <a:xfrm>
            <a:off x="1450975" y="3545571"/>
            <a:ext cx="73025" cy="773113"/>
          </a:xfrm>
          <a:custGeom>
            <a:avLst/>
            <a:gdLst>
              <a:gd name="T0" fmla="*/ 24 w 46"/>
              <a:gd name="T1" fmla="*/ 213 h 487"/>
              <a:gd name="T2" fmla="*/ 24 w 46"/>
              <a:gd name="T3" fmla="*/ 213 h 487"/>
              <a:gd name="T4" fmla="*/ 24 w 46"/>
              <a:gd name="T5" fmla="*/ 223 h 487"/>
              <a:gd name="T6" fmla="*/ 22 w 46"/>
              <a:gd name="T7" fmla="*/ 233 h 487"/>
              <a:gd name="T8" fmla="*/ 17 w 46"/>
              <a:gd name="T9" fmla="*/ 238 h 487"/>
              <a:gd name="T10" fmla="*/ 7 w 46"/>
              <a:gd name="T11" fmla="*/ 242 h 487"/>
              <a:gd name="T12" fmla="*/ 7 w 46"/>
              <a:gd name="T13" fmla="*/ 242 h 487"/>
              <a:gd name="T14" fmla="*/ 7 w 46"/>
              <a:gd name="T15" fmla="*/ 242 h 487"/>
              <a:gd name="T16" fmla="*/ 17 w 46"/>
              <a:gd name="T17" fmla="*/ 247 h 487"/>
              <a:gd name="T18" fmla="*/ 22 w 46"/>
              <a:gd name="T19" fmla="*/ 254 h 487"/>
              <a:gd name="T20" fmla="*/ 24 w 46"/>
              <a:gd name="T21" fmla="*/ 262 h 487"/>
              <a:gd name="T22" fmla="*/ 24 w 46"/>
              <a:gd name="T23" fmla="*/ 274 h 487"/>
              <a:gd name="T24" fmla="*/ 24 w 46"/>
              <a:gd name="T25" fmla="*/ 458 h 487"/>
              <a:gd name="T26" fmla="*/ 24 w 46"/>
              <a:gd name="T27" fmla="*/ 458 h 487"/>
              <a:gd name="T28" fmla="*/ 27 w 46"/>
              <a:gd name="T29" fmla="*/ 468 h 487"/>
              <a:gd name="T30" fmla="*/ 32 w 46"/>
              <a:gd name="T31" fmla="*/ 475 h 487"/>
              <a:gd name="T32" fmla="*/ 39 w 46"/>
              <a:gd name="T33" fmla="*/ 480 h 487"/>
              <a:gd name="T34" fmla="*/ 46 w 46"/>
              <a:gd name="T35" fmla="*/ 482 h 487"/>
              <a:gd name="T36" fmla="*/ 46 w 46"/>
              <a:gd name="T37" fmla="*/ 487 h 487"/>
              <a:gd name="T38" fmla="*/ 46 w 46"/>
              <a:gd name="T39" fmla="*/ 487 h 487"/>
              <a:gd name="T40" fmla="*/ 39 w 46"/>
              <a:gd name="T41" fmla="*/ 485 h 487"/>
              <a:gd name="T42" fmla="*/ 27 w 46"/>
              <a:gd name="T43" fmla="*/ 480 h 487"/>
              <a:gd name="T44" fmla="*/ 19 w 46"/>
              <a:gd name="T45" fmla="*/ 470 h 487"/>
              <a:gd name="T46" fmla="*/ 17 w 46"/>
              <a:gd name="T47" fmla="*/ 465 h 487"/>
              <a:gd name="T48" fmla="*/ 17 w 46"/>
              <a:gd name="T49" fmla="*/ 458 h 487"/>
              <a:gd name="T50" fmla="*/ 17 w 46"/>
              <a:gd name="T51" fmla="*/ 267 h 487"/>
              <a:gd name="T52" fmla="*/ 17 w 46"/>
              <a:gd name="T53" fmla="*/ 267 h 487"/>
              <a:gd name="T54" fmla="*/ 15 w 46"/>
              <a:gd name="T55" fmla="*/ 259 h 487"/>
              <a:gd name="T56" fmla="*/ 12 w 46"/>
              <a:gd name="T57" fmla="*/ 252 h 487"/>
              <a:gd name="T58" fmla="*/ 7 w 46"/>
              <a:gd name="T59" fmla="*/ 247 h 487"/>
              <a:gd name="T60" fmla="*/ 0 w 46"/>
              <a:gd name="T61" fmla="*/ 245 h 487"/>
              <a:gd name="T62" fmla="*/ 0 w 46"/>
              <a:gd name="T63" fmla="*/ 240 h 487"/>
              <a:gd name="T64" fmla="*/ 0 w 46"/>
              <a:gd name="T65" fmla="*/ 240 h 487"/>
              <a:gd name="T66" fmla="*/ 7 w 46"/>
              <a:gd name="T67" fmla="*/ 238 h 487"/>
              <a:gd name="T68" fmla="*/ 12 w 46"/>
              <a:gd name="T69" fmla="*/ 233 h 487"/>
              <a:gd name="T70" fmla="*/ 15 w 46"/>
              <a:gd name="T71" fmla="*/ 225 h 487"/>
              <a:gd name="T72" fmla="*/ 17 w 46"/>
              <a:gd name="T73" fmla="*/ 218 h 487"/>
              <a:gd name="T74" fmla="*/ 17 w 46"/>
              <a:gd name="T75" fmla="*/ 29 h 487"/>
              <a:gd name="T76" fmla="*/ 17 w 46"/>
              <a:gd name="T77" fmla="*/ 29 h 487"/>
              <a:gd name="T78" fmla="*/ 17 w 46"/>
              <a:gd name="T79" fmla="*/ 22 h 487"/>
              <a:gd name="T80" fmla="*/ 19 w 46"/>
              <a:gd name="T81" fmla="*/ 15 h 487"/>
              <a:gd name="T82" fmla="*/ 27 w 46"/>
              <a:gd name="T83" fmla="*/ 7 h 487"/>
              <a:gd name="T84" fmla="*/ 39 w 46"/>
              <a:gd name="T85" fmla="*/ 2 h 487"/>
              <a:gd name="T86" fmla="*/ 46 w 46"/>
              <a:gd name="T87" fmla="*/ 0 h 487"/>
              <a:gd name="T88" fmla="*/ 46 w 46"/>
              <a:gd name="T89" fmla="*/ 2 h 487"/>
              <a:gd name="T90" fmla="*/ 46 w 46"/>
              <a:gd name="T91" fmla="*/ 2 h 487"/>
              <a:gd name="T92" fmla="*/ 39 w 46"/>
              <a:gd name="T93" fmla="*/ 5 h 487"/>
              <a:gd name="T94" fmla="*/ 32 w 46"/>
              <a:gd name="T95" fmla="*/ 10 h 487"/>
              <a:gd name="T96" fmla="*/ 27 w 46"/>
              <a:gd name="T97" fmla="*/ 17 h 487"/>
              <a:gd name="T98" fmla="*/ 24 w 46"/>
              <a:gd name="T99" fmla="*/ 29 h 487"/>
              <a:gd name="T100" fmla="*/ 24 w 46"/>
              <a:gd name="T101" fmla="*/ 213 h 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6" h="487">
                <a:moveTo>
                  <a:pt x="24" y="213"/>
                </a:moveTo>
                <a:lnTo>
                  <a:pt x="24" y="213"/>
                </a:lnTo>
                <a:lnTo>
                  <a:pt x="24" y="223"/>
                </a:lnTo>
                <a:lnTo>
                  <a:pt x="22" y="233"/>
                </a:lnTo>
                <a:lnTo>
                  <a:pt x="17" y="238"/>
                </a:lnTo>
                <a:lnTo>
                  <a:pt x="7" y="242"/>
                </a:lnTo>
                <a:lnTo>
                  <a:pt x="7" y="242"/>
                </a:lnTo>
                <a:lnTo>
                  <a:pt x="7" y="242"/>
                </a:lnTo>
                <a:lnTo>
                  <a:pt x="17" y="247"/>
                </a:lnTo>
                <a:lnTo>
                  <a:pt x="22" y="254"/>
                </a:lnTo>
                <a:lnTo>
                  <a:pt x="24" y="262"/>
                </a:lnTo>
                <a:lnTo>
                  <a:pt x="24" y="274"/>
                </a:lnTo>
                <a:lnTo>
                  <a:pt x="24" y="458"/>
                </a:lnTo>
                <a:lnTo>
                  <a:pt x="24" y="458"/>
                </a:lnTo>
                <a:lnTo>
                  <a:pt x="27" y="468"/>
                </a:lnTo>
                <a:lnTo>
                  <a:pt x="32" y="475"/>
                </a:lnTo>
                <a:lnTo>
                  <a:pt x="39" y="480"/>
                </a:lnTo>
                <a:lnTo>
                  <a:pt x="46" y="482"/>
                </a:lnTo>
                <a:lnTo>
                  <a:pt x="46" y="487"/>
                </a:lnTo>
                <a:lnTo>
                  <a:pt x="46" y="487"/>
                </a:lnTo>
                <a:lnTo>
                  <a:pt x="39" y="485"/>
                </a:lnTo>
                <a:lnTo>
                  <a:pt x="27" y="480"/>
                </a:lnTo>
                <a:lnTo>
                  <a:pt x="19" y="470"/>
                </a:lnTo>
                <a:lnTo>
                  <a:pt x="17" y="465"/>
                </a:lnTo>
                <a:lnTo>
                  <a:pt x="17" y="458"/>
                </a:lnTo>
                <a:lnTo>
                  <a:pt x="17" y="267"/>
                </a:lnTo>
                <a:lnTo>
                  <a:pt x="17" y="267"/>
                </a:lnTo>
                <a:lnTo>
                  <a:pt x="15" y="259"/>
                </a:lnTo>
                <a:lnTo>
                  <a:pt x="12" y="252"/>
                </a:lnTo>
                <a:lnTo>
                  <a:pt x="7" y="247"/>
                </a:lnTo>
                <a:lnTo>
                  <a:pt x="0" y="245"/>
                </a:lnTo>
                <a:lnTo>
                  <a:pt x="0" y="240"/>
                </a:lnTo>
                <a:lnTo>
                  <a:pt x="0" y="240"/>
                </a:lnTo>
                <a:lnTo>
                  <a:pt x="7" y="238"/>
                </a:lnTo>
                <a:lnTo>
                  <a:pt x="12" y="233"/>
                </a:lnTo>
                <a:lnTo>
                  <a:pt x="15" y="225"/>
                </a:lnTo>
                <a:lnTo>
                  <a:pt x="17" y="218"/>
                </a:lnTo>
                <a:lnTo>
                  <a:pt x="17" y="29"/>
                </a:lnTo>
                <a:lnTo>
                  <a:pt x="17" y="29"/>
                </a:lnTo>
                <a:lnTo>
                  <a:pt x="17" y="22"/>
                </a:lnTo>
                <a:lnTo>
                  <a:pt x="19" y="15"/>
                </a:lnTo>
                <a:lnTo>
                  <a:pt x="27" y="7"/>
                </a:lnTo>
                <a:lnTo>
                  <a:pt x="39" y="2"/>
                </a:lnTo>
                <a:lnTo>
                  <a:pt x="46" y="0"/>
                </a:lnTo>
                <a:lnTo>
                  <a:pt x="46" y="2"/>
                </a:lnTo>
                <a:lnTo>
                  <a:pt x="46" y="2"/>
                </a:lnTo>
                <a:lnTo>
                  <a:pt x="39" y="5"/>
                </a:lnTo>
                <a:lnTo>
                  <a:pt x="32" y="10"/>
                </a:lnTo>
                <a:lnTo>
                  <a:pt x="27" y="17"/>
                </a:lnTo>
                <a:lnTo>
                  <a:pt x="24" y="29"/>
                </a:lnTo>
                <a:lnTo>
                  <a:pt x="24" y="21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586" name="Freeform 168"/>
          <p:cNvSpPr>
            <a:spLocks noEditPoints="1"/>
          </p:cNvSpPr>
          <p:nvPr/>
        </p:nvSpPr>
        <p:spPr bwMode="auto">
          <a:xfrm rot="5400000">
            <a:off x="4592638" y="3238543"/>
            <a:ext cx="431953" cy="95097"/>
          </a:xfrm>
          <a:custGeom>
            <a:avLst/>
            <a:gdLst>
              <a:gd name="T0" fmla="*/ 3300 w 3300"/>
              <a:gd name="T1" fmla="*/ 247 h 631"/>
              <a:gd name="T2" fmla="*/ 135 w 3300"/>
              <a:gd name="T3" fmla="*/ 247 h 631"/>
              <a:gd name="T4" fmla="*/ 135 w 3300"/>
              <a:gd name="T5" fmla="*/ 383 h 631"/>
              <a:gd name="T6" fmla="*/ 3300 w 3300"/>
              <a:gd name="T7" fmla="*/ 383 h 631"/>
              <a:gd name="T8" fmla="*/ 3300 w 3300"/>
              <a:gd name="T9" fmla="*/ 247 h 631"/>
              <a:gd name="T10" fmla="*/ 509 w 3300"/>
              <a:gd name="T11" fmla="*/ 19 h 631"/>
              <a:gd name="T12" fmla="*/ 0 w 3300"/>
              <a:gd name="T13" fmla="*/ 315 h 631"/>
              <a:gd name="T14" fmla="*/ 509 w 3300"/>
              <a:gd name="T15" fmla="*/ 612 h 631"/>
              <a:gd name="T16" fmla="*/ 602 w 3300"/>
              <a:gd name="T17" fmla="*/ 588 h 631"/>
              <a:gd name="T18" fmla="*/ 577 w 3300"/>
              <a:gd name="T19" fmla="*/ 495 h 631"/>
              <a:gd name="T20" fmla="*/ 577 w 3300"/>
              <a:gd name="T21" fmla="*/ 495 h 631"/>
              <a:gd name="T22" fmla="*/ 169 w 3300"/>
              <a:gd name="T23" fmla="*/ 257 h 631"/>
              <a:gd name="T24" fmla="*/ 169 w 3300"/>
              <a:gd name="T25" fmla="*/ 374 h 631"/>
              <a:gd name="T26" fmla="*/ 577 w 3300"/>
              <a:gd name="T27" fmla="*/ 136 h 631"/>
              <a:gd name="T28" fmla="*/ 602 w 3300"/>
              <a:gd name="T29" fmla="*/ 43 h 631"/>
              <a:gd name="T30" fmla="*/ 509 w 3300"/>
              <a:gd name="T31" fmla="*/ 19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300" h="631">
                <a:moveTo>
                  <a:pt x="3300" y="247"/>
                </a:moveTo>
                <a:lnTo>
                  <a:pt x="135" y="247"/>
                </a:lnTo>
                <a:lnTo>
                  <a:pt x="135" y="383"/>
                </a:lnTo>
                <a:lnTo>
                  <a:pt x="3300" y="383"/>
                </a:lnTo>
                <a:lnTo>
                  <a:pt x="3300" y="247"/>
                </a:lnTo>
                <a:close/>
                <a:moveTo>
                  <a:pt x="509" y="19"/>
                </a:moveTo>
                <a:lnTo>
                  <a:pt x="0" y="315"/>
                </a:lnTo>
                <a:lnTo>
                  <a:pt x="509" y="612"/>
                </a:lnTo>
                <a:cubicBezTo>
                  <a:pt x="541" y="631"/>
                  <a:pt x="583" y="620"/>
                  <a:pt x="602" y="588"/>
                </a:cubicBezTo>
                <a:cubicBezTo>
                  <a:pt x="621" y="555"/>
                  <a:pt x="610" y="514"/>
                  <a:pt x="577" y="495"/>
                </a:cubicBezTo>
                <a:lnTo>
                  <a:pt x="577" y="495"/>
                </a:lnTo>
                <a:lnTo>
                  <a:pt x="169" y="257"/>
                </a:lnTo>
                <a:lnTo>
                  <a:pt x="169" y="374"/>
                </a:lnTo>
                <a:lnTo>
                  <a:pt x="577" y="136"/>
                </a:lnTo>
                <a:cubicBezTo>
                  <a:pt x="610" y="117"/>
                  <a:pt x="621" y="76"/>
                  <a:pt x="602" y="43"/>
                </a:cubicBezTo>
                <a:cubicBezTo>
                  <a:pt x="583" y="11"/>
                  <a:pt x="541" y="0"/>
                  <a:pt x="509" y="19"/>
                </a:cubicBezTo>
                <a:close/>
              </a:path>
            </a:pathLst>
          </a:custGeom>
          <a:solidFill>
            <a:schemeClr val="tx1"/>
          </a:solidFill>
          <a:ln w="0" cap="flat">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sz="2000" dirty="0"/>
          </a:p>
        </p:txBody>
      </p:sp>
      <p:grpSp>
        <p:nvGrpSpPr>
          <p:cNvPr id="588" name="Group 587"/>
          <p:cNvGrpSpPr/>
          <p:nvPr/>
        </p:nvGrpSpPr>
        <p:grpSpPr>
          <a:xfrm>
            <a:off x="5389563" y="2942321"/>
            <a:ext cx="166654" cy="253243"/>
            <a:chOff x="6189663" y="1566863"/>
            <a:chExt cx="166654" cy="253243"/>
          </a:xfrm>
        </p:grpSpPr>
        <p:sp>
          <p:nvSpPr>
            <p:cNvPr id="589" name="Rectangle 475"/>
            <p:cNvSpPr>
              <a:spLocks noChangeArrowheads="1"/>
            </p:cNvSpPr>
            <p:nvPr/>
          </p:nvSpPr>
          <p:spPr bwMode="auto">
            <a:xfrm>
              <a:off x="6189663" y="1566863"/>
              <a:ext cx="94578"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a:ln>
                    <a:noFill/>
                  </a:ln>
                  <a:solidFill>
                    <a:srgbClr val="000000"/>
                  </a:solidFill>
                  <a:effectLst/>
                  <a:latin typeface="Univers LT Std 47 Cn Lt" charset="0"/>
                  <a:cs typeface="Arial" pitchFamily="34" charset="0"/>
                </a:rPr>
                <a:t>S</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590" name="Rectangle 476"/>
            <p:cNvSpPr>
              <a:spLocks noChangeArrowheads="1"/>
            </p:cNvSpPr>
            <p:nvPr/>
          </p:nvSpPr>
          <p:spPr bwMode="auto">
            <a:xfrm>
              <a:off x="6277769" y="1650829"/>
              <a:ext cx="78548"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100" b="1" dirty="0">
                  <a:solidFill>
                    <a:srgbClr val="000000"/>
                  </a:solidFill>
                  <a:latin typeface="Univers LT Std 47 Cn Lt" charset="0"/>
                  <a:cs typeface="Arial" pitchFamily="34" charset="0"/>
                </a:rPr>
                <a:t>1</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grpSp>
      <p:grpSp>
        <p:nvGrpSpPr>
          <p:cNvPr id="594" name="Group 593"/>
          <p:cNvGrpSpPr/>
          <p:nvPr/>
        </p:nvGrpSpPr>
        <p:grpSpPr>
          <a:xfrm>
            <a:off x="3996253" y="3162227"/>
            <a:ext cx="166654" cy="253243"/>
            <a:chOff x="6189663" y="1566863"/>
            <a:chExt cx="166654" cy="253243"/>
          </a:xfrm>
        </p:grpSpPr>
        <p:sp>
          <p:nvSpPr>
            <p:cNvPr id="595" name="Rectangle 475"/>
            <p:cNvSpPr>
              <a:spLocks noChangeArrowheads="1"/>
            </p:cNvSpPr>
            <p:nvPr/>
          </p:nvSpPr>
          <p:spPr bwMode="auto">
            <a:xfrm>
              <a:off x="6189663" y="1566863"/>
              <a:ext cx="94578"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a:ln>
                    <a:noFill/>
                  </a:ln>
                  <a:solidFill>
                    <a:srgbClr val="000000"/>
                  </a:solidFill>
                  <a:effectLst/>
                  <a:latin typeface="Univers LT Std 47 Cn Lt" charset="0"/>
                  <a:cs typeface="Arial" pitchFamily="34" charset="0"/>
                </a:rPr>
                <a:t>E</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596" name="Rectangle 476"/>
            <p:cNvSpPr>
              <a:spLocks noChangeArrowheads="1"/>
            </p:cNvSpPr>
            <p:nvPr/>
          </p:nvSpPr>
          <p:spPr bwMode="auto">
            <a:xfrm>
              <a:off x="6277769" y="1650829"/>
              <a:ext cx="78548"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a:ln>
                    <a:noFill/>
                  </a:ln>
                  <a:solidFill>
                    <a:srgbClr val="000000"/>
                  </a:solidFill>
                  <a:effectLst/>
                  <a:latin typeface="Univers LT Std 47 Cn Lt" charset="0"/>
                  <a:cs typeface="Arial" pitchFamily="34" charset="0"/>
                </a:rPr>
                <a:t>2</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grpSp>
      <p:grpSp>
        <p:nvGrpSpPr>
          <p:cNvPr id="597" name="Group 596"/>
          <p:cNvGrpSpPr/>
          <p:nvPr/>
        </p:nvGrpSpPr>
        <p:grpSpPr>
          <a:xfrm>
            <a:off x="4423290" y="3577981"/>
            <a:ext cx="166654" cy="253243"/>
            <a:chOff x="6189663" y="1566863"/>
            <a:chExt cx="166654" cy="253243"/>
          </a:xfrm>
        </p:grpSpPr>
        <p:sp>
          <p:nvSpPr>
            <p:cNvPr id="598" name="Rectangle 475"/>
            <p:cNvSpPr>
              <a:spLocks noChangeArrowheads="1"/>
            </p:cNvSpPr>
            <p:nvPr/>
          </p:nvSpPr>
          <p:spPr bwMode="auto">
            <a:xfrm>
              <a:off x="6189663" y="1566863"/>
              <a:ext cx="94578"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a:ln>
                    <a:noFill/>
                  </a:ln>
                  <a:solidFill>
                    <a:srgbClr val="000000"/>
                  </a:solidFill>
                  <a:effectLst/>
                  <a:latin typeface="Univers LT Std 47 Cn Lt" charset="0"/>
                  <a:cs typeface="Arial" pitchFamily="34" charset="0"/>
                </a:rPr>
                <a:t>E</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599" name="Rectangle 476"/>
            <p:cNvSpPr>
              <a:spLocks noChangeArrowheads="1"/>
            </p:cNvSpPr>
            <p:nvPr/>
          </p:nvSpPr>
          <p:spPr bwMode="auto">
            <a:xfrm>
              <a:off x="6277769" y="1650829"/>
              <a:ext cx="78548"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a:ln>
                    <a:noFill/>
                  </a:ln>
                  <a:solidFill>
                    <a:schemeClr val="tx1"/>
                  </a:solidFill>
                  <a:effectLst/>
                  <a:latin typeface="Arial" pitchFamily="34" charset="0"/>
                  <a:cs typeface="Arial" pitchFamily="34" charset="0"/>
                </a:rPr>
                <a:t>1</a:t>
              </a:r>
            </a:p>
          </p:txBody>
        </p:sp>
      </p:grpSp>
      <p:sp>
        <p:nvSpPr>
          <p:cNvPr id="179" name="Line 577"/>
          <p:cNvSpPr>
            <a:spLocks noChangeShapeType="1"/>
          </p:cNvSpPr>
          <p:nvPr/>
        </p:nvSpPr>
        <p:spPr bwMode="auto">
          <a:xfrm flipH="1">
            <a:off x="2843213" y="2783571"/>
            <a:ext cx="2135188" cy="1935163"/>
          </a:xfrm>
          <a:prstGeom prst="line">
            <a:avLst/>
          </a:prstGeom>
          <a:noFill/>
          <a:ln w="38100">
            <a:solidFill>
              <a:srgbClr val="8EB4E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grpSp>
        <p:nvGrpSpPr>
          <p:cNvPr id="4" name="Group 3"/>
          <p:cNvGrpSpPr/>
          <p:nvPr/>
        </p:nvGrpSpPr>
        <p:grpSpPr>
          <a:xfrm>
            <a:off x="6887" y="3247077"/>
            <a:ext cx="4133313" cy="1675987"/>
            <a:chOff x="13237" y="3239358"/>
            <a:chExt cx="4133313" cy="1675987"/>
          </a:xfrm>
        </p:grpSpPr>
        <p:sp>
          <p:nvSpPr>
            <p:cNvPr id="31" name="Rectangle 429"/>
            <p:cNvSpPr>
              <a:spLocks noChangeArrowheads="1"/>
            </p:cNvSpPr>
            <p:nvPr/>
          </p:nvSpPr>
          <p:spPr bwMode="auto">
            <a:xfrm>
              <a:off x="22225" y="3239358"/>
              <a:ext cx="146193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Buyers pay $0.60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08" name="Line 506"/>
            <p:cNvSpPr>
              <a:spLocks noChangeShapeType="1"/>
            </p:cNvSpPr>
            <p:nvPr/>
          </p:nvSpPr>
          <p:spPr bwMode="auto">
            <a:xfrm>
              <a:off x="2105025" y="3545571"/>
              <a:ext cx="7778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9" name="Line 507"/>
            <p:cNvSpPr>
              <a:spLocks noChangeShapeType="1"/>
            </p:cNvSpPr>
            <p:nvPr/>
          </p:nvSpPr>
          <p:spPr bwMode="auto">
            <a:xfrm>
              <a:off x="2228850" y="3545571"/>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10" name="Line 508"/>
            <p:cNvSpPr>
              <a:spLocks noChangeShapeType="1"/>
            </p:cNvSpPr>
            <p:nvPr/>
          </p:nvSpPr>
          <p:spPr bwMode="auto">
            <a:xfrm>
              <a:off x="2351088" y="3545571"/>
              <a:ext cx="7778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11" name="Line 509"/>
            <p:cNvSpPr>
              <a:spLocks noChangeShapeType="1"/>
            </p:cNvSpPr>
            <p:nvPr/>
          </p:nvSpPr>
          <p:spPr bwMode="auto">
            <a:xfrm>
              <a:off x="2474913" y="3545571"/>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12" name="Line 510"/>
            <p:cNvSpPr>
              <a:spLocks noChangeShapeType="1"/>
            </p:cNvSpPr>
            <p:nvPr/>
          </p:nvSpPr>
          <p:spPr bwMode="auto">
            <a:xfrm>
              <a:off x="2597150" y="3545571"/>
              <a:ext cx="7778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13" name="Line 511"/>
            <p:cNvSpPr>
              <a:spLocks noChangeShapeType="1"/>
            </p:cNvSpPr>
            <p:nvPr/>
          </p:nvSpPr>
          <p:spPr bwMode="auto">
            <a:xfrm>
              <a:off x="2720975" y="3545571"/>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14" name="Line 512"/>
            <p:cNvSpPr>
              <a:spLocks noChangeShapeType="1"/>
            </p:cNvSpPr>
            <p:nvPr/>
          </p:nvSpPr>
          <p:spPr bwMode="auto">
            <a:xfrm>
              <a:off x="2843213" y="3545571"/>
              <a:ext cx="7778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15" name="Line 513"/>
            <p:cNvSpPr>
              <a:spLocks noChangeShapeType="1"/>
            </p:cNvSpPr>
            <p:nvPr/>
          </p:nvSpPr>
          <p:spPr bwMode="auto">
            <a:xfrm>
              <a:off x="2967038" y="3545571"/>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16" name="Line 514"/>
            <p:cNvSpPr>
              <a:spLocks noChangeShapeType="1"/>
            </p:cNvSpPr>
            <p:nvPr/>
          </p:nvSpPr>
          <p:spPr bwMode="auto">
            <a:xfrm>
              <a:off x="3089275" y="3545571"/>
              <a:ext cx="7778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17" name="Line 515"/>
            <p:cNvSpPr>
              <a:spLocks noChangeShapeType="1"/>
            </p:cNvSpPr>
            <p:nvPr/>
          </p:nvSpPr>
          <p:spPr bwMode="auto">
            <a:xfrm>
              <a:off x="3213100" y="3545571"/>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18" name="Line 516"/>
            <p:cNvSpPr>
              <a:spLocks noChangeShapeType="1"/>
            </p:cNvSpPr>
            <p:nvPr/>
          </p:nvSpPr>
          <p:spPr bwMode="auto">
            <a:xfrm>
              <a:off x="3335338" y="3545571"/>
              <a:ext cx="7778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19" name="Line 517"/>
            <p:cNvSpPr>
              <a:spLocks noChangeShapeType="1"/>
            </p:cNvSpPr>
            <p:nvPr/>
          </p:nvSpPr>
          <p:spPr bwMode="auto">
            <a:xfrm>
              <a:off x="3459163" y="3545571"/>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20" name="Line 518"/>
            <p:cNvSpPr>
              <a:spLocks noChangeShapeType="1"/>
            </p:cNvSpPr>
            <p:nvPr/>
          </p:nvSpPr>
          <p:spPr bwMode="auto">
            <a:xfrm>
              <a:off x="3581400" y="3545571"/>
              <a:ext cx="7778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21" name="Line 519"/>
            <p:cNvSpPr>
              <a:spLocks noChangeShapeType="1"/>
            </p:cNvSpPr>
            <p:nvPr/>
          </p:nvSpPr>
          <p:spPr bwMode="auto">
            <a:xfrm>
              <a:off x="3705225" y="3545571"/>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22" name="Line 520"/>
            <p:cNvSpPr>
              <a:spLocks noChangeShapeType="1"/>
            </p:cNvSpPr>
            <p:nvPr/>
          </p:nvSpPr>
          <p:spPr bwMode="auto">
            <a:xfrm>
              <a:off x="3827463" y="3545571"/>
              <a:ext cx="7778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23" name="Line 521"/>
            <p:cNvSpPr>
              <a:spLocks noChangeShapeType="1"/>
            </p:cNvSpPr>
            <p:nvPr/>
          </p:nvSpPr>
          <p:spPr bwMode="auto">
            <a:xfrm>
              <a:off x="3951288" y="3545571"/>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26" name="Line 524"/>
            <p:cNvSpPr>
              <a:spLocks noChangeShapeType="1"/>
            </p:cNvSpPr>
            <p:nvPr/>
          </p:nvSpPr>
          <p:spPr bwMode="auto">
            <a:xfrm>
              <a:off x="2105025" y="4318684"/>
              <a:ext cx="7778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27" name="Line 525"/>
            <p:cNvSpPr>
              <a:spLocks noChangeShapeType="1"/>
            </p:cNvSpPr>
            <p:nvPr/>
          </p:nvSpPr>
          <p:spPr bwMode="auto">
            <a:xfrm>
              <a:off x="2228850" y="4318684"/>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28" name="Line 526"/>
            <p:cNvSpPr>
              <a:spLocks noChangeShapeType="1"/>
            </p:cNvSpPr>
            <p:nvPr/>
          </p:nvSpPr>
          <p:spPr bwMode="auto">
            <a:xfrm>
              <a:off x="2351088" y="4318684"/>
              <a:ext cx="7778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29" name="Line 527"/>
            <p:cNvSpPr>
              <a:spLocks noChangeShapeType="1"/>
            </p:cNvSpPr>
            <p:nvPr/>
          </p:nvSpPr>
          <p:spPr bwMode="auto">
            <a:xfrm>
              <a:off x="2474913" y="4318684"/>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30" name="Line 528"/>
            <p:cNvSpPr>
              <a:spLocks noChangeShapeType="1"/>
            </p:cNvSpPr>
            <p:nvPr/>
          </p:nvSpPr>
          <p:spPr bwMode="auto">
            <a:xfrm>
              <a:off x="2597150" y="4318684"/>
              <a:ext cx="7778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31" name="Line 529"/>
            <p:cNvSpPr>
              <a:spLocks noChangeShapeType="1"/>
            </p:cNvSpPr>
            <p:nvPr/>
          </p:nvSpPr>
          <p:spPr bwMode="auto">
            <a:xfrm>
              <a:off x="2720975" y="4318684"/>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32" name="Line 530"/>
            <p:cNvSpPr>
              <a:spLocks noChangeShapeType="1"/>
            </p:cNvSpPr>
            <p:nvPr/>
          </p:nvSpPr>
          <p:spPr bwMode="auto">
            <a:xfrm>
              <a:off x="2843213" y="4318684"/>
              <a:ext cx="7778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33" name="Line 531"/>
            <p:cNvSpPr>
              <a:spLocks noChangeShapeType="1"/>
            </p:cNvSpPr>
            <p:nvPr/>
          </p:nvSpPr>
          <p:spPr bwMode="auto">
            <a:xfrm>
              <a:off x="2967038" y="4318684"/>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34" name="Line 532"/>
            <p:cNvSpPr>
              <a:spLocks noChangeShapeType="1"/>
            </p:cNvSpPr>
            <p:nvPr/>
          </p:nvSpPr>
          <p:spPr bwMode="auto">
            <a:xfrm>
              <a:off x="3089275" y="4318684"/>
              <a:ext cx="7778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35" name="Line 533"/>
            <p:cNvSpPr>
              <a:spLocks noChangeShapeType="1"/>
            </p:cNvSpPr>
            <p:nvPr/>
          </p:nvSpPr>
          <p:spPr bwMode="auto">
            <a:xfrm>
              <a:off x="3213100" y="4318684"/>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36" name="Line 534"/>
            <p:cNvSpPr>
              <a:spLocks noChangeShapeType="1"/>
            </p:cNvSpPr>
            <p:nvPr/>
          </p:nvSpPr>
          <p:spPr bwMode="auto">
            <a:xfrm>
              <a:off x="3335338" y="4318684"/>
              <a:ext cx="7778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37" name="Line 535"/>
            <p:cNvSpPr>
              <a:spLocks noChangeShapeType="1"/>
            </p:cNvSpPr>
            <p:nvPr/>
          </p:nvSpPr>
          <p:spPr bwMode="auto">
            <a:xfrm>
              <a:off x="3459163" y="4318684"/>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38" name="Line 536"/>
            <p:cNvSpPr>
              <a:spLocks noChangeShapeType="1"/>
            </p:cNvSpPr>
            <p:nvPr/>
          </p:nvSpPr>
          <p:spPr bwMode="auto">
            <a:xfrm>
              <a:off x="3581400" y="4318684"/>
              <a:ext cx="7778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39" name="Line 537"/>
            <p:cNvSpPr>
              <a:spLocks noChangeShapeType="1"/>
            </p:cNvSpPr>
            <p:nvPr/>
          </p:nvSpPr>
          <p:spPr bwMode="auto">
            <a:xfrm>
              <a:off x="3705225" y="4318684"/>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40" name="Line 538"/>
            <p:cNvSpPr>
              <a:spLocks noChangeShapeType="1"/>
            </p:cNvSpPr>
            <p:nvPr/>
          </p:nvSpPr>
          <p:spPr bwMode="auto">
            <a:xfrm>
              <a:off x="3827463" y="4318684"/>
              <a:ext cx="7778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41" name="Line 539"/>
            <p:cNvSpPr>
              <a:spLocks noChangeShapeType="1"/>
            </p:cNvSpPr>
            <p:nvPr/>
          </p:nvSpPr>
          <p:spPr bwMode="auto">
            <a:xfrm>
              <a:off x="3951288" y="4318684"/>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80" name="Freeform 578"/>
            <p:cNvSpPr>
              <a:spLocks/>
            </p:cNvSpPr>
            <p:nvPr/>
          </p:nvSpPr>
          <p:spPr bwMode="auto">
            <a:xfrm>
              <a:off x="4086225" y="4288521"/>
              <a:ext cx="60325" cy="60325"/>
            </a:xfrm>
            <a:custGeom>
              <a:avLst/>
              <a:gdLst>
                <a:gd name="T0" fmla="*/ 38 w 38"/>
                <a:gd name="T1" fmla="*/ 19 h 38"/>
                <a:gd name="T2" fmla="*/ 38 w 38"/>
                <a:gd name="T3" fmla="*/ 19 h 38"/>
                <a:gd name="T4" fmla="*/ 36 w 38"/>
                <a:gd name="T5" fmla="*/ 26 h 38"/>
                <a:gd name="T6" fmla="*/ 31 w 38"/>
                <a:gd name="T7" fmla="*/ 31 h 38"/>
                <a:gd name="T8" fmla="*/ 26 w 38"/>
                <a:gd name="T9" fmla="*/ 36 h 38"/>
                <a:gd name="T10" fmla="*/ 19 w 38"/>
                <a:gd name="T11" fmla="*/ 38 h 38"/>
                <a:gd name="T12" fmla="*/ 19 w 38"/>
                <a:gd name="T13" fmla="*/ 38 h 38"/>
                <a:gd name="T14" fmla="*/ 12 w 38"/>
                <a:gd name="T15" fmla="*/ 36 h 38"/>
                <a:gd name="T16" fmla="*/ 5 w 38"/>
                <a:gd name="T17" fmla="*/ 31 h 38"/>
                <a:gd name="T18" fmla="*/ 0 w 38"/>
                <a:gd name="T19" fmla="*/ 26 h 38"/>
                <a:gd name="T20" fmla="*/ 0 w 38"/>
                <a:gd name="T21" fmla="*/ 19 h 38"/>
                <a:gd name="T22" fmla="*/ 0 w 38"/>
                <a:gd name="T23" fmla="*/ 19 h 38"/>
                <a:gd name="T24" fmla="*/ 0 w 38"/>
                <a:gd name="T25" fmla="*/ 12 h 38"/>
                <a:gd name="T26" fmla="*/ 5 w 38"/>
                <a:gd name="T27" fmla="*/ 5 h 38"/>
                <a:gd name="T28" fmla="*/ 12 w 38"/>
                <a:gd name="T29" fmla="*/ 0 h 38"/>
                <a:gd name="T30" fmla="*/ 19 w 38"/>
                <a:gd name="T31" fmla="*/ 0 h 38"/>
                <a:gd name="T32" fmla="*/ 19 w 38"/>
                <a:gd name="T33" fmla="*/ 0 h 38"/>
                <a:gd name="T34" fmla="*/ 26 w 38"/>
                <a:gd name="T35" fmla="*/ 0 h 38"/>
                <a:gd name="T36" fmla="*/ 31 w 38"/>
                <a:gd name="T37" fmla="*/ 5 h 38"/>
                <a:gd name="T38" fmla="*/ 36 w 38"/>
                <a:gd name="T39" fmla="*/ 12 h 38"/>
                <a:gd name="T40" fmla="*/ 38 w 38"/>
                <a:gd name="T41" fmla="*/ 19 h 38"/>
                <a:gd name="T42" fmla="*/ 38 w 38"/>
                <a:gd name="T43"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 h="38">
                  <a:moveTo>
                    <a:pt x="38" y="19"/>
                  </a:moveTo>
                  <a:lnTo>
                    <a:pt x="38" y="19"/>
                  </a:lnTo>
                  <a:lnTo>
                    <a:pt x="36" y="26"/>
                  </a:lnTo>
                  <a:lnTo>
                    <a:pt x="31" y="31"/>
                  </a:lnTo>
                  <a:lnTo>
                    <a:pt x="26" y="36"/>
                  </a:lnTo>
                  <a:lnTo>
                    <a:pt x="19" y="38"/>
                  </a:lnTo>
                  <a:lnTo>
                    <a:pt x="19" y="38"/>
                  </a:lnTo>
                  <a:lnTo>
                    <a:pt x="12" y="36"/>
                  </a:lnTo>
                  <a:lnTo>
                    <a:pt x="5" y="31"/>
                  </a:lnTo>
                  <a:lnTo>
                    <a:pt x="0" y="26"/>
                  </a:lnTo>
                  <a:lnTo>
                    <a:pt x="0" y="19"/>
                  </a:lnTo>
                  <a:lnTo>
                    <a:pt x="0" y="19"/>
                  </a:lnTo>
                  <a:lnTo>
                    <a:pt x="0" y="12"/>
                  </a:lnTo>
                  <a:lnTo>
                    <a:pt x="5" y="5"/>
                  </a:lnTo>
                  <a:lnTo>
                    <a:pt x="12" y="0"/>
                  </a:lnTo>
                  <a:lnTo>
                    <a:pt x="19" y="0"/>
                  </a:lnTo>
                  <a:lnTo>
                    <a:pt x="19" y="0"/>
                  </a:lnTo>
                  <a:lnTo>
                    <a:pt x="26" y="0"/>
                  </a:lnTo>
                  <a:lnTo>
                    <a:pt x="31" y="5"/>
                  </a:lnTo>
                  <a:lnTo>
                    <a:pt x="36" y="12"/>
                  </a:lnTo>
                  <a:lnTo>
                    <a:pt x="38" y="19"/>
                  </a:lnTo>
                  <a:lnTo>
                    <a:pt x="38" y="1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3" name="Freeform 581"/>
            <p:cNvSpPr>
              <a:spLocks/>
            </p:cNvSpPr>
            <p:nvPr/>
          </p:nvSpPr>
          <p:spPr bwMode="auto">
            <a:xfrm>
              <a:off x="4086225" y="3515409"/>
              <a:ext cx="60325" cy="60325"/>
            </a:xfrm>
            <a:custGeom>
              <a:avLst/>
              <a:gdLst>
                <a:gd name="T0" fmla="*/ 38 w 38"/>
                <a:gd name="T1" fmla="*/ 19 h 38"/>
                <a:gd name="T2" fmla="*/ 38 w 38"/>
                <a:gd name="T3" fmla="*/ 19 h 38"/>
                <a:gd name="T4" fmla="*/ 36 w 38"/>
                <a:gd name="T5" fmla="*/ 26 h 38"/>
                <a:gd name="T6" fmla="*/ 31 w 38"/>
                <a:gd name="T7" fmla="*/ 31 h 38"/>
                <a:gd name="T8" fmla="*/ 26 w 38"/>
                <a:gd name="T9" fmla="*/ 36 h 38"/>
                <a:gd name="T10" fmla="*/ 19 w 38"/>
                <a:gd name="T11" fmla="*/ 38 h 38"/>
                <a:gd name="T12" fmla="*/ 19 w 38"/>
                <a:gd name="T13" fmla="*/ 38 h 38"/>
                <a:gd name="T14" fmla="*/ 12 w 38"/>
                <a:gd name="T15" fmla="*/ 36 h 38"/>
                <a:gd name="T16" fmla="*/ 5 w 38"/>
                <a:gd name="T17" fmla="*/ 31 h 38"/>
                <a:gd name="T18" fmla="*/ 0 w 38"/>
                <a:gd name="T19" fmla="*/ 26 h 38"/>
                <a:gd name="T20" fmla="*/ 0 w 38"/>
                <a:gd name="T21" fmla="*/ 19 h 38"/>
                <a:gd name="T22" fmla="*/ 0 w 38"/>
                <a:gd name="T23" fmla="*/ 19 h 38"/>
                <a:gd name="T24" fmla="*/ 0 w 38"/>
                <a:gd name="T25" fmla="*/ 12 h 38"/>
                <a:gd name="T26" fmla="*/ 5 w 38"/>
                <a:gd name="T27" fmla="*/ 5 h 38"/>
                <a:gd name="T28" fmla="*/ 12 w 38"/>
                <a:gd name="T29" fmla="*/ 0 h 38"/>
                <a:gd name="T30" fmla="*/ 19 w 38"/>
                <a:gd name="T31" fmla="*/ 0 h 38"/>
                <a:gd name="T32" fmla="*/ 19 w 38"/>
                <a:gd name="T33" fmla="*/ 0 h 38"/>
                <a:gd name="T34" fmla="*/ 26 w 38"/>
                <a:gd name="T35" fmla="*/ 0 h 38"/>
                <a:gd name="T36" fmla="*/ 31 w 38"/>
                <a:gd name="T37" fmla="*/ 5 h 38"/>
                <a:gd name="T38" fmla="*/ 36 w 38"/>
                <a:gd name="T39" fmla="*/ 12 h 38"/>
                <a:gd name="T40" fmla="*/ 38 w 38"/>
                <a:gd name="T41" fmla="*/ 19 h 38"/>
                <a:gd name="T42" fmla="*/ 38 w 38"/>
                <a:gd name="T43"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 h="38">
                  <a:moveTo>
                    <a:pt x="38" y="19"/>
                  </a:moveTo>
                  <a:lnTo>
                    <a:pt x="38" y="19"/>
                  </a:lnTo>
                  <a:lnTo>
                    <a:pt x="36" y="26"/>
                  </a:lnTo>
                  <a:lnTo>
                    <a:pt x="31" y="31"/>
                  </a:lnTo>
                  <a:lnTo>
                    <a:pt x="26" y="36"/>
                  </a:lnTo>
                  <a:lnTo>
                    <a:pt x="19" y="38"/>
                  </a:lnTo>
                  <a:lnTo>
                    <a:pt x="19" y="38"/>
                  </a:lnTo>
                  <a:lnTo>
                    <a:pt x="12" y="36"/>
                  </a:lnTo>
                  <a:lnTo>
                    <a:pt x="5" y="31"/>
                  </a:lnTo>
                  <a:lnTo>
                    <a:pt x="0" y="26"/>
                  </a:lnTo>
                  <a:lnTo>
                    <a:pt x="0" y="19"/>
                  </a:lnTo>
                  <a:lnTo>
                    <a:pt x="0" y="19"/>
                  </a:lnTo>
                  <a:lnTo>
                    <a:pt x="0" y="12"/>
                  </a:lnTo>
                  <a:lnTo>
                    <a:pt x="5" y="5"/>
                  </a:lnTo>
                  <a:lnTo>
                    <a:pt x="12" y="0"/>
                  </a:lnTo>
                  <a:lnTo>
                    <a:pt x="19" y="0"/>
                  </a:lnTo>
                  <a:lnTo>
                    <a:pt x="19" y="0"/>
                  </a:lnTo>
                  <a:lnTo>
                    <a:pt x="26" y="0"/>
                  </a:lnTo>
                  <a:lnTo>
                    <a:pt x="31" y="5"/>
                  </a:lnTo>
                  <a:lnTo>
                    <a:pt x="36" y="12"/>
                  </a:lnTo>
                  <a:lnTo>
                    <a:pt x="38" y="19"/>
                  </a:lnTo>
                  <a:lnTo>
                    <a:pt x="38" y="1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00" name="Rectangle 429"/>
            <p:cNvSpPr>
              <a:spLocks noChangeArrowheads="1"/>
            </p:cNvSpPr>
            <p:nvPr/>
          </p:nvSpPr>
          <p:spPr bwMode="auto">
            <a:xfrm>
              <a:off x="13237" y="4484458"/>
              <a:ext cx="175208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Sellers</a:t>
              </a:r>
              <a:r>
                <a:rPr kumimoji="0" lang="en-US" sz="1400" b="1" i="0" u="none" strike="noStrike" cap="none" normalizeH="0" dirty="0">
                  <a:ln>
                    <a:noFill/>
                  </a:ln>
                  <a:solidFill>
                    <a:srgbClr val="000000"/>
                  </a:solidFill>
                  <a:effectLst/>
                  <a:latin typeface="Univers LT Std 47 Cn Lt" charset="0"/>
                  <a:cs typeface="Arial" pitchFamily="34" charset="0"/>
                </a:rPr>
                <a:t> receive $0.40</a:t>
              </a:r>
              <a:endParaRPr kumimoji="0" lang="en-US" sz="1400" b="1" i="0" u="none" strike="noStrike" cap="none" normalizeH="0" baseline="0" dirty="0">
                <a:ln>
                  <a:noFill/>
                </a:ln>
                <a:solidFill>
                  <a:srgbClr val="000000"/>
                </a:solidFill>
                <a:effectLst/>
                <a:latin typeface="Univers LT Std 47 Cn Lt" charset="0"/>
                <a:cs typeface="Arial"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r>
                <a:rPr lang="en-US" sz="1400" b="1" dirty="0">
                  <a:solidFill>
                    <a:srgbClr val="000000"/>
                  </a:solidFill>
                  <a:latin typeface="Univers LT Std 47 Cn Lt" charset="0"/>
                  <a:cs typeface="Arial" pitchFamily="34" charset="0"/>
                </a:rPr>
                <a:t>            after the tax</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grpSp>
      <p:sp>
        <p:nvSpPr>
          <p:cNvPr id="601" name="Rectangle 429"/>
          <p:cNvSpPr>
            <a:spLocks noChangeArrowheads="1"/>
          </p:cNvSpPr>
          <p:nvPr/>
        </p:nvSpPr>
        <p:spPr bwMode="auto">
          <a:xfrm>
            <a:off x="504363" y="3824405"/>
            <a:ext cx="92756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400" b="1" dirty="0">
                <a:solidFill>
                  <a:srgbClr val="000000"/>
                </a:solidFill>
                <a:latin typeface="Univers LT Std 47 Cn Lt" charset="0"/>
                <a:cs typeface="Arial" pitchFamily="34" charset="0"/>
              </a:rPr>
              <a:t>Tax Wedge</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86" name="Rectangle 185"/>
          <p:cNvSpPr/>
          <p:nvPr/>
        </p:nvSpPr>
        <p:spPr>
          <a:xfrm>
            <a:off x="533400" y="1132582"/>
            <a:ext cx="8381999" cy="1200329"/>
          </a:xfrm>
          <a:prstGeom prst="rect">
            <a:avLst/>
          </a:prstGeom>
        </p:spPr>
        <p:txBody>
          <a:bodyPr wrap="square">
            <a:spAutoFit/>
          </a:bodyPr>
          <a:lstStyle/>
          <a:p>
            <a:r>
              <a:rPr lang="en-US" sz="2400" dirty="0">
                <a:latin typeface="Calibri Light"/>
              </a:rPr>
              <a:t>Suppose the government imposes a $0.20 tax on each unit sold, which the seller must pay. What effect does this have on the market?</a:t>
            </a:r>
          </a:p>
        </p:txBody>
      </p:sp>
      <p:grpSp>
        <p:nvGrpSpPr>
          <p:cNvPr id="7" name="Group 6"/>
          <p:cNvGrpSpPr/>
          <p:nvPr/>
        </p:nvGrpSpPr>
        <p:grpSpPr>
          <a:xfrm>
            <a:off x="4116388" y="3577093"/>
            <a:ext cx="369887" cy="2170003"/>
            <a:chOff x="4116388" y="3572559"/>
            <a:chExt cx="369887" cy="2170003"/>
          </a:xfrm>
        </p:grpSpPr>
        <p:sp>
          <p:nvSpPr>
            <p:cNvPr id="157" name="Line 555"/>
            <p:cNvSpPr>
              <a:spLocks noChangeShapeType="1"/>
            </p:cNvSpPr>
            <p:nvPr/>
          </p:nvSpPr>
          <p:spPr bwMode="auto">
            <a:xfrm flipV="1">
              <a:off x="4116388" y="4064684"/>
              <a:ext cx="0" cy="7778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58" name="Line 556"/>
            <p:cNvSpPr>
              <a:spLocks noChangeShapeType="1"/>
            </p:cNvSpPr>
            <p:nvPr/>
          </p:nvSpPr>
          <p:spPr bwMode="auto">
            <a:xfrm flipV="1">
              <a:off x="4116388" y="3942446"/>
              <a:ext cx="0" cy="762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59" name="Line 557"/>
            <p:cNvSpPr>
              <a:spLocks noChangeShapeType="1"/>
            </p:cNvSpPr>
            <p:nvPr/>
          </p:nvSpPr>
          <p:spPr bwMode="auto">
            <a:xfrm flipV="1">
              <a:off x="4116388" y="3818621"/>
              <a:ext cx="0" cy="7778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60" name="Line 558"/>
            <p:cNvSpPr>
              <a:spLocks noChangeShapeType="1"/>
            </p:cNvSpPr>
            <p:nvPr/>
          </p:nvSpPr>
          <p:spPr bwMode="auto">
            <a:xfrm flipV="1">
              <a:off x="4116388" y="3696384"/>
              <a:ext cx="0" cy="762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61" name="Line 559"/>
            <p:cNvSpPr>
              <a:spLocks noChangeShapeType="1"/>
            </p:cNvSpPr>
            <p:nvPr/>
          </p:nvSpPr>
          <p:spPr bwMode="auto">
            <a:xfrm flipV="1">
              <a:off x="4116388" y="3572559"/>
              <a:ext cx="0" cy="762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96" name="Line 542"/>
            <p:cNvSpPr>
              <a:spLocks noChangeShapeType="1"/>
            </p:cNvSpPr>
            <p:nvPr/>
          </p:nvSpPr>
          <p:spPr bwMode="auto">
            <a:xfrm flipV="1">
              <a:off x="4116388" y="5664774"/>
              <a:ext cx="0" cy="7778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97" name="Line 543"/>
            <p:cNvSpPr>
              <a:spLocks noChangeShapeType="1"/>
            </p:cNvSpPr>
            <p:nvPr/>
          </p:nvSpPr>
          <p:spPr bwMode="auto">
            <a:xfrm flipV="1">
              <a:off x="4116388" y="5542536"/>
              <a:ext cx="0" cy="762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98" name="Line 544"/>
            <p:cNvSpPr>
              <a:spLocks noChangeShapeType="1"/>
            </p:cNvSpPr>
            <p:nvPr/>
          </p:nvSpPr>
          <p:spPr bwMode="auto">
            <a:xfrm flipV="1">
              <a:off x="4116388" y="5418711"/>
              <a:ext cx="0" cy="7778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99" name="Line 545"/>
            <p:cNvSpPr>
              <a:spLocks noChangeShapeType="1"/>
            </p:cNvSpPr>
            <p:nvPr/>
          </p:nvSpPr>
          <p:spPr bwMode="auto">
            <a:xfrm flipV="1">
              <a:off x="4116388" y="5296474"/>
              <a:ext cx="0" cy="762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00" name="Line 546"/>
            <p:cNvSpPr>
              <a:spLocks noChangeShapeType="1"/>
            </p:cNvSpPr>
            <p:nvPr/>
          </p:nvSpPr>
          <p:spPr bwMode="auto">
            <a:xfrm flipV="1">
              <a:off x="4116388" y="5172649"/>
              <a:ext cx="0" cy="762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01" name="Line 547"/>
            <p:cNvSpPr>
              <a:spLocks noChangeShapeType="1"/>
            </p:cNvSpPr>
            <p:nvPr/>
          </p:nvSpPr>
          <p:spPr bwMode="auto">
            <a:xfrm flipV="1">
              <a:off x="4116388" y="5048824"/>
              <a:ext cx="0" cy="7778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02" name="Line 548"/>
            <p:cNvSpPr>
              <a:spLocks noChangeShapeType="1"/>
            </p:cNvSpPr>
            <p:nvPr/>
          </p:nvSpPr>
          <p:spPr bwMode="auto">
            <a:xfrm flipV="1">
              <a:off x="4116388" y="4926586"/>
              <a:ext cx="0" cy="762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03" name="Line 549"/>
            <p:cNvSpPr>
              <a:spLocks noChangeShapeType="1"/>
            </p:cNvSpPr>
            <p:nvPr/>
          </p:nvSpPr>
          <p:spPr bwMode="auto">
            <a:xfrm flipV="1">
              <a:off x="4116388" y="4802761"/>
              <a:ext cx="0" cy="7778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04" name="Line 550"/>
            <p:cNvSpPr>
              <a:spLocks noChangeShapeType="1"/>
            </p:cNvSpPr>
            <p:nvPr/>
          </p:nvSpPr>
          <p:spPr bwMode="auto">
            <a:xfrm flipV="1">
              <a:off x="4116388" y="4680524"/>
              <a:ext cx="0" cy="762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05" name="Line 551"/>
            <p:cNvSpPr>
              <a:spLocks noChangeShapeType="1"/>
            </p:cNvSpPr>
            <p:nvPr/>
          </p:nvSpPr>
          <p:spPr bwMode="auto">
            <a:xfrm flipV="1">
              <a:off x="4116388" y="4556699"/>
              <a:ext cx="0" cy="7778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06" name="Line 552"/>
            <p:cNvSpPr>
              <a:spLocks noChangeShapeType="1"/>
            </p:cNvSpPr>
            <p:nvPr/>
          </p:nvSpPr>
          <p:spPr bwMode="auto">
            <a:xfrm flipV="1">
              <a:off x="4116388" y="4434461"/>
              <a:ext cx="0" cy="762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07" name="Line 553"/>
            <p:cNvSpPr>
              <a:spLocks noChangeShapeType="1"/>
            </p:cNvSpPr>
            <p:nvPr/>
          </p:nvSpPr>
          <p:spPr bwMode="auto">
            <a:xfrm flipV="1">
              <a:off x="4116388" y="4310636"/>
              <a:ext cx="0" cy="7778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08" name="Line 554"/>
            <p:cNvSpPr>
              <a:spLocks noChangeShapeType="1"/>
            </p:cNvSpPr>
            <p:nvPr/>
          </p:nvSpPr>
          <p:spPr bwMode="auto">
            <a:xfrm flipV="1">
              <a:off x="4116388" y="4188399"/>
              <a:ext cx="0" cy="762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09" name="Freeform 168"/>
            <p:cNvSpPr>
              <a:spLocks noEditPoints="1"/>
            </p:cNvSpPr>
            <p:nvPr/>
          </p:nvSpPr>
          <p:spPr bwMode="auto">
            <a:xfrm>
              <a:off x="4181475" y="5579048"/>
              <a:ext cx="304800" cy="117475"/>
            </a:xfrm>
            <a:custGeom>
              <a:avLst/>
              <a:gdLst>
                <a:gd name="T0" fmla="*/ 3300 w 3300"/>
                <a:gd name="T1" fmla="*/ 247 h 631"/>
                <a:gd name="T2" fmla="*/ 135 w 3300"/>
                <a:gd name="T3" fmla="*/ 247 h 631"/>
                <a:gd name="T4" fmla="*/ 135 w 3300"/>
                <a:gd name="T5" fmla="*/ 383 h 631"/>
                <a:gd name="T6" fmla="*/ 3300 w 3300"/>
                <a:gd name="T7" fmla="*/ 383 h 631"/>
                <a:gd name="T8" fmla="*/ 3300 w 3300"/>
                <a:gd name="T9" fmla="*/ 247 h 631"/>
                <a:gd name="T10" fmla="*/ 509 w 3300"/>
                <a:gd name="T11" fmla="*/ 19 h 631"/>
                <a:gd name="T12" fmla="*/ 0 w 3300"/>
                <a:gd name="T13" fmla="*/ 315 h 631"/>
                <a:gd name="T14" fmla="*/ 509 w 3300"/>
                <a:gd name="T15" fmla="*/ 612 h 631"/>
                <a:gd name="T16" fmla="*/ 602 w 3300"/>
                <a:gd name="T17" fmla="*/ 588 h 631"/>
                <a:gd name="T18" fmla="*/ 577 w 3300"/>
                <a:gd name="T19" fmla="*/ 495 h 631"/>
                <a:gd name="T20" fmla="*/ 577 w 3300"/>
                <a:gd name="T21" fmla="*/ 495 h 631"/>
                <a:gd name="T22" fmla="*/ 169 w 3300"/>
                <a:gd name="T23" fmla="*/ 257 h 631"/>
                <a:gd name="T24" fmla="*/ 169 w 3300"/>
                <a:gd name="T25" fmla="*/ 374 h 631"/>
                <a:gd name="T26" fmla="*/ 577 w 3300"/>
                <a:gd name="T27" fmla="*/ 136 h 631"/>
                <a:gd name="T28" fmla="*/ 602 w 3300"/>
                <a:gd name="T29" fmla="*/ 43 h 631"/>
                <a:gd name="T30" fmla="*/ 509 w 3300"/>
                <a:gd name="T31" fmla="*/ 19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300" h="631">
                  <a:moveTo>
                    <a:pt x="3300" y="247"/>
                  </a:moveTo>
                  <a:lnTo>
                    <a:pt x="135" y="247"/>
                  </a:lnTo>
                  <a:lnTo>
                    <a:pt x="135" y="383"/>
                  </a:lnTo>
                  <a:lnTo>
                    <a:pt x="3300" y="383"/>
                  </a:lnTo>
                  <a:lnTo>
                    <a:pt x="3300" y="247"/>
                  </a:lnTo>
                  <a:close/>
                  <a:moveTo>
                    <a:pt x="509" y="19"/>
                  </a:moveTo>
                  <a:lnTo>
                    <a:pt x="0" y="315"/>
                  </a:lnTo>
                  <a:lnTo>
                    <a:pt x="509" y="612"/>
                  </a:lnTo>
                  <a:cubicBezTo>
                    <a:pt x="541" y="631"/>
                    <a:pt x="583" y="620"/>
                    <a:pt x="602" y="588"/>
                  </a:cubicBezTo>
                  <a:cubicBezTo>
                    <a:pt x="621" y="555"/>
                    <a:pt x="610" y="514"/>
                    <a:pt x="577" y="495"/>
                  </a:cubicBezTo>
                  <a:lnTo>
                    <a:pt x="577" y="495"/>
                  </a:lnTo>
                  <a:lnTo>
                    <a:pt x="169" y="257"/>
                  </a:lnTo>
                  <a:lnTo>
                    <a:pt x="169" y="374"/>
                  </a:lnTo>
                  <a:lnTo>
                    <a:pt x="577" y="136"/>
                  </a:lnTo>
                  <a:cubicBezTo>
                    <a:pt x="610" y="117"/>
                    <a:pt x="621" y="76"/>
                    <a:pt x="602" y="43"/>
                  </a:cubicBezTo>
                  <a:cubicBezTo>
                    <a:pt x="583" y="11"/>
                    <a:pt x="541" y="0"/>
                    <a:pt x="509" y="19"/>
                  </a:cubicBezTo>
                  <a:close/>
                </a:path>
              </a:pathLst>
            </a:custGeom>
            <a:solidFill>
              <a:schemeClr val="tx1"/>
            </a:solidFill>
            <a:ln w="0" cap="flat">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sz="2000" dirty="0"/>
            </a:p>
          </p:txBody>
        </p:sp>
      </p:grpSp>
      <p:sp>
        <p:nvSpPr>
          <p:cNvPr id="211" name="Rectangle 210"/>
          <p:cNvSpPr/>
          <p:nvPr/>
        </p:nvSpPr>
        <p:spPr>
          <a:xfrm>
            <a:off x="3951288" y="5869891"/>
            <a:ext cx="342072" cy="24675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305080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5">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8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79"/>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8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85">
                                            <p:txEl>
                                              <p:pRg st="1" end="1"/>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94"/>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84"/>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601"/>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85">
                                            <p:txEl>
                                              <p:pRg st="2" end="2"/>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5" grpId="0" uiExpand="1" build="p"/>
      <p:bldP spid="184" grpId="0" animBg="1"/>
      <p:bldP spid="586" grpId="0" uiExpand="1" animBg="1"/>
      <p:bldP spid="179" grpId="0" animBg="1"/>
      <p:bldP spid="601" grpId="0"/>
      <p:bldP spid="211"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a:latin typeface="+mj-lt"/>
              </a:rPr>
              <a:t>Effects of a tax paid by the seller II</a:t>
            </a:r>
          </a:p>
        </p:txBody>
      </p:sp>
      <p:sp>
        <p:nvSpPr>
          <p:cNvPr id="148" name="Content Placeholder 2"/>
          <p:cNvSpPr>
            <a:spLocks noGrp="1"/>
          </p:cNvSpPr>
          <p:nvPr>
            <p:ph idx="4294967295"/>
          </p:nvPr>
        </p:nvSpPr>
        <p:spPr>
          <a:xfrm>
            <a:off x="6248400" y="2554288"/>
            <a:ext cx="2895600" cy="4151312"/>
          </a:xfrm>
          <a:prstGeom prst="rect">
            <a:avLst/>
          </a:prstGeom>
        </p:spPr>
        <p:txBody>
          <a:bodyPr>
            <a:normAutofit fontScale="92500" lnSpcReduction="20000"/>
          </a:bodyPr>
          <a:lstStyle/>
          <a:p>
            <a:r>
              <a:rPr lang="en-US" sz="2400" dirty="0"/>
              <a:t>The tax revenue generated is</a:t>
            </a:r>
          </a:p>
          <a:p>
            <a:pPr marL="0" indent="0" algn="ctr">
              <a:buNone/>
            </a:pPr>
            <a:r>
              <a:rPr lang="en-US" sz="2000" dirty="0"/>
              <a:t>TR = Tax × Q</a:t>
            </a:r>
            <a:r>
              <a:rPr lang="en-US" sz="2000" baseline="-25000" dirty="0"/>
              <a:t>post-tax</a:t>
            </a:r>
            <a:endParaRPr lang="en-US" sz="2000" dirty="0"/>
          </a:p>
          <a:p>
            <a:r>
              <a:rPr lang="en-US" sz="2400" dirty="0"/>
              <a:t>Tax revenue is a transfer from consumers and producers to the government.</a:t>
            </a:r>
          </a:p>
          <a:p>
            <a:r>
              <a:rPr lang="en-US" sz="2400" dirty="0"/>
              <a:t>Deadweight loss occurs from loss of quantity sold.</a:t>
            </a:r>
          </a:p>
          <a:p>
            <a:r>
              <a:rPr lang="en-US" sz="2400" dirty="0"/>
              <a:t>CS and PS may shrink.</a:t>
            </a:r>
          </a:p>
        </p:txBody>
      </p:sp>
      <p:sp>
        <p:nvSpPr>
          <p:cNvPr id="5" name="AutoShape 3"/>
          <p:cNvSpPr>
            <a:spLocks noChangeAspect="1" noChangeArrowheads="1" noTextEdit="1"/>
          </p:cNvSpPr>
          <p:nvPr/>
        </p:nvSpPr>
        <p:spPr bwMode="auto">
          <a:xfrm>
            <a:off x="1819275" y="1038225"/>
            <a:ext cx="5181600" cy="512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5"/>
          <p:cNvSpPr>
            <a:spLocks/>
          </p:cNvSpPr>
          <p:nvPr/>
        </p:nvSpPr>
        <p:spPr bwMode="auto">
          <a:xfrm>
            <a:off x="3961982" y="3595370"/>
            <a:ext cx="452438" cy="817563"/>
          </a:xfrm>
          <a:custGeom>
            <a:avLst/>
            <a:gdLst>
              <a:gd name="T0" fmla="*/ 0 w 285"/>
              <a:gd name="T1" fmla="*/ 0 h 515"/>
              <a:gd name="T2" fmla="*/ 285 w 285"/>
              <a:gd name="T3" fmla="*/ 256 h 515"/>
              <a:gd name="T4" fmla="*/ 0 w 285"/>
              <a:gd name="T5" fmla="*/ 515 h 515"/>
              <a:gd name="T6" fmla="*/ 0 w 285"/>
              <a:gd name="T7" fmla="*/ 0 h 515"/>
            </a:gdLst>
            <a:ahLst/>
            <a:cxnLst>
              <a:cxn ang="0">
                <a:pos x="T0" y="T1"/>
              </a:cxn>
              <a:cxn ang="0">
                <a:pos x="T2" y="T3"/>
              </a:cxn>
              <a:cxn ang="0">
                <a:pos x="T4" y="T5"/>
              </a:cxn>
              <a:cxn ang="0">
                <a:pos x="T6" y="T7"/>
              </a:cxn>
            </a:cxnLst>
            <a:rect l="0" t="0" r="r" b="b"/>
            <a:pathLst>
              <a:path w="285" h="515">
                <a:moveTo>
                  <a:pt x="0" y="0"/>
                </a:moveTo>
                <a:lnTo>
                  <a:pt x="285" y="256"/>
                </a:lnTo>
                <a:lnTo>
                  <a:pt x="0" y="515"/>
                </a:lnTo>
                <a:lnTo>
                  <a:pt x="0" y="0"/>
                </a:lnTo>
                <a:close/>
              </a:path>
            </a:pathLst>
          </a:custGeom>
          <a:solidFill>
            <a:srgbClr val="9D9D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Line 7"/>
          <p:cNvSpPr>
            <a:spLocks noChangeShapeType="1"/>
          </p:cNvSpPr>
          <p:nvPr/>
        </p:nvSpPr>
        <p:spPr bwMode="auto">
          <a:xfrm>
            <a:off x="1702970" y="2776220"/>
            <a:ext cx="4921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9" name="Line 8"/>
          <p:cNvSpPr>
            <a:spLocks noChangeShapeType="1"/>
          </p:cNvSpPr>
          <p:nvPr/>
        </p:nvSpPr>
        <p:spPr bwMode="auto">
          <a:xfrm>
            <a:off x="1702970" y="3595370"/>
            <a:ext cx="4921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0" name="Line 9"/>
          <p:cNvSpPr>
            <a:spLocks noChangeShapeType="1"/>
          </p:cNvSpPr>
          <p:nvPr/>
        </p:nvSpPr>
        <p:spPr bwMode="auto">
          <a:xfrm>
            <a:off x="1702970" y="4412932"/>
            <a:ext cx="4921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1" name="Line 10"/>
          <p:cNvSpPr>
            <a:spLocks noChangeShapeType="1"/>
          </p:cNvSpPr>
          <p:nvPr/>
        </p:nvSpPr>
        <p:spPr bwMode="auto">
          <a:xfrm>
            <a:off x="1702970" y="5232082"/>
            <a:ext cx="4921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3" name="Line 12"/>
          <p:cNvSpPr>
            <a:spLocks noChangeShapeType="1"/>
          </p:cNvSpPr>
          <p:nvPr/>
        </p:nvSpPr>
        <p:spPr bwMode="auto">
          <a:xfrm>
            <a:off x="5768557" y="5984557"/>
            <a:ext cx="0" cy="6508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4" name="Line 13"/>
          <p:cNvSpPr>
            <a:spLocks noChangeShapeType="1"/>
          </p:cNvSpPr>
          <p:nvPr/>
        </p:nvSpPr>
        <p:spPr bwMode="auto">
          <a:xfrm>
            <a:off x="5312945" y="5984557"/>
            <a:ext cx="0" cy="6508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5" name="Line 14"/>
          <p:cNvSpPr>
            <a:spLocks noChangeShapeType="1"/>
          </p:cNvSpPr>
          <p:nvPr/>
        </p:nvSpPr>
        <p:spPr bwMode="auto">
          <a:xfrm>
            <a:off x="4865270" y="5984557"/>
            <a:ext cx="0" cy="6508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6" name="Line 15"/>
          <p:cNvSpPr>
            <a:spLocks noChangeShapeType="1"/>
          </p:cNvSpPr>
          <p:nvPr/>
        </p:nvSpPr>
        <p:spPr bwMode="auto">
          <a:xfrm>
            <a:off x="4414420" y="5984557"/>
            <a:ext cx="0" cy="6508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7" name="Line 16"/>
          <p:cNvSpPr>
            <a:spLocks noChangeShapeType="1"/>
          </p:cNvSpPr>
          <p:nvPr/>
        </p:nvSpPr>
        <p:spPr bwMode="auto">
          <a:xfrm>
            <a:off x="3961982" y="5984557"/>
            <a:ext cx="0" cy="6508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8" name="Line 17"/>
          <p:cNvSpPr>
            <a:spLocks noChangeShapeType="1"/>
          </p:cNvSpPr>
          <p:nvPr/>
        </p:nvSpPr>
        <p:spPr bwMode="auto">
          <a:xfrm>
            <a:off x="3509545" y="5984557"/>
            <a:ext cx="0" cy="6508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9" name="Line 18"/>
          <p:cNvSpPr>
            <a:spLocks noChangeShapeType="1"/>
          </p:cNvSpPr>
          <p:nvPr/>
        </p:nvSpPr>
        <p:spPr bwMode="auto">
          <a:xfrm>
            <a:off x="3058695" y="5984557"/>
            <a:ext cx="0" cy="6508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0" name="Line 19"/>
          <p:cNvSpPr>
            <a:spLocks noChangeShapeType="1"/>
          </p:cNvSpPr>
          <p:nvPr/>
        </p:nvSpPr>
        <p:spPr bwMode="auto">
          <a:xfrm>
            <a:off x="2606257" y="5984557"/>
            <a:ext cx="0" cy="6508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1" name="Line 20"/>
          <p:cNvSpPr>
            <a:spLocks noChangeShapeType="1"/>
          </p:cNvSpPr>
          <p:nvPr/>
        </p:nvSpPr>
        <p:spPr bwMode="auto">
          <a:xfrm>
            <a:off x="2155407" y="5984557"/>
            <a:ext cx="0" cy="6508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2" name="Rectangle 21"/>
          <p:cNvSpPr>
            <a:spLocks noChangeArrowheads="1"/>
          </p:cNvSpPr>
          <p:nvPr/>
        </p:nvSpPr>
        <p:spPr bwMode="auto">
          <a:xfrm>
            <a:off x="1593432" y="6070282"/>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31" name="Rectangle 30"/>
          <p:cNvSpPr>
            <a:spLocks noChangeArrowheads="1"/>
          </p:cNvSpPr>
          <p:nvPr/>
        </p:nvSpPr>
        <p:spPr bwMode="auto">
          <a:xfrm>
            <a:off x="2122070" y="6070282"/>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32" name="Rectangle 31"/>
          <p:cNvSpPr>
            <a:spLocks noChangeArrowheads="1"/>
          </p:cNvSpPr>
          <p:nvPr/>
        </p:nvSpPr>
        <p:spPr bwMode="auto">
          <a:xfrm>
            <a:off x="2514182" y="6070282"/>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33" name="Rectangle 32"/>
          <p:cNvSpPr>
            <a:spLocks noChangeArrowheads="1"/>
          </p:cNvSpPr>
          <p:nvPr/>
        </p:nvSpPr>
        <p:spPr bwMode="auto">
          <a:xfrm>
            <a:off x="2603082" y="6070282"/>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34" name="Rectangle 33"/>
          <p:cNvSpPr>
            <a:spLocks noChangeArrowheads="1"/>
          </p:cNvSpPr>
          <p:nvPr/>
        </p:nvSpPr>
        <p:spPr bwMode="auto">
          <a:xfrm>
            <a:off x="2971382" y="6070282"/>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35" name="Rectangle 34"/>
          <p:cNvSpPr>
            <a:spLocks noChangeArrowheads="1"/>
          </p:cNvSpPr>
          <p:nvPr/>
        </p:nvSpPr>
        <p:spPr bwMode="auto">
          <a:xfrm>
            <a:off x="3047582" y="6070282"/>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36" name="Rectangle 35"/>
          <p:cNvSpPr>
            <a:spLocks noChangeArrowheads="1"/>
          </p:cNvSpPr>
          <p:nvPr/>
        </p:nvSpPr>
        <p:spPr bwMode="auto">
          <a:xfrm>
            <a:off x="3405396" y="6070282"/>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37" name="Rectangle 36"/>
          <p:cNvSpPr>
            <a:spLocks noChangeArrowheads="1"/>
          </p:cNvSpPr>
          <p:nvPr/>
        </p:nvSpPr>
        <p:spPr bwMode="auto">
          <a:xfrm>
            <a:off x="3506370" y="6070282"/>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38" name="Rectangle 37"/>
          <p:cNvSpPr>
            <a:spLocks noChangeArrowheads="1"/>
          </p:cNvSpPr>
          <p:nvPr/>
        </p:nvSpPr>
        <p:spPr bwMode="auto">
          <a:xfrm>
            <a:off x="3885782" y="6070282"/>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39" name="Rectangle 38"/>
          <p:cNvSpPr>
            <a:spLocks noChangeArrowheads="1"/>
          </p:cNvSpPr>
          <p:nvPr/>
        </p:nvSpPr>
        <p:spPr bwMode="auto">
          <a:xfrm>
            <a:off x="3957220" y="6070282"/>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40" name="Rectangle 39"/>
          <p:cNvSpPr>
            <a:spLocks noChangeArrowheads="1"/>
          </p:cNvSpPr>
          <p:nvPr/>
        </p:nvSpPr>
        <p:spPr bwMode="auto">
          <a:xfrm>
            <a:off x="4319796" y="6070282"/>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41" name="Rectangle 40"/>
          <p:cNvSpPr>
            <a:spLocks noChangeArrowheads="1"/>
          </p:cNvSpPr>
          <p:nvPr/>
        </p:nvSpPr>
        <p:spPr bwMode="auto">
          <a:xfrm>
            <a:off x="4409657" y="6070282"/>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42" name="Rectangle 41"/>
          <p:cNvSpPr>
            <a:spLocks noChangeArrowheads="1"/>
          </p:cNvSpPr>
          <p:nvPr/>
        </p:nvSpPr>
        <p:spPr bwMode="auto">
          <a:xfrm>
            <a:off x="4776996" y="6070282"/>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43" name="Rectangle 42"/>
          <p:cNvSpPr>
            <a:spLocks noChangeArrowheads="1"/>
          </p:cNvSpPr>
          <p:nvPr/>
        </p:nvSpPr>
        <p:spPr bwMode="auto">
          <a:xfrm>
            <a:off x="4862095" y="6070282"/>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44" name="Rectangle 43"/>
          <p:cNvSpPr>
            <a:spLocks noChangeArrowheads="1"/>
          </p:cNvSpPr>
          <p:nvPr/>
        </p:nvSpPr>
        <p:spPr bwMode="auto">
          <a:xfrm>
            <a:off x="5234196" y="6070282"/>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4</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45" name="Rectangle 44"/>
          <p:cNvSpPr>
            <a:spLocks noChangeArrowheads="1"/>
          </p:cNvSpPr>
          <p:nvPr/>
        </p:nvSpPr>
        <p:spPr bwMode="auto">
          <a:xfrm>
            <a:off x="5312945" y="6070282"/>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46" name="Rectangle 45"/>
          <p:cNvSpPr>
            <a:spLocks noChangeArrowheads="1"/>
          </p:cNvSpPr>
          <p:nvPr/>
        </p:nvSpPr>
        <p:spPr bwMode="auto">
          <a:xfrm>
            <a:off x="5691396" y="6070282"/>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4</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47" name="Rectangle 46"/>
          <p:cNvSpPr>
            <a:spLocks noChangeArrowheads="1"/>
          </p:cNvSpPr>
          <p:nvPr/>
        </p:nvSpPr>
        <p:spPr bwMode="auto">
          <a:xfrm>
            <a:off x="5765382" y="6070282"/>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48" name="Rectangle 47"/>
          <p:cNvSpPr>
            <a:spLocks noChangeArrowheads="1"/>
          </p:cNvSpPr>
          <p:nvPr/>
        </p:nvSpPr>
        <p:spPr bwMode="auto">
          <a:xfrm>
            <a:off x="1219200" y="2439670"/>
            <a:ext cx="70692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Price </a:t>
            </a:r>
            <a:r>
              <a:rPr kumimoji="0" lang="en-US" sz="1400" b="1" i="0" u="none" strike="noStrike" cap="none" normalizeH="0" baseline="0" dirty="0">
                <a:ln>
                  <a:noFill/>
                </a:ln>
                <a:solidFill>
                  <a:srgbClr val="000000"/>
                </a:solidFill>
                <a:effectLst/>
                <a:latin typeface="Univers LT Std 47 Cn Lt"/>
                <a:cs typeface="Arial" pitchFamily="34" charset="0"/>
              </a:rPr>
              <a:t>($</a:t>
            </a:r>
            <a:r>
              <a:rPr kumimoji="0" lang="en-US" sz="1400" b="1" i="0" u="none" strike="noStrike" cap="none" normalizeH="0" baseline="0" dirty="0">
                <a:ln>
                  <a:noFill/>
                </a:ln>
                <a:solidFill>
                  <a:srgbClr val="000000"/>
                </a:solidFill>
                <a:effectLst/>
                <a:latin typeface="Univers LT Std 47 Cn Lt"/>
                <a:cs typeface="Times New Roman"/>
              </a:rPr>
              <a:t>)</a:t>
            </a:r>
            <a:endParaRPr kumimoji="0" lang="en-US" sz="2000" b="0" i="0" u="none" strike="noStrike" cap="none" normalizeH="0" baseline="0" dirty="0">
              <a:ln>
                <a:noFill/>
              </a:ln>
              <a:solidFill>
                <a:schemeClr val="tx1"/>
              </a:solidFill>
              <a:effectLst/>
              <a:latin typeface="Univers LT Std 47 Cn Lt"/>
              <a:cs typeface="Arial" pitchFamily="34" charset="0"/>
            </a:endParaRPr>
          </a:p>
        </p:txBody>
      </p:sp>
      <p:sp>
        <p:nvSpPr>
          <p:cNvPr id="53" name="Rectangle 52"/>
          <p:cNvSpPr>
            <a:spLocks noChangeArrowheads="1"/>
          </p:cNvSpPr>
          <p:nvPr/>
        </p:nvSpPr>
        <p:spPr bwMode="auto">
          <a:xfrm>
            <a:off x="3238589" y="6337756"/>
            <a:ext cx="2781211"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Quantity of Whizbangs</a:t>
            </a:r>
            <a:r>
              <a:rPr kumimoji="0" lang="en-US" sz="1400" b="1" i="0" u="none" strike="noStrike" cap="none" normalizeH="0" dirty="0">
                <a:ln>
                  <a:noFill/>
                </a:ln>
                <a:solidFill>
                  <a:srgbClr val="000000"/>
                </a:solidFill>
                <a:effectLst/>
                <a:latin typeface="Univers LT Std 47 Cn Lt" charset="0"/>
                <a:cs typeface="Arial" pitchFamily="34" charset="0"/>
              </a:rPr>
              <a:t> (millions)</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70" name="Rectangle 69"/>
          <p:cNvSpPr>
            <a:spLocks noChangeArrowheads="1"/>
          </p:cNvSpPr>
          <p:nvPr/>
        </p:nvSpPr>
        <p:spPr bwMode="auto">
          <a:xfrm>
            <a:off x="76200" y="3906748"/>
            <a:ext cx="29444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Tax</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72" name="Rectangle 71"/>
          <p:cNvSpPr>
            <a:spLocks noChangeArrowheads="1"/>
          </p:cNvSpPr>
          <p:nvPr/>
        </p:nvSpPr>
        <p:spPr bwMode="auto">
          <a:xfrm>
            <a:off x="417469" y="3916045"/>
            <a:ext cx="65081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 = $0.20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75" name="Rectangle 74"/>
          <p:cNvSpPr>
            <a:spLocks noChangeArrowheads="1"/>
          </p:cNvSpPr>
          <p:nvPr/>
        </p:nvSpPr>
        <p:spPr bwMode="auto">
          <a:xfrm>
            <a:off x="2869978" y="3261995"/>
            <a:ext cx="6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82" name="Rectangle 81"/>
          <p:cNvSpPr>
            <a:spLocks noChangeArrowheads="1"/>
          </p:cNvSpPr>
          <p:nvPr/>
        </p:nvSpPr>
        <p:spPr bwMode="auto">
          <a:xfrm>
            <a:off x="4947820" y="2585720"/>
            <a:ext cx="10259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S</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sp>
        <p:nvSpPr>
          <p:cNvPr id="83" name="Rectangle 82"/>
          <p:cNvSpPr>
            <a:spLocks noChangeArrowheads="1"/>
          </p:cNvSpPr>
          <p:nvPr/>
        </p:nvSpPr>
        <p:spPr bwMode="auto">
          <a:xfrm>
            <a:off x="5046786" y="2633702"/>
            <a:ext cx="78548"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a:ln>
                  <a:noFill/>
                </a:ln>
                <a:solidFill>
                  <a:srgbClr val="000000"/>
                </a:solidFill>
                <a:effectLst/>
                <a:latin typeface="Univers LT Std 47 Cn Lt" charset="0"/>
                <a:cs typeface="Arial" pitchFamily="34" charset="0"/>
              </a:rPr>
              <a:t>2</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sp>
        <p:nvSpPr>
          <p:cNvPr id="84" name="Rectangle 83"/>
          <p:cNvSpPr>
            <a:spLocks noChangeArrowheads="1"/>
          </p:cNvSpPr>
          <p:nvPr/>
        </p:nvSpPr>
        <p:spPr bwMode="auto">
          <a:xfrm>
            <a:off x="4329786" y="3738245"/>
            <a:ext cx="10259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E</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sp>
        <p:nvSpPr>
          <p:cNvPr id="85" name="Rectangle 84"/>
          <p:cNvSpPr>
            <a:spLocks noChangeArrowheads="1"/>
          </p:cNvSpPr>
          <p:nvPr/>
        </p:nvSpPr>
        <p:spPr bwMode="auto">
          <a:xfrm>
            <a:off x="4417595" y="3785870"/>
            <a:ext cx="78548"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a:ln>
                  <a:noFill/>
                </a:ln>
                <a:solidFill>
                  <a:srgbClr val="000000"/>
                </a:solidFill>
                <a:effectLst/>
                <a:latin typeface="Univers LT Std 47 Cn Lt" charset="0"/>
                <a:cs typeface="Arial" pitchFamily="34" charset="0"/>
              </a:rPr>
              <a:t>1</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sp>
        <p:nvSpPr>
          <p:cNvPr id="86" name="Rectangle 85"/>
          <p:cNvSpPr>
            <a:spLocks noChangeArrowheads="1"/>
          </p:cNvSpPr>
          <p:nvPr/>
        </p:nvSpPr>
        <p:spPr bwMode="auto">
          <a:xfrm>
            <a:off x="3901657" y="3322320"/>
            <a:ext cx="10259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E</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sp>
        <p:nvSpPr>
          <p:cNvPr id="88" name="Rectangle 87"/>
          <p:cNvSpPr>
            <a:spLocks noChangeArrowheads="1"/>
          </p:cNvSpPr>
          <p:nvPr/>
        </p:nvSpPr>
        <p:spPr bwMode="auto">
          <a:xfrm>
            <a:off x="5357395" y="3000057"/>
            <a:ext cx="10259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S</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sp>
        <p:nvSpPr>
          <p:cNvPr id="89" name="Rectangle 88"/>
          <p:cNvSpPr>
            <a:spLocks noChangeArrowheads="1"/>
          </p:cNvSpPr>
          <p:nvPr/>
        </p:nvSpPr>
        <p:spPr bwMode="auto">
          <a:xfrm>
            <a:off x="5459433" y="3049270"/>
            <a:ext cx="78548"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a:ln>
                  <a:noFill/>
                </a:ln>
                <a:solidFill>
                  <a:srgbClr val="000000"/>
                </a:solidFill>
                <a:effectLst/>
                <a:latin typeface="Univers LT Std 47 Cn Lt" charset="0"/>
                <a:cs typeface="Arial" pitchFamily="34" charset="0"/>
              </a:rPr>
              <a:t>1</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sp>
        <p:nvSpPr>
          <p:cNvPr id="90" name="Rectangle 89"/>
          <p:cNvSpPr>
            <a:spLocks noChangeArrowheads="1"/>
          </p:cNvSpPr>
          <p:nvPr/>
        </p:nvSpPr>
        <p:spPr bwMode="auto">
          <a:xfrm>
            <a:off x="5357395" y="4824095"/>
            <a:ext cx="11060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D</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sp>
        <p:nvSpPr>
          <p:cNvPr id="91" name="Line 90"/>
          <p:cNvSpPr>
            <a:spLocks noChangeShapeType="1"/>
          </p:cNvSpPr>
          <p:nvPr/>
        </p:nvSpPr>
        <p:spPr bwMode="auto">
          <a:xfrm>
            <a:off x="1702970" y="3595370"/>
            <a:ext cx="8096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92" name="Line 91"/>
          <p:cNvSpPr>
            <a:spLocks noChangeShapeType="1"/>
          </p:cNvSpPr>
          <p:nvPr/>
        </p:nvSpPr>
        <p:spPr bwMode="auto">
          <a:xfrm>
            <a:off x="1833145" y="3595370"/>
            <a:ext cx="8096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93" name="Line 92"/>
          <p:cNvSpPr>
            <a:spLocks noChangeShapeType="1"/>
          </p:cNvSpPr>
          <p:nvPr/>
        </p:nvSpPr>
        <p:spPr bwMode="auto">
          <a:xfrm>
            <a:off x="1963320" y="3595370"/>
            <a:ext cx="8096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4" name="Line 93"/>
          <p:cNvSpPr>
            <a:spLocks noChangeShapeType="1"/>
          </p:cNvSpPr>
          <p:nvPr/>
        </p:nvSpPr>
        <p:spPr bwMode="auto">
          <a:xfrm>
            <a:off x="2093495" y="3595370"/>
            <a:ext cx="8096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5" name="Line 94"/>
          <p:cNvSpPr>
            <a:spLocks noChangeShapeType="1"/>
          </p:cNvSpPr>
          <p:nvPr/>
        </p:nvSpPr>
        <p:spPr bwMode="auto">
          <a:xfrm>
            <a:off x="2223670" y="3595370"/>
            <a:ext cx="8096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6" name="Line 95"/>
          <p:cNvSpPr>
            <a:spLocks noChangeShapeType="1"/>
          </p:cNvSpPr>
          <p:nvPr/>
        </p:nvSpPr>
        <p:spPr bwMode="auto">
          <a:xfrm>
            <a:off x="2353845" y="3595370"/>
            <a:ext cx="8255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7" name="Line 96"/>
          <p:cNvSpPr>
            <a:spLocks noChangeShapeType="1"/>
          </p:cNvSpPr>
          <p:nvPr/>
        </p:nvSpPr>
        <p:spPr bwMode="auto">
          <a:xfrm>
            <a:off x="2484020" y="3595370"/>
            <a:ext cx="8255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8" name="Line 97"/>
          <p:cNvSpPr>
            <a:spLocks noChangeShapeType="1"/>
          </p:cNvSpPr>
          <p:nvPr/>
        </p:nvSpPr>
        <p:spPr bwMode="auto">
          <a:xfrm>
            <a:off x="2614195" y="3595370"/>
            <a:ext cx="8255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9" name="Line 98"/>
          <p:cNvSpPr>
            <a:spLocks noChangeShapeType="1"/>
          </p:cNvSpPr>
          <p:nvPr/>
        </p:nvSpPr>
        <p:spPr bwMode="auto">
          <a:xfrm>
            <a:off x="2744370" y="3595370"/>
            <a:ext cx="8255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0" name="Line 99"/>
          <p:cNvSpPr>
            <a:spLocks noChangeShapeType="1"/>
          </p:cNvSpPr>
          <p:nvPr/>
        </p:nvSpPr>
        <p:spPr bwMode="auto">
          <a:xfrm>
            <a:off x="2874545" y="3595370"/>
            <a:ext cx="8255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1" name="Line 100"/>
          <p:cNvSpPr>
            <a:spLocks noChangeShapeType="1"/>
          </p:cNvSpPr>
          <p:nvPr/>
        </p:nvSpPr>
        <p:spPr bwMode="auto">
          <a:xfrm>
            <a:off x="3004720" y="3595370"/>
            <a:ext cx="8255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2" name="Line 101"/>
          <p:cNvSpPr>
            <a:spLocks noChangeShapeType="1"/>
          </p:cNvSpPr>
          <p:nvPr/>
        </p:nvSpPr>
        <p:spPr bwMode="auto">
          <a:xfrm>
            <a:off x="3136482" y="3595370"/>
            <a:ext cx="8096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3" name="Line 102"/>
          <p:cNvSpPr>
            <a:spLocks noChangeShapeType="1"/>
          </p:cNvSpPr>
          <p:nvPr/>
        </p:nvSpPr>
        <p:spPr bwMode="auto">
          <a:xfrm>
            <a:off x="3266657" y="3595370"/>
            <a:ext cx="8096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4" name="Line 103"/>
          <p:cNvSpPr>
            <a:spLocks noChangeShapeType="1"/>
          </p:cNvSpPr>
          <p:nvPr/>
        </p:nvSpPr>
        <p:spPr bwMode="auto">
          <a:xfrm>
            <a:off x="3396832" y="3595370"/>
            <a:ext cx="8096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5" name="Line 104"/>
          <p:cNvSpPr>
            <a:spLocks noChangeShapeType="1"/>
          </p:cNvSpPr>
          <p:nvPr/>
        </p:nvSpPr>
        <p:spPr bwMode="auto">
          <a:xfrm>
            <a:off x="3527007" y="3595370"/>
            <a:ext cx="8096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6" name="Line 105"/>
          <p:cNvSpPr>
            <a:spLocks noChangeShapeType="1"/>
          </p:cNvSpPr>
          <p:nvPr/>
        </p:nvSpPr>
        <p:spPr bwMode="auto">
          <a:xfrm>
            <a:off x="3657182" y="3595370"/>
            <a:ext cx="8096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7" name="Line 106"/>
          <p:cNvSpPr>
            <a:spLocks noChangeShapeType="1"/>
          </p:cNvSpPr>
          <p:nvPr/>
        </p:nvSpPr>
        <p:spPr bwMode="auto">
          <a:xfrm>
            <a:off x="3787357" y="3595370"/>
            <a:ext cx="8096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8" name="Line 107"/>
          <p:cNvSpPr>
            <a:spLocks noChangeShapeType="1"/>
          </p:cNvSpPr>
          <p:nvPr/>
        </p:nvSpPr>
        <p:spPr bwMode="auto">
          <a:xfrm>
            <a:off x="3917532" y="3595370"/>
            <a:ext cx="4445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9" name="Line 108"/>
          <p:cNvSpPr>
            <a:spLocks noChangeShapeType="1"/>
          </p:cNvSpPr>
          <p:nvPr/>
        </p:nvSpPr>
        <p:spPr bwMode="auto">
          <a:xfrm>
            <a:off x="1702970" y="4412932"/>
            <a:ext cx="8096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10" name="Line 109"/>
          <p:cNvSpPr>
            <a:spLocks noChangeShapeType="1"/>
          </p:cNvSpPr>
          <p:nvPr/>
        </p:nvSpPr>
        <p:spPr bwMode="auto">
          <a:xfrm>
            <a:off x="1833145" y="4412932"/>
            <a:ext cx="8096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11" name="Line 110"/>
          <p:cNvSpPr>
            <a:spLocks noChangeShapeType="1"/>
          </p:cNvSpPr>
          <p:nvPr/>
        </p:nvSpPr>
        <p:spPr bwMode="auto">
          <a:xfrm>
            <a:off x="1963320" y="4412932"/>
            <a:ext cx="8096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12" name="Line 111"/>
          <p:cNvSpPr>
            <a:spLocks noChangeShapeType="1"/>
          </p:cNvSpPr>
          <p:nvPr/>
        </p:nvSpPr>
        <p:spPr bwMode="auto">
          <a:xfrm>
            <a:off x="2093495" y="4412932"/>
            <a:ext cx="8096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13" name="Line 112"/>
          <p:cNvSpPr>
            <a:spLocks noChangeShapeType="1"/>
          </p:cNvSpPr>
          <p:nvPr/>
        </p:nvSpPr>
        <p:spPr bwMode="auto">
          <a:xfrm>
            <a:off x="2223670" y="4412932"/>
            <a:ext cx="8096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14" name="Line 113"/>
          <p:cNvSpPr>
            <a:spLocks noChangeShapeType="1"/>
          </p:cNvSpPr>
          <p:nvPr/>
        </p:nvSpPr>
        <p:spPr bwMode="auto">
          <a:xfrm>
            <a:off x="2353845" y="4412932"/>
            <a:ext cx="8255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15" name="Line 114"/>
          <p:cNvSpPr>
            <a:spLocks noChangeShapeType="1"/>
          </p:cNvSpPr>
          <p:nvPr/>
        </p:nvSpPr>
        <p:spPr bwMode="auto">
          <a:xfrm>
            <a:off x="2484020" y="4412932"/>
            <a:ext cx="8255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16" name="Line 115"/>
          <p:cNvSpPr>
            <a:spLocks noChangeShapeType="1"/>
          </p:cNvSpPr>
          <p:nvPr/>
        </p:nvSpPr>
        <p:spPr bwMode="auto">
          <a:xfrm>
            <a:off x="2614195" y="4412932"/>
            <a:ext cx="8255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17" name="Line 116"/>
          <p:cNvSpPr>
            <a:spLocks noChangeShapeType="1"/>
          </p:cNvSpPr>
          <p:nvPr/>
        </p:nvSpPr>
        <p:spPr bwMode="auto">
          <a:xfrm>
            <a:off x="2744370" y="4412932"/>
            <a:ext cx="8255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18" name="Line 117"/>
          <p:cNvSpPr>
            <a:spLocks noChangeShapeType="1"/>
          </p:cNvSpPr>
          <p:nvPr/>
        </p:nvSpPr>
        <p:spPr bwMode="auto">
          <a:xfrm>
            <a:off x="2874545" y="4412932"/>
            <a:ext cx="8255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20" name="Line 119"/>
          <p:cNvSpPr>
            <a:spLocks noChangeShapeType="1"/>
          </p:cNvSpPr>
          <p:nvPr/>
        </p:nvSpPr>
        <p:spPr bwMode="auto">
          <a:xfrm>
            <a:off x="3136482" y="4412932"/>
            <a:ext cx="8096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21" name="Line 120"/>
          <p:cNvSpPr>
            <a:spLocks noChangeShapeType="1"/>
          </p:cNvSpPr>
          <p:nvPr/>
        </p:nvSpPr>
        <p:spPr bwMode="auto">
          <a:xfrm>
            <a:off x="3266657" y="4412932"/>
            <a:ext cx="8096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22" name="Line 121"/>
          <p:cNvSpPr>
            <a:spLocks noChangeShapeType="1"/>
          </p:cNvSpPr>
          <p:nvPr/>
        </p:nvSpPr>
        <p:spPr bwMode="auto">
          <a:xfrm>
            <a:off x="3396832" y="4412932"/>
            <a:ext cx="8096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23" name="Line 122"/>
          <p:cNvSpPr>
            <a:spLocks noChangeShapeType="1"/>
          </p:cNvSpPr>
          <p:nvPr/>
        </p:nvSpPr>
        <p:spPr bwMode="auto">
          <a:xfrm>
            <a:off x="3527007" y="4412932"/>
            <a:ext cx="8096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24" name="Line 123"/>
          <p:cNvSpPr>
            <a:spLocks noChangeShapeType="1"/>
          </p:cNvSpPr>
          <p:nvPr/>
        </p:nvSpPr>
        <p:spPr bwMode="auto">
          <a:xfrm>
            <a:off x="3657182" y="4412932"/>
            <a:ext cx="8096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25" name="Line 124"/>
          <p:cNvSpPr>
            <a:spLocks noChangeShapeType="1"/>
          </p:cNvSpPr>
          <p:nvPr/>
        </p:nvSpPr>
        <p:spPr bwMode="auto">
          <a:xfrm>
            <a:off x="3787357" y="4412932"/>
            <a:ext cx="8096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26" name="Line 125"/>
          <p:cNvSpPr>
            <a:spLocks noChangeShapeType="1"/>
          </p:cNvSpPr>
          <p:nvPr/>
        </p:nvSpPr>
        <p:spPr bwMode="auto">
          <a:xfrm>
            <a:off x="3917532" y="4412932"/>
            <a:ext cx="4445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27" name="Line 126"/>
          <p:cNvSpPr>
            <a:spLocks noChangeShapeType="1"/>
          </p:cNvSpPr>
          <p:nvPr/>
        </p:nvSpPr>
        <p:spPr bwMode="auto">
          <a:xfrm flipV="1">
            <a:off x="3961982" y="5968682"/>
            <a:ext cx="0" cy="8096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28" name="Line 127"/>
          <p:cNvSpPr>
            <a:spLocks noChangeShapeType="1"/>
          </p:cNvSpPr>
          <p:nvPr/>
        </p:nvSpPr>
        <p:spPr bwMode="auto">
          <a:xfrm flipV="1">
            <a:off x="3961982" y="5838507"/>
            <a:ext cx="0" cy="8096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29" name="Line 128"/>
          <p:cNvSpPr>
            <a:spLocks noChangeShapeType="1"/>
          </p:cNvSpPr>
          <p:nvPr/>
        </p:nvSpPr>
        <p:spPr bwMode="auto">
          <a:xfrm flipV="1">
            <a:off x="3961982" y="5708332"/>
            <a:ext cx="0" cy="8096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30" name="Line 129"/>
          <p:cNvSpPr>
            <a:spLocks noChangeShapeType="1"/>
          </p:cNvSpPr>
          <p:nvPr/>
        </p:nvSpPr>
        <p:spPr bwMode="auto">
          <a:xfrm flipV="1">
            <a:off x="3961982" y="5578157"/>
            <a:ext cx="0" cy="8096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31" name="Line 130"/>
          <p:cNvSpPr>
            <a:spLocks noChangeShapeType="1"/>
          </p:cNvSpPr>
          <p:nvPr/>
        </p:nvSpPr>
        <p:spPr bwMode="auto">
          <a:xfrm flipV="1">
            <a:off x="3961982" y="5447982"/>
            <a:ext cx="0" cy="8096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32" name="Line 131"/>
          <p:cNvSpPr>
            <a:spLocks noChangeShapeType="1"/>
          </p:cNvSpPr>
          <p:nvPr/>
        </p:nvSpPr>
        <p:spPr bwMode="auto">
          <a:xfrm flipV="1">
            <a:off x="3961982" y="5317807"/>
            <a:ext cx="0" cy="8096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33" name="Line 132"/>
          <p:cNvSpPr>
            <a:spLocks noChangeShapeType="1"/>
          </p:cNvSpPr>
          <p:nvPr/>
        </p:nvSpPr>
        <p:spPr bwMode="auto">
          <a:xfrm flipV="1">
            <a:off x="3961982" y="5187632"/>
            <a:ext cx="0" cy="8096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34" name="Line 133"/>
          <p:cNvSpPr>
            <a:spLocks noChangeShapeType="1"/>
          </p:cNvSpPr>
          <p:nvPr/>
        </p:nvSpPr>
        <p:spPr bwMode="auto">
          <a:xfrm flipV="1">
            <a:off x="3961982" y="5055870"/>
            <a:ext cx="0" cy="8255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35" name="Line 134"/>
          <p:cNvSpPr>
            <a:spLocks noChangeShapeType="1"/>
          </p:cNvSpPr>
          <p:nvPr/>
        </p:nvSpPr>
        <p:spPr bwMode="auto">
          <a:xfrm flipV="1">
            <a:off x="3961982" y="4925695"/>
            <a:ext cx="0" cy="8255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36" name="Line 135"/>
          <p:cNvSpPr>
            <a:spLocks noChangeShapeType="1"/>
          </p:cNvSpPr>
          <p:nvPr/>
        </p:nvSpPr>
        <p:spPr bwMode="auto">
          <a:xfrm flipV="1">
            <a:off x="3961982" y="4795520"/>
            <a:ext cx="0" cy="8255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37" name="Line 136"/>
          <p:cNvSpPr>
            <a:spLocks noChangeShapeType="1"/>
          </p:cNvSpPr>
          <p:nvPr/>
        </p:nvSpPr>
        <p:spPr bwMode="auto">
          <a:xfrm flipV="1">
            <a:off x="3961982" y="4665345"/>
            <a:ext cx="0" cy="8255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38" name="Line 137"/>
          <p:cNvSpPr>
            <a:spLocks noChangeShapeType="1"/>
          </p:cNvSpPr>
          <p:nvPr/>
        </p:nvSpPr>
        <p:spPr bwMode="auto">
          <a:xfrm flipV="1">
            <a:off x="3961982" y="4535170"/>
            <a:ext cx="0" cy="8255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39" name="Line 138"/>
          <p:cNvSpPr>
            <a:spLocks noChangeShapeType="1"/>
          </p:cNvSpPr>
          <p:nvPr/>
        </p:nvSpPr>
        <p:spPr bwMode="auto">
          <a:xfrm flipV="1">
            <a:off x="3961982" y="4404995"/>
            <a:ext cx="0" cy="8096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40" name="Line 139"/>
          <p:cNvSpPr>
            <a:spLocks noChangeShapeType="1"/>
          </p:cNvSpPr>
          <p:nvPr/>
        </p:nvSpPr>
        <p:spPr bwMode="auto">
          <a:xfrm flipV="1">
            <a:off x="3961982" y="4274820"/>
            <a:ext cx="0" cy="8096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41" name="Line 140"/>
          <p:cNvSpPr>
            <a:spLocks noChangeShapeType="1"/>
          </p:cNvSpPr>
          <p:nvPr/>
        </p:nvSpPr>
        <p:spPr bwMode="auto">
          <a:xfrm flipV="1">
            <a:off x="3961982" y="4144645"/>
            <a:ext cx="0" cy="8096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42" name="Line 141"/>
          <p:cNvSpPr>
            <a:spLocks noChangeShapeType="1"/>
          </p:cNvSpPr>
          <p:nvPr/>
        </p:nvSpPr>
        <p:spPr bwMode="auto">
          <a:xfrm flipV="1">
            <a:off x="3961982" y="4014470"/>
            <a:ext cx="0" cy="8096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43" name="Line 142"/>
          <p:cNvSpPr>
            <a:spLocks noChangeShapeType="1"/>
          </p:cNvSpPr>
          <p:nvPr/>
        </p:nvSpPr>
        <p:spPr bwMode="auto">
          <a:xfrm flipV="1">
            <a:off x="3961982" y="3884295"/>
            <a:ext cx="0" cy="8096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44" name="Line 143"/>
          <p:cNvSpPr>
            <a:spLocks noChangeShapeType="1"/>
          </p:cNvSpPr>
          <p:nvPr/>
        </p:nvSpPr>
        <p:spPr bwMode="auto">
          <a:xfrm flipV="1">
            <a:off x="3961982" y="3754120"/>
            <a:ext cx="0" cy="8096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45" name="Line 144"/>
          <p:cNvSpPr>
            <a:spLocks noChangeShapeType="1"/>
          </p:cNvSpPr>
          <p:nvPr/>
        </p:nvSpPr>
        <p:spPr bwMode="auto">
          <a:xfrm flipV="1">
            <a:off x="3961982" y="3623945"/>
            <a:ext cx="0" cy="8096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46" name="Line 145"/>
          <p:cNvSpPr>
            <a:spLocks noChangeShapeType="1"/>
          </p:cNvSpPr>
          <p:nvPr/>
        </p:nvSpPr>
        <p:spPr bwMode="auto">
          <a:xfrm flipH="1">
            <a:off x="2606257" y="3184207"/>
            <a:ext cx="2706688" cy="2459038"/>
          </a:xfrm>
          <a:prstGeom prst="line">
            <a:avLst/>
          </a:prstGeom>
          <a:noFill/>
          <a:ln w="38100">
            <a:solidFill>
              <a:srgbClr val="558ED5"/>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47" name="Line 146"/>
          <p:cNvSpPr>
            <a:spLocks noChangeShapeType="1"/>
          </p:cNvSpPr>
          <p:nvPr/>
        </p:nvSpPr>
        <p:spPr bwMode="auto">
          <a:xfrm flipH="1">
            <a:off x="2613568" y="2770386"/>
            <a:ext cx="2259013" cy="2047875"/>
          </a:xfrm>
          <a:prstGeom prst="line">
            <a:avLst/>
          </a:prstGeom>
          <a:noFill/>
          <a:ln w="38100">
            <a:solidFill>
              <a:srgbClr val="8EB4E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51" name="Freeform 150"/>
          <p:cNvSpPr>
            <a:spLocks/>
          </p:cNvSpPr>
          <p:nvPr/>
        </p:nvSpPr>
        <p:spPr bwMode="auto">
          <a:xfrm>
            <a:off x="3930232" y="4381182"/>
            <a:ext cx="65088" cy="65088"/>
          </a:xfrm>
          <a:custGeom>
            <a:avLst/>
            <a:gdLst>
              <a:gd name="T0" fmla="*/ 41 w 41"/>
              <a:gd name="T1" fmla="*/ 20 h 41"/>
              <a:gd name="T2" fmla="*/ 41 w 41"/>
              <a:gd name="T3" fmla="*/ 20 h 41"/>
              <a:gd name="T4" fmla="*/ 38 w 41"/>
              <a:gd name="T5" fmla="*/ 28 h 41"/>
              <a:gd name="T6" fmla="*/ 33 w 41"/>
              <a:gd name="T7" fmla="*/ 33 h 41"/>
              <a:gd name="T8" fmla="*/ 28 w 41"/>
              <a:gd name="T9" fmla="*/ 38 h 41"/>
              <a:gd name="T10" fmla="*/ 20 w 41"/>
              <a:gd name="T11" fmla="*/ 41 h 41"/>
              <a:gd name="T12" fmla="*/ 20 w 41"/>
              <a:gd name="T13" fmla="*/ 41 h 41"/>
              <a:gd name="T14" fmla="*/ 12 w 41"/>
              <a:gd name="T15" fmla="*/ 38 h 41"/>
              <a:gd name="T16" fmla="*/ 5 w 41"/>
              <a:gd name="T17" fmla="*/ 33 h 41"/>
              <a:gd name="T18" fmla="*/ 0 w 41"/>
              <a:gd name="T19" fmla="*/ 28 h 41"/>
              <a:gd name="T20" fmla="*/ 0 w 41"/>
              <a:gd name="T21" fmla="*/ 20 h 41"/>
              <a:gd name="T22" fmla="*/ 0 w 41"/>
              <a:gd name="T23" fmla="*/ 20 h 41"/>
              <a:gd name="T24" fmla="*/ 0 w 41"/>
              <a:gd name="T25" fmla="*/ 13 h 41"/>
              <a:gd name="T26" fmla="*/ 5 w 41"/>
              <a:gd name="T27" fmla="*/ 5 h 41"/>
              <a:gd name="T28" fmla="*/ 12 w 41"/>
              <a:gd name="T29" fmla="*/ 0 h 41"/>
              <a:gd name="T30" fmla="*/ 20 w 41"/>
              <a:gd name="T31" fmla="*/ 0 h 41"/>
              <a:gd name="T32" fmla="*/ 20 w 41"/>
              <a:gd name="T33" fmla="*/ 0 h 41"/>
              <a:gd name="T34" fmla="*/ 28 w 41"/>
              <a:gd name="T35" fmla="*/ 0 h 41"/>
              <a:gd name="T36" fmla="*/ 33 w 41"/>
              <a:gd name="T37" fmla="*/ 5 h 41"/>
              <a:gd name="T38" fmla="*/ 38 w 41"/>
              <a:gd name="T39" fmla="*/ 13 h 41"/>
              <a:gd name="T40" fmla="*/ 41 w 41"/>
              <a:gd name="T41" fmla="*/ 20 h 41"/>
              <a:gd name="T42" fmla="*/ 41 w 41"/>
              <a:gd name="T43" fmla="*/ 2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1" h="41">
                <a:moveTo>
                  <a:pt x="41" y="20"/>
                </a:moveTo>
                <a:lnTo>
                  <a:pt x="41" y="20"/>
                </a:lnTo>
                <a:lnTo>
                  <a:pt x="38" y="28"/>
                </a:lnTo>
                <a:lnTo>
                  <a:pt x="33" y="33"/>
                </a:lnTo>
                <a:lnTo>
                  <a:pt x="28" y="38"/>
                </a:lnTo>
                <a:lnTo>
                  <a:pt x="20" y="41"/>
                </a:lnTo>
                <a:lnTo>
                  <a:pt x="20" y="41"/>
                </a:lnTo>
                <a:lnTo>
                  <a:pt x="12" y="38"/>
                </a:lnTo>
                <a:lnTo>
                  <a:pt x="5" y="33"/>
                </a:lnTo>
                <a:lnTo>
                  <a:pt x="0" y="28"/>
                </a:lnTo>
                <a:lnTo>
                  <a:pt x="0" y="20"/>
                </a:lnTo>
                <a:lnTo>
                  <a:pt x="0" y="20"/>
                </a:lnTo>
                <a:lnTo>
                  <a:pt x="0" y="13"/>
                </a:lnTo>
                <a:lnTo>
                  <a:pt x="5" y="5"/>
                </a:lnTo>
                <a:lnTo>
                  <a:pt x="12" y="0"/>
                </a:lnTo>
                <a:lnTo>
                  <a:pt x="20" y="0"/>
                </a:lnTo>
                <a:lnTo>
                  <a:pt x="20" y="0"/>
                </a:lnTo>
                <a:lnTo>
                  <a:pt x="28" y="0"/>
                </a:lnTo>
                <a:lnTo>
                  <a:pt x="33" y="5"/>
                </a:lnTo>
                <a:lnTo>
                  <a:pt x="38" y="13"/>
                </a:lnTo>
                <a:lnTo>
                  <a:pt x="41" y="20"/>
                </a:lnTo>
                <a:lnTo>
                  <a:pt x="41" y="2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2" name="Line 151"/>
          <p:cNvSpPr>
            <a:spLocks noChangeShapeType="1"/>
          </p:cNvSpPr>
          <p:nvPr/>
        </p:nvSpPr>
        <p:spPr bwMode="auto">
          <a:xfrm flipH="1" flipV="1">
            <a:off x="3058695" y="2776220"/>
            <a:ext cx="2254250" cy="2044700"/>
          </a:xfrm>
          <a:prstGeom prst="line">
            <a:avLst/>
          </a:prstGeom>
          <a:noFill/>
          <a:ln w="38100">
            <a:solidFill>
              <a:srgbClr val="E46C0A"/>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53" name="Freeform 152"/>
          <p:cNvSpPr>
            <a:spLocks/>
          </p:cNvSpPr>
          <p:nvPr/>
        </p:nvSpPr>
        <p:spPr bwMode="auto">
          <a:xfrm>
            <a:off x="4381082" y="3970020"/>
            <a:ext cx="65088" cy="65088"/>
          </a:xfrm>
          <a:custGeom>
            <a:avLst/>
            <a:gdLst>
              <a:gd name="T0" fmla="*/ 41 w 41"/>
              <a:gd name="T1" fmla="*/ 20 h 41"/>
              <a:gd name="T2" fmla="*/ 41 w 41"/>
              <a:gd name="T3" fmla="*/ 20 h 41"/>
              <a:gd name="T4" fmla="*/ 39 w 41"/>
              <a:gd name="T5" fmla="*/ 28 h 41"/>
              <a:gd name="T6" fmla="*/ 33 w 41"/>
              <a:gd name="T7" fmla="*/ 36 h 41"/>
              <a:gd name="T8" fmla="*/ 28 w 41"/>
              <a:gd name="T9" fmla="*/ 41 h 41"/>
              <a:gd name="T10" fmla="*/ 21 w 41"/>
              <a:gd name="T11" fmla="*/ 41 h 41"/>
              <a:gd name="T12" fmla="*/ 21 w 41"/>
              <a:gd name="T13" fmla="*/ 41 h 41"/>
              <a:gd name="T14" fmla="*/ 13 w 41"/>
              <a:gd name="T15" fmla="*/ 41 h 41"/>
              <a:gd name="T16" fmla="*/ 5 w 41"/>
              <a:gd name="T17" fmla="*/ 36 h 41"/>
              <a:gd name="T18" fmla="*/ 0 w 41"/>
              <a:gd name="T19" fmla="*/ 28 h 41"/>
              <a:gd name="T20" fmla="*/ 0 w 41"/>
              <a:gd name="T21" fmla="*/ 20 h 41"/>
              <a:gd name="T22" fmla="*/ 0 w 41"/>
              <a:gd name="T23" fmla="*/ 20 h 41"/>
              <a:gd name="T24" fmla="*/ 0 w 41"/>
              <a:gd name="T25" fmla="*/ 13 h 41"/>
              <a:gd name="T26" fmla="*/ 5 w 41"/>
              <a:gd name="T27" fmla="*/ 7 h 41"/>
              <a:gd name="T28" fmla="*/ 13 w 41"/>
              <a:gd name="T29" fmla="*/ 2 h 41"/>
              <a:gd name="T30" fmla="*/ 21 w 41"/>
              <a:gd name="T31" fmla="*/ 0 h 41"/>
              <a:gd name="T32" fmla="*/ 21 w 41"/>
              <a:gd name="T33" fmla="*/ 0 h 41"/>
              <a:gd name="T34" fmla="*/ 28 w 41"/>
              <a:gd name="T35" fmla="*/ 2 h 41"/>
              <a:gd name="T36" fmla="*/ 33 w 41"/>
              <a:gd name="T37" fmla="*/ 7 h 41"/>
              <a:gd name="T38" fmla="*/ 39 w 41"/>
              <a:gd name="T39" fmla="*/ 13 h 41"/>
              <a:gd name="T40" fmla="*/ 41 w 41"/>
              <a:gd name="T41" fmla="*/ 20 h 41"/>
              <a:gd name="T42" fmla="*/ 41 w 41"/>
              <a:gd name="T43" fmla="*/ 2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1" h="41">
                <a:moveTo>
                  <a:pt x="41" y="20"/>
                </a:moveTo>
                <a:lnTo>
                  <a:pt x="41" y="20"/>
                </a:lnTo>
                <a:lnTo>
                  <a:pt x="39" y="28"/>
                </a:lnTo>
                <a:lnTo>
                  <a:pt x="33" y="36"/>
                </a:lnTo>
                <a:lnTo>
                  <a:pt x="28" y="41"/>
                </a:lnTo>
                <a:lnTo>
                  <a:pt x="21" y="41"/>
                </a:lnTo>
                <a:lnTo>
                  <a:pt x="21" y="41"/>
                </a:lnTo>
                <a:lnTo>
                  <a:pt x="13" y="41"/>
                </a:lnTo>
                <a:lnTo>
                  <a:pt x="5" y="36"/>
                </a:lnTo>
                <a:lnTo>
                  <a:pt x="0" y="28"/>
                </a:lnTo>
                <a:lnTo>
                  <a:pt x="0" y="20"/>
                </a:lnTo>
                <a:lnTo>
                  <a:pt x="0" y="20"/>
                </a:lnTo>
                <a:lnTo>
                  <a:pt x="0" y="13"/>
                </a:lnTo>
                <a:lnTo>
                  <a:pt x="5" y="7"/>
                </a:lnTo>
                <a:lnTo>
                  <a:pt x="13" y="2"/>
                </a:lnTo>
                <a:lnTo>
                  <a:pt x="21" y="0"/>
                </a:lnTo>
                <a:lnTo>
                  <a:pt x="21" y="0"/>
                </a:lnTo>
                <a:lnTo>
                  <a:pt x="28" y="2"/>
                </a:lnTo>
                <a:lnTo>
                  <a:pt x="33" y="7"/>
                </a:lnTo>
                <a:lnTo>
                  <a:pt x="39" y="13"/>
                </a:lnTo>
                <a:lnTo>
                  <a:pt x="41" y="20"/>
                </a:lnTo>
                <a:lnTo>
                  <a:pt x="41" y="2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4" name="Freeform 153"/>
          <p:cNvSpPr>
            <a:spLocks/>
          </p:cNvSpPr>
          <p:nvPr/>
        </p:nvSpPr>
        <p:spPr bwMode="auto">
          <a:xfrm>
            <a:off x="3930232" y="3562032"/>
            <a:ext cx="65088" cy="65088"/>
          </a:xfrm>
          <a:custGeom>
            <a:avLst/>
            <a:gdLst>
              <a:gd name="T0" fmla="*/ 41 w 41"/>
              <a:gd name="T1" fmla="*/ 21 h 41"/>
              <a:gd name="T2" fmla="*/ 41 w 41"/>
              <a:gd name="T3" fmla="*/ 21 h 41"/>
              <a:gd name="T4" fmla="*/ 38 w 41"/>
              <a:gd name="T5" fmla="*/ 29 h 41"/>
              <a:gd name="T6" fmla="*/ 33 w 41"/>
              <a:gd name="T7" fmla="*/ 34 h 41"/>
              <a:gd name="T8" fmla="*/ 28 w 41"/>
              <a:gd name="T9" fmla="*/ 39 h 41"/>
              <a:gd name="T10" fmla="*/ 20 w 41"/>
              <a:gd name="T11" fmla="*/ 41 h 41"/>
              <a:gd name="T12" fmla="*/ 20 w 41"/>
              <a:gd name="T13" fmla="*/ 41 h 41"/>
              <a:gd name="T14" fmla="*/ 12 w 41"/>
              <a:gd name="T15" fmla="*/ 39 h 41"/>
              <a:gd name="T16" fmla="*/ 5 w 41"/>
              <a:gd name="T17" fmla="*/ 34 h 41"/>
              <a:gd name="T18" fmla="*/ 0 w 41"/>
              <a:gd name="T19" fmla="*/ 29 h 41"/>
              <a:gd name="T20" fmla="*/ 0 w 41"/>
              <a:gd name="T21" fmla="*/ 21 h 41"/>
              <a:gd name="T22" fmla="*/ 0 w 41"/>
              <a:gd name="T23" fmla="*/ 21 h 41"/>
              <a:gd name="T24" fmla="*/ 0 w 41"/>
              <a:gd name="T25" fmla="*/ 13 h 41"/>
              <a:gd name="T26" fmla="*/ 5 w 41"/>
              <a:gd name="T27" fmla="*/ 5 h 41"/>
              <a:gd name="T28" fmla="*/ 12 w 41"/>
              <a:gd name="T29" fmla="*/ 0 h 41"/>
              <a:gd name="T30" fmla="*/ 20 w 41"/>
              <a:gd name="T31" fmla="*/ 0 h 41"/>
              <a:gd name="T32" fmla="*/ 20 w 41"/>
              <a:gd name="T33" fmla="*/ 0 h 41"/>
              <a:gd name="T34" fmla="*/ 28 w 41"/>
              <a:gd name="T35" fmla="*/ 0 h 41"/>
              <a:gd name="T36" fmla="*/ 33 w 41"/>
              <a:gd name="T37" fmla="*/ 5 h 41"/>
              <a:gd name="T38" fmla="*/ 38 w 41"/>
              <a:gd name="T39" fmla="*/ 13 h 41"/>
              <a:gd name="T40" fmla="*/ 41 w 41"/>
              <a:gd name="T41" fmla="*/ 21 h 41"/>
              <a:gd name="T42" fmla="*/ 41 w 41"/>
              <a:gd name="T43"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1" h="41">
                <a:moveTo>
                  <a:pt x="41" y="21"/>
                </a:moveTo>
                <a:lnTo>
                  <a:pt x="41" y="21"/>
                </a:lnTo>
                <a:lnTo>
                  <a:pt x="38" y="29"/>
                </a:lnTo>
                <a:lnTo>
                  <a:pt x="33" y="34"/>
                </a:lnTo>
                <a:lnTo>
                  <a:pt x="28" y="39"/>
                </a:lnTo>
                <a:lnTo>
                  <a:pt x="20" y="41"/>
                </a:lnTo>
                <a:lnTo>
                  <a:pt x="20" y="41"/>
                </a:lnTo>
                <a:lnTo>
                  <a:pt x="12" y="39"/>
                </a:lnTo>
                <a:lnTo>
                  <a:pt x="5" y="34"/>
                </a:lnTo>
                <a:lnTo>
                  <a:pt x="0" y="29"/>
                </a:lnTo>
                <a:lnTo>
                  <a:pt x="0" y="21"/>
                </a:lnTo>
                <a:lnTo>
                  <a:pt x="0" y="21"/>
                </a:lnTo>
                <a:lnTo>
                  <a:pt x="0" y="13"/>
                </a:lnTo>
                <a:lnTo>
                  <a:pt x="5" y="5"/>
                </a:lnTo>
                <a:lnTo>
                  <a:pt x="12" y="0"/>
                </a:lnTo>
                <a:lnTo>
                  <a:pt x="20" y="0"/>
                </a:lnTo>
                <a:lnTo>
                  <a:pt x="20" y="0"/>
                </a:lnTo>
                <a:lnTo>
                  <a:pt x="28" y="0"/>
                </a:lnTo>
                <a:lnTo>
                  <a:pt x="33" y="5"/>
                </a:lnTo>
                <a:lnTo>
                  <a:pt x="38" y="13"/>
                </a:lnTo>
                <a:lnTo>
                  <a:pt x="41" y="21"/>
                </a:lnTo>
                <a:lnTo>
                  <a:pt x="41" y="2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5" name="Freeform 154"/>
          <p:cNvSpPr>
            <a:spLocks/>
          </p:cNvSpPr>
          <p:nvPr/>
        </p:nvSpPr>
        <p:spPr bwMode="auto">
          <a:xfrm>
            <a:off x="1175087" y="3616206"/>
            <a:ext cx="77788" cy="829270"/>
          </a:xfrm>
          <a:custGeom>
            <a:avLst/>
            <a:gdLst>
              <a:gd name="T0" fmla="*/ 26 w 49"/>
              <a:gd name="T1" fmla="*/ 226 h 515"/>
              <a:gd name="T2" fmla="*/ 26 w 49"/>
              <a:gd name="T3" fmla="*/ 226 h 515"/>
              <a:gd name="T4" fmla="*/ 26 w 49"/>
              <a:gd name="T5" fmla="*/ 236 h 515"/>
              <a:gd name="T6" fmla="*/ 23 w 49"/>
              <a:gd name="T7" fmla="*/ 246 h 515"/>
              <a:gd name="T8" fmla="*/ 18 w 49"/>
              <a:gd name="T9" fmla="*/ 251 h 515"/>
              <a:gd name="T10" fmla="*/ 8 w 49"/>
              <a:gd name="T11" fmla="*/ 256 h 515"/>
              <a:gd name="T12" fmla="*/ 8 w 49"/>
              <a:gd name="T13" fmla="*/ 256 h 515"/>
              <a:gd name="T14" fmla="*/ 8 w 49"/>
              <a:gd name="T15" fmla="*/ 256 h 515"/>
              <a:gd name="T16" fmla="*/ 18 w 49"/>
              <a:gd name="T17" fmla="*/ 261 h 515"/>
              <a:gd name="T18" fmla="*/ 23 w 49"/>
              <a:gd name="T19" fmla="*/ 269 h 515"/>
              <a:gd name="T20" fmla="*/ 26 w 49"/>
              <a:gd name="T21" fmla="*/ 277 h 515"/>
              <a:gd name="T22" fmla="*/ 26 w 49"/>
              <a:gd name="T23" fmla="*/ 290 h 515"/>
              <a:gd name="T24" fmla="*/ 26 w 49"/>
              <a:gd name="T25" fmla="*/ 485 h 515"/>
              <a:gd name="T26" fmla="*/ 26 w 49"/>
              <a:gd name="T27" fmla="*/ 485 h 515"/>
              <a:gd name="T28" fmla="*/ 29 w 49"/>
              <a:gd name="T29" fmla="*/ 495 h 515"/>
              <a:gd name="T30" fmla="*/ 34 w 49"/>
              <a:gd name="T31" fmla="*/ 502 h 515"/>
              <a:gd name="T32" fmla="*/ 41 w 49"/>
              <a:gd name="T33" fmla="*/ 508 h 515"/>
              <a:gd name="T34" fmla="*/ 49 w 49"/>
              <a:gd name="T35" fmla="*/ 510 h 515"/>
              <a:gd name="T36" fmla="*/ 49 w 49"/>
              <a:gd name="T37" fmla="*/ 515 h 515"/>
              <a:gd name="T38" fmla="*/ 49 w 49"/>
              <a:gd name="T39" fmla="*/ 515 h 515"/>
              <a:gd name="T40" fmla="*/ 41 w 49"/>
              <a:gd name="T41" fmla="*/ 513 h 515"/>
              <a:gd name="T42" fmla="*/ 29 w 49"/>
              <a:gd name="T43" fmla="*/ 508 h 515"/>
              <a:gd name="T44" fmla="*/ 21 w 49"/>
              <a:gd name="T45" fmla="*/ 497 h 515"/>
              <a:gd name="T46" fmla="*/ 18 w 49"/>
              <a:gd name="T47" fmla="*/ 492 h 515"/>
              <a:gd name="T48" fmla="*/ 18 w 49"/>
              <a:gd name="T49" fmla="*/ 485 h 515"/>
              <a:gd name="T50" fmla="*/ 18 w 49"/>
              <a:gd name="T51" fmla="*/ 282 h 515"/>
              <a:gd name="T52" fmla="*/ 18 w 49"/>
              <a:gd name="T53" fmla="*/ 282 h 515"/>
              <a:gd name="T54" fmla="*/ 16 w 49"/>
              <a:gd name="T55" fmla="*/ 274 h 515"/>
              <a:gd name="T56" fmla="*/ 13 w 49"/>
              <a:gd name="T57" fmla="*/ 267 h 515"/>
              <a:gd name="T58" fmla="*/ 8 w 49"/>
              <a:gd name="T59" fmla="*/ 261 h 515"/>
              <a:gd name="T60" fmla="*/ 0 w 49"/>
              <a:gd name="T61" fmla="*/ 259 h 515"/>
              <a:gd name="T62" fmla="*/ 0 w 49"/>
              <a:gd name="T63" fmla="*/ 254 h 515"/>
              <a:gd name="T64" fmla="*/ 0 w 49"/>
              <a:gd name="T65" fmla="*/ 254 h 515"/>
              <a:gd name="T66" fmla="*/ 8 w 49"/>
              <a:gd name="T67" fmla="*/ 251 h 515"/>
              <a:gd name="T68" fmla="*/ 13 w 49"/>
              <a:gd name="T69" fmla="*/ 246 h 515"/>
              <a:gd name="T70" fmla="*/ 16 w 49"/>
              <a:gd name="T71" fmla="*/ 238 h 515"/>
              <a:gd name="T72" fmla="*/ 18 w 49"/>
              <a:gd name="T73" fmla="*/ 231 h 515"/>
              <a:gd name="T74" fmla="*/ 18 w 49"/>
              <a:gd name="T75" fmla="*/ 31 h 515"/>
              <a:gd name="T76" fmla="*/ 18 w 49"/>
              <a:gd name="T77" fmla="*/ 31 h 515"/>
              <a:gd name="T78" fmla="*/ 18 w 49"/>
              <a:gd name="T79" fmla="*/ 23 h 515"/>
              <a:gd name="T80" fmla="*/ 21 w 49"/>
              <a:gd name="T81" fmla="*/ 15 h 515"/>
              <a:gd name="T82" fmla="*/ 29 w 49"/>
              <a:gd name="T83" fmla="*/ 8 h 515"/>
              <a:gd name="T84" fmla="*/ 41 w 49"/>
              <a:gd name="T85" fmla="*/ 2 h 515"/>
              <a:gd name="T86" fmla="*/ 49 w 49"/>
              <a:gd name="T87" fmla="*/ 0 h 515"/>
              <a:gd name="T88" fmla="*/ 49 w 49"/>
              <a:gd name="T89" fmla="*/ 2 h 515"/>
              <a:gd name="T90" fmla="*/ 49 w 49"/>
              <a:gd name="T91" fmla="*/ 2 h 515"/>
              <a:gd name="T92" fmla="*/ 41 w 49"/>
              <a:gd name="T93" fmla="*/ 5 h 515"/>
              <a:gd name="T94" fmla="*/ 34 w 49"/>
              <a:gd name="T95" fmla="*/ 10 h 515"/>
              <a:gd name="T96" fmla="*/ 29 w 49"/>
              <a:gd name="T97" fmla="*/ 18 h 515"/>
              <a:gd name="T98" fmla="*/ 26 w 49"/>
              <a:gd name="T99" fmla="*/ 31 h 515"/>
              <a:gd name="T100" fmla="*/ 26 w 49"/>
              <a:gd name="T101" fmla="*/ 226 h 5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9" h="515">
                <a:moveTo>
                  <a:pt x="26" y="226"/>
                </a:moveTo>
                <a:lnTo>
                  <a:pt x="26" y="226"/>
                </a:lnTo>
                <a:lnTo>
                  <a:pt x="26" y="236"/>
                </a:lnTo>
                <a:lnTo>
                  <a:pt x="23" y="246"/>
                </a:lnTo>
                <a:lnTo>
                  <a:pt x="18" y="251"/>
                </a:lnTo>
                <a:lnTo>
                  <a:pt x="8" y="256"/>
                </a:lnTo>
                <a:lnTo>
                  <a:pt x="8" y="256"/>
                </a:lnTo>
                <a:lnTo>
                  <a:pt x="8" y="256"/>
                </a:lnTo>
                <a:lnTo>
                  <a:pt x="18" y="261"/>
                </a:lnTo>
                <a:lnTo>
                  <a:pt x="23" y="269"/>
                </a:lnTo>
                <a:lnTo>
                  <a:pt x="26" y="277"/>
                </a:lnTo>
                <a:lnTo>
                  <a:pt x="26" y="290"/>
                </a:lnTo>
                <a:lnTo>
                  <a:pt x="26" y="485"/>
                </a:lnTo>
                <a:lnTo>
                  <a:pt x="26" y="485"/>
                </a:lnTo>
                <a:lnTo>
                  <a:pt x="29" y="495"/>
                </a:lnTo>
                <a:lnTo>
                  <a:pt x="34" y="502"/>
                </a:lnTo>
                <a:lnTo>
                  <a:pt x="41" y="508"/>
                </a:lnTo>
                <a:lnTo>
                  <a:pt x="49" y="510"/>
                </a:lnTo>
                <a:lnTo>
                  <a:pt x="49" y="515"/>
                </a:lnTo>
                <a:lnTo>
                  <a:pt x="49" y="515"/>
                </a:lnTo>
                <a:lnTo>
                  <a:pt x="41" y="513"/>
                </a:lnTo>
                <a:lnTo>
                  <a:pt x="29" y="508"/>
                </a:lnTo>
                <a:lnTo>
                  <a:pt x="21" y="497"/>
                </a:lnTo>
                <a:lnTo>
                  <a:pt x="18" y="492"/>
                </a:lnTo>
                <a:lnTo>
                  <a:pt x="18" y="485"/>
                </a:lnTo>
                <a:lnTo>
                  <a:pt x="18" y="282"/>
                </a:lnTo>
                <a:lnTo>
                  <a:pt x="18" y="282"/>
                </a:lnTo>
                <a:lnTo>
                  <a:pt x="16" y="274"/>
                </a:lnTo>
                <a:lnTo>
                  <a:pt x="13" y="267"/>
                </a:lnTo>
                <a:lnTo>
                  <a:pt x="8" y="261"/>
                </a:lnTo>
                <a:lnTo>
                  <a:pt x="0" y="259"/>
                </a:lnTo>
                <a:lnTo>
                  <a:pt x="0" y="254"/>
                </a:lnTo>
                <a:lnTo>
                  <a:pt x="0" y="254"/>
                </a:lnTo>
                <a:lnTo>
                  <a:pt x="8" y="251"/>
                </a:lnTo>
                <a:lnTo>
                  <a:pt x="13" y="246"/>
                </a:lnTo>
                <a:lnTo>
                  <a:pt x="16" y="238"/>
                </a:lnTo>
                <a:lnTo>
                  <a:pt x="18" y="231"/>
                </a:lnTo>
                <a:lnTo>
                  <a:pt x="18" y="31"/>
                </a:lnTo>
                <a:lnTo>
                  <a:pt x="18" y="31"/>
                </a:lnTo>
                <a:lnTo>
                  <a:pt x="18" y="23"/>
                </a:lnTo>
                <a:lnTo>
                  <a:pt x="21" y="15"/>
                </a:lnTo>
                <a:lnTo>
                  <a:pt x="29" y="8"/>
                </a:lnTo>
                <a:lnTo>
                  <a:pt x="41" y="2"/>
                </a:lnTo>
                <a:lnTo>
                  <a:pt x="49" y="0"/>
                </a:lnTo>
                <a:lnTo>
                  <a:pt x="49" y="2"/>
                </a:lnTo>
                <a:lnTo>
                  <a:pt x="49" y="2"/>
                </a:lnTo>
                <a:lnTo>
                  <a:pt x="41" y="5"/>
                </a:lnTo>
                <a:lnTo>
                  <a:pt x="34" y="10"/>
                </a:lnTo>
                <a:lnTo>
                  <a:pt x="29" y="18"/>
                </a:lnTo>
                <a:lnTo>
                  <a:pt x="26" y="31"/>
                </a:lnTo>
                <a:lnTo>
                  <a:pt x="26" y="22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56" name="Freeform 155"/>
          <p:cNvSpPr>
            <a:spLocks/>
          </p:cNvSpPr>
          <p:nvPr/>
        </p:nvSpPr>
        <p:spPr bwMode="auto">
          <a:xfrm>
            <a:off x="1702970" y="3481070"/>
            <a:ext cx="2251075" cy="80963"/>
          </a:xfrm>
          <a:custGeom>
            <a:avLst/>
            <a:gdLst>
              <a:gd name="T0" fmla="*/ 744 w 1418"/>
              <a:gd name="T1" fmla="*/ 28 h 51"/>
              <a:gd name="T2" fmla="*/ 744 w 1418"/>
              <a:gd name="T3" fmla="*/ 28 h 51"/>
              <a:gd name="T4" fmla="*/ 733 w 1418"/>
              <a:gd name="T5" fmla="*/ 26 h 51"/>
              <a:gd name="T6" fmla="*/ 723 w 1418"/>
              <a:gd name="T7" fmla="*/ 23 h 51"/>
              <a:gd name="T8" fmla="*/ 715 w 1418"/>
              <a:gd name="T9" fmla="*/ 18 h 51"/>
              <a:gd name="T10" fmla="*/ 713 w 1418"/>
              <a:gd name="T11" fmla="*/ 10 h 51"/>
              <a:gd name="T12" fmla="*/ 710 w 1418"/>
              <a:gd name="T13" fmla="*/ 10 h 51"/>
              <a:gd name="T14" fmla="*/ 710 w 1418"/>
              <a:gd name="T15" fmla="*/ 10 h 51"/>
              <a:gd name="T16" fmla="*/ 708 w 1418"/>
              <a:gd name="T17" fmla="*/ 18 h 51"/>
              <a:gd name="T18" fmla="*/ 700 w 1418"/>
              <a:gd name="T19" fmla="*/ 23 h 51"/>
              <a:gd name="T20" fmla="*/ 690 w 1418"/>
              <a:gd name="T21" fmla="*/ 26 h 51"/>
              <a:gd name="T22" fmla="*/ 679 w 1418"/>
              <a:gd name="T23" fmla="*/ 28 h 51"/>
              <a:gd name="T24" fmla="*/ 31 w 1418"/>
              <a:gd name="T25" fmla="*/ 28 h 51"/>
              <a:gd name="T26" fmla="*/ 31 w 1418"/>
              <a:gd name="T27" fmla="*/ 28 h 51"/>
              <a:gd name="T28" fmla="*/ 18 w 1418"/>
              <a:gd name="T29" fmla="*/ 28 h 51"/>
              <a:gd name="T30" fmla="*/ 10 w 1418"/>
              <a:gd name="T31" fmla="*/ 33 h 51"/>
              <a:gd name="T32" fmla="*/ 5 w 1418"/>
              <a:gd name="T33" fmla="*/ 41 h 51"/>
              <a:gd name="T34" fmla="*/ 3 w 1418"/>
              <a:gd name="T35" fmla="*/ 51 h 51"/>
              <a:gd name="T36" fmla="*/ 0 w 1418"/>
              <a:gd name="T37" fmla="*/ 51 h 51"/>
              <a:gd name="T38" fmla="*/ 0 w 1418"/>
              <a:gd name="T39" fmla="*/ 51 h 51"/>
              <a:gd name="T40" fmla="*/ 3 w 1418"/>
              <a:gd name="T41" fmla="*/ 41 h 51"/>
              <a:gd name="T42" fmla="*/ 8 w 1418"/>
              <a:gd name="T43" fmla="*/ 31 h 51"/>
              <a:gd name="T44" fmla="*/ 15 w 1418"/>
              <a:gd name="T45" fmla="*/ 23 h 51"/>
              <a:gd name="T46" fmla="*/ 23 w 1418"/>
              <a:gd name="T47" fmla="*/ 21 h 51"/>
              <a:gd name="T48" fmla="*/ 31 w 1418"/>
              <a:gd name="T49" fmla="*/ 18 h 51"/>
              <a:gd name="T50" fmla="*/ 685 w 1418"/>
              <a:gd name="T51" fmla="*/ 18 h 51"/>
              <a:gd name="T52" fmla="*/ 685 w 1418"/>
              <a:gd name="T53" fmla="*/ 18 h 51"/>
              <a:gd name="T54" fmla="*/ 695 w 1418"/>
              <a:gd name="T55" fmla="*/ 18 h 51"/>
              <a:gd name="T56" fmla="*/ 700 w 1418"/>
              <a:gd name="T57" fmla="*/ 15 h 51"/>
              <a:gd name="T58" fmla="*/ 705 w 1418"/>
              <a:gd name="T59" fmla="*/ 10 h 51"/>
              <a:gd name="T60" fmla="*/ 710 w 1418"/>
              <a:gd name="T61" fmla="*/ 0 h 51"/>
              <a:gd name="T62" fmla="*/ 713 w 1418"/>
              <a:gd name="T63" fmla="*/ 0 h 51"/>
              <a:gd name="T64" fmla="*/ 713 w 1418"/>
              <a:gd name="T65" fmla="*/ 0 h 51"/>
              <a:gd name="T66" fmla="*/ 718 w 1418"/>
              <a:gd name="T67" fmla="*/ 10 h 51"/>
              <a:gd name="T68" fmla="*/ 723 w 1418"/>
              <a:gd name="T69" fmla="*/ 15 h 51"/>
              <a:gd name="T70" fmla="*/ 728 w 1418"/>
              <a:gd name="T71" fmla="*/ 18 h 51"/>
              <a:gd name="T72" fmla="*/ 738 w 1418"/>
              <a:gd name="T73" fmla="*/ 18 h 51"/>
              <a:gd name="T74" fmla="*/ 1387 w 1418"/>
              <a:gd name="T75" fmla="*/ 18 h 51"/>
              <a:gd name="T76" fmla="*/ 1387 w 1418"/>
              <a:gd name="T77" fmla="*/ 18 h 51"/>
              <a:gd name="T78" fmla="*/ 1395 w 1418"/>
              <a:gd name="T79" fmla="*/ 21 h 51"/>
              <a:gd name="T80" fmla="*/ 1400 w 1418"/>
              <a:gd name="T81" fmla="*/ 23 h 51"/>
              <a:gd name="T82" fmla="*/ 1410 w 1418"/>
              <a:gd name="T83" fmla="*/ 31 h 51"/>
              <a:gd name="T84" fmla="*/ 1415 w 1418"/>
              <a:gd name="T85" fmla="*/ 41 h 51"/>
              <a:gd name="T86" fmla="*/ 1418 w 1418"/>
              <a:gd name="T87" fmla="*/ 51 h 51"/>
              <a:gd name="T88" fmla="*/ 1413 w 1418"/>
              <a:gd name="T89" fmla="*/ 51 h 51"/>
              <a:gd name="T90" fmla="*/ 1413 w 1418"/>
              <a:gd name="T91" fmla="*/ 51 h 51"/>
              <a:gd name="T92" fmla="*/ 1410 w 1418"/>
              <a:gd name="T93" fmla="*/ 41 h 51"/>
              <a:gd name="T94" fmla="*/ 1405 w 1418"/>
              <a:gd name="T95" fmla="*/ 33 h 51"/>
              <a:gd name="T96" fmla="*/ 1397 w 1418"/>
              <a:gd name="T97" fmla="*/ 28 h 51"/>
              <a:gd name="T98" fmla="*/ 1387 w 1418"/>
              <a:gd name="T99" fmla="*/ 28 h 51"/>
              <a:gd name="T100" fmla="*/ 744 w 1418"/>
              <a:gd name="T101" fmla="*/ 28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18" h="51">
                <a:moveTo>
                  <a:pt x="744" y="28"/>
                </a:moveTo>
                <a:lnTo>
                  <a:pt x="744" y="28"/>
                </a:lnTo>
                <a:lnTo>
                  <a:pt x="733" y="26"/>
                </a:lnTo>
                <a:lnTo>
                  <a:pt x="723" y="23"/>
                </a:lnTo>
                <a:lnTo>
                  <a:pt x="715" y="18"/>
                </a:lnTo>
                <a:lnTo>
                  <a:pt x="713" y="10"/>
                </a:lnTo>
                <a:lnTo>
                  <a:pt x="710" y="10"/>
                </a:lnTo>
                <a:lnTo>
                  <a:pt x="710" y="10"/>
                </a:lnTo>
                <a:lnTo>
                  <a:pt x="708" y="18"/>
                </a:lnTo>
                <a:lnTo>
                  <a:pt x="700" y="23"/>
                </a:lnTo>
                <a:lnTo>
                  <a:pt x="690" y="26"/>
                </a:lnTo>
                <a:lnTo>
                  <a:pt x="679" y="28"/>
                </a:lnTo>
                <a:lnTo>
                  <a:pt x="31" y="28"/>
                </a:lnTo>
                <a:lnTo>
                  <a:pt x="31" y="28"/>
                </a:lnTo>
                <a:lnTo>
                  <a:pt x="18" y="28"/>
                </a:lnTo>
                <a:lnTo>
                  <a:pt x="10" y="33"/>
                </a:lnTo>
                <a:lnTo>
                  <a:pt x="5" y="41"/>
                </a:lnTo>
                <a:lnTo>
                  <a:pt x="3" y="51"/>
                </a:lnTo>
                <a:lnTo>
                  <a:pt x="0" y="51"/>
                </a:lnTo>
                <a:lnTo>
                  <a:pt x="0" y="51"/>
                </a:lnTo>
                <a:lnTo>
                  <a:pt x="3" y="41"/>
                </a:lnTo>
                <a:lnTo>
                  <a:pt x="8" y="31"/>
                </a:lnTo>
                <a:lnTo>
                  <a:pt x="15" y="23"/>
                </a:lnTo>
                <a:lnTo>
                  <a:pt x="23" y="21"/>
                </a:lnTo>
                <a:lnTo>
                  <a:pt x="31" y="18"/>
                </a:lnTo>
                <a:lnTo>
                  <a:pt x="685" y="18"/>
                </a:lnTo>
                <a:lnTo>
                  <a:pt x="685" y="18"/>
                </a:lnTo>
                <a:lnTo>
                  <a:pt x="695" y="18"/>
                </a:lnTo>
                <a:lnTo>
                  <a:pt x="700" y="15"/>
                </a:lnTo>
                <a:lnTo>
                  <a:pt x="705" y="10"/>
                </a:lnTo>
                <a:lnTo>
                  <a:pt x="710" y="0"/>
                </a:lnTo>
                <a:lnTo>
                  <a:pt x="713" y="0"/>
                </a:lnTo>
                <a:lnTo>
                  <a:pt x="713" y="0"/>
                </a:lnTo>
                <a:lnTo>
                  <a:pt x="718" y="10"/>
                </a:lnTo>
                <a:lnTo>
                  <a:pt x="723" y="15"/>
                </a:lnTo>
                <a:lnTo>
                  <a:pt x="728" y="18"/>
                </a:lnTo>
                <a:lnTo>
                  <a:pt x="738" y="18"/>
                </a:lnTo>
                <a:lnTo>
                  <a:pt x="1387" y="18"/>
                </a:lnTo>
                <a:lnTo>
                  <a:pt x="1387" y="18"/>
                </a:lnTo>
                <a:lnTo>
                  <a:pt x="1395" y="21"/>
                </a:lnTo>
                <a:lnTo>
                  <a:pt x="1400" y="23"/>
                </a:lnTo>
                <a:lnTo>
                  <a:pt x="1410" y="31"/>
                </a:lnTo>
                <a:lnTo>
                  <a:pt x="1415" y="41"/>
                </a:lnTo>
                <a:lnTo>
                  <a:pt x="1418" y="51"/>
                </a:lnTo>
                <a:lnTo>
                  <a:pt x="1413" y="51"/>
                </a:lnTo>
                <a:lnTo>
                  <a:pt x="1413" y="51"/>
                </a:lnTo>
                <a:lnTo>
                  <a:pt x="1410" y="41"/>
                </a:lnTo>
                <a:lnTo>
                  <a:pt x="1405" y="33"/>
                </a:lnTo>
                <a:lnTo>
                  <a:pt x="1397" y="28"/>
                </a:lnTo>
                <a:lnTo>
                  <a:pt x="1387" y="28"/>
                </a:lnTo>
                <a:lnTo>
                  <a:pt x="744" y="2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2" name="Rectangle 161"/>
          <p:cNvSpPr>
            <a:spLocks noChangeArrowheads="1"/>
          </p:cNvSpPr>
          <p:nvPr/>
        </p:nvSpPr>
        <p:spPr bwMode="auto">
          <a:xfrm>
            <a:off x="4592220" y="2276157"/>
            <a:ext cx="196850" cy="195263"/>
          </a:xfrm>
          <a:prstGeom prst="rect">
            <a:avLst/>
          </a:prstGeom>
          <a:solidFill>
            <a:srgbClr val="9D9D9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3" name="Rectangle 162"/>
          <p:cNvSpPr>
            <a:spLocks noChangeArrowheads="1"/>
          </p:cNvSpPr>
          <p:nvPr/>
        </p:nvSpPr>
        <p:spPr bwMode="auto">
          <a:xfrm>
            <a:off x="4885907" y="2284095"/>
            <a:ext cx="1410643"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Deadweight loss</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164" name="Freeform 168"/>
          <p:cNvSpPr>
            <a:spLocks noEditPoints="1"/>
          </p:cNvSpPr>
          <p:nvPr/>
        </p:nvSpPr>
        <p:spPr bwMode="auto">
          <a:xfrm rot="5400000">
            <a:off x="2650708" y="4919421"/>
            <a:ext cx="431953" cy="95097"/>
          </a:xfrm>
          <a:custGeom>
            <a:avLst/>
            <a:gdLst>
              <a:gd name="T0" fmla="*/ 3300 w 3300"/>
              <a:gd name="T1" fmla="*/ 247 h 631"/>
              <a:gd name="T2" fmla="*/ 135 w 3300"/>
              <a:gd name="T3" fmla="*/ 247 h 631"/>
              <a:gd name="T4" fmla="*/ 135 w 3300"/>
              <a:gd name="T5" fmla="*/ 383 h 631"/>
              <a:gd name="T6" fmla="*/ 3300 w 3300"/>
              <a:gd name="T7" fmla="*/ 383 h 631"/>
              <a:gd name="T8" fmla="*/ 3300 w 3300"/>
              <a:gd name="T9" fmla="*/ 247 h 631"/>
              <a:gd name="T10" fmla="*/ 509 w 3300"/>
              <a:gd name="T11" fmla="*/ 19 h 631"/>
              <a:gd name="T12" fmla="*/ 0 w 3300"/>
              <a:gd name="T13" fmla="*/ 315 h 631"/>
              <a:gd name="T14" fmla="*/ 509 w 3300"/>
              <a:gd name="T15" fmla="*/ 612 h 631"/>
              <a:gd name="T16" fmla="*/ 602 w 3300"/>
              <a:gd name="T17" fmla="*/ 588 h 631"/>
              <a:gd name="T18" fmla="*/ 577 w 3300"/>
              <a:gd name="T19" fmla="*/ 495 h 631"/>
              <a:gd name="T20" fmla="*/ 577 w 3300"/>
              <a:gd name="T21" fmla="*/ 495 h 631"/>
              <a:gd name="T22" fmla="*/ 169 w 3300"/>
              <a:gd name="T23" fmla="*/ 257 h 631"/>
              <a:gd name="T24" fmla="*/ 169 w 3300"/>
              <a:gd name="T25" fmla="*/ 374 h 631"/>
              <a:gd name="T26" fmla="*/ 577 w 3300"/>
              <a:gd name="T27" fmla="*/ 136 h 631"/>
              <a:gd name="T28" fmla="*/ 602 w 3300"/>
              <a:gd name="T29" fmla="*/ 43 h 631"/>
              <a:gd name="T30" fmla="*/ 509 w 3300"/>
              <a:gd name="T31" fmla="*/ 19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300" h="631">
                <a:moveTo>
                  <a:pt x="3300" y="247"/>
                </a:moveTo>
                <a:lnTo>
                  <a:pt x="135" y="247"/>
                </a:lnTo>
                <a:lnTo>
                  <a:pt x="135" y="383"/>
                </a:lnTo>
                <a:lnTo>
                  <a:pt x="3300" y="383"/>
                </a:lnTo>
                <a:lnTo>
                  <a:pt x="3300" y="247"/>
                </a:lnTo>
                <a:close/>
                <a:moveTo>
                  <a:pt x="509" y="19"/>
                </a:moveTo>
                <a:lnTo>
                  <a:pt x="0" y="315"/>
                </a:lnTo>
                <a:lnTo>
                  <a:pt x="509" y="612"/>
                </a:lnTo>
                <a:cubicBezTo>
                  <a:pt x="541" y="631"/>
                  <a:pt x="583" y="620"/>
                  <a:pt x="602" y="588"/>
                </a:cubicBezTo>
                <a:cubicBezTo>
                  <a:pt x="621" y="555"/>
                  <a:pt x="610" y="514"/>
                  <a:pt x="577" y="495"/>
                </a:cubicBezTo>
                <a:lnTo>
                  <a:pt x="577" y="495"/>
                </a:lnTo>
                <a:lnTo>
                  <a:pt x="169" y="257"/>
                </a:lnTo>
                <a:lnTo>
                  <a:pt x="169" y="374"/>
                </a:lnTo>
                <a:lnTo>
                  <a:pt x="577" y="136"/>
                </a:lnTo>
                <a:cubicBezTo>
                  <a:pt x="610" y="117"/>
                  <a:pt x="621" y="76"/>
                  <a:pt x="602" y="43"/>
                </a:cubicBezTo>
                <a:cubicBezTo>
                  <a:pt x="583" y="11"/>
                  <a:pt x="541" y="0"/>
                  <a:pt x="509" y="19"/>
                </a:cubicBezTo>
                <a:close/>
              </a:path>
            </a:pathLst>
          </a:custGeom>
          <a:solidFill>
            <a:schemeClr val="tx1"/>
          </a:solidFill>
          <a:ln w="0" cap="flat">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sz="2000" dirty="0"/>
          </a:p>
        </p:txBody>
      </p:sp>
      <p:sp>
        <p:nvSpPr>
          <p:cNvPr id="149" name="Rectangle 148"/>
          <p:cNvSpPr/>
          <p:nvPr/>
        </p:nvSpPr>
        <p:spPr>
          <a:xfrm>
            <a:off x="533400" y="1132582"/>
            <a:ext cx="8381999" cy="830997"/>
          </a:xfrm>
          <a:prstGeom prst="rect">
            <a:avLst/>
          </a:prstGeom>
        </p:spPr>
        <p:txBody>
          <a:bodyPr wrap="square">
            <a:spAutoFit/>
          </a:bodyPr>
          <a:lstStyle/>
          <a:p>
            <a:r>
              <a:rPr lang="en-US" sz="2400" dirty="0">
                <a:latin typeface="Calibri Light"/>
              </a:rPr>
              <a:t>The tax revenue and deadweight loss from the tax on sellers can be calculated.</a:t>
            </a:r>
          </a:p>
        </p:txBody>
      </p:sp>
      <p:sp>
        <p:nvSpPr>
          <p:cNvPr id="73" name="Rectangle 72"/>
          <p:cNvSpPr>
            <a:spLocks noChangeArrowheads="1"/>
          </p:cNvSpPr>
          <p:nvPr/>
        </p:nvSpPr>
        <p:spPr bwMode="auto">
          <a:xfrm>
            <a:off x="1717222" y="3272313"/>
            <a:ext cx="217046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lvl="0" fontAlgn="base">
              <a:spcBef>
                <a:spcPct val="0"/>
              </a:spcBef>
              <a:spcAft>
                <a:spcPct val="0"/>
              </a:spcAft>
            </a:pPr>
            <a:r>
              <a:rPr lang="en-US" sz="1400" b="1" dirty="0">
                <a:solidFill>
                  <a:srgbClr val="000000"/>
                </a:solidFill>
                <a:latin typeface="Univers LT Std 47 Cn Lt" charset="0"/>
                <a:cs typeface="Arial" pitchFamily="34" charset="0"/>
              </a:rPr>
              <a:t>Quantity sold = 25 million</a:t>
            </a:r>
          </a:p>
        </p:txBody>
      </p:sp>
      <p:sp>
        <p:nvSpPr>
          <p:cNvPr id="150" name="Rectangle 149"/>
          <p:cNvSpPr/>
          <p:nvPr/>
        </p:nvSpPr>
        <p:spPr>
          <a:xfrm>
            <a:off x="1702970" y="3192020"/>
            <a:ext cx="2259806" cy="376029"/>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7" name="Rectangle 156"/>
          <p:cNvSpPr/>
          <p:nvPr/>
        </p:nvSpPr>
        <p:spPr>
          <a:xfrm>
            <a:off x="52384" y="3887226"/>
            <a:ext cx="1090616" cy="244263"/>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7" name="Rectangle 86"/>
          <p:cNvSpPr>
            <a:spLocks noChangeArrowheads="1"/>
          </p:cNvSpPr>
          <p:nvPr/>
        </p:nvSpPr>
        <p:spPr bwMode="auto">
          <a:xfrm>
            <a:off x="3992905" y="3380035"/>
            <a:ext cx="78548"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a:ln>
                  <a:noFill/>
                </a:ln>
                <a:solidFill>
                  <a:srgbClr val="000000"/>
                </a:solidFill>
                <a:effectLst/>
                <a:latin typeface="Univers LT Std 47 Cn Lt" charset="0"/>
                <a:cs typeface="Arial" pitchFamily="34" charset="0"/>
              </a:rPr>
              <a:t>2</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sp>
        <p:nvSpPr>
          <p:cNvPr id="7" name="Rectangle 6"/>
          <p:cNvSpPr>
            <a:spLocks noChangeArrowheads="1"/>
          </p:cNvSpPr>
          <p:nvPr/>
        </p:nvSpPr>
        <p:spPr bwMode="auto">
          <a:xfrm>
            <a:off x="1702970" y="3598862"/>
            <a:ext cx="2259013" cy="814069"/>
          </a:xfrm>
          <a:prstGeom prst="rect">
            <a:avLst/>
          </a:prstGeom>
          <a:solidFill>
            <a:srgbClr val="CCD5A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6" name="Rectangle 75"/>
          <p:cNvSpPr>
            <a:spLocks noChangeArrowheads="1"/>
          </p:cNvSpPr>
          <p:nvPr/>
        </p:nvSpPr>
        <p:spPr bwMode="auto">
          <a:xfrm>
            <a:off x="1981200" y="3847233"/>
            <a:ext cx="147796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lvl="0" fontAlgn="base">
              <a:spcBef>
                <a:spcPct val="0"/>
              </a:spcBef>
              <a:spcAft>
                <a:spcPct val="0"/>
              </a:spcAft>
            </a:pPr>
            <a:r>
              <a:rPr kumimoji="0" lang="en-US" sz="1000" b="1" i="0" u="none" strike="noStrike" cap="none" normalizeH="0" baseline="0" dirty="0">
                <a:ln>
                  <a:noFill/>
                </a:ln>
                <a:solidFill>
                  <a:srgbClr val="000000"/>
                </a:solidFill>
                <a:effectLst/>
                <a:latin typeface="Univers LT Std 47 Cn Lt" charset="0"/>
                <a:cs typeface="Arial" pitchFamily="34" charset="0"/>
              </a:rPr>
              <a:t>Tax </a:t>
            </a:r>
            <a:r>
              <a:rPr lang="en-US" sz="1000" b="1" dirty="0">
                <a:solidFill>
                  <a:srgbClr val="000000"/>
                </a:solidFill>
                <a:latin typeface="Univers LT Std 47 Cn Lt" charset="0"/>
                <a:cs typeface="Arial" pitchFamily="34" charset="0"/>
              </a:rPr>
              <a:t>revenue = $5 million</a:t>
            </a:r>
            <a:endParaRPr lang="en-US" dirty="0">
              <a:latin typeface="Arial" pitchFamily="34" charset="0"/>
              <a:cs typeface="Arial" pitchFamily="34" charset="0"/>
            </a:endParaRPr>
          </a:p>
          <a:p>
            <a:pPr lvl="0" algn="ctr" fontAlgn="base">
              <a:spcBef>
                <a:spcPct val="0"/>
              </a:spcBef>
              <a:spcAft>
                <a:spcPct val="0"/>
              </a:spcAft>
            </a:pPr>
            <a:r>
              <a:rPr lang="en-US" sz="1000" b="1" dirty="0">
                <a:solidFill>
                  <a:srgbClr val="000000"/>
                </a:solidFill>
                <a:latin typeface="Univers LT Std 47 Cn Lt" charset="0"/>
                <a:cs typeface="Arial" pitchFamily="34" charset="0"/>
              </a:rPr>
              <a:t>($0.20 *25 million)</a:t>
            </a:r>
          </a:p>
        </p:txBody>
      </p:sp>
      <p:sp>
        <p:nvSpPr>
          <p:cNvPr id="119" name="Line 118"/>
          <p:cNvSpPr>
            <a:spLocks noChangeShapeType="1"/>
          </p:cNvSpPr>
          <p:nvPr/>
        </p:nvSpPr>
        <p:spPr bwMode="auto">
          <a:xfrm>
            <a:off x="3004720" y="4412932"/>
            <a:ext cx="8255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11"/>
          <p:cNvSpPr>
            <a:spLocks/>
          </p:cNvSpPr>
          <p:nvPr/>
        </p:nvSpPr>
        <p:spPr bwMode="auto">
          <a:xfrm>
            <a:off x="1702970" y="2679382"/>
            <a:ext cx="4164013" cy="3370263"/>
          </a:xfrm>
          <a:custGeom>
            <a:avLst/>
            <a:gdLst>
              <a:gd name="T0" fmla="*/ 2623 w 2623"/>
              <a:gd name="T1" fmla="*/ 2123 h 2123"/>
              <a:gd name="T2" fmla="*/ 0 w 2623"/>
              <a:gd name="T3" fmla="*/ 2123 h 2123"/>
              <a:gd name="T4" fmla="*/ 0 w 2623"/>
              <a:gd name="T5" fmla="*/ 0 h 2123"/>
            </a:gdLst>
            <a:ahLst/>
            <a:cxnLst>
              <a:cxn ang="0">
                <a:pos x="T0" y="T1"/>
              </a:cxn>
              <a:cxn ang="0">
                <a:pos x="T2" y="T3"/>
              </a:cxn>
              <a:cxn ang="0">
                <a:pos x="T4" y="T5"/>
              </a:cxn>
            </a:cxnLst>
            <a:rect l="0" t="0" r="r" b="b"/>
            <a:pathLst>
              <a:path w="2623" h="2123">
                <a:moveTo>
                  <a:pt x="2623" y="2123"/>
                </a:moveTo>
                <a:lnTo>
                  <a:pt x="0" y="2123"/>
                </a:lnTo>
                <a:lnTo>
                  <a:pt x="0" y="0"/>
                </a:lnTo>
              </a:path>
            </a:pathLst>
          </a:custGeom>
          <a:noFill/>
          <a:ln w="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58" name="Rectangle 20"/>
          <p:cNvSpPr>
            <a:spLocks noChangeArrowheads="1"/>
          </p:cNvSpPr>
          <p:nvPr/>
        </p:nvSpPr>
        <p:spPr bwMode="auto">
          <a:xfrm>
            <a:off x="1295273" y="5127105"/>
            <a:ext cx="34785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0.20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59" name="Rectangle 22"/>
          <p:cNvSpPr>
            <a:spLocks noChangeArrowheads="1"/>
          </p:cNvSpPr>
          <p:nvPr/>
        </p:nvSpPr>
        <p:spPr bwMode="auto">
          <a:xfrm>
            <a:off x="1312047" y="4315301"/>
            <a:ext cx="34785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0.40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60" name="Rectangle 25"/>
          <p:cNvSpPr>
            <a:spLocks noChangeArrowheads="1"/>
          </p:cNvSpPr>
          <p:nvPr/>
        </p:nvSpPr>
        <p:spPr bwMode="auto">
          <a:xfrm>
            <a:off x="1317018" y="3508484"/>
            <a:ext cx="34785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0.60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61" name="Rectangle 27"/>
          <p:cNvSpPr>
            <a:spLocks noChangeArrowheads="1"/>
          </p:cNvSpPr>
          <p:nvPr/>
        </p:nvSpPr>
        <p:spPr bwMode="auto">
          <a:xfrm>
            <a:off x="1313144" y="2723019"/>
            <a:ext cx="34785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0.80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1305080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8">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48">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50"/>
                                        </p:tgtEl>
                                        <p:attrNameLst>
                                          <p:attrName>style.visibility</p:attrName>
                                        </p:attrNameLst>
                                      </p:cBhvr>
                                      <p:to>
                                        <p:strVal val="visible"/>
                                      </p:to>
                                    </p:set>
                                  </p:childTnLst>
                                  <p:subTnLst>
                                    <p:set>
                                      <p:cBhvr override="childStyle">
                                        <p:cTn dur="1" fill="hold" display="0" masterRel="nextClick" afterEffect="1"/>
                                        <p:tgtEl>
                                          <p:spTgt spid="150"/>
                                        </p:tgtEl>
                                        <p:attrNameLst>
                                          <p:attrName>style.visibility</p:attrName>
                                        </p:attrNameLst>
                                      </p:cBhvr>
                                      <p:to>
                                        <p:strVal val="hidden"/>
                                      </p:to>
                                    </p:set>
                                  </p:subTnLst>
                                </p:cTn>
                              </p:par>
                              <p:par>
                                <p:cTn id="11" presetID="1" presetClass="entr" presetSubtype="0" fill="hold" grpId="0" nodeType="withEffect">
                                  <p:stCondLst>
                                    <p:cond delay="0"/>
                                  </p:stCondLst>
                                  <p:childTnLst>
                                    <p:set>
                                      <p:cBhvr>
                                        <p:cTn id="12" dur="1" fill="hold">
                                          <p:stCondLst>
                                            <p:cond delay="0"/>
                                          </p:stCondLst>
                                        </p:cTn>
                                        <p:tgtEl>
                                          <p:spTgt spid="157"/>
                                        </p:tgtEl>
                                        <p:attrNameLst>
                                          <p:attrName>style.visibility</p:attrName>
                                        </p:attrNameLst>
                                      </p:cBhvr>
                                      <p:to>
                                        <p:strVal val="visible"/>
                                      </p:to>
                                    </p:set>
                                  </p:childTnLst>
                                  <p:subTnLst>
                                    <p:set>
                                      <p:cBhvr override="childStyle">
                                        <p:cTn dur="1" fill="hold" display="0" masterRel="nextClick" afterEffect="1"/>
                                        <p:tgtEl>
                                          <p:spTgt spid="157"/>
                                        </p:tgtEl>
                                        <p:attrNameLst>
                                          <p:attrName>style.visibility</p:attrName>
                                        </p:attrNameLst>
                                      </p:cBhvr>
                                      <p:to>
                                        <p:strVal val="hidden"/>
                                      </p:to>
                                    </p:set>
                                  </p:subTnLst>
                                </p:cTn>
                              </p:par>
                              <p:par>
                                <p:cTn id="13" presetID="1" presetClass="entr" presetSubtype="0" fill="hold" grpId="0" nodeType="withEffect">
                                  <p:stCondLst>
                                    <p:cond delay="0"/>
                                  </p:stCondLst>
                                  <p:childTnLst>
                                    <p:set>
                                      <p:cBhvr>
                                        <p:cTn id="14" dur="1" fill="hold">
                                          <p:stCondLst>
                                            <p:cond delay="0"/>
                                          </p:stCondLst>
                                        </p:cTn>
                                        <p:tgtEl>
                                          <p:spTgt spid="7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56"/>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7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72"/>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55"/>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76"/>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48">
                                            <p:txEl>
                                              <p:pRg st="2" end="2"/>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48">
                                            <p:txEl>
                                              <p:pRg st="3" end="3"/>
                                            </p:txEl>
                                          </p:spTgt>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6"/>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63"/>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62"/>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148">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 grpId="0" uiExpand="1" build="p"/>
      <p:bldP spid="6" grpId="0" animBg="1"/>
      <p:bldP spid="70" grpId="0"/>
      <p:bldP spid="72" grpId="0"/>
      <p:bldP spid="155" grpId="0" animBg="1"/>
      <p:bldP spid="156" grpId="0" animBg="1"/>
      <p:bldP spid="162" grpId="0" animBg="1"/>
      <p:bldP spid="163" grpId="0"/>
      <p:bldP spid="73" grpId="0"/>
      <p:bldP spid="150" grpId="0" animBg="1"/>
      <p:bldP spid="157" grpId="0" animBg="1"/>
      <p:bldP spid="7" grpId="0" animBg="1"/>
      <p:bldP spid="7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t="50281"/>
          <a:stretch>
            <a:fillRect/>
          </a:stretch>
        </p:blipFill>
        <p:spPr bwMode="auto">
          <a:xfrm>
            <a:off x="621708" y="4452175"/>
            <a:ext cx="1351457" cy="85277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pic>
      <p:sp>
        <p:nvSpPr>
          <p:cNvPr id="3" name="Title 2"/>
          <p:cNvSpPr>
            <a:spLocks noGrp="1"/>
          </p:cNvSpPr>
          <p:nvPr>
            <p:ph type="title"/>
          </p:nvPr>
        </p:nvSpPr>
        <p:spPr/>
        <p:txBody>
          <a:bodyPr>
            <a:normAutofit fontScale="90000"/>
          </a:bodyPr>
          <a:lstStyle/>
          <a:p>
            <a:r>
              <a:rPr lang="en-US" dirty="0">
                <a:latin typeface="+mj-lt"/>
              </a:rPr>
              <a:t>Active Learning: Tax revenue and surpluses</a:t>
            </a:r>
          </a:p>
        </p:txBody>
      </p:sp>
      <p:sp>
        <p:nvSpPr>
          <p:cNvPr id="6" name="Freeform 5"/>
          <p:cNvSpPr>
            <a:spLocks/>
          </p:cNvSpPr>
          <p:nvPr/>
        </p:nvSpPr>
        <p:spPr bwMode="auto">
          <a:xfrm>
            <a:off x="615499" y="3592773"/>
            <a:ext cx="1347999" cy="862129"/>
          </a:xfrm>
          <a:custGeom>
            <a:avLst/>
            <a:gdLst>
              <a:gd name="T0" fmla="*/ 412 w 412"/>
              <a:gd name="T1" fmla="*/ 284 h 284"/>
              <a:gd name="T2" fmla="*/ 0 w 412"/>
              <a:gd name="T3" fmla="*/ 0 h 284"/>
              <a:gd name="T4" fmla="*/ 0 w 412"/>
              <a:gd name="T5" fmla="*/ 284 h 284"/>
              <a:gd name="T6" fmla="*/ 412 w 412"/>
              <a:gd name="T7" fmla="*/ 284 h 284"/>
              <a:gd name="T8" fmla="*/ 412 w 412"/>
              <a:gd name="T9" fmla="*/ 284 h 284"/>
            </a:gdLst>
            <a:ahLst/>
            <a:cxnLst>
              <a:cxn ang="0">
                <a:pos x="T0" y="T1"/>
              </a:cxn>
              <a:cxn ang="0">
                <a:pos x="T2" y="T3"/>
              </a:cxn>
              <a:cxn ang="0">
                <a:pos x="T4" y="T5"/>
              </a:cxn>
              <a:cxn ang="0">
                <a:pos x="T6" y="T7"/>
              </a:cxn>
              <a:cxn ang="0">
                <a:pos x="T8" y="T9"/>
              </a:cxn>
            </a:cxnLst>
            <a:rect l="0" t="0" r="r" b="b"/>
            <a:pathLst>
              <a:path w="412" h="284">
                <a:moveTo>
                  <a:pt x="412" y="284"/>
                </a:moveTo>
                <a:lnTo>
                  <a:pt x="0" y="0"/>
                </a:lnTo>
                <a:lnTo>
                  <a:pt x="0" y="284"/>
                </a:lnTo>
                <a:lnTo>
                  <a:pt x="412" y="284"/>
                </a:lnTo>
                <a:lnTo>
                  <a:pt x="412" y="284"/>
                </a:lnTo>
                <a:close/>
              </a:path>
            </a:pathLst>
          </a:custGeom>
          <a:solidFill>
            <a:srgbClr val="ECB88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Rectangle 6"/>
          <p:cNvSpPr>
            <a:spLocks noChangeArrowheads="1"/>
          </p:cNvSpPr>
          <p:nvPr/>
        </p:nvSpPr>
        <p:spPr bwMode="auto">
          <a:xfrm>
            <a:off x="1520611" y="4164840"/>
            <a:ext cx="2198" cy="2015"/>
          </a:xfrm>
          <a:prstGeom prst="rect">
            <a:avLst/>
          </a:prstGeom>
          <a:solidFill>
            <a:srgbClr val="A0B9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Rectangle 9"/>
          <p:cNvSpPr>
            <a:spLocks noChangeArrowheads="1"/>
          </p:cNvSpPr>
          <p:nvPr/>
        </p:nvSpPr>
        <p:spPr bwMode="auto">
          <a:xfrm>
            <a:off x="311778" y="2984956"/>
            <a:ext cx="106439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Price ($/gal.)</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12" name="Rectangle 11"/>
          <p:cNvSpPr>
            <a:spLocks noChangeArrowheads="1"/>
          </p:cNvSpPr>
          <p:nvPr/>
        </p:nvSpPr>
        <p:spPr bwMode="auto">
          <a:xfrm>
            <a:off x="963703" y="6185356"/>
            <a:ext cx="2819683"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Quantity of milk (billions of gals.)</a:t>
            </a:r>
            <a:endParaRPr kumimoji="0" lang="en-US" sz="3600" b="0" i="0" u="none" strike="noStrike" cap="none" normalizeH="0" baseline="0" dirty="0">
              <a:ln>
                <a:noFill/>
              </a:ln>
              <a:solidFill>
                <a:schemeClr val="tx1"/>
              </a:solidFill>
              <a:effectLst/>
              <a:latin typeface="Arial" pitchFamily="34" charset="0"/>
              <a:cs typeface="Arial" pitchFamily="34" charset="0"/>
            </a:endParaRPr>
          </a:p>
        </p:txBody>
      </p:sp>
      <p:sp>
        <p:nvSpPr>
          <p:cNvPr id="30" name="Line 29"/>
          <p:cNvSpPr>
            <a:spLocks noChangeShapeType="1"/>
          </p:cNvSpPr>
          <p:nvPr/>
        </p:nvSpPr>
        <p:spPr bwMode="auto">
          <a:xfrm>
            <a:off x="615500" y="3306739"/>
            <a:ext cx="52725"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31" name="Line 30"/>
          <p:cNvSpPr>
            <a:spLocks noChangeShapeType="1"/>
          </p:cNvSpPr>
          <p:nvPr/>
        </p:nvSpPr>
        <p:spPr bwMode="auto">
          <a:xfrm>
            <a:off x="615500" y="3592773"/>
            <a:ext cx="52725"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32" name="Line 31"/>
          <p:cNvSpPr>
            <a:spLocks noChangeShapeType="1"/>
          </p:cNvSpPr>
          <p:nvPr/>
        </p:nvSpPr>
        <p:spPr bwMode="auto">
          <a:xfrm>
            <a:off x="615500" y="3878806"/>
            <a:ext cx="52725"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33" name="Line 32"/>
          <p:cNvSpPr>
            <a:spLocks noChangeShapeType="1"/>
          </p:cNvSpPr>
          <p:nvPr/>
        </p:nvSpPr>
        <p:spPr bwMode="auto">
          <a:xfrm>
            <a:off x="615500" y="4164840"/>
            <a:ext cx="52725"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34" name="Line 33"/>
          <p:cNvSpPr>
            <a:spLocks noChangeShapeType="1"/>
          </p:cNvSpPr>
          <p:nvPr/>
        </p:nvSpPr>
        <p:spPr bwMode="auto">
          <a:xfrm>
            <a:off x="615500" y="4450874"/>
            <a:ext cx="52725"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35" name="Line 34"/>
          <p:cNvSpPr>
            <a:spLocks noChangeShapeType="1"/>
          </p:cNvSpPr>
          <p:nvPr/>
        </p:nvSpPr>
        <p:spPr bwMode="auto">
          <a:xfrm>
            <a:off x="615500" y="4732879"/>
            <a:ext cx="52725"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36" name="Line 35"/>
          <p:cNvSpPr>
            <a:spLocks noChangeShapeType="1"/>
          </p:cNvSpPr>
          <p:nvPr/>
        </p:nvSpPr>
        <p:spPr bwMode="auto">
          <a:xfrm>
            <a:off x="615500" y="5018912"/>
            <a:ext cx="52725"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37" name="Line 36"/>
          <p:cNvSpPr>
            <a:spLocks noChangeShapeType="1"/>
          </p:cNvSpPr>
          <p:nvPr/>
        </p:nvSpPr>
        <p:spPr bwMode="auto">
          <a:xfrm>
            <a:off x="615500" y="5304946"/>
            <a:ext cx="52725"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38" name="Line 37"/>
          <p:cNvSpPr>
            <a:spLocks noChangeShapeType="1"/>
          </p:cNvSpPr>
          <p:nvPr/>
        </p:nvSpPr>
        <p:spPr bwMode="auto">
          <a:xfrm>
            <a:off x="615500" y="5590980"/>
            <a:ext cx="52725"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39" name="Freeform 38"/>
          <p:cNvSpPr>
            <a:spLocks/>
          </p:cNvSpPr>
          <p:nvPr/>
        </p:nvSpPr>
        <p:spPr bwMode="auto">
          <a:xfrm>
            <a:off x="615500" y="3210052"/>
            <a:ext cx="3273335" cy="2666961"/>
          </a:xfrm>
          <a:custGeom>
            <a:avLst/>
            <a:gdLst>
              <a:gd name="T0" fmla="*/ 1490 w 1490"/>
              <a:gd name="T1" fmla="*/ 1324 h 1324"/>
              <a:gd name="T2" fmla="*/ 0 w 1490"/>
              <a:gd name="T3" fmla="*/ 1324 h 1324"/>
              <a:gd name="T4" fmla="*/ 0 w 1490"/>
              <a:gd name="T5" fmla="*/ 0 h 1324"/>
            </a:gdLst>
            <a:ahLst/>
            <a:cxnLst>
              <a:cxn ang="0">
                <a:pos x="T0" y="T1"/>
              </a:cxn>
              <a:cxn ang="0">
                <a:pos x="T2" y="T3"/>
              </a:cxn>
              <a:cxn ang="0">
                <a:pos x="T4" y="T5"/>
              </a:cxn>
            </a:cxnLst>
            <a:rect l="0" t="0" r="r" b="b"/>
            <a:pathLst>
              <a:path w="1490" h="1324">
                <a:moveTo>
                  <a:pt x="1490" y="1324"/>
                </a:moveTo>
                <a:lnTo>
                  <a:pt x="0" y="1324"/>
                </a:lnTo>
                <a:lnTo>
                  <a:pt x="0" y="0"/>
                </a:lnTo>
              </a:path>
            </a:pathLst>
          </a:custGeom>
          <a:noFill/>
          <a:ln w="4">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0" name="Line 39"/>
          <p:cNvSpPr>
            <a:spLocks noChangeShapeType="1"/>
          </p:cNvSpPr>
          <p:nvPr/>
        </p:nvSpPr>
        <p:spPr bwMode="auto">
          <a:xfrm>
            <a:off x="3783386" y="5828669"/>
            <a:ext cx="0" cy="48344"/>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1" name="Line 40"/>
          <p:cNvSpPr>
            <a:spLocks noChangeShapeType="1"/>
          </p:cNvSpPr>
          <p:nvPr/>
        </p:nvSpPr>
        <p:spPr bwMode="auto">
          <a:xfrm>
            <a:off x="3330831" y="5828669"/>
            <a:ext cx="0" cy="48344"/>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2" name="Line 41"/>
          <p:cNvSpPr>
            <a:spLocks noChangeShapeType="1"/>
          </p:cNvSpPr>
          <p:nvPr/>
        </p:nvSpPr>
        <p:spPr bwMode="auto">
          <a:xfrm>
            <a:off x="2878276" y="5828669"/>
            <a:ext cx="0" cy="48344"/>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3" name="Line 42"/>
          <p:cNvSpPr>
            <a:spLocks noChangeShapeType="1"/>
          </p:cNvSpPr>
          <p:nvPr/>
        </p:nvSpPr>
        <p:spPr bwMode="auto">
          <a:xfrm>
            <a:off x="2425721" y="5828669"/>
            <a:ext cx="0" cy="48344"/>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4" name="Line 43"/>
          <p:cNvSpPr>
            <a:spLocks noChangeShapeType="1"/>
          </p:cNvSpPr>
          <p:nvPr/>
        </p:nvSpPr>
        <p:spPr bwMode="auto">
          <a:xfrm>
            <a:off x="1973166" y="5828669"/>
            <a:ext cx="0" cy="48344"/>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5" name="Line 44"/>
          <p:cNvSpPr>
            <a:spLocks noChangeShapeType="1"/>
          </p:cNvSpPr>
          <p:nvPr/>
        </p:nvSpPr>
        <p:spPr bwMode="auto">
          <a:xfrm>
            <a:off x="1068056" y="5828669"/>
            <a:ext cx="0" cy="48344"/>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6" name="Line 45"/>
          <p:cNvSpPr>
            <a:spLocks noChangeShapeType="1"/>
          </p:cNvSpPr>
          <p:nvPr/>
        </p:nvSpPr>
        <p:spPr bwMode="auto">
          <a:xfrm>
            <a:off x="1520611" y="5828669"/>
            <a:ext cx="0" cy="48344"/>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7" name="Rectangle 46"/>
          <p:cNvSpPr>
            <a:spLocks noChangeArrowheads="1"/>
          </p:cNvSpPr>
          <p:nvPr/>
        </p:nvSpPr>
        <p:spPr bwMode="auto">
          <a:xfrm>
            <a:off x="404601" y="5804498"/>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57" name="Rectangle 56"/>
          <p:cNvSpPr>
            <a:spLocks noChangeArrowheads="1"/>
          </p:cNvSpPr>
          <p:nvPr/>
        </p:nvSpPr>
        <p:spPr bwMode="auto">
          <a:xfrm>
            <a:off x="1032906" y="5897156"/>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58" name="Rectangle 57"/>
          <p:cNvSpPr>
            <a:spLocks noChangeArrowheads="1"/>
          </p:cNvSpPr>
          <p:nvPr/>
        </p:nvSpPr>
        <p:spPr bwMode="auto">
          <a:xfrm>
            <a:off x="1454705" y="5897156"/>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59" name="Rectangle 58"/>
          <p:cNvSpPr>
            <a:spLocks noChangeArrowheads="1"/>
          </p:cNvSpPr>
          <p:nvPr/>
        </p:nvSpPr>
        <p:spPr bwMode="auto">
          <a:xfrm>
            <a:off x="1907260" y="5897156"/>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15</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60" name="Rectangle 59"/>
          <p:cNvSpPr>
            <a:spLocks noChangeArrowheads="1"/>
          </p:cNvSpPr>
          <p:nvPr/>
        </p:nvSpPr>
        <p:spPr bwMode="auto">
          <a:xfrm>
            <a:off x="2359815" y="5897156"/>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61" name="Rectangle 60"/>
          <p:cNvSpPr>
            <a:spLocks noChangeArrowheads="1"/>
          </p:cNvSpPr>
          <p:nvPr/>
        </p:nvSpPr>
        <p:spPr bwMode="auto">
          <a:xfrm>
            <a:off x="2816764" y="5897156"/>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25</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62" name="Rectangle 61"/>
          <p:cNvSpPr>
            <a:spLocks noChangeArrowheads="1"/>
          </p:cNvSpPr>
          <p:nvPr/>
        </p:nvSpPr>
        <p:spPr bwMode="auto">
          <a:xfrm>
            <a:off x="3269319" y="5897156"/>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63" name="Rectangle 62"/>
          <p:cNvSpPr>
            <a:spLocks noChangeArrowheads="1"/>
          </p:cNvSpPr>
          <p:nvPr/>
        </p:nvSpPr>
        <p:spPr bwMode="auto">
          <a:xfrm>
            <a:off x="3721874" y="5897156"/>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35</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64" name="Line 63"/>
          <p:cNvSpPr>
            <a:spLocks noChangeShapeType="1"/>
          </p:cNvSpPr>
          <p:nvPr/>
        </p:nvSpPr>
        <p:spPr bwMode="auto">
          <a:xfrm>
            <a:off x="615500" y="4450874"/>
            <a:ext cx="87875"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65" name="Line 64"/>
          <p:cNvSpPr>
            <a:spLocks noChangeShapeType="1"/>
          </p:cNvSpPr>
          <p:nvPr/>
        </p:nvSpPr>
        <p:spPr bwMode="auto">
          <a:xfrm>
            <a:off x="756100" y="4450874"/>
            <a:ext cx="87875"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6" name="Line 65"/>
          <p:cNvSpPr>
            <a:spLocks noChangeShapeType="1"/>
          </p:cNvSpPr>
          <p:nvPr/>
        </p:nvSpPr>
        <p:spPr bwMode="auto">
          <a:xfrm>
            <a:off x="896700" y="4450874"/>
            <a:ext cx="87875"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7" name="Line 66"/>
          <p:cNvSpPr>
            <a:spLocks noChangeShapeType="1"/>
          </p:cNvSpPr>
          <p:nvPr/>
        </p:nvSpPr>
        <p:spPr bwMode="auto">
          <a:xfrm>
            <a:off x="1037299" y="4450874"/>
            <a:ext cx="87875"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8" name="Line 67"/>
          <p:cNvSpPr>
            <a:spLocks noChangeShapeType="1"/>
          </p:cNvSpPr>
          <p:nvPr/>
        </p:nvSpPr>
        <p:spPr bwMode="auto">
          <a:xfrm>
            <a:off x="1177899" y="4450874"/>
            <a:ext cx="87875"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9" name="Line 68"/>
          <p:cNvSpPr>
            <a:spLocks noChangeShapeType="1"/>
          </p:cNvSpPr>
          <p:nvPr/>
        </p:nvSpPr>
        <p:spPr bwMode="auto">
          <a:xfrm>
            <a:off x="1318499" y="4450874"/>
            <a:ext cx="87875"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0" name="Line 69"/>
          <p:cNvSpPr>
            <a:spLocks noChangeShapeType="1"/>
          </p:cNvSpPr>
          <p:nvPr/>
        </p:nvSpPr>
        <p:spPr bwMode="auto">
          <a:xfrm>
            <a:off x="1459098" y="4450874"/>
            <a:ext cx="87875"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1" name="Line 70"/>
          <p:cNvSpPr>
            <a:spLocks noChangeShapeType="1"/>
          </p:cNvSpPr>
          <p:nvPr/>
        </p:nvSpPr>
        <p:spPr bwMode="auto">
          <a:xfrm>
            <a:off x="1599698" y="4450874"/>
            <a:ext cx="87875"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2" name="Line 71"/>
          <p:cNvSpPr>
            <a:spLocks noChangeShapeType="1"/>
          </p:cNvSpPr>
          <p:nvPr/>
        </p:nvSpPr>
        <p:spPr bwMode="auto">
          <a:xfrm>
            <a:off x="1740298" y="4450874"/>
            <a:ext cx="87875"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3" name="Line 72"/>
          <p:cNvSpPr>
            <a:spLocks noChangeShapeType="1"/>
          </p:cNvSpPr>
          <p:nvPr/>
        </p:nvSpPr>
        <p:spPr bwMode="auto">
          <a:xfrm>
            <a:off x="1880897" y="4450874"/>
            <a:ext cx="87875"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4" name="Line 73"/>
          <p:cNvSpPr>
            <a:spLocks noChangeShapeType="1"/>
          </p:cNvSpPr>
          <p:nvPr/>
        </p:nvSpPr>
        <p:spPr bwMode="auto">
          <a:xfrm>
            <a:off x="615500" y="4164840"/>
            <a:ext cx="87875"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81" name="Line 80"/>
          <p:cNvSpPr>
            <a:spLocks noChangeShapeType="1"/>
          </p:cNvSpPr>
          <p:nvPr/>
        </p:nvSpPr>
        <p:spPr bwMode="auto">
          <a:xfrm flipV="1">
            <a:off x="1973166" y="5796440"/>
            <a:ext cx="0" cy="80573"/>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2" name="Line 81"/>
          <p:cNvSpPr>
            <a:spLocks noChangeShapeType="1"/>
          </p:cNvSpPr>
          <p:nvPr/>
        </p:nvSpPr>
        <p:spPr bwMode="auto">
          <a:xfrm flipV="1">
            <a:off x="1973166" y="5667524"/>
            <a:ext cx="0" cy="80573"/>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3" name="Line 82"/>
          <p:cNvSpPr>
            <a:spLocks noChangeShapeType="1"/>
          </p:cNvSpPr>
          <p:nvPr/>
        </p:nvSpPr>
        <p:spPr bwMode="auto">
          <a:xfrm flipV="1">
            <a:off x="1973166" y="5538607"/>
            <a:ext cx="0" cy="80573"/>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4" name="Line 83"/>
          <p:cNvSpPr>
            <a:spLocks noChangeShapeType="1"/>
          </p:cNvSpPr>
          <p:nvPr/>
        </p:nvSpPr>
        <p:spPr bwMode="auto">
          <a:xfrm flipV="1">
            <a:off x="1973166" y="5409691"/>
            <a:ext cx="0" cy="80573"/>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5" name="Line 84"/>
          <p:cNvSpPr>
            <a:spLocks noChangeShapeType="1"/>
          </p:cNvSpPr>
          <p:nvPr/>
        </p:nvSpPr>
        <p:spPr bwMode="auto">
          <a:xfrm flipV="1">
            <a:off x="1973166" y="5280774"/>
            <a:ext cx="0" cy="80573"/>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6" name="Line 85"/>
          <p:cNvSpPr>
            <a:spLocks noChangeShapeType="1"/>
          </p:cNvSpPr>
          <p:nvPr/>
        </p:nvSpPr>
        <p:spPr bwMode="auto">
          <a:xfrm flipV="1">
            <a:off x="1973166" y="5151857"/>
            <a:ext cx="0" cy="80573"/>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7" name="Line 86"/>
          <p:cNvSpPr>
            <a:spLocks noChangeShapeType="1"/>
          </p:cNvSpPr>
          <p:nvPr/>
        </p:nvSpPr>
        <p:spPr bwMode="auto">
          <a:xfrm flipV="1">
            <a:off x="1973166" y="5022941"/>
            <a:ext cx="0" cy="80573"/>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8" name="Line 87"/>
          <p:cNvSpPr>
            <a:spLocks noChangeShapeType="1"/>
          </p:cNvSpPr>
          <p:nvPr/>
        </p:nvSpPr>
        <p:spPr bwMode="auto">
          <a:xfrm flipV="1">
            <a:off x="1973166" y="4894024"/>
            <a:ext cx="0" cy="80573"/>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9" name="Line 88"/>
          <p:cNvSpPr>
            <a:spLocks noChangeShapeType="1"/>
          </p:cNvSpPr>
          <p:nvPr/>
        </p:nvSpPr>
        <p:spPr bwMode="auto">
          <a:xfrm flipV="1">
            <a:off x="1973166" y="4765108"/>
            <a:ext cx="0" cy="80573"/>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0" name="Line 89"/>
          <p:cNvSpPr>
            <a:spLocks noChangeShapeType="1"/>
          </p:cNvSpPr>
          <p:nvPr/>
        </p:nvSpPr>
        <p:spPr bwMode="auto">
          <a:xfrm flipV="1">
            <a:off x="1973166" y="4636191"/>
            <a:ext cx="0" cy="80573"/>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1" name="Line 90"/>
          <p:cNvSpPr>
            <a:spLocks noChangeShapeType="1"/>
          </p:cNvSpPr>
          <p:nvPr/>
        </p:nvSpPr>
        <p:spPr bwMode="auto">
          <a:xfrm flipV="1">
            <a:off x="1973166" y="4507275"/>
            <a:ext cx="0" cy="80573"/>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2" name="Line 91"/>
          <p:cNvSpPr>
            <a:spLocks noChangeShapeType="1"/>
          </p:cNvSpPr>
          <p:nvPr/>
        </p:nvSpPr>
        <p:spPr bwMode="auto">
          <a:xfrm flipV="1">
            <a:off x="1973166" y="4450874"/>
            <a:ext cx="0" cy="8057"/>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3" name="Line 92"/>
          <p:cNvSpPr>
            <a:spLocks noChangeShapeType="1"/>
          </p:cNvSpPr>
          <p:nvPr/>
        </p:nvSpPr>
        <p:spPr bwMode="auto">
          <a:xfrm>
            <a:off x="615500" y="3592773"/>
            <a:ext cx="3167886" cy="1998207"/>
          </a:xfrm>
          <a:prstGeom prst="line">
            <a:avLst/>
          </a:prstGeom>
          <a:noFill/>
          <a:ln w="38100">
            <a:solidFill>
              <a:srgbClr val="E46C0A"/>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8" name="Rectangle 97"/>
          <p:cNvSpPr>
            <a:spLocks noChangeArrowheads="1"/>
          </p:cNvSpPr>
          <p:nvPr/>
        </p:nvSpPr>
        <p:spPr bwMode="auto">
          <a:xfrm>
            <a:off x="3831717" y="3153651"/>
            <a:ext cx="94578"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a:ln>
                  <a:noFill/>
                </a:ln>
                <a:solidFill>
                  <a:srgbClr val="000000"/>
                </a:solidFill>
                <a:effectLst/>
                <a:latin typeface="Univers LT Std 47 Cn Lt" charset="0"/>
                <a:cs typeface="Arial" pitchFamily="34" charset="0"/>
              </a:rPr>
              <a:t>S</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99" name="Rectangle 98"/>
          <p:cNvSpPr>
            <a:spLocks noChangeArrowheads="1"/>
          </p:cNvSpPr>
          <p:nvPr/>
        </p:nvSpPr>
        <p:spPr bwMode="auto">
          <a:xfrm>
            <a:off x="3809749" y="5595008"/>
            <a:ext cx="10259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a:ln>
                  <a:noFill/>
                </a:ln>
                <a:solidFill>
                  <a:srgbClr val="000000"/>
                </a:solidFill>
                <a:effectLst/>
                <a:latin typeface="Univers LT Std 47 Cn Lt" charset="0"/>
                <a:cs typeface="Arial" pitchFamily="34" charset="0"/>
              </a:rPr>
              <a:t>D</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118" name="Line 118"/>
          <p:cNvSpPr>
            <a:spLocks noChangeShapeType="1"/>
          </p:cNvSpPr>
          <p:nvPr/>
        </p:nvSpPr>
        <p:spPr bwMode="auto">
          <a:xfrm>
            <a:off x="1520611" y="5840755"/>
            <a:ext cx="0" cy="36258"/>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123" name="Rectangle 122"/>
          <p:cNvSpPr/>
          <p:nvPr/>
        </p:nvSpPr>
        <p:spPr>
          <a:xfrm>
            <a:off x="503987" y="1064048"/>
            <a:ext cx="8381999" cy="1569660"/>
          </a:xfrm>
          <a:prstGeom prst="rect">
            <a:avLst/>
          </a:prstGeom>
        </p:spPr>
        <p:txBody>
          <a:bodyPr wrap="square">
            <a:spAutoFit/>
          </a:bodyPr>
          <a:lstStyle/>
          <a:p>
            <a:r>
              <a:rPr lang="en-US" sz="2400" dirty="0">
                <a:latin typeface="Calibri Light" pitchFamily="34" charset="0"/>
              </a:rPr>
              <a:t>Suppose the government imposes a $1 tax that sellers must pay. Estimate the tax revenue, deadweight loss, and differences in consumer and producer surplus if the before-tax consumer surplus is 11.25 billion and before-tax producer surplus is 11.25 billion. </a:t>
            </a:r>
            <a:endParaRPr lang="en-US" sz="2800" dirty="0">
              <a:latin typeface="Calibri Light" pitchFamily="34" charset="0"/>
            </a:endParaRPr>
          </a:p>
        </p:txBody>
      </p:sp>
      <p:sp>
        <p:nvSpPr>
          <p:cNvPr id="94" name="Line 93"/>
          <p:cNvSpPr>
            <a:spLocks noChangeShapeType="1"/>
          </p:cNvSpPr>
          <p:nvPr/>
        </p:nvSpPr>
        <p:spPr bwMode="auto">
          <a:xfrm flipV="1">
            <a:off x="615500" y="3306739"/>
            <a:ext cx="3167886" cy="1998207"/>
          </a:xfrm>
          <a:prstGeom prst="line">
            <a:avLst/>
          </a:prstGeom>
          <a:noFill/>
          <a:ln w="38100">
            <a:solidFill>
              <a:srgbClr val="558ED5"/>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5" name="Freeform 94"/>
          <p:cNvSpPr>
            <a:spLocks/>
          </p:cNvSpPr>
          <p:nvPr/>
        </p:nvSpPr>
        <p:spPr bwMode="auto">
          <a:xfrm>
            <a:off x="1938016" y="4418645"/>
            <a:ext cx="70300" cy="64458"/>
          </a:xfrm>
          <a:custGeom>
            <a:avLst/>
            <a:gdLst>
              <a:gd name="T0" fmla="*/ 32 w 32"/>
              <a:gd name="T1" fmla="*/ 16 h 32"/>
              <a:gd name="T2" fmla="*/ 32 w 32"/>
              <a:gd name="T3" fmla="*/ 16 h 32"/>
              <a:gd name="T4" fmla="*/ 30 w 32"/>
              <a:gd name="T5" fmla="*/ 22 h 32"/>
              <a:gd name="T6" fmla="*/ 28 w 32"/>
              <a:gd name="T7" fmla="*/ 26 h 32"/>
              <a:gd name="T8" fmla="*/ 22 w 32"/>
              <a:gd name="T9" fmla="*/ 30 h 32"/>
              <a:gd name="T10" fmla="*/ 16 w 32"/>
              <a:gd name="T11" fmla="*/ 32 h 32"/>
              <a:gd name="T12" fmla="*/ 16 w 32"/>
              <a:gd name="T13" fmla="*/ 32 h 32"/>
              <a:gd name="T14" fmla="*/ 10 w 32"/>
              <a:gd name="T15" fmla="*/ 30 h 32"/>
              <a:gd name="T16" fmla="*/ 4 w 32"/>
              <a:gd name="T17" fmla="*/ 26 h 32"/>
              <a:gd name="T18" fmla="*/ 2 w 32"/>
              <a:gd name="T19" fmla="*/ 22 h 32"/>
              <a:gd name="T20" fmla="*/ 0 w 32"/>
              <a:gd name="T21" fmla="*/ 16 h 32"/>
              <a:gd name="T22" fmla="*/ 0 w 32"/>
              <a:gd name="T23" fmla="*/ 16 h 32"/>
              <a:gd name="T24" fmla="*/ 2 w 32"/>
              <a:gd name="T25" fmla="*/ 10 h 32"/>
              <a:gd name="T26" fmla="*/ 4 w 32"/>
              <a:gd name="T27" fmla="*/ 4 h 32"/>
              <a:gd name="T28" fmla="*/ 10 w 32"/>
              <a:gd name="T29" fmla="*/ 0 h 32"/>
              <a:gd name="T30" fmla="*/ 16 w 32"/>
              <a:gd name="T31" fmla="*/ 0 h 32"/>
              <a:gd name="T32" fmla="*/ 16 w 32"/>
              <a:gd name="T33" fmla="*/ 0 h 32"/>
              <a:gd name="T34" fmla="*/ 22 w 32"/>
              <a:gd name="T35" fmla="*/ 0 h 32"/>
              <a:gd name="T36" fmla="*/ 28 w 32"/>
              <a:gd name="T37" fmla="*/ 4 h 32"/>
              <a:gd name="T38" fmla="*/ 30 w 32"/>
              <a:gd name="T39" fmla="*/ 10 h 32"/>
              <a:gd name="T40" fmla="*/ 32 w 32"/>
              <a:gd name="T41" fmla="*/ 16 h 32"/>
              <a:gd name="T42" fmla="*/ 32 w 32"/>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 h="32">
                <a:moveTo>
                  <a:pt x="32" y="16"/>
                </a:moveTo>
                <a:lnTo>
                  <a:pt x="32" y="16"/>
                </a:lnTo>
                <a:lnTo>
                  <a:pt x="30" y="22"/>
                </a:lnTo>
                <a:lnTo>
                  <a:pt x="28" y="26"/>
                </a:lnTo>
                <a:lnTo>
                  <a:pt x="22" y="30"/>
                </a:lnTo>
                <a:lnTo>
                  <a:pt x="16" y="32"/>
                </a:lnTo>
                <a:lnTo>
                  <a:pt x="16" y="32"/>
                </a:lnTo>
                <a:lnTo>
                  <a:pt x="10" y="30"/>
                </a:lnTo>
                <a:lnTo>
                  <a:pt x="4" y="26"/>
                </a:lnTo>
                <a:lnTo>
                  <a:pt x="2" y="22"/>
                </a:lnTo>
                <a:lnTo>
                  <a:pt x="0" y="16"/>
                </a:lnTo>
                <a:lnTo>
                  <a:pt x="0" y="16"/>
                </a:lnTo>
                <a:lnTo>
                  <a:pt x="2" y="10"/>
                </a:lnTo>
                <a:lnTo>
                  <a:pt x="4" y="4"/>
                </a:lnTo>
                <a:lnTo>
                  <a:pt x="10" y="0"/>
                </a:lnTo>
                <a:lnTo>
                  <a:pt x="16" y="0"/>
                </a:lnTo>
                <a:lnTo>
                  <a:pt x="16" y="0"/>
                </a:lnTo>
                <a:lnTo>
                  <a:pt x="22" y="0"/>
                </a:lnTo>
                <a:lnTo>
                  <a:pt x="28" y="4"/>
                </a:lnTo>
                <a:lnTo>
                  <a:pt x="30" y="10"/>
                </a:lnTo>
                <a:lnTo>
                  <a:pt x="32" y="16"/>
                </a:lnTo>
                <a:lnTo>
                  <a:pt x="32"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5" name="Rectangle 74"/>
          <p:cNvSpPr>
            <a:spLocks noChangeArrowheads="1"/>
          </p:cNvSpPr>
          <p:nvPr/>
        </p:nvSpPr>
        <p:spPr bwMode="auto">
          <a:xfrm>
            <a:off x="218696" y="5460544"/>
            <a:ext cx="34785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0.50</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76" name="Rectangle 75"/>
          <p:cNvSpPr>
            <a:spLocks noChangeArrowheads="1"/>
          </p:cNvSpPr>
          <p:nvPr/>
        </p:nvSpPr>
        <p:spPr bwMode="auto">
          <a:xfrm>
            <a:off x="218696" y="5190669"/>
            <a:ext cx="34785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1.00</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77" name="Rectangle 76"/>
          <p:cNvSpPr>
            <a:spLocks noChangeArrowheads="1"/>
          </p:cNvSpPr>
          <p:nvPr/>
        </p:nvSpPr>
        <p:spPr bwMode="auto">
          <a:xfrm>
            <a:off x="225935" y="4906962"/>
            <a:ext cx="34785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1.50</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78" name="Rectangle 77"/>
          <p:cNvSpPr>
            <a:spLocks noChangeArrowheads="1"/>
          </p:cNvSpPr>
          <p:nvPr/>
        </p:nvSpPr>
        <p:spPr bwMode="auto">
          <a:xfrm>
            <a:off x="240732" y="4647744"/>
            <a:ext cx="34785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2.00</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79" name="Rectangle 78"/>
          <p:cNvSpPr>
            <a:spLocks noChangeArrowheads="1"/>
          </p:cNvSpPr>
          <p:nvPr/>
        </p:nvSpPr>
        <p:spPr bwMode="auto">
          <a:xfrm>
            <a:off x="230675" y="4310923"/>
            <a:ext cx="34785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2.50</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80" name="Rectangle 79"/>
          <p:cNvSpPr>
            <a:spLocks noChangeArrowheads="1"/>
          </p:cNvSpPr>
          <p:nvPr/>
        </p:nvSpPr>
        <p:spPr bwMode="auto">
          <a:xfrm>
            <a:off x="240732" y="4028619"/>
            <a:ext cx="34785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3.00</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96" name="Rectangle 95"/>
          <p:cNvSpPr>
            <a:spLocks noChangeArrowheads="1"/>
          </p:cNvSpPr>
          <p:nvPr/>
        </p:nvSpPr>
        <p:spPr bwMode="auto">
          <a:xfrm>
            <a:off x="236669" y="3755569"/>
            <a:ext cx="34785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3.50</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97" name="Rectangle 96"/>
          <p:cNvSpPr>
            <a:spLocks noChangeArrowheads="1"/>
          </p:cNvSpPr>
          <p:nvPr/>
        </p:nvSpPr>
        <p:spPr bwMode="auto">
          <a:xfrm>
            <a:off x="240732" y="3488869"/>
            <a:ext cx="34785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4.00</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100" name="Rectangle 99"/>
          <p:cNvSpPr>
            <a:spLocks noChangeArrowheads="1"/>
          </p:cNvSpPr>
          <p:nvPr/>
        </p:nvSpPr>
        <p:spPr bwMode="auto">
          <a:xfrm>
            <a:off x="251844" y="3200400"/>
            <a:ext cx="34785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4.50</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106151767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t="50281"/>
          <a:stretch>
            <a:fillRect/>
          </a:stretch>
        </p:blipFill>
        <p:spPr bwMode="auto">
          <a:xfrm>
            <a:off x="621708" y="4452175"/>
            <a:ext cx="1351457" cy="85277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pic>
      <p:sp>
        <p:nvSpPr>
          <p:cNvPr id="3" name="Title 2"/>
          <p:cNvSpPr>
            <a:spLocks noGrp="1"/>
          </p:cNvSpPr>
          <p:nvPr>
            <p:ph type="title"/>
          </p:nvPr>
        </p:nvSpPr>
        <p:spPr/>
        <p:txBody>
          <a:bodyPr>
            <a:normAutofit/>
          </a:bodyPr>
          <a:lstStyle/>
          <a:p>
            <a:r>
              <a:rPr lang="en-US" dirty="0">
                <a:latin typeface="+mj-lt"/>
              </a:rPr>
              <a:t>Active Learning Solution II</a:t>
            </a:r>
          </a:p>
        </p:txBody>
      </p:sp>
      <p:sp>
        <p:nvSpPr>
          <p:cNvPr id="122" name="Content Placeholder 2"/>
          <p:cNvSpPr>
            <a:spLocks noGrp="1"/>
          </p:cNvSpPr>
          <p:nvPr>
            <p:ph idx="4294967295"/>
          </p:nvPr>
        </p:nvSpPr>
        <p:spPr>
          <a:xfrm>
            <a:off x="4368577" y="3000375"/>
            <a:ext cx="4546823" cy="3552825"/>
          </a:xfrm>
        </p:spPr>
        <p:txBody>
          <a:bodyPr>
            <a:normAutofit/>
          </a:bodyPr>
          <a:lstStyle/>
          <a:p>
            <a:r>
              <a:rPr lang="en-US" sz="2400" dirty="0"/>
              <a:t>TR = $1 × 10B = $10B </a:t>
            </a:r>
          </a:p>
          <a:p>
            <a:r>
              <a:rPr lang="en-US" sz="2400" dirty="0"/>
              <a:t>DWL = ½ × (15B -10B) × (3 - 2)= 2.5B</a:t>
            </a:r>
          </a:p>
          <a:p>
            <a:r>
              <a:rPr lang="en-US" sz="2400" dirty="0"/>
              <a:t>Diff(CS) = [($4 - $3) × 10B] - 	11.25B = -1.25B</a:t>
            </a:r>
          </a:p>
          <a:p>
            <a:r>
              <a:rPr lang="en-US" sz="2400" dirty="0"/>
              <a:t>Diff(PS) = [($2 - $1) × 10B] - 	11.25B = -1.25B</a:t>
            </a:r>
          </a:p>
        </p:txBody>
      </p:sp>
      <p:sp>
        <p:nvSpPr>
          <p:cNvPr id="6" name="Freeform 5"/>
          <p:cNvSpPr>
            <a:spLocks/>
          </p:cNvSpPr>
          <p:nvPr/>
        </p:nvSpPr>
        <p:spPr bwMode="auto">
          <a:xfrm>
            <a:off x="615499" y="3592773"/>
            <a:ext cx="1347999" cy="862129"/>
          </a:xfrm>
          <a:custGeom>
            <a:avLst/>
            <a:gdLst>
              <a:gd name="T0" fmla="*/ 412 w 412"/>
              <a:gd name="T1" fmla="*/ 284 h 284"/>
              <a:gd name="T2" fmla="*/ 0 w 412"/>
              <a:gd name="T3" fmla="*/ 0 h 284"/>
              <a:gd name="T4" fmla="*/ 0 w 412"/>
              <a:gd name="T5" fmla="*/ 284 h 284"/>
              <a:gd name="T6" fmla="*/ 412 w 412"/>
              <a:gd name="T7" fmla="*/ 284 h 284"/>
              <a:gd name="T8" fmla="*/ 412 w 412"/>
              <a:gd name="T9" fmla="*/ 284 h 284"/>
            </a:gdLst>
            <a:ahLst/>
            <a:cxnLst>
              <a:cxn ang="0">
                <a:pos x="T0" y="T1"/>
              </a:cxn>
              <a:cxn ang="0">
                <a:pos x="T2" y="T3"/>
              </a:cxn>
              <a:cxn ang="0">
                <a:pos x="T4" y="T5"/>
              </a:cxn>
              <a:cxn ang="0">
                <a:pos x="T6" y="T7"/>
              </a:cxn>
              <a:cxn ang="0">
                <a:pos x="T8" y="T9"/>
              </a:cxn>
            </a:cxnLst>
            <a:rect l="0" t="0" r="r" b="b"/>
            <a:pathLst>
              <a:path w="412" h="284">
                <a:moveTo>
                  <a:pt x="412" y="284"/>
                </a:moveTo>
                <a:lnTo>
                  <a:pt x="0" y="0"/>
                </a:lnTo>
                <a:lnTo>
                  <a:pt x="0" y="284"/>
                </a:lnTo>
                <a:lnTo>
                  <a:pt x="412" y="284"/>
                </a:lnTo>
                <a:lnTo>
                  <a:pt x="412" y="284"/>
                </a:lnTo>
                <a:close/>
              </a:path>
            </a:pathLst>
          </a:custGeom>
          <a:solidFill>
            <a:srgbClr val="ECB88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Rectangle 6"/>
          <p:cNvSpPr>
            <a:spLocks noChangeArrowheads="1"/>
          </p:cNvSpPr>
          <p:nvPr/>
        </p:nvSpPr>
        <p:spPr bwMode="auto">
          <a:xfrm>
            <a:off x="1520611" y="4164840"/>
            <a:ext cx="2198" cy="2015"/>
          </a:xfrm>
          <a:prstGeom prst="rect">
            <a:avLst/>
          </a:prstGeom>
          <a:solidFill>
            <a:srgbClr val="A0B9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7"/>
          <p:cNvSpPr>
            <a:spLocks/>
          </p:cNvSpPr>
          <p:nvPr/>
        </p:nvSpPr>
        <p:spPr bwMode="auto">
          <a:xfrm>
            <a:off x="1520611" y="4164840"/>
            <a:ext cx="452555" cy="568039"/>
          </a:xfrm>
          <a:custGeom>
            <a:avLst/>
            <a:gdLst>
              <a:gd name="T0" fmla="*/ 0 w 206"/>
              <a:gd name="T1" fmla="*/ 0 h 282"/>
              <a:gd name="T2" fmla="*/ 0 w 206"/>
              <a:gd name="T3" fmla="*/ 0 h 282"/>
              <a:gd name="T4" fmla="*/ 0 w 206"/>
              <a:gd name="T5" fmla="*/ 282 h 282"/>
              <a:gd name="T6" fmla="*/ 206 w 206"/>
              <a:gd name="T7" fmla="*/ 142 h 282"/>
              <a:gd name="T8" fmla="*/ 0 w 206"/>
              <a:gd name="T9" fmla="*/ 0 h 282"/>
            </a:gdLst>
            <a:ahLst/>
            <a:cxnLst>
              <a:cxn ang="0">
                <a:pos x="T0" y="T1"/>
              </a:cxn>
              <a:cxn ang="0">
                <a:pos x="T2" y="T3"/>
              </a:cxn>
              <a:cxn ang="0">
                <a:pos x="T4" y="T5"/>
              </a:cxn>
              <a:cxn ang="0">
                <a:pos x="T6" y="T7"/>
              </a:cxn>
              <a:cxn ang="0">
                <a:pos x="T8" y="T9"/>
              </a:cxn>
            </a:cxnLst>
            <a:rect l="0" t="0" r="r" b="b"/>
            <a:pathLst>
              <a:path w="206" h="282">
                <a:moveTo>
                  <a:pt x="0" y="0"/>
                </a:moveTo>
                <a:lnTo>
                  <a:pt x="0" y="0"/>
                </a:lnTo>
                <a:lnTo>
                  <a:pt x="0" y="282"/>
                </a:lnTo>
                <a:lnTo>
                  <a:pt x="206" y="142"/>
                </a:lnTo>
                <a:lnTo>
                  <a:pt x="0" y="0"/>
                </a:lnTo>
                <a:close/>
              </a:path>
            </a:pathLst>
          </a:custGeom>
          <a:solidFill>
            <a:srgbClr val="9D9D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Rectangle 9"/>
          <p:cNvSpPr>
            <a:spLocks noChangeArrowheads="1"/>
          </p:cNvSpPr>
          <p:nvPr/>
        </p:nvSpPr>
        <p:spPr bwMode="auto">
          <a:xfrm>
            <a:off x="311778" y="2984956"/>
            <a:ext cx="106439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Price ($/gal.)</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12" name="Rectangle 11"/>
          <p:cNvSpPr>
            <a:spLocks noChangeArrowheads="1"/>
          </p:cNvSpPr>
          <p:nvPr/>
        </p:nvSpPr>
        <p:spPr bwMode="auto">
          <a:xfrm>
            <a:off x="963703" y="6185356"/>
            <a:ext cx="2819683"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Quantity of milk (billions of gals.)</a:t>
            </a:r>
            <a:endParaRPr kumimoji="0" lang="en-US" sz="3600" b="0" i="0" u="none" strike="noStrike" cap="none" normalizeH="0" baseline="0" dirty="0">
              <a:ln>
                <a:noFill/>
              </a:ln>
              <a:solidFill>
                <a:schemeClr val="tx1"/>
              </a:solidFill>
              <a:effectLst/>
              <a:latin typeface="Arial" pitchFamily="34" charset="0"/>
              <a:cs typeface="Arial" pitchFamily="34" charset="0"/>
            </a:endParaRPr>
          </a:p>
        </p:txBody>
      </p:sp>
      <p:sp>
        <p:nvSpPr>
          <p:cNvPr id="30" name="Line 29"/>
          <p:cNvSpPr>
            <a:spLocks noChangeShapeType="1"/>
          </p:cNvSpPr>
          <p:nvPr/>
        </p:nvSpPr>
        <p:spPr bwMode="auto">
          <a:xfrm>
            <a:off x="615500" y="3306739"/>
            <a:ext cx="52725"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31" name="Line 30"/>
          <p:cNvSpPr>
            <a:spLocks noChangeShapeType="1"/>
          </p:cNvSpPr>
          <p:nvPr/>
        </p:nvSpPr>
        <p:spPr bwMode="auto">
          <a:xfrm>
            <a:off x="615500" y="3592773"/>
            <a:ext cx="52725"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32" name="Line 31"/>
          <p:cNvSpPr>
            <a:spLocks noChangeShapeType="1"/>
          </p:cNvSpPr>
          <p:nvPr/>
        </p:nvSpPr>
        <p:spPr bwMode="auto">
          <a:xfrm>
            <a:off x="615500" y="3878806"/>
            <a:ext cx="52725"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33" name="Line 32"/>
          <p:cNvSpPr>
            <a:spLocks noChangeShapeType="1"/>
          </p:cNvSpPr>
          <p:nvPr/>
        </p:nvSpPr>
        <p:spPr bwMode="auto">
          <a:xfrm>
            <a:off x="615500" y="4164840"/>
            <a:ext cx="52725"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34" name="Line 33"/>
          <p:cNvSpPr>
            <a:spLocks noChangeShapeType="1"/>
          </p:cNvSpPr>
          <p:nvPr/>
        </p:nvSpPr>
        <p:spPr bwMode="auto">
          <a:xfrm>
            <a:off x="615500" y="4450874"/>
            <a:ext cx="52725"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35" name="Line 34"/>
          <p:cNvSpPr>
            <a:spLocks noChangeShapeType="1"/>
          </p:cNvSpPr>
          <p:nvPr/>
        </p:nvSpPr>
        <p:spPr bwMode="auto">
          <a:xfrm>
            <a:off x="615500" y="4732879"/>
            <a:ext cx="52725"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36" name="Line 35"/>
          <p:cNvSpPr>
            <a:spLocks noChangeShapeType="1"/>
          </p:cNvSpPr>
          <p:nvPr/>
        </p:nvSpPr>
        <p:spPr bwMode="auto">
          <a:xfrm>
            <a:off x="615500" y="5018912"/>
            <a:ext cx="52725"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37" name="Line 36"/>
          <p:cNvSpPr>
            <a:spLocks noChangeShapeType="1"/>
          </p:cNvSpPr>
          <p:nvPr/>
        </p:nvSpPr>
        <p:spPr bwMode="auto">
          <a:xfrm>
            <a:off x="615500" y="5304946"/>
            <a:ext cx="52725"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38" name="Line 37"/>
          <p:cNvSpPr>
            <a:spLocks noChangeShapeType="1"/>
          </p:cNvSpPr>
          <p:nvPr/>
        </p:nvSpPr>
        <p:spPr bwMode="auto">
          <a:xfrm>
            <a:off x="615500" y="5590980"/>
            <a:ext cx="52725"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40" name="Line 39"/>
          <p:cNvSpPr>
            <a:spLocks noChangeShapeType="1"/>
          </p:cNvSpPr>
          <p:nvPr/>
        </p:nvSpPr>
        <p:spPr bwMode="auto">
          <a:xfrm>
            <a:off x="3783386" y="5828669"/>
            <a:ext cx="0" cy="48344"/>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1" name="Line 40"/>
          <p:cNvSpPr>
            <a:spLocks noChangeShapeType="1"/>
          </p:cNvSpPr>
          <p:nvPr/>
        </p:nvSpPr>
        <p:spPr bwMode="auto">
          <a:xfrm>
            <a:off x="3330831" y="5828669"/>
            <a:ext cx="0" cy="48344"/>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2" name="Line 41"/>
          <p:cNvSpPr>
            <a:spLocks noChangeShapeType="1"/>
          </p:cNvSpPr>
          <p:nvPr/>
        </p:nvSpPr>
        <p:spPr bwMode="auto">
          <a:xfrm>
            <a:off x="2878276" y="5828669"/>
            <a:ext cx="0" cy="48344"/>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3" name="Line 42"/>
          <p:cNvSpPr>
            <a:spLocks noChangeShapeType="1"/>
          </p:cNvSpPr>
          <p:nvPr/>
        </p:nvSpPr>
        <p:spPr bwMode="auto">
          <a:xfrm>
            <a:off x="2425721" y="5828669"/>
            <a:ext cx="0" cy="48344"/>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4" name="Line 43"/>
          <p:cNvSpPr>
            <a:spLocks noChangeShapeType="1"/>
          </p:cNvSpPr>
          <p:nvPr/>
        </p:nvSpPr>
        <p:spPr bwMode="auto">
          <a:xfrm>
            <a:off x="1973166" y="5828669"/>
            <a:ext cx="0" cy="48344"/>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5" name="Line 44"/>
          <p:cNvSpPr>
            <a:spLocks noChangeShapeType="1"/>
          </p:cNvSpPr>
          <p:nvPr/>
        </p:nvSpPr>
        <p:spPr bwMode="auto">
          <a:xfrm>
            <a:off x="1068056" y="5828669"/>
            <a:ext cx="0" cy="48344"/>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6" name="Line 45"/>
          <p:cNvSpPr>
            <a:spLocks noChangeShapeType="1"/>
          </p:cNvSpPr>
          <p:nvPr/>
        </p:nvSpPr>
        <p:spPr bwMode="auto">
          <a:xfrm>
            <a:off x="1520611" y="5828669"/>
            <a:ext cx="0" cy="48344"/>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7" name="Rectangle 46"/>
          <p:cNvSpPr>
            <a:spLocks noChangeArrowheads="1"/>
          </p:cNvSpPr>
          <p:nvPr/>
        </p:nvSpPr>
        <p:spPr bwMode="auto">
          <a:xfrm>
            <a:off x="404601" y="5804498"/>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57" name="Rectangle 56"/>
          <p:cNvSpPr>
            <a:spLocks noChangeArrowheads="1"/>
          </p:cNvSpPr>
          <p:nvPr/>
        </p:nvSpPr>
        <p:spPr bwMode="auto">
          <a:xfrm>
            <a:off x="1032906" y="5897156"/>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58" name="Rectangle 57"/>
          <p:cNvSpPr>
            <a:spLocks noChangeArrowheads="1"/>
          </p:cNvSpPr>
          <p:nvPr/>
        </p:nvSpPr>
        <p:spPr bwMode="auto">
          <a:xfrm>
            <a:off x="1454705" y="5897156"/>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59" name="Rectangle 58"/>
          <p:cNvSpPr>
            <a:spLocks noChangeArrowheads="1"/>
          </p:cNvSpPr>
          <p:nvPr/>
        </p:nvSpPr>
        <p:spPr bwMode="auto">
          <a:xfrm>
            <a:off x="1907260" y="5897156"/>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15</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60" name="Rectangle 59"/>
          <p:cNvSpPr>
            <a:spLocks noChangeArrowheads="1"/>
          </p:cNvSpPr>
          <p:nvPr/>
        </p:nvSpPr>
        <p:spPr bwMode="auto">
          <a:xfrm>
            <a:off x="2359815" y="5897156"/>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61" name="Rectangle 60"/>
          <p:cNvSpPr>
            <a:spLocks noChangeArrowheads="1"/>
          </p:cNvSpPr>
          <p:nvPr/>
        </p:nvSpPr>
        <p:spPr bwMode="auto">
          <a:xfrm>
            <a:off x="2816764" y="5897156"/>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25</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62" name="Rectangle 61"/>
          <p:cNvSpPr>
            <a:spLocks noChangeArrowheads="1"/>
          </p:cNvSpPr>
          <p:nvPr/>
        </p:nvSpPr>
        <p:spPr bwMode="auto">
          <a:xfrm>
            <a:off x="3269319" y="5897156"/>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63" name="Rectangle 62"/>
          <p:cNvSpPr>
            <a:spLocks noChangeArrowheads="1"/>
          </p:cNvSpPr>
          <p:nvPr/>
        </p:nvSpPr>
        <p:spPr bwMode="auto">
          <a:xfrm>
            <a:off x="3721874" y="5897156"/>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35</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64" name="Line 63"/>
          <p:cNvSpPr>
            <a:spLocks noChangeShapeType="1"/>
          </p:cNvSpPr>
          <p:nvPr/>
        </p:nvSpPr>
        <p:spPr bwMode="auto">
          <a:xfrm>
            <a:off x="615500" y="4450874"/>
            <a:ext cx="87875"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65" name="Line 64"/>
          <p:cNvSpPr>
            <a:spLocks noChangeShapeType="1"/>
          </p:cNvSpPr>
          <p:nvPr/>
        </p:nvSpPr>
        <p:spPr bwMode="auto">
          <a:xfrm>
            <a:off x="756100" y="4450874"/>
            <a:ext cx="87875"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6" name="Line 65"/>
          <p:cNvSpPr>
            <a:spLocks noChangeShapeType="1"/>
          </p:cNvSpPr>
          <p:nvPr/>
        </p:nvSpPr>
        <p:spPr bwMode="auto">
          <a:xfrm>
            <a:off x="896700" y="4450874"/>
            <a:ext cx="87875"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7" name="Line 66"/>
          <p:cNvSpPr>
            <a:spLocks noChangeShapeType="1"/>
          </p:cNvSpPr>
          <p:nvPr/>
        </p:nvSpPr>
        <p:spPr bwMode="auto">
          <a:xfrm>
            <a:off x="1037299" y="4450874"/>
            <a:ext cx="87875"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8" name="Line 67"/>
          <p:cNvSpPr>
            <a:spLocks noChangeShapeType="1"/>
          </p:cNvSpPr>
          <p:nvPr/>
        </p:nvSpPr>
        <p:spPr bwMode="auto">
          <a:xfrm>
            <a:off x="1177899" y="4450874"/>
            <a:ext cx="87875"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9" name="Line 68"/>
          <p:cNvSpPr>
            <a:spLocks noChangeShapeType="1"/>
          </p:cNvSpPr>
          <p:nvPr/>
        </p:nvSpPr>
        <p:spPr bwMode="auto">
          <a:xfrm>
            <a:off x="1318499" y="4450874"/>
            <a:ext cx="87875"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0" name="Line 69"/>
          <p:cNvSpPr>
            <a:spLocks noChangeShapeType="1"/>
          </p:cNvSpPr>
          <p:nvPr/>
        </p:nvSpPr>
        <p:spPr bwMode="auto">
          <a:xfrm>
            <a:off x="1459098" y="4450874"/>
            <a:ext cx="87875"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1" name="Line 70"/>
          <p:cNvSpPr>
            <a:spLocks noChangeShapeType="1"/>
          </p:cNvSpPr>
          <p:nvPr/>
        </p:nvSpPr>
        <p:spPr bwMode="auto">
          <a:xfrm>
            <a:off x="1599698" y="4450874"/>
            <a:ext cx="87875"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2" name="Line 71"/>
          <p:cNvSpPr>
            <a:spLocks noChangeShapeType="1"/>
          </p:cNvSpPr>
          <p:nvPr/>
        </p:nvSpPr>
        <p:spPr bwMode="auto">
          <a:xfrm>
            <a:off x="1740298" y="4450874"/>
            <a:ext cx="87875"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3" name="Line 72"/>
          <p:cNvSpPr>
            <a:spLocks noChangeShapeType="1"/>
          </p:cNvSpPr>
          <p:nvPr/>
        </p:nvSpPr>
        <p:spPr bwMode="auto">
          <a:xfrm>
            <a:off x="1880897" y="4450874"/>
            <a:ext cx="87875"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4" name="Line 73"/>
          <p:cNvSpPr>
            <a:spLocks noChangeShapeType="1"/>
          </p:cNvSpPr>
          <p:nvPr/>
        </p:nvSpPr>
        <p:spPr bwMode="auto">
          <a:xfrm>
            <a:off x="615500" y="4164840"/>
            <a:ext cx="87875"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81" name="Line 80"/>
          <p:cNvSpPr>
            <a:spLocks noChangeShapeType="1"/>
          </p:cNvSpPr>
          <p:nvPr/>
        </p:nvSpPr>
        <p:spPr bwMode="auto">
          <a:xfrm flipV="1">
            <a:off x="1973166" y="5796440"/>
            <a:ext cx="0" cy="80573"/>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2" name="Line 81"/>
          <p:cNvSpPr>
            <a:spLocks noChangeShapeType="1"/>
          </p:cNvSpPr>
          <p:nvPr/>
        </p:nvSpPr>
        <p:spPr bwMode="auto">
          <a:xfrm flipV="1">
            <a:off x="1973166" y="5667524"/>
            <a:ext cx="0" cy="80573"/>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3" name="Line 82"/>
          <p:cNvSpPr>
            <a:spLocks noChangeShapeType="1"/>
          </p:cNvSpPr>
          <p:nvPr/>
        </p:nvSpPr>
        <p:spPr bwMode="auto">
          <a:xfrm flipV="1">
            <a:off x="1973166" y="5538607"/>
            <a:ext cx="0" cy="80573"/>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4" name="Line 83"/>
          <p:cNvSpPr>
            <a:spLocks noChangeShapeType="1"/>
          </p:cNvSpPr>
          <p:nvPr/>
        </p:nvSpPr>
        <p:spPr bwMode="auto">
          <a:xfrm flipV="1">
            <a:off x="1973166" y="5409691"/>
            <a:ext cx="0" cy="80573"/>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5" name="Line 84"/>
          <p:cNvSpPr>
            <a:spLocks noChangeShapeType="1"/>
          </p:cNvSpPr>
          <p:nvPr/>
        </p:nvSpPr>
        <p:spPr bwMode="auto">
          <a:xfrm flipV="1">
            <a:off x="1973166" y="5280774"/>
            <a:ext cx="0" cy="80573"/>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6" name="Line 85"/>
          <p:cNvSpPr>
            <a:spLocks noChangeShapeType="1"/>
          </p:cNvSpPr>
          <p:nvPr/>
        </p:nvSpPr>
        <p:spPr bwMode="auto">
          <a:xfrm flipV="1">
            <a:off x="1973166" y="5151857"/>
            <a:ext cx="0" cy="80573"/>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7" name="Line 86"/>
          <p:cNvSpPr>
            <a:spLocks noChangeShapeType="1"/>
          </p:cNvSpPr>
          <p:nvPr/>
        </p:nvSpPr>
        <p:spPr bwMode="auto">
          <a:xfrm flipV="1">
            <a:off x="1973166" y="5022941"/>
            <a:ext cx="0" cy="80573"/>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8" name="Line 87"/>
          <p:cNvSpPr>
            <a:spLocks noChangeShapeType="1"/>
          </p:cNvSpPr>
          <p:nvPr/>
        </p:nvSpPr>
        <p:spPr bwMode="auto">
          <a:xfrm flipV="1">
            <a:off x="1973166" y="4894024"/>
            <a:ext cx="0" cy="80573"/>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9" name="Line 88"/>
          <p:cNvSpPr>
            <a:spLocks noChangeShapeType="1"/>
          </p:cNvSpPr>
          <p:nvPr/>
        </p:nvSpPr>
        <p:spPr bwMode="auto">
          <a:xfrm flipV="1">
            <a:off x="1973166" y="4765108"/>
            <a:ext cx="0" cy="80573"/>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0" name="Line 89"/>
          <p:cNvSpPr>
            <a:spLocks noChangeShapeType="1"/>
          </p:cNvSpPr>
          <p:nvPr/>
        </p:nvSpPr>
        <p:spPr bwMode="auto">
          <a:xfrm flipV="1">
            <a:off x="1973166" y="4636191"/>
            <a:ext cx="0" cy="80573"/>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1" name="Line 90"/>
          <p:cNvSpPr>
            <a:spLocks noChangeShapeType="1"/>
          </p:cNvSpPr>
          <p:nvPr/>
        </p:nvSpPr>
        <p:spPr bwMode="auto">
          <a:xfrm flipV="1">
            <a:off x="1973166" y="4507275"/>
            <a:ext cx="0" cy="80573"/>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2" name="Line 91"/>
          <p:cNvSpPr>
            <a:spLocks noChangeShapeType="1"/>
          </p:cNvSpPr>
          <p:nvPr/>
        </p:nvSpPr>
        <p:spPr bwMode="auto">
          <a:xfrm flipV="1">
            <a:off x="1973166" y="4450874"/>
            <a:ext cx="0" cy="8057"/>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3" name="Line 92"/>
          <p:cNvSpPr>
            <a:spLocks noChangeShapeType="1"/>
          </p:cNvSpPr>
          <p:nvPr/>
        </p:nvSpPr>
        <p:spPr bwMode="auto">
          <a:xfrm>
            <a:off x="615500" y="3592773"/>
            <a:ext cx="3167886" cy="1998207"/>
          </a:xfrm>
          <a:prstGeom prst="line">
            <a:avLst/>
          </a:prstGeom>
          <a:noFill/>
          <a:ln w="38100">
            <a:solidFill>
              <a:srgbClr val="E46C0A"/>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8" name="Rectangle 97"/>
          <p:cNvSpPr>
            <a:spLocks noChangeArrowheads="1"/>
          </p:cNvSpPr>
          <p:nvPr/>
        </p:nvSpPr>
        <p:spPr bwMode="auto">
          <a:xfrm>
            <a:off x="3831717" y="3153651"/>
            <a:ext cx="94578"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a:ln>
                  <a:noFill/>
                </a:ln>
                <a:solidFill>
                  <a:srgbClr val="000000"/>
                </a:solidFill>
                <a:effectLst/>
                <a:latin typeface="Univers LT Std 47 Cn Lt" charset="0"/>
                <a:cs typeface="Arial" pitchFamily="34" charset="0"/>
              </a:rPr>
              <a:t>S</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99" name="Rectangle 98"/>
          <p:cNvSpPr>
            <a:spLocks noChangeArrowheads="1"/>
          </p:cNvSpPr>
          <p:nvPr/>
        </p:nvSpPr>
        <p:spPr bwMode="auto">
          <a:xfrm>
            <a:off x="3809749" y="5595008"/>
            <a:ext cx="10259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a:ln>
                  <a:noFill/>
                </a:ln>
                <a:solidFill>
                  <a:srgbClr val="000000"/>
                </a:solidFill>
                <a:effectLst/>
                <a:latin typeface="Univers LT Std 47 Cn Lt" charset="0"/>
                <a:cs typeface="Arial" pitchFamily="34" charset="0"/>
              </a:rPr>
              <a:t>D</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118" name="Line 118"/>
          <p:cNvSpPr>
            <a:spLocks noChangeShapeType="1"/>
          </p:cNvSpPr>
          <p:nvPr/>
        </p:nvSpPr>
        <p:spPr bwMode="auto">
          <a:xfrm>
            <a:off x="1520611" y="5840755"/>
            <a:ext cx="0" cy="36258"/>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123" name="Rectangle 122"/>
          <p:cNvSpPr/>
          <p:nvPr/>
        </p:nvSpPr>
        <p:spPr>
          <a:xfrm>
            <a:off x="506046" y="1061355"/>
            <a:ext cx="8381999" cy="1569660"/>
          </a:xfrm>
          <a:prstGeom prst="rect">
            <a:avLst/>
          </a:prstGeom>
        </p:spPr>
        <p:txBody>
          <a:bodyPr wrap="square">
            <a:spAutoFit/>
          </a:bodyPr>
          <a:lstStyle/>
          <a:p>
            <a:r>
              <a:rPr lang="en-US" sz="2400" dirty="0">
                <a:latin typeface="Calibri Light" pitchFamily="34" charset="0"/>
              </a:rPr>
              <a:t>Suppose the government imposes a $1 tax that sellers must pay. Estimate the tax revenue, deadweight loss, and differences in consumer and producer surplus if the before-tax consumer surplus is 11.25 billion and before-tax producer surplus is 11.25 billion. </a:t>
            </a:r>
            <a:endParaRPr lang="en-US" sz="2800" dirty="0">
              <a:latin typeface="Calibri Light" pitchFamily="34" charset="0"/>
            </a:endParaRPr>
          </a:p>
        </p:txBody>
      </p:sp>
      <p:sp>
        <p:nvSpPr>
          <p:cNvPr id="94" name="Line 93"/>
          <p:cNvSpPr>
            <a:spLocks noChangeShapeType="1"/>
          </p:cNvSpPr>
          <p:nvPr/>
        </p:nvSpPr>
        <p:spPr bwMode="auto">
          <a:xfrm flipV="1">
            <a:off x="615500" y="3306739"/>
            <a:ext cx="3167886" cy="1998207"/>
          </a:xfrm>
          <a:prstGeom prst="line">
            <a:avLst/>
          </a:prstGeom>
          <a:noFill/>
          <a:ln w="38100">
            <a:solidFill>
              <a:srgbClr val="558ED5"/>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5" name="Freeform 94"/>
          <p:cNvSpPr>
            <a:spLocks/>
          </p:cNvSpPr>
          <p:nvPr/>
        </p:nvSpPr>
        <p:spPr bwMode="auto">
          <a:xfrm>
            <a:off x="1938016" y="4418645"/>
            <a:ext cx="70300" cy="64458"/>
          </a:xfrm>
          <a:custGeom>
            <a:avLst/>
            <a:gdLst>
              <a:gd name="T0" fmla="*/ 32 w 32"/>
              <a:gd name="T1" fmla="*/ 16 h 32"/>
              <a:gd name="T2" fmla="*/ 32 w 32"/>
              <a:gd name="T3" fmla="*/ 16 h 32"/>
              <a:gd name="T4" fmla="*/ 30 w 32"/>
              <a:gd name="T5" fmla="*/ 22 h 32"/>
              <a:gd name="T6" fmla="*/ 28 w 32"/>
              <a:gd name="T7" fmla="*/ 26 h 32"/>
              <a:gd name="T8" fmla="*/ 22 w 32"/>
              <a:gd name="T9" fmla="*/ 30 h 32"/>
              <a:gd name="T10" fmla="*/ 16 w 32"/>
              <a:gd name="T11" fmla="*/ 32 h 32"/>
              <a:gd name="T12" fmla="*/ 16 w 32"/>
              <a:gd name="T13" fmla="*/ 32 h 32"/>
              <a:gd name="T14" fmla="*/ 10 w 32"/>
              <a:gd name="T15" fmla="*/ 30 h 32"/>
              <a:gd name="T16" fmla="*/ 4 w 32"/>
              <a:gd name="T17" fmla="*/ 26 h 32"/>
              <a:gd name="T18" fmla="*/ 2 w 32"/>
              <a:gd name="T19" fmla="*/ 22 h 32"/>
              <a:gd name="T20" fmla="*/ 0 w 32"/>
              <a:gd name="T21" fmla="*/ 16 h 32"/>
              <a:gd name="T22" fmla="*/ 0 w 32"/>
              <a:gd name="T23" fmla="*/ 16 h 32"/>
              <a:gd name="T24" fmla="*/ 2 w 32"/>
              <a:gd name="T25" fmla="*/ 10 h 32"/>
              <a:gd name="T26" fmla="*/ 4 w 32"/>
              <a:gd name="T27" fmla="*/ 4 h 32"/>
              <a:gd name="T28" fmla="*/ 10 w 32"/>
              <a:gd name="T29" fmla="*/ 0 h 32"/>
              <a:gd name="T30" fmla="*/ 16 w 32"/>
              <a:gd name="T31" fmla="*/ 0 h 32"/>
              <a:gd name="T32" fmla="*/ 16 w 32"/>
              <a:gd name="T33" fmla="*/ 0 h 32"/>
              <a:gd name="T34" fmla="*/ 22 w 32"/>
              <a:gd name="T35" fmla="*/ 0 h 32"/>
              <a:gd name="T36" fmla="*/ 28 w 32"/>
              <a:gd name="T37" fmla="*/ 4 h 32"/>
              <a:gd name="T38" fmla="*/ 30 w 32"/>
              <a:gd name="T39" fmla="*/ 10 h 32"/>
              <a:gd name="T40" fmla="*/ 32 w 32"/>
              <a:gd name="T41" fmla="*/ 16 h 32"/>
              <a:gd name="T42" fmla="*/ 32 w 32"/>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 h="32">
                <a:moveTo>
                  <a:pt x="32" y="16"/>
                </a:moveTo>
                <a:lnTo>
                  <a:pt x="32" y="16"/>
                </a:lnTo>
                <a:lnTo>
                  <a:pt x="30" y="22"/>
                </a:lnTo>
                <a:lnTo>
                  <a:pt x="28" y="26"/>
                </a:lnTo>
                <a:lnTo>
                  <a:pt x="22" y="30"/>
                </a:lnTo>
                <a:lnTo>
                  <a:pt x="16" y="32"/>
                </a:lnTo>
                <a:lnTo>
                  <a:pt x="16" y="32"/>
                </a:lnTo>
                <a:lnTo>
                  <a:pt x="10" y="30"/>
                </a:lnTo>
                <a:lnTo>
                  <a:pt x="4" y="26"/>
                </a:lnTo>
                <a:lnTo>
                  <a:pt x="2" y="22"/>
                </a:lnTo>
                <a:lnTo>
                  <a:pt x="0" y="16"/>
                </a:lnTo>
                <a:lnTo>
                  <a:pt x="0" y="16"/>
                </a:lnTo>
                <a:lnTo>
                  <a:pt x="2" y="10"/>
                </a:lnTo>
                <a:lnTo>
                  <a:pt x="4" y="4"/>
                </a:lnTo>
                <a:lnTo>
                  <a:pt x="10" y="0"/>
                </a:lnTo>
                <a:lnTo>
                  <a:pt x="16" y="0"/>
                </a:lnTo>
                <a:lnTo>
                  <a:pt x="16" y="0"/>
                </a:lnTo>
                <a:lnTo>
                  <a:pt x="22" y="0"/>
                </a:lnTo>
                <a:lnTo>
                  <a:pt x="28" y="4"/>
                </a:lnTo>
                <a:lnTo>
                  <a:pt x="30" y="10"/>
                </a:lnTo>
                <a:lnTo>
                  <a:pt x="32" y="16"/>
                </a:lnTo>
                <a:lnTo>
                  <a:pt x="32"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0" name="Rectangle 370"/>
          <p:cNvSpPr>
            <a:spLocks noChangeArrowheads="1"/>
          </p:cNvSpPr>
          <p:nvPr/>
        </p:nvSpPr>
        <p:spPr bwMode="auto">
          <a:xfrm>
            <a:off x="3102403" y="3138845"/>
            <a:ext cx="456856"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a:ln>
                  <a:noFill/>
                </a:ln>
                <a:solidFill>
                  <a:srgbClr val="000000"/>
                </a:solidFill>
                <a:effectLst/>
                <a:latin typeface="Univers LT Std 47 Cn Lt" charset="0"/>
                <a:cs typeface="Arial" pitchFamily="34" charset="0"/>
              </a:rPr>
              <a:t>S + tax</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27" name="Line 392"/>
          <p:cNvSpPr>
            <a:spLocks noChangeShapeType="1"/>
          </p:cNvSpPr>
          <p:nvPr/>
        </p:nvSpPr>
        <p:spPr bwMode="auto">
          <a:xfrm flipV="1">
            <a:off x="659437" y="3238289"/>
            <a:ext cx="2356099" cy="1494590"/>
          </a:xfrm>
          <a:prstGeom prst="line">
            <a:avLst/>
          </a:prstGeom>
          <a:noFill/>
          <a:ln w="38100">
            <a:solidFill>
              <a:srgbClr val="8EB4E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grpSp>
        <p:nvGrpSpPr>
          <p:cNvPr id="2" name="Group 1"/>
          <p:cNvGrpSpPr/>
          <p:nvPr/>
        </p:nvGrpSpPr>
        <p:grpSpPr>
          <a:xfrm>
            <a:off x="776377" y="4166855"/>
            <a:ext cx="374651" cy="0"/>
            <a:chOff x="4741561" y="4187605"/>
            <a:chExt cx="374651" cy="0"/>
          </a:xfrm>
        </p:grpSpPr>
        <p:sp>
          <p:nvSpPr>
            <p:cNvPr id="129" name="Line 375"/>
            <p:cNvSpPr>
              <a:spLocks noChangeShapeType="1"/>
            </p:cNvSpPr>
            <p:nvPr/>
          </p:nvSpPr>
          <p:spPr bwMode="auto">
            <a:xfrm>
              <a:off x="4741561" y="4187605"/>
              <a:ext cx="88900"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30" name="Line 376"/>
            <p:cNvSpPr>
              <a:spLocks noChangeShapeType="1"/>
            </p:cNvSpPr>
            <p:nvPr/>
          </p:nvSpPr>
          <p:spPr bwMode="auto">
            <a:xfrm>
              <a:off x="4882849" y="4187605"/>
              <a:ext cx="90488"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31" name="Line 377"/>
            <p:cNvSpPr>
              <a:spLocks noChangeShapeType="1"/>
            </p:cNvSpPr>
            <p:nvPr/>
          </p:nvSpPr>
          <p:spPr bwMode="auto">
            <a:xfrm>
              <a:off x="5025724" y="4187605"/>
              <a:ext cx="90488"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44" name="Group 143"/>
          <p:cNvGrpSpPr/>
          <p:nvPr/>
        </p:nvGrpSpPr>
        <p:grpSpPr>
          <a:xfrm>
            <a:off x="1068056" y="4166855"/>
            <a:ext cx="374651" cy="0"/>
            <a:chOff x="4741561" y="4187605"/>
            <a:chExt cx="374651" cy="0"/>
          </a:xfrm>
        </p:grpSpPr>
        <p:sp>
          <p:nvSpPr>
            <p:cNvPr id="145" name="Line 375"/>
            <p:cNvSpPr>
              <a:spLocks noChangeShapeType="1"/>
            </p:cNvSpPr>
            <p:nvPr/>
          </p:nvSpPr>
          <p:spPr bwMode="auto">
            <a:xfrm>
              <a:off x="4741561" y="4187605"/>
              <a:ext cx="88900"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46" name="Line 376"/>
            <p:cNvSpPr>
              <a:spLocks noChangeShapeType="1"/>
            </p:cNvSpPr>
            <p:nvPr/>
          </p:nvSpPr>
          <p:spPr bwMode="auto">
            <a:xfrm>
              <a:off x="4882849" y="4187605"/>
              <a:ext cx="90488"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47" name="Line 377"/>
            <p:cNvSpPr>
              <a:spLocks noChangeShapeType="1"/>
            </p:cNvSpPr>
            <p:nvPr/>
          </p:nvSpPr>
          <p:spPr bwMode="auto">
            <a:xfrm>
              <a:off x="5025724" y="4187605"/>
              <a:ext cx="90488"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23" name="Group 22"/>
          <p:cNvGrpSpPr/>
          <p:nvPr/>
        </p:nvGrpSpPr>
        <p:grpSpPr>
          <a:xfrm>
            <a:off x="1487895" y="4132611"/>
            <a:ext cx="70300" cy="1659801"/>
            <a:chOff x="1826366" y="4132611"/>
            <a:chExt cx="70300" cy="1659801"/>
          </a:xfrm>
        </p:grpSpPr>
        <p:sp>
          <p:nvSpPr>
            <p:cNvPr id="96" name="Freeform 95"/>
            <p:cNvSpPr>
              <a:spLocks/>
            </p:cNvSpPr>
            <p:nvPr/>
          </p:nvSpPr>
          <p:spPr bwMode="auto">
            <a:xfrm>
              <a:off x="1826366" y="4132611"/>
              <a:ext cx="70300" cy="64458"/>
            </a:xfrm>
            <a:custGeom>
              <a:avLst/>
              <a:gdLst>
                <a:gd name="T0" fmla="*/ 32 w 32"/>
                <a:gd name="T1" fmla="*/ 16 h 32"/>
                <a:gd name="T2" fmla="*/ 32 w 32"/>
                <a:gd name="T3" fmla="*/ 16 h 32"/>
                <a:gd name="T4" fmla="*/ 30 w 32"/>
                <a:gd name="T5" fmla="*/ 22 h 32"/>
                <a:gd name="T6" fmla="*/ 28 w 32"/>
                <a:gd name="T7" fmla="*/ 28 h 32"/>
                <a:gd name="T8" fmla="*/ 22 w 32"/>
                <a:gd name="T9" fmla="*/ 30 h 32"/>
                <a:gd name="T10" fmla="*/ 16 w 32"/>
                <a:gd name="T11" fmla="*/ 32 h 32"/>
                <a:gd name="T12" fmla="*/ 16 w 32"/>
                <a:gd name="T13" fmla="*/ 32 h 32"/>
                <a:gd name="T14" fmla="*/ 10 w 32"/>
                <a:gd name="T15" fmla="*/ 30 h 32"/>
                <a:gd name="T16" fmla="*/ 4 w 32"/>
                <a:gd name="T17" fmla="*/ 28 h 32"/>
                <a:gd name="T18" fmla="*/ 2 w 32"/>
                <a:gd name="T19" fmla="*/ 22 h 32"/>
                <a:gd name="T20" fmla="*/ 0 w 32"/>
                <a:gd name="T21" fmla="*/ 16 h 32"/>
                <a:gd name="T22" fmla="*/ 0 w 32"/>
                <a:gd name="T23" fmla="*/ 16 h 32"/>
                <a:gd name="T24" fmla="*/ 2 w 32"/>
                <a:gd name="T25" fmla="*/ 10 h 32"/>
                <a:gd name="T26" fmla="*/ 4 w 32"/>
                <a:gd name="T27" fmla="*/ 4 h 32"/>
                <a:gd name="T28" fmla="*/ 10 w 32"/>
                <a:gd name="T29" fmla="*/ 2 h 32"/>
                <a:gd name="T30" fmla="*/ 16 w 32"/>
                <a:gd name="T31" fmla="*/ 0 h 32"/>
                <a:gd name="T32" fmla="*/ 16 w 32"/>
                <a:gd name="T33" fmla="*/ 0 h 32"/>
                <a:gd name="T34" fmla="*/ 22 w 32"/>
                <a:gd name="T35" fmla="*/ 2 h 32"/>
                <a:gd name="T36" fmla="*/ 28 w 32"/>
                <a:gd name="T37" fmla="*/ 4 h 32"/>
                <a:gd name="T38" fmla="*/ 30 w 32"/>
                <a:gd name="T39" fmla="*/ 10 h 32"/>
                <a:gd name="T40" fmla="*/ 32 w 32"/>
                <a:gd name="T41" fmla="*/ 16 h 32"/>
                <a:gd name="T42" fmla="*/ 32 w 32"/>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 h="32">
                  <a:moveTo>
                    <a:pt x="32" y="16"/>
                  </a:moveTo>
                  <a:lnTo>
                    <a:pt x="32" y="16"/>
                  </a:lnTo>
                  <a:lnTo>
                    <a:pt x="30" y="22"/>
                  </a:lnTo>
                  <a:lnTo>
                    <a:pt x="28" y="28"/>
                  </a:lnTo>
                  <a:lnTo>
                    <a:pt x="22" y="30"/>
                  </a:lnTo>
                  <a:lnTo>
                    <a:pt x="16" y="32"/>
                  </a:lnTo>
                  <a:lnTo>
                    <a:pt x="16" y="32"/>
                  </a:lnTo>
                  <a:lnTo>
                    <a:pt x="10" y="30"/>
                  </a:lnTo>
                  <a:lnTo>
                    <a:pt x="4" y="28"/>
                  </a:lnTo>
                  <a:lnTo>
                    <a:pt x="2" y="22"/>
                  </a:lnTo>
                  <a:lnTo>
                    <a:pt x="0" y="16"/>
                  </a:lnTo>
                  <a:lnTo>
                    <a:pt x="0" y="16"/>
                  </a:lnTo>
                  <a:lnTo>
                    <a:pt x="2" y="10"/>
                  </a:lnTo>
                  <a:lnTo>
                    <a:pt x="4" y="4"/>
                  </a:lnTo>
                  <a:lnTo>
                    <a:pt x="10" y="2"/>
                  </a:lnTo>
                  <a:lnTo>
                    <a:pt x="16" y="0"/>
                  </a:lnTo>
                  <a:lnTo>
                    <a:pt x="16" y="0"/>
                  </a:lnTo>
                  <a:lnTo>
                    <a:pt x="22" y="2"/>
                  </a:lnTo>
                  <a:lnTo>
                    <a:pt x="28" y="4"/>
                  </a:lnTo>
                  <a:lnTo>
                    <a:pt x="30" y="10"/>
                  </a:lnTo>
                  <a:lnTo>
                    <a:pt x="32" y="16"/>
                  </a:lnTo>
                  <a:lnTo>
                    <a:pt x="32"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5" name="Line 105"/>
            <p:cNvSpPr>
              <a:spLocks noChangeShapeType="1"/>
            </p:cNvSpPr>
            <p:nvPr/>
          </p:nvSpPr>
          <p:spPr bwMode="auto">
            <a:xfrm>
              <a:off x="1861516" y="4164840"/>
              <a:ext cx="0" cy="80573"/>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6" name="Line 106"/>
            <p:cNvSpPr>
              <a:spLocks noChangeShapeType="1"/>
            </p:cNvSpPr>
            <p:nvPr/>
          </p:nvSpPr>
          <p:spPr bwMode="auto">
            <a:xfrm>
              <a:off x="1861516" y="4293757"/>
              <a:ext cx="0" cy="80573"/>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7" name="Line 107"/>
            <p:cNvSpPr>
              <a:spLocks noChangeShapeType="1"/>
            </p:cNvSpPr>
            <p:nvPr/>
          </p:nvSpPr>
          <p:spPr bwMode="auto">
            <a:xfrm>
              <a:off x="1861516" y="4422673"/>
              <a:ext cx="0" cy="80573"/>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8" name="Line 108"/>
            <p:cNvSpPr>
              <a:spLocks noChangeShapeType="1"/>
            </p:cNvSpPr>
            <p:nvPr/>
          </p:nvSpPr>
          <p:spPr bwMode="auto">
            <a:xfrm>
              <a:off x="1861516" y="4551590"/>
              <a:ext cx="0" cy="80573"/>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9" name="Line 109"/>
            <p:cNvSpPr>
              <a:spLocks noChangeShapeType="1"/>
            </p:cNvSpPr>
            <p:nvPr/>
          </p:nvSpPr>
          <p:spPr bwMode="auto">
            <a:xfrm>
              <a:off x="1861516" y="4680506"/>
              <a:ext cx="0" cy="80573"/>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10" name="Line 110"/>
            <p:cNvSpPr>
              <a:spLocks noChangeShapeType="1"/>
            </p:cNvSpPr>
            <p:nvPr/>
          </p:nvSpPr>
          <p:spPr bwMode="auto">
            <a:xfrm>
              <a:off x="1861516" y="4809423"/>
              <a:ext cx="0" cy="80573"/>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11" name="Line 111"/>
            <p:cNvSpPr>
              <a:spLocks noChangeShapeType="1"/>
            </p:cNvSpPr>
            <p:nvPr/>
          </p:nvSpPr>
          <p:spPr bwMode="auto">
            <a:xfrm>
              <a:off x="1861516" y="4938339"/>
              <a:ext cx="0" cy="80573"/>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12" name="Line 112"/>
            <p:cNvSpPr>
              <a:spLocks noChangeShapeType="1"/>
            </p:cNvSpPr>
            <p:nvPr/>
          </p:nvSpPr>
          <p:spPr bwMode="auto">
            <a:xfrm>
              <a:off x="1861516" y="5067256"/>
              <a:ext cx="0" cy="80573"/>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13" name="Line 113"/>
            <p:cNvSpPr>
              <a:spLocks noChangeShapeType="1"/>
            </p:cNvSpPr>
            <p:nvPr/>
          </p:nvSpPr>
          <p:spPr bwMode="auto">
            <a:xfrm>
              <a:off x="1861516" y="5196173"/>
              <a:ext cx="0" cy="80573"/>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14" name="Line 114"/>
            <p:cNvSpPr>
              <a:spLocks noChangeShapeType="1"/>
            </p:cNvSpPr>
            <p:nvPr/>
          </p:nvSpPr>
          <p:spPr bwMode="auto">
            <a:xfrm>
              <a:off x="1861516" y="5325089"/>
              <a:ext cx="0" cy="80573"/>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15" name="Line 115"/>
            <p:cNvSpPr>
              <a:spLocks noChangeShapeType="1"/>
            </p:cNvSpPr>
            <p:nvPr/>
          </p:nvSpPr>
          <p:spPr bwMode="auto">
            <a:xfrm>
              <a:off x="1861516" y="5454006"/>
              <a:ext cx="0" cy="80573"/>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16" name="Line 116"/>
            <p:cNvSpPr>
              <a:spLocks noChangeShapeType="1"/>
            </p:cNvSpPr>
            <p:nvPr/>
          </p:nvSpPr>
          <p:spPr bwMode="auto">
            <a:xfrm>
              <a:off x="1861516" y="5582922"/>
              <a:ext cx="0" cy="80573"/>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17" name="Line 117"/>
            <p:cNvSpPr>
              <a:spLocks noChangeShapeType="1"/>
            </p:cNvSpPr>
            <p:nvPr/>
          </p:nvSpPr>
          <p:spPr bwMode="auto">
            <a:xfrm>
              <a:off x="1861516" y="5711839"/>
              <a:ext cx="0" cy="80573"/>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grpSp>
      <p:sp>
        <p:nvSpPr>
          <p:cNvPr id="149" name="Rectangle 148"/>
          <p:cNvSpPr>
            <a:spLocks noChangeArrowheads="1"/>
          </p:cNvSpPr>
          <p:nvPr/>
        </p:nvSpPr>
        <p:spPr bwMode="auto">
          <a:xfrm>
            <a:off x="619263" y="4171031"/>
            <a:ext cx="901347" cy="561848"/>
          </a:xfrm>
          <a:prstGeom prst="rect">
            <a:avLst/>
          </a:prstGeom>
          <a:solidFill>
            <a:srgbClr val="CCD5A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9" name="Freeform 38"/>
          <p:cNvSpPr>
            <a:spLocks/>
          </p:cNvSpPr>
          <p:nvPr/>
        </p:nvSpPr>
        <p:spPr bwMode="auto">
          <a:xfrm>
            <a:off x="615500" y="3210052"/>
            <a:ext cx="3273335" cy="2666961"/>
          </a:xfrm>
          <a:custGeom>
            <a:avLst/>
            <a:gdLst>
              <a:gd name="T0" fmla="*/ 1490 w 1490"/>
              <a:gd name="T1" fmla="*/ 1324 h 1324"/>
              <a:gd name="T2" fmla="*/ 0 w 1490"/>
              <a:gd name="T3" fmla="*/ 1324 h 1324"/>
              <a:gd name="T4" fmla="*/ 0 w 1490"/>
              <a:gd name="T5" fmla="*/ 0 h 1324"/>
            </a:gdLst>
            <a:ahLst/>
            <a:cxnLst>
              <a:cxn ang="0">
                <a:pos x="T0" y="T1"/>
              </a:cxn>
              <a:cxn ang="0">
                <a:pos x="T2" y="T3"/>
              </a:cxn>
              <a:cxn ang="0">
                <a:pos x="T4" y="T5"/>
              </a:cxn>
            </a:cxnLst>
            <a:rect l="0" t="0" r="r" b="b"/>
            <a:pathLst>
              <a:path w="1490" h="1324">
                <a:moveTo>
                  <a:pt x="1490" y="1324"/>
                </a:moveTo>
                <a:lnTo>
                  <a:pt x="0" y="1324"/>
                </a:lnTo>
                <a:lnTo>
                  <a:pt x="0" y="0"/>
                </a:lnTo>
              </a:path>
            </a:pathLst>
          </a:custGeom>
          <a:noFill/>
          <a:ln w="4">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0" name="Rectangle 99"/>
          <p:cNvSpPr>
            <a:spLocks noChangeArrowheads="1"/>
          </p:cNvSpPr>
          <p:nvPr/>
        </p:nvSpPr>
        <p:spPr bwMode="auto">
          <a:xfrm>
            <a:off x="218696" y="5460544"/>
            <a:ext cx="34785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0.50</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101" name="Rectangle 100"/>
          <p:cNvSpPr>
            <a:spLocks noChangeArrowheads="1"/>
          </p:cNvSpPr>
          <p:nvPr/>
        </p:nvSpPr>
        <p:spPr bwMode="auto">
          <a:xfrm>
            <a:off x="218696" y="5190669"/>
            <a:ext cx="34785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1.00</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102" name="Rectangle 101"/>
          <p:cNvSpPr>
            <a:spLocks noChangeArrowheads="1"/>
          </p:cNvSpPr>
          <p:nvPr/>
        </p:nvSpPr>
        <p:spPr bwMode="auto">
          <a:xfrm>
            <a:off x="225935" y="4906962"/>
            <a:ext cx="34785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1.50</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103" name="Rectangle 102"/>
          <p:cNvSpPr>
            <a:spLocks noChangeArrowheads="1"/>
          </p:cNvSpPr>
          <p:nvPr/>
        </p:nvSpPr>
        <p:spPr bwMode="auto">
          <a:xfrm>
            <a:off x="240732" y="4647744"/>
            <a:ext cx="34785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2.00</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104" name="Rectangle 103"/>
          <p:cNvSpPr>
            <a:spLocks noChangeArrowheads="1"/>
          </p:cNvSpPr>
          <p:nvPr/>
        </p:nvSpPr>
        <p:spPr bwMode="auto">
          <a:xfrm>
            <a:off x="230675" y="4310923"/>
            <a:ext cx="34785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2.50</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119" name="Rectangle 118"/>
          <p:cNvSpPr>
            <a:spLocks noChangeArrowheads="1"/>
          </p:cNvSpPr>
          <p:nvPr/>
        </p:nvSpPr>
        <p:spPr bwMode="auto">
          <a:xfrm>
            <a:off x="240732" y="4028619"/>
            <a:ext cx="34785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3.00</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121" name="Rectangle 120"/>
          <p:cNvSpPr>
            <a:spLocks noChangeArrowheads="1"/>
          </p:cNvSpPr>
          <p:nvPr/>
        </p:nvSpPr>
        <p:spPr bwMode="auto">
          <a:xfrm>
            <a:off x="236669" y="3755569"/>
            <a:ext cx="34785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3.50</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124" name="Rectangle 123"/>
          <p:cNvSpPr>
            <a:spLocks noChangeArrowheads="1"/>
          </p:cNvSpPr>
          <p:nvPr/>
        </p:nvSpPr>
        <p:spPr bwMode="auto">
          <a:xfrm>
            <a:off x="240732" y="3488869"/>
            <a:ext cx="34785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4.00</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125" name="Rectangle 124"/>
          <p:cNvSpPr>
            <a:spLocks noChangeArrowheads="1"/>
          </p:cNvSpPr>
          <p:nvPr/>
        </p:nvSpPr>
        <p:spPr bwMode="auto">
          <a:xfrm>
            <a:off x="251844" y="3200400"/>
            <a:ext cx="34785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4.50</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88797784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 name="Line 199"/>
          <p:cNvSpPr>
            <a:spLocks noChangeShapeType="1"/>
          </p:cNvSpPr>
          <p:nvPr/>
        </p:nvSpPr>
        <p:spPr bwMode="auto">
          <a:xfrm flipH="1">
            <a:off x="3461210" y="3153796"/>
            <a:ext cx="2049463" cy="1860550"/>
          </a:xfrm>
          <a:prstGeom prst="line">
            <a:avLst/>
          </a:prstGeom>
          <a:noFill/>
          <a:ln w="38100">
            <a:solidFill>
              <a:srgbClr val="558ED5"/>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05" name="Line 200"/>
          <p:cNvSpPr>
            <a:spLocks noChangeShapeType="1"/>
          </p:cNvSpPr>
          <p:nvPr/>
        </p:nvSpPr>
        <p:spPr bwMode="auto">
          <a:xfrm flipH="1" flipV="1">
            <a:off x="3304214" y="2778353"/>
            <a:ext cx="2179638" cy="1976438"/>
          </a:xfrm>
          <a:prstGeom prst="line">
            <a:avLst/>
          </a:prstGeom>
          <a:noFill/>
          <a:ln w="38100">
            <a:solidFill>
              <a:srgbClr val="E46C0A"/>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 name="Title 2"/>
          <p:cNvSpPr>
            <a:spLocks noGrp="1"/>
          </p:cNvSpPr>
          <p:nvPr>
            <p:ph type="title"/>
          </p:nvPr>
        </p:nvSpPr>
        <p:spPr/>
        <p:txBody>
          <a:bodyPr>
            <a:normAutofit/>
          </a:bodyPr>
          <a:lstStyle/>
          <a:p>
            <a:r>
              <a:rPr lang="en-US" dirty="0">
                <a:latin typeface="+mj-lt"/>
              </a:rPr>
              <a:t>Effects of a tax paid by the buyer</a:t>
            </a:r>
          </a:p>
        </p:txBody>
      </p:sp>
      <p:sp>
        <p:nvSpPr>
          <p:cNvPr id="215" name="Content Placeholder 2"/>
          <p:cNvSpPr>
            <a:spLocks noGrp="1"/>
          </p:cNvSpPr>
          <p:nvPr>
            <p:ph idx="4294967295"/>
          </p:nvPr>
        </p:nvSpPr>
        <p:spPr>
          <a:xfrm>
            <a:off x="5861655" y="2222728"/>
            <a:ext cx="3054627" cy="4260850"/>
          </a:xfrm>
          <a:prstGeom prst="rect">
            <a:avLst/>
          </a:prstGeom>
        </p:spPr>
        <p:txBody>
          <a:bodyPr>
            <a:normAutofit/>
          </a:bodyPr>
          <a:lstStyle/>
          <a:p>
            <a:r>
              <a:rPr lang="en-US" sz="2200" dirty="0"/>
              <a:t>The new demand curve is $0.20 lower, the amount of the tax.</a:t>
            </a:r>
          </a:p>
          <a:p>
            <a:r>
              <a:rPr lang="en-US" sz="2200" dirty="0"/>
              <a:t>Taxes drives a wedge between the buyer’s price and the seller’s price.</a:t>
            </a:r>
          </a:p>
          <a:p>
            <a:r>
              <a:rPr lang="en-US" sz="2200" dirty="0"/>
              <a:t>The equilibrium quantity decreases from 30 million to 25 million.</a:t>
            </a:r>
          </a:p>
        </p:txBody>
      </p:sp>
      <p:sp>
        <p:nvSpPr>
          <p:cNvPr id="10" name="Line 5"/>
          <p:cNvSpPr>
            <a:spLocks noChangeShapeType="1"/>
          </p:cNvSpPr>
          <p:nvPr/>
        </p:nvSpPr>
        <p:spPr bwMode="auto">
          <a:xfrm>
            <a:off x="1994527" y="2778353"/>
            <a:ext cx="4603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1" name="Line 6"/>
          <p:cNvSpPr>
            <a:spLocks noChangeShapeType="1"/>
          </p:cNvSpPr>
          <p:nvPr/>
        </p:nvSpPr>
        <p:spPr bwMode="auto">
          <a:xfrm>
            <a:off x="1994527" y="3568928"/>
            <a:ext cx="4603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2" name="Line 7"/>
          <p:cNvSpPr>
            <a:spLocks noChangeShapeType="1"/>
          </p:cNvSpPr>
          <p:nvPr/>
        </p:nvSpPr>
        <p:spPr bwMode="auto">
          <a:xfrm>
            <a:off x="1994527" y="4361090"/>
            <a:ext cx="4603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3" name="Line 8"/>
          <p:cNvSpPr>
            <a:spLocks noChangeShapeType="1"/>
          </p:cNvSpPr>
          <p:nvPr/>
        </p:nvSpPr>
        <p:spPr bwMode="auto">
          <a:xfrm>
            <a:off x="1994527" y="5151665"/>
            <a:ext cx="4603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4" name="Freeform 9"/>
          <p:cNvSpPr>
            <a:spLocks/>
          </p:cNvSpPr>
          <p:nvPr/>
        </p:nvSpPr>
        <p:spPr bwMode="auto">
          <a:xfrm>
            <a:off x="1994527" y="2684690"/>
            <a:ext cx="4024313" cy="3257550"/>
          </a:xfrm>
          <a:custGeom>
            <a:avLst/>
            <a:gdLst>
              <a:gd name="T0" fmla="*/ 2535 w 2535"/>
              <a:gd name="T1" fmla="*/ 2052 h 2052"/>
              <a:gd name="T2" fmla="*/ 0 w 2535"/>
              <a:gd name="T3" fmla="*/ 2052 h 2052"/>
              <a:gd name="T4" fmla="*/ 0 w 2535"/>
              <a:gd name="T5" fmla="*/ 0 h 2052"/>
            </a:gdLst>
            <a:ahLst/>
            <a:cxnLst>
              <a:cxn ang="0">
                <a:pos x="T0" y="T1"/>
              </a:cxn>
              <a:cxn ang="0">
                <a:pos x="T2" y="T3"/>
              </a:cxn>
              <a:cxn ang="0">
                <a:pos x="T4" y="T5"/>
              </a:cxn>
            </a:cxnLst>
            <a:rect l="0" t="0" r="r" b="b"/>
            <a:pathLst>
              <a:path w="2535" h="2052">
                <a:moveTo>
                  <a:pt x="2535" y="2052"/>
                </a:moveTo>
                <a:lnTo>
                  <a:pt x="0" y="2052"/>
                </a:lnTo>
                <a:lnTo>
                  <a:pt x="0" y="0"/>
                </a:lnTo>
              </a:path>
            </a:pathLst>
          </a:custGeom>
          <a:noFill/>
          <a:ln w="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5" name="Line 10"/>
          <p:cNvSpPr>
            <a:spLocks noChangeShapeType="1"/>
          </p:cNvSpPr>
          <p:nvPr/>
        </p:nvSpPr>
        <p:spPr bwMode="auto">
          <a:xfrm>
            <a:off x="5925177" y="5878740"/>
            <a:ext cx="0" cy="635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16" name="Line 11"/>
          <p:cNvSpPr>
            <a:spLocks noChangeShapeType="1"/>
          </p:cNvSpPr>
          <p:nvPr/>
        </p:nvSpPr>
        <p:spPr bwMode="auto">
          <a:xfrm>
            <a:off x="5483852" y="5878740"/>
            <a:ext cx="0" cy="635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17" name="Line 12"/>
          <p:cNvSpPr>
            <a:spLocks noChangeShapeType="1"/>
          </p:cNvSpPr>
          <p:nvPr/>
        </p:nvSpPr>
        <p:spPr bwMode="auto">
          <a:xfrm>
            <a:off x="5050464" y="5878740"/>
            <a:ext cx="0" cy="635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18" name="Line 13"/>
          <p:cNvSpPr>
            <a:spLocks noChangeShapeType="1"/>
          </p:cNvSpPr>
          <p:nvPr/>
        </p:nvSpPr>
        <p:spPr bwMode="auto">
          <a:xfrm>
            <a:off x="4613902" y="5878740"/>
            <a:ext cx="0" cy="635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19" name="Line 14"/>
          <p:cNvSpPr>
            <a:spLocks noChangeShapeType="1"/>
          </p:cNvSpPr>
          <p:nvPr/>
        </p:nvSpPr>
        <p:spPr bwMode="auto">
          <a:xfrm>
            <a:off x="4177339" y="5878740"/>
            <a:ext cx="0" cy="635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20" name="Line 15"/>
          <p:cNvSpPr>
            <a:spLocks noChangeShapeType="1"/>
          </p:cNvSpPr>
          <p:nvPr/>
        </p:nvSpPr>
        <p:spPr bwMode="auto">
          <a:xfrm>
            <a:off x="3740777" y="5878740"/>
            <a:ext cx="0" cy="635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21" name="Line 16"/>
          <p:cNvSpPr>
            <a:spLocks noChangeShapeType="1"/>
          </p:cNvSpPr>
          <p:nvPr/>
        </p:nvSpPr>
        <p:spPr bwMode="auto">
          <a:xfrm>
            <a:off x="3304214" y="5878740"/>
            <a:ext cx="0" cy="635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22" name="Line 17"/>
          <p:cNvSpPr>
            <a:spLocks noChangeShapeType="1"/>
          </p:cNvSpPr>
          <p:nvPr/>
        </p:nvSpPr>
        <p:spPr bwMode="auto">
          <a:xfrm>
            <a:off x="2867652" y="5878740"/>
            <a:ext cx="0" cy="635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23" name="Line 18"/>
          <p:cNvSpPr>
            <a:spLocks noChangeShapeType="1"/>
          </p:cNvSpPr>
          <p:nvPr/>
        </p:nvSpPr>
        <p:spPr bwMode="auto">
          <a:xfrm>
            <a:off x="2431089" y="5878740"/>
            <a:ext cx="0" cy="635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24" name="Rectangle 19"/>
          <p:cNvSpPr>
            <a:spLocks noChangeArrowheads="1"/>
          </p:cNvSpPr>
          <p:nvPr/>
        </p:nvSpPr>
        <p:spPr bwMode="auto">
          <a:xfrm>
            <a:off x="1888164" y="5961290"/>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33" name="Rectangle 28"/>
          <p:cNvSpPr>
            <a:spLocks noChangeArrowheads="1"/>
          </p:cNvSpPr>
          <p:nvPr/>
        </p:nvSpPr>
        <p:spPr bwMode="auto">
          <a:xfrm>
            <a:off x="2399339" y="5961290"/>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34" name="Rectangle 29"/>
          <p:cNvSpPr>
            <a:spLocks noChangeArrowheads="1"/>
          </p:cNvSpPr>
          <p:nvPr/>
        </p:nvSpPr>
        <p:spPr bwMode="auto">
          <a:xfrm>
            <a:off x="2785728" y="5961290"/>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35" name="Rectangle 30"/>
          <p:cNvSpPr>
            <a:spLocks noChangeArrowheads="1"/>
          </p:cNvSpPr>
          <p:nvPr/>
        </p:nvSpPr>
        <p:spPr bwMode="auto">
          <a:xfrm>
            <a:off x="2862889" y="5961290"/>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36" name="Rectangle 31"/>
          <p:cNvSpPr>
            <a:spLocks noChangeArrowheads="1"/>
          </p:cNvSpPr>
          <p:nvPr/>
        </p:nvSpPr>
        <p:spPr bwMode="auto">
          <a:xfrm>
            <a:off x="3204828" y="5961290"/>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37" name="Rectangle 32"/>
          <p:cNvSpPr>
            <a:spLocks noChangeArrowheads="1"/>
          </p:cNvSpPr>
          <p:nvPr/>
        </p:nvSpPr>
        <p:spPr bwMode="auto">
          <a:xfrm>
            <a:off x="3299452" y="5961290"/>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38" name="Rectangle 33"/>
          <p:cNvSpPr>
            <a:spLocks noChangeArrowheads="1"/>
          </p:cNvSpPr>
          <p:nvPr/>
        </p:nvSpPr>
        <p:spPr bwMode="auto">
          <a:xfrm>
            <a:off x="3647114" y="5961290"/>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39" name="Rectangle 34"/>
          <p:cNvSpPr>
            <a:spLocks noChangeArrowheads="1"/>
          </p:cNvSpPr>
          <p:nvPr/>
        </p:nvSpPr>
        <p:spPr bwMode="auto">
          <a:xfrm>
            <a:off x="3737602" y="5961290"/>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40" name="Rectangle 35"/>
          <p:cNvSpPr>
            <a:spLocks noChangeArrowheads="1"/>
          </p:cNvSpPr>
          <p:nvPr/>
        </p:nvSpPr>
        <p:spPr bwMode="auto">
          <a:xfrm>
            <a:off x="4081128" y="5961290"/>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41" name="Rectangle 36"/>
          <p:cNvSpPr>
            <a:spLocks noChangeArrowheads="1"/>
          </p:cNvSpPr>
          <p:nvPr/>
        </p:nvSpPr>
        <p:spPr bwMode="auto">
          <a:xfrm>
            <a:off x="4174164" y="5961290"/>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42" name="Rectangle 37"/>
          <p:cNvSpPr>
            <a:spLocks noChangeArrowheads="1"/>
          </p:cNvSpPr>
          <p:nvPr/>
        </p:nvSpPr>
        <p:spPr bwMode="auto">
          <a:xfrm>
            <a:off x="4501503" y="5961290"/>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43" name="Rectangle 38"/>
          <p:cNvSpPr>
            <a:spLocks noChangeArrowheads="1"/>
          </p:cNvSpPr>
          <p:nvPr/>
        </p:nvSpPr>
        <p:spPr bwMode="auto">
          <a:xfrm>
            <a:off x="4610727" y="5961290"/>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44" name="Rectangle 39"/>
          <p:cNvSpPr>
            <a:spLocks noChangeArrowheads="1"/>
          </p:cNvSpPr>
          <p:nvPr/>
        </p:nvSpPr>
        <p:spPr bwMode="auto">
          <a:xfrm>
            <a:off x="4942514" y="5961290"/>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45" name="Rectangle 40"/>
          <p:cNvSpPr>
            <a:spLocks noChangeArrowheads="1"/>
          </p:cNvSpPr>
          <p:nvPr/>
        </p:nvSpPr>
        <p:spPr bwMode="auto">
          <a:xfrm>
            <a:off x="5047289" y="5961290"/>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46" name="Rectangle 41"/>
          <p:cNvSpPr>
            <a:spLocks noChangeArrowheads="1"/>
          </p:cNvSpPr>
          <p:nvPr/>
        </p:nvSpPr>
        <p:spPr bwMode="auto">
          <a:xfrm>
            <a:off x="5399714" y="5961290"/>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4</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47" name="Rectangle 42"/>
          <p:cNvSpPr>
            <a:spLocks noChangeArrowheads="1"/>
          </p:cNvSpPr>
          <p:nvPr/>
        </p:nvSpPr>
        <p:spPr bwMode="auto">
          <a:xfrm>
            <a:off x="5483852" y="5961290"/>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48" name="Rectangle 43"/>
          <p:cNvSpPr>
            <a:spLocks noChangeArrowheads="1"/>
          </p:cNvSpPr>
          <p:nvPr/>
        </p:nvSpPr>
        <p:spPr bwMode="auto">
          <a:xfrm>
            <a:off x="5833728" y="5961290"/>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4</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49" name="Rectangle 44"/>
          <p:cNvSpPr>
            <a:spLocks noChangeArrowheads="1"/>
          </p:cNvSpPr>
          <p:nvPr/>
        </p:nvSpPr>
        <p:spPr bwMode="auto">
          <a:xfrm>
            <a:off x="5920414" y="5961290"/>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96" name="Rectangle 91"/>
          <p:cNvSpPr>
            <a:spLocks noChangeArrowheads="1"/>
          </p:cNvSpPr>
          <p:nvPr/>
        </p:nvSpPr>
        <p:spPr bwMode="auto">
          <a:xfrm>
            <a:off x="24218" y="3600678"/>
            <a:ext cx="146193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Buyers pay $0.60</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97" name="Rectangle 92"/>
          <p:cNvSpPr>
            <a:spLocks noChangeArrowheads="1"/>
          </p:cNvSpPr>
          <p:nvPr/>
        </p:nvSpPr>
        <p:spPr bwMode="auto">
          <a:xfrm>
            <a:off x="0" y="3867606"/>
            <a:ext cx="156934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fontAlgn="base">
              <a:spcBef>
                <a:spcPct val="0"/>
              </a:spcBef>
              <a:spcAft>
                <a:spcPct val="0"/>
              </a:spcAft>
            </a:pPr>
            <a:r>
              <a:rPr lang="en-US" sz="1400" b="1" dirty="0">
                <a:solidFill>
                  <a:srgbClr val="000000"/>
                </a:solidFill>
                <a:latin typeface="Univers LT Std 47 Cn Lt" charset="0"/>
                <a:cs typeface="Arial" pitchFamily="34" charset="0"/>
              </a:rPr>
              <a:t>with $0.20 i</a:t>
            </a:r>
            <a:r>
              <a:rPr kumimoji="0" lang="en-US" sz="1400" b="1" i="0" u="none" strike="noStrike" cap="none" normalizeH="0" baseline="0" dirty="0">
                <a:ln>
                  <a:noFill/>
                </a:ln>
                <a:solidFill>
                  <a:srgbClr val="000000"/>
                </a:solidFill>
                <a:effectLst/>
                <a:latin typeface="Univers LT Std 47 Cn Lt" charset="0"/>
                <a:cs typeface="Arial" pitchFamily="34" charset="0"/>
              </a:rPr>
              <a:t>n taxes</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98" name="Rectangle 93"/>
          <p:cNvSpPr>
            <a:spLocks noChangeArrowheads="1"/>
          </p:cNvSpPr>
          <p:nvPr/>
        </p:nvSpPr>
        <p:spPr bwMode="auto">
          <a:xfrm>
            <a:off x="83550" y="4650243"/>
            <a:ext cx="1752083"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Sellers receive $0.40</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105" name="Rectangle 100"/>
          <p:cNvSpPr>
            <a:spLocks noChangeArrowheads="1"/>
          </p:cNvSpPr>
          <p:nvPr/>
        </p:nvSpPr>
        <p:spPr bwMode="auto">
          <a:xfrm>
            <a:off x="4555164" y="3708628"/>
            <a:ext cx="141288" cy="173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a:ln>
                  <a:noFill/>
                </a:ln>
                <a:solidFill>
                  <a:srgbClr val="000000"/>
                </a:solidFill>
                <a:effectLst/>
                <a:latin typeface="Univers LT Std 47 Cn Lt" charset="0"/>
                <a:cs typeface="Arial" pitchFamily="34" charset="0"/>
              </a:rPr>
              <a:t>E</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06" name="Rectangle 101"/>
          <p:cNvSpPr>
            <a:spLocks noChangeArrowheads="1"/>
          </p:cNvSpPr>
          <p:nvPr/>
        </p:nvSpPr>
        <p:spPr bwMode="auto">
          <a:xfrm>
            <a:off x="4618664" y="3754665"/>
            <a:ext cx="117475" cy="161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a:ln>
                  <a:noFill/>
                </a:ln>
                <a:solidFill>
                  <a:srgbClr val="000000"/>
                </a:solidFill>
                <a:effectLst/>
                <a:latin typeface="Univers LT Std 47 Cn Lt" charset="0"/>
                <a:cs typeface="Arial" pitchFamily="34" charset="0"/>
              </a:rPr>
              <a:t>1</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07" name="Rectangle 102"/>
          <p:cNvSpPr>
            <a:spLocks noChangeArrowheads="1"/>
          </p:cNvSpPr>
          <p:nvPr/>
        </p:nvSpPr>
        <p:spPr bwMode="auto">
          <a:xfrm>
            <a:off x="3980489" y="4592865"/>
            <a:ext cx="141288" cy="173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a:ln>
                  <a:noFill/>
                </a:ln>
                <a:solidFill>
                  <a:srgbClr val="000000"/>
                </a:solidFill>
                <a:effectLst/>
                <a:latin typeface="Univers LT Std 47 Cn Lt" charset="0"/>
                <a:cs typeface="Arial" pitchFamily="34" charset="0"/>
              </a:rPr>
              <a:t>E</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08" name="Rectangle 103"/>
          <p:cNvSpPr>
            <a:spLocks noChangeArrowheads="1"/>
          </p:cNvSpPr>
          <p:nvPr/>
        </p:nvSpPr>
        <p:spPr bwMode="auto">
          <a:xfrm>
            <a:off x="4043989" y="4640490"/>
            <a:ext cx="117475" cy="161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a:ln>
                  <a:noFill/>
                </a:ln>
                <a:solidFill>
                  <a:srgbClr val="000000"/>
                </a:solidFill>
                <a:effectLst/>
                <a:latin typeface="Univers LT Std 47 Cn Lt" charset="0"/>
                <a:cs typeface="Arial" pitchFamily="34" charset="0"/>
              </a:rPr>
              <a:t>2</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09" name="Rectangle 104"/>
          <p:cNvSpPr>
            <a:spLocks noChangeArrowheads="1"/>
          </p:cNvSpPr>
          <p:nvPr/>
        </p:nvSpPr>
        <p:spPr bwMode="auto">
          <a:xfrm>
            <a:off x="5526714" y="2995840"/>
            <a:ext cx="141288" cy="173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a:ln>
                  <a:noFill/>
                </a:ln>
                <a:solidFill>
                  <a:srgbClr val="000000"/>
                </a:solidFill>
                <a:effectLst/>
                <a:latin typeface="Univers LT Std 47 Cn Lt" charset="0"/>
                <a:cs typeface="Arial" pitchFamily="34" charset="0"/>
              </a:rPr>
              <a:t>S</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10" name="Rectangle 105"/>
          <p:cNvSpPr>
            <a:spLocks noChangeArrowheads="1"/>
          </p:cNvSpPr>
          <p:nvPr/>
        </p:nvSpPr>
        <p:spPr bwMode="auto">
          <a:xfrm>
            <a:off x="5526714" y="4757965"/>
            <a:ext cx="149225" cy="173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a:ln>
                  <a:noFill/>
                </a:ln>
                <a:solidFill>
                  <a:srgbClr val="000000"/>
                </a:solidFill>
                <a:effectLst/>
                <a:latin typeface="Univers LT Std 47 Cn Lt" charset="0"/>
                <a:cs typeface="Arial" pitchFamily="34" charset="0"/>
              </a:rPr>
              <a:t>D</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11" name="Rectangle 106"/>
          <p:cNvSpPr>
            <a:spLocks noChangeArrowheads="1"/>
          </p:cNvSpPr>
          <p:nvPr/>
        </p:nvSpPr>
        <p:spPr bwMode="auto">
          <a:xfrm>
            <a:off x="5601327" y="4805590"/>
            <a:ext cx="117475" cy="161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a:ln>
                  <a:noFill/>
                </a:ln>
                <a:solidFill>
                  <a:srgbClr val="000000"/>
                </a:solidFill>
                <a:effectLst/>
                <a:latin typeface="Univers LT Std 47 Cn Lt" charset="0"/>
                <a:cs typeface="Arial" pitchFamily="34" charset="0"/>
              </a:rPr>
              <a:t>1</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12" name="Line 107"/>
          <p:cNvSpPr>
            <a:spLocks noChangeShapeType="1"/>
          </p:cNvSpPr>
          <p:nvPr/>
        </p:nvSpPr>
        <p:spPr bwMode="auto">
          <a:xfrm>
            <a:off x="1994527" y="3962628"/>
            <a:ext cx="7778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13" name="Line 108"/>
          <p:cNvSpPr>
            <a:spLocks noChangeShapeType="1"/>
          </p:cNvSpPr>
          <p:nvPr/>
        </p:nvSpPr>
        <p:spPr bwMode="auto">
          <a:xfrm>
            <a:off x="2119939" y="3962628"/>
            <a:ext cx="793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14" name="Line 109"/>
          <p:cNvSpPr>
            <a:spLocks noChangeShapeType="1"/>
          </p:cNvSpPr>
          <p:nvPr/>
        </p:nvSpPr>
        <p:spPr bwMode="auto">
          <a:xfrm>
            <a:off x="2245352" y="3962628"/>
            <a:ext cx="793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15" name="Line 110"/>
          <p:cNvSpPr>
            <a:spLocks noChangeShapeType="1"/>
          </p:cNvSpPr>
          <p:nvPr/>
        </p:nvSpPr>
        <p:spPr bwMode="auto">
          <a:xfrm>
            <a:off x="2372352" y="3962628"/>
            <a:ext cx="7778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16" name="Line 111"/>
          <p:cNvSpPr>
            <a:spLocks noChangeShapeType="1"/>
          </p:cNvSpPr>
          <p:nvPr/>
        </p:nvSpPr>
        <p:spPr bwMode="auto">
          <a:xfrm>
            <a:off x="2497764" y="3962628"/>
            <a:ext cx="7778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17" name="Line 112"/>
          <p:cNvSpPr>
            <a:spLocks noChangeShapeType="1"/>
          </p:cNvSpPr>
          <p:nvPr/>
        </p:nvSpPr>
        <p:spPr bwMode="auto">
          <a:xfrm>
            <a:off x="2623177" y="3962628"/>
            <a:ext cx="793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18" name="Line 113"/>
          <p:cNvSpPr>
            <a:spLocks noChangeShapeType="1"/>
          </p:cNvSpPr>
          <p:nvPr/>
        </p:nvSpPr>
        <p:spPr bwMode="auto">
          <a:xfrm>
            <a:off x="2750177" y="3962628"/>
            <a:ext cx="7778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19" name="Line 114"/>
          <p:cNvSpPr>
            <a:spLocks noChangeShapeType="1"/>
          </p:cNvSpPr>
          <p:nvPr/>
        </p:nvSpPr>
        <p:spPr bwMode="auto">
          <a:xfrm>
            <a:off x="2875589" y="3962628"/>
            <a:ext cx="7778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20" name="Line 115"/>
          <p:cNvSpPr>
            <a:spLocks noChangeShapeType="1"/>
          </p:cNvSpPr>
          <p:nvPr/>
        </p:nvSpPr>
        <p:spPr bwMode="auto">
          <a:xfrm>
            <a:off x="3001002" y="3962628"/>
            <a:ext cx="793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21" name="Line 116"/>
          <p:cNvSpPr>
            <a:spLocks noChangeShapeType="1"/>
          </p:cNvSpPr>
          <p:nvPr/>
        </p:nvSpPr>
        <p:spPr bwMode="auto">
          <a:xfrm>
            <a:off x="3126414" y="3962628"/>
            <a:ext cx="793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22" name="Line 117"/>
          <p:cNvSpPr>
            <a:spLocks noChangeShapeType="1"/>
          </p:cNvSpPr>
          <p:nvPr/>
        </p:nvSpPr>
        <p:spPr bwMode="auto">
          <a:xfrm>
            <a:off x="3253414" y="3962628"/>
            <a:ext cx="7778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23" name="Line 118"/>
          <p:cNvSpPr>
            <a:spLocks noChangeShapeType="1"/>
          </p:cNvSpPr>
          <p:nvPr/>
        </p:nvSpPr>
        <p:spPr bwMode="auto">
          <a:xfrm>
            <a:off x="3378827" y="3962628"/>
            <a:ext cx="793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24" name="Line 119"/>
          <p:cNvSpPr>
            <a:spLocks noChangeShapeType="1"/>
          </p:cNvSpPr>
          <p:nvPr/>
        </p:nvSpPr>
        <p:spPr bwMode="auto">
          <a:xfrm>
            <a:off x="3504239" y="3962628"/>
            <a:ext cx="793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25" name="Line 120"/>
          <p:cNvSpPr>
            <a:spLocks noChangeShapeType="1"/>
          </p:cNvSpPr>
          <p:nvPr/>
        </p:nvSpPr>
        <p:spPr bwMode="auto">
          <a:xfrm>
            <a:off x="3631239" y="3962628"/>
            <a:ext cx="7778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26" name="Line 121"/>
          <p:cNvSpPr>
            <a:spLocks noChangeShapeType="1"/>
          </p:cNvSpPr>
          <p:nvPr/>
        </p:nvSpPr>
        <p:spPr bwMode="auto">
          <a:xfrm>
            <a:off x="3756652" y="3962628"/>
            <a:ext cx="793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27" name="Line 122"/>
          <p:cNvSpPr>
            <a:spLocks noChangeShapeType="1"/>
          </p:cNvSpPr>
          <p:nvPr/>
        </p:nvSpPr>
        <p:spPr bwMode="auto">
          <a:xfrm>
            <a:off x="3882064" y="3962628"/>
            <a:ext cx="793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28" name="Line 123"/>
          <p:cNvSpPr>
            <a:spLocks noChangeShapeType="1"/>
          </p:cNvSpPr>
          <p:nvPr/>
        </p:nvSpPr>
        <p:spPr bwMode="auto">
          <a:xfrm>
            <a:off x="4009064" y="3962628"/>
            <a:ext cx="7778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29" name="Line 124"/>
          <p:cNvSpPr>
            <a:spLocks noChangeShapeType="1"/>
          </p:cNvSpPr>
          <p:nvPr/>
        </p:nvSpPr>
        <p:spPr bwMode="auto">
          <a:xfrm>
            <a:off x="4134477" y="3962628"/>
            <a:ext cx="7778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30" name="Line 125"/>
          <p:cNvSpPr>
            <a:spLocks noChangeShapeType="1"/>
          </p:cNvSpPr>
          <p:nvPr/>
        </p:nvSpPr>
        <p:spPr bwMode="auto">
          <a:xfrm>
            <a:off x="4259889" y="3962628"/>
            <a:ext cx="793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31" name="Line 126"/>
          <p:cNvSpPr>
            <a:spLocks noChangeShapeType="1"/>
          </p:cNvSpPr>
          <p:nvPr/>
        </p:nvSpPr>
        <p:spPr bwMode="auto">
          <a:xfrm>
            <a:off x="4386889" y="3962628"/>
            <a:ext cx="7778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32" name="Line 127"/>
          <p:cNvSpPr>
            <a:spLocks noChangeShapeType="1"/>
          </p:cNvSpPr>
          <p:nvPr/>
        </p:nvSpPr>
        <p:spPr bwMode="auto">
          <a:xfrm>
            <a:off x="4512302" y="3962628"/>
            <a:ext cx="7778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33" name="Line 128"/>
          <p:cNvSpPr>
            <a:spLocks noChangeShapeType="1"/>
          </p:cNvSpPr>
          <p:nvPr/>
        </p:nvSpPr>
        <p:spPr bwMode="auto">
          <a:xfrm>
            <a:off x="1994527" y="3568928"/>
            <a:ext cx="7778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51" name="Line 146"/>
          <p:cNvSpPr>
            <a:spLocks noChangeShapeType="1"/>
          </p:cNvSpPr>
          <p:nvPr/>
        </p:nvSpPr>
        <p:spPr bwMode="auto">
          <a:xfrm>
            <a:off x="1994527" y="4361090"/>
            <a:ext cx="7778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69" name="Line 164"/>
          <p:cNvSpPr>
            <a:spLocks noChangeShapeType="1"/>
          </p:cNvSpPr>
          <p:nvPr/>
        </p:nvSpPr>
        <p:spPr bwMode="auto">
          <a:xfrm flipV="1">
            <a:off x="4177339" y="5862865"/>
            <a:ext cx="0" cy="7937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188" name="Line 183"/>
          <p:cNvSpPr>
            <a:spLocks noChangeShapeType="1"/>
          </p:cNvSpPr>
          <p:nvPr/>
        </p:nvSpPr>
        <p:spPr bwMode="auto">
          <a:xfrm flipV="1">
            <a:off x="4613902" y="5862865"/>
            <a:ext cx="0" cy="7937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189" name="Line 184"/>
          <p:cNvSpPr>
            <a:spLocks noChangeShapeType="1"/>
          </p:cNvSpPr>
          <p:nvPr/>
        </p:nvSpPr>
        <p:spPr bwMode="auto">
          <a:xfrm flipV="1">
            <a:off x="4613902" y="5737453"/>
            <a:ext cx="0" cy="7937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90" name="Line 185"/>
          <p:cNvSpPr>
            <a:spLocks noChangeShapeType="1"/>
          </p:cNvSpPr>
          <p:nvPr/>
        </p:nvSpPr>
        <p:spPr bwMode="auto">
          <a:xfrm flipV="1">
            <a:off x="4613902" y="5612040"/>
            <a:ext cx="0" cy="7778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91" name="Line 186"/>
          <p:cNvSpPr>
            <a:spLocks noChangeShapeType="1"/>
          </p:cNvSpPr>
          <p:nvPr/>
        </p:nvSpPr>
        <p:spPr bwMode="auto">
          <a:xfrm flipV="1">
            <a:off x="4613902" y="5486628"/>
            <a:ext cx="0" cy="7778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92" name="Line 187"/>
          <p:cNvSpPr>
            <a:spLocks noChangeShapeType="1"/>
          </p:cNvSpPr>
          <p:nvPr/>
        </p:nvSpPr>
        <p:spPr bwMode="auto">
          <a:xfrm flipV="1">
            <a:off x="4613902" y="5359628"/>
            <a:ext cx="0" cy="7937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93" name="Line 188"/>
          <p:cNvSpPr>
            <a:spLocks noChangeShapeType="1"/>
          </p:cNvSpPr>
          <p:nvPr/>
        </p:nvSpPr>
        <p:spPr bwMode="auto">
          <a:xfrm flipV="1">
            <a:off x="4613902" y="5234215"/>
            <a:ext cx="0" cy="7778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94" name="Line 189"/>
          <p:cNvSpPr>
            <a:spLocks noChangeShapeType="1"/>
          </p:cNvSpPr>
          <p:nvPr/>
        </p:nvSpPr>
        <p:spPr bwMode="auto">
          <a:xfrm flipV="1">
            <a:off x="4613902" y="5108803"/>
            <a:ext cx="0" cy="7778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95" name="Line 190"/>
          <p:cNvSpPr>
            <a:spLocks noChangeShapeType="1"/>
          </p:cNvSpPr>
          <p:nvPr/>
        </p:nvSpPr>
        <p:spPr bwMode="auto">
          <a:xfrm flipV="1">
            <a:off x="4613902" y="4981803"/>
            <a:ext cx="0" cy="7937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96" name="Line 191"/>
          <p:cNvSpPr>
            <a:spLocks noChangeShapeType="1"/>
          </p:cNvSpPr>
          <p:nvPr/>
        </p:nvSpPr>
        <p:spPr bwMode="auto">
          <a:xfrm flipV="1">
            <a:off x="4613902" y="4856390"/>
            <a:ext cx="0" cy="7937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97" name="Line 192"/>
          <p:cNvSpPr>
            <a:spLocks noChangeShapeType="1"/>
          </p:cNvSpPr>
          <p:nvPr/>
        </p:nvSpPr>
        <p:spPr bwMode="auto">
          <a:xfrm flipV="1">
            <a:off x="4613902" y="4730978"/>
            <a:ext cx="0" cy="7778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98" name="Line 193"/>
          <p:cNvSpPr>
            <a:spLocks noChangeShapeType="1"/>
          </p:cNvSpPr>
          <p:nvPr/>
        </p:nvSpPr>
        <p:spPr bwMode="auto">
          <a:xfrm flipV="1">
            <a:off x="4613902" y="4603978"/>
            <a:ext cx="0" cy="7937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99" name="Line 194"/>
          <p:cNvSpPr>
            <a:spLocks noChangeShapeType="1"/>
          </p:cNvSpPr>
          <p:nvPr/>
        </p:nvSpPr>
        <p:spPr bwMode="auto">
          <a:xfrm flipV="1">
            <a:off x="4613902" y="4478565"/>
            <a:ext cx="0" cy="7937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00" name="Line 195"/>
          <p:cNvSpPr>
            <a:spLocks noChangeShapeType="1"/>
          </p:cNvSpPr>
          <p:nvPr/>
        </p:nvSpPr>
        <p:spPr bwMode="auto">
          <a:xfrm flipV="1">
            <a:off x="4613902" y="4353153"/>
            <a:ext cx="0" cy="7778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01" name="Line 196"/>
          <p:cNvSpPr>
            <a:spLocks noChangeShapeType="1"/>
          </p:cNvSpPr>
          <p:nvPr/>
        </p:nvSpPr>
        <p:spPr bwMode="auto">
          <a:xfrm flipV="1">
            <a:off x="4613902" y="4226153"/>
            <a:ext cx="0" cy="7937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02" name="Line 197"/>
          <p:cNvSpPr>
            <a:spLocks noChangeShapeType="1"/>
          </p:cNvSpPr>
          <p:nvPr/>
        </p:nvSpPr>
        <p:spPr bwMode="auto">
          <a:xfrm flipV="1">
            <a:off x="4613902" y="4100740"/>
            <a:ext cx="0" cy="7937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03" name="Line 198"/>
          <p:cNvSpPr>
            <a:spLocks noChangeShapeType="1"/>
          </p:cNvSpPr>
          <p:nvPr/>
        </p:nvSpPr>
        <p:spPr bwMode="auto">
          <a:xfrm flipV="1">
            <a:off x="4613902" y="3975328"/>
            <a:ext cx="0" cy="7778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06" name="Rectangle 201"/>
          <p:cNvSpPr>
            <a:spLocks noChangeArrowheads="1"/>
          </p:cNvSpPr>
          <p:nvPr/>
        </p:nvSpPr>
        <p:spPr bwMode="auto">
          <a:xfrm>
            <a:off x="5526714" y="5553303"/>
            <a:ext cx="149225" cy="173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a:ln>
                  <a:noFill/>
                </a:ln>
                <a:solidFill>
                  <a:srgbClr val="000000"/>
                </a:solidFill>
                <a:effectLst/>
                <a:latin typeface="Univers LT Std 47 Cn Lt" charset="0"/>
                <a:cs typeface="Arial" pitchFamily="34" charset="0"/>
              </a:rPr>
              <a:t>D</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07" name="Rectangle 202"/>
          <p:cNvSpPr>
            <a:spLocks noChangeArrowheads="1"/>
          </p:cNvSpPr>
          <p:nvPr/>
        </p:nvSpPr>
        <p:spPr bwMode="auto">
          <a:xfrm>
            <a:off x="5601327" y="5600928"/>
            <a:ext cx="117475" cy="161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a:ln>
                  <a:noFill/>
                </a:ln>
                <a:solidFill>
                  <a:srgbClr val="000000"/>
                </a:solidFill>
                <a:effectLst/>
                <a:latin typeface="Univers LT Std 47 Cn Lt" charset="0"/>
                <a:cs typeface="Arial" pitchFamily="34" charset="0"/>
              </a:rPr>
              <a:t>2</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09" name="Freeform 204"/>
          <p:cNvSpPr>
            <a:spLocks/>
          </p:cNvSpPr>
          <p:nvPr/>
        </p:nvSpPr>
        <p:spPr bwMode="auto">
          <a:xfrm>
            <a:off x="4582152" y="3932465"/>
            <a:ext cx="63500" cy="61913"/>
          </a:xfrm>
          <a:custGeom>
            <a:avLst/>
            <a:gdLst>
              <a:gd name="T0" fmla="*/ 40 w 40"/>
              <a:gd name="T1" fmla="*/ 19 h 39"/>
              <a:gd name="T2" fmla="*/ 40 w 40"/>
              <a:gd name="T3" fmla="*/ 19 h 39"/>
              <a:gd name="T4" fmla="*/ 38 w 40"/>
              <a:gd name="T5" fmla="*/ 27 h 39"/>
              <a:gd name="T6" fmla="*/ 33 w 40"/>
              <a:gd name="T7" fmla="*/ 34 h 39"/>
              <a:gd name="T8" fmla="*/ 28 w 40"/>
              <a:gd name="T9" fmla="*/ 39 h 39"/>
              <a:gd name="T10" fmla="*/ 20 w 40"/>
              <a:gd name="T11" fmla="*/ 39 h 39"/>
              <a:gd name="T12" fmla="*/ 20 w 40"/>
              <a:gd name="T13" fmla="*/ 39 h 39"/>
              <a:gd name="T14" fmla="*/ 13 w 40"/>
              <a:gd name="T15" fmla="*/ 39 h 39"/>
              <a:gd name="T16" fmla="*/ 5 w 40"/>
              <a:gd name="T17" fmla="*/ 34 h 39"/>
              <a:gd name="T18" fmla="*/ 0 w 40"/>
              <a:gd name="T19" fmla="*/ 27 h 39"/>
              <a:gd name="T20" fmla="*/ 0 w 40"/>
              <a:gd name="T21" fmla="*/ 19 h 39"/>
              <a:gd name="T22" fmla="*/ 0 w 40"/>
              <a:gd name="T23" fmla="*/ 19 h 39"/>
              <a:gd name="T24" fmla="*/ 0 w 40"/>
              <a:gd name="T25" fmla="*/ 12 h 39"/>
              <a:gd name="T26" fmla="*/ 5 w 40"/>
              <a:gd name="T27" fmla="*/ 7 h 39"/>
              <a:gd name="T28" fmla="*/ 13 w 40"/>
              <a:gd name="T29" fmla="*/ 2 h 39"/>
              <a:gd name="T30" fmla="*/ 20 w 40"/>
              <a:gd name="T31" fmla="*/ 0 h 39"/>
              <a:gd name="T32" fmla="*/ 20 w 40"/>
              <a:gd name="T33" fmla="*/ 0 h 39"/>
              <a:gd name="T34" fmla="*/ 28 w 40"/>
              <a:gd name="T35" fmla="*/ 2 h 39"/>
              <a:gd name="T36" fmla="*/ 33 w 40"/>
              <a:gd name="T37" fmla="*/ 7 h 39"/>
              <a:gd name="T38" fmla="*/ 38 w 40"/>
              <a:gd name="T39" fmla="*/ 12 h 39"/>
              <a:gd name="T40" fmla="*/ 40 w 40"/>
              <a:gd name="T41" fmla="*/ 19 h 39"/>
              <a:gd name="T42" fmla="*/ 40 w 40"/>
              <a:gd name="T43" fmla="*/ 1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39">
                <a:moveTo>
                  <a:pt x="40" y="19"/>
                </a:moveTo>
                <a:lnTo>
                  <a:pt x="40" y="19"/>
                </a:lnTo>
                <a:lnTo>
                  <a:pt x="38" y="27"/>
                </a:lnTo>
                <a:lnTo>
                  <a:pt x="33" y="34"/>
                </a:lnTo>
                <a:lnTo>
                  <a:pt x="28" y="39"/>
                </a:lnTo>
                <a:lnTo>
                  <a:pt x="20" y="39"/>
                </a:lnTo>
                <a:lnTo>
                  <a:pt x="20" y="39"/>
                </a:lnTo>
                <a:lnTo>
                  <a:pt x="13" y="39"/>
                </a:lnTo>
                <a:lnTo>
                  <a:pt x="5" y="34"/>
                </a:lnTo>
                <a:lnTo>
                  <a:pt x="0" y="27"/>
                </a:lnTo>
                <a:lnTo>
                  <a:pt x="0" y="19"/>
                </a:lnTo>
                <a:lnTo>
                  <a:pt x="0" y="19"/>
                </a:lnTo>
                <a:lnTo>
                  <a:pt x="0" y="12"/>
                </a:lnTo>
                <a:lnTo>
                  <a:pt x="5" y="7"/>
                </a:lnTo>
                <a:lnTo>
                  <a:pt x="13" y="2"/>
                </a:lnTo>
                <a:lnTo>
                  <a:pt x="20" y="0"/>
                </a:lnTo>
                <a:lnTo>
                  <a:pt x="20" y="0"/>
                </a:lnTo>
                <a:lnTo>
                  <a:pt x="28" y="2"/>
                </a:lnTo>
                <a:lnTo>
                  <a:pt x="33" y="7"/>
                </a:lnTo>
                <a:lnTo>
                  <a:pt x="38" y="12"/>
                </a:lnTo>
                <a:lnTo>
                  <a:pt x="40" y="19"/>
                </a:lnTo>
                <a:lnTo>
                  <a:pt x="40" y="1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207"/>
          <p:cNvSpPr>
            <a:spLocks/>
          </p:cNvSpPr>
          <p:nvPr/>
        </p:nvSpPr>
        <p:spPr bwMode="auto">
          <a:xfrm>
            <a:off x="1525176" y="3597503"/>
            <a:ext cx="74613" cy="792163"/>
          </a:xfrm>
          <a:custGeom>
            <a:avLst/>
            <a:gdLst>
              <a:gd name="T0" fmla="*/ 25 w 47"/>
              <a:gd name="T1" fmla="*/ 219 h 499"/>
              <a:gd name="T2" fmla="*/ 25 w 47"/>
              <a:gd name="T3" fmla="*/ 219 h 499"/>
              <a:gd name="T4" fmla="*/ 25 w 47"/>
              <a:gd name="T5" fmla="*/ 229 h 499"/>
              <a:gd name="T6" fmla="*/ 23 w 47"/>
              <a:gd name="T7" fmla="*/ 238 h 499"/>
              <a:gd name="T8" fmla="*/ 18 w 47"/>
              <a:gd name="T9" fmla="*/ 243 h 499"/>
              <a:gd name="T10" fmla="*/ 8 w 47"/>
              <a:gd name="T11" fmla="*/ 248 h 499"/>
              <a:gd name="T12" fmla="*/ 8 w 47"/>
              <a:gd name="T13" fmla="*/ 248 h 499"/>
              <a:gd name="T14" fmla="*/ 8 w 47"/>
              <a:gd name="T15" fmla="*/ 248 h 499"/>
              <a:gd name="T16" fmla="*/ 18 w 47"/>
              <a:gd name="T17" fmla="*/ 253 h 499"/>
              <a:gd name="T18" fmla="*/ 23 w 47"/>
              <a:gd name="T19" fmla="*/ 261 h 499"/>
              <a:gd name="T20" fmla="*/ 25 w 47"/>
              <a:gd name="T21" fmla="*/ 268 h 499"/>
              <a:gd name="T22" fmla="*/ 25 w 47"/>
              <a:gd name="T23" fmla="*/ 281 h 499"/>
              <a:gd name="T24" fmla="*/ 25 w 47"/>
              <a:gd name="T25" fmla="*/ 469 h 499"/>
              <a:gd name="T26" fmla="*/ 25 w 47"/>
              <a:gd name="T27" fmla="*/ 469 h 499"/>
              <a:gd name="T28" fmla="*/ 27 w 47"/>
              <a:gd name="T29" fmla="*/ 479 h 499"/>
              <a:gd name="T30" fmla="*/ 32 w 47"/>
              <a:gd name="T31" fmla="*/ 486 h 499"/>
              <a:gd name="T32" fmla="*/ 40 w 47"/>
              <a:gd name="T33" fmla="*/ 491 h 499"/>
              <a:gd name="T34" fmla="*/ 47 w 47"/>
              <a:gd name="T35" fmla="*/ 494 h 499"/>
              <a:gd name="T36" fmla="*/ 47 w 47"/>
              <a:gd name="T37" fmla="*/ 499 h 499"/>
              <a:gd name="T38" fmla="*/ 47 w 47"/>
              <a:gd name="T39" fmla="*/ 499 h 499"/>
              <a:gd name="T40" fmla="*/ 40 w 47"/>
              <a:gd name="T41" fmla="*/ 496 h 499"/>
              <a:gd name="T42" fmla="*/ 27 w 47"/>
              <a:gd name="T43" fmla="*/ 491 h 499"/>
              <a:gd name="T44" fmla="*/ 20 w 47"/>
              <a:gd name="T45" fmla="*/ 481 h 499"/>
              <a:gd name="T46" fmla="*/ 18 w 47"/>
              <a:gd name="T47" fmla="*/ 476 h 499"/>
              <a:gd name="T48" fmla="*/ 18 w 47"/>
              <a:gd name="T49" fmla="*/ 469 h 499"/>
              <a:gd name="T50" fmla="*/ 18 w 47"/>
              <a:gd name="T51" fmla="*/ 273 h 499"/>
              <a:gd name="T52" fmla="*/ 18 w 47"/>
              <a:gd name="T53" fmla="*/ 273 h 499"/>
              <a:gd name="T54" fmla="*/ 15 w 47"/>
              <a:gd name="T55" fmla="*/ 266 h 499"/>
              <a:gd name="T56" fmla="*/ 13 w 47"/>
              <a:gd name="T57" fmla="*/ 258 h 499"/>
              <a:gd name="T58" fmla="*/ 8 w 47"/>
              <a:gd name="T59" fmla="*/ 253 h 499"/>
              <a:gd name="T60" fmla="*/ 0 w 47"/>
              <a:gd name="T61" fmla="*/ 251 h 499"/>
              <a:gd name="T62" fmla="*/ 0 w 47"/>
              <a:gd name="T63" fmla="*/ 246 h 499"/>
              <a:gd name="T64" fmla="*/ 0 w 47"/>
              <a:gd name="T65" fmla="*/ 246 h 499"/>
              <a:gd name="T66" fmla="*/ 8 w 47"/>
              <a:gd name="T67" fmla="*/ 243 h 499"/>
              <a:gd name="T68" fmla="*/ 13 w 47"/>
              <a:gd name="T69" fmla="*/ 238 h 499"/>
              <a:gd name="T70" fmla="*/ 15 w 47"/>
              <a:gd name="T71" fmla="*/ 231 h 499"/>
              <a:gd name="T72" fmla="*/ 18 w 47"/>
              <a:gd name="T73" fmla="*/ 224 h 499"/>
              <a:gd name="T74" fmla="*/ 18 w 47"/>
              <a:gd name="T75" fmla="*/ 30 h 499"/>
              <a:gd name="T76" fmla="*/ 18 w 47"/>
              <a:gd name="T77" fmla="*/ 30 h 499"/>
              <a:gd name="T78" fmla="*/ 18 w 47"/>
              <a:gd name="T79" fmla="*/ 23 h 499"/>
              <a:gd name="T80" fmla="*/ 20 w 47"/>
              <a:gd name="T81" fmla="*/ 15 h 499"/>
              <a:gd name="T82" fmla="*/ 27 w 47"/>
              <a:gd name="T83" fmla="*/ 8 h 499"/>
              <a:gd name="T84" fmla="*/ 40 w 47"/>
              <a:gd name="T85" fmla="*/ 3 h 499"/>
              <a:gd name="T86" fmla="*/ 47 w 47"/>
              <a:gd name="T87" fmla="*/ 0 h 499"/>
              <a:gd name="T88" fmla="*/ 47 w 47"/>
              <a:gd name="T89" fmla="*/ 3 h 499"/>
              <a:gd name="T90" fmla="*/ 47 w 47"/>
              <a:gd name="T91" fmla="*/ 3 h 499"/>
              <a:gd name="T92" fmla="*/ 40 w 47"/>
              <a:gd name="T93" fmla="*/ 5 h 499"/>
              <a:gd name="T94" fmla="*/ 32 w 47"/>
              <a:gd name="T95" fmla="*/ 10 h 499"/>
              <a:gd name="T96" fmla="*/ 27 w 47"/>
              <a:gd name="T97" fmla="*/ 18 h 499"/>
              <a:gd name="T98" fmla="*/ 25 w 47"/>
              <a:gd name="T99" fmla="*/ 30 h 499"/>
              <a:gd name="T100" fmla="*/ 25 w 47"/>
              <a:gd name="T101" fmla="*/ 219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7" h="499">
                <a:moveTo>
                  <a:pt x="25" y="219"/>
                </a:moveTo>
                <a:lnTo>
                  <a:pt x="25" y="219"/>
                </a:lnTo>
                <a:lnTo>
                  <a:pt x="25" y="229"/>
                </a:lnTo>
                <a:lnTo>
                  <a:pt x="23" y="238"/>
                </a:lnTo>
                <a:lnTo>
                  <a:pt x="18" y="243"/>
                </a:lnTo>
                <a:lnTo>
                  <a:pt x="8" y="248"/>
                </a:lnTo>
                <a:lnTo>
                  <a:pt x="8" y="248"/>
                </a:lnTo>
                <a:lnTo>
                  <a:pt x="8" y="248"/>
                </a:lnTo>
                <a:lnTo>
                  <a:pt x="18" y="253"/>
                </a:lnTo>
                <a:lnTo>
                  <a:pt x="23" y="261"/>
                </a:lnTo>
                <a:lnTo>
                  <a:pt x="25" y="268"/>
                </a:lnTo>
                <a:lnTo>
                  <a:pt x="25" y="281"/>
                </a:lnTo>
                <a:lnTo>
                  <a:pt x="25" y="469"/>
                </a:lnTo>
                <a:lnTo>
                  <a:pt x="25" y="469"/>
                </a:lnTo>
                <a:lnTo>
                  <a:pt x="27" y="479"/>
                </a:lnTo>
                <a:lnTo>
                  <a:pt x="32" y="486"/>
                </a:lnTo>
                <a:lnTo>
                  <a:pt x="40" y="491"/>
                </a:lnTo>
                <a:lnTo>
                  <a:pt x="47" y="494"/>
                </a:lnTo>
                <a:lnTo>
                  <a:pt x="47" y="499"/>
                </a:lnTo>
                <a:lnTo>
                  <a:pt x="47" y="499"/>
                </a:lnTo>
                <a:lnTo>
                  <a:pt x="40" y="496"/>
                </a:lnTo>
                <a:lnTo>
                  <a:pt x="27" y="491"/>
                </a:lnTo>
                <a:lnTo>
                  <a:pt x="20" y="481"/>
                </a:lnTo>
                <a:lnTo>
                  <a:pt x="18" y="476"/>
                </a:lnTo>
                <a:lnTo>
                  <a:pt x="18" y="469"/>
                </a:lnTo>
                <a:lnTo>
                  <a:pt x="18" y="273"/>
                </a:lnTo>
                <a:lnTo>
                  <a:pt x="18" y="273"/>
                </a:lnTo>
                <a:lnTo>
                  <a:pt x="15" y="266"/>
                </a:lnTo>
                <a:lnTo>
                  <a:pt x="13" y="258"/>
                </a:lnTo>
                <a:lnTo>
                  <a:pt x="8" y="253"/>
                </a:lnTo>
                <a:lnTo>
                  <a:pt x="0" y="251"/>
                </a:lnTo>
                <a:lnTo>
                  <a:pt x="0" y="246"/>
                </a:lnTo>
                <a:lnTo>
                  <a:pt x="0" y="246"/>
                </a:lnTo>
                <a:lnTo>
                  <a:pt x="8" y="243"/>
                </a:lnTo>
                <a:lnTo>
                  <a:pt x="13" y="238"/>
                </a:lnTo>
                <a:lnTo>
                  <a:pt x="15" y="231"/>
                </a:lnTo>
                <a:lnTo>
                  <a:pt x="18" y="224"/>
                </a:lnTo>
                <a:lnTo>
                  <a:pt x="18" y="30"/>
                </a:lnTo>
                <a:lnTo>
                  <a:pt x="18" y="30"/>
                </a:lnTo>
                <a:lnTo>
                  <a:pt x="18" y="23"/>
                </a:lnTo>
                <a:lnTo>
                  <a:pt x="20" y="15"/>
                </a:lnTo>
                <a:lnTo>
                  <a:pt x="27" y="8"/>
                </a:lnTo>
                <a:lnTo>
                  <a:pt x="40" y="3"/>
                </a:lnTo>
                <a:lnTo>
                  <a:pt x="47" y="0"/>
                </a:lnTo>
                <a:lnTo>
                  <a:pt x="47" y="3"/>
                </a:lnTo>
                <a:lnTo>
                  <a:pt x="47" y="3"/>
                </a:lnTo>
                <a:lnTo>
                  <a:pt x="40" y="5"/>
                </a:lnTo>
                <a:lnTo>
                  <a:pt x="32" y="10"/>
                </a:lnTo>
                <a:lnTo>
                  <a:pt x="27" y="18"/>
                </a:lnTo>
                <a:lnTo>
                  <a:pt x="25" y="30"/>
                </a:lnTo>
                <a:lnTo>
                  <a:pt x="25" y="21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210" name="Rectangle 209"/>
          <p:cNvSpPr>
            <a:spLocks noChangeArrowheads="1"/>
          </p:cNvSpPr>
          <p:nvPr/>
        </p:nvSpPr>
        <p:spPr bwMode="auto">
          <a:xfrm>
            <a:off x="2570833" y="6254710"/>
            <a:ext cx="2781211"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Quantity of Whizbangs</a:t>
            </a:r>
            <a:r>
              <a:rPr kumimoji="0" lang="en-US" sz="1400" b="1" i="0" u="none" strike="noStrike" cap="none" normalizeH="0" dirty="0">
                <a:ln>
                  <a:noFill/>
                </a:ln>
                <a:solidFill>
                  <a:srgbClr val="000000"/>
                </a:solidFill>
                <a:effectLst/>
                <a:latin typeface="Univers LT Std 47 Cn Lt" charset="0"/>
                <a:cs typeface="Arial" pitchFamily="34" charset="0"/>
              </a:rPr>
              <a:t> (millions)</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11" name="Rectangle 210"/>
          <p:cNvSpPr>
            <a:spLocks noChangeArrowheads="1"/>
          </p:cNvSpPr>
          <p:nvPr/>
        </p:nvSpPr>
        <p:spPr bwMode="auto">
          <a:xfrm>
            <a:off x="1431514" y="2383971"/>
            <a:ext cx="70692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Price </a:t>
            </a:r>
            <a:r>
              <a:rPr kumimoji="0" lang="en-US" sz="1400" b="1" u="none" strike="noStrike" cap="none" normalizeH="0" baseline="0" dirty="0">
                <a:ln>
                  <a:noFill/>
                </a:ln>
                <a:solidFill>
                  <a:srgbClr val="000000"/>
                </a:solidFill>
                <a:effectLst/>
                <a:latin typeface="Univers LT Std 47 Cn Lt"/>
                <a:cs typeface="Arial" pitchFamily="34" charset="0"/>
              </a:rPr>
              <a:t>($</a:t>
            </a:r>
            <a:r>
              <a:rPr kumimoji="0" lang="en-US" sz="1400" b="1" u="none" strike="noStrike" cap="none" normalizeH="0" baseline="0" dirty="0">
                <a:ln>
                  <a:noFill/>
                </a:ln>
                <a:solidFill>
                  <a:srgbClr val="000000"/>
                </a:solidFill>
                <a:effectLst/>
                <a:latin typeface="Univers LT Std 47 Cn Lt"/>
                <a:cs typeface="Times New Roman"/>
              </a:rPr>
              <a:t>)</a:t>
            </a:r>
            <a:endParaRPr kumimoji="0" lang="en-US" sz="2000" b="0" u="none" strike="noStrike" cap="none" normalizeH="0" baseline="0" dirty="0">
              <a:ln>
                <a:noFill/>
              </a:ln>
              <a:solidFill>
                <a:schemeClr val="tx1"/>
              </a:solidFill>
              <a:effectLst/>
              <a:latin typeface="Univers LT Std 47 Cn Lt"/>
              <a:cs typeface="Arial" pitchFamily="34" charset="0"/>
            </a:endParaRPr>
          </a:p>
        </p:txBody>
      </p:sp>
      <p:sp>
        <p:nvSpPr>
          <p:cNvPr id="212" name="Rectangle 93"/>
          <p:cNvSpPr>
            <a:spLocks noChangeArrowheads="1"/>
          </p:cNvSpPr>
          <p:nvPr/>
        </p:nvSpPr>
        <p:spPr bwMode="auto">
          <a:xfrm>
            <a:off x="114226" y="4096683"/>
            <a:ext cx="92756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400" b="1" dirty="0">
                <a:solidFill>
                  <a:srgbClr val="000000"/>
                </a:solidFill>
                <a:latin typeface="Univers LT Std 47 Cn Lt" charset="0"/>
                <a:cs typeface="Arial" pitchFamily="34" charset="0"/>
              </a:rPr>
              <a:t>Tax Wedge</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213" name="Freeform 168"/>
          <p:cNvSpPr>
            <a:spLocks noEditPoints="1"/>
          </p:cNvSpPr>
          <p:nvPr/>
        </p:nvSpPr>
        <p:spPr bwMode="auto">
          <a:xfrm rot="16200000">
            <a:off x="5090107" y="4950205"/>
            <a:ext cx="431953" cy="95097"/>
          </a:xfrm>
          <a:custGeom>
            <a:avLst/>
            <a:gdLst>
              <a:gd name="T0" fmla="*/ 3300 w 3300"/>
              <a:gd name="T1" fmla="*/ 247 h 631"/>
              <a:gd name="T2" fmla="*/ 135 w 3300"/>
              <a:gd name="T3" fmla="*/ 247 h 631"/>
              <a:gd name="T4" fmla="*/ 135 w 3300"/>
              <a:gd name="T5" fmla="*/ 383 h 631"/>
              <a:gd name="T6" fmla="*/ 3300 w 3300"/>
              <a:gd name="T7" fmla="*/ 383 h 631"/>
              <a:gd name="T8" fmla="*/ 3300 w 3300"/>
              <a:gd name="T9" fmla="*/ 247 h 631"/>
              <a:gd name="T10" fmla="*/ 509 w 3300"/>
              <a:gd name="T11" fmla="*/ 19 h 631"/>
              <a:gd name="T12" fmla="*/ 0 w 3300"/>
              <a:gd name="T13" fmla="*/ 315 h 631"/>
              <a:gd name="T14" fmla="*/ 509 w 3300"/>
              <a:gd name="T15" fmla="*/ 612 h 631"/>
              <a:gd name="T16" fmla="*/ 602 w 3300"/>
              <a:gd name="T17" fmla="*/ 588 h 631"/>
              <a:gd name="T18" fmla="*/ 577 w 3300"/>
              <a:gd name="T19" fmla="*/ 495 h 631"/>
              <a:gd name="T20" fmla="*/ 577 w 3300"/>
              <a:gd name="T21" fmla="*/ 495 h 631"/>
              <a:gd name="T22" fmla="*/ 169 w 3300"/>
              <a:gd name="T23" fmla="*/ 257 h 631"/>
              <a:gd name="T24" fmla="*/ 169 w 3300"/>
              <a:gd name="T25" fmla="*/ 374 h 631"/>
              <a:gd name="T26" fmla="*/ 577 w 3300"/>
              <a:gd name="T27" fmla="*/ 136 h 631"/>
              <a:gd name="T28" fmla="*/ 602 w 3300"/>
              <a:gd name="T29" fmla="*/ 43 h 631"/>
              <a:gd name="T30" fmla="*/ 509 w 3300"/>
              <a:gd name="T31" fmla="*/ 19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300" h="631">
                <a:moveTo>
                  <a:pt x="3300" y="247"/>
                </a:moveTo>
                <a:lnTo>
                  <a:pt x="135" y="247"/>
                </a:lnTo>
                <a:lnTo>
                  <a:pt x="135" y="383"/>
                </a:lnTo>
                <a:lnTo>
                  <a:pt x="3300" y="383"/>
                </a:lnTo>
                <a:lnTo>
                  <a:pt x="3300" y="247"/>
                </a:lnTo>
                <a:close/>
                <a:moveTo>
                  <a:pt x="509" y="19"/>
                </a:moveTo>
                <a:lnTo>
                  <a:pt x="0" y="315"/>
                </a:lnTo>
                <a:lnTo>
                  <a:pt x="509" y="612"/>
                </a:lnTo>
                <a:cubicBezTo>
                  <a:pt x="541" y="631"/>
                  <a:pt x="583" y="620"/>
                  <a:pt x="602" y="588"/>
                </a:cubicBezTo>
                <a:cubicBezTo>
                  <a:pt x="621" y="555"/>
                  <a:pt x="610" y="514"/>
                  <a:pt x="577" y="495"/>
                </a:cubicBezTo>
                <a:lnTo>
                  <a:pt x="577" y="495"/>
                </a:lnTo>
                <a:lnTo>
                  <a:pt x="169" y="257"/>
                </a:lnTo>
                <a:lnTo>
                  <a:pt x="169" y="374"/>
                </a:lnTo>
                <a:lnTo>
                  <a:pt x="577" y="136"/>
                </a:lnTo>
                <a:cubicBezTo>
                  <a:pt x="610" y="117"/>
                  <a:pt x="621" y="76"/>
                  <a:pt x="602" y="43"/>
                </a:cubicBezTo>
                <a:cubicBezTo>
                  <a:pt x="583" y="11"/>
                  <a:pt x="541" y="0"/>
                  <a:pt x="509" y="19"/>
                </a:cubicBezTo>
                <a:close/>
              </a:path>
            </a:pathLst>
          </a:custGeom>
          <a:solidFill>
            <a:schemeClr val="tx1"/>
          </a:solidFill>
          <a:ln w="0" cap="flat">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sz="2000" dirty="0"/>
          </a:p>
        </p:txBody>
      </p:sp>
      <p:sp>
        <p:nvSpPr>
          <p:cNvPr id="214" name="Freeform 168"/>
          <p:cNvSpPr>
            <a:spLocks noEditPoints="1"/>
          </p:cNvSpPr>
          <p:nvPr/>
        </p:nvSpPr>
        <p:spPr bwMode="auto">
          <a:xfrm>
            <a:off x="4259889" y="5678792"/>
            <a:ext cx="295275" cy="84061"/>
          </a:xfrm>
          <a:custGeom>
            <a:avLst/>
            <a:gdLst>
              <a:gd name="T0" fmla="*/ 3300 w 3300"/>
              <a:gd name="T1" fmla="*/ 247 h 631"/>
              <a:gd name="T2" fmla="*/ 135 w 3300"/>
              <a:gd name="T3" fmla="*/ 247 h 631"/>
              <a:gd name="T4" fmla="*/ 135 w 3300"/>
              <a:gd name="T5" fmla="*/ 383 h 631"/>
              <a:gd name="T6" fmla="*/ 3300 w 3300"/>
              <a:gd name="T7" fmla="*/ 383 h 631"/>
              <a:gd name="T8" fmla="*/ 3300 w 3300"/>
              <a:gd name="T9" fmla="*/ 247 h 631"/>
              <a:gd name="T10" fmla="*/ 509 w 3300"/>
              <a:gd name="T11" fmla="*/ 19 h 631"/>
              <a:gd name="T12" fmla="*/ 0 w 3300"/>
              <a:gd name="T13" fmla="*/ 315 h 631"/>
              <a:gd name="T14" fmla="*/ 509 w 3300"/>
              <a:gd name="T15" fmla="*/ 612 h 631"/>
              <a:gd name="T16" fmla="*/ 602 w 3300"/>
              <a:gd name="T17" fmla="*/ 588 h 631"/>
              <a:gd name="T18" fmla="*/ 577 w 3300"/>
              <a:gd name="T19" fmla="*/ 495 h 631"/>
              <a:gd name="T20" fmla="*/ 577 w 3300"/>
              <a:gd name="T21" fmla="*/ 495 h 631"/>
              <a:gd name="T22" fmla="*/ 169 w 3300"/>
              <a:gd name="T23" fmla="*/ 257 h 631"/>
              <a:gd name="T24" fmla="*/ 169 w 3300"/>
              <a:gd name="T25" fmla="*/ 374 h 631"/>
              <a:gd name="T26" fmla="*/ 577 w 3300"/>
              <a:gd name="T27" fmla="*/ 136 h 631"/>
              <a:gd name="T28" fmla="*/ 602 w 3300"/>
              <a:gd name="T29" fmla="*/ 43 h 631"/>
              <a:gd name="T30" fmla="*/ 509 w 3300"/>
              <a:gd name="T31" fmla="*/ 19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300" h="631">
                <a:moveTo>
                  <a:pt x="3300" y="247"/>
                </a:moveTo>
                <a:lnTo>
                  <a:pt x="135" y="247"/>
                </a:lnTo>
                <a:lnTo>
                  <a:pt x="135" y="383"/>
                </a:lnTo>
                <a:lnTo>
                  <a:pt x="3300" y="383"/>
                </a:lnTo>
                <a:lnTo>
                  <a:pt x="3300" y="247"/>
                </a:lnTo>
                <a:close/>
                <a:moveTo>
                  <a:pt x="509" y="19"/>
                </a:moveTo>
                <a:lnTo>
                  <a:pt x="0" y="315"/>
                </a:lnTo>
                <a:lnTo>
                  <a:pt x="509" y="612"/>
                </a:lnTo>
                <a:cubicBezTo>
                  <a:pt x="541" y="631"/>
                  <a:pt x="583" y="620"/>
                  <a:pt x="602" y="588"/>
                </a:cubicBezTo>
                <a:cubicBezTo>
                  <a:pt x="621" y="555"/>
                  <a:pt x="610" y="514"/>
                  <a:pt x="577" y="495"/>
                </a:cubicBezTo>
                <a:lnTo>
                  <a:pt x="577" y="495"/>
                </a:lnTo>
                <a:lnTo>
                  <a:pt x="169" y="257"/>
                </a:lnTo>
                <a:lnTo>
                  <a:pt x="169" y="374"/>
                </a:lnTo>
                <a:lnTo>
                  <a:pt x="577" y="136"/>
                </a:lnTo>
                <a:cubicBezTo>
                  <a:pt x="610" y="117"/>
                  <a:pt x="621" y="76"/>
                  <a:pt x="602" y="43"/>
                </a:cubicBezTo>
                <a:cubicBezTo>
                  <a:pt x="583" y="11"/>
                  <a:pt x="541" y="0"/>
                  <a:pt x="509" y="19"/>
                </a:cubicBezTo>
                <a:close/>
              </a:path>
            </a:pathLst>
          </a:custGeom>
          <a:solidFill>
            <a:schemeClr val="tx1"/>
          </a:solidFill>
          <a:ln w="0" cap="flat">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sz="2000" dirty="0"/>
          </a:p>
        </p:txBody>
      </p:sp>
      <p:sp>
        <p:nvSpPr>
          <p:cNvPr id="216" name="Rectangle 215"/>
          <p:cNvSpPr/>
          <p:nvPr/>
        </p:nvSpPr>
        <p:spPr>
          <a:xfrm>
            <a:off x="533400" y="1132582"/>
            <a:ext cx="8381999" cy="769441"/>
          </a:xfrm>
          <a:prstGeom prst="rect">
            <a:avLst/>
          </a:prstGeom>
        </p:spPr>
        <p:txBody>
          <a:bodyPr wrap="square">
            <a:spAutoFit/>
          </a:bodyPr>
          <a:lstStyle/>
          <a:p>
            <a:r>
              <a:rPr lang="en-US" sz="2200" dirty="0">
                <a:latin typeface="Calibri Light"/>
              </a:rPr>
              <a:t>Suppose the government imposes a $0.20 tax on each unit sold, which the buyer must pay. What effect does this have on the market?</a:t>
            </a:r>
          </a:p>
        </p:txBody>
      </p:sp>
      <p:sp>
        <p:nvSpPr>
          <p:cNvPr id="217" name="Rectangle 216"/>
          <p:cNvSpPr/>
          <p:nvPr/>
        </p:nvSpPr>
        <p:spPr>
          <a:xfrm>
            <a:off x="4002335" y="5940793"/>
            <a:ext cx="342072" cy="24675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8" name="Line 203"/>
          <p:cNvSpPr>
            <a:spLocks noChangeShapeType="1"/>
          </p:cNvSpPr>
          <p:nvPr/>
        </p:nvSpPr>
        <p:spPr bwMode="auto">
          <a:xfrm flipH="1" flipV="1">
            <a:off x="2435057" y="2778353"/>
            <a:ext cx="3052763" cy="2767013"/>
          </a:xfrm>
          <a:prstGeom prst="line">
            <a:avLst/>
          </a:prstGeom>
          <a:noFill/>
          <a:ln w="38100">
            <a:solidFill>
              <a:srgbClr val="E0956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grpSp>
        <p:nvGrpSpPr>
          <p:cNvPr id="51" name="Group 50"/>
          <p:cNvGrpSpPr/>
          <p:nvPr/>
        </p:nvGrpSpPr>
        <p:grpSpPr>
          <a:xfrm>
            <a:off x="2119939" y="3538765"/>
            <a:ext cx="2089150" cy="2278063"/>
            <a:chOff x="2119939" y="3538765"/>
            <a:chExt cx="2089150" cy="2278063"/>
          </a:xfrm>
        </p:grpSpPr>
        <p:sp>
          <p:nvSpPr>
            <p:cNvPr id="134" name="Line 129"/>
            <p:cNvSpPr>
              <a:spLocks noChangeShapeType="1"/>
            </p:cNvSpPr>
            <p:nvPr/>
          </p:nvSpPr>
          <p:spPr bwMode="auto">
            <a:xfrm>
              <a:off x="2119939" y="3568928"/>
              <a:ext cx="793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35" name="Line 130"/>
            <p:cNvSpPr>
              <a:spLocks noChangeShapeType="1"/>
            </p:cNvSpPr>
            <p:nvPr/>
          </p:nvSpPr>
          <p:spPr bwMode="auto">
            <a:xfrm>
              <a:off x="2245352" y="3568928"/>
              <a:ext cx="793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36" name="Line 131"/>
            <p:cNvSpPr>
              <a:spLocks noChangeShapeType="1"/>
            </p:cNvSpPr>
            <p:nvPr/>
          </p:nvSpPr>
          <p:spPr bwMode="auto">
            <a:xfrm>
              <a:off x="2372352" y="3568928"/>
              <a:ext cx="7778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44" name="Line 139"/>
            <p:cNvSpPr>
              <a:spLocks noChangeShapeType="1"/>
            </p:cNvSpPr>
            <p:nvPr/>
          </p:nvSpPr>
          <p:spPr bwMode="auto">
            <a:xfrm>
              <a:off x="3378827" y="3568928"/>
              <a:ext cx="793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45" name="Line 140"/>
            <p:cNvSpPr>
              <a:spLocks noChangeShapeType="1"/>
            </p:cNvSpPr>
            <p:nvPr/>
          </p:nvSpPr>
          <p:spPr bwMode="auto">
            <a:xfrm>
              <a:off x="3504239" y="3568928"/>
              <a:ext cx="793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46" name="Line 141"/>
            <p:cNvSpPr>
              <a:spLocks noChangeShapeType="1"/>
            </p:cNvSpPr>
            <p:nvPr/>
          </p:nvSpPr>
          <p:spPr bwMode="auto">
            <a:xfrm>
              <a:off x="3631239" y="3568928"/>
              <a:ext cx="7778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47" name="Line 142"/>
            <p:cNvSpPr>
              <a:spLocks noChangeShapeType="1"/>
            </p:cNvSpPr>
            <p:nvPr/>
          </p:nvSpPr>
          <p:spPr bwMode="auto">
            <a:xfrm>
              <a:off x="3756652" y="3568928"/>
              <a:ext cx="793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48" name="Line 143"/>
            <p:cNvSpPr>
              <a:spLocks noChangeShapeType="1"/>
            </p:cNvSpPr>
            <p:nvPr/>
          </p:nvSpPr>
          <p:spPr bwMode="auto">
            <a:xfrm>
              <a:off x="3882064" y="3568928"/>
              <a:ext cx="793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49" name="Line 144"/>
            <p:cNvSpPr>
              <a:spLocks noChangeShapeType="1"/>
            </p:cNvSpPr>
            <p:nvPr/>
          </p:nvSpPr>
          <p:spPr bwMode="auto">
            <a:xfrm>
              <a:off x="4009064" y="3568928"/>
              <a:ext cx="7778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52" name="Line 147"/>
            <p:cNvSpPr>
              <a:spLocks noChangeShapeType="1"/>
            </p:cNvSpPr>
            <p:nvPr/>
          </p:nvSpPr>
          <p:spPr bwMode="auto">
            <a:xfrm>
              <a:off x="2119939" y="4361090"/>
              <a:ext cx="793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53" name="Line 148"/>
            <p:cNvSpPr>
              <a:spLocks noChangeShapeType="1"/>
            </p:cNvSpPr>
            <p:nvPr/>
          </p:nvSpPr>
          <p:spPr bwMode="auto">
            <a:xfrm>
              <a:off x="2245352" y="4361090"/>
              <a:ext cx="793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54" name="Line 149"/>
            <p:cNvSpPr>
              <a:spLocks noChangeShapeType="1"/>
            </p:cNvSpPr>
            <p:nvPr/>
          </p:nvSpPr>
          <p:spPr bwMode="auto">
            <a:xfrm>
              <a:off x="2372352" y="4361090"/>
              <a:ext cx="7778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37" name="Line 132"/>
            <p:cNvSpPr>
              <a:spLocks noChangeShapeType="1"/>
            </p:cNvSpPr>
            <p:nvPr/>
          </p:nvSpPr>
          <p:spPr bwMode="auto">
            <a:xfrm>
              <a:off x="2497764" y="3568928"/>
              <a:ext cx="7778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38" name="Line 133"/>
            <p:cNvSpPr>
              <a:spLocks noChangeShapeType="1"/>
            </p:cNvSpPr>
            <p:nvPr/>
          </p:nvSpPr>
          <p:spPr bwMode="auto">
            <a:xfrm>
              <a:off x="2623177" y="3568928"/>
              <a:ext cx="793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39" name="Line 134"/>
            <p:cNvSpPr>
              <a:spLocks noChangeShapeType="1"/>
            </p:cNvSpPr>
            <p:nvPr/>
          </p:nvSpPr>
          <p:spPr bwMode="auto">
            <a:xfrm>
              <a:off x="2750177" y="3568928"/>
              <a:ext cx="7778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40" name="Line 135"/>
            <p:cNvSpPr>
              <a:spLocks noChangeShapeType="1"/>
            </p:cNvSpPr>
            <p:nvPr/>
          </p:nvSpPr>
          <p:spPr bwMode="auto">
            <a:xfrm>
              <a:off x="2875589" y="3568928"/>
              <a:ext cx="7778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41" name="Line 136"/>
            <p:cNvSpPr>
              <a:spLocks noChangeShapeType="1"/>
            </p:cNvSpPr>
            <p:nvPr/>
          </p:nvSpPr>
          <p:spPr bwMode="auto">
            <a:xfrm>
              <a:off x="3001002" y="3568928"/>
              <a:ext cx="793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42" name="Line 137"/>
            <p:cNvSpPr>
              <a:spLocks noChangeShapeType="1"/>
            </p:cNvSpPr>
            <p:nvPr/>
          </p:nvSpPr>
          <p:spPr bwMode="auto">
            <a:xfrm>
              <a:off x="3126414" y="3568928"/>
              <a:ext cx="793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43" name="Line 138"/>
            <p:cNvSpPr>
              <a:spLocks noChangeShapeType="1"/>
            </p:cNvSpPr>
            <p:nvPr/>
          </p:nvSpPr>
          <p:spPr bwMode="auto">
            <a:xfrm>
              <a:off x="3253414" y="3568928"/>
              <a:ext cx="7778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50" name="Line 145"/>
            <p:cNvSpPr>
              <a:spLocks noChangeShapeType="1"/>
            </p:cNvSpPr>
            <p:nvPr/>
          </p:nvSpPr>
          <p:spPr bwMode="auto">
            <a:xfrm>
              <a:off x="4134477" y="3568928"/>
              <a:ext cx="4286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55" name="Line 150"/>
            <p:cNvSpPr>
              <a:spLocks noChangeShapeType="1"/>
            </p:cNvSpPr>
            <p:nvPr/>
          </p:nvSpPr>
          <p:spPr bwMode="auto">
            <a:xfrm>
              <a:off x="2497764" y="4361090"/>
              <a:ext cx="7778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56" name="Line 151"/>
            <p:cNvSpPr>
              <a:spLocks noChangeShapeType="1"/>
            </p:cNvSpPr>
            <p:nvPr/>
          </p:nvSpPr>
          <p:spPr bwMode="auto">
            <a:xfrm>
              <a:off x="2623177" y="4361090"/>
              <a:ext cx="793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57" name="Line 152"/>
            <p:cNvSpPr>
              <a:spLocks noChangeShapeType="1"/>
            </p:cNvSpPr>
            <p:nvPr/>
          </p:nvSpPr>
          <p:spPr bwMode="auto">
            <a:xfrm>
              <a:off x="2750177" y="4361090"/>
              <a:ext cx="7778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58" name="Line 153"/>
            <p:cNvSpPr>
              <a:spLocks noChangeShapeType="1"/>
            </p:cNvSpPr>
            <p:nvPr/>
          </p:nvSpPr>
          <p:spPr bwMode="auto">
            <a:xfrm>
              <a:off x="2875589" y="4361090"/>
              <a:ext cx="7778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59" name="Line 154"/>
            <p:cNvSpPr>
              <a:spLocks noChangeShapeType="1"/>
            </p:cNvSpPr>
            <p:nvPr/>
          </p:nvSpPr>
          <p:spPr bwMode="auto">
            <a:xfrm>
              <a:off x="3001002" y="4361090"/>
              <a:ext cx="793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60" name="Line 155"/>
            <p:cNvSpPr>
              <a:spLocks noChangeShapeType="1"/>
            </p:cNvSpPr>
            <p:nvPr/>
          </p:nvSpPr>
          <p:spPr bwMode="auto">
            <a:xfrm>
              <a:off x="3126414" y="4361090"/>
              <a:ext cx="793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61" name="Line 156"/>
            <p:cNvSpPr>
              <a:spLocks noChangeShapeType="1"/>
            </p:cNvSpPr>
            <p:nvPr/>
          </p:nvSpPr>
          <p:spPr bwMode="auto">
            <a:xfrm>
              <a:off x="3253414" y="4361090"/>
              <a:ext cx="7778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62" name="Line 157"/>
            <p:cNvSpPr>
              <a:spLocks noChangeShapeType="1"/>
            </p:cNvSpPr>
            <p:nvPr/>
          </p:nvSpPr>
          <p:spPr bwMode="auto">
            <a:xfrm>
              <a:off x="3378827" y="4361090"/>
              <a:ext cx="793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63" name="Line 158"/>
            <p:cNvSpPr>
              <a:spLocks noChangeShapeType="1"/>
            </p:cNvSpPr>
            <p:nvPr/>
          </p:nvSpPr>
          <p:spPr bwMode="auto">
            <a:xfrm>
              <a:off x="3504239" y="4361090"/>
              <a:ext cx="793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64" name="Line 159"/>
            <p:cNvSpPr>
              <a:spLocks noChangeShapeType="1"/>
            </p:cNvSpPr>
            <p:nvPr/>
          </p:nvSpPr>
          <p:spPr bwMode="auto">
            <a:xfrm>
              <a:off x="3631239" y="4361090"/>
              <a:ext cx="7778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65" name="Line 160"/>
            <p:cNvSpPr>
              <a:spLocks noChangeShapeType="1"/>
            </p:cNvSpPr>
            <p:nvPr/>
          </p:nvSpPr>
          <p:spPr bwMode="auto">
            <a:xfrm>
              <a:off x="3756652" y="4361090"/>
              <a:ext cx="793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66" name="Line 161"/>
            <p:cNvSpPr>
              <a:spLocks noChangeShapeType="1"/>
            </p:cNvSpPr>
            <p:nvPr/>
          </p:nvSpPr>
          <p:spPr bwMode="auto">
            <a:xfrm>
              <a:off x="3882064" y="4361090"/>
              <a:ext cx="793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67" name="Line 162"/>
            <p:cNvSpPr>
              <a:spLocks noChangeShapeType="1"/>
            </p:cNvSpPr>
            <p:nvPr/>
          </p:nvSpPr>
          <p:spPr bwMode="auto">
            <a:xfrm>
              <a:off x="4009064" y="4361090"/>
              <a:ext cx="7778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70" name="Line 165"/>
            <p:cNvSpPr>
              <a:spLocks noChangeShapeType="1"/>
            </p:cNvSpPr>
            <p:nvPr/>
          </p:nvSpPr>
          <p:spPr bwMode="auto">
            <a:xfrm flipV="1">
              <a:off x="4177339" y="5737453"/>
              <a:ext cx="0" cy="7937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71" name="Line 166"/>
            <p:cNvSpPr>
              <a:spLocks noChangeShapeType="1"/>
            </p:cNvSpPr>
            <p:nvPr/>
          </p:nvSpPr>
          <p:spPr bwMode="auto">
            <a:xfrm flipV="1">
              <a:off x="4177339" y="5612040"/>
              <a:ext cx="0" cy="7778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72" name="Line 167"/>
            <p:cNvSpPr>
              <a:spLocks noChangeShapeType="1"/>
            </p:cNvSpPr>
            <p:nvPr/>
          </p:nvSpPr>
          <p:spPr bwMode="auto">
            <a:xfrm flipV="1">
              <a:off x="4177339" y="5486628"/>
              <a:ext cx="0" cy="7778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73" name="Line 168"/>
            <p:cNvSpPr>
              <a:spLocks noChangeShapeType="1"/>
            </p:cNvSpPr>
            <p:nvPr/>
          </p:nvSpPr>
          <p:spPr bwMode="auto">
            <a:xfrm flipV="1">
              <a:off x="4177339" y="5359628"/>
              <a:ext cx="0" cy="7937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74" name="Line 169"/>
            <p:cNvSpPr>
              <a:spLocks noChangeShapeType="1"/>
            </p:cNvSpPr>
            <p:nvPr/>
          </p:nvSpPr>
          <p:spPr bwMode="auto">
            <a:xfrm flipV="1">
              <a:off x="4177339" y="5234215"/>
              <a:ext cx="0" cy="7778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75" name="Line 170"/>
            <p:cNvSpPr>
              <a:spLocks noChangeShapeType="1"/>
            </p:cNvSpPr>
            <p:nvPr/>
          </p:nvSpPr>
          <p:spPr bwMode="auto">
            <a:xfrm flipV="1">
              <a:off x="4177339" y="5108803"/>
              <a:ext cx="0" cy="7778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76" name="Line 171"/>
            <p:cNvSpPr>
              <a:spLocks noChangeShapeType="1"/>
            </p:cNvSpPr>
            <p:nvPr/>
          </p:nvSpPr>
          <p:spPr bwMode="auto">
            <a:xfrm flipV="1">
              <a:off x="4177339" y="4981803"/>
              <a:ext cx="0" cy="7937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77" name="Line 172"/>
            <p:cNvSpPr>
              <a:spLocks noChangeShapeType="1"/>
            </p:cNvSpPr>
            <p:nvPr/>
          </p:nvSpPr>
          <p:spPr bwMode="auto">
            <a:xfrm flipV="1">
              <a:off x="4177339" y="4856390"/>
              <a:ext cx="0" cy="7937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78" name="Line 173"/>
            <p:cNvSpPr>
              <a:spLocks noChangeShapeType="1"/>
            </p:cNvSpPr>
            <p:nvPr/>
          </p:nvSpPr>
          <p:spPr bwMode="auto">
            <a:xfrm flipV="1">
              <a:off x="4177339" y="4730978"/>
              <a:ext cx="0" cy="7778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79" name="Line 174"/>
            <p:cNvSpPr>
              <a:spLocks noChangeShapeType="1"/>
            </p:cNvSpPr>
            <p:nvPr/>
          </p:nvSpPr>
          <p:spPr bwMode="auto">
            <a:xfrm flipV="1">
              <a:off x="4177339" y="4603978"/>
              <a:ext cx="0" cy="7937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80" name="Line 175"/>
            <p:cNvSpPr>
              <a:spLocks noChangeShapeType="1"/>
            </p:cNvSpPr>
            <p:nvPr/>
          </p:nvSpPr>
          <p:spPr bwMode="auto">
            <a:xfrm flipV="1">
              <a:off x="4177339" y="4478565"/>
              <a:ext cx="0" cy="7937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81" name="Line 176"/>
            <p:cNvSpPr>
              <a:spLocks noChangeShapeType="1"/>
            </p:cNvSpPr>
            <p:nvPr/>
          </p:nvSpPr>
          <p:spPr bwMode="auto">
            <a:xfrm flipV="1">
              <a:off x="4177339" y="4353153"/>
              <a:ext cx="0" cy="7778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82" name="Line 177"/>
            <p:cNvSpPr>
              <a:spLocks noChangeShapeType="1"/>
            </p:cNvSpPr>
            <p:nvPr/>
          </p:nvSpPr>
          <p:spPr bwMode="auto">
            <a:xfrm flipV="1">
              <a:off x="4177339" y="4226153"/>
              <a:ext cx="0" cy="7937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83" name="Line 178"/>
            <p:cNvSpPr>
              <a:spLocks noChangeShapeType="1"/>
            </p:cNvSpPr>
            <p:nvPr/>
          </p:nvSpPr>
          <p:spPr bwMode="auto">
            <a:xfrm flipV="1">
              <a:off x="4177339" y="4100740"/>
              <a:ext cx="0" cy="7937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84" name="Line 179"/>
            <p:cNvSpPr>
              <a:spLocks noChangeShapeType="1"/>
            </p:cNvSpPr>
            <p:nvPr/>
          </p:nvSpPr>
          <p:spPr bwMode="auto">
            <a:xfrm flipV="1">
              <a:off x="4177339" y="3975328"/>
              <a:ext cx="0" cy="7778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85" name="Line 180"/>
            <p:cNvSpPr>
              <a:spLocks noChangeShapeType="1"/>
            </p:cNvSpPr>
            <p:nvPr/>
          </p:nvSpPr>
          <p:spPr bwMode="auto">
            <a:xfrm flipV="1">
              <a:off x="4177339" y="3848328"/>
              <a:ext cx="0" cy="7937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86" name="Line 181"/>
            <p:cNvSpPr>
              <a:spLocks noChangeShapeType="1"/>
            </p:cNvSpPr>
            <p:nvPr/>
          </p:nvSpPr>
          <p:spPr bwMode="auto">
            <a:xfrm flipV="1">
              <a:off x="4177339" y="3722915"/>
              <a:ext cx="0" cy="7937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87" name="Line 182"/>
            <p:cNvSpPr>
              <a:spLocks noChangeShapeType="1"/>
            </p:cNvSpPr>
            <p:nvPr/>
          </p:nvSpPr>
          <p:spPr bwMode="auto">
            <a:xfrm flipV="1">
              <a:off x="4177339" y="3597503"/>
              <a:ext cx="0" cy="7778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206"/>
            <p:cNvSpPr>
              <a:spLocks/>
            </p:cNvSpPr>
            <p:nvPr/>
          </p:nvSpPr>
          <p:spPr bwMode="auto">
            <a:xfrm>
              <a:off x="4145589" y="3538765"/>
              <a:ext cx="63500" cy="61913"/>
            </a:xfrm>
            <a:custGeom>
              <a:avLst/>
              <a:gdLst>
                <a:gd name="T0" fmla="*/ 40 w 40"/>
                <a:gd name="T1" fmla="*/ 19 h 39"/>
                <a:gd name="T2" fmla="*/ 40 w 40"/>
                <a:gd name="T3" fmla="*/ 19 h 39"/>
                <a:gd name="T4" fmla="*/ 38 w 40"/>
                <a:gd name="T5" fmla="*/ 27 h 39"/>
                <a:gd name="T6" fmla="*/ 33 w 40"/>
                <a:gd name="T7" fmla="*/ 32 h 39"/>
                <a:gd name="T8" fmla="*/ 28 w 40"/>
                <a:gd name="T9" fmla="*/ 37 h 39"/>
                <a:gd name="T10" fmla="*/ 20 w 40"/>
                <a:gd name="T11" fmla="*/ 39 h 39"/>
                <a:gd name="T12" fmla="*/ 20 w 40"/>
                <a:gd name="T13" fmla="*/ 39 h 39"/>
                <a:gd name="T14" fmla="*/ 13 w 40"/>
                <a:gd name="T15" fmla="*/ 37 h 39"/>
                <a:gd name="T16" fmla="*/ 5 w 40"/>
                <a:gd name="T17" fmla="*/ 32 h 39"/>
                <a:gd name="T18" fmla="*/ 0 w 40"/>
                <a:gd name="T19" fmla="*/ 27 h 39"/>
                <a:gd name="T20" fmla="*/ 0 w 40"/>
                <a:gd name="T21" fmla="*/ 19 h 39"/>
                <a:gd name="T22" fmla="*/ 0 w 40"/>
                <a:gd name="T23" fmla="*/ 19 h 39"/>
                <a:gd name="T24" fmla="*/ 0 w 40"/>
                <a:gd name="T25" fmla="*/ 12 h 39"/>
                <a:gd name="T26" fmla="*/ 5 w 40"/>
                <a:gd name="T27" fmla="*/ 5 h 39"/>
                <a:gd name="T28" fmla="*/ 13 w 40"/>
                <a:gd name="T29" fmla="*/ 0 h 39"/>
                <a:gd name="T30" fmla="*/ 20 w 40"/>
                <a:gd name="T31" fmla="*/ 0 h 39"/>
                <a:gd name="T32" fmla="*/ 20 w 40"/>
                <a:gd name="T33" fmla="*/ 0 h 39"/>
                <a:gd name="T34" fmla="*/ 28 w 40"/>
                <a:gd name="T35" fmla="*/ 0 h 39"/>
                <a:gd name="T36" fmla="*/ 33 w 40"/>
                <a:gd name="T37" fmla="*/ 5 h 39"/>
                <a:gd name="T38" fmla="*/ 38 w 40"/>
                <a:gd name="T39" fmla="*/ 12 h 39"/>
                <a:gd name="T40" fmla="*/ 40 w 40"/>
                <a:gd name="T41" fmla="*/ 19 h 39"/>
                <a:gd name="T42" fmla="*/ 40 w 40"/>
                <a:gd name="T43" fmla="*/ 1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39">
                  <a:moveTo>
                    <a:pt x="40" y="19"/>
                  </a:moveTo>
                  <a:lnTo>
                    <a:pt x="40" y="19"/>
                  </a:lnTo>
                  <a:lnTo>
                    <a:pt x="38" y="27"/>
                  </a:lnTo>
                  <a:lnTo>
                    <a:pt x="33" y="32"/>
                  </a:lnTo>
                  <a:lnTo>
                    <a:pt x="28" y="37"/>
                  </a:lnTo>
                  <a:lnTo>
                    <a:pt x="20" y="39"/>
                  </a:lnTo>
                  <a:lnTo>
                    <a:pt x="20" y="39"/>
                  </a:lnTo>
                  <a:lnTo>
                    <a:pt x="13" y="37"/>
                  </a:lnTo>
                  <a:lnTo>
                    <a:pt x="5" y="32"/>
                  </a:lnTo>
                  <a:lnTo>
                    <a:pt x="0" y="27"/>
                  </a:lnTo>
                  <a:lnTo>
                    <a:pt x="0" y="19"/>
                  </a:lnTo>
                  <a:lnTo>
                    <a:pt x="0" y="19"/>
                  </a:lnTo>
                  <a:lnTo>
                    <a:pt x="0" y="12"/>
                  </a:lnTo>
                  <a:lnTo>
                    <a:pt x="5" y="5"/>
                  </a:lnTo>
                  <a:lnTo>
                    <a:pt x="13" y="0"/>
                  </a:lnTo>
                  <a:lnTo>
                    <a:pt x="20" y="0"/>
                  </a:lnTo>
                  <a:lnTo>
                    <a:pt x="20" y="0"/>
                  </a:lnTo>
                  <a:lnTo>
                    <a:pt x="28" y="0"/>
                  </a:lnTo>
                  <a:lnTo>
                    <a:pt x="33" y="5"/>
                  </a:lnTo>
                  <a:lnTo>
                    <a:pt x="38" y="12"/>
                  </a:lnTo>
                  <a:lnTo>
                    <a:pt x="40" y="19"/>
                  </a:lnTo>
                  <a:lnTo>
                    <a:pt x="40" y="1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208"/>
            <p:cNvSpPr>
              <a:spLocks/>
            </p:cNvSpPr>
            <p:nvPr/>
          </p:nvSpPr>
          <p:spPr bwMode="auto">
            <a:xfrm>
              <a:off x="4145589" y="4329340"/>
              <a:ext cx="63500" cy="63500"/>
            </a:xfrm>
            <a:custGeom>
              <a:avLst/>
              <a:gdLst>
                <a:gd name="T0" fmla="*/ 40 w 40"/>
                <a:gd name="T1" fmla="*/ 20 h 40"/>
                <a:gd name="T2" fmla="*/ 40 w 40"/>
                <a:gd name="T3" fmla="*/ 20 h 40"/>
                <a:gd name="T4" fmla="*/ 38 w 40"/>
                <a:gd name="T5" fmla="*/ 27 h 40"/>
                <a:gd name="T6" fmla="*/ 33 w 40"/>
                <a:gd name="T7" fmla="*/ 32 h 40"/>
                <a:gd name="T8" fmla="*/ 28 w 40"/>
                <a:gd name="T9" fmla="*/ 37 h 40"/>
                <a:gd name="T10" fmla="*/ 20 w 40"/>
                <a:gd name="T11" fmla="*/ 40 h 40"/>
                <a:gd name="T12" fmla="*/ 20 w 40"/>
                <a:gd name="T13" fmla="*/ 40 h 40"/>
                <a:gd name="T14" fmla="*/ 13 w 40"/>
                <a:gd name="T15" fmla="*/ 37 h 40"/>
                <a:gd name="T16" fmla="*/ 5 w 40"/>
                <a:gd name="T17" fmla="*/ 32 h 40"/>
                <a:gd name="T18" fmla="*/ 0 w 40"/>
                <a:gd name="T19" fmla="*/ 27 h 40"/>
                <a:gd name="T20" fmla="*/ 0 w 40"/>
                <a:gd name="T21" fmla="*/ 20 h 40"/>
                <a:gd name="T22" fmla="*/ 0 w 40"/>
                <a:gd name="T23" fmla="*/ 20 h 40"/>
                <a:gd name="T24" fmla="*/ 0 w 40"/>
                <a:gd name="T25" fmla="*/ 12 h 40"/>
                <a:gd name="T26" fmla="*/ 5 w 40"/>
                <a:gd name="T27" fmla="*/ 5 h 40"/>
                <a:gd name="T28" fmla="*/ 13 w 40"/>
                <a:gd name="T29" fmla="*/ 0 h 40"/>
                <a:gd name="T30" fmla="*/ 20 w 40"/>
                <a:gd name="T31" fmla="*/ 0 h 40"/>
                <a:gd name="T32" fmla="*/ 20 w 40"/>
                <a:gd name="T33" fmla="*/ 0 h 40"/>
                <a:gd name="T34" fmla="*/ 28 w 40"/>
                <a:gd name="T35" fmla="*/ 0 h 40"/>
                <a:gd name="T36" fmla="*/ 33 w 40"/>
                <a:gd name="T37" fmla="*/ 5 h 40"/>
                <a:gd name="T38" fmla="*/ 38 w 40"/>
                <a:gd name="T39" fmla="*/ 12 h 40"/>
                <a:gd name="T40" fmla="*/ 40 w 40"/>
                <a:gd name="T41" fmla="*/ 20 h 40"/>
                <a:gd name="T42" fmla="*/ 40 w 40"/>
                <a:gd name="T43" fmla="*/ 2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40" y="20"/>
                  </a:moveTo>
                  <a:lnTo>
                    <a:pt x="40" y="20"/>
                  </a:lnTo>
                  <a:lnTo>
                    <a:pt x="38" y="27"/>
                  </a:lnTo>
                  <a:lnTo>
                    <a:pt x="33" y="32"/>
                  </a:lnTo>
                  <a:lnTo>
                    <a:pt x="28" y="37"/>
                  </a:lnTo>
                  <a:lnTo>
                    <a:pt x="20" y="40"/>
                  </a:lnTo>
                  <a:lnTo>
                    <a:pt x="20" y="40"/>
                  </a:lnTo>
                  <a:lnTo>
                    <a:pt x="13" y="37"/>
                  </a:lnTo>
                  <a:lnTo>
                    <a:pt x="5" y="32"/>
                  </a:lnTo>
                  <a:lnTo>
                    <a:pt x="0" y="27"/>
                  </a:lnTo>
                  <a:lnTo>
                    <a:pt x="0" y="20"/>
                  </a:lnTo>
                  <a:lnTo>
                    <a:pt x="0" y="20"/>
                  </a:lnTo>
                  <a:lnTo>
                    <a:pt x="0" y="12"/>
                  </a:lnTo>
                  <a:lnTo>
                    <a:pt x="5" y="5"/>
                  </a:lnTo>
                  <a:lnTo>
                    <a:pt x="13" y="0"/>
                  </a:lnTo>
                  <a:lnTo>
                    <a:pt x="20" y="0"/>
                  </a:lnTo>
                  <a:lnTo>
                    <a:pt x="20" y="0"/>
                  </a:lnTo>
                  <a:lnTo>
                    <a:pt x="28" y="0"/>
                  </a:lnTo>
                  <a:lnTo>
                    <a:pt x="33" y="5"/>
                  </a:lnTo>
                  <a:lnTo>
                    <a:pt x="38" y="12"/>
                  </a:lnTo>
                  <a:lnTo>
                    <a:pt x="40" y="20"/>
                  </a:lnTo>
                  <a:lnTo>
                    <a:pt x="40" y="2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226" name="Rectangle 20"/>
          <p:cNvSpPr>
            <a:spLocks noChangeArrowheads="1"/>
          </p:cNvSpPr>
          <p:nvPr/>
        </p:nvSpPr>
        <p:spPr bwMode="auto">
          <a:xfrm>
            <a:off x="1599789" y="5127105"/>
            <a:ext cx="34785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0.20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27" name="Rectangle 22"/>
          <p:cNvSpPr>
            <a:spLocks noChangeArrowheads="1"/>
          </p:cNvSpPr>
          <p:nvPr/>
        </p:nvSpPr>
        <p:spPr bwMode="auto">
          <a:xfrm>
            <a:off x="1616563" y="4315301"/>
            <a:ext cx="34785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0.40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28" name="Rectangle 25"/>
          <p:cNvSpPr>
            <a:spLocks noChangeArrowheads="1"/>
          </p:cNvSpPr>
          <p:nvPr/>
        </p:nvSpPr>
        <p:spPr bwMode="auto">
          <a:xfrm>
            <a:off x="1621534" y="3508484"/>
            <a:ext cx="34785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0.60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29" name="Rectangle 27"/>
          <p:cNvSpPr>
            <a:spLocks noChangeArrowheads="1"/>
          </p:cNvSpPr>
          <p:nvPr/>
        </p:nvSpPr>
        <p:spPr bwMode="auto">
          <a:xfrm>
            <a:off x="1617660" y="2723019"/>
            <a:ext cx="34785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0.80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1305080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5">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0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0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0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15">
                                            <p:txEl>
                                              <p:pRg st="1" end="1"/>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1"/>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08"/>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07"/>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96"/>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97"/>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98"/>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8"/>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12"/>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14"/>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215">
                                            <p:txEl>
                                              <p:pRg st="2" end="2"/>
                                            </p:txEl>
                                          </p:spTgt>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2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 grpId="0" uiExpand="1" build="p"/>
      <p:bldP spid="96" grpId="0"/>
      <p:bldP spid="97" grpId="0"/>
      <p:bldP spid="98" grpId="0"/>
      <p:bldP spid="107" grpId="0"/>
      <p:bldP spid="108" grpId="0"/>
      <p:bldP spid="206" grpId="0"/>
      <p:bldP spid="207" grpId="0"/>
      <p:bldP spid="8" grpId="0" animBg="1"/>
      <p:bldP spid="212" grpId="0"/>
      <p:bldP spid="213" grpId="0" animBg="1"/>
      <p:bldP spid="214" grpId="0" animBg="1"/>
      <p:bldP spid="217" grpId="0" animBg="1"/>
      <p:bldP spid="208"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Effects of a tax on buyers and sellers</a:t>
            </a:r>
          </a:p>
        </p:txBody>
      </p:sp>
      <p:sp>
        <p:nvSpPr>
          <p:cNvPr id="3" name="Content Placeholder 2"/>
          <p:cNvSpPr>
            <a:spLocks noGrp="1"/>
          </p:cNvSpPr>
          <p:nvPr>
            <p:ph idx="1"/>
          </p:nvPr>
        </p:nvSpPr>
        <p:spPr/>
        <p:txBody>
          <a:bodyPr>
            <a:normAutofit fontScale="85000" lnSpcReduction="10000"/>
          </a:bodyPr>
          <a:lstStyle/>
          <a:p>
            <a:pPr marL="0" indent="0">
              <a:buNone/>
            </a:pPr>
            <a:r>
              <a:rPr lang="en-US" dirty="0"/>
              <a:t>Regardless of whether a tax is imposed on buyers or sellers, there are four identical effects resulting from taxes:</a:t>
            </a:r>
          </a:p>
          <a:p>
            <a:pPr marL="568325"/>
            <a:r>
              <a:rPr lang="en-US" dirty="0"/>
              <a:t>Equilibrium quantity falls.</a:t>
            </a:r>
          </a:p>
          <a:p>
            <a:pPr marL="568325"/>
            <a:r>
              <a:rPr lang="en-US" dirty="0"/>
              <a:t>Buyers pay more per unit purchased and sellers receive less.</a:t>
            </a:r>
          </a:p>
          <a:p>
            <a:pPr marL="912813" lvl="1" indent="-342900"/>
            <a:r>
              <a:rPr lang="en-US" dirty="0"/>
              <a:t>A </a:t>
            </a:r>
            <a:r>
              <a:rPr lang="en-US" i="1" dirty="0">
                <a:solidFill>
                  <a:srgbClr val="9D0505"/>
                </a:solidFill>
              </a:rPr>
              <a:t>tax wedge</a:t>
            </a:r>
            <a:r>
              <a:rPr lang="en-US" dirty="0">
                <a:solidFill>
                  <a:srgbClr val="9D0505"/>
                </a:solidFill>
              </a:rPr>
              <a:t> </a:t>
            </a:r>
            <a:r>
              <a:rPr lang="en-US" dirty="0"/>
              <a:t>forms, equal to the difference between the price paid by buyers and the price received by sellers.</a:t>
            </a:r>
          </a:p>
          <a:p>
            <a:pPr marL="568325"/>
            <a:r>
              <a:rPr lang="en-US" dirty="0"/>
              <a:t>The government receives revenue equal to the amount of the tax multiplied by the new equilibrium quantity.</a:t>
            </a:r>
          </a:p>
          <a:p>
            <a:pPr marL="568325"/>
            <a:r>
              <a:rPr lang="en-US" dirty="0"/>
              <a:t>The tax causes a deadweight loss.</a:t>
            </a:r>
          </a:p>
        </p:txBody>
      </p:sp>
    </p:spTree>
    <p:extLst>
      <p:ext uri="{BB962C8B-B14F-4D97-AF65-F5344CB8AC3E}">
        <p14:creationId xmlns:p14="http://schemas.microsoft.com/office/powerpoint/2010/main" val="28062447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Tax incidence</a:t>
            </a:r>
          </a:p>
        </p:txBody>
      </p:sp>
      <p:sp>
        <p:nvSpPr>
          <p:cNvPr id="156" name="Rectangle 288"/>
          <p:cNvSpPr>
            <a:spLocks noChangeArrowheads="1"/>
          </p:cNvSpPr>
          <p:nvPr/>
        </p:nvSpPr>
        <p:spPr bwMode="auto">
          <a:xfrm>
            <a:off x="1209675" y="1668463"/>
            <a:ext cx="3794125"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3600" b="0" i="0" u="none" strike="noStrike" cap="none" normalizeH="0" baseline="0" dirty="0">
              <a:ln>
                <a:noFill/>
              </a:ln>
              <a:solidFill>
                <a:schemeClr val="tx1"/>
              </a:solidFill>
              <a:effectLst/>
              <a:latin typeface="Arial" pitchFamily="34" charset="0"/>
              <a:cs typeface="Arial" pitchFamily="34" charset="0"/>
            </a:endParaRPr>
          </a:p>
        </p:txBody>
      </p:sp>
      <p:sp>
        <p:nvSpPr>
          <p:cNvPr id="70" name="Rectangle 469"/>
          <p:cNvSpPr>
            <a:spLocks noChangeArrowheads="1"/>
          </p:cNvSpPr>
          <p:nvPr/>
        </p:nvSpPr>
        <p:spPr bwMode="auto">
          <a:xfrm>
            <a:off x="3956300" y="6487549"/>
            <a:ext cx="159152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Sellers’ tax burden</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71" name="Rectangle 470"/>
          <p:cNvSpPr>
            <a:spLocks noChangeArrowheads="1"/>
          </p:cNvSpPr>
          <p:nvPr/>
        </p:nvSpPr>
        <p:spPr bwMode="auto">
          <a:xfrm>
            <a:off x="3677200" y="6500815"/>
            <a:ext cx="190500" cy="188912"/>
          </a:xfrm>
          <a:prstGeom prst="rect">
            <a:avLst/>
          </a:prstGeom>
          <a:solidFill>
            <a:srgbClr val="C8D4E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2" name="Rectangle 471"/>
          <p:cNvSpPr>
            <a:spLocks noChangeArrowheads="1"/>
          </p:cNvSpPr>
          <p:nvPr/>
        </p:nvSpPr>
        <p:spPr bwMode="auto">
          <a:xfrm>
            <a:off x="5810098" y="6500815"/>
            <a:ext cx="190500" cy="188912"/>
          </a:xfrm>
          <a:prstGeom prst="rect">
            <a:avLst/>
          </a:prstGeom>
          <a:solidFill>
            <a:srgbClr val="ECB88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3" name="Rectangle 472"/>
          <p:cNvSpPr>
            <a:spLocks noChangeArrowheads="1"/>
          </p:cNvSpPr>
          <p:nvPr/>
        </p:nvSpPr>
        <p:spPr bwMode="auto">
          <a:xfrm>
            <a:off x="6071150" y="6490156"/>
            <a:ext cx="161076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Buyers’ tax burden</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grpSp>
        <p:nvGrpSpPr>
          <p:cNvPr id="6" name="Group 5"/>
          <p:cNvGrpSpPr/>
          <p:nvPr/>
        </p:nvGrpSpPr>
        <p:grpSpPr>
          <a:xfrm>
            <a:off x="5638800" y="2834803"/>
            <a:ext cx="2895600" cy="3017926"/>
            <a:chOff x="5638800" y="2511654"/>
            <a:chExt cx="2895600" cy="3017926"/>
          </a:xfrm>
        </p:grpSpPr>
        <p:sp>
          <p:nvSpPr>
            <p:cNvPr id="274" name="Rectangle 5"/>
            <p:cNvSpPr>
              <a:spLocks noChangeArrowheads="1"/>
            </p:cNvSpPr>
            <p:nvPr/>
          </p:nvSpPr>
          <p:spPr bwMode="auto">
            <a:xfrm>
              <a:off x="6140450" y="3594101"/>
              <a:ext cx="1150938" cy="111125"/>
            </a:xfrm>
            <a:prstGeom prst="rect">
              <a:avLst/>
            </a:prstGeom>
            <a:solidFill>
              <a:srgbClr val="C8D4E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9" name="Rectangle 10"/>
            <p:cNvSpPr>
              <a:spLocks noChangeArrowheads="1"/>
            </p:cNvSpPr>
            <p:nvPr/>
          </p:nvSpPr>
          <p:spPr bwMode="auto">
            <a:xfrm>
              <a:off x="6140450" y="3136901"/>
              <a:ext cx="1150938" cy="457200"/>
            </a:xfrm>
            <a:prstGeom prst="rect">
              <a:avLst/>
            </a:prstGeom>
            <a:solidFill>
              <a:srgbClr val="ECB88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5" name="Rectangle 357"/>
            <p:cNvSpPr>
              <a:spLocks noChangeArrowheads="1"/>
            </p:cNvSpPr>
            <p:nvPr/>
          </p:nvSpPr>
          <p:spPr bwMode="auto">
            <a:xfrm>
              <a:off x="7966075" y="2733675"/>
              <a:ext cx="141288" cy="17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a:ln>
                    <a:noFill/>
                  </a:ln>
                  <a:solidFill>
                    <a:srgbClr val="000000"/>
                  </a:solidFill>
                  <a:effectLst/>
                  <a:latin typeface="Univers LT Std 47 Cn Lt" charset="0"/>
                  <a:cs typeface="Arial" pitchFamily="34" charset="0"/>
                </a:rPr>
                <a:t>S</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26" name="Rectangle 358"/>
            <p:cNvSpPr>
              <a:spLocks noChangeArrowheads="1"/>
            </p:cNvSpPr>
            <p:nvPr/>
          </p:nvSpPr>
          <p:spPr bwMode="auto">
            <a:xfrm>
              <a:off x="8037513" y="2794000"/>
              <a:ext cx="103188" cy="141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800" b="1" i="0" u="none" strike="noStrike" cap="none" normalizeH="0" baseline="0" dirty="0">
                  <a:ln>
                    <a:noFill/>
                  </a:ln>
                  <a:solidFill>
                    <a:srgbClr val="000000"/>
                  </a:solidFill>
                  <a:effectLst/>
                  <a:latin typeface="Univers LT Std 47 Cn Lt" charset="0"/>
                  <a:cs typeface="Arial" pitchFamily="34" charset="0"/>
                </a:rPr>
                <a:t>2</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27" name="Rectangle 359"/>
            <p:cNvSpPr>
              <a:spLocks noChangeArrowheads="1"/>
            </p:cNvSpPr>
            <p:nvPr/>
          </p:nvSpPr>
          <p:spPr bwMode="auto">
            <a:xfrm>
              <a:off x="7966075" y="3298825"/>
              <a:ext cx="141288" cy="17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a:ln>
                    <a:noFill/>
                  </a:ln>
                  <a:solidFill>
                    <a:srgbClr val="000000"/>
                  </a:solidFill>
                  <a:effectLst/>
                  <a:latin typeface="Univers LT Std 47 Cn Lt" charset="0"/>
                  <a:cs typeface="Arial" pitchFamily="34" charset="0"/>
                </a:rPr>
                <a:t>S</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28" name="Rectangle 360"/>
            <p:cNvSpPr>
              <a:spLocks noChangeArrowheads="1"/>
            </p:cNvSpPr>
            <p:nvPr/>
          </p:nvSpPr>
          <p:spPr bwMode="auto">
            <a:xfrm>
              <a:off x="8037513" y="3357562"/>
              <a:ext cx="103188" cy="141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800" b="1" i="0" u="none" strike="noStrike" cap="none" normalizeH="0" baseline="0" dirty="0">
                  <a:ln>
                    <a:noFill/>
                  </a:ln>
                  <a:solidFill>
                    <a:srgbClr val="000000"/>
                  </a:solidFill>
                  <a:effectLst/>
                  <a:latin typeface="Univers LT Std 47 Cn Lt" charset="0"/>
                  <a:cs typeface="Arial" pitchFamily="34" charset="0"/>
                </a:rPr>
                <a:t>1</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29" name="Rectangle 361"/>
            <p:cNvSpPr>
              <a:spLocks noChangeArrowheads="1"/>
            </p:cNvSpPr>
            <p:nvPr/>
          </p:nvSpPr>
          <p:spPr bwMode="auto">
            <a:xfrm>
              <a:off x="7966075" y="3841750"/>
              <a:ext cx="149225" cy="17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a:ln>
                    <a:noFill/>
                  </a:ln>
                  <a:solidFill>
                    <a:srgbClr val="000000"/>
                  </a:solidFill>
                  <a:effectLst/>
                  <a:latin typeface="Univers LT Std 47 Cn Lt" charset="0"/>
                  <a:cs typeface="Arial" pitchFamily="34" charset="0"/>
                </a:rPr>
                <a:t>D</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30" name="Line 362"/>
            <p:cNvSpPr>
              <a:spLocks noChangeShapeType="1"/>
            </p:cNvSpPr>
            <p:nvPr/>
          </p:nvSpPr>
          <p:spPr bwMode="auto">
            <a:xfrm flipV="1">
              <a:off x="6140450" y="2774950"/>
              <a:ext cx="0" cy="224313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31" name="Line 363"/>
            <p:cNvSpPr>
              <a:spLocks noChangeShapeType="1"/>
            </p:cNvSpPr>
            <p:nvPr/>
          </p:nvSpPr>
          <p:spPr bwMode="auto">
            <a:xfrm>
              <a:off x="6140450" y="5018087"/>
              <a:ext cx="20224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32" name="Rectangle 364"/>
            <p:cNvSpPr>
              <a:spLocks noChangeArrowheads="1"/>
            </p:cNvSpPr>
            <p:nvPr/>
          </p:nvSpPr>
          <p:spPr bwMode="auto">
            <a:xfrm>
              <a:off x="5638800" y="3057525"/>
              <a:ext cx="44723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$0.66</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234" name="Rectangle 366"/>
            <p:cNvSpPr>
              <a:spLocks noChangeArrowheads="1"/>
            </p:cNvSpPr>
            <p:nvPr/>
          </p:nvSpPr>
          <p:spPr bwMode="auto">
            <a:xfrm>
              <a:off x="7620000" y="5038497"/>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30</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235" name="Rectangle 367"/>
            <p:cNvSpPr>
              <a:spLocks noChangeArrowheads="1"/>
            </p:cNvSpPr>
            <p:nvPr/>
          </p:nvSpPr>
          <p:spPr bwMode="auto">
            <a:xfrm>
              <a:off x="7708900" y="5037137"/>
              <a:ext cx="65"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236" name="Rectangle 368"/>
            <p:cNvSpPr>
              <a:spLocks noChangeArrowheads="1"/>
            </p:cNvSpPr>
            <p:nvPr/>
          </p:nvSpPr>
          <p:spPr bwMode="auto">
            <a:xfrm>
              <a:off x="7178195" y="5037138"/>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22</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237" name="Rectangle 369"/>
            <p:cNvSpPr>
              <a:spLocks noChangeArrowheads="1"/>
            </p:cNvSpPr>
            <p:nvPr/>
          </p:nvSpPr>
          <p:spPr bwMode="auto">
            <a:xfrm>
              <a:off x="7288213" y="5037137"/>
              <a:ext cx="65"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238" name="Rectangle 370"/>
            <p:cNvSpPr>
              <a:spLocks noChangeArrowheads="1"/>
            </p:cNvSpPr>
            <p:nvPr/>
          </p:nvSpPr>
          <p:spPr bwMode="auto">
            <a:xfrm>
              <a:off x="5649286" y="3635832"/>
              <a:ext cx="44723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$0.46</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240" name="Freeform 372"/>
            <p:cNvSpPr>
              <a:spLocks/>
            </p:cNvSpPr>
            <p:nvPr/>
          </p:nvSpPr>
          <p:spPr bwMode="auto">
            <a:xfrm>
              <a:off x="7740650" y="3149600"/>
              <a:ext cx="87313" cy="117475"/>
            </a:xfrm>
            <a:custGeom>
              <a:avLst/>
              <a:gdLst>
                <a:gd name="T0" fmla="*/ 28 w 55"/>
                <a:gd name="T1" fmla="*/ 0 h 74"/>
                <a:gd name="T2" fmla="*/ 0 w 55"/>
                <a:gd name="T3" fmla="*/ 74 h 74"/>
                <a:gd name="T4" fmla="*/ 0 w 55"/>
                <a:gd name="T5" fmla="*/ 74 h 74"/>
                <a:gd name="T6" fmla="*/ 5 w 55"/>
                <a:gd name="T7" fmla="*/ 72 h 74"/>
                <a:gd name="T8" fmla="*/ 18 w 55"/>
                <a:gd name="T9" fmla="*/ 67 h 74"/>
                <a:gd name="T10" fmla="*/ 25 w 55"/>
                <a:gd name="T11" fmla="*/ 67 h 74"/>
                <a:gd name="T12" fmla="*/ 35 w 55"/>
                <a:gd name="T13" fmla="*/ 67 h 74"/>
                <a:gd name="T14" fmla="*/ 45 w 55"/>
                <a:gd name="T15" fmla="*/ 69 h 74"/>
                <a:gd name="T16" fmla="*/ 55 w 55"/>
                <a:gd name="T17" fmla="*/ 74 h 74"/>
                <a:gd name="T18" fmla="*/ 28 w 55"/>
                <a:gd name="T19" fmla="*/ 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 h="74">
                  <a:moveTo>
                    <a:pt x="28" y="0"/>
                  </a:moveTo>
                  <a:lnTo>
                    <a:pt x="0" y="74"/>
                  </a:lnTo>
                  <a:lnTo>
                    <a:pt x="0" y="74"/>
                  </a:lnTo>
                  <a:lnTo>
                    <a:pt x="5" y="72"/>
                  </a:lnTo>
                  <a:lnTo>
                    <a:pt x="18" y="67"/>
                  </a:lnTo>
                  <a:lnTo>
                    <a:pt x="25" y="67"/>
                  </a:lnTo>
                  <a:lnTo>
                    <a:pt x="35" y="67"/>
                  </a:lnTo>
                  <a:lnTo>
                    <a:pt x="45" y="69"/>
                  </a:lnTo>
                  <a:lnTo>
                    <a:pt x="55" y="74"/>
                  </a:lnTo>
                  <a:lnTo>
                    <a:pt x="2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1" name="Freeform 373"/>
            <p:cNvSpPr>
              <a:spLocks/>
            </p:cNvSpPr>
            <p:nvPr/>
          </p:nvSpPr>
          <p:spPr bwMode="auto">
            <a:xfrm>
              <a:off x="7740650" y="3149600"/>
              <a:ext cx="87313" cy="117475"/>
            </a:xfrm>
            <a:custGeom>
              <a:avLst/>
              <a:gdLst>
                <a:gd name="T0" fmla="*/ 28 w 55"/>
                <a:gd name="T1" fmla="*/ 0 h 74"/>
                <a:gd name="T2" fmla="*/ 0 w 55"/>
                <a:gd name="T3" fmla="*/ 74 h 74"/>
                <a:gd name="T4" fmla="*/ 0 w 55"/>
                <a:gd name="T5" fmla="*/ 74 h 74"/>
                <a:gd name="T6" fmla="*/ 5 w 55"/>
                <a:gd name="T7" fmla="*/ 72 h 74"/>
                <a:gd name="T8" fmla="*/ 18 w 55"/>
                <a:gd name="T9" fmla="*/ 67 h 74"/>
                <a:gd name="T10" fmla="*/ 25 w 55"/>
                <a:gd name="T11" fmla="*/ 67 h 74"/>
                <a:gd name="T12" fmla="*/ 35 w 55"/>
                <a:gd name="T13" fmla="*/ 67 h 74"/>
                <a:gd name="T14" fmla="*/ 45 w 55"/>
                <a:gd name="T15" fmla="*/ 69 h 74"/>
                <a:gd name="T16" fmla="*/ 55 w 55"/>
                <a:gd name="T17" fmla="*/ 74 h 74"/>
                <a:gd name="T18" fmla="*/ 28 w 55"/>
                <a:gd name="T19" fmla="*/ 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 h="74">
                  <a:moveTo>
                    <a:pt x="28" y="0"/>
                  </a:moveTo>
                  <a:lnTo>
                    <a:pt x="0" y="74"/>
                  </a:lnTo>
                  <a:lnTo>
                    <a:pt x="0" y="74"/>
                  </a:lnTo>
                  <a:lnTo>
                    <a:pt x="5" y="72"/>
                  </a:lnTo>
                  <a:lnTo>
                    <a:pt x="18" y="67"/>
                  </a:lnTo>
                  <a:lnTo>
                    <a:pt x="25" y="67"/>
                  </a:lnTo>
                  <a:lnTo>
                    <a:pt x="35" y="67"/>
                  </a:lnTo>
                  <a:lnTo>
                    <a:pt x="45" y="69"/>
                  </a:lnTo>
                  <a:lnTo>
                    <a:pt x="55" y="74"/>
                  </a:lnTo>
                  <a:lnTo>
                    <a:pt x="2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2" name="Line 374"/>
            <p:cNvSpPr>
              <a:spLocks noChangeShapeType="1"/>
            </p:cNvSpPr>
            <p:nvPr/>
          </p:nvSpPr>
          <p:spPr bwMode="auto">
            <a:xfrm>
              <a:off x="7785100" y="3203575"/>
              <a:ext cx="0" cy="220662"/>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43" name="Line 375"/>
            <p:cNvSpPr>
              <a:spLocks noChangeShapeType="1"/>
            </p:cNvSpPr>
            <p:nvPr/>
          </p:nvSpPr>
          <p:spPr bwMode="auto">
            <a:xfrm>
              <a:off x="6140450" y="3136900"/>
              <a:ext cx="7778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44" name="Line 376"/>
            <p:cNvSpPr>
              <a:spLocks noChangeShapeType="1"/>
            </p:cNvSpPr>
            <p:nvPr/>
          </p:nvSpPr>
          <p:spPr bwMode="auto">
            <a:xfrm>
              <a:off x="6265863" y="3136900"/>
              <a:ext cx="793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45" name="Line 377"/>
            <p:cNvSpPr>
              <a:spLocks noChangeShapeType="1"/>
            </p:cNvSpPr>
            <p:nvPr/>
          </p:nvSpPr>
          <p:spPr bwMode="auto">
            <a:xfrm>
              <a:off x="6392863" y="3136900"/>
              <a:ext cx="7778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46" name="Line 378"/>
            <p:cNvSpPr>
              <a:spLocks noChangeShapeType="1"/>
            </p:cNvSpPr>
            <p:nvPr/>
          </p:nvSpPr>
          <p:spPr bwMode="auto">
            <a:xfrm>
              <a:off x="6518275" y="3136900"/>
              <a:ext cx="793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47" name="Line 379"/>
            <p:cNvSpPr>
              <a:spLocks noChangeShapeType="1"/>
            </p:cNvSpPr>
            <p:nvPr/>
          </p:nvSpPr>
          <p:spPr bwMode="auto">
            <a:xfrm>
              <a:off x="6645275" y="3136900"/>
              <a:ext cx="7778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48" name="Line 380"/>
            <p:cNvSpPr>
              <a:spLocks noChangeShapeType="1"/>
            </p:cNvSpPr>
            <p:nvPr/>
          </p:nvSpPr>
          <p:spPr bwMode="auto">
            <a:xfrm>
              <a:off x="6770688" y="3136900"/>
              <a:ext cx="793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49" name="Line 381"/>
            <p:cNvSpPr>
              <a:spLocks noChangeShapeType="1"/>
            </p:cNvSpPr>
            <p:nvPr/>
          </p:nvSpPr>
          <p:spPr bwMode="auto">
            <a:xfrm>
              <a:off x="6897688" y="3136900"/>
              <a:ext cx="7778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50" name="Line 382"/>
            <p:cNvSpPr>
              <a:spLocks noChangeShapeType="1"/>
            </p:cNvSpPr>
            <p:nvPr/>
          </p:nvSpPr>
          <p:spPr bwMode="auto">
            <a:xfrm>
              <a:off x="7023100" y="3136900"/>
              <a:ext cx="793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51" name="Line 383"/>
            <p:cNvSpPr>
              <a:spLocks noChangeShapeType="1"/>
            </p:cNvSpPr>
            <p:nvPr/>
          </p:nvSpPr>
          <p:spPr bwMode="auto">
            <a:xfrm>
              <a:off x="7150100" y="3136900"/>
              <a:ext cx="7778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52" name="Line 384"/>
            <p:cNvSpPr>
              <a:spLocks noChangeShapeType="1"/>
            </p:cNvSpPr>
            <p:nvPr/>
          </p:nvSpPr>
          <p:spPr bwMode="auto">
            <a:xfrm>
              <a:off x="7275513" y="3136900"/>
              <a:ext cx="158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53" name="Line 385"/>
            <p:cNvSpPr>
              <a:spLocks noChangeShapeType="1"/>
            </p:cNvSpPr>
            <p:nvPr/>
          </p:nvSpPr>
          <p:spPr bwMode="auto">
            <a:xfrm>
              <a:off x="7291388" y="3136900"/>
              <a:ext cx="0" cy="7937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54" name="Line 386"/>
            <p:cNvSpPr>
              <a:spLocks noChangeShapeType="1"/>
            </p:cNvSpPr>
            <p:nvPr/>
          </p:nvSpPr>
          <p:spPr bwMode="auto">
            <a:xfrm>
              <a:off x="7291388" y="3263900"/>
              <a:ext cx="0" cy="7778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55" name="Line 387"/>
            <p:cNvSpPr>
              <a:spLocks noChangeShapeType="1"/>
            </p:cNvSpPr>
            <p:nvPr/>
          </p:nvSpPr>
          <p:spPr bwMode="auto">
            <a:xfrm>
              <a:off x="7291388" y="3389312"/>
              <a:ext cx="0" cy="7937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56" name="Line 388"/>
            <p:cNvSpPr>
              <a:spLocks noChangeShapeType="1"/>
            </p:cNvSpPr>
            <p:nvPr/>
          </p:nvSpPr>
          <p:spPr bwMode="auto">
            <a:xfrm>
              <a:off x="7291388" y="3516312"/>
              <a:ext cx="0" cy="7778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57" name="Line 389"/>
            <p:cNvSpPr>
              <a:spLocks noChangeShapeType="1"/>
            </p:cNvSpPr>
            <p:nvPr/>
          </p:nvSpPr>
          <p:spPr bwMode="auto">
            <a:xfrm>
              <a:off x="7291388" y="3641725"/>
              <a:ext cx="0" cy="7937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58" name="Line 390"/>
            <p:cNvSpPr>
              <a:spLocks noChangeShapeType="1"/>
            </p:cNvSpPr>
            <p:nvPr/>
          </p:nvSpPr>
          <p:spPr bwMode="auto">
            <a:xfrm>
              <a:off x="7291388" y="3768725"/>
              <a:ext cx="0" cy="7778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59" name="Line 391"/>
            <p:cNvSpPr>
              <a:spLocks noChangeShapeType="1"/>
            </p:cNvSpPr>
            <p:nvPr/>
          </p:nvSpPr>
          <p:spPr bwMode="auto">
            <a:xfrm>
              <a:off x="7291388" y="3894137"/>
              <a:ext cx="0" cy="7937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60" name="Line 392"/>
            <p:cNvSpPr>
              <a:spLocks noChangeShapeType="1"/>
            </p:cNvSpPr>
            <p:nvPr/>
          </p:nvSpPr>
          <p:spPr bwMode="auto">
            <a:xfrm>
              <a:off x="7291388" y="4021137"/>
              <a:ext cx="0" cy="7778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61" name="Line 393"/>
            <p:cNvSpPr>
              <a:spLocks noChangeShapeType="1"/>
            </p:cNvSpPr>
            <p:nvPr/>
          </p:nvSpPr>
          <p:spPr bwMode="auto">
            <a:xfrm>
              <a:off x="7291388" y="4146550"/>
              <a:ext cx="0" cy="7937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62" name="Line 394"/>
            <p:cNvSpPr>
              <a:spLocks noChangeShapeType="1"/>
            </p:cNvSpPr>
            <p:nvPr/>
          </p:nvSpPr>
          <p:spPr bwMode="auto">
            <a:xfrm>
              <a:off x="7291388" y="4273550"/>
              <a:ext cx="0" cy="7778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63" name="Line 395"/>
            <p:cNvSpPr>
              <a:spLocks noChangeShapeType="1"/>
            </p:cNvSpPr>
            <p:nvPr/>
          </p:nvSpPr>
          <p:spPr bwMode="auto">
            <a:xfrm>
              <a:off x="7291388" y="4398962"/>
              <a:ext cx="0" cy="7937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64" name="Line 396"/>
            <p:cNvSpPr>
              <a:spLocks noChangeShapeType="1"/>
            </p:cNvSpPr>
            <p:nvPr/>
          </p:nvSpPr>
          <p:spPr bwMode="auto">
            <a:xfrm>
              <a:off x="7291388" y="4525962"/>
              <a:ext cx="0" cy="7778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65" name="Line 397"/>
            <p:cNvSpPr>
              <a:spLocks noChangeShapeType="1"/>
            </p:cNvSpPr>
            <p:nvPr/>
          </p:nvSpPr>
          <p:spPr bwMode="auto">
            <a:xfrm>
              <a:off x="7291388" y="4651375"/>
              <a:ext cx="0" cy="7937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66" name="Line 398"/>
            <p:cNvSpPr>
              <a:spLocks noChangeShapeType="1"/>
            </p:cNvSpPr>
            <p:nvPr/>
          </p:nvSpPr>
          <p:spPr bwMode="auto">
            <a:xfrm>
              <a:off x="7291388" y="4776787"/>
              <a:ext cx="0" cy="7937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67" name="Line 399"/>
            <p:cNvSpPr>
              <a:spLocks noChangeShapeType="1"/>
            </p:cNvSpPr>
            <p:nvPr/>
          </p:nvSpPr>
          <p:spPr bwMode="auto">
            <a:xfrm>
              <a:off x="7291388" y="4903787"/>
              <a:ext cx="0" cy="7937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68" name="Line 400"/>
            <p:cNvSpPr>
              <a:spLocks noChangeShapeType="1"/>
            </p:cNvSpPr>
            <p:nvPr/>
          </p:nvSpPr>
          <p:spPr bwMode="auto">
            <a:xfrm>
              <a:off x="6140450" y="3594100"/>
              <a:ext cx="7778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69" name="Line 401"/>
            <p:cNvSpPr>
              <a:spLocks noChangeShapeType="1"/>
            </p:cNvSpPr>
            <p:nvPr/>
          </p:nvSpPr>
          <p:spPr bwMode="auto">
            <a:xfrm>
              <a:off x="6265863" y="3594100"/>
              <a:ext cx="793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70" name="Line 402"/>
            <p:cNvSpPr>
              <a:spLocks noChangeShapeType="1"/>
            </p:cNvSpPr>
            <p:nvPr/>
          </p:nvSpPr>
          <p:spPr bwMode="auto">
            <a:xfrm>
              <a:off x="6392863" y="3594100"/>
              <a:ext cx="7778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71" name="Line 403"/>
            <p:cNvSpPr>
              <a:spLocks noChangeShapeType="1"/>
            </p:cNvSpPr>
            <p:nvPr/>
          </p:nvSpPr>
          <p:spPr bwMode="auto">
            <a:xfrm>
              <a:off x="6518275" y="3594100"/>
              <a:ext cx="793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72" name="Line 404"/>
            <p:cNvSpPr>
              <a:spLocks noChangeShapeType="1"/>
            </p:cNvSpPr>
            <p:nvPr/>
          </p:nvSpPr>
          <p:spPr bwMode="auto">
            <a:xfrm>
              <a:off x="6645275" y="3594100"/>
              <a:ext cx="7778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73" name="Line 405"/>
            <p:cNvSpPr>
              <a:spLocks noChangeShapeType="1"/>
            </p:cNvSpPr>
            <p:nvPr/>
          </p:nvSpPr>
          <p:spPr bwMode="auto">
            <a:xfrm>
              <a:off x="6770688" y="3594100"/>
              <a:ext cx="793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 name="Line 407"/>
            <p:cNvSpPr>
              <a:spLocks noChangeShapeType="1"/>
            </p:cNvSpPr>
            <p:nvPr/>
          </p:nvSpPr>
          <p:spPr bwMode="auto">
            <a:xfrm>
              <a:off x="6897688" y="3594100"/>
              <a:ext cx="7778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 name="Line 408"/>
            <p:cNvSpPr>
              <a:spLocks noChangeShapeType="1"/>
            </p:cNvSpPr>
            <p:nvPr/>
          </p:nvSpPr>
          <p:spPr bwMode="auto">
            <a:xfrm>
              <a:off x="7023100" y="3594100"/>
              <a:ext cx="793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 name="Line 409"/>
            <p:cNvSpPr>
              <a:spLocks noChangeShapeType="1"/>
            </p:cNvSpPr>
            <p:nvPr/>
          </p:nvSpPr>
          <p:spPr bwMode="auto">
            <a:xfrm>
              <a:off x="7150100" y="3594100"/>
              <a:ext cx="7778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1" name="Line 410"/>
            <p:cNvSpPr>
              <a:spLocks noChangeShapeType="1"/>
            </p:cNvSpPr>
            <p:nvPr/>
          </p:nvSpPr>
          <p:spPr bwMode="auto">
            <a:xfrm>
              <a:off x="7275513" y="3594100"/>
              <a:ext cx="793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2" name="Line 411"/>
            <p:cNvSpPr>
              <a:spLocks noChangeShapeType="1"/>
            </p:cNvSpPr>
            <p:nvPr/>
          </p:nvSpPr>
          <p:spPr bwMode="auto">
            <a:xfrm>
              <a:off x="7402513" y="3594100"/>
              <a:ext cx="7778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3" name="Line 412"/>
            <p:cNvSpPr>
              <a:spLocks noChangeShapeType="1"/>
            </p:cNvSpPr>
            <p:nvPr/>
          </p:nvSpPr>
          <p:spPr bwMode="auto">
            <a:xfrm>
              <a:off x="7527925" y="3594100"/>
              <a:ext cx="793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4" name="Line 413"/>
            <p:cNvSpPr>
              <a:spLocks noChangeShapeType="1"/>
            </p:cNvSpPr>
            <p:nvPr/>
          </p:nvSpPr>
          <p:spPr bwMode="auto">
            <a:xfrm>
              <a:off x="7654925" y="3594100"/>
              <a:ext cx="539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5" name="Line 414"/>
            <p:cNvSpPr>
              <a:spLocks noChangeShapeType="1"/>
            </p:cNvSpPr>
            <p:nvPr/>
          </p:nvSpPr>
          <p:spPr bwMode="auto">
            <a:xfrm>
              <a:off x="7708900" y="3594100"/>
              <a:ext cx="0" cy="7937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6" name="Line 415"/>
            <p:cNvSpPr>
              <a:spLocks noChangeShapeType="1"/>
            </p:cNvSpPr>
            <p:nvPr/>
          </p:nvSpPr>
          <p:spPr bwMode="auto">
            <a:xfrm>
              <a:off x="7708900" y="3721100"/>
              <a:ext cx="0" cy="7778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7" name="Line 416"/>
            <p:cNvSpPr>
              <a:spLocks noChangeShapeType="1"/>
            </p:cNvSpPr>
            <p:nvPr/>
          </p:nvSpPr>
          <p:spPr bwMode="auto">
            <a:xfrm>
              <a:off x="7708900" y="3846513"/>
              <a:ext cx="0" cy="7937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8" name="Line 417"/>
            <p:cNvSpPr>
              <a:spLocks noChangeShapeType="1"/>
            </p:cNvSpPr>
            <p:nvPr/>
          </p:nvSpPr>
          <p:spPr bwMode="auto">
            <a:xfrm>
              <a:off x="7708900" y="3973513"/>
              <a:ext cx="0" cy="7778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9" name="Line 418"/>
            <p:cNvSpPr>
              <a:spLocks noChangeShapeType="1"/>
            </p:cNvSpPr>
            <p:nvPr/>
          </p:nvSpPr>
          <p:spPr bwMode="auto">
            <a:xfrm>
              <a:off x="7708900" y="4098925"/>
              <a:ext cx="0" cy="7937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0" name="Line 419"/>
            <p:cNvSpPr>
              <a:spLocks noChangeShapeType="1"/>
            </p:cNvSpPr>
            <p:nvPr/>
          </p:nvSpPr>
          <p:spPr bwMode="auto">
            <a:xfrm>
              <a:off x="7708900" y="4225925"/>
              <a:ext cx="0" cy="7778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1" name="Line 420"/>
            <p:cNvSpPr>
              <a:spLocks noChangeShapeType="1"/>
            </p:cNvSpPr>
            <p:nvPr/>
          </p:nvSpPr>
          <p:spPr bwMode="auto">
            <a:xfrm>
              <a:off x="7708900" y="4351338"/>
              <a:ext cx="0" cy="7937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2" name="Line 421"/>
            <p:cNvSpPr>
              <a:spLocks noChangeShapeType="1"/>
            </p:cNvSpPr>
            <p:nvPr/>
          </p:nvSpPr>
          <p:spPr bwMode="auto">
            <a:xfrm>
              <a:off x="7708900" y="4478338"/>
              <a:ext cx="0" cy="7778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3" name="Line 422"/>
            <p:cNvSpPr>
              <a:spLocks noChangeShapeType="1"/>
            </p:cNvSpPr>
            <p:nvPr/>
          </p:nvSpPr>
          <p:spPr bwMode="auto">
            <a:xfrm>
              <a:off x="7708900" y="4603750"/>
              <a:ext cx="0" cy="7937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4" name="Line 423"/>
            <p:cNvSpPr>
              <a:spLocks noChangeShapeType="1"/>
            </p:cNvSpPr>
            <p:nvPr/>
          </p:nvSpPr>
          <p:spPr bwMode="auto">
            <a:xfrm>
              <a:off x="7708900" y="4730750"/>
              <a:ext cx="0" cy="7778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5" name="Line 424"/>
            <p:cNvSpPr>
              <a:spLocks noChangeShapeType="1"/>
            </p:cNvSpPr>
            <p:nvPr/>
          </p:nvSpPr>
          <p:spPr bwMode="auto">
            <a:xfrm>
              <a:off x="7708900" y="4856163"/>
              <a:ext cx="0" cy="7937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6" name="Line 425"/>
            <p:cNvSpPr>
              <a:spLocks noChangeShapeType="1"/>
            </p:cNvSpPr>
            <p:nvPr/>
          </p:nvSpPr>
          <p:spPr bwMode="auto">
            <a:xfrm>
              <a:off x="7708900" y="4983163"/>
              <a:ext cx="0" cy="349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27" name="Line 426"/>
            <p:cNvSpPr>
              <a:spLocks noChangeShapeType="1"/>
            </p:cNvSpPr>
            <p:nvPr/>
          </p:nvSpPr>
          <p:spPr bwMode="auto">
            <a:xfrm>
              <a:off x="6140450" y="3705225"/>
              <a:ext cx="7778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8" name="Line 427"/>
            <p:cNvSpPr>
              <a:spLocks noChangeShapeType="1"/>
            </p:cNvSpPr>
            <p:nvPr/>
          </p:nvSpPr>
          <p:spPr bwMode="auto">
            <a:xfrm>
              <a:off x="6265863" y="3705225"/>
              <a:ext cx="793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9" name="Line 428"/>
            <p:cNvSpPr>
              <a:spLocks noChangeShapeType="1"/>
            </p:cNvSpPr>
            <p:nvPr/>
          </p:nvSpPr>
          <p:spPr bwMode="auto">
            <a:xfrm>
              <a:off x="6392863" y="3705225"/>
              <a:ext cx="7778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0" name="Line 429"/>
            <p:cNvSpPr>
              <a:spLocks noChangeShapeType="1"/>
            </p:cNvSpPr>
            <p:nvPr/>
          </p:nvSpPr>
          <p:spPr bwMode="auto">
            <a:xfrm>
              <a:off x="6518275" y="3705225"/>
              <a:ext cx="793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1" name="Line 430"/>
            <p:cNvSpPr>
              <a:spLocks noChangeShapeType="1"/>
            </p:cNvSpPr>
            <p:nvPr/>
          </p:nvSpPr>
          <p:spPr bwMode="auto">
            <a:xfrm>
              <a:off x="6645275" y="3705225"/>
              <a:ext cx="7778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2" name="Line 431"/>
            <p:cNvSpPr>
              <a:spLocks noChangeShapeType="1"/>
            </p:cNvSpPr>
            <p:nvPr/>
          </p:nvSpPr>
          <p:spPr bwMode="auto">
            <a:xfrm>
              <a:off x="6770688" y="3705225"/>
              <a:ext cx="793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3" name="Line 432"/>
            <p:cNvSpPr>
              <a:spLocks noChangeShapeType="1"/>
            </p:cNvSpPr>
            <p:nvPr/>
          </p:nvSpPr>
          <p:spPr bwMode="auto">
            <a:xfrm>
              <a:off x="6897688" y="3705225"/>
              <a:ext cx="7778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4" name="Line 433"/>
            <p:cNvSpPr>
              <a:spLocks noChangeShapeType="1"/>
            </p:cNvSpPr>
            <p:nvPr/>
          </p:nvSpPr>
          <p:spPr bwMode="auto">
            <a:xfrm>
              <a:off x="7023100" y="3705225"/>
              <a:ext cx="793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5" name="Line 434"/>
            <p:cNvSpPr>
              <a:spLocks noChangeShapeType="1"/>
            </p:cNvSpPr>
            <p:nvPr/>
          </p:nvSpPr>
          <p:spPr bwMode="auto">
            <a:xfrm>
              <a:off x="7150100" y="3705225"/>
              <a:ext cx="7778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6" name="Line 435"/>
            <p:cNvSpPr>
              <a:spLocks noChangeShapeType="1"/>
            </p:cNvSpPr>
            <p:nvPr/>
          </p:nvSpPr>
          <p:spPr bwMode="auto">
            <a:xfrm>
              <a:off x="7275513" y="3705225"/>
              <a:ext cx="158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7" name="Line 436"/>
            <p:cNvSpPr>
              <a:spLocks noChangeShapeType="1"/>
            </p:cNvSpPr>
            <p:nvPr/>
          </p:nvSpPr>
          <p:spPr bwMode="auto">
            <a:xfrm flipV="1">
              <a:off x="6688138" y="3503613"/>
              <a:ext cx="1352550" cy="363537"/>
            </a:xfrm>
            <a:prstGeom prst="line">
              <a:avLst/>
            </a:prstGeom>
            <a:noFill/>
            <a:ln w="38100">
              <a:solidFill>
                <a:srgbClr val="558ED5"/>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8" name="Line 437"/>
            <p:cNvSpPr>
              <a:spLocks noChangeShapeType="1"/>
            </p:cNvSpPr>
            <p:nvPr/>
          </p:nvSpPr>
          <p:spPr bwMode="auto">
            <a:xfrm flipV="1">
              <a:off x="6688138" y="2935288"/>
              <a:ext cx="1352550" cy="363537"/>
            </a:xfrm>
            <a:prstGeom prst="line">
              <a:avLst/>
            </a:prstGeom>
            <a:noFill/>
            <a:ln w="38100">
              <a:solidFill>
                <a:srgbClr val="8EB4E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9" name="Line 438"/>
            <p:cNvSpPr>
              <a:spLocks noChangeShapeType="1"/>
            </p:cNvSpPr>
            <p:nvPr/>
          </p:nvSpPr>
          <p:spPr bwMode="auto">
            <a:xfrm>
              <a:off x="6935788" y="2754313"/>
              <a:ext cx="993775" cy="1076325"/>
            </a:xfrm>
            <a:prstGeom prst="line">
              <a:avLst/>
            </a:prstGeom>
            <a:noFill/>
            <a:ln w="38100">
              <a:solidFill>
                <a:srgbClr val="E46C0A"/>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0" name="Freeform 439"/>
            <p:cNvSpPr>
              <a:spLocks/>
            </p:cNvSpPr>
            <p:nvPr/>
          </p:nvSpPr>
          <p:spPr bwMode="auto">
            <a:xfrm>
              <a:off x="7259638" y="3105150"/>
              <a:ext cx="63500" cy="63500"/>
            </a:xfrm>
            <a:custGeom>
              <a:avLst/>
              <a:gdLst>
                <a:gd name="T0" fmla="*/ 40 w 40"/>
                <a:gd name="T1" fmla="*/ 20 h 40"/>
                <a:gd name="T2" fmla="*/ 40 w 40"/>
                <a:gd name="T3" fmla="*/ 20 h 40"/>
                <a:gd name="T4" fmla="*/ 37 w 40"/>
                <a:gd name="T5" fmla="*/ 30 h 40"/>
                <a:gd name="T6" fmla="*/ 35 w 40"/>
                <a:gd name="T7" fmla="*/ 35 h 40"/>
                <a:gd name="T8" fmla="*/ 27 w 40"/>
                <a:gd name="T9" fmla="*/ 40 h 40"/>
                <a:gd name="T10" fmla="*/ 20 w 40"/>
                <a:gd name="T11" fmla="*/ 40 h 40"/>
                <a:gd name="T12" fmla="*/ 20 w 40"/>
                <a:gd name="T13" fmla="*/ 40 h 40"/>
                <a:gd name="T14" fmla="*/ 13 w 40"/>
                <a:gd name="T15" fmla="*/ 40 h 40"/>
                <a:gd name="T16" fmla="*/ 5 w 40"/>
                <a:gd name="T17" fmla="*/ 35 h 40"/>
                <a:gd name="T18" fmla="*/ 3 w 40"/>
                <a:gd name="T19" fmla="*/ 30 h 40"/>
                <a:gd name="T20" fmla="*/ 0 w 40"/>
                <a:gd name="T21" fmla="*/ 20 h 40"/>
                <a:gd name="T22" fmla="*/ 0 w 40"/>
                <a:gd name="T23" fmla="*/ 20 h 40"/>
                <a:gd name="T24" fmla="*/ 3 w 40"/>
                <a:gd name="T25" fmla="*/ 13 h 40"/>
                <a:gd name="T26" fmla="*/ 5 w 40"/>
                <a:gd name="T27" fmla="*/ 8 h 40"/>
                <a:gd name="T28" fmla="*/ 13 w 40"/>
                <a:gd name="T29" fmla="*/ 3 h 40"/>
                <a:gd name="T30" fmla="*/ 20 w 40"/>
                <a:gd name="T31" fmla="*/ 0 h 40"/>
                <a:gd name="T32" fmla="*/ 20 w 40"/>
                <a:gd name="T33" fmla="*/ 0 h 40"/>
                <a:gd name="T34" fmla="*/ 27 w 40"/>
                <a:gd name="T35" fmla="*/ 3 h 40"/>
                <a:gd name="T36" fmla="*/ 35 w 40"/>
                <a:gd name="T37" fmla="*/ 8 h 40"/>
                <a:gd name="T38" fmla="*/ 37 w 40"/>
                <a:gd name="T39" fmla="*/ 13 h 40"/>
                <a:gd name="T40" fmla="*/ 40 w 40"/>
                <a:gd name="T41" fmla="*/ 20 h 40"/>
                <a:gd name="T42" fmla="*/ 40 w 40"/>
                <a:gd name="T43" fmla="*/ 2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40" y="20"/>
                  </a:moveTo>
                  <a:lnTo>
                    <a:pt x="40" y="20"/>
                  </a:lnTo>
                  <a:lnTo>
                    <a:pt x="37" y="30"/>
                  </a:lnTo>
                  <a:lnTo>
                    <a:pt x="35" y="35"/>
                  </a:lnTo>
                  <a:lnTo>
                    <a:pt x="27" y="40"/>
                  </a:lnTo>
                  <a:lnTo>
                    <a:pt x="20" y="40"/>
                  </a:lnTo>
                  <a:lnTo>
                    <a:pt x="20" y="40"/>
                  </a:lnTo>
                  <a:lnTo>
                    <a:pt x="13" y="40"/>
                  </a:lnTo>
                  <a:lnTo>
                    <a:pt x="5" y="35"/>
                  </a:lnTo>
                  <a:lnTo>
                    <a:pt x="3" y="30"/>
                  </a:lnTo>
                  <a:lnTo>
                    <a:pt x="0" y="20"/>
                  </a:lnTo>
                  <a:lnTo>
                    <a:pt x="0" y="20"/>
                  </a:lnTo>
                  <a:lnTo>
                    <a:pt x="3" y="13"/>
                  </a:lnTo>
                  <a:lnTo>
                    <a:pt x="5" y="8"/>
                  </a:lnTo>
                  <a:lnTo>
                    <a:pt x="13" y="3"/>
                  </a:lnTo>
                  <a:lnTo>
                    <a:pt x="20" y="0"/>
                  </a:lnTo>
                  <a:lnTo>
                    <a:pt x="20" y="0"/>
                  </a:lnTo>
                  <a:lnTo>
                    <a:pt x="27" y="3"/>
                  </a:lnTo>
                  <a:lnTo>
                    <a:pt x="35" y="8"/>
                  </a:lnTo>
                  <a:lnTo>
                    <a:pt x="37" y="13"/>
                  </a:lnTo>
                  <a:lnTo>
                    <a:pt x="40" y="20"/>
                  </a:lnTo>
                  <a:lnTo>
                    <a:pt x="40" y="2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1" name="Freeform 440"/>
            <p:cNvSpPr>
              <a:spLocks/>
            </p:cNvSpPr>
            <p:nvPr/>
          </p:nvSpPr>
          <p:spPr bwMode="auto">
            <a:xfrm>
              <a:off x="7259638" y="3673475"/>
              <a:ext cx="63500" cy="63500"/>
            </a:xfrm>
            <a:custGeom>
              <a:avLst/>
              <a:gdLst>
                <a:gd name="T0" fmla="*/ 40 w 40"/>
                <a:gd name="T1" fmla="*/ 20 h 40"/>
                <a:gd name="T2" fmla="*/ 40 w 40"/>
                <a:gd name="T3" fmla="*/ 20 h 40"/>
                <a:gd name="T4" fmla="*/ 37 w 40"/>
                <a:gd name="T5" fmla="*/ 30 h 40"/>
                <a:gd name="T6" fmla="*/ 35 w 40"/>
                <a:gd name="T7" fmla="*/ 35 h 40"/>
                <a:gd name="T8" fmla="*/ 27 w 40"/>
                <a:gd name="T9" fmla="*/ 40 h 40"/>
                <a:gd name="T10" fmla="*/ 20 w 40"/>
                <a:gd name="T11" fmla="*/ 40 h 40"/>
                <a:gd name="T12" fmla="*/ 20 w 40"/>
                <a:gd name="T13" fmla="*/ 40 h 40"/>
                <a:gd name="T14" fmla="*/ 13 w 40"/>
                <a:gd name="T15" fmla="*/ 40 h 40"/>
                <a:gd name="T16" fmla="*/ 5 w 40"/>
                <a:gd name="T17" fmla="*/ 35 h 40"/>
                <a:gd name="T18" fmla="*/ 3 w 40"/>
                <a:gd name="T19" fmla="*/ 30 h 40"/>
                <a:gd name="T20" fmla="*/ 0 w 40"/>
                <a:gd name="T21" fmla="*/ 20 h 40"/>
                <a:gd name="T22" fmla="*/ 0 w 40"/>
                <a:gd name="T23" fmla="*/ 20 h 40"/>
                <a:gd name="T24" fmla="*/ 3 w 40"/>
                <a:gd name="T25" fmla="*/ 12 h 40"/>
                <a:gd name="T26" fmla="*/ 5 w 40"/>
                <a:gd name="T27" fmla="*/ 7 h 40"/>
                <a:gd name="T28" fmla="*/ 13 w 40"/>
                <a:gd name="T29" fmla="*/ 2 h 40"/>
                <a:gd name="T30" fmla="*/ 20 w 40"/>
                <a:gd name="T31" fmla="*/ 0 h 40"/>
                <a:gd name="T32" fmla="*/ 20 w 40"/>
                <a:gd name="T33" fmla="*/ 0 h 40"/>
                <a:gd name="T34" fmla="*/ 27 w 40"/>
                <a:gd name="T35" fmla="*/ 2 h 40"/>
                <a:gd name="T36" fmla="*/ 35 w 40"/>
                <a:gd name="T37" fmla="*/ 7 h 40"/>
                <a:gd name="T38" fmla="*/ 37 w 40"/>
                <a:gd name="T39" fmla="*/ 12 h 40"/>
                <a:gd name="T40" fmla="*/ 40 w 40"/>
                <a:gd name="T41" fmla="*/ 20 h 40"/>
                <a:gd name="T42" fmla="*/ 40 w 40"/>
                <a:gd name="T43" fmla="*/ 2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40" y="20"/>
                  </a:moveTo>
                  <a:lnTo>
                    <a:pt x="40" y="20"/>
                  </a:lnTo>
                  <a:lnTo>
                    <a:pt x="37" y="30"/>
                  </a:lnTo>
                  <a:lnTo>
                    <a:pt x="35" y="35"/>
                  </a:lnTo>
                  <a:lnTo>
                    <a:pt x="27" y="40"/>
                  </a:lnTo>
                  <a:lnTo>
                    <a:pt x="20" y="40"/>
                  </a:lnTo>
                  <a:lnTo>
                    <a:pt x="20" y="40"/>
                  </a:lnTo>
                  <a:lnTo>
                    <a:pt x="13" y="40"/>
                  </a:lnTo>
                  <a:lnTo>
                    <a:pt x="5" y="35"/>
                  </a:lnTo>
                  <a:lnTo>
                    <a:pt x="3" y="30"/>
                  </a:lnTo>
                  <a:lnTo>
                    <a:pt x="0" y="20"/>
                  </a:lnTo>
                  <a:lnTo>
                    <a:pt x="0" y="20"/>
                  </a:lnTo>
                  <a:lnTo>
                    <a:pt x="3" y="12"/>
                  </a:lnTo>
                  <a:lnTo>
                    <a:pt x="5" y="7"/>
                  </a:lnTo>
                  <a:lnTo>
                    <a:pt x="13" y="2"/>
                  </a:lnTo>
                  <a:lnTo>
                    <a:pt x="20" y="0"/>
                  </a:lnTo>
                  <a:lnTo>
                    <a:pt x="20" y="0"/>
                  </a:lnTo>
                  <a:lnTo>
                    <a:pt x="27" y="2"/>
                  </a:lnTo>
                  <a:lnTo>
                    <a:pt x="35" y="7"/>
                  </a:lnTo>
                  <a:lnTo>
                    <a:pt x="37" y="12"/>
                  </a:lnTo>
                  <a:lnTo>
                    <a:pt x="40" y="20"/>
                  </a:lnTo>
                  <a:lnTo>
                    <a:pt x="40" y="2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2" name="Freeform 441"/>
            <p:cNvSpPr>
              <a:spLocks/>
            </p:cNvSpPr>
            <p:nvPr/>
          </p:nvSpPr>
          <p:spPr bwMode="auto">
            <a:xfrm>
              <a:off x="7677150" y="3562350"/>
              <a:ext cx="63500" cy="63500"/>
            </a:xfrm>
            <a:custGeom>
              <a:avLst/>
              <a:gdLst>
                <a:gd name="T0" fmla="*/ 40 w 40"/>
                <a:gd name="T1" fmla="*/ 20 h 40"/>
                <a:gd name="T2" fmla="*/ 40 w 40"/>
                <a:gd name="T3" fmla="*/ 20 h 40"/>
                <a:gd name="T4" fmla="*/ 40 w 40"/>
                <a:gd name="T5" fmla="*/ 28 h 40"/>
                <a:gd name="T6" fmla="*/ 35 w 40"/>
                <a:gd name="T7" fmla="*/ 35 h 40"/>
                <a:gd name="T8" fmla="*/ 28 w 40"/>
                <a:gd name="T9" fmla="*/ 38 h 40"/>
                <a:gd name="T10" fmla="*/ 20 w 40"/>
                <a:gd name="T11" fmla="*/ 40 h 40"/>
                <a:gd name="T12" fmla="*/ 20 w 40"/>
                <a:gd name="T13" fmla="*/ 40 h 40"/>
                <a:gd name="T14" fmla="*/ 13 w 40"/>
                <a:gd name="T15" fmla="*/ 38 h 40"/>
                <a:gd name="T16" fmla="*/ 5 w 40"/>
                <a:gd name="T17" fmla="*/ 35 h 40"/>
                <a:gd name="T18" fmla="*/ 3 w 40"/>
                <a:gd name="T19" fmla="*/ 28 h 40"/>
                <a:gd name="T20" fmla="*/ 0 w 40"/>
                <a:gd name="T21" fmla="*/ 20 h 40"/>
                <a:gd name="T22" fmla="*/ 0 w 40"/>
                <a:gd name="T23" fmla="*/ 20 h 40"/>
                <a:gd name="T24" fmla="*/ 3 w 40"/>
                <a:gd name="T25" fmla="*/ 13 h 40"/>
                <a:gd name="T26" fmla="*/ 5 w 40"/>
                <a:gd name="T27" fmla="*/ 5 h 40"/>
                <a:gd name="T28" fmla="*/ 13 w 40"/>
                <a:gd name="T29" fmla="*/ 3 h 40"/>
                <a:gd name="T30" fmla="*/ 20 w 40"/>
                <a:gd name="T31" fmla="*/ 0 h 40"/>
                <a:gd name="T32" fmla="*/ 20 w 40"/>
                <a:gd name="T33" fmla="*/ 0 h 40"/>
                <a:gd name="T34" fmla="*/ 28 w 40"/>
                <a:gd name="T35" fmla="*/ 3 h 40"/>
                <a:gd name="T36" fmla="*/ 35 w 40"/>
                <a:gd name="T37" fmla="*/ 5 h 40"/>
                <a:gd name="T38" fmla="*/ 40 w 40"/>
                <a:gd name="T39" fmla="*/ 13 h 40"/>
                <a:gd name="T40" fmla="*/ 40 w 40"/>
                <a:gd name="T41" fmla="*/ 20 h 40"/>
                <a:gd name="T42" fmla="*/ 40 w 40"/>
                <a:gd name="T43" fmla="*/ 2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40" y="20"/>
                  </a:moveTo>
                  <a:lnTo>
                    <a:pt x="40" y="20"/>
                  </a:lnTo>
                  <a:lnTo>
                    <a:pt x="40" y="28"/>
                  </a:lnTo>
                  <a:lnTo>
                    <a:pt x="35" y="35"/>
                  </a:lnTo>
                  <a:lnTo>
                    <a:pt x="28" y="38"/>
                  </a:lnTo>
                  <a:lnTo>
                    <a:pt x="20" y="40"/>
                  </a:lnTo>
                  <a:lnTo>
                    <a:pt x="20" y="40"/>
                  </a:lnTo>
                  <a:lnTo>
                    <a:pt x="13" y="38"/>
                  </a:lnTo>
                  <a:lnTo>
                    <a:pt x="5" y="35"/>
                  </a:lnTo>
                  <a:lnTo>
                    <a:pt x="3" y="28"/>
                  </a:lnTo>
                  <a:lnTo>
                    <a:pt x="0" y="20"/>
                  </a:lnTo>
                  <a:lnTo>
                    <a:pt x="0" y="20"/>
                  </a:lnTo>
                  <a:lnTo>
                    <a:pt x="3" y="13"/>
                  </a:lnTo>
                  <a:lnTo>
                    <a:pt x="5" y="5"/>
                  </a:lnTo>
                  <a:lnTo>
                    <a:pt x="13" y="3"/>
                  </a:lnTo>
                  <a:lnTo>
                    <a:pt x="20" y="0"/>
                  </a:lnTo>
                  <a:lnTo>
                    <a:pt x="20" y="0"/>
                  </a:lnTo>
                  <a:lnTo>
                    <a:pt x="28" y="3"/>
                  </a:lnTo>
                  <a:lnTo>
                    <a:pt x="35" y="5"/>
                  </a:lnTo>
                  <a:lnTo>
                    <a:pt x="40" y="13"/>
                  </a:lnTo>
                  <a:lnTo>
                    <a:pt x="40" y="20"/>
                  </a:lnTo>
                  <a:lnTo>
                    <a:pt x="40" y="2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7" name="Rectangle 466"/>
            <p:cNvSpPr>
              <a:spLocks noChangeArrowheads="1"/>
            </p:cNvSpPr>
            <p:nvPr/>
          </p:nvSpPr>
          <p:spPr bwMode="auto">
            <a:xfrm>
              <a:off x="6170779" y="4478338"/>
              <a:ext cx="1309521" cy="433388"/>
            </a:xfrm>
            <a:prstGeom prst="rect">
              <a:avLst/>
            </a:prstGeom>
            <a:solidFill>
              <a:srgbClr val="CDDFC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8" name="Rectangle 467"/>
            <p:cNvSpPr>
              <a:spLocks noChangeArrowheads="1"/>
            </p:cNvSpPr>
            <p:nvPr/>
          </p:nvSpPr>
          <p:spPr bwMode="auto">
            <a:xfrm>
              <a:off x="6175215" y="4513848"/>
              <a:ext cx="1134926"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1" u="none" strike="noStrike" cap="none" normalizeH="0" baseline="0" dirty="0">
                  <a:ln>
                    <a:noFill/>
                  </a:ln>
                  <a:solidFill>
                    <a:srgbClr val="000000"/>
                  </a:solidFill>
                  <a:effectLst/>
                  <a:latin typeface="Univers LT Std 57 Cn" charset="0"/>
                  <a:cs typeface="Arial" pitchFamily="34" charset="0"/>
                </a:rPr>
                <a:t>Buyers pay $0.66,</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sp>
          <p:nvSpPr>
            <p:cNvPr id="69" name="Rectangle 468"/>
            <p:cNvSpPr>
              <a:spLocks noChangeArrowheads="1"/>
            </p:cNvSpPr>
            <p:nvPr/>
          </p:nvSpPr>
          <p:spPr bwMode="auto">
            <a:xfrm>
              <a:off x="6179344" y="4699585"/>
              <a:ext cx="1332096"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1" u="none" strike="noStrike" cap="none" normalizeH="0" baseline="0" dirty="0">
                  <a:ln>
                    <a:noFill/>
                  </a:ln>
                  <a:solidFill>
                    <a:srgbClr val="000000"/>
                  </a:solidFill>
                  <a:effectLst/>
                  <a:latin typeface="Univers LT Std 57 Cn" charset="0"/>
                  <a:cs typeface="Arial" pitchFamily="34" charset="0"/>
                </a:rPr>
                <a:t>sellers receive $0.46</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sp>
          <p:nvSpPr>
            <p:cNvPr id="477" name="Rectangle 98"/>
            <p:cNvSpPr>
              <a:spLocks noChangeArrowheads="1"/>
            </p:cNvSpPr>
            <p:nvPr/>
          </p:nvSpPr>
          <p:spPr bwMode="auto">
            <a:xfrm>
              <a:off x="5890726" y="2511654"/>
              <a:ext cx="70692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a:cs typeface="Arial" pitchFamily="34" charset="0"/>
                </a:rPr>
                <a:t>Price ($</a:t>
              </a:r>
              <a:r>
                <a:rPr kumimoji="0" lang="en-US" sz="1400" b="1" i="0" u="none" strike="noStrike" cap="none" normalizeH="0" baseline="0" dirty="0">
                  <a:ln>
                    <a:noFill/>
                  </a:ln>
                  <a:solidFill>
                    <a:srgbClr val="000000"/>
                  </a:solidFill>
                  <a:effectLst/>
                  <a:latin typeface="Univers LT Std 47 Cn Lt"/>
                  <a:cs typeface="Times New Roman"/>
                </a:rPr>
                <a:t>)</a:t>
              </a:r>
              <a:endParaRPr kumimoji="0" lang="en-US" sz="2400" b="0" i="0" u="none" strike="noStrike" cap="none" normalizeH="0" baseline="0" dirty="0">
                <a:ln>
                  <a:noFill/>
                </a:ln>
                <a:solidFill>
                  <a:schemeClr val="tx1"/>
                </a:solidFill>
                <a:effectLst/>
                <a:latin typeface="Univers LT Std 47 Cn Lt"/>
                <a:cs typeface="Arial" pitchFamily="34" charset="0"/>
              </a:endParaRPr>
            </a:p>
          </p:txBody>
        </p:sp>
        <p:sp>
          <p:nvSpPr>
            <p:cNvPr id="480" name="Rectangle 479"/>
            <p:cNvSpPr>
              <a:spLocks noChangeArrowheads="1"/>
            </p:cNvSpPr>
            <p:nvPr/>
          </p:nvSpPr>
          <p:spPr bwMode="auto">
            <a:xfrm>
              <a:off x="5890726" y="5181600"/>
              <a:ext cx="264367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Quantity of Whizbangs</a:t>
              </a:r>
              <a:r>
                <a:rPr kumimoji="0" lang="en-US" sz="1400" b="1" i="0" u="none" strike="noStrike" cap="none" normalizeH="0" dirty="0">
                  <a:ln>
                    <a:noFill/>
                  </a:ln>
                  <a:solidFill>
                    <a:srgbClr val="000000"/>
                  </a:solidFill>
                  <a:effectLst/>
                  <a:latin typeface="Univers LT Std 47 Cn Lt" charset="0"/>
                  <a:cs typeface="Arial" pitchFamily="34" charset="0"/>
                </a:rPr>
                <a:t> (mil.)</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grpSp>
      <p:grpSp>
        <p:nvGrpSpPr>
          <p:cNvPr id="4" name="Group 3"/>
          <p:cNvGrpSpPr/>
          <p:nvPr/>
        </p:nvGrpSpPr>
        <p:grpSpPr>
          <a:xfrm>
            <a:off x="3134162" y="2841380"/>
            <a:ext cx="2597598" cy="3011349"/>
            <a:chOff x="3134162" y="2518231"/>
            <a:chExt cx="2597598" cy="3011349"/>
          </a:xfrm>
        </p:grpSpPr>
        <p:sp>
          <p:nvSpPr>
            <p:cNvPr id="277" name="Rectangle 8"/>
            <p:cNvSpPr>
              <a:spLocks noChangeArrowheads="1"/>
            </p:cNvSpPr>
            <p:nvPr/>
          </p:nvSpPr>
          <p:spPr bwMode="auto">
            <a:xfrm>
              <a:off x="3576638" y="3594101"/>
              <a:ext cx="1150938" cy="454025"/>
            </a:xfrm>
            <a:prstGeom prst="rect">
              <a:avLst/>
            </a:prstGeom>
            <a:solidFill>
              <a:srgbClr val="C8D4E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8" name="Rectangle 9"/>
            <p:cNvSpPr>
              <a:spLocks noChangeArrowheads="1"/>
            </p:cNvSpPr>
            <p:nvPr/>
          </p:nvSpPr>
          <p:spPr bwMode="auto">
            <a:xfrm>
              <a:off x="3576638" y="3479801"/>
              <a:ext cx="1150938" cy="114300"/>
            </a:xfrm>
            <a:prstGeom prst="rect">
              <a:avLst/>
            </a:prstGeom>
            <a:solidFill>
              <a:srgbClr val="ECB88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71" name="Line 202"/>
            <p:cNvSpPr>
              <a:spLocks noChangeShapeType="1"/>
            </p:cNvSpPr>
            <p:nvPr/>
          </p:nvSpPr>
          <p:spPr bwMode="auto">
            <a:xfrm>
              <a:off x="3576638" y="3479801"/>
              <a:ext cx="793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72" name="Line 203"/>
            <p:cNvSpPr>
              <a:spLocks noChangeShapeType="1"/>
            </p:cNvSpPr>
            <p:nvPr/>
          </p:nvSpPr>
          <p:spPr bwMode="auto">
            <a:xfrm>
              <a:off x="3702050" y="3479801"/>
              <a:ext cx="793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73" name="Line 204"/>
            <p:cNvSpPr>
              <a:spLocks noChangeShapeType="1"/>
            </p:cNvSpPr>
            <p:nvPr/>
          </p:nvSpPr>
          <p:spPr bwMode="auto">
            <a:xfrm>
              <a:off x="3829050" y="3479801"/>
              <a:ext cx="793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4" name="Line 206"/>
            <p:cNvSpPr>
              <a:spLocks noChangeShapeType="1"/>
            </p:cNvSpPr>
            <p:nvPr/>
          </p:nvSpPr>
          <p:spPr bwMode="auto">
            <a:xfrm>
              <a:off x="3954463" y="3479800"/>
              <a:ext cx="793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5" name="Line 207"/>
            <p:cNvSpPr>
              <a:spLocks noChangeShapeType="1"/>
            </p:cNvSpPr>
            <p:nvPr/>
          </p:nvSpPr>
          <p:spPr bwMode="auto">
            <a:xfrm>
              <a:off x="4081463" y="3479800"/>
              <a:ext cx="793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6" name="Line 208"/>
            <p:cNvSpPr>
              <a:spLocks noChangeShapeType="1"/>
            </p:cNvSpPr>
            <p:nvPr/>
          </p:nvSpPr>
          <p:spPr bwMode="auto">
            <a:xfrm>
              <a:off x="4206875" y="3479800"/>
              <a:ext cx="793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7" name="Line 209"/>
            <p:cNvSpPr>
              <a:spLocks noChangeShapeType="1"/>
            </p:cNvSpPr>
            <p:nvPr/>
          </p:nvSpPr>
          <p:spPr bwMode="auto">
            <a:xfrm>
              <a:off x="4333875" y="3479800"/>
              <a:ext cx="793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8" name="Line 210"/>
            <p:cNvSpPr>
              <a:spLocks noChangeShapeType="1"/>
            </p:cNvSpPr>
            <p:nvPr/>
          </p:nvSpPr>
          <p:spPr bwMode="auto">
            <a:xfrm>
              <a:off x="4459288" y="3479800"/>
              <a:ext cx="793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9" name="Line 211"/>
            <p:cNvSpPr>
              <a:spLocks noChangeShapeType="1"/>
            </p:cNvSpPr>
            <p:nvPr/>
          </p:nvSpPr>
          <p:spPr bwMode="auto">
            <a:xfrm>
              <a:off x="4586288" y="3479800"/>
              <a:ext cx="7778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0" name="Line 212"/>
            <p:cNvSpPr>
              <a:spLocks noChangeShapeType="1"/>
            </p:cNvSpPr>
            <p:nvPr/>
          </p:nvSpPr>
          <p:spPr bwMode="auto">
            <a:xfrm>
              <a:off x="4711700" y="3479800"/>
              <a:ext cx="158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1" name="Line 213"/>
            <p:cNvSpPr>
              <a:spLocks noChangeShapeType="1"/>
            </p:cNvSpPr>
            <p:nvPr/>
          </p:nvSpPr>
          <p:spPr bwMode="auto">
            <a:xfrm>
              <a:off x="4727575" y="3479800"/>
              <a:ext cx="0" cy="7937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2" name="Line 214"/>
            <p:cNvSpPr>
              <a:spLocks noChangeShapeType="1"/>
            </p:cNvSpPr>
            <p:nvPr/>
          </p:nvSpPr>
          <p:spPr bwMode="auto">
            <a:xfrm>
              <a:off x="4727575" y="3606800"/>
              <a:ext cx="0" cy="7778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3" name="Line 215"/>
            <p:cNvSpPr>
              <a:spLocks noChangeShapeType="1"/>
            </p:cNvSpPr>
            <p:nvPr/>
          </p:nvSpPr>
          <p:spPr bwMode="auto">
            <a:xfrm>
              <a:off x="4727575" y="3732212"/>
              <a:ext cx="0" cy="7937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4" name="Line 216"/>
            <p:cNvSpPr>
              <a:spLocks noChangeShapeType="1"/>
            </p:cNvSpPr>
            <p:nvPr/>
          </p:nvSpPr>
          <p:spPr bwMode="auto">
            <a:xfrm>
              <a:off x="4727575" y="3859212"/>
              <a:ext cx="0" cy="7778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5" name="Line 217"/>
            <p:cNvSpPr>
              <a:spLocks noChangeShapeType="1"/>
            </p:cNvSpPr>
            <p:nvPr/>
          </p:nvSpPr>
          <p:spPr bwMode="auto">
            <a:xfrm>
              <a:off x="4727575" y="3984625"/>
              <a:ext cx="0" cy="7937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6" name="Line 218"/>
            <p:cNvSpPr>
              <a:spLocks noChangeShapeType="1"/>
            </p:cNvSpPr>
            <p:nvPr/>
          </p:nvSpPr>
          <p:spPr bwMode="auto">
            <a:xfrm>
              <a:off x="4727575" y="4111625"/>
              <a:ext cx="0" cy="7778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7" name="Line 219"/>
            <p:cNvSpPr>
              <a:spLocks noChangeShapeType="1"/>
            </p:cNvSpPr>
            <p:nvPr/>
          </p:nvSpPr>
          <p:spPr bwMode="auto">
            <a:xfrm>
              <a:off x="4727575" y="4237037"/>
              <a:ext cx="0" cy="7937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8" name="Line 220"/>
            <p:cNvSpPr>
              <a:spLocks noChangeShapeType="1"/>
            </p:cNvSpPr>
            <p:nvPr/>
          </p:nvSpPr>
          <p:spPr bwMode="auto">
            <a:xfrm>
              <a:off x="4727575" y="4364037"/>
              <a:ext cx="0" cy="7778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9" name="Line 221"/>
            <p:cNvSpPr>
              <a:spLocks noChangeShapeType="1"/>
            </p:cNvSpPr>
            <p:nvPr/>
          </p:nvSpPr>
          <p:spPr bwMode="auto">
            <a:xfrm>
              <a:off x="4727575" y="4489450"/>
              <a:ext cx="0" cy="7937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0" name="Line 222"/>
            <p:cNvSpPr>
              <a:spLocks noChangeShapeType="1"/>
            </p:cNvSpPr>
            <p:nvPr/>
          </p:nvSpPr>
          <p:spPr bwMode="auto">
            <a:xfrm>
              <a:off x="4727575" y="4616450"/>
              <a:ext cx="0" cy="7778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1" name="Line 223"/>
            <p:cNvSpPr>
              <a:spLocks noChangeShapeType="1"/>
            </p:cNvSpPr>
            <p:nvPr/>
          </p:nvSpPr>
          <p:spPr bwMode="auto">
            <a:xfrm>
              <a:off x="4727575" y="4741862"/>
              <a:ext cx="0" cy="7937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2" name="Line 224"/>
            <p:cNvSpPr>
              <a:spLocks noChangeShapeType="1"/>
            </p:cNvSpPr>
            <p:nvPr/>
          </p:nvSpPr>
          <p:spPr bwMode="auto">
            <a:xfrm>
              <a:off x="4727575" y="4868862"/>
              <a:ext cx="0" cy="7778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3" name="Line 225"/>
            <p:cNvSpPr>
              <a:spLocks noChangeShapeType="1"/>
            </p:cNvSpPr>
            <p:nvPr/>
          </p:nvSpPr>
          <p:spPr bwMode="auto">
            <a:xfrm>
              <a:off x="4727575" y="4994275"/>
              <a:ext cx="0" cy="2063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94" name="Line 226"/>
            <p:cNvSpPr>
              <a:spLocks noChangeShapeType="1"/>
            </p:cNvSpPr>
            <p:nvPr/>
          </p:nvSpPr>
          <p:spPr bwMode="auto">
            <a:xfrm>
              <a:off x="3576638" y="3594100"/>
              <a:ext cx="793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5" name="Line 227"/>
            <p:cNvSpPr>
              <a:spLocks noChangeShapeType="1"/>
            </p:cNvSpPr>
            <p:nvPr/>
          </p:nvSpPr>
          <p:spPr bwMode="auto">
            <a:xfrm>
              <a:off x="3702050" y="3594100"/>
              <a:ext cx="793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6" name="Line 228"/>
            <p:cNvSpPr>
              <a:spLocks noChangeShapeType="1"/>
            </p:cNvSpPr>
            <p:nvPr/>
          </p:nvSpPr>
          <p:spPr bwMode="auto">
            <a:xfrm>
              <a:off x="3829050" y="3594100"/>
              <a:ext cx="793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7" name="Line 229"/>
            <p:cNvSpPr>
              <a:spLocks noChangeShapeType="1"/>
            </p:cNvSpPr>
            <p:nvPr/>
          </p:nvSpPr>
          <p:spPr bwMode="auto">
            <a:xfrm>
              <a:off x="3954463" y="3594100"/>
              <a:ext cx="793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8" name="Line 230"/>
            <p:cNvSpPr>
              <a:spLocks noChangeShapeType="1"/>
            </p:cNvSpPr>
            <p:nvPr/>
          </p:nvSpPr>
          <p:spPr bwMode="auto">
            <a:xfrm>
              <a:off x="4081463" y="3594100"/>
              <a:ext cx="793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9" name="Line 231"/>
            <p:cNvSpPr>
              <a:spLocks noChangeShapeType="1"/>
            </p:cNvSpPr>
            <p:nvPr/>
          </p:nvSpPr>
          <p:spPr bwMode="auto">
            <a:xfrm>
              <a:off x="4206875" y="3594100"/>
              <a:ext cx="793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0" name="Line 232"/>
            <p:cNvSpPr>
              <a:spLocks noChangeShapeType="1"/>
            </p:cNvSpPr>
            <p:nvPr/>
          </p:nvSpPr>
          <p:spPr bwMode="auto">
            <a:xfrm>
              <a:off x="4333875" y="3594100"/>
              <a:ext cx="793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1" name="Line 233"/>
            <p:cNvSpPr>
              <a:spLocks noChangeShapeType="1"/>
            </p:cNvSpPr>
            <p:nvPr/>
          </p:nvSpPr>
          <p:spPr bwMode="auto">
            <a:xfrm>
              <a:off x="4459288" y="3594100"/>
              <a:ext cx="793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2" name="Line 234"/>
            <p:cNvSpPr>
              <a:spLocks noChangeShapeType="1"/>
            </p:cNvSpPr>
            <p:nvPr/>
          </p:nvSpPr>
          <p:spPr bwMode="auto">
            <a:xfrm>
              <a:off x="4586288" y="3594100"/>
              <a:ext cx="7778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3" name="Line 235"/>
            <p:cNvSpPr>
              <a:spLocks noChangeShapeType="1"/>
            </p:cNvSpPr>
            <p:nvPr/>
          </p:nvSpPr>
          <p:spPr bwMode="auto">
            <a:xfrm>
              <a:off x="4711700" y="3594100"/>
              <a:ext cx="793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4" name="Line 236"/>
            <p:cNvSpPr>
              <a:spLocks noChangeShapeType="1"/>
            </p:cNvSpPr>
            <p:nvPr/>
          </p:nvSpPr>
          <p:spPr bwMode="auto">
            <a:xfrm>
              <a:off x="4838700" y="3594100"/>
              <a:ext cx="7778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5" name="Line 237"/>
            <p:cNvSpPr>
              <a:spLocks noChangeShapeType="1"/>
            </p:cNvSpPr>
            <p:nvPr/>
          </p:nvSpPr>
          <p:spPr bwMode="auto">
            <a:xfrm>
              <a:off x="4964113" y="3594100"/>
              <a:ext cx="793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6" name="Line 238"/>
            <p:cNvSpPr>
              <a:spLocks noChangeShapeType="1"/>
            </p:cNvSpPr>
            <p:nvPr/>
          </p:nvSpPr>
          <p:spPr bwMode="auto">
            <a:xfrm>
              <a:off x="5091113" y="3594100"/>
              <a:ext cx="5556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7" name="Line 239"/>
            <p:cNvSpPr>
              <a:spLocks noChangeShapeType="1"/>
            </p:cNvSpPr>
            <p:nvPr/>
          </p:nvSpPr>
          <p:spPr bwMode="auto">
            <a:xfrm>
              <a:off x="5146675" y="3594100"/>
              <a:ext cx="0" cy="7937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8" name="Line 240"/>
            <p:cNvSpPr>
              <a:spLocks noChangeShapeType="1"/>
            </p:cNvSpPr>
            <p:nvPr/>
          </p:nvSpPr>
          <p:spPr bwMode="auto">
            <a:xfrm>
              <a:off x="5146675" y="3721100"/>
              <a:ext cx="0" cy="7778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9" name="Line 241"/>
            <p:cNvSpPr>
              <a:spLocks noChangeShapeType="1"/>
            </p:cNvSpPr>
            <p:nvPr/>
          </p:nvSpPr>
          <p:spPr bwMode="auto">
            <a:xfrm>
              <a:off x="5146675" y="3846512"/>
              <a:ext cx="0" cy="7937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10" name="Line 242"/>
            <p:cNvSpPr>
              <a:spLocks noChangeShapeType="1"/>
            </p:cNvSpPr>
            <p:nvPr/>
          </p:nvSpPr>
          <p:spPr bwMode="auto">
            <a:xfrm>
              <a:off x="5146675" y="3973512"/>
              <a:ext cx="0" cy="7778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11" name="Line 243"/>
            <p:cNvSpPr>
              <a:spLocks noChangeShapeType="1"/>
            </p:cNvSpPr>
            <p:nvPr/>
          </p:nvSpPr>
          <p:spPr bwMode="auto">
            <a:xfrm>
              <a:off x="5146675" y="4098925"/>
              <a:ext cx="0" cy="7937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12" name="Line 244"/>
            <p:cNvSpPr>
              <a:spLocks noChangeShapeType="1"/>
            </p:cNvSpPr>
            <p:nvPr/>
          </p:nvSpPr>
          <p:spPr bwMode="auto">
            <a:xfrm>
              <a:off x="5146675" y="4225925"/>
              <a:ext cx="0" cy="7778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13" name="Line 245"/>
            <p:cNvSpPr>
              <a:spLocks noChangeShapeType="1"/>
            </p:cNvSpPr>
            <p:nvPr/>
          </p:nvSpPr>
          <p:spPr bwMode="auto">
            <a:xfrm>
              <a:off x="5146675" y="4351337"/>
              <a:ext cx="0" cy="7937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14" name="Line 246"/>
            <p:cNvSpPr>
              <a:spLocks noChangeShapeType="1"/>
            </p:cNvSpPr>
            <p:nvPr/>
          </p:nvSpPr>
          <p:spPr bwMode="auto">
            <a:xfrm>
              <a:off x="5146675" y="4478337"/>
              <a:ext cx="0" cy="7778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15" name="Line 247"/>
            <p:cNvSpPr>
              <a:spLocks noChangeShapeType="1"/>
            </p:cNvSpPr>
            <p:nvPr/>
          </p:nvSpPr>
          <p:spPr bwMode="auto">
            <a:xfrm>
              <a:off x="5146675" y="4603750"/>
              <a:ext cx="0" cy="7937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16" name="Line 248"/>
            <p:cNvSpPr>
              <a:spLocks noChangeShapeType="1"/>
            </p:cNvSpPr>
            <p:nvPr/>
          </p:nvSpPr>
          <p:spPr bwMode="auto">
            <a:xfrm>
              <a:off x="5146675" y="4730750"/>
              <a:ext cx="0" cy="7778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17" name="Line 249"/>
            <p:cNvSpPr>
              <a:spLocks noChangeShapeType="1"/>
            </p:cNvSpPr>
            <p:nvPr/>
          </p:nvSpPr>
          <p:spPr bwMode="auto">
            <a:xfrm>
              <a:off x="5146675" y="4856162"/>
              <a:ext cx="0" cy="7937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18" name="Line 250"/>
            <p:cNvSpPr>
              <a:spLocks noChangeShapeType="1"/>
            </p:cNvSpPr>
            <p:nvPr/>
          </p:nvSpPr>
          <p:spPr bwMode="auto">
            <a:xfrm>
              <a:off x="5146675" y="4983162"/>
              <a:ext cx="0" cy="349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119" name="Line 251"/>
            <p:cNvSpPr>
              <a:spLocks noChangeShapeType="1"/>
            </p:cNvSpPr>
            <p:nvPr/>
          </p:nvSpPr>
          <p:spPr bwMode="auto">
            <a:xfrm>
              <a:off x="3576638" y="4048125"/>
              <a:ext cx="793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20" name="Line 252"/>
            <p:cNvSpPr>
              <a:spLocks noChangeShapeType="1"/>
            </p:cNvSpPr>
            <p:nvPr/>
          </p:nvSpPr>
          <p:spPr bwMode="auto">
            <a:xfrm>
              <a:off x="3702050" y="4048125"/>
              <a:ext cx="793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21" name="Line 253"/>
            <p:cNvSpPr>
              <a:spLocks noChangeShapeType="1"/>
            </p:cNvSpPr>
            <p:nvPr/>
          </p:nvSpPr>
          <p:spPr bwMode="auto">
            <a:xfrm>
              <a:off x="3829050" y="4048125"/>
              <a:ext cx="793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22" name="Line 254"/>
            <p:cNvSpPr>
              <a:spLocks noChangeShapeType="1"/>
            </p:cNvSpPr>
            <p:nvPr/>
          </p:nvSpPr>
          <p:spPr bwMode="auto">
            <a:xfrm>
              <a:off x="3954463" y="4048125"/>
              <a:ext cx="793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23" name="Line 255"/>
            <p:cNvSpPr>
              <a:spLocks noChangeShapeType="1"/>
            </p:cNvSpPr>
            <p:nvPr/>
          </p:nvSpPr>
          <p:spPr bwMode="auto">
            <a:xfrm>
              <a:off x="4081463" y="4048125"/>
              <a:ext cx="793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24" name="Line 256"/>
            <p:cNvSpPr>
              <a:spLocks noChangeShapeType="1"/>
            </p:cNvSpPr>
            <p:nvPr/>
          </p:nvSpPr>
          <p:spPr bwMode="auto">
            <a:xfrm>
              <a:off x="4206875" y="4048125"/>
              <a:ext cx="793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25" name="Line 257"/>
            <p:cNvSpPr>
              <a:spLocks noChangeShapeType="1"/>
            </p:cNvSpPr>
            <p:nvPr/>
          </p:nvSpPr>
          <p:spPr bwMode="auto">
            <a:xfrm>
              <a:off x="4333875" y="4048125"/>
              <a:ext cx="793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26" name="Line 258"/>
            <p:cNvSpPr>
              <a:spLocks noChangeShapeType="1"/>
            </p:cNvSpPr>
            <p:nvPr/>
          </p:nvSpPr>
          <p:spPr bwMode="auto">
            <a:xfrm>
              <a:off x="4459288" y="4048125"/>
              <a:ext cx="793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27" name="Line 259"/>
            <p:cNvSpPr>
              <a:spLocks noChangeShapeType="1"/>
            </p:cNvSpPr>
            <p:nvPr/>
          </p:nvSpPr>
          <p:spPr bwMode="auto">
            <a:xfrm>
              <a:off x="4586288" y="4048125"/>
              <a:ext cx="7778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28" name="Line 260"/>
            <p:cNvSpPr>
              <a:spLocks noChangeShapeType="1"/>
            </p:cNvSpPr>
            <p:nvPr/>
          </p:nvSpPr>
          <p:spPr bwMode="auto">
            <a:xfrm>
              <a:off x="4711700" y="4048125"/>
              <a:ext cx="158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80" name="Rectangle 312"/>
            <p:cNvSpPr>
              <a:spLocks noChangeArrowheads="1"/>
            </p:cNvSpPr>
            <p:nvPr/>
          </p:nvSpPr>
          <p:spPr bwMode="auto">
            <a:xfrm>
              <a:off x="5402263" y="2619375"/>
              <a:ext cx="141288" cy="17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a:ln>
                    <a:noFill/>
                  </a:ln>
                  <a:solidFill>
                    <a:srgbClr val="000000"/>
                  </a:solidFill>
                  <a:effectLst/>
                  <a:latin typeface="Univers LT Std 47 Cn Lt" charset="0"/>
                  <a:cs typeface="Arial" pitchFamily="34" charset="0"/>
                </a:rPr>
                <a:t>S</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81" name="Rectangle 313"/>
            <p:cNvSpPr>
              <a:spLocks noChangeArrowheads="1"/>
            </p:cNvSpPr>
            <p:nvPr/>
          </p:nvSpPr>
          <p:spPr bwMode="auto">
            <a:xfrm>
              <a:off x="5473700" y="2679700"/>
              <a:ext cx="103188" cy="141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800" b="1" i="0" u="none" strike="noStrike" cap="none" normalizeH="0" baseline="0" dirty="0">
                  <a:ln>
                    <a:noFill/>
                  </a:ln>
                  <a:solidFill>
                    <a:srgbClr val="000000"/>
                  </a:solidFill>
                  <a:effectLst/>
                  <a:latin typeface="Univers LT Std 47 Cn Lt" charset="0"/>
                  <a:cs typeface="Arial" pitchFamily="34" charset="0"/>
                </a:rPr>
                <a:t>2</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82" name="Rectangle 314"/>
            <p:cNvSpPr>
              <a:spLocks noChangeArrowheads="1"/>
            </p:cNvSpPr>
            <p:nvPr/>
          </p:nvSpPr>
          <p:spPr bwMode="auto">
            <a:xfrm>
              <a:off x="5402263" y="3155950"/>
              <a:ext cx="141288" cy="17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a:ln>
                    <a:noFill/>
                  </a:ln>
                  <a:solidFill>
                    <a:srgbClr val="000000"/>
                  </a:solidFill>
                  <a:effectLst/>
                  <a:latin typeface="Univers LT Std 47 Cn Lt" charset="0"/>
                  <a:cs typeface="Arial" pitchFamily="34" charset="0"/>
                </a:rPr>
                <a:t>S</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83" name="Rectangle 315"/>
            <p:cNvSpPr>
              <a:spLocks noChangeArrowheads="1"/>
            </p:cNvSpPr>
            <p:nvPr/>
          </p:nvSpPr>
          <p:spPr bwMode="auto">
            <a:xfrm>
              <a:off x="5473700" y="3216275"/>
              <a:ext cx="103188" cy="141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800" b="1" i="0" u="none" strike="noStrike" cap="none" normalizeH="0" baseline="0" dirty="0">
                  <a:ln>
                    <a:noFill/>
                  </a:ln>
                  <a:solidFill>
                    <a:srgbClr val="000000"/>
                  </a:solidFill>
                  <a:effectLst/>
                  <a:latin typeface="Univers LT Std 47 Cn Lt" charset="0"/>
                  <a:cs typeface="Arial" pitchFamily="34" charset="0"/>
                </a:rPr>
                <a:t>1</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84" name="Rectangle 316"/>
            <p:cNvSpPr>
              <a:spLocks noChangeArrowheads="1"/>
            </p:cNvSpPr>
            <p:nvPr/>
          </p:nvSpPr>
          <p:spPr bwMode="auto">
            <a:xfrm>
              <a:off x="5418138" y="3594100"/>
              <a:ext cx="149225" cy="17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a:ln>
                    <a:noFill/>
                  </a:ln>
                  <a:solidFill>
                    <a:srgbClr val="000000"/>
                  </a:solidFill>
                  <a:effectLst/>
                  <a:latin typeface="Univers LT Std 47 Cn Lt" charset="0"/>
                  <a:cs typeface="Arial" pitchFamily="34" charset="0"/>
                </a:rPr>
                <a:t>D</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85" name="Line 317"/>
            <p:cNvSpPr>
              <a:spLocks noChangeShapeType="1"/>
            </p:cNvSpPr>
            <p:nvPr/>
          </p:nvSpPr>
          <p:spPr bwMode="auto">
            <a:xfrm flipV="1">
              <a:off x="3576638" y="2774950"/>
              <a:ext cx="0" cy="224313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86" name="Line 318"/>
            <p:cNvSpPr>
              <a:spLocks noChangeShapeType="1"/>
            </p:cNvSpPr>
            <p:nvPr/>
          </p:nvSpPr>
          <p:spPr bwMode="auto">
            <a:xfrm>
              <a:off x="3576638" y="5018087"/>
              <a:ext cx="20224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87" name="Rectangle 319"/>
            <p:cNvSpPr>
              <a:spLocks noChangeArrowheads="1"/>
            </p:cNvSpPr>
            <p:nvPr/>
          </p:nvSpPr>
          <p:spPr bwMode="auto">
            <a:xfrm>
              <a:off x="3134162" y="3402012"/>
              <a:ext cx="44723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$0.54</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188" name="Rectangle 320"/>
            <p:cNvSpPr>
              <a:spLocks noChangeArrowheads="1"/>
            </p:cNvSpPr>
            <p:nvPr/>
          </p:nvSpPr>
          <p:spPr bwMode="auto">
            <a:xfrm>
              <a:off x="5047290" y="5037137"/>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189" name="Rectangle 321"/>
            <p:cNvSpPr>
              <a:spLocks noChangeArrowheads="1"/>
            </p:cNvSpPr>
            <p:nvPr/>
          </p:nvSpPr>
          <p:spPr bwMode="auto">
            <a:xfrm>
              <a:off x="5146675" y="5037137"/>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190" name="Rectangle 322"/>
            <p:cNvSpPr>
              <a:spLocks noChangeArrowheads="1"/>
            </p:cNvSpPr>
            <p:nvPr/>
          </p:nvSpPr>
          <p:spPr bwMode="auto">
            <a:xfrm>
              <a:off x="4625014" y="5037137"/>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22</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191" name="Rectangle 323"/>
            <p:cNvSpPr>
              <a:spLocks noChangeArrowheads="1"/>
            </p:cNvSpPr>
            <p:nvPr/>
          </p:nvSpPr>
          <p:spPr bwMode="auto">
            <a:xfrm>
              <a:off x="4727575" y="5037137"/>
              <a:ext cx="65"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192" name="Rectangle 324"/>
            <p:cNvSpPr>
              <a:spLocks noChangeArrowheads="1"/>
            </p:cNvSpPr>
            <p:nvPr/>
          </p:nvSpPr>
          <p:spPr bwMode="auto">
            <a:xfrm>
              <a:off x="3134162" y="3968750"/>
              <a:ext cx="44723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$0.34</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193" name="Freeform 325"/>
            <p:cNvSpPr>
              <a:spLocks/>
            </p:cNvSpPr>
            <p:nvPr/>
          </p:nvSpPr>
          <p:spPr bwMode="auto">
            <a:xfrm>
              <a:off x="5176838" y="3094037"/>
              <a:ext cx="87313" cy="117475"/>
            </a:xfrm>
            <a:custGeom>
              <a:avLst/>
              <a:gdLst>
                <a:gd name="T0" fmla="*/ 28 w 55"/>
                <a:gd name="T1" fmla="*/ 0 h 74"/>
                <a:gd name="T2" fmla="*/ 0 w 55"/>
                <a:gd name="T3" fmla="*/ 74 h 74"/>
                <a:gd name="T4" fmla="*/ 0 w 55"/>
                <a:gd name="T5" fmla="*/ 74 h 74"/>
                <a:gd name="T6" fmla="*/ 5 w 55"/>
                <a:gd name="T7" fmla="*/ 72 h 74"/>
                <a:gd name="T8" fmla="*/ 18 w 55"/>
                <a:gd name="T9" fmla="*/ 69 h 74"/>
                <a:gd name="T10" fmla="*/ 25 w 55"/>
                <a:gd name="T11" fmla="*/ 67 h 74"/>
                <a:gd name="T12" fmla="*/ 35 w 55"/>
                <a:gd name="T13" fmla="*/ 67 h 74"/>
                <a:gd name="T14" fmla="*/ 45 w 55"/>
                <a:gd name="T15" fmla="*/ 69 h 74"/>
                <a:gd name="T16" fmla="*/ 55 w 55"/>
                <a:gd name="T17" fmla="*/ 74 h 74"/>
                <a:gd name="T18" fmla="*/ 28 w 55"/>
                <a:gd name="T19" fmla="*/ 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 h="74">
                  <a:moveTo>
                    <a:pt x="28" y="0"/>
                  </a:moveTo>
                  <a:lnTo>
                    <a:pt x="0" y="74"/>
                  </a:lnTo>
                  <a:lnTo>
                    <a:pt x="0" y="74"/>
                  </a:lnTo>
                  <a:lnTo>
                    <a:pt x="5" y="72"/>
                  </a:lnTo>
                  <a:lnTo>
                    <a:pt x="18" y="69"/>
                  </a:lnTo>
                  <a:lnTo>
                    <a:pt x="25" y="67"/>
                  </a:lnTo>
                  <a:lnTo>
                    <a:pt x="35" y="67"/>
                  </a:lnTo>
                  <a:lnTo>
                    <a:pt x="45" y="69"/>
                  </a:lnTo>
                  <a:lnTo>
                    <a:pt x="55" y="74"/>
                  </a:lnTo>
                  <a:lnTo>
                    <a:pt x="2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4" name="Freeform 326"/>
            <p:cNvSpPr>
              <a:spLocks/>
            </p:cNvSpPr>
            <p:nvPr/>
          </p:nvSpPr>
          <p:spPr bwMode="auto">
            <a:xfrm>
              <a:off x="5176838" y="3094037"/>
              <a:ext cx="87313" cy="117475"/>
            </a:xfrm>
            <a:custGeom>
              <a:avLst/>
              <a:gdLst>
                <a:gd name="T0" fmla="*/ 28 w 55"/>
                <a:gd name="T1" fmla="*/ 0 h 74"/>
                <a:gd name="T2" fmla="*/ 0 w 55"/>
                <a:gd name="T3" fmla="*/ 74 h 74"/>
                <a:gd name="T4" fmla="*/ 0 w 55"/>
                <a:gd name="T5" fmla="*/ 74 h 74"/>
                <a:gd name="T6" fmla="*/ 5 w 55"/>
                <a:gd name="T7" fmla="*/ 72 h 74"/>
                <a:gd name="T8" fmla="*/ 18 w 55"/>
                <a:gd name="T9" fmla="*/ 69 h 74"/>
                <a:gd name="T10" fmla="*/ 25 w 55"/>
                <a:gd name="T11" fmla="*/ 67 h 74"/>
                <a:gd name="T12" fmla="*/ 35 w 55"/>
                <a:gd name="T13" fmla="*/ 67 h 74"/>
                <a:gd name="T14" fmla="*/ 45 w 55"/>
                <a:gd name="T15" fmla="*/ 69 h 74"/>
                <a:gd name="T16" fmla="*/ 55 w 55"/>
                <a:gd name="T17" fmla="*/ 74 h 74"/>
                <a:gd name="T18" fmla="*/ 28 w 55"/>
                <a:gd name="T19" fmla="*/ 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 h="74">
                  <a:moveTo>
                    <a:pt x="28" y="0"/>
                  </a:moveTo>
                  <a:lnTo>
                    <a:pt x="0" y="74"/>
                  </a:lnTo>
                  <a:lnTo>
                    <a:pt x="0" y="74"/>
                  </a:lnTo>
                  <a:lnTo>
                    <a:pt x="5" y="72"/>
                  </a:lnTo>
                  <a:lnTo>
                    <a:pt x="18" y="69"/>
                  </a:lnTo>
                  <a:lnTo>
                    <a:pt x="25" y="67"/>
                  </a:lnTo>
                  <a:lnTo>
                    <a:pt x="35" y="67"/>
                  </a:lnTo>
                  <a:lnTo>
                    <a:pt x="45" y="69"/>
                  </a:lnTo>
                  <a:lnTo>
                    <a:pt x="55" y="74"/>
                  </a:lnTo>
                  <a:lnTo>
                    <a:pt x="2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5" name="Line 327"/>
            <p:cNvSpPr>
              <a:spLocks noChangeShapeType="1"/>
            </p:cNvSpPr>
            <p:nvPr/>
          </p:nvSpPr>
          <p:spPr bwMode="auto">
            <a:xfrm>
              <a:off x="5224463" y="3149600"/>
              <a:ext cx="0" cy="22383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96" name="Line 328"/>
            <p:cNvSpPr>
              <a:spLocks noChangeShapeType="1"/>
            </p:cNvSpPr>
            <p:nvPr/>
          </p:nvSpPr>
          <p:spPr bwMode="auto">
            <a:xfrm flipV="1">
              <a:off x="4089400" y="3341687"/>
              <a:ext cx="1289050" cy="1400175"/>
            </a:xfrm>
            <a:prstGeom prst="line">
              <a:avLst/>
            </a:prstGeom>
            <a:noFill/>
            <a:ln w="38100">
              <a:solidFill>
                <a:srgbClr val="558ED5"/>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97" name="Line 329"/>
            <p:cNvSpPr>
              <a:spLocks noChangeShapeType="1"/>
            </p:cNvSpPr>
            <p:nvPr/>
          </p:nvSpPr>
          <p:spPr bwMode="auto">
            <a:xfrm flipV="1">
              <a:off x="4089400" y="2770187"/>
              <a:ext cx="1289050" cy="1400175"/>
            </a:xfrm>
            <a:prstGeom prst="line">
              <a:avLst/>
            </a:prstGeom>
            <a:noFill/>
            <a:ln w="38100">
              <a:solidFill>
                <a:srgbClr val="8EB4E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98" name="Line 330"/>
            <p:cNvSpPr>
              <a:spLocks noChangeShapeType="1"/>
            </p:cNvSpPr>
            <p:nvPr/>
          </p:nvSpPr>
          <p:spPr bwMode="auto">
            <a:xfrm>
              <a:off x="4057650" y="3294062"/>
              <a:ext cx="1320800" cy="363537"/>
            </a:xfrm>
            <a:prstGeom prst="line">
              <a:avLst/>
            </a:prstGeom>
            <a:noFill/>
            <a:ln w="38100">
              <a:solidFill>
                <a:srgbClr val="E46C0A"/>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99" name="Freeform 331"/>
            <p:cNvSpPr>
              <a:spLocks/>
            </p:cNvSpPr>
            <p:nvPr/>
          </p:nvSpPr>
          <p:spPr bwMode="auto">
            <a:xfrm>
              <a:off x="4695825" y="3448050"/>
              <a:ext cx="63500" cy="63500"/>
            </a:xfrm>
            <a:custGeom>
              <a:avLst/>
              <a:gdLst>
                <a:gd name="T0" fmla="*/ 40 w 40"/>
                <a:gd name="T1" fmla="*/ 20 h 40"/>
                <a:gd name="T2" fmla="*/ 40 w 40"/>
                <a:gd name="T3" fmla="*/ 20 h 40"/>
                <a:gd name="T4" fmla="*/ 38 w 40"/>
                <a:gd name="T5" fmla="*/ 28 h 40"/>
                <a:gd name="T6" fmla="*/ 35 w 40"/>
                <a:gd name="T7" fmla="*/ 35 h 40"/>
                <a:gd name="T8" fmla="*/ 28 w 40"/>
                <a:gd name="T9" fmla="*/ 38 h 40"/>
                <a:gd name="T10" fmla="*/ 20 w 40"/>
                <a:gd name="T11" fmla="*/ 40 h 40"/>
                <a:gd name="T12" fmla="*/ 20 w 40"/>
                <a:gd name="T13" fmla="*/ 40 h 40"/>
                <a:gd name="T14" fmla="*/ 13 w 40"/>
                <a:gd name="T15" fmla="*/ 38 h 40"/>
                <a:gd name="T16" fmla="*/ 5 w 40"/>
                <a:gd name="T17" fmla="*/ 35 h 40"/>
                <a:gd name="T18" fmla="*/ 3 w 40"/>
                <a:gd name="T19" fmla="*/ 28 h 40"/>
                <a:gd name="T20" fmla="*/ 0 w 40"/>
                <a:gd name="T21" fmla="*/ 20 h 40"/>
                <a:gd name="T22" fmla="*/ 0 w 40"/>
                <a:gd name="T23" fmla="*/ 20 h 40"/>
                <a:gd name="T24" fmla="*/ 3 w 40"/>
                <a:gd name="T25" fmla="*/ 13 h 40"/>
                <a:gd name="T26" fmla="*/ 5 w 40"/>
                <a:gd name="T27" fmla="*/ 5 h 40"/>
                <a:gd name="T28" fmla="*/ 13 w 40"/>
                <a:gd name="T29" fmla="*/ 3 h 40"/>
                <a:gd name="T30" fmla="*/ 20 w 40"/>
                <a:gd name="T31" fmla="*/ 0 h 40"/>
                <a:gd name="T32" fmla="*/ 20 w 40"/>
                <a:gd name="T33" fmla="*/ 0 h 40"/>
                <a:gd name="T34" fmla="*/ 28 w 40"/>
                <a:gd name="T35" fmla="*/ 3 h 40"/>
                <a:gd name="T36" fmla="*/ 35 w 40"/>
                <a:gd name="T37" fmla="*/ 5 h 40"/>
                <a:gd name="T38" fmla="*/ 38 w 40"/>
                <a:gd name="T39" fmla="*/ 13 h 40"/>
                <a:gd name="T40" fmla="*/ 40 w 40"/>
                <a:gd name="T41" fmla="*/ 20 h 40"/>
                <a:gd name="T42" fmla="*/ 40 w 40"/>
                <a:gd name="T43" fmla="*/ 2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40" y="20"/>
                  </a:moveTo>
                  <a:lnTo>
                    <a:pt x="40" y="20"/>
                  </a:lnTo>
                  <a:lnTo>
                    <a:pt x="38" y="28"/>
                  </a:lnTo>
                  <a:lnTo>
                    <a:pt x="35" y="35"/>
                  </a:lnTo>
                  <a:lnTo>
                    <a:pt x="28" y="38"/>
                  </a:lnTo>
                  <a:lnTo>
                    <a:pt x="20" y="40"/>
                  </a:lnTo>
                  <a:lnTo>
                    <a:pt x="20" y="40"/>
                  </a:lnTo>
                  <a:lnTo>
                    <a:pt x="13" y="38"/>
                  </a:lnTo>
                  <a:lnTo>
                    <a:pt x="5" y="35"/>
                  </a:lnTo>
                  <a:lnTo>
                    <a:pt x="3" y="28"/>
                  </a:lnTo>
                  <a:lnTo>
                    <a:pt x="0" y="20"/>
                  </a:lnTo>
                  <a:lnTo>
                    <a:pt x="0" y="20"/>
                  </a:lnTo>
                  <a:lnTo>
                    <a:pt x="3" y="13"/>
                  </a:lnTo>
                  <a:lnTo>
                    <a:pt x="5" y="5"/>
                  </a:lnTo>
                  <a:lnTo>
                    <a:pt x="13" y="3"/>
                  </a:lnTo>
                  <a:lnTo>
                    <a:pt x="20" y="0"/>
                  </a:lnTo>
                  <a:lnTo>
                    <a:pt x="20" y="0"/>
                  </a:lnTo>
                  <a:lnTo>
                    <a:pt x="28" y="3"/>
                  </a:lnTo>
                  <a:lnTo>
                    <a:pt x="35" y="5"/>
                  </a:lnTo>
                  <a:lnTo>
                    <a:pt x="38" y="13"/>
                  </a:lnTo>
                  <a:lnTo>
                    <a:pt x="40" y="20"/>
                  </a:lnTo>
                  <a:lnTo>
                    <a:pt x="40" y="2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0" name="Freeform 332"/>
            <p:cNvSpPr>
              <a:spLocks/>
            </p:cNvSpPr>
            <p:nvPr/>
          </p:nvSpPr>
          <p:spPr bwMode="auto">
            <a:xfrm>
              <a:off x="4695825" y="4016375"/>
              <a:ext cx="63500" cy="63500"/>
            </a:xfrm>
            <a:custGeom>
              <a:avLst/>
              <a:gdLst>
                <a:gd name="T0" fmla="*/ 40 w 40"/>
                <a:gd name="T1" fmla="*/ 20 h 40"/>
                <a:gd name="T2" fmla="*/ 40 w 40"/>
                <a:gd name="T3" fmla="*/ 20 h 40"/>
                <a:gd name="T4" fmla="*/ 38 w 40"/>
                <a:gd name="T5" fmla="*/ 27 h 40"/>
                <a:gd name="T6" fmla="*/ 35 w 40"/>
                <a:gd name="T7" fmla="*/ 35 h 40"/>
                <a:gd name="T8" fmla="*/ 28 w 40"/>
                <a:gd name="T9" fmla="*/ 40 h 40"/>
                <a:gd name="T10" fmla="*/ 20 w 40"/>
                <a:gd name="T11" fmla="*/ 40 h 40"/>
                <a:gd name="T12" fmla="*/ 20 w 40"/>
                <a:gd name="T13" fmla="*/ 40 h 40"/>
                <a:gd name="T14" fmla="*/ 13 w 40"/>
                <a:gd name="T15" fmla="*/ 40 h 40"/>
                <a:gd name="T16" fmla="*/ 5 w 40"/>
                <a:gd name="T17" fmla="*/ 35 h 40"/>
                <a:gd name="T18" fmla="*/ 3 w 40"/>
                <a:gd name="T19" fmla="*/ 27 h 40"/>
                <a:gd name="T20" fmla="*/ 0 w 40"/>
                <a:gd name="T21" fmla="*/ 20 h 40"/>
                <a:gd name="T22" fmla="*/ 0 w 40"/>
                <a:gd name="T23" fmla="*/ 20 h 40"/>
                <a:gd name="T24" fmla="*/ 3 w 40"/>
                <a:gd name="T25" fmla="*/ 12 h 40"/>
                <a:gd name="T26" fmla="*/ 5 w 40"/>
                <a:gd name="T27" fmla="*/ 8 h 40"/>
                <a:gd name="T28" fmla="*/ 13 w 40"/>
                <a:gd name="T29" fmla="*/ 3 h 40"/>
                <a:gd name="T30" fmla="*/ 20 w 40"/>
                <a:gd name="T31" fmla="*/ 0 h 40"/>
                <a:gd name="T32" fmla="*/ 20 w 40"/>
                <a:gd name="T33" fmla="*/ 0 h 40"/>
                <a:gd name="T34" fmla="*/ 28 w 40"/>
                <a:gd name="T35" fmla="*/ 3 h 40"/>
                <a:gd name="T36" fmla="*/ 35 w 40"/>
                <a:gd name="T37" fmla="*/ 8 h 40"/>
                <a:gd name="T38" fmla="*/ 38 w 40"/>
                <a:gd name="T39" fmla="*/ 12 h 40"/>
                <a:gd name="T40" fmla="*/ 40 w 40"/>
                <a:gd name="T41" fmla="*/ 20 h 40"/>
                <a:gd name="T42" fmla="*/ 40 w 40"/>
                <a:gd name="T43" fmla="*/ 2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40" y="20"/>
                  </a:moveTo>
                  <a:lnTo>
                    <a:pt x="40" y="20"/>
                  </a:lnTo>
                  <a:lnTo>
                    <a:pt x="38" y="27"/>
                  </a:lnTo>
                  <a:lnTo>
                    <a:pt x="35" y="35"/>
                  </a:lnTo>
                  <a:lnTo>
                    <a:pt x="28" y="40"/>
                  </a:lnTo>
                  <a:lnTo>
                    <a:pt x="20" y="40"/>
                  </a:lnTo>
                  <a:lnTo>
                    <a:pt x="20" y="40"/>
                  </a:lnTo>
                  <a:lnTo>
                    <a:pt x="13" y="40"/>
                  </a:lnTo>
                  <a:lnTo>
                    <a:pt x="5" y="35"/>
                  </a:lnTo>
                  <a:lnTo>
                    <a:pt x="3" y="27"/>
                  </a:lnTo>
                  <a:lnTo>
                    <a:pt x="0" y="20"/>
                  </a:lnTo>
                  <a:lnTo>
                    <a:pt x="0" y="20"/>
                  </a:lnTo>
                  <a:lnTo>
                    <a:pt x="3" y="12"/>
                  </a:lnTo>
                  <a:lnTo>
                    <a:pt x="5" y="8"/>
                  </a:lnTo>
                  <a:lnTo>
                    <a:pt x="13" y="3"/>
                  </a:lnTo>
                  <a:lnTo>
                    <a:pt x="20" y="0"/>
                  </a:lnTo>
                  <a:lnTo>
                    <a:pt x="20" y="0"/>
                  </a:lnTo>
                  <a:lnTo>
                    <a:pt x="28" y="3"/>
                  </a:lnTo>
                  <a:lnTo>
                    <a:pt x="35" y="8"/>
                  </a:lnTo>
                  <a:lnTo>
                    <a:pt x="38" y="12"/>
                  </a:lnTo>
                  <a:lnTo>
                    <a:pt x="40" y="20"/>
                  </a:lnTo>
                  <a:lnTo>
                    <a:pt x="40" y="2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1" name="Freeform 333"/>
            <p:cNvSpPr>
              <a:spLocks/>
            </p:cNvSpPr>
            <p:nvPr/>
          </p:nvSpPr>
          <p:spPr bwMode="auto">
            <a:xfrm>
              <a:off x="5114925" y="3562350"/>
              <a:ext cx="61913" cy="63500"/>
            </a:xfrm>
            <a:custGeom>
              <a:avLst/>
              <a:gdLst>
                <a:gd name="T0" fmla="*/ 39 w 39"/>
                <a:gd name="T1" fmla="*/ 20 h 40"/>
                <a:gd name="T2" fmla="*/ 39 w 39"/>
                <a:gd name="T3" fmla="*/ 20 h 40"/>
                <a:gd name="T4" fmla="*/ 39 w 39"/>
                <a:gd name="T5" fmla="*/ 28 h 40"/>
                <a:gd name="T6" fmla="*/ 34 w 39"/>
                <a:gd name="T7" fmla="*/ 35 h 40"/>
                <a:gd name="T8" fmla="*/ 27 w 39"/>
                <a:gd name="T9" fmla="*/ 38 h 40"/>
                <a:gd name="T10" fmla="*/ 20 w 39"/>
                <a:gd name="T11" fmla="*/ 40 h 40"/>
                <a:gd name="T12" fmla="*/ 20 w 39"/>
                <a:gd name="T13" fmla="*/ 40 h 40"/>
                <a:gd name="T14" fmla="*/ 12 w 39"/>
                <a:gd name="T15" fmla="*/ 38 h 40"/>
                <a:gd name="T16" fmla="*/ 7 w 39"/>
                <a:gd name="T17" fmla="*/ 35 h 40"/>
                <a:gd name="T18" fmla="*/ 2 w 39"/>
                <a:gd name="T19" fmla="*/ 28 h 40"/>
                <a:gd name="T20" fmla="*/ 0 w 39"/>
                <a:gd name="T21" fmla="*/ 20 h 40"/>
                <a:gd name="T22" fmla="*/ 0 w 39"/>
                <a:gd name="T23" fmla="*/ 20 h 40"/>
                <a:gd name="T24" fmla="*/ 2 w 39"/>
                <a:gd name="T25" fmla="*/ 13 h 40"/>
                <a:gd name="T26" fmla="*/ 7 w 39"/>
                <a:gd name="T27" fmla="*/ 5 h 40"/>
                <a:gd name="T28" fmla="*/ 12 w 39"/>
                <a:gd name="T29" fmla="*/ 3 h 40"/>
                <a:gd name="T30" fmla="*/ 20 w 39"/>
                <a:gd name="T31" fmla="*/ 0 h 40"/>
                <a:gd name="T32" fmla="*/ 20 w 39"/>
                <a:gd name="T33" fmla="*/ 0 h 40"/>
                <a:gd name="T34" fmla="*/ 27 w 39"/>
                <a:gd name="T35" fmla="*/ 3 h 40"/>
                <a:gd name="T36" fmla="*/ 34 w 39"/>
                <a:gd name="T37" fmla="*/ 5 h 40"/>
                <a:gd name="T38" fmla="*/ 39 w 39"/>
                <a:gd name="T39" fmla="*/ 13 h 40"/>
                <a:gd name="T40" fmla="*/ 39 w 39"/>
                <a:gd name="T41" fmla="*/ 20 h 40"/>
                <a:gd name="T42" fmla="*/ 39 w 39"/>
                <a:gd name="T43" fmla="*/ 2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9" h="40">
                  <a:moveTo>
                    <a:pt x="39" y="20"/>
                  </a:moveTo>
                  <a:lnTo>
                    <a:pt x="39" y="20"/>
                  </a:lnTo>
                  <a:lnTo>
                    <a:pt x="39" y="28"/>
                  </a:lnTo>
                  <a:lnTo>
                    <a:pt x="34" y="35"/>
                  </a:lnTo>
                  <a:lnTo>
                    <a:pt x="27" y="38"/>
                  </a:lnTo>
                  <a:lnTo>
                    <a:pt x="20" y="40"/>
                  </a:lnTo>
                  <a:lnTo>
                    <a:pt x="20" y="40"/>
                  </a:lnTo>
                  <a:lnTo>
                    <a:pt x="12" y="38"/>
                  </a:lnTo>
                  <a:lnTo>
                    <a:pt x="7" y="35"/>
                  </a:lnTo>
                  <a:lnTo>
                    <a:pt x="2" y="28"/>
                  </a:lnTo>
                  <a:lnTo>
                    <a:pt x="0" y="20"/>
                  </a:lnTo>
                  <a:lnTo>
                    <a:pt x="0" y="20"/>
                  </a:lnTo>
                  <a:lnTo>
                    <a:pt x="2" y="13"/>
                  </a:lnTo>
                  <a:lnTo>
                    <a:pt x="7" y="5"/>
                  </a:lnTo>
                  <a:lnTo>
                    <a:pt x="12" y="3"/>
                  </a:lnTo>
                  <a:lnTo>
                    <a:pt x="20" y="0"/>
                  </a:lnTo>
                  <a:lnTo>
                    <a:pt x="20" y="0"/>
                  </a:lnTo>
                  <a:lnTo>
                    <a:pt x="27" y="3"/>
                  </a:lnTo>
                  <a:lnTo>
                    <a:pt x="34" y="5"/>
                  </a:lnTo>
                  <a:lnTo>
                    <a:pt x="39" y="13"/>
                  </a:lnTo>
                  <a:lnTo>
                    <a:pt x="39" y="20"/>
                  </a:lnTo>
                  <a:lnTo>
                    <a:pt x="39" y="2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76" name="Rectangle 98"/>
            <p:cNvSpPr>
              <a:spLocks noChangeArrowheads="1"/>
            </p:cNvSpPr>
            <p:nvPr/>
          </p:nvSpPr>
          <p:spPr bwMode="auto">
            <a:xfrm>
              <a:off x="3323738" y="2518231"/>
              <a:ext cx="70692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a:cs typeface="Arial" pitchFamily="34" charset="0"/>
                </a:rPr>
                <a:t>Price ($</a:t>
              </a:r>
              <a:r>
                <a:rPr kumimoji="0" lang="en-US" sz="1400" b="1" i="0" u="none" strike="noStrike" cap="none" normalizeH="0" baseline="0" dirty="0">
                  <a:ln>
                    <a:noFill/>
                  </a:ln>
                  <a:solidFill>
                    <a:srgbClr val="000000"/>
                  </a:solidFill>
                  <a:effectLst/>
                  <a:latin typeface="Univers LT Std 47 Cn Lt"/>
                  <a:cs typeface="Times New Roman"/>
                </a:rPr>
                <a:t>)</a:t>
              </a:r>
              <a:endParaRPr kumimoji="0" lang="en-US" sz="2400" b="0" i="0" u="none" strike="noStrike" cap="none" normalizeH="0" baseline="0" dirty="0">
                <a:ln>
                  <a:noFill/>
                </a:ln>
                <a:solidFill>
                  <a:schemeClr val="tx1"/>
                </a:solidFill>
                <a:effectLst/>
                <a:latin typeface="Univers LT Std 47 Cn Lt"/>
                <a:cs typeface="Arial" pitchFamily="34" charset="0"/>
              </a:endParaRPr>
            </a:p>
          </p:txBody>
        </p:sp>
        <p:sp>
          <p:nvSpPr>
            <p:cNvPr id="479" name="Rectangle 478"/>
            <p:cNvSpPr>
              <a:spLocks noChangeArrowheads="1"/>
            </p:cNvSpPr>
            <p:nvPr/>
          </p:nvSpPr>
          <p:spPr bwMode="auto">
            <a:xfrm>
              <a:off x="3276600" y="5181600"/>
              <a:ext cx="245516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Quantity of Whizbangs</a:t>
              </a:r>
              <a:r>
                <a:rPr kumimoji="0" lang="en-US" sz="1400" b="1" i="0" u="none" strike="noStrike" cap="none" normalizeH="0" dirty="0">
                  <a:ln>
                    <a:noFill/>
                  </a:ln>
                  <a:solidFill>
                    <a:srgbClr val="000000"/>
                  </a:solidFill>
                  <a:effectLst/>
                  <a:latin typeface="Univers LT Std 47 Cn Lt" charset="0"/>
                  <a:cs typeface="Arial" pitchFamily="34" charset="0"/>
                </a:rPr>
                <a:t> (mil.)</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grpSp>
          <p:nvGrpSpPr>
            <p:cNvPr id="483" name="Group 482"/>
            <p:cNvGrpSpPr/>
            <p:nvPr/>
          </p:nvGrpSpPr>
          <p:grpSpPr>
            <a:xfrm>
              <a:off x="3538553" y="2772798"/>
              <a:ext cx="1521437" cy="433388"/>
              <a:chOff x="4793030" y="5984596"/>
              <a:chExt cx="1521437" cy="433388"/>
            </a:xfrm>
          </p:grpSpPr>
          <p:sp>
            <p:nvSpPr>
              <p:cNvPr id="481" name="Rectangle 466"/>
              <p:cNvSpPr>
                <a:spLocks noChangeArrowheads="1"/>
              </p:cNvSpPr>
              <p:nvPr/>
            </p:nvSpPr>
            <p:spPr bwMode="auto">
              <a:xfrm>
                <a:off x="4865688" y="5984596"/>
                <a:ext cx="1305092" cy="433388"/>
              </a:xfrm>
              <a:prstGeom prst="rect">
                <a:avLst/>
              </a:prstGeom>
              <a:solidFill>
                <a:srgbClr val="CDDFC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82" name="TextBox 481"/>
              <p:cNvSpPr txBox="1"/>
              <p:nvPr/>
            </p:nvSpPr>
            <p:spPr>
              <a:xfrm>
                <a:off x="4793030" y="5984596"/>
                <a:ext cx="1521437" cy="430887"/>
              </a:xfrm>
              <a:prstGeom prst="rect">
                <a:avLst/>
              </a:prstGeom>
              <a:noFill/>
            </p:spPr>
            <p:txBody>
              <a:bodyPr wrap="square" rtlCol="0">
                <a:spAutoFit/>
              </a:bodyPr>
              <a:lstStyle/>
              <a:p>
                <a:r>
                  <a:rPr lang="en-US" sz="1100" dirty="0">
                    <a:latin typeface="Univers LT Std 47 Cn Lt"/>
                  </a:rPr>
                  <a:t>Buyers pay $0.54,</a:t>
                </a:r>
                <a:r>
                  <a:rPr lang="en-US" sz="1100" dirty="0">
                    <a:latin typeface="Univers LT Std 47 Cn Lt"/>
                    <a:cs typeface="Times New Roman"/>
                  </a:rPr>
                  <a:t> sellers receive $0.34</a:t>
                </a:r>
                <a:endParaRPr lang="en-US" sz="1100" dirty="0">
                  <a:latin typeface="Univers LT Std 47 Cn Lt"/>
                </a:endParaRPr>
              </a:p>
            </p:txBody>
          </p:sp>
        </p:grpSp>
      </p:grpSp>
      <p:grpSp>
        <p:nvGrpSpPr>
          <p:cNvPr id="2" name="Group 1"/>
          <p:cNvGrpSpPr/>
          <p:nvPr/>
        </p:nvGrpSpPr>
        <p:grpSpPr>
          <a:xfrm>
            <a:off x="609600" y="2858050"/>
            <a:ext cx="2637937" cy="2994680"/>
            <a:chOff x="609600" y="2534901"/>
            <a:chExt cx="2637937" cy="2994680"/>
          </a:xfrm>
        </p:grpSpPr>
        <p:sp>
          <p:nvSpPr>
            <p:cNvPr id="275" name="Rectangle 6"/>
            <p:cNvSpPr>
              <a:spLocks noChangeArrowheads="1"/>
            </p:cNvSpPr>
            <p:nvPr/>
          </p:nvSpPr>
          <p:spPr bwMode="auto">
            <a:xfrm>
              <a:off x="1071563" y="3309938"/>
              <a:ext cx="1309688" cy="284163"/>
            </a:xfrm>
            <a:prstGeom prst="rect">
              <a:avLst/>
            </a:prstGeom>
            <a:solidFill>
              <a:srgbClr val="ECB88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6" name="Rectangle 7"/>
            <p:cNvSpPr>
              <a:spLocks noChangeArrowheads="1"/>
            </p:cNvSpPr>
            <p:nvPr/>
          </p:nvSpPr>
          <p:spPr bwMode="auto">
            <a:xfrm>
              <a:off x="1071563" y="3594101"/>
              <a:ext cx="1309688" cy="284163"/>
            </a:xfrm>
            <a:prstGeom prst="rect">
              <a:avLst/>
            </a:prstGeom>
            <a:solidFill>
              <a:srgbClr val="C8D4E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67" name="Rectangle 98"/>
            <p:cNvSpPr>
              <a:spLocks noChangeArrowheads="1"/>
            </p:cNvSpPr>
            <p:nvPr/>
          </p:nvSpPr>
          <p:spPr bwMode="auto">
            <a:xfrm>
              <a:off x="837713" y="2534901"/>
              <a:ext cx="70692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a:cs typeface="Arial" pitchFamily="34" charset="0"/>
                </a:rPr>
                <a:t>Price ($</a:t>
              </a:r>
              <a:r>
                <a:rPr kumimoji="0" lang="en-US" sz="1400" b="1" i="0" u="none" strike="noStrike" cap="none" normalizeH="0" baseline="0" dirty="0">
                  <a:ln>
                    <a:noFill/>
                  </a:ln>
                  <a:solidFill>
                    <a:srgbClr val="000000"/>
                  </a:solidFill>
                  <a:effectLst/>
                  <a:latin typeface="Univers LT Std 47 Cn Lt"/>
                  <a:cs typeface="Times New Roman"/>
                </a:rPr>
                <a:t>)</a:t>
              </a:r>
              <a:endParaRPr kumimoji="0" lang="en-US" sz="2400" b="0" i="0" u="none" strike="noStrike" cap="none" normalizeH="0" baseline="0" dirty="0">
                <a:ln>
                  <a:noFill/>
                </a:ln>
                <a:solidFill>
                  <a:schemeClr val="tx1"/>
                </a:solidFill>
                <a:effectLst/>
                <a:latin typeface="Univers LT Std 47 Cn Lt"/>
                <a:cs typeface="Arial" pitchFamily="34" charset="0"/>
              </a:endParaRPr>
            </a:p>
          </p:txBody>
        </p:sp>
        <p:sp>
          <p:nvSpPr>
            <p:cNvPr id="386" name="Rectangle 117"/>
            <p:cNvSpPr>
              <a:spLocks noChangeArrowheads="1"/>
            </p:cNvSpPr>
            <p:nvPr/>
          </p:nvSpPr>
          <p:spPr bwMode="auto">
            <a:xfrm>
              <a:off x="2901950" y="2619376"/>
              <a:ext cx="141288" cy="173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a:ln>
                    <a:noFill/>
                  </a:ln>
                  <a:solidFill>
                    <a:srgbClr val="000000"/>
                  </a:solidFill>
                  <a:effectLst/>
                  <a:latin typeface="Univers LT Std 47 Cn Lt" charset="0"/>
                  <a:cs typeface="Arial" pitchFamily="34" charset="0"/>
                </a:rPr>
                <a:t>S</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387" name="Rectangle 118"/>
            <p:cNvSpPr>
              <a:spLocks noChangeArrowheads="1"/>
            </p:cNvSpPr>
            <p:nvPr/>
          </p:nvSpPr>
          <p:spPr bwMode="auto">
            <a:xfrm>
              <a:off x="2973388" y="2679701"/>
              <a:ext cx="103188" cy="141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800" b="1" i="0" u="none" strike="noStrike" cap="none" normalizeH="0" baseline="0" dirty="0">
                  <a:ln>
                    <a:noFill/>
                  </a:ln>
                  <a:solidFill>
                    <a:srgbClr val="000000"/>
                  </a:solidFill>
                  <a:effectLst/>
                  <a:latin typeface="Univers LT Std 47 Cn Lt" charset="0"/>
                  <a:cs typeface="Arial" pitchFamily="34" charset="0"/>
                </a:rPr>
                <a:t>2</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388" name="Rectangle 119"/>
            <p:cNvSpPr>
              <a:spLocks noChangeArrowheads="1"/>
            </p:cNvSpPr>
            <p:nvPr/>
          </p:nvSpPr>
          <p:spPr bwMode="auto">
            <a:xfrm>
              <a:off x="2901950" y="3155951"/>
              <a:ext cx="141288" cy="173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a:ln>
                    <a:noFill/>
                  </a:ln>
                  <a:solidFill>
                    <a:srgbClr val="000000"/>
                  </a:solidFill>
                  <a:effectLst/>
                  <a:latin typeface="Univers LT Std 47 Cn Lt" charset="0"/>
                  <a:cs typeface="Arial" pitchFamily="34" charset="0"/>
                </a:rPr>
                <a:t>S</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389" name="Rectangle 120"/>
            <p:cNvSpPr>
              <a:spLocks noChangeArrowheads="1"/>
            </p:cNvSpPr>
            <p:nvPr/>
          </p:nvSpPr>
          <p:spPr bwMode="auto">
            <a:xfrm>
              <a:off x="2973388" y="3216276"/>
              <a:ext cx="103188" cy="141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800" b="1" i="0" u="none" strike="noStrike" cap="none" normalizeH="0" baseline="0" dirty="0">
                  <a:ln>
                    <a:noFill/>
                  </a:ln>
                  <a:solidFill>
                    <a:srgbClr val="000000"/>
                  </a:solidFill>
                  <a:effectLst/>
                  <a:latin typeface="Univers LT Std 47 Cn Lt" charset="0"/>
                  <a:cs typeface="Arial" pitchFamily="34" charset="0"/>
                </a:rPr>
                <a:t>1</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390" name="Rectangle 121"/>
            <p:cNvSpPr>
              <a:spLocks noChangeArrowheads="1"/>
            </p:cNvSpPr>
            <p:nvPr/>
          </p:nvSpPr>
          <p:spPr bwMode="auto">
            <a:xfrm>
              <a:off x="2901950" y="3841751"/>
              <a:ext cx="149225" cy="173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a:ln>
                    <a:noFill/>
                  </a:ln>
                  <a:solidFill>
                    <a:srgbClr val="000000"/>
                  </a:solidFill>
                  <a:effectLst/>
                  <a:latin typeface="Univers LT Std 47 Cn Lt" charset="0"/>
                  <a:cs typeface="Arial" pitchFamily="34" charset="0"/>
                </a:rPr>
                <a:t>D</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391" name="Line 122"/>
            <p:cNvSpPr>
              <a:spLocks noChangeShapeType="1"/>
            </p:cNvSpPr>
            <p:nvPr/>
          </p:nvSpPr>
          <p:spPr bwMode="auto">
            <a:xfrm flipV="1">
              <a:off x="1071563" y="2774951"/>
              <a:ext cx="0" cy="224313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92" name="Line 123"/>
            <p:cNvSpPr>
              <a:spLocks noChangeShapeType="1"/>
            </p:cNvSpPr>
            <p:nvPr/>
          </p:nvSpPr>
          <p:spPr bwMode="auto">
            <a:xfrm>
              <a:off x="1071563" y="5018088"/>
              <a:ext cx="202723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93" name="Rectangle 124"/>
            <p:cNvSpPr>
              <a:spLocks noChangeArrowheads="1"/>
            </p:cNvSpPr>
            <p:nvPr/>
          </p:nvSpPr>
          <p:spPr bwMode="auto">
            <a:xfrm>
              <a:off x="609600" y="3232151"/>
              <a:ext cx="44723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$0.60</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395" name="Rectangle 126"/>
            <p:cNvSpPr>
              <a:spLocks noChangeArrowheads="1"/>
            </p:cNvSpPr>
            <p:nvPr/>
          </p:nvSpPr>
          <p:spPr bwMode="auto">
            <a:xfrm>
              <a:off x="2551740" y="5037138"/>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396" name="Rectangle 127"/>
            <p:cNvSpPr>
              <a:spLocks noChangeArrowheads="1"/>
            </p:cNvSpPr>
            <p:nvPr/>
          </p:nvSpPr>
          <p:spPr bwMode="auto">
            <a:xfrm>
              <a:off x="2641600" y="5037138"/>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397" name="Rectangle 128"/>
            <p:cNvSpPr>
              <a:spLocks noChangeArrowheads="1"/>
            </p:cNvSpPr>
            <p:nvPr/>
          </p:nvSpPr>
          <p:spPr bwMode="auto">
            <a:xfrm>
              <a:off x="2313614" y="5037138"/>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25</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398" name="Rectangle 129"/>
            <p:cNvSpPr>
              <a:spLocks noChangeArrowheads="1"/>
            </p:cNvSpPr>
            <p:nvPr/>
          </p:nvSpPr>
          <p:spPr bwMode="auto">
            <a:xfrm>
              <a:off x="2386013" y="5037138"/>
              <a:ext cx="65"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399" name="Rectangle 130"/>
            <p:cNvSpPr>
              <a:spLocks noChangeArrowheads="1"/>
            </p:cNvSpPr>
            <p:nvPr/>
          </p:nvSpPr>
          <p:spPr bwMode="auto">
            <a:xfrm>
              <a:off x="609600" y="3798888"/>
              <a:ext cx="44723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$0.40</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401" name="Freeform 132"/>
            <p:cNvSpPr>
              <a:spLocks/>
            </p:cNvSpPr>
            <p:nvPr/>
          </p:nvSpPr>
          <p:spPr bwMode="auto">
            <a:xfrm>
              <a:off x="2676525" y="3094038"/>
              <a:ext cx="87313" cy="117475"/>
            </a:xfrm>
            <a:custGeom>
              <a:avLst/>
              <a:gdLst>
                <a:gd name="T0" fmla="*/ 28 w 55"/>
                <a:gd name="T1" fmla="*/ 0 h 74"/>
                <a:gd name="T2" fmla="*/ 0 w 55"/>
                <a:gd name="T3" fmla="*/ 74 h 74"/>
                <a:gd name="T4" fmla="*/ 0 w 55"/>
                <a:gd name="T5" fmla="*/ 74 h 74"/>
                <a:gd name="T6" fmla="*/ 5 w 55"/>
                <a:gd name="T7" fmla="*/ 72 h 74"/>
                <a:gd name="T8" fmla="*/ 18 w 55"/>
                <a:gd name="T9" fmla="*/ 69 h 74"/>
                <a:gd name="T10" fmla="*/ 25 w 55"/>
                <a:gd name="T11" fmla="*/ 67 h 74"/>
                <a:gd name="T12" fmla="*/ 35 w 55"/>
                <a:gd name="T13" fmla="*/ 67 h 74"/>
                <a:gd name="T14" fmla="*/ 45 w 55"/>
                <a:gd name="T15" fmla="*/ 69 h 74"/>
                <a:gd name="T16" fmla="*/ 55 w 55"/>
                <a:gd name="T17" fmla="*/ 74 h 74"/>
                <a:gd name="T18" fmla="*/ 28 w 55"/>
                <a:gd name="T19" fmla="*/ 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 h="74">
                  <a:moveTo>
                    <a:pt x="28" y="0"/>
                  </a:moveTo>
                  <a:lnTo>
                    <a:pt x="0" y="74"/>
                  </a:lnTo>
                  <a:lnTo>
                    <a:pt x="0" y="74"/>
                  </a:lnTo>
                  <a:lnTo>
                    <a:pt x="5" y="72"/>
                  </a:lnTo>
                  <a:lnTo>
                    <a:pt x="18" y="69"/>
                  </a:lnTo>
                  <a:lnTo>
                    <a:pt x="25" y="67"/>
                  </a:lnTo>
                  <a:lnTo>
                    <a:pt x="35" y="67"/>
                  </a:lnTo>
                  <a:lnTo>
                    <a:pt x="45" y="69"/>
                  </a:lnTo>
                  <a:lnTo>
                    <a:pt x="55" y="74"/>
                  </a:lnTo>
                  <a:lnTo>
                    <a:pt x="2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02" name="Freeform 133"/>
            <p:cNvSpPr>
              <a:spLocks/>
            </p:cNvSpPr>
            <p:nvPr/>
          </p:nvSpPr>
          <p:spPr bwMode="auto">
            <a:xfrm>
              <a:off x="2676525" y="3094038"/>
              <a:ext cx="87313" cy="117475"/>
            </a:xfrm>
            <a:custGeom>
              <a:avLst/>
              <a:gdLst>
                <a:gd name="T0" fmla="*/ 28 w 55"/>
                <a:gd name="T1" fmla="*/ 0 h 74"/>
                <a:gd name="T2" fmla="*/ 0 w 55"/>
                <a:gd name="T3" fmla="*/ 74 h 74"/>
                <a:gd name="T4" fmla="*/ 0 w 55"/>
                <a:gd name="T5" fmla="*/ 74 h 74"/>
                <a:gd name="T6" fmla="*/ 5 w 55"/>
                <a:gd name="T7" fmla="*/ 72 h 74"/>
                <a:gd name="T8" fmla="*/ 18 w 55"/>
                <a:gd name="T9" fmla="*/ 69 h 74"/>
                <a:gd name="T10" fmla="*/ 25 w 55"/>
                <a:gd name="T11" fmla="*/ 67 h 74"/>
                <a:gd name="T12" fmla="*/ 35 w 55"/>
                <a:gd name="T13" fmla="*/ 67 h 74"/>
                <a:gd name="T14" fmla="*/ 45 w 55"/>
                <a:gd name="T15" fmla="*/ 69 h 74"/>
                <a:gd name="T16" fmla="*/ 55 w 55"/>
                <a:gd name="T17" fmla="*/ 74 h 74"/>
                <a:gd name="T18" fmla="*/ 28 w 55"/>
                <a:gd name="T19" fmla="*/ 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 h="74">
                  <a:moveTo>
                    <a:pt x="28" y="0"/>
                  </a:moveTo>
                  <a:lnTo>
                    <a:pt x="0" y="74"/>
                  </a:lnTo>
                  <a:lnTo>
                    <a:pt x="0" y="74"/>
                  </a:lnTo>
                  <a:lnTo>
                    <a:pt x="5" y="72"/>
                  </a:lnTo>
                  <a:lnTo>
                    <a:pt x="18" y="69"/>
                  </a:lnTo>
                  <a:lnTo>
                    <a:pt x="25" y="67"/>
                  </a:lnTo>
                  <a:lnTo>
                    <a:pt x="35" y="67"/>
                  </a:lnTo>
                  <a:lnTo>
                    <a:pt x="45" y="69"/>
                  </a:lnTo>
                  <a:lnTo>
                    <a:pt x="55" y="74"/>
                  </a:lnTo>
                  <a:lnTo>
                    <a:pt x="2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03" name="Line 134"/>
            <p:cNvSpPr>
              <a:spLocks noChangeShapeType="1"/>
            </p:cNvSpPr>
            <p:nvPr/>
          </p:nvSpPr>
          <p:spPr bwMode="auto">
            <a:xfrm>
              <a:off x="2720975" y="3149601"/>
              <a:ext cx="0" cy="22383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04" name="Line 135"/>
            <p:cNvSpPr>
              <a:spLocks noChangeShapeType="1"/>
            </p:cNvSpPr>
            <p:nvPr/>
          </p:nvSpPr>
          <p:spPr bwMode="auto">
            <a:xfrm>
              <a:off x="1071563" y="3309938"/>
              <a:ext cx="793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405" name="Line 136"/>
            <p:cNvSpPr>
              <a:spLocks noChangeShapeType="1"/>
            </p:cNvSpPr>
            <p:nvPr/>
          </p:nvSpPr>
          <p:spPr bwMode="auto">
            <a:xfrm>
              <a:off x="1198563" y="3309938"/>
              <a:ext cx="793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06" name="Line 137"/>
            <p:cNvSpPr>
              <a:spLocks noChangeShapeType="1"/>
            </p:cNvSpPr>
            <p:nvPr/>
          </p:nvSpPr>
          <p:spPr bwMode="auto">
            <a:xfrm>
              <a:off x="1323975" y="3309938"/>
              <a:ext cx="793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07" name="Line 138"/>
            <p:cNvSpPr>
              <a:spLocks noChangeShapeType="1"/>
            </p:cNvSpPr>
            <p:nvPr/>
          </p:nvSpPr>
          <p:spPr bwMode="auto">
            <a:xfrm>
              <a:off x="1450975" y="3309938"/>
              <a:ext cx="793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08" name="Line 139"/>
            <p:cNvSpPr>
              <a:spLocks noChangeShapeType="1"/>
            </p:cNvSpPr>
            <p:nvPr/>
          </p:nvSpPr>
          <p:spPr bwMode="auto">
            <a:xfrm>
              <a:off x="1576388" y="3309938"/>
              <a:ext cx="793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09" name="Line 140"/>
            <p:cNvSpPr>
              <a:spLocks noChangeShapeType="1"/>
            </p:cNvSpPr>
            <p:nvPr/>
          </p:nvSpPr>
          <p:spPr bwMode="auto">
            <a:xfrm>
              <a:off x="1703388" y="3309938"/>
              <a:ext cx="793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10" name="Line 141"/>
            <p:cNvSpPr>
              <a:spLocks noChangeShapeType="1"/>
            </p:cNvSpPr>
            <p:nvPr/>
          </p:nvSpPr>
          <p:spPr bwMode="auto">
            <a:xfrm>
              <a:off x="1828800" y="3309938"/>
              <a:ext cx="793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11" name="Line 142"/>
            <p:cNvSpPr>
              <a:spLocks noChangeShapeType="1"/>
            </p:cNvSpPr>
            <p:nvPr/>
          </p:nvSpPr>
          <p:spPr bwMode="auto">
            <a:xfrm>
              <a:off x="1955800" y="3309938"/>
              <a:ext cx="793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12" name="Line 143"/>
            <p:cNvSpPr>
              <a:spLocks noChangeShapeType="1"/>
            </p:cNvSpPr>
            <p:nvPr/>
          </p:nvSpPr>
          <p:spPr bwMode="auto">
            <a:xfrm>
              <a:off x="2081213" y="3309938"/>
              <a:ext cx="793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13" name="Line 144"/>
            <p:cNvSpPr>
              <a:spLocks noChangeShapeType="1"/>
            </p:cNvSpPr>
            <p:nvPr/>
          </p:nvSpPr>
          <p:spPr bwMode="auto">
            <a:xfrm>
              <a:off x="2208213" y="3309938"/>
              <a:ext cx="793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14" name="Line 145"/>
            <p:cNvSpPr>
              <a:spLocks noChangeShapeType="1"/>
            </p:cNvSpPr>
            <p:nvPr/>
          </p:nvSpPr>
          <p:spPr bwMode="auto">
            <a:xfrm>
              <a:off x="2333625" y="3309938"/>
              <a:ext cx="476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15" name="Line 146"/>
            <p:cNvSpPr>
              <a:spLocks noChangeShapeType="1"/>
            </p:cNvSpPr>
            <p:nvPr/>
          </p:nvSpPr>
          <p:spPr bwMode="auto">
            <a:xfrm>
              <a:off x="2381250" y="3309938"/>
              <a:ext cx="0" cy="7937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16" name="Line 147"/>
            <p:cNvSpPr>
              <a:spLocks noChangeShapeType="1"/>
            </p:cNvSpPr>
            <p:nvPr/>
          </p:nvSpPr>
          <p:spPr bwMode="auto">
            <a:xfrm>
              <a:off x="2381250" y="3436938"/>
              <a:ext cx="0" cy="7937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17" name="Line 148"/>
            <p:cNvSpPr>
              <a:spLocks noChangeShapeType="1"/>
            </p:cNvSpPr>
            <p:nvPr/>
          </p:nvSpPr>
          <p:spPr bwMode="auto">
            <a:xfrm>
              <a:off x="2381250" y="3562351"/>
              <a:ext cx="0" cy="7937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18" name="Line 149"/>
            <p:cNvSpPr>
              <a:spLocks noChangeShapeType="1"/>
            </p:cNvSpPr>
            <p:nvPr/>
          </p:nvSpPr>
          <p:spPr bwMode="auto">
            <a:xfrm>
              <a:off x="2381250" y="3689351"/>
              <a:ext cx="0" cy="7937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19" name="Line 150"/>
            <p:cNvSpPr>
              <a:spLocks noChangeShapeType="1"/>
            </p:cNvSpPr>
            <p:nvPr/>
          </p:nvSpPr>
          <p:spPr bwMode="auto">
            <a:xfrm>
              <a:off x="2381250" y="3814763"/>
              <a:ext cx="0" cy="7937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20" name="Line 151"/>
            <p:cNvSpPr>
              <a:spLocks noChangeShapeType="1"/>
            </p:cNvSpPr>
            <p:nvPr/>
          </p:nvSpPr>
          <p:spPr bwMode="auto">
            <a:xfrm>
              <a:off x="2381250" y="3941763"/>
              <a:ext cx="0" cy="7937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21" name="Line 152"/>
            <p:cNvSpPr>
              <a:spLocks noChangeShapeType="1"/>
            </p:cNvSpPr>
            <p:nvPr/>
          </p:nvSpPr>
          <p:spPr bwMode="auto">
            <a:xfrm>
              <a:off x="2381250" y="4067176"/>
              <a:ext cx="0" cy="7937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22" name="Line 153"/>
            <p:cNvSpPr>
              <a:spLocks noChangeShapeType="1"/>
            </p:cNvSpPr>
            <p:nvPr/>
          </p:nvSpPr>
          <p:spPr bwMode="auto">
            <a:xfrm>
              <a:off x="2381250" y="4194176"/>
              <a:ext cx="0" cy="7937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23" name="Line 154"/>
            <p:cNvSpPr>
              <a:spLocks noChangeShapeType="1"/>
            </p:cNvSpPr>
            <p:nvPr/>
          </p:nvSpPr>
          <p:spPr bwMode="auto">
            <a:xfrm>
              <a:off x="2381250" y="4319588"/>
              <a:ext cx="0" cy="7937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24" name="Line 155"/>
            <p:cNvSpPr>
              <a:spLocks noChangeShapeType="1"/>
            </p:cNvSpPr>
            <p:nvPr/>
          </p:nvSpPr>
          <p:spPr bwMode="auto">
            <a:xfrm>
              <a:off x="2381250" y="4446588"/>
              <a:ext cx="0" cy="7937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25" name="Line 156"/>
            <p:cNvSpPr>
              <a:spLocks noChangeShapeType="1"/>
            </p:cNvSpPr>
            <p:nvPr/>
          </p:nvSpPr>
          <p:spPr bwMode="auto">
            <a:xfrm>
              <a:off x="2381250" y="4572001"/>
              <a:ext cx="0" cy="7937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26" name="Line 157"/>
            <p:cNvSpPr>
              <a:spLocks noChangeShapeType="1"/>
            </p:cNvSpPr>
            <p:nvPr/>
          </p:nvSpPr>
          <p:spPr bwMode="auto">
            <a:xfrm>
              <a:off x="2381250" y="4699001"/>
              <a:ext cx="0" cy="7778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27" name="Line 158"/>
            <p:cNvSpPr>
              <a:spLocks noChangeShapeType="1"/>
            </p:cNvSpPr>
            <p:nvPr/>
          </p:nvSpPr>
          <p:spPr bwMode="auto">
            <a:xfrm>
              <a:off x="2381250" y="4824413"/>
              <a:ext cx="0" cy="7937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28" name="Line 159"/>
            <p:cNvSpPr>
              <a:spLocks noChangeShapeType="1"/>
            </p:cNvSpPr>
            <p:nvPr/>
          </p:nvSpPr>
          <p:spPr bwMode="auto">
            <a:xfrm>
              <a:off x="2381250" y="4951413"/>
              <a:ext cx="0" cy="6667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429" name="Line 160"/>
            <p:cNvSpPr>
              <a:spLocks noChangeShapeType="1"/>
            </p:cNvSpPr>
            <p:nvPr/>
          </p:nvSpPr>
          <p:spPr bwMode="auto">
            <a:xfrm>
              <a:off x="1071563" y="3594101"/>
              <a:ext cx="793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430" name="Line 161"/>
            <p:cNvSpPr>
              <a:spLocks noChangeShapeType="1"/>
            </p:cNvSpPr>
            <p:nvPr/>
          </p:nvSpPr>
          <p:spPr bwMode="auto">
            <a:xfrm>
              <a:off x="1198563" y="3594101"/>
              <a:ext cx="793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31" name="Line 162"/>
            <p:cNvSpPr>
              <a:spLocks noChangeShapeType="1"/>
            </p:cNvSpPr>
            <p:nvPr/>
          </p:nvSpPr>
          <p:spPr bwMode="auto">
            <a:xfrm>
              <a:off x="1323975" y="3594101"/>
              <a:ext cx="793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32" name="Line 163"/>
            <p:cNvSpPr>
              <a:spLocks noChangeShapeType="1"/>
            </p:cNvSpPr>
            <p:nvPr/>
          </p:nvSpPr>
          <p:spPr bwMode="auto">
            <a:xfrm>
              <a:off x="1450975" y="3594101"/>
              <a:ext cx="793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33" name="Line 164"/>
            <p:cNvSpPr>
              <a:spLocks noChangeShapeType="1"/>
            </p:cNvSpPr>
            <p:nvPr/>
          </p:nvSpPr>
          <p:spPr bwMode="auto">
            <a:xfrm>
              <a:off x="1576388" y="3594101"/>
              <a:ext cx="793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34" name="Line 165"/>
            <p:cNvSpPr>
              <a:spLocks noChangeShapeType="1"/>
            </p:cNvSpPr>
            <p:nvPr/>
          </p:nvSpPr>
          <p:spPr bwMode="auto">
            <a:xfrm>
              <a:off x="1703388" y="3594101"/>
              <a:ext cx="793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35" name="Line 166"/>
            <p:cNvSpPr>
              <a:spLocks noChangeShapeType="1"/>
            </p:cNvSpPr>
            <p:nvPr/>
          </p:nvSpPr>
          <p:spPr bwMode="auto">
            <a:xfrm>
              <a:off x="1828800" y="3594101"/>
              <a:ext cx="793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36" name="Line 167"/>
            <p:cNvSpPr>
              <a:spLocks noChangeShapeType="1"/>
            </p:cNvSpPr>
            <p:nvPr/>
          </p:nvSpPr>
          <p:spPr bwMode="auto">
            <a:xfrm>
              <a:off x="1955800" y="3594101"/>
              <a:ext cx="793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37" name="Line 168"/>
            <p:cNvSpPr>
              <a:spLocks noChangeShapeType="1"/>
            </p:cNvSpPr>
            <p:nvPr/>
          </p:nvSpPr>
          <p:spPr bwMode="auto">
            <a:xfrm>
              <a:off x="2081213" y="3594101"/>
              <a:ext cx="793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38" name="Line 169"/>
            <p:cNvSpPr>
              <a:spLocks noChangeShapeType="1"/>
            </p:cNvSpPr>
            <p:nvPr/>
          </p:nvSpPr>
          <p:spPr bwMode="auto">
            <a:xfrm>
              <a:off x="2208213" y="3594101"/>
              <a:ext cx="793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39" name="Line 170"/>
            <p:cNvSpPr>
              <a:spLocks noChangeShapeType="1"/>
            </p:cNvSpPr>
            <p:nvPr/>
          </p:nvSpPr>
          <p:spPr bwMode="auto">
            <a:xfrm>
              <a:off x="2333625" y="3594101"/>
              <a:ext cx="793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40" name="Line 171"/>
            <p:cNvSpPr>
              <a:spLocks noChangeShapeType="1"/>
            </p:cNvSpPr>
            <p:nvPr/>
          </p:nvSpPr>
          <p:spPr bwMode="auto">
            <a:xfrm>
              <a:off x="2460625" y="3594101"/>
              <a:ext cx="7778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41" name="Line 172"/>
            <p:cNvSpPr>
              <a:spLocks noChangeShapeType="1"/>
            </p:cNvSpPr>
            <p:nvPr/>
          </p:nvSpPr>
          <p:spPr bwMode="auto">
            <a:xfrm>
              <a:off x="2586038" y="3594101"/>
              <a:ext cx="603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42" name="Line 173"/>
            <p:cNvSpPr>
              <a:spLocks noChangeShapeType="1"/>
            </p:cNvSpPr>
            <p:nvPr/>
          </p:nvSpPr>
          <p:spPr bwMode="auto">
            <a:xfrm>
              <a:off x="2646363" y="3594101"/>
              <a:ext cx="0" cy="7937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43" name="Line 174"/>
            <p:cNvSpPr>
              <a:spLocks noChangeShapeType="1"/>
            </p:cNvSpPr>
            <p:nvPr/>
          </p:nvSpPr>
          <p:spPr bwMode="auto">
            <a:xfrm>
              <a:off x="2646363" y="3721101"/>
              <a:ext cx="0" cy="7778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44" name="Line 175"/>
            <p:cNvSpPr>
              <a:spLocks noChangeShapeType="1"/>
            </p:cNvSpPr>
            <p:nvPr/>
          </p:nvSpPr>
          <p:spPr bwMode="auto">
            <a:xfrm>
              <a:off x="2646363" y="3846513"/>
              <a:ext cx="0" cy="7937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45" name="Line 176"/>
            <p:cNvSpPr>
              <a:spLocks noChangeShapeType="1"/>
            </p:cNvSpPr>
            <p:nvPr/>
          </p:nvSpPr>
          <p:spPr bwMode="auto">
            <a:xfrm>
              <a:off x="2646363" y="3973513"/>
              <a:ext cx="0" cy="7778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46" name="Line 177"/>
            <p:cNvSpPr>
              <a:spLocks noChangeShapeType="1"/>
            </p:cNvSpPr>
            <p:nvPr/>
          </p:nvSpPr>
          <p:spPr bwMode="auto">
            <a:xfrm>
              <a:off x="2646363" y="4098926"/>
              <a:ext cx="0" cy="7937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47" name="Line 178"/>
            <p:cNvSpPr>
              <a:spLocks noChangeShapeType="1"/>
            </p:cNvSpPr>
            <p:nvPr/>
          </p:nvSpPr>
          <p:spPr bwMode="auto">
            <a:xfrm>
              <a:off x="2646363" y="4225926"/>
              <a:ext cx="0" cy="7778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48" name="Line 179"/>
            <p:cNvSpPr>
              <a:spLocks noChangeShapeType="1"/>
            </p:cNvSpPr>
            <p:nvPr/>
          </p:nvSpPr>
          <p:spPr bwMode="auto">
            <a:xfrm>
              <a:off x="2646363" y="4351338"/>
              <a:ext cx="0" cy="7937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49" name="Line 180"/>
            <p:cNvSpPr>
              <a:spLocks noChangeShapeType="1"/>
            </p:cNvSpPr>
            <p:nvPr/>
          </p:nvSpPr>
          <p:spPr bwMode="auto">
            <a:xfrm>
              <a:off x="2646363" y="4478338"/>
              <a:ext cx="0" cy="7778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50" name="Line 181"/>
            <p:cNvSpPr>
              <a:spLocks noChangeShapeType="1"/>
            </p:cNvSpPr>
            <p:nvPr/>
          </p:nvSpPr>
          <p:spPr bwMode="auto">
            <a:xfrm>
              <a:off x="2646363" y="4603751"/>
              <a:ext cx="0" cy="7937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51" name="Line 182"/>
            <p:cNvSpPr>
              <a:spLocks noChangeShapeType="1"/>
            </p:cNvSpPr>
            <p:nvPr/>
          </p:nvSpPr>
          <p:spPr bwMode="auto">
            <a:xfrm>
              <a:off x="2646363" y="4730751"/>
              <a:ext cx="0" cy="7778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52" name="Line 183"/>
            <p:cNvSpPr>
              <a:spLocks noChangeShapeType="1"/>
            </p:cNvSpPr>
            <p:nvPr/>
          </p:nvSpPr>
          <p:spPr bwMode="auto">
            <a:xfrm>
              <a:off x="2646363" y="4856163"/>
              <a:ext cx="0" cy="7937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53" name="Line 184"/>
            <p:cNvSpPr>
              <a:spLocks noChangeShapeType="1"/>
            </p:cNvSpPr>
            <p:nvPr/>
          </p:nvSpPr>
          <p:spPr bwMode="auto">
            <a:xfrm>
              <a:off x="2646363" y="4983163"/>
              <a:ext cx="0" cy="349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454" name="Line 185"/>
            <p:cNvSpPr>
              <a:spLocks noChangeShapeType="1"/>
            </p:cNvSpPr>
            <p:nvPr/>
          </p:nvSpPr>
          <p:spPr bwMode="auto">
            <a:xfrm>
              <a:off x="1071563" y="3878263"/>
              <a:ext cx="793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455" name="Line 186"/>
            <p:cNvSpPr>
              <a:spLocks noChangeShapeType="1"/>
            </p:cNvSpPr>
            <p:nvPr/>
          </p:nvSpPr>
          <p:spPr bwMode="auto">
            <a:xfrm>
              <a:off x="1198563" y="3878263"/>
              <a:ext cx="793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56" name="Line 187"/>
            <p:cNvSpPr>
              <a:spLocks noChangeShapeType="1"/>
            </p:cNvSpPr>
            <p:nvPr/>
          </p:nvSpPr>
          <p:spPr bwMode="auto">
            <a:xfrm>
              <a:off x="1323975" y="3878263"/>
              <a:ext cx="793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57" name="Line 188"/>
            <p:cNvSpPr>
              <a:spLocks noChangeShapeType="1"/>
            </p:cNvSpPr>
            <p:nvPr/>
          </p:nvSpPr>
          <p:spPr bwMode="auto">
            <a:xfrm>
              <a:off x="1450975" y="3878263"/>
              <a:ext cx="793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58" name="Line 189"/>
            <p:cNvSpPr>
              <a:spLocks noChangeShapeType="1"/>
            </p:cNvSpPr>
            <p:nvPr/>
          </p:nvSpPr>
          <p:spPr bwMode="auto">
            <a:xfrm>
              <a:off x="1576388" y="3878263"/>
              <a:ext cx="793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59" name="Line 190"/>
            <p:cNvSpPr>
              <a:spLocks noChangeShapeType="1"/>
            </p:cNvSpPr>
            <p:nvPr/>
          </p:nvSpPr>
          <p:spPr bwMode="auto">
            <a:xfrm>
              <a:off x="1703388" y="3878263"/>
              <a:ext cx="793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60" name="Line 191"/>
            <p:cNvSpPr>
              <a:spLocks noChangeShapeType="1"/>
            </p:cNvSpPr>
            <p:nvPr/>
          </p:nvSpPr>
          <p:spPr bwMode="auto">
            <a:xfrm>
              <a:off x="1828800" y="3878263"/>
              <a:ext cx="793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61" name="Line 192"/>
            <p:cNvSpPr>
              <a:spLocks noChangeShapeType="1"/>
            </p:cNvSpPr>
            <p:nvPr/>
          </p:nvSpPr>
          <p:spPr bwMode="auto">
            <a:xfrm>
              <a:off x="1955800" y="3878263"/>
              <a:ext cx="793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62" name="Line 193"/>
            <p:cNvSpPr>
              <a:spLocks noChangeShapeType="1"/>
            </p:cNvSpPr>
            <p:nvPr/>
          </p:nvSpPr>
          <p:spPr bwMode="auto">
            <a:xfrm>
              <a:off x="2081213" y="3878263"/>
              <a:ext cx="793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63" name="Line 194"/>
            <p:cNvSpPr>
              <a:spLocks noChangeShapeType="1"/>
            </p:cNvSpPr>
            <p:nvPr/>
          </p:nvSpPr>
          <p:spPr bwMode="auto">
            <a:xfrm>
              <a:off x="2208213" y="3878263"/>
              <a:ext cx="793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64" name="Line 195"/>
            <p:cNvSpPr>
              <a:spLocks noChangeShapeType="1"/>
            </p:cNvSpPr>
            <p:nvPr/>
          </p:nvSpPr>
          <p:spPr bwMode="auto">
            <a:xfrm>
              <a:off x="2333625" y="3878263"/>
              <a:ext cx="476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65" name="Line 196"/>
            <p:cNvSpPr>
              <a:spLocks noChangeShapeType="1"/>
            </p:cNvSpPr>
            <p:nvPr/>
          </p:nvSpPr>
          <p:spPr bwMode="auto">
            <a:xfrm flipV="1">
              <a:off x="1584325" y="3341688"/>
              <a:ext cx="1293813" cy="1392238"/>
            </a:xfrm>
            <a:prstGeom prst="line">
              <a:avLst/>
            </a:prstGeom>
            <a:noFill/>
            <a:ln w="38100">
              <a:solidFill>
                <a:srgbClr val="558ED5"/>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66" name="Line 197"/>
            <p:cNvSpPr>
              <a:spLocks noChangeShapeType="1"/>
            </p:cNvSpPr>
            <p:nvPr/>
          </p:nvSpPr>
          <p:spPr bwMode="auto">
            <a:xfrm flipV="1">
              <a:off x="1584325" y="2774951"/>
              <a:ext cx="1293813" cy="1390650"/>
            </a:xfrm>
            <a:prstGeom prst="line">
              <a:avLst/>
            </a:prstGeom>
            <a:noFill/>
            <a:ln w="38100">
              <a:solidFill>
                <a:srgbClr val="8EB4E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67" name="Line 198"/>
            <p:cNvSpPr>
              <a:spLocks noChangeShapeType="1"/>
            </p:cNvSpPr>
            <p:nvPr/>
          </p:nvSpPr>
          <p:spPr bwMode="auto">
            <a:xfrm>
              <a:off x="1865313" y="2774951"/>
              <a:ext cx="1012825" cy="1060450"/>
            </a:xfrm>
            <a:prstGeom prst="line">
              <a:avLst/>
            </a:prstGeom>
            <a:noFill/>
            <a:ln w="38100">
              <a:solidFill>
                <a:srgbClr val="E46C0A"/>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68" name="Freeform 199"/>
            <p:cNvSpPr>
              <a:spLocks/>
            </p:cNvSpPr>
            <p:nvPr/>
          </p:nvSpPr>
          <p:spPr bwMode="auto">
            <a:xfrm>
              <a:off x="2349500" y="3279776"/>
              <a:ext cx="63500" cy="61913"/>
            </a:xfrm>
            <a:custGeom>
              <a:avLst/>
              <a:gdLst>
                <a:gd name="T0" fmla="*/ 40 w 40"/>
                <a:gd name="T1" fmla="*/ 19 h 39"/>
                <a:gd name="T2" fmla="*/ 40 w 40"/>
                <a:gd name="T3" fmla="*/ 19 h 39"/>
                <a:gd name="T4" fmla="*/ 38 w 40"/>
                <a:gd name="T5" fmla="*/ 27 h 39"/>
                <a:gd name="T6" fmla="*/ 35 w 40"/>
                <a:gd name="T7" fmla="*/ 34 h 39"/>
                <a:gd name="T8" fmla="*/ 28 w 40"/>
                <a:gd name="T9" fmla="*/ 37 h 39"/>
                <a:gd name="T10" fmla="*/ 20 w 40"/>
                <a:gd name="T11" fmla="*/ 39 h 39"/>
                <a:gd name="T12" fmla="*/ 20 w 40"/>
                <a:gd name="T13" fmla="*/ 39 h 39"/>
                <a:gd name="T14" fmla="*/ 13 w 40"/>
                <a:gd name="T15" fmla="*/ 37 h 39"/>
                <a:gd name="T16" fmla="*/ 5 w 40"/>
                <a:gd name="T17" fmla="*/ 34 h 39"/>
                <a:gd name="T18" fmla="*/ 0 w 40"/>
                <a:gd name="T19" fmla="*/ 27 h 39"/>
                <a:gd name="T20" fmla="*/ 0 w 40"/>
                <a:gd name="T21" fmla="*/ 19 h 39"/>
                <a:gd name="T22" fmla="*/ 0 w 40"/>
                <a:gd name="T23" fmla="*/ 19 h 39"/>
                <a:gd name="T24" fmla="*/ 0 w 40"/>
                <a:gd name="T25" fmla="*/ 12 h 39"/>
                <a:gd name="T26" fmla="*/ 5 w 40"/>
                <a:gd name="T27" fmla="*/ 5 h 39"/>
                <a:gd name="T28" fmla="*/ 13 w 40"/>
                <a:gd name="T29" fmla="*/ 2 h 39"/>
                <a:gd name="T30" fmla="*/ 20 w 40"/>
                <a:gd name="T31" fmla="*/ 0 h 39"/>
                <a:gd name="T32" fmla="*/ 20 w 40"/>
                <a:gd name="T33" fmla="*/ 0 h 39"/>
                <a:gd name="T34" fmla="*/ 28 w 40"/>
                <a:gd name="T35" fmla="*/ 2 h 39"/>
                <a:gd name="T36" fmla="*/ 35 w 40"/>
                <a:gd name="T37" fmla="*/ 5 h 39"/>
                <a:gd name="T38" fmla="*/ 38 w 40"/>
                <a:gd name="T39" fmla="*/ 12 h 39"/>
                <a:gd name="T40" fmla="*/ 40 w 40"/>
                <a:gd name="T41" fmla="*/ 19 h 39"/>
                <a:gd name="T42" fmla="*/ 40 w 40"/>
                <a:gd name="T43" fmla="*/ 1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39">
                  <a:moveTo>
                    <a:pt x="40" y="19"/>
                  </a:moveTo>
                  <a:lnTo>
                    <a:pt x="40" y="19"/>
                  </a:lnTo>
                  <a:lnTo>
                    <a:pt x="38" y="27"/>
                  </a:lnTo>
                  <a:lnTo>
                    <a:pt x="35" y="34"/>
                  </a:lnTo>
                  <a:lnTo>
                    <a:pt x="28" y="37"/>
                  </a:lnTo>
                  <a:lnTo>
                    <a:pt x="20" y="39"/>
                  </a:lnTo>
                  <a:lnTo>
                    <a:pt x="20" y="39"/>
                  </a:lnTo>
                  <a:lnTo>
                    <a:pt x="13" y="37"/>
                  </a:lnTo>
                  <a:lnTo>
                    <a:pt x="5" y="34"/>
                  </a:lnTo>
                  <a:lnTo>
                    <a:pt x="0" y="27"/>
                  </a:lnTo>
                  <a:lnTo>
                    <a:pt x="0" y="19"/>
                  </a:lnTo>
                  <a:lnTo>
                    <a:pt x="0" y="19"/>
                  </a:lnTo>
                  <a:lnTo>
                    <a:pt x="0" y="12"/>
                  </a:lnTo>
                  <a:lnTo>
                    <a:pt x="5" y="5"/>
                  </a:lnTo>
                  <a:lnTo>
                    <a:pt x="13" y="2"/>
                  </a:lnTo>
                  <a:lnTo>
                    <a:pt x="20" y="0"/>
                  </a:lnTo>
                  <a:lnTo>
                    <a:pt x="20" y="0"/>
                  </a:lnTo>
                  <a:lnTo>
                    <a:pt x="28" y="2"/>
                  </a:lnTo>
                  <a:lnTo>
                    <a:pt x="35" y="5"/>
                  </a:lnTo>
                  <a:lnTo>
                    <a:pt x="38" y="12"/>
                  </a:lnTo>
                  <a:lnTo>
                    <a:pt x="40" y="19"/>
                  </a:lnTo>
                  <a:lnTo>
                    <a:pt x="40" y="1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69" name="Freeform 200"/>
            <p:cNvSpPr>
              <a:spLocks/>
            </p:cNvSpPr>
            <p:nvPr/>
          </p:nvSpPr>
          <p:spPr bwMode="auto">
            <a:xfrm>
              <a:off x="2349500" y="3846513"/>
              <a:ext cx="63500" cy="63500"/>
            </a:xfrm>
            <a:custGeom>
              <a:avLst/>
              <a:gdLst>
                <a:gd name="T0" fmla="*/ 40 w 40"/>
                <a:gd name="T1" fmla="*/ 20 h 40"/>
                <a:gd name="T2" fmla="*/ 40 w 40"/>
                <a:gd name="T3" fmla="*/ 20 h 40"/>
                <a:gd name="T4" fmla="*/ 38 w 40"/>
                <a:gd name="T5" fmla="*/ 28 h 40"/>
                <a:gd name="T6" fmla="*/ 35 w 40"/>
                <a:gd name="T7" fmla="*/ 35 h 40"/>
                <a:gd name="T8" fmla="*/ 28 w 40"/>
                <a:gd name="T9" fmla="*/ 38 h 40"/>
                <a:gd name="T10" fmla="*/ 20 w 40"/>
                <a:gd name="T11" fmla="*/ 40 h 40"/>
                <a:gd name="T12" fmla="*/ 20 w 40"/>
                <a:gd name="T13" fmla="*/ 40 h 40"/>
                <a:gd name="T14" fmla="*/ 13 w 40"/>
                <a:gd name="T15" fmla="*/ 38 h 40"/>
                <a:gd name="T16" fmla="*/ 5 w 40"/>
                <a:gd name="T17" fmla="*/ 35 h 40"/>
                <a:gd name="T18" fmla="*/ 0 w 40"/>
                <a:gd name="T19" fmla="*/ 28 h 40"/>
                <a:gd name="T20" fmla="*/ 0 w 40"/>
                <a:gd name="T21" fmla="*/ 20 h 40"/>
                <a:gd name="T22" fmla="*/ 0 w 40"/>
                <a:gd name="T23" fmla="*/ 20 h 40"/>
                <a:gd name="T24" fmla="*/ 0 w 40"/>
                <a:gd name="T25" fmla="*/ 13 h 40"/>
                <a:gd name="T26" fmla="*/ 5 w 40"/>
                <a:gd name="T27" fmla="*/ 5 h 40"/>
                <a:gd name="T28" fmla="*/ 13 w 40"/>
                <a:gd name="T29" fmla="*/ 3 h 40"/>
                <a:gd name="T30" fmla="*/ 20 w 40"/>
                <a:gd name="T31" fmla="*/ 0 h 40"/>
                <a:gd name="T32" fmla="*/ 20 w 40"/>
                <a:gd name="T33" fmla="*/ 0 h 40"/>
                <a:gd name="T34" fmla="*/ 28 w 40"/>
                <a:gd name="T35" fmla="*/ 3 h 40"/>
                <a:gd name="T36" fmla="*/ 35 w 40"/>
                <a:gd name="T37" fmla="*/ 5 h 40"/>
                <a:gd name="T38" fmla="*/ 38 w 40"/>
                <a:gd name="T39" fmla="*/ 13 h 40"/>
                <a:gd name="T40" fmla="*/ 40 w 40"/>
                <a:gd name="T41" fmla="*/ 20 h 40"/>
                <a:gd name="T42" fmla="*/ 40 w 40"/>
                <a:gd name="T43" fmla="*/ 2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40" y="20"/>
                  </a:moveTo>
                  <a:lnTo>
                    <a:pt x="40" y="20"/>
                  </a:lnTo>
                  <a:lnTo>
                    <a:pt x="38" y="28"/>
                  </a:lnTo>
                  <a:lnTo>
                    <a:pt x="35" y="35"/>
                  </a:lnTo>
                  <a:lnTo>
                    <a:pt x="28" y="38"/>
                  </a:lnTo>
                  <a:lnTo>
                    <a:pt x="20" y="40"/>
                  </a:lnTo>
                  <a:lnTo>
                    <a:pt x="20" y="40"/>
                  </a:lnTo>
                  <a:lnTo>
                    <a:pt x="13" y="38"/>
                  </a:lnTo>
                  <a:lnTo>
                    <a:pt x="5" y="35"/>
                  </a:lnTo>
                  <a:lnTo>
                    <a:pt x="0" y="28"/>
                  </a:lnTo>
                  <a:lnTo>
                    <a:pt x="0" y="20"/>
                  </a:lnTo>
                  <a:lnTo>
                    <a:pt x="0" y="20"/>
                  </a:lnTo>
                  <a:lnTo>
                    <a:pt x="0" y="13"/>
                  </a:lnTo>
                  <a:lnTo>
                    <a:pt x="5" y="5"/>
                  </a:lnTo>
                  <a:lnTo>
                    <a:pt x="13" y="3"/>
                  </a:lnTo>
                  <a:lnTo>
                    <a:pt x="20" y="0"/>
                  </a:lnTo>
                  <a:lnTo>
                    <a:pt x="20" y="0"/>
                  </a:lnTo>
                  <a:lnTo>
                    <a:pt x="28" y="3"/>
                  </a:lnTo>
                  <a:lnTo>
                    <a:pt x="35" y="5"/>
                  </a:lnTo>
                  <a:lnTo>
                    <a:pt x="38" y="13"/>
                  </a:lnTo>
                  <a:lnTo>
                    <a:pt x="40" y="20"/>
                  </a:lnTo>
                  <a:lnTo>
                    <a:pt x="40" y="2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70" name="Freeform 201"/>
            <p:cNvSpPr>
              <a:spLocks/>
            </p:cNvSpPr>
            <p:nvPr/>
          </p:nvSpPr>
          <p:spPr bwMode="auto">
            <a:xfrm>
              <a:off x="2614613" y="3562351"/>
              <a:ext cx="61913" cy="63500"/>
            </a:xfrm>
            <a:custGeom>
              <a:avLst/>
              <a:gdLst>
                <a:gd name="T0" fmla="*/ 39 w 39"/>
                <a:gd name="T1" fmla="*/ 20 h 40"/>
                <a:gd name="T2" fmla="*/ 39 w 39"/>
                <a:gd name="T3" fmla="*/ 20 h 40"/>
                <a:gd name="T4" fmla="*/ 37 w 39"/>
                <a:gd name="T5" fmla="*/ 28 h 40"/>
                <a:gd name="T6" fmla="*/ 32 w 39"/>
                <a:gd name="T7" fmla="*/ 35 h 40"/>
                <a:gd name="T8" fmla="*/ 27 w 39"/>
                <a:gd name="T9" fmla="*/ 38 h 40"/>
                <a:gd name="T10" fmla="*/ 20 w 39"/>
                <a:gd name="T11" fmla="*/ 40 h 40"/>
                <a:gd name="T12" fmla="*/ 20 w 39"/>
                <a:gd name="T13" fmla="*/ 40 h 40"/>
                <a:gd name="T14" fmla="*/ 12 w 39"/>
                <a:gd name="T15" fmla="*/ 38 h 40"/>
                <a:gd name="T16" fmla="*/ 5 w 39"/>
                <a:gd name="T17" fmla="*/ 35 h 40"/>
                <a:gd name="T18" fmla="*/ 0 w 39"/>
                <a:gd name="T19" fmla="*/ 28 h 40"/>
                <a:gd name="T20" fmla="*/ 0 w 39"/>
                <a:gd name="T21" fmla="*/ 20 h 40"/>
                <a:gd name="T22" fmla="*/ 0 w 39"/>
                <a:gd name="T23" fmla="*/ 20 h 40"/>
                <a:gd name="T24" fmla="*/ 0 w 39"/>
                <a:gd name="T25" fmla="*/ 13 h 40"/>
                <a:gd name="T26" fmla="*/ 5 w 39"/>
                <a:gd name="T27" fmla="*/ 5 h 40"/>
                <a:gd name="T28" fmla="*/ 12 w 39"/>
                <a:gd name="T29" fmla="*/ 3 h 40"/>
                <a:gd name="T30" fmla="*/ 20 w 39"/>
                <a:gd name="T31" fmla="*/ 0 h 40"/>
                <a:gd name="T32" fmla="*/ 20 w 39"/>
                <a:gd name="T33" fmla="*/ 0 h 40"/>
                <a:gd name="T34" fmla="*/ 27 w 39"/>
                <a:gd name="T35" fmla="*/ 3 h 40"/>
                <a:gd name="T36" fmla="*/ 32 w 39"/>
                <a:gd name="T37" fmla="*/ 5 h 40"/>
                <a:gd name="T38" fmla="*/ 37 w 39"/>
                <a:gd name="T39" fmla="*/ 13 h 40"/>
                <a:gd name="T40" fmla="*/ 39 w 39"/>
                <a:gd name="T41" fmla="*/ 20 h 40"/>
                <a:gd name="T42" fmla="*/ 39 w 39"/>
                <a:gd name="T43" fmla="*/ 2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9" h="40">
                  <a:moveTo>
                    <a:pt x="39" y="20"/>
                  </a:moveTo>
                  <a:lnTo>
                    <a:pt x="39" y="20"/>
                  </a:lnTo>
                  <a:lnTo>
                    <a:pt x="37" y="28"/>
                  </a:lnTo>
                  <a:lnTo>
                    <a:pt x="32" y="35"/>
                  </a:lnTo>
                  <a:lnTo>
                    <a:pt x="27" y="38"/>
                  </a:lnTo>
                  <a:lnTo>
                    <a:pt x="20" y="40"/>
                  </a:lnTo>
                  <a:lnTo>
                    <a:pt x="20" y="40"/>
                  </a:lnTo>
                  <a:lnTo>
                    <a:pt x="12" y="38"/>
                  </a:lnTo>
                  <a:lnTo>
                    <a:pt x="5" y="35"/>
                  </a:lnTo>
                  <a:lnTo>
                    <a:pt x="0" y="28"/>
                  </a:lnTo>
                  <a:lnTo>
                    <a:pt x="0" y="20"/>
                  </a:lnTo>
                  <a:lnTo>
                    <a:pt x="0" y="20"/>
                  </a:lnTo>
                  <a:lnTo>
                    <a:pt x="0" y="13"/>
                  </a:lnTo>
                  <a:lnTo>
                    <a:pt x="5" y="5"/>
                  </a:lnTo>
                  <a:lnTo>
                    <a:pt x="12" y="3"/>
                  </a:lnTo>
                  <a:lnTo>
                    <a:pt x="20" y="0"/>
                  </a:lnTo>
                  <a:lnTo>
                    <a:pt x="20" y="0"/>
                  </a:lnTo>
                  <a:lnTo>
                    <a:pt x="27" y="3"/>
                  </a:lnTo>
                  <a:lnTo>
                    <a:pt x="32" y="5"/>
                  </a:lnTo>
                  <a:lnTo>
                    <a:pt x="37" y="13"/>
                  </a:lnTo>
                  <a:lnTo>
                    <a:pt x="39" y="20"/>
                  </a:lnTo>
                  <a:lnTo>
                    <a:pt x="39" y="2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78" name="Rectangle 477"/>
            <p:cNvSpPr>
              <a:spLocks noChangeArrowheads="1"/>
            </p:cNvSpPr>
            <p:nvPr/>
          </p:nvSpPr>
          <p:spPr bwMode="auto">
            <a:xfrm>
              <a:off x="685800" y="5181600"/>
              <a:ext cx="256173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Quantity of Whizbangs</a:t>
              </a:r>
              <a:r>
                <a:rPr kumimoji="0" lang="en-US" sz="1400" b="1" i="0" u="none" strike="noStrike" cap="none" normalizeH="0" dirty="0">
                  <a:ln>
                    <a:noFill/>
                  </a:ln>
                  <a:solidFill>
                    <a:srgbClr val="000000"/>
                  </a:solidFill>
                  <a:effectLst/>
                  <a:latin typeface="Univers LT Std 47 Cn Lt" charset="0"/>
                  <a:cs typeface="Arial" pitchFamily="34" charset="0"/>
                </a:rPr>
                <a:t> (mil.)</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grpSp>
          <p:nvGrpSpPr>
            <p:cNvPr id="484" name="Group 483"/>
            <p:cNvGrpSpPr/>
            <p:nvPr/>
          </p:nvGrpSpPr>
          <p:grpSpPr>
            <a:xfrm>
              <a:off x="1069539" y="4525963"/>
              <a:ext cx="1529199" cy="433388"/>
              <a:chOff x="4808725" y="5984596"/>
              <a:chExt cx="1584192" cy="433388"/>
            </a:xfrm>
          </p:grpSpPr>
          <p:sp>
            <p:nvSpPr>
              <p:cNvPr id="485" name="Rectangle 466"/>
              <p:cNvSpPr>
                <a:spLocks noChangeArrowheads="1"/>
              </p:cNvSpPr>
              <p:nvPr/>
            </p:nvSpPr>
            <p:spPr bwMode="auto">
              <a:xfrm>
                <a:off x="4865687" y="5984596"/>
                <a:ext cx="1478540" cy="433388"/>
              </a:xfrm>
              <a:prstGeom prst="rect">
                <a:avLst/>
              </a:prstGeom>
              <a:solidFill>
                <a:srgbClr val="CDDFC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86" name="TextBox 485"/>
              <p:cNvSpPr txBox="1"/>
              <p:nvPr/>
            </p:nvSpPr>
            <p:spPr>
              <a:xfrm>
                <a:off x="4808725" y="5986849"/>
                <a:ext cx="1584192" cy="430887"/>
              </a:xfrm>
              <a:prstGeom prst="rect">
                <a:avLst/>
              </a:prstGeom>
              <a:noFill/>
            </p:spPr>
            <p:txBody>
              <a:bodyPr wrap="square" rtlCol="0">
                <a:spAutoFit/>
              </a:bodyPr>
              <a:lstStyle/>
              <a:p>
                <a:r>
                  <a:rPr lang="en-US" sz="1100" dirty="0">
                    <a:latin typeface="Univers LT Std 47 Cn Lt"/>
                  </a:rPr>
                  <a:t>Buyers pay $0.60,</a:t>
                </a:r>
                <a:r>
                  <a:rPr lang="en-US" sz="1100" dirty="0">
                    <a:latin typeface="Univers LT Std 47 Cn Lt"/>
                    <a:cs typeface="Times New Roman"/>
                  </a:rPr>
                  <a:t> sellers receive $0.40</a:t>
                </a:r>
                <a:endParaRPr lang="en-US" sz="1100" dirty="0">
                  <a:latin typeface="Univers LT Std 47 Cn Lt"/>
                </a:endParaRPr>
              </a:p>
            </p:txBody>
          </p:sp>
        </p:grpSp>
      </p:grpSp>
      <p:sp>
        <p:nvSpPr>
          <p:cNvPr id="287" name="Content Placeholder 7"/>
          <p:cNvSpPr txBox="1">
            <a:spLocks/>
          </p:cNvSpPr>
          <p:nvPr/>
        </p:nvSpPr>
        <p:spPr>
          <a:xfrm>
            <a:off x="418221" y="5809549"/>
            <a:ext cx="2688516" cy="819851"/>
          </a:xfrm>
          <a:prstGeom prst="rect">
            <a:avLst/>
          </a:prstGeom>
        </p:spPr>
        <p:txBody>
          <a:bodyPr vert="horz" lIns="91440" tIns="45720" rIns="91440" bIns="45720" rtlCol="0">
            <a:normAutofit fontScale="775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588" indent="-1588">
              <a:buFont typeface="Arial" pitchFamily="34" charset="0"/>
              <a:buNone/>
            </a:pPr>
            <a:r>
              <a:rPr lang="en-US" sz="2200" b="1" u="sng" dirty="0"/>
              <a:t>Equal incidence </a:t>
            </a:r>
            <a:r>
              <a:rPr lang="en-US" sz="2200" dirty="0"/>
              <a:t>– The sellers’ tax burden is equal to the buyers’ tax burden.</a:t>
            </a:r>
          </a:p>
        </p:txBody>
      </p:sp>
      <p:sp>
        <p:nvSpPr>
          <p:cNvPr id="289" name="Content Placeholder 7"/>
          <p:cNvSpPr txBox="1">
            <a:spLocks/>
          </p:cNvSpPr>
          <p:nvPr/>
        </p:nvSpPr>
        <p:spPr>
          <a:xfrm>
            <a:off x="3206870" y="5809549"/>
            <a:ext cx="2688516" cy="819851"/>
          </a:xfrm>
          <a:prstGeom prst="rect">
            <a:avLst/>
          </a:prstGeom>
        </p:spPr>
        <p:txBody>
          <a:bodyPr vert="horz" lIns="91440" tIns="45720" rIns="91440" bIns="45720" rtlCol="0">
            <a:normAutofit fontScale="775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588" indent="-1588">
              <a:buNone/>
            </a:pPr>
            <a:r>
              <a:rPr lang="en-US" sz="2200" b="1" u="sng" dirty="0"/>
              <a:t>Sellers pay more </a:t>
            </a:r>
            <a:r>
              <a:rPr lang="en-US" sz="2200" dirty="0"/>
              <a:t>– The sellers’ tax burden is greater than the buyers’ tax burden.</a:t>
            </a:r>
          </a:p>
        </p:txBody>
      </p:sp>
      <p:sp>
        <p:nvSpPr>
          <p:cNvPr id="290" name="Content Placeholder 7"/>
          <p:cNvSpPr txBox="1">
            <a:spLocks/>
          </p:cNvSpPr>
          <p:nvPr/>
        </p:nvSpPr>
        <p:spPr>
          <a:xfrm>
            <a:off x="5845884" y="5809549"/>
            <a:ext cx="2688516" cy="819851"/>
          </a:xfrm>
          <a:prstGeom prst="rect">
            <a:avLst/>
          </a:prstGeom>
        </p:spPr>
        <p:txBody>
          <a:bodyPr vert="horz" lIns="91440" tIns="45720" rIns="91440" bIns="45720" rtlCol="0">
            <a:normAutofit fontScale="775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588" indent="-1588">
              <a:buNone/>
            </a:pPr>
            <a:r>
              <a:rPr lang="en-US" sz="2200" b="1" u="sng" dirty="0"/>
              <a:t>Buyers pay more </a:t>
            </a:r>
            <a:r>
              <a:rPr lang="en-US" sz="2200" dirty="0"/>
              <a:t>– The sellers’ tax burden is less than the buyers’ tax burden.</a:t>
            </a:r>
          </a:p>
        </p:txBody>
      </p:sp>
      <p:sp>
        <p:nvSpPr>
          <p:cNvPr id="291" name="Rectangle 290"/>
          <p:cNvSpPr/>
          <p:nvPr/>
        </p:nvSpPr>
        <p:spPr>
          <a:xfrm>
            <a:off x="533400" y="1132582"/>
            <a:ext cx="8381999" cy="1477328"/>
          </a:xfrm>
          <a:prstGeom prst="rect">
            <a:avLst/>
          </a:prstGeom>
        </p:spPr>
        <p:txBody>
          <a:bodyPr wrap="square">
            <a:spAutoFit/>
          </a:bodyPr>
          <a:lstStyle/>
          <a:p>
            <a:r>
              <a:rPr lang="en-US" dirty="0">
                <a:latin typeface="Calibri Light"/>
              </a:rPr>
              <a:t>Suppose the government imposes a $0.20 tax on each unit sold, which the seller must pay. Who bears the burden, or </a:t>
            </a:r>
            <a:r>
              <a:rPr lang="en-US" i="1" dirty="0">
                <a:solidFill>
                  <a:srgbClr val="9D0505"/>
                </a:solidFill>
                <a:latin typeface="Calibri Light"/>
              </a:rPr>
              <a:t>tax incidence</a:t>
            </a:r>
            <a:r>
              <a:rPr lang="en-US" dirty="0">
                <a:latin typeface="Calibri Light"/>
              </a:rPr>
              <a:t>, of a tax?</a:t>
            </a:r>
          </a:p>
          <a:p>
            <a:pPr marL="342900" indent="-342900">
              <a:buFont typeface="Arial" pitchFamily="34" charset="0"/>
              <a:buChar char="•"/>
            </a:pPr>
            <a:r>
              <a:rPr lang="en-US" dirty="0">
                <a:latin typeface="Calibri Light"/>
              </a:rPr>
              <a:t>Tax incidence</a:t>
            </a:r>
            <a:r>
              <a:rPr lang="en-US" i="1" dirty="0">
                <a:solidFill>
                  <a:srgbClr val="9D0505"/>
                </a:solidFill>
                <a:latin typeface="Calibri Light"/>
              </a:rPr>
              <a:t> </a:t>
            </a:r>
            <a:r>
              <a:rPr lang="en-US" dirty="0">
                <a:latin typeface="Calibri Light"/>
              </a:rPr>
              <a:t>is equal to the loss in consumer and producer surplus going to tax revenue.</a:t>
            </a:r>
          </a:p>
          <a:p>
            <a:pPr marL="342900" indent="-342900">
              <a:buFont typeface="Arial" pitchFamily="34" charset="0"/>
              <a:buChar char="•"/>
            </a:pPr>
            <a:r>
              <a:rPr lang="en-US" dirty="0">
                <a:latin typeface="Calibri Light"/>
              </a:rPr>
              <a:t>Whichever side of the market is more price elastic will shoulder less of the burden.</a:t>
            </a:r>
          </a:p>
        </p:txBody>
      </p:sp>
    </p:spTree>
    <p:extLst>
      <p:ext uri="{BB962C8B-B14F-4D97-AF65-F5344CB8AC3E}">
        <p14:creationId xmlns:p14="http://schemas.microsoft.com/office/powerpoint/2010/main" val="1305080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91">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91">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8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71"/>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7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73"/>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72"/>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89"/>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90"/>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p:bldP spid="71" grpId="0" animBg="1"/>
      <p:bldP spid="72" grpId="0" animBg="1"/>
      <p:bldP spid="73" grpId="0"/>
      <p:bldP spid="287" grpId="0"/>
      <p:bldP spid="289" grpId="0"/>
      <p:bldP spid="29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Subsidies I</a:t>
            </a:r>
          </a:p>
        </p:txBody>
      </p:sp>
      <p:sp>
        <p:nvSpPr>
          <p:cNvPr id="3" name="Content Placeholder 2"/>
          <p:cNvSpPr>
            <a:spLocks noGrp="1"/>
          </p:cNvSpPr>
          <p:nvPr>
            <p:ph idx="1"/>
          </p:nvPr>
        </p:nvSpPr>
        <p:spPr/>
        <p:txBody>
          <a:bodyPr>
            <a:normAutofit/>
          </a:bodyPr>
          <a:lstStyle/>
          <a:p>
            <a:r>
              <a:rPr lang="en-US" dirty="0"/>
              <a:t>Using the case of tortillas in Mexico, rather than using price controls, what would happen if the government subsidized them?</a:t>
            </a:r>
          </a:p>
          <a:p>
            <a:r>
              <a:rPr lang="en-US" dirty="0"/>
              <a:t>Subsidies have two primary effects.</a:t>
            </a:r>
          </a:p>
          <a:p>
            <a:pPr lvl="1"/>
            <a:r>
              <a:rPr lang="en-US" dirty="0"/>
              <a:t>Encourages production and consumption of the good that is subsidized.</a:t>
            </a:r>
          </a:p>
          <a:p>
            <a:pPr lvl="1"/>
            <a:r>
              <a:rPr lang="en-US" dirty="0"/>
              <a:t>Government provides money through the subsidy to producers who continue to sell the good.</a:t>
            </a:r>
          </a:p>
          <a:p>
            <a:r>
              <a:rPr lang="en-US" dirty="0"/>
              <a:t>A subsidy will increase consumption of the good.</a:t>
            </a:r>
          </a:p>
        </p:txBody>
      </p:sp>
    </p:spTree>
    <p:extLst>
      <p:ext uri="{BB962C8B-B14F-4D97-AF65-F5344CB8AC3E}">
        <p14:creationId xmlns:p14="http://schemas.microsoft.com/office/powerpoint/2010/main" val="7533757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a:latin typeface="+mj-lt"/>
              </a:rPr>
              <a:t>Subsidies II</a:t>
            </a:r>
          </a:p>
        </p:txBody>
      </p:sp>
      <p:sp>
        <p:nvSpPr>
          <p:cNvPr id="151" name="Content Placeholder 2"/>
          <p:cNvSpPr>
            <a:spLocks noGrp="1"/>
          </p:cNvSpPr>
          <p:nvPr>
            <p:ph idx="4294967295"/>
          </p:nvPr>
        </p:nvSpPr>
        <p:spPr>
          <a:xfrm>
            <a:off x="4890073" y="2540455"/>
            <a:ext cx="4025326" cy="3552825"/>
          </a:xfrm>
        </p:spPr>
        <p:txBody>
          <a:bodyPr>
            <a:normAutofit/>
          </a:bodyPr>
          <a:lstStyle/>
          <a:p>
            <a:r>
              <a:rPr lang="en-US" sz="2200" dirty="0"/>
              <a:t>A new supply curve subtracts $0.35 from all prices, the amount of the subsidy.</a:t>
            </a:r>
          </a:p>
          <a:p>
            <a:pPr lvl="1"/>
            <a:r>
              <a:rPr lang="en-US" sz="1800" dirty="0"/>
              <a:t>Buyers pay $0.53.</a:t>
            </a:r>
          </a:p>
          <a:p>
            <a:pPr lvl="1"/>
            <a:r>
              <a:rPr lang="en-US" sz="1800" dirty="0"/>
              <a:t>Sellers receive $0.88.</a:t>
            </a:r>
          </a:p>
          <a:p>
            <a:r>
              <a:rPr lang="en-US" sz="2200" dirty="0"/>
              <a:t>The equilibrium quantity increases by 12 million tortillas.</a:t>
            </a:r>
          </a:p>
        </p:txBody>
      </p:sp>
      <p:sp>
        <p:nvSpPr>
          <p:cNvPr id="5" name="AutoShape 3"/>
          <p:cNvSpPr>
            <a:spLocks noChangeAspect="1" noChangeArrowheads="1" noTextEdit="1"/>
          </p:cNvSpPr>
          <p:nvPr/>
        </p:nvSpPr>
        <p:spPr bwMode="auto">
          <a:xfrm>
            <a:off x="1676400" y="1454150"/>
            <a:ext cx="5741988" cy="469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7" name="Rectangle 476"/>
          <p:cNvSpPr>
            <a:spLocks noChangeArrowheads="1"/>
          </p:cNvSpPr>
          <p:nvPr/>
        </p:nvSpPr>
        <p:spPr bwMode="auto">
          <a:xfrm>
            <a:off x="4396898" y="3230422"/>
            <a:ext cx="10259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78" name="Rectangle 477"/>
          <p:cNvSpPr>
            <a:spLocks noChangeArrowheads="1"/>
          </p:cNvSpPr>
          <p:nvPr/>
        </p:nvSpPr>
        <p:spPr bwMode="auto">
          <a:xfrm>
            <a:off x="4508120" y="3302247"/>
            <a:ext cx="78548"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a:ln>
                  <a:noFill/>
                </a:ln>
                <a:solidFill>
                  <a:srgbClr val="000000"/>
                </a:solidFill>
                <a:effectLst/>
                <a:latin typeface="Univers LT Std 47 Cn Lt" charset="0"/>
                <a:cs typeface="Arial" pitchFamily="34" charset="0"/>
              </a:rPr>
              <a:t>2</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92" name="Line 491"/>
          <p:cNvSpPr>
            <a:spLocks noChangeShapeType="1"/>
          </p:cNvSpPr>
          <p:nvPr/>
        </p:nvSpPr>
        <p:spPr bwMode="auto">
          <a:xfrm flipH="1">
            <a:off x="2435056" y="3313569"/>
            <a:ext cx="1936274" cy="2490788"/>
          </a:xfrm>
          <a:prstGeom prst="line">
            <a:avLst/>
          </a:prstGeom>
          <a:noFill/>
          <a:ln w="38100">
            <a:solidFill>
              <a:srgbClr val="8EB4E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19" name="Freeform 168"/>
          <p:cNvSpPr>
            <a:spLocks noEditPoints="1"/>
          </p:cNvSpPr>
          <p:nvPr/>
        </p:nvSpPr>
        <p:spPr bwMode="auto">
          <a:xfrm rot="16200000">
            <a:off x="3281384" y="3639952"/>
            <a:ext cx="431953" cy="95097"/>
          </a:xfrm>
          <a:custGeom>
            <a:avLst/>
            <a:gdLst>
              <a:gd name="T0" fmla="*/ 3300 w 3300"/>
              <a:gd name="T1" fmla="*/ 247 h 631"/>
              <a:gd name="T2" fmla="*/ 135 w 3300"/>
              <a:gd name="T3" fmla="*/ 247 h 631"/>
              <a:gd name="T4" fmla="*/ 135 w 3300"/>
              <a:gd name="T5" fmla="*/ 383 h 631"/>
              <a:gd name="T6" fmla="*/ 3300 w 3300"/>
              <a:gd name="T7" fmla="*/ 383 h 631"/>
              <a:gd name="T8" fmla="*/ 3300 w 3300"/>
              <a:gd name="T9" fmla="*/ 247 h 631"/>
              <a:gd name="T10" fmla="*/ 509 w 3300"/>
              <a:gd name="T11" fmla="*/ 19 h 631"/>
              <a:gd name="T12" fmla="*/ 0 w 3300"/>
              <a:gd name="T13" fmla="*/ 315 h 631"/>
              <a:gd name="T14" fmla="*/ 509 w 3300"/>
              <a:gd name="T15" fmla="*/ 612 h 631"/>
              <a:gd name="T16" fmla="*/ 602 w 3300"/>
              <a:gd name="T17" fmla="*/ 588 h 631"/>
              <a:gd name="T18" fmla="*/ 577 w 3300"/>
              <a:gd name="T19" fmla="*/ 495 h 631"/>
              <a:gd name="T20" fmla="*/ 577 w 3300"/>
              <a:gd name="T21" fmla="*/ 495 h 631"/>
              <a:gd name="T22" fmla="*/ 169 w 3300"/>
              <a:gd name="T23" fmla="*/ 257 h 631"/>
              <a:gd name="T24" fmla="*/ 169 w 3300"/>
              <a:gd name="T25" fmla="*/ 374 h 631"/>
              <a:gd name="T26" fmla="*/ 577 w 3300"/>
              <a:gd name="T27" fmla="*/ 136 h 631"/>
              <a:gd name="T28" fmla="*/ 602 w 3300"/>
              <a:gd name="T29" fmla="*/ 43 h 631"/>
              <a:gd name="T30" fmla="*/ 509 w 3300"/>
              <a:gd name="T31" fmla="*/ 19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300" h="631">
                <a:moveTo>
                  <a:pt x="3300" y="247"/>
                </a:moveTo>
                <a:lnTo>
                  <a:pt x="135" y="247"/>
                </a:lnTo>
                <a:lnTo>
                  <a:pt x="135" y="383"/>
                </a:lnTo>
                <a:lnTo>
                  <a:pt x="3300" y="383"/>
                </a:lnTo>
                <a:lnTo>
                  <a:pt x="3300" y="247"/>
                </a:lnTo>
                <a:close/>
                <a:moveTo>
                  <a:pt x="509" y="19"/>
                </a:moveTo>
                <a:lnTo>
                  <a:pt x="0" y="315"/>
                </a:lnTo>
                <a:lnTo>
                  <a:pt x="509" y="612"/>
                </a:lnTo>
                <a:cubicBezTo>
                  <a:pt x="541" y="631"/>
                  <a:pt x="583" y="620"/>
                  <a:pt x="602" y="588"/>
                </a:cubicBezTo>
                <a:cubicBezTo>
                  <a:pt x="621" y="555"/>
                  <a:pt x="610" y="514"/>
                  <a:pt x="577" y="495"/>
                </a:cubicBezTo>
                <a:lnTo>
                  <a:pt x="577" y="495"/>
                </a:lnTo>
                <a:lnTo>
                  <a:pt x="169" y="257"/>
                </a:lnTo>
                <a:lnTo>
                  <a:pt x="169" y="374"/>
                </a:lnTo>
                <a:lnTo>
                  <a:pt x="577" y="136"/>
                </a:lnTo>
                <a:cubicBezTo>
                  <a:pt x="610" y="117"/>
                  <a:pt x="621" y="76"/>
                  <a:pt x="602" y="43"/>
                </a:cubicBezTo>
                <a:cubicBezTo>
                  <a:pt x="583" y="11"/>
                  <a:pt x="541" y="0"/>
                  <a:pt x="509" y="19"/>
                </a:cubicBezTo>
                <a:close/>
              </a:path>
            </a:pathLst>
          </a:custGeom>
          <a:solidFill>
            <a:schemeClr val="tx1"/>
          </a:solidFill>
          <a:ln w="0" cap="flat">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sz="2000" dirty="0"/>
          </a:p>
        </p:txBody>
      </p:sp>
      <p:sp>
        <p:nvSpPr>
          <p:cNvPr id="520" name="Freeform 168"/>
          <p:cNvSpPr>
            <a:spLocks noEditPoints="1"/>
          </p:cNvSpPr>
          <p:nvPr/>
        </p:nvSpPr>
        <p:spPr bwMode="auto">
          <a:xfrm rot="10800000">
            <a:off x="2627034" y="5736507"/>
            <a:ext cx="259389" cy="83985"/>
          </a:xfrm>
          <a:custGeom>
            <a:avLst/>
            <a:gdLst>
              <a:gd name="T0" fmla="*/ 3300 w 3300"/>
              <a:gd name="T1" fmla="*/ 247 h 631"/>
              <a:gd name="T2" fmla="*/ 135 w 3300"/>
              <a:gd name="T3" fmla="*/ 247 h 631"/>
              <a:gd name="T4" fmla="*/ 135 w 3300"/>
              <a:gd name="T5" fmla="*/ 383 h 631"/>
              <a:gd name="T6" fmla="*/ 3300 w 3300"/>
              <a:gd name="T7" fmla="*/ 383 h 631"/>
              <a:gd name="T8" fmla="*/ 3300 w 3300"/>
              <a:gd name="T9" fmla="*/ 247 h 631"/>
              <a:gd name="T10" fmla="*/ 509 w 3300"/>
              <a:gd name="T11" fmla="*/ 19 h 631"/>
              <a:gd name="T12" fmla="*/ 0 w 3300"/>
              <a:gd name="T13" fmla="*/ 315 h 631"/>
              <a:gd name="T14" fmla="*/ 509 w 3300"/>
              <a:gd name="T15" fmla="*/ 612 h 631"/>
              <a:gd name="T16" fmla="*/ 602 w 3300"/>
              <a:gd name="T17" fmla="*/ 588 h 631"/>
              <a:gd name="T18" fmla="*/ 577 w 3300"/>
              <a:gd name="T19" fmla="*/ 495 h 631"/>
              <a:gd name="T20" fmla="*/ 577 w 3300"/>
              <a:gd name="T21" fmla="*/ 495 h 631"/>
              <a:gd name="T22" fmla="*/ 169 w 3300"/>
              <a:gd name="T23" fmla="*/ 257 h 631"/>
              <a:gd name="T24" fmla="*/ 169 w 3300"/>
              <a:gd name="T25" fmla="*/ 374 h 631"/>
              <a:gd name="T26" fmla="*/ 577 w 3300"/>
              <a:gd name="T27" fmla="*/ 136 h 631"/>
              <a:gd name="T28" fmla="*/ 602 w 3300"/>
              <a:gd name="T29" fmla="*/ 43 h 631"/>
              <a:gd name="T30" fmla="*/ 509 w 3300"/>
              <a:gd name="T31" fmla="*/ 19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300" h="631">
                <a:moveTo>
                  <a:pt x="3300" y="247"/>
                </a:moveTo>
                <a:lnTo>
                  <a:pt x="135" y="247"/>
                </a:lnTo>
                <a:lnTo>
                  <a:pt x="135" y="383"/>
                </a:lnTo>
                <a:lnTo>
                  <a:pt x="3300" y="383"/>
                </a:lnTo>
                <a:lnTo>
                  <a:pt x="3300" y="247"/>
                </a:lnTo>
                <a:close/>
                <a:moveTo>
                  <a:pt x="509" y="19"/>
                </a:moveTo>
                <a:lnTo>
                  <a:pt x="0" y="315"/>
                </a:lnTo>
                <a:lnTo>
                  <a:pt x="509" y="612"/>
                </a:lnTo>
                <a:cubicBezTo>
                  <a:pt x="541" y="631"/>
                  <a:pt x="583" y="620"/>
                  <a:pt x="602" y="588"/>
                </a:cubicBezTo>
                <a:cubicBezTo>
                  <a:pt x="621" y="555"/>
                  <a:pt x="610" y="514"/>
                  <a:pt x="577" y="495"/>
                </a:cubicBezTo>
                <a:lnTo>
                  <a:pt x="577" y="495"/>
                </a:lnTo>
                <a:lnTo>
                  <a:pt x="169" y="257"/>
                </a:lnTo>
                <a:lnTo>
                  <a:pt x="169" y="374"/>
                </a:lnTo>
                <a:lnTo>
                  <a:pt x="577" y="136"/>
                </a:lnTo>
                <a:cubicBezTo>
                  <a:pt x="610" y="117"/>
                  <a:pt x="621" y="76"/>
                  <a:pt x="602" y="43"/>
                </a:cubicBezTo>
                <a:cubicBezTo>
                  <a:pt x="583" y="11"/>
                  <a:pt x="541" y="0"/>
                  <a:pt x="509" y="19"/>
                </a:cubicBezTo>
                <a:close/>
              </a:path>
            </a:pathLst>
          </a:custGeom>
          <a:solidFill>
            <a:schemeClr val="tx1"/>
          </a:solidFill>
          <a:ln w="0" cap="flat">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sz="2000" dirty="0"/>
          </a:p>
        </p:txBody>
      </p:sp>
      <p:sp>
        <p:nvSpPr>
          <p:cNvPr id="152" name="Rectangle 151"/>
          <p:cNvSpPr/>
          <p:nvPr/>
        </p:nvSpPr>
        <p:spPr>
          <a:xfrm>
            <a:off x="533400" y="1132582"/>
            <a:ext cx="8381999" cy="769441"/>
          </a:xfrm>
          <a:prstGeom prst="rect">
            <a:avLst/>
          </a:prstGeom>
        </p:spPr>
        <p:txBody>
          <a:bodyPr wrap="square">
            <a:spAutoFit/>
          </a:bodyPr>
          <a:lstStyle/>
          <a:p>
            <a:r>
              <a:rPr lang="en-US" sz="2200" dirty="0">
                <a:latin typeface="Calibri Light"/>
              </a:rPr>
              <a:t>Suppose the government imposes a $0.35 subsidy on each unit sold, which the seller receives. What effect does this have on the market?</a:t>
            </a:r>
          </a:p>
        </p:txBody>
      </p:sp>
      <p:sp>
        <p:nvSpPr>
          <p:cNvPr id="155" name="Rectangle 154"/>
          <p:cNvSpPr/>
          <p:nvPr/>
        </p:nvSpPr>
        <p:spPr>
          <a:xfrm>
            <a:off x="2989778" y="6005243"/>
            <a:ext cx="342072" cy="24675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6" name="Rectangle 155"/>
          <p:cNvSpPr/>
          <p:nvPr/>
        </p:nvSpPr>
        <p:spPr>
          <a:xfrm>
            <a:off x="408142" y="4776893"/>
            <a:ext cx="447238" cy="291998"/>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7" name="Rectangle 156"/>
          <p:cNvSpPr/>
          <p:nvPr/>
        </p:nvSpPr>
        <p:spPr>
          <a:xfrm>
            <a:off x="367978" y="3013768"/>
            <a:ext cx="561225" cy="275931"/>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72" name="Rectangle 233"/>
          <p:cNvSpPr>
            <a:spLocks noChangeArrowheads="1"/>
          </p:cNvSpPr>
          <p:nvPr/>
        </p:nvSpPr>
        <p:spPr bwMode="auto">
          <a:xfrm>
            <a:off x="4118491" y="5782131"/>
            <a:ext cx="11060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D</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373" name="Line 349"/>
          <p:cNvSpPr>
            <a:spLocks noChangeShapeType="1"/>
          </p:cNvSpPr>
          <p:nvPr/>
        </p:nvSpPr>
        <p:spPr bwMode="auto">
          <a:xfrm>
            <a:off x="2353191" y="5837693"/>
            <a:ext cx="0" cy="762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74" name="Line 350"/>
          <p:cNvSpPr>
            <a:spLocks noChangeShapeType="1"/>
          </p:cNvSpPr>
          <p:nvPr/>
        </p:nvSpPr>
        <p:spPr bwMode="auto">
          <a:xfrm>
            <a:off x="2353191" y="5958343"/>
            <a:ext cx="0" cy="349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375" name="Line 375"/>
          <p:cNvSpPr>
            <a:spLocks noChangeShapeType="1"/>
          </p:cNvSpPr>
          <p:nvPr/>
        </p:nvSpPr>
        <p:spPr bwMode="auto">
          <a:xfrm>
            <a:off x="3148528" y="5971043"/>
            <a:ext cx="0" cy="222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376" name="Line 394"/>
          <p:cNvSpPr>
            <a:spLocks noChangeShapeType="1"/>
          </p:cNvSpPr>
          <p:nvPr/>
        </p:nvSpPr>
        <p:spPr bwMode="auto">
          <a:xfrm flipH="1">
            <a:off x="937141" y="3136223"/>
            <a:ext cx="3651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grpSp>
        <p:nvGrpSpPr>
          <p:cNvPr id="377" name="Group 376"/>
          <p:cNvGrpSpPr/>
          <p:nvPr/>
        </p:nvGrpSpPr>
        <p:grpSpPr>
          <a:xfrm>
            <a:off x="3311137" y="2862604"/>
            <a:ext cx="176346" cy="233021"/>
            <a:chOff x="5569546" y="1454150"/>
            <a:chExt cx="176346" cy="233021"/>
          </a:xfrm>
        </p:grpSpPr>
        <p:sp>
          <p:nvSpPr>
            <p:cNvPr id="378" name="Rectangle 474"/>
            <p:cNvSpPr>
              <a:spLocks noChangeArrowheads="1"/>
            </p:cNvSpPr>
            <p:nvPr/>
          </p:nvSpPr>
          <p:spPr bwMode="auto">
            <a:xfrm>
              <a:off x="5569546" y="1454150"/>
              <a:ext cx="10259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S</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sp>
          <p:nvSpPr>
            <p:cNvPr id="379" name="Rectangle 475"/>
            <p:cNvSpPr>
              <a:spLocks noChangeArrowheads="1"/>
            </p:cNvSpPr>
            <p:nvPr/>
          </p:nvSpPr>
          <p:spPr bwMode="auto">
            <a:xfrm>
              <a:off x="5670550" y="1525588"/>
              <a:ext cx="75342"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1" i="0" u="none" strike="noStrike" cap="none" normalizeH="0" baseline="0" dirty="0">
                  <a:ln>
                    <a:noFill/>
                  </a:ln>
                  <a:solidFill>
                    <a:srgbClr val="000000"/>
                  </a:solidFill>
                  <a:effectLst/>
                  <a:latin typeface="Univers LT Std 47 Cn Lt" charset="0"/>
                  <a:cs typeface="Arial" pitchFamily="34" charset="0"/>
                </a:rPr>
                <a:t>1</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grpSp>
      <p:sp>
        <p:nvSpPr>
          <p:cNvPr id="380" name="Line 478"/>
          <p:cNvSpPr>
            <a:spLocks noChangeShapeType="1"/>
          </p:cNvSpPr>
          <p:nvPr/>
        </p:nvSpPr>
        <p:spPr bwMode="auto">
          <a:xfrm flipV="1">
            <a:off x="929203" y="2576968"/>
            <a:ext cx="0" cy="34163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81" name="Line 479"/>
          <p:cNvSpPr>
            <a:spLocks noChangeShapeType="1"/>
          </p:cNvSpPr>
          <p:nvPr/>
        </p:nvSpPr>
        <p:spPr bwMode="auto">
          <a:xfrm>
            <a:off x="929203" y="5993268"/>
            <a:ext cx="335121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82" name="Rectangle 481"/>
          <p:cNvSpPr>
            <a:spLocks noChangeArrowheads="1"/>
          </p:cNvSpPr>
          <p:nvPr/>
        </p:nvSpPr>
        <p:spPr bwMode="auto">
          <a:xfrm>
            <a:off x="457200" y="4018546"/>
            <a:ext cx="34785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0.70</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383" name="Rectangle 482"/>
          <p:cNvSpPr>
            <a:spLocks noChangeArrowheads="1"/>
          </p:cNvSpPr>
          <p:nvPr/>
        </p:nvSpPr>
        <p:spPr bwMode="auto">
          <a:xfrm>
            <a:off x="2255559" y="6005243"/>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50</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384" name="Rectangle 484"/>
          <p:cNvSpPr>
            <a:spLocks noChangeArrowheads="1"/>
          </p:cNvSpPr>
          <p:nvPr/>
        </p:nvSpPr>
        <p:spPr bwMode="auto">
          <a:xfrm>
            <a:off x="3058494" y="6005243"/>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62</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385" name="Rectangle 489"/>
          <p:cNvSpPr>
            <a:spLocks noChangeArrowheads="1"/>
          </p:cNvSpPr>
          <p:nvPr/>
        </p:nvSpPr>
        <p:spPr bwMode="auto">
          <a:xfrm>
            <a:off x="457835" y="4823141"/>
            <a:ext cx="34785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0.53</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386" name="Line 490"/>
          <p:cNvSpPr>
            <a:spLocks noChangeShapeType="1"/>
          </p:cNvSpPr>
          <p:nvPr/>
        </p:nvSpPr>
        <p:spPr bwMode="auto">
          <a:xfrm flipH="1">
            <a:off x="955397" y="2954937"/>
            <a:ext cx="2339516" cy="2958955"/>
          </a:xfrm>
          <a:prstGeom prst="line">
            <a:avLst/>
          </a:prstGeom>
          <a:noFill/>
          <a:ln w="38100">
            <a:solidFill>
              <a:srgbClr val="558ED5"/>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87" name="Line 492"/>
          <p:cNvSpPr>
            <a:spLocks noChangeShapeType="1"/>
          </p:cNvSpPr>
          <p:nvPr/>
        </p:nvSpPr>
        <p:spPr bwMode="auto">
          <a:xfrm flipH="1" flipV="1">
            <a:off x="977621" y="2743199"/>
            <a:ext cx="3077369" cy="3088142"/>
          </a:xfrm>
          <a:prstGeom prst="line">
            <a:avLst/>
          </a:prstGeom>
          <a:noFill/>
          <a:ln w="38100">
            <a:solidFill>
              <a:srgbClr val="E46C0A"/>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88" name="Freeform 498"/>
          <p:cNvSpPr>
            <a:spLocks/>
          </p:cNvSpPr>
          <p:nvPr/>
        </p:nvSpPr>
        <p:spPr bwMode="auto">
          <a:xfrm>
            <a:off x="3386653" y="2881768"/>
            <a:ext cx="0" cy="514350"/>
          </a:xfrm>
          <a:custGeom>
            <a:avLst/>
            <a:gdLst>
              <a:gd name="T0" fmla="*/ 324 h 324"/>
              <a:gd name="T1" fmla="*/ 0 h 324"/>
              <a:gd name="T2" fmla="*/ 324 h 324"/>
            </a:gdLst>
            <a:ahLst/>
            <a:cxnLst>
              <a:cxn ang="0">
                <a:pos x="0" y="T0"/>
              </a:cxn>
              <a:cxn ang="0">
                <a:pos x="0" y="T1"/>
              </a:cxn>
              <a:cxn ang="0">
                <a:pos x="0" y="T2"/>
              </a:cxn>
            </a:cxnLst>
            <a:rect l="0" t="0" r="r" b="b"/>
            <a:pathLst>
              <a:path h="324">
                <a:moveTo>
                  <a:pt x="0" y="324"/>
                </a:moveTo>
                <a:lnTo>
                  <a:pt x="0" y="0"/>
                </a:lnTo>
                <a:lnTo>
                  <a:pt x="0" y="32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89" name="Rectangle 388"/>
          <p:cNvSpPr>
            <a:spLocks noChangeArrowheads="1"/>
          </p:cNvSpPr>
          <p:nvPr/>
        </p:nvSpPr>
        <p:spPr bwMode="auto">
          <a:xfrm>
            <a:off x="1080808" y="6185356"/>
            <a:ext cx="341392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Quantity of</a:t>
            </a:r>
            <a:r>
              <a:rPr kumimoji="0" lang="en-US" sz="1400" b="1" i="0" u="none" strike="noStrike" cap="none" normalizeH="0" dirty="0">
                <a:ln>
                  <a:noFill/>
                </a:ln>
                <a:solidFill>
                  <a:srgbClr val="000000"/>
                </a:solidFill>
                <a:effectLst/>
                <a:latin typeface="Univers LT Std 47 Cn Lt" charset="0"/>
                <a:cs typeface="Arial" pitchFamily="34" charset="0"/>
              </a:rPr>
              <a:t> Tortillas (millions of lbs.)</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390" name="Rectangle 98"/>
          <p:cNvSpPr>
            <a:spLocks noChangeArrowheads="1"/>
          </p:cNvSpPr>
          <p:nvPr/>
        </p:nvSpPr>
        <p:spPr bwMode="auto">
          <a:xfrm>
            <a:off x="554553" y="2323424"/>
            <a:ext cx="96500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a:cs typeface="Arial" pitchFamily="34" charset="0"/>
              </a:rPr>
              <a:t>Price ($</a:t>
            </a:r>
            <a:r>
              <a:rPr kumimoji="0" lang="en-US" sz="1400" b="1" i="0" u="none" strike="noStrike" cap="none" normalizeH="0" baseline="0" dirty="0">
                <a:ln>
                  <a:noFill/>
                </a:ln>
                <a:solidFill>
                  <a:srgbClr val="000000"/>
                </a:solidFill>
                <a:effectLst/>
                <a:latin typeface="Univers LT Std 47 Cn Lt"/>
                <a:cs typeface="Times New Roman"/>
              </a:rPr>
              <a:t>/lb.)</a:t>
            </a:r>
            <a:endParaRPr kumimoji="0" lang="en-US" sz="2400" b="0" i="0" u="none" strike="noStrike" cap="none" normalizeH="0" baseline="0" dirty="0">
              <a:ln>
                <a:noFill/>
              </a:ln>
              <a:solidFill>
                <a:schemeClr val="tx1"/>
              </a:solidFill>
              <a:effectLst/>
              <a:latin typeface="Univers LT Std 47 Cn Lt"/>
              <a:cs typeface="Arial" pitchFamily="34" charset="0"/>
            </a:endParaRPr>
          </a:p>
        </p:txBody>
      </p:sp>
      <p:sp>
        <p:nvSpPr>
          <p:cNvPr id="391" name="Line 299"/>
          <p:cNvSpPr>
            <a:spLocks noChangeShapeType="1"/>
          </p:cNvSpPr>
          <p:nvPr/>
        </p:nvSpPr>
        <p:spPr bwMode="auto">
          <a:xfrm flipH="1">
            <a:off x="2281127" y="4129011"/>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92" name="Line 300"/>
          <p:cNvSpPr>
            <a:spLocks noChangeShapeType="1"/>
          </p:cNvSpPr>
          <p:nvPr/>
        </p:nvSpPr>
        <p:spPr bwMode="auto">
          <a:xfrm flipH="1">
            <a:off x="2160477" y="4129011"/>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93" name="Line 301"/>
          <p:cNvSpPr>
            <a:spLocks noChangeShapeType="1"/>
          </p:cNvSpPr>
          <p:nvPr/>
        </p:nvSpPr>
        <p:spPr bwMode="auto">
          <a:xfrm flipH="1">
            <a:off x="2039827" y="4129011"/>
            <a:ext cx="7461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94" name="Line 302"/>
          <p:cNvSpPr>
            <a:spLocks noChangeShapeType="1"/>
          </p:cNvSpPr>
          <p:nvPr/>
        </p:nvSpPr>
        <p:spPr bwMode="auto">
          <a:xfrm flipH="1">
            <a:off x="1919177" y="4129011"/>
            <a:ext cx="7461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95" name="Line 303"/>
          <p:cNvSpPr>
            <a:spLocks noChangeShapeType="1"/>
          </p:cNvSpPr>
          <p:nvPr/>
        </p:nvSpPr>
        <p:spPr bwMode="auto">
          <a:xfrm flipH="1">
            <a:off x="1798527" y="4129011"/>
            <a:ext cx="7461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96" name="Line 304"/>
          <p:cNvSpPr>
            <a:spLocks noChangeShapeType="1"/>
          </p:cNvSpPr>
          <p:nvPr/>
        </p:nvSpPr>
        <p:spPr bwMode="auto">
          <a:xfrm flipH="1">
            <a:off x="1677877" y="4129011"/>
            <a:ext cx="7461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97" name="Line 305"/>
          <p:cNvSpPr>
            <a:spLocks noChangeShapeType="1"/>
          </p:cNvSpPr>
          <p:nvPr/>
        </p:nvSpPr>
        <p:spPr bwMode="auto">
          <a:xfrm flipH="1">
            <a:off x="1555640" y="4129011"/>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98" name="Line 306"/>
          <p:cNvSpPr>
            <a:spLocks noChangeShapeType="1"/>
          </p:cNvSpPr>
          <p:nvPr/>
        </p:nvSpPr>
        <p:spPr bwMode="auto">
          <a:xfrm flipH="1">
            <a:off x="1434990" y="4129011"/>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99" name="Line 307"/>
          <p:cNvSpPr>
            <a:spLocks noChangeShapeType="1"/>
          </p:cNvSpPr>
          <p:nvPr/>
        </p:nvSpPr>
        <p:spPr bwMode="auto">
          <a:xfrm flipH="1">
            <a:off x="1314340" y="4129011"/>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00" name="Line 308"/>
          <p:cNvSpPr>
            <a:spLocks noChangeShapeType="1"/>
          </p:cNvSpPr>
          <p:nvPr/>
        </p:nvSpPr>
        <p:spPr bwMode="auto">
          <a:xfrm flipH="1">
            <a:off x="1193690" y="4129011"/>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01" name="Line 309"/>
          <p:cNvSpPr>
            <a:spLocks noChangeShapeType="1"/>
          </p:cNvSpPr>
          <p:nvPr/>
        </p:nvSpPr>
        <p:spPr bwMode="auto">
          <a:xfrm flipH="1">
            <a:off x="1073040" y="4129011"/>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02" name="Line 310"/>
          <p:cNvSpPr>
            <a:spLocks noChangeShapeType="1"/>
          </p:cNvSpPr>
          <p:nvPr/>
        </p:nvSpPr>
        <p:spPr bwMode="auto">
          <a:xfrm flipH="1">
            <a:off x="952390" y="4129011"/>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03" name="Line 335"/>
          <p:cNvSpPr>
            <a:spLocks noChangeShapeType="1"/>
          </p:cNvSpPr>
          <p:nvPr/>
        </p:nvSpPr>
        <p:spPr bwMode="auto">
          <a:xfrm>
            <a:off x="2353191" y="4147006"/>
            <a:ext cx="0" cy="762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04" name="Line 336"/>
          <p:cNvSpPr>
            <a:spLocks noChangeShapeType="1"/>
          </p:cNvSpPr>
          <p:nvPr/>
        </p:nvSpPr>
        <p:spPr bwMode="auto">
          <a:xfrm>
            <a:off x="2353191" y="4267656"/>
            <a:ext cx="0" cy="762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05" name="Line 337"/>
          <p:cNvSpPr>
            <a:spLocks noChangeShapeType="1"/>
          </p:cNvSpPr>
          <p:nvPr/>
        </p:nvSpPr>
        <p:spPr bwMode="auto">
          <a:xfrm>
            <a:off x="2353191" y="4388306"/>
            <a:ext cx="0" cy="762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06" name="Line 338"/>
          <p:cNvSpPr>
            <a:spLocks noChangeShapeType="1"/>
          </p:cNvSpPr>
          <p:nvPr/>
        </p:nvSpPr>
        <p:spPr bwMode="auto">
          <a:xfrm>
            <a:off x="2353191" y="4508956"/>
            <a:ext cx="0" cy="762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07" name="Line 339"/>
          <p:cNvSpPr>
            <a:spLocks noChangeShapeType="1"/>
          </p:cNvSpPr>
          <p:nvPr/>
        </p:nvSpPr>
        <p:spPr bwMode="auto">
          <a:xfrm>
            <a:off x="2353191" y="4629606"/>
            <a:ext cx="0" cy="762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08" name="Line 340"/>
          <p:cNvSpPr>
            <a:spLocks noChangeShapeType="1"/>
          </p:cNvSpPr>
          <p:nvPr/>
        </p:nvSpPr>
        <p:spPr bwMode="auto">
          <a:xfrm>
            <a:off x="2353191" y="4751843"/>
            <a:ext cx="0" cy="7461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09" name="Line 341"/>
          <p:cNvSpPr>
            <a:spLocks noChangeShapeType="1"/>
          </p:cNvSpPr>
          <p:nvPr/>
        </p:nvSpPr>
        <p:spPr bwMode="auto">
          <a:xfrm>
            <a:off x="2353191" y="4872493"/>
            <a:ext cx="0" cy="7461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10" name="Line 342"/>
          <p:cNvSpPr>
            <a:spLocks noChangeShapeType="1"/>
          </p:cNvSpPr>
          <p:nvPr/>
        </p:nvSpPr>
        <p:spPr bwMode="auto">
          <a:xfrm>
            <a:off x="2353191" y="4993143"/>
            <a:ext cx="0" cy="7461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11" name="Line 343"/>
          <p:cNvSpPr>
            <a:spLocks noChangeShapeType="1"/>
          </p:cNvSpPr>
          <p:nvPr/>
        </p:nvSpPr>
        <p:spPr bwMode="auto">
          <a:xfrm>
            <a:off x="2353191" y="5113793"/>
            <a:ext cx="0" cy="7461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12" name="Line 344"/>
          <p:cNvSpPr>
            <a:spLocks noChangeShapeType="1"/>
          </p:cNvSpPr>
          <p:nvPr/>
        </p:nvSpPr>
        <p:spPr bwMode="auto">
          <a:xfrm>
            <a:off x="2353191" y="5234443"/>
            <a:ext cx="0" cy="7461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13" name="Line 345"/>
          <p:cNvSpPr>
            <a:spLocks noChangeShapeType="1"/>
          </p:cNvSpPr>
          <p:nvPr/>
        </p:nvSpPr>
        <p:spPr bwMode="auto">
          <a:xfrm>
            <a:off x="2353191" y="5355093"/>
            <a:ext cx="0" cy="762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14" name="Line 346"/>
          <p:cNvSpPr>
            <a:spLocks noChangeShapeType="1"/>
          </p:cNvSpPr>
          <p:nvPr/>
        </p:nvSpPr>
        <p:spPr bwMode="auto">
          <a:xfrm>
            <a:off x="2353191" y="5475743"/>
            <a:ext cx="0" cy="762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15" name="Line 347"/>
          <p:cNvSpPr>
            <a:spLocks noChangeShapeType="1"/>
          </p:cNvSpPr>
          <p:nvPr/>
        </p:nvSpPr>
        <p:spPr bwMode="auto">
          <a:xfrm>
            <a:off x="2353191" y="5596393"/>
            <a:ext cx="0" cy="762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16" name="Line 348"/>
          <p:cNvSpPr>
            <a:spLocks noChangeShapeType="1"/>
          </p:cNvSpPr>
          <p:nvPr/>
        </p:nvSpPr>
        <p:spPr bwMode="auto">
          <a:xfrm>
            <a:off x="2353191" y="5717043"/>
            <a:ext cx="0" cy="762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17" name="Freeform 493"/>
          <p:cNvSpPr>
            <a:spLocks/>
          </p:cNvSpPr>
          <p:nvPr/>
        </p:nvSpPr>
        <p:spPr bwMode="auto">
          <a:xfrm>
            <a:off x="2325409" y="4104598"/>
            <a:ext cx="60325" cy="60325"/>
          </a:xfrm>
          <a:custGeom>
            <a:avLst/>
            <a:gdLst>
              <a:gd name="T0" fmla="*/ 38 w 38"/>
              <a:gd name="T1" fmla="*/ 19 h 38"/>
              <a:gd name="T2" fmla="*/ 38 w 38"/>
              <a:gd name="T3" fmla="*/ 19 h 38"/>
              <a:gd name="T4" fmla="*/ 36 w 38"/>
              <a:gd name="T5" fmla="*/ 28 h 38"/>
              <a:gd name="T6" fmla="*/ 33 w 38"/>
              <a:gd name="T7" fmla="*/ 33 h 38"/>
              <a:gd name="T8" fmla="*/ 26 w 38"/>
              <a:gd name="T9" fmla="*/ 38 h 38"/>
              <a:gd name="T10" fmla="*/ 19 w 38"/>
              <a:gd name="T11" fmla="*/ 38 h 38"/>
              <a:gd name="T12" fmla="*/ 19 w 38"/>
              <a:gd name="T13" fmla="*/ 38 h 38"/>
              <a:gd name="T14" fmla="*/ 12 w 38"/>
              <a:gd name="T15" fmla="*/ 38 h 38"/>
              <a:gd name="T16" fmla="*/ 5 w 38"/>
              <a:gd name="T17" fmla="*/ 33 h 38"/>
              <a:gd name="T18" fmla="*/ 2 w 38"/>
              <a:gd name="T19" fmla="*/ 28 h 38"/>
              <a:gd name="T20" fmla="*/ 0 w 38"/>
              <a:gd name="T21" fmla="*/ 19 h 38"/>
              <a:gd name="T22" fmla="*/ 0 w 38"/>
              <a:gd name="T23" fmla="*/ 19 h 38"/>
              <a:gd name="T24" fmla="*/ 2 w 38"/>
              <a:gd name="T25" fmla="*/ 12 h 38"/>
              <a:gd name="T26" fmla="*/ 5 w 38"/>
              <a:gd name="T27" fmla="*/ 7 h 38"/>
              <a:gd name="T28" fmla="*/ 12 w 38"/>
              <a:gd name="T29" fmla="*/ 2 h 38"/>
              <a:gd name="T30" fmla="*/ 19 w 38"/>
              <a:gd name="T31" fmla="*/ 0 h 38"/>
              <a:gd name="T32" fmla="*/ 19 w 38"/>
              <a:gd name="T33" fmla="*/ 0 h 38"/>
              <a:gd name="T34" fmla="*/ 26 w 38"/>
              <a:gd name="T35" fmla="*/ 2 h 38"/>
              <a:gd name="T36" fmla="*/ 33 w 38"/>
              <a:gd name="T37" fmla="*/ 7 h 38"/>
              <a:gd name="T38" fmla="*/ 36 w 38"/>
              <a:gd name="T39" fmla="*/ 12 h 38"/>
              <a:gd name="T40" fmla="*/ 38 w 38"/>
              <a:gd name="T41" fmla="*/ 19 h 38"/>
              <a:gd name="T42" fmla="*/ 38 w 38"/>
              <a:gd name="T43"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 h="38">
                <a:moveTo>
                  <a:pt x="38" y="19"/>
                </a:moveTo>
                <a:lnTo>
                  <a:pt x="38" y="19"/>
                </a:lnTo>
                <a:lnTo>
                  <a:pt x="36" y="28"/>
                </a:lnTo>
                <a:lnTo>
                  <a:pt x="33" y="33"/>
                </a:lnTo>
                <a:lnTo>
                  <a:pt x="26" y="38"/>
                </a:lnTo>
                <a:lnTo>
                  <a:pt x="19" y="38"/>
                </a:lnTo>
                <a:lnTo>
                  <a:pt x="19" y="38"/>
                </a:lnTo>
                <a:lnTo>
                  <a:pt x="12" y="38"/>
                </a:lnTo>
                <a:lnTo>
                  <a:pt x="5" y="33"/>
                </a:lnTo>
                <a:lnTo>
                  <a:pt x="2" y="28"/>
                </a:lnTo>
                <a:lnTo>
                  <a:pt x="0" y="19"/>
                </a:lnTo>
                <a:lnTo>
                  <a:pt x="0" y="19"/>
                </a:lnTo>
                <a:lnTo>
                  <a:pt x="2" y="12"/>
                </a:lnTo>
                <a:lnTo>
                  <a:pt x="5" y="7"/>
                </a:lnTo>
                <a:lnTo>
                  <a:pt x="12" y="2"/>
                </a:lnTo>
                <a:lnTo>
                  <a:pt x="19" y="0"/>
                </a:lnTo>
                <a:lnTo>
                  <a:pt x="19" y="0"/>
                </a:lnTo>
                <a:lnTo>
                  <a:pt x="26" y="2"/>
                </a:lnTo>
                <a:lnTo>
                  <a:pt x="33" y="7"/>
                </a:lnTo>
                <a:lnTo>
                  <a:pt x="36" y="12"/>
                </a:lnTo>
                <a:lnTo>
                  <a:pt x="38" y="19"/>
                </a:lnTo>
                <a:lnTo>
                  <a:pt x="38" y="1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18" name="Freeform 495"/>
          <p:cNvSpPr>
            <a:spLocks/>
          </p:cNvSpPr>
          <p:nvPr/>
        </p:nvSpPr>
        <p:spPr bwMode="auto">
          <a:xfrm>
            <a:off x="3112015" y="3108780"/>
            <a:ext cx="60325" cy="60325"/>
          </a:xfrm>
          <a:custGeom>
            <a:avLst/>
            <a:gdLst>
              <a:gd name="T0" fmla="*/ 38 w 38"/>
              <a:gd name="T1" fmla="*/ 19 h 38"/>
              <a:gd name="T2" fmla="*/ 38 w 38"/>
              <a:gd name="T3" fmla="*/ 19 h 38"/>
              <a:gd name="T4" fmla="*/ 38 w 38"/>
              <a:gd name="T5" fmla="*/ 29 h 38"/>
              <a:gd name="T6" fmla="*/ 33 w 38"/>
              <a:gd name="T7" fmla="*/ 34 h 38"/>
              <a:gd name="T8" fmla="*/ 29 w 38"/>
              <a:gd name="T9" fmla="*/ 38 h 38"/>
              <a:gd name="T10" fmla="*/ 19 w 38"/>
              <a:gd name="T11" fmla="*/ 38 h 38"/>
              <a:gd name="T12" fmla="*/ 19 w 38"/>
              <a:gd name="T13" fmla="*/ 38 h 38"/>
              <a:gd name="T14" fmla="*/ 12 w 38"/>
              <a:gd name="T15" fmla="*/ 38 h 38"/>
              <a:gd name="T16" fmla="*/ 7 w 38"/>
              <a:gd name="T17" fmla="*/ 34 h 38"/>
              <a:gd name="T18" fmla="*/ 2 w 38"/>
              <a:gd name="T19" fmla="*/ 29 h 38"/>
              <a:gd name="T20" fmla="*/ 0 w 38"/>
              <a:gd name="T21" fmla="*/ 19 h 38"/>
              <a:gd name="T22" fmla="*/ 0 w 38"/>
              <a:gd name="T23" fmla="*/ 19 h 38"/>
              <a:gd name="T24" fmla="*/ 2 w 38"/>
              <a:gd name="T25" fmla="*/ 12 h 38"/>
              <a:gd name="T26" fmla="*/ 7 w 38"/>
              <a:gd name="T27" fmla="*/ 7 h 38"/>
              <a:gd name="T28" fmla="*/ 12 w 38"/>
              <a:gd name="T29" fmla="*/ 3 h 38"/>
              <a:gd name="T30" fmla="*/ 19 w 38"/>
              <a:gd name="T31" fmla="*/ 0 h 38"/>
              <a:gd name="T32" fmla="*/ 19 w 38"/>
              <a:gd name="T33" fmla="*/ 0 h 38"/>
              <a:gd name="T34" fmla="*/ 29 w 38"/>
              <a:gd name="T35" fmla="*/ 3 h 38"/>
              <a:gd name="T36" fmla="*/ 33 w 38"/>
              <a:gd name="T37" fmla="*/ 7 h 38"/>
              <a:gd name="T38" fmla="*/ 38 w 38"/>
              <a:gd name="T39" fmla="*/ 12 h 38"/>
              <a:gd name="T40" fmla="*/ 38 w 38"/>
              <a:gd name="T41" fmla="*/ 19 h 38"/>
              <a:gd name="T42" fmla="*/ 38 w 38"/>
              <a:gd name="T43"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 h="38">
                <a:moveTo>
                  <a:pt x="38" y="19"/>
                </a:moveTo>
                <a:lnTo>
                  <a:pt x="38" y="19"/>
                </a:lnTo>
                <a:lnTo>
                  <a:pt x="38" y="29"/>
                </a:lnTo>
                <a:lnTo>
                  <a:pt x="33" y="34"/>
                </a:lnTo>
                <a:lnTo>
                  <a:pt x="29" y="38"/>
                </a:lnTo>
                <a:lnTo>
                  <a:pt x="19" y="38"/>
                </a:lnTo>
                <a:lnTo>
                  <a:pt x="19" y="38"/>
                </a:lnTo>
                <a:lnTo>
                  <a:pt x="12" y="38"/>
                </a:lnTo>
                <a:lnTo>
                  <a:pt x="7" y="34"/>
                </a:lnTo>
                <a:lnTo>
                  <a:pt x="2" y="29"/>
                </a:lnTo>
                <a:lnTo>
                  <a:pt x="0" y="19"/>
                </a:lnTo>
                <a:lnTo>
                  <a:pt x="0" y="19"/>
                </a:lnTo>
                <a:lnTo>
                  <a:pt x="2" y="12"/>
                </a:lnTo>
                <a:lnTo>
                  <a:pt x="7" y="7"/>
                </a:lnTo>
                <a:lnTo>
                  <a:pt x="12" y="3"/>
                </a:lnTo>
                <a:lnTo>
                  <a:pt x="19" y="0"/>
                </a:lnTo>
                <a:lnTo>
                  <a:pt x="19" y="0"/>
                </a:lnTo>
                <a:lnTo>
                  <a:pt x="29" y="3"/>
                </a:lnTo>
                <a:lnTo>
                  <a:pt x="33" y="7"/>
                </a:lnTo>
                <a:lnTo>
                  <a:pt x="38" y="12"/>
                </a:lnTo>
                <a:lnTo>
                  <a:pt x="38" y="19"/>
                </a:lnTo>
                <a:lnTo>
                  <a:pt x="38" y="1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19" name="Freeform 502"/>
          <p:cNvSpPr>
            <a:spLocks/>
          </p:cNvSpPr>
          <p:nvPr/>
        </p:nvSpPr>
        <p:spPr bwMode="auto">
          <a:xfrm>
            <a:off x="2872303" y="5823405"/>
            <a:ext cx="155575" cy="0"/>
          </a:xfrm>
          <a:custGeom>
            <a:avLst/>
            <a:gdLst>
              <a:gd name="T0" fmla="*/ 98 w 98"/>
              <a:gd name="T1" fmla="*/ 0 w 98"/>
              <a:gd name="T2" fmla="*/ 98 w 98"/>
            </a:gdLst>
            <a:ahLst/>
            <a:cxnLst>
              <a:cxn ang="0">
                <a:pos x="T0" y="0"/>
              </a:cxn>
              <a:cxn ang="0">
                <a:pos x="T1" y="0"/>
              </a:cxn>
              <a:cxn ang="0">
                <a:pos x="T2" y="0"/>
              </a:cxn>
            </a:cxnLst>
            <a:rect l="0" t="0" r="r" b="b"/>
            <a:pathLst>
              <a:path w="98">
                <a:moveTo>
                  <a:pt x="98" y="0"/>
                </a:moveTo>
                <a:lnTo>
                  <a:pt x="0" y="0"/>
                </a:lnTo>
                <a:lnTo>
                  <a:pt x="9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nvGrpSpPr>
          <p:cNvPr id="420" name="Group 419"/>
          <p:cNvGrpSpPr/>
          <p:nvPr/>
        </p:nvGrpSpPr>
        <p:grpSpPr>
          <a:xfrm>
            <a:off x="2483298" y="4044386"/>
            <a:ext cx="176346" cy="233021"/>
            <a:chOff x="5569546" y="1454150"/>
            <a:chExt cx="176346" cy="233021"/>
          </a:xfrm>
        </p:grpSpPr>
        <p:sp>
          <p:nvSpPr>
            <p:cNvPr id="421" name="Rectangle 474"/>
            <p:cNvSpPr>
              <a:spLocks noChangeArrowheads="1"/>
            </p:cNvSpPr>
            <p:nvPr/>
          </p:nvSpPr>
          <p:spPr bwMode="auto">
            <a:xfrm>
              <a:off x="5569546" y="1454150"/>
              <a:ext cx="10259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200" b="1" dirty="0">
                  <a:solidFill>
                    <a:srgbClr val="000000"/>
                  </a:solidFill>
                  <a:latin typeface="Univers LT Std 47 Cn Lt" charset="0"/>
                  <a:cs typeface="Arial" pitchFamily="34" charset="0"/>
                </a:rPr>
                <a:t>E</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sp>
          <p:nvSpPr>
            <p:cNvPr id="422" name="Rectangle 475"/>
            <p:cNvSpPr>
              <a:spLocks noChangeArrowheads="1"/>
            </p:cNvSpPr>
            <p:nvPr/>
          </p:nvSpPr>
          <p:spPr bwMode="auto">
            <a:xfrm>
              <a:off x="5670550" y="1525588"/>
              <a:ext cx="75342"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1" i="0" u="none" strike="noStrike" cap="none" normalizeH="0" baseline="0" dirty="0">
                  <a:ln>
                    <a:noFill/>
                  </a:ln>
                  <a:solidFill>
                    <a:srgbClr val="000000"/>
                  </a:solidFill>
                  <a:effectLst/>
                  <a:latin typeface="Univers LT Std 47 Cn Lt" charset="0"/>
                  <a:cs typeface="Arial" pitchFamily="34" charset="0"/>
                </a:rPr>
                <a:t>1</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grpSp>
      <p:sp>
        <p:nvSpPr>
          <p:cNvPr id="423" name="Line 329"/>
          <p:cNvSpPr>
            <a:spLocks noChangeShapeType="1"/>
          </p:cNvSpPr>
          <p:nvPr/>
        </p:nvSpPr>
        <p:spPr bwMode="auto">
          <a:xfrm flipH="1">
            <a:off x="936347" y="4911923"/>
            <a:ext cx="7461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24" name="Line 374"/>
          <p:cNvSpPr>
            <a:spLocks noChangeShapeType="1"/>
          </p:cNvSpPr>
          <p:nvPr/>
        </p:nvSpPr>
        <p:spPr bwMode="auto">
          <a:xfrm>
            <a:off x="3148528" y="5848806"/>
            <a:ext cx="0" cy="762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25" name="Line 393"/>
          <p:cNvSpPr>
            <a:spLocks noChangeShapeType="1"/>
          </p:cNvSpPr>
          <p:nvPr/>
        </p:nvSpPr>
        <p:spPr bwMode="auto">
          <a:xfrm flipH="1">
            <a:off x="1019691" y="3136223"/>
            <a:ext cx="7461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26" name="Freeform 494"/>
          <p:cNvSpPr>
            <a:spLocks/>
          </p:cNvSpPr>
          <p:nvPr/>
        </p:nvSpPr>
        <p:spPr bwMode="auto">
          <a:xfrm>
            <a:off x="3112015" y="4879636"/>
            <a:ext cx="60325" cy="60325"/>
          </a:xfrm>
          <a:custGeom>
            <a:avLst/>
            <a:gdLst>
              <a:gd name="T0" fmla="*/ 38 w 38"/>
              <a:gd name="T1" fmla="*/ 19 h 38"/>
              <a:gd name="T2" fmla="*/ 38 w 38"/>
              <a:gd name="T3" fmla="*/ 19 h 38"/>
              <a:gd name="T4" fmla="*/ 38 w 38"/>
              <a:gd name="T5" fmla="*/ 26 h 38"/>
              <a:gd name="T6" fmla="*/ 33 w 38"/>
              <a:gd name="T7" fmla="*/ 33 h 38"/>
              <a:gd name="T8" fmla="*/ 29 w 38"/>
              <a:gd name="T9" fmla="*/ 38 h 38"/>
              <a:gd name="T10" fmla="*/ 19 w 38"/>
              <a:gd name="T11" fmla="*/ 38 h 38"/>
              <a:gd name="T12" fmla="*/ 19 w 38"/>
              <a:gd name="T13" fmla="*/ 38 h 38"/>
              <a:gd name="T14" fmla="*/ 12 w 38"/>
              <a:gd name="T15" fmla="*/ 38 h 38"/>
              <a:gd name="T16" fmla="*/ 7 w 38"/>
              <a:gd name="T17" fmla="*/ 33 h 38"/>
              <a:gd name="T18" fmla="*/ 2 w 38"/>
              <a:gd name="T19" fmla="*/ 26 h 38"/>
              <a:gd name="T20" fmla="*/ 0 w 38"/>
              <a:gd name="T21" fmla="*/ 19 h 38"/>
              <a:gd name="T22" fmla="*/ 0 w 38"/>
              <a:gd name="T23" fmla="*/ 19 h 38"/>
              <a:gd name="T24" fmla="*/ 2 w 38"/>
              <a:gd name="T25" fmla="*/ 12 h 38"/>
              <a:gd name="T26" fmla="*/ 7 w 38"/>
              <a:gd name="T27" fmla="*/ 4 h 38"/>
              <a:gd name="T28" fmla="*/ 12 w 38"/>
              <a:gd name="T29" fmla="*/ 2 h 38"/>
              <a:gd name="T30" fmla="*/ 19 w 38"/>
              <a:gd name="T31" fmla="*/ 0 h 38"/>
              <a:gd name="T32" fmla="*/ 19 w 38"/>
              <a:gd name="T33" fmla="*/ 0 h 38"/>
              <a:gd name="T34" fmla="*/ 29 w 38"/>
              <a:gd name="T35" fmla="*/ 2 h 38"/>
              <a:gd name="T36" fmla="*/ 33 w 38"/>
              <a:gd name="T37" fmla="*/ 4 h 38"/>
              <a:gd name="T38" fmla="*/ 38 w 38"/>
              <a:gd name="T39" fmla="*/ 12 h 38"/>
              <a:gd name="T40" fmla="*/ 38 w 38"/>
              <a:gd name="T41" fmla="*/ 19 h 38"/>
              <a:gd name="T42" fmla="*/ 38 w 38"/>
              <a:gd name="T43"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 h="38">
                <a:moveTo>
                  <a:pt x="38" y="19"/>
                </a:moveTo>
                <a:lnTo>
                  <a:pt x="38" y="19"/>
                </a:lnTo>
                <a:lnTo>
                  <a:pt x="38" y="26"/>
                </a:lnTo>
                <a:lnTo>
                  <a:pt x="33" y="33"/>
                </a:lnTo>
                <a:lnTo>
                  <a:pt x="29" y="38"/>
                </a:lnTo>
                <a:lnTo>
                  <a:pt x="19" y="38"/>
                </a:lnTo>
                <a:lnTo>
                  <a:pt x="19" y="38"/>
                </a:lnTo>
                <a:lnTo>
                  <a:pt x="12" y="38"/>
                </a:lnTo>
                <a:lnTo>
                  <a:pt x="7" y="33"/>
                </a:lnTo>
                <a:lnTo>
                  <a:pt x="2" y="26"/>
                </a:lnTo>
                <a:lnTo>
                  <a:pt x="0" y="19"/>
                </a:lnTo>
                <a:lnTo>
                  <a:pt x="0" y="19"/>
                </a:lnTo>
                <a:lnTo>
                  <a:pt x="2" y="12"/>
                </a:lnTo>
                <a:lnTo>
                  <a:pt x="7" y="4"/>
                </a:lnTo>
                <a:lnTo>
                  <a:pt x="12" y="2"/>
                </a:lnTo>
                <a:lnTo>
                  <a:pt x="19" y="0"/>
                </a:lnTo>
                <a:lnTo>
                  <a:pt x="19" y="0"/>
                </a:lnTo>
                <a:lnTo>
                  <a:pt x="29" y="2"/>
                </a:lnTo>
                <a:lnTo>
                  <a:pt x="33" y="4"/>
                </a:lnTo>
                <a:lnTo>
                  <a:pt x="38" y="12"/>
                </a:lnTo>
                <a:lnTo>
                  <a:pt x="38" y="19"/>
                </a:lnTo>
                <a:lnTo>
                  <a:pt x="38" y="1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27" name="Line 312"/>
          <p:cNvSpPr>
            <a:spLocks noChangeShapeType="1"/>
          </p:cNvSpPr>
          <p:nvPr/>
        </p:nvSpPr>
        <p:spPr bwMode="auto">
          <a:xfrm flipH="1">
            <a:off x="2988984" y="4911923"/>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28" name="Line 313"/>
          <p:cNvSpPr>
            <a:spLocks noChangeShapeType="1"/>
          </p:cNvSpPr>
          <p:nvPr/>
        </p:nvSpPr>
        <p:spPr bwMode="auto">
          <a:xfrm flipH="1">
            <a:off x="2868334" y="4911923"/>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29" name="Line 314"/>
          <p:cNvSpPr>
            <a:spLocks noChangeShapeType="1"/>
          </p:cNvSpPr>
          <p:nvPr/>
        </p:nvSpPr>
        <p:spPr bwMode="auto">
          <a:xfrm flipH="1">
            <a:off x="2747684" y="4911923"/>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30" name="Line 315"/>
          <p:cNvSpPr>
            <a:spLocks noChangeShapeType="1"/>
          </p:cNvSpPr>
          <p:nvPr/>
        </p:nvSpPr>
        <p:spPr bwMode="auto">
          <a:xfrm flipH="1">
            <a:off x="2627034" y="4911923"/>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31" name="Line 316"/>
          <p:cNvSpPr>
            <a:spLocks noChangeShapeType="1"/>
          </p:cNvSpPr>
          <p:nvPr/>
        </p:nvSpPr>
        <p:spPr bwMode="auto">
          <a:xfrm flipH="1">
            <a:off x="2506384" y="4911923"/>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32" name="Line 317"/>
          <p:cNvSpPr>
            <a:spLocks noChangeShapeType="1"/>
          </p:cNvSpPr>
          <p:nvPr/>
        </p:nvSpPr>
        <p:spPr bwMode="auto">
          <a:xfrm flipH="1">
            <a:off x="2385734" y="4911923"/>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33" name="Line 318"/>
          <p:cNvSpPr>
            <a:spLocks noChangeShapeType="1"/>
          </p:cNvSpPr>
          <p:nvPr/>
        </p:nvSpPr>
        <p:spPr bwMode="auto">
          <a:xfrm flipH="1">
            <a:off x="2265084" y="4911923"/>
            <a:ext cx="7461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34" name="Line 319"/>
          <p:cNvSpPr>
            <a:spLocks noChangeShapeType="1"/>
          </p:cNvSpPr>
          <p:nvPr/>
        </p:nvSpPr>
        <p:spPr bwMode="auto">
          <a:xfrm flipH="1">
            <a:off x="2144434" y="4911923"/>
            <a:ext cx="7461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35" name="Line 320"/>
          <p:cNvSpPr>
            <a:spLocks noChangeShapeType="1"/>
          </p:cNvSpPr>
          <p:nvPr/>
        </p:nvSpPr>
        <p:spPr bwMode="auto">
          <a:xfrm flipH="1">
            <a:off x="2023784" y="4911923"/>
            <a:ext cx="7461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36" name="Line 321"/>
          <p:cNvSpPr>
            <a:spLocks noChangeShapeType="1"/>
          </p:cNvSpPr>
          <p:nvPr/>
        </p:nvSpPr>
        <p:spPr bwMode="auto">
          <a:xfrm flipH="1">
            <a:off x="1903134" y="4911923"/>
            <a:ext cx="7461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37" name="Line 322"/>
          <p:cNvSpPr>
            <a:spLocks noChangeShapeType="1"/>
          </p:cNvSpPr>
          <p:nvPr/>
        </p:nvSpPr>
        <p:spPr bwMode="auto">
          <a:xfrm flipH="1">
            <a:off x="1782484" y="4911923"/>
            <a:ext cx="7461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38" name="Line 323"/>
          <p:cNvSpPr>
            <a:spLocks noChangeShapeType="1"/>
          </p:cNvSpPr>
          <p:nvPr/>
        </p:nvSpPr>
        <p:spPr bwMode="auto">
          <a:xfrm flipH="1">
            <a:off x="1660247" y="4911923"/>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39" name="Line 324"/>
          <p:cNvSpPr>
            <a:spLocks noChangeShapeType="1"/>
          </p:cNvSpPr>
          <p:nvPr/>
        </p:nvSpPr>
        <p:spPr bwMode="auto">
          <a:xfrm flipH="1">
            <a:off x="1539597" y="4911923"/>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40" name="Line 325"/>
          <p:cNvSpPr>
            <a:spLocks noChangeShapeType="1"/>
          </p:cNvSpPr>
          <p:nvPr/>
        </p:nvSpPr>
        <p:spPr bwMode="auto">
          <a:xfrm flipH="1">
            <a:off x="1418947" y="4911923"/>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41" name="Line 326"/>
          <p:cNvSpPr>
            <a:spLocks noChangeShapeType="1"/>
          </p:cNvSpPr>
          <p:nvPr/>
        </p:nvSpPr>
        <p:spPr bwMode="auto">
          <a:xfrm flipH="1">
            <a:off x="1298297" y="4911923"/>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42" name="Line 327"/>
          <p:cNvSpPr>
            <a:spLocks noChangeShapeType="1"/>
          </p:cNvSpPr>
          <p:nvPr/>
        </p:nvSpPr>
        <p:spPr bwMode="auto">
          <a:xfrm flipH="1">
            <a:off x="1177647" y="4911923"/>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43" name="Line 328"/>
          <p:cNvSpPr>
            <a:spLocks noChangeShapeType="1"/>
          </p:cNvSpPr>
          <p:nvPr/>
        </p:nvSpPr>
        <p:spPr bwMode="auto">
          <a:xfrm flipH="1">
            <a:off x="1056997" y="4911923"/>
            <a:ext cx="7461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44" name="Line 352"/>
          <p:cNvSpPr>
            <a:spLocks noChangeShapeType="1"/>
          </p:cNvSpPr>
          <p:nvPr/>
        </p:nvSpPr>
        <p:spPr bwMode="auto">
          <a:xfrm>
            <a:off x="3148528" y="3191331"/>
            <a:ext cx="0" cy="762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45" name="Line 353"/>
          <p:cNvSpPr>
            <a:spLocks noChangeShapeType="1"/>
          </p:cNvSpPr>
          <p:nvPr/>
        </p:nvSpPr>
        <p:spPr bwMode="auto">
          <a:xfrm>
            <a:off x="3148528" y="3313568"/>
            <a:ext cx="0" cy="7461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46" name="Line 354"/>
          <p:cNvSpPr>
            <a:spLocks noChangeShapeType="1"/>
          </p:cNvSpPr>
          <p:nvPr/>
        </p:nvSpPr>
        <p:spPr bwMode="auto">
          <a:xfrm>
            <a:off x="3148528" y="3434218"/>
            <a:ext cx="0" cy="7461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47" name="Line 355"/>
          <p:cNvSpPr>
            <a:spLocks noChangeShapeType="1"/>
          </p:cNvSpPr>
          <p:nvPr/>
        </p:nvSpPr>
        <p:spPr bwMode="auto">
          <a:xfrm>
            <a:off x="3148528" y="3554868"/>
            <a:ext cx="0" cy="7461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48" name="Line 356"/>
          <p:cNvSpPr>
            <a:spLocks noChangeShapeType="1"/>
          </p:cNvSpPr>
          <p:nvPr/>
        </p:nvSpPr>
        <p:spPr bwMode="auto">
          <a:xfrm>
            <a:off x="3148528" y="3675518"/>
            <a:ext cx="0" cy="7461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49" name="Line 357"/>
          <p:cNvSpPr>
            <a:spLocks noChangeShapeType="1"/>
          </p:cNvSpPr>
          <p:nvPr/>
        </p:nvSpPr>
        <p:spPr bwMode="auto">
          <a:xfrm>
            <a:off x="3148528" y="3796168"/>
            <a:ext cx="0" cy="7461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50" name="Line 358"/>
          <p:cNvSpPr>
            <a:spLocks noChangeShapeType="1"/>
          </p:cNvSpPr>
          <p:nvPr/>
        </p:nvSpPr>
        <p:spPr bwMode="auto">
          <a:xfrm>
            <a:off x="3148528" y="3916818"/>
            <a:ext cx="0" cy="762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51" name="Line 359"/>
          <p:cNvSpPr>
            <a:spLocks noChangeShapeType="1"/>
          </p:cNvSpPr>
          <p:nvPr/>
        </p:nvSpPr>
        <p:spPr bwMode="auto">
          <a:xfrm>
            <a:off x="3148528" y="4037468"/>
            <a:ext cx="0" cy="762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52" name="Line 360"/>
          <p:cNvSpPr>
            <a:spLocks noChangeShapeType="1"/>
          </p:cNvSpPr>
          <p:nvPr/>
        </p:nvSpPr>
        <p:spPr bwMode="auto">
          <a:xfrm>
            <a:off x="3148528" y="4158118"/>
            <a:ext cx="0" cy="762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53" name="Line 361"/>
          <p:cNvSpPr>
            <a:spLocks noChangeShapeType="1"/>
          </p:cNvSpPr>
          <p:nvPr/>
        </p:nvSpPr>
        <p:spPr bwMode="auto">
          <a:xfrm>
            <a:off x="3148528" y="4278768"/>
            <a:ext cx="0" cy="762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54" name="Line 362"/>
          <p:cNvSpPr>
            <a:spLocks noChangeShapeType="1"/>
          </p:cNvSpPr>
          <p:nvPr/>
        </p:nvSpPr>
        <p:spPr bwMode="auto">
          <a:xfrm>
            <a:off x="3148528" y="4399418"/>
            <a:ext cx="0" cy="762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55" name="Line 363"/>
          <p:cNvSpPr>
            <a:spLocks noChangeShapeType="1"/>
          </p:cNvSpPr>
          <p:nvPr/>
        </p:nvSpPr>
        <p:spPr bwMode="auto">
          <a:xfrm>
            <a:off x="3148528" y="4520068"/>
            <a:ext cx="0" cy="762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56" name="Line 364"/>
          <p:cNvSpPr>
            <a:spLocks noChangeShapeType="1"/>
          </p:cNvSpPr>
          <p:nvPr/>
        </p:nvSpPr>
        <p:spPr bwMode="auto">
          <a:xfrm>
            <a:off x="3148528" y="4642306"/>
            <a:ext cx="0" cy="7461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57" name="Line 365"/>
          <p:cNvSpPr>
            <a:spLocks noChangeShapeType="1"/>
          </p:cNvSpPr>
          <p:nvPr/>
        </p:nvSpPr>
        <p:spPr bwMode="auto">
          <a:xfrm>
            <a:off x="3148528" y="4762956"/>
            <a:ext cx="0" cy="7461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58" name="Line 366"/>
          <p:cNvSpPr>
            <a:spLocks noChangeShapeType="1"/>
          </p:cNvSpPr>
          <p:nvPr/>
        </p:nvSpPr>
        <p:spPr bwMode="auto">
          <a:xfrm>
            <a:off x="3148528" y="4883606"/>
            <a:ext cx="0" cy="7461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59" name="Line 367"/>
          <p:cNvSpPr>
            <a:spLocks noChangeShapeType="1"/>
          </p:cNvSpPr>
          <p:nvPr/>
        </p:nvSpPr>
        <p:spPr bwMode="auto">
          <a:xfrm>
            <a:off x="3148528" y="5004256"/>
            <a:ext cx="0" cy="7461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60" name="Line 368"/>
          <p:cNvSpPr>
            <a:spLocks noChangeShapeType="1"/>
          </p:cNvSpPr>
          <p:nvPr/>
        </p:nvSpPr>
        <p:spPr bwMode="auto">
          <a:xfrm>
            <a:off x="3148528" y="5124906"/>
            <a:ext cx="0" cy="7461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61" name="Line 369"/>
          <p:cNvSpPr>
            <a:spLocks noChangeShapeType="1"/>
          </p:cNvSpPr>
          <p:nvPr/>
        </p:nvSpPr>
        <p:spPr bwMode="auto">
          <a:xfrm>
            <a:off x="3148528" y="5245556"/>
            <a:ext cx="0" cy="762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62" name="Line 370"/>
          <p:cNvSpPr>
            <a:spLocks noChangeShapeType="1"/>
          </p:cNvSpPr>
          <p:nvPr/>
        </p:nvSpPr>
        <p:spPr bwMode="auto">
          <a:xfrm>
            <a:off x="3148528" y="5366206"/>
            <a:ext cx="0" cy="762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63" name="Line 371"/>
          <p:cNvSpPr>
            <a:spLocks noChangeShapeType="1"/>
          </p:cNvSpPr>
          <p:nvPr/>
        </p:nvSpPr>
        <p:spPr bwMode="auto">
          <a:xfrm>
            <a:off x="3148528" y="5486856"/>
            <a:ext cx="0" cy="762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64" name="Line 372"/>
          <p:cNvSpPr>
            <a:spLocks noChangeShapeType="1"/>
          </p:cNvSpPr>
          <p:nvPr/>
        </p:nvSpPr>
        <p:spPr bwMode="auto">
          <a:xfrm>
            <a:off x="3148528" y="5607506"/>
            <a:ext cx="0" cy="762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65" name="Line 373"/>
          <p:cNvSpPr>
            <a:spLocks noChangeShapeType="1"/>
          </p:cNvSpPr>
          <p:nvPr/>
        </p:nvSpPr>
        <p:spPr bwMode="auto">
          <a:xfrm>
            <a:off x="3148528" y="5728156"/>
            <a:ext cx="0" cy="762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66" name="Line 377"/>
          <p:cNvSpPr>
            <a:spLocks noChangeShapeType="1"/>
          </p:cNvSpPr>
          <p:nvPr/>
        </p:nvSpPr>
        <p:spPr bwMode="auto">
          <a:xfrm flipH="1">
            <a:off x="2951678" y="3136223"/>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67" name="Line 378"/>
          <p:cNvSpPr>
            <a:spLocks noChangeShapeType="1"/>
          </p:cNvSpPr>
          <p:nvPr/>
        </p:nvSpPr>
        <p:spPr bwMode="auto">
          <a:xfrm flipH="1">
            <a:off x="2831028" y="3136223"/>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68" name="Line 379"/>
          <p:cNvSpPr>
            <a:spLocks noChangeShapeType="1"/>
          </p:cNvSpPr>
          <p:nvPr/>
        </p:nvSpPr>
        <p:spPr bwMode="auto">
          <a:xfrm flipH="1">
            <a:off x="2710378" y="3136223"/>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69" name="Line 380"/>
          <p:cNvSpPr>
            <a:spLocks noChangeShapeType="1"/>
          </p:cNvSpPr>
          <p:nvPr/>
        </p:nvSpPr>
        <p:spPr bwMode="auto">
          <a:xfrm flipH="1">
            <a:off x="2589728" y="3136223"/>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70" name="Line 381"/>
          <p:cNvSpPr>
            <a:spLocks noChangeShapeType="1"/>
          </p:cNvSpPr>
          <p:nvPr/>
        </p:nvSpPr>
        <p:spPr bwMode="auto">
          <a:xfrm flipH="1">
            <a:off x="2469078" y="3136223"/>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71" name="Line 382"/>
          <p:cNvSpPr>
            <a:spLocks noChangeShapeType="1"/>
          </p:cNvSpPr>
          <p:nvPr/>
        </p:nvSpPr>
        <p:spPr bwMode="auto">
          <a:xfrm flipH="1">
            <a:off x="2348428" y="3136223"/>
            <a:ext cx="7461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72" name="Line 383"/>
          <p:cNvSpPr>
            <a:spLocks noChangeShapeType="1"/>
          </p:cNvSpPr>
          <p:nvPr/>
        </p:nvSpPr>
        <p:spPr bwMode="auto">
          <a:xfrm flipH="1">
            <a:off x="2227778" y="3136223"/>
            <a:ext cx="7461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73" name="Line 384"/>
          <p:cNvSpPr>
            <a:spLocks noChangeShapeType="1"/>
          </p:cNvSpPr>
          <p:nvPr/>
        </p:nvSpPr>
        <p:spPr bwMode="auto">
          <a:xfrm flipH="1">
            <a:off x="2107128" y="3136223"/>
            <a:ext cx="7461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74" name="Line 385"/>
          <p:cNvSpPr>
            <a:spLocks noChangeShapeType="1"/>
          </p:cNvSpPr>
          <p:nvPr/>
        </p:nvSpPr>
        <p:spPr bwMode="auto">
          <a:xfrm flipH="1">
            <a:off x="1986478" y="3136223"/>
            <a:ext cx="7461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75" name="Line 386"/>
          <p:cNvSpPr>
            <a:spLocks noChangeShapeType="1"/>
          </p:cNvSpPr>
          <p:nvPr/>
        </p:nvSpPr>
        <p:spPr bwMode="auto">
          <a:xfrm flipH="1">
            <a:off x="1865828" y="3136223"/>
            <a:ext cx="7461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76" name="Line 387"/>
          <p:cNvSpPr>
            <a:spLocks noChangeShapeType="1"/>
          </p:cNvSpPr>
          <p:nvPr/>
        </p:nvSpPr>
        <p:spPr bwMode="auto">
          <a:xfrm flipH="1">
            <a:off x="1743591" y="3136223"/>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77" name="Line 388"/>
          <p:cNvSpPr>
            <a:spLocks noChangeShapeType="1"/>
          </p:cNvSpPr>
          <p:nvPr/>
        </p:nvSpPr>
        <p:spPr bwMode="auto">
          <a:xfrm flipH="1">
            <a:off x="1622941" y="3136223"/>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78" name="Line 389"/>
          <p:cNvSpPr>
            <a:spLocks noChangeShapeType="1"/>
          </p:cNvSpPr>
          <p:nvPr/>
        </p:nvSpPr>
        <p:spPr bwMode="auto">
          <a:xfrm flipH="1">
            <a:off x="1502291" y="3136223"/>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79" name="Line 390"/>
          <p:cNvSpPr>
            <a:spLocks noChangeShapeType="1"/>
          </p:cNvSpPr>
          <p:nvPr/>
        </p:nvSpPr>
        <p:spPr bwMode="auto">
          <a:xfrm flipH="1">
            <a:off x="1381641" y="3136223"/>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80" name="Line 391"/>
          <p:cNvSpPr>
            <a:spLocks noChangeShapeType="1"/>
          </p:cNvSpPr>
          <p:nvPr/>
        </p:nvSpPr>
        <p:spPr bwMode="auto">
          <a:xfrm flipH="1">
            <a:off x="1260991" y="3136223"/>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81" name="Line 392"/>
          <p:cNvSpPr>
            <a:spLocks noChangeShapeType="1"/>
          </p:cNvSpPr>
          <p:nvPr/>
        </p:nvSpPr>
        <p:spPr bwMode="auto">
          <a:xfrm flipH="1">
            <a:off x="1140341" y="3136223"/>
            <a:ext cx="7461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grpSp>
        <p:nvGrpSpPr>
          <p:cNvPr id="482" name="Group 481"/>
          <p:cNvGrpSpPr/>
          <p:nvPr/>
        </p:nvGrpSpPr>
        <p:grpSpPr>
          <a:xfrm>
            <a:off x="3270139" y="4819590"/>
            <a:ext cx="176346" cy="233021"/>
            <a:chOff x="5569546" y="2150205"/>
            <a:chExt cx="176346" cy="233021"/>
          </a:xfrm>
        </p:grpSpPr>
        <p:sp>
          <p:nvSpPr>
            <p:cNvPr id="483" name="Rectangle 474"/>
            <p:cNvSpPr>
              <a:spLocks noChangeArrowheads="1"/>
            </p:cNvSpPr>
            <p:nvPr/>
          </p:nvSpPr>
          <p:spPr bwMode="auto">
            <a:xfrm>
              <a:off x="5569546" y="2150205"/>
              <a:ext cx="10259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200" b="1" dirty="0">
                  <a:solidFill>
                    <a:srgbClr val="000000"/>
                  </a:solidFill>
                  <a:latin typeface="Univers LT Std 47 Cn Lt" charset="0"/>
                  <a:cs typeface="Arial" pitchFamily="34" charset="0"/>
                </a:rPr>
                <a:t>E</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sp>
          <p:nvSpPr>
            <p:cNvPr id="484" name="Rectangle 475"/>
            <p:cNvSpPr>
              <a:spLocks noChangeArrowheads="1"/>
            </p:cNvSpPr>
            <p:nvPr/>
          </p:nvSpPr>
          <p:spPr bwMode="auto">
            <a:xfrm>
              <a:off x="5670550" y="2221643"/>
              <a:ext cx="75342"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050" b="1" dirty="0">
                  <a:solidFill>
                    <a:srgbClr val="000000"/>
                  </a:solidFill>
                  <a:latin typeface="Univers LT Std 47 Cn Lt" charset="0"/>
                  <a:cs typeface="Arial" pitchFamily="34" charset="0"/>
                </a:rPr>
                <a:t>2</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grpSp>
      <p:sp>
        <p:nvSpPr>
          <p:cNvPr id="485" name="Line 377"/>
          <p:cNvSpPr>
            <a:spLocks noChangeShapeType="1"/>
          </p:cNvSpPr>
          <p:nvPr/>
        </p:nvSpPr>
        <p:spPr bwMode="auto">
          <a:xfrm flipH="1">
            <a:off x="3058041" y="3136223"/>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86" name="Rectangle 487"/>
          <p:cNvSpPr>
            <a:spLocks noChangeArrowheads="1"/>
          </p:cNvSpPr>
          <p:nvPr/>
        </p:nvSpPr>
        <p:spPr bwMode="auto">
          <a:xfrm>
            <a:off x="500887" y="3061383"/>
            <a:ext cx="34785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0.88</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1305080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1">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1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9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5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5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51"/>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452"/>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53"/>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54"/>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455"/>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456"/>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445"/>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446"/>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447"/>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448"/>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449"/>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444"/>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418"/>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151">
                                            <p:txEl>
                                              <p:pRg st="1" end="1"/>
                                            </p:txEl>
                                          </p:spTgt>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157"/>
                                        </p:tgtEl>
                                        <p:attrNameLst>
                                          <p:attrName>style.visibility</p:attrName>
                                        </p:attrNameLst>
                                      </p:cBhvr>
                                      <p:to>
                                        <p:strVal val="visible"/>
                                      </p:to>
                                    </p:set>
                                  </p:childTnLst>
                                  <p:subTnLst>
                                    <p:set>
                                      <p:cBhvr override="childStyle">
                                        <p:cTn dur="1" fill="hold" display="0" masterRel="nextClick" afterEffect="1"/>
                                        <p:tgtEl>
                                          <p:spTgt spid="157"/>
                                        </p:tgtEl>
                                        <p:attrNameLst>
                                          <p:attrName>style.visibility</p:attrName>
                                        </p:attrNameLst>
                                      </p:cBhvr>
                                      <p:to>
                                        <p:strVal val="hidden"/>
                                      </p:to>
                                    </p:set>
                                  </p:subTnLst>
                                </p:cTn>
                              </p:par>
                              <p:par>
                                <p:cTn id="51" presetID="1" presetClass="entr" presetSubtype="0" fill="hold" grpId="0" nodeType="withEffect">
                                  <p:stCondLst>
                                    <p:cond delay="0"/>
                                  </p:stCondLst>
                                  <p:childTnLst>
                                    <p:set>
                                      <p:cBhvr>
                                        <p:cTn id="52" dur="1" fill="hold">
                                          <p:stCondLst>
                                            <p:cond delay="0"/>
                                          </p:stCondLst>
                                        </p:cTn>
                                        <p:tgtEl>
                                          <p:spTgt spid="466"/>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467"/>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468"/>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469"/>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470"/>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471"/>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472"/>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473"/>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474"/>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475"/>
                                        </p:tgtEl>
                                        <p:attrNameLst>
                                          <p:attrName>style.visibility</p:attrName>
                                        </p:attrNameLst>
                                      </p:cBhvr>
                                      <p:to>
                                        <p:strVal val="visible"/>
                                      </p:to>
                                    </p:set>
                                  </p:childTnLst>
                                </p:cTn>
                              </p:par>
                              <p:par>
                                <p:cTn id="71" presetID="1" presetClass="entr" presetSubtype="0" fill="hold" grpId="0" nodeType="withEffect">
                                  <p:stCondLst>
                                    <p:cond delay="0"/>
                                  </p:stCondLst>
                                  <p:childTnLst>
                                    <p:set>
                                      <p:cBhvr>
                                        <p:cTn id="72" dur="1" fill="hold">
                                          <p:stCondLst>
                                            <p:cond delay="0"/>
                                          </p:stCondLst>
                                        </p:cTn>
                                        <p:tgtEl>
                                          <p:spTgt spid="476"/>
                                        </p:tgtEl>
                                        <p:attrNameLst>
                                          <p:attrName>style.visibility</p:attrName>
                                        </p:attrNameLst>
                                      </p:cBhvr>
                                      <p:to>
                                        <p:strVal val="visible"/>
                                      </p:to>
                                    </p:set>
                                  </p:childTnLst>
                                </p:cTn>
                              </p:par>
                              <p:par>
                                <p:cTn id="73" presetID="1" presetClass="entr" presetSubtype="0" fill="hold" grpId="0" nodeType="withEffect">
                                  <p:stCondLst>
                                    <p:cond delay="0"/>
                                  </p:stCondLst>
                                  <p:childTnLst>
                                    <p:set>
                                      <p:cBhvr>
                                        <p:cTn id="74" dur="1" fill="hold">
                                          <p:stCondLst>
                                            <p:cond delay="0"/>
                                          </p:stCondLst>
                                        </p:cTn>
                                        <p:tgtEl>
                                          <p:spTgt spid="477"/>
                                        </p:tgtEl>
                                        <p:attrNameLst>
                                          <p:attrName>style.visibility</p:attrName>
                                        </p:attrNameLst>
                                      </p:cBhvr>
                                      <p:to>
                                        <p:strVal val="visible"/>
                                      </p:to>
                                    </p:set>
                                  </p:childTnLst>
                                </p:cTn>
                              </p:par>
                              <p:par>
                                <p:cTn id="75" presetID="1" presetClass="entr" presetSubtype="0" fill="hold" grpId="0" nodeType="withEffect">
                                  <p:stCondLst>
                                    <p:cond delay="0"/>
                                  </p:stCondLst>
                                  <p:childTnLst>
                                    <p:set>
                                      <p:cBhvr>
                                        <p:cTn id="76" dur="1" fill="hold">
                                          <p:stCondLst>
                                            <p:cond delay="0"/>
                                          </p:stCondLst>
                                        </p:cTn>
                                        <p:tgtEl>
                                          <p:spTgt spid="425"/>
                                        </p:tgtEl>
                                        <p:attrNameLst>
                                          <p:attrName>style.visibility</p:attrName>
                                        </p:attrNameLst>
                                      </p:cBhvr>
                                      <p:to>
                                        <p:strVal val="visible"/>
                                      </p:to>
                                    </p:set>
                                  </p:childTnLst>
                                </p:cTn>
                              </p:par>
                              <p:par>
                                <p:cTn id="77" presetID="1" presetClass="entr" presetSubtype="0" fill="hold" grpId="0" nodeType="withEffect">
                                  <p:stCondLst>
                                    <p:cond delay="0"/>
                                  </p:stCondLst>
                                  <p:childTnLst>
                                    <p:set>
                                      <p:cBhvr>
                                        <p:cTn id="78" dur="1" fill="hold">
                                          <p:stCondLst>
                                            <p:cond delay="0"/>
                                          </p:stCondLst>
                                        </p:cTn>
                                        <p:tgtEl>
                                          <p:spTgt spid="478"/>
                                        </p:tgtEl>
                                        <p:attrNameLst>
                                          <p:attrName>style.visibility</p:attrName>
                                        </p:attrNameLst>
                                      </p:cBhvr>
                                      <p:to>
                                        <p:strVal val="visible"/>
                                      </p:to>
                                    </p:set>
                                  </p:childTnLst>
                                </p:cTn>
                              </p:par>
                              <p:par>
                                <p:cTn id="79" presetID="1" presetClass="entr" presetSubtype="0" fill="hold" grpId="0" nodeType="withEffect">
                                  <p:stCondLst>
                                    <p:cond delay="0"/>
                                  </p:stCondLst>
                                  <p:childTnLst>
                                    <p:set>
                                      <p:cBhvr>
                                        <p:cTn id="80" dur="1" fill="hold">
                                          <p:stCondLst>
                                            <p:cond delay="0"/>
                                          </p:stCondLst>
                                        </p:cTn>
                                        <p:tgtEl>
                                          <p:spTgt spid="479"/>
                                        </p:tgtEl>
                                        <p:attrNameLst>
                                          <p:attrName>style.visibility</p:attrName>
                                        </p:attrNameLst>
                                      </p:cBhvr>
                                      <p:to>
                                        <p:strVal val="visible"/>
                                      </p:to>
                                    </p:set>
                                  </p:childTnLst>
                                </p:cTn>
                              </p:par>
                              <p:par>
                                <p:cTn id="81" presetID="1" presetClass="entr" presetSubtype="0" fill="hold" grpId="0" nodeType="withEffect">
                                  <p:stCondLst>
                                    <p:cond delay="0"/>
                                  </p:stCondLst>
                                  <p:childTnLst>
                                    <p:set>
                                      <p:cBhvr>
                                        <p:cTn id="82" dur="1" fill="hold">
                                          <p:stCondLst>
                                            <p:cond delay="0"/>
                                          </p:stCondLst>
                                        </p:cTn>
                                        <p:tgtEl>
                                          <p:spTgt spid="480"/>
                                        </p:tgtEl>
                                        <p:attrNameLst>
                                          <p:attrName>style.visibility</p:attrName>
                                        </p:attrNameLst>
                                      </p:cBhvr>
                                      <p:to>
                                        <p:strVal val="visible"/>
                                      </p:to>
                                    </p:set>
                                  </p:childTnLst>
                                </p:cTn>
                              </p:par>
                              <p:par>
                                <p:cTn id="83" presetID="1" presetClass="entr" presetSubtype="0" fill="hold" grpId="0" nodeType="withEffect">
                                  <p:stCondLst>
                                    <p:cond delay="0"/>
                                  </p:stCondLst>
                                  <p:childTnLst>
                                    <p:set>
                                      <p:cBhvr>
                                        <p:cTn id="84" dur="1" fill="hold">
                                          <p:stCondLst>
                                            <p:cond delay="0"/>
                                          </p:stCondLst>
                                        </p:cTn>
                                        <p:tgtEl>
                                          <p:spTgt spid="481"/>
                                        </p:tgtEl>
                                        <p:attrNameLst>
                                          <p:attrName>style.visibility</p:attrName>
                                        </p:attrNameLst>
                                      </p:cBhvr>
                                      <p:to>
                                        <p:strVal val="visible"/>
                                      </p:to>
                                    </p:set>
                                  </p:childTnLst>
                                </p:cTn>
                              </p:par>
                              <p:par>
                                <p:cTn id="85" presetID="1" presetClass="entr" presetSubtype="0" fill="hold" grpId="0" nodeType="withEffect">
                                  <p:stCondLst>
                                    <p:cond delay="0"/>
                                  </p:stCondLst>
                                  <p:childTnLst>
                                    <p:set>
                                      <p:cBhvr>
                                        <p:cTn id="86" dur="1" fill="hold">
                                          <p:stCondLst>
                                            <p:cond delay="0"/>
                                          </p:stCondLst>
                                        </p:cTn>
                                        <p:tgtEl>
                                          <p:spTgt spid="376"/>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grpId="0" nodeType="clickEffect">
                                  <p:stCondLst>
                                    <p:cond delay="0"/>
                                  </p:stCondLst>
                                  <p:childTnLst>
                                    <p:set>
                                      <p:cBhvr>
                                        <p:cTn id="90" dur="1" fill="hold">
                                          <p:stCondLst>
                                            <p:cond delay="0"/>
                                          </p:stCondLst>
                                        </p:cTn>
                                        <p:tgtEl>
                                          <p:spTgt spid="151">
                                            <p:txEl>
                                              <p:pRg st="2" end="2"/>
                                            </p:txEl>
                                          </p:spTgt>
                                        </p:tgtEl>
                                        <p:attrNameLst>
                                          <p:attrName>style.visibility</p:attrName>
                                        </p:attrNameLst>
                                      </p:cBhvr>
                                      <p:to>
                                        <p:strVal val="visible"/>
                                      </p:to>
                                    </p:set>
                                  </p:childTnLst>
                                </p:cTn>
                              </p:par>
                              <p:par>
                                <p:cTn id="91" presetID="1" presetClass="entr" presetSubtype="0" fill="hold" grpId="0" nodeType="withEffect">
                                  <p:stCondLst>
                                    <p:cond delay="0"/>
                                  </p:stCondLst>
                                  <p:childTnLst>
                                    <p:set>
                                      <p:cBhvr>
                                        <p:cTn id="92" dur="1" fill="hold">
                                          <p:stCondLst>
                                            <p:cond delay="0"/>
                                          </p:stCondLst>
                                        </p:cTn>
                                        <p:tgtEl>
                                          <p:spTgt spid="427"/>
                                        </p:tgtEl>
                                        <p:attrNameLst>
                                          <p:attrName>style.visibility</p:attrName>
                                        </p:attrNameLst>
                                      </p:cBhvr>
                                      <p:to>
                                        <p:strVal val="visible"/>
                                      </p:to>
                                    </p:set>
                                  </p:childTnLst>
                                </p:cTn>
                              </p:par>
                              <p:par>
                                <p:cTn id="93" presetID="1" presetClass="entr" presetSubtype="0" fill="hold" grpId="0" nodeType="withEffect">
                                  <p:stCondLst>
                                    <p:cond delay="0"/>
                                  </p:stCondLst>
                                  <p:childTnLst>
                                    <p:set>
                                      <p:cBhvr>
                                        <p:cTn id="94" dur="1" fill="hold">
                                          <p:stCondLst>
                                            <p:cond delay="0"/>
                                          </p:stCondLst>
                                        </p:cTn>
                                        <p:tgtEl>
                                          <p:spTgt spid="156"/>
                                        </p:tgtEl>
                                        <p:attrNameLst>
                                          <p:attrName>style.visibility</p:attrName>
                                        </p:attrNameLst>
                                      </p:cBhvr>
                                      <p:to>
                                        <p:strVal val="visible"/>
                                      </p:to>
                                    </p:set>
                                  </p:childTnLst>
                                  <p:subTnLst>
                                    <p:set>
                                      <p:cBhvr override="childStyle">
                                        <p:cTn dur="1" fill="hold" display="0" masterRel="nextClick" afterEffect="1"/>
                                        <p:tgtEl>
                                          <p:spTgt spid="156"/>
                                        </p:tgtEl>
                                        <p:attrNameLst>
                                          <p:attrName>style.visibility</p:attrName>
                                        </p:attrNameLst>
                                      </p:cBhvr>
                                      <p:to>
                                        <p:strVal val="hidden"/>
                                      </p:to>
                                    </p:set>
                                  </p:subTnLst>
                                </p:cTn>
                              </p:par>
                              <p:par>
                                <p:cTn id="95" presetID="1" presetClass="entr" presetSubtype="0" fill="hold" grpId="0" nodeType="withEffect">
                                  <p:stCondLst>
                                    <p:cond delay="0"/>
                                  </p:stCondLst>
                                  <p:childTnLst>
                                    <p:set>
                                      <p:cBhvr>
                                        <p:cTn id="96" dur="1" fill="hold">
                                          <p:stCondLst>
                                            <p:cond delay="0"/>
                                          </p:stCondLst>
                                        </p:cTn>
                                        <p:tgtEl>
                                          <p:spTgt spid="428"/>
                                        </p:tgtEl>
                                        <p:attrNameLst>
                                          <p:attrName>style.visibility</p:attrName>
                                        </p:attrNameLst>
                                      </p:cBhvr>
                                      <p:to>
                                        <p:strVal val="visible"/>
                                      </p:to>
                                    </p:set>
                                  </p:childTnLst>
                                </p:cTn>
                              </p:par>
                              <p:par>
                                <p:cTn id="97" presetID="1" presetClass="entr" presetSubtype="0" fill="hold" grpId="0" nodeType="withEffect">
                                  <p:stCondLst>
                                    <p:cond delay="0"/>
                                  </p:stCondLst>
                                  <p:childTnLst>
                                    <p:set>
                                      <p:cBhvr>
                                        <p:cTn id="98" dur="1" fill="hold">
                                          <p:stCondLst>
                                            <p:cond delay="0"/>
                                          </p:stCondLst>
                                        </p:cTn>
                                        <p:tgtEl>
                                          <p:spTgt spid="429"/>
                                        </p:tgtEl>
                                        <p:attrNameLst>
                                          <p:attrName>style.visibility</p:attrName>
                                        </p:attrNameLst>
                                      </p:cBhvr>
                                      <p:to>
                                        <p:strVal val="visible"/>
                                      </p:to>
                                    </p:set>
                                  </p:childTnLst>
                                </p:cTn>
                              </p:par>
                              <p:par>
                                <p:cTn id="99" presetID="1" presetClass="entr" presetSubtype="0" fill="hold" grpId="0" nodeType="withEffect">
                                  <p:stCondLst>
                                    <p:cond delay="0"/>
                                  </p:stCondLst>
                                  <p:childTnLst>
                                    <p:set>
                                      <p:cBhvr>
                                        <p:cTn id="100" dur="1" fill="hold">
                                          <p:stCondLst>
                                            <p:cond delay="0"/>
                                          </p:stCondLst>
                                        </p:cTn>
                                        <p:tgtEl>
                                          <p:spTgt spid="430"/>
                                        </p:tgtEl>
                                        <p:attrNameLst>
                                          <p:attrName>style.visibility</p:attrName>
                                        </p:attrNameLst>
                                      </p:cBhvr>
                                      <p:to>
                                        <p:strVal val="visible"/>
                                      </p:to>
                                    </p:set>
                                  </p:childTnLst>
                                </p:cTn>
                              </p:par>
                              <p:par>
                                <p:cTn id="101" presetID="1" presetClass="entr" presetSubtype="0" fill="hold" grpId="0" nodeType="withEffect">
                                  <p:stCondLst>
                                    <p:cond delay="0"/>
                                  </p:stCondLst>
                                  <p:childTnLst>
                                    <p:set>
                                      <p:cBhvr>
                                        <p:cTn id="102" dur="1" fill="hold">
                                          <p:stCondLst>
                                            <p:cond delay="0"/>
                                          </p:stCondLst>
                                        </p:cTn>
                                        <p:tgtEl>
                                          <p:spTgt spid="431"/>
                                        </p:tgtEl>
                                        <p:attrNameLst>
                                          <p:attrName>style.visibility</p:attrName>
                                        </p:attrNameLst>
                                      </p:cBhvr>
                                      <p:to>
                                        <p:strVal val="visible"/>
                                      </p:to>
                                    </p:set>
                                  </p:childTnLst>
                                </p:cTn>
                              </p:par>
                              <p:par>
                                <p:cTn id="103" presetID="1" presetClass="entr" presetSubtype="0" fill="hold" grpId="0" nodeType="withEffect">
                                  <p:stCondLst>
                                    <p:cond delay="0"/>
                                  </p:stCondLst>
                                  <p:childTnLst>
                                    <p:set>
                                      <p:cBhvr>
                                        <p:cTn id="104" dur="1" fill="hold">
                                          <p:stCondLst>
                                            <p:cond delay="0"/>
                                          </p:stCondLst>
                                        </p:cTn>
                                        <p:tgtEl>
                                          <p:spTgt spid="432"/>
                                        </p:tgtEl>
                                        <p:attrNameLst>
                                          <p:attrName>style.visibility</p:attrName>
                                        </p:attrNameLst>
                                      </p:cBhvr>
                                      <p:to>
                                        <p:strVal val="visible"/>
                                      </p:to>
                                    </p:set>
                                  </p:childTnLst>
                                </p:cTn>
                              </p:par>
                              <p:par>
                                <p:cTn id="105" presetID="1" presetClass="entr" presetSubtype="0" fill="hold" grpId="0" nodeType="withEffect">
                                  <p:stCondLst>
                                    <p:cond delay="0"/>
                                  </p:stCondLst>
                                  <p:childTnLst>
                                    <p:set>
                                      <p:cBhvr>
                                        <p:cTn id="106" dur="1" fill="hold">
                                          <p:stCondLst>
                                            <p:cond delay="0"/>
                                          </p:stCondLst>
                                        </p:cTn>
                                        <p:tgtEl>
                                          <p:spTgt spid="433"/>
                                        </p:tgtEl>
                                        <p:attrNameLst>
                                          <p:attrName>style.visibility</p:attrName>
                                        </p:attrNameLst>
                                      </p:cBhvr>
                                      <p:to>
                                        <p:strVal val="visible"/>
                                      </p:to>
                                    </p:set>
                                  </p:childTnLst>
                                </p:cTn>
                              </p:par>
                              <p:par>
                                <p:cTn id="107" presetID="1" presetClass="entr" presetSubtype="0" fill="hold" grpId="0" nodeType="withEffect">
                                  <p:stCondLst>
                                    <p:cond delay="0"/>
                                  </p:stCondLst>
                                  <p:childTnLst>
                                    <p:set>
                                      <p:cBhvr>
                                        <p:cTn id="108" dur="1" fill="hold">
                                          <p:stCondLst>
                                            <p:cond delay="0"/>
                                          </p:stCondLst>
                                        </p:cTn>
                                        <p:tgtEl>
                                          <p:spTgt spid="434"/>
                                        </p:tgtEl>
                                        <p:attrNameLst>
                                          <p:attrName>style.visibility</p:attrName>
                                        </p:attrNameLst>
                                      </p:cBhvr>
                                      <p:to>
                                        <p:strVal val="visible"/>
                                      </p:to>
                                    </p:set>
                                  </p:childTnLst>
                                </p:cTn>
                              </p:par>
                              <p:par>
                                <p:cTn id="109" presetID="1" presetClass="entr" presetSubtype="0" fill="hold" grpId="0" nodeType="withEffect">
                                  <p:stCondLst>
                                    <p:cond delay="0"/>
                                  </p:stCondLst>
                                  <p:childTnLst>
                                    <p:set>
                                      <p:cBhvr>
                                        <p:cTn id="110" dur="1" fill="hold">
                                          <p:stCondLst>
                                            <p:cond delay="0"/>
                                          </p:stCondLst>
                                        </p:cTn>
                                        <p:tgtEl>
                                          <p:spTgt spid="435"/>
                                        </p:tgtEl>
                                        <p:attrNameLst>
                                          <p:attrName>style.visibility</p:attrName>
                                        </p:attrNameLst>
                                      </p:cBhvr>
                                      <p:to>
                                        <p:strVal val="visible"/>
                                      </p:to>
                                    </p:set>
                                  </p:childTnLst>
                                </p:cTn>
                              </p:par>
                              <p:par>
                                <p:cTn id="111" presetID="1" presetClass="entr" presetSubtype="0" fill="hold" grpId="0" nodeType="withEffect">
                                  <p:stCondLst>
                                    <p:cond delay="0"/>
                                  </p:stCondLst>
                                  <p:childTnLst>
                                    <p:set>
                                      <p:cBhvr>
                                        <p:cTn id="112" dur="1" fill="hold">
                                          <p:stCondLst>
                                            <p:cond delay="0"/>
                                          </p:stCondLst>
                                        </p:cTn>
                                        <p:tgtEl>
                                          <p:spTgt spid="436"/>
                                        </p:tgtEl>
                                        <p:attrNameLst>
                                          <p:attrName>style.visibility</p:attrName>
                                        </p:attrNameLst>
                                      </p:cBhvr>
                                      <p:to>
                                        <p:strVal val="visible"/>
                                      </p:to>
                                    </p:set>
                                  </p:childTnLst>
                                </p:cTn>
                              </p:par>
                              <p:par>
                                <p:cTn id="113" presetID="1" presetClass="entr" presetSubtype="0" fill="hold" grpId="0" nodeType="withEffect">
                                  <p:stCondLst>
                                    <p:cond delay="0"/>
                                  </p:stCondLst>
                                  <p:childTnLst>
                                    <p:set>
                                      <p:cBhvr>
                                        <p:cTn id="114" dur="1" fill="hold">
                                          <p:stCondLst>
                                            <p:cond delay="0"/>
                                          </p:stCondLst>
                                        </p:cTn>
                                        <p:tgtEl>
                                          <p:spTgt spid="437"/>
                                        </p:tgtEl>
                                        <p:attrNameLst>
                                          <p:attrName>style.visibility</p:attrName>
                                        </p:attrNameLst>
                                      </p:cBhvr>
                                      <p:to>
                                        <p:strVal val="visible"/>
                                      </p:to>
                                    </p:set>
                                  </p:childTnLst>
                                </p:cTn>
                              </p:par>
                              <p:par>
                                <p:cTn id="115" presetID="1" presetClass="entr" presetSubtype="0" fill="hold" grpId="0" nodeType="withEffect">
                                  <p:stCondLst>
                                    <p:cond delay="0"/>
                                  </p:stCondLst>
                                  <p:childTnLst>
                                    <p:set>
                                      <p:cBhvr>
                                        <p:cTn id="116" dur="1" fill="hold">
                                          <p:stCondLst>
                                            <p:cond delay="0"/>
                                          </p:stCondLst>
                                        </p:cTn>
                                        <p:tgtEl>
                                          <p:spTgt spid="438"/>
                                        </p:tgtEl>
                                        <p:attrNameLst>
                                          <p:attrName>style.visibility</p:attrName>
                                        </p:attrNameLst>
                                      </p:cBhvr>
                                      <p:to>
                                        <p:strVal val="visible"/>
                                      </p:to>
                                    </p:set>
                                  </p:childTnLst>
                                </p:cTn>
                              </p:par>
                              <p:par>
                                <p:cTn id="117" presetID="1" presetClass="entr" presetSubtype="0" fill="hold" grpId="0" nodeType="withEffect">
                                  <p:stCondLst>
                                    <p:cond delay="0"/>
                                  </p:stCondLst>
                                  <p:childTnLst>
                                    <p:set>
                                      <p:cBhvr>
                                        <p:cTn id="118" dur="1" fill="hold">
                                          <p:stCondLst>
                                            <p:cond delay="0"/>
                                          </p:stCondLst>
                                        </p:cTn>
                                        <p:tgtEl>
                                          <p:spTgt spid="439"/>
                                        </p:tgtEl>
                                        <p:attrNameLst>
                                          <p:attrName>style.visibility</p:attrName>
                                        </p:attrNameLst>
                                      </p:cBhvr>
                                      <p:to>
                                        <p:strVal val="visible"/>
                                      </p:to>
                                    </p:set>
                                  </p:childTnLst>
                                </p:cTn>
                              </p:par>
                              <p:par>
                                <p:cTn id="119" presetID="1" presetClass="entr" presetSubtype="0" fill="hold" grpId="0" nodeType="withEffect">
                                  <p:stCondLst>
                                    <p:cond delay="0"/>
                                  </p:stCondLst>
                                  <p:childTnLst>
                                    <p:set>
                                      <p:cBhvr>
                                        <p:cTn id="120" dur="1" fill="hold">
                                          <p:stCondLst>
                                            <p:cond delay="0"/>
                                          </p:stCondLst>
                                        </p:cTn>
                                        <p:tgtEl>
                                          <p:spTgt spid="440"/>
                                        </p:tgtEl>
                                        <p:attrNameLst>
                                          <p:attrName>style.visibility</p:attrName>
                                        </p:attrNameLst>
                                      </p:cBhvr>
                                      <p:to>
                                        <p:strVal val="visible"/>
                                      </p:to>
                                    </p:set>
                                  </p:childTnLst>
                                </p:cTn>
                              </p:par>
                              <p:par>
                                <p:cTn id="121" presetID="1" presetClass="entr" presetSubtype="0" fill="hold" grpId="0" nodeType="withEffect">
                                  <p:stCondLst>
                                    <p:cond delay="0"/>
                                  </p:stCondLst>
                                  <p:childTnLst>
                                    <p:set>
                                      <p:cBhvr>
                                        <p:cTn id="122" dur="1" fill="hold">
                                          <p:stCondLst>
                                            <p:cond delay="0"/>
                                          </p:stCondLst>
                                        </p:cTn>
                                        <p:tgtEl>
                                          <p:spTgt spid="441"/>
                                        </p:tgtEl>
                                        <p:attrNameLst>
                                          <p:attrName>style.visibility</p:attrName>
                                        </p:attrNameLst>
                                      </p:cBhvr>
                                      <p:to>
                                        <p:strVal val="visible"/>
                                      </p:to>
                                    </p:set>
                                  </p:childTnLst>
                                </p:cTn>
                              </p:par>
                              <p:par>
                                <p:cTn id="123" presetID="1" presetClass="entr" presetSubtype="0" fill="hold" grpId="0" nodeType="withEffect">
                                  <p:stCondLst>
                                    <p:cond delay="0"/>
                                  </p:stCondLst>
                                  <p:childTnLst>
                                    <p:set>
                                      <p:cBhvr>
                                        <p:cTn id="124" dur="1" fill="hold">
                                          <p:stCondLst>
                                            <p:cond delay="0"/>
                                          </p:stCondLst>
                                        </p:cTn>
                                        <p:tgtEl>
                                          <p:spTgt spid="442"/>
                                        </p:tgtEl>
                                        <p:attrNameLst>
                                          <p:attrName>style.visibility</p:attrName>
                                        </p:attrNameLst>
                                      </p:cBhvr>
                                      <p:to>
                                        <p:strVal val="visible"/>
                                      </p:to>
                                    </p:set>
                                  </p:childTnLst>
                                </p:cTn>
                              </p:par>
                              <p:par>
                                <p:cTn id="125" presetID="1" presetClass="entr" presetSubtype="0" fill="hold" grpId="0" nodeType="withEffect">
                                  <p:stCondLst>
                                    <p:cond delay="0"/>
                                  </p:stCondLst>
                                  <p:childTnLst>
                                    <p:set>
                                      <p:cBhvr>
                                        <p:cTn id="126" dur="1" fill="hold">
                                          <p:stCondLst>
                                            <p:cond delay="0"/>
                                          </p:stCondLst>
                                        </p:cTn>
                                        <p:tgtEl>
                                          <p:spTgt spid="443"/>
                                        </p:tgtEl>
                                        <p:attrNameLst>
                                          <p:attrName>style.visibility</p:attrName>
                                        </p:attrNameLst>
                                      </p:cBhvr>
                                      <p:to>
                                        <p:strVal val="visible"/>
                                      </p:to>
                                    </p:set>
                                  </p:childTnLst>
                                </p:cTn>
                              </p:par>
                              <p:par>
                                <p:cTn id="127" presetID="1" presetClass="entr" presetSubtype="0" fill="hold" grpId="0" nodeType="withEffect">
                                  <p:stCondLst>
                                    <p:cond delay="0"/>
                                  </p:stCondLst>
                                  <p:childTnLst>
                                    <p:set>
                                      <p:cBhvr>
                                        <p:cTn id="128" dur="1" fill="hold">
                                          <p:stCondLst>
                                            <p:cond delay="0"/>
                                          </p:stCondLst>
                                        </p:cTn>
                                        <p:tgtEl>
                                          <p:spTgt spid="423"/>
                                        </p:tgtEl>
                                        <p:attrNameLst>
                                          <p:attrName>style.visibility</p:attrName>
                                        </p:attrNameLst>
                                      </p:cBhvr>
                                      <p:to>
                                        <p:strVal val="visible"/>
                                      </p:to>
                                    </p:set>
                                  </p:childTnLst>
                                </p:cTn>
                              </p:par>
                            </p:childTnLst>
                          </p:cTn>
                        </p:par>
                      </p:childTnLst>
                    </p:cTn>
                  </p:par>
                  <p:par>
                    <p:cTn id="129" fill="hold">
                      <p:stCondLst>
                        <p:cond delay="indefinite"/>
                      </p:stCondLst>
                      <p:childTnLst>
                        <p:par>
                          <p:cTn id="130" fill="hold">
                            <p:stCondLst>
                              <p:cond delay="0"/>
                            </p:stCondLst>
                            <p:childTnLst>
                              <p:par>
                                <p:cTn id="131" presetID="1" presetClass="entr" presetSubtype="0" fill="hold" grpId="0" nodeType="clickEffect">
                                  <p:stCondLst>
                                    <p:cond delay="0"/>
                                  </p:stCondLst>
                                  <p:childTnLst>
                                    <p:set>
                                      <p:cBhvr>
                                        <p:cTn id="132" dur="1" fill="hold">
                                          <p:stCondLst>
                                            <p:cond delay="0"/>
                                          </p:stCondLst>
                                        </p:cTn>
                                        <p:tgtEl>
                                          <p:spTgt spid="151">
                                            <p:txEl>
                                              <p:pRg st="3" end="3"/>
                                            </p:txEl>
                                          </p:spTgt>
                                        </p:tgtEl>
                                        <p:attrNameLst>
                                          <p:attrName>style.visibility</p:attrName>
                                        </p:attrNameLst>
                                      </p:cBhvr>
                                      <p:to>
                                        <p:strVal val="visible"/>
                                      </p:to>
                                    </p:set>
                                  </p:childTnLst>
                                </p:cTn>
                              </p:par>
                              <p:par>
                                <p:cTn id="133" presetID="1" presetClass="entr" presetSubtype="0" fill="hold" grpId="0" nodeType="withEffect">
                                  <p:stCondLst>
                                    <p:cond delay="0"/>
                                  </p:stCondLst>
                                  <p:childTnLst>
                                    <p:set>
                                      <p:cBhvr>
                                        <p:cTn id="134" dur="1" fill="hold">
                                          <p:stCondLst>
                                            <p:cond delay="0"/>
                                          </p:stCondLst>
                                        </p:cTn>
                                        <p:tgtEl>
                                          <p:spTgt spid="155"/>
                                        </p:tgtEl>
                                        <p:attrNameLst>
                                          <p:attrName>style.visibility</p:attrName>
                                        </p:attrNameLst>
                                      </p:cBhvr>
                                      <p:to>
                                        <p:strVal val="visible"/>
                                      </p:to>
                                    </p:set>
                                  </p:childTnLst>
                                </p:cTn>
                              </p:par>
                              <p:par>
                                <p:cTn id="135" presetID="1" presetClass="entr" presetSubtype="0" fill="hold" grpId="0" nodeType="withEffect">
                                  <p:stCondLst>
                                    <p:cond delay="0"/>
                                  </p:stCondLst>
                                  <p:childTnLst>
                                    <p:set>
                                      <p:cBhvr>
                                        <p:cTn id="136" dur="1" fill="hold">
                                          <p:stCondLst>
                                            <p:cond delay="0"/>
                                          </p:stCondLst>
                                        </p:cTn>
                                        <p:tgtEl>
                                          <p:spTgt spid="485"/>
                                        </p:tgtEl>
                                        <p:attrNameLst>
                                          <p:attrName>style.visibility</p:attrName>
                                        </p:attrNameLst>
                                      </p:cBhvr>
                                      <p:to>
                                        <p:strVal val="visible"/>
                                      </p:to>
                                    </p:set>
                                  </p:childTnLst>
                                </p:cTn>
                              </p:par>
                              <p:par>
                                <p:cTn id="137" presetID="1" presetClass="entr" presetSubtype="0" fill="hold" grpId="0" nodeType="withEffect">
                                  <p:stCondLst>
                                    <p:cond delay="0"/>
                                  </p:stCondLst>
                                  <p:childTnLst>
                                    <p:set>
                                      <p:cBhvr>
                                        <p:cTn id="138" dur="1" fill="hold">
                                          <p:stCondLst>
                                            <p:cond delay="0"/>
                                          </p:stCondLst>
                                        </p:cTn>
                                        <p:tgtEl>
                                          <p:spTgt spid="459"/>
                                        </p:tgtEl>
                                        <p:attrNameLst>
                                          <p:attrName>style.visibility</p:attrName>
                                        </p:attrNameLst>
                                      </p:cBhvr>
                                      <p:to>
                                        <p:strVal val="visible"/>
                                      </p:to>
                                    </p:set>
                                  </p:childTnLst>
                                </p:cTn>
                              </p:par>
                              <p:par>
                                <p:cTn id="139" presetID="1" presetClass="entr" presetSubtype="0" fill="hold" grpId="0" nodeType="withEffect">
                                  <p:stCondLst>
                                    <p:cond delay="0"/>
                                  </p:stCondLst>
                                  <p:childTnLst>
                                    <p:set>
                                      <p:cBhvr>
                                        <p:cTn id="140" dur="1" fill="hold">
                                          <p:stCondLst>
                                            <p:cond delay="0"/>
                                          </p:stCondLst>
                                        </p:cTn>
                                        <p:tgtEl>
                                          <p:spTgt spid="460"/>
                                        </p:tgtEl>
                                        <p:attrNameLst>
                                          <p:attrName>style.visibility</p:attrName>
                                        </p:attrNameLst>
                                      </p:cBhvr>
                                      <p:to>
                                        <p:strVal val="visible"/>
                                      </p:to>
                                    </p:set>
                                  </p:childTnLst>
                                </p:cTn>
                              </p:par>
                              <p:par>
                                <p:cTn id="141" presetID="1" presetClass="entr" presetSubtype="0" fill="hold" grpId="0" nodeType="withEffect">
                                  <p:stCondLst>
                                    <p:cond delay="0"/>
                                  </p:stCondLst>
                                  <p:childTnLst>
                                    <p:set>
                                      <p:cBhvr>
                                        <p:cTn id="142" dur="1" fill="hold">
                                          <p:stCondLst>
                                            <p:cond delay="0"/>
                                          </p:stCondLst>
                                        </p:cTn>
                                        <p:tgtEl>
                                          <p:spTgt spid="461"/>
                                        </p:tgtEl>
                                        <p:attrNameLst>
                                          <p:attrName>style.visibility</p:attrName>
                                        </p:attrNameLst>
                                      </p:cBhvr>
                                      <p:to>
                                        <p:strVal val="visible"/>
                                      </p:to>
                                    </p:set>
                                  </p:childTnLst>
                                </p:cTn>
                              </p:par>
                              <p:par>
                                <p:cTn id="143" presetID="1" presetClass="entr" presetSubtype="0" fill="hold" grpId="0" nodeType="withEffect">
                                  <p:stCondLst>
                                    <p:cond delay="0"/>
                                  </p:stCondLst>
                                  <p:childTnLst>
                                    <p:set>
                                      <p:cBhvr>
                                        <p:cTn id="144" dur="1" fill="hold">
                                          <p:stCondLst>
                                            <p:cond delay="0"/>
                                          </p:stCondLst>
                                        </p:cTn>
                                        <p:tgtEl>
                                          <p:spTgt spid="462"/>
                                        </p:tgtEl>
                                        <p:attrNameLst>
                                          <p:attrName>style.visibility</p:attrName>
                                        </p:attrNameLst>
                                      </p:cBhvr>
                                      <p:to>
                                        <p:strVal val="visible"/>
                                      </p:to>
                                    </p:set>
                                  </p:childTnLst>
                                </p:cTn>
                              </p:par>
                              <p:par>
                                <p:cTn id="145" presetID="1" presetClass="entr" presetSubtype="0" fill="hold" grpId="0" nodeType="withEffect">
                                  <p:stCondLst>
                                    <p:cond delay="0"/>
                                  </p:stCondLst>
                                  <p:childTnLst>
                                    <p:set>
                                      <p:cBhvr>
                                        <p:cTn id="146" dur="1" fill="hold">
                                          <p:stCondLst>
                                            <p:cond delay="0"/>
                                          </p:stCondLst>
                                        </p:cTn>
                                        <p:tgtEl>
                                          <p:spTgt spid="463"/>
                                        </p:tgtEl>
                                        <p:attrNameLst>
                                          <p:attrName>style.visibility</p:attrName>
                                        </p:attrNameLst>
                                      </p:cBhvr>
                                      <p:to>
                                        <p:strVal val="visible"/>
                                      </p:to>
                                    </p:set>
                                  </p:childTnLst>
                                </p:cTn>
                              </p:par>
                              <p:par>
                                <p:cTn id="147" presetID="1" presetClass="entr" presetSubtype="0" fill="hold" grpId="0" nodeType="withEffect">
                                  <p:stCondLst>
                                    <p:cond delay="0"/>
                                  </p:stCondLst>
                                  <p:childTnLst>
                                    <p:set>
                                      <p:cBhvr>
                                        <p:cTn id="148" dur="1" fill="hold">
                                          <p:stCondLst>
                                            <p:cond delay="0"/>
                                          </p:stCondLst>
                                        </p:cTn>
                                        <p:tgtEl>
                                          <p:spTgt spid="464"/>
                                        </p:tgtEl>
                                        <p:attrNameLst>
                                          <p:attrName>style.visibility</p:attrName>
                                        </p:attrNameLst>
                                      </p:cBhvr>
                                      <p:to>
                                        <p:strVal val="visible"/>
                                      </p:to>
                                    </p:set>
                                  </p:childTnLst>
                                </p:cTn>
                              </p:par>
                              <p:par>
                                <p:cTn id="149" presetID="1" presetClass="entr" presetSubtype="0" fill="hold" grpId="0" nodeType="withEffect">
                                  <p:stCondLst>
                                    <p:cond delay="0"/>
                                  </p:stCondLst>
                                  <p:childTnLst>
                                    <p:set>
                                      <p:cBhvr>
                                        <p:cTn id="150" dur="1" fill="hold">
                                          <p:stCondLst>
                                            <p:cond delay="0"/>
                                          </p:stCondLst>
                                        </p:cTn>
                                        <p:tgtEl>
                                          <p:spTgt spid="465"/>
                                        </p:tgtEl>
                                        <p:attrNameLst>
                                          <p:attrName>style.visibility</p:attrName>
                                        </p:attrNameLst>
                                      </p:cBhvr>
                                      <p:to>
                                        <p:strVal val="visible"/>
                                      </p:to>
                                    </p:set>
                                  </p:childTnLst>
                                </p:cTn>
                              </p:par>
                              <p:par>
                                <p:cTn id="151" presetID="1" presetClass="entr" presetSubtype="0" fill="hold" grpId="0" nodeType="withEffect">
                                  <p:stCondLst>
                                    <p:cond delay="0"/>
                                  </p:stCondLst>
                                  <p:childTnLst>
                                    <p:set>
                                      <p:cBhvr>
                                        <p:cTn id="152" dur="1" fill="hold">
                                          <p:stCondLst>
                                            <p:cond delay="0"/>
                                          </p:stCondLst>
                                        </p:cTn>
                                        <p:tgtEl>
                                          <p:spTgt spid="458"/>
                                        </p:tgtEl>
                                        <p:attrNameLst>
                                          <p:attrName>style.visibility</p:attrName>
                                        </p:attrNameLst>
                                      </p:cBhvr>
                                      <p:to>
                                        <p:strVal val="visible"/>
                                      </p:to>
                                    </p:set>
                                  </p:childTnLst>
                                </p:cTn>
                              </p:par>
                              <p:par>
                                <p:cTn id="153" presetID="1" presetClass="entr" presetSubtype="0" fill="hold" grpId="0" nodeType="withEffect">
                                  <p:stCondLst>
                                    <p:cond delay="0"/>
                                  </p:stCondLst>
                                  <p:childTnLst>
                                    <p:set>
                                      <p:cBhvr>
                                        <p:cTn id="154" dur="1" fill="hold">
                                          <p:stCondLst>
                                            <p:cond delay="0"/>
                                          </p:stCondLst>
                                        </p:cTn>
                                        <p:tgtEl>
                                          <p:spTgt spid="424"/>
                                        </p:tgtEl>
                                        <p:attrNameLst>
                                          <p:attrName>style.visibility</p:attrName>
                                        </p:attrNameLst>
                                      </p:cBhvr>
                                      <p:to>
                                        <p:strVal val="visible"/>
                                      </p:to>
                                    </p:set>
                                  </p:childTnLst>
                                </p:cTn>
                              </p:par>
                              <p:par>
                                <p:cTn id="155" presetID="1" presetClass="entr" presetSubtype="0" fill="hold" grpId="0" nodeType="withEffect">
                                  <p:stCondLst>
                                    <p:cond delay="0"/>
                                  </p:stCondLst>
                                  <p:childTnLst>
                                    <p:set>
                                      <p:cBhvr>
                                        <p:cTn id="156" dur="1" fill="hold">
                                          <p:stCondLst>
                                            <p:cond delay="0"/>
                                          </p:stCondLst>
                                        </p:cTn>
                                        <p:tgtEl>
                                          <p:spTgt spid="375"/>
                                        </p:tgtEl>
                                        <p:attrNameLst>
                                          <p:attrName>style.visibility</p:attrName>
                                        </p:attrNameLst>
                                      </p:cBhvr>
                                      <p:to>
                                        <p:strVal val="visible"/>
                                      </p:to>
                                    </p:set>
                                  </p:childTnLst>
                                </p:cTn>
                              </p:par>
                              <p:par>
                                <p:cTn id="157" presetID="1" presetClass="entr" presetSubtype="0" fill="hold" grpId="0" nodeType="withEffect">
                                  <p:stCondLst>
                                    <p:cond delay="0"/>
                                  </p:stCondLst>
                                  <p:childTnLst>
                                    <p:set>
                                      <p:cBhvr>
                                        <p:cTn id="158" dur="1" fill="hold">
                                          <p:stCondLst>
                                            <p:cond delay="0"/>
                                          </p:stCondLst>
                                        </p:cTn>
                                        <p:tgtEl>
                                          <p:spTgt spid="520"/>
                                        </p:tgtEl>
                                        <p:attrNameLst>
                                          <p:attrName>style.visibility</p:attrName>
                                        </p:attrNameLst>
                                      </p:cBhvr>
                                      <p:to>
                                        <p:strVal val="visible"/>
                                      </p:to>
                                    </p:set>
                                  </p:childTnLst>
                                </p:cTn>
                              </p:par>
                              <p:par>
                                <p:cTn id="159" presetID="1" presetClass="entr" presetSubtype="0" fill="hold" grpId="0" nodeType="withEffect">
                                  <p:stCondLst>
                                    <p:cond delay="0"/>
                                  </p:stCondLst>
                                  <p:childTnLst>
                                    <p:set>
                                      <p:cBhvr>
                                        <p:cTn id="160" dur="1" fill="hold">
                                          <p:stCondLst>
                                            <p:cond delay="0"/>
                                          </p:stCondLst>
                                        </p:cTn>
                                        <p:tgtEl>
                                          <p:spTgt spid="38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1" grpId="0" uiExpand="1" build="p"/>
      <p:bldP spid="77" grpId="0"/>
      <p:bldP spid="78" grpId="0"/>
      <p:bldP spid="92" grpId="0" animBg="1"/>
      <p:bldP spid="519" grpId="0" animBg="1"/>
      <p:bldP spid="520" grpId="0" animBg="1"/>
      <p:bldP spid="155" grpId="0" animBg="1"/>
      <p:bldP spid="156" grpId="0" animBg="1"/>
      <p:bldP spid="157" grpId="0" animBg="1"/>
      <p:bldP spid="375" grpId="0" animBg="1"/>
      <p:bldP spid="376" grpId="0" animBg="1"/>
      <p:bldP spid="384" grpId="0"/>
      <p:bldP spid="418" grpId="0" animBg="1"/>
      <p:bldP spid="423" grpId="0" animBg="1"/>
      <p:bldP spid="424" grpId="0" animBg="1"/>
      <p:bldP spid="425" grpId="0" animBg="1"/>
      <p:bldP spid="427" grpId="0" animBg="1"/>
      <p:bldP spid="428" grpId="0" animBg="1"/>
      <p:bldP spid="429" grpId="0" animBg="1"/>
      <p:bldP spid="430" grpId="0" animBg="1"/>
      <p:bldP spid="431" grpId="0" animBg="1"/>
      <p:bldP spid="432" grpId="0" animBg="1"/>
      <p:bldP spid="433" grpId="0" animBg="1"/>
      <p:bldP spid="434" grpId="0" animBg="1"/>
      <p:bldP spid="435" grpId="0" animBg="1"/>
      <p:bldP spid="436" grpId="0" animBg="1"/>
      <p:bldP spid="437" grpId="0" animBg="1"/>
      <p:bldP spid="438" grpId="0" animBg="1"/>
      <p:bldP spid="439" grpId="0" animBg="1"/>
      <p:bldP spid="440" grpId="0" animBg="1"/>
      <p:bldP spid="441" grpId="0" animBg="1"/>
      <p:bldP spid="442" grpId="0" animBg="1"/>
      <p:bldP spid="443" grpId="0" animBg="1"/>
      <p:bldP spid="444" grpId="0" animBg="1"/>
      <p:bldP spid="445" grpId="0" animBg="1"/>
      <p:bldP spid="446" grpId="0" animBg="1"/>
      <p:bldP spid="447" grpId="0" animBg="1"/>
      <p:bldP spid="448" grpId="0" animBg="1"/>
      <p:bldP spid="449" grpId="0" animBg="1"/>
      <p:bldP spid="450" grpId="0" animBg="1"/>
      <p:bldP spid="451" grpId="0" animBg="1"/>
      <p:bldP spid="452" grpId="0" animBg="1"/>
      <p:bldP spid="453" grpId="0" animBg="1"/>
      <p:bldP spid="454" grpId="0" animBg="1"/>
      <p:bldP spid="455" grpId="0" animBg="1"/>
      <p:bldP spid="456" grpId="0" animBg="1"/>
      <p:bldP spid="457" grpId="0" animBg="1"/>
      <p:bldP spid="458" grpId="0" animBg="1"/>
      <p:bldP spid="459" grpId="0" animBg="1"/>
      <p:bldP spid="460" grpId="0" animBg="1"/>
      <p:bldP spid="461" grpId="0" animBg="1"/>
      <p:bldP spid="462" grpId="0" animBg="1"/>
      <p:bldP spid="463" grpId="0" animBg="1"/>
      <p:bldP spid="464" grpId="0" animBg="1"/>
      <p:bldP spid="465" grpId="0" animBg="1"/>
      <p:bldP spid="466" grpId="0" animBg="1"/>
      <p:bldP spid="467" grpId="0" animBg="1"/>
      <p:bldP spid="468" grpId="0" animBg="1"/>
      <p:bldP spid="469" grpId="0" animBg="1"/>
      <p:bldP spid="470" grpId="0" animBg="1"/>
      <p:bldP spid="471" grpId="0" animBg="1"/>
      <p:bldP spid="472" grpId="0" animBg="1"/>
      <p:bldP spid="473" grpId="0" animBg="1"/>
      <p:bldP spid="474" grpId="0" animBg="1"/>
      <p:bldP spid="475" grpId="0" animBg="1"/>
      <p:bldP spid="476" grpId="0" animBg="1"/>
      <p:bldP spid="477" grpId="0" animBg="1"/>
      <p:bldP spid="478" grpId="0" animBg="1"/>
      <p:bldP spid="479" grpId="0" animBg="1"/>
      <p:bldP spid="480" grpId="0" animBg="1"/>
      <p:bldP spid="481" grpId="0" animBg="1"/>
      <p:bldP spid="48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Why intervene?</a:t>
            </a:r>
          </a:p>
        </p:txBody>
      </p:sp>
      <p:sp>
        <p:nvSpPr>
          <p:cNvPr id="3" name="Content Placeholder 2"/>
          <p:cNvSpPr>
            <a:spLocks noGrp="1"/>
          </p:cNvSpPr>
          <p:nvPr>
            <p:ph idx="1"/>
          </p:nvPr>
        </p:nvSpPr>
        <p:spPr/>
        <p:txBody>
          <a:bodyPr>
            <a:normAutofit lnSpcReduction="10000"/>
          </a:bodyPr>
          <a:lstStyle/>
          <a:p>
            <a:r>
              <a:rPr lang="en-US" dirty="0"/>
              <a:t>Markets gravitate toward equilibrium.</a:t>
            </a:r>
          </a:p>
          <a:p>
            <a:r>
              <a:rPr lang="en-US" dirty="0"/>
              <a:t>When markets work well, prices adjust until the quantity of the good demanded is equal to the quantity supplied.</a:t>
            </a:r>
          </a:p>
          <a:p>
            <a:r>
              <a:rPr lang="en-US" dirty="0"/>
              <a:t>There are three reasons why a government may step in and intervene in a market:</a:t>
            </a:r>
          </a:p>
          <a:p>
            <a:pPr lvl="1"/>
            <a:r>
              <a:rPr lang="en-US" dirty="0"/>
              <a:t>Changing the distribution of benefits.</a:t>
            </a:r>
          </a:p>
          <a:p>
            <a:pPr lvl="1"/>
            <a:r>
              <a:rPr lang="en-US" dirty="0"/>
              <a:t>Encouraging or discouraging consumption of certain goods.</a:t>
            </a:r>
          </a:p>
          <a:p>
            <a:pPr lvl="1"/>
            <a:r>
              <a:rPr lang="en-US" dirty="0"/>
              <a:t>Correcting </a:t>
            </a:r>
            <a:r>
              <a:rPr lang="en-US" i="1" dirty="0">
                <a:solidFill>
                  <a:srgbClr val="9D0505"/>
                </a:solidFill>
              </a:rPr>
              <a:t>market failures</a:t>
            </a:r>
            <a:r>
              <a:rPr lang="en-US" dirty="0"/>
              <a:t>.</a:t>
            </a:r>
          </a:p>
        </p:txBody>
      </p:sp>
    </p:spTree>
    <p:extLst>
      <p:ext uri="{BB962C8B-B14F-4D97-AF65-F5344CB8AC3E}">
        <p14:creationId xmlns:p14="http://schemas.microsoft.com/office/powerpoint/2010/main" val="42326624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 name="Freeform 186"/>
          <p:cNvSpPr>
            <a:spLocks/>
          </p:cNvSpPr>
          <p:nvPr/>
        </p:nvSpPr>
        <p:spPr bwMode="auto">
          <a:xfrm flipH="1">
            <a:off x="2353191" y="3313568"/>
            <a:ext cx="794544" cy="1596229"/>
          </a:xfrm>
          <a:custGeom>
            <a:avLst/>
            <a:gdLst>
              <a:gd name="T0" fmla="*/ 0 w 206"/>
              <a:gd name="T1" fmla="*/ 0 h 282"/>
              <a:gd name="T2" fmla="*/ 0 w 206"/>
              <a:gd name="T3" fmla="*/ 0 h 282"/>
              <a:gd name="T4" fmla="*/ 0 w 206"/>
              <a:gd name="T5" fmla="*/ 282 h 282"/>
              <a:gd name="T6" fmla="*/ 206 w 206"/>
              <a:gd name="T7" fmla="*/ 142 h 282"/>
              <a:gd name="T8" fmla="*/ 0 w 206"/>
              <a:gd name="T9" fmla="*/ 0 h 282"/>
            </a:gdLst>
            <a:ahLst/>
            <a:cxnLst>
              <a:cxn ang="0">
                <a:pos x="T0" y="T1"/>
              </a:cxn>
              <a:cxn ang="0">
                <a:pos x="T2" y="T3"/>
              </a:cxn>
              <a:cxn ang="0">
                <a:pos x="T4" y="T5"/>
              </a:cxn>
              <a:cxn ang="0">
                <a:pos x="T6" y="T7"/>
              </a:cxn>
              <a:cxn ang="0">
                <a:pos x="T8" y="T9"/>
              </a:cxn>
            </a:cxnLst>
            <a:rect l="0" t="0" r="r" b="b"/>
            <a:pathLst>
              <a:path w="206" h="282">
                <a:moveTo>
                  <a:pt x="0" y="0"/>
                </a:moveTo>
                <a:lnTo>
                  <a:pt x="0" y="0"/>
                </a:lnTo>
                <a:lnTo>
                  <a:pt x="0" y="282"/>
                </a:lnTo>
                <a:lnTo>
                  <a:pt x="206" y="142"/>
                </a:lnTo>
                <a:lnTo>
                  <a:pt x="0" y="0"/>
                </a:lnTo>
                <a:close/>
              </a:path>
            </a:pathLst>
          </a:custGeom>
          <a:solidFill>
            <a:srgbClr val="9D9D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37" name="Freeform 936"/>
          <p:cNvSpPr>
            <a:spLocks/>
          </p:cNvSpPr>
          <p:nvPr/>
        </p:nvSpPr>
        <p:spPr bwMode="auto">
          <a:xfrm flipH="1">
            <a:off x="2516305" y="3138943"/>
            <a:ext cx="634325" cy="1596229"/>
          </a:xfrm>
          <a:custGeom>
            <a:avLst/>
            <a:gdLst>
              <a:gd name="T0" fmla="*/ 0 w 206"/>
              <a:gd name="T1" fmla="*/ 0 h 282"/>
              <a:gd name="T2" fmla="*/ 0 w 206"/>
              <a:gd name="T3" fmla="*/ 0 h 282"/>
              <a:gd name="T4" fmla="*/ 0 w 206"/>
              <a:gd name="T5" fmla="*/ 282 h 282"/>
              <a:gd name="T6" fmla="*/ 206 w 206"/>
              <a:gd name="T7" fmla="*/ 142 h 282"/>
              <a:gd name="T8" fmla="*/ 0 w 206"/>
              <a:gd name="T9" fmla="*/ 0 h 282"/>
            </a:gdLst>
            <a:ahLst/>
            <a:cxnLst>
              <a:cxn ang="0">
                <a:pos x="T0" y="T1"/>
              </a:cxn>
              <a:cxn ang="0">
                <a:pos x="T2" y="T3"/>
              </a:cxn>
              <a:cxn ang="0">
                <a:pos x="T4" y="T5"/>
              </a:cxn>
              <a:cxn ang="0">
                <a:pos x="T6" y="T7"/>
              </a:cxn>
              <a:cxn ang="0">
                <a:pos x="T8" y="T9"/>
              </a:cxn>
            </a:cxnLst>
            <a:rect l="0" t="0" r="r" b="b"/>
            <a:pathLst>
              <a:path w="206" h="282">
                <a:moveTo>
                  <a:pt x="0" y="0"/>
                </a:moveTo>
                <a:lnTo>
                  <a:pt x="0" y="0"/>
                </a:lnTo>
                <a:lnTo>
                  <a:pt x="0" y="282"/>
                </a:lnTo>
                <a:lnTo>
                  <a:pt x="206" y="142"/>
                </a:lnTo>
                <a:lnTo>
                  <a:pt x="0" y="0"/>
                </a:lnTo>
                <a:close/>
              </a:path>
            </a:pathLst>
          </a:custGeom>
          <a:solidFill>
            <a:srgbClr val="9D9D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 name="Title 2"/>
          <p:cNvSpPr>
            <a:spLocks noGrp="1"/>
          </p:cNvSpPr>
          <p:nvPr>
            <p:ph type="title"/>
          </p:nvPr>
        </p:nvSpPr>
        <p:spPr/>
        <p:txBody>
          <a:bodyPr>
            <a:normAutofit/>
          </a:bodyPr>
          <a:lstStyle/>
          <a:p>
            <a:r>
              <a:rPr lang="en-US" dirty="0"/>
              <a:t>Deadweight loss from subsidy</a:t>
            </a:r>
            <a:endParaRPr lang="en-US" dirty="0">
              <a:latin typeface="+mj-lt"/>
            </a:endParaRPr>
          </a:p>
        </p:txBody>
      </p:sp>
      <p:sp>
        <p:nvSpPr>
          <p:cNvPr id="185" name="Content Placeholder 2"/>
          <p:cNvSpPr>
            <a:spLocks noGrp="1"/>
          </p:cNvSpPr>
          <p:nvPr>
            <p:ph idx="4294967295"/>
          </p:nvPr>
        </p:nvSpPr>
        <p:spPr>
          <a:xfrm>
            <a:off x="4787848" y="2554288"/>
            <a:ext cx="4127552" cy="3552825"/>
          </a:xfrm>
        </p:spPr>
        <p:txBody>
          <a:bodyPr>
            <a:normAutofit/>
          </a:bodyPr>
          <a:lstStyle/>
          <a:p>
            <a:r>
              <a:rPr lang="en-US" sz="2400" dirty="0"/>
              <a:t>Subsidy causes overproduction.</a:t>
            </a:r>
          </a:p>
          <a:p>
            <a:r>
              <a:rPr lang="en-US" sz="2400" dirty="0"/>
              <a:t>Overproduction causes welfare loss.</a:t>
            </a:r>
          </a:p>
          <a:p>
            <a:r>
              <a:rPr lang="en-US" sz="2400" dirty="0"/>
              <a:t>Measured as deadweight.</a:t>
            </a:r>
          </a:p>
        </p:txBody>
      </p:sp>
      <p:sp>
        <p:nvSpPr>
          <p:cNvPr id="186" name="Rectangle 185"/>
          <p:cNvSpPr/>
          <p:nvPr/>
        </p:nvSpPr>
        <p:spPr>
          <a:xfrm>
            <a:off x="533400" y="1132582"/>
            <a:ext cx="8381999" cy="1107996"/>
          </a:xfrm>
          <a:prstGeom prst="rect">
            <a:avLst/>
          </a:prstGeom>
        </p:spPr>
        <p:txBody>
          <a:bodyPr wrap="square">
            <a:spAutoFit/>
          </a:bodyPr>
          <a:lstStyle/>
          <a:p>
            <a:r>
              <a:rPr lang="en-US" sz="2200" dirty="0">
                <a:latin typeface="Calibri Light"/>
              </a:rPr>
              <a:t>Suppose the government imposes a $0.35 subsidy on each unit sold, which the seller receives. What effect does this have on the market?</a:t>
            </a:r>
          </a:p>
        </p:txBody>
      </p:sp>
      <p:sp>
        <p:nvSpPr>
          <p:cNvPr id="220" name="Rectangle 219"/>
          <p:cNvSpPr>
            <a:spLocks noChangeArrowheads="1"/>
          </p:cNvSpPr>
          <p:nvPr/>
        </p:nvSpPr>
        <p:spPr bwMode="auto">
          <a:xfrm>
            <a:off x="2667000" y="2443618"/>
            <a:ext cx="196850" cy="195263"/>
          </a:xfrm>
          <a:prstGeom prst="rect">
            <a:avLst/>
          </a:prstGeom>
          <a:solidFill>
            <a:srgbClr val="9D9D9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1" name="Rectangle 220"/>
          <p:cNvSpPr>
            <a:spLocks noChangeArrowheads="1"/>
          </p:cNvSpPr>
          <p:nvPr/>
        </p:nvSpPr>
        <p:spPr bwMode="auto">
          <a:xfrm>
            <a:off x="2960687" y="2451556"/>
            <a:ext cx="1410643"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Deadweight loss</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818" name="Rectangle 233"/>
          <p:cNvSpPr>
            <a:spLocks noChangeArrowheads="1"/>
          </p:cNvSpPr>
          <p:nvPr/>
        </p:nvSpPr>
        <p:spPr bwMode="auto">
          <a:xfrm>
            <a:off x="4118491" y="5782131"/>
            <a:ext cx="11060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D</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819" name="Line 349"/>
          <p:cNvSpPr>
            <a:spLocks noChangeShapeType="1"/>
          </p:cNvSpPr>
          <p:nvPr/>
        </p:nvSpPr>
        <p:spPr bwMode="auto">
          <a:xfrm>
            <a:off x="2353191" y="5837693"/>
            <a:ext cx="0" cy="762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20" name="Line 350"/>
          <p:cNvSpPr>
            <a:spLocks noChangeShapeType="1"/>
          </p:cNvSpPr>
          <p:nvPr/>
        </p:nvSpPr>
        <p:spPr bwMode="auto">
          <a:xfrm>
            <a:off x="2353191" y="5958343"/>
            <a:ext cx="0" cy="349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821" name="Line 375"/>
          <p:cNvSpPr>
            <a:spLocks noChangeShapeType="1"/>
          </p:cNvSpPr>
          <p:nvPr/>
        </p:nvSpPr>
        <p:spPr bwMode="auto">
          <a:xfrm>
            <a:off x="3148528" y="5971043"/>
            <a:ext cx="0" cy="222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822" name="Line 394"/>
          <p:cNvSpPr>
            <a:spLocks noChangeShapeType="1"/>
          </p:cNvSpPr>
          <p:nvPr/>
        </p:nvSpPr>
        <p:spPr bwMode="auto">
          <a:xfrm flipH="1">
            <a:off x="937141" y="3136223"/>
            <a:ext cx="3651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grpSp>
        <p:nvGrpSpPr>
          <p:cNvPr id="823" name="Group 822"/>
          <p:cNvGrpSpPr/>
          <p:nvPr/>
        </p:nvGrpSpPr>
        <p:grpSpPr>
          <a:xfrm>
            <a:off x="3311137" y="2862604"/>
            <a:ext cx="176346" cy="233021"/>
            <a:chOff x="5569546" y="1454150"/>
            <a:chExt cx="176346" cy="233021"/>
          </a:xfrm>
        </p:grpSpPr>
        <p:sp>
          <p:nvSpPr>
            <p:cNvPr id="824" name="Rectangle 474"/>
            <p:cNvSpPr>
              <a:spLocks noChangeArrowheads="1"/>
            </p:cNvSpPr>
            <p:nvPr/>
          </p:nvSpPr>
          <p:spPr bwMode="auto">
            <a:xfrm>
              <a:off x="5569546" y="1454150"/>
              <a:ext cx="10259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S</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sp>
          <p:nvSpPr>
            <p:cNvPr id="825" name="Rectangle 475"/>
            <p:cNvSpPr>
              <a:spLocks noChangeArrowheads="1"/>
            </p:cNvSpPr>
            <p:nvPr/>
          </p:nvSpPr>
          <p:spPr bwMode="auto">
            <a:xfrm>
              <a:off x="5670550" y="1525588"/>
              <a:ext cx="75342"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1" i="0" u="none" strike="noStrike" cap="none" normalizeH="0" baseline="0" dirty="0">
                  <a:ln>
                    <a:noFill/>
                  </a:ln>
                  <a:solidFill>
                    <a:srgbClr val="000000"/>
                  </a:solidFill>
                  <a:effectLst/>
                  <a:latin typeface="Univers LT Std 47 Cn Lt" charset="0"/>
                  <a:cs typeface="Arial" pitchFamily="34" charset="0"/>
                </a:rPr>
                <a:t>1</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grpSp>
      <p:sp>
        <p:nvSpPr>
          <p:cNvPr id="826" name="Line 478"/>
          <p:cNvSpPr>
            <a:spLocks noChangeShapeType="1"/>
          </p:cNvSpPr>
          <p:nvPr/>
        </p:nvSpPr>
        <p:spPr bwMode="auto">
          <a:xfrm flipV="1">
            <a:off x="929203" y="2576968"/>
            <a:ext cx="0" cy="34163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27" name="Line 479"/>
          <p:cNvSpPr>
            <a:spLocks noChangeShapeType="1"/>
          </p:cNvSpPr>
          <p:nvPr/>
        </p:nvSpPr>
        <p:spPr bwMode="auto">
          <a:xfrm>
            <a:off x="929203" y="5993268"/>
            <a:ext cx="335121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28" name="Rectangle 481"/>
          <p:cNvSpPr>
            <a:spLocks noChangeArrowheads="1"/>
          </p:cNvSpPr>
          <p:nvPr/>
        </p:nvSpPr>
        <p:spPr bwMode="auto">
          <a:xfrm>
            <a:off x="457200" y="4018546"/>
            <a:ext cx="34785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0.70</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829" name="Rectangle 482"/>
          <p:cNvSpPr>
            <a:spLocks noChangeArrowheads="1"/>
          </p:cNvSpPr>
          <p:nvPr/>
        </p:nvSpPr>
        <p:spPr bwMode="auto">
          <a:xfrm>
            <a:off x="2255559" y="6005243"/>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50</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830" name="Rectangle 484"/>
          <p:cNvSpPr>
            <a:spLocks noChangeArrowheads="1"/>
          </p:cNvSpPr>
          <p:nvPr/>
        </p:nvSpPr>
        <p:spPr bwMode="auto">
          <a:xfrm>
            <a:off x="3058494" y="6005243"/>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62</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831" name="Rectangle 489"/>
          <p:cNvSpPr>
            <a:spLocks noChangeArrowheads="1"/>
          </p:cNvSpPr>
          <p:nvPr/>
        </p:nvSpPr>
        <p:spPr bwMode="auto">
          <a:xfrm>
            <a:off x="457835" y="4823141"/>
            <a:ext cx="34785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0.53</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832" name="Line 490"/>
          <p:cNvSpPr>
            <a:spLocks noChangeShapeType="1"/>
          </p:cNvSpPr>
          <p:nvPr/>
        </p:nvSpPr>
        <p:spPr bwMode="auto">
          <a:xfrm flipH="1">
            <a:off x="955397" y="2954937"/>
            <a:ext cx="2339516" cy="2958955"/>
          </a:xfrm>
          <a:prstGeom prst="line">
            <a:avLst/>
          </a:prstGeom>
          <a:noFill/>
          <a:ln w="38100">
            <a:solidFill>
              <a:srgbClr val="558ED5"/>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33" name="Line 492"/>
          <p:cNvSpPr>
            <a:spLocks noChangeShapeType="1"/>
          </p:cNvSpPr>
          <p:nvPr/>
        </p:nvSpPr>
        <p:spPr bwMode="auto">
          <a:xfrm flipH="1" flipV="1">
            <a:off x="977621" y="2743199"/>
            <a:ext cx="3077369" cy="3088142"/>
          </a:xfrm>
          <a:prstGeom prst="line">
            <a:avLst/>
          </a:prstGeom>
          <a:noFill/>
          <a:ln w="38100">
            <a:solidFill>
              <a:srgbClr val="E46C0A"/>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34" name="Freeform 498"/>
          <p:cNvSpPr>
            <a:spLocks/>
          </p:cNvSpPr>
          <p:nvPr/>
        </p:nvSpPr>
        <p:spPr bwMode="auto">
          <a:xfrm>
            <a:off x="3386653" y="2881768"/>
            <a:ext cx="0" cy="514350"/>
          </a:xfrm>
          <a:custGeom>
            <a:avLst/>
            <a:gdLst>
              <a:gd name="T0" fmla="*/ 324 h 324"/>
              <a:gd name="T1" fmla="*/ 0 h 324"/>
              <a:gd name="T2" fmla="*/ 324 h 324"/>
            </a:gdLst>
            <a:ahLst/>
            <a:cxnLst>
              <a:cxn ang="0">
                <a:pos x="0" y="T0"/>
              </a:cxn>
              <a:cxn ang="0">
                <a:pos x="0" y="T1"/>
              </a:cxn>
              <a:cxn ang="0">
                <a:pos x="0" y="T2"/>
              </a:cxn>
            </a:cxnLst>
            <a:rect l="0" t="0" r="r" b="b"/>
            <a:pathLst>
              <a:path h="324">
                <a:moveTo>
                  <a:pt x="0" y="324"/>
                </a:moveTo>
                <a:lnTo>
                  <a:pt x="0" y="0"/>
                </a:lnTo>
                <a:lnTo>
                  <a:pt x="0" y="32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35" name="Rectangle 834"/>
          <p:cNvSpPr>
            <a:spLocks noChangeArrowheads="1"/>
          </p:cNvSpPr>
          <p:nvPr/>
        </p:nvSpPr>
        <p:spPr bwMode="auto">
          <a:xfrm>
            <a:off x="1080808" y="6185356"/>
            <a:ext cx="341392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Quantity of</a:t>
            </a:r>
            <a:r>
              <a:rPr kumimoji="0" lang="en-US" sz="1400" b="1" i="0" u="none" strike="noStrike" cap="none" normalizeH="0" dirty="0">
                <a:ln>
                  <a:noFill/>
                </a:ln>
                <a:solidFill>
                  <a:srgbClr val="000000"/>
                </a:solidFill>
                <a:effectLst/>
                <a:latin typeface="Univers LT Std 47 Cn Lt" charset="0"/>
                <a:cs typeface="Arial" pitchFamily="34" charset="0"/>
              </a:rPr>
              <a:t> Tortillas (millions of lbs.)</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836" name="Rectangle 98"/>
          <p:cNvSpPr>
            <a:spLocks noChangeArrowheads="1"/>
          </p:cNvSpPr>
          <p:nvPr/>
        </p:nvSpPr>
        <p:spPr bwMode="auto">
          <a:xfrm>
            <a:off x="554553" y="2323424"/>
            <a:ext cx="96500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a:cs typeface="Arial" pitchFamily="34" charset="0"/>
              </a:rPr>
              <a:t>Price ($</a:t>
            </a:r>
            <a:r>
              <a:rPr kumimoji="0" lang="en-US" sz="1400" b="1" i="0" u="none" strike="noStrike" cap="none" normalizeH="0" baseline="0" dirty="0">
                <a:ln>
                  <a:noFill/>
                </a:ln>
                <a:solidFill>
                  <a:srgbClr val="000000"/>
                </a:solidFill>
                <a:effectLst/>
                <a:latin typeface="Univers LT Std 47 Cn Lt"/>
                <a:cs typeface="Times New Roman"/>
              </a:rPr>
              <a:t>/lb.)</a:t>
            </a:r>
            <a:endParaRPr kumimoji="0" lang="en-US" sz="2400" b="0" i="0" u="none" strike="noStrike" cap="none" normalizeH="0" baseline="0" dirty="0">
              <a:ln>
                <a:noFill/>
              </a:ln>
              <a:solidFill>
                <a:schemeClr val="tx1"/>
              </a:solidFill>
              <a:effectLst/>
              <a:latin typeface="Univers LT Std 47 Cn Lt"/>
              <a:cs typeface="Arial" pitchFamily="34" charset="0"/>
            </a:endParaRPr>
          </a:p>
        </p:txBody>
      </p:sp>
      <p:sp>
        <p:nvSpPr>
          <p:cNvPr id="837" name="Line 299"/>
          <p:cNvSpPr>
            <a:spLocks noChangeShapeType="1"/>
          </p:cNvSpPr>
          <p:nvPr/>
        </p:nvSpPr>
        <p:spPr bwMode="auto">
          <a:xfrm flipH="1">
            <a:off x="2281127" y="4129011"/>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38" name="Line 300"/>
          <p:cNvSpPr>
            <a:spLocks noChangeShapeType="1"/>
          </p:cNvSpPr>
          <p:nvPr/>
        </p:nvSpPr>
        <p:spPr bwMode="auto">
          <a:xfrm flipH="1">
            <a:off x="2160477" y="4129011"/>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39" name="Line 301"/>
          <p:cNvSpPr>
            <a:spLocks noChangeShapeType="1"/>
          </p:cNvSpPr>
          <p:nvPr/>
        </p:nvSpPr>
        <p:spPr bwMode="auto">
          <a:xfrm flipH="1">
            <a:off x="2039827" y="4129011"/>
            <a:ext cx="7461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40" name="Line 302"/>
          <p:cNvSpPr>
            <a:spLocks noChangeShapeType="1"/>
          </p:cNvSpPr>
          <p:nvPr/>
        </p:nvSpPr>
        <p:spPr bwMode="auto">
          <a:xfrm flipH="1">
            <a:off x="1919177" y="4129011"/>
            <a:ext cx="7461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41" name="Line 303"/>
          <p:cNvSpPr>
            <a:spLocks noChangeShapeType="1"/>
          </p:cNvSpPr>
          <p:nvPr/>
        </p:nvSpPr>
        <p:spPr bwMode="auto">
          <a:xfrm flipH="1">
            <a:off x="1798527" y="4129011"/>
            <a:ext cx="7461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42" name="Line 304"/>
          <p:cNvSpPr>
            <a:spLocks noChangeShapeType="1"/>
          </p:cNvSpPr>
          <p:nvPr/>
        </p:nvSpPr>
        <p:spPr bwMode="auto">
          <a:xfrm flipH="1">
            <a:off x="1677877" y="4129011"/>
            <a:ext cx="7461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43" name="Line 305"/>
          <p:cNvSpPr>
            <a:spLocks noChangeShapeType="1"/>
          </p:cNvSpPr>
          <p:nvPr/>
        </p:nvSpPr>
        <p:spPr bwMode="auto">
          <a:xfrm flipH="1">
            <a:off x="1555640" y="4129011"/>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44" name="Line 306"/>
          <p:cNvSpPr>
            <a:spLocks noChangeShapeType="1"/>
          </p:cNvSpPr>
          <p:nvPr/>
        </p:nvSpPr>
        <p:spPr bwMode="auto">
          <a:xfrm flipH="1">
            <a:off x="1434990" y="4129011"/>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45" name="Line 307"/>
          <p:cNvSpPr>
            <a:spLocks noChangeShapeType="1"/>
          </p:cNvSpPr>
          <p:nvPr/>
        </p:nvSpPr>
        <p:spPr bwMode="auto">
          <a:xfrm flipH="1">
            <a:off x="1314340" y="4129011"/>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46" name="Line 308"/>
          <p:cNvSpPr>
            <a:spLocks noChangeShapeType="1"/>
          </p:cNvSpPr>
          <p:nvPr/>
        </p:nvSpPr>
        <p:spPr bwMode="auto">
          <a:xfrm flipH="1">
            <a:off x="1193690" y="4129011"/>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47" name="Line 309"/>
          <p:cNvSpPr>
            <a:spLocks noChangeShapeType="1"/>
          </p:cNvSpPr>
          <p:nvPr/>
        </p:nvSpPr>
        <p:spPr bwMode="auto">
          <a:xfrm flipH="1">
            <a:off x="1073040" y="4129011"/>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48" name="Line 310"/>
          <p:cNvSpPr>
            <a:spLocks noChangeShapeType="1"/>
          </p:cNvSpPr>
          <p:nvPr/>
        </p:nvSpPr>
        <p:spPr bwMode="auto">
          <a:xfrm flipH="1">
            <a:off x="952390" y="4129011"/>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49" name="Line 335"/>
          <p:cNvSpPr>
            <a:spLocks noChangeShapeType="1"/>
          </p:cNvSpPr>
          <p:nvPr/>
        </p:nvSpPr>
        <p:spPr bwMode="auto">
          <a:xfrm>
            <a:off x="2353191" y="4147006"/>
            <a:ext cx="0" cy="762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50" name="Line 336"/>
          <p:cNvSpPr>
            <a:spLocks noChangeShapeType="1"/>
          </p:cNvSpPr>
          <p:nvPr/>
        </p:nvSpPr>
        <p:spPr bwMode="auto">
          <a:xfrm>
            <a:off x="2353191" y="4267656"/>
            <a:ext cx="0" cy="762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51" name="Line 337"/>
          <p:cNvSpPr>
            <a:spLocks noChangeShapeType="1"/>
          </p:cNvSpPr>
          <p:nvPr/>
        </p:nvSpPr>
        <p:spPr bwMode="auto">
          <a:xfrm>
            <a:off x="2353191" y="4388306"/>
            <a:ext cx="0" cy="762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52" name="Line 338"/>
          <p:cNvSpPr>
            <a:spLocks noChangeShapeType="1"/>
          </p:cNvSpPr>
          <p:nvPr/>
        </p:nvSpPr>
        <p:spPr bwMode="auto">
          <a:xfrm>
            <a:off x="2353191" y="4508956"/>
            <a:ext cx="0" cy="762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53" name="Line 339"/>
          <p:cNvSpPr>
            <a:spLocks noChangeShapeType="1"/>
          </p:cNvSpPr>
          <p:nvPr/>
        </p:nvSpPr>
        <p:spPr bwMode="auto">
          <a:xfrm>
            <a:off x="2353191" y="4629606"/>
            <a:ext cx="0" cy="762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54" name="Line 340"/>
          <p:cNvSpPr>
            <a:spLocks noChangeShapeType="1"/>
          </p:cNvSpPr>
          <p:nvPr/>
        </p:nvSpPr>
        <p:spPr bwMode="auto">
          <a:xfrm>
            <a:off x="2353191" y="4751843"/>
            <a:ext cx="0" cy="7461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55" name="Line 341"/>
          <p:cNvSpPr>
            <a:spLocks noChangeShapeType="1"/>
          </p:cNvSpPr>
          <p:nvPr/>
        </p:nvSpPr>
        <p:spPr bwMode="auto">
          <a:xfrm>
            <a:off x="2353191" y="4872493"/>
            <a:ext cx="0" cy="7461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56" name="Line 342"/>
          <p:cNvSpPr>
            <a:spLocks noChangeShapeType="1"/>
          </p:cNvSpPr>
          <p:nvPr/>
        </p:nvSpPr>
        <p:spPr bwMode="auto">
          <a:xfrm>
            <a:off x="2353191" y="4993143"/>
            <a:ext cx="0" cy="7461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57" name="Line 343"/>
          <p:cNvSpPr>
            <a:spLocks noChangeShapeType="1"/>
          </p:cNvSpPr>
          <p:nvPr/>
        </p:nvSpPr>
        <p:spPr bwMode="auto">
          <a:xfrm>
            <a:off x="2353191" y="5113793"/>
            <a:ext cx="0" cy="7461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58" name="Line 344"/>
          <p:cNvSpPr>
            <a:spLocks noChangeShapeType="1"/>
          </p:cNvSpPr>
          <p:nvPr/>
        </p:nvSpPr>
        <p:spPr bwMode="auto">
          <a:xfrm>
            <a:off x="2353191" y="5234443"/>
            <a:ext cx="0" cy="7461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59" name="Line 345"/>
          <p:cNvSpPr>
            <a:spLocks noChangeShapeType="1"/>
          </p:cNvSpPr>
          <p:nvPr/>
        </p:nvSpPr>
        <p:spPr bwMode="auto">
          <a:xfrm>
            <a:off x="2353191" y="5355093"/>
            <a:ext cx="0" cy="762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60" name="Line 346"/>
          <p:cNvSpPr>
            <a:spLocks noChangeShapeType="1"/>
          </p:cNvSpPr>
          <p:nvPr/>
        </p:nvSpPr>
        <p:spPr bwMode="auto">
          <a:xfrm>
            <a:off x="2353191" y="5475743"/>
            <a:ext cx="0" cy="762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61" name="Line 347"/>
          <p:cNvSpPr>
            <a:spLocks noChangeShapeType="1"/>
          </p:cNvSpPr>
          <p:nvPr/>
        </p:nvSpPr>
        <p:spPr bwMode="auto">
          <a:xfrm>
            <a:off x="2353191" y="5596393"/>
            <a:ext cx="0" cy="762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62" name="Line 348"/>
          <p:cNvSpPr>
            <a:spLocks noChangeShapeType="1"/>
          </p:cNvSpPr>
          <p:nvPr/>
        </p:nvSpPr>
        <p:spPr bwMode="auto">
          <a:xfrm>
            <a:off x="2353191" y="5717043"/>
            <a:ext cx="0" cy="762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63" name="Freeform 493"/>
          <p:cNvSpPr>
            <a:spLocks/>
          </p:cNvSpPr>
          <p:nvPr/>
        </p:nvSpPr>
        <p:spPr bwMode="auto">
          <a:xfrm>
            <a:off x="2325409" y="4104598"/>
            <a:ext cx="60325" cy="60325"/>
          </a:xfrm>
          <a:custGeom>
            <a:avLst/>
            <a:gdLst>
              <a:gd name="T0" fmla="*/ 38 w 38"/>
              <a:gd name="T1" fmla="*/ 19 h 38"/>
              <a:gd name="T2" fmla="*/ 38 w 38"/>
              <a:gd name="T3" fmla="*/ 19 h 38"/>
              <a:gd name="T4" fmla="*/ 36 w 38"/>
              <a:gd name="T5" fmla="*/ 28 h 38"/>
              <a:gd name="T6" fmla="*/ 33 w 38"/>
              <a:gd name="T7" fmla="*/ 33 h 38"/>
              <a:gd name="T8" fmla="*/ 26 w 38"/>
              <a:gd name="T9" fmla="*/ 38 h 38"/>
              <a:gd name="T10" fmla="*/ 19 w 38"/>
              <a:gd name="T11" fmla="*/ 38 h 38"/>
              <a:gd name="T12" fmla="*/ 19 w 38"/>
              <a:gd name="T13" fmla="*/ 38 h 38"/>
              <a:gd name="T14" fmla="*/ 12 w 38"/>
              <a:gd name="T15" fmla="*/ 38 h 38"/>
              <a:gd name="T16" fmla="*/ 5 w 38"/>
              <a:gd name="T17" fmla="*/ 33 h 38"/>
              <a:gd name="T18" fmla="*/ 2 w 38"/>
              <a:gd name="T19" fmla="*/ 28 h 38"/>
              <a:gd name="T20" fmla="*/ 0 w 38"/>
              <a:gd name="T21" fmla="*/ 19 h 38"/>
              <a:gd name="T22" fmla="*/ 0 w 38"/>
              <a:gd name="T23" fmla="*/ 19 h 38"/>
              <a:gd name="T24" fmla="*/ 2 w 38"/>
              <a:gd name="T25" fmla="*/ 12 h 38"/>
              <a:gd name="T26" fmla="*/ 5 w 38"/>
              <a:gd name="T27" fmla="*/ 7 h 38"/>
              <a:gd name="T28" fmla="*/ 12 w 38"/>
              <a:gd name="T29" fmla="*/ 2 h 38"/>
              <a:gd name="T30" fmla="*/ 19 w 38"/>
              <a:gd name="T31" fmla="*/ 0 h 38"/>
              <a:gd name="T32" fmla="*/ 19 w 38"/>
              <a:gd name="T33" fmla="*/ 0 h 38"/>
              <a:gd name="T34" fmla="*/ 26 w 38"/>
              <a:gd name="T35" fmla="*/ 2 h 38"/>
              <a:gd name="T36" fmla="*/ 33 w 38"/>
              <a:gd name="T37" fmla="*/ 7 h 38"/>
              <a:gd name="T38" fmla="*/ 36 w 38"/>
              <a:gd name="T39" fmla="*/ 12 h 38"/>
              <a:gd name="T40" fmla="*/ 38 w 38"/>
              <a:gd name="T41" fmla="*/ 19 h 38"/>
              <a:gd name="T42" fmla="*/ 38 w 38"/>
              <a:gd name="T43"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 h="38">
                <a:moveTo>
                  <a:pt x="38" y="19"/>
                </a:moveTo>
                <a:lnTo>
                  <a:pt x="38" y="19"/>
                </a:lnTo>
                <a:lnTo>
                  <a:pt x="36" y="28"/>
                </a:lnTo>
                <a:lnTo>
                  <a:pt x="33" y="33"/>
                </a:lnTo>
                <a:lnTo>
                  <a:pt x="26" y="38"/>
                </a:lnTo>
                <a:lnTo>
                  <a:pt x="19" y="38"/>
                </a:lnTo>
                <a:lnTo>
                  <a:pt x="19" y="38"/>
                </a:lnTo>
                <a:lnTo>
                  <a:pt x="12" y="38"/>
                </a:lnTo>
                <a:lnTo>
                  <a:pt x="5" y="33"/>
                </a:lnTo>
                <a:lnTo>
                  <a:pt x="2" y="28"/>
                </a:lnTo>
                <a:lnTo>
                  <a:pt x="0" y="19"/>
                </a:lnTo>
                <a:lnTo>
                  <a:pt x="0" y="19"/>
                </a:lnTo>
                <a:lnTo>
                  <a:pt x="2" y="12"/>
                </a:lnTo>
                <a:lnTo>
                  <a:pt x="5" y="7"/>
                </a:lnTo>
                <a:lnTo>
                  <a:pt x="12" y="2"/>
                </a:lnTo>
                <a:lnTo>
                  <a:pt x="19" y="0"/>
                </a:lnTo>
                <a:lnTo>
                  <a:pt x="19" y="0"/>
                </a:lnTo>
                <a:lnTo>
                  <a:pt x="26" y="2"/>
                </a:lnTo>
                <a:lnTo>
                  <a:pt x="33" y="7"/>
                </a:lnTo>
                <a:lnTo>
                  <a:pt x="36" y="12"/>
                </a:lnTo>
                <a:lnTo>
                  <a:pt x="38" y="19"/>
                </a:lnTo>
                <a:lnTo>
                  <a:pt x="38" y="1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64" name="Freeform 495"/>
          <p:cNvSpPr>
            <a:spLocks/>
          </p:cNvSpPr>
          <p:nvPr/>
        </p:nvSpPr>
        <p:spPr bwMode="auto">
          <a:xfrm>
            <a:off x="3112015" y="3108780"/>
            <a:ext cx="60325" cy="60325"/>
          </a:xfrm>
          <a:custGeom>
            <a:avLst/>
            <a:gdLst>
              <a:gd name="T0" fmla="*/ 38 w 38"/>
              <a:gd name="T1" fmla="*/ 19 h 38"/>
              <a:gd name="T2" fmla="*/ 38 w 38"/>
              <a:gd name="T3" fmla="*/ 19 h 38"/>
              <a:gd name="T4" fmla="*/ 38 w 38"/>
              <a:gd name="T5" fmla="*/ 29 h 38"/>
              <a:gd name="T6" fmla="*/ 33 w 38"/>
              <a:gd name="T7" fmla="*/ 34 h 38"/>
              <a:gd name="T8" fmla="*/ 29 w 38"/>
              <a:gd name="T9" fmla="*/ 38 h 38"/>
              <a:gd name="T10" fmla="*/ 19 w 38"/>
              <a:gd name="T11" fmla="*/ 38 h 38"/>
              <a:gd name="T12" fmla="*/ 19 w 38"/>
              <a:gd name="T13" fmla="*/ 38 h 38"/>
              <a:gd name="T14" fmla="*/ 12 w 38"/>
              <a:gd name="T15" fmla="*/ 38 h 38"/>
              <a:gd name="T16" fmla="*/ 7 w 38"/>
              <a:gd name="T17" fmla="*/ 34 h 38"/>
              <a:gd name="T18" fmla="*/ 2 w 38"/>
              <a:gd name="T19" fmla="*/ 29 h 38"/>
              <a:gd name="T20" fmla="*/ 0 w 38"/>
              <a:gd name="T21" fmla="*/ 19 h 38"/>
              <a:gd name="T22" fmla="*/ 0 w 38"/>
              <a:gd name="T23" fmla="*/ 19 h 38"/>
              <a:gd name="T24" fmla="*/ 2 w 38"/>
              <a:gd name="T25" fmla="*/ 12 h 38"/>
              <a:gd name="T26" fmla="*/ 7 w 38"/>
              <a:gd name="T27" fmla="*/ 7 h 38"/>
              <a:gd name="T28" fmla="*/ 12 w 38"/>
              <a:gd name="T29" fmla="*/ 3 h 38"/>
              <a:gd name="T30" fmla="*/ 19 w 38"/>
              <a:gd name="T31" fmla="*/ 0 h 38"/>
              <a:gd name="T32" fmla="*/ 19 w 38"/>
              <a:gd name="T33" fmla="*/ 0 h 38"/>
              <a:gd name="T34" fmla="*/ 29 w 38"/>
              <a:gd name="T35" fmla="*/ 3 h 38"/>
              <a:gd name="T36" fmla="*/ 33 w 38"/>
              <a:gd name="T37" fmla="*/ 7 h 38"/>
              <a:gd name="T38" fmla="*/ 38 w 38"/>
              <a:gd name="T39" fmla="*/ 12 h 38"/>
              <a:gd name="T40" fmla="*/ 38 w 38"/>
              <a:gd name="T41" fmla="*/ 19 h 38"/>
              <a:gd name="T42" fmla="*/ 38 w 38"/>
              <a:gd name="T43"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 h="38">
                <a:moveTo>
                  <a:pt x="38" y="19"/>
                </a:moveTo>
                <a:lnTo>
                  <a:pt x="38" y="19"/>
                </a:lnTo>
                <a:lnTo>
                  <a:pt x="38" y="29"/>
                </a:lnTo>
                <a:lnTo>
                  <a:pt x="33" y="34"/>
                </a:lnTo>
                <a:lnTo>
                  <a:pt x="29" y="38"/>
                </a:lnTo>
                <a:lnTo>
                  <a:pt x="19" y="38"/>
                </a:lnTo>
                <a:lnTo>
                  <a:pt x="19" y="38"/>
                </a:lnTo>
                <a:lnTo>
                  <a:pt x="12" y="38"/>
                </a:lnTo>
                <a:lnTo>
                  <a:pt x="7" y="34"/>
                </a:lnTo>
                <a:lnTo>
                  <a:pt x="2" y="29"/>
                </a:lnTo>
                <a:lnTo>
                  <a:pt x="0" y="19"/>
                </a:lnTo>
                <a:lnTo>
                  <a:pt x="0" y="19"/>
                </a:lnTo>
                <a:lnTo>
                  <a:pt x="2" y="12"/>
                </a:lnTo>
                <a:lnTo>
                  <a:pt x="7" y="7"/>
                </a:lnTo>
                <a:lnTo>
                  <a:pt x="12" y="3"/>
                </a:lnTo>
                <a:lnTo>
                  <a:pt x="19" y="0"/>
                </a:lnTo>
                <a:lnTo>
                  <a:pt x="19" y="0"/>
                </a:lnTo>
                <a:lnTo>
                  <a:pt x="29" y="3"/>
                </a:lnTo>
                <a:lnTo>
                  <a:pt x="33" y="7"/>
                </a:lnTo>
                <a:lnTo>
                  <a:pt x="38" y="12"/>
                </a:lnTo>
                <a:lnTo>
                  <a:pt x="38" y="19"/>
                </a:lnTo>
                <a:lnTo>
                  <a:pt x="38" y="1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65" name="Freeform 502"/>
          <p:cNvSpPr>
            <a:spLocks/>
          </p:cNvSpPr>
          <p:nvPr/>
        </p:nvSpPr>
        <p:spPr bwMode="auto">
          <a:xfrm>
            <a:off x="2872303" y="5823405"/>
            <a:ext cx="155575" cy="0"/>
          </a:xfrm>
          <a:custGeom>
            <a:avLst/>
            <a:gdLst>
              <a:gd name="T0" fmla="*/ 98 w 98"/>
              <a:gd name="T1" fmla="*/ 0 w 98"/>
              <a:gd name="T2" fmla="*/ 98 w 98"/>
            </a:gdLst>
            <a:ahLst/>
            <a:cxnLst>
              <a:cxn ang="0">
                <a:pos x="T0" y="0"/>
              </a:cxn>
              <a:cxn ang="0">
                <a:pos x="T1" y="0"/>
              </a:cxn>
              <a:cxn ang="0">
                <a:pos x="T2" y="0"/>
              </a:cxn>
            </a:cxnLst>
            <a:rect l="0" t="0" r="r" b="b"/>
            <a:pathLst>
              <a:path w="98">
                <a:moveTo>
                  <a:pt x="98" y="0"/>
                </a:moveTo>
                <a:lnTo>
                  <a:pt x="0" y="0"/>
                </a:lnTo>
                <a:lnTo>
                  <a:pt x="9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nvGrpSpPr>
          <p:cNvPr id="866" name="Group 865"/>
          <p:cNvGrpSpPr/>
          <p:nvPr/>
        </p:nvGrpSpPr>
        <p:grpSpPr>
          <a:xfrm>
            <a:off x="2483298" y="4044386"/>
            <a:ext cx="176346" cy="233021"/>
            <a:chOff x="5569546" y="1454150"/>
            <a:chExt cx="176346" cy="233021"/>
          </a:xfrm>
        </p:grpSpPr>
        <p:sp>
          <p:nvSpPr>
            <p:cNvPr id="867" name="Rectangle 474"/>
            <p:cNvSpPr>
              <a:spLocks noChangeArrowheads="1"/>
            </p:cNvSpPr>
            <p:nvPr/>
          </p:nvSpPr>
          <p:spPr bwMode="auto">
            <a:xfrm>
              <a:off x="5569546" y="1454150"/>
              <a:ext cx="10259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200" b="1" dirty="0">
                  <a:solidFill>
                    <a:srgbClr val="000000"/>
                  </a:solidFill>
                  <a:latin typeface="Univers LT Std 47 Cn Lt" charset="0"/>
                  <a:cs typeface="Arial" pitchFamily="34" charset="0"/>
                </a:rPr>
                <a:t>E</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sp>
          <p:nvSpPr>
            <p:cNvPr id="868" name="Rectangle 475"/>
            <p:cNvSpPr>
              <a:spLocks noChangeArrowheads="1"/>
            </p:cNvSpPr>
            <p:nvPr/>
          </p:nvSpPr>
          <p:spPr bwMode="auto">
            <a:xfrm>
              <a:off x="5670550" y="1525588"/>
              <a:ext cx="75342"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1" i="0" u="none" strike="noStrike" cap="none" normalizeH="0" baseline="0" dirty="0">
                  <a:ln>
                    <a:noFill/>
                  </a:ln>
                  <a:solidFill>
                    <a:srgbClr val="000000"/>
                  </a:solidFill>
                  <a:effectLst/>
                  <a:latin typeface="Univers LT Std 47 Cn Lt" charset="0"/>
                  <a:cs typeface="Arial" pitchFamily="34" charset="0"/>
                </a:rPr>
                <a:t>1</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grpSp>
      <p:sp>
        <p:nvSpPr>
          <p:cNvPr id="869" name="Line 329"/>
          <p:cNvSpPr>
            <a:spLocks noChangeShapeType="1"/>
          </p:cNvSpPr>
          <p:nvPr/>
        </p:nvSpPr>
        <p:spPr bwMode="auto">
          <a:xfrm flipH="1">
            <a:off x="936347" y="4911923"/>
            <a:ext cx="7461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70" name="Line 374"/>
          <p:cNvSpPr>
            <a:spLocks noChangeShapeType="1"/>
          </p:cNvSpPr>
          <p:nvPr/>
        </p:nvSpPr>
        <p:spPr bwMode="auto">
          <a:xfrm>
            <a:off x="3148528" y="5848806"/>
            <a:ext cx="0" cy="762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71" name="Line 393"/>
          <p:cNvSpPr>
            <a:spLocks noChangeShapeType="1"/>
          </p:cNvSpPr>
          <p:nvPr/>
        </p:nvSpPr>
        <p:spPr bwMode="auto">
          <a:xfrm flipH="1">
            <a:off x="1019691" y="3136223"/>
            <a:ext cx="7461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72" name="Freeform 494"/>
          <p:cNvSpPr>
            <a:spLocks/>
          </p:cNvSpPr>
          <p:nvPr/>
        </p:nvSpPr>
        <p:spPr bwMode="auto">
          <a:xfrm>
            <a:off x="3112015" y="4879636"/>
            <a:ext cx="60325" cy="60325"/>
          </a:xfrm>
          <a:custGeom>
            <a:avLst/>
            <a:gdLst>
              <a:gd name="T0" fmla="*/ 38 w 38"/>
              <a:gd name="T1" fmla="*/ 19 h 38"/>
              <a:gd name="T2" fmla="*/ 38 w 38"/>
              <a:gd name="T3" fmla="*/ 19 h 38"/>
              <a:gd name="T4" fmla="*/ 38 w 38"/>
              <a:gd name="T5" fmla="*/ 26 h 38"/>
              <a:gd name="T6" fmla="*/ 33 w 38"/>
              <a:gd name="T7" fmla="*/ 33 h 38"/>
              <a:gd name="T8" fmla="*/ 29 w 38"/>
              <a:gd name="T9" fmla="*/ 38 h 38"/>
              <a:gd name="T10" fmla="*/ 19 w 38"/>
              <a:gd name="T11" fmla="*/ 38 h 38"/>
              <a:gd name="T12" fmla="*/ 19 w 38"/>
              <a:gd name="T13" fmla="*/ 38 h 38"/>
              <a:gd name="T14" fmla="*/ 12 w 38"/>
              <a:gd name="T15" fmla="*/ 38 h 38"/>
              <a:gd name="T16" fmla="*/ 7 w 38"/>
              <a:gd name="T17" fmla="*/ 33 h 38"/>
              <a:gd name="T18" fmla="*/ 2 w 38"/>
              <a:gd name="T19" fmla="*/ 26 h 38"/>
              <a:gd name="T20" fmla="*/ 0 w 38"/>
              <a:gd name="T21" fmla="*/ 19 h 38"/>
              <a:gd name="T22" fmla="*/ 0 w 38"/>
              <a:gd name="T23" fmla="*/ 19 h 38"/>
              <a:gd name="T24" fmla="*/ 2 w 38"/>
              <a:gd name="T25" fmla="*/ 12 h 38"/>
              <a:gd name="T26" fmla="*/ 7 w 38"/>
              <a:gd name="T27" fmla="*/ 4 h 38"/>
              <a:gd name="T28" fmla="*/ 12 w 38"/>
              <a:gd name="T29" fmla="*/ 2 h 38"/>
              <a:gd name="T30" fmla="*/ 19 w 38"/>
              <a:gd name="T31" fmla="*/ 0 h 38"/>
              <a:gd name="T32" fmla="*/ 19 w 38"/>
              <a:gd name="T33" fmla="*/ 0 h 38"/>
              <a:gd name="T34" fmla="*/ 29 w 38"/>
              <a:gd name="T35" fmla="*/ 2 h 38"/>
              <a:gd name="T36" fmla="*/ 33 w 38"/>
              <a:gd name="T37" fmla="*/ 4 h 38"/>
              <a:gd name="T38" fmla="*/ 38 w 38"/>
              <a:gd name="T39" fmla="*/ 12 h 38"/>
              <a:gd name="T40" fmla="*/ 38 w 38"/>
              <a:gd name="T41" fmla="*/ 19 h 38"/>
              <a:gd name="T42" fmla="*/ 38 w 38"/>
              <a:gd name="T43"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 h="38">
                <a:moveTo>
                  <a:pt x="38" y="19"/>
                </a:moveTo>
                <a:lnTo>
                  <a:pt x="38" y="19"/>
                </a:lnTo>
                <a:lnTo>
                  <a:pt x="38" y="26"/>
                </a:lnTo>
                <a:lnTo>
                  <a:pt x="33" y="33"/>
                </a:lnTo>
                <a:lnTo>
                  <a:pt x="29" y="38"/>
                </a:lnTo>
                <a:lnTo>
                  <a:pt x="19" y="38"/>
                </a:lnTo>
                <a:lnTo>
                  <a:pt x="19" y="38"/>
                </a:lnTo>
                <a:lnTo>
                  <a:pt x="12" y="38"/>
                </a:lnTo>
                <a:lnTo>
                  <a:pt x="7" y="33"/>
                </a:lnTo>
                <a:lnTo>
                  <a:pt x="2" y="26"/>
                </a:lnTo>
                <a:lnTo>
                  <a:pt x="0" y="19"/>
                </a:lnTo>
                <a:lnTo>
                  <a:pt x="0" y="19"/>
                </a:lnTo>
                <a:lnTo>
                  <a:pt x="2" y="12"/>
                </a:lnTo>
                <a:lnTo>
                  <a:pt x="7" y="4"/>
                </a:lnTo>
                <a:lnTo>
                  <a:pt x="12" y="2"/>
                </a:lnTo>
                <a:lnTo>
                  <a:pt x="19" y="0"/>
                </a:lnTo>
                <a:lnTo>
                  <a:pt x="19" y="0"/>
                </a:lnTo>
                <a:lnTo>
                  <a:pt x="29" y="2"/>
                </a:lnTo>
                <a:lnTo>
                  <a:pt x="33" y="4"/>
                </a:lnTo>
                <a:lnTo>
                  <a:pt x="38" y="12"/>
                </a:lnTo>
                <a:lnTo>
                  <a:pt x="38" y="19"/>
                </a:lnTo>
                <a:lnTo>
                  <a:pt x="38" y="1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73" name="Line 312"/>
          <p:cNvSpPr>
            <a:spLocks noChangeShapeType="1"/>
          </p:cNvSpPr>
          <p:nvPr/>
        </p:nvSpPr>
        <p:spPr bwMode="auto">
          <a:xfrm flipH="1">
            <a:off x="2988984" y="4911923"/>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74" name="Line 313"/>
          <p:cNvSpPr>
            <a:spLocks noChangeShapeType="1"/>
          </p:cNvSpPr>
          <p:nvPr/>
        </p:nvSpPr>
        <p:spPr bwMode="auto">
          <a:xfrm flipH="1">
            <a:off x="2868334" y="4911923"/>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75" name="Line 314"/>
          <p:cNvSpPr>
            <a:spLocks noChangeShapeType="1"/>
          </p:cNvSpPr>
          <p:nvPr/>
        </p:nvSpPr>
        <p:spPr bwMode="auto">
          <a:xfrm flipH="1">
            <a:off x="2747684" y="4911923"/>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76" name="Line 315"/>
          <p:cNvSpPr>
            <a:spLocks noChangeShapeType="1"/>
          </p:cNvSpPr>
          <p:nvPr/>
        </p:nvSpPr>
        <p:spPr bwMode="auto">
          <a:xfrm flipH="1">
            <a:off x="2627034" y="4911923"/>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77" name="Line 316"/>
          <p:cNvSpPr>
            <a:spLocks noChangeShapeType="1"/>
          </p:cNvSpPr>
          <p:nvPr/>
        </p:nvSpPr>
        <p:spPr bwMode="auto">
          <a:xfrm flipH="1">
            <a:off x="2506384" y="4911923"/>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78" name="Line 317"/>
          <p:cNvSpPr>
            <a:spLocks noChangeShapeType="1"/>
          </p:cNvSpPr>
          <p:nvPr/>
        </p:nvSpPr>
        <p:spPr bwMode="auto">
          <a:xfrm flipH="1">
            <a:off x="2385734" y="4911923"/>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79" name="Line 318"/>
          <p:cNvSpPr>
            <a:spLocks noChangeShapeType="1"/>
          </p:cNvSpPr>
          <p:nvPr/>
        </p:nvSpPr>
        <p:spPr bwMode="auto">
          <a:xfrm flipH="1">
            <a:off x="2265084" y="4911923"/>
            <a:ext cx="7461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80" name="Line 319"/>
          <p:cNvSpPr>
            <a:spLocks noChangeShapeType="1"/>
          </p:cNvSpPr>
          <p:nvPr/>
        </p:nvSpPr>
        <p:spPr bwMode="auto">
          <a:xfrm flipH="1">
            <a:off x="2144434" y="4911923"/>
            <a:ext cx="7461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81" name="Line 320"/>
          <p:cNvSpPr>
            <a:spLocks noChangeShapeType="1"/>
          </p:cNvSpPr>
          <p:nvPr/>
        </p:nvSpPr>
        <p:spPr bwMode="auto">
          <a:xfrm flipH="1">
            <a:off x="2023784" y="4911923"/>
            <a:ext cx="7461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82" name="Line 321"/>
          <p:cNvSpPr>
            <a:spLocks noChangeShapeType="1"/>
          </p:cNvSpPr>
          <p:nvPr/>
        </p:nvSpPr>
        <p:spPr bwMode="auto">
          <a:xfrm flipH="1">
            <a:off x="1903134" y="4911923"/>
            <a:ext cx="7461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83" name="Line 322"/>
          <p:cNvSpPr>
            <a:spLocks noChangeShapeType="1"/>
          </p:cNvSpPr>
          <p:nvPr/>
        </p:nvSpPr>
        <p:spPr bwMode="auto">
          <a:xfrm flipH="1">
            <a:off x="1782484" y="4911923"/>
            <a:ext cx="7461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84" name="Line 323"/>
          <p:cNvSpPr>
            <a:spLocks noChangeShapeType="1"/>
          </p:cNvSpPr>
          <p:nvPr/>
        </p:nvSpPr>
        <p:spPr bwMode="auto">
          <a:xfrm flipH="1">
            <a:off x="1660247" y="4911923"/>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85" name="Line 324"/>
          <p:cNvSpPr>
            <a:spLocks noChangeShapeType="1"/>
          </p:cNvSpPr>
          <p:nvPr/>
        </p:nvSpPr>
        <p:spPr bwMode="auto">
          <a:xfrm flipH="1">
            <a:off x="1539597" y="4911923"/>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86" name="Line 325"/>
          <p:cNvSpPr>
            <a:spLocks noChangeShapeType="1"/>
          </p:cNvSpPr>
          <p:nvPr/>
        </p:nvSpPr>
        <p:spPr bwMode="auto">
          <a:xfrm flipH="1">
            <a:off x="1418947" y="4911923"/>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87" name="Line 326"/>
          <p:cNvSpPr>
            <a:spLocks noChangeShapeType="1"/>
          </p:cNvSpPr>
          <p:nvPr/>
        </p:nvSpPr>
        <p:spPr bwMode="auto">
          <a:xfrm flipH="1">
            <a:off x="1298297" y="4911923"/>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88" name="Line 327"/>
          <p:cNvSpPr>
            <a:spLocks noChangeShapeType="1"/>
          </p:cNvSpPr>
          <p:nvPr/>
        </p:nvSpPr>
        <p:spPr bwMode="auto">
          <a:xfrm flipH="1">
            <a:off x="1177647" y="4911923"/>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89" name="Line 328"/>
          <p:cNvSpPr>
            <a:spLocks noChangeShapeType="1"/>
          </p:cNvSpPr>
          <p:nvPr/>
        </p:nvSpPr>
        <p:spPr bwMode="auto">
          <a:xfrm flipH="1">
            <a:off x="1056997" y="4911923"/>
            <a:ext cx="7461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90" name="Line 352"/>
          <p:cNvSpPr>
            <a:spLocks noChangeShapeType="1"/>
          </p:cNvSpPr>
          <p:nvPr/>
        </p:nvSpPr>
        <p:spPr bwMode="auto">
          <a:xfrm>
            <a:off x="3148528" y="3191331"/>
            <a:ext cx="0" cy="762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91" name="Line 353"/>
          <p:cNvSpPr>
            <a:spLocks noChangeShapeType="1"/>
          </p:cNvSpPr>
          <p:nvPr/>
        </p:nvSpPr>
        <p:spPr bwMode="auto">
          <a:xfrm>
            <a:off x="3148528" y="3313568"/>
            <a:ext cx="0" cy="7461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92" name="Line 354"/>
          <p:cNvSpPr>
            <a:spLocks noChangeShapeType="1"/>
          </p:cNvSpPr>
          <p:nvPr/>
        </p:nvSpPr>
        <p:spPr bwMode="auto">
          <a:xfrm>
            <a:off x="3148528" y="3434218"/>
            <a:ext cx="0" cy="7461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93" name="Line 355"/>
          <p:cNvSpPr>
            <a:spLocks noChangeShapeType="1"/>
          </p:cNvSpPr>
          <p:nvPr/>
        </p:nvSpPr>
        <p:spPr bwMode="auto">
          <a:xfrm>
            <a:off x="3148528" y="3554868"/>
            <a:ext cx="0" cy="7461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94" name="Line 356"/>
          <p:cNvSpPr>
            <a:spLocks noChangeShapeType="1"/>
          </p:cNvSpPr>
          <p:nvPr/>
        </p:nvSpPr>
        <p:spPr bwMode="auto">
          <a:xfrm>
            <a:off x="3148528" y="3675518"/>
            <a:ext cx="0" cy="7461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95" name="Line 357"/>
          <p:cNvSpPr>
            <a:spLocks noChangeShapeType="1"/>
          </p:cNvSpPr>
          <p:nvPr/>
        </p:nvSpPr>
        <p:spPr bwMode="auto">
          <a:xfrm>
            <a:off x="3148528" y="3796168"/>
            <a:ext cx="0" cy="7461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96" name="Line 358"/>
          <p:cNvSpPr>
            <a:spLocks noChangeShapeType="1"/>
          </p:cNvSpPr>
          <p:nvPr/>
        </p:nvSpPr>
        <p:spPr bwMode="auto">
          <a:xfrm>
            <a:off x="3148528" y="3916818"/>
            <a:ext cx="0" cy="762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97" name="Line 359"/>
          <p:cNvSpPr>
            <a:spLocks noChangeShapeType="1"/>
          </p:cNvSpPr>
          <p:nvPr/>
        </p:nvSpPr>
        <p:spPr bwMode="auto">
          <a:xfrm>
            <a:off x="3148528" y="4037468"/>
            <a:ext cx="0" cy="762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98" name="Line 360"/>
          <p:cNvSpPr>
            <a:spLocks noChangeShapeType="1"/>
          </p:cNvSpPr>
          <p:nvPr/>
        </p:nvSpPr>
        <p:spPr bwMode="auto">
          <a:xfrm>
            <a:off x="3148528" y="4158118"/>
            <a:ext cx="0" cy="762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99" name="Line 361"/>
          <p:cNvSpPr>
            <a:spLocks noChangeShapeType="1"/>
          </p:cNvSpPr>
          <p:nvPr/>
        </p:nvSpPr>
        <p:spPr bwMode="auto">
          <a:xfrm>
            <a:off x="3148528" y="4278768"/>
            <a:ext cx="0" cy="762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00" name="Line 362"/>
          <p:cNvSpPr>
            <a:spLocks noChangeShapeType="1"/>
          </p:cNvSpPr>
          <p:nvPr/>
        </p:nvSpPr>
        <p:spPr bwMode="auto">
          <a:xfrm>
            <a:off x="3148528" y="4399418"/>
            <a:ext cx="0" cy="762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01" name="Line 363"/>
          <p:cNvSpPr>
            <a:spLocks noChangeShapeType="1"/>
          </p:cNvSpPr>
          <p:nvPr/>
        </p:nvSpPr>
        <p:spPr bwMode="auto">
          <a:xfrm>
            <a:off x="3148528" y="4520068"/>
            <a:ext cx="0" cy="762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02" name="Line 364"/>
          <p:cNvSpPr>
            <a:spLocks noChangeShapeType="1"/>
          </p:cNvSpPr>
          <p:nvPr/>
        </p:nvSpPr>
        <p:spPr bwMode="auto">
          <a:xfrm>
            <a:off x="3148528" y="4642306"/>
            <a:ext cx="0" cy="7461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03" name="Line 365"/>
          <p:cNvSpPr>
            <a:spLocks noChangeShapeType="1"/>
          </p:cNvSpPr>
          <p:nvPr/>
        </p:nvSpPr>
        <p:spPr bwMode="auto">
          <a:xfrm>
            <a:off x="3148528" y="4762956"/>
            <a:ext cx="0" cy="7461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04" name="Line 366"/>
          <p:cNvSpPr>
            <a:spLocks noChangeShapeType="1"/>
          </p:cNvSpPr>
          <p:nvPr/>
        </p:nvSpPr>
        <p:spPr bwMode="auto">
          <a:xfrm>
            <a:off x="3148528" y="4883606"/>
            <a:ext cx="0" cy="7461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05" name="Line 367"/>
          <p:cNvSpPr>
            <a:spLocks noChangeShapeType="1"/>
          </p:cNvSpPr>
          <p:nvPr/>
        </p:nvSpPr>
        <p:spPr bwMode="auto">
          <a:xfrm>
            <a:off x="3148528" y="5004256"/>
            <a:ext cx="0" cy="7461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06" name="Line 368"/>
          <p:cNvSpPr>
            <a:spLocks noChangeShapeType="1"/>
          </p:cNvSpPr>
          <p:nvPr/>
        </p:nvSpPr>
        <p:spPr bwMode="auto">
          <a:xfrm>
            <a:off x="3148528" y="5124906"/>
            <a:ext cx="0" cy="7461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07" name="Line 369"/>
          <p:cNvSpPr>
            <a:spLocks noChangeShapeType="1"/>
          </p:cNvSpPr>
          <p:nvPr/>
        </p:nvSpPr>
        <p:spPr bwMode="auto">
          <a:xfrm>
            <a:off x="3148528" y="5245556"/>
            <a:ext cx="0" cy="762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08" name="Line 370"/>
          <p:cNvSpPr>
            <a:spLocks noChangeShapeType="1"/>
          </p:cNvSpPr>
          <p:nvPr/>
        </p:nvSpPr>
        <p:spPr bwMode="auto">
          <a:xfrm>
            <a:off x="3148528" y="5366206"/>
            <a:ext cx="0" cy="762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09" name="Line 371"/>
          <p:cNvSpPr>
            <a:spLocks noChangeShapeType="1"/>
          </p:cNvSpPr>
          <p:nvPr/>
        </p:nvSpPr>
        <p:spPr bwMode="auto">
          <a:xfrm>
            <a:off x="3148528" y="5486856"/>
            <a:ext cx="0" cy="762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10" name="Line 372"/>
          <p:cNvSpPr>
            <a:spLocks noChangeShapeType="1"/>
          </p:cNvSpPr>
          <p:nvPr/>
        </p:nvSpPr>
        <p:spPr bwMode="auto">
          <a:xfrm>
            <a:off x="3148528" y="5607506"/>
            <a:ext cx="0" cy="762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11" name="Line 373"/>
          <p:cNvSpPr>
            <a:spLocks noChangeShapeType="1"/>
          </p:cNvSpPr>
          <p:nvPr/>
        </p:nvSpPr>
        <p:spPr bwMode="auto">
          <a:xfrm>
            <a:off x="3148528" y="5728156"/>
            <a:ext cx="0" cy="762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12" name="Line 377"/>
          <p:cNvSpPr>
            <a:spLocks noChangeShapeType="1"/>
          </p:cNvSpPr>
          <p:nvPr/>
        </p:nvSpPr>
        <p:spPr bwMode="auto">
          <a:xfrm flipH="1">
            <a:off x="2951678" y="3136223"/>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13" name="Line 378"/>
          <p:cNvSpPr>
            <a:spLocks noChangeShapeType="1"/>
          </p:cNvSpPr>
          <p:nvPr/>
        </p:nvSpPr>
        <p:spPr bwMode="auto">
          <a:xfrm flipH="1">
            <a:off x="2831028" y="3136223"/>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14" name="Line 379"/>
          <p:cNvSpPr>
            <a:spLocks noChangeShapeType="1"/>
          </p:cNvSpPr>
          <p:nvPr/>
        </p:nvSpPr>
        <p:spPr bwMode="auto">
          <a:xfrm flipH="1">
            <a:off x="2710378" y="3136223"/>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15" name="Line 380"/>
          <p:cNvSpPr>
            <a:spLocks noChangeShapeType="1"/>
          </p:cNvSpPr>
          <p:nvPr/>
        </p:nvSpPr>
        <p:spPr bwMode="auto">
          <a:xfrm flipH="1">
            <a:off x="2589728" y="3136223"/>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16" name="Line 381"/>
          <p:cNvSpPr>
            <a:spLocks noChangeShapeType="1"/>
          </p:cNvSpPr>
          <p:nvPr/>
        </p:nvSpPr>
        <p:spPr bwMode="auto">
          <a:xfrm flipH="1">
            <a:off x="2469078" y="3136223"/>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17" name="Line 382"/>
          <p:cNvSpPr>
            <a:spLocks noChangeShapeType="1"/>
          </p:cNvSpPr>
          <p:nvPr/>
        </p:nvSpPr>
        <p:spPr bwMode="auto">
          <a:xfrm flipH="1">
            <a:off x="2348428" y="3136223"/>
            <a:ext cx="7461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18" name="Line 383"/>
          <p:cNvSpPr>
            <a:spLocks noChangeShapeType="1"/>
          </p:cNvSpPr>
          <p:nvPr/>
        </p:nvSpPr>
        <p:spPr bwMode="auto">
          <a:xfrm flipH="1">
            <a:off x="2227778" y="3136223"/>
            <a:ext cx="7461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19" name="Line 384"/>
          <p:cNvSpPr>
            <a:spLocks noChangeShapeType="1"/>
          </p:cNvSpPr>
          <p:nvPr/>
        </p:nvSpPr>
        <p:spPr bwMode="auto">
          <a:xfrm flipH="1">
            <a:off x="2107128" y="3136223"/>
            <a:ext cx="7461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20" name="Line 385"/>
          <p:cNvSpPr>
            <a:spLocks noChangeShapeType="1"/>
          </p:cNvSpPr>
          <p:nvPr/>
        </p:nvSpPr>
        <p:spPr bwMode="auto">
          <a:xfrm flipH="1">
            <a:off x="1986478" y="3136223"/>
            <a:ext cx="7461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21" name="Line 386"/>
          <p:cNvSpPr>
            <a:spLocks noChangeShapeType="1"/>
          </p:cNvSpPr>
          <p:nvPr/>
        </p:nvSpPr>
        <p:spPr bwMode="auto">
          <a:xfrm flipH="1">
            <a:off x="1865828" y="3136223"/>
            <a:ext cx="7461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22" name="Line 387"/>
          <p:cNvSpPr>
            <a:spLocks noChangeShapeType="1"/>
          </p:cNvSpPr>
          <p:nvPr/>
        </p:nvSpPr>
        <p:spPr bwMode="auto">
          <a:xfrm flipH="1">
            <a:off x="1743591" y="3136223"/>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23" name="Line 388"/>
          <p:cNvSpPr>
            <a:spLocks noChangeShapeType="1"/>
          </p:cNvSpPr>
          <p:nvPr/>
        </p:nvSpPr>
        <p:spPr bwMode="auto">
          <a:xfrm flipH="1">
            <a:off x="1622941" y="3136223"/>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24" name="Line 389"/>
          <p:cNvSpPr>
            <a:spLocks noChangeShapeType="1"/>
          </p:cNvSpPr>
          <p:nvPr/>
        </p:nvSpPr>
        <p:spPr bwMode="auto">
          <a:xfrm flipH="1">
            <a:off x="1502291" y="3136223"/>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25" name="Line 390"/>
          <p:cNvSpPr>
            <a:spLocks noChangeShapeType="1"/>
          </p:cNvSpPr>
          <p:nvPr/>
        </p:nvSpPr>
        <p:spPr bwMode="auto">
          <a:xfrm flipH="1">
            <a:off x="1381641" y="3136223"/>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26" name="Line 391"/>
          <p:cNvSpPr>
            <a:spLocks noChangeShapeType="1"/>
          </p:cNvSpPr>
          <p:nvPr/>
        </p:nvSpPr>
        <p:spPr bwMode="auto">
          <a:xfrm flipH="1">
            <a:off x="1260991" y="3136223"/>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27" name="Line 392"/>
          <p:cNvSpPr>
            <a:spLocks noChangeShapeType="1"/>
          </p:cNvSpPr>
          <p:nvPr/>
        </p:nvSpPr>
        <p:spPr bwMode="auto">
          <a:xfrm flipH="1">
            <a:off x="1140341" y="3136223"/>
            <a:ext cx="7461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grpSp>
        <p:nvGrpSpPr>
          <p:cNvPr id="928" name="Group 927"/>
          <p:cNvGrpSpPr/>
          <p:nvPr/>
        </p:nvGrpSpPr>
        <p:grpSpPr>
          <a:xfrm>
            <a:off x="3270139" y="4819590"/>
            <a:ext cx="176346" cy="233021"/>
            <a:chOff x="5569546" y="2150205"/>
            <a:chExt cx="176346" cy="233021"/>
          </a:xfrm>
        </p:grpSpPr>
        <p:sp>
          <p:nvSpPr>
            <p:cNvPr id="929" name="Rectangle 474"/>
            <p:cNvSpPr>
              <a:spLocks noChangeArrowheads="1"/>
            </p:cNvSpPr>
            <p:nvPr/>
          </p:nvSpPr>
          <p:spPr bwMode="auto">
            <a:xfrm>
              <a:off x="5569546" y="2150205"/>
              <a:ext cx="10259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200" b="1" dirty="0">
                  <a:solidFill>
                    <a:srgbClr val="000000"/>
                  </a:solidFill>
                  <a:latin typeface="Univers LT Std 47 Cn Lt" charset="0"/>
                  <a:cs typeface="Arial" pitchFamily="34" charset="0"/>
                </a:rPr>
                <a:t>E</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sp>
          <p:nvSpPr>
            <p:cNvPr id="930" name="Rectangle 475"/>
            <p:cNvSpPr>
              <a:spLocks noChangeArrowheads="1"/>
            </p:cNvSpPr>
            <p:nvPr/>
          </p:nvSpPr>
          <p:spPr bwMode="auto">
            <a:xfrm>
              <a:off x="5670550" y="2221643"/>
              <a:ext cx="75342"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050" b="1" dirty="0">
                  <a:solidFill>
                    <a:srgbClr val="000000"/>
                  </a:solidFill>
                  <a:latin typeface="Univers LT Std 47 Cn Lt" charset="0"/>
                  <a:cs typeface="Arial" pitchFamily="34" charset="0"/>
                </a:rPr>
                <a:t>2</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grpSp>
      <p:sp>
        <p:nvSpPr>
          <p:cNvPr id="935" name="Line 377"/>
          <p:cNvSpPr>
            <a:spLocks noChangeShapeType="1"/>
          </p:cNvSpPr>
          <p:nvPr/>
        </p:nvSpPr>
        <p:spPr bwMode="auto">
          <a:xfrm flipH="1">
            <a:off x="3058041" y="3136223"/>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36" name="Rectangle 487"/>
          <p:cNvSpPr>
            <a:spLocks noChangeArrowheads="1"/>
          </p:cNvSpPr>
          <p:nvPr/>
        </p:nvSpPr>
        <p:spPr bwMode="auto">
          <a:xfrm>
            <a:off x="500887" y="3061383"/>
            <a:ext cx="34785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0.88</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17443329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85">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8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2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21"/>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9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7" grpId="0" animBg="1"/>
      <p:bldP spid="937" grpId="0" animBg="1"/>
      <p:bldP spid="220" grpId="0" animBg="1"/>
      <p:bldP spid="221"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ChangeArrowheads="1"/>
          </p:cNvSpPr>
          <p:nvPr/>
        </p:nvSpPr>
        <p:spPr bwMode="auto">
          <a:xfrm>
            <a:off x="929204" y="3136223"/>
            <a:ext cx="2219324" cy="1779627"/>
          </a:xfrm>
          <a:prstGeom prst="rect">
            <a:avLst/>
          </a:prstGeom>
          <a:solidFill>
            <a:srgbClr val="CCD5A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 name="Title 2"/>
          <p:cNvSpPr>
            <a:spLocks noGrp="1"/>
          </p:cNvSpPr>
          <p:nvPr>
            <p:ph type="title"/>
          </p:nvPr>
        </p:nvSpPr>
        <p:spPr/>
        <p:txBody>
          <a:bodyPr>
            <a:normAutofit fontScale="90000"/>
          </a:bodyPr>
          <a:lstStyle/>
          <a:p>
            <a:r>
              <a:rPr lang="en-US" dirty="0"/>
              <a:t>Government expenditures from subsidy</a:t>
            </a:r>
            <a:endParaRPr lang="en-US" dirty="0">
              <a:latin typeface="+mj-lt"/>
            </a:endParaRPr>
          </a:p>
        </p:txBody>
      </p:sp>
      <p:sp>
        <p:nvSpPr>
          <p:cNvPr id="148" name="Content Placeholder 2"/>
          <p:cNvSpPr>
            <a:spLocks noGrp="1"/>
          </p:cNvSpPr>
          <p:nvPr>
            <p:ph idx="4294967295"/>
          </p:nvPr>
        </p:nvSpPr>
        <p:spPr>
          <a:xfrm>
            <a:off x="4510604" y="2554288"/>
            <a:ext cx="4404795" cy="3552825"/>
          </a:xfrm>
          <a:prstGeom prst="rect">
            <a:avLst/>
          </a:prstGeom>
        </p:spPr>
        <p:txBody>
          <a:bodyPr>
            <a:normAutofit/>
          </a:bodyPr>
          <a:lstStyle/>
          <a:p>
            <a:r>
              <a:rPr lang="en-US" sz="2400" dirty="0"/>
              <a:t>Government expenditure (GE) on the subsidy can be calculated</a:t>
            </a:r>
          </a:p>
          <a:p>
            <a:pPr marL="0" indent="0">
              <a:buNone/>
            </a:pPr>
            <a:endParaRPr lang="en-US" sz="2400" dirty="0"/>
          </a:p>
          <a:p>
            <a:pPr marL="365760" indent="0">
              <a:buNone/>
            </a:pPr>
            <a:r>
              <a:rPr lang="en-US" sz="2400" dirty="0"/>
              <a:t>GE = Subsidy × Q</a:t>
            </a:r>
            <a:r>
              <a:rPr lang="en-US" sz="2400" baseline="-25000" dirty="0"/>
              <a:t>post-subsidy</a:t>
            </a:r>
            <a:endParaRPr lang="en-US" sz="2400" dirty="0"/>
          </a:p>
          <a:p>
            <a:pPr marL="0" indent="0">
              <a:buNone/>
            </a:pPr>
            <a:endParaRPr lang="en-US" sz="2400" dirty="0"/>
          </a:p>
          <a:p>
            <a:r>
              <a:rPr lang="en-US" sz="2400" dirty="0"/>
              <a:t>The cost of this program is $0.35 × 62 M = $21.7 million.</a:t>
            </a:r>
          </a:p>
        </p:txBody>
      </p:sp>
      <p:sp>
        <p:nvSpPr>
          <p:cNvPr id="149" name="Rectangle 148"/>
          <p:cNvSpPr/>
          <p:nvPr/>
        </p:nvSpPr>
        <p:spPr>
          <a:xfrm>
            <a:off x="533400" y="1132582"/>
            <a:ext cx="8381999" cy="461665"/>
          </a:xfrm>
          <a:prstGeom prst="rect">
            <a:avLst/>
          </a:prstGeom>
        </p:spPr>
        <p:txBody>
          <a:bodyPr wrap="square">
            <a:spAutoFit/>
          </a:bodyPr>
          <a:lstStyle/>
          <a:p>
            <a:r>
              <a:rPr lang="en-US" sz="2400" dirty="0">
                <a:latin typeface="Calibri Light"/>
              </a:rPr>
              <a:t>The deadweight loss from the tax on sellers can be calculated.</a:t>
            </a:r>
          </a:p>
        </p:txBody>
      </p:sp>
      <p:sp>
        <p:nvSpPr>
          <p:cNvPr id="434" name="Rectangle 233"/>
          <p:cNvSpPr>
            <a:spLocks noChangeArrowheads="1"/>
          </p:cNvSpPr>
          <p:nvPr/>
        </p:nvSpPr>
        <p:spPr bwMode="auto">
          <a:xfrm>
            <a:off x="4118491" y="5782131"/>
            <a:ext cx="11060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D</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435" name="Line 349"/>
          <p:cNvSpPr>
            <a:spLocks noChangeShapeType="1"/>
          </p:cNvSpPr>
          <p:nvPr/>
        </p:nvSpPr>
        <p:spPr bwMode="auto">
          <a:xfrm>
            <a:off x="2353191" y="5837693"/>
            <a:ext cx="0" cy="762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36" name="Line 350"/>
          <p:cNvSpPr>
            <a:spLocks noChangeShapeType="1"/>
          </p:cNvSpPr>
          <p:nvPr/>
        </p:nvSpPr>
        <p:spPr bwMode="auto">
          <a:xfrm>
            <a:off x="2353191" y="5958343"/>
            <a:ext cx="0" cy="349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437" name="Line 375"/>
          <p:cNvSpPr>
            <a:spLocks noChangeShapeType="1"/>
          </p:cNvSpPr>
          <p:nvPr/>
        </p:nvSpPr>
        <p:spPr bwMode="auto">
          <a:xfrm>
            <a:off x="3148528" y="5971043"/>
            <a:ext cx="0" cy="222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438" name="Line 394"/>
          <p:cNvSpPr>
            <a:spLocks noChangeShapeType="1"/>
          </p:cNvSpPr>
          <p:nvPr/>
        </p:nvSpPr>
        <p:spPr bwMode="auto">
          <a:xfrm flipH="1">
            <a:off x="937141" y="3136223"/>
            <a:ext cx="3651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grpSp>
        <p:nvGrpSpPr>
          <p:cNvPr id="439" name="Group 438"/>
          <p:cNvGrpSpPr/>
          <p:nvPr/>
        </p:nvGrpSpPr>
        <p:grpSpPr>
          <a:xfrm>
            <a:off x="3311137" y="2862604"/>
            <a:ext cx="176346" cy="233021"/>
            <a:chOff x="5569546" y="1454150"/>
            <a:chExt cx="176346" cy="233021"/>
          </a:xfrm>
        </p:grpSpPr>
        <p:sp>
          <p:nvSpPr>
            <p:cNvPr id="440" name="Rectangle 474"/>
            <p:cNvSpPr>
              <a:spLocks noChangeArrowheads="1"/>
            </p:cNvSpPr>
            <p:nvPr/>
          </p:nvSpPr>
          <p:spPr bwMode="auto">
            <a:xfrm>
              <a:off x="5569546" y="1454150"/>
              <a:ext cx="10259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S</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sp>
          <p:nvSpPr>
            <p:cNvPr id="441" name="Rectangle 475"/>
            <p:cNvSpPr>
              <a:spLocks noChangeArrowheads="1"/>
            </p:cNvSpPr>
            <p:nvPr/>
          </p:nvSpPr>
          <p:spPr bwMode="auto">
            <a:xfrm>
              <a:off x="5670550" y="1525588"/>
              <a:ext cx="75342"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1" i="0" u="none" strike="noStrike" cap="none" normalizeH="0" baseline="0" dirty="0">
                  <a:ln>
                    <a:noFill/>
                  </a:ln>
                  <a:solidFill>
                    <a:srgbClr val="000000"/>
                  </a:solidFill>
                  <a:effectLst/>
                  <a:latin typeface="Univers LT Std 47 Cn Lt" charset="0"/>
                  <a:cs typeface="Arial" pitchFamily="34" charset="0"/>
                </a:rPr>
                <a:t>1</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grpSp>
      <p:sp>
        <p:nvSpPr>
          <p:cNvPr id="442" name="Line 478"/>
          <p:cNvSpPr>
            <a:spLocks noChangeShapeType="1"/>
          </p:cNvSpPr>
          <p:nvPr/>
        </p:nvSpPr>
        <p:spPr bwMode="auto">
          <a:xfrm flipV="1">
            <a:off x="929203" y="2576968"/>
            <a:ext cx="0" cy="34163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43" name="Line 479"/>
          <p:cNvSpPr>
            <a:spLocks noChangeShapeType="1"/>
          </p:cNvSpPr>
          <p:nvPr/>
        </p:nvSpPr>
        <p:spPr bwMode="auto">
          <a:xfrm>
            <a:off x="929203" y="5993268"/>
            <a:ext cx="335121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44" name="Rectangle 481"/>
          <p:cNvSpPr>
            <a:spLocks noChangeArrowheads="1"/>
          </p:cNvSpPr>
          <p:nvPr/>
        </p:nvSpPr>
        <p:spPr bwMode="auto">
          <a:xfrm>
            <a:off x="457200" y="4018546"/>
            <a:ext cx="34785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0.70</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445" name="Rectangle 482"/>
          <p:cNvSpPr>
            <a:spLocks noChangeArrowheads="1"/>
          </p:cNvSpPr>
          <p:nvPr/>
        </p:nvSpPr>
        <p:spPr bwMode="auto">
          <a:xfrm>
            <a:off x="2255559" y="6005243"/>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50</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446" name="Rectangle 484"/>
          <p:cNvSpPr>
            <a:spLocks noChangeArrowheads="1"/>
          </p:cNvSpPr>
          <p:nvPr/>
        </p:nvSpPr>
        <p:spPr bwMode="auto">
          <a:xfrm>
            <a:off x="3058494" y="6005243"/>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62</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447" name="Rectangle 489"/>
          <p:cNvSpPr>
            <a:spLocks noChangeArrowheads="1"/>
          </p:cNvSpPr>
          <p:nvPr/>
        </p:nvSpPr>
        <p:spPr bwMode="auto">
          <a:xfrm>
            <a:off x="457835" y="4823141"/>
            <a:ext cx="34785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0.53</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448" name="Line 490"/>
          <p:cNvSpPr>
            <a:spLocks noChangeShapeType="1"/>
          </p:cNvSpPr>
          <p:nvPr/>
        </p:nvSpPr>
        <p:spPr bwMode="auto">
          <a:xfrm flipH="1">
            <a:off x="955397" y="2954937"/>
            <a:ext cx="2339516" cy="2958955"/>
          </a:xfrm>
          <a:prstGeom prst="line">
            <a:avLst/>
          </a:prstGeom>
          <a:noFill/>
          <a:ln w="38100">
            <a:solidFill>
              <a:srgbClr val="558ED5"/>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49" name="Line 492"/>
          <p:cNvSpPr>
            <a:spLocks noChangeShapeType="1"/>
          </p:cNvSpPr>
          <p:nvPr/>
        </p:nvSpPr>
        <p:spPr bwMode="auto">
          <a:xfrm flipH="1" flipV="1">
            <a:off x="977621" y="2743199"/>
            <a:ext cx="3077369" cy="3088142"/>
          </a:xfrm>
          <a:prstGeom prst="line">
            <a:avLst/>
          </a:prstGeom>
          <a:noFill/>
          <a:ln w="38100">
            <a:solidFill>
              <a:srgbClr val="E46C0A"/>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50" name="Freeform 498"/>
          <p:cNvSpPr>
            <a:spLocks/>
          </p:cNvSpPr>
          <p:nvPr/>
        </p:nvSpPr>
        <p:spPr bwMode="auto">
          <a:xfrm>
            <a:off x="3386653" y="2881768"/>
            <a:ext cx="0" cy="514350"/>
          </a:xfrm>
          <a:custGeom>
            <a:avLst/>
            <a:gdLst>
              <a:gd name="T0" fmla="*/ 324 h 324"/>
              <a:gd name="T1" fmla="*/ 0 h 324"/>
              <a:gd name="T2" fmla="*/ 324 h 324"/>
            </a:gdLst>
            <a:ahLst/>
            <a:cxnLst>
              <a:cxn ang="0">
                <a:pos x="0" y="T0"/>
              </a:cxn>
              <a:cxn ang="0">
                <a:pos x="0" y="T1"/>
              </a:cxn>
              <a:cxn ang="0">
                <a:pos x="0" y="T2"/>
              </a:cxn>
            </a:cxnLst>
            <a:rect l="0" t="0" r="r" b="b"/>
            <a:pathLst>
              <a:path h="324">
                <a:moveTo>
                  <a:pt x="0" y="324"/>
                </a:moveTo>
                <a:lnTo>
                  <a:pt x="0" y="0"/>
                </a:lnTo>
                <a:lnTo>
                  <a:pt x="0" y="32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51" name="Rectangle 450"/>
          <p:cNvSpPr>
            <a:spLocks noChangeArrowheads="1"/>
          </p:cNvSpPr>
          <p:nvPr/>
        </p:nvSpPr>
        <p:spPr bwMode="auto">
          <a:xfrm>
            <a:off x="1080808" y="6185356"/>
            <a:ext cx="341392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Quantity of</a:t>
            </a:r>
            <a:r>
              <a:rPr kumimoji="0" lang="en-US" sz="1400" b="1" i="0" u="none" strike="noStrike" cap="none" normalizeH="0" dirty="0">
                <a:ln>
                  <a:noFill/>
                </a:ln>
                <a:solidFill>
                  <a:srgbClr val="000000"/>
                </a:solidFill>
                <a:effectLst/>
                <a:latin typeface="Univers LT Std 47 Cn Lt" charset="0"/>
                <a:cs typeface="Arial" pitchFamily="34" charset="0"/>
              </a:rPr>
              <a:t> Tortillas (millions of lbs.)</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452" name="Rectangle 98"/>
          <p:cNvSpPr>
            <a:spLocks noChangeArrowheads="1"/>
          </p:cNvSpPr>
          <p:nvPr/>
        </p:nvSpPr>
        <p:spPr bwMode="auto">
          <a:xfrm>
            <a:off x="554553" y="2323424"/>
            <a:ext cx="96500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a:cs typeface="Arial" pitchFamily="34" charset="0"/>
              </a:rPr>
              <a:t>Price ($</a:t>
            </a:r>
            <a:r>
              <a:rPr kumimoji="0" lang="en-US" sz="1400" b="1" i="0" u="none" strike="noStrike" cap="none" normalizeH="0" baseline="0" dirty="0">
                <a:ln>
                  <a:noFill/>
                </a:ln>
                <a:solidFill>
                  <a:srgbClr val="000000"/>
                </a:solidFill>
                <a:effectLst/>
                <a:latin typeface="Univers LT Std 47 Cn Lt"/>
                <a:cs typeface="Times New Roman"/>
              </a:rPr>
              <a:t>/lb.)</a:t>
            </a:r>
            <a:endParaRPr kumimoji="0" lang="en-US" sz="2400" b="0" i="0" u="none" strike="noStrike" cap="none" normalizeH="0" baseline="0" dirty="0">
              <a:ln>
                <a:noFill/>
              </a:ln>
              <a:solidFill>
                <a:schemeClr val="tx1"/>
              </a:solidFill>
              <a:effectLst/>
              <a:latin typeface="Univers LT Std 47 Cn Lt"/>
              <a:cs typeface="Arial" pitchFamily="34" charset="0"/>
            </a:endParaRPr>
          </a:p>
        </p:txBody>
      </p:sp>
      <p:sp>
        <p:nvSpPr>
          <p:cNvPr id="453" name="Line 299"/>
          <p:cNvSpPr>
            <a:spLocks noChangeShapeType="1"/>
          </p:cNvSpPr>
          <p:nvPr/>
        </p:nvSpPr>
        <p:spPr bwMode="auto">
          <a:xfrm flipH="1">
            <a:off x="2281127" y="4129011"/>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54" name="Line 300"/>
          <p:cNvSpPr>
            <a:spLocks noChangeShapeType="1"/>
          </p:cNvSpPr>
          <p:nvPr/>
        </p:nvSpPr>
        <p:spPr bwMode="auto">
          <a:xfrm flipH="1">
            <a:off x="2160477" y="4129011"/>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55" name="Line 301"/>
          <p:cNvSpPr>
            <a:spLocks noChangeShapeType="1"/>
          </p:cNvSpPr>
          <p:nvPr/>
        </p:nvSpPr>
        <p:spPr bwMode="auto">
          <a:xfrm flipH="1">
            <a:off x="2039827" y="4129011"/>
            <a:ext cx="7461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56" name="Line 302"/>
          <p:cNvSpPr>
            <a:spLocks noChangeShapeType="1"/>
          </p:cNvSpPr>
          <p:nvPr/>
        </p:nvSpPr>
        <p:spPr bwMode="auto">
          <a:xfrm flipH="1">
            <a:off x="1919177" y="4129011"/>
            <a:ext cx="7461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57" name="Line 303"/>
          <p:cNvSpPr>
            <a:spLocks noChangeShapeType="1"/>
          </p:cNvSpPr>
          <p:nvPr/>
        </p:nvSpPr>
        <p:spPr bwMode="auto">
          <a:xfrm flipH="1">
            <a:off x="1798527" y="4129011"/>
            <a:ext cx="7461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58" name="Line 304"/>
          <p:cNvSpPr>
            <a:spLocks noChangeShapeType="1"/>
          </p:cNvSpPr>
          <p:nvPr/>
        </p:nvSpPr>
        <p:spPr bwMode="auto">
          <a:xfrm flipH="1">
            <a:off x="1677877" y="4129011"/>
            <a:ext cx="7461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59" name="Line 305"/>
          <p:cNvSpPr>
            <a:spLocks noChangeShapeType="1"/>
          </p:cNvSpPr>
          <p:nvPr/>
        </p:nvSpPr>
        <p:spPr bwMode="auto">
          <a:xfrm flipH="1">
            <a:off x="1555640" y="4129011"/>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60" name="Line 306"/>
          <p:cNvSpPr>
            <a:spLocks noChangeShapeType="1"/>
          </p:cNvSpPr>
          <p:nvPr/>
        </p:nvSpPr>
        <p:spPr bwMode="auto">
          <a:xfrm flipH="1">
            <a:off x="1434990" y="4129011"/>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61" name="Line 307"/>
          <p:cNvSpPr>
            <a:spLocks noChangeShapeType="1"/>
          </p:cNvSpPr>
          <p:nvPr/>
        </p:nvSpPr>
        <p:spPr bwMode="auto">
          <a:xfrm flipH="1">
            <a:off x="1314340" y="4129011"/>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62" name="Line 308"/>
          <p:cNvSpPr>
            <a:spLocks noChangeShapeType="1"/>
          </p:cNvSpPr>
          <p:nvPr/>
        </p:nvSpPr>
        <p:spPr bwMode="auto">
          <a:xfrm flipH="1">
            <a:off x="1193690" y="4129011"/>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63" name="Line 309"/>
          <p:cNvSpPr>
            <a:spLocks noChangeShapeType="1"/>
          </p:cNvSpPr>
          <p:nvPr/>
        </p:nvSpPr>
        <p:spPr bwMode="auto">
          <a:xfrm flipH="1">
            <a:off x="1073040" y="4129011"/>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64" name="Line 310"/>
          <p:cNvSpPr>
            <a:spLocks noChangeShapeType="1"/>
          </p:cNvSpPr>
          <p:nvPr/>
        </p:nvSpPr>
        <p:spPr bwMode="auto">
          <a:xfrm flipH="1">
            <a:off x="952390" y="4129011"/>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65" name="Line 335"/>
          <p:cNvSpPr>
            <a:spLocks noChangeShapeType="1"/>
          </p:cNvSpPr>
          <p:nvPr/>
        </p:nvSpPr>
        <p:spPr bwMode="auto">
          <a:xfrm>
            <a:off x="2353191" y="4147006"/>
            <a:ext cx="0" cy="762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66" name="Line 336"/>
          <p:cNvSpPr>
            <a:spLocks noChangeShapeType="1"/>
          </p:cNvSpPr>
          <p:nvPr/>
        </p:nvSpPr>
        <p:spPr bwMode="auto">
          <a:xfrm>
            <a:off x="2353191" y="4267656"/>
            <a:ext cx="0" cy="762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67" name="Line 337"/>
          <p:cNvSpPr>
            <a:spLocks noChangeShapeType="1"/>
          </p:cNvSpPr>
          <p:nvPr/>
        </p:nvSpPr>
        <p:spPr bwMode="auto">
          <a:xfrm>
            <a:off x="2353191" y="4388306"/>
            <a:ext cx="0" cy="762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68" name="Line 338"/>
          <p:cNvSpPr>
            <a:spLocks noChangeShapeType="1"/>
          </p:cNvSpPr>
          <p:nvPr/>
        </p:nvSpPr>
        <p:spPr bwMode="auto">
          <a:xfrm>
            <a:off x="2353191" y="4508956"/>
            <a:ext cx="0" cy="762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69" name="Line 339"/>
          <p:cNvSpPr>
            <a:spLocks noChangeShapeType="1"/>
          </p:cNvSpPr>
          <p:nvPr/>
        </p:nvSpPr>
        <p:spPr bwMode="auto">
          <a:xfrm>
            <a:off x="2353191" y="4629606"/>
            <a:ext cx="0" cy="762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70" name="Line 340"/>
          <p:cNvSpPr>
            <a:spLocks noChangeShapeType="1"/>
          </p:cNvSpPr>
          <p:nvPr/>
        </p:nvSpPr>
        <p:spPr bwMode="auto">
          <a:xfrm>
            <a:off x="2353191" y="4751843"/>
            <a:ext cx="0" cy="7461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71" name="Line 341"/>
          <p:cNvSpPr>
            <a:spLocks noChangeShapeType="1"/>
          </p:cNvSpPr>
          <p:nvPr/>
        </p:nvSpPr>
        <p:spPr bwMode="auto">
          <a:xfrm>
            <a:off x="2353191" y="4872493"/>
            <a:ext cx="0" cy="7461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72" name="Line 342"/>
          <p:cNvSpPr>
            <a:spLocks noChangeShapeType="1"/>
          </p:cNvSpPr>
          <p:nvPr/>
        </p:nvSpPr>
        <p:spPr bwMode="auto">
          <a:xfrm>
            <a:off x="2353191" y="4993143"/>
            <a:ext cx="0" cy="7461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73" name="Line 343"/>
          <p:cNvSpPr>
            <a:spLocks noChangeShapeType="1"/>
          </p:cNvSpPr>
          <p:nvPr/>
        </p:nvSpPr>
        <p:spPr bwMode="auto">
          <a:xfrm>
            <a:off x="2353191" y="5113793"/>
            <a:ext cx="0" cy="7461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74" name="Line 344"/>
          <p:cNvSpPr>
            <a:spLocks noChangeShapeType="1"/>
          </p:cNvSpPr>
          <p:nvPr/>
        </p:nvSpPr>
        <p:spPr bwMode="auto">
          <a:xfrm>
            <a:off x="2353191" y="5234443"/>
            <a:ext cx="0" cy="7461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75" name="Line 345"/>
          <p:cNvSpPr>
            <a:spLocks noChangeShapeType="1"/>
          </p:cNvSpPr>
          <p:nvPr/>
        </p:nvSpPr>
        <p:spPr bwMode="auto">
          <a:xfrm>
            <a:off x="2353191" y="5355093"/>
            <a:ext cx="0" cy="762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76" name="Line 346"/>
          <p:cNvSpPr>
            <a:spLocks noChangeShapeType="1"/>
          </p:cNvSpPr>
          <p:nvPr/>
        </p:nvSpPr>
        <p:spPr bwMode="auto">
          <a:xfrm>
            <a:off x="2353191" y="5475743"/>
            <a:ext cx="0" cy="762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77" name="Line 347"/>
          <p:cNvSpPr>
            <a:spLocks noChangeShapeType="1"/>
          </p:cNvSpPr>
          <p:nvPr/>
        </p:nvSpPr>
        <p:spPr bwMode="auto">
          <a:xfrm>
            <a:off x="2353191" y="5596393"/>
            <a:ext cx="0" cy="762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78" name="Line 348"/>
          <p:cNvSpPr>
            <a:spLocks noChangeShapeType="1"/>
          </p:cNvSpPr>
          <p:nvPr/>
        </p:nvSpPr>
        <p:spPr bwMode="auto">
          <a:xfrm>
            <a:off x="2353191" y="5717043"/>
            <a:ext cx="0" cy="762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79" name="Freeform 493"/>
          <p:cNvSpPr>
            <a:spLocks/>
          </p:cNvSpPr>
          <p:nvPr/>
        </p:nvSpPr>
        <p:spPr bwMode="auto">
          <a:xfrm>
            <a:off x="2325409" y="4104598"/>
            <a:ext cx="60325" cy="60325"/>
          </a:xfrm>
          <a:custGeom>
            <a:avLst/>
            <a:gdLst>
              <a:gd name="T0" fmla="*/ 38 w 38"/>
              <a:gd name="T1" fmla="*/ 19 h 38"/>
              <a:gd name="T2" fmla="*/ 38 w 38"/>
              <a:gd name="T3" fmla="*/ 19 h 38"/>
              <a:gd name="T4" fmla="*/ 36 w 38"/>
              <a:gd name="T5" fmla="*/ 28 h 38"/>
              <a:gd name="T6" fmla="*/ 33 w 38"/>
              <a:gd name="T7" fmla="*/ 33 h 38"/>
              <a:gd name="T8" fmla="*/ 26 w 38"/>
              <a:gd name="T9" fmla="*/ 38 h 38"/>
              <a:gd name="T10" fmla="*/ 19 w 38"/>
              <a:gd name="T11" fmla="*/ 38 h 38"/>
              <a:gd name="T12" fmla="*/ 19 w 38"/>
              <a:gd name="T13" fmla="*/ 38 h 38"/>
              <a:gd name="T14" fmla="*/ 12 w 38"/>
              <a:gd name="T15" fmla="*/ 38 h 38"/>
              <a:gd name="T16" fmla="*/ 5 w 38"/>
              <a:gd name="T17" fmla="*/ 33 h 38"/>
              <a:gd name="T18" fmla="*/ 2 w 38"/>
              <a:gd name="T19" fmla="*/ 28 h 38"/>
              <a:gd name="T20" fmla="*/ 0 w 38"/>
              <a:gd name="T21" fmla="*/ 19 h 38"/>
              <a:gd name="T22" fmla="*/ 0 w 38"/>
              <a:gd name="T23" fmla="*/ 19 h 38"/>
              <a:gd name="T24" fmla="*/ 2 w 38"/>
              <a:gd name="T25" fmla="*/ 12 h 38"/>
              <a:gd name="T26" fmla="*/ 5 w 38"/>
              <a:gd name="T27" fmla="*/ 7 h 38"/>
              <a:gd name="T28" fmla="*/ 12 w 38"/>
              <a:gd name="T29" fmla="*/ 2 h 38"/>
              <a:gd name="T30" fmla="*/ 19 w 38"/>
              <a:gd name="T31" fmla="*/ 0 h 38"/>
              <a:gd name="T32" fmla="*/ 19 w 38"/>
              <a:gd name="T33" fmla="*/ 0 h 38"/>
              <a:gd name="T34" fmla="*/ 26 w 38"/>
              <a:gd name="T35" fmla="*/ 2 h 38"/>
              <a:gd name="T36" fmla="*/ 33 w 38"/>
              <a:gd name="T37" fmla="*/ 7 h 38"/>
              <a:gd name="T38" fmla="*/ 36 w 38"/>
              <a:gd name="T39" fmla="*/ 12 h 38"/>
              <a:gd name="T40" fmla="*/ 38 w 38"/>
              <a:gd name="T41" fmla="*/ 19 h 38"/>
              <a:gd name="T42" fmla="*/ 38 w 38"/>
              <a:gd name="T43"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 h="38">
                <a:moveTo>
                  <a:pt x="38" y="19"/>
                </a:moveTo>
                <a:lnTo>
                  <a:pt x="38" y="19"/>
                </a:lnTo>
                <a:lnTo>
                  <a:pt x="36" y="28"/>
                </a:lnTo>
                <a:lnTo>
                  <a:pt x="33" y="33"/>
                </a:lnTo>
                <a:lnTo>
                  <a:pt x="26" y="38"/>
                </a:lnTo>
                <a:lnTo>
                  <a:pt x="19" y="38"/>
                </a:lnTo>
                <a:lnTo>
                  <a:pt x="19" y="38"/>
                </a:lnTo>
                <a:lnTo>
                  <a:pt x="12" y="38"/>
                </a:lnTo>
                <a:lnTo>
                  <a:pt x="5" y="33"/>
                </a:lnTo>
                <a:lnTo>
                  <a:pt x="2" y="28"/>
                </a:lnTo>
                <a:lnTo>
                  <a:pt x="0" y="19"/>
                </a:lnTo>
                <a:lnTo>
                  <a:pt x="0" y="19"/>
                </a:lnTo>
                <a:lnTo>
                  <a:pt x="2" y="12"/>
                </a:lnTo>
                <a:lnTo>
                  <a:pt x="5" y="7"/>
                </a:lnTo>
                <a:lnTo>
                  <a:pt x="12" y="2"/>
                </a:lnTo>
                <a:lnTo>
                  <a:pt x="19" y="0"/>
                </a:lnTo>
                <a:lnTo>
                  <a:pt x="19" y="0"/>
                </a:lnTo>
                <a:lnTo>
                  <a:pt x="26" y="2"/>
                </a:lnTo>
                <a:lnTo>
                  <a:pt x="33" y="7"/>
                </a:lnTo>
                <a:lnTo>
                  <a:pt x="36" y="12"/>
                </a:lnTo>
                <a:lnTo>
                  <a:pt x="38" y="19"/>
                </a:lnTo>
                <a:lnTo>
                  <a:pt x="38" y="1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80" name="Freeform 495"/>
          <p:cNvSpPr>
            <a:spLocks/>
          </p:cNvSpPr>
          <p:nvPr/>
        </p:nvSpPr>
        <p:spPr bwMode="auto">
          <a:xfrm>
            <a:off x="3112015" y="3108780"/>
            <a:ext cx="60325" cy="60325"/>
          </a:xfrm>
          <a:custGeom>
            <a:avLst/>
            <a:gdLst>
              <a:gd name="T0" fmla="*/ 38 w 38"/>
              <a:gd name="T1" fmla="*/ 19 h 38"/>
              <a:gd name="T2" fmla="*/ 38 w 38"/>
              <a:gd name="T3" fmla="*/ 19 h 38"/>
              <a:gd name="T4" fmla="*/ 38 w 38"/>
              <a:gd name="T5" fmla="*/ 29 h 38"/>
              <a:gd name="T6" fmla="*/ 33 w 38"/>
              <a:gd name="T7" fmla="*/ 34 h 38"/>
              <a:gd name="T8" fmla="*/ 29 w 38"/>
              <a:gd name="T9" fmla="*/ 38 h 38"/>
              <a:gd name="T10" fmla="*/ 19 w 38"/>
              <a:gd name="T11" fmla="*/ 38 h 38"/>
              <a:gd name="T12" fmla="*/ 19 w 38"/>
              <a:gd name="T13" fmla="*/ 38 h 38"/>
              <a:gd name="T14" fmla="*/ 12 w 38"/>
              <a:gd name="T15" fmla="*/ 38 h 38"/>
              <a:gd name="T16" fmla="*/ 7 w 38"/>
              <a:gd name="T17" fmla="*/ 34 h 38"/>
              <a:gd name="T18" fmla="*/ 2 w 38"/>
              <a:gd name="T19" fmla="*/ 29 h 38"/>
              <a:gd name="T20" fmla="*/ 0 w 38"/>
              <a:gd name="T21" fmla="*/ 19 h 38"/>
              <a:gd name="T22" fmla="*/ 0 w 38"/>
              <a:gd name="T23" fmla="*/ 19 h 38"/>
              <a:gd name="T24" fmla="*/ 2 w 38"/>
              <a:gd name="T25" fmla="*/ 12 h 38"/>
              <a:gd name="T26" fmla="*/ 7 w 38"/>
              <a:gd name="T27" fmla="*/ 7 h 38"/>
              <a:gd name="T28" fmla="*/ 12 w 38"/>
              <a:gd name="T29" fmla="*/ 3 h 38"/>
              <a:gd name="T30" fmla="*/ 19 w 38"/>
              <a:gd name="T31" fmla="*/ 0 h 38"/>
              <a:gd name="T32" fmla="*/ 19 w 38"/>
              <a:gd name="T33" fmla="*/ 0 h 38"/>
              <a:gd name="T34" fmla="*/ 29 w 38"/>
              <a:gd name="T35" fmla="*/ 3 h 38"/>
              <a:gd name="T36" fmla="*/ 33 w 38"/>
              <a:gd name="T37" fmla="*/ 7 h 38"/>
              <a:gd name="T38" fmla="*/ 38 w 38"/>
              <a:gd name="T39" fmla="*/ 12 h 38"/>
              <a:gd name="T40" fmla="*/ 38 w 38"/>
              <a:gd name="T41" fmla="*/ 19 h 38"/>
              <a:gd name="T42" fmla="*/ 38 w 38"/>
              <a:gd name="T43"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 h="38">
                <a:moveTo>
                  <a:pt x="38" y="19"/>
                </a:moveTo>
                <a:lnTo>
                  <a:pt x="38" y="19"/>
                </a:lnTo>
                <a:lnTo>
                  <a:pt x="38" y="29"/>
                </a:lnTo>
                <a:lnTo>
                  <a:pt x="33" y="34"/>
                </a:lnTo>
                <a:lnTo>
                  <a:pt x="29" y="38"/>
                </a:lnTo>
                <a:lnTo>
                  <a:pt x="19" y="38"/>
                </a:lnTo>
                <a:lnTo>
                  <a:pt x="19" y="38"/>
                </a:lnTo>
                <a:lnTo>
                  <a:pt x="12" y="38"/>
                </a:lnTo>
                <a:lnTo>
                  <a:pt x="7" y="34"/>
                </a:lnTo>
                <a:lnTo>
                  <a:pt x="2" y="29"/>
                </a:lnTo>
                <a:lnTo>
                  <a:pt x="0" y="19"/>
                </a:lnTo>
                <a:lnTo>
                  <a:pt x="0" y="19"/>
                </a:lnTo>
                <a:lnTo>
                  <a:pt x="2" y="12"/>
                </a:lnTo>
                <a:lnTo>
                  <a:pt x="7" y="7"/>
                </a:lnTo>
                <a:lnTo>
                  <a:pt x="12" y="3"/>
                </a:lnTo>
                <a:lnTo>
                  <a:pt x="19" y="0"/>
                </a:lnTo>
                <a:lnTo>
                  <a:pt x="19" y="0"/>
                </a:lnTo>
                <a:lnTo>
                  <a:pt x="29" y="3"/>
                </a:lnTo>
                <a:lnTo>
                  <a:pt x="33" y="7"/>
                </a:lnTo>
                <a:lnTo>
                  <a:pt x="38" y="12"/>
                </a:lnTo>
                <a:lnTo>
                  <a:pt x="38" y="19"/>
                </a:lnTo>
                <a:lnTo>
                  <a:pt x="38" y="1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81" name="Freeform 502"/>
          <p:cNvSpPr>
            <a:spLocks/>
          </p:cNvSpPr>
          <p:nvPr/>
        </p:nvSpPr>
        <p:spPr bwMode="auto">
          <a:xfrm>
            <a:off x="2872303" y="5823405"/>
            <a:ext cx="155575" cy="0"/>
          </a:xfrm>
          <a:custGeom>
            <a:avLst/>
            <a:gdLst>
              <a:gd name="T0" fmla="*/ 98 w 98"/>
              <a:gd name="T1" fmla="*/ 0 w 98"/>
              <a:gd name="T2" fmla="*/ 98 w 98"/>
            </a:gdLst>
            <a:ahLst/>
            <a:cxnLst>
              <a:cxn ang="0">
                <a:pos x="T0" y="0"/>
              </a:cxn>
              <a:cxn ang="0">
                <a:pos x="T1" y="0"/>
              </a:cxn>
              <a:cxn ang="0">
                <a:pos x="T2" y="0"/>
              </a:cxn>
            </a:cxnLst>
            <a:rect l="0" t="0" r="r" b="b"/>
            <a:pathLst>
              <a:path w="98">
                <a:moveTo>
                  <a:pt x="98" y="0"/>
                </a:moveTo>
                <a:lnTo>
                  <a:pt x="0" y="0"/>
                </a:lnTo>
                <a:lnTo>
                  <a:pt x="9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nvGrpSpPr>
          <p:cNvPr id="482" name="Group 481"/>
          <p:cNvGrpSpPr/>
          <p:nvPr/>
        </p:nvGrpSpPr>
        <p:grpSpPr>
          <a:xfrm>
            <a:off x="2483298" y="4044386"/>
            <a:ext cx="176346" cy="233021"/>
            <a:chOff x="5569546" y="1454150"/>
            <a:chExt cx="176346" cy="233021"/>
          </a:xfrm>
        </p:grpSpPr>
        <p:sp>
          <p:nvSpPr>
            <p:cNvPr id="483" name="Rectangle 474"/>
            <p:cNvSpPr>
              <a:spLocks noChangeArrowheads="1"/>
            </p:cNvSpPr>
            <p:nvPr/>
          </p:nvSpPr>
          <p:spPr bwMode="auto">
            <a:xfrm>
              <a:off x="5569546" y="1454150"/>
              <a:ext cx="10259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200" b="1" dirty="0">
                  <a:solidFill>
                    <a:srgbClr val="000000"/>
                  </a:solidFill>
                  <a:latin typeface="Univers LT Std 47 Cn Lt" charset="0"/>
                  <a:cs typeface="Arial" pitchFamily="34" charset="0"/>
                </a:rPr>
                <a:t>E</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sp>
          <p:nvSpPr>
            <p:cNvPr id="484" name="Rectangle 475"/>
            <p:cNvSpPr>
              <a:spLocks noChangeArrowheads="1"/>
            </p:cNvSpPr>
            <p:nvPr/>
          </p:nvSpPr>
          <p:spPr bwMode="auto">
            <a:xfrm>
              <a:off x="5670550" y="1525588"/>
              <a:ext cx="75342"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1" i="0" u="none" strike="noStrike" cap="none" normalizeH="0" baseline="0" dirty="0">
                  <a:ln>
                    <a:noFill/>
                  </a:ln>
                  <a:solidFill>
                    <a:srgbClr val="000000"/>
                  </a:solidFill>
                  <a:effectLst/>
                  <a:latin typeface="Univers LT Std 47 Cn Lt" charset="0"/>
                  <a:cs typeface="Arial" pitchFamily="34" charset="0"/>
                </a:rPr>
                <a:t>1</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grpSp>
      <p:sp>
        <p:nvSpPr>
          <p:cNvPr id="485" name="Line 329"/>
          <p:cNvSpPr>
            <a:spLocks noChangeShapeType="1"/>
          </p:cNvSpPr>
          <p:nvPr/>
        </p:nvSpPr>
        <p:spPr bwMode="auto">
          <a:xfrm flipH="1">
            <a:off x="936347" y="4911923"/>
            <a:ext cx="7461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86" name="Line 374"/>
          <p:cNvSpPr>
            <a:spLocks noChangeShapeType="1"/>
          </p:cNvSpPr>
          <p:nvPr/>
        </p:nvSpPr>
        <p:spPr bwMode="auto">
          <a:xfrm>
            <a:off x="3148528" y="5848806"/>
            <a:ext cx="0" cy="762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87" name="Line 393"/>
          <p:cNvSpPr>
            <a:spLocks noChangeShapeType="1"/>
          </p:cNvSpPr>
          <p:nvPr/>
        </p:nvSpPr>
        <p:spPr bwMode="auto">
          <a:xfrm flipH="1">
            <a:off x="1019691" y="3136223"/>
            <a:ext cx="7461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88" name="Freeform 494"/>
          <p:cNvSpPr>
            <a:spLocks/>
          </p:cNvSpPr>
          <p:nvPr/>
        </p:nvSpPr>
        <p:spPr bwMode="auto">
          <a:xfrm>
            <a:off x="3112015" y="4879636"/>
            <a:ext cx="60325" cy="60325"/>
          </a:xfrm>
          <a:custGeom>
            <a:avLst/>
            <a:gdLst>
              <a:gd name="T0" fmla="*/ 38 w 38"/>
              <a:gd name="T1" fmla="*/ 19 h 38"/>
              <a:gd name="T2" fmla="*/ 38 w 38"/>
              <a:gd name="T3" fmla="*/ 19 h 38"/>
              <a:gd name="T4" fmla="*/ 38 w 38"/>
              <a:gd name="T5" fmla="*/ 26 h 38"/>
              <a:gd name="T6" fmla="*/ 33 w 38"/>
              <a:gd name="T7" fmla="*/ 33 h 38"/>
              <a:gd name="T8" fmla="*/ 29 w 38"/>
              <a:gd name="T9" fmla="*/ 38 h 38"/>
              <a:gd name="T10" fmla="*/ 19 w 38"/>
              <a:gd name="T11" fmla="*/ 38 h 38"/>
              <a:gd name="T12" fmla="*/ 19 w 38"/>
              <a:gd name="T13" fmla="*/ 38 h 38"/>
              <a:gd name="T14" fmla="*/ 12 w 38"/>
              <a:gd name="T15" fmla="*/ 38 h 38"/>
              <a:gd name="T16" fmla="*/ 7 w 38"/>
              <a:gd name="T17" fmla="*/ 33 h 38"/>
              <a:gd name="T18" fmla="*/ 2 w 38"/>
              <a:gd name="T19" fmla="*/ 26 h 38"/>
              <a:gd name="T20" fmla="*/ 0 w 38"/>
              <a:gd name="T21" fmla="*/ 19 h 38"/>
              <a:gd name="T22" fmla="*/ 0 w 38"/>
              <a:gd name="T23" fmla="*/ 19 h 38"/>
              <a:gd name="T24" fmla="*/ 2 w 38"/>
              <a:gd name="T25" fmla="*/ 12 h 38"/>
              <a:gd name="T26" fmla="*/ 7 w 38"/>
              <a:gd name="T27" fmla="*/ 4 h 38"/>
              <a:gd name="T28" fmla="*/ 12 w 38"/>
              <a:gd name="T29" fmla="*/ 2 h 38"/>
              <a:gd name="T30" fmla="*/ 19 w 38"/>
              <a:gd name="T31" fmla="*/ 0 h 38"/>
              <a:gd name="T32" fmla="*/ 19 w 38"/>
              <a:gd name="T33" fmla="*/ 0 h 38"/>
              <a:gd name="T34" fmla="*/ 29 w 38"/>
              <a:gd name="T35" fmla="*/ 2 h 38"/>
              <a:gd name="T36" fmla="*/ 33 w 38"/>
              <a:gd name="T37" fmla="*/ 4 h 38"/>
              <a:gd name="T38" fmla="*/ 38 w 38"/>
              <a:gd name="T39" fmla="*/ 12 h 38"/>
              <a:gd name="T40" fmla="*/ 38 w 38"/>
              <a:gd name="T41" fmla="*/ 19 h 38"/>
              <a:gd name="T42" fmla="*/ 38 w 38"/>
              <a:gd name="T43"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 h="38">
                <a:moveTo>
                  <a:pt x="38" y="19"/>
                </a:moveTo>
                <a:lnTo>
                  <a:pt x="38" y="19"/>
                </a:lnTo>
                <a:lnTo>
                  <a:pt x="38" y="26"/>
                </a:lnTo>
                <a:lnTo>
                  <a:pt x="33" y="33"/>
                </a:lnTo>
                <a:lnTo>
                  <a:pt x="29" y="38"/>
                </a:lnTo>
                <a:lnTo>
                  <a:pt x="19" y="38"/>
                </a:lnTo>
                <a:lnTo>
                  <a:pt x="19" y="38"/>
                </a:lnTo>
                <a:lnTo>
                  <a:pt x="12" y="38"/>
                </a:lnTo>
                <a:lnTo>
                  <a:pt x="7" y="33"/>
                </a:lnTo>
                <a:lnTo>
                  <a:pt x="2" y="26"/>
                </a:lnTo>
                <a:lnTo>
                  <a:pt x="0" y="19"/>
                </a:lnTo>
                <a:lnTo>
                  <a:pt x="0" y="19"/>
                </a:lnTo>
                <a:lnTo>
                  <a:pt x="2" y="12"/>
                </a:lnTo>
                <a:lnTo>
                  <a:pt x="7" y="4"/>
                </a:lnTo>
                <a:lnTo>
                  <a:pt x="12" y="2"/>
                </a:lnTo>
                <a:lnTo>
                  <a:pt x="19" y="0"/>
                </a:lnTo>
                <a:lnTo>
                  <a:pt x="19" y="0"/>
                </a:lnTo>
                <a:lnTo>
                  <a:pt x="29" y="2"/>
                </a:lnTo>
                <a:lnTo>
                  <a:pt x="33" y="4"/>
                </a:lnTo>
                <a:lnTo>
                  <a:pt x="38" y="12"/>
                </a:lnTo>
                <a:lnTo>
                  <a:pt x="38" y="19"/>
                </a:lnTo>
                <a:lnTo>
                  <a:pt x="38" y="1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89" name="Line 312"/>
          <p:cNvSpPr>
            <a:spLocks noChangeShapeType="1"/>
          </p:cNvSpPr>
          <p:nvPr/>
        </p:nvSpPr>
        <p:spPr bwMode="auto">
          <a:xfrm flipH="1">
            <a:off x="2988984" y="4911923"/>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90" name="Line 313"/>
          <p:cNvSpPr>
            <a:spLocks noChangeShapeType="1"/>
          </p:cNvSpPr>
          <p:nvPr/>
        </p:nvSpPr>
        <p:spPr bwMode="auto">
          <a:xfrm flipH="1">
            <a:off x="2868334" y="4911923"/>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91" name="Line 314"/>
          <p:cNvSpPr>
            <a:spLocks noChangeShapeType="1"/>
          </p:cNvSpPr>
          <p:nvPr/>
        </p:nvSpPr>
        <p:spPr bwMode="auto">
          <a:xfrm flipH="1">
            <a:off x="2747684" y="4911923"/>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92" name="Line 315"/>
          <p:cNvSpPr>
            <a:spLocks noChangeShapeType="1"/>
          </p:cNvSpPr>
          <p:nvPr/>
        </p:nvSpPr>
        <p:spPr bwMode="auto">
          <a:xfrm flipH="1">
            <a:off x="2627034" y="4911923"/>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93" name="Line 316"/>
          <p:cNvSpPr>
            <a:spLocks noChangeShapeType="1"/>
          </p:cNvSpPr>
          <p:nvPr/>
        </p:nvSpPr>
        <p:spPr bwMode="auto">
          <a:xfrm flipH="1">
            <a:off x="2506384" y="4911923"/>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94" name="Line 317"/>
          <p:cNvSpPr>
            <a:spLocks noChangeShapeType="1"/>
          </p:cNvSpPr>
          <p:nvPr/>
        </p:nvSpPr>
        <p:spPr bwMode="auto">
          <a:xfrm flipH="1">
            <a:off x="2385734" y="4911923"/>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95" name="Line 318"/>
          <p:cNvSpPr>
            <a:spLocks noChangeShapeType="1"/>
          </p:cNvSpPr>
          <p:nvPr/>
        </p:nvSpPr>
        <p:spPr bwMode="auto">
          <a:xfrm flipH="1">
            <a:off x="2265084" y="4911923"/>
            <a:ext cx="7461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96" name="Line 319"/>
          <p:cNvSpPr>
            <a:spLocks noChangeShapeType="1"/>
          </p:cNvSpPr>
          <p:nvPr/>
        </p:nvSpPr>
        <p:spPr bwMode="auto">
          <a:xfrm flipH="1">
            <a:off x="2144434" y="4911923"/>
            <a:ext cx="7461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97" name="Line 320"/>
          <p:cNvSpPr>
            <a:spLocks noChangeShapeType="1"/>
          </p:cNvSpPr>
          <p:nvPr/>
        </p:nvSpPr>
        <p:spPr bwMode="auto">
          <a:xfrm flipH="1">
            <a:off x="2023784" y="4911923"/>
            <a:ext cx="7461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98" name="Line 321"/>
          <p:cNvSpPr>
            <a:spLocks noChangeShapeType="1"/>
          </p:cNvSpPr>
          <p:nvPr/>
        </p:nvSpPr>
        <p:spPr bwMode="auto">
          <a:xfrm flipH="1">
            <a:off x="1903134" y="4911923"/>
            <a:ext cx="7461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99" name="Line 322"/>
          <p:cNvSpPr>
            <a:spLocks noChangeShapeType="1"/>
          </p:cNvSpPr>
          <p:nvPr/>
        </p:nvSpPr>
        <p:spPr bwMode="auto">
          <a:xfrm flipH="1">
            <a:off x="1782484" y="4911923"/>
            <a:ext cx="7461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00" name="Line 323"/>
          <p:cNvSpPr>
            <a:spLocks noChangeShapeType="1"/>
          </p:cNvSpPr>
          <p:nvPr/>
        </p:nvSpPr>
        <p:spPr bwMode="auto">
          <a:xfrm flipH="1">
            <a:off x="1660247" y="4911923"/>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01" name="Line 324"/>
          <p:cNvSpPr>
            <a:spLocks noChangeShapeType="1"/>
          </p:cNvSpPr>
          <p:nvPr/>
        </p:nvSpPr>
        <p:spPr bwMode="auto">
          <a:xfrm flipH="1">
            <a:off x="1539597" y="4911923"/>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02" name="Line 325"/>
          <p:cNvSpPr>
            <a:spLocks noChangeShapeType="1"/>
          </p:cNvSpPr>
          <p:nvPr/>
        </p:nvSpPr>
        <p:spPr bwMode="auto">
          <a:xfrm flipH="1">
            <a:off x="1418947" y="4911923"/>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03" name="Line 326"/>
          <p:cNvSpPr>
            <a:spLocks noChangeShapeType="1"/>
          </p:cNvSpPr>
          <p:nvPr/>
        </p:nvSpPr>
        <p:spPr bwMode="auto">
          <a:xfrm flipH="1">
            <a:off x="1298297" y="4911923"/>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04" name="Line 327"/>
          <p:cNvSpPr>
            <a:spLocks noChangeShapeType="1"/>
          </p:cNvSpPr>
          <p:nvPr/>
        </p:nvSpPr>
        <p:spPr bwMode="auto">
          <a:xfrm flipH="1">
            <a:off x="1177647" y="4911923"/>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05" name="Line 328"/>
          <p:cNvSpPr>
            <a:spLocks noChangeShapeType="1"/>
          </p:cNvSpPr>
          <p:nvPr/>
        </p:nvSpPr>
        <p:spPr bwMode="auto">
          <a:xfrm flipH="1">
            <a:off x="1056997" y="4911923"/>
            <a:ext cx="7461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06" name="Line 352"/>
          <p:cNvSpPr>
            <a:spLocks noChangeShapeType="1"/>
          </p:cNvSpPr>
          <p:nvPr/>
        </p:nvSpPr>
        <p:spPr bwMode="auto">
          <a:xfrm>
            <a:off x="3148528" y="3191331"/>
            <a:ext cx="0" cy="762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07" name="Line 353"/>
          <p:cNvSpPr>
            <a:spLocks noChangeShapeType="1"/>
          </p:cNvSpPr>
          <p:nvPr/>
        </p:nvSpPr>
        <p:spPr bwMode="auto">
          <a:xfrm>
            <a:off x="3148528" y="3313568"/>
            <a:ext cx="0" cy="7461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08" name="Line 354"/>
          <p:cNvSpPr>
            <a:spLocks noChangeShapeType="1"/>
          </p:cNvSpPr>
          <p:nvPr/>
        </p:nvSpPr>
        <p:spPr bwMode="auto">
          <a:xfrm>
            <a:off x="3148528" y="3434218"/>
            <a:ext cx="0" cy="7461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09" name="Line 355"/>
          <p:cNvSpPr>
            <a:spLocks noChangeShapeType="1"/>
          </p:cNvSpPr>
          <p:nvPr/>
        </p:nvSpPr>
        <p:spPr bwMode="auto">
          <a:xfrm>
            <a:off x="3148528" y="3554868"/>
            <a:ext cx="0" cy="7461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10" name="Line 356"/>
          <p:cNvSpPr>
            <a:spLocks noChangeShapeType="1"/>
          </p:cNvSpPr>
          <p:nvPr/>
        </p:nvSpPr>
        <p:spPr bwMode="auto">
          <a:xfrm>
            <a:off x="3148528" y="3675518"/>
            <a:ext cx="0" cy="7461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11" name="Line 357"/>
          <p:cNvSpPr>
            <a:spLocks noChangeShapeType="1"/>
          </p:cNvSpPr>
          <p:nvPr/>
        </p:nvSpPr>
        <p:spPr bwMode="auto">
          <a:xfrm>
            <a:off x="3148528" y="3796168"/>
            <a:ext cx="0" cy="7461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12" name="Line 358"/>
          <p:cNvSpPr>
            <a:spLocks noChangeShapeType="1"/>
          </p:cNvSpPr>
          <p:nvPr/>
        </p:nvSpPr>
        <p:spPr bwMode="auto">
          <a:xfrm>
            <a:off x="3148528" y="3916818"/>
            <a:ext cx="0" cy="762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13" name="Line 359"/>
          <p:cNvSpPr>
            <a:spLocks noChangeShapeType="1"/>
          </p:cNvSpPr>
          <p:nvPr/>
        </p:nvSpPr>
        <p:spPr bwMode="auto">
          <a:xfrm>
            <a:off x="3148528" y="4037468"/>
            <a:ext cx="0" cy="762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14" name="Line 360"/>
          <p:cNvSpPr>
            <a:spLocks noChangeShapeType="1"/>
          </p:cNvSpPr>
          <p:nvPr/>
        </p:nvSpPr>
        <p:spPr bwMode="auto">
          <a:xfrm>
            <a:off x="3148528" y="4158118"/>
            <a:ext cx="0" cy="762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15" name="Line 361"/>
          <p:cNvSpPr>
            <a:spLocks noChangeShapeType="1"/>
          </p:cNvSpPr>
          <p:nvPr/>
        </p:nvSpPr>
        <p:spPr bwMode="auto">
          <a:xfrm>
            <a:off x="3148528" y="4278768"/>
            <a:ext cx="0" cy="762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16" name="Line 362"/>
          <p:cNvSpPr>
            <a:spLocks noChangeShapeType="1"/>
          </p:cNvSpPr>
          <p:nvPr/>
        </p:nvSpPr>
        <p:spPr bwMode="auto">
          <a:xfrm>
            <a:off x="3148528" y="4399418"/>
            <a:ext cx="0" cy="762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17" name="Line 363"/>
          <p:cNvSpPr>
            <a:spLocks noChangeShapeType="1"/>
          </p:cNvSpPr>
          <p:nvPr/>
        </p:nvSpPr>
        <p:spPr bwMode="auto">
          <a:xfrm>
            <a:off x="3148528" y="4520068"/>
            <a:ext cx="0" cy="762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18" name="Line 364"/>
          <p:cNvSpPr>
            <a:spLocks noChangeShapeType="1"/>
          </p:cNvSpPr>
          <p:nvPr/>
        </p:nvSpPr>
        <p:spPr bwMode="auto">
          <a:xfrm>
            <a:off x="3148528" y="4642306"/>
            <a:ext cx="0" cy="7461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19" name="Line 365"/>
          <p:cNvSpPr>
            <a:spLocks noChangeShapeType="1"/>
          </p:cNvSpPr>
          <p:nvPr/>
        </p:nvSpPr>
        <p:spPr bwMode="auto">
          <a:xfrm>
            <a:off x="3148528" y="4762956"/>
            <a:ext cx="0" cy="7461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20" name="Line 366"/>
          <p:cNvSpPr>
            <a:spLocks noChangeShapeType="1"/>
          </p:cNvSpPr>
          <p:nvPr/>
        </p:nvSpPr>
        <p:spPr bwMode="auto">
          <a:xfrm>
            <a:off x="3148528" y="4883606"/>
            <a:ext cx="0" cy="7461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21" name="Line 367"/>
          <p:cNvSpPr>
            <a:spLocks noChangeShapeType="1"/>
          </p:cNvSpPr>
          <p:nvPr/>
        </p:nvSpPr>
        <p:spPr bwMode="auto">
          <a:xfrm>
            <a:off x="3148528" y="5004256"/>
            <a:ext cx="0" cy="7461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22" name="Line 368"/>
          <p:cNvSpPr>
            <a:spLocks noChangeShapeType="1"/>
          </p:cNvSpPr>
          <p:nvPr/>
        </p:nvSpPr>
        <p:spPr bwMode="auto">
          <a:xfrm>
            <a:off x="3148528" y="5124906"/>
            <a:ext cx="0" cy="7461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23" name="Line 369"/>
          <p:cNvSpPr>
            <a:spLocks noChangeShapeType="1"/>
          </p:cNvSpPr>
          <p:nvPr/>
        </p:nvSpPr>
        <p:spPr bwMode="auto">
          <a:xfrm>
            <a:off x="3148528" y="5245556"/>
            <a:ext cx="0" cy="762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24" name="Line 370"/>
          <p:cNvSpPr>
            <a:spLocks noChangeShapeType="1"/>
          </p:cNvSpPr>
          <p:nvPr/>
        </p:nvSpPr>
        <p:spPr bwMode="auto">
          <a:xfrm>
            <a:off x="3148528" y="5366206"/>
            <a:ext cx="0" cy="762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25" name="Line 371"/>
          <p:cNvSpPr>
            <a:spLocks noChangeShapeType="1"/>
          </p:cNvSpPr>
          <p:nvPr/>
        </p:nvSpPr>
        <p:spPr bwMode="auto">
          <a:xfrm>
            <a:off x="3148528" y="5486856"/>
            <a:ext cx="0" cy="762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26" name="Line 372"/>
          <p:cNvSpPr>
            <a:spLocks noChangeShapeType="1"/>
          </p:cNvSpPr>
          <p:nvPr/>
        </p:nvSpPr>
        <p:spPr bwMode="auto">
          <a:xfrm>
            <a:off x="3148528" y="5607506"/>
            <a:ext cx="0" cy="762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27" name="Line 373"/>
          <p:cNvSpPr>
            <a:spLocks noChangeShapeType="1"/>
          </p:cNvSpPr>
          <p:nvPr/>
        </p:nvSpPr>
        <p:spPr bwMode="auto">
          <a:xfrm>
            <a:off x="3148528" y="5728156"/>
            <a:ext cx="0" cy="762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28" name="Line 377"/>
          <p:cNvSpPr>
            <a:spLocks noChangeShapeType="1"/>
          </p:cNvSpPr>
          <p:nvPr/>
        </p:nvSpPr>
        <p:spPr bwMode="auto">
          <a:xfrm flipH="1">
            <a:off x="2951678" y="3136223"/>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29" name="Line 378"/>
          <p:cNvSpPr>
            <a:spLocks noChangeShapeType="1"/>
          </p:cNvSpPr>
          <p:nvPr/>
        </p:nvSpPr>
        <p:spPr bwMode="auto">
          <a:xfrm flipH="1">
            <a:off x="2831028" y="3136223"/>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30" name="Line 379"/>
          <p:cNvSpPr>
            <a:spLocks noChangeShapeType="1"/>
          </p:cNvSpPr>
          <p:nvPr/>
        </p:nvSpPr>
        <p:spPr bwMode="auto">
          <a:xfrm flipH="1">
            <a:off x="2710378" y="3136223"/>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31" name="Line 380"/>
          <p:cNvSpPr>
            <a:spLocks noChangeShapeType="1"/>
          </p:cNvSpPr>
          <p:nvPr/>
        </p:nvSpPr>
        <p:spPr bwMode="auto">
          <a:xfrm flipH="1">
            <a:off x="2589728" y="3136223"/>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32" name="Line 381"/>
          <p:cNvSpPr>
            <a:spLocks noChangeShapeType="1"/>
          </p:cNvSpPr>
          <p:nvPr/>
        </p:nvSpPr>
        <p:spPr bwMode="auto">
          <a:xfrm flipH="1">
            <a:off x="2469078" y="3136223"/>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33" name="Line 382"/>
          <p:cNvSpPr>
            <a:spLocks noChangeShapeType="1"/>
          </p:cNvSpPr>
          <p:nvPr/>
        </p:nvSpPr>
        <p:spPr bwMode="auto">
          <a:xfrm flipH="1">
            <a:off x="2348428" y="3136223"/>
            <a:ext cx="7461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34" name="Line 383"/>
          <p:cNvSpPr>
            <a:spLocks noChangeShapeType="1"/>
          </p:cNvSpPr>
          <p:nvPr/>
        </p:nvSpPr>
        <p:spPr bwMode="auto">
          <a:xfrm flipH="1">
            <a:off x="2227778" y="3136223"/>
            <a:ext cx="7461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35" name="Line 384"/>
          <p:cNvSpPr>
            <a:spLocks noChangeShapeType="1"/>
          </p:cNvSpPr>
          <p:nvPr/>
        </p:nvSpPr>
        <p:spPr bwMode="auto">
          <a:xfrm flipH="1">
            <a:off x="2107128" y="3136223"/>
            <a:ext cx="7461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36" name="Line 385"/>
          <p:cNvSpPr>
            <a:spLocks noChangeShapeType="1"/>
          </p:cNvSpPr>
          <p:nvPr/>
        </p:nvSpPr>
        <p:spPr bwMode="auto">
          <a:xfrm flipH="1">
            <a:off x="1986478" y="3136223"/>
            <a:ext cx="7461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37" name="Line 386"/>
          <p:cNvSpPr>
            <a:spLocks noChangeShapeType="1"/>
          </p:cNvSpPr>
          <p:nvPr/>
        </p:nvSpPr>
        <p:spPr bwMode="auto">
          <a:xfrm flipH="1">
            <a:off x="1865828" y="3136223"/>
            <a:ext cx="7461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38" name="Line 387"/>
          <p:cNvSpPr>
            <a:spLocks noChangeShapeType="1"/>
          </p:cNvSpPr>
          <p:nvPr/>
        </p:nvSpPr>
        <p:spPr bwMode="auto">
          <a:xfrm flipH="1">
            <a:off x="1743591" y="3136223"/>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39" name="Line 388"/>
          <p:cNvSpPr>
            <a:spLocks noChangeShapeType="1"/>
          </p:cNvSpPr>
          <p:nvPr/>
        </p:nvSpPr>
        <p:spPr bwMode="auto">
          <a:xfrm flipH="1">
            <a:off x="1622941" y="3136223"/>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40" name="Line 389"/>
          <p:cNvSpPr>
            <a:spLocks noChangeShapeType="1"/>
          </p:cNvSpPr>
          <p:nvPr/>
        </p:nvSpPr>
        <p:spPr bwMode="auto">
          <a:xfrm flipH="1">
            <a:off x="1502291" y="3136223"/>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41" name="Line 390"/>
          <p:cNvSpPr>
            <a:spLocks noChangeShapeType="1"/>
          </p:cNvSpPr>
          <p:nvPr/>
        </p:nvSpPr>
        <p:spPr bwMode="auto">
          <a:xfrm flipH="1">
            <a:off x="1381641" y="3136223"/>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42" name="Line 391"/>
          <p:cNvSpPr>
            <a:spLocks noChangeShapeType="1"/>
          </p:cNvSpPr>
          <p:nvPr/>
        </p:nvSpPr>
        <p:spPr bwMode="auto">
          <a:xfrm flipH="1">
            <a:off x="1260991" y="3136223"/>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43" name="Line 392"/>
          <p:cNvSpPr>
            <a:spLocks noChangeShapeType="1"/>
          </p:cNvSpPr>
          <p:nvPr/>
        </p:nvSpPr>
        <p:spPr bwMode="auto">
          <a:xfrm flipH="1">
            <a:off x="1140341" y="3136223"/>
            <a:ext cx="7461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grpSp>
        <p:nvGrpSpPr>
          <p:cNvPr id="544" name="Group 543"/>
          <p:cNvGrpSpPr/>
          <p:nvPr/>
        </p:nvGrpSpPr>
        <p:grpSpPr>
          <a:xfrm>
            <a:off x="3270139" y="4819590"/>
            <a:ext cx="176346" cy="233021"/>
            <a:chOff x="5569546" y="2150205"/>
            <a:chExt cx="176346" cy="233021"/>
          </a:xfrm>
        </p:grpSpPr>
        <p:sp>
          <p:nvSpPr>
            <p:cNvPr id="545" name="Rectangle 474"/>
            <p:cNvSpPr>
              <a:spLocks noChangeArrowheads="1"/>
            </p:cNvSpPr>
            <p:nvPr/>
          </p:nvSpPr>
          <p:spPr bwMode="auto">
            <a:xfrm>
              <a:off x="5569546" y="2150205"/>
              <a:ext cx="10259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200" b="1" dirty="0">
                  <a:solidFill>
                    <a:srgbClr val="000000"/>
                  </a:solidFill>
                  <a:latin typeface="Univers LT Std 47 Cn Lt" charset="0"/>
                  <a:cs typeface="Arial" pitchFamily="34" charset="0"/>
                </a:rPr>
                <a:t>E</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sp>
          <p:nvSpPr>
            <p:cNvPr id="546" name="Rectangle 475"/>
            <p:cNvSpPr>
              <a:spLocks noChangeArrowheads="1"/>
            </p:cNvSpPr>
            <p:nvPr/>
          </p:nvSpPr>
          <p:spPr bwMode="auto">
            <a:xfrm>
              <a:off x="5670550" y="2221643"/>
              <a:ext cx="75342"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050" b="1" dirty="0">
                  <a:solidFill>
                    <a:srgbClr val="000000"/>
                  </a:solidFill>
                  <a:latin typeface="Univers LT Std 47 Cn Lt" charset="0"/>
                  <a:cs typeface="Arial" pitchFamily="34" charset="0"/>
                </a:rPr>
                <a:t>2</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grpSp>
      <p:sp>
        <p:nvSpPr>
          <p:cNvPr id="551" name="Line 377"/>
          <p:cNvSpPr>
            <a:spLocks noChangeShapeType="1"/>
          </p:cNvSpPr>
          <p:nvPr/>
        </p:nvSpPr>
        <p:spPr bwMode="auto">
          <a:xfrm flipH="1">
            <a:off x="3058041" y="3136223"/>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52" name="Rectangle 487"/>
          <p:cNvSpPr>
            <a:spLocks noChangeArrowheads="1"/>
          </p:cNvSpPr>
          <p:nvPr/>
        </p:nvSpPr>
        <p:spPr bwMode="auto">
          <a:xfrm>
            <a:off x="500887" y="3061383"/>
            <a:ext cx="34785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0.88</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76" name="Rectangle 75"/>
          <p:cNvSpPr>
            <a:spLocks noChangeArrowheads="1"/>
          </p:cNvSpPr>
          <p:nvPr/>
        </p:nvSpPr>
        <p:spPr bwMode="auto">
          <a:xfrm>
            <a:off x="1010960" y="3416694"/>
            <a:ext cx="209352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lvl="0" fontAlgn="base">
              <a:spcBef>
                <a:spcPct val="0"/>
              </a:spcBef>
              <a:spcAft>
                <a:spcPct val="0"/>
              </a:spcAft>
            </a:pPr>
            <a:r>
              <a:rPr kumimoji="0" lang="en-US" sz="1000" b="1" i="0" u="none" strike="noStrike" cap="none" normalizeH="0" baseline="0" dirty="0">
                <a:ln>
                  <a:noFill/>
                </a:ln>
                <a:solidFill>
                  <a:srgbClr val="000000"/>
                </a:solidFill>
                <a:effectLst/>
                <a:latin typeface="Univers LT Std 47 Cn Lt" charset="0"/>
                <a:cs typeface="Arial" pitchFamily="34" charset="0"/>
              </a:rPr>
              <a:t>Government </a:t>
            </a:r>
            <a:r>
              <a:rPr lang="en-US" sz="1000" b="1" dirty="0">
                <a:solidFill>
                  <a:srgbClr val="000000"/>
                </a:solidFill>
                <a:latin typeface="Univers LT Std 47 Cn Lt" charset="0"/>
                <a:cs typeface="Arial" pitchFamily="34" charset="0"/>
              </a:rPr>
              <a:t>expenditure</a:t>
            </a:r>
          </a:p>
          <a:p>
            <a:pPr lvl="0" fontAlgn="base">
              <a:spcBef>
                <a:spcPct val="0"/>
              </a:spcBef>
              <a:spcAft>
                <a:spcPct val="0"/>
              </a:spcAft>
            </a:pPr>
            <a:r>
              <a:rPr lang="en-US" sz="1000" b="1" dirty="0">
                <a:solidFill>
                  <a:srgbClr val="000000"/>
                </a:solidFill>
                <a:latin typeface="Univers LT Std 47 Cn Lt" charset="0"/>
                <a:cs typeface="Arial" pitchFamily="34" charset="0"/>
              </a:rPr>
              <a:t> = $21.7 million ($0.35 *62 million)</a:t>
            </a:r>
          </a:p>
        </p:txBody>
      </p:sp>
    </p:spTree>
    <p:extLst>
      <p:ext uri="{BB962C8B-B14F-4D97-AF65-F5344CB8AC3E}">
        <p14:creationId xmlns:p14="http://schemas.microsoft.com/office/powerpoint/2010/main" val="14302776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8">
                                            <p:txEl>
                                              <p:pRg st="2" end="2"/>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48">
                                            <p:txEl>
                                              <p:pRg st="4" end="4"/>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0" name="Picture 3"/>
          <p:cNvPicPr>
            <a:picLocks noChangeAspect="1" noChangeArrowheads="1"/>
          </p:cNvPicPr>
          <p:nvPr/>
        </p:nvPicPr>
        <p:blipFill>
          <a:blip r:embed="rId3">
            <a:extLst>
              <a:ext uri="{28A0092B-C50C-407E-A947-70E740481C1C}">
                <a14:useLocalDpi xmlns:a14="http://schemas.microsoft.com/office/drawing/2010/main" val="0"/>
              </a:ext>
            </a:extLst>
          </a:blip>
          <a:srcRect t="50281"/>
          <a:stretch>
            <a:fillRect/>
          </a:stretch>
        </p:blipFill>
        <p:spPr bwMode="auto">
          <a:xfrm>
            <a:off x="5168678" y="2975825"/>
            <a:ext cx="2218737" cy="282654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pic>
      <p:sp>
        <p:nvSpPr>
          <p:cNvPr id="125" name="Freeform 124"/>
          <p:cNvSpPr>
            <a:spLocks/>
          </p:cNvSpPr>
          <p:nvPr/>
        </p:nvSpPr>
        <p:spPr bwMode="auto">
          <a:xfrm>
            <a:off x="1005936" y="2566221"/>
            <a:ext cx="2196138" cy="2179154"/>
          </a:xfrm>
          <a:custGeom>
            <a:avLst/>
            <a:gdLst>
              <a:gd name="T0" fmla="*/ 412 w 412"/>
              <a:gd name="T1" fmla="*/ 284 h 284"/>
              <a:gd name="T2" fmla="*/ 0 w 412"/>
              <a:gd name="T3" fmla="*/ 0 h 284"/>
              <a:gd name="T4" fmla="*/ 0 w 412"/>
              <a:gd name="T5" fmla="*/ 284 h 284"/>
              <a:gd name="T6" fmla="*/ 412 w 412"/>
              <a:gd name="T7" fmla="*/ 284 h 284"/>
              <a:gd name="T8" fmla="*/ 412 w 412"/>
              <a:gd name="T9" fmla="*/ 284 h 284"/>
            </a:gdLst>
            <a:ahLst/>
            <a:cxnLst>
              <a:cxn ang="0">
                <a:pos x="T0" y="T1"/>
              </a:cxn>
              <a:cxn ang="0">
                <a:pos x="T2" y="T3"/>
              </a:cxn>
              <a:cxn ang="0">
                <a:pos x="T4" y="T5"/>
              </a:cxn>
              <a:cxn ang="0">
                <a:pos x="T6" y="T7"/>
              </a:cxn>
              <a:cxn ang="0">
                <a:pos x="T8" y="T9"/>
              </a:cxn>
            </a:cxnLst>
            <a:rect l="0" t="0" r="r" b="b"/>
            <a:pathLst>
              <a:path w="412" h="284">
                <a:moveTo>
                  <a:pt x="412" y="284"/>
                </a:moveTo>
                <a:lnTo>
                  <a:pt x="0" y="0"/>
                </a:lnTo>
                <a:lnTo>
                  <a:pt x="0" y="284"/>
                </a:lnTo>
                <a:lnTo>
                  <a:pt x="412" y="284"/>
                </a:lnTo>
                <a:lnTo>
                  <a:pt x="412" y="284"/>
                </a:lnTo>
                <a:close/>
              </a:path>
            </a:pathLst>
          </a:custGeom>
          <a:solidFill>
            <a:srgbClr val="ECB88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 name="Title 2"/>
          <p:cNvSpPr>
            <a:spLocks noGrp="1"/>
          </p:cNvSpPr>
          <p:nvPr>
            <p:ph type="title"/>
          </p:nvPr>
        </p:nvSpPr>
        <p:spPr/>
        <p:txBody>
          <a:bodyPr/>
          <a:lstStyle/>
          <a:p>
            <a:r>
              <a:rPr lang="en-US" dirty="0"/>
              <a:t>Changes in CS and PS from subsidy</a:t>
            </a:r>
          </a:p>
        </p:txBody>
      </p:sp>
      <p:sp>
        <p:nvSpPr>
          <p:cNvPr id="149" name="Rectangle 148"/>
          <p:cNvSpPr/>
          <p:nvPr/>
        </p:nvSpPr>
        <p:spPr>
          <a:xfrm>
            <a:off x="533400" y="1132582"/>
            <a:ext cx="8381999" cy="830997"/>
          </a:xfrm>
          <a:prstGeom prst="rect">
            <a:avLst/>
          </a:prstGeom>
        </p:spPr>
        <p:txBody>
          <a:bodyPr wrap="square">
            <a:spAutoFit/>
          </a:bodyPr>
          <a:lstStyle/>
          <a:p>
            <a:r>
              <a:rPr lang="en-US" sz="2400" dirty="0">
                <a:latin typeface="Calibri Light"/>
              </a:rPr>
              <a:t>Both consumer and producer surplus increase, but not enough to offset the cost of the subsidy and deadweight loss. </a:t>
            </a:r>
          </a:p>
        </p:txBody>
      </p:sp>
      <p:sp>
        <p:nvSpPr>
          <p:cNvPr id="305" name="Rectangle 233"/>
          <p:cNvSpPr>
            <a:spLocks noChangeArrowheads="1"/>
          </p:cNvSpPr>
          <p:nvPr/>
        </p:nvSpPr>
        <p:spPr bwMode="auto">
          <a:xfrm>
            <a:off x="4172037" y="5617708"/>
            <a:ext cx="11060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D</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308" name="Line 349"/>
          <p:cNvSpPr>
            <a:spLocks noChangeShapeType="1"/>
          </p:cNvSpPr>
          <p:nvPr/>
        </p:nvSpPr>
        <p:spPr bwMode="auto">
          <a:xfrm>
            <a:off x="2406737" y="5673270"/>
            <a:ext cx="0" cy="762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09" name="Line 350"/>
          <p:cNvSpPr>
            <a:spLocks noChangeShapeType="1"/>
          </p:cNvSpPr>
          <p:nvPr/>
        </p:nvSpPr>
        <p:spPr bwMode="auto">
          <a:xfrm>
            <a:off x="2406737" y="5793920"/>
            <a:ext cx="0" cy="349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310" name="Line 375"/>
          <p:cNvSpPr>
            <a:spLocks noChangeShapeType="1"/>
          </p:cNvSpPr>
          <p:nvPr/>
        </p:nvSpPr>
        <p:spPr bwMode="auto">
          <a:xfrm>
            <a:off x="3202074" y="5806620"/>
            <a:ext cx="0" cy="222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311" name="Line 394"/>
          <p:cNvSpPr>
            <a:spLocks noChangeShapeType="1"/>
          </p:cNvSpPr>
          <p:nvPr/>
        </p:nvSpPr>
        <p:spPr bwMode="auto">
          <a:xfrm flipH="1">
            <a:off x="990687" y="2971800"/>
            <a:ext cx="3651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grpSp>
        <p:nvGrpSpPr>
          <p:cNvPr id="312" name="Group 311"/>
          <p:cNvGrpSpPr/>
          <p:nvPr/>
        </p:nvGrpSpPr>
        <p:grpSpPr>
          <a:xfrm>
            <a:off x="3364683" y="2698181"/>
            <a:ext cx="176346" cy="233021"/>
            <a:chOff x="5569546" y="1454150"/>
            <a:chExt cx="176346" cy="233021"/>
          </a:xfrm>
        </p:grpSpPr>
        <p:sp>
          <p:nvSpPr>
            <p:cNvPr id="313" name="Rectangle 474"/>
            <p:cNvSpPr>
              <a:spLocks noChangeArrowheads="1"/>
            </p:cNvSpPr>
            <p:nvPr/>
          </p:nvSpPr>
          <p:spPr bwMode="auto">
            <a:xfrm>
              <a:off x="5569546" y="1454150"/>
              <a:ext cx="10259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S</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sp>
          <p:nvSpPr>
            <p:cNvPr id="314" name="Rectangle 475"/>
            <p:cNvSpPr>
              <a:spLocks noChangeArrowheads="1"/>
            </p:cNvSpPr>
            <p:nvPr/>
          </p:nvSpPr>
          <p:spPr bwMode="auto">
            <a:xfrm>
              <a:off x="5670550" y="1525588"/>
              <a:ext cx="75342"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1" i="0" u="none" strike="noStrike" cap="none" normalizeH="0" baseline="0" dirty="0">
                  <a:ln>
                    <a:noFill/>
                  </a:ln>
                  <a:solidFill>
                    <a:srgbClr val="000000"/>
                  </a:solidFill>
                  <a:effectLst/>
                  <a:latin typeface="Univers LT Std 47 Cn Lt" charset="0"/>
                  <a:cs typeface="Arial" pitchFamily="34" charset="0"/>
                </a:rPr>
                <a:t>1</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grpSp>
      <p:sp>
        <p:nvSpPr>
          <p:cNvPr id="317" name="Line 478"/>
          <p:cNvSpPr>
            <a:spLocks noChangeShapeType="1"/>
          </p:cNvSpPr>
          <p:nvPr/>
        </p:nvSpPr>
        <p:spPr bwMode="auto">
          <a:xfrm flipV="1">
            <a:off x="982749" y="2412545"/>
            <a:ext cx="0" cy="34163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18" name="Line 479"/>
          <p:cNvSpPr>
            <a:spLocks noChangeShapeType="1"/>
          </p:cNvSpPr>
          <p:nvPr/>
        </p:nvSpPr>
        <p:spPr bwMode="auto">
          <a:xfrm>
            <a:off x="982749" y="5828845"/>
            <a:ext cx="335121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19" name="Rectangle 481"/>
          <p:cNvSpPr>
            <a:spLocks noChangeArrowheads="1"/>
          </p:cNvSpPr>
          <p:nvPr/>
        </p:nvSpPr>
        <p:spPr bwMode="auto">
          <a:xfrm>
            <a:off x="510746" y="3854123"/>
            <a:ext cx="34785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0.70</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320" name="Rectangle 482"/>
          <p:cNvSpPr>
            <a:spLocks noChangeArrowheads="1"/>
          </p:cNvSpPr>
          <p:nvPr/>
        </p:nvSpPr>
        <p:spPr bwMode="auto">
          <a:xfrm>
            <a:off x="2309105" y="5840820"/>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50</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321" name="Rectangle 484"/>
          <p:cNvSpPr>
            <a:spLocks noChangeArrowheads="1"/>
          </p:cNvSpPr>
          <p:nvPr/>
        </p:nvSpPr>
        <p:spPr bwMode="auto">
          <a:xfrm>
            <a:off x="3112040" y="5840820"/>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62</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323" name="Rectangle 489"/>
          <p:cNvSpPr>
            <a:spLocks noChangeArrowheads="1"/>
          </p:cNvSpPr>
          <p:nvPr/>
        </p:nvSpPr>
        <p:spPr bwMode="auto">
          <a:xfrm>
            <a:off x="511381" y="4658718"/>
            <a:ext cx="34785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0.53</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324" name="Line 490"/>
          <p:cNvSpPr>
            <a:spLocks noChangeShapeType="1"/>
          </p:cNvSpPr>
          <p:nvPr/>
        </p:nvSpPr>
        <p:spPr bwMode="auto">
          <a:xfrm flipH="1">
            <a:off x="1008943" y="2790514"/>
            <a:ext cx="2339516" cy="2958955"/>
          </a:xfrm>
          <a:prstGeom prst="line">
            <a:avLst/>
          </a:prstGeom>
          <a:noFill/>
          <a:ln w="38100">
            <a:solidFill>
              <a:srgbClr val="558ED5"/>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26" name="Line 492"/>
          <p:cNvSpPr>
            <a:spLocks noChangeShapeType="1"/>
          </p:cNvSpPr>
          <p:nvPr/>
        </p:nvSpPr>
        <p:spPr bwMode="auto">
          <a:xfrm flipH="1" flipV="1">
            <a:off x="1031167" y="2578776"/>
            <a:ext cx="3077369" cy="3088142"/>
          </a:xfrm>
          <a:prstGeom prst="line">
            <a:avLst/>
          </a:prstGeom>
          <a:noFill/>
          <a:ln w="38100">
            <a:solidFill>
              <a:srgbClr val="E46C0A"/>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27" name="Freeform 498"/>
          <p:cNvSpPr>
            <a:spLocks/>
          </p:cNvSpPr>
          <p:nvPr/>
        </p:nvSpPr>
        <p:spPr bwMode="auto">
          <a:xfrm>
            <a:off x="3440199" y="2717345"/>
            <a:ext cx="0" cy="514350"/>
          </a:xfrm>
          <a:custGeom>
            <a:avLst/>
            <a:gdLst>
              <a:gd name="T0" fmla="*/ 324 h 324"/>
              <a:gd name="T1" fmla="*/ 0 h 324"/>
              <a:gd name="T2" fmla="*/ 324 h 324"/>
            </a:gdLst>
            <a:ahLst/>
            <a:cxnLst>
              <a:cxn ang="0">
                <a:pos x="0" y="T0"/>
              </a:cxn>
              <a:cxn ang="0">
                <a:pos x="0" y="T1"/>
              </a:cxn>
              <a:cxn ang="0">
                <a:pos x="0" y="T2"/>
              </a:cxn>
            </a:cxnLst>
            <a:rect l="0" t="0" r="r" b="b"/>
            <a:pathLst>
              <a:path h="324">
                <a:moveTo>
                  <a:pt x="0" y="324"/>
                </a:moveTo>
                <a:lnTo>
                  <a:pt x="0" y="0"/>
                </a:lnTo>
                <a:lnTo>
                  <a:pt x="0" y="32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28" name="Rectangle 327"/>
          <p:cNvSpPr>
            <a:spLocks noChangeArrowheads="1"/>
          </p:cNvSpPr>
          <p:nvPr/>
        </p:nvSpPr>
        <p:spPr bwMode="auto">
          <a:xfrm>
            <a:off x="1134354" y="6020933"/>
            <a:ext cx="341392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Quantity of</a:t>
            </a:r>
            <a:r>
              <a:rPr kumimoji="0" lang="en-US" sz="1400" b="1" i="0" u="none" strike="noStrike" cap="none" normalizeH="0" dirty="0">
                <a:ln>
                  <a:noFill/>
                </a:ln>
                <a:solidFill>
                  <a:srgbClr val="000000"/>
                </a:solidFill>
                <a:effectLst/>
                <a:latin typeface="Univers LT Std 47 Cn Lt" charset="0"/>
                <a:cs typeface="Arial" pitchFamily="34" charset="0"/>
              </a:rPr>
              <a:t> Tortillas (millions of lbs.)</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329" name="Rectangle 98"/>
          <p:cNvSpPr>
            <a:spLocks noChangeArrowheads="1"/>
          </p:cNvSpPr>
          <p:nvPr/>
        </p:nvSpPr>
        <p:spPr bwMode="auto">
          <a:xfrm>
            <a:off x="608099" y="2159001"/>
            <a:ext cx="96500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a:cs typeface="Arial" pitchFamily="34" charset="0"/>
              </a:rPr>
              <a:t>Price ($</a:t>
            </a:r>
            <a:r>
              <a:rPr kumimoji="0" lang="en-US" sz="1400" b="1" i="0" u="none" strike="noStrike" cap="none" normalizeH="0" baseline="0" dirty="0">
                <a:ln>
                  <a:noFill/>
                </a:ln>
                <a:solidFill>
                  <a:srgbClr val="000000"/>
                </a:solidFill>
                <a:effectLst/>
                <a:latin typeface="Univers LT Std 47 Cn Lt"/>
                <a:cs typeface="Times New Roman"/>
              </a:rPr>
              <a:t>/lb.)</a:t>
            </a:r>
            <a:endParaRPr kumimoji="0" lang="en-US" sz="2400" b="0" i="0" u="none" strike="noStrike" cap="none" normalizeH="0" baseline="0" dirty="0">
              <a:ln>
                <a:noFill/>
              </a:ln>
              <a:solidFill>
                <a:schemeClr val="tx1"/>
              </a:solidFill>
              <a:effectLst/>
              <a:latin typeface="Univers LT Std 47 Cn Lt"/>
              <a:cs typeface="Arial" pitchFamily="34" charset="0"/>
            </a:endParaRPr>
          </a:p>
        </p:txBody>
      </p:sp>
      <p:sp>
        <p:nvSpPr>
          <p:cNvPr id="333" name="Line 299"/>
          <p:cNvSpPr>
            <a:spLocks noChangeShapeType="1"/>
          </p:cNvSpPr>
          <p:nvPr/>
        </p:nvSpPr>
        <p:spPr bwMode="auto">
          <a:xfrm flipH="1">
            <a:off x="2334673" y="3964588"/>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34" name="Line 300"/>
          <p:cNvSpPr>
            <a:spLocks noChangeShapeType="1"/>
          </p:cNvSpPr>
          <p:nvPr/>
        </p:nvSpPr>
        <p:spPr bwMode="auto">
          <a:xfrm flipH="1">
            <a:off x="2214023" y="3964588"/>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35" name="Line 301"/>
          <p:cNvSpPr>
            <a:spLocks noChangeShapeType="1"/>
          </p:cNvSpPr>
          <p:nvPr/>
        </p:nvSpPr>
        <p:spPr bwMode="auto">
          <a:xfrm flipH="1">
            <a:off x="2093373" y="3964588"/>
            <a:ext cx="7461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36" name="Line 302"/>
          <p:cNvSpPr>
            <a:spLocks noChangeShapeType="1"/>
          </p:cNvSpPr>
          <p:nvPr/>
        </p:nvSpPr>
        <p:spPr bwMode="auto">
          <a:xfrm flipH="1">
            <a:off x="1972723" y="3964588"/>
            <a:ext cx="7461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37" name="Line 303"/>
          <p:cNvSpPr>
            <a:spLocks noChangeShapeType="1"/>
          </p:cNvSpPr>
          <p:nvPr/>
        </p:nvSpPr>
        <p:spPr bwMode="auto">
          <a:xfrm flipH="1">
            <a:off x="1852073" y="3964588"/>
            <a:ext cx="7461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38" name="Line 304"/>
          <p:cNvSpPr>
            <a:spLocks noChangeShapeType="1"/>
          </p:cNvSpPr>
          <p:nvPr/>
        </p:nvSpPr>
        <p:spPr bwMode="auto">
          <a:xfrm flipH="1">
            <a:off x="1731423" y="3964588"/>
            <a:ext cx="7461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39" name="Line 305"/>
          <p:cNvSpPr>
            <a:spLocks noChangeShapeType="1"/>
          </p:cNvSpPr>
          <p:nvPr/>
        </p:nvSpPr>
        <p:spPr bwMode="auto">
          <a:xfrm flipH="1">
            <a:off x="1609186" y="3964588"/>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40" name="Line 306"/>
          <p:cNvSpPr>
            <a:spLocks noChangeShapeType="1"/>
          </p:cNvSpPr>
          <p:nvPr/>
        </p:nvSpPr>
        <p:spPr bwMode="auto">
          <a:xfrm flipH="1">
            <a:off x="1488536" y="3964588"/>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41" name="Line 307"/>
          <p:cNvSpPr>
            <a:spLocks noChangeShapeType="1"/>
          </p:cNvSpPr>
          <p:nvPr/>
        </p:nvSpPr>
        <p:spPr bwMode="auto">
          <a:xfrm flipH="1">
            <a:off x="1367886" y="3964588"/>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42" name="Line 308"/>
          <p:cNvSpPr>
            <a:spLocks noChangeShapeType="1"/>
          </p:cNvSpPr>
          <p:nvPr/>
        </p:nvSpPr>
        <p:spPr bwMode="auto">
          <a:xfrm flipH="1">
            <a:off x="1247236" y="3964588"/>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43" name="Line 309"/>
          <p:cNvSpPr>
            <a:spLocks noChangeShapeType="1"/>
          </p:cNvSpPr>
          <p:nvPr/>
        </p:nvSpPr>
        <p:spPr bwMode="auto">
          <a:xfrm flipH="1">
            <a:off x="1126586" y="3964588"/>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44" name="Line 310"/>
          <p:cNvSpPr>
            <a:spLocks noChangeShapeType="1"/>
          </p:cNvSpPr>
          <p:nvPr/>
        </p:nvSpPr>
        <p:spPr bwMode="auto">
          <a:xfrm flipH="1">
            <a:off x="1005936" y="3964588"/>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49" name="Line 335"/>
          <p:cNvSpPr>
            <a:spLocks noChangeShapeType="1"/>
          </p:cNvSpPr>
          <p:nvPr/>
        </p:nvSpPr>
        <p:spPr bwMode="auto">
          <a:xfrm>
            <a:off x="2406737" y="3982583"/>
            <a:ext cx="0" cy="762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50" name="Line 336"/>
          <p:cNvSpPr>
            <a:spLocks noChangeShapeType="1"/>
          </p:cNvSpPr>
          <p:nvPr/>
        </p:nvSpPr>
        <p:spPr bwMode="auto">
          <a:xfrm>
            <a:off x="2406737" y="4103233"/>
            <a:ext cx="0" cy="762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51" name="Line 337"/>
          <p:cNvSpPr>
            <a:spLocks noChangeShapeType="1"/>
          </p:cNvSpPr>
          <p:nvPr/>
        </p:nvSpPr>
        <p:spPr bwMode="auto">
          <a:xfrm>
            <a:off x="2406737" y="4223883"/>
            <a:ext cx="0" cy="762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52" name="Line 338"/>
          <p:cNvSpPr>
            <a:spLocks noChangeShapeType="1"/>
          </p:cNvSpPr>
          <p:nvPr/>
        </p:nvSpPr>
        <p:spPr bwMode="auto">
          <a:xfrm>
            <a:off x="2406737" y="4344533"/>
            <a:ext cx="0" cy="762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53" name="Line 339"/>
          <p:cNvSpPr>
            <a:spLocks noChangeShapeType="1"/>
          </p:cNvSpPr>
          <p:nvPr/>
        </p:nvSpPr>
        <p:spPr bwMode="auto">
          <a:xfrm>
            <a:off x="2406737" y="4465183"/>
            <a:ext cx="0" cy="762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54" name="Line 340"/>
          <p:cNvSpPr>
            <a:spLocks noChangeShapeType="1"/>
          </p:cNvSpPr>
          <p:nvPr/>
        </p:nvSpPr>
        <p:spPr bwMode="auto">
          <a:xfrm>
            <a:off x="2406737" y="4587420"/>
            <a:ext cx="0" cy="7461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55" name="Line 341"/>
          <p:cNvSpPr>
            <a:spLocks noChangeShapeType="1"/>
          </p:cNvSpPr>
          <p:nvPr/>
        </p:nvSpPr>
        <p:spPr bwMode="auto">
          <a:xfrm>
            <a:off x="2406737" y="4708070"/>
            <a:ext cx="0" cy="7461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56" name="Line 342"/>
          <p:cNvSpPr>
            <a:spLocks noChangeShapeType="1"/>
          </p:cNvSpPr>
          <p:nvPr/>
        </p:nvSpPr>
        <p:spPr bwMode="auto">
          <a:xfrm>
            <a:off x="2406737" y="4828720"/>
            <a:ext cx="0" cy="7461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57" name="Line 343"/>
          <p:cNvSpPr>
            <a:spLocks noChangeShapeType="1"/>
          </p:cNvSpPr>
          <p:nvPr/>
        </p:nvSpPr>
        <p:spPr bwMode="auto">
          <a:xfrm>
            <a:off x="2406737" y="4949370"/>
            <a:ext cx="0" cy="7461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58" name="Line 344"/>
          <p:cNvSpPr>
            <a:spLocks noChangeShapeType="1"/>
          </p:cNvSpPr>
          <p:nvPr/>
        </p:nvSpPr>
        <p:spPr bwMode="auto">
          <a:xfrm>
            <a:off x="2406737" y="5070020"/>
            <a:ext cx="0" cy="7461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59" name="Line 345"/>
          <p:cNvSpPr>
            <a:spLocks noChangeShapeType="1"/>
          </p:cNvSpPr>
          <p:nvPr/>
        </p:nvSpPr>
        <p:spPr bwMode="auto">
          <a:xfrm>
            <a:off x="2406737" y="5190670"/>
            <a:ext cx="0" cy="762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60" name="Line 346"/>
          <p:cNvSpPr>
            <a:spLocks noChangeShapeType="1"/>
          </p:cNvSpPr>
          <p:nvPr/>
        </p:nvSpPr>
        <p:spPr bwMode="auto">
          <a:xfrm>
            <a:off x="2406737" y="5311320"/>
            <a:ext cx="0" cy="762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61" name="Line 347"/>
          <p:cNvSpPr>
            <a:spLocks noChangeShapeType="1"/>
          </p:cNvSpPr>
          <p:nvPr/>
        </p:nvSpPr>
        <p:spPr bwMode="auto">
          <a:xfrm>
            <a:off x="2406737" y="5431970"/>
            <a:ext cx="0" cy="762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62" name="Line 348"/>
          <p:cNvSpPr>
            <a:spLocks noChangeShapeType="1"/>
          </p:cNvSpPr>
          <p:nvPr/>
        </p:nvSpPr>
        <p:spPr bwMode="auto">
          <a:xfrm>
            <a:off x="2406737" y="5552620"/>
            <a:ext cx="0" cy="762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64" name="Freeform 493"/>
          <p:cNvSpPr>
            <a:spLocks/>
          </p:cNvSpPr>
          <p:nvPr/>
        </p:nvSpPr>
        <p:spPr bwMode="auto">
          <a:xfrm>
            <a:off x="2378955" y="3940175"/>
            <a:ext cx="60325" cy="60325"/>
          </a:xfrm>
          <a:custGeom>
            <a:avLst/>
            <a:gdLst>
              <a:gd name="T0" fmla="*/ 38 w 38"/>
              <a:gd name="T1" fmla="*/ 19 h 38"/>
              <a:gd name="T2" fmla="*/ 38 w 38"/>
              <a:gd name="T3" fmla="*/ 19 h 38"/>
              <a:gd name="T4" fmla="*/ 36 w 38"/>
              <a:gd name="T5" fmla="*/ 28 h 38"/>
              <a:gd name="T6" fmla="*/ 33 w 38"/>
              <a:gd name="T7" fmla="*/ 33 h 38"/>
              <a:gd name="T8" fmla="*/ 26 w 38"/>
              <a:gd name="T9" fmla="*/ 38 h 38"/>
              <a:gd name="T10" fmla="*/ 19 w 38"/>
              <a:gd name="T11" fmla="*/ 38 h 38"/>
              <a:gd name="T12" fmla="*/ 19 w 38"/>
              <a:gd name="T13" fmla="*/ 38 h 38"/>
              <a:gd name="T14" fmla="*/ 12 w 38"/>
              <a:gd name="T15" fmla="*/ 38 h 38"/>
              <a:gd name="T16" fmla="*/ 5 w 38"/>
              <a:gd name="T17" fmla="*/ 33 h 38"/>
              <a:gd name="T18" fmla="*/ 2 w 38"/>
              <a:gd name="T19" fmla="*/ 28 h 38"/>
              <a:gd name="T20" fmla="*/ 0 w 38"/>
              <a:gd name="T21" fmla="*/ 19 h 38"/>
              <a:gd name="T22" fmla="*/ 0 w 38"/>
              <a:gd name="T23" fmla="*/ 19 h 38"/>
              <a:gd name="T24" fmla="*/ 2 w 38"/>
              <a:gd name="T25" fmla="*/ 12 h 38"/>
              <a:gd name="T26" fmla="*/ 5 w 38"/>
              <a:gd name="T27" fmla="*/ 7 h 38"/>
              <a:gd name="T28" fmla="*/ 12 w 38"/>
              <a:gd name="T29" fmla="*/ 2 h 38"/>
              <a:gd name="T30" fmla="*/ 19 w 38"/>
              <a:gd name="T31" fmla="*/ 0 h 38"/>
              <a:gd name="T32" fmla="*/ 19 w 38"/>
              <a:gd name="T33" fmla="*/ 0 h 38"/>
              <a:gd name="T34" fmla="*/ 26 w 38"/>
              <a:gd name="T35" fmla="*/ 2 h 38"/>
              <a:gd name="T36" fmla="*/ 33 w 38"/>
              <a:gd name="T37" fmla="*/ 7 h 38"/>
              <a:gd name="T38" fmla="*/ 36 w 38"/>
              <a:gd name="T39" fmla="*/ 12 h 38"/>
              <a:gd name="T40" fmla="*/ 38 w 38"/>
              <a:gd name="T41" fmla="*/ 19 h 38"/>
              <a:gd name="T42" fmla="*/ 38 w 38"/>
              <a:gd name="T43"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 h="38">
                <a:moveTo>
                  <a:pt x="38" y="19"/>
                </a:moveTo>
                <a:lnTo>
                  <a:pt x="38" y="19"/>
                </a:lnTo>
                <a:lnTo>
                  <a:pt x="36" y="28"/>
                </a:lnTo>
                <a:lnTo>
                  <a:pt x="33" y="33"/>
                </a:lnTo>
                <a:lnTo>
                  <a:pt x="26" y="38"/>
                </a:lnTo>
                <a:lnTo>
                  <a:pt x="19" y="38"/>
                </a:lnTo>
                <a:lnTo>
                  <a:pt x="19" y="38"/>
                </a:lnTo>
                <a:lnTo>
                  <a:pt x="12" y="38"/>
                </a:lnTo>
                <a:lnTo>
                  <a:pt x="5" y="33"/>
                </a:lnTo>
                <a:lnTo>
                  <a:pt x="2" y="28"/>
                </a:lnTo>
                <a:lnTo>
                  <a:pt x="0" y="19"/>
                </a:lnTo>
                <a:lnTo>
                  <a:pt x="0" y="19"/>
                </a:lnTo>
                <a:lnTo>
                  <a:pt x="2" y="12"/>
                </a:lnTo>
                <a:lnTo>
                  <a:pt x="5" y="7"/>
                </a:lnTo>
                <a:lnTo>
                  <a:pt x="12" y="2"/>
                </a:lnTo>
                <a:lnTo>
                  <a:pt x="19" y="0"/>
                </a:lnTo>
                <a:lnTo>
                  <a:pt x="19" y="0"/>
                </a:lnTo>
                <a:lnTo>
                  <a:pt x="26" y="2"/>
                </a:lnTo>
                <a:lnTo>
                  <a:pt x="33" y="7"/>
                </a:lnTo>
                <a:lnTo>
                  <a:pt x="36" y="12"/>
                </a:lnTo>
                <a:lnTo>
                  <a:pt x="38" y="19"/>
                </a:lnTo>
                <a:lnTo>
                  <a:pt x="38" y="1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65" name="Freeform 495"/>
          <p:cNvSpPr>
            <a:spLocks/>
          </p:cNvSpPr>
          <p:nvPr/>
        </p:nvSpPr>
        <p:spPr bwMode="auto">
          <a:xfrm>
            <a:off x="3165561" y="2944357"/>
            <a:ext cx="60325" cy="60325"/>
          </a:xfrm>
          <a:custGeom>
            <a:avLst/>
            <a:gdLst>
              <a:gd name="T0" fmla="*/ 38 w 38"/>
              <a:gd name="T1" fmla="*/ 19 h 38"/>
              <a:gd name="T2" fmla="*/ 38 w 38"/>
              <a:gd name="T3" fmla="*/ 19 h 38"/>
              <a:gd name="T4" fmla="*/ 38 w 38"/>
              <a:gd name="T5" fmla="*/ 29 h 38"/>
              <a:gd name="T6" fmla="*/ 33 w 38"/>
              <a:gd name="T7" fmla="*/ 34 h 38"/>
              <a:gd name="T8" fmla="*/ 29 w 38"/>
              <a:gd name="T9" fmla="*/ 38 h 38"/>
              <a:gd name="T10" fmla="*/ 19 w 38"/>
              <a:gd name="T11" fmla="*/ 38 h 38"/>
              <a:gd name="T12" fmla="*/ 19 w 38"/>
              <a:gd name="T13" fmla="*/ 38 h 38"/>
              <a:gd name="T14" fmla="*/ 12 w 38"/>
              <a:gd name="T15" fmla="*/ 38 h 38"/>
              <a:gd name="T16" fmla="*/ 7 w 38"/>
              <a:gd name="T17" fmla="*/ 34 h 38"/>
              <a:gd name="T18" fmla="*/ 2 w 38"/>
              <a:gd name="T19" fmla="*/ 29 h 38"/>
              <a:gd name="T20" fmla="*/ 0 w 38"/>
              <a:gd name="T21" fmla="*/ 19 h 38"/>
              <a:gd name="T22" fmla="*/ 0 w 38"/>
              <a:gd name="T23" fmla="*/ 19 h 38"/>
              <a:gd name="T24" fmla="*/ 2 w 38"/>
              <a:gd name="T25" fmla="*/ 12 h 38"/>
              <a:gd name="T26" fmla="*/ 7 w 38"/>
              <a:gd name="T27" fmla="*/ 7 h 38"/>
              <a:gd name="T28" fmla="*/ 12 w 38"/>
              <a:gd name="T29" fmla="*/ 3 h 38"/>
              <a:gd name="T30" fmla="*/ 19 w 38"/>
              <a:gd name="T31" fmla="*/ 0 h 38"/>
              <a:gd name="T32" fmla="*/ 19 w 38"/>
              <a:gd name="T33" fmla="*/ 0 h 38"/>
              <a:gd name="T34" fmla="*/ 29 w 38"/>
              <a:gd name="T35" fmla="*/ 3 h 38"/>
              <a:gd name="T36" fmla="*/ 33 w 38"/>
              <a:gd name="T37" fmla="*/ 7 h 38"/>
              <a:gd name="T38" fmla="*/ 38 w 38"/>
              <a:gd name="T39" fmla="*/ 12 h 38"/>
              <a:gd name="T40" fmla="*/ 38 w 38"/>
              <a:gd name="T41" fmla="*/ 19 h 38"/>
              <a:gd name="T42" fmla="*/ 38 w 38"/>
              <a:gd name="T43"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 h="38">
                <a:moveTo>
                  <a:pt x="38" y="19"/>
                </a:moveTo>
                <a:lnTo>
                  <a:pt x="38" y="19"/>
                </a:lnTo>
                <a:lnTo>
                  <a:pt x="38" y="29"/>
                </a:lnTo>
                <a:lnTo>
                  <a:pt x="33" y="34"/>
                </a:lnTo>
                <a:lnTo>
                  <a:pt x="29" y="38"/>
                </a:lnTo>
                <a:lnTo>
                  <a:pt x="19" y="38"/>
                </a:lnTo>
                <a:lnTo>
                  <a:pt x="19" y="38"/>
                </a:lnTo>
                <a:lnTo>
                  <a:pt x="12" y="38"/>
                </a:lnTo>
                <a:lnTo>
                  <a:pt x="7" y="34"/>
                </a:lnTo>
                <a:lnTo>
                  <a:pt x="2" y="29"/>
                </a:lnTo>
                <a:lnTo>
                  <a:pt x="0" y="19"/>
                </a:lnTo>
                <a:lnTo>
                  <a:pt x="0" y="19"/>
                </a:lnTo>
                <a:lnTo>
                  <a:pt x="2" y="12"/>
                </a:lnTo>
                <a:lnTo>
                  <a:pt x="7" y="7"/>
                </a:lnTo>
                <a:lnTo>
                  <a:pt x="12" y="3"/>
                </a:lnTo>
                <a:lnTo>
                  <a:pt x="19" y="0"/>
                </a:lnTo>
                <a:lnTo>
                  <a:pt x="19" y="0"/>
                </a:lnTo>
                <a:lnTo>
                  <a:pt x="29" y="3"/>
                </a:lnTo>
                <a:lnTo>
                  <a:pt x="33" y="7"/>
                </a:lnTo>
                <a:lnTo>
                  <a:pt x="38" y="12"/>
                </a:lnTo>
                <a:lnTo>
                  <a:pt x="38" y="19"/>
                </a:lnTo>
                <a:lnTo>
                  <a:pt x="38" y="1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66" name="Freeform 502"/>
          <p:cNvSpPr>
            <a:spLocks/>
          </p:cNvSpPr>
          <p:nvPr/>
        </p:nvSpPr>
        <p:spPr bwMode="auto">
          <a:xfrm>
            <a:off x="2925849" y="5658982"/>
            <a:ext cx="155575" cy="0"/>
          </a:xfrm>
          <a:custGeom>
            <a:avLst/>
            <a:gdLst>
              <a:gd name="T0" fmla="*/ 98 w 98"/>
              <a:gd name="T1" fmla="*/ 0 w 98"/>
              <a:gd name="T2" fmla="*/ 98 w 98"/>
            </a:gdLst>
            <a:ahLst/>
            <a:cxnLst>
              <a:cxn ang="0">
                <a:pos x="T0" y="0"/>
              </a:cxn>
              <a:cxn ang="0">
                <a:pos x="T1" y="0"/>
              </a:cxn>
              <a:cxn ang="0">
                <a:pos x="T2" y="0"/>
              </a:cxn>
            </a:cxnLst>
            <a:rect l="0" t="0" r="r" b="b"/>
            <a:pathLst>
              <a:path w="98">
                <a:moveTo>
                  <a:pt x="98" y="0"/>
                </a:moveTo>
                <a:lnTo>
                  <a:pt x="0" y="0"/>
                </a:lnTo>
                <a:lnTo>
                  <a:pt x="9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nvGrpSpPr>
          <p:cNvPr id="367" name="Group 366"/>
          <p:cNvGrpSpPr/>
          <p:nvPr/>
        </p:nvGrpSpPr>
        <p:grpSpPr>
          <a:xfrm>
            <a:off x="2536844" y="3879963"/>
            <a:ext cx="176346" cy="233021"/>
            <a:chOff x="5569546" y="1454150"/>
            <a:chExt cx="176346" cy="233021"/>
          </a:xfrm>
        </p:grpSpPr>
        <p:sp>
          <p:nvSpPr>
            <p:cNvPr id="368" name="Rectangle 474"/>
            <p:cNvSpPr>
              <a:spLocks noChangeArrowheads="1"/>
            </p:cNvSpPr>
            <p:nvPr/>
          </p:nvSpPr>
          <p:spPr bwMode="auto">
            <a:xfrm>
              <a:off x="5569546" y="1454150"/>
              <a:ext cx="10259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200" b="1" dirty="0">
                  <a:solidFill>
                    <a:srgbClr val="000000"/>
                  </a:solidFill>
                  <a:latin typeface="Univers LT Std 47 Cn Lt" charset="0"/>
                  <a:cs typeface="Arial" pitchFamily="34" charset="0"/>
                </a:rPr>
                <a:t>E</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sp>
          <p:nvSpPr>
            <p:cNvPr id="369" name="Rectangle 475"/>
            <p:cNvSpPr>
              <a:spLocks noChangeArrowheads="1"/>
            </p:cNvSpPr>
            <p:nvPr/>
          </p:nvSpPr>
          <p:spPr bwMode="auto">
            <a:xfrm>
              <a:off x="5670550" y="1525588"/>
              <a:ext cx="75342"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1" i="0" u="none" strike="noStrike" cap="none" normalizeH="0" baseline="0" dirty="0">
                  <a:ln>
                    <a:noFill/>
                  </a:ln>
                  <a:solidFill>
                    <a:srgbClr val="000000"/>
                  </a:solidFill>
                  <a:effectLst/>
                  <a:latin typeface="Univers LT Std 47 Cn Lt" charset="0"/>
                  <a:cs typeface="Arial" pitchFamily="34" charset="0"/>
                </a:rPr>
                <a:t>1</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grpSp>
      <p:sp>
        <p:nvSpPr>
          <p:cNvPr id="371" name="Line 329"/>
          <p:cNvSpPr>
            <a:spLocks noChangeShapeType="1"/>
          </p:cNvSpPr>
          <p:nvPr/>
        </p:nvSpPr>
        <p:spPr bwMode="auto">
          <a:xfrm flipH="1">
            <a:off x="989893" y="4747500"/>
            <a:ext cx="7461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72" name="Line 374"/>
          <p:cNvSpPr>
            <a:spLocks noChangeShapeType="1"/>
          </p:cNvSpPr>
          <p:nvPr/>
        </p:nvSpPr>
        <p:spPr bwMode="auto">
          <a:xfrm>
            <a:off x="3202074" y="5684383"/>
            <a:ext cx="0" cy="762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73" name="Line 393"/>
          <p:cNvSpPr>
            <a:spLocks noChangeShapeType="1"/>
          </p:cNvSpPr>
          <p:nvPr/>
        </p:nvSpPr>
        <p:spPr bwMode="auto">
          <a:xfrm flipH="1">
            <a:off x="1073237" y="2971800"/>
            <a:ext cx="7461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74" name="Freeform 494"/>
          <p:cNvSpPr>
            <a:spLocks/>
          </p:cNvSpPr>
          <p:nvPr/>
        </p:nvSpPr>
        <p:spPr bwMode="auto">
          <a:xfrm>
            <a:off x="3165561" y="4715213"/>
            <a:ext cx="60325" cy="60325"/>
          </a:xfrm>
          <a:custGeom>
            <a:avLst/>
            <a:gdLst>
              <a:gd name="T0" fmla="*/ 38 w 38"/>
              <a:gd name="T1" fmla="*/ 19 h 38"/>
              <a:gd name="T2" fmla="*/ 38 w 38"/>
              <a:gd name="T3" fmla="*/ 19 h 38"/>
              <a:gd name="T4" fmla="*/ 38 w 38"/>
              <a:gd name="T5" fmla="*/ 26 h 38"/>
              <a:gd name="T6" fmla="*/ 33 w 38"/>
              <a:gd name="T7" fmla="*/ 33 h 38"/>
              <a:gd name="T8" fmla="*/ 29 w 38"/>
              <a:gd name="T9" fmla="*/ 38 h 38"/>
              <a:gd name="T10" fmla="*/ 19 w 38"/>
              <a:gd name="T11" fmla="*/ 38 h 38"/>
              <a:gd name="T12" fmla="*/ 19 w 38"/>
              <a:gd name="T13" fmla="*/ 38 h 38"/>
              <a:gd name="T14" fmla="*/ 12 w 38"/>
              <a:gd name="T15" fmla="*/ 38 h 38"/>
              <a:gd name="T16" fmla="*/ 7 w 38"/>
              <a:gd name="T17" fmla="*/ 33 h 38"/>
              <a:gd name="T18" fmla="*/ 2 w 38"/>
              <a:gd name="T19" fmla="*/ 26 h 38"/>
              <a:gd name="T20" fmla="*/ 0 w 38"/>
              <a:gd name="T21" fmla="*/ 19 h 38"/>
              <a:gd name="T22" fmla="*/ 0 w 38"/>
              <a:gd name="T23" fmla="*/ 19 h 38"/>
              <a:gd name="T24" fmla="*/ 2 w 38"/>
              <a:gd name="T25" fmla="*/ 12 h 38"/>
              <a:gd name="T26" fmla="*/ 7 w 38"/>
              <a:gd name="T27" fmla="*/ 4 h 38"/>
              <a:gd name="T28" fmla="*/ 12 w 38"/>
              <a:gd name="T29" fmla="*/ 2 h 38"/>
              <a:gd name="T30" fmla="*/ 19 w 38"/>
              <a:gd name="T31" fmla="*/ 0 h 38"/>
              <a:gd name="T32" fmla="*/ 19 w 38"/>
              <a:gd name="T33" fmla="*/ 0 h 38"/>
              <a:gd name="T34" fmla="*/ 29 w 38"/>
              <a:gd name="T35" fmla="*/ 2 h 38"/>
              <a:gd name="T36" fmla="*/ 33 w 38"/>
              <a:gd name="T37" fmla="*/ 4 h 38"/>
              <a:gd name="T38" fmla="*/ 38 w 38"/>
              <a:gd name="T39" fmla="*/ 12 h 38"/>
              <a:gd name="T40" fmla="*/ 38 w 38"/>
              <a:gd name="T41" fmla="*/ 19 h 38"/>
              <a:gd name="T42" fmla="*/ 38 w 38"/>
              <a:gd name="T43"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 h="38">
                <a:moveTo>
                  <a:pt x="38" y="19"/>
                </a:moveTo>
                <a:lnTo>
                  <a:pt x="38" y="19"/>
                </a:lnTo>
                <a:lnTo>
                  <a:pt x="38" y="26"/>
                </a:lnTo>
                <a:lnTo>
                  <a:pt x="33" y="33"/>
                </a:lnTo>
                <a:lnTo>
                  <a:pt x="29" y="38"/>
                </a:lnTo>
                <a:lnTo>
                  <a:pt x="19" y="38"/>
                </a:lnTo>
                <a:lnTo>
                  <a:pt x="19" y="38"/>
                </a:lnTo>
                <a:lnTo>
                  <a:pt x="12" y="38"/>
                </a:lnTo>
                <a:lnTo>
                  <a:pt x="7" y="33"/>
                </a:lnTo>
                <a:lnTo>
                  <a:pt x="2" y="26"/>
                </a:lnTo>
                <a:lnTo>
                  <a:pt x="0" y="19"/>
                </a:lnTo>
                <a:lnTo>
                  <a:pt x="0" y="19"/>
                </a:lnTo>
                <a:lnTo>
                  <a:pt x="2" y="12"/>
                </a:lnTo>
                <a:lnTo>
                  <a:pt x="7" y="4"/>
                </a:lnTo>
                <a:lnTo>
                  <a:pt x="12" y="2"/>
                </a:lnTo>
                <a:lnTo>
                  <a:pt x="19" y="0"/>
                </a:lnTo>
                <a:lnTo>
                  <a:pt x="19" y="0"/>
                </a:lnTo>
                <a:lnTo>
                  <a:pt x="29" y="2"/>
                </a:lnTo>
                <a:lnTo>
                  <a:pt x="33" y="4"/>
                </a:lnTo>
                <a:lnTo>
                  <a:pt x="38" y="12"/>
                </a:lnTo>
                <a:lnTo>
                  <a:pt x="38" y="19"/>
                </a:lnTo>
                <a:lnTo>
                  <a:pt x="38" y="1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75" name="Line 312"/>
          <p:cNvSpPr>
            <a:spLocks noChangeShapeType="1"/>
          </p:cNvSpPr>
          <p:nvPr/>
        </p:nvSpPr>
        <p:spPr bwMode="auto">
          <a:xfrm flipH="1">
            <a:off x="3042530" y="4747500"/>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76" name="Line 313"/>
          <p:cNvSpPr>
            <a:spLocks noChangeShapeType="1"/>
          </p:cNvSpPr>
          <p:nvPr/>
        </p:nvSpPr>
        <p:spPr bwMode="auto">
          <a:xfrm flipH="1">
            <a:off x="2921880" y="4747500"/>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77" name="Line 314"/>
          <p:cNvSpPr>
            <a:spLocks noChangeShapeType="1"/>
          </p:cNvSpPr>
          <p:nvPr/>
        </p:nvSpPr>
        <p:spPr bwMode="auto">
          <a:xfrm flipH="1">
            <a:off x="2801230" y="4747500"/>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78" name="Line 315"/>
          <p:cNvSpPr>
            <a:spLocks noChangeShapeType="1"/>
          </p:cNvSpPr>
          <p:nvPr/>
        </p:nvSpPr>
        <p:spPr bwMode="auto">
          <a:xfrm flipH="1">
            <a:off x="2680580" y="4747500"/>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79" name="Line 316"/>
          <p:cNvSpPr>
            <a:spLocks noChangeShapeType="1"/>
          </p:cNvSpPr>
          <p:nvPr/>
        </p:nvSpPr>
        <p:spPr bwMode="auto">
          <a:xfrm flipH="1">
            <a:off x="2559930" y="4747500"/>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80" name="Line 317"/>
          <p:cNvSpPr>
            <a:spLocks noChangeShapeType="1"/>
          </p:cNvSpPr>
          <p:nvPr/>
        </p:nvSpPr>
        <p:spPr bwMode="auto">
          <a:xfrm flipH="1">
            <a:off x="2439280" y="4747500"/>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81" name="Line 318"/>
          <p:cNvSpPr>
            <a:spLocks noChangeShapeType="1"/>
          </p:cNvSpPr>
          <p:nvPr/>
        </p:nvSpPr>
        <p:spPr bwMode="auto">
          <a:xfrm flipH="1">
            <a:off x="2318630" y="4747500"/>
            <a:ext cx="7461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82" name="Line 319"/>
          <p:cNvSpPr>
            <a:spLocks noChangeShapeType="1"/>
          </p:cNvSpPr>
          <p:nvPr/>
        </p:nvSpPr>
        <p:spPr bwMode="auto">
          <a:xfrm flipH="1">
            <a:off x="2197980" y="4747500"/>
            <a:ext cx="7461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83" name="Line 320"/>
          <p:cNvSpPr>
            <a:spLocks noChangeShapeType="1"/>
          </p:cNvSpPr>
          <p:nvPr/>
        </p:nvSpPr>
        <p:spPr bwMode="auto">
          <a:xfrm flipH="1">
            <a:off x="2077330" y="4747500"/>
            <a:ext cx="7461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84" name="Line 321"/>
          <p:cNvSpPr>
            <a:spLocks noChangeShapeType="1"/>
          </p:cNvSpPr>
          <p:nvPr/>
        </p:nvSpPr>
        <p:spPr bwMode="auto">
          <a:xfrm flipH="1">
            <a:off x="1956680" y="4747500"/>
            <a:ext cx="7461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85" name="Line 322"/>
          <p:cNvSpPr>
            <a:spLocks noChangeShapeType="1"/>
          </p:cNvSpPr>
          <p:nvPr/>
        </p:nvSpPr>
        <p:spPr bwMode="auto">
          <a:xfrm flipH="1">
            <a:off x="1836030" y="4747500"/>
            <a:ext cx="7461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86" name="Line 323"/>
          <p:cNvSpPr>
            <a:spLocks noChangeShapeType="1"/>
          </p:cNvSpPr>
          <p:nvPr/>
        </p:nvSpPr>
        <p:spPr bwMode="auto">
          <a:xfrm flipH="1">
            <a:off x="1713793" y="4747500"/>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87" name="Line 324"/>
          <p:cNvSpPr>
            <a:spLocks noChangeShapeType="1"/>
          </p:cNvSpPr>
          <p:nvPr/>
        </p:nvSpPr>
        <p:spPr bwMode="auto">
          <a:xfrm flipH="1">
            <a:off x="1593143" y="4747500"/>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88" name="Line 325"/>
          <p:cNvSpPr>
            <a:spLocks noChangeShapeType="1"/>
          </p:cNvSpPr>
          <p:nvPr/>
        </p:nvSpPr>
        <p:spPr bwMode="auto">
          <a:xfrm flipH="1">
            <a:off x="1472493" y="4747500"/>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89" name="Line 326"/>
          <p:cNvSpPr>
            <a:spLocks noChangeShapeType="1"/>
          </p:cNvSpPr>
          <p:nvPr/>
        </p:nvSpPr>
        <p:spPr bwMode="auto">
          <a:xfrm flipH="1">
            <a:off x="1351843" y="4747500"/>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90" name="Line 327"/>
          <p:cNvSpPr>
            <a:spLocks noChangeShapeType="1"/>
          </p:cNvSpPr>
          <p:nvPr/>
        </p:nvSpPr>
        <p:spPr bwMode="auto">
          <a:xfrm flipH="1">
            <a:off x="1231193" y="4747500"/>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91" name="Line 328"/>
          <p:cNvSpPr>
            <a:spLocks noChangeShapeType="1"/>
          </p:cNvSpPr>
          <p:nvPr/>
        </p:nvSpPr>
        <p:spPr bwMode="auto">
          <a:xfrm flipH="1">
            <a:off x="1110543" y="4747500"/>
            <a:ext cx="7461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93" name="Line 352"/>
          <p:cNvSpPr>
            <a:spLocks noChangeShapeType="1"/>
          </p:cNvSpPr>
          <p:nvPr/>
        </p:nvSpPr>
        <p:spPr bwMode="auto">
          <a:xfrm>
            <a:off x="3202074" y="3026908"/>
            <a:ext cx="0" cy="762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94" name="Line 353"/>
          <p:cNvSpPr>
            <a:spLocks noChangeShapeType="1"/>
          </p:cNvSpPr>
          <p:nvPr/>
        </p:nvSpPr>
        <p:spPr bwMode="auto">
          <a:xfrm>
            <a:off x="3202074" y="3149145"/>
            <a:ext cx="0" cy="7461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95" name="Line 354"/>
          <p:cNvSpPr>
            <a:spLocks noChangeShapeType="1"/>
          </p:cNvSpPr>
          <p:nvPr/>
        </p:nvSpPr>
        <p:spPr bwMode="auto">
          <a:xfrm>
            <a:off x="3202074" y="3269795"/>
            <a:ext cx="0" cy="7461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96" name="Line 355"/>
          <p:cNvSpPr>
            <a:spLocks noChangeShapeType="1"/>
          </p:cNvSpPr>
          <p:nvPr/>
        </p:nvSpPr>
        <p:spPr bwMode="auto">
          <a:xfrm>
            <a:off x="3202074" y="3390445"/>
            <a:ext cx="0" cy="7461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97" name="Line 356"/>
          <p:cNvSpPr>
            <a:spLocks noChangeShapeType="1"/>
          </p:cNvSpPr>
          <p:nvPr/>
        </p:nvSpPr>
        <p:spPr bwMode="auto">
          <a:xfrm>
            <a:off x="3202074" y="3511095"/>
            <a:ext cx="0" cy="7461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98" name="Line 357"/>
          <p:cNvSpPr>
            <a:spLocks noChangeShapeType="1"/>
          </p:cNvSpPr>
          <p:nvPr/>
        </p:nvSpPr>
        <p:spPr bwMode="auto">
          <a:xfrm>
            <a:off x="3202074" y="3631745"/>
            <a:ext cx="0" cy="7461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99" name="Line 358"/>
          <p:cNvSpPr>
            <a:spLocks noChangeShapeType="1"/>
          </p:cNvSpPr>
          <p:nvPr/>
        </p:nvSpPr>
        <p:spPr bwMode="auto">
          <a:xfrm>
            <a:off x="3202074" y="3752395"/>
            <a:ext cx="0" cy="762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00" name="Line 359"/>
          <p:cNvSpPr>
            <a:spLocks noChangeShapeType="1"/>
          </p:cNvSpPr>
          <p:nvPr/>
        </p:nvSpPr>
        <p:spPr bwMode="auto">
          <a:xfrm>
            <a:off x="3202074" y="3873045"/>
            <a:ext cx="0" cy="762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01" name="Line 360"/>
          <p:cNvSpPr>
            <a:spLocks noChangeShapeType="1"/>
          </p:cNvSpPr>
          <p:nvPr/>
        </p:nvSpPr>
        <p:spPr bwMode="auto">
          <a:xfrm>
            <a:off x="3202074" y="3993695"/>
            <a:ext cx="0" cy="762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02" name="Line 361"/>
          <p:cNvSpPr>
            <a:spLocks noChangeShapeType="1"/>
          </p:cNvSpPr>
          <p:nvPr/>
        </p:nvSpPr>
        <p:spPr bwMode="auto">
          <a:xfrm>
            <a:off x="3202074" y="4114345"/>
            <a:ext cx="0" cy="762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03" name="Line 362"/>
          <p:cNvSpPr>
            <a:spLocks noChangeShapeType="1"/>
          </p:cNvSpPr>
          <p:nvPr/>
        </p:nvSpPr>
        <p:spPr bwMode="auto">
          <a:xfrm>
            <a:off x="3202074" y="4234995"/>
            <a:ext cx="0" cy="762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04" name="Line 363"/>
          <p:cNvSpPr>
            <a:spLocks noChangeShapeType="1"/>
          </p:cNvSpPr>
          <p:nvPr/>
        </p:nvSpPr>
        <p:spPr bwMode="auto">
          <a:xfrm>
            <a:off x="3202074" y="4355645"/>
            <a:ext cx="0" cy="762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05" name="Line 364"/>
          <p:cNvSpPr>
            <a:spLocks noChangeShapeType="1"/>
          </p:cNvSpPr>
          <p:nvPr/>
        </p:nvSpPr>
        <p:spPr bwMode="auto">
          <a:xfrm>
            <a:off x="3202074" y="4477883"/>
            <a:ext cx="0" cy="7461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06" name="Line 365"/>
          <p:cNvSpPr>
            <a:spLocks noChangeShapeType="1"/>
          </p:cNvSpPr>
          <p:nvPr/>
        </p:nvSpPr>
        <p:spPr bwMode="auto">
          <a:xfrm>
            <a:off x="3202074" y="4598533"/>
            <a:ext cx="0" cy="7461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07" name="Line 366"/>
          <p:cNvSpPr>
            <a:spLocks noChangeShapeType="1"/>
          </p:cNvSpPr>
          <p:nvPr/>
        </p:nvSpPr>
        <p:spPr bwMode="auto">
          <a:xfrm>
            <a:off x="3202074" y="4719183"/>
            <a:ext cx="0" cy="7461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08" name="Line 367"/>
          <p:cNvSpPr>
            <a:spLocks noChangeShapeType="1"/>
          </p:cNvSpPr>
          <p:nvPr/>
        </p:nvSpPr>
        <p:spPr bwMode="auto">
          <a:xfrm>
            <a:off x="3202074" y="4839833"/>
            <a:ext cx="0" cy="7461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09" name="Line 368"/>
          <p:cNvSpPr>
            <a:spLocks noChangeShapeType="1"/>
          </p:cNvSpPr>
          <p:nvPr/>
        </p:nvSpPr>
        <p:spPr bwMode="auto">
          <a:xfrm>
            <a:off x="3202074" y="4960483"/>
            <a:ext cx="0" cy="7461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10" name="Line 369"/>
          <p:cNvSpPr>
            <a:spLocks noChangeShapeType="1"/>
          </p:cNvSpPr>
          <p:nvPr/>
        </p:nvSpPr>
        <p:spPr bwMode="auto">
          <a:xfrm>
            <a:off x="3202074" y="5081133"/>
            <a:ext cx="0" cy="762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11" name="Line 370"/>
          <p:cNvSpPr>
            <a:spLocks noChangeShapeType="1"/>
          </p:cNvSpPr>
          <p:nvPr/>
        </p:nvSpPr>
        <p:spPr bwMode="auto">
          <a:xfrm>
            <a:off x="3202074" y="5201783"/>
            <a:ext cx="0" cy="762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12" name="Line 371"/>
          <p:cNvSpPr>
            <a:spLocks noChangeShapeType="1"/>
          </p:cNvSpPr>
          <p:nvPr/>
        </p:nvSpPr>
        <p:spPr bwMode="auto">
          <a:xfrm>
            <a:off x="3202074" y="5322433"/>
            <a:ext cx="0" cy="762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13" name="Line 372"/>
          <p:cNvSpPr>
            <a:spLocks noChangeShapeType="1"/>
          </p:cNvSpPr>
          <p:nvPr/>
        </p:nvSpPr>
        <p:spPr bwMode="auto">
          <a:xfrm>
            <a:off x="3202074" y="5443083"/>
            <a:ext cx="0" cy="762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14" name="Line 373"/>
          <p:cNvSpPr>
            <a:spLocks noChangeShapeType="1"/>
          </p:cNvSpPr>
          <p:nvPr/>
        </p:nvSpPr>
        <p:spPr bwMode="auto">
          <a:xfrm>
            <a:off x="3202074" y="5563733"/>
            <a:ext cx="0" cy="762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15" name="Line 377"/>
          <p:cNvSpPr>
            <a:spLocks noChangeShapeType="1"/>
          </p:cNvSpPr>
          <p:nvPr/>
        </p:nvSpPr>
        <p:spPr bwMode="auto">
          <a:xfrm flipH="1">
            <a:off x="3005224" y="2971800"/>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16" name="Line 378"/>
          <p:cNvSpPr>
            <a:spLocks noChangeShapeType="1"/>
          </p:cNvSpPr>
          <p:nvPr/>
        </p:nvSpPr>
        <p:spPr bwMode="auto">
          <a:xfrm flipH="1">
            <a:off x="2884574" y="2971800"/>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17" name="Line 379"/>
          <p:cNvSpPr>
            <a:spLocks noChangeShapeType="1"/>
          </p:cNvSpPr>
          <p:nvPr/>
        </p:nvSpPr>
        <p:spPr bwMode="auto">
          <a:xfrm flipH="1">
            <a:off x="2763924" y="2971800"/>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18" name="Line 380"/>
          <p:cNvSpPr>
            <a:spLocks noChangeShapeType="1"/>
          </p:cNvSpPr>
          <p:nvPr/>
        </p:nvSpPr>
        <p:spPr bwMode="auto">
          <a:xfrm flipH="1">
            <a:off x="2643274" y="2971800"/>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19" name="Line 381"/>
          <p:cNvSpPr>
            <a:spLocks noChangeShapeType="1"/>
          </p:cNvSpPr>
          <p:nvPr/>
        </p:nvSpPr>
        <p:spPr bwMode="auto">
          <a:xfrm flipH="1">
            <a:off x="2522624" y="2971800"/>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20" name="Line 382"/>
          <p:cNvSpPr>
            <a:spLocks noChangeShapeType="1"/>
          </p:cNvSpPr>
          <p:nvPr/>
        </p:nvSpPr>
        <p:spPr bwMode="auto">
          <a:xfrm flipH="1">
            <a:off x="2401974" y="2971800"/>
            <a:ext cx="7461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21" name="Line 383"/>
          <p:cNvSpPr>
            <a:spLocks noChangeShapeType="1"/>
          </p:cNvSpPr>
          <p:nvPr/>
        </p:nvSpPr>
        <p:spPr bwMode="auto">
          <a:xfrm flipH="1">
            <a:off x="2281324" y="2971800"/>
            <a:ext cx="7461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22" name="Line 384"/>
          <p:cNvSpPr>
            <a:spLocks noChangeShapeType="1"/>
          </p:cNvSpPr>
          <p:nvPr/>
        </p:nvSpPr>
        <p:spPr bwMode="auto">
          <a:xfrm flipH="1">
            <a:off x="2160674" y="2971800"/>
            <a:ext cx="7461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23" name="Line 385"/>
          <p:cNvSpPr>
            <a:spLocks noChangeShapeType="1"/>
          </p:cNvSpPr>
          <p:nvPr/>
        </p:nvSpPr>
        <p:spPr bwMode="auto">
          <a:xfrm flipH="1">
            <a:off x="2040024" y="2971800"/>
            <a:ext cx="7461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24" name="Line 386"/>
          <p:cNvSpPr>
            <a:spLocks noChangeShapeType="1"/>
          </p:cNvSpPr>
          <p:nvPr/>
        </p:nvSpPr>
        <p:spPr bwMode="auto">
          <a:xfrm flipH="1">
            <a:off x="1919374" y="2971800"/>
            <a:ext cx="7461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25" name="Line 387"/>
          <p:cNvSpPr>
            <a:spLocks noChangeShapeType="1"/>
          </p:cNvSpPr>
          <p:nvPr/>
        </p:nvSpPr>
        <p:spPr bwMode="auto">
          <a:xfrm flipH="1">
            <a:off x="1797137" y="2971800"/>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26" name="Line 388"/>
          <p:cNvSpPr>
            <a:spLocks noChangeShapeType="1"/>
          </p:cNvSpPr>
          <p:nvPr/>
        </p:nvSpPr>
        <p:spPr bwMode="auto">
          <a:xfrm flipH="1">
            <a:off x="1676487" y="2971800"/>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27" name="Line 389"/>
          <p:cNvSpPr>
            <a:spLocks noChangeShapeType="1"/>
          </p:cNvSpPr>
          <p:nvPr/>
        </p:nvSpPr>
        <p:spPr bwMode="auto">
          <a:xfrm flipH="1">
            <a:off x="1555837" y="2971800"/>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28" name="Line 390"/>
          <p:cNvSpPr>
            <a:spLocks noChangeShapeType="1"/>
          </p:cNvSpPr>
          <p:nvPr/>
        </p:nvSpPr>
        <p:spPr bwMode="auto">
          <a:xfrm flipH="1">
            <a:off x="1435187" y="2971800"/>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29" name="Line 391"/>
          <p:cNvSpPr>
            <a:spLocks noChangeShapeType="1"/>
          </p:cNvSpPr>
          <p:nvPr/>
        </p:nvSpPr>
        <p:spPr bwMode="auto">
          <a:xfrm flipH="1">
            <a:off x="1314537" y="2971800"/>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30" name="Line 392"/>
          <p:cNvSpPr>
            <a:spLocks noChangeShapeType="1"/>
          </p:cNvSpPr>
          <p:nvPr/>
        </p:nvSpPr>
        <p:spPr bwMode="auto">
          <a:xfrm flipH="1">
            <a:off x="1193887" y="2971800"/>
            <a:ext cx="7461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grpSp>
        <p:nvGrpSpPr>
          <p:cNvPr id="431" name="Group 430"/>
          <p:cNvGrpSpPr/>
          <p:nvPr/>
        </p:nvGrpSpPr>
        <p:grpSpPr>
          <a:xfrm>
            <a:off x="3323685" y="4655167"/>
            <a:ext cx="176346" cy="233021"/>
            <a:chOff x="5569546" y="2150205"/>
            <a:chExt cx="176346" cy="233021"/>
          </a:xfrm>
        </p:grpSpPr>
        <p:sp>
          <p:nvSpPr>
            <p:cNvPr id="432" name="Rectangle 474"/>
            <p:cNvSpPr>
              <a:spLocks noChangeArrowheads="1"/>
            </p:cNvSpPr>
            <p:nvPr/>
          </p:nvSpPr>
          <p:spPr bwMode="auto">
            <a:xfrm>
              <a:off x="5569546" y="2150205"/>
              <a:ext cx="10259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200" b="1" dirty="0">
                  <a:solidFill>
                    <a:srgbClr val="000000"/>
                  </a:solidFill>
                  <a:latin typeface="Univers LT Std 47 Cn Lt" charset="0"/>
                  <a:cs typeface="Arial" pitchFamily="34" charset="0"/>
                </a:rPr>
                <a:t>E</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sp>
          <p:nvSpPr>
            <p:cNvPr id="433" name="Rectangle 475"/>
            <p:cNvSpPr>
              <a:spLocks noChangeArrowheads="1"/>
            </p:cNvSpPr>
            <p:nvPr/>
          </p:nvSpPr>
          <p:spPr bwMode="auto">
            <a:xfrm>
              <a:off x="5670550" y="2221643"/>
              <a:ext cx="75342"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050" b="1" dirty="0">
                  <a:solidFill>
                    <a:srgbClr val="000000"/>
                  </a:solidFill>
                  <a:latin typeface="Univers LT Std 47 Cn Lt" charset="0"/>
                  <a:cs typeface="Arial" pitchFamily="34" charset="0"/>
                </a:rPr>
                <a:t>2</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grpSp>
      <p:sp>
        <p:nvSpPr>
          <p:cNvPr id="137" name="Rectangle 90"/>
          <p:cNvSpPr>
            <a:spLocks noChangeArrowheads="1"/>
          </p:cNvSpPr>
          <p:nvPr/>
        </p:nvSpPr>
        <p:spPr bwMode="auto">
          <a:xfrm>
            <a:off x="6181906" y="6312577"/>
            <a:ext cx="1725701" cy="248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Producer surplus</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138" name="Rectangle 91"/>
          <p:cNvSpPr>
            <a:spLocks noChangeArrowheads="1"/>
          </p:cNvSpPr>
          <p:nvPr/>
        </p:nvSpPr>
        <p:spPr bwMode="auto">
          <a:xfrm>
            <a:off x="5920946" y="6332316"/>
            <a:ext cx="214319" cy="214165"/>
          </a:xfrm>
          <a:prstGeom prst="rect">
            <a:avLst/>
          </a:prstGeom>
          <a:solidFill>
            <a:srgbClr val="A0B9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9" name="Rectangle 92"/>
          <p:cNvSpPr>
            <a:spLocks noChangeArrowheads="1"/>
          </p:cNvSpPr>
          <p:nvPr/>
        </p:nvSpPr>
        <p:spPr bwMode="auto">
          <a:xfrm>
            <a:off x="1592035" y="6341143"/>
            <a:ext cx="214319" cy="214165"/>
          </a:xfrm>
          <a:prstGeom prst="rect">
            <a:avLst/>
          </a:prstGeom>
          <a:solidFill>
            <a:srgbClr val="ECB88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0" name="Rectangle 93"/>
          <p:cNvSpPr>
            <a:spLocks noChangeArrowheads="1"/>
          </p:cNvSpPr>
          <p:nvPr/>
        </p:nvSpPr>
        <p:spPr bwMode="auto">
          <a:xfrm>
            <a:off x="1852073" y="6324015"/>
            <a:ext cx="1841370" cy="248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Consumer surplus</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143" name="Line 377"/>
          <p:cNvSpPr>
            <a:spLocks noChangeShapeType="1"/>
          </p:cNvSpPr>
          <p:nvPr/>
        </p:nvSpPr>
        <p:spPr bwMode="auto">
          <a:xfrm flipH="1">
            <a:off x="3111587" y="2971800"/>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44" name="Rectangle 487"/>
          <p:cNvSpPr>
            <a:spLocks noChangeArrowheads="1"/>
          </p:cNvSpPr>
          <p:nvPr/>
        </p:nvSpPr>
        <p:spPr bwMode="auto">
          <a:xfrm>
            <a:off x="554433" y="2896960"/>
            <a:ext cx="34785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0.88</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127" name="Rectangle 233"/>
          <p:cNvSpPr>
            <a:spLocks noChangeArrowheads="1"/>
          </p:cNvSpPr>
          <p:nvPr/>
        </p:nvSpPr>
        <p:spPr bwMode="auto">
          <a:xfrm>
            <a:off x="8357378" y="5617709"/>
            <a:ext cx="11060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D</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28" name="Line 349"/>
          <p:cNvSpPr>
            <a:spLocks noChangeShapeType="1"/>
          </p:cNvSpPr>
          <p:nvPr/>
        </p:nvSpPr>
        <p:spPr bwMode="auto">
          <a:xfrm>
            <a:off x="6592078" y="5673271"/>
            <a:ext cx="0" cy="762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29" name="Line 350"/>
          <p:cNvSpPr>
            <a:spLocks noChangeShapeType="1"/>
          </p:cNvSpPr>
          <p:nvPr/>
        </p:nvSpPr>
        <p:spPr bwMode="auto">
          <a:xfrm>
            <a:off x="6592078" y="5793921"/>
            <a:ext cx="0" cy="349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130" name="Line 375"/>
          <p:cNvSpPr>
            <a:spLocks noChangeShapeType="1"/>
          </p:cNvSpPr>
          <p:nvPr/>
        </p:nvSpPr>
        <p:spPr bwMode="auto">
          <a:xfrm>
            <a:off x="7387415" y="5806621"/>
            <a:ext cx="0" cy="222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131" name="Line 394"/>
          <p:cNvSpPr>
            <a:spLocks noChangeShapeType="1"/>
          </p:cNvSpPr>
          <p:nvPr/>
        </p:nvSpPr>
        <p:spPr bwMode="auto">
          <a:xfrm flipH="1">
            <a:off x="5176028" y="2971801"/>
            <a:ext cx="3651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grpSp>
        <p:nvGrpSpPr>
          <p:cNvPr id="132" name="Group 131"/>
          <p:cNvGrpSpPr/>
          <p:nvPr/>
        </p:nvGrpSpPr>
        <p:grpSpPr>
          <a:xfrm>
            <a:off x="7550024" y="2698182"/>
            <a:ext cx="176346" cy="233021"/>
            <a:chOff x="5569546" y="1454150"/>
            <a:chExt cx="176346" cy="233021"/>
          </a:xfrm>
        </p:grpSpPr>
        <p:sp>
          <p:nvSpPr>
            <p:cNvPr id="133" name="Rectangle 474"/>
            <p:cNvSpPr>
              <a:spLocks noChangeArrowheads="1"/>
            </p:cNvSpPr>
            <p:nvPr/>
          </p:nvSpPr>
          <p:spPr bwMode="auto">
            <a:xfrm>
              <a:off x="5569546" y="1454150"/>
              <a:ext cx="10259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S</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sp>
          <p:nvSpPr>
            <p:cNvPr id="134" name="Rectangle 475"/>
            <p:cNvSpPr>
              <a:spLocks noChangeArrowheads="1"/>
            </p:cNvSpPr>
            <p:nvPr/>
          </p:nvSpPr>
          <p:spPr bwMode="auto">
            <a:xfrm>
              <a:off x="5670550" y="1525588"/>
              <a:ext cx="75342"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1" i="0" u="none" strike="noStrike" cap="none" normalizeH="0" baseline="0" dirty="0">
                  <a:ln>
                    <a:noFill/>
                  </a:ln>
                  <a:solidFill>
                    <a:srgbClr val="000000"/>
                  </a:solidFill>
                  <a:effectLst/>
                  <a:latin typeface="Univers LT Std 47 Cn Lt" charset="0"/>
                  <a:cs typeface="Arial" pitchFamily="34" charset="0"/>
                </a:rPr>
                <a:t>1</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grpSp>
      <p:sp>
        <p:nvSpPr>
          <p:cNvPr id="135" name="Line 478"/>
          <p:cNvSpPr>
            <a:spLocks noChangeShapeType="1"/>
          </p:cNvSpPr>
          <p:nvPr/>
        </p:nvSpPr>
        <p:spPr bwMode="auto">
          <a:xfrm flipV="1">
            <a:off x="5168090" y="2412546"/>
            <a:ext cx="0" cy="34163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36" name="Line 479"/>
          <p:cNvSpPr>
            <a:spLocks noChangeShapeType="1"/>
          </p:cNvSpPr>
          <p:nvPr/>
        </p:nvSpPr>
        <p:spPr bwMode="auto">
          <a:xfrm>
            <a:off x="5168090" y="5828846"/>
            <a:ext cx="335121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41" name="Rectangle 481"/>
          <p:cNvSpPr>
            <a:spLocks noChangeArrowheads="1"/>
          </p:cNvSpPr>
          <p:nvPr/>
        </p:nvSpPr>
        <p:spPr bwMode="auto">
          <a:xfrm>
            <a:off x="4696087" y="3854124"/>
            <a:ext cx="34785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0.70</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142" name="Rectangle 482"/>
          <p:cNvSpPr>
            <a:spLocks noChangeArrowheads="1"/>
          </p:cNvSpPr>
          <p:nvPr/>
        </p:nvSpPr>
        <p:spPr bwMode="auto">
          <a:xfrm>
            <a:off x="6494446" y="5840821"/>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50</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146" name="Rectangle 484"/>
          <p:cNvSpPr>
            <a:spLocks noChangeArrowheads="1"/>
          </p:cNvSpPr>
          <p:nvPr/>
        </p:nvSpPr>
        <p:spPr bwMode="auto">
          <a:xfrm>
            <a:off x="7297381" y="5840821"/>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62</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147" name="Rectangle 489"/>
          <p:cNvSpPr>
            <a:spLocks noChangeArrowheads="1"/>
          </p:cNvSpPr>
          <p:nvPr/>
        </p:nvSpPr>
        <p:spPr bwMode="auto">
          <a:xfrm>
            <a:off x="4696722" y="4658719"/>
            <a:ext cx="34785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0.53</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148" name="Line 490"/>
          <p:cNvSpPr>
            <a:spLocks noChangeShapeType="1"/>
          </p:cNvSpPr>
          <p:nvPr/>
        </p:nvSpPr>
        <p:spPr bwMode="auto">
          <a:xfrm flipH="1">
            <a:off x="5194284" y="2790515"/>
            <a:ext cx="2339516" cy="2958955"/>
          </a:xfrm>
          <a:prstGeom prst="line">
            <a:avLst/>
          </a:prstGeom>
          <a:noFill/>
          <a:ln w="38100">
            <a:solidFill>
              <a:srgbClr val="558ED5"/>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50" name="Line 492"/>
          <p:cNvSpPr>
            <a:spLocks noChangeShapeType="1"/>
          </p:cNvSpPr>
          <p:nvPr/>
        </p:nvSpPr>
        <p:spPr bwMode="auto">
          <a:xfrm flipH="1" flipV="1">
            <a:off x="5216508" y="2578777"/>
            <a:ext cx="3077369" cy="3088142"/>
          </a:xfrm>
          <a:prstGeom prst="line">
            <a:avLst/>
          </a:prstGeom>
          <a:noFill/>
          <a:ln w="38100">
            <a:solidFill>
              <a:srgbClr val="E46C0A"/>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51" name="Freeform 498"/>
          <p:cNvSpPr>
            <a:spLocks/>
          </p:cNvSpPr>
          <p:nvPr/>
        </p:nvSpPr>
        <p:spPr bwMode="auto">
          <a:xfrm>
            <a:off x="7625540" y="2717346"/>
            <a:ext cx="0" cy="514350"/>
          </a:xfrm>
          <a:custGeom>
            <a:avLst/>
            <a:gdLst>
              <a:gd name="T0" fmla="*/ 324 h 324"/>
              <a:gd name="T1" fmla="*/ 0 h 324"/>
              <a:gd name="T2" fmla="*/ 324 h 324"/>
            </a:gdLst>
            <a:ahLst/>
            <a:cxnLst>
              <a:cxn ang="0">
                <a:pos x="0" y="T0"/>
              </a:cxn>
              <a:cxn ang="0">
                <a:pos x="0" y="T1"/>
              </a:cxn>
              <a:cxn ang="0">
                <a:pos x="0" y="T2"/>
              </a:cxn>
            </a:cxnLst>
            <a:rect l="0" t="0" r="r" b="b"/>
            <a:pathLst>
              <a:path h="324">
                <a:moveTo>
                  <a:pt x="0" y="324"/>
                </a:moveTo>
                <a:lnTo>
                  <a:pt x="0" y="0"/>
                </a:lnTo>
                <a:lnTo>
                  <a:pt x="0" y="32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2" name="Rectangle 151"/>
          <p:cNvSpPr>
            <a:spLocks noChangeArrowheads="1"/>
          </p:cNvSpPr>
          <p:nvPr/>
        </p:nvSpPr>
        <p:spPr bwMode="auto">
          <a:xfrm>
            <a:off x="5319695" y="6020934"/>
            <a:ext cx="341392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Quantity of</a:t>
            </a:r>
            <a:r>
              <a:rPr kumimoji="0" lang="en-US" sz="1400" b="1" i="0" u="none" strike="noStrike" cap="none" normalizeH="0" dirty="0">
                <a:ln>
                  <a:noFill/>
                </a:ln>
                <a:solidFill>
                  <a:srgbClr val="000000"/>
                </a:solidFill>
                <a:effectLst/>
                <a:latin typeface="Univers LT Std 47 Cn Lt" charset="0"/>
                <a:cs typeface="Arial" pitchFamily="34" charset="0"/>
              </a:rPr>
              <a:t> Tortillas (millions of lbs.)</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53" name="Rectangle 98"/>
          <p:cNvSpPr>
            <a:spLocks noChangeArrowheads="1"/>
          </p:cNvSpPr>
          <p:nvPr/>
        </p:nvSpPr>
        <p:spPr bwMode="auto">
          <a:xfrm>
            <a:off x="4793440" y="2159002"/>
            <a:ext cx="96500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a:cs typeface="Arial" pitchFamily="34" charset="0"/>
              </a:rPr>
              <a:t>Price ($</a:t>
            </a:r>
            <a:r>
              <a:rPr kumimoji="0" lang="en-US" sz="1400" b="1" i="0" u="none" strike="noStrike" cap="none" normalizeH="0" baseline="0" dirty="0">
                <a:ln>
                  <a:noFill/>
                </a:ln>
                <a:solidFill>
                  <a:srgbClr val="000000"/>
                </a:solidFill>
                <a:effectLst/>
                <a:latin typeface="Univers LT Std 47 Cn Lt"/>
                <a:cs typeface="Times New Roman"/>
              </a:rPr>
              <a:t>/lb.)</a:t>
            </a:r>
            <a:endParaRPr kumimoji="0" lang="en-US" sz="2400" b="0" i="0" u="none" strike="noStrike" cap="none" normalizeH="0" baseline="0" dirty="0">
              <a:ln>
                <a:noFill/>
              </a:ln>
              <a:solidFill>
                <a:schemeClr val="tx1"/>
              </a:solidFill>
              <a:effectLst/>
              <a:latin typeface="Univers LT Std 47 Cn Lt"/>
              <a:cs typeface="Arial" pitchFamily="34" charset="0"/>
            </a:endParaRPr>
          </a:p>
        </p:txBody>
      </p:sp>
      <p:sp>
        <p:nvSpPr>
          <p:cNvPr id="154" name="Line 299"/>
          <p:cNvSpPr>
            <a:spLocks noChangeShapeType="1"/>
          </p:cNvSpPr>
          <p:nvPr/>
        </p:nvSpPr>
        <p:spPr bwMode="auto">
          <a:xfrm flipH="1">
            <a:off x="6520014" y="3964589"/>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55" name="Line 300"/>
          <p:cNvSpPr>
            <a:spLocks noChangeShapeType="1"/>
          </p:cNvSpPr>
          <p:nvPr/>
        </p:nvSpPr>
        <p:spPr bwMode="auto">
          <a:xfrm flipH="1">
            <a:off x="6399364" y="3964589"/>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56" name="Line 301"/>
          <p:cNvSpPr>
            <a:spLocks noChangeShapeType="1"/>
          </p:cNvSpPr>
          <p:nvPr/>
        </p:nvSpPr>
        <p:spPr bwMode="auto">
          <a:xfrm flipH="1">
            <a:off x="6278714" y="3964589"/>
            <a:ext cx="7461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57" name="Line 302"/>
          <p:cNvSpPr>
            <a:spLocks noChangeShapeType="1"/>
          </p:cNvSpPr>
          <p:nvPr/>
        </p:nvSpPr>
        <p:spPr bwMode="auto">
          <a:xfrm flipH="1">
            <a:off x="6158064" y="3964589"/>
            <a:ext cx="7461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58" name="Line 303"/>
          <p:cNvSpPr>
            <a:spLocks noChangeShapeType="1"/>
          </p:cNvSpPr>
          <p:nvPr/>
        </p:nvSpPr>
        <p:spPr bwMode="auto">
          <a:xfrm flipH="1">
            <a:off x="6037414" y="3964589"/>
            <a:ext cx="7461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59" name="Line 304"/>
          <p:cNvSpPr>
            <a:spLocks noChangeShapeType="1"/>
          </p:cNvSpPr>
          <p:nvPr/>
        </p:nvSpPr>
        <p:spPr bwMode="auto">
          <a:xfrm flipH="1">
            <a:off x="5916764" y="3964589"/>
            <a:ext cx="7461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60" name="Line 305"/>
          <p:cNvSpPr>
            <a:spLocks noChangeShapeType="1"/>
          </p:cNvSpPr>
          <p:nvPr/>
        </p:nvSpPr>
        <p:spPr bwMode="auto">
          <a:xfrm flipH="1">
            <a:off x="5794527" y="3964589"/>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61" name="Line 306"/>
          <p:cNvSpPr>
            <a:spLocks noChangeShapeType="1"/>
          </p:cNvSpPr>
          <p:nvPr/>
        </p:nvSpPr>
        <p:spPr bwMode="auto">
          <a:xfrm flipH="1">
            <a:off x="5673877" y="3964589"/>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62" name="Line 307"/>
          <p:cNvSpPr>
            <a:spLocks noChangeShapeType="1"/>
          </p:cNvSpPr>
          <p:nvPr/>
        </p:nvSpPr>
        <p:spPr bwMode="auto">
          <a:xfrm flipH="1">
            <a:off x="5553227" y="3964589"/>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63" name="Line 308"/>
          <p:cNvSpPr>
            <a:spLocks noChangeShapeType="1"/>
          </p:cNvSpPr>
          <p:nvPr/>
        </p:nvSpPr>
        <p:spPr bwMode="auto">
          <a:xfrm flipH="1">
            <a:off x="5432577" y="3964589"/>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64" name="Line 309"/>
          <p:cNvSpPr>
            <a:spLocks noChangeShapeType="1"/>
          </p:cNvSpPr>
          <p:nvPr/>
        </p:nvSpPr>
        <p:spPr bwMode="auto">
          <a:xfrm flipH="1">
            <a:off x="5311927" y="3964589"/>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65" name="Line 310"/>
          <p:cNvSpPr>
            <a:spLocks noChangeShapeType="1"/>
          </p:cNvSpPr>
          <p:nvPr/>
        </p:nvSpPr>
        <p:spPr bwMode="auto">
          <a:xfrm flipH="1">
            <a:off x="5191277" y="3964589"/>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66" name="Line 335"/>
          <p:cNvSpPr>
            <a:spLocks noChangeShapeType="1"/>
          </p:cNvSpPr>
          <p:nvPr/>
        </p:nvSpPr>
        <p:spPr bwMode="auto">
          <a:xfrm>
            <a:off x="6592078" y="3982584"/>
            <a:ext cx="0" cy="762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67" name="Line 336"/>
          <p:cNvSpPr>
            <a:spLocks noChangeShapeType="1"/>
          </p:cNvSpPr>
          <p:nvPr/>
        </p:nvSpPr>
        <p:spPr bwMode="auto">
          <a:xfrm>
            <a:off x="6592078" y="4103234"/>
            <a:ext cx="0" cy="762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68" name="Line 337"/>
          <p:cNvSpPr>
            <a:spLocks noChangeShapeType="1"/>
          </p:cNvSpPr>
          <p:nvPr/>
        </p:nvSpPr>
        <p:spPr bwMode="auto">
          <a:xfrm>
            <a:off x="6592078" y="4223884"/>
            <a:ext cx="0" cy="762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69" name="Line 338"/>
          <p:cNvSpPr>
            <a:spLocks noChangeShapeType="1"/>
          </p:cNvSpPr>
          <p:nvPr/>
        </p:nvSpPr>
        <p:spPr bwMode="auto">
          <a:xfrm>
            <a:off x="6592078" y="4344534"/>
            <a:ext cx="0" cy="762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70" name="Line 339"/>
          <p:cNvSpPr>
            <a:spLocks noChangeShapeType="1"/>
          </p:cNvSpPr>
          <p:nvPr/>
        </p:nvSpPr>
        <p:spPr bwMode="auto">
          <a:xfrm>
            <a:off x="6592078" y="4465184"/>
            <a:ext cx="0" cy="762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71" name="Line 340"/>
          <p:cNvSpPr>
            <a:spLocks noChangeShapeType="1"/>
          </p:cNvSpPr>
          <p:nvPr/>
        </p:nvSpPr>
        <p:spPr bwMode="auto">
          <a:xfrm>
            <a:off x="6592078" y="4587421"/>
            <a:ext cx="0" cy="7461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72" name="Line 341"/>
          <p:cNvSpPr>
            <a:spLocks noChangeShapeType="1"/>
          </p:cNvSpPr>
          <p:nvPr/>
        </p:nvSpPr>
        <p:spPr bwMode="auto">
          <a:xfrm>
            <a:off x="6592078" y="4708071"/>
            <a:ext cx="0" cy="7461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73" name="Line 342"/>
          <p:cNvSpPr>
            <a:spLocks noChangeShapeType="1"/>
          </p:cNvSpPr>
          <p:nvPr/>
        </p:nvSpPr>
        <p:spPr bwMode="auto">
          <a:xfrm>
            <a:off x="6592078" y="4828721"/>
            <a:ext cx="0" cy="7461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74" name="Line 343"/>
          <p:cNvSpPr>
            <a:spLocks noChangeShapeType="1"/>
          </p:cNvSpPr>
          <p:nvPr/>
        </p:nvSpPr>
        <p:spPr bwMode="auto">
          <a:xfrm>
            <a:off x="6592078" y="4949371"/>
            <a:ext cx="0" cy="7461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75" name="Line 344"/>
          <p:cNvSpPr>
            <a:spLocks noChangeShapeType="1"/>
          </p:cNvSpPr>
          <p:nvPr/>
        </p:nvSpPr>
        <p:spPr bwMode="auto">
          <a:xfrm>
            <a:off x="6592078" y="5070021"/>
            <a:ext cx="0" cy="7461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76" name="Line 345"/>
          <p:cNvSpPr>
            <a:spLocks noChangeShapeType="1"/>
          </p:cNvSpPr>
          <p:nvPr/>
        </p:nvSpPr>
        <p:spPr bwMode="auto">
          <a:xfrm>
            <a:off x="6592078" y="5190671"/>
            <a:ext cx="0" cy="762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77" name="Line 346"/>
          <p:cNvSpPr>
            <a:spLocks noChangeShapeType="1"/>
          </p:cNvSpPr>
          <p:nvPr/>
        </p:nvSpPr>
        <p:spPr bwMode="auto">
          <a:xfrm>
            <a:off x="6592078" y="5311321"/>
            <a:ext cx="0" cy="762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78" name="Line 347"/>
          <p:cNvSpPr>
            <a:spLocks noChangeShapeType="1"/>
          </p:cNvSpPr>
          <p:nvPr/>
        </p:nvSpPr>
        <p:spPr bwMode="auto">
          <a:xfrm>
            <a:off x="6592078" y="5431971"/>
            <a:ext cx="0" cy="762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79" name="Line 348"/>
          <p:cNvSpPr>
            <a:spLocks noChangeShapeType="1"/>
          </p:cNvSpPr>
          <p:nvPr/>
        </p:nvSpPr>
        <p:spPr bwMode="auto">
          <a:xfrm>
            <a:off x="6592078" y="5552621"/>
            <a:ext cx="0" cy="762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80" name="Freeform 493"/>
          <p:cNvSpPr>
            <a:spLocks/>
          </p:cNvSpPr>
          <p:nvPr/>
        </p:nvSpPr>
        <p:spPr bwMode="auto">
          <a:xfrm>
            <a:off x="6564296" y="3940176"/>
            <a:ext cx="60325" cy="60325"/>
          </a:xfrm>
          <a:custGeom>
            <a:avLst/>
            <a:gdLst>
              <a:gd name="T0" fmla="*/ 38 w 38"/>
              <a:gd name="T1" fmla="*/ 19 h 38"/>
              <a:gd name="T2" fmla="*/ 38 w 38"/>
              <a:gd name="T3" fmla="*/ 19 h 38"/>
              <a:gd name="T4" fmla="*/ 36 w 38"/>
              <a:gd name="T5" fmla="*/ 28 h 38"/>
              <a:gd name="T6" fmla="*/ 33 w 38"/>
              <a:gd name="T7" fmla="*/ 33 h 38"/>
              <a:gd name="T8" fmla="*/ 26 w 38"/>
              <a:gd name="T9" fmla="*/ 38 h 38"/>
              <a:gd name="T10" fmla="*/ 19 w 38"/>
              <a:gd name="T11" fmla="*/ 38 h 38"/>
              <a:gd name="T12" fmla="*/ 19 w 38"/>
              <a:gd name="T13" fmla="*/ 38 h 38"/>
              <a:gd name="T14" fmla="*/ 12 w 38"/>
              <a:gd name="T15" fmla="*/ 38 h 38"/>
              <a:gd name="T16" fmla="*/ 5 w 38"/>
              <a:gd name="T17" fmla="*/ 33 h 38"/>
              <a:gd name="T18" fmla="*/ 2 w 38"/>
              <a:gd name="T19" fmla="*/ 28 h 38"/>
              <a:gd name="T20" fmla="*/ 0 w 38"/>
              <a:gd name="T21" fmla="*/ 19 h 38"/>
              <a:gd name="T22" fmla="*/ 0 w 38"/>
              <a:gd name="T23" fmla="*/ 19 h 38"/>
              <a:gd name="T24" fmla="*/ 2 w 38"/>
              <a:gd name="T25" fmla="*/ 12 h 38"/>
              <a:gd name="T26" fmla="*/ 5 w 38"/>
              <a:gd name="T27" fmla="*/ 7 h 38"/>
              <a:gd name="T28" fmla="*/ 12 w 38"/>
              <a:gd name="T29" fmla="*/ 2 h 38"/>
              <a:gd name="T30" fmla="*/ 19 w 38"/>
              <a:gd name="T31" fmla="*/ 0 h 38"/>
              <a:gd name="T32" fmla="*/ 19 w 38"/>
              <a:gd name="T33" fmla="*/ 0 h 38"/>
              <a:gd name="T34" fmla="*/ 26 w 38"/>
              <a:gd name="T35" fmla="*/ 2 h 38"/>
              <a:gd name="T36" fmla="*/ 33 w 38"/>
              <a:gd name="T37" fmla="*/ 7 h 38"/>
              <a:gd name="T38" fmla="*/ 36 w 38"/>
              <a:gd name="T39" fmla="*/ 12 h 38"/>
              <a:gd name="T40" fmla="*/ 38 w 38"/>
              <a:gd name="T41" fmla="*/ 19 h 38"/>
              <a:gd name="T42" fmla="*/ 38 w 38"/>
              <a:gd name="T43"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 h="38">
                <a:moveTo>
                  <a:pt x="38" y="19"/>
                </a:moveTo>
                <a:lnTo>
                  <a:pt x="38" y="19"/>
                </a:lnTo>
                <a:lnTo>
                  <a:pt x="36" y="28"/>
                </a:lnTo>
                <a:lnTo>
                  <a:pt x="33" y="33"/>
                </a:lnTo>
                <a:lnTo>
                  <a:pt x="26" y="38"/>
                </a:lnTo>
                <a:lnTo>
                  <a:pt x="19" y="38"/>
                </a:lnTo>
                <a:lnTo>
                  <a:pt x="19" y="38"/>
                </a:lnTo>
                <a:lnTo>
                  <a:pt x="12" y="38"/>
                </a:lnTo>
                <a:lnTo>
                  <a:pt x="5" y="33"/>
                </a:lnTo>
                <a:lnTo>
                  <a:pt x="2" y="28"/>
                </a:lnTo>
                <a:lnTo>
                  <a:pt x="0" y="19"/>
                </a:lnTo>
                <a:lnTo>
                  <a:pt x="0" y="19"/>
                </a:lnTo>
                <a:lnTo>
                  <a:pt x="2" y="12"/>
                </a:lnTo>
                <a:lnTo>
                  <a:pt x="5" y="7"/>
                </a:lnTo>
                <a:lnTo>
                  <a:pt x="12" y="2"/>
                </a:lnTo>
                <a:lnTo>
                  <a:pt x="19" y="0"/>
                </a:lnTo>
                <a:lnTo>
                  <a:pt x="19" y="0"/>
                </a:lnTo>
                <a:lnTo>
                  <a:pt x="26" y="2"/>
                </a:lnTo>
                <a:lnTo>
                  <a:pt x="33" y="7"/>
                </a:lnTo>
                <a:lnTo>
                  <a:pt x="36" y="12"/>
                </a:lnTo>
                <a:lnTo>
                  <a:pt x="38" y="19"/>
                </a:lnTo>
                <a:lnTo>
                  <a:pt x="38" y="1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1" name="Freeform 495"/>
          <p:cNvSpPr>
            <a:spLocks/>
          </p:cNvSpPr>
          <p:nvPr/>
        </p:nvSpPr>
        <p:spPr bwMode="auto">
          <a:xfrm>
            <a:off x="7350902" y="2944358"/>
            <a:ext cx="60325" cy="60325"/>
          </a:xfrm>
          <a:custGeom>
            <a:avLst/>
            <a:gdLst>
              <a:gd name="T0" fmla="*/ 38 w 38"/>
              <a:gd name="T1" fmla="*/ 19 h 38"/>
              <a:gd name="T2" fmla="*/ 38 w 38"/>
              <a:gd name="T3" fmla="*/ 19 h 38"/>
              <a:gd name="T4" fmla="*/ 38 w 38"/>
              <a:gd name="T5" fmla="*/ 29 h 38"/>
              <a:gd name="T6" fmla="*/ 33 w 38"/>
              <a:gd name="T7" fmla="*/ 34 h 38"/>
              <a:gd name="T8" fmla="*/ 29 w 38"/>
              <a:gd name="T9" fmla="*/ 38 h 38"/>
              <a:gd name="T10" fmla="*/ 19 w 38"/>
              <a:gd name="T11" fmla="*/ 38 h 38"/>
              <a:gd name="T12" fmla="*/ 19 w 38"/>
              <a:gd name="T13" fmla="*/ 38 h 38"/>
              <a:gd name="T14" fmla="*/ 12 w 38"/>
              <a:gd name="T15" fmla="*/ 38 h 38"/>
              <a:gd name="T16" fmla="*/ 7 w 38"/>
              <a:gd name="T17" fmla="*/ 34 h 38"/>
              <a:gd name="T18" fmla="*/ 2 w 38"/>
              <a:gd name="T19" fmla="*/ 29 h 38"/>
              <a:gd name="T20" fmla="*/ 0 w 38"/>
              <a:gd name="T21" fmla="*/ 19 h 38"/>
              <a:gd name="T22" fmla="*/ 0 w 38"/>
              <a:gd name="T23" fmla="*/ 19 h 38"/>
              <a:gd name="T24" fmla="*/ 2 w 38"/>
              <a:gd name="T25" fmla="*/ 12 h 38"/>
              <a:gd name="T26" fmla="*/ 7 w 38"/>
              <a:gd name="T27" fmla="*/ 7 h 38"/>
              <a:gd name="T28" fmla="*/ 12 w 38"/>
              <a:gd name="T29" fmla="*/ 3 h 38"/>
              <a:gd name="T30" fmla="*/ 19 w 38"/>
              <a:gd name="T31" fmla="*/ 0 h 38"/>
              <a:gd name="T32" fmla="*/ 19 w 38"/>
              <a:gd name="T33" fmla="*/ 0 h 38"/>
              <a:gd name="T34" fmla="*/ 29 w 38"/>
              <a:gd name="T35" fmla="*/ 3 h 38"/>
              <a:gd name="T36" fmla="*/ 33 w 38"/>
              <a:gd name="T37" fmla="*/ 7 h 38"/>
              <a:gd name="T38" fmla="*/ 38 w 38"/>
              <a:gd name="T39" fmla="*/ 12 h 38"/>
              <a:gd name="T40" fmla="*/ 38 w 38"/>
              <a:gd name="T41" fmla="*/ 19 h 38"/>
              <a:gd name="T42" fmla="*/ 38 w 38"/>
              <a:gd name="T43"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 h="38">
                <a:moveTo>
                  <a:pt x="38" y="19"/>
                </a:moveTo>
                <a:lnTo>
                  <a:pt x="38" y="19"/>
                </a:lnTo>
                <a:lnTo>
                  <a:pt x="38" y="29"/>
                </a:lnTo>
                <a:lnTo>
                  <a:pt x="33" y="34"/>
                </a:lnTo>
                <a:lnTo>
                  <a:pt x="29" y="38"/>
                </a:lnTo>
                <a:lnTo>
                  <a:pt x="19" y="38"/>
                </a:lnTo>
                <a:lnTo>
                  <a:pt x="19" y="38"/>
                </a:lnTo>
                <a:lnTo>
                  <a:pt x="12" y="38"/>
                </a:lnTo>
                <a:lnTo>
                  <a:pt x="7" y="34"/>
                </a:lnTo>
                <a:lnTo>
                  <a:pt x="2" y="29"/>
                </a:lnTo>
                <a:lnTo>
                  <a:pt x="0" y="19"/>
                </a:lnTo>
                <a:lnTo>
                  <a:pt x="0" y="19"/>
                </a:lnTo>
                <a:lnTo>
                  <a:pt x="2" y="12"/>
                </a:lnTo>
                <a:lnTo>
                  <a:pt x="7" y="7"/>
                </a:lnTo>
                <a:lnTo>
                  <a:pt x="12" y="3"/>
                </a:lnTo>
                <a:lnTo>
                  <a:pt x="19" y="0"/>
                </a:lnTo>
                <a:lnTo>
                  <a:pt x="19" y="0"/>
                </a:lnTo>
                <a:lnTo>
                  <a:pt x="29" y="3"/>
                </a:lnTo>
                <a:lnTo>
                  <a:pt x="33" y="7"/>
                </a:lnTo>
                <a:lnTo>
                  <a:pt x="38" y="12"/>
                </a:lnTo>
                <a:lnTo>
                  <a:pt x="38" y="19"/>
                </a:lnTo>
                <a:lnTo>
                  <a:pt x="38" y="1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2" name="Freeform 502"/>
          <p:cNvSpPr>
            <a:spLocks/>
          </p:cNvSpPr>
          <p:nvPr/>
        </p:nvSpPr>
        <p:spPr bwMode="auto">
          <a:xfrm>
            <a:off x="7111190" y="5658983"/>
            <a:ext cx="155575" cy="0"/>
          </a:xfrm>
          <a:custGeom>
            <a:avLst/>
            <a:gdLst>
              <a:gd name="T0" fmla="*/ 98 w 98"/>
              <a:gd name="T1" fmla="*/ 0 w 98"/>
              <a:gd name="T2" fmla="*/ 98 w 98"/>
            </a:gdLst>
            <a:ahLst/>
            <a:cxnLst>
              <a:cxn ang="0">
                <a:pos x="T0" y="0"/>
              </a:cxn>
              <a:cxn ang="0">
                <a:pos x="T1" y="0"/>
              </a:cxn>
              <a:cxn ang="0">
                <a:pos x="T2" y="0"/>
              </a:cxn>
            </a:cxnLst>
            <a:rect l="0" t="0" r="r" b="b"/>
            <a:pathLst>
              <a:path w="98">
                <a:moveTo>
                  <a:pt x="98" y="0"/>
                </a:moveTo>
                <a:lnTo>
                  <a:pt x="0" y="0"/>
                </a:lnTo>
                <a:lnTo>
                  <a:pt x="9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nvGrpSpPr>
          <p:cNvPr id="183" name="Group 182"/>
          <p:cNvGrpSpPr/>
          <p:nvPr/>
        </p:nvGrpSpPr>
        <p:grpSpPr>
          <a:xfrm>
            <a:off x="6722185" y="3879964"/>
            <a:ext cx="176346" cy="233021"/>
            <a:chOff x="5569546" y="1454150"/>
            <a:chExt cx="176346" cy="233021"/>
          </a:xfrm>
        </p:grpSpPr>
        <p:sp>
          <p:nvSpPr>
            <p:cNvPr id="184" name="Rectangle 474"/>
            <p:cNvSpPr>
              <a:spLocks noChangeArrowheads="1"/>
            </p:cNvSpPr>
            <p:nvPr/>
          </p:nvSpPr>
          <p:spPr bwMode="auto">
            <a:xfrm>
              <a:off x="5569546" y="1454150"/>
              <a:ext cx="10259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200" b="1" dirty="0">
                  <a:solidFill>
                    <a:srgbClr val="000000"/>
                  </a:solidFill>
                  <a:latin typeface="Univers LT Std 47 Cn Lt" charset="0"/>
                  <a:cs typeface="Arial" pitchFamily="34" charset="0"/>
                </a:rPr>
                <a:t>E</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sp>
          <p:nvSpPr>
            <p:cNvPr id="185" name="Rectangle 475"/>
            <p:cNvSpPr>
              <a:spLocks noChangeArrowheads="1"/>
            </p:cNvSpPr>
            <p:nvPr/>
          </p:nvSpPr>
          <p:spPr bwMode="auto">
            <a:xfrm>
              <a:off x="5670550" y="1525588"/>
              <a:ext cx="75342"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1" i="0" u="none" strike="noStrike" cap="none" normalizeH="0" baseline="0" dirty="0">
                  <a:ln>
                    <a:noFill/>
                  </a:ln>
                  <a:solidFill>
                    <a:srgbClr val="000000"/>
                  </a:solidFill>
                  <a:effectLst/>
                  <a:latin typeface="Univers LT Std 47 Cn Lt" charset="0"/>
                  <a:cs typeface="Arial" pitchFamily="34" charset="0"/>
                </a:rPr>
                <a:t>1</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grpSp>
      <p:sp>
        <p:nvSpPr>
          <p:cNvPr id="186" name="Line 329"/>
          <p:cNvSpPr>
            <a:spLocks noChangeShapeType="1"/>
          </p:cNvSpPr>
          <p:nvPr/>
        </p:nvSpPr>
        <p:spPr bwMode="auto">
          <a:xfrm flipH="1">
            <a:off x="5175234" y="4747501"/>
            <a:ext cx="7461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87" name="Line 374"/>
          <p:cNvSpPr>
            <a:spLocks noChangeShapeType="1"/>
          </p:cNvSpPr>
          <p:nvPr/>
        </p:nvSpPr>
        <p:spPr bwMode="auto">
          <a:xfrm>
            <a:off x="7387415" y="5684384"/>
            <a:ext cx="0" cy="762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88" name="Line 393"/>
          <p:cNvSpPr>
            <a:spLocks noChangeShapeType="1"/>
          </p:cNvSpPr>
          <p:nvPr/>
        </p:nvSpPr>
        <p:spPr bwMode="auto">
          <a:xfrm flipH="1">
            <a:off x="5258578" y="2971801"/>
            <a:ext cx="7461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89" name="Freeform 494"/>
          <p:cNvSpPr>
            <a:spLocks/>
          </p:cNvSpPr>
          <p:nvPr/>
        </p:nvSpPr>
        <p:spPr bwMode="auto">
          <a:xfrm>
            <a:off x="7350902" y="4715214"/>
            <a:ext cx="60325" cy="60325"/>
          </a:xfrm>
          <a:custGeom>
            <a:avLst/>
            <a:gdLst>
              <a:gd name="T0" fmla="*/ 38 w 38"/>
              <a:gd name="T1" fmla="*/ 19 h 38"/>
              <a:gd name="T2" fmla="*/ 38 w 38"/>
              <a:gd name="T3" fmla="*/ 19 h 38"/>
              <a:gd name="T4" fmla="*/ 38 w 38"/>
              <a:gd name="T5" fmla="*/ 26 h 38"/>
              <a:gd name="T6" fmla="*/ 33 w 38"/>
              <a:gd name="T7" fmla="*/ 33 h 38"/>
              <a:gd name="T8" fmla="*/ 29 w 38"/>
              <a:gd name="T9" fmla="*/ 38 h 38"/>
              <a:gd name="T10" fmla="*/ 19 w 38"/>
              <a:gd name="T11" fmla="*/ 38 h 38"/>
              <a:gd name="T12" fmla="*/ 19 w 38"/>
              <a:gd name="T13" fmla="*/ 38 h 38"/>
              <a:gd name="T14" fmla="*/ 12 w 38"/>
              <a:gd name="T15" fmla="*/ 38 h 38"/>
              <a:gd name="T16" fmla="*/ 7 w 38"/>
              <a:gd name="T17" fmla="*/ 33 h 38"/>
              <a:gd name="T18" fmla="*/ 2 w 38"/>
              <a:gd name="T19" fmla="*/ 26 h 38"/>
              <a:gd name="T20" fmla="*/ 0 w 38"/>
              <a:gd name="T21" fmla="*/ 19 h 38"/>
              <a:gd name="T22" fmla="*/ 0 w 38"/>
              <a:gd name="T23" fmla="*/ 19 h 38"/>
              <a:gd name="T24" fmla="*/ 2 w 38"/>
              <a:gd name="T25" fmla="*/ 12 h 38"/>
              <a:gd name="T26" fmla="*/ 7 w 38"/>
              <a:gd name="T27" fmla="*/ 4 h 38"/>
              <a:gd name="T28" fmla="*/ 12 w 38"/>
              <a:gd name="T29" fmla="*/ 2 h 38"/>
              <a:gd name="T30" fmla="*/ 19 w 38"/>
              <a:gd name="T31" fmla="*/ 0 h 38"/>
              <a:gd name="T32" fmla="*/ 19 w 38"/>
              <a:gd name="T33" fmla="*/ 0 h 38"/>
              <a:gd name="T34" fmla="*/ 29 w 38"/>
              <a:gd name="T35" fmla="*/ 2 h 38"/>
              <a:gd name="T36" fmla="*/ 33 w 38"/>
              <a:gd name="T37" fmla="*/ 4 h 38"/>
              <a:gd name="T38" fmla="*/ 38 w 38"/>
              <a:gd name="T39" fmla="*/ 12 h 38"/>
              <a:gd name="T40" fmla="*/ 38 w 38"/>
              <a:gd name="T41" fmla="*/ 19 h 38"/>
              <a:gd name="T42" fmla="*/ 38 w 38"/>
              <a:gd name="T43"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 h="38">
                <a:moveTo>
                  <a:pt x="38" y="19"/>
                </a:moveTo>
                <a:lnTo>
                  <a:pt x="38" y="19"/>
                </a:lnTo>
                <a:lnTo>
                  <a:pt x="38" y="26"/>
                </a:lnTo>
                <a:lnTo>
                  <a:pt x="33" y="33"/>
                </a:lnTo>
                <a:lnTo>
                  <a:pt x="29" y="38"/>
                </a:lnTo>
                <a:lnTo>
                  <a:pt x="19" y="38"/>
                </a:lnTo>
                <a:lnTo>
                  <a:pt x="19" y="38"/>
                </a:lnTo>
                <a:lnTo>
                  <a:pt x="12" y="38"/>
                </a:lnTo>
                <a:lnTo>
                  <a:pt x="7" y="33"/>
                </a:lnTo>
                <a:lnTo>
                  <a:pt x="2" y="26"/>
                </a:lnTo>
                <a:lnTo>
                  <a:pt x="0" y="19"/>
                </a:lnTo>
                <a:lnTo>
                  <a:pt x="0" y="19"/>
                </a:lnTo>
                <a:lnTo>
                  <a:pt x="2" y="12"/>
                </a:lnTo>
                <a:lnTo>
                  <a:pt x="7" y="4"/>
                </a:lnTo>
                <a:lnTo>
                  <a:pt x="12" y="2"/>
                </a:lnTo>
                <a:lnTo>
                  <a:pt x="19" y="0"/>
                </a:lnTo>
                <a:lnTo>
                  <a:pt x="19" y="0"/>
                </a:lnTo>
                <a:lnTo>
                  <a:pt x="29" y="2"/>
                </a:lnTo>
                <a:lnTo>
                  <a:pt x="33" y="4"/>
                </a:lnTo>
                <a:lnTo>
                  <a:pt x="38" y="12"/>
                </a:lnTo>
                <a:lnTo>
                  <a:pt x="38" y="19"/>
                </a:lnTo>
                <a:lnTo>
                  <a:pt x="38" y="1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0" name="Line 312"/>
          <p:cNvSpPr>
            <a:spLocks noChangeShapeType="1"/>
          </p:cNvSpPr>
          <p:nvPr/>
        </p:nvSpPr>
        <p:spPr bwMode="auto">
          <a:xfrm flipH="1">
            <a:off x="7227871" y="4747501"/>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91" name="Line 313"/>
          <p:cNvSpPr>
            <a:spLocks noChangeShapeType="1"/>
          </p:cNvSpPr>
          <p:nvPr/>
        </p:nvSpPr>
        <p:spPr bwMode="auto">
          <a:xfrm flipH="1">
            <a:off x="7107221" y="4747501"/>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92" name="Line 314"/>
          <p:cNvSpPr>
            <a:spLocks noChangeShapeType="1"/>
          </p:cNvSpPr>
          <p:nvPr/>
        </p:nvSpPr>
        <p:spPr bwMode="auto">
          <a:xfrm flipH="1">
            <a:off x="6986571" y="4747501"/>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93" name="Line 315"/>
          <p:cNvSpPr>
            <a:spLocks noChangeShapeType="1"/>
          </p:cNvSpPr>
          <p:nvPr/>
        </p:nvSpPr>
        <p:spPr bwMode="auto">
          <a:xfrm flipH="1">
            <a:off x="6865921" y="4747501"/>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94" name="Line 316"/>
          <p:cNvSpPr>
            <a:spLocks noChangeShapeType="1"/>
          </p:cNvSpPr>
          <p:nvPr/>
        </p:nvSpPr>
        <p:spPr bwMode="auto">
          <a:xfrm flipH="1">
            <a:off x="6745271" y="4747501"/>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95" name="Line 317"/>
          <p:cNvSpPr>
            <a:spLocks noChangeShapeType="1"/>
          </p:cNvSpPr>
          <p:nvPr/>
        </p:nvSpPr>
        <p:spPr bwMode="auto">
          <a:xfrm flipH="1">
            <a:off x="6624621" y="4747501"/>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96" name="Line 318"/>
          <p:cNvSpPr>
            <a:spLocks noChangeShapeType="1"/>
          </p:cNvSpPr>
          <p:nvPr/>
        </p:nvSpPr>
        <p:spPr bwMode="auto">
          <a:xfrm flipH="1">
            <a:off x="6503971" y="4747501"/>
            <a:ext cx="7461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97" name="Line 319"/>
          <p:cNvSpPr>
            <a:spLocks noChangeShapeType="1"/>
          </p:cNvSpPr>
          <p:nvPr/>
        </p:nvSpPr>
        <p:spPr bwMode="auto">
          <a:xfrm flipH="1">
            <a:off x="6383321" y="4747501"/>
            <a:ext cx="7461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98" name="Line 320"/>
          <p:cNvSpPr>
            <a:spLocks noChangeShapeType="1"/>
          </p:cNvSpPr>
          <p:nvPr/>
        </p:nvSpPr>
        <p:spPr bwMode="auto">
          <a:xfrm flipH="1">
            <a:off x="6262671" y="4747501"/>
            <a:ext cx="7461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99" name="Line 321"/>
          <p:cNvSpPr>
            <a:spLocks noChangeShapeType="1"/>
          </p:cNvSpPr>
          <p:nvPr/>
        </p:nvSpPr>
        <p:spPr bwMode="auto">
          <a:xfrm flipH="1">
            <a:off x="6142021" y="4747501"/>
            <a:ext cx="7461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00" name="Line 322"/>
          <p:cNvSpPr>
            <a:spLocks noChangeShapeType="1"/>
          </p:cNvSpPr>
          <p:nvPr/>
        </p:nvSpPr>
        <p:spPr bwMode="auto">
          <a:xfrm flipH="1">
            <a:off x="6021371" y="4747501"/>
            <a:ext cx="7461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01" name="Line 323"/>
          <p:cNvSpPr>
            <a:spLocks noChangeShapeType="1"/>
          </p:cNvSpPr>
          <p:nvPr/>
        </p:nvSpPr>
        <p:spPr bwMode="auto">
          <a:xfrm flipH="1">
            <a:off x="5899134" y="4747501"/>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02" name="Line 324"/>
          <p:cNvSpPr>
            <a:spLocks noChangeShapeType="1"/>
          </p:cNvSpPr>
          <p:nvPr/>
        </p:nvSpPr>
        <p:spPr bwMode="auto">
          <a:xfrm flipH="1">
            <a:off x="5778484" y="4747501"/>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03" name="Line 325"/>
          <p:cNvSpPr>
            <a:spLocks noChangeShapeType="1"/>
          </p:cNvSpPr>
          <p:nvPr/>
        </p:nvSpPr>
        <p:spPr bwMode="auto">
          <a:xfrm flipH="1">
            <a:off x="5657834" y="4747501"/>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04" name="Line 326"/>
          <p:cNvSpPr>
            <a:spLocks noChangeShapeType="1"/>
          </p:cNvSpPr>
          <p:nvPr/>
        </p:nvSpPr>
        <p:spPr bwMode="auto">
          <a:xfrm flipH="1">
            <a:off x="5537184" y="4747501"/>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05" name="Line 327"/>
          <p:cNvSpPr>
            <a:spLocks noChangeShapeType="1"/>
          </p:cNvSpPr>
          <p:nvPr/>
        </p:nvSpPr>
        <p:spPr bwMode="auto">
          <a:xfrm flipH="1">
            <a:off x="5416534" y="4747501"/>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06" name="Line 328"/>
          <p:cNvSpPr>
            <a:spLocks noChangeShapeType="1"/>
          </p:cNvSpPr>
          <p:nvPr/>
        </p:nvSpPr>
        <p:spPr bwMode="auto">
          <a:xfrm flipH="1">
            <a:off x="5295884" y="4747501"/>
            <a:ext cx="7461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07" name="Line 352"/>
          <p:cNvSpPr>
            <a:spLocks noChangeShapeType="1"/>
          </p:cNvSpPr>
          <p:nvPr/>
        </p:nvSpPr>
        <p:spPr bwMode="auto">
          <a:xfrm>
            <a:off x="7387415" y="3026909"/>
            <a:ext cx="0" cy="762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08" name="Line 353"/>
          <p:cNvSpPr>
            <a:spLocks noChangeShapeType="1"/>
          </p:cNvSpPr>
          <p:nvPr/>
        </p:nvSpPr>
        <p:spPr bwMode="auto">
          <a:xfrm>
            <a:off x="7387415" y="3149146"/>
            <a:ext cx="0" cy="7461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09" name="Line 354"/>
          <p:cNvSpPr>
            <a:spLocks noChangeShapeType="1"/>
          </p:cNvSpPr>
          <p:nvPr/>
        </p:nvSpPr>
        <p:spPr bwMode="auto">
          <a:xfrm>
            <a:off x="7387415" y="3269796"/>
            <a:ext cx="0" cy="7461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10" name="Line 355"/>
          <p:cNvSpPr>
            <a:spLocks noChangeShapeType="1"/>
          </p:cNvSpPr>
          <p:nvPr/>
        </p:nvSpPr>
        <p:spPr bwMode="auto">
          <a:xfrm>
            <a:off x="7387415" y="3390446"/>
            <a:ext cx="0" cy="7461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11" name="Line 356"/>
          <p:cNvSpPr>
            <a:spLocks noChangeShapeType="1"/>
          </p:cNvSpPr>
          <p:nvPr/>
        </p:nvSpPr>
        <p:spPr bwMode="auto">
          <a:xfrm>
            <a:off x="7387415" y="3511096"/>
            <a:ext cx="0" cy="7461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12" name="Line 357"/>
          <p:cNvSpPr>
            <a:spLocks noChangeShapeType="1"/>
          </p:cNvSpPr>
          <p:nvPr/>
        </p:nvSpPr>
        <p:spPr bwMode="auto">
          <a:xfrm>
            <a:off x="7387415" y="3631746"/>
            <a:ext cx="0" cy="7461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13" name="Line 358"/>
          <p:cNvSpPr>
            <a:spLocks noChangeShapeType="1"/>
          </p:cNvSpPr>
          <p:nvPr/>
        </p:nvSpPr>
        <p:spPr bwMode="auto">
          <a:xfrm>
            <a:off x="7387415" y="3752396"/>
            <a:ext cx="0" cy="762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14" name="Line 359"/>
          <p:cNvSpPr>
            <a:spLocks noChangeShapeType="1"/>
          </p:cNvSpPr>
          <p:nvPr/>
        </p:nvSpPr>
        <p:spPr bwMode="auto">
          <a:xfrm>
            <a:off x="7387415" y="3873046"/>
            <a:ext cx="0" cy="762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15" name="Line 360"/>
          <p:cNvSpPr>
            <a:spLocks noChangeShapeType="1"/>
          </p:cNvSpPr>
          <p:nvPr/>
        </p:nvSpPr>
        <p:spPr bwMode="auto">
          <a:xfrm>
            <a:off x="7387415" y="3993696"/>
            <a:ext cx="0" cy="762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16" name="Line 361"/>
          <p:cNvSpPr>
            <a:spLocks noChangeShapeType="1"/>
          </p:cNvSpPr>
          <p:nvPr/>
        </p:nvSpPr>
        <p:spPr bwMode="auto">
          <a:xfrm>
            <a:off x="7387415" y="4114346"/>
            <a:ext cx="0" cy="762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17" name="Line 362"/>
          <p:cNvSpPr>
            <a:spLocks noChangeShapeType="1"/>
          </p:cNvSpPr>
          <p:nvPr/>
        </p:nvSpPr>
        <p:spPr bwMode="auto">
          <a:xfrm>
            <a:off x="7387415" y="4234996"/>
            <a:ext cx="0" cy="762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18" name="Line 363"/>
          <p:cNvSpPr>
            <a:spLocks noChangeShapeType="1"/>
          </p:cNvSpPr>
          <p:nvPr/>
        </p:nvSpPr>
        <p:spPr bwMode="auto">
          <a:xfrm>
            <a:off x="7387415" y="4355646"/>
            <a:ext cx="0" cy="762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19" name="Line 364"/>
          <p:cNvSpPr>
            <a:spLocks noChangeShapeType="1"/>
          </p:cNvSpPr>
          <p:nvPr/>
        </p:nvSpPr>
        <p:spPr bwMode="auto">
          <a:xfrm>
            <a:off x="7387415" y="4477884"/>
            <a:ext cx="0" cy="7461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20" name="Line 365"/>
          <p:cNvSpPr>
            <a:spLocks noChangeShapeType="1"/>
          </p:cNvSpPr>
          <p:nvPr/>
        </p:nvSpPr>
        <p:spPr bwMode="auto">
          <a:xfrm>
            <a:off x="7387415" y="4598534"/>
            <a:ext cx="0" cy="7461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21" name="Line 366"/>
          <p:cNvSpPr>
            <a:spLocks noChangeShapeType="1"/>
          </p:cNvSpPr>
          <p:nvPr/>
        </p:nvSpPr>
        <p:spPr bwMode="auto">
          <a:xfrm>
            <a:off x="7387415" y="4719184"/>
            <a:ext cx="0" cy="7461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22" name="Line 367"/>
          <p:cNvSpPr>
            <a:spLocks noChangeShapeType="1"/>
          </p:cNvSpPr>
          <p:nvPr/>
        </p:nvSpPr>
        <p:spPr bwMode="auto">
          <a:xfrm>
            <a:off x="7387415" y="4839834"/>
            <a:ext cx="0" cy="7461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23" name="Line 368"/>
          <p:cNvSpPr>
            <a:spLocks noChangeShapeType="1"/>
          </p:cNvSpPr>
          <p:nvPr/>
        </p:nvSpPr>
        <p:spPr bwMode="auto">
          <a:xfrm>
            <a:off x="7387415" y="4960484"/>
            <a:ext cx="0" cy="7461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24" name="Line 369"/>
          <p:cNvSpPr>
            <a:spLocks noChangeShapeType="1"/>
          </p:cNvSpPr>
          <p:nvPr/>
        </p:nvSpPr>
        <p:spPr bwMode="auto">
          <a:xfrm>
            <a:off x="7387415" y="5081134"/>
            <a:ext cx="0" cy="762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25" name="Line 370"/>
          <p:cNvSpPr>
            <a:spLocks noChangeShapeType="1"/>
          </p:cNvSpPr>
          <p:nvPr/>
        </p:nvSpPr>
        <p:spPr bwMode="auto">
          <a:xfrm>
            <a:off x="7387415" y="5201784"/>
            <a:ext cx="0" cy="762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26" name="Line 371"/>
          <p:cNvSpPr>
            <a:spLocks noChangeShapeType="1"/>
          </p:cNvSpPr>
          <p:nvPr/>
        </p:nvSpPr>
        <p:spPr bwMode="auto">
          <a:xfrm>
            <a:off x="7387415" y="5322434"/>
            <a:ext cx="0" cy="762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27" name="Line 372"/>
          <p:cNvSpPr>
            <a:spLocks noChangeShapeType="1"/>
          </p:cNvSpPr>
          <p:nvPr/>
        </p:nvSpPr>
        <p:spPr bwMode="auto">
          <a:xfrm>
            <a:off x="7387415" y="5443084"/>
            <a:ext cx="0" cy="762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28" name="Line 373"/>
          <p:cNvSpPr>
            <a:spLocks noChangeShapeType="1"/>
          </p:cNvSpPr>
          <p:nvPr/>
        </p:nvSpPr>
        <p:spPr bwMode="auto">
          <a:xfrm>
            <a:off x="7387415" y="5563734"/>
            <a:ext cx="0" cy="762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29" name="Line 377"/>
          <p:cNvSpPr>
            <a:spLocks noChangeShapeType="1"/>
          </p:cNvSpPr>
          <p:nvPr/>
        </p:nvSpPr>
        <p:spPr bwMode="auto">
          <a:xfrm flipH="1">
            <a:off x="7190565" y="2971801"/>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30" name="Line 378"/>
          <p:cNvSpPr>
            <a:spLocks noChangeShapeType="1"/>
          </p:cNvSpPr>
          <p:nvPr/>
        </p:nvSpPr>
        <p:spPr bwMode="auto">
          <a:xfrm flipH="1">
            <a:off x="7069915" y="2971801"/>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31" name="Line 379"/>
          <p:cNvSpPr>
            <a:spLocks noChangeShapeType="1"/>
          </p:cNvSpPr>
          <p:nvPr/>
        </p:nvSpPr>
        <p:spPr bwMode="auto">
          <a:xfrm flipH="1">
            <a:off x="6949265" y="2971801"/>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32" name="Line 380"/>
          <p:cNvSpPr>
            <a:spLocks noChangeShapeType="1"/>
          </p:cNvSpPr>
          <p:nvPr/>
        </p:nvSpPr>
        <p:spPr bwMode="auto">
          <a:xfrm flipH="1">
            <a:off x="6828615" y="2971801"/>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33" name="Line 381"/>
          <p:cNvSpPr>
            <a:spLocks noChangeShapeType="1"/>
          </p:cNvSpPr>
          <p:nvPr/>
        </p:nvSpPr>
        <p:spPr bwMode="auto">
          <a:xfrm flipH="1">
            <a:off x="6707965" y="2971801"/>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34" name="Line 382"/>
          <p:cNvSpPr>
            <a:spLocks noChangeShapeType="1"/>
          </p:cNvSpPr>
          <p:nvPr/>
        </p:nvSpPr>
        <p:spPr bwMode="auto">
          <a:xfrm flipH="1">
            <a:off x="6587315" y="2971801"/>
            <a:ext cx="7461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35" name="Line 383"/>
          <p:cNvSpPr>
            <a:spLocks noChangeShapeType="1"/>
          </p:cNvSpPr>
          <p:nvPr/>
        </p:nvSpPr>
        <p:spPr bwMode="auto">
          <a:xfrm flipH="1">
            <a:off x="6466665" y="2971801"/>
            <a:ext cx="7461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36" name="Line 384"/>
          <p:cNvSpPr>
            <a:spLocks noChangeShapeType="1"/>
          </p:cNvSpPr>
          <p:nvPr/>
        </p:nvSpPr>
        <p:spPr bwMode="auto">
          <a:xfrm flipH="1">
            <a:off x="6346015" y="2971801"/>
            <a:ext cx="7461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37" name="Line 385"/>
          <p:cNvSpPr>
            <a:spLocks noChangeShapeType="1"/>
          </p:cNvSpPr>
          <p:nvPr/>
        </p:nvSpPr>
        <p:spPr bwMode="auto">
          <a:xfrm flipH="1">
            <a:off x="6225365" y="2971801"/>
            <a:ext cx="7461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38" name="Line 386"/>
          <p:cNvSpPr>
            <a:spLocks noChangeShapeType="1"/>
          </p:cNvSpPr>
          <p:nvPr/>
        </p:nvSpPr>
        <p:spPr bwMode="auto">
          <a:xfrm flipH="1">
            <a:off x="6104715" y="2971801"/>
            <a:ext cx="7461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39" name="Line 387"/>
          <p:cNvSpPr>
            <a:spLocks noChangeShapeType="1"/>
          </p:cNvSpPr>
          <p:nvPr/>
        </p:nvSpPr>
        <p:spPr bwMode="auto">
          <a:xfrm flipH="1">
            <a:off x="5982478" y="2971801"/>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40" name="Line 388"/>
          <p:cNvSpPr>
            <a:spLocks noChangeShapeType="1"/>
          </p:cNvSpPr>
          <p:nvPr/>
        </p:nvSpPr>
        <p:spPr bwMode="auto">
          <a:xfrm flipH="1">
            <a:off x="5861828" y="2971801"/>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41" name="Line 389"/>
          <p:cNvSpPr>
            <a:spLocks noChangeShapeType="1"/>
          </p:cNvSpPr>
          <p:nvPr/>
        </p:nvSpPr>
        <p:spPr bwMode="auto">
          <a:xfrm flipH="1">
            <a:off x="5741178" y="2971801"/>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42" name="Line 390"/>
          <p:cNvSpPr>
            <a:spLocks noChangeShapeType="1"/>
          </p:cNvSpPr>
          <p:nvPr/>
        </p:nvSpPr>
        <p:spPr bwMode="auto">
          <a:xfrm flipH="1">
            <a:off x="5620528" y="2971801"/>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43" name="Line 391"/>
          <p:cNvSpPr>
            <a:spLocks noChangeShapeType="1"/>
          </p:cNvSpPr>
          <p:nvPr/>
        </p:nvSpPr>
        <p:spPr bwMode="auto">
          <a:xfrm flipH="1">
            <a:off x="5499878" y="2971801"/>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44" name="Line 392"/>
          <p:cNvSpPr>
            <a:spLocks noChangeShapeType="1"/>
          </p:cNvSpPr>
          <p:nvPr/>
        </p:nvSpPr>
        <p:spPr bwMode="auto">
          <a:xfrm flipH="1">
            <a:off x="5379228" y="2971801"/>
            <a:ext cx="7461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grpSp>
        <p:nvGrpSpPr>
          <p:cNvPr id="245" name="Group 244"/>
          <p:cNvGrpSpPr/>
          <p:nvPr/>
        </p:nvGrpSpPr>
        <p:grpSpPr>
          <a:xfrm>
            <a:off x="7509026" y="4655168"/>
            <a:ext cx="176346" cy="233021"/>
            <a:chOff x="5569546" y="2150205"/>
            <a:chExt cx="176346" cy="233021"/>
          </a:xfrm>
        </p:grpSpPr>
        <p:sp>
          <p:nvSpPr>
            <p:cNvPr id="246" name="Rectangle 474"/>
            <p:cNvSpPr>
              <a:spLocks noChangeArrowheads="1"/>
            </p:cNvSpPr>
            <p:nvPr/>
          </p:nvSpPr>
          <p:spPr bwMode="auto">
            <a:xfrm>
              <a:off x="5569546" y="2150205"/>
              <a:ext cx="10259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200" b="1" dirty="0">
                  <a:solidFill>
                    <a:srgbClr val="000000"/>
                  </a:solidFill>
                  <a:latin typeface="Univers LT Std 47 Cn Lt" charset="0"/>
                  <a:cs typeface="Arial" pitchFamily="34" charset="0"/>
                </a:rPr>
                <a:t>E</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sp>
          <p:nvSpPr>
            <p:cNvPr id="247" name="Rectangle 475"/>
            <p:cNvSpPr>
              <a:spLocks noChangeArrowheads="1"/>
            </p:cNvSpPr>
            <p:nvPr/>
          </p:nvSpPr>
          <p:spPr bwMode="auto">
            <a:xfrm>
              <a:off x="5670550" y="2221643"/>
              <a:ext cx="75342"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050" b="1" dirty="0">
                  <a:solidFill>
                    <a:srgbClr val="000000"/>
                  </a:solidFill>
                  <a:latin typeface="Univers LT Std 47 Cn Lt" charset="0"/>
                  <a:cs typeface="Arial" pitchFamily="34" charset="0"/>
                </a:rPr>
                <a:t>2</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grpSp>
      <p:sp>
        <p:nvSpPr>
          <p:cNvPr id="248" name="Line 377"/>
          <p:cNvSpPr>
            <a:spLocks noChangeShapeType="1"/>
          </p:cNvSpPr>
          <p:nvPr/>
        </p:nvSpPr>
        <p:spPr bwMode="auto">
          <a:xfrm flipH="1">
            <a:off x="7296928" y="2971801"/>
            <a:ext cx="76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49" name="Rectangle 487"/>
          <p:cNvSpPr>
            <a:spLocks noChangeArrowheads="1"/>
          </p:cNvSpPr>
          <p:nvPr/>
        </p:nvSpPr>
        <p:spPr bwMode="auto">
          <a:xfrm>
            <a:off x="4739774" y="2896961"/>
            <a:ext cx="34785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0.88</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8" name="Freeform 7"/>
          <p:cNvSpPr/>
          <p:nvPr/>
        </p:nvSpPr>
        <p:spPr>
          <a:xfrm>
            <a:off x="979999" y="3960898"/>
            <a:ext cx="2242457" cy="805543"/>
          </a:xfrm>
          <a:custGeom>
            <a:avLst/>
            <a:gdLst>
              <a:gd name="connsiteX0" fmla="*/ 0 w 2242457"/>
              <a:gd name="connsiteY0" fmla="*/ 10885 h 805543"/>
              <a:gd name="connsiteX1" fmla="*/ 1458686 w 2242457"/>
              <a:gd name="connsiteY1" fmla="*/ 0 h 805543"/>
              <a:gd name="connsiteX2" fmla="*/ 2242457 w 2242457"/>
              <a:gd name="connsiteY2" fmla="*/ 805543 h 805543"/>
              <a:gd name="connsiteX3" fmla="*/ 0 w 2242457"/>
              <a:gd name="connsiteY3" fmla="*/ 783771 h 805543"/>
              <a:gd name="connsiteX4" fmla="*/ 0 w 2242457"/>
              <a:gd name="connsiteY4" fmla="*/ 10885 h 8055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2457" h="805543">
                <a:moveTo>
                  <a:pt x="0" y="10885"/>
                </a:moveTo>
                <a:lnTo>
                  <a:pt x="1458686" y="0"/>
                </a:lnTo>
                <a:lnTo>
                  <a:pt x="2242457" y="805543"/>
                </a:lnTo>
                <a:lnTo>
                  <a:pt x="0" y="783771"/>
                </a:lnTo>
                <a:lnTo>
                  <a:pt x="0" y="10885"/>
                </a:lnTo>
                <a:close/>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5" name="Freeform 254"/>
          <p:cNvSpPr/>
          <p:nvPr/>
        </p:nvSpPr>
        <p:spPr>
          <a:xfrm flipV="1">
            <a:off x="5168090" y="2971800"/>
            <a:ext cx="2228677" cy="1000496"/>
          </a:xfrm>
          <a:custGeom>
            <a:avLst/>
            <a:gdLst>
              <a:gd name="connsiteX0" fmla="*/ 0 w 2242457"/>
              <a:gd name="connsiteY0" fmla="*/ 10885 h 805543"/>
              <a:gd name="connsiteX1" fmla="*/ 1458686 w 2242457"/>
              <a:gd name="connsiteY1" fmla="*/ 0 h 805543"/>
              <a:gd name="connsiteX2" fmla="*/ 2242457 w 2242457"/>
              <a:gd name="connsiteY2" fmla="*/ 805543 h 805543"/>
              <a:gd name="connsiteX3" fmla="*/ 0 w 2242457"/>
              <a:gd name="connsiteY3" fmla="*/ 783771 h 805543"/>
              <a:gd name="connsiteX4" fmla="*/ 0 w 2242457"/>
              <a:gd name="connsiteY4" fmla="*/ 10885 h 8055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2457" h="805543">
                <a:moveTo>
                  <a:pt x="0" y="10885"/>
                </a:moveTo>
                <a:lnTo>
                  <a:pt x="1458686" y="0"/>
                </a:lnTo>
                <a:lnTo>
                  <a:pt x="2242457" y="805543"/>
                </a:lnTo>
                <a:lnTo>
                  <a:pt x="0" y="783771"/>
                </a:lnTo>
                <a:lnTo>
                  <a:pt x="0" y="10885"/>
                </a:lnTo>
                <a:close/>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98689806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Unintended consequences of biofuel subsidies</a:t>
            </a:r>
          </a:p>
        </p:txBody>
      </p:sp>
      <p:sp>
        <p:nvSpPr>
          <p:cNvPr id="3" name="Content Placeholder 2"/>
          <p:cNvSpPr>
            <a:spLocks noGrp="1"/>
          </p:cNvSpPr>
          <p:nvPr>
            <p:ph idx="1"/>
          </p:nvPr>
        </p:nvSpPr>
        <p:spPr/>
        <p:txBody>
          <a:bodyPr>
            <a:normAutofit fontScale="92500" lnSpcReduction="10000"/>
          </a:bodyPr>
          <a:lstStyle/>
          <a:p>
            <a:r>
              <a:rPr lang="en-US" dirty="0"/>
              <a:t>U.S. cars partially run on corn, called biofuel.</a:t>
            </a:r>
          </a:p>
          <a:p>
            <a:r>
              <a:rPr lang="en-US" dirty="0"/>
              <a:t>The federal government subsidizes biofuels by subsidizing production.</a:t>
            </a:r>
          </a:p>
          <a:p>
            <a:r>
              <a:rPr lang="en-US" dirty="0"/>
              <a:t>Biofuels are subsidized, in part, to reduce pollution.</a:t>
            </a:r>
          </a:p>
          <a:p>
            <a:r>
              <a:rPr lang="en-US" dirty="0"/>
              <a:t>Researchers have found that biofuels can cause huge increase in pollution due to deforestation to plant more corn and during production of biofuels.</a:t>
            </a:r>
          </a:p>
          <a:p>
            <a:r>
              <a:rPr lang="en-US" dirty="0"/>
              <a:t>International organizations have warned that biofuels could increase food prices higher.</a:t>
            </a:r>
          </a:p>
        </p:txBody>
      </p:sp>
    </p:spTree>
    <p:extLst>
      <p:ext uri="{BB962C8B-B14F-4D97-AF65-F5344CB8AC3E}">
        <p14:creationId xmlns:p14="http://schemas.microsoft.com/office/powerpoint/2010/main" val="16515263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a:latin typeface="+mj-lt"/>
              </a:rPr>
              <a:t>Government intervention: A summary</a:t>
            </a:r>
          </a:p>
        </p:txBody>
      </p:sp>
      <p:grpSp>
        <p:nvGrpSpPr>
          <p:cNvPr id="4" name="Group 4"/>
          <p:cNvGrpSpPr>
            <a:grpSpLocks noChangeAspect="1"/>
          </p:cNvGrpSpPr>
          <p:nvPr/>
        </p:nvGrpSpPr>
        <p:grpSpPr bwMode="auto">
          <a:xfrm>
            <a:off x="1150938" y="2128838"/>
            <a:ext cx="7002463" cy="4195762"/>
            <a:chOff x="725" y="909"/>
            <a:chExt cx="4411" cy="2643"/>
          </a:xfrm>
        </p:grpSpPr>
        <p:sp>
          <p:nvSpPr>
            <p:cNvPr id="5" name="AutoShape 3"/>
            <p:cNvSpPr>
              <a:spLocks noChangeAspect="1" noChangeArrowheads="1" noTextEdit="1"/>
            </p:cNvSpPr>
            <p:nvPr/>
          </p:nvSpPr>
          <p:spPr bwMode="auto">
            <a:xfrm>
              <a:off x="725" y="909"/>
              <a:ext cx="4411" cy="2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400" dirty="0">
                <a:latin typeface="Calibri Light" pitchFamily="34" charset="0"/>
              </a:endParaRPr>
            </a:p>
          </p:txBody>
        </p:sp>
        <p:sp>
          <p:nvSpPr>
            <p:cNvPr id="6" name="Freeform 5"/>
            <p:cNvSpPr>
              <a:spLocks noEditPoints="1"/>
            </p:cNvSpPr>
            <p:nvPr/>
          </p:nvSpPr>
          <p:spPr bwMode="auto">
            <a:xfrm>
              <a:off x="725" y="909"/>
              <a:ext cx="4411" cy="156"/>
            </a:xfrm>
            <a:custGeom>
              <a:avLst/>
              <a:gdLst>
                <a:gd name="T0" fmla="*/ 3143 w 4411"/>
                <a:gd name="T1" fmla="*/ 0 h 156"/>
                <a:gd name="T2" fmla="*/ 4411 w 4411"/>
                <a:gd name="T3" fmla="*/ 0 h 156"/>
                <a:gd name="T4" fmla="*/ 4411 w 4411"/>
                <a:gd name="T5" fmla="*/ 156 h 156"/>
                <a:gd name="T6" fmla="*/ 3143 w 4411"/>
                <a:gd name="T7" fmla="*/ 156 h 156"/>
                <a:gd name="T8" fmla="*/ 3143 w 4411"/>
                <a:gd name="T9" fmla="*/ 0 h 156"/>
                <a:gd name="T10" fmla="*/ 2206 w 4411"/>
                <a:gd name="T11" fmla="*/ 0 h 156"/>
                <a:gd name="T12" fmla="*/ 3143 w 4411"/>
                <a:gd name="T13" fmla="*/ 0 h 156"/>
                <a:gd name="T14" fmla="*/ 3143 w 4411"/>
                <a:gd name="T15" fmla="*/ 156 h 156"/>
                <a:gd name="T16" fmla="*/ 2206 w 4411"/>
                <a:gd name="T17" fmla="*/ 156 h 156"/>
                <a:gd name="T18" fmla="*/ 2206 w 4411"/>
                <a:gd name="T19" fmla="*/ 0 h 156"/>
                <a:gd name="T20" fmla="*/ 1480 w 4411"/>
                <a:gd name="T21" fmla="*/ 0 h 156"/>
                <a:gd name="T22" fmla="*/ 2206 w 4411"/>
                <a:gd name="T23" fmla="*/ 0 h 156"/>
                <a:gd name="T24" fmla="*/ 2206 w 4411"/>
                <a:gd name="T25" fmla="*/ 156 h 156"/>
                <a:gd name="T26" fmla="*/ 1480 w 4411"/>
                <a:gd name="T27" fmla="*/ 156 h 156"/>
                <a:gd name="T28" fmla="*/ 1480 w 4411"/>
                <a:gd name="T29" fmla="*/ 0 h 156"/>
                <a:gd name="T30" fmla="*/ 616 w 4411"/>
                <a:gd name="T31" fmla="*/ 0 h 156"/>
                <a:gd name="T32" fmla="*/ 1480 w 4411"/>
                <a:gd name="T33" fmla="*/ 0 h 156"/>
                <a:gd name="T34" fmla="*/ 1480 w 4411"/>
                <a:gd name="T35" fmla="*/ 156 h 156"/>
                <a:gd name="T36" fmla="*/ 616 w 4411"/>
                <a:gd name="T37" fmla="*/ 156 h 156"/>
                <a:gd name="T38" fmla="*/ 616 w 4411"/>
                <a:gd name="T39" fmla="*/ 0 h 156"/>
                <a:gd name="T40" fmla="*/ 0 w 4411"/>
                <a:gd name="T41" fmla="*/ 0 h 156"/>
                <a:gd name="T42" fmla="*/ 616 w 4411"/>
                <a:gd name="T43" fmla="*/ 0 h 156"/>
                <a:gd name="T44" fmla="*/ 616 w 4411"/>
                <a:gd name="T45" fmla="*/ 156 h 156"/>
                <a:gd name="T46" fmla="*/ 0 w 4411"/>
                <a:gd name="T47" fmla="*/ 156 h 156"/>
                <a:gd name="T48" fmla="*/ 0 w 4411"/>
                <a:gd name="T49"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411" h="156">
                  <a:moveTo>
                    <a:pt x="3143" y="0"/>
                  </a:moveTo>
                  <a:lnTo>
                    <a:pt x="4411" y="0"/>
                  </a:lnTo>
                  <a:lnTo>
                    <a:pt x="4411" y="156"/>
                  </a:lnTo>
                  <a:lnTo>
                    <a:pt x="3143" y="156"/>
                  </a:lnTo>
                  <a:lnTo>
                    <a:pt x="3143" y="0"/>
                  </a:lnTo>
                  <a:close/>
                  <a:moveTo>
                    <a:pt x="2206" y="0"/>
                  </a:moveTo>
                  <a:lnTo>
                    <a:pt x="3143" y="0"/>
                  </a:lnTo>
                  <a:lnTo>
                    <a:pt x="3143" y="156"/>
                  </a:lnTo>
                  <a:lnTo>
                    <a:pt x="2206" y="156"/>
                  </a:lnTo>
                  <a:lnTo>
                    <a:pt x="2206" y="0"/>
                  </a:lnTo>
                  <a:close/>
                  <a:moveTo>
                    <a:pt x="1480" y="0"/>
                  </a:moveTo>
                  <a:lnTo>
                    <a:pt x="2206" y="0"/>
                  </a:lnTo>
                  <a:lnTo>
                    <a:pt x="2206" y="156"/>
                  </a:lnTo>
                  <a:lnTo>
                    <a:pt x="1480" y="156"/>
                  </a:lnTo>
                  <a:lnTo>
                    <a:pt x="1480" y="0"/>
                  </a:lnTo>
                  <a:close/>
                  <a:moveTo>
                    <a:pt x="616" y="0"/>
                  </a:moveTo>
                  <a:lnTo>
                    <a:pt x="1480" y="0"/>
                  </a:lnTo>
                  <a:lnTo>
                    <a:pt x="1480" y="156"/>
                  </a:lnTo>
                  <a:lnTo>
                    <a:pt x="616" y="156"/>
                  </a:lnTo>
                  <a:lnTo>
                    <a:pt x="616" y="0"/>
                  </a:lnTo>
                  <a:close/>
                  <a:moveTo>
                    <a:pt x="0" y="0"/>
                  </a:moveTo>
                  <a:lnTo>
                    <a:pt x="616" y="0"/>
                  </a:lnTo>
                  <a:lnTo>
                    <a:pt x="616" y="156"/>
                  </a:lnTo>
                  <a:lnTo>
                    <a:pt x="0" y="156"/>
                  </a:lnTo>
                  <a:lnTo>
                    <a:pt x="0" y="0"/>
                  </a:lnTo>
                  <a:close/>
                </a:path>
              </a:pathLst>
            </a:custGeom>
            <a:solidFill>
              <a:srgbClr val="E4E8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dirty="0">
                <a:latin typeface="Calibri Light" pitchFamily="34" charset="0"/>
              </a:endParaRPr>
            </a:p>
          </p:txBody>
        </p:sp>
        <p:sp>
          <p:nvSpPr>
            <p:cNvPr id="7" name="Freeform 6"/>
            <p:cNvSpPr>
              <a:spLocks noEditPoints="1"/>
            </p:cNvSpPr>
            <p:nvPr/>
          </p:nvSpPr>
          <p:spPr bwMode="auto">
            <a:xfrm>
              <a:off x="725" y="1065"/>
              <a:ext cx="4411" cy="1864"/>
            </a:xfrm>
            <a:custGeom>
              <a:avLst/>
              <a:gdLst>
                <a:gd name="T0" fmla="*/ 3143 w 4411"/>
                <a:gd name="T1" fmla="*/ 964 h 1864"/>
                <a:gd name="T2" fmla="*/ 4411 w 4411"/>
                <a:gd name="T3" fmla="*/ 964 h 1864"/>
                <a:gd name="T4" fmla="*/ 4411 w 4411"/>
                <a:gd name="T5" fmla="*/ 1864 h 1864"/>
                <a:gd name="T6" fmla="*/ 3143 w 4411"/>
                <a:gd name="T7" fmla="*/ 1864 h 1864"/>
                <a:gd name="T8" fmla="*/ 3143 w 4411"/>
                <a:gd name="T9" fmla="*/ 964 h 1864"/>
                <a:gd name="T10" fmla="*/ 2206 w 4411"/>
                <a:gd name="T11" fmla="*/ 964 h 1864"/>
                <a:gd name="T12" fmla="*/ 3143 w 4411"/>
                <a:gd name="T13" fmla="*/ 964 h 1864"/>
                <a:gd name="T14" fmla="*/ 3143 w 4411"/>
                <a:gd name="T15" fmla="*/ 1864 h 1864"/>
                <a:gd name="T16" fmla="*/ 2206 w 4411"/>
                <a:gd name="T17" fmla="*/ 1864 h 1864"/>
                <a:gd name="T18" fmla="*/ 2206 w 4411"/>
                <a:gd name="T19" fmla="*/ 964 h 1864"/>
                <a:gd name="T20" fmla="*/ 1480 w 4411"/>
                <a:gd name="T21" fmla="*/ 964 h 1864"/>
                <a:gd name="T22" fmla="*/ 2206 w 4411"/>
                <a:gd name="T23" fmla="*/ 964 h 1864"/>
                <a:gd name="T24" fmla="*/ 2206 w 4411"/>
                <a:gd name="T25" fmla="*/ 1864 h 1864"/>
                <a:gd name="T26" fmla="*/ 1480 w 4411"/>
                <a:gd name="T27" fmla="*/ 1864 h 1864"/>
                <a:gd name="T28" fmla="*/ 1480 w 4411"/>
                <a:gd name="T29" fmla="*/ 964 h 1864"/>
                <a:gd name="T30" fmla="*/ 616 w 4411"/>
                <a:gd name="T31" fmla="*/ 964 h 1864"/>
                <a:gd name="T32" fmla="*/ 1480 w 4411"/>
                <a:gd name="T33" fmla="*/ 964 h 1864"/>
                <a:gd name="T34" fmla="*/ 1480 w 4411"/>
                <a:gd name="T35" fmla="*/ 1864 h 1864"/>
                <a:gd name="T36" fmla="*/ 616 w 4411"/>
                <a:gd name="T37" fmla="*/ 1864 h 1864"/>
                <a:gd name="T38" fmla="*/ 616 w 4411"/>
                <a:gd name="T39" fmla="*/ 964 h 1864"/>
                <a:gd name="T40" fmla="*/ 0 w 4411"/>
                <a:gd name="T41" fmla="*/ 964 h 1864"/>
                <a:gd name="T42" fmla="*/ 616 w 4411"/>
                <a:gd name="T43" fmla="*/ 964 h 1864"/>
                <a:gd name="T44" fmla="*/ 616 w 4411"/>
                <a:gd name="T45" fmla="*/ 1864 h 1864"/>
                <a:gd name="T46" fmla="*/ 0 w 4411"/>
                <a:gd name="T47" fmla="*/ 1864 h 1864"/>
                <a:gd name="T48" fmla="*/ 0 w 4411"/>
                <a:gd name="T49" fmla="*/ 964 h 1864"/>
                <a:gd name="T50" fmla="*/ 3143 w 4411"/>
                <a:gd name="T51" fmla="*/ 0 h 1864"/>
                <a:gd name="T52" fmla="*/ 4411 w 4411"/>
                <a:gd name="T53" fmla="*/ 0 h 1864"/>
                <a:gd name="T54" fmla="*/ 4411 w 4411"/>
                <a:gd name="T55" fmla="*/ 529 h 1864"/>
                <a:gd name="T56" fmla="*/ 3143 w 4411"/>
                <a:gd name="T57" fmla="*/ 529 h 1864"/>
                <a:gd name="T58" fmla="*/ 3143 w 4411"/>
                <a:gd name="T59" fmla="*/ 0 h 1864"/>
                <a:gd name="T60" fmla="*/ 2206 w 4411"/>
                <a:gd name="T61" fmla="*/ 0 h 1864"/>
                <a:gd name="T62" fmla="*/ 3143 w 4411"/>
                <a:gd name="T63" fmla="*/ 0 h 1864"/>
                <a:gd name="T64" fmla="*/ 3143 w 4411"/>
                <a:gd name="T65" fmla="*/ 529 h 1864"/>
                <a:gd name="T66" fmla="*/ 2206 w 4411"/>
                <a:gd name="T67" fmla="*/ 529 h 1864"/>
                <a:gd name="T68" fmla="*/ 2206 w 4411"/>
                <a:gd name="T69" fmla="*/ 0 h 1864"/>
                <a:gd name="T70" fmla="*/ 1480 w 4411"/>
                <a:gd name="T71" fmla="*/ 0 h 1864"/>
                <a:gd name="T72" fmla="*/ 2206 w 4411"/>
                <a:gd name="T73" fmla="*/ 0 h 1864"/>
                <a:gd name="T74" fmla="*/ 2206 w 4411"/>
                <a:gd name="T75" fmla="*/ 529 h 1864"/>
                <a:gd name="T76" fmla="*/ 1480 w 4411"/>
                <a:gd name="T77" fmla="*/ 529 h 1864"/>
                <a:gd name="T78" fmla="*/ 1480 w 4411"/>
                <a:gd name="T79" fmla="*/ 0 h 1864"/>
                <a:gd name="T80" fmla="*/ 616 w 4411"/>
                <a:gd name="T81" fmla="*/ 0 h 1864"/>
                <a:gd name="T82" fmla="*/ 1480 w 4411"/>
                <a:gd name="T83" fmla="*/ 0 h 1864"/>
                <a:gd name="T84" fmla="*/ 1480 w 4411"/>
                <a:gd name="T85" fmla="*/ 529 h 1864"/>
                <a:gd name="T86" fmla="*/ 616 w 4411"/>
                <a:gd name="T87" fmla="*/ 529 h 1864"/>
                <a:gd name="T88" fmla="*/ 616 w 4411"/>
                <a:gd name="T89" fmla="*/ 0 h 1864"/>
                <a:gd name="T90" fmla="*/ 0 w 4411"/>
                <a:gd name="T91" fmla="*/ 0 h 1864"/>
                <a:gd name="T92" fmla="*/ 616 w 4411"/>
                <a:gd name="T93" fmla="*/ 0 h 1864"/>
                <a:gd name="T94" fmla="*/ 616 w 4411"/>
                <a:gd name="T95" fmla="*/ 529 h 1864"/>
                <a:gd name="T96" fmla="*/ 0 w 4411"/>
                <a:gd name="T97" fmla="*/ 529 h 1864"/>
                <a:gd name="T98" fmla="*/ 0 w 4411"/>
                <a:gd name="T99" fmla="*/ 0 h 1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411" h="1864">
                  <a:moveTo>
                    <a:pt x="3143" y="964"/>
                  </a:moveTo>
                  <a:lnTo>
                    <a:pt x="4411" y="964"/>
                  </a:lnTo>
                  <a:lnTo>
                    <a:pt x="4411" y="1864"/>
                  </a:lnTo>
                  <a:lnTo>
                    <a:pt x="3143" y="1864"/>
                  </a:lnTo>
                  <a:lnTo>
                    <a:pt x="3143" y="964"/>
                  </a:lnTo>
                  <a:close/>
                  <a:moveTo>
                    <a:pt x="2206" y="964"/>
                  </a:moveTo>
                  <a:lnTo>
                    <a:pt x="3143" y="964"/>
                  </a:lnTo>
                  <a:lnTo>
                    <a:pt x="3143" y="1864"/>
                  </a:lnTo>
                  <a:lnTo>
                    <a:pt x="2206" y="1864"/>
                  </a:lnTo>
                  <a:lnTo>
                    <a:pt x="2206" y="964"/>
                  </a:lnTo>
                  <a:close/>
                  <a:moveTo>
                    <a:pt x="1480" y="964"/>
                  </a:moveTo>
                  <a:lnTo>
                    <a:pt x="2206" y="964"/>
                  </a:lnTo>
                  <a:lnTo>
                    <a:pt x="2206" y="1864"/>
                  </a:lnTo>
                  <a:lnTo>
                    <a:pt x="1480" y="1864"/>
                  </a:lnTo>
                  <a:lnTo>
                    <a:pt x="1480" y="964"/>
                  </a:lnTo>
                  <a:close/>
                  <a:moveTo>
                    <a:pt x="616" y="964"/>
                  </a:moveTo>
                  <a:lnTo>
                    <a:pt x="1480" y="964"/>
                  </a:lnTo>
                  <a:lnTo>
                    <a:pt x="1480" y="1864"/>
                  </a:lnTo>
                  <a:lnTo>
                    <a:pt x="616" y="1864"/>
                  </a:lnTo>
                  <a:lnTo>
                    <a:pt x="616" y="964"/>
                  </a:lnTo>
                  <a:close/>
                  <a:moveTo>
                    <a:pt x="0" y="964"/>
                  </a:moveTo>
                  <a:lnTo>
                    <a:pt x="616" y="964"/>
                  </a:lnTo>
                  <a:lnTo>
                    <a:pt x="616" y="1864"/>
                  </a:lnTo>
                  <a:lnTo>
                    <a:pt x="0" y="1864"/>
                  </a:lnTo>
                  <a:lnTo>
                    <a:pt x="0" y="964"/>
                  </a:lnTo>
                  <a:close/>
                  <a:moveTo>
                    <a:pt x="3143" y="0"/>
                  </a:moveTo>
                  <a:lnTo>
                    <a:pt x="4411" y="0"/>
                  </a:lnTo>
                  <a:lnTo>
                    <a:pt x="4411" y="529"/>
                  </a:lnTo>
                  <a:lnTo>
                    <a:pt x="3143" y="529"/>
                  </a:lnTo>
                  <a:lnTo>
                    <a:pt x="3143" y="0"/>
                  </a:lnTo>
                  <a:close/>
                  <a:moveTo>
                    <a:pt x="2206" y="0"/>
                  </a:moveTo>
                  <a:lnTo>
                    <a:pt x="3143" y="0"/>
                  </a:lnTo>
                  <a:lnTo>
                    <a:pt x="3143" y="529"/>
                  </a:lnTo>
                  <a:lnTo>
                    <a:pt x="2206" y="529"/>
                  </a:lnTo>
                  <a:lnTo>
                    <a:pt x="2206" y="0"/>
                  </a:lnTo>
                  <a:close/>
                  <a:moveTo>
                    <a:pt x="1480" y="0"/>
                  </a:moveTo>
                  <a:lnTo>
                    <a:pt x="2206" y="0"/>
                  </a:lnTo>
                  <a:lnTo>
                    <a:pt x="2206" y="529"/>
                  </a:lnTo>
                  <a:lnTo>
                    <a:pt x="1480" y="529"/>
                  </a:lnTo>
                  <a:lnTo>
                    <a:pt x="1480" y="0"/>
                  </a:lnTo>
                  <a:close/>
                  <a:moveTo>
                    <a:pt x="616" y="0"/>
                  </a:moveTo>
                  <a:lnTo>
                    <a:pt x="1480" y="0"/>
                  </a:lnTo>
                  <a:lnTo>
                    <a:pt x="1480" y="529"/>
                  </a:lnTo>
                  <a:lnTo>
                    <a:pt x="616" y="529"/>
                  </a:lnTo>
                  <a:lnTo>
                    <a:pt x="616" y="0"/>
                  </a:lnTo>
                  <a:close/>
                  <a:moveTo>
                    <a:pt x="0" y="0"/>
                  </a:moveTo>
                  <a:lnTo>
                    <a:pt x="616" y="0"/>
                  </a:lnTo>
                  <a:lnTo>
                    <a:pt x="616" y="529"/>
                  </a:lnTo>
                  <a:lnTo>
                    <a:pt x="0" y="529"/>
                  </a:lnTo>
                  <a:lnTo>
                    <a:pt x="0" y="0"/>
                  </a:lnTo>
                  <a:close/>
                </a:path>
              </a:pathLst>
            </a:custGeom>
            <a:solidFill>
              <a:srgbClr val="F1F9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dirty="0">
                <a:latin typeface="Calibri Light" pitchFamily="34" charset="0"/>
              </a:endParaRPr>
            </a:p>
          </p:txBody>
        </p:sp>
        <p:sp>
          <p:nvSpPr>
            <p:cNvPr id="8" name="Freeform 7"/>
            <p:cNvSpPr>
              <a:spLocks noEditPoints="1"/>
            </p:cNvSpPr>
            <p:nvPr/>
          </p:nvSpPr>
          <p:spPr bwMode="auto">
            <a:xfrm>
              <a:off x="725" y="1594"/>
              <a:ext cx="4411" cy="1958"/>
            </a:xfrm>
            <a:custGeom>
              <a:avLst/>
              <a:gdLst>
                <a:gd name="T0" fmla="*/ 3143 w 4411"/>
                <a:gd name="T1" fmla="*/ 1335 h 1958"/>
                <a:gd name="T2" fmla="*/ 4411 w 4411"/>
                <a:gd name="T3" fmla="*/ 1335 h 1958"/>
                <a:gd name="T4" fmla="*/ 4411 w 4411"/>
                <a:gd name="T5" fmla="*/ 1958 h 1958"/>
                <a:gd name="T6" fmla="*/ 3143 w 4411"/>
                <a:gd name="T7" fmla="*/ 1958 h 1958"/>
                <a:gd name="T8" fmla="*/ 3143 w 4411"/>
                <a:gd name="T9" fmla="*/ 1335 h 1958"/>
                <a:gd name="T10" fmla="*/ 2206 w 4411"/>
                <a:gd name="T11" fmla="*/ 1335 h 1958"/>
                <a:gd name="T12" fmla="*/ 3143 w 4411"/>
                <a:gd name="T13" fmla="*/ 1335 h 1958"/>
                <a:gd name="T14" fmla="*/ 3143 w 4411"/>
                <a:gd name="T15" fmla="*/ 1958 h 1958"/>
                <a:gd name="T16" fmla="*/ 2206 w 4411"/>
                <a:gd name="T17" fmla="*/ 1958 h 1958"/>
                <a:gd name="T18" fmla="*/ 2206 w 4411"/>
                <a:gd name="T19" fmla="*/ 1335 h 1958"/>
                <a:gd name="T20" fmla="*/ 1480 w 4411"/>
                <a:gd name="T21" fmla="*/ 1335 h 1958"/>
                <a:gd name="T22" fmla="*/ 2206 w 4411"/>
                <a:gd name="T23" fmla="*/ 1335 h 1958"/>
                <a:gd name="T24" fmla="*/ 2206 w 4411"/>
                <a:gd name="T25" fmla="*/ 1958 h 1958"/>
                <a:gd name="T26" fmla="*/ 1480 w 4411"/>
                <a:gd name="T27" fmla="*/ 1958 h 1958"/>
                <a:gd name="T28" fmla="*/ 1480 w 4411"/>
                <a:gd name="T29" fmla="*/ 1335 h 1958"/>
                <a:gd name="T30" fmla="*/ 616 w 4411"/>
                <a:gd name="T31" fmla="*/ 1335 h 1958"/>
                <a:gd name="T32" fmla="*/ 1480 w 4411"/>
                <a:gd name="T33" fmla="*/ 1335 h 1958"/>
                <a:gd name="T34" fmla="*/ 1480 w 4411"/>
                <a:gd name="T35" fmla="*/ 1958 h 1958"/>
                <a:gd name="T36" fmla="*/ 616 w 4411"/>
                <a:gd name="T37" fmla="*/ 1958 h 1958"/>
                <a:gd name="T38" fmla="*/ 616 w 4411"/>
                <a:gd name="T39" fmla="*/ 1335 h 1958"/>
                <a:gd name="T40" fmla="*/ 0 w 4411"/>
                <a:gd name="T41" fmla="*/ 1335 h 1958"/>
                <a:gd name="T42" fmla="*/ 616 w 4411"/>
                <a:gd name="T43" fmla="*/ 1335 h 1958"/>
                <a:gd name="T44" fmla="*/ 616 w 4411"/>
                <a:gd name="T45" fmla="*/ 1958 h 1958"/>
                <a:gd name="T46" fmla="*/ 0 w 4411"/>
                <a:gd name="T47" fmla="*/ 1958 h 1958"/>
                <a:gd name="T48" fmla="*/ 0 w 4411"/>
                <a:gd name="T49" fmla="*/ 1335 h 1958"/>
                <a:gd name="T50" fmla="*/ 3143 w 4411"/>
                <a:gd name="T51" fmla="*/ 0 h 1958"/>
                <a:gd name="T52" fmla="*/ 4411 w 4411"/>
                <a:gd name="T53" fmla="*/ 0 h 1958"/>
                <a:gd name="T54" fmla="*/ 4411 w 4411"/>
                <a:gd name="T55" fmla="*/ 435 h 1958"/>
                <a:gd name="T56" fmla="*/ 3143 w 4411"/>
                <a:gd name="T57" fmla="*/ 435 h 1958"/>
                <a:gd name="T58" fmla="*/ 3143 w 4411"/>
                <a:gd name="T59" fmla="*/ 0 h 1958"/>
                <a:gd name="T60" fmla="*/ 2206 w 4411"/>
                <a:gd name="T61" fmla="*/ 0 h 1958"/>
                <a:gd name="T62" fmla="*/ 3143 w 4411"/>
                <a:gd name="T63" fmla="*/ 0 h 1958"/>
                <a:gd name="T64" fmla="*/ 3143 w 4411"/>
                <a:gd name="T65" fmla="*/ 435 h 1958"/>
                <a:gd name="T66" fmla="*/ 2206 w 4411"/>
                <a:gd name="T67" fmla="*/ 435 h 1958"/>
                <a:gd name="T68" fmla="*/ 2206 w 4411"/>
                <a:gd name="T69" fmla="*/ 0 h 1958"/>
                <a:gd name="T70" fmla="*/ 1480 w 4411"/>
                <a:gd name="T71" fmla="*/ 0 h 1958"/>
                <a:gd name="T72" fmla="*/ 2206 w 4411"/>
                <a:gd name="T73" fmla="*/ 0 h 1958"/>
                <a:gd name="T74" fmla="*/ 2206 w 4411"/>
                <a:gd name="T75" fmla="*/ 435 h 1958"/>
                <a:gd name="T76" fmla="*/ 1480 w 4411"/>
                <a:gd name="T77" fmla="*/ 435 h 1958"/>
                <a:gd name="T78" fmla="*/ 1480 w 4411"/>
                <a:gd name="T79" fmla="*/ 0 h 1958"/>
                <a:gd name="T80" fmla="*/ 616 w 4411"/>
                <a:gd name="T81" fmla="*/ 0 h 1958"/>
                <a:gd name="T82" fmla="*/ 1480 w 4411"/>
                <a:gd name="T83" fmla="*/ 0 h 1958"/>
                <a:gd name="T84" fmla="*/ 1480 w 4411"/>
                <a:gd name="T85" fmla="*/ 435 h 1958"/>
                <a:gd name="T86" fmla="*/ 616 w 4411"/>
                <a:gd name="T87" fmla="*/ 435 h 1958"/>
                <a:gd name="T88" fmla="*/ 616 w 4411"/>
                <a:gd name="T89" fmla="*/ 0 h 1958"/>
                <a:gd name="T90" fmla="*/ 0 w 4411"/>
                <a:gd name="T91" fmla="*/ 0 h 1958"/>
                <a:gd name="T92" fmla="*/ 616 w 4411"/>
                <a:gd name="T93" fmla="*/ 0 h 1958"/>
                <a:gd name="T94" fmla="*/ 616 w 4411"/>
                <a:gd name="T95" fmla="*/ 435 h 1958"/>
                <a:gd name="T96" fmla="*/ 0 w 4411"/>
                <a:gd name="T97" fmla="*/ 435 h 1958"/>
                <a:gd name="T98" fmla="*/ 0 w 4411"/>
                <a:gd name="T99" fmla="*/ 0 h 1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411" h="1958">
                  <a:moveTo>
                    <a:pt x="3143" y="1335"/>
                  </a:moveTo>
                  <a:lnTo>
                    <a:pt x="4411" y="1335"/>
                  </a:lnTo>
                  <a:lnTo>
                    <a:pt x="4411" y="1958"/>
                  </a:lnTo>
                  <a:lnTo>
                    <a:pt x="3143" y="1958"/>
                  </a:lnTo>
                  <a:lnTo>
                    <a:pt x="3143" y="1335"/>
                  </a:lnTo>
                  <a:close/>
                  <a:moveTo>
                    <a:pt x="2206" y="1335"/>
                  </a:moveTo>
                  <a:lnTo>
                    <a:pt x="3143" y="1335"/>
                  </a:lnTo>
                  <a:lnTo>
                    <a:pt x="3143" y="1958"/>
                  </a:lnTo>
                  <a:lnTo>
                    <a:pt x="2206" y="1958"/>
                  </a:lnTo>
                  <a:lnTo>
                    <a:pt x="2206" y="1335"/>
                  </a:lnTo>
                  <a:close/>
                  <a:moveTo>
                    <a:pt x="1480" y="1335"/>
                  </a:moveTo>
                  <a:lnTo>
                    <a:pt x="2206" y="1335"/>
                  </a:lnTo>
                  <a:lnTo>
                    <a:pt x="2206" y="1958"/>
                  </a:lnTo>
                  <a:lnTo>
                    <a:pt x="1480" y="1958"/>
                  </a:lnTo>
                  <a:lnTo>
                    <a:pt x="1480" y="1335"/>
                  </a:lnTo>
                  <a:close/>
                  <a:moveTo>
                    <a:pt x="616" y="1335"/>
                  </a:moveTo>
                  <a:lnTo>
                    <a:pt x="1480" y="1335"/>
                  </a:lnTo>
                  <a:lnTo>
                    <a:pt x="1480" y="1958"/>
                  </a:lnTo>
                  <a:lnTo>
                    <a:pt x="616" y="1958"/>
                  </a:lnTo>
                  <a:lnTo>
                    <a:pt x="616" y="1335"/>
                  </a:lnTo>
                  <a:close/>
                  <a:moveTo>
                    <a:pt x="0" y="1335"/>
                  </a:moveTo>
                  <a:lnTo>
                    <a:pt x="616" y="1335"/>
                  </a:lnTo>
                  <a:lnTo>
                    <a:pt x="616" y="1958"/>
                  </a:lnTo>
                  <a:lnTo>
                    <a:pt x="0" y="1958"/>
                  </a:lnTo>
                  <a:lnTo>
                    <a:pt x="0" y="1335"/>
                  </a:lnTo>
                  <a:close/>
                  <a:moveTo>
                    <a:pt x="3143" y="0"/>
                  </a:moveTo>
                  <a:lnTo>
                    <a:pt x="4411" y="0"/>
                  </a:lnTo>
                  <a:lnTo>
                    <a:pt x="4411" y="435"/>
                  </a:lnTo>
                  <a:lnTo>
                    <a:pt x="3143" y="435"/>
                  </a:lnTo>
                  <a:lnTo>
                    <a:pt x="3143" y="0"/>
                  </a:lnTo>
                  <a:close/>
                  <a:moveTo>
                    <a:pt x="2206" y="0"/>
                  </a:moveTo>
                  <a:lnTo>
                    <a:pt x="3143" y="0"/>
                  </a:lnTo>
                  <a:lnTo>
                    <a:pt x="3143" y="435"/>
                  </a:lnTo>
                  <a:lnTo>
                    <a:pt x="2206" y="435"/>
                  </a:lnTo>
                  <a:lnTo>
                    <a:pt x="2206" y="0"/>
                  </a:lnTo>
                  <a:close/>
                  <a:moveTo>
                    <a:pt x="1480" y="0"/>
                  </a:moveTo>
                  <a:lnTo>
                    <a:pt x="2206" y="0"/>
                  </a:lnTo>
                  <a:lnTo>
                    <a:pt x="2206" y="435"/>
                  </a:lnTo>
                  <a:lnTo>
                    <a:pt x="1480" y="435"/>
                  </a:lnTo>
                  <a:lnTo>
                    <a:pt x="1480" y="0"/>
                  </a:lnTo>
                  <a:close/>
                  <a:moveTo>
                    <a:pt x="616" y="0"/>
                  </a:moveTo>
                  <a:lnTo>
                    <a:pt x="1480" y="0"/>
                  </a:lnTo>
                  <a:lnTo>
                    <a:pt x="1480" y="435"/>
                  </a:lnTo>
                  <a:lnTo>
                    <a:pt x="616" y="435"/>
                  </a:lnTo>
                  <a:lnTo>
                    <a:pt x="616" y="0"/>
                  </a:lnTo>
                  <a:close/>
                  <a:moveTo>
                    <a:pt x="0" y="0"/>
                  </a:moveTo>
                  <a:lnTo>
                    <a:pt x="616" y="0"/>
                  </a:lnTo>
                  <a:lnTo>
                    <a:pt x="616" y="435"/>
                  </a:lnTo>
                  <a:lnTo>
                    <a:pt x="0" y="435"/>
                  </a:lnTo>
                  <a:lnTo>
                    <a:pt x="0" y="0"/>
                  </a:lnTo>
                  <a:close/>
                </a:path>
              </a:pathLst>
            </a:custGeom>
            <a:solidFill>
              <a:srgbClr val="DBF0F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dirty="0">
                <a:latin typeface="Calibri Light" pitchFamily="34" charset="0"/>
              </a:endParaRPr>
            </a:p>
          </p:txBody>
        </p:sp>
        <p:sp>
          <p:nvSpPr>
            <p:cNvPr id="9" name="Line 8"/>
            <p:cNvSpPr>
              <a:spLocks noChangeShapeType="1"/>
            </p:cNvSpPr>
            <p:nvPr/>
          </p:nvSpPr>
          <p:spPr bwMode="auto">
            <a:xfrm flipV="1">
              <a:off x="1341" y="909"/>
              <a:ext cx="0" cy="154"/>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latin typeface="Calibri Light" pitchFamily="34" charset="0"/>
              </a:endParaRPr>
            </a:p>
          </p:txBody>
        </p:sp>
        <p:sp>
          <p:nvSpPr>
            <p:cNvPr id="10" name="Line 9"/>
            <p:cNvSpPr>
              <a:spLocks noChangeShapeType="1"/>
            </p:cNvSpPr>
            <p:nvPr/>
          </p:nvSpPr>
          <p:spPr bwMode="auto">
            <a:xfrm flipV="1">
              <a:off x="2205" y="909"/>
              <a:ext cx="0" cy="154"/>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latin typeface="Calibri Light" pitchFamily="34" charset="0"/>
              </a:endParaRPr>
            </a:p>
          </p:txBody>
        </p:sp>
        <p:sp>
          <p:nvSpPr>
            <p:cNvPr id="11" name="Line 10"/>
            <p:cNvSpPr>
              <a:spLocks noChangeShapeType="1"/>
            </p:cNvSpPr>
            <p:nvPr/>
          </p:nvSpPr>
          <p:spPr bwMode="auto">
            <a:xfrm flipV="1">
              <a:off x="2931" y="909"/>
              <a:ext cx="0" cy="154"/>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latin typeface="Calibri Light" pitchFamily="34" charset="0"/>
              </a:endParaRPr>
            </a:p>
          </p:txBody>
        </p:sp>
        <p:sp>
          <p:nvSpPr>
            <p:cNvPr id="12" name="Line 11"/>
            <p:cNvSpPr>
              <a:spLocks noChangeShapeType="1"/>
            </p:cNvSpPr>
            <p:nvPr/>
          </p:nvSpPr>
          <p:spPr bwMode="auto">
            <a:xfrm flipV="1">
              <a:off x="3868" y="909"/>
              <a:ext cx="0" cy="154"/>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latin typeface="Calibri Light" pitchFamily="34" charset="0"/>
              </a:endParaRPr>
            </a:p>
          </p:txBody>
        </p:sp>
        <p:sp>
          <p:nvSpPr>
            <p:cNvPr id="13" name="Freeform 12"/>
            <p:cNvSpPr>
              <a:spLocks/>
            </p:cNvSpPr>
            <p:nvPr/>
          </p:nvSpPr>
          <p:spPr bwMode="auto">
            <a:xfrm>
              <a:off x="725" y="1065"/>
              <a:ext cx="1480" cy="0"/>
            </a:xfrm>
            <a:custGeom>
              <a:avLst/>
              <a:gdLst>
                <a:gd name="T0" fmla="*/ 0 w 1480"/>
                <a:gd name="T1" fmla="*/ 616 w 1480"/>
                <a:gd name="T2" fmla="*/ 1480 w 1480"/>
              </a:gdLst>
              <a:ahLst/>
              <a:cxnLst>
                <a:cxn ang="0">
                  <a:pos x="T0" y="0"/>
                </a:cxn>
                <a:cxn ang="0">
                  <a:pos x="T1" y="0"/>
                </a:cxn>
                <a:cxn ang="0">
                  <a:pos x="T2" y="0"/>
                </a:cxn>
              </a:cxnLst>
              <a:rect l="0" t="0" r="r" b="b"/>
              <a:pathLst>
                <a:path w="1480">
                  <a:moveTo>
                    <a:pt x="0" y="0"/>
                  </a:moveTo>
                  <a:lnTo>
                    <a:pt x="616" y="0"/>
                  </a:lnTo>
                  <a:lnTo>
                    <a:pt x="1480" y="0"/>
                  </a:lnTo>
                </a:path>
              </a:pathLst>
            </a:custGeom>
            <a:noFill/>
            <a:ln w="7">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2400" dirty="0">
                <a:latin typeface="Calibri Light" pitchFamily="34" charset="0"/>
              </a:endParaRPr>
            </a:p>
          </p:txBody>
        </p:sp>
        <p:sp>
          <p:nvSpPr>
            <p:cNvPr id="14" name="Line 13"/>
            <p:cNvSpPr>
              <a:spLocks noChangeShapeType="1"/>
            </p:cNvSpPr>
            <p:nvPr/>
          </p:nvSpPr>
          <p:spPr bwMode="auto">
            <a:xfrm flipV="1">
              <a:off x="1341" y="1070"/>
              <a:ext cx="0" cy="521"/>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latin typeface="Calibri Light" pitchFamily="34" charset="0"/>
              </a:endParaRPr>
            </a:p>
          </p:txBody>
        </p:sp>
        <p:sp>
          <p:nvSpPr>
            <p:cNvPr id="15" name="Line 14"/>
            <p:cNvSpPr>
              <a:spLocks noChangeShapeType="1"/>
            </p:cNvSpPr>
            <p:nvPr/>
          </p:nvSpPr>
          <p:spPr bwMode="auto">
            <a:xfrm>
              <a:off x="2205" y="1065"/>
              <a:ext cx="726"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latin typeface="Calibri Light" pitchFamily="34" charset="0"/>
              </a:endParaRPr>
            </a:p>
          </p:txBody>
        </p:sp>
        <p:sp>
          <p:nvSpPr>
            <p:cNvPr id="16" name="Line 15"/>
            <p:cNvSpPr>
              <a:spLocks noChangeShapeType="1"/>
            </p:cNvSpPr>
            <p:nvPr/>
          </p:nvSpPr>
          <p:spPr bwMode="auto">
            <a:xfrm flipV="1">
              <a:off x="2205" y="1070"/>
              <a:ext cx="0" cy="521"/>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latin typeface="Calibri Light" pitchFamily="34" charset="0"/>
              </a:endParaRPr>
            </a:p>
          </p:txBody>
        </p:sp>
        <p:sp>
          <p:nvSpPr>
            <p:cNvPr id="17" name="Line 16"/>
            <p:cNvSpPr>
              <a:spLocks noChangeShapeType="1"/>
            </p:cNvSpPr>
            <p:nvPr/>
          </p:nvSpPr>
          <p:spPr bwMode="auto">
            <a:xfrm>
              <a:off x="2931" y="1065"/>
              <a:ext cx="937"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latin typeface="Calibri Light" pitchFamily="34" charset="0"/>
              </a:endParaRPr>
            </a:p>
          </p:txBody>
        </p:sp>
        <p:sp>
          <p:nvSpPr>
            <p:cNvPr id="18" name="Line 17"/>
            <p:cNvSpPr>
              <a:spLocks noChangeShapeType="1"/>
            </p:cNvSpPr>
            <p:nvPr/>
          </p:nvSpPr>
          <p:spPr bwMode="auto">
            <a:xfrm flipV="1">
              <a:off x="2931" y="1070"/>
              <a:ext cx="0" cy="521"/>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latin typeface="Calibri Light" pitchFamily="34" charset="0"/>
              </a:endParaRPr>
            </a:p>
          </p:txBody>
        </p:sp>
        <p:sp>
          <p:nvSpPr>
            <p:cNvPr id="19" name="Line 18"/>
            <p:cNvSpPr>
              <a:spLocks noChangeShapeType="1"/>
            </p:cNvSpPr>
            <p:nvPr/>
          </p:nvSpPr>
          <p:spPr bwMode="auto">
            <a:xfrm>
              <a:off x="3868" y="1065"/>
              <a:ext cx="1268"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latin typeface="Calibri Light" pitchFamily="34" charset="0"/>
              </a:endParaRPr>
            </a:p>
          </p:txBody>
        </p:sp>
        <p:sp>
          <p:nvSpPr>
            <p:cNvPr id="20" name="Line 19"/>
            <p:cNvSpPr>
              <a:spLocks noChangeShapeType="1"/>
            </p:cNvSpPr>
            <p:nvPr/>
          </p:nvSpPr>
          <p:spPr bwMode="auto">
            <a:xfrm flipV="1">
              <a:off x="3868" y="1070"/>
              <a:ext cx="0" cy="521"/>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latin typeface="Calibri Light" pitchFamily="34" charset="0"/>
              </a:endParaRPr>
            </a:p>
          </p:txBody>
        </p:sp>
        <p:sp>
          <p:nvSpPr>
            <p:cNvPr id="21" name="Line 20"/>
            <p:cNvSpPr>
              <a:spLocks noChangeShapeType="1"/>
            </p:cNvSpPr>
            <p:nvPr/>
          </p:nvSpPr>
          <p:spPr bwMode="auto">
            <a:xfrm flipV="1">
              <a:off x="1341" y="2033"/>
              <a:ext cx="0" cy="894"/>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latin typeface="Calibri Light" pitchFamily="34" charset="0"/>
              </a:endParaRPr>
            </a:p>
          </p:txBody>
        </p:sp>
        <p:sp>
          <p:nvSpPr>
            <p:cNvPr id="22" name="Line 21"/>
            <p:cNvSpPr>
              <a:spLocks noChangeShapeType="1"/>
            </p:cNvSpPr>
            <p:nvPr/>
          </p:nvSpPr>
          <p:spPr bwMode="auto">
            <a:xfrm flipV="1">
              <a:off x="2205" y="2033"/>
              <a:ext cx="0" cy="894"/>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latin typeface="Calibri Light" pitchFamily="34" charset="0"/>
              </a:endParaRPr>
            </a:p>
          </p:txBody>
        </p:sp>
        <p:sp>
          <p:nvSpPr>
            <p:cNvPr id="23" name="Line 22"/>
            <p:cNvSpPr>
              <a:spLocks noChangeShapeType="1"/>
            </p:cNvSpPr>
            <p:nvPr/>
          </p:nvSpPr>
          <p:spPr bwMode="auto">
            <a:xfrm flipV="1">
              <a:off x="2931" y="2033"/>
              <a:ext cx="0" cy="894"/>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latin typeface="Calibri Light" pitchFamily="34" charset="0"/>
              </a:endParaRPr>
            </a:p>
          </p:txBody>
        </p:sp>
        <p:sp>
          <p:nvSpPr>
            <p:cNvPr id="24" name="Line 23"/>
            <p:cNvSpPr>
              <a:spLocks noChangeShapeType="1"/>
            </p:cNvSpPr>
            <p:nvPr/>
          </p:nvSpPr>
          <p:spPr bwMode="auto">
            <a:xfrm flipV="1">
              <a:off x="3868" y="2033"/>
              <a:ext cx="0" cy="894"/>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latin typeface="Calibri Light" pitchFamily="34" charset="0"/>
              </a:endParaRPr>
            </a:p>
          </p:txBody>
        </p:sp>
        <p:sp>
          <p:nvSpPr>
            <p:cNvPr id="25" name="Line 24"/>
            <p:cNvSpPr>
              <a:spLocks noChangeShapeType="1"/>
            </p:cNvSpPr>
            <p:nvPr/>
          </p:nvSpPr>
          <p:spPr bwMode="auto">
            <a:xfrm>
              <a:off x="725" y="1594"/>
              <a:ext cx="616"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latin typeface="Calibri Light" pitchFamily="34" charset="0"/>
              </a:endParaRPr>
            </a:p>
          </p:txBody>
        </p:sp>
        <p:sp>
          <p:nvSpPr>
            <p:cNvPr id="26" name="Line 25"/>
            <p:cNvSpPr>
              <a:spLocks noChangeShapeType="1"/>
            </p:cNvSpPr>
            <p:nvPr/>
          </p:nvSpPr>
          <p:spPr bwMode="auto">
            <a:xfrm>
              <a:off x="725" y="2029"/>
              <a:ext cx="616"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latin typeface="Calibri Light" pitchFamily="34" charset="0"/>
              </a:endParaRPr>
            </a:p>
          </p:txBody>
        </p:sp>
        <p:sp>
          <p:nvSpPr>
            <p:cNvPr id="27" name="Line 26"/>
            <p:cNvSpPr>
              <a:spLocks noChangeShapeType="1"/>
            </p:cNvSpPr>
            <p:nvPr/>
          </p:nvSpPr>
          <p:spPr bwMode="auto">
            <a:xfrm>
              <a:off x="1341" y="1594"/>
              <a:ext cx="864"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latin typeface="Calibri Light" pitchFamily="34" charset="0"/>
              </a:endParaRPr>
            </a:p>
          </p:txBody>
        </p:sp>
        <p:sp>
          <p:nvSpPr>
            <p:cNvPr id="28" name="Line 27"/>
            <p:cNvSpPr>
              <a:spLocks noChangeShapeType="1"/>
            </p:cNvSpPr>
            <p:nvPr/>
          </p:nvSpPr>
          <p:spPr bwMode="auto">
            <a:xfrm flipV="1">
              <a:off x="1341" y="1598"/>
              <a:ext cx="0" cy="429"/>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latin typeface="Calibri Light" pitchFamily="34" charset="0"/>
              </a:endParaRPr>
            </a:p>
          </p:txBody>
        </p:sp>
        <p:sp>
          <p:nvSpPr>
            <p:cNvPr id="29" name="Line 28"/>
            <p:cNvSpPr>
              <a:spLocks noChangeShapeType="1"/>
            </p:cNvSpPr>
            <p:nvPr/>
          </p:nvSpPr>
          <p:spPr bwMode="auto">
            <a:xfrm>
              <a:off x="1341" y="2029"/>
              <a:ext cx="864"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latin typeface="Calibri Light" pitchFamily="34" charset="0"/>
              </a:endParaRPr>
            </a:p>
          </p:txBody>
        </p:sp>
        <p:sp>
          <p:nvSpPr>
            <p:cNvPr id="30" name="Line 29"/>
            <p:cNvSpPr>
              <a:spLocks noChangeShapeType="1"/>
            </p:cNvSpPr>
            <p:nvPr/>
          </p:nvSpPr>
          <p:spPr bwMode="auto">
            <a:xfrm>
              <a:off x="2205" y="1594"/>
              <a:ext cx="726"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latin typeface="Calibri Light" pitchFamily="34" charset="0"/>
              </a:endParaRPr>
            </a:p>
          </p:txBody>
        </p:sp>
        <p:sp>
          <p:nvSpPr>
            <p:cNvPr id="31" name="Line 30"/>
            <p:cNvSpPr>
              <a:spLocks noChangeShapeType="1"/>
            </p:cNvSpPr>
            <p:nvPr/>
          </p:nvSpPr>
          <p:spPr bwMode="auto">
            <a:xfrm flipV="1">
              <a:off x="2205" y="1598"/>
              <a:ext cx="0" cy="429"/>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latin typeface="Calibri Light" pitchFamily="34" charset="0"/>
              </a:endParaRPr>
            </a:p>
          </p:txBody>
        </p:sp>
        <p:sp>
          <p:nvSpPr>
            <p:cNvPr id="32" name="Line 31"/>
            <p:cNvSpPr>
              <a:spLocks noChangeShapeType="1"/>
            </p:cNvSpPr>
            <p:nvPr/>
          </p:nvSpPr>
          <p:spPr bwMode="auto">
            <a:xfrm>
              <a:off x="2205" y="2029"/>
              <a:ext cx="726"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latin typeface="Calibri Light" pitchFamily="34" charset="0"/>
              </a:endParaRPr>
            </a:p>
          </p:txBody>
        </p:sp>
        <p:sp>
          <p:nvSpPr>
            <p:cNvPr id="33" name="Line 32"/>
            <p:cNvSpPr>
              <a:spLocks noChangeShapeType="1"/>
            </p:cNvSpPr>
            <p:nvPr/>
          </p:nvSpPr>
          <p:spPr bwMode="auto">
            <a:xfrm>
              <a:off x="2931" y="1594"/>
              <a:ext cx="937"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latin typeface="Calibri Light" pitchFamily="34" charset="0"/>
              </a:endParaRPr>
            </a:p>
          </p:txBody>
        </p:sp>
        <p:sp>
          <p:nvSpPr>
            <p:cNvPr id="34" name="Line 33"/>
            <p:cNvSpPr>
              <a:spLocks noChangeShapeType="1"/>
            </p:cNvSpPr>
            <p:nvPr/>
          </p:nvSpPr>
          <p:spPr bwMode="auto">
            <a:xfrm flipV="1">
              <a:off x="2931" y="1598"/>
              <a:ext cx="0" cy="429"/>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latin typeface="Calibri Light" pitchFamily="34" charset="0"/>
              </a:endParaRPr>
            </a:p>
          </p:txBody>
        </p:sp>
        <p:sp>
          <p:nvSpPr>
            <p:cNvPr id="35" name="Line 34"/>
            <p:cNvSpPr>
              <a:spLocks noChangeShapeType="1"/>
            </p:cNvSpPr>
            <p:nvPr/>
          </p:nvSpPr>
          <p:spPr bwMode="auto">
            <a:xfrm>
              <a:off x="2931" y="2029"/>
              <a:ext cx="937"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latin typeface="Calibri Light" pitchFamily="34" charset="0"/>
              </a:endParaRPr>
            </a:p>
          </p:txBody>
        </p:sp>
        <p:sp>
          <p:nvSpPr>
            <p:cNvPr id="36" name="Line 35"/>
            <p:cNvSpPr>
              <a:spLocks noChangeShapeType="1"/>
            </p:cNvSpPr>
            <p:nvPr/>
          </p:nvSpPr>
          <p:spPr bwMode="auto">
            <a:xfrm>
              <a:off x="3868" y="1594"/>
              <a:ext cx="1268"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latin typeface="Calibri Light" pitchFamily="34" charset="0"/>
              </a:endParaRPr>
            </a:p>
          </p:txBody>
        </p:sp>
        <p:sp>
          <p:nvSpPr>
            <p:cNvPr id="37" name="Line 36"/>
            <p:cNvSpPr>
              <a:spLocks noChangeShapeType="1"/>
            </p:cNvSpPr>
            <p:nvPr/>
          </p:nvSpPr>
          <p:spPr bwMode="auto">
            <a:xfrm flipV="1">
              <a:off x="3868" y="1598"/>
              <a:ext cx="0" cy="429"/>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latin typeface="Calibri Light" pitchFamily="34" charset="0"/>
              </a:endParaRPr>
            </a:p>
          </p:txBody>
        </p:sp>
        <p:sp>
          <p:nvSpPr>
            <p:cNvPr id="38" name="Line 37"/>
            <p:cNvSpPr>
              <a:spLocks noChangeShapeType="1"/>
            </p:cNvSpPr>
            <p:nvPr/>
          </p:nvSpPr>
          <p:spPr bwMode="auto">
            <a:xfrm>
              <a:off x="3868" y="2029"/>
              <a:ext cx="1268"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latin typeface="Calibri Light" pitchFamily="34" charset="0"/>
              </a:endParaRPr>
            </a:p>
          </p:txBody>
        </p:sp>
        <p:sp>
          <p:nvSpPr>
            <p:cNvPr id="39" name="Freeform 38"/>
            <p:cNvSpPr>
              <a:spLocks/>
            </p:cNvSpPr>
            <p:nvPr/>
          </p:nvSpPr>
          <p:spPr bwMode="auto">
            <a:xfrm>
              <a:off x="725" y="2929"/>
              <a:ext cx="1480" cy="0"/>
            </a:xfrm>
            <a:custGeom>
              <a:avLst/>
              <a:gdLst>
                <a:gd name="T0" fmla="*/ 0 w 1480"/>
                <a:gd name="T1" fmla="*/ 616 w 1480"/>
                <a:gd name="T2" fmla="*/ 1480 w 1480"/>
              </a:gdLst>
              <a:ahLst/>
              <a:cxnLst>
                <a:cxn ang="0">
                  <a:pos x="T0" y="0"/>
                </a:cxn>
                <a:cxn ang="0">
                  <a:pos x="T1" y="0"/>
                </a:cxn>
                <a:cxn ang="0">
                  <a:pos x="T2" y="0"/>
                </a:cxn>
              </a:cxnLst>
              <a:rect l="0" t="0" r="r" b="b"/>
              <a:pathLst>
                <a:path w="1480">
                  <a:moveTo>
                    <a:pt x="0" y="0"/>
                  </a:moveTo>
                  <a:lnTo>
                    <a:pt x="616" y="0"/>
                  </a:lnTo>
                  <a:lnTo>
                    <a:pt x="1480" y="0"/>
                  </a:lnTo>
                </a:path>
              </a:pathLst>
            </a:custGeom>
            <a:noFill/>
            <a:ln w="7">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2400" dirty="0">
                <a:latin typeface="Calibri Light" pitchFamily="34" charset="0"/>
              </a:endParaRPr>
            </a:p>
          </p:txBody>
        </p:sp>
        <p:sp>
          <p:nvSpPr>
            <p:cNvPr id="40" name="Line 39"/>
            <p:cNvSpPr>
              <a:spLocks noChangeShapeType="1"/>
            </p:cNvSpPr>
            <p:nvPr/>
          </p:nvSpPr>
          <p:spPr bwMode="auto">
            <a:xfrm flipV="1">
              <a:off x="1341" y="2933"/>
              <a:ext cx="0" cy="619"/>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latin typeface="Calibri Light" pitchFamily="34" charset="0"/>
              </a:endParaRPr>
            </a:p>
          </p:txBody>
        </p:sp>
        <p:sp>
          <p:nvSpPr>
            <p:cNvPr id="41" name="Line 40"/>
            <p:cNvSpPr>
              <a:spLocks noChangeShapeType="1"/>
            </p:cNvSpPr>
            <p:nvPr/>
          </p:nvSpPr>
          <p:spPr bwMode="auto">
            <a:xfrm>
              <a:off x="2205" y="2929"/>
              <a:ext cx="726"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latin typeface="Calibri Light" pitchFamily="34" charset="0"/>
              </a:endParaRPr>
            </a:p>
          </p:txBody>
        </p:sp>
        <p:sp>
          <p:nvSpPr>
            <p:cNvPr id="42" name="Line 41"/>
            <p:cNvSpPr>
              <a:spLocks noChangeShapeType="1"/>
            </p:cNvSpPr>
            <p:nvPr/>
          </p:nvSpPr>
          <p:spPr bwMode="auto">
            <a:xfrm flipV="1">
              <a:off x="2205" y="2933"/>
              <a:ext cx="0" cy="619"/>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latin typeface="Calibri Light" pitchFamily="34" charset="0"/>
              </a:endParaRPr>
            </a:p>
          </p:txBody>
        </p:sp>
        <p:sp>
          <p:nvSpPr>
            <p:cNvPr id="43" name="Line 42"/>
            <p:cNvSpPr>
              <a:spLocks noChangeShapeType="1"/>
            </p:cNvSpPr>
            <p:nvPr/>
          </p:nvSpPr>
          <p:spPr bwMode="auto">
            <a:xfrm>
              <a:off x="2931" y="2929"/>
              <a:ext cx="937"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latin typeface="Calibri Light" pitchFamily="34" charset="0"/>
              </a:endParaRPr>
            </a:p>
          </p:txBody>
        </p:sp>
        <p:sp>
          <p:nvSpPr>
            <p:cNvPr id="44" name="Line 43"/>
            <p:cNvSpPr>
              <a:spLocks noChangeShapeType="1"/>
            </p:cNvSpPr>
            <p:nvPr/>
          </p:nvSpPr>
          <p:spPr bwMode="auto">
            <a:xfrm flipV="1">
              <a:off x="2931" y="2933"/>
              <a:ext cx="0" cy="619"/>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latin typeface="Calibri Light" pitchFamily="34" charset="0"/>
              </a:endParaRPr>
            </a:p>
          </p:txBody>
        </p:sp>
        <p:sp>
          <p:nvSpPr>
            <p:cNvPr id="45" name="Line 44"/>
            <p:cNvSpPr>
              <a:spLocks noChangeShapeType="1"/>
            </p:cNvSpPr>
            <p:nvPr/>
          </p:nvSpPr>
          <p:spPr bwMode="auto">
            <a:xfrm>
              <a:off x="3868" y="2929"/>
              <a:ext cx="1268"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latin typeface="Calibri Light" pitchFamily="34" charset="0"/>
              </a:endParaRPr>
            </a:p>
          </p:txBody>
        </p:sp>
        <p:sp>
          <p:nvSpPr>
            <p:cNvPr id="46" name="Line 45"/>
            <p:cNvSpPr>
              <a:spLocks noChangeShapeType="1"/>
            </p:cNvSpPr>
            <p:nvPr/>
          </p:nvSpPr>
          <p:spPr bwMode="auto">
            <a:xfrm flipV="1">
              <a:off x="3868" y="2933"/>
              <a:ext cx="0" cy="619"/>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latin typeface="Calibri Light" pitchFamily="34" charset="0"/>
              </a:endParaRPr>
            </a:p>
          </p:txBody>
        </p:sp>
        <p:sp>
          <p:nvSpPr>
            <p:cNvPr id="47" name="Rectangle 46"/>
            <p:cNvSpPr>
              <a:spLocks noChangeArrowheads="1"/>
            </p:cNvSpPr>
            <p:nvPr/>
          </p:nvSpPr>
          <p:spPr bwMode="auto">
            <a:xfrm>
              <a:off x="768" y="945"/>
              <a:ext cx="434"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a:ln>
                    <a:noFill/>
                  </a:ln>
                  <a:solidFill>
                    <a:srgbClr val="000000"/>
                  </a:solidFill>
                  <a:effectLst/>
                  <a:latin typeface="Calibri Light" pitchFamily="34" charset="0"/>
                  <a:cs typeface="Arial" pitchFamily="34" charset="0"/>
                </a:rPr>
                <a:t>Intervention</a:t>
              </a:r>
              <a:endParaRPr kumimoji="0" lang="en-US" sz="2400" b="0" i="0" u="none" strike="noStrike" cap="none" normalizeH="0" baseline="0" dirty="0">
                <a:ln>
                  <a:noFill/>
                </a:ln>
                <a:solidFill>
                  <a:schemeClr val="tx1"/>
                </a:solidFill>
                <a:effectLst/>
                <a:latin typeface="Calibri Light" pitchFamily="34" charset="0"/>
                <a:cs typeface="Arial" pitchFamily="34" charset="0"/>
              </a:endParaRPr>
            </a:p>
          </p:txBody>
        </p:sp>
        <p:sp>
          <p:nvSpPr>
            <p:cNvPr id="49" name="Rectangle 48"/>
            <p:cNvSpPr>
              <a:spLocks noChangeArrowheads="1"/>
            </p:cNvSpPr>
            <p:nvPr/>
          </p:nvSpPr>
          <p:spPr bwMode="auto">
            <a:xfrm>
              <a:off x="1440" y="945"/>
              <a:ext cx="582"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a:ln>
                    <a:noFill/>
                  </a:ln>
                  <a:solidFill>
                    <a:srgbClr val="000000"/>
                  </a:solidFill>
                  <a:effectLst/>
                  <a:latin typeface="Calibri Light" pitchFamily="34" charset="0"/>
                  <a:cs typeface="Arial" pitchFamily="34" charset="0"/>
                </a:rPr>
                <a:t>Reason for using</a:t>
              </a:r>
              <a:endParaRPr kumimoji="0" lang="en-US" sz="2400" b="0" i="0" u="none" strike="noStrike" cap="none" normalizeH="0" baseline="0" dirty="0">
                <a:ln>
                  <a:noFill/>
                </a:ln>
                <a:solidFill>
                  <a:schemeClr val="tx1"/>
                </a:solidFill>
                <a:effectLst/>
                <a:latin typeface="Calibri Light" pitchFamily="34" charset="0"/>
                <a:cs typeface="Arial" pitchFamily="34" charset="0"/>
              </a:endParaRPr>
            </a:p>
          </p:txBody>
        </p:sp>
        <p:sp>
          <p:nvSpPr>
            <p:cNvPr id="51" name="Rectangle 50"/>
            <p:cNvSpPr>
              <a:spLocks noChangeArrowheads="1"/>
            </p:cNvSpPr>
            <p:nvPr/>
          </p:nvSpPr>
          <p:spPr bwMode="auto">
            <a:xfrm>
              <a:off x="2256" y="945"/>
              <a:ext cx="661"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a:ln>
                    <a:noFill/>
                  </a:ln>
                  <a:solidFill>
                    <a:srgbClr val="000000"/>
                  </a:solidFill>
                  <a:effectLst/>
                  <a:latin typeface="Calibri Light" pitchFamily="34" charset="0"/>
                  <a:cs typeface="Arial" pitchFamily="34" charset="0"/>
                </a:rPr>
                <a:t>Effect on price</a:t>
              </a:r>
              <a:endParaRPr kumimoji="0" lang="en-US" sz="2400" b="0" i="0" u="none" strike="noStrike" cap="none" normalizeH="0" baseline="0" dirty="0">
                <a:ln>
                  <a:noFill/>
                </a:ln>
                <a:solidFill>
                  <a:schemeClr val="tx1"/>
                </a:solidFill>
                <a:effectLst/>
                <a:latin typeface="Calibri Light" pitchFamily="34" charset="0"/>
                <a:cs typeface="Arial" pitchFamily="34" charset="0"/>
              </a:endParaRPr>
            </a:p>
          </p:txBody>
        </p:sp>
        <p:sp>
          <p:nvSpPr>
            <p:cNvPr id="53" name="Rectangle 52"/>
            <p:cNvSpPr>
              <a:spLocks noChangeArrowheads="1"/>
            </p:cNvSpPr>
            <p:nvPr/>
          </p:nvSpPr>
          <p:spPr bwMode="auto">
            <a:xfrm>
              <a:off x="3024" y="945"/>
              <a:ext cx="751"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a:ln>
                    <a:noFill/>
                  </a:ln>
                  <a:solidFill>
                    <a:srgbClr val="000000"/>
                  </a:solidFill>
                  <a:effectLst/>
                  <a:latin typeface="Calibri Light" pitchFamily="34" charset="0"/>
                  <a:cs typeface="Arial" pitchFamily="34" charset="0"/>
                </a:rPr>
                <a:t>Effect on quantity</a:t>
              </a:r>
              <a:endParaRPr kumimoji="0" lang="en-US" sz="2400" b="0" i="0" u="none" strike="noStrike" cap="none" normalizeH="0" baseline="0" dirty="0">
                <a:ln>
                  <a:noFill/>
                </a:ln>
                <a:solidFill>
                  <a:schemeClr val="tx1"/>
                </a:solidFill>
                <a:effectLst/>
                <a:latin typeface="Calibri Light" pitchFamily="34" charset="0"/>
                <a:cs typeface="Arial" pitchFamily="34" charset="0"/>
              </a:endParaRPr>
            </a:p>
          </p:txBody>
        </p:sp>
        <p:sp>
          <p:nvSpPr>
            <p:cNvPr id="55" name="Rectangle 54"/>
            <p:cNvSpPr>
              <a:spLocks noChangeArrowheads="1"/>
            </p:cNvSpPr>
            <p:nvPr/>
          </p:nvSpPr>
          <p:spPr bwMode="auto">
            <a:xfrm>
              <a:off x="3969" y="945"/>
              <a:ext cx="927"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a:ln>
                    <a:noFill/>
                  </a:ln>
                  <a:solidFill>
                    <a:srgbClr val="000000"/>
                  </a:solidFill>
                  <a:effectLst/>
                  <a:latin typeface="Calibri Light" pitchFamily="34" charset="0"/>
                  <a:cs typeface="Arial" pitchFamily="34" charset="0"/>
                </a:rPr>
                <a:t>Who gains and who loses?</a:t>
              </a:r>
              <a:endParaRPr kumimoji="0" lang="en-US" sz="2400" b="0" i="0" u="none" strike="noStrike" cap="none" normalizeH="0" baseline="0" dirty="0">
                <a:ln>
                  <a:noFill/>
                </a:ln>
                <a:solidFill>
                  <a:schemeClr val="tx1"/>
                </a:solidFill>
                <a:effectLst/>
                <a:latin typeface="Calibri Light" pitchFamily="34" charset="0"/>
                <a:cs typeface="Arial" pitchFamily="34" charset="0"/>
              </a:endParaRPr>
            </a:p>
          </p:txBody>
        </p:sp>
        <p:sp>
          <p:nvSpPr>
            <p:cNvPr id="56" name="Rectangle 55"/>
            <p:cNvSpPr>
              <a:spLocks noChangeArrowheads="1"/>
            </p:cNvSpPr>
            <p:nvPr/>
          </p:nvSpPr>
          <p:spPr bwMode="auto">
            <a:xfrm>
              <a:off x="867" y="1101"/>
              <a:ext cx="361"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a:ln>
                    <a:noFill/>
                  </a:ln>
                  <a:solidFill>
                    <a:srgbClr val="000000"/>
                  </a:solidFill>
                  <a:effectLst/>
                  <a:latin typeface="Calibri Light" pitchFamily="34" charset="0"/>
                  <a:cs typeface="Arial" pitchFamily="34" charset="0"/>
                </a:rPr>
                <a:t>Price floor</a:t>
              </a:r>
              <a:endParaRPr kumimoji="0" lang="en-US" sz="2400" b="0" i="0" u="none" strike="noStrike" cap="none" normalizeH="0" baseline="0" dirty="0">
                <a:ln>
                  <a:noFill/>
                </a:ln>
                <a:solidFill>
                  <a:schemeClr val="tx1"/>
                </a:solidFill>
                <a:effectLst/>
                <a:latin typeface="Calibri Light" pitchFamily="34" charset="0"/>
                <a:cs typeface="Arial" pitchFamily="34" charset="0"/>
              </a:endParaRPr>
            </a:p>
          </p:txBody>
        </p:sp>
        <p:sp>
          <p:nvSpPr>
            <p:cNvPr id="57" name="Rectangle 56"/>
            <p:cNvSpPr>
              <a:spLocks noChangeArrowheads="1"/>
            </p:cNvSpPr>
            <p:nvPr/>
          </p:nvSpPr>
          <p:spPr bwMode="auto">
            <a:xfrm>
              <a:off x="1396" y="1103"/>
              <a:ext cx="43"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00000"/>
                  </a:solidFill>
                  <a:effectLst/>
                  <a:latin typeface="Calibri Light" pitchFamily="34" charset="0"/>
                  <a:cs typeface="Arial" pitchFamily="34" charset="0"/>
                </a:rPr>
                <a:t>T</a:t>
              </a:r>
              <a:endParaRPr kumimoji="0" lang="en-US" sz="2400" b="0" i="0" u="none" strike="noStrike" cap="none" normalizeH="0" baseline="0" dirty="0">
                <a:ln>
                  <a:noFill/>
                </a:ln>
                <a:solidFill>
                  <a:schemeClr val="tx1"/>
                </a:solidFill>
                <a:effectLst/>
                <a:latin typeface="Calibri Light" pitchFamily="34" charset="0"/>
                <a:cs typeface="Arial" pitchFamily="34" charset="0"/>
              </a:endParaRPr>
            </a:p>
          </p:txBody>
        </p:sp>
        <p:sp>
          <p:nvSpPr>
            <p:cNvPr id="58" name="Rectangle 57"/>
            <p:cNvSpPr>
              <a:spLocks noChangeArrowheads="1"/>
            </p:cNvSpPr>
            <p:nvPr/>
          </p:nvSpPr>
          <p:spPr bwMode="auto">
            <a:xfrm>
              <a:off x="1428" y="1103"/>
              <a:ext cx="733"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00000"/>
                  </a:solidFill>
                  <a:effectLst/>
                  <a:latin typeface="Calibri Light" pitchFamily="34" charset="0"/>
                  <a:cs typeface="Arial" pitchFamily="34" charset="0"/>
                </a:rPr>
                <a:t>o protect producers’</a:t>
              </a:r>
              <a:endParaRPr kumimoji="0" lang="en-US" sz="2400" b="0" i="0" u="none" strike="noStrike" cap="none" normalizeH="0" baseline="0" dirty="0">
                <a:ln>
                  <a:noFill/>
                </a:ln>
                <a:solidFill>
                  <a:schemeClr val="tx1"/>
                </a:solidFill>
                <a:effectLst/>
                <a:latin typeface="Calibri Light" pitchFamily="34" charset="0"/>
                <a:cs typeface="Arial" pitchFamily="34" charset="0"/>
              </a:endParaRPr>
            </a:p>
          </p:txBody>
        </p:sp>
        <p:sp>
          <p:nvSpPr>
            <p:cNvPr id="59" name="Rectangle 58"/>
            <p:cNvSpPr>
              <a:spLocks noChangeArrowheads="1"/>
            </p:cNvSpPr>
            <p:nvPr/>
          </p:nvSpPr>
          <p:spPr bwMode="auto">
            <a:xfrm>
              <a:off x="1396" y="1196"/>
              <a:ext cx="264"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00000"/>
                  </a:solidFill>
                  <a:effectLst/>
                  <a:latin typeface="Calibri Light" pitchFamily="34" charset="0"/>
                  <a:cs typeface="Arial" pitchFamily="34" charset="0"/>
                </a:rPr>
                <a:t>income</a:t>
              </a:r>
              <a:endParaRPr kumimoji="0" lang="en-US" sz="2400" b="0" i="0" u="none" strike="noStrike" cap="none" normalizeH="0" baseline="0" dirty="0">
                <a:ln>
                  <a:noFill/>
                </a:ln>
                <a:solidFill>
                  <a:schemeClr val="tx1"/>
                </a:solidFill>
                <a:effectLst/>
                <a:latin typeface="Calibri Light" pitchFamily="34" charset="0"/>
                <a:cs typeface="Arial" pitchFamily="34" charset="0"/>
              </a:endParaRPr>
            </a:p>
          </p:txBody>
        </p:sp>
        <p:sp>
          <p:nvSpPr>
            <p:cNvPr id="60" name="Rectangle 59"/>
            <p:cNvSpPr>
              <a:spLocks noChangeArrowheads="1"/>
            </p:cNvSpPr>
            <p:nvPr/>
          </p:nvSpPr>
          <p:spPr bwMode="auto">
            <a:xfrm>
              <a:off x="2257" y="1103"/>
              <a:ext cx="551"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00000"/>
                  </a:solidFill>
                  <a:effectLst/>
                  <a:latin typeface="Calibri Light" pitchFamily="34" charset="0"/>
                  <a:cs typeface="Arial" pitchFamily="34" charset="0"/>
                </a:rPr>
                <a:t>Price cannot go</a:t>
              </a:r>
              <a:endParaRPr kumimoji="0" lang="en-US" sz="2400" b="0" i="0" u="none" strike="noStrike" cap="none" normalizeH="0" baseline="0" dirty="0">
                <a:ln>
                  <a:noFill/>
                </a:ln>
                <a:solidFill>
                  <a:schemeClr val="tx1"/>
                </a:solidFill>
                <a:effectLst/>
                <a:latin typeface="Calibri Light" pitchFamily="34" charset="0"/>
                <a:cs typeface="Arial" pitchFamily="34" charset="0"/>
              </a:endParaRPr>
            </a:p>
          </p:txBody>
        </p:sp>
        <p:sp>
          <p:nvSpPr>
            <p:cNvPr id="61" name="Rectangle 60"/>
            <p:cNvSpPr>
              <a:spLocks noChangeArrowheads="1"/>
            </p:cNvSpPr>
            <p:nvPr/>
          </p:nvSpPr>
          <p:spPr bwMode="auto">
            <a:xfrm>
              <a:off x="2257" y="1196"/>
              <a:ext cx="484"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00000"/>
                  </a:solidFill>
                  <a:effectLst/>
                  <a:latin typeface="Calibri Light" pitchFamily="34" charset="0"/>
                  <a:cs typeface="Arial" pitchFamily="34" charset="0"/>
                </a:rPr>
                <a:t>below the set</a:t>
              </a:r>
              <a:endParaRPr kumimoji="0" lang="en-US" sz="2400" b="0" i="0" u="none" strike="noStrike" cap="none" normalizeH="0" baseline="0" dirty="0">
                <a:ln>
                  <a:noFill/>
                </a:ln>
                <a:solidFill>
                  <a:schemeClr val="tx1"/>
                </a:solidFill>
                <a:effectLst/>
                <a:latin typeface="Calibri Light" pitchFamily="34" charset="0"/>
                <a:cs typeface="Arial" pitchFamily="34" charset="0"/>
              </a:endParaRPr>
            </a:p>
          </p:txBody>
        </p:sp>
        <p:sp>
          <p:nvSpPr>
            <p:cNvPr id="62" name="Rectangle 61"/>
            <p:cNvSpPr>
              <a:spLocks noChangeArrowheads="1"/>
            </p:cNvSpPr>
            <p:nvPr/>
          </p:nvSpPr>
          <p:spPr bwMode="auto">
            <a:xfrm>
              <a:off x="2257" y="1289"/>
              <a:ext cx="366"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00000"/>
                  </a:solidFill>
                  <a:effectLst/>
                  <a:latin typeface="Calibri Light" pitchFamily="34" charset="0"/>
                  <a:cs typeface="Arial" pitchFamily="34" charset="0"/>
                </a:rPr>
                <a:t>minimum.</a:t>
              </a:r>
              <a:endParaRPr kumimoji="0" lang="en-US" sz="2400" b="0" i="0" u="none" strike="noStrike" cap="none" normalizeH="0" baseline="0" dirty="0">
                <a:ln>
                  <a:noFill/>
                </a:ln>
                <a:solidFill>
                  <a:schemeClr val="tx1"/>
                </a:solidFill>
                <a:effectLst/>
                <a:latin typeface="Calibri Light" pitchFamily="34" charset="0"/>
                <a:cs typeface="Arial" pitchFamily="34" charset="0"/>
              </a:endParaRPr>
            </a:p>
          </p:txBody>
        </p:sp>
        <p:sp>
          <p:nvSpPr>
            <p:cNvPr id="63" name="Rectangle 62"/>
            <p:cNvSpPr>
              <a:spLocks noChangeArrowheads="1"/>
            </p:cNvSpPr>
            <p:nvPr/>
          </p:nvSpPr>
          <p:spPr bwMode="auto">
            <a:xfrm>
              <a:off x="2983" y="1103"/>
              <a:ext cx="716"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00000"/>
                  </a:solidFill>
                  <a:effectLst/>
                  <a:latin typeface="Calibri Light" pitchFamily="34" charset="0"/>
                  <a:cs typeface="Arial" pitchFamily="34" charset="0"/>
                </a:rPr>
                <a:t>Quantity demanded</a:t>
              </a:r>
              <a:endParaRPr kumimoji="0" lang="en-US" sz="2400" b="0" i="0" u="none" strike="noStrike" cap="none" normalizeH="0" baseline="0" dirty="0">
                <a:ln>
                  <a:noFill/>
                </a:ln>
                <a:solidFill>
                  <a:schemeClr val="tx1"/>
                </a:solidFill>
                <a:effectLst/>
                <a:latin typeface="Calibri Light" pitchFamily="34" charset="0"/>
                <a:cs typeface="Arial" pitchFamily="34" charset="0"/>
              </a:endParaRPr>
            </a:p>
          </p:txBody>
        </p:sp>
        <p:sp>
          <p:nvSpPr>
            <p:cNvPr id="64" name="Rectangle 63"/>
            <p:cNvSpPr>
              <a:spLocks noChangeArrowheads="1"/>
            </p:cNvSpPr>
            <p:nvPr/>
          </p:nvSpPr>
          <p:spPr bwMode="auto">
            <a:xfrm>
              <a:off x="2983" y="1196"/>
              <a:ext cx="827"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00000"/>
                  </a:solidFill>
                  <a:effectLst/>
                  <a:latin typeface="Calibri Light" pitchFamily="34" charset="0"/>
                  <a:cs typeface="Arial" pitchFamily="34" charset="0"/>
                </a:rPr>
                <a:t>decreases and quantity</a:t>
              </a:r>
              <a:endParaRPr kumimoji="0" lang="en-US" sz="2400" b="0" i="0" u="none" strike="noStrike" cap="none" normalizeH="0" baseline="0" dirty="0">
                <a:ln>
                  <a:noFill/>
                </a:ln>
                <a:solidFill>
                  <a:schemeClr val="tx1"/>
                </a:solidFill>
                <a:effectLst/>
                <a:latin typeface="Calibri Light" pitchFamily="34" charset="0"/>
                <a:cs typeface="Arial" pitchFamily="34" charset="0"/>
              </a:endParaRPr>
            </a:p>
          </p:txBody>
        </p:sp>
        <p:sp>
          <p:nvSpPr>
            <p:cNvPr id="65" name="Rectangle 64"/>
            <p:cNvSpPr>
              <a:spLocks noChangeArrowheads="1"/>
            </p:cNvSpPr>
            <p:nvPr/>
          </p:nvSpPr>
          <p:spPr bwMode="auto">
            <a:xfrm>
              <a:off x="2983" y="1289"/>
              <a:ext cx="675"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00000"/>
                  </a:solidFill>
                  <a:effectLst/>
                  <a:latin typeface="Calibri Light" pitchFamily="34" charset="0"/>
                  <a:cs typeface="Arial" pitchFamily="34" charset="0"/>
                </a:rPr>
                <a:t>supplied increases,</a:t>
              </a:r>
              <a:endParaRPr kumimoji="0" lang="en-US" sz="2400" b="0" i="0" u="none" strike="noStrike" cap="none" normalizeH="0" baseline="0" dirty="0">
                <a:ln>
                  <a:noFill/>
                </a:ln>
                <a:solidFill>
                  <a:schemeClr val="tx1"/>
                </a:solidFill>
                <a:effectLst/>
                <a:latin typeface="Calibri Light" pitchFamily="34" charset="0"/>
                <a:cs typeface="Arial" pitchFamily="34" charset="0"/>
              </a:endParaRPr>
            </a:p>
          </p:txBody>
        </p:sp>
        <p:sp>
          <p:nvSpPr>
            <p:cNvPr id="66" name="Rectangle 65"/>
            <p:cNvSpPr>
              <a:spLocks noChangeArrowheads="1"/>
            </p:cNvSpPr>
            <p:nvPr/>
          </p:nvSpPr>
          <p:spPr bwMode="auto">
            <a:xfrm>
              <a:off x="2983" y="1382"/>
              <a:ext cx="814"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00000"/>
                  </a:solidFill>
                  <a:effectLst/>
                  <a:latin typeface="Calibri Light" pitchFamily="34" charset="0"/>
                  <a:cs typeface="Arial" pitchFamily="34" charset="0"/>
                </a:rPr>
                <a:t>creating excess supply.</a:t>
              </a:r>
              <a:endParaRPr kumimoji="0" lang="en-US" sz="2400" b="0" i="0" u="none" strike="noStrike" cap="none" normalizeH="0" baseline="0" dirty="0">
                <a:ln>
                  <a:noFill/>
                </a:ln>
                <a:solidFill>
                  <a:schemeClr val="tx1"/>
                </a:solidFill>
                <a:effectLst/>
                <a:latin typeface="Calibri Light" pitchFamily="34" charset="0"/>
                <a:cs typeface="Arial" pitchFamily="34" charset="0"/>
              </a:endParaRPr>
            </a:p>
          </p:txBody>
        </p:sp>
        <p:sp>
          <p:nvSpPr>
            <p:cNvPr id="69" name="Rectangle 68"/>
            <p:cNvSpPr>
              <a:spLocks noChangeArrowheads="1"/>
            </p:cNvSpPr>
            <p:nvPr/>
          </p:nvSpPr>
          <p:spPr bwMode="auto">
            <a:xfrm>
              <a:off x="3921" y="1103"/>
              <a:ext cx="917"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00000"/>
                  </a:solidFill>
                  <a:effectLst/>
                  <a:latin typeface="Calibri Light" pitchFamily="34" charset="0"/>
                  <a:cs typeface="Arial" pitchFamily="34" charset="0"/>
                </a:rPr>
                <a:t>Producers who can sell all</a:t>
              </a:r>
              <a:endParaRPr kumimoji="0" lang="en-US" sz="2400" b="0" i="0" u="none" strike="noStrike" cap="none" normalizeH="0" baseline="0" dirty="0">
                <a:ln>
                  <a:noFill/>
                </a:ln>
                <a:solidFill>
                  <a:schemeClr val="tx1"/>
                </a:solidFill>
                <a:effectLst/>
                <a:latin typeface="Calibri Light" pitchFamily="34" charset="0"/>
                <a:cs typeface="Arial" pitchFamily="34" charset="0"/>
              </a:endParaRPr>
            </a:p>
          </p:txBody>
        </p:sp>
        <p:sp>
          <p:nvSpPr>
            <p:cNvPr id="70" name="Rectangle 69"/>
            <p:cNvSpPr>
              <a:spLocks noChangeArrowheads="1"/>
            </p:cNvSpPr>
            <p:nvPr/>
          </p:nvSpPr>
          <p:spPr bwMode="auto">
            <a:xfrm>
              <a:off x="3921" y="1196"/>
              <a:ext cx="1110"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00000"/>
                  </a:solidFill>
                  <a:effectLst/>
                  <a:latin typeface="Calibri Light" pitchFamily="34" charset="0"/>
                  <a:cs typeface="Arial" pitchFamily="34" charset="0"/>
                </a:rPr>
                <a:t>their goods earn more revenue</a:t>
              </a:r>
              <a:endParaRPr kumimoji="0" lang="en-US" sz="2400" b="0" i="0" u="none" strike="noStrike" cap="none" normalizeH="0" baseline="0" dirty="0">
                <a:ln>
                  <a:noFill/>
                </a:ln>
                <a:solidFill>
                  <a:schemeClr val="tx1"/>
                </a:solidFill>
                <a:effectLst/>
                <a:latin typeface="Calibri Light" pitchFamily="34" charset="0"/>
                <a:cs typeface="Arial" pitchFamily="34" charset="0"/>
              </a:endParaRPr>
            </a:p>
          </p:txBody>
        </p:sp>
        <p:sp>
          <p:nvSpPr>
            <p:cNvPr id="71" name="Rectangle 70"/>
            <p:cNvSpPr>
              <a:spLocks noChangeArrowheads="1"/>
            </p:cNvSpPr>
            <p:nvPr/>
          </p:nvSpPr>
          <p:spPr bwMode="auto">
            <a:xfrm>
              <a:off x="3921" y="1289"/>
              <a:ext cx="1059"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00000"/>
                  </a:solidFill>
                  <a:effectLst/>
                  <a:latin typeface="Calibri Light" pitchFamily="34" charset="0"/>
                  <a:cs typeface="Arial" pitchFamily="34" charset="0"/>
                </a:rPr>
                <a:t>per item; other producers are</a:t>
              </a:r>
              <a:endParaRPr kumimoji="0" lang="en-US" sz="2400" b="0" i="0" u="none" strike="noStrike" cap="none" normalizeH="0" baseline="0" dirty="0">
                <a:ln>
                  <a:noFill/>
                </a:ln>
                <a:solidFill>
                  <a:schemeClr val="tx1"/>
                </a:solidFill>
                <a:effectLst/>
                <a:latin typeface="Calibri Light" pitchFamily="34" charset="0"/>
                <a:cs typeface="Arial" pitchFamily="34" charset="0"/>
              </a:endParaRPr>
            </a:p>
          </p:txBody>
        </p:sp>
        <p:sp>
          <p:nvSpPr>
            <p:cNvPr id="72" name="Rectangle 71"/>
            <p:cNvSpPr>
              <a:spLocks noChangeArrowheads="1"/>
            </p:cNvSpPr>
            <p:nvPr/>
          </p:nvSpPr>
          <p:spPr bwMode="auto">
            <a:xfrm>
              <a:off x="3921" y="1382"/>
              <a:ext cx="1104"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00000"/>
                  </a:solidFill>
                  <a:effectLst/>
                  <a:latin typeface="Calibri Light" pitchFamily="34" charset="0"/>
                  <a:cs typeface="Arial" pitchFamily="34" charset="0"/>
                </a:rPr>
                <a:t>stuck with an unwanted excess</a:t>
              </a:r>
              <a:endParaRPr kumimoji="0" lang="en-US" sz="2400" b="0" i="0" u="none" strike="noStrike" cap="none" normalizeH="0" baseline="0" dirty="0">
                <a:ln>
                  <a:noFill/>
                </a:ln>
                <a:solidFill>
                  <a:schemeClr val="tx1"/>
                </a:solidFill>
                <a:effectLst/>
                <a:latin typeface="Calibri Light" pitchFamily="34" charset="0"/>
                <a:cs typeface="Arial" pitchFamily="34" charset="0"/>
              </a:endParaRPr>
            </a:p>
          </p:txBody>
        </p:sp>
        <p:sp>
          <p:nvSpPr>
            <p:cNvPr id="73" name="Rectangle 72"/>
            <p:cNvSpPr>
              <a:spLocks noChangeArrowheads="1"/>
            </p:cNvSpPr>
            <p:nvPr/>
          </p:nvSpPr>
          <p:spPr bwMode="auto">
            <a:xfrm>
              <a:off x="3921" y="1475"/>
              <a:ext cx="254"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100" dirty="0">
                  <a:solidFill>
                    <a:srgbClr val="000000"/>
                  </a:solidFill>
                  <a:latin typeface="Calibri Light" pitchFamily="34" charset="0"/>
                  <a:cs typeface="Arial" pitchFamily="34" charset="0"/>
                </a:rPr>
                <a:t>s</a:t>
              </a:r>
              <a:r>
                <a:rPr kumimoji="0" lang="en-US" sz="1100" b="0" i="0" u="none" strike="noStrike" cap="none" normalizeH="0" baseline="0" dirty="0">
                  <a:ln>
                    <a:noFill/>
                  </a:ln>
                  <a:solidFill>
                    <a:srgbClr val="000000"/>
                  </a:solidFill>
                  <a:effectLst/>
                  <a:latin typeface="Calibri Light" pitchFamily="34" charset="0"/>
                  <a:cs typeface="Arial" pitchFamily="34" charset="0"/>
                </a:rPr>
                <a:t>upply.</a:t>
              </a:r>
              <a:endParaRPr kumimoji="0" lang="en-US" sz="2400" b="0" i="0" u="none" strike="noStrike" cap="none" normalizeH="0" baseline="0" dirty="0">
                <a:ln>
                  <a:noFill/>
                </a:ln>
                <a:solidFill>
                  <a:schemeClr val="tx1"/>
                </a:solidFill>
                <a:effectLst/>
                <a:latin typeface="Calibri Light" pitchFamily="34" charset="0"/>
                <a:cs typeface="Arial" pitchFamily="34" charset="0"/>
              </a:endParaRPr>
            </a:p>
          </p:txBody>
        </p:sp>
        <p:sp>
          <p:nvSpPr>
            <p:cNvPr id="76" name="Rectangle 75"/>
            <p:cNvSpPr>
              <a:spLocks noChangeArrowheads="1"/>
            </p:cNvSpPr>
            <p:nvPr/>
          </p:nvSpPr>
          <p:spPr bwMode="auto">
            <a:xfrm>
              <a:off x="828" y="1629"/>
              <a:ext cx="419"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a:ln>
                    <a:noFill/>
                  </a:ln>
                  <a:solidFill>
                    <a:srgbClr val="000000"/>
                  </a:solidFill>
                  <a:effectLst/>
                  <a:latin typeface="Calibri Light" pitchFamily="34" charset="0"/>
                  <a:cs typeface="Arial" pitchFamily="34" charset="0"/>
                </a:rPr>
                <a:t>Price ceiling</a:t>
              </a:r>
              <a:endParaRPr kumimoji="0" lang="en-US" sz="2400" b="0" i="0" u="none" strike="noStrike" cap="none" normalizeH="0" baseline="0" dirty="0">
                <a:ln>
                  <a:noFill/>
                </a:ln>
                <a:solidFill>
                  <a:schemeClr val="tx1"/>
                </a:solidFill>
                <a:effectLst/>
                <a:latin typeface="Calibri Light" pitchFamily="34" charset="0"/>
                <a:cs typeface="Arial" pitchFamily="34" charset="0"/>
              </a:endParaRPr>
            </a:p>
          </p:txBody>
        </p:sp>
        <p:sp>
          <p:nvSpPr>
            <p:cNvPr id="77" name="Rectangle 76"/>
            <p:cNvSpPr>
              <a:spLocks noChangeArrowheads="1"/>
            </p:cNvSpPr>
            <p:nvPr/>
          </p:nvSpPr>
          <p:spPr bwMode="auto">
            <a:xfrm>
              <a:off x="1394" y="1631"/>
              <a:ext cx="43"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00000"/>
                  </a:solidFill>
                  <a:effectLst/>
                  <a:latin typeface="Calibri Light" pitchFamily="34" charset="0"/>
                  <a:cs typeface="Arial" pitchFamily="34" charset="0"/>
                </a:rPr>
                <a:t>T</a:t>
              </a:r>
              <a:endParaRPr kumimoji="0" lang="en-US" sz="2400" b="0" i="0" u="none" strike="noStrike" cap="none" normalizeH="0" baseline="0" dirty="0">
                <a:ln>
                  <a:noFill/>
                </a:ln>
                <a:solidFill>
                  <a:schemeClr val="tx1"/>
                </a:solidFill>
                <a:effectLst/>
                <a:latin typeface="Calibri Light" pitchFamily="34" charset="0"/>
                <a:cs typeface="Arial" pitchFamily="34" charset="0"/>
              </a:endParaRPr>
            </a:p>
          </p:txBody>
        </p:sp>
        <p:sp>
          <p:nvSpPr>
            <p:cNvPr id="78" name="Rectangle 77"/>
            <p:cNvSpPr>
              <a:spLocks noChangeArrowheads="1"/>
            </p:cNvSpPr>
            <p:nvPr/>
          </p:nvSpPr>
          <p:spPr bwMode="auto">
            <a:xfrm>
              <a:off x="1428" y="1631"/>
              <a:ext cx="615"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00000"/>
                  </a:solidFill>
                  <a:effectLst/>
                  <a:latin typeface="Calibri Light" pitchFamily="34" charset="0"/>
                  <a:cs typeface="Arial" pitchFamily="34" charset="0"/>
                </a:rPr>
                <a:t>o keep consumer</a:t>
              </a:r>
              <a:endParaRPr kumimoji="0" lang="en-US" sz="2400" b="0" i="0" u="none" strike="noStrike" cap="none" normalizeH="0" baseline="0" dirty="0">
                <a:ln>
                  <a:noFill/>
                </a:ln>
                <a:solidFill>
                  <a:schemeClr val="tx1"/>
                </a:solidFill>
                <a:effectLst/>
                <a:latin typeface="Calibri Light" pitchFamily="34" charset="0"/>
                <a:cs typeface="Arial" pitchFamily="34" charset="0"/>
              </a:endParaRPr>
            </a:p>
          </p:txBody>
        </p:sp>
        <p:sp>
          <p:nvSpPr>
            <p:cNvPr id="79" name="Rectangle 78"/>
            <p:cNvSpPr>
              <a:spLocks noChangeArrowheads="1"/>
            </p:cNvSpPr>
            <p:nvPr/>
          </p:nvSpPr>
          <p:spPr bwMode="auto">
            <a:xfrm>
              <a:off x="1394" y="1724"/>
              <a:ext cx="329"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00000"/>
                  </a:solidFill>
                  <a:effectLst/>
                  <a:latin typeface="Calibri Light" pitchFamily="34" charset="0"/>
                  <a:cs typeface="Arial" pitchFamily="34" charset="0"/>
                </a:rPr>
                <a:t>costs low</a:t>
              </a:r>
              <a:endParaRPr kumimoji="0" lang="en-US" sz="2400" b="0" i="0" u="none" strike="noStrike" cap="none" normalizeH="0" baseline="0" dirty="0">
                <a:ln>
                  <a:noFill/>
                </a:ln>
                <a:solidFill>
                  <a:schemeClr val="tx1"/>
                </a:solidFill>
                <a:effectLst/>
                <a:latin typeface="Calibri Light" pitchFamily="34" charset="0"/>
                <a:cs typeface="Arial" pitchFamily="34" charset="0"/>
              </a:endParaRPr>
            </a:p>
          </p:txBody>
        </p:sp>
        <p:sp>
          <p:nvSpPr>
            <p:cNvPr id="80" name="Rectangle 79"/>
            <p:cNvSpPr>
              <a:spLocks noChangeArrowheads="1"/>
            </p:cNvSpPr>
            <p:nvPr/>
          </p:nvSpPr>
          <p:spPr bwMode="auto">
            <a:xfrm>
              <a:off x="2257" y="1631"/>
              <a:ext cx="551"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00000"/>
                  </a:solidFill>
                  <a:effectLst/>
                  <a:latin typeface="Calibri Light" pitchFamily="34" charset="0"/>
                  <a:cs typeface="Arial" pitchFamily="34" charset="0"/>
                </a:rPr>
                <a:t>Price cannot go</a:t>
              </a:r>
              <a:endParaRPr kumimoji="0" lang="en-US" sz="2400" b="0" i="0" u="none" strike="noStrike" cap="none" normalizeH="0" baseline="0" dirty="0">
                <a:ln>
                  <a:noFill/>
                </a:ln>
                <a:solidFill>
                  <a:schemeClr val="tx1"/>
                </a:solidFill>
                <a:effectLst/>
                <a:latin typeface="Calibri Light" pitchFamily="34" charset="0"/>
                <a:cs typeface="Arial" pitchFamily="34" charset="0"/>
              </a:endParaRPr>
            </a:p>
          </p:txBody>
        </p:sp>
        <p:sp>
          <p:nvSpPr>
            <p:cNvPr id="81" name="Rectangle 80"/>
            <p:cNvSpPr>
              <a:spLocks noChangeArrowheads="1"/>
            </p:cNvSpPr>
            <p:nvPr/>
          </p:nvSpPr>
          <p:spPr bwMode="auto">
            <a:xfrm>
              <a:off x="2257" y="1724"/>
              <a:ext cx="484"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00000"/>
                  </a:solidFill>
                  <a:effectLst/>
                  <a:latin typeface="Calibri Light" pitchFamily="34" charset="0"/>
                  <a:cs typeface="Arial" pitchFamily="34" charset="0"/>
                </a:rPr>
                <a:t>above the set</a:t>
              </a:r>
              <a:endParaRPr kumimoji="0" lang="en-US" sz="2400" b="0" i="0" u="none" strike="noStrike" cap="none" normalizeH="0" baseline="0" dirty="0">
                <a:ln>
                  <a:noFill/>
                </a:ln>
                <a:solidFill>
                  <a:schemeClr val="tx1"/>
                </a:solidFill>
                <a:effectLst/>
                <a:latin typeface="Calibri Light" pitchFamily="34" charset="0"/>
                <a:cs typeface="Arial" pitchFamily="34" charset="0"/>
              </a:endParaRPr>
            </a:p>
          </p:txBody>
        </p:sp>
        <p:sp>
          <p:nvSpPr>
            <p:cNvPr id="82" name="Rectangle 81"/>
            <p:cNvSpPr>
              <a:spLocks noChangeArrowheads="1"/>
            </p:cNvSpPr>
            <p:nvPr/>
          </p:nvSpPr>
          <p:spPr bwMode="auto">
            <a:xfrm>
              <a:off x="2257" y="1817"/>
              <a:ext cx="379"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00000"/>
                  </a:solidFill>
                  <a:effectLst/>
                  <a:latin typeface="Calibri Light" pitchFamily="34" charset="0"/>
                  <a:cs typeface="Arial" pitchFamily="34" charset="0"/>
                </a:rPr>
                <a:t>maximum.</a:t>
              </a:r>
              <a:endParaRPr kumimoji="0" lang="en-US" sz="2400" b="0" i="0" u="none" strike="noStrike" cap="none" normalizeH="0" baseline="0" dirty="0">
                <a:ln>
                  <a:noFill/>
                </a:ln>
                <a:solidFill>
                  <a:schemeClr val="tx1"/>
                </a:solidFill>
                <a:effectLst/>
                <a:latin typeface="Calibri Light" pitchFamily="34" charset="0"/>
                <a:cs typeface="Arial" pitchFamily="34" charset="0"/>
              </a:endParaRPr>
            </a:p>
          </p:txBody>
        </p:sp>
        <p:sp>
          <p:nvSpPr>
            <p:cNvPr id="83" name="Rectangle 82"/>
            <p:cNvSpPr>
              <a:spLocks noChangeArrowheads="1"/>
            </p:cNvSpPr>
            <p:nvPr/>
          </p:nvSpPr>
          <p:spPr bwMode="auto">
            <a:xfrm>
              <a:off x="2983" y="1631"/>
              <a:ext cx="716"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00000"/>
                  </a:solidFill>
                  <a:effectLst/>
                  <a:latin typeface="Calibri Light" pitchFamily="34" charset="0"/>
                  <a:cs typeface="Arial" pitchFamily="34" charset="0"/>
                </a:rPr>
                <a:t>Quantity demanded</a:t>
              </a:r>
              <a:endParaRPr kumimoji="0" lang="en-US" sz="2400" b="0" i="0" u="none" strike="noStrike" cap="none" normalizeH="0" baseline="0" dirty="0">
                <a:ln>
                  <a:noFill/>
                </a:ln>
                <a:solidFill>
                  <a:schemeClr val="tx1"/>
                </a:solidFill>
                <a:effectLst/>
                <a:latin typeface="Calibri Light" pitchFamily="34" charset="0"/>
                <a:cs typeface="Arial" pitchFamily="34" charset="0"/>
              </a:endParaRPr>
            </a:p>
          </p:txBody>
        </p:sp>
        <p:sp>
          <p:nvSpPr>
            <p:cNvPr id="84" name="Rectangle 83"/>
            <p:cNvSpPr>
              <a:spLocks noChangeArrowheads="1"/>
            </p:cNvSpPr>
            <p:nvPr/>
          </p:nvSpPr>
          <p:spPr bwMode="auto">
            <a:xfrm>
              <a:off x="2983" y="1724"/>
              <a:ext cx="803"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00000"/>
                  </a:solidFill>
                  <a:effectLst/>
                  <a:latin typeface="Calibri Light" pitchFamily="34" charset="0"/>
                  <a:cs typeface="Arial" pitchFamily="34" charset="0"/>
                </a:rPr>
                <a:t>increases and quantity</a:t>
              </a:r>
              <a:endParaRPr kumimoji="0" lang="en-US" sz="2400" b="0" i="0" u="none" strike="noStrike" cap="none" normalizeH="0" baseline="0" dirty="0">
                <a:ln>
                  <a:noFill/>
                </a:ln>
                <a:solidFill>
                  <a:schemeClr val="tx1"/>
                </a:solidFill>
                <a:effectLst/>
                <a:latin typeface="Calibri Light" pitchFamily="34" charset="0"/>
                <a:cs typeface="Arial" pitchFamily="34" charset="0"/>
              </a:endParaRPr>
            </a:p>
          </p:txBody>
        </p:sp>
        <p:sp>
          <p:nvSpPr>
            <p:cNvPr id="85" name="Rectangle 84"/>
            <p:cNvSpPr>
              <a:spLocks noChangeArrowheads="1"/>
            </p:cNvSpPr>
            <p:nvPr/>
          </p:nvSpPr>
          <p:spPr bwMode="auto">
            <a:xfrm>
              <a:off x="2983" y="1817"/>
              <a:ext cx="699"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00000"/>
                  </a:solidFill>
                  <a:effectLst/>
                  <a:latin typeface="Calibri Light" pitchFamily="34" charset="0"/>
                  <a:cs typeface="Arial" pitchFamily="34" charset="0"/>
                </a:rPr>
                <a:t>supplied decreases,</a:t>
              </a:r>
              <a:endParaRPr kumimoji="0" lang="en-US" sz="2400" b="0" i="0" u="none" strike="noStrike" cap="none" normalizeH="0" baseline="0" dirty="0">
                <a:ln>
                  <a:noFill/>
                </a:ln>
                <a:solidFill>
                  <a:schemeClr val="tx1"/>
                </a:solidFill>
                <a:effectLst/>
                <a:latin typeface="Calibri Light" pitchFamily="34" charset="0"/>
                <a:cs typeface="Arial" pitchFamily="34" charset="0"/>
              </a:endParaRPr>
            </a:p>
          </p:txBody>
        </p:sp>
        <p:sp>
          <p:nvSpPr>
            <p:cNvPr id="86" name="Rectangle 85"/>
            <p:cNvSpPr>
              <a:spLocks noChangeArrowheads="1"/>
            </p:cNvSpPr>
            <p:nvPr/>
          </p:nvSpPr>
          <p:spPr bwMode="auto">
            <a:xfrm>
              <a:off x="2983" y="1910"/>
              <a:ext cx="706"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00000"/>
                  </a:solidFill>
                  <a:effectLst/>
                  <a:latin typeface="Calibri Light" pitchFamily="34" charset="0"/>
                  <a:cs typeface="Arial" pitchFamily="34" charset="0"/>
                </a:rPr>
                <a:t>creating a shortage.</a:t>
              </a:r>
              <a:endParaRPr kumimoji="0" lang="en-US" sz="2400" b="0" i="0" u="none" strike="noStrike" cap="none" normalizeH="0" baseline="0" dirty="0">
                <a:ln>
                  <a:noFill/>
                </a:ln>
                <a:solidFill>
                  <a:schemeClr val="tx1"/>
                </a:solidFill>
                <a:effectLst/>
                <a:latin typeface="Calibri Light" pitchFamily="34" charset="0"/>
                <a:cs typeface="Arial" pitchFamily="34" charset="0"/>
              </a:endParaRPr>
            </a:p>
          </p:txBody>
        </p:sp>
        <p:sp>
          <p:nvSpPr>
            <p:cNvPr id="87" name="Rectangle 86"/>
            <p:cNvSpPr>
              <a:spLocks noChangeArrowheads="1"/>
            </p:cNvSpPr>
            <p:nvPr/>
          </p:nvSpPr>
          <p:spPr bwMode="auto">
            <a:xfrm>
              <a:off x="3921" y="1631"/>
              <a:ext cx="1112"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00000"/>
                  </a:solidFill>
                  <a:effectLst/>
                  <a:latin typeface="Calibri Light" pitchFamily="34" charset="0"/>
                  <a:cs typeface="Arial" pitchFamily="34" charset="0"/>
                </a:rPr>
                <a:t>Consumers who can buy all the</a:t>
              </a:r>
              <a:endParaRPr kumimoji="0" lang="en-US" sz="2400" b="0" i="0" u="none" strike="noStrike" cap="none" normalizeH="0" baseline="0" dirty="0">
                <a:ln>
                  <a:noFill/>
                </a:ln>
                <a:solidFill>
                  <a:schemeClr val="tx1"/>
                </a:solidFill>
                <a:effectLst/>
                <a:latin typeface="Calibri Light" pitchFamily="34" charset="0"/>
                <a:cs typeface="Arial" pitchFamily="34" charset="0"/>
              </a:endParaRPr>
            </a:p>
          </p:txBody>
        </p:sp>
        <p:sp>
          <p:nvSpPr>
            <p:cNvPr id="88" name="Rectangle 87"/>
            <p:cNvSpPr>
              <a:spLocks noChangeArrowheads="1"/>
            </p:cNvSpPr>
            <p:nvPr/>
          </p:nvSpPr>
          <p:spPr bwMode="auto">
            <a:xfrm>
              <a:off x="3921" y="1724"/>
              <a:ext cx="1107"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00000"/>
                  </a:solidFill>
                  <a:effectLst/>
                  <a:latin typeface="Calibri Light" pitchFamily="34" charset="0"/>
                  <a:cs typeface="Arial" pitchFamily="34" charset="0"/>
                </a:rPr>
                <a:t>goods they want benefit; other</a:t>
              </a:r>
              <a:endParaRPr kumimoji="0" lang="en-US" sz="2400" b="0" i="0" u="none" strike="noStrike" cap="none" normalizeH="0" baseline="0" dirty="0">
                <a:ln>
                  <a:noFill/>
                </a:ln>
                <a:solidFill>
                  <a:schemeClr val="tx1"/>
                </a:solidFill>
                <a:effectLst/>
                <a:latin typeface="Calibri Light" pitchFamily="34" charset="0"/>
                <a:cs typeface="Arial" pitchFamily="34" charset="0"/>
              </a:endParaRPr>
            </a:p>
          </p:txBody>
        </p:sp>
        <p:sp>
          <p:nvSpPr>
            <p:cNvPr id="89" name="Rectangle 88"/>
            <p:cNvSpPr>
              <a:spLocks noChangeArrowheads="1"/>
            </p:cNvSpPr>
            <p:nvPr/>
          </p:nvSpPr>
          <p:spPr bwMode="auto">
            <a:xfrm>
              <a:off x="3921" y="1817"/>
              <a:ext cx="1201"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00000"/>
                  </a:solidFill>
                  <a:effectLst/>
                  <a:latin typeface="Calibri Light" pitchFamily="34" charset="0"/>
                  <a:cs typeface="Arial" pitchFamily="34" charset="0"/>
                </a:rPr>
                <a:t>consumers suffer from shortages.</a:t>
              </a:r>
              <a:endParaRPr kumimoji="0" lang="en-US" sz="2400" b="0" i="0" u="none" strike="noStrike" cap="none" normalizeH="0" baseline="0" dirty="0">
                <a:ln>
                  <a:noFill/>
                </a:ln>
                <a:solidFill>
                  <a:schemeClr val="tx1"/>
                </a:solidFill>
                <a:effectLst/>
                <a:latin typeface="Calibri Light" pitchFamily="34" charset="0"/>
                <a:cs typeface="Arial" pitchFamily="34" charset="0"/>
              </a:endParaRPr>
            </a:p>
          </p:txBody>
        </p:sp>
        <p:sp>
          <p:nvSpPr>
            <p:cNvPr id="90" name="Rectangle 89"/>
            <p:cNvSpPr>
              <a:spLocks noChangeArrowheads="1"/>
            </p:cNvSpPr>
            <p:nvPr/>
          </p:nvSpPr>
          <p:spPr bwMode="auto">
            <a:xfrm>
              <a:off x="987" y="2064"/>
              <a:ext cx="42"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a:ln>
                    <a:noFill/>
                  </a:ln>
                  <a:solidFill>
                    <a:srgbClr val="000000"/>
                  </a:solidFill>
                  <a:effectLst/>
                  <a:latin typeface="Calibri Light" pitchFamily="34" charset="0"/>
                  <a:cs typeface="Arial" pitchFamily="34" charset="0"/>
                </a:rPr>
                <a:t>T</a:t>
              </a:r>
              <a:endParaRPr kumimoji="0" lang="en-US" sz="2400" b="0" i="0" u="none" strike="noStrike" cap="none" normalizeH="0" baseline="0" dirty="0">
                <a:ln>
                  <a:noFill/>
                </a:ln>
                <a:solidFill>
                  <a:schemeClr val="tx1"/>
                </a:solidFill>
                <a:effectLst/>
                <a:latin typeface="Calibri Light" pitchFamily="34" charset="0"/>
                <a:cs typeface="Arial" pitchFamily="34" charset="0"/>
              </a:endParaRPr>
            </a:p>
          </p:txBody>
        </p:sp>
        <p:sp>
          <p:nvSpPr>
            <p:cNvPr id="91" name="Rectangle 90"/>
            <p:cNvSpPr>
              <a:spLocks noChangeArrowheads="1"/>
            </p:cNvSpPr>
            <p:nvPr/>
          </p:nvSpPr>
          <p:spPr bwMode="auto">
            <a:xfrm>
              <a:off x="1021" y="2064"/>
              <a:ext cx="78"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a:ln>
                    <a:noFill/>
                  </a:ln>
                  <a:solidFill>
                    <a:srgbClr val="000000"/>
                  </a:solidFill>
                  <a:effectLst/>
                  <a:latin typeface="Calibri Light" pitchFamily="34" charset="0"/>
                  <a:cs typeface="Arial" pitchFamily="34" charset="0"/>
                </a:rPr>
                <a:t>ax</a:t>
              </a:r>
              <a:endParaRPr kumimoji="0" lang="en-US" sz="2400" b="0" i="0" u="none" strike="noStrike" cap="none" normalizeH="0" baseline="0" dirty="0">
                <a:ln>
                  <a:noFill/>
                </a:ln>
                <a:solidFill>
                  <a:schemeClr val="tx1"/>
                </a:solidFill>
                <a:effectLst/>
                <a:latin typeface="Calibri Light" pitchFamily="34" charset="0"/>
                <a:cs typeface="Arial" pitchFamily="34" charset="0"/>
              </a:endParaRPr>
            </a:p>
          </p:txBody>
        </p:sp>
        <p:sp>
          <p:nvSpPr>
            <p:cNvPr id="92" name="Rectangle 91"/>
            <p:cNvSpPr>
              <a:spLocks noChangeArrowheads="1"/>
            </p:cNvSpPr>
            <p:nvPr/>
          </p:nvSpPr>
          <p:spPr bwMode="auto">
            <a:xfrm>
              <a:off x="1394" y="2066"/>
              <a:ext cx="43"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00000"/>
                  </a:solidFill>
                  <a:effectLst/>
                  <a:latin typeface="Calibri Light" pitchFamily="34" charset="0"/>
                  <a:cs typeface="Arial" pitchFamily="34" charset="0"/>
                </a:rPr>
                <a:t>T</a:t>
              </a:r>
              <a:endParaRPr kumimoji="0" lang="en-US" sz="2400" b="0" i="0" u="none" strike="noStrike" cap="none" normalizeH="0" baseline="0" dirty="0">
                <a:ln>
                  <a:noFill/>
                </a:ln>
                <a:solidFill>
                  <a:schemeClr val="tx1"/>
                </a:solidFill>
                <a:effectLst/>
                <a:latin typeface="Calibri Light" pitchFamily="34" charset="0"/>
                <a:cs typeface="Arial" pitchFamily="34" charset="0"/>
              </a:endParaRPr>
            </a:p>
          </p:txBody>
        </p:sp>
        <p:sp>
          <p:nvSpPr>
            <p:cNvPr id="93" name="Rectangle 92"/>
            <p:cNvSpPr>
              <a:spLocks noChangeArrowheads="1"/>
            </p:cNvSpPr>
            <p:nvPr/>
          </p:nvSpPr>
          <p:spPr bwMode="auto">
            <a:xfrm>
              <a:off x="1428" y="2066"/>
              <a:ext cx="561"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00000"/>
                  </a:solidFill>
                  <a:effectLst/>
                  <a:latin typeface="Calibri Light" pitchFamily="34" charset="0"/>
                  <a:cs typeface="Arial" pitchFamily="34" charset="0"/>
                </a:rPr>
                <a:t>o discourage an</a:t>
              </a:r>
              <a:endParaRPr kumimoji="0" lang="en-US" sz="2400" b="0" i="0" u="none" strike="noStrike" cap="none" normalizeH="0" baseline="0" dirty="0">
                <a:ln>
                  <a:noFill/>
                </a:ln>
                <a:solidFill>
                  <a:schemeClr val="tx1"/>
                </a:solidFill>
                <a:effectLst/>
                <a:latin typeface="Calibri Light" pitchFamily="34" charset="0"/>
                <a:cs typeface="Arial" pitchFamily="34" charset="0"/>
              </a:endParaRPr>
            </a:p>
          </p:txBody>
        </p:sp>
        <p:sp>
          <p:nvSpPr>
            <p:cNvPr id="94" name="Rectangle 93"/>
            <p:cNvSpPr>
              <a:spLocks noChangeArrowheads="1"/>
            </p:cNvSpPr>
            <p:nvPr/>
          </p:nvSpPr>
          <p:spPr bwMode="auto">
            <a:xfrm>
              <a:off x="1394" y="2159"/>
              <a:ext cx="604"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00000"/>
                  </a:solidFill>
                  <a:effectLst/>
                  <a:latin typeface="Calibri Light" pitchFamily="34" charset="0"/>
                  <a:cs typeface="Arial" pitchFamily="34" charset="0"/>
                </a:rPr>
                <a:t>activity or collect</a:t>
              </a:r>
              <a:endParaRPr kumimoji="0" lang="en-US" sz="2400" b="0" i="0" u="none" strike="noStrike" cap="none" normalizeH="0" baseline="0" dirty="0">
                <a:ln>
                  <a:noFill/>
                </a:ln>
                <a:solidFill>
                  <a:schemeClr val="tx1"/>
                </a:solidFill>
                <a:effectLst/>
                <a:latin typeface="Calibri Light" pitchFamily="34" charset="0"/>
                <a:cs typeface="Arial" pitchFamily="34" charset="0"/>
              </a:endParaRPr>
            </a:p>
          </p:txBody>
        </p:sp>
        <p:sp>
          <p:nvSpPr>
            <p:cNvPr id="95" name="Rectangle 94"/>
            <p:cNvSpPr>
              <a:spLocks noChangeArrowheads="1"/>
            </p:cNvSpPr>
            <p:nvPr/>
          </p:nvSpPr>
          <p:spPr bwMode="auto">
            <a:xfrm>
              <a:off x="1394" y="2252"/>
              <a:ext cx="716"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00000"/>
                  </a:solidFill>
                  <a:effectLst/>
                  <a:latin typeface="Calibri Light" pitchFamily="34" charset="0"/>
                  <a:cs typeface="Arial" pitchFamily="34" charset="0"/>
                </a:rPr>
                <a:t>money to pay for its</a:t>
              </a:r>
              <a:endParaRPr kumimoji="0" lang="en-US" sz="2400" b="0" i="0" u="none" strike="noStrike" cap="none" normalizeH="0" baseline="0" dirty="0">
                <a:ln>
                  <a:noFill/>
                </a:ln>
                <a:solidFill>
                  <a:schemeClr val="tx1"/>
                </a:solidFill>
                <a:effectLst/>
                <a:latin typeface="Calibri Light" pitchFamily="34" charset="0"/>
                <a:cs typeface="Arial" pitchFamily="34" charset="0"/>
              </a:endParaRPr>
            </a:p>
          </p:txBody>
        </p:sp>
        <p:sp>
          <p:nvSpPr>
            <p:cNvPr id="96" name="Rectangle 95"/>
            <p:cNvSpPr>
              <a:spLocks noChangeArrowheads="1"/>
            </p:cNvSpPr>
            <p:nvPr/>
          </p:nvSpPr>
          <p:spPr bwMode="auto">
            <a:xfrm>
              <a:off x="1394" y="2345"/>
              <a:ext cx="625"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00000"/>
                  </a:solidFill>
                  <a:effectLst/>
                  <a:latin typeface="Calibri Light" pitchFamily="34" charset="0"/>
                  <a:cs typeface="Arial" pitchFamily="34" charset="0"/>
                </a:rPr>
                <a:t>consequences; to</a:t>
              </a:r>
              <a:endParaRPr kumimoji="0" lang="en-US" sz="2400" b="0" i="0" u="none" strike="noStrike" cap="none" normalizeH="0" baseline="0" dirty="0">
                <a:ln>
                  <a:noFill/>
                </a:ln>
                <a:solidFill>
                  <a:schemeClr val="tx1"/>
                </a:solidFill>
                <a:effectLst/>
                <a:latin typeface="Calibri Light" pitchFamily="34" charset="0"/>
                <a:cs typeface="Arial" pitchFamily="34" charset="0"/>
              </a:endParaRPr>
            </a:p>
          </p:txBody>
        </p:sp>
        <p:sp>
          <p:nvSpPr>
            <p:cNvPr id="97" name="Rectangle 96"/>
            <p:cNvSpPr>
              <a:spLocks noChangeArrowheads="1"/>
            </p:cNvSpPr>
            <p:nvPr/>
          </p:nvSpPr>
          <p:spPr bwMode="auto">
            <a:xfrm>
              <a:off x="1394" y="2438"/>
              <a:ext cx="753"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00000"/>
                  </a:solidFill>
                  <a:effectLst/>
                  <a:latin typeface="Calibri Light" pitchFamily="34" charset="0"/>
                  <a:cs typeface="Arial" pitchFamily="34" charset="0"/>
                </a:rPr>
                <a:t>increase government</a:t>
              </a:r>
              <a:endParaRPr kumimoji="0" lang="en-US" sz="2400" b="0" i="0" u="none" strike="noStrike" cap="none" normalizeH="0" baseline="0" dirty="0">
                <a:ln>
                  <a:noFill/>
                </a:ln>
                <a:solidFill>
                  <a:schemeClr val="tx1"/>
                </a:solidFill>
                <a:effectLst/>
                <a:latin typeface="Calibri Light" pitchFamily="34" charset="0"/>
                <a:cs typeface="Arial" pitchFamily="34" charset="0"/>
              </a:endParaRPr>
            </a:p>
          </p:txBody>
        </p:sp>
        <p:sp>
          <p:nvSpPr>
            <p:cNvPr id="98" name="Rectangle 97"/>
            <p:cNvSpPr>
              <a:spLocks noChangeArrowheads="1"/>
            </p:cNvSpPr>
            <p:nvPr/>
          </p:nvSpPr>
          <p:spPr bwMode="auto">
            <a:xfrm>
              <a:off x="1394" y="2531"/>
              <a:ext cx="293"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00000"/>
                  </a:solidFill>
                  <a:effectLst/>
                  <a:latin typeface="Calibri Light" pitchFamily="34" charset="0"/>
                  <a:cs typeface="Arial" pitchFamily="34" charset="0"/>
                </a:rPr>
                <a:t>revenue</a:t>
              </a:r>
              <a:endParaRPr kumimoji="0" lang="en-US" sz="2400" b="0" i="0" u="none" strike="noStrike" cap="none" normalizeH="0" baseline="0" dirty="0">
                <a:ln>
                  <a:noFill/>
                </a:ln>
                <a:solidFill>
                  <a:schemeClr val="tx1"/>
                </a:solidFill>
                <a:effectLst/>
                <a:latin typeface="Calibri Light" pitchFamily="34" charset="0"/>
                <a:cs typeface="Arial" pitchFamily="34" charset="0"/>
              </a:endParaRPr>
            </a:p>
          </p:txBody>
        </p:sp>
        <p:sp>
          <p:nvSpPr>
            <p:cNvPr id="99" name="Rectangle 98"/>
            <p:cNvSpPr>
              <a:spLocks noChangeArrowheads="1"/>
            </p:cNvSpPr>
            <p:nvPr/>
          </p:nvSpPr>
          <p:spPr bwMode="auto">
            <a:xfrm>
              <a:off x="2257" y="2066"/>
              <a:ext cx="526"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00000"/>
                  </a:solidFill>
                  <a:effectLst/>
                  <a:latin typeface="Calibri Light" pitchFamily="34" charset="0"/>
                  <a:cs typeface="Arial" pitchFamily="34" charset="0"/>
                </a:rPr>
                <a:t>Price increases</a:t>
              </a:r>
              <a:endParaRPr kumimoji="0" lang="en-US" sz="2400" b="0" i="0" u="none" strike="noStrike" cap="none" normalizeH="0" baseline="0" dirty="0">
                <a:ln>
                  <a:noFill/>
                </a:ln>
                <a:solidFill>
                  <a:schemeClr val="tx1"/>
                </a:solidFill>
                <a:effectLst/>
                <a:latin typeface="Calibri Light" pitchFamily="34" charset="0"/>
                <a:cs typeface="Arial" pitchFamily="34" charset="0"/>
              </a:endParaRPr>
            </a:p>
          </p:txBody>
        </p:sp>
        <p:sp>
          <p:nvSpPr>
            <p:cNvPr id="100" name="Rectangle 99"/>
            <p:cNvSpPr>
              <a:spLocks noChangeArrowheads="1"/>
            </p:cNvSpPr>
            <p:nvPr/>
          </p:nvSpPr>
          <p:spPr bwMode="auto">
            <a:xfrm>
              <a:off x="2777" y="2066"/>
              <a:ext cx="22"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00000"/>
                  </a:solidFill>
                  <a:effectLst/>
                  <a:latin typeface="Calibri Light" pitchFamily="34" charset="0"/>
                  <a:cs typeface="Arial" pitchFamily="34" charset="0"/>
                </a:rPr>
                <a:t>.</a:t>
              </a:r>
              <a:endParaRPr kumimoji="0" lang="en-US" sz="2400" b="0" i="0" u="none" strike="noStrike" cap="none" normalizeH="0" baseline="0" dirty="0">
                <a:ln>
                  <a:noFill/>
                </a:ln>
                <a:solidFill>
                  <a:schemeClr val="tx1"/>
                </a:solidFill>
                <a:effectLst/>
                <a:latin typeface="Calibri Light" pitchFamily="34" charset="0"/>
                <a:cs typeface="Arial" pitchFamily="34" charset="0"/>
              </a:endParaRPr>
            </a:p>
          </p:txBody>
        </p:sp>
        <p:sp>
          <p:nvSpPr>
            <p:cNvPr id="101" name="Rectangle 100"/>
            <p:cNvSpPr>
              <a:spLocks noChangeArrowheads="1"/>
            </p:cNvSpPr>
            <p:nvPr/>
          </p:nvSpPr>
          <p:spPr bwMode="auto">
            <a:xfrm>
              <a:off x="2983" y="2066"/>
              <a:ext cx="725"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00000"/>
                  </a:solidFill>
                  <a:effectLst/>
                  <a:latin typeface="Calibri Light" pitchFamily="34" charset="0"/>
                  <a:cs typeface="Arial" pitchFamily="34" charset="0"/>
                </a:rPr>
                <a:t>Equilibrium quantity</a:t>
              </a:r>
              <a:endParaRPr kumimoji="0" lang="en-US" sz="2400" b="0" i="0" u="none" strike="noStrike" cap="none" normalizeH="0" baseline="0" dirty="0">
                <a:ln>
                  <a:noFill/>
                </a:ln>
                <a:solidFill>
                  <a:schemeClr val="tx1"/>
                </a:solidFill>
                <a:effectLst/>
                <a:latin typeface="Calibri Light" pitchFamily="34" charset="0"/>
                <a:cs typeface="Arial" pitchFamily="34" charset="0"/>
              </a:endParaRPr>
            </a:p>
          </p:txBody>
        </p:sp>
        <p:sp>
          <p:nvSpPr>
            <p:cNvPr id="102" name="Rectangle 101"/>
            <p:cNvSpPr>
              <a:spLocks noChangeArrowheads="1"/>
            </p:cNvSpPr>
            <p:nvPr/>
          </p:nvSpPr>
          <p:spPr bwMode="auto">
            <a:xfrm>
              <a:off x="2983" y="2159"/>
              <a:ext cx="377"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00000"/>
                  </a:solidFill>
                  <a:effectLst/>
                  <a:latin typeface="Calibri Light" pitchFamily="34" charset="0"/>
                  <a:cs typeface="Arial" pitchFamily="34" charset="0"/>
                </a:rPr>
                <a:t>decreases.</a:t>
              </a:r>
              <a:endParaRPr kumimoji="0" lang="en-US" sz="2400" b="0" i="0" u="none" strike="noStrike" cap="none" normalizeH="0" baseline="0" dirty="0">
                <a:ln>
                  <a:noFill/>
                </a:ln>
                <a:solidFill>
                  <a:schemeClr val="tx1"/>
                </a:solidFill>
                <a:effectLst/>
                <a:latin typeface="Calibri Light" pitchFamily="34" charset="0"/>
                <a:cs typeface="Arial" pitchFamily="34" charset="0"/>
              </a:endParaRPr>
            </a:p>
          </p:txBody>
        </p:sp>
        <p:sp>
          <p:nvSpPr>
            <p:cNvPr id="103" name="Rectangle 102"/>
            <p:cNvSpPr>
              <a:spLocks noChangeArrowheads="1"/>
            </p:cNvSpPr>
            <p:nvPr/>
          </p:nvSpPr>
          <p:spPr bwMode="auto">
            <a:xfrm>
              <a:off x="3921" y="2066"/>
              <a:ext cx="1125"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00000"/>
                  </a:solidFill>
                  <a:effectLst/>
                  <a:latin typeface="Calibri Light" pitchFamily="34" charset="0"/>
                  <a:cs typeface="Arial" pitchFamily="34" charset="0"/>
                </a:rPr>
                <a:t>Government receives increased</a:t>
              </a:r>
              <a:endParaRPr kumimoji="0" lang="en-US" sz="2400" b="0" i="0" u="none" strike="noStrike" cap="none" normalizeH="0" baseline="0" dirty="0">
                <a:ln>
                  <a:noFill/>
                </a:ln>
                <a:solidFill>
                  <a:schemeClr val="tx1"/>
                </a:solidFill>
                <a:effectLst/>
                <a:latin typeface="Calibri Light" pitchFamily="34" charset="0"/>
                <a:cs typeface="Arial" pitchFamily="34" charset="0"/>
              </a:endParaRPr>
            </a:p>
          </p:txBody>
        </p:sp>
        <p:sp>
          <p:nvSpPr>
            <p:cNvPr id="104" name="Rectangle 103"/>
            <p:cNvSpPr>
              <a:spLocks noChangeArrowheads="1"/>
            </p:cNvSpPr>
            <p:nvPr/>
          </p:nvSpPr>
          <p:spPr bwMode="auto">
            <a:xfrm>
              <a:off x="3921" y="2159"/>
              <a:ext cx="1131"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00000"/>
                  </a:solidFill>
                  <a:effectLst/>
                  <a:latin typeface="Calibri Light" pitchFamily="34" charset="0"/>
                  <a:cs typeface="Arial" pitchFamily="34" charset="0"/>
                </a:rPr>
                <a:t>revenue; society may gain if the</a:t>
              </a:r>
              <a:endParaRPr kumimoji="0" lang="en-US" sz="2400" b="0" i="0" u="none" strike="noStrike" cap="none" normalizeH="0" baseline="0" dirty="0">
                <a:ln>
                  <a:noFill/>
                </a:ln>
                <a:solidFill>
                  <a:schemeClr val="tx1"/>
                </a:solidFill>
                <a:effectLst/>
                <a:latin typeface="Calibri Light" pitchFamily="34" charset="0"/>
                <a:cs typeface="Arial" pitchFamily="34" charset="0"/>
              </a:endParaRPr>
            </a:p>
          </p:txBody>
        </p:sp>
        <p:sp>
          <p:nvSpPr>
            <p:cNvPr id="105" name="Rectangle 104"/>
            <p:cNvSpPr>
              <a:spLocks noChangeArrowheads="1"/>
            </p:cNvSpPr>
            <p:nvPr/>
          </p:nvSpPr>
          <p:spPr bwMode="auto">
            <a:xfrm>
              <a:off x="3921" y="2252"/>
              <a:ext cx="1060"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00000"/>
                  </a:solidFill>
                  <a:effectLst/>
                  <a:latin typeface="Calibri Light" pitchFamily="34" charset="0"/>
                  <a:cs typeface="Arial" pitchFamily="34" charset="0"/>
                </a:rPr>
                <a:t>tax decreases socially harmful</a:t>
              </a:r>
              <a:endParaRPr kumimoji="0" lang="en-US" sz="2400" b="0" i="0" u="none" strike="noStrike" cap="none" normalizeH="0" baseline="0" dirty="0">
                <a:ln>
                  <a:noFill/>
                </a:ln>
                <a:solidFill>
                  <a:schemeClr val="tx1"/>
                </a:solidFill>
                <a:effectLst/>
                <a:latin typeface="Calibri Light" pitchFamily="34" charset="0"/>
                <a:cs typeface="Arial" pitchFamily="34" charset="0"/>
              </a:endParaRPr>
            </a:p>
          </p:txBody>
        </p:sp>
        <p:sp>
          <p:nvSpPr>
            <p:cNvPr id="106" name="Rectangle 105"/>
            <p:cNvSpPr>
              <a:spLocks noChangeArrowheads="1"/>
            </p:cNvSpPr>
            <p:nvPr/>
          </p:nvSpPr>
          <p:spPr bwMode="auto">
            <a:xfrm>
              <a:off x="3921" y="2345"/>
              <a:ext cx="335"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100" dirty="0">
                  <a:solidFill>
                    <a:srgbClr val="000000"/>
                  </a:solidFill>
                  <a:latin typeface="Calibri Light" pitchFamily="34" charset="0"/>
                  <a:cs typeface="Arial" pitchFamily="34" charset="0"/>
                </a:rPr>
                <a:t>b</a:t>
              </a:r>
              <a:r>
                <a:rPr kumimoji="0" lang="en-US" sz="1100" b="0" i="0" u="none" strike="noStrike" cap="none" normalizeH="0" baseline="0" dirty="0">
                  <a:ln>
                    <a:noFill/>
                  </a:ln>
                  <a:solidFill>
                    <a:srgbClr val="000000"/>
                  </a:solidFill>
                  <a:effectLst/>
                  <a:latin typeface="Calibri Light" pitchFamily="34" charset="0"/>
                  <a:cs typeface="Arial" pitchFamily="34" charset="0"/>
                </a:rPr>
                <a:t>ehavior.</a:t>
              </a:r>
              <a:endParaRPr kumimoji="0" lang="en-US" sz="2400" b="0" i="0" u="none" strike="noStrike" cap="none" normalizeH="0" baseline="0" dirty="0">
                <a:ln>
                  <a:noFill/>
                </a:ln>
                <a:solidFill>
                  <a:schemeClr val="tx1"/>
                </a:solidFill>
                <a:effectLst/>
                <a:latin typeface="Calibri Light" pitchFamily="34" charset="0"/>
                <a:cs typeface="Arial" pitchFamily="34" charset="0"/>
              </a:endParaRPr>
            </a:p>
          </p:txBody>
        </p:sp>
        <p:sp>
          <p:nvSpPr>
            <p:cNvPr id="107" name="Rectangle 106"/>
            <p:cNvSpPr>
              <a:spLocks noChangeArrowheads="1"/>
            </p:cNvSpPr>
            <p:nvPr/>
          </p:nvSpPr>
          <p:spPr bwMode="auto">
            <a:xfrm>
              <a:off x="4183" y="2345"/>
              <a:ext cx="0"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Calibri Light" pitchFamily="34" charset="0"/>
                <a:cs typeface="Arial" pitchFamily="34" charset="0"/>
              </a:endParaRPr>
            </a:p>
          </p:txBody>
        </p:sp>
        <p:sp>
          <p:nvSpPr>
            <p:cNvPr id="108" name="Rectangle 107"/>
            <p:cNvSpPr>
              <a:spLocks noChangeArrowheads="1"/>
            </p:cNvSpPr>
            <p:nvPr/>
          </p:nvSpPr>
          <p:spPr bwMode="auto">
            <a:xfrm>
              <a:off x="4274" y="2345"/>
              <a:ext cx="733"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00000"/>
                  </a:solidFill>
                  <a:effectLst/>
                  <a:latin typeface="Calibri Light" pitchFamily="34" charset="0"/>
                  <a:cs typeface="Arial" pitchFamily="34" charset="0"/>
                </a:rPr>
                <a:t>Buyers and sellers of</a:t>
              </a:r>
              <a:endParaRPr kumimoji="0" lang="en-US" sz="2400" b="0" i="0" u="none" strike="noStrike" cap="none" normalizeH="0" baseline="0" dirty="0">
                <a:ln>
                  <a:noFill/>
                </a:ln>
                <a:solidFill>
                  <a:schemeClr val="tx1"/>
                </a:solidFill>
                <a:effectLst/>
                <a:latin typeface="Calibri Light" pitchFamily="34" charset="0"/>
                <a:cs typeface="Arial" pitchFamily="34" charset="0"/>
              </a:endParaRPr>
            </a:p>
          </p:txBody>
        </p:sp>
        <p:sp>
          <p:nvSpPr>
            <p:cNvPr id="109" name="Rectangle 108"/>
            <p:cNvSpPr>
              <a:spLocks noChangeArrowheads="1"/>
            </p:cNvSpPr>
            <p:nvPr/>
          </p:nvSpPr>
          <p:spPr bwMode="auto">
            <a:xfrm>
              <a:off x="3921" y="2438"/>
              <a:ext cx="1134"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00000"/>
                  </a:solidFill>
                  <a:effectLst/>
                  <a:latin typeface="Calibri Light" pitchFamily="34" charset="0"/>
                  <a:cs typeface="Arial" pitchFamily="34" charset="0"/>
                </a:rPr>
                <a:t>the good that is taxed share the</a:t>
              </a:r>
              <a:endParaRPr kumimoji="0" lang="en-US" sz="2400" b="0" i="0" u="none" strike="noStrike" cap="none" normalizeH="0" baseline="0" dirty="0">
                <a:ln>
                  <a:noFill/>
                </a:ln>
                <a:solidFill>
                  <a:schemeClr val="tx1"/>
                </a:solidFill>
                <a:effectLst/>
                <a:latin typeface="Calibri Light" pitchFamily="34" charset="0"/>
                <a:cs typeface="Arial" pitchFamily="34" charset="0"/>
              </a:endParaRPr>
            </a:p>
          </p:txBody>
        </p:sp>
        <p:sp>
          <p:nvSpPr>
            <p:cNvPr id="110" name="Rectangle 109"/>
            <p:cNvSpPr>
              <a:spLocks noChangeArrowheads="1"/>
            </p:cNvSpPr>
            <p:nvPr/>
          </p:nvSpPr>
          <p:spPr bwMode="auto">
            <a:xfrm>
              <a:off x="3921" y="2531"/>
              <a:ext cx="1076"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00000"/>
                  </a:solidFill>
                  <a:effectLst/>
                  <a:latin typeface="Calibri Light" pitchFamily="34" charset="0"/>
                  <a:cs typeface="Arial" pitchFamily="34" charset="0"/>
                </a:rPr>
                <a:t>cost. Which group bears more</a:t>
              </a:r>
              <a:endParaRPr kumimoji="0" lang="en-US" sz="2400" b="0" i="0" u="none" strike="noStrike" cap="none" normalizeH="0" baseline="0" dirty="0">
                <a:ln>
                  <a:noFill/>
                </a:ln>
                <a:solidFill>
                  <a:schemeClr val="tx1"/>
                </a:solidFill>
                <a:effectLst/>
                <a:latin typeface="Calibri Light" pitchFamily="34" charset="0"/>
                <a:cs typeface="Arial" pitchFamily="34" charset="0"/>
              </a:endParaRPr>
            </a:p>
          </p:txBody>
        </p:sp>
        <p:sp>
          <p:nvSpPr>
            <p:cNvPr id="111" name="Rectangle 110"/>
            <p:cNvSpPr>
              <a:spLocks noChangeArrowheads="1"/>
            </p:cNvSpPr>
            <p:nvPr/>
          </p:nvSpPr>
          <p:spPr bwMode="auto">
            <a:xfrm>
              <a:off x="3921" y="2624"/>
              <a:ext cx="1071"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00000"/>
                  </a:solidFill>
                  <a:effectLst/>
                  <a:latin typeface="Calibri Light" pitchFamily="34" charset="0"/>
                  <a:cs typeface="Arial" pitchFamily="34" charset="0"/>
                </a:rPr>
                <a:t>of the burden depends on the</a:t>
              </a:r>
              <a:endParaRPr kumimoji="0" lang="en-US" sz="2400" b="0" i="0" u="none" strike="noStrike" cap="none" normalizeH="0" baseline="0" dirty="0">
                <a:ln>
                  <a:noFill/>
                </a:ln>
                <a:solidFill>
                  <a:schemeClr val="tx1"/>
                </a:solidFill>
                <a:effectLst/>
                <a:latin typeface="Calibri Light" pitchFamily="34" charset="0"/>
                <a:cs typeface="Arial" pitchFamily="34" charset="0"/>
              </a:endParaRPr>
            </a:p>
          </p:txBody>
        </p:sp>
        <p:sp>
          <p:nvSpPr>
            <p:cNvPr id="112" name="Rectangle 111"/>
            <p:cNvSpPr>
              <a:spLocks noChangeArrowheads="1"/>
            </p:cNvSpPr>
            <p:nvPr/>
          </p:nvSpPr>
          <p:spPr bwMode="auto">
            <a:xfrm>
              <a:off x="3921" y="2717"/>
              <a:ext cx="1009"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00000"/>
                  </a:solidFill>
                  <a:effectLst/>
                  <a:latin typeface="Calibri Light" pitchFamily="34" charset="0"/>
                  <a:cs typeface="Arial" pitchFamily="34" charset="0"/>
                </a:rPr>
                <a:t>price elasticity of supply and</a:t>
              </a:r>
              <a:endParaRPr kumimoji="0" lang="en-US" sz="2400" b="0" i="0" u="none" strike="noStrike" cap="none" normalizeH="0" baseline="0" dirty="0">
                <a:ln>
                  <a:noFill/>
                </a:ln>
                <a:solidFill>
                  <a:schemeClr val="tx1"/>
                </a:solidFill>
                <a:effectLst/>
                <a:latin typeface="Calibri Light" pitchFamily="34" charset="0"/>
                <a:cs typeface="Arial" pitchFamily="34" charset="0"/>
              </a:endParaRPr>
            </a:p>
          </p:txBody>
        </p:sp>
        <p:sp>
          <p:nvSpPr>
            <p:cNvPr id="113" name="Rectangle 112"/>
            <p:cNvSpPr>
              <a:spLocks noChangeArrowheads="1"/>
            </p:cNvSpPr>
            <p:nvPr/>
          </p:nvSpPr>
          <p:spPr bwMode="auto">
            <a:xfrm>
              <a:off x="3921" y="2810"/>
              <a:ext cx="317"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00000"/>
                  </a:solidFill>
                  <a:effectLst/>
                  <a:latin typeface="Calibri Light" pitchFamily="34" charset="0"/>
                  <a:cs typeface="Arial" pitchFamily="34" charset="0"/>
                </a:rPr>
                <a:t>demand.</a:t>
              </a:r>
              <a:endParaRPr kumimoji="0" lang="en-US" sz="2400" b="0" i="0" u="none" strike="noStrike" cap="none" normalizeH="0" baseline="0" dirty="0">
                <a:ln>
                  <a:noFill/>
                </a:ln>
                <a:solidFill>
                  <a:schemeClr val="tx1"/>
                </a:solidFill>
                <a:effectLst/>
                <a:latin typeface="Calibri Light" pitchFamily="34" charset="0"/>
                <a:cs typeface="Arial" pitchFamily="34" charset="0"/>
              </a:endParaRPr>
            </a:p>
          </p:txBody>
        </p:sp>
        <p:sp>
          <p:nvSpPr>
            <p:cNvPr id="114" name="Rectangle 113"/>
            <p:cNvSpPr>
              <a:spLocks noChangeArrowheads="1"/>
            </p:cNvSpPr>
            <p:nvPr/>
          </p:nvSpPr>
          <p:spPr bwMode="auto">
            <a:xfrm>
              <a:off x="911" y="2964"/>
              <a:ext cx="267"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a:ln>
                    <a:noFill/>
                  </a:ln>
                  <a:solidFill>
                    <a:srgbClr val="000000"/>
                  </a:solidFill>
                  <a:effectLst/>
                  <a:latin typeface="Calibri Light" pitchFamily="34" charset="0"/>
                  <a:cs typeface="Arial" pitchFamily="34" charset="0"/>
                </a:rPr>
                <a:t>Subsidy</a:t>
              </a:r>
              <a:endParaRPr kumimoji="0" lang="en-US" sz="2400" b="0" i="0" u="none" strike="noStrike" cap="none" normalizeH="0" baseline="0" dirty="0">
                <a:ln>
                  <a:noFill/>
                </a:ln>
                <a:solidFill>
                  <a:schemeClr val="tx1"/>
                </a:solidFill>
                <a:effectLst/>
                <a:latin typeface="Calibri Light" pitchFamily="34" charset="0"/>
                <a:cs typeface="Arial" pitchFamily="34" charset="0"/>
              </a:endParaRPr>
            </a:p>
          </p:txBody>
        </p:sp>
        <p:sp>
          <p:nvSpPr>
            <p:cNvPr id="115" name="Rectangle 114"/>
            <p:cNvSpPr>
              <a:spLocks noChangeArrowheads="1"/>
            </p:cNvSpPr>
            <p:nvPr/>
          </p:nvSpPr>
          <p:spPr bwMode="auto">
            <a:xfrm>
              <a:off x="1394" y="2966"/>
              <a:ext cx="43"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00000"/>
                  </a:solidFill>
                  <a:effectLst/>
                  <a:latin typeface="Calibri Light" pitchFamily="34" charset="0"/>
                  <a:cs typeface="Arial" pitchFamily="34" charset="0"/>
                </a:rPr>
                <a:t>T</a:t>
              </a:r>
              <a:endParaRPr kumimoji="0" lang="en-US" sz="2400" b="0" i="0" u="none" strike="noStrike" cap="none" normalizeH="0" baseline="0" dirty="0">
                <a:ln>
                  <a:noFill/>
                </a:ln>
                <a:solidFill>
                  <a:schemeClr val="tx1"/>
                </a:solidFill>
                <a:effectLst/>
                <a:latin typeface="Calibri Light" pitchFamily="34" charset="0"/>
                <a:cs typeface="Arial" pitchFamily="34" charset="0"/>
              </a:endParaRPr>
            </a:p>
          </p:txBody>
        </p:sp>
        <p:sp>
          <p:nvSpPr>
            <p:cNvPr id="116" name="Rectangle 115"/>
            <p:cNvSpPr>
              <a:spLocks noChangeArrowheads="1"/>
            </p:cNvSpPr>
            <p:nvPr/>
          </p:nvSpPr>
          <p:spPr bwMode="auto">
            <a:xfrm>
              <a:off x="1428" y="2966"/>
              <a:ext cx="551"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00000"/>
                  </a:solidFill>
                  <a:effectLst/>
                  <a:latin typeface="Calibri Light" pitchFamily="34" charset="0"/>
                  <a:cs typeface="Arial" pitchFamily="34" charset="0"/>
                </a:rPr>
                <a:t>o encourage an</a:t>
              </a:r>
              <a:endParaRPr kumimoji="0" lang="en-US" sz="2400" b="0" i="0" u="none" strike="noStrike" cap="none" normalizeH="0" baseline="0" dirty="0">
                <a:ln>
                  <a:noFill/>
                </a:ln>
                <a:solidFill>
                  <a:schemeClr val="tx1"/>
                </a:solidFill>
                <a:effectLst/>
                <a:latin typeface="Calibri Light" pitchFamily="34" charset="0"/>
                <a:cs typeface="Arial" pitchFamily="34" charset="0"/>
              </a:endParaRPr>
            </a:p>
          </p:txBody>
        </p:sp>
        <p:sp>
          <p:nvSpPr>
            <p:cNvPr id="117" name="Rectangle 116"/>
            <p:cNvSpPr>
              <a:spLocks noChangeArrowheads="1"/>
            </p:cNvSpPr>
            <p:nvPr/>
          </p:nvSpPr>
          <p:spPr bwMode="auto">
            <a:xfrm>
              <a:off x="1394" y="3059"/>
              <a:ext cx="665"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00000"/>
                  </a:solidFill>
                  <a:effectLst/>
                  <a:latin typeface="Calibri Light" pitchFamily="34" charset="0"/>
                  <a:cs typeface="Arial" pitchFamily="34" charset="0"/>
                </a:rPr>
                <a:t>activity; to provide</a:t>
              </a:r>
              <a:endParaRPr kumimoji="0" lang="en-US" sz="2400" b="0" i="0" u="none" strike="noStrike" cap="none" normalizeH="0" baseline="0" dirty="0">
                <a:ln>
                  <a:noFill/>
                </a:ln>
                <a:solidFill>
                  <a:schemeClr val="tx1"/>
                </a:solidFill>
                <a:effectLst/>
                <a:latin typeface="Calibri Light" pitchFamily="34" charset="0"/>
                <a:cs typeface="Arial" pitchFamily="34" charset="0"/>
              </a:endParaRPr>
            </a:p>
          </p:txBody>
        </p:sp>
        <p:sp>
          <p:nvSpPr>
            <p:cNvPr id="118" name="Rectangle 117"/>
            <p:cNvSpPr>
              <a:spLocks noChangeArrowheads="1"/>
            </p:cNvSpPr>
            <p:nvPr/>
          </p:nvSpPr>
          <p:spPr bwMode="auto">
            <a:xfrm>
              <a:off x="1394" y="3152"/>
              <a:ext cx="714"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00000"/>
                  </a:solidFill>
                  <a:effectLst/>
                  <a:latin typeface="Calibri Light" pitchFamily="34" charset="0"/>
                  <a:cs typeface="Arial" pitchFamily="34" charset="0"/>
                </a:rPr>
                <a:t>benefits to a certain</a:t>
              </a:r>
              <a:endParaRPr kumimoji="0" lang="en-US" sz="2400" b="0" i="0" u="none" strike="noStrike" cap="none" normalizeH="0" baseline="0" dirty="0">
                <a:ln>
                  <a:noFill/>
                </a:ln>
                <a:solidFill>
                  <a:schemeClr val="tx1"/>
                </a:solidFill>
                <a:effectLst/>
                <a:latin typeface="Calibri Light" pitchFamily="34" charset="0"/>
                <a:cs typeface="Arial" pitchFamily="34" charset="0"/>
              </a:endParaRPr>
            </a:p>
          </p:txBody>
        </p:sp>
        <p:sp>
          <p:nvSpPr>
            <p:cNvPr id="119" name="Rectangle 118"/>
            <p:cNvSpPr>
              <a:spLocks noChangeArrowheads="1"/>
            </p:cNvSpPr>
            <p:nvPr/>
          </p:nvSpPr>
          <p:spPr bwMode="auto">
            <a:xfrm>
              <a:off x="1394" y="3245"/>
              <a:ext cx="211"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00000"/>
                  </a:solidFill>
                  <a:effectLst/>
                  <a:latin typeface="Calibri Light" pitchFamily="34" charset="0"/>
                  <a:cs typeface="Arial" pitchFamily="34" charset="0"/>
                </a:rPr>
                <a:t>group</a:t>
              </a:r>
              <a:endParaRPr kumimoji="0" lang="en-US" sz="2400" b="0" i="0" u="none" strike="noStrike" cap="none" normalizeH="0" baseline="0" dirty="0">
                <a:ln>
                  <a:noFill/>
                </a:ln>
                <a:solidFill>
                  <a:schemeClr val="tx1"/>
                </a:solidFill>
                <a:effectLst/>
                <a:latin typeface="Calibri Light" pitchFamily="34" charset="0"/>
                <a:cs typeface="Arial" pitchFamily="34" charset="0"/>
              </a:endParaRPr>
            </a:p>
          </p:txBody>
        </p:sp>
        <p:sp>
          <p:nvSpPr>
            <p:cNvPr id="120" name="Rectangle 119"/>
            <p:cNvSpPr>
              <a:spLocks noChangeArrowheads="1"/>
            </p:cNvSpPr>
            <p:nvPr/>
          </p:nvSpPr>
          <p:spPr bwMode="auto">
            <a:xfrm>
              <a:off x="2257" y="2966"/>
              <a:ext cx="550"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00000"/>
                  </a:solidFill>
                  <a:effectLst/>
                  <a:latin typeface="Calibri Light" pitchFamily="34" charset="0"/>
                  <a:cs typeface="Arial" pitchFamily="34" charset="0"/>
                </a:rPr>
                <a:t>Price decreases</a:t>
              </a:r>
              <a:endParaRPr kumimoji="0" lang="en-US" sz="2400" b="0" i="0" u="none" strike="noStrike" cap="none" normalizeH="0" baseline="0" dirty="0">
                <a:ln>
                  <a:noFill/>
                </a:ln>
                <a:solidFill>
                  <a:schemeClr val="tx1"/>
                </a:solidFill>
                <a:effectLst/>
                <a:latin typeface="Calibri Light" pitchFamily="34" charset="0"/>
                <a:cs typeface="Arial" pitchFamily="34" charset="0"/>
              </a:endParaRPr>
            </a:p>
          </p:txBody>
        </p:sp>
        <p:sp>
          <p:nvSpPr>
            <p:cNvPr id="121" name="Rectangle 120"/>
            <p:cNvSpPr>
              <a:spLocks noChangeArrowheads="1"/>
            </p:cNvSpPr>
            <p:nvPr/>
          </p:nvSpPr>
          <p:spPr bwMode="auto">
            <a:xfrm>
              <a:off x="2800" y="2966"/>
              <a:ext cx="22"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00000"/>
                  </a:solidFill>
                  <a:effectLst/>
                  <a:latin typeface="Calibri Light" pitchFamily="34" charset="0"/>
                  <a:cs typeface="Arial" pitchFamily="34" charset="0"/>
                </a:rPr>
                <a:t>.</a:t>
              </a:r>
              <a:endParaRPr kumimoji="0" lang="en-US" sz="2400" b="0" i="0" u="none" strike="noStrike" cap="none" normalizeH="0" baseline="0" dirty="0">
                <a:ln>
                  <a:noFill/>
                </a:ln>
                <a:solidFill>
                  <a:schemeClr val="tx1"/>
                </a:solidFill>
                <a:effectLst/>
                <a:latin typeface="Calibri Light" pitchFamily="34" charset="0"/>
                <a:cs typeface="Arial" pitchFamily="34" charset="0"/>
              </a:endParaRPr>
            </a:p>
          </p:txBody>
        </p:sp>
        <p:sp>
          <p:nvSpPr>
            <p:cNvPr id="122" name="Rectangle 121"/>
            <p:cNvSpPr>
              <a:spLocks noChangeArrowheads="1"/>
            </p:cNvSpPr>
            <p:nvPr/>
          </p:nvSpPr>
          <p:spPr bwMode="auto">
            <a:xfrm>
              <a:off x="2983" y="2966"/>
              <a:ext cx="725"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00000"/>
                  </a:solidFill>
                  <a:effectLst/>
                  <a:latin typeface="Calibri Light" pitchFamily="34" charset="0"/>
                  <a:cs typeface="Arial" pitchFamily="34" charset="0"/>
                </a:rPr>
                <a:t>Equilibrium quantity</a:t>
              </a:r>
              <a:endParaRPr kumimoji="0" lang="en-US" sz="2400" b="0" i="0" u="none" strike="noStrike" cap="none" normalizeH="0" baseline="0" dirty="0">
                <a:ln>
                  <a:noFill/>
                </a:ln>
                <a:solidFill>
                  <a:schemeClr val="tx1"/>
                </a:solidFill>
                <a:effectLst/>
                <a:latin typeface="Calibri Light" pitchFamily="34" charset="0"/>
                <a:cs typeface="Arial" pitchFamily="34" charset="0"/>
              </a:endParaRPr>
            </a:p>
          </p:txBody>
        </p:sp>
        <p:sp>
          <p:nvSpPr>
            <p:cNvPr id="123" name="Rectangle 122"/>
            <p:cNvSpPr>
              <a:spLocks noChangeArrowheads="1"/>
            </p:cNvSpPr>
            <p:nvPr/>
          </p:nvSpPr>
          <p:spPr bwMode="auto">
            <a:xfrm>
              <a:off x="2983" y="3059"/>
              <a:ext cx="352"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00000"/>
                  </a:solidFill>
                  <a:effectLst/>
                  <a:latin typeface="Calibri Light" pitchFamily="34" charset="0"/>
                  <a:cs typeface="Arial" pitchFamily="34" charset="0"/>
                </a:rPr>
                <a:t>increases.</a:t>
              </a:r>
              <a:endParaRPr kumimoji="0" lang="en-US" sz="2400" b="0" i="0" u="none" strike="noStrike" cap="none" normalizeH="0" baseline="0" dirty="0">
                <a:ln>
                  <a:noFill/>
                </a:ln>
                <a:solidFill>
                  <a:schemeClr val="tx1"/>
                </a:solidFill>
                <a:effectLst/>
                <a:latin typeface="Calibri Light" pitchFamily="34" charset="0"/>
                <a:cs typeface="Arial" pitchFamily="34" charset="0"/>
              </a:endParaRPr>
            </a:p>
          </p:txBody>
        </p:sp>
        <p:sp>
          <p:nvSpPr>
            <p:cNvPr id="124" name="Rectangle 123"/>
            <p:cNvSpPr>
              <a:spLocks noChangeArrowheads="1"/>
            </p:cNvSpPr>
            <p:nvPr/>
          </p:nvSpPr>
          <p:spPr bwMode="auto">
            <a:xfrm>
              <a:off x="3921" y="2966"/>
              <a:ext cx="1034"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00000"/>
                  </a:solidFill>
                  <a:effectLst/>
                  <a:latin typeface="Calibri Light" pitchFamily="34" charset="0"/>
                  <a:cs typeface="Arial" pitchFamily="34" charset="0"/>
                </a:rPr>
                <a:t>Buyers purchase more goods</a:t>
              </a:r>
              <a:endParaRPr kumimoji="0" lang="en-US" sz="2400" b="0" i="0" u="none" strike="noStrike" cap="none" normalizeH="0" baseline="0" dirty="0">
                <a:ln>
                  <a:noFill/>
                </a:ln>
                <a:solidFill>
                  <a:schemeClr val="tx1"/>
                </a:solidFill>
                <a:effectLst/>
                <a:latin typeface="Calibri Light" pitchFamily="34" charset="0"/>
                <a:cs typeface="Arial" pitchFamily="34" charset="0"/>
              </a:endParaRPr>
            </a:p>
          </p:txBody>
        </p:sp>
        <p:sp>
          <p:nvSpPr>
            <p:cNvPr id="125" name="Rectangle 124"/>
            <p:cNvSpPr>
              <a:spLocks noChangeArrowheads="1"/>
            </p:cNvSpPr>
            <p:nvPr/>
          </p:nvSpPr>
          <p:spPr bwMode="auto">
            <a:xfrm>
              <a:off x="3921" y="3059"/>
              <a:ext cx="1020"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00000"/>
                  </a:solidFill>
                  <a:effectLst/>
                  <a:latin typeface="Calibri Light" pitchFamily="34" charset="0"/>
                  <a:cs typeface="Arial" pitchFamily="34" charset="0"/>
                </a:rPr>
                <a:t>at a lower price. Society may</a:t>
              </a:r>
              <a:endParaRPr kumimoji="0" lang="en-US" sz="2400" b="0" i="0" u="none" strike="noStrike" cap="none" normalizeH="0" baseline="0" dirty="0">
                <a:ln>
                  <a:noFill/>
                </a:ln>
                <a:solidFill>
                  <a:schemeClr val="tx1"/>
                </a:solidFill>
                <a:effectLst/>
                <a:latin typeface="Calibri Light" pitchFamily="34" charset="0"/>
                <a:cs typeface="Arial" pitchFamily="34" charset="0"/>
              </a:endParaRPr>
            </a:p>
          </p:txBody>
        </p:sp>
        <p:sp>
          <p:nvSpPr>
            <p:cNvPr id="126" name="Rectangle 125"/>
            <p:cNvSpPr>
              <a:spLocks noChangeArrowheads="1"/>
            </p:cNvSpPr>
            <p:nvPr/>
          </p:nvSpPr>
          <p:spPr bwMode="auto">
            <a:xfrm>
              <a:off x="3921" y="3152"/>
              <a:ext cx="1177"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00000"/>
                  </a:solidFill>
                  <a:effectLst/>
                  <a:latin typeface="Calibri Light" pitchFamily="34" charset="0"/>
                  <a:cs typeface="Arial" pitchFamily="34" charset="0"/>
                </a:rPr>
                <a:t>benefit if the subsidy encourages</a:t>
              </a:r>
              <a:endParaRPr kumimoji="0" lang="en-US" sz="2400" b="0" i="0" u="none" strike="noStrike" cap="none" normalizeH="0" baseline="0" dirty="0">
                <a:ln>
                  <a:noFill/>
                </a:ln>
                <a:solidFill>
                  <a:schemeClr val="tx1"/>
                </a:solidFill>
                <a:effectLst/>
                <a:latin typeface="Calibri Light" pitchFamily="34" charset="0"/>
                <a:cs typeface="Arial" pitchFamily="34" charset="0"/>
              </a:endParaRPr>
            </a:p>
          </p:txBody>
        </p:sp>
        <p:sp>
          <p:nvSpPr>
            <p:cNvPr id="127" name="Rectangle 126"/>
            <p:cNvSpPr>
              <a:spLocks noChangeArrowheads="1"/>
            </p:cNvSpPr>
            <p:nvPr/>
          </p:nvSpPr>
          <p:spPr bwMode="auto">
            <a:xfrm>
              <a:off x="3921" y="3245"/>
              <a:ext cx="974"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00000"/>
                  </a:solidFill>
                  <a:effectLst/>
                  <a:latin typeface="Calibri Light" pitchFamily="34" charset="0"/>
                  <a:cs typeface="Arial" pitchFamily="34" charset="0"/>
                </a:rPr>
                <a:t>socially beneficial behavior.</a:t>
              </a:r>
              <a:endParaRPr kumimoji="0" lang="en-US" sz="2400" b="0" i="0" u="none" strike="noStrike" cap="none" normalizeH="0" baseline="0" dirty="0">
                <a:ln>
                  <a:noFill/>
                </a:ln>
                <a:solidFill>
                  <a:schemeClr val="tx1"/>
                </a:solidFill>
                <a:effectLst/>
                <a:latin typeface="Calibri Light" pitchFamily="34" charset="0"/>
                <a:cs typeface="Arial" pitchFamily="34" charset="0"/>
              </a:endParaRPr>
            </a:p>
          </p:txBody>
        </p:sp>
        <p:sp>
          <p:nvSpPr>
            <p:cNvPr id="129" name="Rectangle 128"/>
            <p:cNvSpPr>
              <a:spLocks noChangeArrowheads="1"/>
            </p:cNvSpPr>
            <p:nvPr/>
          </p:nvSpPr>
          <p:spPr bwMode="auto">
            <a:xfrm>
              <a:off x="4901" y="3245"/>
              <a:ext cx="133"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00000"/>
                  </a:solidFill>
                  <a:effectLst/>
                  <a:latin typeface="Calibri Light" pitchFamily="34" charset="0"/>
                  <a:cs typeface="Arial" pitchFamily="34" charset="0"/>
                </a:rPr>
                <a:t>The</a:t>
              </a:r>
              <a:endParaRPr kumimoji="0" lang="en-US" sz="2400" b="0" i="0" u="none" strike="noStrike" cap="none" normalizeH="0" baseline="0" dirty="0">
                <a:ln>
                  <a:noFill/>
                </a:ln>
                <a:solidFill>
                  <a:schemeClr val="tx1"/>
                </a:solidFill>
                <a:effectLst/>
                <a:latin typeface="Calibri Light" pitchFamily="34" charset="0"/>
                <a:cs typeface="Arial" pitchFamily="34" charset="0"/>
              </a:endParaRPr>
            </a:p>
          </p:txBody>
        </p:sp>
        <p:sp>
          <p:nvSpPr>
            <p:cNvPr id="130" name="Rectangle 129"/>
            <p:cNvSpPr>
              <a:spLocks noChangeArrowheads="1"/>
            </p:cNvSpPr>
            <p:nvPr/>
          </p:nvSpPr>
          <p:spPr bwMode="auto">
            <a:xfrm>
              <a:off x="3921" y="3338"/>
              <a:ext cx="1109"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00000"/>
                  </a:solidFill>
                  <a:effectLst/>
                  <a:latin typeface="Calibri Light" pitchFamily="34" charset="0"/>
                  <a:cs typeface="Arial" pitchFamily="34" charset="0"/>
                </a:rPr>
                <a:t>government and ultimately the</a:t>
              </a:r>
              <a:endParaRPr kumimoji="0" lang="en-US" sz="2400" b="0" i="0" u="none" strike="noStrike" cap="none" normalizeH="0" baseline="0" dirty="0">
                <a:ln>
                  <a:noFill/>
                </a:ln>
                <a:solidFill>
                  <a:schemeClr val="tx1"/>
                </a:solidFill>
                <a:effectLst/>
                <a:latin typeface="Calibri Light" pitchFamily="34" charset="0"/>
                <a:cs typeface="Arial" pitchFamily="34" charset="0"/>
              </a:endParaRPr>
            </a:p>
          </p:txBody>
        </p:sp>
        <p:sp>
          <p:nvSpPr>
            <p:cNvPr id="131" name="Rectangle 130"/>
            <p:cNvSpPr>
              <a:spLocks noChangeArrowheads="1"/>
            </p:cNvSpPr>
            <p:nvPr/>
          </p:nvSpPr>
          <p:spPr bwMode="auto">
            <a:xfrm>
              <a:off x="3921" y="3431"/>
              <a:ext cx="854"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00000"/>
                  </a:solidFill>
                  <a:effectLst/>
                  <a:latin typeface="Calibri Light" pitchFamily="34" charset="0"/>
                  <a:cs typeface="Arial" pitchFamily="34" charset="0"/>
                </a:rPr>
                <a:t>taxpayers bear the cost.</a:t>
              </a:r>
              <a:endParaRPr kumimoji="0" lang="en-US" sz="2400" b="0" i="0" u="none" strike="noStrike" cap="none" normalizeH="0" baseline="0" dirty="0">
                <a:ln>
                  <a:noFill/>
                </a:ln>
                <a:solidFill>
                  <a:schemeClr val="tx1"/>
                </a:solidFill>
                <a:effectLst/>
                <a:latin typeface="Calibri Light" pitchFamily="34" charset="0"/>
                <a:cs typeface="Arial" pitchFamily="34" charset="0"/>
              </a:endParaRPr>
            </a:p>
          </p:txBody>
        </p:sp>
      </p:grpSp>
      <p:sp>
        <p:nvSpPr>
          <p:cNvPr id="128" name="Rectangle 127"/>
          <p:cNvSpPr/>
          <p:nvPr/>
        </p:nvSpPr>
        <p:spPr>
          <a:xfrm>
            <a:off x="533400" y="1132582"/>
            <a:ext cx="8381999" cy="830997"/>
          </a:xfrm>
          <a:prstGeom prst="rect">
            <a:avLst/>
          </a:prstGeom>
        </p:spPr>
        <p:txBody>
          <a:bodyPr wrap="square">
            <a:spAutoFit/>
          </a:bodyPr>
          <a:lstStyle/>
          <a:p>
            <a:r>
              <a:rPr lang="en-US" sz="2400" dirty="0">
                <a:latin typeface="Calibri Light"/>
              </a:rPr>
              <a:t>The following table summarizes the effect of all four government policies analyzed in this chapter.</a:t>
            </a:r>
          </a:p>
        </p:txBody>
      </p:sp>
    </p:spTree>
    <p:extLst>
      <p:ext uri="{BB962C8B-B14F-4D97-AF65-F5344CB8AC3E}">
        <p14:creationId xmlns:p14="http://schemas.microsoft.com/office/powerpoint/2010/main" val="364979323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a:t>How big is the effect of a tax or subsidy?</a:t>
            </a:r>
          </a:p>
        </p:txBody>
      </p:sp>
      <p:sp>
        <p:nvSpPr>
          <p:cNvPr id="134" name="Rectangle 131"/>
          <p:cNvSpPr>
            <a:spLocks noChangeArrowheads="1"/>
          </p:cNvSpPr>
          <p:nvPr/>
        </p:nvSpPr>
        <p:spPr bwMode="auto">
          <a:xfrm>
            <a:off x="1923490" y="3434678"/>
            <a:ext cx="138697" cy="231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a:ln>
                  <a:noFill/>
                </a:ln>
                <a:solidFill>
                  <a:srgbClr val="000000"/>
                </a:solidFill>
                <a:effectLst/>
                <a:latin typeface="Univers LT Std 47 Cn Lt" charset="0"/>
                <a:cs typeface="Arial" pitchFamily="34" charset="0"/>
              </a:rPr>
              <a:t>1</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67" name="Content Placeholder 7"/>
          <p:cNvSpPr txBox="1">
            <a:spLocks/>
          </p:cNvSpPr>
          <p:nvPr/>
        </p:nvSpPr>
        <p:spPr>
          <a:xfrm>
            <a:off x="152400" y="5562600"/>
            <a:ext cx="2207800" cy="68580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fontAlgn="base">
              <a:spcBef>
                <a:spcPct val="0"/>
              </a:spcBef>
              <a:spcAft>
                <a:spcPct val="0"/>
              </a:spcAft>
              <a:buNone/>
            </a:pPr>
            <a:r>
              <a:rPr lang="en-US" sz="1200" b="1" u="sng" dirty="0">
                <a:solidFill>
                  <a:srgbClr val="000000"/>
                </a:solidFill>
                <a:latin typeface="Univers LT Std 47 Cn Lt" charset="0"/>
                <a:cs typeface="Arial" pitchFamily="34" charset="0"/>
              </a:rPr>
              <a:t>Inelastic supply and demand:</a:t>
            </a:r>
          </a:p>
          <a:p>
            <a:pPr marL="0" lvl="0" indent="0" fontAlgn="base">
              <a:spcBef>
                <a:spcPct val="0"/>
              </a:spcBef>
              <a:spcAft>
                <a:spcPct val="0"/>
              </a:spcAft>
              <a:buNone/>
            </a:pPr>
            <a:r>
              <a:rPr lang="en-US" sz="1200" dirty="0">
                <a:latin typeface="Arial" pitchFamily="34" charset="0"/>
                <a:cs typeface="Arial" pitchFamily="34" charset="0"/>
              </a:rPr>
              <a:t>Equilibrium quantity decreases by 3 M.</a:t>
            </a:r>
          </a:p>
        </p:txBody>
      </p:sp>
      <p:sp>
        <p:nvSpPr>
          <p:cNvPr id="168" name="Content Placeholder 7"/>
          <p:cNvSpPr txBox="1">
            <a:spLocks/>
          </p:cNvSpPr>
          <p:nvPr/>
        </p:nvSpPr>
        <p:spPr>
          <a:xfrm>
            <a:off x="2288000" y="5562600"/>
            <a:ext cx="2207800" cy="68580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fontAlgn="base">
              <a:spcBef>
                <a:spcPct val="0"/>
              </a:spcBef>
              <a:spcAft>
                <a:spcPct val="0"/>
              </a:spcAft>
              <a:buNone/>
            </a:pPr>
            <a:r>
              <a:rPr lang="en-US" sz="1200" b="1" u="sng" dirty="0">
                <a:solidFill>
                  <a:srgbClr val="000000"/>
                </a:solidFill>
                <a:latin typeface="Univers LT Std 47 Cn Lt" charset="0"/>
                <a:cs typeface="Arial" pitchFamily="34" charset="0"/>
              </a:rPr>
              <a:t>Inelastic supply and elastic demand:</a:t>
            </a:r>
          </a:p>
          <a:p>
            <a:pPr marL="0" lvl="0" indent="0" fontAlgn="base">
              <a:spcBef>
                <a:spcPct val="0"/>
              </a:spcBef>
              <a:spcAft>
                <a:spcPct val="0"/>
              </a:spcAft>
              <a:buNone/>
            </a:pPr>
            <a:r>
              <a:rPr lang="en-US" sz="1200" dirty="0">
                <a:latin typeface="Arial" pitchFamily="34" charset="0"/>
                <a:cs typeface="Arial" pitchFamily="34" charset="0"/>
              </a:rPr>
              <a:t>Equilibrium quantity decreases by 7 M.</a:t>
            </a:r>
          </a:p>
        </p:txBody>
      </p:sp>
      <p:sp>
        <p:nvSpPr>
          <p:cNvPr id="171" name="Content Placeholder 7"/>
          <p:cNvSpPr txBox="1">
            <a:spLocks/>
          </p:cNvSpPr>
          <p:nvPr/>
        </p:nvSpPr>
        <p:spPr>
          <a:xfrm>
            <a:off x="4497800" y="5562600"/>
            <a:ext cx="2207800" cy="68580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fontAlgn="base">
              <a:spcBef>
                <a:spcPct val="0"/>
              </a:spcBef>
              <a:spcAft>
                <a:spcPct val="0"/>
              </a:spcAft>
              <a:buNone/>
            </a:pPr>
            <a:r>
              <a:rPr lang="en-US" sz="1200" b="1" u="sng" dirty="0">
                <a:solidFill>
                  <a:srgbClr val="000000"/>
                </a:solidFill>
                <a:latin typeface="Univers LT Std 47 Cn Lt" charset="0"/>
                <a:cs typeface="Arial" pitchFamily="34" charset="0"/>
              </a:rPr>
              <a:t>Elastic supply and inelastic demand:</a:t>
            </a:r>
          </a:p>
          <a:p>
            <a:pPr marL="0" lvl="0" indent="0" fontAlgn="base">
              <a:spcBef>
                <a:spcPct val="0"/>
              </a:spcBef>
              <a:spcAft>
                <a:spcPct val="0"/>
              </a:spcAft>
              <a:buNone/>
            </a:pPr>
            <a:r>
              <a:rPr lang="en-US" sz="1200" dirty="0">
                <a:latin typeface="Arial" pitchFamily="34" charset="0"/>
                <a:cs typeface="Arial" pitchFamily="34" charset="0"/>
              </a:rPr>
              <a:t>Equilibrium quantity decreases by 4 M.</a:t>
            </a:r>
          </a:p>
        </p:txBody>
      </p:sp>
      <p:sp>
        <p:nvSpPr>
          <p:cNvPr id="172" name="Content Placeholder 7"/>
          <p:cNvSpPr txBox="1">
            <a:spLocks/>
          </p:cNvSpPr>
          <p:nvPr/>
        </p:nvSpPr>
        <p:spPr>
          <a:xfrm>
            <a:off x="6707600" y="5562600"/>
            <a:ext cx="2207800" cy="68580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fontAlgn="base">
              <a:spcBef>
                <a:spcPct val="0"/>
              </a:spcBef>
              <a:spcAft>
                <a:spcPct val="0"/>
              </a:spcAft>
              <a:buNone/>
            </a:pPr>
            <a:r>
              <a:rPr lang="en-US" sz="1200" b="1" u="sng" dirty="0">
                <a:solidFill>
                  <a:srgbClr val="000000"/>
                </a:solidFill>
                <a:latin typeface="Univers LT Std 47 Cn Lt" charset="0"/>
                <a:cs typeface="Arial" pitchFamily="34" charset="0"/>
              </a:rPr>
              <a:t>Elastic supply and demand:</a:t>
            </a:r>
          </a:p>
          <a:p>
            <a:pPr marL="0" lvl="0" indent="0" fontAlgn="base">
              <a:spcBef>
                <a:spcPct val="0"/>
              </a:spcBef>
              <a:spcAft>
                <a:spcPct val="0"/>
              </a:spcAft>
              <a:buNone/>
            </a:pPr>
            <a:r>
              <a:rPr lang="en-US" sz="1200" dirty="0">
                <a:latin typeface="Arial" pitchFamily="34" charset="0"/>
                <a:cs typeface="Arial" pitchFamily="34" charset="0"/>
              </a:rPr>
              <a:t>Equilibrium quantity decreases by 20 M.</a:t>
            </a:r>
          </a:p>
        </p:txBody>
      </p:sp>
      <p:sp>
        <p:nvSpPr>
          <p:cNvPr id="176" name="Rectangle 175"/>
          <p:cNvSpPr/>
          <p:nvPr/>
        </p:nvSpPr>
        <p:spPr>
          <a:xfrm>
            <a:off x="533400" y="1132582"/>
            <a:ext cx="8381999" cy="1477328"/>
          </a:xfrm>
          <a:prstGeom prst="rect">
            <a:avLst/>
          </a:prstGeom>
        </p:spPr>
        <p:txBody>
          <a:bodyPr wrap="square">
            <a:spAutoFit/>
          </a:bodyPr>
          <a:lstStyle/>
          <a:p>
            <a:r>
              <a:rPr lang="en-US" dirty="0">
                <a:latin typeface="Calibri Light"/>
              </a:rPr>
              <a:t>Can the effect of a tax or subsidy on the equilibrium quantity be predicted ahead of time?</a:t>
            </a:r>
          </a:p>
          <a:p>
            <a:pPr marL="285750" indent="-285750">
              <a:buFont typeface="Arial" pitchFamily="34" charset="0"/>
              <a:buChar char="•"/>
            </a:pPr>
            <a:r>
              <a:rPr lang="en-US" dirty="0">
                <a:latin typeface="Calibri Light"/>
              </a:rPr>
              <a:t>Yes, if the price elasticity of supply and demand are known.</a:t>
            </a:r>
          </a:p>
          <a:p>
            <a:pPr marL="285750" indent="-285750">
              <a:buFont typeface="Arial" pitchFamily="34" charset="0"/>
              <a:buChar char="•"/>
            </a:pPr>
            <a:r>
              <a:rPr lang="en-US" dirty="0">
                <a:latin typeface="Calibri Light"/>
              </a:rPr>
              <a:t>The more elastic the supply or demand is, the greater the change in quantity.</a:t>
            </a:r>
          </a:p>
          <a:p>
            <a:r>
              <a:rPr lang="en-US" dirty="0">
                <a:latin typeface="Calibri Light"/>
              </a:rPr>
              <a:t>Suppose there is a $0.20 tax paid by the seller.</a:t>
            </a:r>
          </a:p>
        </p:txBody>
      </p:sp>
      <p:grpSp>
        <p:nvGrpSpPr>
          <p:cNvPr id="6" name="Group 5"/>
          <p:cNvGrpSpPr/>
          <p:nvPr/>
        </p:nvGrpSpPr>
        <p:grpSpPr>
          <a:xfrm>
            <a:off x="109348" y="2967453"/>
            <a:ext cx="2247958" cy="2518947"/>
            <a:chOff x="109348" y="2891253"/>
            <a:chExt cx="2247958" cy="2518947"/>
          </a:xfrm>
        </p:grpSpPr>
        <p:sp>
          <p:nvSpPr>
            <p:cNvPr id="11" name="Line 8"/>
            <p:cNvSpPr>
              <a:spLocks noChangeShapeType="1"/>
            </p:cNvSpPr>
            <p:nvPr/>
          </p:nvSpPr>
          <p:spPr bwMode="auto">
            <a:xfrm flipV="1">
              <a:off x="494239" y="3116596"/>
              <a:ext cx="0" cy="186683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12" name="Line 9"/>
            <p:cNvSpPr>
              <a:spLocks noChangeShapeType="1"/>
            </p:cNvSpPr>
            <p:nvPr/>
          </p:nvSpPr>
          <p:spPr bwMode="auto">
            <a:xfrm>
              <a:off x="494239" y="3253042"/>
              <a:ext cx="55817"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13" name="Line 10"/>
            <p:cNvSpPr>
              <a:spLocks noChangeShapeType="1"/>
            </p:cNvSpPr>
            <p:nvPr/>
          </p:nvSpPr>
          <p:spPr bwMode="auto">
            <a:xfrm>
              <a:off x="494239" y="3683055"/>
              <a:ext cx="55817"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14" name="Line 11"/>
            <p:cNvSpPr>
              <a:spLocks noChangeShapeType="1"/>
            </p:cNvSpPr>
            <p:nvPr/>
          </p:nvSpPr>
          <p:spPr bwMode="auto">
            <a:xfrm>
              <a:off x="494239" y="4119270"/>
              <a:ext cx="55817"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15" name="Line 12"/>
            <p:cNvSpPr>
              <a:spLocks noChangeShapeType="1"/>
            </p:cNvSpPr>
            <p:nvPr/>
          </p:nvSpPr>
          <p:spPr bwMode="auto">
            <a:xfrm>
              <a:off x="494239" y="4549283"/>
              <a:ext cx="55817"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16" name="Line 13"/>
            <p:cNvSpPr>
              <a:spLocks noChangeShapeType="1"/>
            </p:cNvSpPr>
            <p:nvPr/>
          </p:nvSpPr>
          <p:spPr bwMode="auto">
            <a:xfrm>
              <a:off x="494239" y="4983430"/>
              <a:ext cx="152735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17" name="Line 14"/>
            <p:cNvSpPr>
              <a:spLocks noChangeShapeType="1"/>
            </p:cNvSpPr>
            <p:nvPr/>
          </p:nvSpPr>
          <p:spPr bwMode="auto">
            <a:xfrm>
              <a:off x="1850760" y="4917275"/>
              <a:ext cx="0" cy="66156"/>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18" name="Line 15"/>
            <p:cNvSpPr>
              <a:spLocks noChangeShapeType="1"/>
            </p:cNvSpPr>
            <p:nvPr/>
          </p:nvSpPr>
          <p:spPr bwMode="auto">
            <a:xfrm>
              <a:off x="1512475" y="4917275"/>
              <a:ext cx="0" cy="66156"/>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19" name="Line 16"/>
            <p:cNvSpPr>
              <a:spLocks noChangeShapeType="1"/>
            </p:cNvSpPr>
            <p:nvPr/>
          </p:nvSpPr>
          <p:spPr bwMode="auto">
            <a:xfrm>
              <a:off x="1175882" y="4917275"/>
              <a:ext cx="0" cy="66156"/>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20" name="Line 17"/>
            <p:cNvSpPr>
              <a:spLocks noChangeShapeType="1"/>
            </p:cNvSpPr>
            <p:nvPr/>
          </p:nvSpPr>
          <p:spPr bwMode="auto">
            <a:xfrm>
              <a:off x="837597" y="4917275"/>
              <a:ext cx="0" cy="66156"/>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21" name="Rectangle 18"/>
            <p:cNvSpPr>
              <a:spLocks noChangeArrowheads="1"/>
            </p:cNvSpPr>
            <p:nvPr/>
          </p:nvSpPr>
          <p:spPr bwMode="auto">
            <a:xfrm>
              <a:off x="374148" y="5018575"/>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22" name="Rectangle 19"/>
            <p:cNvSpPr>
              <a:spLocks noChangeArrowheads="1"/>
            </p:cNvSpPr>
            <p:nvPr/>
          </p:nvSpPr>
          <p:spPr bwMode="auto">
            <a:xfrm>
              <a:off x="109348" y="4435577"/>
              <a:ext cx="34785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0.20</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23" name="Rectangle 20"/>
            <p:cNvSpPr>
              <a:spLocks noChangeArrowheads="1"/>
            </p:cNvSpPr>
            <p:nvPr/>
          </p:nvSpPr>
          <p:spPr bwMode="auto">
            <a:xfrm>
              <a:off x="109348" y="4001430"/>
              <a:ext cx="34785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0.40</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24" name="Rectangle 21"/>
            <p:cNvSpPr>
              <a:spLocks noChangeArrowheads="1"/>
            </p:cNvSpPr>
            <p:nvPr/>
          </p:nvSpPr>
          <p:spPr bwMode="auto">
            <a:xfrm>
              <a:off x="109348" y="3571417"/>
              <a:ext cx="34785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0.60</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25" name="Rectangle 22"/>
            <p:cNvSpPr>
              <a:spLocks noChangeArrowheads="1"/>
            </p:cNvSpPr>
            <p:nvPr/>
          </p:nvSpPr>
          <p:spPr bwMode="auto">
            <a:xfrm>
              <a:off x="109348" y="3135203"/>
              <a:ext cx="34785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0.80</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26" name="Rectangle 23"/>
            <p:cNvSpPr>
              <a:spLocks noChangeArrowheads="1"/>
            </p:cNvSpPr>
            <p:nvPr/>
          </p:nvSpPr>
          <p:spPr bwMode="auto">
            <a:xfrm>
              <a:off x="768250" y="5018575"/>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10</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27" name="Rectangle 24"/>
            <p:cNvSpPr>
              <a:spLocks noChangeArrowheads="1"/>
            </p:cNvSpPr>
            <p:nvPr/>
          </p:nvSpPr>
          <p:spPr bwMode="auto">
            <a:xfrm>
              <a:off x="1106534" y="5018575"/>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20</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28" name="Rectangle 25"/>
            <p:cNvSpPr>
              <a:spLocks noChangeArrowheads="1"/>
            </p:cNvSpPr>
            <p:nvPr/>
          </p:nvSpPr>
          <p:spPr bwMode="auto">
            <a:xfrm>
              <a:off x="1448201" y="5018575"/>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30</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29" name="Rectangle 26"/>
            <p:cNvSpPr>
              <a:spLocks noChangeArrowheads="1"/>
            </p:cNvSpPr>
            <p:nvPr/>
          </p:nvSpPr>
          <p:spPr bwMode="auto">
            <a:xfrm>
              <a:off x="1786486" y="5018575"/>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40</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40" name="Rectangle 37"/>
            <p:cNvSpPr>
              <a:spLocks noChangeArrowheads="1"/>
            </p:cNvSpPr>
            <p:nvPr/>
          </p:nvSpPr>
          <p:spPr bwMode="auto">
            <a:xfrm>
              <a:off x="152400" y="2910437"/>
              <a:ext cx="503343"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a:ln>
                    <a:noFill/>
                  </a:ln>
                  <a:solidFill>
                    <a:srgbClr val="000000"/>
                  </a:solidFill>
                  <a:effectLst/>
                  <a:latin typeface="Univers LT Std 47 Cn Lt" charset="0"/>
                  <a:cs typeface="Arial" pitchFamily="34" charset="0"/>
                </a:rPr>
                <a:t>Price ($)</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43" name="Rectangle 40"/>
            <p:cNvSpPr>
              <a:spLocks noChangeArrowheads="1"/>
            </p:cNvSpPr>
            <p:nvPr/>
          </p:nvSpPr>
          <p:spPr bwMode="auto">
            <a:xfrm>
              <a:off x="1842302" y="4702268"/>
              <a:ext cx="162377" cy="231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a:ln>
                    <a:noFill/>
                  </a:ln>
                  <a:solidFill>
                    <a:srgbClr val="000000"/>
                  </a:solidFill>
                  <a:effectLst/>
                  <a:latin typeface="Univers LT Std 47 Cn Lt" charset="0"/>
                  <a:cs typeface="Arial" pitchFamily="34" charset="0"/>
                </a:rPr>
                <a:t>D</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06" name="Line 103"/>
            <p:cNvSpPr>
              <a:spLocks noChangeShapeType="1"/>
            </p:cNvSpPr>
            <p:nvPr/>
          </p:nvSpPr>
          <p:spPr bwMode="auto">
            <a:xfrm>
              <a:off x="1263836" y="3259245"/>
              <a:ext cx="554786" cy="1436822"/>
            </a:xfrm>
            <a:prstGeom prst="line">
              <a:avLst/>
            </a:prstGeom>
            <a:noFill/>
            <a:ln w="38100">
              <a:solidFill>
                <a:srgbClr val="E46C0A"/>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7" name="Line 104"/>
            <p:cNvSpPr>
              <a:spLocks noChangeShapeType="1"/>
            </p:cNvSpPr>
            <p:nvPr/>
          </p:nvSpPr>
          <p:spPr bwMode="auto">
            <a:xfrm flipH="1">
              <a:off x="800386" y="3122798"/>
              <a:ext cx="986100" cy="1256960"/>
            </a:xfrm>
            <a:prstGeom prst="line">
              <a:avLst/>
            </a:prstGeom>
            <a:noFill/>
            <a:ln w="38100">
              <a:solidFill>
                <a:srgbClr val="8EB4E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8" name="Line 105"/>
            <p:cNvSpPr>
              <a:spLocks noChangeShapeType="1"/>
            </p:cNvSpPr>
            <p:nvPr/>
          </p:nvSpPr>
          <p:spPr bwMode="auto">
            <a:xfrm flipH="1">
              <a:off x="800386" y="3536272"/>
              <a:ext cx="1004705" cy="1273499"/>
            </a:xfrm>
            <a:prstGeom prst="line">
              <a:avLst/>
            </a:prstGeom>
            <a:noFill/>
            <a:ln w="38100">
              <a:solidFill>
                <a:srgbClr val="558ED5"/>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9" name="Freeform 106"/>
            <p:cNvSpPr>
              <a:spLocks/>
            </p:cNvSpPr>
            <p:nvPr/>
          </p:nvSpPr>
          <p:spPr bwMode="auto">
            <a:xfrm>
              <a:off x="1476955" y="3852579"/>
              <a:ext cx="72732" cy="90964"/>
            </a:xfrm>
            <a:custGeom>
              <a:avLst/>
              <a:gdLst>
                <a:gd name="T0" fmla="*/ 43 w 43"/>
                <a:gd name="T1" fmla="*/ 22 h 44"/>
                <a:gd name="T2" fmla="*/ 43 w 43"/>
                <a:gd name="T3" fmla="*/ 22 h 44"/>
                <a:gd name="T4" fmla="*/ 43 w 43"/>
                <a:gd name="T5" fmla="*/ 30 h 44"/>
                <a:gd name="T6" fmla="*/ 38 w 43"/>
                <a:gd name="T7" fmla="*/ 38 h 44"/>
                <a:gd name="T8" fmla="*/ 30 w 43"/>
                <a:gd name="T9" fmla="*/ 44 h 44"/>
                <a:gd name="T10" fmla="*/ 21 w 43"/>
                <a:gd name="T11" fmla="*/ 44 h 44"/>
                <a:gd name="T12" fmla="*/ 21 w 43"/>
                <a:gd name="T13" fmla="*/ 44 h 44"/>
                <a:gd name="T14" fmla="*/ 13 w 43"/>
                <a:gd name="T15" fmla="*/ 44 h 44"/>
                <a:gd name="T16" fmla="*/ 8 w 43"/>
                <a:gd name="T17" fmla="*/ 38 h 44"/>
                <a:gd name="T18" fmla="*/ 2 w 43"/>
                <a:gd name="T19" fmla="*/ 30 h 44"/>
                <a:gd name="T20" fmla="*/ 0 w 43"/>
                <a:gd name="T21" fmla="*/ 22 h 44"/>
                <a:gd name="T22" fmla="*/ 0 w 43"/>
                <a:gd name="T23" fmla="*/ 22 h 44"/>
                <a:gd name="T24" fmla="*/ 2 w 43"/>
                <a:gd name="T25" fmla="*/ 14 h 44"/>
                <a:gd name="T26" fmla="*/ 8 w 43"/>
                <a:gd name="T27" fmla="*/ 8 h 44"/>
                <a:gd name="T28" fmla="*/ 13 w 43"/>
                <a:gd name="T29" fmla="*/ 3 h 44"/>
                <a:gd name="T30" fmla="*/ 21 w 43"/>
                <a:gd name="T31" fmla="*/ 0 h 44"/>
                <a:gd name="T32" fmla="*/ 21 w 43"/>
                <a:gd name="T33" fmla="*/ 0 h 44"/>
                <a:gd name="T34" fmla="*/ 30 w 43"/>
                <a:gd name="T35" fmla="*/ 3 h 44"/>
                <a:gd name="T36" fmla="*/ 38 w 43"/>
                <a:gd name="T37" fmla="*/ 8 h 44"/>
                <a:gd name="T38" fmla="*/ 43 w 43"/>
                <a:gd name="T39" fmla="*/ 14 h 44"/>
                <a:gd name="T40" fmla="*/ 43 w 43"/>
                <a:gd name="T41" fmla="*/ 22 h 44"/>
                <a:gd name="T42" fmla="*/ 43 w 43"/>
                <a:gd name="T43" fmla="*/ 2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3" h="44">
                  <a:moveTo>
                    <a:pt x="43" y="22"/>
                  </a:moveTo>
                  <a:lnTo>
                    <a:pt x="43" y="22"/>
                  </a:lnTo>
                  <a:lnTo>
                    <a:pt x="43" y="30"/>
                  </a:lnTo>
                  <a:lnTo>
                    <a:pt x="38" y="38"/>
                  </a:lnTo>
                  <a:lnTo>
                    <a:pt x="30" y="44"/>
                  </a:lnTo>
                  <a:lnTo>
                    <a:pt x="21" y="44"/>
                  </a:lnTo>
                  <a:lnTo>
                    <a:pt x="21" y="44"/>
                  </a:lnTo>
                  <a:lnTo>
                    <a:pt x="13" y="44"/>
                  </a:lnTo>
                  <a:lnTo>
                    <a:pt x="8" y="38"/>
                  </a:lnTo>
                  <a:lnTo>
                    <a:pt x="2" y="30"/>
                  </a:lnTo>
                  <a:lnTo>
                    <a:pt x="0" y="22"/>
                  </a:lnTo>
                  <a:lnTo>
                    <a:pt x="0" y="22"/>
                  </a:lnTo>
                  <a:lnTo>
                    <a:pt x="2" y="14"/>
                  </a:lnTo>
                  <a:lnTo>
                    <a:pt x="8" y="8"/>
                  </a:lnTo>
                  <a:lnTo>
                    <a:pt x="13" y="3"/>
                  </a:lnTo>
                  <a:lnTo>
                    <a:pt x="21" y="0"/>
                  </a:lnTo>
                  <a:lnTo>
                    <a:pt x="21" y="0"/>
                  </a:lnTo>
                  <a:lnTo>
                    <a:pt x="30" y="3"/>
                  </a:lnTo>
                  <a:lnTo>
                    <a:pt x="38" y="8"/>
                  </a:lnTo>
                  <a:lnTo>
                    <a:pt x="43" y="14"/>
                  </a:lnTo>
                  <a:lnTo>
                    <a:pt x="43" y="22"/>
                  </a:lnTo>
                  <a:lnTo>
                    <a:pt x="43" y="2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0" name="Freeform 107"/>
            <p:cNvSpPr>
              <a:spLocks/>
            </p:cNvSpPr>
            <p:nvPr/>
          </p:nvSpPr>
          <p:spPr bwMode="auto">
            <a:xfrm>
              <a:off x="1373779" y="3575552"/>
              <a:ext cx="74423" cy="90964"/>
            </a:xfrm>
            <a:custGeom>
              <a:avLst/>
              <a:gdLst>
                <a:gd name="T0" fmla="*/ 44 w 44"/>
                <a:gd name="T1" fmla="*/ 22 h 44"/>
                <a:gd name="T2" fmla="*/ 44 w 44"/>
                <a:gd name="T3" fmla="*/ 22 h 44"/>
                <a:gd name="T4" fmla="*/ 44 w 44"/>
                <a:gd name="T5" fmla="*/ 30 h 44"/>
                <a:gd name="T6" fmla="*/ 39 w 44"/>
                <a:gd name="T7" fmla="*/ 36 h 44"/>
                <a:gd name="T8" fmla="*/ 30 w 44"/>
                <a:gd name="T9" fmla="*/ 41 h 44"/>
                <a:gd name="T10" fmla="*/ 22 w 44"/>
                <a:gd name="T11" fmla="*/ 44 h 44"/>
                <a:gd name="T12" fmla="*/ 22 w 44"/>
                <a:gd name="T13" fmla="*/ 44 h 44"/>
                <a:gd name="T14" fmla="*/ 14 w 44"/>
                <a:gd name="T15" fmla="*/ 41 h 44"/>
                <a:gd name="T16" fmla="*/ 6 w 44"/>
                <a:gd name="T17" fmla="*/ 36 h 44"/>
                <a:gd name="T18" fmla="*/ 3 w 44"/>
                <a:gd name="T19" fmla="*/ 30 h 44"/>
                <a:gd name="T20" fmla="*/ 0 w 44"/>
                <a:gd name="T21" fmla="*/ 22 h 44"/>
                <a:gd name="T22" fmla="*/ 0 w 44"/>
                <a:gd name="T23" fmla="*/ 22 h 44"/>
                <a:gd name="T24" fmla="*/ 3 w 44"/>
                <a:gd name="T25" fmla="*/ 14 h 44"/>
                <a:gd name="T26" fmla="*/ 6 w 44"/>
                <a:gd name="T27" fmla="*/ 5 h 44"/>
                <a:gd name="T28" fmla="*/ 14 w 44"/>
                <a:gd name="T29" fmla="*/ 0 h 44"/>
                <a:gd name="T30" fmla="*/ 22 w 44"/>
                <a:gd name="T31" fmla="*/ 0 h 44"/>
                <a:gd name="T32" fmla="*/ 22 w 44"/>
                <a:gd name="T33" fmla="*/ 0 h 44"/>
                <a:gd name="T34" fmla="*/ 30 w 44"/>
                <a:gd name="T35" fmla="*/ 0 h 44"/>
                <a:gd name="T36" fmla="*/ 39 w 44"/>
                <a:gd name="T37" fmla="*/ 5 h 44"/>
                <a:gd name="T38" fmla="*/ 44 w 44"/>
                <a:gd name="T39" fmla="*/ 14 h 44"/>
                <a:gd name="T40" fmla="*/ 44 w 44"/>
                <a:gd name="T41" fmla="*/ 22 h 44"/>
                <a:gd name="T42" fmla="*/ 44 w 44"/>
                <a:gd name="T43" fmla="*/ 2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4" h="44">
                  <a:moveTo>
                    <a:pt x="44" y="22"/>
                  </a:moveTo>
                  <a:lnTo>
                    <a:pt x="44" y="22"/>
                  </a:lnTo>
                  <a:lnTo>
                    <a:pt x="44" y="30"/>
                  </a:lnTo>
                  <a:lnTo>
                    <a:pt x="39" y="36"/>
                  </a:lnTo>
                  <a:lnTo>
                    <a:pt x="30" y="41"/>
                  </a:lnTo>
                  <a:lnTo>
                    <a:pt x="22" y="44"/>
                  </a:lnTo>
                  <a:lnTo>
                    <a:pt x="22" y="44"/>
                  </a:lnTo>
                  <a:lnTo>
                    <a:pt x="14" y="41"/>
                  </a:lnTo>
                  <a:lnTo>
                    <a:pt x="6" y="36"/>
                  </a:lnTo>
                  <a:lnTo>
                    <a:pt x="3" y="30"/>
                  </a:lnTo>
                  <a:lnTo>
                    <a:pt x="0" y="22"/>
                  </a:lnTo>
                  <a:lnTo>
                    <a:pt x="0" y="22"/>
                  </a:lnTo>
                  <a:lnTo>
                    <a:pt x="3" y="14"/>
                  </a:lnTo>
                  <a:lnTo>
                    <a:pt x="6" y="5"/>
                  </a:lnTo>
                  <a:lnTo>
                    <a:pt x="14" y="0"/>
                  </a:lnTo>
                  <a:lnTo>
                    <a:pt x="22" y="0"/>
                  </a:lnTo>
                  <a:lnTo>
                    <a:pt x="22" y="0"/>
                  </a:lnTo>
                  <a:lnTo>
                    <a:pt x="30" y="0"/>
                  </a:lnTo>
                  <a:lnTo>
                    <a:pt x="39" y="5"/>
                  </a:lnTo>
                  <a:lnTo>
                    <a:pt x="44" y="14"/>
                  </a:lnTo>
                  <a:lnTo>
                    <a:pt x="44" y="22"/>
                  </a:lnTo>
                  <a:lnTo>
                    <a:pt x="44" y="2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1" name="Rectangle 128"/>
            <p:cNvSpPr>
              <a:spLocks noChangeArrowheads="1"/>
            </p:cNvSpPr>
            <p:nvPr/>
          </p:nvSpPr>
          <p:spPr bwMode="auto">
            <a:xfrm>
              <a:off x="1850760" y="2891253"/>
              <a:ext cx="167451" cy="2480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a:ln>
                    <a:noFill/>
                  </a:ln>
                  <a:solidFill>
                    <a:srgbClr val="000000"/>
                  </a:solidFill>
                  <a:effectLst/>
                  <a:latin typeface="Univers LT Std 47 Cn Lt" charset="0"/>
                  <a:cs typeface="Arial" pitchFamily="34" charset="0"/>
                </a:rPr>
                <a:t>S</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32" name="Rectangle 129"/>
            <p:cNvSpPr>
              <a:spLocks noChangeArrowheads="1"/>
            </p:cNvSpPr>
            <p:nvPr/>
          </p:nvSpPr>
          <p:spPr bwMode="auto">
            <a:xfrm>
              <a:off x="1933639" y="2959476"/>
              <a:ext cx="138697" cy="231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a:ln>
                    <a:noFill/>
                  </a:ln>
                  <a:solidFill>
                    <a:srgbClr val="000000"/>
                  </a:solidFill>
                  <a:effectLst/>
                  <a:latin typeface="Univers LT Std 47 Cn Lt" charset="0"/>
                  <a:cs typeface="Arial" pitchFamily="34" charset="0"/>
                </a:rPr>
                <a:t>2</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33" name="Rectangle 130"/>
            <p:cNvSpPr>
              <a:spLocks noChangeArrowheads="1"/>
            </p:cNvSpPr>
            <p:nvPr/>
          </p:nvSpPr>
          <p:spPr bwMode="auto">
            <a:xfrm>
              <a:off x="1850760" y="3292323"/>
              <a:ext cx="167451" cy="2480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a:ln>
                    <a:noFill/>
                  </a:ln>
                  <a:solidFill>
                    <a:srgbClr val="000000"/>
                  </a:solidFill>
                  <a:effectLst/>
                  <a:latin typeface="Univers LT Std 47 Cn Lt" charset="0"/>
                  <a:cs typeface="Arial" pitchFamily="34" charset="0"/>
                </a:rPr>
                <a:t>S</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36" name="Freeform 133"/>
            <p:cNvSpPr>
              <a:spLocks/>
            </p:cNvSpPr>
            <p:nvPr/>
          </p:nvSpPr>
          <p:spPr bwMode="auto">
            <a:xfrm>
              <a:off x="1591972" y="3377084"/>
              <a:ext cx="106560" cy="175727"/>
            </a:xfrm>
            <a:custGeom>
              <a:avLst/>
              <a:gdLst>
                <a:gd name="T0" fmla="*/ 33 w 63"/>
                <a:gd name="T1" fmla="*/ 0 h 85"/>
                <a:gd name="T2" fmla="*/ 0 w 63"/>
                <a:gd name="T3" fmla="*/ 85 h 85"/>
                <a:gd name="T4" fmla="*/ 0 w 63"/>
                <a:gd name="T5" fmla="*/ 85 h 85"/>
                <a:gd name="T6" fmla="*/ 5 w 63"/>
                <a:gd name="T7" fmla="*/ 82 h 85"/>
                <a:gd name="T8" fmla="*/ 19 w 63"/>
                <a:gd name="T9" fmla="*/ 77 h 85"/>
                <a:gd name="T10" fmla="*/ 30 w 63"/>
                <a:gd name="T11" fmla="*/ 74 h 85"/>
                <a:gd name="T12" fmla="*/ 38 w 63"/>
                <a:gd name="T13" fmla="*/ 77 h 85"/>
                <a:gd name="T14" fmla="*/ 49 w 63"/>
                <a:gd name="T15" fmla="*/ 80 h 85"/>
                <a:gd name="T16" fmla="*/ 63 w 63"/>
                <a:gd name="T17" fmla="*/ 85 h 85"/>
                <a:gd name="T18" fmla="*/ 33 w 63"/>
                <a:gd name="T19"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85">
                  <a:moveTo>
                    <a:pt x="33" y="0"/>
                  </a:moveTo>
                  <a:lnTo>
                    <a:pt x="0" y="85"/>
                  </a:lnTo>
                  <a:lnTo>
                    <a:pt x="0" y="85"/>
                  </a:lnTo>
                  <a:lnTo>
                    <a:pt x="5" y="82"/>
                  </a:lnTo>
                  <a:lnTo>
                    <a:pt x="19" y="77"/>
                  </a:lnTo>
                  <a:lnTo>
                    <a:pt x="30" y="74"/>
                  </a:lnTo>
                  <a:lnTo>
                    <a:pt x="38" y="77"/>
                  </a:lnTo>
                  <a:lnTo>
                    <a:pt x="49" y="80"/>
                  </a:lnTo>
                  <a:lnTo>
                    <a:pt x="63" y="85"/>
                  </a:lnTo>
                  <a:lnTo>
                    <a:pt x="3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8" name="Freeform 168"/>
            <p:cNvSpPr>
              <a:spLocks noEditPoints="1"/>
            </p:cNvSpPr>
            <p:nvPr/>
          </p:nvSpPr>
          <p:spPr bwMode="auto">
            <a:xfrm rot="5400000">
              <a:off x="1504270" y="3499391"/>
              <a:ext cx="259389" cy="83985"/>
            </a:xfrm>
            <a:custGeom>
              <a:avLst/>
              <a:gdLst>
                <a:gd name="T0" fmla="*/ 3300 w 3300"/>
                <a:gd name="T1" fmla="*/ 247 h 631"/>
                <a:gd name="T2" fmla="*/ 135 w 3300"/>
                <a:gd name="T3" fmla="*/ 247 h 631"/>
                <a:gd name="T4" fmla="*/ 135 w 3300"/>
                <a:gd name="T5" fmla="*/ 383 h 631"/>
                <a:gd name="T6" fmla="*/ 3300 w 3300"/>
                <a:gd name="T7" fmla="*/ 383 h 631"/>
                <a:gd name="T8" fmla="*/ 3300 w 3300"/>
                <a:gd name="T9" fmla="*/ 247 h 631"/>
                <a:gd name="T10" fmla="*/ 509 w 3300"/>
                <a:gd name="T11" fmla="*/ 19 h 631"/>
                <a:gd name="T12" fmla="*/ 0 w 3300"/>
                <a:gd name="T13" fmla="*/ 315 h 631"/>
                <a:gd name="T14" fmla="*/ 509 w 3300"/>
                <a:gd name="T15" fmla="*/ 612 h 631"/>
                <a:gd name="T16" fmla="*/ 602 w 3300"/>
                <a:gd name="T17" fmla="*/ 588 h 631"/>
                <a:gd name="T18" fmla="*/ 577 w 3300"/>
                <a:gd name="T19" fmla="*/ 495 h 631"/>
                <a:gd name="T20" fmla="*/ 577 w 3300"/>
                <a:gd name="T21" fmla="*/ 495 h 631"/>
                <a:gd name="T22" fmla="*/ 169 w 3300"/>
                <a:gd name="T23" fmla="*/ 257 h 631"/>
                <a:gd name="T24" fmla="*/ 169 w 3300"/>
                <a:gd name="T25" fmla="*/ 374 h 631"/>
                <a:gd name="T26" fmla="*/ 577 w 3300"/>
                <a:gd name="T27" fmla="*/ 136 h 631"/>
                <a:gd name="T28" fmla="*/ 602 w 3300"/>
                <a:gd name="T29" fmla="*/ 43 h 631"/>
                <a:gd name="T30" fmla="*/ 509 w 3300"/>
                <a:gd name="T31" fmla="*/ 19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300" h="631">
                  <a:moveTo>
                    <a:pt x="3300" y="247"/>
                  </a:moveTo>
                  <a:lnTo>
                    <a:pt x="135" y="247"/>
                  </a:lnTo>
                  <a:lnTo>
                    <a:pt x="135" y="383"/>
                  </a:lnTo>
                  <a:lnTo>
                    <a:pt x="3300" y="383"/>
                  </a:lnTo>
                  <a:lnTo>
                    <a:pt x="3300" y="247"/>
                  </a:lnTo>
                  <a:close/>
                  <a:moveTo>
                    <a:pt x="509" y="19"/>
                  </a:moveTo>
                  <a:lnTo>
                    <a:pt x="0" y="315"/>
                  </a:lnTo>
                  <a:lnTo>
                    <a:pt x="509" y="612"/>
                  </a:lnTo>
                  <a:cubicBezTo>
                    <a:pt x="541" y="631"/>
                    <a:pt x="583" y="620"/>
                    <a:pt x="602" y="588"/>
                  </a:cubicBezTo>
                  <a:cubicBezTo>
                    <a:pt x="621" y="555"/>
                    <a:pt x="610" y="514"/>
                    <a:pt x="577" y="495"/>
                  </a:cubicBezTo>
                  <a:lnTo>
                    <a:pt x="577" y="495"/>
                  </a:lnTo>
                  <a:lnTo>
                    <a:pt x="169" y="257"/>
                  </a:lnTo>
                  <a:lnTo>
                    <a:pt x="169" y="374"/>
                  </a:lnTo>
                  <a:lnTo>
                    <a:pt x="577" y="136"/>
                  </a:lnTo>
                  <a:cubicBezTo>
                    <a:pt x="610" y="117"/>
                    <a:pt x="621" y="76"/>
                    <a:pt x="602" y="43"/>
                  </a:cubicBezTo>
                  <a:cubicBezTo>
                    <a:pt x="583" y="11"/>
                    <a:pt x="541" y="0"/>
                    <a:pt x="509" y="19"/>
                  </a:cubicBezTo>
                  <a:close/>
                </a:path>
              </a:pathLst>
            </a:custGeom>
            <a:solidFill>
              <a:schemeClr val="tx1"/>
            </a:solidFill>
            <a:ln w="0" cap="flat">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sz="2000" dirty="0"/>
            </a:p>
          </p:txBody>
        </p:sp>
        <p:grpSp>
          <p:nvGrpSpPr>
            <p:cNvPr id="177" name="Group 176"/>
            <p:cNvGrpSpPr/>
            <p:nvPr/>
          </p:nvGrpSpPr>
          <p:grpSpPr>
            <a:xfrm>
              <a:off x="381000" y="5256312"/>
              <a:ext cx="1976306" cy="153888"/>
              <a:chOff x="685800" y="4348391"/>
              <a:chExt cx="1854878" cy="118168"/>
            </a:xfrm>
          </p:grpSpPr>
          <p:sp>
            <p:nvSpPr>
              <p:cNvPr id="178" name="Rectangle 38"/>
              <p:cNvSpPr>
                <a:spLocks noChangeArrowheads="1"/>
              </p:cNvSpPr>
              <p:nvPr/>
            </p:nvSpPr>
            <p:spPr bwMode="auto">
              <a:xfrm>
                <a:off x="685800" y="4348391"/>
                <a:ext cx="1302909" cy="118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a:ln>
                      <a:noFill/>
                    </a:ln>
                    <a:solidFill>
                      <a:srgbClr val="000000"/>
                    </a:solidFill>
                    <a:effectLst/>
                    <a:latin typeface="Univers LT Std 47 Cn Lt" charset="0"/>
                    <a:cs typeface="Arial" pitchFamily="34" charset="0"/>
                  </a:rPr>
                  <a:t>Quantity of Whizbangs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91" name="Rectangle 39"/>
              <p:cNvSpPr>
                <a:spLocks noChangeArrowheads="1"/>
              </p:cNvSpPr>
              <p:nvPr/>
            </p:nvSpPr>
            <p:spPr bwMode="auto">
              <a:xfrm>
                <a:off x="2006575" y="4348391"/>
                <a:ext cx="534103" cy="118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a:ln>
                      <a:noFill/>
                    </a:ln>
                    <a:solidFill>
                      <a:srgbClr val="000000"/>
                    </a:solidFill>
                    <a:effectLst/>
                    <a:latin typeface="Univers LT Std 47 Cn Lt" charset="0"/>
                    <a:cs typeface="Arial" pitchFamily="34" charset="0"/>
                  </a:rPr>
                  <a:t>(millions)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grpSp>
      <p:grpSp>
        <p:nvGrpSpPr>
          <p:cNvPr id="2" name="Group 1"/>
          <p:cNvGrpSpPr/>
          <p:nvPr/>
        </p:nvGrpSpPr>
        <p:grpSpPr>
          <a:xfrm>
            <a:off x="2286000" y="2983992"/>
            <a:ext cx="2128706" cy="2479358"/>
            <a:chOff x="2286000" y="2907792"/>
            <a:chExt cx="2128706" cy="2479358"/>
          </a:xfrm>
        </p:grpSpPr>
        <p:sp>
          <p:nvSpPr>
            <p:cNvPr id="8" name="Rectangle 5"/>
            <p:cNvSpPr>
              <a:spLocks noChangeArrowheads="1"/>
            </p:cNvSpPr>
            <p:nvPr/>
          </p:nvSpPr>
          <p:spPr bwMode="auto">
            <a:xfrm>
              <a:off x="4118956" y="3350209"/>
              <a:ext cx="167451" cy="2480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a:ln>
                    <a:noFill/>
                  </a:ln>
                  <a:solidFill>
                    <a:srgbClr val="000000"/>
                  </a:solidFill>
                  <a:effectLst/>
                  <a:latin typeface="Univers LT Std 47 Cn Lt" charset="0"/>
                  <a:cs typeface="Arial" pitchFamily="34" charset="0"/>
                </a:rPr>
                <a:t>S</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9" name="Rectangle 6"/>
            <p:cNvSpPr>
              <a:spLocks noChangeArrowheads="1"/>
            </p:cNvSpPr>
            <p:nvPr/>
          </p:nvSpPr>
          <p:spPr bwMode="auto">
            <a:xfrm>
              <a:off x="4201836" y="3418432"/>
              <a:ext cx="138697" cy="231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a:ln>
                    <a:noFill/>
                  </a:ln>
                  <a:solidFill>
                    <a:srgbClr val="000000"/>
                  </a:solidFill>
                  <a:effectLst/>
                  <a:latin typeface="Univers LT Std 47 Cn Lt" charset="0"/>
                  <a:cs typeface="Arial" pitchFamily="34" charset="0"/>
                </a:rPr>
                <a:t>1</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0" name="Rectangle 7"/>
            <p:cNvSpPr>
              <a:spLocks noChangeArrowheads="1"/>
            </p:cNvSpPr>
            <p:nvPr/>
          </p:nvSpPr>
          <p:spPr bwMode="auto">
            <a:xfrm>
              <a:off x="4161242" y="3937342"/>
              <a:ext cx="175908" cy="2480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a:ln>
                    <a:noFill/>
                  </a:ln>
                  <a:solidFill>
                    <a:srgbClr val="000000"/>
                  </a:solidFill>
                  <a:effectLst/>
                  <a:latin typeface="Univers LT Std 47 Cn Lt" charset="0"/>
                  <a:cs typeface="Arial" pitchFamily="34" charset="0"/>
                </a:rPr>
                <a:t>D</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44" name="Line 41"/>
            <p:cNvSpPr>
              <a:spLocks noChangeShapeType="1"/>
            </p:cNvSpPr>
            <p:nvPr/>
          </p:nvSpPr>
          <p:spPr bwMode="auto">
            <a:xfrm flipV="1">
              <a:off x="2652494" y="3116596"/>
              <a:ext cx="0" cy="186683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45" name="Line 42"/>
            <p:cNvSpPr>
              <a:spLocks noChangeShapeType="1"/>
            </p:cNvSpPr>
            <p:nvPr/>
          </p:nvSpPr>
          <p:spPr bwMode="auto">
            <a:xfrm>
              <a:off x="2652494" y="3253042"/>
              <a:ext cx="54126"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46" name="Line 43"/>
            <p:cNvSpPr>
              <a:spLocks noChangeShapeType="1"/>
            </p:cNvSpPr>
            <p:nvPr/>
          </p:nvSpPr>
          <p:spPr bwMode="auto">
            <a:xfrm>
              <a:off x="2652494" y="3683055"/>
              <a:ext cx="54126"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47" name="Line 44"/>
            <p:cNvSpPr>
              <a:spLocks noChangeShapeType="1"/>
            </p:cNvSpPr>
            <p:nvPr/>
          </p:nvSpPr>
          <p:spPr bwMode="auto">
            <a:xfrm>
              <a:off x="2652494" y="4119270"/>
              <a:ext cx="54126"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48" name="Line 45"/>
            <p:cNvSpPr>
              <a:spLocks noChangeShapeType="1"/>
            </p:cNvSpPr>
            <p:nvPr/>
          </p:nvSpPr>
          <p:spPr bwMode="auto">
            <a:xfrm>
              <a:off x="2652494" y="4549283"/>
              <a:ext cx="54126"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49" name="Line 46"/>
            <p:cNvSpPr>
              <a:spLocks noChangeShapeType="1"/>
            </p:cNvSpPr>
            <p:nvPr/>
          </p:nvSpPr>
          <p:spPr bwMode="auto">
            <a:xfrm>
              <a:off x="2652494" y="4983430"/>
              <a:ext cx="152735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0" name="Line 47"/>
            <p:cNvSpPr>
              <a:spLocks noChangeShapeType="1"/>
            </p:cNvSpPr>
            <p:nvPr/>
          </p:nvSpPr>
          <p:spPr bwMode="auto">
            <a:xfrm>
              <a:off x="4007322" y="4917275"/>
              <a:ext cx="0" cy="66156"/>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51" name="Line 48"/>
            <p:cNvSpPr>
              <a:spLocks noChangeShapeType="1"/>
            </p:cNvSpPr>
            <p:nvPr/>
          </p:nvSpPr>
          <p:spPr bwMode="auto">
            <a:xfrm>
              <a:off x="3670730" y="4917275"/>
              <a:ext cx="0" cy="66156"/>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52" name="Line 49"/>
            <p:cNvSpPr>
              <a:spLocks noChangeShapeType="1"/>
            </p:cNvSpPr>
            <p:nvPr/>
          </p:nvSpPr>
          <p:spPr bwMode="auto">
            <a:xfrm>
              <a:off x="3332445" y="4917275"/>
              <a:ext cx="0" cy="66156"/>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53" name="Line 50"/>
            <p:cNvSpPr>
              <a:spLocks noChangeShapeType="1"/>
            </p:cNvSpPr>
            <p:nvPr/>
          </p:nvSpPr>
          <p:spPr bwMode="auto">
            <a:xfrm>
              <a:off x="2994161" y="4917275"/>
              <a:ext cx="0" cy="66156"/>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54" name="Rectangle 51"/>
            <p:cNvSpPr>
              <a:spLocks noChangeArrowheads="1"/>
            </p:cNvSpPr>
            <p:nvPr/>
          </p:nvSpPr>
          <p:spPr bwMode="auto">
            <a:xfrm>
              <a:off x="2530711" y="5018575"/>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55" name="Rectangle 52"/>
            <p:cNvSpPr>
              <a:spLocks noChangeArrowheads="1"/>
            </p:cNvSpPr>
            <p:nvPr/>
          </p:nvSpPr>
          <p:spPr bwMode="auto">
            <a:xfrm>
              <a:off x="2286000" y="4435577"/>
              <a:ext cx="34785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lvl="0" fontAlgn="base">
                <a:spcBef>
                  <a:spcPct val="0"/>
                </a:spcBef>
                <a:spcAft>
                  <a:spcPct val="0"/>
                </a:spcAft>
              </a:pPr>
              <a:r>
                <a:rPr lang="en-US" sz="1400" dirty="0">
                  <a:solidFill>
                    <a:srgbClr val="000000"/>
                  </a:solidFill>
                  <a:latin typeface="Univers LT Std 57 Cn" charset="0"/>
                  <a:cs typeface="Arial" pitchFamily="34" charset="0"/>
                </a:rPr>
                <a:t>0.20</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56" name="Rectangle 53"/>
            <p:cNvSpPr>
              <a:spLocks noChangeArrowheads="1"/>
            </p:cNvSpPr>
            <p:nvPr/>
          </p:nvSpPr>
          <p:spPr bwMode="auto">
            <a:xfrm>
              <a:off x="2286000" y="4001430"/>
              <a:ext cx="34785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0.40</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57" name="Rectangle 54"/>
            <p:cNvSpPr>
              <a:spLocks noChangeArrowheads="1"/>
            </p:cNvSpPr>
            <p:nvPr/>
          </p:nvSpPr>
          <p:spPr bwMode="auto">
            <a:xfrm>
              <a:off x="2286000" y="3571417"/>
              <a:ext cx="34785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0.60</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58" name="Rectangle 55"/>
            <p:cNvSpPr>
              <a:spLocks noChangeArrowheads="1"/>
            </p:cNvSpPr>
            <p:nvPr/>
          </p:nvSpPr>
          <p:spPr bwMode="auto">
            <a:xfrm>
              <a:off x="2286000" y="3135203"/>
              <a:ext cx="34785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0.80</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59" name="Rectangle 56"/>
            <p:cNvSpPr>
              <a:spLocks noChangeArrowheads="1"/>
            </p:cNvSpPr>
            <p:nvPr/>
          </p:nvSpPr>
          <p:spPr bwMode="auto">
            <a:xfrm>
              <a:off x="2924812" y="5018575"/>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10</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60" name="Rectangle 57"/>
            <p:cNvSpPr>
              <a:spLocks noChangeArrowheads="1"/>
            </p:cNvSpPr>
            <p:nvPr/>
          </p:nvSpPr>
          <p:spPr bwMode="auto">
            <a:xfrm>
              <a:off x="3263096" y="5018575"/>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20</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61" name="Rectangle 58"/>
            <p:cNvSpPr>
              <a:spLocks noChangeArrowheads="1"/>
            </p:cNvSpPr>
            <p:nvPr/>
          </p:nvSpPr>
          <p:spPr bwMode="auto">
            <a:xfrm>
              <a:off x="3601381" y="5018575"/>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30</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62" name="Rectangle 59"/>
            <p:cNvSpPr>
              <a:spLocks noChangeArrowheads="1"/>
            </p:cNvSpPr>
            <p:nvPr/>
          </p:nvSpPr>
          <p:spPr bwMode="auto">
            <a:xfrm>
              <a:off x="3943048" y="5018575"/>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40</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63" name="Rectangle 60"/>
            <p:cNvSpPr>
              <a:spLocks noChangeArrowheads="1"/>
            </p:cNvSpPr>
            <p:nvPr/>
          </p:nvSpPr>
          <p:spPr bwMode="auto">
            <a:xfrm>
              <a:off x="2308962" y="2910437"/>
              <a:ext cx="503343"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a:ln>
                    <a:noFill/>
                  </a:ln>
                  <a:solidFill>
                    <a:srgbClr val="000000"/>
                  </a:solidFill>
                  <a:effectLst/>
                  <a:latin typeface="Univers LT Std 47 Cn Lt" charset="0"/>
                  <a:cs typeface="Arial" pitchFamily="34" charset="0"/>
                </a:rPr>
                <a:t>Price ($)</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24" name="Line 121"/>
            <p:cNvSpPr>
              <a:spLocks noChangeShapeType="1"/>
            </p:cNvSpPr>
            <p:nvPr/>
          </p:nvSpPr>
          <p:spPr bwMode="auto">
            <a:xfrm>
              <a:off x="3082115" y="3672719"/>
              <a:ext cx="1018236" cy="320443"/>
            </a:xfrm>
            <a:prstGeom prst="line">
              <a:avLst/>
            </a:prstGeom>
            <a:noFill/>
            <a:ln w="38100">
              <a:solidFill>
                <a:srgbClr val="E46C0A"/>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25" name="Line 122"/>
            <p:cNvSpPr>
              <a:spLocks noChangeShapeType="1"/>
            </p:cNvSpPr>
            <p:nvPr/>
          </p:nvSpPr>
          <p:spPr bwMode="auto">
            <a:xfrm flipH="1">
              <a:off x="3082115" y="3116596"/>
              <a:ext cx="1018236" cy="1256960"/>
            </a:xfrm>
            <a:prstGeom prst="line">
              <a:avLst/>
            </a:prstGeom>
            <a:noFill/>
            <a:ln w="38100">
              <a:solidFill>
                <a:srgbClr val="8EB4E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26" name="Line 123"/>
            <p:cNvSpPr>
              <a:spLocks noChangeShapeType="1"/>
            </p:cNvSpPr>
            <p:nvPr/>
          </p:nvSpPr>
          <p:spPr bwMode="auto">
            <a:xfrm flipV="1">
              <a:off x="3082115" y="3552811"/>
              <a:ext cx="981025" cy="1256960"/>
            </a:xfrm>
            <a:prstGeom prst="line">
              <a:avLst/>
            </a:prstGeom>
            <a:noFill/>
            <a:ln w="38100">
              <a:solidFill>
                <a:srgbClr val="558ED5"/>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27" name="Freeform 124"/>
            <p:cNvSpPr>
              <a:spLocks/>
            </p:cNvSpPr>
            <p:nvPr/>
          </p:nvSpPr>
          <p:spPr bwMode="auto">
            <a:xfrm>
              <a:off x="3758684" y="3852579"/>
              <a:ext cx="72732" cy="90964"/>
            </a:xfrm>
            <a:custGeom>
              <a:avLst/>
              <a:gdLst>
                <a:gd name="T0" fmla="*/ 43 w 43"/>
                <a:gd name="T1" fmla="*/ 22 h 44"/>
                <a:gd name="T2" fmla="*/ 43 w 43"/>
                <a:gd name="T3" fmla="*/ 22 h 44"/>
                <a:gd name="T4" fmla="*/ 41 w 43"/>
                <a:gd name="T5" fmla="*/ 30 h 44"/>
                <a:gd name="T6" fmla="*/ 35 w 43"/>
                <a:gd name="T7" fmla="*/ 38 h 44"/>
                <a:gd name="T8" fmla="*/ 30 w 43"/>
                <a:gd name="T9" fmla="*/ 41 h 44"/>
                <a:gd name="T10" fmla="*/ 21 w 43"/>
                <a:gd name="T11" fmla="*/ 44 h 44"/>
                <a:gd name="T12" fmla="*/ 21 w 43"/>
                <a:gd name="T13" fmla="*/ 44 h 44"/>
                <a:gd name="T14" fmla="*/ 13 w 43"/>
                <a:gd name="T15" fmla="*/ 41 h 44"/>
                <a:gd name="T16" fmla="*/ 5 w 43"/>
                <a:gd name="T17" fmla="*/ 38 h 44"/>
                <a:gd name="T18" fmla="*/ 0 w 43"/>
                <a:gd name="T19" fmla="*/ 30 h 44"/>
                <a:gd name="T20" fmla="*/ 0 w 43"/>
                <a:gd name="T21" fmla="*/ 22 h 44"/>
                <a:gd name="T22" fmla="*/ 0 w 43"/>
                <a:gd name="T23" fmla="*/ 22 h 44"/>
                <a:gd name="T24" fmla="*/ 0 w 43"/>
                <a:gd name="T25" fmla="*/ 14 h 44"/>
                <a:gd name="T26" fmla="*/ 5 w 43"/>
                <a:gd name="T27" fmla="*/ 6 h 44"/>
                <a:gd name="T28" fmla="*/ 13 w 43"/>
                <a:gd name="T29" fmla="*/ 3 h 44"/>
                <a:gd name="T30" fmla="*/ 21 w 43"/>
                <a:gd name="T31" fmla="*/ 0 h 44"/>
                <a:gd name="T32" fmla="*/ 21 w 43"/>
                <a:gd name="T33" fmla="*/ 0 h 44"/>
                <a:gd name="T34" fmla="*/ 30 w 43"/>
                <a:gd name="T35" fmla="*/ 3 h 44"/>
                <a:gd name="T36" fmla="*/ 35 w 43"/>
                <a:gd name="T37" fmla="*/ 6 h 44"/>
                <a:gd name="T38" fmla="*/ 41 w 43"/>
                <a:gd name="T39" fmla="*/ 14 h 44"/>
                <a:gd name="T40" fmla="*/ 43 w 43"/>
                <a:gd name="T41" fmla="*/ 22 h 44"/>
                <a:gd name="T42" fmla="*/ 43 w 43"/>
                <a:gd name="T43" fmla="*/ 2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3" h="44">
                  <a:moveTo>
                    <a:pt x="43" y="22"/>
                  </a:moveTo>
                  <a:lnTo>
                    <a:pt x="43" y="22"/>
                  </a:lnTo>
                  <a:lnTo>
                    <a:pt x="41" y="30"/>
                  </a:lnTo>
                  <a:lnTo>
                    <a:pt x="35" y="38"/>
                  </a:lnTo>
                  <a:lnTo>
                    <a:pt x="30" y="41"/>
                  </a:lnTo>
                  <a:lnTo>
                    <a:pt x="21" y="44"/>
                  </a:lnTo>
                  <a:lnTo>
                    <a:pt x="21" y="44"/>
                  </a:lnTo>
                  <a:lnTo>
                    <a:pt x="13" y="41"/>
                  </a:lnTo>
                  <a:lnTo>
                    <a:pt x="5" y="38"/>
                  </a:lnTo>
                  <a:lnTo>
                    <a:pt x="0" y="30"/>
                  </a:lnTo>
                  <a:lnTo>
                    <a:pt x="0" y="22"/>
                  </a:lnTo>
                  <a:lnTo>
                    <a:pt x="0" y="22"/>
                  </a:lnTo>
                  <a:lnTo>
                    <a:pt x="0" y="14"/>
                  </a:lnTo>
                  <a:lnTo>
                    <a:pt x="5" y="6"/>
                  </a:lnTo>
                  <a:lnTo>
                    <a:pt x="13" y="3"/>
                  </a:lnTo>
                  <a:lnTo>
                    <a:pt x="21" y="0"/>
                  </a:lnTo>
                  <a:lnTo>
                    <a:pt x="21" y="0"/>
                  </a:lnTo>
                  <a:lnTo>
                    <a:pt x="30" y="3"/>
                  </a:lnTo>
                  <a:lnTo>
                    <a:pt x="35" y="6"/>
                  </a:lnTo>
                  <a:lnTo>
                    <a:pt x="41" y="14"/>
                  </a:lnTo>
                  <a:lnTo>
                    <a:pt x="43" y="22"/>
                  </a:lnTo>
                  <a:lnTo>
                    <a:pt x="43" y="2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8" name="Freeform 125"/>
            <p:cNvSpPr>
              <a:spLocks/>
            </p:cNvSpPr>
            <p:nvPr/>
          </p:nvSpPr>
          <p:spPr bwMode="auto">
            <a:xfrm>
              <a:off x="3484673" y="3790558"/>
              <a:ext cx="74423" cy="90964"/>
            </a:xfrm>
            <a:custGeom>
              <a:avLst/>
              <a:gdLst>
                <a:gd name="T0" fmla="*/ 44 w 44"/>
                <a:gd name="T1" fmla="*/ 22 h 44"/>
                <a:gd name="T2" fmla="*/ 44 w 44"/>
                <a:gd name="T3" fmla="*/ 22 h 44"/>
                <a:gd name="T4" fmla="*/ 44 w 44"/>
                <a:gd name="T5" fmla="*/ 30 h 44"/>
                <a:gd name="T6" fmla="*/ 38 w 44"/>
                <a:gd name="T7" fmla="*/ 36 h 44"/>
                <a:gd name="T8" fmla="*/ 30 w 44"/>
                <a:gd name="T9" fmla="*/ 41 h 44"/>
                <a:gd name="T10" fmla="*/ 22 w 44"/>
                <a:gd name="T11" fmla="*/ 44 h 44"/>
                <a:gd name="T12" fmla="*/ 22 w 44"/>
                <a:gd name="T13" fmla="*/ 44 h 44"/>
                <a:gd name="T14" fmla="*/ 14 w 44"/>
                <a:gd name="T15" fmla="*/ 41 h 44"/>
                <a:gd name="T16" fmla="*/ 6 w 44"/>
                <a:gd name="T17" fmla="*/ 36 h 44"/>
                <a:gd name="T18" fmla="*/ 3 w 44"/>
                <a:gd name="T19" fmla="*/ 30 h 44"/>
                <a:gd name="T20" fmla="*/ 0 w 44"/>
                <a:gd name="T21" fmla="*/ 22 h 44"/>
                <a:gd name="T22" fmla="*/ 0 w 44"/>
                <a:gd name="T23" fmla="*/ 22 h 44"/>
                <a:gd name="T24" fmla="*/ 3 w 44"/>
                <a:gd name="T25" fmla="*/ 14 h 44"/>
                <a:gd name="T26" fmla="*/ 6 w 44"/>
                <a:gd name="T27" fmla="*/ 5 h 44"/>
                <a:gd name="T28" fmla="*/ 14 w 44"/>
                <a:gd name="T29" fmla="*/ 0 h 44"/>
                <a:gd name="T30" fmla="*/ 22 w 44"/>
                <a:gd name="T31" fmla="*/ 0 h 44"/>
                <a:gd name="T32" fmla="*/ 22 w 44"/>
                <a:gd name="T33" fmla="*/ 0 h 44"/>
                <a:gd name="T34" fmla="*/ 30 w 44"/>
                <a:gd name="T35" fmla="*/ 0 h 44"/>
                <a:gd name="T36" fmla="*/ 38 w 44"/>
                <a:gd name="T37" fmla="*/ 5 h 44"/>
                <a:gd name="T38" fmla="*/ 44 w 44"/>
                <a:gd name="T39" fmla="*/ 14 h 44"/>
                <a:gd name="T40" fmla="*/ 44 w 44"/>
                <a:gd name="T41" fmla="*/ 22 h 44"/>
                <a:gd name="T42" fmla="*/ 44 w 44"/>
                <a:gd name="T43" fmla="*/ 2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4" h="44">
                  <a:moveTo>
                    <a:pt x="44" y="22"/>
                  </a:moveTo>
                  <a:lnTo>
                    <a:pt x="44" y="22"/>
                  </a:lnTo>
                  <a:lnTo>
                    <a:pt x="44" y="30"/>
                  </a:lnTo>
                  <a:lnTo>
                    <a:pt x="38" y="36"/>
                  </a:lnTo>
                  <a:lnTo>
                    <a:pt x="30" y="41"/>
                  </a:lnTo>
                  <a:lnTo>
                    <a:pt x="22" y="44"/>
                  </a:lnTo>
                  <a:lnTo>
                    <a:pt x="22" y="44"/>
                  </a:lnTo>
                  <a:lnTo>
                    <a:pt x="14" y="41"/>
                  </a:lnTo>
                  <a:lnTo>
                    <a:pt x="6" y="36"/>
                  </a:lnTo>
                  <a:lnTo>
                    <a:pt x="3" y="30"/>
                  </a:lnTo>
                  <a:lnTo>
                    <a:pt x="0" y="22"/>
                  </a:lnTo>
                  <a:lnTo>
                    <a:pt x="0" y="22"/>
                  </a:lnTo>
                  <a:lnTo>
                    <a:pt x="3" y="14"/>
                  </a:lnTo>
                  <a:lnTo>
                    <a:pt x="6" y="5"/>
                  </a:lnTo>
                  <a:lnTo>
                    <a:pt x="14" y="0"/>
                  </a:lnTo>
                  <a:lnTo>
                    <a:pt x="22" y="0"/>
                  </a:lnTo>
                  <a:lnTo>
                    <a:pt x="22" y="0"/>
                  </a:lnTo>
                  <a:lnTo>
                    <a:pt x="30" y="0"/>
                  </a:lnTo>
                  <a:lnTo>
                    <a:pt x="38" y="5"/>
                  </a:lnTo>
                  <a:lnTo>
                    <a:pt x="44" y="14"/>
                  </a:lnTo>
                  <a:lnTo>
                    <a:pt x="44" y="22"/>
                  </a:lnTo>
                  <a:lnTo>
                    <a:pt x="44" y="2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9" name="Rectangle 126"/>
            <p:cNvSpPr>
              <a:spLocks noChangeArrowheads="1"/>
            </p:cNvSpPr>
            <p:nvPr/>
          </p:nvSpPr>
          <p:spPr bwMode="auto">
            <a:xfrm>
              <a:off x="4118956" y="2907792"/>
              <a:ext cx="167451" cy="2480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a:ln>
                    <a:noFill/>
                  </a:ln>
                  <a:solidFill>
                    <a:srgbClr val="000000"/>
                  </a:solidFill>
                  <a:effectLst/>
                  <a:latin typeface="Univers LT Std 47 Cn Lt" charset="0"/>
                  <a:cs typeface="Arial" pitchFamily="34" charset="0"/>
                </a:rPr>
                <a:t>S</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30" name="Rectangle 127"/>
            <p:cNvSpPr>
              <a:spLocks noChangeArrowheads="1"/>
            </p:cNvSpPr>
            <p:nvPr/>
          </p:nvSpPr>
          <p:spPr bwMode="auto">
            <a:xfrm>
              <a:off x="4201836" y="2976015"/>
              <a:ext cx="138697" cy="231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a:ln>
                    <a:noFill/>
                  </a:ln>
                  <a:solidFill>
                    <a:srgbClr val="000000"/>
                  </a:solidFill>
                  <a:effectLst/>
                  <a:latin typeface="Univers LT Std 47 Cn Lt" charset="0"/>
                  <a:cs typeface="Arial" pitchFamily="34" charset="0"/>
                </a:rPr>
                <a:t>2</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11" name="Freeform 168"/>
            <p:cNvSpPr>
              <a:spLocks noEditPoints="1"/>
            </p:cNvSpPr>
            <p:nvPr/>
          </p:nvSpPr>
          <p:spPr bwMode="auto">
            <a:xfrm rot="5400000">
              <a:off x="3719107" y="3585243"/>
              <a:ext cx="259389" cy="83985"/>
            </a:xfrm>
            <a:custGeom>
              <a:avLst/>
              <a:gdLst>
                <a:gd name="T0" fmla="*/ 3300 w 3300"/>
                <a:gd name="T1" fmla="*/ 247 h 631"/>
                <a:gd name="T2" fmla="*/ 135 w 3300"/>
                <a:gd name="T3" fmla="*/ 247 h 631"/>
                <a:gd name="T4" fmla="*/ 135 w 3300"/>
                <a:gd name="T5" fmla="*/ 383 h 631"/>
                <a:gd name="T6" fmla="*/ 3300 w 3300"/>
                <a:gd name="T7" fmla="*/ 383 h 631"/>
                <a:gd name="T8" fmla="*/ 3300 w 3300"/>
                <a:gd name="T9" fmla="*/ 247 h 631"/>
                <a:gd name="T10" fmla="*/ 509 w 3300"/>
                <a:gd name="T11" fmla="*/ 19 h 631"/>
                <a:gd name="T12" fmla="*/ 0 w 3300"/>
                <a:gd name="T13" fmla="*/ 315 h 631"/>
                <a:gd name="T14" fmla="*/ 509 w 3300"/>
                <a:gd name="T15" fmla="*/ 612 h 631"/>
                <a:gd name="T16" fmla="*/ 602 w 3300"/>
                <a:gd name="T17" fmla="*/ 588 h 631"/>
                <a:gd name="T18" fmla="*/ 577 w 3300"/>
                <a:gd name="T19" fmla="*/ 495 h 631"/>
                <a:gd name="T20" fmla="*/ 577 w 3300"/>
                <a:gd name="T21" fmla="*/ 495 h 631"/>
                <a:gd name="T22" fmla="*/ 169 w 3300"/>
                <a:gd name="T23" fmla="*/ 257 h 631"/>
                <a:gd name="T24" fmla="*/ 169 w 3300"/>
                <a:gd name="T25" fmla="*/ 374 h 631"/>
                <a:gd name="T26" fmla="*/ 577 w 3300"/>
                <a:gd name="T27" fmla="*/ 136 h 631"/>
                <a:gd name="T28" fmla="*/ 602 w 3300"/>
                <a:gd name="T29" fmla="*/ 43 h 631"/>
                <a:gd name="T30" fmla="*/ 509 w 3300"/>
                <a:gd name="T31" fmla="*/ 19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300" h="631">
                  <a:moveTo>
                    <a:pt x="3300" y="247"/>
                  </a:moveTo>
                  <a:lnTo>
                    <a:pt x="135" y="247"/>
                  </a:lnTo>
                  <a:lnTo>
                    <a:pt x="135" y="383"/>
                  </a:lnTo>
                  <a:lnTo>
                    <a:pt x="3300" y="383"/>
                  </a:lnTo>
                  <a:lnTo>
                    <a:pt x="3300" y="247"/>
                  </a:lnTo>
                  <a:close/>
                  <a:moveTo>
                    <a:pt x="509" y="19"/>
                  </a:moveTo>
                  <a:lnTo>
                    <a:pt x="0" y="315"/>
                  </a:lnTo>
                  <a:lnTo>
                    <a:pt x="509" y="612"/>
                  </a:lnTo>
                  <a:cubicBezTo>
                    <a:pt x="541" y="631"/>
                    <a:pt x="583" y="620"/>
                    <a:pt x="602" y="588"/>
                  </a:cubicBezTo>
                  <a:cubicBezTo>
                    <a:pt x="621" y="555"/>
                    <a:pt x="610" y="514"/>
                    <a:pt x="577" y="495"/>
                  </a:cubicBezTo>
                  <a:lnTo>
                    <a:pt x="577" y="495"/>
                  </a:lnTo>
                  <a:lnTo>
                    <a:pt x="169" y="257"/>
                  </a:lnTo>
                  <a:lnTo>
                    <a:pt x="169" y="374"/>
                  </a:lnTo>
                  <a:lnTo>
                    <a:pt x="577" y="136"/>
                  </a:lnTo>
                  <a:cubicBezTo>
                    <a:pt x="610" y="117"/>
                    <a:pt x="621" y="76"/>
                    <a:pt x="602" y="43"/>
                  </a:cubicBezTo>
                  <a:cubicBezTo>
                    <a:pt x="583" y="11"/>
                    <a:pt x="541" y="0"/>
                    <a:pt x="509" y="19"/>
                  </a:cubicBezTo>
                  <a:close/>
                </a:path>
              </a:pathLst>
            </a:custGeom>
            <a:solidFill>
              <a:schemeClr val="tx1"/>
            </a:solidFill>
            <a:ln w="0" cap="flat">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sz="2000" dirty="0"/>
            </a:p>
          </p:txBody>
        </p:sp>
        <p:grpSp>
          <p:nvGrpSpPr>
            <p:cNvPr id="212" name="Group 211"/>
            <p:cNvGrpSpPr/>
            <p:nvPr/>
          </p:nvGrpSpPr>
          <p:grpSpPr>
            <a:xfrm>
              <a:off x="2438400" y="5233262"/>
              <a:ext cx="1976306" cy="153888"/>
              <a:chOff x="685800" y="4348391"/>
              <a:chExt cx="1854878" cy="118168"/>
            </a:xfrm>
          </p:grpSpPr>
          <p:sp>
            <p:nvSpPr>
              <p:cNvPr id="213" name="Rectangle 38"/>
              <p:cNvSpPr>
                <a:spLocks noChangeArrowheads="1"/>
              </p:cNvSpPr>
              <p:nvPr/>
            </p:nvSpPr>
            <p:spPr bwMode="auto">
              <a:xfrm>
                <a:off x="685800" y="4348391"/>
                <a:ext cx="1302909" cy="118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a:ln>
                      <a:noFill/>
                    </a:ln>
                    <a:solidFill>
                      <a:srgbClr val="000000"/>
                    </a:solidFill>
                    <a:effectLst/>
                    <a:latin typeface="Univers LT Std 47 Cn Lt" charset="0"/>
                    <a:cs typeface="Arial" pitchFamily="34" charset="0"/>
                  </a:rPr>
                  <a:t>Quantity of Whizbangs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14" name="Rectangle 39"/>
              <p:cNvSpPr>
                <a:spLocks noChangeArrowheads="1"/>
              </p:cNvSpPr>
              <p:nvPr/>
            </p:nvSpPr>
            <p:spPr bwMode="auto">
              <a:xfrm>
                <a:off x="2006575" y="4348391"/>
                <a:ext cx="534103" cy="118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a:ln>
                      <a:noFill/>
                    </a:ln>
                    <a:solidFill>
                      <a:srgbClr val="000000"/>
                    </a:solidFill>
                    <a:effectLst/>
                    <a:latin typeface="Univers LT Std 47 Cn Lt" charset="0"/>
                    <a:cs typeface="Arial" pitchFamily="34" charset="0"/>
                  </a:rPr>
                  <a:t>(millions)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grpSp>
      <p:grpSp>
        <p:nvGrpSpPr>
          <p:cNvPr id="4" name="Group 3"/>
          <p:cNvGrpSpPr/>
          <p:nvPr/>
        </p:nvGrpSpPr>
        <p:grpSpPr>
          <a:xfrm>
            <a:off x="4495800" y="2986637"/>
            <a:ext cx="2057400" cy="2476713"/>
            <a:chOff x="4495800" y="2910437"/>
            <a:chExt cx="2057400" cy="2476713"/>
          </a:xfrm>
        </p:grpSpPr>
        <p:sp>
          <p:nvSpPr>
            <p:cNvPr id="64" name="Line 61"/>
            <p:cNvSpPr>
              <a:spLocks noChangeShapeType="1"/>
            </p:cNvSpPr>
            <p:nvPr/>
          </p:nvSpPr>
          <p:spPr bwMode="auto">
            <a:xfrm flipV="1">
              <a:off x="4897010" y="3116596"/>
              <a:ext cx="0" cy="186683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5" name="Line 62"/>
            <p:cNvSpPr>
              <a:spLocks noChangeShapeType="1"/>
            </p:cNvSpPr>
            <p:nvPr/>
          </p:nvSpPr>
          <p:spPr bwMode="auto">
            <a:xfrm>
              <a:off x="4897010" y="3253042"/>
              <a:ext cx="55817"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66" name="Line 63"/>
            <p:cNvSpPr>
              <a:spLocks noChangeShapeType="1"/>
            </p:cNvSpPr>
            <p:nvPr/>
          </p:nvSpPr>
          <p:spPr bwMode="auto">
            <a:xfrm>
              <a:off x="4897010" y="3683055"/>
              <a:ext cx="55817"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67" name="Line 64"/>
            <p:cNvSpPr>
              <a:spLocks noChangeShapeType="1"/>
            </p:cNvSpPr>
            <p:nvPr/>
          </p:nvSpPr>
          <p:spPr bwMode="auto">
            <a:xfrm>
              <a:off x="4897010" y="4119270"/>
              <a:ext cx="55817"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68" name="Line 65"/>
            <p:cNvSpPr>
              <a:spLocks noChangeShapeType="1"/>
            </p:cNvSpPr>
            <p:nvPr/>
          </p:nvSpPr>
          <p:spPr bwMode="auto">
            <a:xfrm>
              <a:off x="4897010" y="4549283"/>
              <a:ext cx="55817"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69" name="Line 66"/>
            <p:cNvSpPr>
              <a:spLocks noChangeShapeType="1"/>
            </p:cNvSpPr>
            <p:nvPr/>
          </p:nvSpPr>
          <p:spPr bwMode="auto">
            <a:xfrm>
              <a:off x="4897010" y="4983430"/>
              <a:ext cx="152735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0" name="Line 67"/>
            <p:cNvSpPr>
              <a:spLocks noChangeShapeType="1"/>
            </p:cNvSpPr>
            <p:nvPr/>
          </p:nvSpPr>
          <p:spPr bwMode="auto">
            <a:xfrm>
              <a:off x="6253530" y="4917275"/>
              <a:ext cx="0" cy="66156"/>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71" name="Line 68"/>
            <p:cNvSpPr>
              <a:spLocks noChangeShapeType="1"/>
            </p:cNvSpPr>
            <p:nvPr/>
          </p:nvSpPr>
          <p:spPr bwMode="auto">
            <a:xfrm>
              <a:off x="5915246" y="4917275"/>
              <a:ext cx="0" cy="66156"/>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72" name="Line 69"/>
            <p:cNvSpPr>
              <a:spLocks noChangeShapeType="1"/>
            </p:cNvSpPr>
            <p:nvPr/>
          </p:nvSpPr>
          <p:spPr bwMode="auto">
            <a:xfrm>
              <a:off x="5576962" y="4917275"/>
              <a:ext cx="0" cy="66156"/>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73" name="Line 70"/>
            <p:cNvSpPr>
              <a:spLocks noChangeShapeType="1"/>
            </p:cNvSpPr>
            <p:nvPr/>
          </p:nvSpPr>
          <p:spPr bwMode="auto">
            <a:xfrm>
              <a:off x="5235294" y="4917275"/>
              <a:ext cx="0" cy="66156"/>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74" name="Rectangle 71"/>
            <p:cNvSpPr>
              <a:spLocks noChangeArrowheads="1"/>
            </p:cNvSpPr>
            <p:nvPr/>
          </p:nvSpPr>
          <p:spPr bwMode="auto">
            <a:xfrm>
              <a:off x="4771845" y="5018575"/>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75" name="Rectangle 72"/>
            <p:cNvSpPr>
              <a:spLocks noChangeArrowheads="1"/>
            </p:cNvSpPr>
            <p:nvPr/>
          </p:nvSpPr>
          <p:spPr bwMode="auto">
            <a:xfrm>
              <a:off x="4495800" y="4435577"/>
              <a:ext cx="34785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lvl="0" fontAlgn="base">
                <a:spcBef>
                  <a:spcPct val="0"/>
                </a:spcBef>
                <a:spcAft>
                  <a:spcPct val="0"/>
                </a:spcAft>
              </a:pPr>
              <a:r>
                <a:rPr lang="en-US" sz="1400" dirty="0">
                  <a:solidFill>
                    <a:srgbClr val="000000"/>
                  </a:solidFill>
                  <a:latin typeface="Univers LT Std 57 Cn" charset="0"/>
                  <a:cs typeface="Arial" pitchFamily="34" charset="0"/>
                </a:rPr>
                <a:t>0.20</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76" name="Rectangle 73"/>
            <p:cNvSpPr>
              <a:spLocks noChangeArrowheads="1"/>
            </p:cNvSpPr>
            <p:nvPr/>
          </p:nvSpPr>
          <p:spPr bwMode="auto">
            <a:xfrm>
              <a:off x="4495800" y="4001430"/>
              <a:ext cx="34785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lvl="0" fontAlgn="base">
                <a:spcBef>
                  <a:spcPct val="0"/>
                </a:spcBef>
                <a:spcAft>
                  <a:spcPct val="0"/>
                </a:spcAft>
              </a:pPr>
              <a:r>
                <a:rPr lang="en-US" sz="1400" dirty="0">
                  <a:solidFill>
                    <a:srgbClr val="000000"/>
                  </a:solidFill>
                  <a:latin typeface="Univers LT Std 57 Cn" charset="0"/>
                  <a:cs typeface="Arial" pitchFamily="34" charset="0"/>
                </a:rPr>
                <a:t>0.40</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77" name="Rectangle 74"/>
            <p:cNvSpPr>
              <a:spLocks noChangeArrowheads="1"/>
            </p:cNvSpPr>
            <p:nvPr/>
          </p:nvSpPr>
          <p:spPr bwMode="auto">
            <a:xfrm>
              <a:off x="4495800" y="3571417"/>
              <a:ext cx="34785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lvl="0" fontAlgn="base">
                <a:spcBef>
                  <a:spcPct val="0"/>
                </a:spcBef>
                <a:spcAft>
                  <a:spcPct val="0"/>
                </a:spcAft>
              </a:pPr>
              <a:r>
                <a:rPr lang="en-US" sz="1400" dirty="0">
                  <a:solidFill>
                    <a:srgbClr val="000000"/>
                  </a:solidFill>
                  <a:latin typeface="Univers LT Std 57 Cn" charset="0"/>
                  <a:cs typeface="Arial" pitchFamily="34" charset="0"/>
                </a:rPr>
                <a:t>0.60</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78" name="Rectangle 75"/>
            <p:cNvSpPr>
              <a:spLocks noChangeArrowheads="1"/>
            </p:cNvSpPr>
            <p:nvPr/>
          </p:nvSpPr>
          <p:spPr bwMode="auto">
            <a:xfrm>
              <a:off x="4495800" y="3135203"/>
              <a:ext cx="34785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lvl="0" fontAlgn="base">
                <a:spcBef>
                  <a:spcPct val="0"/>
                </a:spcBef>
                <a:spcAft>
                  <a:spcPct val="0"/>
                </a:spcAft>
              </a:pPr>
              <a:r>
                <a:rPr lang="en-US" sz="1400" dirty="0">
                  <a:solidFill>
                    <a:srgbClr val="000000"/>
                  </a:solidFill>
                  <a:latin typeface="Univers LT Std 57 Cn" charset="0"/>
                  <a:cs typeface="Arial" pitchFamily="34" charset="0"/>
                </a:rPr>
                <a:t>0.80</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79" name="Rectangle 76"/>
            <p:cNvSpPr>
              <a:spLocks noChangeArrowheads="1"/>
            </p:cNvSpPr>
            <p:nvPr/>
          </p:nvSpPr>
          <p:spPr bwMode="auto">
            <a:xfrm>
              <a:off x="5169329" y="5018575"/>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10</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80" name="Rectangle 77"/>
            <p:cNvSpPr>
              <a:spLocks noChangeArrowheads="1"/>
            </p:cNvSpPr>
            <p:nvPr/>
          </p:nvSpPr>
          <p:spPr bwMode="auto">
            <a:xfrm>
              <a:off x="5507614" y="5018575"/>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20</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81" name="Rectangle 78"/>
            <p:cNvSpPr>
              <a:spLocks noChangeArrowheads="1"/>
            </p:cNvSpPr>
            <p:nvPr/>
          </p:nvSpPr>
          <p:spPr bwMode="auto">
            <a:xfrm>
              <a:off x="5845898" y="5018575"/>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30</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82" name="Rectangle 79"/>
            <p:cNvSpPr>
              <a:spLocks noChangeArrowheads="1"/>
            </p:cNvSpPr>
            <p:nvPr/>
          </p:nvSpPr>
          <p:spPr bwMode="auto">
            <a:xfrm>
              <a:off x="6182491" y="5018575"/>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40</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83" name="Rectangle 80"/>
            <p:cNvSpPr>
              <a:spLocks noChangeArrowheads="1"/>
            </p:cNvSpPr>
            <p:nvPr/>
          </p:nvSpPr>
          <p:spPr bwMode="auto">
            <a:xfrm>
              <a:off x="4555171" y="2910437"/>
              <a:ext cx="503343"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a:ln>
                    <a:noFill/>
                  </a:ln>
                  <a:solidFill>
                    <a:srgbClr val="000000"/>
                  </a:solidFill>
                  <a:effectLst/>
                  <a:latin typeface="Univers LT Std 47 Cn Lt" charset="0"/>
                  <a:cs typeface="Arial" pitchFamily="34" charset="0"/>
                </a:rPr>
                <a:t>Price ($)</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41" name="Rectangle 138"/>
            <p:cNvSpPr>
              <a:spLocks noChangeArrowheads="1"/>
            </p:cNvSpPr>
            <p:nvPr/>
          </p:nvSpPr>
          <p:spPr bwMode="auto">
            <a:xfrm>
              <a:off x="6104685" y="4441780"/>
              <a:ext cx="175908" cy="2480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a:ln>
                    <a:noFill/>
                  </a:ln>
                  <a:solidFill>
                    <a:srgbClr val="000000"/>
                  </a:solidFill>
                  <a:effectLst/>
                  <a:latin typeface="Univers LT Std 47 Cn Lt" charset="0"/>
                  <a:cs typeface="Arial" pitchFamily="34" charset="0"/>
                </a:rPr>
                <a:t>D</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42" name="Rectangle 139"/>
            <p:cNvSpPr>
              <a:spLocks noChangeArrowheads="1"/>
            </p:cNvSpPr>
            <p:nvPr/>
          </p:nvSpPr>
          <p:spPr bwMode="auto">
            <a:xfrm>
              <a:off x="6243382" y="3683055"/>
              <a:ext cx="167451" cy="2480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a:ln>
                    <a:noFill/>
                  </a:ln>
                  <a:solidFill>
                    <a:srgbClr val="000000"/>
                  </a:solidFill>
                  <a:effectLst/>
                  <a:latin typeface="Univers LT Std 47 Cn Lt" charset="0"/>
                  <a:cs typeface="Arial" pitchFamily="34" charset="0"/>
                </a:rPr>
                <a:t>S</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43" name="Rectangle 140"/>
            <p:cNvSpPr>
              <a:spLocks noChangeArrowheads="1"/>
            </p:cNvSpPr>
            <p:nvPr/>
          </p:nvSpPr>
          <p:spPr bwMode="auto">
            <a:xfrm>
              <a:off x="6326262" y="3751279"/>
              <a:ext cx="138697" cy="231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a:ln>
                    <a:noFill/>
                  </a:ln>
                  <a:solidFill>
                    <a:srgbClr val="000000"/>
                  </a:solidFill>
                  <a:effectLst/>
                  <a:latin typeface="Univers LT Std 47 Cn Lt" charset="0"/>
                  <a:cs typeface="Arial" pitchFamily="34" charset="0"/>
                </a:rPr>
                <a:t>1</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44" name="Rectangle 141"/>
            <p:cNvSpPr>
              <a:spLocks noChangeArrowheads="1"/>
            </p:cNvSpPr>
            <p:nvPr/>
          </p:nvSpPr>
          <p:spPr bwMode="auto">
            <a:xfrm>
              <a:off x="6243382" y="3207560"/>
              <a:ext cx="167451" cy="2480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a:ln>
                    <a:noFill/>
                  </a:ln>
                  <a:solidFill>
                    <a:srgbClr val="000000"/>
                  </a:solidFill>
                  <a:effectLst/>
                  <a:latin typeface="Univers LT Std 47 Cn Lt" charset="0"/>
                  <a:cs typeface="Arial" pitchFamily="34" charset="0"/>
                </a:rPr>
                <a:t>S</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45" name="Rectangle 142"/>
            <p:cNvSpPr>
              <a:spLocks noChangeArrowheads="1"/>
            </p:cNvSpPr>
            <p:nvPr/>
          </p:nvSpPr>
          <p:spPr bwMode="auto">
            <a:xfrm>
              <a:off x="6326262" y="3275784"/>
              <a:ext cx="138697" cy="231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a:ln>
                    <a:noFill/>
                  </a:ln>
                  <a:solidFill>
                    <a:srgbClr val="000000"/>
                  </a:solidFill>
                  <a:effectLst/>
                  <a:latin typeface="Univers LT Std 47 Cn Lt" charset="0"/>
                  <a:cs typeface="Arial" pitchFamily="34" charset="0"/>
                </a:rPr>
                <a:t>2</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59" name="Line 156"/>
            <p:cNvSpPr>
              <a:spLocks noChangeShapeType="1"/>
            </p:cNvSpPr>
            <p:nvPr/>
          </p:nvSpPr>
          <p:spPr bwMode="auto">
            <a:xfrm flipV="1">
              <a:off x="5174403" y="3813300"/>
              <a:ext cx="1004705" cy="316308"/>
            </a:xfrm>
            <a:prstGeom prst="line">
              <a:avLst/>
            </a:prstGeom>
            <a:noFill/>
            <a:ln w="38100">
              <a:solidFill>
                <a:srgbClr val="558ED5"/>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60" name="Line 157"/>
            <p:cNvSpPr>
              <a:spLocks noChangeShapeType="1"/>
            </p:cNvSpPr>
            <p:nvPr/>
          </p:nvSpPr>
          <p:spPr bwMode="auto">
            <a:xfrm flipV="1">
              <a:off x="5145212" y="3377084"/>
              <a:ext cx="1004705" cy="316308"/>
            </a:xfrm>
            <a:prstGeom prst="line">
              <a:avLst/>
            </a:prstGeom>
            <a:noFill/>
            <a:ln w="38100">
              <a:solidFill>
                <a:srgbClr val="8EB4E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61" name="Line 158"/>
            <p:cNvSpPr>
              <a:spLocks noChangeShapeType="1"/>
            </p:cNvSpPr>
            <p:nvPr/>
          </p:nvSpPr>
          <p:spPr bwMode="auto">
            <a:xfrm flipH="1" flipV="1">
              <a:off x="5646310" y="3242706"/>
              <a:ext cx="463450" cy="1176334"/>
            </a:xfrm>
            <a:prstGeom prst="line">
              <a:avLst/>
            </a:prstGeom>
            <a:noFill/>
            <a:ln w="38100">
              <a:solidFill>
                <a:srgbClr val="E46C0A"/>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62" name="Freeform 159"/>
            <p:cNvSpPr>
              <a:spLocks/>
            </p:cNvSpPr>
            <p:nvPr/>
          </p:nvSpPr>
          <p:spPr bwMode="auto">
            <a:xfrm>
              <a:off x="5867886" y="3852579"/>
              <a:ext cx="74423" cy="90964"/>
            </a:xfrm>
            <a:custGeom>
              <a:avLst/>
              <a:gdLst>
                <a:gd name="T0" fmla="*/ 44 w 44"/>
                <a:gd name="T1" fmla="*/ 22 h 44"/>
                <a:gd name="T2" fmla="*/ 44 w 44"/>
                <a:gd name="T3" fmla="*/ 22 h 44"/>
                <a:gd name="T4" fmla="*/ 41 w 44"/>
                <a:gd name="T5" fmla="*/ 30 h 44"/>
                <a:gd name="T6" fmla="*/ 39 w 44"/>
                <a:gd name="T7" fmla="*/ 38 h 44"/>
                <a:gd name="T8" fmla="*/ 30 w 44"/>
                <a:gd name="T9" fmla="*/ 41 h 44"/>
                <a:gd name="T10" fmla="*/ 22 w 44"/>
                <a:gd name="T11" fmla="*/ 44 h 44"/>
                <a:gd name="T12" fmla="*/ 22 w 44"/>
                <a:gd name="T13" fmla="*/ 44 h 44"/>
                <a:gd name="T14" fmla="*/ 14 w 44"/>
                <a:gd name="T15" fmla="*/ 41 h 44"/>
                <a:gd name="T16" fmla="*/ 6 w 44"/>
                <a:gd name="T17" fmla="*/ 38 h 44"/>
                <a:gd name="T18" fmla="*/ 3 w 44"/>
                <a:gd name="T19" fmla="*/ 30 h 44"/>
                <a:gd name="T20" fmla="*/ 0 w 44"/>
                <a:gd name="T21" fmla="*/ 22 h 44"/>
                <a:gd name="T22" fmla="*/ 0 w 44"/>
                <a:gd name="T23" fmla="*/ 22 h 44"/>
                <a:gd name="T24" fmla="*/ 3 w 44"/>
                <a:gd name="T25" fmla="*/ 14 h 44"/>
                <a:gd name="T26" fmla="*/ 6 w 44"/>
                <a:gd name="T27" fmla="*/ 6 h 44"/>
                <a:gd name="T28" fmla="*/ 14 w 44"/>
                <a:gd name="T29" fmla="*/ 3 h 44"/>
                <a:gd name="T30" fmla="*/ 22 w 44"/>
                <a:gd name="T31" fmla="*/ 0 h 44"/>
                <a:gd name="T32" fmla="*/ 22 w 44"/>
                <a:gd name="T33" fmla="*/ 0 h 44"/>
                <a:gd name="T34" fmla="*/ 30 w 44"/>
                <a:gd name="T35" fmla="*/ 3 h 44"/>
                <a:gd name="T36" fmla="*/ 39 w 44"/>
                <a:gd name="T37" fmla="*/ 6 h 44"/>
                <a:gd name="T38" fmla="*/ 41 w 44"/>
                <a:gd name="T39" fmla="*/ 14 h 44"/>
                <a:gd name="T40" fmla="*/ 44 w 44"/>
                <a:gd name="T41" fmla="*/ 22 h 44"/>
                <a:gd name="T42" fmla="*/ 44 w 44"/>
                <a:gd name="T43" fmla="*/ 2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4" h="44">
                  <a:moveTo>
                    <a:pt x="44" y="22"/>
                  </a:moveTo>
                  <a:lnTo>
                    <a:pt x="44" y="22"/>
                  </a:lnTo>
                  <a:lnTo>
                    <a:pt x="41" y="30"/>
                  </a:lnTo>
                  <a:lnTo>
                    <a:pt x="39" y="38"/>
                  </a:lnTo>
                  <a:lnTo>
                    <a:pt x="30" y="41"/>
                  </a:lnTo>
                  <a:lnTo>
                    <a:pt x="22" y="44"/>
                  </a:lnTo>
                  <a:lnTo>
                    <a:pt x="22" y="44"/>
                  </a:lnTo>
                  <a:lnTo>
                    <a:pt x="14" y="41"/>
                  </a:lnTo>
                  <a:lnTo>
                    <a:pt x="6" y="38"/>
                  </a:lnTo>
                  <a:lnTo>
                    <a:pt x="3" y="30"/>
                  </a:lnTo>
                  <a:lnTo>
                    <a:pt x="0" y="22"/>
                  </a:lnTo>
                  <a:lnTo>
                    <a:pt x="0" y="22"/>
                  </a:lnTo>
                  <a:lnTo>
                    <a:pt x="3" y="14"/>
                  </a:lnTo>
                  <a:lnTo>
                    <a:pt x="6" y="6"/>
                  </a:lnTo>
                  <a:lnTo>
                    <a:pt x="14" y="3"/>
                  </a:lnTo>
                  <a:lnTo>
                    <a:pt x="22" y="0"/>
                  </a:lnTo>
                  <a:lnTo>
                    <a:pt x="22" y="0"/>
                  </a:lnTo>
                  <a:lnTo>
                    <a:pt x="30" y="3"/>
                  </a:lnTo>
                  <a:lnTo>
                    <a:pt x="39" y="6"/>
                  </a:lnTo>
                  <a:lnTo>
                    <a:pt x="41" y="14"/>
                  </a:lnTo>
                  <a:lnTo>
                    <a:pt x="44" y="22"/>
                  </a:lnTo>
                  <a:lnTo>
                    <a:pt x="44" y="2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3" name="Freeform 160"/>
            <p:cNvSpPr>
              <a:spLocks/>
            </p:cNvSpPr>
            <p:nvPr/>
          </p:nvSpPr>
          <p:spPr bwMode="auto">
            <a:xfrm>
              <a:off x="5734264" y="3484587"/>
              <a:ext cx="74423" cy="90964"/>
            </a:xfrm>
            <a:custGeom>
              <a:avLst/>
              <a:gdLst>
                <a:gd name="T0" fmla="*/ 44 w 44"/>
                <a:gd name="T1" fmla="*/ 22 h 44"/>
                <a:gd name="T2" fmla="*/ 44 w 44"/>
                <a:gd name="T3" fmla="*/ 22 h 44"/>
                <a:gd name="T4" fmla="*/ 41 w 44"/>
                <a:gd name="T5" fmla="*/ 30 h 44"/>
                <a:gd name="T6" fmla="*/ 36 w 44"/>
                <a:gd name="T7" fmla="*/ 39 h 44"/>
                <a:gd name="T8" fmla="*/ 30 w 44"/>
                <a:gd name="T9" fmla="*/ 44 h 44"/>
                <a:gd name="T10" fmla="*/ 22 w 44"/>
                <a:gd name="T11" fmla="*/ 44 h 44"/>
                <a:gd name="T12" fmla="*/ 22 w 44"/>
                <a:gd name="T13" fmla="*/ 44 h 44"/>
                <a:gd name="T14" fmla="*/ 11 w 44"/>
                <a:gd name="T15" fmla="*/ 44 h 44"/>
                <a:gd name="T16" fmla="*/ 6 w 44"/>
                <a:gd name="T17" fmla="*/ 39 h 44"/>
                <a:gd name="T18" fmla="*/ 0 w 44"/>
                <a:gd name="T19" fmla="*/ 30 h 44"/>
                <a:gd name="T20" fmla="*/ 0 w 44"/>
                <a:gd name="T21" fmla="*/ 22 h 44"/>
                <a:gd name="T22" fmla="*/ 0 w 44"/>
                <a:gd name="T23" fmla="*/ 22 h 44"/>
                <a:gd name="T24" fmla="*/ 0 w 44"/>
                <a:gd name="T25" fmla="*/ 14 h 44"/>
                <a:gd name="T26" fmla="*/ 6 w 44"/>
                <a:gd name="T27" fmla="*/ 6 h 44"/>
                <a:gd name="T28" fmla="*/ 11 w 44"/>
                <a:gd name="T29" fmla="*/ 3 h 44"/>
                <a:gd name="T30" fmla="*/ 22 w 44"/>
                <a:gd name="T31" fmla="*/ 0 h 44"/>
                <a:gd name="T32" fmla="*/ 22 w 44"/>
                <a:gd name="T33" fmla="*/ 0 h 44"/>
                <a:gd name="T34" fmla="*/ 30 w 44"/>
                <a:gd name="T35" fmla="*/ 3 h 44"/>
                <a:gd name="T36" fmla="*/ 36 w 44"/>
                <a:gd name="T37" fmla="*/ 6 h 44"/>
                <a:gd name="T38" fmla="*/ 41 w 44"/>
                <a:gd name="T39" fmla="*/ 14 h 44"/>
                <a:gd name="T40" fmla="*/ 44 w 44"/>
                <a:gd name="T41" fmla="*/ 22 h 44"/>
                <a:gd name="T42" fmla="*/ 44 w 44"/>
                <a:gd name="T43" fmla="*/ 2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4" h="44">
                  <a:moveTo>
                    <a:pt x="44" y="22"/>
                  </a:moveTo>
                  <a:lnTo>
                    <a:pt x="44" y="22"/>
                  </a:lnTo>
                  <a:lnTo>
                    <a:pt x="41" y="30"/>
                  </a:lnTo>
                  <a:lnTo>
                    <a:pt x="36" y="39"/>
                  </a:lnTo>
                  <a:lnTo>
                    <a:pt x="30" y="44"/>
                  </a:lnTo>
                  <a:lnTo>
                    <a:pt x="22" y="44"/>
                  </a:lnTo>
                  <a:lnTo>
                    <a:pt x="22" y="44"/>
                  </a:lnTo>
                  <a:lnTo>
                    <a:pt x="11" y="44"/>
                  </a:lnTo>
                  <a:lnTo>
                    <a:pt x="6" y="39"/>
                  </a:lnTo>
                  <a:lnTo>
                    <a:pt x="0" y="30"/>
                  </a:lnTo>
                  <a:lnTo>
                    <a:pt x="0" y="22"/>
                  </a:lnTo>
                  <a:lnTo>
                    <a:pt x="0" y="22"/>
                  </a:lnTo>
                  <a:lnTo>
                    <a:pt x="0" y="14"/>
                  </a:lnTo>
                  <a:lnTo>
                    <a:pt x="6" y="6"/>
                  </a:lnTo>
                  <a:lnTo>
                    <a:pt x="11" y="3"/>
                  </a:lnTo>
                  <a:lnTo>
                    <a:pt x="22" y="0"/>
                  </a:lnTo>
                  <a:lnTo>
                    <a:pt x="22" y="0"/>
                  </a:lnTo>
                  <a:lnTo>
                    <a:pt x="30" y="3"/>
                  </a:lnTo>
                  <a:lnTo>
                    <a:pt x="36" y="6"/>
                  </a:lnTo>
                  <a:lnTo>
                    <a:pt x="41" y="14"/>
                  </a:lnTo>
                  <a:lnTo>
                    <a:pt x="44" y="22"/>
                  </a:lnTo>
                  <a:lnTo>
                    <a:pt x="44" y="2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0" name="Freeform 168"/>
            <p:cNvSpPr>
              <a:spLocks noEditPoints="1"/>
            </p:cNvSpPr>
            <p:nvPr/>
          </p:nvSpPr>
          <p:spPr bwMode="auto">
            <a:xfrm rot="5400000">
              <a:off x="5435313" y="3738367"/>
              <a:ext cx="259389" cy="83985"/>
            </a:xfrm>
            <a:custGeom>
              <a:avLst/>
              <a:gdLst>
                <a:gd name="T0" fmla="*/ 3300 w 3300"/>
                <a:gd name="T1" fmla="*/ 247 h 631"/>
                <a:gd name="T2" fmla="*/ 135 w 3300"/>
                <a:gd name="T3" fmla="*/ 247 h 631"/>
                <a:gd name="T4" fmla="*/ 135 w 3300"/>
                <a:gd name="T5" fmla="*/ 383 h 631"/>
                <a:gd name="T6" fmla="*/ 3300 w 3300"/>
                <a:gd name="T7" fmla="*/ 383 h 631"/>
                <a:gd name="T8" fmla="*/ 3300 w 3300"/>
                <a:gd name="T9" fmla="*/ 247 h 631"/>
                <a:gd name="T10" fmla="*/ 509 w 3300"/>
                <a:gd name="T11" fmla="*/ 19 h 631"/>
                <a:gd name="T12" fmla="*/ 0 w 3300"/>
                <a:gd name="T13" fmla="*/ 315 h 631"/>
                <a:gd name="T14" fmla="*/ 509 w 3300"/>
                <a:gd name="T15" fmla="*/ 612 h 631"/>
                <a:gd name="T16" fmla="*/ 602 w 3300"/>
                <a:gd name="T17" fmla="*/ 588 h 631"/>
                <a:gd name="T18" fmla="*/ 577 w 3300"/>
                <a:gd name="T19" fmla="*/ 495 h 631"/>
                <a:gd name="T20" fmla="*/ 577 w 3300"/>
                <a:gd name="T21" fmla="*/ 495 h 631"/>
                <a:gd name="T22" fmla="*/ 169 w 3300"/>
                <a:gd name="T23" fmla="*/ 257 h 631"/>
                <a:gd name="T24" fmla="*/ 169 w 3300"/>
                <a:gd name="T25" fmla="*/ 374 h 631"/>
                <a:gd name="T26" fmla="*/ 577 w 3300"/>
                <a:gd name="T27" fmla="*/ 136 h 631"/>
                <a:gd name="T28" fmla="*/ 602 w 3300"/>
                <a:gd name="T29" fmla="*/ 43 h 631"/>
                <a:gd name="T30" fmla="*/ 509 w 3300"/>
                <a:gd name="T31" fmla="*/ 19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300" h="631">
                  <a:moveTo>
                    <a:pt x="3300" y="247"/>
                  </a:moveTo>
                  <a:lnTo>
                    <a:pt x="135" y="247"/>
                  </a:lnTo>
                  <a:lnTo>
                    <a:pt x="135" y="383"/>
                  </a:lnTo>
                  <a:lnTo>
                    <a:pt x="3300" y="383"/>
                  </a:lnTo>
                  <a:lnTo>
                    <a:pt x="3300" y="247"/>
                  </a:lnTo>
                  <a:close/>
                  <a:moveTo>
                    <a:pt x="509" y="19"/>
                  </a:moveTo>
                  <a:lnTo>
                    <a:pt x="0" y="315"/>
                  </a:lnTo>
                  <a:lnTo>
                    <a:pt x="509" y="612"/>
                  </a:lnTo>
                  <a:cubicBezTo>
                    <a:pt x="541" y="631"/>
                    <a:pt x="583" y="620"/>
                    <a:pt x="602" y="588"/>
                  </a:cubicBezTo>
                  <a:cubicBezTo>
                    <a:pt x="621" y="555"/>
                    <a:pt x="610" y="514"/>
                    <a:pt x="577" y="495"/>
                  </a:cubicBezTo>
                  <a:lnTo>
                    <a:pt x="577" y="495"/>
                  </a:lnTo>
                  <a:lnTo>
                    <a:pt x="169" y="257"/>
                  </a:lnTo>
                  <a:lnTo>
                    <a:pt x="169" y="374"/>
                  </a:lnTo>
                  <a:lnTo>
                    <a:pt x="577" y="136"/>
                  </a:lnTo>
                  <a:cubicBezTo>
                    <a:pt x="610" y="117"/>
                    <a:pt x="621" y="76"/>
                    <a:pt x="602" y="43"/>
                  </a:cubicBezTo>
                  <a:cubicBezTo>
                    <a:pt x="583" y="11"/>
                    <a:pt x="541" y="0"/>
                    <a:pt x="509" y="19"/>
                  </a:cubicBezTo>
                  <a:close/>
                </a:path>
              </a:pathLst>
            </a:custGeom>
            <a:solidFill>
              <a:schemeClr val="tx1"/>
            </a:solidFill>
            <a:ln w="0" cap="flat">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sz="2000" dirty="0"/>
            </a:p>
          </p:txBody>
        </p:sp>
        <p:grpSp>
          <p:nvGrpSpPr>
            <p:cNvPr id="215" name="Group 214"/>
            <p:cNvGrpSpPr/>
            <p:nvPr/>
          </p:nvGrpSpPr>
          <p:grpSpPr>
            <a:xfrm>
              <a:off x="4576894" y="5233262"/>
              <a:ext cx="1976306" cy="153888"/>
              <a:chOff x="685800" y="4348391"/>
              <a:chExt cx="1854878" cy="118168"/>
            </a:xfrm>
          </p:grpSpPr>
          <p:sp>
            <p:nvSpPr>
              <p:cNvPr id="216" name="Rectangle 38"/>
              <p:cNvSpPr>
                <a:spLocks noChangeArrowheads="1"/>
              </p:cNvSpPr>
              <p:nvPr/>
            </p:nvSpPr>
            <p:spPr bwMode="auto">
              <a:xfrm>
                <a:off x="685800" y="4348391"/>
                <a:ext cx="1302909" cy="118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a:ln>
                      <a:noFill/>
                    </a:ln>
                    <a:solidFill>
                      <a:srgbClr val="000000"/>
                    </a:solidFill>
                    <a:effectLst/>
                    <a:latin typeface="Univers LT Std 47 Cn Lt" charset="0"/>
                    <a:cs typeface="Arial" pitchFamily="34" charset="0"/>
                  </a:rPr>
                  <a:t>Quantity of Whizbangs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17" name="Rectangle 39"/>
              <p:cNvSpPr>
                <a:spLocks noChangeArrowheads="1"/>
              </p:cNvSpPr>
              <p:nvPr/>
            </p:nvSpPr>
            <p:spPr bwMode="auto">
              <a:xfrm>
                <a:off x="2006575" y="4348391"/>
                <a:ext cx="534103" cy="118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a:ln>
                      <a:noFill/>
                    </a:ln>
                    <a:solidFill>
                      <a:srgbClr val="000000"/>
                    </a:solidFill>
                    <a:effectLst/>
                    <a:latin typeface="Univers LT Std 47 Cn Lt" charset="0"/>
                    <a:cs typeface="Arial" pitchFamily="34" charset="0"/>
                  </a:rPr>
                  <a:t>(millions)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grpSp>
      <p:grpSp>
        <p:nvGrpSpPr>
          <p:cNvPr id="5" name="Group 4"/>
          <p:cNvGrpSpPr/>
          <p:nvPr/>
        </p:nvGrpSpPr>
        <p:grpSpPr>
          <a:xfrm>
            <a:off x="6662548" y="2986637"/>
            <a:ext cx="2176652" cy="2476713"/>
            <a:chOff x="6662548" y="2910437"/>
            <a:chExt cx="2176652" cy="2476713"/>
          </a:xfrm>
        </p:grpSpPr>
        <p:sp>
          <p:nvSpPr>
            <p:cNvPr id="84" name="Line 81"/>
            <p:cNvSpPr>
              <a:spLocks noChangeShapeType="1"/>
            </p:cNvSpPr>
            <p:nvPr/>
          </p:nvSpPr>
          <p:spPr bwMode="auto">
            <a:xfrm flipV="1">
              <a:off x="7062030" y="3116596"/>
              <a:ext cx="0" cy="186683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5" name="Line 82"/>
            <p:cNvSpPr>
              <a:spLocks noChangeShapeType="1"/>
            </p:cNvSpPr>
            <p:nvPr/>
          </p:nvSpPr>
          <p:spPr bwMode="auto">
            <a:xfrm>
              <a:off x="7062030" y="3253042"/>
              <a:ext cx="55817"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86" name="Line 83"/>
            <p:cNvSpPr>
              <a:spLocks noChangeShapeType="1"/>
            </p:cNvSpPr>
            <p:nvPr/>
          </p:nvSpPr>
          <p:spPr bwMode="auto">
            <a:xfrm>
              <a:off x="7062030" y="3683055"/>
              <a:ext cx="55817"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87" name="Line 84"/>
            <p:cNvSpPr>
              <a:spLocks noChangeShapeType="1"/>
            </p:cNvSpPr>
            <p:nvPr/>
          </p:nvSpPr>
          <p:spPr bwMode="auto">
            <a:xfrm>
              <a:off x="7062030" y="4119270"/>
              <a:ext cx="55817"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88" name="Line 85"/>
            <p:cNvSpPr>
              <a:spLocks noChangeShapeType="1"/>
            </p:cNvSpPr>
            <p:nvPr/>
          </p:nvSpPr>
          <p:spPr bwMode="auto">
            <a:xfrm>
              <a:off x="7062030" y="4549283"/>
              <a:ext cx="55817"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89" name="Line 86"/>
            <p:cNvSpPr>
              <a:spLocks noChangeShapeType="1"/>
            </p:cNvSpPr>
            <p:nvPr/>
          </p:nvSpPr>
          <p:spPr bwMode="auto">
            <a:xfrm>
              <a:off x="7062030" y="4983430"/>
              <a:ext cx="152735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0" name="Line 87"/>
            <p:cNvSpPr>
              <a:spLocks noChangeShapeType="1"/>
            </p:cNvSpPr>
            <p:nvPr/>
          </p:nvSpPr>
          <p:spPr bwMode="auto">
            <a:xfrm>
              <a:off x="8418551" y="4917275"/>
              <a:ext cx="0" cy="66156"/>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91" name="Line 88"/>
            <p:cNvSpPr>
              <a:spLocks noChangeShapeType="1"/>
            </p:cNvSpPr>
            <p:nvPr/>
          </p:nvSpPr>
          <p:spPr bwMode="auto">
            <a:xfrm>
              <a:off x="8080266" y="4917275"/>
              <a:ext cx="0" cy="66156"/>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92" name="Line 89"/>
            <p:cNvSpPr>
              <a:spLocks noChangeShapeType="1"/>
            </p:cNvSpPr>
            <p:nvPr/>
          </p:nvSpPr>
          <p:spPr bwMode="auto">
            <a:xfrm>
              <a:off x="7738599" y="4917275"/>
              <a:ext cx="0" cy="66156"/>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93" name="Line 90"/>
            <p:cNvSpPr>
              <a:spLocks noChangeShapeType="1"/>
            </p:cNvSpPr>
            <p:nvPr/>
          </p:nvSpPr>
          <p:spPr bwMode="auto">
            <a:xfrm>
              <a:off x="7400315" y="4917275"/>
              <a:ext cx="0" cy="66156"/>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94" name="Rectangle 91"/>
            <p:cNvSpPr>
              <a:spLocks noChangeArrowheads="1"/>
            </p:cNvSpPr>
            <p:nvPr/>
          </p:nvSpPr>
          <p:spPr bwMode="auto">
            <a:xfrm>
              <a:off x="6936865" y="5018575"/>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95" name="Rectangle 92"/>
            <p:cNvSpPr>
              <a:spLocks noChangeArrowheads="1"/>
            </p:cNvSpPr>
            <p:nvPr/>
          </p:nvSpPr>
          <p:spPr bwMode="auto">
            <a:xfrm>
              <a:off x="6662548" y="4435577"/>
              <a:ext cx="34785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0.20</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96" name="Rectangle 93"/>
            <p:cNvSpPr>
              <a:spLocks noChangeArrowheads="1"/>
            </p:cNvSpPr>
            <p:nvPr/>
          </p:nvSpPr>
          <p:spPr bwMode="auto">
            <a:xfrm>
              <a:off x="6662548" y="4001430"/>
              <a:ext cx="34785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0.40</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97" name="Rectangle 94"/>
            <p:cNvSpPr>
              <a:spLocks noChangeArrowheads="1"/>
            </p:cNvSpPr>
            <p:nvPr/>
          </p:nvSpPr>
          <p:spPr bwMode="auto">
            <a:xfrm>
              <a:off x="6662548" y="3571417"/>
              <a:ext cx="34785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0.60</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98" name="Rectangle 95"/>
            <p:cNvSpPr>
              <a:spLocks noChangeArrowheads="1"/>
            </p:cNvSpPr>
            <p:nvPr/>
          </p:nvSpPr>
          <p:spPr bwMode="auto">
            <a:xfrm>
              <a:off x="6662548" y="3135203"/>
              <a:ext cx="34785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0.80</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99" name="Rectangle 96"/>
            <p:cNvSpPr>
              <a:spLocks noChangeArrowheads="1"/>
            </p:cNvSpPr>
            <p:nvPr/>
          </p:nvSpPr>
          <p:spPr bwMode="auto">
            <a:xfrm>
              <a:off x="7330967" y="5018575"/>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10</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100" name="Rectangle 97"/>
            <p:cNvSpPr>
              <a:spLocks noChangeArrowheads="1"/>
            </p:cNvSpPr>
            <p:nvPr/>
          </p:nvSpPr>
          <p:spPr bwMode="auto">
            <a:xfrm>
              <a:off x="7674325" y="5018575"/>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20</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101" name="Rectangle 98"/>
            <p:cNvSpPr>
              <a:spLocks noChangeArrowheads="1"/>
            </p:cNvSpPr>
            <p:nvPr/>
          </p:nvSpPr>
          <p:spPr bwMode="auto">
            <a:xfrm>
              <a:off x="8010918" y="5018575"/>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30</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102" name="Rectangle 99"/>
            <p:cNvSpPr>
              <a:spLocks noChangeArrowheads="1"/>
            </p:cNvSpPr>
            <p:nvPr/>
          </p:nvSpPr>
          <p:spPr bwMode="auto">
            <a:xfrm>
              <a:off x="8349203" y="5018575"/>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40</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103" name="Rectangle 100"/>
            <p:cNvSpPr>
              <a:spLocks noChangeArrowheads="1"/>
            </p:cNvSpPr>
            <p:nvPr/>
          </p:nvSpPr>
          <p:spPr bwMode="auto">
            <a:xfrm>
              <a:off x="6720191" y="2910437"/>
              <a:ext cx="503343"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a:ln>
                    <a:noFill/>
                  </a:ln>
                  <a:solidFill>
                    <a:srgbClr val="000000"/>
                  </a:solidFill>
                  <a:effectLst/>
                  <a:latin typeface="Univers LT Std 47 Cn Lt" charset="0"/>
                  <a:cs typeface="Arial" pitchFamily="34" charset="0"/>
                </a:rPr>
                <a:t>Price ($)</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69" name="Freeform 166"/>
            <p:cNvSpPr>
              <a:spLocks/>
            </p:cNvSpPr>
            <p:nvPr/>
          </p:nvSpPr>
          <p:spPr bwMode="auto">
            <a:xfrm>
              <a:off x="8034598" y="3852579"/>
              <a:ext cx="74423" cy="90964"/>
            </a:xfrm>
            <a:custGeom>
              <a:avLst/>
              <a:gdLst>
                <a:gd name="T0" fmla="*/ 44 w 44"/>
                <a:gd name="T1" fmla="*/ 22 h 44"/>
                <a:gd name="T2" fmla="*/ 44 w 44"/>
                <a:gd name="T3" fmla="*/ 22 h 44"/>
                <a:gd name="T4" fmla="*/ 41 w 44"/>
                <a:gd name="T5" fmla="*/ 30 h 44"/>
                <a:gd name="T6" fmla="*/ 38 w 44"/>
                <a:gd name="T7" fmla="*/ 38 h 44"/>
                <a:gd name="T8" fmla="*/ 30 w 44"/>
                <a:gd name="T9" fmla="*/ 41 h 44"/>
                <a:gd name="T10" fmla="*/ 22 w 44"/>
                <a:gd name="T11" fmla="*/ 44 h 44"/>
                <a:gd name="T12" fmla="*/ 22 w 44"/>
                <a:gd name="T13" fmla="*/ 44 h 44"/>
                <a:gd name="T14" fmla="*/ 14 w 44"/>
                <a:gd name="T15" fmla="*/ 41 h 44"/>
                <a:gd name="T16" fmla="*/ 5 w 44"/>
                <a:gd name="T17" fmla="*/ 38 h 44"/>
                <a:gd name="T18" fmla="*/ 3 w 44"/>
                <a:gd name="T19" fmla="*/ 30 h 44"/>
                <a:gd name="T20" fmla="*/ 0 w 44"/>
                <a:gd name="T21" fmla="*/ 22 h 44"/>
                <a:gd name="T22" fmla="*/ 0 w 44"/>
                <a:gd name="T23" fmla="*/ 22 h 44"/>
                <a:gd name="T24" fmla="*/ 3 w 44"/>
                <a:gd name="T25" fmla="*/ 14 h 44"/>
                <a:gd name="T26" fmla="*/ 5 w 44"/>
                <a:gd name="T27" fmla="*/ 6 h 44"/>
                <a:gd name="T28" fmla="*/ 14 w 44"/>
                <a:gd name="T29" fmla="*/ 3 h 44"/>
                <a:gd name="T30" fmla="*/ 22 w 44"/>
                <a:gd name="T31" fmla="*/ 0 h 44"/>
                <a:gd name="T32" fmla="*/ 22 w 44"/>
                <a:gd name="T33" fmla="*/ 0 h 44"/>
                <a:gd name="T34" fmla="*/ 30 w 44"/>
                <a:gd name="T35" fmla="*/ 3 h 44"/>
                <a:gd name="T36" fmla="*/ 38 w 44"/>
                <a:gd name="T37" fmla="*/ 6 h 44"/>
                <a:gd name="T38" fmla="*/ 41 w 44"/>
                <a:gd name="T39" fmla="*/ 14 h 44"/>
                <a:gd name="T40" fmla="*/ 44 w 44"/>
                <a:gd name="T41" fmla="*/ 22 h 44"/>
                <a:gd name="T42" fmla="*/ 44 w 44"/>
                <a:gd name="T43" fmla="*/ 2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4" h="44">
                  <a:moveTo>
                    <a:pt x="44" y="22"/>
                  </a:moveTo>
                  <a:lnTo>
                    <a:pt x="44" y="22"/>
                  </a:lnTo>
                  <a:lnTo>
                    <a:pt x="41" y="30"/>
                  </a:lnTo>
                  <a:lnTo>
                    <a:pt x="38" y="38"/>
                  </a:lnTo>
                  <a:lnTo>
                    <a:pt x="30" y="41"/>
                  </a:lnTo>
                  <a:lnTo>
                    <a:pt x="22" y="44"/>
                  </a:lnTo>
                  <a:lnTo>
                    <a:pt x="22" y="44"/>
                  </a:lnTo>
                  <a:lnTo>
                    <a:pt x="14" y="41"/>
                  </a:lnTo>
                  <a:lnTo>
                    <a:pt x="5" y="38"/>
                  </a:lnTo>
                  <a:lnTo>
                    <a:pt x="3" y="30"/>
                  </a:lnTo>
                  <a:lnTo>
                    <a:pt x="0" y="22"/>
                  </a:lnTo>
                  <a:lnTo>
                    <a:pt x="0" y="22"/>
                  </a:lnTo>
                  <a:lnTo>
                    <a:pt x="3" y="14"/>
                  </a:lnTo>
                  <a:lnTo>
                    <a:pt x="5" y="6"/>
                  </a:lnTo>
                  <a:lnTo>
                    <a:pt x="14" y="3"/>
                  </a:lnTo>
                  <a:lnTo>
                    <a:pt x="22" y="0"/>
                  </a:lnTo>
                  <a:lnTo>
                    <a:pt x="22" y="0"/>
                  </a:lnTo>
                  <a:lnTo>
                    <a:pt x="30" y="3"/>
                  </a:lnTo>
                  <a:lnTo>
                    <a:pt x="38" y="6"/>
                  </a:lnTo>
                  <a:lnTo>
                    <a:pt x="41" y="14"/>
                  </a:lnTo>
                  <a:lnTo>
                    <a:pt x="44" y="22"/>
                  </a:lnTo>
                  <a:lnTo>
                    <a:pt x="44" y="2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0" name="Freeform 167"/>
            <p:cNvSpPr>
              <a:spLocks/>
            </p:cNvSpPr>
            <p:nvPr/>
          </p:nvSpPr>
          <p:spPr bwMode="auto">
            <a:xfrm>
              <a:off x="7354647" y="3637573"/>
              <a:ext cx="74423" cy="90964"/>
            </a:xfrm>
            <a:custGeom>
              <a:avLst/>
              <a:gdLst>
                <a:gd name="T0" fmla="*/ 44 w 44"/>
                <a:gd name="T1" fmla="*/ 22 h 44"/>
                <a:gd name="T2" fmla="*/ 44 w 44"/>
                <a:gd name="T3" fmla="*/ 22 h 44"/>
                <a:gd name="T4" fmla="*/ 44 w 44"/>
                <a:gd name="T5" fmla="*/ 30 h 44"/>
                <a:gd name="T6" fmla="*/ 38 w 44"/>
                <a:gd name="T7" fmla="*/ 38 h 44"/>
                <a:gd name="T8" fmla="*/ 30 w 44"/>
                <a:gd name="T9" fmla="*/ 41 h 44"/>
                <a:gd name="T10" fmla="*/ 22 w 44"/>
                <a:gd name="T11" fmla="*/ 44 h 44"/>
                <a:gd name="T12" fmla="*/ 22 w 44"/>
                <a:gd name="T13" fmla="*/ 44 h 44"/>
                <a:gd name="T14" fmla="*/ 13 w 44"/>
                <a:gd name="T15" fmla="*/ 41 h 44"/>
                <a:gd name="T16" fmla="*/ 8 w 44"/>
                <a:gd name="T17" fmla="*/ 38 h 44"/>
                <a:gd name="T18" fmla="*/ 2 w 44"/>
                <a:gd name="T19" fmla="*/ 30 h 44"/>
                <a:gd name="T20" fmla="*/ 0 w 44"/>
                <a:gd name="T21" fmla="*/ 22 h 44"/>
                <a:gd name="T22" fmla="*/ 0 w 44"/>
                <a:gd name="T23" fmla="*/ 22 h 44"/>
                <a:gd name="T24" fmla="*/ 2 w 44"/>
                <a:gd name="T25" fmla="*/ 14 h 44"/>
                <a:gd name="T26" fmla="*/ 8 w 44"/>
                <a:gd name="T27" fmla="*/ 6 h 44"/>
                <a:gd name="T28" fmla="*/ 13 w 44"/>
                <a:gd name="T29" fmla="*/ 3 h 44"/>
                <a:gd name="T30" fmla="*/ 22 w 44"/>
                <a:gd name="T31" fmla="*/ 0 h 44"/>
                <a:gd name="T32" fmla="*/ 22 w 44"/>
                <a:gd name="T33" fmla="*/ 0 h 44"/>
                <a:gd name="T34" fmla="*/ 30 w 44"/>
                <a:gd name="T35" fmla="*/ 3 h 44"/>
                <a:gd name="T36" fmla="*/ 38 w 44"/>
                <a:gd name="T37" fmla="*/ 6 h 44"/>
                <a:gd name="T38" fmla="*/ 44 w 44"/>
                <a:gd name="T39" fmla="*/ 14 h 44"/>
                <a:gd name="T40" fmla="*/ 44 w 44"/>
                <a:gd name="T41" fmla="*/ 22 h 44"/>
                <a:gd name="T42" fmla="*/ 44 w 44"/>
                <a:gd name="T43" fmla="*/ 2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4" h="44">
                  <a:moveTo>
                    <a:pt x="44" y="22"/>
                  </a:moveTo>
                  <a:lnTo>
                    <a:pt x="44" y="22"/>
                  </a:lnTo>
                  <a:lnTo>
                    <a:pt x="44" y="30"/>
                  </a:lnTo>
                  <a:lnTo>
                    <a:pt x="38" y="38"/>
                  </a:lnTo>
                  <a:lnTo>
                    <a:pt x="30" y="41"/>
                  </a:lnTo>
                  <a:lnTo>
                    <a:pt x="22" y="44"/>
                  </a:lnTo>
                  <a:lnTo>
                    <a:pt x="22" y="44"/>
                  </a:lnTo>
                  <a:lnTo>
                    <a:pt x="13" y="41"/>
                  </a:lnTo>
                  <a:lnTo>
                    <a:pt x="8" y="38"/>
                  </a:lnTo>
                  <a:lnTo>
                    <a:pt x="2" y="30"/>
                  </a:lnTo>
                  <a:lnTo>
                    <a:pt x="0" y="22"/>
                  </a:lnTo>
                  <a:lnTo>
                    <a:pt x="0" y="22"/>
                  </a:lnTo>
                  <a:lnTo>
                    <a:pt x="2" y="14"/>
                  </a:lnTo>
                  <a:lnTo>
                    <a:pt x="8" y="6"/>
                  </a:lnTo>
                  <a:lnTo>
                    <a:pt x="13" y="3"/>
                  </a:lnTo>
                  <a:lnTo>
                    <a:pt x="22" y="0"/>
                  </a:lnTo>
                  <a:lnTo>
                    <a:pt x="22" y="0"/>
                  </a:lnTo>
                  <a:lnTo>
                    <a:pt x="30" y="3"/>
                  </a:lnTo>
                  <a:lnTo>
                    <a:pt x="38" y="6"/>
                  </a:lnTo>
                  <a:lnTo>
                    <a:pt x="44" y="14"/>
                  </a:lnTo>
                  <a:lnTo>
                    <a:pt x="44" y="22"/>
                  </a:lnTo>
                  <a:lnTo>
                    <a:pt x="44" y="2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9" name="Rectangle 176"/>
            <p:cNvSpPr>
              <a:spLocks noChangeArrowheads="1"/>
            </p:cNvSpPr>
            <p:nvPr/>
          </p:nvSpPr>
          <p:spPr bwMode="auto">
            <a:xfrm>
              <a:off x="8447305" y="3920803"/>
              <a:ext cx="175908" cy="2480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a:ln>
                    <a:noFill/>
                  </a:ln>
                  <a:solidFill>
                    <a:srgbClr val="000000"/>
                  </a:solidFill>
                  <a:effectLst/>
                  <a:latin typeface="Univers LT Std 47 Cn Lt" charset="0"/>
                  <a:cs typeface="Arial" pitchFamily="34" charset="0"/>
                </a:rPr>
                <a:t>D</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80" name="Rectangle 177"/>
            <p:cNvSpPr>
              <a:spLocks noChangeArrowheads="1"/>
            </p:cNvSpPr>
            <p:nvPr/>
          </p:nvSpPr>
          <p:spPr bwMode="auto">
            <a:xfrm>
              <a:off x="8455762" y="3610698"/>
              <a:ext cx="167451" cy="2480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a:ln>
                    <a:noFill/>
                  </a:ln>
                  <a:solidFill>
                    <a:srgbClr val="000000"/>
                  </a:solidFill>
                  <a:effectLst/>
                  <a:latin typeface="Univers LT Std 47 Cn Lt" charset="0"/>
                  <a:cs typeface="Arial" pitchFamily="34" charset="0"/>
                </a:rPr>
                <a:t>S</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81" name="Rectangle 178"/>
            <p:cNvSpPr>
              <a:spLocks noChangeArrowheads="1"/>
            </p:cNvSpPr>
            <p:nvPr/>
          </p:nvSpPr>
          <p:spPr bwMode="auto">
            <a:xfrm>
              <a:off x="8535259" y="3676853"/>
              <a:ext cx="138697" cy="231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a:ln>
                    <a:noFill/>
                  </a:ln>
                  <a:solidFill>
                    <a:srgbClr val="000000"/>
                  </a:solidFill>
                  <a:effectLst/>
                  <a:latin typeface="Univers LT Std 47 Cn Lt" charset="0"/>
                  <a:cs typeface="Arial" pitchFamily="34" charset="0"/>
                </a:rPr>
                <a:t>1</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82" name="Rectangle 179"/>
            <p:cNvSpPr>
              <a:spLocks noChangeArrowheads="1"/>
            </p:cNvSpPr>
            <p:nvPr/>
          </p:nvSpPr>
          <p:spPr bwMode="auto">
            <a:xfrm>
              <a:off x="8437157" y="3145539"/>
              <a:ext cx="167451" cy="2480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a:ln>
                    <a:noFill/>
                  </a:ln>
                  <a:solidFill>
                    <a:srgbClr val="000000"/>
                  </a:solidFill>
                  <a:effectLst/>
                  <a:latin typeface="Univers LT Std 47 Cn Lt" charset="0"/>
                  <a:cs typeface="Arial" pitchFamily="34" charset="0"/>
                </a:rPr>
                <a:t>S</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83" name="Rectangle 180"/>
            <p:cNvSpPr>
              <a:spLocks noChangeArrowheads="1"/>
            </p:cNvSpPr>
            <p:nvPr/>
          </p:nvSpPr>
          <p:spPr bwMode="auto">
            <a:xfrm>
              <a:off x="8520036" y="3213763"/>
              <a:ext cx="138697" cy="231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a:ln>
                    <a:noFill/>
                  </a:ln>
                  <a:solidFill>
                    <a:srgbClr val="000000"/>
                  </a:solidFill>
                  <a:effectLst/>
                  <a:latin typeface="Univers LT Std 47 Cn Lt" charset="0"/>
                  <a:cs typeface="Arial" pitchFamily="34" charset="0"/>
                </a:rPr>
                <a:t>2</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86" name="Line 183"/>
            <p:cNvSpPr>
              <a:spLocks noChangeShapeType="1"/>
            </p:cNvSpPr>
            <p:nvPr/>
          </p:nvSpPr>
          <p:spPr bwMode="auto">
            <a:xfrm flipV="1">
              <a:off x="7224407" y="3377084"/>
              <a:ext cx="1119721" cy="361790"/>
            </a:xfrm>
            <a:prstGeom prst="line">
              <a:avLst/>
            </a:prstGeom>
            <a:noFill/>
            <a:ln w="38100">
              <a:solidFill>
                <a:srgbClr val="8EB4E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87" name="Line 184"/>
            <p:cNvSpPr>
              <a:spLocks noChangeShapeType="1"/>
            </p:cNvSpPr>
            <p:nvPr/>
          </p:nvSpPr>
          <p:spPr bwMode="auto">
            <a:xfrm>
              <a:off x="7224407" y="3627236"/>
              <a:ext cx="1151859" cy="365925"/>
            </a:xfrm>
            <a:prstGeom prst="line">
              <a:avLst/>
            </a:prstGeom>
            <a:noFill/>
            <a:ln w="38100">
              <a:solidFill>
                <a:srgbClr val="E46C0A"/>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88" name="Line 185"/>
            <p:cNvSpPr>
              <a:spLocks noChangeShapeType="1"/>
            </p:cNvSpPr>
            <p:nvPr/>
          </p:nvSpPr>
          <p:spPr bwMode="auto">
            <a:xfrm flipV="1">
              <a:off x="7224407" y="3813300"/>
              <a:ext cx="1119721" cy="355587"/>
            </a:xfrm>
            <a:prstGeom prst="line">
              <a:avLst/>
            </a:prstGeom>
            <a:noFill/>
            <a:ln w="38100">
              <a:solidFill>
                <a:srgbClr val="558ED5"/>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89" name="Freeform 186"/>
            <p:cNvSpPr>
              <a:spLocks/>
            </p:cNvSpPr>
            <p:nvPr/>
          </p:nvSpPr>
          <p:spPr bwMode="auto">
            <a:xfrm>
              <a:off x="8034598" y="3852579"/>
              <a:ext cx="74423" cy="90964"/>
            </a:xfrm>
            <a:custGeom>
              <a:avLst/>
              <a:gdLst>
                <a:gd name="T0" fmla="*/ 44 w 44"/>
                <a:gd name="T1" fmla="*/ 22 h 44"/>
                <a:gd name="T2" fmla="*/ 44 w 44"/>
                <a:gd name="T3" fmla="*/ 22 h 44"/>
                <a:gd name="T4" fmla="*/ 41 w 44"/>
                <a:gd name="T5" fmla="*/ 30 h 44"/>
                <a:gd name="T6" fmla="*/ 38 w 44"/>
                <a:gd name="T7" fmla="*/ 38 h 44"/>
                <a:gd name="T8" fmla="*/ 30 w 44"/>
                <a:gd name="T9" fmla="*/ 41 h 44"/>
                <a:gd name="T10" fmla="*/ 22 w 44"/>
                <a:gd name="T11" fmla="*/ 44 h 44"/>
                <a:gd name="T12" fmla="*/ 22 w 44"/>
                <a:gd name="T13" fmla="*/ 44 h 44"/>
                <a:gd name="T14" fmla="*/ 14 w 44"/>
                <a:gd name="T15" fmla="*/ 41 h 44"/>
                <a:gd name="T16" fmla="*/ 5 w 44"/>
                <a:gd name="T17" fmla="*/ 38 h 44"/>
                <a:gd name="T18" fmla="*/ 3 w 44"/>
                <a:gd name="T19" fmla="*/ 30 h 44"/>
                <a:gd name="T20" fmla="*/ 0 w 44"/>
                <a:gd name="T21" fmla="*/ 22 h 44"/>
                <a:gd name="T22" fmla="*/ 0 w 44"/>
                <a:gd name="T23" fmla="*/ 22 h 44"/>
                <a:gd name="T24" fmla="*/ 3 w 44"/>
                <a:gd name="T25" fmla="*/ 14 h 44"/>
                <a:gd name="T26" fmla="*/ 5 w 44"/>
                <a:gd name="T27" fmla="*/ 6 h 44"/>
                <a:gd name="T28" fmla="*/ 14 w 44"/>
                <a:gd name="T29" fmla="*/ 3 h 44"/>
                <a:gd name="T30" fmla="*/ 22 w 44"/>
                <a:gd name="T31" fmla="*/ 0 h 44"/>
                <a:gd name="T32" fmla="*/ 22 w 44"/>
                <a:gd name="T33" fmla="*/ 0 h 44"/>
                <a:gd name="T34" fmla="*/ 30 w 44"/>
                <a:gd name="T35" fmla="*/ 3 h 44"/>
                <a:gd name="T36" fmla="*/ 38 w 44"/>
                <a:gd name="T37" fmla="*/ 6 h 44"/>
                <a:gd name="T38" fmla="*/ 41 w 44"/>
                <a:gd name="T39" fmla="*/ 14 h 44"/>
                <a:gd name="T40" fmla="*/ 44 w 44"/>
                <a:gd name="T41" fmla="*/ 22 h 44"/>
                <a:gd name="T42" fmla="*/ 44 w 44"/>
                <a:gd name="T43" fmla="*/ 2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4" h="44">
                  <a:moveTo>
                    <a:pt x="44" y="22"/>
                  </a:moveTo>
                  <a:lnTo>
                    <a:pt x="44" y="22"/>
                  </a:lnTo>
                  <a:lnTo>
                    <a:pt x="41" y="30"/>
                  </a:lnTo>
                  <a:lnTo>
                    <a:pt x="38" y="38"/>
                  </a:lnTo>
                  <a:lnTo>
                    <a:pt x="30" y="41"/>
                  </a:lnTo>
                  <a:lnTo>
                    <a:pt x="22" y="44"/>
                  </a:lnTo>
                  <a:lnTo>
                    <a:pt x="22" y="44"/>
                  </a:lnTo>
                  <a:lnTo>
                    <a:pt x="14" y="41"/>
                  </a:lnTo>
                  <a:lnTo>
                    <a:pt x="5" y="38"/>
                  </a:lnTo>
                  <a:lnTo>
                    <a:pt x="3" y="30"/>
                  </a:lnTo>
                  <a:lnTo>
                    <a:pt x="0" y="22"/>
                  </a:lnTo>
                  <a:lnTo>
                    <a:pt x="0" y="22"/>
                  </a:lnTo>
                  <a:lnTo>
                    <a:pt x="3" y="14"/>
                  </a:lnTo>
                  <a:lnTo>
                    <a:pt x="5" y="6"/>
                  </a:lnTo>
                  <a:lnTo>
                    <a:pt x="14" y="3"/>
                  </a:lnTo>
                  <a:lnTo>
                    <a:pt x="22" y="0"/>
                  </a:lnTo>
                  <a:lnTo>
                    <a:pt x="22" y="0"/>
                  </a:lnTo>
                  <a:lnTo>
                    <a:pt x="30" y="3"/>
                  </a:lnTo>
                  <a:lnTo>
                    <a:pt x="38" y="6"/>
                  </a:lnTo>
                  <a:lnTo>
                    <a:pt x="41" y="14"/>
                  </a:lnTo>
                  <a:lnTo>
                    <a:pt x="44" y="22"/>
                  </a:lnTo>
                  <a:lnTo>
                    <a:pt x="44" y="2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0" name="Freeform 187"/>
            <p:cNvSpPr>
              <a:spLocks/>
            </p:cNvSpPr>
            <p:nvPr/>
          </p:nvSpPr>
          <p:spPr bwMode="auto">
            <a:xfrm>
              <a:off x="7354647" y="3637573"/>
              <a:ext cx="74423" cy="90964"/>
            </a:xfrm>
            <a:custGeom>
              <a:avLst/>
              <a:gdLst>
                <a:gd name="T0" fmla="*/ 44 w 44"/>
                <a:gd name="T1" fmla="*/ 22 h 44"/>
                <a:gd name="T2" fmla="*/ 44 w 44"/>
                <a:gd name="T3" fmla="*/ 22 h 44"/>
                <a:gd name="T4" fmla="*/ 44 w 44"/>
                <a:gd name="T5" fmla="*/ 30 h 44"/>
                <a:gd name="T6" fmla="*/ 38 w 44"/>
                <a:gd name="T7" fmla="*/ 38 h 44"/>
                <a:gd name="T8" fmla="*/ 30 w 44"/>
                <a:gd name="T9" fmla="*/ 41 h 44"/>
                <a:gd name="T10" fmla="*/ 22 w 44"/>
                <a:gd name="T11" fmla="*/ 44 h 44"/>
                <a:gd name="T12" fmla="*/ 22 w 44"/>
                <a:gd name="T13" fmla="*/ 44 h 44"/>
                <a:gd name="T14" fmla="*/ 13 w 44"/>
                <a:gd name="T15" fmla="*/ 41 h 44"/>
                <a:gd name="T16" fmla="*/ 8 w 44"/>
                <a:gd name="T17" fmla="*/ 38 h 44"/>
                <a:gd name="T18" fmla="*/ 2 w 44"/>
                <a:gd name="T19" fmla="*/ 30 h 44"/>
                <a:gd name="T20" fmla="*/ 0 w 44"/>
                <a:gd name="T21" fmla="*/ 22 h 44"/>
                <a:gd name="T22" fmla="*/ 0 w 44"/>
                <a:gd name="T23" fmla="*/ 22 h 44"/>
                <a:gd name="T24" fmla="*/ 2 w 44"/>
                <a:gd name="T25" fmla="*/ 14 h 44"/>
                <a:gd name="T26" fmla="*/ 8 w 44"/>
                <a:gd name="T27" fmla="*/ 6 h 44"/>
                <a:gd name="T28" fmla="*/ 13 w 44"/>
                <a:gd name="T29" fmla="*/ 3 h 44"/>
                <a:gd name="T30" fmla="*/ 22 w 44"/>
                <a:gd name="T31" fmla="*/ 0 h 44"/>
                <a:gd name="T32" fmla="*/ 22 w 44"/>
                <a:gd name="T33" fmla="*/ 0 h 44"/>
                <a:gd name="T34" fmla="*/ 30 w 44"/>
                <a:gd name="T35" fmla="*/ 3 h 44"/>
                <a:gd name="T36" fmla="*/ 38 w 44"/>
                <a:gd name="T37" fmla="*/ 6 h 44"/>
                <a:gd name="T38" fmla="*/ 44 w 44"/>
                <a:gd name="T39" fmla="*/ 14 h 44"/>
                <a:gd name="T40" fmla="*/ 44 w 44"/>
                <a:gd name="T41" fmla="*/ 22 h 44"/>
                <a:gd name="T42" fmla="*/ 44 w 44"/>
                <a:gd name="T43" fmla="*/ 2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4" h="44">
                  <a:moveTo>
                    <a:pt x="44" y="22"/>
                  </a:moveTo>
                  <a:lnTo>
                    <a:pt x="44" y="22"/>
                  </a:lnTo>
                  <a:lnTo>
                    <a:pt x="44" y="30"/>
                  </a:lnTo>
                  <a:lnTo>
                    <a:pt x="38" y="38"/>
                  </a:lnTo>
                  <a:lnTo>
                    <a:pt x="30" y="41"/>
                  </a:lnTo>
                  <a:lnTo>
                    <a:pt x="22" y="44"/>
                  </a:lnTo>
                  <a:lnTo>
                    <a:pt x="22" y="44"/>
                  </a:lnTo>
                  <a:lnTo>
                    <a:pt x="13" y="41"/>
                  </a:lnTo>
                  <a:lnTo>
                    <a:pt x="8" y="38"/>
                  </a:lnTo>
                  <a:lnTo>
                    <a:pt x="2" y="30"/>
                  </a:lnTo>
                  <a:lnTo>
                    <a:pt x="0" y="22"/>
                  </a:lnTo>
                  <a:lnTo>
                    <a:pt x="0" y="22"/>
                  </a:lnTo>
                  <a:lnTo>
                    <a:pt x="2" y="14"/>
                  </a:lnTo>
                  <a:lnTo>
                    <a:pt x="8" y="6"/>
                  </a:lnTo>
                  <a:lnTo>
                    <a:pt x="13" y="3"/>
                  </a:lnTo>
                  <a:lnTo>
                    <a:pt x="22" y="0"/>
                  </a:lnTo>
                  <a:lnTo>
                    <a:pt x="22" y="0"/>
                  </a:lnTo>
                  <a:lnTo>
                    <a:pt x="30" y="3"/>
                  </a:lnTo>
                  <a:lnTo>
                    <a:pt x="38" y="6"/>
                  </a:lnTo>
                  <a:lnTo>
                    <a:pt x="44" y="14"/>
                  </a:lnTo>
                  <a:lnTo>
                    <a:pt x="44" y="22"/>
                  </a:lnTo>
                  <a:lnTo>
                    <a:pt x="44" y="2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9" name="Freeform 168"/>
            <p:cNvSpPr>
              <a:spLocks noEditPoints="1"/>
            </p:cNvSpPr>
            <p:nvPr/>
          </p:nvSpPr>
          <p:spPr bwMode="auto">
            <a:xfrm rot="5400000">
              <a:off x="7800377" y="3644582"/>
              <a:ext cx="259389" cy="83985"/>
            </a:xfrm>
            <a:custGeom>
              <a:avLst/>
              <a:gdLst>
                <a:gd name="T0" fmla="*/ 3300 w 3300"/>
                <a:gd name="T1" fmla="*/ 247 h 631"/>
                <a:gd name="T2" fmla="*/ 135 w 3300"/>
                <a:gd name="T3" fmla="*/ 247 h 631"/>
                <a:gd name="T4" fmla="*/ 135 w 3300"/>
                <a:gd name="T5" fmla="*/ 383 h 631"/>
                <a:gd name="T6" fmla="*/ 3300 w 3300"/>
                <a:gd name="T7" fmla="*/ 383 h 631"/>
                <a:gd name="T8" fmla="*/ 3300 w 3300"/>
                <a:gd name="T9" fmla="*/ 247 h 631"/>
                <a:gd name="T10" fmla="*/ 509 w 3300"/>
                <a:gd name="T11" fmla="*/ 19 h 631"/>
                <a:gd name="T12" fmla="*/ 0 w 3300"/>
                <a:gd name="T13" fmla="*/ 315 h 631"/>
                <a:gd name="T14" fmla="*/ 509 w 3300"/>
                <a:gd name="T15" fmla="*/ 612 h 631"/>
                <a:gd name="T16" fmla="*/ 602 w 3300"/>
                <a:gd name="T17" fmla="*/ 588 h 631"/>
                <a:gd name="T18" fmla="*/ 577 w 3300"/>
                <a:gd name="T19" fmla="*/ 495 h 631"/>
                <a:gd name="T20" fmla="*/ 577 w 3300"/>
                <a:gd name="T21" fmla="*/ 495 h 631"/>
                <a:gd name="T22" fmla="*/ 169 w 3300"/>
                <a:gd name="T23" fmla="*/ 257 h 631"/>
                <a:gd name="T24" fmla="*/ 169 w 3300"/>
                <a:gd name="T25" fmla="*/ 374 h 631"/>
                <a:gd name="T26" fmla="*/ 577 w 3300"/>
                <a:gd name="T27" fmla="*/ 136 h 631"/>
                <a:gd name="T28" fmla="*/ 602 w 3300"/>
                <a:gd name="T29" fmla="*/ 43 h 631"/>
                <a:gd name="T30" fmla="*/ 509 w 3300"/>
                <a:gd name="T31" fmla="*/ 19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300" h="631">
                  <a:moveTo>
                    <a:pt x="3300" y="247"/>
                  </a:moveTo>
                  <a:lnTo>
                    <a:pt x="135" y="247"/>
                  </a:lnTo>
                  <a:lnTo>
                    <a:pt x="135" y="383"/>
                  </a:lnTo>
                  <a:lnTo>
                    <a:pt x="3300" y="383"/>
                  </a:lnTo>
                  <a:lnTo>
                    <a:pt x="3300" y="247"/>
                  </a:lnTo>
                  <a:close/>
                  <a:moveTo>
                    <a:pt x="509" y="19"/>
                  </a:moveTo>
                  <a:lnTo>
                    <a:pt x="0" y="315"/>
                  </a:lnTo>
                  <a:lnTo>
                    <a:pt x="509" y="612"/>
                  </a:lnTo>
                  <a:cubicBezTo>
                    <a:pt x="541" y="631"/>
                    <a:pt x="583" y="620"/>
                    <a:pt x="602" y="588"/>
                  </a:cubicBezTo>
                  <a:cubicBezTo>
                    <a:pt x="621" y="555"/>
                    <a:pt x="610" y="514"/>
                    <a:pt x="577" y="495"/>
                  </a:cubicBezTo>
                  <a:lnTo>
                    <a:pt x="577" y="495"/>
                  </a:lnTo>
                  <a:lnTo>
                    <a:pt x="169" y="257"/>
                  </a:lnTo>
                  <a:lnTo>
                    <a:pt x="169" y="374"/>
                  </a:lnTo>
                  <a:lnTo>
                    <a:pt x="577" y="136"/>
                  </a:lnTo>
                  <a:cubicBezTo>
                    <a:pt x="610" y="117"/>
                    <a:pt x="621" y="76"/>
                    <a:pt x="602" y="43"/>
                  </a:cubicBezTo>
                  <a:cubicBezTo>
                    <a:pt x="583" y="11"/>
                    <a:pt x="541" y="0"/>
                    <a:pt x="509" y="19"/>
                  </a:cubicBezTo>
                  <a:close/>
                </a:path>
              </a:pathLst>
            </a:custGeom>
            <a:solidFill>
              <a:schemeClr val="tx1"/>
            </a:solidFill>
            <a:ln w="0" cap="flat">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sz="2000" dirty="0"/>
            </a:p>
          </p:txBody>
        </p:sp>
        <p:grpSp>
          <p:nvGrpSpPr>
            <p:cNvPr id="221" name="Group 220"/>
            <p:cNvGrpSpPr/>
            <p:nvPr/>
          </p:nvGrpSpPr>
          <p:grpSpPr>
            <a:xfrm>
              <a:off x="6862894" y="5233262"/>
              <a:ext cx="1976306" cy="153888"/>
              <a:chOff x="685800" y="4348391"/>
              <a:chExt cx="1854878" cy="118168"/>
            </a:xfrm>
          </p:grpSpPr>
          <p:sp>
            <p:nvSpPr>
              <p:cNvPr id="222" name="Rectangle 38"/>
              <p:cNvSpPr>
                <a:spLocks noChangeArrowheads="1"/>
              </p:cNvSpPr>
              <p:nvPr/>
            </p:nvSpPr>
            <p:spPr bwMode="auto">
              <a:xfrm>
                <a:off x="685800" y="4348391"/>
                <a:ext cx="1302909" cy="118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a:ln>
                      <a:noFill/>
                    </a:ln>
                    <a:solidFill>
                      <a:srgbClr val="000000"/>
                    </a:solidFill>
                    <a:effectLst/>
                    <a:latin typeface="Univers LT Std 47 Cn Lt" charset="0"/>
                    <a:cs typeface="Arial" pitchFamily="34" charset="0"/>
                  </a:rPr>
                  <a:t>Quantity of Whizbangs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23" name="Rectangle 39"/>
              <p:cNvSpPr>
                <a:spLocks noChangeArrowheads="1"/>
              </p:cNvSpPr>
              <p:nvPr/>
            </p:nvSpPr>
            <p:spPr bwMode="auto">
              <a:xfrm>
                <a:off x="2006575" y="4348391"/>
                <a:ext cx="534103" cy="118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a:ln>
                      <a:noFill/>
                    </a:ln>
                    <a:solidFill>
                      <a:srgbClr val="000000"/>
                    </a:solidFill>
                    <a:effectLst/>
                    <a:latin typeface="Univers LT Std 47 Cn Lt" charset="0"/>
                    <a:cs typeface="Arial" pitchFamily="34" charset="0"/>
                  </a:rPr>
                  <a:t>(millions)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grpSp>
      <p:sp>
        <p:nvSpPr>
          <p:cNvPr id="224" name="Rectangle 223"/>
          <p:cNvSpPr/>
          <p:nvPr/>
        </p:nvSpPr>
        <p:spPr>
          <a:xfrm>
            <a:off x="1137203" y="5951389"/>
            <a:ext cx="342072" cy="24675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5" name="Rectangle 224"/>
          <p:cNvSpPr/>
          <p:nvPr/>
        </p:nvSpPr>
        <p:spPr>
          <a:xfrm>
            <a:off x="3290832" y="6125023"/>
            <a:ext cx="342072" cy="24675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6" name="Rectangle 225"/>
          <p:cNvSpPr/>
          <p:nvPr/>
        </p:nvSpPr>
        <p:spPr>
          <a:xfrm>
            <a:off x="5508102" y="6125023"/>
            <a:ext cx="342072" cy="24675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7" name="Rectangle 226"/>
          <p:cNvSpPr/>
          <p:nvPr/>
        </p:nvSpPr>
        <p:spPr>
          <a:xfrm>
            <a:off x="7703524" y="5977386"/>
            <a:ext cx="406780" cy="24675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6061846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7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7"/>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24"/>
                                        </p:tgtEl>
                                        <p:attrNameLst>
                                          <p:attrName>style.visibility</p:attrName>
                                        </p:attrNameLst>
                                      </p:cBhvr>
                                      <p:to>
                                        <p:strVal val="visible"/>
                                      </p:to>
                                    </p:set>
                                  </p:childTnLst>
                                  <p:subTnLst>
                                    <p:set>
                                      <p:cBhvr override="childStyle">
                                        <p:cTn dur="1" fill="hold" display="0" masterRel="nextClick" afterEffect="1"/>
                                        <p:tgtEl>
                                          <p:spTgt spid="224"/>
                                        </p:tgtEl>
                                        <p:attrNameLst>
                                          <p:attrName>style.visibility</p:attrName>
                                        </p:attrNameLst>
                                      </p:cBhvr>
                                      <p:to>
                                        <p:strVal val="hidden"/>
                                      </p:to>
                                    </p:set>
                                  </p:subTnLst>
                                </p:cTn>
                              </p:par>
                              <p:par>
                                <p:cTn id="23" presetID="1" presetClass="entr" presetSubtype="0" fill="hold" grpId="0" nodeType="withEffect">
                                  <p:stCondLst>
                                    <p:cond delay="0"/>
                                  </p:stCondLst>
                                  <p:childTnLst>
                                    <p:set>
                                      <p:cBhvr>
                                        <p:cTn id="24" dur="1" fill="hold">
                                          <p:stCondLst>
                                            <p:cond delay="0"/>
                                          </p:stCondLst>
                                        </p:cTn>
                                        <p:tgtEl>
                                          <p:spTgt spid="134"/>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68"/>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2"/>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25"/>
                                        </p:tgtEl>
                                        <p:attrNameLst>
                                          <p:attrName>style.visibility</p:attrName>
                                        </p:attrNameLst>
                                      </p:cBhvr>
                                      <p:to>
                                        <p:strVal val="visible"/>
                                      </p:to>
                                    </p:set>
                                  </p:childTnLst>
                                  <p:subTnLst>
                                    <p:set>
                                      <p:cBhvr override="childStyle">
                                        <p:cTn dur="1" fill="hold" display="0" masterRel="nextClick" afterEffect="1"/>
                                        <p:tgtEl>
                                          <p:spTgt spid="225"/>
                                        </p:tgtEl>
                                        <p:attrNameLst>
                                          <p:attrName>style.visibility</p:attrName>
                                        </p:attrNameLst>
                                      </p:cBhvr>
                                      <p:to>
                                        <p:strVal val="hidden"/>
                                      </p:to>
                                    </p:set>
                                  </p:sub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71"/>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4"/>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26"/>
                                        </p:tgtEl>
                                        <p:attrNameLst>
                                          <p:attrName>style.visibility</p:attrName>
                                        </p:attrNameLst>
                                      </p:cBhvr>
                                      <p:to>
                                        <p:strVal val="visible"/>
                                      </p:to>
                                    </p:set>
                                  </p:childTnLst>
                                  <p:subTnLst>
                                    <p:set>
                                      <p:cBhvr override="childStyle">
                                        <p:cTn dur="1" fill="hold" display="0" masterRel="nextClick" afterEffect="1"/>
                                        <p:tgtEl>
                                          <p:spTgt spid="226"/>
                                        </p:tgtEl>
                                        <p:attrNameLst>
                                          <p:attrName>style.visibility</p:attrName>
                                        </p:attrNameLst>
                                      </p:cBhvr>
                                      <p:to>
                                        <p:strVal val="hidden"/>
                                      </p:to>
                                    </p:set>
                                  </p:sub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172"/>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5"/>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2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 grpId="0"/>
      <p:bldP spid="167" grpId="0"/>
      <p:bldP spid="168" grpId="0"/>
      <p:bldP spid="171" grpId="0"/>
      <p:bldP spid="172" grpId="0"/>
      <p:bldP spid="224" grpId="0" animBg="1"/>
      <p:bldP spid="225" grpId="0" animBg="1"/>
      <p:bldP spid="226" grpId="0" animBg="1"/>
      <p:bldP spid="227"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Out of sight, out of mind</a:t>
            </a:r>
          </a:p>
        </p:txBody>
      </p:sp>
      <p:sp>
        <p:nvSpPr>
          <p:cNvPr id="3" name="Content Placeholder 2"/>
          <p:cNvSpPr>
            <a:spLocks noGrp="1"/>
          </p:cNvSpPr>
          <p:nvPr>
            <p:ph idx="1"/>
          </p:nvPr>
        </p:nvSpPr>
        <p:spPr/>
        <p:txBody>
          <a:bodyPr>
            <a:normAutofit fontScale="92500"/>
          </a:bodyPr>
          <a:lstStyle/>
          <a:p>
            <a:r>
              <a:rPr lang="en-US" dirty="0"/>
              <a:t>45 states charge a sales tax on consumer goods, raising the price consumers must pay on goods.</a:t>
            </a:r>
          </a:p>
          <a:p>
            <a:r>
              <a:rPr lang="en-US" dirty="0"/>
              <a:t>Researchers studied whether consumers ignore the tax when grocery shopping.</a:t>
            </a:r>
          </a:p>
          <a:p>
            <a:r>
              <a:rPr lang="en-US" dirty="0"/>
              <a:t>They found that when two prices are displayed, pre-tax and post –tax, quantity demand falls.</a:t>
            </a:r>
          </a:p>
          <a:p>
            <a:r>
              <a:rPr lang="en-US" dirty="0"/>
              <a:t>While shoppers can calculate tax on their bill at checkout, most shoppers do not consider the tax to individual goods when shopping.</a:t>
            </a:r>
          </a:p>
          <a:p>
            <a:endParaRPr lang="en-US" dirty="0"/>
          </a:p>
        </p:txBody>
      </p:sp>
    </p:spTree>
    <p:extLst>
      <p:ext uri="{BB962C8B-B14F-4D97-AF65-F5344CB8AC3E}">
        <p14:creationId xmlns:p14="http://schemas.microsoft.com/office/powerpoint/2010/main" val="7240673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a:latin typeface="+mj-lt"/>
              </a:rPr>
              <a:t>Long-run versus short-run impact</a:t>
            </a:r>
          </a:p>
        </p:txBody>
      </p:sp>
      <p:sp>
        <p:nvSpPr>
          <p:cNvPr id="40" name="Content Placeholder 2"/>
          <p:cNvSpPr>
            <a:spLocks noGrp="1"/>
          </p:cNvSpPr>
          <p:nvPr>
            <p:ph idx="1"/>
          </p:nvPr>
        </p:nvSpPr>
        <p:spPr/>
        <p:txBody>
          <a:bodyPr>
            <a:normAutofit/>
          </a:bodyPr>
          <a:lstStyle/>
          <a:p>
            <a:pPr marL="0" indent="0">
              <a:spcBef>
                <a:spcPts val="0"/>
              </a:spcBef>
              <a:buNone/>
            </a:pPr>
            <a:r>
              <a:rPr lang="en-US" sz="1800" dirty="0"/>
              <a:t>The effect of a government intervention may be lagged.</a:t>
            </a:r>
          </a:p>
          <a:p>
            <a:pPr>
              <a:spcBef>
                <a:spcPts val="0"/>
              </a:spcBef>
            </a:pPr>
            <a:r>
              <a:rPr lang="en-US" sz="1800" dirty="0"/>
              <a:t>One example is gasoline and price controls of gasoline.</a:t>
            </a:r>
          </a:p>
          <a:p>
            <a:pPr>
              <a:spcBef>
                <a:spcPts val="0"/>
              </a:spcBef>
            </a:pPr>
            <a:r>
              <a:rPr lang="en-US" sz="1800" dirty="0"/>
              <a:t>Because buyers and sellers take time to respond to changes in price, sometimes the full effect of price controls becomes clear only in the long-run.</a:t>
            </a:r>
          </a:p>
        </p:txBody>
      </p:sp>
      <p:sp>
        <p:nvSpPr>
          <p:cNvPr id="18" name="Line 16"/>
          <p:cNvSpPr>
            <a:spLocks noChangeShapeType="1"/>
          </p:cNvSpPr>
          <p:nvPr/>
        </p:nvSpPr>
        <p:spPr bwMode="auto">
          <a:xfrm flipV="1">
            <a:off x="766763" y="2787521"/>
            <a:ext cx="0" cy="2305049"/>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9" name="Line 17"/>
          <p:cNvSpPr>
            <a:spLocks noChangeShapeType="1"/>
          </p:cNvSpPr>
          <p:nvPr/>
        </p:nvSpPr>
        <p:spPr bwMode="auto">
          <a:xfrm>
            <a:off x="766763" y="5092571"/>
            <a:ext cx="30829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0" name="Rectangle 18"/>
          <p:cNvSpPr>
            <a:spLocks noChangeArrowheads="1"/>
          </p:cNvSpPr>
          <p:nvPr/>
        </p:nvSpPr>
        <p:spPr bwMode="auto">
          <a:xfrm>
            <a:off x="766763" y="2538284"/>
            <a:ext cx="70692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Price ($)</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29" name="Rectangle 27"/>
          <p:cNvSpPr>
            <a:spLocks noChangeArrowheads="1"/>
          </p:cNvSpPr>
          <p:nvPr/>
        </p:nvSpPr>
        <p:spPr bwMode="auto">
          <a:xfrm>
            <a:off x="1224324" y="5194756"/>
            <a:ext cx="222336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Gasoline (billions of gals.)</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144" name="Rectangle 142"/>
          <p:cNvSpPr>
            <a:spLocks noChangeArrowheads="1"/>
          </p:cNvSpPr>
          <p:nvPr/>
        </p:nvSpPr>
        <p:spPr bwMode="auto">
          <a:xfrm>
            <a:off x="3900488" y="3851146"/>
            <a:ext cx="34464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a:ln>
                  <a:noFill/>
                </a:ln>
                <a:solidFill>
                  <a:srgbClr val="000000"/>
                </a:solidFill>
                <a:effectLst/>
                <a:latin typeface="Univers LT Std 47 Cn Lt" charset="0"/>
                <a:cs typeface="Arial" pitchFamily="34" charset="0"/>
              </a:rPr>
              <a:t>Price</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a:ln>
                  <a:noFill/>
                </a:ln>
                <a:solidFill>
                  <a:srgbClr val="000000"/>
                </a:solidFill>
                <a:effectLst/>
                <a:latin typeface="Univers LT Std 47 Cn Lt" charset="0"/>
                <a:cs typeface="Arial" pitchFamily="34" charset="0"/>
              </a:rPr>
              <a:t>floor</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45" name="Rectangle 143"/>
          <p:cNvSpPr>
            <a:spLocks noChangeArrowheads="1"/>
          </p:cNvSpPr>
          <p:nvPr/>
        </p:nvSpPr>
        <p:spPr bwMode="auto">
          <a:xfrm>
            <a:off x="2990851" y="4913183"/>
            <a:ext cx="166688" cy="192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a:ln>
                  <a:noFill/>
                </a:ln>
                <a:solidFill>
                  <a:srgbClr val="000000"/>
                </a:solidFill>
                <a:effectLst/>
                <a:latin typeface="Univers LT Std 47 Cn Lt" charset="0"/>
                <a:cs typeface="Arial" pitchFamily="34" charset="0"/>
              </a:rPr>
              <a:t>D</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46" name="Rectangle 144"/>
          <p:cNvSpPr>
            <a:spLocks noChangeArrowheads="1"/>
          </p:cNvSpPr>
          <p:nvPr/>
        </p:nvSpPr>
        <p:spPr bwMode="auto">
          <a:xfrm>
            <a:off x="7253288" y="4913183"/>
            <a:ext cx="166688" cy="192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a:ln>
                  <a:noFill/>
                </a:ln>
                <a:solidFill>
                  <a:srgbClr val="000000"/>
                </a:solidFill>
                <a:effectLst/>
                <a:latin typeface="Univers LT Std 47 Cn Lt" charset="0"/>
                <a:cs typeface="Arial" pitchFamily="34" charset="0"/>
              </a:rPr>
              <a:t>D</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47" name="Rectangle 145"/>
          <p:cNvSpPr>
            <a:spLocks noChangeArrowheads="1"/>
          </p:cNvSpPr>
          <p:nvPr/>
        </p:nvSpPr>
        <p:spPr bwMode="auto">
          <a:xfrm>
            <a:off x="2921001" y="3128834"/>
            <a:ext cx="161925" cy="192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a:ln>
                  <a:noFill/>
                </a:ln>
                <a:solidFill>
                  <a:srgbClr val="000000"/>
                </a:solidFill>
                <a:effectLst/>
                <a:latin typeface="Univers LT Std 47 Cn Lt" charset="0"/>
                <a:cs typeface="Arial" pitchFamily="34" charset="0"/>
              </a:rPr>
              <a:t>S</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48" name="Rectangle 146"/>
          <p:cNvSpPr>
            <a:spLocks noChangeArrowheads="1"/>
          </p:cNvSpPr>
          <p:nvPr/>
        </p:nvSpPr>
        <p:spPr bwMode="auto">
          <a:xfrm>
            <a:off x="7770813" y="3628896"/>
            <a:ext cx="161925" cy="192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a:ln>
                  <a:noFill/>
                </a:ln>
                <a:solidFill>
                  <a:srgbClr val="000000"/>
                </a:solidFill>
                <a:effectLst/>
                <a:latin typeface="Univers LT Std 47 Cn Lt" charset="0"/>
                <a:cs typeface="Arial" pitchFamily="34" charset="0"/>
              </a:rPr>
              <a:t>S</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49" name="Line 147"/>
          <p:cNvSpPr>
            <a:spLocks noChangeShapeType="1"/>
          </p:cNvSpPr>
          <p:nvPr/>
        </p:nvSpPr>
        <p:spPr bwMode="auto">
          <a:xfrm>
            <a:off x="766763" y="3941634"/>
            <a:ext cx="3082925" cy="0"/>
          </a:xfrm>
          <a:prstGeom prst="line">
            <a:avLst/>
          </a:prstGeom>
          <a:noFill/>
          <a:ln w="2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60" name="Line 158"/>
          <p:cNvSpPr>
            <a:spLocks noChangeShapeType="1"/>
          </p:cNvSpPr>
          <p:nvPr/>
        </p:nvSpPr>
        <p:spPr bwMode="auto">
          <a:xfrm>
            <a:off x="1779588" y="3287584"/>
            <a:ext cx="1146175" cy="1701800"/>
          </a:xfrm>
          <a:prstGeom prst="line">
            <a:avLst/>
          </a:prstGeom>
          <a:noFill/>
          <a:ln w="38100">
            <a:solidFill>
              <a:srgbClr val="E46C0A"/>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61" name="Line 159"/>
          <p:cNvSpPr>
            <a:spLocks noChangeShapeType="1"/>
          </p:cNvSpPr>
          <p:nvPr/>
        </p:nvSpPr>
        <p:spPr bwMode="auto">
          <a:xfrm flipH="1">
            <a:off x="1746251" y="3287584"/>
            <a:ext cx="1146175" cy="1701800"/>
          </a:xfrm>
          <a:prstGeom prst="line">
            <a:avLst/>
          </a:prstGeom>
          <a:noFill/>
          <a:ln w="38100">
            <a:solidFill>
              <a:srgbClr val="558ED5"/>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62" name="Freeform 160"/>
          <p:cNvSpPr>
            <a:spLocks/>
          </p:cNvSpPr>
          <p:nvPr/>
        </p:nvSpPr>
        <p:spPr bwMode="auto">
          <a:xfrm>
            <a:off x="2301876" y="4082921"/>
            <a:ext cx="68263" cy="68262"/>
          </a:xfrm>
          <a:custGeom>
            <a:avLst/>
            <a:gdLst>
              <a:gd name="T0" fmla="*/ 43 w 43"/>
              <a:gd name="T1" fmla="*/ 22 h 43"/>
              <a:gd name="T2" fmla="*/ 43 w 43"/>
              <a:gd name="T3" fmla="*/ 22 h 43"/>
              <a:gd name="T4" fmla="*/ 40 w 43"/>
              <a:gd name="T5" fmla="*/ 30 h 43"/>
              <a:gd name="T6" fmla="*/ 38 w 43"/>
              <a:gd name="T7" fmla="*/ 35 h 43"/>
              <a:gd name="T8" fmla="*/ 29 w 43"/>
              <a:gd name="T9" fmla="*/ 41 h 43"/>
              <a:gd name="T10" fmla="*/ 21 w 43"/>
              <a:gd name="T11" fmla="*/ 43 h 43"/>
              <a:gd name="T12" fmla="*/ 21 w 43"/>
              <a:gd name="T13" fmla="*/ 43 h 43"/>
              <a:gd name="T14" fmla="*/ 13 w 43"/>
              <a:gd name="T15" fmla="*/ 41 h 43"/>
              <a:gd name="T16" fmla="*/ 5 w 43"/>
              <a:gd name="T17" fmla="*/ 35 h 43"/>
              <a:gd name="T18" fmla="*/ 3 w 43"/>
              <a:gd name="T19" fmla="*/ 30 h 43"/>
              <a:gd name="T20" fmla="*/ 0 w 43"/>
              <a:gd name="T21" fmla="*/ 22 h 43"/>
              <a:gd name="T22" fmla="*/ 0 w 43"/>
              <a:gd name="T23" fmla="*/ 22 h 43"/>
              <a:gd name="T24" fmla="*/ 3 w 43"/>
              <a:gd name="T25" fmla="*/ 11 h 43"/>
              <a:gd name="T26" fmla="*/ 5 w 43"/>
              <a:gd name="T27" fmla="*/ 6 h 43"/>
              <a:gd name="T28" fmla="*/ 13 w 43"/>
              <a:gd name="T29" fmla="*/ 0 h 43"/>
              <a:gd name="T30" fmla="*/ 21 w 43"/>
              <a:gd name="T31" fmla="*/ 0 h 43"/>
              <a:gd name="T32" fmla="*/ 21 w 43"/>
              <a:gd name="T33" fmla="*/ 0 h 43"/>
              <a:gd name="T34" fmla="*/ 29 w 43"/>
              <a:gd name="T35" fmla="*/ 0 h 43"/>
              <a:gd name="T36" fmla="*/ 38 w 43"/>
              <a:gd name="T37" fmla="*/ 6 h 43"/>
              <a:gd name="T38" fmla="*/ 40 w 43"/>
              <a:gd name="T39" fmla="*/ 11 h 43"/>
              <a:gd name="T40" fmla="*/ 43 w 43"/>
              <a:gd name="T41" fmla="*/ 22 h 43"/>
              <a:gd name="T42" fmla="*/ 43 w 43"/>
              <a:gd name="T43"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3" h="43">
                <a:moveTo>
                  <a:pt x="43" y="22"/>
                </a:moveTo>
                <a:lnTo>
                  <a:pt x="43" y="22"/>
                </a:lnTo>
                <a:lnTo>
                  <a:pt x="40" y="30"/>
                </a:lnTo>
                <a:lnTo>
                  <a:pt x="38" y="35"/>
                </a:lnTo>
                <a:lnTo>
                  <a:pt x="29" y="41"/>
                </a:lnTo>
                <a:lnTo>
                  <a:pt x="21" y="43"/>
                </a:lnTo>
                <a:lnTo>
                  <a:pt x="21" y="43"/>
                </a:lnTo>
                <a:lnTo>
                  <a:pt x="13" y="41"/>
                </a:lnTo>
                <a:lnTo>
                  <a:pt x="5" y="35"/>
                </a:lnTo>
                <a:lnTo>
                  <a:pt x="3" y="30"/>
                </a:lnTo>
                <a:lnTo>
                  <a:pt x="0" y="22"/>
                </a:lnTo>
                <a:lnTo>
                  <a:pt x="0" y="22"/>
                </a:lnTo>
                <a:lnTo>
                  <a:pt x="3" y="11"/>
                </a:lnTo>
                <a:lnTo>
                  <a:pt x="5" y="6"/>
                </a:lnTo>
                <a:lnTo>
                  <a:pt x="13" y="0"/>
                </a:lnTo>
                <a:lnTo>
                  <a:pt x="21" y="0"/>
                </a:lnTo>
                <a:lnTo>
                  <a:pt x="21" y="0"/>
                </a:lnTo>
                <a:lnTo>
                  <a:pt x="29" y="0"/>
                </a:lnTo>
                <a:lnTo>
                  <a:pt x="38" y="6"/>
                </a:lnTo>
                <a:lnTo>
                  <a:pt x="40" y="11"/>
                </a:lnTo>
                <a:lnTo>
                  <a:pt x="43" y="22"/>
                </a:lnTo>
                <a:lnTo>
                  <a:pt x="43" y="2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3" name="Freeform 161"/>
          <p:cNvSpPr>
            <a:spLocks/>
          </p:cNvSpPr>
          <p:nvPr/>
        </p:nvSpPr>
        <p:spPr bwMode="auto">
          <a:xfrm>
            <a:off x="2417763" y="3908296"/>
            <a:ext cx="68263" cy="68262"/>
          </a:xfrm>
          <a:custGeom>
            <a:avLst/>
            <a:gdLst>
              <a:gd name="T0" fmla="*/ 43 w 43"/>
              <a:gd name="T1" fmla="*/ 21 h 43"/>
              <a:gd name="T2" fmla="*/ 43 w 43"/>
              <a:gd name="T3" fmla="*/ 21 h 43"/>
              <a:gd name="T4" fmla="*/ 43 w 43"/>
              <a:gd name="T5" fmla="*/ 29 h 43"/>
              <a:gd name="T6" fmla="*/ 37 w 43"/>
              <a:gd name="T7" fmla="*/ 37 h 43"/>
              <a:gd name="T8" fmla="*/ 29 w 43"/>
              <a:gd name="T9" fmla="*/ 40 h 43"/>
              <a:gd name="T10" fmla="*/ 21 w 43"/>
              <a:gd name="T11" fmla="*/ 43 h 43"/>
              <a:gd name="T12" fmla="*/ 21 w 43"/>
              <a:gd name="T13" fmla="*/ 43 h 43"/>
              <a:gd name="T14" fmla="*/ 13 w 43"/>
              <a:gd name="T15" fmla="*/ 40 h 43"/>
              <a:gd name="T16" fmla="*/ 8 w 43"/>
              <a:gd name="T17" fmla="*/ 37 h 43"/>
              <a:gd name="T18" fmla="*/ 2 w 43"/>
              <a:gd name="T19" fmla="*/ 29 h 43"/>
              <a:gd name="T20" fmla="*/ 0 w 43"/>
              <a:gd name="T21" fmla="*/ 21 h 43"/>
              <a:gd name="T22" fmla="*/ 0 w 43"/>
              <a:gd name="T23" fmla="*/ 21 h 43"/>
              <a:gd name="T24" fmla="*/ 2 w 43"/>
              <a:gd name="T25" fmla="*/ 13 h 43"/>
              <a:gd name="T26" fmla="*/ 8 w 43"/>
              <a:gd name="T27" fmla="*/ 5 h 43"/>
              <a:gd name="T28" fmla="*/ 13 w 43"/>
              <a:gd name="T29" fmla="*/ 2 h 43"/>
              <a:gd name="T30" fmla="*/ 21 w 43"/>
              <a:gd name="T31" fmla="*/ 0 h 43"/>
              <a:gd name="T32" fmla="*/ 21 w 43"/>
              <a:gd name="T33" fmla="*/ 0 h 43"/>
              <a:gd name="T34" fmla="*/ 29 w 43"/>
              <a:gd name="T35" fmla="*/ 2 h 43"/>
              <a:gd name="T36" fmla="*/ 37 w 43"/>
              <a:gd name="T37" fmla="*/ 5 h 43"/>
              <a:gd name="T38" fmla="*/ 43 w 43"/>
              <a:gd name="T39" fmla="*/ 13 h 43"/>
              <a:gd name="T40" fmla="*/ 43 w 43"/>
              <a:gd name="T41" fmla="*/ 21 h 43"/>
              <a:gd name="T42" fmla="*/ 43 w 43"/>
              <a:gd name="T43" fmla="*/ 21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3" h="43">
                <a:moveTo>
                  <a:pt x="43" y="21"/>
                </a:moveTo>
                <a:lnTo>
                  <a:pt x="43" y="21"/>
                </a:lnTo>
                <a:lnTo>
                  <a:pt x="43" y="29"/>
                </a:lnTo>
                <a:lnTo>
                  <a:pt x="37" y="37"/>
                </a:lnTo>
                <a:lnTo>
                  <a:pt x="29" y="40"/>
                </a:lnTo>
                <a:lnTo>
                  <a:pt x="21" y="43"/>
                </a:lnTo>
                <a:lnTo>
                  <a:pt x="21" y="43"/>
                </a:lnTo>
                <a:lnTo>
                  <a:pt x="13" y="40"/>
                </a:lnTo>
                <a:lnTo>
                  <a:pt x="8" y="37"/>
                </a:lnTo>
                <a:lnTo>
                  <a:pt x="2" y="29"/>
                </a:lnTo>
                <a:lnTo>
                  <a:pt x="0" y="21"/>
                </a:lnTo>
                <a:lnTo>
                  <a:pt x="0" y="21"/>
                </a:lnTo>
                <a:lnTo>
                  <a:pt x="2" y="13"/>
                </a:lnTo>
                <a:lnTo>
                  <a:pt x="8" y="5"/>
                </a:lnTo>
                <a:lnTo>
                  <a:pt x="13" y="2"/>
                </a:lnTo>
                <a:lnTo>
                  <a:pt x="21" y="0"/>
                </a:lnTo>
                <a:lnTo>
                  <a:pt x="21" y="0"/>
                </a:lnTo>
                <a:lnTo>
                  <a:pt x="29" y="2"/>
                </a:lnTo>
                <a:lnTo>
                  <a:pt x="37" y="5"/>
                </a:lnTo>
                <a:lnTo>
                  <a:pt x="43" y="13"/>
                </a:lnTo>
                <a:lnTo>
                  <a:pt x="43" y="21"/>
                </a:lnTo>
                <a:lnTo>
                  <a:pt x="43" y="2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4" name="Freeform 162"/>
          <p:cNvSpPr>
            <a:spLocks/>
          </p:cNvSpPr>
          <p:nvPr/>
        </p:nvSpPr>
        <p:spPr bwMode="auto">
          <a:xfrm>
            <a:off x="2185988" y="3908296"/>
            <a:ext cx="68263" cy="68262"/>
          </a:xfrm>
          <a:custGeom>
            <a:avLst/>
            <a:gdLst>
              <a:gd name="T0" fmla="*/ 43 w 43"/>
              <a:gd name="T1" fmla="*/ 21 h 43"/>
              <a:gd name="T2" fmla="*/ 43 w 43"/>
              <a:gd name="T3" fmla="*/ 21 h 43"/>
              <a:gd name="T4" fmla="*/ 41 w 43"/>
              <a:gd name="T5" fmla="*/ 29 h 43"/>
              <a:gd name="T6" fmla="*/ 38 w 43"/>
              <a:gd name="T7" fmla="*/ 37 h 43"/>
              <a:gd name="T8" fmla="*/ 30 w 43"/>
              <a:gd name="T9" fmla="*/ 40 h 43"/>
              <a:gd name="T10" fmla="*/ 22 w 43"/>
              <a:gd name="T11" fmla="*/ 43 h 43"/>
              <a:gd name="T12" fmla="*/ 22 w 43"/>
              <a:gd name="T13" fmla="*/ 43 h 43"/>
              <a:gd name="T14" fmla="*/ 14 w 43"/>
              <a:gd name="T15" fmla="*/ 40 h 43"/>
              <a:gd name="T16" fmla="*/ 5 w 43"/>
              <a:gd name="T17" fmla="*/ 37 h 43"/>
              <a:gd name="T18" fmla="*/ 3 w 43"/>
              <a:gd name="T19" fmla="*/ 29 h 43"/>
              <a:gd name="T20" fmla="*/ 0 w 43"/>
              <a:gd name="T21" fmla="*/ 21 h 43"/>
              <a:gd name="T22" fmla="*/ 0 w 43"/>
              <a:gd name="T23" fmla="*/ 21 h 43"/>
              <a:gd name="T24" fmla="*/ 3 w 43"/>
              <a:gd name="T25" fmla="*/ 13 h 43"/>
              <a:gd name="T26" fmla="*/ 5 w 43"/>
              <a:gd name="T27" fmla="*/ 5 h 43"/>
              <a:gd name="T28" fmla="*/ 14 w 43"/>
              <a:gd name="T29" fmla="*/ 2 h 43"/>
              <a:gd name="T30" fmla="*/ 22 w 43"/>
              <a:gd name="T31" fmla="*/ 0 h 43"/>
              <a:gd name="T32" fmla="*/ 22 w 43"/>
              <a:gd name="T33" fmla="*/ 0 h 43"/>
              <a:gd name="T34" fmla="*/ 30 w 43"/>
              <a:gd name="T35" fmla="*/ 2 h 43"/>
              <a:gd name="T36" fmla="*/ 38 w 43"/>
              <a:gd name="T37" fmla="*/ 5 h 43"/>
              <a:gd name="T38" fmla="*/ 41 w 43"/>
              <a:gd name="T39" fmla="*/ 13 h 43"/>
              <a:gd name="T40" fmla="*/ 43 w 43"/>
              <a:gd name="T41" fmla="*/ 21 h 43"/>
              <a:gd name="T42" fmla="*/ 43 w 43"/>
              <a:gd name="T43" fmla="*/ 21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3" h="43">
                <a:moveTo>
                  <a:pt x="43" y="21"/>
                </a:moveTo>
                <a:lnTo>
                  <a:pt x="43" y="21"/>
                </a:lnTo>
                <a:lnTo>
                  <a:pt x="41" y="29"/>
                </a:lnTo>
                <a:lnTo>
                  <a:pt x="38" y="37"/>
                </a:lnTo>
                <a:lnTo>
                  <a:pt x="30" y="40"/>
                </a:lnTo>
                <a:lnTo>
                  <a:pt x="22" y="43"/>
                </a:lnTo>
                <a:lnTo>
                  <a:pt x="22" y="43"/>
                </a:lnTo>
                <a:lnTo>
                  <a:pt x="14" y="40"/>
                </a:lnTo>
                <a:lnTo>
                  <a:pt x="5" y="37"/>
                </a:lnTo>
                <a:lnTo>
                  <a:pt x="3" y="29"/>
                </a:lnTo>
                <a:lnTo>
                  <a:pt x="0" y="21"/>
                </a:lnTo>
                <a:lnTo>
                  <a:pt x="0" y="21"/>
                </a:lnTo>
                <a:lnTo>
                  <a:pt x="3" y="13"/>
                </a:lnTo>
                <a:lnTo>
                  <a:pt x="5" y="5"/>
                </a:lnTo>
                <a:lnTo>
                  <a:pt x="14" y="2"/>
                </a:lnTo>
                <a:lnTo>
                  <a:pt x="22" y="0"/>
                </a:lnTo>
                <a:lnTo>
                  <a:pt x="22" y="0"/>
                </a:lnTo>
                <a:lnTo>
                  <a:pt x="30" y="2"/>
                </a:lnTo>
                <a:lnTo>
                  <a:pt x="38" y="5"/>
                </a:lnTo>
                <a:lnTo>
                  <a:pt x="41" y="13"/>
                </a:lnTo>
                <a:lnTo>
                  <a:pt x="43" y="21"/>
                </a:lnTo>
                <a:lnTo>
                  <a:pt x="43" y="2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8" name="Freeform 166"/>
          <p:cNvSpPr>
            <a:spLocks/>
          </p:cNvSpPr>
          <p:nvPr/>
        </p:nvSpPr>
        <p:spPr bwMode="auto">
          <a:xfrm>
            <a:off x="2193926" y="3825746"/>
            <a:ext cx="282575" cy="82550"/>
          </a:xfrm>
          <a:custGeom>
            <a:avLst/>
            <a:gdLst>
              <a:gd name="T0" fmla="*/ 122 w 178"/>
              <a:gd name="T1" fmla="*/ 27 h 52"/>
              <a:gd name="T2" fmla="*/ 122 w 178"/>
              <a:gd name="T3" fmla="*/ 27 h 52"/>
              <a:gd name="T4" fmla="*/ 111 w 178"/>
              <a:gd name="T5" fmla="*/ 27 h 52"/>
              <a:gd name="T6" fmla="*/ 100 w 178"/>
              <a:gd name="T7" fmla="*/ 22 h 52"/>
              <a:gd name="T8" fmla="*/ 95 w 178"/>
              <a:gd name="T9" fmla="*/ 17 h 52"/>
              <a:gd name="T10" fmla="*/ 89 w 178"/>
              <a:gd name="T11" fmla="*/ 9 h 52"/>
              <a:gd name="T12" fmla="*/ 89 w 178"/>
              <a:gd name="T13" fmla="*/ 9 h 52"/>
              <a:gd name="T14" fmla="*/ 89 w 178"/>
              <a:gd name="T15" fmla="*/ 9 h 52"/>
              <a:gd name="T16" fmla="*/ 84 w 178"/>
              <a:gd name="T17" fmla="*/ 17 h 52"/>
              <a:gd name="T18" fmla="*/ 76 w 178"/>
              <a:gd name="T19" fmla="*/ 22 h 52"/>
              <a:gd name="T20" fmla="*/ 68 w 178"/>
              <a:gd name="T21" fmla="*/ 27 h 52"/>
              <a:gd name="T22" fmla="*/ 54 w 178"/>
              <a:gd name="T23" fmla="*/ 27 h 52"/>
              <a:gd name="T24" fmla="*/ 33 w 178"/>
              <a:gd name="T25" fmla="*/ 27 h 52"/>
              <a:gd name="T26" fmla="*/ 33 w 178"/>
              <a:gd name="T27" fmla="*/ 27 h 52"/>
              <a:gd name="T28" fmla="*/ 19 w 178"/>
              <a:gd name="T29" fmla="*/ 30 h 52"/>
              <a:gd name="T30" fmla="*/ 11 w 178"/>
              <a:gd name="T31" fmla="*/ 33 h 52"/>
              <a:gd name="T32" fmla="*/ 6 w 178"/>
              <a:gd name="T33" fmla="*/ 41 h 52"/>
              <a:gd name="T34" fmla="*/ 3 w 178"/>
              <a:gd name="T35" fmla="*/ 52 h 52"/>
              <a:gd name="T36" fmla="*/ 0 w 178"/>
              <a:gd name="T37" fmla="*/ 52 h 52"/>
              <a:gd name="T38" fmla="*/ 0 w 178"/>
              <a:gd name="T39" fmla="*/ 52 h 52"/>
              <a:gd name="T40" fmla="*/ 3 w 178"/>
              <a:gd name="T41" fmla="*/ 41 h 52"/>
              <a:gd name="T42" fmla="*/ 9 w 178"/>
              <a:gd name="T43" fmla="*/ 30 h 52"/>
              <a:gd name="T44" fmla="*/ 17 w 178"/>
              <a:gd name="T45" fmla="*/ 22 h 52"/>
              <a:gd name="T46" fmla="*/ 25 w 178"/>
              <a:gd name="T47" fmla="*/ 19 h 52"/>
              <a:gd name="T48" fmla="*/ 33 w 178"/>
              <a:gd name="T49" fmla="*/ 19 h 52"/>
              <a:gd name="T50" fmla="*/ 62 w 178"/>
              <a:gd name="T51" fmla="*/ 19 h 52"/>
              <a:gd name="T52" fmla="*/ 62 w 178"/>
              <a:gd name="T53" fmla="*/ 19 h 52"/>
              <a:gd name="T54" fmla="*/ 71 w 178"/>
              <a:gd name="T55" fmla="*/ 17 h 52"/>
              <a:gd name="T56" fmla="*/ 79 w 178"/>
              <a:gd name="T57" fmla="*/ 14 h 52"/>
              <a:gd name="T58" fmla="*/ 84 w 178"/>
              <a:gd name="T59" fmla="*/ 9 h 52"/>
              <a:gd name="T60" fmla="*/ 87 w 178"/>
              <a:gd name="T61" fmla="*/ 0 h 52"/>
              <a:gd name="T62" fmla="*/ 92 w 178"/>
              <a:gd name="T63" fmla="*/ 0 h 52"/>
              <a:gd name="T64" fmla="*/ 92 w 178"/>
              <a:gd name="T65" fmla="*/ 0 h 52"/>
              <a:gd name="T66" fmla="*/ 95 w 178"/>
              <a:gd name="T67" fmla="*/ 9 h 52"/>
              <a:gd name="T68" fmla="*/ 100 w 178"/>
              <a:gd name="T69" fmla="*/ 14 h 52"/>
              <a:gd name="T70" fmla="*/ 108 w 178"/>
              <a:gd name="T71" fmla="*/ 17 h 52"/>
              <a:gd name="T72" fmla="*/ 116 w 178"/>
              <a:gd name="T73" fmla="*/ 19 h 52"/>
              <a:gd name="T74" fmla="*/ 146 w 178"/>
              <a:gd name="T75" fmla="*/ 19 h 52"/>
              <a:gd name="T76" fmla="*/ 146 w 178"/>
              <a:gd name="T77" fmla="*/ 19 h 52"/>
              <a:gd name="T78" fmla="*/ 154 w 178"/>
              <a:gd name="T79" fmla="*/ 19 h 52"/>
              <a:gd name="T80" fmla="*/ 162 w 178"/>
              <a:gd name="T81" fmla="*/ 22 h 52"/>
              <a:gd name="T82" fmla="*/ 173 w 178"/>
              <a:gd name="T83" fmla="*/ 30 h 52"/>
              <a:gd name="T84" fmla="*/ 178 w 178"/>
              <a:gd name="T85" fmla="*/ 41 h 52"/>
              <a:gd name="T86" fmla="*/ 178 w 178"/>
              <a:gd name="T87" fmla="*/ 52 h 52"/>
              <a:gd name="T88" fmla="*/ 176 w 178"/>
              <a:gd name="T89" fmla="*/ 52 h 52"/>
              <a:gd name="T90" fmla="*/ 176 w 178"/>
              <a:gd name="T91" fmla="*/ 52 h 52"/>
              <a:gd name="T92" fmla="*/ 173 w 178"/>
              <a:gd name="T93" fmla="*/ 41 h 52"/>
              <a:gd name="T94" fmla="*/ 168 w 178"/>
              <a:gd name="T95" fmla="*/ 33 h 52"/>
              <a:gd name="T96" fmla="*/ 159 w 178"/>
              <a:gd name="T97" fmla="*/ 30 h 52"/>
              <a:gd name="T98" fmla="*/ 149 w 178"/>
              <a:gd name="T99" fmla="*/ 27 h 52"/>
              <a:gd name="T100" fmla="*/ 122 w 178"/>
              <a:gd name="T101" fmla="*/ 27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8" h="52">
                <a:moveTo>
                  <a:pt x="122" y="27"/>
                </a:moveTo>
                <a:lnTo>
                  <a:pt x="122" y="27"/>
                </a:lnTo>
                <a:lnTo>
                  <a:pt x="111" y="27"/>
                </a:lnTo>
                <a:lnTo>
                  <a:pt x="100" y="22"/>
                </a:lnTo>
                <a:lnTo>
                  <a:pt x="95" y="17"/>
                </a:lnTo>
                <a:lnTo>
                  <a:pt x="89" y="9"/>
                </a:lnTo>
                <a:lnTo>
                  <a:pt x="89" y="9"/>
                </a:lnTo>
                <a:lnTo>
                  <a:pt x="89" y="9"/>
                </a:lnTo>
                <a:lnTo>
                  <a:pt x="84" y="17"/>
                </a:lnTo>
                <a:lnTo>
                  <a:pt x="76" y="22"/>
                </a:lnTo>
                <a:lnTo>
                  <a:pt x="68" y="27"/>
                </a:lnTo>
                <a:lnTo>
                  <a:pt x="54" y="27"/>
                </a:lnTo>
                <a:lnTo>
                  <a:pt x="33" y="27"/>
                </a:lnTo>
                <a:lnTo>
                  <a:pt x="33" y="27"/>
                </a:lnTo>
                <a:lnTo>
                  <a:pt x="19" y="30"/>
                </a:lnTo>
                <a:lnTo>
                  <a:pt x="11" y="33"/>
                </a:lnTo>
                <a:lnTo>
                  <a:pt x="6" y="41"/>
                </a:lnTo>
                <a:lnTo>
                  <a:pt x="3" y="52"/>
                </a:lnTo>
                <a:lnTo>
                  <a:pt x="0" y="52"/>
                </a:lnTo>
                <a:lnTo>
                  <a:pt x="0" y="52"/>
                </a:lnTo>
                <a:lnTo>
                  <a:pt x="3" y="41"/>
                </a:lnTo>
                <a:lnTo>
                  <a:pt x="9" y="30"/>
                </a:lnTo>
                <a:lnTo>
                  <a:pt x="17" y="22"/>
                </a:lnTo>
                <a:lnTo>
                  <a:pt x="25" y="19"/>
                </a:lnTo>
                <a:lnTo>
                  <a:pt x="33" y="19"/>
                </a:lnTo>
                <a:lnTo>
                  <a:pt x="62" y="19"/>
                </a:lnTo>
                <a:lnTo>
                  <a:pt x="62" y="19"/>
                </a:lnTo>
                <a:lnTo>
                  <a:pt x="71" y="17"/>
                </a:lnTo>
                <a:lnTo>
                  <a:pt x="79" y="14"/>
                </a:lnTo>
                <a:lnTo>
                  <a:pt x="84" y="9"/>
                </a:lnTo>
                <a:lnTo>
                  <a:pt x="87" y="0"/>
                </a:lnTo>
                <a:lnTo>
                  <a:pt x="92" y="0"/>
                </a:lnTo>
                <a:lnTo>
                  <a:pt x="92" y="0"/>
                </a:lnTo>
                <a:lnTo>
                  <a:pt x="95" y="9"/>
                </a:lnTo>
                <a:lnTo>
                  <a:pt x="100" y="14"/>
                </a:lnTo>
                <a:lnTo>
                  <a:pt x="108" y="17"/>
                </a:lnTo>
                <a:lnTo>
                  <a:pt x="116" y="19"/>
                </a:lnTo>
                <a:lnTo>
                  <a:pt x="146" y="19"/>
                </a:lnTo>
                <a:lnTo>
                  <a:pt x="146" y="19"/>
                </a:lnTo>
                <a:lnTo>
                  <a:pt x="154" y="19"/>
                </a:lnTo>
                <a:lnTo>
                  <a:pt x="162" y="22"/>
                </a:lnTo>
                <a:lnTo>
                  <a:pt x="173" y="30"/>
                </a:lnTo>
                <a:lnTo>
                  <a:pt x="178" y="41"/>
                </a:lnTo>
                <a:lnTo>
                  <a:pt x="178" y="52"/>
                </a:lnTo>
                <a:lnTo>
                  <a:pt x="176" y="52"/>
                </a:lnTo>
                <a:lnTo>
                  <a:pt x="176" y="52"/>
                </a:lnTo>
                <a:lnTo>
                  <a:pt x="173" y="41"/>
                </a:lnTo>
                <a:lnTo>
                  <a:pt x="168" y="33"/>
                </a:lnTo>
                <a:lnTo>
                  <a:pt x="159" y="30"/>
                </a:lnTo>
                <a:lnTo>
                  <a:pt x="149" y="27"/>
                </a:lnTo>
                <a:lnTo>
                  <a:pt x="122" y="2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0" name="Line 168"/>
          <p:cNvSpPr>
            <a:spLocks noChangeShapeType="1"/>
          </p:cNvSpPr>
          <p:nvPr/>
        </p:nvSpPr>
        <p:spPr bwMode="auto">
          <a:xfrm flipV="1">
            <a:off x="4692651" y="2787521"/>
            <a:ext cx="0" cy="2305049"/>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71" name="Line 169"/>
          <p:cNvSpPr>
            <a:spLocks noChangeShapeType="1"/>
          </p:cNvSpPr>
          <p:nvPr/>
        </p:nvSpPr>
        <p:spPr bwMode="auto">
          <a:xfrm>
            <a:off x="4692651" y="5092571"/>
            <a:ext cx="30829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72" name="Rectangle 170"/>
          <p:cNvSpPr>
            <a:spLocks noChangeArrowheads="1"/>
          </p:cNvSpPr>
          <p:nvPr/>
        </p:nvSpPr>
        <p:spPr bwMode="auto">
          <a:xfrm>
            <a:off x="4692651" y="2538284"/>
            <a:ext cx="70692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Price ($)</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186" name="Rectangle 184"/>
          <p:cNvSpPr>
            <a:spLocks noChangeArrowheads="1"/>
          </p:cNvSpPr>
          <p:nvPr/>
        </p:nvSpPr>
        <p:spPr bwMode="auto">
          <a:xfrm>
            <a:off x="7823201" y="3851146"/>
            <a:ext cx="34464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a:ln>
                  <a:noFill/>
                </a:ln>
                <a:solidFill>
                  <a:srgbClr val="000000"/>
                </a:solidFill>
                <a:effectLst/>
                <a:latin typeface="Univers LT Std 47 Cn Lt" charset="0"/>
                <a:cs typeface="Arial" pitchFamily="34" charset="0"/>
              </a:rPr>
              <a:t>Price</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a:ln>
                  <a:noFill/>
                </a:ln>
                <a:solidFill>
                  <a:srgbClr val="000000"/>
                </a:solidFill>
                <a:effectLst/>
                <a:latin typeface="Univers LT Std 47 Cn Lt" charset="0"/>
                <a:cs typeface="Arial" pitchFamily="34" charset="0"/>
              </a:rPr>
              <a:t>floor</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87" name="Line 185"/>
          <p:cNvSpPr>
            <a:spLocks noChangeShapeType="1"/>
          </p:cNvSpPr>
          <p:nvPr/>
        </p:nvSpPr>
        <p:spPr bwMode="auto">
          <a:xfrm>
            <a:off x="4692651" y="3941634"/>
            <a:ext cx="3082925" cy="0"/>
          </a:xfrm>
          <a:prstGeom prst="line">
            <a:avLst/>
          </a:prstGeom>
          <a:noFill/>
          <a:ln w="2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01" name="Freeform 199"/>
          <p:cNvSpPr>
            <a:spLocks/>
          </p:cNvSpPr>
          <p:nvPr/>
        </p:nvSpPr>
        <p:spPr bwMode="auto">
          <a:xfrm>
            <a:off x="5129213" y="3825746"/>
            <a:ext cx="2265363" cy="82550"/>
          </a:xfrm>
          <a:custGeom>
            <a:avLst/>
            <a:gdLst>
              <a:gd name="T0" fmla="*/ 746 w 1427"/>
              <a:gd name="T1" fmla="*/ 27 h 52"/>
              <a:gd name="T2" fmla="*/ 746 w 1427"/>
              <a:gd name="T3" fmla="*/ 27 h 52"/>
              <a:gd name="T4" fmla="*/ 735 w 1427"/>
              <a:gd name="T5" fmla="*/ 27 h 52"/>
              <a:gd name="T6" fmla="*/ 724 w 1427"/>
              <a:gd name="T7" fmla="*/ 22 h 52"/>
              <a:gd name="T8" fmla="*/ 719 w 1427"/>
              <a:gd name="T9" fmla="*/ 17 h 52"/>
              <a:gd name="T10" fmla="*/ 713 w 1427"/>
              <a:gd name="T11" fmla="*/ 9 h 52"/>
              <a:gd name="T12" fmla="*/ 713 w 1427"/>
              <a:gd name="T13" fmla="*/ 9 h 52"/>
              <a:gd name="T14" fmla="*/ 713 w 1427"/>
              <a:gd name="T15" fmla="*/ 9 h 52"/>
              <a:gd name="T16" fmla="*/ 708 w 1427"/>
              <a:gd name="T17" fmla="*/ 17 h 52"/>
              <a:gd name="T18" fmla="*/ 700 w 1427"/>
              <a:gd name="T19" fmla="*/ 22 h 52"/>
              <a:gd name="T20" fmla="*/ 692 w 1427"/>
              <a:gd name="T21" fmla="*/ 27 h 52"/>
              <a:gd name="T22" fmla="*/ 678 w 1427"/>
              <a:gd name="T23" fmla="*/ 27 h 52"/>
              <a:gd name="T24" fmla="*/ 29 w 1427"/>
              <a:gd name="T25" fmla="*/ 27 h 52"/>
              <a:gd name="T26" fmla="*/ 29 w 1427"/>
              <a:gd name="T27" fmla="*/ 27 h 52"/>
              <a:gd name="T28" fmla="*/ 18 w 1427"/>
              <a:gd name="T29" fmla="*/ 30 h 52"/>
              <a:gd name="T30" fmla="*/ 10 w 1427"/>
              <a:gd name="T31" fmla="*/ 33 h 52"/>
              <a:gd name="T32" fmla="*/ 5 w 1427"/>
              <a:gd name="T33" fmla="*/ 41 h 52"/>
              <a:gd name="T34" fmla="*/ 2 w 1427"/>
              <a:gd name="T35" fmla="*/ 52 h 52"/>
              <a:gd name="T36" fmla="*/ 0 w 1427"/>
              <a:gd name="T37" fmla="*/ 52 h 52"/>
              <a:gd name="T38" fmla="*/ 0 w 1427"/>
              <a:gd name="T39" fmla="*/ 52 h 52"/>
              <a:gd name="T40" fmla="*/ 0 w 1427"/>
              <a:gd name="T41" fmla="*/ 41 h 52"/>
              <a:gd name="T42" fmla="*/ 5 w 1427"/>
              <a:gd name="T43" fmla="*/ 30 h 52"/>
              <a:gd name="T44" fmla="*/ 16 w 1427"/>
              <a:gd name="T45" fmla="*/ 22 h 52"/>
              <a:gd name="T46" fmla="*/ 24 w 1427"/>
              <a:gd name="T47" fmla="*/ 19 h 52"/>
              <a:gd name="T48" fmla="*/ 32 w 1427"/>
              <a:gd name="T49" fmla="*/ 19 h 52"/>
              <a:gd name="T50" fmla="*/ 687 w 1427"/>
              <a:gd name="T51" fmla="*/ 19 h 52"/>
              <a:gd name="T52" fmla="*/ 687 w 1427"/>
              <a:gd name="T53" fmla="*/ 19 h 52"/>
              <a:gd name="T54" fmla="*/ 695 w 1427"/>
              <a:gd name="T55" fmla="*/ 17 h 52"/>
              <a:gd name="T56" fmla="*/ 703 w 1427"/>
              <a:gd name="T57" fmla="*/ 14 h 52"/>
              <a:gd name="T58" fmla="*/ 708 w 1427"/>
              <a:gd name="T59" fmla="*/ 9 h 52"/>
              <a:gd name="T60" fmla="*/ 711 w 1427"/>
              <a:gd name="T61" fmla="*/ 0 h 52"/>
              <a:gd name="T62" fmla="*/ 716 w 1427"/>
              <a:gd name="T63" fmla="*/ 0 h 52"/>
              <a:gd name="T64" fmla="*/ 716 w 1427"/>
              <a:gd name="T65" fmla="*/ 0 h 52"/>
              <a:gd name="T66" fmla="*/ 719 w 1427"/>
              <a:gd name="T67" fmla="*/ 9 h 52"/>
              <a:gd name="T68" fmla="*/ 724 w 1427"/>
              <a:gd name="T69" fmla="*/ 14 h 52"/>
              <a:gd name="T70" fmla="*/ 732 w 1427"/>
              <a:gd name="T71" fmla="*/ 17 h 52"/>
              <a:gd name="T72" fmla="*/ 740 w 1427"/>
              <a:gd name="T73" fmla="*/ 19 h 52"/>
              <a:gd name="T74" fmla="*/ 1395 w 1427"/>
              <a:gd name="T75" fmla="*/ 19 h 52"/>
              <a:gd name="T76" fmla="*/ 1395 w 1427"/>
              <a:gd name="T77" fmla="*/ 19 h 52"/>
              <a:gd name="T78" fmla="*/ 1403 w 1427"/>
              <a:gd name="T79" fmla="*/ 19 h 52"/>
              <a:gd name="T80" fmla="*/ 1411 w 1427"/>
              <a:gd name="T81" fmla="*/ 22 h 52"/>
              <a:gd name="T82" fmla="*/ 1419 w 1427"/>
              <a:gd name="T83" fmla="*/ 30 h 52"/>
              <a:gd name="T84" fmla="*/ 1425 w 1427"/>
              <a:gd name="T85" fmla="*/ 41 h 52"/>
              <a:gd name="T86" fmla="*/ 1427 w 1427"/>
              <a:gd name="T87" fmla="*/ 52 h 52"/>
              <a:gd name="T88" fmla="*/ 1425 w 1427"/>
              <a:gd name="T89" fmla="*/ 52 h 52"/>
              <a:gd name="T90" fmla="*/ 1425 w 1427"/>
              <a:gd name="T91" fmla="*/ 52 h 52"/>
              <a:gd name="T92" fmla="*/ 1422 w 1427"/>
              <a:gd name="T93" fmla="*/ 41 h 52"/>
              <a:gd name="T94" fmla="*/ 1417 w 1427"/>
              <a:gd name="T95" fmla="*/ 33 h 52"/>
              <a:gd name="T96" fmla="*/ 1409 w 1427"/>
              <a:gd name="T97" fmla="*/ 30 h 52"/>
              <a:gd name="T98" fmla="*/ 1395 w 1427"/>
              <a:gd name="T99" fmla="*/ 27 h 52"/>
              <a:gd name="T100" fmla="*/ 746 w 1427"/>
              <a:gd name="T101" fmla="*/ 27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27" h="52">
                <a:moveTo>
                  <a:pt x="746" y="27"/>
                </a:moveTo>
                <a:lnTo>
                  <a:pt x="746" y="27"/>
                </a:lnTo>
                <a:lnTo>
                  <a:pt x="735" y="27"/>
                </a:lnTo>
                <a:lnTo>
                  <a:pt x="724" y="22"/>
                </a:lnTo>
                <a:lnTo>
                  <a:pt x="719" y="17"/>
                </a:lnTo>
                <a:lnTo>
                  <a:pt x="713" y="9"/>
                </a:lnTo>
                <a:lnTo>
                  <a:pt x="713" y="9"/>
                </a:lnTo>
                <a:lnTo>
                  <a:pt x="713" y="9"/>
                </a:lnTo>
                <a:lnTo>
                  <a:pt x="708" y="17"/>
                </a:lnTo>
                <a:lnTo>
                  <a:pt x="700" y="22"/>
                </a:lnTo>
                <a:lnTo>
                  <a:pt x="692" y="27"/>
                </a:lnTo>
                <a:lnTo>
                  <a:pt x="678" y="27"/>
                </a:lnTo>
                <a:lnTo>
                  <a:pt x="29" y="27"/>
                </a:lnTo>
                <a:lnTo>
                  <a:pt x="29" y="27"/>
                </a:lnTo>
                <a:lnTo>
                  <a:pt x="18" y="30"/>
                </a:lnTo>
                <a:lnTo>
                  <a:pt x="10" y="33"/>
                </a:lnTo>
                <a:lnTo>
                  <a:pt x="5" y="41"/>
                </a:lnTo>
                <a:lnTo>
                  <a:pt x="2" y="52"/>
                </a:lnTo>
                <a:lnTo>
                  <a:pt x="0" y="52"/>
                </a:lnTo>
                <a:lnTo>
                  <a:pt x="0" y="52"/>
                </a:lnTo>
                <a:lnTo>
                  <a:pt x="0" y="41"/>
                </a:lnTo>
                <a:lnTo>
                  <a:pt x="5" y="30"/>
                </a:lnTo>
                <a:lnTo>
                  <a:pt x="16" y="22"/>
                </a:lnTo>
                <a:lnTo>
                  <a:pt x="24" y="19"/>
                </a:lnTo>
                <a:lnTo>
                  <a:pt x="32" y="19"/>
                </a:lnTo>
                <a:lnTo>
                  <a:pt x="687" y="19"/>
                </a:lnTo>
                <a:lnTo>
                  <a:pt x="687" y="19"/>
                </a:lnTo>
                <a:lnTo>
                  <a:pt x="695" y="17"/>
                </a:lnTo>
                <a:lnTo>
                  <a:pt x="703" y="14"/>
                </a:lnTo>
                <a:lnTo>
                  <a:pt x="708" y="9"/>
                </a:lnTo>
                <a:lnTo>
                  <a:pt x="711" y="0"/>
                </a:lnTo>
                <a:lnTo>
                  <a:pt x="716" y="0"/>
                </a:lnTo>
                <a:lnTo>
                  <a:pt x="716" y="0"/>
                </a:lnTo>
                <a:lnTo>
                  <a:pt x="719" y="9"/>
                </a:lnTo>
                <a:lnTo>
                  <a:pt x="724" y="14"/>
                </a:lnTo>
                <a:lnTo>
                  <a:pt x="732" y="17"/>
                </a:lnTo>
                <a:lnTo>
                  <a:pt x="740" y="19"/>
                </a:lnTo>
                <a:lnTo>
                  <a:pt x="1395" y="19"/>
                </a:lnTo>
                <a:lnTo>
                  <a:pt x="1395" y="19"/>
                </a:lnTo>
                <a:lnTo>
                  <a:pt x="1403" y="19"/>
                </a:lnTo>
                <a:lnTo>
                  <a:pt x="1411" y="22"/>
                </a:lnTo>
                <a:lnTo>
                  <a:pt x="1419" y="30"/>
                </a:lnTo>
                <a:lnTo>
                  <a:pt x="1425" y="41"/>
                </a:lnTo>
                <a:lnTo>
                  <a:pt x="1427" y="52"/>
                </a:lnTo>
                <a:lnTo>
                  <a:pt x="1425" y="52"/>
                </a:lnTo>
                <a:lnTo>
                  <a:pt x="1425" y="52"/>
                </a:lnTo>
                <a:lnTo>
                  <a:pt x="1422" y="41"/>
                </a:lnTo>
                <a:lnTo>
                  <a:pt x="1417" y="33"/>
                </a:lnTo>
                <a:lnTo>
                  <a:pt x="1409" y="30"/>
                </a:lnTo>
                <a:lnTo>
                  <a:pt x="1395" y="27"/>
                </a:lnTo>
                <a:lnTo>
                  <a:pt x="746" y="2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2" name="Line 200"/>
          <p:cNvSpPr>
            <a:spLocks noChangeShapeType="1"/>
          </p:cNvSpPr>
          <p:nvPr/>
        </p:nvSpPr>
        <p:spPr bwMode="auto">
          <a:xfrm flipV="1">
            <a:off x="5351463" y="3779709"/>
            <a:ext cx="2373313" cy="1209675"/>
          </a:xfrm>
          <a:prstGeom prst="line">
            <a:avLst/>
          </a:prstGeom>
          <a:noFill/>
          <a:ln w="38100">
            <a:solidFill>
              <a:srgbClr val="558ED5"/>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03" name="Line 201"/>
          <p:cNvSpPr>
            <a:spLocks noChangeShapeType="1"/>
          </p:cNvSpPr>
          <p:nvPr/>
        </p:nvSpPr>
        <p:spPr bwMode="auto">
          <a:xfrm>
            <a:off x="4794251" y="3774946"/>
            <a:ext cx="2378075" cy="1214437"/>
          </a:xfrm>
          <a:prstGeom prst="line">
            <a:avLst/>
          </a:prstGeom>
          <a:noFill/>
          <a:ln w="38100">
            <a:solidFill>
              <a:srgbClr val="E46C0A"/>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04" name="Freeform 202"/>
          <p:cNvSpPr>
            <a:spLocks/>
          </p:cNvSpPr>
          <p:nvPr/>
        </p:nvSpPr>
        <p:spPr bwMode="auto">
          <a:xfrm>
            <a:off x="6227763" y="4494083"/>
            <a:ext cx="68263" cy="68262"/>
          </a:xfrm>
          <a:custGeom>
            <a:avLst/>
            <a:gdLst>
              <a:gd name="T0" fmla="*/ 43 w 43"/>
              <a:gd name="T1" fmla="*/ 21 h 43"/>
              <a:gd name="T2" fmla="*/ 43 w 43"/>
              <a:gd name="T3" fmla="*/ 21 h 43"/>
              <a:gd name="T4" fmla="*/ 40 w 43"/>
              <a:gd name="T5" fmla="*/ 29 h 43"/>
              <a:gd name="T6" fmla="*/ 35 w 43"/>
              <a:gd name="T7" fmla="*/ 35 h 43"/>
              <a:gd name="T8" fmla="*/ 30 w 43"/>
              <a:gd name="T9" fmla="*/ 40 h 43"/>
              <a:gd name="T10" fmla="*/ 21 w 43"/>
              <a:gd name="T11" fmla="*/ 43 h 43"/>
              <a:gd name="T12" fmla="*/ 21 w 43"/>
              <a:gd name="T13" fmla="*/ 43 h 43"/>
              <a:gd name="T14" fmla="*/ 13 w 43"/>
              <a:gd name="T15" fmla="*/ 40 h 43"/>
              <a:gd name="T16" fmla="*/ 5 w 43"/>
              <a:gd name="T17" fmla="*/ 35 h 43"/>
              <a:gd name="T18" fmla="*/ 0 w 43"/>
              <a:gd name="T19" fmla="*/ 29 h 43"/>
              <a:gd name="T20" fmla="*/ 0 w 43"/>
              <a:gd name="T21" fmla="*/ 21 h 43"/>
              <a:gd name="T22" fmla="*/ 0 w 43"/>
              <a:gd name="T23" fmla="*/ 21 h 43"/>
              <a:gd name="T24" fmla="*/ 0 w 43"/>
              <a:gd name="T25" fmla="*/ 10 h 43"/>
              <a:gd name="T26" fmla="*/ 5 w 43"/>
              <a:gd name="T27" fmla="*/ 5 h 43"/>
              <a:gd name="T28" fmla="*/ 13 w 43"/>
              <a:gd name="T29" fmla="*/ 0 h 43"/>
              <a:gd name="T30" fmla="*/ 21 w 43"/>
              <a:gd name="T31" fmla="*/ 0 h 43"/>
              <a:gd name="T32" fmla="*/ 21 w 43"/>
              <a:gd name="T33" fmla="*/ 0 h 43"/>
              <a:gd name="T34" fmla="*/ 30 w 43"/>
              <a:gd name="T35" fmla="*/ 0 h 43"/>
              <a:gd name="T36" fmla="*/ 35 w 43"/>
              <a:gd name="T37" fmla="*/ 5 h 43"/>
              <a:gd name="T38" fmla="*/ 40 w 43"/>
              <a:gd name="T39" fmla="*/ 10 h 43"/>
              <a:gd name="T40" fmla="*/ 43 w 43"/>
              <a:gd name="T41" fmla="*/ 21 h 43"/>
              <a:gd name="T42" fmla="*/ 43 w 43"/>
              <a:gd name="T43" fmla="*/ 21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3" h="43">
                <a:moveTo>
                  <a:pt x="43" y="21"/>
                </a:moveTo>
                <a:lnTo>
                  <a:pt x="43" y="21"/>
                </a:lnTo>
                <a:lnTo>
                  <a:pt x="40" y="29"/>
                </a:lnTo>
                <a:lnTo>
                  <a:pt x="35" y="35"/>
                </a:lnTo>
                <a:lnTo>
                  <a:pt x="30" y="40"/>
                </a:lnTo>
                <a:lnTo>
                  <a:pt x="21" y="43"/>
                </a:lnTo>
                <a:lnTo>
                  <a:pt x="21" y="43"/>
                </a:lnTo>
                <a:lnTo>
                  <a:pt x="13" y="40"/>
                </a:lnTo>
                <a:lnTo>
                  <a:pt x="5" y="35"/>
                </a:lnTo>
                <a:lnTo>
                  <a:pt x="0" y="29"/>
                </a:lnTo>
                <a:lnTo>
                  <a:pt x="0" y="21"/>
                </a:lnTo>
                <a:lnTo>
                  <a:pt x="0" y="21"/>
                </a:lnTo>
                <a:lnTo>
                  <a:pt x="0" y="10"/>
                </a:lnTo>
                <a:lnTo>
                  <a:pt x="5" y="5"/>
                </a:lnTo>
                <a:lnTo>
                  <a:pt x="13" y="0"/>
                </a:lnTo>
                <a:lnTo>
                  <a:pt x="21" y="0"/>
                </a:lnTo>
                <a:lnTo>
                  <a:pt x="21" y="0"/>
                </a:lnTo>
                <a:lnTo>
                  <a:pt x="30" y="0"/>
                </a:lnTo>
                <a:lnTo>
                  <a:pt x="35" y="5"/>
                </a:lnTo>
                <a:lnTo>
                  <a:pt x="40" y="10"/>
                </a:lnTo>
                <a:lnTo>
                  <a:pt x="43" y="21"/>
                </a:lnTo>
                <a:lnTo>
                  <a:pt x="43" y="2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5" name="Freeform 203"/>
          <p:cNvSpPr>
            <a:spLocks/>
          </p:cNvSpPr>
          <p:nvPr/>
        </p:nvSpPr>
        <p:spPr bwMode="auto">
          <a:xfrm>
            <a:off x="7369176" y="3908296"/>
            <a:ext cx="68263" cy="68262"/>
          </a:xfrm>
          <a:custGeom>
            <a:avLst/>
            <a:gdLst>
              <a:gd name="T0" fmla="*/ 43 w 43"/>
              <a:gd name="T1" fmla="*/ 21 h 43"/>
              <a:gd name="T2" fmla="*/ 43 w 43"/>
              <a:gd name="T3" fmla="*/ 21 h 43"/>
              <a:gd name="T4" fmla="*/ 41 w 43"/>
              <a:gd name="T5" fmla="*/ 29 h 43"/>
              <a:gd name="T6" fmla="*/ 38 w 43"/>
              <a:gd name="T7" fmla="*/ 37 h 43"/>
              <a:gd name="T8" fmla="*/ 30 w 43"/>
              <a:gd name="T9" fmla="*/ 40 h 43"/>
              <a:gd name="T10" fmla="*/ 22 w 43"/>
              <a:gd name="T11" fmla="*/ 43 h 43"/>
              <a:gd name="T12" fmla="*/ 22 w 43"/>
              <a:gd name="T13" fmla="*/ 43 h 43"/>
              <a:gd name="T14" fmla="*/ 14 w 43"/>
              <a:gd name="T15" fmla="*/ 40 h 43"/>
              <a:gd name="T16" fmla="*/ 6 w 43"/>
              <a:gd name="T17" fmla="*/ 37 h 43"/>
              <a:gd name="T18" fmla="*/ 3 w 43"/>
              <a:gd name="T19" fmla="*/ 29 h 43"/>
              <a:gd name="T20" fmla="*/ 0 w 43"/>
              <a:gd name="T21" fmla="*/ 21 h 43"/>
              <a:gd name="T22" fmla="*/ 0 w 43"/>
              <a:gd name="T23" fmla="*/ 21 h 43"/>
              <a:gd name="T24" fmla="*/ 3 w 43"/>
              <a:gd name="T25" fmla="*/ 13 h 43"/>
              <a:gd name="T26" fmla="*/ 6 w 43"/>
              <a:gd name="T27" fmla="*/ 5 h 43"/>
              <a:gd name="T28" fmla="*/ 14 w 43"/>
              <a:gd name="T29" fmla="*/ 2 h 43"/>
              <a:gd name="T30" fmla="*/ 22 w 43"/>
              <a:gd name="T31" fmla="*/ 0 h 43"/>
              <a:gd name="T32" fmla="*/ 22 w 43"/>
              <a:gd name="T33" fmla="*/ 0 h 43"/>
              <a:gd name="T34" fmla="*/ 30 w 43"/>
              <a:gd name="T35" fmla="*/ 2 h 43"/>
              <a:gd name="T36" fmla="*/ 38 w 43"/>
              <a:gd name="T37" fmla="*/ 5 h 43"/>
              <a:gd name="T38" fmla="*/ 41 w 43"/>
              <a:gd name="T39" fmla="*/ 13 h 43"/>
              <a:gd name="T40" fmla="*/ 43 w 43"/>
              <a:gd name="T41" fmla="*/ 21 h 43"/>
              <a:gd name="T42" fmla="*/ 43 w 43"/>
              <a:gd name="T43" fmla="*/ 21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3" h="43">
                <a:moveTo>
                  <a:pt x="43" y="21"/>
                </a:moveTo>
                <a:lnTo>
                  <a:pt x="43" y="21"/>
                </a:lnTo>
                <a:lnTo>
                  <a:pt x="41" y="29"/>
                </a:lnTo>
                <a:lnTo>
                  <a:pt x="38" y="37"/>
                </a:lnTo>
                <a:lnTo>
                  <a:pt x="30" y="40"/>
                </a:lnTo>
                <a:lnTo>
                  <a:pt x="22" y="43"/>
                </a:lnTo>
                <a:lnTo>
                  <a:pt x="22" y="43"/>
                </a:lnTo>
                <a:lnTo>
                  <a:pt x="14" y="40"/>
                </a:lnTo>
                <a:lnTo>
                  <a:pt x="6" y="37"/>
                </a:lnTo>
                <a:lnTo>
                  <a:pt x="3" y="29"/>
                </a:lnTo>
                <a:lnTo>
                  <a:pt x="0" y="21"/>
                </a:lnTo>
                <a:lnTo>
                  <a:pt x="0" y="21"/>
                </a:lnTo>
                <a:lnTo>
                  <a:pt x="3" y="13"/>
                </a:lnTo>
                <a:lnTo>
                  <a:pt x="6" y="5"/>
                </a:lnTo>
                <a:lnTo>
                  <a:pt x="14" y="2"/>
                </a:lnTo>
                <a:lnTo>
                  <a:pt x="22" y="0"/>
                </a:lnTo>
                <a:lnTo>
                  <a:pt x="22" y="0"/>
                </a:lnTo>
                <a:lnTo>
                  <a:pt x="30" y="2"/>
                </a:lnTo>
                <a:lnTo>
                  <a:pt x="38" y="5"/>
                </a:lnTo>
                <a:lnTo>
                  <a:pt x="41" y="13"/>
                </a:lnTo>
                <a:lnTo>
                  <a:pt x="43" y="21"/>
                </a:lnTo>
                <a:lnTo>
                  <a:pt x="43" y="2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6" name="Freeform 204"/>
          <p:cNvSpPr>
            <a:spLocks/>
          </p:cNvSpPr>
          <p:nvPr/>
        </p:nvSpPr>
        <p:spPr bwMode="auto">
          <a:xfrm>
            <a:off x="5086351" y="3908296"/>
            <a:ext cx="68263" cy="68262"/>
          </a:xfrm>
          <a:custGeom>
            <a:avLst/>
            <a:gdLst>
              <a:gd name="T0" fmla="*/ 43 w 43"/>
              <a:gd name="T1" fmla="*/ 21 h 43"/>
              <a:gd name="T2" fmla="*/ 43 w 43"/>
              <a:gd name="T3" fmla="*/ 21 h 43"/>
              <a:gd name="T4" fmla="*/ 40 w 43"/>
              <a:gd name="T5" fmla="*/ 29 h 43"/>
              <a:gd name="T6" fmla="*/ 35 w 43"/>
              <a:gd name="T7" fmla="*/ 37 h 43"/>
              <a:gd name="T8" fmla="*/ 29 w 43"/>
              <a:gd name="T9" fmla="*/ 40 h 43"/>
              <a:gd name="T10" fmla="*/ 21 w 43"/>
              <a:gd name="T11" fmla="*/ 43 h 43"/>
              <a:gd name="T12" fmla="*/ 21 w 43"/>
              <a:gd name="T13" fmla="*/ 43 h 43"/>
              <a:gd name="T14" fmla="*/ 13 w 43"/>
              <a:gd name="T15" fmla="*/ 40 h 43"/>
              <a:gd name="T16" fmla="*/ 5 w 43"/>
              <a:gd name="T17" fmla="*/ 37 h 43"/>
              <a:gd name="T18" fmla="*/ 0 w 43"/>
              <a:gd name="T19" fmla="*/ 29 h 43"/>
              <a:gd name="T20" fmla="*/ 0 w 43"/>
              <a:gd name="T21" fmla="*/ 21 h 43"/>
              <a:gd name="T22" fmla="*/ 0 w 43"/>
              <a:gd name="T23" fmla="*/ 21 h 43"/>
              <a:gd name="T24" fmla="*/ 0 w 43"/>
              <a:gd name="T25" fmla="*/ 13 h 43"/>
              <a:gd name="T26" fmla="*/ 5 w 43"/>
              <a:gd name="T27" fmla="*/ 5 h 43"/>
              <a:gd name="T28" fmla="*/ 13 w 43"/>
              <a:gd name="T29" fmla="*/ 2 h 43"/>
              <a:gd name="T30" fmla="*/ 21 w 43"/>
              <a:gd name="T31" fmla="*/ 0 h 43"/>
              <a:gd name="T32" fmla="*/ 21 w 43"/>
              <a:gd name="T33" fmla="*/ 0 h 43"/>
              <a:gd name="T34" fmla="*/ 29 w 43"/>
              <a:gd name="T35" fmla="*/ 2 h 43"/>
              <a:gd name="T36" fmla="*/ 35 w 43"/>
              <a:gd name="T37" fmla="*/ 5 h 43"/>
              <a:gd name="T38" fmla="*/ 40 w 43"/>
              <a:gd name="T39" fmla="*/ 13 h 43"/>
              <a:gd name="T40" fmla="*/ 43 w 43"/>
              <a:gd name="T41" fmla="*/ 21 h 43"/>
              <a:gd name="T42" fmla="*/ 43 w 43"/>
              <a:gd name="T43" fmla="*/ 21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3" h="43">
                <a:moveTo>
                  <a:pt x="43" y="21"/>
                </a:moveTo>
                <a:lnTo>
                  <a:pt x="43" y="21"/>
                </a:lnTo>
                <a:lnTo>
                  <a:pt x="40" y="29"/>
                </a:lnTo>
                <a:lnTo>
                  <a:pt x="35" y="37"/>
                </a:lnTo>
                <a:lnTo>
                  <a:pt x="29" y="40"/>
                </a:lnTo>
                <a:lnTo>
                  <a:pt x="21" y="43"/>
                </a:lnTo>
                <a:lnTo>
                  <a:pt x="21" y="43"/>
                </a:lnTo>
                <a:lnTo>
                  <a:pt x="13" y="40"/>
                </a:lnTo>
                <a:lnTo>
                  <a:pt x="5" y="37"/>
                </a:lnTo>
                <a:lnTo>
                  <a:pt x="0" y="29"/>
                </a:lnTo>
                <a:lnTo>
                  <a:pt x="0" y="21"/>
                </a:lnTo>
                <a:lnTo>
                  <a:pt x="0" y="21"/>
                </a:lnTo>
                <a:lnTo>
                  <a:pt x="0" y="13"/>
                </a:lnTo>
                <a:lnTo>
                  <a:pt x="5" y="5"/>
                </a:lnTo>
                <a:lnTo>
                  <a:pt x="13" y="2"/>
                </a:lnTo>
                <a:lnTo>
                  <a:pt x="21" y="0"/>
                </a:lnTo>
                <a:lnTo>
                  <a:pt x="21" y="0"/>
                </a:lnTo>
                <a:lnTo>
                  <a:pt x="29" y="2"/>
                </a:lnTo>
                <a:lnTo>
                  <a:pt x="35" y="5"/>
                </a:lnTo>
                <a:lnTo>
                  <a:pt x="40" y="13"/>
                </a:lnTo>
                <a:lnTo>
                  <a:pt x="43" y="21"/>
                </a:lnTo>
                <a:lnTo>
                  <a:pt x="43" y="2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8" name="Rectangle 27"/>
          <p:cNvSpPr>
            <a:spLocks noChangeArrowheads="1"/>
          </p:cNvSpPr>
          <p:nvPr/>
        </p:nvSpPr>
        <p:spPr bwMode="auto">
          <a:xfrm>
            <a:off x="5114926" y="5183454"/>
            <a:ext cx="222336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Gasoline (billions of gals.)</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209" name="Rectangle 27"/>
          <p:cNvSpPr>
            <a:spLocks noChangeArrowheads="1"/>
          </p:cNvSpPr>
          <p:nvPr/>
        </p:nvSpPr>
        <p:spPr bwMode="auto">
          <a:xfrm>
            <a:off x="1689647" y="2894340"/>
            <a:ext cx="124232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400" b="1" dirty="0">
                <a:solidFill>
                  <a:srgbClr val="000000"/>
                </a:solidFill>
                <a:latin typeface="Univers LT Std 47 Cn Lt" charset="0"/>
                <a:cs typeface="Arial" pitchFamily="34" charset="0"/>
              </a:rPr>
              <a:t>Excess supply</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210" name="Rectangle 27"/>
          <p:cNvSpPr>
            <a:spLocks noChangeArrowheads="1"/>
          </p:cNvSpPr>
          <p:nvPr/>
        </p:nvSpPr>
        <p:spPr bwMode="auto">
          <a:xfrm>
            <a:off x="5593899" y="2894340"/>
            <a:ext cx="124232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400" b="1" dirty="0">
                <a:solidFill>
                  <a:srgbClr val="000000"/>
                </a:solidFill>
                <a:latin typeface="Univers LT Std 47 Cn Lt" charset="0"/>
                <a:cs typeface="Arial" pitchFamily="34" charset="0"/>
              </a:rPr>
              <a:t>Excess supply</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211" name="Freeform 168"/>
          <p:cNvSpPr>
            <a:spLocks noEditPoints="1"/>
          </p:cNvSpPr>
          <p:nvPr/>
        </p:nvSpPr>
        <p:spPr bwMode="auto">
          <a:xfrm rot="16200000">
            <a:off x="2072191" y="3434719"/>
            <a:ext cx="496677" cy="132557"/>
          </a:xfrm>
          <a:custGeom>
            <a:avLst/>
            <a:gdLst>
              <a:gd name="T0" fmla="*/ 3300 w 3300"/>
              <a:gd name="T1" fmla="*/ 247 h 631"/>
              <a:gd name="T2" fmla="*/ 135 w 3300"/>
              <a:gd name="T3" fmla="*/ 247 h 631"/>
              <a:gd name="T4" fmla="*/ 135 w 3300"/>
              <a:gd name="T5" fmla="*/ 383 h 631"/>
              <a:gd name="T6" fmla="*/ 3300 w 3300"/>
              <a:gd name="T7" fmla="*/ 383 h 631"/>
              <a:gd name="T8" fmla="*/ 3300 w 3300"/>
              <a:gd name="T9" fmla="*/ 247 h 631"/>
              <a:gd name="T10" fmla="*/ 509 w 3300"/>
              <a:gd name="T11" fmla="*/ 19 h 631"/>
              <a:gd name="T12" fmla="*/ 0 w 3300"/>
              <a:gd name="T13" fmla="*/ 315 h 631"/>
              <a:gd name="T14" fmla="*/ 509 w 3300"/>
              <a:gd name="T15" fmla="*/ 612 h 631"/>
              <a:gd name="T16" fmla="*/ 602 w 3300"/>
              <a:gd name="T17" fmla="*/ 588 h 631"/>
              <a:gd name="T18" fmla="*/ 577 w 3300"/>
              <a:gd name="T19" fmla="*/ 495 h 631"/>
              <a:gd name="T20" fmla="*/ 577 w 3300"/>
              <a:gd name="T21" fmla="*/ 495 h 631"/>
              <a:gd name="T22" fmla="*/ 169 w 3300"/>
              <a:gd name="T23" fmla="*/ 257 h 631"/>
              <a:gd name="T24" fmla="*/ 169 w 3300"/>
              <a:gd name="T25" fmla="*/ 374 h 631"/>
              <a:gd name="T26" fmla="*/ 577 w 3300"/>
              <a:gd name="T27" fmla="*/ 136 h 631"/>
              <a:gd name="T28" fmla="*/ 602 w 3300"/>
              <a:gd name="T29" fmla="*/ 43 h 631"/>
              <a:gd name="T30" fmla="*/ 509 w 3300"/>
              <a:gd name="T31" fmla="*/ 19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300" h="631">
                <a:moveTo>
                  <a:pt x="3300" y="247"/>
                </a:moveTo>
                <a:lnTo>
                  <a:pt x="135" y="247"/>
                </a:lnTo>
                <a:lnTo>
                  <a:pt x="135" y="383"/>
                </a:lnTo>
                <a:lnTo>
                  <a:pt x="3300" y="383"/>
                </a:lnTo>
                <a:lnTo>
                  <a:pt x="3300" y="247"/>
                </a:lnTo>
                <a:close/>
                <a:moveTo>
                  <a:pt x="509" y="19"/>
                </a:moveTo>
                <a:lnTo>
                  <a:pt x="0" y="315"/>
                </a:lnTo>
                <a:lnTo>
                  <a:pt x="509" y="612"/>
                </a:lnTo>
                <a:cubicBezTo>
                  <a:pt x="541" y="631"/>
                  <a:pt x="583" y="620"/>
                  <a:pt x="602" y="588"/>
                </a:cubicBezTo>
                <a:cubicBezTo>
                  <a:pt x="621" y="555"/>
                  <a:pt x="610" y="514"/>
                  <a:pt x="577" y="495"/>
                </a:cubicBezTo>
                <a:lnTo>
                  <a:pt x="577" y="495"/>
                </a:lnTo>
                <a:lnTo>
                  <a:pt x="169" y="257"/>
                </a:lnTo>
                <a:lnTo>
                  <a:pt x="169" y="374"/>
                </a:lnTo>
                <a:lnTo>
                  <a:pt x="577" y="136"/>
                </a:lnTo>
                <a:cubicBezTo>
                  <a:pt x="610" y="117"/>
                  <a:pt x="621" y="76"/>
                  <a:pt x="602" y="43"/>
                </a:cubicBezTo>
                <a:cubicBezTo>
                  <a:pt x="583" y="11"/>
                  <a:pt x="541" y="0"/>
                  <a:pt x="509" y="19"/>
                </a:cubicBezTo>
                <a:close/>
              </a:path>
            </a:pathLst>
          </a:custGeom>
          <a:solidFill>
            <a:schemeClr val="tx1"/>
          </a:solidFill>
          <a:ln w="0" cap="flat">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sz="2000" dirty="0"/>
          </a:p>
        </p:txBody>
      </p:sp>
      <p:sp>
        <p:nvSpPr>
          <p:cNvPr id="212" name="Freeform 168"/>
          <p:cNvSpPr>
            <a:spLocks noEditPoints="1"/>
          </p:cNvSpPr>
          <p:nvPr/>
        </p:nvSpPr>
        <p:spPr bwMode="auto">
          <a:xfrm rot="16200000">
            <a:off x="5985774" y="3390163"/>
            <a:ext cx="496677" cy="132557"/>
          </a:xfrm>
          <a:custGeom>
            <a:avLst/>
            <a:gdLst>
              <a:gd name="T0" fmla="*/ 3300 w 3300"/>
              <a:gd name="T1" fmla="*/ 247 h 631"/>
              <a:gd name="T2" fmla="*/ 135 w 3300"/>
              <a:gd name="T3" fmla="*/ 247 h 631"/>
              <a:gd name="T4" fmla="*/ 135 w 3300"/>
              <a:gd name="T5" fmla="*/ 383 h 631"/>
              <a:gd name="T6" fmla="*/ 3300 w 3300"/>
              <a:gd name="T7" fmla="*/ 383 h 631"/>
              <a:gd name="T8" fmla="*/ 3300 w 3300"/>
              <a:gd name="T9" fmla="*/ 247 h 631"/>
              <a:gd name="T10" fmla="*/ 509 w 3300"/>
              <a:gd name="T11" fmla="*/ 19 h 631"/>
              <a:gd name="T12" fmla="*/ 0 w 3300"/>
              <a:gd name="T13" fmla="*/ 315 h 631"/>
              <a:gd name="T14" fmla="*/ 509 w 3300"/>
              <a:gd name="T15" fmla="*/ 612 h 631"/>
              <a:gd name="T16" fmla="*/ 602 w 3300"/>
              <a:gd name="T17" fmla="*/ 588 h 631"/>
              <a:gd name="T18" fmla="*/ 577 w 3300"/>
              <a:gd name="T19" fmla="*/ 495 h 631"/>
              <a:gd name="T20" fmla="*/ 577 w 3300"/>
              <a:gd name="T21" fmla="*/ 495 h 631"/>
              <a:gd name="T22" fmla="*/ 169 w 3300"/>
              <a:gd name="T23" fmla="*/ 257 h 631"/>
              <a:gd name="T24" fmla="*/ 169 w 3300"/>
              <a:gd name="T25" fmla="*/ 374 h 631"/>
              <a:gd name="T26" fmla="*/ 577 w 3300"/>
              <a:gd name="T27" fmla="*/ 136 h 631"/>
              <a:gd name="T28" fmla="*/ 602 w 3300"/>
              <a:gd name="T29" fmla="*/ 43 h 631"/>
              <a:gd name="T30" fmla="*/ 509 w 3300"/>
              <a:gd name="T31" fmla="*/ 19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300" h="631">
                <a:moveTo>
                  <a:pt x="3300" y="247"/>
                </a:moveTo>
                <a:lnTo>
                  <a:pt x="135" y="247"/>
                </a:lnTo>
                <a:lnTo>
                  <a:pt x="135" y="383"/>
                </a:lnTo>
                <a:lnTo>
                  <a:pt x="3300" y="383"/>
                </a:lnTo>
                <a:lnTo>
                  <a:pt x="3300" y="247"/>
                </a:lnTo>
                <a:close/>
                <a:moveTo>
                  <a:pt x="509" y="19"/>
                </a:moveTo>
                <a:lnTo>
                  <a:pt x="0" y="315"/>
                </a:lnTo>
                <a:lnTo>
                  <a:pt x="509" y="612"/>
                </a:lnTo>
                <a:cubicBezTo>
                  <a:pt x="541" y="631"/>
                  <a:pt x="583" y="620"/>
                  <a:pt x="602" y="588"/>
                </a:cubicBezTo>
                <a:cubicBezTo>
                  <a:pt x="621" y="555"/>
                  <a:pt x="610" y="514"/>
                  <a:pt x="577" y="495"/>
                </a:cubicBezTo>
                <a:lnTo>
                  <a:pt x="577" y="495"/>
                </a:lnTo>
                <a:lnTo>
                  <a:pt x="169" y="257"/>
                </a:lnTo>
                <a:lnTo>
                  <a:pt x="169" y="374"/>
                </a:lnTo>
                <a:lnTo>
                  <a:pt x="577" y="136"/>
                </a:lnTo>
                <a:cubicBezTo>
                  <a:pt x="610" y="117"/>
                  <a:pt x="621" y="76"/>
                  <a:pt x="602" y="43"/>
                </a:cubicBezTo>
                <a:cubicBezTo>
                  <a:pt x="583" y="11"/>
                  <a:pt x="541" y="0"/>
                  <a:pt x="509" y="19"/>
                </a:cubicBezTo>
                <a:close/>
              </a:path>
            </a:pathLst>
          </a:custGeom>
          <a:solidFill>
            <a:schemeClr val="tx1"/>
          </a:solidFill>
          <a:ln w="0" cap="flat">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sz="2000" dirty="0"/>
          </a:p>
        </p:txBody>
      </p:sp>
      <p:sp>
        <p:nvSpPr>
          <p:cNvPr id="41" name="Content Placeholder 7"/>
          <p:cNvSpPr txBox="1">
            <a:spLocks/>
          </p:cNvSpPr>
          <p:nvPr/>
        </p:nvSpPr>
        <p:spPr>
          <a:xfrm>
            <a:off x="685800" y="5486400"/>
            <a:ext cx="3593307" cy="819851"/>
          </a:xfrm>
          <a:prstGeom prst="rect">
            <a:avLst/>
          </a:prstGeom>
        </p:spPr>
        <p:txBody>
          <a:bodyPr vert="horz" lIns="91440" tIns="45720" rIns="91440" bIns="45720" rtlCol="0">
            <a:normAutofit fontScale="550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588" indent="-1588">
              <a:buFont typeface="Arial" pitchFamily="34" charset="0"/>
              <a:buNone/>
            </a:pPr>
            <a:r>
              <a:rPr lang="en-US" sz="2200" dirty="0"/>
              <a:t>In the short run, driving habits are difficult to change and producers take time to increase production.</a:t>
            </a:r>
          </a:p>
          <a:p>
            <a:pPr marL="1588" indent="-1588">
              <a:buFont typeface="Arial" pitchFamily="34" charset="0"/>
              <a:buNone/>
            </a:pPr>
            <a:r>
              <a:rPr lang="en-US" sz="2200" u="sng" dirty="0"/>
              <a:t>Effect on quantity is small.</a:t>
            </a:r>
          </a:p>
        </p:txBody>
      </p:sp>
      <p:sp>
        <p:nvSpPr>
          <p:cNvPr id="42" name="Content Placeholder 7"/>
          <p:cNvSpPr txBox="1">
            <a:spLocks/>
          </p:cNvSpPr>
          <p:nvPr/>
        </p:nvSpPr>
        <p:spPr>
          <a:xfrm>
            <a:off x="4692651" y="5486400"/>
            <a:ext cx="3271124" cy="819851"/>
          </a:xfrm>
          <a:prstGeom prst="rect">
            <a:avLst/>
          </a:prstGeom>
        </p:spPr>
        <p:txBody>
          <a:bodyPr vert="horz" lIns="91440" tIns="45720" rIns="91440" bIns="45720" rtlCol="0">
            <a:normAutofit fontScale="550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588" indent="-1588">
              <a:buFont typeface="Arial" pitchFamily="34" charset="0"/>
              <a:buNone/>
            </a:pPr>
            <a:r>
              <a:rPr lang="en-US" sz="2200" dirty="0"/>
              <a:t>In the long run, driving habits can be changed and producers can increase production.</a:t>
            </a:r>
          </a:p>
          <a:p>
            <a:pPr marL="1588" indent="-1588">
              <a:buFont typeface="Arial" pitchFamily="34" charset="0"/>
              <a:buNone/>
            </a:pPr>
            <a:r>
              <a:rPr lang="en-US" sz="2200" u="sng" dirty="0"/>
              <a:t>Effect on quantity is large.</a:t>
            </a:r>
          </a:p>
        </p:txBody>
      </p:sp>
    </p:spTree>
    <p:extLst>
      <p:ext uri="{BB962C8B-B14F-4D97-AF65-F5344CB8AC3E}">
        <p14:creationId xmlns:p14="http://schemas.microsoft.com/office/powerpoint/2010/main" val="35239911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0">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0">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9"/>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0"/>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62"/>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60"/>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61"/>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47"/>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4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1"/>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49"/>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44"/>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68"/>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211"/>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209"/>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164"/>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163"/>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172"/>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170"/>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203"/>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202"/>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204"/>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171"/>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208"/>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148"/>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146"/>
                                        </p:tgtEl>
                                        <p:attrNameLst>
                                          <p:attrName>style.visibility</p:attrName>
                                        </p:attrNameLst>
                                      </p:cBhvr>
                                      <p:to>
                                        <p:strVal val="visible"/>
                                      </p:to>
                                    </p:set>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grpId="0" nodeType="clickEffect">
                                  <p:stCondLst>
                                    <p:cond delay="0"/>
                                  </p:stCondLst>
                                  <p:childTnLst>
                                    <p:set>
                                      <p:cBhvr>
                                        <p:cTn id="72" dur="1" fill="hold">
                                          <p:stCondLst>
                                            <p:cond delay="0"/>
                                          </p:stCondLst>
                                        </p:cTn>
                                        <p:tgtEl>
                                          <p:spTgt spid="42"/>
                                        </p:tgtEl>
                                        <p:attrNameLst>
                                          <p:attrName>style.visibility</p:attrName>
                                        </p:attrNameLst>
                                      </p:cBhvr>
                                      <p:to>
                                        <p:strVal val="visible"/>
                                      </p:to>
                                    </p:set>
                                  </p:childTnLst>
                                </p:cTn>
                              </p:par>
                              <p:par>
                                <p:cTn id="73" presetID="1" presetClass="entr" presetSubtype="0" fill="hold" grpId="0" nodeType="withEffect">
                                  <p:stCondLst>
                                    <p:cond delay="0"/>
                                  </p:stCondLst>
                                  <p:childTnLst>
                                    <p:set>
                                      <p:cBhvr>
                                        <p:cTn id="74" dur="1" fill="hold">
                                          <p:stCondLst>
                                            <p:cond delay="0"/>
                                          </p:stCondLst>
                                        </p:cTn>
                                        <p:tgtEl>
                                          <p:spTgt spid="187"/>
                                        </p:tgtEl>
                                        <p:attrNameLst>
                                          <p:attrName>style.visibility</p:attrName>
                                        </p:attrNameLst>
                                      </p:cBhvr>
                                      <p:to>
                                        <p:strVal val="visible"/>
                                      </p:to>
                                    </p:set>
                                  </p:childTnLst>
                                </p:cTn>
                              </p:par>
                              <p:par>
                                <p:cTn id="75" presetID="1" presetClass="entr" presetSubtype="0" fill="hold" grpId="0" nodeType="withEffect">
                                  <p:stCondLst>
                                    <p:cond delay="0"/>
                                  </p:stCondLst>
                                  <p:childTnLst>
                                    <p:set>
                                      <p:cBhvr>
                                        <p:cTn id="76" dur="1" fill="hold">
                                          <p:stCondLst>
                                            <p:cond delay="0"/>
                                          </p:stCondLst>
                                        </p:cTn>
                                        <p:tgtEl>
                                          <p:spTgt spid="186"/>
                                        </p:tgtEl>
                                        <p:attrNameLst>
                                          <p:attrName>style.visibility</p:attrName>
                                        </p:attrNameLst>
                                      </p:cBhvr>
                                      <p:to>
                                        <p:strVal val="visible"/>
                                      </p:to>
                                    </p:set>
                                  </p:childTnLst>
                                </p:cTn>
                              </p:par>
                              <p:par>
                                <p:cTn id="77" presetID="1" presetClass="entr" presetSubtype="0" fill="hold" grpId="0" nodeType="withEffect">
                                  <p:stCondLst>
                                    <p:cond delay="0"/>
                                  </p:stCondLst>
                                  <p:childTnLst>
                                    <p:set>
                                      <p:cBhvr>
                                        <p:cTn id="78" dur="1" fill="hold">
                                          <p:stCondLst>
                                            <p:cond delay="0"/>
                                          </p:stCondLst>
                                        </p:cTn>
                                        <p:tgtEl>
                                          <p:spTgt spid="201"/>
                                        </p:tgtEl>
                                        <p:attrNameLst>
                                          <p:attrName>style.visibility</p:attrName>
                                        </p:attrNameLst>
                                      </p:cBhvr>
                                      <p:to>
                                        <p:strVal val="visible"/>
                                      </p:to>
                                    </p:set>
                                  </p:childTnLst>
                                </p:cTn>
                              </p:par>
                              <p:par>
                                <p:cTn id="79" presetID="1" presetClass="entr" presetSubtype="0" fill="hold" grpId="0" nodeType="withEffect">
                                  <p:stCondLst>
                                    <p:cond delay="0"/>
                                  </p:stCondLst>
                                  <p:childTnLst>
                                    <p:set>
                                      <p:cBhvr>
                                        <p:cTn id="80" dur="1" fill="hold">
                                          <p:stCondLst>
                                            <p:cond delay="0"/>
                                          </p:stCondLst>
                                        </p:cTn>
                                        <p:tgtEl>
                                          <p:spTgt spid="212"/>
                                        </p:tgtEl>
                                        <p:attrNameLst>
                                          <p:attrName>style.visibility</p:attrName>
                                        </p:attrNameLst>
                                      </p:cBhvr>
                                      <p:to>
                                        <p:strVal val="visible"/>
                                      </p:to>
                                    </p:set>
                                  </p:childTnLst>
                                </p:cTn>
                              </p:par>
                              <p:par>
                                <p:cTn id="81" presetID="1" presetClass="entr" presetSubtype="0" fill="hold" grpId="0" nodeType="withEffect">
                                  <p:stCondLst>
                                    <p:cond delay="0"/>
                                  </p:stCondLst>
                                  <p:childTnLst>
                                    <p:set>
                                      <p:cBhvr>
                                        <p:cTn id="82" dur="1" fill="hold">
                                          <p:stCondLst>
                                            <p:cond delay="0"/>
                                          </p:stCondLst>
                                        </p:cTn>
                                        <p:tgtEl>
                                          <p:spTgt spid="210"/>
                                        </p:tgtEl>
                                        <p:attrNameLst>
                                          <p:attrName>style.visibility</p:attrName>
                                        </p:attrNameLst>
                                      </p:cBhvr>
                                      <p:to>
                                        <p:strVal val="visible"/>
                                      </p:to>
                                    </p:set>
                                  </p:childTnLst>
                                </p:cTn>
                              </p:par>
                              <p:par>
                                <p:cTn id="83" presetID="1" presetClass="entr" presetSubtype="0" fill="hold" grpId="0" nodeType="withEffect">
                                  <p:stCondLst>
                                    <p:cond delay="0"/>
                                  </p:stCondLst>
                                  <p:childTnLst>
                                    <p:set>
                                      <p:cBhvr>
                                        <p:cTn id="84" dur="1" fill="hold">
                                          <p:stCondLst>
                                            <p:cond delay="0"/>
                                          </p:stCondLst>
                                        </p:cTn>
                                        <p:tgtEl>
                                          <p:spTgt spid="206"/>
                                        </p:tgtEl>
                                        <p:attrNameLst>
                                          <p:attrName>style.visibility</p:attrName>
                                        </p:attrNameLst>
                                      </p:cBhvr>
                                      <p:to>
                                        <p:strVal val="visible"/>
                                      </p:to>
                                    </p:set>
                                  </p:childTnLst>
                                </p:cTn>
                              </p:par>
                              <p:par>
                                <p:cTn id="85" presetID="1" presetClass="entr" presetSubtype="0" fill="hold" grpId="0" nodeType="withEffect">
                                  <p:stCondLst>
                                    <p:cond delay="0"/>
                                  </p:stCondLst>
                                  <p:childTnLst>
                                    <p:set>
                                      <p:cBhvr>
                                        <p:cTn id="86" dur="1" fill="hold">
                                          <p:stCondLst>
                                            <p:cond delay="0"/>
                                          </p:stCondLst>
                                        </p:cTn>
                                        <p:tgtEl>
                                          <p:spTgt spid="20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p:bldP spid="29" grpId="0"/>
      <p:bldP spid="144" grpId="0"/>
      <p:bldP spid="145" grpId="0"/>
      <p:bldP spid="146" grpId="0"/>
      <p:bldP spid="147" grpId="0"/>
      <p:bldP spid="148" grpId="0"/>
      <p:bldP spid="149" grpId="0" animBg="1"/>
      <p:bldP spid="160" grpId="0" animBg="1"/>
      <p:bldP spid="161" grpId="0" animBg="1"/>
      <p:bldP spid="162" grpId="0" animBg="1"/>
      <p:bldP spid="163" grpId="0" animBg="1"/>
      <p:bldP spid="164" grpId="0" animBg="1"/>
      <p:bldP spid="168" grpId="0" animBg="1"/>
      <p:bldP spid="170" grpId="0" animBg="1"/>
      <p:bldP spid="171" grpId="0" animBg="1"/>
      <p:bldP spid="172" grpId="0"/>
      <p:bldP spid="186" grpId="0"/>
      <p:bldP spid="187" grpId="0" animBg="1"/>
      <p:bldP spid="201" grpId="0" animBg="1"/>
      <p:bldP spid="202" grpId="0" animBg="1"/>
      <p:bldP spid="203" grpId="0" animBg="1"/>
      <p:bldP spid="204" grpId="0" animBg="1"/>
      <p:bldP spid="205" grpId="0" animBg="1"/>
      <p:bldP spid="206" grpId="0" animBg="1"/>
      <p:bldP spid="208" grpId="0"/>
      <p:bldP spid="209" grpId="0"/>
      <p:bldP spid="210" grpId="0"/>
      <p:bldP spid="211" grpId="0" animBg="1"/>
      <p:bldP spid="212" grpId="0" animBg="1"/>
      <p:bldP spid="41" grpId="0"/>
      <p:bldP spid="4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Fight for $15</a:t>
            </a:r>
          </a:p>
        </p:txBody>
      </p:sp>
      <p:sp>
        <p:nvSpPr>
          <p:cNvPr id="3" name="Content Placeholder 2"/>
          <p:cNvSpPr>
            <a:spLocks noGrp="1"/>
          </p:cNvSpPr>
          <p:nvPr>
            <p:ph idx="1"/>
          </p:nvPr>
        </p:nvSpPr>
        <p:spPr/>
        <p:txBody>
          <a:bodyPr>
            <a:normAutofit fontScale="85000" lnSpcReduction="20000"/>
          </a:bodyPr>
          <a:lstStyle/>
          <a:p>
            <a:r>
              <a:rPr lang="en-US" dirty="0"/>
              <a:t>The Fight for $15 Movement is a national campaign advocating a $15 dollar per hour minimum wage.</a:t>
            </a:r>
          </a:p>
          <a:p>
            <a:r>
              <a:rPr lang="en-US" dirty="0"/>
              <a:t>Advocates argue the current federal minimum wage of $7.25 is far too low. Raising wages could pull many workers and families out of poverty.</a:t>
            </a:r>
          </a:p>
          <a:p>
            <a:r>
              <a:rPr lang="en-US" dirty="0"/>
              <a:t>Critics say that raising minimum wage could hurt workers, if businesses cut hours and use more automation.</a:t>
            </a:r>
          </a:p>
          <a:p>
            <a:r>
              <a:rPr lang="en-US" dirty="0"/>
              <a:t>Critics also note that the cost of living is much different around the country. $15 an hour in one city may be substantially more than another.</a:t>
            </a:r>
          </a:p>
          <a:p>
            <a:r>
              <a:rPr lang="en-US" dirty="0"/>
              <a:t>Researchers find that workers benefit and the quantity of labor demanded tends to fall some, but not much in the short run.</a:t>
            </a:r>
          </a:p>
          <a:p>
            <a:endParaRPr lang="en-US" dirty="0"/>
          </a:p>
        </p:txBody>
      </p:sp>
    </p:spTree>
    <p:extLst>
      <p:ext uri="{BB962C8B-B14F-4D97-AF65-F5344CB8AC3E}">
        <p14:creationId xmlns:p14="http://schemas.microsoft.com/office/powerpoint/2010/main" val="8655623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Summary</a:t>
            </a:r>
          </a:p>
        </p:txBody>
      </p:sp>
      <p:sp>
        <p:nvSpPr>
          <p:cNvPr id="3" name="Content Placeholder 2"/>
          <p:cNvSpPr>
            <a:spLocks noGrp="1"/>
          </p:cNvSpPr>
          <p:nvPr>
            <p:ph idx="1"/>
          </p:nvPr>
        </p:nvSpPr>
        <p:spPr/>
        <p:txBody>
          <a:bodyPr/>
          <a:lstStyle/>
          <a:p>
            <a:r>
              <a:rPr lang="en-US" dirty="0"/>
              <a:t>Basic tools for understanding government interventions were introduced:</a:t>
            </a:r>
          </a:p>
          <a:p>
            <a:pPr lvl="1"/>
            <a:r>
              <a:rPr lang="en-US" i="1" dirty="0"/>
              <a:t>Price controls </a:t>
            </a:r>
            <a:r>
              <a:rPr lang="en-US" dirty="0"/>
              <a:t>(</a:t>
            </a:r>
            <a:r>
              <a:rPr lang="en-US" i="1" dirty="0">
                <a:solidFill>
                  <a:srgbClr val="9D0505"/>
                </a:solidFill>
              </a:rPr>
              <a:t>floors</a:t>
            </a:r>
            <a:r>
              <a:rPr lang="en-US" dirty="0"/>
              <a:t> and </a:t>
            </a:r>
            <a:r>
              <a:rPr lang="en-US" i="1" dirty="0">
                <a:solidFill>
                  <a:srgbClr val="9D0505"/>
                </a:solidFill>
              </a:rPr>
              <a:t>ceilings</a:t>
            </a:r>
            <a:r>
              <a:rPr lang="en-US" dirty="0"/>
              <a:t>).</a:t>
            </a:r>
          </a:p>
          <a:p>
            <a:pPr lvl="1">
              <a:buClr>
                <a:schemeClr val="tx1"/>
              </a:buClr>
            </a:pPr>
            <a:r>
              <a:rPr lang="en-US" i="1" dirty="0">
                <a:solidFill>
                  <a:srgbClr val="9D0505"/>
                </a:solidFill>
              </a:rPr>
              <a:t>Taxes/subsidies</a:t>
            </a:r>
            <a:r>
              <a:rPr lang="en-US" dirty="0"/>
              <a:t>.</a:t>
            </a:r>
          </a:p>
          <a:p>
            <a:r>
              <a:rPr lang="en-US" dirty="0"/>
              <a:t>Determining whether the direct supply, demand, or both should shift.</a:t>
            </a:r>
          </a:p>
        </p:txBody>
      </p:sp>
    </p:spTree>
    <p:extLst>
      <p:ext uri="{BB962C8B-B14F-4D97-AF65-F5344CB8AC3E}">
        <p14:creationId xmlns:p14="http://schemas.microsoft.com/office/powerpoint/2010/main" val="23044951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Four real-world interventions</a:t>
            </a:r>
          </a:p>
        </p:txBody>
      </p:sp>
      <p:sp>
        <p:nvSpPr>
          <p:cNvPr id="3" name="Content Placeholder 2"/>
          <p:cNvSpPr>
            <a:spLocks noGrp="1"/>
          </p:cNvSpPr>
          <p:nvPr>
            <p:ph idx="1"/>
          </p:nvPr>
        </p:nvSpPr>
        <p:spPr/>
        <p:txBody>
          <a:bodyPr>
            <a:normAutofit fontScale="85000" lnSpcReduction="20000"/>
          </a:bodyPr>
          <a:lstStyle/>
          <a:p>
            <a:r>
              <a:rPr lang="en-US" dirty="0"/>
              <a:t>In this chapter, four real-world examples of government intervention will be analyzed.</a:t>
            </a:r>
          </a:p>
          <a:p>
            <a:pPr lvl="1"/>
            <a:r>
              <a:rPr lang="en-US" dirty="0"/>
              <a:t>Mexican tortilla prices and the government setting a maximum price.</a:t>
            </a:r>
          </a:p>
          <a:p>
            <a:pPr lvl="1"/>
            <a:r>
              <a:rPr lang="en-US" dirty="0"/>
              <a:t>U.S. milk prices and the government setting a minimum price.</a:t>
            </a:r>
          </a:p>
          <a:p>
            <a:pPr lvl="1"/>
            <a:r>
              <a:rPr lang="en-US" dirty="0"/>
              <a:t>U.S. fatty foods and the government taxing high fat and high calorie foods.</a:t>
            </a:r>
          </a:p>
          <a:p>
            <a:pPr lvl="1"/>
            <a:r>
              <a:rPr lang="en-US" dirty="0"/>
              <a:t>Mexican tortilla prices and the government subsidizing tortilla producers.</a:t>
            </a:r>
          </a:p>
          <a:p>
            <a:r>
              <a:rPr lang="en-US" dirty="0"/>
              <a:t>These examples require both positive and normative analysis.</a:t>
            </a:r>
          </a:p>
          <a:p>
            <a:pPr lvl="1"/>
            <a:r>
              <a:rPr lang="en-US" dirty="0"/>
              <a:t>What are the trade-offs?</a:t>
            </a:r>
          </a:p>
          <a:p>
            <a:pPr lvl="1"/>
            <a:r>
              <a:rPr lang="en-US" dirty="0"/>
              <a:t>Do the benefits outweigh the costs?</a:t>
            </a:r>
          </a:p>
        </p:txBody>
      </p:sp>
    </p:spTree>
    <p:extLst>
      <p:ext uri="{BB962C8B-B14F-4D97-AF65-F5344CB8AC3E}">
        <p14:creationId xmlns:p14="http://schemas.microsoft.com/office/powerpoint/2010/main" val="33913573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Price controls</a:t>
            </a:r>
          </a:p>
        </p:txBody>
      </p:sp>
      <p:sp>
        <p:nvSpPr>
          <p:cNvPr id="3" name="Content Placeholder 2"/>
          <p:cNvSpPr>
            <a:spLocks noGrp="1"/>
          </p:cNvSpPr>
          <p:nvPr>
            <p:ph idx="1"/>
          </p:nvPr>
        </p:nvSpPr>
        <p:spPr/>
        <p:txBody>
          <a:bodyPr>
            <a:normAutofit fontScale="92500" lnSpcReduction="10000"/>
          </a:bodyPr>
          <a:lstStyle/>
          <a:p>
            <a:pPr>
              <a:buClr>
                <a:schemeClr val="tx1"/>
              </a:buClr>
            </a:pPr>
            <a:r>
              <a:rPr lang="en-US" i="1" dirty="0">
                <a:solidFill>
                  <a:srgbClr val="9D0505"/>
                </a:solidFill>
              </a:rPr>
              <a:t>Price controls </a:t>
            </a:r>
            <a:r>
              <a:rPr lang="en-US" dirty="0"/>
              <a:t>can be divided into categories:</a:t>
            </a:r>
          </a:p>
          <a:p>
            <a:pPr lvl="1">
              <a:buClr>
                <a:schemeClr val="tx1"/>
              </a:buClr>
            </a:pPr>
            <a:r>
              <a:rPr lang="en-US" i="1" dirty="0">
                <a:solidFill>
                  <a:srgbClr val="9D0505"/>
                </a:solidFill>
              </a:rPr>
              <a:t>Price ceiling</a:t>
            </a:r>
            <a:r>
              <a:rPr lang="en-US" dirty="0"/>
              <a:t>: A maximum legal price at which a good can be sold.</a:t>
            </a:r>
          </a:p>
          <a:p>
            <a:pPr lvl="2"/>
            <a:r>
              <a:rPr lang="en-US" dirty="0"/>
              <a:t>Typically placed on essential goods and services such as food, gasoline, and electricity.</a:t>
            </a:r>
          </a:p>
          <a:p>
            <a:pPr lvl="1">
              <a:buClr>
                <a:schemeClr val="tx1"/>
              </a:buClr>
            </a:pPr>
            <a:r>
              <a:rPr lang="en-US" i="1" dirty="0">
                <a:solidFill>
                  <a:srgbClr val="9D0505"/>
                </a:solidFill>
              </a:rPr>
              <a:t>Price floor</a:t>
            </a:r>
            <a:r>
              <a:rPr lang="en-US" dirty="0"/>
              <a:t>: A minimum legal price at which a good can be sold.</a:t>
            </a:r>
          </a:p>
          <a:p>
            <a:pPr lvl="2"/>
            <a:r>
              <a:rPr lang="en-US" dirty="0"/>
              <a:t>Typically placed on agricultural goods that are risky to produce.</a:t>
            </a:r>
          </a:p>
          <a:p>
            <a:r>
              <a:rPr lang="en-US" dirty="0"/>
              <a:t>The price controls provide incentives or disincentives to produce more or less than the equilibrium quantity.</a:t>
            </a:r>
          </a:p>
        </p:txBody>
      </p:sp>
    </p:spTree>
    <p:extLst>
      <p:ext uri="{BB962C8B-B14F-4D97-AF65-F5344CB8AC3E}">
        <p14:creationId xmlns:p14="http://schemas.microsoft.com/office/powerpoint/2010/main" val="38594827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a:latin typeface="+mj-lt"/>
              </a:rPr>
              <a:t>Price ceilings I</a:t>
            </a:r>
          </a:p>
        </p:txBody>
      </p:sp>
      <p:sp>
        <p:nvSpPr>
          <p:cNvPr id="115" name="Content Placeholder 2"/>
          <p:cNvSpPr>
            <a:spLocks noGrp="1"/>
          </p:cNvSpPr>
          <p:nvPr>
            <p:ph idx="1"/>
          </p:nvPr>
        </p:nvSpPr>
        <p:spPr>
          <a:xfrm>
            <a:off x="457200" y="1066800"/>
            <a:ext cx="8229600" cy="5254751"/>
          </a:xfrm>
        </p:spPr>
        <p:txBody>
          <a:bodyPr>
            <a:normAutofit/>
          </a:bodyPr>
          <a:lstStyle/>
          <a:p>
            <a:pPr marL="0" indent="0">
              <a:buNone/>
            </a:pPr>
            <a:r>
              <a:rPr lang="en-US" sz="2400" dirty="0"/>
              <a:t>Suppose the Mexican government imposes a price ceiling on tortillas. What effect does this have on the market?</a:t>
            </a:r>
          </a:p>
        </p:txBody>
      </p:sp>
      <p:sp>
        <p:nvSpPr>
          <p:cNvPr id="5" name="AutoShape 3"/>
          <p:cNvSpPr>
            <a:spLocks noChangeAspect="1" noChangeArrowheads="1" noTextEdit="1"/>
          </p:cNvSpPr>
          <p:nvPr/>
        </p:nvSpPr>
        <p:spPr bwMode="auto">
          <a:xfrm>
            <a:off x="810845" y="1642285"/>
            <a:ext cx="7272934" cy="4529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7"/>
          <p:cNvSpPr>
            <a:spLocks/>
          </p:cNvSpPr>
          <p:nvPr/>
        </p:nvSpPr>
        <p:spPr bwMode="auto">
          <a:xfrm>
            <a:off x="716999" y="2247829"/>
            <a:ext cx="3552162" cy="3096063"/>
          </a:xfrm>
          <a:custGeom>
            <a:avLst/>
            <a:gdLst>
              <a:gd name="T0" fmla="*/ 1504 w 1504"/>
              <a:gd name="T1" fmla="*/ 1362 h 1362"/>
              <a:gd name="T2" fmla="*/ 0 w 1504"/>
              <a:gd name="T3" fmla="*/ 1362 h 1362"/>
              <a:gd name="T4" fmla="*/ 0 w 1504"/>
              <a:gd name="T5" fmla="*/ 0 h 1362"/>
            </a:gdLst>
            <a:ahLst/>
            <a:cxnLst>
              <a:cxn ang="0">
                <a:pos x="T0" y="T1"/>
              </a:cxn>
              <a:cxn ang="0">
                <a:pos x="T2" y="T3"/>
              </a:cxn>
              <a:cxn ang="0">
                <a:pos x="T4" y="T5"/>
              </a:cxn>
            </a:cxnLst>
            <a:rect l="0" t="0" r="r" b="b"/>
            <a:pathLst>
              <a:path w="1504" h="1362">
                <a:moveTo>
                  <a:pt x="1504" y="1362"/>
                </a:moveTo>
                <a:lnTo>
                  <a:pt x="0" y="1362"/>
                </a:lnTo>
                <a:lnTo>
                  <a:pt x="0" y="0"/>
                </a:lnTo>
              </a:path>
            </a:pathLst>
          </a:custGeom>
          <a:noFill/>
          <a:ln w="4">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 name="Line 8"/>
          <p:cNvSpPr>
            <a:spLocks noChangeShapeType="1"/>
          </p:cNvSpPr>
          <p:nvPr/>
        </p:nvSpPr>
        <p:spPr bwMode="auto">
          <a:xfrm>
            <a:off x="716999" y="2356942"/>
            <a:ext cx="5668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10" name="Line 9"/>
          <p:cNvSpPr>
            <a:spLocks noChangeShapeType="1"/>
          </p:cNvSpPr>
          <p:nvPr/>
        </p:nvSpPr>
        <p:spPr bwMode="auto">
          <a:xfrm>
            <a:off x="716999" y="2952513"/>
            <a:ext cx="5668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11" name="Line 10"/>
          <p:cNvSpPr>
            <a:spLocks noChangeShapeType="1"/>
          </p:cNvSpPr>
          <p:nvPr/>
        </p:nvSpPr>
        <p:spPr bwMode="auto">
          <a:xfrm>
            <a:off x="716999" y="3552631"/>
            <a:ext cx="5668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12" name="Line 11"/>
          <p:cNvSpPr>
            <a:spLocks noChangeShapeType="1"/>
          </p:cNvSpPr>
          <p:nvPr/>
        </p:nvSpPr>
        <p:spPr bwMode="auto">
          <a:xfrm>
            <a:off x="716999" y="4148203"/>
            <a:ext cx="5668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13" name="Line 12"/>
          <p:cNvSpPr>
            <a:spLocks noChangeShapeType="1"/>
          </p:cNvSpPr>
          <p:nvPr/>
        </p:nvSpPr>
        <p:spPr bwMode="auto">
          <a:xfrm>
            <a:off x="716999" y="4748321"/>
            <a:ext cx="5668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14" name="Line 13"/>
          <p:cNvSpPr>
            <a:spLocks noChangeShapeType="1"/>
          </p:cNvSpPr>
          <p:nvPr/>
        </p:nvSpPr>
        <p:spPr bwMode="auto">
          <a:xfrm>
            <a:off x="4155794" y="5289336"/>
            <a:ext cx="0" cy="54556"/>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15" name="Line 14"/>
          <p:cNvSpPr>
            <a:spLocks noChangeShapeType="1"/>
          </p:cNvSpPr>
          <p:nvPr/>
        </p:nvSpPr>
        <p:spPr bwMode="auto">
          <a:xfrm>
            <a:off x="3296096" y="5289336"/>
            <a:ext cx="0" cy="54556"/>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16" name="Line 15"/>
          <p:cNvSpPr>
            <a:spLocks noChangeShapeType="1"/>
          </p:cNvSpPr>
          <p:nvPr/>
        </p:nvSpPr>
        <p:spPr bwMode="auto">
          <a:xfrm>
            <a:off x="2436397" y="5289336"/>
            <a:ext cx="0" cy="54556"/>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17" name="Line 16"/>
          <p:cNvSpPr>
            <a:spLocks noChangeShapeType="1"/>
          </p:cNvSpPr>
          <p:nvPr/>
        </p:nvSpPr>
        <p:spPr bwMode="auto">
          <a:xfrm>
            <a:off x="1576698" y="5289336"/>
            <a:ext cx="0" cy="54556"/>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18" name="Rectangle 17"/>
          <p:cNvSpPr>
            <a:spLocks noChangeArrowheads="1"/>
          </p:cNvSpPr>
          <p:nvPr/>
        </p:nvSpPr>
        <p:spPr bwMode="auto">
          <a:xfrm>
            <a:off x="594185" y="5366624"/>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9" name="Rectangle 18"/>
          <p:cNvSpPr>
            <a:spLocks noChangeArrowheads="1"/>
          </p:cNvSpPr>
          <p:nvPr/>
        </p:nvSpPr>
        <p:spPr bwMode="auto">
          <a:xfrm>
            <a:off x="337948" y="4657394"/>
            <a:ext cx="34785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0.25</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0" name="Rectangle 19"/>
          <p:cNvSpPr>
            <a:spLocks noChangeArrowheads="1"/>
          </p:cNvSpPr>
          <p:nvPr/>
        </p:nvSpPr>
        <p:spPr bwMode="auto">
          <a:xfrm>
            <a:off x="304800" y="4057276"/>
            <a:ext cx="34785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0.50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1" name="Rectangle 20"/>
          <p:cNvSpPr>
            <a:spLocks noChangeArrowheads="1"/>
          </p:cNvSpPr>
          <p:nvPr/>
        </p:nvSpPr>
        <p:spPr bwMode="auto">
          <a:xfrm>
            <a:off x="304800" y="3461705"/>
            <a:ext cx="34785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0.75</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2" name="Rectangle 21"/>
          <p:cNvSpPr>
            <a:spLocks noChangeArrowheads="1"/>
          </p:cNvSpPr>
          <p:nvPr/>
        </p:nvSpPr>
        <p:spPr bwMode="auto">
          <a:xfrm>
            <a:off x="304800" y="2839893"/>
            <a:ext cx="34785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1.00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3" name="Rectangle 22"/>
          <p:cNvSpPr>
            <a:spLocks noChangeArrowheads="1"/>
          </p:cNvSpPr>
          <p:nvPr/>
        </p:nvSpPr>
        <p:spPr bwMode="auto">
          <a:xfrm>
            <a:off x="283274" y="2222956"/>
            <a:ext cx="34785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1.25</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4" name="Rectangle 23"/>
          <p:cNvSpPr>
            <a:spLocks noChangeArrowheads="1"/>
          </p:cNvSpPr>
          <p:nvPr/>
        </p:nvSpPr>
        <p:spPr bwMode="auto">
          <a:xfrm>
            <a:off x="1510567" y="5366624"/>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25</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5" name="Rectangle 24"/>
          <p:cNvSpPr>
            <a:spLocks noChangeArrowheads="1"/>
          </p:cNvSpPr>
          <p:nvPr/>
        </p:nvSpPr>
        <p:spPr bwMode="auto">
          <a:xfrm>
            <a:off x="2365542" y="5366624"/>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6" name="Rectangle 25"/>
          <p:cNvSpPr>
            <a:spLocks noChangeArrowheads="1"/>
          </p:cNvSpPr>
          <p:nvPr/>
        </p:nvSpPr>
        <p:spPr bwMode="auto">
          <a:xfrm>
            <a:off x="3225241" y="5366624"/>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75</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7" name="Rectangle 26"/>
          <p:cNvSpPr>
            <a:spLocks noChangeArrowheads="1"/>
          </p:cNvSpPr>
          <p:nvPr/>
        </p:nvSpPr>
        <p:spPr bwMode="auto">
          <a:xfrm>
            <a:off x="4051875" y="5366624"/>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100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8" name="Line 27"/>
          <p:cNvSpPr>
            <a:spLocks noChangeShapeType="1"/>
          </p:cNvSpPr>
          <p:nvPr/>
        </p:nvSpPr>
        <p:spPr bwMode="auto">
          <a:xfrm>
            <a:off x="2436397" y="4148203"/>
            <a:ext cx="0" cy="90927"/>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9" name="Line 28"/>
          <p:cNvSpPr>
            <a:spLocks noChangeShapeType="1"/>
          </p:cNvSpPr>
          <p:nvPr/>
        </p:nvSpPr>
        <p:spPr bwMode="auto">
          <a:xfrm>
            <a:off x="2436397" y="4293686"/>
            <a:ext cx="0" cy="90927"/>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0" name="Line 29"/>
          <p:cNvSpPr>
            <a:spLocks noChangeShapeType="1"/>
          </p:cNvSpPr>
          <p:nvPr/>
        </p:nvSpPr>
        <p:spPr bwMode="auto">
          <a:xfrm>
            <a:off x="2436397" y="4439169"/>
            <a:ext cx="0" cy="90927"/>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1" name="Line 30"/>
          <p:cNvSpPr>
            <a:spLocks noChangeShapeType="1"/>
          </p:cNvSpPr>
          <p:nvPr/>
        </p:nvSpPr>
        <p:spPr bwMode="auto">
          <a:xfrm>
            <a:off x="2436397" y="4584652"/>
            <a:ext cx="0" cy="90927"/>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2" name="Line 31"/>
          <p:cNvSpPr>
            <a:spLocks noChangeShapeType="1"/>
          </p:cNvSpPr>
          <p:nvPr/>
        </p:nvSpPr>
        <p:spPr bwMode="auto">
          <a:xfrm>
            <a:off x="2436397" y="4730135"/>
            <a:ext cx="0" cy="90927"/>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3" name="Line 32"/>
          <p:cNvSpPr>
            <a:spLocks noChangeShapeType="1"/>
          </p:cNvSpPr>
          <p:nvPr/>
        </p:nvSpPr>
        <p:spPr bwMode="auto">
          <a:xfrm>
            <a:off x="2436397" y="4875618"/>
            <a:ext cx="0" cy="90927"/>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4" name="Line 33"/>
          <p:cNvSpPr>
            <a:spLocks noChangeShapeType="1"/>
          </p:cNvSpPr>
          <p:nvPr/>
        </p:nvSpPr>
        <p:spPr bwMode="auto">
          <a:xfrm>
            <a:off x="2436397" y="5021101"/>
            <a:ext cx="0" cy="90927"/>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5" name="Line 34"/>
          <p:cNvSpPr>
            <a:spLocks noChangeShapeType="1"/>
          </p:cNvSpPr>
          <p:nvPr/>
        </p:nvSpPr>
        <p:spPr bwMode="auto">
          <a:xfrm>
            <a:off x="2436397" y="5166585"/>
            <a:ext cx="0" cy="90927"/>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36" name="Line 35"/>
          <p:cNvSpPr>
            <a:spLocks noChangeShapeType="1"/>
          </p:cNvSpPr>
          <p:nvPr/>
        </p:nvSpPr>
        <p:spPr bwMode="auto">
          <a:xfrm>
            <a:off x="2436397" y="5312068"/>
            <a:ext cx="0" cy="31825"/>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37" name="Line 36"/>
          <p:cNvSpPr>
            <a:spLocks noChangeShapeType="1"/>
          </p:cNvSpPr>
          <p:nvPr/>
        </p:nvSpPr>
        <p:spPr bwMode="auto">
          <a:xfrm>
            <a:off x="735894" y="4148203"/>
            <a:ext cx="94472"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38" name="Line 37"/>
          <p:cNvSpPr>
            <a:spLocks noChangeShapeType="1"/>
          </p:cNvSpPr>
          <p:nvPr/>
        </p:nvSpPr>
        <p:spPr bwMode="auto">
          <a:xfrm>
            <a:off x="887050" y="4148203"/>
            <a:ext cx="94472"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9" name="Line 38"/>
          <p:cNvSpPr>
            <a:spLocks noChangeShapeType="1"/>
          </p:cNvSpPr>
          <p:nvPr/>
        </p:nvSpPr>
        <p:spPr bwMode="auto">
          <a:xfrm>
            <a:off x="1038205" y="4148203"/>
            <a:ext cx="94472"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0" name="Line 39"/>
          <p:cNvSpPr>
            <a:spLocks noChangeShapeType="1"/>
          </p:cNvSpPr>
          <p:nvPr/>
        </p:nvSpPr>
        <p:spPr bwMode="auto">
          <a:xfrm>
            <a:off x="1189361" y="4148203"/>
            <a:ext cx="94472"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1" name="Line 40"/>
          <p:cNvSpPr>
            <a:spLocks noChangeShapeType="1"/>
          </p:cNvSpPr>
          <p:nvPr/>
        </p:nvSpPr>
        <p:spPr bwMode="auto">
          <a:xfrm>
            <a:off x="1340517" y="4148203"/>
            <a:ext cx="94472"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2" name="Line 41"/>
          <p:cNvSpPr>
            <a:spLocks noChangeShapeType="1"/>
          </p:cNvSpPr>
          <p:nvPr/>
        </p:nvSpPr>
        <p:spPr bwMode="auto">
          <a:xfrm>
            <a:off x="1491673" y="4148203"/>
            <a:ext cx="94472"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3" name="Line 42"/>
          <p:cNvSpPr>
            <a:spLocks noChangeShapeType="1"/>
          </p:cNvSpPr>
          <p:nvPr/>
        </p:nvSpPr>
        <p:spPr bwMode="auto">
          <a:xfrm>
            <a:off x="1642828" y="4148203"/>
            <a:ext cx="94472"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4" name="Line 43"/>
          <p:cNvSpPr>
            <a:spLocks noChangeShapeType="1"/>
          </p:cNvSpPr>
          <p:nvPr/>
        </p:nvSpPr>
        <p:spPr bwMode="auto">
          <a:xfrm>
            <a:off x="1793984" y="4148203"/>
            <a:ext cx="94472"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5" name="Line 44"/>
          <p:cNvSpPr>
            <a:spLocks noChangeShapeType="1"/>
          </p:cNvSpPr>
          <p:nvPr/>
        </p:nvSpPr>
        <p:spPr bwMode="auto">
          <a:xfrm>
            <a:off x="1945141" y="4148203"/>
            <a:ext cx="94472"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6" name="Line 45"/>
          <p:cNvSpPr>
            <a:spLocks noChangeShapeType="1"/>
          </p:cNvSpPr>
          <p:nvPr/>
        </p:nvSpPr>
        <p:spPr bwMode="auto">
          <a:xfrm>
            <a:off x="2096297" y="4148203"/>
            <a:ext cx="94472"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7" name="Line 46"/>
          <p:cNvSpPr>
            <a:spLocks noChangeShapeType="1"/>
          </p:cNvSpPr>
          <p:nvPr/>
        </p:nvSpPr>
        <p:spPr bwMode="auto">
          <a:xfrm>
            <a:off x="2247452" y="4148203"/>
            <a:ext cx="94472"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8" name="Line 47"/>
          <p:cNvSpPr>
            <a:spLocks noChangeShapeType="1"/>
          </p:cNvSpPr>
          <p:nvPr/>
        </p:nvSpPr>
        <p:spPr bwMode="auto">
          <a:xfrm>
            <a:off x="2398608" y="4148203"/>
            <a:ext cx="37789"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9" name="Rectangle 48"/>
          <p:cNvSpPr>
            <a:spLocks noChangeArrowheads="1"/>
          </p:cNvSpPr>
          <p:nvPr/>
        </p:nvSpPr>
        <p:spPr bwMode="auto">
          <a:xfrm>
            <a:off x="1260216" y="5575756"/>
            <a:ext cx="305853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Quantity of tortillas (millions of lbs.)</a:t>
            </a:r>
            <a:endParaRPr kumimoji="0" lang="en-US" sz="3600" b="0" i="0" u="none" strike="noStrike" cap="none" normalizeH="0" baseline="0" dirty="0">
              <a:ln>
                <a:noFill/>
              </a:ln>
              <a:solidFill>
                <a:schemeClr val="tx1"/>
              </a:solidFill>
              <a:effectLst/>
              <a:latin typeface="Arial" pitchFamily="34" charset="0"/>
              <a:cs typeface="Arial" pitchFamily="34" charset="0"/>
            </a:endParaRPr>
          </a:p>
        </p:txBody>
      </p:sp>
      <p:sp>
        <p:nvSpPr>
          <p:cNvPr id="54" name="Rectangle 53"/>
          <p:cNvSpPr>
            <a:spLocks noChangeArrowheads="1"/>
          </p:cNvSpPr>
          <p:nvPr/>
        </p:nvSpPr>
        <p:spPr bwMode="auto">
          <a:xfrm>
            <a:off x="4023533" y="2970699"/>
            <a:ext cx="94578"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a:ln>
                  <a:noFill/>
                </a:ln>
                <a:solidFill>
                  <a:srgbClr val="000000"/>
                </a:solidFill>
                <a:effectLst/>
                <a:latin typeface="Univers LT Std 47 Cn Lt" charset="0"/>
                <a:cs typeface="Arial" pitchFamily="34" charset="0"/>
              </a:rPr>
              <a:t>S</a:t>
            </a:r>
            <a:endParaRPr kumimoji="0" lang="en-US" sz="3200" b="1" i="0" u="none" strike="noStrike" cap="none" normalizeH="0" baseline="0" dirty="0">
              <a:ln>
                <a:noFill/>
              </a:ln>
              <a:solidFill>
                <a:schemeClr val="tx1"/>
              </a:solidFill>
              <a:effectLst/>
              <a:latin typeface="Arial" pitchFamily="34" charset="0"/>
              <a:cs typeface="Arial" pitchFamily="34" charset="0"/>
            </a:endParaRPr>
          </a:p>
        </p:txBody>
      </p:sp>
      <p:sp>
        <p:nvSpPr>
          <p:cNvPr id="55" name="Rectangle 54"/>
          <p:cNvSpPr>
            <a:spLocks noChangeArrowheads="1"/>
          </p:cNvSpPr>
          <p:nvPr/>
        </p:nvSpPr>
        <p:spPr bwMode="auto">
          <a:xfrm>
            <a:off x="4023533" y="5134760"/>
            <a:ext cx="10259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a:ln>
                  <a:noFill/>
                </a:ln>
                <a:solidFill>
                  <a:srgbClr val="000000"/>
                </a:solidFill>
                <a:effectLst/>
                <a:latin typeface="Univers LT Std 47 Cn Lt" charset="0"/>
                <a:cs typeface="Arial" pitchFamily="34" charset="0"/>
              </a:rPr>
              <a:t>D</a:t>
            </a:r>
            <a:endParaRPr kumimoji="0" lang="en-US" sz="3200" b="1" i="0" u="none" strike="noStrike" cap="none" normalizeH="0" baseline="0" dirty="0">
              <a:ln>
                <a:noFill/>
              </a:ln>
              <a:solidFill>
                <a:schemeClr val="tx1"/>
              </a:solidFill>
              <a:effectLst/>
              <a:latin typeface="Arial" pitchFamily="34" charset="0"/>
              <a:cs typeface="Arial" pitchFamily="34" charset="0"/>
            </a:endParaRPr>
          </a:p>
        </p:txBody>
      </p:sp>
      <p:sp>
        <p:nvSpPr>
          <p:cNvPr id="56" name="Rectangle 55"/>
          <p:cNvSpPr>
            <a:spLocks noChangeArrowheads="1"/>
          </p:cNvSpPr>
          <p:nvPr/>
        </p:nvSpPr>
        <p:spPr bwMode="auto">
          <a:xfrm>
            <a:off x="76200" y="1882666"/>
            <a:ext cx="96500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Price ($/lb.)</a:t>
            </a:r>
            <a:endParaRPr kumimoji="0" lang="en-US" sz="3600" b="0" i="0" u="none" strike="noStrike" cap="none" normalizeH="0" baseline="0" dirty="0">
              <a:ln>
                <a:noFill/>
              </a:ln>
              <a:solidFill>
                <a:schemeClr val="tx1"/>
              </a:solidFill>
              <a:effectLst/>
              <a:latin typeface="Arial" pitchFamily="34" charset="0"/>
              <a:cs typeface="Arial" pitchFamily="34" charset="0"/>
            </a:endParaRPr>
          </a:p>
        </p:txBody>
      </p:sp>
      <p:sp>
        <p:nvSpPr>
          <p:cNvPr id="57" name="Line 56"/>
          <p:cNvSpPr>
            <a:spLocks noChangeShapeType="1"/>
          </p:cNvSpPr>
          <p:nvPr/>
        </p:nvSpPr>
        <p:spPr bwMode="auto">
          <a:xfrm>
            <a:off x="716999" y="2952513"/>
            <a:ext cx="3212062" cy="2236803"/>
          </a:xfrm>
          <a:prstGeom prst="line">
            <a:avLst/>
          </a:prstGeom>
          <a:noFill/>
          <a:ln w="38100">
            <a:solidFill>
              <a:srgbClr val="E46C0A"/>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12" name="Line 111"/>
          <p:cNvSpPr>
            <a:spLocks noChangeShapeType="1"/>
          </p:cNvSpPr>
          <p:nvPr/>
        </p:nvSpPr>
        <p:spPr bwMode="auto">
          <a:xfrm flipH="1">
            <a:off x="716999" y="3111635"/>
            <a:ext cx="3212062" cy="2232257"/>
          </a:xfrm>
          <a:prstGeom prst="line">
            <a:avLst/>
          </a:prstGeom>
          <a:noFill/>
          <a:ln w="38100">
            <a:solidFill>
              <a:srgbClr val="558ED5"/>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13" name="Freeform 112"/>
          <p:cNvSpPr>
            <a:spLocks/>
          </p:cNvSpPr>
          <p:nvPr/>
        </p:nvSpPr>
        <p:spPr bwMode="auto">
          <a:xfrm>
            <a:off x="2398608" y="4111832"/>
            <a:ext cx="75578" cy="72741"/>
          </a:xfrm>
          <a:custGeom>
            <a:avLst/>
            <a:gdLst>
              <a:gd name="T0" fmla="*/ 32 w 32"/>
              <a:gd name="T1" fmla="*/ 16 h 32"/>
              <a:gd name="T2" fmla="*/ 32 w 32"/>
              <a:gd name="T3" fmla="*/ 16 h 32"/>
              <a:gd name="T4" fmla="*/ 30 w 32"/>
              <a:gd name="T5" fmla="*/ 22 h 32"/>
              <a:gd name="T6" fmla="*/ 28 w 32"/>
              <a:gd name="T7" fmla="*/ 28 h 32"/>
              <a:gd name="T8" fmla="*/ 22 w 32"/>
              <a:gd name="T9" fmla="*/ 32 h 32"/>
              <a:gd name="T10" fmla="*/ 16 w 32"/>
              <a:gd name="T11" fmla="*/ 32 h 32"/>
              <a:gd name="T12" fmla="*/ 16 w 32"/>
              <a:gd name="T13" fmla="*/ 32 h 32"/>
              <a:gd name="T14" fmla="*/ 10 w 32"/>
              <a:gd name="T15" fmla="*/ 32 h 32"/>
              <a:gd name="T16" fmla="*/ 4 w 32"/>
              <a:gd name="T17" fmla="*/ 28 h 32"/>
              <a:gd name="T18" fmla="*/ 2 w 32"/>
              <a:gd name="T19" fmla="*/ 22 h 32"/>
              <a:gd name="T20" fmla="*/ 0 w 32"/>
              <a:gd name="T21" fmla="*/ 16 h 32"/>
              <a:gd name="T22" fmla="*/ 0 w 32"/>
              <a:gd name="T23" fmla="*/ 16 h 32"/>
              <a:gd name="T24" fmla="*/ 2 w 32"/>
              <a:gd name="T25" fmla="*/ 10 h 32"/>
              <a:gd name="T26" fmla="*/ 4 w 32"/>
              <a:gd name="T27" fmla="*/ 6 h 32"/>
              <a:gd name="T28" fmla="*/ 10 w 32"/>
              <a:gd name="T29" fmla="*/ 2 h 32"/>
              <a:gd name="T30" fmla="*/ 16 w 32"/>
              <a:gd name="T31" fmla="*/ 0 h 32"/>
              <a:gd name="T32" fmla="*/ 16 w 32"/>
              <a:gd name="T33" fmla="*/ 0 h 32"/>
              <a:gd name="T34" fmla="*/ 22 w 32"/>
              <a:gd name="T35" fmla="*/ 2 h 32"/>
              <a:gd name="T36" fmla="*/ 28 w 32"/>
              <a:gd name="T37" fmla="*/ 6 h 32"/>
              <a:gd name="T38" fmla="*/ 30 w 32"/>
              <a:gd name="T39" fmla="*/ 10 h 32"/>
              <a:gd name="T40" fmla="*/ 32 w 32"/>
              <a:gd name="T41" fmla="*/ 16 h 32"/>
              <a:gd name="T42" fmla="*/ 32 w 32"/>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 h="32">
                <a:moveTo>
                  <a:pt x="32" y="16"/>
                </a:moveTo>
                <a:lnTo>
                  <a:pt x="32" y="16"/>
                </a:lnTo>
                <a:lnTo>
                  <a:pt x="30" y="22"/>
                </a:lnTo>
                <a:lnTo>
                  <a:pt x="28" y="28"/>
                </a:lnTo>
                <a:lnTo>
                  <a:pt x="22" y="32"/>
                </a:lnTo>
                <a:lnTo>
                  <a:pt x="16" y="32"/>
                </a:lnTo>
                <a:lnTo>
                  <a:pt x="16" y="32"/>
                </a:lnTo>
                <a:lnTo>
                  <a:pt x="10" y="32"/>
                </a:lnTo>
                <a:lnTo>
                  <a:pt x="4" y="28"/>
                </a:lnTo>
                <a:lnTo>
                  <a:pt x="2" y="22"/>
                </a:lnTo>
                <a:lnTo>
                  <a:pt x="0" y="16"/>
                </a:lnTo>
                <a:lnTo>
                  <a:pt x="0" y="16"/>
                </a:lnTo>
                <a:lnTo>
                  <a:pt x="2" y="10"/>
                </a:lnTo>
                <a:lnTo>
                  <a:pt x="4" y="6"/>
                </a:lnTo>
                <a:lnTo>
                  <a:pt x="10" y="2"/>
                </a:lnTo>
                <a:lnTo>
                  <a:pt x="16" y="0"/>
                </a:lnTo>
                <a:lnTo>
                  <a:pt x="16" y="0"/>
                </a:lnTo>
                <a:lnTo>
                  <a:pt x="22" y="2"/>
                </a:lnTo>
                <a:lnTo>
                  <a:pt x="28" y="6"/>
                </a:lnTo>
                <a:lnTo>
                  <a:pt x="30" y="10"/>
                </a:lnTo>
                <a:lnTo>
                  <a:pt x="32" y="16"/>
                </a:lnTo>
                <a:lnTo>
                  <a:pt x="32"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8" name="Line 57"/>
          <p:cNvSpPr>
            <a:spLocks noChangeShapeType="1"/>
          </p:cNvSpPr>
          <p:nvPr/>
        </p:nvSpPr>
        <p:spPr bwMode="auto">
          <a:xfrm>
            <a:off x="4870725" y="2352124"/>
            <a:ext cx="52989"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59" name="Line 58"/>
          <p:cNvSpPr>
            <a:spLocks noChangeShapeType="1"/>
          </p:cNvSpPr>
          <p:nvPr/>
        </p:nvSpPr>
        <p:spPr bwMode="auto">
          <a:xfrm>
            <a:off x="4870725" y="2948526"/>
            <a:ext cx="52989"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60" name="Line 59"/>
          <p:cNvSpPr>
            <a:spLocks noChangeShapeType="1"/>
          </p:cNvSpPr>
          <p:nvPr/>
        </p:nvSpPr>
        <p:spPr bwMode="auto">
          <a:xfrm>
            <a:off x="4870725" y="3549480"/>
            <a:ext cx="52989"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61" name="Line 60"/>
          <p:cNvSpPr>
            <a:spLocks noChangeShapeType="1"/>
          </p:cNvSpPr>
          <p:nvPr/>
        </p:nvSpPr>
        <p:spPr bwMode="auto">
          <a:xfrm>
            <a:off x="4870725" y="4145883"/>
            <a:ext cx="52989"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62" name="Line 61"/>
          <p:cNvSpPr>
            <a:spLocks noChangeShapeType="1"/>
          </p:cNvSpPr>
          <p:nvPr/>
        </p:nvSpPr>
        <p:spPr bwMode="auto">
          <a:xfrm>
            <a:off x="4870725" y="4746837"/>
            <a:ext cx="52989"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63" name="Freeform 62"/>
          <p:cNvSpPr>
            <a:spLocks/>
          </p:cNvSpPr>
          <p:nvPr/>
        </p:nvSpPr>
        <p:spPr bwMode="auto">
          <a:xfrm>
            <a:off x="4870725" y="2242859"/>
            <a:ext cx="3622513" cy="3100380"/>
          </a:xfrm>
          <a:custGeom>
            <a:avLst/>
            <a:gdLst>
              <a:gd name="T0" fmla="*/ 1504 w 1504"/>
              <a:gd name="T1" fmla="*/ 1362 h 1362"/>
              <a:gd name="T2" fmla="*/ 0 w 1504"/>
              <a:gd name="T3" fmla="*/ 1362 h 1362"/>
              <a:gd name="T4" fmla="*/ 0 w 1504"/>
              <a:gd name="T5" fmla="*/ 0 h 1362"/>
            </a:gdLst>
            <a:ahLst/>
            <a:cxnLst>
              <a:cxn ang="0">
                <a:pos x="T0" y="T1"/>
              </a:cxn>
              <a:cxn ang="0">
                <a:pos x="T2" y="T3"/>
              </a:cxn>
              <a:cxn ang="0">
                <a:pos x="T4" y="T5"/>
              </a:cxn>
            </a:cxnLst>
            <a:rect l="0" t="0" r="r" b="b"/>
            <a:pathLst>
              <a:path w="1504" h="1362">
                <a:moveTo>
                  <a:pt x="1504" y="1362"/>
                </a:moveTo>
                <a:lnTo>
                  <a:pt x="0" y="1362"/>
                </a:lnTo>
                <a:lnTo>
                  <a:pt x="0" y="0"/>
                </a:lnTo>
              </a:path>
            </a:pathLst>
          </a:custGeom>
          <a:noFill/>
          <a:ln w="4">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4" name="Line 63"/>
          <p:cNvSpPr>
            <a:spLocks noChangeShapeType="1"/>
          </p:cNvSpPr>
          <p:nvPr/>
        </p:nvSpPr>
        <p:spPr bwMode="auto">
          <a:xfrm>
            <a:off x="8377626" y="5297713"/>
            <a:ext cx="0" cy="45526"/>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65" name="Line 64"/>
          <p:cNvSpPr>
            <a:spLocks noChangeShapeType="1"/>
          </p:cNvSpPr>
          <p:nvPr/>
        </p:nvSpPr>
        <p:spPr bwMode="auto">
          <a:xfrm>
            <a:off x="7500901" y="5297713"/>
            <a:ext cx="0" cy="45526"/>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66" name="Line 65"/>
          <p:cNvSpPr>
            <a:spLocks noChangeShapeType="1"/>
          </p:cNvSpPr>
          <p:nvPr/>
        </p:nvSpPr>
        <p:spPr bwMode="auto">
          <a:xfrm>
            <a:off x="6624176" y="5297713"/>
            <a:ext cx="0" cy="45526"/>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67" name="Line 66"/>
          <p:cNvSpPr>
            <a:spLocks noChangeShapeType="1"/>
          </p:cNvSpPr>
          <p:nvPr/>
        </p:nvSpPr>
        <p:spPr bwMode="auto">
          <a:xfrm>
            <a:off x="5747451" y="5297713"/>
            <a:ext cx="0" cy="45526"/>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68" name="Rectangle 67"/>
          <p:cNvSpPr>
            <a:spLocks noChangeArrowheads="1"/>
          </p:cNvSpPr>
          <p:nvPr/>
        </p:nvSpPr>
        <p:spPr bwMode="auto">
          <a:xfrm>
            <a:off x="4740662" y="5370556"/>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69" name="Rectangle 68"/>
          <p:cNvSpPr>
            <a:spLocks noChangeArrowheads="1"/>
          </p:cNvSpPr>
          <p:nvPr/>
        </p:nvSpPr>
        <p:spPr bwMode="auto">
          <a:xfrm>
            <a:off x="4435000" y="4647418"/>
            <a:ext cx="34785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0.25</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70" name="Rectangle 69"/>
          <p:cNvSpPr>
            <a:spLocks noChangeArrowheads="1"/>
          </p:cNvSpPr>
          <p:nvPr/>
        </p:nvSpPr>
        <p:spPr bwMode="auto">
          <a:xfrm>
            <a:off x="4452748" y="4059382"/>
            <a:ext cx="34785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0.50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71" name="Rectangle 70"/>
          <p:cNvSpPr>
            <a:spLocks noChangeArrowheads="1"/>
          </p:cNvSpPr>
          <p:nvPr/>
        </p:nvSpPr>
        <p:spPr bwMode="auto">
          <a:xfrm>
            <a:off x="4445058" y="3458427"/>
            <a:ext cx="34785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0.75</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72" name="Rectangle 71"/>
          <p:cNvSpPr>
            <a:spLocks noChangeArrowheads="1"/>
          </p:cNvSpPr>
          <p:nvPr/>
        </p:nvSpPr>
        <p:spPr bwMode="auto">
          <a:xfrm>
            <a:off x="4419600" y="2862025"/>
            <a:ext cx="34785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1.00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73" name="Rectangle 72"/>
          <p:cNvSpPr>
            <a:spLocks noChangeArrowheads="1"/>
          </p:cNvSpPr>
          <p:nvPr/>
        </p:nvSpPr>
        <p:spPr bwMode="auto">
          <a:xfrm>
            <a:off x="4419600" y="2261070"/>
            <a:ext cx="34785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1.25</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74" name="Rectangle 73"/>
          <p:cNvSpPr>
            <a:spLocks noChangeArrowheads="1"/>
          </p:cNvSpPr>
          <p:nvPr/>
        </p:nvSpPr>
        <p:spPr bwMode="auto">
          <a:xfrm>
            <a:off x="5675193" y="5370556"/>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25</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75" name="Rectangle 74"/>
          <p:cNvSpPr>
            <a:spLocks noChangeArrowheads="1"/>
          </p:cNvSpPr>
          <p:nvPr/>
        </p:nvSpPr>
        <p:spPr bwMode="auto">
          <a:xfrm>
            <a:off x="6551919" y="5370556"/>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76" name="Rectangle 75"/>
          <p:cNvSpPr>
            <a:spLocks noChangeArrowheads="1"/>
          </p:cNvSpPr>
          <p:nvPr/>
        </p:nvSpPr>
        <p:spPr bwMode="auto">
          <a:xfrm>
            <a:off x="7428643" y="5370556"/>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75</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77" name="Rectangle 76"/>
          <p:cNvSpPr>
            <a:spLocks noChangeArrowheads="1"/>
          </p:cNvSpPr>
          <p:nvPr/>
        </p:nvSpPr>
        <p:spPr bwMode="auto">
          <a:xfrm>
            <a:off x="8271648" y="5370556"/>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100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84" name="Rectangle 83"/>
          <p:cNvSpPr>
            <a:spLocks noChangeArrowheads="1"/>
          </p:cNvSpPr>
          <p:nvPr/>
        </p:nvSpPr>
        <p:spPr bwMode="auto">
          <a:xfrm>
            <a:off x="4114800" y="2010672"/>
            <a:ext cx="106439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Price ($ / lb.)</a:t>
            </a:r>
            <a:endParaRPr kumimoji="0" lang="en-US" sz="3600" b="0" i="0" u="none" strike="noStrike" cap="none" normalizeH="0" baseline="0" dirty="0">
              <a:ln>
                <a:noFill/>
              </a:ln>
              <a:solidFill>
                <a:schemeClr val="tx1"/>
              </a:solidFill>
              <a:effectLst/>
              <a:latin typeface="Arial" pitchFamily="34" charset="0"/>
              <a:cs typeface="Arial" pitchFamily="34" charset="0"/>
            </a:endParaRPr>
          </a:p>
        </p:txBody>
      </p:sp>
      <p:sp>
        <p:nvSpPr>
          <p:cNvPr id="85" name="Rectangle 84"/>
          <p:cNvSpPr>
            <a:spLocks noChangeArrowheads="1"/>
          </p:cNvSpPr>
          <p:nvPr/>
        </p:nvSpPr>
        <p:spPr bwMode="auto">
          <a:xfrm>
            <a:off x="5419883" y="5575426"/>
            <a:ext cx="305853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Quantity of tortillas (millions of lbs.)</a:t>
            </a:r>
            <a:endParaRPr kumimoji="0" lang="en-US" sz="3600" b="0" i="0" u="none" strike="noStrike" cap="none" normalizeH="0" baseline="0" dirty="0">
              <a:ln>
                <a:noFill/>
              </a:ln>
              <a:solidFill>
                <a:schemeClr val="tx1"/>
              </a:solidFill>
              <a:effectLst/>
              <a:latin typeface="Arial" pitchFamily="34" charset="0"/>
              <a:cs typeface="Arial" pitchFamily="34" charset="0"/>
            </a:endParaRPr>
          </a:p>
        </p:txBody>
      </p:sp>
      <p:sp>
        <p:nvSpPr>
          <p:cNvPr id="91" name="Line 90"/>
          <p:cNvSpPr>
            <a:spLocks noChangeShapeType="1"/>
          </p:cNvSpPr>
          <p:nvPr/>
        </p:nvSpPr>
        <p:spPr bwMode="auto">
          <a:xfrm>
            <a:off x="7500901" y="5329581"/>
            <a:ext cx="0" cy="4553"/>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96" name="Line 95"/>
          <p:cNvSpPr>
            <a:spLocks noChangeShapeType="1"/>
          </p:cNvSpPr>
          <p:nvPr/>
        </p:nvSpPr>
        <p:spPr bwMode="auto">
          <a:xfrm>
            <a:off x="5747451" y="5329581"/>
            <a:ext cx="0" cy="4553"/>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97" name="Rectangle 96"/>
          <p:cNvSpPr>
            <a:spLocks noChangeArrowheads="1"/>
          </p:cNvSpPr>
          <p:nvPr/>
        </p:nvSpPr>
        <p:spPr bwMode="auto">
          <a:xfrm>
            <a:off x="6339962" y="4919840"/>
            <a:ext cx="61234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a:ln>
                  <a:noFill/>
                </a:ln>
                <a:solidFill>
                  <a:srgbClr val="000000"/>
                </a:solidFill>
                <a:effectLst/>
                <a:latin typeface="Univers LT Std 47 Cn Lt" charset="0"/>
                <a:cs typeface="Arial" pitchFamily="34" charset="0"/>
              </a:rPr>
              <a:t>Shortage</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100" name="Rectangle 99"/>
          <p:cNvSpPr>
            <a:spLocks noChangeArrowheads="1"/>
          </p:cNvSpPr>
          <p:nvPr/>
        </p:nvSpPr>
        <p:spPr bwMode="auto">
          <a:xfrm>
            <a:off x="8083779" y="3016816"/>
            <a:ext cx="94578"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a:ln>
                  <a:noFill/>
                </a:ln>
                <a:solidFill>
                  <a:srgbClr val="000000"/>
                </a:solidFill>
                <a:effectLst/>
                <a:latin typeface="Univers LT Std 47 Cn Lt" charset="0"/>
                <a:cs typeface="Arial" pitchFamily="34" charset="0"/>
              </a:rPr>
              <a:t>S</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101" name="Rectangle 100"/>
          <p:cNvSpPr>
            <a:spLocks noChangeArrowheads="1"/>
          </p:cNvSpPr>
          <p:nvPr/>
        </p:nvSpPr>
        <p:spPr bwMode="auto">
          <a:xfrm>
            <a:off x="8078962" y="5056420"/>
            <a:ext cx="10259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a:ln>
                  <a:noFill/>
                </a:ln>
                <a:solidFill>
                  <a:srgbClr val="000000"/>
                </a:solidFill>
                <a:effectLst/>
                <a:latin typeface="Univers LT Std 47 Cn Lt" charset="0"/>
                <a:cs typeface="Arial" pitchFamily="34" charset="0"/>
              </a:rPr>
              <a:t>D</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102" name="Line 101"/>
          <p:cNvSpPr>
            <a:spLocks noChangeShapeType="1"/>
          </p:cNvSpPr>
          <p:nvPr/>
        </p:nvSpPr>
        <p:spPr bwMode="auto">
          <a:xfrm flipH="1">
            <a:off x="4885177" y="3180713"/>
            <a:ext cx="3155248" cy="2153421"/>
          </a:xfrm>
          <a:prstGeom prst="line">
            <a:avLst/>
          </a:prstGeom>
          <a:noFill/>
          <a:ln w="38100">
            <a:solidFill>
              <a:srgbClr val="558ED5"/>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3" name="Line 102"/>
          <p:cNvSpPr>
            <a:spLocks noChangeShapeType="1"/>
          </p:cNvSpPr>
          <p:nvPr/>
        </p:nvSpPr>
        <p:spPr bwMode="auto">
          <a:xfrm flipH="1" flipV="1">
            <a:off x="4870725" y="2948526"/>
            <a:ext cx="3155248" cy="2157974"/>
          </a:xfrm>
          <a:prstGeom prst="line">
            <a:avLst/>
          </a:prstGeom>
          <a:noFill/>
          <a:ln w="38100">
            <a:solidFill>
              <a:srgbClr val="E46C0A"/>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grpSp>
        <p:nvGrpSpPr>
          <p:cNvPr id="52" name="Group 51"/>
          <p:cNvGrpSpPr/>
          <p:nvPr/>
        </p:nvGrpSpPr>
        <p:grpSpPr>
          <a:xfrm>
            <a:off x="5708913" y="4710415"/>
            <a:ext cx="1830525" cy="564534"/>
            <a:chOff x="5708913" y="4710415"/>
            <a:chExt cx="1830525" cy="564534"/>
          </a:xfrm>
        </p:grpSpPr>
        <p:sp>
          <p:nvSpPr>
            <p:cNvPr id="87" name="Line 86"/>
            <p:cNvSpPr>
              <a:spLocks noChangeShapeType="1"/>
            </p:cNvSpPr>
            <p:nvPr/>
          </p:nvSpPr>
          <p:spPr bwMode="auto">
            <a:xfrm>
              <a:off x="7500901" y="4746837"/>
              <a:ext cx="0" cy="91054"/>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8" name="Line 87"/>
            <p:cNvSpPr>
              <a:spLocks noChangeShapeType="1"/>
            </p:cNvSpPr>
            <p:nvPr/>
          </p:nvSpPr>
          <p:spPr bwMode="auto">
            <a:xfrm>
              <a:off x="7500901" y="4892523"/>
              <a:ext cx="0" cy="91054"/>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9" name="Line 88"/>
            <p:cNvSpPr>
              <a:spLocks noChangeShapeType="1"/>
            </p:cNvSpPr>
            <p:nvPr/>
          </p:nvSpPr>
          <p:spPr bwMode="auto">
            <a:xfrm>
              <a:off x="7500901" y="5038209"/>
              <a:ext cx="0" cy="91054"/>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0" name="Line 89"/>
            <p:cNvSpPr>
              <a:spLocks noChangeShapeType="1"/>
            </p:cNvSpPr>
            <p:nvPr/>
          </p:nvSpPr>
          <p:spPr bwMode="auto">
            <a:xfrm>
              <a:off x="7500901" y="5183895"/>
              <a:ext cx="0" cy="91054"/>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2" name="Line 91"/>
            <p:cNvSpPr>
              <a:spLocks noChangeShapeType="1"/>
            </p:cNvSpPr>
            <p:nvPr/>
          </p:nvSpPr>
          <p:spPr bwMode="auto">
            <a:xfrm>
              <a:off x="5747451" y="4746837"/>
              <a:ext cx="0" cy="91054"/>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3" name="Line 92"/>
            <p:cNvSpPr>
              <a:spLocks noChangeShapeType="1"/>
            </p:cNvSpPr>
            <p:nvPr/>
          </p:nvSpPr>
          <p:spPr bwMode="auto">
            <a:xfrm>
              <a:off x="5747451" y="4892523"/>
              <a:ext cx="0" cy="91054"/>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4" name="Line 93"/>
            <p:cNvSpPr>
              <a:spLocks noChangeShapeType="1"/>
            </p:cNvSpPr>
            <p:nvPr/>
          </p:nvSpPr>
          <p:spPr bwMode="auto">
            <a:xfrm>
              <a:off x="5747451" y="5038209"/>
              <a:ext cx="0" cy="91054"/>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5" name="Line 94"/>
            <p:cNvSpPr>
              <a:spLocks noChangeShapeType="1"/>
            </p:cNvSpPr>
            <p:nvPr/>
          </p:nvSpPr>
          <p:spPr bwMode="auto">
            <a:xfrm>
              <a:off x="5747451" y="5183895"/>
              <a:ext cx="0" cy="91054"/>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4" name="Freeform 103"/>
            <p:cNvSpPr>
              <a:spLocks/>
            </p:cNvSpPr>
            <p:nvPr/>
          </p:nvSpPr>
          <p:spPr bwMode="auto">
            <a:xfrm>
              <a:off x="5708913" y="4710415"/>
              <a:ext cx="77075" cy="72843"/>
            </a:xfrm>
            <a:custGeom>
              <a:avLst/>
              <a:gdLst>
                <a:gd name="T0" fmla="*/ 32 w 32"/>
                <a:gd name="T1" fmla="*/ 16 h 32"/>
                <a:gd name="T2" fmla="*/ 32 w 32"/>
                <a:gd name="T3" fmla="*/ 16 h 32"/>
                <a:gd name="T4" fmla="*/ 30 w 32"/>
                <a:gd name="T5" fmla="*/ 22 h 32"/>
                <a:gd name="T6" fmla="*/ 28 w 32"/>
                <a:gd name="T7" fmla="*/ 28 h 32"/>
                <a:gd name="T8" fmla="*/ 22 w 32"/>
                <a:gd name="T9" fmla="*/ 30 h 32"/>
                <a:gd name="T10" fmla="*/ 16 w 32"/>
                <a:gd name="T11" fmla="*/ 32 h 32"/>
                <a:gd name="T12" fmla="*/ 16 w 32"/>
                <a:gd name="T13" fmla="*/ 32 h 32"/>
                <a:gd name="T14" fmla="*/ 10 w 32"/>
                <a:gd name="T15" fmla="*/ 30 h 32"/>
                <a:gd name="T16" fmla="*/ 4 w 32"/>
                <a:gd name="T17" fmla="*/ 28 h 32"/>
                <a:gd name="T18" fmla="*/ 2 w 32"/>
                <a:gd name="T19" fmla="*/ 22 h 32"/>
                <a:gd name="T20" fmla="*/ 0 w 32"/>
                <a:gd name="T21" fmla="*/ 16 h 32"/>
                <a:gd name="T22" fmla="*/ 0 w 32"/>
                <a:gd name="T23" fmla="*/ 16 h 32"/>
                <a:gd name="T24" fmla="*/ 2 w 32"/>
                <a:gd name="T25" fmla="*/ 10 h 32"/>
                <a:gd name="T26" fmla="*/ 4 w 32"/>
                <a:gd name="T27" fmla="*/ 4 h 32"/>
                <a:gd name="T28" fmla="*/ 10 w 32"/>
                <a:gd name="T29" fmla="*/ 2 h 32"/>
                <a:gd name="T30" fmla="*/ 16 w 32"/>
                <a:gd name="T31" fmla="*/ 0 h 32"/>
                <a:gd name="T32" fmla="*/ 16 w 32"/>
                <a:gd name="T33" fmla="*/ 0 h 32"/>
                <a:gd name="T34" fmla="*/ 22 w 32"/>
                <a:gd name="T35" fmla="*/ 2 h 32"/>
                <a:gd name="T36" fmla="*/ 28 w 32"/>
                <a:gd name="T37" fmla="*/ 4 h 32"/>
                <a:gd name="T38" fmla="*/ 30 w 32"/>
                <a:gd name="T39" fmla="*/ 10 h 32"/>
                <a:gd name="T40" fmla="*/ 32 w 32"/>
                <a:gd name="T41" fmla="*/ 16 h 32"/>
                <a:gd name="T42" fmla="*/ 32 w 32"/>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 h="32">
                  <a:moveTo>
                    <a:pt x="32" y="16"/>
                  </a:moveTo>
                  <a:lnTo>
                    <a:pt x="32" y="16"/>
                  </a:lnTo>
                  <a:lnTo>
                    <a:pt x="30" y="22"/>
                  </a:lnTo>
                  <a:lnTo>
                    <a:pt x="28" y="28"/>
                  </a:lnTo>
                  <a:lnTo>
                    <a:pt x="22" y="30"/>
                  </a:lnTo>
                  <a:lnTo>
                    <a:pt x="16" y="32"/>
                  </a:lnTo>
                  <a:lnTo>
                    <a:pt x="16" y="32"/>
                  </a:lnTo>
                  <a:lnTo>
                    <a:pt x="10" y="30"/>
                  </a:lnTo>
                  <a:lnTo>
                    <a:pt x="4" y="28"/>
                  </a:lnTo>
                  <a:lnTo>
                    <a:pt x="2" y="22"/>
                  </a:lnTo>
                  <a:lnTo>
                    <a:pt x="0" y="16"/>
                  </a:lnTo>
                  <a:lnTo>
                    <a:pt x="0" y="16"/>
                  </a:lnTo>
                  <a:lnTo>
                    <a:pt x="2" y="10"/>
                  </a:lnTo>
                  <a:lnTo>
                    <a:pt x="4" y="4"/>
                  </a:lnTo>
                  <a:lnTo>
                    <a:pt x="10" y="2"/>
                  </a:lnTo>
                  <a:lnTo>
                    <a:pt x="16" y="0"/>
                  </a:lnTo>
                  <a:lnTo>
                    <a:pt x="16" y="0"/>
                  </a:lnTo>
                  <a:lnTo>
                    <a:pt x="22" y="2"/>
                  </a:lnTo>
                  <a:lnTo>
                    <a:pt x="28" y="4"/>
                  </a:lnTo>
                  <a:lnTo>
                    <a:pt x="30" y="10"/>
                  </a:lnTo>
                  <a:lnTo>
                    <a:pt x="32" y="16"/>
                  </a:lnTo>
                  <a:lnTo>
                    <a:pt x="32"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5" name="Freeform 104"/>
            <p:cNvSpPr>
              <a:spLocks/>
            </p:cNvSpPr>
            <p:nvPr/>
          </p:nvSpPr>
          <p:spPr bwMode="auto">
            <a:xfrm>
              <a:off x="7462363" y="4710415"/>
              <a:ext cx="77075" cy="72843"/>
            </a:xfrm>
            <a:custGeom>
              <a:avLst/>
              <a:gdLst>
                <a:gd name="T0" fmla="*/ 32 w 32"/>
                <a:gd name="T1" fmla="*/ 16 h 32"/>
                <a:gd name="T2" fmla="*/ 32 w 32"/>
                <a:gd name="T3" fmla="*/ 16 h 32"/>
                <a:gd name="T4" fmla="*/ 30 w 32"/>
                <a:gd name="T5" fmla="*/ 22 h 32"/>
                <a:gd name="T6" fmla="*/ 28 w 32"/>
                <a:gd name="T7" fmla="*/ 28 h 32"/>
                <a:gd name="T8" fmla="*/ 22 w 32"/>
                <a:gd name="T9" fmla="*/ 30 h 32"/>
                <a:gd name="T10" fmla="*/ 16 w 32"/>
                <a:gd name="T11" fmla="*/ 32 h 32"/>
                <a:gd name="T12" fmla="*/ 16 w 32"/>
                <a:gd name="T13" fmla="*/ 32 h 32"/>
                <a:gd name="T14" fmla="*/ 10 w 32"/>
                <a:gd name="T15" fmla="*/ 30 h 32"/>
                <a:gd name="T16" fmla="*/ 4 w 32"/>
                <a:gd name="T17" fmla="*/ 28 h 32"/>
                <a:gd name="T18" fmla="*/ 2 w 32"/>
                <a:gd name="T19" fmla="*/ 22 h 32"/>
                <a:gd name="T20" fmla="*/ 0 w 32"/>
                <a:gd name="T21" fmla="*/ 16 h 32"/>
                <a:gd name="T22" fmla="*/ 0 w 32"/>
                <a:gd name="T23" fmla="*/ 16 h 32"/>
                <a:gd name="T24" fmla="*/ 2 w 32"/>
                <a:gd name="T25" fmla="*/ 10 h 32"/>
                <a:gd name="T26" fmla="*/ 4 w 32"/>
                <a:gd name="T27" fmla="*/ 4 h 32"/>
                <a:gd name="T28" fmla="*/ 10 w 32"/>
                <a:gd name="T29" fmla="*/ 2 h 32"/>
                <a:gd name="T30" fmla="*/ 16 w 32"/>
                <a:gd name="T31" fmla="*/ 0 h 32"/>
                <a:gd name="T32" fmla="*/ 16 w 32"/>
                <a:gd name="T33" fmla="*/ 0 h 32"/>
                <a:gd name="T34" fmla="*/ 22 w 32"/>
                <a:gd name="T35" fmla="*/ 2 h 32"/>
                <a:gd name="T36" fmla="*/ 28 w 32"/>
                <a:gd name="T37" fmla="*/ 4 h 32"/>
                <a:gd name="T38" fmla="*/ 30 w 32"/>
                <a:gd name="T39" fmla="*/ 10 h 32"/>
                <a:gd name="T40" fmla="*/ 32 w 32"/>
                <a:gd name="T41" fmla="*/ 16 h 32"/>
                <a:gd name="T42" fmla="*/ 32 w 32"/>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 h="32">
                  <a:moveTo>
                    <a:pt x="32" y="16"/>
                  </a:moveTo>
                  <a:lnTo>
                    <a:pt x="32" y="16"/>
                  </a:lnTo>
                  <a:lnTo>
                    <a:pt x="30" y="22"/>
                  </a:lnTo>
                  <a:lnTo>
                    <a:pt x="28" y="28"/>
                  </a:lnTo>
                  <a:lnTo>
                    <a:pt x="22" y="30"/>
                  </a:lnTo>
                  <a:lnTo>
                    <a:pt x="16" y="32"/>
                  </a:lnTo>
                  <a:lnTo>
                    <a:pt x="16" y="32"/>
                  </a:lnTo>
                  <a:lnTo>
                    <a:pt x="10" y="30"/>
                  </a:lnTo>
                  <a:lnTo>
                    <a:pt x="4" y="28"/>
                  </a:lnTo>
                  <a:lnTo>
                    <a:pt x="2" y="22"/>
                  </a:lnTo>
                  <a:lnTo>
                    <a:pt x="0" y="16"/>
                  </a:lnTo>
                  <a:lnTo>
                    <a:pt x="0" y="16"/>
                  </a:lnTo>
                  <a:lnTo>
                    <a:pt x="2" y="10"/>
                  </a:lnTo>
                  <a:lnTo>
                    <a:pt x="4" y="4"/>
                  </a:lnTo>
                  <a:lnTo>
                    <a:pt x="10" y="2"/>
                  </a:lnTo>
                  <a:lnTo>
                    <a:pt x="16" y="0"/>
                  </a:lnTo>
                  <a:lnTo>
                    <a:pt x="16" y="0"/>
                  </a:lnTo>
                  <a:lnTo>
                    <a:pt x="22" y="2"/>
                  </a:lnTo>
                  <a:lnTo>
                    <a:pt x="28" y="4"/>
                  </a:lnTo>
                  <a:lnTo>
                    <a:pt x="30" y="10"/>
                  </a:lnTo>
                  <a:lnTo>
                    <a:pt x="32" y="16"/>
                  </a:lnTo>
                  <a:lnTo>
                    <a:pt x="32"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4" name="Group 3"/>
          <p:cNvGrpSpPr/>
          <p:nvPr/>
        </p:nvGrpSpPr>
        <p:grpSpPr>
          <a:xfrm>
            <a:off x="5233991" y="2611768"/>
            <a:ext cx="1447990" cy="499868"/>
            <a:chOff x="5233991" y="2611768"/>
            <a:chExt cx="1447990" cy="499868"/>
          </a:xfrm>
        </p:grpSpPr>
        <p:sp>
          <p:nvSpPr>
            <p:cNvPr id="106" name="Rectangle 105"/>
            <p:cNvSpPr>
              <a:spLocks noChangeArrowheads="1"/>
            </p:cNvSpPr>
            <p:nvPr/>
          </p:nvSpPr>
          <p:spPr bwMode="auto">
            <a:xfrm>
              <a:off x="5233991" y="2611768"/>
              <a:ext cx="1447990" cy="499868"/>
            </a:xfrm>
            <a:prstGeom prst="rect">
              <a:avLst/>
            </a:prstGeom>
            <a:solidFill>
              <a:srgbClr val="CDDFC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7" name="Rectangle 106"/>
            <p:cNvSpPr>
              <a:spLocks noChangeArrowheads="1"/>
            </p:cNvSpPr>
            <p:nvPr/>
          </p:nvSpPr>
          <p:spPr bwMode="auto">
            <a:xfrm>
              <a:off x="5246030" y="2639385"/>
              <a:ext cx="138339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a:ln>
                    <a:noFill/>
                  </a:ln>
                  <a:solidFill>
                    <a:srgbClr val="000000"/>
                  </a:solidFill>
                  <a:effectLst/>
                  <a:latin typeface="Univers LT Std 57 Cn" charset="0"/>
                  <a:cs typeface="Arial" pitchFamily="34" charset="0"/>
                </a:rPr>
                <a:t>Producers supply</a:t>
              </a:r>
              <a:endParaRPr kumimoji="0" lang="en-US" sz="4400" b="0" i="0" u="none" strike="noStrike" cap="none" normalizeH="0" baseline="0" dirty="0">
                <a:ln>
                  <a:noFill/>
                </a:ln>
                <a:solidFill>
                  <a:schemeClr val="tx1"/>
                </a:solidFill>
                <a:effectLst/>
                <a:latin typeface="Arial" pitchFamily="34" charset="0"/>
                <a:cs typeface="Arial" pitchFamily="34" charset="0"/>
              </a:endParaRPr>
            </a:p>
          </p:txBody>
        </p:sp>
        <p:sp>
          <p:nvSpPr>
            <p:cNvPr id="108" name="Rectangle 107"/>
            <p:cNvSpPr>
              <a:spLocks noChangeArrowheads="1"/>
            </p:cNvSpPr>
            <p:nvPr/>
          </p:nvSpPr>
          <p:spPr bwMode="auto">
            <a:xfrm>
              <a:off x="5284130" y="2870540"/>
              <a:ext cx="128990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a:ln>
                    <a:noFill/>
                  </a:ln>
                  <a:solidFill>
                    <a:srgbClr val="000000"/>
                  </a:solidFill>
                  <a:effectLst/>
                  <a:latin typeface="Univers LT Std 57 Cn" charset="0"/>
                  <a:cs typeface="Arial" pitchFamily="34" charset="0"/>
                </a:rPr>
                <a:t>a lower quantity.</a:t>
              </a:r>
              <a:endParaRPr kumimoji="0" lang="en-US" sz="4400" b="0" i="0" u="none" strike="noStrike" cap="none" normalizeH="0" baseline="0" dirty="0">
                <a:ln>
                  <a:noFill/>
                </a:ln>
                <a:solidFill>
                  <a:schemeClr val="tx1"/>
                </a:solidFill>
                <a:effectLst/>
                <a:latin typeface="Arial" pitchFamily="34" charset="0"/>
                <a:cs typeface="Arial" pitchFamily="34" charset="0"/>
              </a:endParaRPr>
            </a:p>
          </p:txBody>
        </p:sp>
      </p:grpSp>
      <p:grpSp>
        <p:nvGrpSpPr>
          <p:cNvPr id="2" name="Group 1"/>
          <p:cNvGrpSpPr/>
          <p:nvPr/>
        </p:nvGrpSpPr>
        <p:grpSpPr>
          <a:xfrm>
            <a:off x="7139613" y="3734319"/>
            <a:ext cx="1775787" cy="523104"/>
            <a:chOff x="7139613" y="3734319"/>
            <a:chExt cx="1775787" cy="523104"/>
          </a:xfrm>
        </p:grpSpPr>
        <p:sp>
          <p:nvSpPr>
            <p:cNvPr id="109" name="Rectangle 108"/>
            <p:cNvSpPr>
              <a:spLocks noChangeArrowheads="1"/>
            </p:cNvSpPr>
            <p:nvPr/>
          </p:nvSpPr>
          <p:spPr bwMode="auto">
            <a:xfrm>
              <a:off x="7139613" y="3734319"/>
              <a:ext cx="1775787" cy="523104"/>
            </a:xfrm>
            <a:prstGeom prst="rect">
              <a:avLst/>
            </a:prstGeom>
            <a:solidFill>
              <a:srgbClr val="CDDFC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0" name="Rectangle 109"/>
            <p:cNvSpPr>
              <a:spLocks noChangeArrowheads="1"/>
            </p:cNvSpPr>
            <p:nvPr/>
          </p:nvSpPr>
          <p:spPr bwMode="auto">
            <a:xfrm>
              <a:off x="7211871" y="3761052"/>
              <a:ext cx="161101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a:ln>
                    <a:noFill/>
                  </a:ln>
                  <a:solidFill>
                    <a:srgbClr val="000000"/>
                  </a:solidFill>
                  <a:effectLst/>
                  <a:latin typeface="Univers LT Std 57 Cn" charset="0"/>
                  <a:cs typeface="Arial" pitchFamily="34" charset="0"/>
                </a:rPr>
                <a:t>Consumers demand</a:t>
              </a:r>
              <a:endParaRPr kumimoji="0" lang="en-US" sz="4400" b="0" i="0" u="none" strike="noStrike" cap="none" normalizeH="0" baseline="0" dirty="0">
                <a:ln>
                  <a:noFill/>
                </a:ln>
                <a:solidFill>
                  <a:schemeClr val="tx1"/>
                </a:solidFill>
                <a:effectLst/>
                <a:latin typeface="Arial" pitchFamily="34" charset="0"/>
                <a:cs typeface="Arial" pitchFamily="34" charset="0"/>
              </a:endParaRPr>
            </a:p>
          </p:txBody>
        </p:sp>
        <p:sp>
          <p:nvSpPr>
            <p:cNvPr id="111" name="Rectangle 110"/>
            <p:cNvSpPr>
              <a:spLocks noChangeArrowheads="1"/>
            </p:cNvSpPr>
            <p:nvPr/>
          </p:nvSpPr>
          <p:spPr bwMode="auto">
            <a:xfrm>
              <a:off x="7211871" y="3975556"/>
              <a:ext cx="135883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a:ln>
                    <a:noFill/>
                  </a:ln>
                  <a:solidFill>
                    <a:srgbClr val="000000"/>
                  </a:solidFill>
                  <a:effectLst/>
                  <a:latin typeface="Univers LT Std 57 Cn" charset="0"/>
                  <a:cs typeface="Arial" pitchFamily="34" charset="0"/>
                </a:rPr>
                <a:t>a higher quantity.</a:t>
              </a:r>
              <a:endParaRPr kumimoji="0" lang="en-US" sz="4400" b="0" i="0" u="none" strike="noStrike" cap="none" normalizeH="0" baseline="0" dirty="0">
                <a:ln>
                  <a:noFill/>
                </a:ln>
                <a:solidFill>
                  <a:schemeClr val="tx1"/>
                </a:solidFill>
                <a:effectLst/>
                <a:latin typeface="Arial" pitchFamily="34" charset="0"/>
                <a:cs typeface="Arial" pitchFamily="34" charset="0"/>
              </a:endParaRPr>
            </a:p>
          </p:txBody>
        </p:sp>
      </p:grpSp>
      <p:sp>
        <p:nvSpPr>
          <p:cNvPr id="114" name="Freeform 113"/>
          <p:cNvSpPr>
            <a:spLocks/>
          </p:cNvSpPr>
          <p:nvPr/>
        </p:nvSpPr>
        <p:spPr bwMode="auto">
          <a:xfrm>
            <a:off x="5747451" y="4783260"/>
            <a:ext cx="1753450" cy="86501"/>
          </a:xfrm>
          <a:custGeom>
            <a:avLst/>
            <a:gdLst>
              <a:gd name="T0" fmla="*/ 338 w 728"/>
              <a:gd name="T1" fmla="*/ 18 h 38"/>
              <a:gd name="T2" fmla="*/ 338 w 728"/>
              <a:gd name="T3" fmla="*/ 18 h 38"/>
              <a:gd name="T4" fmla="*/ 348 w 728"/>
              <a:gd name="T5" fmla="*/ 18 h 38"/>
              <a:gd name="T6" fmla="*/ 354 w 728"/>
              <a:gd name="T7" fmla="*/ 22 h 38"/>
              <a:gd name="T8" fmla="*/ 360 w 728"/>
              <a:gd name="T9" fmla="*/ 26 h 38"/>
              <a:gd name="T10" fmla="*/ 364 w 728"/>
              <a:gd name="T11" fmla="*/ 32 h 38"/>
              <a:gd name="T12" fmla="*/ 364 w 728"/>
              <a:gd name="T13" fmla="*/ 32 h 38"/>
              <a:gd name="T14" fmla="*/ 364 w 728"/>
              <a:gd name="T15" fmla="*/ 32 h 38"/>
              <a:gd name="T16" fmla="*/ 368 w 728"/>
              <a:gd name="T17" fmla="*/ 26 h 38"/>
              <a:gd name="T18" fmla="*/ 374 w 728"/>
              <a:gd name="T19" fmla="*/ 22 h 38"/>
              <a:gd name="T20" fmla="*/ 380 w 728"/>
              <a:gd name="T21" fmla="*/ 18 h 38"/>
              <a:gd name="T22" fmla="*/ 388 w 728"/>
              <a:gd name="T23" fmla="*/ 18 h 38"/>
              <a:gd name="T24" fmla="*/ 704 w 728"/>
              <a:gd name="T25" fmla="*/ 18 h 38"/>
              <a:gd name="T26" fmla="*/ 704 w 728"/>
              <a:gd name="T27" fmla="*/ 18 h 38"/>
              <a:gd name="T28" fmla="*/ 712 w 728"/>
              <a:gd name="T29" fmla="*/ 16 h 38"/>
              <a:gd name="T30" fmla="*/ 718 w 728"/>
              <a:gd name="T31" fmla="*/ 14 h 38"/>
              <a:gd name="T32" fmla="*/ 722 w 728"/>
              <a:gd name="T33" fmla="*/ 8 h 38"/>
              <a:gd name="T34" fmla="*/ 724 w 728"/>
              <a:gd name="T35" fmla="*/ 0 h 38"/>
              <a:gd name="T36" fmla="*/ 728 w 728"/>
              <a:gd name="T37" fmla="*/ 0 h 38"/>
              <a:gd name="T38" fmla="*/ 728 w 728"/>
              <a:gd name="T39" fmla="*/ 0 h 38"/>
              <a:gd name="T40" fmla="*/ 726 w 728"/>
              <a:gd name="T41" fmla="*/ 8 h 38"/>
              <a:gd name="T42" fmla="*/ 722 w 728"/>
              <a:gd name="T43" fmla="*/ 16 h 38"/>
              <a:gd name="T44" fmla="*/ 714 w 728"/>
              <a:gd name="T45" fmla="*/ 22 h 38"/>
              <a:gd name="T46" fmla="*/ 710 w 728"/>
              <a:gd name="T47" fmla="*/ 24 h 38"/>
              <a:gd name="T48" fmla="*/ 704 w 728"/>
              <a:gd name="T49" fmla="*/ 24 h 38"/>
              <a:gd name="T50" fmla="*/ 384 w 728"/>
              <a:gd name="T51" fmla="*/ 24 h 38"/>
              <a:gd name="T52" fmla="*/ 384 w 728"/>
              <a:gd name="T53" fmla="*/ 24 h 38"/>
              <a:gd name="T54" fmla="*/ 378 w 728"/>
              <a:gd name="T55" fmla="*/ 26 h 38"/>
              <a:gd name="T56" fmla="*/ 372 w 728"/>
              <a:gd name="T57" fmla="*/ 28 h 38"/>
              <a:gd name="T58" fmla="*/ 368 w 728"/>
              <a:gd name="T59" fmla="*/ 32 h 38"/>
              <a:gd name="T60" fmla="*/ 366 w 728"/>
              <a:gd name="T61" fmla="*/ 38 h 38"/>
              <a:gd name="T62" fmla="*/ 362 w 728"/>
              <a:gd name="T63" fmla="*/ 38 h 38"/>
              <a:gd name="T64" fmla="*/ 362 w 728"/>
              <a:gd name="T65" fmla="*/ 38 h 38"/>
              <a:gd name="T66" fmla="*/ 360 w 728"/>
              <a:gd name="T67" fmla="*/ 32 h 38"/>
              <a:gd name="T68" fmla="*/ 356 w 728"/>
              <a:gd name="T69" fmla="*/ 28 h 38"/>
              <a:gd name="T70" fmla="*/ 350 w 728"/>
              <a:gd name="T71" fmla="*/ 26 h 38"/>
              <a:gd name="T72" fmla="*/ 344 w 728"/>
              <a:gd name="T73" fmla="*/ 24 h 38"/>
              <a:gd name="T74" fmla="*/ 24 w 728"/>
              <a:gd name="T75" fmla="*/ 24 h 38"/>
              <a:gd name="T76" fmla="*/ 24 w 728"/>
              <a:gd name="T77" fmla="*/ 24 h 38"/>
              <a:gd name="T78" fmla="*/ 18 w 728"/>
              <a:gd name="T79" fmla="*/ 24 h 38"/>
              <a:gd name="T80" fmla="*/ 12 w 728"/>
              <a:gd name="T81" fmla="*/ 22 h 38"/>
              <a:gd name="T82" fmla="*/ 6 w 728"/>
              <a:gd name="T83" fmla="*/ 16 h 38"/>
              <a:gd name="T84" fmla="*/ 2 w 728"/>
              <a:gd name="T85" fmla="*/ 8 h 38"/>
              <a:gd name="T86" fmla="*/ 0 w 728"/>
              <a:gd name="T87" fmla="*/ 0 h 38"/>
              <a:gd name="T88" fmla="*/ 2 w 728"/>
              <a:gd name="T89" fmla="*/ 0 h 38"/>
              <a:gd name="T90" fmla="*/ 2 w 728"/>
              <a:gd name="T91" fmla="*/ 0 h 38"/>
              <a:gd name="T92" fmla="*/ 6 w 728"/>
              <a:gd name="T93" fmla="*/ 8 h 38"/>
              <a:gd name="T94" fmla="*/ 8 w 728"/>
              <a:gd name="T95" fmla="*/ 14 h 38"/>
              <a:gd name="T96" fmla="*/ 14 w 728"/>
              <a:gd name="T97" fmla="*/ 16 h 38"/>
              <a:gd name="T98" fmla="*/ 24 w 728"/>
              <a:gd name="T99" fmla="*/ 18 h 38"/>
              <a:gd name="T100" fmla="*/ 338 w 728"/>
              <a:gd name="T101" fmla="*/ 1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28" h="38">
                <a:moveTo>
                  <a:pt x="338" y="18"/>
                </a:moveTo>
                <a:lnTo>
                  <a:pt x="338" y="18"/>
                </a:lnTo>
                <a:lnTo>
                  <a:pt x="348" y="18"/>
                </a:lnTo>
                <a:lnTo>
                  <a:pt x="354" y="22"/>
                </a:lnTo>
                <a:lnTo>
                  <a:pt x="360" y="26"/>
                </a:lnTo>
                <a:lnTo>
                  <a:pt x="364" y="32"/>
                </a:lnTo>
                <a:lnTo>
                  <a:pt x="364" y="32"/>
                </a:lnTo>
                <a:lnTo>
                  <a:pt x="364" y="32"/>
                </a:lnTo>
                <a:lnTo>
                  <a:pt x="368" y="26"/>
                </a:lnTo>
                <a:lnTo>
                  <a:pt x="374" y="22"/>
                </a:lnTo>
                <a:lnTo>
                  <a:pt x="380" y="18"/>
                </a:lnTo>
                <a:lnTo>
                  <a:pt x="388" y="18"/>
                </a:lnTo>
                <a:lnTo>
                  <a:pt x="704" y="18"/>
                </a:lnTo>
                <a:lnTo>
                  <a:pt x="704" y="18"/>
                </a:lnTo>
                <a:lnTo>
                  <a:pt x="712" y="16"/>
                </a:lnTo>
                <a:lnTo>
                  <a:pt x="718" y="14"/>
                </a:lnTo>
                <a:lnTo>
                  <a:pt x="722" y="8"/>
                </a:lnTo>
                <a:lnTo>
                  <a:pt x="724" y="0"/>
                </a:lnTo>
                <a:lnTo>
                  <a:pt x="728" y="0"/>
                </a:lnTo>
                <a:lnTo>
                  <a:pt x="728" y="0"/>
                </a:lnTo>
                <a:lnTo>
                  <a:pt x="726" y="8"/>
                </a:lnTo>
                <a:lnTo>
                  <a:pt x="722" y="16"/>
                </a:lnTo>
                <a:lnTo>
                  <a:pt x="714" y="22"/>
                </a:lnTo>
                <a:lnTo>
                  <a:pt x="710" y="24"/>
                </a:lnTo>
                <a:lnTo>
                  <a:pt x="704" y="24"/>
                </a:lnTo>
                <a:lnTo>
                  <a:pt x="384" y="24"/>
                </a:lnTo>
                <a:lnTo>
                  <a:pt x="384" y="24"/>
                </a:lnTo>
                <a:lnTo>
                  <a:pt x="378" y="26"/>
                </a:lnTo>
                <a:lnTo>
                  <a:pt x="372" y="28"/>
                </a:lnTo>
                <a:lnTo>
                  <a:pt x="368" y="32"/>
                </a:lnTo>
                <a:lnTo>
                  <a:pt x="366" y="38"/>
                </a:lnTo>
                <a:lnTo>
                  <a:pt x="362" y="38"/>
                </a:lnTo>
                <a:lnTo>
                  <a:pt x="362" y="38"/>
                </a:lnTo>
                <a:lnTo>
                  <a:pt x="360" y="32"/>
                </a:lnTo>
                <a:lnTo>
                  <a:pt x="356" y="28"/>
                </a:lnTo>
                <a:lnTo>
                  <a:pt x="350" y="26"/>
                </a:lnTo>
                <a:lnTo>
                  <a:pt x="344" y="24"/>
                </a:lnTo>
                <a:lnTo>
                  <a:pt x="24" y="24"/>
                </a:lnTo>
                <a:lnTo>
                  <a:pt x="24" y="24"/>
                </a:lnTo>
                <a:lnTo>
                  <a:pt x="18" y="24"/>
                </a:lnTo>
                <a:lnTo>
                  <a:pt x="12" y="22"/>
                </a:lnTo>
                <a:lnTo>
                  <a:pt x="6" y="16"/>
                </a:lnTo>
                <a:lnTo>
                  <a:pt x="2" y="8"/>
                </a:lnTo>
                <a:lnTo>
                  <a:pt x="0" y="0"/>
                </a:lnTo>
                <a:lnTo>
                  <a:pt x="2" y="0"/>
                </a:lnTo>
                <a:lnTo>
                  <a:pt x="2" y="0"/>
                </a:lnTo>
                <a:lnTo>
                  <a:pt x="6" y="8"/>
                </a:lnTo>
                <a:lnTo>
                  <a:pt x="8" y="14"/>
                </a:lnTo>
                <a:lnTo>
                  <a:pt x="14" y="16"/>
                </a:lnTo>
                <a:lnTo>
                  <a:pt x="24" y="18"/>
                </a:lnTo>
                <a:lnTo>
                  <a:pt x="338" y="1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6" name="Content Placeholder 7"/>
          <p:cNvSpPr txBox="1">
            <a:spLocks/>
          </p:cNvSpPr>
          <p:nvPr/>
        </p:nvSpPr>
        <p:spPr>
          <a:xfrm>
            <a:off x="463834" y="5809549"/>
            <a:ext cx="3886200" cy="819851"/>
          </a:xfrm>
          <a:prstGeom prst="rect">
            <a:avLst/>
          </a:prstGeom>
        </p:spPr>
        <p:txBody>
          <a:bodyPr vert="horz" lIns="91440" tIns="45720" rIns="91440" bIns="45720" rtlCol="0">
            <a:normAutofit fontScale="85000" lnSpcReduction="1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588" indent="-1588">
              <a:buFont typeface="Arial" pitchFamily="34" charset="0"/>
              <a:buNone/>
            </a:pPr>
            <a:r>
              <a:rPr lang="en-US" sz="2200" dirty="0"/>
              <a:t>Efficient market with a price of $0.50 per lb. and 50 million lbs. of tortilla.</a:t>
            </a:r>
          </a:p>
        </p:txBody>
      </p:sp>
      <p:sp>
        <p:nvSpPr>
          <p:cNvPr id="117" name="Content Placeholder 7"/>
          <p:cNvSpPr txBox="1">
            <a:spLocks/>
          </p:cNvSpPr>
          <p:nvPr/>
        </p:nvSpPr>
        <p:spPr>
          <a:xfrm>
            <a:off x="4724400" y="5809549"/>
            <a:ext cx="3886200" cy="819851"/>
          </a:xfrm>
          <a:prstGeom prst="rect">
            <a:avLst/>
          </a:prstGeom>
        </p:spPr>
        <p:txBody>
          <a:bodyPr vert="horz" lIns="91440" tIns="45720" rIns="91440" bIns="45720" rtlCol="0">
            <a:normAutofit fontScale="850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588" indent="-1588">
              <a:buFont typeface="Arial" pitchFamily="34" charset="0"/>
              <a:buNone/>
            </a:pPr>
            <a:r>
              <a:rPr lang="en-US" sz="2200" dirty="0"/>
              <a:t>Inefficient market with a price ceiling set at $0.25 per lb. and 25 million lbs. of tortilla being produced.</a:t>
            </a:r>
          </a:p>
        </p:txBody>
      </p:sp>
      <p:grpSp>
        <p:nvGrpSpPr>
          <p:cNvPr id="50" name="Group 49"/>
          <p:cNvGrpSpPr/>
          <p:nvPr/>
        </p:nvGrpSpPr>
        <p:grpSpPr>
          <a:xfrm>
            <a:off x="4870725" y="4573835"/>
            <a:ext cx="3764667" cy="333174"/>
            <a:chOff x="4870725" y="4573835"/>
            <a:chExt cx="3764667" cy="333174"/>
          </a:xfrm>
        </p:grpSpPr>
        <p:sp>
          <p:nvSpPr>
            <p:cNvPr id="86" name="Line 85"/>
            <p:cNvSpPr>
              <a:spLocks noChangeShapeType="1"/>
            </p:cNvSpPr>
            <p:nvPr/>
          </p:nvSpPr>
          <p:spPr bwMode="auto">
            <a:xfrm>
              <a:off x="4870725" y="4746837"/>
              <a:ext cx="3280493" cy="0"/>
            </a:xfrm>
            <a:prstGeom prst="line">
              <a:avLst/>
            </a:prstGeom>
            <a:noFill/>
            <a:ln w="1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8" name="Rectangle 97"/>
            <p:cNvSpPr>
              <a:spLocks noChangeArrowheads="1"/>
            </p:cNvSpPr>
            <p:nvPr/>
          </p:nvSpPr>
          <p:spPr bwMode="auto">
            <a:xfrm>
              <a:off x="8242746" y="4573835"/>
              <a:ext cx="344646"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a:ln>
                    <a:noFill/>
                  </a:ln>
                  <a:solidFill>
                    <a:srgbClr val="000000"/>
                  </a:solidFill>
                  <a:effectLst/>
                  <a:latin typeface="Univers LT Std 47 Cn Lt" charset="0"/>
                  <a:cs typeface="Arial" pitchFamily="34" charset="0"/>
                </a:rPr>
                <a:t>Price</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99" name="Rectangle 98"/>
            <p:cNvSpPr>
              <a:spLocks noChangeArrowheads="1"/>
            </p:cNvSpPr>
            <p:nvPr/>
          </p:nvSpPr>
          <p:spPr bwMode="auto">
            <a:xfrm>
              <a:off x="8189757" y="4737732"/>
              <a:ext cx="445635"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a:ln>
                    <a:noFill/>
                  </a:ln>
                  <a:solidFill>
                    <a:srgbClr val="000000"/>
                  </a:solidFill>
                  <a:effectLst/>
                  <a:latin typeface="Univers LT Std 47 Cn Lt" charset="0"/>
                  <a:cs typeface="Arial" pitchFamily="34" charset="0"/>
                </a:rPr>
                <a:t>ceiling</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grpSp>
      <p:sp>
        <p:nvSpPr>
          <p:cNvPr id="118" name="Rectangle 117"/>
          <p:cNvSpPr/>
          <p:nvPr/>
        </p:nvSpPr>
        <p:spPr>
          <a:xfrm>
            <a:off x="2293892" y="5343893"/>
            <a:ext cx="342072" cy="24675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9" name="Rectangle 118"/>
          <p:cNvSpPr/>
          <p:nvPr/>
        </p:nvSpPr>
        <p:spPr>
          <a:xfrm>
            <a:off x="283274" y="4043727"/>
            <a:ext cx="449463" cy="213696"/>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0" name="Rectangle 119"/>
          <p:cNvSpPr/>
          <p:nvPr/>
        </p:nvSpPr>
        <p:spPr>
          <a:xfrm>
            <a:off x="5614952" y="5339246"/>
            <a:ext cx="342072" cy="24675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1" name="Rectangle 120"/>
          <p:cNvSpPr/>
          <p:nvPr/>
        </p:nvSpPr>
        <p:spPr>
          <a:xfrm>
            <a:off x="4350034" y="4623007"/>
            <a:ext cx="526169" cy="239855"/>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2" name="Rectangle 121"/>
          <p:cNvSpPr/>
          <p:nvPr/>
        </p:nvSpPr>
        <p:spPr>
          <a:xfrm>
            <a:off x="7356993" y="5362117"/>
            <a:ext cx="342072" cy="24675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3" name="Rectangle 122"/>
          <p:cNvSpPr/>
          <p:nvPr/>
        </p:nvSpPr>
        <p:spPr>
          <a:xfrm>
            <a:off x="5638800" y="5334000"/>
            <a:ext cx="342072" cy="24675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7662552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8"/>
                                        </p:tgtEl>
                                        <p:attrNameLst>
                                          <p:attrName>style.visibility</p:attrName>
                                        </p:attrNameLst>
                                      </p:cBhvr>
                                      <p:to>
                                        <p:strVal val="visible"/>
                                      </p:to>
                                    </p:set>
                                  </p:childTnLst>
                                  <p:subTnLst>
                                    <p:set>
                                      <p:cBhvr override="childStyle">
                                        <p:cTn dur="1" fill="hold" display="0" masterRel="nextClick" afterEffect="1"/>
                                        <p:tgtEl>
                                          <p:spTgt spid="118"/>
                                        </p:tgtEl>
                                        <p:attrNameLst>
                                          <p:attrName>style.visibility</p:attrName>
                                        </p:attrNameLst>
                                      </p:cBhvr>
                                      <p:to>
                                        <p:strVal val="hidden"/>
                                      </p:to>
                                    </p:set>
                                  </p:subTnLst>
                                </p:cTn>
                              </p:par>
                              <p:par>
                                <p:cTn id="9" presetID="1" presetClass="entr" presetSubtype="0" fill="hold" grpId="0" nodeType="withEffect">
                                  <p:stCondLst>
                                    <p:cond delay="0"/>
                                  </p:stCondLst>
                                  <p:childTnLst>
                                    <p:set>
                                      <p:cBhvr>
                                        <p:cTn id="10" dur="1" fill="hold">
                                          <p:stCondLst>
                                            <p:cond delay="0"/>
                                          </p:stCondLst>
                                        </p:cTn>
                                        <p:tgtEl>
                                          <p:spTgt spid="119"/>
                                        </p:tgtEl>
                                        <p:attrNameLst>
                                          <p:attrName>style.visibility</p:attrName>
                                        </p:attrNameLst>
                                      </p:cBhvr>
                                      <p:to>
                                        <p:strVal val="visible"/>
                                      </p:to>
                                    </p:set>
                                  </p:childTnLst>
                                  <p:subTnLst>
                                    <p:set>
                                      <p:cBhvr override="childStyle">
                                        <p:cTn dur="1" fill="hold" display="0" masterRel="nextClick" afterEffect="1"/>
                                        <p:tgtEl>
                                          <p:spTgt spid="119"/>
                                        </p:tgtEl>
                                        <p:attrNameLst>
                                          <p:attrName>style.visibility</p:attrName>
                                        </p:attrNameLst>
                                      </p:cBhvr>
                                      <p:to>
                                        <p:strVal val="hidden"/>
                                      </p:to>
                                    </p:set>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21"/>
                                        </p:tgtEl>
                                        <p:attrNameLst>
                                          <p:attrName>style.visibility</p:attrName>
                                        </p:attrNameLst>
                                      </p:cBhvr>
                                      <p:to>
                                        <p:strVal val="visible"/>
                                      </p:to>
                                    </p:set>
                                  </p:childTnLst>
                                  <p:subTnLst>
                                    <p:set>
                                      <p:cBhvr override="childStyle">
                                        <p:cTn dur="1" fill="hold" display="0" masterRel="nextClick" afterEffect="1"/>
                                        <p:tgtEl>
                                          <p:spTgt spid="121"/>
                                        </p:tgtEl>
                                        <p:attrNameLst>
                                          <p:attrName>style.visibility</p:attrName>
                                        </p:attrNameLst>
                                      </p:cBhvr>
                                      <p:to>
                                        <p:strVal val="hidden"/>
                                      </p:to>
                                    </p:set>
                                  </p:sub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52"/>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22"/>
                                        </p:tgtEl>
                                        <p:attrNameLst>
                                          <p:attrName>style.visibility</p:attrName>
                                        </p:attrNameLst>
                                      </p:cBhvr>
                                      <p:to>
                                        <p:strVal val="visible"/>
                                      </p:to>
                                    </p:set>
                                  </p:childTnLst>
                                  <p:subTnLst>
                                    <p:set>
                                      <p:cBhvr override="childStyle">
                                        <p:cTn dur="1" fill="hold" display="0" masterRel="nextClick" afterEffect="1"/>
                                        <p:tgtEl>
                                          <p:spTgt spid="122"/>
                                        </p:tgtEl>
                                        <p:attrNameLst>
                                          <p:attrName>style.visibility</p:attrName>
                                        </p:attrNameLst>
                                      </p:cBhvr>
                                      <p:to>
                                        <p:strVal val="hidden"/>
                                      </p:to>
                                    </p:set>
                                  </p:subTnLst>
                                </p:cTn>
                              </p:par>
                              <p:par>
                                <p:cTn id="23" presetID="1" presetClass="entr" presetSubtype="0" fill="hold" grpId="0" nodeType="withEffect">
                                  <p:stCondLst>
                                    <p:cond delay="0"/>
                                  </p:stCondLst>
                                  <p:childTnLst>
                                    <p:set>
                                      <p:cBhvr>
                                        <p:cTn id="24" dur="1" fill="hold">
                                          <p:stCondLst>
                                            <p:cond delay="0"/>
                                          </p:stCondLst>
                                        </p:cTn>
                                        <p:tgtEl>
                                          <p:spTgt spid="120"/>
                                        </p:tgtEl>
                                        <p:attrNameLst>
                                          <p:attrName>style.visibility</p:attrName>
                                        </p:attrNameLst>
                                      </p:cBhvr>
                                      <p:to>
                                        <p:strVal val="visible"/>
                                      </p:to>
                                    </p:set>
                                  </p:childTnLst>
                                  <p:subTnLst>
                                    <p:set>
                                      <p:cBhvr override="childStyle">
                                        <p:cTn dur="1" fill="hold" display="0" masterRel="nextClick" afterEffect="1"/>
                                        <p:tgtEl>
                                          <p:spTgt spid="120"/>
                                        </p:tgtEl>
                                        <p:attrNameLst>
                                          <p:attrName>style.visibility</p:attrName>
                                        </p:attrNameLst>
                                      </p:cBhvr>
                                      <p:to>
                                        <p:strVal val="hidden"/>
                                      </p:to>
                                    </p:set>
                                  </p:subTnLst>
                                </p:cTn>
                              </p:par>
                              <p:par>
                                <p:cTn id="25" presetID="1" presetClass="entr" presetSubtype="0" fill="hold" nodeType="withEffect">
                                  <p:stCondLst>
                                    <p:cond delay="0"/>
                                  </p:stCondLst>
                                  <p:childTnLst>
                                    <p:set>
                                      <p:cBhvr>
                                        <p:cTn id="26" dur="1" fill="hold">
                                          <p:stCondLst>
                                            <p:cond delay="0"/>
                                          </p:stCondLst>
                                        </p:cTn>
                                        <p:tgtEl>
                                          <p:spTgt spid="2"/>
                                        </p:tgtEl>
                                        <p:attrNameLst>
                                          <p:attrName>style.visibility</p:attrName>
                                        </p:attrNameLst>
                                      </p:cBhvr>
                                      <p:to>
                                        <p:strVal val="visible"/>
                                      </p:to>
                                    </p:set>
                                  </p:childTnLst>
                                  <p:subTnLst>
                                    <p:set>
                                      <p:cBhvr override="childStyle">
                                        <p:cTn dur="1" fill="hold" display="0" masterRel="nextClick" afterEffect="1"/>
                                        <p:tgtEl>
                                          <p:spTgt spid="2"/>
                                        </p:tgtEl>
                                        <p:attrNameLst>
                                          <p:attrName>style.visibility</p:attrName>
                                        </p:attrNameLst>
                                      </p:cBhvr>
                                      <p:to>
                                        <p:strVal val="hidden"/>
                                      </p:to>
                                    </p:set>
                                  </p:subTnLst>
                                </p:cTn>
                              </p:par>
                              <p:par>
                                <p:cTn id="27" presetID="1" presetClass="entr" presetSubtype="0" fill="hold" nodeType="withEffect">
                                  <p:stCondLst>
                                    <p:cond delay="0"/>
                                  </p:stCondLst>
                                  <p:childTnLst>
                                    <p:set>
                                      <p:cBhvr>
                                        <p:cTn id="28" dur="1" fill="hold">
                                          <p:stCondLst>
                                            <p:cond delay="0"/>
                                          </p:stCondLst>
                                        </p:cTn>
                                        <p:tgtEl>
                                          <p:spTgt spid="4"/>
                                        </p:tgtEl>
                                        <p:attrNameLst>
                                          <p:attrName>style.visibility</p:attrName>
                                        </p:attrNameLst>
                                      </p:cBhvr>
                                      <p:to>
                                        <p:strVal val="visible"/>
                                      </p:to>
                                    </p:set>
                                  </p:childTnLst>
                                  <p:subTnLst>
                                    <p:set>
                                      <p:cBhvr override="childStyle">
                                        <p:cTn dur="1" fill="hold" display="0" masterRel="nextClick" afterEffect="1"/>
                                        <p:tgtEl>
                                          <p:spTgt spid="4"/>
                                        </p:tgtEl>
                                        <p:attrNameLst>
                                          <p:attrName>style.visibility</p:attrName>
                                        </p:attrNameLst>
                                      </p:cBhvr>
                                      <p:to>
                                        <p:strVal val="hidden"/>
                                      </p:to>
                                    </p:set>
                                  </p:sub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97"/>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14"/>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17"/>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23"/>
                                        </p:tgtEl>
                                        <p:attrNameLst>
                                          <p:attrName>style.visibility</p:attrName>
                                        </p:attrNameLst>
                                      </p:cBhvr>
                                      <p:to>
                                        <p:strVal val="visible"/>
                                      </p:to>
                                    </p:set>
                                  </p:childTnLst>
                                  <p:subTnLst>
                                    <p:set>
                                      <p:cBhvr override="childStyle">
                                        <p:cTn dur="1" fill="hold" display="0" masterRel="nextClick" afterEffect="1"/>
                                        <p:tgtEl>
                                          <p:spTgt spid="123"/>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p:bldP spid="114" grpId="0" animBg="1"/>
      <p:bldP spid="116" grpId="0"/>
      <p:bldP spid="117" grpId="0"/>
      <p:bldP spid="118" grpId="0" animBg="1"/>
      <p:bldP spid="119" grpId="0" animBg="1"/>
      <p:bldP spid="120" grpId="0" animBg="1"/>
      <p:bldP spid="121" grpId="0" animBg="1"/>
      <p:bldP spid="122" grpId="0" animBg="1"/>
      <p:bldP spid="12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Price ceilings II</a:t>
            </a:r>
          </a:p>
        </p:txBody>
      </p:sp>
      <p:sp>
        <p:nvSpPr>
          <p:cNvPr id="3" name="Content Placeholder 2"/>
          <p:cNvSpPr>
            <a:spLocks noGrp="1"/>
          </p:cNvSpPr>
          <p:nvPr>
            <p:ph idx="1"/>
          </p:nvPr>
        </p:nvSpPr>
        <p:spPr/>
        <p:txBody>
          <a:bodyPr>
            <a:normAutofit/>
          </a:bodyPr>
          <a:lstStyle/>
          <a:p>
            <a:r>
              <a:rPr lang="en-US" dirty="0"/>
              <a:t>Did the price ceiling meet the goal of providing low-priced tortillas to consumers?</a:t>
            </a:r>
          </a:p>
          <a:p>
            <a:pPr lvl="1"/>
            <a:r>
              <a:rPr lang="en-US" dirty="0"/>
              <a:t>Yes. Consumers were able to buy some tortillas at the low price of $0.25 a pound.</a:t>
            </a:r>
          </a:p>
          <a:p>
            <a:pPr lvl="1"/>
            <a:r>
              <a:rPr lang="en-US" dirty="0"/>
              <a:t>No. Consumers wanted to buy three times as many tortillas as producers were willing to supply.</a:t>
            </a:r>
          </a:p>
          <a:p>
            <a:r>
              <a:rPr lang="en-US" dirty="0"/>
              <a:t>How did the price ceiling effect welfare?</a:t>
            </a:r>
          </a:p>
          <a:p>
            <a:pPr lvl="1"/>
            <a:r>
              <a:rPr lang="en-US" dirty="0"/>
              <a:t>This question can be answered using differences in consumer surplus and producer surplus before/after government intervention.</a:t>
            </a:r>
          </a:p>
        </p:txBody>
      </p:sp>
    </p:spTree>
    <p:extLst>
      <p:ext uri="{BB962C8B-B14F-4D97-AF65-F5344CB8AC3E}">
        <p14:creationId xmlns:p14="http://schemas.microsoft.com/office/powerpoint/2010/main" val="34053579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 name="Freeform 7"/>
          <p:cNvSpPr>
            <a:spLocks/>
          </p:cNvSpPr>
          <p:nvPr/>
        </p:nvSpPr>
        <p:spPr bwMode="auto">
          <a:xfrm>
            <a:off x="1040135" y="3392077"/>
            <a:ext cx="816630" cy="1755427"/>
          </a:xfrm>
          <a:custGeom>
            <a:avLst/>
            <a:gdLst>
              <a:gd name="T0" fmla="*/ 442 w 442"/>
              <a:gd name="T1" fmla="*/ 320 h 959"/>
              <a:gd name="T2" fmla="*/ 0 w 442"/>
              <a:gd name="T3" fmla="*/ 0 h 959"/>
              <a:gd name="T4" fmla="*/ 0 w 442"/>
              <a:gd name="T5" fmla="*/ 959 h 959"/>
              <a:gd name="T6" fmla="*/ 442 w 442"/>
              <a:gd name="T7" fmla="*/ 959 h 959"/>
              <a:gd name="T8" fmla="*/ 442 w 442"/>
              <a:gd name="T9" fmla="*/ 959 h 959"/>
              <a:gd name="T10" fmla="*/ 442 w 442"/>
              <a:gd name="T11" fmla="*/ 320 h 959"/>
            </a:gdLst>
            <a:ahLst/>
            <a:cxnLst>
              <a:cxn ang="0">
                <a:pos x="T0" y="T1"/>
              </a:cxn>
              <a:cxn ang="0">
                <a:pos x="T2" y="T3"/>
              </a:cxn>
              <a:cxn ang="0">
                <a:pos x="T4" y="T5"/>
              </a:cxn>
              <a:cxn ang="0">
                <a:pos x="T6" y="T7"/>
              </a:cxn>
              <a:cxn ang="0">
                <a:pos x="T8" y="T9"/>
              </a:cxn>
              <a:cxn ang="0">
                <a:pos x="T10" y="T11"/>
              </a:cxn>
            </a:cxnLst>
            <a:rect l="0" t="0" r="r" b="b"/>
            <a:pathLst>
              <a:path w="442" h="959">
                <a:moveTo>
                  <a:pt x="442" y="320"/>
                </a:moveTo>
                <a:lnTo>
                  <a:pt x="0" y="0"/>
                </a:lnTo>
                <a:lnTo>
                  <a:pt x="0" y="959"/>
                </a:lnTo>
                <a:lnTo>
                  <a:pt x="442" y="959"/>
                </a:lnTo>
                <a:lnTo>
                  <a:pt x="442" y="959"/>
                </a:lnTo>
                <a:lnTo>
                  <a:pt x="442" y="320"/>
                </a:lnTo>
                <a:close/>
              </a:path>
            </a:pathLst>
          </a:custGeom>
          <a:solidFill>
            <a:srgbClr val="ECB88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9" name="Freeform 5"/>
          <p:cNvSpPr>
            <a:spLocks/>
          </p:cNvSpPr>
          <p:nvPr/>
        </p:nvSpPr>
        <p:spPr bwMode="auto">
          <a:xfrm flipH="1" flipV="1">
            <a:off x="1040135" y="4585547"/>
            <a:ext cx="816630" cy="582092"/>
          </a:xfrm>
          <a:custGeom>
            <a:avLst/>
            <a:gdLst>
              <a:gd name="T0" fmla="*/ 0 w 442"/>
              <a:gd name="T1" fmla="*/ 318 h 318"/>
              <a:gd name="T2" fmla="*/ 442 w 442"/>
              <a:gd name="T3" fmla="*/ 0 h 318"/>
              <a:gd name="T4" fmla="*/ 0 w 442"/>
              <a:gd name="T5" fmla="*/ 0 h 318"/>
              <a:gd name="T6" fmla="*/ 0 w 442"/>
              <a:gd name="T7" fmla="*/ 318 h 318"/>
            </a:gdLst>
            <a:ahLst/>
            <a:cxnLst>
              <a:cxn ang="0">
                <a:pos x="T0" y="T1"/>
              </a:cxn>
              <a:cxn ang="0">
                <a:pos x="T2" y="T3"/>
              </a:cxn>
              <a:cxn ang="0">
                <a:pos x="T4" y="T5"/>
              </a:cxn>
              <a:cxn ang="0">
                <a:pos x="T6" y="T7"/>
              </a:cxn>
            </a:cxnLst>
            <a:rect l="0" t="0" r="r" b="b"/>
            <a:pathLst>
              <a:path w="442" h="318">
                <a:moveTo>
                  <a:pt x="0" y="318"/>
                </a:moveTo>
                <a:lnTo>
                  <a:pt x="442" y="0"/>
                </a:lnTo>
                <a:lnTo>
                  <a:pt x="0" y="0"/>
                </a:lnTo>
                <a:lnTo>
                  <a:pt x="0" y="318"/>
                </a:lnTo>
                <a:close/>
              </a:path>
            </a:pathLst>
          </a:custGeom>
          <a:solidFill>
            <a:srgbClr val="A0B9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8" name="Freeform 5"/>
          <p:cNvSpPr>
            <a:spLocks/>
          </p:cNvSpPr>
          <p:nvPr/>
        </p:nvSpPr>
        <p:spPr bwMode="auto">
          <a:xfrm>
            <a:off x="1040135" y="4561467"/>
            <a:ext cx="863937" cy="629573"/>
          </a:xfrm>
          <a:custGeom>
            <a:avLst/>
            <a:gdLst>
              <a:gd name="T0" fmla="*/ 0 w 442"/>
              <a:gd name="T1" fmla="*/ 318 h 318"/>
              <a:gd name="T2" fmla="*/ 442 w 442"/>
              <a:gd name="T3" fmla="*/ 0 h 318"/>
              <a:gd name="T4" fmla="*/ 0 w 442"/>
              <a:gd name="T5" fmla="*/ 0 h 318"/>
              <a:gd name="T6" fmla="*/ 0 w 442"/>
              <a:gd name="T7" fmla="*/ 318 h 318"/>
            </a:gdLst>
            <a:ahLst/>
            <a:cxnLst>
              <a:cxn ang="0">
                <a:pos x="T0" y="T1"/>
              </a:cxn>
              <a:cxn ang="0">
                <a:pos x="T2" y="T3"/>
              </a:cxn>
              <a:cxn ang="0">
                <a:pos x="T4" y="T5"/>
              </a:cxn>
              <a:cxn ang="0">
                <a:pos x="T6" y="T7"/>
              </a:cxn>
            </a:cxnLst>
            <a:rect l="0" t="0" r="r" b="b"/>
            <a:pathLst>
              <a:path w="442" h="318">
                <a:moveTo>
                  <a:pt x="0" y="318"/>
                </a:moveTo>
                <a:lnTo>
                  <a:pt x="442" y="0"/>
                </a:lnTo>
                <a:lnTo>
                  <a:pt x="0" y="0"/>
                </a:lnTo>
                <a:lnTo>
                  <a:pt x="0" y="318"/>
                </a:lnTo>
                <a:close/>
              </a:path>
            </a:pathLst>
          </a:custGeom>
          <a:solidFill>
            <a:srgbClr val="A0B9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b="66153"/>
          <a:stretch>
            <a:fillRect/>
          </a:stretch>
        </p:blipFill>
        <p:spPr bwMode="auto">
          <a:xfrm>
            <a:off x="1855841" y="3965605"/>
            <a:ext cx="815975" cy="5937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pic>
      <p:sp>
        <p:nvSpPr>
          <p:cNvPr id="105" name="Freeform 5"/>
          <p:cNvSpPr>
            <a:spLocks/>
          </p:cNvSpPr>
          <p:nvPr/>
        </p:nvSpPr>
        <p:spPr bwMode="auto">
          <a:xfrm>
            <a:off x="1855841" y="4561468"/>
            <a:ext cx="816630" cy="582092"/>
          </a:xfrm>
          <a:custGeom>
            <a:avLst/>
            <a:gdLst>
              <a:gd name="T0" fmla="*/ 0 w 442"/>
              <a:gd name="T1" fmla="*/ 318 h 318"/>
              <a:gd name="T2" fmla="*/ 442 w 442"/>
              <a:gd name="T3" fmla="*/ 0 h 318"/>
              <a:gd name="T4" fmla="*/ 0 w 442"/>
              <a:gd name="T5" fmla="*/ 0 h 318"/>
              <a:gd name="T6" fmla="*/ 0 w 442"/>
              <a:gd name="T7" fmla="*/ 318 h 318"/>
            </a:gdLst>
            <a:ahLst/>
            <a:cxnLst>
              <a:cxn ang="0">
                <a:pos x="T0" y="T1"/>
              </a:cxn>
              <a:cxn ang="0">
                <a:pos x="T2" y="T3"/>
              </a:cxn>
              <a:cxn ang="0">
                <a:pos x="T4" y="T5"/>
              </a:cxn>
              <a:cxn ang="0">
                <a:pos x="T6" y="T7"/>
              </a:cxn>
            </a:cxnLst>
            <a:rect l="0" t="0" r="r" b="b"/>
            <a:pathLst>
              <a:path w="442" h="318">
                <a:moveTo>
                  <a:pt x="0" y="318"/>
                </a:moveTo>
                <a:lnTo>
                  <a:pt x="442" y="0"/>
                </a:lnTo>
                <a:lnTo>
                  <a:pt x="0" y="0"/>
                </a:lnTo>
                <a:lnTo>
                  <a:pt x="0" y="318"/>
                </a:lnTo>
                <a:close/>
              </a:path>
            </a:pathLst>
          </a:custGeom>
          <a:solidFill>
            <a:srgbClr val="A0B9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 name="Title 2"/>
          <p:cNvSpPr>
            <a:spLocks noGrp="1"/>
          </p:cNvSpPr>
          <p:nvPr>
            <p:ph type="title"/>
          </p:nvPr>
        </p:nvSpPr>
        <p:spPr/>
        <p:txBody>
          <a:bodyPr>
            <a:normAutofit/>
          </a:bodyPr>
          <a:lstStyle/>
          <a:p>
            <a:r>
              <a:rPr lang="en-US" dirty="0">
                <a:latin typeface="+mj-lt"/>
              </a:rPr>
              <a:t>Welfare effects of a price ceiling I</a:t>
            </a:r>
          </a:p>
        </p:txBody>
      </p:sp>
      <p:sp>
        <p:nvSpPr>
          <p:cNvPr id="99" name="Content Placeholder 2"/>
          <p:cNvSpPr>
            <a:spLocks noGrp="1"/>
          </p:cNvSpPr>
          <p:nvPr>
            <p:ph idx="4294967295"/>
          </p:nvPr>
        </p:nvSpPr>
        <p:spPr>
          <a:xfrm>
            <a:off x="5299986" y="2554243"/>
            <a:ext cx="3615413" cy="3552825"/>
          </a:xfrm>
          <a:prstGeom prst="rect">
            <a:avLst/>
          </a:prstGeom>
        </p:spPr>
        <p:txBody>
          <a:bodyPr>
            <a:noAutofit/>
          </a:bodyPr>
          <a:lstStyle/>
          <a:p>
            <a:r>
              <a:rPr lang="en-US" sz="2400" dirty="0"/>
              <a:t>Suppose the government sets the price at $25.</a:t>
            </a:r>
          </a:p>
          <a:p>
            <a:r>
              <a:rPr lang="en-US" sz="2400" dirty="0"/>
              <a:t>Reduction in tortillas sold by 25 million.</a:t>
            </a:r>
          </a:p>
          <a:p>
            <a:r>
              <a:rPr lang="en-US" sz="2400" dirty="0"/>
              <a:t>Deadweight loss occurs.</a:t>
            </a:r>
          </a:p>
          <a:p>
            <a:r>
              <a:rPr lang="en-US" sz="2400" dirty="0"/>
              <a:t>Transfer of surplus from producers to consumers.</a:t>
            </a:r>
          </a:p>
        </p:txBody>
      </p:sp>
      <p:sp>
        <p:nvSpPr>
          <p:cNvPr id="208" name="Freeform 5"/>
          <p:cNvSpPr>
            <a:spLocks/>
          </p:cNvSpPr>
          <p:nvPr/>
        </p:nvSpPr>
        <p:spPr bwMode="auto">
          <a:xfrm>
            <a:off x="1040135" y="5147505"/>
            <a:ext cx="816630" cy="582092"/>
          </a:xfrm>
          <a:custGeom>
            <a:avLst/>
            <a:gdLst>
              <a:gd name="T0" fmla="*/ 0 w 442"/>
              <a:gd name="T1" fmla="*/ 318 h 318"/>
              <a:gd name="T2" fmla="*/ 442 w 442"/>
              <a:gd name="T3" fmla="*/ 0 h 318"/>
              <a:gd name="T4" fmla="*/ 0 w 442"/>
              <a:gd name="T5" fmla="*/ 0 h 318"/>
              <a:gd name="T6" fmla="*/ 0 w 442"/>
              <a:gd name="T7" fmla="*/ 318 h 318"/>
            </a:gdLst>
            <a:ahLst/>
            <a:cxnLst>
              <a:cxn ang="0">
                <a:pos x="T0" y="T1"/>
              </a:cxn>
              <a:cxn ang="0">
                <a:pos x="T2" y="T3"/>
              </a:cxn>
              <a:cxn ang="0">
                <a:pos x="T4" y="T5"/>
              </a:cxn>
              <a:cxn ang="0">
                <a:pos x="T6" y="T7"/>
              </a:cxn>
            </a:cxnLst>
            <a:rect l="0" t="0" r="r" b="b"/>
            <a:pathLst>
              <a:path w="442" h="318">
                <a:moveTo>
                  <a:pt x="0" y="318"/>
                </a:moveTo>
                <a:lnTo>
                  <a:pt x="442" y="0"/>
                </a:lnTo>
                <a:lnTo>
                  <a:pt x="0" y="0"/>
                </a:lnTo>
                <a:lnTo>
                  <a:pt x="0" y="318"/>
                </a:lnTo>
                <a:close/>
              </a:path>
            </a:pathLst>
          </a:custGeom>
          <a:solidFill>
            <a:srgbClr val="A0B9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9" name="Freeform 6"/>
          <p:cNvSpPr>
            <a:spLocks/>
          </p:cNvSpPr>
          <p:nvPr/>
        </p:nvSpPr>
        <p:spPr bwMode="auto">
          <a:xfrm>
            <a:off x="1856765" y="3977829"/>
            <a:ext cx="816630" cy="1169674"/>
          </a:xfrm>
          <a:custGeom>
            <a:avLst/>
            <a:gdLst>
              <a:gd name="T0" fmla="*/ 442 w 442"/>
              <a:gd name="T1" fmla="*/ 318 h 639"/>
              <a:gd name="T2" fmla="*/ 0 w 442"/>
              <a:gd name="T3" fmla="*/ 0 h 639"/>
              <a:gd name="T4" fmla="*/ 0 w 442"/>
              <a:gd name="T5" fmla="*/ 639 h 639"/>
              <a:gd name="T6" fmla="*/ 442 w 442"/>
              <a:gd name="T7" fmla="*/ 318 h 639"/>
            </a:gdLst>
            <a:ahLst/>
            <a:cxnLst>
              <a:cxn ang="0">
                <a:pos x="T0" y="T1"/>
              </a:cxn>
              <a:cxn ang="0">
                <a:pos x="T2" y="T3"/>
              </a:cxn>
              <a:cxn ang="0">
                <a:pos x="T4" y="T5"/>
              </a:cxn>
              <a:cxn ang="0">
                <a:pos x="T6" y="T7"/>
              </a:cxn>
            </a:cxnLst>
            <a:rect l="0" t="0" r="r" b="b"/>
            <a:pathLst>
              <a:path w="442" h="639">
                <a:moveTo>
                  <a:pt x="442" y="318"/>
                </a:moveTo>
                <a:lnTo>
                  <a:pt x="0" y="0"/>
                </a:lnTo>
                <a:lnTo>
                  <a:pt x="0" y="639"/>
                </a:lnTo>
                <a:lnTo>
                  <a:pt x="442" y="318"/>
                </a:lnTo>
                <a:close/>
              </a:path>
            </a:pathLst>
          </a:custGeom>
          <a:solidFill>
            <a:srgbClr val="9D9D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91" name="Rectangle 88"/>
          <p:cNvSpPr>
            <a:spLocks noChangeArrowheads="1"/>
          </p:cNvSpPr>
          <p:nvPr/>
        </p:nvSpPr>
        <p:spPr bwMode="auto">
          <a:xfrm>
            <a:off x="4426750" y="5004727"/>
            <a:ext cx="384319" cy="186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1" i="0" u="none" strike="noStrike" cap="none" normalizeH="0" baseline="0" dirty="0">
                <a:ln>
                  <a:noFill/>
                </a:ln>
                <a:solidFill>
                  <a:srgbClr val="000000"/>
                </a:solidFill>
                <a:effectLst/>
                <a:latin typeface="Univers LT Std 47 Cn Lt" charset="0"/>
                <a:cs typeface="Arial" pitchFamily="34" charset="0"/>
              </a:rPr>
              <a:t>Price</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292" name="Rectangle 89"/>
          <p:cNvSpPr>
            <a:spLocks noChangeArrowheads="1"/>
          </p:cNvSpPr>
          <p:nvPr/>
        </p:nvSpPr>
        <p:spPr bwMode="auto">
          <a:xfrm>
            <a:off x="4382408" y="5178622"/>
            <a:ext cx="494390" cy="186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1" i="0" u="none" strike="noStrike" cap="none" normalizeH="0" baseline="0" dirty="0">
                <a:ln>
                  <a:noFill/>
                </a:ln>
                <a:solidFill>
                  <a:srgbClr val="000000"/>
                </a:solidFill>
                <a:effectLst/>
                <a:latin typeface="Univers LT Std 47 Cn Lt" charset="0"/>
                <a:cs typeface="Arial" pitchFamily="34" charset="0"/>
              </a:rPr>
              <a:t>ceiling</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293" name="Rectangle 90"/>
          <p:cNvSpPr>
            <a:spLocks noChangeArrowheads="1"/>
          </p:cNvSpPr>
          <p:nvPr/>
        </p:nvSpPr>
        <p:spPr bwMode="auto">
          <a:xfrm>
            <a:off x="2641987" y="2554243"/>
            <a:ext cx="1725701" cy="248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Producer surplus</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294" name="Rectangle 91"/>
          <p:cNvSpPr>
            <a:spLocks noChangeArrowheads="1"/>
          </p:cNvSpPr>
          <p:nvPr/>
        </p:nvSpPr>
        <p:spPr bwMode="auto">
          <a:xfrm>
            <a:off x="2350070" y="2557116"/>
            <a:ext cx="214319" cy="214165"/>
          </a:xfrm>
          <a:prstGeom prst="rect">
            <a:avLst/>
          </a:prstGeom>
          <a:solidFill>
            <a:srgbClr val="A0B9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95" name="Rectangle 92"/>
          <p:cNvSpPr>
            <a:spLocks noChangeArrowheads="1"/>
          </p:cNvSpPr>
          <p:nvPr/>
        </p:nvSpPr>
        <p:spPr bwMode="auto">
          <a:xfrm>
            <a:off x="2350992" y="2844764"/>
            <a:ext cx="214319" cy="214165"/>
          </a:xfrm>
          <a:prstGeom prst="rect">
            <a:avLst/>
          </a:prstGeom>
          <a:solidFill>
            <a:srgbClr val="ECB88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96" name="Rectangle 93"/>
          <p:cNvSpPr>
            <a:spLocks noChangeArrowheads="1"/>
          </p:cNvSpPr>
          <p:nvPr/>
        </p:nvSpPr>
        <p:spPr bwMode="auto">
          <a:xfrm>
            <a:off x="2641987" y="2844502"/>
            <a:ext cx="1841370" cy="248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Consumer surplus</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297" name="Rectangle 94"/>
          <p:cNvSpPr>
            <a:spLocks noChangeArrowheads="1"/>
          </p:cNvSpPr>
          <p:nvPr/>
        </p:nvSpPr>
        <p:spPr bwMode="auto">
          <a:xfrm>
            <a:off x="2358384" y="3143644"/>
            <a:ext cx="214319" cy="212335"/>
          </a:xfrm>
          <a:prstGeom prst="rect">
            <a:avLst/>
          </a:prstGeom>
          <a:solidFill>
            <a:srgbClr val="9D9D9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98" name="Rectangle 95"/>
          <p:cNvSpPr>
            <a:spLocks noChangeArrowheads="1"/>
          </p:cNvSpPr>
          <p:nvPr/>
        </p:nvSpPr>
        <p:spPr bwMode="auto">
          <a:xfrm>
            <a:off x="2641987" y="3111223"/>
            <a:ext cx="1641749" cy="248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Deadweight loss</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313" name="Freeform 111"/>
          <p:cNvSpPr>
            <a:spLocks/>
          </p:cNvSpPr>
          <p:nvPr/>
        </p:nvSpPr>
        <p:spPr bwMode="auto">
          <a:xfrm>
            <a:off x="1040135" y="2701988"/>
            <a:ext cx="3373681" cy="3027609"/>
          </a:xfrm>
          <a:custGeom>
            <a:avLst/>
            <a:gdLst>
              <a:gd name="T0" fmla="*/ 1826 w 1826"/>
              <a:gd name="T1" fmla="*/ 1654 h 1654"/>
              <a:gd name="T2" fmla="*/ 0 w 1826"/>
              <a:gd name="T3" fmla="*/ 1654 h 1654"/>
              <a:gd name="T4" fmla="*/ 0 w 1826"/>
              <a:gd name="T5" fmla="*/ 0 h 1654"/>
            </a:gdLst>
            <a:ahLst/>
            <a:cxnLst>
              <a:cxn ang="0">
                <a:pos x="T0" y="T1"/>
              </a:cxn>
              <a:cxn ang="0">
                <a:pos x="T2" y="T3"/>
              </a:cxn>
              <a:cxn ang="0">
                <a:pos x="T4" y="T5"/>
              </a:cxn>
            </a:cxnLst>
            <a:rect l="0" t="0" r="r" b="b"/>
            <a:pathLst>
              <a:path w="1826" h="1654">
                <a:moveTo>
                  <a:pt x="1826" y="1654"/>
                </a:moveTo>
                <a:lnTo>
                  <a:pt x="0" y="1654"/>
                </a:lnTo>
                <a:lnTo>
                  <a:pt x="0" y="0"/>
                </a:lnTo>
              </a:path>
            </a:pathLst>
          </a:custGeom>
          <a:noFill/>
          <a:ln w="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14" name="Line 112"/>
          <p:cNvSpPr>
            <a:spLocks noChangeShapeType="1"/>
          </p:cNvSpPr>
          <p:nvPr/>
        </p:nvSpPr>
        <p:spPr bwMode="auto">
          <a:xfrm>
            <a:off x="1040135" y="2808155"/>
            <a:ext cx="5358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315" name="Line 113"/>
          <p:cNvSpPr>
            <a:spLocks noChangeShapeType="1"/>
          </p:cNvSpPr>
          <p:nvPr/>
        </p:nvSpPr>
        <p:spPr bwMode="auto">
          <a:xfrm>
            <a:off x="1040135" y="3392077"/>
            <a:ext cx="5358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317" name="Line 115"/>
          <p:cNvSpPr>
            <a:spLocks noChangeShapeType="1"/>
          </p:cNvSpPr>
          <p:nvPr/>
        </p:nvSpPr>
        <p:spPr bwMode="auto">
          <a:xfrm>
            <a:off x="1040135" y="4559921"/>
            <a:ext cx="5358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318" name="Line 116"/>
          <p:cNvSpPr>
            <a:spLocks noChangeShapeType="1"/>
          </p:cNvSpPr>
          <p:nvPr/>
        </p:nvSpPr>
        <p:spPr bwMode="auto">
          <a:xfrm>
            <a:off x="1040135" y="5147505"/>
            <a:ext cx="5358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319" name="Line 117"/>
          <p:cNvSpPr>
            <a:spLocks noChangeShapeType="1"/>
          </p:cNvSpPr>
          <p:nvPr/>
        </p:nvSpPr>
        <p:spPr bwMode="auto">
          <a:xfrm>
            <a:off x="4304809" y="5676512"/>
            <a:ext cx="0" cy="5308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2144" name="Line 118"/>
          <p:cNvSpPr>
            <a:spLocks noChangeShapeType="1"/>
          </p:cNvSpPr>
          <p:nvPr/>
        </p:nvSpPr>
        <p:spPr bwMode="auto">
          <a:xfrm>
            <a:off x="3490026" y="5676512"/>
            <a:ext cx="0" cy="5308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2145" name="Line 119"/>
          <p:cNvSpPr>
            <a:spLocks noChangeShapeType="1"/>
          </p:cNvSpPr>
          <p:nvPr/>
        </p:nvSpPr>
        <p:spPr bwMode="auto">
          <a:xfrm>
            <a:off x="2673396" y="5676512"/>
            <a:ext cx="0" cy="5308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2146" name="Line 120"/>
          <p:cNvSpPr>
            <a:spLocks noChangeShapeType="1"/>
          </p:cNvSpPr>
          <p:nvPr/>
        </p:nvSpPr>
        <p:spPr bwMode="auto">
          <a:xfrm>
            <a:off x="1856765" y="5676512"/>
            <a:ext cx="0" cy="5308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2147" name="Rectangle 121"/>
          <p:cNvSpPr>
            <a:spLocks noChangeArrowheads="1"/>
          </p:cNvSpPr>
          <p:nvPr/>
        </p:nvSpPr>
        <p:spPr bwMode="auto">
          <a:xfrm>
            <a:off x="918194" y="5751562"/>
            <a:ext cx="115668" cy="248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2148" name="Rectangle 122"/>
          <p:cNvSpPr>
            <a:spLocks noChangeArrowheads="1"/>
          </p:cNvSpPr>
          <p:nvPr/>
        </p:nvSpPr>
        <p:spPr bwMode="auto">
          <a:xfrm>
            <a:off x="609600" y="5059642"/>
            <a:ext cx="34785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0.25</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2149" name="Rectangle 123"/>
          <p:cNvSpPr>
            <a:spLocks noChangeArrowheads="1"/>
          </p:cNvSpPr>
          <p:nvPr/>
        </p:nvSpPr>
        <p:spPr bwMode="auto">
          <a:xfrm>
            <a:off x="609600" y="4475719"/>
            <a:ext cx="34785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0.50</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2150" name="Rectangle 124"/>
          <p:cNvSpPr>
            <a:spLocks noChangeArrowheads="1"/>
          </p:cNvSpPr>
          <p:nvPr/>
        </p:nvSpPr>
        <p:spPr bwMode="auto">
          <a:xfrm>
            <a:off x="609600" y="3889966"/>
            <a:ext cx="34785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0.75</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2151" name="Rectangle 125"/>
          <p:cNvSpPr>
            <a:spLocks noChangeArrowheads="1"/>
          </p:cNvSpPr>
          <p:nvPr/>
        </p:nvSpPr>
        <p:spPr bwMode="auto">
          <a:xfrm>
            <a:off x="606878" y="3307875"/>
            <a:ext cx="34785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1.00</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2152" name="Rectangle 126"/>
          <p:cNvSpPr>
            <a:spLocks noChangeArrowheads="1"/>
          </p:cNvSpPr>
          <p:nvPr/>
        </p:nvSpPr>
        <p:spPr bwMode="auto">
          <a:xfrm>
            <a:off x="606878" y="2720292"/>
            <a:ext cx="34785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1.25</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2153" name="Rectangle 127"/>
          <p:cNvSpPr>
            <a:spLocks noChangeArrowheads="1"/>
          </p:cNvSpPr>
          <p:nvPr/>
        </p:nvSpPr>
        <p:spPr bwMode="auto">
          <a:xfrm>
            <a:off x="1788405" y="5751562"/>
            <a:ext cx="231337" cy="248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25</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2154" name="Rectangle 128"/>
          <p:cNvSpPr>
            <a:spLocks noChangeArrowheads="1"/>
          </p:cNvSpPr>
          <p:nvPr/>
        </p:nvSpPr>
        <p:spPr bwMode="auto">
          <a:xfrm>
            <a:off x="2605036" y="5751562"/>
            <a:ext cx="231337" cy="248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50</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2155" name="Rectangle 129"/>
          <p:cNvSpPr>
            <a:spLocks noChangeArrowheads="1"/>
          </p:cNvSpPr>
          <p:nvPr/>
        </p:nvSpPr>
        <p:spPr bwMode="auto">
          <a:xfrm>
            <a:off x="3421666" y="5751562"/>
            <a:ext cx="231337" cy="248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75</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2156" name="Rectangle 130"/>
          <p:cNvSpPr>
            <a:spLocks noChangeArrowheads="1"/>
          </p:cNvSpPr>
          <p:nvPr/>
        </p:nvSpPr>
        <p:spPr bwMode="auto">
          <a:xfrm>
            <a:off x="4206887" y="5751562"/>
            <a:ext cx="347006" cy="248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100</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2157" name="Line 131"/>
          <p:cNvSpPr>
            <a:spLocks noChangeShapeType="1"/>
          </p:cNvSpPr>
          <p:nvPr/>
        </p:nvSpPr>
        <p:spPr bwMode="auto">
          <a:xfrm>
            <a:off x="2673396" y="4559921"/>
            <a:ext cx="0" cy="8969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159" name="Line 132"/>
          <p:cNvSpPr>
            <a:spLocks noChangeShapeType="1"/>
          </p:cNvSpPr>
          <p:nvPr/>
        </p:nvSpPr>
        <p:spPr bwMode="auto">
          <a:xfrm>
            <a:off x="2673396" y="4702698"/>
            <a:ext cx="0" cy="8786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160" name="Line 133"/>
          <p:cNvSpPr>
            <a:spLocks noChangeShapeType="1"/>
          </p:cNvSpPr>
          <p:nvPr/>
        </p:nvSpPr>
        <p:spPr bwMode="auto">
          <a:xfrm>
            <a:off x="2673396" y="4845475"/>
            <a:ext cx="0" cy="8786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161" name="Line 134"/>
          <p:cNvSpPr>
            <a:spLocks noChangeShapeType="1"/>
          </p:cNvSpPr>
          <p:nvPr/>
        </p:nvSpPr>
        <p:spPr bwMode="auto">
          <a:xfrm>
            <a:off x="2673396" y="4986423"/>
            <a:ext cx="0" cy="8969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162" name="Line 135"/>
          <p:cNvSpPr>
            <a:spLocks noChangeShapeType="1"/>
          </p:cNvSpPr>
          <p:nvPr/>
        </p:nvSpPr>
        <p:spPr bwMode="auto">
          <a:xfrm>
            <a:off x="2673396" y="5129200"/>
            <a:ext cx="0" cy="8969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163" name="Line 136"/>
          <p:cNvSpPr>
            <a:spLocks noChangeShapeType="1"/>
          </p:cNvSpPr>
          <p:nvPr/>
        </p:nvSpPr>
        <p:spPr bwMode="auto">
          <a:xfrm>
            <a:off x="2673396" y="5271977"/>
            <a:ext cx="0" cy="8786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164" name="Line 137"/>
          <p:cNvSpPr>
            <a:spLocks noChangeShapeType="1"/>
          </p:cNvSpPr>
          <p:nvPr/>
        </p:nvSpPr>
        <p:spPr bwMode="auto">
          <a:xfrm>
            <a:off x="2673396" y="5412923"/>
            <a:ext cx="0" cy="8969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165" name="Line 138"/>
          <p:cNvSpPr>
            <a:spLocks noChangeShapeType="1"/>
          </p:cNvSpPr>
          <p:nvPr/>
        </p:nvSpPr>
        <p:spPr bwMode="auto">
          <a:xfrm>
            <a:off x="2673396" y="5555700"/>
            <a:ext cx="0" cy="8969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166" name="Line 139"/>
          <p:cNvSpPr>
            <a:spLocks noChangeShapeType="1"/>
          </p:cNvSpPr>
          <p:nvPr/>
        </p:nvSpPr>
        <p:spPr bwMode="auto">
          <a:xfrm>
            <a:off x="2673396" y="5698477"/>
            <a:ext cx="0" cy="3111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2167" name="Line 140"/>
          <p:cNvSpPr>
            <a:spLocks noChangeShapeType="1"/>
          </p:cNvSpPr>
          <p:nvPr/>
        </p:nvSpPr>
        <p:spPr bwMode="auto">
          <a:xfrm>
            <a:off x="1056764" y="4559921"/>
            <a:ext cx="9053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2168" name="Line 141"/>
          <p:cNvSpPr>
            <a:spLocks noChangeShapeType="1"/>
          </p:cNvSpPr>
          <p:nvPr/>
        </p:nvSpPr>
        <p:spPr bwMode="auto">
          <a:xfrm>
            <a:off x="1200875" y="4559921"/>
            <a:ext cx="9053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2169" name="Line 142"/>
          <p:cNvSpPr>
            <a:spLocks noChangeShapeType="1"/>
          </p:cNvSpPr>
          <p:nvPr/>
        </p:nvSpPr>
        <p:spPr bwMode="auto">
          <a:xfrm>
            <a:off x="1344986" y="4559921"/>
            <a:ext cx="88684"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170" name="Line 143"/>
          <p:cNvSpPr>
            <a:spLocks noChangeShapeType="1"/>
          </p:cNvSpPr>
          <p:nvPr/>
        </p:nvSpPr>
        <p:spPr bwMode="auto">
          <a:xfrm>
            <a:off x="1489097" y="4559921"/>
            <a:ext cx="88684"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171" name="Line 144"/>
          <p:cNvSpPr>
            <a:spLocks noChangeShapeType="1"/>
          </p:cNvSpPr>
          <p:nvPr/>
        </p:nvSpPr>
        <p:spPr bwMode="auto">
          <a:xfrm>
            <a:off x="1631360" y="4559921"/>
            <a:ext cx="9053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172" name="Line 145"/>
          <p:cNvSpPr>
            <a:spLocks noChangeShapeType="1"/>
          </p:cNvSpPr>
          <p:nvPr/>
        </p:nvSpPr>
        <p:spPr bwMode="auto">
          <a:xfrm>
            <a:off x="1775472" y="4559921"/>
            <a:ext cx="9053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173" name="Line 146"/>
          <p:cNvSpPr>
            <a:spLocks noChangeShapeType="1"/>
          </p:cNvSpPr>
          <p:nvPr/>
        </p:nvSpPr>
        <p:spPr bwMode="auto">
          <a:xfrm>
            <a:off x="1919583" y="4559921"/>
            <a:ext cx="88684"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174" name="Line 147"/>
          <p:cNvSpPr>
            <a:spLocks noChangeShapeType="1"/>
          </p:cNvSpPr>
          <p:nvPr/>
        </p:nvSpPr>
        <p:spPr bwMode="auto">
          <a:xfrm>
            <a:off x="2061847" y="4559921"/>
            <a:ext cx="9053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175" name="Line 148"/>
          <p:cNvSpPr>
            <a:spLocks noChangeShapeType="1"/>
          </p:cNvSpPr>
          <p:nvPr/>
        </p:nvSpPr>
        <p:spPr bwMode="auto">
          <a:xfrm>
            <a:off x="2205958" y="4559921"/>
            <a:ext cx="9053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176" name="Line 149"/>
          <p:cNvSpPr>
            <a:spLocks noChangeShapeType="1"/>
          </p:cNvSpPr>
          <p:nvPr/>
        </p:nvSpPr>
        <p:spPr bwMode="auto">
          <a:xfrm>
            <a:off x="2350070" y="4559921"/>
            <a:ext cx="88684"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177" name="Line 150"/>
          <p:cNvSpPr>
            <a:spLocks noChangeShapeType="1"/>
          </p:cNvSpPr>
          <p:nvPr/>
        </p:nvSpPr>
        <p:spPr bwMode="auto">
          <a:xfrm>
            <a:off x="2492333" y="4559921"/>
            <a:ext cx="9053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178" name="Line 151"/>
          <p:cNvSpPr>
            <a:spLocks noChangeShapeType="1"/>
          </p:cNvSpPr>
          <p:nvPr/>
        </p:nvSpPr>
        <p:spPr bwMode="auto">
          <a:xfrm>
            <a:off x="2636444" y="4559921"/>
            <a:ext cx="36952"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179" name="Rectangle 152"/>
          <p:cNvSpPr>
            <a:spLocks noChangeArrowheads="1"/>
          </p:cNvSpPr>
          <p:nvPr/>
        </p:nvSpPr>
        <p:spPr bwMode="auto">
          <a:xfrm>
            <a:off x="1208096" y="5999981"/>
            <a:ext cx="317860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Quantity of tortillas (millions of lbs.)</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198" name="Rectangle 396"/>
          <p:cNvSpPr>
            <a:spLocks noChangeArrowheads="1"/>
          </p:cNvSpPr>
          <p:nvPr/>
        </p:nvSpPr>
        <p:spPr bwMode="auto">
          <a:xfrm>
            <a:off x="4179174" y="3414044"/>
            <a:ext cx="110073" cy="1951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a:ln>
                  <a:noFill/>
                </a:ln>
                <a:solidFill>
                  <a:srgbClr val="000000"/>
                </a:solidFill>
                <a:effectLst/>
                <a:latin typeface="Univers LT Std 47 Cn Lt" charset="0"/>
                <a:cs typeface="Arial" pitchFamily="34" charset="0"/>
              </a:rPr>
              <a:t>S</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199" name="Rectangle 397"/>
          <p:cNvSpPr>
            <a:spLocks noChangeArrowheads="1"/>
          </p:cNvSpPr>
          <p:nvPr/>
        </p:nvSpPr>
        <p:spPr bwMode="auto">
          <a:xfrm>
            <a:off x="4179174" y="5524584"/>
            <a:ext cx="119400" cy="1951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a:ln>
                  <a:noFill/>
                </a:ln>
                <a:solidFill>
                  <a:srgbClr val="000000"/>
                </a:solidFill>
                <a:effectLst/>
                <a:latin typeface="Univers LT Std 47 Cn Lt" charset="0"/>
                <a:cs typeface="Arial" pitchFamily="34" charset="0"/>
              </a:rPr>
              <a:t>D</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200" name="Rectangle 398"/>
          <p:cNvSpPr>
            <a:spLocks noChangeArrowheads="1"/>
          </p:cNvSpPr>
          <p:nvPr/>
        </p:nvSpPr>
        <p:spPr bwMode="auto">
          <a:xfrm>
            <a:off x="304799" y="2527756"/>
            <a:ext cx="96500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Price ($/lb.)</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201" name="Line 399"/>
          <p:cNvSpPr>
            <a:spLocks noChangeShapeType="1"/>
          </p:cNvSpPr>
          <p:nvPr/>
        </p:nvSpPr>
        <p:spPr bwMode="auto">
          <a:xfrm>
            <a:off x="1040135" y="3392078"/>
            <a:ext cx="3050355" cy="2185589"/>
          </a:xfrm>
          <a:prstGeom prst="line">
            <a:avLst/>
          </a:prstGeom>
          <a:noFill/>
          <a:ln w="38100">
            <a:solidFill>
              <a:srgbClr val="E46C0A"/>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02" name="Line 400"/>
          <p:cNvSpPr>
            <a:spLocks noChangeShapeType="1"/>
          </p:cNvSpPr>
          <p:nvPr/>
        </p:nvSpPr>
        <p:spPr bwMode="auto">
          <a:xfrm flipH="1">
            <a:off x="1040135" y="3547669"/>
            <a:ext cx="3050355" cy="2181928"/>
          </a:xfrm>
          <a:prstGeom prst="line">
            <a:avLst/>
          </a:prstGeom>
          <a:noFill/>
          <a:ln w="38100">
            <a:solidFill>
              <a:srgbClr val="558ED5"/>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03" name="Freeform 401"/>
          <p:cNvSpPr>
            <a:spLocks/>
          </p:cNvSpPr>
          <p:nvPr/>
        </p:nvSpPr>
        <p:spPr bwMode="auto">
          <a:xfrm>
            <a:off x="2636444" y="4525144"/>
            <a:ext cx="72056" cy="71388"/>
          </a:xfrm>
          <a:custGeom>
            <a:avLst/>
            <a:gdLst>
              <a:gd name="T0" fmla="*/ 39 w 39"/>
              <a:gd name="T1" fmla="*/ 19 h 39"/>
              <a:gd name="T2" fmla="*/ 39 w 39"/>
              <a:gd name="T3" fmla="*/ 19 h 39"/>
              <a:gd name="T4" fmla="*/ 37 w 39"/>
              <a:gd name="T5" fmla="*/ 29 h 39"/>
              <a:gd name="T6" fmla="*/ 34 w 39"/>
              <a:gd name="T7" fmla="*/ 34 h 39"/>
              <a:gd name="T8" fmla="*/ 27 w 39"/>
              <a:gd name="T9" fmla="*/ 39 h 39"/>
              <a:gd name="T10" fmla="*/ 20 w 39"/>
              <a:gd name="T11" fmla="*/ 39 h 39"/>
              <a:gd name="T12" fmla="*/ 20 w 39"/>
              <a:gd name="T13" fmla="*/ 39 h 39"/>
              <a:gd name="T14" fmla="*/ 12 w 39"/>
              <a:gd name="T15" fmla="*/ 39 h 39"/>
              <a:gd name="T16" fmla="*/ 5 w 39"/>
              <a:gd name="T17" fmla="*/ 34 h 39"/>
              <a:gd name="T18" fmla="*/ 3 w 39"/>
              <a:gd name="T19" fmla="*/ 29 h 39"/>
              <a:gd name="T20" fmla="*/ 0 w 39"/>
              <a:gd name="T21" fmla="*/ 19 h 39"/>
              <a:gd name="T22" fmla="*/ 0 w 39"/>
              <a:gd name="T23" fmla="*/ 19 h 39"/>
              <a:gd name="T24" fmla="*/ 3 w 39"/>
              <a:gd name="T25" fmla="*/ 12 h 39"/>
              <a:gd name="T26" fmla="*/ 5 w 39"/>
              <a:gd name="T27" fmla="*/ 7 h 39"/>
              <a:gd name="T28" fmla="*/ 12 w 39"/>
              <a:gd name="T29" fmla="*/ 2 h 39"/>
              <a:gd name="T30" fmla="*/ 20 w 39"/>
              <a:gd name="T31" fmla="*/ 0 h 39"/>
              <a:gd name="T32" fmla="*/ 20 w 39"/>
              <a:gd name="T33" fmla="*/ 0 h 39"/>
              <a:gd name="T34" fmla="*/ 27 w 39"/>
              <a:gd name="T35" fmla="*/ 2 h 39"/>
              <a:gd name="T36" fmla="*/ 34 w 39"/>
              <a:gd name="T37" fmla="*/ 7 h 39"/>
              <a:gd name="T38" fmla="*/ 37 w 39"/>
              <a:gd name="T39" fmla="*/ 12 h 39"/>
              <a:gd name="T40" fmla="*/ 39 w 39"/>
              <a:gd name="T41" fmla="*/ 19 h 39"/>
              <a:gd name="T42" fmla="*/ 39 w 39"/>
              <a:gd name="T43" fmla="*/ 1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9" h="39">
                <a:moveTo>
                  <a:pt x="39" y="19"/>
                </a:moveTo>
                <a:lnTo>
                  <a:pt x="39" y="19"/>
                </a:lnTo>
                <a:lnTo>
                  <a:pt x="37" y="29"/>
                </a:lnTo>
                <a:lnTo>
                  <a:pt x="34" y="34"/>
                </a:lnTo>
                <a:lnTo>
                  <a:pt x="27" y="39"/>
                </a:lnTo>
                <a:lnTo>
                  <a:pt x="20" y="39"/>
                </a:lnTo>
                <a:lnTo>
                  <a:pt x="20" y="39"/>
                </a:lnTo>
                <a:lnTo>
                  <a:pt x="12" y="39"/>
                </a:lnTo>
                <a:lnTo>
                  <a:pt x="5" y="34"/>
                </a:lnTo>
                <a:lnTo>
                  <a:pt x="3" y="29"/>
                </a:lnTo>
                <a:lnTo>
                  <a:pt x="0" y="19"/>
                </a:lnTo>
                <a:lnTo>
                  <a:pt x="0" y="19"/>
                </a:lnTo>
                <a:lnTo>
                  <a:pt x="3" y="12"/>
                </a:lnTo>
                <a:lnTo>
                  <a:pt x="5" y="7"/>
                </a:lnTo>
                <a:lnTo>
                  <a:pt x="12" y="2"/>
                </a:lnTo>
                <a:lnTo>
                  <a:pt x="20" y="0"/>
                </a:lnTo>
                <a:lnTo>
                  <a:pt x="20" y="0"/>
                </a:lnTo>
                <a:lnTo>
                  <a:pt x="27" y="2"/>
                </a:lnTo>
                <a:lnTo>
                  <a:pt x="34" y="7"/>
                </a:lnTo>
                <a:lnTo>
                  <a:pt x="37" y="12"/>
                </a:lnTo>
                <a:lnTo>
                  <a:pt x="39" y="19"/>
                </a:lnTo>
                <a:lnTo>
                  <a:pt x="39" y="1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0" name="Rectangle 99"/>
          <p:cNvSpPr/>
          <p:nvPr/>
        </p:nvSpPr>
        <p:spPr>
          <a:xfrm>
            <a:off x="533400" y="1132582"/>
            <a:ext cx="8381999" cy="1384995"/>
          </a:xfrm>
          <a:prstGeom prst="rect">
            <a:avLst/>
          </a:prstGeom>
        </p:spPr>
        <p:txBody>
          <a:bodyPr wrap="square">
            <a:spAutoFit/>
          </a:bodyPr>
          <a:lstStyle/>
          <a:p>
            <a:r>
              <a:rPr lang="en-US" sz="2800" dirty="0">
                <a:latin typeface="Calibri Light" pitchFamily="34" charset="0"/>
              </a:rPr>
              <a:t>A price ceiling causes a deadweight loss to occur as well as a transfer of welfare from producers to consumers.</a:t>
            </a:r>
            <a:endParaRPr lang="en-US" sz="3200" dirty="0">
              <a:latin typeface="Calibri Light" pitchFamily="34" charset="0"/>
            </a:endParaRPr>
          </a:p>
        </p:txBody>
      </p:sp>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l="3256" r="2849"/>
          <a:stretch>
            <a:fillRect/>
          </a:stretch>
        </p:blipFill>
        <p:spPr bwMode="auto">
          <a:xfrm>
            <a:off x="1046303" y="4566612"/>
            <a:ext cx="806469" cy="58089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pic>
      <p:sp>
        <p:nvSpPr>
          <p:cNvPr id="207" name="Rectangle 405"/>
          <p:cNvSpPr>
            <a:spLocks noChangeArrowheads="1"/>
          </p:cNvSpPr>
          <p:nvPr/>
        </p:nvSpPr>
        <p:spPr bwMode="auto">
          <a:xfrm>
            <a:off x="1411499" y="4755784"/>
            <a:ext cx="153350" cy="1995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a:ln>
                  <a:noFill/>
                </a:ln>
                <a:solidFill>
                  <a:srgbClr val="000000"/>
                </a:solidFill>
                <a:effectLst/>
                <a:latin typeface="Univers LT Std 47 Cn Lt" charset="0"/>
                <a:cs typeface="Arial" pitchFamily="34" charset="0"/>
              </a:rPr>
              <a:t>2</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06" name="Line 404"/>
          <p:cNvSpPr>
            <a:spLocks noChangeShapeType="1"/>
          </p:cNvSpPr>
          <p:nvPr/>
        </p:nvSpPr>
        <p:spPr bwMode="auto">
          <a:xfrm>
            <a:off x="1040135" y="5147506"/>
            <a:ext cx="3264675" cy="0"/>
          </a:xfrm>
          <a:prstGeom prst="line">
            <a:avLst/>
          </a:prstGeom>
          <a:noFill/>
          <a:ln w="19">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grpSp>
        <p:nvGrpSpPr>
          <p:cNvPr id="6" name="Group 5"/>
          <p:cNvGrpSpPr/>
          <p:nvPr/>
        </p:nvGrpSpPr>
        <p:grpSpPr>
          <a:xfrm>
            <a:off x="1819814" y="3943052"/>
            <a:ext cx="72056" cy="1786543"/>
            <a:chOff x="1819814" y="3943052"/>
            <a:chExt cx="72056" cy="1786543"/>
          </a:xfrm>
        </p:grpSpPr>
        <p:sp>
          <p:nvSpPr>
            <p:cNvPr id="300" name="Line 97"/>
            <p:cNvSpPr>
              <a:spLocks noChangeShapeType="1"/>
            </p:cNvSpPr>
            <p:nvPr/>
          </p:nvSpPr>
          <p:spPr bwMode="auto">
            <a:xfrm flipV="1">
              <a:off x="1856765" y="5639902"/>
              <a:ext cx="0" cy="8969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301" name="Line 98"/>
            <p:cNvSpPr>
              <a:spLocks noChangeShapeType="1"/>
            </p:cNvSpPr>
            <p:nvPr/>
          </p:nvSpPr>
          <p:spPr bwMode="auto">
            <a:xfrm flipV="1">
              <a:off x="1856765" y="5498956"/>
              <a:ext cx="0" cy="8786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02" name="Line 99"/>
            <p:cNvSpPr>
              <a:spLocks noChangeShapeType="1"/>
            </p:cNvSpPr>
            <p:nvPr/>
          </p:nvSpPr>
          <p:spPr bwMode="auto">
            <a:xfrm flipV="1">
              <a:off x="1856765" y="5356179"/>
              <a:ext cx="0" cy="8786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03" name="Line 100"/>
            <p:cNvSpPr>
              <a:spLocks noChangeShapeType="1"/>
            </p:cNvSpPr>
            <p:nvPr/>
          </p:nvSpPr>
          <p:spPr bwMode="auto">
            <a:xfrm flipV="1">
              <a:off x="1856765" y="5213402"/>
              <a:ext cx="0" cy="8969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04" name="Line 101"/>
            <p:cNvSpPr>
              <a:spLocks noChangeShapeType="1"/>
            </p:cNvSpPr>
            <p:nvPr/>
          </p:nvSpPr>
          <p:spPr bwMode="auto">
            <a:xfrm flipV="1">
              <a:off x="1856765" y="5070625"/>
              <a:ext cx="0" cy="8969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05" name="Line 102"/>
            <p:cNvSpPr>
              <a:spLocks noChangeShapeType="1"/>
            </p:cNvSpPr>
            <p:nvPr/>
          </p:nvSpPr>
          <p:spPr bwMode="auto">
            <a:xfrm flipV="1">
              <a:off x="1856765" y="4929677"/>
              <a:ext cx="0" cy="8786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06" name="Line 103"/>
            <p:cNvSpPr>
              <a:spLocks noChangeShapeType="1"/>
            </p:cNvSpPr>
            <p:nvPr/>
          </p:nvSpPr>
          <p:spPr bwMode="auto">
            <a:xfrm flipV="1">
              <a:off x="1856765" y="4786900"/>
              <a:ext cx="0" cy="8969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07" name="Line 104"/>
            <p:cNvSpPr>
              <a:spLocks noChangeShapeType="1"/>
            </p:cNvSpPr>
            <p:nvPr/>
          </p:nvSpPr>
          <p:spPr bwMode="auto">
            <a:xfrm flipV="1">
              <a:off x="1856765" y="4644123"/>
              <a:ext cx="0" cy="8969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08" name="Line 105"/>
            <p:cNvSpPr>
              <a:spLocks noChangeShapeType="1"/>
            </p:cNvSpPr>
            <p:nvPr/>
          </p:nvSpPr>
          <p:spPr bwMode="auto">
            <a:xfrm flipV="1">
              <a:off x="1856765" y="4503177"/>
              <a:ext cx="0" cy="8786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09" name="Line 106"/>
            <p:cNvSpPr>
              <a:spLocks noChangeShapeType="1"/>
            </p:cNvSpPr>
            <p:nvPr/>
          </p:nvSpPr>
          <p:spPr bwMode="auto">
            <a:xfrm flipV="1">
              <a:off x="1856765" y="4360400"/>
              <a:ext cx="0" cy="8786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10" name="Line 107"/>
            <p:cNvSpPr>
              <a:spLocks noChangeShapeType="1"/>
            </p:cNvSpPr>
            <p:nvPr/>
          </p:nvSpPr>
          <p:spPr bwMode="auto">
            <a:xfrm flipV="1">
              <a:off x="1856765" y="4217622"/>
              <a:ext cx="0" cy="8969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11" name="Line 108"/>
            <p:cNvSpPr>
              <a:spLocks noChangeShapeType="1"/>
            </p:cNvSpPr>
            <p:nvPr/>
          </p:nvSpPr>
          <p:spPr bwMode="auto">
            <a:xfrm flipV="1">
              <a:off x="1856765" y="4074845"/>
              <a:ext cx="0" cy="8969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12" name="Line 109"/>
            <p:cNvSpPr>
              <a:spLocks noChangeShapeType="1"/>
            </p:cNvSpPr>
            <p:nvPr/>
          </p:nvSpPr>
          <p:spPr bwMode="auto">
            <a:xfrm flipV="1">
              <a:off x="1856765" y="3977829"/>
              <a:ext cx="0" cy="43931"/>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04" name="Freeform 402"/>
            <p:cNvSpPr>
              <a:spLocks/>
            </p:cNvSpPr>
            <p:nvPr/>
          </p:nvSpPr>
          <p:spPr bwMode="auto">
            <a:xfrm>
              <a:off x="1819814" y="3943052"/>
              <a:ext cx="72056" cy="69558"/>
            </a:xfrm>
            <a:custGeom>
              <a:avLst/>
              <a:gdLst>
                <a:gd name="T0" fmla="*/ 39 w 39"/>
                <a:gd name="T1" fmla="*/ 19 h 38"/>
                <a:gd name="T2" fmla="*/ 39 w 39"/>
                <a:gd name="T3" fmla="*/ 19 h 38"/>
                <a:gd name="T4" fmla="*/ 39 w 39"/>
                <a:gd name="T5" fmla="*/ 26 h 38"/>
                <a:gd name="T6" fmla="*/ 34 w 39"/>
                <a:gd name="T7" fmla="*/ 34 h 38"/>
                <a:gd name="T8" fmla="*/ 27 w 39"/>
                <a:gd name="T9" fmla="*/ 36 h 38"/>
                <a:gd name="T10" fmla="*/ 20 w 39"/>
                <a:gd name="T11" fmla="*/ 38 h 38"/>
                <a:gd name="T12" fmla="*/ 20 w 39"/>
                <a:gd name="T13" fmla="*/ 38 h 38"/>
                <a:gd name="T14" fmla="*/ 12 w 39"/>
                <a:gd name="T15" fmla="*/ 36 h 38"/>
                <a:gd name="T16" fmla="*/ 8 w 39"/>
                <a:gd name="T17" fmla="*/ 34 h 38"/>
                <a:gd name="T18" fmla="*/ 3 w 39"/>
                <a:gd name="T19" fmla="*/ 26 h 38"/>
                <a:gd name="T20" fmla="*/ 0 w 39"/>
                <a:gd name="T21" fmla="*/ 19 h 38"/>
                <a:gd name="T22" fmla="*/ 0 w 39"/>
                <a:gd name="T23" fmla="*/ 19 h 38"/>
                <a:gd name="T24" fmla="*/ 3 w 39"/>
                <a:gd name="T25" fmla="*/ 12 h 38"/>
                <a:gd name="T26" fmla="*/ 8 w 39"/>
                <a:gd name="T27" fmla="*/ 4 h 38"/>
                <a:gd name="T28" fmla="*/ 12 w 39"/>
                <a:gd name="T29" fmla="*/ 2 h 38"/>
                <a:gd name="T30" fmla="*/ 20 w 39"/>
                <a:gd name="T31" fmla="*/ 0 h 38"/>
                <a:gd name="T32" fmla="*/ 20 w 39"/>
                <a:gd name="T33" fmla="*/ 0 h 38"/>
                <a:gd name="T34" fmla="*/ 27 w 39"/>
                <a:gd name="T35" fmla="*/ 2 h 38"/>
                <a:gd name="T36" fmla="*/ 34 w 39"/>
                <a:gd name="T37" fmla="*/ 4 h 38"/>
                <a:gd name="T38" fmla="*/ 39 w 39"/>
                <a:gd name="T39" fmla="*/ 12 h 38"/>
                <a:gd name="T40" fmla="*/ 39 w 39"/>
                <a:gd name="T41" fmla="*/ 19 h 38"/>
                <a:gd name="T42" fmla="*/ 39 w 39"/>
                <a:gd name="T43"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9" h="38">
                  <a:moveTo>
                    <a:pt x="39" y="19"/>
                  </a:moveTo>
                  <a:lnTo>
                    <a:pt x="39" y="19"/>
                  </a:lnTo>
                  <a:lnTo>
                    <a:pt x="39" y="26"/>
                  </a:lnTo>
                  <a:lnTo>
                    <a:pt x="34" y="34"/>
                  </a:lnTo>
                  <a:lnTo>
                    <a:pt x="27" y="36"/>
                  </a:lnTo>
                  <a:lnTo>
                    <a:pt x="20" y="38"/>
                  </a:lnTo>
                  <a:lnTo>
                    <a:pt x="20" y="38"/>
                  </a:lnTo>
                  <a:lnTo>
                    <a:pt x="12" y="36"/>
                  </a:lnTo>
                  <a:lnTo>
                    <a:pt x="8" y="34"/>
                  </a:lnTo>
                  <a:lnTo>
                    <a:pt x="3" y="26"/>
                  </a:lnTo>
                  <a:lnTo>
                    <a:pt x="0" y="19"/>
                  </a:lnTo>
                  <a:lnTo>
                    <a:pt x="0" y="19"/>
                  </a:lnTo>
                  <a:lnTo>
                    <a:pt x="3" y="12"/>
                  </a:lnTo>
                  <a:lnTo>
                    <a:pt x="8" y="4"/>
                  </a:lnTo>
                  <a:lnTo>
                    <a:pt x="12" y="2"/>
                  </a:lnTo>
                  <a:lnTo>
                    <a:pt x="20" y="0"/>
                  </a:lnTo>
                  <a:lnTo>
                    <a:pt x="20" y="0"/>
                  </a:lnTo>
                  <a:lnTo>
                    <a:pt x="27" y="2"/>
                  </a:lnTo>
                  <a:lnTo>
                    <a:pt x="34" y="4"/>
                  </a:lnTo>
                  <a:lnTo>
                    <a:pt x="39" y="12"/>
                  </a:lnTo>
                  <a:lnTo>
                    <a:pt x="39" y="19"/>
                  </a:lnTo>
                  <a:lnTo>
                    <a:pt x="39" y="1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5" name="Freeform 403"/>
            <p:cNvSpPr>
              <a:spLocks/>
            </p:cNvSpPr>
            <p:nvPr/>
          </p:nvSpPr>
          <p:spPr bwMode="auto">
            <a:xfrm>
              <a:off x="1819814" y="5110896"/>
              <a:ext cx="72056" cy="71388"/>
            </a:xfrm>
            <a:custGeom>
              <a:avLst/>
              <a:gdLst>
                <a:gd name="T0" fmla="*/ 39 w 39"/>
                <a:gd name="T1" fmla="*/ 20 h 39"/>
                <a:gd name="T2" fmla="*/ 39 w 39"/>
                <a:gd name="T3" fmla="*/ 20 h 39"/>
                <a:gd name="T4" fmla="*/ 39 w 39"/>
                <a:gd name="T5" fmla="*/ 27 h 39"/>
                <a:gd name="T6" fmla="*/ 34 w 39"/>
                <a:gd name="T7" fmla="*/ 34 h 39"/>
                <a:gd name="T8" fmla="*/ 27 w 39"/>
                <a:gd name="T9" fmla="*/ 37 h 39"/>
                <a:gd name="T10" fmla="*/ 20 w 39"/>
                <a:gd name="T11" fmla="*/ 39 h 39"/>
                <a:gd name="T12" fmla="*/ 20 w 39"/>
                <a:gd name="T13" fmla="*/ 39 h 39"/>
                <a:gd name="T14" fmla="*/ 12 w 39"/>
                <a:gd name="T15" fmla="*/ 37 h 39"/>
                <a:gd name="T16" fmla="*/ 8 w 39"/>
                <a:gd name="T17" fmla="*/ 34 h 39"/>
                <a:gd name="T18" fmla="*/ 3 w 39"/>
                <a:gd name="T19" fmla="*/ 27 h 39"/>
                <a:gd name="T20" fmla="*/ 0 w 39"/>
                <a:gd name="T21" fmla="*/ 20 h 39"/>
                <a:gd name="T22" fmla="*/ 0 w 39"/>
                <a:gd name="T23" fmla="*/ 20 h 39"/>
                <a:gd name="T24" fmla="*/ 3 w 39"/>
                <a:gd name="T25" fmla="*/ 12 h 39"/>
                <a:gd name="T26" fmla="*/ 8 w 39"/>
                <a:gd name="T27" fmla="*/ 5 h 39"/>
                <a:gd name="T28" fmla="*/ 12 w 39"/>
                <a:gd name="T29" fmla="*/ 3 h 39"/>
                <a:gd name="T30" fmla="*/ 20 w 39"/>
                <a:gd name="T31" fmla="*/ 0 h 39"/>
                <a:gd name="T32" fmla="*/ 20 w 39"/>
                <a:gd name="T33" fmla="*/ 0 h 39"/>
                <a:gd name="T34" fmla="*/ 27 w 39"/>
                <a:gd name="T35" fmla="*/ 3 h 39"/>
                <a:gd name="T36" fmla="*/ 34 w 39"/>
                <a:gd name="T37" fmla="*/ 5 h 39"/>
                <a:gd name="T38" fmla="*/ 39 w 39"/>
                <a:gd name="T39" fmla="*/ 12 h 39"/>
                <a:gd name="T40" fmla="*/ 39 w 39"/>
                <a:gd name="T41" fmla="*/ 20 h 39"/>
                <a:gd name="T42" fmla="*/ 39 w 39"/>
                <a:gd name="T43" fmla="*/ 2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9" h="39">
                  <a:moveTo>
                    <a:pt x="39" y="20"/>
                  </a:moveTo>
                  <a:lnTo>
                    <a:pt x="39" y="20"/>
                  </a:lnTo>
                  <a:lnTo>
                    <a:pt x="39" y="27"/>
                  </a:lnTo>
                  <a:lnTo>
                    <a:pt x="34" y="34"/>
                  </a:lnTo>
                  <a:lnTo>
                    <a:pt x="27" y="37"/>
                  </a:lnTo>
                  <a:lnTo>
                    <a:pt x="20" y="39"/>
                  </a:lnTo>
                  <a:lnTo>
                    <a:pt x="20" y="39"/>
                  </a:lnTo>
                  <a:lnTo>
                    <a:pt x="12" y="37"/>
                  </a:lnTo>
                  <a:lnTo>
                    <a:pt x="8" y="34"/>
                  </a:lnTo>
                  <a:lnTo>
                    <a:pt x="3" y="27"/>
                  </a:lnTo>
                  <a:lnTo>
                    <a:pt x="0" y="20"/>
                  </a:lnTo>
                  <a:lnTo>
                    <a:pt x="0" y="20"/>
                  </a:lnTo>
                  <a:lnTo>
                    <a:pt x="3" y="12"/>
                  </a:lnTo>
                  <a:lnTo>
                    <a:pt x="8" y="5"/>
                  </a:lnTo>
                  <a:lnTo>
                    <a:pt x="12" y="3"/>
                  </a:lnTo>
                  <a:lnTo>
                    <a:pt x="20" y="0"/>
                  </a:lnTo>
                  <a:lnTo>
                    <a:pt x="20" y="0"/>
                  </a:lnTo>
                  <a:lnTo>
                    <a:pt x="27" y="3"/>
                  </a:lnTo>
                  <a:lnTo>
                    <a:pt x="34" y="5"/>
                  </a:lnTo>
                  <a:lnTo>
                    <a:pt x="39" y="12"/>
                  </a:lnTo>
                  <a:lnTo>
                    <a:pt x="39" y="20"/>
                  </a:lnTo>
                  <a:lnTo>
                    <a:pt x="39" y="2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299" name="Rectangle 96"/>
          <p:cNvSpPr>
            <a:spLocks noChangeArrowheads="1"/>
          </p:cNvSpPr>
          <p:nvPr/>
        </p:nvSpPr>
        <p:spPr bwMode="auto">
          <a:xfrm>
            <a:off x="2202263" y="4462906"/>
            <a:ext cx="153350" cy="1995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a:ln>
                  <a:noFill/>
                </a:ln>
                <a:solidFill>
                  <a:srgbClr val="000000"/>
                </a:solidFill>
                <a:effectLst/>
                <a:latin typeface="Univers LT Std 47 Cn Lt" charset="0"/>
                <a:cs typeface="Arial" pitchFamily="34" charset="0"/>
              </a:rPr>
              <a:t>1</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1305080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9">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0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9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9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99">
                                            <p:txEl>
                                              <p:pRg st="1" end="1"/>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9">
                                            <p:txEl>
                                              <p:pRg st="2" end="2"/>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09"/>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9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9">
                                            <p:txEl>
                                              <p:pRg st="3" end="3"/>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027"/>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0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 grpId="0" uiExpand="1" build="p"/>
      <p:bldP spid="209" grpId="0" animBg="1"/>
      <p:bldP spid="291" grpId="0"/>
      <p:bldP spid="292" grpId="0"/>
      <p:bldP spid="207" grpId="0"/>
      <p:bldP spid="206" grpId="0" animBg="1"/>
      <p:bldP spid="29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Welfare effects of a price ceiling II</a:t>
            </a:r>
          </a:p>
        </p:txBody>
      </p:sp>
      <p:sp>
        <p:nvSpPr>
          <p:cNvPr id="3" name="Content Placeholder 2"/>
          <p:cNvSpPr>
            <a:spLocks noGrp="1"/>
          </p:cNvSpPr>
          <p:nvPr>
            <p:ph idx="1"/>
          </p:nvPr>
        </p:nvSpPr>
        <p:spPr/>
        <p:txBody>
          <a:bodyPr>
            <a:normAutofit fontScale="85000" lnSpcReduction="20000"/>
          </a:bodyPr>
          <a:lstStyle/>
          <a:p>
            <a:r>
              <a:rPr lang="en-US" dirty="0"/>
              <a:t>Are price ceilings worth the decrease in total surplus?</a:t>
            </a:r>
          </a:p>
          <a:p>
            <a:pPr lvl="1"/>
            <a:r>
              <a:rPr lang="en-US" dirty="0"/>
              <a:t>Normative question about which people can disagree.</a:t>
            </a:r>
          </a:p>
          <a:p>
            <a:r>
              <a:rPr lang="en-US" dirty="0"/>
              <a:t>One way to answer is through studying the allocation of tortillas.</a:t>
            </a:r>
          </a:p>
          <a:p>
            <a:r>
              <a:rPr lang="en-US" dirty="0"/>
              <a:t>Because a price ceiling causes a shortage, goods must be rationed.</a:t>
            </a:r>
          </a:p>
          <a:p>
            <a:pPr lvl="1"/>
            <a:r>
              <a:rPr lang="en-US" dirty="0"/>
              <a:t>Rationed equally.</a:t>
            </a:r>
          </a:p>
          <a:p>
            <a:pPr lvl="1"/>
            <a:r>
              <a:rPr lang="en-US" dirty="0"/>
              <a:t>First-come, first-served basis.</a:t>
            </a:r>
          </a:p>
          <a:p>
            <a:pPr lvl="1"/>
            <a:r>
              <a:rPr lang="en-US" dirty="0"/>
              <a:t>Rationed to those who are given preference by the government, or to the friends and family of sellers.</a:t>
            </a:r>
          </a:p>
          <a:p>
            <a:pPr>
              <a:buClr>
                <a:schemeClr val="tx1"/>
              </a:buClr>
            </a:pPr>
            <a:r>
              <a:rPr lang="en-US" i="1" dirty="0">
                <a:solidFill>
                  <a:srgbClr val="9D0505"/>
                </a:solidFill>
              </a:rPr>
              <a:t>Shortages</a:t>
            </a:r>
            <a:r>
              <a:rPr lang="en-US" dirty="0"/>
              <a:t> cause people to engage in </a:t>
            </a:r>
            <a:r>
              <a:rPr lang="en-US" i="1" dirty="0">
                <a:solidFill>
                  <a:srgbClr val="9D0505"/>
                </a:solidFill>
              </a:rPr>
              <a:t>rent-seeking behavior</a:t>
            </a:r>
            <a:r>
              <a:rPr lang="en-US" dirty="0"/>
              <a:t>, such as bribing whoever is in charge of allocating scarce supplies.</a:t>
            </a:r>
          </a:p>
        </p:txBody>
      </p:sp>
    </p:spTree>
    <p:extLst>
      <p:ext uri="{BB962C8B-B14F-4D97-AF65-F5344CB8AC3E}">
        <p14:creationId xmlns:p14="http://schemas.microsoft.com/office/powerpoint/2010/main" val="24167364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Chapter 3 - Gilpin - With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3441</TotalTime>
  <Words>5954</Words>
  <Application>Microsoft Office PowerPoint</Application>
  <PresentationFormat>On-screen Show (4:3)</PresentationFormat>
  <Paragraphs>976</Paragraphs>
  <Slides>39</Slides>
  <Notes>32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39</vt:i4>
      </vt:variant>
    </vt:vector>
  </HeadingPairs>
  <TitlesOfParts>
    <vt:vector size="46" baseType="lpstr">
      <vt:lpstr>Arial</vt:lpstr>
      <vt:lpstr>Calibri</vt:lpstr>
      <vt:lpstr>Calibri Light</vt:lpstr>
      <vt:lpstr>Times New Roman</vt:lpstr>
      <vt:lpstr>Univers LT Std 47 Cn Lt</vt:lpstr>
      <vt:lpstr>Univers LT Std 57 Cn</vt:lpstr>
      <vt:lpstr>Chapter 3 - Gilpin - With Template</vt:lpstr>
      <vt:lpstr>Chapter 6</vt:lpstr>
      <vt:lpstr>What will you learn in this chapter?</vt:lpstr>
      <vt:lpstr>Why intervene?</vt:lpstr>
      <vt:lpstr>Four real-world interventions</vt:lpstr>
      <vt:lpstr>Price controls</vt:lpstr>
      <vt:lpstr>Price ceilings I</vt:lpstr>
      <vt:lpstr>Price ceilings II</vt:lpstr>
      <vt:lpstr>Welfare effects of a price ceiling I</vt:lpstr>
      <vt:lpstr>Welfare effects of a price ceiling II</vt:lpstr>
      <vt:lpstr>Put a cap on payday lending?</vt:lpstr>
      <vt:lpstr>Nonbinding price ceiling</vt:lpstr>
      <vt:lpstr>Price floors I</vt:lpstr>
      <vt:lpstr>Price floors II</vt:lpstr>
      <vt:lpstr>Welfare effects of a price floor I</vt:lpstr>
      <vt:lpstr>Welfare effects of a price floor II</vt:lpstr>
      <vt:lpstr>Ineffective price floor</vt:lpstr>
      <vt:lpstr>Active Learning: Determining market price and quantity with price controls</vt:lpstr>
      <vt:lpstr>Active Learning Solution I</vt:lpstr>
      <vt:lpstr>Taxes and Subsidies</vt:lpstr>
      <vt:lpstr>Taxes</vt:lpstr>
      <vt:lpstr>Effects of a tax paid by the seller I</vt:lpstr>
      <vt:lpstr>Effects of a tax paid by the seller II</vt:lpstr>
      <vt:lpstr>Active Learning: Tax revenue and surpluses</vt:lpstr>
      <vt:lpstr>Active Learning Solution II</vt:lpstr>
      <vt:lpstr>Effects of a tax paid by the buyer</vt:lpstr>
      <vt:lpstr>Effects of a tax on buyers and sellers</vt:lpstr>
      <vt:lpstr>Tax incidence</vt:lpstr>
      <vt:lpstr>Subsidies I</vt:lpstr>
      <vt:lpstr>Subsidies II</vt:lpstr>
      <vt:lpstr>Deadweight loss from subsidy</vt:lpstr>
      <vt:lpstr>Government expenditures from subsidy</vt:lpstr>
      <vt:lpstr>Changes in CS and PS from subsidy</vt:lpstr>
      <vt:lpstr>Unintended consequences of biofuel subsidies</vt:lpstr>
      <vt:lpstr>Government intervention: A summary</vt:lpstr>
      <vt:lpstr>How big is the effect of a tax or subsidy?</vt:lpstr>
      <vt:lpstr>Out of sight, out of mind</vt:lpstr>
      <vt:lpstr>Long-run versus short-run impact</vt:lpstr>
      <vt:lpstr>Fight for $15</vt:lpstr>
      <vt:lpstr>Summary</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Gilpin, Gregory</dc:creator>
  <cp:lastModifiedBy>Higgason, Jackie</cp:lastModifiedBy>
  <cp:revision>206</cp:revision>
  <dcterms:created xsi:type="dcterms:W3CDTF">2013-04-05T16:26:37Z</dcterms:created>
  <dcterms:modified xsi:type="dcterms:W3CDTF">2020-04-14T03:15:46Z</dcterms:modified>
</cp:coreProperties>
</file>