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331" r:id="rId4"/>
    <p:sldId id="312" r:id="rId5"/>
    <p:sldId id="322" r:id="rId6"/>
    <p:sldId id="345" r:id="rId7"/>
    <p:sldId id="332" r:id="rId8"/>
    <p:sldId id="344" r:id="rId9"/>
    <p:sldId id="336" r:id="rId10"/>
    <p:sldId id="335" r:id="rId11"/>
    <p:sldId id="324" r:id="rId12"/>
    <p:sldId id="339" r:id="rId13"/>
    <p:sldId id="338" r:id="rId14"/>
    <p:sldId id="346" r:id="rId15"/>
    <p:sldId id="325" r:id="rId16"/>
    <p:sldId id="326" r:id="rId17"/>
    <p:sldId id="340" r:id="rId18"/>
    <p:sldId id="341" r:id="rId19"/>
    <p:sldId id="327" r:id="rId20"/>
    <p:sldId id="342" r:id="rId21"/>
    <p:sldId id="328" r:id="rId22"/>
    <p:sldId id="347" r:id="rId23"/>
    <p:sldId id="343" r:id="rId24"/>
    <p:sldId id="348" r:id="rId25"/>
    <p:sldId id="31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558ED5"/>
    <a:srgbClr val="E46C0A"/>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68" autoAdjust="0"/>
    <p:restoredTop sz="76713" autoAdjust="0"/>
  </p:normalViewPr>
  <p:slideViewPr>
    <p:cSldViewPr>
      <p:cViewPr varScale="1">
        <p:scale>
          <a:sx n="55" d="100"/>
          <a:sy n="55" d="100"/>
        </p:scale>
        <p:origin x="1800" y="42"/>
      </p:cViewPr>
      <p:guideLst>
        <p:guide orient="horz" pos="2160"/>
        <p:guide pos="2880"/>
      </p:guideLst>
    </p:cSldViewPr>
  </p:slideViewPr>
  <p:outlineViewPr>
    <p:cViewPr>
      <p:scale>
        <a:sx n="33" d="100"/>
        <a:sy n="33" d="100"/>
      </p:scale>
      <p:origin x="0" y="-100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This chapter is motivated by the fact that</a:t>
            </a:r>
            <a:r>
              <a:rPr lang="en-US" baseline="0" dirty="0"/>
              <a:t> consumers and producers gain when they are willing to either pay more (for consumers) or sell for less (for producers) than the market price. That is, consumers often are willing to pay more than the market price, but don’t have to, since there </a:t>
            </a:r>
            <a:r>
              <a:rPr lang="en-US" i="1" baseline="0" dirty="0"/>
              <a:t>is</a:t>
            </a:r>
            <a:r>
              <a:rPr lang="en-US" baseline="0" dirty="0"/>
              <a:t> a market price (and vice versa for sellers). The textbook uses eBay as an example to illustrate this motivation: that voluntary exchanges create value and can make everyone involved better off. Provide simple examples for students to help them understand how this relates to a time when they got a ‘great deal’ on something they bought, or when they sold something for more than they would have accepted. The concepts (willingness to pay and sell) are quite simple and intuitive for many students. </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12</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13</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Consumers with a maximum willingness to pay below $200 do not buy the good and do not receive any benefit. Likewise, producers with a minimum willingness to sell above $200 do not sell their goods and do not receive any benefit. Additionally, consumers and producers can both receive benefit (non-zero sum gain).</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14</a:t>
            </a:fld>
            <a:endParaRPr lang="en-US" dirty="0"/>
          </a:p>
        </p:txBody>
      </p:sp>
    </p:spTree>
    <p:extLst>
      <p:ext uri="{BB962C8B-B14F-4D97-AF65-F5344CB8AC3E}">
        <p14:creationId xmlns:p14="http://schemas.microsoft.com/office/powerpoint/2010/main" val="1771904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Consumers with a maximum willingness to pay below $200 do not buy the good and do not receive any benefit. Likewise, producers with a minimum willingness to sell above $200 do not sell their goods and do not receive any benefit. Additionally, consumers and producers can both receive benefit (non-zero sum gain).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Note to students that the area of a triangle formula is used: 1/2 * base * height. </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3466900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should be noted</a:t>
            </a:r>
            <a:r>
              <a:rPr lang="en-US" baseline="0" dirty="0"/>
              <a:t> that there are two effects going on that change consumer and producer surplus: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aseline="0" dirty="0"/>
              <a:t>A change in price. A redistribution of surplus from consumers to producers (no change in total surplus).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baseline="0" dirty="0"/>
              <a:t>- This is zero-sum. What consumers lose, producers gain.</a:t>
            </a:r>
            <a:endParaRPr lang="en-US" dirty="0"/>
          </a:p>
          <a:p>
            <a:pPr marL="228600" indent="-228600">
              <a:buAutoNum type="arabicParenR"/>
            </a:pPr>
            <a:r>
              <a:rPr lang="en-US" baseline="0" dirty="0"/>
              <a:t>A change in quantity. Net decline in total surplus.</a:t>
            </a:r>
          </a:p>
          <a:p>
            <a:pPr marL="457200" lvl="1" indent="0">
              <a:buNone/>
            </a:pPr>
            <a:r>
              <a:rPr lang="en-US" baseline="0" dirty="0"/>
              <a:t>- This is not zero-sum. Consumers and producers are worse off!</a:t>
            </a:r>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2175155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17</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Consumer surplus gets smaller</a:t>
            </a:r>
            <a:r>
              <a:rPr lang="en-US" baseline="0" dirty="0"/>
              <a:t> (from areas 1,2, and 4 to area 1). The area of triangle 1 is </a:t>
            </a:r>
            <a:r>
              <a:rPr lang="en-US" sz="1400" dirty="0"/>
              <a:t>CS = ½*20M*($500-$300) = $2B</a:t>
            </a:r>
            <a:r>
              <a:rPr lang="en-US" sz="1200" baseline="0" dirty="0"/>
              <a:t>. Producer surplus gets larger (from area 3 and 5 to areas 2 and 3).</a:t>
            </a:r>
            <a:endParaRPr lang="en-US" sz="1400" dirty="0"/>
          </a:p>
        </p:txBody>
      </p:sp>
      <p:sp>
        <p:nvSpPr>
          <p:cNvPr id="4" name="Slide Number Placeholder 3"/>
          <p:cNvSpPr>
            <a:spLocks noGrp="1"/>
          </p:cNvSpPr>
          <p:nvPr>
            <p:ph type="sldNum" sz="quarter" idx="10"/>
          </p:nvPr>
        </p:nvSpPr>
        <p:spPr/>
        <p:txBody>
          <a:bodyPr/>
          <a:lstStyle/>
          <a:p>
            <a:fld id="{459B4CBF-F1B4-4533-8DD5-69BE671403BF}" type="slidenum">
              <a:rPr lang="en-US" smtClean="0"/>
              <a:t>18</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slide simply labels deadweight loss. The next slide goes into more detail. When a market is efficient, there is no exchange that can make anyone better off without someone becoming worse off. Efficiency is one of the most powerful features of a market system and is achieved without centralized coordination.</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19</a:t>
            </a:fld>
            <a:endParaRPr lang="en-US" dirty="0"/>
          </a:p>
        </p:txBody>
      </p:sp>
    </p:spTree>
    <p:extLst>
      <p:ext uri="{BB962C8B-B14F-4D97-AF65-F5344CB8AC3E}">
        <p14:creationId xmlns:p14="http://schemas.microsoft.com/office/powerpoint/2010/main" val="183247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While there is also a deadweight loss of areas 4 and 5, the change in distribution is isolated in this analysis. It should be clear that the above redistribution is a zero-sum game. That is, whatever consumer surplus is lost in the left figure, producers gain, and whatever producer surplus is lost in the right figure, consumers gain. The analysis of the deadweight loss is provided on the next slide.</a:t>
            </a:r>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4246422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Public policy can prevent a market from existing—for instance, when the production or sale of a particular good or service is banned. Lack of accurate information, communication, and technology between potential buyers and sellers can also cause exchanges not to occur. eBay is an example of technology that extends the idea of a garage sale to a bigger market, helping facilitate exchanges that otherwise could not have occurred.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2268616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Above consumer’s maximum willingness to pay, the opportunity cost of purchasing the good is too great. This is the point at which the trade-off between buying the good or not is formed. Below producer’s minimum willingness to sell, the opportunity cost of selling the good is too great. This is the point at which the trade-off between selling the good or not is formed. Reservation prices (maximum willingness to pay and sell) are easily understood. On eBay, when purchasing a good, many bidders place their maximum bid (in other words, their maximum willingness to pay). Similarly, sellers sometimes have a reserve price, which is the lowest price they are willing to sell the good for.</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4246422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2859332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graph</a:t>
            </a:r>
            <a:r>
              <a:rPr lang="en-US" baseline="0" dirty="0"/>
              <a:t> starts off with five consumers and identifies each individual’s willingness to pay. The consumer with the highest willingness to pay is at the top of the demand curve (the bird watcher). Then each consumer is ranked by their willingness to pay and is the next potential buyer. Collectively, they form the demand curve. In the second graph, there are many buyers and their willingness to pay forming demand. This demand curve is much smoother, since everyone has their own unique willingness to buy. All consumers with a maximum willingness to pay above the market price will purchase the camera. The market price is determined by supply and demand.</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3643014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similar</a:t>
            </a:r>
            <a:r>
              <a:rPr lang="en-US" baseline="0" dirty="0"/>
              <a:t> to the previous slide but showing supply instead of demand. The supply curve is constructed by starting with the producer with the lowest willingness to sell at the bottom of the supply curve (the camera collector). Then each producer is ranked by their willingness to sell and is the next potential seller. Collectively, they form the supply curve.</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1339798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3087929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4246422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active learning exercise requires students to calculate consumer surplus (similar to area 1 in the previous slide) by adding up the vertical columns. The column width is no longer one person, but instead the quantity of units being purchased.</a:t>
            </a: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9</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59B4CBF-F1B4-4533-8DD5-69BE671403BF}" type="slidenum">
              <a:rPr lang="en-US" smtClean="0"/>
              <a:t>10</a:t>
            </a:fld>
            <a:endParaRPr lang="en-US" dirty="0"/>
          </a:p>
        </p:txBody>
      </p:sp>
    </p:spTree>
    <p:extLst>
      <p:ext uri="{BB962C8B-B14F-4D97-AF65-F5344CB8AC3E}">
        <p14:creationId xmlns:p14="http://schemas.microsoft.com/office/powerpoint/2010/main" val="217891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graphs are similar to those of consumer surplus. Note that as the price falls, producer surplus falls (as shown in the figure to the right).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5261713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buNone/>
              <a:defRPr sz="4000"/>
            </a:lvl1pPr>
          </a:lstStyle>
          <a:p>
            <a:pPr lvl="0"/>
            <a:r>
              <a:rPr lang="en-US" dirty="0"/>
              <a:t>Click to add text</a:t>
            </a:r>
          </a:p>
        </p:txBody>
      </p:sp>
      <p:pic>
        <p:nvPicPr>
          <p:cNvPr id="6" name="Picture 5">
            <a:extLst>
              <a:ext uri="{FF2B5EF4-FFF2-40B4-BE49-F238E27FC236}">
                <a16:creationId xmlns:a16="http://schemas.microsoft.com/office/drawing/2014/main" id="{F3B54A69-ECD7-4B93-BAC3-96F544E7A616}"/>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868596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5-</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4069600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5-</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692345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13648" y="384048"/>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5-</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5-</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5-</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40602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00800"/>
            <a:ext cx="84582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0" r:id="rId4"/>
    <p:sldLayoutId id="2147483653" r:id="rId5"/>
    <p:sldLayoutId id="2147483654" r:id="rId6"/>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5</a:t>
            </a:r>
          </a:p>
        </p:txBody>
      </p:sp>
      <p:sp>
        <p:nvSpPr>
          <p:cNvPr id="3" name="Subtitle 2"/>
          <p:cNvSpPr>
            <a:spLocks noGrp="1"/>
          </p:cNvSpPr>
          <p:nvPr>
            <p:ph type="body" sz="quarter" idx="10"/>
          </p:nvPr>
        </p:nvSpPr>
        <p:spPr/>
        <p:txBody>
          <a:bodyPr/>
          <a:lstStyle/>
          <a:p>
            <a:r>
              <a:rPr lang="en-US" dirty="0"/>
              <a:t>Efficiency</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a:t>
            </a:r>
            <a:endParaRPr lang="en-US" dirty="0">
              <a:solidFill>
                <a:srgbClr val="C00000"/>
              </a:solidFill>
            </a:endParaRPr>
          </a:p>
        </p:txBody>
      </p:sp>
      <p:sp>
        <p:nvSpPr>
          <p:cNvPr id="3" name="Content Placeholder 2"/>
          <p:cNvSpPr>
            <a:spLocks noGrp="1"/>
          </p:cNvSpPr>
          <p:nvPr>
            <p:ph idx="1"/>
          </p:nvPr>
        </p:nvSpPr>
        <p:spPr/>
        <p:txBody>
          <a:bodyPr>
            <a:normAutofit/>
          </a:bodyPr>
          <a:lstStyle/>
          <a:p>
            <a:pPr marL="0" indent="0">
              <a:buNone/>
            </a:pPr>
            <a:r>
              <a:rPr lang="en-US" sz="2800" dirty="0"/>
              <a:t>Use the following demand schedule to calculate consumer surplus if the market price is $5.</a:t>
            </a:r>
          </a:p>
        </p:txBody>
      </p:sp>
      <p:graphicFrame>
        <p:nvGraphicFramePr>
          <p:cNvPr id="24" name="Table 23"/>
          <p:cNvGraphicFramePr>
            <a:graphicFrameLocks noGrp="1"/>
          </p:cNvGraphicFramePr>
          <p:nvPr>
            <p:extLst>
              <p:ext uri="{D42A27DB-BD31-4B8C-83A1-F6EECF244321}">
                <p14:modId xmlns:p14="http://schemas.microsoft.com/office/powerpoint/2010/main" val="1074843623"/>
              </p:ext>
            </p:extLst>
          </p:nvPr>
        </p:nvGraphicFramePr>
        <p:xfrm>
          <a:off x="585537" y="2324100"/>
          <a:ext cx="4343400" cy="3429000"/>
        </p:xfrm>
        <a:graphic>
          <a:graphicData uri="http://schemas.openxmlformats.org/drawingml/2006/table">
            <a:tbl>
              <a:tblPr firstRow="1" bandRow="1">
                <a:tableStyleId>{5C22544A-7EE6-4342-B048-85BDC9FD1C3A}</a:tableStyleId>
              </a:tblPr>
              <a:tblGrid>
                <a:gridCol w="973521">
                  <a:extLst>
                    <a:ext uri="{9D8B030D-6E8A-4147-A177-3AD203B41FA5}">
                      <a16:colId xmlns:a16="http://schemas.microsoft.com/office/drawing/2014/main" val="20000"/>
                    </a:ext>
                  </a:extLst>
                </a:gridCol>
                <a:gridCol w="1198179">
                  <a:extLst>
                    <a:ext uri="{9D8B030D-6E8A-4147-A177-3AD203B41FA5}">
                      <a16:colId xmlns:a16="http://schemas.microsoft.com/office/drawing/2014/main" val="20001"/>
                    </a:ext>
                  </a:extLst>
                </a:gridCol>
                <a:gridCol w="21717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tc>
                  <a:txBody>
                    <a:bodyPr/>
                    <a:lstStyle/>
                    <a:p>
                      <a:pPr algn="ctr"/>
                      <a:r>
                        <a:rPr lang="en-US" dirty="0">
                          <a:solidFill>
                            <a:schemeClr val="tx1"/>
                          </a:solidFill>
                          <a:latin typeface="Calibri Light" pitchFamily="34" charset="0"/>
                        </a:rPr>
                        <a:t>Consumer Surplus</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280</a:t>
                      </a:r>
                    </a:p>
                  </a:txBody>
                  <a:tcPr>
                    <a:solidFill>
                      <a:srgbClr val="F1F9FE"/>
                    </a:solidFill>
                  </a:tcPr>
                </a:tc>
                <a:tc>
                  <a:txBody>
                    <a:bodyPr/>
                    <a:lstStyle/>
                    <a:p>
                      <a:pPr algn="ctr"/>
                      <a:r>
                        <a:rPr lang="en-US" dirty="0">
                          <a:latin typeface="Calibri Light" pitchFamily="34" charset="0"/>
                        </a:rPr>
                        <a:t>$0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tc>
                  <a:txBody>
                    <a:bodyPr/>
                    <a:lstStyle/>
                    <a:p>
                      <a:pPr algn="ctr"/>
                      <a:r>
                        <a:rPr lang="en-US" dirty="0">
                          <a:latin typeface="Calibri Light" pitchFamily="34" charset="0"/>
                        </a:rPr>
                        <a:t>$0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240</a:t>
                      </a:r>
                    </a:p>
                  </a:txBody>
                  <a:tcPr>
                    <a:solidFill>
                      <a:srgbClr val="F1F9FE"/>
                    </a:solidFill>
                  </a:tcPr>
                </a:tc>
                <a:tc>
                  <a:txBody>
                    <a:bodyPr/>
                    <a:lstStyle/>
                    <a:p>
                      <a:pPr algn="ctr"/>
                      <a:r>
                        <a:rPr lang="en-US" dirty="0">
                          <a:latin typeface="Calibri Light" pitchFamily="34" charset="0"/>
                        </a:rPr>
                        <a:t>$0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220</a:t>
                      </a:r>
                    </a:p>
                  </a:txBody>
                  <a:tcPr>
                    <a:solidFill>
                      <a:srgbClr val="DBF0FD"/>
                    </a:solidFill>
                  </a:tcPr>
                </a:tc>
                <a:tc>
                  <a:txBody>
                    <a:bodyPr/>
                    <a:lstStyle/>
                    <a:p>
                      <a:pPr algn="ctr"/>
                      <a:r>
                        <a:rPr lang="en-US" dirty="0">
                          <a:latin typeface="Calibri Light" pitchFamily="34" charset="0"/>
                        </a:rPr>
                        <a:t>$0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200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($5 - $5)*20 = $0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180</a:t>
                      </a:r>
                    </a:p>
                  </a:txBody>
                  <a:tcPr>
                    <a:solidFill>
                      <a:srgbClr val="DBF0FD"/>
                    </a:solidFill>
                  </a:tcPr>
                </a:tc>
                <a:tc>
                  <a:txBody>
                    <a:bodyPr/>
                    <a:lstStyle/>
                    <a:p>
                      <a:pPr algn="ctr"/>
                      <a:r>
                        <a:rPr lang="en-US" dirty="0">
                          <a:latin typeface="Calibri Light" pitchFamily="34" charset="0"/>
                        </a:rPr>
                        <a:t>($6 - $5)*20 = $20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160</a:t>
                      </a:r>
                    </a:p>
                  </a:txBody>
                  <a:tcPr>
                    <a:solidFill>
                      <a:srgbClr val="F1F9FE"/>
                    </a:solidFill>
                  </a:tcPr>
                </a:tc>
                <a:tc>
                  <a:txBody>
                    <a:bodyPr/>
                    <a:lstStyle/>
                    <a:p>
                      <a:pPr algn="ctr"/>
                      <a:r>
                        <a:rPr lang="en-US" dirty="0">
                          <a:latin typeface="Calibri Light" pitchFamily="34" charset="0"/>
                        </a:rPr>
                        <a:t>($7 - $5)*20 = $40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140</a:t>
                      </a:r>
                    </a:p>
                  </a:txBody>
                  <a:tcPr>
                    <a:solidFill>
                      <a:srgbClr val="DAF0FD"/>
                    </a:solidFill>
                  </a:tcPr>
                </a:tc>
                <a:tc>
                  <a:txBody>
                    <a:bodyPr/>
                    <a:lstStyle/>
                    <a:p>
                      <a:pPr algn="ctr"/>
                      <a:r>
                        <a:rPr lang="en-US" dirty="0">
                          <a:latin typeface="Calibri Light" pitchFamily="34" charset="0"/>
                        </a:rPr>
                        <a:t>($8 - $5)*140 = $420</a:t>
                      </a:r>
                    </a:p>
                  </a:txBody>
                  <a:tcPr>
                    <a:solidFill>
                      <a:srgbClr val="DAF0FD"/>
                    </a:solidFill>
                  </a:tcPr>
                </a:tc>
                <a:extLst>
                  <a:ext uri="{0D108BD9-81ED-4DB2-BD59-A6C34878D82A}">
                    <a16:rowId xmlns:a16="http://schemas.microsoft.com/office/drawing/2014/main" val="10008"/>
                  </a:ext>
                </a:extLst>
              </a:tr>
            </a:tbl>
          </a:graphicData>
        </a:graphic>
      </p:graphicFrame>
      <p:sp>
        <p:nvSpPr>
          <p:cNvPr id="5" name="TextBox 4"/>
          <p:cNvSpPr txBox="1"/>
          <p:nvPr/>
        </p:nvSpPr>
        <p:spPr>
          <a:xfrm>
            <a:off x="5319064" y="2324100"/>
            <a:ext cx="3639345" cy="3970318"/>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Those with a maximum willingness to pay below market price do not buy the good.</a:t>
            </a:r>
          </a:p>
          <a:p>
            <a:pPr marL="285750" indent="-285750">
              <a:buFont typeface="Arial" pitchFamily="34" charset="0"/>
              <a:buChar char="•"/>
            </a:pPr>
            <a:r>
              <a:rPr lang="en-US" dirty="0">
                <a:latin typeface="Calibri Light" pitchFamily="34" charset="0"/>
              </a:rPr>
              <a:t>Those with a maximum willingness to pay equal to market price do not receive consumer surplus.</a:t>
            </a:r>
          </a:p>
          <a:p>
            <a:pPr marL="285750" indent="-285750">
              <a:buFont typeface="Arial" pitchFamily="34" charset="0"/>
              <a:buChar char="•"/>
            </a:pPr>
            <a:r>
              <a:rPr lang="en-US" dirty="0">
                <a:latin typeface="Calibri Light" pitchFamily="34" charset="0"/>
              </a:rPr>
              <a:t>Those with a maximum willingness to pay above the market price receive consumer surplus.</a:t>
            </a:r>
          </a:p>
          <a:p>
            <a:pPr marL="285750" indent="-285750">
              <a:buFont typeface="Arial" pitchFamily="34" charset="0"/>
              <a:buChar char="•"/>
            </a:pPr>
            <a:r>
              <a:rPr lang="en-US" dirty="0">
                <a:latin typeface="Calibri Light" pitchFamily="34" charset="0"/>
              </a:rPr>
              <a:t>Consumer surplus = $20 + $40 + $420 = $480.</a:t>
            </a:r>
          </a:p>
          <a:p>
            <a:pPr marL="285750" indent="-285750">
              <a:buFont typeface="Arial" pitchFamily="34" charset="0"/>
              <a:buChar char="•"/>
            </a:pPr>
            <a:endParaRPr lang="en-US" dirty="0">
              <a:latin typeface="Calibri Light" pitchFamily="34" charset="0"/>
            </a:endParaRPr>
          </a:p>
        </p:txBody>
      </p:sp>
      <p:sp>
        <p:nvSpPr>
          <p:cNvPr id="9" name="Rectangle 8"/>
          <p:cNvSpPr/>
          <p:nvPr/>
        </p:nvSpPr>
        <p:spPr>
          <a:xfrm>
            <a:off x="2795337" y="2689058"/>
            <a:ext cx="2133600" cy="1524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795337" y="4213058"/>
            <a:ext cx="21336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798380" y="4594058"/>
            <a:ext cx="2133600" cy="1143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233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Producer surplus</a:t>
            </a:r>
          </a:p>
        </p:txBody>
      </p:sp>
      <p:sp>
        <p:nvSpPr>
          <p:cNvPr id="131" name="Content Placeholder 2"/>
          <p:cNvSpPr>
            <a:spLocks noGrp="1"/>
          </p:cNvSpPr>
          <p:nvPr>
            <p:ph idx="1"/>
          </p:nvPr>
        </p:nvSpPr>
        <p:spPr>
          <a:xfrm>
            <a:off x="457200" y="1066800"/>
            <a:ext cx="8229600" cy="5254751"/>
          </a:xfrm>
        </p:spPr>
        <p:txBody>
          <a:bodyPr>
            <a:normAutofit/>
          </a:bodyPr>
          <a:lstStyle/>
          <a:p>
            <a:pPr marL="0" indent="0">
              <a:buNone/>
            </a:pPr>
            <a:r>
              <a:rPr lang="en-US" sz="2800" dirty="0"/>
              <a:t>The producer surplus can be calculated by summing up individuals’ producer surplus.</a:t>
            </a:r>
          </a:p>
        </p:txBody>
      </p:sp>
      <p:sp>
        <p:nvSpPr>
          <p:cNvPr id="6" name="Rectangle 5"/>
          <p:cNvSpPr>
            <a:spLocks noChangeArrowheads="1"/>
          </p:cNvSpPr>
          <p:nvPr/>
        </p:nvSpPr>
        <p:spPr bwMode="auto">
          <a:xfrm>
            <a:off x="5227221" y="4913081"/>
            <a:ext cx="627097" cy="241590"/>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1051121" y="4624035"/>
            <a:ext cx="631641" cy="530636"/>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1051121" y="2488548"/>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1051121" y="2971729"/>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1051121" y="3459224"/>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1051121" y="3942405"/>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1051121" y="4429900"/>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1051121" y="4913081"/>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1051121" y="5396262"/>
            <a:ext cx="326272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4204781" y="53488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3573140" y="53488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2941499" y="53488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2309858" y="53488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a:off x="1682761" y="53488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2941499" y="3459224"/>
            <a:ext cx="1263282" cy="483181"/>
          </a:xfrm>
          <a:custGeom>
            <a:avLst/>
            <a:gdLst>
              <a:gd name="T0" fmla="*/ 0 w 556"/>
              <a:gd name="T1" fmla="*/ 224 h 224"/>
              <a:gd name="T2" fmla="*/ 278 w 556"/>
              <a:gd name="T3" fmla="*/ 224 h 224"/>
              <a:gd name="T4" fmla="*/ 278 w 556"/>
              <a:gd name="T5" fmla="*/ 0 h 224"/>
              <a:gd name="T6" fmla="*/ 556 w 556"/>
              <a:gd name="T7" fmla="*/ 0 h 224"/>
            </a:gdLst>
            <a:ahLst/>
            <a:cxnLst>
              <a:cxn ang="0">
                <a:pos x="T0" y="T1"/>
              </a:cxn>
              <a:cxn ang="0">
                <a:pos x="T2" y="T3"/>
              </a:cxn>
              <a:cxn ang="0">
                <a:pos x="T4" y="T5"/>
              </a:cxn>
              <a:cxn ang="0">
                <a:pos x="T6" y="T7"/>
              </a:cxn>
            </a:cxnLst>
            <a:rect l="0" t="0" r="r" b="b"/>
            <a:pathLst>
              <a:path w="556" h="224">
                <a:moveTo>
                  <a:pt x="0" y="224"/>
                </a:moveTo>
                <a:lnTo>
                  <a:pt x="278" y="224"/>
                </a:lnTo>
                <a:lnTo>
                  <a:pt x="278" y="0"/>
                </a:lnTo>
                <a:lnTo>
                  <a:pt x="556"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20"/>
          <p:cNvSpPr>
            <a:spLocks noChangeArrowheads="1"/>
          </p:cNvSpPr>
          <p:nvPr/>
        </p:nvSpPr>
        <p:spPr bwMode="auto">
          <a:xfrm>
            <a:off x="1682761" y="4624035"/>
            <a:ext cx="627097" cy="289046"/>
          </a:xfrm>
          <a:prstGeom prst="rect">
            <a:avLst/>
          </a:prstGeom>
          <a:solidFill>
            <a:srgbClr val="CDD9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flipV="1">
            <a:off x="4204781" y="2488548"/>
            <a:ext cx="0" cy="970676"/>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1046576"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a:off x="1191990"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1337404"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1482818"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a:off x="1628231"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a:off x="1773645"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a:off x="1919059"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2064472"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2209886" y="46240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7"/>
          <p:cNvSpPr>
            <a:spLocks/>
          </p:cNvSpPr>
          <p:nvPr/>
        </p:nvSpPr>
        <p:spPr bwMode="auto">
          <a:xfrm>
            <a:off x="1051121" y="3942405"/>
            <a:ext cx="1890378" cy="1212266"/>
          </a:xfrm>
          <a:custGeom>
            <a:avLst/>
            <a:gdLst>
              <a:gd name="T0" fmla="*/ 0 w 832"/>
              <a:gd name="T1" fmla="*/ 562 h 562"/>
              <a:gd name="T2" fmla="*/ 278 w 832"/>
              <a:gd name="T3" fmla="*/ 562 h 562"/>
              <a:gd name="T4" fmla="*/ 278 w 832"/>
              <a:gd name="T5" fmla="*/ 450 h 562"/>
              <a:gd name="T6" fmla="*/ 554 w 832"/>
              <a:gd name="T7" fmla="*/ 450 h 562"/>
              <a:gd name="T8" fmla="*/ 554 w 832"/>
              <a:gd name="T9" fmla="*/ 226 h 562"/>
              <a:gd name="T10" fmla="*/ 832 w 832"/>
              <a:gd name="T11" fmla="*/ 226 h 562"/>
              <a:gd name="T12" fmla="*/ 832 w 832"/>
              <a:gd name="T13" fmla="*/ 0 h 562"/>
            </a:gdLst>
            <a:ahLst/>
            <a:cxnLst>
              <a:cxn ang="0">
                <a:pos x="T0" y="T1"/>
              </a:cxn>
              <a:cxn ang="0">
                <a:pos x="T2" y="T3"/>
              </a:cxn>
              <a:cxn ang="0">
                <a:pos x="T4" y="T5"/>
              </a:cxn>
              <a:cxn ang="0">
                <a:pos x="T6" y="T7"/>
              </a:cxn>
              <a:cxn ang="0">
                <a:pos x="T8" y="T9"/>
              </a:cxn>
              <a:cxn ang="0">
                <a:pos x="T10" y="T11"/>
              </a:cxn>
              <a:cxn ang="0">
                <a:pos x="T12" y="T13"/>
              </a:cxn>
            </a:cxnLst>
            <a:rect l="0" t="0" r="r" b="b"/>
            <a:pathLst>
              <a:path w="832" h="562">
                <a:moveTo>
                  <a:pt x="0" y="562"/>
                </a:moveTo>
                <a:lnTo>
                  <a:pt x="278" y="562"/>
                </a:lnTo>
                <a:lnTo>
                  <a:pt x="278" y="450"/>
                </a:lnTo>
                <a:lnTo>
                  <a:pt x="554" y="450"/>
                </a:lnTo>
                <a:lnTo>
                  <a:pt x="554" y="226"/>
                </a:lnTo>
                <a:lnTo>
                  <a:pt x="832" y="226"/>
                </a:lnTo>
                <a:lnTo>
                  <a:pt x="832"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flipV="1">
            <a:off x="1051121" y="2385009"/>
            <a:ext cx="0" cy="301125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flipV="1">
            <a:off x="5222677" y="2385009"/>
            <a:ext cx="0" cy="301125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Rectangle 69"/>
          <p:cNvSpPr>
            <a:spLocks noChangeArrowheads="1"/>
          </p:cNvSpPr>
          <p:nvPr/>
        </p:nvSpPr>
        <p:spPr bwMode="auto">
          <a:xfrm>
            <a:off x="923884"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700089" y="480522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718827" y="433309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711185" y="386043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696325" y="337725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718828" y="288976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704504" y="240658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1646408"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2278049"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2905146"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79"/>
          <p:cNvSpPr>
            <a:spLocks noChangeArrowheads="1"/>
          </p:cNvSpPr>
          <p:nvPr/>
        </p:nvSpPr>
        <p:spPr bwMode="auto">
          <a:xfrm>
            <a:off x="3536786"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80"/>
          <p:cNvSpPr>
            <a:spLocks noChangeArrowheads="1"/>
          </p:cNvSpPr>
          <p:nvPr/>
        </p:nvSpPr>
        <p:spPr bwMode="auto">
          <a:xfrm>
            <a:off x="4168427" y="54307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1241976" y="4227137"/>
            <a:ext cx="126957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 College student’s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1241976" y="4382445"/>
            <a:ext cx="95378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Surplus = $110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3047429" y="5651956"/>
            <a:ext cx="13721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Potential sellers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512275" y="2159912"/>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2437095" y="4641292"/>
            <a:ext cx="100187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 Big-company</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2437095" y="4796600"/>
            <a:ext cx="122309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rep’s surplus = $60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00"/>
          <p:cNvSpPr>
            <a:spLocks noChangeArrowheads="1"/>
          </p:cNvSpPr>
          <p:nvPr/>
        </p:nvSpPr>
        <p:spPr bwMode="auto">
          <a:xfrm>
            <a:off x="1332860" y="4800914"/>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1"/>
          <p:cNvSpPr>
            <a:spLocks noChangeArrowheads="1"/>
          </p:cNvSpPr>
          <p:nvPr/>
        </p:nvSpPr>
        <p:spPr bwMode="auto">
          <a:xfrm>
            <a:off x="1959956" y="468011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2"/>
          <p:cNvSpPr>
            <a:spLocks noChangeArrowheads="1"/>
          </p:cNvSpPr>
          <p:nvPr/>
        </p:nvSpPr>
        <p:spPr bwMode="auto">
          <a:xfrm>
            <a:off x="6608651" y="4494612"/>
            <a:ext cx="111889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 Surplus lost by</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3"/>
          <p:cNvSpPr>
            <a:spLocks noChangeArrowheads="1"/>
          </p:cNvSpPr>
          <p:nvPr/>
        </p:nvSpPr>
        <p:spPr bwMode="auto">
          <a:xfrm>
            <a:off x="6608651" y="4649920"/>
            <a:ext cx="111889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collector and big-</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4"/>
          <p:cNvSpPr>
            <a:spLocks noChangeArrowheads="1"/>
          </p:cNvSpPr>
          <p:nvPr/>
        </p:nvSpPr>
        <p:spPr bwMode="auto">
          <a:xfrm>
            <a:off x="6608651" y="4805228"/>
            <a:ext cx="202299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company rep = $120 ($60 + $60)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5"/>
          <p:cNvSpPr>
            <a:spLocks noChangeArrowheads="1"/>
          </p:cNvSpPr>
          <p:nvPr/>
        </p:nvSpPr>
        <p:spPr bwMode="auto">
          <a:xfrm>
            <a:off x="711184" y="451415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p:cNvSpPr>
            <a:spLocks noChangeArrowheads="1"/>
          </p:cNvSpPr>
          <p:nvPr/>
        </p:nvSpPr>
        <p:spPr bwMode="auto">
          <a:xfrm>
            <a:off x="795712" y="507270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9"/>
          <p:cNvSpPr>
            <a:spLocks noChangeArrowheads="1"/>
          </p:cNvSpPr>
          <p:nvPr/>
        </p:nvSpPr>
        <p:spPr bwMode="auto">
          <a:xfrm>
            <a:off x="5977010" y="5029562"/>
            <a:ext cx="2468625"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 College student’s new surplus = $50</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nvGrpSpPr>
          <p:cNvPr id="32" name="Group 31"/>
          <p:cNvGrpSpPr/>
          <p:nvPr/>
        </p:nvGrpSpPr>
        <p:grpSpPr>
          <a:xfrm>
            <a:off x="4703275" y="2160699"/>
            <a:ext cx="3907325" cy="3706701"/>
            <a:chOff x="4703275" y="1932099"/>
            <a:chExt cx="3907325" cy="3706701"/>
          </a:xfrm>
        </p:grpSpPr>
        <p:sp>
          <p:nvSpPr>
            <p:cNvPr id="40" name="Line 39"/>
            <p:cNvSpPr>
              <a:spLocks noChangeShapeType="1"/>
            </p:cNvSpPr>
            <p:nvPr/>
          </p:nvSpPr>
          <p:spPr bwMode="auto">
            <a:xfrm>
              <a:off x="5222677" y="2259948"/>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5222677" y="2743129"/>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a:off x="5222677" y="3230624"/>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a:off x="5222677" y="3713805"/>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a:off x="5222677" y="4201300"/>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a:off x="5222677" y="4684481"/>
              <a:ext cx="5453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a:off x="5222677" y="5167662"/>
              <a:ext cx="326272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6"/>
            <p:cNvSpPr>
              <a:spLocks noChangeShapeType="1"/>
            </p:cNvSpPr>
            <p:nvPr/>
          </p:nvSpPr>
          <p:spPr bwMode="auto">
            <a:xfrm>
              <a:off x="8376337" y="51202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a:off x="7744696" y="51202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a:off x="7117599" y="51202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a:off x="6485958" y="51202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a:off x="5854318" y="5120207"/>
              <a:ext cx="0" cy="5176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1"/>
            <p:cNvSpPr>
              <a:spLocks/>
            </p:cNvSpPr>
            <p:nvPr/>
          </p:nvSpPr>
          <p:spPr bwMode="auto">
            <a:xfrm>
              <a:off x="7117599" y="3230624"/>
              <a:ext cx="1258738" cy="483181"/>
            </a:xfrm>
            <a:custGeom>
              <a:avLst/>
              <a:gdLst>
                <a:gd name="T0" fmla="*/ 0 w 554"/>
                <a:gd name="T1" fmla="*/ 224 h 224"/>
                <a:gd name="T2" fmla="*/ 276 w 554"/>
                <a:gd name="T3" fmla="*/ 224 h 224"/>
                <a:gd name="T4" fmla="*/ 276 w 554"/>
                <a:gd name="T5" fmla="*/ 0 h 224"/>
                <a:gd name="T6" fmla="*/ 554 w 554"/>
                <a:gd name="T7" fmla="*/ 0 h 224"/>
              </a:gdLst>
              <a:ahLst/>
              <a:cxnLst>
                <a:cxn ang="0">
                  <a:pos x="T0" y="T1"/>
                </a:cxn>
                <a:cxn ang="0">
                  <a:pos x="T2" y="T3"/>
                </a:cxn>
                <a:cxn ang="0">
                  <a:pos x="T4" y="T5"/>
                </a:cxn>
                <a:cxn ang="0">
                  <a:pos x="T6" y="T7"/>
                </a:cxn>
              </a:cxnLst>
              <a:rect l="0" t="0" r="r" b="b"/>
              <a:pathLst>
                <a:path w="554" h="224">
                  <a:moveTo>
                    <a:pt x="0" y="224"/>
                  </a:moveTo>
                  <a:lnTo>
                    <a:pt x="276" y="224"/>
                  </a:lnTo>
                  <a:lnTo>
                    <a:pt x="276" y="0"/>
                  </a:lnTo>
                  <a:lnTo>
                    <a:pt x="554"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flipV="1">
              <a:off x="8376337" y="2259948"/>
              <a:ext cx="0" cy="970676"/>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a:off x="5218133"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54"/>
            <p:cNvSpPr>
              <a:spLocks noChangeShapeType="1"/>
            </p:cNvSpPr>
            <p:nvPr/>
          </p:nvSpPr>
          <p:spPr bwMode="auto">
            <a:xfrm>
              <a:off x="5363546"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a:off x="5508960"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6"/>
            <p:cNvSpPr>
              <a:spLocks noChangeShapeType="1"/>
            </p:cNvSpPr>
            <p:nvPr/>
          </p:nvSpPr>
          <p:spPr bwMode="auto">
            <a:xfrm>
              <a:off x="5654374"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a:off x="5799787"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a:off x="5945201"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9"/>
            <p:cNvSpPr>
              <a:spLocks noChangeShapeType="1"/>
            </p:cNvSpPr>
            <p:nvPr/>
          </p:nvSpPr>
          <p:spPr bwMode="auto">
            <a:xfrm>
              <a:off x="6090615"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a:off x="6236029"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a:off x="6381442" y="4395435"/>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2"/>
            <p:cNvSpPr>
              <a:spLocks/>
            </p:cNvSpPr>
            <p:nvPr/>
          </p:nvSpPr>
          <p:spPr bwMode="auto">
            <a:xfrm>
              <a:off x="5227221" y="3713805"/>
              <a:ext cx="1890378" cy="1212266"/>
            </a:xfrm>
            <a:custGeom>
              <a:avLst/>
              <a:gdLst>
                <a:gd name="T0" fmla="*/ 0 w 832"/>
                <a:gd name="T1" fmla="*/ 562 h 562"/>
                <a:gd name="T2" fmla="*/ 276 w 832"/>
                <a:gd name="T3" fmla="*/ 562 h 562"/>
                <a:gd name="T4" fmla="*/ 276 w 832"/>
                <a:gd name="T5" fmla="*/ 450 h 562"/>
                <a:gd name="T6" fmla="*/ 554 w 832"/>
                <a:gd name="T7" fmla="*/ 450 h 562"/>
                <a:gd name="T8" fmla="*/ 554 w 832"/>
                <a:gd name="T9" fmla="*/ 226 h 562"/>
                <a:gd name="T10" fmla="*/ 832 w 832"/>
                <a:gd name="T11" fmla="*/ 226 h 562"/>
                <a:gd name="T12" fmla="*/ 832 w 832"/>
                <a:gd name="T13" fmla="*/ 0 h 562"/>
              </a:gdLst>
              <a:ahLst/>
              <a:cxnLst>
                <a:cxn ang="0">
                  <a:pos x="T0" y="T1"/>
                </a:cxn>
                <a:cxn ang="0">
                  <a:pos x="T2" y="T3"/>
                </a:cxn>
                <a:cxn ang="0">
                  <a:pos x="T4" y="T5"/>
                </a:cxn>
                <a:cxn ang="0">
                  <a:pos x="T6" y="T7"/>
                </a:cxn>
                <a:cxn ang="0">
                  <a:pos x="T8" y="T9"/>
                </a:cxn>
                <a:cxn ang="0">
                  <a:pos x="T10" y="T11"/>
                </a:cxn>
                <a:cxn ang="0">
                  <a:pos x="T12" y="T13"/>
                </a:cxn>
              </a:cxnLst>
              <a:rect l="0" t="0" r="r" b="b"/>
              <a:pathLst>
                <a:path w="832" h="562">
                  <a:moveTo>
                    <a:pt x="0" y="562"/>
                  </a:moveTo>
                  <a:lnTo>
                    <a:pt x="276" y="562"/>
                  </a:lnTo>
                  <a:lnTo>
                    <a:pt x="276" y="450"/>
                  </a:lnTo>
                  <a:lnTo>
                    <a:pt x="554" y="450"/>
                  </a:lnTo>
                  <a:lnTo>
                    <a:pt x="554" y="226"/>
                  </a:lnTo>
                  <a:lnTo>
                    <a:pt x="832" y="226"/>
                  </a:lnTo>
                  <a:lnTo>
                    <a:pt x="832"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a:off x="5227221" y="4684481"/>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5372635" y="4684481"/>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5518048" y="4684481"/>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5663462" y="4684481"/>
              <a:ext cx="9088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5808876" y="4684481"/>
              <a:ext cx="4544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Rectangle 84"/>
            <p:cNvSpPr>
              <a:spLocks noChangeArrowheads="1"/>
            </p:cNvSpPr>
            <p:nvPr/>
          </p:nvSpPr>
          <p:spPr bwMode="auto">
            <a:xfrm>
              <a:off x="7238429" y="5423356"/>
              <a:ext cx="13721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Potential sellers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7"/>
            <p:cNvSpPr>
              <a:spLocks noChangeArrowheads="1"/>
            </p:cNvSpPr>
            <p:nvPr/>
          </p:nvSpPr>
          <p:spPr bwMode="auto">
            <a:xfrm>
              <a:off x="5099984"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8"/>
            <p:cNvSpPr>
              <a:spLocks noChangeArrowheads="1"/>
            </p:cNvSpPr>
            <p:nvPr/>
          </p:nvSpPr>
          <p:spPr bwMode="auto">
            <a:xfrm>
              <a:off x="4884926" y="459977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9"/>
            <p:cNvSpPr>
              <a:spLocks noChangeArrowheads="1"/>
            </p:cNvSpPr>
            <p:nvPr/>
          </p:nvSpPr>
          <p:spPr bwMode="auto">
            <a:xfrm>
              <a:off x="4879337" y="410449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0"/>
            <p:cNvSpPr>
              <a:spLocks noChangeArrowheads="1"/>
            </p:cNvSpPr>
            <p:nvPr/>
          </p:nvSpPr>
          <p:spPr bwMode="auto">
            <a:xfrm>
              <a:off x="4884926" y="363183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1"/>
            <p:cNvSpPr>
              <a:spLocks noChangeArrowheads="1"/>
            </p:cNvSpPr>
            <p:nvPr/>
          </p:nvSpPr>
          <p:spPr bwMode="auto">
            <a:xfrm>
              <a:off x="4884926" y="314865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12"/>
            <p:cNvSpPr>
              <a:spLocks noChangeArrowheads="1"/>
            </p:cNvSpPr>
            <p:nvPr/>
          </p:nvSpPr>
          <p:spPr bwMode="auto">
            <a:xfrm>
              <a:off x="4865704" y="266116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3"/>
            <p:cNvSpPr>
              <a:spLocks noChangeArrowheads="1"/>
            </p:cNvSpPr>
            <p:nvPr/>
          </p:nvSpPr>
          <p:spPr bwMode="auto">
            <a:xfrm>
              <a:off x="4884926" y="217798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4"/>
            <p:cNvSpPr>
              <a:spLocks noChangeArrowheads="1"/>
            </p:cNvSpPr>
            <p:nvPr/>
          </p:nvSpPr>
          <p:spPr bwMode="auto">
            <a:xfrm>
              <a:off x="5822508"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5"/>
            <p:cNvSpPr>
              <a:spLocks noChangeArrowheads="1"/>
            </p:cNvSpPr>
            <p:nvPr/>
          </p:nvSpPr>
          <p:spPr bwMode="auto">
            <a:xfrm>
              <a:off x="6449605"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116"/>
            <p:cNvSpPr>
              <a:spLocks noChangeArrowheads="1"/>
            </p:cNvSpPr>
            <p:nvPr/>
          </p:nvSpPr>
          <p:spPr bwMode="auto">
            <a:xfrm>
              <a:off x="7081246"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117"/>
            <p:cNvSpPr>
              <a:spLocks noChangeArrowheads="1"/>
            </p:cNvSpPr>
            <p:nvPr/>
          </p:nvSpPr>
          <p:spPr bwMode="auto">
            <a:xfrm>
              <a:off x="7712887"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8344528" y="5202175"/>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0"/>
            <p:cNvSpPr>
              <a:spLocks noChangeArrowheads="1"/>
            </p:cNvSpPr>
            <p:nvPr/>
          </p:nvSpPr>
          <p:spPr bwMode="auto">
            <a:xfrm>
              <a:off x="4703275" y="1932099"/>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sp>
        <p:nvSpPr>
          <p:cNvPr id="123" name="Rectangle 122"/>
          <p:cNvSpPr>
            <a:spLocks noChangeArrowheads="1"/>
          </p:cNvSpPr>
          <p:nvPr/>
        </p:nvSpPr>
        <p:spPr bwMode="auto">
          <a:xfrm>
            <a:off x="5504416" y="4947594"/>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3"/>
          <p:cNvSpPr>
            <a:spLocks noChangeArrowheads="1"/>
          </p:cNvSpPr>
          <p:nvPr/>
        </p:nvSpPr>
        <p:spPr bwMode="auto">
          <a:xfrm>
            <a:off x="5817964" y="468011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27" name="Content Placeholder 7"/>
          <p:cNvSpPr txBox="1">
            <a:spLocks/>
          </p:cNvSpPr>
          <p:nvPr/>
        </p:nvSpPr>
        <p:spPr>
          <a:xfrm>
            <a:off x="533400" y="5885749"/>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At a price of $160, the producer surplus equals</a:t>
            </a:r>
          </a:p>
          <a:p>
            <a:pPr marL="1588" indent="-1588">
              <a:buNone/>
            </a:pPr>
            <a:r>
              <a:rPr lang="en-US" sz="2200" dirty="0"/>
              <a:t>($160 - $50) + ($160 - $100) = $170</a:t>
            </a:r>
          </a:p>
        </p:txBody>
      </p:sp>
      <p:sp>
        <p:nvSpPr>
          <p:cNvPr id="129" name="Content Placeholder 7"/>
          <p:cNvSpPr txBox="1">
            <a:spLocks/>
          </p:cNvSpPr>
          <p:nvPr/>
        </p:nvSpPr>
        <p:spPr>
          <a:xfrm>
            <a:off x="4800600" y="5885749"/>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At a price of $100, the producer surplus equals</a:t>
            </a:r>
          </a:p>
          <a:p>
            <a:pPr marL="1588" indent="-1588">
              <a:buFont typeface="Arial" pitchFamily="34" charset="0"/>
              <a:buNone/>
            </a:pPr>
            <a:r>
              <a:rPr lang="en-US" sz="2200" dirty="0"/>
              <a:t>$50.</a:t>
            </a:r>
          </a:p>
        </p:txBody>
      </p:sp>
      <p:sp>
        <p:nvSpPr>
          <p:cNvPr id="132" name="Rectangle 131"/>
          <p:cNvSpPr/>
          <p:nvPr/>
        </p:nvSpPr>
        <p:spPr>
          <a:xfrm>
            <a:off x="704504" y="4514156"/>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p:cNvSpPr/>
          <p:nvPr/>
        </p:nvSpPr>
        <p:spPr>
          <a:xfrm>
            <a:off x="4877546" y="4811503"/>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subTnLst>
                                    <p:set>
                                      <p:cBhvr override="childStyle">
                                        <p:cTn dur="1" fill="hold" display="0" masterRel="nextClick" afterEffect="1"/>
                                        <p:tgtEl>
                                          <p:spTgt spid="13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33"/>
                                        </p:tgtEl>
                                        <p:attrNameLst>
                                          <p:attrName>style.visibility</p:attrName>
                                        </p:attrNameLst>
                                      </p:cBhvr>
                                      <p:to>
                                        <p:strVal val="visible"/>
                                      </p:to>
                                    </p:set>
                                  </p:childTnLst>
                                  <p:subTnLst>
                                    <p:set>
                                      <p:cBhvr override="childStyle">
                                        <p:cTn dur="1" fill="hold" display="0" masterRel="nextClick" afterEffect="1"/>
                                        <p:tgtEl>
                                          <p:spTgt spid="133"/>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1" grpId="0" animBg="1"/>
      <p:bldP spid="64" grpId="0" animBg="1"/>
      <p:bldP spid="82" grpId="0"/>
      <p:bldP spid="83" grpId="0"/>
      <p:bldP spid="87" grpId="0"/>
      <p:bldP spid="88" grpId="0"/>
      <p:bldP spid="101" grpId="0"/>
      <p:bldP spid="102" grpId="0"/>
      <p:bldP spid="103" grpId="0"/>
      <p:bldP spid="104" grpId="0"/>
      <p:bldP spid="105" grpId="0"/>
      <p:bldP spid="120" grpId="0"/>
      <p:bldP spid="123" grpId="0"/>
      <p:bldP spid="124" grpId="0"/>
      <p:bldP spid="127" grpId="0"/>
      <p:bldP spid="129" grpId="0"/>
      <p:bldP spid="132" grpId="0" animBg="1"/>
      <p:bldP spid="13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producer surplus</a:t>
            </a:r>
            <a:endParaRPr lang="en-US" sz="3600" dirty="0">
              <a:solidFill>
                <a:srgbClr val="C00000"/>
              </a:solidFill>
            </a:endParaRPr>
          </a:p>
        </p:txBody>
      </p:sp>
      <p:sp>
        <p:nvSpPr>
          <p:cNvPr id="3" name="Content Placeholder 2"/>
          <p:cNvSpPr>
            <a:spLocks noGrp="1"/>
          </p:cNvSpPr>
          <p:nvPr>
            <p:ph idx="1"/>
          </p:nvPr>
        </p:nvSpPr>
        <p:spPr/>
        <p:txBody>
          <a:bodyPr>
            <a:normAutofit/>
          </a:bodyPr>
          <a:lstStyle/>
          <a:p>
            <a:pPr marL="0" indent="0">
              <a:buNone/>
            </a:pPr>
            <a:r>
              <a:rPr lang="en-US" sz="2800" dirty="0"/>
              <a:t>Use the following supply schedule to calculate producer surplus if the market price is $5.</a:t>
            </a:r>
          </a:p>
        </p:txBody>
      </p:sp>
      <p:graphicFrame>
        <p:nvGraphicFramePr>
          <p:cNvPr id="24" name="Table 23"/>
          <p:cNvGraphicFramePr>
            <a:graphicFrameLocks noGrp="1"/>
          </p:cNvGraphicFramePr>
          <p:nvPr>
            <p:extLst>
              <p:ext uri="{D42A27DB-BD31-4B8C-83A1-F6EECF244321}">
                <p14:modId xmlns:p14="http://schemas.microsoft.com/office/powerpoint/2010/main" val="3831314671"/>
              </p:ext>
            </p:extLst>
          </p:nvPr>
        </p:nvGraphicFramePr>
        <p:xfrm>
          <a:off x="533400" y="2286000"/>
          <a:ext cx="4572000" cy="3429000"/>
        </p:xfrm>
        <a:graphic>
          <a:graphicData uri="http://schemas.openxmlformats.org/drawingml/2006/table">
            <a:tbl>
              <a:tblPr firstRow="1" bandRow="1">
                <a:tableStyleId>{5C22544A-7EE6-4342-B048-85BDC9FD1C3A}</a:tableStyleId>
              </a:tblPr>
              <a:tblGrid>
                <a:gridCol w="1024759">
                  <a:extLst>
                    <a:ext uri="{9D8B030D-6E8A-4147-A177-3AD203B41FA5}">
                      <a16:colId xmlns:a16="http://schemas.microsoft.com/office/drawing/2014/main" val="20000"/>
                    </a:ext>
                  </a:extLst>
                </a:gridCol>
                <a:gridCol w="1261241">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tc>
                  <a:txBody>
                    <a:bodyPr/>
                    <a:lstStyle/>
                    <a:p>
                      <a:pPr algn="ctr"/>
                      <a:r>
                        <a:rPr lang="en-US" dirty="0">
                          <a:solidFill>
                            <a:schemeClr val="tx1"/>
                          </a:solidFill>
                          <a:latin typeface="Calibri Light" pitchFamily="34" charset="0"/>
                        </a:rPr>
                        <a:t>Producer Surplus</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130</a:t>
                      </a:r>
                    </a:p>
                  </a:txBody>
                  <a:tcPr>
                    <a:solidFill>
                      <a:srgbClr val="F1F9FE"/>
                    </a:solidFill>
                  </a:tcPr>
                </a:tc>
                <a:tc>
                  <a:txBody>
                    <a:bodyPr/>
                    <a:lstStyle/>
                    <a:p>
                      <a:pPr algn="ct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tc>
                  <a:txBody>
                    <a:bodyPr/>
                    <a:lstStyle/>
                    <a:p>
                      <a:pPr algn="ct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390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520</a:t>
                      </a:r>
                    </a:p>
                  </a:txBody>
                  <a:tcPr>
                    <a:solidFill>
                      <a:srgbClr val="DB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650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780</a:t>
                      </a:r>
                    </a:p>
                  </a:txBody>
                  <a:tcPr>
                    <a:solidFill>
                      <a:srgbClr val="DBF0FD"/>
                    </a:solidFill>
                  </a:tcPr>
                </a:tc>
                <a:tc>
                  <a:txBody>
                    <a:bodyPr/>
                    <a:lstStyle/>
                    <a:p>
                      <a:pPr algn="ct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910</a:t>
                      </a:r>
                    </a:p>
                  </a:txBody>
                  <a:tcPr>
                    <a:solidFill>
                      <a:srgbClr val="F1F9FE"/>
                    </a:solidFill>
                  </a:tcPr>
                </a:tc>
                <a:tc>
                  <a:txBody>
                    <a:bodyPr/>
                    <a:lstStyle/>
                    <a:p>
                      <a:pPr algn="ct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1040</a:t>
                      </a:r>
                    </a:p>
                  </a:txBody>
                  <a:tcPr>
                    <a:solidFill>
                      <a:srgbClr val="DAF0FD"/>
                    </a:solidFill>
                  </a:tcPr>
                </a:tc>
                <a:tc>
                  <a:txBody>
                    <a:bodyPr/>
                    <a:lstStyle/>
                    <a:p>
                      <a:pPr algn="ctr"/>
                      <a:endParaRPr lang="en-US" dirty="0">
                        <a:latin typeface="Calibri Light" pitchFamily="34" charset="0"/>
                      </a:endParaRP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801448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Solution II</a:t>
            </a:r>
            <a:endParaRPr lang="en-US" dirty="0">
              <a:solidFill>
                <a:srgbClr val="C00000"/>
              </a:solidFill>
            </a:endParaRPr>
          </a:p>
        </p:txBody>
      </p:sp>
      <p:sp>
        <p:nvSpPr>
          <p:cNvPr id="3" name="Content Placeholder 2"/>
          <p:cNvSpPr>
            <a:spLocks noGrp="1"/>
          </p:cNvSpPr>
          <p:nvPr>
            <p:ph idx="1"/>
          </p:nvPr>
        </p:nvSpPr>
        <p:spPr/>
        <p:txBody>
          <a:bodyPr>
            <a:normAutofit/>
          </a:bodyPr>
          <a:lstStyle/>
          <a:p>
            <a:pPr marL="0" indent="0">
              <a:buNone/>
            </a:pPr>
            <a:r>
              <a:rPr lang="en-US" sz="2800" dirty="0"/>
              <a:t>Use the following supply schedule to calculate producer surplus if the market price is $5.</a:t>
            </a:r>
          </a:p>
        </p:txBody>
      </p:sp>
      <p:graphicFrame>
        <p:nvGraphicFramePr>
          <p:cNvPr id="24" name="Table 23"/>
          <p:cNvGraphicFramePr>
            <a:graphicFrameLocks noGrp="1"/>
          </p:cNvGraphicFramePr>
          <p:nvPr>
            <p:extLst>
              <p:ext uri="{D42A27DB-BD31-4B8C-83A1-F6EECF244321}">
                <p14:modId xmlns:p14="http://schemas.microsoft.com/office/powerpoint/2010/main" val="687058718"/>
              </p:ext>
            </p:extLst>
          </p:nvPr>
        </p:nvGraphicFramePr>
        <p:xfrm>
          <a:off x="499518" y="2286000"/>
          <a:ext cx="4572000" cy="3429000"/>
        </p:xfrm>
        <a:graphic>
          <a:graphicData uri="http://schemas.openxmlformats.org/drawingml/2006/table">
            <a:tbl>
              <a:tblPr firstRow="1" bandRow="1">
                <a:tableStyleId>{5C22544A-7EE6-4342-B048-85BDC9FD1C3A}</a:tableStyleId>
              </a:tblPr>
              <a:tblGrid>
                <a:gridCol w="1024759">
                  <a:extLst>
                    <a:ext uri="{9D8B030D-6E8A-4147-A177-3AD203B41FA5}">
                      <a16:colId xmlns:a16="http://schemas.microsoft.com/office/drawing/2014/main" val="20000"/>
                    </a:ext>
                  </a:extLst>
                </a:gridCol>
                <a:gridCol w="1261241">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tc>
                  <a:txBody>
                    <a:bodyPr/>
                    <a:lstStyle/>
                    <a:p>
                      <a:pPr algn="ctr"/>
                      <a:r>
                        <a:rPr lang="en-US" dirty="0">
                          <a:solidFill>
                            <a:schemeClr val="tx1"/>
                          </a:solidFill>
                          <a:latin typeface="Calibri Light" pitchFamily="34" charset="0"/>
                        </a:rPr>
                        <a:t>Producer Surplus</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130</a:t>
                      </a:r>
                    </a:p>
                  </a:txBody>
                  <a:tcPr>
                    <a:solidFill>
                      <a:srgbClr val="F1F9FE"/>
                    </a:solidFill>
                  </a:tcPr>
                </a:tc>
                <a:tc>
                  <a:txBody>
                    <a:bodyPr/>
                    <a:lstStyle/>
                    <a:p>
                      <a:pPr algn="ctr"/>
                      <a:r>
                        <a:rPr lang="en-US" dirty="0">
                          <a:latin typeface="Calibri Light" pitchFamily="34" charset="0"/>
                        </a:rPr>
                        <a:t>($5 - $1)*130 = $520</a:t>
                      </a: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tc>
                  <a:txBody>
                    <a:bodyPr/>
                    <a:lstStyle/>
                    <a:p>
                      <a:pPr algn="ctr"/>
                      <a:r>
                        <a:rPr lang="en-US" dirty="0">
                          <a:latin typeface="Calibri Light" pitchFamily="34" charset="0"/>
                        </a:rPr>
                        <a:t>($5 - $2)*130 = $390</a:t>
                      </a: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390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($5 - $3)*130 = $260</a:t>
                      </a: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520</a:t>
                      </a:r>
                    </a:p>
                  </a:txBody>
                  <a:tcPr>
                    <a:solidFill>
                      <a:srgbClr val="DBF0F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($5 - $4)*130 = $130</a:t>
                      </a: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650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latin typeface="Calibri Light" pitchFamily="34" charset="0"/>
                        </a:rPr>
                        <a:t>($5 - $5)*130 = $0</a:t>
                      </a: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780</a:t>
                      </a:r>
                    </a:p>
                  </a:txBody>
                  <a:tcPr>
                    <a:solidFill>
                      <a:srgbClr val="DBF0FD"/>
                    </a:solidFill>
                  </a:tcPr>
                </a:tc>
                <a:tc>
                  <a:txBody>
                    <a:bodyPr/>
                    <a:lstStyle/>
                    <a:p>
                      <a:pPr algn="ctr"/>
                      <a:r>
                        <a:rPr lang="en-US" dirty="0">
                          <a:latin typeface="Calibri Light" pitchFamily="34" charset="0"/>
                        </a:rPr>
                        <a:t>$0</a:t>
                      </a: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910</a:t>
                      </a:r>
                    </a:p>
                  </a:txBody>
                  <a:tcPr>
                    <a:solidFill>
                      <a:srgbClr val="F1F9FE"/>
                    </a:solidFill>
                  </a:tcPr>
                </a:tc>
                <a:tc>
                  <a:txBody>
                    <a:bodyPr/>
                    <a:lstStyle/>
                    <a:p>
                      <a:pPr algn="ctr"/>
                      <a:r>
                        <a:rPr lang="en-US" dirty="0">
                          <a:latin typeface="Calibri Light" pitchFamily="34" charset="0"/>
                        </a:rPr>
                        <a:t>$0</a:t>
                      </a: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1040</a:t>
                      </a:r>
                    </a:p>
                  </a:txBody>
                  <a:tcPr>
                    <a:solidFill>
                      <a:srgbClr val="DAF0FD"/>
                    </a:solidFill>
                  </a:tcPr>
                </a:tc>
                <a:tc>
                  <a:txBody>
                    <a:bodyPr/>
                    <a:lstStyle/>
                    <a:p>
                      <a:pPr algn="ctr"/>
                      <a:r>
                        <a:rPr lang="en-US" dirty="0">
                          <a:latin typeface="Calibri Light" pitchFamily="34" charset="0"/>
                        </a:rPr>
                        <a:t>$0</a:t>
                      </a:r>
                    </a:p>
                  </a:txBody>
                  <a:tcPr>
                    <a:solidFill>
                      <a:srgbClr val="DAF0FD"/>
                    </a:solidFill>
                  </a:tcPr>
                </a:tc>
                <a:extLst>
                  <a:ext uri="{0D108BD9-81ED-4DB2-BD59-A6C34878D82A}">
                    <a16:rowId xmlns:a16="http://schemas.microsoft.com/office/drawing/2014/main" val="10008"/>
                  </a:ext>
                </a:extLst>
              </a:tr>
            </a:tbl>
          </a:graphicData>
        </a:graphic>
      </p:graphicFrame>
      <p:sp>
        <p:nvSpPr>
          <p:cNvPr id="5" name="TextBox 4"/>
          <p:cNvSpPr txBox="1"/>
          <p:nvPr/>
        </p:nvSpPr>
        <p:spPr>
          <a:xfrm>
            <a:off x="5257800" y="2286000"/>
            <a:ext cx="3639345" cy="3416320"/>
          </a:xfrm>
          <a:prstGeom prst="rect">
            <a:avLst/>
          </a:prstGeom>
          <a:noFill/>
        </p:spPr>
        <p:txBody>
          <a:bodyPr wrap="square" rtlCol="0">
            <a:spAutoFit/>
          </a:bodyPr>
          <a:lstStyle/>
          <a:p>
            <a:pPr marL="285750" indent="-285750">
              <a:buFont typeface="Arial" pitchFamily="34" charset="0"/>
              <a:buChar char="•"/>
            </a:pPr>
            <a:r>
              <a:rPr lang="en-US" dirty="0">
                <a:latin typeface="Calibri Light" pitchFamily="34" charset="0"/>
              </a:rPr>
              <a:t>Those with a minimum willingness to sell below the market price receive producer surplus.</a:t>
            </a:r>
          </a:p>
          <a:p>
            <a:pPr marL="285750" indent="-285750">
              <a:buFont typeface="Arial" pitchFamily="34" charset="0"/>
              <a:buChar char="•"/>
            </a:pPr>
            <a:r>
              <a:rPr lang="en-US" dirty="0">
                <a:latin typeface="Calibri Light" pitchFamily="34" charset="0"/>
              </a:rPr>
              <a:t>Those with a minimum willingness to sell equal to market price do not receive producer surplus.</a:t>
            </a:r>
          </a:p>
          <a:p>
            <a:pPr marL="285750" indent="-285750">
              <a:buFont typeface="Arial" pitchFamily="34" charset="0"/>
              <a:buChar char="•"/>
            </a:pPr>
            <a:r>
              <a:rPr lang="en-US" dirty="0">
                <a:latin typeface="Calibri Light" pitchFamily="34" charset="0"/>
              </a:rPr>
              <a:t>Those with a minimum willingness to sell above market price do not sell the good.</a:t>
            </a:r>
          </a:p>
          <a:p>
            <a:pPr marL="285750" indent="-285750">
              <a:buFont typeface="Arial" pitchFamily="34" charset="0"/>
              <a:buChar char="•"/>
            </a:pPr>
            <a:r>
              <a:rPr lang="en-US" dirty="0">
                <a:latin typeface="Calibri Light" pitchFamily="34" charset="0"/>
              </a:rPr>
              <a:t>Producer surplus = $520 + $390 + $260 + $130 = $1300.</a:t>
            </a:r>
          </a:p>
          <a:p>
            <a:pPr marL="285750" indent="-285750">
              <a:buFont typeface="Arial" pitchFamily="34" charset="0"/>
              <a:buChar char="•"/>
            </a:pPr>
            <a:endParaRPr lang="en-US" dirty="0">
              <a:latin typeface="Calibri Light" pitchFamily="34" charset="0"/>
            </a:endParaRPr>
          </a:p>
        </p:txBody>
      </p:sp>
      <p:sp>
        <p:nvSpPr>
          <p:cNvPr id="9" name="Rectangle 8"/>
          <p:cNvSpPr/>
          <p:nvPr/>
        </p:nvSpPr>
        <p:spPr>
          <a:xfrm>
            <a:off x="2814093" y="2621280"/>
            <a:ext cx="2254382" cy="15697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814093" y="4191000"/>
            <a:ext cx="2254382"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2814093" y="4572000"/>
            <a:ext cx="2254382" cy="108775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6061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1349377" y="4700072"/>
            <a:ext cx="986265" cy="581943"/>
            <a:chOff x="1349377" y="4700072"/>
            <a:chExt cx="986265" cy="581943"/>
          </a:xfrm>
        </p:grpSpPr>
        <p:sp>
          <p:nvSpPr>
            <p:cNvPr id="254" name="Rectangle 253"/>
            <p:cNvSpPr>
              <a:spLocks noChangeArrowheads="1"/>
            </p:cNvSpPr>
            <p:nvPr/>
          </p:nvSpPr>
          <p:spPr bwMode="auto">
            <a:xfrm>
              <a:off x="1783774" y="4700971"/>
              <a:ext cx="551868" cy="396492"/>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45" name="Rectangle 244"/>
            <p:cNvSpPr>
              <a:spLocks noChangeArrowheads="1"/>
            </p:cNvSpPr>
            <p:nvPr/>
          </p:nvSpPr>
          <p:spPr bwMode="auto">
            <a:xfrm>
              <a:off x="1349377" y="4700072"/>
              <a:ext cx="506678" cy="58194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 name="Title 2"/>
          <p:cNvSpPr>
            <a:spLocks noGrp="1"/>
          </p:cNvSpPr>
          <p:nvPr>
            <p:ph type="title"/>
          </p:nvPr>
        </p:nvSpPr>
        <p:spPr/>
        <p:txBody>
          <a:bodyPr>
            <a:normAutofit/>
          </a:bodyPr>
          <a:lstStyle/>
          <a:p>
            <a:r>
              <a:rPr lang="en-US" dirty="0">
                <a:latin typeface="+mj-lt"/>
              </a:rPr>
              <a:t>Total surplus I</a:t>
            </a:r>
          </a:p>
        </p:txBody>
      </p:sp>
      <p:sp>
        <p:nvSpPr>
          <p:cNvPr id="92" name="Content Placeholder 2"/>
          <p:cNvSpPr>
            <a:spLocks noGrp="1"/>
          </p:cNvSpPr>
          <p:nvPr>
            <p:ph idx="4294967295"/>
          </p:nvPr>
        </p:nvSpPr>
        <p:spPr>
          <a:xfrm>
            <a:off x="4582777" y="2911733"/>
            <a:ext cx="4332622" cy="3682787"/>
          </a:xfrm>
          <a:prstGeom prst="rect">
            <a:avLst/>
          </a:prstGeom>
        </p:spPr>
        <p:txBody>
          <a:bodyPr>
            <a:normAutofit/>
          </a:bodyPr>
          <a:lstStyle/>
          <a:p>
            <a:pPr marL="0" indent="0">
              <a:buNone/>
            </a:pPr>
            <a:r>
              <a:rPr lang="en-US" sz="2400" dirty="0"/>
              <a:t>Supply and demand intersect at a price of $200 and quantity of 3.</a:t>
            </a:r>
          </a:p>
          <a:p>
            <a:pPr marL="227013" indent="-182563"/>
            <a:r>
              <a:rPr lang="en-US" sz="2400" dirty="0"/>
              <a:t>CS = $300 + $50 = $350.</a:t>
            </a:r>
          </a:p>
          <a:p>
            <a:pPr marL="227013" indent="-182563"/>
            <a:r>
              <a:rPr lang="en-US" sz="2400" dirty="0"/>
              <a:t>PS = $150 + $100 = $250.</a:t>
            </a:r>
          </a:p>
          <a:p>
            <a:pPr marL="0" indent="0">
              <a:buNone/>
            </a:pPr>
            <a:r>
              <a:rPr lang="en-US" sz="2400" i="1" dirty="0"/>
              <a:t>Total surplus </a:t>
            </a:r>
            <a:r>
              <a:rPr lang="en-US" sz="2400" dirty="0"/>
              <a:t>= CS + PS = $600.</a:t>
            </a:r>
          </a:p>
        </p:txBody>
      </p:sp>
      <p:sp>
        <p:nvSpPr>
          <p:cNvPr id="93" name="Rectangle 92"/>
          <p:cNvSpPr/>
          <p:nvPr/>
        </p:nvSpPr>
        <p:spPr>
          <a:xfrm>
            <a:off x="533400" y="1132582"/>
            <a:ext cx="8381999" cy="1446550"/>
          </a:xfrm>
          <a:prstGeom prst="rect">
            <a:avLst/>
          </a:prstGeom>
        </p:spPr>
        <p:txBody>
          <a:bodyPr wrap="square">
            <a:spAutoFit/>
          </a:bodyPr>
          <a:lstStyle/>
          <a:p>
            <a:r>
              <a:rPr lang="en-US" sz="2800" i="1" dirty="0">
                <a:solidFill>
                  <a:srgbClr val="9D0505"/>
                </a:solidFill>
                <a:latin typeface="Calibri Light" pitchFamily="34" charset="0"/>
              </a:rPr>
              <a:t>Total surplus </a:t>
            </a:r>
            <a:r>
              <a:rPr lang="en-US" sz="2800" dirty="0">
                <a:latin typeface="Calibri Light" pitchFamily="34" charset="0"/>
              </a:rPr>
              <a:t>is the combined benefits that everyone receives from participating in an exchange of goods or services</a:t>
            </a:r>
            <a:r>
              <a:rPr lang="en-US" sz="3200" dirty="0">
                <a:latin typeface="Calibri Light" pitchFamily="34" charset="0"/>
              </a:rPr>
              <a:t>.</a:t>
            </a:r>
          </a:p>
        </p:txBody>
      </p:sp>
      <p:grpSp>
        <p:nvGrpSpPr>
          <p:cNvPr id="41" name="Group 40"/>
          <p:cNvGrpSpPr/>
          <p:nvPr/>
        </p:nvGrpSpPr>
        <p:grpSpPr>
          <a:xfrm>
            <a:off x="1352032" y="3509964"/>
            <a:ext cx="989974" cy="1193800"/>
            <a:chOff x="1352032" y="3509964"/>
            <a:chExt cx="989974" cy="1193800"/>
          </a:xfrm>
        </p:grpSpPr>
        <p:sp>
          <p:nvSpPr>
            <p:cNvPr id="195" name="Rectangle 33"/>
            <p:cNvSpPr>
              <a:spLocks noChangeArrowheads="1"/>
            </p:cNvSpPr>
            <p:nvPr/>
          </p:nvSpPr>
          <p:spPr bwMode="auto">
            <a:xfrm>
              <a:off x="1827320" y="4492665"/>
              <a:ext cx="514686" cy="207407"/>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Rectangle 6"/>
            <p:cNvSpPr>
              <a:spLocks noChangeArrowheads="1"/>
            </p:cNvSpPr>
            <p:nvPr/>
          </p:nvSpPr>
          <p:spPr bwMode="auto">
            <a:xfrm>
              <a:off x="1352032" y="3509964"/>
              <a:ext cx="488950" cy="1193800"/>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18" name="Line 66"/>
          <p:cNvSpPr>
            <a:spLocks noChangeShapeType="1"/>
          </p:cNvSpPr>
          <p:nvPr/>
        </p:nvSpPr>
        <p:spPr bwMode="auto">
          <a:xfrm>
            <a:off x="3337994" y="5100638"/>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6" name="Line 84"/>
          <p:cNvSpPr>
            <a:spLocks noChangeShapeType="1"/>
          </p:cNvSpPr>
          <p:nvPr/>
        </p:nvSpPr>
        <p:spPr bwMode="auto">
          <a:xfrm>
            <a:off x="2853807" y="4862513"/>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7" name="Rectangle 85"/>
          <p:cNvSpPr>
            <a:spLocks noChangeArrowheads="1"/>
          </p:cNvSpPr>
          <p:nvPr/>
        </p:nvSpPr>
        <p:spPr bwMode="auto">
          <a:xfrm>
            <a:off x="1428177" y="443152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3" name="Group 42"/>
          <p:cNvGrpSpPr/>
          <p:nvPr/>
        </p:nvGrpSpPr>
        <p:grpSpPr>
          <a:xfrm>
            <a:off x="1068333" y="2819400"/>
            <a:ext cx="2826874" cy="3056454"/>
            <a:chOff x="1068333" y="2819400"/>
            <a:chExt cx="2826874" cy="3056454"/>
          </a:xfrm>
        </p:grpSpPr>
        <p:sp>
          <p:nvSpPr>
            <p:cNvPr id="170" name="Line 8"/>
            <p:cNvSpPr>
              <a:spLocks noChangeShapeType="1"/>
            </p:cNvSpPr>
            <p:nvPr/>
          </p:nvSpPr>
          <p:spPr bwMode="auto">
            <a:xfrm flipV="1">
              <a:off x="1348857" y="3022600"/>
              <a:ext cx="0" cy="24717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9"/>
            <p:cNvSpPr>
              <a:spLocks noChangeShapeType="1"/>
            </p:cNvSpPr>
            <p:nvPr/>
          </p:nvSpPr>
          <p:spPr bwMode="auto">
            <a:xfrm>
              <a:off x="1352032" y="3108325"/>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0"/>
            <p:cNvSpPr>
              <a:spLocks noChangeShapeType="1"/>
            </p:cNvSpPr>
            <p:nvPr/>
          </p:nvSpPr>
          <p:spPr bwMode="auto">
            <a:xfrm>
              <a:off x="1352032" y="3509963"/>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1"/>
            <p:cNvSpPr>
              <a:spLocks noChangeShapeType="1"/>
            </p:cNvSpPr>
            <p:nvPr/>
          </p:nvSpPr>
          <p:spPr bwMode="auto">
            <a:xfrm>
              <a:off x="1352032" y="3906838"/>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2"/>
            <p:cNvSpPr>
              <a:spLocks noChangeShapeType="1"/>
            </p:cNvSpPr>
            <p:nvPr/>
          </p:nvSpPr>
          <p:spPr bwMode="auto">
            <a:xfrm>
              <a:off x="1352032" y="4305300"/>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3"/>
            <p:cNvSpPr>
              <a:spLocks noChangeShapeType="1"/>
            </p:cNvSpPr>
            <p:nvPr/>
          </p:nvSpPr>
          <p:spPr bwMode="auto">
            <a:xfrm>
              <a:off x="1352032" y="4703763"/>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4"/>
            <p:cNvSpPr>
              <a:spLocks noChangeShapeType="1"/>
            </p:cNvSpPr>
            <p:nvPr/>
          </p:nvSpPr>
          <p:spPr bwMode="auto">
            <a:xfrm>
              <a:off x="1352032" y="5100638"/>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5"/>
            <p:cNvSpPr>
              <a:spLocks noChangeShapeType="1"/>
            </p:cNvSpPr>
            <p:nvPr/>
          </p:nvSpPr>
          <p:spPr bwMode="auto">
            <a:xfrm>
              <a:off x="3807894" y="545465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6"/>
            <p:cNvSpPr>
              <a:spLocks noChangeShapeType="1"/>
            </p:cNvSpPr>
            <p:nvPr/>
          </p:nvSpPr>
          <p:spPr bwMode="auto">
            <a:xfrm>
              <a:off x="3315769" y="545465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17"/>
            <p:cNvSpPr>
              <a:spLocks noChangeShapeType="1"/>
            </p:cNvSpPr>
            <p:nvPr/>
          </p:nvSpPr>
          <p:spPr bwMode="auto">
            <a:xfrm>
              <a:off x="2823644" y="545465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18"/>
            <p:cNvSpPr>
              <a:spLocks noChangeShapeType="1"/>
            </p:cNvSpPr>
            <p:nvPr/>
          </p:nvSpPr>
          <p:spPr bwMode="auto">
            <a:xfrm>
              <a:off x="2333107" y="545465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19"/>
            <p:cNvSpPr>
              <a:spLocks noChangeShapeType="1"/>
            </p:cNvSpPr>
            <p:nvPr/>
          </p:nvSpPr>
          <p:spPr bwMode="auto">
            <a:xfrm>
              <a:off x="1840982" y="5454650"/>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Rectangle 20"/>
            <p:cNvSpPr>
              <a:spLocks noChangeArrowheads="1"/>
            </p:cNvSpPr>
            <p:nvPr/>
          </p:nvSpPr>
          <p:spPr bwMode="auto">
            <a:xfrm>
              <a:off x="1250432"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21"/>
            <p:cNvSpPr>
              <a:spLocks noChangeArrowheads="1"/>
            </p:cNvSpPr>
            <p:nvPr/>
          </p:nvSpPr>
          <p:spPr bwMode="auto">
            <a:xfrm>
              <a:off x="1068333" y="50292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22"/>
            <p:cNvSpPr>
              <a:spLocks noChangeArrowheads="1"/>
            </p:cNvSpPr>
            <p:nvPr/>
          </p:nvSpPr>
          <p:spPr bwMode="auto">
            <a:xfrm>
              <a:off x="1068333" y="463073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23"/>
            <p:cNvSpPr>
              <a:spLocks noChangeArrowheads="1"/>
            </p:cNvSpPr>
            <p:nvPr/>
          </p:nvSpPr>
          <p:spPr bwMode="auto">
            <a:xfrm>
              <a:off x="1068333" y="4233863"/>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24"/>
            <p:cNvSpPr>
              <a:spLocks noChangeArrowheads="1"/>
            </p:cNvSpPr>
            <p:nvPr/>
          </p:nvSpPr>
          <p:spPr bwMode="auto">
            <a:xfrm>
              <a:off x="1068333" y="38354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25"/>
            <p:cNvSpPr>
              <a:spLocks noChangeArrowheads="1"/>
            </p:cNvSpPr>
            <p:nvPr/>
          </p:nvSpPr>
          <p:spPr bwMode="auto">
            <a:xfrm>
              <a:off x="1068333" y="3436938"/>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26"/>
            <p:cNvSpPr>
              <a:spLocks noChangeArrowheads="1"/>
            </p:cNvSpPr>
            <p:nvPr/>
          </p:nvSpPr>
          <p:spPr bwMode="auto">
            <a:xfrm>
              <a:off x="1068333" y="3040063"/>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27"/>
            <p:cNvSpPr>
              <a:spLocks noChangeArrowheads="1"/>
            </p:cNvSpPr>
            <p:nvPr/>
          </p:nvSpPr>
          <p:spPr bwMode="auto">
            <a:xfrm>
              <a:off x="1815582"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28"/>
            <p:cNvSpPr>
              <a:spLocks noChangeArrowheads="1"/>
            </p:cNvSpPr>
            <p:nvPr/>
          </p:nvSpPr>
          <p:spPr bwMode="auto">
            <a:xfrm>
              <a:off x="2307707"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29"/>
            <p:cNvSpPr>
              <a:spLocks noChangeArrowheads="1"/>
            </p:cNvSpPr>
            <p:nvPr/>
          </p:nvSpPr>
          <p:spPr bwMode="auto">
            <a:xfrm>
              <a:off x="2795069"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30"/>
            <p:cNvSpPr>
              <a:spLocks noChangeArrowheads="1"/>
            </p:cNvSpPr>
            <p:nvPr/>
          </p:nvSpPr>
          <p:spPr bwMode="auto">
            <a:xfrm>
              <a:off x="3287194"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31"/>
            <p:cNvSpPr>
              <a:spLocks noChangeArrowheads="1"/>
            </p:cNvSpPr>
            <p:nvPr/>
          </p:nvSpPr>
          <p:spPr bwMode="auto">
            <a:xfrm>
              <a:off x="3779319" y="55245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7" name="Rectangle 35"/>
            <p:cNvSpPr>
              <a:spLocks noChangeArrowheads="1"/>
            </p:cNvSpPr>
            <p:nvPr/>
          </p:nvSpPr>
          <p:spPr bwMode="auto">
            <a:xfrm>
              <a:off x="2032600" y="5691188"/>
              <a:ext cx="14779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cameras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0" name="Rectangle 48"/>
            <p:cNvSpPr>
              <a:spLocks noChangeArrowheads="1"/>
            </p:cNvSpPr>
            <p:nvPr/>
          </p:nvSpPr>
          <p:spPr bwMode="auto">
            <a:xfrm>
              <a:off x="1068333" y="2819400"/>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1" name="Line 49"/>
            <p:cNvSpPr>
              <a:spLocks noChangeShapeType="1"/>
            </p:cNvSpPr>
            <p:nvPr/>
          </p:nvSpPr>
          <p:spPr bwMode="auto">
            <a:xfrm>
              <a:off x="1371082" y="5100638"/>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3" name="Line 160"/>
            <p:cNvSpPr>
              <a:spLocks noChangeShapeType="1"/>
            </p:cNvSpPr>
            <p:nvPr/>
          </p:nvSpPr>
          <p:spPr bwMode="auto">
            <a:xfrm>
              <a:off x="1348857" y="5494338"/>
              <a:ext cx="25463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53" name="Rectangle 85"/>
          <p:cNvSpPr>
            <a:spLocks noChangeArrowheads="1"/>
          </p:cNvSpPr>
          <p:nvPr/>
        </p:nvSpPr>
        <p:spPr bwMode="auto">
          <a:xfrm>
            <a:off x="3810000" y="3056454"/>
            <a:ext cx="3081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1" name="Rectangle 85"/>
          <p:cNvSpPr>
            <a:spLocks noChangeArrowheads="1"/>
          </p:cNvSpPr>
          <p:nvPr/>
        </p:nvSpPr>
        <p:spPr bwMode="auto">
          <a:xfrm>
            <a:off x="1515184" y="4803959"/>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$250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2" name="Rectangle 85"/>
          <p:cNvSpPr>
            <a:spLocks noChangeArrowheads="1"/>
          </p:cNvSpPr>
          <p:nvPr/>
        </p:nvSpPr>
        <p:spPr bwMode="auto">
          <a:xfrm>
            <a:off x="3882861" y="5233988"/>
            <a:ext cx="3081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2" name="Group 41"/>
          <p:cNvGrpSpPr/>
          <p:nvPr/>
        </p:nvGrpSpPr>
        <p:grpSpPr>
          <a:xfrm>
            <a:off x="1360093" y="3165217"/>
            <a:ext cx="2385301" cy="2121603"/>
            <a:chOff x="1360093" y="3165217"/>
            <a:chExt cx="2385301" cy="2121603"/>
          </a:xfrm>
        </p:grpSpPr>
        <p:sp>
          <p:nvSpPr>
            <p:cNvPr id="246" name="Freeform 245"/>
            <p:cNvSpPr>
              <a:spLocks/>
            </p:cNvSpPr>
            <p:nvPr/>
          </p:nvSpPr>
          <p:spPr bwMode="auto">
            <a:xfrm>
              <a:off x="2806979" y="3906231"/>
              <a:ext cx="920443" cy="368596"/>
            </a:xfrm>
            <a:custGeom>
              <a:avLst/>
              <a:gdLst>
                <a:gd name="T0" fmla="*/ 0 w 556"/>
                <a:gd name="T1" fmla="*/ 224 h 224"/>
                <a:gd name="T2" fmla="*/ 278 w 556"/>
                <a:gd name="T3" fmla="*/ 224 h 224"/>
                <a:gd name="T4" fmla="*/ 278 w 556"/>
                <a:gd name="T5" fmla="*/ 0 h 224"/>
                <a:gd name="T6" fmla="*/ 556 w 556"/>
                <a:gd name="T7" fmla="*/ 0 h 224"/>
              </a:gdLst>
              <a:ahLst/>
              <a:cxnLst>
                <a:cxn ang="0">
                  <a:pos x="T0" y="T1"/>
                </a:cxn>
                <a:cxn ang="0">
                  <a:pos x="T2" y="T3"/>
                </a:cxn>
                <a:cxn ang="0">
                  <a:pos x="T4" y="T5"/>
                </a:cxn>
                <a:cxn ang="0">
                  <a:pos x="T6" y="T7"/>
                </a:cxn>
              </a:cxnLst>
              <a:rect l="0" t="0" r="r" b="b"/>
              <a:pathLst>
                <a:path w="556" h="224">
                  <a:moveTo>
                    <a:pt x="0" y="224"/>
                  </a:moveTo>
                  <a:lnTo>
                    <a:pt x="278" y="224"/>
                  </a:lnTo>
                  <a:lnTo>
                    <a:pt x="278" y="0"/>
                  </a:lnTo>
                  <a:lnTo>
                    <a:pt x="556"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7" name="Line 21"/>
            <p:cNvSpPr>
              <a:spLocks noChangeShapeType="1"/>
            </p:cNvSpPr>
            <p:nvPr/>
          </p:nvSpPr>
          <p:spPr bwMode="auto">
            <a:xfrm flipH="1" flipV="1">
              <a:off x="3735165" y="3165217"/>
              <a:ext cx="10229" cy="762516"/>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8" name="Freeform 247"/>
            <p:cNvSpPr>
              <a:spLocks/>
            </p:cNvSpPr>
            <p:nvPr/>
          </p:nvSpPr>
          <p:spPr bwMode="auto">
            <a:xfrm>
              <a:off x="1360093" y="4290880"/>
              <a:ext cx="1466570" cy="995940"/>
            </a:xfrm>
            <a:custGeom>
              <a:avLst/>
              <a:gdLst>
                <a:gd name="T0" fmla="*/ 0 w 832"/>
                <a:gd name="T1" fmla="*/ 562 h 562"/>
                <a:gd name="T2" fmla="*/ 278 w 832"/>
                <a:gd name="T3" fmla="*/ 562 h 562"/>
                <a:gd name="T4" fmla="*/ 278 w 832"/>
                <a:gd name="T5" fmla="*/ 450 h 562"/>
                <a:gd name="T6" fmla="*/ 554 w 832"/>
                <a:gd name="T7" fmla="*/ 450 h 562"/>
                <a:gd name="T8" fmla="*/ 554 w 832"/>
                <a:gd name="T9" fmla="*/ 226 h 562"/>
                <a:gd name="T10" fmla="*/ 832 w 832"/>
                <a:gd name="T11" fmla="*/ 226 h 562"/>
                <a:gd name="T12" fmla="*/ 832 w 832"/>
                <a:gd name="T13" fmla="*/ 0 h 562"/>
              </a:gdLst>
              <a:ahLst/>
              <a:cxnLst>
                <a:cxn ang="0">
                  <a:pos x="T0" y="T1"/>
                </a:cxn>
                <a:cxn ang="0">
                  <a:pos x="T2" y="T3"/>
                </a:cxn>
                <a:cxn ang="0">
                  <a:pos x="T4" y="T5"/>
                </a:cxn>
                <a:cxn ang="0">
                  <a:pos x="T6" y="T7"/>
                </a:cxn>
                <a:cxn ang="0">
                  <a:pos x="T8" y="T9"/>
                </a:cxn>
                <a:cxn ang="0">
                  <a:pos x="T10" y="T11"/>
                </a:cxn>
                <a:cxn ang="0">
                  <a:pos x="T12" y="T13"/>
                </a:cxn>
              </a:cxnLst>
              <a:rect l="0" t="0" r="r" b="b"/>
              <a:pathLst>
                <a:path w="832" h="562">
                  <a:moveTo>
                    <a:pt x="0" y="562"/>
                  </a:moveTo>
                  <a:lnTo>
                    <a:pt x="278" y="562"/>
                  </a:lnTo>
                  <a:lnTo>
                    <a:pt x="278" y="450"/>
                  </a:lnTo>
                  <a:lnTo>
                    <a:pt x="554" y="450"/>
                  </a:lnTo>
                  <a:lnTo>
                    <a:pt x="554" y="226"/>
                  </a:lnTo>
                  <a:lnTo>
                    <a:pt x="832" y="226"/>
                  </a:lnTo>
                  <a:lnTo>
                    <a:pt x="832"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3"/>
          <p:cNvGrpSpPr/>
          <p:nvPr/>
        </p:nvGrpSpPr>
        <p:grpSpPr>
          <a:xfrm>
            <a:off x="1347652" y="3509963"/>
            <a:ext cx="2474304" cy="1984891"/>
            <a:chOff x="1347652" y="3509963"/>
            <a:chExt cx="2474304" cy="1984891"/>
          </a:xfrm>
        </p:grpSpPr>
        <p:sp>
          <p:nvSpPr>
            <p:cNvPr id="255" name="Line 65"/>
            <p:cNvSpPr>
              <a:spLocks noChangeShapeType="1"/>
            </p:cNvSpPr>
            <p:nvPr/>
          </p:nvSpPr>
          <p:spPr bwMode="auto">
            <a:xfrm>
              <a:off x="3815748" y="5101662"/>
              <a:ext cx="961" cy="39319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6" name="Line 65"/>
            <p:cNvSpPr>
              <a:spLocks noChangeShapeType="1"/>
            </p:cNvSpPr>
            <p:nvPr/>
          </p:nvSpPr>
          <p:spPr bwMode="auto">
            <a:xfrm>
              <a:off x="3315769" y="4862513"/>
              <a:ext cx="0" cy="265176"/>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Line 65"/>
            <p:cNvSpPr>
              <a:spLocks noChangeShapeType="1"/>
            </p:cNvSpPr>
            <p:nvPr/>
          </p:nvSpPr>
          <p:spPr bwMode="auto">
            <a:xfrm>
              <a:off x="2816101" y="4695890"/>
              <a:ext cx="6190" cy="182434"/>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8" name="Line 65"/>
            <p:cNvSpPr>
              <a:spLocks noChangeShapeType="1"/>
            </p:cNvSpPr>
            <p:nvPr/>
          </p:nvSpPr>
          <p:spPr bwMode="auto">
            <a:xfrm flipH="1" flipV="1">
              <a:off x="3292690" y="5121894"/>
              <a:ext cx="529266" cy="1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65"/>
            <p:cNvSpPr>
              <a:spLocks noChangeShapeType="1"/>
            </p:cNvSpPr>
            <p:nvPr/>
          </p:nvSpPr>
          <p:spPr bwMode="auto">
            <a:xfrm flipH="1" flipV="1">
              <a:off x="2803155" y="4879959"/>
              <a:ext cx="508403" cy="26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65"/>
            <p:cNvSpPr>
              <a:spLocks noChangeShapeType="1"/>
            </p:cNvSpPr>
            <p:nvPr/>
          </p:nvSpPr>
          <p:spPr bwMode="auto">
            <a:xfrm>
              <a:off x="2335642" y="4462504"/>
              <a:ext cx="4810" cy="21350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65"/>
            <p:cNvSpPr>
              <a:spLocks noChangeShapeType="1"/>
            </p:cNvSpPr>
            <p:nvPr/>
          </p:nvSpPr>
          <p:spPr bwMode="auto">
            <a:xfrm>
              <a:off x="1839239" y="3509963"/>
              <a:ext cx="7684" cy="98721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Line 65"/>
            <p:cNvSpPr>
              <a:spLocks noChangeShapeType="1"/>
            </p:cNvSpPr>
            <p:nvPr/>
          </p:nvSpPr>
          <p:spPr bwMode="auto">
            <a:xfrm flipH="1" flipV="1">
              <a:off x="1837219" y="4477304"/>
              <a:ext cx="508403" cy="26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Line 65"/>
            <p:cNvSpPr>
              <a:spLocks noChangeShapeType="1"/>
            </p:cNvSpPr>
            <p:nvPr/>
          </p:nvSpPr>
          <p:spPr bwMode="auto">
            <a:xfrm flipH="1" flipV="1">
              <a:off x="1347652" y="3522529"/>
              <a:ext cx="508403" cy="26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1463138" y="4701322"/>
            <a:ext cx="1360506" cy="720408"/>
            <a:chOff x="1463138" y="4701322"/>
            <a:chExt cx="1360506" cy="720408"/>
          </a:xfrm>
        </p:grpSpPr>
        <p:sp>
          <p:nvSpPr>
            <p:cNvPr id="269" name="Line 68"/>
            <p:cNvSpPr>
              <a:spLocks noChangeShapeType="1"/>
            </p:cNvSpPr>
            <p:nvPr/>
          </p:nvSpPr>
          <p:spPr bwMode="auto">
            <a:xfrm flipV="1">
              <a:off x="2823644" y="5334408"/>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0" name="Line 69"/>
            <p:cNvSpPr>
              <a:spLocks noChangeShapeType="1"/>
            </p:cNvSpPr>
            <p:nvPr/>
          </p:nvSpPr>
          <p:spPr bwMode="auto">
            <a:xfrm flipV="1">
              <a:off x="2823644" y="5194693"/>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1" name="Line 70"/>
            <p:cNvSpPr>
              <a:spLocks noChangeShapeType="1"/>
            </p:cNvSpPr>
            <p:nvPr/>
          </p:nvSpPr>
          <p:spPr bwMode="auto">
            <a:xfrm flipV="1">
              <a:off x="2823644" y="5054977"/>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2" name="Line 71"/>
            <p:cNvSpPr>
              <a:spLocks noChangeShapeType="1"/>
            </p:cNvSpPr>
            <p:nvPr/>
          </p:nvSpPr>
          <p:spPr bwMode="auto">
            <a:xfrm flipV="1">
              <a:off x="2823644" y="4915262"/>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3" name="Line 72"/>
            <p:cNvSpPr>
              <a:spLocks noChangeShapeType="1"/>
            </p:cNvSpPr>
            <p:nvPr/>
          </p:nvSpPr>
          <p:spPr bwMode="auto">
            <a:xfrm flipV="1">
              <a:off x="2823644" y="4775546"/>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4" name="Line 75"/>
            <p:cNvSpPr>
              <a:spLocks noChangeShapeType="1"/>
            </p:cNvSpPr>
            <p:nvPr/>
          </p:nvSpPr>
          <p:spPr bwMode="auto">
            <a:xfrm flipH="1">
              <a:off x="2533700"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5" name="Line 76"/>
            <p:cNvSpPr>
              <a:spLocks noChangeShapeType="1"/>
            </p:cNvSpPr>
            <p:nvPr/>
          </p:nvSpPr>
          <p:spPr bwMode="auto">
            <a:xfrm flipH="1">
              <a:off x="2355273"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6" name="Line 77"/>
            <p:cNvSpPr>
              <a:spLocks noChangeShapeType="1"/>
            </p:cNvSpPr>
            <p:nvPr/>
          </p:nvSpPr>
          <p:spPr bwMode="auto">
            <a:xfrm flipH="1">
              <a:off x="2176846"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7" name="Line 78"/>
            <p:cNvSpPr>
              <a:spLocks noChangeShapeType="1"/>
            </p:cNvSpPr>
            <p:nvPr/>
          </p:nvSpPr>
          <p:spPr bwMode="auto">
            <a:xfrm flipH="1">
              <a:off x="1998419"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8" name="Line 79"/>
            <p:cNvSpPr>
              <a:spLocks noChangeShapeType="1"/>
            </p:cNvSpPr>
            <p:nvPr/>
          </p:nvSpPr>
          <p:spPr bwMode="auto">
            <a:xfrm flipH="1">
              <a:off x="1819992"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9" name="Line 80"/>
            <p:cNvSpPr>
              <a:spLocks noChangeShapeType="1"/>
            </p:cNvSpPr>
            <p:nvPr/>
          </p:nvSpPr>
          <p:spPr bwMode="auto">
            <a:xfrm flipH="1">
              <a:off x="1641565"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0" name="Line 81"/>
            <p:cNvSpPr>
              <a:spLocks noChangeShapeType="1"/>
            </p:cNvSpPr>
            <p:nvPr/>
          </p:nvSpPr>
          <p:spPr bwMode="auto">
            <a:xfrm flipH="1">
              <a:off x="1463138" y="470132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712789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uiExpand="1" build="p"/>
      <p:bldP spid="237" grpId="0"/>
      <p:bldP spid="253" grpId="0"/>
      <p:bldP spid="261" grpId="0"/>
      <p:bldP spid="2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Total surplus II</a:t>
            </a:r>
          </a:p>
        </p:txBody>
      </p:sp>
      <p:sp>
        <p:nvSpPr>
          <p:cNvPr id="92" name="Content Placeholder 2"/>
          <p:cNvSpPr>
            <a:spLocks noGrp="1"/>
          </p:cNvSpPr>
          <p:nvPr>
            <p:ph idx="4294967295"/>
          </p:nvPr>
        </p:nvSpPr>
        <p:spPr>
          <a:xfrm>
            <a:off x="5412918" y="2579688"/>
            <a:ext cx="3721326" cy="3973512"/>
          </a:xfrm>
          <a:prstGeom prst="rect">
            <a:avLst/>
          </a:prstGeom>
        </p:spPr>
        <p:txBody>
          <a:bodyPr>
            <a:normAutofit/>
          </a:bodyPr>
          <a:lstStyle/>
          <a:p>
            <a:r>
              <a:rPr lang="en-US" sz="1800" dirty="0"/>
              <a:t>Total </a:t>
            </a:r>
            <a:r>
              <a:rPr lang="en-US" sz="1800" i="1" dirty="0"/>
              <a:t>consumer surplus </a:t>
            </a:r>
            <a:r>
              <a:rPr lang="en-US" sz="1800" dirty="0"/>
              <a:t>is equal to the area underneath the demand curve and above the equilibrium price.</a:t>
            </a:r>
          </a:p>
          <a:p>
            <a:pPr marL="457200" lvl="1" indent="-182880"/>
            <a:r>
              <a:rPr lang="en-US" sz="1800" dirty="0"/>
              <a:t> CS = ½ × 30M × ($500 - $200) = $4.5B</a:t>
            </a:r>
          </a:p>
          <a:p>
            <a:r>
              <a:rPr lang="en-US" sz="1800" dirty="0"/>
              <a:t>Total </a:t>
            </a:r>
            <a:r>
              <a:rPr lang="en-US" sz="1800" i="1" dirty="0"/>
              <a:t>producer surplus </a:t>
            </a:r>
            <a:r>
              <a:rPr lang="en-US" sz="1800" dirty="0"/>
              <a:t>is equal to the area above the supply curve and below the equilibrium price.</a:t>
            </a:r>
          </a:p>
          <a:p>
            <a:pPr marL="461963" lvl="1" indent="-182880"/>
            <a:r>
              <a:rPr lang="en-US" sz="1800" dirty="0"/>
              <a:t> PS = ½ × 30M × ($200 - $0) = $3B</a:t>
            </a:r>
          </a:p>
          <a:p>
            <a:r>
              <a:rPr lang="en-US" sz="1800" i="1" dirty="0"/>
              <a:t> Total surplus </a:t>
            </a:r>
            <a:r>
              <a:rPr lang="en-US" sz="1800" dirty="0"/>
              <a:t>= CS + PS = $7.5B.</a:t>
            </a:r>
          </a:p>
        </p:txBody>
      </p:sp>
      <p:sp>
        <p:nvSpPr>
          <p:cNvPr id="6" name="Freeform 5"/>
          <p:cNvSpPr>
            <a:spLocks/>
          </p:cNvSpPr>
          <p:nvPr/>
        </p:nvSpPr>
        <p:spPr bwMode="auto">
          <a:xfrm>
            <a:off x="729484" y="4993472"/>
            <a:ext cx="2040758" cy="999840"/>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729484" y="3491530"/>
            <a:ext cx="2040758" cy="1501943"/>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5145552"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4805425"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4465299"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3785046"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3450495"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3110369"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2770243"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2430116"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2089990"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1749863"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1409737"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a:off x="1069611"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Rectangle 19"/>
          <p:cNvSpPr>
            <a:spLocks noChangeArrowheads="1"/>
          </p:cNvSpPr>
          <p:nvPr/>
        </p:nvSpPr>
        <p:spPr bwMode="auto">
          <a:xfrm>
            <a:off x="573361" y="6028241"/>
            <a:ext cx="107511"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371515" y="5408253"/>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371515" y="4910516"/>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371515" y="4408413"/>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371515" y="3906310"/>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71515" y="3404207"/>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80543" y="2902105"/>
            <a:ext cx="32253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030580" y="6028241"/>
            <a:ext cx="107511"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1326099"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1666226"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2006352"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2346478"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686605"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3026731"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366858"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706984"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047111"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4387237"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4727363"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5061914" y="6028241"/>
            <a:ext cx="215022"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228600" y="2648870"/>
            <a:ext cx="764718"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4121674" y="5753441"/>
            <a:ext cx="140459"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4197658" y="4168277"/>
            <a:ext cx="13005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2867033" y="6331657"/>
            <a:ext cx="2774485"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3701408" y="3124776"/>
            <a:ext cx="1603999"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3299948" y="3107312"/>
            <a:ext cx="267640" cy="209573"/>
          </a:xfrm>
          <a:prstGeom prst="rect">
            <a:avLst/>
          </a:prstGeom>
          <a:solidFill>
            <a:srgbClr val="8EB4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Rectangle 52"/>
          <p:cNvSpPr>
            <a:spLocks noChangeArrowheads="1"/>
          </p:cNvSpPr>
          <p:nvPr/>
        </p:nvSpPr>
        <p:spPr bwMode="auto">
          <a:xfrm>
            <a:off x="3299948" y="3421672"/>
            <a:ext cx="267640" cy="209573"/>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Rectangle 53"/>
          <p:cNvSpPr>
            <a:spLocks noChangeArrowheads="1"/>
          </p:cNvSpPr>
          <p:nvPr/>
        </p:nvSpPr>
        <p:spPr bwMode="auto">
          <a:xfrm>
            <a:off x="3701408" y="3439136"/>
            <a:ext cx="1711510" cy="22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1015239" y="4417693"/>
            <a:ext cx="788995" cy="16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$ 4.5 billion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019310" y="5224631"/>
            <a:ext cx="667612" cy="16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$ 3 billion</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7" name="Line 56"/>
          <p:cNvSpPr>
            <a:spLocks noChangeShapeType="1"/>
          </p:cNvSpPr>
          <p:nvPr/>
        </p:nvSpPr>
        <p:spPr bwMode="auto">
          <a:xfrm>
            <a:off x="729484" y="2989427"/>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a:off x="729484" y="3491530"/>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a:off x="729484" y="3989266"/>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9"/>
          <p:cNvSpPr>
            <a:spLocks noChangeShapeType="1"/>
          </p:cNvSpPr>
          <p:nvPr/>
        </p:nvSpPr>
        <p:spPr bwMode="auto">
          <a:xfrm>
            <a:off x="729484" y="4491369"/>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a:off x="729484" y="4993472"/>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a:off x="729484" y="5495575"/>
            <a:ext cx="669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flipV="1">
            <a:off x="729484" y="2884640"/>
            <a:ext cx="0" cy="310867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a:off x="729484" y="5993312"/>
            <a:ext cx="454988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a:off x="4125172" y="5940919"/>
            <a:ext cx="0" cy="5239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729484" y="3491530"/>
            <a:ext cx="3395688" cy="2501782"/>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flipV="1">
            <a:off x="2770243" y="5905990"/>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flipV="1">
            <a:off x="2770243" y="5766274"/>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flipV="1">
            <a:off x="2770243" y="5626558"/>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flipV="1">
            <a:off x="2770243" y="5486843"/>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flipV="1">
            <a:off x="2770243" y="5347127"/>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flipV="1">
            <a:off x="2770243" y="5207412"/>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flipV="1">
            <a:off x="2770243" y="5067696"/>
            <a:ext cx="0" cy="87322"/>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flipV="1">
            <a:off x="2770243" y="4997838"/>
            <a:ext cx="0" cy="1746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flipH="1">
            <a:off x="2658726"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5"/>
          <p:cNvSpPr>
            <a:spLocks noChangeShapeType="1"/>
          </p:cNvSpPr>
          <p:nvPr/>
        </p:nvSpPr>
        <p:spPr bwMode="auto">
          <a:xfrm flipH="1">
            <a:off x="2480299"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flipH="1">
            <a:off x="2301872"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H="1">
            <a:off x="2123445"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H="1">
            <a:off x="1945018"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79"/>
          <p:cNvSpPr>
            <a:spLocks noChangeShapeType="1"/>
          </p:cNvSpPr>
          <p:nvPr/>
        </p:nvSpPr>
        <p:spPr bwMode="auto">
          <a:xfrm flipH="1">
            <a:off x="1766591"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80"/>
          <p:cNvSpPr>
            <a:spLocks noChangeShapeType="1"/>
          </p:cNvSpPr>
          <p:nvPr/>
        </p:nvSpPr>
        <p:spPr bwMode="auto">
          <a:xfrm flipH="1">
            <a:off x="1588164"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flipH="1">
            <a:off x="1409737"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flipH="1">
            <a:off x="1231310"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flipH="1">
            <a:off x="1052883"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flipH="1">
            <a:off x="874456" y="4993472"/>
            <a:ext cx="11151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flipH="1">
            <a:off x="729484" y="4993472"/>
            <a:ext cx="7806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flipV="1">
            <a:off x="729484" y="4325457"/>
            <a:ext cx="3395688" cy="166785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87"/>
          <p:cNvSpPr>
            <a:spLocks/>
          </p:cNvSpPr>
          <p:nvPr/>
        </p:nvSpPr>
        <p:spPr bwMode="auto">
          <a:xfrm>
            <a:off x="2725636" y="4958543"/>
            <a:ext cx="89213" cy="69858"/>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92"/>
          <p:cNvSpPr/>
          <p:nvPr/>
        </p:nvSpPr>
        <p:spPr>
          <a:xfrm>
            <a:off x="533400" y="1132582"/>
            <a:ext cx="8381999" cy="1446550"/>
          </a:xfrm>
          <a:prstGeom prst="rect">
            <a:avLst/>
          </a:prstGeom>
        </p:spPr>
        <p:txBody>
          <a:bodyPr wrap="square">
            <a:spAutoFit/>
          </a:bodyPr>
          <a:lstStyle/>
          <a:p>
            <a:r>
              <a:rPr lang="en-US" sz="2800" i="1" dirty="0">
                <a:solidFill>
                  <a:srgbClr val="9D0505"/>
                </a:solidFill>
                <a:latin typeface="Calibri Light" pitchFamily="34" charset="0"/>
              </a:rPr>
              <a:t>Total surplus </a:t>
            </a:r>
            <a:r>
              <a:rPr lang="en-US" sz="2800" dirty="0">
                <a:latin typeface="Calibri Light" pitchFamily="34" charset="0"/>
              </a:rPr>
              <a:t>is the combined benefits that everyone receives from participating in an exchange of goods or services</a:t>
            </a:r>
            <a:r>
              <a:rPr lang="en-US" sz="3200" dirty="0">
                <a:latin typeface="Calibri Light" pitchFamily="34" charset="0"/>
              </a:rPr>
              <a:t>.</a:t>
            </a:r>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2">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uiExpand="1" build="p"/>
      <p:bldP spid="6" grpId="0" animBg="1"/>
      <p:bldP spid="7" grpId="0" animBg="1"/>
      <p:bldP spid="51" grpId="0"/>
      <p:bldP spid="52" grpId="0" animBg="1"/>
      <p:bldP spid="53" grpId="0" animBg="1"/>
      <p:bldP spid="54" grpId="0"/>
      <p:bldP spid="55"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Freeform 140"/>
          <p:cNvSpPr>
            <a:spLocks/>
          </p:cNvSpPr>
          <p:nvPr/>
        </p:nvSpPr>
        <p:spPr bwMode="auto">
          <a:xfrm>
            <a:off x="645989" y="4786867"/>
            <a:ext cx="2040758" cy="999840"/>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2" name="Freeform 141"/>
          <p:cNvSpPr>
            <a:spLocks/>
          </p:cNvSpPr>
          <p:nvPr/>
        </p:nvSpPr>
        <p:spPr bwMode="auto">
          <a:xfrm>
            <a:off x="645989" y="3284925"/>
            <a:ext cx="2040758" cy="1501943"/>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Market equilibrium and efficiency I</a:t>
            </a:r>
          </a:p>
        </p:txBody>
      </p:sp>
      <p:sp>
        <p:nvSpPr>
          <p:cNvPr id="138" name="Content Placeholder 2"/>
          <p:cNvSpPr>
            <a:spLocks noGrp="1"/>
          </p:cNvSpPr>
          <p:nvPr>
            <p:ph idx="4294967295"/>
          </p:nvPr>
        </p:nvSpPr>
        <p:spPr>
          <a:xfrm>
            <a:off x="5410199" y="2237555"/>
            <a:ext cx="3505199" cy="4191000"/>
          </a:xfrm>
        </p:spPr>
        <p:txBody>
          <a:bodyPr>
            <a:noAutofit/>
          </a:bodyPr>
          <a:lstStyle/>
          <a:p>
            <a:r>
              <a:rPr lang="en-US" sz="1800" dirty="0"/>
              <a:t>Suppose the price increases from the equilibrium price of $200 to $300.</a:t>
            </a:r>
          </a:p>
          <a:p>
            <a:r>
              <a:rPr lang="en-US" sz="1800" dirty="0"/>
              <a:t>Reduction in cameras sold by 10 million.</a:t>
            </a:r>
          </a:p>
          <a:p>
            <a:pPr lvl="1"/>
            <a:r>
              <a:rPr lang="en-US" sz="1800" dirty="0"/>
              <a:t>Reduces consumer surplus.</a:t>
            </a:r>
          </a:p>
          <a:p>
            <a:pPr lvl="1"/>
            <a:r>
              <a:rPr lang="en-US" sz="1800" dirty="0"/>
              <a:t>Reduces producer surplus.</a:t>
            </a:r>
          </a:p>
          <a:p>
            <a:r>
              <a:rPr lang="en-US" sz="1800" dirty="0"/>
              <a:t>Buyers pay a higher price, decreasing consumer surplus from areas 1, 2, and 4 to area 1.</a:t>
            </a:r>
          </a:p>
          <a:p>
            <a:r>
              <a:rPr lang="en-US" sz="1800" dirty="0"/>
              <a:t>Sellers sell at a higher price, increasing producer surplus from areas 3 and 5 to 2 and 3.</a:t>
            </a:r>
          </a:p>
        </p:txBody>
      </p:sp>
      <p:sp>
        <p:nvSpPr>
          <p:cNvPr id="6" name="Freeform 5"/>
          <p:cNvSpPr>
            <a:spLocks/>
          </p:cNvSpPr>
          <p:nvPr/>
        </p:nvSpPr>
        <p:spPr bwMode="auto">
          <a:xfrm>
            <a:off x="2025587" y="4789606"/>
            <a:ext cx="689388" cy="343544"/>
          </a:xfrm>
          <a:custGeom>
            <a:avLst/>
            <a:gdLst>
              <a:gd name="T0" fmla="*/ 0 w 244"/>
              <a:gd name="T1" fmla="*/ 0 h 152"/>
              <a:gd name="T2" fmla="*/ 0 w 244"/>
              <a:gd name="T3" fmla="*/ 152 h 152"/>
              <a:gd name="T4" fmla="*/ 244 w 244"/>
              <a:gd name="T5" fmla="*/ 0 h 152"/>
              <a:gd name="T6" fmla="*/ 0 w 244"/>
              <a:gd name="T7" fmla="*/ 0 h 152"/>
            </a:gdLst>
            <a:ahLst/>
            <a:cxnLst>
              <a:cxn ang="0">
                <a:pos x="T0" y="T1"/>
              </a:cxn>
              <a:cxn ang="0">
                <a:pos x="T2" y="T3"/>
              </a:cxn>
              <a:cxn ang="0">
                <a:pos x="T4" y="T5"/>
              </a:cxn>
              <a:cxn ang="0">
                <a:pos x="T6" y="T7"/>
              </a:cxn>
            </a:cxnLst>
            <a:rect l="0" t="0" r="r" b="b"/>
            <a:pathLst>
              <a:path w="244" h="152">
                <a:moveTo>
                  <a:pt x="0" y="0"/>
                </a:moveTo>
                <a:lnTo>
                  <a:pt x="0" y="152"/>
                </a:lnTo>
                <a:lnTo>
                  <a:pt x="244" y="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025587" y="4269771"/>
            <a:ext cx="689388" cy="519836"/>
          </a:xfrm>
          <a:custGeom>
            <a:avLst/>
            <a:gdLst>
              <a:gd name="T0" fmla="*/ 244 w 244"/>
              <a:gd name="T1" fmla="*/ 230 h 230"/>
              <a:gd name="T2" fmla="*/ 0 w 244"/>
              <a:gd name="T3" fmla="*/ 0 h 230"/>
              <a:gd name="T4" fmla="*/ 0 w 244"/>
              <a:gd name="T5" fmla="*/ 230 h 230"/>
              <a:gd name="T6" fmla="*/ 244 w 244"/>
              <a:gd name="T7" fmla="*/ 230 h 230"/>
            </a:gdLst>
            <a:ahLst/>
            <a:cxnLst>
              <a:cxn ang="0">
                <a:pos x="T0" y="T1"/>
              </a:cxn>
              <a:cxn ang="0">
                <a:pos x="T2" y="T3"/>
              </a:cxn>
              <a:cxn ang="0">
                <a:pos x="T4" y="T5"/>
              </a:cxn>
              <a:cxn ang="0">
                <a:pos x="T6" y="T7"/>
              </a:cxn>
            </a:cxnLst>
            <a:rect l="0" t="0" r="r" b="b"/>
            <a:pathLst>
              <a:path w="244" h="230">
                <a:moveTo>
                  <a:pt x="244" y="230"/>
                </a:moveTo>
                <a:lnTo>
                  <a:pt x="0" y="0"/>
                </a:lnTo>
                <a:lnTo>
                  <a:pt x="0" y="230"/>
                </a:lnTo>
                <a:lnTo>
                  <a:pt x="244" y="2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646811" y="3234620"/>
            <a:ext cx="1378776" cy="1554986"/>
          </a:xfrm>
          <a:custGeom>
            <a:avLst/>
            <a:gdLst>
              <a:gd name="T0" fmla="*/ 488 w 488"/>
              <a:gd name="T1" fmla="*/ 458 h 688"/>
              <a:gd name="T2" fmla="*/ 0 w 488"/>
              <a:gd name="T3" fmla="*/ 0 h 688"/>
              <a:gd name="T4" fmla="*/ 0 w 488"/>
              <a:gd name="T5" fmla="*/ 688 h 688"/>
              <a:gd name="T6" fmla="*/ 488 w 488"/>
              <a:gd name="T7" fmla="*/ 688 h 688"/>
              <a:gd name="T8" fmla="*/ 488 w 488"/>
              <a:gd name="T9" fmla="*/ 458 h 688"/>
            </a:gdLst>
            <a:ahLst/>
            <a:cxnLst>
              <a:cxn ang="0">
                <a:pos x="T0" y="T1"/>
              </a:cxn>
              <a:cxn ang="0">
                <a:pos x="T2" y="T3"/>
              </a:cxn>
              <a:cxn ang="0">
                <a:pos x="T4" y="T5"/>
              </a:cxn>
              <a:cxn ang="0">
                <a:pos x="T6" y="T7"/>
              </a:cxn>
              <a:cxn ang="0">
                <a:pos x="T8" y="T9"/>
              </a:cxn>
            </a:cxnLst>
            <a:rect l="0" t="0" r="r" b="b"/>
            <a:pathLst>
              <a:path w="488" h="688">
                <a:moveTo>
                  <a:pt x="488" y="458"/>
                </a:moveTo>
                <a:lnTo>
                  <a:pt x="0" y="0"/>
                </a:lnTo>
                <a:lnTo>
                  <a:pt x="0" y="688"/>
                </a:lnTo>
                <a:lnTo>
                  <a:pt x="488" y="688"/>
                </a:lnTo>
                <a:lnTo>
                  <a:pt x="488" y="458"/>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512218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646811" y="4789606"/>
            <a:ext cx="1378776" cy="1035151"/>
          </a:xfrm>
          <a:custGeom>
            <a:avLst/>
            <a:gdLst>
              <a:gd name="T0" fmla="*/ 0 w 488"/>
              <a:gd name="T1" fmla="*/ 0 h 458"/>
              <a:gd name="T2" fmla="*/ 0 w 488"/>
              <a:gd name="T3" fmla="*/ 458 h 458"/>
              <a:gd name="T4" fmla="*/ 488 w 488"/>
              <a:gd name="T5" fmla="*/ 152 h 458"/>
              <a:gd name="T6" fmla="*/ 488 w 488"/>
              <a:gd name="T7" fmla="*/ 0 h 458"/>
              <a:gd name="T8" fmla="*/ 0 w 488"/>
              <a:gd name="T9" fmla="*/ 0 h 458"/>
            </a:gdLst>
            <a:ahLst/>
            <a:cxnLst>
              <a:cxn ang="0">
                <a:pos x="T0" y="T1"/>
              </a:cxn>
              <a:cxn ang="0">
                <a:pos x="T2" y="T3"/>
              </a:cxn>
              <a:cxn ang="0">
                <a:pos x="T4" y="T5"/>
              </a:cxn>
              <a:cxn ang="0">
                <a:pos x="T6" y="T7"/>
              </a:cxn>
              <a:cxn ang="0">
                <a:pos x="T8" y="T9"/>
              </a:cxn>
            </a:cxnLst>
            <a:rect l="0" t="0" r="r" b="b"/>
            <a:pathLst>
              <a:path w="488" h="458">
                <a:moveTo>
                  <a:pt x="0" y="0"/>
                </a:moveTo>
                <a:lnTo>
                  <a:pt x="0" y="458"/>
                </a:lnTo>
                <a:lnTo>
                  <a:pt x="488" y="152"/>
                </a:lnTo>
                <a:lnTo>
                  <a:pt x="488" y="0"/>
                </a:lnTo>
                <a:lnTo>
                  <a:pt x="0"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477748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443279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374340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340436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305966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271497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237028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202558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a:off x="168089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9"/>
          <p:cNvSpPr>
            <a:spLocks noChangeShapeType="1"/>
          </p:cNvSpPr>
          <p:nvPr/>
        </p:nvSpPr>
        <p:spPr bwMode="auto">
          <a:xfrm>
            <a:off x="133619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a:off x="99150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Rectangle 21"/>
          <p:cNvSpPr>
            <a:spLocks noChangeArrowheads="1"/>
          </p:cNvSpPr>
          <p:nvPr/>
        </p:nvSpPr>
        <p:spPr bwMode="auto">
          <a:xfrm>
            <a:off x="488591"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324720" y="521903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324720" y="470372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24720" y="418388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24720" y="36640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24720" y="31442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24720" y="26243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951950"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1251438"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59613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940826"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28552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263021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297490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3319603"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664297"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400899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435368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69837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503742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131274" y="2362200"/>
            <a:ext cx="7069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4144608" y="55641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4161560" y="3935268"/>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3048000" y="6077894"/>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3658646" y="2854914"/>
            <a:ext cx="14827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3251794" y="2836832"/>
            <a:ext cx="271235" cy="216975"/>
          </a:xfrm>
          <a:prstGeom prst="rect">
            <a:avLst/>
          </a:prstGeom>
          <a:solidFill>
            <a:srgbClr val="699A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54"/>
          <p:cNvSpPr>
            <a:spLocks noChangeArrowheads="1"/>
          </p:cNvSpPr>
          <p:nvPr/>
        </p:nvSpPr>
        <p:spPr bwMode="auto">
          <a:xfrm>
            <a:off x="3251794" y="3162295"/>
            <a:ext cx="271235" cy="216975"/>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5"/>
          <p:cNvSpPr>
            <a:spLocks noChangeArrowheads="1"/>
          </p:cNvSpPr>
          <p:nvPr/>
        </p:nvSpPr>
        <p:spPr bwMode="auto">
          <a:xfrm>
            <a:off x="3658646" y="3180376"/>
            <a:ext cx="15821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1161027" y="3894585"/>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2178157" y="454098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178157" y="483480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161027" y="445058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1161027" y="503822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2" name="Line 61"/>
          <p:cNvSpPr>
            <a:spLocks noChangeShapeType="1"/>
          </p:cNvSpPr>
          <p:nvPr/>
        </p:nvSpPr>
        <p:spPr bwMode="auto">
          <a:xfrm>
            <a:off x="646811" y="2714784"/>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a:off x="646811" y="3234620"/>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a:off x="646811" y="3749935"/>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a:off x="646811" y="4269771"/>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646811" y="4789606"/>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646811" y="5309442"/>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flipV="1">
            <a:off x="646811" y="2606297"/>
            <a:ext cx="0" cy="321846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646811" y="5824757"/>
            <a:ext cx="4610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408810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a:off x="646811" y="3234620"/>
            <a:ext cx="3441290" cy="25901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flipV="1">
            <a:off x="2714975" y="57343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flipV="1">
            <a:off x="2714975" y="55897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flipV="1">
            <a:off x="2714975" y="54450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flipV="1">
            <a:off x="2714975" y="53004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5"/>
          <p:cNvSpPr>
            <a:spLocks noChangeShapeType="1"/>
          </p:cNvSpPr>
          <p:nvPr/>
        </p:nvSpPr>
        <p:spPr bwMode="auto">
          <a:xfrm flipV="1">
            <a:off x="2714975" y="51557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flipV="1">
            <a:off x="2714975" y="50111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V="1">
            <a:off x="2714975" y="48664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V="1">
            <a:off x="2714975" y="4794126"/>
            <a:ext cx="0" cy="1808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79"/>
          <p:cNvSpPr>
            <a:spLocks noChangeShapeType="1"/>
          </p:cNvSpPr>
          <p:nvPr/>
        </p:nvSpPr>
        <p:spPr bwMode="auto">
          <a:xfrm flipV="1">
            <a:off x="646811" y="4097999"/>
            <a:ext cx="3441290" cy="172675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80"/>
          <p:cNvSpPr>
            <a:spLocks/>
          </p:cNvSpPr>
          <p:nvPr/>
        </p:nvSpPr>
        <p:spPr bwMode="auto">
          <a:xfrm>
            <a:off x="2669770" y="4753444"/>
            <a:ext cx="90412" cy="72325"/>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1970775" y="3397738"/>
            <a:ext cx="1763025" cy="718729"/>
            <a:chOff x="2138602" y="3752785"/>
            <a:chExt cx="1763025" cy="718729"/>
          </a:xfrm>
        </p:grpSpPr>
        <p:sp>
          <p:nvSpPr>
            <p:cNvPr id="84" name="Rectangle 83"/>
            <p:cNvSpPr>
              <a:spLocks noChangeArrowheads="1"/>
            </p:cNvSpPr>
            <p:nvPr/>
          </p:nvSpPr>
          <p:spPr bwMode="auto">
            <a:xfrm>
              <a:off x="2138602" y="3752785"/>
              <a:ext cx="1763025" cy="718729"/>
            </a:xfrm>
            <a:prstGeom prst="rect">
              <a:avLst/>
            </a:prstGeom>
            <a:solidFill>
              <a:srgbClr val="C3DA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000" dirty="0"/>
            </a:p>
          </p:txBody>
        </p:sp>
        <p:sp>
          <p:nvSpPr>
            <p:cNvPr id="85" name="Rectangle 84"/>
            <p:cNvSpPr>
              <a:spLocks noChangeArrowheads="1"/>
            </p:cNvSpPr>
            <p:nvPr/>
          </p:nvSpPr>
          <p:spPr bwMode="auto">
            <a:xfrm>
              <a:off x="2223363" y="3811549"/>
              <a:ext cx="4985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85"/>
            <p:cNvSpPr>
              <a:spLocks noChangeArrowheads="1"/>
            </p:cNvSpPr>
            <p:nvPr/>
          </p:nvSpPr>
          <p:spPr bwMode="auto">
            <a:xfrm>
              <a:off x="2736386" y="3807030"/>
              <a:ext cx="51616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above</a:t>
              </a:r>
              <a:endParaRPr kumimoji="0" lang="en-US" sz="4400" b="1" i="0" u="none" strike="noStrike" cap="none" normalizeH="0" baseline="0" dirty="0">
                <a:ln>
                  <a:noFill/>
                </a:ln>
                <a:solidFill>
                  <a:schemeClr val="tx1"/>
                </a:solidFill>
                <a:effectLst/>
                <a:latin typeface="Arial" pitchFamily="34" charset="0"/>
                <a:cs typeface="Arial" pitchFamily="34" charset="0"/>
              </a:endParaRPr>
            </a:p>
          </p:txBody>
        </p:sp>
        <p:sp>
          <p:nvSpPr>
            <p:cNvPr id="87" name="Rectangle 86"/>
            <p:cNvSpPr>
              <a:spLocks noChangeArrowheads="1"/>
            </p:cNvSpPr>
            <p:nvPr/>
          </p:nvSpPr>
          <p:spPr bwMode="auto">
            <a:xfrm>
              <a:off x="3252554" y="3811549"/>
              <a:ext cx="5963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market</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2223363" y="3981245"/>
              <a:ext cx="14619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equilibrium reduce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2223363" y="4159039"/>
              <a:ext cx="10147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total surplus.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101" name="Line 100"/>
          <p:cNvSpPr>
            <a:spLocks noChangeShapeType="1"/>
          </p:cNvSpPr>
          <p:nvPr/>
        </p:nvSpPr>
        <p:spPr bwMode="auto">
          <a:xfrm flipH="1">
            <a:off x="2601961"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01"/>
          <p:cNvSpPr>
            <a:spLocks noChangeShapeType="1"/>
          </p:cNvSpPr>
          <p:nvPr/>
        </p:nvSpPr>
        <p:spPr bwMode="auto">
          <a:xfrm flipH="1">
            <a:off x="2421138"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02"/>
          <p:cNvSpPr>
            <a:spLocks noChangeShapeType="1"/>
          </p:cNvSpPr>
          <p:nvPr/>
        </p:nvSpPr>
        <p:spPr bwMode="auto">
          <a:xfrm flipH="1">
            <a:off x="224031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03"/>
          <p:cNvSpPr>
            <a:spLocks noChangeShapeType="1"/>
          </p:cNvSpPr>
          <p:nvPr/>
        </p:nvSpPr>
        <p:spPr bwMode="auto">
          <a:xfrm flipH="1">
            <a:off x="205949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4"/>
          <p:cNvSpPr>
            <a:spLocks noChangeShapeType="1"/>
          </p:cNvSpPr>
          <p:nvPr/>
        </p:nvSpPr>
        <p:spPr bwMode="auto">
          <a:xfrm flipH="1">
            <a:off x="187866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05"/>
          <p:cNvSpPr>
            <a:spLocks noChangeShapeType="1"/>
          </p:cNvSpPr>
          <p:nvPr/>
        </p:nvSpPr>
        <p:spPr bwMode="auto">
          <a:xfrm flipH="1">
            <a:off x="169784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6"/>
          <p:cNvSpPr>
            <a:spLocks noChangeShapeType="1"/>
          </p:cNvSpPr>
          <p:nvPr/>
        </p:nvSpPr>
        <p:spPr bwMode="auto">
          <a:xfrm flipH="1">
            <a:off x="151702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7"/>
          <p:cNvSpPr>
            <a:spLocks noChangeShapeType="1"/>
          </p:cNvSpPr>
          <p:nvPr/>
        </p:nvSpPr>
        <p:spPr bwMode="auto">
          <a:xfrm flipH="1">
            <a:off x="133619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08"/>
          <p:cNvSpPr>
            <a:spLocks noChangeShapeType="1"/>
          </p:cNvSpPr>
          <p:nvPr/>
        </p:nvSpPr>
        <p:spPr bwMode="auto">
          <a:xfrm flipH="1">
            <a:off x="1155376"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09"/>
          <p:cNvSpPr>
            <a:spLocks noChangeShapeType="1"/>
          </p:cNvSpPr>
          <p:nvPr/>
        </p:nvSpPr>
        <p:spPr bwMode="auto">
          <a:xfrm flipH="1">
            <a:off x="974553"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10"/>
          <p:cNvSpPr>
            <a:spLocks noChangeShapeType="1"/>
          </p:cNvSpPr>
          <p:nvPr/>
        </p:nvSpPr>
        <p:spPr bwMode="auto">
          <a:xfrm flipH="1">
            <a:off x="793730"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1"/>
          <p:cNvSpPr>
            <a:spLocks noChangeShapeType="1"/>
          </p:cNvSpPr>
          <p:nvPr/>
        </p:nvSpPr>
        <p:spPr bwMode="auto">
          <a:xfrm flipH="1">
            <a:off x="646811" y="4789606"/>
            <a:ext cx="791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Freeform 139"/>
          <p:cNvSpPr>
            <a:spLocks/>
          </p:cNvSpPr>
          <p:nvPr/>
        </p:nvSpPr>
        <p:spPr bwMode="auto">
          <a:xfrm>
            <a:off x="2229013" y="5621343"/>
            <a:ext cx="384249" cy="0"/>
          </a:xfrm>
          <a:custGeom>
            <a:avLst/>
            <a:gdLst>
              <a:gd name="T0" fmla="*/ 0 w 136"/>
              <a:gd name="T1" fmla="*/ 136 w 136"/>
              <a:gd name="T2" fmla="*/ 0 w 136"/>
            </a:gdLst>
            <a:ahLst/>
            <a:cxnLst>
              <a:cxn ang="0">
                <a:pos x="T0" y="0"/>
              </a:cxn>
              <a:cxn ang="0">
                <a:pos x="T1" y="0"/>
              </a:cxn>
              <a:cxn ang="0">
                <a:pos x="T2" y="0"/>
              </a:cxn>
            </a:cxnLst>
            <a:rect l="0" t="0" r="r" b="b"/>
            <a:pathLst>
              <a:path w="136">
                <a:moveTo>
                  <a:pt x="0" y="0"/>
                </a:moveTo>
                <a:lnTo>
                  <a:pt x="13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143"/>
          <p:cNvSpPr>
            <a:spLocks/>
          </p:cNvSpPr>
          <p:nvPr/>
        </p:nvSpPr>
        <p:spPr bwMode="auto">
          <a:xfrm>
            <a:off x="838936" y="4418941"/>
            <a:ext cx="0" cy="307381"/>
          </a:xfrm>
          <a:custGeom>
            <a:avLst/>
            <a:gdLst>
              <a:gd name="T0" fmla="*/ 0 h 136"/>
              <a:gd name="T1" fmla="*/ 136 h 136"/>
              <a:gd name="T2" fmla="*/ 0 h 136"/>
            </a:gdLst>
            <a:ahLst/>
            <a:cxnLst>
              <a:cxn ang="0">
                <a:pos x="0" y="T0"/>
              </a:cxn>
              <a:cxn ang="0">
                <a:pos x="0" y="T1"/>
              </a:cxn>
              <a:cxn ang="0">
                <a:pos x="0" y="T2"/>
              </a:cxn>
            </a:cxnLst>
            <a:rect l="0" t="0" r="r" b="b"/>
            <a:pathLst>
              <a:path h="136">
                <a:moveTo>
                  <a:pt x="0" y="0"/>
                </a:moveTo>
                <a:lnTo>
                  <a:pt x="0" y="13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4" name="Group 3"/>
          <p:cNvGrpSpPr/>
          <p:nvPr/>
        </p:nvGrpSpPr>
        <p:grpSpPr>
          <a:xfrm>
            <a:off x="646811" y="4233608"/>
            <a:ext cx="4452769" cy="492714"/>
            <a:chOff x="646811" y="4417270"/>
            <a:chExt cx="4452769" cy="492714"/>
          </a:xfrm>
        </p:grpSpPr>
        <p:sp>
          <p:nvSpPr>
            <p:cNvPr id="82" name="Freeform 81"/>
            <p:cNvSpPr>
              <a:spLocks/>
            </p:cNvSpPr>
            <p:nvPr/>
          </p:nvSpPr>
          <p:spPr bwMode="auto">
            <a:xfrm>
              <a:off x="1980382" y="4417270"/>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12"/>
            <p:cNvSpPr>
              <a:spLocks noChangeShapeType="1"/>
            </p:cNvSpPr>
            <p:nvPr/>
          </p:nvSpPr>
          <p:spPr bwMode="auto">
            <a:xfrm>
              <a:off x="64681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13"/>
            <p:cNvSpPr>
              <a:spLocks noChangeShapeType="1"/>
            </p:cNvSpPr>
            <p:nvPr/>
          </p:nvSpPr>
          <p:spPr bwMode="auto">
            <a:xfrm>
              <a:off x="82763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4"/>
            <p:cNvSpPr>
              <a:spLocks noChangeShapeType="1"/>
            </p:cNvSpPr>
            <p:nvPr/>
          </p:nvSpPr>
          <p:spPr bwMode="auto">
            <a:xfrm>
              <a:off x="100845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5"/>
            <p:cNvSpPr>
              <a:spLocks noChangeShapeType="1"/>
            </p:cNvSpPr>
            <p:nvPr/>
          </p:nvSpPr>
          <p:spPr bwMode="auto">
            <a:xfrm>
              <a:off x="118928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6"/>
            <p:cNvSpPr>
              <a:spLocks noChangeShapeType="1"/>
            </p:cNvSpPr>
            <p:nvPr/>
          </p:nvSpPr>
          <p:spPr bwMode="auto">
            <a:xfrm>
              <a:off x="137010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117"/>
            <p:cNvSpPr>
              <a:spLocks noChangeShapeType="1"/>
            </p:cNvSpPr>
            <p:nvPr/>
          </p:nvSpPr>
          <p:spPr bwMode="auto">
            <a:xfrm>
              <a:off x="155092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118"/>
            <p:cNvSpPr>
              <a:spLocks noChangeShapeType="1"/>
            </p:cNvSpPr>
            <p:nvPr/>
          </p:nvSpPr>
          <p:spPr bwMode="auto">
            <a:xfrm>
              <a:off x="173175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119"/>
            <p:cNvSpPr>
              <a:spLocks noChangeShapeType="1"/>
            </p:cNvSpPr>
            <p:nvPr/>
          </p:nvSpPr>
          <p:spPr bwMode="auto">
            <a:xfrm>
              <a:off x="191257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120"/>
            <p:cNvSpPr>
              <a:spLocks noChangeShapeType="1"/>
            </p:cNvSpPr>
            <p:nvPr/>
          </p:nvSpPr>
          <p:spPr bwMode="auto">
            <a:xfrm>
              <a:off x="209339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121"/>
            <p:cNvSpPr>
              <a:spLocks noChangeShapeType="1"/>
            </p:cNvSpPr>
            <p:nvPr/>
          </p:nvSpPr>
          <p:spPr bwMode="auto">
            <a:xfrm>
              <a:off x="2274219"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122"/>
            <p:cNvSpPr>
              <a:spLocks noChangeShapeType="1"/>
            </p:cNvSpPr>
            <p:nvPr/>
          </p:nvSpPr>
          <p:spPr bwMode="auto">
            <a:xfrm>
              <a:off x="2455042"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123"/>
            <p:cNvSpPr>
              <a:spLocks noChangeShapeType="1"/>
            </p:cNvSpPr>
            <p:nvPr/>
          </p:nvSpPr>
          <p:spPr bwMode="auto">
            <a:xfrm>
              <a:off x="2635865"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124"/>
            <p:cNvSpPr>
              <a:spLocks noChangeShapeType="1"/>
            </p:cNvSpPr>
            <p:nvPr/>
          </p:nvSpPr>
          <p:spPr bwMode="auto">
            <a:xfrm>
              <a:off x="2816688"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125"/>
            <p:cNvSpPr>
              <a:spLocks noChangeShapeType="1"/>
            </p:cNvSpPr>
            <p:nvPr/>
          </p:nvSpPr>
          <p:spPr bwMode="auto">
            <a:xfrm>
              <a:off x="299751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126"/>
            <p:cNvSpPr>
              <a:spLocks noChangeShapeType="1"/>
            </p:cNvSpPr>
            <p:nvPr/>
          </p:nvSpPr>
          <p:spPr bwMode="auto">
            <a:xfrm>
              <a:off x="3178335"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127"/>
            <p:cNvSpPr>
              <a:spLocks noChangeShapeType="1"/>
            </p:cNvSpPr>
            <p:nvPr/>
          </p:nvSpPr>
          <p:spPr bwMode="auto">
            <a:xfrm>
              <a:off x="3359158"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128"/>
            <p:cNvSpPr>
              <a:spLocks noChangeShapeType="1"/>
            </p:cNvSpPr>
            <p:nvPr/>
          </p:nvSpPr>
          <p:spPr bwMode="auto">
            <a:xfrm>
              <a:off x="353998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129"/>
            <p:cNvSpPr>
              <a:spLocks noChangeShapeType="1"/>
            </p:cNvSpPr>
            <p:nvPr/>
          </p:nvSpPr>
          <p:spPr bwMode="auto">
            <a:xfrm>
              <a:off x="372080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130"/>
            <p:cNvSpPr>
              <a:spLocks noChangeShapeType="1"/>
            </p:cNvSpPr>
            <p:nvPr/>
          </p:nvSpPr>
          <p:spPr bwMode="auto">
            <a:xfrm>
              <a:off x="390162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131"/>
            <p:cNvSpPr>
              <a:spLocks noChangeShapeType="1"/>
            </p:cNvSpPr>
            <p:nvPr/>
          </p:nvSpPr>
          <p:spPr bwMode="auto">
            <a:xfrm>
              <a:off x="408245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132"/>
            <p:cNvSpPr>
              <a:spLocks noChangeShapeType="1"/>
            </p:cNvSpPr>
            <p:nvPr/>
          </p:nvSpPr>
          <p:spPr bwMode="auto">
            <a:xfrm>
              <a:off x="426327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133"/>
            <p:cNvSpPr>
              <a:spLocks noChangeShapeType="1"/>
            </p:cNvSpPr>
            <p:nvPr/>
          </p:nvSpPr>
          <p:spPr bwMode="auto">
            <a:xfrm>
              <a:off x="444409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134"/>
            <p:cNvSpPr>
              <a:spLocks noChangeShapeType="1"/>
            </p:cNvSpPr>
            <p:nvPr/>
          </p:nvSpPr>
          <p:spPr bwMode="auto">
            <a:xfrm>
              <a:off x="4624919"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135"/>
            <p:cNvSpPr>
              <a:spLocks noChangeShapeType="1"/>
            </p:cNvSpPr>
            <p:nvPr/>
          </p:nvSpPr>
          <p:spPr bwMode="auto">
            <a:xfrm>
              <a:off x="480574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136"/>
            <p:cNvSpPr>
              <a:spLocks noChangeShapeType="1"/>
            </p:cNvSpPr>
            <p:nvPr/>
          </p:nvSpPr>
          <p:spPr bwMode="auto">
            <a:xfrm>
              <a:off x="498656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57"/>
            <p:cNvSpPr>
              <a:spLocks noEditPoints="1"/>
            </p:cNvSpPr>
            <p:nvPr/>
          </p:nvSpPr>
          <p:spPr bwMode="auto">
            <a:xfrm rot="16200000">
              <a:off x="603742" y="4674790"/>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2" name="Group 41"/>
          <p:cNvGrpSpPr/>
          <p:nvPr/>
        </p:nvGrpSpPr>
        <p:grpSpPr>
          <a:xfrm>
            <a:off x="1980382" y="4287852"/>
            <a:ext cx="587674" cy="1536905"/>
            <a:chOff x="1980382" y="4471514"/>
            <a:chExt cx="587674" cy="1536905"/>
          </a:xfrm>
        </p:grpSpPr>
        <p:sp>
          <p:nvSpPr>
            <p:cNvPr id="83" name="Freeform 82"/>
            <p:cNvSpPr>
              <a:spLocks/>
            </p:cNvSpPr>
            <p:nvPr/>
          </p:nvSpPr>
          <p:spPr bwMode="auto">
            <a:xfrm>
              <a:off x="1980382" y="5276129"/>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flipV="1">
              <a:off x="2025587" y="59180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flipV="1">
              <a:off x="2025587" y="57733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flipV="1">
              <a:off x="2025587" y="56287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flipV="1">
              <a:off x="2025587" y="54840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flipV="1">
              <a:off x="2025587" y="53394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flipV="1">
              <a:off x="2025587" y="51947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flipV="1">
              <a:off x="2025587" y="50501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flipV="1">
              <a:off x="2025587" y="49054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97"/>
            <p:cNvSpPr>
              <a:spLocks noChangeShapeType="1"/>
            </p:cNvSpPr>
            <p:nvPr/>
          </p:nvSpPr>
          <p:spPr bwMode="auto">
            <a:xfrm flipV="1">
              <a:off x="2025587" y="476081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98"/>
            <p:cNvSpPr>
              <a:spLocks noChangeShapeType="1"/>
            </p:cNvSpPr>
            <p:nvPr/>
          </p:nvSpPr>
          <p:spPr bwMode="auto">
            <a:xfrm flipV="1">
              <a:off x="2025587" y="461616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99"/>
            <p:cNvSpPr>
              <a:spLocks noChangeShapeType="1"/>
            </p:cNvSpPr>
            <p:nvPr/>
          </p:nvSpPr>
          <p:spPr bwMode="auto">
            <a:xfrm flipV="1">
              <a:off x="2025587" y="447151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57"/>
            <p:cNvSpPr>
              <a:spLocks noEditPoints="1"/>
            </p:cNvSpPr>
            <p:nvPr/>
          </p:nvSpPr>
          <p:spPr bwMode="auto">
            <a:xfrm rot="10800000">
              <a:off x="2211653" y="5805005"/>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39" name="Rectangle 138"/>
          <p:cNvSpPr/>
          <p:nvPr/>
        </p:nvSpPr>
        <p:spPr>
          <a:xfrm>
            <a:off x="533400" y="1132582"/>
            <a:ext cx="8381999" cy="954107"/>
          </a:xfrm>
          <a:prstGeom prst="rect">
            <a:avLst/>
          </a:prstGeom>
        </p:spPr>
        <p:txBody>
          <a:bodyPr wrap="square">
            <a:spAutoFit/>
          </a:bodyPr>
          <a:lstStyle/>
          <a:p>
            <a:r>
              <a:rPr lang="en-US" sz="2800" dirty="0">
                <a:latin typeface="Calibri Light" pitchFamily="34" charset="0"/>
              </a:rPr>
              <a:t>The market equilibrium is the point that maximizes total well-being (total surplus) of all participants in the market.</a:t>
            </a:r>
            <a:endParaRPr lang="en-US" sz="3200" dirty="0">
              <a:latin typeface="Calibri Light" pitchFamily="34" charset="0"/>
            </a:endParaRPr>
          </a:p>
        </p:txBody>
      </p:sp>
      <p:sp>
        <p:nvSpPr>
          <p:cNvPr id="43" name="Isosceles Triangle 42"/>
          <p:cNvSpPr/>
          <p:nvPr/>
        </p:nvSpPr>
        <p:spPr>
          <a:xfrm>
            <a:off x="646811" y="3234620"/>
            <a:ext cx="1378776" cy="1035151"/>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Isosceles Triangle 142"/>
          <p:cNvSpPr/>
          <p:nvPr/>
        </p:nvSpPr>
        <p:spPr>
          <a:xfrm>
            <a:off x="2028438" y="4276550"/>
            <a:ext cx="686537" cy="517576"/>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Isosceles Triangle 144"/>
          <p:cNvSpPr/>
          <p:nvPr/>
        </p:nvSpPr>
        <p:spPr>
          <a:xfrm flipV="1">
            <a:off x="2027012" y="4779435"/>
            <a:ext cx="686537" cy="353715"/>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47"/>
          <p:cNvSpPr/>
          <p:nvPr/>
        </p:nvSpPr>
        <p:spPr>
          <a:xfrm>
            <a:off x="647700" y="4269276"/>
            <a:ext cx="1388269" cy="1564481"/>
          </a:xfrm>
          <a:custGeom>
            <a:avLst/>
            <a:gdLst>
              <a:gd name="connsiteX0" fmla="*/ 0 w 1388269"/>
              <a:gd name="connsiteY0" fmla="*/ 0 h 1564481"/>
              <a:gd name="connsiteX1" fmla="*/ 1388269 w 1388269"/>
              <a:gd name="connsiteY1" fmla="*/ 4762 h 1564481"/>
              <a:gd name="connsiteX2" fmla="*/ 1381125 w 1388269"/>
              <a:gd name="connsiteY2" fmla="*/ 878681 h 1564481"/>
              <a:gd name="connsiteX3" fmla="*/ 2381 w 1388269"/>
              <a:gd name="connsiteY3" fmla="*/ 1564481 h 1564481"/>
              <a:gd name="connsiteX4" fmla="*/ 0 w 1388269"/>
              <a:gd name="connsiteY4" fmla="*/ 0 h 156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269" h="1564481">
                <a:moveTo>
                  <a:pt x="0" y="0"/>
                </a:moveTo>
                <a:lnTo>
                  <a:pt x="1388269" y="4762"/>
                </a:lnTo>
                <a:cubicBezTo>
                  <a:pt x="1385888" y="296068"/>
                  <a:pt x="1383506" y="587375"/>
                  <a:pt x="1381125" y="878681"/>
                </a:cubicBezTo>
                <a:lnTo>
                  <a:pt x="2381" y="1564481"/>
                </a:lnTo>
                <a:cubicBezTo>
                  <a:pt x="1587" y="1042987"/>
                  <a:pt x="794" y="521494"/>
                  <a:pt x="0" y="0"/>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 name="Freeform 152"/>
          <p:cNvSpPr/>
          <p:nvPr/>
        </p:nvSpPr>
        <p:spPr>
          <a:xfrm>
            <a:off x="642938" y="3226288"/>
            <a:ext cx="1409700" cy="2605088"/>
          </a:xfrm>
          <a:custGeom>
            <a:avLst/>
            <a:gdLst>
              <a:gd name="connsiteX0" fmla="*/ 0 w 1409700"/>
              <a:gd name="connsiteY0" fmla="*/ 0 h 2605088"/>
              <a:gd name="connsiteX1" fmla="*/ 1409700 w 1409700"/>
              <a:gd name="connsiteY1" fmla="*/ 1052513 h 2605088"/>
              <a:gd name="connsiteX2" fmla="*/ 1395412 w 1409700"/>
              <a:gd name="connsiteY2" fmla="*/ 1909763 h 2605088"/>
              <a:gd name="connsiteX3" fmla="*/ 14287 w 1409700"/>
              <a:gd name="connsiteY3" fmla="*/ 2605088 h 2605088"/>
              <a:gd name="connsiteX4" fmla="*/ 0 w 1409700"/>
              <a:gd name="connsiteY4" fmla="*/ 0 h 260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2605088">
                <a:moveTo>
                  <a:pt x="0" y="0"/>
                </a:moveTo>
                <a:lnTo>
                  <a:pt x="1409700" y="1052513"/>
                </a:lnTo>
                <a:lnTo>
                  <a:pt x="1395412" y="1909763"/>
                </a:lnTo>
                <a:lnTo>
                  <a:pt x="14287" y="2605088"/>
                </a:lnTo>
                <a:cubicBezTo>
                  <a:pt x="9525" y="1736725"/>
                  <a:pt x="4762" y="868363"/>
                  <a:pt x="0" y="0"/>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8">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3"/>
                                        </p:tgtEl>
                                        <p:attrNameLst>
                                          <p:attrName>style.visibility</p:attrName>
                                        </p:attrNameLst>
                                      </p:cBhvr>
                                      <p:to>
                                        <p:strVal val="visible"/>
                                      </p:to>
                                    </p:set>
                                  </p:childTnLst>
                                  <p:subTnLst>
                                    <p:set>
                                      <p:cBhvr override="childStyle">
                                        <p:cTn dur="1" fill="hold" display="0" masterRel="nextClick" afterEffect="1"/>
                                        <p:tgtEl>
                                          <p:spTgt spid="143"/>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8">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5"/>
                                        </p:tgtEl>
                                        <p:attrNameLst>
                                          <p:attrName>style.visibility</p:attrName>
                                        </p:attrNameLst>
                                      </p:cBhvr>
                                      <p:to>
                                        <p:strVal val="visible"/>
                                      </p:to>
                                    </p:set>
                                  </p:childTnLst>
                                  <p:subTnLst>
                                    <p:set>
                                      <p:cBhvr override="childStyle">
                                        <p:cTn dur="1" fill="hold" display="0" masterRel="nextClick" afterEffect="1"/>
                                        <p:tgtEl>
                                          <p:spTgt spid="145"/>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8">
                                            <p:txEl>
                                              <p:pRg st="4" end="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childTnLst>
                                  <p:subTnLst>
                                    <p:set>
                                      <p:cBhvr override="childStyle">
                                        <p:cTn dur="1" fill="hold" display="0" masterRel="nextClick" afterEffect="1"/>
                                        <p:tgtEl>
                                          <p:spTgt spid="43"/>
                                        </p:tgtEl>
                                        <p:attrNameLst>
                                          <p:attrName>style.visibility</p:attrName>
                                        </p:attrNameLst>
                                      </p:cBhvr>
                                      <p:to>
                                        <p:strVal val="hidden"/>
                                      </p:to>
                                    </p:set>
                                  </p:subTnLst>
                                </p:cTn>
                              </p:par>
                              <p:par>
                                <p:cTn id="37" presetID="1"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8">
                                            <p:txEl>
                                              <p:pRg st="5" end="5"/>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childTnLst>
                                  <p:subTnLst>
                                    <p:set>
                                      <p:cBhvr override="childStyle">
                                        <p:cTn dur="1" fill="hold" display="0" masterRel="nextClick" afterEffect="1"/>
                                        <p:tgtEl>
                                          <p:spTgt spid="48"/>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uiExpand="1" build="p"/>
      <p:bldP spid="6" grpId="0" uiExpand="1" animBg="1"/>
      <p:bldP spid="7" grpId="0" uiExpand="1" animBg="1"/>
      <p:bldP spid="57" grpId="0" uiExpand="1"/>
      <p:bldP spid="59" grpId="0" uiExpand="1"/>
      <p:bldP spid="60" grpId="0" uiExpand="1"/>
      <p:bldP spid="58" grpId="0" uiExpand="1"/>
      <p:bldP spid="61" grpId="0"/>
      <p:bldP spid="43" grpId="0" uiExpand="1" animBg="1"/>
      <p:bldP spid="143" grpId="0" uiExpand="1" animBg="1"/>
      <p:bldP spid="145" grpId="0" uiExpand="1" animBg="1"/>
      <p:bldP spid="48" grpId="0" animBg="1"/>
      <p:bldP spid="1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Calculating total surplus</a:t>
            </a:r>
            <a:endParaRPr lang="en-US" dirty="0">
              <a:solidFill>
                <a:srgbClr val="C00000"/>
              </a:solidFill>
            </a:endParaRP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sz="2800" dirty="0"/>
              <a:t>Use the following graph to calculate the </a:t>
            </a:r>
            <a:r>
              <a:rPr lang="en-US" sz="2800" i="1" dirty="0"/>
              <a:t>difference </a:t>
            </a:r>
            <a:r>
              <a:rPr lang="en-US" sz="2800" dirty="0"/>
              <a:t>in total surplus if the price increases from $200 to $300.</a:t>
            </a:r>
          </a:p>
        </p:txBody>
      </p:sp>
      <p:sp>
        <p:nvSpPr>
          <p:cNvPr id="5" name="Freeform 4"/>
          <p:cNvSpPr>
            <a:spLocks/>
          </p:cNvSpPr>
          <p:nvPr/>
        </p:nvSpPr>
        <p:spPr bwMode="auto">
          <a:xfrm>
            <a:off x="645989" y="4786867"/>
            <a:ext cx="2040758" cy="999840"/>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645989" y="3284925"/>
            <a:ext cx="2040758" cy="1501943"/>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646811" y="4789606"/>
            <a:ext cx="1378776" cy="1035151"/>
          </a:xfrm>
          <a:custGeom>
            <a:avLst/>
            <a:gdLst>
              <a:gd name="T0" fmla="*/ 0 w 488"/>
              <a:gd name="T1" fmla="*/ 0 h 458"/>
              <a:gd name="T2" fmla="*/ 0 w 488"/>
              <a:gd name="T3" fmla="*/ 458 h 458"/>
              <a:gd name="T4" fmla="*/ 488 w 488"/>
              <a:gd name="T5" fmla="*/ 152 h 458"/>
              <a:gd name="T6" fmla="*/ 488 w 488"/>
              <a:gd name="T7" fmla="*/ 0 h 458"/>
              <a:gd name="T8" fmla="*/ 0 w 488"/>
              <a:gd name="T9" fmla="*/ 0 h 458"/>
            </a:gdLst>
            <a:ahLst/>
            <a:cxnLst>
              <a:cxn ang="0">
                <a:pos x="T0" y="T1"/>
              </a:cxn>
              <a:cxn ang="0">
                <a:pos x="T2" y="T3"/>
              </a:cxn>
              <a:cxn ang="0">
                <a:pos x="T4" y="T5"/>
              </a:cxn>
              <a:cxn ang="0">
                <a:pos x="T6" y="T7"/>
              </a:cxn>
              <a:cxn ang="0">
                <a:pos x="T8" y="T9"/>
              </a:cxn>
            </a:cxnLst>
            <a:rect l="0" t="0" r="r" b="b"/>
            <a:pathLst>
              <a:path w="488" h="458">
                <a:moveTo>
                  <a:pt x="0" y="0"/>
                </a:moveTo>
                <a:lnTo>
                  <a:pt x="0" y="458"/>
                </a:lnTo>
                <a:lnTo>
                  <a:pt x="488" y="152"/>
                </a:lnTo>
                <a:lnTo>
                  <a:pt x="488" y="0"/>
                </a:lnTo>
                <a:lnTo>
                  <a:pt x="0"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646811" y="3234620"/>
            <a:ext cx="1378776" cy="1554986"/>
          </a:xfrm>
          <a:custGeom>
            <a:avLst/>
            <a:gdLst>
              <a:gd name="T0" fmla="*/ 488 w 488"/>
              <a:gd name="T1" fmla="*/ 458 h 688"/>
              <a:gd name="T2" fmla="*/ 0 w 488"/>
              <a:gd name="T3" fmla="*/ 0 h 688"/>
              <a:gd name="T4" fmla="*/ 0 w 488"/>
              <a:gd name="T5" fmla="*/ 688 h 688"/>
              <a:gd name="T6" fmla="*/ 488 w 488"/>
              <a:gd name="T7" fmla="*/ 688 h 688"/>
              <a:gd name="T8" fmla="*/ 488 w 488"/>
              <a:gd name="T9" fmla="*/ 458 h 688"/>
            </a:gdLst>
            <a:ahLst/>
            <a:cxnLst>
              <a:cxn ang="0">
                <a:pos x="T0" y="T1"/>
              </a:cxn>
              <a:cxn ang="0">
                <a:pos x="T2" y="T3"/>
              </a:cxn>
              <a:cxn ang="0">
                <a:pos x="T4" y="T5"/>
              </a:cxn>
              <a:cxn ang="0">
                <a:pos x="T6" y="T7"/>
              </a:cxn>
              <a:cxn ang="0">
                <a:pos x="T8" y="T9"/>
              </a:cxn>
            </a:cxnLst>
            <a:rect l="0" t="0" r="r" b="b"/>
            <a:pathLst>
              <a:path w="488" h="688">
                <a:moveTo>
                  <a:pt x="488" y="458"/>
                </a:moveTo>
                <a:lnTo>
                  <a:pt x="0" y="0"/>
                </a:lnTo>
                <a:lnTo>
                  <a:pt x="0" y="688"/>
                </a:lnTo>
                <a:lnTo>
                  <a:pt x="488" y="688"/>
                </a:lnTo>
                <a:lnTo>
                  <a:pt x="488" y="458"/>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9"/>
          <p:cNvSpPr>
            <a:spLocks noChangeShapeType="1"/>
          </p:cNvSpPr>
          <p:nvPr/>
        </p:nvSpPr>
        <p:spPr bwMode="auto">
          <a:xfrm>
            <a:off x="512218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0"/>
          <p:cNvSpPr>
            <a:spLocks noChangeShapeType="1"/>
          </p:cNvSpPr>
          <p:nvPr/>
        </p:nvSpPr>
        <p:spPr bwMode="auto">
          <a:xfrm>
            <a:off x="477748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1"/>
          <p:cNvSpPr>
            <a:spLocks noChangeShapeType="1"/>
          </p:cNvSpPr>
          <p:nvPr/>
        </p:nvSpPr>
        <p:spPr bwMode="auto">
          <a:xfrm>
            <a:off x="443279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2"/>
          <p:cNvSpPr>
            <a:spLocks noChangeShapeType="1"/>
          </p:cNvSpPr>
          <p:nvPr/>
        </p:nvSpPr>
        <p:spPr bwMode="auto">
          <a:xfrm>
            <a:off x="374340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3"/>
          <p:cNvSpPr>
            <a:spLocks noChangeShapeType="1"/>
          </p:cNvSpPr>
          <p:nvPr/>
        </p:nvSpPr>
        <p:spPr bwMode="auto">
          <a:xfrm>
            <a:off x="340436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4"/>
          <p:cNvSpPr>
            <a:spLocks noChangeShapeType="1"/>
          </p:cNvSpPr>
          <p:nvPr/>
        </p:nvSpPr>
        <p:spPr bwMode="auto">
          <a:xfrm>
            <a:off x="305966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5"/>
          <p:cNvSpPr>
            <a:spLocks noChangeShapeType="1"/>
          </p:cNvSpPr>
          <p:nvPr/>
        </p:nvSpPr>
        <p:spPr bwMode="auto">
          <a:xfrm>
            <a:off x="271497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6"/>
          <p:cNvSpPr>
            <a:spLocks noChangeShapeType="1"/>
          </p:cNvSpPr>
          <p:nvPr/>
        </p:nvSpPr>
        <p:spPr bwMode="auto">
          <a:xfrm>
            <a:off x="237028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7"/>
          <p:cNvSpPr>
            <a:spLocks noChangeShapeType="1"/>
          </p:cNvSpPr>
          <p:nvPr/>
        </p:nvSpPr>
        <p:spPr bwMode="auto">
          <a:xfrm>
            <a:off x="202558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8"/>
          <p:cNvSpPr>
            <a:spLocks noChangeShapeType="1"/>
          </p:cNvSpPr>
          <p:nvPr/>
        </p:nvSpPr>
        <p:spPr bwMode="auto">
          <a:xfrm>
            <a:off x="168089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19"/>
          <p:cNvSpPr>
            <a:spLocks noChangeShapeType="1"/>
          </p:cNvSpPr>
          <p:nvPr/>
        </p:nvSpPr>
        <p:spPr bwMode="auto">
          <a:xfrm>
            <a:off x="133619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0"/>
          <p:cNvSpPr>
            <a:spLocks noChangeShapeType="1"/>
          </p:cNvSpPr>
          <p:nvPr/>
        </p:nvSpPr>
        <p:spPr bwMode="auto">
          <a:xfrm>
            <a:off x="99150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22"/>
          <p:cNvSpPr>
            <a:spLocks noChangeArrowheads="1"/>
          </p:cNvSpPr>
          <p:nvPr/>
        </p:nvSpPr>
        <p:spPr bwMode="auto">
          <a:xfrm>
            <a:off x="488591"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24720" y="521903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24720" y="470372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24720" y="418388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24720" y="36640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24720" y="31442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24720" y="26243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951950"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251438"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159613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1940826"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228552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263021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97490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319603"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3664297"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00899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435368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469837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503742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131274" y="2362200"/>
            <a:ext cx="7069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144608" y="55641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4161560" y="3935268"/>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3048000" y="6077894"/>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Line 61"/>
          <p:cNvSpPr>
            <a:spLocks noChangeShapeType="1"/>
          </p:cNvSpPr>
          <p:nvPr/>
        </p:nvSpPr>
        <p:spPr bwMode="auto">
          <a:xfrm>
            <a:off x="646811" y="2714784"/>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62"/>
          <p:cNvSpPr>
            <a:spLocks noChangeShapeType="1"/>
          </p:cNvSpPr>
          <p:nvPr/>
        </p:nvSpPr>
        <p:spPr bwMode="auto">
          <a:xfrm>
            <a:off x="646811" y="3234620"/>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63"/>
          <p:cNvSpPr>
            <a:spLocks noChangeShapeType="1"/>
          </p:cNvSpPr>
          <p:nvPr/>
        </p:nvSpPr>
        <p:spPr bwMode="auto">
          <a:xfrm>
            <a:off x="646811" y="3749935"/>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64"/>
          <p:cNvSpPr>
            <a:spLocks noChangeShapeType="1"/>
          </p:cNvSpPr>
          <p:nvPr/>
        </p:nvSpPr>
        <p:spPr bwMode="auto">
          <a:xfrm>
            <a:off x="646811" y="4269771"/>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5"/>
          <p:cNvSpPr>
            <a:spLocks noChangeShapeType="1"/>
          </p:cNvSpPr>
          <p:nvPr/>
        </p:nvSpPr>
        <p:spPr bwMode="auto">
          <a:xfrm>
            <a:off x="646811" y="4789606"/>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6"/>
          <p:cNvSpPr>
            <a:spLocks noChangeShapeType="1"/>
          </p:cNvSpPr>
          <p:nvPr/>
        </p:nvSpPr>
        <p:spPr bwMode="auto">
          <a:xfrm>
            <a:off x="646811" y="5309442"/>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7"/>
          <p:cNvSpPr>
            <a:spLocks noChangeShapeType="1"/>
          </p:cNvSpPr>
          <p:nvPr/>
        </p:nvSpPr>
        <p:spPr bwMode="auto">
          <a:xfrm flipV="1">
            <a:off x="646811" y="2606297"/>
            <a:ext cx="0" cy="321846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8"/>
          <p:cNvSpPr>
            <a:spLocks noChangeShapeType="1"/>
          </p:cNvSpPr>
          <p:nvPr/>
        </p:nvSpPr>
        <p:spPr bwMode="auto">
          <a:xfrm>
            <a:off x="646811" y="5824757"/>
            <a:ext cx="4610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9"/>
          <p:cNvSpPr>
            <a:spLocks noChangeShapeType="1"/>
          </p:cNvSpPr>
          <p:nvPr/>
        </p:nvSpPr>
        <p:spPr bwMode="auto">
          <a:xfrm>
            <a:off x="408810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70"/>
          <p:cNvSpPr>
            <a:spLocks noChangeShapeType="1"/>
          </p:cNvSpPr>
          <p:nvPr/>
        </p:nvSpPr>
        <p:spPr bwMode="auto">
          <a:xfrm>
            <a:off x="646811" y="3234620"/>
            <a:ext cx="3441290" cy="25901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71"/>
          <p:cNvSpPr>
            <a:spLocks noChangeShapeType="1"/>
          </p:cNvSpPr>
          <p:nvPr/>
        </p:nvSpPr>
        <p:spPr bwMode="auto">
          <a:xfrm flipV="1">
            <a:off x="2714975" y="57343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72"/>
          <p:cNvSpPr>
            <a:spLocks noChangeShapeType="1"/>
          </p:cNvSpPr>
          <p:nvPr/>
        </p:nvSpPr>
        <p:spPr bwMode="auto">
          <a:xfrm flipV="1">
            <a:off x="2714975" y="55897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73"/>
          <p:cNvSpPr>
            <a:spLocks noChangeShapeType="1"/>
          </p:cNvSpPr>
          <p:nvPr/>
        </p:nvSpPr>
        <p:spPr bwMode="auto">
          <a:xfrm flipV="1">
            <a:off x="2714975" y="54450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74"/>
          <p:cNvSpPr>
            <a:spLocks noChangeShapeType="1"/>
          </p:cNvSpPr>
          <p:nvPr/>
        </p:nvSpPr>
        <p:spPr bwMode="auto">
          <a:xfrm flipV="1">
            <a:off x="2714975" y="53004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5"/>
          <p:cNvSpPr>
            <a:spLocks noChangeShapeType="1"/>
          </p:cNvSpPr>
          <p:nvPr/>
        </p:nvSpPr>
        <p:spPr bwMode="auto">
          <a:xfrm flipV="1">
            <a:off x="2714975" y="51557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6"/>
          <p:cNvSpPr>
            <a:spLocks noChangeShapeType="1"/>
          </p:cNvSpPr>
          <p:nvPr/>
        </p:nvSpPr>
        <p:spPr bwMode="auto">
          <a:xfrm flipV="1">
            <a:off x="2714975" y="50111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7"/>
          <p:cNvSpPr>
            <a:spLocks noChangeShapeType="1"/>
          </p:cNvSpPr>
          <p:nvPr/>
        </p:nvSpPr>
        <p:spPr bwMode="auto">
          <a:xfrm flipV="1">
            <a:off x="2714975" y="48664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8"/>
          <p:cNvSpPr>
            <a:spLocks noChangeShapeType="1"/>
          </p:cNvSpPr>
          <p:nvPr/>
        </p:nvSpPr>
        <p:spPr bwMode="auto">
          <a:xfrm flipV="1">
            <a:off x="2714975" y="4794126"/>
            <a:ext cx="0" cy="1808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9"/>
          <p:cNvSpPr>
            <a:spLocks noChangeShapeType="1"/>
          </p:cNvSpPr>
          <p:nvPr/>
        </p:nvSpPr>
        <p:spPr bwMode="auto">
          <a:xfrm flipV="1">
            <a:off x="646811" y="4097999"/>
            <a:ext cx="3441290" cy="172675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75"/>
          <p:cNvSpPr>
            <a:spLocks/>
          </p:cNvSpPr>
          <p:nvPr/>
        </p:nvSpPr>
        <p:spPr bwMode="auto">
          <a:xfrm>
            <a:off x="2669770" y="4753444"/>
            <a:ext cx="90412" cy="72325"/>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100"/>
          <p:cNvSpPr>
            <a:spLocks noChangeShapeType="1"/>
          </p:cNvSpPr>
          <p:nvPr/>
        </p:nvSpPr>
        <p:spPr bwMode="auto">
          <a:xfrm flipH="1">
            <a:off x="2601961"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101"/>
          <p:cNvSpPr>
            <a:spLocks noChangeShapeType="1"/>
          </p:cNvSpPr>
          <p:nvPr/>
        </p:nvSpPr>
        <p:spPr bwMode="auto">
          <a:xfrm flipH="1">
            <a:off x="2421138"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102"/>
          <p:cNvSpPr>
            <a:spLocks noChangeShapeType="1"/>
          </p:cNvSpPr>
          <p:nvPr/>
        </p:nvSpPr>
        <p:spPr bwMode="auto">
          <a:xfrm flipH="1">
            <a:off x="224031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103"/>
          <p:cNvSpPr>
            <a:spLocks noChangeShapeType="1"/>
          </p:cNvSpPr>
          <p:nvPr/>
        </p:nvSpPr>
        <p:spPr bwMode="auto">
          <a:xfrm flipH="1">
            <a:off x="205949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104"/>
          <p:cNvSpPr>
            <a:spLocks noChangeShapeType="1"/>
          </p:cNvSpPr>
          <p:nvPr/>
        </p:nvSpPr>
        <p:spPr bwMode="auto">
          <a:xfrm flipH="1">
            <a:off x="187866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105"/>
          <p:cNvSpPr>
            <a:spLocks noChangeShapeType="1"/>
          </p:cNvSpPr>
          <p:nvPr/>
        </p:nvSpPr>
        <p:spPr bwMode="auto">
          <a:xfrm flipH="1">
            <a:off x="169784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106"/>
          <p:cNvSpPr>
            <a:spLocks noChangeShapeType="1"/>
          </p:cNvSpPr>
          <p:nvPr/>
        </p:nvSpPr>
        <p:spPr bwMode="auto">
          <a:xfrm flipH="1">
            <a:off x="151702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107"/>
          <p:cNvSpPr>
            <a:spLocks noChangeShapeType="1"/>
          </p:cNvSpPr>
          <p:nvPr/>
        </p:nvSpPr>
        <p:spPr bwMode="auto">
          <a:xfrm flipH="1">
            <a:off x="133619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108"/>
          <p:cNvSpPr>
            <a:spLocks noChangeShapeType="1"/>
          </p:cNvSpPr>
          <p:nvPr/>
        </p:nvSpPr>
        <p:spPr bwMode="auto">
          <a:xfrm flipH="1">
            <a:off x="1155376"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109"/>
          <p:cNvSpPr>
            <a:spLocks noChangeShapeType="1"/>
          </p:cNvSpPr>
          <p:nvPr/>
        </p:nvSpPr>
        <p:spPr bwMode="auto">
          <a:xfrm flipH="1">
            <a:off x="974553"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110"/>
          <p:cNvSpPr>
            <a:spLocks noChangeShapeType="1"/>
          </p:cNvSpPr>
          <p:nvPr/>
        </p:nvSpPr>
        <p:spPr bwMode="auto">
          <a:xfrm flipH="1">
            <a:off x="793730"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111"/>
          <p:cNvSpPr>
            <a:spLocks noChangeShapeType="1"/>
          </p:cNvSpPr>
          <p:nvPr/>
        </p:nvSpPr>
        <p:spPr bwMode="auto">
          <a:xfrm flipH="1">
            <a:off x="646811" y="4789606"/>
            <a:ext cx="791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95"/>
          <p:cNvSpPr>
            <a:spLocks/>
          </p:cNvSpPr>
          <p:nvPr/>
        </p:nvSpPr>
        <p:spPr bwMode="auto">
          <a:xfrm>
            <a:off x="2229013" y="5621343"/>
            <a:ext cx="384249" cy="0"/>
          </a:xfrm>
          <a:custGeom>
            <a:avLst/>
            <a:gdLst>
              <a:gd name="T0" fmla="*/ 0 w 136"/>
              <a:gd name="T1" fmla="*/ 136 w 136"/>
              <a:gd name="T2" fmla="*/ 0 w 136"/>
            </a:gdLst>
            <a:ahLst/>
            <a:cxnLst>
              <a:cxn ang="0">
                <a:pos x="T0" y="0"/>
              </a:cxn>
              <a:cxn ang="0">
                <a:pos x="T1" y="0"/>
              </a:cxn>
              <a:cxn ang="0">
                <a:pos x="T2" y="0"/>
              </a:cxn>
            </a:cxnLst>
            <a:rect l="0" t="0" r="r" b="b"/>
            <a:pathLst>
              <a:path w="136">
                <a:moveTo>
                  <a:pt x="0" y="0"/>
                </a:moveTo>
                <a:lnTo>
                  <a:pt x="13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96"/>
          <p:cNvSpPr>
            <a:spLocks/>
          </p:cNvSpPr>
          <p:nvPr/>
        </p:nvSpPr>
        <p:spPr bwMode="auto">
          <a:xfrm>
            <a:off x="838936" y="4418941"/>
            <a:ext cx="0" cy="307381"/>
          </a:xfrm>
          <a:custGeom>
            <a:avLst/>
            <a:gdLst>
              <a:gd name="T0" fmla="*/ 0 h 136"/>
              <a:gd name="T1" fmla="*/ 136 h 136"/>
              <a:gd name="T2" fmla="*/ 0 h 136"/>
            </a:gdLst>
            <a:ahLst/>
            <a:cxnLst>
              <a:cxn ang="0">
                <a:pos x="0" y="T0"/>
              </a:cxn>
              <a:cxn ang="0">
                <a:pos x="0" y="T1"/>
              </a:cxn>
              <a:cxn ang="0">
                <a:pos x="0" y="T2"/>
              </a:cxn>
            </a:cxnLst>
            <a:rect l="0" t="0" r="r" b="b"/>
            <a:pathLst>
              <a:path h="136">
                <a:moveTo>
                  <a:pt x="0" y="0"/>
                </a:moveTo>
                <a:lnTo>
                  <a:pt x="0" y="13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145"/>
          <p:cNvSpPr>
            <a:spLocks/>
          </p:cNvSpPr>
          <p:nvPr/>
        </p:nvSpPr>
        <p:spPr bwMode="auto">
          <a:xfrm>
            <a:off x="1980382" y="4233608"/>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112"/>
          <p:cNvSpPr>
            <a:spLocks noChangeShapeType="1"/>
          </p:cNvSpPr>
          <p:nvPr/>
        </p:nvSpPr>
        <p:spPr bwMode="auto">
          <a:xfrm>
            <a:off x="646811"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113"/>
          <p:cNvSpPr>
            <a:spLocks noChangeShapeType="1"/>
          </p:cNvSpPr>
          <p:nvPr/>
        </p:nvSpPr>
        <p:spPr bwMode="auto">
          <a:xfrm>
            <a:off x="827634"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114"/>
          <p:cNvSpPr>
            <a:spLocks noChangeShapeType="1"/>
          </p:cNvSpPr>
          <p:nvPr/>
        </p:nvSpPr>
        <p:spPr bwMode="auto">
          <a:xfrm>
            <a:off x="1008457"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115"/>
          <p:cNvSpPr>
            <a:spLocks noChangeShapeType="1"/>
          </p:cNvSpPr>
          <p:nvPr/>
        </p:nvSpPr>
        <p:spPr bwMode="auto">
          <a:xfrm>
            <a:off x="1189280"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Line 116"/>
          <p:cNvSpPr>
            <a:spLocks noChangeShapeType="1"/>
          </p:cNvSpPr>
          <p:nvPr/>
        </p:nvSpPr>
        <p:spPr bwMode="auto">
          <a:xfrm>
            <a:off x="1370104"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17"/>
          <p:cNvSpPr>
            <a:spLocks noChangeShapeType="1"/>
          </p:cNvSpPr>
          <p:nvPr/>
        </p:nvSpPr>
        <p:spPr bwMode="auto">
          <a:xfrm>
            <a:off x="1550927"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118"/>
          <p:cNvSpPr>
            <a:spLocks noChangeShapeType="1"/>
          </p:cNvSpPr>
          <p:nvPr/>
        </p:nvSpPr>
        <p:spPr bwMode="auto">
          <a:xfrm>
            <a:off x="1731750"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119"/>
          <p:cNvSpPr>
            <a:spLocks noChangeShapeType="1"/>
          </p:cNvSpPr>
          <p:nvPr/>
        </p:nvSpPr>
        <p:spPr bwMode="auto">
          <a:xfrm>
            <a:off x="1912573"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120"/>
          <p:cNvSpPr>
            <a:spLocks noChangeShapeType="1"/>
          </p:cNvSpPr>
          <p:nvPr/>
        </p:nvSpPr>
        <p:spPr bwMode="auto">
          <a:xfrm>
            <a:off x="2093396"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121"/>
          <p:cNvSpPr>
            <a:spLocks noChangeShapeType="1"/>
          </p:cNvSpPr>
          <p:nvPr/>
        </p:nvSpPr>
        <p:spPr bwMode="auto">
          <a:xfrm>
            <a:off x="2274219"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122"/>
          <p:cNvSpPr>
            <a:spLocks noChangeShapeType="1"/>
          </p:cNvSpPr>
          <p:nvPr/>
        </p:nvSpPr>
        <p:spPr bwMode="auto">
          <a:xfrm>
            <a:off x="2455042"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123"/>
          <p:cNvSpPr>
            <a:spLocks noChangeShapeType="1"/>
          </p:cNvSpPr>
          <p:nvPr/>
        </p:nvSpPr>
        <p:spPr bwMode="auto">
          <a:xfrm>
            <a:off x="2635865"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124"/>
          <p:cNvSpPr>
            <a:spLocks noChangeShapeType="1"/>
          </p:cNvSpPr>
          <p:nvPr/>
        </p:nvSpPr>
        <p:spPr bwMode="auto">
          <a:xfrm>
            <a:off x="2816688"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25"/>
          <p:cNvSpPr>
            <a:spLocks noChangeShapeType="1"/>
          </p:cNvSpPr>
          <p:nvPr/>
        </p:nvSpPr>
        <p:spPr bwMode="auto">
          <a:xfrm>
            <a:off x="2997511"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26"/>
          <p:cNvSpPr>
            <a:spLocks noChangeShapeType="1"/>
          </p:cNvSpPr>
          <p:nvPr/>
        </p:nvSpPr>
        <p:spPr bwMode="auto">
          <a:xfrm>
            <a:off x="3178335"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127"/>
          <p:cNvSpPr>
            <a:spLocks noChangeShapeType="1"/>
          </p:cNvSpPr>
          <p:nvPr/>
        </p:nvSpPr>
        <p:spPr bwMode="auto">
          <a:xfrm>
            <a:off x="3359158"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128"/>
          <p:cNvSpPr>
            <a:spLocks noChangeShapeType="1"/>
          </p:cNvSpPr>
          <p:nvPr/>
        </p:nvSpPr>
        <p:spPr bwMode="auto">
          <a:xfrm>
            <a:off x="3539981"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129"/>
          <p:cNvSpPr>
            <a:spLocks noChangeShapeType="1"/>
          </p:cNvSpPr>
          <p:nvPr/>
        </p:nvSpPr>
        <p:spPr bwMode="auto">
          <a:xfrm>
            <a:off x="3720804"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130"/>
          <p:cNvSpPr>
            <a:spLocks noChangeShapeType="1"/>
          </p:cNvSpPr>
          <p:nvPr/>
        </p:nvSpPr>
        <p:spPr bwMode="auto">
          <a:xfrm>
            <a:off x="3901627"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131"/>
          <p:cNvSpPr>
            <a:spLocks noChangeShapeType="1"/>
          </p:cNvSpPr>
          <p:nvPr/>
        </p:nvSpPr>
        <p:spPr bwMode="auto">
          <a:xfrm>
            <a:off x="4082450"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132"/>
          <p:cNvSpPr>
            <a:spLocks noChangeShapeType="1"/>
          </p:cNvSpPr>
          <p:nvPr/>
        </p:nvSpPr>
        <p:spPr bwMode="auto">
          <a:xfrm>
            <a:off x="4263273"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133"/>
          <p:cNvSpPr>
            <a:spLocks noChangeShapeType="1"/>
          </p:cNvSpPr>
          <p:nvPr/>
        </p:nvSpPr>
        <p:spPr bwMode="auto">
          <a:xfrm>
            <a:off x="4444096"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134"/>
          <p:cNvSpPr>
            <a:spLocks noChangeShapeType="1"/>
          </p:cNvSpPr>
          <p:nvPr/>
        </p:nvSpPr>
        <p:spPr bwMode="auto">
          <a:xfrm>
            <a:off x="4624919"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135"/>
          <p:cNvSpPr>
            <a:spLocks noChangeShapeType="1"/>
          </p:cNvSpPr>
          <p:nvPr/>
        </p:nvSpPr>
        <p:spPr bwMode="auto">
          <a:xfrm>
            <a:off x="4805743"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136"/>
          <p:cNvSpPr>
            <a:spLocks noChangeShapeType="1"/>
          </p:cNvSpPr>
          <p:nvPr/>
        </p:nvSpPr>
        <p:spPr bwMode="auto">
          <a:xfrm>
            <a:off x="4986566" y="42697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Freeform 57"/>
          <p:cNvSpPr>
            <a:spLocks noEditPoints="1"/>
          </p:cNvSpPr>
          <p:nvPr/>
        </p:nvSpPr>
        <p:spPr bwMode="auto">
          <a:xfrm rot="16200000">
            <a:off x="603742" y="4491128"/>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73"/>
          <p:cNvSpPr>
            <a:spLocks/>
          </p:cNvSpPr>
          <p:nvPr/>
        </p:nvSpPr>
        <p:spPr bwMode="auto">
          <a:xfrm>
            <a:off x="1980382" y="5092467"/>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89"/>
          <p:cNvSpPr>
            <a:spLocks noChangeShapeType="1"/>
          </p:cNvSpPr>
          <p:nvPr/>
        </p:nvSpPr>
        <p:spPr bwMode="auto">
          <a:xfrm flipV="1">
            <a:off x="2025587" y="57343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90"/>
          <p:cNvSpPr>
            <a:spLocks noChangeShapeType="1"/>
          </p:cNvSpPr>
          <p:nvPr/>
        </p:nvSpPr>
        <p:spPr bwMode="auto">
          <a:xfrm flipV="1">
            <a:off x="2025587" y="55897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91"/>
          <p:cNvSpPr>
            <a:spLocks noChangeShapeType="1"/>
          </p:cNvSpPr>
          <p:nvPr/>
        </p:nvSpPr>
        <p:spPr bwMode="auto">
          <a:xfrm flipV="1">
            <a:off x="2025587" y="54450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92"/>
          <p:cNvSpPr>
            <a:spLocks noChangeShapeType="1"/>
          </p:cNvSpPr>
          <p:nvPr/>
        </p:nvSpPr>
        <p:spPr bwMode="auto">
          <a:xfrm flipV="1">
            <a:off x="2025587" y="53004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93"/>
          <p:cNvSpPr>
            <a:spLocks noChangeShapeType="1"/>
          </p:cNvSpPr>
          <p:nvPr/>
        </p:nvSpPr>
        <p:spPr bwMode="auto">
          <a:xfrm flipV="1">
            <a:off x="2025587" y="51557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94"/>
          <p:cNvSpPr>
            <a:spLocks noChangeShapeType="1"/>
          </p:cNvSpPr>
          <p:nvPr/>
        </p:nvSpPr>
        <p:spPr bwMode="auto">
          <a:xfrm flipV="1">
            <a:off x="2025587" y="50111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95"/>
          <p:cNvSpPr>
            <a:spLocks noChangeShapeType="1"/>
          </p:cNvSpPr>
          <p:nvPr/>
        </p:nvSpPr>
        <p:spPr bwMode="auto">
          <a:xfrm flipV="1">
            <a:off x="2025587" y="48664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96"/>
          <p:cNvSpPr>
            <a:spLocks noChangeShapeType="1"/>
          </p:cNvSpPr>
          <p:nvPr/>
        </p:nvSpPr>
        <p:spPr bwMode="auto">
          <a:xfrm flipV="1">
            <a:off x="2025587" y="47218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97"/>
          <p:cNvSpPr>
            <a:spLocks noChangeShapeType="1"/>
          </p:cNvSpPr>
          <p:nvPr/>
        </p:nvSpPr>
        <p:spPr bwMode="auto">
          <a:xfrm flipV="1">
            <a:off x="2025587" y="457715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98"/>
          <p:cNvSpPr>
            <a:spLocks noChangeShapeType="1"/>
          </p:cNvSpPr>
          <p:nvPr/>
        </p:nvSpPr>
        <p:spPr bwMode="auto">
          <a:xfrm flipV="1">
            <a:off x="2025587" y="443250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99"/>
          <p:cNvSpPr>
            <a:spLocks noChangeShapeType="1"/>
          </p:cNvSpPr>
          <p:nvPr/>
        </p:nvSpPr>
        <p:spPr bwMode="auto">
          <a:xfrm flipV="1">
            <a:off x="2025587" y="428785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57"/>
          <p:cNvSpPr>
            <a:spLocks noEditPoints="1"/>
          </p:cNvSpPr>
          <p:nvPr/>
        </p:nvSpPr>
        <p:spPr bwMode="auto">
          <a:xfrm rot="10800000">
            <a:off x="2211653" y="5621343"/>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Rectangle 186"/>
          <p:cNvSpPr>
            <a:spLocks noChangeArrowheads="1"/>
          </p:cNvSpPr>
          <p:nvPr/>
        </p:nvSpPr>
        <p:spPr bwMode="auto">
          <a:xfrm>
            <a:off x="1161027" y="3894585"/>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88" name="Rectangle 187"/>
          <p:cNvSpPr>
            <a:spLocks noChangeArrowheads="1"/>
          </p:cNvSpPr>
          <p:nvPr/>
        </p:nvSpPr>
        <p:spPr bwMode="auto">
          <a:xfrm>
            <a:off x="1161027" y="445058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89" name="Rectangle 188"/>
          <p:cNvSpPr>
            <a:spLocks noChangeArrowheads="1"/>
          </p:cNvSpPr>
          <p:nvPr/>
        </p:nvSpPr>
        <p:spPr bwMode="auto">
          <a:xfrm>
            <a:off x="2178157" y="454098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189"/>
          <p:cNvSpPr>
            <a:spLocks noChangeArrowheads="1"/>
          </p:cNvSpPr>
          <p:nvPr/>
        </p:nvSpPr>
        <p:spPr bwMode="auto">
          <a:xfrm>
            <a:off x="2178157" y="483480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90"/>
          <p:cNvSpPr>
            <a:spLocks noChangeArrowheads="1"/>
          </p:cNvSpPr>
          <p:nvPr/>
        </p:nvSpPr>
        <p:spPr bwMode="auto">
          <a:xfrm>
            <a:off x="1161027" y="503822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58973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 grpId="0"/>
      <p:bldP spid="188" grpId="0"/>
      <p:bldP spid="189" grpId="0"/>
      <p:bldP spid="190" grpId="0"/>
      <p:bldP spid="1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III</a:t>
            </a:r>
            <a:endParaRPr lang="en-US" dirty="0">
              <a:solidFill>
                <a:srgbClr val="C00000"/>
              </a:solidFill>
            </a:endParaRP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sz="2800" dirty="0"/>
              <a:t>Use the following graph to calculate the </a:t>
            </a:r>
            <a:r>
              <a:rPr lang="en-US" sz="2800" i="1" dirty="0"/>
              <a:t>difference </a:t>
            </a:r>
            <a:r>
              <a:rPr lang="en-US" sz="2800" dirty="0"/>
              <a:t>in total surplus if the price increases from $200 to $300.</a:t>
            </a:r>
          </a:p>
        </p:txBody>
      </p:sp>
      <p:sp>
        <p:nvSpPr>
          <p:cNvPr id="5" name="Freeform 4"/>
          <p:cNvSpPr>
            <a:spLocks/>
          </p:cNvSpPr>
          <p:nvPr/>
        </p:nvSpPr>
        <p:spPr bwMode="auto">
          <a:xfrm>
            <a:off x="645989" y="4786867"/>
            <a:ext cx="2040758" cy="999840"/>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645989" y="3284925"/>
            <a:ext cx="2040758" cy="1501943"/>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646811" y="4789606"/>
            <a:ext cx="1378776" cy="1035151"/>
          </a:xfrm>
          <a:custGeom>
            <a:avLst/>
            <a:gdLst>
              <a:gd name="T0" fmla="*/ 0 w 488"/>
              <a:gd name="T1" fmla="*/ 0 h 458"/>
              <a:gd name="T2" fmla="*/ 0 w 488"/>
              <a:gd name="T3" fmla="*/ 458 h 458"/>
              <a:gd name="T4" fmla="*/ 488 w 488"/>
              <a:gd name="T5" fmla="*/ 152 h 458"/>
              <a:gd name="T6" fmla="*/ 488 w 488"/>
              <a:gd name="T7" fmla="*/ 0 h 458"/>
              <a:gd name="T8" fmla="*/ 0 w 488"/>
              <a:gd name="T9" fmla="*/ 0 h 458"/>
            </a:gdLst>
            <a:ahLst/>
            <a:cxnLst>
              <a:cxn ang="0">
                <a:pos x="T0" y="T1"/>
              </a:cxn>
              <a:cxn ang="0">
                <a:pos x="T2" y="T3"/>
              </a:cxn>
              <a:cxn ang="0">
                <a:pos x="T4" y="T5"/>
              </a:cxn>
              <a:cxn ang="0">
                <a:pos x="T6" y="T7"/>
              </a:cxn>
              <a:cxn ang="0">
                <a:pos x="T8" y="T9"/>
              </a:cxn>
            </a:cxnLst>
            <a:rect l="0" t="0" r="r" b="b"/>
            <a:pathLst>
              <a:path w="488" h="458">
                <a:moveTo>
                  <a:pt x="0" y="0"/>
                </a:moveTo>
                <a:lnTo>
                  <a:pt x="0" y="458"/>
                </a:lnTo>
                <a:lnTo>
                  <a:pt x="488" y="152"/>
                </a:lnTo>
                <a:lnTo>
                  <a:pt x="488" y="0"/>
                </a:lnTo>
                <a:lnTo>
                  <a:pt x="0"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646811" y="3234620"/>
            <a:ext cx="1378776" cy="1554986"/>
          </a:xfrm>
          <a:custGeom>
            <a:avLst/>
            <a:gdLst>
              <a:gd name="T0" fmla="*/ 488 w 488"/>
              <a:gd name="T1" fmla="*/ 458 h 688"/>
              <a:gd name="T2" fmla="*/ 0 w 488"/>
              <a:gd name="T3" fmla="*/ 0 h 688"/>
              <a:gd name="T4" fmla="*/ 0 w 488"/>
              <a:gd name="T5" fmla="*/ 688 h 688"/>
              <a:gd name="T6" fmla="*/ 488 w 488"/>
              <a:gd name="T7" fmla="*/ 688 h 688"/>
              <a:gd name="T8" fmla="*/ 488 w 488"/>
              <a:gd name="T9" fmla="*/ 458 h 688"/>
            </a:gdLst>
            <a:ahLst/>
            <a:cxnLst>
              <a:cxn ang="0">
                <a:pos x="T0" y="T1"/>
              </a:cxn>
              <a:cxn ang="0">
                <a:pos x="T2" y="T3"/>
              </a:cxn>
              <a:cxn ang="0">
                <a:pos x="T4" y="T5"/>
              </a:cxn>
              <a:cxn ang="0">
                <a:pos x="T6" y="T7"/>
              </a:cxn>
              <a:cxn ang="0">
                <a:pos x="T8" y="T9"/>
              </a:cxn>
            </a:cxnLst>
            <a:rect l="0" t="0" r="r" b="b"/>
            <a:pathLst>
              <a:path w="488" h="688">
                <a:moveTo>
                  <a:pt x="488" y="458"/>
                </a:moveTo>
                <a:lnTo>
                  <a:pt x="0" y="0"/>
                </a:lnTo>
                <a:lnTo>
                  <a:pt x="0" y="688"/>
                </a:lnTo>
                <a:lnTo>
                  <a:pt x="488" y="688"/>
                </a:lnTo>
                <a:lnTo>
                  <a:pt x="488" y="458"/>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9"/>
          <p:cNvSpPr>
            <a:spLocks noChangeShapeType="1"/>
          </p:cNvSpPr>
          <p:nvPr/>
        </p:nvSpPr>
        <p:spPr bwMode="auto">
          <a:xfrm>
            <a:off x="512218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0"/>
          <p:cNvSpPr>
            <a:spLocks noChangeShapeType="1"/>
          </p:cNvSpPr>
          <p:nvPr/>
        </p:nvSpPr>
        <p:spPr bwMode="auto">
          <a:xfrm>
            <a:off x="477748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1"/>
          <p:cNvSpPr>
            <a:spLocks noChangeShapeType="1"/>
          </p:cNvSpPr>
          <p:nvPr/>
        </p:nvSpPr>
        <p:spPr bwMode="auto">
          <a:xfrm>
            <a:off x="443279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2"/>
          <p:cNvSpPr>
            <a:spLocks noChangeShapeType="1"/>
          </p:cNvSpPr>
          <p:nvPr/>
        </p:nvSpPr>
        <p:spPr bwMode="auto">
          <a:xfrm>
            <a:off x="374340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3"/>
          <p:cNvSpPr>
            <a:spLocks noChangeShapeType="1"/>
          </p:cNvSpPr>
          <p:nvPr/>
        </p:nvSpPr>
        <p:spPr bwMode="auto">
          <a:xfrm>
            <a:off x="340436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4"/>
          <p:cNvSpPr>
            <a:spLocks noChangeShapeType="1"/>
          </p:cNvSpPr>
          <p:nvPr/>
        </p:nvSpPr>
        <p:spPr bwMode="auto">
          <a:xfrm>
            <a:off x="305966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5"/>
          <p:cNvSpPr>
            <a:spLocks noChangeShapeType="1"/>
          </p:cNvSpPr>
          <p:nvPr/>
        </p:nvSpPr>
        <p:spPr bwMode="auto">
          <a:xfrm>
            <a:off x="271497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6"/>
          <p:cNvSpPr>
            <a:spLocks noChangeShapeType="1"/>
          </p:cNvSpPr>
          <p:nvPr/>
        </p:nvSpPr>
        <p:spPr bwMode="auto">
          <a:xfrm>
            <a:off x="237028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7"/>
          <p:cNvSpPr>
            <a:spLocks noChangeShapeType="1"/>
          </p:cNvSpPr>
          <p:nvPr/>
        </p:nvSpPr>
        <p:spPr bwMode="auto">
          <a:xfrm>
            <a:off x="2025587"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8"/>
          <p:cNvSpPr>
            <a:spLocks noChangeShapeType="1"/>
          </p:cNvSpPr>
          <p:nvPr/>
        </p:nvSpPr>
        <p:spPr bwMode="auto">
          <a:xfrm>
            <a:off x="1680893"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19"/>
          <p:cNvSpPr>
            <a:spLocks noChangeShapeType="1"/>
          </p:cNvSpPr>
          <p:nvPr/>
        </p:nvSpPr>
        <p:spPr bwMode="auto">
          <a:xfrm>
            <a:off x="1336199"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0"/>
          <p:cNvSpPr>
            <a:spLocks noChangeShapeType="1"/>
          </p:cNvSpPr>
          <p:nvPr/>
        </p:nvSpPr>
        <p:spPr bwMode="auto">
          <a:xfrm>
            <a:off x="991505"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22"/>
          <p:cNvSpPr>
            <a:spLocks noChangeArrowheads="1"/>
          </p:cNvSpPr>
          <p:nvPr/>
        </p:nvSpPr>
        <p:spPr bwMode="auto">
          <a:xfrm>
            <a:off x="488591"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24720" y="521903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24720" y="470372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24720" y="418388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24720" y="36640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24720" y="31442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24720" y="26243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951950" y="58609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251438"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159613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1940826"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228552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263021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297490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319603"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3664297"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4008991"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4353685"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4698379"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5037422" y="58609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131274" y="2362200"/>
            <a:ext cx="7069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144608" y="55641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4161560" y="3935268"/>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
          <p:cNvSpPr>
            <a:spLocks noChangeArrowheads="1"/>
          </p:cNvSpPr>
          <p:nvPr/>
        </p:nvSpPr>
        <p:spPr bwMode="auto">
          <a:xfrm>
            <a:off x="3048000" y="6077894"/>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Line 61"/>
          <p:cNvSpPr>
            <a:spLocks noChangeShapeType="1"/>
          </p:cNvSpPr>
          <p:nvPr/>
        </p:nvSpPr>
        <p:spPr bwMode="auto">
          <a:xfrm>
            <a:off x="646811" y="2714784"/>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62"/>
          <p:cNvSpPr>
            <a:spLocks noChangeShapeType="1"/>
          </p:cNvSpPr>
          <p:nvPr/>
        </p:nvSpPr>
        <p:spPr bwMode="auto">
          <a:xfrm>
            <a:off x="646811" y="3234620"/>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63"/>
          <p:cNvSpPr>
            <a:spLocks noChangeShapeType="1"/>
          </p:cNvSpPr>
          <p:nvPr/>
        </p:nvSpPr>
        <p:spPr bwMode="auto">
          <a:xfrm>
            <a:off x="646811" y="3749935"/>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64"/>
          <p:cNvSpPr>
            <a:spLocks noChangeShapeType="1"/>
          </p:cNvSpPr>
          <p:nvPr/>
        </p:nvSpPr>
        <p:spPr bwMode="auto">
          <a:xfrm>
            <a:off x="646811" y="4269771"/>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5"/>
          <p:cNvSpPr>
            <a:spLocks noChangeShapeType="1"/>
          </p:cNvSpPr>
          <p:nvPr/>
        </p:nvSpPr>
        <p:spPr bwMode="auto">
          <a:xfrm>
            <a:off x="646811" y="4789606"/>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6"/>
          <p:cNvSpPr>
            <a:spLocks noChangeShapeType="1"/>
          </p:cNvSpPr>
          <p:nvPr/>
        </p:nvSpPr>
        <p:spPr bwMode="auto">
          <a:xfrm>
            <a:off x="646811" y="5309442"/>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7"/>
          <p:cNvSpPr>
            <a:spLocks noChangeShapeType="1"/>
          </p:cNvSpPr>
          <p:nvPr/>
        </p:nvSpPr>
        <p:spPr bwMode="auto">
          <a:xfrm flipV="1">
            <a:off x="646811" y="2606297"/>
            <a:ext cx="0" cy="321846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8"/>
          <p:cNvSpPr>
            <a:spLocks noChangeShapeType="1"/>
          </p:cNvSpPr>
          <p:nvPr/>
        </p:nvSpPr>
        <p:spPr bwMode="auto">
          <a:xfrm>
            <a:off x="646811" y="5824757"/>
            <a:ext cx="461098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9"/>
          <p:cNvSpPr>
            <a:spLocks noChangeShapeType="1"/>
          </p:cNvSpPr>
          <p:nvPr/>
        </p:nvSpPr>
        <p:spPr bwMode="auto">
          <a:xfrm>
            <a:off x="4088101" y="57705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70"/>
          <p:cNvSpPr>
            <a:spLocks noChangeShapeType="1"/>
          </p:cNvSpPr>
          <p:nvPr/>
        </p:nvSpPr>
        <p:spPr bwMode="auto">
          <a:xfrm>
            <a:off x="646811" y="3234620"/>
            <a:ext cx="3441290" cy="25901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71"/>
          <p:cNvSpPr>
            <a:spLocks noChangeShapeType="1"/>
          </p:cNvSpPr>
          <p:nvPr/>
        </p:nvSpPr>
        <p:spPr bwMode="auto">
          <a:xfrm flipV="1">
            <a:off x="2714975" y="57343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72"/>
          <p:cNvSpPr>
            <a:spLocks noChangeShapeType="1"/>
          </p:cNvSpPr>
          <p:nvPr/>
        </p:nvSpPr>
        <p:spPr bwMode="auto">
          <a:xfrm flipV="1">
            <a:off x="2714975" y="55897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73"/>
          <p:cNvSpPr>
            <a:spLocks noChangeShapeType="1"/>
          </p:cNvSpPr>
          <p:nvPr/>
        </p:nvSpPr>
        <p:spPr bwMode="auto">
          <a:xfrm flipV="1">
            <a:off x="2714975" y="54450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74"/>
          <p:cNvSpPr>
            <a:spLocks noChangeShapeType="1"/>
          </p:cNvSpPr>
          <p:nvPr/>
        </p:nvSpPr>
        <p:spPr bwMode="auto">
          <a:xfrm flipV="1">
            <a:off x="2714975" y="53004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5"/>
          <p:cNvSpPr>
            <a:spLocks noChangeShapeType="1"/>
          </p:cNvSpPr>
          <p:nvPr/>
        </p:nvSpPr>
        <p:spPr bwMode="auto">
          <a:xfrm flipV="1">
            <a:off x="2714975" y="51557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6"/>
          <p:cNvSpPr>
            <a:spLocks noChangeShapeType="1"/>
          </p:cNvSpPr>
          <p:nvPr/>
        </p:nvSpPr>
        <p:spPr bwMode="auto">
          <a:xfrm flipV="1">
            <a:off x="2714975" y="50111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7"/>
          <p:cNvSpPr>
            <a:spLocks noChangeShapeType="1"/>
          </p:cNvSpPr>
          <p:nvPr/>
        </p:nvSpPr>
        <p:spPr bwMode="auto">
          <a:xfrm flipV="1">
            <a:off x="2714975" y="48664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8"/>
          <p:cNvSpPr>
            <a:spLocks noChangeShapeType="1"/>
          </p:cNvSpPr>
          <p:nvPr/>
        </p:nvSpPr>
        <p:spPr bwMode="auto">
          <a:xfrm flipV="1">
            <a:off x="2714975" y="4794126"/>
            <a:ext cx="0" cy="1808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9"/>
          <p:cNvSpPr>
            <a:spLocks noChangeShapeType="1"/>
          </p:cNvSpPr>
          <p:nvPr/>
        </p:nvSpPr>
        <p:spPr bwMode="auto">
          <a:xfrm flipV="1">
            <a:off x="646811" y="4097999"/>
            <a:ext cx="3441290" cy="172675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75"/>
          <p:cNvSpPr>
            <a:spLocks/>
          </p:cNvSpPr>
          <p:nvPr/>
        </p:nvSpPr>
        <p:spPr bwMode="auto">
          <a:xfrm>
            <a:off x="2669770" y="4753444"/>
            <a:ext cx="90412" cy="72325"/>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100"/>
          <p:cNvSpPr>
            <a:spLocks noChangeShapeType="1"/>
          </p:cNvSpPr>
          <p:nvPr/>
        </p:nvSpPr>
        <p:spPr bwMode="auto">
          <a:xfrm flipH="1">
            <a:off x="2601961"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101"/>
          <p:cNvSpPr>
            <a:spLocks noChangeShapeType="1"/>
          </p:cNvSpPr>
          <p:nvPr/>
        </p:nvSpPr>
        <p:spPr bwMode="auto">
          <a:xfrm flipH="1">
            <a:off x="2421138"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102"/>
          <p:cNvSpPr>
            <a:spLocks noChangeShapeType="1"/>
          </p:cNvSpPr>
          <p:nvPr/>
        </p:nvSpPr>
        <p:spPr bwMode="auto">
          <a:xfrm flipH="1">
            <a:off x="224031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103"/>
          <p:cNvSpPr>
            <a:spLocks noChangeShapeType="1"/>
          </p:cNvSpPr>
          <p:nvPr/>
        </p:nvSpPr>
        <p:spPr bwMode="auto">
          <a:xfrm flipH="1">
            <a:off x="205949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104"/>
          <p:cNvSpPr>
            <a:spLocks noChangeShapeType="1"/>
          </p:cNvSpPr>
          <p:nvPr/>
        </p:nvSpPr>
        <p:spPr bwMode="auto">
          <a:xfrm flipH="1">
            <a:off x="187866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105"/>
          <p:cNvSpPr>
            <a:spLocks noChangeShapeType="1"/>
          </p:cNvSpPr>
          <p:nvPr/>
        </p:nvSpPr>
        <p:spPr bwMode="auto">
          <a:xfrm flipH="1">
            <a:off x="1697845"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106"/>
          <p:cNvSpPr>
            <a:spLocks noChangeShapeType="1"/>
          </p:cNvSpPr>
          <p:nvPr/>
        </p:nvSpPr>
        <p:spPr bwMode="auto">
          <a:xfrm flipH="1">
            <a:off x="1517022"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107"/>
          <p:cNvSpPr>
            <a:spLocks noChangeShapeType="1"/>
          </p:cNvSpPr>
          <p:nvPr/>
        </p:nvSpPr>
        <p:spPr bwMode="auto">
          <a:xfrm flipH="1">
            <a:off x="1336199"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108"/>
          <p:cNvSpPr>
            <a:spLocks noChangeShapeType="1"/>
          </p:cNvSpPr>
          <p:nvPr/>
        </p:nvSpPr>
        <p:spPr bwMode="auto">
          <a:xfrm flipH="1">
            <a:off x="1155376"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109"/>
          <p:cNvSpPr>
            <a:spLocks noChangeShapeType="1"/>
          </p:cNvSpPr>
          <p:nvPr/>
        </p:nvSpPr>
        <p:spPr bwMode="auto">
          <a:xfrm flipH="1">
            <a:off x="974553"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110"/>
          <p:cNvSpPr>
            <a:spLocks noChangeShapeType="1"/>
          </p:cNvSpPr>
          <p:nvPr/>
        </p:nvSpPr>
        <p:spPr bwMode="auto">
          <a:xfrm flipH="1">
            <a:off x="793730" y="47896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111"/>
          <p:cNvSpPr>
            <a:spLocks noChangeShapeType="1"/>
          </p:cNvSpPr>
          <p:nvPr/>
        </p:nvSpPr>
        <p:spPr bwMode="auto">
          <a:xfrm flipH="1">
            <a:off x="646811" y="4789606"/>
            <a:ext cx="791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95"/>
          <p:cNvSpPr>
            <a:spLocks/>
          </p:cNvSpPr>
          <p:nvPr/>
        </p:nvSpPr>
        <p:spPr bwMode="auto">
          <a:xfrm>
            <a:off x="2229013" y="5621343"/>
            <a:ext cx="384249" cy="0"/>
          </a:xfrm>
          <a:custGeom>
            <a:avLst/>
            <a:gdLst>
              <a:gd name="T0" fmla="*/ 0 w 136"/>
              <a:gd name="T1" fmla="*/ 136 w 136"/>
              <a:gd name="T2" fmla="*/ 0 w 136"/>
            </a:gdLst>
            <a:ahLst/>
            <a:cxnLst>
              <a:cxn ang="0">
                <a:pos x="T0" y="0"/>
              </a:cxn>
              <a:cxn ang="0">
                <a:pos x="T1" y="0"/>
              </a:cxn>
              <a:cxn ang="0">
                <a:pos x="T2" y="0"/>
              </a:cxn>
            </a:cxnLst>
            <a:rect l="0" t="0" r="r" b="b"/>
            <a:pathLst>
              <a:path w="136">
                <a:moveTo>
                  <a:pt x="0" y="0"/>
                </a:moveTo>
                <a:lnTo>
                  <a:pt x="13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96"/>
          <p:cNvSpPr>
            <a:spLocks/>
          </p:cNvSpPr>
          <p:nvPr/>
        </p:nvSpPr>
        <p:spPr bwMode="auto">
          <a:xfrm>
            <a:off x="838936" y="4418941"/>
            <a:ext cx="0" cy="307381"/>
          </a:xfrm>
          <a:custGeom>
            <a:avLst/>
            <a:gdLst>
              <a:gd name="T0" fmla="*/ 0 h 136"/>
              <a:gd name="T1" fmla="*/ 136 h 136"/>
              <a:gd name="T2" fmla="*/ 0 h 136"/>
            </a:gdLst>
            <a:ahLst/>
            <a:cxnLst>
              <a:cxn ang="0">
                <a:pos x="0" y="T0"/>
              </a:cxn>
              <a:cxn ang="0">
                <a:pos x="0" y="T1"/>
              </a:cxn>
              <a:cxn ang="0">
                <a:pos x="0" y="T2"/>
              </a:cxn>
            </a:cxnLst>
            <a:rect l="0" t="0" r="r" b="b"/>
            <a:pathLst>
              <a:path h="136">
                <a:moveTo>
                  <a:pt x="0" y="0"/>
                </a:moveTo>
                <a:lnTo>
                  <a:pt x="0" y="13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Content Placeholder 2"/>
          <p:cNvSpPr txBox="1">
            <a:spLocks/>
          </p:cNvSpPr>
          <p:nvPr/>
        </p:nvSpPr>
        <p:spPr>
          <a:xfrm>
            <a:off x="5257800" y="2514600"/>
            <a:ext cx="3886200" cy="38546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When price is $200</a:t>
            </a:r>
          </a:p>
          <a:p>
            <a:pPr lvl="1"/>
            <a:r>
              <a:rPr lang="en-US" sz="1800" dirty="0"/>
              <a:t>CS = $4.5 B and PS = $3B</a:t>
            </a:r>
          </a:p>
          <a:p>
            <a:pPr lvl="1"/>
            <a:r>
              <a:rPr lang="en-US" sz="1800" dirty="0"/>
              <a:t>Total surplus = $7.5B</a:t>
            </a:r>
          </a:p>
          <a:p>
            <a:r>
              <a:rPr lang="en-US" sz="1800" dirty="0"/>
              <a:t>When price is $300</a:t>
            </a:r>
          </a:p>
          <a:p>
            <a:pPr lvl="1"/>
            <a:r>
              <a:rPr lang="en-US" sz="1800" dirty="0"/>
              <a:t>CS = ½ × 20M × ($500 - $300) = $2B</a:t>
            </a:r>
          </a:p>
          <a:p>
            <a:pPr lvl="1"/>
            <a:r>
              <a:rPr lang="en-US" sz="1800" dirty="0"/>
              <a:t>PS = $3B - ½ × 10M × ($200 - $133.33) + 20M × ($300 - $200) = $4.33B</a:t>
            </a:r>
          </a:p>
          <a:p>
            <a:pPr lvl="1"/>
            <a:r>
              <a:rPr lang="en-US" sz="1800" dirty="0"/>
              <a:t>Total surplus = $2B + $4.33B = $6.33B</a:t>
            </a:r>
          </a:p>
          <a:p>
            <a:r>
              <a:rPr lang="en-US" sz="1800" dirty="0"/>
              <a:t>The change in total surplus is equal to $6.33B - $7.5B = -$1.17B</a:t>
            </a:r>
          </a:p>
        </p:txBody>
      </p:sp>
      <p:grpSp>
        <p:nvGrpSpPr>
          <p:cNvPr id="79" name="Group 78"/>
          <p:cNvGrpSpPr/>
          <p:nvPr/>
        </p:nvGrpSpPr>
        <p:grpSpPr>
          <a:xfrm>
            <a:off x="646811" y="4233608"/>
            <a:ext cx="4452769" cy="492714"/>
            <a:chOff x="646811" y="4417270"/>
            <a:chExt cx="4452769" cy="492714"/>
          </a:xfrm>
        </p:grpSpPr>
        <p:sp>
          <p:nvSpPr>
            <p:cNvPr id="80" name="Freeform 79"/>
            <p:cNvSpPr>
              <a:spLocks/>
            </p:cNvSpPr>
            <p:nvPr/>
          </p:nvSpPr>
          <p:spPr bwMode="auto">
            <a:xfrm>
              <a:off x="1980382" y="4417270"/>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112"/>
            <p:cNvSpPr>
              <a:spLocks noChangeShapeType="1"/>
            </p:cNvSpPr>
            <p:nvPr/>
          </p:nvSpPr>
          <p:spPr bwMode="auto">
            <a:xfrm>
              <a:off x="64681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113"/>
            <p:cNvSpPr>
              <a:spLocks noChangeShapeType="1"/>
            </p:cNvSpPr>
            <p:nvPr/>
          </p:nvSpPr>
          <p:spPr bwMode="auto">
            <a:xfrm>
              <a:off x="82763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114"/>
            <p:cNvSpPr>
              <a:spLocks noChangeShapeType="1"/>
            </p:cNvSpPr>
            <p:nvPr/>
          </p:nvSpPr>
          <p:spPr bwMode="auto">
            <a:xfrm>
              <a:off x="100845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115"/>
            <p:cNvSpPr>
              <a:spLocks noChangeShapeType="1"/>
            </p:cNvSpPr>
            <p:nvPr/>
          </p:nvSpPr>
          <p:spPr bwMode="auto">
            <a:xfrm>
              <a:off x="118928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116"/>
            <p:cNvSpPr>
              <a:spLocks noChangeShapeType="1"/>
            </p:cNvSpPr>
            <p:nvPr/>
          </p:nvSpPr>
          <p:spPr bwMode="auto">
            <a:xfrm>
              <a:off x="137010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117"/>
            <p:cNvSpPr>
              <a:spLocks noChangeShapeType="1"/>
            </p:cNvSpPr>
            <p:nvPr/>
          </p:nvSpPr>
          <p:spPr bwMode="auto">
            <a:xfrm>
              <a:off x="155092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118"/>
            <p:cNvSpPr>
              <a:spLocks noChangeShapeType="1"/>
            </p:cNvSpPr>
            <p:nvPr/>
          </p:nvSpPr>
          <p:spPr bwMode="auto">
            <a:xfrm>
              <a:off x="173175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19"/>
            <p:cNvSpPr>
              <a:spLocks noChangeShapeType="1"/>
            </p:cNvSpPr>
            <p:nvPr/>
          </p:nvSpPr>
          <p:spPr bwMode="auto">
            <a:xfrm>
              <a:off x="191257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20"/>
            <p:cNvSpPr>
              <a:spLocks noChangeShapeType="1"/>
            </p:cNvSpPr>
            <p:nvPr/>
          </p:nvSpPr>
          <p:spPr bwMode="auto">
            <a:xfrm>
              <a:off x="209339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21"/>
            <p:cNvSpPr>
              <a:spLocks noChangeShapeType="1"/>
            </p:cNvSpPr>
            <p:nvPr/>
          </p:nvSpPr>
          <p:spPr bwMode="auto">
            <a:xfrm>
              <a:off x="2274219"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22"/>
            <p:cNvSpPr>
              <a:spLocks noChangeShapeType="1"/>
            </p:cNvSpPr>
            <p:nvPr/>
          </p:nvSpPr>
          <p:spPr bwMode="auto">
            <a:xfrm>
              <a:off x="2455042"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23"/>
            <p:cNvSpPr>
              <a:spLocks noChangeShapeType="1"/>
            </p:cNvSpPr>
            <p:nvPr/>
          </p:nvSpPr>
          <p:spPr bwMode="auto">
            <a:xfrm>
              <a:off x="2635865"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24"/>
            <p:cNvSpPr>
              <a:spLocks noChangeShapeType="1"/>
            </p:cNvSpPr>
            <p:nvPr/>
          </p:nvSpPr>
          <p:spPr bwMode="auto">
            <a:xfrm>
              <a:off x="2816688"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25"/>
            <p:cNvSpPr>
              <a:spLocks noChangeShapeType="1"/>
            </p:cNvSpPr>
            <p:nvPr/>
          </p:nvSpPr>
          <p:spPr bwMode="auto">
            <a:xfrm>
              <a:off x="299751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26"/>
            <p:cNvSpPr>
              <a:spLocks noChangeShapeType="1"/>
            </p:cNvSpPr>
            <p:nvPr/>
          </p:nvSpPr>
          <p:spPr bwMode="auto">
            <a:xfrm>
              <a:off x="3178335"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27"/>
            <p:cNvSpPr>
              <a:spLocks noChangeShapeType="1"/>
            </p:cNvSpPr>
            <p:nvPr/>
          </p:nvSpPr>
          <p:spPr bwMode="auto">
            <a:xfrm>
              <a:off x="3359158"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28"/>
            <p:cNvSpPr>
              <a:spLocks noChangeShapeType="1"/>
            </p:cNvSpPr>
            <p:nvPr/>
          </p:nvSpPr>
          <p:spPr bwMode="auto">
            <a:xfrm>
              <a:off x="3539981"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29"/>
            <p:cNvSpPr>
              <a:spLocks noChangeShapeType="1"/>
            </p:cNvSpPr>
            <p:nvPr/>
          </p:nvSpPr>
          <p:spPr bwMode="auto">
            <a:xfrm>
              <a:off x="3720804"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30"/>
            <p:cNvSpPr>
              <a:spLocks noChangeShapeType="1"/>
            </p:cNvSpPr>
            <p:nvPr/>
          </p:nvSpPr>
          <p:spPr bwMode="auto">
            <a:xfrm>
              <a:off x="3901627"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31"/>
            <p:cNvSpPr>
              <a:spLocks noChangeShapeType="1"/>
            </p:cNvSpPr>
            <p:nvPr/>
          </p:nvSpPr>
          <p:spPr bwMode="auto">
            <a:xfrm>
              <a:off x="4082450"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32"/>
            <p:cNvSpPr>
              <a:spLocks noChangeShapeType="1"/>
            </p:cNvSpPr>
            <p:nvPr/>
          </p:nvSpPr>
          <p:spPr bwMode="auto">
            <a:xfrm>
              <a:off x="426327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33"/>
            <p:cNvSpPr>
              <a:spLocks noChangeShapeType="1"/>
            </p:cNvSpPr>
            <p:nvPr/>
          </p:nvSpPr>
          <p:spPr bwMode="auto">
            <a:xfrm>
              <a:off x="444409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34"/>
            <p:cNvSpPr>
              <a:spLocks noChangeShapeType="1"/>
            </p:cNvSpPr>
            <p:nvPr/>
          </p:nvSpPr>
          <p:spPr bwMode="auto">
            <a:xfrm>
              <a:off x="4624919"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8" name="Line 135"/>
            <p:cNvSpPr>
              <a:spLocks noChangeShapeType="1"/>
            </p:cNvSpPr>
            <p:nvPr/>
          </p:nvSpPr>
          <p:spPr bwMode="auto">
            <a:xfrm>
              <a:off x="4805743"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136"/>
            <p:cNvSpPr>
              <a:spLocks noChangeShapeType="1"/>
            </p:cNvSpPr>
            <p:nvPr/>
          </p:nvSpPr>
          <p:spPr bwMode="auto">
            <a:xfrm>
              <a:off x="4986566" y="4453433"/>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57"/>
            <p:cNvSpPr>
              <a:spLocks noEditPoints="1"/>
            </p:cNvSpPr>
            <p:nvPr/>
          </p:nvSpPr>
          <p:spPr bwMode="auto">
            <a:xfrm rot="16200000">
              <a:off x="603742" y="4674790"/>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21" name="Group 120"/>
          <p:cNvGrpSpPr/>
          <p:nvPr/>
        </p:nvGrpSpPr>
        <p:grpSpPr>
          <a:xfrm>
            <a:off x="1980382" y="4287852"/>
            <a:ext cx="587674" cy="1536905"/>
            <a:chOff x="1980382" y="4471514"/>
            <a:chExt cx="587674" cy="1536905"/>
          </a:xfrm>
        </p:grpSpPr>
        <p:sp>
          <p:nvSpPr>
            <p:cNvPr id="122" name="Freeform 121"/>
            <p:cNvSpPr>
              <a:spLocks/>
            </p:cNvSpPr>
            <p:nvPr/>
          </p:nvSpPr>
          <p:spPr bwMode="auto">
            <a:xfrm>
              <a:off x="1980382" y="5276129"/>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89"/>
            <p:cNvSpPr>
              <a:spLocks noChangeShapeType="1"/>
            </p:cNvSpPr>
            <p:nvPr/>
          </p:nvSpPr>
          <p:spPr bwMode="auto">
            <a:xfrm flipV="1">
              <a:off x="2025587" y="59180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90"/>
            <p:cNvSpPr>
              <a:spLocks noChangeShapeType="1"/>
            </p:cNvSpPr>
            <p:nvPr/>
          </p:nvSpPr>
          <p:spPr bwMode="auto">
            <a:xfrm flipV="1">
              <a:off x="2025587" y="57733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91"/>
            <p:cNvSpPr>
              <a:spLocks noChangeShapeType="1"/>
            </p:cNvSpPr>
            <p:nvPr/>
          </p:nvSpPr>
          <p:spPr bwMode="auto">
            <a:xfrm flipV="1">
              <a:off x="2025587" y="56287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92"/>
            <p:cNvSpPr>
              <a:spLocks noChangeShapeType="1"/>
            </p:cNvSpPr>
            <p:nvPr/>
          </p:nvSpPr>
          <p:spPr bwMode="auto">
            <a:xfrm flipV="1">
              <a:off x="2025587" y="54840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93"/>
            <p:cNvSpPr>
              <a:spLocks noChangeShapeType="1"/>
            </p:cNvSpPr>
            <p:nvPr/>
          </p:nvSpPr>
          <p:spPr bwMode="auto">
            <a:xfrm flipV="1">
              <a:off x="2025587" y="53394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94"/>
            <p:cNvSpPr>
              <a:spLocks noChangeShapeType="1"/>
            </p:cNvSpPr>
            <p:nvPr/>
          </p:nvSpPr>
          <p:spPr bwMode="auto">
            <a:xfrm flipV="1">
              <a:off x="2025587" y="51947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95"/>
            <p:cNvSpPr>
              <a:spLocks noChangeShapeType="1"/>
            </p:cNvSpPr>
            <p:nvPr/>
          </p:nvSpPr>
          <p:spPr bwMode="auto">
            <a:xfrm flipV="1">
              <a:off x="2025587" y="505011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96"/>
            <p:cNvSpPr>
              <a:spLocks noChangeShapeType="1"/>
            </p:cNvSpPr>
            <p:nvPr/>
          </p:nvSpPr>
          <p:spPr bwMode="auto">
            <a:xfrm flipV="1">
              <a:off x="2025587" y="4905463"/>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97"/>
            <p:cNvSpPr>
              <a:spLocks noChangeShapeType="1"/>
            </p:cNvSpPr>
            <p:nvPr/>
          </p:nvSpPr>
          <p:spPr bwMode="auto">
            <a:xfrm flipV="1">
              <a:off x="2025587" y="476081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98"/>
            <p:cNvSpPr>
              <a:spLocks noChangeShapeType="1"/>
            </p:cNvSpPr>
            <p:nvPr/>
          </p:nvSpPr>
          <p:spPr bwMode="auto">
            <a:xfrm flipV="1">
              <a:off x="2025587" y="461616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99"/>
            <p:cNvSpPr>
              <a:spLocks noChangeShapeType="1"/>
            </p:cNvSpPr>
            <p:nvPr/>
          </p:nvSpPr>
          <p:spPr bwMode="auto">
            <a:xfrm flipV="1">
              <a:off x="2025587" y="4471514"/>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57"/>
            <p:cNvSpPr>
              <a:spLocks noEditPoints="1"/>
            </p:cNvSpPr>
            <p:nvPr/>
          </p:nvSpPr>
          <p:spPr bwMode="auto">
            <a:xfrm rot="10800000">
              <a:off x="2211653" y="5805005"/>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35" name="Rectangle 134"/>
          <p:cNvSpPr>
            <a:spLocks noChangeArrowheads="1"/>
          </p:cNvSpPr>
          <p:nvPr/>
        </p:nvSpPr>
        <p:spPr bwMode="auto">
          <a:xfrm>
            <a:off x="1161027" y="3894585"/>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35"/>
          <p:cNvSpPr>
            <a:spLocks noChangeArrowheads="1"/>
          </p:cNvSpPr>
          <p:nvPr/>
        </p:nvSpPr>
        <p:spPr bwMode="auto">
          <a:xfrm>
            <a:off x="1161027" y="445058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36"/>
          <p:cNvSpPr>
            <a:spLocks noChangeArrowheads="1"/>
          </p:cNvSpPr>
          <p:nvPr/>
        </p:nvSpPr>
        <p:spPr bwMode="auto">
          <a:xfrm>
            <a:off x="2178157" y="454098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37"/>
          <p:cNvSpPr>
            <a:spLocks noChangeArrowheads="1"/>
          </p:cNvSpPr>
          <p:nvPr/>
        </p:nvSpPr>
        <p:spPr bwMode="auto">
          <a:xfrm>
            <a:off x="2178157" y="483480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138"/>
          <p:cNvSpPr>
            <a:spLocks noChangeArrowheads="1"/>
          </p:cNvSpPr>
          <p:nvPr/>
        </p:nvSpPr>
        <p:spPr bwMode="auto">
          <a:xfrm>
            <a:off x="1161027" y="503822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18792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Freeform 142"/>
          <p:cNvSpPr>
            <a:spLocks/>
          </p:cNvSpPr>
          <p:nvPr/>
        </p:nvSpPr>
        <p:spPr bwMode="auto">
          <a:xfrm>
            <a:off x="714711" y="4859558"/>
            <a:ext cx="2083753" cy="1058359"/>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143"/>
          <p:cNvSpPr>
            <a:spLocks/>
          </p:cNvSpPr>
          <p:nvPr/>
        </p:nvSpPr>
        <p:spPr bwMode="auto">
          <a:xfrm>
            <a:off x="708711" y="3272976"/>
            <a:ext cx="2089754" cy="1581941"/>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Market equilibrium and efficiency II</a:t>
            </a:r>
          </a:p>
        </p:txBody>
      </p:sp>
      <p:sp>
        <p:nvSpPr>
          <p:cNvPr id="154" name="Content Placeholder 2"/>
          <p:cNvSpPr>
            <a:spLocks noGrp="1"/>
          </p:cNvSpPr>
          <p:nvPr>
            <p:ph idx="4294967295"/>
          </p:nvPr>
        </p:nvSpPr>
        <p:spPr>
          <a:xfrm>
            <a:off x="5476875" y="1828800"/>
            <a:ext cx="3743325" cy="4314825"/>
          </a:xfrm>
          <a:prstGeom prst="rect">
            <a:avLst/>
          </a:prstGeom>
        </p:spPr>
        <p:txBody>
          <a:bodyPr>
            <a:noAutofit/>
          </a:bodyPr>
          <a:lstStyle/>
          <a:p>
            <a:r>
              <a:rPr lang="en-US" sz="1700" dirty="0"/>
              <a:t>Suppose the price decreases from the equilibrium price of $200 to $100.</a:t>
            </a:r>
          </a:p>
          <a:p>
            <a:r>
              <a:rPr lang="en-US" sz="1700" dirty="0"/>
              <a:t>Reduction in cameras sold by 15 million.</a:t>
            </a:r>
          </a:p>
          <a:p>
            <a:pPr lvl="1"/>
            <a:r>
              <a:rPr lang="en-US" sz="1700" dirty="0"/>
              <a:t>Reduces consumer and producer surplus.</a:t>
            </a:r>
          </a:p>
          <a:p>
            <a:pPr lvl="1"/>
            <a:r>
              <a:rPr lang="en-US" sz="1700" dirty="0"/>
              <a:t>Dead weight loss is areas 4 and 5.</a:t>
            </a:r>
          </a:p>
          <a:p>
            <a:r>
              <a:rPr lang="en-US" sz="1700" dirty="0"/>
              <a:t>Buyers pay a lower price, changing consumer surplus from areas 1 and 4 to areas 1 and 2.</a:t>
            </a:r>
          </a:p>
          <a:p>
            <a:r>
              <a:rPr lang="en-US" sz="1700" dirty="0"/>
              <a:t>Sellers sell at a lower price, decreasing producer surplus from areas 2, 3 and 5 to area 3.</a:t>
            </a:r>
          </a:p>
          <a:p>
            <a:r>
              <a:rPr lang="en-US" sz="1700" dirty="0"/>
              <a:t>A market is </a:t>
            </a:r>
            <a:r>
              <a:rPr lang="en-US" sz="1700" i="1" dirty="0">
                <a:solidFill>
                  <a:srgbClr val="9D0505"/>
                </a:solidFill>
              </a:rPr>
              <a:t>efficient</a:t>
            </a:r>
            <a:r>
              <a:rPr lang="en-US" sz="1700" dirty="0">
                <a:solidFill>
                  <a:srgbClr val="9D0505"/>
                </a:solidFill>
              </a:rPr>
              <a:t> </a:t>
            </a:r>
            <a:r>
              <a:rPr lang="en-US" sz="1700" dirty="0"/>
              <a:t>when it is at equilibrium.</a:t>
            </a:r>
          </a:p>
        </p:txBody>
      </p:sp>
      <p:sp>
        <p:nvSpPr>
          <p:cNvPr id="6" name="Freeform 5"/>
          <p:cNvSpPr>
            <a:spLocks/>
          </p:cNvSpPr>
          <p:nvPr/>
        </p:nvSpPr>
        <p:spPr bwMode="auto">
          <a:xfrm>
            <a:off x="1761395" y="4065503"/>
            <a:ext cx="1052126" cy="1332234"/>
          </a:xfrm>
          <a:custGeom>
            <a:avLst/>
            <a:gdLst>
              <a:gd name="T0" fmla="*/ 122 w 366"/>
              <a:gd name="T1" fmla="*/ 114 h 574"/>
              <a:gd name="T2" fmla="*/ 122 w 366"/>
              <a:gd name="T3" fmla="*/ 114 h 574"/>
              <a:gd name="T4" fmla="*/ 0 w 366"/>
              <a:gd name="T5" fmla="*/ 0 h 574"/>
              <a:gd name="T6" fmla="*/ 0 w 366"/>
              <a:gd name="T7" fmla="*/ 574 h 574"/>
              <a:gd name="T8" fmla="*/ 0 w 366"/>
              <a:gd name="T9" fmla="*/ 574 h 574"/>
              <a:gd name="T10" fmla="*/ 122 w 366"/>
              <a:gd name="T11" fmla="*/ 496 h 574"/>
              <a:gd name="T12" fmla="*/ 122 w 366"/>
              <a:gd name="T13" fmla="*/ 496 h 574"/>
              <a:gd name="T14" fmla="*/ 366 w 366"/>
              <a:gd name="T15" fmla="*/ 344 h 574"/>
              <a:gd name="T16" fmla="*/ 122 w 366"/>
              <a:gd name="T17" fmla="*/ 11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74">
                <a:moveTo>
                  <a:pt x="122" y="114"/>
                </a:moveTo>
                <a:lnTo>
                  <a:pt x="122" y="114"/>
                </a:lnTo>
                <a:lnTo>
                  <a:pt x="0" y="0"/>
                </a:lnTo>
                <a:lnTo>
                  <a:pt x="0" y="574"/>
                </a:lnTo>
                <a:lnTo>
                  <a:pt x="0" y="574"/>
                </a:lnTo>
                <a:lnTo>
                  <a:pt x="122" y="496"/>
                </a:lnTo>
                <a:lnTo>
                  <a:pt x="122" y="496"/>
                </a:lnTo>
                <a:lnTo>
                  <a:pt x="366" y="344"/>
                </a:lnTo>
                <a:lnTo>
                  <a:pt x="122" y="114"/>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708711" y="3258093"/>
            <a:ext cx="1052126" cy="2130646"/>
          </a:xfrm>
          <a:custGeom>
            <a:avLst/>
            <a:gdLst>
              <a:gd name="T0" fmla="*/ 0 w 366"/>
              <a:gd name="T1" fmla="*/ 0 h 918"/>
              <a:gd name="T2" fmla="*/ 0 w 366"/>
              <a:gd name="T3" fmla="*/ 688 h 918"/>
              <a:gd name="T4" fmla="*/ 0 w 366"/>
              <a:gd name="T5" fmla="*/ 918 h 918"/>
              <a:gd name="T6" fmla="*/ 366 w 366"/>
              <a:gd name="T7" fmla="*/ 918 h 918"/>
              <a:gd name="T8" fmla="*/ 366 w 366"/>
              <a:gd name="T9" fmla="*/ 344 h 918"/>
              <a:gd name="T10" fmla="*/ 0 w 366"/>
              <a:gd name="T11" fmla="*/ 0 h 918"/>
            </a:gdLst>
            <a:ahLst/>
            <a:cxnLst>
              <a:cxn ang="0">
                <a:pos x="T0" y="T1"/>
              </a:cxn>
              <a:cxn ang="0">
                <a:pos x="T2" y="T3"/>
              </a:cxn>
              <a:cxn ang="0">
                <a:pos x="T4" y="T5"/>
              </a:cxn>
              <a:cxn ang="0">
                <a:pos x="T6" y="T7"/>
              </a:cxn>
              <a:cxn ang="0">
                <a:pos x="T8" y="T9"/>
              </a:cxn>
              <a:cxn ang="0">
                <a:pos x="T10" y="T11"/>
              </a:cxn>
            </a:cxnLst>
            <a:rect l="0" t="0" r="r" b="b"/>
            <a:pathLst>
              <a:path w="366" h="918">
                <a:moveTo>
                  <a:pt x="0" y="0"/>
                </a:moveTo>
                <a:lnTo>
                  <a:pt x="0" y="688"/>
                </a:lnTo>
                <a:lnTo>
                  <a:pt x="0" y="918"/>
                </a:lnTo>
                <a:lnTo>
                  <a:pt x="366" y="918"/>
                </a:lnTo>
                <a:lnTo>
                  <a:pt x="366" y="344"/>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708711" y="5388739"/>
            <a:ext cx="1052126" cy="529180"/>
          </a:xfrm>
          <a:custGeom>
            <a:avLst/>
            <a:gdLst>
              <a:gd name="T0" fmla="*/ 366 w 366"/>
              <a:gd name="T1" fmla="*/ 0 h 228"/>
              <a:gd name="T2" fmla="*/ 0 w 366"/>
              <a:gd name="T3" fmla="*/ 0 h 228"/>
              <a:gd name="T4" fmla="*/ 0 w 366"/>
              <a:gd name="T5" fmla="*/ 228 h 228"/>
              <a:gd name="T6" fmla="*/ 366 w 366"/>
              <a:gd name="T7" fmla="*/ 0 h 228"/>
            </a:gdLst>
            <a:ahLst/>
            <a:cxnLst>
              <a:cxn ang="0">
                <a:pos x="T0" y="T1"/>
              </a:cxn>
              <a:cxn ang="0">
                <a:pos x="T2" y="T3"/>
              </a:cxn>
              <a:cxn ang="0">
                <a:pos x="T4" y="T5"/>
              </a:cxn>
              <a:cxn ang="0">
                <a:pos x="T6" y="T7"/>
              </a:cxn>
            </a:cxnLst>
            <a:rect l="0" t="0" r="r" b="b"/>
            <a:pathLst>
              <a:path w="366" h="228">
                <a:moveTo>
                  <a:pt x="366" y="0"/>
                </a:moveTo>
                <a:lnTo>
                  <a:pt x="0" y="0"/>
                </a:lnTo>
                <a:lnTo>
                  <a:pt x="0" y="228"/>
                </a:lnTo>
                <a:lnTo>
                  <a:pt x="366"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5262175"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4911467"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4560758"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3859341"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3514381"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3163672"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2812964"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2462255"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2111546"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1760838"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a:off x="1410129"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9"/>
          <p:cNvSpPr>
            <a:spLocks noChangeShapeType="1"/>
          </p:cNvSpPr>
          <p:nvPr/>
        </p:nvSpPr>
        <p:spPr bwMode="auto">
          <a:xfrm>
            <a:off x="1059420"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20"/>
          <p:cNvSpPr>
            <a:spLocks noChangeArrowheads="1"/>
          </p:cNvSpPr>
          <p:nvPr/>
        </p:nvSpPr>
        <p:spPr bwMode="auto">
          <a:xfrm>
            <a:off x="547730" y="59550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381000" y="52959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381000" y="476672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381000" y="423289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381000" y="369907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81000" y="316525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81000" y="263143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1019175" y="5955054"/>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1323889"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1674598"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2025306"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2376015"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726724"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077433"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3428141"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3778850"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4129559"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4480267"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4830976"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5175936" y="5955054"/>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152400" y="2362200"/>
            <a:ext cx="7069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4263300" y="5656055"/>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4284790" y="3977592"/>
            <a:ext cx="120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3226395" y="6185329"/>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3773101" y="2533951"/>
            <a:ext cx="148277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Producer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3359149" y="2520026"/>
            <a:ext cx="275968" cy="222813"/>
          </a:xfrm>
          <a:prstGeom prst="rect">
            <a:avLst/>
          </a:prstGeom>
          <a:solidFill>
            <a:srgbClr val="699A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Rectangle 55"/>
          <p:cNvSpPr>
            <a:spLocks noChangeArrowheads="1"/>
          </p:cNvSpPr>
          <p:nvPr/>
        </p:nvSpPr>
        <p:spPr bwMode="auto">
          <a:xfrm>
            <a:off x="3359149" y="2854245"/>
            <a:ext cx="275968" cy="222813"/>
          </a:xfrm>
          <a:prstGeom prst="rect">
            <a:avLst/>
          </a:prstGeom>
          <a:solidFill>
            <a:srgbClr val="E095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Rectangle 56"/>
          <p:cNvSpPr>
            <a:spLocks noChangeArrowheads="1"/>
          </p:cNvSpPr>
          <p:nvPr/>
        </p:nvSpPr>
        <p:spPr bwMode="auto">
          <a:xfrm>
            <a:off x="3773101" y="2868170"/>
            <a:ext cx="15821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Consumer surplus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3359149" y="3188464"/>
            <a:ext cx="275968" cy="222813"/>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58"/>
          <p:cNvSpPr>
            <a:spLocks noChangeArrowheads="1"/>
          </p:cNvSpPr>
          <p:nvPr/>
        </p:nvSpPr>
        <p:spPr bwMode="auto">
          <a:xfrm>
            <a:off x="3773101" y="3202389"/>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1197404" y="423754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990428" y="549550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2054053" y="458104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2054053" y="4901336"/>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1197404" y="5040594"/>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65" name="Line 64"/>
          <p:cNvSpPr>
            <a:spLocks noChangeShapeType="1"/>
          </p:cNvSpPr>
          <p:nvPr/>
        </p:nvSpPr>
        <p:spPr bwMode="auto">
          <a:xfrm>
            <a:off x="708711" y="2724271"/>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a:off x="708711" y="3258093"/>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a:off x="708711" y="3787273"/>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a:off x="708711" y="4321095"/>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a:off x="708711" y="4854917"/>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a:off x="708711" y="5388739"/>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flipV="1">
            <a:off x="708711" y="2612864"/>
            <a:ext cx="0" cy="3305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a:off x="708711" y="5917919"/>
            <a:ext cx="4691448"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a:off x="4210049" y="5862216"/>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a:off x="708711" y="3258093"/>
            <a:ext cx="3501338" cy="2659826"/>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flipV="1">
            <a:off x="2812964" y="5825080"/>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5"/>
          <p:cNvSpPr>
            <a:spLocks noChangeShapeType="1"/>
          </p:cNvSpPr>
          <p:nvPr/>
        </p:nvSpPr>
        <p:spPr bwMode="auto">
          <a:xfrm flipV="1">
            <a:off x="2812964" y="567653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flipV="1">
            <a:off x="2812964" y="5527997"/>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V="1">
            <a:off x="2812964" y="5379455"/>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V="1">
            <a:off x="2812964" y="5230913"/>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79"/>
          <p:cNvSpPr>
            <a:spLocks noChangeShapeType="1"/>
          </p:cNvSpPr>
          <p:nvPr/>
        </p:nvSpPr>
        <p:spPr bwMode="auto">
          <a:xfrm flipV="1">
            <a:off x="2812964" y="5082371"/>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80"/>
          <p:cNvSpPr>
            <a:spLocks noChangeShapeType="1"/>
          </p:cNvSpPr>
          <p:nvPr/>
        </p:nvSpPr>
        <p:spPr bwMode="auto">
          <a:xfrm flipV="1">
            <a:off x="2812964" y="4933829"/>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flipV="1">
            <a:off x="2812964" y="4859559"/>
            <a:ext cx="0" cy="1856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flipV="1">
            <a:off x="708711" y="4144701"/>
            <a:ext cx="3501338" cy="177321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83"/>
          <p:cNvSpPr>
            <a:spLocks/>
          </p:cNvSpPr>
          <p:nvPr/>
        </p:nvSpPr>
        <p:spPr bwMode="auto">
          <a:xfrm>
            <a:off x="2766969" y="4817781"/>
            <a:ext cx="91989" cy="74271"/>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2091724" y="3457696"/>
            <a:ext cx="1950480" cy="779844"/>
            <a:chOff x="5340350" y="3462036"/>
            <a:chExt cx="1950480" cy="779844"/>
          </a:xfrm>
        </p:grpSpPr>
        <p:sp>
          <p:nvSpPr>
            <p:cNvPr id="87" name="Rectangle 86"/>
            <p:cNvSpPr>
              <a:spLocks noChangeArrowheads="1"/>
            </p:cNvSpPr>
            <p:nvPr/>
          </p:nvSpPr>
          <p:spPr bwMode="auto">
            <a:xfrm>
              <a:off x="5340350" y="3462036"/>
              <a:ext cx="1950480" cy="779844"/>
            </a:xfrm>
            <a:prstGeom prst="rect">
              <a:avLst/>
            </a:prstGeom>
            <a:solidFill>
              <a:srgbClr val="C3DA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Rectangle 87"/>
            <p:cNvSpPr>
              <a:spLocks noChangeArrowheads="1"/>
            </p:cNvSpPr>
            <p:nvPr/>
          </p:nvSpPr>
          <p:spPr bwMode="auto">
            <a:xfrm>
              <a:off x="5426590" y="3505200"/>
              <a:ext cx="4985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Prices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5978448" y="3505200"/>
              <a:ext cx="5065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below</a:t>
              </a:r>
              <a:endParaRPr kumimoji="0" lang="en-US" sz="4400" b="1"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6484530" y="3510230"/>
              <a:ext cx="59631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 market</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90"/>
            <p:cNvSpPr>
              <a:spLocks noChangeArrowheads="1"/>
            </p:cNvSpPr>
            <p:nvPr/>
          </p:nvSpPr>
          <p:spPr bwMode="auto">
            <a:xfrm>
              <a:off x="5426590" y="3712796"/>
              <a:ext cx="146194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equilibrium reduce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5435912" y="3911581"/>
              <a:ext cx="10147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total surplus.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93" name="Line 92"/>
          <p:cNvSpPr>
            <a:spLocks noChangeShapeType="1"/>
          </p:cNvSpPr>
          <p:nvPr/>
        </p:nvSpPr>
        <p:spPr bwMode="auto">
          <a:xfrm flipV="1">
            <a:off x="1760838" y="5825080"/>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43" name="Group 42"/>
          <p:cNvGrpSpPr/>
          <p:nvPr/>
        </p:nvGrpSpPr>
        <p:grpSpPr>
          <a:xfrm>
            <a:off x="1714843" y="4019369"/>
            <a:ext cx="91989" cy="1750008"/>
            <a:chOff x="1714843" y="4019369"/>
            <a:chExt cx="91989" cy="1750008"/>
          </a:xfrm>
        </p:grpSpPr>
        <p:sp>
          <p:nvSpPr>
            <p:cNvPr id="85" name="Freeform 84"/>
            <p:cNvSpPr>
              <a:spLocks/>
            </p:cNvSpPr>
            <p:nvPr/>
          </p:nvSpPr>
          <p:spPr bwMode="auto">
            <a:xfrm>
              <a:off x="1714843" y="4019369"/>
              <a:ext cx="91989" cy="74271"/>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85"/>
            <p:cNvSpPr>
              <a:spLocks/>
            </p:cNvSpPr>
            <p:nvPr/>
          </p:nvSpPr>
          <p:spPr bwMode="auto">
            <a:xfrm>
              <a:off x="1714843" y="5351603"/>
              <a:ext cx="91989" cy="74271"/>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flipV="1">
              <a:off x="1760838" y="567653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flipV="1">
              <a:off x="1760838" y="5527997"/>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flipV="1">
              <a:off x="1760838" y="5379455"/>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flipV="1">
              <a:off x="1760838" y="5230913"/>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97"/>
            <p:cNvSpPr>
              <a:spLocks noChangeShapeType="1"/>
            </p:cNvSpPr>
            <p:nvPr/>
          </p:nvSpPr>
          <p:spPr bwMode="auto">
            <a:xfrm flipV="1">
              <a:off x="1760838" y="5082371"/>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98"/>
            <p:cNvSpPr>
              <a:spLocks noChangeShapeType="1"/>
            </p:cNvSpPr>
            <p:nvPr/>
          </p:nvSpPr>
          <p:spPr bwMode="auto">
            <a:xfrm flipV="1">
              <a:off x="1760838" y="4933829"/>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99"/>
            <p:cNvSpPr>
              <a:spLocks noChangeShapeType="1"/>
            </p:cNvSpPr>
            <p:nvPr/>
          </p:nvSpPr>
          <p:spPr bwMode="auto">
            <a:xfrm flipV="1">
              <a:off x="1760838" y="478528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100"/>
            <p:cNvSpPr>
              <a:spLocks noChangeShapeType="1"/>
            </p:cNvSpPr>
            <p:nvPr/>
          </p:nvSpPr>
          <p:spPr bwMode="auto">
            <a:xfrm flipV="1">
              <a:off x="1760838" y="4636746"/>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01"/>
            <p:cNvSpPr>
              <a:spLocks noChangeShapeType="1"/>
            </p:cNvSpPr>
            <p:nvPr/>
          </p:nvSpPr>
          <p:spPr bwMode="auto">
            <a:xfrm flipV="1">
              <a:off x="1760838" y="4488204"/>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02"/>
            <p:cNvSpPr>
              <a:spLocks noChangeShapeType="1"/>
            </p:cNvSpPr>
            <p:nvPr/>
          </p:nvSpPr>
          <p:spPr bwMode="auto">
            <a:xfrm flipV="1">
              <a:off x="1760838" y="4339662"/>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03"/>
            <p:cNvSpPr>
              <a:spLocks noChangeShapeType="1"/>
            </p:cNvSpPr>
            <p:nvPr/>
          </p:nvSpPr>
          <p:spPr bwMode="auto">
            <a:xfrm flipV="1">
              <a:off x="1760838" y="4191121"/>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4"/>
            <p:cNvSpPr>
              <a:spLocks noChangeShapeType="1"/>
            </p:cNvSpPr>
            <p:nvPr/>
          </p:nvSpPr>
          <p:spPr bwMode="auto">
            <a:xfrm flipV="1">
              <a:off x="1760838" y="4056505"/>
              <a:ext cx="0" cy="7891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6" name="Line 105"/>
          <p:cNvSpPr>
            <a:spLocks noChangeShapeType="1"/>
          </p:cNvSpPr>
          <p:nvPr/>
        </p:nvSpPr>
        <p:spPr bwMode="auto">
          <a:xfrm flipH="1">
            <a:off x="2697977"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06"/>
          <p:cNvSpPr>
            <a:spLocks noChangeShapeType="1"/>
          </p:cNvSpPr>
          <p:nvPr/>
        </p:nvSpPr>
        <p:spPr bwMode="auto">
          <a:xfrm flipH="1">
            <a:off x="2513999"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07"/>
          <p:cNvSpPr>
            <a:spLocks noChangeShapeType="1"/>
          </p:cNvSpPr>
          <p:nvPr/>
        </p:nvSpPr>
        <p:spPr bwMode="auto">
          <a:xfrm flipH="1">
            <a:off x="2330021"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08"/>
          <p:cNvSpPr>
            <a:spLocks noChangeShapeType="1"/>
          </p:cNvSpPr>
          <p:nvPr/>
        </p:nvSpPr>
        <p:spPr bwMode="auto">
          <a:xfrm flipH="1">
            <a:off x="2146042"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09"/>
          <p:cNvSpPr>
            <a:spLocks noChangeShapeType="1"/>
          </p:cNvSpPr>
          <p:nvPr/>
        </p:nvSpPr>
        <p:spPr bwMode="auto">
          <a:xfrm flipH="1">
            <a:off x="1962064"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10"/>
          <p:cNvSpPr>
            <a:spLocks noChangeShapeType="1"/>
          </p:cNvSpPr>
          <p:nvPr/>
        </p:nvSpPr>
        <p:spPr bwMode="auto">
          <a:xfrm flipH="1">
            <a:off x="1778086"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11"/>
          <p:cNvSpPr>
            <a:spLocks noChangeShapeType="1"/>
          </p:cNvSpPr>
          <p:nvPr/>
        </p:nvSpPr>
        <p:spPr bwMode="auto">
          <a:xfrm flipH="1">
            <a:off x="1594107"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12"/>
          <p:cNvSpPr>
            <a:spLocks noChangeShapeType="1"/>
          </p:cNvSpPr>
          <p:nvPr/>
        </p:nvSpPr>
        <p:spPr bwMode="auto">
          <a:xfrm flipH="1">
            <a:off x="1410129"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13"/>
          <p:cNvSpPr>
            <a:spLocks noChangeShapeType="1"/>
          </p:cNvSpPr>
          <p:nvPr/>
        </p:nvSpPr>
        <p:spPr bwMode="auto">
          <a:xfrm flipH="1">
            <a:off x="1226151"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14"/>
          <p:cNvSpPr>
            <a:spLocks noChangeShapeType="1"/>
          </p:cNvSpPr>
          <p:nvPr/>
        </p:nvSpPr>
        <p:spPr bwMode="auto">
          <a:xfrm flipH="1">
            <a:off x="1042172"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6" name="Line 115"/>
          <p:cNvSpPr>
            <a:spLocks noChangeShapeType="1"/>
          </p:cNvSpPr>
          <p:nvPr/>
        </p:nvSpPr>
        <p:spPr bwMode="auto">
          <a:xfrm flipH="1">
            <a:off x="858194" y="4854917"/>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7" name="Line 116"/>
          <p:cNvSpPr>
            <a:spLocks noChangeShapeType="1"/>
          </p:cNvSpPr>
          <p:nvPr/>
        </p:nvSpPr>
        <p:spPr bwMode="auto">
          <a:xfrm flipH="1">
            <a:off x="708711" y="4854917"/>
            <a:ext cx="8049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144"/>
          <p:cNvSpPr>
            <a:spLocks/>
          </p:cNvSpPr>
          <p:nvPr/>
        </p:nvSpPr>
        <p:spPr bwMode="auto">
          <a:xfrm>
            <a:off x="2077050" y="5709032"/>
            <a:ext cx="528938" cy="0"/>
          </a:xfrm>
          <a:custGeom>
            <a:avLst/>
            <a:gdLst>
              <a:gd name="T0" fmla="*/ 0 w 184"/>
              <a:gd name="T1" fmla="*/ 184 w 184"/>
              <a:gd name="T2" fmla="*/ 0 w 184"/>
            </a:gdLst>
            <a:ahLst/>
            <a:cxnLst>
              <a:cxn ang="0">
                <a:pos x="T0" y="0"/>
              </a:cxn>
              <a:cxn ang="0">
                <a:pos x="T1" y="0"/>
              </a:cxn>
              <a:cxn ang="0">
                <a:pos x="T2" y="0"/>
              </a:cxn>
            </a:cxnLst>
            <a:rect l="0" t="0" r="r" b="b"/>
            <a:pathLst>
              <a:path w="184">
                <a:moveTo>
                  <a:pt x="0" y="0"/>
                </a:moveTo>
                <a:lnTo>
                  <a:pt x="18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148"/>
          <p:cNvSpPr>
            <a:spLocks/>
          </p:cNvSpPr>
          <p:nvPr/>
        </p:nvSpPr>
        <p:spPr bwMode="auto">
          <a:xfrm>
            <a:off x="904188" y="4882768"/>
            <a:ext cx="0" cy="385280"/>
          </a:xfrm>
          <a:custGeom>
            <a:avLst/>
            <a:gdLst>
              <a:gd name="T0" fmla="*/ 166 h 166"/>
              <a:gd name="T1" fmla="*/ 0 h 166"/>
              <a:gd name="T2" fmla="*/ 166 h 166"/>
            </a:gdLst>
            <a:ahLst/>
            <a:cxnLst>
              <a:cxn ang="0">
                <a:pos x="0" y="T0"/>
              </a:cxn>
              <a:cxn ang="0">
                <a:pos x="0" y="T1"/>
              </a:cxn>
              <a:cxn ang="0">
                <a:pos x="0" y="T2"/>
              </a:cxn>
            </a:cxnLst>
            <a:rect l="0" t="0" r="r" b="b"/>
            <a:pathLst>
              <a:path h="166">
                <a:moveTo>
                  <a:pt x="0" y="166"/>
                </a:moveTo>
                <a:lnTo>
                  <a:pt x="0" y="0"/>
                </a:lnTo>
                <a:lnTo>
                  <a:pt x="0" y="1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47" name="Group 46"/>
          <p:cNvGrpSpPr/>
          <p:nvPr/>
        </p:nvGrpSpPr>
        <p:grpSpPr>
          <a:xfrm>
            <a:off x="708711" y="5388739"/>
            <a:ext cx="4530467" cy="0"/>
            <a:chOff x="708711" y="5388739"/>
            <a:chExt cx="4530467" cy="0"/>
          </a:xfrm>
        </p:grpSpPr>
        <p:sp>
          <p:nvSpPr>
            <p:cNvPr id="118" name="Line 117"/>
            <p:cNvSpPr>
              <a:spLocks noChangeShapeType="1"/>
            </p:cNvSpPr>
            <p:nvPr/>
          </p:nvSpPr>
          <p:spPr bwMode="auto">
            <a:xfrm>
              <a:off x="708711"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9" name="Line 118"/>
            <p:cNvSpPr>
              <a:spLocks noChangeShapeType="1"/>
            </p:cNvSpPr>
            <p:nvPr/>
          </p:nvSpPr>
          <p:spPr bwMode="auto">
            <a:xfrm>
              <a:off x="892690"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Line 119"/>
            <p:cNvSpPr>
              <a:spLocks noChangeShapeType="1"/>
            </p:cNvSpPr>
            <p:nvPr/>
          </p:nvSpPr>
          <p:spPr bwMode="auto">
            <a:xfrm>
              <a:off x="1076668"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1" name="Line 120"/>
            <p:cNvSpPr>
              <a:spLocks noChangeShapeType="1"/>
            </p:cNvSpPr>
            <p:nvPr/>
          </p:nvSpPr>
          <p:spPr bwMode="auto">
            <a:xfrm>
              <a:off x="1260646"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2" name="Line 121"/>
            <p:cNvSpPr>
              <a:spLocks noChangeShapeType="1"/>
            </p:cNvSpPr>
            <p:nvPr/>
          </p:nvSpPr>
          <p:spPr bwMode="auto">
            <a:xfrm>
              <a:off x="1444625"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3" name="Line 122"/>
            <p:cNvSpPr>
              <a:spLocks noChangeShapeType="1"/>
            </p:cNvSpPr>
            <p:nvPr/>
          </p:nvSpPr>
          <p:spPr bwMode="auto">
            <a:xfrm>
              <a:off x="1628603"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4" name="Line 123"/>
            <p:cNvSpPr>
              <a:spLocks noChangeShapeType="1"/>
            </p:cNvSpPr>
            <p:nvPr/>
          </p:nvSpPr>
          <p:spPr bwMode="auto">
            <a:xfrm>
              <a:off x="1812581"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5" name="Line 124"/>
            <p:cNvSpPr>
              <a:spLocks noChangeShapeType="1"/>
            </p:cNvSpPr>
            <p:nvPr/>
          </p:nvSpPr>
          <p:spPr bwMode="auto">
            <a:xfrm>
              <a:off x="1996560"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Line 125"/>
            <p:cNvSpPr>
              <a:spLocks noChangeShapeType="1"/>
            </p:cNvSpPr>
            <p:nvPr/>
          </p:nvSpPr>
          <p:spPr bwMode="auto">
            <a:xfrm>
              <a:off x="2180538"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126"/>
            <p:cNvSpPr>
              <a:spLocks noChangeShapeType="1"/>
            </p:cNvSpPr>
            <p:nvPr/>
          </p:nvSpPr>
          <p:spPr bwMode="auto">
            <a:xfrm>
              <a:off x="2364517"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127"/>
            <p:cNvSpPr>
              <a:spLocks noChangeShapeType="1"/>
            </p:cNvSpPr>
            <p:nvPr/>
          </p:nvSpPr>
          <p:spPr bwMode="auto">
            <a:xfrm>
              <a:off x="2548495"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128"/>
            <p:cNvSpPr>
              <a:spLocks noChangeShapeType="1"/>
            </p:cNvSpPr>
            <p:nvPr/>
          </p:nvSpPr>
          <p:spPr bwMode="auto">
            <a:xfrm>
              <a:off x="2732473"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129"/>
            <p:cNvSpPr>
              <a:spLocks noChangeShapeType="1"/>
            </p:cNvSpPr>
            <p:nvPr/>
          </p:nvSpPr>
          <p:spPr bwMode="auto">
            <a:xfrm>
              <a:off x="2916452"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130"/>
            <p:cNvSpPr>
              <a:spLocks noChangeShapeType="1"/>
            </p:cNvSpPr>
            <p:nvPr/>
          </p:nvSpPr>
          <p:spPr bwMode="auto">
            <a:xfrm>
              <a:off x="3100430"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131"/>
            <p:cNvSpPr>
              <a:spLocks noChangeShapeType="1"/>
            </p:cNvSpPr>
            <p:nvPr/>
          </p:nvSpPr>
          <p:spPr bwMode="auto">
            <a:xfrm>
              <a:off x="3284408"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132"/>
            <p:cNvSpPr>
              <a:spLocks noChangeShapeType="1"/>
            </p:cNvSpPr>
            <p:nvPr/>
          </p:nvSpPr>
          <p:spPr bwMode="auto">
            <a:xfrm>
              <a:off x="3468387"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133"/>
            <p:cNvSpPr>
              <a:spLocks noChangeShapeType="1"/>
            </p:cNvSpPr>
            <p:nvPr/>
          </p:nvSpPr>
          <p:spPr bwMode="auto">
            <a:xfrm>
              <a:off x="3652365"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134"/>
            <p:cNvSpPr>
              <a:spLocks noChangeShapeType="1"/>
            </p:cNvSpPr>
            <p:nvPr/>
          </p:nvSpPr>
          <p:spPr bwMode="auto">
            <a:xfrm>
              <a:off x="3836343"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135"/>
            <p:cNvSpPr>
              <a:spLocks noChangeShapeType="1"/>
            </p:cNvSpPr>
            <p:nvPr/>
          </p:nvSpPr>
          <p:spPr bwMode="auto">
            <a:xfrm>
              <a:off x="4020322"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136"/>
            <p:cNvSpPr>
              <a:spLocks noChangeShapeType="1"/>
            </p:cNvSpPr>
            <p:nvPr/>
          </p:nvSpPr>
          <p:spPr bwMode="auto">
            <a:xfrm>
              <a:off x="4204300"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137"/>
            <p:cNvSpPr>
              <a:spLocks noChangeShapeType="1"/>
            </p:cNvSpPr>
            <p:nvPr/>
          </p:nvSpPr>
          <p:spPr bwMode="auto">
            <a:xfrm>
              <a:off x="4388278"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138"/>
            <p:cNvSpPr>
              <a:spLocks noChangeShapeType="1"/>
            </p:cNvSpPr>
            <p:nvPr/>
          </p:nvSpPr>
          <p:spPr bwMode="auto">
            <a:xfrm>
              <a:off x="4572257"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139"/>
            <p:cNvSpPr>
              <a:spLocks noChangeShapeType="1"/>
            </p:cNvSpPr>
            <p:nvPr/>
          </p:nvSpPr>
          <p:spPr bwMode="auto">
            <a:xfrm>
              <a:off x="4756235"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140"/>
            <p:cNvSpPr>
              <a:spLocks noChangeShapeType="1"/>
            </p:cNvSpPr>
            <p:nvPr/>
          </p:nvSpPr>
          <p:spPr bwMode="auto">
            <a:xfrm>
              <a:off x="4940213"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141"/>
            <p:cNvSpPr>
              <a:spLocks noChangeShapeType="1"/>
            </p:cNvSpPr>
            <p:nvPr/>
          </p:nvSpPr>
          <p:spPr bwMode="auto">
            <a:xfrm>
              <a:off x="5124192" y="5388739"/>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52" name="Freeform 57"/>
          <p:cNvSpPr>
            <a:spLocks noEditPoints="1"/>
          </p:cNvSpPr>
          <p:nvPr/>
        </p:nvSpPr>
        <p:spPr bwMode="auto">
          <a:xfrm rot="5400000">
            <a:off x="702488" y="5067368"/>
            <a:ext cx="356403" cy="11398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Freeform 57"/>
          <p:cNvSpPr>
            <a:spLocks noEditPoints="1"/>
          </p:cNvSpPr>
          <p:nvPr/>
        </p:nvSpPr>
        <p:spPr bwMode="auto">
          <a:xfrm rot="10800000">
            <a:off x="1985060" y="5709032"/>
            <a:ext cx="534688" cy="100060"/>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Rectangle 147"/>
          <p:cNvSpPr/>
          <p:nvPr/>
        </p:nvSpPr>
        <p:spPr>
          <a:xfrm>
            <a:off x="533400" y="1132582"/>
            <a:ext cx="8381999" cy="954107"/>
          </a:xfrm>
          <a:prstGeom prst="rect">
            <a:avLst/>
          </a:prstGeom>
        </p:spPr>
        <p:txBody>
          <a:bodyPr wrap="square">
            <a:spAutoFit/>
          </a:bodyPr>
          <a:lstStyle/>
          <a:p>
            <a:r>
              <a:rPr lang="en-US" sz="2800" dirty="0">
                <a:latin typeface="Calibri Light" pitchFamily="34" charset="0"/>
              </a:rPr>
              <a:t>Lowering the price from the market equilibrium price decreases total surplus.</a:t>
            </a:r>
            <a:endParaRPr lang="en-US" sz="3200" dirty="0">
              <a:latin typeface="Calibri Light" pitchFamily="34" charset="0"/>
            </a:endParaRPr>
          </a:p>
        </p:txBody>
      </p:sp>
      <p:sp>
        <p:nvSpPr>
          <p:cNvPr id="192" name="Isosceles Triangle 191"/>
          <p:cNvSpPr/>
          <p:nvPr/>
        </p:nvSpPr>
        <p:spPr>
          <a:xfrm flipV="1">
            <a:off x="712948" y="5388734"/>
            <a:ext cx="1048447" cy="529181"/>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3" name="Isosceles Triangle 192"/>
          <p:cNvSpPr/>
          <p:nvPr/>
        </p:nvSpPr>
        <p:spPr>
          <a:xfrm>
            <a:off x="1761395" y="4056505"/>
            <a:ext cx="1051568" cy="808911"/>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 name="Isosceles Triangle 193"/>
          <p:cNvSpPr/>
          <p:nvPr/>
        </p:nvSpPr>
        <p:spPr>
          <a:xfrm flipV="1">
            <a:off x="1761395" y="4850722"/>
            <a:ext cx="1052126" cy="538013"/>
          </a:xfrm>
          <a:prstGeom prst="triangle">
            <a:avLst>
              <a:gd name="adj" fmla="val 26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44"/>
          <p:cNvSpPr/>
          <p:nvPr/>
        </p:nvSpPr>
        <p:spPr>
          <a:xfrm>
            <a:off x="1746250" y="4051300"/>
            <a:ext cx="1073150" cy="1343025"/>
          </a:xfrm>
          <a:custGeom>
            <a:avLst/>
            <a:gdLst>
              <a:gd name="connsiteX0" fmla="*/ 15875 w 1073150"/>
              <a:gd name="connsiteY0" fmla="*/ 0 h 1343025"/>
              <a:gd name="connsiteX1" fmla="*/ 1073150 w 1073150"/>
              <a:gd name="connsiteY1" fmla="*/ 803275 h 1343025"/>
              <a:gd name="connsiteX2" fmla="*/ 0 w 1073150"/>
              <a:gd name="connsiteY2" fmla="*/ 1343025 h 1343025"/>
              <a:gd name="connsiteX3" fmla="*/ 15875 w 1073150"/>
              <a:gd name="connsiteY3" fmla="*/ 0 h 1343025"/>
            </a:gdLst>
            <a:ahLst/>
            <a:cxnLst>
              <a:cxn ang="0">
                <a:pos x="connsiteX0" y="connsiteY0"/>
              </a:cxn>
              <a:cxn ang="0">
                <a:pos x="connsiteX1" y="connsiteY1"/>
              </a:cxn>
              <a:cxn ang="0">
                <a:pos x="connsiteX2" y="connsiteY2"/>
              </a:cxn>
              <a:cxn ang="0">
                <a:pos x="connsiteX3" y="connsiteY3"/>
              </a:cxn>
            </a:cxnLst>
            <a:rect l="l" t="t" r="r" b="b"/>
            <a:pathLst>
              <a:path w="1073150" h="1343025">
                <a:moveTo>
                  <a:pt x="15875" y="0"/>
                </a:moveTo>
                <a:lnTo>
                  <a:pt x="1073150" y="803275"/>
                </a:lnTo>
                <a:lnTo>
                  <a:pt x="0" y="1343025"/>
                </a:lnTo>
                <a:lnTo>
                  <a:pt x="15875"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Freeform 45"/>
          <p:cNvSpPr/>
          <p:nvPr/>
        </p:nvSpPr>
        <p:spPr>
          <a:xfrm>
            <a:off x="708025" y="3257550"/>
            <a:ext cx="1054100" cy="2133600"/>
          </a:xfrm>
          <a:custGeom>
            <a:avLst/>
            <a:gdLst>
              <a:gd name="connsiteX0" fmla="*/ 0 w 1054100"/>
              <a:gd name="connsiteY0" fmla="*/ 0 h 2133600"/>
              <a:gd name="connsiteX1" fmla="*/ 3175 w 1054100"/>
              <a:gd name="connsiteY1" fmla="*/ 2127250 h 2133600"/>
              <a:gd name="connsiteX2" fmla="*/ 1050925 w 1054100"/>
              <a:gd name="connsiteY2" fmla="*/ 2133600 h 2133600"/>
              <a:gd name="connsiteX3" fmla="*/ 1054100 w 1054100"/>
              <a:gd name="connsiteY3" fmla="*/ 784225 h 2133600"/>
              <a:gd name="connsiteX4" fmla="*/ 0 w 105410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100" h="2133600">
                <a:moveTo>
                  <a:pt x="0" y="0"/>
                </a:moveTo>
                <a:cubicBezTo>
                  <a:pt x="1058" y="709083"/>
                  <a:pt x="2117" y="1418167"/>
                  <a:pt x="3175" y="2127250"/>
                </a:cubicBezTo>
                <a:lnTo>
                  <a:pt x="1050925" y="2133600"/>
                </a:lnTo>
                <a:cubicBezTo>
                  <a:pt x="1051983" y="1683808"/>
                  <a:pt x="1053042" y="1234017"/>
                  <a:pt x="1054100" y="784225"/>
                </a:cubicBez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2"/>
                                        </p:tgtEl>
                                        <p:attrNameLst>
                                          <p:attrName>style.visibility</p:attrName>
                                        </p:attrNameLst>
                                      </p:cBhvr>
                                      <p:to>
                                        <p:strVal val="visible"/>
                                      </p:to>
                                    </p:set>
                                  </p:childTnLst>
                                  <p:subTnLst>
                                    <p:set>
                                      <p:cBhvr override="childStyle">
                                        <p:cTn dur="1" fill="hold" display="0" masterRel="nextClick" afterEffect="1"/>
                                        <p:tgtEl>
                                          <p:spTgt spid="152"/>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3"/>
                                        </p:tgtEl>
                                        <p:attrNameLst>
                                          <p:attrName>style.visibility</p:attrName>
                                        </p:attrNameLst>
                                      </p:cBhvr>
                                      <p:to>
                                        <p:strVal val="visible"/>
                                      </p:to>
                                    </p:set>
                                  </p:childTnLst>
                                  <p:subTnLst>
                                    <p:set>
                                      <p:cBhvr override="childStyle">
                                        <p:cTn dur="1" fill="hold" display="0" masterRel="nextClick" afterEffect="1"/>
                                        <p:tgtEl>
                                          <p:spTgt spid="153"/>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4">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4"/>
                                        </p:tgtEl>
                                        <p:attrNameLst>
                                          <p:attrName>style.visibility</p:attrName>
                                        </p:attrNameLst>
                                      </p:cBhvr>
                                      <p:to>
                                        <p:strVal val="visible"/>
                                      </p:to>
                                    </p:set>
                                  </p:childTnLst>
                                  <p:subTnLst>
                                    <p:set>
                                      <p:cBhvr override="childStyle">
                                        <p:cTn dur="1" fill="hold" display="0" masterRel="nextClick" afterEffect="1"/>
                                        <p:tgtEl>
                                          <p:spTgt spid="194"/>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193"/>
                                        </p:tgtEl>
                                        <p:attrNameLst>
                                          <p:attrName>style.visibility</p:attrName>
                                        </p:attrNameLst>
                                      </p:cBhvr>
                                      <p:to>
                                        <p:strVal val="visible"/>
                                      </p:to>
                                    </p:set>
                                  </p:childTnLst>
                                  <p:subTnLst>
                                    <p:set>
                                      <p:cBhvr override="childStyle">
                                        <p:cTn dur="1" fill="hold" display="0" masterRel="nextClick" afterEffect="1"/>
                                        <p:tgtEl>
                                          <p:spTgt spid="193"/>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4">
                                            <p:txEl>
                                              <p:pRg st="3" end="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subTnLst>
                                    <p:set>
                                      <p:cBhvr override="childStyle">
                                        <p:cTn dur="1" fill="hold" display="0" masterRel="nextClick" afterEffect="1"/>
                                        <p:tgtEl>
                                          <p:spTgt spid="45"/>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4">
                                            <p:txEl>
                                              <p:pRg st="4" end="4"/>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childTnLst>
                                  <p:subTnLst>
                                    <p:set>
                                      <p:cBhvr override="childStyle">
                                        <p:cTn dur="1" fill="hold" display="0" masterRel="nextClick" afterEffect="1"/>
                                        <p:tgtEl>
                                          <p:spTgt spid="46"/>
                                        </p:tgtEl>
                                        <p:attrNameLst>
                                          <p:attrName>style.visibility</p:attrName>
                                        </p:attrNameLst>
                                      </p:cBhvr>
                                      <p:to>
                                        <p:strVal val="hidden"/>
                                      </p:to>
                                    </p:set>
                                  </p:subTnLst>
                                </p:cTn>
                              </p:par>
                              <p:par>
                                <p:cTn id="49" presetID="1" presetClass="entr" presetSubtype="0" fill="hold" grpId="0" nodeType="withEffect">
                                  <p:stCondLst>
                                    <p:cond delay="0"/>
                                  </p:stCondLst>
                                  <p:childTnLst>
                                    <p:set>
                                      <p:cBhvr>
                                        <p:cTn id="50" dur="1" fill="hold">
                                          <p:stCondLst>
                                            <p:cond delay="0"/>
                                          </p:stCondLst>
                                        </p:cTn>
                                        <p:tgtEl>
                                          <p:spTgt spid="6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4">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4">
                                            <p:txEl>
                                              <p:pRg st="6" end="6"/>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92"/>
                                        </p:tgtEl>
                                        <p:attrNameLst>
                                          <p:attrName>style.visibility</p:attrName>
                                        </p:attrNameLst>
                                      </p:cBhvr>
                                      <p:to>
                                        <p:strVal val="visible"/>
                                      </p:to>
                                    </p:set>
                                  </p:childTnLst>
                                  <p:subTnLst>
                                    <p:set>
                                      <p:cBhvr override="childStyle">
                                        <p:cTn dur="1" fill="hold" display="0" masterRel="nextClick" afterEffect="1"/>
                                        <p:tgtEl>
                                          <p:spTgt spid="192"/>
                                        </p:tgtEl>
                                        <p:attrNameLst>
                                          <p:attrName>style.visibility</p:attrName>
                                        </p:attrNameLst>
                                      </p:cBhvr>
                                      <p:to>
                                        <p:strVal val="hidden"/>
                                      </p:to>
                                    </p:set>
                                  </p:subTnLst>
                                </p:cTn>
                              </p:par>
                              <p:par>
                                <p:cTn id="65" presetID="1"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uiExpand="1" build="p"/>
      <p:bldP spid="6" grpId="0" animBg="1"/>
      <p:bldP spid="7" grpId="0" animBg="1"/>
      <p:bldP spid="58" grpId="0" animBg="1"/>
      <p:bldP spid="59" grpId="0"/>
      <p:bldP spid="60" grpId="0"/>
      <p:bldP spid="61" grpId="0"/>
      <p:bldP spid="62" grpId="0"/>
      <p:bldP spid="63" grpId="0"/>
      <p:bldP spid="64" grpId="0"/>
      <p:bldP spid="152" grpId="0" animBg="1"/>
      <p:bldP spid="153" grpId="0" animBg="1"/>
      <p:bldP spid="192" grpId="0" animBg="1"/>
      <p:bldP spid="193" grpId="0" animBg="1"/>
      <p:bldP spid="194" grpId="0" animBg="1"/>
      <p:bldP spid="45" grpId="0" animBg="1"/>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endParaRPr lang="en-US" dirty="0">
              <a:solidFill>
                <a:srgbClr val="C00000"/>
              </a:solidFill>
            </a:endParaRPr>
          </a:p>
        </p:txBody>
      </p:sp>
      <p:sp>
        <p:nvSpPr>
          <p:cNvPr id="3" name="Content Placeholder 2"/>
          <p:cNvSpPr>
            <a:spLocks noGrp="1"/>
          </p:cNvSpPr>
          <p:nvPr>
            <p:ph idx="1"/>
          </p:nvPr>
        </p:nvSpPr>
        <p:spPr/>
        <p:txBody>
          <a:bodyPr>
            <a:normAutofit/>
          </a:bodyPr>
          <a:lstStyle/>
          <a:p>
            <a:r>
              <a:rPr lang="en-US" dirty="0"/>
              <a:t>How to use </a:t>
            </a:r>
            <a:r>
              <a:rPr lang="en-US" i="1" dirty="0">
                <a:solidFill>
                  <a:srgbClr val="9D0505"/>
                </a:solidFill>
              </a:rPr>
              <a:t>willingness to pay and sell </a:t>
            </a:r>
            <a:r>
              <a:rPr lang="en-US" dirty="0"/>
              <a:t>to determine supply and demand at a given price.</a:t>
            </a:r>
          </a:p>
          <a:p>
            <a:r>
              <a:rPr lang="en-US" dirty="0"/>
              <a:t>How to define and calculate </a:t>
            </a:r>
            <a:r>
              <a:rPr lang="en-US" i="1" dirty="0">
                <a:solidFill>
                  <a:srgbClr val="9D0505"/>
                </a:solidFill>
              </a:rPr>
              <a:t>surpluses</a:t>
            </a:r>
            <a:r>
              <a:rPr lang="en-US" dirty="0"/>
              <a:t>.</a:t>
            </a:r>
          </a:p>
          <a:p>
            <a:r>
              <a:rPr lang="en-US" dirty="0"/>
              <a:t>How to define and identify </a:t>
            </a:r>
            <a:r>
              <a:rPr lang="en-US" i="1" dirty="0">
                <a:solidFill>
                  <a:srgbClr val="9D0505"/>
                </a:solidFill>
              </a:rPr>
              <a:t>efficiency</a:t>
            </a:r>
            <a:r>
              <a:rPr lang="en-US" dirty="0"/>
              <a:t>.</a:t>
            </a:r>
          </a:p>
          <a:p>
            <a:r>
              <a:rPr lang="en-US" dirty="0"/>
              <a:t>What distribution of benefits results from a policy decision.</a:t>
            </a:r>
          </a:p>
          <a:p>
            <a:r>
              <a:rPr lang="en-US" dirty="0"/>
              <a:t>How to define and calculate </a:t>
            </a:r>
            <a:r>
              <a:rPr lang="en-US" i="1" dirty="0">
                <a:solidFill>
                  <a:srgbClr val="9D0505"/>
                </a:solidFill>
              </a:rPr>
              <a:t>deadweight loss</a:t>
            </a:r>
            <a:r>
              <a:rPr lang="en-US" dirty="0"/>
              <a:t>.</a:t>
            </a:r>
          </a:p>
          <a:p>
            <a:r>
              <a:rPr lang="en-US" dirty="0"/>
              <a:t>Why correcting a </a:t>
            </a:r>
            <a:r>
              <a:rPr lang="en-US" i="1" dirty="0">
                <a:solidFill>
                  <a:srgbClr val="9D0505"/>
                </a:solidFill>
              </a:rPr>
              <a:t>missing market </a:t>
            </a:r>
            <a:r>
              <a:rPr lang="en-US" dirty="0"/>
              <a:t>can make everyone better off.</a:t>
            </a:r>
          </a:p>
        </p:txBody>
      </p:sp>
    </p:spTree>
    <p:extLst>
      <p:ext uri="{BB962C8B-B14F-4D97-AF65-F5344CB8AC3E}">
        <p14:creationId xmlns:p14="http://schemas.microsoft.com/office/powerpoint/2010/main" val="28512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986500" y="2827725"/>
            <a:ext cx="2040758" cy="1501943"/>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8" name="Freeform 287"/>
          <p:cNvSpPr>
            <a:spLocks/>
          </p:cNvSpPr>
          <p:nvPr/>
        </p:nvSpPr>
        <p:spPr bwMode="auto">
          <a:xfrm>
            <a:off x="2369842" y="3823105"/>
            <a:ext cx="681900" cy="508842"/>
          </a:xfrm>
          <a:custGeom>
            <a:avLst/>
            <a:gdLst>
              <a:gd name="T0" fmla="*/ 244 w 244"/>
              <a:gd name="T1" fmla="*/ 230 h 230"/>
              <a:gd name="T2" fmla="*/ 0 w 244"/>
              <a:gd name="T3" fmla="*/ 0 h 230"/>
              <a:gd name="T4" fmla="*/ 0 w 244"/>
              <a:gd name="T5" fmla="*/ 230 h 230"/>
              <a:gd name="T6" fmla="*/ 244 w 244"/>
              <a:gd name="T7" fmla="*/ 230 h 230"/>
            </a:gdLst>
            <a:ahLst/>
            <a:cxnLst>
              <a:cxn ang="0">
                <a:pos x="T0" y="T1"/>
              </a:cxn>
              <a:cxn ang="0">
                <a:pos x="T2" y="T3"/>
              </a:cxn>
              <a:cxn ang="0">
                <a:pos x="T4" y="T5"/>
              </a:cxn>
              <a:cxn ang="0">
                <a:pos x="T6" y="T7"/>
              </a:cxn>
            </a:cxnLst>
            <a:rect l="0" t="0" r="r" b="b"/>
            <a:pathLst>
              <a:path w="244" h="230">
                <a:moveTo>
                  <a:pt x="244" y="230"/>
                </a:moveTo>
                <a:lnTo>
                  <a:pt x="0" y="0"/>
                </a:lnTo>
                <a:lnTo>
                  <a:pt x="0" y="230"/>
                </a:lnTo>
                <a:lnTo>
                  <a:pt x="244" y="2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6" name="Line 70"/>
          <p:cNvSpPr>
            <a:spLocks noChangeShapeType="1"/>
          </p:cNvSpPr>
          <p:nvPr/>
        </p:nvSpPr>
        <p:spPr bwMode="auto">
          <a:xfrm>
            <a:off x="1005185" y="2788138"/>
            <a:ext cx="3441290" cy="2590137"/>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normAutofit fontScale="90000"/>
          </a:bodyPr>
          <a:lstStyle/>
          <a:p>
            <a:r>
              <a:rPr lang="en-US" dirty="0"/>
              <a:t>Changing the distribution of total surplus</a:t>
            </a:r>
          </a:p>
        </p:txBody>
      </p:sp>
      <p:sp>
        <p:nvSpPr>
          <p:cNvPr id="5" name="Freeform 4"/>
          <p:cNvSpPr>
            <a:spLocks/>
          </p:cNvSpPr>
          <p:nvPr/>
        </p:nvSpPr>
        <p:spPr bwMode="auto">
          <a:xfrm>
            <a:off x="986500" y="4329667"/>
            <a:ext cx="2040758" cy="999840"/>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2366098" y="4332406"/>
            <a:ext cx="689388" cy="343544"/>
          </a:xfrm>
          <a:custGeom>
            <a:avLst/>
            <a:gdLst>
              <a:gd name="T0" fmla="*/ 0 w 244"/>
              <a:gd name="T1" fmla="*/ 0 h 152"/>
              <a:gd name="T2" fmla="*/ 0 w 244"/>
              <a:gd name="T3" fmla="*/ 152 h 152"/>
              <a:gd name="T4" fmla="*/ 244 w 244"/>
              <a:gd name="T5" fmla="*/ 0 h 152"/>
              <a:gd name="T6" fmla="*/ 0 w 244"/>
              <a:gd name="T7" fmla="*/ 0 h 152"/>
            </a:gdLst>
            <a:ahLst/>
            <a:cxnLst>
              <a:cxn ang="0">
                <a:pos x="T0" y="T1"/>
              </a:cxn>
              <a:cxn ang="0">
                <a:pos x="T2" y="T3"/>
              </a:cxn>
              <a:cxn ang="0">
                <a:pos x="T4" y="T5"/>
              </a:cxn>
              <a:cxn ang="0">
                <a:pos x="T6" y="T7"/>
              </a:cxn>
            </a:cxnLst>
            <a:rect l="0" t="0" r="r" b="b"/>
            <a:pathLst>
              <a:path w="244" h="152">
                <a:moveTo>
                  <a:pt x="0" y="0"/>
                </a:moveTo>
                <a:lnTo>
                  <a:pt x="0" y="152"/>
                </a:lnTo>
                <a:lnTo>
                  <a:pt x="244" y="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987322" y="4332406"/>
            <a:ext cx="1378776" cy="1035151"/>
          </a:xfrm>
          <a:custGeom>
            <a:avLst/>
            <a:gdLst>
              <a:gd name="T0" fmla="*/ 0 w 488"/>
              <a:gd name="T1" fmla="*/ 0 h 458"/>
              <a:gd name="T2" fmla="*/ 0 w 488"/>
              <a:gd name="T3" fmla="*/ 458 h 458"/>
              <a:gd name="T4" fmla="*/ 488 w 488"/>
              <a:gd name="T5" fmla="*/ 152 h 458"/>
              <a:gd name="T6" fmla="*/ 488 w 488"/>
              <a:gd name="T7" fmla="*/ 0 h 458"/>
              <a:gd name="T8" fmla="*/ 0 w 488"/>
              <a:gd name="T9" fmla="*/ 0 h 458"/>
            </a:gdLst>
            <a:ahLst/>
            <a:cxnLst>
              <a:cxn ang="0">
                <a:pos x="T0" y="T1"/>
              </a:cxn>
              <a:cxn ang="0">
                <a:pos x="T2" y="T3"/>
              </a:cxn>
              <a:cxn ang="0">
                <a:pos x="T4" y="T5"/>
              </a:cxn>
              <a:cxn ang="0">
                <a:pos x="T6" y="T7"/>
              </a:cxn>
              <a:cxn ang="0">
                <a:pos x="T8" y="T9"/>
              </a:cxn>
            </a:cxnLst>
            <a:rect l="0" t="0" r="r" b="b"/>
            <a:pathLst>
              <a:path w="488" h="458">
                <a:moveTo>
                  <a:pt x="0" y="0"/>
                </a:moveTo>
                <a:lnTo>
                  <a:pt x="0" y="458"/>
                </a:lnTo>
                <a:lnTo>
                  <a:pt x="488" y="152"/>
                </a:lnTo>
                <a:lnTo>
                  <a:pt x="488" y="0"/>
                </a:lnTo>
                <a:lnTo>
                  <a:pt x="0"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987322" y="2777420"/>
            <a:ext cx="1378776" cy="1554986"/>
          </a:xfrm>
          <a:custGeom>
            <a:avLst/>
            <a:gdLst>
              <a:gd name="T0" fmla="*/ 488 w 488"/>
              <a:gd name="T1" fmla="*/ 458 h 688"/>
              <a:gd name="T2" fmla="*/ 0 w 488"/>
              <a:gd name="T3" fmla="*/ 0 h 688"/>
              <a:gd name="T4" fmla="*/ 0 w 488"/>
              <a:gd name="T5" fmla="*/ 688 h 688"/>
              <a:gd name="T6" fmla="*/ 488 w 488"/>
              <a:gd name="T7" fmla="*/ 688 h 688"/>
              <a:gd name="T8" fmla="*/ 488 w 488"/>
              <a:gd name="T9" fmla="*/ 458 h 688"/>
            </a:gdLst>
            <a:ahLst/>
            <a:cxnLst>
              <a:cxn ang="0">
                <a:pos x="T0" y="T1"/>
              </a:cxn>
              <a:cxn ang="0">
                <a:pos x="T2" y="T3"/>
              </a:cxn>
              <a:cxn ang="0">
                <a:pos x="T4" y="T5"/>
              </a:cxn>
              <a:cxn ang="0">
                <a:pos x="T6" y="T7"/>
              </a:cxn>
              <a:cxn ang="0">
                <a:pos x="T8" y="T9"/>
              </a:cxn>
            </a:cxnLst>
            <a:rect l="0" t="0" r="r" b="b"/>
            <a:pathLst>
              <a:path w="488" h="688">
                <a:moveTo>
                  <a:pt x="488" y="458"/>
                </a:moveTo>
                <a:lnTo>
                  <a:pt x="0" y="0"/>
                </a:lnTo>
                <a:lnTo>
                  <a:pt x="0" y="688"/>
                </a:lnTo>
                <a:lnTo>
                  <a:pt x="488" y="688"/>
                </a:lnTo>
                <a:lnTo>
                  <a:pt x="488" y="458"/>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2"/>
          <p:cNvSpPr>
            <a:spLocks noChangeShapeType="1"/>
          </p:cNvSpPr>
          <p:nvPr/>
        </p:nvSpPr>
        <p:spPr bwMode="auto">
          <a:xfrm>
            <a:off x="4083918"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3"/>
          <p:cNvSpPr>
            <a:spLocks noChangeShapeType="1"/>
          </p:cNvSpPr>
          <p:nvPr/>
        </p:nvSpPr>
        <p:spPr bwMode="auto">
          <a:xfrm>
            <a:off x="3744874"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4"/>
          <p:cNvSpPr>
            <a:spLocks noChangeShapeType="1"/>
          </p:cNvSpPr>
          <p:nvPr/>
        </p:nvSpPr>
        <p:spPr bwMode="auto">
          <a:xfrm>
            <a:off x="3400180"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5"/>
          <p:cNvSpPr>
            <a:spLocks noChangeShapeType="1"/>
          </p:cNvSpPr>
          <p:nvPr/>
        </p:nvSpPr>
        <p:spPr bwMode="auto">
          <a:xfrm>
            <a:off x="3055486"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6"/>
          <p:cNvSpPr>
            <a:spLocks noChangeShapeType="1"/>
          </p:cNvSpPr>
          <p:nvPr/>
        </p:nvSpPr>
        <p:spPr bwMode="auto">
          <a:xfrm>
            <a:off x="2710792"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7"/>
          <p:cNvSpPr>
            <a:spLocks noChangeShapeType="1"/>
          </p:cNvSpPr>
          <p:nvPr/>
        </p:nvSpPr>
        <p:spPr bwMode="auto">
          <a:xfrm>
            <a:off x="2366098"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8"/>
          <p:cNvSpPr>
            <a:spLocks noChangeShapeType="1"/>
          </p:cNvSpPr>
          <p:nvPr/>
        </p:nvSpPr>
        <p:spPr bwMode="auto">
          <a:xfrm>
            <a:off x="2021404"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19"/>
          <p:cNvSpPr>
            <a:spLocks noChangeShapeType="1"/>
          </p:cNvSpPr>
          <p:nvPr/>
        </p:nvSpPr>
        <p:spPr bwMode="auto">
          <a:xfrm>
            <a:off x="1676710"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0"/>
          <p:cNvSpPr>
            <a:spLocks noChangeShapeType="1"/>
          </p:cNvSpPr>
          <p:nvPr/>
        </p:nvSpPr>
        <p:spPr bwMode="auto">
          <a:xfrm>
            <a:off x="1332016"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Rectangle 22"/>
          <p:cNvSpPr>
            <a:spLocks noChangeArrowheads="1"/>
          </p:cNvSpPr>
          <p:nvPr/>
        </p:nvSpPr>
        <p:spPr bwMode="auto">
          <a:xfrm>
            <a:off x="829102" y="54037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665231" y="476183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665231" y="424652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665231" y="372668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665231" y="32068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665231" y="268701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665231" y="216717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1292461" y="5403719"/>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591949"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1936643"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2281337"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2626032"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2970726"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3315420"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3660114"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4004808"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4349502" y="5403719"/>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228600" y="1905000"/>
            <a:ext cx="7069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4485119" y="5106909"/>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502071" y="3478068"/>
            <a:ext cx="1202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2071985" y="5620694"/>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1501538" y="3437385"/>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1501538" y="399338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2518668" y="437760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1501538" y="4581023"/>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56" name="Line 61"/>
          <p:cNvSpPr>
            <a:spLocks noChangeShapeType="1"/>
          </p:cNvSpPr>
          <p:nvPr/>
        </p:nvSpPr>
        <p:spPr bwMode="auto">
          <a:xfrm>
            <a:off x="987322" y="2257584"/>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62"/>
          <p:cNvSpPr>
            <a:spLocks noChangeShapeType="1"/>
          </p:cNvSpPr>
          <p:nvPr/>
        </p:nvSpPr>
        <p:spPr bwMode="auto">
          <a:xfrm>
            <a:off x="987322" y="2777420"/>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63"/>
          <p:cNvSpPr>
            <a:spLocks noChangeShapeType="1"/>
          </p:cNvSpPr>
          <p:nvPr/>
        </p:nvSpPr>
        <p:spPr bwMode="auto">
          <a:xfrm>
            <a:off x="987322" y="3292735"/>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64"/>
          <p:cNvSpPr>
            <a:spLocks noChangeShapeType="1"/>
          </p:cNvSpPr>
          <p:nvPr/>
        </p:nvSpPr>
        <p:spPr bwMode="auto">
          <a:xfrm>
            <a:off x="987322" y="3812571"/>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65"/>
          <p:cNvSpPr>
            <a:spLocks noChangeShapeType="1"/>
          </p:cNvSpPr>
          <p:nvPr/>
        </p:nvSpPr>
        <p:spPr bwMode="auto">
          <a:xfrm>
            <a:off x="987322" y="4332406"/>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6"/>
          <p:cNvSpPr>
            <a:spLocks noChangeShapeType="1"/>
          </p:cNvSpPr>
          <p:nvPr/>
        </p:nvSpPr>
        <p:spPr bwMode="auto">
          <a:xfrm>
            <a:off x="987322" y="4852242"/>
            <a:ext cx="6780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7"/>
          <p:cNvSpPr>
            <a:spLocks noChangeShapeType="1"/>
          </p:cNvSpPr>
          <p:nvPr/>
        </p:nvSpPr>
        <p:spPr bwMode="auto">
          <a:xfrm flipV="1">
            <a:off x="987322" y="2149097"/>
            <a:ext cx="0" cy="321846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8"/>
          <p:cNvSpPr>
            <a:spLocks noChangeShapeType="1"/>
          </p:cNvSpPr>
          <p:nvPr/>
        </p:nvSpPr>
        <p:spPr bwMode="auto">
          <a:xfrm>
            <a:off x="987323" y="5367557"/>
            <a:ext cx="356095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9"/>
          <p:cNvSpPr>
            <a:spLocks noChangeShapeType="1"/>
          </p:cNvSpPr>
          <p:nvPr/>
        </p:nvSpPr>
        <p:spPr bwMode="auto">
          <a:xfrm>
            <a:off x="4428612" y="5313313"/>
            <a:ext cx="0" cy="5424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71"/>
          <p:cNvSpPr>
            <a:spLocks noChangeShapeType="1"/>
          </p:cNvSpPr>
          <p:nvPr/>
        </p:nvSpPr>
        <p:spPr bwMode="auto">
          <a:xfrm flipV="1">
            <a:off x="3055486" y="52771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72"/>
          <p:cNvSpPr>
            <a:spLocks noChangeShapeType="1"/>
          </p:cNvSpPr>
          <p:nvPr/>
        </p:nvSpPr>
        <p:spPr bwMode="auto">
          <a:xfrm flipV="1">
            <a:off x="3055486" y="51325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73"/>
          <p:cNvSpPr>
            <a:spLocks noChangeShapeType="1"/>
          </p:cNvSpPr>
          <p:nvPr/>
        </p:nvSpPr>
        <p:spPr bwMode="auto">
          <a:xfrm flipV="1">
            <a:off x="3055486" y="49878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74"/>
          <p:cNvSpPr>
            <a:spLocks noChangeShapeType="1"/>
          </p:cNvSpPr>
          <p:nvPr/>
        </p:nvSpPr>
        <p:spPr bwMode="auto">
          <a:xfrm flipV="1">
            <a:off x="3055486" y="48432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75"/>
          <p:cNvSpPr>
            <a:spLocks noChangeShapeType="1"/>
          </p:cNvSpPr>
          <p:nvPr/>
        </p:nvSpPr>
        <p:spPr bwMode="auto">
          <a:xfrm flipV="1">
            <a:off x="3055486" y="46985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6"/>
          <p:cNvSpPr>
            <a:spLocks noChangeShapeType="1"/>
          </p:cNvSpPr>
          <p:nvPr/>
        </p:nvSpPr>
        <p:spPr bwMode="auto">
          <a:xfrm flipV="1">
            <a:off x="3055486" y="45539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7"/>
          <p:cNvSpPr>
            <a:spLocks noChangeShapeType="1"/>
          </p:cNvSpPr>
          <p:nvPr/>
        </p:nvSpPr>
        <p:spPr bwMode="auto">
          <a:xfrm flipV="1">
            <a:off x="3055486" y="44092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8"/>
          <p:cNvSpPr>
            <a:spLocks noChangeShapeType="1"/>
          </p:cNvSpPr>
          <p:nvPr/>
        </p:nvSpPr>
        <p:spPr bwMode="auto">
          <a:xfrm flipV="1">
            <a:off x="3055486" y="4336926"/>
            <a:ext cx="0" cy="1808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9"/>
          <p:cNvSpPr>
            <a:spLocks noChangeShapeType="1"/>
          </p:cNvSpPr>
          <p:nvPr/>
        </p:nvSpPr>
        <p:spPr bwMode="auto">
          <a:xfrm flipV="1">
            <a:off x="987322" y="3640799"/>
            <a:ext cx="3441290" cy="1726758"/>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104"/>
          <p:cNvSpPr>
            <a:spLocks noChangeShapeType="1"/>
          </p:cNvSpPr>
          <p:nvPr/>
        </p:nvSpPr>
        <p:spPr bwMode="auto">
          <a:xfrm flipH="1">
            <a:off x="2219180"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105"/>
          <p:cNvSpPr>
            <a:spLocks noChangeShapeType="1"/>
          </p:cNvSpPr>
          <p:nvPr/>
        </p:nvSpPr>
        <p:spPr bwMode="auto">
          <a:xfrm flipH="1">
            <a:off x="2038356"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106"/>
          <p:cNvSpPr>
            <a:spLocks noChangeShapeType="1"/>
          </p:cNvSpPr>
          <p:nvPr/>
        </p:nvSpPr>
        <p:spPr bwMode="auto">
          <a:xfrm flipH="1">
            <a:off x="1857533"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107"/>
          <p:cNvSpPr>
            <a:spLocks noChangeShapeType="1"/>
          </p:cNvSpPr>
          <p:nvPr/>
        </p:nvSpPr>
        <p:spPr bwMode="auto">
          <a:xfrm flipH="1">
            <a:off x="1676710"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108"/>
          <p:cNvSpPr>
            <a:spLocks noChangeShapeType="1"/>
          </p:cNvSpPr>
          <p:nvPr/>
        </p:nvSpPr>
        <p:spPr bwMode="auto">
          <a:xfrm flipH="1">
            <a:off x="1495887"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109"/>
          <p:cNvSpPr>
            <a:spLocks noChangeShapeType="1"/>
          </p:cNvSpPr>
          <p:nvPr/>
        </p:nvSpPr>
        <p:spPr bwMode="auto">
          <a:xfrm flipH="1">
            <a:off x="1315064"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110"/>
          <p:cNvSpPr>
            <a:spLocks noChangeShapeType="1"/>
          </p:cNvSpPr>
          <p:nvPr/>
        </p:nvSpPr>
        <p:spPr bwMode="auto">
          <a:xfrm flipH="1">
            <a:off x="1134241"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111"/>
          <p:cNvSpPr>
            <a:spLocks noChangeShapeType="1"/>
          </p:cNvSpPr>
          <p:nvPr/>
        </p:nvSpPr>
        <p:spPr bwMode="auto">
          <a:xfrm flipH="1">
            <a:off x="987322" y="4332406"/>
            <a:ext cx="791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4"/>
          <p:cNvSpPr>
            <a:spLocks/>
          </p:cNvSpPr>
          <p:nvPr/>
        </p:nvSpPr>
        <p:spPr bwMode="auto">
          <a:xfrm>
            <a:off x="2569524" y="5164143"/>
            <a:ext cx="384249" cy="0"/>
          </a:xfrm>
          <a:custGeom>
            <a:avLst/>
            <a:gdLst>
              <a:gd name="T0" fmla="*/ 0 w 136"/>
              <a:gd name="T1" fmla="*/ 136 w 136"/>
              <a:gd name="T2" fmla="*/ 0 w 136"/>
            </a:gdLst>
            <a:ahLst/>
            <a:cxnLst>
              <a:cxn ang="0">
                <a:pos x="T0" y="0"/>
              </a:cxn>
              <a:cxn ang="0">
                <a:pos x="T1" y="0"/>
              </a:cxn>
              <a:cxn ang="0">
                <a:pos x="T2" y="0"/>
              </a:cxn>
            </a:cxnLst>
            <a:rect l="0" t="0" r="r" b="b"/>
            <a:pathLst>
              <a:path w="136">
                <a:moveTo>
                  <a:pt x="0" y="0"/>
                </a:moveTo>
                <a:lnTo>
                  <a:pt x="136"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95"/>
          <p:cNvSpPr>
            <a:spLocks/>
          </p:cNvSpPr>
          <p:nvPr/>
        </p:nvSpPr>
        <p:spPr bwMode="auto">
          <a:xfrm>
            <a:off x="1179447" y="3961741"/>
            <a:ext cx="0" cy="307381"/>
          </a:xfrm>
          <a:custGeom>
            <a:avLst/>
            <a:gdLst>
              <a:gd name="T0" fmla="*/ 0 h 136"/>
              <a:gd name="T1" fmla="*/ 136 h 136"/>
              <a:gd name="T2" fmla="*/ 0 h 136"/>
            </a:gdLst>
            <a:ahLst/>
            <a:cxnLst>
              <a:cxn ang="0">
                <a:pos x="0" y="T0"/>
              </a:cxn>
              <a:cxn ang="0">
                <a:pos x="0" y="T1"/>
              </a:cxn>
              <a:cxn ang="0">
                <a:pos x="0" y="T2"/>
              </a:cxn>
            </a:cxnLst>
            <a:rect l="0" t="0" r="r" b="b"/>
            <a:pathLst>
              <a:path h="136">
                <a:moveTo>
                  <a:pt x="0" y="0"/>
                </a:moveTo>
                <a:lnTo>
                  <a:pt x="0" y="13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112"/>
          <p:cNvSpPr>
            <a:spLocks noChangeShapeType="1"/>
          </p:cNvSpPr>
          <p:nvPr/>
        </p:nvSpPr>
        <p:spPr bwMode="auto">
          <a:xfrm>
            <a:off x="987322"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113"/>
          <p:cNvSpPr>
            <a:spLocks noChangeShapeType="1"/>
          </p:cNvSpPr>
          <p:nvPr/>
        </p:nvSpPr>
        <p:spPr bwMode="auto">
          <a:xfrm>
            <a:off x="1168145"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114"/>
          <p:cNvSpPr>
            <a:spLocks noChangeShapeType="1"/>
          </p:cNvSpPr>
          <p:nvPr/>
        </p:nvSpPr>
        <p:spPr bwMode="auto">
          <a:xfrm>
            <a:off x="1348968"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15"/>
          <p:cNvSpPr>
            <a:spLocks noChangeShapeType="1"/>
          </p:cNvSpPr>
          <p:nvPr/>
        </p:nvSpPr>
        <p:spPr bwMode="auto">
          <a:xfrm>
            <a:off x="1529791"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16"/>
          <p:cNvSpPr>
            <a:spLocks noChangeShapeType="1"/>
          </p:cNvSpPr>
          <p:nvPr/>
        </p:nvSpPr>
        <p:spPr bwMode="auto">
          <a:xfrm>
            <a:off x="1710615"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17"/>
          <p:cNvSpPr>
            <a:spLocks noChangeShapeType="1"/>
          </p:cNvSpPr>
          <p:nvPr/>
        </p:nvSpPr>
        <p:spPr bwMode="auto">
          <a:xfrm>
            <a:off x="1891438"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18"/>
          <p:cNvSpPr>
            <a:spLocks noChangeShapeType="1"/>
          </p:cNvSpPr>
          <p:nvPr/>
        </p:nvSpPr>
        <p:spPr bwMode="auto">
          <a:xfrm>
            <a:off x="2072261"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19"/>
          <p:cNvSpPr>
            <a:spLocks noChangeShapeType="1"/>
          </p:cNvSpPr>
          <p:nvPr/>
        </p:nvSpPr>
        <p:spPr bwMode="auto">
          <a:xfrm>
            <a:off x="2253084"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Line 120"/>
          <p:cNvSpPr>
            <a:spLocks noChangeShapeType="1"/>
          </p:cNvSpPr>
          <p:nvPr/>
        </p:nvSpPr>
        <p:spPr bwMode="auto">
          <a:xfrm>
            <a:off x="2433907"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8" name="Line 121"/>
          <p:cNvSpPr>
            <a:spLocks noChangeShapeType="1"/>
          </p:cNvSpPr>
          <p:nvPr/>
        </p:nvSpPr>
        <p:spPr bwMode="auto">
          <a:xfrm>
            <a:off x="2614730"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9" name="Line 122"/>
          <p:cNvSpPr>
            <a:spLocks noChangeShapeType="1"/>
          </p:cNvSpPr>
          <p:nvPr/>
        </p:nvSpPr>
        <p:spPr bwMode="auto">
          <a:xfrm>
            <a:off x="2795553"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Line 123"/>
          <p:cNvSpPr>
            <a:spLocks noChangeShapeType="1"/>
          </p:cNvSpPr>
          <p:nvPr/>
        </p:nvSpPr>
        <p:spPr bwMode="auto">
          <a:xfrm>
            <a:off x="2976376"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Line 124"/>
          <p:cNvSpPr>
            <a:spLocks noChangeShapeType="1"/>
          </p:cNvSpPr>
          <p:nvPr/>
        </p:nvSpPr>
        <p:spPr bwMode="auto">
          <a:xfrm>
            <a:off x="3157199"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2" name="Line 125"/>
          <p:cNvSpPr>
            <a:spLocks noChangeShapeType="1"/>
          </p:cNvSpPr>
          <p:nvPr/>
        </p:nvSpPr>
        <p:spPr bwMode="auto">
          <a:xfrm>
            <a:off x="3338022"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3" name="Line 126"/>
          <p:cNvSpPr>
            <a:spLocks noChangeShapeType="1"/>
          </p:cNvSpPr>
          <p:nvPr/>
        </p:nvSpPr>
        <p:spPr bwMode="auto">
          <a:xfrm>
            <a:off x="3518846"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4" name="Line 127"/>
          <p:cNvSpPr>
            <a:spLocks noChangeShapeType="1"/>
          </p:cNvSpPr>
          <p:nvPr/>
        </p:nvSpPr>
        <p:spPr bwMode="auto">
          <a:xfrm>
            <a:off x="3699669"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5" name="Line 128"/>
          <p:cNvSpPr>
            <a:spLocks noChangeShapeType="1"/>
          </p:cNvSpPr>
          <p:nvPr/>
        </p:nvSpPr>
        <p:spPr bwMode="auto">
          <a:xfrm>
            <a:off x="3880492" y="3812571"/>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125"/>
          <p:cNvSpPr>
            <a:spLocks/>
          </p:cNvSpPr>
          <p:nvPr/>
        </p:nvSpPr>
        <p:spPr bwMode="auto">
          <a:xfrm>
            <a:off x="2320893" y="4635267"/>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Line 89"/>
          <p:cNvSpPr>
            <a:spLocks noChangeShapeType="1"/>
          </p:cNvSpPr>
          <p:nvPr/>
        </p:nvSpPr>
        <p:spPr bwMode="auto">
          <a:xfrm flipV="1">
            <a:off x="2366098" y="52771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8" name="Line 90"/>
          <p:cNvSpPr>
            <a:spLocks noChangeShapeType="1"/>
          </p:cNvSpPr>
          <p:nvPr/>
        </p:nvSpPr>
        <p:spPr bwMode="auto">
          <a:xfrm flipV="1">
            <a:off x="2366098" y="51325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9" name="Line 91"/>
          <p:cNvSpPr>
            <a:spLocks noChangeShapeType="1"/>
          </p:cNvSpPr>
          <p:nvPr/>
        </p:nvSpPr>
        <p:spPr bwMode="auto">
          <a:xfrm flipV="1">
            <a:off x="2366098" y="49878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92"/>
          <p:cNvSpPr>
            <a:spLocks noChangeShapeType="1"/>
          </p:cNvSpPr>
          <p:nvPr/>
        </p:nvSpPr>
        <p:spPr bwMode="auto">
          <a:xfrm flipV="1">
            <a:off x="2366098" y="48432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93"/>
          <p:cNvSpPr>
            <a:spLocks noChangeShapeType="1"/>
          </p:cNvSpPr>
          <p:nvPr/>
        </p:nvSpPr>
        <p:spPr bwMode="auto">
          <a:xfrm flipV="1">
            <a:off x="2366098" y="46985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94"/>
          <p:cNvSpPr>
            <a:spLocks noChangeShapeType="1"/>
          </p:cNvSpPr>
          <p:nvPr/>
        </p:nvSpPr>
        <p:spPr bwMode="auto">
          <a:xfrm flipV="1">
            <a:off x="2366098" y="45539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95"/>
          <p:cNvSpPr>
            <a:spLocks noChangeShapeType="1"/>
          </p:cNvSpPr>
          <p:nvPr/>
        </p:nvSpPr>
        <p:spPr bwMode="auto">
          <a:xfrm flipV="1">
            <a:off x="2366098" y="440925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99" name="Group 298"/>
          <p:cNvGrpSpPr/>
          <p:nvPr/>
        </p:nvGrpSpPr>
        <p:grpSpPr>
          <a:xfrm>
            <a:off x="4586586" y="1905027"/>
            <a:ext cx="4328814" cy="3931111"/>
            <a:chOff x="4586585" y="1905027"/>
            <a:chExt cx="4252615" cy="4038573"/>
          </a:xfrm>
        </p:grpSpPr>
        <p:sp>
          <p:nvSpPr>
            <p:cNvPr id="144" name="Freeform 143"/>
            <p:cNvSpPr>
              <a:spLocks/>
            </p:cNvSpPr>
            <p:nvPr/>
          </p:nvSpPr>
          <p:spPr bwMode="auto">
            <a:xfrm>
              <a:off x="5148896" y="4402385"/>
              <a:ext cx="2083753" cy="1058359"/>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144"/>
            <p:cNvSpPr>
              <a:spLocks/>
            </p:cNvSpPr>
            <p:nvPr/>
          </p:nvSpPr>
          <p:spPr bwMode="auto">
            <a:xfrm>
              <a:off x="5142896" y="2815803"/>
              <a:ext cx="2089754" cy="1581941"/>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145"/>
            <p:cNvSpPr>
              <a:spLocks/>
            </p:cNvSpPr>
            <p:nvPr/>
          </p:nvSpPr>
          <p:spPr bwMode="auto">
            <a:xfrm>
              <a:off x="6195580" y="3608330"/>
              <a:ext cx="1052126" cy="1332234"/>
            </a:xfrm>
            <a:custGeom>
              <a:avLst/>
              <a:gdLst>
                <a:gd name="T0" fmla="*/ 122 w 366"/>
                <a:gd name="T1" fmla="*/ 114 h 574"/>
                <a:gd name="T2" fmla="*/ 122 w 366"/>
                <a:gd name="T3" fmla="*/ 114 h 574"/>
                <a:gd name="T4" fmla="*/ 0 w 366"/>
                <a:gd name="T5" fmla="*/ 0 h 574"/>
                <a:gd name="T6" fmla="*/ 0 w 366"/>
                <a:gd name="T7" fmla="*/ 574 h 574"/>
                <a:gd name="T8" fmla="*/ 0 w 366"/>
                <a:gd name="T9" fmla="*/ 574 h 574"/>
                <a:gd name="T10" fmla="*/ 122 w 366"/>
                <a:gd name="T11" fmla="*/ 496 h 574"/>
                <a:gd name="T12" fmla="*/ 122 w 366"/>
                <a:gd name="T13" fmla="*/ 496 h 574"/>
                <a:gd name="T14" fmla="*/ 366 w 366"/>
                <a:gd name="T15" fmla="*/ 344 h 574"/>
                <a:gd name="T16" fmla="*/ 122 w 366"/>
                <a:gd name="T17" fmla="*/ 11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74">
                  <a:moveTo>
                    <a:pt x="122" y="114"/>
                  </a:moveTo>
                  <a:lnTo>
                    <a:pt x="122" y="114"/>
                  </a:lnTo>
                  <a:lnTo>
                    <a:pt x="0" y="0"/>
                  </a:lnTo>
                  <a:lnTo>
                    <a:pt x="0" y="574"/>
                  </a:lnTo>
                  <a:lnTo>
                    <a:pt x="0" y="574"/>
                  </a:lnTo>
                  <a:lnTo>
                    <a:pt x="122" y="496"/>
                  </a:lnTo>
                  <a:lnTo>
                    <a:pt x="122" y="496"/>
                  </a:lnTo>
                  <a:lnTo>
                    <a:pt x="366" y="344"/>
                  </a:lnTo>
                  <a:lnTo>
                    <a:pt x="122" y="114"/>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146"/>
            <p:cNvSpPr>
              <a:spLocks/>
            </p:cNvSpPr>
            <p:nvPr/>
          </p:nvSpPr>
          <p:spPr bwMode="auto">
            <a:xfrm>
              <a:off x="5142896" y="2800920"/>
              <a:ext cx="1052126" cy="2130646"/>
            </a:xfrm>
            <a:custGeom>
              <a:avLst/>
              <a:gdLst>
                <a:gd name="T0" fmla="*/ 0 w 366"/>
                <a:gd name="T1" fmla="*/ 0 h 918"/>
                <a:gd name="T2" fmla="*/ 0 w 366"/>
                <a:gd name="T3" fmla="*/ 688 h 918"/>
                <a:gd name="T4" fmla="*/ 0 w 366"/>
                <a:gd name="T5" fmla="*/ 918 h 918"/>
                <a:gd name="T6" fmla="*/ 366 w 366"/>
                <a:gd name="T7" fmla="*/ 918 h 918"/>
                <a:gd name="T8" fmla="*/ 366 w 366"/>
                <a:gd name="T9" fmla="*/ 344 h 918"/>
                <a:gd name="T10" fmla="*/ 0 w 366"/>
                <a:gd name="T11" fmla="*/ 0 h 918"/>
              </a:gdLst>
              <a:ahLst/>
              <a:cxnLst>
                <a:cxn ang="0">
                  <a:pos x="T0" y="T1"/>
                </a:cxn>
                <a:cxn ang="0">
                  <a:pos x="T2" y="T3"/>
                </a:cxn>
                <a:cxn ang="0">
                  <a:pos x="T4" y="T5"/>
                </a:cxn>
                <a:cxn ang="0">
                  <a:pos x="T6" y="T7"/>
                </a:cxn>
                <a:cxn ang="0">
                  <a:pos x="T8" y="T9"/>
                </a:cxn>
                <a:cxn ang="0">
                  <a:pos x="T10" y="T11"/>
                </a:cxn>
              </a:cxnLst>
              <a:rect l="0" t="0" r="r" b="b"/>
              <a:pathLst>
                <a:path w="366" h="918">
                  <a:moveTo>
                    <a:pt x="0" y="0"/>
                  </a:moveTo>
                  <a:lnTo>
                    <a:pt x="0" y="688"/>
                  </a:lnTo>
                  <a:lnTo>
                    <a:pt x="0" y="918"/>
                  </a:lnTo>
                  <a:lnTo>
                    <a:pt x="366" y="918"/>
                  </a:lnTo>
                  <a:lnTo>
                    <a:pt x="366" y="344"/>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147"/>
            <p:cNvSpPr>
              <a:spLocks/>
            </p:cNvSpPr>
            <p:nvPr/>
          </p:nvSpPr>
          <p:spPr bwMode="auto">
            <a:xfrm>
              <a:off x="5142896" y="4931566"/>
              <a:ext cx="1052126" cy="529180"/>
            </a:xfrm>
            <a:custGeom>
              <a:avLst/>
              <a:gdLst>
                <a:gd name="T0" fmla="*/ 366 w 366"/>
                <a:gd name="T1" fmla="*/ 0 h 228"/>
                <a:gd name="T2" fmla="*/ 0 w 366"/>
                <a:gd name="T3" fmla="*/ 0 h 228"/>
                <a:gd name="T4" fmla="*/ 0 w 366"/>
                <a:gd name="T5" fmla="*/ 228 h 228"/>
                <a:gd name="T6" fmla="*/ 366 w 366"/>
                <a:gd name="T7" fmla="*/ 0 h 228"/>
              </a:gdLst>
              <a:ahLst/>
              <a:cxnLst>
                <a:cxn ang="0">
                  <a:pos x="T0" y="T1"/>
                </a:cxn>
                <a:cxn ang="0">
                  <a:pos x="T2" y="T3"/>
                </a:cxn>
                <a:cxn ang="0">
                  <a:pos x="T4" y="T5"/>
                </a:cxn>
                <a:cxn ang="0">
                  <a:pos x="T6" y="T7"/>
                </a:cxn>
              </a:cxnLst>
              <a:rect l="0" t="0" r="r" b="b"/>
              <a:pathLst>
                <a:path w="366" h="228">
                  <a:moveTo>
                    <a:pt x="366" y="0"/>
                  </a:moveTo>
                  <a:lnTo>
                    <a:pt x="0" y="0"/>
                  </a:lnTo>
                  <a:lnTo>
                    <a:pt x="0" y="228"/>
                  </a:lnTo>
                  <a:lnTo>
                    <a:pt x="366"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1"/>
            <p:cNvSpPr>
              <a:spLocks noChangeShapeType="1"/>
            </p:cNvSpPr>
            <p:nvPr/>
          </p:nvSpPr>
          <p:spPr bwMode="auto">
            <a:xfrm>
              <a:off x="8293526"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12"/>
            <p:cNvSpPr>
              <a:spLocks noChangeShapeType="1"/>
            </p:cNvSpPr>
            <p:nvPr/>
          </p:nvSpPr>
          <p:spPr bwMode="auto">
            <a:xfrm>
              <a:off x="7948566"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13"/>
            <p:cNvSpPr>
              <a:spLocks noChangeShapeType="1"/>
            </p:cNvSpPr>
            <p:nvPr/>
          </p:nvSpPr>
          <p:spPr bwMode="auto">
            <a:xfrm>
              <a:off x="7597857"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14"/>
            <p:cNvSpPr>
              <a:spLocks noChangeShapeType="1"/>
            </p:cNvSpPr>
            <p:nvPr/>
          </p:nvSpPr>
          <p:spPr bwMode="auto">
            <a:xfrm>
              <a:off x="7247149"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15"/>
            <p:cNvSpPr>
              <a:spLocks noChangeShapeType="1"/>
            </p:cNvSpPr>
            <p:nvPr/>
          </p:nvSpPr>
          <p:spPr bwMode="auto">
            <a:xfrm>
              <a:off x="6896440"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16"/>
            <p:cNvSpPr>
              <a:spLocks noChangeShapeType="1"/>
            </p:cNvSpPr>
            <p:nvPr/>
          </p:nvSpPr>
          <p:spPr bwMode="auto">
            <a:xfrm>
              <a:off x="6545731"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17"/>
            <p:cNvSpPr>
              <a:spLocks noChangeShapeType="1"/>
            </p:cNvSpPr>
            <p:nvPr/>
          </p:nvSpPr>
          <p:spPr bwMode="auto">
            <a:xfrm>
              <a:off x="6195023"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18"/>
            <p:cNvSpPr>
              <a:spLocks noChangeShapeType="1"/>
            </p:cNvSpPr>
            <p:nvPr/>
          </p:nvSpPr>
          <p:spPr bwMode="auto">
            <a:xfrm>
              <a:off x="5844314"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9"/>
            <p:cNvSpPr>
              <a:spLocks noChangeShapeType="1"/>
            </p:cNvSpPr>
            <p:nvPr/>
          </p:nvSpPr>
          <p:spPr bwMode="auto">
            <a:xfrm>
              <a:off x="5493605"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Rectangle 160"/>
            <p:cNvSpPr>
              <a:spLocks noChangeArrowheads="1"/>
            </p:cNvSpPr>
            <p:nvPr/>
          </p:nvSpPr>
          <p:spPr bwMode="auto">
            <a:xfrm>
              <a:off x="4981915" y="54978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2" name="Rectangle 161"/>
            <p:cNvSpPr>
              <a:spLocks noChangeArrowheads="1"/>
            </p:cNvSpPr>
            <p:nvPr/>
          </p:nvSpPr>
          <p:spPr bwMode="auto">
            <a:xfrm>
              <a:off x="4815185" y="483872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3" name="Rectangle 162"/>
            <p:cNvSpPr>
              <a:spLocks noChangeArrowheads="1"/>
            </p:cNvSpPr>
            <p:nvPr/>
          </p:nvSpPr>
          <p:spPr bwMode="auto">
            <a:xfrm>
              <a:off x="4815185" y="430954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163"/>
            <p:cNvSpPr>
              <a:spLocks noChangeArrowheads="1"/>
            </p:cNvSpPr>
            <p:nvPr/>
          </p:nvSpPr>
          <p:spPr bwMode="auto">
            <a:xfrm>
              <a:off x="4815185" y="377572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64"/>
            <p:cNvSpPr>
              <a:spLocks noChangeArrowheads="1"/>
            </p:cNvSpPr>
            <p:nvPr/>
          </p:nvSpPr>
          <p:spPr bwMode="auto">
            <a:xfrm>
              <a:off x="4815185" y="324190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6" name="Rectangle 165"/>
            <p:cNvSpPr>
              <a:spLocks noChangeArrowheads="1"/>
            </p:cNvSpPr>
            <p:nvPr/>
          </p:nvSpPr>
          <p:spPr bwMode="auto">
            <a:xfrm>
              <a:off x="4815185" y="270808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66"/>
            <p:cNvSpPr>
              <a:spLocks noChangeArrowheads="1"/>
            </p:cNvSpPr>
            <p:nvPr/>
          </p:nvSpPr>
          <p:spPr bwMode="auto">
            <a:xfrm>
              <a:off x="4815185" y="217425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67"/>
            <p:cNvSpPr>
              <a:spLocks noChangeArrowheads="1"/>
            </p:cNvSpPr>
            <p:nvPr/>
          </p:nvSpPr>
          <p:spPr bwMode="auto">
            <a:xfrm>
              <a:off x="5453360" y="5497881"/>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68"/>
            <p:cNvSpPr>
              <a:spLocks noChangeArrowheads="1"/>
            </p:cNvSpPr>
            <p:nvPr/>
          </p:nvSpPr>
          <p:spPr bwMode="auto">
            <a:xfrm>
              <a:off x="5758074"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69"/>
            <p:cNvSpPr>
              <a:spLocks noChangeArrowheads="1"/>
            </p:cNvSpPr>
            <p:nvPr/>
          </p:nvSpPr>
          <p:spPr bwMode="auto">
            <a:xfrm>
              <a:off x="6108783"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70"/>
            <p:cNvSpPr>
              <a:spLocks noChangeArrowheads="1"/>
            </p:cNvSpPr>
            <p:nvPr/>
          </p:nvSpPr>
          <p:spPr bwMode="auto">
            <a:xfrm>
              <a:off x="6459491"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71"/>
            <p:cNvSpPr>
              <a:spLocks noChangeArrowheads="1"/>
            </p:cNvSpPr>
            <p:nvPr/>
          </p:nvSpPr>
          <p:spPr bwMode="auto">
            <a:xfrm>
              <a:off x="6810200"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72"/>
            <p:cNvSpPr>
              <a:spLocks noChangeArrowheads="1"/>
            </p:cNvSpPr>
            <p:nvPr/>
          </p:nvSpPr>
          <p:spPr bwMode="auto">
            <a:xfrm>
              <a:off x="7160909"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173"/>
            <p:cNvSpPr>
              <a:spLocks noChangeArrowheads="1"/>
            </p:cNvSpPr>
            <p:nvPr/>
          </p:nvSpPr>
          <p:spPr bwMode="auto">
            <a:xfrm>
              <a:off x="7511618"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74"/>
            <p:cNvSpPr>
              <a:spLocks noChangeArrowheads="1"/>
            </p:cNvSpPr>
            <p:nvPr/>
          </p:nvSpPr>
          <p:spPr bwMode="auto">
            <a:xfrm>
              <a:off x="7862326"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175"/>
            <p:cNvSpPr>
              <a:spLocks noChangeArrowheads="1"/>
            </p:cNvSpPr>
            <p:nvPr/>
          </p:nvSpPr>
          <p:spPr bwMode="auto">
            <a:xfrm>
              <a:off x="8213035"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176"/>
            <p:cNvSpPr>
              <a:spLocks noChangeArrowheads="1"/>
            </p:cNvSpPr>
            <p:nvPr/>
          </p:nvSpPr>
          <p:spPr bwMode="auto">
            <a:xfrm>
              <a:off x="8563744" y="5497881"/>
              <a:ext cx="1987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180"/>
            <p:cNvSpPr>
              <a:spLocks noChangeArrowheads="1"/>
            </p:cNvSpPr>
            <p:nvPr/>
          </p:nvSpPr>
          <p:spPr bwMode="auto">
            <a:xfrm>
              <a:off x="4586585" y="1905027"/>
              <a:ext cx="70692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181"/>
            <p:cNvSpPr>
              <a:spLocks noChangeArrowheads="1"/>
            </p:cNvSpPr>
            <p:nvPr/>
          </p:nvSpPr>
          <p:spPr bwMode="auto">
            <a:xfrm>
              <a:off x="8697485" y="5198882"/>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82"/>
            <p:cNvSpPr>
              <a:spLocks noChangeArrowheads="1"/>
            </p:cNvSpPr>
            <p:nvPr/>
          </p:nvSpPr>
          <p:spPr bwMode="auto">
            <a:xfrm>
              <a:off x="8718975" y="3520419"/>
              <a:ext cx="120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3"/>
            <p:cNvSpPr>
              <a:spLocks noChangeArrowheads="1"/>
            </p:cNvSpPr>
            <p:nvPr/>
          </p:nvSpPr>
          <p:spPr bwMode="auto">
            <a:xfrm>
              <a:off x="6262985" y="5728156"/>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91" name="Rectangle 190"/>
            <p:cNvSpPr>
              <a:spLocks noChangeArrowheads="1"/>
            </p:cNvSpPr>
            <p:nvPr/>
          </p:nvSpPr>
          <p:spPr bwMode="auto">
            <a:xfrm>
              <a:off x="5631589" y="3780367"/>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1</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2" name="Rectangle 191"/>
            <p:cNvSpPr>
              <a:spLocks noChangeArrowheads="1"/>
            </p:cNvSpPr>
            <p:nvPr/>
          </p:nvSpPr>
          <p:spPr bwMode="auto">
            <a:xfrm>
              <a:off x="5424613" y="503833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3</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3" name="Rectangle 192"/>
            <p:cNvSpPr>
              <a:spLocks noChangeArrowheads="1"/>
            </p:cNvSpPr>
            <p:nvPr/>
          </p:nvSpPr>
          <p:spPr bwMode="auto">
            <a:xfrm>
              <a:off x="6488238" y="4123870"/>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4" name="Rectangle 193"/>
            <p:cNvSpPr>
              <a:spLocks noChangeArrowheads="1"/>
            </p:cNvSpPr>
            <p:nvPr/>
          </p:nvSpPr>
          <p:spPr bwMode="auto">
            <a:xfrm>
              <a:off x="6488238" y="4444163"/>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5</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5" name="Rectangle 194"/>
            <p:cNvSpPr>
              <a:spLocks noChangeArrowheads="1"/>
            </p:cNvSpPr>
            <p:nvPr/>
          </p:nvSpPr>
          <p:spPr bwMode="auto">
            <a:xfrm>
              <a:off x="5631589" y="4583421"/>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2</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196" name="Line 64"/>
            <p:cNvSpPr>
              <a:spLocks noChangeShapeType="1"/>
            </p:cNvSpPr>
            <p:nvPr/>
          </p:nvSpPr>
          <p:spPr bwMode="auto">
            <a:xfrm>
              <a:off x="5142896" y="2267098"/>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65"/>
            <p:cNvSpPr>
              <a:spLocks noChangeShapeType="1"/>
            </p:cNvSpPr>
            <p:nvPr/>
          </p:nvSpPr>
          <p:spPr bwMode="auto">
            <a:xfrm>
              <a:off x="5142896" y="2800920"/>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66"/>
            <p:cNvSpPr>
              <a:spLocks noChangeShapeType="1"/>
            </p:cNvSpPr>
            <p:nvPr/>
          </p:nvSpPr>
          <p:spPr bwMode="auto">
            <a:xfrm>
              <a:off x="5142896" y="3330100"/>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67"/>
            <p:cNvSpPr>
              <a:spLocks noChangeShapeType="1"/>
            </p:cNvSpPr>
            <p:nvPr/>
          </p:nvSpPr>
          <p:spPr bwMode="auto">
            <a:xfrm>
              <a:off x="5142896" y="3863922"/>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68"/>
            <p:cNvSpPr>
              <a:spLocks noChangeShapeType="1"/>
            </p:cNvSpPr>
            <p:nvPr/>
          </p:nvSpPr>
          <p:spPr bwMode="auto">
            <a:xfrm>
              <a:off x="5142896" y="4397744"/>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Line 69"/>
            <p:cNvSpPr>
              <a:spLocks noChangeShapeType="1"/>
            </p:cNvSpPr>
            <p:nvPr/>
          </p:nvSpPr>
          <p:spPr bwMode="auto">
            <a:xfrm>
              <a:off x="5142896" y="4931566"/>
              <a:ext cx="6899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70"/>
            <p:cNvSpPr>
              <a:spLocks noChangeShapeType="1"/>
            </p:cNvSpPr>
            <p:nvPr/>
          </p:nvSpPr>
          <p:spPr bwMode="auto">
            <a:xfrm flipV="1">
              <a:off x="5142896" y="2155691"/>
              <a:ext cx="0" cy="330505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72"/>
            <p:cNvSpPr>
              <a:spLocks noChangeShapeType="1"/>
            </p:cNvSpPr>
            <p:nvPr/>
          </p:nvSpPr>
          <p:spPr bwMode="auto">
            <a:xfrm>
              <a:off x="8644234" y="5405043"/>
              <a:ext cx="0" cy="5570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73"/>
            <p:cNvSpPr>
              <a:spLocks noChangeShapeType="1"/>
            </p:cNvSpPr>
            <p:nvPr/>
          </p:nvSpPr>
          <p:spPr bwMode="auto">
            <a:xfrm>
              <a:off x="5142896" y="2800920"/>
              <a:ext cx="3501338" cy="2659826"/>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Line 74"/>
            <p:cNvSpPr>
              <a:spLocks noChangeShapeType="1"/>
            </p:cNvSpPr>
            <p:nvPr/>
          </p:nvSpPr>
          <p:spPr bwMode="auto">
            <a:xfrm flipV="1">
              <a:off x="7247149" y="5367907"/>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75"/>
            <p:cNvSpPr>
              <a:spLocks noChangeShapeType="1"/>
            </p:cNvSpPr>
            <p:nvPr/>
          </p:nvSpPr>
          <p:spPr bwMode="auto">
            <a:xfrm flipV="1">
              <a:off x="7247149" y="5219365"/>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8" name="Line 76"/>
            <p:cNvSpPr>
              <a:spLocks noChangeShapeType="1"/>
            </p:cNvSpPr>
            <p:nvPr/>
          </p:nvSpPr>
          <p:spPr bwMode="auto">
            <a:xfrm flipV="1">
              <a:off x="7247149" y="5070824"/>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Line 77"/>
            <p:cNvSpPr>
              <a:spLocks noChangeShapeType="1"/>
            </p:cNvSpPr>
            <p:nvPr/>
          </p:nvSpPr>
          <p:spPr bwMode="auto">
            <a:xfrm flipV="1">
              <a:off x="7247149" y="4922282"/>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78"/>
            <p:cNvSpPr>
              <a:spLocks noChangeShapeType="1"/>
            </p:cNvSpPr>
            <p:nvPr/>
          </p:nvSpPr>
          <p:spPr bwMode="auto">
            <a:xfrm flipV="1">
              <a:off x="7247149" y="4773740"/>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1" name="Line 79"/>
            <p:cNvSpPr>
              <a:spLocks noChangeShapeType="1"/>
            </p:cNvSpPr>
            <p:nvPr/>
          </p:nvSpPr>
          <p:spPr bwMode="auto">
            <a:xfrm flipV="1">
              <a:off x="7247149" y="462519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Line 80"/>
            <p:cNvSpPr>
              <a:spLocks noChangeShapeType="1"/>
            </p:cNvSpPr>
            <p:nvPr/>
          </p:nvSpPr>
          <p:spPr bwMode="auto">
            <a:xfrm flipV="1">
              <a:off x="7247149" y="4476656"/>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3" name="Line 81"/>
            <p:cNvSpPr>
              <a:spLocks noChangeShapeType="1"/>
            </p:cNvSpPr>
            <p:nvPr/>
          </p:nvSpPr>
          <p:spPr bwMode="auto">
            <a:xfrm flipV="1">
              <a:off x="7247149" y="4402386"/>
              <a:ext cx="0" cy="18568"/>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4" name="Line 82"/>
            <p:cNvSpPr>
              <a:spLocks noChangeShapeType="1"/>
            </p:cNvSpPr>
            <p:nvPr/>
          </p:nvSpPr>
          <p:spPr bwMode="auto">
            <a:xfrm flipV="1">
              <a:off x="5142896" y="3687528"/>
              <a:ext cx="3501338" cy="177321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214"/>
            <p:cNvSpPr>
              <a:spLocks/>
            </p:cNvSpPr>
            <p:nvPr/>
          </p:nvSpPr>
          <p:spPr bwMode="auto">
            <a:xfrm>
              <a:off x="7201154" y="4360608"/>
              <a:ext cx="91989" cy="74271"/>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3" name="Line 92"/>
            <p:cNvSpPr>
              <a:spLocks noChangeShapeType="1"/>
            </p:cNvSpPr>
            <p:nvPr/>
          </p:nvSpPr>
          <p:spPr bwMode="auto">
            <a:xfrm flipV="1">
              <a:off x="6195023" y="5367907"/>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24" name="Group 223"/>
            <p:cNvGrpSpPr/>
            <p:nvPr/>
          </p:nvGrpSpPr>
          <p:grpSpPr>
            <a:xfrm>
              <a:off x="6149028" y="3562196"/>
              <a:ext cx="91989" cy="1750008"/>
              <a:chOff x="1714843" y="4019369"/>
              <a:chExt cx="91989" cy="1750008"/>
            </a:xfrm>
          </p:grpSpPr>
          <p:sp>
            <p:nvSpPr>
              <p:cNvPr id="225" name="Freeform 224"/>
              <p:cNvSpPr>
                <a:spLocks/>
              </p:cNvSpPr>
              <p:nvPr/>
            </p:nvSpPr>
            <p:spPr bwMode="auto">
              <a:xfrm>
                <a:off x="1714843" y="4019369"/>
                <a:ext cx="91989" cy="74271"/>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6" name="Freeform 225"/>
              <p:cNvSpPr>
                <a:spLocks/>
              </p:cNvSpPr>
              <p:nvPr/>
            </p:nvSpPr>
            <p:spPr bwMode="auto">
              <a:xfrm>
                <a:off x="1714843" y="5351603"/>
                <a:ext cx="91989" cy="74271"/>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7" name="Line 93"/>
              <p:cNvSpPr>
                <a:spLocks noChangeShapeType="1"/>
              </p:cNvSpPr>
              <p:nvPr/>
            </p:nvSpPr>
            <p:spPr bwMode="auto">
              <a:xfrm flipV="1">
                <a:off x="1760838" y="567653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8" name="Line 94"/>
              <p:cNvSpPr>
                <a:spLocks noChangeShapeType="1"/>
              </p:cNvSpPr>
              <p:nvPr/>
            </p:nvSpPr>
            <p:spPr bwMode="auto">
              <a:xfrm flipV="1">
                <a:off x="1760838" y="5527997"/>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9" name="Line 95"/>
              <p:cNvSpPr>
                <a:spLocks noChangeShapeType="1"/>
              </p:cNvSpPr>
              <p:nvPr/>
            </p:nvSpPr>
            <p:spPr bwMode="auto">
              <a:xfrm flipV="1">
                <a:off x="1760838" y="5379455"/>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0" name="Line 96"/>
              <p:cNvSpPr>
                <a:spLocks noChangeShapeType="1"/>
              </p:cNvSpPr>
              <p:nvPr/>
            </p:nvSpPr>
            <p:spPr bwMode="auto">
              <a:xfrm flipV="1">
                <a:off x="1760838" y="5230913"/>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1" name="Line 97"/>
              <p:cNvSpPr>
                <a:spLocks noChangeShapeType="1"/>
              </p:cNvSpPr>
              <p:nvPr/>
            </p:nvSpPr>
            <p:spPr bwMode="auto">
              <a:xfrm flipV="1">
                <a:off x="1760838" y="5082371"/>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2" name="Line 98"/>
              <p:cNvSpPr>
                <a:spLocks noChangeShapeType="1"/>
              </p:cNvSpPr>
              <p:nvPr/>
            </p:nvSpPr>
            <p:spPr bwMode="auto">
              <a:xfrm flipV="1">
                <a:off x="1760838" y="4933829"/>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3" name="Line 99"/>
              <p:cNvSpPr>
                <a:spLocks noChangeShapeType="1"/>
              </p:cNvSpPr>
              <p:nvPr/>
            </p:nvSpPr>
            <p:spPr bwMode="auto">
              <a:xfrm flipV="1">
                <a:off x="1760838" y="4785288"/>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4" name="Line 100"/>
              <p:cNvSpPr>
                <a:spLocks noChangeShapeType="1"/>
              </p:cNvSpPr>
              <p:nvPr/>
            </p:nvSpPr>
            <p:spPr bwMode="auto">
              <a:xfrm flipV="1">
                <a:off x="1760838" y="4636746"/>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5" name="Line 101"/>
              <p:cNvSpPr>
                <a:spLocks noChangeShapeType="1"/>
              </p:cNvSpPr>
              <p:nvPr/>
            </p:nvSpPr>
            <p:spPr bwMode="auto">
              <a:xfrm flipV="1">
                <a:off x="1760838" y="4488204"/>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6" name="Line 102"/>
              <p:cNvSpPr>
                <a:spLocks noChangeShapeType="1"/>
              </p:cNvSpPr>
              <p:nvPr/>
            </p:nvSpPr>
            <p:spPr bwMode="auto">
              <a:xfrm flipV="1">
                <a:off x="1760838" y="4339662"/>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7" name="Line 103"/>
              <p:cNvSpPr>
                <a:spLocks noChangeShapeType="1"/>
              </p:cNvSpPr>
              <p:nvPr/>
            </p:nvSpPr>
            <p:spPr bwMode="auto">
              <a:xfrm flipV="1">
                <a:off x="1760838" y="4191121"/>
                <a:ext cx="0" cy="9283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8" name="Line 104"/>
              <p:cNvSpPr>
                <a:spLocks noChangeShapeType="1"/>
              </p:cNvSpPr>
              <p:nvPr/>
            </p:nvSpPr>
            <p:spPr bwMode="auto">
              <a:xfrm flipV="1">
                <a:off x="1760838" y="4056505"/>
                <a:ext cx="0" cy="7891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239" name="Line 105"/>
            <p:cNvSpPr>
              <a:spLocks noChangeShapeType="1"/>
            </p:cNvSpPr>
            <p:nvPr/>
          </p:nvSpPr>
          <p:spPr bwMode="auto">
            <a:xfrm flipH="1">
              <a:off x="7132162"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0" name="Line 106"/>
            <p:cNvSpPr>
              <a:spLocks noChangeShapeType="1"/>
            </p:cNvSpPr>
            <p:nvPr/>
          </p:nvSpPr>
          <p:spPr bwMode="auto">
            <a:xfrm flipH="1">
              <a:off x="6948184"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1" name="Line 107"/>
            <p:cNvSpPr>
              <a:spLocks noChangeShapeType="1"/>
            </p:cNvSpPr>
            <p:nvPr/>
          </p:nvSpPr>
          <p:spPr bwMode="auto">
            <a:xfrm flipH="1">
              <a:off x="6764206"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2" name="Line 108"/>
            <p:cNvSpPr>
              <a:spLocks noChangeShapeType="1"/>
            </p:cNvSpPr>
            <p:nvPr/>
          </p:nvSpPr>
          <p:spPr bwMode="auto">
            <a:xfrm flipH="1">
              <a:off x="6580227"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3" name="Line 109"/>
            <p:cNvSpPr>
              <a:spLocks noChangeShapeType="1"/>
            </p:cNvSpPr>
            <p:nvPr/>
          </p:nvSpPr>
          <p:spPr bwMode="auto">
            <a:xfrm flipH="1">
              <a:off x="6396249"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4" name="Line 110"/>
            <p:cNvSpPr>
              <a:spLocks noChangeShapeType="1"/>
            </p:cNvSpPr>
            <p:nvPr/>
          </p:nvSpPr>
          <p:spPr bwMode="auto">
            <a:xfrm flipH="1">
              <a:off x="6212271"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5" name="Line 111"/>
            <p:cNvSpPr>
              <a:spLocks noChangeShapeType="1"/>
            </p:cNvSpPr>
            <p:nvPr/>
          </p:nvSpPr>
          <p:spPr bwMode="auto">
            <a:xfrm flipH="1">
              <a:off x="6028292"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6" name="Line 112"/>
            <p:cNvSpPr>
              <a:spLocks noChangeShapeType="1"/>
            </p:cNvSpPr>
            <p:nvPr/>
          </p:nvSpPr>
          <p:spPr bwMode="auto">
            <a:xfrm flipH="1">
              <a:off x="5844314"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7" name="Line 113"/>
            <p:cNvSpPr>
              <a:spLocks noChangeShapeType="1"/>
            </p:cNvSpPr>
            <p:nvPr/>
          </p:nvSpPr>
          <p:spPr bwMode="auto">
            <a:xfrm flipH="1">
              <a:off x="5660336"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8" name="Line 114"/>
            <p:cNvSpPr>
              <a:spLocks noChangeShapeType="1"/>
            </p:cNvSpPr>
            <p:nvPr/>
          </p:nvSpPr>
          <p:spPr bwMode="auto">
            <a:xfrm flipH="1">
              <a:off x="5476357"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9" name="Line 115"/>
            <p:cNvSpPr>
              <a:spLocks noChangeShapeType="1"/>
            </p:cNvSpPr>
            <p:nvPr/>
          </p:nvSpPr>
          <p:spPr bwMode="auto">
            <a:xfrm flipH="1">
              <a:off x="5292379" y="4397744"/>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0" name="Line 116"/>
            <p:cNvSpPr>
              <a:spLocks noChangeShapeType="1"/>
            </p:cNvSpPr>
            <p:nvPr/>
          </p:nvSpPr>
          <p:spPr bwMode="auto">
            <a:xfrm flipH="1">
              <a:off x="5142896" y="4397744"/>
              <a:ext cx="80491"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250"/>
            <p:cNvSpPr>
              <a:spLocks/>
            </p:cNvSpPr>
            <p:nvPr/>
          </p:nvSpPr>
          <p:spPr bwMode="auto">
            <a:xfrm>
              <a:off x="6511235" y="5251859"/>
              <a:ext cx="528938" cy="0"/>
            </a:xfrm>
            <a:custGeom>
              <a:avLst/>
              <a:gdLst>
                <a:gd name="T0" fmla="*/ 0 w 184"/>
                <a:gd name="T1" fmla="*/ 184 w 184"/>
                <a:gd name="T2" fmla="*/ 0 w 184"/>
              </a:gdLst>
              <a:ahLst/>
              <a:cxnLst>
                <a:cxn ang="0">
                  <a:pos x="T0" y="0"/>
                </a:cxn>
                <a:cxn ang="0">
                  <a:pos x="T1" y="0"/>
                </a:cxn>
                <a:cxn ang="0">
                  <a:pos x="T2" y="0"/>
                </a:cxn>
              </a:cxnLst>
              <a:rect l="0" t="0" r="r" b="b"/>
              <a:pathLst>
                <a:path w="184">
                  <a:moveTo>
                    <a:pt x="0" y="0"/>
                  </a:moveTo>
                  <a:lnTo>
                    <a:pt x="18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251"/>
            <p:cNvSpPr>
              <a:spLocks/>
            </p:cNvSpPr>
            <p:nvPr/>
          </p:nvSpPr>
          <p:spPr bwMode="auto">
            <a:xfrm>
              <a:off x="5338373" y="4425595"/>
              <a:ext cx="0" cy="385280"/>
            </a:xfrm>
            <a:custGeom>
              <a:avLst/>
              <a:gdLst>
                <a:gd name="T0" fmla="*/ 166 h 166"/>
                <a:gd name="T1" fmla="*/ 0 h 166"/>
                <a:gd name="T2" fmla="*/ 166 h 166"/>
              </a:gdLst>
              <a:ahLst/>
              <a:cxnLst>
                <a:cxn ang="0">
                  <a:pos x="0" y="T0"/>
                </a:cxn>
                <a:cxn ang="0">
                  <a:pos x="0" y="T1"/>
                </a:cxn>
                <a:cxn ang="0">
                  <a:pos x="0" y="T2"/>
                </a:cxn>
              </a:cxnLst>
              <a:rect l="0" t="0" r="r" b="b"/>
              <a:pathLst>
                <a:path h="166">
                  <a:moveTo>
                    <a:pt x="0" y="166"/>
                  </a:moveTo>
                  <a:lnTo>
                    <a:pt x="0" y="0"/>
                  </a:lnTo>
                  <a:lnTo>
                    <a:pt x="0" y="1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4" name="Line 117"/>
            <p:cNvSpPr>
              <a:spLocks noChangeShapeType="1"/>
            </p:cNvSpPr>
            <p:nvPr/>
          </p:nvSpPr>
          <p:spPr bwMode="auto">
            <a:xfrm>
              <a:off x="5142896"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5" name="Line 118"/>
            <p:cNvSpPr>
              <a:spLocks noChangeShapeType="1"/>
            </p:cNvSpPr>
            <p:nvPr/>
          </p:nvSpPr>
          <p:spPr bwMode="auto">
            <a:xfrm>
              <a:off x="5326875"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6" name="Line 119"/>
            <p:cNvSpPr>
              <a:spLocks noChangeShapeType="1"/>
            </p:cNvSpPr>
            <p:nvPr/>
          </p:nvSpPr>
          <p:spPr bwMode="auto">
            <a:xfrm>
              <a:off x="5510853"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Line 120"/>
            <p:cNvSpPr>
              <a:spLocks noChangeShapeType="1"/>
            </p:cNvSpPr>
            <p:nvPr/>
          </p:nvSpPr>
          <p:spPr bwMode="auto">
            <a:xfrm>
              <a:off x="5694831"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8" name="Line 121"/>
            <p:cNvSpPr>
              <a:spLocks noChangeShapeType="1"/>
            </p:cNvSpPr>
            <p:nvPr/>
          </p:nvSpPr>
          <p:spPr bwMode="auto">
            <a:xfrm>
              <a:off x="5878810"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9" name="Line 122"/>
            <p:cNvSpPr>
              <a:spLocks noChangeShapeType="1"/>
            </p:cNvSpPr>
            <p:nvPr/>
          </p:nvSpPr>
          <p:spPr bwMode="auto">
            <a:xfrm>
              <a:off x="6062788"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0" name="Line 123"/>
            <p:cNvSpPr>
              <a:spLocks noChangeShapeType="1"/>
            </p:cNvSpPr>
            <p:nvPr/>
          </p:nvSpPr>
          <p:spPr bwMode="auto">
            <a:xfrm>
              <a:off x="6246766"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1" name="Line 124"/>
            <p:cNvSpPr>
              <a:spLocks noChangeShapeType="1"/>
            </p:cNvSpPr>
            <p:nvPr/>
          </p:nvSpPr>
          <p:spPr bwMode="auto">
            <a:xfrm>
              <a:off x="6430745"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2" name="Line 125"/>
            <p:cNvSpPr>
              <a:spLocks noChangeShapeType="1"/>
            </p:cNvSpPr>
            <p:nvPr/>
          </p:nvSpPr>
          <p:spPr bwMode="auto">
            <a:xfrm>
              <a:off x="6614723"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126"/>
            <p:cNvSpPr>
              <a:spLocks noChangeShapeType="1"/>
            </p:cNvSpPr>
            <p:nvPr/>
          </p:nvSpPr>
          <p:spPr bwMode="auto">
            <a:xfrm>
              <a:off x="6798702"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127"/>
            <p:cNvSpPr>
              <a:spLocks noChangeShapeType="1"/>
            </p:cNvSpPr>
            <p:nvPr/>
          </p:nvSpPr>
          <p:spPr bwMode="auto">
            <a:xfrm>
              <a:off x="6982680"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128"/>
            <p:cNvSpPr>
              <a:spLocks noChangeShapeType="1"/>
            </p:cNvSpPr>
            <p:nvPr/>
          </p:nvSpPr>
          <p:spPr bwMode="auto">
            <a:xfrm>
              <a:off x="7166658"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Line 129"/>
            <p:cNvSpPr>
              <a:spLocks noChangeShapeType="1"/>
            </p:cNvSpPr>
            <p:nvPr/>
          </p:nvSpPr>
          <p:spPr bwMode="auto">
            <a:xfrm>
              <a:off x="7350637"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Line 130"/>
            <p:cNvSpPr>
              <a:spLocks noChangeShapeType="1"/>
            </p:cNvSpPr>
            <p:nvPr/>
          </p:nvSpPr>
          <p:spPr bwMode="auto">
            <a:xfrm>
              <a:off x="7534615"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8" name="Line 131"/>
            <p:cNvSpPr>
              <a:spLocks noChangeShapeType="1"/>
            </p:cNvSpPr>
            <p:nvPr/>
          </p:nvSpPr>
          <p:spPr bwMode="auto">
            <a:xfrm>
              <a:off x="7718593"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9" name="Line 132"/>
            <p:cNvSpPr>
              <a:spLocks noChangeShapeType="1"/>
            </p:cNvSpPr>
            <p:nvPr/>
          </p:nvSpPr>
          <p:spPr bwMode="auto">
            <a:xfrm>
              <a:off x="7902572" y="4931566"/>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7" name="Line 68"/>
            <p:cNvSpPr>
              <a:spLocks noChangeShapeType="1"/>
            </p:cNvSpPr>
            <p:nvPr/>
          </p:nvSpPr>
          <p:spPr bwMode="auto">
            <a:xfrm>
              <a:off x="5142896" y="5460746"/>
              <a:ext cx="356095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75" name="Freeform 74"/>
          <p:cNvSpPr>
            <a:spLocks/>
          </p:cNvSpPr>
          <p:nvPr/>
        </p:nvSpPr>
        <p:spPr bwMode="auto">
          <a:xfrm>
            <a:off x="3010281" y="4296244"/>
            <a:ext cx="90412" cy="72325"/>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97"/>
          <p:cNvSpPr>
            <a:spLocks/>
          </p:cNvSpPr>
          <p:nvPr/>
        </p:nvSpPr>
        <p:spPr bwMode="auto">
          <a:xfrm>
            <a:off x="2320893" y="3776408"/>
            <a:ext cx="90412" cy="72325"/>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2 h 32"/>
              <a:gd name="T30" fmla="*/ 16 w 32"/>
              <a:gd name="T31" fmla="*/ 0 h 32"/>
              <a:gd name="T32" fmla="*/ 16 w 32"/>
              <a:gd name="T33" fmla="*/ 0 h 32"/>
              <a:gd name="T34" fmla="*/ 22 w 32"/>
              <a:gd name="T35" fmla="*/ 2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2"/>
                </a:lnTo>
                <a:lnTo>
                  <a:pt x="16" y="0"/>
                </a:lnTo>
                <a:lnTo>
                  <a:pt x="16" y="0"/>
                </a:lnTo>
                <a:lnTo>
                  <a:pt x="22" y="2"/>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96"/>
          <p:cNvSpPr>
            <a:spLocks noChangeShapeType="1"/>
          </p:cNvSpPr>
          <p:nvPr/>
        </p:nvSpPr>
        <p:spPr bwMode="auto">
          <a:xfrm flipV="1">
            <a:off x="2366098" y="4264601"/>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97"/>
          <p:cNvSpPr>
            <a:spLocks noChangeShapeType="1"/>
          </p:cNvSpPr>
          <p:nvPr/>
        </p:nvSpPr>
        <p:spPr bwMode="auto">
          <a:xfrm flipV="1">
            <a:off x="2366098" y="411995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98"/>
          <p:cNvSpPr>
            <a:spLocks noChangeShapeType="1"/>
          </p:cNvSpPr>
          <p:nvPr/>
        </p:nvSpPr>
        <p:spPr bwMode="auto">
          <a:xfrm flipV="1">
            <a:off x="2366098" y="397530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99"/>
          <p:cNvSpPr>
            <a:spLocks noChangeShapeType="1"/>
          </p:cNvSpPr>
          <p:nvPr/>
        </p:nvSpPr>
        <p:spPr bwMode="auto">
          <a:xfrm flipV="1">
            <a:off x="2366098" y="3830652"/>
            <a:ext cx="0" cy="90406"/>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100"/>
          <p:cNvSpPr>
            <a:spLocks noChangeShapeType="1"/>
          </p:cNvSpPr>
          <p:nvPr/>
        </p:nvSpPr>
        <p:spPr bwMode="auto">
          <a:xfrm flipH="1">
            <a:off x="2942472"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101"/>
          <p:cNvSpPr>
            <a:spLocks noChangeShapeType="1"/>
          </p:cNvSpPr>
          <p:nvPr/>
        </p:nvSpPr>
        <p:spPr bwMode="auto">
          <a:xfrm flipH="1">
            <a:off x="2761649"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103"/>
          <p:cNvSpPr>
            <a:spLocks noChangeShapeType="1"/>
          </p:cNvSpPr>
          <p:nvPr/>
        </p:nvSpPr>
        <p:spPr bwMode="auto">
          <a:xfrm flipH="1">
            <a:off x="2400003"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3" name="Line 103"/>
          <p:cNvSpPr>
            <a:spLocks noChangeShapeType="1"/>
          </p:cNvSpPr>
          <p:nvPr/>
        </p:nvSpPr>
        <p:spPr bwMode="auto">
          <a:xfrm flipH="1">
            <a:off x="2569525" y="4332406"/>
            <a:ext cx="113014"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Rectangle 52"/>
          <p:cNvSpPr>
            <a:spLocks noChangeArrowheads="1"/>
          </p:cNvSpPr>
          <p:nvPr/>
        </p:nvSpPr>
        <p:spPr bwMode="auto">
          <a:xfrm>
            <a:off x="2518668" y="4083789"/>
            <a:ext cx="75342" cy="1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4</a:t>
            </a:r>
            <a:endParaRPr kumimoji="0" lang="en-US" sz="32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293"/>
          <p:cNvSpPr/>
          <p:nvPr/>
        </p:nvSpPr>
        <p:spPr>
          <a:xfrm>
            <a:off x="533400" y="1066800"/>
            <a:ext cx="8381999" cy="892552"/>
          </a:xfrm>
          <a:prstGeom prst="rect">
            <a:avLst/>
          </a:prstGeom>
        </p:spPr>
        <p:txBody>
          <a:bodyPr wrap="square">
            <a:spAutoFit/>
          </a:bodyPr>
          <a:lstStyle/>
          <a:p>
            <a:r>
              <a:rPr lang="en-US" sz="2600" dirty="0">
                <a:latin typeface="Calibri Light" pitchFamily="34" charset="0"/>
              </a:rPr>
              <a:t>When an artificial price is imposed on a market, surplus is transferred between consumers and producers.</a:t>
            </a:r>
          </a:p>
        </p:txBody>
      </p:sp>
      <p:sp>
        <p:nvSpPr>
          <p:cNvPr id="295" name="Rectangle 294"/>
          <p:cNvSpPr/>
          <p:nvPr/>
        </p:nvSpPr>
        <p:spPr>
          <a:xfrm>
            <a:off x="986500" y="3826748"/>
            <a:ext cx="1383342" cy="5029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6" name="Rectangle 295"/>
          <p:cNvSpPr/>
          <p:nvPr/>
        </p:nvSpPr>
        <p:spPr>
          <a:xfrm>
            <a:off x="5158973" y="4340282"/>
            <a:ext cx="1069270" cy="5029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7" name="Content Placeholder 7"/>
          <p:cNvSpPr txBox="1">
            <a:spLocks/>
          </p:cNvSpPr>
          <p:nvPr/>
        </p:nvSpPr>
        <p:spPr>
          <a:xfrm>
            <a:off x="533400" y="5943599"/>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When the price is raised above $200, consumer surplus area 2 is transferred to producers.</a:t>
            </a:r>
          </a:p>
        </p:txBody>
      </p:sp>
      <p:sp>
        <p:nvSpPr>
          <p:cNvPr id="298" name="Content Placeholder 7"/>
          <p:cNvSpPr txBox="1">
            <a:spLocks/>
          </p:cNvSpPr>
          <p:nvPr/>
        </p:nvSpPr>
        <p:spPr>
          <a:xfrm>
            <a:off x="4800600" y="5943600"/>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None/>
            </a:pPr>
            <a:r>
              <a:rPr lang="en-US" sz="2200" dirty="0"/>
              <a:t>When the price is lowered below $200, producer surplus area 2 is transferred to consumers.</a:t>
            </a:r>
          </a:p>
        </p:txBody>
      </p:sp>
    </p:spTree>
    <p:extLst>
      <p:ext uri="{BB962C8B-B14F-4D97-AF65-F5344CB8AC3E}">
        <p14:creationId xmlns:p14="http://schemas.microsoft.com/office/powerpoint/2010/main" val="1279529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 grpId="0" animBg="1"/>
      <p:bldP spid="296" grpId="0" animBg="1"/>
      <p:bldP spid="297" grpId="0"/>
      <p:bldP spid="29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Deadweight loss I</a:t>
            </a:r>
          </a:p>
        </p:txBody>
      </p:sp>
      <p:sp>
        <p:nvSpPr>
          <p:cNvPr id="88" name="Rectangle 87"/>
          <p:cNvSpPr/>
          <p:nvPr/>
        </p:nvSpPr>
        <p:spPr>
          <a:xfrm>
            <a:off x="533400" y="1132582"/>
            <a:ext cx="8381999" cy="4708981"/>
          </a:xfrm>
          <a:prstGeom prst="rect">
            <a:avLst/>
          </a:prstGeom>
        </p:spPr>
        <p:txBody>
          <a:bodyPr wrap="square">
            <a:spAutoFit/>
          </a:bodyPr>
          <a:lstStyle/>
          <a:p>
            <a:r>
              <a:rPr lang="en-US" sz="3000" dirty="0">
                <a:latin typeface="Calibri Light" panose="020F0302020204030204" pitchFamily="34" charset="0"/>
                <a:cs typeface="Calibri Light" panose="020F0302020204030204" pitchFamily="34" charset="0"/>
              </a:rPr>
              <a:t>When an artificial price is imposed on a market, a </a:t>
            </a:r>
            <a:r>
              <a:rPr lang="en-US" sz="3000" i="1" dirty="0">
                <a:solidFill>
                  <a:srgbClr val="9D0505"/>
                </a:solidFill>
                <a:latin typeface="Calibri Light" panose="020F0302020204030204" pitchFamily="34" charset="0"/>
                <a:cs typeface="Calibri Light" panose="020F0302020204030204" pitchFamily="34" charset="0"/>
              </a:rPr>
              <a:t>deadweight loss </a:t>
            </a:r>
            <a:r>
              <a:rPr lang="en-US" sz="3000" dirty="0">
                <a:latin typeface="Calibri Light" panose="020F0302020204030204" pitchFamily="34" charset="0"/>
                <a:cs typeface="Calibri Light" panose="020F0302020204030204" pitchFamily="34" charset="0"/>
              </a:rPr>
              <a:t>occurs.</a:t>
            </a:r>
          </a:p>
          <a:p>
            <a:pPr marL="457200" indent="-457200">
              <a:buFont typeface="Arial" panose="020B0604020202020204" pitchFamily="34" charset="0"/>
              <a:buChar char="•"/>
            </a:pPr>
            <a:r>
              <a:rPr lang="en-US" sz="3000" dirty="0">
                <a:latin typeface="Calibri Light" panose="020F0302020204030204" pitchFamily="34" charset="0"/>
                <a:cs typeface="Calibri Light" panose="020F0302020204030204" pitchFamily="34" charset="0"/>
              </a:rPr>
              <a:t>The </a:t>
            </a:r>
            <a:r>
              <a:rPr lang="en-US" sz="3000" i="1" dirty="0">
                <a:solidFill>
                  <a:srgbClr val="9D0505"/>
                </a:solidFill>
                <a:latin typeface="Calibri Light" panose="020F0302020204030204" pitchFamily="34" charset="0"/>
                <a:cs typeface="Calibri Light" panose="020F0302020204030204" pitchFamily="34" charset="0"/>
              </a:rPr>
              <a:t>deadweight</a:t>
            </a:r>
            <a:r>
              <a:rPr lang="en-US" sz="3000" dirty="0">
                <a:solidFill>
                  <a:srgbClr val="9D0505"/>
                </a:solidFill>
                <a:latin typeface="Calibri Light" panose="020F0302020204030204" pitchFamily="34" charset="0"/>
                <a:cs typeface="Calibri Light" panose="020F0302020204030204" pitchFamily="34" charset="0"/>
              </a:rPr>
              <a:t> </a:t>
            </a:r>
            <a:r>
              <a:rPr lang="en-US" sz="3000" i="1" dirty="0">
                <a:solidFill>
                  <a:srgbClr val="9D0505"/>
                </a:solidFill>
                <a:latin typeface="Calibri Light" panose="020F0302020204030204" pitchFamily="34" charset="0"/>
                <a:cs typeface="Calibri Light" panose="020F0302020204030204" pitchFamily="34" charset="0"/>
              </a:rPr>
              <a:t>loss</a:t>
            </a:r>
            <a:r>
              <a:rPr lang="en-US" sz="3000" dirty="0">
                <a:solidFill>
                  <a:srgbClr val="9D0505"/>
                </a:solidFill>
                <a:latin typeface="Calibri Light" panose="020F0302020204030204" pitchFamily="34" charset="0"/>
                <a:cs typeface="Calibri Light" panose="020F0302020204030204" pitchFamily="34" charset="0"/>
              </a:rPr>
              <a:t> </a:t>
            </a:r>
            <a:r>
              <a:rPr lang="en-US" sz="3000" dirty="0">
                <a:latin typeface="Calibri Light" panose="020F0302020204030204" pitchFamily="34" charset="0"/>
                <a:cs typeface="Calibri Light" panose="020F0302020204030204" pitchFamily="34" charset="0"/>
              </a:rPr>
              <a:t>is defined as the loss of </a:t>
            </a:r>
            <a:r>
              <a:rPr lang="en-US" sz="3000" i="1" dirty="0">
                <a:solidFill>
                  <a:srgbClr val="9D0505"/>
                </a:solidFill>
                <a:latin typeface="Calibri Light" panose="020F0302020204030204" pitchFamily="34" charset="0"/>
                <a:cs typeface="Calibri Light" panose="020F0302020204030204" pitchFamily="34" charset="0"/>
              </a:rPr>
              <a:t>total surplus</a:t>
            </a:r>
            <a:r>
              <a:rPr lang="en-US" sz="3000" dirty="0">
                <a:latin typeface="Calibri Light" panose="020F0302020204030204" pitchFamily="34" charset="0"/>
                <a:cs typeface="Calibri Light" panose="020F0302020204030204" pitchFamily="34" charset="0"/>
              </a:rPr>
              <a:t> that results when the quantity of a good that is bought and sold is below the market equilibrium quantity.</a:t>
            </a:r>
          </a:p>
          <a:p>
            <a:pPr marL="457200" indent="-457200">
              <a:buFont typeface="Arial" panose="020B0604020202020204" pitchFamily="34" charset="0"/>
              <a:buChar char="•"/>
            </a:pPr>
            <a:r>
              <a:rPr lang="en-US" sz="3000" dirty="0">
                <a:latin typeface="Calibri Light" panose="020F0302020204030204" pitchFamily="34" charset="0"/>
                <a:cs typeface="Calibri Light" panose="020F0302020204030204" pitchFamily="34" charset="0"/>
              </a:rPr>
              <a:t>Any intervention that moves a market away from the equilibrium price and quantity creates deadweight loss. </a:t>
            </a:r>
          </a:p>
          <a:p>
            <a:endParaRPr lang="en-US" sz="30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Freeform 86"/>
          <p:cNvSpPr>
            <a:spLocks/>
          </p:cNvSpPr>
          <p:nvPr/>
        </p:nvSpPr>
        <p:spPr bwMode="auto">
          <a:xfrm>
            <a:off x="781305" y="3225810"/>
            <a:ext cx="2054773" cy="1609665"/>
          </a:xfrm>
          <a:custGeom>
            <a:avLst/>
            <a:gdLst>
              <a:gd name="T0" fmla="*/ 0 w 732"/>
              <a:gd name="T1" fmla="*/ 0 h 688"/>
              <a:gd name="T2" fmla="*/ 732 w 732"/>
              <a:gd name="T3" fmla="*/ 688 h 688"/>
              <a:gd name="T4" fmla="*/ 0 w 732"/>
              <a:gd name="T5" fmla="*/ 688 h 688"/>
              <a:gd name="T6" fmla="*/ 0 w 732"/>
              <a:gd name="T7" fmla="*/ 0 h 688"/>
            </a:gdLst>
            <a:ahLst/>
            <a:cxnLst>
              <a:cxn ang="0">
                <a:pos x="T0" y="T1"/>
              </a:cxn>
              <a:cxn ang="0">
                <a:pos x="T2" y="T3"/>
              </a:cxn>
              <a:cxn ang="0">
                <a:pos x="T4" y="T5"/>
              </a:cxn>
              <a:cxn ang="0">
                <a:pos x="T6" y="T7"/>
              </a:cxn>
            </a:cxnLst>
            <a:rect l="0" t="0" r="r" b="b"/>
            <a:pathLst>
              <a:path w="732" h="688">
                <a:moveTo>
                  <a:pt x="0" y="0"/>
                </a:moveTo>
                <a:lnTo>
                  <a:pt x="732" y="688"/>
                </a:lnTo>
                <a:lnTo>
                  <a:pt x="0" y="688"/>
                </a:lnTo>
                <a:lnTo>
                  <a:pt x="0" y="0"/>
                </a:lnTo>
                <a:close/>
              </a:path>
            </a:pathLst>
          </a:custGeom>
          <a:solidFill>
            <a:srgbClr val="E095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85"/>
          <p:cNvSpPr>
            <a:spLocks/>
          </p:cNvSpPr>
          <p:nvPr/>
        </p:nvSpPr>
        <p:spPr bwMode="auto">
          <a:xfrm>
            <a:off x="786059" y="4835474"/>
            <a:ext cx="2054773" cy="1085217"/>
          </a:xfrm>
          <a:custGeom>
            <a:avLst/>
            <a:gdLst>
              <a:gd name="T0" fmla="*/ 732 w 732"/>
              <a:gd name="T1" fmla="*/ 0 h 458"/>
              <a:gd name="T2" fmla="*/ 0 w 732"/>
              <a:gd name="T3" fmla="*/ 0 h 458"/>
              <a:gd name="T4" fmla="*/ 0 w 732"/>
              <a:gd name="T5" fmla="*/ 458 h 458"/>
              <a:gd name="T6" fmla="*/ 732 w 732"/>
              <a:gd name="T7" fmla="*/ 0 h 458"/>
            </a:gdLst>
            <a:ahLst/>
            <a:cxnLst>
              <a:cxn ang="0">
                <a:pos x="T0" y="T1"/>
              </a:cxn>
              <a:cxn ang="0">
                <a:pos x="T2" y="T3"/>
              </a:cxn>
              <a:cxn ang="0">
                <a:pos x="T4" y="T5"/>
              </a:cxn>
              <a:cxn ang="0">
                <a:pos x="T6" y="T7"/>
              </a:cxn>
            </a:cxnLst>
            <a:rect l="0" t="0" r="r" b="b"/>
            <a:pathLst>
              <a:path w="732" h="458">
                <a:moveTo>
                  <a:pt x="732" y="0"/>
                </a:moveTo>
                <a:lnTo>
                  <a:pt x="0" y="0"/>
                </a:lnTo>
                <a:lnTo>
                  <a:pt x="0" y="458"/>
                </a:lnTo>
                <a:lnTo>
                  <a:pt x="732" y="0"/>
                </a:lnTo>
                <a:close/>
              </a:path>
            </a:pathLst>
          </a:custGeom>
          <a:solidFill>
            <a:srgbClr val="8EB4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 name="Title 2"/>
          <p:cNvSpPr>
            <a:spLocks noGrp="1"/>
          </p:cNvSpPr>
          <p:nvPr>
            <p:ph type="title"/>
          </p:nvPr>
        </p:nvSpPr>
        <p:spPr/>
        <p:txBody>
          <a:bodyPr>
            <a:normAutofit/>
          </a:bodyPr>
          <a:lstStyle/>
          <a:p>
            <a:r>
              <a:rPr lang="en-US" dirty="0">
                <a:latin typeface="+mj-lt"/>
              </a:rPr>
              <a:t>Deadweight loss II</a:t>
            </a:r>
          </a:p>
        </p:txBody>
      </p:sp>
      <p:sp>
        <p:nvSpPr>
          <p:cNvPr id="93" name="Content Placeholder 2"/>
          <p:cNvSpPr>
            <a:spLocks noGrp="1"/>
          </p:cNvSpPr>
          <p:nvPr>
            <p:ph idx="4294967295"/>
          </p:nvPr>
        </p:nvSpPr>
        <p:spPr>
          <a:xfrm>
            <a:off x="5602037" y="2574580"/>
            <a:ext cx="3276600" cy="3826219"/>
          </a:xfrm>
        </p:spPr>
        <p:txBody>
          <a:bodyPr>
            <a:noAutofit/>
          </a:bodyPr>
          <a:lstStyle/>
          <a:p>
            <a:r>
              <a:rPr lang="en-US" sz="2200" dirty="0"/>
              <a:t>Reduction in cameras sold by 15 million.</a:t>
            </a:r>
          </a:p>
          <a:p>
            <a:r>
              <a:rPr lang="en-US" sz="2200" dirty="0"/>
              <a:t>Reduces consumer and producer surplus, referred to as the </a:t>
            </a:r>
            <a:r>
              <a:rPr lang="en-US" sz="2200" dirty="0">
                <a:solidFill>
                  <a:srgbClr val="9D0505"/>
                </a:solidFill>
              </a:rPr>
              <a:t>deadweight loss</a:t>
            </a:r>
            <a:r>
              <a:rPr lang="en-US" sz="2200" dirty="0"/>
              <a:t>.</a:t>
            </a:r>
          </a:p>
          <a:p>
            <a:r>
              <a:rPr lang="en-US" sz="2200" dirty="0"/>
              <a:t>DWL = ½ × (30M - 15M) × ($350 - $100) = ½ × 15M × $250 =$1.875B</a:t>
            </a:r>
          </a:p>
          <a:p>
            <a:endParaRPr lang="en-US" sz="2200" dirty="0"/>
          </a:p>
        </p:txBody>
      </p:sp>
      <p:sp>
        <p:nvSpPr>
          <p:cNvPr id="6" name="Freeform 5"/>
          <p:cNvSpPr>
            <a:spLocks/>
          </p:cNvSpPr>
          <p:nvPr/>
        </p:nvSpPr>
        <p:spPr bwMode="auto">
          <a:xfrm>
            <a:off x="1813381" y="4023550"/>
            <a:ext cx="1044119" cy="1370581"/>
          </a:xfrm>
          <a:custGeom>
            <a:avLst/>
            <a:gdLst>
              <a:gd name="T0" fmla="*/ 0 w 244"/>
              <a:gd name="T1" fmla="*/ 0 h 382"/>
              <a:gd name="T2" fmla="*/ 0 w 244"/>
              <a:gd name="T3" fmla="*/ 0 h 382"/>
              <a:gd name="T4" fmla="*/ 0 w 244"/>
              <a:gd name="T5" fmla="*/ 0 h 382"/>
              <a:gd name="T6" fmla="*/ 0 w 244"/>
              <a:gd name="T7" fmla="*/ 382 h 382"/>
              <a:gd name="T8" fmla="*/ 0 w 244"/>
              <a:gd name="T9" fmla="*/ 382 h 382"/>
              <a:gd name="T10" fmla="*/ 0 w 244"/>
              <a:gd name="T11" fmla="*/ 382 h 382"/>
              <a:gd name="T12" fmla="*/ 244 w 244"/>
              <a:gd name="T13" fmla="*/ 230 h 382"/>
              <a:gd name="T14" fmla="*/ 0 w 244"/>
              <a:gd name="T15" fmla="*/ 0 h 3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 h="382">
                <a:moveTo>
                  <a:pt x="0" y="0"/>
                </a:moveTo>
                <a:lnTo>
                  <a:pt x="0" y="0"/>
                </a:lnTo>
                <a:lnTo>
                  <a:pt x="0" y="0"/>
                </a:lnTo>
                <a:lnTo>
                  <a:pt x="0" y="382"/>
                </a:lnTo>
                <a:lnTo>
                  <a:pt x="0" y="382"/>
                </a:lnTo>
                <a:lnTo>
                  <a:pt x="0" y="382"/>
                </a:lnTo>
                <a:lnTo>
                  <a:pt x="244" y="23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Line 6"/>
          <p:cNvSpPr>
            <a:spLocks noChangeShapeType="1"/>
          </p:cNvSpPr>
          <p:nvPr/>
        </p:nvSpPr>
        <p:spPr bwMode="auto">
          <a:xfrm>
            <a:off x="5274056"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4928023"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4581991"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3889926"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3549566"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3203533"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2857501"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2511468"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2165435"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1819403"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1473370"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1127338"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Rectangle 18"/>
          <p:cNvSpPr>
            <a:spLocks noChangeArrowheads="1"/>
          </p:cNvSpPr>
          <p:nvPr/>
        </p:nvSpPr>
        <p:spPr bwMode="auto">
          <a:xfrm>
            <a:off x="622470" y="5958501"/>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19"/>
          <p:cNvSpPr>
            <a:spLocks noChangeArrowheads="1"/>
          </p:cNvSpPr>
          <p:nvPr/>
        </p:nvSpPr>
        <p:spPr bwMode="auto">
          <a:xfrm>
            <a:off x="457963" y="528738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0"/>
          <p:cNvSpPr>
            <a:spLocks noChangeArrowheads="1"/>
          </p:cNvSpPr>
          <p:nvPr/>
        </p:nvSpPr>
        <p:spPr bwMode="auto">
          <a:xfrm>
            <a:off x="457963" y="474860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1"/>
          <p:cNvSpPr>
            <a:spLocks noChangeArrowheads="1"/>
          </p:cNvSpPr>
          <p:nvPr/>
        </p:nvSpPr>
        <p:spPr bwMode="auto">
          <a:xfrm>
            <a:off x="457963" y="420510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457963" y="366159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457963" y="3118088"/>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457963" y="257458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1087629" y="5958501"/>
            <a:ext cx="99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388280"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1734313"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2080345"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2426378"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2772411"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118443"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3464476"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810508"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4156541"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4502574"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4848606"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5188966" y="5958501"/>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457963" y="2300465"/>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4248590" y="5610725"/>
            <a:ext cx="1298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4309703" y="3945163"/>
            <a:ext cx="12022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3226396" y="6185356"/>
            <a:ext cx="25648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7" name="Line 46"/>
          <p:cNvSpPr>
            <a:spLocks noChangeShapeType="1"/>
          </p:cNvSpPr>
          <p:nvPr/>
        </p:nvSpPr>
        <p:spPr bwMode="auto">
          <a:xfrm>
            <a:off x="781305" y="2669104"/>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a:off x="781305" y="3212611"/>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a:off x="781305" y="3751392"/>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a:off x="781305" y="4294898"/>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a:off x="781305" y="4838405"/>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51"/>
          <p:cNvSpPr>
            <a:spLocks noChangeShapeType="1"/>
          </p:cNvSpPr>
          <p:nvPr/>
        </p:nvSpPr>
        <p:spPr bwMode="auto">
          <a:xfrm>
            <a:off x="781305" y="5381912"/>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flipV="1">
            <a:off x="781305" y="2555677"/>
            <a:ext cx="0" cy="336501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a:off x="781305" y="5920692"/>
            <a:ext cx="4628895"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54"/>
          <p:cNvSpPr>
            <a:spLocks noChangeShapeType="1"/>
          </p:cNvSpPr>
          <p:nvPr/>
        </p:nvSpPr>
        <p:spPr bwMode="auto">
          <a:xfrm>
            <a:off x="4235958" y="5863978"/>
            <a:ext cx="0" cy="56714"/>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a:off x="781305" y="3212611"/>
            <a:ext cx="3454653" cy="2708081"/>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6"/>
          <p:cNvSpPr>
            <a:spLocks noChangeShapeType="1"/>
          </p:cNvSpPr>
          <p:nvPr/>
        </p:nvSpPr>
        <p:spPr bwMode="auto">
          <a:xfrm flipV="1">
            <a:off x="2857501" y="5826169"/>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flipV="1">
            <a:off x="2857501" y="5674933"/>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flipV="1">
            <a:off x="2857501" y="5523696"/>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9"/>
          <p:cNvSpPr>
            <a:spLocks noChangeShapeType="1"/>
          </p:cNvSpPr>
          <p:nvPr/>
        </p:nvSpPr>
        <p:spPr bwMode="auto">
          <a:xfrm flipV="1">
            <a:off x="2857501" y="5372459"/>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flipV="1">
            <a:off x="2857501" y="5221223"/>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flipV="1">
            <a:off x="2857501" y="5069986"/>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flipV="1">
            <a:off x="2857501" y="4918749"/>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flipV="1">
            <a:off x="2857501" y="4843131"/>
            <a:ext cx="0" cy="1890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flipV="1">
            <a:off x="781305" y="4115305"/>
            <a:ext cx="3454653" cy="180538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5"/>
          <p:cNvSpPr>
            <a:spLocks/>
          </p:cNvSpPr>
          <p:nvPr/>
        </p:nvSpPr>
        <p:spPr bwMode="auto">
          <a:xfrm>
            <a:off x="2812119" y="4800596"/>
            <a:ext cx="90763" cy="75618"/>
          </a:xfrm>
          <a:custGeom>
            <a:avLst/>
            <a:gdLst>
              <a:gd name="T0" fmla="*/ 32 w 32"/>
              <a:gd name="T1" fmla="*/ 16 h 32"/>
              <a:gd name="T2" fmla="*/ 32 w 32"/>
              <a:gd name="T3" fmla="*/ 16 h 32"/>
              <a:gd name="T4" fmla="*/ 30 w 32"/>
              <a:gd name="T5" fmla="*/ 22 h 32"/>
              <a:gd name="T6" fmla="*/ 26 w 32"/>
              <a:gd name="T7" fmla="*/ 26 h 32"/>
              <a:gd name="T8" fmla="*/ 22 w 32"/>
              <a:gd name="T9" fmla="*/ 30 h 32"/>
              <a:gd name="T10" fmla="*/ 16 w 32"/>
              <a:gd name="T11" fmla="*/ 32 h 32"/>
              <a:gd name="T12" fmla="*/ 16 w 32"/>
              <a:gd name="T13" fmla="*/ 32 h 32"/>
              <a:gd name="T14" fmla="*/ 10 w 32"/>
              <a:gd name="T15" fmla="*/ 30 h 32"/>
              <a:gd name="T16" fmla="*/ 4 w 32"/>
              <a:gd name="T17" fmla="*/ 26 h 32"/>
              <a:gd name="T18" fmla="*/ 0 w 32"/>
              <a:gd name="T19" fmla="*/ 22 h 32"/>
              <a:gd name="T20" fmla="*/ 0 w 32"/>
              <a:gd name="T21" fmla="*/ 16 h 32"/>
              <a:gd name="T22" fmla="*/ 0 w 32"/>
              <a:gd name="T23" fmla="*/ 16 h 32"/>
              <a:gd name="T24" fmla="*/ 0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6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6" y="26"/>
                </a:lnTo>
                <a:lnTo>
                  <a:pt x="22" y="30"/>
                </a:lnTo>
                <a:lnTo>
                  <a:pt x="16" y="32"/>
                </a:lnTo>
                <a:lnTo>
                  <a:pt x="16" y="32"/>
                </a:lnTo>
                <a:lnTo>
                  <a:pt x="10" y="30"/>
                </a:lnTo>
                <a:lnTo>
                  <a:pt x="4" y="26"/>
                </a:lnTo>
                <a:lnTo>
                  <a:pt x="0" y="22"/>
                </a:lnTo>
                <a:lnTo>
                  <a:pt x="0" y="16"/>
                </a:lnTo>
                <a:lnTo>
                  <a:pt x="0" y="16"/>
                </a:lnTo>
                <a:lnTo>
                  <a:pt x="0" y="10"/>
                </a:lnTo>
                <a:lnTo>
                  <a:pt x="4" y="4"/>
                </a:lnTo>
                <a:lnTo>
                  <a:pt x="10" y="0"/>
                </a:lnTo>
                <a:lnTo>
                  <a:pt x="16" y="0"/>
                </a:lnTo>
                <a:lnTo>
                  <a:pt x="16" y="0"/>
                </a:lnTo>
                <a:lnTo>
                  <a:pt x="22" y="0"/>
                </a:lnTo>
                <a:lnTo>
                  <a:pt x="26"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6"/>
          <p:cNvSpPr>
            <a:spLocks/>
          </p:cNvSpPr>
          <p:nvPr/>
        </p:nvSpPr>
        <p:spPr bwMode="auto">
          <a:xfrm>
            <a:off x="1778660" y="3992426"/>
            <a:ext cx="90763" cy="75618"/>
          </a:xfrm>
          <a:custGeom>
            <a:avLst/>
            <a:gdLst>
              <a:gd name="T0" fmla="*/ 32 w 32"/>
              <a:gd name="T1" fmla="*/ 16 h 32"/>
              <a:gd name="T2" fmla="*/ 32 w 32"/>
              <a:gd name="T3" fmla="*/ 16 h 32"/>
              <a:gd name="T4" fmla="*/ 30 w 32"/>
              <a:gd name="T5" fmla="*/ 22 h 32"/>
              <a:gd name="T6" fmla="*/ 28 w 32"/>
              <a:gd name="T7" fmla="*/ 28 h 32"/>
              <a:gd name="T8" fmla="*/ 22 w 32"/>
              <a:gd name="T9" fmla="*/ 30 h 32"/>
              <a:gd name="T10" fmla="*/ 16 w 32"/>
              <a:gd name="T11" fmla="*/ 32 h 32"/>
              <a:gd name="T12" fmla="*/ 16 w 32"/>
              <a:gd name="T13" fmla="*/ 32 h 32"/>
              <a:gd name="T14" fmla="*/ 10 w 32"/>
              <a:gd name="T15" fmla="*/ 30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4 h 32"/>
              <a:gd name="T28" fmla="*/ 10 w 32"/>
              <a:gd name="T29" fmla="*/ 0 h 32"/>
              <a:gd name="T30" fmla="*/ 16 w 32"/>
              <a:gd name="T31" fmla="*/ 0 h 32"/>
              <a:gd name="T32" fmla="*/ 16 w 32"/>
              <a:gd name="T33" fmla="*/ 0 h 32"/>
              <a:gd name="T34" fmla="*/ 22 w 32"/>
              <a:gd name="T35" fmla="*/ 0 h 32"/>
              <a:gd name="T36" fmla="*/ 28 w 32"/>
              <a:gd name="T37" fmla="*/ 4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0"/>
                </a:lnTo>
                <a:lnTo>
                  <a:pt x="16" y="32"/>
                </a:lnTo>
                <a:lnTo>
                  <a:pt x="16" y="32"/>
                </a:lnTo>
                <a:lnTo>
                  <a:pt x="10" y="30"/>
                </a:lnTo>
                <a:lnTo>
                  <a:pt x="4" y="28"/>
                </a:lnTo>
                <a:lnTo>
                  <a:pt x="2" y="22"/>
                </a:lnTo>
                <a:lnTo>
                  <a:pt x="0" y="16"/>
                </a:lnTo>
                <a:lnTo>
                  <a:pt x="0" y="16"/>
                </a:lnTo>
                <a:lnTo>
                  <a:pt x="2" y="10"/>
                </a:lnTo>
                <a:lnTo>
                  <a:pt x="4" y="4"/>
                </a:lnTo>
                <a:lnTo>
                  <a:pt x="10" y="0"/>
                </a:lnTo>
                <a:lnTo>
                  <a:pt x="16" y="0"/>
                </a:lnTo>
                <a:lnTo>
                  <a:pt x="16" y="0"/>
                </a:lnTo>
                <a:lnTo>
                  <a:pt x="22" y="0"/>
                </a:lnTo>
                <a:lnTo>
                  <a:pt x="28" y="4"/>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7"/>
          <p:cNvSpPr>
            <a:spLocks/>
          </p:cNvSpPr>
          <p:nvPr/>
        </p:nvSpPr>
        <p:spPr bwMode="auto">
          <a:xfrm>
            <a:off x="1768995" y="5336115"/>
            <a:ext cx="90763" cy="75618"/>
          </a:xfrm>
          <a:custGeom>
            <a:avLst/>
            <a:gdLst>
              <a:gd name="T0" fmla="*/ 32 w 32"/>
              <a:gd name="T1" fmla="*/ 16 h 32"/>
              <a:gd name="T2" fmla="*/ 32 w 32"/>
              <a:gd name="T3" fmla="*/ 16 h 32"/>
              <a:gd name="T4" fmla="*/ 30 w 32"/>
              <a:gd name="T5" fmla="*/ 22 h 32"/>
              <a:gd name="T6" fmla="*/ 28 w 32"/>
              <a:gd name="T7" fmla="*/ 28 h 32"/>
              <a:gd name="T8" fmla="*/ 22 w 32"/>
              <a:gd name="T9" fmla="*/ 32 h 32"/>
              <a:gd name="T10" fmla="*/ 16 w 32"/>
              <a:gd name="T11" fmla="*/ 32 h 32"/>
              <a:gd name="T12" fmla="*/ 16 w 32"/>
              <a:gd name="T13" fmla="*/ 32 h 32"/>
              <a:gd name="T14" fmla="*/ 10 w 32"/>
              <a:gd name="T15" fmla="*/ 32 h 32"/>
              <a:gd name="T16" fmla="*/ 4 w 32"/>
              <a:gd name="T17" fmla="*/ 28 h 32"/>
              <a:gd name="T18" fmla="*/ 2 w 32"/>
              <a:gd name="T19" fmla="*/ 22 h 32"/>
              <a:gd name="T20" fmla="*/ 0 w 32"/>
              <a:gd name="T21" fmla="*/ 16 h 32"/>
              <a:gd name="T22" fmla="*/ 0 w 32"/>
              <a:gd name="T23" fmla="*/ 16 h 32"/>
              <a:gd name="T24" fmla="*/ 2 w 32"/>
              <a:gd name="T25" fmla="*/ 10 h 32"/>
              <a:gd name="T26" fmla="*/ 4 w 32"/>
              <a:gd name="T27" fmla="*/ 6 h 32"/>
              <a:gd name="T28" fmla="*/ 10 w 32"/>
              <a:gd name="T29" fmla="*/ 2 h 32"/>
              <a:gd name="T30" fmla="*/ 16 w 32"/>
              <a:gd name="T31" fmla="*/ 0 h 32"/>
              <a:gd name="T32" fmla="*/ 16 w 32"/>
              <a:gd name="T33" fmla="*/ 0 h 32"/>
              <a:gd name="T34" fmla="*/ 22 w 32"/>
              <a:gd name="T35" fmla="*/ 2 h 32"/>
              <a:gd name="T36" fmla="*/ 28 w 32"/>
              <a:gd name="T37" fmla="*/ 6 h 32"/>
              <a:gd name="T38" fmla="*/ 30 w 32"/>
              <a:gd name="T39" fmla="*/ 10 h 32"/>
              <a:gd name="T40" fmla="*/ 32 w 32"/>
              <a:gd name="T41" fmla="*/ 16 h 32"/>
              <a:gd name="T42" fmla="*/ 32 w 32"/>
              <a:gd name="T4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2">
                <a:moveTo>
                  <a:pt x="32" y="16"/>
                </a:moveTo>
                <a:lnTo>
                  <a:pt x="32" y="16"/>
                </a:lnTo>
                <a:lnTo>
                  <a:pt x="30" y="22"/>
                </a:lnTo>
                <a:lnTo>
                  <a:pt x="28" y="28"/>
                </a:lnTo>
                <a:lnTo>
                  <a:pt x="22" y="32"/>
                </a:lnTo>
                <a:lnTo>
                  <a:pt x="16" y="32"/>
                </a:lnTo>
                <a:lnTo>
                  <a:pt x="16" y="32"/>
                </a:lnTo>
                <a:lnTo>
                  <a:pt x="10" y="32"/>
                </a:lnTo>
                <a:lnTo>
                  <a:pt x="4" y="28"/>
                </a:lnTo>
                <a:lnTo>
                  <a:pt x="2" y="22"/>
                </a:lnTo>
                <a:lnTo>
                  <a:pt x="0" y="16"/>
                </a:lnTo>
                <a:lnTo>
                  <a:pt x="0" y="16"/>
                </a:lnTo>
                <a:lnTo>
                  <a:pt x="2" y="10"/>
                </a:lnTo>
                <a:lnTo>
                  <a:pt x="4" y="6"/>
                </a:lnTo>
                <a:lnTo>
                  <a:pt x="10" y="2"/>
                </a:lnTo>
                <a:lnTo>
                  <a:pt x="16" y="0"/>
                </a:lnTo>
                <a:lnTo>
                  <a:pt x="16" y="0"/>
                </a:lnTo>
                <a:lnTo>
                  <a:pt x="22" y="2"/>
                </a:lnTo>
                <a:lnTo>
                  <a:pt x="28" y="6"/>
                </a:lnTo>
                <a:lnTo>
                  <a:pt x="30" y="10"/>
                </a:lnTo>
                <a:lnTo>
                  <a:pt x="32" y="16"/>
                </a:lnTo>
                <a:lnTo>
                  <a:pt x="32"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flipV="1">
            <a:off x="1812481" y="5676398"/>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flipV="1">
            <a:off x="1812481" y="5525162"/>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flipV="1">
            <a:off x="1812481" y="5373925"/>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flipV="1">
            <a:off x="1812481" y="5222688"/>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flipV="1">
            <a:off x="1812481" y="5071452"/>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73"/>
          <p:cNvSpPr>
            <a:spLocks noChangeShapeType="1"/>
          </p:cNvSpPr>
          <p:nvPr/>
        </p:nvSpPr>
        <p:spPr bwMode="auto">
          <a:xfrm flipV="1">
            <a:off x="1812481" y="4920215"/>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flipV="1">
            <a:off x="1812481" y="4768978"/>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5"/>
          <p:cNvSpPr>
            <a:spLocks noChangeShapeType="1"/>
          </p:cNvSpPr>
          <p:nvPr/>
        </p:nvSpPr>
        <p:spPr bwMode="auto">
          <a:xfrm flipV="1">
            <a:off x="1812481" y="4617742"/>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flipV="1">
            <a:off x="1812481" y="4466505"/>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V="1">
            <a:off x="1812481" y="4315268"/>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V="1">
            <a:off x="1812481" y="4164032"/>
            <a:ext cx="0" cy="94523"/>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3804836" y="4639907"/>
            <a:ext cx="1469220" cy="827075"/>
            <a:chOff x="3804836" y="4639907"/>
            <a:chExt cx="1469220" cy="827075"/>
          </a:xfrm>
        </p:grpSpPr>
        <p:sp>
          <p:nvSpPr>
            <p:cNvPr id="80" name="Rectangle 79"/>
            <p:cNvSpPr>
              <a:spLocks noChangeArrowheads="1"/>
            </p:cNvSpPr>
            <p:nvPr/>
          </p:nvSpPr>
          <p:spPr bwMode="auto">
            <a:xfrm>
              <a:off x="3804836" y="4639907"/>
              <a:ext cx="1469220" cy="827075"/>
            </a:xfrm>
            <a:prstGeom prst="rect">
              <a:avLst/>
            </a:prstGeom>
            <a:solidFill>
              <a:srgbClr val="C3DA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80"/>
            <p:cNvSpPr>
              <a:spLocks noChangeArrowheads="1"/>
            </p:cNvSpPr>
            <p:nvPr/>
          </p:nvSpPr>
          <p:spPr bwMode="auto">
            <a:xfrm>
              <a:off x="3895598" y="4701347"/>
              <a:ext cx="10109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Transactions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81"/>
            <p:cNvSpPr>
              <a:spLocks noChangeArrowheads="1"/>
            </p:cNvSpPr>
            <p:nvPr/>
          </p:nvSpPr>
          <p:spPr bwMode="auto">
            <a:xfrm>
              <a:off x="3895598" y="4862036"/>
              <a:ext cx="109324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that no longer</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82"/>
            <p:cNvSpPr>
              <a:spLocks noChangeArrowheads="1"/>
            </p:cNvSpPr>
            <p:nvPr/>
          </p:nvSpPr>
          <p:spPr bwMode="auto">
            <a:xfrm>
              <a:off x="3895598" y="5017998"/>
              <a:ext cx="13128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take place at the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3895598" y="5178687"/>
              <a:ext cx="7662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new price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85" name="Rectangle 84"/>
          <p:cNvSpPr>
            <a:spLocks noChangeArrowheads="1"/>
          </p:cNvSpPr>
          <p:nvPr/>
        </p:nvSpPr>
        <p:spPr bwMode="auto">
          <a:xfrm>
            <a:off x="2664630" y="3718309"/>
            <a:ext cx="141064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Deadweight loss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9" name="Freeform 88"/>
          <p:cNvSpPr>
            <a:spLocks/>
          </p:cNvSpPr>
          <p:nvPr/>
        </p:nvSpPr>
        <p:spPr bwMode="auto">
          <a:xfrm>
            <a:off x="1813381" y="5772386"/>
            <a:ext cx="1044119" cy="119949"/>
          </a:xfrm>
          <a:custGeom>
            <a:avLst/>
            <a:gdLst>
              <a:gd name="T0" fmla="*/ 146 w 244"/>
              <a:gd name="T1" fmla="*/ 20 h 38"/>
              <a:gd name="T2" fmla="*/ 146 w 244"/>
              <a:gd name="T3" fmla="*/ 20 h 38"/>
              <a:gd name="T4" fmla="*/ 138 w 244"/>
              <a:gd name="T5" fmla="*/ 20 h 38"/>
              <a:gd name="T6" fmla="*/ 130 w 244"/>
              <a:gd name="T7" fmla="*/ 18 h 38"/>
              <a:gd name="T8" fmla="*/ 124 w 244"/>
              <a:gd name="T9" fmla="*/ 14 h 38"/>
              <a:gd name="T10" fmla="*/ 122 w 244"/>
              <a:gd name="T11" fmla="*/ 6 h 38"/>
              <a:gd name="T12" fmla="*/ 120 w 244"/>
              <a:gd name="T13" fmla="*/ 6 h 38"/>
              <a:gd name="T14" fmla="*/ 120 w 244"/>
              <a:gd name="T15" fmla="*/ 6 h 38"/>
              <a:gd name="T16" fmla="*/ 118 w 244"/>
              <a:gd name="T17" fmla="*/ 14 h 38"/>
              <a:gd name="T18" fmla="*/ 112 w 244"/>
              <a:gd name="T19" fmla="*/ 18 h 38"/>
              <a:gd name="T20" fmla="*/ 104 w 244"/>
              <a:gd name="T21" fmla="*/ 20 h 38"/>
              <a:gd name="T22" fmla="*/ 96 w 244"/>
              <a:gd name="T23" fmla="*/ 20 h 38"/>
              <a:gd name="T24" fmla="*/ 24 w 244"/>
              <a:gd name="T25" fmla="*/ 20 h 38"/>
              <a:gd name="T26" fmla="*/ 24 w 244"/>
              <a:gd name="T27" fmla="*/ 20 h 38"/>
              <a:gd name="T28" fmla="*/ 14 w 244"/>
              <a:gd name="T29" fmla="*/ 22 h 38"/>
              <a:gd name="T30" fmla="*/ 8 w 244"/>
              <a:gd name="T31" fmla="*/ 26 h 38"/>
              <a:gd name="T32" fmla="*/ 6 w 244"/>
              <a:gd name="T33" fmla="*/ 32 h 38"/>
              <a:gd name="T34" fmla="*/ 2 w 244"/>
              <a:gd name="T35" fmla="*/ 38 h 38"/>
              <a:gd name="T36" fmla="*/ 0 w 244"/>
              <a:gd name="T37" fmla="*/ 38 h 38"/>
              <a:gd name="T38" fmla="*/ 0 w 244"/>
              <a:gd name="T39" fmla="*/ 38 h 38"/>
              <a:gd name="T40" fmla="*/ 2 w 244"/>
              <a:gd name="T41" fmla="*/ 30 h 38"/>
              <a:gd name="T42" fmla="*/ 6 w 244"/>
              <a:gd name="T43" fmla="*/ 22 h 38"/>
              <a:gd name="T44" fmla="*/ 12 w 244"/>
              <a:gd name="T45" fmla="*/ 16 h 38"/>
              <a:gd name="T46" fmla="*/ 18 w 244"/>
              <a:gd name="T47" fmla="*/ 14 h 38"/>
              <a:gd name="T48" fmla="*/ 24 w 244"/>
              <a:gd name="T49" fmla="*/ 14 h 38"/>
              <a:gd name="T50" fmla="*/ 100 w 244"/>
              <a:gd name="T51" fmla="*/ 14 h 38"/>
              <a:gd name="T52" fmla="*/ 100 w 244"/>
              <a:gd name="T53" fmla="*/ 14 h 38"/>
              <a:gd name="T54" fmla="*/ 108 w 244"/>
              <a:gd name="T55" fmla="*/ 12 h 38"/>
              <a:gd name="T56" fmla="*/ 112 w 244"/>
              <a:gd name="T57" fmla="*/ 10 h 38"/>
              <a:gd name="T58" fmla="*/ 118 w 244"/>
              <a:gd name="T59" fmla="*/ 6 h 38"/>
              <a:gd name="T60" fmla="*/ 120 w 244"/>
              <a:gd name="T61" fmla="*/ 0 h 38"/>
              <a:gd name="T62" fmla="*/ 124 w 244"/>
              <a:gd name="T63" fmla="*/ 0 h 38"/>
              <a:gd name="T64" fmla="*/ 124 w 244"/>
              <a:gd name="T65" fmla="*/ 0 h 38"/>
              <a:gd name="T66" fmla="*/ 126 w 244"/>
              <a:gd name="T67" fmla="*/ 6 h 38"/>
              <a:gd name="T68" fmla="*/ 130 w 244"/>
              <a:gd name="T69" fmla="*/ 10 h 38"/>
              <a:gd name="T70" fmla="*/ 134 w 244"/>
              <a:gd name="T71" fmla="*/ 12 h 38"/>
              <a:gd name="T72" fmla="*/ 142 w 244"/>
              <a:gd name="T73" fmla="*/ 14 h 38"/>
              <a:gd name="T74" fmla="*/ 220 w 244"/>
              <a:gd name="T75" fmla="*/ 14 h 38"/>
              <a:gd name="T76" fmla="*/ 220 w 244"/>
              <a:gd name="T77" fmla="*/ 14 h 38"/>
              <a:gd name="T78" fmla="*/ 226 w 244"/>
              <a:gd name="T79" fmla="*/ 14 h 38"/>
              <a:gd name="T80" fmla="*/ 230 w 244"/>
              <a:gd name="T81" fmla="*/ 16 h 38"/>
              <a:gd name="T82" fmla="*/ 238 w 244"/>
              <a:gd name="T83" fmla="*/ 22 h 38"/>
              <a:gd name="T84" fmla="*/ 242 w 244"/>
              <a:gd name="T85" fmla="*/ 30 h 38"/>
              <a:gd name="T86" fmla="*/ 244 w 244"/>
              <a:gd name="T87" fmla="*/ 38 h 38"/>
              <a:gd name="T88" fmla="*/ 240 w 244"/>
              <a:gd name="T89" fmla="*/ 38 h 38"/>
              <a:gd name="T90" fmla="*/ 240 w 244"/>
              <a:gd name="T91" fmla="*/ 38 h 38"/>
              <a:gd name="T92" fmla="*/ 238 w 244"/>
              <a:gd name="T93" fmla="*/ 32 h 38"/>
              <a:gd name="T94" fmla="*/ 234 w 244"/>
              <a:gd name="T95" fmla="*/ 26 h 38"/>
              <a:gd name="T96" fmla="*/ 228 w 244"/>
              <a:gd name="T97" fmla="*/ 22 h 38"/>
              <a:gd name="T98" fmla="*/ 220 w 244"/>
              <a:gd name="T99" fmla="*/ 20 h 38"/>
              <a:gd name="T100" fmla="*/ 146 w 244"/>
              <a:gd name="T101"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4" h="38">
                <a:moveTo>
                  <a:pt x="146" y="20"/>
                </a:moveTo>
                <a:lnTo>
                  <a:pt x="146" y="20"/>
                </a:lnTo>
                <a:lnTo>
                  <a:pt x="138" y="20"/>
                </a:lnTo>
                <a:lnTo>
                  <a:pt x="130" y="18"/>
                </a:lnTo>
                <a:lnTo>
                  <a:pt x="124" y="14"/>
                </a:lnTo>
                <a:lnTo>
                  <a:pt x="122" y="6"/>
                </a:lnTo>
                <a:lnTo>
                  <a:pt x="120" y="6"/>
                </a:lnTo>
                <a:lnTo>
                  <a:pt x="120" y="6"/>
                </a:lnTo>
                <a:lnTo>
                  <a:pt x="118" y="14"/>
                </a:lnTo>
                <a:lnTo>
                  <a:pt x="112" y="18"/>
                </a:lnTo>
                <a:lnTo>
                  <a:pt x="104" y="20"/>
                </a:lnTo>
                <a:lnTo>
                  <a:pt x="96" y="20"/>
                </a:lnTo>
                <a:lnTo>
                  <a:pt x="24" y="20"/>
                </a:lnTo>
                <a:lnTo>
                  <a:pt x="24" y="20"/>
                </a:lnTo>
                <a:lnTo>
                  <a:pt x="14" y="22"/>
                </a:lnTo>
                <a:lnTo>
                  <a:pt x="8" y="26"/>
                </a:lnTo>
                <a:lnTo>
                  <a:pt x="6" y="32"/>
                </a:lnTo>
                <a:lnTo>
                  <a:pt x="2" y="38"/>
                </a:lnTo>
                <a:lnTo>
                  <a:pt x="0" y="38"/>
                </a:lnTo>
                <a:lnTo>
                  <a:pt x="0" y="38"/>
                </a:lnTo>
                <a:lnTo>
                  <a:pt x="2" y="30"/>
                </a:lnTo>
                <a:lnTo>
                  <a:pt x="6" y="22"/>
                </a:lnTo>
                <a:lnTo>
                  <a:pt x="12" y="16"/>
                </a:lnTo>
                <a:lnTo>
                  <a:pt x="18" y="14"/>
                </a:lnTo>
                <a:lnTo>
                  <a:pt x="24" y="14"/>
                </a:lnTo>
                <a:lnTo>
                  <a:pt x="100" y="14"/>
                </a:lnTo>
                <a:lnTo>
                  <a:pt x="100" y="14"/>
                </a:lnTo>
                <a:lnTo>
                  <a:pt x="108" y="12"/>
                </a:lnTo>
                <a:lnTo>
                  <a:pt x="112" y="10"/>
                </a:lnTo>
                <a:lnTo>
                  <a:pt x="118" y="6"/>
                </a:lnTo>
                <a:lnTo>
                  <a:pt x="120" y="0"/>
                </a:lnTo>
                <a:lnTo>
                  <a:pt x="124" y="0"/>
                </a:lnTo>
                <a:lnTo>
                  <a:pt x="124" y="0"/>
                </a:lnTo>
                <a:lnTo>
                  <a:pt x="126" y="6"/>
                </a:lnTo>
                <a:lnTo>
                  <a:pt x="130" y="10"/>
                </a:lnTo>
                <a:lnTo>
                  <a:pt x="134" y="12"/>
                </a:lnTo>
                <a:lnTo>
                  <a:pt x="142" y="14"/>
                </a:lnTo>
                <a:lnTo>
                  <a:pt x="220" y="14"/>
                </a:lnTo>
                <a:lnTo>
                  <a:pt x="220" y="14"/>
                </a:lnTo>
                <a:lnTo>
                  <a:pt x="226" y="14"/>
                </a:lnTo>
                <a:lnTo>
                  <a:pt x="230" y="16"/>
                </a:lnTo>
                <a:lnTo>
                  <a:pt x="238" y="22"/>
                </a:lnTo>
                <a:lnTo>
                  <a:pt x="242" y="30"/>
                </a:lnTo>
                <a:lnTo>
                  <a:pt x="244" y="38"/>
                </a:lnTo>
                <a:lnTo>
                  <a:pt x="240" y="38"/>
                </a:lnTo>
                <a:lnTo>
                  <a:pt x="240" y="38"/>
                </a:lnTo>
                <a:lnTo>
                  <a:pt x="238" y="32"/>
                </a:lnTo>
                <a:lnTo>
                  <a:pt x="234" y="26"/>
                </a:lnTo>
                <a:lnTo>
                  <a:pt x="228" y="22"/>
                </a:lnTo>
                <a:lnTo>
                  <a:pt x="220" y="20"/>
                </a:lnTo>
                <a:lnTo>
                  <a:pt x="146"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flipV="1">
            <a:off x="2362200" y="5292115"/>
            <a:ext cx="1442637" cy="43953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57"/>
          <p:cNvSpPr>
            <a:spLocks noEditPoints="1"/>
          </p:cNvSpPr>
          <p:nvPr/>
        </p:nvSpPr>
        <p:spPr bwMode="auto">
          <a:xfrm rot="7345449" flipV="1">
            <a:off x="2274900" y="4317023"/>
            <a:ext cx="942087" cy="136322"/>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Rectangle 87"/>
          <p:cNvSpPr/>
          <p:nvPr/>
        </p:nvSpPr>
        <p:spPr>
          <a:xfrm>
            <a:off x="533400" y="1132582"/>
            <a:ext cx="8381999" cy="523220"/>
          </a:xfrm>
          <a:prstGeom prst="rect">
            <a:avLst/>
          </a:prstGeom>
        </p:spPr>
        <p:txBody>
          <a:bodyPr wrap="square">
            <a:spAutoFit/>
          </a:bodyPr>
          <a:lstStyle/>
          <a:p>
            <a:r>
              <a:rPr lang="en-US" sz="2800" dirty="0">
                <a:latin typeface="Calibri Light" pitchFamily="34" charset="0"/>
              </a:rPr>
              <a:t>Suppose market price is set to $100.</a:t>
            </a:r>
          </a:p>
        </p:txBody>
      </p:sp>
      <p:grpSp>
        <p:nvGrpSpPr>
          <p:cNvPr id="5" name="Group 4"/>
          <p:cNvGrpSpPr/>
          <p:nvPr/>
        </p:nvGrpSpPr>
        <p:grpSpPr>
          <a:xfrm>
            <a:off x="883414" y="5381718"/>
            <a:ext cx="850899" cy="0"/>
            <a:chOff x="858194" y="5410200"/>
            <a:chExt cx="850899" cy="0"/>
          </a:xfrm>
        </p:grpSpPr>
        <p:sp>
          <p:nvSpPr>
            <p:cNvPr id="91" name="Line 111"/>
            <p:cNvSpPr>
              <a:spLocks noChangeShapeType="1"/>
            </p:cNvSpPr>
            <p:nvPr/>
          </p:nvSpPr>
          <p:spPr bwMode="auto">
            <a:xfrm flipH="1">
              <a:off x="1594107"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112"/>
            <p:cNvSpPr>
              <a:spLocks noChangeShapeType="1"/>
            </p:cNvSpPr>
            <p:nvPr/>
          </p:nvSpPr>
          <p:spPr bwMode="auto">
            <a:xfrm flipH="1">
              <a:off x="1410129"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113"/>
            <p:cNvSpPr>
              <a:spLocks noChangeShapeType="1"/>
            </p:cNvSpPr>
            <p:nvPr/>
          </p:nvSpPr>
          <p:spPr bwMode="auto">
            <a:xfrm flipH="1">
              <a:off x="1226151"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114"/>
            <p:cNvSpPr>
              <a:spLocks noChangeShapeType="1"/>
            </p:cNvSpPr>
            <p:nvPr/>
          </p:nvSpPr>
          <p:spPr bwMode="auto">
            <a:xfrm flipH="1">
              <a:off x="1042172"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115"/>
            <p:cNvSpPr>
              <a:spLocks noChangeShapeType="1"/>
            </p:cNvSpPr>
            <p:nvPr/>
          </p:nvSpPr>
          <p:spPr bwMode="auto">
            <a:xfrm flipH="1">
              <a:off x="858194"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8" name="Group 97"/>
          <p:cNvGrpSpPr/>
          <p:nvPr/>
        </p:nvGrpSpPr>
        <p:grpSpPr>
          <a:xfrm>
            <a:off x="901701" y="4038600"/>
            <a:ext cx="850899" cy="0"/>
            <a:chOff x="858194" y="5410200"/>
            <a:chExt cx="850899" cy="0"/>
          </a:xfrm>
        </p:grpSpPr>
        <p:sp>
          <p:nvSpPr>
            <p:cNvPr id="99" name="Line 111"/>
            <p:cNvSpPr>
              <a:spLocks noChangeShapeType="1"/>
            </p:cNvSpPr>
            <p:nvPr/>
          </p:nvSpPr>
          <p:spPr bwMode="auto">
            <a:xfrm flipH="1">
              <a:off x="1594107"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112"/>
            <p:cNvSpPr>
              <a:spLocks noChangeShapeType="1"/>
            </p:cNvSpPr>
            <p:nvPr/>
          </p:nvSpPr>
          <p:spPr bwMode="auto">
            <a:xfrm flipH="1">
              <a:off x="1410129"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Line 113"/>
            <p:cNvSpPr>
              <a:spLocks noChangeShapeType="1"/>
            </p:cNvSpPr>
            <p:nvPr/>
          </p:nvSpPr>
          <p:spPr bwMode="auto">
            <a:xfrm flipH="1">
              <a:off x="1226151"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2" name="Line 114"/>
            <p:cNvSpPr>
              <a:spLocks noChangeShapeType="1"/>
            </p:cNvSpPr>
            <p:nvPr/>
          </p:nvSpPr>
          <p:spPr bwMode="auto">
            <a:xfrm flipH="1">
              <a:off x="1042172"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15"/>
            <p:cNvSpPr>
              <a:spLocks noChangeShapeType="1"/>
            </p:cNvSpPr>
            <p:nvPr/>
          </p:nvSpPr>
          <p:spPr bwMode="auto">
            <a:xfrm flipH="1">
              <a:off x="858194" y="5410200"/>
              <a:ext cx="11498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4" name="Line 49"/>
          <p:cNvSpPr>
            <a:spLocks noChangeShapeType="1"/>
          </p:cNvSpPr>
          <p:nvPr/>
        </p:nvSpPr>
        <p:spPr bwMode="auto">
          <a:xfrm>
            <a:off x="782939" y="4038600"/>
            <a:ext cx="6807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064218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uiExpand="1" build="p"/>
      <p:bldP spid="6" grpId="0" animBg="1"/>
      <p:bldP spid="85" grpId="0"/>
      <p:bldP spid="89" grpId="0" animBg="1"/>
      <p:bldP spid="90" grpId="0" animBg="1"/>
      <p:bldP spid="9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Missing markets</a:t>
            </a:r>
          </a:p>
        </p:txBody>
      </p:sp>
      <p:sp>
        <p:nvSpPr>
          <p:cNvPr id="3" name="Content Placeholder 2"/>
          <p:cNvSpPr>
            <a:spLocks noGrp="1"/>
          </p:cNvSpPr>
          <p:nvPr>
            <p:ph idx="1"/>
          </p:nvPr>
        </p:nvSpPr>
        <p:spPr/>
        <p:txBody>
          <a:bodyPr>
            <a:normAutofit/>
          </a:bodyPr>
          <a:lstStyle/>
          <a:p>
            <a:pPr marL="0" indent="0">
              <a:buNone/>
            </a:pPr>
            <a:r>
              <a:rPr lang="en-US" dirty="0"/>
              <a:t>A market is missing when some of the trades that potential buyers and sellers would like to make are not happening.</a:t>
            </a:r>
          </a:p>
          <a:p>
            <a:r>
              <a:rPr lang="en-US" dirty="0"/>
              <a:t>This occurs due to:</a:t>
            </a:r>
          </a:p>
          <a:p>
            <a:pPr lvl="1"/>
            <a:r>
              <a:rPr lang="en-US" dirty="0"/>
              <a:t>Public policy.</a:t>
            </a:r>
          </a:p>
          <a:p>
            <a:pPr lvl="1"/>
            <a:r>
              <a:rPr lang="en-US" dirty="0"/>
              <a:t>Tax on the good or service.</a:t>
            </a:r>
          </a:p>
          <a:p>
            <a:pPr lvl="1"/>
            <a:r>
              <a:rPr lang="en-US" dirty="0"/>
              <a:t>Lack of accurate information or communication.</a:t>
            </a:r>
          </a:p>
          <a:p>
            <a:pPr lvl="1"/>
            <a:r>
              <a:rPr lang="en-US" dirty="0"/>
              <a:t>Lack of technology to facilitate exchange.</a:t>
            </a:r>
          </a:p>
        </p:txBody>
      </p:sp>
    </p:spTree>
    <p:extLst>
      <p:ext uri="{BB962C8B-B14F-4D97-AF65-F5344CB8AC3E}">
        <p14:creationId xmlns:p14="http://schemas.microsoft.com/office/powerpoint/2010/main" val="87981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Kidneys for sale</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Laws often prohibit certain types of market transactions:</a:t>
            </a:r>
          </a:p>
          <a:p>
            <a:r>
              <a:rPr lang="en-US" dirty="0"/>
              <a:t>Transplant organs.</a:t>
            </a:r>
          </a:p>
          <a:p>
            <a:r>
              <a:rPr lang="en-US" dirty="0"/>
              <a:t>Certain drugs.</a:t>
            </a:r>
          </a:p>
          <a:p>
            <a:r>
              <a:rPr lang="en-US" dirty="0"/>
              <a:t>Sell children in adoption.</a:t>
            </a:r>
          </a:p>
          <a:p>
            <a:r>
              <a:rPr lang="en-US" dirty="0"/>
              <a:t>Certain types of weapons.</a:t>
            </a:r>
          </a:p>
          <a:p>
            <a:pPr marL="0" indent="0">
              <a:buNone/>
            </a:pPr>
            <a:r>
              <a:rPr lang="en-US" dirty="0"/>
              <a:t>If maximizing surplus is our highest goal, may we should allow organs and other such goods to be traded on the market. </a:t>
            </a:r>
          </a:p>
          <a:p>
            <a:pPr marL="0" indent="0">
              <a:buNone/>
            </a:pPr>
            <a:r>
              <a:rPr lang="en-US" dirty="0"/>
              <a:t>But allowing markets for organs goes against many people’s moral instincts policy.</a:t>
            </a:r>
          </a:p>
        </p:txBody>
      </p:sp>
    </p:spTree>
    <p:extLst>
      <p:ext uri="{BB962C8B-B14F-4D97-AF65-F5344CB8AC3E}">
        <p14:creationId xmlns:p14="http://schemas.microsoft.com/office/powerpoint/2010/main" val="371803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a:bodyPr>
          <a:lstStyle/>
          <a:p>
            <a:r>
              <a:rPr lang="en-US" dirty="0"/>
              <a:t>The concept of </a:t>
            </a:r>
            <a:r>
              <a:rPr lang="en-US" i="1" dirty="0">
                <a:solidFill>
                  <a:srgbClr val="9D0505"/>
                </a:solidFill>
              </a:rPr>
              <a:t>willingness to pay </a:t>
            </a:r>
            <a:r>
              <a:rPr lang="en-US" dirty="0"/>
              <a:t>and </a:t>
            </a:r>
            <a:r>
              <a:rPr lang="en-US" i="1" dirty="0">
                <a:solidFill>
                  <a:srgbClr val="9D0505"/>
                </a:solidFill>
              </a:rPr>
              <a:t>willingness to sell </a:t>
            </a:r>
            <a:r>
              <a:rPr lang="en-US" dirty="0"/>
              <a:t>are analyzed.</a:t>
            </a:r>
          </a:p>
          <a:p>
            <a:pPr lvl="1"/>
            <a:r>
              <a:rPr lang="en-US" dirty="0"/>
              <a:t>Relationship to demand and supply.</a:t>
            </a:r>
          </a:p>
          <a:p>
            <a:pPr>
              <a:buClr>
                <a:schemeClr val="tx1"/>
              </a:buClr>
            </a:pPr>
            <a:r>
              <a:rPr lang="en-US" i="1" dirty="0">
                <a:solidFill>
                  <a:srgbClr val="9D0505"/>
                </a:solidFill>
              </a:rPr>
              <a:t>Consumer surplus and producer surplus </a:t>
            </a:r>
            <a:r>
              <a:rPr lang="en-US" dirty="0"/>
              <a:t>are introduced.</a:t>
            </a:r>
          </a:p>
          <a:p>
            <a:pPr>
              <a:buClr>
                <a:schemeClr val="tx1"/>
              </a:buClr>
            </a:pPr>
            <a:r>
              <a:rPr lang="en-US" dirty="0">
                <a:solidFill>
                  <a:srgbClr val="9D0505"/>
                </a:solidFill>
              </a:rPr>
              <a:t>Total surplus </a:t>
            </a:r>
            <a:r>
              <a:rPr lang="en-US" dirty="0"/>
              <a:t>is maximized at the market equilibrium price and quantity.</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Willingness to pay and sell </a:t>
            </a:r>
          </a:p>
        </p:txBody>
      </p:sp>
      <p:sp>
        <p:nvSpPr>
          <p:cNvPr id="3" name="Content Placeholder 2"/>
          <p:cNvSpPr>
            <a:spLocks noGrp="1"/>
          </p:cNvSpPr>
          <p:nvPr>
            <p:ph idx="1"/>
          </p:nvPr>
        </p:nvSpPr>
        <p:spPr/>
        <p:txBody>
          <a:bodyPr>
            <a:normAutofit/>
          </a:bodyPr>
          <a:lstStyle/>
          <a:p>
            <a:r>
              <a:rPr lang="en-US" dirty="0"/>
              <a:t>Consumers many times are willing to pay more than the market price.</a:t>
            </a:r>
          </a:p>
          <a:p>
            <a:pPr lvl="1"/>
            <a:r>
              <a:rPr lang="en-US" dirty="0"/>
              <a:t>A consumer is willing to purchase a good if the price is below their </a:t>
            </a:r>
            <a:r>
              <a:rPr lang="en-US" i="1" dirty="0">
                <a:solidFill>
                  <a:srgbClr val="9D0505"/>
                </a:solidFill>
              </a:rPr>
              <a:t>maximum willingness to pay</a:t>
            </a:r>
            <a:r>
              <a:rPr lang="en-US" dirty="0"/>
              <a:t>. </a:t>
            </a:r>
          </a:p>
          <a:p>
            <a:r>
              <a:rPr lang="en-US" dirty="0"/>
              <a:t>Producers likewise are willing to sell for less than the market price.</a:t>
            </a:r>
          </a:p>
          <a:p>
            <a:pPr lvl="1"/>
            <a:r>
              <a:rPr lang="en-US" dirty="0"/>
              <a:t>A producer is willing to sell a good if the price is above their </a:t>
            </a:r>
            <a:r>
              <a:rPr lang="en-US" i="1" dirty="0">
                <a:solidFill>
                  <a:srgbClr val="9D0505"/>
                </a:solidFill>
              </a:rPr>
              <a:t>minimum willingness to sell</a:t>
            </a:r>
            <a:r>
              <a:rPr lang="en-US" dirty="0"/>
              <a:t>. </a:t>
            </a:r>
          </a:p>
          <a:p>
            <a:r>
              <a:rPr lang="en-US" dirty="0"/>
              <a:t>Voluntary exchanges create value and can make everyone involved better off.</a:t>
            </a:r>
          </a:p>
        </p:txBody>
      </p:sp>
    </p:spTree>
    <p:extLst>
      <p:ext uri="{BB962C8B-B14F-4D97-AF65-F5344CB8AC3E}">
        <p14:creationId xmlns:p14="http://schemas.microsoft.com/office/powerpoint/2010/main" val="301733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latin typeface="+mj-lt"/>
              </a:rPr>
              <a:t>Willingness to pay and the demand curve</a:t>
            </a:r>
          </a:p>
        </p:txBody>
      </p:sp>
      <p:sp>
        <p:nvSpPr>
          <p:cNvPr id="83" name="Content Placeholder 2"/>
          <p:cNvSpPr>
            <a:spLocks noGrp="1"/>
          </p:cNvSpPr>
          <p:nvPr>
            <p:ph idx="1"/>
          </p:nvPr>
        </p:nvSpPr>
        <p:spPr>
          <a:xfrm>
            <a:off x="457200" y="1066800"/>
            <a:ext cx="8229600" cy="5254751"/>
          </a:xfrm>
        </p:spPr>
        <p:txBody>
          <a:bodyPr>
            <a:normAutofit/>
          </a:bodyPr>
          <a:lstStyle/>
          <a:p>
            <a:pPr marL="0" indent="0">
              <a:buNone/>
            </a:pPr>
            <a:r>
              <a:rPr lang="en-US" sz="2800" dirty="0"/>
              <a:t>Maximum willingness to pay shapes the demand curve.</a:t>
            </a:r>
          </a:p>
        </p:txBody>
      </p:sp>
      <p:sp>
        <p:nvSpPr>
          <p:cNvPr id="5" name="AutoShape 3"/>
          <p:cNvSpPr>
            <a:spLocks noChangeAspect="1" noChangeArrowheads="1" noTextEdit="1"/>
          </p:cNvSpPr>
          <p:nvPr/>
        </p:nvSpPr>
        <p:spPr bwMode="auto">
          <a:xfrm>
            <a:off x="924632" y="1343744"/>
            <a:ext cx="7397501" cy="554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289390" y="3901504"/>
            <a:ext cx="123704" cy="101558"/>
          </a:xfrm>
          <a:custGeom>
            <a:avLst/>
            <a:gdLst>
              <a:gd name="T0" fmla="*/ 60 w 60"/>
              <a:gd name="T1" fmla="*/ 22 h 44"/>
              <a:gd name="T2" fmla="*/ 0 w 60"/>
              <a:gd name="T3" fmla="*/ 0 h 44"/>
              <a:gd name="T4" fmla="*/ 0 w 60"/>
              <a:gd name="T5" fmla="*/ 0 h 44"/>
              <a:gd name="T6" fmla="*/ 2 w 60"/>
              <a:gd name="T7" fmla="*/ 4 h 44"/>
              <a:gd name="T8" fmla="*/ 4 w 60"/>
              <a:gd name="T9" fmla="*/ 14 h 44"/>
              <a:gd name="T10" fmla="*/ 6 w 60"/>
              <a:gd name="T11" fmla="*/ 20 h 44"/>
              <a:gd name="T12" fmla="*/ 6 w 60"/>
              <a:gd name="T13" fmla="*/ 28 h 44"/>
              <a:gd name="T14" fmla="*/ 4 w 60"/>
              <a:gd name="T15" fmla="*/ 36 h 44"/>
              <a:gd name="T16" fmla="*/ 0 w 60"/>
              <a:gd name="T17" fmla="*/ 44 h 44"/>
              <a:gd name="T18" fmla="*/ 6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60" y="22"/>
                </a:moveTo>
                <a:lnTo>
                  <a:pt x="0" y="0"/>
                </a:lnTo>
                <a:lnTo>
                  <a:pt x="0" y="0"/>
                </a:lnTo>
                <a:lnTo>
                  <a:pt x="2" y="4"/>
                </a:lnTo>
                <a:lnTo>
                  <a:pt x="4" y="14"/>
                </a:lnTo>
                <a:lnTo>
                  <a:pt x="6" y="20"/>
                </a:lnTo>
                <a:lnTo>
                  <a:pt x="6" y="28"/>
                </a:lnTo>
                <a:lnTo>
                  <a:pt x="4" y="36"/>
                </a:lnTo>
                <a:lnTo>
                  <a:pt x="0" y="44"/>
                </a:lnTo>
                <a:lnTo>
                  <a:pt x="6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flipV="1">
            <a:off x="1110079" y="2078079"/>
            <a:ext cx="0" cy="30652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1110079" y="5143279"/>
            <a:ext cx="285344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4" name="Line 23"/>
          <p:cNvSpPr>
            <a:spLocks noChangeShapeType="1"/>
          </p:cNvSpPr>
          <p:nvPr/>
        </p:nvSpPr>
        <p:spPr bwMode="auto">
          <a:xfrm>
            <a:off x="3312010" y="5087884"/>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6000" dirty="0"/>
          </a:p>
        </p:txBody>
      </p:sp>
      <p:sp>
        <p:nvSpPr>
          <p:cNvPr id="25" name="Line 24"/>
          <p:cNvSpPr>
            <a:spLocks noChangeShapeType="1"/>
          </p:cNvSpPr>
          <p:nvPr/>
        </p:nvSpPr>
        <p:spPr bwMode="auto">
          <a:xfrm>
            <a:off x="2763589" y="5087884"/>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6000" dirty="0"/>
          </a:p>
        </p:txBody>
      </p:sp>
      <p:sp>
        <p:nvSpPr>
          <p:cNvPr id="26" name="Line 25"/>
          <p:cNvSpPr>
            <a:spLocks noChangeShapeType="1"/>
          </p:cNvSpPr>
          <p:nvPr/>
        </p:nvSpPr>
        <p:spPr bwMode="auto">
          <a:xfrm>
            <a:off x="2211045" y="5087884"/>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6000" dirty="0"/>
          </a:p>
        </p:txBody>
      </p:sp>
      <p:sp>
        <p:nvSpPr>
          <p:cNvPr id="27" name="Line 26"/>
          <p:cNvSpPr>
            <a:spLocks noChangeShapeType="1"/>
          </p:cNvSpPr>
          <p:nvPr/>
        </p:nvSpPr>
        <p:spPr bwMode="auto">
          <a:xfrm>
            <a:off x="1662623" y="5087884"/>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6000" dirty="0"/>
          </a:p>
        </p:txBody>
      </p:sp>
      <p:sp>
        <p:nvSpPr>
          <p:cNvPr id="29" name="Line 28"/>
          <p:cNvSpPr>
            <a:spLocks noChangeShapeType="1"/>
          </p:cNvSpPr>
          <p:nvPr/>
        </p:nvSpPr>
        <p:spPr bwMode="auto">
          <a:xfrm>
            <a:off x="1110079" y="2188869"/>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0" name="Line 29"/>
          <p:cNvSpPr>
            <a:spLocks noChangeShapeType="1"/>
          </p:cNvSpPr>
          <p:nvPr/>
        </p:nvSpPr>
        <p:spPr bwMode="auto">
          <a:xfrm>
            <a:off x="1110079" y="2678193"/>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1" name="Line 30"/>
          <p:cNvSpPr>
            <a:spLocks noChangeShapeType="1"/>
          </p:cNvSpPr>
          <p:nvPr/>
        </p:nvSpPr>
        <p:spPr bwMode="auto">
          <a:xfrm>
            <a:off x="1110079" y="3172134"/>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2" name="Line 31"/>
          <p:cNvSpPr>
            <a:spLocks noChangeShapeType="1"/>
          </p:cNvSpPr>
          <p:nvPr/>
        </p:nvSpPr>
        <p:spPr bwMode="auto">
          <a:xfrm>
            <a:off x="1110079" y="3666074"/>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3" name="Line 32"/>
          <p:cNvSpPr>
            <a:spLocks noChangeShapeType="1"/>
          </p:cNvSpPr>
          <p:nvPr/>
        </p:nvSpPr>
        <p:spPr bwMode="auto">
          <a:xfrm>
            <a:off x="1110079" y="4155398"/>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4" name="Line 33"/>
          <p:cNvSpPr>
            <a:spLocks noChangeShapeType="1"/>
          </p:cNvSpPr>
          <p:nvPr/>
        </p:nvSpPr>
        <p:spPr bwMode="auto">
          <a:xfrm>
            <a:off x="1110079" y="4649339"/>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5" name="Line 34"/>
          <p:cNvSpPr>
            <a:spLocks noChangeShapeType="1"/>
          </p:cNvSpPr>
          <p:nvPr/>
        </p:nvSpPr>
        <p:spPr bwMode="auto">
          <a:xfrm>
            <a:off x="3860432" y="5092500"/>
            <a:ext cx="0" cy="5077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50" name="Freeform 49"/>
          <p:cNvSpPr>
            <a:spLocks/>
          </p:cNvSpPr>
          <p:nvPr/>
        </p:nvSpPr>
        <p:spPr bwMode="auto">
          <a:xfrm>
            <a:off x="1110079" y="2682810"/>
            <a:ext cx="2754476" cy="2460470"/>
          </a:xfrm>
          <a:custGeom>
            <a:avLst/>
            <a:gdLst>
              <a:gd name="T0" fmla="*/ 0 w 1336"/>
              <a:gd name="T1" fmla="*/ 0 h 1066"/>
              <a:gd name="T2" fmla="*/ 248 w 1336"/>
              <a:gd name="T3" fmla="*/ 0 h 1066"/>
              <a:gd name="T4" fmla="*/ 248 w 1336"/>
              <a:gd name="T5" fmla="*/ 550 h 1066"/>
              <a:gd name="T6" fmla="*/ 512 w 1336"/>
              <a:gd name="T7" fmla="*/ 550 h 1066"/>
              <a:gd name="T8" fmla="*/ 512 w 1336"/>
              <a:gd name="T9" fmla="*/ 650 h 1066"/>
              <a:gd name="T10" fmla="*/ 808 w 1336"/>
              <a:gd name="T11" fmla="*/ 650 h 1066"/>
              <a:gd name="T12" fmla="*/ 808 w 1336"/>
              <a:gd name="T13" fmla="*/ 758 h 1066"/>
              <a:gd name="T14" fmla="*/ 1068 w 1336"/>
              <a:gd name="T15" fmla="*/ 758 h 1066"/>
              <a:gd name="T16" fmla="*/ 1068 w 1336"/>
              <a:gd name="T17" fmla="*/ 854 h 1066"/>
              <a:gd name="T18" fmla="*/ 1336 w 1336"/>
              <a:gd name="T19" fmla="*/ 854 h 1066"/>
              <a:gd name="T20" fmla="*/ 1336 w 1336"/>
              <a:gd name="T21" fmla="*/ 1066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6" h="1066">
                <a:moveTo>
                  <a:pt x="0" y="0"/>
                </a:moveTo>
                <a:lnTo>
                  <a:pt x="248" y="0"/>
                </a:lnTo>
                <a:lnTo>
                  <a:pt x="248" y="550"/>
                </a:lnTo>
                <a:lnTo>
                  <a:pt x="512" y="550"/>
                </a:lnTo>
                <a:lnTo>
                  <a:pt x="512" y="650"/>
                </a:lnTo>
                <a:lnTo>
                  <a:pt x="808" y="650"/>
                </a:lnTo>
                <a:lnTo>
                  <a:pt x="808" y="758"/>
                </a:lnTo>
                <a:lnTo>
                  <a:pt x="1068" y="758"/>
                </a:lnTo>
                <a:lnTo>
                  <a:pt x="1068" y="854"/>
                </a:lnTo>
                <a:lnTo>
                  <a:pt x="1336" y="854"/>
                </a:lnTo>
                <a:lnTo>
                  <a:pt x="1336" y="1066"/>
                </a:lnTo>
              </a:path>
            </a:pathLst>
          </a:custGeom>
          <a:noFill/>
          <a:ln w="38100">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50"/>
          <p:cNvSpPr>
            <a:spLocks noChangeArrowheads="1"/>
          </p:cNvSpPr>
          <p:nvPr/>
        </p:nvSpPr>
        <p:spPr bwMode="auto">
          <a:xfrm>
            <a:off x="998745"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755476" y="454161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750278" y="4058100"/>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755477" y="356989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748918" y="307595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750279" y="259048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755477" y="209654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629636"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2178057"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730602"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279023"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831567" y="517559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883288" y="1828800"/>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2735178" y="5391037"/>
            <a:ext cx="13914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Potential buyers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nvGrpSpPr>
          <p:cNvPr id="7" name="Group 6"/>
          <p:cNvGrpSpPr/>
          <p:nvPr/>
        </p:nvGrpSpPr>
        <p:grpSpPr>
          <a:xfrm>
            <a:off x="1740520" y="2885359"/>
            <a:ext cx="2946942" cy="830408"/>
            <a:chOff x="1740520" y="2885359"/>
            <a:chExt cx="2946942" cy="830408"/>
          </a:xfrm>
        </p:grpSpPr>
        <p:sp>
          <p:nvSpPr>
            <p:cNvPr id="28" name="Rectangle 27"/>
            <p:cNvSpPr>
              <a:spLocks noChangeArrowheads="1"/>
            </p:cNvSpPr>
            <p:nvPr/>
          </p:nvSpPr>
          <p:spPr bwMode="auto">
            <a:xfrm>
              <a:off x="1740520" y="2885359"/>
              <a:ext cx="2946942" cy="830408"/>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200" dirty="0"/>
            </a:p>
          </p:txBody>
        </p:sp>
        <p:sp>
          <p:nvSpPr>
            <p:cNvPr id="65" name="Rectangle 64"/>
            <p:cNvSpPr>
              <a:spLocks noChangeArrowheads="1"/>
            </p:cNvSpPr>
            <p:nvPr/>
          </p:nvSpPr>
          <p:spPr bwMode="auto">
            <a:xfrm>
              <a:off x="1862835" y="2954304"/>
              <a:ext cx="248625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Each step represents a camera</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65"/>
            <p:cNvSpPr>
              <a:spLocks noChangeArrowheads="1"/>
            </p:cNvSpPr>
            <p:nvPr/>
          </p:nvSpPr>
          <p:spPr bwMode="auto">
            <a:xfrm>
              <a:off x="1852360" y="3183065"/>
              <a:ext cx="277479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bought by the additional buyer who</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66"/>
            <p:cNvSpPr>
              <a:spLocks noChangeArrowheads="1"/>
            </p:cNvSpPr>
            <p:nvPr/>
          </p:nvSpPr>
          <p:spPr bwMode="auto">
            <a:xfrm>
              <a:off x="1850570" y="3402453"/>
              <a:ext cx="2595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becomes interested at that price.</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75" name="Rectangle 74"/>
          <p:cNvSpPr>
            <a:spLocks noChangeArrowheads="1"/>
          </p:cNvSpPr>
          <p:nvPr/>
        </p:nvSpPr>
        <p:spPr bwMode="auto">
          <a:xfrm>
            <a:off x="1901785" y="2604333"/>
            <a:ext cx="815929"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Bird watcher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75"/>
          <p:cNvSpPr>
            <a:spLocks noChangeArrowheads="1"/>
          </p:cNvSpPr>
          <p:nvPr/>
        </p:nvSpPr>
        <p:spPr bwMode="auto">
          <a:xfrm>
            <a:off x="2458453" y="3859957"/>
            <a:ext cx="1458733"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Amateur photographer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76"/>
          <p:cNvSpPr>
            <a:spLocks noChangeArrowheads="1"/>
          </p:cNvSpPr>
          <p:nvPr/>
        </p:nvSpPr>
        <p:spPr bwMode="auto">
          <a:xfrm>
            <a:off x="3060479" y="4095387"/>
            <a:ext cx="110927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Real estate agent</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77"/>
          <p:cNvSpPr>
            <a:spLocks noChangeArrowheads="1"/>
          </p:cNvSpPr>
          <p:nvPr/>
        </p:nvSpPr>
        <p:spPr bwMode="auto">
          <a:xfrm>
            <a:off x="3600653" y="4340049"/>
            <a:ext cx="642805"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Journalist</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78"/>
          <p:cNvSpPr>
            <a:spLocks noChangeArrowheads="1"/>
          </p:cNvSpPr>
          <p:nvPr/>
        </p:nvSpPr>
        <p:spPr bwMode="auto">
          <a:xfrm>
            <a:off x="4169692" y="4561630"/>
            <a:ext cx="51777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Teacher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4868894" y="1828800"/>
            <a:ext cx="3513106" cy="3796844"/>
            <a:chOff x="4868894" y="2675557"/>
            <a:chExt cx="3513106" cy="3796844"/>
          </a:xfrm>
        </p:grpSpPr>
        <p:sp>
          <p:nvSpPr>
            <p:cNvPr id="6" name="Freeform 5"/>
            <p:cNvSpPr>
              <a:spLocks/>
            </p:cNvSpPr>
            <p:nvPr/>
          </p:nvSpPr>
          <p:spPr bwMode="auto">
            <a:xfrm>
              <a:off x="5258287" y="3501869"/>
              <a:ext cx="2507068" cy="2312749"/>
            </a:xfrm>
            <a:custGeom>
              <a:avLst/>
              <a:gdLst>
                <a:gd name="T0" fmla="*/ 0 w 1216"/>
                <a:gd name="T1" fmla="*/ 0 h 1002"/>
                <a:gd name="T2" fmla="*/ 0 w 1216"/>
                <a:gd name="T3" fmla="*/ 0 h 1002"/>
                <a:gd name="T4" fmla="*/ 1216 w 1216"/>
                <a:gd name="T5" fmla="*/ 1002 h 1002"/>
              </a:gdLst>
              <a:ahLst/>
              <a:cxnLst>
                <a:cxn ang="0">
                  <a:pos x="T0" y="T1"/>
                </a:cxn>
                <a:cxn ang="0">
                  <a:pos x="T2" y="T3"/>
                </a:cxn>
                <a:cxn ang="0">
                  <a:pos x="T4" y="T5"/>
                </a:cxn>
              </a:cxnLst>
              <a:rect l="0" t="0" r="r" b="b"/>
              <a:pathLst>
                <a:path w="1216" h="1002">
                  <a:moveTo>
                    <a:pt x="0" y="0"/>
                  </a:moveTo>
                  <a:lnTo>
                    <a:pt x="0" y="0"/>
                  </a:lnTo>
                  <a:lnTo>
                    <a:pt x="1216" y="1002"/>
                  </a:lnTo>
                </a:path>
              </a:pathLst>
            </a:custGeom>
            <a:noFill/>
            <a:ln w="38100">
              <a:solidFill>
                <a:srgbClr val="E46C0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flipV="1">
              <a:off x="5204682" y="2924836"/>
              <a:ext cx="0" cy="306520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a:off x="5204682" y="5990036"/>
              <a:ext cx="2849316"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8" name="Line 37"/>
            <p:cNvSpPr>
              <a:spLocks noChangeShapeType="1"/>
            </p:cNvSpPr>
            <p:nvPr/>
          </p:nvSpPr>
          <p:spPr bwMode="auto">
            <a:xfrm>
              <a:off x="7035502" y="5934641"/>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9" name="Line 38"/>
            <p:cNvSpPr>
              <a:spLocks noChangeShapeType="1"/>
            </p:cNvSpPr>
            <p:nvPr/>
          </p:nvSpPr>
          <p:spPr bwMode="auto">
            <a:xfrm>
              <a:off x="7497330" y="5934641"/>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0" name="Line 39"/>
            <p:cNvSpPr>
              <a:spLocks noChangeShapeType="1"/>
            </p:cNvSpPr>
            <p:nvPr/>
          </p:nvSpPr>
          <p:spPr bwMode="auto">
            <a:xfrm>
              <a:off x="6577797" y="5934641"/>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1" name="Line 40"/>
            <p:cNvSpPr>
              <a:spLocks noChangeShapeType="1"/>
            </p:cNvSpPr>
            <p:nvPr/>
          </p:nvSpPr>
          <p:spPr bwMode="auto">
            <a:xfrm>
              <a:off x="6120092" y="5934641"/>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2" name="Line 41"/>
            <p:cNvSpPr>
              <a:spLocks noChangeShapeType="1"/>
            </p:cNvSpPr>
            <p:nvPr/>
          </p:nvSpPr>
          <p:spPr bwMode="auto">
            <a:xfrm>
              <a:off x="5662387" y="5934641"/>
              <a:ext cx="0" cy="5539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3" name="Line 42"/>
            <p:cNvSpPr>
              <a:spLocks noChangeShapeType="1"/>
            </p:cNvSpPr>
            <p:nvPr/>
          </p:nvSpPr>
          <p:spPr bwMode="auto">
            <a:xfrm>
              <a:off x="5204682" y="3035626"/>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4" name="Line 43"/>
            <p:cNvSpPr>
              <a:spLocks noChangeShapeType="1"/>
            </p:cNvSpPr>
            <p:nvPr/>
          </p:nvSpPr>
          <p:spPr bwMode="auto">
            <a:xfrm>
              <a:off x="5204682" y="3524950"/>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5" name="Line 44"/>
            <p:cNvSpPr>
              <a:spLocks noChangeShapeType="1"/>
            </p:cNvSpPr>
            <p:nvPr/>
          </p:nvSpPr>
          <p:spPr bwMode="auto">
            <a:xfrm>
              <a:off x="5204682" y="4018891"/>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6" name="Line 45"/>
            <p:cNvSpPr>
              <a:spLocks noChangeShapeType="1"/>
            </p:cNvSpPr>
            <p:nvPr/>
          </p:nvSpPr>
          <p:spPr bwMode="auto">
            <a:xfrm>
              <a:off x="5204682" y="4512831"/>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7" name="Line 46"/>
            <p:cNvSpPr>
              <a:spLocks noChangeShapeType="1"/>
            </p:cNvSpPr>
            <p:nvPr/>
          </p:nvSpPr>
          <p:spPr bwMode="auto">
            <a:xfrm>
              <a:off x="5204682" y="5002155"/>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8" name="Line 47"/>
            <p:cNvSpPr>
              <a:spLocks noChangeShapeType="1"/>
            </p:cNvSpPr>
            <p:nvPr/>
          </p:nvSpPr>
          <p:spPr bwMode="auto">
            <a:xfrm>
              <a:off x="5204682" y="5496096"/>
              <a:ext cx="49482"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49" name="Line 48"/>
            <p:cNvSpPr>
              <a:spLocks noChangeShapeType="1"/>
            </p:cNvSpPr>
            <p:nvPr/>
          </p:nvSpPr>
          <p:spPr bwMode="auto">
            <a:xfrm>
              <a:off x="7955035" y="5939257"/>
              <a:ext cx="0" cy="50779"/>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80" name="Rectangle 79"/>
            <p:cNvSpPr>
              <a:spLocks noChangeArrowheads="1"/>
            </p:cNvSpPr>
            <p:nvPr/>
          </p:nvSpPr>
          <p:spPr bwMode="auto">
            <a:xfrm>
              <a:off x="7773603" y="5625351"/>
              <a:ext cx="53219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Demand</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87"/>
            <p:cNvSpPr>
              <a:spLocks noChangeArrowheads="1"/>
            </p:cNvSpPr>
            <p:nvPr/>
          </p:nvSpPr>
          <p:spPr bwMode="auto">
            <a:xfrm>
              <a:off x="5817195" y="6256957"/>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88"/>
            <p:cNvSpPr>
              <a:spLocks noChangeArrowheads="1"/>
            </p:cNvSpPr>
            <p:nvPr/>
          </p:nvSpPr>
          <p:spPr bwMode="auto">
            <a:xfrm>
              <a:off x="5093349" y="60223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9"/>
            <p:cNvSpPr>
              <a:spLocks noChangeArrowheads="1"/>
            </p:cNvSpPr>
            <p:nvPr/>
          </p:nvSpPr>
          <p:spPr bwMode="auto">
            <a:xfrm>
              <a:off x="4879490" y="540838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90"/>
            <p:cNvSpPr>
              <a:spLocks noChangeArrowheads="1"/>
            </p:cNvSpPr>
            <p:nvPr/>
          </p:nvSpPr>
          <p:spPr bwMode="auto">
            <a:xfrm>
              <a:off x="4890087" y="491444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91"/>
            <p:cNvSpPr>
              <a:spLocks noChangeArrowheads="1"/>
            </p:cNvSpPr>
            <p:nvPr/>
          </p:nvSpPr>
          <p:spPr bwMode="auto">
            <a:xfrm>
              <a:off x="4879491" y="44166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a:spLocks noChangeArrowheads="1"/>
            </p:cNvSpPr>
            <p:nvPr/>
          </p:nvSpPr>
          <p:spPr bwMode="auto">
            <a:xfrm>
              <a:off x="4868894" y="393187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93"/>
            <p:cNvSpPr>
              <a:spLocks noChangeArrowheads="1"/>
            </p:cNvSpPr>
            <p:nvPr/>
          </p:nvSpPr>
          <p:spPr bwMode="auto">
            <a:xfrm>
              <a:off x="4868895" y="343724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94"/>
            <p:cNvSpPr>
              <a:spLocks noChangeArrowheads="1"/>
            </p:cNvSpPr>
            <p:nvPr/>
          </p:nvSpPr>
          <p:spPr bwMode="auto">
            <a:xfrm>
              <a:off x="4868895" y="294330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5"/>
            <p:cNvSpPr>
              <a:spLocks noChangeArrowheads="1"/>
            </p:cNvSpPr>
            <p:nvPr/>
          </p:nvSpPr>
          <p:spPr bwMode="auto">
            <a:xfrm>
              <a:off x="5600535"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6"/>
            <p:cNvSpPr>
              <a:spLocks noChangeArrowheads="1"/>
            </p:cNvSpPr>
            <p:nvPr/>
          </p:nvSpPr>
          <p:spPr bwMode="auto">
            <a:xfrm>
              <a:off x="6058240"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7"/>
            <p:cNvSpPr>
              <a:spLocks noChangeArrowheads="1"/>
            </p:cNvSpPr>
            <p:nvPr/>
          </p:nvSpPr>
          <p:spPr bwMode="auto">
            <a:xfrm>
              <a:off x="6520068"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6977773"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7893183"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00"/>
            <p:cNvSpPr>
              <a:spLocks noChangeArrowheads="1"/>
            </p:cNvSpPr>
            <p:nvPr/>
          </p:nvSpPr>
          <p:spPr bwMode="auto">
            <a:xfrm>
              <a:off x="7435478" y="6022350"/>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1"/>
            <p:cNvSpPr>
              <a:spLocks noChangeArrowheads="1"/>
            </p:cNvSpPr>
            <p:nvPr/>
          </p:nvSpPr>
          <p:spPr bwMode="auto">
            <a:xfrm>
              <a:off x="4973768" y="2675557"/>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sp>
        <p:nvSpPr>
          <p:cNvPr id="103" name="Freeform 57"/>
          <p:cNvSpPr>
            <a:spLocks noEditPoints="1"/>
          </p:cNvSpPr>
          <p:nvPr/>
        </p:nvSpPr>
        <p:spPr bwMode="auto">
          <a:xfrm>
            <a:off x="1671535" y="2634510"/>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57"/>
          <p:cNvSpPr>
            <a:spLocks noEditPoints="1"/>
          </p:cNvSpPr>
          <p:nvPr/>
        </p:nvSpPr>
        <p:spPr bwMode="auto">
          <a:xfrm>
            <a:off x="3378409" y="4420840"/>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57"/>
          <p:cNvSpPr>
            <a:spLocks noEditPoints="1"/>
          </p:cNvSpPr>
          <p:nvPr/>
        </p:nvSpPr>
        <p:spPr bwMode="auto">
          <a:xfrm>
            <a:off x="2839383" y="4155398"/>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57"/>
          <p:cNvSpPr>
            <a:spLocks noEditPoints="1"/>
          </p:cNvSpPr>
          <p:nvPr/>
        </p:nvSpPr>
        <p:spPr bwMode="auto">
          <a:xfrm>
            <a:off x="2231053" y="3909690"/>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57"/>
          <p:cNvSpPr>
            <a:spLocks noEditPoints="1"/>
          </p:cNvSpPr>
          <p:nvPr/>
        </p:nvSpPr>
        <p:spPr bwMode="auto">
          <a:xfrm>
            <a:off x="3978457" y="4627095"/>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Content Placeholder 7"/>
          <p:cNvSpPr txBox="1">
            <a:spLocks/>
          </p:cNvSpPr>
          <p:nvPr/>
        </p:nvSpPr>
        <p:spPr>
          <a:xfrm>
            <a:off x="457200" y="5657149"/>
            <a:ext cx="3886200" cy="8198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Five potential buyers’ willingness to pay forms demand curve.</a:t>
            </a:r>
          </a:p>
        </p:txBody>
      </p:sp>
      <p:sp>
        <p:nvSpPr>
          <p:cNvPr id="85" name="Content Placeholder 7"/>
          <p:cNvSpPr txBox="1">
            <a:spLocks/>
          </p:cNvSpPr>
          <p:nvPr/>
        </p:nvSpPr>
        <p:spPr>
          <a:xfrm>
            <a:off x="4724400" y="5657149"/>
            <a:ext cx="3886200" cy="8198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Many buyers’ willingness to pay forms demand curve.</a:t>
            </a:r>
          </a:p>
        </p:txBody>
      </p:sp>
    </p:spTree>
    <p:extLst>
      <p:ext uri="{BB962C8B-B14F-4D97-AF65-F5344CB8AC3E}">
        <p14:creationId xmlns:p14="http://schemas.microsoft.com/office/powerpoint/2010/main" val="283513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103" grpId="0" animBg="1"/>
      <p:bldP spid="104" grpId="0" animBg="1"/>
      <p:bldP spid="105" grpId="0" animBg="1"/>
      <p:bldP spid="106" grpId="0" animBg="1"/>
      <p:bldP spid="107" grpId="0" animBg="1"/>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600" dirty="0">
                <a:latin typeface="+mj-lt"/>
              </a:rPr>
              <a:t>Willingness to sell and the supply curve</a:t>
            </a:r>
          </a:p>
        </p:txBody>
      </p:sp>
      <p:sp>
        <p:nvSpPr>
          <p:cNvPr id="111" name="Content Placeholder 2"/>
          <p:cNvSpPr>
            <a:spLocks noGrp="1"/>
          </p:cNvSpPr>
          <p:nvPr>
            <p:ph idx="1"/>
          </p:nvPr>
        </p:nvSpPr>
        <p:spPr>
          <a:xfrm>
            <a:off x="457200" y="1066800"/>
            <a:ext cx="8229600" cy="5254751"/>
          </a:xfrm>
        </p:spPr>
        <p:txBody>
          <a:bodyPr>
            <a:normAutofit/>
          </a:bodyPr>
          <a:lstStyle/>
          <a:p>
            <a:pPr marL="0" indent="0">
              <a:buNone/>
            </a:pPr>
            <a:r>
              <a:rPr lang="en-US" sz="2800" dirty="0"/>
              <a:t>Minimum willingness to sell shapes the supply curve.</a:t>
            </a:r>
          </a:p>
        </p:txBody>
      </p:sp>
      <p:sp>
        <p:nvSpPr>
          <p:cNvPr id="5" name="AutoShape 3"/>
          <p:cNvSpPr>
            <a:spLocks noChangeAspect="1" noChangeArrowheads="1" noTextEdit="1"/>
          </p:cNvSpPr>
          <p:nvPr/>
        </p:nvSpPr>
        <p:spPr bwMode="auto">
          <a:xfrm>
            <a:off x="474721" y="990600"/>
            <a:ext cx="7881352" cy="554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7"/>
          <p:cNvSpPr>
            <a:spLocks/>
          </p:cNvSpPr>
          <p:nvPr/>
        </p:nvSpPr>
        <p:spPr bwMode="auto">
          <a:xfrm>
            <a:off x="3984959" y="2993135"/>
            <a:ext cx="134687" cy="97902"/>
          </a:xfrm>
          <a:custGeom>
            <a:avLst/>
            <a:gdLst>
              <a:gd name="T0" fmla="*/ 62 w 62"/>
              <a:gd name="T1" fmla="*/ 22 h 44"/>
              <a:gd name="T2" fmla="*/ 0 w 62"/>
              <a:gd name="T3" fmla="*/ 0 h 44"/>
              <a:gd name="T4" fmla="*/ 0 w 62"/>
              <a:gd name="T5" fmla="*/ 0 h 44"/>
              <a:gd name="T6" fmla="*/ 2 w 62"/>
              <a:gd name="T7" fmla="*/ 4 h 44"/>
              <a:gd name="T8" fmla="*/ 6 w 62"/>
              <a:gd name="T9" fmla="*/ 14 h 44"/>
              <a:gd name="T10" fmla="*/ 8 w 62"/>
              <a:gd name="T11" fmla="*/ 20 h 44"/>
              <a:gd name="T12" fmla="*/ 6 w 62"/>
              <a:gd name="T13" fmla="*/ 28 h 44"/>
              <a:gd name="T14" fmla="*/ 4 w 62"/>
              <a:gd name="T15" fmla="*/ 36 h 44"/>
              <a:gd name="T16" fmla="*/ 0 w 62"/>
              <a:gd name="T17" fmla="*/ 44 h 44"/>
              <a:gd name="T18" fmla="*/ 62 w 62"/>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62" y="22"/>
                </a:moveTo>
                <a:lnTo>
                  <a:pt x="0" y="0"/>
                </a:lnTo>
                <a:lnTo>
                  <a:pt x="0" y="0"/>
                </a:lnTo>
                <a:lnTo>
                  <a:pt x="2" y="4"/>
                </a:lnTo>
                <a:lnTo>
                  <a:pt x="6" y="14"/>
                </a:lnTo>
                <a:lnTo>
                  <a:pt x="8" y="20"/>
                </a:lnTo>
                <a:lnTo>
                  <a:pt x="6" y="28"/>
                </a:lnTo>
                <a:lnTo>
                  <a:pt x="4" y="36"/>
                </a:lnTo>
                <a:lnTo>
                  <a:pt x="0" y="44"/>
                </a:lnTo>
                <a:lnTo>
                  <a:pt x="62"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811880" y="3994402"/>
            <a:ext cx="130342" cy="97902"/>
          </a:xfrm>
          <a:custGeom>
            <a:avLst/>
            <a:gdLst>
              <a:gd name="T0" fmla="*/ 60 w 60"/>
              <a:gd name="T1" fmla="*/ 22 h 44"/>
              <a:gd name="T2" fmla="*/ 0 w 60"/>
              <a:gd name="T3" fmla="*/ 0 h 44"/>
              <a:gd name="T4" fmla="*/ 0 w 60"/>
              <a:gd name="T5" fmla="*/ 0 h 44"/>
              <a:gd name="T6" fmla="*/ 2 w 60"/>
              <a:gd name="T7" fmla="*/ 4 h 44"/>
              <a:gd name="T8" fmla="*/ 6 w 60"/>
              <a:gd name="T9" fmla="*/ 14 h 44"/>
              <a:gd name="T10" fmla="*/ 6 w 60"/>
              <a:gd name="T11" fmla="*/ 20 h 44"/>
              <a:gd name="T12" fmla="*/ 6 w 60"/>
              <a:gd name="T13" fmla="*/ 28 h 44"/>
              <a:gd name="T14" fmla="*/ 4 w 60"/>
              <a:gd name="T15" fmla="*/ 36 h 44"/>
              <a:gd name="T16" fmla="*/ 0 w 60"/>
              <a:gd name="T17" fmla="*/ 44 h 44"/>
              <a:gd name="T18" fmla="*/ 60 w 60"/>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60" y="22"/>
                </a:moveTo>
                <a:lnTo>
                  <a:pt x="0" y="0"/>
                </a:lnTo>
                <a:lnTo>
                  <a:pt x="0" y="0"/>
                </a:lnTo>
                <a:lnTo>
                  <a:pt x="2" y="4"/>
                </a:lnTo>
                <a:lnTo>
                  <a:pt x="6" y="14"/>
                </a:lnTo>
                <a:lnTo>
                  <a:pt x="6" y="20"/>
                </a:lnTo>
                <a:lnTo>
                  <a:pt x="6" y="28"/>
                </a:lnTo>
                <a:lnTo>
                  <a:pt x="4" y="36"/>
                </a:lnTo>
                <a:lnTo>
                  <a:pt x="0" y="44"/>
                </a:lnTo>
                <a:lnTo>
                  <a:pt x="6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flipV="1">
            <a:off x="865438" y="1965166"/>
            <a:ext cx="0" cy="311505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865438" y="2071968"/>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4" name="Line 23"/>
          <p:cNvSpPr>
            <a:spLocks noChangeShapeType="1"/>
          </p:cNvSpPr>
          <p:nvPr/>
        </p:nvSpPr>
        <p:spPr bwMode="auto">
          <a:xfrm>
            <a:off x="865438" y="2574827"/>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5" name="Line 24"/>
          <p:cNvSpPr>
            <a:spLocks noChangeShapeType="1"/>
          </p:cNvSpPr>
          <p:nvPr/>
        </p:nvSpPr>
        <p:spPr bwMode="auto">
          <a:xfrm>
            <a:off x="865438" y="3073236"/>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6" name="Line 25"/>
          <p:cNvSpPr>
            <a:spLocks noChangeShapeType="1"/>
          </p:cNvSpPr>
          <p:nvPr/>
        </p:nvSpPr>
        <p:spPr bwMode="auto">
          <a:xfrm>
            <a:off x="865438" y="3576095"/>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7" name="Line 26"/>
          <p:cNvSpPr>
            <a:spLocks noChangeShapeType="1"/>
          </p:cNvSpPr>
          <p:nvPr/>
        </p:nvSpPr>
        <p:spPr bwMode="auto">
          <a:xfrm>
            <a:off x="865438" y="4078954"/>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8" name="Line 27"/>
          <p:cNvSpPr>
            <a:spLocks noChangeShapeType="1"/>
          </p:cNvSpPr>
          <p:nvPr/>
        </p:nvSpPr>
        <p:spPr bwMode="auto">
          <a:xfrm>
            <a:off x="865438" y="4577363"/>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29" name="Line 28"/>
          <p:cNvSpPr>
            <a:spLocks noChangeShapeType="1"/>
          </p:cNvSpPr>
          <p:nvPr/>
        </p:nvSpPr>
        <p:spPr bwMode="auto">
          <a:xfrm>
            <a:off x="865438" y="5080222"/>
            <a:ext cx="3128210"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4000" dirty="0"/>
          </a:p>
        </p:txBody>
      </p:sp>
      <p:sp>
        <p:nvSpPr>
          <p:cNvPr id="30" name="Line 29"/>
          <p:cNvSpPr>
            <a:spLocks noChangeShapeType="1"/>
          </p:cNvSpPr>
          <p:nvPr/>
        </p:nvSpPr>
        <p:spPr bwMode="auto">
          <a:xfrm>
            <a:off x="3889375"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3285457"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2681538"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a:off x="2073275"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a:off x="1469357"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4"/>
          <p:cNvSpPr>
            <a:spLocks noChangeArrowheads="1"/>
          </p:cNvSpPr>
          <p:nvPr/>
        </p:nvSpPr>
        <p:spPr bwMode="auto">
          <a:xfrm>
            <a:off x="748131"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523707" y="4492811"/>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505515" y="397790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499665" y="348172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a:off x="505514" y="2971175"/>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
          <p:cNvSpPr>
            <a:spLocks noChangeArrowheads="1"/>
          </p:cNvSpPr>
          <p:nvPr/>
        </p:nvSpPr>
        <p:spPr bwMode="auto">
          <a:xfrm>
            <a:off x="511823" y="248582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0"/>
          <p:cNvSpPr>
            <a:spLocks noChangeArrowheads="1"/>
          </p:cNvSpPr>
          <p:nvPr/>
        </p:nvSpPr>
        <p:spPr bwMode="auto">
          <a:xfrm>
            <a:off x="505515" y="1985983"/>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
          <p:cNvSpPr>
            <a:spLocks noChangeArrowheads="1"/>
          </p:cNvSpPr>
          <p:nvPr/>
        </p:nvSpPr>
        <p:spPr bwMode="auto">
          <a:xfrm>
            <a:off x="1438944"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
          <p:cNvSpPr>
            <a:spLocks noChangeArrowheads="1"/>
          </p:cNvSpPr>
          <p:nvPr/>
        </p:nvSpPr>
        <p:spPr bwMode="auto">
          <a:xfrm>
            <a:off x="2042862"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a:off x="2646780"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
          <p:cNvSpPr>
            <a:spLocks noChangeArrowheads="1"/>
          </p:cNvSpPr>
          <p:nvPr/>
        </p:nvSpPr>
        <p:spPr bwMode="auto">
          <a:xfrm>
            <a:off x="3250699"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5"/>
          <p:cNvSpPr>
            <a:spLocks noChangeArrowheads="1"/>
          </p:cNvSpPr>
          <p:nvPr/>
        </p:nvSpPr>
        <p:spPr bwMode="auto">
          <a:xfrm>
            <a:off x="3854617"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7"/>
          <p:cNvSpPr>
            <a:spLocks noChangeArrowheads="1"/>
          </p:cNvSpPr>
          <p:nvPr/>
        </p:nvSpPr>
        <p:spPr bwMode="auto">
          <a:xfrm>
            <a:off x="2666429" y="5334000"/>
            <a:ext cx="137217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Potential sellers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624975" y="1700771"/>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50" name="Freeform 49"/>
          <p:cNvSpPr>
            <a:spLocks/>
          </p:cNvSpPr>
          <p:nvPr/>
        </p:nvSpPr>
        <p:spPr bwMode="auto">
          <a:xfrm>
            <a:off x="882817" y="3042086"/>
            <a:ext cx="2928352" cy="1726631"/>
          </a:xfrm>
          <a:custGeom>
            <a:avLst/>
            <a:gdLst>
              <a:gd name="T0" fmla="*/ 0 w 1348"/>
              <a:gd name="T1" fmla="*/ 776 h 776"/>
              <a:gd name="T2" fmla="*/ 272 w 1348"/>
              <a:gd name="T3" fmla="*/ 776 h 776"/>
              <a:gd name="T4" fmla="*/ 272 w 1348"/>
              <a:gd name="T5" fmla="*/ 676 h 776"/>
              <a:gd name="T6" fmla="*/ 540 w 1348"/>
              <a:gd name="T7" fmla="*/ 676 h 776"/>
              <a:gd name="T8" fmla="*/ 540 w 1348"/>
              <a:gd name="T9" fmla="*/ 676 h 776"/>
              <a:gd name="T10" fmla="*/ 540 w 1348"/>
              <a:gd name="T11" fmla="*/ 450 h 776"/>
              <a:gd name="T12" fmla="*/ 808 w 1348"/>
              <a:gd name="T13" fmla="*/ 450 h 776"/>
              <a:gd name="T14" fmla="*/ 808 w 1348"/>
              <a:gd name="T15" fmla="*/ 236 h 776"/>
              <a:gd name="T16" fmla="*/ 1078 w 1348"/>
              <a:gd name="T17" fmla="*/ 236 h 776"/>
              <a:gd name="T18" fmla="*/ 1078 w 1348"/>
              <a:gd name="T19" fmla="*/ 0 h 776"/>
              <a:gd name="T20" fmla="*/ 1348 w 1348"/>
              <a:gd name="T21" fmla="*/ 0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8" h="776">
                <a:moveTo>
                  <a:pt x="0" y="776"/>
                </a:moveTo>
                <a:lnTo>
                  <a:pt x="272" y="776"/>
                </a:lnTo>
                <a:lnTo>
                  <a:pt x="272" y="676"/>
                </a:lnTo>
                <a:lnTo>
                  <a:pt x="540" y="676"/>
                </a:lnTo>
                <a:lnTo>
                  <a:pt x="540" y="676"/>
                </a:lnTo>
                <a:lnTo>
                  <a:pt x="540" y="450"/>
                </a:lnTo>
                <a:lnTo>
                  <a:pt x="808" y="450"/>
                </a:lnTo>
                <a:lnTo>
                  <a:pt x="808" y="236"/>
                </a:lnTo>
                <a:lnTo>
                  <a:pt x="1078" y="236"/>
                </a:lnTo>
                <a:lnTo>
                  <a:pt x="1078" y="0"/>
                </a:lnTo>
                <a:lnTo>
                  <a:pt x="1348"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flipV="1">
            <a:off x="3815514" y="2223271"/>
            <a:ext cx="0" cy="81881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2" name="Group 1"/>
          <p:cNvGrpSpPr/>
          <p:nvPr/>
        </p:nvGrpSpPr>
        <p:grpSpPr>
          <a:xfrm>
            <a:off x="1186949" y="2368151"/>
            <a:ext cx="1904305" cy="1154542"/>
            <a:chOff x="1186949" y="2368151"/>
            <a:chExt cx="1904305" cy="1154542"/>
          </a:xfrm>
        </p:grpSpPr>
        <p:sp>
          <p:nvSpPr>
            <p:cNvPr id="6" name="Rectangle 5"/>
            <p:cNvSpPr>
              <a:spLocks noChangeArrowheads="1"/>
            </p:cNvSpPr>
            <p:nvPr/>
          </p:nvSpPr>
          <p:spPr bwMode="auto">
            <a:xfrm>
              <a:off x="1186949" y="2368151"/>
              <a:ext cx="1904305" cy="1154542"/>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Rectangle 51"/>
            <p:cNvSpPr>
              <a:spLocks noChangeArrowheads="1"/>
            </p:cNvSpPr>
            <p:nvPr/>
          </p:nvSpPr>
          <p:spPr bwMode="auto">
            <a:xfrm>
              <a:off x="1260578" y="2381654"/>
              <a:ext cx="16911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Each step represents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1249466" y="2597098"/>
              <a:ext cx="1710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additional camera</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1239334" y="2806156"/>
              <a:ext cx="15725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sold by a seller who</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1264426" y="3024543"/>
              <a:ext cx="180017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becomes interested as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249466" y="3254733"/>
              <a:ext cx="1551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rgbClr val="000000"/>
                  </a:solidFill>
                  <a:effectLst/>
                  <a:latin typeface="Univers LT Std 57 Cn" charset="0"/>
                  <a:cs typeface="Arial" pitchFamily="34" charset="0"/>
                </a:rPr>
                <a:t>the price increases.</a:t>
              </a:r>
              <a:endParaRPr kumimoji="0" lang="en-US" sz="4400" b="0" i="0" u="none" strike="noStrike" cap="none" normalizeH="0" baseline="0" dirty="0">
                <a:ln>
                  <a:noFill/>
                </a:ln>
                <a:solidFill>
                  <a:schemeClr val="tx1"/>
                </a:solidFill>
                <a:effectLst/>
                <a:latin typeface="Arial" pitchFamily="34" charset="0"/>
                <a:cs typeface="Arial" pitchFamily="34" charset="0"/>
              </a:endParaRPr>
            </a:p>
          </p:txBody>
        </p:sp>
      </p:grpSp>
      <p:sp>
        <p:nvSpPr>
          <p:cNvPr id="57" name="Rectangle 56"/>
          <p:cNvSpPr>
            <a:spLocks noChangeArrowheads="1"/>
          </p:cNvSpPr>
          <p:nvPr/>
        </p:nvSpPr>
        <p:spPr bwMode="auto">
          <a:xfrm>
            <a:off x="4249988" y="2954814"/>
            <a:ext cx="195566"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Art</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4119646" y="3115017"/>
            <a:ext cx="480901"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teacher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2981325" y="3954352"/>
            <a:ext cx="133850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Nature photographer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3559175" y="3505200"/>
            <a:ext cx="102592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Sales rep (small</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741654" y="3665403"/>
            <a:ext cx="636393"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company)</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2402974" y="4447644"/>
            <a:ext cx="1554913"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Sales rep (big company)</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1825625" y="4679715"/>
            <a:ext cx="1008289"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College student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nvGrpSpPr>
          <p:cNvPr id="4" name="Group 3"/>
          <p:cNvGrpSpPr/>
          <p:nvPr/>
        </p:nvGrpSpPr>
        <p:grpSpPr>
          <a:xfrm>
            <a:off x="4642475" y="1700771"/>
            <a:ext cx="4246930" cy="3848673"/>
            <a:chOff x="4642475" y="1700771"/>
            <a:chExt cx="4246930" cy="3848673"/>
          </a:xfrm>
        </p:grpSpPr>
        <p:sp>
          <p:nvSpPr>
            <p:cNvPr id="76" name="Rectangle 75"/>
            <p:cNvSpPr>
              <a:spLocks noChangeArrowheads="1"/>
            </p:cNvSpPr>
            <p:nvPr/>
          </p:nvSpPr>
          <p:spPr bwMode="auto">
            <a:xfrm>
              <a:off x="4691611" y="1700771"/>
              <a:ext cx="706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Price ($)</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78" name="Line 77"/>
            <p:cNvSpPr>
              <a:spLocks noChangeShapeType="1"/>
            </p:cNvSpPr>
            <p:nvPr/>
          </p:nvSpPr>
          <p:spPr bwMode="auto">
            <a:xfrm flipV="1">
              <a:off x="5019006" y="1965166"/>
              <a:ext cx="0" cy="3115055"/>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a:off x="5019006" y="2071968"/>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79"/>
            <p:cNvSpPr>
              <a:spLocks noChangeShapeType="1"/>
            </p:cNvSpPr>
            <p:nvPr/>
          </p:nvSpPr>
          <p:spPr bwMode="auto">
            <a:xfrm>
              <a:off x="5019006" y="2574827"/>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80"/>
            <p:cNvSpPr>
              <a:spLocks noChangeShapeType="1"/>
            </p:cNvSpPr>
            <p:nvPr/>
          </p:nvSpPr>
          <p:spPr bwMode="auto">
            <a:xfrm>
              <a:off x="5019006" y="3073236"/>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a:off x="5019006" y="3576095"/>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a:off x="5019006" y="4078954"/>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a:off x="5019006" y="4577363"/>
              <a:ext cx="52137"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a:off x="5019006" y="5080222"/>
              <a:ext cx="3484479" cy="0"/>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a:off x="8399211"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a:off x="7916946"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a:off x="7434680"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a:off x="6952414"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a:off x="6470148"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a:off x="5987883"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a:off x="5505617"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Line 92"/>
            <p:cNvSpPr>
              <a:spLocks noChangeShapeType="1"/>
            </p:cNvSpPr>
            <p:nvPr/>
          </p:nvSpPr>
          <p:spPr bwMode="auto">
            <a:xfrm>
              <a:off x="5019006" y="5026821"/>
              <a:ext cx="0" cy="53401"/>
            </a:xfrm>
            <a:prstGeom prst="line">
              <a:avLst/>
            </a:prstGeom>
            <a:noFill/>
            <a:ln w="4">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93"/>
            <p:cNvSpPr>
              <a:spLocks/>
            </p:cNvSpPr>
            <p:nvPr/>
          </p:nvSpPr>
          <p:spPr bwMode="auto">
            <a:xfrm>
              <a:off x="5019006" y="3073236"/>
              <a:ext cx="2897939" cy="2006986"/>
            </a:xfrm>
            <a:custGeom>
              <a:avLst/>
              <a:gdLst>
                <a:gd name="T0" fmla="*/ 0 w 1334"/>
                <a:gd name="T1" fmla="*/ 902 h 902"/>
                <a:gd name="T2" fmla="*/ 0 w 1334"/>
                <a:gd name="T3" fmla="*/ 902 h 902"/>
                <a:gd name="T4" fmla="*/ 1334 w 1334"/>
                <a:gd name="T5" fmla="*/ 0 h 902"/>
              </a:gdLst>
              <a:ahLst/>
              <a:cxnLst>
                <a:cxn ang="0">
                  <a:pos x="T0" y="T1"/>
                </a:cxn>
                <a:cxn ang="0">
                  <a:pos x="T2" y="T3"/>
                </a:cxn>
                <a:cxn ang="0">
                  <a:pos x="T4" y="T5"/>
                </a:cxn>
              </a:cxnLst>
              <a:rect l="0" t="0" r="r" b="b"/>
              <a:pathLst>
                <a:path w="1334" h="902">
                  <a:moveTo>
                    <a:pt x="0" y="902"/>
                  </a:moveTo>
                  <a:lnTo>
                    <a:pt x="0" y="902"/>
                  </a:lnTo>
                  <a:lnTo>
                    <a:pt x="1334" y="0"/>
                  </a:lnTo>
                </a:path>
              </a:pathLst>
            </a:custGeom>
            <a:noFill/>
            <a:ln w="38100">
              <a:solidFill>
                <a:srgbClr val="558ED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Rectangle 94"/>
            <p:cNvSpPr>
              <a:spLocks noChangeArrowheads="1"/>
            </p:cNvSpPr>
            <p:nvPr/>
          </p:nvSpPr>
          <p:spPr bwMode="auto">
            <a:xfrm>
              <a:off x="4901699" y="5111372"/>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95"/>
            <p:cNvSpPr>
              <a:spLocks noChangeArrowheads="1"/>
            </p:cNvSpPr>
            <p:nvPr/>
          </p:nvSpPr>
          <p:spPr bwMode="auto">
            <a:xfrm>
              <a:off x="4662004" y="448489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7" name="Rectangle 96"/>
            <p:cNvSpPr>
              <a:spLocks noChangeArrowheads="1"/>
            </p:cNvSpPr>
            <p:nvPr/>
          </p:nvSpPr>
          <p:spPr bwMode="auto">
            <a:xfrm>
              <a:off x="4673055" y="3989952"/>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8" name="Rectangle 97"/>
            <p:cNvSpPr>
              <a:spLocks noChangeArrowheads="1"/>
            </p:cNvSpPr>
            <p:nvPr/>
          </p:nvSpPr>
          <p:spPr bwMode="auto">
            <a:xfrm>
              <a:off x="4675046" y="3499984"/>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99" name="Rectangle 98"/>
            <p:cNvSpPr>
              <a:spLocks noChangeArrowheads="1"/>
            </p:cNvSpPr>
            <p:nvPr/>
          </p:nvSpPr>
          <p:spPr bwMode="auto">
            <a:xfrm>
              <a:off x="4673056" y="2970949"/>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99"/>
            <p:cNvSpPr>
              <a:spLocks noChangeArrowheads="1"/>
            </p:cNvSpPr>
            <p:nvPr/>
          </p:nvSpPr>
          <p:spPr bwMode="auto">
            <a:xfrm>
              <a:off x="4664686" y="2485826"/>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100"/>
            <p:cNvSpPr>
              <a:spLocks noChangeArrowheads="1"/>
            </p:cNvSpPr>
            <p:nvPr/>
          </p:nvSpPr>
          <p:spPr bwMode="auto">
            <a:xfrm>
              <a:off x="4642475" y="1982967"/>
              <a:ext cx="2981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01"/>
            <p:cNvSpPr>
              <a:spLocks noChangeArrowheads="1"/>
            </p:cNvSpPr>
            <p:nvPr/>
          </p:nvSpPr>
          <p:spPr bwMode="auto">
            <a:xfrm>
              <a:off x="5440446"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02"/>
            <p:cNvSpPr>
              <a:spLocks noChangeArrowheads="1"/>
            </p:cNvSpPr>
            <p:nvPr/>
          </p:nvSpPr>
          <p:spPr bwMode="auto">
            <a:xfrm>
              <a:off x="5922712"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20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03"/>
            <p:cNvSpPr>
              <a:spLocks noChangeArrowheads="1"/>
            </p:cNvSpPr>
            <p:nvPr/>
          </p:nvSpPr>
          <p:spPr bwMode="auto">
            <a:xfrm>
              <a:off x="6404977"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30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4"/>
            <p:cNvSpPr>
              <a:spLocks noChangeArrowheads="1"/>
            </p:cNvSpPr>
            <p:nvPr/>
          </p:nvSpPr>
          <p:spPr bwMode="auto">
            <a:xfrm>
              <a:off x="6887243"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40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5"/>
            <p:cNvSpPr>
              <a:spLocks noChangeArrowheads="1"/>
            </p:cNvSpPr>
            <p:nvPr/>
          </p:nvSpPr>
          <p:spPr bwMode="auto">
            <a:xfrm>
              <a:off x="7369509"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50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p:cNvSpPr>
              <a:spLocks noChangeArrowheads="1"/>
            </p:cNvSpPr>
            <p:nvPr/>
          </p:nvSpPr>
          <p:spPr bwMode="auto">
            <a:xfrm>
              <a:off x="7851774"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60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7"/>
            <p:cNvSpPr>
              <a:spLocks noChangeArrowheads="1"/>
            </p:cNvSpPr>
            <p:nvPr/>
          </p:nvSpPr>
          <p:spPr bwMode="auto">
            <a:xfrm>
              <a:off x="8334040" y="5111372"/>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70</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8"/>
            <p:cNvSpPr>
              <a:spLocks noChangeArrowheads="1"/>
            </p:cNvSpPr>
            <p:nvPr/>
          </p:nvSpPr>
          <p:spPr bwMode="auto">
            <a:xfrm>
              <a:off x="7543967" y="2824450"/>
              <a:ext cx="447238"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a:ln>
                    <a:noFill/>
                  </a:ln>
                  <a:solidFill>
                    <a:srgbClr val="000000"/>
                  </a:solidFill>
                  <a:effectLst/>
                  <a:latin typeface="Univers LT Std 47 Cn Lt" charset="0"/>
                  <a:cs typeface="Arial" pitchFamily="34" charset="0"/>
                </a:rPr>
                <a:t>Supply</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9"/>
            <p:cNvSpPr>
              <a:spLocks noChangeArrowheads="1"/>
            </p:cNvSpPr>
            <p:nvPr/>
          </p:nvSpPr>
          <p:spPr bwMode="auto">
            <a:xfrm>
              <a:off x="6324600" y="5334000"/>
              <a:ext cx="25648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Quantity of cameras (millions)</a:t>
              </a:r>
              <a:endParaRPr kumimoji="0" lang="en-US" sz="4000" b="0" i="0" u="none" strike="noStrike" cap="none" normalizeH="0" baseline="0" dirty="0">
                <a:ln>
                  <a:noFill/>
                </a:ln>
                <a:solidFill>
                  <a:schemeClr val="tx1"/>
                </a:solidFill>
                <a:effectLst/>
                <a:latin typeface="Arial" pitchFamily="34" charset="0"/>
                <a:cs typeface="Arial" pitchFamily="34" charset="0"/>
              </a:endParaRPr>
            </a:p>
          </p:txBody>
        </p:sp>
      </p:grpSp>
      <p:sp>
        <p:nvSpPr>
          <p:cNvPr id="112" name="Freeform 57"/>
          <p:cNvSpPr>
            <a:spLocks noEditPoints="1"/>
          </p:cNvSpPr>
          <p:nvPr/>
        </p:nvSpPr>
        <p:spPr bwMode="auto">
          <a:xfrm>
            <a:off x="3884397" y="3037371"/>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57"/>
          <p:cNvSpPr>
            <a:spLocks noEditPoints="1"/>
          </p:cNvSpPr>
          <p:nvPr/>
        </p:nvSpPr>
        <p:spPr bwMode="auto">
          <a:xfrm>
            <a:off x="3320215" y="3514876"/>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57"/>
          <p:cNvSpPr>
            <a:spLocks noEditPoints="1"/>
          </p:cNvSpPr>
          <p:nvPr/>
        </p:nvSpPr>
        <p:spPr bwMode="auto">
          <a:xfrm>
            <a:off x="2729665" y="3996858"/>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Freeform 57"/>
          <p:cNvSpPr>
            <a:spLocks noEditPoints="1"/>
          </p:cNvSpPr>
          <p:nvPr/>
        </p:nvSpPr>
        <p:spPr bwMode="auto">
          <a:xfrm>
            <a:off x="2164514" y="4476062"/>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6" name="Freeform 57"/>
          <p:cNvSpPr>
            <a:spLocks noEditPoints="1"/>
          </p:cNvSpPr>
          <p:nvPr/>
        </p:nvSpPr>
        <p:spPr bwMode="auto">
          <a:xfrm>
            <a:off x="1584326" y="4713322"/>
            <a:ext cx="191300" cy="55395"/>
          </a:xfrm>
          <a:custGeom>
            <a:avLst/>
            <a:gdLst>
              <a:gd name="T0" fmla="*/ 0 w 3781"/>
              <a:gd name="T1" fmla="*/ 247 h 631"/>
              <a:gd name="T2" fmla="*/ 3646 w 3781"/>
              <a:gd name="T3" fmla="*/ 247 h 631"/>
              <a:gd name="T4" fmla="*/ 3646 w 3781"/>
              <a:gd name="T5" fmla="*/ 383 h 631"/>
              <a:gd name="T6" fmla="*/ 0 w 3781"/>
              <a:gd name="T7" fmla="*/ 383 h 631"/>
              <a:gd name="T8" fmla="*/ 0 w 3781"/>
              <a:gd name="T9" fmla="*/ 247 h 631"/>
              <a:gd name="T10" fmla="*/ 3272 w 3781"/>
              <a:gd name="T11" fmla="*/ 19 h 631"/>
              <a:gd name="T12" fmla="*/ 3781 w 3781"/>
              <a:gd name="T13" fmla="*/ 315 h 631"/>
              <a:gd name="T14" fmla="*/ 3272 w 3781"/>
              <a:gd name="T15" fmla="*/ 612 h 631"/>
              <a:gd name="T16" fmla="*/ 3179 w 3781"/>
              <a:gd name="T17" fmla="*/ 588 h 631"/>
              <a:gd name="T18" fmla="*/ 3204 w 3781"/>
              <a:gd name="T19" fmla="*/ 495 h 631"/>
              <a:gd name="T20" fmla="*/ 3612 w 3781"/>
              <a:gd name="T21" fmla="*/ 257 h 631"/>
              <a:gd name="T22" fmla="*/ 3612 w 3781"/>
              <a:gd name="T23" fmla="*/ 374 h 631"/>
              <a:gd name="T24" fmla="*/ 3204 w 3781"/>
              <a:gd name="T25" fmla="*/ 136 h 631"/>
              <a:gd name="T26" fmla="*/ 3179 w 3781"/>
              <a:gd name="T27" fmla="*/ 43 h 631"/>
              <a:gd name="T28" fmla="*/ 3272 w 3781"/>
              <a:gd name="T29" fmla="*/ 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81" h="631">
                <a:moveTo>
                  <a:pt x="0" y="247"/>
                </a:moveTo>
                <a:lnTo>
                  <a:pt x="3646" y="247"/>
                </a:lnTo>
                <a:lnTo>
                  <a:pt x="3646" y="383"/>
                </a:lnTo>
                <a:lnTo>
                  <a:pt x="0" y="383"/>
                </a:lnTo>
                <a:lnTo>
                  <a:pt x="0" y="247"/>
                </a:lnTo>
                <a:close/>
                <a:moveTo>
                  <a:pt x="3272" y="19"/>
                </a:moveTo>
                <a:lnTo>
                  <a:pt x="3781" y="315"/>
                </a:lnTo>
                <a:lnTo>
                  <a:pt x="3272" y="612"/>
                </a:lnTo>
                <a:cubicBezTo>
                  <a:pt x="3240" y="631"/>
                  <a:pt x="3198" y="620"/>
                  <a:pt x="3179" y="588"/>
                </a:cubicBezTo>
                <a:cubicBezTo>
                  <a:pt x="3160" y="555"/>
                  <a:pt x="3171" y="514"/>
                  <a:pt x="3204" y="495"/>
                </a:cubicBezTo>
                <a:lnTo>
                  <a:pt x="3612" y="257"/>
                </a:lnTo>
                <a:lnTo>
                  <a:pt x="3612" y="374"/>
                </a:lnTo>
                <a:lnTo>
                  <a:pt x="3204" y="136"/>
                </a:lnTo>
                <a:cubicBezTo>
                  <a:pt x="3171" y="117"/>
                  <a:pt x="3160" y="76"/>
                  <a:pt x="3179" y="43"/>
                </a:cubicBezTo>
                <a:cubicBezTo>
                  <a:pt x="3198" y="11"/>
                  <a:pt x="3240" y="0"/>
                  <a:pt x="3272" y="19"/>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Content Placeholder 7"/>
          <p:cNvSpPr txBox="1">
            <a:spLocks/>
          </p:cNvSpPr>
          <p:nvPr/>
        </p:nvSpPr>
        <p:spPr>
          <a:xfrm>
            <a:off x="457200" y="5657149"/>
            <a:ext cx="3886200" cy="8198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Five potential sellers’ willingness to sell forms demand curve.</a:t>
            </a:r>
          </a:p>
        </p:txBody>
      </p:sp>
      <p:sp>
        <p:nvSpPr>
          <p:cNvPr id="118" name="Content Placeholder 7"/>
          <p:cNvSpPr txBox="1">
            <a:spLocks/>
          </p:cNvSpPr>
          <p:nvPr/>
        </p:nvSpPr>
        <p:spPr>
          <a:xfrm>
            <a:off x="4724400" y="5657149"/>
            <a:ext cx="3886200" cy="8198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Font typeface="Arial" pitchFamily="34" charset="0"/>
              <a:buNone/>
            </a:pPr>
            <a:r>
              <a:rPr lang="en-US" sz="2200" dirty="0"/>
              <a:t>Many sellers’ willingness to sell forms supply curve.</a:t>
            </a:r>
          </a:p>
        </p:txBody>
      </p:sp>
    </p:spTree>
    <p:extLst>
      <p:ext uri="{BB962C8B-B14F-4D97-AF65-F5344CB8AC3E}">
        <p14:creationId xmlns:p14="http://schemas.microsoft.com/office/powerpoint/2010/main" val="265263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nodePh="1">
                                  <p:stCondLst>
                                    <p:cond delay="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7" grpId="0"/>
      <p:bldP spid="58" grpId="0"/>
      <p:bldP spid="59" grpId="0"/>
      <p:bldP spid="60" grpId="0"/>
      <p:bldP spid="61" grpId="0"/>
      <p:bldP spid="62" grpId="0"/>
      <p:bldP spid="63" grpId="0"/>
      <p:bldP spid="112" grpId="0" animBg="1"/>
      <p:bldP spid="113" grpId="0" animBg="1"/>
      <p:bldP spid="114" grpId="0" animBg="1"/>
      <p:bldP spid="115" grpId="0" animBg="1"/>
      <p:bldP spid="116" grpId="0" animBg="1"/>
      <p:bldP spid="1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pays to negotiate</a:t>
            </a:r>
          </a:p>
        </p:txBody>
      </p:sp>
      <p:sp>
        <p:nvSpPr>
          <p:cNvPr id="3" name="Content Placeholder 2"/>
          <p:cNvSpPr>
            <a:spLocks noGrp="1"/>
          </p:cNvSpPr>
          <p:nvPr>
            <p:ph idx="1"/>
          </p:nvPr>
        </p:nvSpPr>
        <p:spPr/>
        <p:txBody>
          <a:bodyPr>
            <a:normAutofit/>
          </a:bodyPr>
          <a:lstStyle/>
          <a:p>
            <a:r>
              <a:rPr lang="en-US" dirty="0"/>
              <a:t>After controlling for job characteristics, women earn 4-7% less than men.</a:t>
            </a:r>
          </a:p>
          <a:p>
            <a:r>
              <a:rPr lang="en-US" dirty="0"/>
              <a:t>Often wages are negotiated and workers can end up with very different pay.</a:t>
            </a:r>
          </a:p>
          <a:p>
            <a:r>
              <a:rPr lang="en-US" dirty="0"/>
              <a:t>One study found men are 2-4 times more likely to negotiate for higher pay than women.</a:t>
            </a:r>
          </a:p>
          <a:p>
            <a:r>
              <a:rPr lang="en-US" dirty="0"/>
              <a:t>Another study found women and men were equally likely to try for more pay when the salary listing was “negotiable.”</a:t>
            </a:r>
          </a:p>
          <a:p>
            <a:endParaRPr lang="en-US" dirty="0"/>
          </a:p>
        </p:txBody>
      </p:sp>
    </p:spTree>
    <p:extLst>
      <p:ext uri="{BB962C8B-B14F-4D97-AF65-F5344CB8AC3E}">
        <p14:creationId xmlns:p14="http://schemas.microsoft.com/office/powerpoint/2010/main" val="461295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surplus</a:t>
            </a:r>
          </a:p>
        </p:txBody>
      </p:sp>
      <p:sp>
        <p:nvSpPr>
          <p:cNvPr id="3" name="Content Placeholder 2"/>
          <p:cNvSpPr>
            <a:spLocks noGrp="1"/>
          </p:cNvSpPr>
          <p:nvPr>
            <p:ph idx="1"/>
          </p:nvPr>
        </p:nvSpPr>
        <p:spPr/>
        <p:txBody>
          <a:bodyPr>
            <a:normAutofit fontScale="92500" lnSpcReduction="10000"/>
          </a:bodyPr>
          <a:lstStyle/>
          <a:p>
            <a:r>
              <a:rPr lang="en-US" dirty="0"/>
              <a:t>When a consumer buys a good below the market price, this creates value.</a:t>
            </a:r>
          </a:p>
          <a:p>
            <a:pPr lvl="1"/>
            <a:r>
              <a:rPr lang="en-US" dirty="0"/>
              <a:t>Known as </a:t>
            </a:r>
            <a:r>
              <a:rPr lang="en-US" i="1" dirty="0">
                <a:solidFill>
                  <a:srgbClr val="9D0505"/>
                </a:solidFill>
              </a:rPr>
              <a:t>consumer surplus</a:t>
            </a:r>
            <a:r>
              <a:rPr lang="en-US" dirty="0"/>
              <a:t>, a measure of consumers’ benefit from the purchase.</a:t>
            </a:r>
          </a:p>
          <a:p>
            <a:r>
              <a:rPr lang="en-US" dirty="0"/>
              <a:t>When a producer sells a good above the market price, this creates value.</a:t>
            </a:r>
          </a:p>
          <a:p>
            <a:pPr lvl="1"/>
            <a:r>
              <a:rPr lang="en-US" dirty="0"/>
              <a:t>Known as </a:t>
            </a:r>
            <a:r>
              <a:rPr lang="en-US" i="1" dirty="0">
                <a:solidFill>
                  <a:srgbClr val="9D0505"/>
                </a:solidFill>
              </a:rPr>
              <a:t>producer surplus</a:t>
            </a:r>
            <a:r>
              <a:rPr lang="en-US" dirty="0"/>
              <a:t>, a measure of producers’ benefit from the sale.</a:t>
            </a:r>
          </a:p>
          <a:p>
            <a:pPr>
              <a:buClr>
                <a:schemeClr val="tx1"/>
              </a:buClr>
            </a:pPr>
            <a:r>
              <a:rPr lang="en-US" i="1" dirty="0">
                <a:solidFill>
                  <a:srgbClr val="9D0505"/>
                </a:solidFill>
              </a:rPr>
              <a:t>Surplus</a:t>
            </a:r>
            <a:r>
              <a:rPr lang="en-US" dirty="0">
                <a:solidFill>
                  <a:srgbClr val="9D0505"/>
                </a:solidFill>
              </a:rPr>
              <a:t> </a:t>
            </a:r>
            <a:r>
              <a:rPr lang="en-US" dirty="0"/>
              <a:t>is measured as the difference between the price at which at which a buyer or seller would be willing to trade and the actual price.</a:t>
            </a:r>
          </a:p>
        </p:txBody>
      </p:sp>
    </p:spTree>
    <p:extLst>
      <p:ext uri="{BB962C8B-B14F-4D97-AF65-F5344CB8AC3E}">
        <p14:creationId xmlns:p14="http://schemas.microsoft.com/office/powerpoint/2010/main" val="412825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1226648" y="2971800"/>
            <a:ext cx="492125" cy="1352550"/>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Rectangle 6"/>
          <p:cNvSpPr>
            <a:spLocks noChangeArrowheads="1"/>
          </p:cNvSpPr>
          <p:nvPr/>
        </p:nvSpPr>
        <p:spPr bwMode="auto">
          <a:xfrm>
            <a:off x="5085832" y="3044310"/>
            <a:ext cx="488950" cy="1352550"/>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Rectangle 7"/>
          <p:cNvSpPr>
            <a:spLocks noChangeArrowheads="1"/>
          </p:cNvSpPr>
          <p:nvPr/>
        </p:nvSpPr>
        <p:spPr bwMode="auto">
          <a:xfrm>
            <a:off x="5085832" y="4396859"/>
            <a:ext cx="1471613" cy="238125"/>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8"/>
          <p:cNvSpPr>
            <a:spLocks noChangeShapeType="1"/>
          </p:cNvSpPr>
          <p:nvPr/>
        </p:nvSpPr>
        <p:spPr bwMode="auto">
          <a:xfrm flipV="1">
            <a:off x="5082657" y="2556946"/>
            <a:ext cx="0" cy="24717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9"/>
          <p:cNvSpPr>
            <a:spLocks noChangeShapeType="1"/>
          </p:cNvSpPr>
          <p:nvPr/>
        </p:nvSpPr>
        <p:spPr bwMode="auto">
          <a:xfrm>
            <a:off x="5085832" y="2642671"/>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0"/>
          <p:cNvSpPr>
            <a:spLocks noChangeShapeType="1"/>
          </p:cNvSpPr>
          <p:nvPr/>
        </p:nvSpPr>
        <p:spPr bwMode="auto">
          <a:xfrm>
            <a:off x="5085832" y="3044309"/>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1"/>
          <p:cNvSpPr>
            <a:spLocks noChangeShapeType="1"/>
          </p:cNvSpPr>
          <p:nvPr/>
        </p:nvSpPr>
        <p:spPr bwMode="auto">
          <a:xfrm>
            <a:off x="5085832" y="3441184"/>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2"/>
          <p:cNvSpPr>
            <a:spLocks noChangeShapeType="1"/>
          </p:cNvSpPr>
          <p:nvPr/>
        </p:nvSpPr>
        <p:spPr bwMode="auto">
          <a:xfrm>
            <a:off x="5085832" y="3839646"/>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3"/>
          <p:cNvSpPr>
            <a:spLocks noChangeShapeType="1"/>
          </p:cNvSpPr>
          <p:nvPr/>
        </p:nvSpPr>
        <p:spPr bwMode="auto">
          <a:xfrm>
            <a:off x="5085832" y="4238109"/>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4"/>
          <p:cNvSpPr>
            <a:spLocks noChangeShapeType="1"/>
          </p:cNvSpPr>
          <p:nvPr/>
        </p:nvSpPr>
        <p:spPr bwMode="auto">
          <a:xfrm>
            <a:off x="5085832" y="4634984"/>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5"/>
          <p:cNvSpPr>
            <a:spLocks noChangeShapeType="1"/>
          </p:cNvSpPr>
          <p:nvPr/>
        </p:nvSpPr>
        <p:spPr bwMode="auto">
          <a:xfrm>
            <a:off x="7541694" y="4988996"/>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16"/>
          <p:cNvSpPr>
            <a:spLocks noChangeShapeType="1"/>
          </p:cNvSpPr>
          <p:nvPr/>
        </p:nvSpPr>
        <p:spPr bwMode="auto">
          <a:xfrm>
            <a:off x="7049569" y="4988996"/>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17"/>
          <p:cNvSpPr>
            <a:spLocks noChangeShapeType="1"/>
          </p:cNvSpPr>
          <p:nvPr/>
        </p:nvSpPr>
        <p:spPr bwMode="auto">
          <a:xfrm>
            <a:off x="6557444" y="4988996"/>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18"/>
          <p:cNvSpPr>
            <a:spLocks noChangeShapeType="1"/>
          </p:cNvSpPr>
          <p:nvPr/>
        </p:nvSpPr>
        <p:spPr bwMode="auto">
          <a:xfrm>
            <a:off x="6066907" y="4988996"/>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19"/>
          <p:cNvSpPr>
            <a:spLocks noChangeShapeType="1"/>
          </p:cNvSpPr>
          <p:nvPr/>
        </p:nvSpPr>
        <p:spPr bwMode="auto">
          <a:xfrm>
            <a:off x="5574782" y="4988996"/>
            <a:ext cx="0" cy="4445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Rectangle 20"/>
          <p:cNvSpPr>
            <a:spLocks noChangeArrowheads="1"/>
          </p:cNvSpPr>
          <p:nvPr/>
        </p:nvSpPr>
        <p:spPr bwMode="auto">
          <a:xfrm>
            <a:off x="4984232"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1"/>
          <p:cNvSpPr>
            <a:spLocks noChangeArrowheads="1"/>
          </p:cNvSpPr>
          <p:nvPr/>
        </p:nvSpPr>
        <p:spPr bwMode="auto">
          <a:xfrm>
            <a:off x="4802133" y="456354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2"/>
          <p:cNvSpPr>
            <a:spLocks noChangeArrowheads="1"/>
          </p:cNvSpPr>
          <p:nvPr/>
        </p:nvSpPr>
        <p:spPr bwMode="auto">
          <a:xfrm>
            <a:off x="4802133" y="4165084"/>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3"/>
          <p:cNvSpPr>
            <a:spLocks noChangeArrowheads="1"/>
          </p:cNvSpPr>
          <p:nvPr/>
        </p:nvSpPr>
        <p:spPr bwMode="auto">
          <a:xfrm>
            <a:off x="4802133" y="376820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4"/>
          <p:cNvSpPr>
            <a:spLocks noChangeArrowheads="1"/>
          </p:cNvSpPr>
          <p:nvPr/>
        </p:nvSpPr>
        <p:spPr bwMode="auto">
          <a:xfrm>
            <a:off x="4802133" y="3369746"/>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5"/>
          <p:cNvSpPr>
            <a:spLocks noChangeArrowheads="1"/>
          </p:cNvSpPr>
          <p:nvPr/>
        </p:nvSpPr>
        <p:spPr bwMode="auto">
          <a:xfrm>
            <a:off x="4802133" y="2971284"/>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6"/>
          <p:cNvSpPr>
            <a:spLocks noChangeArrowheads="1"/>
          </p:cNvSpPr>
          <p:nvPr/>
        </p:nvSpPr>
        <p:spPr bwMode="auto">
          <a:xfrm>
            <a:off x="4802133" y="257440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27"/>
          <p:cNvSpPr>
            <a:spLocks noChangeArrowheads="1"/>
          </p:cNvSpPr>
          <p:nvPr/>
        </p:nvSpPr>
        <p:spPr bwMode="auto">
          <a:xfrm>
            <a:off x="5549382"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28"/>
          <p:cNvSpPr>
            <a:spLocks noChangeArrowheads="1"/>
          </p:cNvSpPr>
          <p:nvPr/>
        </p:nvSpPr>
        <p:spPr bwMode="auto">
          <a:xfrm>
            <a:off x="6041507"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29"/>
          <p:cNvSpPr>
            <a:spLocks noChangeArrowheads="1"/>
          </p:cNvSpPr>
          <p:nvPr/>
        </p:nvSpPr>
        <p:spPr bwMode="auto">
          <a:xfrm>
            <a:off x="6528869"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0"/>
          <p:cNvSpPr>
            <a:spLocks noChangeArrowheads="1"/>
          </p:cNvSpPr>
          <p:nvPr/>
        </p:nvSpPr>
        <p:spPr bwMode="auto">
          <a:xfrm>
            <a:off x="7020994"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1"/>
          <p:cNvSpPr>
            <a:spLocks noChangeArrowheads="1"/>
          </p:cNvSpPr>
          <p:nvPr/>
        </p:nvSpPr>
        <p:spPr bwMode="auto">
          <a:xfrm>
            <a:off x="7513119" y="50588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2"/>
          <p:cNvSpPr>
            <a:spLocks noChangeArrowheads="1"/>
          </p:cNvSpPr>
          <p:nvPr/>
        </p:nvSpPr>
        <p:spPr bwMode="auto">
          <a:xfrm>
            <a:off x="6557444" y="4436546"/>
            <a:ext cx="492125" cy="198437"/>
          </a:xfrm>
          <a:prstGeom prst="rect">
            <a:avLst/>
          </a:prstGeom>
          <a:solidFill>
            <a:srgbClr val="F8E3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Rectangle 33"/>
          <p:cNvSpPr>
            <a:spLocks noChangeArrowheads="1"/>
          </p:cNvSpPr>
          <p:nvPr/>
        </p:nvSpPr>
        <p:spPr bwMode="auto">
          <a:xfrm>
            <a:off x="5563669" y="4026971"/>
            <a:ext cx="509588" cy="369887"/>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34"/>
          <p:cNvSpPr>
            <a:spLocks noChangeArrowheads="1"/>
          </p:cNvSpPr>
          <p:nvPr/>
        </p:nvSpPr>
        <p:spPr bwMode="auto">
          <a:xfrm>
            <a:off x="6066907" y="4201596"/>
            <a:ext cx="490538" cy="195262"/>
          </a:xfrm>
          <a:prstGeom prst="rect">
            <a:avLst/>
          </a:prstGeom>
          <a:solidFill>
            <a:srgbClr val="DE8D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Rectangle 35"/>
          <p:cNvSpPr>
            <a:spLocks noChangeArrowheads="1"/>
          </p:cNvSpPr>
          <p:nvPr/>
        </p:nvSpPr>
        <p:spPr bwMode="auto">
          <a:xfrm>
            <a:off x="5766400" y="5225534"/>
            <a:ext cx="11974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Potential buyers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6"/>
          <p:cNvSpPr>
            <a:spLocks noChangeArrowheads="1"/>
          </p:cNvSpPr>
          <p:nvPr/>
        </p:nvSpPr>
        <p:spPr bwMode="auto">
          <a:xfrm>
            <a:off x="5252519" y="2687121"/>
            <a:ext cx="19057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 Total 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47"/>
          <p:cNvSpPr>
            <a:spLocks noChangeArrowheads="1"/>
          </p:cNvSpPr>
          <p:nvPr/>
        </p:nvSpPr>
        <p:spPr bwMode="auto">
          <a:xfrm>
            <a:off x="5252519" y="2817296"/>
            <a:ext cx="12471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at a price of $160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48"/>
          <p:cNvSpPr>
            <a:spLocks noChangeArrowheads="1"/>
          </p:cNvSpPr>
          <p:nvPr/>
        </p:nvSpPr>
        <p:spPr bwMode="auto">
          <a:xfrm>
            <a:off x="4802133" y="2353746"/>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Line 49"/>
          <p:cNvSpPr>
            <a:spLocks noChangeShapeType="1"/>
          </p:cNvSpPr>
          <p:nvPr/>
        </p:nvSpPr>
        <p:spPr bwMode="auto">
          <a:xfrm>
            <a:off x="5104882"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0"/>
          <p:cNvSpPr>
            <a:spLocks noChangeShapeType="1"/>
          </p:cNvSpPr>
          <p:nvPr/>
        </p:nvSpPr>
        <p:spPr bwMode="auto">
          <a:xfrm>
            <a:off x="5220769"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1"/>
          <p:cNvSpPr>
            <a:spLocks noChangeShapeType="1"/>
          </p:cNvSpPr>
          <p:nvPr/>
        </p:nvSpPr>
        <p:spPr bwMode="auto">
          <a:xfrm>
            <a:off x="5335069"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2"/>
          <p:cNvSpPr>
            <a:spLocks noChangeShapeType="1"/>
          </p:cNvSpPr>
          <p:nvPr/>
        </p:nvSpPr>
        <p:spPr bwMode="auto">
          <a:xfrm>
            <a:off x="5450957"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3"/>
          <p:cNvSpPr>
            <a:spLocks noChangeShapeType="1"/>
          </p:cNvSpPr>
          <p:nvPr/>
        </p:nvSpPr>
        <p:spPr bwMode="auto">
          <a:xfrm>
            <a:off x="5566844"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4"/>
          <p:cNvSpPr>
            <a:spLocks noChangeShapeType="1"/>
          </p:cNvSpPr>
          <p:nvPr/>
        </p:nvSpPr>
        <p:spPr bwMode="auto">
          <a:xfrm>
            <a:off x="5682732"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5"/>
          <p:cNvSpPr>
            <a:spLocks noChangeShapeType="1"/>
          </p:cNvSpPr>
          <p:nvPr/>
        </p:nvSpPr>
        <p:spPr bwMode="auto">
          <a:xfrm>
            <a:off x="5798619"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56"/>
          <p:cNvSpPr>
            <a:spLocks noChangeShapeType="1"/>
          </p:cNvSpPr>
          <p:nvPr/>
        </p:nvSpPr>
        <p:spPr bwMode="auto">
          <a:xfrm>
            <a:off x="5914507"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57"/>
          <p:cNvSpPr>
            <a:spLocks noChangeShapeType="1"/>
          </p:cNvSpPr>
          <p:nvPr/>
        </p:nvSpPr>
        <p:spPr bwMode="auto">
          <a:xfrm>
            <a:off x="6030394"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58"/>
          <p:cNvSpPr>
            <a:spLocks noChangeShapeType="1"/>
          </p:cNvSpPr>
          <p:nvPr/>
        </p:nvSpPr>
        <p:spPr bwMode="auto">
          <a:xfrm>
            <a:off x="6146282"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59"/>
          <p:cNvSpPr>
            <a:spLocks noChangeShapeType="1"/>
          </p:cNvSpPr>
          <p:nvPr/>
        </p:nvSpPr>
        <p:spPr bwMode="auto">
          <a:xfrm>
            <a:off x="6262169" y="4634984"/>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60"/>
          <p:cNvSpPr>
            <a:spLocks noChangeShapeType="1"/>
          </p:cNvSpPr>
          <p:nvPr/>
        </p:nvSpPr>
        <p:spPr bwMode="auto">
          <a:xfrm>
            <a:off x="6376469"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61"/>
          <p:cNvSpPr>
            <a:spLocks noChangeShapeType="1"/>
          </p:cNvSpPr>
          <p:nvPr/>
        </p:nvSpPr>
        <p:spPr bwMode="auto">
          <a:xfrm>
            <a:off x="6492357"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62"/>
          <p:cNvSpPr>
            <a:spLocks noChangeShapeType="1"/>
          </p:cNvSpPr>
          <p:nvPr/>
        </p:nvSpPr>
        <p:spPr bwMode="auto">
          <a:xfrm>
            <a:off x="6608244"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63"/>
          <p:cNvSpPr>
            <a:spLocks noChangeShapeType="1"/>
          </p:cNvSpPr>
          <p:nvPr/>
        </p:nvSpPr>
        <p:spPr bwMode="auto">
          <a:xfrm>
            <a:off x="6724132"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64"/>
          <p:cNvSpPr>
            <a:spLocks noChangeShapeType="1"/>
          </p:cNvSpPr>
          <p:nvPr/>
        </p:nvSpPr>
        <p:spPr bwMode="auto">
          <a:xfrm>
            <a:off x="6840019"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65"/>
          <p:cNvSpPr>
            <a:spLocks noChangeShapeType="1"/>
          </p:cNvSpPr>
          <p:nvPr/>
        </p:nvSpPr>
        <p:spPr bwMode="auto">
          <a:xfrm>
            <a:off x="6955907" y="4634984"/>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66"/>
          <p:cNvSpPr>
            <a:spLocks noChangeShapeType="1"/>
          </p:cNvSpPr>
          <p:nvPr/>
        </p:nvSpPr>
        <p:spPr bwMode="auto">
          <a:xfrm>
            <a:off x="7071794" y="4634984"/>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Rectangle 67"/>
          <p:cNvSpPr>
            <a:spLocks noChangeArrowheads="1"/>
          </p:cNvSpPr>
          <p:nvPr/>
        </p:nvSpPr>
        <p:spPr bwMode="auto">
          <a:xfrm>
            <a:off x="5719244" y="3626921"/>
            <a:ext cx="231544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Additional surplus for buyers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68"/>
          <p:cNvSpPr>
            <a:spLocks noChangeArrowheads="1"/>
          </p:cNvSpPr>
          <p:nvPr/>
        </p:nvSpPr>
        <p:spPr bwMode="auto">
          <a:xfrm>
            <a:off x="5719244" y="3757096"/>
            <a:ext cx="23227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who would have bought at $160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69"/>
          <p:cNvSpPr>
            <a:spLocks noChangeArrowheads="1"/>
          </p:cNvSpPr>
          <p:nvPr/>
        </p:nvSpPr>
        <p:spPr bwMode="auto">
          <a:xfrm>
            <a:off x="6774932" y="4053959"/>
            <a:ext cx="15308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 Consumer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0"/>
          <p:cNvSpPr>
            <a:spLocks noChangeArrowheads="1"/>
          </p:cNvSpPr>
          <p:nvPr/>
        </p:nvSpPr>
        <p:spPr bwMode="auto">
          <a:xfrm>
            <a:off x="6774932" y="4184134"/>
            <a:ext cx="13689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for the new buyers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Line 71"/>
          <p:cNvSpPr>
            <a:spLocks noChangeShapeType="1"/>
          </p:cNvSpPr>
          <p:nvPr/>
        </p:nvSpPr>
        <p:spPr bwMode="auto">
          <a:xfrm>
            <a:off x="5082657"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72"/>
          <p:cNvSpPr>
            <a:spLocks noChangeShapeType="1"/>
          </p:cNvSpPr>
          <p:nvPr/>
        </p:nvSpPr>
        <p:spPr bwMode="auto">
          <a:xfrm>
            <a:off x="5198544"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73"/>
          <p:cNvSpPr>
            <a:spLocks noChangeShapeType="1"/>
          </p:cNvSpPr>
          <p:nvPr/>
        </p:nvSpPr>
        <p:spPr bwMode="auto">
          <a:xfrm>
            <a:off x="5314432"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74"/>
          <p:cNvSpPr>
            <a:spLocks noChangeShapeType="1"/>
          </p:cNvSpPr>
          <p:nvPr/>
        </p:nvSpPr>
        <p:spPr bwMode="auto">
          <a:xfrm>
            <a:off x="5430319"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75"/>
          <p:cNvSpPr>
            <a:spLocks noChangeShapeType="1"/>
          </p:cNvSpPr>
          <p:nvPr/>
        </p:nvSpPr>
        <p:spPr bwMode="auto">
          <a:xfrm>
            <a:off x="5546207"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76"/>
          <p:cNvSpPr>
            <a:spLocks noChangeShapeType="1"/>
          </p:cNvSpPr>
          <p:nvPr/>
        </p:nvSpPr>
        <p:spPr bwMode="auto">
          <a:xfrm>
            <a:off x="5660507"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77"/>
          <p:cNvSpPr>
            <a:spLocks noChangeShapeType="1"/>
          </p:cNvSpPr>
          <p:nvPr/>
        </p:nvSpPr>
        <p:spPr bwMode="auto">
          <a:xfrm>
            <a:off x="5776394"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78"/>
          <p:cNvSpPr>
            <a:spLocks noChangeShapeType="1"/>
          </p:cNvSpPr>
          <p:nvPr/>
        </p:nvSpPr>
        <p:spPr bwMode="auto">
          <a:xfrm>
            <a:off x="5892282"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79"/>
          <p:cNvSpPr>
            <a:spLocks noChangeShapeType="1"/>
          </p:cNvSpPr>
          <p:nvPr/>
        </p:nvSpPr>
        <p:spPr bwMode="auto">
          <a:xfrm>
            <a:off x="6008169"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80"/>
          <p:cNvSpPr>
            <a:spLocks noChangeShapeType="1"/>
          </p:cNvSpPr>
          <p:nvPr/>
        </p:nvSpPr>
        <p:spPr bwMode="auto">
          <a:xfrm>
            <a:off x="6124057" y="4396859"/>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81"/>
          <p:cNvSpPr>
            <a:spLocks noChangeShapeType="1"/>
          </p:cNvSpPr>
          <p:nvPr/>
        </p:nvSpPr>
        <p:spPr bwMode="auto">
          <a:xfrm>
            <a:off x="6239944"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82"/>
          <p:cNvSpPr>
            <a:spLocks noChangeShapeType="1"/>
          </p:cNvSpPr>
          <p:nvPr/>
        </p:nvSpPr>
        <p:spPr bwMode="auto">
          <a:xfrm>
            <a:off x="6355832"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83"/>
          <p:cNvSpPr>
            <a:spLocks noChangeShapeType="1"/>
          </p:cNvSpPr>
          <p:nvPr/>
        </p:nvSpPr>
        <p:spPr bwMode="auto">
          <a:xfrm>
            <a:off x="6471719" y="4396859"/>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4"/>
          <p:cNvSpPr>
            <a:spLocks noChangeShapeType="1"/>
          </p:cNvSpPr>
          <p:nvPr/>
        </p:nvSpPr>
        <p:spPr bwMode="auto">
          <a:xfrm>
            <a:off x="6587607" y="4396859"/>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Rectangle 85"/>
          <p:cNvSpPr>
            <a:spLocks noChangeArrowheads="1"/>
          </p:cNvSpPr>
          <p:nvPr/>
        </p:nvSpPr>
        <p:spPr bwMode="auto">
          <a:xfrm>
            <a:off x="5303319" y="3626921"/>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86"/>
          <p:cNvSpPr>
            <a:spLocks noChangeArrowheads="1"/>
          </p:cNvSpPr>
          <p:nvPr/>
        </p:nvSpPr>
        <p:spPr bwMode="auto">
          <a:xfrm>
            <a:off x="5795444" y="44619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87"/>
          <p:cNvSpPr>
            <a:spLocks noChangeArrowheads="1"/>
          </p:cNvSpPr>
          <p:nvPr/>
        </p:nvSpPr>
        <p:spPr bwMode="auto">
          <a:xfrm>
            <a:off x="6774932" y="4461946"/>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2" name="Line 88"/>
          <p:cNvSpPr>
            <a:spLocks noChangeShapeType="1"/>
          </p:cNvSpPr>
          <p:nvPr/>
        </p:nvSpPr>
        <p:spPr bwMode="auto">
          <a:xfrm flipV="1">
            <a:off x="1226648" y="2484437"/>
            <a:ext cx="0" cy="24717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89"/>
          <p:cNvSpPr>
            <a:spLocks noChangeShapeType="1"/>
          </p:cNvSpPr>
          <p:nvPr/>
        </p:nvSpPr>
        <p:spPr bwMode="auto">
          <a:xfrm>
            <a:off x="1226648" y="2570162"/>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90"/>
          <p:cNvSpPr>
            <a:spLocks noChangeShapeType="1"/>
          </p:cNvSpPr>
          <p:nvPr/>
        </p:nvSpPr>
        <p:spPr bwMode="auto">
          <a:xfrm>
            <a:off x="1226648" y="2971800"/>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91"/>
          <p:cNvSpPr>
            <a:spLocks noChangeShapeType="1"/>
          </p:cNvSpPr>
          <p:nvPr/>
        </p:nvSpPr>
        <p:spPr bwMode="auto">
          <a:xfrm>
            <a:off x="1226648" y="3368675"/>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92"/>
          <p:cNvSpPr>
            <a:spLocks noChangeShapeType="1"/>
          </p:cNvSpPr>
          <p:nvPr/>
        </p:nvSpPr>
        <p:spPr bwMode="auto">
          <a:xfrm>
            <a:off x="1226648" y="3767137"/>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93"/>
          <p:cNvSpPr>
            <a:spLocks noChangeShapeType="1"/>
          </p:cNvSpPr>
          <p:nvPr/>
        </p:nvSpPr>
        <p:spPr bwMode="auto">
          <a:xfrm>
            <a:off x="1226648" y="4165600"/>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94"/>
          <p:cNvSpPr>
            <a:spLocks noChangeShapeType="1"/>
          </p:cNvSpPr>
          <p:nvPr/>
        </p:nvSpPr>
        <p:spPr bwMode="auto">
          <a:xfrm>
            <a:off x="1226648" y="4562475"/>
            <a:ext cx="444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95"/>
          <p:cNvSpPr>
            <a:spLocks noChangeShapeType="1"/>
          </p:cNvSpPr>
          <p:nvPr/>
        </p:nvSpPr>
        <p:spPr bwMode="auto">
          <a:xfrm>
            <a:off x="3682510" y="4913312"/>
            <a:ext cx="0" cy="42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96"/>
          <p:cNvSpPr>
            <a:spLocks noChangeShapeType="1"/>
          </p:cNvSpPr>
          <p:nvPr/>
        </p:nvSpPr>
        <p:spPr bwMode="auto">
          <a:xfrm>
            <a:off x="3190385" y="4913312"/>
            <a:ext cx="0" cy="42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97"/>
          <p:cNvSpPr>
            <a:spLocks noChangeShapeType="1"/>
          </p:cNvSpPr>
          <p:nvPr/>
        </p:nvSpPr>
        <p:spPr bwMode="auto">
          <a:xfrm>
            <a:off x="2703023" y="4913312"/>
            <a:ext cx="0" cy="42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98"/>
          <p:cNvSpPr>
            <a:spLocks noChangeShapeType="1"/>
          </p:cNvSpPr>
          <p:nvPr/>
        </p:nvSpPr>
        <p:spPr bwMode="auto">
          <a:xfrm>
            <a:off x="2210898" y="4913312"/>
            <a:ext cx="0" cy="42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99"/>
          <p:cNvSpPr>
            <a:spLocks noChangeShapeType="1"/>
          </p:cNvSpPr>
          <p:nvPr/>
        </p:nvSpPr>
        <p:spPr bwMode="auto">
          <a:xfrm>
            <a:off x="1718773" y="4913312"/>
            <a:ext cx="0" cy="4286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Rectangle 100"/>
          <p:cNvSpPr>
            <a:spLocks noChangeArrowheads="1"/>
          </p:cNvSpPr>
          <p:nvPr/>
        </p:nvSpPr>
        <p:spPr bwMode="auto">
          <a:xfrm>
            <a:off x="1132985"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101"/>
          <p:cNvSpPr>
            <a:spLocks noChangeArrowheads="1"/>
          </p:cNvSpPr>
          <p:nvPr/>
        </p:nvSpPr>
        <p:spPr bwMode="auto">
          <a:xfrm>
            <a:off x="898525" y="4491037"/>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102"/>
          <p:cNvSpPr>
            <a:spLocks noChangeArrowheads="1"/>
          </p:cNvSpPr>
          <p:nvPr/>
        </p:nvSpPr>
        <p:spPr bwMode="auto">
          <a:xfrm>
            <a:off x="898525" y="40925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3"/>
          <p:cNvSpPr>
            <a:spLocks noChangeArrowheads="1"/>
          </p:cNvSpPr>
          <p:nvPr/>
        </p:nvSpPr>
        <p:spPr bwMode="auto">
          <a:xfrm>
            <a:off x="898525" y="36957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4"/>
          <p:cNvSpPr>
            <a:spLocks noChangeArrowheads="1"/>
          </p:cNvSpPr>
          <p:nvPr/>
        </p:nvSpPr>
        <p:spPr bwMode="auto">
          <a:xfrm>
            <a:off x="898525" y="3297237"/>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5"/>
          <p:cNvSpPr>
            <a:spLocks noChangeArrowheads="1"/>
          </p:cNvSpPr>
          <p:nvPr/>
        </p:nvSpPr>
        <p:spPr bwMode="auto">
          <a:xfrm>
            <a:off x="898525" y="2898775"/>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06"/>
          <p:cNvSpPr>
            <a:spLocks noChangeArrowheads="1"/>
          </p:cNvSpPr>
          <p:nvPr/>
        </p:nvSpPr>
        <p:spPr bwMode="auto">
          <a:xfrm>
            <a:off x="898525" y="2501900"/>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07"/>
          <p:cNvSpPr>
            <a:spLocks noChangeArrowheads="1"/>
          </p:cNvSpPr>
          <p:nvPr/>
        </p:nvSpPr>
        <p:spPr bwMode="auto">
          <a:xfrm>
            <a:off x="1693373"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08"/>
          <p:cNvSpPr>
            <a:spLocks noChangeArrowheads="1"/>
          </p:cNvSpPr>
          <p:nvPr/>
        </p:nvSpPr>
        <p:spPr bwMode="auto">
          <a:xfrm>
            <a:off x="2182323"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109"/>
          <p:cNvSpPr>
            <a:spLocks noChangeArrowheads="1"/>
          </p:cNvSpPr>
          <p:nvPr/>
        </p:nvSpPr>
        <p:spPr bwMode="auto">
          <a:xfrm>
            <a:off x="2674448"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110"/>
          <p:cNvSpPr>
            <a:spLocks noChangeArrowheads="1"/>
          </p:cNvSpPr>
          <p:nvPr/>
        </p:nvSpPr>
        <p:spPr bwMode="auto">
          <a:xfrm>
            <a:off x="3164985"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111"/>
          <p:cNvSpPr>
            <a:spLocks noChangeArrowheads="1"/>
          </p:cNvSpPr>
          <p:nvPr/>
        </p:nvSpPr>
        <p:spPr bwMode="auto">
          <a:xfrm>
            <a:off x="3657110" y="4986337"/>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112"/>
          <p:cNvSpPr>
            <a:spLocks noChangeArrowheads="1"/>
          </p:cNvSpPr>
          <p:nvPr/>
        </p:nvSpPr>
        <p:spPr bwMode="auto">
          <a:xfrm>
            <a:off x="1718773" y="3940175"/>
            <a:ext cx="492125" cy="384175"/>
          </a:xfrm>
          <a:prstGeom prst="rect">
            <a:avLst/>
          </a:prstGeom>
          <a:solidFill>
            <a:srgbClr val="ECB88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Rectangle 113"/>
          <p:cNvSpPr>
            <a:spLocks noChangeArrowheads="1"/>
          </p:cNvSpPr>
          <p:nvPr/>
        </p:nvSpPr>
        <p:spPr bwMode="auto">
          <a:xfrm>
            <a:off x="2210898" y="4110037"/>
            <a:ext cx="492125" cy="214312"/>
          </a:xfrm>
          <a:prstGeom prst="rect">
            <a:avLst/>
          </a:prstGeom>
          <a:solidFill>
            <a:srgbClr val="F8E3D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Rectangle 114"/>
          <p:cNvSpPr>
            <a:spLocks noChangeArrowheads="1"/>
          </p:cNvSpPr>
          <p:nvPr/>
        </p:nvSpPr>
        <p:spPr bwMode="auto">
          <a:xfrm>
            <a:off x="1910391" y="5153025"/>
            <a:ext cx="11974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Potential buyers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5"/>
          <p:cNvSpPr>
            <a:spLocks noChangeArrowheads="1"/>
          </p:cNvSpPr>
          <p:nvPr/>
        </p:nvSpPr>
        <p:spPr bwMode="auto">
          <a:xfrm>
            <a:off x="1404448" y="2592387"/>
            <a:ext cx="12311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 Bird watcher’s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116"/>
          <p:cNvSpPr>
            <a:spLocks noChangeArrowheads="1"/>
          </p:cNvSpPr>
          <p:nvPr/>
        </p:nvSpPr>
        <p:spPr bwMode="auto">
          <a:xfrm>
            <a:off x="1404448" y="2722562"/>
            <a:ext cx="5562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17"/>
          <p:cNvSpPr>
            <a:spLocks noChangeArrowheads="1"/>
          </p:cNvSpPr>
          <p:nvPr/>
        </p:nvSpPr>
        <p:spPr bwMode="auto">
          <a:xfrm>
            <a:off x="1885460" y="3521075"/>
            <a:ext cx="7877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 Amateur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118"/>
          <p:cNvSpPr>
            <a:spLocks noChangeArrowheads="1"/>
          </p:cNvSpPr>
          <p:nvPr/>
        </p:nvSpPr>
        <p:spPr bwMode="auto">
          <a:xfrm>
            <a:off x="1885460" y="3651250"/>
            <a:ext cx="14813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photographer’s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119"/>
          <p:cNvSpPr>
            <a:spLocks noChangeArrowheads="1"/>
          </p:cNvSpPr>
          <p:nvPr/>
        </p:nvSpPr>
        <p:spPr bwMode="auto">
          <a:xfrm>
            <a:off x="2756998" y="3897312"/>
            <a:ext cx="9810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 Real estate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120"/>
          <p:cNvSpPr>
            <a:spLocks noChangeArrowheads="1"/>
          </p:cNvSpPr>
          <p:nvPr/>
        </p:nvSpPr>
        <p:spPr bwMode="auto">
          <a:xfrm>
            <a:off x="2756998" y="4027487"/>
            <a:ext cx="113242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agent’s 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6" name="Line 122"/>
          <p:cNvSpPr>
            <a:spLocks noChangeShapeType="1"/>
          </p:cNvSpPr>
          <p:nvPr/>
        </p:nvSpPr>
        <p:spPr bwMode="auto">
          <a:xfrm>
            <a:off x="1718773" y="394017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123"/>
          <p:cNvSpPr>
            <a:spLocks noChangeShapeType="1"/>
          </p:cNvSpPr>
          <p:nvPr/>
        </p:nvSpPr>
        <p:spPr bwMode="auto">
          <a:xfrm>
            <a:off x="1718773" y="4056062"/>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124"/>
          <p:cNvSpPr>
            <a:spLocks noChangeShapeType="1"/>
          </p:cNvSpPr>
          <p:nvPr/>
        </p:nvSpPr>
        <p:spPr bwMode="auto">
          <a:xfrm>
            <a:off x="1718773" y="4171950"/>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125"/>
          <p:cNvSpPr>
            <a:spLocks noChangeShapeType="1"/>
          </p:cNvSpPr>
          <p:nvPr/>
        </p:nvSpPr>
        <p:spPr bwMode="auto">
          <a:xfrm>
            <a:off x="1718773" y="4287837"/>
            <a:ext cx="0" cy="3651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Rectangle 126"/>
          <p:cNvSpPr>
            <a:spLocks noChangeArrowheads="1"/>
          </p:cNvSpPr>
          <p:nvPr/>
        </p:nvSpPr>
        <p:spPr bwMode="auto">
          <a:xfrm>
            <a:off x="898525" y="2281237"/>
            <a:ext cx="6059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127"/>
          <p:cNvSpPr>
            <a:spLocks noChangeArrowheads="1"/>
          </p:cNvSpPr>
          <p:nvPr/>
        </p:nvSpPr>
        <p:spPr bwMode="auto">
          <a:xfrm>
            <a:off x="685800" y="4256087"/>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9" name="Line 135"/>
          <p:cNvSpPr>
            <a:spLocks noChangeShapeType="1"/>
          </p:cNvSpPr>
          <p:nvPr/>
        </p:nvSpPr>
        <p:spPr bwMode="auto">
          <a:xfrm>
            <a:off x="1223473"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136"/>
          <p:cNvSpPr>
            <a:spLocks noChangeShapeType="1"/>
          </p:cNvSpPr>
          <p:nvPr/>
        </p:nvSpPr>
        <p:spPr bwMode="auto">
          <a:xfrm>
            <a:off x="1339360"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137"/>
          <p:cNvSpPr>
            <a:spLocks noChangeShapeType="1"/>
          </p:cNvSpPr>
          <p:nvPr/>
        </p:nvSpPr>
        <p:spPr bwMode="auto">
          <a:xfrm>
            <a:off x="1455248"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138"/>
          <p:cNvSpPr>
            <a:spLocks noChangeShapeType="1"/>
          </p:cNvSpPr>
          <p:nvPr/>
        </p:nvSpPr>
        <p:spPr bwMode="auto">
          <a:xfrm>
            <a:off x="1571135"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39"/>
          <p:cNvSpPr>
            <a:spLocks noChangeShapeType="1"/>
          </p:cNvSpPr>
          <p:nvPr/>
        </p:nvSpPr>
        <p:spPr bwMode="auto">
          <a:xfrm>
            <a:off x="1687023"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140"/>
          <p:cNvSpPr>
            <a:spLocks noChangeShapeType="1"/>
          </p:cNvSpPr>
          <p:nvPr/>
        </p:nvSpPr>
        <p:spPr bwMode="auto">
          <a:xfrm>
            <a:off x="1802910"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141"/>
          <p:cNvSpPr>
            <a:spLocks noChangeShapeType="1"/>
          </p:cNvSpPr>
          <p:nvPr/>
        </p:nvSpPr>
        <p:spPr bwMode="auto">
          <a:xfrm>
            <a:off x="1918798"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142"/>
          <p:cNvSpPr>
            <a:spLocks noChangeShapeType="1"/>
          </p:cNvSpPr>
          <p:nvPr/>
        </p:nvSpPr>
        <p:spPr bwMode="auto">
          <a:xfrm>
            <a:off x="2033098"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143"/>
          <p:cNvSpPr>
            <a:spLocks noChangeShapeType="1"/>
          </p:cNvSpPr>
          <p:nvPr/>
        </p:nvSpPr>
        <p:spPr bwMode="auto">
          <a:xfrm>
            <a:off x="2148985"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44"/>
          <p:cNvSpPr>
            <a:spLocks noChangeShapeType="1"/>
          </p:cNvSpPr>
          <p:nvPr/>
        </p:nvSpPr>
        <p:spPr bwMode="auto">
          <a:xfrm>
            <a:off x="2264873"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45"/>
          <p:cNvSpPr>
            <a:spLocks noChangeShapeType="1"/>
          </p:cNvSpPr>
          <p:nvPr/>
        </p:nvSpPr>
        <p:spPr bwMode="auto">
          <a:xfrm>
            <a:off x="2380760"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46"/>
          <p:cNvSpPr>
            <a:spLocks noChangeShapeType="1"/>
          </p:cNvSpPr>
          <p:nvPr/>
        </p:nvSpPr>
        <p:spPr bwMode="auto">
          <a:xfrm>
            <a:off x="2496648" y="4324350"/>
            <a:ext cx="7302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47"/>
          <p:cNvSpPr>
            <a:spLocks noChangeShapeType="1"/>
          </p:cNvSpPr>
          <p:nvPr/>
        </p:nvSpPr>
        <p:spPr bwMode="auto">
          <a:xfrm>
            <a:off x="2612535" y="4324350"/>
            <a:ext cx="7143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48"/>
          <p:cNvSpPr>
            <a:spLocks noChangeShapeType="1"/>
          </p:cNvSpPr>
          <p:nvPr/>
        </p:nvSpPr>
        <p:spPr bwMode="auto">
          <a:xfrm>
            <a:off x="2728423" y="4324350"/>
            <a:ext cx="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Rectangle 149"/>
          <p:cNvSpPr>
            <a:spLocks noChangeArrowheads="1"/>
          </p:cNvSpPr>
          <p:nvPr/>
        </p:nvSpPr>
        <p:spPr bwMode="auto">
          <a:xfrm>
            <a:off x="1447310" y="357187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150"/>
          <p:cNvSpPr>
            <a:spLocks noChangeArrowheads="1"/>
          </p:cNvSpPr>
          <p:nvPr/>
        </p:nvSpPr>
        <p:spPr bwMode="auto">
          <a:xfrm>
            <a:off x="1928323" y="40576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5" name="Rectangle 151"/>
          <p:cNvSpPr>
            <a:spLocks noChangeArrowheads="1"/>
          </p:cNvSpPr>
          <p:nvPr/>
        </p:nvSpPr>
        <p:spPr bwMode="auto">
          <a:xfrm>
            <a:off x="2434735" y="414337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6" name="Freeform 152"/>
          <p:cNvSpPr>
            <a:spLocks/>
          </p:cNvSpPr>
          <p:nvPr/>
        </p:nvSpPr>
        <p:spPr bwMode="auto">
          <a:xfrm>
            <a:off x="1093298" y="4284662"/>
            <a:ext cx="112713" cy="79375"/>
          </a:xfrm>
          <a:custGeom>
            <a:avLst/>
            <a:gdLst>
              <a:gd name="T0" fmla="*/ 71 w 71"/>
              <a:gd name="T1" fmla="*/ 25 h 50"/>
              <a:gd name="T2" fmla="*/ 0 w 71"/>
              <a:gd name="T3" fmla="*/ 0 h 50"/>
              <a:gd name="T4" fmla="*/ 0 w 71"/>
              <a:gd name="T5" fmla="*/ 0 h 50"/>
              <a:gd name="T6" fmla="*/ 2 w 71"/>
              <a:gd name="T7" fmla="*/ 4 h 50"/>
              <a:gd name="T8" fmla="*/ 7 w 71"/>
              <a:gd name="T9" fmla="*/ 16 h 50"/>
              <a:gd name="T10" fmla="*/ 9 w 71"/>
              <a:gd name="T11" fmla="*/ 22 h 50"/>
              <a:gd name="T12" fmla="*/ 7 w 71"/>
              <a:gd name="T13" fmla="*/ 32 h 50"/>
              <a:gd name="T14" fmla="*/ 5 w 71"/>
              <a:gd name="T15" fmla="*/ 41 h 50"/>
              <a:gd name="T16" fmla="*/ 0 w 71"/>
              <a:gd name="T17" fmla="*/ 50 h 50"/>
              <a:gd name="T18" fmla="*/ 71 w 71"/>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0">
                <a:moveTo>
                  <a:pt x="71" y="25"/>
                </a:moveTo>
                <a:lnTo>
                  <a:pt x="0" y="0"/>
                </a:lnTo>
                <a:lnTo>
                  <a:pt x="0" y="0"/>
                </a:lnTo>
                <a:lnTo>
                  <a:pt x="2" y="4"/>
                </a:lnTo>
                <a:lnTo>
                  <a:pt x="7" y="16"/>
                </a:lnTo>
                <a:lnTo>
                  <a:pt x="9" y="22"/>
                </a:lnTo>
                <a:lnTo>
                  <a:pt x="7" y="32"/>
                </a:lnTo>
                <a:lnTo>
                  <a:pt x="5" y="41"/>
                </a:lnTo>
                <a:lnTo>
                  <a:pt x="0" y="50"/>
                </a:lnTo>
                <a:lnTo>
                  <a:pt x="71" y="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Freeform 153"/>
          <p:cNvSpPr>
            <a:spLocks/>
          </p:cNvSpPr>
          <p:nvPr/>
        </p:nvSpPr>
        <p:spPr bwMode="auto">
          <a:xfrm>
            <a:off x="1093298" y="4284662"/>
            <a:ext cx="112713" cy="79375"/>
          </a:xfrm>
          <a:custGeom>
            <a:avLst/>
            <a:gdLst>
              <a:gd name="T0" fmla="*/ 71 w 71"/>
              <a:gd name="T1" fmla="*/ 25 h 50"/>
              <a:gd name="T2" fmla="*/ 0 w 71"/>
              <a:gd name="T3" fmla="*/ 0 h 50"/>
              <a:gd name="T4" fmla="*/ 0 w 71"/>
              <a:gd name="T5" fmla="*/ 0 h 50"/>
              <a:gd name="T6" fmla="*/ 2 w 71"/>
              <a:gd name="T7" fmla="*/ 4 h 50"/>
              <a:gd name="T8" fmla="*/ 7 w 71"/>
              <a:gd name="T9" fmla="*/ 16 h 50"/>
              <a:gd name="T10" fmla="*/ 9 w 71"/>
              <a:gd name="T11" fmla="*/ 22 h 50"/>
              <a:gd name="T12" fmla="*/ 7 w 71"/>
              <a:gd name="T13" fmla="*/ 32 h 50"/>
              <a:gd name="T14" fmla="*/ 5 w 71"/>
              <a:gd name="T15" fmla="*/ 41 h 50"/>
              <a:gd name="T16" fmla="*/ 0 w 71"/>
              <a:gd name="T17" fmla="*/ 50 h 50"/>
              <a:gd name="T18" fmla="*/ 71 w 71"/>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50">
                <a:moveTo>
                  <a:pt x="71" y="25"/>
                </a:moveTo>
                <a:lnTo>
                  <a:pt x="0" y="0"/>
                </a:lnTo>
                <a:lnTo>
                  <a:pt x="0" y="0"/>
                </a:lnTo>
                <a:lnTo>
                  <a:pt x="2" y="4"/>
                </a:lnTo>
                <a:lnTo>
                  <a:pt x="7" y="16"/>
                </a:lnTo>
                <a:lnTo>
                  <a:pt x="9" y="22"/>
                </a:lnTo>
                <a:lnTo>
                  <a:pt x="7" y="32"/>
                </a:lnTo>
                <a:lnTo>
                  <a:pt x="5" y="41"/>
                </a:lnTo>
                <a:lnTo>
                  <a:pt x="0" y="50"/>
                </a:lnTo>
                <a:lnTo>
                  <a:pt x="71" y="2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54"/>
          <p:cNvSpPr>
            <a:spLocks noChangeShapeType="1"/>
          </p:cNvSpPr>
          <p:nvPr/>
        </p:nvSpPr>
        <p:spPr bwMode="auto">
          <a:xfrm flipH="1">
            <a:off x="1013923" y="4324350"/>
            <a:ext cx="13811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55"/>
          <p:cNvSpPr>
            <a:spLocks noChangeShapeType="1"/>
          </p:cNvSpPr>
          <p:nvPr/>
        </p:nvSpPr>
        <p:spPr bwMode="auto">
          <a:xfrm>
            <a:off x="2210898" y="4110037"/>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56"/>
          <p:cNvSpPr>
            <a:spLocks noChangeShapeType="1"/>
          </p:cNvSpPr>
          <p:nvPr/>
        </p:nvSpPr>
        <p:spPr bwMode="auto">
          <a:xfrm>
            <a:off x="2210898" y="4225925"/>
            <a:ext cx="0" cy="730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Freeform 157"/>
          <p:cNvSpPr>
            <a:spLocks/>
          </p:cNvSpPr>
          <p:nvPr/>
        </p:nvSpPr>
        <p:spPr bwMode="auto">
          <a:xfrm>
            <a:off x="5085832" y="3044309"/>
            <a:ext cx="2455863" cy="1989137"/>
          </a:xfrm>
          <a:custGeom>
            <a:avLst/>
            <a:gdLst>
              <a:gd name="T0" fmla="*/ 1547 w 1547"/>
              <a:gd name="T1" fmla="*/ 1253 h 1253"/>
              <a:gd name="T2" fmla="*/ 1547 w 1547"/>
              <a:gd name="T3" fmla="*/ 1002 h 1253"/>
              <a:gd name="T4" fmla="*/ 1545 w 1547"/>
              <a:gd name="T5" fmla="*/ 1002 h 1253"/>
              <a:gd name="T6" fmla="*/ 1237 w 1547"/>
              <a:gd name="T7" fmla="*/ 1002 h 1253"/>
              <a:gd name="T8" fmla="*/ 1237 w 1547"/>
              <a:gd name="T9" fmla="*/ 877 h 1253"/>
              <a:gd name="T10" fmla="*/ 927 w 1547"/>
              <a:gd name="T11" fmla="*/ 877 h 1253"/>
              <a:gd name="T12" fmla="*/ 927 w 1547"/>
              <a:gd name="T13" fmla="*/ 729 h 1253"/>
              <a:gd name="T14" fmla="*/ 618 w 1547"/>
              <a:gd name="T15" fmla="*/ 729 h 1253"/>
              <a:gd name="T16" fmla="*/ 618 w 1547"/>
              <a:gd name="T17" fmla="*/ 619 h 1253"/>
              <a:gd name="T18" fmla="*/ 308 w 1547"/>
              <a:gd name="T19" fmla="*/ 619 h 1253"/>
              <a:gd name="T20" fmla="*/ 308 w 1547"/>
              <a:gd name="T21" fmla="*/ 0 h 1253"/>
              <a:gd name="T22" fmla="*/ 0 w 1547"/>
              <a:gd name="T23"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7" h="1253">
                <a:moveTo>
                  <a:pt x="1547" y="1253"/>
                </a:moveTo>
                <a:lnTo>
                  <a:pt x="1547" y="1002"/>
                </a:lnTo>
                <a:lnTo>
                  <a:pt x="1545" y="1002"/>
                </a:lnTo>
                <a:lnTo>
                  <a:pt x="1237" y="1002"/>
                </a:lnTo>
                <a:lnTo>
                  <a:pt x="1237" y="877"/>
                </a:lnTo>
                <a:lnTo>
                  <a:pt x="927" y="877"/>
                </a:lnTo>
                <a:lnTo>
                  <a:pt x="927" y="729"/>
                </a:lnTo>
                <a:lnTo>
                  <a:pt x="618" y="729"/>
                </a:lnTo>
                <a:lnTo>
                  <a:pt x="618" y="619"/>
                </a:lnTo>
                <a:lnTo>
                  <a:pt x="308" y="619"/>
                </a:lnTo>
                <a:lnTo>
                  <a:pt x="308" y="0"/>
                </a:lnTo>
                <a:lnTo>
                  <a:pt x="0" y="0"/>
                </a:lnTo>
              </a:path>
            </a:pathLst>
          </a:custGeom>
          <a:noFill/>
          <a:ln w="18">
            <a:solidFill>
              <a:srgbClr val="D471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58"/>
          <p:cNvSpPr>
            <a:spLocks noChangeShapeType="1"/>
          </p:cNvSpPr>
          <p:nvPr/>
        </p:nvSpPr>
        <p:spPr bwMode="auto">
          <a:xfrm>
            <a:off x="6557444" y="4436546"/>
            <a:ext cx="0" cy="714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59"/>
          <p:cNvSpPr>
            <a:spLocks noChangeShapeType="1"/>
          </p:cNvSpPr>
          <p:nvPr/>
        </p:nvSpPr>
        <p:spPr bwMode="auto">
          <a:xfrm>
            <a:off x="6557444" y="4552434"/>
            <a:ext cx="0" cy="7143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60"/>
          <p:cNvSpPr>
            <a:spLocks noChangeShapeType="1"/>
          </p:cNvSpPr>
          <p:nvPr/>
        </p:nvSpPr>
        <p:spPr bwMode="auto">
          <a:xfrm>
            <a:off x="5082657" y="5028684"/>
            <a:ext cx="25463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161"/>
          <p:cNvSpPr>
            <a:spLocks noChangeShapeType="1"/>
          </p:cNvSpPr>
          <p:nvPr/>
        </p:nvSpPr>
        <p:spPr bwMode="auto">
          <a:xfrm>
            <a:off x="1226648" y="4956175"/>
            <a:ext cx="25431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Freeform 162"/>
          <p:cNvSpPr>
            <a:spLocks/>
          </p:cNvSpPr>
          <p:nvPr/>
        </p:nvSpPr>
        <p:spPr bwMode="auto">
          <a:xfrm>
            <a:off x="1226648" y="2971800"/>
            <a:ext cx="2455863" cy="1984375"/>
          </a:xfrm>
          <a:custGeom>
            <a:avLst/>
            <a:gdLst>
              <a:gd name="T0" fmla="*/ 0 w 1547"/>
              <a:gd name="T1" fmla="*/ 0 h 1250"/>
              <a:gd name="T2" fmla="*/ 310 w 1547"/>
              <a:gd name="T3" fmla="*/ 0 h 1250"/>
              <a:gd name="T4" fmla="*/ 310 w 1547"/>
              <a:gd name="T5" fmla="*/ 610 h 1250"/>
              <a:gd name="T6" fmla="*/ 620 w 1547"/>
              <a:gd name="T7" fmla="*/ 610 h 1250"/>
              <a:gd name="T8" fmla="*/ 620 w 1547"/>
              <a:gd name="T9" fmla="*/ 717 h 1250"/>
              <a:gd name="T10" fmla="*/ 930 w 1547"/>
              <a:gd name="T11" fmla="*/ 717 h 1250"/>
              <a:gd name="T12" fmla="*/ 930 w 1547"/>
              <a:gd name="T13" fmla="*/ 877 h 1250"/>
              <a:gd name="T14" fmla="*/ 1237 w 1547"/>
              <a:gd name="T15" fmla="*/ 877 h 1250"/>
              <a:gd name="T16" fmla="*/ 1237 w 1547"/>
              <a:gd name="T17" fmla="*/ 1002 h 1250"/>
              <a:gd name="T18" fmla="*/ 1547 w 1547"/>
              <a:gd name="T19" fmla="*/ 1002 h 1250"/>
              <a:gd name="T20" fmla="*/ 1547 w 1547"/>
              <a:gd name="T21" fmla="*/ 1250 h 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7" h="1250">
                <a:moveTo>
                  <a:pt x="0" y="0"/>
                </a:moveTo>
                <a:lnTo>
                  <a:pt x="310" y="0"/>
                </a:lnTo>
                <a:lnTo>
                  <a:pt x="310" y="610"/>
                </a:lnTo>
                <a:lnTo>
                  <a:pt x="620" y="610"/>
                </a:lnTo>
                <a:lnTo>
                  <a:pt x="620" y="717"/>
                </a:lnTo>
                <a:lnTo>
                  <a:pt x="930" y="717"/>
                </a:lnTo>
                <a:lnTo>
                  <a:pt x="930" y="877"/>
                </a:lnTo>
                <a:lnTo>
                  <a:pt x="1237" y="877"/>
                </a:lnTo>
                <a:lnTo>
                  <a:pt x="1237" y="1002"/>
                </a:lnTo>
                <a:lnTo>
                  <a:pt x="1547" y="1002"/>
                </a:lnTo>
                <a:lnTo>
                  <a:pt x="1547" y="1250"/>
                </a:lnTo>
              </a:path>
            </a:pathLst>
          </a:custGeom>
          <a:noFill/>
          <a:ln w="18">
            <a:solidFill>
              <a:srgbClr val="D4712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Title 2"/>
          <p:cNvSpPr>
            <a:spLocks noGrp="1"/>
          </p:cNvSpPr>
          <p:nvPr>
            <p:ph type="title"/>
          </p:nvPr>
        </p:nvSpPr>
        <p:spPr/>
        <p:txBody>
          <a:bodyPr>
            <a:normAutofit/>
          </a:bodyPr>
          <a:lstStyle/>
          <a:p>
            <a:r>
              <a:rPr lang="en-US" dirty="0">
                <a:latin typeface="+mj-lt"/>
              </a:rPr>
              <a:t>Consumer surplus</a:t>
            </a:r>
          </a:p>
        </p:txBody>
      </p:sp>
      <p:sp>
        <p:nvSpPr>
          <p:cNvPr id="170" name="Content Placeholder 2"/>
          <p:cNvSpPr>
            <a:spLocks noGrp="1"/>
          </p:cNvSpPr>
          <p:nvPr>
            <p:ph idx="1"/>
          </p:nvPr>
        </p:nvSpPr>
        <p:spPr/>
        <p:txBody>
          <a:bodyPr>
            <a:normAutofit/>
          </a:bodyPr>
          <a:lstStyle/>
          <a:p>
            <a:pPr marL="0" indent="0">
              <a:buNone/>
            </a:pPr>
            <a:r>
              <a:rPr lang="en-US" sz="2800" dirty="0"/>
              <a:t>The consumer surplus can be calculated by summing up individuals’ consumer surplus.</a:t>
            </a:r>
          </a:p>
        </p:txBody>
      </p:sp>
      <p:sp>
        <p:nvSpPr>
          <p:cNvPr id="171" name="Content Placeholder 7"/>
          <p:cNvSpPr txBox="1">
            <a:spLocks/>
          </p:cNvSpPr>
          <p:nvPr/>
        </p:nvSpPr>
        <p:spPr>
          <a:xfrm>
            <a:off x="228600" y="5657149"/>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None/>
            </a:pPr>
            <a:r>
              <a:rPr lang="en-US" sz="2200" dirty="0"/>
              <a:t>At a price of $160, the consumer surplus equals</a:t>
            </a:r>
          </a:p>
          <a:p>
            <a:pPr marL="1588" indent="-1588">
              <a:buNone/>
            </a:pPr>
            <a:r>
              <a:rPr lang="en-US" sz="2200" dirty="0"/>
              <a:t>($500-$160) + ($250-$160) + ($200-$160) = $470.</a:t>
            </a:r>
          </a:p>
        </p:txBody>
      </p:sp>
      <p:sp>
        <p:nvSpPr>
          <p:cNvPr id="172" name="Content Placeholder 7"/>
          <p:cNvSpPr txBox="1">
            <a:spLocks/>
          </p:cNvSpPr>
          <p:nvPr/>
        </p:nvSpPr>
        <p:spPr>
          <a:xfrm>
            <a:off x="4495800" y="5657149"/>
            <a:ext cx="4114800" cy="667451"/>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588" indent="-1588">
              <a:buNone/>
            </a:pPr>
            <a:r>
              <a:rPr lang="en-US" sz="2200" dirty="0"/>
              <a:t>At a price of $100, the consumer surplus equals</a:t>
            </a:r>
          </a:p>
          <a:p>
            <a:pPr marL="1588" indent="-1588">
              <a:buNone/>
            </a:pPr>
            <a:r>
              <a:rPr lang="en-US" sz="2200" dirty="0"/>
              <a:t>$470 + $60 × 3 + $50 × 1 = $700.</a:t>
            </a:r>
          </a:p>
        </p:txBody>
      </p:sp>
      <p:sp>
        <p:nvSpPr>
          <p:cNvPr id="173" name="Rectangle 172"/>
          <p:cNvSpPr/>
          <p:nvPr/>
        </p:nvSpPr>
        <p:spPr>
          <a:xfrm>
            <a:off x="638614" y="4233258"/>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Rectangle 173"/>
          <p:cNvSpPr/>
          <p:nvPr/>
        </p:nvSpPr>
        <p:spPr>
          <a:xfrm>
            <a:off x="4765985" y="4523235"/>
            <a:ext cx="342072" cy="2467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043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
                                        </p:tgtEl>
                                        <p:attrNameLst>
                                          <p:attrName>style.visibility</p:attrName>
                                        </p:attrNameLst>
                                      </p:cBhvr>
                                      <p:to>
                                        <p:strVal val="visible"/>
                                      </p:to>
                                    </p:set>
                                  </p:childTnLst>
                                  <p:subTnLst>
                                    <p:set>
                                      <p:cBhvr override="childStyle">
                                        <p:cTn dur="1" fill="hold" display="0" masterRel="nextClick" afterEffect="1"/>
                                        <p:tgtEl>
                                          <p:spTgt spid="173"/>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74"/>
                                        </p:tgtEl>
                                        <p:attrNameLst>
                                          <p:attrName>style.visibility</p:attrName>
                                        </p:attrNameLst>
                                      </p:cBhvr>
                                      <p:to>
                                        <p:strVal val="visible"/>
                                      </p:to>
                                    </p:set>
                                  </p:childTnLst>
                                  <p:subTnLst>
                                    <p:set>
                                      <p:cBhvr override="childStyle">
                                        <p:cTn dur="1" fill="hold" display="0" masterRel="nextClick" afterEffect="1"/>
                                        <p:tgtEl>
                                          <p:spTgt spid="174"/>
                                        </p:tgtEl>
                                        <p:attrNameLst>
                                          <p:attrName>style.visibility</p:attrName>
                                        </p:attrNameLst>
                                      </p:cBhvr>
                                      <p:to>
                                        <p:strVal val="hidden"/>
                                      </p:to>
                                    </p:set>
                                  </p:sub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36" grpId="0" animBg="1"/>
      <p:bldP spid="37" grpId="0" animBg="1"/>
      <p:bldP spid="38" grpId="0" animBg="1"/>
      <p:bldP spid="50" grpId="0"/>
      <p:bldP spid="51" grpId="0"/>
      <p:bldP spid="71" grpId="0"/>
      <p:bldP spid="72" grpId="0"/>
      <p:bldP spid="73" grpId="0"/>
      <p:bldP spid="74" grpId="0"/>
      <p:bldP spid="89" grpId="0"/>
      <p:bldP spid="90" grpId="0"/>
      <p:bldP spid="91" grpId="0"/>
      <p:bldP spid="116" grpId="0" animBg="1"/>
      <p:bldP spid="117" grpId="0" animBg="1"/>
      <p:bldP spid="119" grpId="0"/>
      <p:bldP spid="120" grpId="0"/>
      <p:bldP spid="121" grpId="0"/>
      <p:bldP spid="122" grpId="0"/>
      <p:bldP spid="123" grpId="0"/>
      <p:bldP spid="124" grpId="0"/>
      <p:bldP spid="153" grpId="0"/>
      <p:bldP spid="154" grpId="0"/>
      <p:bldP spid="155" grpId="0"/>
      <p:bldP spid="171" grpId="0"/>
      <p:bldP spid="172" grpId="0"/>
      <p:bldP spid="173" grpId="0" animBg="1"/>
      <p:bldP spid="17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Active Learning: Calculating consumer surplus</a:t>
            </a:r>
            <a:endParaRPr lang="en-US" sz="3600" dirty="0">
              <a:solidFill>
                <a:srgbClr val="C00000"/>
              </a:solidFill>
            </a:endParaRPr>
          </a:p>
        </p:txBody>
      </p:sp>
      <p:sp>
        <p:nvSpPr>
          <p:cNvPr id="3" name="Content Placeholder 2"/>
          <p:cNvSpPr>
            <a:spLocks noGrp="1"/>
          </p:cNvSpPr>
          <p:nvPr>
            <p:ph idx="1"/>
          </p:nvPr>
        </p:nvSpPr>
        <p:spPr/>
        <p:txBody>
          <a:bodyPr>
            <a:normAutofit/>
          </a:bodyPr>
          <a:lstStyle/>
          <a:p>
            <a:pPr marL="0" indent="0">
              <a:buNone/>
            </a:pPr>
            <a:r>
              <a:rPr lang="en-US" sz="2800" dirty="0"/>
              <a:t>Use the following demand schedule to calculate consumer surplus if the market price is $5.</a:t>
            </a:r>
          </a:p>
        </p:txBody>
      </p:sp>
      <p:graphicFrame>
        <p:nvGraphicFramePr>
          <p:cNvPr id="24" name="Table 23"/>
          <p:cNvGraphicFramePr>
            <a:graphicFrameLocks noGrp="1"/>
          </p:cNvGraphicFramePr>
          <p:nvPr>
            <p:extLst>
              <p:ext uri="{D42A27DB-BD31-4B8C-83A1-F6EECF244321}">
                <p14:modId xmlns:p14="http://schemas.microsoft.com/office/powerpoint/2010/main" val="1192278187"/>
              </p:ext>
            </p:extLst>
          </p:nvPr>
        </p:nvGraphicFramePr>
        <p:xfrm>
          <a:off x="533400" y="2362200"/>
          <a:ext cx="4343400" cy="3429000"/>
        </p:xfrm>
        <a:graphic>
          <a:graphicData uri="http://schemas.openxmlformats.org/drawingml/2006/table">
            <a:tbl>
              <a:tblPr firstRow="1" bandRow="1">
                <a:tableStyleId>{5C22544A-7EE6-4342-B048-85BDC9FD1C3A}</a:tableStyleId>
              </a:tblPr>
              <a:tblGrid>
                <a:gridCol w="973521">
                  <a:extLst>
                    <a:ext uri="{9D8B030D-6E8A-4147-A177-3AD203B41FA5}">
                      <a16:colId xmlns:a16="http://schemas.microsoft.com/office/drawing/2014/main" val="20000"/>
                    </a:ext>
                  </a:extLst>
                </a:gridCol>
                <a:gridCol w="1198179">
                  <a:extLst>
                    <a:ext uri="{9D8B030D-6E8A-4147-A177-3AD203B41FA5}">
                      <a16:colId xmlns:a16="http://schemas.microsoft.com/office/drawing/2014/main" val="20001"/>
                    </a:ext>
                  </a:extLst>
                </a:gridCol>
                <a:gridCol w="2171700">
                  <a:extLst>
                    <a:ext uri="{9D8B030D-6E8A-4147-A177-3AD203B41FA5}">
                      <a16:colId xmlns:a16="http://schemas.microsoft.com/office/drawing/2014/main" val="20002"/>
                    </a:ext>
                  </a:extLst>
                </a:gridCol>
              </a:tblGrid>
              <a:tr h="381000">
                <a:tc>
                  <a:txBody>
                    <a:bodyPr/>
                    <a:lstStyle/>
                    <a:p>
                      <a:pPr algn="ctr"/>
                      <a:r>
                        <a:rPr lang="en-US" dirty="0">
                          <a:solidFill>
                            <a:schemeClr val="tx1"/>
                          </a:solidFill>
                          <a:latin typeface="Calibri Light" pitchFamily="34" charset="0"/>
                        </a:rPr>
                        <a:t>Price</a:t>
                      </a:r>
                    </a:p>
                  </a:txBody>
                  <a:tcPr>
                    <a:solidFill>
                      <a:srgbClr val="E4E8D0"/>
                    </a:solidFill>
                  </a:tcPr>
                </a:tc>
                <a:tc>
                  <a:txBody>
                    <a:bodyPr/>
                    <a:lstStyle/>
                    <a:p>
                      <a:pPr algn="ctr"/>
                      <a:r>
                        <a:rPr lang="en-US" dirty="0">
                          <a:solidFill>
                            <a:schemeClr val="tx1"/>
                          </a:solidFill>
                          <a:latin typeface="Calibri Light" pitchFamily="34" charset="0"/>
                        </a:rPr>
                        <a:t>Quantity</a:t>
                      </a:r>
                    </a:p>
                  </a:txBody>
                  <a:tcPr>
                    <a:solidFill>
                      <a:srgbClr val="E4E8D0"/>
                    </a:solidFill>
                  </a:tcPr>
                </a:tc>
                <a:tc>
                  <a:txBody>
                    <a:bodyPr/>
                    <a:lstStyle/>
                    <a:p>
                      <a:pPr algn="ctr"/>
                      <a:r>
                        <a:rPr lang="en-US" dirty="0">
                          <a:solidFill>
                            <a:schemeClr val="tx1"/>
                          </a:solidFill>
                          <a:latin typeface="Calibri Light" pitchFamily="34" charset="0"/>
                        </a:rPr>
                        <a:t>Consumer Surplus</a:t>
                      </a:r>
                    </a:p>
                  </a:txBody>
                  <a:tcPr>
                    <a:solidFill>
                      <a:srgbClr val="E4E8D0"/>
                    </a:solidFill>
                  </a:tcPr>
                </a:tc>
                <a:extLst>
                  <a:ext uri="{0D108BD9-81ED-4DB2-BD59-A6C34878D82A}">
                    <a16:rowId xmlns:a16="http://schemas.microsoft.com/office/drawing/2014/main" val="10000"/>
                  </a:ext>
                </a:extLst>
              </a:tr>
              <a:tr h="381000">
                <a:tc>
                  <a:txBody>
                    <a:bodyPr/>
                    <a:lstStyle/>
                    <a:p>
                      <a:pPr algn="ctr"/>
                      <a:r>
                        <a:rPr lang="en-US" dirty="0">
                          <a:latin typeface="Calibri Light" pitchFamily="34" charset="0"/>
                        </a:rPr>
                        <a:t>1</a:t>
                      </a:r>
                    </a:p>
                  </a:txBody>
                  <a:tcPr>
                    <a:solidFill>
                      <a:srgbClr val="F1F9FE"/>
                    </a:solidFill>
                  </a:tcPr>
                </a:tc>
                <a:tc>
                  <a:txBody>
                    <a:bodyPr/>
                    <a:lstStyle/>
                    <a:p>
                      <a:pPr algn="ctr"/>
                      <a:r>
                        <a:rPr lang="en-US" dirty="0">
                          <a:latin typeface="Calibri Light" pitchFamily="34" charset="0"/>
                        </a:rPr>
                        <a:t>280</a:t>
                      </a:r>
                    </a:p>
                  </a:txBody>
                  <a:tcPr>
                    <a:solidFill>
                      <a:srgbClr val="F1F9FE"/>
                    </a:solidFill>
                  </a:tcPr>
                </a:tc>
                <a:tc>
                  <a:txBody>
                    <a:bodyPr/>
                    <a:lstStyle/>
                    <a:p>
                      <a:pPr algn="ct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1"/>
                  </a:ext>
                </a:extLst>
              </a:tr>
              <a:tr h="381000">
                <a:tc>
                  <a:txBody>
                    <a:bodyPr/>
                    <a:lstStyle/>
                    <a:p>
                      <a:pPr algn="ctr"/>
                      <a:r>
                        <a:rPr lang="en-US" dirty="0">
                          <a:latin typeface="Calibri Light" pitchFamily="34" charset="0"/>
                        </a:rPr>
                        <a:t>2</a:t>
                      </a:r>
                    </a:p>
                  </a:txBody>
                  <a:tcPr>
                    <a:solidFill>
                      <a:srgbClr val="DBF0FD"/>
                    </a:solidFill>
                  </a:tcPr>
                </a:tc>
                <a:tc>
                  <a:txBody>
                    <a:bodyPr/>
                    <a:lstStyle/>
                    <a:p>
                      <a:pPr algn="ctr"/>
                      <a:r>
                        <a:rPr lang="en-US" dirty="0">
                          <a:latin typeface="Calibri Light" pitchFamily="34" charset="0"/>
                        </a:rPr>
                        <a:t>260</a:t>
                      </a:r>
                    </a:p>
                  </a:txBody>
                  <a:tcPr>
                    <a:solidFill>
                      <a:srgbClr val="DBF0FD"/>
                    </a:solidFill>
                  </a:tcPr>
                </a:tc>
                <a:tc>
                  <a:txBody>
                    <a:bodyPr/>
                    <a:lstStyle/>
                    <a:p>
                      <a:pPr algn="ct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2"/>
                  </a:ext>
                </a:extLst>
              </a:tr>
              <a:tr h="381000">
                <a:tc>
                  <a:txBody>
                    <a:bodyPr/>
                    <a:lstStyle/>
                    <a:p>
                      <a:pPr algn="ctr"/>
                      <a:r>
                        <a:rPr lang="en-US" dirty="0">
                          <a:latin typeface="Calibri Light" pitchFamily="34" charset="0"/>
                        </a:rPr>
                        <a:t>3</a:t>
                      </a:r>
                    </a:p>
                  </a:txBody>
                  <a:tcPr>
                    <a:solidFill>
                      <a:srgbClr val="F1F9FE"/>
                    </a:solidFill>
                  </a:tcPr>
                </a:tc>
                <a:tc>
                  <a:txBody>
                    <a:bodyPr/>
                    <a:lstStyle/>
                    <a:p>
                      <a:pPr algn="ctr"/>
                      <a:r>
                        <a:rPr lang="en-US" dirty="0">
                          <a:latin typeface="Calibri Light" pitchFamily="34" charset="0"/>
                        </a:rPr>
                        <a:t>240</a:t>
                      </a:r>
                    </a:p>
                  </a:txBody>
                  <a:tcPr>
                    <a:solidFill>
                      <a:srgbClr val="F1F9FE"/>
                    </a:solidFill>
                  </a:tcPr>
                </a:tc>
                <a:tc>
                  <a:txBody>
                    <a:bodyPr/>
                    <a:lstStyle/>
                    <a:p>
                      <a:pPr algn="ct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3"/>
                  </a:ext>
                </a:extLst>
              </a:tr>
              <a:tr h="381000">
                <a:tc>
                  <a:txBody>
                    <a:bodyPr/>
                    <a:lstStyle/>
                    <a:p>
                      <a:pPr algn="ctr"/>
                      <a:r>
                        <a:rPr lang="en-US" dirty="0">
                          <a:latin typeface="Calibri Light" pitchFamily="34" charset="0"/>
                        </a:rPr>
                        <a:t>4</a:t>
                      </a:r>
                    </a:p>
                  </a:txBody>
                  <a:tcPr>
                    <a:solidFill>
                      <a:srgbClr val="DBF0FD"/>
                    </a:solidFill>
                  </a:tcPr>
                </a:tc>
                <a:tc>
                  <a:txBody>
                    <a:bodyPr/>
                    <a:lstStyle/>
                    <a:p>
                      <a:pPr algn="ctr"/>
                      <a:r>
                        <a:rPr lang="en-US" dirty="0">
                          <a:latin typeface="Calibri Light" pitchFamily="34" charset="0"/>
                        </a:rPr>
                        <a:t>220</a:t>
                      </a:r>
                    </a:p>
                  </a:txBody>
                  <a:tcPr>
                    <a:solidFill>
                      <a:srgbClr val="DBF0FD"/>
                    </a:solidFill>
                  </a:tcPr>
                </a:tc>
                <a:tc>
                  <a:txBody>
                    <a:bodyPr/>
                    <a:lstStyle/>
                    <a:p>
                      <a:pPr algn="ct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4"/>
                  </a:ext>
                </a:extLst>
              </a:tr>
              <a:tr h="381000">
                <a:tc>
                  <a:txBody>
                    <a:bodyPr/>
                    <a:lstStyle/>
                    <a:p>
                      <a:pPr algn="ctr"/>
                      <a:r>
                        <a:rPr lang="en-US" dirty="0">
                          <a:latin typeface="Calibri Light" pitchFamily="34" charset="0"/>
                        </a:rPr>
                        <a:t>5</a:t>
                      </a:r>
                    </a:p>
                  </a:txBody>
                  <a:tcPr>
                    <a:solidFill>
                      <a:srgbClr val="F1F9FE"/>
                    </a:solidFill>
                  </a:tcPr>
                </a:tc>
                <a:tc>
                  <a:txBody>
                    <a:bodyPr/>
                    <a:lstStyle/>
                    <a:p>
                      <a:pPr algn="ctr"/>
                      <a:r>
                        <a:rPr lang="en-US" dirty="0">
                          <a:latin typeface="Calibri Light" pitchFamily="34" charset="0"/>
                        </a:rPr>
                        <a:t>200</a:t>
                      </a:r>
                    </a:p>
                  </a:txBody>
                  <a:tcPr>
                    <a:solidFill>
                      <a:srgbClr val="F1F9F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5"/>
                  </a:ext>
                </a:extLst>
              </a:tr>
              <a:tr h="381000">
                <a:tc>
                  <a:txBody>
                    <a:bodyPr/>
                    <a:lstStyle/>
                    <a:p>
                      <a:pPr algn="ctr"/>
                      <a:r>
                        <a:rPr lang="en-US" dirty="0">
                          <a:latin typeface="Calibri Light" pitchFamily="34" charset="0"/>
                        </a:rPr>
                        <a:t>6</a:t>
                      </a:r>
                    </a:p>
                  </a:txBody>
                  <a:tcPr>
                    <a:solidFill>
                      <a:srgbClr val="DBF0FD"/>
                    </a:solidFill>
                  </a:tcPr>
                </a:tc>
                <a:tc>
                  <a:txBody>
                    <a:bodyPr/>
                    <a:lstStyle/>
                    <a:p>
                      <a:pPr algn="ctr"/>
                      <a:r>
                        <a:rPr lang="en-US" dirty="0">
                          <a:latin typeface="Calibri Light" pitchFamily="34" charset="0"/>
                        </a:rPr>
                        <a:t>180</a:t>
                      </a:r>
                    </a:p>
                  </a:txBody>
                  <a:tcPr>
                    <a:solidFill>
                      <a:srgbClr val="DBF0FD"/>
                    </a:solidFill>
                  </a:tcPr>
                </a:tc>
                <a:tc>
                  <a:txBody>
                    <a:bodyPr/>
                    <a:lstStyle/>
                    <a:p>
                      <a:pPr algn="ctr"/>
                      <a:endParaRPr lang="en-US" dirty="0">
                        <a:latin typeface="Calibri Light" pitchFamily="34" charset="0"/>
                      </a:endParaRPr>
                    </a:p>
                  </a:txBody>
                  <a:tcPr>
                    <a:solidFill>
                      <a:srgbClr val="DBF0FD"/>
                    </a:solidFill>
                  </a:tcPr>
                </a:tc>
                <a:extLst>
                  <a:ext uri="{0D108BD9-81ED-4DB2-BD59-A6C34878D82A}">
                    <a16:rowId xmlns:a16="http://schemas.microsoft.com/office/drawing/2014/main" val="10006"/>
                  </a:ext>
                </a:extLst>
              </a:tr>
              <a:tr h="381000">
                <a:tc>
                  <a:txBody>
                    <a:bodyPr/>
                    <a:lstStyle/>
                    <a:p>
                      <a:pPr algn="ctr"/>
                      <a:r>
                        <a:rPr lang="en-US" dirty="0">
                          <a:latin typeface="Calibri Light" pitchFamily="34" charset="0"/>
                        </a:rPr>
                        <a:t>7</a:t>
                      </a:r>
                    </a:p>
                  </a:txBody>
                  <a:tcPr>
                    <a:solidFill>
                      <a:srgbClr val="F1F9FE"/>
                    </a:solidFill>
                  </a:tcPr>
                </a:tc>
                <a:tc>
                  <a:txBody>
                    <a:bodyPr/>
                    <a:lstStyle/>
                    <a:p>
                      <a:pPr algn="ctr"/>
                      <a:r>
                        <a:rPr lang="en-US" dirty="0">
                          <a:latin typeface="Calibri Light" pitchFamily="34" charset="0"/>
                        </a:rPr>
                        <a:t>160</a:t>
                      </a:r>
                    </a:p>
                  </a:txBody>
                  <a:tcPr>
                    <a:solidFill>
                      <a:srgbClr val="F1F9FE"/>
                    </a:solidFill>
                  </a:tcPr>
                </a:tc>
                <a:tc>
                  <a:txBody>
                    <a:bodyPr/>
                    <a:lstStyle/>
                    <a:p>
                      <a:pPr algn="ctr"/>
                      <a:endParaRPr lang="en-US" dirty="0">
                        <a:latin typeface="Calibri Light" pitchFamily="34" charset="0"/>
                      </a:endParaRPr>
                    </a:p>
                  </a:txBody>
                  <a:tcPr>
                    <a:solidFill>
                      <a:srgbClr val="F1F9FE"/>
                    </a:solidFill>
                  </a:tcPr>
                </a:tc>
                <a:extLst>
                  <a:ext uri="{0D108BD9-81ED-4DB2-BD59-A6C34878D82A}">
                    <a16:rowId xmlns:a16="http://schemas.microsoft.com/office/drawing/2014/main" val="10007"/>
                  </a:ext>
                </a:extLst>
              </a:tr>
              <a:tr h="381000">
                <a:tc>
                  <a:txBody>
                    <a:bodyPr/>
                    <a:lstStyle/>
                    <a:p>
                      <a:pPr algn="ctr"/>
                      <a:r>
                        <a:rPr lang="en-US" dirty="0">
                          <a:latin typeface="Calibri Light" pitchFamily="34" charset="0"/>
                        </a:rPr>
                        <a:t>8</a:t>
                      </a:r>
                    </a:p>
                  </a:txBody>
                  <a:tcPr>
                    <a:solidFill>
                      <a:srgbClr val="DAF0FD"/>
                    </a:solidFill>
                  </a:tcPr>
                </a:tc>
                <a:tc>
                  <a:txBody>
                    <a:bodyPr/>
                    <a:lstStyle/>
                    <a:p>
                      <a:pPr algn="ctr"/>
                      <a:r>
                        <a:rPr lang="en-US" dirty="0">
                          <a:latin typeface="Calibri Light" pitchFamily="34" charset="0"/>
                        </a:rPr>
                        <a:t>140</a:t>
                      </a:r>
                    </a:p>
                  </a:txBody>
                  <a:tcPr>
                    <a:solidFill>
                      <a:srgbClr val="DAF0FD"/>
                    </a:solidFill>
                  </a:tcPr>
                </a:tc>
                <a:tc>
                  <a:txBody>
                    <a:bodyPr/>
                    <a:lstStyle/>
                    <a:p>
                      <a:pPr algn="ctr"/>
                      <a:endParaRPr lang="en-US" dirty="0">
                        <a:latin typeface="Calibri Light" pitchFamily="34" charset="0"/>
                      </a:endParaRPr>
                    </a:p>
                  </a:txBody>
                  <a:tcPr>
                    <a:solidFill>
                      <a:srgbClr val="DAF0FD"/>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050818046"/>
      </p:ext>
    </p:extLst>
  </p:cSld>
  <p:clrMapOvr>
    <a:masterClrMapping/>
  </p:clrMapOvr>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2401</TotalTime>
  <Words>3477</Words>
  <Application>Microsoft Office PowerPoint</Application>
  <PresentationFormat>On-screen Show (4:3)</PresentationFormat>
  <Paragraphs>698</Paragraphs>
  <Slides>25</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Calibri Light</vt:lpstr>
      <vt:lpstr>Times New Roman</vt:lpstr>
      <vt:lpstr>Univers LT Std 47 Cn Lt</vt:lpstr>
      <vt:lpstr>Univers LT Std 57 Cn</vt:lpstr>
      <vt:lpstr>Chapter 3 - Gilpin - With Template</vt:lpstr>
      <vt:lpstr>Chapter 5</vt:lpstr>
      <vt:lpstr>What will you learn in this chapter?</vt:lpstr>
      <vt:lpstr>Willingness to pay and sell </vt:lpstr>
      <vt:lpstr>Willingness to pay and the demand curve</vt:lpstr>
      <vt:lpstr>Willingness to sell and the supply curve</vt:lpstr>
      <vt:lpstr>It pays to negotiate</vt:lpstr>
      <vt:lpstr>Measuring surplus</vt:lpstr>
      <vt:lpstr>Consumer surplus</vt:lpstr>
      <vt:lpstr>Active Learning: Calculating consumer surplus</vt:lpstr>
      <vt:lpstr>Active Learning Solution I</vt:lpstr>
      <vt:lpstr>Producer surplus</vt:lpstr>
      <vt:lpstr>Active Learning: Calculating producer surplus</vt:lpstr>
      <vt:lpstr>Active Learning Solution II</vt:lpstr>
      <vt:lpstr>Total surplus I</vt:lpstr>
      <vt:lpstr>Total surplus II</vt:lpstr>
      <vt:lpstr>Market equilibrium and efficiency I</vt:lpstr>
      <vt:lpstr>Active Learning: Calculating total surplus</vt:lpstr>
      <vt:lpstr>Active Learning Solution III</vt:lpstr>
      <vt:lpstr>Market equilibrium and efficiency II</vt:lpstr>
      <vt:lpstr>Changing the distribution of total surplus</vt:lpstr>
      <vt:lpstr>Deadweight loss I</vt:lpstr>
      <vt:lpstr>Deadweight loss II</vt:lpstr>
      <vt:lpstr>Missing markets</vt:lpstr>
      <vt:lpstr>Kidneys for sale</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159</cp:revision>
  <dcterms:created xsi:type="dcterms:W3CDTF">2013-04-05T16:26:37Z</dcterms:created>
  <dcterms:modified xsi:type="dcterms:W3CDTF">2020-04-14T03:14:36Z</dcterms:modified>
</cp:coreProperties>
</file>