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sldIdLst>
    <p:sldId id="256" r:id="rId2"/>
    <p:sldId id="312" r:id="rId3"/>
    <p:sldId id="313" r:id="rId4"/>
    <p:sldId id="315" r:id="rId5"/>
    <p:sldId id="324" r:id="rId6"/>
    <p:sldId id="325" r:id="rId7"/>
    <p:sldId id="326" r:id="rId8"/>
    <p:sldId id="339" r:id="rId9"/>
    <p:sldId id="316" r:id="rId10"/>
    <p:sldId id="327" r:id="rId11"/>
    <p:sldId id="317" r:id="rId12"/>
    <p:sldId id="318" r:id="rId13"/>
    <p:sldId id="338" r:id="rId14"/>
    <p:sldId id="340" r:id="rId15"/>
    <p:sldId id="328" r:id="rId16"/>
    <p:sldId id="319" r:id="rId17"/>
    <p:sldId id="320" r:id="rId18"/>
    <p:sldId id="329" r:id="rId19"/>
    <p:sldId id="330" r:id="rId20"/>
    <p:sldId id="321" r:id="rId21"/>
    <p:sldId id="341" r:id="rId22"/>
    <p:sldId id="331" r:id="rId23"/>
    <p:sldId id="332" r:id="rId24"/>
    <p:sldId id="333" r:id="rId25"/>
    <p:sldId id="335" r:id="rId26"/>
    <p:sldId id="336" r:id="rId27"/>
    <p:sldId id="337" r:id="rId28"/>
    <p:sldId id="322" r:id="rId29"/>
    <p:sldId id="323" r:id="rId3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D0505"/>
    <a:srgbClr val="DBF0FD"/>
    <a:srgbClr val="DAF0FD"/>
    <a:srgbClr val="8EB4E3"/>
    <a:srgbClr val="558ED5"/>
    <a:srgbClr val="E46C0A"/>
    <a:srgbClr val="ECB88C"/>
    <a:srgbClr val="F1F9FE"/>
    <a:srgbClr val="E4E8D0"/>
    <a:srgbClr val="EDEDB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189" autoAdjust="0"/>
    <p:restoredTop sz="72770" autoAdjust="0"/>
  </p:normalViewPr>
  <p:slideViewPr>
    <p:cSldViewPr>
      <p:cViewPr varScale="1">
        <p:scale>
          <a:sx n="52" d="100"/>
          <a:sy n="52" d="100"/>
        </p:scale>
        <p:origin x="1734"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54039DE-59C7-4469-8720-AB7CBA9DC929}" type="datetimeFigureOut">
              <a:rPr lang="en-US" smtClean="0"/>
              <a:t>4/13/2020</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70802CB-EDD9-49AC-889B-1812BF6C7873}" type="slidenum">
              <a:rPr lang="en-US" smtClean="0"/>
              <a:t>‹#›</a:t>
            </a:fld>
            <a:endParaRPr lang="en-US" dirty="0"/>
          </a:p>
        </p:txBody>
      </p:sp>
    </p:spTree>
    <p:extLst>
      <p:ext uri="{BB962C8B-B14F-4D97-AF65-F5344CB8AC3E}">
        <p14:creationId xmlns:p14="http://schemas.microsoft.com/office/powerpoint/2010/main" val="41216509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Instructors: </a:t>
            </a:r>
            <a:r>
              <a:rPr lang="en-US" sz="1200" kern="1200" dirty="0">
                <a:solidFill>
                  <a:schemeClr val="tx1"/>
                </a:solidFill>
                <a:effectLst/>
                <a:latin typeface="+mn-lt"/>
                <a:ea typeface="+mn-ea"/>
                <a:cs typeface="+mn-cs"/>
              </a:rPr>
              <a:t>Before moving to the next slide, it is important to excite students about the chapter. One effective way is to relay a story or something from the news.</a:t>
            </a:r>
            <a:r>
              <a:rPr lang="en-US" sz="1200" kern="1200" baseline="0" dirty="0">
                <a:solidFill>
                  <a:schemeClr val="tx1"/>
                </a:solidFill>
                <a:effectLst/>
                <a:latin typeface="+mn-lt"/>
                <a:ea typeface="+mn-ea"/>
                <a:cs typeface="+mn-cs"/>
              </a:rPr>
              <a:t> </a:t>
            </a:r>
            <a:r>
              <a:rPr lang="en-US" baseline="0" dirty="0"/>
              <a:t>The authors motivate the chapter by discussing Starbucks and the growth surge in the United States prior to the Great Recession. They discuss consumers’ sensitivity when a change in income occurs. What is important to solidify in students’ minds is that elasticities simply measure consumers’ and producers’ responsiveness to a change in one of the determinants of demand and supply—namely, prices and income.</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The concept</a:t>
            </a:r>
            <a:r>
              <a:rPr lang="en-US" baseline="0" dirty="0"/>
              <a:t> of elasticity is quite intuitive for many students as they have typically felt their purchasing decisions change when the price of a good is lowered or raised.</a:t>
            </a:r>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1</a:t>
            </a:fld>
            <a:endParaRPr lang="en-US" dirty="0"/>
          </a:p>
        </p:txBody>
      </p:sp>
    </p:spTree>
    <p:extLst>
      <p:ext uri="{BB962C8B-B14F-4D97-AF65-F5344CB8AC3E}">
        <p14:creationId xmlns:p14="http://schemas.microsoft.com/office/powerpoint/2010/main" val="21178931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 to students that the subscript d denotes demand. Thus, </a:t>
            </a:r>
            <a:r>
              <a:rPr lang="el-GR" sz="1200" dirty="0">
                <a:latin typeface="Calibri Light" pitchFamily="34" charset="0"/>
              </a:rPr>
              <a:t>ε</a:t>
            </a:r>
            <a:r>
              <a:rPr lang="en-US" sz="1200" baseline="-25000" dirty="0">
                <a:latin typeface="Calibri Light" pitchFamily="34" charset="0"/>
              </a:rPr>
              <a:t>d</a:t>
            </a:r>
            <a:r>
              <a:rPr lang="en-US" dirty="0"/>
              <a:t> is the price elasticity of demand. For</a:t>
            </a:r>
            <a:r>
              <a:rPr lang="en-US" baseline="0" dirty="0"/>
              <a:t> simplicity of interpretation, the absolute value of the price elasticity of demand is used. </a:t>
            </a:r>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11</a:t>
            </a:fld>
            <a:endParaRPr lang="en-US" dirty="0"/>
          </a:p>
        </p:txBody>
      </p:sp>
    </p:spTree>
    <p:extLst>
      <p:ext uri="{BB962C8B-B14F-4D97-AF65-F5344CB8AC3E}">
        <p14:creationId xmlns:p14="http://schemas.microsoft.com/office/powerpoint/2010/main" val="29746097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a:t>
            </a:r>
            <a:r>
              <a:rPr lang="en-US" baseline="0" dirty="0"/>
              <a:t> slide has two parts:</a:t>
            </a:r>
          </a:p>
          <a:p>
            <a:pPr marL="228600" indent="-228600">
              <a:buAutoNum type="arabicParenR"/>
            </a:pPr>
            <a:r>
              <a:rPr lang="en-US" baseline="0" dirty="0"/>
              <a:t>Demonstrate the three categories of price elasticity of demand.</a:t>
            </a:r>
          </a:p>
          <a:p>
            <a:pPr marL="228600" indent="-228600">
              <a:buAutoNum type="arabicParenR"/>
            </a:pPr>
            <a:r>
              <a:rPr lang="en-US" baseline="0" dirty="0"/>
              <a:t>Demonstrate the change in price elasticity formula. Note to students that the change in the quantity demanded decreases as the good becomes more inelastic.</a:t>
            </a:r>
          </a:p>
          <a:p>
            <a:pPr marL="228600" indent="-228600">
              <a:buAutoNum type="arabicParenR"/>
            </a:pPr>
            <a:endParaRPr lang="en-US" baseline="0" dirty="0"/>
          </a:p>
          <a:p>
            <a:pPr marL="0" indent="0">
              <a:buNone/>
            </a:pPr>
            <a:r>
              <a:rPr lang="en-US" baseline="0" dirty="0"/>
              <a:t>Note that the unit-elastic and inelastic figures (middle and far right) are in a different sequence than textbook. This is to demonstrate a monotonic change in quantity demanded as the demand becomes more inelastic.</a:t>
            </a:r>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12</a:t>
            </a:fld>
            <a:endParaRPr lang="en-US" dirty="0"/>
          </a:p>
        </p:txBody>
      </p:sp>
    </p:spTree>
    <p:extLst>
      <p:ext uri="{BB962C8B-B14F-4D97-AF65-F5344CB8AC3E}">
        <p14:creationId xmlns:p14="http://schemas.microsoft.com/office/powerpoint/2010/main" val="34686864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Table 4-1 also contains the following goods and services: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Oil in the short run: -0.02</a:t>
            </a:r>
          </a:p>
          <a:p>
            <a:r>
              <a:rPr lang="en-US" sz="1200" b="0" i="0" u="none" strike="noStrike" kern="1200" baseline="0" dirty="0">
                <a:solidFill>
                  <a:schemeClr val="tx1"/>
                </a:solidFill>
                <a:latin typeface="+mn-lt"/>
                <a:ea typeface="+mn-ea"/>
                <a:cs typeface="+mn-cs"/>
              </a:rPr>
              <a:t>Business travel: -0.8</a:t>
            </a:r>
          </a:p>
        </p:txBody>
      </p:sp>
      <p:sp>
        <p:nvSpPr>
          <p:cNvPr id="4" name="Slide Number Placeholder 3"/>
          <p:cNvSpPr>
            <a:spLocks noGrp="1"/>
          </p:cNvSpPr>
          <p:nvPr>
            <p:ph type="sldNum" sz="quarter" idx="10"/>
          </p:nvPr>
        </p:nvSpPr>
        <p:spPr/>
        <p:txBody>
          <a:bodyPr/>
          <a:lstStyle/>
          <a:p>
            <a:fld id="{0D070A78-706C-41EA-BCF4-6739AAC57D57}" type="slidenum">
              <a:rPr lang="en-US" smtClean="0"/>
              <a:t>13</a:t>
            </a:fld>
            <a:endParaRPr lang="en-US" dirty="0"/>
          </a:p>
        </p:txBody>
      </p:sp>
    </p:spTree>
    <p:extLst>
      <p:ext uri="{BB962C8B-B14F-4D97-AF65-F5344CB8AC3E}">
        <p14:creationId xmlns:p14="http://schemas.microsoft.com/office/powerpoint/2010/main" val="186969834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0D070A78-706C-41EA-BCF4-6739AAC57D57}" type="slidenum">
              <a:rPr lang="en-US" smtClean="0"/>
              <a:t>14</a:t>
            </a:fld>
            <a:endParaRPr lang="en-US" dirty="0"/>
          </a:p>
        </p:txBody>
      </p:sp>
    </p:spTree>
    <p:extLst>
      <p:ext uri="{BB962C8B-B14F-4D97-AF65-F5344CB8AC3E}">
        <p14:creationId xmlns:p14="http://schemas.microsoft.com/office/powerpoint/2010/main" val="41488459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0D070A78-706C-41EA-BCF4-6739AAC57D57}" type="slidenum">
              <a:rPr lang="en-US" smtClean="0"/>
              <a:t>15</a:t>
            </a:fld>
            <a:endParaRPr lang="en-US" dirty="0"/>
          </a:p>
        </p:txBody>
      </p:sp>
    </p:spTree>
    <p:extLst>
      <p:ext uri="{BB962C8B-B14F-4D97-AF65-F5344CB8AC3E}">
        <p14:creationId xmlns:p14="http://schemas.microsoft.com/office/powerpoint/2010/main" val="186969834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colored rectangles represent total revenue. As the price increases from $250 to $350, total revenue is affected in two ways:</a:t>
            </a:r>
          </a:p>
          <a:p>
            <a:pPr marL="228600" indent="-228600">
              <a:buAutoNum type="arabicParenR"/>
            </a:pPr>
            <a:r>
              <a:rPr lang="en-US" sz="1200" b="0" i="0" u="none" strike="noStrike" kern="1200" baseline="0" dirty="0">
                <a:solidFill>
                  <a:schemeClr val="tx1"/>
                </a:solidFill>
                <a:latin typeface="+mn-lt"/>
                <a:ea typeface="+mn-ea"/>
                <a:cs typeface="+mn-cs"/>
              </a:rPr>
              <a:t>The blue rectangle represents the increase in revenue received for each unit sold as the price rises (price effect). Using TR = P × Q, an increase in P causes TR to increase.</a:t>
            </a:r>
          </a:p>
          <a:p>
            <a:pPr marL="228600" indent="-228600">
              <a:buAutoNum type="arabicParenR"/>
            </a:pPr>
            <a:r>
              <a:rPr lang="en-US" sz="1200" b="0" i="0" u="none" strike="noStrike" kern="1200" baseline="0" dirty="0">
                <a:solidFill>
                  <a:schemeClr val="tx1"/>
                </a:solidFill>
                <a:latin typeface="+mn-lt"/>
                <a:ea typeface="+mn-ea"/>
                <a:cs typeface="+mn-cs"/>
              </a:rPr>
              <a:t>The yellow rectangle represents the decrease in total revenue as the number of units sold drops (the quantity effect). Using TR = P × Q, a decrease in Q causes TR to decrease.</a:t>
            </a:r>
          </a:p>
          <a:p>
            <a:pPr marL="0" indent="0">
              <a:buNone/>
            </a:pPr>
            <a:endParaRPr lang="en-US" sz="1200" b="0" i="0" u="none" strike="noStrike" kern="1200" baseline="0" dirty="0">
              <a:solidFill>
                <a:schemeClr val="tx1"/>
              </a:solidFill>
              <a:latin typeface="+mn-lt"/>
              <a:ea typeface="+mn-ea"/>
              <a:cs typeface="+mn-cs"/>
            </a:endParaRPr>
          </a:p>
          <a:p>
            <a:pPr marL="0" indent="0">
              <a:buNone/>
            </a:pPr>
            <a:r>
              <a:rPr lang="en-US" sz="1200" b="0" i="0" u="none" strike="noStrike" kern="1200" baseline="0" dirty="0">
                <a:solidFill>
                  <a:schemeClr val="tx1"/>
                </a:solidFill>
                <a:latin typeface="+mn-lt"/>
                <a:ea typeface="+mn-ea"/>
                <a:cs typeface="+mn-cs"/>
              </a:rPr>
              <a:t>The elasticity of demand determines which effect is larger. In this case, the yellow area is larger than the blue area, meaning that the </a:t>
            </a:r>
            <a:r>
              <a:rPr lang="en-US" sz="1200" b="0" i="0" u="sng" strike="noStrike" kern="1200" baseline="0" dirty="0">
                <a:solidFill>
                  <a:schemeClr val="tx1"/>
                </a:solidFill>
                <a:latin typeface="+mn-lt"/>
                <a:ea typeface="+mn-ea"/>
                <a:cs typeface="+mn-cs"/>
              </a:rPr>
              <a:t>quantity effect</a:t>
            </a:r>
            <a:r>
              <a:rPr lang="en-US" sz="1200" b="0" i="0" u="none" strike="noStrike" kern="1200" baseline="0" dirty="0">
                <a:solidFill>
                  <a:schemeClr val="tx1"/>
                </a:solidFill>
                <a:latin typeface="+mn-lt"/>
                <a:ea typeface="+mn-ea"/>
                <a:cs typeface="+mn-cs"/>
              </a:rPr>
              <a:t> outweighs the </a:t>
            </a:r>
            <a:r>
              <a:rPr lang="en-US" sz="1200" b="0" i="0" u="sng" strike="noStrike" kern="1200" baseline="0" dirty="0">
                <a:solidFill>
                  <a:schemeClr val="tx1"/>
                </a:solidFill>
                <a:latin typeface="+mn-lt"/>
                <a:ea typeface="+mn-ea"/>
                <a:cs typeface="+mn-cs"/>
              </a:rPr>
              <a:t>price effect</a:t>
            </a:r>
            <a:r>
              <a:rPr lang="en-US" sz="1200" b="0" i="0" u="none" strike="noStrike" kern="1200" baseline="0" dirty="0">
                <a:solidFill>
                  <a:schemeClr val="tx1"/>
                </a:solidFill>
                <a:latin typeface="+mn-lt"/>
                <a:ea typeface="+mn-ea"/>
                <a:cs typeface="+mn-cs"/>
              </a:rPr>
              <a:t>, and total revenue decreases. </a:t>
            </a:r>
            <a:r>
              <a:rPr lang="en-US" dirty="0"/>
              <a:t>The total revenue before the price</a:t>
            </a:r>
            <a:r>
              <a:rPr lang="en-US" baseline="0" dirty="0"/>
              <a:t> change is the area (1+2). That is, it is equal to $250*10 = $2,500. The total revenue after the price change is the area (2 + 3 - 1). That is, it is equal to the original area ($2,500) + the price effect [($350-$250)*6=$600] - the quantity effect [$250*(10-6)= $1,000]. Thus, the post-price change in total revenue is $2,100, or a $400 loss. The math can be skipped as the area comparison may be simpler. Lastly, make it clear that the price and quantity effects go in opposite directions. One is always positive and the other is always negative.</a:t>
            </a:r>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16</a:t>
            </a:fld>
            <a:endParaRPr lang="en-US" dirty="0"/>
          </a:p>
        </p:txBody>
      </p:sp>
    </p:spTree>
    <p:extLst>
      <p:ext uri="{BB962C8B-B14F-4D97-AF65-F5344CB8AC3E}">
        <p14:creationId xmlns:p14="http://schemas.microsoft.com/office/powerpoint/2010/main" val="16132740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Students should be able to recognize that the graph on the</a:t>
            </a:r>
            <a:r>
              <a:rPr lang="en-US" baseline="0" dirty="0"/>
              <a:t> left has an elastic demand and the one on the right has an inelastic demand. Also, compare areas with students. They should know that when price goes up, one area is being subtracted (quantity effect) while the other is being added (price effect). This should be quite intuitive: raising the price of a good that is elastic will permit small gains in total revenue (the price effect), since consumers typically buy less of the good (thus the quantity effect on total revenue). Examples are banana prices. Consumers tend to buy less bananas when the price increases.</a:t>
            </a:r>
          </a:p>
          <a:p>
            <a:endParaRPr lang="en-US" baseline="0" dirty="0"/>
          </a:p>
          <a:p>
            <a:r>
              <a:rPr lang="en-US" baseline="0" dirty="0"/>
              <a:t>Raising the price of a good that is inelastic (either due to there being no close substitute or an effect of another determinants of demand) will permit larger gains in total revenue, since consumers typically buy the same amount (thus the negative quantity effect on total revenue is small). Use an example such as salt. If the price of salt doubles, not many consumers will change their salt purchases. This implies that salt producers can gain more total revenue by raising the price. If some customers leave, then this will be the loss in revenue as measured by the quantity effect.</a:t>
            </a:r>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17</a:t>
            </a:fld>
            <a:endParaRPr lang="en-US" dirty="0"/>
          </a:p>
        </p:txBody>
      </p:sp>
    </p:spTree>
    <p:extLst>
      <p:ext uri="{BB962C8B-B14F-4D97-AF65-F5344CB8AC3E}">
        <p14:creationId xmlns:p14="http://schemas.microsoft.com/office/powerpoint/2010/main" val="18067494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18</a:t>
            </a:fld>
            <a:endParaRPr lang="en-US" dirty="0"/>
          </a:p>
        </p:txBody>
      </p:sp>
    </p:spTree>
    <p:extLst>
      <p:ext uri="{BB962C8B-B14F-4D97-AF65-F5344CB8AC3E}">
        <p14:creationId xmlns:p14="http://schemas.microsoft.com/office/powerpoint/2010/main" val="266840691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19</a:t>
            </a:fld>
            <a:endParaRPr lang="en-US" dirty="0"/>
          </a:p>
        </p:txBody>
      </p:sp>
    </p:spTree>
    <p:extLst>
      <p:ext uri="{BB962C8B-B14F-4D97-AF65-F5344CB8AC3E}">
        <p14:creationId xmlns:p14="http://schemas.microsoft.com/office/powerpoint/2010/main" val="266840691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First,</a:t>
            </a:r>
            <a:r>
              <a:rPr lang="en-US" baseline="0" dirty="0"/>
              <a:t> s</a:t>
            </a:r>
            <a:r>
              <a:rPr lang="en-US" dirty="0"/>
              <a:t>tart from the left table</a:t>
            </a:r>
            <a:r>
              <a:rPr lang="en-US" baseline="0" dirty="0"/>
              <a:t> (the demand schedule) with the point ($50, 0). This corresponds with the highest point along the demand curve. Using TR = P × Q implies that TR = 0. Second, price decreases by 5. S</a:t>
            </a:r>
            <a:r>
              <a:rPr lang="en-US" dirty="0"/>
              <a:t>tart from the left table</a:t>
            </a:r>
            <a:r>
              <a:rPr lang="en-US" baseline="0" dirty="0"/>
              <a:t> (the demand schedule) with the point ($45, 1). This corresponds with the second highest point along the demand curve. Using TR = P × Q implies that TR = $45 × 1 = $45. Explain to students that when there is a price decrease along the </a:t>
            </a:r>
            <a:r>
              <a:rPr lang="en-US" u="sng" baseline="0" dirty="0"/>
              <a:t>elastic</a:t>
            </a:r>
            <a:r>
              <a:rPr lang="en-US" baseline="0" dirty="0"/>
              <a:t> part of the demand curve, TR increases. This implies that the quantity effect is </a:t>
            </a:r>
            <a:r>
              <a:rPr lang="en-US" u="sng" baseline="0" dirty="0"/>
              <a:t>larger</a:t>
            </a:r>
            <a:r>
              <a:rPr lang="en-US" baseline="0" dirty="0"/>
              <a:t> than the price effect. </a:t>
            </a:r>
            <a:r>
              <a:rPr lang="en-US" dirty="0"/>
              <a:t>Third,</a:t>
            </a:r>
            <a:r>
              <a:rPr lang="en-US" baseline="0" dirty="0"/>
              <a:t> s</a:t>
            </a:r>
            <a:r>
              <a:rPr lang="en-US" dirty="0"/>
              <a:t>tart from the left table</a:t>
            </a:r>
            <a:r>
              <a:rPr lang="en-US" baseline="0" dirty="0"/>
              <a:t> (the demand schedule) with the point ($5, 9). This corresponds with the second lowest point along the demand curve. Using TR = P × Q implies that TR = $45. Fourth, price decreases by 5. S</a:t>
            </a:r>
            <a:r>
              <a:rPr lang="en-US" dirty="0"/>
              <a:t>tart from the left table</a:t>
            </a:r>
            <a:r>
              <a:rPr lang="en-US" baseline="0" dirty="0"/>
              <a:t> (the demand schedule) with the point ($0, 10). This corresponds with the lowest point along the demand curve. Using TR = P x Q implies that TR = $0 × 10 = $0. Explain to students that when there is a price decrease along the </a:t>
            </a:r>
            <a:r>
              <a:rPr lang="en-US" u="sng" baseline="0" dirty="0"/>
              <a:t>inelastic</a:t>
            </a:r>
            <a:r>
              <a:rPr lang="en-US" baseline="0" dirty="0"/>
              <a:t> part of the demand curve, TR decreases. This implies that the price effect is </a:t>
            </a:r>
            <a:r>
              <a:rPr lang="en-US" u="sng" baseline="0" dirty="0"/>
              <a:t>larger</a:t>
            </a:r>
            <a:r>
              <a:rPr lang="en-US" baseline="0" dirty="0"/>
              <a:t> than the quantity effect. Fifth, explain that at the unit elastic part of the demand curve, TR is at a maximum. This can be shown using the above logic.</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 1) Increasing price (going to the left of unit elastic point) implies that total revenue is going to fall because this is along the elastic part of the demand curve.</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 2) Decreasing price (going to the right of the unit elastic point) implies that total revenue is going to fall because this is along the inelastic part of the demand curve.</a:t>
            </a:r>
          </a:p>
        </p:txBody>
      </p:sp>
      <p:sp>
        <p:nvSpPr>
          <p:cNvPr id="4" name="Slide Number Placeholder 3"/>
          <p:cNvSpPr>
            <a:spLocks noGrp="1"/>
          </p:cNvSpPr>
          <p:nvPr>
            <p:ph type="sldNum" sz="quarter" idx="10"/>
          </p:nvPr>
        </p:nvSpPr>
        <p:spPr/>
        <p:txBody>
          <a:bodyPr/>
          <a:lstStyle/>
          <a:p>
            <a:fld id="{870802CB-EDD9-49AC-889B-1812BF6C7873}" type="slidenum">
              <a:rPr lang="en-US" smtClean="0"/>
              <a:t>20</a:t>
            </a:fld>
            <a:endParaRPr lang="en-US" dirty="0"/>
          </a:p>
        </p:txBody>
      </p:sp>
    </p:spTree>
    <p:extLst>
      <p:ext uri="{BB962C8B-B14F-4D97-AF65-F5344CB8AC3E}">
        <p14:creationId xmlns:p14="http://schemas.microsoft.com/office/powerpoint/2010/main" val="10628464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a:t>
            </a:r>
            <a:r>
              <a:rPr lang="en-US" baseline="0" dirty="0"/>
              <a:t> is important to emphasize to students that the concept of elasticity is applicable to many determinants of supply and demand. </a:t>
            </a:r>
            <a:r>
              <a:rPr lang="en-US" sz="1200" b="0" i="0" u="none" strike="noStrike" kern="1200" baseline="0" dirty="0">
                <a:solidFill>
                  <a:schemeClr val="tx1"/>
                </a:solidFill>
                <a:latin typeface="+mn-lt"/>
                <a:ea typeface="+mn-ea"/>
                <a:cs typeface="+mn-cs"/>
              </a:rPr>
              <a:t>One of the most commonly used measures of elasticity is </a:t>
            </a:r>
            <a:r>
              <a:rPr lang="en-US" sz="1200" b="0" i="1" u="none" strike="noStrike" kern="1200" baseline="0" dirty="0">
                <a:solidFill>
                  <a:schemeClr val="tx1"/>
                </a:solidFill>
                <a:latin typeface="+mn-lt"/>
                <a:ea typeface="+mn-ea"/>
                <a:cs typeface="+mn-cs"/>
              </a:rPr>
              <a:t>price elasticity of demand:</a:t>
            </a:r>
            <a:r>
              <a:rPr lang="en-US" sz="1200" b="0" i="0" u="none" strike="noStrike" kern="1200" baseline="0" dirty="0">
                <a:solidFill>
                  <a:schemeClr val="tx1"/>
                </a:solidFill>
                <a:latin typeface="+mn-lt"/>
                <a:ea typeface="+mn-ea"/>
                <a:cs typeface="+mn-cs"/>
              </a:rPr>
              <a:t> how much the quantity demanded changes when the price of a good changes.</a:t>
            </a:r>
            <a:endParaRPr lang="en-US" dirty="0"/>
          </a:p>
        </p:txBody>
      </p:sp>
      <p:sp>
        <p:nvSpPr>
          <p:cNvPr id="4" name="Slide Number Placeholder 3"/>
          <p:cNvSpPr>
            <a:spLocks noGrp="1"/>
          </p:cNvSpPr>
          <p:nvPr>
            <p:ph type="sldNum" sz="quarter" idx="10"/>
          </p:nvPr>
        </p:nvSpPr>
        <p:spPr/>
        <p:txBody>
          <a:bodyPr/>
          <a:lstStyle/>
          <a:p>
            <a:fld id="{0D070A78-706C-41EA-BCF4-6739AAC57D57}" type="slidenum">
              <a:rPr lang="en-US" smtClean="0"/>
              <a:t>3</a:t>
            </a:fld>
            <a:endParaRPr lang="en-US" dirty="0"/>
          </a:p>
        </p:txBody>
      </p:sp>
    </p:spTree>
    <p:extLst>
      <p:ext uri="{BB962C8B-B14F-4D97-AF65-F5344CB8AC3E}">
        <p14:creationId xmlns:p14="http://schemas.microsoft.com/office/powerpoint/2010/main" val="186969834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0D070A78-706C-41EA-BCF4-6739AAC57D57}" type="slidenum">
              <a:rPr lang="en-US" smtClean="0"/>
              <a:t>21</a:t>
            </a:fld>
            <a:endParaRPr lang="en-US" dirty="0"/>
          </a:p>
        </p:txBody>
      </p:sp>
    </p:spTree>
    <p:extLst>
      <p:ext uri="{BB962C8B-B14F-4D97-AF65-F5344CB8AC3E}">
        <p14:creationId xmlns:p14="http://schemas.microsoft.com/office/powerpoint/2010/main" val="295380609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a:t>
            </a:r>
            <a:r>
              <a:rPr lang="en-US" baseline="0" dirty="0"/>
              <a:t> to students that the elasticity of supply is always positive because </a:t>
            </a:r>
            <a:r>
              <a:rPr lang="en-US" dirty="0"/>
              <a:t>price and quantity supplied is positively related</a:t>
            </a:r>
            <a:r>
              <a:rPr lang="en-US" baseline="0" dirty="0"/>
              <a:t>. The text does not use a notation for price elasticity of supply. This presentation uses the standard </a:t>
            </a:r>
            <a:r>
              <a:rPr lang="el-GR" sz="1200" dirty="0">
                <a:latin typeface="Calibri Light" pitchFamily="34" charset="0"/>
              </a:rPr>
              <a:t>ε</a:t>
            </a:r>
            <a:r>
              <a:rPr lang="en-US" sz="1200" baseline="-25000" dirty="0">
                <a:latin typeface="Calibri Light" pitchFamily="34" charset="0"/>
              </a:rPr>
              <a:t>s</a:t>
            </a:r>
            <a:r>
              <a:rPr lang="en-US" baseline="0" dirty="0"/>
              <a:t> to notate the price elasticity of supply.</a:t>
            </a:r>
          </a:p>
          <a:p>
            <a:endParaRPr lang="en-US" baseline="0" dirty="0"/>
          </a:p>
          <a:p>
            <a:r>
              <a:rPr lang="en-US" dirty="0"/>
              <a:t>Note</a:t>
            </a:r>
            <a:r>
              <a:rPr lang="en-US" baseline="0" dirty="0"/>
              <a:t> that s</a:t>
            </a:r>
            <a:r>
              <a:rPr lang="en-US" dirty="0"/>
              <a:t>upply is </a:t>
            </a:r>
            <a:r>
              <a:rPr lang="en-US" i="1" dirty="0"/>
              <a:t>perfectly elastic</a:t>
            </a:r>
            <a:r>
              <a:rPr lang="en-US" dirty="0"/>
              <a:t> if the quantity supplied could be anything at a given price, and is zero at any other price. At the other extreme, supply is </a:t>
            </a:r>
            <a:r>
              <a:rPr lang="en-US" i="1" dirty="0"/>
              <a:t>perfectly inelastic</a:t>
            </a:r>
            <a:r>
              <a:rPr lang="en-US" dirty="0"/>
              <a:t> if the quantity supplied is the same, regardless of the price.</a:t>
            </a:r>
          </a:p>
          <a:p>
            <a:endParaRPr lang="en-US" dirty="0"/>
          </a:p>
        </p:txBody>
      </p:sp>
      <p:sp>
        <p:nvSpPr>
          <p:cNvPr id="4" name="Slide Number Placeholder 3"/>
          <p:cNvSpPr>
            <a:spLocks noGrp="1"/>
          </p:cNvSpPr>
          <p:nvPr>
            <p:ph type="sldNum" sz="quarter" idx="10"/>
          </p:nvPr>
        </p:nvSpPr>
        <p:spPr/>
        <p:txBody>
          <a:bodyPr/>
          <a:lstStyle/>
          <a:p>
            <a:fld id="{0D070A78-706C-41EA-BCF4-6739AAC57D57}" type="slidenum">
              <a:rPr lang="en-US" smtClean="0"/>
              <a:t>22</a:t>
            </a:fld>
            <a:endParaRPr lang="en-US" dirty="0"/>
          </a:p>
        </p:txBody>
      </p:sp>
    </p:spTree>
    <p:extLst>
      <p:ext uri="{BB962C8B-B14F-4D97-AF65-F5344CB8AC3E}">
        <p14:creationId xmlns:p14="http://schemas.microsoft.com/office/powerpoint/2010/main" val="186969834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mn-ea"/>
                <a:cs typeface="+mn-cs"/>
              </a:rPr>
              <a:t>Availability of inputs: </a:t>
            </a:r>
            <a:r>
              <a:rPr lang="en-US" sz="1200" b="0" i="0" u="none" strike="noStrike" kern="1200" baseline="0" dirty="0">
                <a:solidFill>
                  <a:schemeClr val="tx1"/>
                </a:solidFill>
                <a:latin typeface="+mn-lt"/>
                <a:ea typeface="+mn-ea"/>
                <a:cs typeface="+mn-cs"/>
              </a:rPr>
              <a:t>The production of some goods can be expanded easily just by adding extra inputs. For example, a bakery can easily buy extra flour and yeast to produce more bread, probably at the same cost per loaf. Increasing the supply of other goods is more difficult, however—sometimes impossible. If the price of Picasso paintings goes up, there isn’t much anyone can do to produce more of them, since we cannot bring the artist back to life. The elasticity of supply depends on the elasticity of the supply of inputs. If producing more of a good will cost a lot more than the initial quantity did, because the extra inputs will be harder to find, then the producer will be reluctant to increase the quantity supplied.</a:t>
            </a:r>
          </a:p>
          <a:p>
            <a:endParaRPr lang="en-US" sz="1200" b="1" i="1"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Flexibility of the production process: </a:t>
            </a:r>
            <a:r>
              <a:rPr lang="en-US" sz="1200" b="0" i="0" u="none" strike="noStrike" kern="1200" baseline="0" dirty="0">
                <a:solidFill>
                  <a:schemeClr val="tx1"/>
                </a:solidFill>
                <a:latin typeface="+mn-lt"/>
                <a:ea typeface="+mn-ea"/>
                <a:cs typeface="+mn-cs"/>
              </a:rPr>
              <a:t>The easiest way for producers to adjust the quantity supplied of a particular good is to draw production capacity away from other goods when prices rise, or to reassign capacity to other goods when prices fall. Farmers may find this sort of substitution relatively simple. When corn prices are high they will plant more acres with corn; when corn prices are low they will reassign acres to more profitable crops. Other producers have much less flexibility.</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Adjustment time: </a:t>
            </a:r>
            <a:r>
              <a:rPr lang="en-US" sz="1200" b="0" i="0" u="none" strike="noStrike" kern="1200" baseline="0" dirty="0">
                <a:solidFill>
                  <a:schemeClr val="tx1"/>
                </a:solidFill>
                <a:latin typeface="+mn-lt"/>
                <a:ea typeface="+mn-ea"/>
                <a:cs typeface="+mn-cs"/>
              </a:rPr>
              <a:t>Supply is more elastic over long periods than over short periods. That is, producers can make more adjustments in the long run than in the short run. In the short run, the number of goods a producer is able to produce is fixed; in the long run, producers can expand production. Production capacity can also increase or decrease over time as new firms start up or old ones shut down.</a:t>
            </a:r>
          </a:p>
        </p:txBody>
      </p:sp>
      <p:sp>
        <p:nvSpPr>
          <p:cNvPr id="4" name="Slide Number Placeholder 3"/>
          <p:cNvSpPr>
            <a:spLocks noGrp="1"/>
          </p:cNvSpPr>
          <p:nvPr>
            <p:ph type="sldNum" sz="quarter" idx="10"/>
          </p:nvPr>
        </p:nvSpPr>
        <p:spPr/>
        <p:txBody>
          <a:bodyPr/>
          <a:lstStyle/>
          <a:p>
            <a:fld id="{0D070A78-706C-41EA-BCF4-6739AAC57D57}" type="slidenum">
              <a:rPr lang="en-US" smtClean="0"/>
              <a:t>23</a:t>
            </a:fld>
            <a:endParaRPr lang="en-US" dirty="0"/>
          </a:p>
        </p:txBody>
      </p:sp>
    </p:spTree>
    <p:extLst>
      <p:ext uri="{BB962C8B-B14F-4D97-AF65-F5344CB8AC3E}">
        <p14:creationId xmlns:p14="http://schemas.microsoft.com/office/powerpoint/2010/main" val="186969834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While</a:t>
            </a:r>
            <a:r>
              <a:rPr lang="en-US" baseline="0" dirty="0"/>
              <a:t> students typically understand the midpoint formula, they often struggle with the cross-price elasticity interpretation.</a:t>
            </a:r>
          </a:p>
          <a:p>
            <a:endParaRPr lang="en-US" baseline="0" dirty="0"/>
          </a:p>
          <a:p>
            <a:r>
              <a:rPr lang="en-US" u="sng" baseline="0" dirty="0"/>
              <a:t>For substitutes</a:t>
            </a:r>
            <a:r>
              <a:rPr lang="en-US" baseline="0" dirty="0"/>
              <a:t>: A</a:t>
            </a:r>
            <a:r>
              <a:rPr lang="en-US" sz="1200" b="0" i="0" u="none" strike="noStrike" kern="1200" baseline="0" dirty="0">
                <a:solidFill>
                  <a:schemeClr val="tx1"/>
                </a:solidFill>
                <a:latin typeface="+mn-lt"/>
                <a:ea typeface="+mn-ea"/>
                <a:cs typeface="+mn-cs"/>
              </a:rPr>
              <a:t>n increase in the price of one will cause an increase in the quantity demanded of the other. An easy example is apples and oranges. If the price of oranges goes up (and the price of apples stays the same), consumers typically switch from oranges to apples.</a:t>
            </a:r>
          </a:p>
          <a:p>
            <a:endParaRPr lang="en-US" sz="1200" b="0" i="0" u="none" strike="noStrike" kern="1200" baseline="0" dirty="0">
              <a:solidFill>
                <a:schemeClr val="tx1"/>
              </a:solidFill>
              <a:latin typeface="+mn-lt"/>
              <a:ea typeface="+mn-ea"/>
              <a:cs typeface="+mn-cs"/>
            </a:endParaRPr>
          </a:p>
          <a:p>
            <a:r>
              <a:rPr lang="en-US" sz="1200" b="0" i="0" u="sng" strike="noStrike" kern="1200" baseline="0" dirty="0">
                <a:solidFill>
                  <a:schemeClr val="tx1"/>
                </a:solidFill>
                <a:latin typeface="+mn-lt"/>
                <a:ea typeface="+mn-ea"/>
                <a:cs typeface="+mn-cs"/>
              </a:rPr>
              <a:t>For complements</a:t>
            </a:r>
            <a:r>
              <a:rPr lang="en-US" sz="1200" b="0" i="0" u="none" strike="noStrike" kern="1200" baseline="0" dirty="0">
                <a:solidFill>
                  <a:schemeClr val="tx1"/>
                </a:solidFill>
                <a:latin typeface="+mn-lt"/>
                <a:ea typeface="+mn-ea"/>
                <a:cs typeface="+mn-cs"/>
              </a:rPr>
              <a:t>: </a:t>
            </a:r>
            <a:r>
              <a:rPr lang="en-US" baseline="0" dirty="0"/>
              <a:t>A</a:t>
            </a:r>
            <a:r>
              <a:rPr lang="en-US" sz="1200" b="0" i="0" u="none" strike="noStrike" kern="1200" baseline="0" dirty="0">
                <a:solidFill>
                  <a:schemeClr val="tx1"/>
                </a:solidFill>
                <a:latin typeface="+mn-lt"/>
                <a:ea typeface="+mn-ea"/>
                <a:cs typeface="+mn-cs"/>
              </a:rPr>
              <a:t>n increase in the price of one will cause a decrease in the quantity demanded of the other. An easy example is hot dogs and hot dog buns. If the price of hot dogs goes down, consumer typically buy more hot dog buns (since they are buying more hot dogs).</a:t>
            </a:r>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24</a:t>
            </a:fld>
            <a:endParaRPr lang="en-US" dirty="0"/>
          </a:p>
        </p:txBody>
      </p:sp>
    </p:spTree>
    <p:extLst>
      <p:ext uri="{BB962C8B-B14F-4D97-AF65-F5344CB8AC3E}">
        <p14:creationId xmlns:p14="http://schemas.microsoft.com/office/powerpoint/2010/main" val="266840691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25</a:t>
            </a:fld>
            <a:endParaRPr lang="en-US" dirty="0"/>
          </a:p>
        </p:txBody>
      </p:sp>
    </p:spTree>
    <p:extLst>
      <p:ext uri="{BB962C8B-B14F-4D97-AF65-F5344CB8AC3E}">
        <p14:creationId xmlns:p14="http://schemas.microsoft.com/office/powerpoint/2010/main" val="266840691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26</a:t>
            </a:fld>
            <a:endParaRPr lang="en-US" dirty="0"/>
          </a:p>
        </p:txBody>
      </p:sp>
    </p:spTree>
    <p:extLst>
      <p:ext uri="{BB962C8B-B14F-4D97-AF65-F5344CB8AC3E}">
        <p14:creationId xmlns:p14="http://schemas.microsoft.com/office/powerpoint/2010/main" val="266840691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27</a:t>
            </a:fld>
            <a:endParaRPr lang="en-US" dirty="0"/>
          </a:p>
        </p:txBody>
      </p:sp>
    </p:spTree>
    <p:extLst>
      <p:ext uri="{BB962C8B-B14F-4D97-AF65-F5344CB8AC3E}">
        <p14:creationId xmlns:p14="http://schemas.microsoft.com/office/powerpoint/2010/main" val="266840691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following table</a:t>
            </a:r>
            <a:r>
              <a:rPr lang="en-US" baseline="0" dirty="0"/>
              <a:t> summarizes the four measures of elasticity.</a:t>
            </a:r>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28</a:t>
            </a:fld>
            <a:endParaRPr lang="en-US" dirty="0"/>
          </a:p>
        </p:txBody>
      </p:sp>
    </p:spTree>
    <p:extLst>
      <p:ext uri="{BB962C8B-B14F-4D97-AF65-F5344CB8AC3E}">
        <p14:creationId xmlns:p14="http://schemas.microsoft.com/office/powerpoint/2010/main" val="305153471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29</a:t>
            </a:fld>
            <a:endParaRPr lang="en-US" dirty="0"/>
          </a:p>
        </p:txBody>
      </p:sp>
    </p:spTree>
    <p:extLst>
      <p:ext uri="{BB962C8B-B14F-4D97-AF65-F5344CB8AC3E}">
        <p14:creationId xmlns:p14="http://schemas.microsoft.com/office/powerpoint/2010/main" val="21467214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price elasticity</a:t>
            </a:r>
            <a:r>
              <a:rPr lang="en-US" baseline="0" dirty="0"/>
              <a:t> of demand is easily understood as quantifying the law of demand: </a:t>
            </a:r>
            <a:r>
              <a:rPr lang="en-US" dirty="0"/>
              <a:t>the magnitude</a:t>
            </a:r>
            <a:r>
              <a:rPr lang="en-US" baseline="0" dirty="0"/>
              <a:t> of </a:t>
            </a:r>
            <a:r>
              <a:rPr lang="en-US" dirty="0"/>
              <a:t>change in the quantity demanded when the price is adjusted.</a:t>
            </a:r>
            <a:r>
              <a:rPr lang="en-US" baseline="0" dirty="0"/>
              <a:t> </a:t>
            </a:r>
            <a:r>
              <a:rPr lang="en-US" dirty="0"/>
              <a:t>The </a:t>
            </a:r>
            <a:r>
              <a:rPr lang="en-US" i="0" dirty="0">
                <a:solidFill>
                  <a:srgbClr val="C00000"/>
                </a:solidFill>
              </a:rPr>
              <a:t>price elasticity of demand </a:t>
            </a:r>
            <a:r>
              <a:rPr lang="en-US" dirty="0"/>
              <a:t>measures the </a:t>
            </a:r>
            <a:r>
              <a:rPr lang="en-US" u="none" dirty="0"/>
              <a:t>magnitude of change in the quantity demanded from a change in price</a:t>
            </a:r>
            <a:r>
              <a:rPr lang="en-US" dirty="0"/>
              <a:t>, or it measures consumers’ sensitivity to price changes. Explain</a:t>
            </a:r>
            <a:r>
              <a:rPr lang="en-US" baseline="0" dirty="0"/>
              <a:t> to students that the price elasticity of demand is always negative, as price and quantity demanded are inversely (negatively) related.</a:t>
            </a:r>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4</a:t>
            </a:fld>
            <a:endParaRPr lang="en-US" dirty="0"/>
          </a:p>
        </p:txBody>
      </p:sp>
    </p:spTree>
    <p:extLst>
      <p:ext uri="{BB962C8B-B14F-4D97-AF65-F5344CB8AC3E}">
        <p14:creationId xmlns:p14="http://schemas.microsoft.com/office/powerpoint/2010/main" val="30561972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chapter</a:t>
            </a:r>
            <a:r>
              <a:rPr lang="en-US" baseline="0" dirty="0"/>
              <a:t> goes into more detail regarding why the midpoint formula is used. This presentation simply provides the midpoint formula without going into further detail. This is to aid students to apply the midpoint formula and not get bogged down by nuances of its technicality. You may want to encourage students to review the text for further details. </a:t>
            </a:r>
          </a:p>
          <a:p>
            <a:endParaRPr lang="en-US" baseline="0" dirty="0"/>
          </a:p>
          <a:p>
            <a:r>
              <a:rPr lang="en-US" baseline="0" dirty="0"/>
              <a:t>Notice that this formula is as generic as possible and does not state price elasticity of demand. This is so that students recognize the generalizability of the formula. The text does not use a notation for elasticity. For neatness of presentation, this presentation uses the standard </a:t>
            </a:r>
            <a:r>
              <a:rPr lang="el-GR" sz="1200" dirty="0">
                <a:latin typeface="Calibri Light" pitchFamily="34" charset="0"/>
              </a:rPr>
              <a:t>ε</a:t>
            </a:r>
            <a:r>
              <a:rPr lang="en-US" baseline="0" dirty="0"/>
              <a:t> to notate elasticity.</a:t>
            </a:r>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5</a:t>
            </a:fld>
            <a:endParaRPr lang="en-US" dirty="0"/>
          </a:p>
        </p:txBody>
      </p:sp>
    </p:spTree>
    <p:extLst>
      <p:ext uri="{BB962C8B-B14F-4D97-AF65-F5344CB8AC3E}">
        <p14:creationId xmlns:p14="http://schemas.microsoft.com/office/powerpoint/2010/main" val="26684069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The book does not use a notation for price elasticity of demand. For neatness of presentation, this presentation uses the standard </a:t>
            </a:r>
            <a:r>
              <a:rPr lang="el-GR" sz="1200" dirty="0">
                <a:latin typeface="Calibri Light" pitchFamily="34" charset="0"/>
              </a:rPr>
              <a:t>ε</a:t>
            </a:r>
            <a:r>
              <a:rPr lang="en-US" sz="1200" baseline="-25000" dirty="0">
                <a:latin typeface="Calibri Light" pitchFamily="34" charset="0"/>
              </a:rPr>
              <a:t>d</a:t>
            </a:r>
            <a:r>
              <a:rPr lang="en-US" baseline="0" dirty="0"/>
              <a:t> to notate the price elasticity of demand.</a:t>
            </a:r>
            <a:endParaRPr lang="en-US" dirty="0"/>
          </a:p>
          <a:p>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6</a:t>
            </a:fld>
            <a:endParaRPr lang="en-US" dirty="0"/>
          </a:p>
        </p:txBody>
      </p:sp>
    </p:spTree>
    <p:extLst>
      <p:ext uri="{BB962C8B-B14F-4D97-AF65-F5344CB8AC3E}">
        <p14:creationId xmlns:p14="http://schemas.microsoft.com/office/powerpoint/2010/main" val="26684069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elasticity being unitless means that</a:t>
            </a:r>
            <a:r>
              <a:rPr lang="en-US" baseline="0" dirty="0"/>
              <a:t> it is a number, but doesn’t have a standard unit of measure. The elasticity must be interpreted based on its sign and its magnitude.</a:t>
            </a:r>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7</a:t>
            </a:fld>
            <a:endParaRPr lang="en-US" dirty="0"/>
          </a:p>
        </p:txBody>
      </p:sp>
    </p:spTree>
    <p:extLst>
      <p:ext uri="{BB962C8B-B14F-4D97-AF65-F5344CB8AC3E}">
        <p14:creationId xmlns:p14="http://schemas.microsoft.com/office/powerpoint/2010/main" val="26684069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Alternatively, we could also say that a 1 percent </a:t>
            </a:r>
            <a:r>
              <a:rPr lang="en-US" i="1" dirty="0"/>
              <a:t>increase</a:t>
            </a:r>
            <a:r>
              <a:rPr lang="en-US" dirty="0"/>
              <a:t> in the price of coffee will lead to a 1.38 percent </a:t>
            </a:r>
            <a:r>
              <a:rPr lang="en-US" i="1" dirty="0"/>
              <a:t>decrease</a:t>
            </a:r>
            <a:r>
              <a:rPr lang="en-US" dirty="0"/>
              <a:t> in the quantity of coffee cups demanded.</a:t>
            </a:r>
          </a:p>
          <a:p>
            <a:endParaRPr lang="en-US" dirty="0"/>
          </a:p>
          <a:p>
            <a:r>
              <a:rPr lang="en-US" dirty="0"/>
              <a:t>The </a:t>
            </a:r>
            <a:r>
              <a:rPr lang="en-US" i="1" dirty="0"/>
              <a:t>price elasticity of demand will always be a</a:t>
            </a:r>
            <a:r>
              <a:rPr lang="en-US" dirty="0"/>
              <a:t> </a:t>
            </a:r>
            <a:r>
              <a:rPr lang="en-US" i="1" dirty="0"/>
              <a:t>negative number</a:t>
            </a:r>
            <a:r>
              <a:rPr lang="en-US" dirty="0"/>
              <a:t> because price and quantity demanded </a:t>
            </a:r>
            <a:r>
              <a:rPr lang="en-US" i="1" dirty="0"/>
              <a:t>move in opposite directions</a:t>
            </a:r>
            <a:r>
              <a:rPr lang="en-US" i="0" dirty="0"/>
              <a:t>.</a:t>
            </a:r>
            <a:r>
              <a:rPr lang="en-US" i="0" baseline="0" dirty="0"/>
              <a:t>  </a:t>
            </a:r>
            <a:r>
              <a:rPr lang="en-US" dirty="0"/>
              <a:t>Economists often drop the negative sign and express the price elasticity of demand as a positive number, just for the sake of convenience. </a:t>
            </a:r>
          </a:p>
        </p:txBody>
      </p:sp>
      <p:sp>
        <p:nvSpPr>
          <p:cNvPr id="4" name="Slide Number Placeholder 3"/>
          <p:cNvSpPr>
            <a:spLocks noGrp="1"/>
          </p:cNvSpPr>
          <p:nvPr>
            <p:ph type="sldNum" sz="quarter" idx="10"/>
          </p:nvPr>
        </p:nvSpPr>
        <p:spPr/>
        <p:txBody>
          <a:bodyPr/>
          <a:lstStyle/>
          <a:p>
            <a:fld id="{0D070A78-706C-41EA-BCF4-6739AAC57D57}" type="slidenum">
              <a:rPr lang="en-US" smtClean="0"/>
              <a:t>8</a:t>
            </a:fld>
            <a:endParaRPr lang="en-US" dirty="0"/>
          </a:p>
        </p:txBody>
      </p:sp>
    </p:spTree>
    <p:extLst>
      <p:ext uri="{BB962C8B-B14F-4D97-AF65-F5344CB8AC3E}">
        <p14:creationId xmlns:p14="http://schemas.microsoft.com/office/powerpoint/2010/main" val="33945059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mn-ea"/>
                <a:cs typeface="+mn-cs"/>
              </a:rPr>
              <a:t>Availability of substitutes: </a:t>
            </a:r>
            <a:r>
              <a:rPr lang="en-US" sz="1200" b="0" i="0" u="none" strike="noStrike" kern="1200" baseline="0" dirty="0">
                <a:solidFill>
                  <a:schemeClr val="tx1"/>
                </a:solidFill>
                <a:latin typeface="+mn-lt"/>
                <a:ea typeface="+mn-ea"/>
                <a:cs typeface="+mn-cs"/>
              </a:rPr>
              <a:t>Substitutes are goods that are distinguishable from one another, but have similar uses. When the price of a good with a close substitute increases, consumers will buy the substitute instead. If close substitutes are available for a particular good, then the demand for that good will be </a:t>
            </a:r>
            <a:r>
              <a:rPr lang="en-US" sz="1200" b="0" i="1" u="none" strike="noStrike" kern="1200" baseline="0" dirty="0">
                <a:solidFill>
                  <a:schemeClr val="tx1"/>
                </a:solidFill>
                <a:latin typeface="+mn-lt"/>
                <a:ea typeface="+mn-ea"/>
                <a:cs typeface="+mn-cs"/>
              </a:rPr>
              <a:t>more sensitive (or elastic) </a:t>
            </a:r>
            <a:r>
              <a:rPr lang="en-US" sz="1200" b="0" i="0" u="none" strike="noStrike" kern="1200" baseline="0" dirty="0">
                <a:solidFill>
                  <a:schemeClr val="tx1"/>
                </a:solidFill>
                <a:latin typeface="+mn-lt"/>
                <a:ea typeface="+mn-ea"/>
                <a:cs typeface="+mn-cs"/>
              </a:rPr>
              <a:t>than if only distant substitutes are available. The concept of elastic/inelastic will be more thoroughly discussed on the next slide. For example, the price elasticity of demand for cranberry juice is likely to be relatively elastic; if the price gets too high, many consumers may switch to grape juice.</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Degree of necessity: </a:t>
            </a:r>
            <a:r>
              <a:rPr lang="en-US" sz="1200" b="0" i="0" u="none" strike="noStrike" kern="1200" baseline="0" dirty="0">
                <a:solidFill>
                  <a:schemeClr val="tx1"/>
                </a:solidFill>
                <a:latin typeface="+mn-lt"/>
                <a:ea typeface="+mn-ea"/>
                <a:cs typeface="+mn-cs"/>
              </a:rPr>
              <a:t>When a good is a basic necessity, people will buy it even if prices rise. The demand for socks probably is not very elastic, nor is the demand for home heating during the winter. Although people may not like it when the prices of these goods rise, they will buy them to maintain a basic level of comfort. And when prices fall, they probably won’t buy vastly more socks or make their homes a lot hotter. In comparison, the demand for luxuries like vacations, expensive cars, and jewelry is likely to be much more elastic. Most people can easily do without these goods when their prices rise.</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Cost relative to income: </a:t>
            </a:r>
            <a:r>
              <a:rPr lang="en-US" sz="1200" b="0" i="0" u="none" strike="noStrike" kern="1200" baseline="0" dirty="0">
                <a:solidFill>
                  <a:schemeClr val="tx1"/>
                </a:solidFill>
                <a:latin typeface="+mn-lt"/>
                <a:ea typeface="+mn-ea"/>
                <a:cs typeface="+mn-cs"/>
              </a:rPr>
              <a:t>All else held equal, if consumers spend a very small share of their incomes on a good, their demand for the good will be less elastic than otherwise. Salt is a perfect example. Ask your students whether anyone knows the price of a pound of salt. Further inquire if anyone would purchase more salt if the price was cut in half. But if a good costs a very large proportion of a person’s income, like going on a luxury three-week vacation to the Caribbean, the demand for the good will be more elastic. If the price of rooms at high-end, beach-front hotels doubles, then a lot of people will decide to go somewhere else for a vacation.</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Adjustment time: </a:t>
            </a:r>
            <a:r>
              <a:rPr lang="en-US" sz="1200" b="0" i="0" u="none" strike="noStrike" kern="1200" baseline="0" dirty="0">
                <a:solidFill>
                  <a:schemeClr val="tx1"/>
                </a:solidFill>
                <a:latin typeface="+mn-lt"/>
                <a:ea typeface="+mn-ea"/>
                <a:cs typeface="+mn-cs"/>
              </a:rPr>
              <a:t>Goods often have much more elastic demand over the long run than over the short run. Often, adjusting to price changes takes some time. Consider how you might react to an increase in the price of gasoline. In the short run, you still have to drive approximately the same amount (to school, work, the grocery store, etc.). Over a year, however, you could consider other choices that would further reduce your consumption of gas, such as buying a bus pass or a bicycle, getting a more fuel-efficient car, or moving closer to work or school.</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Scope of the market: </a:t>
            </a:r>
            <a:r>
              <a:rPr lang="en-US" sz="1200" b="0" i="0" u="none" strike="noStrike" kern="1200" baseline="0" dirty="0">
                <a:solidFill>
                  <a:schemeClr val="tx1"/>
                </a:solidFill>
                <a:latin typeface="+mn-lt"/>
                <a:ea typeface="+mn-ea"/>
                <a:cs typeface="+mn-cs"/>
              </a:rPr>
              <a:t>Each of the above depend on how you define the market for a good or service. The price elasticity of demand for bananas might be high, but the price elasticity of demand for </a:t>
            </a:r>
            <a:r>
              <a:rPr lang="en-US" sz="1200" b="0" i="1" u="none" strike="noStrike" kern="1200" baseline="0" dirty="0">
                <a:solidFill>
                  <a:schemeClr val="tx1"/>
                </a:solidFill>
                <a:latin typeface="+mn-lt"/>
                <a:ea typeface="+mn-ea"/>
                <a:cs typeface="+mn-cs"/>
              </a:rPr>
              <a:t>fruit </a:t>
            </a:r>
            <a:r>
              <a:rPr lang="en-US" sz="1200" b="0" i="0" u="none" strike="noStrike" kern="1200" baseline="0" dirty="0">
                <a:solidFill>
                  <a:schemeClr val="tx1"/>
                </a:solidFill>
                <a:latin typeface="+mn-lt"/>
                <a:ea typeface="+mn-ea"/>
                <a:cs typeface="+mn-cs"/>
              </a:rPr>
              <a:t>could still be low, because there are more substitutes for bananas (such as apples or peaches) than for the broader category of fruit.</a:t>
            </a:r>
          </a:p>
        </p:txBody>
      </p:sp>
      <p:sp>
        <p:nvSpPr>
          <p:cNvPr id="4" name="Slide Number Placeholder 3"/>
          <p:cNvSpPr>
            <a:spLocks noGrp="1"/>
          </p:cNvSpPr>
          <p:nvPr>
            <p:ph type="sldNum" sz="quarter" idx="10"/>
          </p:nvPr>
        </p:nvSpPr>
        <p:spPr/>
        <p:txBody>
          <a:bodyPr/>
          <a:lstStyle/>
          <a:p>
            <a:fld id="{0D070A78-706C-41EA-BCF4-6739AAC57D57}" type="slidenum">
              <a:rPr lang="en-US" smtClean="0"/>
              <a:t>9</a:t>
            </a:fld>
            <a:endParaRPr lang="en-US" dirty="0"/>
          </a:p>
        </p:txBody>
      </p:sp>
    </p:spTree>
    <p:extLst>
      <p:ext uri="{BB962C8B-B14F-4D97-AF65-F5344CB8AC3E}">
        <p14:creationId xmlns:p14="http://schemas.microsoft.com/office/powerpoint/2010/main" val="18696983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Notice that this is the general case and does not state price elasticity of demand. This is so that students recognize the generalizability of the interpretation of elasticities.</a:t>
            </a:r>
            <a:endParaRPr lang="en-US" dirty="0"/>
          </a:p>
        </p:txBody>
      </p:sp>
      <p:sp>
        <p:nvSpPr>
          <p:cNvPr id="4" name="Slide Number Placeholder 3"/>
          <p:cNvSpPr>
            <a:spLocks noGrp="1"/>
          </p:cNvSpPr>
          <p:nvPr>
            <p:ph type="sldNum" sz="quarter" idx="10"/>
          </p:nvPr>
        </p:nvSpPr>
        <p:spPr/>
        <p:txBody>
          <a:bodyPr/>
          <a:lstStyle/>
          <a:p>
            <a:fld id="{0D070A78-706C-41EA-BCF4-6739AAC57D57}" type="slidenum">
              <a:rPr lang="en-US" smtClean="0"/>
              <a:t>10</a:t>
            </a:fld>
            <a:endParaRPr lang="en-US" dirty="0"/>
          </a:p>
        </p:txBody>
      </p:sp>
    </p:spTree>
    <p:extLst>
      <p:ext uri="{BB962C8B-B14F-4D97-AF65-F5344CB8AC3E}">
        <p14:creationId xmlns:p14="http://schemas.microsoft.com/office/powerpoint/2010/main" val="186969834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p:bg>
      <p:bgPr>
        <a:solidFill>
          <a:schemeClr val="bg1"/>
        </a:solidFill>
        <a:effectLst/>
      </p:bgPr>
    </p:bg>
    <p:spTree>
      <p:nvGrpSpPr>
        <p:cNvPr id="1" name=""/>
        <p:cNvGrpSpPr/>
        <p:nvPr/>
      </p:nvGrpSpPr>
      <p:grpSpPr>
        <a:xfrm>
          <a:off x="0" y="0"/>
          <a:ext cx="0" cy="0"/>
          <a:chOff x="0" y="0"/>
          <a:chExt cx="0" cy="0"/>
        </a:xfrm>
      </p:grpSpPr>
      <p:sp>
        <p:nvSpPr>
          <p:cNvPr id="11" name="Title 10"/>
          <p:cNvSpPr>
            <a:spLocks noGrp="1"/>
          </p:cNvSpPr>
          <p:nvPr>
            <p:ph type="title"/>
          </p:nvPr>
        </p:nvSpPr>
        <p:spPr>
          <a:xfrm>
            <a:off x="-8626" y="152400"/>
            <a:ext cx="9144000" cy="1143000"/>
          </a:xfrm>
          <a:prstGeom prst="rect">
            <a:avLst/>
          </a:prstGeom>
        </p:spPr>
        <p:txBody>
          <a:bodyPr/>
          <a:lstStyle>
            <a:lvl1pPr>
              <a:defRPr sz="6000">
                <a:latin typeface="Calibri Light" pitchFamily="34" charset="0"/>
              </a:defRPr>
            </a:lvl1pPr>
          </a:lstStyle>
          <a:p>
            <a:endParaRPr lang="en-US" dirty="0"/>
          </a:p>
        </p:txBody>
      </p:sp>
      <p:sp>
        <p:nvSpPr>
          <p:cNvPr id="16" name="Text Placeholder 15"/>
          <p:cNvSpPr>
            <a:spLocks noGrp="1"/>
          </p:cNvSpPr>
          <p:nvPr>
            <p:ph type="body" sz="quarter" idx="10" hasCustomPrompt="1"/>
          </p:nvPr>
        </p:nvSpPr>
        <p:spPr>
          <a:xfrm>
            <a:off x="-8626" y="4800600"/>
            <a:ext cx="9144000" cy="762000"/>
          </a:xfrm>
        </p:spPr>
        <p:txBody>
          <a:bodyPr anchor="ctr" anchorCtr="1">
            <a:normAutofit/>
          </a:bodyPr>
          <a:lstStyle>
            <a:lvl1pPr marL="0" indent="0">
              <a:buNone/>
              <a:defRPr sz="4000"/>
            </a:lvl1pPr>
          </a:lstStyle>
          <a:p>
            <a:pPr lvl="0"/>
            <a:r>
              <a:rPr lang="en-US" dirty="0"/>
              <a:t>Click to add text</a:t>
            </a:r>
          </a:p>
        </p:txBody>
      </p:sp>
      <p:pic>
        <p:nvPicPr>
          <p:cNvPr id="6" name="Picture 5">
            <a:extLst>
              <a:ext uri="{FF2B5EF4-FFF2-40B4-BE49-F238E27FC236}">
                <a16:creationId xmlns:a16="http://schemas.microsoft.com/office/drawing/2014/main" id="{AB59B1C4-0CC2-4B4F-B9FC-3D0A57A48B95}"/>
              </a:ext>
            </a:extLst>
          </p:cNvPr>
          <p:cNvPicPr>
            <a:picLocks noChangeAspect="1"/>
          </p:cNvPicPr>
          <p:nvPr userDrawn="1"/>
        </p:nvPicPr>
        <p:blipFill>
          <a:blip r:embed="rId2"/>
          <a:stretch>
            <a:fillRect/>
          </a:stretch>
        </p:blipFill>
        <p:spPr>
          <a:xfrm>
            <a:off x="3077474" y="1377381"/>
            <a:ext cx="2971800" cy="3341238"/>
          </a:xfrm>
          <a:prstGeom prst="rect">
            <a:avLst/>
          </a:prstGeom>
        </p:spPr>
      </p:pic>
    </p:spTree>
    <p:extLst>
      <p:ext uri="{BB962C8B-B14F-4D97-AF65-F5344CB8AC3E}">
        <p14:creationId xmlns:p14="http://schemas.microsoft.com/office/powerpoint/2010/main" val="31049254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74638"/>
            <a:ext cx="8229600" cy="792162"/>
          </a:xfrm>
        </p:spPr>
        <p:txBody>
          <a:bodyPr/>
          <a:lstStyle>
            <a:lvl1pPr>
              <a:defRPr sz="4000" b="0" baseline="0">
                <a:solidFill>
                  <a:schemeClr val="accent1">
                    <a:lumMod val="75000"/>
                  </a:schemeClr>
                </a:solidFill>
                <a:latin typeface="+mn-lt"/>
              </a:defRPr>
            </a:lvl1pPr>
          </a:lstStyle>
          <a:p>
            <a:r>
              <a:rPr lang="en-US" dirty="0"/>
              <a:t>Slide title</a:t>
            </a:r>
          </a:p>
        </p:txBody>
      </p:sp>
      <p:sp>
        <p:nvSpPr>
          <p:cNvPr id="3" name="Content Placeholder 2"/>
          <p:cNvSpPr>
            <a:spLocks noGrp="1"/>
          </p:cNvSpPr>
          <p:nvPr>
            <p:ph idx="1"/>
          </p:nvPr>
        </p:nvSpPr>
        <p:spPr>
          <a:xfrm>
            <a:off x="457200" y="1219199"/>
            <a:ext cx="8229600" cy="5102352"/>
          </a:xfrm>
        </p:spPr>
        <p:txBody>
          <a:bodyPr/>
          <a:lstStyle>
            <a:lvl1pPr>
              <a:defRPr>
                <a:latin typeface="Calibri Light" pitchFamily="34" charset="0"/>
              </a:defRPr>
            </a:lvl1pPr>
            <a:lvl2pPr>
              <a:defRPr>
                <a:latin typeface="Calibri Light" pitchFamily="34" charset="0"/>
              </a:defRPr>
            </a:lvl2pPr>
            <a:lvl3pPr>
              <a:defRPr>
                <a:latin typeface="Calibri Light" pitchFamily="34" charset="0"/>
              </a:defRPr>
            </a:lvl3pPr>
            <a:lvl4pPr>
              <a:defRPr>
                <a:latin typeface="Calibri Light" pitchFamily="34" charset="0"/>
              </a:defRPr>
            </a:lvl4pPr>
            <a:lvl5pPr>
              <a:defRPr>
                <a:latin typeface="Calibri Light"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Rectangle 8"/>
          <p:cNvSpPr/>
          <p:nvPr userDrawn="1"/>
        </p:nvSpPr>
        <p:spPr>
          <a:xfrm>
            <a:off x="0" y="76200"/>
            <a:ext cx="8915400" cy="76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Slide Number Placeholder 2"/>
          <p:cNvSpPr txBox="1">
            <a:spLocks noGrp="1"/>
          </p:cNvSpPr>
          <p:nvPr userDrawn="1"/>
        </p:nvSpPr>
        <p:spPr bwMode="auto">
          <a:xfrm>
            <a:off x="7924800" y="6629400"/>
            <a:ext cx="762000" cy="228600"/>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200" dirty="0">
                <a:latin typeface="+mn-lt"/>
                <a:ea typeface="宋体" charset="-122"/>
              </a:rPr>
              <a:t>4-</a:t>
            </a:r>
            <a:fld id="{451DBA47-D638-4758-BB63-B9BD378BEACE}" type="slidenum">
              <a:rPr lang="en-US" altLang="zh-CN" sz="1200" smtClean="0">
                <a:latin typeface="+mn-lt"/>
                <a:ea typeface="宋体" charset="-122"/>
              </a:rPr>
              <a:pPr algn="r" eaLnBrk="1" hangingPunct="1">
                <a:defRPr/>
              </a:pPr>
              <a:t>‹#›</a:t>
            </a:fld>
            <a:endParaRPr lang="en-US" altLang="zh-CN" sz="1200" dirty="0">
              <a:latin typeface="+mn-lt"/>
              <a:ea typeface="宋体" charset="-122"/>
            </a:endParaRPr>
          </a:p>
        </p:txBody>
      </p:sp>
    </p:spTree>
    <p:extLst>
      <p:ext uri="{BB962C8B-B14F-4D97-AF65-F5344CB8AC3E}">
        <p14:creationId xmlns:p14="http://schemas.microsoft.com/office/powerpoint/2010/main" val="25937957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7" name="Rectangle 6"/>
          <p:cNvSpPr/>
          <p:nvPr userDrawn="1"/>
        </p:nvSpPr>
        <p:spPr>
          <a:xfrm>
            <a:off x="0" y="76200"/>
            <a:ext cx="8915400" cy="76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itle 9"/>
          <p:cNvSpPr>
            <a:spLocks noGrp="1"/>
          </p:cNvSpPr>
          <p:nvPr>
            <p:ph type="title"/>
          </p:nvPr>
        </p:nvSpPr>
        <p:spPr>
          <a:xfrm>
            <a:off x="457200" y="274638"/>
            <a:ext cx="8229600" cy="792162"/>
          </a:xfrm>
          <a:prstGeom prst="rect">
            <a:avLst/>
          </a:prstGeom>
        </p:spPr>
        <p:txBody>
          <a:bodyPr/>
          <a:lstStyle>
            <a:lvl1pPr>
              <a:defRPr sz="4000">
                <a:solidFill>
                  <a:schemeClr val="accent1">
                    <a:lumMod val="75000"/>
                  </a:schemeClr>
                </a:solidFill>
                <a:latin typeface="+mn-lt"/>
              </a:defRPr>
            </a:lvl1pPr>
          </a:lstStyle>
          <a:p>
            <a:r>
              <a:rPr lang="en-US" dirty="0"/>
              <a:t>Click to edit Master title style</a:t>
            </a:r>
          </a:p>
        </p:txBody>
      </p:sp>
      <p:sp>
        <p:nvSpPr>
          <p:cNvPr id="5" name="Slide Number Placeholder 2"/>
          <p:cNvSpPr txBox="1">
            <a:spLocks noGrp="1"/>
          </p:cNvSpPr>
          <p:nvPr userDrawn="1"/>
        </p:nvSpPr>
        <p:spPr bwMode="auto">
          <a:xfrm>
            <a:off x="7924800" y="6629400"/>
            <a:ext cx="762000" cy="228600"/>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200" dirty="0">
                <a:latin typeface="+mn-lt"/>
                <a:ea typeface="宋体" charset="-122"/>
              </a:rPr>
              <a:t>4-</a:t>
            </a:r>
            <a:fld id="{451DBA47-D638-4758-BB63-B9BD378BEACE}" type="slidenum">
              <a:rPr lang="en-US" altLang="zh-CN" sz="1200" smtClean="0">
                <a:latin typeface="+mn-lt"/>
                <a:ea typeface="宋体" charset="-122"/>
              </a:rPr>
              <a:pPr algn="r" eaLnBrk="1" hangingPunct="1">
                <a:defRPr/>
              </a:pPr>
              <a:t>‹#›</a:t>
            </a:fld>
            <a:endParaRPr lang="en-US" altLang="zh-CN" sz="1200" dirty="0">
              <a:latin typeface="+mn-lt"/>
              <a:ea typeface="宋体" charset="-122"/>
            </a:endParaRPr>
          </a:p>
        </p:txBody>
      </p:sp>
    </p:spTree>
    <p:extLst>
      <p:ext uri="{BB962C8B-B14F-4D97-AF65-F5344CB8AC3E}">
        <p14:creationId xmlns:p14="http://schemas.microsoft.com/office/powerpoint/2010/main" val="25117625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1">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74638"/>
            <a:ext cx="8229600" cy="792162"/>
          </a:xfrm>
        </p:spPr>
        <p:txBody>
          <a:bodyPr/>
          <a:lstStyle>
            <a:lvl1pPr>
              <a:defRPr baseline="0">
                <a:solidFill>
                  <a:schemeClr val="accent1">
                    <a:lumMod val="75000"/>
                  </a:schemeClr>
                </a:solidFill>
                <a:latin typeface="+mn-lt"/>
              </a:defRPr>
            </a:lvl1pPr>
          </a:lstStyle>
          <a:p>
            <a:r>
              <a:rPr lang="en-US" dirty="0"/>
              <a:t>Slide title</a:t>
            </a:r>
          </a:p>
        </p:txBody>
      </p:sp>
      <p:sp>
        <p:nvSpPr>
          <p:cNvPr id="3" name="Content Placeholder 2"/>
          <p:cNvSpPr>
            <a:spLocks noGrp="1"/>
          </p:cNvSpPr>
          <p:nvPr>
            <p:ph idx="1"/>
          </p:nvPr>
        </p:nvSpPr>
        <p:spPr>
          <a:xfrm>
            <a:off x="457200" y="1219200"/>
            <a:ext cx="8229600" cy="4906963"/>
          </a:xfrm>
        </p:spPr>
        <p:txBody>
          <a:bodyPr/>
          <a:lstStyle>
            <a:lvl1pPr>
              <a:defRPr>
                <a:latin typeface="Calibri Light" pitchFamily="34" charset="0"/>
              </a:defRPr>
            </a:lvl1pPr>
            <a:lvl2pPr>
              <a:defRPr>
                <a:latin typeface="Calibri Light" pitchFamily="34" charset="0"/>
              </a:defRPr>
            </a:lvl2pPr>
            <a:lvl3pPr>
              <a:defRPr>
                <a:latin typeface="Calibri Light" pitchFamily="34" charset="0"/>
              </a:defRPr>
            </a:lvl3pPr>
            <a:lvl4pPr>
              <a:defRPr>
                <a:latin typeface="Calibri Light" pitchFamily="34" charset="0"/>
              </a:defRPr>
            </a:lvl4pPr>
            <a:lvl5pPr>
              <a:defRPr>
                <a:latin typeface="Calibri Light"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Rectangle 8"/>
          <p:cNvSpPr/>
          <p:nvPr userDrawn="1"/>
        </p:nvSpPr>
        <p:spPr>
          <a:xfrm>
            <a:off x="0" y="76200"/>
            <a:ext cx="8915400" cy="76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userDrawn="1"/>
        </p:nvSpPr>
        <p:spPr>
          <a:xfrm rot="5400000">
            <a:off x="8613648" y="384048"/>
            <a:ext cx="527304" cy="76199"/>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a:latin typeface="Times New Roman" charset="0"/>
                <a:ea typeface="宋体" charset="-122"/>
              </a:rPr>
              <a:t>4-</a:t>
            </a:r>
            <a:fld id="{451DBA47-D638-4758-BB63-B9BD378BEACE}" type="slidenum">
              <a:rPr lang="en-US" altLang="zh-CN" sz="1000" smtClean="0">
                <a:latin typeface="Times New Roman" charset="0"/>
                <a:ea typeface="宋体" charset="-122"/>
              </a:rPr>
              <a:pPr algn="r" eaLnBrk="1" hangingPunct="1">
                <a:defRPr/>
              </a:pPr>
              <a:t>‹#›</a:t>
            </a:fld>
            <a:endParaRPr lang="en-US" altLang="zh-CN" sz="1000" dirty="0">
              <a:latin typeface="Times New Roman" charset="0"/>
              <a:ea typeface="宋体" charset="-122"/>
            </a:endParaRPr>
          </a:p>
        </p:txBody>
      </p:sp>
    </p:spTree>
    <p:extLst>
      <p:ext uri="{BB962C8B-B14F-4D97-AF65-F5344CB8AC3E}">
        <p14:creationId xmlns:p14="http://schemas.microsoft.com/office/powerpoint/2010/main" val="19712153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a:latin typeface="Times New Roman" charset="0"/>
                <a:ea typeface="宋体" charset="-122"/>
              </a:rPr>
              <a:t>4-</a:t>
            </a:r>
            <a:fld id="{451DBA47-D638-4758-BB63-B9BD378BEACE}" type="slidenum">
              <a:rPr lang="en-US" altLang="zh-CN" sz="1000" smtClean="0">
                <a:latin typeface="Times New Roman" charset="0"/>
                <a:ea typeface="宋体" charset="-122"/>
              </a:rPr>
              <a:pPr algn="r" eaLnBrk="1" hangingPunct="1">
                <a:defRPr/>
              </a:pPr>
              <a:t>‹#›</a:t>
            </a:fld>
            <a:endParaRPr lang="en-US" altLang="zh-CN" sz="1000" dirty="0">
              <a:latin typeface="Times New Roman" charset="0"/>
              <a:ea typeface="宋体" charset="-122"/>
            </a:endParaRPr>
          </a:p>
        </p:txBody>
      </p:sp>
    </p:spTree>
    <p:extLst>
      <p:ext uri="{BB962C8B-B14F-4D97-AF65-F5344CB8AC3E}">
        <p14:creationId xmlns:p14="http://schemas.microsoft.com/office/powerpoint/2010/main" val="17068736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19200"/>
            <a:ext cx="8229600" cy="5105400"/>
          </a:xfrm>
          <a:prstGeom prst="rect">
            <a:avLst/>
          </a:prstGeom>
        </p:spPr>
        <p:txBody>
          <a:bodyPr/>
          <a:lstStyle>
            <a:lvl1pPr>
              <a:defRPr>
                <a:latin typeface="Calibri Light" pitchFamily="34" charset="0"/>
              </a:defRPr>
            </a:lvl1pPr>
            <a:lvl2pPr>
              <a:defRPr>
                <a:latin typeface="Calibri Light" pitchFamily="34" charset="0"/>
              </a:defRPr>
            </a:lvl2pPr>
            <a:lvl3pPr>
              <a:defRPr>
                <a:latin typeface="Calibri Light" pitchFamily="34" charset="0"/>
              </a:defRPr>
            </a:lvl3pPr>
            <a:lvl4pPr>
              <a:defRPr>
                <a:latin typeface="Calibri Light" pitchFamily="34" charset="0"/>
              </a:defRPr>
            </a:lvl4pPr>
            <a:lvl5pPr>
              <a:defRPr>
                <a:latin typeface="Calibri Light"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Rectangle 8"/>
          <p:cNvSpPr/>
          <p:nvPr userDrawn="1"/>
        </p:nvSpPr>
        <p:spPr>
          <a:xfrm>
            <a:off x="0" y="76200"/>
            <a:ext cx="8915400" cy="76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userDrawn="1"/>
        </p:nvSpPr>
        <p:spPr>
          <a:xfrm rot="5400000">
            <a:off x="8534398" y="419101"/>
            <a:ext cx="762001" cy="76199"/>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itle 11"/>
          <p:cNvSpPr>
            <a:spLocks noGrp="1"/>
          </p:cNvSpPr>
          <p:nvPr>
            <p:ph type="title"/>
          </p:nvPr>
        </p:nvSpPr>
        <p:spPr>
          <a:xfrm>
            <a:off x="457200" y="274638"/>
            <a:ext cx="8229600" cy="792162"/>
          </a:xfrm>
          <a:prstGeom prst="rect">
            <a:avLst/>
          </a:prstGeom>
        </p:spPr>
        <p:txBody>
          <a:bodyPr/>
          <a:lstStyle>
            <a:lvl1pPr>
              <a:defRPr sz="4000">
                <a:solidFill>
                  <a:schemeClr val="accent1">
                    <a:lumMod val="75000"/>
                  </a:schemeClr>
                </a:solidFill>
              </a:defRPr>
            </a:lvl1pPr>
          </a:lstStyle>
          <a:p>
            <a:r>
              <a:rPr lang="en-US" dirty="0"/>
              <a:t>Click to edit Master title style</a:t>
            </a:r>
          </a:p>
        </p:txBody>
      </p:sp>
      <p:sp>
        <p:nvSpPr>
          <p:cNvPr id="6"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a:latin typeface="Times New Roman" charset="0"/>
                <a:ea typeface="宋体" charset="-122"/>
              </a:rPr>
              <a:t>4-</a:t>
            </a:r>
            <a:fld id="{451DBA47-D638-4758-BB63-B9BD378BEACE}" type="slidenum">
              <a:rPr lang="en-US" altLang="zh-CN" sz="1000" smtClean="0">
                <a:latin typeface="Times New Roman" charset="0"/>
                <a:ea typeface="宋体" charset="-122"/>
              </a:rPr>
              <a:pPr algn="r" eaLnBrk="1" hangingPunct="1">
                <a:defRPr/>
              </a:pPr>
              <a:t>‹#›</a:t>
            </a:fld>
            <a:endParaRPr lang="en-US" altLang="zh-CN" sz="1000" dirty="0">
              <a:latin typeface="Times New Roman" charset="0"/>
              <a:ea typeface="宋体" charset="-122"/>
            </a:endParaRPr>
          </a:p>
        </p:txBody>
      </p:sp>
    </p:spTree>
    <p:extLst>
      <p:ext uri="{BB962C8B-B14F-4D97-AF65-F5344CB8AC3E}">
        <p14:creationId xmlns:p14="http://schemas.microsoft.com/office/powerpoint/2010/main" val="234710753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79216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219200"/>
            <a:ext cx="8229600" cy="4906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Box 3"/>
          <p:cNvSpPr txBox="1"/>
          <p:nvPr userDrawn="1"/>
        </p:nvSpPr>
        <p:spPr>
          <a:xfrm>
            <a:off x="457200" y="6396335"/>
            <a:ext cx="8382000"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©2021 McGraw Hill. All rights reserved. Authorized only for instructor use in the classroom. No reproduction or further distribution permitted without the prior written consent of McGraw Hill.</a:t>
            </a:r>
            <a:endParaRPr lang="en-US" sz="1200" dirty="0">
              <a:solidFill>
                <a:schemeClr val="tx1">
                  <a:lumMod val="75000"/>
                  <a:lumOff val="25000"/>
                </a:schemeClr>
              </a:solidFill>
            </a:endParaRPr>
          </a:p>
        </p:txBody>
      </p:sp>
    </p:spTree>
    <p:extLst>
      <p:ext uri="{BB962C8B-B14F-4D97-AF65-F5344CB8AC3E}">
        <p14:creationId xmlns:p14="http://schemas.microsoft.com/office/powerpoint/2010/main" val="1902327073"/>
      </p:ext>
    </p:extLst>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0" r:id="rId4"/>
    <p:sldLayoutId id="2147483653" r:id="rId5"/>
    <p:sldLayoutId id="2147483654" r:id="rId6"/>
  </p:sldLayoutIdLst>
  <p:txStyles>
    <p:titleStyle>
      <a:lvl1pPr algn="ctr" defTabSz="914400" rtl="0" eaLnBrk="1" latinLnBrk="0" hangingPunct="1">
        <a:spcBef>
          <a:spcPct val="0"/>
        </a:spcBef>
        <a:buNone/>
        <a:defRPr sz="4400" kern="1200">
          <a:solidFill>
            <a:schemeClr val="tx1"/>
          </a:solidFill>
          <a:latin typeface="Calibri Light" pitchFamily="34" charset="0"/>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Chapter 4</a:t>
            </a:r>
          </a:p>
        </p:txBody>
      </p:sp>
      <p:sp>
        <p:nvSpPr>
          <p:cNvPr id="3" name="Subtitle 2"/>
          <p:cNvSpPr>
            <a:spLocks noGrp="1"/>
          </p:cNvSpPr>
          <p:nvPr>
            <p:ph type="body" sz="quarter" idx="10"/>
          </p:nvPr>
        </p:nvSpPr>
        <p:spPr/>
        <p:txBody>
          <a:bodyPr/>
          <a:lstStyle/>
          <a:p>
            <a:r>
              <a:rPr lang="en-US" dirty="0"/>
              <a:t>Elasticity</a:t>
            </a:r>
          </a:p>
        </p:txBody>
      </p:sp>
    </p:spTree>
    <p:extLst>
      <p:ext uri="{BB962C8B-B14F-4D97-AF65-F5344CB8AC3E}">
        <p14:creationId xmlns:p14="http://schemas.microsoft.com/office/powerpoint/2010/main" val="18185117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a:latin typeface="+mj-lt"/>
              </a:rPr>
              <a:t>Categorizing elasticities I</a:t>
            </a:r>
          </a:p>
        </p:txBody>
      </p:sp>
      <p:sp>
        <p:nvSpPr>
          <p:cNvPr id="2" name="Content Placeholder 1"/>
          <p:cNvSpPr>
            <a:spLocks noGrp="1"/>
          </p:cNvSpPr>
          <p:nvPr>
            <p:ph idx="1"/>
          </p:nvPr>
        </p:nvSpPr>
        <p:spPr/>
        <p:txBody>
          <a:bodyPr>
            <a:normAutofit/>
          </a:bodyPr>
          <a:lstStyle/>
          <a:p>
            <a:pPr marL="0" indent="0">
              <a:buNone/>
            </a:pPr>
            <a:r>
              <a:rPr lang="en-US" dirty="0"/>
              <a:t>All goods and services can be broadly categorized based on elasticity.</a:t>
            </a:r>
          </a:p>
          <a:p>
            <a:r>
              <a:rPr lang="en-US" dirty="0"/>
              <a:t>The main categories are:</a:t>
            </a:r>
          </a:p>
          <a:p>
            <a:pPr lvl="1">
              <a:buClr>
                <a:schemeClr val="tx1"/>
              </a:buClr>
            </a:pPr>
            <a:r>
              <a:rPr lang="en-US" i="1" dirty="0">
                <a:solidFill>
                  <a:srgbClr val="9D0505"/>
                </a:solidFill>
              </a:rPr>
              <a:t>Elastic</a:t>
            </a:r>
            <a:r>
              <a:rPr lang="en-US" dirty="0"/>
              <a:t>: A change in price causes a relatively </a:t>
            </a:r>
            <a:r>
              <a:rPr lang="en-US" i="1" dirty="0"/>
              <a:t>large</a:t>
            </a:r>
            <a:r>
              <a:rPr lang="en-US" dirty="0"/>
              <a:t> percentage change in quantity demanded. </a:t>
            </a:r>
          </a:p>
          <a:p>
            <a:pPr lvl="1">
              <a:buClr>
                <a:schemeClr val="tx1"/>
              </a:buClr>
            </a:pPr>
            <a:r>
              <a:rPr lang="en-US" i="1" dirty="0">
                <a:solidFill>
                  <a:srgbClr val="9D0505"/>
                </a:solidFill>
              </a:rPr>
              <a:t>Inelastic</a:t>
            </a:r>
            <a:r>
              <a:rPr lang="en-US" dirty="0"/>
              <a:t>: A change in price causes a relatively </a:t>
            </a:r>
            <a:r>
              <a:rPr lang="en-US" i="1" dirty="0"/>
              <a:t>small</a:t>
            </a:r>
            <a:r>
              <a:rPr lang="en-US" dirty="0"/>
              <a:t> percentage change in quantity demanded.</a:t>
            </a:r>
          </a:p>
        </p:txBody>
      </p:sp>
    </p:spTree>
    <p:extLst>
      <p:ext uri="{BB962C8B-B14F-4D97-AF65-F5344CB8AC3E}">
        <p14:creationId xmlns:p14="http://schemas.microsoft.com/office/powerpoint/2010/main" val="712808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a:spLocks noChangeArrowheads="1"/>
          </p:cNvSpPr>
          <p:nvPr/>
        </p:nvSpPr>
        <p:spPr bwMode="auto">
          <a:xfrm>
            <a:off x="1524000" y="4979588"/>
            <a:ext cx="1219199" cy="914400"/>
          </a:xfrm>
          <a:prstGeom prst="rect">
            <a:avLst/>
          </a:prstGeom>
          <a:solidFill>
            <a:srgbClr val="CDDFC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32" name="Rectangle 31"/>
          <p:cNvSpPr>
            <a:spLocks noChangeArrowheads="1"/>
          </p:cNvSpPr>
          <p:nvPr/>
        </p:nvSpPr>
        <p:spPr bwMode="auto">
          <a:xfrm>
            <a:off x="3386660" y="6400800"/>
            <a:ext cx="728140" cy="282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Quantity</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grpSp>
        <p:nvGrpSpPr>
          <p:cNvPr id="4" name="Group 3"/>
          <p:cNvGrpSpPr/>
          <p:nvPr/>
        </p:nvGrpSpPr>
        <p:grpSpPr>
          <a:xfrm>
            <a:off x="457200" y="2438400"/>
            <a:ext cx="3657600" cy="4045135"/>
            <a:chOff x="977692" y="2073816"/>
            <a:chExt cx="3746098" cy="3664338"/>
          </a:xfrm>
        </p:grpSpPr>
        <p:sp>
          <p:nvSpPr>
            <p:cNvPr id="6" name="Line 5"/>
            <p:cNvSpPr>
              <a:spLocks noChangeShapeType="1"/>
            </p:cNvSpPr>
            <p:nvPr/>
          </p:nvSpPr>
          <p:spPr bwMode="auto">
            <a:xfrm>
              <a:off x="1785348" y="5401023"/>
              <a:ext cx="2843221"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7" name="Line 6"/>
            <p:cNvSpPr>
              <a:spLocks noChangeShapeType="1"/>
            </p:cNvSpPr>
            <p:nvPr/>
          </p:nvSpPr>
          <p:spPr bwMode="auto">
            <a:xfrm>
              <a:off x="4510511" y="5327550"/>
              <a:ext cx="0" cy="7347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8" name="Line 7"/>
            <p:cNvSpPr>
              <a:spLocks noChangeShapeType="1"/>
            </p:cNvSpPr>
            <p:nvPr/>
          </p:nvSpPr>
          <p:spPr bwMode="auto">
            <a:xfrm>
              <a:off x="3147930" y="5327550"/>
              <a:ext cx="0" cy="7347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9" name="Rectangle 8"/>
            <p:cNvSpPr>
              <a:spLocks noChangeArrowheads="1"/>
            </p:cNvSpPr>
            <p:nvPr/>
          </p:nvSpPr>
          <p:spPr bwMode="auto">
            <a:xfrm>
              <a:off x="2665859" y="2658041"/>
              <a:ext cx="1448939" cy="967391"/>
            </a:xfrm>
            <a:prstGeom prst="rect">
              <a:avLst/>
            </a:prstGeom>
            <a:solidFill>
              <a:srgbClr val="CDDFC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3" name="Line 12"/>
            <p:cNvSpPr>
              <a:spLocks noChangeShapeType="1"/>
            </p:cNvSpPr>
            <p:nvPr/>
          </p:nvSpPr>
          <p:spPr bwMode="auto">
            <a:xfrm flipV="1">
              <a:off x="1785348" y="2272309"/>
              <a:ext cx="0" cy="312871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9" name="Line 18"/>
            <p:cNvSpPr>
              <a:spLocks noChangeShapeType="1"/>
            </p:cNvSpPr>
            <p:nvPr/>
          </p:nvSpPr>
          <p:spPr bwMode="auto">
            <a:xfrm>
              <a:off x="1785348" y="2419255"/>
              <a:ext cx="59029"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0" name="Line 19"/>
            <p:cNvSpPr>
              <a:spLocks noChangeShapeType="1"/>
            </p:cNvSpPr>
            <p:nvPr/>
          </p:nvSpPr>
          <p:spPr bwMode="auto">
            <a:xfrm>
              <a:off x="1785348" y="3907077"/>
              <a:ext cx="59029"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3" name="Line 22"/>
            <p:cNvSpPr>
              <a:spLocks noChangeShapeType="1"/>
            </p:cNvSpPr>
            <p:nvPr/>
          </p:nvSpPr>
          <p:spPr bwMode="auto">
            <a:xfrm>
              <a:off x="1800105" y="3907077"/>
              <a:ext cx="2710406" cy="0"/>
            </a:xfrm>
            <a:prstGeom prst="line">
              <a:avLst/>
            </a:prstGeom>
            <a:noFill/>
            <a:ln w="38100">
              <a:solidFill>
                <a:srgbClr val="D4712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5" name="Rectangle 24"/>
            <p:cNvSpPr>
              <a:spLocks noChangeArrowheads="1"/>
            </p:cNvSpPr>
            <p:nvPr/>
          </p:nvSpPr>
          <p:spPr bwMode="auto">
            <a:xfrm>
              <a:off x="1647614" y="5456127"/>
              <a:ext cx="99850" cy="282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6" name="Rectangle 25"/>
            <p:cNvSpPr>
              <a:spLocks noChangeArrowheads="1"/>
            </p:cNvSpPr>
            <p:nvPr/>
          </p:nvSpPr>
          <p:spPr bwMode="auto">
            <a:xfrm>
              <a:off x="1647614" y="5456127"/>
              <a:ext cx="99850" cy="282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7" name="Rectangle 26"/>
            <p:cNvSpPr>
              <a:spLocks noChangeArrowheads="1"/>
            </p:cNvSpPr>
            <p:nvPr/>
          </p:nvSpPr>
          <p:spPr bwMode="auto">
            <a:xfrm>
              <a:off x="1600200" y="3809114"/>
              <a:ext cx="99850" cy="282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8" name="Rectangle 27"/>
            <p:cNvSpPr>
              <a:spLocks noChangeArrowheads="1"/>
            </p:cNvSpPr>
            <p:nvPr/>
          </p:nvSpPr>
          <p:spPr bwMode="auto">
            <a:xfrm>
              <a:off x="1524000" y="2315168"/>
              <a:ext cx="199699" cy="282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9" name="Rectangle 28"/>
            <p:cNvSpPr>
              <a:spLocks noChangeArrowheads="1"/>
            </p:cNvSpPr>
            <p:nvPr/>
          </p:nvSpPr>
          <p:spPr bwMode="auto">
            <a:xfrm>
              <a:off x="3108577" y="5450207"/>
              <a:ext cx="99850" cy="282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30" name="Rectangle 29"/>
            <p:cNvSpPr>
              <a:spLocks noChangeArrowheads="1"/>
            </p:cNvSpPr>
            <p:nvPr/>
          </p:nvSpPr>
          <p:spPr bwMode="auto">
            <a:xfrm>
              <a:off x="4436725" y="5456127"/>
              <a:ext cx="199699" cy="282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31" name="Rectangle 30"/>
            <p:cNvSpPr>
              <a:spLocks noChangeArrowheads="1"/>
            </p:cNvSpPr>
            <p:nvPr/>
          </p:nvSpPr>
          <p:spPr bwMode="auto">
            <a:xfrm>
              <a:off x="977692" y="2073816"/>
              <a:ext cx="708502" cy="282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Price ($)</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41" name="Rectangle 40"/>
            <p:cNvSpPr>
              <a:spLocks noChangeArrowheads="1"/>
            </p:cNvSpPr>
            <p:nvPr/>
          </p:nvSpPr>
          <p:spPr bwMode="auto">
            <a:xfrm>
              <a:off x="2739647" y="2731514"/>
              <a:ext cx="706581" cy="282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At prices</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42" name="Rectangle 41"/>
            <p:cNvSpPr>
              <a:spLocks noChangeArrowheads="1"/>
            </p:cNvSpPr>
            <p:nvPr/>
          </p:nvSpPr>
          <p:spPr bwMode="auto">
            <a:xfrm>
              <a:off x="2739647" y="2933564"/>
              <a:ext cx="1206005" cy="282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higher than $5,</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43" name="Rectangle 42"/>
            <p:cNvSpPr>
              <a:spLocks noChangeArrowheads="1"/>
            </p:cNvSpPr>
            <p:nvPr/>
          </p:nvSpPr>
          <p:spPr bwMode="auto">
            <a:xfrm>
              <a:off x="2739647" y="3141736"/>
              <a:ext cx="944314" cy="282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the quantity</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44" name="Rectangle 43"/>
            <p:cNvSpPr>
              <a:spLocks noChangeArrowheads="1"/>
            </p:cNvSpPr>
            <p:nvPr/>
          </p:nvSpPr>
          <p:spPr bwMode="auto">
            <a:xfrm>
              <a:off x="2739647" y="3349909"/>
              <a:ext cx="1235811" cy="282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demanded is 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45" name="Rectangle 44"/>
            <p:cNvSpPr>
              <a:spLocks noChangeArrowheads="1"/>
            </p:cNvSpPr>
            <p:nvPr/>
          </p:nvSpPr>
          <p:spPr bwMode="auto">
            <a:xfrm>
              <a:off x="4594136" y="3784623"/>
              <a:ext cx="129654" cy="282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D</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grpSp>
      <p:sp>
        <p:nvSpPr>
          <p:cNvPr id="10" name="Line 9"/>
          <p:cNvSpPr>
            <a:spLocks noChangeShapeType="1"/>
          </p:cNvSpPr>
          <p:nvPr/>
        </p:nvSpPr>
        <p:spPr bwMode="auto">
          <a:xfrm flipV="1">
            <a:off x="4875907" y="2739240"/>
            <a:ext cx="0" cy="3421016"/>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1" name="Line 10"/>
          <p:cNvSpPr>
            <a:spLocks noChangeShapeType="1"/>
          </p:cNvSpPr>
          <p:nvPr/>
        </p:nvSpPr>
        <p:spPr bwMode="auto">
          <a:xfrm>
            <a:off x="4875907" y="2899914"/>
            <a:ext cx="68678"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2" name="Line 11"/>
          <p:cNvSpPr>
            <a:spLocks noChangeShapeType="1"/>
          </p:cNvSpPr>
          <p:nvPr/>
        </p:nvSpPr>
        <p:spPr bwMode="auto">
          <a:xfrm>
            <a:off x="4875907" y="4526737"/>
            <a:ext cx="68678"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8" name="Line 17"/>
          <p:cNvSpPr>
            <a:spLocks noChangeShapeType="1"/>
          </p:cNvSpPr>
          <p:nvPr/>
        </p:nvSpPr>
        <p:spPr bwMode="auto">
          <a:xfrm>
            <a:off x="4875907" y="6160255"/>
            <a:ext cx="3439588"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1" name="Line 20"/>
          <p:cNvSpPr>
            <a:spLocks noChangeShapeType="1"/>
          </p:cNvSpPr>
          <p:nvPr/>
        </p:nvSpPr>
        <p:spPr bwMode="auto">
          <a:xfrm>
            <a:off x="8178141" y="6079918"/>
            <a:ext cx="0" cy="80337"/>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2" name="Line 21"/>
          <p:cNvSpPr>
            <a:spLocks noChangeShapeType="1"/>
          </p:cNvSpPr>
          <p:nvPr/>
        </p:nvSpPr>
        <p:spPr bwMode="auto">
          <a:xfrm>
            <a:off x="6529885" y="6079918"/>
            <a:ext cx="0" cy="80337"/>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4" name="Line 23"/>
          <p:cNvSpPr>
            <a:spLocks noChangeShapeType="1"/>
          </p:cNvSpPr>
          <p:nvPr/>
        </p:nvSpPr>
        <p:spPr bwMode="auto">
          <a:xfrm flipV="1">
            <a:off x="6529885" y="2853050"/>
            <a:ext cx="0" cy="3287120"/>
          </a:xfrm>
          <a:prstGeom prst="line">
            <a:avLst/>
          </a:prstGeom>
          <a:noFill/>
          <a:ln w="38100">
            <a:solidFill>
              <a:srgbClr val="D4712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54" name="Rectangle 53"/>
          <p:cNvSpPr>
            <a:spLocks noChangeArrowheads="1"/>
          </p:cNvSpPr>
          <p:nvPr/>
        </p:nvSpPr>
        <p:spPr bwMode="auto">
          <a:xfrm>
            <a:off x="4052491" y="2514600"/>
            <a:ext cx="824309" cy="308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Price ($)</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55" name="Rectangle 54"/>
          <p:cNvSpPr>
            <a:spLocks noChangeArrowheads="1"/>
          </p:cNvSpPr>
          <p:nvPr/>
        </p:nvSpPr>
        <p:spPr bwMode="auto">
          <a:xfrm>
            <a:off x="7687243" y="6400800"/>
            <a:ext cx="847157" cy="308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Quantity</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56" name="Rectangle 55"/>
          <p:cNvSpPr>
            <a:spLocks noChangeArrowheads="1"/>
          </p:cNvSpPr>
          <p:nvPr/>
        </p:nvSpPr>
        <p:spPr bwMode="auto">
          <a:xfrm>
            <a:off x="4721384" y="6168625"/>
            <a:ext cx="116171" cy="308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57" name="Rectangle 56"/>
          <p:cNvSpPr>
            <a:spLocks noChangeArrowheads="1"/>
          </p:cNvSpPr>
          <p:nvPr/>
        </p:nvSpPr>
        <p:spPr bwMode="auto">
          <a:xfrm>
            <a:off x="4660655" y="4399537"/>
            <a:ext cx="116171" cy="308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58" name="Rectangle 57"/>
          <p:cNvSpPr>
            <a:spLocks noChangeArrowheads="1"/>
          </p:cNvSpPr>
          <p:nvPr/>
        </p:nvSpPr>
        <p:spPr bwMode="auto">
          <a:xfrm>
            <a:off x="4572000" y="2772714"/>
            <a:ext cx="232341" cy="308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59" name="Rectangle 58"/>
          <p:cNvSpPr>
            <a:spLocks noChangeArrowheads="1"/>
          </p:cNvSpPr>
          <p:nvPr/>
        </p:nvSpPr>
        <p:spPr bwMode="auto">
          <a:xfrm>
            <a:off x="6484100" y="6172200"/>
            <a:ext cx="116171" cy="308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60" name="Rectangle 59"/>
          <p:cNvSpPr>
            <a:spLocks noChangeArrowheads="1"/>
          </p:cNvSpPr>
          <p:nvPr/>
        </p:nvSpPr>
        <p:spPr bwMode="auto">
          <a:xfrm>
            <a:off x="8098017" y="6172200"/>
            <a:ext cx="232341" cy="308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61" name="Rectangle 60"/>
          <p:cNvSpPr>
            <a:spLocks noChangeArrowheads="1"/>
          </p:cNvSpPr>
          <p:nvPr/>
        </p:nvSpPr>
        <p:spPr bwMode="auto">
          <a:xfrm>
            <a:off x="7231655" y="3337443"/>
            <a:ext cx="1150345" cy="1642443"/>
          </a:xfrm>
          <a:prstGeom prst="rect">
            <a:avLst/>
          </a:prstGeom>
          <a:solidFill>
            <a:srgbClr val="CDDFC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62" name="Freeform 61"/>
          <p:cNvSpPr>
            <a:spLocks/>
          </p:cNvSpPr>
          <p:nvPr/>
        </p:nvSpPr>
        <p:spPr bwMode="auto">
          <a:xfrm>
            <a:off x="6621455" y="3435494"/>
            <a:ext cx="143078" cy="120505"/>
          </a:xfrm>
          <a:custGeom>
            <a:avLst/>
            <a:gdLst>
              <a:gd name="T0" fmla="*/ 0 w 50"/>
              <a:gd name="T1" fmla="*/ 18 h 36"/>
              <a:gd name="T2" fmla="*/ 50 w 50"/>
              <a:gd name="T3" fmla="*/ 36 h 36"/>
              <a:gd name="T4" fmla="*/ 50 w 50"/>
              <a:gd name="T5" fmla="*/ 36 h 36"/>
              <a:gd name="T6" fmla="*/ 48 w 50"/>
              <a:gd name="T7" fmla="*/ 34 h 36"/>
              <a:gd name="T8" fmla="*/ 46 w 50"/>
              <a:gd name="T9" fmla="*/ 26 h 36"/>
              <a:gd name="T10" fmla="*/ 44 w 50"/>
              <a:gd name="T11" fmla="*/ 20 h 36"/>
              <a:gd name="T12" fmla="*/ 44 w 50"/>
              <a:gd name="T13" fmla="*/ 14 h 36"/>
              <a:gd name="T14" fmla="*/ 46 w 50"/>
              <a:gd name="T15" fmla="*/ 6 h 36"/>
              <a:gd name="T16" fmla="*/ 50 w 50"/>
              <a:gd name="T17" fmla="*/ 0 h 36"/>
              <a:gd name="T18" fmla="*/ 0 w 50"/>
              <a:gd name="T19" fmla="*/ 1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36">
                <a:moveTo>
                  <a:pt x="0" y="18"/>
                </a:moveTo>
                <a:lnTo>
                  <a:pt x="50" y="36"/>
                </a:lnTo>
                <a:lnTo>
                  <a:pt x="50" y="36"/>
                </a:lnTo>
                <a:lnTo>
                  <a:pt x="48" y="34"/>
                </a:lnTo>
                <a:lnTo>
                  <a:pt x="46" y="26"/>
                </a:lnTo>
                <a:lnTo>
                  <a:pt x="44" y="20"/>
                </a:lnTo>
                <a:lnTo>
                  <a:pt x="44" y="14"/>
                </a:lnTo>
                <a:lnTo>
                  <a:pt x="46" y="6"/>
                </a:lnTo>
                <a:lnTo>
                  <a:pt x="50" y="0"/>
                </a:lnTo>
                <a:lnTo>
                  <a:pt x="0" y="1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63" name="Freeform 62"/>
          <p:cNvSpPr>
            <a:spLocks/>
          </p:cNvSpPr>
          <p:nvPr/>
        </p:nvSpPr>
        <p:spPr bwMode="auto">
          <a:xfrm>
            <a:off x="6621455" y="3435494"/>
            <a:ext cx="143078" cy="120505"/>
          </a:xfrm>
          <a:custGeom>
            <a:avLst/>
            <a:gdLst>
              <a:gd name="T0" fmla="*/ 0 w 50"/>
              <a:gd name="T1" fmla="*/ 18 h 36"/>
              <a:gd name="T2" fmla="*/ 50 w 50"/>
              <a:gd name="T3" fmla="*/ 36 h 36"/>
              <a:gd name="T4" fmla="*/ 50 w 50"/>
              <a:gd name="T5" fmla="*/ 36 h 36"/>
              <a:gd name="T6" fmla="*/ 48 w 50"/>
              <a:gd name="T7" fmla="*/ 34 h 36"/>
              <a:gd name="T8" fmla="*/ 46 w 50"/>
              <a:gd name="T9" fmla="*/ 26 h 36"/>
              <a:gd name="T10" fmla="*/ 44 w 50"/>
              <a:gd name="T11" fmla="*/ 20 h 36"/>
              <a:gd name="T12" fmla="*/ 44 w 50"/>
              <a:gd name="T13" fmla="*/ 14 h 36"/>
              <a:gd name="T14" fmla="*/ 46 w 50"/>
              <a:gd name="T15" fmla="*/ 6 h 36"/>
              <a:gd name="T16" fmla="*/ 50 w 50"/>
              <a:gd name="T17" fmla="*/ 0 h 36"/>
              <a:gd name="T18" fmla="*/ 0 w 50"/>
              <a:gd name="T19" fmla="*/ 1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36">
                <a:moveTo>
                  <a:pt x="0" y="18"/>
                </a:moveTo>
                <a:lnTo>
                  <a:pt x="50" y="36"/>
                </a:lnTo>
                <a:lnTo>
                  <a:pt x="50" y="36"/>
                </a:lnTo>
                <a:lnTo>
                  <a:pt x="48" y="34"/>
                </a:lnTo>
                <a:lnTo>
                  <a:pt x="46" y="26"/>
                </a:lnTo>
                <a:lnTo>
                  <a:pt x="44" y="20"/>
                </a:lnTo>
                <a:lnTo>
                  <a:pt x="44" y="14"/>
                </a:lnTo>
                <a:lnTo>
                  <a:pt x="46" y="6"/>
                </a:lnTo>
                <a:lnTo>
                  <a:pt x="50" y="0"/>
                </a:lnTo>
                <a:lnTo>
                  <a:pt x="0" y="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64" name="Line 63"/>
          <p:cNvSpPr>
            <a:spLocks noChangeShapeType="1"/>
          </p:cNvSpPr>
          <p:nvPr/>
        </p:nvSpPr>
        <p:spPr bwMode="auto">
          <a:xfrm>
            <a:off x="6684409" y="3495746"/>
            <a:ext cx="549419"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65" name="Freeform 64"/>
          <p:cNvSpPr>
            <a:spLocks/>
          </p:cNvSpPr>
          <p:nvPr/>
        </p:nvSpPr>
        <p:spPr bwMode="auto">
          <a:xfrm>
            <a:off x="6621455" y="4794527"/>
            <a:ext cx="143078" cy="120505"/>
          </a:xfrm>
          <a:custGeom>
            <a:avLst/>
            <a:gdLst>
              <a:gd name="T0" fmla="*/ 0 w 50"/>
              <a:gd name="T1" fmla="*/ 18 h 36"/>
              <a:gd name="T2" fmla="*/ 50 w 50"/>
              <a:gd name="T3" fmla="*/ 36 h 36"/>
              <a:gd name="T4" fmla="*/ 50 w 50"/>
              <a:gd name="T5" fmla="*/ 36 h 36"/>
              <a:gd name="T6" fmla="*/ 48 w 50"/>
              <a:gd name="T7" fmla="*/ 34 h 36"/>
              <a:gd name="T8" fmla="*/ 46 w 50"/>
              <a:gd name="T9" fmla="*/ 24 h 36"/>
              <a:gd name="T10" fmla="*/ 44 w 50"/>
              <a:gd name="T11" fmla="*/ 20 h 36"/>
              <a:gd name="T12" fmla="*/ 44 w 50"/>
              <a:gd name="T13" fmla="*/ 12 h 36"/>
              <a:gd name="T14" fmla="*/ 46 w 50"/>
              <a:gd name="T15" fmla="*/ 6 h 36"/>
              <a:gd name="T16" fmla="*/ 50 w 50"/>
              <a:gd name="T17" fmla="*/ 0 h 36"/>
              <a:gd name="T18" fmla="*/ 0 w 50"/>
              <a:gd name="T19" fmla="*/ 1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36">
                <a:moveTo>
                  <a:pt x="0" y="18"/>
                </a:moveTo>
                <a:lnTo>
                  <a:pt x="50" y="36"/>
                </a:lnTo>
                <a:lnTo>
                  <a:pt x="50" y="36"/>
                </a:lnTo>
                <a:lnTo>
                  <a:pt x="48" y="34"/>
                </a:lnTo>
                <a:lnTo>
                  <a:pt x="46" y="24"/>
                </a:lnTo>
                <a:lnTo>
                  <a:pt x="44" y="20"/>
                </a:lnTo>
                <a:lnTo>
                  <a:pt x="44" y="12"/>
                </a:lnTo>
                <a:lnTo>
                  <a:pt x="46" y="6"/>
                </a:lnTo>
                <a:lnTo>
                  <a:pt x="50" y="0"/>
                </a:lnTo>
                <a:lnTo>
                  <a:pt x="0" y="1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66" name="Freeform 65"/>
          <p:cNvSpPr>
            <a:spLocks/>
          </p:cNvSpPr>
          <p:nvPr/>
        </p:nvSpPr>
        <p:spPr bwMode="auto">
          <a:xfrm>
            <a:off x="6621455" y="4794527"/>
            <a:ext cx="143078" cy="120505"/>
          </a:xfrm>
          <a:custGeom>
            <a:avLst/>
            <a:gdLst>
              <a:gd name="T0" fmla="*/ 0 w 50"/>
              <a:gd name="T1" fmla="*/ 18 h 36"/>
              <a:gd name="T2" fmla="*/ 50 w 50"/>
              <a:gd name="T3" fmla="*/ 36 h 36"/>
              <a:gd name="T4" fmla="*/ 50 w 50"/>
              <a:gd name="T5" fmla="*/ 36 h 36"/>
              <a:gd name="T6" fmla="*/ 48 w 50"/>
              <a:gd name="T7" fmla="*/ 34 h 36"/>
              <a:gd name="T8" fmla="*/ 46 w 50"/>
              <a:gd name="T9" fmla="*/ 24 h 36"/>
              <a:gd name="T10" fmla="*/ 44 w 50"/>
              <a:gd name="T11" fmla="*/ 20 h 36"/>
              <a:gd name="T12" fmla="*/ 44 w 50"/>
              <a:gd name="T13" fmla="*/ 12 h 36"/>
              <a:gd name="T14" fmla="*/ 46 w 50"/>
              <a:gd name="T15" fmla="*/ 6 h 36"/>
              <a:gd name="T16" fmla="*/ 50 w 50"/>
              <a:gd name="T17" fmla="*/ 0 h 36"/>
              <a:gd name="T18" fmla="*/ 0 w 50"/>
              <a:gd name="T19" fmla="*/ 1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36">
                <a:moveTo>
                  <a:pt x="0" y="18"/>
                </a:moveTo>
                <a:lnTo>
                  <a:pt x="50" y="36"/>
                </a:lnTo>
                <a:lnTo>
                  <a:pt x="50" y="36"/>
                </a:lnTo>
                <a:lnTo>
                  <a:pt x="48" y="34"/>
                </a:lnTo>
                <a:lnTo>
                  <a:pt x="46" y="24"/>
                </a:lnTo>
                <a:lnTo>
                  <a:pt x="44" y="20"/>
                </a:lnTo>
                <a:lnTo>
                  <a:pt x="44" y="12"/>
                </a:lnTo>
                <a:lnTo>
                  <a:pt x="46" y="6"/>
                </a:lnTo>
                <a:lnTo>
                  <a:pt x="50" y="0"/>
                </a:lnTo>
                <a:lnTo>
                  <a:pt x="0" y="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67" name="Line 66"/>
          <p:cNvSpPr>
            <a:spLocks noChangeShapeType="1"/>
          </p:cNvSpPr>
          <p:nvPr/>
        </p:nvSpPr>
        <p:spPr bwMode="auto">
          <a:xfrm>
            <a:off x="6684409" y="4854780"/>
            <a:ext cx="549419"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68" name="Rectangle 67"/>
          <p:cNvSpPr>
            <a:spLocks noChangeArrowheads="1"/>
          </p:cNvSpPr>
          <p:nvPr/>
        </p:nvSpPr>
        <p:spPr bwMode="auto">
          <a:xfrm>
            <a:off x="7331121" y="3502441"/>
            <a:ext cx="621221" cy="308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At any</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69" name="Rectangle 68"/>
          <p:cNvSpPr>
            <a:spLocks noChangeArrowheads="1"/>
          </p:cNvSpPr>
          <p:nvPr/>
        </p:nvSpPr>
        <p:spPr bwMode="auto">
          <a:xfrm>
            <a:off x="7331121" y="3723368"/>
            <a:ext cx="874864" cy="308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price, the</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70" name="Rectangle 69"/>
          <p:cNvSpPr>
            <a:spLocks noChangeArrowheads="1"/>
          </p:cNvSpPr>
          <p:nvPr/>
        </p:nvSpPr>
        <p:spPr bwMode="auto">
          <a:xfrm>
            <a:off x="7331121" y="3950989"/>
            <a:ext cx="755503" cy="308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quantity</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71" name="Rectangle 70"/>
          <p:cNvSpPr>
            <a:spLocks noChangeArrowheads="1"/>
          </p:cNvSpPr>
          <p:nvPr/>
        </p:nvSpPr>
        <p:spPr bwMode="auto">
          <a:xfrm>
            <a:off x="7331121" y="4178610"/>
            <a:ext cx="1009145" cy="308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demanded</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72" name="Rectangle 71"/>
          <p:cNvSpPr>
            <a:spLocks noChangeArrowheads="1"/>
          </p:cNvSpPr>
          <p:nvPr/>
        </p:nvSpPr>
        <p:spPr bwMode="auto">
          <a:xfrm>
            <a:off x="7331121" y="4399537"/>
            <a:ext cx="516779" cy="308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is the</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73" name="Rectangle 72"/>
          <p:cNvSpPr>
            <a:spLocks noChangeArrowheads="1"/>
          </p:cNvSpPr>
          <p:nvPr/>
        </p:nvSpPr>
        <p:spPr bwMode="auto">
          <a:xfrm>
            <a:off x="7331121" y="4627158"/>
            <a:ext cx="578311" cy="308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same.</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74" name="Rectangle 73"/>
          <p:cNvSpPr>
            <a:spLocks noChangeArrowheads="1"/>
          </p:cNvSpPr>
          <p:nvPr/>
        </p:nvSpPr>
        <p:spPr bwMode="auto">
          <a:xfrm>
            <a:off x="6466931" y="2551787"/>
            <a:ext cx="150846" cy="308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D</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75" name="Rectangle 74"/>
          <p:cNvSpPr>
            <a:spLocks noChangeArrowheads="1"/>
          </p:cNvSpPr>
          <p:nvPr/>
        </p:nvSpPr>
        <p:spPr bwMode="auto">
          <a:xfrm>
            <a:off x="1600200" y="4979587"/>
            <a:ext cx="1137680"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Consumers</a:t>
            </a:r>
          </a:p>
          <a:p>
            <a:pPr marL="0" marR="0" lvl="0" indent="0" algn="l" defTabSz="914400" rtl="0" eaLnBrk="1" fontAlgn="base" latinLnBrk="0" hangingPunct="1">
              <a:lnSpc>
                <a:spcPct val="100000"/>
              </a:lnSpc>
              <a:spcBef>
                <a:spcPct val="0"/>
              </a:spcBef>
              <a:spcAft>
                <a:spcPct val="0"/>
              </a:spcAft>
              <a:buClrTx/>
              <a:buSzTx/>
              <a:buFontTx/>
              <a:buNone/>
              <a:tabLst/>
            </a:pPr>
            <a:r>
              <a:rPr lang="en-US" sz="1400" i="1" dirty="0">
                <a:solidFill>
                  <a:srgbClr val="000000"/>
                </a:solidFill>
                <a:latin typeface="Univers LT Std 57 Cn" charset="0"/>
                <a:cs typeface="Arial" pitchFamily="34" charset="0"/>
              </a:rPr>
              <a:t>will buy any </a:t>
            </a:r>
          </a:p>
          <a:p>
            <a:pPr marL="0" marR="0" lvl="0" indent="0" algn="l" defTabSz="914400" rtl="0" eaLnBrk="1" fontAlgn="base" latinLnBrk="0" hangingPunct="1">
              <a:lnSpc>
                <a:spcPct val="100000"/>
              </a:lnSpc>
              <a:spcBef>
                <a:spcPct val="0"/>
              </a:spcBef>
              <a:spcAft>
                <a:spcPct val="0"/>
              </a:spcAft>
              <a:buClrTx/>
              <a:buSzTx/>
              <a:buFontTx/>
              <a:buNone/>
              <a:tabLst/>
            </a:pPr>
            <a:r>
              <a:rPr lang="en-US" sz="1400" i="1" dirty="0">
                <a:solidFill>
                  <a:srgbClr val="000000"/>
                </a:solidFill>
                <a:latin typeface="Univers LT Std 57 Cn" charset="0"/>
                <a:cs typeface="Arial" pitchFamily="34" charset="0"/>
              </a:rPr>
              <a:t>quantity at a </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price of $5</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5" name="Title 14"/>
          <p:cNvSpPr>
            <a:spLocks noGrp="1"/>
          </p:cNvSpPr>
          <p:nvPr>
            <p:ph type="title"/>
          </p:nvPr>
        </p:nvSpPr>
        <p:spPr/>
        <p:txBody>
          <a:bodyPr/>
          <a:lstStyle/>
          <a:p>
            <a:r>
              <a:rPr lang="en-US" dirty="0"/>
              <a:t>Categorizing elasticities II</a:t>
            </a:r>
          </a:p>
        </p:txBody>
      </p:sp>
      <p:sp>
        <p:nvSpPr>
          <p:cNvPr id="78" name="Content Placeholder 1"/>
          <p:cNvSpPr>
            <a:spLocks noGrp="1"/>
          </p:cNvSpPr>
          <p:nvPr>
            <p:ph idx="1"/>
          </p:nvPr>
        </p:nvSpPr>
        <p:spPr/>
        <p:txBody>
          <a:bodyPr>
            <a:noAutofit/>
          </a:bodyPr>
          <a:lstStyle/>
          <a:p>
            <a:pPr marL="0" indent="0">
              <a:spcBef>
                <a:spcPts val="0"/>
              </a:spcBef>
              <a:buNone/>
              <a:defRPr/>
            </a:pPr>
            <a:r>
              <a:rPr lang="en-US" sz="2400" dirty="0"/>
              <a:t>At the extremes, demand can be either </a:t>
            </a:r>
            <a:r>
              <a:rPr lang="en-US" sz="2400" i="1" dirty="0">
                <a:solidFill>
                  <a:srgbClr val="9D0505"/>
                </a:solidFill>
              </a:rPr>
              <a:t>perfectly elastic </a:t>
            </a:r>
            <a:r>
              <a:rPr lang="en-US" sz="2400" dirty="0"/>
              <a:t>or </a:t>
            </a:r>
            <a:r>
              <a:rPr lang="en-US" sz="2400" i="1" dirty="0">
                <a:solidFill>
                  <a:srgbClr val="9D0505"/>
                </a:solidFill>
              </a:rPr>
              <a:t>perfectly inelastic</a:t>
            </a:r>
            <a:r>
              <a:rPr lang="en-US" sz="2400" dirty="0"/>
              <a:t>.</a:t>
            </a:r>
          </a:p>
        </p:txBody>
      </p:sp>
      <p:sp>
        <p:nvSpPr>
          <p:cNvPr id="2" name="Rectangle 1"/>
          <p:cNvSpPr/>
          <p:nvPr/>
        </p:nvSpPr>
        <p:spPr>
          <a:xfrm>
            <a:off x="685800" y="2083987"/>
            <a:ext cx="3275448" cy="430887"/>
          </a:xfrm>
          <a:prstGeom prst="rect">
            <a:avLst/>
          </a:prstGeom>
        </p:spPr>
        <p:txBody>
          <a:bodyPr wrap="none">
            <a:spAutoFit/>
          </a:bodyPr>
          <a:lstStyle/>
          <a:p>
            <a:r>
              <a:rPr lang="en-US" sz="2200" b="1" dirty="0">
                <a:latin typeface="+mj-lt"/>
              </a:rPr>
              <a:t>Perfectly elastic (|</a:t>
            </a:r>
            <a:r>
              <a:rPr lang="el-GR" sz="2200" b="1" dirty="0">
                <a:latin typeface="+mj-lt"/>
              </a:rPr>
              <a:t>ε</a:t>
            </a:r>
            <a:r>
              <a:rPr lang="en-US" sz="2200" b="1" baseline="-25000" dirty="0">
                <a:latin typeface="+mj-lt"/>
              </a:rPr>
              <a:t>d</a:t>
            </a:r>
            <a:r>
              <a:rPr lang="en-US" sz="2200" b="1" dirty="0">
                <a:latin typeface="+mj-lt"/>
              </a:rPr>
              <a:t>| </a:t>
            </a:r>
            <a:r>
              <a:rPr lang="el-GR" sz="2200" b="1" dirty="0">
                <a:latin typeface="+mj-lt"/>
              </a:rPr>
              <a:t>=</a:t>
            </a:r>
            <a:r>
              <a:rPr lang="en-US" sz="2200" b="1" dirty="0">
                <a:latin typeface="+mj-lt"/>
              </a:rPr>
              <a:t> </a:t>
            </a:r>
            <a:r>
              <a:rPr lang="el-GR" sz="2200" b="1" dirty="0">
                <a:latin typeface="+mj-lt"/>
              </a:rPr>
              <a:t>∞)</a:t>
            </a:r>
            <a:endParaRPr lang="en-US" sz="2200" b="1" dirty="0">
              <a:latin typeface="+mj-lt"/>
            </a:endParaRPr>
          </a:p>
        </p:txBody>
      </p:sp>
      <p:sp>
        <p:nvSpPr>
          <p:cNvPr id="5" name="Rectangle 4"/>
          <p:cNvSpPr/>
          <p:nvPr/>
        </p:nvSpPr>
        <p:spPr>
          <a:xfrm>
            <a:off x="5111015" y="2083987"/>
            <a:ext cx="3488647" cy="430887"/>
          </a:xfrm>
          <a:prstGeom prst="rect">
            <a:avLst/>
          </a:prstGeom>
        </p:spPr>
        <p:txBody>
          <a:bodyPr wrap="none">
            <a:spAutoFit/>
          </a:bodyPr>
          <a:lstStyle/>
          <a:p>
            <a:r>
              <a:rPr lang="en-US" sz="2200" b="1" dirty="0">
                <a:latin typeface="+mj-lt"/>
              </a:rPr>
              <a:t>Perfectly inelastic (|</a:t>
            </a:r>
            <a:r>
              <a:rPr lang="el-GR" sz="2200" b="1" dirty="0">
                <a:latin typeface="+mj-lt"/>
              </a:rPr>
              <a:t>ε</a:t>
            </a:r>
            <a:r>
              <a:rPr lang="en-US" sz="2200" b="1" baseline="-25000" dirty="0">
                <a:latin typeface="+mj-lt"/>
              </a:rPr>
              <a:t> d </a:t>
            </a:r>
            <a:r>
              <a:rPr lang="en-US" sz="2200" b="1" dirty="0">
                <a:latin typeface="+mj-lt"/>
              </a:rPr>
              <a:t>| </a:t>
            </a:r>
            <a:r>
              <a:rPr lang="el-GR" sz="2200" b="1" dirty="0">
                <a:latin typeface="+mj-lt"/>
              </a:rPr>
              <a:t>=</a:t>
            </a:r>
            <a:r>
              <a:rPr lang="en-US" sz="2200" b="1" dirty="0">
                <a:latin typeface="+mj-lt"/>
              </a:rPr>
              <a:t> </a:t>
            </a:r>
            <a:r>
              <a:rPr lang="el-GR" sz="2200" b="1" dirty="0">
                <a:latin typeface="+mj-lt"/>
              </a:rPr>
              <a:t>0)</a:t>
            </a:r>
            <a:endParaRPr lang="en-US" sz="2200" b="1" dirty="0">
              <a:latin typeface="+mj-lt"/>
            </a:endParaRPr>
          </a:p>
        </p:txBody>
      </p:sp>
    </p:spTree>
    <p:extLst>
      <p:ext uri="{BB962C8B-B14F-4D97-AF65-F5344CB8AC3E}">
        <p14:creationId xmlns:p14="http://schemas.microsoft.com/office/powerpoint/2010/main" val="18923940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subTnLst>
                                    <p:set>
                                      <p:cBhvr override="childStyle">
                                        <p:cTn dur="1" fill="hold" display="0" masterRel="nextClick" afterEffect="1"/>
                                        <p:tgtEl>
                                          <p:spTgt spid="14"/>
                                        </p:tgtEl>
                                        <p:attrNameLst>
                                          <p:attrName>style.visibility</p:attrName>
                                        </p:attrNameLst>
                                      </p:cBhvr>
                                      <p:to>
                                        <p:strVal val="hidden"/>
                                      </p:to>
                                    </p:set>
                                  </p:sub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subTnLst>
                                    <p:set>
                                      <p:cBhvr override="childStyle">
                                        <p:cTn dur="1" fill="hold" display="0" masterRel="nextClick" afterEffect="1"/>
                                        <p:tgtEl>
                                          <p:spTgt spid="4"/>
                                        </p:tgtEl>
                                        <p:attrNameLst>
                                          <p:attrName>style.visibility</p:attrName>
                                        </p:attrNameLst>
                                      </p:cBhvr>
                                      <p:to>
                                        <p:strVal val="hidden"/>
                                      </p:to>
                                    </p:set>
                                  </p:subTnLst>
                                </p:cTn>
                              </p:par>
                              <p:par>
                                <p:cTn id="9" presetID="1" presetClass="entr" presetSubtype="0" fill="hold" grpId="0" nodeType="withEffect">
                                  <p:stCondLst>
                                    <p:cond delay="0"/>
                                  </p:stCondLst>
                                  <p:childTnLst>
                                    <p:set>
                                      <p:cBhvr>
                                        <p:cTn id="10" dur="1" fill="hold">
                                          <p:stCondLst>
                                            <p:cond delay="0"/>
                                          </p:stCondLst>
                                        </p:cTn>
                                        <p:tgtEl>
                                          <p:spTgt spid="75"/>
                                        </p:tgtEl>
                                        <p:attrNameLst>
                                          <p:attrName>style.visibility</p:attrName>
                                        </p:attrNameLst>
                                      </p:cBhvr>
                                      <p:to>
                                        <p:strVal val="visible"/>
                                      </p:to>
                                    </p:set>
                                  </p:childTnLst>
                                  <p:subTnLst>
                                    <p:set>
                                      <p:cBhvr override="childStyle">
                                        <p:cTn dur="1" fill="hold" display="0" masterRel="nextClick" afterEffect="1"/>
                                        <p:tgtEl>
                                          <p:spTgt spid="75"/>
                                        </p:tgtEl>
                                        <p:attrNameLst>
                                          <p:attrName>style.visibility</p:attrName>
                                        </p:attrNameLst>
                                      </p:cBhvr>
                                      <p:to>
                                        <p:strVal val="hidden"/>
                                      </p:to>
                                    </p:set>
                                  </p:subTnLst>
                                </p:cTn>
                              </p:par>
                              <p:par>
                                <p:cTn id="11" presetID="1" presetClass="entr" presetSubtype="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childTnLst>
                                  <p:subTnLst>
                                    <p:set>
                                      <p:cBhvr override="childStyle">
                                        <p:cTn dur="1" fill="hold" display="0" masterRel="nextClick" afterEffect="1"/>
                                        <p:tgtEl>
                                          <p:spTgt spid="2"/>
                                        </p:tgtEl>
                                        <p:attrNameLst>
                                          <p:attrName>style.visibility</p:attrName>
                                        </p:attrNameLst>
                                      </p:cBhvr>
                                      <p:to>
                                        <p:strVal val="hidden"/>
                                      </p:to>
                                    </p:set>
                                  </p:subTnLst>
                                </p:cTn>
                              </p:par>
                              <p:par>
                                <p:cTn id="13" presetID="1" presetClass="entr" presetSubtype="0" fill="hold" grpId="0" nodeType="withEffect">
                                  <p:stCondLst>
                                    <p:cond delay="0"/>
                                  </p:stCondLst>
                                  <p:childTnLst>
                                    <p:set>
                                      <p:cBhvr>
                                        <p:cTn id="14" dur="1" fill="hold">
                                          <p:stCondLst>
                                            <p:cond delay="0"/>
                                          </p:stCondLst>
                                        </p:cTn>
                                        <p:tgtEl>
                                          <p:spTgt spid="32"/>
                                        </p:tgtEl>
                                        <p:attrNameLst>
                                          <p:attrName>style.visibility</p:attrName>
                                        </p:attrNameLst>
                                      </p:cBhvr>
                                      <p:to>
                                        <p:strVal val="visible"/>
                                      </p:to>
                                    </p:set>
                                  </p:childTnLst>
                                  <p:subTnLst>
                                    <p:set>
                                      <p:cBhvr override="childStyle">
                                        <p:cTn dur="1" fill="hold" display="0" masterRel="nextClick" afterEffect="1"/>
                                        <p:tgtEl>
                                          <p:spTgt spid="32"/>
                                        </p:tgtEl>
                                        <p:attrNameLst>
                                          <p:attrName>style.visibility</p:attrName>
                                        </p:attrNameLst>
                                      </p:cBhvr>
                                      <p:to>
                                        <p:strVal val="hidden"/>
                                      </p:to>
                                    </p:set>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2"/>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4"/>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56"/>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57"/>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58"/>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59"/>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60"/>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61"/>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62"/>
                                        </p:tgtEl>
                                        <p:attrNameLst>
                                          <p:attrName>style.visibility</p:attrName>
                                        </p:attrNameLst>
                                      </p:cBhvr>
                                      <p:to>
                                        <p:strVal val="visible"/>
                                      </p:to>
                                    </p:set>
                                  </p:childTnLst>
                                </p:cTn>
                              </p:par>
                              <p:par>
                                <p:cTn id="45" presetID="1" presetClass="entr" presetSubtype="0" fill="hold" grpId="0" nodeType="withEffect" nodePh="1">
                                  <p:stCondLst>
                                    <p:cond delay="0"/>
                                  </p:stCondLst>
                                  <p:endCondLst>
                                    <p:cond evt="begin" delay="0">
                                      <p:tn val="45"/>
                                    </p:cond>
                                  </p:endCondLst>
                                  <p:childTnLst>
                                    <p:set>
                                      <p:cBhvr>
                                        <p:cTn id="46" dur="1" fill="hold">
                                          <p:stCondLst>
                                            <p:cond delay="0"/>
                                          </p:stCondLst>
                                        </p:cTn>
                                        <p:tgtEl>
                                          <p:spTgt spid="63"/>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64"/>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65"/>
                                        </p:tgtEl>
                                        <p:attrNameLst>
                                          <p:attrName>style.visibility</p:attrName>
                                        </p:attrNameLst>
                                      </p:cBhvr>
                                      <p:to>
                                        <p:strVal val="visible"/>
                                      </p:to>
                                    </p:set>
                                  </p:childTnLst>
                                </p:cTn>
                              </p:par>
                              <p:par>
                                <p:cTn id="51" presetID="1" presetClass="entr" presetSubtype="0" fill="hold" grpId="0" nodeType="withEffect" nodePh="1">
                                  <p:stCondLst>
                                    <p:cond delay="0"/>
                                  </p:stCondLst>
                                  <p:endCondLst>
                                    <p:cond evt="begin" delay="0">
                                      <p:tn val="51"/>
                                    </p:cond>
                                  </p:endCondLst>
                                  <p:childTnLst>
                                    <p:set>
                                      <p:cBhvr>
                                        <p:cTn id="52" dur="1" fill="hold">
                                          <p:stCondLst>
                                            <p:cond delay="0"/>
                                          </p:stCondLst>
                                        </p:cTn>
                                        <p:tgtEl>
                                          <p:spTgt spid="66"/>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67"/>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68"/>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69"/>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70"/>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71"/>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72"/>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73"/>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74"/>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5"/>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54"/>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5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32" grpId="0"/>
      <p:bldP spid="10" grpId="0" animBg="1"/>
      <p:bldP spid="11" grpId="0" animBg="1"/>
      <p:bldP spid="12" grpId="0" animBg="1"/>
      <p:bldP spid="18" grpId="0" animBg="1"/>
      <p:bldP spid="21" grpId="0" animBg="1"/>
      <p:bldP spid="22" grpId="0" animBg="1"/>
      <p:bldP spid="24" grpId="0" animBg="1"/>
      <p:bldP spid="54" grpId="0"/>
      <p:bldP spid="55" grpId="0"/>
      <p:bldP spid="56" grpId="0"/>
      <p:bldP spid="57" grpId="0"/>
      <p:bldP spid="58" grpId="0"/>
      <p:bldP spid="59" grpId="0"/>
      <p:bldP spid="60" grpId="0"/>
      <p:bldP spid="61" grpId="0" animBg="1"/>
      <p:bldP spid="62" grpId="0" animBg="1"/>
      <p:bldP spid="63" grpId="0"/>
      <p:bldP spid="64" grpId="0" animBg="1"/>
      <p:bldP spid="65" grpId="0" animBg="1"/>
      <p:bldP spid="66" grpId="0"/>
      <p:bldP spid="67" grpId="0" animBg="1"/>
      <p:bldP spid="68" grpId="0"/>
      <p:bldP spid="69" grpId="0"/>
      <p:bldP spid="70" grpId="0"/>
      <p:bldP spid="71" grpId="0"/>
      <p:bldP spid="72" grpId="0"/>
      <p:bldP spid="73" grpId="0"/>
      <p:bldP spid="74" grpId="0"/>
      <p:bldP spid="75" grpId="0"/>
      <p:bldP spid="2"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6019800" y="2514600"/>
            <a:ext cx="2679517" cy="3276435"/>
            <a:chOff x="6019800" y="2514600"/>
            <a:chExt cx="2679517" cy="3276435"/>
          </a:xfrm>
        </p:grpSpPr>
        <p:sp>
          <p:nvSpPr>
            <p:cNvPr id="181" name="Line 83"/>
            <p:cNvSpPr>
              <a:spLocks noChangeShapeType="1"/>
            </p:cNvSpPr>
            <p:nvPr/>
          </p:nvSpPr>
          <p:spPr bwMode="auto">
            <a:xfrm>
              <a:off x="6447526" y="4103716"/>
              <a:ext cx="54967"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83" name="Line 85"/>
            <p:cNvSpPr>
              <a:spLocks noChangeShapeType="1"/>
            </p:cNvSpPr>
            <p:nvPr/>
          </p:nvSpPr>
          <p:spPr bwMode="auto">
            <a:xfrm>
              <a:off x="6447526" y="4563863"/>
              <a:ext cx="54967"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grpSp>
          <p:nvGrpSpPr>
            <p:cNvPr id="5" name="Group 4"/>
            <p:cNvGrpSpPr/>
            <p:nvPr/>
          </p:nvGrpSpPr>
          <p:grpSpPr>
            <a:xfrm>
              <a:off x="6019800" y="2514600"/>
              <a:ext cx="2679517" cy="3276435"/>
              <a:chOff x="6019800" y="2514600"/>
              <a:chExt cx="2679517" cy="3276435"/>
            </a:xfrm>
          </p:grpSpPr>
          <p:sp>
            <p:nvSpPr>
              <p:cNvPr id="175" name="Line 77"/>
              <p:cNvSpPr>
                <a:spLocks noChangeShapeType="1"/>
              </p:cNvSpPr>
              <p:nvPr/>
            </p:nvSpPr>
            <p:spPr bwMode="auto">
              <a:xfrm flipV="1">
                <a:off x="6447526" y="2814231"/>
                <a:ext cx="0" cy="2445205"/>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76" name="Line 78"/>
              <p:cNvSpPr>
                <a:spLocks noChangeShapeType="1"/>
              </p:cNvSpPr>
              <p:nvPr/>
            </p:nvSpPr>
            <p:spPr bwMode="auto">
              <a:xfrm>
                <a:off x="6447526" y="2942645"/>
                <a:ext cx="54967"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77" name="Line 79"/>
              <p:cNvSpPr>
                <a:spLocks noChangeShapeType="1"/>
              </p:cNvSpPr>
              <p:nvPr/>
            </p:nvSpPr>
            <p:spPr bwMode="auto">
              <a:xfrm>
                <a:off x="6447526" y="3178069"/>
                <a:ext cx="54967"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78" name="Line 80"/>
              <p:cNvSpPr>
                <a:spLocks noChangeShapeType="1"/>
              </p:cNvSpPr>
              <p:nvPr/>
            </p:nvSpPr>
            <p:spPr bwMode="auto">
              <a:xfrm>
                <a:off x="6447526" y="3408143"/>
                <a:ext cx="54967"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79" name="Line 81"/>
              <p:cNvSpPr>
                <a:spLocks noChangeShapeType="1"/>
              </p:cNvSpPr>
              <p:nvPr/>
            </p:nvSpPr>
            <p:spPr bwMode="auto">
              <a:xfrm>
                <a:off x="6447526" y="3638217"/>
                <a:ext cx="54967"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80" name="Line 82"/>
              <p:cNvSpPr>
                <a:spLocks noChangeShapeType="1"/>
              </p:cNvSpPr>
              <p:nvPr/>
            </p:nvSpPr>
            <p:spPr bwMode="auto">
              <a:xfrm>
                <a:off x="6447526" y="3873642"/>
                <a:ext cx="54967"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82" name="Line 84"/>
              <p:cNvSpPr>
                <a:spLocks noChangeShapeType="1"/>
              </p:cNvSpPr>
              <p:nvPr/>
            </p:nvSpPr>
            <p:spPr bwMode="auto">
              <a:xfrm>
                <a:off x="6447526" y="4333789"/>
                <a:ext cx="54967"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84" name="Line 86"/>
              <p:cNvSpPr>
                <a:spLocks noChangeShapeType="1"/>
              </p:cNvSpPr>
              <p:nvPr/>
            </p:nvSpPr>
            <p:spPr bwMode="auto">
              <a:xfrm>
                <a:off x="6447526" y="4799288"/>
                <a:ext cx="54967"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85" name="Line 87"/>
              <p:cNvSpPr>
                <a:spLocks noChangeShapeType="1"/>
              </p:cNvSpPr>
              <p:nvPr/>
            </p:nvSpPr>
            <p:spPr bwMode="auto">
              <a:xfrm>
                <a:off x="6447526" y="5029362"/>
                <a:ext cx="54967"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86" name="Line 88"/>
              <p:cNvSpPr>
                <a:spLocks noChangeShapeType="1"/>
              </p:cNvSpPr>
              <p:nvPr/>
            </p:nvSpPr>
            <p:spPr bwMode="auto">
              <a:xfrm>
                <a:off x="6447526" y="5259436"/>
                <a:ext cx="2230733"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87" name="Line 89"/>
              <p:cNvSpPr>
                <a:spLocks noChangeShapeType="1"/>
              </p:cNvSpPr>
              <p:nvPr/>
            </p:nvSpPr>
            <p:spPr bwMode="auto">
              <a:xfrm>
                <a:off x="8568326" y="5195229"/>
                <a:ext cx="0" cy="64206"/>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88" name="Line 90"/>
              <p:cNvSpPr>
                <a:spLocks noChangeShapeType="1"/>
              </p:cNvSpPr>
              <p:nvPr/>
            </p:nvSpPr>
            <p:spPr bwMode="auto">
              <a:xfrm>
                <a:off x="8357620" y="5195229"/>
                <a:ext cx="0" cy="64206"/>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89" name="Line 91"/>
              <p:cNvSpPr>
                <a:spLocks noChangeShapeType="1"/>
              </p:cNvSpPr>
              <p:nvPr/>
            </p:nvSpPr>
            <p:spPr bwMode="auto">
              <a:xfrm>
                <a:off x="8142333" y="5195229"/>
                <a:ext cx="0" cy="64206"/>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90" name="Line 92"/>
              <p:cNvSpPr>
                <a:spLocks noChangeShapeType="1"/>
              </p:cNvSpPr>
              <p:nvPr/>
            </p:nvSpPr>
            <p:spPr bwMode="auto">
              <a:xfrm>
                <a:off x="7931628" y="5195229"/>
                <a:ext cx="0" cy="64206"/>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91" name="Line 93"/>
              <p:cNvSpPr>
                <a:spLocks noChangeShapeType="1"/>
              </p:cNvSpPr>
              <p:nvPr/>
            </p:nvSpPr>
            <p:spPr bwMode="auto">
              <a:xfrm>
                <a:off x="7720922" y="5195229"/>
                <a:ext cx="0" cy="64206"/>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92" name="Line 94"/>
              <p:cNvSpPr>
                <a:spLocks noChangeShapeType="1"/>
              </p:cNvSpPr>
              <p:nvPr/>
            </p:nvSpPr>
            <p:spPr bwMode="auto">
              <a:xfrm>
                <a:off x="7505635" y="5195229"/>
                <a:ext cx="0" cy="64206"/>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93" name="Line 95"/>
              <p:cNvSpPr>
                <a:spLocks noChangeShapeType="1"/>
              </p:cNvSpPr>
              <p:nvPr/>
            </p:nvSpPr>
            <p:spPr bwMode="auto">
              <a:xfrm>
                <a:off x="7294930" y="5195229"/>
                <a:ext cx="0" cy="64206"/>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94" name="Line 96"/>
              <p:cNvSpPr>
                <a:spLocks noChangeShapeType="1"/>
              </p:cNvSpPr>
              <p:nvPr/>
            </p:nvSpPr>
            <p:spPr bwMode="auto">
              <a:xfrm>
                <a:off x="7084224" y="5195229"/>
                <a:ext cx="0" cy="64206"/>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95" name="Line 97"/>
              <p:cNvSpPr>
                <a:spLocks noChangeShapeType="1"/>
              </p:cNvSpPr>
              <p:nvPr/>
            </p:nvSpPr>
            <p:spPr bwMode="auto">
              <a:xfrm>
                <a:off x="6868937" y="5195229"/>
                <a:ext cx="0" cy="64206"/>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96" name="Line 98"/>
              <p:cNvSpPr>
                <a:spLocks noChangeShapeType="1"/>
              </p:cNvSpPr>
              <p:nvPr/>
            </p:nvSpPr>
            <p:spPr bwMode="auto">
              <a:xfrm>
                <a:off x="6658231" y="5195229"/>
                <a:ext cx="0" cy="64206"/>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26" name="Line 128"/>
              <p:cNvSpPr>
                <a:spLocks noChangeShapeType="1"/>
              </p:cNvSpPr>
              <p:nvPr/>
            </p:nvSpPr>
            <p:spPr bwMode="auto">
              <a:xfrm>
                <a:off x="6942226" y="3352800"/>
                <a:ext cx="677774" cy="1446488"/>
              </a:xfrm>
              <a:prstGeom prst="line">
                <a:avLst/>
              </a:prstGeom>
              <a:noFill/>
              <a:ln w="38100">
                <a:solidFill>
                  <a:srgbClr val="D4712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40" name="Rectangle 239"/>
              <p:cNvSpPr>
                <a:spLocks noChangeArrowheads="1"/>
              </p:cNvSpPr>
              <p:nvPr/>
            </p:nvSpPr>
            <p:spPr bwMode="auto">
              <a:xfrm>
                <a:off x="6319270" y="5302241"/>
                <a:ext cx="99850" cy="237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41" name="Rectangle 240"/>
              <p:cNvSpPr>
                <a:spLocks noChangeArrowheads="1"/>
              </p:cNvSpPr>
              <p:nvPr/>
            </p:nvSpPr>
            <p:spPr bwMode="auto">
              <a:xfrm>
                <a:off x="6243755" y="4927702"/>
                <a:ext cx="99850" cy="237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42" name="Rectangle 241"/>
              <p:cNvSpPr>
                <a:spLocks noChangeArrowheads="1"/>
              </p:cNvSpPr>
              <p:nvPr/>
            </p:nvSpPr>
            <p:spPr bwMode="auto">
              <a:xfrm>
                <a:off x="6243755" y="4692276"/>
                <a:ext cx="99850" cy="237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43" name="Rectangle 242"/>
              <p:cNvSpPr>
                <a:spLocks noChangeArrowheads="1"/>
              </p:cNvSpPr>
              <p:nvPr/>
            </p:nvSpPr>
            <p:spPr bwMode="auto">
              <a:xfrm>
                <a:off x="6243755" y="4462202"/>
                <a:ext cx="99850" cy="237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44" name="Rectangle 243"/>
              <p:cNvSpPr>
                <a:spLocks noChangeArrowheads="1"/>
              </p:cNvSpPr>
              <p:nvPr/>
            </p:nvSpPr>
            <p:spPr bwMode="auto">
              <a:xfrm>
                <a:off x="6243755" y="4232128"/>
                <a:ext cx="99850" cy="237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45" name="Rectangle 244"/>
              <p:cNvSpPr>
                <a:spLocks noChangeArrowheads="1"/>
              </p:cNvSpPr>
              <p:nvPr/>
            </p:nvSpPr>
            <p:spPr bwMode="auto">
              <a:xfrm>
                <a:off x="6243755" y="4002054"/>
                <a:ext cx="99850" cy="237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46" name="Rectangle 245"/>
              <p:cNvSpPr>
                <a:spLocks noChangeArrowheads="1"/>
              </p:cNvSpPr>
              <p:nvPr/>
            </p:nvSpPr>
            <p:spPr bwMode="auto">
              <a:xfrm>
                <a:off x="6243755" y="3766630"/>
                <a:ext cx="99850" cy="237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6</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47" name="Rectangle 246"/>
              <p:cNvSpPr>
                <a:spLocks noChangeArrowheads="1"/>
              </p:cNvSpPr>
              <p:nvPr/>
            </p:nvSpPr>
            <p:spPr bwMode="auto">
              <a:xfrm>
                <a:off x="6243755" y="3536556"/>
                <a:ext cx="99850" cy="237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7</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48" name="Rectangle 247"/>
              <p:cNvSpPr>
                <a:spLocks noChangeArrowheads="1"/>
              </p:cNvSpPr>
              <p:nvPr/>
            </p:nvSpPr>
            <p:spPr bwMode="auto">
              <a:xfrm>
                <a:off x="6243755" y="3306482"/>
                <a:ext cx="99850" cy="237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8</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49" name="Rectangle 248"/>
              <p:cNvSpPr>
                <a:spLocks noChangeArrowheads="1"/>
              </p:cNvSpPr>
              <p:nvPr/>
            </p:nvSpPr>
            <p:spPr bwMode="auto">
              <a:xfrm>
                <a:off x="6243755" y="3076408"/>
                <a:ext cx="99850" cy="237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9</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50" name="Rectangle 249"/>
              <p:cNvSpPr>
                <a:spLocks noChangeArrowheads="1"/>
              </p:cNvSpPr>
              <p:nvPr/>
            </p:nvSpPr>
            <p:spPr bwMode="auto">
              <a:xfrm>
                <a:off x="6167555" y="2840984"/>
                <a:ext cx="199700" cy="237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51" name="Rectangle 250"/>
              <p:cNvSpPr>
                <a:spLocks noChangeArrowheads="1"/>
              </p:cNvSpPr>
              <p:nvPr/>
            </p:nvSpPr>
            <p:spPr bwMode="auto">
              <a:xfrm>
                <a:off x="6621587" y="5302241"/>
                <a:ext cx="99850" cy="237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52" name="Rectangle 251"/>
              <p:cNvSpPr>
                <a:spLocks noChangeArrowheads="1"/>
              </p:cNvSpPr>
              <p:nvPr/>
            </p:nvSpPr>
            <p:spPr bwMode="auto">
              <a:xfrm>
                <a:off x="6836873" y="5302241"/>
                <a:ext cx="99850" cy="237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53" name="Rectangle 252"/>
              <p:cNvSpPr>
                <a:spLocks noChangeArrowheads="1"/>
              </p:cNvSpPr>
              <p:nvPr/>
            </p:nvSpPr>
            <p:spPr bwMode="auto">
              <a:xfrm>
                <a:off x="7047579" y="5302241"/>
                <a:ext cx="99850" cy="237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54" name="Rectangle 253"/>
              <p:cNvSpPr>
                <a:spLocks noChangeArrowheads="1"/>
              </p:cNvSpPr>
              <p:nvPr/>
            </p:nvSpPr>
            <p:spPr bwMode="auto">
              <a:xfrm>
                <a:off x="7258285" y="5302241"/>
                <a:ext cx="99850" cy="237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55" name="Rectangle 254"/>
              <p:cNvSpPr>
                <a:spLocks noChangeArrowheads="1"/>
              </p:cNvSpPr>
              <p:nvPr/>
            </p:nvSpPr>
            <p:spPr bwMode="auto">
              <a:xfrm>
                <a:off x="7473571" y="5302241"/>
                <a:ext cx="99850" cy="237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56" name="Rectangle 255"/>
              <p:cNvSpPr>
                <a:spLocks noChangeArrowheads="1"/>
              </p:cNvSpPr>
              <p:nvPr/>
            </p:nvSpPr>
            <p:spPr bwMode="auto">
              <a:xfrm>
                <a:off x="7684277" y="5302241"/>
                <a:ext cx="99850" cy="237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6</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57" name="Rectangle 256"/>
              <p:cNvSpPr>
                <a:spLocks noChangeArrowheads="1"/>
              </p:cNvSpPr>
              <p:nvPr/>
            </p:nvSpPr>
            <p:spPr bwMode="auto">
              <a:xfrm>
                <a:off x="7894983" y="5302241"/>
                <a:ext cx="99850" cy="237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7</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58" name="Rectangle 257"/>
              <p:cNvSpPr>
                <a:spLocks noChangeArrowheads="1"/>
              </p:cNvSpPr>
              <p:nvPr/>
            </p:nvSpPr>
            <p:spPr bwMode="auto">
              <a:xfrm>
                <a:off x="8110269" y="5302241"/>
                <a:ext cx="99850" cy="237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8</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59" name="Rectangle 258"/>
              <p:cNvSpPr>
                <a:spLocks noChangeArrowheads="1"/>
              </p:cNvSpPr>
              <p:nvPr/>
            </p:nvSpPr>
            <p:spPr bwMode="auto">
              <a:xfrm>
                <a:off x="8320975" y="5302241"/>
                <a:ext cx="99850" cy="237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9</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60" name="Rectangle 259"/>
              <p:cNvSpPr>
                <a:spLocks noChangeArrowheads="1"/>
              </p:cNvSpPr>
              <p:nvPr/>
            </p:nvSpPr>
            <p:spPr bwMode="auto">
              <a:xfrm>
                <a:off x="8499617" y="5302241"/>
                <a:ext cx="199700" cy="237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61" name="Rectangle 260"/>
              <p:cNvSpPr>
                <a:spLocks noChangeArrowheads="1"/>
              </p:cNvSpPr>
              <p:nvPr/>
            </p:nvSpPr>
            <p:spPr bwMode="auto">
              <a:xfrm>
                <a:off x="6019800" y="2514600"/>
                <a:ext cx="708503" cy="237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Price ($)</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62" name="Rectangle 261"/>
              <p:cNvSpPr>
                <a:spLocks noChangeArrowheads="1"/>
              </p:cNvSpPr>
              <p:nvPr/>
            </p:nvSpPr>
            <p:spPr bwMode="auto">
              <a:xfrm>
                <a:off x="7258285" y="5553716"/>
                <a:ext cx="728139" cy="237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Quantity</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74" name="Rectangle 273"/>
              <p:cNvSpPr>
                <a:spLocks noChangeArrowheads="1"/>
              </p:cNvSpPr>
              <p:nvPr/>
            </p:nvSpPr>
            <p:spPr bwMode="auto">
              <a:xfrm>
                <a:off x="7666283" y="4778215"/>
                <a:ext cx="129655" cy="237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D</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grpSp>
      </p:grpSp>
      <p:sp>
        <p:nvSpPr>
          <p:cNvPr id="3" name="Title 2"/>
          <p:cNvSpPr>
            <a:spLocks noGrp="1"/>
          </p:cNvSpPr>
          <p:nvPr>
            <p:ph type="title"/>
          </p:nvPr>
        </p:nvSpPr>
        <p:spPr/>
        <p:txBody>
          <a:bodyPr>
            <a:noAutofit/>
          </a:bodyPr>
          <a:lstStyle/>
          <a:p>
            <a:r>
              <a:rPr lang="en-US" dirty="0">
                <a:latin typeface="+mj-lt"/>
              </a:rPr>
              <a:t>Categorizing elasticities III</a:t>
            </a:r>
          </a:p>
        </p:txBody>
      </p:sp>
      <p:sp>
        <p:nvSpPr>
          <p:cNvPr id="293" name="Content Placeholder 1"/>
          <p:cNvSpPr>
            <a:spLocks noGrp="1"/>
          </p:cNvSpPr>
          <p:nvPr>
            <p:ph idx="1"/>
          </p:nvPr>
        </p:nvSpPr>
        <p:spPr/>
        <p:txBody>
          <a:bodyPr>
            <a:noAutofit/>
          </a:bodyPr>
          <a:lstStyle/>
          <a:p>
            <a:pPr marL="0" indent="0">
              <a:spcBef>
                <a:spcPts val="0"/>
              </a:spcBef>
              <a:buNone/>
              <a:defRPr/>
            </a:pPr>
            <a:r>
              <a:rPr lang="en-US" sz="2400" dirty="0"/>
              <a:t>Between these two extremes, the elasticities are divided into three categories.</a:t>
            </a:r>
          </a:p>
        </p:txBody>
      </p:sp>
      <p:sp>
        <p:nvSpPr>
          <p:cNvPr id="9" name="Rectangle 208"/>
          <p:cNvSpPr>
            <a:spLocks noChangeArrowheads="1"/>
          </p:cNvSpPr>
          <p:nvPr/>
        </p:nvSpPr>
        <p:spPr bwMode="auto">
          <a:xfrm>
            <a:off x="304179" y="2819400"/>
            <a:ext cx="19970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04" name="Freeform 6"/>
          <p:cNvSpPr>
            <a:spLocks/>
          </p:cNvSpPr>
          <p:nvPr/>
        </p:nvSpPr>
        <p:spPr bwMode="auto">
          <a:xfrm>
            <a:off x="2300983" y="4835288"/>
            <a:ext cx="137417" cy="117712"/>
          </a:xfrm>
          <a:custGeom>
            <a:avLst/>
            <a:gdLst>
              <a:gd name="T0" fmla="*/ 60 w 60"/>
              <a:gd name="T1" fmla="*/ 22 h 44"/>
              <a:gd name="T2" fmla="*/ 0 w 60"/>
              <a:gd name="T3" fmla="*/ 0 h 44"/>
              <a:gd name="T4" fmla="*/ 0 w 60"/>
              <a:gd name="T5" fmla="*/ 0 h 44"/>
              <a:gd name="T6" fmla="*/ 2 w 60"/>
              <a:gd name="T7" fmla="*/ 4 h 44"/>
              <a:gd name="T8" fmla="*/ 6 w 60"/>
              <a:gd name="T9" fmla="*/ 14 h 44"/>
              <a:gd name="T10" fmla="*/ 6 w 60"/>
              <a:gd name="T11" fmla="*/ 20 h 44"/>
              <a:gd name="T12" fmla="*/ 6 w 60"/>
              <a:gd name="T13" fmla="*/ 28 h 44"/>
              <a:gd name="T14" fmla="*/ 4 w 60"/>
              <a:gd name="T15" fmla="*/ 36 h 44"/>
              <a:gd name="T16" fmla="*/ 0 w 60"/>
              <a:gd name="T17" fmla="*/ 44 h 44"/>
              <a:gd name="T18" fmla="*/ 60 w 60"/>
              <a:gd name="T19"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44">
                <a:moveTo>
                  <a:pt x="60" y="22"/>
                </a:moveTo>
                <a:lnTo>
                  <a:pt x="0" y="0"/>
                </a:lnTo>
                <a:lnTo>
                  <a:pt x="0" y="0"/>
                </a:lnTo>
                <a:lnTo>
                  <a:pt x="2" y="4"/>
                </a:lnTo>
                <a:lnTo>
                  <a:pt x="6" y="14"/>
                </a:lnTo>
                <a:lnTo>
                  <a:pt x="6" y="20"/>
                </a:lnTo>
                <a:lnTo>
                  <a:pt x="6" y="28"/>
                </a:lnTo>
                <a:lnTo>
                  <a:pt x="4" y="36"/>
                </a:lnTo>
                <a:lnTo>
                  <a:pt x="0" y="44"/>
                </a:lnTo>
                <a:lnTo>
                  <a:pt x="60" y="2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06" name="Line 8"/>
          <p:cNvSpPr>
            <a:spLocks noChangeShapeType="1"/>
          </p:cNvSpPr>
          <p:nvPr/>
        </p:nvSpPr>
        <p:spPr bwMode="auto">
          <a:xfrm flipH="1">
            <a:off x="1307535" y="4888793"/>
            <a:ext cx="1067403" cy="5351"/>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07" name="Freeform 9"/>
          <p:cNvSpPr>
            <a:spLocks/>
          </p:cNvSpPr>
          <p:nvPr/>
        </p:nvSpPr>
        <p:spPr bwMode="auto">
          <a:xfrm>
            <a:off x="811205" y="4339472"/>
            <a:ext cx="100772" cy="160517"/>
          </a:xfrm>
          <a:custGeom>
            <a:avLst/>
            <a:gdLst>
              <a:gd name="T0" fmla="*/ 22 w 44"/>
              <a:gd name="T1" fmla="*/ 60 h 60"/>
              <a:gd name="T2" fmla="*/ 44 w 44"/>
              <a:gd name="T3" fmla="*/ 0 h 60"/>
              <a:gd name="T4" fmla="*/ 44 w 44"/>
              <a:gd name="T5" fmla="*/ 0 h 60"/>
              <a:gd name="T6" fmla="*/ 40 w 44"/>
              <a:gd name="T7" fmla="*/ 2 h 60"/>
              <a:gd name="T8" fmla="*/ 30 w 44"/>
              <a:gd name="T9" fmla="*/ 6 h 60"/>
              <a:gd name="T10" fmla="*/ 22 w 44"/>
              <a:gd name="T11" fmla="*/ 6 h 60"/>
              <a:gd name="T12" fmla="*/ 16 w 44"/>
              <a:gd name="T13" fmla="*/ 6 h 60"/>
              <a:gd name="T14" fmla="*/ 8 w 44"/>
              <a:gd name="T15" fmla="*/ 4 h 60"/>
              <a:gd name="T16" fmla="*/ 0 w 44"/>
              <a:gd name="T17" fmla="*/ 0 h 60"/>
              <a:gd name="T18" fmla="*/ 22 w 44"/>
              <a:gd name="T19" fmla="*/ 6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60">
                <a:moveTo>
                  <a:pt x="22" y="60"/>
                </a:moveTo>
                <a:lnTo>
                  <a:pt x="44" y="0"/>
                </a:lnTo>
                <a:lnTo>
                  <a:pt x="44" y="0"/>
                </a:lnTo>
                <a:lnTo>
                  <a:pt x="40" y="2"/>
                </a:lnTo>
                <a:lnTo>
                  <a:pt x="30" y="6"/>
                </a:lnTo>
                <a:lnTo>
                  <a:pt x="22" y="6"/>
                </a:lnTo>
                <a:lnTo>
                  <a:pt x="16" y="6"/>
                </a:lnTo>
                <a:lnTo>
                  <a:pt x="8" y="4"/>
                </a:lnTo>
                <a:lnTo>
                  <a:pt x="0" y="0"/>
                </a:lnTo>
                <a:lnTo>
                  <a:pt x="22" y="60"/>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1400" dirty="0"/>
          </a:p>
        </p:txBody>
      </p:sp>
      <p:sp>
        <p:nvSpPr>
          <p:cNvPr id="109" name="Line 11"/>
          <p:cNvSpPr>
            <a:spLocks noChangeShapeType="1"/>
          </p:cNvSpPr>
          <p:nvPr/>
        </p:nvSpPr>
        <p:spPr bwMode="auto">
          <a:xfrm flipV="1">
            <a:off x="861591" y="3706046"/>
            <a:ext cx="4581" cy="709731"/>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10" name="Line 12"/>
          <p:cNvSpPr>
            <a:spLocks noChangeShapeType="1"/>
          </p:cNvSpPr>
          <p:nvPr/>
        </p:nvSpPr>
        <p:spPr bwMode="auto">
          <a:xfrm flipV="1">
            <a:off x="568182" y="2814231"/>
            <a:ext cx="0" cy="2445205"/>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11" name="Line 13"/>
          <p:cNvSpPr>
            <a:spLocks noChangeShapeType="1"/>
          </p:cNvSpPr>
          <p:nvPr/>
        </p:nvSpPr>
        <p:spPr bwMode="auto">
          <a:xfrm>
            <a:off x="568182" y="2942645"/>
            <a:ext cx="54967"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12" name="Line 14"/>
          <p:cNvSpPr>
            <a:spLocks noChangeShapeType="1"/>
          </p:cNvSpPr>
          <p:nvPr/>
        </p:nvSpPr>
        <p:spPr bwMode="auto">
          <a:xfrm>
            <a:off x="568182" y="3178069"/>
            <a:ext cx="54967"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13" name="Line 15"/>
          <p:cNvSpPr>
            <a:spLocks noChangeShapeType="1"/>
          </p:cNvSpPr>
          <p:nvPr/>
        </p:nvSpPr>
        <p:spPr bwMode="auto">
          <a:xfrm>
            <a:off x="568182" y="3408143"/>
            <a:ext cx="54967"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14" name="Line 16"/>
          <p:cNvSpPr>
            <a:spLocks noChangeShapeType="1"/>
          </p:cNvSpPr>
          <p:nvPr/>
        </p:nvSpPr>
        <p:spPr bwMode="auto">
          <a:xfrm>
            <a:off x="568182" y="3638217"/>
            <a:ext cx="54967"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15" name="Line 17"/>
          <p:cNvSpPr>
            <a:spLocks noChangeShapeType="1"/>
          </p:cNvSpPr>
          <p:nvPr/>
        </p:nvSpPr>
        <p:spPr bwMode="auto">
          <a:xfrm>
            <a:off x="568182" y="3873642"/>
            <a:ext cx="54967"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16" name="Line 18"/>
          <p:cNvSpPr>
            <a:spLocks noChangeShapeType="1"/>
          </p:cNvSpPr>
          <p:nvPr/>
        </p:nvSpPr>
        <p:spPr bwMode="auto">
          <a:xfrm>
            <a:off x="568182" y="4103716"/>
            <a:ext cx="54967"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17" name="Line 19"/>
          <p:cNvSpPr>
            <a:spLocks noChangeShapeType="1"/>
          </p:cNvSpPr>
          <p:nvPr/>
        </p:nvSpPr>
        <p:spPr bwMode="auto">
          <a:xfrm>
            <a:off x="568182" y="4333789"/>
            <a:ext cx="54967"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18" name="Line 20"/>
          <p:cNvSpPr>
            <a:spLocks noChangeShapeType="1"/>
          </p:cNvSpPr>
          <p:nvPr/>
        </p:nvSpPr>
        <p:spPr bwMode="auto">
          <a:xfrm>
            <a:off x="568182" y="4563863"/>
            <a:ext cx="54967"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19" name="Line 21"/>
          <p:cNvSpPr>
            <a:spLocks noChangeShapeType="1"/>
          </p:cNvSpPr>
          <p:nvPr/>
        </p:nvSpPr>
        <p:spPr bwMode="auto">
          <a:xfrm>
            <a:off x="568182" y="4799288"/>
            <a:ext cx="54967"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20" name="Line 22"/>
          <p:cNvSpPr>
            <a:spLocks noChangeShapeType="1"/>
          </p:cNvSpPr>
          <p:nvPr/>
        </p:nvSpPr>
        <p:spPr bwMode="auto">
          <a:xfrm>
            <a:off x="568182" y="5029362"/>
            <a:ext cx="54967"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21" name="Line 23"/>
          <p:cNvSpPr>
            <a:spLocks noChangeShapeType="1"/>
          </p:cNvSpPr>
          <p:nvPr/>
        </p:nvSpPr>
        <p:spPr bwMode="auto">
          <a:xfrm>
            <a:off x="568182" y="5259436"/>
            <a:ext cx="2230733"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22" name="Line 24"/>
          <p:cNvSpPr>
            <a:spLocks noChangeShapeType="1"/>
          </p:cNvSpPr>
          <p:nvPr/>
        </p:nvSpPr>
        <p:spPr bwMode="auto">
          <a:xfrm>
            <a:off x="2688982" y="5195229"/>
            <a:ext cx="0" cy="64206"/>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23" name="Line 25"/>
          <p:cNvSpPr>
            <a:spLocks noChangeShapeType="1"/>
          </p:cNvSpPr>
          <p:nvPr/>
        </p:nvSpPr>
        <p:spPr bwMode="auto">
          <a:xfrm>
            <a:off x="2478276" y="5195229"/>
            <a:ext cx="0" cy="64206"/>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24" name="Line 26"/>
          <p:cNvSpPr>
            <a:spLocks noChangeShapeType="1"/>
          </p:cNvSpPr>
          <p:nvPr/>
        </p:nvSpPr>
        <p:spPr bwMode="auto">
          <a:xfrm>
            <a:off x="2267570" y="5195229"/>
            <a:ext cx="0" cy="64206"/>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25" name="Line 27"/>
          <p:cNvSpPr>
            <a:spLocks noChangeShapeType="1"/>
          </p:cNvSpPr>
          <p:nvPr/>
        </p:nvSpPr>
        <p:spPr bwMode="auto">
          <a:xfrm>
            <a:off x="2052284" y="5195229"/>
            <a:ext cx="0" cy="64206"/>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26" name="Line 28"/>
          <p:cNvSpPr>
            <a:spLocks noChangeShapeType="1"/>
          </p:cNvSpPr>
          <p:nvPr/>
        </p:nvSpPr>
        <p:spPr bwMode="auto">
          <a:xfrm>
            <a:off x="1841578" y="5195229"/>
            <a:ext cx="0" cy="64206"/>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27" name="Line 29"/>
          <p:cNvSpPr>
            <a:spLocks noChangeShapeType="1"/>
          </p:cNvSpPr>
          <p:nvPr/>
        </p:nvSpPr>
        <p:spPr bwMode="auto">
          <a:xfrm>
            <a:off x="1630872" y="5195229"/>
            <a:ext cx="0" cy="64206"/>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28" name="Line 30"/>
          <p:cNvSpPr>
            <a:spLocks noChangeShapeType="1"/>
          </p:cNvSpPr>
          <p:nvPr/>
        </p:nvSpPr>
        <p:spPr bwMode="auto">
          <a:xfrm>
            <a:off x="1415586" y="5195229"/>
            <a:ext cx="0" cy="64206"/>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29" name="Line 31"/>
          <p:cNvSpPr>
            <a:spLocks noChangeShapeType="1"/>
          </p:cNvSpPr>
          <p:nvPr/>
        </p:nvSpPr>
        <p:spPr bwMode="auto">
          <a:xfrm>
            <a:off x="1204880" y="5195229"/>
            <a:ext cx="0" cy="64206"/>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30" name="Line 32"/>
          <p:cNvSpPr>
            <a:spLocks noChangeShapeType="1"/>
          </p:cNvSpPr>
          <p:nvPr/>
        </p:nvSpPr>
        <p:spPr bwMode="auto">
          <a:xfrm>
            <a:off x="994174" y="5195229"/>
            <a:ext cx="0" cy="64206"/>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31" name="Line 33"/>
          <p:cNvSpPr>
            <a:spLocks noChangeShapeType="1"/>
          </p:cNvSpPr>
          <p:nvPr/>
        </p:nvSpPr>
        <p:spPr bwMode="auto">
          <a:xfrm>
            <a:off x="778888" y="5195229"/>
            <a:ext cx="0" cy="64206"/>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32" name="Rectangle 34"/>
          <p:cNvSpPr>
            <a:spLocks noChangeArrowheads="1"/>
          </p:cNvSpPr>
          <p:nvPr/>
        </p:nvSpPr>
        <p:spPr bwMode="auto">
          <a:xfrm>
            <a:off x="1530099" y="3252978"/>
            <a:ext cx="1593480" cy="631366"/>
          </a:xfrm>
          <a:prstGeom prst="rect">
            <a:avLst/>
          </a:prstGeom>
          <a:solidFill>
            <a:srgbClr val="CDDFC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34" name="Line 36"/>
          <p:cNvSpPr>
            <a:spLocks noChangeShapeType="1"/>
          </p:cNvSpPr>
          <p:nvPr/>
        </p:nvSpPr>
        <p:spPr bwMode="auto">
          <a:xfrm>
            <a:off x="570726" y="3638217"/>
            <a:ext cx="91611"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35" name="Line 37"/>
          <p:cNvSpPr>
            <a:spLocks noChangeShapeType="1"/>
          </p:cNvSpPr>
          <p:nvPr/>
        </p:nvSpPr>
        <p:spPr bwMode="auto">
          <a:xfrm>
            <a:off x="717304" y="3638217"/>
            <a:ext cx="91611"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36" name="Line 38"/>
          <p:cNvSpPr>
            <a:spLocks noChangeShapeType="1"/>
          </p:cNvSpPr>
          <p:nvPr/>
        </p:nvSpPr>
        <p:spPr bwMode="auto">
          <a:xfrm>
            <a:off x="863882" y="3638217"/>
            <a:ext cx="91611"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37" name="Line 39"/>
          <p:cNvSpPr>
            <a:spLocks noChangeShapeType="1"/>
          </p:cNvSpPr>
          <p:nvPr/>
        </p:nvSpPr>
        <p:spPr bwMode="auto">
          <a:xfrm>
            <a:off x="1010460" y="3638217"/>
            <a:ext cx="91611"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43" name="Line 45"/>
          <p:cNvSpPr>
            <a:spLocks noChangeShapeType="1"/>
          </p:cNvSpPr>
          <p:nvPr/>
        </p:nvSpPr>
        <p:spPr bwMode="auto">
          <a:xfrm flipV="1">
            <a:off x="2488421" y="4994427"/>
            <a:ext cx="0" cy="107011"/>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44" name="Line 46"/>
          <p:cNvSpPr>
            <a:spLocks noChangeShapeType="1"/>
          </p:cNvSpPr>
          <p:nvPr/>
        </p:nvSpPr>
        <p:spPr bwMode="auto">
          <a:xfrm flipV="1">
            <a:off x="2488421" y="4823211"/>
            <a:ext cx="0" cy="107011"/>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45" name="Line 47"/>
          <p:cNvSpPr>
            <a:spLocks noChangeShapeType="1"/>
          </p:cNvSpPr>
          <p:nvPr/>
        </p:nvSpPr>
        <p:spPr bwMode="auto">
          <a:xfrm flipV="1">
            <a:off x="2488421" y="4651993"/>
            <a:ext cx="0" cy="107011"/>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46" name="Line 48"/>
          <p:cNvSpPr>
            <a:spLocks noChangeShapeType="1"/>
          </p:cNvSpPr>
          <p:nvPr/>
        </p:nvSpPr>
        <p:spPr bwMode="auto">
          <a:xfrm flipV="1">
            <a:off x="2470758" y="4558511"/>
            <a:ext cx="0" cy="10701"/>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47" name="Line 49"/>
          <p:cNvSpPr>
            <a:spLocks noChangeShapeType="1"/>
          </p:cNvSpPr>
          <p:nvPr/>
        </p:nvSpPr>
        <p:spPr bwMode="auto">
          <a:xfrm flipH="1">
            <a:off x="2175959" y="4563863"/>
            <a:ext cx="91611"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48" name="Line 50"/>
          <p:cNvSpPr>
            <a:spLocks noChangeShapeType="1"/>
          </p:cNvSpPr>
          <p:nvPr/>
        </p:nvSpPr>
        <p:spPr bwMode="auto">
          <a:xfrm flipH="1">
            <a:off x="2029381" y="4563863"/>
            <a:ext cx="91611"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49" name="Line 51"/>
          <p:cNvSpPr>
            <a:spLocks noChangeShapeType="1"/>
          </p:cNvSpPr>
          <p:nvPr/>
        </p:nvSpPr>
        <p:spPr bwMode="auto">
          <a:xfrm flipH="1">
            <a:off x="1882803" y="4563863"/>
            <a:ext cx="91611"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50" name="Line 52"/>
          <p:cNvSpPr>
            <a:spLocks noChangeShapeType="1"/>
          </p:cNvSpPr>
          <p:nvPr/>
        </p:nvSpPr>
        <p:spPr bwMode="auto">
          <a:xfrm flipH="1">
            <a:off x="1736225" y="4563863"/>
            <a:ext cx="91611"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51" name="Line 53"/>
          <p:cNvSpPr>
            <a:spLocks noChangeShapeType="1"/>
          </p:cNvSpPr>
          <p:nvPr/>
        </p:nvSpPr>
        <p:spPr bwMode="auto">
          <a:xfrm flipH="1">
            <a:off x="1589647" y="4563863"/>
            <a:ext cx="91611"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52" name="Line 54"/>
          <p:cNvSpPr>
            <a:spLocks noChangeShapeType="1"/>
          </p:cNvSpPr>
          <p:nvPr/>
        </p:nvSpPr>
        <p:spPr bwMode="auto">
          <a:xfrm flipH="1">
            <a:off x="1443069" y="4563863"/>
            <a:ext cx="91611"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53" name="Line 55"/>
          <p:cNvSpPr>
            <a:spLocks noChangeShapeType="1"/>
          </p:cNvSpPr>
          <p:nvPr/>
        </p:nvSpPr>
        <p:spPr bwMode="auto">
          <a:xfrm flipH="1">
            <a:off x="1296491" y="4563863"/>
            <a:ext cx="91611"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54" name="Line 56"/>
          <p:cNvSpPr>
            <a:spLocks noChangeShapeType="1"/>
          </p:cNvSpPr>
          <p:nvPr/>
        </p:nvSpPr>
        <p:spPr bwMode="auto">
          <a:xfrm flipH="1">
            <a:off x="1149913" y="4563863"/>
            <a:ext cx="91611"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55" name="Line 57"/>
          <p:cNvSpPr>
            <a:spLocks noChangeShapeType="1"/>
          </p:cNvSpPr>
          <p:nvPr/>
        </p:nvSpPr>
        <p:spPr bwMode="auto">
          <a:xfrm flipH="1">
            <a:off x="1003335" y="4563863"/>
            <a:ext cx="91611"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56" name="Line 58"/>
          <p:cNvSpPr>
            <a:spLocks noChangeShapeType="1"/>
          </p:cNvSpPr>
          <p:nvPr/>
        </p:nvSpPr>
        <p:spPr bwMode="auto">
          <a:xfrm flipH="1">
            <a:off x="856757" y="4563863"/>
            <a:ext cx="91611"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57" name="Line 59"/>
          <p:cNvSpPr>
            <a:spLocks noChangeShapeType="1"/>
          </p:cNvSpPr>
          <p:nvPr/>
        </p:nvSpPr>
        <p:spPr bwMode="auto">
          <a:xfrm flipH="1">
            <a:off x="710179" y="4563863"/>
            <a:ext cx="91611"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58" name="Line 60"/>
          <p:cNvSpPr>
            <a:spLocks noChangeShapeType="1"/>
          </p:cNvSpPr>
          <p:nvPr/>
        </p:nvSpPr>
        <p:spPr bwMode="auto">
          <a:xfrm flipH="1">
            <a:off x="568182" y="4563863"/>
            <a:ext cx="87031"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59" name="Line 61"/>
          <p:cNvSpPr>
            <a:spLocks noChangeShapeType="1"/>
          </p:cNvSpPr>
          <p:nvPr/>
        </p:nvSpPr>
        <p:spPr bwMode="auto">
          <a:xfrm flipV="1">
            <a:off x="1630872" y="5152424"/>
            <a:ext cx="0" cy="107011"/>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60" name="Line 62"/>
          <p:cNvSpPr>
            <a:spLocks noChangeShapeType="1"/>
          </p:cNvSpPr>
          <p:nvPr/>
        </p:nvSpPr>
        <p:spPr bwMode="auto">
          <a:xfrm flipV="1">
            <a:off x="1210152" y="5015985"/>
            <a:ext cx="0" cy="107011"/>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61" name="Line 63"/>
          <p:cNvSpPr>
            <a:spLocks noChangeShapeType="1"/>
          </p:cNvSpPr>
          <p:nvPr/>
        </p:nvSpPr>
        <p:spPr bwMode="auto">
          <a:xfrm flipV="1">
            <a:off x="1210152" y="4844769"/>
            <a:ext cx="0" cy="107011"/>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62" name="Line 64"/>
          <p:cNvSpPr>
            <a:spLocks noChangeShapeType="1"/>
          </p:cNvSpPr>
          <p:nvPr/>
        </p:nvSpPr>
        <p:spPr bwMode="auto">
          <a:xfrm flipV="1">
            <a:off x="1210152" y="4673551"/>
            <a:ext cx="0" cy="107011"/>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63" name="Line 65"/>
          <p:cNvSpPr>
            <a:spLocks noChangeShapeType="1"/>
          </p:cNvSpPr>
          <p:nvPr/>
        </p:nvSpPr>
        <p:spPr bwMode="auto">
          <a:xfrm flipV="1">
            <a:off x="1210152" y="4502333"/>
            <a:ext cx="0" cy="107011"/>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64" name="Line 66"/>
          <p:cNvSpPr>
            <a:spLocks noChangeShapeType="1"/>
          </p:cNvSpPr>
          <p:nvPr/>
        </p:nvSpPr>
        <p:spPr bwMode="auto">
          <a:xfrm flipV="1">
            <a:off x="1210152" y="4331115"/>
            <a:ext cx="0" cy="107011"/>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65" name="Line 67"/>
          <p:cNvSpPr>
            <a:spLocks noChangeShapeType="1"/>
          </p:cNvSpPr>
          <p:nvPr/>
        </p:nvSpPr>
        <p:spPr bwMode="auto">
          <a:xfrm flipV="1">
            <a:off x="1210152" y="4159897"/>
            <a:ext cx="0" cy="107011"/>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66" name="Line 68"/>
          <p:cNvSpPr>
            <a:spLocks noChangeShapeType="1"/>
          </p:cNvSpPr>
          <p:nvPr/>
        </p:nvSpPr>
        <p:spPr bwMode="auto">
          <a:xfrm>
            <a:off x="902562" y="3419791"/>
            <a:ext cx="2016411" cy="1443703"/>
          </a:xfrm>
          <a:prstGeom prst="line">
            <a:avLst/>
          </a:prstGeom>
          <a:noFill/>
          <a:ln w="38100">
            <a:solidFill>
              <a:srgbClr val="D4712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67" name="Freeform 69"/>
          <p:cNvSpPr>
            <a:spLocks/>
          </p:cNvSpPr>
          <p:nvPr/>
        </p:nvSpPr>
        <p:spPr bwMode="auto">
          <a:xfrm>
            <a:off x="1173507" y="3595412"/>
            <a:ext cx="73289" cy="85609"/>
          </a:xfrm>
          <a:custGeom>
            <a:avLst/>
            <a:gdLst>
              <a:gd name="T0" fmla="*/ 32 w 32"/>
              <a:gd name="T1" fmla="*/ 16 h 32"/>
              <a:gd name="T2" fmla="*/ 32 w 32"/>
              <a:gd name="T3" fmla="*/ 16 h 32"/>
              <a:gd name="T4" fmla="*/ 30 w 32"/>
              <a:gd name="T5" fmla="*/ 22 h 32"/>
              <a:gd name="T6" fmla="*/ 26 w 32"/>
              <a:gd name="T7" fmla="*/ 26 h 32"/>
              <a:gd name="T8" fmla="*/ 22 w 32"/>
              <a:gd name="T9" fmla="*/ 30 h 32"/>
              <a:gd name="T10" fmla="*/ 16 w 32"/>
              <a:gd name="T11" fmla="*/ 32 h 32"/>
              <a:gd name="T12" fmla="*/ 16 w 32"/>
              <a:gd name="T13" fmla="*/ 32 h 32"/>
              <a:gd name="T14" fmla="*/ 10 w 32"/>
              <a:gd name="T15" fmla="*/ 30 h 32"/>
              <a:gd name="T16" fmla="*/ 4 w 32"/>
              <a:gd name="T17" fmla="*/ 26 h 32"/>
              <a:gd name="T18" fmla="*/ 0 w 32"/>
              <a:gd name="T19" fmla="*/ 22 h 32"/>
              <a:gd name="T20" fmla="*/ 0 w 32"/>
              <a:gd name="T21" fmla="*/ 16 h 32"/>
              <a:gd name="T22" fmla="*/ 0 w 32"/>
              <a:gd name="T23" fmla="*/ 16 h 32"/>
              <a:gd name="T24" fmla="*/ 0 w 32"/>
              <a:gd name="T25" fmla="*/ 10 h 32"/>
              <a:gd name="T26" fmla="*/ 4 w 32"/>
              <a:gd name="T27" fmla="*/ 4 h 32"/>
              <a:gd name="T28" fmla="*/ 10 w 32"/>
              <a:gd name="T29" fmla="*/ 0 h 32"/>
              <a:gd name="T30" fmla="*/ 16 w 32"/>
              <a:gd name="T31" fmla="*/ 0 h 32"/>
              <a:gd name="T32" fmla="*/ 16 w 32"/>
              <a:gd name="T33" fmla="*/ 0 h 32"/>
              <a:gd name="T34" fmla="*/ 22 w 32"/>
              <a:gd name="T35" fmla="*/ 0 h 32"/>
              <a:gd name="T36" fmla="*/ 26 w 32"/>
              <a:gd name="T37" fmla="*/ 4 h 32"/>
              <a:gd name="T38" fmla="*/ 30 w 32"/>
              <a:gd name="T39" fmla="*/ 10 h 32"/>
              <a:gd name="T40" fmla="*/ 32 w 32"/>
              <a:gd name="T41" fmla="*/ 16 h 32"/>
              <a:gd name="T42" fmla="*/ 32 w 32"/>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32">
                <a:moveTo>
                  <a:pt x="32" y="16"/>
                </a:moveTo>
                <a:lnTo>
                  <a:pt x="32" y="16"/>
                </a:lnTo>
                <a:lnTo>
                  <a:pt x="30" y="22"/>
                </a:lnTo>
                <a:lnTo>
                  <a:pt x="26" y="26"/>
                </a:lnTo>
                <a:lnTo>
                  <a:pt x="22" y="30"/>
                </a:lnTo>
                <a:lnTo>
                  <a:pt x="16" y="32"/>
                </a:lnTo>
                <a:lnTo>
                  <a:pt x="16" y="32"/>
                </a:lnTo>
                <a:lnTo>
                  <a:pt x="10" y="30"/>
                </a:lnTo>
                <a:lnTo>
                  <a:pt x="4" y="26"/>
                </a:lnTo>
                <a:lnTo>
                  <a:pt x="0" y="22"/>
                </a:lnTo>
                <a:lnTo>
                  <a:pt x="0" y="16"/>
                </a:lnTo>
                <a:lnTo>
                  <a:pt x="0" y="16"/>
                </a:lnTo>
                <a:lnTo>
                  <a:pt x="0" y="10"/>
                </a:lnTo>
                <a:lnTo>
                  <a:pt x="4" y="4"/>
                </a:lnTo>
                <a:lnTo>
                  <a:pt x="10" y="0"/>
                </a:lnTo>
                <a:lnTo>
                  <a:pt x="16" y="0"/>
                </a:lnTo>
                <a:lnTo>
                  <a:pt x="16" y="0"/>
                </a:lnTo>
                <a:lnTo>
                  <a:pt x="22" y="0"/>
                </a:lnTo>
                <a:lnTo>
                  <a:pt x="26" y="4"/>
                </a:lnTo>
                <a:lnTo>
                  <a:pt x="30" y="10"/>
                </a:lnTo>
                <a:lnTo>
                  <a:pt x="32" y="16"/>
                </a:lnTo>
                <a:lnTo>
                  <a:pt x="32" y="16"/>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1400" dirty="0"/>
          </a:p>
        </p:txBody>
      </p:sp>
      <p:sp>
        <p:nvSpPr>
          <p:cNvPr id="168" name="Freeform 70"/>
          <p:cNvSpPr>
            <a:spLocks/>
          </p:cNvSpPr>
          <p:nvPr/>
        </p:nvSpPr>
        <p:spPr bwMode="auto">
          <a:xfrm>
            <a:off x="2451776" y="4515706"/>
            <a:ext cx="73289" cy="85609"/>
          </a:xfrm>
          <a:custGeom>
            <a:avLst/>
            <a:gdLst>
              <a:gd name="T0" fmla="*/ 32 w 32"/>
              <a:gd name="T1" fmla="*/ 16 h 32"/>
              <a:gd name="T2" fmla="*/ 32 w 32"/>
              <a:gd name="T3" fmla="*/ 16 h 32"/>
              <a:gd name="T4" fmla="*/ 30 w 32"/>
              <a:gd name="T5" fmla="*/ 22 h 32"/>
              <a:gd name="T6" fmla="*/ 26 w 32"/>
              <a:gd name="T7" fmla="*/ 28 h 32"/>
              <a:gd name="T8" fmla="*/ 22 w 32"/>
              <a:gd name="T9" fmla="*/ 32 h 32"/>
              <a:gd name="T10" fmla="*/ 16 w 32"/>
              <a:gd name="T11" fmla="*/ 32 h 32"/>
              <a:gd name="T12" fmla="*/ 16 w 32"/>
              <a:gd name="T13" fmla="*/ 32 h 32"/>
              <a:gd name="T14" fmla="*/ 10 w 32"/>
              <a:gd name="T15" fmla="*/ 32 h 32"/>
              <a:gd name="T16" fmla="*/ 4 w 32"/>
              <a:gd name="T17" fmla="*/ 28 h 32"/>
              <a:gd name="T18" fmla="*/ 0 w 32"/>
              <a:gd name="T19" fmla="*/ 22 h 32"/>
              <a:gd name="T20" fmla="*/ 0 w 32"/>
              <a:gd name="T21" fmla="*/ 16 h 32"/>
              <a:gd name="T22" fmla="*/ 0 w 32"/>
              <a:gd name="T23" fmla="*/ 16 h 32"/>
              <a:gd name="T24" fmla="*/ 0 w 32"/>
              <a:gd name="T25" fmla="*/ 10 h 32"/>
              <a:gd name="T26" fmla="*/ 4 w 32"/>
              <a:gd name="T27" fmla="*/ 6 h 32"/>
              <a:gd name="T28" fmla="*/ 10 w 32"/>
              <a:gd name="T29" fmla="*/ 2 h 32"/>
              <a:gd name="T30" fmla="*/ 16 w 32"/>
              <a:gd name="T31" fmla="*/ 0 h 32"/>
              <a:gd name="T32" fmla="*/ 16 w 32"/>
              <a:gd name="T33" fmla="*/ 0 h 32"/>
              <a:gd name="T34" fmla="*/ 22 w 32"/>
              <a:gd name="T35" fmla="*/ 2 h 32"/>
              <a:gd name="T36" fmla="*/ 26 w 32"/>
              <a:gd name="T37" fmla="*/ 6 h 32"/>
              <a:gd name="T38" fmla="*/ 30 w 32"/>
              <a:gd name="T39" fmla="*/ 10 h 32"/>
              <a:gd name="T40" fmla="*/ 32 w 32"/>
              <a:gd name="T41" fmla="*/ 16 h 32"/>
              <a:gd name="T42" fmla="*/ 32 w 32"/>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32">
                <a:moveTo>
                  <a:pt x="32" y="16"/>
                </a:moveTo>
                <a:lnTo>
                  <a:pt x="32" y="16"/>
                </a:lnTo>
                <a:lnTo>
                  <a:pt x="30" y="22"/>
                </a:lnTo>
                <a:lnTo>
                  <a:pt x="26" y="28"/>
                </a:lnTo>
                <a:lnTo>
                  <a:pt x="22" y="32"/>
                </a:lnTo>
                <a:lnTo>
                  <a:pt x="16" y="32"/>
                </a:lnTo>
                <a:lnTo>
                  <a:pt x="16" y="32"/>
                </a:lnTo>
                <a:lnTo>
                  <a:pt x="10" y="32"/>
                </a:lnTo>
                <a:lnTo>
                  <a:pt x="4" y="28"/>
                </a:lnTo>
                <a:lnTo>
                  <a:pt x="0" y="22"/>
                </a:lnTo>
                <a:lnTo>
                  <a:pt x="0" y="16"/>
                </a:lnTo>
                <a:lnTo>
                  <a:pt x="0" y="16"/>
                </a:lnTo>
                <a:lnTo>
                  <a:pt x="0" y="10"/>
                </a:lnTo>
                <a:lnTo>
                  <a:pt x="4" y="6"/>
                </a:lnTo>
                <a:lnTo>
                  <a:pt x="10" y="2"/>
                </a:lnTo>
                <a:lnTo>
                  <a:pt x="16" y="0"/>
                </a:lnTo>
                <a:lnTo>
                  <a:pt x="16" y="0"/>
                </a:lnTo>
                <a:lnTo>
                  <a:pt x="22" y="2"/>
                </a:lnTo>
                <a:lnTo>
                  <a:pt x="26" y="6"/>
                </a:lnTo>
                <a:lnTo>
                  <a:pt x="30" y="10"/>
                </a:lnTo>
                <a:lnTo>
                  <a:pt x="32" y="16"/>
                </a:lnTo>
                <a:lnTo>
                  <a:pt x="32" y="16"/>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1400" dirty="0"/>
          </a:p>
        </p:txBody>
      </p:sp>
      <p:grpSp>
        <p:nvGrpSpPr>
          <p:cNvPr id="399" name="Group 398"/>
          <p:cNvGrpSpPr/>
          <p:nvPr/>
        </p:nvGrpSpPr>
        <p:grpSpPr>
          <a:xfrm>
            <a:off x="7084224" y="4020731"/>
            <a:ext cx="421411" cy="1134317"/>
            <a:chOff x="7084224" y="4020731"/>
            <a:chExt cx="421411" cy="1134317"/>
          </a:xfrm>
        </p:grpSpPr>
        <p:sp>
          <p:nvSpPr>
            <p:cNvPr id="169" name="Freeform 71"/>
            <p:cNvSpPr>
              <a:spLocks/>
            </p:cNvSpPr>
            <p:nvPr/>
          </p:nvSpPr>
          <p:spPr bwMode="auto">
            <a:xfrm>
              <a:off x="7308210" y="4844769"/>
              <a:ext cx="141997" cy="117712"/>
            </a:xfrm>
            <a:custGeom>
              <a:avLst/>
              <a:gdLst>
                <a:gd name="T0" fmla="*/ 62 w 62"/>
                <a:gd name="T1" fmla="*/ 22 h 44"/>
                <a:gd name="T2" fmla="*/ 0 w 62"/>
                <a:gd name="T3" fmla="*/ 0 h 44"/>
                <a:gd name="T4" fmla="*/ 0 w 62"/>
                <a:gd name="T5" fmla="*/ 0 h 44"/>
                <a:gd name="T6" fmla="*/ 2 w 62"/>
                <a:gd name="T7" fmla="*/ 4 h 44"/>
                <a:gd name="T8" fmla="*/ 6 w 62"/>
                <a:gd name="T9" fmla="*/ 14 h 44"/>
                <a:gd name="T10" fmla="*/ 8 w 62"/>
                <a:gd name="T11" fmla="*/ 20 h 44"/>
                <a:gd name="T12" fmla="*/ 6 w 62"/>
                <a:gd name="T13" fmla="*/ 28 h 44"/>
                <a:gd name="T14" fmla="*/ 4 w 62"/>
                <a:gd name="T15" fmla="*/ 36 h 44"/>
                <a:gd name="T16" fmla="*/ 0 w 62"/>
                <a:gd name="T17" fmla="*/ 44 h 44"/>
                <a:gd name="T18" fmla="*/ 62 w 62"/>
                <a:gd name="T19"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 h="44">
                  <a:moveTo>
                    <a:pt x="62" y="22"/>
                  </a:moveTo>
                  <a:lnTo>
                    <a:pt x="0" y="0"/>
                  </a:lnTo>
                  <a:lnTo>
                    <a:pt x="0" y="0"/>
                  </a:lnTo>
                  <a:lnTo>
                    <a:pt x="2" y="4"/>
                  </a:lnTo>
                  <a:lnTo>
                    <a:pt x="6" y="14"/>
                  </a:lnTo>
                  <a:lnTo>
                    <a:pt x="8" y="20"/>
                  </a:lnTo>
                  <a:lnTo>
                    <a:pt x="6" y="28"/>
                  </a:lnTo>
                  <a:lnTo>
                    <a:pt x="4" y="36"/>
                  </a:lnTo>
                  <a:lnTo>
                    <a:pt x="0" y="44"/>
                  </a:lnTo>
                  <a:lnTo>
                    <a:pt x="62" y="22"/>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1400" dirty="0"/>
            </a:p>
          </p:txBody>
        </p:sp>
        <p:sp>
          <p:nvSpPr>
            <p:cNvPr id="171" name="Line 73"/>
            <p:cNvSpPr>
              <a:spLocks noChangeShapeType="1"/>
            </p:cNvSpPr>
            <p:nvPr/>
          </p:nvSpPr>
          <p:spPr bwMode="auto">
            <a:xfrm flipH="1" flipV="1">
              <a:off x="7147429" y="4898274"/>
              <a:ext cx="197887" cy="5351"/>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06" name="Line 108"/>
            <p:cNvSpPr>
              <a:spLocks noChangeShapeType="1"/>
            </p:cNvSpPr>
            <p:nvPr/>
          </p:nvSpPr>
          <p:spPr bwMode="auto">
            <a:xfrm flipV="1">
              <a:off x="7505635" y="5047932"/>
              <a:ext cx="0" cy="107011"/>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07" name="Line 109"/>
            <p:cNvSpPr>
              <a:spLocks noChangeShapeType="1"/>
            </p:cNvSpPr>
            <p:nvPr/>
          </p:nvSpPr>
          <p:spPr bwMode="auto">
            <a:xfrm flipV="1">
              <a:off x="7505635" y="4876716"/>
              <a:ext cx="0" cy="107011"/>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08" name="Line 110"/>
            <p:cNvSpPr>
              <a:spLocks noChangeShapeType="1"/>
            </p:cNvSpPr>
            <p:nvPr/>
          </p:nvSpPr>
          <p:spPr bwMode="auto">
            <a:xfrm flipV="1">
              <a:off x="7505635" y="4705498"/>
              <a:ext cx="0" cy="107011"/>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19" name="Line 121"/>
            <p:cNvSpPr>
              <a:spLocks noChangeShapeType="1"/>
            </p:cNvSpPr>
            <p:nvPr/>
          </p:nvSpPr>
          <p:spPr bwMode="auto">
            <a:xfrm flipV="1">
              <a:off x="7084224" y="5048037"/>
              <a:ext cx="0" cy="107011"/>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20" name="Line 122"/>
            <p:cNvSpPr>
              <a:spLocks noChangeShapeType="1"/>
            </p:cNvSpPr>
            <p:nvPr/>
          </p:nvSpPr>
          <p:spPr bwMode="auto">
            <a:xfrm flipV="1">
              <a:off x="7084224" y="4876819"/>
              <a:ext cx="0" cy="107011"/>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21" name="Line 123"/>
            <p:cNvSpPr>
              <a:spLocks noChangeShapeType="1"/>
            </p:cNvSpPr>
            <p:nvPr/>
          </p:nvSpPr>
          <p:spPr bwMode="auto">
            <a:xfrm flipV="1">
              <a:off x="7084224" y="4705603"/>
              <a:ext cx="0" cy="107011"/>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22" name="Line 124"/>
            <p:cNvSpPr>
              <a:spLocks noChangeShapeType="1"/>
            </p:cNvSpPr>
            <p:nvPr/>
          </p:nvSpPr>
          <p:spPr bwMode="auto">
            <a:xfrm flipV="1">
              <a:off x="7084224" y="4534385"/>
              <a:ext cx="0" cy="107011"/>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23" name="Line 125"/>
            <p:cNvSpPr>
              <a:spLocks noChangeShapeType="1"/>
            </p:cNvSpPr>
            <p:nvPr/>
          </p:nvSpPr>
          <p:spPr bwMode="auto">
            <a:xfrm flipV="1">
              <a:off x="7084224" y="4363167"/>
              <a:ext cx="0" cy="107011"/>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24" name="Line 126"/>
            <p:cNvSpPr>
              <a:spLocks noChangeShapeType="1"/>
            </p:cNvSpPr>
            <p:nvPr/>
          </p:nvSpPr>
          <p:spPr bwMode="auto">
            <a:xfrm flipV="1">
              <a:off x="7084224" y="4191949"/>
              <a:ext cx="0" cy="107011"/>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25" name="Line 127"/>
            <p:cNvSpPr>
              <a:spLocks noChangeShapeType="1"/>
            </p:cNvSpPr>
            <p:nvPr/>
          </p:nvSpPr>
          <p:spPr bwMode="auto">
            <a:xfrm flipV="1">
              <a:off x="7084224" y="4020731"/>
              <a:ext cx="0" cy="107011"/>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grpSp>
      <p:grpSp>
        <p:nvGrpSpPr>
          <p:cNvPr id="69" name="Group 68"/>
          <p:cNvGrpSpPr/>
          <p:nvPr/>
        </p:nvGrpSpPr>
        <p:grpSpPr>
          <a:xfrm>
            <a:off x="6456686" y="3594338"/>
            <a:ext cx="1085593" cy="1012327"/>
            <a:chOff x="6456686" y="3594338"/>
            <a:chExt cx="1085593" cy="1012327"/>
          </a:xfrm>
        </p:grpSpPr>
        <p:sp>
          <p:nvSpPr>
            <p:cNvPr id="172" name="Freeform 74"/>
            <p:cNvSpPr>
              <a:spLocks/>
            </p:cNvSpPr>
            <p:nvPr/>
          </p:nvSpPr>
          <p:spPr bwMode="auto">
            <a:xfrm>
              <a:off x="6677917" y="4325712"/>
              <a:ext cx="100772" cy="160517"/>
            </a:xfrm>
            <a:custGeom>
              <a:avLst/>
              <a:gdLst>
                <a:gd name="T0" fmla="*/ 22 w 44"/>
                <a:gd name="T1" fmla="*/ 60 h 60"/>
                <a:gd name="T2" fmla="*/ 44 w 44"/>
                <a:gd name="T3" fmla="*/ 0 h 60"/>
                <a:gd name="T4" fmla="*/ 44 w 44"/>
                <a:gd name="T5" fmla="*/ 0 h 60"/>
                <a:gd name="T6" fmla="*/ 40 w 44"/>
                <a:gd name="T7" fmla="*/ 2 h 60"/>
                <a:gd name="T8" fmla="*/ 30 w 44"/>
                <a:gd name="T9" fmla="*/ 6 h 60"/>
                <a:gd name="T10" fmla="*/ 24 w 44"/>
                <a:gd name="T11" fmla="*/ 6 h 60"/>
                <a:gd name="T12" fmla="*/ 16 w 44"/>
                <a:gd name="T13" fmla="*/ 6 h 60"/>
                <a:gd name="T14" fmla="*/ 8 w 44"/>
                <a:gd name="T15" fmla="*/ 4 h 60"/>
                <a:gd name="T16" fmla="*/ 0 w 44"/>
                <a:gd name="T17" fmla="*/ 0 h 60"/>
                <a:gd name="T18" fmla="*/ 22 w 44"/>
                <a:gd name="T19" fmla="*/ 6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60">
                  <a:moveTo>
                    <a:pt x="22" y="60"/>
                  </a:moveTo>
                  <a:lnTo>
                    <a:pt x="44" y="0"/>
                  </a:lnTo>
                  <a:lnTo>
                    <a:pt x="44" y="0"/>
                  </a:lnTo>
                  <a:lnTo>
                    <a:pt x="40" y="2"/>
                  </a:lnTo>
                  <a:lnTo>
                    <a:pt x="30" y="6"/>
                  </a:lnTo>
                  <a:lnTo>
                    <a:pt x="24" y="6"/>
                  </a:lnTo>
                  <a:lnTo>
                    <a:pt x="16" y="6"/>
                  </a:lnTo>
                  <a:lnTo>
                    <a:pt x="8" y="4"/>
                  </a:lnTo>
                  <a:lnTo>
                    <a:pt x="0" y="0"/>
                  </a:lnTo>
                  <a:lnTo>
                    <a:pt x="22" y="60"/>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1400" dirty="0"/>
            </a:p>
          </p:txBody>
        </p:sp>
        <p:sp>
          <p:nvSpPr>
            <p:cNvPr id="174" name="Line 76"/>
            <p:cNvSpPr>
              <a:spLocks noChangeShapeType="1"/>
            </p:cNvSpPr>
            <p:nvPr/>
          </p:nvSpPr>
          <p:spPr bwMode="auto">
            <a:xfrm flipV="1">
              <a:off x="6728303" y="3720369"/>
              <a:ext cx="0" cy="630418"/>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97" name="Line 99"/>
            <p:cNvSpPr>
              <a:spLocks noChangeShapeType="1"/>
            </p:cNvSpPr>
            <p:nvPr/>
          </p:nvSpPr>
          <p:spPr bwMode="auto">
            <a:xfrm>
              <a:off x="6456687" y="3642664"/>
              <a:ext cx="91611"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98" name="Line 100"/>
            <p:cNvSpPr>
              <a:spLocks noChangeShapeType="1"/>
            </p:cNvSpPr>
            <p:nvPr/>
          </p:nvSpPr>
          <p:spPr bwMode="auto">
            <a:xfrm>
              <a:off x="6603265" y="3642664"/>
              <a:ext cx="91611"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99" name="Line 101"/>
            <p:cNvSpPr>
              <a:spLocks noChangeShapeType="1"/>
            </p:cNvSpPr>
            <p:nvPr/>
          </p:nvSpPr>
          <p:spPr bwMode="auto">
            <a:xfrm>
              <a:off x="6749843" y="3642664"/>
              <a:ext cx="91611"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00" name="Line 102"/>
            <p:cNvSpPr>
              <a:spLocks noChangeShapeType="1"/>
            </p:cNvSpPr>
            <p:nvPr/>
          </p:nvSpPr>
          <p:spPr bwMode="auto">
            <a:xfrm>
              <a:off x="6896421" y="3642664"/>
              <a:ext cx="91611"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12" name="Line 114"/>
            <p:cNvSpPr>
              <a:spLocks noChangeShapeType="1"/>
            </p:cNvSpPr>
            <p:nvPr/>
          </p:nvSpPr>
          <p:spPr bwMode="auto">
            <a:xfrm flipH="1">
              <a:off x="7336155" y="4563863"/>
              <a:ext cx="91611"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13" name="Line 115"/>
            <p:cNvSpPr>
              <a:spLocks noChangeShapeType="1"/>
            </p:cNvSpPr>
            <p:nvPr/>
          </p:nvSpPr>
          <p:spPr bwMode="auto">
            <a:xfrm flipH="1">
              <a:off x="7189577" y="4563863"/>
              <a:ext cx="91611"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14" name="Line 116"/>
            <p:cNvSpPr>
              <a:spLocks noChangeShapeType="1"/>
            </p:cNvSpPr>
            <p:nvPr/>
          </p:nvSpPr>
          <p:spPr bwMode="auto">
            <a:xfrm flipH="1">
              <a:off x="7042999" y="4563863"/>
              <a:ext cx="91611"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15" name="Line 117"/>
            <p:cNvSpPr>
              <a:spLocks noChangeShapeType="1"/>
            </p:cNvSpPr>
            <p:nvPr/>
          </p:nvSpPr>
          <p:spPr bwMode="auto">
            <a:xfrm flipH="1">
              <a:off x="6896421" y="4563863"/>
              <a:ext cx="91611"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16" name="Line 118"/>
            <p:cNvSpPr>
              <a:spLocks noChangeShapeType="1"/>
            </p:cNvSpPr>
            <p:nvPr/>
          </p:nvSpPr>
          <p:spPr bwMode="auto">
            <a:xfrm flipH="1">
              <a:off x="6749843" y="4563863"/>
              <a:ext cx="91611"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17" name="Line 119"/>
            <p:cNvSpPr>
              <a:spLocks noChangeShapeType="1"/>
            </p:cNvSpPr>
            <p:nvPr/>
          </p:nvSpPr>
          <p:spPr bwMode="auto">
            <a:xfrm flipH="1">
              <a:off x="6603265" y="4563863"/>
              <a:ext cx="91611"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18" name="Line 120"/>
            <p:cNvSpPr>
              <a:spLocks noChangeShapeType="1"/>
            </p:cNvSpPr>
            <p:nvPr/>
          </p:nvSpPr>
          <p:spPr bwMode="auto">
            <a:xfrm flipH="1">
              <a:off x="6456686" y="4561731"/>
              <a:ext cx="91611"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27" name="Freeform 129"/>
            <p:cNvSpPr>
              <a:spLocks/>
            </p:cNvSpPr>
            <p:nvPr/>
          </p:nvSpPr>
          <p:spPr bwMode="auto">
            <a:xfrm>
              <a:off x="7041203" y="3594338"/>
              <a:ext cx="73289" cy="85609"/>
            </a:xfrm>
            <a:custGeom>
              <a:avLst/>
              <a:gdLst>
                <a:gd name="T0" fmla="*/ 32 w 32"/>
                <a:gd name="T1" fmla="*/ 16 h 32"/>
                <a:gd name="T2" fmla="*/ 32 w 32"/>
                <a:gd name="T3" fmla="*/ 16 h 32"/>
                <a:gd name="T4" fmla="*/ 32 w 32"/>
                <a:gd name="T5" fmla="*/ 22 h 32"/>
                <a:gd name="T6" fmla="*/ 28 w 32"/>
                <a:gd name="T7" fmla="*/ 26 h 32"/>
                <a:gd name="T8" fmla="*/ 22 w 32"/>
                <a:gd name="T9" fmla="*/ 30 h 32"/>
                <a:gd name="T10" fmla="*/ 16 w 32"/>
                <a:gd name="T11" fmla="*/ 32 h 32"/>
                <a:gd name="T12" fmla="*/ 16 w 32"/>
                <a:gd name="T13" fmla="*/ 32 h 32"/>
                <a:gd name="T14" fmla="*/ 10 w 32"/>
                <a:gd name="T15" fmla="*/ 30 h 32"/>
                <a:gd name="T16" fmla="*/ 6 w 32"/>
                <a:gd name="T17" fmla="*/ 26 h 32"/>
                <a:gd name="T18" fmla="*/ 2 w 32"/>
                <a:gd name="T19" fmla="*/ 22 h 32"/>
                <a:gd name="T20" fmla="*/ 0 w 32"/>
                <a:gd name="T21" fmla="*/ 16 h 32"/>
                <a:gd name="T22" fmla="*/ 0 w 32"/>
                <a:gd name="T23" fmla="*/ 16 h 32"/>
                <a:gd name="T24" fmla="*/ 2 w 32"/>
                <a:gd name="T25" fmla="*/ 10 h 32"/>
                <a:gd name="T26" fmla="*/ 6 w 32"/>
                <a:gd name="T27" fmla="*/ 4 h 32"/>
                <a:gd name="T28" fmla="*/ 10 w 32"/>
                <a:gd name="T29" fmla="*/ 0 h 32"/>
                <a:gd name="T30" fmla="*/ 16 w 32"/>
                <a:gd name="T31" fmla="*/ 0 h 32"/>
                <a:gd name="T32" fmla="*/ 16 w 32"/>
                <a:gd name="T33" fmla="*/ 0 h 32"/>
                <a:gd name="T34" fmla="*/ 22 w 32"/>
                <a:gd name="T35" fmla="*/ 0 h 32"/>
                <a:gd name="T36" fmla="*/ 28 w 32"/>
                <a:gd name="T37" fmla="*/ 4 h 32"/>
                <a:gd name="T38" fmla="*/ 32 w 32"/>
                <a:gd name="T39" fmla="*/ 10 h 32"/>
                <a:gd name="T40" fmla="*/ 32 w 32"/>
                <a:gd name="T41" fmla="*/ 16 h 32"/>
                <a:gd name="T42" fmla="*/ 32 w 32"/>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32">
                  <a:moveTo>
                    <a:pt x="32" y="16"/>
                  </a:moveTo>
                  <a:lnTo>
                    <a:pt x="32" y="16"/>
                  </a:lnTo>
                  <a:lnTo>
                    <a:pt x="32" y="22"/>
                  </a:lnTo>
                  <a:lnTo>
                    <a:pt x="28" y="26"/>
                  </a:lnTo>
                  <a:lnTo>
                    <a:pt x="22" y="30"/>
                  </a:lnTo>
                  <a:lnTo>
                    <a:pt x="16" y="32"/>
                  </a:lnTo>
                  <a:lnTo>
                    <a:pt x="16" y="32"/>
                  </a:lnTo>
                  <a:lnTo>
                    <a:pt x="10" y="30"/>
                  </a:lnTo>
                  <a:lnTo>
                    <a:pt x="6" y="26"/>
                  </a:lnTo>
                  <a:lnTo>
                    <a:pt x="2" y="22"/>
                  </a:lnTo>
                  <a:lnTo>
                    <a:pt x="0" y="16"/>
                  </a:lnTo>
                  <a:lnTo>
                    <a:pt x="0" y="16"/>
                  </a:lnTo>
                  <a:lnTo>
                    <a:pt x="2" y="10"/>
                  </a:lnTo>
                  <a:lnTo>
                    <a:pt x="6" y="4"/>
                  </a:lnTo>
                  <a:lnTo>
                    <a:pt x="10" y="0"/>
                  </a:lnTo>
                  <a:lnTo>
                    <a:pt x="16" y="0"/>
                  </a:lnTo>
                  <a:lnTo>
                    <a:pt x="16" y="0"/>
                  </a:lnTo>
                  <a:lnTo>
                    <a:pt x="22" y="0"/>
                  </a:lnTo>
                  <a:lnTo>
                    <a:pt x="28" y="4"/>
                  </a:lnTo>
                  <a:lnTo>
                    <a:pt x="32" y="10"/>
                  </a:lnTo>
                  <a:lnTo>
                    <a:pt x="32" y="16"/>
                  </a:lnTo>
                  <a:lnTo>
                    <a:pt x="32" y="16"/>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1400" dirty="0"/>
            </a:p>
          </p:txBody>
        </p:sp>
        <p:sp>
          <p:nvSpPr>
            <p:cNvPr id="228" name="Freeform 130"/>
            <p:cNvSpPr>
              <a:spLocks/>
            </p:cNvSpPr>
            <p:nvPr/>
          </p:nvSpPr>
          <p:spPr bwMode="auto">
            <a:xfrm>
              <a:off x="7468990" y="4521056"/>
              <a:ext cx="73289" cy="85609"/>
            </a:xfrm>
            <a:custGeom>
              <a:avLst/>
              <a:gdLst>
                <a:gd name="T0" fmla="*/ 32 w 32"/>
                <a:gd name="T1" fmla="*/ 16 h 32"/>
                <a:gd name="T2" fmla="*/ 32 w 32"/>
                <a:gd name="T3" fmla="*/ 16 h 32"/>
                <a:gd name="T4" fmla="*/ 30 w 32"/>
                <a:gd name="T5" fmla="*/ 22 h 32"/>
                <a:gd name="T6" fmla="*/ 26 w 32"/>
                <a:gd name="T7" fmla="*/ 28 h 32"/>
                <a:gd name="T8" fmla="*/ 22 w 32"/>
                <a:gd name="T9" fmla="*/ 32 h 32"/>
                <a:gd name="T10" fmla="*/ 16 w 32"/>
                <a:gd name="T11" fmla="*/ 32 h 32"/>
                <a:gd name="T12" fmla="*/ 16 w 32"/>
                <a:gd name="T13" fmla="*/ 32 h 32"/>
                <a:gd name="T14" fmla="*/ 10 w 32"/>
                <a:gd name="T15" fmla="*/ 32 h 32"/>
                <a:gd name="T16" fmla="*/ 4 w 32"/>
                <a:gd name="T17" fmla="*/ 28 h 32"/>
                <a:gd name="T18" fmla="*/ 0 w 32"/>
                <a:gd name="T19" fmla="*/ 22 h 32"/>
                <a:gd name="T20" fmla="*/ 0 w 32"/>
                <a:gd name="T21" fmla="*/ 16 h 32"/>
                <a:gd name="T22" fmla="*/ 0 w 32"/>
                <a:gd name="T23" fmla="*/ 16 h 32"/>
                <a:gd name="T24" fmla="*/ 0 w 32"/>
                <a:gd name="T25" fmla="*/ 10 h 32"/>
                <a:gd name="T26" fmla="*/ 4 w 32"/>
                <a:gd name="T27" fmla="*/ 6 h 32"/>
                <a:gd name="T28" fmla="*/ 10 w 32"/>
                <a:gd name="T29" fmla="*/ 2 h 32"/>
                <a:gd name="T30" fmla="*/ 16 w 32"/>
                <a:gd name="T31" fmla="*/ 0 h 32"/>
                <a:gd name="T32" fmla="*/ 16 w 32"/>
                <a:gd name="T33" fmla="*/ 0 h 32"/>
                <a:gd name="T34" fmla="*/ 22 w 32"/>
                <a:gd name="T35" fmla="*/ 2 h 32"/>
                <a:gd name="T36" fmla="*/ 26 w 32"/>
                <a:gd name="T37" fmla="*/ 6 h 32"/>
                <a:gd name="T38" fmla="*/ 30 w 32"/>
                <a:gd name="T39" fmla="*/ 10 h 32"/>
                <a:gd name="T40" fmla="*/ 32 w 32"/>
                <a:gd name="T41" fmla="*/ 16 h 32"/>
                <a:gd name="T42" fmla="*/ 32 w 32"/>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32">
                  <a:moveTo>
                    <a:pt x="32" y="16"/>
                  </a:moveTo>
                  <a:lnTo>
                    <a:pt x="32" y="16"/>
                  </a:lnTo>
                  <a:lnTo>
                    <a:pt x="30" y="22"/>
                  </a:lnTo>
                  <a:lnTo>
                    <a:pt x="26" y="28"/>
                  </a:lnTo>
                  <a:lnTo>
                    <a:pt x="22" y="32"/>
                  </a:lnTo>
                  <a:lnTo>
                    <a:pt x="16" y="32"/>
                  </a:lnTo>
                  <a:lnTo>
                    <a:pt x="16" y="32"/>
                  </a:lnTo>
                  <a:lnTo>
                    <a:pt x="10" y="32"/>
                  </a:lnTo>
                  <a:lnTo>
                    <a:pt x="4" y="28"/>
                  </a:lnTo>
                  <a:lnTo>
                    <a:pt x="0" y="22"/>
                  </a:lnTo>
                  <a:lnTo>
                    <a:pt x="0" y="16"/>
                  </a:lnTo>
                  <a:lnTo>
                    <a:pt x="0" y="16"/>
                  </a:lnTo>
                  <a:lnTo>
                    <a:pt x="0" y="10"/>
                  </a:lnTo>
                  <a:lnTo>
                    <a:pt x="4" y="6"/>
                  </a:lnTo>
                  <a:lnTo>
                    <a:pt x="10" y="2"/>
                  </a:lnTo>
                  <a:lnTo>
                    <a:pt x="16" y="0"/>
                  </a:lnTo>
                  <a:lnTo>
                    <a:pt x="16" y="0"/>
                  </a:lnTo>
                  <a:lnTo>
                    <a:pt x="22" y="2"/>
                  </a:lnTo>
                  <a:lnTo>
                    <a:pt x="26" y="6"/>
                  </a:lnTo>
                  <a:lnTo>
                    <a:pt x="30" y="10"/>
                  </a:lnTo>
                  <a:lnTo>
                    <a:pt x="32" y="16"/>
                  </a:lnTo>
                  <a:lnTo>
                    <a:pt x="32" y="16"/>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1400" dirty="0"/>
            </a:p>
          </p:txBody>
        </p:sp>
      </p:grpSp>
      <p:sp>
        <p:nvSpPr>
          <p:cNvPr id="295" name="Rectangle 197"/>
          <p:cNvSpPr>
            <a:spLocks noChangeArrowheads="1"/>
          </p:cNvSpPr>
          <p:nvPr/>
        </p:nvSpPr>
        <p:spPr bwMode="auto">
          <a:xfrm>
            <a:off x="444507" y="5302241"/>
            <a:ext cx="99850" cy="237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96" name="Rectangle 198"/>
          <p:cNvSpPr>
            <a:spLocks noChangeArrowheads="1"/>
          </p:cNvSpPr>
          <p:nvPr/>
        </p:nvSpPr>
        <p:spPr bwMode="auto">
          <a:xfrm>
            <a:off x="380379" y="4927702"/>
            <a:ext cx="99850" cy="237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97" name="Rectangle 199"/>
          <p:cNvSpPr>
            <a:spLocks noChangeArrowheads="1"/>
          </p:cNvSpPr>
          <p:nvPr/>
        </p:nvSpPr>
        <p:spPr bwMode="auto">
          <a:xfrm>
            <a:off x="380379" y="4692276"/>
            <a:ext cx="99850" cy="237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98" name="Rectangle 200"/>
          <p:cNvSpPr>
            <a:spLocks noChangeArrowheads="1"/>
          </p:cNvSpPr>
          <p:nvPr/>
        </p:nvSpPr>
        <p:spPr bwMode="auto">
          <a:xfrm>
            <a:off x="380379" y="4462202"/>
            <a:ext cx="99850" cy="237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99" name="Rectangle 201"/>
          <p:cNvSpPr>
            <a:spLocks noChangeArrowheads="1"/>
          </p:cNvSpPr>
          <p:nvPr/>
        </p:nvSpPr>
        <p:spPr bwMode="auto">
          <a:xfrm>
            <a:off x="380379" y="4232128"/>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400" dirty="0">
                <a:solidFill>
                  <a:srgbClr val="000000"/>
                </a:solidFill>
                <a:latin typeface="Univers LT Std 57 Cn" charset="0"/>
                <a:cs typeface="Arial" pitchFamily="34" charset="0"/>
              </a:rPr>
              <a:t>4</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300" name="Rectangle 202"/>
          <p:cNvSpPr>
            <a:spLocks noChangeArrowheads="1"/>
          </p:cNvSpPr>
          <p:nvPr/>
        </p:nvSpPr>
        <p:spPr bwMode="auto">
          <a:xfrm>
            <a:off x="380379" y="4002054"/>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400" dirty="0">
                <a:solidFill>
                  <a:srgbClr val="000000"/>
                </a:solidFill>
                <a:latin typeface="Univers LT Std 57 Cn" charset="0"/>
                <a:cs typeface="Arial" pitchFamily="34" charset="0"/>
              </a:rPr>
              <a:t>5</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301" name="Rectangle 203"/>
          <p:cNvSpPr>
            <a:spLocks noChangeArrowheads="1"/>
          </p:cNvSpPr>
          <p:nvPr/>
        </p:nvSpPr>
        <p:spPr bwMode="auto">
          <a:xfrm>
            <a:off x="380379" y="3766630"/>
            <a:ext cx="99850" cy="237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6</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302" name="Rectangle 204"/>
          <p:cNvSpPr>
            <a:spLocks noChangeArrowheads="1"/>
          </p:cNvSpPr>
          <p:nvPr/>
        </p:nvSpPr>
        <p:spPr bwMode="auto">
          <a:xfrm>
            <a:off x="380379" y="3536556"/>
            <a:ext cx="99850" cy="237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7</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7" name="Rectangle 206"/>
          <p:cNvSpPr>
            <a:spLocks noChangeArrowheads="1"/>
          </p:cNvSpPr>
          <p:nvPr/>
        </p:nvSpPr>
        <p:spPr bwMode="auto">
          <a:xfrm>
            <a:off x="380379" y="3306482"/>
            <a:ext cx="99850" cy="237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8</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8" name="Rectangle 207"/>
          <p:cNvSpPr>
            <a:spLocks noChangeArrowheads="1"/>
          </p:cNvSpPr>
          <p:nvPr/>
        </p:nvSpPr>
        <p:spPr bwMode="auto">
          <a:xfrm>
            <a:off x="380379" y="3076408"/>
            <a:ext cx="99850" cy="237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9</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0" name="Rectangle 209"/>
          <p:cNvSpPr>
            <a:spLocks noChangeArrowheads="1"/>
          </p:cNvSpPr>
          <p:nvPr/>
        </p:nvSpPr>
        <p:spPr bwMode="auto">
          <a:xfrm>
            <a:off x="717304" y="5302241"/>
            <a:ext cx="99850" cy="237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1" name="Rectangle 210"/>
          <p:cNvSpPr>
            <a:spLocks noChangeArrowheads="1"/>
          </p:cNvSpPr>
          <p:nvPr/>
        </p:nvSpPr>
        <p:spPr bwMode="auto">
          <a:xfrm>
            <a:off x="955658" y="5302241"/>
            <a:ext cx="99850" cy="237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2" name="Rectangle 211"/>
          <p:cNvSpPr>
            <a:spLocks noChangeArrowheads="1"/>
          </p:cNvSpPr>
          <p:nvPr/>
        </p:nvSpPr>
        <p:spPr bwMode="auto">
          <a:xfrm>
            <a:off x="1166364" y="5302241"/>
            <a:ext cx="99850" cy="237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3" name="Rectangle 212"/>
          <p:cNvSpPr>
            <a:spLocks noChangeArrowheads="1"/>
          </p:cNvSpPr>
          <p:nvPr/>
        </p:nvSpPr>
        <p:spPr bwMode="auto">
          <a:xfrm>
            <a:off x="1377070" y="5302241"/>
            <a:ext cx="99850" cy="237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4" name="Rectangle 213"/>
          <p:cNvSpPr>
            <a:spLocks noChangeArrowheads="1"/>
          </p:cNvSpPr>
          <p:nvPr/>
        </p:nvSpPr>
        <p:spPr bwMode="auto">
          <a:xfrm>
            <a:off x="1587776" y="5302241"/>
            <a:ext cx="99850" cy="237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5" name="Rectangle 214"/>
          <p:cNvSpPr>
            <a:spLocks noChangeArrowheads="1"/>
          </p:cNvSpPr>
          <p:nvPr/>
        </p:nvSpPr>
        <p:spPr bwMode="auto">
          <a:xfrm>
            <a:off x="1798482" y="5302241"/>
            <a:ext cx="99850" cy="237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6</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6" name="Rectangle 215"/>
          <p:cNvSpPr>
            <a:spLocks noChangeArrowheads="1"/>
          </p:cNvSpPr>
          <p:nvPr/>
        </p:nvSpPr>
        <p:spPr bwMode="auto">
          <a:xfrm>
            <a:off x="2013768" y="5302241"/>
            <a:ext cx="99850" cy="237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7</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7" name="Rectangle 216"/>
          <p:cNvSpPr>
            <a:spLocks noChangeArrowheads="1"/>
          </p:cNvSpPr>
          <p:nvPr/>
        </p:nvSpPr>
        <p:spPr bwMode="auto">
          <a:xfrm>
            <a:off x="2224474" y="5302241"/>
            <a:ext cx="99850" cy="237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8</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8" name="Rectangle 217"/>
          <p:cNvSpPr>
            <a:spLocks noChangeArrowheads="1"/>
          </p:cNvSpPr>
          <p:nvPr/>
        </p:nvSpPr>
        <p:spPr bwMode="auto">
          <a:xfrm>
            <a:off x="2435180" y="5302241"/>
            <a:ext cx="99850" cy="237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9</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9" name="Rectangle 218"/>
          <p:cNvSpPr>
            <a:spLocks noChangeArrowheads="1"/>
          </p:cNvSpPr>
          <p:nvPr/>
        </p:nvSpPr>
        <p:spPr bwMode="auto">
          <a:xfrm>
            <a:off x="2590754" y="5302241"/>
            <a:ext cx="199700" cy="237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0" name="Rectangle 219"/>
          <p:cNvSpPr>
            <a:spLocks noChangeArrowheads="1"/>
          </p:cNvSpPr>
          <p:nvPr/>
        </p:nvSpPr>
        <p:spPr bwMode="auto">
          <a:xfrm>
            <a:off x="228600" y="2514600"/>
            <a:ext cx="708503" cy="237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Price ($)</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1" name="Rectangle 220"/>
          <p:cNvSpPr>
            <a:spLocks noChangeArrowheads="1"/>
          </p:cNvSpPr>
          <p:nvPr/>
        </p:nvSpPr>
        <p:spPr bwMode="auto">
          <a:xfrm>
            <a:off x="1378941" y="5553716"/>
            <a:ext cx="728139" cy="237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Quantity</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8" name="Rectangle 227"/>
          <p:cNvSpPr>
            <a:spLocks noChangeArrowheads="1"/>
          </p:cNvSpPr>
          <p:nvPr/>
        </p:nvSpPr>
        <p:spPr bwMode="auto">
          <a:xfrm>
            <a:off x="640235" y="2057400"/>
            <a:ext cx="202676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fontAlgn="base">
              <a:spcBef>
                <a:spcPct val="0"/>
              </a:spcBef>
              <a:spcAft>
                <a:spcPct val="0"/>
              </a:spcAft>
            </a:pPr>
            <a:r>
              <a:rPr kumimoji="0" lang="en-US" sz="2200" b="1" i="0" strike="noStrike" cap="none" normalizeH="0" baseline="0" dirty="0">
                <a:ln>
                  <a:noFill/>
                </a:ln>
                <a:solidFill>
                  <a:srgbClr val="000000"/>
                </a:solidFill>
                <a:effectLst/>
                <a:latin typeface="+mj-lt"/>
                <a:cs typeface="Arial" pitchFamily="34" charset="0"/>
              </a:rPr>
              <a:t>Elastic </a:t>
            </a:r>
            <a:r>
              <a:rPr lang="en-US" sz="2200" b="1" dirty="0">
                <a:latin typeface="+mj-lt"/>
              </a:rPr>
              <a:t>(|</a:t>
            </a:r>
            <a:r>
              <a:rPr lang="el-GR" sz="2200" b="1" dirty="0">
                <a:latin typeface="+mj-lt"/>
              </a:rPr>
              <a:t>ε</a:t>
            </a:r>
            <a:r>
              <a:rPr lang="en-US" sz="2200" b="1" baseline="-25000" dirty="0">
                <a:latin typeface="+mj-lt"/>
              </a:rPr>
              <a:t>d </a:t>
            </a:r>
            <a:r>
              <a:rPr lang="en-US" sz="2200" b="1" dirty="0">
                <a:latin typeface="+mj-lt"/>
              </a:rPr>
              <a:t>| &gt;1</a:t>
            </a:r>
            <a:r>
              <a:rPr lang="el-GR" sz="2200" b="1" dirty="0">
                <a:latin typeface="+mj-lt"/>
              </a:rPr>
              <a:t>)</a:t>
            </a:r>
            <a:endParaRPr kumimoji="0" lang="en-US" sz="2200" b="1" i="0" strike="noStrike" cap="none" normalizeH="0" baseline="0" dirty="0">
              <a:ln>
                <a:noFill/>
              </a:ln>
              <a:solidFill>
                <a:schemeClr val="tx1"/>
              </a:solidFill>
              <a:effectLst/>
              <a:latin typeface="+mj-lt"/>
              <a:cs typeface="Arial" pitchFamily="34" charset="0"/>
            </a:endParaRPr>
          </a:p>
        </p:txBody>
      </p:sp>
      <p:sp>
        <p:nvSpPr>
          <p:cNvPr id="31" name="Rectangle 230"/>
          <p:cNvSpPr>
            <a:spLocks noChangeArrowheads="1"/>
          </p:cNvSpPr>
          <p:nvPr/>
        </p:nvSpPr>
        <p:spPr bwMode="auto">
          <a:xfrm>
            <a:off x="1600200" y="3301132"/>
            <a:ext cx="828898" cy="237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…quantity</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32" name="Rectangle 231"/>
          <p:cNvSpPr>
            <a:spLocks noChangeArrowheads="1"/>
          </p:cNvSpPr>
          <p:nvPr/>
        </p:nvSpPr>
        <p:spPr bwMode="auto">
          <a:xfrm>
            <a:off x="1603389" y="3483050"/>
            <a:ext cx="867369" cy="237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demanded</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33" name="Rectangle 232"/>
          <p:cNvSpPr>
            <a:spLocks noChangeArrowheads="1"/>
          </p:cNvSpPr>
          <p:nvPr/>
        </p:nvSpPr>
        <p:spPr bwMode="auto">
          <a:xfrm>
            <a:off x="1603389" y="3659620"/>
            <a:ext cx="161262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increases by 150% .</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grpSp>
        <p:nvGrpSpPr>
          <p:cNvPr id="72" name="Group 71"/>
          <p:cNvGrpSpPr/>
          <p:nvPr/>
        </p:nvGrpSpPr>
        <p:grpSpPr>
          <a:xfrm>
            <a:off x="7519377" y="3252978"/>
            <a:ext cx="1543778" cy="631366"/>
            <a:chOff x="7519377" y="3252978"/>
            <a:chExt cx="1543778" cy="631366"/>
          </a:xfrm>
        </p:grpSpPr>
        <p:sp>
          <p:nvSpPr>
            <p:cNvPr id="133" name="Rectangle 35"/>
            <p:cNvSpPr>
              <a:spLocks noChangeArrowheads="1"/>
            </p:cNvSpPr>
            <p:nvPr/>
          </p:nvSpPr>
          <p:spPr bwMode="auto">
            <a:xfrm>
              <a:off x="7519377" y="3252978"/>
              <a:ext cx="1543778" cy="631366"/>
            </a:xfrm>
            <a:prstGeom prst="rect">
              <a:avLst/>
            </a:prstGeom>
            <a:solidFill>
              <a:srgbClr val="CDDFC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36" name="Rectangle 235"/>
            <p:cNvSpPr>
              <a:spLocks noChangeArrowheads="1"/>
            </p:cNvSpPr>
            <p:nvPr/>
          </p:nvSpPr>
          <p:spPr bwMode="auto">
            <a:xfrm>
              <a:off x="7543800" y="3301132"/>
              <a:ext cx="880193" cy="237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 …quantity</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37" name="Rectangle 236"/>
            <p:cNvSpPr>
              <a:spLocks noChangeArrowheads="1"/>
            </p:cNvSpPr>
            <p:nvPr/>
          </p:nvSpPr>
          <p:spPr bwMode="auto">
            <a:xfrm>
              <a:off x="7592666" y="3483050"/>
              <a:ext cx="867369" cy="237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demanded</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38" name="Rectangle 237"/>
            <p:cNvSpPr>
              <a:spLocks noChangeArrowheads="1"/>
            </p:cNvSpPr>
            <p:nvPr/>
          </p:nvSpPr>
          <p:spPr bwMode="auto">
            <a:xfrm>
              <a:off x="7592666" y="3659620"/>
              <a:ext cx="146354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increases by 50%.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grpSp>
      <p:sp>
        <p:nvSpPr>
          <p:cNvPr id="39" name="Rectangle 238"/>
          <p:cNvSpPr>
            <a:spLocks noChangeArrowheads="1"/>
          </p:cNvSpPr>
          <p:nvPr/>
        </p:nvSpPr>
        <p:spPr bwMode="auto">
          <a:xfrm>
            <a:off x="2854145" y="4893704"/>
            <a:ext cx="129655" cy="237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D</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73" name="Rectangle 272"/>
          <p:cNvSpPr>
            <a:spLocks noChangeArrowheads="1"/>
          </p:cNvSpPr>
          <p:nvPr/>
        </p:nvSpPr>
        <p:spPr bwMode="auto">
          <a:xfrm>
            <a:off x="6629400" y="2057400"/>
            <a:ext cx="21673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lvl="0" fontAlgn="base">
              <a:spcBef>
                <a:spcPct val="0"/>
              </a:spcBef>
              <a:spcAft>
                <a:spcPct val="0"/>
              </a:spcAft>
            </a:pPr>
            <a:r>
              <a:rPr lang="en-US" sz="2200" b="1" dirty="0">
                <a:solidFill>
                  <a:srgbClr val="000000"/>
                </a:solidFill>
                <a:latin typeface="+mj-lt"/>
                <a:cs typeface="Arial" pitchFamily="34" charset="0"/>
              </a:rPr>
              <a:t>Inelastic </a:t>
            </a:r>
            <a:r>
              <a:rPr lang="en-US" sz="2200" b="1" dirty="0">
                <a:latin typeface="+mj-lt"/>
              </a:rPr>
              <a:t>(|</a:t>
            </a:r>
            <a:r>
              <a:rPr lang="el-GR" sz="2200" b="1" dirty="0">
                <a:latin typeface="+mj-lt"/>
              </a:rPr>
              <a:t>ε</a:t>
            </a:r>
            <a:r>
              <a:rPr lang="en-US" sz="2200" b="1" baseline="-25000" dirty="0">
                <a:latin typeface="+mj-lt"/>
              </a:rPr>
              <a:t>d </a:t>
            </a:r>
            <a:r>
              <a:rPr lang="en-US" sz="2200" b="1" dirty="0">
                <a:latin typeface="+mj-lt"/>
              </a:rPr>
              <a:t>| &lt; 1</a:t>
            </a:r>
            <a:r>
              <a:rPr lang="el-GR" sz="2200" b="1" dirty="0">
                <a:latin typeface="+mj-lt"/>
              </a:rPr>
              <a:t>)</a:t>
            </a:r>
            <a:endParaRPr kumimoji="0" lang="en-US" sz="2200" b="1" i="0" strike="noStrike" cap="none" normalizeH="0" baseline="0" dirty="0">
              <a:ln>
                <a:noFill/>
              </a:ln>
              <a:solidFill>
                <a:schemeClr val="tx1"/>
              </a:solidFill>
              <a:effectLst/>
              <a:latin typeface="+mj-lt"/>
              <a:cs typeface="Arial" pitchFamily="34" charset="0"/>
            </a:endParaRPr>
          </a:p>
        </p:txBody>
      </p:sp>
      <p:grpSp>
        <p:nvGrpSpPr>
          <p:cNvPr id="65" name="Group 64"/>
          <p:cNvGrpSpPr/>
          <p:nvPr/>
        </p:nvGrpSpPr>
        <p:grpSpPr>
          <a:xfrm>
            <a:off x="4146157" y="4127742"/>
            <a:ext cx="847404" cy="963099"/>
            <a:chOff x="4146157" y="4127742"/>
            <a:chExt cx="847404" cy="963099"/>
          </a:xfrm>
        </p:grpSpPr>
        <p:sp>
          <p:nvSpPr>
            <p:cNvPr id="294" name="Freeform 131"/>
            <p:cNvSpPr>
              <a:spLocks/>
            </p:cNvSpPr>
            <p:nvPr/>
          </p:nvSpPr>
          <p:spPr bwMode="auto">
            <a:xfrm>
              <a:off x="4801177" y="4810935"/>
              <a:ext cx="137417" cy="117712"/>
            </a:xfrm>
            <a:custGeom>
              <a:avLst/>
              <a:gdLst>
                <a:gd name="T0" fmla="*/ 60 w 60"/>
                <a:gd name="T1" fmla="*/ 22 h 44"/>
                <a:gd name="T2" fmla="*/ 0 w 60"/>
                <a:gd name="T3" fmla="*/ 0 h 44"/>
                <a:gd name="T4" fmla="*/ 0 w 60"/>
                <a:gd name="T5" fmla="*/ 0 h 44"/>
                <a:gd name="T6" fmla="*/ 2 w 60"/>
                <a:gd name="T7" fmla="*/ 4 h 44"/>
                <a:gd name="T8" fmla="*/ 4 w 60"/>
                <a:gd name="T9" fmla="*/ 14 h 44"/>
                <a:gd name="T10" fmla="*/ 6 w 60"/>
                <a:gd name="T11" fmla="*/ 20 h 44"/>
                <a:gd name="T12" fmla="*/ 6 w 60"/>
                <a:gd name="T13" fmla="*/ 28 h 44"/>
                <a:gd name="T14" fmla="*/ 4 w 60"/>
                <a:gd name="T15" fmla="*/ 36 h 44"/>
                <a:gd name="T16" fmla="*/ 0 w 60"/>
                <a:gd name="T17" fmla="*/ 44 h 44"/>
                <a:gd name="T18" fmla="*/ 60 w 60"/>
                <a:gd name="T19"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44">
                  <a:moveTo>
                    <a:pt x="60" y="22"/>
                  </a:moveTo>
                  <a:lnTo>
                    <a:pt x="0" y="0"/>
                  </a:lnTo>
                  <a:lnTo>
                    <a:pt x="0" y="0"/>
                  </a:lnTo>
                  <a:lnTo>
                    <a:pt x="2" y="4"/>
                  </a:lnTo>
                  <a:lnTo>
                    <a:pt x="4" y="14"/>
                  </a:lnTo>
                  <a:lnTo>
                    <a:pt x="6" y="20"/>
                  </a:lnTo>
                  <a:lnTo>
                    <a:pt x="6" y="28"/>
                  </a:lnTo>
                  <a:lnTo>
                    <a:pt x="4" y="36"/>
                  </a:lnTo>
                  <a:lnTo>
                    <a:pt x="0" y="44"/>
                  </a:lnTo>
                  <a:lnTo>
                    <a:pt x="60" y="22"/>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1400" dirty="0"/>
            </a:p>
          </p:txBody>
        </p:sp>
        <p:grpSp>
          <p:nvGrpSpPr>
            <p:cNvPr id="63" name="Group 62"/>
            <p:cNvGrpSpPr/>
            <p:nvPr/>
          </p:nvGrpSpPr>
          <p:grpSpPr>
            <a:xfrm>
              <a:off x="4146157" y="4127742"/>
              <a:ext cx="847404" cy="963099"/>
              <a:chOff x="4146157" y="4127742"/>
              <a:chExt cx="847404" cy="963099"/>
            </a:xfrm>
          </p:grpSpPr>
          <p:sp>
            <p:nvSpPr>
              <p:cNvPr id="303" name="Freeform 132"/>
              <p:cNvSpPr>
                <a:spLocks/>
              </p:cNvSpPr>
              <p:nvPr/>
            </p:nvSpPr>
            <p:spPr bwMode="auto">
              <a:xfrm>
                <a:off x="4800068" y="4808301"/>
                <a:ext cx="137417" cy="117712"/>
              </a:xfrm>
              <a:custGeom>
                <a:avLst/>
                <a:gdLst>
                  <a:gd name="T0" fmla="*/ 60 w 60"/>
                  <a:gd name="T1" fmla="*/ 22 h 44"/>
                  <a:gd name="T2" fmla="*/ 0 w 60"/>
                  <a:gd name="T3" fmla="*/ 0 h 44"/>
                  <a:gd name="T4" fmla="*/ 0 w 60"/>
                  <a:gd name="T5" fmla="*/ 0 h 44"/>
                  <a:gd name="T6" fmla="*/ 2 w 60"/>
                  <a:gd name="T7" fmla="*/ 4 h 44"/>
                  <a:gd name="T8" fmla="*/ 4 w 60"/>
                  <a:gd name="T9" fmla="*/ 14 h 44"/>
                  <a:gd name="T10" fmla="*/ 6 w 60"/>
                  <a:gd name="T11" fmla="*/ 20 h 44"/>
                  <a:gd name="T12" fmla="*/ 6 w 60"/>
                  <a:gd name="T13" fmla="*/ 28 h 44"/>
                  <a:gd name="T14" fmla="*/ 4 w 60"/>
                  <a:gd name="T15" fmla="*/ 36 h 44"/>
                  <a:gd name="T16" fmla="*/ 0 w 60"/>
                  <a:gd name="T17" fmla="*/ 44 h 44"/>
                  <a:gd name="T18" fmla="*/ 60 w 60"/>
                  <a:gd name="T19"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44">
                    <a:moveTo>
                      <a:pt x="60" y="22"/>
                    </a:moveTo>
                    <a:lnTo>
                      <a:pt x="0" y="0"/>
                    </a:lnTo>
                    <a:lnTo>
                      <a:pt x="0" y="0"/>
                    </a:lnTo>
                    <a:lnTo>
                      <a:pt x="2" y="4"/>
                    </a:lnTo>
                    <a:lnTo>
                      <a:pt x="4" y="14"/>
                    </a:lnTo>
                    <a:lnTo>
                      <a:pt x="6" y="20"/>
                    </a:lnTo>
                    <a:lnTo>
                      <a:pt x="6" y="28"/>
                    </a:lnTo>
                    <a:lnTo>
                      <a:pt x="4" y="36"/>
                    </a:lnTo>
                    <a:lnTo>
                      <a:pt x="0" y="44"/>
                    </a:lnTo>
                    <a:lnTo>
                      <a:pt x="60" y="22"/>
                    </a:ln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04" name="Line 133"/>
              <p:cNvSpPr>
                <a:spLocks noChangeShapeType="1"/>
              </p:cNvSpPr>
              <p:nvPr/>
            </p:nvSpPr>
            <p:spPr bwMode="auto">
              <a:xfrm flipH="1" flipV="1">
                <a:off x="4229864" y="4862556"/>
                <a:ext cx="606849" cy="4601"/>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40" name="Line 169"/>
              <p:cNvSpPr>
                <a:spLocks noChangeShapeType="1"/>
              </p:cNvSpPr>
              <p:nvPr/>
            </p:nvSpPr>
            <p:spPr bwMode="auto">
              <a:xfrm flipV="1">
                <a:off x="4993561" y="4981206"/>
                <a:ext cx="0" cy="107011"/>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41" name="Line 170"/>
              <p:cNvSpPr>
                <a:spLocks noChangeShapeType="1"/>
              </p:cNvSpPr>
              <p:nvPr/>
            </p:nvSpPr>
            <p:spPr bwMode="auto">
              <a:xfrm flipV="1">
                <a:off x="4993561" y="4809990"/>
                <a:ext cx="0" cy="107011"/>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42" name="Line 171"/>
              <p:cNvSpPr>
                <a:spLocks noChangeShapeType="1"/>
              </p:cNvSpPr>
              <p:nvPr/>
            </p:nvSpPr>
            <p:spPr bwMode="auto">
              <a:xfrm flipV="1">
                <a:off x="4993561" y="4638772"/>
                <a:ext cx="0" cy="107011"/>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56" name="Line 185"/>
              <p:cNvSpPr>
                <a:spLocks noChangeShapeType="1"/>
              </p:cNvSpPr>
              <p:nvPr/>
            </p:nvSpPr>
            <p:spPr bwMode="auto">
              <a:xfrm flipV="1">
                <a:off x="4146157" y="4983830"/>
                <a:ext cx="0" cy="107011"/>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57" name="Line 186"/>
              <p:cNvSpPr>
                <a:spLocks noChangeShapeType="1"/>
              </p:cNvSpPr>
              <p:nvPr/>
            </p:nvSpPr>
            <p:spPr bwMode="auto">
              <a:xfrm flipV="1">
                <a:off x="4146157" y="4812614"/>
                <a:ext cx="0" cy="107011"/>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58" name="Line 187"/>
              <p:cNvSpPr>
                <a:spLocks noChangeShapeType="1"/>
              </p:cNvSpPr>
              <p:nvPr/>
            </p:nvSpPr>
            <p:spPr bwMode="auto">
              <a:xfrm flipV="1">
                <a:off x="4146157" y="4641396"/>
                <a:ext cx="0" cy="107011"/>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59" name="Line 188"/>
              <p:cNvSpPr>
                <a:spLocks noChangeShapeType="1"/>
              </p:cNvSpPr>
              <p:nvPr/>
            </p:nvSpPr>
            <p:spPr bwMode="auto">
              <a:xfrm flipV="1">
                <a:off x="4146157" y="4470178"/>
                <a:ext cx="0" cy="107011"/>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60" name="Line 189"/>
              <p:cNvSpPr>
                <a:spLocks noChangeShapeType="1"/>
              </p:cNvSpPr>
              <p:nvPr/>
            </p:nvSpPr>
            <p:spPr bwMode="auto">
              <a:xfrm flipV="1">
                <a:off x="4146157" y="4298960"/>
                <a:ext cx="0" cy="107011"/>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61" name="Line 190"/>
              <p:cNvSpPr>
                <a:spLocks noChangeShapeType="1"/>
              </p:cNvSpPr>
              <p:nvPr/>
            </p:nvSpPr>
            <p:spPr bwMode="auto">
              <a:xfrm flipV="1">
                <a:off x="4146157" y="4127742"/>
                <a:ext cx="0" cy="107011"/>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grpSp>
      </p:grpSp>
      <p:sp>
        <p:nvSpPr>
          <p:cNvPr id="387" name="Rectangle 296"/>
          <p:cNvSpPr>
            <a:spLocks noChangeArrowheads="1"/>
          </p:cNvSpPr>
          <p:nvPr/>
        </p:nvSpPr>
        <p:spPr bwMode="auto">
          <a:xfrm>
            <a:off x="4320218" y="5553716"/>
            <a:ext cx="728139" cy="237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Quantity</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grpSp>
        <p:nvGrpSpPr>
          <p:cNvPr id="64" name="Group 63"/>
          <p:cNvGrpSpPr/>
          <p:nvPr/>
        </p:nvGrpSpPr>
        <p:grpSpPr>
          <a:xfrm>
            <a:off x="4471377" y="3252978"/>
            <a:ext cx="1547801" cy="631366"/>
            <a:chOff x="4471377" y="3252978"/>
            <a:chExt cx="1547801" cy="631366"/>
          </a:xfrm>
        </p:grpSpPr>
        <p:sp>
          <p:nvSpPr>
            <p:cNvPr id="330" name="Rectangle 159"/>
            <p:cNvSpPr>
              <a:spLocks noChangeArrowheads="1"/>
            </p:cNvSpPr>
            <p:nvPr/>
          </p:nvSpPr>
          <p:spPr bwMode="auto">
            <a:xfrm>
              <a:off x="4471377" y="3252978"/>
              <a:ext cx="1547801" cy="631366"/>
            </a:xfrm>
            <a:prstGeom prst="rect">
              <a:avLst/>
            </a:prstGeom>
            <a:solidFill>
              <a:srgbClr val="CDDFC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389" name="Rectangle 298"/>
            <p:cNvSpPr>
              <a:spLocks noChangeArrowheads="1"/>
            </p:cNvSpPr>
            <p:nvPr/>
          </p:nvSpPr>
          <p:spPr bwMode="auto">
            <a:xfrm>
              <a:off x="4544666" y="3301132"/>
              <a:ext cx="80631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…quantity</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390" name="Rectangle 299"/>
            <p:cNvSpPr>
              <a:spLocks noChangeArrowheads="1"/>
            </p:cNvSpPr>
            <p:nvPr/>
          </p:nvSpPr>
          <p:spPr bwMode="auto">
            <a:xfrm>
              <a:off x="4544666" y="3483050"/>
              <a:ext cx="867369" cy="237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demanded</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391" name="Rectangle 300"/>
            <p:cNvSpPr>
              <a:spLocks noChangeArrowheads="1"/>
            </p:cNvSpPr>
            <p:nvPr/>
          </p:nvSpPr>
          <p:spPr bwMode="auto">
            <a:xfrm>
              <a:off x="4544666" y="3659620"/>
              <a:ext cx="146354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increases by 80%.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grpSp>
      <p:sp>
        <p:nvSpPr>
          <p:cNvPr id="388" name="Rectangle 297"/>
          <p:cNvSpPr>
            <a:spLocks noChangeArrowheads="1"/>
          </p:cNvSpPr>
          <p:nvPr/>
        </p:nvSpPr>
        <p:spPr bwMode="auto">
          <a:xfrm>
            <a:off x="3494239" y="2057400"/>
            <a:ext cx="25296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lvl="0" fontAlgn="base">
              <a:spcBef>
                <a:spcPct val="0"/>
              </a:spcBef>
              <a:spcAft>
                <a:spcPct val="0"/>
              </a:spcAft>
            </a:pPr>
            <a:r>
              <a:rPr lang="en-US" sz="2200" b="1" dirty="0">
                <a:solidFill>
                  <a:srgbClr val="000000"/>
                </a:solidFill>
                <a:latin typeface="+mj-lt"/>
                <a:cs typeface="Arial" pitchFamily="34" charset="0"/>
              </a:rPr>
              <a:t>Unit-elastic </a:t>
            </a:r>
            <a:r>
              <a:rPr lang="en-US" sz="2200" b="1" dirty="0">
                <a:latin typeface="+mj-lt"/>
              </a:rPr>
              <a:t>(|</a:t>
            </a:r>
            <a:r>
              <a:rPr lang="el-GR" sz="2200" b="1" dirty="0">
                <a:latin typeface="+mj-lt"/>
              </a:rPr>
              <a:t>ε</a:t>
            </a:r>
            <a:r>
              <a:rPr lang="en-US" sz="2200" b="1" baseline="-25000" dirty="0">
                <a:latin typeface="+mj-lt"/>
              </a:rPr>
              <a:t>d </a:t>
            </a:r>
            <a:r>
              <a:rPr lang="en-US" sz="2200" b="1" dirty="0">
                <a:latin typeface="+mj-lt"/>
              </a:rPr>
              <a:t>| = 1</a:t>
            </a:r>
            <a:r>
              <a:rPr lang="el-GR" sz="2200" b="1" dirty="0">
                <a:latin typeface="+mj-lt"/>
              </a:rPr>
              <a:t>)</a:t>
            </a:r>
            <a:endParaRPr kumimoji="0" lang="en-US" sz="2200" b="1" i="0" strike="noStrike" cap="none" normalizeH="0" baseline="0" dirty="0">
              <a:ln>
                <a:noFill/>
              </a:ln>
              <a:solidFill>
                <a:schemeClr val="tx1"/>
              </a:solidFill>
              <a:effectLst/>
              <a:latin typeface="+mj-lt"/>
              <a:cs typeface="Arial" pitchFamily="34" charset="0"/>
            </a:endParaRPr>
          </a:p>
        </p:txBody>
      </p:sp>
      <p:grpSp>
        <p:nvGrpSpPr>
          <p:cNvPr id="4" name="Group 3"/>
          <p:cNvGrpSpPr/>
          <p:nvPr/>
        </p:nvGrpSpPr>
        <p:grpSpPr>
          <a:xfrm>
            <a:off x="3124200" y="2514600"/>
            <a:ext cx="2637051" cy="3024960"/>
            <a:chOff x="3124200" y="2514600"/>
            <a:chExt cx="2637051" cy="3024960"/>
          </a:xfrm>
        </p:grpSpPr>
        <p:sp>
          <p:nvSpPr>
            <p:cNvPr id="314" name="Line 143"/>
            <p:cNvSpPr>
              <a:spLocks noChangeShapeType="1"/>
            </p:cNvSpPr>
            <p:nvPr/>
          </p:nvSpPr>
          <p:spPr bwMode="auto">
            <a:xfrm>
              <a:off x="3509459" y="4114800"/>
              <a:ext cx="54967"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grpSp>
          <p:nvGrpSpPr>
            <p:cNvPr id="2" name="Group 1"/>
            <p:cNvGrpSpPr/>
            <p:nvPr/>
          </p:nvGrpSpPr>
          <p:grpSpPr>
            <a:xfrm>
              <a:off x="3124200" y="2514600"/>
              <a:ext cx="2637051" cy="3024960"/>
              <a:chOff x="3124200" y="2514600"/>
              <a:chExt cx="2637051" cy="3024960"/>
            </a:xfrm>
          </p:grpSpPr>
          <p:sp>
            <p:nvSpPr>
              <p:cNvPr id="362" name="Line 191"/>
              <p:cNvSpPr>
                <a:spLocks noChangeShapeType="1"/>
              </p:cNvSpPr>
              <p:nvPr/>
            </p:nvSpPr>
            <p:spPr bwMode="auto">
              <a:xfrm>
                <a:off x="3948588" y="3425141"/>
                <a:ext cx="1327850" cy="1437415"/>
              </a:xfrm>
              <a:prstGeom prst="line">
                <a:avLst/>
              </a:prstGeom>
              <a:noFill/>
              <a:ln w="38100">
                <a:solidFill>
                  <a:srgbClr val="D4712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08" name="Line 137"/>
              <p:cNvSpPr>
                <a:spLocks noChangeShapeType="1"/>
              </p:cNvSpPr>
              <p:nvPr/>
            </p:nvSpPr>
            <p:spPr bwMode="auto">
              <a:xfrm flipV="1">
                <a:off x="3509459" y="2814231"/>
                <a:ext cx="0" cy="2445205"/>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09" name="Line 138"/>
              <p:cNvSpPr>
                <a:spLocks noChangeShapeType="1"/>
              </p:cNvSpPr>
              <p:nvPr/>
            </p:nvSpPr>
            <p:spPr bwMode="auto">
              <a:xfrm>
                <a:off x="3509459" y="2942645"/>
                <a:ext cx="54967"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10" name="Line 139"/>
              <p:cNvSpPr>
                <a:spLocks noChangeShapeType="1"/>
              </p:cNvSpPr>
              <p:nvPr/>
            </p:nvSpPr>
            <p:spPr bwMode="auto">
              <a:xfrm>
                <a:off x="3509459" y="3178069"/>
                <a:ext cx="54967"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11" name="Line 140"/>
              <p:cNvSpPr>
                <a:spLocks noChangeShapeType="1"/>
              </p:cNvSpPr>
              <p:nvPr/>
            </p:nvSpPr>
            <p:spPr bwMode="auto">
              <a:xfrm>
                <a:off x="3509459" y="3408143"/>
                <a:ext cx="54967"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12" name="Line 141"/>
              <p:cNvSpPr>
                <a:spLocks noChangeShapeType="1"/>
              </p:cNvSpPr>
              <p:nvPr/>
            </p:nvSpPr>
            <p:spPr bwMode="auto">
              <a:xfrm>
                <a:off x="3509459" y="3638217"/>
                <a:ext cx="54967"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13" name="Line 142"/>
              <p:cNvSpPr>
                <a:spLocks noChangeShapeType="1"/>
              </p:cNvSpPr>
              <p:nvPr/>
            </p:nvSpPr>
            <p:spPr bwMode="auto">
              <a:xfrm>
                <a:off x="3509459" y="3873642"/>
                <a:ext cx="54967"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15" name="Line 144"/>
              <p:cNvSpPr>
                <a:spLocks noChangeShapeType="1"/>
              </p:cNvSpPr>
              <p:nvPr/>
            </p:nvSpPr>
            <p:spPr bwMode="auto">
              <a:xfrm>
                <a:off x="3509459" y="4333789"/>
                <a:ext cx="54967"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17" name="Line 146"/>
              <p:cNvSpPr>
                <a:spLocks noChangeShapeType="1"/>
              </p:cNvSpPr>
              <p:nvPr/>
            </p:nvSpPr>
            <p:spPr bwMode="auto">
              <a:xfrm>
                <a:off x="3509459" y="4799288"/>
                <a:ext cx="54967"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18" name="Line 147"/>
              <p:cNvSpPr>
                <a:spLocks noChangeShapeType="1"/>
              </p:cNvSpPr>
              <p:nvPr/>
            </p:nvSpPr>
            <p:spPr bwMode="auto">
              <a:xfrm>
                <a:off x="3509459" y="5029362"/>
                <a:ext cx="54967"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19" name="Line 148"/>
              <p:cNvSpPr>
                <a:spLocks noChangeShapeType="1"/>
              </p:cNvSpPr>
              <p:nvPr/>
            </p:nvSpPr>
            <p:spPr bwMode="auto">
              <a:xfrm>
                <a:off x="3509459" y="5259436"/>
                <a:ext cx="2230733"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20" name="Line 149"/>
              <p:cNvSpPr>
                <a:spLocks noChangeShapeType="1"/>
              </p:cNvSpPr>
              <p:nvPr/>
            </p:nvSpPr>
            <p:spPr bwMode="auto">
              <a:xfrm>
                <a:off x="5630259" y="5195229"/>
                <a:ext cx="0" cy="64206"/>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21" name="Line 150"/>
              <p:cNvSpPr>
                <a:spLocks noChangeShapeType="1"/>
              </p:cNvSpPr>
              <p:nvPr/>
            </p:nvSpPr>
            <p:spPr bwMode="auto">
              <a:xfrm>
                <a:off x="5419553" y="5195229"/>
                <a:ext cx="0" cy="64206"/>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22" name="Line 151"/>
              <p:cNvSpPr>
                <a:spLocks noChangeShapeType="1"/>
              </p:cNvSpPr>
              <p:nvPr/>
            </p:nvSpPr>
            <p:spPr bwMode="auto">
              <a:xfrm>
                <a:off x="5204267" y="5195229"/>
                <a:ext cx="0" cy="64206"/>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23" name="Line 152"/>
              <p:cNvSpPr>
                <a:spLocks noChangeShapeType="1"/>
              </p:cNvSpPr>
              <p:nvPr/>
            </p:nvSpPr>
            <p:spPr bwMode="auto">
              <a:xfrm>
                <a:off x="4993561" y="5195229"/>
                <a:ext cx="0" cy="64206"/>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24" name="Line 153"/>
              <p:cNvSpPr>
                <a:spLocks noChangeShapeType="1"/>
              </p:cNvSpPr>
              <p:nvPr/>
            </p:nvSpPr>
            <p:spPr bwMode="auto">
              <a:xfrm>
                <a:off x="4782855" y="5195229"/>
                <a:ext cx="0" cy="64206"/>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25" name="Line 154"/>
              <p:cNvSpPr>
                <a:spLocks noChangeShapeType="1"/>
              </p:cNvSpPr>
              <p:nvPr/>
            </p:nvSpPr>
            <p:spPr bwMode="auto">
              <a:xfrm>
                <a:off x="4567569" y="5195229"/>
                <a:ext cx="0" cy="64206"/>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26" name="Line 155"/>
              <p:cNvSpPr>
                <a:spLocks noChangeShapeType="1"/>
              </p:cNvSpPr>
              <p:nvPr/>
            </p:nvSpPr>
            <p:spPr bwMode="auto">
              <a:xfrm>
                <a:off x="4356863" y="5195229"/>
                <a:ext cx="0" cy="64206"/>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27" name="Line 156"/>
              <p:cNvSpPr>
                <a:spLocks noChangeShapeType="1"/>
              </p:cNvSpPr>
              <p:nvPr/>
            </p:nvSpPr>
            <p:spPr bwMode="auto">
              <a:xfrm>
                <a:off x="4146157" y="5195229"/>
                <a:ext cx="0" cy="64206"/>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28" name="Line 157"/>
              <p:cNvSpPr>
                <a:spLocks noChangeShapeType="1"/>
              </p:cNvSpPr>
              <p:nvPr/>
            </p:nvSpPr>
            <p:spPr bwMode="auto">
              <a:xfrm>
                <a:off x="3930871" y="5195229"/>
                <a:ext cx="0" cy="64206"/>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29" name="Line 158"/>
              <p:cNvSpPr>
                <a:spLocks noChangeShapeType="1"/>
              </p:cNvSpPr>
              <p:nvPr/>
            </p:nvSpPr>
            <p:spPr bwMode="auto">
              <a:xfrm>
                <a:off x="3720165" y="5195229"/>
                <a:ext cx="0" cy="64206"/>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39" name="Line 168"/>
              <p:cNvSpPr>
                <a:spLocks noChangeShapeType="1"/>
              </p:cNvSpPr>
              <p:nvPr/>
            </p:nvSpPr>
            <p:spPr bwMode="auto">
              <a:xfrm flipV="1">
                <a:off x="4993561" y="5152424"/>
                <a:ext cx="0" cy="107011"/>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54" name="Line 183"/>
              <p:cNvSpPr>
                <a:spLocks noChangeShapeType="1"/>
              </p:cNvSpPr>
              <p:nvPr/>
            </p:nvSpPr>
            <p:spPr bwMode="auto">
              <a:xfrm flipH="1">
                <a:off x="3509459" y="4563863"/>
                <a:ext cx="18322"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55" name="Line 184"/>
              <p:cNvSpPr>
                <a:spLocks noChangeShapeType="1"/>
              </p:cNvSpPr>
              <p:nvPr/>
            </p:nvSpPr>
            <p:spPr bwMode="auto">
              <a:xfrm flipV="1">
                <a:off x="4567569" y="5152424"/>
                <a:ext cx="0" cy="107011"/>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65" name="Rectangle 274"/>
              <p:cNvSpPr>
                <a:spLocks noChangeArrowheads="1"/>
              </p:cNvSpPr>
              <p:nvPr/>
            </p:nvSpPr>
            <p:spPr bwMode="auto">
              <a:xfrm>
                <a:off x="3381203" y="5302241"/>
                <a:ext cx="99850" cy="237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366" name="Rectangle 275"/>
              <p:cNvSpPr>
                <a:spLocks noChangeArrowheads="1"/>
              </p:cNvSpPr>
              <p:nvPr/>
            </p:nvSpPr>
            <p:spPr bwMode="auto">
              <a:xfrm>
                <a:off x="3352179" y="4927702"/>
                <a:ext cx="99850" cy="237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367" name="Rectangle 276"/>
              <p:cNvSpPr>
                <a:spLocks noChangeArrowheads="1"/>
              </p:cNvSpPr>
              <p:nvPr/>
            </p:nvSpPr>
            <p:spPr bwMode="auto">
              <a:xfrm>
                <a:off x="3352179" y="4692276"/>
                <a:ext cx="99850" cy="237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368" name="Rectangle 277"/>
              <p:cNvSpPr>
                <a:spLocks noChangeArrowheads="1"/>
              </p:cNvSpPr>
              <p:nvPr/>
            </p:nvSpPr>
            <p:spPr bwMode="auto">
              <a:xfrm>
                <a:off x="3352179" y="4462202"/>
                <a:ext cx="99850" cy="237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369" name="Rectangle 278"/>
              <p:cNvSpPr>
                <a:spLocks noChangeArrowheads="1"/>
              </p:cNvSpPr>
              <p:nvPr/>
            </p:nvSpPr>
            <p:spPr bwMode="auto">
              <a:xfrm>
                <a:off x="3352179" y="4232128"/>
                <a:ext cx="99850" cy="237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370" name="Rectangle 279"/>
              <p:cNvSpPr>
                <a:spLocks noChangeArrowheads="1"/>
              </p:cNvSpPr>
              <p:nvPr/>
            </p:nvSpPr>
            <p:spPr bwMode="auto">
              <a:xfrm>
                <a:off x="3352179" y="4002054"/>
                <a:ext cx="99850" cy="237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371" name="Rectangle 280"/>
              <p:cNvSpPr>
                <a:spLocks noChangeArrowheads="1"/>
              </p:cNvSpPr>
              <p:nvPr/>
            </p:nvSpPr>
            <p:spPr bwMode="auto">
              <a:xfrm>
                <a:off x="3352179" y="3766630"/>
                <a:ext cx="99850" cy="237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6</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372" name="Rectangle 281"/>
              <p:cNvSpPr>
                <a:spLocks noChangeArrowheads="1"/>
              </p:cNvSpPr>
              <p:nvPr/>
            </p:nvSpPr>
            <p:spPr bwMode="auto">
              <a:xfrm>
                <a:off x="3352179" y="3536556"/>
                <a:ext cx="99850" cy="237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7</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373" name="Rectangle 282"/>
              <p:cNvSpPr>
                <a:spLocks noChangeArrowheads="1"/>
              </p:cNvSpPr>
              <p:nvPr/>
            </p:nvSpPr>
            <p:spPr bwMode="auto">
              <a:xfrm>
                <a:off x="3352179" y="3306482"/>
                <a:ext cx="99850" cy="237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8</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374" name="Rectangle 283"/>
              <p:cNvSpPr>
                <a:spLocks noChangeArrowheads="1"/>
              </p:cNvSpPr>
              <p:nvPr/>
            </p:nvSpPr>
            <p:spPr bwMode="auto">
              <a:xfrm>
                <a:off x="3352179" y="3076408"/>
                <a:ext cx="99850" cy="237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9</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375" name="Rectangle 284"/>
              <p:cNvSpPr>
                <a:spLocks noChangeArrowheads="1"/>
              </p:cNvSpPr>
              <p:nvPr/>
            </p:nvSpPr>
            <p:spPr bwMode="auto">
              <a:xfrm>
                <a:off x="3275979" y="2840984"/>
                <a:ext cx="199700" cy="237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376" name="Rectangle 285"/>
              <p:cNvSpPr>
                <a:spLocks noChangeArrowheads="1"/>
              </p:cNvSpPr>
              <p:nvPr/>
            </p:nvSpPr>
            <p:spPr bwMode="auto">
              <a:xfrm>
                <a:off x="3683520" y="5302241"/>
                <a:ext cx="99850" cy="237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377" name="Rectangle 286"/>
              <p:cNvSpPr>
                <a:spLocks noChangeArrowheads="1"/>
              </p:cNvSpPr>
              <p:nvPr/>
            </p:nvSpPr>
            <p:spPr bwMode="auto">
              <a:xfrm>
                <a:off x="3898807" y="5302241"/>
                <a:ext cx="99850" cy="237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378" name="Rectangle 287"/>
              <p:cNvSpPr>
                <a:spLocks noChangeArrowheads="1"/>
              </p:cNvSpPr>
              <p:nvPr/>
            </p:nvSpPr>
            <p:spPr bwMode="auto">
              <a:xfrm>
                <a:off x="4109513" y="5302241"/>
                <a:ext cx="99850" cy="237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379" name="Rectangle 288"/>
              <p:cNvSpPr>
                <a:spLocks noChangeArrowheads="1"/>
              </p:cNvSpPr>
              <p:nvPr/>
            </p:nvSpPr>
            <p:spPr bwMode="auto">
              <a:xfrm>
                <a:off x="4320218" y="5302241"/>
                <a:ext cx="99850" cy="237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380" name="Rectangle 289"/>
              <p:cNvSpPr>
                <a:spLocks noChangeArrowheads="1"/>
              </p:cNvSpPr>
              <p:nvPr/>
            </p:nvSpPr>
            <p:spPr bwMode="auto">
              <a:xfrm>
                <a:off x="4535505" y="5302241"/>
                <a:ext cx="99850" cy="237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381" name="Rectangle 290"/>
              <p:cNvSpPr>
                <a:spLocks noChangeArrowheads="1"/>
              </p:cNvSpPr>
              <p:nvPr/>
            </p:nvSpPr>
            <p:spPr bwMode="auto">
              <a:xfrm>
                <a:off x="4746211" y="5302241"/>
                <a:ext cx="99850" cy="237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6</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382" name="Rectangle 291"/>
              <p:cNvSpPr>
                <a:spLocks noChangeArrowheads="1"/>
              </p:cNvSpPr>
              <p:nvPr/>
            </p:nvSpPr>
            <p:spPr bwMode="auto">
              <a:xfrm>
                <a:off x="4956916" y="5302241"/>
                <a:ext cx="99850" cy="237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7</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383" name="Rectangle 292"/>
              <p:cNvSpPr>
                <a:spLocks noChangeArrowheads="1"/>
              </p:cNvSpPr>
              <p:nvPr/>
            </p:nvSpPr>
            <p:spPr bwMode="auto">
              <a:xfrm>
                <a:off x="5172203" y="5302241"/>
                <a:ext cx="99850" cy="237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8</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384" name="Rectangle 293"/>
              <p:cNvSpPr>
                <a:spLocks noChangeArrowheads="1"/>
              </p:cNvSpPr>
              <p:nvPr/>
            </p:nvSpPr>
            <p:spPr bwMode="auto">
              <a:xfrm>
                <a:off x="5382909" y="5302241"/>
                <a:ext cx="99850" cy="237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9</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385" name="Rectangle 294"/>
              <p:cNvSpPr>
                <a:spLocks noChangeArrowheads="1"/>
              </p:cNvSpPr>
              <p:nvPr/>
            </p:nvSpPr>
            <p:spPr bwMode="auto">
              <a:xfrm>
                <a:off x="5561551" y="5302241"/>
                <a:ext cx="199700" cy="237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386" name="Rectangle 295"/>
              <p:cNvSpPr>
                <a:spLocks noChangeArrowheads="1"/>
              </p:cNvSpPr>
              <p:nvPr/>
            </p:nvSpPr>
            <p:spPr bwMode="auto">
              <a:xfrm>
                <a:off x="3124200" y="2514600"/>
                <a:ext cx="708503" cy="237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Price ($)</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392" name="Rectangle 301"/>
              <p:cNvSpPr>
                <a:spLocks noChangeArrowheads="1"/>
              </p:cNvSpPr>
              <p:nvPr/>
            </p:nvSpPr>
            <p:spPr bwMode="auto">
              <a:xfrm>
                <a:off x="5318081" y="4810296"/>
                <a:ext cx="129655" cy="237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D</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grpSp>
      </p:grpSp>
      <p:sp>
        <p:nvSpPr>
          <p:cNvPr id="397" name="Content Placeholder 1"/>
          <p:cNvSpPr txBox="1">
            <a:spLocks/>
          </p:cNvSpPr>
          <p:nvPr/>
        </p:nvSpPr>
        <p:spPr>
          <a:xfrm>
            <a:off x="457200" y="5867399"/>
            <a:ext cx="8229600" cy="68580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buNone/>
              <a:defRPr/>
            </a:pPr>
            <a:r>
              <a:rPr lang="en-US" sz="2400" dirty="0"/>
              <a:t>When price declines by the same amount (say 80%)…</a:t>
            </a:r>
          </a:p>
        </p:txBody>
      </p:sp>
      <p:sp>
        <p:nvSpPr>
          <p:cNvPr id="398" name="Rectangle 397"/>
          <p:cNvSpPr/>
          <p:nvPr/>
        </p:nvSpPr>
        <p:spPr>
          <a:xfrm>
            <a:off x="457200" y="5867399"/>
            <a:ext cx="7529224" cy="457201"/>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8" name="Line 50"/>
          <p:cNvSpPr>
            <a:spLocks noChangeShapeType="1"/>
          </p:cNvSpPr>
          <p:nvPr/>
        </p:nvSpPr>
        <p:spPr bwMode="auto">
          <a:xfrm flipH="1">
            <a:off x="2315921" y="4563863"/>
            <a:ext cx="91611"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89" name="Line 64"/>
          <p:cNvSpPr>
            <a:spLocks noChangeShapeType="1"/>
          </p:cNvSpPr>
          <p:nvPr/>
        </p:nvSpPr>
        <p:spPr bwMode="auto">
          <a:xfrm flipV="1">
            <a:off x="1210152" y="4009013"/>
            <a:ext cx="0" cy="107011"/>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90" name="Line 65"/>
          <p:cNvSpPr>
            <a:spLocks noChangeShapeType="1"/>
          </p:cNvSpPr>
          <p:nvPr/>
        </p:nvSpPr>
        <p:spPr bwMode="auto">
          <a:xfrm flipV="1">
            <a:off x="1210152" y="3837795"/>
            <a:ext cx="0" cy="107011"/>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91" name="Line 66"/>
          <p:cNvSpPr>
            <a:spLocks noChangeShapeType="1"/>
          </p:cNvSpPr>
          <p:nvPr/>
        </p:nvSpPr>
        <p:spPr bwMode="auto">
          <a:xfrm flipV="1">
            <a:off x="1210152" y="3666577"/>
            <a:ext cx="0" cy="107011"/>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38" name="Line 39"/>
          <p:cNvSpPr>
            <a:spLocks noChangeShapeType="1"/>
          </p:cNvSpPr>
          <p:nvPr/>
        </p:nvSpPr>
        <p:spPr bwMode="auto">
          <a:xfrm>
            <a:off x="1133838" y="3638217"/>
            <a:ext cx="91611"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95" name="Line 186"/>
          <p:cNvSpPr>
            <a:spLocks noChangeShapeType="1"/>
          </p:cNvSpPr>
          <p:nvPr/>
        </p:nvSpPr>
        <p:spPr bwMode="auto">
          <a:xfrm flipV="1">
            <a:off x="4146157" y="3953901"/>
            <a:ext cx="0" cy="107011"/>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96" name="Line 187"/>
          <p:cNvSpPr>
            <a:spLocks noChangeShapeType="1"/>
          </p:cNvSpPr>
          <p:nvPr/>
        </p:nvSpPr>
        <p:spPr bwMode="auto">
          <a:xfrm flipV="1">
            <a:off x="4146157" y="3782683"/>
            <a:ext cx="0" cy="107011"/>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400" name="Line 188"/>
          <p:cNvSpPr>
            <a:spLocks noChangeShapeType="1"/>
          </p:cNvSpPr>
          <p:nvPr/>
        </p:nvSpPr>
        <p:spPr bwMode="auto">
          <a:xfrm flipV="1">
            <a:off x="4146157" y="3625361"/>
            <a:ext cx="0" cy="107011"/>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grpSp>
        <p:nvGrpSpPr>
          <p:cNvPr id="27" name="Group 26"/>
          <p:cNvGrpSpPr/>
          <p:nvPr/>
        </p:nvGrpSpPr>
        <p:grpSpPr>
          <a:xfrm>
            <a:off x="3508853" y="3593257"/>
            <a:ext cx="1521352" cy="1011279"/>
            <a:chOff x="3508853" y="3593257"/>
            <a:chExt cx="1521352" cy="1011279"/>
          </a:xfrm>
        </p:grpSpPr>
        <p:sp>
          <p:nvSpPr>
            <p:cNvPr id="305" name="Freeform 134"/>
            <p:cNvSpPr>
              <a:spLocks/>
            </p:cNvSpPr>
            <p:nvPr/>
          </p:nvSpPr>
          <p:spPr bwMode="auto">
            <a:xfrm>
              <a:off x="3783370" y="4352049"/>
              <a:ext cx="100772" cy="160517"/>
            </a:xfrm>
            <a:custGeom>
              <a:avLst/>
              <a:gdLst>
                <a:gd name="T0" fmla="*/ 22 w 44"/>
                <a:gd name="T1" fmla="*/ 60 h 60"/>
                <a:gd name="T2" fmla="*/ 44 w 44"/>
                <a:gd name="T3" fmla="*/ 0 h 60"/>
                <a:gd name="T4" fmla="*/ 44 w 44"/>
                <a:gd name="T5" fmla="*/ 0 h 60"/>
                <a:gd name="T6" fmla="*/ 40 w 44"/>
                <a:gd name="T7" fmla="*/ 2 h 60"/>
                <a:gd name="T8" fmla="*/ 30 w 44"/>
                <a:gd name="T9" fmla="*/ 6 h 60"/>
                <a:gd name="T10" fmla="*/ 24 w 44"/>
                <a:gd name="T11" fmla="*/ 6 h 60"/>
                <a:gd name="T12" fmla="*/ 16 w 44"/>
                <a:gd name="T13" fmla="*/ 6 h 60"/>
                <a:gd name="T14" fmla="*/ 8 w 44"/>
                <a:gd name="T15" fmla="*/ 4 h 60"/>
                <a:gd name="T16" fmla="*/ 0 w 44"/>
                <a:gd name="T17" fmla="*/ 0 h 60"/>
                <a:gd name="T18" fmla="*/ 22 w 44"/>
                <a:gd name="T19" fmla="*/ 6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60">
                  <a:moveTo>
                    <a:pt x="22" y="60"/>
                  </a:moveTo>
                  <a:lnTo>
                    <a:pt x="44" y="0"/>
                  </a:lnTo>
                  <a:lnTo>
                    <a:pt x="44" y="0"/>
                  </a:lnTo>
                  <a:lnTo>
                    <a:pt x="40" y="2"/>
                  </a:lnTo>
                  <a:lnTo>
                    <a:pt x="30" y="6"/>
                  </a:lnTo>
                  <a:lnTo>
                    <a:pt x="24" y="6"/>
                  </a:lnTo>
                  <a:lnTo>
                    <a:pt x="16" y="6"/>
                  </a:lnTo>
                  <a:lnTo>
                    <a:pt x="8" y="4"/>
                  </a:lnTo>
                  <a:lnTo>
                    <a:pt x="0" y="0"/>
                  </a:lnTo>
                  <a:lnTo>
                    <a:pt x="22" y="60"/>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1400" dirty="0"/>
            </a:p>
          </p:txBody>
        </p:sp>
        <p:grpSp>
          <p:nvGrpSpPr>
            <p:cNvPr id="24" name="Group 23"/>
            <p:cNvGrpSpPr/>
            <p:nvPr/>
          </p:nvGrpSpPr>
          <p:grpSpPr>
            <a:xfrm>
              <a:off x="3508853" y="3593257"/>
              <a:ext cx="1521352" cy="1011279"/>
              <a:chOff x="3508853" y="3593257"/>
              <a:chExt cx="1521352" cy="1011279"/>
            </a:xfrm>
          </p:grpSpPr>
          <p:sp>
            <p:nvSpPr>
              <p:cNvPr id="307" name="Line 136"/>
              <p:cNvSpPr>
                <a:spLocks noChangeShapeType="1"/>
              </p:cNvSpPr>
              <p:nvPr/>
            </p:nvSpPr>
            <p:spPr bwMode="auto">
              <a:xfrm flipV="1">
                <a:off x="3835814" y="3706046"/>
                <a:ext cx="0" cy="724054"/>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16" name="Line 145"/>
              <p:cNvSpPr>
                <a:spLocks noChangeShapeType="1"/>
              </p:cNvSpPr>
              <p:nvPr/>
            </p:nvSpPr>
            <p:spPr bwMode="auto">
              <a:xfrm>
                <a:off x="3509459" y="4563863"/>
                <a:ext cx="54967"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31" name="Line 160"/>
              <p:cNvSpPr>
                <a:spLocks noChangeShapeType="1"/>
              </p:cNvSpPr>
              <p:nvPr/>
            </p:nvSpPr>
            <p:spPr bwMode="auto">
              <a:xfrm>
                <a:off x="3508853" y="3638217"/>
                <a:ext cx="91611"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32" name="Line 161"/>
              <p:cNvSpPr>
                <a:spLocks noChangeShapeType="1"/>
              </p:cNvSpPr>
              <p:nvPr/>
            </p:nvSpPr>
            <p:spPr bwMode="auto">
              <a:xfrm>
                <a:off x="3655431" y="3638217"/>
                <a:ext cx="91611"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33" name="Line 162"/>
              <p:cNvSpPr>
                <a:spLocks noChangeShapeType="1"/>
              </p:cNvSpPr>
              <p:nvPr/>
            </p:nvSpPr>
            <p:spPr bwMode="auto">
              <a:xfrm>
                <a:off x="3802009" y="3638217"/>
                <a:ext cx="91611"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34" name="Line 163"/>
              <p:cNvSpPr>
                <a:spLocks noChangeShapeType="1"/>
              </p:cNvSpPr>
              <p:nvPr/>
            </p:nvSpPr>
            <p:spPr bwMode="auto">
              <a:xfrm>
                <a:off x="3948587" y="3638217"/>
                <a:ext cx="91611"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44" name="Line 173"/>
              <p:cNvSpPr>
                <a:spLocks noChangeShapeType="1"/>
              </p:cNvSpPr>
              <p:nvPr/>
            </p:nvSpPr>
            <p:spPr bwMode="auto">
              <a:xfrm flipH="1">
                <a:off x="4901950" y="4563863"/>
                <a:ext cx="91611"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45" name="Line 174"/>
              <p:cNvSpPr>
                <a:spLocks noChangeShapeType="1"/>
              </p:cNvSpPr>
              <p:nvPr/>
            </p:nvSpPr>
            <p:spPr bwMode="auto">
              <a:xfrm flipH="1">
                <a:off x="4755372" y="4563863"/>
                <a:ext cx="91611"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46" name="Line 175"/>
              <p:cNvSpPr>
                <a:spLocks noChangeShapeType="1"/>
              </p:cNvSpPr>
              <p:nvPr/>
            </p:nvSpPr>
            <p:spPr bwMode="auto">
              <a:xfrm flipH="1">
                <a:off x="4608794" y="4563863"/>
                <a:ext cx="91611"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47" name="Line 176"/>
              <p:cNvSpPr>
                <a:spLocks noChangeShapeType="1"/>
              </p:cNvSpPr>
              <p:nvPr/>
            </p:nvSpPr>
            <p:spPr bwMode="auto">
              <a:xfrm flipH="1">
                <a:off x="4462216" y="4563863"/>
                <a:ext cx="91611"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48" name="Line 177"/>
              <p:cNvSpPr>
                <a:spLocks noChangeShapeType="1"/>
              </p:cNvSpPr>
              <p:nvPr/>
            </p:nvSpPr>
            <p:spPr bwMode="auto">
              <a:xfrm flipH="1">
                <a:off x="4315638" y="4563863"/>
                <a:ext cx="91611"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49" name="Line 178"/>
              <p:cNvSpPr>
                <a:spLocks noChangeShapeType="1"/>
              </p:cNvSpPr>
              <p:nvPr/>
            </p:nvSpPr>
            <p:spPr bwMode="auto">
              <a:xfrm flipH="1">
                <a:off x="4169060" y="4563863"/>
                <a:ext cx="91611"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50" name="Line 179"/>
              <p:cNvSpPr>
                <a:spLocks noChangeShapeType="1"/>
              </p:cNvSpPr>
              <p:nvPr/>
            </p:nvSpPr>
            <p:spPr bwMode="auto">
              <a:xfrm flipH="1">
                <a:off x="4022482" y="4563863"/>
                <a:ext cx="91611"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51" name="Line 180"/>
              <p:cNvSpPr>
                <a:spLocks noChangeShapeType="1"/>
              </p:cNvSpPr>
              <p:nvPr/>
            </p:nvSpPr>
            <p:spPr bwMode="auto">
              <a:xfrm flipH="1">
                <a:off x="3875904" y="4563863"/>
                <a:ext cx="91611"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52" name="Line 181"/>
              <p:cNvSpPr>
                <a:spLocks noChangeShapeType="1"/>
              </p:cNvSpPr>
              <p:nvPr/>
            </p:nvSpPr>
            <p:spPr bwMode="auto">
              <a:xfrm flipH="1">
                <a:off x="3729326" y="4563863"/>
                <a:ext cx="91611"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53" name="Line 182"/>
              <p:cNvSpPr>
                <a:spLocks noChangeShapeType="1"/>
              </p:cNvSpPr>
              <p:nvPr/>
            </p:nvSpPr>
            <p:spPr bwMode="auto">
              <a:xfrm flipH="1">
                <a:off x="3582748" y="4563863"/>
                <a:ext cx="91611"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64" name="Freeform 193"/>
              <p:cNvSpPr>
                <a:spLocks/>
              </p:cNvSpPr>
              <p:nvPr/>
            </p:nvSpPr>
            <p:spPr bwMode="auto">
              <a:xfrm>
                <a:off x="4956916" y="4518927"/>
                <a:ext cx="73289" cy="85609"/>
              </a:xfrm>
              <a:custGeom>
                <a:avLst/>
                <a:gdLst>
                  <a:gd name="T0" fmla="*/ 32 w 32"/>
                  <a:gd name="T1" fmla="*/ 16 h 32"/>
                  <a:gd name="T2" fmla="*/ 32 w 32"/>
                  <a:gd name="T3" fmla="*/ 16 h 32"/>
                  <a:gd name="T4" fmla="*/ 30 w 32"/>
                  <a:gd name="T5" fmla="*/ 22 h 32"/>
                  <a:gd name="T6" fmla="*/ 28 w 32"/>
                  <a:gd name="T7" fmla="*/ 28 h 32"/>
                  <a:gd name="T8" fmla="*/ 22 w 32"/>
                  <a:gd name="T9" fmla="*/ 32 h 32"/>
                  <a:gd name="T10" fmla="*/ 16 w 32"/>
                  <a:gd name="T11" fmla="*/ 32 h 32"/>
                  <a:gd name="T12" fmla="*/ 16 w 32"/>
                  <a:gd name="T13" fmla="*/ 32 h 32"/>
                  <a:gd name="T14" fmla="*/ 10 w 32"/>
                  <a:gd name="T15" fmla="*/ 32 h 32"/>
                  <a:gd name="T16" fmla="*/ 4 w 32"/>
                  <a:gd name="T17" fmla="*/ 28 h 32"/>
                  <a:gd name="T18" fmla="*/ 2 w 32"/>
                  <a:gd name="T19" fmla="*/ 22 h 32"/>
                  <a:gd name="T20" fmla="*/ 0 w 32"/>
                  <a:gd name="T21" fmla="*/ 16 h 32"/>
                  <a:gd name="T22" fmla="*/ 0 w 32"/>
                  <a:gd name="T23" fmla="*/ 16 h 32"/>
                  <a:gd name="T24" fmla="*/ 2 w 32"/>
                  <a:gd name="T25" fmla="*/ 10 h 32"/>
                  <a:gd name="T26" fmla="*/ 4 w 32"/>
                  <a:gd name="T27" fmla="*/ 6 h 32"/>
                  <a:gd name="T28" fmla="*/ 10 w 32"/>
                  <a:gd name="T29" fmla="*/ 2 h 32"/>
                  <a:gd name="T30" fmla="*/ 16 w 32"/>
                  <a:gd name="T31" fmla="*/ 0 h 32"/>
                  <a:gd name="T32" fmla="*/ 16 w 32"/>
                  <a:gd name="T33" fmla="*/ 0 h 32"/>
                  <a:gd name="T34" fmla="*/ 22 w 32"/>
                  <a:gd name="T35" fmla="*/ 2 h 32"/>
                  <a:gd name="T36" fmla="*/ 28 w 32"/>
                  <a:gd name="T37" fmla="*/ 6 h 32"/>
                  <a:gd name="T38" fmla="*/ 30 w 32"/>
                  <a:gd name="T39" fmla="*/ 10 h 32"/>
                  <a:gd name="T40" fmla="*/ 32 w 32"/>
                  <a:gd name="T41" fmla="*/ 16 h 32"/>
                  <a:gd name="T42" fmla="*/ 32 w 32"/>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32">
                    <a:moveTo>
                      <a:pt x="32" y="16"/>
                    </a:moveTo>
                    <a:lnTo>
                      <a:pt x="32" y="16"/>
                    </a:lnTo>
                    <a:lnTo>
                      <a:pt x="30" y="22"/>
                    </a:lnTo>
                    <a:lnTo>
                      <a:pt x="28" y="28"/>
                    </a:lnTo>
                    <a:lnTo>
                      <a:pt x="22" y="32"/>
                    </a:lnTo>
                    <a:lnTo>
                      <a:pt x="16" y="32"/>
                    </a:lnTo>
                    <a:lnTo>
                      <a:pt x="16" y="32"/>
                    </a:lnTo>
                    <a:lnTo>
                      <a:pt x="10" y="32"/>
                    </a:lnTo>
                    <a:lnTo>
                      <a:pt x="4" y="28"/>
                    </a:lnTo>
                    <a:lnTo>
                      <a:pt x="2" y="22"/>
                    </a:lnTo>
                    <a:lnTo>
                      <a:pt x="0" y="16"/>
                    </a:lnTo>
                    <a:lnTo>
                      <a:pt x="0" y="16"/>
                    </a:lnTo>
                    <a:lnTo>
                      <a:pt x="2" y="10"/>
                    </a:lnTo>
                    <a:lnTo>
                      <a:pt x="4" y="6"/>
                    </a:lnTo>
                    <a:lnTo>
                      <a:pt x="10" y="2"/>
                    </a:lnTo>
                    <a:lnTo>
                      <a:pt x="16" y="0"/>
                    </a:lnTo>
                    <a:lnTo>
                      <a:pt x="16" y="0"/>
                    </a:lnTo>
                    <a:lnTo>
                      <a:pt x="22" y="2"/>
                    </a:lnTo>
                    <a:lnTo>
                      <a:pt x="28" y="6"/>
                    </a:lnTo>
                    <a:lnTo>
                      <a:pt x="30" y="10"/>
                    </a:lnTo>
                    <a:lnTo>
                      <a:pt x="32" y="16"/>
                    </a:lnTo>
                    <a:lnTo>
                      <a:pt x="32" y="16"/>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1400" dirty="0"/>
              </a:p>
            </p:txBody>
          </p:sp>
          <p:sp>
            <p:nvSpPr>
              <p:cNvPr id="363" name="Freeform 192"/>
              <p:cNvSpPr>
                <a:spLocks/>
              </p:cNvSpPr>
              <p:nvPr/>
            </p:nvSpPr>
            <p:spPr bwMode="auto">
              <a:xfrm>
                <a:off x="4110549" y="3593257"/>
                <a:ext cx="73289" cy="85609"/>
              </a:xfrm>
              <a:custGeom>
                <a:avLst/>
                <a:gdLst>
                  <a:gd name="T0" fmla="*/ 32 w 32"/>
                  <a:gd name="T1" fmla="*/ 16 h 32"/>
                  <a:gd name="T2" fmla="*/ 32 w 32"/>
                  <a:gd name="T3" fmla="*/ 16 h 32"/>
                  <a:gd name="T4" fmla="*/ 32 w 32"/>
                  <a:gd name="T5" fmla="*/ 22 h 32"/>
                  <a:gd name="T6" fmla="*/ 28 w 32"/>
                  <a:gd name="T7" fmla="*/ 26 h 32"/>
                  <a:gd name="T8" fmla="*/ 22 w 32"/>
                  <a:gd name="T9" fmla="*/ 30 h 32"/>
                  <a:gd name="T10" fmla="*/ 16 w 32"/>
                  <a:gd name="T11" fmla="*/ 32 h 32"/>
                  <a:gd name="T12" fmla="*/ 16 w 32"/>
                  <a:gd name="T13" fmla="*/ 32 h 32"/>
                  <a:gd name="T14" fmla="*/ 10 w 32"/>
                  <a:gd name="T15" fmla="*/ 30 h 32"/>
                  <a:gd name="T16" fmla="*/ 6 w 32"/>
                  <a:gd name="T17" fmla="*/ 26 h 32"/>
                  <a:gd name="T18" fmla="*/ 2 w 32"/>
                  <a:gd name="T19" fmla="*/ 22 h 32"/>
                  <a:gd name="T20" fmla="*/ 0 w 32"/>
                  <a:gd name="T21" fmla="*/ 16 h 32"/>
                  <a:gd name="T22" fmla="*/ 0 w 32"/>
                  <a:gd name="T23" fmla="*/ 16 h 32"/>
                  <a:gd name="T24" fmla="*/ 2 w 32"/>
                  <a:gd name="T25" fmla="*/ 10 h 32"/>
                  <a:gd name="T26" fmla="*/ 6 w 32"/>
                  <a:gd name="T27" fmla="*/ 4 h 32"/>
                  <a:gd name="T28" fmla="*/ 10 w 32"/>
                  <a:gd name="T29" fmla="*/ 0 h 32"/>
                  <a:gd name="T30" fmla="*/ 16 w 32"/>
                  <a:gd name="T31" fmla="*/ 0 h 32"/>
                  <a:gd name="T32" fmla="*/ 16 w 32"/>
                  <a:gd name="T33" fmla="*/ 0 h 32"/>
                  <a:gd name="T34" fmla="*/ 22 w 32"/>
                  <a:gd name="T35" fmla="*/ 0 h 32"/>
                  <a:gd name="T36" fmla="*/ 28 w 32"/>
                  <a:gd name="T37" fmla="*/ 4 h 32"/>
                  <a:gd name="T38" fmla="*/ 32 w 32"/>
                  <a:gd name="T39" fmla="*/ 10 h 32"/>
                  <a:gd name="T40" fmla="*/ 32 w 32"/>
                  <a:gd name="T41" fmla="*/ 16 h 32"/>
                  <a:gd name="T42" fmla="*/ 32 w 32"/>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32">
                    <a:moveTo>
                      <a:pt x="32" y="16"/>
                    </a:moveTo>
                    <a:lnTo>
                      <a:pt x="32" y="16"/>
                    </a:lnTo>
                    <a:lnTo>
                      <a:pt x="32" y="22"/>
                    </a:lnTo>
                    <a:lnTo>
                      <a:pt x="28" y="26"/>
                    </a:lnTo>
                    <a:lnTo>
                      <a:pt x="22" y="30"/>
                    </a:lnTo>
                    <a:lnTo>
                      <a:pt x="16" y="32"/>
                    </a:lnTo>
                    <a:lnTo>
                      <a:pt x="16" y="32"/>
                    </a:lnTo>
                    <a:lnTo>
                      <a:pt x="10" y="30"/>
                    </a:lnTo>
                    <a:lnTo>
                      <a:pt x="6" y="26"/>
                    </a:lnTo>
                    <a:lnTo>
                      <a:pt x="2" y="22"/>
                    </a:lnTo>
                    <a:lnTo>
                      <a:pt x="0" y="16"/>
                    </a:lnTo>
                    <a:lnTo>
                      <a:pt x="0" y="16"/>
                    </a:lnTo>
                    <a:lnTo>
                      <a:pt x="2" y="10"/>
                    </a:lnTo>
                    <a:lnTo>
                      <a:pt x="6" y="4"/>
                    </a:lnTo>
                    <a:lnTo>
                      <a:pt x="10" y="0"/>
                    </a:lnTo>
                    <a:lnTo>
                      <a:pt x="16" y="0"/>
                    </a:lnTo>
                    <a:lnTo>
                      <a:pt x="16" y="0"/>
                    </a:lnTo>
                    <a:lnTo>
                      <a:pt x="22" y="0"/>
                    </a:lnTo>
                    <a:lnTo>
                      <a:pt x="28" y="4"/>
                    </a:lnTo>
                    <a:lnTo>
                      <a:pt x="32" y="10"/>
                    </a:lnTo>
                    <a:lnTo>
                      <a:pt x="32" y="16"/>
                    </a:lnTo>
                    <a:lnTo>
                      <a:pt x="32" y="16"/>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1400" dirty="0"/>
              </a:p>
            </p:txBody>
          </p:sp>
        </p:grpSp>
      </p:grpSp>
      <p:sp>
        <p:nvSpPr>
          <p:cNvPr id="404" name="Line 126"/>
          <p:cNvSpPr>
            <a:spLocks noChangeShapeType="1"/>
          </p:cNvSpPr>
          <p:nvPr/>
        </p:nvSpPr>
        <p:spPr bwMode="auto">
          <a:xfrm flipV="1">
            <a:off x="7084224" y="3850375"/>
            <a:ext cx="0" cy="107011"/>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405" name="Line 127"/>
          <p:cNvSpPr>
            <a:spLocks noChangeShapeType="1"/>
          </p:cNvSpPr>
          <p:nvPr/>
        </p:nvSpPr>
        <p:spPr bwMode="auto">
          <a:xfrm flipV="1">
            <a:off x="7084224" y="3679157"/>
            <a:ext cx="0" cy="107011"/>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406" name="Line 102"/>
          <p:cNvSpPr>
            <a:spLocks noChangeShapeType="1"/>
          </p:cNvSpPr>
          <p:nvPr/>
        </p:nvSpPr>
        <p:spPr bwMode="auto">
          <a:xfrm>
            <a:off x="7022881" y="3642664"/>
            <a:ext cx="91611"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Tree>
    <p:extLst>
      <p:ext uri="{BB962C8B-B14F-4D97-AF65-F5344CB8AC3E}">
        <p14:creationId xmlns:p14="http://schemas.microsoft.com/office/powerpoint/2010/main" val="42706194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8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1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1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12"/>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13"/>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1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15"/>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16"/>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17"/>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18"/>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19"/>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20"/>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21"/>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22"/>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23"/>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124"/>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125"/>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126"/>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127"/>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128"/>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129"/>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130"/>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131"/>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166"/>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295"/>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296"/>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297"/>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298"/>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299"/>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300"/>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301"/>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302"/>
                                        </p:tgtEl>
                                        <p:attrNameLst>
                                          <p:attrName>style.visibility</p:attrName>
                                        </p:attrNameLst>
                                      </p:cBhvr>
                                      <p:to>
                                        <p:strVal val="visible"/>
                                      </p:to>
                                    </p:set>
                                  </p:childTnLst>
                                </p:cTn>
                              </p:par>
                              <p:par>
                                <p:cTn id="77" presetID="1" presetClass="entr" presetSubtype="0" fill="hold" grpId="0" nodeType="withEffect">
                                  <p:stCondLst>
                                    <p:cond delay="0"/>
                                  </p:stCondLst>
                                  <p:childTnLst>
                                    <p:set>
                                      <p:cBhvr>
                                        <p:cTn id="78" dur="1" fill="hold">
                                          <p:stCondLst>
                                            <p:cond delay="0"/>
                                          </p:stCondLst>
                                        </p:cTn>
                                        <p:tgtEl>
                                          <p:spTgt spid="7"/>
                                        </p:tgtEl>
                                        <p:attrNameLst>
                                          <p:attrName>style.visibility</p:attrName>
                                        </p:attrNameLst>
                                      </p:cBhvr>
                                      <p:to>
                                        <p:strVal val="visible"/>
                                      </p:to>
                                    </p:set>
                                  </p:childTnLst>
                                </p:cTn>
                              </p:par>
                              <p:par>
                                <p:cTn id="79" presetID="1" presetClass="entr" presetSubtype="0" fill="hold" grpId="0" nodeType="withEffect">
                                  <p:stCondLst>
                                    <p:cond delay="0"/>
                                  </p:stCondLst>
                                  <p:childTnLst>
                                    <p:set>
                                      <p:cBhvr>
                                        <p:cTn id="80" dur="1" fill="hold">
                                          <p:stCondLst>
                                            <p:cond delay="0"/>
                                          </p:stCondLst>
                                        </p:cTn>
                                        <p:tgtEl>
                                          <p:spTgt spid="8"/>
                                        </p:tgtEl>
                                        <p:attrNameLst>
                                          <p:attrName>style.visibility</p:attrName>
                                        </p:attrNameLst>
                                      </p:cBhvr>
                                      <p:to>
                                        <p:strVal val="visible"/>
                                      </p:to>
                                    </p:set>
                                  </p:childTnLst>
                                </p:cTn>
                              </p:par>
                              <p:par>
                                <p:cTn id="81" presetID="1" presetClass="entr" presetSubtype="0" fill="hold" grpId="0" nodeType="withEffect">
                                  <p:stCondLst>
                                    <p:cond delay="0"/>
                                  </p:stCondLst>
                                  <p:childTnLst>
                                    <p:set>
                                      <p:cBhvr>
                                        <p:cTn id="82" dur="1" fill="hold">
                                          <p:stCondLst>
                                            <p:cond delay="0"/>
                                          </p:stCondLst>
                                        </p:cTn>
                                        <p:tgtEl>
                                          <p:spTgt spid="10"/>
                                        </p:tgtEl>
                                        <p:attrNameLst>
                                          <p:attrName>style.visibility</p:attrName>
                                        </p:attrNameLst>
                                      </p:cBhvr>
                                      <p:to>
                                        <p:strVal val="visible"/>
                                      </p:to>
                                    </p:set>
                                  </p:childTnLst>
                                </p:cTn>
                              </p:par>
                              <p:par>
                                <p:cTn id="83" presetID="1" presetClass="entr" presetSubtype="0" fill="hold" grpId="0" nodeType="withEffect">
                                  <p:stCondLst>
                                    <p:cond delay="0"/>
                                  </p:stCondLst>
                                  <p:childTnLst>
                                    <p:set>
                                      <p:cBhvr>
                                        <p:cTn id="84" dur="1" fill="hold">
                                          <p:stCondLst>
                                            <p:cond delay="0"/>
                                          </p:stCondLst>
                                        </p:cTn>
                                        <p:tgtEl>
                                          <p:spTgt spid="11"/>
                                        </p:tgtEl>
                                        <p:attrNameLst>
                                          <p:attrName>style.visibility</p:attrName>
                                        </p:attrNameLst>
                                      </p:cBhvr>
                                      <p:to>
                                        <p:strVal val="visible"/>
                                      </p:to>
                                    </p:set>
                                  </p:childTnLst>
                                </p:cTn>
                              </p:par>
                              <p:par>
                                <p:cTn id="85" presetID="1" presetClass="entr" presetSubtype="0" fill="hold" grpId="0" nodeType="withEffect">
                                  <p:stCondLst>
                                    <p:cond delay="0"/>
                                  </p:stCondLst>
                                  <p:childTnLst>
                                    <p:set>
                                      <p:cBhvr>
                                        <p:cTn id="86" dur="1" fill="hold">
                                          <p:stCondLst>
                                            <p:cond delay="0"/>
                                          </p:stCondLst>
                                        </p:cTn>
                                        <p:tgtEl>
                                          <p:spTgt spid="12"/>
                                        </p:tgtEl>
                                        <p:attrNameLst>
                                          <p:attrName>style.visibility</p:attrName>
                                        </p:attrNameLst>
                                      </p:cBhvr>
                                      <p:to>
                                        <p:strVal val="visible"/>
                                      </p:to>
                                    </p:set>
                                  </p:childTnLst>
                                </p:cTn>
                              </p:par>
                              <p:par>
                                <p:cTn id="87" presetID="1" presetClass="entr" presetSubtype="0" fill="hold" grpId="0" nodeType="withEffect">
                                  <p:stCondLst>
                                    <p:cond delay="0"/>
                                  </p:stCondLst>
                                  <p:childTnLst>
                                    <p:set>
                                      <p:cBhvr>
                                        <p:cTn id="88" dur="1" fill="hold">
                                          <p:stCondLst>
                                            <p:cond delay="0"/>
                                          </p:stCondLst>
                                        </p:cTn>
                                        <p:tgtEl>
                                          <p:spTgt spid="13"/>
                                        </p:tgtEl>
                                        <p:attrNameLst>
                                          <p:attrName>style.visibility</p:attrName>
                                        </p:attrNameLst>
                                      </p:cBhvr>
                                      <p:to>
                                        <p:strVal val="visible"/>
                                      </p:to>
                                    </p:set>
                                  </p:childTnLst>
                                </p:cTn>
                              </p:par>
                              <p:par>
                                <p:cTn id="89" presetID="1" presetClass="entr" presetSubtype="0" fill="hold" grpId="0" nodeType="withEffect">
                                  <p:stCondLst>
                                    <p:cond delay="0"/>
                                  </p:stCondLst>
                                  <p:childTnLst>
                                    <p:set>
                                      <p:cBhvr>
                                        <p:cTn id="90" dur="1" fill="hold">
                                          <p:stCondLst>
                                            <p:cond delay="0"/>
                                          </p:stCondLst>
                                        </p:cTn>
                                        <p:tgtEl>
                                          <p:spTgt spid="14"/>
                                        </p:tgtEl>
                                        <p:attrNameLst>
                                          <p:attrName>style.visibility</p:attrName>
                                        </p:attrNameLst>
                                      </p:cBhvr>
                                      <p:to>
                                        <p:strVal val="visible"/>
                                      </p:to>
                                    </p:set>
                                  </p:childTnLst>
                                </p:cTn>
                              </p:par>
                              <p:par>
                                <p:cTn id="91" presetID="1" presetClass="entr" presetSubtype="0" fill="hold" grpId="0" nodeType="withEffect">
                                  <p:stCondLst>
                                    <p:cond delay="0"/>
                                  </p:stCondLst>
                                  <p:childTnLst>
                                    <p:set>
                                      <p:cBhvr>
                                        <p:cTn id="92" dur="1" fill="hold">
                                          <p:stCondLst>
                                            <p:cond delay="0"/>
                                          </p:stCondLst>
                                        </p:cTn>
                                        <p:tgtEl>
                                          <p:spTgt spid="15"/>
                                        </p:tgtEl>
                                        <p:attrNameLst>
                                          <p:attrName>style.visibility</p:attrName>
                                        </p:attrNameLst>
                                      </p:cBhvr>
                                      <p:to>
                                        <p:strVal val="visible"/>
                                      </p:to>
                                    </p:set>
                                  </p:childTnLst>
                                </p:cTn>
                              </p:par>
                              <p:par>
                                <p:cTn id="93" presetID="1" presetClass="entr" presetSubtype="0" fill="hold" grpId="0" nodeType="withEffect">
                                  <p:stCondLst>
                                    <p:cond delay="0"/>
                                  </p:stCondLst>
                                  <p:childTnLst>
                                    <p:set>
                                      <p:cBhvr>
                                        <p:cTn id="94" dur="1" fill="hold">
                                          <p:stCondLst>
                                            <p:cond delay="0"/>
                                          </p:stCondLst>
                                        </p:cTn>
                                        <p:tgtEl>
                                          <p:spTgt spid="16"/>
                                        </p:tgtEl>
                                        <p:attrNameLst>
                                          <p:attrName>style.visibility</p:attrName>
                                        </p:attrNameLst>
                                      </p:cBhvr>
                                      <p:to>
                                        <p:strVal val="visible"/>
                                      </p:to>
                                    </p:set>
                                  </p:childTnLst>
                                </p:cTn>
                              </p:par>
                              <p:par>
                                <p:cTn id="95" presetID="1" presetClass="entr" presetSubtype="0" fill="hold" grpId="0" nodeType="withEffect">
                                  <p:stCondLst>
                                    <p:cond delay="0"/>
                                  </p:stCondLst>
                                  <p:childTnLst>
                                    <p:set>
                                      <p:cBhvr>
                                        <p:cTn id="96" dur="1" fill="hold">
                                          <p:stCondLst>
                                            <p:cond delay="0"/>
                                          </p:stCondLst>
                                        </p:cTn>
                                        <p:tgtEl>
                                          <p:spTgt spid="17"/>
                                        </p:tgtEl>
                                        <p:attrNameLst>
                                          <p:attrName>style.visibility</p:attrName>
                                        </p:attrNameLst>
                                      </p:cBhvr>
                                      <p:to>
                                        <p:strVal val="visible"/>
                                      </p:to>
                                    </p:set>
                                  </p:childTnLst>
                                </p:cTn>
                              </p:par>
                              <p:par>
                                <p:cTn id="97" presetID="1" presetClass="entr" presetSubtype="0" fill="hold" grpId="0" nodeType="withEffect">
                                  <p:stCondLst>
                                    <p:cond delay="0"/>
                                  </p:stCondLst>
                                  <p:childTnLst>
                                    <p:set>
                                      <p:cBhvr>
                                        <p:cTn id="98" dur="1" fill="hold">
                                          <p:stCondLst>
                                            <p:cond delay="0"/>
                                          </p:stCondLst>
                                        </p:cTn>
                                        <p:tgtEl>
                                          <p:spTgt spid="18"/>
                                        </p:tgtEl>
                                        <p:attrNameLst>
                                          <p:attrName>style.visibility</p:attrName>
                                        </p:attrNameLst>
                                      </p:cBhvr>
                                      <p:to>
                                        <p:strVal val="visible"/>
                                      </p:to>
                                    </p:set>
                                  </p:childTnLst>
                                </p:cTn>
                              </p:par>
                              <p:par>
                                <p:cTn id="99" presetID="1" presetClass="entr" presetSubtype="0" fill="hold" grpId="0" nodeType="withEffect">
                                  <p:stCondLst>
                                    <p:cond delay="0"/>
                                  </p:stCondLst>
                                  <p:childTnLst>
                                    <p:set>
                                      <p:cBhvr>
                                        <p:cTn id="100" dur="1" fill="hold">
                                          <p:stCondLst>
                                            <p:cond delay="0"/>
                                          </p:stCondLst>
                                        </p:cTn>
                                        <p:tgtEl>
                                          <p:spTgt spid="19"/>
                                        </p:tgtEl>
                                        <p:attrNameLst>
                                          <p:attrName>style.visibility</p:attrName>
                                        </p:attrNameLst>
                                      </p:cBhvr>
                                      <p:to>
                                        <p:strVal val="visible"/>
                                      </p:to>
                                    </p:set>
                                  </p:childTnLst>
                                </p:cTn>
                              </p:par>
                              <p:par>
                                <p:cTn id="101" presetID="1" presetClass="entr" presetSubtype="0" fill="hold" grpId="0" nodeType="withEffect">
                                  <p:stCondLst>
                                    <p:cond delay="0"/>
                                  </p:stCondLst>
                                  <p:childTnLst>
                                    <p:set>
                                      <p:cBhvr>
                                        <p:cTn id="102" dur="1" fill="hold">
                                          <p:stCondLst>
                                            <p:cond delay="0"/>
                                          </p:stCondLst>
                                        </p:cTn>
                                        <p:tgtEl>
                                          <p:spTgt spid="20"/>
                                        </p:tgtEl>
                                        <p:attrNameLst>
                                          <p:attrName>style.visibility</p:attrName>
                                        </p:attrNameLst>
                                      </p:cBhvr>
                                      <p:to>
                                        <p:strVal val="visible"/>
                                      </p:to>
                                    </p:set>
                                  </p:childTnLst>
                                </p:cTn>
                              </p:par>
                              <p:par>
                                <p:cTn id="103" presetID="1" presetClass="entr" presetSubtype="0" fill="hold" grpId="0" nodeType="withEffect">
                                  <p:stCondLst>
                                    <p:cond delay="0"/>
                                  </p:stCondLst>
                                  <p:childTnLst>
                                    <p:set>
                                      <p:cBhvr>
                                        <p:cTn id="104" dur="1" fill="hold">
                                          <p:stCondLst>
                                            <p:cond delay="0"/>
                                          </p:stCondLst>
                                        </p:cTn>
                                        <p:tgtEl>
                                          <p:spTgt spid="21"/>
                                        </p:tgtEl>
                                        <p:attrNameLst>
                                          <p:attrName>style.visibility</p:attrName>
                                        </p:attrNameLst>
                                      </p:cBhvr>
                                      <p:to>
                                        <p:strVal val="visible"/>
                                      </p:to>
                                    </p:set>
                                  </p:childTnLst>
                                </p:cTn>
                              </p:par>
                              <p:par>
                                <p:cTn id="105" presetID="1" presetClass="entr" presetSubtype="0" fill="hold" grpId="0" nodeType="withEffect">
                                  <p:stCondLst>
                                    <p:cond delay="0"/>
                                  </p:stCondLst>
                                  <p:childTnLst>
                                    <p:set>
                                      <p:cBhvr>
                                        <p:cTn id="106" dur="1" fill="hold">
                                          <p:stCondLst>
                                            <p:cond delay="0"/>
                                          </p:stCondLst>
                                        </p:cTn>
                                        <p:tgtEl>
                                          <p:spTgt spid="39"/>
                                        </p:tgtEl>
                                        <p:attrNameLst>
                                          <p:attrName>style.visibility</p:attrName>
                                        </p:attrNameLst>
                                      </p:cBhvr>
                                      <p:to>
                                        <p:strVal val="visible"/>
                                      </p:to>
                                    </p:set>
                                  </p:childTnLst>
                                </p:cTn>
                              </p:par>
                            </p:childTnLst>
                          </p:cTn>
                        </p:par>
                      </p:childTnLst>
                    </p:cTn>
                  </p:par>
                  <p:par>
                    <p:cTn id="107" fill="hold">
                      <p:stCondLst>
                        <p:cond delay="indefinite"/>
                      </p:stCondLst>
                      <p:childTnLst>
                        <p:par>
                          <p:cTn id="108" fill="hold">
                            <p:stCondLst>
                              <p:cond delay="0"/>
                            </p:stCondLst>
                            <p:childTnLst>
                              <p:par>
                                <p:cTn id="109" presetID="1" presetClass="entr" presetSubtype="0" fill="hold" nodeType="clickEffect">
                                  <p:stCondLst>
                                    <p:cond delay="0"/>
                                  </p:stCondLst>
                                  <p:childTnLst>
                                    <p:set>
                                      <p:cBhvr>
                                        <p:cTn id="110" dur="1" fill="hold">
                                          <p:stCondLst>
                                            <p:cond delay="0"/>
                                          </p:stCondLst>
                                        </p:cTn>
                                        <p:tgtEl>
                                          <p:spTgt spid="4"/>
                                        </p:tgtEl>
                                        <p:attrNameLst>
                                          <p:attrName>style.visibility</p:attrName>
                                        </p:attrNameLst>
                                      </p:cBhvr>
                                      <p:to>
                                        <p:strVal val="visible"/>
                                      </p:to>
                                    </p:set>
                                  </p:childTnLst>
                                </p:cTn>
                              </p:par>
                              <p:par>
                                <p:cTn id="111" presetID="1" presetClass="entr" presetSubtype="0" fill="hold" grpId="0" nodeType="withEffect">
                                  <p:stCondLst>
                                    <p:cond delay="0"/>
                                  </p:stCondLst>
                                  <p:childTnLst>
                                    <p:set>
                                      <p:cBhvr>
                                        <p:cTn id="112" dur="1" fill="hold">
                                          <p:stCondLst>
                                            <p:cond delay="0"/>
                                          </p:stCondLst>
                                        </p:cTn>
                                        <p:tgtEl>
                                          <p:spTgt spid="387"/>
                                        </p:tgtEl>
                                        <p:attrNameLst>
                                          <p:attrName>style.visibility</p:attrName>
                                        </p:attrNameLst>
                                      </p:cBhvr>
                                      <p:to>
                                        <p:strVal val="visible"/>
                                      </p:to>
                                    </p:set>
                                  </p:childTnLst>
                                </p:cTn>
                              </p:par>
                            </p:childTnLst>
                          </p:cTn>
                        </p:par>
                      </p:childTnLst>
                    </p:cTn>
                  </p:par>
                  <p:par>
                    <p:cTn id="113" fill="hold">
                      <p:stCondLst>
                        <p:cond delay="indefinite"/>
                      </p:stCondLst>
                      <p:childTnLst>
                        <p:par>
                          <p:cTn id="114" fill="hold">
                            <p:stCondLst>
                              <p:cond delay="0"/>
                            </p:stCondLst>
                            <p:childTnLst>
                              <p:par>
                                <p:cTn id="115" presetID="1" presetClass="entr" presetSubtype="0" fill="hold" nodeType="clickEffect">
                                  <p:stCondLst>
                                    <p:cond delay="0"/>
                                  </p:stCondLst>
                                  <p:childTnLst>
                                    <p:set>
                                      <p:cBhvr>
                                        <p:cTn id="116" dur="1" fill="hold">
                                          <p:stCondLst>
                                            <p:cond delay="0"/>
                                          </p:stCondLst>
                                        </p:cTn>
                                        <p:tgtEl>
                                          <p:spTgt spid="6"/>
                                        </p:tgtEl>
                                        <p:attrNameLst>
                                          <p:attrName>style.visibility</p:attrName>
                                        </p:attrNameLst>
                                      </p:cBhvr>
                                      <p:to>
                                        <p:strVal val="visible"/>
                                      </p:to>
                                    </p:set>
                                  </p:childTnLst>
                                </p:cTn>
                              </p:par>
                            </p:childTnLst>
                          </p:cTn>
                        </p:par>
                      </p:childTnLst>
                    </p:cTn>
                  </p:par>
                  <p:par>
                    <p:cTn id="117" fill="hold">
                      <p:stCondLst>
                        <p:cond delay="indefinite"/>
                      </p:stCondLst>
                      <p:childTnLst>
                        <p:par>
                          <p:cTn id="118" fill="hold">
                            <p:stCondLst>
                              <p:cond delay="0"/>
                            </p:stCondLst>
                            <p:childTnLst>
                              <p:par>
                                <p:cTn id="119" presetID="1" presetClass="entr" presetSubtype="0" fill="hold" grpId="0" nodeType="clickEffect">
                                  <p:stCondLst>
                                    <p:cond delay="0"/>
                                  </p:stCondLst>
                                  <p:childTnLst>
                                    <p:set>
                                      <p:cBhvr>
                                        <p:cTn id="120" dur="1" fill="hold">
                                          <p:stCondLst>
                                            <p:cond delay="0"/>
                                          </p:stCondLst>
                                        </p:cTn>
                                        <p:tgtEl>
                                          <p:spTgt spid="135"/>
                                        </p:tgtEl>
                                        <p:attrNameLst>
                                          <p:attrName>style.visibility</p:attrName>
                                        </p:attrNameLst>
                                      </p:cBhvr>
                                      <p:to>
                                        <p:strVal val="visible"/>
                                      </p:to>
                                    </p:set>
                                  </p:childTnLst>
                                </p:cTn>
                              </p:par>
                              <p:par>
                                <p:cTn id="121" presetID="1" presetClass="entr" presetSubtype="0" fill="hold" grpId="0" nodeType="withEffect">
                                  <p:stCondLst>
                                    <p:cond delay="0"/>
                                  </p:stCondLst>
                                  <p:childTnLst>
                                    <p:set>
                                      <p:cBhvr>
                                        <p:cTn id="122" dur="1" fill="hold">
                                          <p:stCondLst>
                                            <p:cond delay="0"/>
                                          </p:stCondLst>
                                        </p:cTn>
                                        <p:tgtEl>
                                          <p:spTgt spid="134"/>
                                        </p:tgtEl>
                                        <p:attrNameLst>
                                          <p:attrName>style.visibility</p:attrName>
                                        </p:attrNameLst>
                                      </p:cBhvr>
                                      <p:to>
                                        <p:strVal val="visible"/>
                                      </p:to>
                                    </p:set>
                                  </p:childTnLst>
                                </p:cTn>
                              </p:par>
                              <p:par>
                                <p:cTn id="123" presetID="1" presetClass="entr" presetSubtype="0" fill="hold" grpId="0" nodeType="withEffect">
                                  <p:stCondLst>
                                    <p:cond delay="0"/>
                                  </p:stCondLst>
                                  <p:childTnLst>
                                    <p:set>
                                      <p:cBhvr>
                                        <p:cTn id="124" dur="1" fill="hold">
                                          <p:stCondLst>
                                            <p:cond delay="0"/>
                                          </p:stCondLst>
                                        </p:cTn>
                                        <p:tgtEl>
                                          <p:spTgt spid="168"/>
                                        </p:tgtEl>
                                        <p:attrNameLst>
                                          <p:attrName>style.visibility</p:attrName>
                                        </p:attrNameLst>
                                      </p:cBhvr>
                                      <p:to>
                                        <p:strVal val="visible"/>
                                      </p:to>
                                    </p:set>
                                  </p:childTnLst>
                                </p:cTn>
                              </p:par>
                              <p:par>
                                <p:cTn id="125" presetID="1" presetClass="entr" presetSubtype="0" fill="hold" grpId="0" nodeType="withEffect">
                                  <p:stCondLst>
                                    <p:cond delay="0"/>
                                  </p:stCondLst>
                                  <p:childTnLst>
                                    <p:set>
                                      <p:cBhvr>
                                        <p:cTn id="126" dur="1" fill="hold">
                                          <p:stCondLst>
                                            <p:cond delay="0"/>
                                          </p:stCondLst>
                                        </p:cTn>
                                        <p:tgtEl>
                                          <p:spTgt spid="107"/>
                                        </p:tgtEl>
                                        <p:attrNameLst>
                                          <p:attrName>style.visibility</p:attrName>
                                        </p:attrNameLst>
                                      </p:cBhvr>
                                      <p:to>
                                        <p:strVal val="visible"/>
                                      </p:to>
                                    </p:set>
                                  </p:childTnLst>
                                </p:cTn>
                              </p:par>
                              <p:par>
                                <p:cTn id="127" presetID="1" presetClass="entr" presetSubtype="0" fill="hold" grpId="0" nodeType="withEffect">
                                  <p:stCondLst>
                                    <p:cond delay="0"/>
                                  </p:stCondLst>
                                  <p:childTnLst>
                                    <p:set>
                                      <p:cBhvr>
                                        <p:cTn id="128" dur="1" fill="hold">
                                          <p:stCondLst>
                                            <p:cond delay="0"/>
                                          </p:stCondLst>
                                        </p:cTn>
                                        <p:tgtEl>
                                          <p:spTgt spid="167"/>
                                        </p:tgtEl>
                                        <p:attrNameLst>
                                          <p:attrName>style.visibility</p:attrName>
                                        </p:attrNameLst>
                                      </p:cBhvr>
                                      <p:to>
                                        <p:strVal val="visible"/>
                                      </p:to>
                                    </p:set>
                                  </p:childTnLst>
                                </p:cTn>
                              </p:par>
                              <p:par>
                                <p:cTn id="129" presetID="1" presetClass="entr" presetSubtype="0" fill="hold" grpId="0" nodeType="withEffect">
                                  <p:stCondLst>
                                    <p:cond delay="0"/>
                                  </p:stCondLst>
                                  <p:childTnLst>
                                    <p:set>
                                      <p:cBhvr>
                                        <p:cTn id="130" dur="1" fill="hold">
                                          <p:stCondLst>
                                            <p:cond delay="0"/>
                                          </p:stCondLst>
                                        </p:cTn>
                                        <p:tgtEl>
                                          <p:spTgt spid="109"/>
                                        </p:tgtEl>
                                        <p:attrNameLst>
                                          <p:attrName>style.visibility</p:attrName>
                                        </p:attrNameLst>
                                      </p:cBhvr>
                                      <p:to>
                                        <p:strVal val="visible"/>
                                      </p:to>
                                    </p:set>
                                  </p:childTnLst>
                                </p:cTn>
                              </p:par>
                              <p:par>
                                <p:cTn id="131" presetID="1" presetClass="entr" presetSubtype="0" fill="hold" grpId="0" nodeType="withEffect">
                                  <p:stCondLst>
                                    <p:cond delay="0"/>
                                  </p:stCondLst>
                                  <p:childTnLst>
                                    <p:set>
                                      <p:cBhvr>
                                        <p:cTn id="132" dur="1" fill="hold">
                                          <p:stCondLst>
                                            <p:cond delay="0"/>
                                          </p:stCondLst>
                                        </p:cTn>
                                        <p:tgtEl>
                                          <p:spTgt spid="136"/>
                                        </p:tgtEl>
                                        <p:attrNameLst>
                                          <p:attrName>style.visibility</p:attrName>
                                        </p:attrNameLst>
                                      </p:cBhvr>
                                      <p:to>
                                        <p:strVal val="visible"/>
                                      </p:to>
                                    </p:set>
                                  </p:childTnLst>
                                </p:cTn>
                              </p:par>
                              <p:par>
                                <p:cTn id="133" presetID="1" presetClass="entr" presetSubtype="0" fill="hold" grpId="0" nodeType="withEffect">
                                  <p:stCondLst>
                                    <p:cond delay="0"/>
                                  </p:stCondLst>
                                  <p:childTnLst>
                                    <p:set>
                                      <p:cBhvr>
                                        <p:cTn id="134" dur="1" fill="hold">
                                          <p:stCondLst>
                                            <p:cond delay="0"/>
                                          </p:stCondLst>
                                        </p:cTn>
                                        <p:tgtEl>
                                          <p:spTgt spid="137"/>
                                        </p:tgtEl>
                                        <p:attrNameLst>
                                          <p:attrName>style.visibility</p:attrName>
                                        </p:attrNameLst>
                                      </p:cBhvr>
                                      <p:to>
                                        <p:strVal val="visible"/>
                                      </p:to>
                                    </p:set>
                                  </p:childTnLst>
                                </p:cTn>
                              </p:par>
                              <p:par>
                                <p:cTn id="135" presetID="1" presetClass="entr" presetSubtype="0" fill="hold" grpId="0" nodeType="withEffect">
                                  <p:stCondLst>
                                    <p:cond delay="0"/>
                                  </p:stCondLst>
                                  <p:childTnLst>
                                    <p:set>
                                      <p:cBhvr>
                                        <p:cTn id="136" dur="1" fill="hold">
                                          <p:stCondLst>
                                            <p:cond delay="0"/>
                                          </p:stCondLst>
                                        </p:cTn>
                                        <p:tgtEl>
                                          <p:spTgt spid="146"/>
                                        </p:tgtEl>
                                        <p:attrNameLst>
                                          <p:attrName>style.visibility</p:attrName>
                                        </p:attrNameLst>
                                      </p:cBhvr>
                                      <p:to>
                                        <p:strVal val="visible"/>
                                      </p:to>
                                    </p:set>
                                  </p:childTnLst>
                                </p:cTn>
                              </p:par>
                              <p:par>
                                <p:cTn id="137" presetID="1" presetClass="entr" presetSubtype="0" fill="hold" grpId="0" nodeType="withEffect">
                                  <p:stCondLst>
                                    <p:cond delay="0"/>
                                  </p:stCondLst>
                                  <p:childTnLst>
                                    <p:set>
                                      <p:cBhvr>
                                        <p:cTn id="138" dur="1" fill="hold">
                                          <p:stCondLst>
                                            <p:cond delay="0"/>
                                          </p:stCondLst>
                                        </p:cTn>
                                        <p:tgtEl>
                                          <p:spTgt spid="147"/>
                                        </p:tgtEl>
                                        <p:attrNameLst>
                                          <p:attrName>style.visibility</p:attrName>
                                        </p:attrNameLst>
                                      </p:cBhvr>
                                      <p:to>
                                        <p:strVal val="visible"/>
                                      </p:to>
                                    </p:set>
                                  </p:childTnLst>
                                </p:cTn>
                              </p:par>
                              <p:par>
                                <p:cTn id="139" presetID="1" presetClass="entr" presetSubtype="0" fill="hold" grpId="0" nodeType="withEffect">
                                  <p:stCondLst>
                                    <p:cond delay="0"/>
                                  </p:stCondLst>
                                  <p:childTnLst>
                                    <p:set>
                                      <p:cBhvr>
                                        <p:cTn id="140" dur="1" fill="hold">
                                          <p:stCondLst>
                                            <p:cond delay="0"/>
                                          </p:stCondLst>
                                        </p:cTn>
                                        <p:tgtEl>
                                          <p:spTgt spid="148"/>
                                        </p:tgtEl>
                                        <p:attrNameLst>
                                          <p:attrName>style.visibility</p:attrName>
                                        </p:attrNameLst>
                                      </p:cBhvr>
                                      <p:to>
                                        <p:strVal val="visible"/>
                                      </p:to>
                                    </p:set>
                                  </p:childTnLst>
                                </p:cTn>
                              </p:par>
                              <p:par>
                                <p:cTn id="141" presetID="1" presetClass="entr" presetSubtype="0" fill="hold" grpId="0" nodeType="withEffect">
                                  <p:stCondLst>
                                    <p:cond delay="0"/>
                                  </p:stCondLst>
                                  <p:childTnLst>
                                    <p:set>
                                      <p:cBhvr>
                                        <p:cTn id="142" dur="1" fill="hold">
                                          <p:stCondLst>
                                            <p:cond delay="0"/>
                                          </p:stCondLst>
                                        </p:cTn>
                                        <p:tgtEl>
                                          <p:spTgt spid="149"/>
                                        </p:tgtEl>
                                        <p:attrNameLst>
                                          <p:attrName>style.visibility</p:attrName>
                                        </p:attrNameLst>
                                      </p:cBhvr>
                                      <p:to>
                                        <p:strVal val="visible"/>
                                      </p:to>
                                    </p:set>
                                  </p:childTnLst>
                                </p:cTn>
                              </p:par>
                              <p:par>
                                <p:cTn id="143" presetID="1" presetClass="entr" presetSubtype="0" fill="hold" grpId="0" nodeType="withEffect">
                                  <p:stCondLst>
                                    <p:cond delay="0"/>
                                  </p:stCondLst>
                                  <p:childTnLst>
                                    <p:set>
                                      <p:cBhvr>
                                        <p:cTn id="144" dur="1" fill="hold">
                                          <p:stCondLst>
                                            <p:cond delay="0"/>
                                          </p:stCondLst>
                                        </p:cTn>
                                        <p:tgtEl>
                                          <p:spTgt spid="150"/>
                                        </p:tgtEl>
                                        <p:attrNameLst>
                                          <p:attrName>style.visibility</p:attrName>
                                        </p:attrNameLst>
                                      </p:cBhvr>
                                      <p:to>
                                        <p:strVal val="visible"/>
                                      </p:to>
                                    </p:set>
                                  </p:childTnLst>
                                </p:cTn>
                              </p:par>
                              <p:par>
                                <p:cTn id="145" presetID="1" presetClass="entr" presetSubtype="0" fill="hold" grpId="0" nodeType="withEffect">
                                  <p:stCondLst>
                                    <p:cond delay="0"/>
                                  </p:stCondLst>
                                  <p:childTnLst>
                                    <p:set>
                                      <p:cBhvr>
                                        <p:cTn id="146" dur="1" fill="hold">
                                          <p:stCondLst>
                                            <p:cond delay="0"/>
                                          </p:stCondLst>
                                        </p:cTn>
                                        <p:tgtEl>
                                          <p:spTgt spid="151"/>
                                        </p:tgtEl>
                                        <p:attrNameLst>
                                          <p:attrName>style.visibility</p:attrName>
                                        </p:attrNameLst>
                                      </p:cBhvr>
                                      <p:to>
                                        <p:strVal val="visible"/>
                                      </p:to>
                                    </p:set>
                                  </p:childTnLst>
                                </p:cTn>
                              </p:par>
                              <p:par>
                                <p:cTn id="147" presetID="1" presetClass="entr" presetSubtype="0" fill="hold" grpId="0" nodeType="withEffect">
                                  <p:stCondLst>
                                    <p:cond delay="0"/>
                                  </p:stCondLst>
                                  <p:childTnLst>
                                    <p:set>
                                      <p:cBhvr>
                                        <p:cTn id="148" dur="1" fill="hold">
                                          <p:stCondLst>
                                            <p:cond delay="0"/>
                                          </p:stCondLst>
                                        </p:cTn>
                                        <p:tgtEl>
                                          <p:spTgt spid="152"/>
                                        </p:tgtEl>
                                        <p:attrNameLst>
                                          <p:attrName>style.visibility</p:attrName>
                                        </p:attrNameLst>
                                      </p:cBhvr>
                                      <p:to>
                                        <p:strVal val="visible"/>
                                      </p:to>
                                    </p:set>
                                  </p:childTnLst>
                                </p:cTn>
                              </p:par>
                              <p:par>
                                <p:cTn id="149" presetID="1" presetClass="entr" presetSubtype="0" fill="hold" grpId="0" nodeType="withEffect">
                                  <p:stCondLst>
                                    <p:cond delay="0"/>
                                  </p:stCondLst>
                                  <p:childTnLst>
                                    <p:set>
                                      <p:cBhvr>
                                        <p:cTn id="150" dur="1" fill="hold">
                                          <p:stCondLst>
                                            <p:cond delay="0"/>
                                          </p:stCondLst>
                                        </p:cTn>
                                        <p:tgtEl>
                                          <p:spTgt spid="153"/>
                                        </p:tgtEl>
                                        <p:attrNameLst>
                                          <p:attrName>style.visibility</p:attrName>
                                        </p:attrNameLst>
                                      </p:cBhvr>
                                      <p:to>
                                        <p:strVal val="visible"/>
                                      </p:to>
                                    </p:set>
                                  </p:childTnLst>
                                </p:cTn>
                              </p:par>
                              <p:par>
                                <p:cTn id="151" presetID="1" presetClass="entr" presetSubtype="0" fill="hold" grpId="0" nodeType="withEffect">
                                  <p:stCondLst>
                                    <p:cond delay="0"/>
                                  </p:stCondLst>
                                  <p:childTnLst>
                                    <p:set>
                                      <p:cBhvr>
                                        <p:cTn id="152" dur="1" fill="hold">
                                          <p:stCondLst>
                                            <p:cond delay="0"/>
                                          </p:stCondLst>
                                        </p:cTn>
                                        <p:tgtEl>
                                          <p:spTgt spid="154"/>
                                        </p:tgtEl>
                                        <p:attrNameLst>
                                          <p:attrName>style.visibility</p:attrName>
                                        </p:attrNameLst>
                                      </p:cBhvr>
                                      <p:to>
                                        <p:strVal val="visible"/>
                                      </p:to>
                                    </p:set>
                                  </p:childTnLst>
                                </p:cTn>
                              </p:par>
                              <p:par>
                                <p:cTn id="153" presetID="1" presetClass="entr" presetSubtype="0" fill="hold" grpId="0" nodeType="withEffect">
                                  <p:stCondLst>
                                    <p:cond delay="0"/>
                                  </p:stCondLst>
                                  <p:childTnLst>
                                    <p:set>
                                      <p:cBhvr>
                                        <p:cTn id="154" dur="1" fill="hold">
                                          <p:stCondLst>
                                            <p:cond delay="0"/>
                                          </p:stCondLst>
                                        </p:cTn>
                                        <p:tgtEl>
                                          <p:spTgt spid="155"/>
                                        </p:tgtEl>
                                        <p:attrNameLst>
                                          <p:attrName>style.visibility</p:attrName>
                                        </p:attrNameLst>
                                      </p:cBhvr>
                                      <p:to>
                                        <p:strVal val="visible"/>
                                      </p:to>
                                    </p:set>
                                  </p:childTnLst>
                                </p:cTn>
                              </p:par>
                              <p:par>
                                <p:cTn id="155" presetID="1" presetClass="entr" presetSubtype="0" fill="hold" grpId="0" nodeType="withEffect">
                                  <p:stCondLst>
                                    <p:cond delay="0"/>
                                  </p:stCondLst>
                                  <p:childTnLst>
                                    <p:set>
                                      <p:cBhvr>
                                        <p:cTn id="156" dur="1" fill="hold">
                                          <p:stCondLst>
                                            <p:cond delay="0"/>
                                          </p:stCondLst>
                                        </p:cTn>
                                        <p:tgtEl>
                                          <p:spTgt spid="156"/>
                                        </p:tgtEl>
                                        <p:attrNameLst>
                                          <p:attrName>style.visibility</p:attrName>
                                        </p:attrNameLst>
                                      </p:cBhvr>
                                      <p:to>
                                        <p:strVal val="visible"/>
                                      </p:to>
                                    </p:set>
                                  </p:childTnLst>
                                </p:cTn>
                              </p:par>
                              <p:par>
                                <p:cTn id="157" presetID="1" presetClass="entr" presetSubtype="0" fill="hold" grpId="0" nodeType="withEffect">
                                  <p:stCondLst>
                                    <p:cond delay="0"/>
                                  </p:stCondLst>
                                  <p:childTnLst>
                                    <p:set>
                                      <p:cBhvr>
                                        <p:cTn id="158" dur="1" fill="hold">
                                          <p:stCondLst>
                                            <p:cond delay="0"/>
                                          </p:stCondLst>
                                        </p:cTn>
                                        <p:tgtEl>
                                          <p:spTgt spid="157"/>
                                        </p:tgtEl>
                                        <p:attrNameLst>
                                          <p:attrName>style.visibility</p:attrName>
                                        </p:attrNameLst>
                                      </p:cBhvr>
                                      <p:to>
                                        <p:strVal val="visible"/>
                                      </p:to>
                                    </p:set>
                                  </p:childTnLst>
                                </p:cTn>
                              </p:par>
                              <p:par>
                                <p:cTn id="159" presetID="1" presetClass="entr" presetSubtype="0" fill="hold" grpId="0" nodeType="withEffect">
                                  <p:stCondLst>
                                    <p:cond delay="0"/>
                                  </p:stCondLst>
                                  <p:childTnLst>
                                    <p:set>
                                      <p:cBhvr>
                                        <p:cTn id="160" dur="1" fill="hold">
                                          <p:stCondLst>
                                            <p:cond delay="0"/>
                                          </p:stCondLst>
                                        </p:cTn>
                                        <p:tgtEl>
                                          <p:spTgt spid="158"/>
                                        </p:tgtEl>
                                        <p:attrNameLst>
                                          <p:attrName>style.visibility</p:attrName>
                                        </p:attrNameLst>
                                      </p:cBhvr>
                                      <p:to>
                                        <p:strVal val="visible"/>
                                      </p:to>
                                    </p:set>
                                  </p:childTnLst>
                                </p:cTn>
                              </p:par>
                              <p:par>
                                <p:cTn id="161" presetID="1" presetClass="entr" presetSubtype="0" fill="hold" grpId="0" nodeType="withEffect">
                                  <p:stCondLst>
                                    <p:cond delay="0"/>
                                  </p:stCondLst>
                                  <p:childTnLst>
                                    <p:set>
                                      <p:cBhvr>
                                        <p:cTn id="162" dur="1" fill="hold">
                                          <p:stCondLst>
                                            <p:cond delay="0"/>
                                          </p:stCondLst>
                                        </p:cTn>
                                        <p:tgtEl>
                                          <p:spTgt spid="397"/>
                                        </p:tgtEl>
                                        <p:attrNameLst>
                                          <p:attrName>style.visibility</p:attrName>
                                        </p:attrNameLst>
                                      </p:cBhvr>
                                      <p:to>
                                        <p:strVal val="visible"/>
                                      </p:to>
                                    </p:set>
                                  </p:childTnLst>
                                </p:cTn>
                              </p:par>
                              <p:par>
                                <p:cTn id="163" presetID="1" presetClass="entr" presetSubtype="0" fill="hold" grpId="0" nodeType="withEffect">
                                  <p:stCondLst>
                                    <p:cond delay="0"/>
                                  </p:stCondLst>
                                  <p:childTnLst>
                                    <p:set>
                                      <p:cBhvr>
                                        <p:cTn id="164" dur="1" fill="hold">
                                          <p:stCondLst>
                                            <p:cond delay="0"/>
                                          </p:stCondLst>
                                        </p:cTn>
                                        <p:tgtEl>
                                          <p:spTgt spid="398"/>
                                        </p:tgtEl>
                                        <p:attrNameLst>
                                          <p:attrName>style.visibility</p:attrName>
                                        </p:attrNameLst>
                                      </p:cBhvr>
                                      <p:to>
                                        <p:strVal val="visible"/>
                                      </p:to>
                                    </p:set>
                                  </p:childTnLst>
                                  <p:subTnLst>
                                    <p:set>
                                      <p:cBhvr override="childStyle">
                                        <p:cTn dur="1" fill="hold" display="0" masterRel="nextClick" afterEffect="1"/>
                                        <p:tgtEl>
                                          <p:spTgt spid="398"/>
                                        </p:tgtEl>
                                        <p:attrNameLst>
                                          <p:attrName>style.visibility</p:attrName>
                                        </p:attrNameLst>
                                      </p:cBhvr>
                                      <p:to>
                                        <p:strVal val="hidden"/>
                                      </p:to>
                                    </p:set>
                                  </p:subTnLst>
                                </p:cTn>
                              </p:par>
                              <p:par>
                                <p:cTn id="165" presetID="1" presetClass="entr" presetSubtype="0" fill="hold" grpId="0" nodeType="withEffect">
                                  <p:stCondLst>
                                    <p:cond delay="0"/>
                                  </p:stCondLst>
                                  <p:childTnLst>
                                    <p:set>
                                      <p:cBhvr>
                                        <p:cTn id="166" dur="1" fill="hold">
                                          <p:stCondLst>
                                            <p:cond delay="0"/>
                                          </p:stCondLst>
                                        </p:cTn>
                                        <p:tgtEl>
                                          <p:spTgt spid="288"/>
                                        </p:tgtEl>
                                        <p:attrNameLst>
                                          <p:attrName>style.visibility</p:attrName>
                                        </p:attrNameLst>
                                      </p:cBhvr>
                                      <p:to>
                                        <p:strVal val="visible"/>
                                      </p:to>
                                    </p:set>
                                  </p:childTnLst>
                                </p:cTn>
                              </p:par>
                              <p:par>
                                <p:cTn id="167" presetID="1" presetClass="entr" presetSubtype="0" fill="hold" grpId="0" nodeType="withEffect">
                                  <p:stCondLst>
                                    <p:cond delay="0"/>
                                  </p:stCondLst>
                                  <p:childTnLst>
                                    <p:set>
                                      <p:cBhvr>
                                        <p:cTn id="168" dur="1" fill="hold">
                                          <p:stCondLst>
                                            <p:cond delay="0"/>
                                          </p:stCondLst>
                                        </p:cTn>
                                        <p:tgtEl>
                                          <p:spTgt spid="338"/>
                                        </p:tgtEl>
                                        <p:attrNameLst>
                                          <p:attrName>style.visibility</p:attrName>
                                        </p:attrNameLst>
                                      </p:cBhvr>
                                      <p:to>
                                        <p:strVal val="visible"/>
                                      </p:to>
                                    </p:set>
                                  </p:childTnLst>
                                </p:cTn>
                              </p:par>
                              <p:par>
                                <p:cTn id="169" presetID="1" presetClass="entr" presetSubtype="0" fill="hold" nodeType="withEffect">
                                  <p:stCondLst>
                                    <p:cond delay="0"/>
                                  </p:stCondLst>
                                  <p:childTnLst>
                                    <p:set>
                                      <p:cBhvr>
                                        <p:cTn id="170" dur="1" fill="hold">
                                          <p:stCondLst>
                                            <p:cond delay="0"/>
                                          </p:stCondLst>
                                        </p:cTn>
                                        <p:tgtEl>
                                          <p:spTgt spid="27"/>
                                        </p:tgtEl>
                                        <p:attrNameLst>
                                          <p:attrName>style.visibility</p:attrName>
                                        </p:attrNameLst>
                                      </p:cBhvr>
                                      <p:to>
                                        <p:strVal val="visible"/>
                                      </p:to>
                                    </p:set>
                                  </p:childTnLst>
                                </p:cTn>
                              </p:par>
                              <p:par>
                                <p:cTn id="171" presetID="1" presetClass="entr" presetSubtype="0" fill="hold" nodeType="withEffect">
                                  <p:stCondLst>
                                    <p:cond delay="0"/>
                                  </p:stCondLst>
                                  <p:childTnLst>
                                    <p:set>
                                      <p:cBhvr>
                                        <p:cTn id="172" dur="1" fill="hold">
                                          <p:stCondLst>
                                            <p:cond delay="0"/>
                                          </p:stCondLst>
                                        </p:cTn>
                                        <p:tgtEl>
                                          <p:spTgt spid="69"/>
                                        </p:tgtEl>
                                        <p:attrNameLst>
                                          <p:attrName>style.visibility</p:attrName>
                                        </p:attrNameLst>
                                      </p:cBhvr>
                                      <p:to>
                                        <p:strVal val="visible"/>
                                      </p:to>
                                    </p:set>
                                  </p:childTnLst>
                                </p:cTn>
                              </p:par>
                              <p:par>
                                <p:cTn id="173" presetID="1" presetClass="entr" presetSubtype="0" fill="hold" grpId="0" nodeType="withEffect">
                                  <p:stCondLst>
                                    <p:cond delay="0"/>
                                  </p:stCondLst>
                                  <p:childTnLst>
                                    <p:set>
                                      <p:cBhvr>
                                        <p:cTn id="174" dur="1" fill="hold">
                                          <p:stCondLst>
                                            <p:cond delay="0"/>
                                          </p:stCondLst>
                                        </p:cTn>
                                        <p:tgtEl>
                                          <p:spTgt spid="406"/>
                                        </p:tgtEl>
                                        <p:attrNameLst>
                                          <p:attrName>style.visibility</p:attrName>
                                        </p:attrNameLst>
                                      </p:cBhvr>
                                      <p:to>
                                        <p:strVal val="visible"/>
                                      </p:to>
                                    </p:set>
                                  </p:childTnLst>
                                </p:cTn>
                              </p:par>
                            </p:childTnLst>
                          </p:cTn>
                        </p:par>
                      </p:childTnLst>
                    </p:cTn>
                  </p:par>
                  <p:par>
                    <p:cTn id="175" fill="hold">
                      <p:stCondLst>
                        <p:cond delay="indefinite"/>
                      </p:stCondLst>
                      <p:childTnLst>
                        <p:par>
                          <p:cTn id="176" fill="hold">
                            <p:stCondLst>
                              <p:cond delay="0"/>
                            </p:stCondLst>
                            <p:childTnLst>
                              <p:par>
                                <p:cTn id="177" presetID="1" presetClass="entr" presetSubtype="0" fill="hold" grpId="0" nodeType="clickEffect">
                                  <p:stCondLst>
                                    <p:cond delay="0"/>
                                  </p:stCondLst>
                                  <p:childTnLst>
                                    <p:set>
                                      <p:cBhvr>
                                        <p:cTn id="178" dur="1" fill="hold">
                                          <p:stCondLst>
                                            <p:cond delay="0"/>
                                          </p:stCondLst>
                                        </p:cTn>
                                        <p:tgtEl>
                                          <p:spTgt spid="145"/>
                                        </p:tgtEl>
                                        <p:attrNameLst>
                                          <p:attrName>style.visibility</p:attrName>
                                        </p:attrNameLst>
                                      </p:cBhvr>
                                      <p:to>
                                        <p:strVal val="visible"/>
                                      </p:to>
                                    </p:set>
                                  </p:childTnLst>
                                </p:cTn>
                              </p:par>
                              <p:par>
                                <p:cTn id="179" presetID="1" presetClass="entr" presetSubtype="0" fill="hold" grpId="0" nodeType="withEffect">
                                  <p:stCondLst>
                                    <p:cond delay="0"/>
                                  </p:stCondLst>
                                  <p:childTnLst>
                                    <p:set>
                                      <p:cBhvr>
                                        <p:cTn id="180" dur="1" fill="hold">
                                          <p:stCondLst>
                                            <p:cond delay="0"/>
                                          </p:stCondLst>
                                        </p:cTn>
                                        <p:tgtEl>
                                          <p:spTgt spid="104"/>
                                        </p:tgtEl>
                                        <p:attrNameLst>
                                          <p:attrName>style.visibility</p:attrName>
                                        </p:attrNameLst>
                                      </p:cBhvr>
                                      <p:to>
                                        <p:strVal val="visible"/>
                                      </p:to>
                                    </p:set>
                                  </p:childTnLst>
                                </p:cTn>
                              </p:par>
                              <p:par>
                                <p:cTn id="181" presetID="1" presetClass="entr" presetSubtype="0" fill="hold" grpId="0" nodeType="withEffect">
                                  <p:stCondLst>
                                    <p:cond delay="0"/>
                                  </p:stCondLst>
                                  <p:childTnLst>
                                    <p:set>
                                      <p:cBhvr>
                                        <p:cTn id="182" dur="1" fill="hold">
                                          <p:stCondLst>
                                            <p:cond delay="0"/>
                                          </p:stCondLst>
                                        </p:cTn>
                                        <p:tgtEl>
                                          <p:spTgt spid="165"/>
                                        </p:tgtEl>
                                        <p:attrNameLst>
                                          <p:attrName>style.visibility</p:attrName>
                                        </p:attrNameLst>
                                      </p:cBhvr>
                                      <p:to>
                                        <p:strVal val="visible"/>
                                      </p:to>
                                    </p:set>
                                  </p:childTnLst>
                                </p:cTn>
                              </p:par>
                              <p:par>
                                <p:cTn id="183" presetID="1" presetClass="entr" presetSubtype="0" fill="hold" grpId="0" nodeType="withEffect">
                                  <p:stCondLst>
                                    <p:cond delay="0"/>
                                  </p:stCondLst>
                                  <p:childTnLst>
                                    <p:set>
                                      <p:cBhvr>
                                        <p:cTn id="184" dur="1" fill="hold">
                                          <p:stCondLst>
                                            <p:cond delay="0"/>
                                          </p:stCondLst>
                                        </p:cTn>
                                        <p:tgtEl>
                                          <p:spTgt spid="144"/>
                                        </p:tgtEl>
                                        <p:attrNameLst>
                                          <p:attrName>style.visibility</p:attrName>
                                        </p:attrNameLst>
                                      </p:cBhvr>
                                      <p:to>
                                        <p:strVal val="visible"/>
                                      </p:to>
                                    </p:set>
                                  </p:childTnLst>
                                </p:cTn>
                              </p:par>
                              <p:par>
                                <p:cTn id="185" presetID="1" presetClass="entr" presetSubtype="0" fill="hold" grpId="0" nodeType="withEffect">
                                  <p:stCondLst>
                                    <p:cond delay="0"/>
                                  </p:stCondLst>
                                  <p:childTnLst>
                                    <p:set>
                                      <p:cBhvr>
                                        <p:cTn id="186" dur="1" fill="hold">
                                          <p:stCondLst>
                                            <p:cond delay="0"/>
                                          </p:stCondLst>
                                        </p:cTn>
                                        <p:tgtEl>
                                          <p:spTgt spid="159"/>
                                        </p:tgtEl>
                                        <p:attrNameLst>
                                          <p:attrName>style.visibility</p:attrName>
                                        </p:attrNameLst>
                                      </p:cBhvr>
                                      <p:to>
                                        <p:strVal val="visible"/>
                                      </p:to>
                                    </p:set>
                                  </p:childTnLst>
                                </p:cTn>
                              </p:par>
                              <p:par>
                                <p:cTn id="187" presetID="1" presetClass="entr" presetSubtype="0" fill="hold" grpId="0" nodeType="withEffect">
                                  <p:stCondLst>
                                    <p:cond delay="0"/>
                                  </p:stCondLst>
                                  <p:childTnLst>
                                    <p:set>
                                      <p:cBhvr>
                                        <p:cTn id="188" dur="1" fill="hold">
                                          <p:stCondLst>
                                            <p:cond delay="0"/>
                                          </p:stCondLst>
                                        </p:cTn>
                                        <p:tgtEl>
                                          <p:spTgt spid="160"/>
                                        </p:tgtEl>
                                        <p:attrNameLst>
                                          <p:attrName>style.visibility</p:attrName>
                                        </p:attrNameLst>
                                      </p:cBhvr>
                                      <p:to>
                                        <p:strVal val="visible"/>
                                      </p:to>
                                    </p:set>
                                  </p:childTnLst>
                                </p:cTn>
                              </p:par>
                              <p:par>
                                <p:cTn id="189" presetID="1" presetClass="entr" presetSubtype="0" fill="hold" grpId="0" nodeType="withEffect">
                                  <p:stCondLst>
                                    <p:cond delay="0"/>
                                  </p:stCondLst>
                                  <p:childTnLst>
                                    <p:set>
                                      <p:cBhvr>
                                        <p:cTn id="190" dur="1" fill="hold">
                                          <p:stCondLst>
                                            <p:cond delay="0"/>
                                          </p:stCondLst>
                                        </p:cTn>
                                        <p:tgtEl>
                                          <p:spTgt spid="106"/>
                                        </p:tgtEl>
                                        <p:attrNameLst>
                                          <p:attrName>style.visibility</p:attrName>
                                        </p:attrNameLst>
                                      </p:cBhvr>
                                      <p:to>
                                        <p:strVal val="visible"/>
                                      </p:to>
                                    </p:set>
                                  </p:childTnLst>
                                </p:cTn>
                              </p:par>
                              <p:par>
                                <p:cTn id="191" presetID="1" presetClass="entr" presetSubtype="0" fill="hold" grpId="0" nodeType="withEffect">
                                  <p:stCondLst>
                                    <p:cond delay="0"/>
                                  </p:stCondLst>
                                  <p:childTnLst>
                                    <p:set>
                                      <p:cBhvr>
                                        <p:cTn id="192" dur="1" fill="hold">
                                          <p:stCondLst>
                                            <p:cond delay="0"/>
                                          </p:stCondLst>
                                        </p:cTn>
                                        <p:tgtEl>
                                          <p:spTgt spid="161"/>
                                        </p:tgtEl>
                                        <p:attrNameLst>
                                          <p:attrName>style.visibility</p:attrName>
                                        </p:attrNameLst>
                                      </p:cBhvr>
                                      <p:to>
                                        <p:strVal val="visible"/>
                                      </p:to>
                                    </p:set>
                                  </p:childTnLst>
                                </p:cTn>
                              </p:par>
                              <p:par>
                                <p:cTn id="193" presetID="1" presetClass="entr" presetSubtype="0" fill="hold" grpId="0" nodeType="withEffect">
                                  <p:stCondLst>
                                    <p:cond delay="0"/>
                                  </p:stCondLst>
                                  <p:childTnLst>
                                    <p:set>
                                      <p:cBhvr>
                                        <p:cTn id="194" dur="1" fill="hold">
                                          <p:stCondLst>
                                            <p:cond delay="0"/>
                                          </p:stCondLst>
                                        </p:cTn>
                                        <p:tgtEl>
                                          <p:spTgt spid="162"/>
                                        </p:tgtEl>
                                        <p:attrNameLst>
                                          <p:attrName>style.visibility</p:attrName>
                                        </p:attrNameLst>
                                      </p:cBhvr>
                                      <p:to>
                                        <p:strVal val="visible"/>
                                      </p:to>
                                    </p:set>
                                  </p:childTnLst>
                                </p:cTn>
                              </p:par>
                              <p:par>
                                <p:cTn id="195" presetID="1" presetClass="entr" presetSubtype="0" fill="hold" grpId="0" nodeType="withEffect">
                                  <p:stCondLst>
                                    <p:cond delay="0"/>
                                  </p:stCondLst>
                                  <p:childTnLst>
                                    <p:set>
                                      <p:cBhvr>
                                        <p:cTn id="196" dur="1" fill="hold">
                                          <p:stCondLst>
                                            <p:cond delay="0"/>
                                          </p:stCondLst>
                                        </p:cTn>
                                        <p:tgtEl>
                                          <p:spTgt spid="163"/>
                                        </p:tgtEl>
                                        <p:attrNameLst>
                                          <p:attrName>style.visibility</p:attrName>
                                        </p:attrNameLst>
                                      </p:cBhvr>
                                      <p:to>
                                        <p:strVal val="visible"/>
                                      </p:to>
                                    </p:set>
                                  </p:childTnLst>
                                </p:cTn>
                              </p:par>
                              <p:par>
                                <p:cTn id="197" presetID="1" presetClass="entr" presetSubtype="0" fill="hold" grpId="0" nodeType="withEffect">
                                  <p:stCondLst>
                                    <p:cond delay="0"/>
                                  </p:stCondLst>
                                  <p:childTnLst>
                                    <p:set>
                                      <p:cBhvr>
                                        <p:cTn id="198" dur="1" fill="hold">
                                          <p:stCondLst>
                                            <p:cond delay="0"/>
                                          </p:stCondLst>
                                        </p:cTn>
                                        <p:tgtEl>
                                          <p:spTgt spid="164"/>
                                        </p:tgtEl>
                                        <p:attrNameLst>
                                          <p:attrName>style.visibility</p:attrName>
                                        </p:attrNameLst>
                                      </p:cBhvr>
                                      <p:to>
                                        <p:strVal val="visible"/>
                                      </p:to>
                                    </p:set>
                                  </p:childTnLst>
                                </p:cTn>
                              </p:par>
                              <p:par>
                                <p:cTn id="199" presetID="1" presetClass="entr" presetSubtype="0" fill="hold" grpId="0" nodeType="withEffect">
                                  <p:stCondLst>
                                    <p:cond delay="0"/>
                                  </p:stCondLst>
                                  <p:childTnLst>
                                    <p:set>
                                      <p:cBhvr>
                                        <p:cTn id="200" dur="1" fill="hold">
                                          <p:stCondLst>
                                            <p:cond delay="0"/>
                                          </p:stCondLst>
                                        </p:cTn>
                                        <p:tgtEl>
                                          <p:spTgt spid="32"/>
                                        </p:tgtEl>
                                        <p:attrNameLst>
                                          <p:attrName>style.visibility</p:attrName>
                                        </p:attrNameLst>
                                      </p:cBhvr>
                                      <p:to>
                                        <p:strVal val="visible"/>
                                      </p:to>
                                    </p:set>
                                  </p:childTnLst>
                                </p:cTn>
                              </p:par>
                              <p:par>
                                <p:cTn id="201" presetID="1" presetClass="entr" presetSubtype="0" fill="hold" grpId="0" nodeType="withEffect">
                                  <p:stCondLst>
                                    <p:cond delay="0"/>
                                  </p:stCondLst>
                                  <p:childTnLst>
                                    <p:set>
                                      <p:cBhvr>
                                        <p:cTn id="202" dur="1" fill="hold">
                                          <p:stCondLst>
                                            <p:cond delay="0"/>
                                          </p:stCondLst>
                                        </p:cTn>
                                        <p:tgtEl>
                                          <p:spTgt spid="31"/>
                                        </p:tgtEl>
                                        <p:attrNameLst>
                                          <p:attrName>style.visibility</p:attrName>
                                        </p:attrNameLst>
                                      </p:cBhvr>
                                      <p:to>
                                        <p:strVal val="visible"/>
                                      </p:to>
                                    </p:set>
                                  </p:childTnLst>
                                </p:cTn>
                              </p:par>
                              <p:par>
                                <p:cTn id="203" presetID="1" presetClass="entr" presetSubtype="0" fill="hold" grpId="0" nodeType="withEffect">
                                  <p:stCondLst>
                                    <p:cond delay="0"/>
                                  </p:stCondLst>
                                  <p:childTnLst>
                                    <p:set>
                                      <p:cBhvr>
                                        <p:cTn id="204" dur="1" fill="hold">
                                          <p:stCondLst>
                                            <p:cond delay="0"/>
                                          </p:stCondLst>
                                        </p:cTn>
                                        <p:tgtEl>
                                          <p:spTgt spid="33"/>
                                        </p:tgtEl>
                                        <p:attrNameLst>
                                          <p:attrName>style.visibility</p:attrName>
                                        </p:attrNameLst>
                                      </p:cBhvr>
                                      <p:to>
                                        <p:strVal val="visible"/>
                                      </p:to>
                                    </p:set>
                                  </p:childTnLst>
                                </p:cTn>
                              </p:par>
                              <p:par>
                                <p:cTn id="205" presetID="1" presetClass="entr" presetSubtype="0" fill="hold" grpId="0" nodeType="withEffect">
                                  <p:stCondLst>
                                    <p:cond delay="0"/>
                                  </p:stCondLst>
                                  <p:childTnLst>
                                    <p:set>
                                      <p:cBhvr>
                                        <p:cTn id="206" dur="1" fill="hold">
                                          <p:stCondLst>
                                            <p:cond delay="0"/>
                                          </p:stCondLst>
                                        </p:cTn>
                                        <p:tgtEl>
                                          <p:spTgt spid="132"/>
                                        </p:tgtEl>
                                        <p:attrNameLst>
                                          <p:attrName>style.visibility</p:attrName>
                                        </p:attrNameLst>
                                      </p:cBhvr>
                                      <p:to>
                                        <p:strVal val="visible"/>
                                      </p:to>
                                    </p:set>
                                  </p:childTnLst>
                                </p:cTn>
                              </p:par>
                              <p:par>
                                <p:cTn id="207" presetID="1" presetClass="entr" presetSubtype="0" fill="hold" grpId="0" nodeType="withEffect">
                                  <p:stCondLst>
                                    <p:cond delay="0"/>
                                  </p:stCondLst>
                                  <p:childTnLst>
                                    <p:set>
                                      <p:cBhvr>
                                        <p:cTn id="208" dur="1" fill="hold">
                                          <p:stCondLst>
                                            <p:cond delay="0"/>
                                          </p:stCondLst>
                                        </p:cTn>
                                        <p:tgtEl>
                                          <p:spTgt spid="143"/>
                                        </p:tgtEl>
                                        <p:attrNameLst>
                                          <p:attrName>style.visibility</p:attrName>
                                        </p:attrNameLst>
                                      </p:cBhvr>
                                      <p:to>
                                        <p:strVal val="visible"/>
                                      </p:to>
                                    </p:set>
                                  </p:childTnLst>
                                </p:cTn>
                              </p:par>
                              <p:par>
                                <p:cTn id="209" presetID="1" presetClass="entr" presetSubtype="0" fill="hold" nodeType="withEffect">
                                  <p:stCondLst>
                                    <p:cond delay="0"/>
                                  </p:stCondLst>
                                  <p:childTnLst>
                                    <p:set>
                                      <p:cBhvr>
                                        <p:cTn id="210" dur="1" fill="hold">
                                          <p:stCondLst>
                                            <p:cond delay="0"/>
                                          </p:stCondLst>
                                        </p:cTn>
                                        <p:tgtEl>
                                          <p:spTgt spid="65"/>
                                        </p:tgtEl>
                                        <p:attrNameLst>
                                          <p:attrName>style.visibility</p:attrName>
                                        </p:attrNameLst>
                                      </p:cBhvr>
                                      <p:to>
                                        <p:strVal val="visible"/>
                                      </p:to>
                                    </p:set>
                                  </p:childTnLst>
                                </p:cTn>
                              </p:par>
                              <p:par>
                                <p:cTn id="211" presetID="1" presetClass="entr" presetSubtype="0" fill="hold" nodeType="withEffect">
                                  <p:stCondLst>
                                    <p:cond delay="0"/>
                                  </p:stCondLst>
                                  <p:childTnLst>
                                    <p:set>
                                      <p:cBhvr>
                                        <p:cTn id="212" dur="1" fill="hold">
                                          <p:stCondLst>
                                            <p:cond delay="0"/>
                                          </p:stCondLst>
                                        </p:cTn>
                                        <p:tgtEl>
                                          <p:spTgt spid="64"/>
                                        </p:tgtEl>
                                        <p:attrNameLst>
                                          <p:attrName>style.visibility</p:attrName>
                                        </p:attrNameLst>
                                      </p:cBhvr>
                                      <p:to>
                                        <p:strVal val="visible"/>
                                      </p:to>
                                    </p:set>
                                  </p:childTnLst>
                                </p:cTn>
                              </p:par>
                              <p:par>
                                <p:cTn id="213" presetID="1" presetClass="entr" presetSubtype="0" fill="hold" nodeType="withEffect">
                                  <p:stCondLst>
                                    <p:cond delay="0"/>
                                  </p:stCondLst>
                                  <p:childTnLst>
                                    <p:set>
                                      <p:cBhvr>
                                        <p:cTn id="214" dur="1" fill="hold">
                                          <p:stCondLst>
                                            <p:cond delay="0"/>
                                          </p:stCondLst>
                                        </p:cTn>
                                        <p:tgtEl>
                                          <p:spTgt spid="399"/>
                                        </p:tgtEl>
                                        <p:attrNameLst>
                                          <p:attrName>style.visibility</p:attrName>
                                        </p:attrNameLst>
                                      </p:cBhvr>
                                      <p:to>
                                        <p:strVal val="visible"/>
                                      </p:to>
                                    </p:set>
                                  </p:childTnLst>
                                </p:cTn>
                              </p:par>
                              <p:par>
                                <p:cTn id="215" presetID="1" presetClass="entr" presetSubtype="0" fill="hold" nodeType="withEffect">
                                  <p:stCondLst>
                                    <p:cond delay="0"/>
                                  </p:stCondLst>
                                  <p:childTnLst>
                                    <p:set>
                                      <p:cBhvr>
                                        <p:cTn id="216" dur="1" fill="hold">
                                          <p:stCondLst>
                                            <p:cond delay="0"/>
                                          </p:stCondLst>
                                        </p:cTn>
                                        <p:tgtEl>
                                          <p:spTgt spid="72"/>
                                        </p:tgtEl>
                                        <p:attrNameLst>
                                          <p:attrName>style.visibility</p:attrName>
                                        </p:attrNameLst>
                                      </p:cBhvr>
                                      <p:to>
                                        <p:strVal val="visible"/>
                                      </p:to>
                                    </p:set>
                                  </p:childTnLst>
                                </p:cTn>
                              </p:par>
                              <p:par>
                                <p:cTn id="217" presetID="1" presetClass="entr" presetSubtype="0" fill="hold" grpId="0" nodeType="withEffect">
                                  <p:stCondLst>
                                    <p:cond delay="0"/>
                                  </p:stCondLst>
                                  <p:childTnLst>
                                    <p:set>
                                      <p:cBhvr>
                                        <p:cTn id="218" dur="1" fill="hold">
                                          <p:stCondLst>
                                            <p:cond delay="0"/>
                                          </p:stCondLst>
                                        </p:cTn>
                                        <p:tgtEl>
                                          <p:spTgt spid="289"/>
                                        </p:tgtEl>
                                        <p:attrNameLst>
                                          <p:attrName>style.visibility</p:attrName>
                                        </p:attrNameLst>
                                      </p:cBhvr>
                                      <p:to>
                                        <p:strVal val="visible"/>
                                      </p:to>
                                    </p:set>
                                  </p:childTnLst>
                                </p:cTn>
                              </p:par>
                              <p:par>
                                <p:cTn id="219" presetID="1" presetClass="entr" presetSubtype="0" fill="hold" grpId="0" nodeType="withEffect">
                                  <p:stCondLst>
                                    <p:cond delay="0"/>
                                  </p:stCondLst>
                                  <p:childTnLst>
                                    <p:set>
                                      <p:cBhvr>
                                        <p:cTn id="220" dur="1" fill="hold">
                                          <p:stCondLst>
                                            <p:cond delay="0"/>
                                          </p:stCondLst>
                                        </p:cTn>
                                        <p:tgtEl>
                                          <p:spTgt spid="290"/>
                                        </p:tgtEl>
                                        <p:attrNameLst>
                                          <p:attrName>style.visibility</p:attrName>
                                        </p:attrNameLst>
                                      </p:cBhvr>
                                      <p:to>
                                        <p:strVal val="visible"/>
                                      </p:to>
                                    </p:set>
                                  </p:childTnLst>
                                </p:cTn>
                              </p:par>
                              <p:par>
                                <p:cTn id="221" presetID="1" presetClass="entr" presetSubtype="0" fill="hold" grpId="0" nodeType="withEffect">
                                  <p:stCondLst>
                                    <p:cond delay="0"/>
                                  </p:stCondLst>
                                  <p:childTnLst>
                                    <p:set>
                                      <p:cBhvr>
                                        <p:cTn id="222" dur="1" fill="hold">
                                          <p:stCondLst>
                                            <p:cond delay="0"/>
                                          </p:stCondLst>
                                        </p:cTn>
                                        <p:tgtEl>
                                          <p:spTgt spid="291"/>
                                        </p:tgtEl>
                                        <p:attrNameLst>
                                          <p:attrName>style.visibility</p:attrName>
                                        </p:attrNameLst>
                                      </p:cBhvr>
                                      <p:to>
                                        <p:strVal val="visible"/>
                                      </p:to>
                                    </p:set>
                                  </p:childTnLst>
                                </p:cTn>
                              </p:par>
                              <p:par>
                                <p:cTn id="223" presetID="1" presetClass="entr" presetSubtype="0" fill="hold" grpId="0" nodeType="withEffect">
                                  <p:stCondLst>
                                    <p:cond delay="0"/>
                                  </p:stCondLst>
                                  <p:childTnLst>
                                    <p:set>
                                      <p:cBhvr>
                                        <p:cTn id="224" dur="1" fill="hold">
                                          <p:stCondLst>
                                            <p:cond delay="0"/>
                                          </p:stCondLst>
                                        </p:cTn>
                                        <p:tgtEl>
                                          <p:spTgt spid="400"/>
                                        </p:tgtEl>
                                        <p:attrNameLst>
                                          <p:attrName>style.visibility</p:attrName>
                                        </p:attrNameLst>
                                      </p:cBhvr>
                                      <p:to>
                                        <p:strVal val="visible"/>
                                      </p:to>
                                    </p:set>
                                  </p:childTnLst>
                                </p:cTn>
                              </p:par>
                              <p:par>
                                <p:cTn id="225" presetID="1" presetClass="entr" presetSubtype="0" fill="hold" grpId="0" nodeType="withEffect">
                                  <p:stCondLst>
                                    <p:cond delay="0"/>
                                  </p:stCondLst>
                                  <p:childTnLst>
                                    <p:set>
                                      <p:cBhvr>
                                        <p:cTn id="226" dur="1" fill="hold">
                                          <p:stCondLst>
                                            <p:cond delay="0"/>
                                          </p:stCondLst>
                                        </p:cTn>
                                        <p:tgtEl>
                                          <p:spTgt spid="396"/>
                                        </p:tgtEl>
                                        <p:attrNameLst>
                                          <p:attrName>style.visibility</p:attrName>
                                        </p:attrNameLst>
                                      </p:cBhvr>
                                      <p:to>
                                        <p:strVal val="visible"/>
                                      </p:to>
                                    </p:set>
                                  </p:childTnLst>
                                </p:cTn>
                              </p:par>
                              <p:par>
                                <p:cTn id="227" presetID="1" presetClass="entr" presetSubtype="0" fill="hold" grpId="0" nodeType="withEffect">
                                  <p:stCondLst>
                                    <p:cond delay="0"/>
                                  </p:stCondLst>
                                  <p:childTnLst>
                                    <p:set>
                                      <p:cBhvr>
                                        <p:cTn id="228" dur="1" fill="hold">
                                          <p:stCondLst>
                                            <p:cond delay="0"/>
                                          </p:stCondLst>
                                        </p:cTn>
                                        <p:tgtEl>
                                          <p:spTgt spid="395"/>
                                        </p:tgtEl>
                                        <p:attrNameLst>
                                          <p:attrName>style.visibility</p:attrName>
                                        </p:attrNameLst>
                                      </p:cBhvr>
                                      <p:to>
                                        <p:strVal val="visible"/>
                                      </p:to>
                                    </p:set>
                                  </p:childTnLst>
                                </p:cTn>
                              </p:par>
                              <p:par>
                                <p:cTn id="229" presetID="1" presetClass="entr" presetSubtype="0" fill="hold" grpId="0" nodeType="withEffect">
                                  <p:stCondLst>
                                    <p:cond delay="0"/>
                                  </p:stCondLst>
                                  <p:childTnLst>
                                    <p:set>
                                      <p:cBhvr>
                                        <p:cTn id="230" dur="1" fill="hold">
                                          <p:stCondLst>
                                            <p:cond delay="0"/>
                                          </p:stCondLst>
                                        </p:cTn>
                                        <p:tgtEl>
                                          <p:spTgt spid="405"/>
                                        </p:tgtEl>
                                        <p:attrNameLst>
                                          <p:attrName>style.visibility</p:attrName>
                                        </p:attrNameLst>
                                      </p:cBhvr>
                                      <p:to>
                                        <p:strVal val="visible"/>
                                      </p:to>
                                    </p:set>
                                  </p:childTnLst>
                                </p:cTn>
                              </p:par>
                              <p:par>
                                <p:cTn id="231" presetID="1" presetClass="entr" presetSubtype="0" fill="hold" grpId="0" nodeType="withEffect">
                                  <p:stCondLst>
                                    <p:cond delay="0"/>
                                  </p:stCondLst>
                                  <p:childTnLst>
                                    <p:set>
                                      <p:cBhvr>
                                        <p:cTn id="232" dur="1" fill="hold">
                                          <p:stCondLst>
                                            <p:cond delay="0"/>
                                          </p:stCondLst>
                                        </p:cTn>
                                        <p:tgtEl>
                                          <p:spTgt spid="40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4" grpId="0" animBg="1"/>
      <p:bldP spid="106" grpId="0" animBg="1"/>
      <p:bldP spid="107" grpId="0" animBg="1"/>
      <p:bldP spid="109" grpId="0" animBg="1"/>
      <p:bldP spid="110" grpId="0" animBg="1"/>
      <p:bldP spid="111" grpId="0" animBg="1"/>
      <p:bldP spid="112" grpId="0" animBg="1"/>
      <p:bldP spid="113" grpId="0" animBg="1"/>
      <p:bldP spid="114" grpId="0" animBg="1"/>
      <p:bldP spid="115" grpId="0" animBg="1"/>
      <p:bldP spid="116" grpId="0" animBg="1"/>
      <p:bldP spid="117" grpId="0" animBg="1"/>
      <p:bldP spid="118" grpId="0" animBg="1"/>
      <p:bldP spid="119" grpId="0" animBg="1"/>
      <p:bldP spid="120" grpId="0" animBg="1"/>
      <p:bldP spid="121" grpId="0" animBg="1"/>
      <p:bldP spid="122" grpId="0" animBg="1"/>
      <p:bldP spid="123" grpId="0" animBg="1"/>
      <p:bldP spid="124" grpId="0" animBg="1"/>
      <p:bldP spid="125" grpId="0" animBg="1"/>
      <p:bldP spid="126" grpId="0" animBg="1"/>
      <p:bldP spid="127" grpId="0" animBg="1"/>
      <p:bldP spid="128" grpId="0" animBg="1"/>
      <p:bldP spid="129" grpId="0" animBg="1"/>
      <p:bldP spid="130" grpId="0" animBg="1"/>
      <p:bldP spid="131" grpId="0" animBg="1"/>
      <p:bldP spid="132" grpId="0" animBg="1"/>
      <p:bldP spid="134" grpId="0" animBg="1"/>
      <p:bldP spid="135" grpId="0" animBg="1"/>
      <p:bldP spid="136" grpId="0" animBg="1"/>
      <p:bldP spid="137" grpId="0" animBg="1"/>
      <p:bldP spid="143" grpId="0" animBg="1"/>
      <p:bldP spid="144" grpId="0" animBg="1"/>
      <p:bldP spid="145" grpId="0" animBg="1"/>
      <p:bldP spid="146" grpId="0" animBg="1"/>
      <p:bldP spid="147" grpId="0" animBg="1"/>
      <p:bldP spid="148" grpId="0" animBg="1"/>
      <p:bldP spid="149" grpId="0" animBg="1"/>
      <p:bldP spid="150" grpId="0" animBg="1"/>
      <p:bldP spid="151" grpId="0" animBg="1"/>
      <p:bldP spid="152" grpId="0" animBg="1"/>
      <p:bldP spid="153" grpId="0" animBg="1"/>
      <p:bldP spid="154" grpId="0" animBg="1"/>
      <p:bldP spid="155" grpId="0" animBg="1"/>
      <p:bldP spid="156" grpId="0" animBg="1"/>
      <p:bldP spid="157" grpId="0" animBg="1"/>
      <p:bldP spid="158" grpId="0" animBg="1"/>
      <p:bldP spid="159" grpId="0" animBg="1"/>
      <p:bldP spid="160" grpId="0" animBg="1"/>
      <p:bldP spid="161" grpId="0" animBg="1"/>
      <p:bldP spid="162" grpId="0" animBg="1"/>
      <p:bldP spid="163" grpId="0" animBg="1"/>
      <p:bldP spid="164" grpId="0" animBg="1"/>
      <p:bldP spid="165" grpId="0" animBg="1"/>
      <p:bldP spid="166" grpId="0" animBg="1"/>
      <p:bldP spid="167" grpId="0" animBg="1"/>
      <p:bldP spid="168" grpId="0" animBg="1"/>
      <p:bldP spid="295" grpId="0"/>
      <p:bldP spid="296" grpId="0"/>
      <p:bldP spid="297" grpId="0"/>
      <p:bldP spid="298" grpId="0"/>
      <p:bldP spid="299" grpId="0"/>
      <p:bldP spid="300" grpId="0"/>
      <p:bldP spid="301" grpId="0"/>
      <p:bldP spid="302" grpId="0"/>
      <p:bldP spid="7" grpId="0"/>
      <p:bldP spid="8" grpId="0"/>
      <p:bldP spid="10" grpId="0"/>
      <p:bldP spid="11" grpId="0"/>
      <p:bldP spid="12" grpId="0"/>
      <p:bldP spid="13" grpId="0"/>
      <p:bldP spid="14" grpId="0"/>
      <p:bldP spid="15" grpId="0"/>
      <p:bldP spid="16" grpId="0"/>
      <p:bldP spid="17" grpId="0"/>
      <p:bldP spid="18" grpId="0"/>
      <p:bldP spid="19" grpId="0"/>
      <p:bldP spid="20" grpId="0"/>
      <p:bldP spid="21" grpId="0"/>
      <p:bldP spid="28" grpId="0"/>
      <p:bldP spid="31" grpId="0"/>
      <p:bldP spid="32" grpId="0"/>
      <p:bldP spid="33" grpId="0"/>
      <p:bldP spid="39" grpId="0"/>
      <p:bldP spid="73" grpId="0"/>
      <p:bldP spid="387" grpId="0"/>
      <p:bldP spid="388" grpId="0"/>
      <p:bldP spid="397" grpId="0"/>
      <p:bldP spid="398" grpId="0" animBg="1"/>
      <p:bldP spid="288" grpId="0" animBg="1"/>
      <p:bldP spid="289" grpId="0" animBg="1"/>
      <p:bldP spid="290" grpId="0" animBg="1"/>
      <p:bldP spid="291" grpId="0" animBg="1"/>
      <p:bldP spid="338" grpId="0" animBg="1"/>
      <p:bldP spid="395" grpId="0" animBg="1"/>
      <p:bldP spid="396" grpId="0" animBg="1"/>
      <p:bldP spid="400" grpId="0" animBg="1"/>
      <p:bldP spid="404" grpId="0" animBg="1"/>
      <p:bldP spid="405" grpId="0" animBg="1"/>
      <p:bldP spid="40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Estimated price elasticity of demand</a:t>
            </a:r>
          </a:p>
        </p:txBody>
      </p:sp>
      <p:sp>
        <p:nvSpPr>
          <p:cNvPr id="6" name="Content Placeholder 1"/>
          <p:cNvSpPr>
            <a:spLocks noGrp="1"/>
          </p:cNvSpPr>
          <p:nvPr>
            <p:ph idx="1"/>
          </p:nvPr>
        </p:nvSpPr>
        <p:spPr>
          <a:xfrm>
            <a:off x="472440" y="1066800"/>
            <a:ext cx="8229600" cy="990600"/>
          </a:xfrm>
        </p:spPr>
        <p:txBody>
          <a:bodyPr>
            <a:normAutofit lnSpcReduction="10000"/>
          </a:bodyPr>
          <a:lstStyle/>
          <a:p>
            <a:pPr marL="0" indent="0">
              <a:buNone/>
            </a:pPr>
            <a:r>
              <a:rPr lang="en-US" dirty="0"/>
              <a:t>Economists regularly estimate the price elasticities of demand for several products.</a:t>
            </a:r>
          </a:p>
        </p:txBody>
      </p:sp>
      <p:graphicFrame>
        <p:nvGraphicFramePr>
          <p:cNvPr id="5" name="Table 4"/>
          <p:cNvGraphicFramePr>
            <a:graphicFrameLocks noGrp="1"/>
          </p:cNvGraphicFramePr>
          <p:nvPr>
            <p:extLst>
              <p:ext uri="{D42A27DB-BD31-4B8C-83A1-F6EECF244321}">
                <p14:modId xmlns:p14="http://schemas.microsoft.com/office/powerpoint/2010/main" val="2651708629"/>
              </p:ext>
            </p:extLst>
          </p:nvPr>
        </p:nvGraphicFramePr>
        <p:xfrm>
          <a:off x="952500" y="2057400"/>
          <a:ext cx="7239000" cy="4191000"/>
        </p:xfrm>
        <a:graphic>
          <a:graphicData uri="http://schemas.openxmlformats.org/drawingml/2006/table">
            <a:tbl>
              <a:tblPr firstRow="1" bandRow="1">
                <a:tableStyleId>{5C22544A-7EE6-4342-B048-85BDC9FD1C3A}</a:tableStyleId>
              </a:tblPr>
              <a:tblGrid>
                <a:gridCol w="3352800">
                  <a:extLst>
                    <a:ext uri="{9D8B030D-6E8A-4147-A177-3AD203B41FA5}">
                      <a16:colId xmlns:a16="http://schemas.microsoft.com/office/drawing/2014/main" val="20000"/>
                    </a:ext>
                  </a:extLst>
                </a:gridCol>
                <a:gridCol w="3886200">
                  <a:extLst>
                    <a:ext uri="{9D8B030D-6E8A-4147-A177-3AD203B41FA5}">
                      <a16:colId xmlns:a16="http://schemas.microsoft.com/office/drawing/2014/main" val="20001"/>
                    </a:ext>
                  </a:extLst>
                </a:gridCol>
              </a:tblGrid>
              <a:tr h="381000">
                <a:tc>
                  <a:txBody>
                    <a:bodyPr/>
                    <a:lstStyle/>
                    <a:p>
                      <a:pPr algn="ctr"/>
                      <a:r>
                        <a:rPr lang="en-US" dirty="0">
                          <a:solidFill>
                            <a:schemeClr val="tx1"/>
                          </a:solidFill>
                          <a:latin typeface="Calibri Light" pitchFamily="34" charset="0"/>
                        </a:rPr>
                        <a:t>Good</a:t>
                      </a:r>
                    </a:p>
                  </a:txBody>
                  <a:tcPr>
                    <a:solidFill>
                      <a:srgbClr val="E4E8D0"/>
                    </a:solidFill>
                  </a:tcPr>
                </a:tc>
                <a:tc>
                  <a:txBody>
                    <a:bodyPr/>
                    <a:lstStyle/>
                    <a:p>
                      <a:pPr algn="ctr"/>
                      <a:r>
                        <a:rPr lang="en-US" dirty="0">
                          <a:solidFill>
                            <a:schemeClr val="tx1"/>
                          </a:solidFill>
                          <a:latin typeface="Calibri Light" pitchFamily="34" charset="0"/>
                        </a:rPr>
                        <a:t>Estimated Elasticities</a:t>
                      </a:r>
                    </a:p>
                  </a:txBody>
                  <a:tcPr>
                    <a:solidFill>
                      <a:srgbClr val="E4E8D0"/>
                    </a:solidFill>
                  </a:tcPr>
                </a:tc>
                <a:extLst>
                  <a:ext uri="{0D108BD9-81ED-4DB2-BD59-A6C34878D82A}">
                    <a16:rowId xmlns:a16="http://schemas.microsoft.com/office/drawing/2014/main" val="10000"/>
                  </a:ext>
                </a:extLst>
              </a:tr>
              <a:tr h="3810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a:latin typeface="Calibri Light" pitchFamily="34" charset="0"/>
                        </a:rPr>
                        <a:t>Eggs</a:t>
                      </a:r>
                    </a:p>
                  </a:txBody>
                  <a:tcPr>
                    <a:solidFill>
                      <a:srgbClr val="F1F9FE"/>
                    </a:solidFill>
                  </a:tcPr>
                </a:tc>
                <a:tc>
                  <a:txBody>
                    <a:bodyPr/>
                    <a:lstStyle/>
                    <a:p>
                      <a:pPr algn="ctr"/>
                      <a:r>
                        <a:rPr lang="en-US" dirty="0">
                          <a:latin typeface="Calibri Light" pitchFamily="34" charset="0"/>
                        </a:rPr>
                        <a:t>-0.27</a:t>
                      </a:r>
                    </a:p>
                  </a:txBody>
                  <a:tcPr>
                    <a:solidFill>
                      <a:srgbClr val="F1F9FE"/>
                    </a:solidFill>
                  </a:tcPr>
                </a:tc>
                <a:extLst>
                  <a:ext uri="{0D108BD9-81ED-4DB2-BD59-A6C34878D82A}">
                    <a16:rowId xmlns:a16="http://schemas.microsoft.com/office/drawing/2014/main" val="10001"/>
                  </a:ext>
                </a:extLst>
              </a:tr>
              <a:tr h="381000">
                <a:tc>
                  <a:txBody>
                    <a:bodyPr/>
                    <a:lstStyle/>
                    <a:p>
                      <a:pPr algn="ctr"/>
                      <a:r>
                        <a:rPr lang="en-US" dirty="0">
                          <a:latin typeface="Calibri Light" pitchFamily="34" charset="0"/>
                        </a:rPr>
                        <a:t>Gasoline</a:t>
                      </a:r>
                      <a:r>
                        <a:rPr lang="en-US" baseline="0" dirty="0">
                          <a:latin typeface="Calibri Light" pitchFamily="34" charset="0"/>
                        </a:rPr>
                        <a:t> in short run</a:t>
                      </a:r>
                      <a:endParaRPr lang="en-US" dirty="0">
                        <a:latin typeface="Calibri Light" pitchFamily="34" charset="0"/>
                      </a:endParaRPr>
                    </a:p>
                  </a:txBody>
                  <a:tcPr>
                    <a:solidFill>
                      <a:srgbClr val="DBF0FD"/>
                    </a:solidFill>
                  </a:tcPr>
                </a:tc>
                <a:tc>
                  <a:txBody>
                    <a:bodyPr/>
                    <a:lstStyle/>
                    <a:p>
                      <a:pPr algn="ctr"/>
                      <a:r>
                        <a:rPr lang="en-US" dirty="0">
                          <a:latin typeface="Calibri Light" pitchFamily="34" charset="0"/>
                        </a:rPr>
                        <a:t>-0.05</a:t>
                      </a:r>
                      <a:r>
                        <a:rPr lang="en-US" baseline="0" dirty="0">
                          <a:latin typeface="Calibri Light" pitchFamily="34" charset="0"/>
                        </a:rPr>
                        <a:t> to -0.6</a:t>
                      </a:r>
                      <a:endParaRPr lang="en-US" dirty="0">
                        <a:latin typeface="Calibri Light" pitchFamily="34" charset="0"/>
                      </a:endParaRPr>
                    </a:p>
                  </a:txBody>
                  <a:tcPr>
                    <a:solidFill>
                      <a:srgbClr val="DBF0FD"/>
                    </a:solidFill>
                  </a:tcPr>
                </a:tc>
                <a:extLst>
                  <a:ext uri="{0D108BD9-81ED-4DB2-BD59-A6C34878D82A}">
                    <a16:rowId xmlns:a16="http://schemas.microsoft.com/office/drawing/2014/main" val="10002"/>
                  </a:ext>
                </a:extLst>
              </a:tr>
              <a:tr h="3810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latin typeface="Calibri Light" pitchFamily="34" charset="0"/>
                        </a:rPr>
                        <a:t>Water</a:t>
                      </a:r>
                      <a:r>
                        <a:rPr lang="en-US" baseline="0" dirty="0">
                          <a:latin typeface="Calibri Light" pitchFamily="34" charset="0"/>
                        </a:rPr>
                        <a:t> (residential)</a:t>
                      </a:r>
                      <a:endParaRPr lang="en-US" dirty="0">
                        <a:latin typeface="Calibri Light" pitchFamily="34" charset="0"/>
                      </a:endParaRPr>
                    </a:p>
                  </a:txBody>
                  <a:tcPr>
                    <a:solidFill>
                      <a:srgbClr val="F1F9FE"/>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latin typeface="Calibri Light" pitchFamily="34" charset="0"/>
                        </a:rPr>
                        <a:t>-0.41</a:t>
                      </a:r>
                    </a:p>
                  </a:txBody>
                  <a:tcPr>
                    <a:solidFill>
                      <a:srgbClr val="F1F9FE"/>
                    </a:solidFill>
                  </a:tcPr>
                </a:tc>
                <a:extLst>
                  <a:ext uri="{0D108BD9-81ED-4DB2-BD59-A6C34878D82A}">
                    <a16:rowId xmlns:a16="http://schemas.microsoft.com/office/drawing/2014/main" val="10003"/>
                  </a:ext>
                </a:extLst>
              </a:tr>
              <a:tr h="3810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latin typeface="Calibri Light" pitchFamily="34" charset="0"/>
                        </a:rPr>
                        <a:t>Alcoholic drinks</a:t>
                      </a:r>
                    </a:p>
                  </a:txBody>
                  <a:tcPr>
                    <a:solidFill>
                      <a:srgbClr val="DBF0F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latin typeface="Calibri Light" pitchFamily="34" charset="0"/>
                        </a:rPr>
                        <a:t>-0.44</a:t>
                      </a:r>
                    </a:p>
                  </a:txBody>
                  <a:tcPr>
                    <a:solidFill>
                      <a:srgbClr val="DBF0FD"/>
                    </a:solidFill>
                  </a:tcPr>
                </a:tc>
                <a:extLst>
                  <a:ext uri="{0D108BD9-81ED-4DB2-BD59-A6C34878D82A}">
                    <a16:rowId xmlns:a16="http://schemas.microsoft.com/office/drawing/2014/main" val="10004"/>
                  </a:ext>
                </a:extLst>
              </a:tr>
              <a:tr h="381000">
                <a:tc>
                  <a:txBody>
                    <a:bodyPr/>
                    <a:lstStyle/>
                    <a:p>
                      <a:pPr algn="ctr"/>
                      <a:r>
                        <a:rPr lang="en-US" dirty="0">
                          <a:latin typeface="Calibri Light" pitchFamily="34" charset="0"/>
                        </a:rPr>
                        <a:t>Gasoline in the long run</a:t>
                      </a:r>
                    </a:p>
                  </a:txBody>
                  <a:tcPr>
                    <a:solidFill>
                      <a:srgbClr val="F1F9FE"/>
                    </a:solidFill>
                  </a:tcPr>
                </a:tc>
                <a:tc>
                  <a:txBody>
                    <a:bodyPr/>
                    <a:lstStyle/>
                    <a:p>
                      <a:pPr algn="ctr"/>
                      <a:r>
                        <a:rPr lang="en-US" dirty="0">
                          <a:latin typeface="Calibri Light" pitchFamily="34" charset="0"/>
                        </a:rPr>
                        <a:t>-0.25 to -0.7</a:t>
                      </a:r>
                    </a:p>
                  </a:txBody>
                  <a:tcPr>
                    <a:solidFill>
                      <a:srgbClr val="F1F9FE"/>
                    </a:solidFill>
                  </a:tcPr>
                </a:tc>
                <a:extLst>
                  <a:ext uri="{0D108BD9-81ED-4DB2-BD59-A6C34878D82A}">
                    <a16:rowId xmlns:a16="http://schemas.microsoft.com/office/drawing/2014/main" val="2732823402"/>
                  </a:ext>
                </a:extLst>
              </a:tr>
              <a:tr h="381000">
                <a:tc>
                  <a:txBody>
                    <a:bodyPr/>
                    <a:lstStyle/>
                    <a:p>
                      <a:pPr algn="ctr"/>
                      <a:r>
                        <a:rPr lang="en-US" dirty="0">
                          <a:latin typeface="Calibri Light" pitchFamily="34" charset="0"/>
                        </a:rPr>
                        <a:t>Electricity</a:t>
                      </a:r>
                    </a:p>
                  </a:txBody>
                  <a:tcPr>
                    <a:solidFill>
                      <a:srgbClr val="DBF0FD"/>
                    </a:solidFill>
                  </a:tcPr>
                </a:tc>
                <a:tc>
                  <a:txBody>
                    <a:bodyPr/>
                    <a:lstStyle/>
                    <a:p>
                      <a:pPr algn="ctr"/>
                      <a:r>
                        <a:rPr lang="en-US" dirty="0">
                          <a:latin typeface="Calibri Light" pitchFamily="34" charset="0"/>
                        </a:rPr>
                        <a:t>-0.38 to -0.61</a:t>
                      </a:r>
                    </a:p>
                  </a:txBody>
                  <a:tcPr>
                    <a:solidFill>
                      <a:srgbClr val="DBF0FD"/>
                    </a:solidFill>
                  </a:tcPr>
                </a:tc>
                <a:extLst>
                  <a:ext uri="{0D108BD9-81ED-4DB2-BD59-A6C34878D82A}">
                    <a16:rowId xmlns:a16="http://schemas.microsoft.com/office/drawing/2014/main" val="3182997057"/>
                  </a:ext>
                </a:extLst>
              </a:tr>
              <a:tr h="381000">
                <a:tc>
                  <a:txBody>
                    <a:bodyPr/>
                    <a:lstStyle/>
                    <a:p>
                      <a:pPr algn="ctr"/>
                      <a:r>
                        <a:rPr lang="en-US" dirty="0">
                          <a:latin typeface="Calibri Light" pitchFamily="34" charset="0"/>
                        </a:rPr>
                        <a:t>Soft</a:t>
                      </a:r>
                      <a:r>
                        <a:rPr lang="en-US" baseline="0" dirty="0">
                          <a:latin typeface="Calibri Light" pitchFamily="34" charset="0"/>
                        </a:rPr>
                        <a:t> drinks</a:t>
                      </a:r>
                      <a:endParaRPr lang="en-US" dirty="0">
                        <a:latin typeface="Calibri Light" pitchFamily="34" charset="0"/>
                      </a:endParaRPr>
                    </a:p>
                  </a:txBody>
                  <a:tcPr>
                    <a:solidFill>
                      <a:srgbClr val="F1F9FE"/>
                    </a:solidFill>
                  </a:tcPr>
                </a:tc>
                <a:tc>
                  <a:txBody>
                    <a:bodyPr/>
                    <a:lstStyle/>
                    <a:p>
                      <a:pPr algn="ctr"/>
                      <a:r>
                        <a:rPr lang="en-US" dirty="0">
                          <a:latin typeface="Calibri Light" pitchFamily="34" charset="0"/>
                        </a:rPr>
                        <a:t>-0.7</a:t>
                      </a:r>
                      <a:r>
                        <a:rPr lang="en-US" baseline="0" dirty="0">
                          <a:latin typeface="Calibri Light" pitchFamily="34" charset="0"/>
                        </a:rPr>
                        <a:t> to -0.8</a:t>
                      </a:r>
                      <a:endParaRPr lang="en-US" dirty="0">
                        <a:latin typeface="Calibri Light" pitchFamily="34" charset="0"/>
                      </a:endParaRPr>
                    </a:p>
                  </a:txBody>
                  <a:tcPr>
                    <a:solidFill>
                      <a:srgbClr val="F1F9FE"/>
                    </a:solidFill>
                  </a:tcPr>
                </a:tc>
                <a:extLst>
                  <a:ext uri="{0D108BD9-81ED-4DB2-BD59-A6C34878D82A}">
                    <a16:rowId xmlns:a16="http://schemas.microsoft.com/office/drawing/2014/main" val="10005"/>
                  </a:ext>
                </a:extLst>
              </a:tr>
              <a:tr h="381000">
                <a:tc>
                  <a:txBody>
                    <a:bodyPr/>
                    <a:lstStyle/>
                    <a:p>
                      <a:pPr algn="ctr"/>
                      <a:r>
                        <a:rPr lang="en-US" dirty="0">
                          <a:latin typeface="Calibri Light" pitchFamily="34" charset="0"/>
                        </a:rPr>
                        <a:t>Heroin</a:t>
                      </a:r>
                    </a:p>
                  </a:txBody>
                  <a:tcPr>
                    <a:solidFill>
                      <a:srgbClr val="DBF0FD"/>
                    </a:solidFill>
                  </a:tcPr>
                </a:tc>
                <a:tc>
                  <a:txBody>
                    <a:bodyPr/>
                    <a:lstStyle/>
                    <a:p>
                      <a:pPr algn="ctr"/>
                      <a:r>
                        <a:rPr lang="en-US" dirty="0">
                          <a:latin typeface="Calibri Light" pitchFamily="34" charset="0"/>
                        </a:rPr>
                        <a:t>-0.8</a:t>
                      </a:r>
                    </a:p>
                  </a:txBody>
                  <a:tcPr>
                    <a:solidFill>
                      <a:srgbClr val="DBF0FD"/>
                    </a:solidFill>
                  </a:tcPr>
                </a:tc>
                <a:extLst>
                  <a:ext uri="{0D108BD9-81ED-4DB2-BD59-A6C34878D82A}">
                    <a16:rowId xmlns:a16="http://schemas.microsoft.com/office/drawing/2014/main" val="10006"/>
                  </a:ext>
                </a:extLst>
              </a:tr>
              <a:tr h="381000">
                <a:tc>
                  <a:txBody>
                    <a:bodyPr/>
                    <a:lstStyle/>
                    <a:p>
                      <a:pPr algn="ctr"/>
                      <a:r>
                        <a:rPr lang="en-US" dirty="0">
                          <a:latin typeface="Calibri Light" pitchFamily="34" charset="0"/>
                        </a:rPr>
                        <a:t>Leisure</a:t>
                      </a:r>
                      <a:r>
                        <a:rPr lang="en-US" baseline="0" dirty="0">
                          <a:latin typeface="Calibri Light" pitchFamily="34" charset="0"/>
                        </a:rPr>
                        <a:t> air travel</a:t>
                      </a:r>
                      <a:endParaRPr lang="en-US" dirty="0">
                        <a:latin typeface="Calibri Light" pitchFamily="34" charset="0"/>
                      </a:endParaRPr>
                    </a:p>
                  </a:txBody>
                  <a:tcPr>
                    <a:solidFill>
                      <a:srgbClr val="F1F9FE"/>
                    </a:solidFill>
                  </a:tcPr>
                </a:tc>
                <a:tc>
                  <a:txBody>
                    <a:bodyPr/>
                    <a:lstStyle/>
                    <a:p>
                      <a:pPr algn="ctr"/>
                      <a:r>
                        <a:rPr lang="en-US" dirty="0">
                          <a:latin typeface="Calibri Light" pitchFamily="34" charset="0"/>
                        </a:rPr>
                        <a:t>-1.6</a:t>
                      </a:r>
                    </a:p>
                  </a:txBody>
                  <a:tcPr>
                    <a:solidFill>
                      <a:srgbClr val="F1F9FE"/>
                    </a:solidFill>
                  </a:tcPr>
                </a:tc>
                <a:extLst>
                  <a:ext uri="{0D108BD9-81ED-4DB2-BD59-A6C34878D82A}">
                    <a16:rowId xmlns:a16="http://schemas.microsoft.com/office/drawing/2014/main" val="10007"/>
                  </a:ext>
                </a:extLst>
              </a:tr>
              <a:tr h="381000">
                <a:tc>
                  <a:txBody>
                    <a:bodyPr/>
                    <a:lstStyle/>
                    <a:p>
                      <a:pPr algn="ctr"/>
                      <a:r>
                        <a:rPr lang="en-US" dirty="0">
                          <a:latin typeface="Calibri Light" pitchFamily="34" charset="0"/>
                        </a:rPr>
                        <a:t>NFL</a:t>
                      </a:r>
                      <a:r>
                        <a:rPr lang="en-US" baseline="0" dirty="0">
                          <a:latin typeface="Calibri Light" pitchFamily="34" charset="0"/>
                        </a:rPr>
                        <a:t> ticket resales</a:t>
                      </a:r>
                      <a:endParaRPr lang="en-US" dirty="0">
                        <a:latin typeface="Calibri Light" pitchFamily="34" charset="0"/>
                      </a:endParaRPr>
                    </a:p>
                  </a:txBody>
                  <a:tcPr>
                    <a:solidFill>
                      <a:srgbClr val="DAF0FD"/>
                    </a:solidFill>
                  </a:tcPr>
                </a:tc>
                <a:tc>
                  <a:txBody>
                    <a:bodyPr/>
                    <a:lstStyle/>
                    <a:p>
                      <a:pPr algn="ctr"/>
                      <a:r>
                        <a:rPr lang="en-US" dirty="0">
                          <a:latin typeface="Calibri Light" pitchFamily="34" charset="0"/>
                        </a:rPr>
                        <a:t>-2.94</a:t>
                      </a:r>
                    </a:p>
                  </a:txBody>
                  <a:tcPr>
                    <a:solidFill>
                      <a:srgbClr val="DAF0FD"/>
                    </a:solidFill>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330838105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a:latin typeface="+mj-lt"/>
              </a:rPr>
              <a:t>Does charging for </a:t>
            </a:r>
            <a:r>
              <a:rPr lang="en-US" dirty="0" err="1">
                <a:latin typeface="+mj-lt"/>
              </a:rPr>
              <a:t>bednets</a:t>
            </a:r>
            <a:r>
              <a:rPr lang="en-US" dirty="0">
                <a:latin typeface="+mj-lt"/>
              </a:rPr>
              <a:t> decrease malaria?</a:t>
            </a:r>
          </a:p>
        </p:txBody>
      </p:sp>
      <p:sp>
        <p:nvSpPr>
          <p:cNvPr id="2" name="Content Placeholder 1"/>
          <p:cNvSpPr>
            <a:spLocks noGrp="1"/>
          </p:cNvSpPr>
          <p:nvPr>
            <p:ph idx="1"/>
          </p:nvPr>
        </p:nvSpPr>
        <p:spPr/>
        <p:txBody>
          <a:bodyPr>
            <a:normAutofit lnSpcReduction="10000"/>
          </a:bodyPr>
          <a:lstStyle/>
          <a:p>
            <a:pPr marL="0" indent="0">
              <a:buNone/>
            </a:pPr>
            <a:r>
              <a:rPr lang="en-US" dirty="0"/>
              <a:t>In some parts of the world, mosquitoes spread malaria that kill millions.</a:t>
            </a:r>
          </a:p>
          <a:p>
            <a:r>
              <a:rPr lang="en-US" dirty="0"/>
              <a:t>Sleeping under a </a:t>
            </a:r>
            <a:r>
              <a:rPr lang="en-US" dirty="0" err="1"/>
              <a:t>bednet</a:t>
            </a:r>
            <a:r>
              <a:rPr lang="en-US" dirty="0"/>
              <a:t> significantly reduces risk.</a:t>
            </a:r>
          </a:p>
          <a:p>
            <a:r>
              <a:rPr lang="en-US" dirty="0"/>
              <a:t>Should </a:t>
            </a:r>
            <a:r>
              <a:rPr lang="en-US" dirty="0" err="1"/>
              <a:t>bednets</a:t>
            </a:r>
            <a:r>
              <a:rPr lang="en-US" dirty="0"/>
              <a:t> be free or require payment?</a:t>
            </a:r>
          </a:p>
          <a:p>
            <a:r>
              <a:rPr lang="en-US" dirty="0"/>
              <a:t>This question can be understood using the </a:t>
            </a:r>
            <a:r>
              <a:rPr lang="en-US" i="1" dirty="0">
                <a:solidFill>
                  <a:srgbClr val="9D0505"/>
                </a:solidFill>
              </a:rPr>
              <a:t>price elasticity of demand</a:t>
            </a:r>
            <a:r>
              <a:rPr lang="en-US" dirty="0">
                <a:solidFill>
                  <a:srgbClr val="9D0505"/>
                </a:solidFill>
              </a:rPr>
              <a:t> </a:t>
            </a:r>
            <a:r>
              <a:rPr lang="en-US" dirty="0"/>
              <a:t>for </a:t>
            </a:r>
            <a:r>
              <a:rPr lang="en-US" dirty="0" err="1"/>
              <a:t>bednets</a:t>
            </a:r>
            <a:r>
              <a:rPr lang="en-US" dirty="0"/>
              <a:t>.</a:t>
            </a:r>
          </a:p>
          <a:p>
            <a:r>
              <a:rPr lang="en-US" dirty="0"/>
              <a:t>Researchers found that when price increased by $0.75, the number of people buying </a:t>
            </a:r>
            <a:r>
              <a:rPr lang="en-US" dirty="0" err="1"/>
              <a:t>bednets</a:t>
            </a:r>
            <a:r>
              <a:rPr lang="en-US" dirty="0"/>
              <a:t> fell by 75 percent.</a:t>
            </a:r>
          </a:p>
        </p:txBody>
      </p:sp>
    </p:spTree>
    <p:extLst>
      <p:ext uri="{BB962C8B-B14F-4D97-AF65-F5344CB8AC3E}">
        <p14:creationId xmlns:p14="http://schemas.microsoft.com/office/powerpoint/2010/main" val="438179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a:latin typeface="+mj-lt"/>
              </a:rPr>
              <a:t>Using price elasticity of demand I</a:t>
            </a:r>
          </a:p>
        </p:txBody>
      </p:sp>
      <p:sp>
        <p:nvSpPr>
          <p:cNvPr id="2" name="Content Placeholder 1"/>
          <p:cNvSpPr>
            <a:spLocks noGrp="1"/>
          </p:cNvSpPr>
          <p:nvPr>
            <p:ph idx="1"/>
          </p:nvPr>
        </p:nvSpPr>
        <p:spPr/>
        <p:txBody>
          <a:bodyPr>
            <a:normAutofit/>
          </a:bodyPr>
          <a:lstStyle/>
          <a:p>
            <a:pPr marL="0" indent="0">
              <a:buNone/>
            </a:pPr>
            <a:r>
              <a:rPr lang="en-US" dirty="0"/>
              <a:t>Knowing whether the demand for a good is elastic or inelastic is extremely useful in business.</a:t>
            </a:r>
          </a:p>
          <a:p>
            <a:r>
              <a:rPr lang="en-US" dirty="0"/>
              <a:t>Allows managers to determine whether a price increase will cause </a:t>
            </a:r>
            <a:r>
              <a:rPr lang="en-US" i="1" dirty="0">
                <a:solidFill>
                  <a:srgbClr val="9D0505"/>
                </a:solidFill>
              </a:rPr>
              <a:t>total revenue </a:t>
            </a:r>
            <a:r>
              <a:rPr lang="en-US" dirty="0"/>
              <a:t>to rise or fall.</a:t>
            </a:r>
          </a:p>
          <a:p>
            <a:pPr>
              <a:buClr>
                <a:schemeClr val="tx1"/>
              </a:buClr>
            </a:pPr>
            <a:r>
              <a:rPr lang="en-US" i="1" dirty="0">
                <a:solidFill>
                  <a:srgbClr val="C00000"/>
                </a:solidFill>
              </a:rPr>
              <a:t>Total revenue </a:t>
            </a:r>
            <a:r>
              <a:rPr lang="en-US" dirty="0"/>
              <a:t>is the amount that a firm receives from the sale of goods and services.</a:t>
            </a:r>
          </a:p>
          <a:p>
            <a:pPr>
              <a:buClr>
                <a:schemeClr val="tx1"/>
              </a:buClr>
            </a:pPr>
            <a:r>
              <a:rPr lang="en-US" i="1" dirty="0">
                <a:solidFill>
                  <a:srgbClr val="C00000"/>
                </a:solidFill>
              </a:rPr>
              <a:t>Total revenue </a:t>
            </a:r>
            <a:r>
              <a:rPr lang="en-US" dirty="0"/>
              <a:t>(TR) equals price paid (P) multiplied by quantity sold (Q), or TR = P × Q.</a:t>
            </a:r>
          </a:p>
        </p:txBody>
      </p:sp>
    </p:spTree>
    <p:extLst>
      <p:ext uri="{BB962C8B-B14F-4D97-AF65-F5344CB8AC3E}">
        <p14:creationId xmlns:p14="http://schemas.microsoft.com/office/powerpoint/2010/main" val="29073286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Autofit/>
          </a:bodyPr>
          <a:lstStyle/>
          <a:p>
            <a:r>
              <a:rPr lang="en-US" sz="3600" dirty="0">
                <a:latin typeface="+mj-lt"/>
              </a:rPr>
              <a:t>Using price elasticity of demand II</a:t>
            </a:r>
          </a:p>
        </p:txBody>
      </p:sp>
      <p:sp>
        <p:nvSpPr>
          <p:cNvPr id="155" name="Content Placeholder 1"/>
          <p:cNvSpPr>
            <a:spLocks noGrp="1"/>
          </p:cNvSpPr>
          <p:nvPr>
            <p:ph idx="1"/>
          </p:nvPr>
        </p:nvSpPr>
        <p:spPr/>
        <p:txBody>
          <a:bodyPr>
            <a:normAutofit/>
          </a:bodyPr>
          <a:lstStyle/>
          <a:p>
            <a:pPr marL="0" indent="0">
              <a:buNone/>
            </a:pPr>
            <a:r>
              <a:rPr lang="en-US" sz="2800" dirty="0"/>
              <a:t>An increase in price affects total revenue in two ways.</a:t>
            </a:r>
          </a:p>
        </p:txBody>
      </p:sp>
      <p:sp>
        <p:nvSpPr>
          <p:cNvPr id="6" name="Rectangle 5"/>
          <p:cNvSpPr>
            <a:spLocks noChangeArrowheads="1"/>
          </p:cNvSpPr>
          <p:nvPr/>
        </p:nvSpPr>
        <p:spPr bwMode="auto">
          <a:xfrm>
            <a:off x="2300838" y="4197438"/>
            <a:ext cx="1710447" cy="1786961"/>
          </a:xfrm>
          <a:prstGeom prst="rect">
            <a:avLst/>
          </a:prstGeom>
          <a:solidFill>
            <a:srgbClr val="CCD5A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7" name="Rectangle 6"/>
          <p:cNvSpPr>
            <a:spLocks noChangeArrowheads="1"/>
          </p:cNvSpPr>
          <p:nvPr/>
        </p:nvSpPr>
        <p:spPr bwMode="auto">
          <a:xfrm>
            <a:off x="4011286" y="4197438"/>
            <a:ext cx="1142231" cy="1793940"/>
          </a:xfrm>
          <a:prstGeom prst="rect">
            <a:avLst/>
          </a:prstGeom>
          <a:solidFill>
            <a:srgbClr val="FFEAC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0" name="Line 9"/>
          <p:cNvSpPr>
            <a:spLocks noChangeShapeType="1"/>
          </p:cNvSpPr>
          <p:nvPr/>
        </p:nvSpPr>
        <p:spPr bwMode="auto">
          <a:xfrm>
            <a:off x="2295040" y="2396518"/>
            <a:ext cx="69577"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1" name="Line 10"/>
          <p:cNvSpPr>
            <a:spLocks noChangeShapeType="1"/>
          </p:cNvSpPr>
          <p:nvPr/>
        </p:nvSpPr>
        <p:spPr bwMode="auto">
          <a:xfrm>
            <a:off x="2295040" y="2759493"/>
            <a:ext cx="69577"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2" name="Line 11"/>
          <p:cNvSpPr>
            <a:spLocks noChangeShapeType="1"/>
          </p:cNvSpPr>
          <p:nvPr/>
        </p:nvSpPr>
        <p:spPr bwMode="auto">
          <a:xfrm>
            <a:off x="2295040" y="3115489"/>
            <a:ext cx="69577"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3" name="Line 12"/>
          <p:cNvSpPr>
            <a:spLocks noChangeShapeType="1"/>
          </p:cNvSpPr>
          <p:nvPr/>
        </p:nvSpPr>
        <p:spPr bwMode="auto">
          <a:xfrm>
            <a:off x="2295040" y="3478466"/>
            <a:ext cx="69577"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4" name="Line 13"/>
          <p:cNvSpPr>
            <a:spLocks noChangeShapeType="1"/>
          </p:cNvSpPr>
          <p:nvPr/>
        </p:nvSpPr>
        <p:spPr bwMode="auto">
          <a:xfrm>
            <a:off x="2295040" y="3834462"/>
            <a:ext cx="69577"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5" name="Line 14"/>
          <p:cNvSpPr>
            <a:spLocks noChangeShapeType="1"/>
          </p:cNvSpPr>
          <p:nvPr/>
        </p:nvSpPr>
        <p:spPr bwMode="auto">
          <a:xfrm>
            <a:off x="2295040" y="4197438"/>
            <a:ext cx="69577"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6" name="Line 15"/>
          <p:cNvSpPr>
            <a:spLocks noChangeShapeType="1"/>
          </p:cNvSpPr>
          <p:nvPr/>
        </p:nvSpPr>
        <p:spPr bwMode="auto">
          <a:xfrm>
            <a:off x="2295040" y="4553434"/>
            <a:ext cx="69577"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7" name="Line 16"/>
          <p:cNvSpPr>
            <a:spLocks noChangeShapeType="1"/>
          </p:cNvSpPr>
          <p:nvPr/>
        </p:nvSpPr>
        <p:spPr bwMode="auto">
          <a:xfrm>
            <a:off x="2295040" y="4916411"/>
            <a:ext cx="69577"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8" name="Line 17"/>
          <p:cNvSpPr>
            <a:spLocks noChangeShapeType="1"/>
          </p:cNvSpPr>
          <p:nvPr/>
        </p:nvSpPr>
        <p:spPr bwMode="auto">
          <a:xfrm>
            <a:off x="2295040" y="5272407"/>
            <a:ext cx="69577"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9" name="Line 18"/>
          <p:cNvSpPr>
            <a:spLocks noChangeShapeType="1"/>
          </p:cNvSpPr>
          <p:nvPr/>
        </p:nvSpPr>
        <p:spPr bwMode="auto">
          <a:xfrm>
            <a:off x="2295040" y="5635382"/>
            <a:ext cx="69577"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0" name="Line 19"/>
          <p:cNvSpPr>
            <a:spLocks noChangeShapeType="1"/>
          </p:cNvSpPr>
          <p:nvPr/>
        </p:nvSpPr>
        <p:spPr bwMode="auto">
          <a:xfrm>
            <a:off x="8011994" y="5907615"/>
            <a:ext cx="0" cy="8376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1" name="Line 20"/>
          <p:cNvSpPr>
            <a:spLocks noChangeShapeType="1"/>
          </p:cNvSpPr>
          <p:nvPr/>
        </p:nvSpPr>
        <p:spPr bwMode="auto">
          <a:xfrm>
            <a:off x="7437980" y="5907615"/>
            <a:ext cx="0" cy="8376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2" name="Line 21"/>
          <p:cNvSpPr>
            <a:spLocks noChangeShapeType="1"/>
          </p:cNvSpPr>
          <p:nvPr/>
        </p:nvSpPr>
        <p:spPr bwMode="auto">
          <a:xfrm>
            <a:off x="6869763" y="5907615"/>
            <a:ext cx="0" cy="8376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3" name="Line 22"/>
          <p:cNvSpPr>
            <a:spLocks noChangeShapeType="1"/>
          </p:cNvSpPr>
          <p:nvPr/>
        </p:nvSpPr>
        <p:spPr bwMode="auto">
          <a:xfrm>
            <a:off x="6295749" y="5907615"/>
            <a:ext cx="0" cy="8376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4" name="Line 23"/>
          <p:cNvSpPr>
            <a:spLocks noChangeShapeType="1"/>
          </p:cNvSpPr>
          <p:nvPr/>
        </p:nvSpPr>
        <p:spPr bwMode="auto">
          <a:xfrm>
            <a:off x="5727532" y="5907615"/>
            <a:ext cx="0" cy="8376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5" name="Line 24"/>
          <p:cNvSpPr>
            <a:spLocks noChangeShapeType="1"/>
          </p:cNvSpPr>
          <p:nvPr/>
        </p:nvSpPr>
        <p:spPr bwMode="auto">
          <a:xfrm>
            <a:off x="5153518" y="5907615"/>
            <a:ext cx="0" cy="8376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6" name="Line 25"/>
          <p:cNvSpPr>
            <a:spLocks noChangeShapeType="1"/>
          </p:cNvSpPr>
          <p:nvPr/>
        </p:nvSpPr>
        <p:spPr bwMode="auto">
          <a:xfrm>
            <a:off x="4585300" y="5907615"/>
            <a:ext cx="0" cy="8376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7" name="Line 26"/>
          <p:cNvSpPr>
            <a:spLocks noChangeShapeType="1"/>
          </p:cNvSpPr>
          <p:nvPr/>
        </p:nvSpPr>
        <p:spPr bwMode="auto">
          <a:xfrm>
            <a:off x="4011286" y="5907615"/>
            <a:ext cx="0" cy="8376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8" name="Line 27"/>
          <p:cNvSpPr>
            <a:spLocks noChangeShapeType="1"/>
          </p:cNvSpPr>
          <p:nvPr/>
        </p:nvSpPr>
        <p:spPr bwMode="auto">
          <a:xfrm>
            <a:off x="3443069" y="5907615"/>
            <a:ext cx="0" cy="8376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9" name="Line 28"/>
          <p:cNvSpPr>
            <a:spLocks noChangeShapeType="1"/>
          </p:cNvSpPr>
          <p:nvPr/>
        </p:nvSpPr>
        <p:spPr bwMode="auto">
          <a:xfrm>
            <a:off x="2869055" y="5907615"/>
            <a:ext cx="0" cy="8376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0" name="Line 29"/>
          <p:cNvSpPr>
            <a:spLocks noChangeShapeType="1"/>
          </p:cNvSpPr>
          <p:nvPr/>
        </p:nvSpPr>
        <p:spPr bwMode="auto">
          <a:xfrm flipV="1">
            <a:off x="2300838" y="2228990"/>
            <a:ext cx="0" cy="3755408"/>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1" name="Line 30"/>
          <p:cNvSpPr>
            <a:spLocks noChangeShapeType="1"/>
          </p:cNvSpPr>
          <p:nvPr/>
        </p:nvSpPr>
        <p:spPr bwMode="auto">
          <a:xfrm>
            <a:off x="2306637" y="5991378"/>
            <a:ext cx="5844513"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57" name="Line 56"/>
          <p:cNvSpPr>
            <a:spLocks noChangeShapeType="1"/>
          </p:cNvSpPr>
          <p:nvPr/>
        </p:nvSpPr>
        <p:spPr bwMode="auto">
          <a:xfrm>
            <a:off x="2295040" y="4197438"/>
            <a:ext cx="115962"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58" name="Line 57"/>
          <p:cNvSpPr>
            <a:spLocks noChangeShapeType="1"/>
          </p:cNvSpPr>
          <p:nvPr/>
        </p:nvSpPr>
        <p:spPr bwMode="auto">
          <a:xfrm>
            <a:off x="2480581" y="4197438"/>
            <a:ext cx="115962"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59" name="Line 58"/>
          <p:cNvSpPr>
            <a:spLocks noChangeShapeType="1"/>
          </p:cNvSpPr>
          <p:nvPr/>
        </p:nvSpPr>
        <p:spPr bwMode="auto">
          <a:xfrm>
            <a:off x="2666120" y="4197438"/>
            <a:ext cx="115962"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60" name="Line 59"/>
          <p:cNvSpPr>
            <a:spLocks noChangeShapeType="1"/>
          </p:cNvSpPr>
          <p:nvPr/>
        </p:nvSpPr>
        <p:spPr bwMode="auto">
          <a:xfrm>
            <a:off x="2851661" y="4197438"/>
            <a:ext cx="115962"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61" name="Line 60"/>
          <p:cNvSpPr>
            <a:spLocks noChangeShapeType="1"/>
          </p:cNvSpPr>
          <p:nvPr/>
        </p:nvSpPr>
        <p:spPr bwMode="auto">
          <a:xfrm>
            <a:off x="3037201" y="4197438"/>
            <a:ext cx="115962"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62" name="Line 61"/>
          <p:cNvSpPr>
            <a:spLocks noChangeShapeType="1"/>
          </p:cNvSpPr>
          <p:nvPr/>
        </p:nvSpPr>
        <p:spPr bwMode="auto">
          <a:xfrm>
            <a:off x="3222741" y="4197438"/>
            <a:ext cx="115962"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63" name="Line 62"/>
          <p:cNvSpPr>
            <a:spLocks noChangeShapeType="1"/>
          </p:cNvSpPr>
          <p:nvPr/>
        </p:nvSpPr>
        <p:spPr bwMode="auto">
          <a:xfrm>
            <a:off x="3408281" y="4197438"/>
            <a:ext cx="115962"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64" name="Line 63"/>
          <p:cNvSpPr>
            <a:spLocks noChangeShapeType="1"/>
          </p:cNvSpPr>
          <p:nvPr/>
        </p:nvSpPr>
        <p:spPr bwMode="auto">
          <a:xfrm>
            <a:off x="3593821" y="4197438"/>
            <a:ext cx="115962"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65" name="Line 64"/>
          <p:cNvSpPr>
            <a:spLocks noChangeShapeType="1"/>
          </p:cNvSpPr>
          <p:nvPr/>
        </p:nvSpPr>
        <p:spPr bwMode="auto">
          <a:xfrm>
            <a:off x="3779361" y="4197438"/>
            <a:ext cx="115962"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66" name="Line 65"/>
          <p:cNvSpPr>
            <a:spLocks noChangeShapeType="1"/>
          </p:cNvSpPr>
          <p:nvPr/>
        </p:nvSpPr>
        <p:spPr bwMode="auto">
          <a:xfrm>
            <a:off x="3964902" y="4197438"/>
            <a:ext cx="115962"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67" name="Line 66"/>
          <p:cNvSpPr>
            <a:spLocks noChangeShapeType="1"/>
          </p:cNvSpPr>
          <p:nvPr/>
        </p:nvSpPr>
        <p:spPr bwMode="auto">
          <a:xfrm>
            <a:off x="4150441" y="4197438"/>
            <a:ext cx="115962"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68" name="Line 67"/>
          <p:cNvSpPr>
            <a:spLocks noChangeShapeType="1"/>
          </p:cNvSpPr>
          <p:nvPr/>
        </p:nvSpPr>
        <p:spPr bwMode="auto">
          <a:xfrm>
            <a:off x="4335982" y="4197438"/>
            <a:ext cx="115962"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69" name="Line 68"/>
          <p:cNvSpPr>
            <a:spLocks noChangeShapeType="1"/>
          </p:cNvSpPr>
          <p:nvPr/>
        </p:nvSpPr>
        <p:spPr bwMode="auto">
          <a:xfrm>
            <a:off x="4521521" y="4197438"/>
            <a:ext cx="115962"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70" name="Line 69"/>
          <p:cNvSpPr>
            <a:spLocks noChangeShapeType="1"/>
          </p:cNvSpPr>
          <p:nvPr/>
        </p:nvSpPr>
        <p:spPr bwMode="auto">
          <a:xfrm>
            <a:off x="4707062" y="4197438"/>
            <a:ext cx="115962"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71" name="Line 70"/>
          <p:cNvSpPr>
            <a:spLocks noChangeShapeType="1"/>
          </p:cNvSpPr>
          <p:nvPr/>
        </p:nvSpPr>
        <p:spPr bwMode="auto">
          <a:xfrm>
            <a:off x="4892602" y="4197438"/>
            <a:ext cx="115962"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72" name="Line 71"/>
          <p:cNvSpPr>
            <a:spLocks noChangeShapeType="1"/>
          </p:cNvSpPr>
          <p:nvPr/>
        </p:nvSpPr>
        <p:spPr bwMode="auto">
          <a:xfrm>
            <a:off x="5078142" y="4197438"/>
            <a:ext cx="75375"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85" name="Line 84"/>
          <p:cNvSpPr>
            <a:spLocks noChangeShapeType="1"/>
          </p:cNvSpPr>
          <p:nvPr/>
        </p:nvSpPr>
        <p:spPr bwMode="auto">
          <a:xfrm flipV="1">
            <a:off x="5153518" y="5851772"/>
            <a:ext cx="0" cy="139606"/>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86" name="Line 85"/>
          <p:cNvSpPr>
            <a:spLocks noChangeShapeType="1"/>
          </p:cNvSpPr>
          <p:nvPr/>
        </p:nvSpPr>
        <p:spPr bwMode="auto">
          <a:xfrm flipV="1">
            <a:off x="5153518" y="5628403"/>
            <a:ext cx="0" cy="139606"/>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87" name="Line 86"/>
          <p:cNvSpPr>
            <a:spLocks noChangeShapeType="1"/>
          </p:cNvSpPr>
          <p:nvPr/>
        </p:nvSpPr>
        <p:spPr bwMode="auto">
          <a:xfrm flipV="1">
            <a:off x="5153518" y="5405032"/>
            <a:ext cx="0" cy="139606"/>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88" name="Line 87"/>
          <p:cNvSpPr>
            <a:spLocks noChangeShapeType="1"/>
          </p:cNvSpPr>
          <p:nvPr/>
        </p:nvSpPr>
        <p:spPr bwMode="auto">
          <a:xfrm flipV="1">
            <a:off x="5153518" y="5181662"/>
            <a:ext cx="0" cy="139606"/>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89" name="Line 88"/>
          <p:cNvSpPr>
            <a:spLocks noChangeShapeType="1"/>
          </p:cNvSpPr>
          <p:nvPr/>
        </p:nvSpPr>
        <p:spPr bwMode="auto">
          <a:xfrm flipV="1">
            <a:off x="5153518" y="4958293"/>
            <a:ext cx="0" cy="139606"/>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90" name="Line 89"/>
          <p:cNvSpPr>
            <a:spLocks noChangeShapeType="1"/>
          </p:cNvSpPr>
          <p:nvPr/>
        </p:nvSpPr>
        <p:spPr bwMode="auto">
          <a:xfrm flipV="1">
            <a:off x="5153518" y="4734923"/>
            <a:ext cx="0" cy="139606"/>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91" name="Line 90"/>
          <p:cNvSpPr>
            <a:spLocks noChangeShapeType="1"/>
          </p:cNvSpPr>
          <p:nvPr/>
        </p:nvSpPr>
        <p:spPr bwMode="auto">
          <a:xfrm flipV="1">
            <a:off x="5153518" y="4511552"/>
            <a:ext cx="0" cy="139606"/>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92" name="Line 91"/>
          <p:cNvSpPr>
            <a:spLocks noChangeShapeType="1"/>
          </p:cNvSpPr>
          <p:nvPr/>
        </p:nvSpPr>
        <p:spPr bwMode="auto">
          <a:xfrm flipV="1">
            <a:off x="5153518" y="4288182"/>
            <a:ext cx="0" cy="139606"/>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93" name="Line 92"/>
          <p:cNvSpPr>
            <a:spLocks noChangeShapeType="1"/>
          </p:cNvSpPr>
          <p:nvPr/>
        </p:nvSpPr>
        <p:spPr bwMode="auto">
          <a:xfrm flipV="1">
            <a:off x="5153518" y="4197438"/>
            <a:ext cx="0" cy="6981"/>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94" name="Line 93"/>
          <p:cNvSpPr>
            <a:spLocks noChangeShapeType="1"/>
          </p:cNvSpPr>
          <p:nvPr/>
        </p:nvSpPr>
        <p:spPr bwMode="auto">
          <a:xfrm>
            <a:off x="2300838" y="2396518"/>
            <a:ext cx="5177728" cy="3259806"/>
          </a:xfrm>
          <a:prstGeom prst="line">
            <a:avLst/>
          </a:prstGeom>
          <a:noFill/>
          <a:ln w="38100">
            <a:solidFill>
              <a:srgbClr val="D4712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96" name="Freeform 95"/>
          <p:cNvSpPr>
            <a:spLocks/>
          </p:cNvSpPr>
          <p:nvPr/>
        </p:nvSpPr>
        <p:spPr bwMode="auto">
          <a:xfrm>
            <a:off x="5107133" y="4141596"/>
            <a:ext cx="92770" cy="111685"/>
          </a:xfrm>
          <a:custGeom>
            <a:avLst/>
            <a:gdLst>
              <a:gd name="T0" fmla="*/ 32 w 32"/>
              <a:gd name="T1" fmla="*/ 16 h 32"/>
              <a:gd name="T2" fmla="*/ 32 w 32"/>
              <a:gd name="T3" fmla="*/ 16 h 32"/>
              <a:gd name="T4" fmla="*/ 32 w 32"/>
              <a:gd name="T5" fmla="*/ 22 h 32"/>
              <a:gd name="T6" fmla="*/ 28 w 32"/>
              <a:gd name="T7" fmla="*/ 26 h 32"/>
              <a:gd name="T8" fmla="*/ 22 w 32"/>
              <a:gd name="T9" fmla="*/ 30 h 32"/>
              <a:gd name="T10" fmla="*/ 16 w 32"/>
              <a:gd name="T11" fmla="*/ 32 h 32"/>
              <a:gd name="T12" fmla="*/ 16 w 32"/>
              <a:gd name="T13" fmla="*/ 32 h 32"/>
              <a:gd name="T14" fmla="*/ 10 w 32"/>
              <a:gd name="T15" fmla="*/ 30 h 32"/>
              <a:gd name="T16" fmla="*/ 6 w 32"/>
              <a:gd name="T17" fmla="*/ 26 h 32"/>
              <a:gd name="T18" fmla="*/ 2 w 32"/>
              <a:gd name="T19" fmla="*/ 22 h 32"/>
              <a:gd name="T20" fmla="*/ 0 w 32"/>
              <a:gd name="T21" fmla="*/ 16 h 32"/>
              <a:gd name="T22" fmla="*/ 0 w 32"/>
              <a:gd name="T23" fmla="*/ 16 h 32"/>
              <a:gd name="T24" fmla="*/ 2 w 32"/>
              <a:gd name="T25" fmla="*/ 10 h 32"/>
              <a:gd name="T26" fmla="*/ 6 w 32"/>
              <a:gd name="T27" fmla="*/ 4 h 32"/>
              <a:gd name="T28" fmla="*/ 10 w 32"/>
              <a:gd name="T29" fmla="*/ 0 h 32"/>
              <a:gd name="T30" fmla="*/ 16 w 32"/>
              <a:gd name="T31" fmla="*/ 0 h 32"/>
              <a:gd name="T32" fmla="*/ 16 w 32"/>
              <a:gd name="T33" fmla="*/ 0 h 32"/>
              <a:gd name="T34" fmla="*/ 22 w 32"/>
              <a:gd name="T35" fmla="*/ 0 h 32"/>
              <a:gd name="T36" fmla="*/ 28 w 32"/>
              <a:gd name="T37" fmla="*/ 4 h 32"/>
              <a:gd name="T38" fmla="*/ 32 w 32"/>
              <a:gd name="T39" fmla="*/ 10 h 32"/>
              <a:gd name="T40" fmla="*/ 32 w 32"/>
              <a:gd name="T41" fmla="*/ 16 h 32"/>
              <a:gd name="T42" fmla="*/ 32 w 32"/>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32">
                <a:moveTo>
                  <a:pt x="32" y="16"/>
                </a:moveTo>
                <a:lnTo>
                  <a:pt x="32" y="16"/>
                </a:lnTo>
                <a:lnTo>
                  <a:pt x="32" y="22"/>
                </a:lnTo>
                <a:lnTo>
                  <a:pt x="28" y="26"/>
                </a:lnTo>
                <a:lnTo>
                  <a:pt x="22" y="30"/>
                </a:lnTo>
                <a:lnTo>
                  <a:pt x="16" y="32"/>
                </a:lnTo>
                <a:lnTo>
                  <a:pt x="16" y="32"/>
                </a:lnTo>
                <a:lnTo>
                  <a:pt x="10" y="30"/>
                </a:lnTo>
                <a:lnTo>
                  <a:pt x="6" y="26"/>
                </a:lnTo>
                <a:lnTo>
                  <a:pt x="2" y="22"/>
                </a:lnTo>
                <a:lnTo>
                  <a:pt x="0" y="16"/>
                </a:lnTo>
                <a:lnTo>
                  <a:pt x="0" y="16"/>
                </a:lnTo>
                <a:lnTo>
                  <a:pt x="2" y="10"/>
                </a:lnTo>
                <a:lnTo>
                  <a:pt x="6" y="4"/>
                </a:lnTo>
                <a:lnTo>
                  <a:pt x="10" y="0"/>
                </a:lnTo>
                <a:lnTo>
                  <a:pt x="16" y="0"/>
                </a:lnTo>
                <a:lnTo>
                  <a:pt x="16" y="0"/>
                </a:lnTo>
                <a:lnTo>
                  <a:pt x="22" y="0"/>
                </a:lnTo>
                <a:lnTo>
                  <a:pt x="28" y="4"/>
                </a:lnTo>
                <a:lnTo>
                  <a:pt x="32" y="10"/>
                </a:lnTo>
                <a:lnTo>
                  <a:pt x="32" y="16"/>
                </a:lnTo>
                <a:lnTo>
                  <a:pt x="32" y="16"/>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1400" dirty="0"/>
          </a:p>
        </p:txBody>
      </p:sp>
      <p:sp>
        <p:nvSpPr>
          <p:cNvPr id="98" name="Freeform 97"/>
          <p:cNvSpPr>
            <a:spLocks/>
          </p:cNvSpPr>
          <p:nvPr/>
        </p:nvSpPr>
        <p:spPr bwMode="auto">
          <a:xfrm>
            <a:off x="4301192" y="5663304"/>
            <a:ext cx="173944" cy="153567"/>
          </a:xfrm>
          <a:custGeom>
            <a:avLst/>
            <a:gdLst>
              <a:gd name="T0" fmla="*/ 0 w 60"/>
              <a:gd name="T1" fmla="*/ 22 h 44"/>
              <a:gd name="T2" fmla="*/ 60 w 60"/>
              <a:gd name="T3" fmla="*/ 44 h 44"/>
              <a:gd name="T4" fmla="*/ 60 w 60"/>
              <a:gd name="T5" fmla="*/ 44 h 44"/>
              <a:gd name="T6" fmla="*/ 58 w 60"/>
              <a:gd name="T7" fmla="*/ 40 h 44"/>
              <a:gd name="T8" fmla="*/ 54 w 60"/>
              <a:gd name="T9" fmla="*/ 30 h 44"/>
              <a:gd name="T10" fmla="*/ 54 w 60"/>
              <a:gd name="T11" fmla="*/ 24 h 44"/>
              <a:gd name="T12" fmla="*/ 54 w 60"/>
              <a:gd name="T13" fmla="*/ 16 h 44"/>
              <a:gd name="T14" fmla="*/ 56 w 60"/>
              <a:gd name="T15" fmla="*/ 8 h 44"/>
              <a:gd name="T16" fmla="*/ 60 w 60"/>
              <a:gd name="T17" fmla="*/ 0 h 44"/>
              <a:gd name="T18" fmla="*/ 0 w 60"/>
              <a:gd name="T19"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44">
                <a:moveTo>
                  <a:pt x="0" y="22"/>
                </a:moveTo>
                <a:lnTo>
                  <a:pt x="60" y="44"/>
                </a:lnTo>
                <a:lnTo>
                  <a:pt x="60" y="44"/>
                </a:lnTo>
                <a:lnTo>
                  <a:pt x="58" y="40"/>
                </a:lnTo>
                <a:lnTo>
                  <a:pt x="54" y="30"/>
                </a:lnTo>
                <a:lnTo>
                  <a:pt x="54" y="24"/>
                </a:lnTo>
                <a:lnTo>
                  <a:pt x="54" y="16"/>
                </a:lnTo>
                <a:lnTo>
                  <a:pt x="56" y="8"/>
                </a:lnTo>
                <a:lnTo>
                  <a:pt x="60" y="0"/>
                </a:lnTo>
                <a:lnTo>
                  <a:pt x="0" y="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97" name="Freeform 96"/>
          <p:cNvSpPr>
            <a:spLocks/>
          </p:cNvSpPr>
          <p:nvPr/>
        </p:nvSpPr>
        <p:spPr bwMode="auto">
          <a:xfrm>
            <a:off x="4301192" y="5663304"/>
            <a:ext cx="173944" cy="153567"/>
          </a:xfrm>
          <a:custGeom>
            <a:avLst/>
            <a:gdLst>
              <a:gd name="T0" fmla="*/ 0 w 60"/>
              <a:gd name="T1" fmla="*/ 22 h 44"/>
              <a:gd name="T2" fmla="*/ 60 w 60"/>
              <a:gd name="T3" fmla="*/ 44 h 44"/>
              <a:gd name="T4" fmla="*/ 60 w 60"/>
              <a:gd name="T5" fmla="*/ 44 h 44"/>
              <a:gd name="T6" fmla="*/ 58 w 60"/>
              <a:gd name="T7" fmla="*/ 40 h 44"/>
              <a:gd name="T8" fmla="*/ 54 w 60"/>
              <a:gd name="T9" fmla="*/ 30 h 44"/>
              <a:gd name="T10" fmla="*/ 54 w 60"/>
              <a:gd name="T11" fmla="*/ 24 h 44"/>
              <a:gd name="T12" fmla="*/ 54 w 60"/>
              <a:gd name="T13" fmla="*/ 16 h 44"/>
              <a:gd name="T14" fmla="*/ 56 w 60"/>
              <a:gd name="T15" fmla="*/ 8 h 44"/>
              <a:gd name="T16" fmla="*/ 60 w 60"/>
              <a:gd name="T17" fmla="*/ 0 h 44"/>
              <a:gd name="T18" fmla="*/ 0 w 60"/>
              <a:gd name="T19"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44">
                <a:moveTo>
                  <a:pt x="0" y="22"/>
                </a:moveTo>
                <a:lnTo>
                  <a:pt x="60" y="44"/>
                </a:lnTo>
                <a:lnTo>
                  <a:pt x="60" y="44"/>
                </a:lnTo>
                <a:lnTo>
                  <a:pt x="58" y="40"/>
                </a:lnTo>
                <a:lnTo>
                  <a:pt x="54" y="30"/>
                </a:lnTo>
                <a:lnTo>
                  <a:pt x="54" y="24"/>
                </a:lnTo>
                <a:lnTo>
                  <a:pt x="54" y="16"/>
                </a:lnTo>
                <a:lnTo>
                  <a:pt x="56" y="8"/>
                </a:lnTo>
                <a:lnTo>
                  <a:pt x="60" y="0"/>
                </a:lnTo>
                <a:lnTo>
                  <a:pt x="0" y="2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99" name="Line 98"/>
          <p:cNvSpPr>
            <a:spLocks noChangeShapeType="1"/>
          </p:cNvSpPr>
          <p:nvPr/>
        </p:nvSpPr>
        <p:spPr bwMode="auto">
          <a:xfrm>
            <a:off x="4382366" y="5740088"/>
            <a:ext cx="487043"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12" name="Rectangle 111"/>
          <p:cNvSpPr>
            <a:spLocks noChangeArrowheads="1"/>
          </p:cNvSpPr>
          <p:nvPr/>
        </p:nvSpPr>
        <p:spPr bwMode="auto">
          <a:xfrm>
            <a:off x="7499427" y="6313056"/>
            <a:ext cx="779320" cy="263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Quantity</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13" name="Rectangle 112"/>
          <p:cNvSpPr>
            <a:spLocks noChangeArrowheads="1"/>
          </p:cNvSpPr>
          <p:nvPr/>
        </p:nvSpPr>
        <p:spPr bwMode="auto">
          <a:xfrm>
            <a:off x="1555827" y="1969656"/>
            <a:ext cx="758302" cy="263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Price ($)</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grpSp>
        <p:nvGrpSpPr>
          <p:cNvPr id="106" name="Group 105"/>
          <p:cNvGrpSpPr/>
          <p:nvPr/>
        </p:nvGrpSpPr>
        <p:grpSpPr>
          <a:xfrm>
            <a:off x="641429" y="3901580"/>
            <a:ext cx="1105969" cy="652121"/>
            <a:chOff x="533402" y="4030727"/>
            <a:chExt cx="1105969" cy="652121"/>
          </a:xfrm>
        </p:grpSpPr>
        <p:sp>
          <p:nvSpPr>
            <p:cNvPr id="9" name="Rectangle 8"/>
            <p:cNvSpPr>
              <a:spLocks noChangeArrowheads="1"/>
            </p:cNvSpPr>
            <p:nvPr/>
          </p:nvSpPr>
          <p:spPr bwMode="auto">
            <a:xfrm>
              <a:off x="533402" y="4030727"/>
              <a:ext cx="1094911" cy="652121"/>
            </a:xfrm>
            <a:prstGeom prst="rect">
              <a:avLst/>
            </a:prstGeom>
            <a:solidFill>
              <a:srgbClr val="CDDFC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14" name="Rectangle 113"/>
            <p:cNvSpPr>
              <a:spLocks noChangeArrowheads="1"/>
            </p:cNvSpPr>
            <p:nvPr/>
          </p:nvSpPr>
          <p:spPr bwMode="auto">
            <a:xfrm>
              <a:off x="614956" y="4030727"/>
              <a:ext cx="1024415" cy="526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R="0" lvl="0" algn="l" defTabSz="914400" rtl="0" eaLnBrk="1" fontAlgn="base" latinLnBrk="0" hangingPunct="1">
                <a:lnSpc>
                  <a:spcPct val="100000"/>
                </a:lnSpc>
                <a:spcBef>
                  <a:spcPct val="0"/>
                </a:spcBef>
                <a:spcAft>
                  <a:spcPct val="0"/>
                </a:spcAft>
                <a:buClrTx/>
                <a:buSzTx/>
                <a:tabLst/>
              </a:pPr>
              <a:r>
                <a:rPr kumimoji="0" lang="en-US" sz="1400" b="0" i="1" u="none" strike="noStrike" cap="none" normalizeH="0" baseline="0" dirty="0">
                  <a:ln>
                    <a:noFill/>
                  </a:ln>
                  <a:solidFill>
                    <a:srgbClr val="000000"/>
                  </a:solidFill>
                  <a:effectLst/>
                  <a:latin typeface="Univers LT Std 57 Cn" charset="0"/>
                  <a:cs typeface="Arial" pitchFamily="34" charset="0"/>
                </a:rPr>
                <a:t>1. As price</a:t>
              </a:r>
            </a:p>
            <a:p>
              <a:pPr marR="0" lvl="0" algn="l" defTabSz="914400" rtl="0" eaLnBrk="1" fontAlgn="base" latinLnBrk="0" hangingPunct="1">
                <a:lnSpc>
                  <a:spcPct val="100000"/>
                </a:lnSpc>
                <a:spcBef>
                  <a:spcPct val="0"/>
                </a:spcBef>
                <a:spcAft>
                  <a:spcPct val="0"/>
                </a:spcAft>
                <a:buClrTx/>
                <a:buSzTx/>
                <a:tabLst/>
              </a:pPr>
              <a:r>
                <a:rPr lang="en-US" sz="1400" i="1" dirty="0">
                  <a:solidFill>
                    <a:srgbClr val="000000"/>
                  </a:solidFill>
                  <a:latin typeface="Univers LT Std 57 Cn" charset="0"/>
                  <a:cs typeface="Arial" pitchFamily="34" charset="0"/>
                </a:rPr>
                <a:t>Increases…</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grpSp>
      <p:sp>
        <p:nvSpPr>
          <p:cNvPr id="118" name="Rectangle 117"/>
          <p:cNvSpPr>
            <a:spLocks noChangeArrowheads="1"/>
          </p:cNvSpPr>
          <p:nvPr/>
        </p:nvSpPr>
        <p:spPr bwMode="auto">
          <a:xfrm>
            <a:off x="2150087" y="6061181"/>
            <a:ext cx="106868" cy="263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19" name="Rectangle 118"/>
          <p:cNvSpPr>
            <a:spLocks noChangeArrowheads="1"/>
          </p:cNvSpPr>
          <p:nvPr/>
        </p:nvSpPr>
        <p:spPr bwMode="auto">
          <a:xfrm>
            <a:off x="1970961" y="5495776"/>
            <a:ext cx="213736" cy="263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20" name="Rectangle 119"/>
          <p:cNvSpPr>
            <a:spLocks noChangeArrowheads="1"/>
          </p:cNvSpPr>
          <p:nvPr/>
        </p:nvSpPr>
        <p:spPr bwMode="auto">
          <a:xfrm>
            <a:off x="1892753" y="5139780"/>
            <a:ext cx="320604" cy="263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100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21" name="Rectangle 120"/>
          <p:cNvSpPr>
            <a:spLocks noChangeArrowheads="1"/>
          </p:cNvSpPr>
          <p:nvPr/>
        </p:nvSpPr>
        <p:spPr bwMode="auto">
          <a:xfrm>
            <a:off x="1892753" y="4776805"/>
            <a:ext cx="320604" cy="263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150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22" name="Rectangle 121"/>
          <p:cNvSpPr>
            <a:spLocks noChangeArrowheads="1"/>
          </p:cNvSpPr>
          <p:nvPr/>
        </p:nvSpPr>
        <p:spPr bwMode="auto">
          <a:xfrm>
            <a:off x="1892753" y="4420809"/>
            <a:ext cx="320604" cy="263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200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23" name="Rectangle 122"/>
          <p:cNvSpPr>
            <a:spLocks noChangeArrowheads="1"/>
          </p:cNvSpPr>
          <p:nvPr/>
        </p:nvSpPr>
        <p:spPr bwMode="auto">
          <a:xfrm>
            <a:off x="1892753" y="4057832"/>
            <a:ext cx="320604" cy="263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250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24" name="Rectangle 123"/>
          <p:cNvSpPr>
            <a:spLocks noChangeArrowheads="1"/>
          </p:cNvSpPr>
          <p:nvPr/>
        </p:nvSpPr>
        <p:spPr bwMode="auto">
          <a:xfrm>
            <a:off x="1892753" y="3701836"/>
            <a:ext cx="320604" cy="263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300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25" name="Rectangle 124"/>
          <p:cNvSpPr>
            <a:spLocks noChangeArrowheads="1"/>
          </p:cNvSpPr>
          <p:nvPr/>
        </p:nvSpPr>
        <p:spPr bwMode="auto">
          <a:xfrm>
            <a:off x="1892753" y="3338860"/>
            <a:ext cx="320604" cy="263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350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26" name="Rectangle 125"/>
          <p:cNvSpPr>
            <a:spLocks noChangeArrowheads="1"/>
          </p:cNvSpPr>
          <p:nvPr/>
        </p:nvSpPr>
        <p:spPr bwMode="auto">
          <a:xfrm>
            <a:off x="1892753" y="2982864"/>
            <a:ext cx="320604" cy="263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400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27" name="Rectangle 126"/>
          <p:cNvSpPr>
            <a:spLocks noChangeArrowheads="1"/>
          </p:cNvSpPr>
          <p:nvPr/>
        </p:nvSpPr>
        <p:spPr bwMode="auto">
          <a:xfrm>
            <a:off x="1892753" y="2619887"/>
            <a:ext cx="320604" cy="263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450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28" name="Rectangle 127"/>
          <p:cNvSpPr>
            <a:spLocks noChangeArrowheads="1"/>
          </p:cNvSpPr>
          <p:nvPr/>
        </p:nvSpPr>
        <p:spPr bwMode="auto">
          <a:xfrm>
            <a:off x="1892753" y="2263891"/>
            <a:ext cx="320604" cy="263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500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29" name="Rectangle 128"/>
          <p:cNvSpPr>
            <a:spLocks noChangeArrowheads="1"/>
          </p:cNvSpPr>
          <p:nvPr/>
        </p:nvSpPr>
        <p:spPr bwMode="auto">
          <a:xfrm>
            <a:off x="2834266" y="6061181"/>
            <a:ext cx="106868" cy="263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30" name="Rectangle 129"/>
          <p:cNvSpPr>
            <a:spLocks noChangeArrowheads="1"/>
          </p:cNvSpPr>
          <p:nvPr/>
        </p:nvSpPr>
        <p:spPr bwMode="auto">
          <a:xfrm>
            <a:off x="3402483" y="6061181"/>
            <a:ext cx="106868" cy="263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31" name="Rectangle 130"/>
          <p:cNvSpPr>
            <a:spLocks noChangeArrowheads="1"/>
          </p:cNvSpPr>
          <p:nvPr/>
        </p:nvSpPr>
        <p:spPr bwMode="auto">
          <a:xfrm>
            <a:off x="3976497" y="6061181"/>
            <a:ext cx="106868" cy="263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6</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32" name="Rectangle 131"/>
          <p:cNvSpPr>
            <a:spLocks noChangeArrowheads="1"/>
          </p:cNvSpPr>
          <p:nvPr/>
        </p:nvSpPr>
        <p:spPr bwMode="auto">
          <a:xfrm>
            <a:off x="4544713" y="6061181"/>
            <a:ext cx="106868" cy="263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8</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33" name="Rectangle 132"/>
          <p:cNvSpPr>
            <a:spLocks noChangeArrowheads="1"/>
          </p:cNvSpPr>
          <p:nvPr/>
        </p:nvSpPr>
        <p:spPr bwMode="auto">
          <a:xfrm>
            <a:off x="5078142" y="6061181"/>
            <a:ext cx="213736" cy="263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34" name="Rectangle 133"/>
          <p:cNvSpPr>
            <a:spLocks noChangeArrowheads="1"/>
          </p:cNvSpPr>
          <p:nvPr/>
        </p:nvSpPr>
        <p:spPr bwMode="auto">
          <a:xfrm>
            <a:off x="5646359" y="6061181"/>
            <a:ext cx="213736" cy="263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12</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35" name="Rectangle 134"/>
          <p:cNvSpPr>
            <a:spLocks noChangeArrowheads="1"/>
          </p:cNvSpPr>
          <p:nvPr/>
        </p:nvSpPr>
        <p:spPr bwMode="auto">
          <a:xfrm>
            <a:off x="6220373" y="6061181"/>
            <a:ext cx="213736" cy="263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14</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36" name="Rectangle 135"/>
          <p:cNvSpPr>
            <a:spLocks noChangeArrowheads="1"/>
          </p:cNvSpPr>
          <p:nvPr/>
        </p:nvSpPr>
        <p:spPr bwMode="auto">
          <a:xfrm>
            <a:off x="6788589" y="6061181"/>
            <a:ext cx="213736" cy="263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16</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37" name="Rectangle 136"/>
          <p:cNvSpPr>
            <a:spLocks noChangeArrowheads="1"/>
          </p:cNvSpPr>
          <p:nvPr/>
        </p:nvSpPr>
        <p:spPr bwMode="auto">
          <a:xfrm>
            <a:off x="7356806" y="6061181"/>
            <a:ext cx="213736" cy="263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18</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38" name="Rectangle 137"/>
          <p:cNvSpPr>
            <a:spLocks noChangeArrowheads="1"/>
          </p:cNvSpPr>
          <p:nvPr/>
        </p:nvSpPr>
        <p:spPr bwMode="auto">
          <a:xfrm>
            <a:off x="7925022" y="6061181"/>
            <a:ext cx="213736" cy="263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grpSp>
        <p:nvGrpSpPr>
          <p:cNvPr id="103" name="Group 102"/>
          <p:cNvGrpSpPr/>
          <p:nvPr/>
        </p:nvGrpSpPr>
        <p:grpSpPr>
          <a:xfrm>
            <a:off x="5489806" y="5188643"/>
            <a:ext cx="1186768" cy="576145"/>
            <a:chOff x="5381779" y="5317790"/>
            <a:chExt cx="1186768" cy="576145"/>
          </a:xfrm>
        </p:grpSpPr>
        <p:sp>
          <p:nvSpPr>
            <p:cNvPr id="32" name="Rectangle 31"/>
            <p:cNvSpPr>
              <a:spLocks noChangeArrowheads="1"/>
            </p:cNvSpPr>
            <p:nvPr/>
          </p:nvSpPr>
          <p:spPr bwMode="auto">
            <a:xfrm>
              <a:off x="5381779" y="5317790"/>
              <a:ext cx="1186768" cy="576145"/>
            </a:xfrm>
            <a:prstGeom prst="rect">
              <a:avLst/>
            </a:prstGeom>
            <a:solidFill>
              <a:srgbClr val="CDDFC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39" name="Rectangle 138"/>
            <p:cNvSpPr>
              <a:spLocks noChangeArrowheads="1"/>
            </p:cNvSpPr>
            <p:nvPr/>
          </p:nvSpPr>
          <p:spPr bwMode="auto">
            <a:xfrm>
              <a:off x="5433965" y="5359672"/>
              <a:ext cx="1106767" cy="263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2. …quantity</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40" name="Rectangle 139"/>
            <p:cNvSpPr>
              <a:spLocks noChangeArrowheads="1"/>
            </p:cNvSpPr>
            <p:nvPr/>
          </p:nvSpPr>
          <p:spPr bwMode="auto">
            <a:xfrm>
              <a:off x="5433965" y="5597002"/>
              <a:ext cx="948685" cy="263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decreases.</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grpSp>
      <p:grpSp>
        <p:nvGrpSpPr>
          <p:cNvPr id="105" name="Group 104"/>
          <p:cNvGrpSpPr/>
          <p:nvPr/>
        </p:nvGrpSpPr>
        <p:grpSpPr>
          <a:xfrm>
            <a:off x="3657600" y="2438400"/>
            <a:ext cx="2040304" cy="624737"/>
            <a:chOff x="3549573" y="2567547"/>
            <a:chExt cx="2040304" cy="624737"/>
          </a:xfrm>
        </p:grpSpPr>
        <p:sp>
          <p:nvSpPr>
            <p:cNvPr id="33" name="Rectangle 32"/>
            <p:cNvSpPr>
              <a:spLocks noChangeArrowheads="1"/>
            </p:cNvSpPr>
            <p:nvPr/>
          </p:nvSpPr>
          <p:spPr bwMode="auto">
            <a:xfrm>
              <a:off x="3549573" y="2567547"/>
              <a:ext cx="2040304" cy="624737"/>
            </a:xfrm>
            <a:prstGeom prst="rect">
              <a:avLst/>
            </a:prstGeom>
            <a:solidFill>
              <a:srgbClr val="FFE0A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41" name="Rectangle 140"/>
            <p:cNvSpPr>
              <a:spLocks noChangeArrowheads="1"/>
            </p:cNvSpPr>
            <p:nvPr/>
          </p:nvSpPr>
          <p:spPr bwMode="auto">
            <a:xfrm>
              <a:off x="3642344" y="2651310"/>
              <a:ext cx="40716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2+3 =</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45" name="Rectangle 144"/>
            <p:cNvSpPr>
              <a:spLocks noChangeArrowheads="1"/>
            </p:cNvSpPr>
            <p:nvPr/>
          </p:nvSpPr>
          <p:spPr bwMode="auto">
            <a:xfrm>
              <a:off x="4038600" y="2651310"/>
              <a:ext cx="1175395" cy="263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 total revenue</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46" name="Rectangle 145"/>
            <p:cNvSpPr>
              <a:spLocks noChangeArrowheads="1"/>
            </p:cNvSpPr>
            <p:nvPr/>
          </p:nvSpPr>
          <p:spPr bwMode="auto">
            <a:xfrm>
              <a:off x="3642344" y="2888640"/>
              <a:ext cx="1920816" cy="263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after the price change.</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grpSp>
      <p:grpSp>
        <p:nvGrpSpPr>
          <p:cNvPr id="104" name="Group 103"/>
          <p:cNvGrpSpPr/>
          <p:nvPr/>
        </p:nvGrpSpPr>
        <p:grpSpPr>
          <a:xfrm>
            <a:off x="5397037" y="3401682"/>
            <a:ext cx="1850432" cy="872539"/>
            <a:chOff x="5289010" y="3530829"/>
            <a:chExt cx="1850432" cy="872539"/>
          </a:xfrm>
        </p:grpSpPr>
        <p:sp>
          <p:nvSpPr>
            <p:cNvPr id="34" name="Rectangle 33"/>
            <p:cNvSpPr>
              <a:spLocks noChangeArrowheads="1"/>
            </p:cNvSpPr>
            <p:nvPr/>
          </p:nvSpPr>
          <p:spPr bwMode="auto">
            <a:xfrm>
              <a:off x="5289010" y="3530829"/>
              <a:ext cx="1850432" cy="872539"/>
            </a:xfrm>
            <a:prstGeom prst="rect">
              <a:avLst/>
            </a:prstGeom>
            <a:solidFill>
              <a:srgbClr val="FFE0A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47" name="Rectangle 146"/>
            <p:cNvSpPr>
              <a:spLocks noChangeArrowheads="1"/>
            </p:cNvSpPr>
            <p:nvPr/>
          </p:nvSpPr>
          <p:spPr bwMode="auto">
            <a:xfrm>
              <a:off x="5387580" y="3614593"/>
              <a:ext cx="40716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1+2 =</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49" name="Rectangle 148"/>
            <p:cNvSpPr>
              <a:spLocks noChangeArrowheads="1"/>
            </p:cNvSpPr>
            <p:nvPr/>
          </p:nvSpPr>
          <p:spPr bwMode="auto">
            <a:xfrm>
              <a:off x="5631101" y="3614593"/>
              <a:ext cx="4969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 </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51" name="Rectangle 150"/>
            <p:cNvSpPr>
              <a:spLocks noChangeArrowheads="1"/>
            </p:cNvSpPr>
            <p:nvPr/>
          </p:nvSpPr>
          <p:spPr bwMode="auto">
            <a:xfrm>
              <a:off x="5791200" y="3614593"/>
              <a:ext cx="1175395" cy="263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 total revenue</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52" name="Rectangle 151"/>
            <p:cNvSpPr>
              <a:spLocks noChangeArrowheads="1"/>
            </p:cNvSpPr>
            <p:nvPr/>
          </p:nvSpPr>
          <p:spPr bwMode="auto">
            <a:xfrm>
              <a:off x="5387580" y="3844944"/>
              <a:ext cx="1343973" cy="263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before the price</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53" name="Rectangle 152"/>
            <p:cNvSpPr>
              <a:spLocks noChangeArrowheads="1"/>
            </p:cNvSpPr>
            <p:nvPr/>
          </p:nvSpPr>
          <p:spPr bwMode="auto">
            <a:xfrm>
              <a:off x="5387580" y="4082274"/>
              <a:ext cx="692539" cy="263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change.</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grpSp>
      <p:grpSp>
        <p:nvGrpSpPr>
          <p:cNvPr id="2" name="Group 1"/>
          <p:cNvGrpSpPr/>
          <p:nvPr/>
        </p:nvGrpSpPr>
        <p:grpSpPr>
          <a:xfrm>
            <a:off x="6643636" y="2375576"/>
            <a:ext cx="1315644" cy="263397"/>
            <a:chOff x="6535609" y="2504723"/>
            <a:chExt cx="1315644" cy="263397"/>
          </a:xfrm>
        </p:grpSpPr>
        <p:sp>
          <p:nvSpPr>
            <p:cNvPr id="35" name="Rectangle 34"/>
            <p:cNvSpPr>
              <a:spLocks noChangeArrowheads="1"/>
            </p:cNvSpPr>
            <p:nvPr/>
          </p:nvSpPr>
          <p:spPr bwMode="auto">
            <a:xfrm>
              <a:off x="6535609" y="2525665"/>
              <a:ext cx="197136" cy="237330"/>
            </a:xfrm>
            <a:prstGeom prst="rect">
              <a:avLst/>
            </a:prstGeom>
            <a:solidFill>
              <a:srgbClr val="BDD4E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37" name="Line 36"/>
            <p:cNvSpPr>
              <a:spLocks noChangeShapeType="1"/>
            </p:cNvSpPr>
            <p:nvPr/>
          </p:nvSpPr>
          <p:spPr bwMode="auto">
            <a:xfrm flipH="1">
              <a:off x="6616782" y="2762995"/>
              <a:ext cx="115962"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8" name="Freeform 37"/>
            <p:cNvSpPr>
              <a:spLocks/>
            </p:cNvSpPr>
            <p:nvPr/>
          </p:nvSpPr>
          <p:spPr bwMode="auto">
            <a:xfrm>
              <a:off x="6535609" y="2637350"/>
              <a:ext cx="11597" cy="125645"/>
            </a:xfrm>
            <a:custGeom>
              <a:avLst/>
              <a:gdLst>
                <a:gd name="T0" fmla="*/ 4 w 4"/>
                <a:gd name="T1" fmla="*/ 36 h 36"/>
                <a:gd name="T2" fmla="*/ 0 w 4"/>
                <a:gd name="T3" fmla="*/ 36 h 36"/>
                <a:gd name="T4" fmla="*/ 0 w 4"/>
                <a:gd name="T5" fmla="*/ 0 h 36"/>
              </a:gdLst>
              <a:ahLst/>
              <a:cxnLst>
                <a:cxn ang="0">
                  <a:pos x="T0" y="T1"/>
                </a:cxn>
                <a:cxn ang="0">
                  <a:pos x="T2" y="T3"/>
                </a:cxn>
                <a:cxn ang="0">
                  <a:pos x="T4" y="T5"/>
                </a:cxn>
              </a:cxnLst>
              <a:rect l="0" t="0" r="r" b="b"/>
              <a:pathLst>
                <a:path w="4" h="36">
                  <a:moveTo>
                    <a:pt x="4" y="36"/>
                  </a:moveTo>
                  <a:lnTo>
                    <a:pt x="0" y="36"/>
                  </a:lnTo>
                  <a:lnTo>
                    <a:pt x="0" y="0"/>
                  </a:lnTo>
                </a:path>
              </a:pathLst>
            </a:custGeom>
            <a:noFill/>
            <a:ln w="4">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9" name="Freeform 38"/>
            <p:cNvSpPr>
              <a:spLocks/>
            </p:cNvSpPr>
            <p:nvPr/>
          </p:nvSpPr>
          <p:spPr bwMode="auto">
            <a:xfrm>
              <a:off x="6535609" y="2525665"/>
              <a:ext cx="92770" cy="27921"/>
            </a:xfrm>
            <a:custGeom>
              <a:avLst/>
              <a:gdLst>
                <a:gd name="T0" fmla="*/ 0 w 32"/>
                <a:gd name="T1" fmla="*/ 8 h 8"/>
                <a:gd name="T2" fmla="*/ 0 w 32"/>
                <a:gd name="T3" fmla="*/ 0 h 8"/>
                <a:gd name="T4" fmla="*/ 32 w 32"/>
                <a:gd name="T5" fmla="*/ 0 h 8"/>
              </a:gdLst>
              <a:ahLst/>
              <a:cxnLst>
                <a:cxn ang="0">
                  <a:pos x="T0" y="T1"/>
                </a:cxn>
                <a:cxn ang="0">
                  <a:pos x="T2" y="T3"/>
                </a:cxn>
                <a:cxn ang="0">
                  <a:pos x="T4" y="T5"/>
                </a:cxn>
              </a:cxnLst>
              <a:rect l="0" t="0" r="r" b="b"/>
              <a:pathLst>
                <a:path w="32" h="8">
                  <a:moveTo>
                    <a:pt x="0" y="8"/>
                  </a:moveTo>
                  <a:lnTo>
                    <a:pt x="0" y="0"/>
                  </a:lnTo>
                  <a:lnTo>
                    <a:pt x="32" y="0"/>
                  </a:lnTo>
                </a:path>
              </a:pathLst>
            </a:custGeom>
            <a:noFill/>
            <a:ln w="4">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40" name="Freeform 39"/>
            <p:cNvSpPr>
              <a:spLocks/>
            </p:cNvSpPr>
            <p:nvPr/>
          </p:nvSpPr>
          <p:spPr bwMode="auto">
            <a:xfrm>
              <a:off x="6697956" y="2525665"/>
              <a:ext cx="34789" cy="97724"/>
            </a:xfrm>
            <a:custGeom>
              <a:avLst/>
              <a:gdLst>
                <a:gd name="T0" fmla="*/ 0 w 12"/>
                <a:gd name="T1" fmla="*/ 0 h 28"/>
                <a:gd name="T2" fmla="*/ 12 w 12"/>
                <a:gd name="T3" fmla="*/ 0 h 28"/>
                <a:gd name="T4" fmla="*/ 12 w 12"/>
                <a:gd name="T5" fmla="*/ 28 h 28"/>
              </a:gdLst>
              <a:ahLst/>
              <a:cxnLst>
                <a:cxn ang="0">
                  <a:pos x="T0" y="T1"/>
                </a:cxn>
                <a:cxn ang="0">
                  <a:pos x="T2" y="T3"/>
                </a:cxn>
                <a:cxn ang="0">
                  <a:pos x="T4" y="T5"/>
                </a:cxn>
              </a:cxnLst>
              <a:rect l="0" t="0" r="r" b="b"/>
              <a:pathLst>
                <a:path w="12" h="28">
                  <a:moveTo>
                    <a:pt x="0" y="0"/>
                  </a:moveTo>
                  <a:lnTo>
                    <a:pt x="12" y="0"/>
                  </a:lnTo>
                  <a:lnTo>
                    <a:pt x="12" y="28"/>
                  </a:lnTo>
                </a:path>
              </a:pathLst>
            </a:custGeom>
            <a:noFill/>
            <a:ln w="4">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41" name="Line 40"/>
            <p:cNvSpPr>
              <a:spLocks noChangeShapeType="1"/>
            </p:cNvSpPr>
            <p:nvPr/>
          </p:nvSpPr>
          <p:spPr bwMode="auto">
            <a:xfrm>
              <a:off x="6732746" y="2707153"/>
              <a:ext cx="0" cy="55842"/>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54" name="Rectangle 153"/>
            <p:cNvSpPr>
              <a:spLocks noChangeArrowheads="1"/>
            </p:cNvSpPr>
            <p:nvPr/>
          </p:nvSpPr>
          <p:spPr bwMode="auto">
            <a:xfrm>
              <a:off x="6808121" y="2504723"/>
              <a:ext cx="1043132" cy="263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Price effect</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grpSp>
      <p:grpSp>
        <p:nvGrpSpPr>
          <p:cNvPr id="5" name="Group 4"/>
          <p:cNvGrpSpPr/>
          <p:nvPr/>
        </p:nvGrpSpPr>
        <p:grpSpPr>
          <a:xfrm>
            <a:off x="6643636" y="2808356"/>
            <a:ext cx="1617791" cy="263397"/>
            <a:chOff x="6535609" y="2937503"/>
            <a:chExt cx="1617791" cy="263397"/>
          </a:xfrm>
        </p:grpSpPr>
        <p:sp>
          <p:nvSpPr>
            <p:cNvPr id="36" name="Rectangle 35"/>
            <p:cNvSpPr>
              <a:spLocks noChangeArrowheads="1"/>
            </p:cNvSpPr>
            <p:nvPr/>
          </p:nvSpPr>
          <p:spPr bwMode="auto">
            <a:xfrm>
              <a:off x="6535609" y="2958443"/>
              <a:ext cx="197136" cy="237330"/>
            </a:xfrm>
            <a:prstGeom prst="rect">
              <a:avLst/>
            </a:prstGeom>
            <a:solidFill>
              <a:srgbClr val="FFEAC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42" name="Line 41"/>
            <p:cNvSpPr>
              <a:spLocks noChangeShapeType="1"/>
            </p:cNvSpPr>
            <p:nvPr/>
          </p:nvSpPr>
          <p:spPr bwMode="auto">
            <a:xfrm flipH="1">
              <a:off x="6616782" y="3195775"/>
              <a:ext cx="115962"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43" name="Freeform 42"/>
            <p:cNvSpPr>
              <a:spLocks/>
            </p:cNvSpPr>
            <p:nvPr/>
          </p:nvSpPr>
          <p:spPr bwMode="auto">
            <a:xfrm>
              <a:off x="6535609" y="3070129"/>
              <a:ext cx="11597" cy="125645"/>
            </a:xfrm>
            <a:custGeom>
              <a:avLst/>
              <a:gdLst>
                <a:gd name="T0" fmla="*/ 4 w 4"/>
                <a:gd name="T1" fmla="*/ 36 h 36"/>
                <a:gd name="T2" fmla="*/ 0 w 4"/>
                <a:gd name="T3" fmla="*/ 36 h 36"/>
                <a:gd name="T4" fmla="*/ 0 w 4"/>
                <a:gd name="T5" fmla="*/ 0 h 36"/>
              </a:gdLst>
              <a:ahLst/>
              <a:cxnLst>
                <a:cxn ang="0">
                  <a:pos x="T0" y="T1"/>
                </a:cxn>
                <a:cxn ang="0">
                  <a:pos x="T2" y="T3"/>
                </a:cxn>
                <a:cxn ang="0">
                  <a:pos x="T4" y="T5"/>
                </a:cxn>
              </a:cxnLst>
              <a:rect l="0" t="0" r="r" b="b"/>
              <a:pathLst>
                <a:path w="4" h="36">
                  <a:moveTo>
                    <a:pt x="4" y="36"/>
                  </a:moveTo>
                  <a:lnTo>
                    <a:pt x="0" y="36"/>
                  </a:lnTo>
                  <a:lnTo>
                    <a:pt x="0" y="0"/>
                  </a:lnTo>
                </a:path>
              </a:pathLst>
            </a:custGeom>
            <a:noFill/>
            <a:ln w="4">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44" name="Freeform 43"/>
            <p:cNvSpPr>
              <a:spLocks/>
            </p:cNvSpPr>
            <p:nvPr/>
          </p:nvSpPr>
          <p:spPr bwMode="auto">
            <a:xfrm>
              <a:off x="6535609" y="2958443"/>
              <a:ext cx="92770" cy="27921"/>
            </a:xfrm>
            <a:custGeom>
              <a:avLst/>
              <a:gdLst>
                <a:gd name="T0" fmla="*/ 0 w 32"/>
                <a:gd name="T1" fmla="*/ 8 h 8"/>
                <a:gd name="T2" fmla="*/ 0 w 32"/>
                <a:gd name="T3" fmla="*/ 0 h 8"/>
                <a:gd name="T4" fmla="*/ 32 w 32"/>
                <a:gd name="T5" fmla="*/ 0 h 8"/>
              </a:gdLst>
              <a:ahLst/>
              <a:cxnLst>
                <a:cxn ang="0">
                  <a:pos x="T0" y="T1"/>
                </a:cxn>
                <a:cxn ang="0">
                  <a:pos x="T2" y="T3"/>
                </a:cxn>
                <a:cxn ang="0">
                  <a:pos x="T4" y="T5"/>
                </a:cxn>
              </a:cxnLst>
              <a:rect l="0" t="0" r="r" b="b"/>
              <a:pathLst>
                <a:path w="32" h="8">
                  <a:moveTo>
                    <a:pt x="0" y="8"/>
                  </a:moveTo>
                  <a:lnTo>
                    <a:pt x="0" y="0"/>
                  </a:lnTo>
                  <a:lnTo>
                    <a:pt x="32" y="0"/>
                  </a:lnTo>
                </a:path>
              </a:pathLst>
            </a:custGeom>
            <a:noFill/>
            <a:ln w="4">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45" name="Freeform 44"/>
            <p:cNvSpPr>
              <a:spLocks/>
            </p:cNvSpPr>
            <p:nvPr/>
          </p:nvSpPr>
          <p:spPr bwMode="auto">
            <a:xfrm>
              <a:off x="6697956" y="2958443"/>
              <a:ext cx="34789" cy="97724"/>
            </a:xfrm>
            <a:custGeom>
              <a:avLst/>
              <a:gdLst>
                <a:gd name="T0" fmla="*/ 0 w 12"/>
                <a:gd name="T1" fmla="*/ 0 h 28"/>
                <a:gd name="T2" fmla="*/ 12 w 12"/>
                <a:gd name="T3" fmla="*/ 0 h 28"/>
                <a:gd name="T4" fmla="*/ 12 w 12"/>
                <a:gd name="T5" fmla="*/ 28 h 28"/>
              </a:gdLst>
              <a:ahLst/>
              <a:cxnLst>
                <a:cxn ang="0">
                  <a:pos x="T0" y="T1"/>
                </a:cxn>
                <a:cxn ang="0">
                  <a:pos x="T2" y="T3"/>
                </a:cxn>
                <a:cxn ang="0">
                  <a:pos x="T4" y="T5"/>
                </a:cxn>
              </a:cxnLst>
              <a:rect l="0" t="0" r="r" b="b"/>
              <a:pathLst>
                <a:path w="12" h="28">
                  <a:moveTo>
                    <a:pt x="0" y="0"/>
                  </a:moveTo>
                  <a:lnTo>
                    <a:pt x="12" y="0"/>
                  </a:lnTo>
                  <a:lnTo>
                    <a:pt x="12" y="28"/>
                  </a:lnTo>
                </a:path>
              </a:pathLst>
            </a:custGeom>
            <a:noFill/>
            <a:ln w="4">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46" name="Line 45"/>
            <p:cNvSpPr>
              <a:spLocks noChangeShapeType="1"/>
            </p:cNvSpPr>
            <p:nvPr/>
          </p:nvSpPr>
          <p:spPr bwMode="auto">
            <a:xfrm>
              <a:off x="6732746" y="3139932"/>
              <a:ext cx="0" cy="55842"/>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58" name="Rectangle 157"/>
            <p:cNvSpPr>
              <a:spLocks noChangeArrowheads="1"/>
            </p:cNvSpPr>
            <p:nvPr/>
          </p:nvSpPr>
          <p:spPr bwMode="auto">
            <a:xfrm>
              <a:off x="6808121" y="2937503"/>
              <a:ext cx="1345279" cy="263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Quantity effect</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grpSp>
      <p:sp>
        <p:nvSpPr>
          <p:cNvPr id="159" name="Rectangle 158"/>
          <p:cNvSpPr>
            <a:spLocks noChangeArrowheads="1"/>
          </p:cNvSpPr>
          <p:nvPr/>
        </p:nvSpPr>
        <p:spPr bwMode="auto">
          <a:xfrm>
            <a:off x="7553942" y="5628403"/>
            <a:ext cx="138768" cy="263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D</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4" name="TextBox 3"/>
          <p:cNvSpPr txBox="1"/>
          <p:nvPr/>
        </p:nvSpPr>
        <p:spPr>
          <a:xfrm>
            <a:off x="4473613" y="4926344"/>
            <a:ext cx="234624" cy="376281"/>
          </a:xfrm>
          <a:prstGeom prst="rect">
            <a:avLst/>
          </a:prstGeom>
          <a:noFill/>
        </p:spPr>
        <p:txBody>
          <a:bodyPr wrap="square" rtlCol="0">
            <a:spAutoFit/>
          </a:bodyPr>
          <a:lstStyle/>
          <a:p>
            <a:r>
              <a:rPr lang="en-US" sz="1400" dirty="0"/>
              <a:t>1</a:t>
            </a:r>
          </a:p>
        </p:txBody>
      </p:sp>
      <p:sp>
        <p:nvSpPr>
          <p:cNvPr id="160" name="TextBox 159"/>
          <p:cNvSpPr txBox="1"/>
          <p:nvPr/>
        </p:nvSpPr>
        <p:spPr>
          <a:xfrm>
            <a:off x="2909455" y="4926344"/>
            <a:ext cx="234624" cy="376281"/>
          </a:xfrm>
          <a:prstGeom prst="rect">
            <a:avLst/>
          </a:prstGeom>
          <a:noFill/>
        </p:spPr>
        <p:txBody>
          <a:bodyPr wrap="square" rtlCol="0">
            <a:spAutoFit/>
          </a:bodyPr>
          <a:lstStyle/>
          <a:p>
            <a:r>
              <a:rPr lang="en-US" sz="1400" dirty="0"/>
              <a:t>2</a:t>
            </a:r>
          </a:p>
        </p:txBody>
      </p:sp>
      <p:sp>
        <p:nvSpPr>
          <p:cNvPr id="8" name="Rectangle 7"/>
          <p:cNvSpPr>
            <a:spLocks noChangeArrowheads="1"/>
          </p:cNvSpPr>
          <p:nvPr/>
        </p:nvSpPr>
        <p:spPr bwMode="auto">
          <a:xfrm>
            <a:off x="2295040" y="3478466"/>
            <a:ext cx="1716246" cy="718973"/>
          </a:xfrm>
          <a:prstGeom prst="rect">
            <a:avLst/>
          </a:prstGeom>
          <a:solidFill>
            <a:srgbClr val="BDD4E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grpSp>
        <p:nvGrpSpPr>
          <p:cNvPr id="156" name="Group 155"/>
          <p:cNvGrpSpPr/>
          <p:nvPr/>
        </p:nvGrpSpPr>
        <p:grpSpPr>
          <a:xfrm>
            <a:off x="2295040" y="3429571"/>
            <a:ext cx="1760881" cy="2561807"/>
            <a:chOff x="2187013" y="3558718"/>
            <a:chExt cx="1760881" cy="2561807"/>
          </a:xfrm>
        </p:grpSpPr>
        <p:sp>
          <p:nvSpPr>
            <p:cNvPr id="73" name="Line 72"/>
            <p:cNvSpPr>
              <a:spLocks noChangeShapeType="1"/>
            </p:cNvSpPr>
            <p:nvPr/>
          </p:nvSpPr>
          <p:spPr bwMode="auto">
            <a:xfrm flipV="1">
              <a:off x="3903259" y="5980919"/>
              <a:ext cx="0" cy="139606"/>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74" name="Line 73"/>
            <p:cNvSpPr>
              <a:spLocks noChangeShapeType="1"/>
            </p:cNvSpPr>
            <p:nvPr/>
          </p:nvSpPr>
          <p:spPr bwMode="auto">
            <a:xfrm flipV="1">
              <a:off x="3903259" y="5757550"/>
              <a:ext cx="0" cy="139606"/>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75" name="Line 74"/>
            <p:cNvSpPr>
              <a:spLocks noChangeShapeType="1"/>
            </p:cNvSpPr>
            <p:nvPr/>
          </p:nvSpPr>
          <p:spPr bwMode="auto">
            <a:xfrm flipV="1">
              <a:off x="3903259" y="5534179"/>
              <a:ext cx="0" cy="139606"/>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76" name="Line 75"/>
            <p:cNvSpPr>
              <a:spLocks noChangeShapeType="1"/>
            </p:cNvSpPr>
            <p:nvPr/>
          </p:nvSpPr>
          <p:spPr bwMode="auto">
            <a:xfrm flipV="1">
              <a:off x="3903259" y="5310809"/>
              <a:ext cx="0" cy="139606"/>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77" name="Line 76"/>
            <p:cNvSpPr>
              <a:spLocks noChangeShapeType="1"/>
            </p:cNvSpPr>
            <p:nvPr/>
          </p:nvSpPr>
          <p:spPr bwMode="auto">
            <a:xfrm flipV="1">
              <a:off x="3903259" y="5087440"/>
              <a:ext cx="0" cy="139606"/>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78" name="Line 77"/>
            <p:cNvSpPr>
              <a:spLocks noChangeShapeType="1"/>
            </p:cNvSpPr>
            <p:nvPr/>
          </p:nvSpPr>
          <p:spPr bwMode="auto">
            <a:xfrm flipV="1">
              <a:off x="3903259" y="4864070"/>
              <a:ext cx="0" cy="139606"/>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79" name="Line 78"/>
            <p:cNvSpPr>
              <a:spLocks noChangeShapeType="1"/>
            </p:cNvSpPr>
            <p:nvPr/>
          </p:nvSpPr>
          <p:spPr bwMode="auto">
            <a:xfrm flipV="1">
              <a:off x="3903259" y="4640699"/>
              <a:ext cx="0" cy="139606"/>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80" name="Line 79"/>
            <p:cNvSpPr>
              <a:spLocks noChangeShapeType="1"/>
            </p:cNvSpPr>
            <p:nvPr/>
          </p:nvSpPr>
          <p:spPr bwMode="auto">
            <a:xfrm flipV="1">
              <a:off x="3903259" y="4417329"/>
              <a:ext cx="0" cy="139606"/>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81" name="Line 80"/>
            <p:cNvSpPr>
              <a:spLocks noChangeShapeType="1"/>
            </p:cNvSpPr>
            <p:nvPr/>
          </p:nvSpPr>
          <p:spPr bwMode="auto">
            <a:xfrm flipV="1">
              <a:off x="3903259" y="4193960"/>
              <a:ext cx="0" cy="139606"/>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82" name="Line 81"/>
            <p:cNvSpPr>
              <a:spLocks noChangeShapeType="1"/>
            </p:cNvSpPr>
            <p:nvPr/>
          </p:nvSpPr>
          <p:spPr bwMode="auto">
            <a:xfrm flipV="1">
              <a:off x="3903259" y="3970589"/>
              <a:ext cx="0" cy="139606"/>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83" name="Line 82"/>
            <p:cNvSpPr>
              <a:spLocks noChangeShapeType="1"/>
            </p:cNvSpPr>
            <p:nvPr/>
          </p:nvSpPr>
          <p:spPr bwMode="auto">
            <a:xfrm flipV="1">
              <a:off x="3903259" y="3747219"/>
              <a:ext cx="0" cy="139606"/>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grpSp>
          <p:nvGrpSpPr>
            <p:cNvPr id="110" name="Group 109"/>
            <p:cNvGrpSpPr/>
            <p:nvPr/>
          </p:nvGrpSpPr>
          <p:grpSpPr>
            <a:xfrm>
              <a:off x="2187013" y="3558718"/>
              <a:ext cx="1760881" cy="628261"/>
              <a:chOff x="2187013" y="3558718"/>
              <a:chExt cx="1760881" cy="628261"/>
            </a:xfrm>
          </p:grpSpPr>
          <p:sp>
            <p:nvSpPr>
              <p:cNvPr id="100" name="Freeform 99"/>
              <p:cNvSpPr>
                <a:spLocks/>
              </p:cNvSpPr>
              <p:nvPr/>
            </p:nvSpPr>
            <p:spPr bwMode="auto">
              <a:xfrm>
                <a:off x="2326169" y="3740238"/>
                <a:ext cx="127559" cy="216390"/>
              </a:xfrm>
              <a:custGeom>
                <a:avLst/>
                <a:gdLst>
                  <a:gd name="T0" fmla="*/ 22 w 44"/>
                  <a:gd name="T1" fmla="*/ 0 h 62"/>
                  <a:gd name="T2" fmla="*/ 0 w 44"/>
                  <a:gd name="T3" fmla="*/ 62 h 62"/>
                  <a:gd name="T4" fmla="*/ 0 w 44"/>
                  <a:gd name="T5" fmla="*/ 62 h 62"/>
                  <a:gd name="T6" fmla="*/ 4 w 44"/>
                  <a:gd name="T7" fmla="*/ 58 h 62"/>
                  <a:gd name="T8" fmla="*/ 14 w 44"/>
                  <a:gd name="T9" fmla="*/ 56 h 62"/>
                  <a:gd name="T10" fmla="*/ 22 w 44"/>
                  <a:gd name="T11" fmla="*/ 54 h 62"/>
                  <a:gd name="T12" fmla="*/ 28 w 44"/>
                  <a:gd name="T13" fmla="*/ 54 h 62"/>
                  <a:gd name="T14" fmla="*/ 36 w 44"/>
                  <a:gd name="T15" fmla="*/ 56 h 62"/>
                  <a:gd name="T16" fmla="*/ 44 w 44"/>
                  <a:gd name="T17" fmla="*/ 62 h 62"/>
                  <a:gd name="T18" fmla="*/ 22 w 44"/>
                  <a:gd name="T19"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62">
                    <a:moveTo>
                      <a:pt x="22" y="0"/>
                    </a:moveTo>
                    <a:lnTo>
                      <a:pt x="0" y="62"/>
                    </a:lnTo>
                    <a:lnTo>
                      <a:pt x="0" y="62"/>
                    </a:lnTo>
                    <a:lnTo>
                      <a:pt x="4" y="58"/>
                    </a:lnTo>
                    <a:lnTo>
                      <a:pt x="14" y="56"/>
                    </a:lnTo>
                    <a:lnTo>
                      <a:pt x="22" y="54"/>
                    </a:lnTo>
                    <a:lnTo>
                      <a:pt x="28" y="54"/>
                    </a:lnTo>
                    <a:lnTo>
                      <a:pt x="36" y="56"/>
                    </a:lnTo>
                    <a:lnTo>
                      <a:pt x="44" y="62"/>
                    </a:lnTo>
                    <a:lnTo>
                      <a:pt x="22" y="0"/>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1400" dirty="0"/>
              </a:p>
            </p:txBody>
          </p:sp>
          <p:grpSp>
            <p:nvGrpSpPr>
              <p:cNvPr id="109" name="Group 108"/>
              <p:cNvGrpSpPr/>
              <p:nvPr/>
            </p:nvGrpSpPr>
            <p:grpSpPr>
              <a:xfrm>
                <a:off x="2187013" y="3558718"/>
                <a:ext cx="1760881" cy="628261"/>
                <a:chOff x="2187013" y="3558718"/>
                <a:chExt cx="1760881" cy="628261"/>
              </a:xfrm>
            </p:grpSpPr>
            <p:sp>
              <p:nvSpPr>
                <p:cNvPr id="101" name="Freeform 100"/>
                <p:cNvSpPr>
                  <a:spLocks/>
                </p:cNvSpPr>
                <p:nvPr/>
              </p:nvSpPr>
              <p:spPr bwMode="auto">
                <a:xfrm>
                  <a:off x="2326169" y="3740238"/>
                  <a:ext cx="127559" cy="216390"/>
                </a:xfrm>
                <a:custGeom>
                  <a:avLst/>
                  <a:gdLst>
                    <a:gd name="T0" fmla="*/ 22 w 44"/>
                    <a:gd name="T1" fmla="*/ 0 h 62"/>
                    <a:gd name="T2" fmla="*/ 0 w 44"/>
                    <a:gd name="T3" fmla="*/ 62 h 62"/>
                    <a:gd name="T4" fmla="*/ 0 w 44"/>
                    <a:gd name="T5" fmla="*/ 62 h 62"/>
                    <a:gd name="T6" fmla="*/ 4 w 44"/>
                    <a:gd name="T7" fmla="*/ 58 h 62"/>
                    <a:gd name="T8" fmla="*/ 14 w 44"/>
                    <a:gd name="T9" fmla="*/ 56 h 62"/>
                    <a:gd name="T10" fmla="*/ 22 w 44"/>
                    <a:gd name="T11" fmla="*/ 54 h 62"/>
                    <a:gd name="T12" fmla="*/ 28 w 44"/>
                    <a:gd name="T13" fmla="*/ 54 h 62"/>
                    <a:gd name="T14" fmla="*/ 36 w 44"/>
                    <a:gd name="T15" fmla="*/ 56 h 62"/>
                    <a:gd name="T16" fmla="*/ 44 w 44"/>
                    <a:gd name="T17" fmla="*/ 62 h 62"/>
                    <a:gd name="T18" fmla="*/ 22 w 44"/>
                    <a:gd name="T19"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62">
                      <a:moveTo>
                        <a:pt x="22" y="0"/>
                      </a:moveTo>
                      <a:lnTo>
                        <a:pt x="0" y="62"/>
                      </a:lnTo>
                      <a:lnTo>
                        <a:pt x="0" y="62"/>
                      </a:lnTo>
                      <a:lnTo>
                        <a:pt x="4" y="58"/>
                      </a:lnTo>
                      <a:lnTo>
                        <a:pt x="14" y="56"/>
                      </a:lnTo>
                      <a:lnTo>
                        <a:pt x="22" y="54"/>
                      </a:lnTo>
                      <a:lnTo>
                        <a:pt x="28" y="54"/>
                      </a:lnTo>
                      <a:lnTo>
                        <a:pt x="36" y="56"/>
                      </a:lnTo>
                      <a:lnTo>
                        <a:pt x="44" y="62"/>
                      </a:lnTo>
                      <a:lnTo>
                        <a:pt x="22" y="0"/>
                      </a:ln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400" dirty="0"/>
                </a:p>
              </p:txBody>
            </p:sp>
            <p:grpSp>
              <p:nvGrpSpPr>
                <p:cNvPr id="108" name="Group 107"/>
                <p:cNvGrpSpPr/>
                <p:nvPr/>
              </p:nvGrpSpPr>
              <p:grpSpPr>
                <a:xfrm>
                  <a:off x="2187013" y="3558718"/>
                  <a:ext cx="1760881" cy="628261"/>
                  <a:chOff x="2187013" y="3558718"/>
                  <a:chExt cx="1760881" cy="628261"/>
                </a:xfrm>
              </p:grpSpPr>
              <p:sp>
                <p:nvSpPr>
                  <p:cNvPr id="56" name="Line 55"/>
                  <p:cNvSpPr>
                    <a:spLocks noChangeShapeType="1"/>
                  </p:cNvSpPr>
                  <p:nvPr/>
                </p:nvSpPr>
                <p:spPr bwMode="auto">
                  <a:xfrm>
                    <a:off x="3856875" y="3607613"/>
                    <a:ext cx="46385"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grpSp>
                <p:nvGrpSpPr>
                  <p:cNvPr id="107" name="Group 106"/>
                  <p:cNvGrpSpPr/>
                  <p:nvPr/>
                </p:nvGrpSpPr>
                <p:grpSpPr>
                  <a:xfrm>
                    <a:off x="2187013" y="3558718"/>
                    <a:ext cx="1760881" cy="628261"/>
                    <a:chOff x="2187013" y="3558718"/>
                    <a:chExt cx="1760881" cy="628261"/>
                  </a:xfrm>
                </p:grpSpPr>
                <p:sp>
                  <p:nvSpPr>
                    <p:cNvPr id="47" name="Line 46"/>
                    <p:cNvSpPr>
                      <a:spLocks noChangeShapeType="1"/>
                    </p:cNvSpPr>
                    <p:nvPr/>
                  </p:nvSpPr>
                  <p:spPr bwMode="auto">
                    <a:xfrm>
                      <a:off x="2187013" y="3607613"/>
                      <a:ext cx="115962"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48" name="Line 47"/>
                    <p:cNvSpPr>
                      <a:spLocks noChangeShapeType="1"/>
                    </p:cNvSpPr>
                    <p:nvPr/>
                  </p:nvSpPr>
                  <p:spPr bwMode="auto">
                    <a:xfrm>
                      <a:off x="2372554" y="3607613"/>
                      <a:ext cx="115962"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49" name="Line 48"/>
                    <p:cNvSpPr>
                      <a:spLocks noChangeShapeType="1"/>
                    </p:cNvSpPr>
                    <p:nvPr/>
                  </p:nvSpPr>
                  <p:spPr bwMode="auto">
                    <a:xfrm>
                      <a:off x="2558093" y="3607613"/>
                      <a:ext cx="115962"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50" name="Line 49"/>
                    <p:cNvSpPr>
                      <a:spLocks noChangeShapeType="1"/>
                    </p:cNvSpPr>
                    <p:nvPr/>
                  </p:nvSpPr>
                  <p:spPr bwMode="auto">
                    <a:xfrm>
                      <a:off x="2743634" y="3607613"/>
                      <a:ext cx="115962"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51" name="Line 50"/>
                    <p:cNvSpPr>
                      <a:spLocks noChangeShapeType="1"/>
                    </p:cNvSpPr>
                    <p:nvPr/>
                  </p:nvSpPr>
                  <p:spPr bwMode="auto">
                    <a:xfrm>
                      <a:off x="2929174" y="3607613"/>
                      <a:ext cx="115962"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52" name="Line 51"/>
                    <p:cNvSpPr>
                      <a:spLocks noChangeShapeType="1"/>
                    </p:cNvSpPr>
                    <p:nvPr/>
                  </p:nvSpPr>
                  <p:spPr bwMode="auto">
                    <a:xfrm>
                      <a:off x="3114714" y="3607613"/>
                      <a:ext cx="115962"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53" name="Line 52"/>
                    <p:cNvSpPr>
                      <a:spLocks noChangeShapeType="1"/>
                    </p:cNvSpPr>
                    <p:nvPr/>
                  </p:nvSpPr>
                  <p:spPr bwMode="auto">
                    <a:xfrm>
                      <a:off x="3300254" y="3607613"/>
                      <a:ext cx="115962"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54" name="Line 53"/>
                    <p:cNvSpPr>
                      <a:spLocks noChangeShapeType="1"/>
                    </p:cNvSpPr>
                    <p:nvPr/>
                  </p:nvSpPr>
                  <p:spPr bwMode="auto">
                    <a:xfrm>
                      <a:off x="3485794" y="3607613"/>
                      <a:ext cx="115962"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55" name="Line 54"/>
                    <p:cNvSpPr>
                      <a:spLocks noChangeShapeType="1"/>
                    </p:cNvSpPr>
                    <p:nvPr/>
                  </p:nvSpPr>
                  <p:spPr bwMode="auto">
                    <a:xfrm>
                      <a:off x="3671334" y="3607613"/>
                      <a:ext cx="115962"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95" name="Freeform 94"/>
                    <p:cNvSpPr>
                      <a:spLocks/>
                    </p:cNvSpPr>
                    <p:nvPr/>
                  </p:nvSpPr>
                  <p:spPr bwMode="auto">
                    <a:xfrm>
                      <a:off x="3855124" y="3558718"/>
                      <a:ext cx="92770" cy="111685"/>
                    </a:xfrm>
                    <a:custGeom>
                      <a:avLst/>
                      <a:gdLst>
                        <a:gd name="T0" fmla="*/ 32 w 32"/>
                        <a:gd name="T1" fmla="*/ 16 h 32"/>
                        <a:gd name="T2" fmla="*/ 32 w 32"/>
                        <a:gd name="T3" fmla="*/ 16 h 32"/>
                        <a:gd name="T4" fmla="*/ 32 w 32"/>
                        <a:gd name="T5" fmla="*/ 22 h 32"/>
                        <a:gd name="T6" fmla="*/ 28 w 32"/>
                        <a:gd name="T7" fmla="*/ 26 h 32"/>
                        <a:gd name="T8" fmla="*/ 24 w 32"/>
                        <a:gd name="T9" fmla="*/ 30 h 32"/>
                        <a:gd name="T10" fmla="*/ 16 w 32"/>
                        <a:gd name="T11" fmla="*/ 32 h 32"/>
                        <a:gd name="T12" fmla="*/ 16 w 32"/>
                        <a:gd name="T13" fmla="*/ 32 h 32"/>
                        <a:gd name="T14" fmla="*/ 10 w 32"/>
                        <a:gd name="T15" fmla="*/ 30 h 32"/>
                        <a:gd name="T16" fmla="*/ 6 w 32"/>
                        <a:gd name="T17" fmla="*/ 26 h 32"/>
                        <a:gd name="T18" fmla="*/ 2 w 32"/>
                        <a:gd name="T19" fmla="*/ 22 h 32"/>
                        <a:gd name="T20" fmla="*/ 0 w 32"/>
                        <a:gd name="T21" fmla="*/ 16 h 32"/>
                        <a:gd name="T22" fmla="*/ 0 w 32"/>
                        <a:gd name="T23" fmla="*/ 16 h 32"/>
                        <a:gd name="T24" fmla="*/ 2 w 32"/>
                        <a:gd name="T25" fmla="*/ 10 h 32"/>
                        <a:gd name="T26" fmla="*/ 6 w 32"/>
                        <a:gd name="T27" fmla="*/ 4 h 32"/>
                        <a:gd name="T28" fmla="*/ 10 w 32"/>
                        <a:gd name="T29" fmla="*/ 0 h 32"/>
                        <a:gd name="T30" fmla="*/ 16 w 32"/>
                        <a:gd name="T31" fmla="*/ 0 h 32"/>
                        <a:gd name="T32" fmla="*/ 16 w 32"/>
                        <a:gd name="T33" fmla="*/ 0 h 32"/>
                        <a:gd name="T34" fmla="*/ 24 w 32"/>
                        <a:gd name="T35" fmla="*/ 0 h 32"/>
                        <a:gd name="T36" fmla="*/ 28 w 32"/>
                        <a:gd name="T37" fmla="*/ 4 h 32"/>
                        <a:gd name="T38" fmla="*/ 32 w 32"/>
                        <a:gd name="T39" fmla="*/ 10 h 32"/>
                        <a:gd name="T40" fmla="*/ 32 w 32"/>
                        <a:gd name="T41" fmla="*/ 16 h 32"/>
                        <a:gd name="T42" fmla="*/ 32 w 32"/>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32">
                          <a:moveTo>
                            <a:pt x="32" y="16"/>
                          </a:moveTo>
                          <a:lnTo>
                            <a:pt x="32" y="16"/>
                          </a:lnTo>
                          <a:lnTo>
                            <a:pt x="32" y="22"/>
                          </a:lnTo>
                          <a:lnTo>
                            <a:pt x="28" y="26"/>
                          </a:lnTo>
                          <a:lnTo>
                            <a:pt x="24" y="30"/>
                          </a:lnTo>
                          <a:lnTo>
                            <a:pt x="16" y="32"/>
                          </a:lnTo>
                          <a:lnTo>
                            <a:pt x="16" y="32"/>
                          </a:lnTo>
                          <a:lnTo>
                            <a:pt x="10" y="30"/>
                          </a:lnTo>
                          <a:lnTo>
                            <a:pt x="6" y="26"/>
                          </a:lnTo>
                          <a:lnTo>
                            <a:pt x="2" y="22"/>
                          </a:lnTo>
                          <a:lnTo>
                            <a:pt x="0" y="16"/>
                          </a:lnTo>
                          <a:lnTo>
                            <a:pt x="0" y="16"/>
                          </a:lnTo>
                          <a:lnTo>
                            <a:pt x="2" y="10"/>
                          </a:lnTo>
                          <a:lnTo>
                            <a:pt x="6" y="4"/>
                          </a:lnTo>
                          <a:lnTo>
                            <a:pt x="10" y="0"/>
                          </a:lnTo>
                          <a:lnTo>
                            <a:pt x="16" y="0"/>
                          </a:lnTo>
                          <a:lnTo>
                            <a:pt x="16" y="0"/>
                          </a:lnTo>
                          <a:lnTo>
                            <a:pt x="24" y="0"/>
                          </a:lnTo>
                          <a:lnTo>
                            <a:pt x="28" y="4"/>
                          </a:lnTo>
                          <a:lnTo>
                            <a:pt x="32" y="10"/>
                          </a:lnTo>
                          <a:lnTo>
                            <a:pt x="32" y="16"/>
                          </a:lnTo>
                          <a:lnTo>
                            <a:pt x="32" y="16"/>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1400" dirty="0"/>
                    </a:p>
                  </p:txBody>
                </p:sp>
                <p:sp>
                  <p:nvSpPr>
                    <p:cNvPr id="102" name="Line 101"/>
                    <p:cNvSpPr>
                      <a:spLocks noChangeShapeType="1"/>
                    </p:cNvSpPr>
                    <p:nvPr/>
                  </p:nvSpPr>
                  <p:spPr bwMode="auto">
                    <a:xfrm>
                      <a:off x="2395746" y="3837964"/>
                      <a:ext cx="0" cy="349015"/>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grpSp>
            </p:grpSp>
          </p:grpSp>
        </p:grpSp>
      </p:grpSp>
      <p:sp>
        <p:nvSpPr>
          <p:cNvPr id="161" name="TextBox 160"/>
          <p:cNvSpPr txBox="1"/>
          <p:nvPr/>
        </p:nvSpPr>
        <p:spPr>
          <a:xfrm>
            <a:off x="2909455" y="3622099"/>
            <a:ext cx="312832" cy="372641"/>
          </a:xfrm>
          <a:prstGeom prst="rect">
            <a:avLst/>
          </a:prstGeom>
          <a:noFill/>
        </p:spPr>
        <p:txBody>
          <a:bodyPr wrap="square" rtlCol="0">
            <a:spAutoFit/>
          </a:bodyPr>
          <a:lstStyle/>
          <a:p>
            <a:r>
              <a:rPr lang="en-US" sz="1400" dirty="0"/>
              <a:t>3</a:t>
            </a:r>
          </a:p>
        </p:txBody>
      </p:sp>
      <p:sp>
        <p:nvSpPr>
          <p:cNvPr id="164" name="Rectangle 163"/>
          <p:cNvSpPr/>
          <p:nvPr/>
        </p:nvSpPr>
        <p:spPr>
          <a:xfrm>
            <a:off x="2300838" y="4193957"/>
            <a:ext cx="2852680" cy="179742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5" name="Rectangle 164"/>
          <p:cNvSpPr/>
          <p:nvPr/>
        </p:nvSpPr>
        <p:spPr>
          <a:xfrm>
            <a:off x="2317827" y="3485445"/>
            <a:ext cx="1693460" cy="2505933"/>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6" name="Rectangle 165"/>
          <p:cNvSpPr/>
          <p:nvPr/>
        </p:nvSpPr>
        <p:spPr>
          <a:xfrm>
            <a:off x="4018214" y="4180714"/>
            <a:ext cx="1135304" cy="179742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7" name="Rectangle 166"/>
          <p:cNvSpPr/>
          <p:nvPr/>
        </p:nvSpPr>
        <p:spPr>
          <a:xfrm>
            <a:off x="2316076" y="3485210"/>
            <a:ext cx="1693460" cy="71921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806804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4"/>
                                        </p:tgtEl>
                                        <p:attrNameLst>
                                          <p:attrName>style.visibility</p:attrName>
                                        </p:attrNameLst>
                                      </p:cBhvr>
                                      <p:to>
                                        <p:strVal val="visible"/>
                                      </p:to>
                                    </p:set>
                                  </p:childTnLst>
                                  <p:subTnLst>
                                    <p:set>
                                      <p:cBhvr override="childStyle">
                                        <p:cTn dur="1" fill="hold" display="0" masterRel="nextClick" afterEffect="1"/>
                                        <p:tgtEl>
                                          <p:spTgt spid="104"/>
                                        </p:tgtEl>
                                        <p:attrNameLst>
                                          <p:attrName>style.visibility</p:attrName>
                                        </p:attrNameLst>
                                      </p:cBhvr>
                                      <p:to>
                                        <p:strVal val="hidden"/>
                                      </p:to>
                                    </p:set>
                                  </p:subTnLst>
                                </p:cTn>
                              </p:par>
                              <p:par>
                                <p:cTn id="7" presetID="1" presetClass="entr" presetSubtype="0" fill="hold" grpId="0" nodeType="withEffect">
                                  <p:stCondLst>
                                    <p:cond delay="0"/>
                                  </p:stCondLst>
                                  <p:childTnLst>
                                    <p:set>
                                      <p:cBhvr>
                                        <p:cTn id="8" dur="1" fill="hold">
                                          <p:stCondLst>
                                            <p:cond delay="0"/>
                                          </p:stCondLst>
                                        </p:cTn>
                                        <p:tgtEl>
                                          <p:spTgt spid="164"/>
                                        </p:tgtEl>
                                        <p:attrNameLst>
                                          <p:attrName>style.visibility</p:attrName>
                                        </p:attrNameLst>
                                      </p:cBhvr>
                                      <p:to>
                                        <p:strVal val="visible"/>
                                      </p:to>
                                    </p:set>
                                  </p:childTnLst>
                                  <p:subTnLst>
                                    <p:set>
                                      <p:cBhvr override="childStyle">
                                        <p:cTn dur="1" fill="hold" display="0" masterRel="nextClick" afterEffect="1"/>
                                        <p:tgtEl>
                                          <p:spTgt spid="164"/>
                                        </p:tgtEl>
                                        <p:attrNameLst>
                                          <p:attrName>style.visibility</p:attrName>
                                        </p:attrNameLst>
                                      </p:cBhvr>
                                      <p:to>
                                        <p:strVal val="hidden"/>
                                      </p:to>
                                    </p:set>
                                  </p:sub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0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5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6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3"/>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99"/>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9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gtEl>
                                        <p:attrNameLst>
                                          <p:attrName>style.visibility</p:attrName>
                                        </p:attrNameLst>
                                      </p:cBhvr>
                                      <p:to>
                                        <p:strVal val="visible"/>
                                      </p:to>
                                    </p:set>
                                  </p:childTnLst>
                                  <p:subTnLst>
                                    <p:set>
                                      <p:cBhvr override="childStyle">
                                        <p:cTn dur="1" fill="hold" display="0" masterRel="nextClick" afterEffect="1"/>
                                        <p:tgtEl>
                                          <p:spTgt spid="2"/>
                                        </p:tgtEl>
                                        <p:attrNameLst>
                                          <p:attrName>style.visibility</p:attrName>
                                        </p:attrNameLst>
                                      </p:cBhvr>
                                      <p:to>
                                        <p:strVal val="hidden"/>
                                      </p:to>
                                    </p:set>
                                  </p:subTnLst>
                                </p:cTn>
                              </p:par>
                              <p:par>
                                <p:cTn id="31" presetID="1" presetClass="entr" presetSubtype="0" fill="hold" grpId="0" nodeType="withEffect">
                                  <p:stCondLst>
                                    <p:cond delay="0"/>
                                  </p:stCondLst>
                                  <p:childTnLst>
                                    <p:set>
                                      <p:cBhvr>
                                        <p:cTn id="32" dur="1" fill="hold">
                                          <p:stCondLst>
                                            <p:cond delay="0"/>
                                          </p:stCondLst>
                                        </p:cTn>
                                        <p:tgtEl>
                                          <p:spTgt spid="167"/>
                                        </p:tgtEl>
                                        <p:attrNameLst>
                                          <p:attrName>style.visibility</p:attrName>
                                        </p:attrNameLst>
                                      </p:cBhvr>
                                      <p:to>
                                        <p:strVal val="visible"/>
                                      </p:to>
                                    </p:set>
                                  </p:childTnLst>
                                  <p:subTnLst>
                                    <p:set>
                                      <p:cBhvr override="childStyle">
                                        <p:cTn dur="1" fill="hold" display="0" masterRel="nextClick" afterEffect="1"/>
                                        <p:tgtEl>
                                          <p:spTgt spid="167"/>
                                        </p:tgtEl>
                                        <p:attrNameLst>
                                          <p:attrName>style.visibility</p:attrName>
                                        </p:attrNameLst>
                                      </p:cBhvr>
                                      <p:to>
                                        <p:strVal val="hidden"/>
                                      </p:to>
                                    </p:set>
                                  </p:sub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5"/>
                                        </p:tgtEl>
                                        <p:attrNameLst>
                                          <p:attrName>style.visibility</p:attrName>
                                        </p:attrNameLst>
                                      </p:cBhvr>
                                      <p:to>
                                        <p:strVal val="visible"/>
                                      </p:to>
                                    </p:set>
                                  </p:childTnLst>
                                  <p:subTnLst>
                                    <p:set>
                                      <p:cBhvr override="childStyle">
                                        <p:cTn dur="1" fill="hold" display="0" masterRel="nextClick" afterEffect="1"/>
                                        <p:tgtEl>
                                          <p:spTgt spid="5"/>
                                        </p:tgtEl>
                                        <p:attrNameLst>
                                          <p:attrName>style.visibility</p:attrName>
                                        </p:attrNameLst>
                                      </p:cBhvr>
                                      <p:to>
                                        <p:strVal val="hidden"/>
                                      </p:to>
                                    </p:set>
                                  </p:subTnLst>
                                </p:cTn>
                              </p:par>
                              <p:par>
                                <p:cTn id="37" presetID="1" presetClass="entr" presetSubtype="0" fill="hold" grpId="0" nodeType="withEffect">
                                  <p:stCondLst>
                                    <p:cond delay="0"/>
                                  </p:stCondLst>
                                  <p:childTnLst>
                                    <p:set>
                                      <p:cBhvr>
                                        <p:cTn id="38" dur="1" fill="hold">
                                          <p:stCondLst>
                                            <p:cond delay="0"/>
                                          </p:stCondLst>
                                        </p:cTn>
                                        <p:tgtEl>
                                          <p:spTgt spid="166"/>
                                        </p:tgtEl>
                                        <p:attrNameLst>
                                          <p:attrName>style.visibility</p:attrName>
                                        </p:attrNameLst>
                                      </p:cBhvr>
                                      <p:to>
                                        <p:strVal val="visible"/>
                                      </p:to>
                                    </p:set>
                                  </p:childTnLst>
                                  <p:subTnLst>
                                    <p:set>
                                      <p:cBhvr override="childStyle">
                                        <p:cTn dur="1" fill="hold" display="0" masterRel="nextClick" afterEffect="1"/>
                                        <p:tgtEl>
                                          <p:spTgt spid="166"/>
                                        </p:tgtEl>
                                        <p:attrNameLst>
                                          <p:attrName>style.visibility</p:attrName>
                                        </p:attrNameLst>
                                      </p:cBhvr>
                                      <p:to>
                                        <p:strVal val="hidden"/>
                                      </p:to>
                                    </p:set>
                                  </p:sub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05"/>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165"/>
                                        </p:tgtEl>
                                        <p:attrNameLst>
                                          <p:attrName>style.visibility</p:attrName>
                                        </p:attrNameLst>
                                      </p:cBhvr>
                                      <p:to>
                                        <p:strVal val="visible"/>
                                      </p:to>
                                    </p:set>
                                  </p:childTnLst>
                                </p:cTn>
                              </p:par>
                              <p:par>
                                <p:cTn id="45" presetID="1" presetClass="exit" presetSubtype="0" fill="hold" grpId="0" nodeType="withEffect">
                                  <p:stCondLst>
                                    <p:cond delay="0"/>
                                  </p:stCondLst>
                                  <p:childTnLst>
                                    <p:set>
                                      <p:cBhvr>
                                        <p:cTn id="46" dur="1" fill="hold">
                                          <p:stCondLst>
                                            <p:cond delay="0"/>
                                          </p:stCondLst>
                                        </p:cTn>
                                        <p:tgtEl>
                                          <p:spTgt spid="7"/>
                                        </p:tgtEl>
                                        <p:attrNameLst>
                                          <p:attrName>style.visibility</p:attrName>
                                        </p:attrNameLst>
                                      </p:cBhvr>
                                      <p:to>
                                        <p:strVal val="hidden"/>
                                      </p:to>
                                    </p:set>
                                  </p:childTnLst>
                                </p:cTn>
                              </p:par>
                              <p:par>
                                <p:cTn id="47" presetID="1" presetClass="exit" presetSubtype="0" fill="hold" grpId="0" nodeType="withEffect">
                                  <p:stCondLst>
                                    <p:cond delay="0"/>
                                  </p:stCondLst>
                                  <p:childTnLst>
                                    <p:set>
                                      <p:cBhvr>
                                        <p:cTn id="48" dur="1" fill="hold">
                                          <p:stCondLst>
                                            <p:cond delay="0"/>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7" grpId="0" animBg="1"/>
      <p:bldP spid="99" grpId="0" animBg="1"/>
      <p:bldP spid="4" grpId="0"/>
      <p:bldP spid="8" grpId="0" animBg="1"/>
      <p:bldP spid="161" grpId="0"/>
      <p:bldP spid="164" grpId="0" animBg="1"/>
      <p:bldP spid="165" grpId="0" animBg="1"/>
      <p:bldP spid="166" grpId="0" animBg="1"/>
      <p:bldP spid="16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Autofit/>
          </a:bodyPr>
          <a:lstStyle/>
          <a:p>
            <a:r>
              <a:rPr lang="en-US" sz="3600" dirty="0">
                <a:latin typeface="+mj-lt"/>
              </a:rPr>
              <a:t>Using price elasticity of demand III</a:t>
            </a:r>
          </a:p>
        </p:txBody>
      </p:sp>
      <p:sp>
        <p:nvSpPr>
          <p:cNvPr id="236" name="Content Placeholder 1"/>
          <p:cNvSpPr>
            <a:spLocks noGrp="1"/>
          </p:cNvSpPr>
          <p:nvPr>
            <p:ph idx="1"/>
          </p:nvPr>
        </p:nvSpPr>
        <p:spPr/>
        <p:txBody>
          <a:bodyPr>
            <a:normAutofit/>
          </a:bodyPr>
          <a:lstStyle/>
          <a:p>
            <a:pPr marL="0" indent="0">
              <a:buNone/>
            </a:pPr>
            <a:r>
              <a:rPr lang="en-US" dirty="0"/>
              <a:t>The magnitude of the price and quantity effects are determined by the elasticity of demand.</a:t>
            </a:r>
          </a:p>
        </p:txBody>
      </p:sp>
      <p:grpSp>
        <p:nvGrpSpPr>
          <p:cNvPr id="4" name="Group 3"/>
          <p:cNvGrpSpPr/>
          <p:nvPr/>
        </p:nvGrpSpPr>
        <p:grpSpPr>
          <a:xfrm>
            <a:off x="457200" y="2514600"/>
            <a:ext cx="8229600" cy="4077630"/>
            <a:chOff x="914400" y="1803088"/>
            <a:chExt cx="7696200" cy="3464462"/>
          </a:xfrm>
        </p:grpSpPr>
        <p:sp>
          <p:nvSpPr>
            <p:cNvPr id="36" name="Rectangle 5"/>
            <p:cNvSpPr>
              <a:spLocks noChangeArrowheads="1"/>
            </p:cNvSpPr>
            <p:nvPr/>
          </p:nvSpPr>
          <p:spPr bwMode="auto">
            <a:xfrm>
              <a:off x="1114810" y="4280757"/>
              <a:ext cx="312826" cy="528258"/>
            </a:xfrm>
            <a:prstGeom prst="rect">
              <a:avLst/>
            </a:prstGeom>
            <a:solidFill>
              <a:srgbClr val="CCD5A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37" name="Rectangle 6"/>
            <p:cNvSpPr>
              <a:spLocks noChangeArrowheads="1"/>
            </p:cNvSpPr>
            <p:nvPr/>
          </p:nvSpPr>
          <p:spPr bwMode="auto">
            <a:xfrm>
              <a:off x="1114810" y="3752499"/>
              <a:ext cx="312826" cy="528258"/>
            </a:xfrm>
            <a:prstGeom prst="rect">
              <a:avLst/>
            </a:prstGeom>
            <a:solidFill>
              <a:srgbClr val="BDD4E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38" name="Rectangle 7"/>
            <p:cNvSpPr>
              <a:spLocks noChangeArrowheads="1"/>
            </p:cNvSpPr>
            <p:nvPr/>
          </p:nvSpPr>
          <p:spPr bwMode="auto">
            <a:xfrm>
              <a:off x="1427636" y="4280757"/>
              <a:ext cx="1255905" cy="528258"/>
            </a:xfrm>
            <a:prstGeom prst="rect">
              <a:avLst/>
            </a:prstGeom>
            <a:solidFill>
              <a:srgbClr val="FFEAC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39" name="Line 8"/>
            <p:cNvSpPr>
              <a:spLocks noChangeShapeType="1"/>
            </p:cNvSpPr>
            <p:nvPr/>
          </p:nvSpPr>
          <p:spPr bwMode="auto">
            <a:xfrm>
              <a:off x="1114810" y="4809015"/>
              <a:ext cx="92008"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40" name="Line 9"/>
            <p:cNvSpPr>
              <a:spLocks noChangeShapeType="1"/>
            </p:cNvSpPr>
            <p:nvPr/>
          </p:nvSpPr>
          <p:spPr bwMode="auto">
            <a:xfrm>
              <a:off x="1262023" y="4809015"/>
              <a:ext cx="92008"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41" name="Freeform 10"/>
            <p:cNvSpPr>
              <a:spLocks/>
            </p:cNvSpPr>
            <p:nvPr/>
          </p:nvSpPr>
          <p:spPr bwMode="auto">
            <a:xfrm>
              <a:off x="1409235" y="4734217"/>
              <a:ext cx="18402" cy="74798"/>
            </a:xfrm>
            <a:custGeom>
              <a:avLst/>
              <a:gdLst>
                <a:gd name="T0" fmla="*/ 0 w 8"/>
                <a:gd name="T1" fmla="*/ 32 h 32"/>
                <a:gd name="T2" fmla="*/ 8 w 8"/>
                <a:gd name="T3" fmla="*/ 32 h 32"/>
                <a:gd name="T4" fmla="*/ 8 w 8"/>
                <a:gd name="T5" fmla="*/ 0 h 32"/>
              </a:gdLst>
              <a:ahLst/>
              <a:cxnLst>
                <a:cxn ang="0">
                  <a:pos x="T0" y="T1"/>
                </a:cxn>
                <a:cxn ang="0">
                  <a:pos x="T2" y="T3"/>
                </a:cxn>
                <a:cxn ang="0">
                  <a:pos x="T4" y="T5"/>
                </a:cxn>
              </a:cxnLst>
              <a:rect l="0" t="0" r="r" b="b"/>
              <a:pathLst>
                <a:path w="8" h="32">
                  <a:moveTo>
                    <a:pt x="0" y="32"/>
                  </a:moveTo>
                  <a:lnTo>
                    <a:pt x="8" y="32"/>
                  </a:lnTo>
                  <a:lnTo>
                    <a:pt x="8" y="0"/>
                  </a:lnTo>
                </a:path>
              </a:pathLst>
            </a:custGeom>
            <a:noFill/>
            <a:ln w="4">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42" name="Line 11"/>
            <p:cNvSpPr>
              <a:spLocks noChangeShapeType="1"/>
            </p:cNvSpPr>
            <p:nvPr/>
          </p:nvSpPr>
          <p:spPr bwMode="auto">
            <a:xfrm flipV="1">
              <a:off x="1427636" y="4584622"/>
              <a:ext cx="0" cy="93497"/>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43" name="Line 12"/>
            <p:cNvSpPr>
              <a:spLocks noChangeShapeType="1"/>
            </p:cNvSpPr>
            <p:nvPr/>
          </p:nvSpPr>
          <p:spPr bwMode="auto">
            <a:xfrm flipV="1">
              <a:off x="1427636" y="4435027"/>
              <a:ext cx="0" cy="93497"/>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44" name="Line 13"/>
            <p:cNvSpPr>
              <a:spLocks noChangeShapeType="1"/>
            </p:cNvSpPr>
            <p:nvPr/>
          </p:nvSpPr>
          <p:spPr bwMode="auto">
            <a:xfrm flipV="1">
              <a:off x="1427636" y="4285432"/>
              <a:ext cx="0" cy="93497"/>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45" name="Line 14"/>
            <p:cNvSpPr>
              <a:spLocks noChangeShapeType="1"/>
            </p:cNvSpPr>
            <p:nvPr/>
          </p:nvSpPr>
          <p:spPr bwMode="auto">
            <a:xfrm flipH="1">
              <a:off x="1285024" y="4280757"/>
              <a:ext cx="92008"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46" name="Line 15"/>
            <p:cNvSpPr>
              <a:spLocks noChangeShapeType="1"/>
            </p:cNvSpPr>
            <p:nvPr/>
          </p:nvSpPr>
          <p:spPr bwMode="auto">
            <a:xfrm flipH="1">
              <a:off x="1137812" y="4280757"/>
              <a:ext cx="92008"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47" name="Line 16"/>
            <p:cNvSpPr>
              <a:spLocks noChangeShapeType="1"/>
            </p:cNvSpPr>
            <p:nvPr/>
          </p:nvSpPr>
          <p:spPr bwMode="auto">
            <a:xfrm>
              <a:off x="1114810" y="4313481"/>
              <a:ext cx="0" cy="93497"/>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48" name="Line 17"/>
            <p:cNvSpPr>
              <a:spLocks noChangeShapeType="1"/>
            </p:cNvSpPr>
            <p:nvPr/>
          </p:nvSpPr>
          <p:spPr bwMode="auto">
            <a:xfrm>
              <a:off x="1114810" y="4463076"/>
              <a:ext cx="0" cy="93497"/>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49" name="Line 18"/>
            <p:cNvSpPr>
              <a:spLocks noChangeShapeType="1"/>
            </p:cNvSpPr>
            <p:nvPr/>
          </p:nvSpPr>
          <p:spPr bwMode="auto">
            <a:xfrm>
              <a:off x="1114810" y="4612671"/>
              <a:ext cx="0" cy="93497"/>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50" name="Line 19"/>
            <p:cNvSpPr>
              <a:spLocks noChangeShapeType="1"/>
            </p:cNvSpPr>
            <p:nvPr/>
          </p:nvSpPr>
          <p:spPr bwMode="auto">
            <a:xfrm>
              <a:off x="1114810" y="4762266"/>
              <a:ext cx="0" cy="46748"/>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51" name="Line 20"/>
            <p:cNvSpPr>
              <a:spLocks noChangeShapeType="1"/>
            </p:cNvSpPr>
            <p:nvPr/>
          </p:nvSpPr>
          <p:spPr bwMode="auto">
            <a:xfrm flipV="1">
              <a:off x="1427636" y="4187260"/>
              <a:ext cx="0" cy="93497"/>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52" name="Line 21"/>
            <p:cNvSpPr>
              <a:spLocks noChangeShapeType="1"/>
            </p:cNvSpPr>
            <p:nvPr/>
          </p:nvSpPr>
          <p:spPr bwMode="auto">
            <a:xfrm flipV="1">
              <a:off x="1427636" y="4037665"/>
              <a:ext cx="0" cy="93497"/>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53" name="Line 22"/>
            <p:cNvSpPr>
              <a:spLocks noChangeShapeType="1"/>
            </p:cNvSpPr>
            <p:nvPr/>
          </p:nvSpPr>
          <p:spPr bwMode="auto">
            <a:xfrm flipV="1">
              <a:off x="1427636" y="3888070"/>
              <a:ext cx="0" cy="93497"/>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54" name="Freeform 23"/>
            <p:cNvSpPr>
              <a:spLocks/>
            </p:cNvSpPr>
            <p:nvPr/>
          </p:nvSpPr>
          <p:spPr bwMode="auto">
            <a:xfrm>
              <a:off x="1413835" y="3752499"/>
              <a:ext cx="13801" cy="79472"/>
            </a:xfrm>
            <a:custGeom>
              <a:avLst/>
              <a:gdLst>
                <a:gd name="T0" fmla="*/ 6 w 6"/>
                <a:gd name="T1" fmla="*/ 34 h 34"/>
                <a:gd name="T2" fmla="*/ 6 w 6"/>
                <a:gd name="T3" fmla="*/ 0 h 34"/>
                <a:gd name="T4" fmla="*/ 0 w 6"/>
                <a:gd name="T5" fmla="*/ 0 h 34"/>
              </a:gdLst>
              <a:ahLst/>
              <a:cxnLst>
                <a:cxn ang="0">
                  <a:pos x="T0" y="T1"/>
                </a:cxn>
                <a:cxn ang="0">
                  <a:pos x="T2" y="T3"/>
                </a:cxn>
                <a:cxn ang="0">
                  <a:pos x="T4" y="T5"/>
                </a:cxn>
              </a:cxnLst>
              <a:rect l="0" t="0" r="r" b="b"/>
              <a:pathLst>
                <a:path w="6" h="34">
                  <a:moveTo>
                    <a:pt x="6" y="34"/>
                  </a:moveTo>
                  <a:lnTo>
                    <a:pt x="6" y="0"/>
                  </a:lnTo>
                  <a:lnTo>
                    <a:pt x="0" y="0"/>
                  </a:lnTo>
                </a:path>
              </a:pathLst>
            </a:custGeom>
            <a:noFill/>
            <a:ln w="381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55" name="Line 24"/>
            <p:cNvSpPr>
              <a:spLocks noChangeShapeType="1"/>
            </p:cNvSpPr>
            <p:nvPr/>
          </p:nvSpPr>
          <p:spPr bwMode="auto">
            <a:xfrm flipH="1">
              <a:off x="1266623" y="3752499"/>
              <a:ext cx="92008"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56" name="Line 25"/>
            <p:cNvSpPr>
              <a:spLocks noChangeShapeType="1"/>
            </p:cNvSpPr>
            <p:nvPr/>
          </p:nvSpPr>
          <p:spPr bwMode="auto">
            <a:xfrm flipH="1">
              <a:off x="1119411" y="3752499"/>
              <a:ext cx="92008"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57" name="Line 26"/>
            <p:cNvSpPr>
              <a:spLocks noChangeShapeType="1"/>
            </p:cNvSpPr>
            <p:nvPr/>
          </p:nvSpPr>
          <p:spPr bwMode="auto">
            <a:xfrm>
              <a:off x="1114810" y="3803923"/>
              <a:ext cx="0" cy="93497"/>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58" name="Line 27"/>
            <p:cNvSpPr>
              <a:spLocks noChangeShapeType="1"/>
            </p:cNvSpPr>
            <p:nvPr/>
          </p:nvSpPr>
          <p:spPr bwMode="auto">
            <a:xfrm>
              <a:off x="1114810" y="3953518"/>
              <a:ext cx="0" cy="93497"/>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59" name="Line 28"/>
            <p:cNvSpPr>
              <a:spLocks noChangeShapeType="1"/>
            </p:cNvSpPr>
            <p:nvPr/>
          </p:nvSpPr>
          <p:spPr bwMode="auto">
            <a:xfrm>
              <a:off x="1114810" y="4103113"/>
              <a:ext cx="0" cy="93497"/>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60" name="Line 29"/>
            <p:cNvSpPr>
              <a:spLocks noChangeShapeType="1"/>
            </p:cNvSpPr>
            <p:nvPr/>
          </p:nvSpPr>
          <p:spPr bwMode="auto">
            <a:xfrm>
              <a:off x="1114810" y="4252708"/>
              <a:ext cx="0" cy="28049"/>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61" name="Line 30"/>
            <p:cNvSpPr>
              <a:spLocks noChangeShapeType="1"/>
            </p:cNvSpPr>
            <p:nvPr/>
          </p:nvSpPr>
          <p:spPr bwMode="auto">
            <a:xfrm>
              <a:off x="1427636" y="4809015"/>
              <a:ext cx="92008"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62" name="Line 31"/>
            <p:cNvSpPr>
              <a:spLocks noChangeShapeType="1"/>
            </p:cNvSpPr>
            <p:nvPr/>
          </p:nvSpPr>
          <p:spPr bwMode="auto">
            <a:xfrm>
              <a:off x="1574849" y="4809015"/>
              <a:ext cx="92008"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63" name="Line 32"/>
            <p:cNvSpPr>
              <a:spLocks noChangeShapeType="1"/>
            </p:cNvSpPr>
            <p:nvPr/>
          </p:nvSpPr>
          <p:spPr bwMode="auto">
            <a:xfrm>
              <a:off x="1722061" y="4809015"/>
              <a:ext cx="92008"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64" name="Line 33"/>
            <p:cNvSpPr>
              <a:spLocks noChangeShapeType="1"/>
            </p:cNvSpPr>
            <p:nvPr/>
          </p:nvSpPr>
          <p:spPr bwMode="auto">
            <a:xfrm>
              <a:off x="1869273" y="4809015"/>
              <a:ext cx="92008"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65" name="Line 34"/>
            <p:cNvSpPr>
              <a:spLocks noChangeShapeType="1"/>
            </p:cNvSpPr>
            <p:nvPr/>
          </p:nvSpPr>
          <p:spPr bwMode="auto">
            <a:xfrm>
              <a:off x="2016486" y="4809015"/>
              <a:ext cx="92008"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66" name="Line 35"/>
            <p:cNvSpPr>
              <a:spLocks noChangeShapeType="1"/>
            </p:cNvSpPr>
            <p:nvPr/>
          </p:nvSpPr>
          <p:spPr bwMode="auto">
            <a:xfrm>
              <a:off x="2163698" y="4809015"/>
              <a:ext cx="92008"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67" name="Line 36"/>
            <p:cNvSpPr>
              <a:spLocks noChangeShapeType="1"/>
            </p:cNvSpPr>
            <p:nvPr/>
          </p:nvSpPr>
          <p:spPr bwMode="auto">
            <a:xfrm>
              <a:off x="2310910" y="4809015"/>
              <a:ext cx="92008"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68" name="Line 37"/>
            <p:cNvSpPr>
              <a:spLocks noChangeShapeType="1"/>
            </p:cNvSpPr>
            <p:nvPr/>
          </p:nvSpPr>
          <p:spPr bwMode="auto">
            <a:xfrm>
              <a:off x="2458123" y="4809015"/>
              <a:ext cx="92008"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69" name="Freeform 38"/>
            <p:cNvSpPr>
              <a:spLocks/>
            </p:cNvSpPr>
            <p:nvPr/>
          </p:nvSpPr>
          <p:spPr bwMode="auto">
            <a:xfrm>
              <a:off x="2605335" y="4794990"/>
              <a:ext cx="78207" cy="14025"/>
            </a:xfrm>
            <a:custGeom>
              <a:avLst/>
              <a:gdLst>
                <a:gd name="T0" fmla="*/ 0 w 34"/>
                <a:gd name="T1" fmla="*/ 6 h 6"/>
                <a:gd name="T2" fmla="*/ 34 w 34"/>
                <a:gd name="T3" fmla="*/ 6 h 6"/>
                <a:gd name="T4" fmla="*/ 34 w 34"/>
                <a:gd name="T5" fmla="*/ 0 h 6"/>
              </a:gdLst>
              <a:ahLst/>
              <a:cxnLst>
                <a:cxn ang="0">
                  <a:pos x="T0" y="T1"/>
                </a:cxn>
                <a:cxn ang="0">
                  <a:pos x="T2" y="T3"/>
                </a:cxn>
                <a:cxn ang="0">
                  <a:pos x="T4" y="T5"/>
                </a:cxn>
              </a:cxnLst>
              <a:rect l="0" t="0" r="r" b="b"/>
              <a:pathLst>
                <a:path w="34" h="6">
                  <a:moveTo>
                    <a:pt x="0" y="6"/>
                  </a:moveTo>
                  <a:lnTo>
                    <a:pt x="34" y="6"/>
                  </a:lnTo>
                  <a:lnTo>
                    <a:pt x="34" y="0"/>
                  </a:lnTo>
                </a:path>
              </a:pathLst>
            </a:custGeom>
            <a:noFill/>
            <a:ln w="4">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70" name="Line 39"/>
            <p:cNvSpPr>
              <a:spLocks noChangeShapeType="1"/>
            </p:cNvSpPr>
            <p:nvPr/>
          </p:nvSpPr>
          <p:spPr bwMode="auto">
            <a:xfrm flipV="1">
              <a:off x="2683542" y="4645395"/>
              <a:ext cx="0" cy="93497"/>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71" name="Line 40"/>
            <p:cNvSpPr>
              <a:spLocks noChangeShapeType="1"/>
            </p:cNvSpPr>
            <p:nvPr/>
          </p:nvSpPr>
          <p:spPr bwMode="auto">
            <a:xfrm flipV="1">
              <a:off x="2683542" y="4495800"/>
              <a:ext cx="0" cy="93497"/>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72" name="Line 41"/>
            <p:cNvSpPr>
              <a:spLocks noChangeShapeType="1"/>
            </p:cNvSpPr>
            <p:nvPr/>
          </p:nvSpPr>
          <p:spPr bwMode="auto">
            <a:xfrm flipV="1">
              <a:off x="2683542" y="4346205"/>
              <a:ext cx="0" cy="93497"/>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73" name="Freeform 42"/>
            <p:cNvSpPr>
              <a:spLocks/>
            </p:cNvSpPr>
            <p:nvPr/>
          </p:nvSpPr>
          <p:spPr bwMode="auto">
            <a:xfrm>
              <a:off x="2596134" y="4280757"/>
              <a:ext cx="87407" cy="9350"/>
            </a:xfrm>
            <a:custGeom>
              <a:avLst/>
              <a:gdLst>
                <a:gd name="T0" fmla="*/ 38 w 38"/>
                <a:gd name="T1" fmla="*/ 4 h 4"/>
                <a:gd name="T2" fmla="*/ 38 w 38"/>
                <a:gd name="T3" fmla="*/ 0 h 4"/>
                <a:gd name="T4" fmla="*/ 0 w 38"/>
                <a:gd name="T5" fmla="*/ 0 h 4"/>
              </a:gdLst>
              <a:ahLst/>
              <a:cxnLst>
                <a:cxn ang="0">
                  <a:pos x="T0" y="T1"/>
                </a:cxn>
                <a:cxn ang="0">
                  <a:pos x="T2" y="T3"/>
                </a:cxn>
                <a:cxn ang="0">
                  <a:pos x="T4" y="T5"/>
                </a:cxn>
              </a:cxnLst>
              <a:rect l="0" t="0" r="r" b="b"/>
              <a:pathLst>
                <a:path w="38" h="4">
                  <a:moveTo>
                    <a:pt x="38" y="4"/>
                  </a:moveTo>
                  <a:lnTo>
                    <a:pt x="38" y="0"/>
                  </a:lnTo>
                  <a:lnTo>
                    <a:pt x="0" y="0"/>
                  </a:lnTo>
                </a:path>
              </a:pathLst>
            </a:custGeom>
            <a:noFill/>
            <a:ln w="381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74" name="Line 43"/>
            <p:cNvSpPr>
              <a:spLocks noChangeShapeType="1"/>
            </p:cNvSpPr>
            <p:nvPr/>
          </p:nvSpPr>
          <p:spPr bwMode="auto">
            <a:xfrm flipH="1">
              <a:off x="2448922" y="4280757"/>
              <a:ext cx="92008"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75" name="Line 44"/>
            <p:cNvSpPr>
              <a:spLocks noChangeShapeType="1"/>
            </p:cNvSpPr>
            <p:nvPr/>
          </p:nvSpPr>
          <p:spPr bwMode="auto">
            <a:xfrm flipH="1">
              <a:off x="2301710" y="4280757"/>
              <a:ext cx="92008"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76" name="Line 45"/>
            <p:cNvSpPr>
              <a:spLocks noChangeShapeType="1"/>
            </p:cNvSpPr>
            <p:nvPr/>
          </p:nvSpPr>
          <p:spPr bwMode="auto">
            <a:xfrm flipH="1">
              <a:off x="2154497" y="4280757"/>
              <a:ext cx="92008"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77" name="Line 46"/>
            <p:cNvSpPr>
              <a:spLocks noChangeShapeType="1"/>
            </p:cNvSpPr>
            <p:nvPr/>
          </p:nvSpPr>
          <p:spPr bwMode="auto">
            <a:xfrm flipH="1">
              <a:off x="2007285" y="4280757"/>
              <a:ext cx="92008"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78" name="Line 47"/>
            <p:cNvSpPr>
              <a:spLocks noChangeShapeType="1"/>
            </p:cNvSpPr>
            <p:nvPr/>
          </p:nvSpPr>
          <p:spPr bwMode="auto">
            <a:xfrm flipH="1">
              <a:off x="1860073" y="4280757"/>
              <a:ext cx="92008"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79" name="Line 48"/>
            <p:cNvSpPr>
              <a:spLocks noChangeShapeType="1"/>
            </p:cNvSpPr>
            <p:nvPr/>
          </p:nvSpPr>
          <p:spPr bwMode="auto">
            <a:xfrm flipH="1">
              <a:off x="1712860" y="4280757"/>
              <a:ext cx="92008"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80" name="Line 49"/>
            <p:cNvSpPr>
              <a:spLocks noChangeShapeType="1"/>
            </p:cNvSpPr>
            <p:nvPr/>
          </p:nvSpPr>
          <p:spPr bwMode="auto">
            <a:xfrm flipH="1">
              <a:off x="1565648" y="4280757"/>
              <a:ext cx="92008"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81" name="Line 50"/>
            <p:cNvSpPr>
              <a:spLocks noChangeShapeType="1"/>
            </p:cNvSpPr>
            <p:nvPr/>
          </p:nvSpPr>
          <p:spPr bwMode="auto">
            <a:xfrm flipH="1">
              <a:off x="1427636" y="4280757"/>
              <a:ext cx="82807"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82" name="Rectangle 51"/>
            <p:cNvSpPr>
              <a:spLocks noChangeArrowheads="1"/>
            </p:cNvSpPr>
            <p:nvPr/>
          </p:nvSpPr>
          <p:spPr bwMode="auto">
            <a:xfrm>
              <a:off x="1998084" y="3060622"/>
              <a:ext cx="1735716" cy="749379"/>
            </a:xfrm>
            <a:prstGeom prst="rect">
              <a:avLst/>
            </a:prstGeom>
            <a:solidFill>
              <a:srgbClr val="CDDFC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83" name="Line 52"/>
            <p:cNvSpPr>
              <a:spLocks noChangeShapeType="1"/>
            </p:cNvSpPr>
            <p:nvPr/>
          </p:nvSpPr>
          <p:spPr bwMode="auto">
            <a:xfrm>
              <a:off x="1114810" y="2167726"/>
              <a:ext cx="55205"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84" name="Line 53"/>
            <p:cNvSpPr>
              <a:spLocks noChangeShapeType="1"/>
            </p:cNvSpPr>
            <p:nvPr/>
          </p:nvSpPr>
          <p:spPr bwMode="auto">
            <a:xfrm>
              <a:off x="1114810" y="2695984"/>
              <a:ext cx="55205"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85" name="Line 54"/>
            <p:cNvSpPr>
              <a:spLocks noChangeShapeType="1"/>
            </p:cNvSpPr>
            <p:nvPr/>
          </p:nvSpPr>
          <p:spPr bwMode="auto">
            <a:xfrm>
              <a:off x="1114810" y="3224242"/>
              <a:ext cx="55205"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86" name="Line 55"/>
            <p:cNvSpPr>
              <a:spLocks noChangeShapeType="1"/>
            </p:cNvSpPr>
            <p:nvPr/>
          </p:nvSpPr>
          <p:spPr bwMode="auto">
            <a:xfrm>
              <a:off x="1114810" y="3752499"/>
              <a:ext cx="55205"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87" name="Line 56"/>
            <p:cNvSpPr>
              <a:spLocks noChangeShapeType="1"/>
            </p:cNvSpPr>
            <p:nvPr/>
          </p:nvSpPr>
          <p:spPr bwMode="auto">
            <a:xfrm>
              <a:off x="1114810" y="4280757"/>
              <a:ext cx="55205"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88" name="Line 57"/>
            <p:cNvSpPr>
              <a:spLocks noChangeShapeType="1"/>
            </p:cNvSpPr>
            <p:nvPr/>
          </p:nvSpPr>
          <p:spPr bwMode="auto">
            <a:xfrm>
              <a:off x="1114810" y="4809015"/>
              <a:ext cx="69006"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89" name="Line 58"/>
            <p:cNvSpPr>
              <a:spLocks noChangeShapeType="1"/>
            </p:cNvSpPr>
            <p:nvPr/>
          </p:nvSpPr>
          <p:spPr bwMode="auto">
            <a:xfrm>
              <a:off x="4252273" y="4752916"/>
              <a:ext cx="0" cy="56098"/>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90" name="Line 59"/>
            <p:cNvSpPr>
              <a:spLocks noChangeShapeType="1"/>
            </p:cNvSpPr>
            <p:nvPr/>
          </p:nvSpPr>
          <p:spPr bwMode="auto">
            <a:xfrm>
              <a:off x="3934846" y="4752916"/>
              <a:ext cx="0" cy="56098"/>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91" name="Line 60"/>
            <p:cNvSpPr>
              <a:spLocks noChangeShapeType="1"/>
            </p:cNvSpPr>
            <p:nvPr/>
          </p:nvSpPr>
          <p:spPr bwMode="auto">
            <a:xfrm>
              <a:off x="3622020" y="4752916"/>
              <a:ext cx="0" cy="56098"/>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92" name="Line 61"/>
            <p:cNvSpPr>
              <a:spLocks noChangeShapeType="1"/>
            </p:cNvSpPr>
            <p:nvPr/>
          </p:nvSpPr>
          <p:spPr bwMode="auto">
            <a:xfrm>
              <a:off x="3309194" y="4752916"/>
              <a:ext cx="0" cy="56098"/>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93" name="Line 62"/>
            <p:cNvSpPr>
              <a:spLocks noChangeShapeType="1"/>
            </p:cNvSpPr>
            <p:nvPr/>
          </p:nvSpPr>
          <p:spPr bwMode="auto">
            <a:xfrm>
              <a:off x="2996368" y="4752916"/>
              <a:ext cx="0" cy="56098"/>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94" name="Line 63"/>
            <p:cNvSpPr>
              <a:spLocks noChangeShapeType="1"/>
            </p:cNvSpPr>
            <p:nvPr/>
          </p:nvSpPr>
          <p:spPr bwMode="auto">
            <a:xfrm>
              <a:off x="2683542" y="4752916"/>
              <a:ext cx="0" cy="56098"/>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95" name="Line 64"/>
            <p:cNvSpPr>
              <a:spLocks noChangeShapeType="1"/>
            </p:cNvSpPr>
            <p:nvPr/>
          </p:nvSpPr>
          <p:spPr bwMode="auto">
            <a:xfrm>
              <a:off x="2366115" y="4752916"/>
              <a:ext cx="0" cy="56098"/>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96" name="Line 65"/>
            <p:cNvSpPr>
              <a:spLocks noChangeShapeType="1"/>
            </p:cNvSpPr>
            <p:nvPr/>
          </p:nvSpPr>
          <p:spPr bwMode="auto">
            <a:xfrm>
              <a:off x="2053289" y="4752916"/>
              <a:ext cx="0" cy="56098"/>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97" name="Line 66"/>
            <p:cNvSpPr>
              <a:spLocks noChangeShapeType="1"/>
            </p:cNvSpPr>
            <p:nvPr/>
          </p:nvSpPr>
          <p:spPr bwMode="auto">
            <a:xfrm>
              <a:off x="1740463" y="4752916"/>
              <a:ext cx="0" cy="56098"/>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98" name="Line 67"/>
            <p:cNvSpPr>
              <a:spLocks noChangeShapeType="1"/>
            </p:cNvSpPr>
            <p:nvPr/>
          </p:nvSpPr>
          <p:spPr bwMode="auto">
            <a:xfrm>
              <a:off x="1427636" y="4752916"/>
              <a:ext cx="0" cy="56098"/>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99" name="Line 68"/>
            <p:cNvSpPr>
              <a:spLocks noChangeShapeType="1"/>
            </p:cNvSpPr>
            <p:nvPr/>
          </p:nvSpPr>
          <p:spPr bwMode="auto">
            <a:xfrm>
              <a:off x="1114810" y="4752916"/>
              <a:ext cx="0" cy="56098"/>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00" name="Rectangle 69"/>
            <p:cNvSpPr>
              <a:spLocks noChangeArrowheads="1"/>
            </p:cNvSpPr>
            <p:nvPr/>
          </p:nvSpPr>
          <p:spPr bwMode="auto">
            <a:xfrm>
              <a:off x="990600" y="4837064"/>
              <a:ext cx="99849" cy="2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01" name="Rectangle 70"/>
            <p:cNvSpPr>
              <a:spLocks noChangeArrowheads="1"/>
            </p:cNvSpPr>
            <p:nvPr/>
          </p:nvSpPr>
          <p:spPr bwMode="auto">
            <a:xfrm>
              <a:off x="914400" y="4187260"/>
              <a:ext cx="99849" cy="2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02" name="Rectangle 71"/>
            <p:cNvSpPr>
              <a:spLocks noChangeArrowheads="1"/>
            </p:cNvSpPr>
            <p:nvPr/>
          </p:nvSpPr>
          <p:spPr bwMode="auto">
            <a:xfrm>
              <a:off x="914400" y="3659002"/>
              <a:ext cx="99849" cy="2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03" name="Rectangle 72"/>
            <p:cNvSpPr>
              <a:spLocks noChangeArrowheads="1"/>
            </p:cNvSpPr>
            <p:nvPr/>
          </p:nvSpPr>
          <p:spPr bwMode="auto">
            <a:xfrm>
              <a:off x="914400" y="3130745"/>
              <a:ext cx="99849" cy="2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04" name="Rectangle 73"/>
            <p:cNvSpPr>
              <a:spLocks noChangeArrowheads="1"/>
            </p:cNvSpPr>
            <p:nvPr/>
          </p:nvSpPr>
          <p:spPr bwMode="auto">
            <a:xfrm>
              <a:off x="914400" y="2602487"/>
              <a:ext cx="99849" cy="2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05" name="Rectangle 74"/>
            <p:cNvSpPr>
              <a:spLocks noChangeArrowheads="1"/>
            </p:cNvSpPr>
            <p:nvPr/>
          </p:nvSpPr>
          <p:spPr bwMode="auto">
            <a:xfrm>
              <a:off x="914400" y="2074229"/>
              <a:ext cx="99849" cy="2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06" name="Rectangle 75"/>
            <p:cNvSpPr>
              <a:spLocks noChangeArrowheads="1"/>
            </p:cNvSpPr>
            <p:nvPr/>
          </p:nvSpPr>
          <p:spPr bwMode="auto">
            <a:xfrm>
              <a:off x="1390833" y="4837064"/>
              <a:ext cx="99849" cy="2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07" name="Rectangle 76"/>
            <p:cNvSpPr>
              <a:spLocks noChangeArrowheads="1"/>
            </p:cNvSpPr>
            <p:nvPr/>
          </p:nvSpPr>
          <p:spPr bwMode="auto">
            <a:xfrm>
              <a:off x="1703660" y="4837064"/>
              <a:ext cx="99849" cy="2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08" name="Rectangle 77"/>
            <p:cNvSpPr>
              <a:spLocks noChangeArrowheads="1"/>
            </p:cNvSpPr>
            <p:nvPr/>
          </p:nvSpPr>
          <p:spPr bwMode="auto">
            <a:xfrm>
              <a:off x="2021086" y="4837064"/>
              <a:ext cx="99849" cy="2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09" name="Rectangle 78"/>
            <p:cNvSpPr>
              <a:spLocks noChangeArrowheads="1"/>
            </p:cNvSpPr>
            <p:nvPr/>
          </p:nvSpPr>
          <p:spPr bwMode="auto">
            <a:xfrm>
              <a:off x="2333912" y="4837064"/>
              <a:ext cx="99849" cy="2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10" name="Rectangle 79"/>
            <p:cNvSpPr>
              <a:spLocks noChangeArrowheads="1"/>
            </p:cNvSpPr>
            <p:nvPr/>
          </p:nvSpPr>
          <p:spPr bwMode="auto">
            <a:xfrm>
              <a:off x="2646739" y="4837064"/>
              <a:ext cx="99849" cy="2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11" name="Rectangle 80"/>
            <p:cNvSpPr>
              <a:spLocks noChangeArrowheads="1"/>
            </p:cNvSpPr>
            <p:nvPr/>
          </p:nvSpPr>
          <p:spPr bwMode="auto">
            <a:xfrm>
              <a:off x="2959565" y="4837064"/>
              <a:ext cx="99849" cy="2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6</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12" name="Rectangle 81"/>
            <p:cNvSpPr>
              <a:spLocks noChangeArrowheads="1"/>
            </p:cNvSpPr>
            <p:nvPr/>
          </p:nvSpPr>
          <p:spPr bwMode="auto">
            <a:xfrm>
              <a:off x="3272391" y="4837064"/>
              <a:ext cx="99849" cy="2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7</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13" name="Rectangle 82"/>
            <p:cNvSpPr>
              <a:spLocks noChangeArrowheads="1"/>
            </p:cNvSpPr>
            <p:nvPr/>
          </p:nvSpPr>
          <p:spPr bwMode="auto">
            <a:xfrm>
              <a:off x="3589818" y="4837064"/>
              <a:ext cx="99849" cy="2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8</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14" name="Rectangle 83"/>
            <p:cNvSpPr>
              <a:spLocks noChangeArrowheads="1"/>
            </p:cNvSpPr>
            <p:nvPr/>
          </p:nvSpPr>
          <p:spPr bwMode="auto">
            <a:xfrm>
              <a:off x="4183267" y="4837064"/>
              <a:ext cx="199699" cy="2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15" name="Rectangle 84"/>
            <p:cNvSpPr>
              <a:spLocks noChangeArrowheads="1"/>
            </p:cNvSpPr>
            <p:nvPr/>
          </p:nvSpPr>
          <p:spPr bwMode="auto">
            <a:xfrm>
              <a:off x="3902644" y="4837064"/>
              <a:ext cx="99849" cy="2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9</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16" name="Rectangle 85"/>
            <p:cNvSpPr>
              <a:spLocks noChangeArrowheads="1"/>
            </p:cNvSpPr>
            <p:nvPr/>
          </p:nvSpPr>
          <p:spPr bwMode="auto">
            <a:xfrm>
              <a:off x="990600" y="1803088"/>
              <a:ext cx="708501" cy="2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Price ($)</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17" name="Rectangle 86"/>
            <p:cNvSpPr>
              <a:spLocks noChangeArrowheads="1"/>
            </p:cNvSpPr>
            <p:nvPr/>
          </p:nvSpPr>
          <p:spPr bwMode="auto">
            <a:xfrm>
              <a:off x="2743447" y="5052107"/>
              <a:ext cx="1805269" cy="2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Quantity (thousands)</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24" name="Rectangle 93"/>
            <p:cNvSpPr>
              <a:spLocks noChangeArrowheads="1"/>
            </p:cNvSpPr>
            <p:nvPr/>
          </p:nvSpPr>
          <p:spPr bwMode="auto">
            <a:xfrm>
              <a:off x="2071690" y="3116720"/>
              <a:ext cx="1355384" cy="2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When demand is</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25" name="Rectangle 94"/>
            <p:cNvSpPr>
              <a:spLocks noChangeArrowheads="1"/>
            </p:cNvSpPr>
            <p:nvPr/>
          </p:nvSpPr>
          <p:spPr bwMode="auto">
            <a:xfrm>
              <a:off x="2071690" y="3275665"/>
              <a:ext cx="1559867" cy="2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elastic, the quantity</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26" name="Rectangle 95"/>
            <p:cNvSpPr>
              <a:spLocks noChangeArrowheads="1"/>
            </p:cNvSpPr>
            <p:nvPr/>
          </p:nvSpPr>
          <p:spPr bwMode="auto">
            <a:xfrm>
              <a:off x="2071690" y="3429935"/>
              <a:ext cx="1611164" cy="2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effect outweighs the</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27" name="Rectangle 96"/>
            <p:cNvSpPr>
              <a:spLocks noChangeArrowheads="1"/>
            </p:cNvSpPr>
            <p:nvPr/>
          </p:nvSpPr>
          <p:spPr bwMode="auto">
            <a:xfrm>
              <a:off x="2071690" y="3588880"/>
              <a:ext cx="936173" cy="2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price effect.</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28" name="Rectangle 97"/>
            <p:cNvSpPr>
              <a:spLocks noChangeArrowheads="1"/>
            </p:cNvSpPr>
            <p:nvPr/>
          </p:nvSpPr>
          <p:spPr bwMode="auto">
            <a:xfrm>
              <a:off x="3704827" y="4603321"/>
              <a:ext cx="129656" cy="2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D</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29" name="Line 98"/>
            <p:cNvSpPr>
              <a:spLocks noChangeShapeType="1"/>
            </p:cNvSpPr>
            <p:nvPr/>
          </p:nvSpPr>
          <p:spPr bwMode="auto">
            <a:xfrm flipV="1">
              <a:off x="1114810" y="2055530"/>
              <a:ext cx="0" cy="2753485"/>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30" name="Line 99"/>
            <p:cNvSpPr>
              <a:spLocks noChangeShapeType="1"/>
            </p:cNvSpPr>
            <p:nvPr/>
          </p:nvSpPr>
          <p:spPr bwMode="auto">
            <a:xfrm>
              <a:off x="1114810" y="4809015"/>
              <a:ext cx="3247872"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31" name="Line 100"/>
            <p:cNvSpPr>
              <a:spLocks noChangeShapeType="1"/>
            </p:cNvSpPr>
            <p:nvPr/>
          </p:nvSpPr>
          <p:spPr bwMode="auto">
            <a:xfrm>
              <a:off x="1114810" y="3621604"/>
              <a:ext cx="2507210" cy="1065865"/>
            </a:xfrm>
            <a:prstGeom prst="line">
              <a:avLst/>
            </a:prstGeom>
            <a:noFill/>
            <a:ln w="38100">
              <a:solidFill>
                <a:srgbClr val="D4712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32" name="Freeform 101"/>
            <p:cNvSpPr>
              <a:spLocks/>
            </p:cNvSpPr>
            <p:nvPr/>
          </p:nvSpPr>
          <p:spPr bwMode="auto">
            <a:xfrm>
              <a:off x="1390833" y="3715101"/>
              <a:ext cx="73606" cy="74798"/>
            </a:xfrm>
            <a:custGeom>
              <a:avLst/>
              <a:gdLst>
                <a:gd name="T0" fmla="*/ 32 w 32"/>
                <a:gd name="T1" fmla="*/ 16 h 32"/>
                <a:gd name="T2" fmla="*/ 32 w 32"/>
                <a:gd name="T3" fmla="*/ 16 h 32"/>
                <a:gd name="T4" fmla="*/ 30 w 32"/>
                <a:gd name="T5" fmla="*/ 22 h 32"/>
                <a:gd name="T6" fmla="*/ 26 w 32"/>
                <a:gd name="T7" fmla="*/ 28 h 32"/>
                <a:gd name="T8" fmla="*/ 22 w 32"/>
                <a:gd name="T9" fmla="*/ 32 h 32"/>
                <a:gd name="T10" fmla="*/ 16 w 32"/>
                <a:gd name="T11" fmla="*/ 32 h 32"/>
                <a:gd name="T12" fmla="*/ 16 w 32"/>
                <a:gd name="T13" fmla="*/ 32 h 32"/>
                <a:gd name="T14" fmla="*/ 10 w 32"/>
                <a:gd name="T15" fmla="*/ 32 h 32"/>
                <a:gd name="T16" fmla="*/ 4 w 32"/>
                <a:gd name="T17" fmla="*/ 28 h 32"/>
                <a:gd name="T18" fmla="*/ 0 w 32"/>
                <a:gd name="T19" fmla="*/ 22 h 32"/>
                <a:gd name="T20" fmla="*/ 0 w 32"/>
                <a:gd name="T21" fmla="*/ 16 h 32"/>
                <a:gd name="T22" fmla="*/ 0 w 32"/>
                <a:gd name="T23" fmla="*/ 16 h 32"/>
                <a:gd name="T24" fmla="*/ 0 w 32"/>
                <a:gd name="T25" fmla="*/ 10 h 32"/>
                <a:gd name="T26" fmla="*/ 4 w 32"/>
                <a:gd name="T27" fmla="*/ 6 h 32"/>
                <a:gd name="T28" fmla="*/ 10 w 32"/>
                <a:gd name="T29" fmla="*/ 2 h 32"/>
                <a:gd name="T30" fmla="*/ 16 w 32"/>
                <a:gd name="T31" fmla="*/ 0 h 32"/>
                <a:gd name="T32" fmla="*/ 16 w 32"/>
                <a:gd name="T33" fmla="*/ 0 h 32"/>
                <a:gd name="T34" fmla="*/ 22 w 32"/>
                <a:gd name="T35" fmla="*/ 2 h 32"/>
                <a:gd name="T36" fmla="*/ 26 w 32"/>
                <a:gd name="T37" fmla="*/ 6 h 32"/>
                <a:gd name="T38" fmla="*/ 30 w 32"/>
                <a:gd name="T39" fmla="*/ 10 h 32"/>
                <a:gd name="T40" fmla="*/ 32 w 32"/>
                <a:gd name="T41" fmla="*/ 16 h 32"/>
                <a:gd name="T42" fmla="*/ 32 w 32"/>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32">
                  <a:moveTo>
                    <a:pt x="32" y="16"/>
                  </a:moveTo>
                  <a:lnTo>
                    <a:pt x="32" y="16"/>
                  </a:lnTo>
                  <a:lnTo>
                    <a:pt x="30" y="22"/>
                  </a:lnTo>
                  <a:lnTo>
                    <a:pt x="26" y="28"/>
                  </a:lnTo>
                  <a:lnTo>
                    <a:pt x="22" y="32"/>
                  </a:lnTo>
                  <a:lnTo>
                    <a:pt x="16" y="32"/>
                  </a:lnTo>
                  <a:lnTo>
                    <a:pt x="16" y="32"/>
                  </a:lnTo>
                  <a:lnTo>
                    <a:pt x="10" y="32"/>
                  </a:lnTo>
                  <a:lnTo>
                    <a:pt x="4" y="28"/>
                  </a:lnTo>
                  <a:lnTo>
                    <a:pt x="0" y="22"/>
                  </a:lnTo>
                  <a:lnTo>
                    <a:pt x="0" y="16"/>
                  </a:lnTo>
                  <a:lnTo>
                    <a:pt x="0" y="16"/>
                  </a:lnTo>
                  <a:lnTo>
                    <a:pt x="0" y="10"/>
                  </a:lnTo>
                  <a:lnTo>
                    <a:pt x="4" y="6"/>
                  </a:lnTo>
                  <a:lnTo>
                    <a:pt x="10" y="2"/>
                  </a:lnTo>
                  <a:lnTo>
                    <a:pt x="16" y="0"/>
                  </a:lnTo>
                  <a:lnTo>
                    <a:pt x="16" y="0"/>
                  </a:lnTo>
                  <a:lnTo>
                    <a:pt x="22" y="2"/>
                  </a:lnTo>
                  <a:lnTo>
                    <a:pt x="26" y="6"/>
                  </a:lnTo>
                  <a:lnTo>
                    <a:pt x="30" y="10"/>
                  </a:lnTo>
                  <a:lnTo>
                    <a:pt x="32" y="16"/>
                  </a:lnTo>
                  <a:lnTo>
                    <a:pt x="32" y="16"/>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1400" dirty="0"/>
            </a:p>
          </p:txBody>
        </p:sp>
        <p:sp>
          <p:nvSpPr>
            <p:cNvPr id="133" name="Freeform 102"/>
            <p:cNvSpPr>
              <a:spLocks/>
            </p:cNvSpPr>
            <p:nvPr/>
          </p:nvSpPr>
          <p:spPr bwMode="auto">
            <a:xfrm>
              <a:off x="2646739" y="4243358"/>
              <a:ext cx="73606" cy="74798"/>
            </a:xfrm>
            <a:custGeom>
              <a:avLst/>
              <a:gdLst>
                <a:gd name="T0" fmla="*/ 32 w 32"/>
                <a:gd name="T1" fmla="*/ 16 h 32"/>
                <a:gd name="T2" fmla="*/ 32 w 32"/>
                <a:gd name="T3" fmla="*/ 16 h 32"/>
                <a:gd name="T4" fmla="*/ 30 w 32"/>
                <a:gd name="T5" fmla="*/ 22 h 32"/>
                <a:gd name="T6" fmla="*/ 26 w 32"/>
                <a:gd name="T7" fmla="*/ 28 h 32"/>
                <a:gd name="T8" fmla="*/ 22 w 32"/>
                <a:gd name="T9" fmla="*/ 32 h 32"/>
                <a:gd name="T10" fmla="*/ 16 w 32"/>
                <a:gd name="T11" fmla="*/ 32 h 32"/>
                <a:gd name="T12" fmla="*/ 16 w 32"/>
                <a:gd name="T13" fmla="*/ 32 h 32"/>
                <a:gd name="T14" fmla="*/ 8 w 32"/>
                <a:gd name="T15" fmla="*/ 32 h 32"/>
                <a:gd name="T16" fmla="*/ 4 w 32"/>
                <a:gd name="T17" fmla="*/ 28 h 32"/>
                <a:gd name="T18" fmla="*/ 0 w 32"/>
                <a:gd name="T19" fmla="*/ 22 h 32"/>
                <a:gd name="T20" fmla="*/ 0 w 32"/>
                <a:gd name="T21" fmla="*/ 16 h 32"/>
                <a:gd name="T22" fmla="*/ 0 w 32"/>
                <a:gd name="T23" fmla="*/ 16 h 32"/>
                <a:gd name="T24" fmla="*/ 0 w 32"/>
                <a:gd name="T25" fmla="*/ 10 h 32"/>
                <a:gd name="T26" fmla="*/ 4 w 32"/>
                <a:gd name="T27" fmla="*/ 6 h 32"/>
                <a:gd name="T28" fmla="*/ 8 w 32"/>
                <a:gd name="T29" fmla="*/ 2 h 32"/>
                <a:gd name="T30" fmla="*/ 16 w 32"/>
                <a:gd name="T31" fmla="*/ 0 h 32"/>
                <a:gd name="T32" fmla="*/ 16 w 32"/>
                <a:gd name="T33" fmla="*/ 0 h 32"/>
                <a:gd name="T34" fmla="*/ 22 w 32"/>
                <a:gd name="T35" fmla="*/ 2 h 32"/>
                <a:gd name="T36" fmla="*/ 26 w 32"/>
                <a:gd name="T37" fmla="*/ 6 h 32"/>
                <a:gd name="T38" fmla="*/ 30 w 32"/>
                <a:gd name="T39" fmla="*/ 10 h 32"/>
                <a:gd name="T40" fmla="*/ 32 w 32"/>
                <a:gd name="T41" fmla="*/ 16 h 32"/>
                <a:gd name="T42" fmla="*/ 32 w 32"/>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32">
                  <a:moveTo>
                    <a:pt x="32" y="16"/>
                  </a:moveTo>
                  <a:lnTo>
                    <a:pt x="32" y="16"/>
                  </a:lnTo>
                  <a:lnTo>
                    <a:pt x="30" y="22"/>
                  </a:lnTo>
                  <a:lnTo>
                    <a:pt x="26" y="28"/>
                  </a:lnTo>
                  <a:lnTo>
                    <a:pt x="22" y="32"/>
                  </a:lnTo>
                  <a:lnTo>
                    <a:pt x="16" y="32"/>
                  </a:lnTo>
                  <a:lnTo>
                    <a:pt x="16" y="32"/>
                  </a:lnTo>
                  <a:lnTo>
                    <a:pt x="8" y="32"/>
                  </a:lnTo>
                  <a:lnTo>
                    <a:pt x="4" y="28"/>
                  </a:lnTo>
                  <a:lnTo>
                    <a:pt x="0" y="22"/>
                  </a:lnTo>
                  <a:lnTo>
                    <a:pt x="0" y="16"/>
                  </a:lnTo>
                  <a:lnTo>
                    <a:pt x="0" y="16"/>
                  </a:lnTo>
                  <a:lnTo>
                    <a:pt x="0" y="10"/>
                  </a:lnTo>
                  <a:lnTo>
                    <a:pt x="4" y="6"/>
                  </a:lnTo>
                  <a:lnTo>
                    <a:pt x="8" y="2"/>
                  </a:lnTo>
                  <a:lnTo>
                    <a:pt x="16" y="0"/>
                  </a:lnTo>
                  <a:lnTo>
                    <a:pt x="16" y="0"/>
                  </a:lnTo>
                  <a:lnTo>
                    <a:pt x="22" y="2"/>
                  </a:lnTo>
                  <a:lnTo>
                    <a:pt x="26" y="6"/>
                  </a:lnTo>
                  <a:lnTo>
                    <a:pt x="30" y="10"/>
                  </a:lnTo>
                  <a:lnTo>
                    <a:pt x="32" y="16"/>
                  </a:lnTo>
                  <a:lnTo>
                    <a:pt x="32" y="16"/>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1400" dirty="0"/>
            </a:p>
          </p:txBody>
        </p:sp>
        <p:sp>
          <p:nvSpPr>
            <p:cNvPr id="134" name="Rectangle 103"/>
            <p:cNvSpPr>
              <a:spLocks noChangeArrowheads="1"/>
            </p:cNvSpPr>
            <p:nvPr/>
          </p:nvSpPr>
          <p:spPr bwMode="auto">
            <a:xfrm>
              <a:off x="3143580" y="2167726"/>
              <a:ext cx="156413" cy="158945"/>
            </a:xfrm>
            <a:prstGeom prst="rect">
              <a:avLst/>
            </a:prstGeom>
            <a:solidFill>
              <a:srgbClr val="BDD4E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35" name="Rectangle 104"/>
            <p:cNvSpPr>
              <a:spLocks noChangeArrowheads="1"/>
            </p:cNvSpPr>
            <p:nvPr/>
          </p:nvSpPr>
          <p:spPr bwMode="auto">
            <a:xfrm>
              <a:off x="3143580" y="2457567"/>
              <a:ext cx="156413" cy="158945"/>
            </a:xfrm>
            <a:prstGeom prst="rect">
              <a:avLst/>
            </a:prstGeom>
            <a:solidFill>
              <a:srgbClr val="FFEAC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36" name="Line 105"/>
            <p:cNvSpPr>
              <a:spLocks noChangeShapeType="1"/>
            </p:cNvSpPr>
            <p:nvPr/>
          </p:nvSpPr>
          <p:spPr bwMode="auto">
            <a:xfrm flipH="1">
              <a:off x="3207986" y="2326671"/>
              <a:ext cx="92008"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37" name="Freeform 106"/>
            <p:cNvSpPr>
              <a:spLocks/>
            </p:cNvSpPr>
            <p:nvPr/>
          </p:nvSpPr>
          <p:spPr bwMode="auto">
            <a:xfrm>
              <a:off x="3143580" y="2242524"/>
              <a:ext cx="9201" cy="84147"/>
            </a:xfrm>
            <a:custGeom>
              <a:avLst/>
              <a:gdLst>
                <a:gd name="T0" fmla="*/ 4 w 4"/>
                <a:gd name="T1" fmla="*/ 36 h 36"/>
                <a:gd name="T2" fmla="*/ 0 w 4"/>
                <a:gd name="T3" fmla="*/ 36 h 36"/>
                <a:gd name="T4" fmla="*/ 0 w 4"/>
                <a:gd name="T5" fmla="*/ 0 h 36"/>
              </a:gdLst>
              <a:ahLst/>
              <a:cxnLst>
                <a:cxn ang="0">
                  <a:pos x="T0" y="T1"/>
                </a:cxn>
                <a:cxn ang="0">
                  <a:pos x="T2" y="T3"/>
                </a:cxn>
                <a:cxn ang="0">
                  <a:pos x="T4" y="T5"/>
                </a:cxn>
              </a:cxnLst>
              <a:rect l="0" t="0" r="r" b="b"/>
              <a:pathLst>
                <a:path w="4" h="36">
                  <a:moveTo>
                    <a:pt x="4" y="36"/>
                  </a:moveTo>
                  <a:lnTo>
                    <a:pt x="0" y="36"/>
                  </a:lnTo>
                  <a:lnTo>
                    <a:pt x="0" y="0"/>
                  </a:lnTo>
                </a:path>
              </a:pathLst>
            </a:custGeom>
            <a:noFill/>
            <a:ln w="4">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38" name="Freeform 107"/>
            <p:cNvSpPr>
              <a:spLocks/>
            </p:cNvSpPr>
            <p:nvPr/>
          </p:nvSpPr>
          <p:spPr bwMode="auto">
            <a:xfrm>
              <a:off x="3143580" y="2167726"/>
              <a:ext cx="73606" cy="18699"/>
            </a:xfrm>
            <a:custGeom>
              <a:avLst/>
              <a:gdLst>
                <a:gd name="T0" fmla="*/ 0 w 32"/>
                <a:gd name="T1" fmla="*/ 8 h 8"/>
                <a:gd name="T2" fmla="*/ 0 w 32"/>
                <a:gd name="T3" fmla="*/ 0 h 8"/>
                <a:gd name="T4" fmla="*/ 32 w 32"/>
                <a:gd name="T5" fmla="*/ 0 h 8"/>
              </a:gdLst>
              <a:ahLst/>
              <a:cxnLst>
                <a:cxn ang="0">
                  <a:pos x="T0" y="T1"/>
                </a:cxn>
                <a:cxn ang="0">
                  <a:pos x="T2" y="T3"/>
                </a:cxn>
                <a:cxn ang="0">
                  <a:pos x="T4" y="T5"/>
                </a:cxn>
              </a:cxnLst>
              <a:rect l="0" t="0" r="r" b="b"/>
              <a:pathLst>
                <a:path w="32" h="8">
                  <a:moveTo>
                    <a:pt x="0" y="8"/>
                  </a:moveTo>
                  <a:lnTo>
                    <a:pt x="0" y="0"/>
                  </a:lnTo>
                  <a:lnTo>
                    <a:pt x="32" y="0"/>
                  </a:lnTo>
                </a:path>
              </a:pathLst>
            </a:custGeom>
            <a:noFill/>
            <a:ln w="4">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39" name="Freeform 108"/>
            <p:cNvSpPr>
              <a:spLocks/>
            </p:cNvSpPr>
            <p:nvPr/>
          </p:nvSpPr>
          <p:spPr bwMode="auto">
            <a:xfrm>
              <a:off x="3272391" y="2167726"/>
              <a:ext cx="27602" cy="65448"/>
            </a:xfrm>
            <a:custGeom>
              <a:avLst/>
              <a:gdLst>
                <a:gd name="T0" fmla="*/ 0 w 12"/>
                <a:gd name="T1" fmla="*/ 0 h 28"/>
                <a:gd name="T2" fmla="*/ 12 w 12"/>
                <a:gd name="T3" fmla="*/ 0 h 28"/>
                <a:gd name="T4" fmla="*/ 12 w 12"/>
                <a:gd name="T5" fmla="*/ 28 h 28"/>
              </a:gdLst>
              <a:ahLst/>
              <a:cxnLst>
                <a:cxn ang="0">
                  <a:pos x="T0" y="T1"/>
                </a:cxn>
                <a:cxn ang="0">
                  <a:pos x="T2" y="T3"/>
                </a:cxn>
                <a:cxn ang="0">
                  <a:pos x="T4" y="T5"/>
                </a:cxn>
              </a:cxnLst>
              <a:rect l="0" t="0" r="r" b="b"/>
              <a:pathLst>
                <a:path w="12" h="28">
                  <a:moveTo>
                    <a:pt x="0" y="0"/>
                  </a:moveTo>
                  <a:lnTo>
                    <a:pt x="12" y="0"/>
                  </a:lnTo>
                  <a:lnTo>
                    <a:pt x="12" y="28"/>
                  </a:lnTo>
                </a:path>
              </a:pathLst>
            </a:custGeom>
            <a:noFill/>
            <a:ln w="4">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40" name="Line 109"/>
            <p:cNvSpPr>
              <a:spLocks noChangeShapeType="1"/>
            </p:cNvSpPr>
            <p:nvPr/>
          </p:nvSpPr>
          <p:spPr bwMode="auto">
            <a:xfrm>
              <a:off x="3299993" y="2289272"/>
              <a:ext cx="0" cy="37399"/>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41" name="Line 110"/>
            <p:cNvSpPr>
              <a:spLocks noChangeShapeType="1"/>
            </p:cNvSpPr>
            <p:nvPr/>
          </p:nvSpPr>
          <p:spPr bwMode="auto">
            <a:xfrm flipH="1">
              <a:off x="3207986" y="2616512"/>
              <a:ext cx="92008"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42" name="Freeform 111"/>
            <p:cNvSpPr>
              <a:spLocks/>
            </p:cNvSpPr>
            <p:nvPr/>
          </p:nvSpPr>
          <p:spPr bwMode="auto">
            <a:xfrm>
              <a:off x="3143580" y="2532364"/>
              <a:ext cx="9201" cy="84147"/>
            </a:xfrm>
            <a:custGeom>
              <a:avLst/>
              <a:gdLst>
                <a:gd name="T0" fmla="*/ 4 w 4"/>
                <a:gd name="T1" fmla="*/ 36 h 36"/>
                <a:gd name="T2" fmla="*/ 0 w 4"/>
                <a:gd name="T3" fmla="*/ 36 h 36"/>
                <a:gd name="T4" fmla="*/ 0 w 4"/>
                <a:gd name="T5" fmla="*/ 0 h 36"/>
              </a:gdLst>
              <a:ahLst/>
              <a:cxnLst>
                <a:cxn ang="0">
                  <a:pos x="T0" y="T1"/>
                </a:cxn>
                <a:cxn ang="0">
                  <a:pos x="T2" y="T3"/>
                </a:cxn>
                <a:cxn ang="0">
                  <a:pos x="T4" y="T5"/>
                </a:cxn>
              </a:cxnLst>
              <a:rect l="0" t="0" r="r" b="b"/>
              <a:pathLst>
                <a:path w="4" h="36">
                  <a:moveTo>
                    <a:pt x="4" y="36"/>
                  </a:moveTo>
                  <a:lnTo>
                    <a:pt x="0" y="36"/>
                  </a:lnTo>
                  <a:lnTo>
                    <a:pt x="0" y="0"/>
                  </a:lnTo>
                </a:path>
              </a:pathLst>
            </a:custGeom>
            <a:noFill/>
            <a:ln w="4">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43" name="Freeform 112"/>
            <p:cNvSpPr>
              <a:spLocks/>
            </p:cNvSpPr>
            <p:nvPr/>
          </p:nvSpPr>
          <p:spPr bwMode="auto">
            <a:xfrm>
              <a:off x="3143580" y="2457567"/>
              <a:ext cx="73606" cy="18699"/>
            </a:xfrm>
            <a:custGeom>
              <a:avLst/>
              <a:gdLst>
                <a:gd name="T0" fmla="*/ 0 w 32"/>
                <a:gd name="T1" fmla="*/ 8 h 8"/>
                <a:gd name="T2" fmla="*/ 0 w 32"/>
                <a:gd name="T3" fmla="*/ 0 h 8"/>
                <a:gd name="T4" fmla="*/ 32 w 32"/>
                <a:gd name="T5" fmla="*/ 0 h 8"/>
              </a:gdLst>
              <a:ahLst/>
              <a:cxnLst>
                <a:cxn ang="0">
                  <a:pos x="T0" y="T1"/>
                </a:cxn>
                <a:cxn ang="0">
                  <a:pos x="T2" y="T3"/>
                </a:cxn>
                <a:cxn ang="0">
                  <a:pos x="T4" y="T5"/>
                </a:cxn>
              </a:cxnLst>
              <a:rect l="0" t="0" r="r" b="b"/>
              <a:pathLst>
                <a:path w="32" h="8">
                  <a:moveTo>
                    <a:pt x="0" y="8"/>
                  </a:moveTo>
                  <a:lnTo>
                    <a:pt x="0" y="0"/>
                  </a:lnTo>
                  <a:lnTo>
                    <a:pt x="32" y="0"/>
                  </a:lnTo>
                </a:path>
              </a:pathLst>
            </a:custGeom>
            <a:noFill/>
            <a:ln w="4">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44" name="Freeform 113"/>
            <p:cNvSpPr>
              <a:spLocks/>
            </p:cNvSpPr>
            <p:nvPr/>
          </p:nvSpPr>
          <p:spPr bwMode="auto">
            <a:xfrm>
              <a:off x="3272391" y="2457567"/>
              <a:ext cx="27602" cy="65448"/>
            </a:xfrm>
            <a:custGeom>
              <a:avLst/>
              <a:gdLst>
                <a:gd name="T0" fmla="*/ 0 w 12"/>
                <a:gd name="T1" fmla="*/ 0 h 28"/>
                <a:gd name="T2" fmla="*/ 12 w 12"/>
                <a:gd name="T3" fmla="*/ 0 h 28"/>
                <a:gd name="T4" fmla="*/ 12 w 12"/>
                <a:gd name="T5" fmla="*/ 28 h 28"/>
              </a:gdLst>
              <a:ahLst/>
              <a:cxnLst>
                <a:cxn ang="0">
                  <a:pos x="T0" y="T1"/>
                </a:cxn>
                <a:cxn ang="0">
                  <a:pos x="T2" y="T3"/>
                </a:cxn>
                <a:cxn ang="0">
                  <a:pos x="T4" y="T5"/>
                </a:cxn>
              </a:cxnLst>
              <a:rect l="0" t="0" r="r" b="b"/>
              <a:pathLst>
                <a:path w="12" h="28">
                  <a:moveTo>
                    <a:pt x="0" y="0"/>
                  </a:moveTo>
                  <a:lnTo>
                    <a:pt x="12" y="0"/>
                  </a:lnTo>
                  <a:lnTo>
                    <a:pt x="12" y="28"/>
                  </a:lnTo>
                </a:path>
              </a:pathLst>
            </a:custGeom>
            <a:noFill/>
            <a:ln w="4">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45" name="Line 114"/>
            <p:cNvSpPr>
              <a:spLocks noChangeShapeType="1"/>
            </p:cNvSpPr>
            <p:nvPr/>
          </p:nvSpPr>
          <p:spPr bwMode="auto">
            <a:xfrm>
              <a:off x="3299993" y="2579113"/>
              <a:ext cx="0" cy="37399"/>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46" name="Rectangle 115"/>
            <p:cNvSpPr>
              <a:spLocks noChangeArrowheads="1"/>
            </p:cNvSpPr>
            <p:nvPr/>
          </p:nvSpPr>
          <p:spPr bwMode="auto">
            <a:xfrm>
              <a:off x="3364399" y="2149027"/>
              <a:ext cx="974625" cy="2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Price effect</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47" name="Rectangle 116"/>
            <p:cNvSpPr>
              <a:spLocks noChangeArrowheads="1"/>
            </p:cNvSpPr>
            <p:nvPr/>
          </p:nvSpPr>
          <p:spPr bwMode="auto">
            <a:xfrm>
              <a:off x="3364399" y="2438867"/>
              <a:ext cx="1256930" cy="2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Quantity effect</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48" name="Rectangle 117"/>
            <p:cNvSpPr>
              <a:spLocks noChangeArrowheads="1"/>
            </p:cNvSpPr>
            <p:nvPr/>
          </p:nvSpPr>
          <p:spPr bwMode="auto">
            <a:xfrm>
              <a:off x="4799719" y="4280757"/>
              <a:ext cx="1255905" cy="528258"/>
            </a:xfrm>
            <a:prstGeom prst="rect">
              <a:avLst/>
            </a:prstGeom>
            <a:solidFill>
              <a:srgbClr val="CCD5A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49" name="Rectangle 118"/>
            <p:cNvSpPr>
              <a:spLocks noChangeArrowheads="1"/>
            </p:cNvSpPr>
            <p:nvPr/>
          </p:nvSpPr>
          <p:spPr bwMode="auto">
            <a:xfrm>
              <a:off x="4799719" y="3224242"/>
              <a:ext cx="1255905" cy="1056515"/>
            </a:xfrm>
            <a:prstGeom prst="rect">
              <a:avLst/>
            </a:prstGeom>
            <a:solidFill>
              <a:srgbClr val="BDD4E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50" name="Rectangle 119"/>
            <p:cNvSpPr>
              <a:spLocks noChangeArrowheads="1"/>
            </p:cNvSpPr>
            <p:nvPr/>
          </p:nvSpPr>
          <p:spPr bwMode="auto">
            <a:xfrm>
              <a:off x="6055624" y="4280757"/>
              <a:ext cx="312826" cy="528258"/>
            </a:xfrm>
            <a:prstGeom prst="rect">
              <a:avLst/>
            </a:prstGeom>
            <a:solidFill>
              <a:srgbClr val="FFEAC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51" name="Line 120"/>
            <p:cNvSpPr>
              <a:spLocks noChangeShapeType="1"/>
            </p:cNvSpPr>
            <p:nvPr/>
          </p:nvSpPr>
          <p:spPr bwMode="auto">
            <a:xfrm>
              <a:off x="4799719" y="4809015"/>
              <a:ext cx="92008"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52" name="Line 121"/>
            <p:cNvSpPr>
              <a:spLocks noChangeShapeType="1"/>
            </p:cNvSpPr>
            <p:nvPr/>
          </p:nvSpPr>
          <p:spPr bwMode="auto">
            <a:xfrm>
              <a:off x="4946931" y="4809015"/>
              <a:ext cx="92008"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53" name="Line 122"/>
            <p:cNvSpPr>
              <a:spLocks noChangeShapeType="1"/>
            </p:cNvSpPr>
            <p:nvPr/>
          </p:nvSpPr>
          <p:spPr bwMode="auto">
            <a:xfrm>
              <a:off x="5094144" y="4809015"/>
              <a:ext cx="92008"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54" name="Line 123"/>
            <p:cNvSpPr>
              <a:spLocks noChangeShapeType="1"/>
            </p:cNvSpPr>
            <p:nvPr/>
          </p:nvSpPr>
          <p:spPr bwMode="auto">
            <a:xfrm>
              <a:off x="5241356" y="4809015"/>
              <a:ext cx="92008"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55" name="Line 124"/>
            <p:cNvSpPr>
              <a:spLocks noChangeShapeType="1"/>
            </p:cNvSpPr>
            <p:nvPr/>
          </p:nvSpPr>
          <p:spPr bwMode="auto">
            <a:xfrm>
              <a:off x="5388568" y="4809015"/>
              <a:ext cx="92008"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56" name="Line 125"/>
            <p:cNvSpPr>
              <a:spLocks noChangeShapeType="1"/>
            </p:cNvSpPr>
            <p:nvPr/>
          </p:nvSpPr>
          <p:spPr bwMode="auto">
            <a:xfrm>
              <a:off x="5535781" y="4809015"/>
              <a:ext cx="92008"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57" name="Line 126"/>
            <p:cNvSpPr>
              <a:spLocks noChangeShapeType="1"/>
            </p:cNvSpPr>
            <p:nvPr/>
          </p:nvSpPr>
          <p:spPr bwMode="auto">
            <a:xfrm>
              <a:off x="5682993" y="4809015"/>
              <a:ext cx="92008"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58" name="Line 127"/>
            <p:cNvSpPr>
              <a:spLocks noChangeShapeType="1"/>
            </p:cNvSpPr>
            <p:nvPr/>
          </p:nvSpPr>
          <p:spPr bwMode="auto">
            <a:xfrm>
              <a:off x="5830205" y="4809015"/>
              <a:ext cx="92008"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59" name="Freeform 128"/>
            <p:cNvSpPr>
              <a:spLocks/>
            </p:cNvSpPr>
            <p:nvPr/>
          </p:nvSpPr>
          <p:spPr bwMode="auto">
            <a:xfrm>
              <a:off x="5977418" y="4794990"/>
              <a:ext cx="78207" cy="14025"/>
            </a:xfrm>
            <a:custGeom>
              <a:avLst/>
              <a:gdLst>
                <a:gd name="T0" fmla="*/ 0 w 34"/>
                <a:gd name="T1" fmla="*/ 6 h 6"/>
                <a:gd name="T2" fmla="*/ 34 w 34"/>
                <a:gd name="T3" fmla="*/ 6 h 6"/>
                <a:gd name="T4" fmla="*/ 34 w 34"/>
                <a:gd name="T5" fmla="*/ 0 h 6"/>
              </a:gdLst>
              <a:ahLst/>
              <a:cxnLst>
                <a:cxn ang="0">
                  <a:pos x="T0" y="T1"/>
                </a:cxn>
                <a:cxn ang="0">
                  <a:pos x="T2" y="T3"/>
                </a:cxn>
                <a:cxn ang="0">
                  <a:pos x="T4" y="T5"/>
                </a:cxn>
              </a:cxnLst>
              <a:rect l="0" t="0" r="r" b="b"/>
              <a:pathLst>
                <a:path w="34" h="6">
                  <a:moveTo>
                    <a:pt x="0" y="6"/>
                  </a:moveTo>
                  <a:lnTo>
                    <a:pt x="34" y="6"/>
                  </a:lnTo>
                  <a:lnTo>
                    <a:pt x="34" y="0"/>
                  </a:lnTo>
                </a:path>
              </a:pathLst>
            </a:custGeom>
            <a:noFill/>
            <a:ln w="4">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60" name="Line 129"/>
            <p:cNvSpPr>
              <a:spLocks noChangeShapeType="1"/>
            </p:cNvSpPr>
            <p:nvPr/>
          </p:nvSpPr>
          <p:spPr bwMode="auto">
            <a:xfrm flipV="1">
              <a:off x="6055624" y="4645395"/>
              <a:ext cx="0" cy="93497"/>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61" name="Line 130"/>
            <p:cNvSpPr>
              <a:spLocks noChangeShapeType="1"/>
            </p:cNvSpPr>
            <p:nvPr/>
          </p:nvSpPr>
          <p:spPr bwMode="auto">
            <a:xfrm flipV="1">
              <a:off x="6055624" y="4495800"/>
              <a:ext cx="0" cy="93497"/>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62" name="Line 131"/>
            <p:cNvSpPr>
              <a:spLocks noChangeShapeType="1"/>
            </p:cNvSpPr>
            <p:nvPr/>
          </p:nvSpPr>
          <p:spPr bwMode="auto">
            <a:xfrm flipV="1">
              <a:off x="6055624" y="4346205"/>
              <a:ext cx="0" cy="93497"/>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63" name="Freeform 132"/>
            <p:cNvSpPr>
              <a:spLocks/>
            </p:cNvSpPr>
            <p:nvPr/>
          </p:nvSpPr>
          <p:spPr bwMode="auto">
            <a:xfrm>
              <a:off x="5968217" y="4280757"/>
              <a:ext cx="87407" cy="9350"/>
            </a:xfrm>
            <a:custGeom>
              <a:avLst/>
              <a:gdLst>
                <a:gd name="T0" fmla="*/ 38 w 38"/>
                <a:gd name="T1" fmla="*/ 4 h 4"/>
                <a:gd name="T2" fmla="*/ 38 w 38"/>
                <a:gd name="T3" fmla="*/ 0 h 4"/>
                <a:gd name="T4" fmla="*/ 0 w 38"/>
                <a:gd name="T5" fmla="*/ 0 h 4"/>
              </a:gdLst>
              <a:ahLst/>
              <a:cxnLst>
                <a:cxn ang="0">
                  <a:pos x="T0" y="T1"/>
                </a:cxn>
                <a:cxn ang="0">
                  <a:pos x="T2" y="T3"/>
                </a:cxn>
                <a:cxn ang="0">
                  <a:pos x="T4" y="T5"/>
                </a:cxn>
              </a:cxnLst>
              <a:rect l="0" t="0" r="r" b="b"/>
              <a:pathLst>
                <a:path w="38" h="4">
                  <a:moveTo>
                    <a:pt x="38" y="4"/>
                  </a:moveTo>
                  <a:lnTo>
                    <a:pt x="38" y="0"/>
                  </a:lnTo>
                  <a:lnTo>
                    <a:pt x="0" y="0"/>
                  </a:lnTo>
                </a:path>
              </a:pathLst>
            </a:custGeom>
            <a:noFill/>
            <a:ln w="381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64" name="Line 133"/>
            <p:cNvSpPr>
              <a:spLocks noChangeShapeType="1"/>
            </p:cNvSpPr>
            <p:nvPr/>
          </p:nvSpPr>
          <p:spPr bwMode="auto">
            <a:xfrm flipH="1">
              <a:off x="5821005" y="4280757"/>
              <a:ext cx="92008"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65" name="Line 134"/>
            <p:cNvSpPr>
              <a:spLocks noChangeShapeType="1"/>
            </p:cNvSpPr>
            <p:nvPr/>
          </p:nvSpPr>
          <p:spPr bwMode="auto">
            <a:xfrm flipH="1">
              <a:off x="5673792" y="4280757"/>
              <a:ext cx="92008"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66" name="Line 135"/>
            <p:cNvSpPr>
              <a:spLocks noChangeShapeType="1"/>
            </p:cNvSpPr>
            <p:nvPr/>
          </p:nvSpPr>
          <p:spPr bwMode="auto">
            <a:xfrm flipH="1">
              <a:off x="5526580" y="4280757"/>
              <a:ext cx="92008"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67" name="Line 136"/>
            <p:cNvSpPr>
              <a:spLocks noChangeShapeType="1"/>
            </p:cNvSpPr>
            <p:nvPr/>
          </p:nvSpPr>
          <p:spPr bwMode="auto">
            <a:xfrm flipH="1">
              <a:off x="5379367" y="4280757"/>
              <a:ext cx="92008"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68" name="Line 137"/>
            <p:cNvSpPr>
              <a:spLocks noChangeShapeType="1"/>
            </p:cNvSpPr>
            <p:nvPr/>
          </p:nvSpPr>
          <p:spPr bwMode="auto">
            <a:xfrm flipH="1">
              <a:off x="5232155" y="4280757"/>
              <a:ext cx="92008"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69" name="Line 138"/>
            <p:cNvSpPr>
              <a:spLocks noChangeShapeType="1"/>
            </p:cNvSpPr>
            <p:nvPr/>
          </p:nvSpPr>
          <p:spPr bwMode="auto">
            <a:xfrm flipH="1">
              <a:off x="5084943" y="4280757"/>
              <a:ext cx="92008"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70" name="Line 139"/>
            <p:cNvSpPr>
              <a:spLocks noChangeShapeType="1"/>
            </p:cNvSpPr>
            <p:nvPr/>
          </p:nvSpPr>
          <p:spPr bwMode="auto">
            <a:xfrm flipH="1">
              <a:off x="4937730" y="4280757"/>
              <a:ext cx="92008"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71" name="Freeform 140"/>
            <p:cNvSpPr>
              <a:spLocks/>
            </p:cNvSpPr>
            <p:nvPr/>
          </p:nvSpPr>
          <p:spPr bwMode="auto">
            <a:xfrm>
              <a:off x="4799719" y="4280757"/>
              <a:ext cx="82807" cy="9350"/>
            </a:xfrm>
            <a:custGeom>
              <a:avLst/>
              <a:gdLst>
                <a:gd name="T0" fmla="*/ 36 w 36"/>
                <a:gd name="T1" fmla="*/ 0 h 4"/>
                <a:gd name="T2" fmla="*/ 0 w 36"/>
                <a:gd name="T3" fmla="*/ 0 h 4"/>
                <a:gd name="T4" fmla="*/ 0 w 36"/>
                <a:gd name="T5" fmla="*/ 4 h 4"/>
              </a:gdLst>
              <a:ahLst/>
              <a:cxnLst>
                <a:cxn ang="0">
                  <a:pos x="T0" y="T1"/>
                </a:cxn>
                <a:cxn ang="0">
                  <a:pos x="T2" y="T3"/>
                </a:cxn>
                <a:cxn ang="0">
                  <a:pos x="T4" y="T5"/>
                </a:cxn>
              </a:cxnLst>
              <a:rect l="0" t="0" r="r" b="b"/>
              <a:pathLst>
                <a:path w="36" h="4">
                  <a:moveTo>
                    <a:pt x="36" y="0"/>
                  </a:moveTo>
                  <a:lnTo>
                    <a:pt x="0" y="0"/>
                  </a:lnTo>
                  <a:lnTo>
                    <a:pt x="0" y="4"/>
                  </a:lnTo>
                </a:path>
              </a:pathLst>
            </a:custGeom>
            <a:noFill/>
            <a:ln w="4">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72" name="Line 141"/>
            <p:cNvSpPr>
              <a:spLocks noChangeShapeType="1"/>
            </p:cNvSpPr>
            <p:nvPr/>
          </p:nvSpPr>
          <p:spPr bwMode="auto">
            <a:xfrm>
              <a:off x="4799719" y="4346205"/>
              <a:ext cx="0" cy="93497"/>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73" name="Line 142"/>
            <p:cNvSpPr>
              <a:spLocks noChangeShapeType="1"/>
            </p:cNvSpPr>
            <p:nvPr/>
          </p:nvSpPr>
          <p:spPr bwMode="auto">
            <a:xfrm>
              <a:off x="4799719" y="4495800"/>
              <a:ext cx="0" cy="93497"/>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74" name="Line 143"/>
            <p:cNvSpPr>
              <a:spLocks noChangeShapeType="1"/>
            </p:cNvSpPr>
            <p:nvPr/>
          </p:nvSpPr>
          <p:spPr bwMode="auto">
            <a:xfrm>
              <a:off x="4799719" y="4645395"/>
              <a:ext cx="0" cy="93497"/>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75" name="Line 144"/>
            <p:cNvSpPr>
              <a:spLocks noChangeShapeType="1"/>
            </p:cNvSpPr>
            <p:nvPr/>
          </p:nvSpPr>
          <p:spPr bwMode="auto">
            <a:xfrm>
              <a:off x="4799719" y="4794990"/>
              <a:ext cx="0" cy="14025"/>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76" name="Line 145"/>
            <p:cNvSpPr>
              <a:spLocks noChangeShapeType="1"/>
            </p:cNvSpPr>
            <p:nvPr/>
          </p:nvSpPr>
          <p:spPr bwMode="auto">
            <a:xfrm flipV="1">
              <a:off x="6055624" y="4187260"/>
              <a:ext cx="0" cy="93497"/>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77" name="Line 146"/>
            <p:cNvSpPr>
              <a:spLocks noChangeShapeType="1"/>
            </p:cNvSpPr>
            <p:nvPr/>
          </p:nvSpPr>
          <p:spPr bwMode="auto">
            <a:xfrm flipV="1">
              <a:off x="6055624" y="4037665"/>
              <a:ext cx="0" cy="93497"/>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78" name="Line 147"/>
            <p:cNvSpPr>
              <a:spLocks noChangeShapeType="1"/>
            </p:cNvSpPr>
            <p:nvPr/>
          </p:nvSpPr>
          <p:spPr bwMode="auto">
            <a:xfrm flipV="1">
              <a:off x="6055624" y="3888070"/>
              <a:ext cx="0" cy="93497"/>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79" name="Line 148"/>
            <p:cNvSpPr>
              <a:spLocks noChangeShapeType="1"/>
            </p:cNvSpPr>
            <p:nvPr/>
          </p:nvSpPr>
          <p:spPr bwMode="auto">
            <a:xfrm flipV="1">
              <a:off x="6055624" y="3738475"/>
              <a:ext cx="0" cy="93497"/>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80" name="Line 149"/>
            <p:cNvSpPr>
              <a:spLocks noChangeShapeType="1"/>
            </p:cNvSpPr>
            <p:nvPr/>
          </p:nvSpPr>
          <p:spPr bwMode="auto">
            <a:xfrm flipV="1">
              <a:off x="6055624" y="3588880"/>
              <a:ext cx="0" cy="93497"/>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81" name="Line 150"/>
            <p:cNvSpPr>
              <a:spLocks noChangeShapeType="1"/>
            </p:cNvSpPr>
            <p:nvPr/>
          </p:nvSpPr>
          <p:spPr bwMode="auto">
            <a:xfrm flipV="1">
              <a:off x="6055624" y="3439285"/>
              <a:ext cx="0" cy="93497"/>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82" name="Line 151"/>
            <p:cNvSpPr>
              <a:spLocks noChangeShapeType="1"/>
            </p:cNvSpPr>
            <p:nvPr/>
          </p:nvSpPr>
          <p:spPr bwMode="auto">
            <a:xfrm flipV="1">
              <a:off x="6055624" y="3289689"/>
              <a:ext cx="0" cy="93497"/>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83" name="Freeform 152"/>
            <p:cNvSpPr>
              <a:spLocks/>
            </p:cNvSpPr>
            <p:nvPr/>
          </p:nvSpPr>
          <p:spPr bwMode="auto">
            <a:xfrm>
              <a:off x="5972817" y="3224242"/>
              <a:ext cx="82807" cy="9350"/>
            </a:xfrm>
            <a:custGeom>
              <a:avLst/>
              <a:gdLst>
                <a:gd name="T0" fmla="*/ 36 w 36"/>
                <a:gd name="T1" fmla="*/ 4 h 4"/>
                <a:gd name="T2" fmla="*/ 36 w 36"/>
                <a:gd name="T3" fmla="*/ 0 h 4"/>
                <a:gd name="T4" fmla="*/ 0 w 36"/>
                <a:gd name="T5" fmla="*/ 0 h 4"/>
              </a:gdLst>
              <a:ahLst/>
              <a:cxnLst>
                <a:cxn ang="0">
                  <a:pos x="T0" y="T1"/>
                </a:cxn>
                <a:cxn ang="0">
                  <a:pos x="T2" y="T3"/>
                </a:cxn>
                <a:cxn ang="0">
                  <a:pos x="T4" y="T5"/>
                </a:cxn>
              </a:cxnLst>
              <a:rect l="0" t="0" r="r" b="b"/>
              <a:pathLst>
                <a:path w="36" h="4">
                  <a:moveTo>
                    <a:pt x="36" y="4"/>
                  </a:moveTo>
                  <a:lnTo>
                    <a:pt x="36" y="0"/>
                  </a:lnTo>
                  <a:lnTo>
                    <a:pt x="0" y="0"/>
                  </a:lnTo>
                </a:path>
              </a:pathLst>
            </a:custGeom>
            <a:noFill/>
            <a:ln w="381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84" name="Line 153"/>
            <p:cNvSpPr>
              <a:spLocks noChangeShapeType="1"/>
            </p:cNvSpPr>
            <p:nvPr/>
          </p:nvSpPr>
          <p:spPr bwMode="auto">
            <a:xfrm flipH="1">
              <a:off x="5825605" y="3224242"/>
              <a:ext cx="92008"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85" name="Line 154"/>
            <p:cNvSpPr>
              <a:spLocks noChangeShapeType="1"/>
            </p:cNvSpPr>
            <p:nvPr/>
          </p:nvSpPr>
          <p:spPr bwMode="auto">
            <a:xfrm flipH="1">
              <a:off x="5678393" y="3224242"/>
              <a:ext cx="92008"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86" name="Line 155"/>
            <p:cNvSpPr>
              <a:spLocks noChangeShapeType="1"/>
            </p:cNvSpPr>
            <p:nvPr/>
          </p:nvSpPr>
          <p:spPr bwMode="auto">
            <a:xfrm flipH="1">
              <a:off x="5531180" y="3224242"/>
              <a:ext cx="92008"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87" name="Line 156"/>
            <p:cNvSpPr>
              <a:spLocks noChangeShapeType="1"/>
            </p:cNvSpPr>
            <p:nvPr/>
          </p:nvSpPr>
          <p:spPr bwMode="auto">
            <a:xfrm flipH="1">
              <a:off x="5383968" y="3224242"/>
              <a:ext cx="92008"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88" name="Line 157"/>
            <p:cNvSpPr>
              <a:spLocks noChangeShapeType="1"/>
            </p:cNvSpPr>
            <p:nvPr/>
          </p:nvSpPr>
          <p:spPr bwMode="auto">
            <a:xfrm flipH="1">
              <a:off x="5236756" y="3224242"/>
              <a:ext cx="92008"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89" name="Line 158"/>
            <p:cNvSpPr>
              <a:spLocks noChangeShapeType="1"/>
            </p:cNvSpPr>
            <p:nvPr/>
          </p:nvSpPr>
          <p:spPr bwMode="auto">
            <a:xfrm flipH="1">
              <a:off x="5089543" y="3224242"/>
              <a:ext cx="92008"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90" name="Line 159"/>
            <p:cNvSpPr>
              <a:spLocks noChangeShapeType="1"/>
            </p:cNvSpPr>
            <p:nvPr/>
          </p:nvSpPr>
          <p:spPr bwMode="auto">
            <a:xfrm flipH="1">
              <a:off x="4942331" y="3224242"/>
              <a:ext cx="92008"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91" name="Line 160"/>
            <p:cNvSpPr>
              <a:spLocks noChangeShapeType="1"/>
            </p:cNvSpPr>
            <p:nvPr/>
          </p:nvSpPr>
          <p:spPr bwMode="auto">
            <a:xfrm flipH="1">
              <a:off x="4799719" y="3224242"/>
              <a:ext cx="87407"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92" name="Line 161"/>
            <p:cNvSpPr>
              <a:spLocks noChangeShapeType="1"/>
            </p:cNvSpPr>
            <p:nvPr/>
          </p:nvSpPr>
          <p:spPr bwMode="auto">
            <a:xfrm flipV="1">
              <a:off x="6368450" y="4715518"/>
              <a:ext cx="0" cy="93497"/>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93" name="Line 162"/>
            <p:cNvSpPr>
              <a:spLocks noChangeShapeType="1"/>
            </p:cNvSpPr>
            <p:nvPr/>
          </p:nvSpPr>
          <p:spPr bwMode="auto">
            <a:xfrm flipV="1">
              <a:off x="6368450" y="4565923"/>
              <a:ext cx="0" cy="93497"/>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94" name="Line 163"/>
            <p:cNvSpPr>
              <a:spLocks noChangeShapeType="1"/>
            </p:cNvSpPr>
            <p:nvPr/>
          </p:nvSpPr>
          <p:spPr bwMode="auto">
            <a:xfrm flipV="1">
              <a:off x="6368450" y="4416327"/>
              <a:ext cx="0" cy="93497"/>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95" name="Freeform 164"/>
            <p:cNvSpPr>
              <a:spLocks/>
            </p:cNvSpPr>
            <p:nvPr/>
          </p:nvSpPr>
          <p:spPr bwMode="auto">
            <a:xfrm>
              <a:off x="6354649" y="4280757"/>
              <a:ext cx="13801" cy="79472"/>
            </a:xfrm>
            <a:custGeom>
              <a:avLst/>
              <a:gdLst>
                <a:gd name="T0" fmla="*/ 6 w 6"/>
                <a:gd name="T1" fmla="*/ 34 h 34"/>
                <a:gd name="T2" fmla="*/ 6 w 6"/>
                <a:gd name="T3" fmla="*/ 0 h 34"/>
                <a:gd name="T4" fmla="*/ 0 w 6"/>
                <a:gd name="T5" fmla="*/ 0 h 34"/>
              </a:gdLst>
              <a:ahLst/>
              <a:cxnLst>
                <a:cxn ang="0">
                  <a:pos x="T0" y="T1"/>
                </a:cxn>
                <a:cxn ang="0">
                  <a:pos x="T2" y="T3"/>
                </a:cxn>
                <a:cxn ang="0">
                  <a:pos x="T4" y="T5"/>
                </a:cxn>
              </a:cxnLst>
              <a:rect l="0" t="0" r="r" b="b"/>
              <a:pathLst>
                <a:path w="6" h="34">
                  <a:moveTo>
                    <a:pt x="6" y="34"/>
                  </a:moveTo>
                  <a:lnTo>
                    <a:pt x="6" y="0"/>
                  </a:lnTo>
                  <a:lnTo>
                    <a:pt x="0" y="0"/>
                  </a:lnTo>
                </a:path>
              </a:pathLst>
            </a:custGeom>
            <a:noFill/>
            <a:ln w="381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96" name="Line 165"/>
            <p:cNvSpPr>
              <a:spLocks noChangeShapeType="1"/>
            </p:cNvSpPr>
            <p:nvPr/>
          </p:nvSpPr>
          <p:spPr bwMode="auto">
            <a:xfrm flipH="1">
              <a:off x="6207437" y="4280757"/>
              <a:ext cx="92008"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97" name="Line 166"/>
            <p:cNvSpPr>
              <a:spLocks noChangeShapeType="1"/>
            </p:cNvSpPr>
            <p:nvPr/>
          </p:nvSpPr>
          <p:spPr bwMode="auto">
            <a:xfrm flipH="1">
              <a:off x="6060225" y="4280757"/>
              <a:ext cx="92008"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98" name="Rectangle 167"/>
            <p:cNvSpPr>
              <a:spLocks noChangeArrowheads="1"/>
            </p:cNvSpPr>
            <p:nvPr/>
          </p:nvSpPr>
          <p:spPr bwMode="auto">
            <a:xfrm>
              <a:off x="6405253" y="3140094"/>
              <a:ext cx="2205347" cy="593705"/>
            </a:xfrm>
            <a:prstGeom prst="rect">
              <a:avLst/>
            </a:prstGeom>
            <a:solidFill>
              <a:srgbClr val="CDDFC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99" name="Line 168"/>
            <p:cNvSpPr>
              <a:spLocks noChangeShapeType="1"/>
            </p:cNvSpPr>
            <p:nvPr/>
          </p:nvSpPr>
          <p:spPr bwMode="auto">
            <a:xfrm>
              <a:off x="4799719" y="2167726"/>
              <a:ext cx="55205"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00" name="Line 169"/>
            <p:cNvSpPr>
              <a:spLocks noChangeShapeType="1"/>
            </p:cNvSpPr>
            <p:nvPr/>
          </p:nvSpPr>
          <p:spPr bwMode="auto">
            <a:xfrm>
              <a:off x="4799719" y="2695984"/>
              <a:ext cx="55205"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01" name="Line 170"/>
            <p:cNvSpPr>
              <a:spLocks noChangeShapeType="1"/>
            </p:cNvSpPr>
            <p:nvPr/>
          </p:nvSpPr>
          <p:spPr bwMode="auto">
            <a:xfrm>
              <a:off x="4799719" y="3224242"/>
              <a:ext cx="55205"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02" name="Line 171"/>
            <p:cNvSpPr>
              <a:spLocks noChangeShapeType="1"/>
            </p:cNvSpPr>
            <p:nvPr/>
          </p:nvSpPr>
          <p:spPr bwMode="auto">
            <a:xfrm>
              <a:off x="4799719" y="3752499"/>
              <a:ext cx="55205"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03" name="Line 172"/>
            <p:cNvSpPr>
              <a:spLocks noChangeShapeType="1"/>
            </p:cNvSpPr>
            <p:nvPr/>
          </p:nvSpPr>
          <p:spPr bwMode="auto">
            <a:xfrm>
              <a:off x="4799719" y="4280757"/>
              <a:ext cx="55205"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04" name="Line 173"/>
            <p:cNvSpPr>
              <a:spLocks noChangeShapeType="1"/>
            </p:cNvSpPr>
            <p:nvPr/>
          </p:nvSpPr>
          <p:spPr bwMode="auto">
            <a:xfrm>
              <a:off x="4799719" y="4809015"/>
              <a:ext cx="73606"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05" name="Line 174"/>
            <p:cNvSpPr>
              <a:spLocks noChangeShapeType="1"/>
            </p:cNvSpPr>
            <p:nvPr/>
          </p:nvSpPr>
          <p:spPr bwMode="auto">
            <a:xfrm>
              <a:off x="7937182" y="4752916"/>
              <a:ext cx="0" cy="56098"/>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06" name="Line 175"/>
            <p:cNvSpPr>
              <a:spLocks noChangeShapeType="1"/>
            </p:cNvSpPr>
            <p:nvPr/>
          </p:nvSpPr>
          <p:spPr bwMode="auto">
            <a:xfrm>
              <a:off x="7624356" y="4752916"/>
              <a:ext cx="0" cy="56098"/>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07" name="Line 176"/>
            <p:cNvSpPr>
              <a:spLocks noChangeShapeType="1"/>
            </p:cNvSpPr>
            <p:nvPr/>
          </p:nvSpPr>
          <p:spPr bwMode="auto">
            <a:xfrm>
              <a:off x="7306929" y="4752916"/>
              <a:ext cx="0" cy="56098"/>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08" name="Line 177"/>
            <p:cNvSpPr>
              <a:spLocks noChangeShapeType="1"/>
            </p:cNvSpPr>
            <p:nvPr/>
          </p:nvSpPr>
          <p:spPr bwMode="auto">
            <a:xfrm>
              <a:off x="6994103" y="4752916"/>
              <a:ext cx="0" cy="56098"/>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09" name="Line 178"/>
            <p:cNvSpPr>
              <a:spLocks noChangeShapeType="1"/>
            </p:cNvSpPr>
            <p:nvPr/>
          </p:nvSpPr>
          <p:spPr bwMode="auto">
            <a:xfrm>
              <a:off x="6681277" y="4752916"/>
              <a:ext cx="0" cy="56098"/>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10" name="Line 179"/>
            <p:cNvSpPr>
              <a:spLocks noChangeShapeType="1"/>
            </p:cNvSpPr>
            <p:nvPr/>
          </p:nvSpPr>
          <p:spPr bwMode="auto">
            <a:xfrm>
              <a:off x="6368450" y="4752916"/>
              <a:ext cx="0" cy="56098"/>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11" name="Line 180"/>
            <p:cNvSpPr>
              <a:spLocks noChangeShapeType="1"/>
            </p:cNvSpPr>
            <p:nvPr/>
          </p:nvSpPr>
          <p:spPr bwMode="auto">
            <a:xfrm>
              <a:off x="6055624" y="4752916"/>
              <a:ext cx="0" cy="56098"/>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12" name="Line 181"/>
            <p:cNvSpPr>
              <a:spLocks noChangeShapeType="1"/>
            </p:cNvSpPr>
            <p:nvPr/>
          </p:nvSpPr>
          <p:spPr bwMode="auto">
            <a:xfrm>
              <a:off x="5738198" y="4752916"/>
              <a:ext cx="0" cy="56098"/>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13" name="Line 182"/>
            <p:cNvSpPr>
              <a:spLocks noChangeShapeType="1"/>
            </p:cNvSpPr>
            <p:nvPr/>
          </p:nvSpPr>
          <p:spPr bwMode="auto">
            <a:xfrm>
              <a:off x="5425371" y="4752916"/>
              <a:ext cx="0" cy="56098"/>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14" name="Line 183"/>
            <p:cNvSpPr>
              <a:spLocks noChangeShapeType="1"/>
            </p:cNvSpPr>
            <p:nvPr/>
          </p:nvSpPr>
          <p:spPr bwMode="auto">
            <a:xfrm>
              <a:off x="5112545" y="4752916"/>
              <a:ext cx="0" cy="56098"/>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15" name="Line 184"/>
            <p:cNvSpPr>
              <a:spLocks noChangeShapeType="1"/>
            </p:cNvSpPr>
            <p:nvPr/>
          </p:nvSpPr>
          <p:spPr bwMode="auto">
            <a:xfrm>
              <a:off x="4799719" y="4752916"/>
              <a:ext cx="0" cy="56098"/>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16" name="Rectangle 185"/>
            <p:cNvSpPr>
              <a:spLocks noChangeArrowheads="1"/>
            </p:cNvSpPr>
            <p:nvPr/>
          </p:nvSpPr>
          <p:spPr bwMode="auto">
            <a:xfrm>
              <a:off x="4675509" y="4837064"/>
              <a:ext cx="99849" cy="2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17" name="Rectangle 186"/>
            <p:cNvSpPr>
              <a:spLocks noChangeArrowheads="1"/>
            </p:cNvSpPr>
            <p:nvPr/>
          </p:nvSpPr>
          <p:spPr bwMode="auto">
            <a:xfrm>
              <a:off x="4648200" y="4187260"/>
              <a:ext cx="99849" cy="2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18" name="Rectangle 187"/>
            <p:cNvSpPr>
              <a:spLocks noChangeArrowheads="1"/>
            </p:cNvSpPr>
            <p:nvPr/>
          </p:nvSpPr>
          <p:spPr bwMode="auto">
            <a:xfrm>
              <a:off x="4648200" y="3659002"/>
              <a:ext cx="99849" cy="2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19" name="Rectangle 188"/>
            <p:cNvSpPr>
              <a:spLocks noChangeArrowheads="1"/>
            </p:cNvSpPr>
            <p:nvPr/>
          </p:nvSpPr>
          <p:spPr bwMode="auto">
            <a:xfrm>
              <a:off x="4648200" y="3130745"/>
              <a:ext cx="99849" cy="2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20" name="Rectangle 189"/>
            <p:cNvSpPr>
              <a:spLocks noChangeArrowheads="1"/>
            </p:cNvSpPr>
            <p:nvPr/>
          </p:nvSpPr>
          <p:spPr bwMode="auto">
            <a:xfrm>
              <a:off x="4648200" y="2602487"/>
              <a:ext cx="99849" cy="2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21" name="Rectangle 190"/>
            <p:cNvSpPr>
              <a:spLocks noChangeArrowheads="1"/>
            </p:cNvSpPr>
            <p:nvPr/>
          </p:nvSpPr>
          <p:spPr bwMode="auto">
            <a:xfrm>
              <a:off x="4648200" y="2074229"/>
              <a:ext cx="99849" cy="2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22" name="Rectangle 191"/>
            <p:cNvSpPr>
              <a:spLocks noChangeArrowheads="1"/>
            </p:cNvSpPr>
            <p:nvPr/>
          </p:nvSpPr>
          <p:spPr bwMode="auto">
            <a:xfrm>
              <a:off x="5075742" y="4837064"/>
              <a:ext cx="99849" cy="2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23" name="Rectangle 192"/>
            <p:cNvSpPr>
              <a:spLocks noChangeArrowheads="1"/>
            </p:cNvSpPr>
            <p:nvPr/>
          </p:nvSpPr>
          <p:spPr bwMode="auto">
            <a:xfrm>
              <a:off x="5393169" y="4837064"/>
              <a:ext cx="99849" cy="2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24" name="Rectangle 193"/>
            <p:cNvSpPr>
              <a:spLocks noChangeArrowheads="1"/>
            </p:cNvSpPr>
            <p:nvPr/>
          </p:nvSpPr>
          <p:spPr bwMode="auto">
            <a:xfrm>
              <a:off x="5705995" y="4837064"/>
              <a:ext cx="99849" cy="2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25" name="Rectangle 194"/>
            <p:cNvSpPr>
              <a:spLocks noChangeArrowheads="1"/>
            </p:cNvSpPr>
            <p:nvPr/>
          </p:nvSpPr>
          <p:spPr bwMode="auto">
            <a:xfrm>
              <a:off x="6018821" y="4837064"/>
              <a:ext cx="99849" cy="2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26" name="Rectangle 195"/>
            <p:cNvSpPr>
              <a:spLocks noChangeArrowheads="1"/>
            </p:cNvSpPr>
            <p:nvPr/>
          </p:nvSpPr>
          <p:spPr bwMode="auto">
            <a:xfrm>
              <a:off x="6331647" y="4837064"/>
              <a:ext cx="99849" cy="2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27" name="Rectangle 196"/>
            <p:cNvSpPr>
              <a:spLocks noChangeArrowheads="1"/>
            </p:cNvSpPr>
            <p:nvPr/>
          </p:nvSpPr>
          <p:spPr bwMode="auto">
            <a:xfrm>
              <a:off x="6644473" y="4837064"/>
              <a:ext cx="99849" cy="2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6</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28" name="Rectangle 197"/>
            <p:cNvSpPr>
              <a:spLocks noChangeArrowheads="1"/>
            </p:cNvSpPr>
            <p:nvPr/>
          </p:nvSpPr>
          <p:spPr bwMode="auto">
            <a:xfrm>
              <a:off x="6961900" y="4837064"/>
              <a:ext cx="99849" cy="2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7</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29" name="Rectangle 198"/>
            <p:cNvSpPr>
              <a:spLocks noChangeArrowheads="1"/>
            </p:cNvSpPr>
            <p:nvPr/>
          </p:nvSpPr>
          <p:spPr bwMode="auto">
            <a:xfrm>
              <a:off x="7274726" y="4837064"/>
              <a:ext cx="99849" cy="2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8</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30" name="Rectangle 199"/>
            <p:cNvSpPr>
              <a:spLocks noChangeArrowheads="1"/>
            </p:cNvSpPr>
            <p:nvPr/>
          </p:nvSpPr>
          <p:spPr bwMode="auto">
            <a:xfrm>
              <a:off x="7868176" y="4837064"/>
              <a:ext cx="199699" cy="2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31" name="Rectangle 200"/>
            <p:cNvSpPr>
              <a:spLocks noChangeArrowheads="1"/>
            </p:cNvSpPr>
            <p:nvPr/>
          </p:nvSpPr>
          <p:spPr bwMode="auto">
            <a:xfrm>
              <a:off x="7587553" y="4837064"/>
              <a:ext cx="99849" cy="2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9</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32" name="Rectangle 201"/>
            <p:cNvSpPr>
              <a:spLocks noChangeArrowheads="1"/>
            </p:cNvSpPr>
            <p:nvPr/>
          </p:nvSpPr>
          <p:spPr bwMode="auto">
            <a:xfrm>
              <a:off x="4675509" y="1803088"/>
              <a:ext cx="708501" cy="2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Price ($)</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33" name="Rectangle 202"/>
            <p:cNvSpPr>
              <a:spLocks noChangeArrowheads="1"/>
            </p:cNvSpPr>
            <p:nvPr/>
          </p:nvSpPr>
          <p:spPr bwMode="auto">
            <a:xfrm>
              <a:off x="6401506" y="5052107"/>
              <a:ext cx="1805269" cy="2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Quantity (thousands)</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3" name="Rectangle 212"/>
            <p:cNvSpPr>
              <a:spLocks noChangeArrowheads="1"/>
            </p:cNvSpPr>
            <p:nvPr/>
          </p:nvSpPr>
          <p:spPr bwMode="auto">
            <a:xfrm>
              <a:off x="6478860" y="3196193"/>
              <a:ext cx="2103774" cy="2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When demand is inelastic,</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4" name="Rectangle 213"/>
            <p:cNvSpPr>
              <a:spLocks noChangeArrowheads="1"/>
            </p:cNvSpPr>
            <p:nvPr/>
          </p:nvSpPr>
          <p:spPr bwMode="auto">
            <a:xfrm>
              <a:off x="6478860" y="3350462"/>
              <a:ext cx="2047180" cy="2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the price effect outweighs</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5" name="Rectangle 214"/>
            <p:cNvSpPr>
              <a:spLocks noChangeArrowheads="1"/>
            </p:cNvSpPr>
            <p:nvPr/>
          </p:nvSpPr>
          <p:spPr bwMode="auto">
            <a:xfrm>
              <a:off x="6478860" y="3509407"/>
              <a:ext cx="1475310" cy="2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the quantity effect.</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6" name="Rectangle 215"/>
            <p:cNvSpPr>
              <a:spLocks noChangeArrowheads="1"/>
            </p:cNvSpPr>
            <p:nvPr/>
          </p:nvSpPr>
          <p:spPr bwMode="auto">
            <a:xfrm>
              <a:off x="6561667" y="4556573"/>
              <a:ext cx="129656" cy="2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D</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7" name="Line 216"/>
            <p:cNvSpPr>
              <a:spLocks noChangeShapeType="1"/>
            </p:cNvSpPr>
            <p:nvPr/>
          </p:nvSpPr>
          <p:spPr bwMode="auto">
            <a:xfrm flipV="1">
              <a:off x="4799719" y="2055530"/>
              <a:ext cx="0" cy="2753485"/>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8" name="Line 217"/>
            <p:cNvSpPr>
              <a:spLocks noChangeShapeType="1"/>
            </p:cNvSpPr>
            <p:nvPr/>
          </p:nvSpPr>
          <p:spPr bwMode="auto">
            <a:xfrm>
              <a:off x="4799719" y="4809015"/>
              <a:ext cx="3247872"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9" name="Line 218"/>
            <p:cNvSpPr>
              <a:spLocks noChangeShapeType="1"/>
            </p:cNvSpPr>
            <p:nvPr/>
          </p:nvSpPr>
          <p:spPr bwMode="auto">
            <a:xfrm>
              <a:off x="5715000" y="2133600"/>
              <a:ext cx="786666" cy="2641288"/>
            </a:xfrm>
            <a:prstGeom prst="line">
              <a:avLst/>
            </a:prstGeom>
            <a:noFill/>
            <a:ln w="38100">
              <a:solidFill>
                <a:srgbClr val="D4712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0" name="Freeform 219"/>
            <p:cNvSpPr>
              <a:spLocks/>
            </p:cNvSpPr>
            <p:nvPr/>
          </p:nvSpPr>
          <p:spPr bwMode="auto">
            <a:xfrm>
              <a:off x="6018821" y="3186843"/>
              <a:ext cx="73606" cy="74798"/>
            </a:xfrm>
            <a:custGeom>
              <a:avLst/>
              <a:gdLst>
                <a:gd name="T0" fmla="*/ 32 w 32"/>
                <a:gd name="T1" fmla="*/ 16 h 32"/>
                <a:gd name="T2" fmla="*/ 32 w 32"/>
                <a:gd name="T3" fmla="*/ 16 h 32"/>
                <a:gd name="T4" fmla="*/ 30 w 32"/>
                <a:gd name="T5" fmla="*/ 22 h 32"/>
                <a:gd name="T6" fmla="*/ 26 w 32"/>
                <a:gd name="T7" fmla="*/ 28 h 32"/>
                <a:gd name="T8" fmla="*/ 22 w 32"/>
                <a:gd name="T9" fmla="*/ 32 h 32"/>
                <a:gd name="T10" fmla="*/ 16 w 32"/>
                <a:gd name="T11" fmla="*/ 32 h 32"/>
                <a:gd name="T12" fmla="*/ 16 w 32"/>
                <a:gd name="T13" fmla="*/ 32 h 32"/>
                <a:gd name="T14" fmla="*/ 8 w 32"/>
                <a:gd name="T15" fmla="*/ 32 h 32"/>
                <a:gd name="T16" fmla="*/ 4 w 32"/>
                <a:gd name="T17" fmla="*/ 28 h 32"/>
                <a:gd name="T18" fmla="*/ 0 w 32"/>
                <a:gd name="T19" fmla="*/ 22 h 32"/>
                <a:gd name="T20" fmla="*/ 0 w 32"/>
                <a:gd name="T21" fmla="*/ 16 h 32"/>
                <a:gd name="T22" fmla="*/ 0 w 32"/>
                <a:gd name="T23" fmla="*/ 16 h 32"/>
                <a:gd name="T24" fmla="*/ 0 w 32"/>
                <a:gd name="T25" fmla="*/ 10 h 32"/>
                <a:gd name="T26" fmla="*/ 4 w 32"/>
                <a:gd name="T27" fmla="*/ 6 h 32"/>
                <a:gd name="T28" fmla="*/ 8 w 32"/>
                <a:gd name="T29" fmla="*/ 2 h 32"/>
                <a:gd name="T30" fmla="*/ 16 w 32"/>
                <a:gd name="T31" fmla="*/ 0 h 32"/>
                <a:gd name="T32" fmla="*/ 16 w 32"/>
                <a:gd name="T33" fmla="*/ 0 h 32"/>
                <a:gd name="T34" fmla="*/ 22 w 32"/>
                <a:gd name="T35" fmla="*/ 2 h 32"/>
                <a:gd name="T36" fmla="*/ 26 w 32"/>
                <a:gd name="T37" fmla="*/ 6 h 32"/>
                <a:gd name="T38" fmla="*/ 30 w 32"/>
                <a:gd name="T39" fmla="*/ 10 h 32"/>
                <a:gd name="T40" fmla="*/ 32 w 32"/>
                <a:gd name="T41" fmla="*/ 16 h 32"/>
                <a:gd name="T42" fmla="*/ 32 w 32"/>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32">
                  <a:moveTo>
                    <a:pt x="32" y="16"/>
                  </a:moveTo>
                  <a:lnTo>
                    <a:pt x="32" y="16"/>
                  </a:lnTo>
                  <a:lnTo>
                    <a:pt x="30" y="22"/>
                  </a:lnTo>
                  <a:lnTo>
                    <a:pt x="26" y="28"/>
                  </a:lnTo>
                  <a:lnTo>
                    <a:pt x="22" y="32"/>
                  </a:lnTo>
                  <a:lnTo>
                    <a:pt x="16" y="32"/>
                  </a:lnTo>
                  <a:lnTo>
                    <a:pt x="16" y="32"/>
                  </a:lnTo>
                  <a:lnTo>
                    <a:pt x="8" y="32"/>
                  </a:lnTo>
                  <a:lnTo>
                    <a:pt x="4" y="28"/>
                  </a:lnTo>
                  <a:lnTo>
                    <a:pt x="0" y="22"/>
                  </a:lnTo>
                  <a:lnTo>
                    <a:pt x="0" y="16"/>
                  </a:lnTo>
                  <a:lnTo>
                    <a:pt x="0" y="16"/>
                  </a:lnTo>
                  <a:lnTo>
                    <a:pt x="0" y="10"/>
                  </a:lnTo>
                  <a:lnTo>
                    <a:pt x="4" y="6"/>
                  </a:lnTo>
                  <a:lnTo>
                    <a:pt x="8" y="2"/>
                  </a:lnTo>
                  <a:lnTo>
                    <a:pt x="16" y="0"/>
                  </a:lnTo>
                  <a:lnTo>
                    <a:pt x="16" y="0"/>
                  </a:lnTo>
                  <a:lnTo>
                    <a:pt x="22" y="2"/>
                  </a:lnTo>
                  <a:lnTo>
                    <a:pt x="26" y="6"/>
                  </a:lnTo>
                  <a:lnTo>
                    <a:pt x="30" y="10"/>
                  </a:lnTo>
                  <a:lnTo>
                    <a:pt x="32" y="16"/>
                  </a:lnTo>
                  <a:lnTo>
                    <a:pt x="32" y="16"/>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1400" dirty="0"/>
            </a:p>
          </p:txBody>
        </p:sp>
        <p:sp>
          <p:nvSpPr>
            <p:cNvPr id="21" name="Freeform 220"/>
            <p:cNvSpPr>
              <a:spLocks/>
            </p:cNvSpPr>
            <p:nvPr/>
          </p:nvSpPr>
          <p:spPr bwMode="auto">
            <a:xfrm>
              <a:off x="6331647" y="4243358"/>
              <a:ext cx="73606" cy="74798"/>
            </a:xfrm>
            <a:custGeom>
              <a:avLst/>
              <a:gdLst>
                <a:gd name="T0" fmla="*/ 32 w 32"/>
                <a:gd name="T1" fmla="*/ 16 h 32"/>
                <a:gd name="T2" fmla="*/ 32 w 32"/>
                <a:gd name="T3" fmla="*/ 16 h 32"/>
                <a:gd name="T4" fmla="*/ 30 w 32"/>
                <a:gd name="T5" fmla="*/ 22 h 32"/>
                <a:gd name="T6" fmla="*/ 26 w 32"/>
                <a:gd name="T7" fmla="*/ 28 h 32"/>
                <a:gd name="T8" fmla="*/ 22 w 32"/>
                <a:gd name="T9" fmla="*/ 32 h 32"/>
                <a:gd name="T10" fmla="*/ 16 w 32"/>
                <a:gd name="T11" fmla="*/ 32 h 32"/>
                <a:gd name="T12" fmla="*/ 16 w 32"/>
                <a:gd name="T13" fmla="*/ 32 h 32"/>
                <a:gd name="T14" fmla="*/ 10 w 32"/>
                <a:gd name="T15" fmla="*/ 32 h 32"/>
                <a:gd name="T16" fmla="*/ 4 w 32"/>
                <a:gd name="T17" fmla="*/ 28 h 32"/>
                <a:gd name="T18" fmla="*/ 0 w 32"/>
                <a:gd name="T19" fmla="*/ 22 h 32"/>
                <a:gd name="T20" fmla="*/ 0 w 32"/>
                <a:gd name="T21" fmla="*/ 16 h 32"/>
                <a:gd name="T22" fmla="*/ 0 w 32"/>
                <a:gd name="T23" fmla="*/ 16 h 32"/>
                <a:gd name="T24" fmla="*/ 0 w 32"/>
                <a:gd name="T25" fmla="*/ 10 h 32"/>
                <a:gd name="T26" fmla="*/ 4 w 32"/>
                <a:gd name="T27" fmla="*/ 6 h 32"/>
                <a:gd name="T28" fmla="*/ 10 w 32"/>
                <a:gd name="T29" fmla="*/ 2 h 32"/>
                <a:gd name="T30" fmla="*/ 16 w 32"/>
                <a:gd name="T31" fmla="*/ 0 h 32"/>
                <a:gd name="T32" fmla="*/ 16 w 32"/>
                <a:gd name="T33" fmla="*/ 0 h 32"/>
                <a:gd name="T34" fmla="*/ 22 w 32"/>
                <a:gd name="T35" fmla="*/ 2 h 32"/>
                <a:gd name="T36" fmla="*/ 26 w 32"/>
                <a:gd name="T37" fmla="*/ 6 h 32"/>
                <a:gd name="T38" fmla="*/ 30 w 32"/>
                <a:gd name="T39" fmla="*/ 10 h 32"/>
                <a:gd name="T40" fmla="*/ 32 w 32"/>
                <a:gd name="T41" fmla="*/ 16 h 32"/>
                <a:gd name="T42" fmla="*/ 32 w 32"/>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32">
                  <a:moveTo>
                    <a:pt x="32" y="16"/>
                  </a:moveTo>
                  <a:lnTo>
                    <a:pt x="32" y="16"/>
                  </a:lnTo>
                  <a:lnTo>
                    <a:pt x="30" y="22"/>
                  </a:lnTo>
                  <a:lnTo>
                    <a:pt x="26" y="28"/>
                  </a:lnTo>
                  <a:lnTo>
                    <a:pt x="22" y="32"/>
                  </a:lnTo>
                  <a:lnTo>
                    <a:pt x="16" y="32"/>
                  </a:lnTo>
                  <a:lnTo>
                    <a:pt x="16" y="32"/>
                  </a:lnTo>
                  <a:lnTo>
                    <a:pt x="10" y="32"/>
                  </a:lnTo>
                  <a:lnTo>
                    <a:pt x="4" y="28"/>
                  </a:lnTo>
                  <a:lnTo>
                    <a:pt x="0" y="22"/>
                  </a:lnTo>
                  <a:lnTo>
                    <a:pt x="0" y="16"/>
                  </a:lnTo>
                  <a:lnTo>
                    <a:pt x="0" y="16"/>
                  </a:lnTo>
                  <a:lnTo>
                    <a:pt x="0" y="10"/>
                  </a:lnTo>
                  <a:lnTo>
                    <a:pt x="4" y="6"/>
                  </a:lnTo>
                  <a:lnTo>
                    <a:pt x="10" y="2"/>
                  </a:lnTo>
                  <a:lnTo>
                    <a:pt x="16" y="0"/>
                  </a:lnTo>
                  <a:lnTo>
                    <a:pt x="16" y="0"/>
                  </a:lnTo>
                  <a:lnTo>
                    <a:pt x="22" y="2"/>
                  </a:lnTo>
                  <a:lnTo>
                    <a:pt x="26" y="6"/>
                  </a:lnTo>
                  <a:lnTo>
                    <a:pt x="30" y="10"/>
                  </a:lnTo>
                  <a:lnTo>
                    <a:pt x="32" y="16"/>
                  </a:lnTo>
                  <a:lnTo>
                    <a:pt x="32" y="16"/>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1400" dirty="0"/>
            </a:p>
          </p:txBody>
        </p:sp>
        <p:sp>
          <p:nvSpPr>
            <p:cNvPr id="22" name="Rectangle 221"/>
            <p:cNvSpPr>
              <a:spLocks noChangeArrowheads="1"/>
            </p:cNvSpPr>
            <p:nvPr/>
          </p:nvSpPr>
          <p:spPr bwMode="auto">
            <a:xfrm>
              <a:off x="6833089" y="2167726"/>
              <a:ext cx="156413" cy="158945"/>
            </a:xfrm>
            <a:prstGeom prst="rect">
              <a:avLst/>
            </a:prstGeom>
            <a:solidFill>
              <a:srgbClr val="BDD4E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23" name="Rectangle 222"/>
            <p:cNvSpPr>
              <a:spLocks noChangeArrowheads="1"/>
            </p:cNvSpPr>
            <p:nvPr/>
          </p:nvSpPr>
          <p:spPr bwMode="auto">
            <a:xfrm>
              <a:off x="6833089" y="2457567"/>
              <a:ext cx="156413" cy="158945"/>
            </a:xfrm>
            <a:prstGeom prst="rect">
              <a:avLst/>
            </a:prstGeom>
            <a:solidFill>
              <a:srgbClr val="FFEAC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24" name="Line 223"/>
            <p:cNvSpPr>
              <a:spLocks noChangeShapeType="1"/>
            </p:cNvSpPr>
            <p:nvPr/>
          </p:nvSpPr>
          <p:spPr bwMode="auto">
            <a:xfrm flipH="1">
              <a:off x="6897495" y="2326671"/>
              <a:ext cx="92008"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5" name="Freeform 224"/>
            <p:cNvSpPr>
              <a:spLocks/>
            </p:cNvSpPr>
            <p:nvPr/>
          </p:nvSpPr>
          <p:spPr bwMode="auto">
            <a:xfrm>
              <a:off x="6833089" y="2242524"/>
              <a:ext cx="9201" cy="84147"/>
            </a:xfrm>
            <a:custGeom>
              <a:avLst/>
              <a:gdLst>
                <a:gd name="T0" fmla="*/ 4 w 4"/>
                <a:gd name="T1" fmla="*/ 36 h 36"/>
                <a:gd name="T2" fmla="*/ 0 w 4"/>
                <a:gd name="T3" fmla="*/ 36 h 36"/>
                <a:gd name="T4" fmla="*/ 0 w 4"/>
                <a:gd name="T5" fmla="*/ 0 h 36"/>
              </a:gdLst>
              <a:ahLst/>
              <a:cxnLst>
                <a:cxn ang="0">
                  <a:pos x="T0" y="T1"/>
                </a:cxn>
                <a:cxn ang="0">
                  <a:pos x="T2" y="T3"/>
                </a:cxn>
                <a:cxn ang="0">
                  <a:pos x="T4" y="T5"/>
                </a:cxn>
              </a:cxnLst>
              <a:rect l="0" t="0" r="r" b="b"/>
              <a:pathLst>
                <a:path w="4" h="36">
                  <a:moveTo>
                    <a:pt x="4" y="36"/>
                  </a:moveTo>
                  <a:lnTo>
                    <a:pt x="0" y="36"/>
                  </a:lnTo>
                  <a:lnTo>
                    <a:pt x="0" y="0"/>
                  </a:lnTo>
                </a:path>
              </a:pathLst>
            </a:custGeom>
            <a:noFill/>
            <a:ln w="4">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6" name="Freeform 225"/>
            <p:cNvSpPr>
              <a:spLocks/>
            </p:cNvSpPr>
            <p:nvPr/>
          </p:nvSpPr>
          <p:spPr bwMode="auto">
            <a:xfrm>
              <a:off x="6833089" y="2167726"/>
              <a:ext cx="73606" cy="18699"/>
            </a:xfrm>
            <a:custGeom>
              <a:avLst/>
              <a:gdLst>
                <a:gd name="T0" fmla="*/ 0 w 32"/>
                <a:gd name="T1" fmla="*/ 8 h 8"/>
                <a:gd name="T2" fmla="*/ 0 w 32"/>
                <a:gd name="T3" fmla="*/ 0 h 8"/>
                <a:gd name="T4" fmla="*/ 32 w 32"/>
                <a:gd name="T5" fmla="*/ 0 h 8"/>
              </a:gdLst>
              <a:ahLst/>
              <a:cxnLst>
                <a:cxn ang="0">
                  <a:pos x="T0" y="T1"/>
                </a:cxn>
                <a:cxn ang="0">
                  <a:pos x="T2" y="T3"/>
                </a:cxn>
                <a:cxn ang="0">
                  <a:pos x="T4" y="T5"/>
                </a:cxn>
              </a:cxnLst>
              <a:rect l="0" t="0" r="r" b="b"/>
              <a:pathLst>
                <a:path w="32" h="8">
                  <a:moveTo>
                    <a:pt x="0" y="8"/>
                  </a:moveTo>
                  <a:lnTo>
                    <a:pt x="0" y="0"/>
                  </a:lnTo>
                  <a:lnTo>
                    <a:pt x="32" y="0"/>
                  </a:lnTo>
                </a:path>
              </a:pathLst>
            </a:custGeom>
            <a:noFill/>
            <a:ln w="4">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7" name="Freeform 226"/>
            <p:cNvSpPr>
              <a:spLocks/>
            </p:cNvSpPr>
            <p:nvPr/>
          </p:nvSpPr>
          <p:spPr bwMode="auto">
            <a:xfrm>
              <a:off x="6961900" y="2167726"/>
              <a:ext cx="27602" cy="65448"/>
            </a:xfrm>
            <a:custGeom>
              <a:avLst/>
              <a:gdLst>
                <a:gd name="T0" fmla="*/ 0 w 12"/>
                <a:gd name="T1" fmla="*/ 0 h 28"/>
                <a:gd name="T2" fmla="*/ 12 w 12"/>
                <a:gd name="T3" fmla="*/ 0 h 28"/>
                <a:gd name="T4" fmla="*/ 12 w 12"/>
                <a:gd name="T5" fmla="*/ 28 h 28"/>
              </a:gdLst>
              <a:ahLst/>
              <a:cxnLst>
                <a:cxn ang="0">
                  <a:pos x="T0" y="T1"/>
                </a:cxn>
                <a:cxn ang="0">
                  <a:pos x="T2" y="T3"/>
                </a:cxn>
                <a:cxn ang="0">
                  <a:pos x="T4" y="T5"/>
                </a:cxn>
              </a:cxnLst>
              <a:rect l="0" t="0" r="r" b="b"/>
              <a:pathLst>
                <a:path w="12" h="28">
                  <a:moveTo>
                    <a:pt x="0" y="0"/>
                  </a:moveTo>
                  <a:lnTo>
                    <a:pt x="12" y="0"/>
                  </a:lnTo>
                  <a:lnTo>
                    <a:pt x="12" y="28"/>
                  </a:lnTo>
                </a:path>
              </a:pathLst>
            </a:custGeom>
            <a:noFill/>
            <a:ln w="4">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8" name="Line 227"/>
            <p:cNvSpPr>
              <a:spLocks noChangeShapeType="1"/>
            </p:cNvSpPr>
            <p:nvPr/>
          </p:nvSpPr>
          <p:spPr bwMode="auto">
            <a:xfrm>
              <a:off x="6989502" y="2289272"/>
              <a:ext cx="0" cy="37399"/>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9" name="Line 228"/>
            <p:cNvSpPr>
              <a:spLocks noChangeShapeType="1"/>
            </p:cNvSpPr>
            <p:nvPr/>
          </p:nvSpPr>
          <p:spPr bwMode="auto">
            <a:xfrm flipH="1">
              <a:off x="6897495" y="2616512"/>
              <a:ext cx="92008"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0" name="Freeform 229"/>
            <p:cNvSpPr>
              <a:spLocks/>
            </p:cNvSpPr>
            <p:nvPr/>
          </p:nvSpPr>
          <p:spPr bwMode="auto">
            <a:xfrm>
              <a:off x="6833089" y="2532364"/>
              <a:ext cx="9201" cy="84147"/>
            </a:xfrm>
            <a:custGeom>
              <a:avLst/>
              <a:gdLst>
                <a:gd name="T0" fmla="*/ 4 w 4"/>
                <a:gd name="T1" fmla="*/ 36 h 36"/>
                <a:gd name="T2" fmla="*/ 0 w 4"/>
                <a:gd name="T3" fmla="*/ 36 h 36"/>
                <a:gd name="T4" fmla="*/ 0 w 4"/>
                <a:gd name="T5" fmla="*/ 0 h 36"/>
              </a:gdLst>
              <a:ahLst/>
              <a:cxnLst>
                <a:cxn ang="0">
                  <a:pos x="T0" y="T1"/>
                </a:cxn>
                <a:cxn ang="0">
                  <a:pos x="T2" y="T3"/>
                </a:cxn>
                <a:cxn ang="0">
                  <a:pos x="T4" y="T5"/>
                </a:cxn>
              </a:cxnLst>
              <a:rect l="0" t="0" r="r" b="b"/>
              <a:pathLst>
                <a:path w="4" h="36">
                  <a:moveTo>
                    <a:pt x="4" y="36"/>
                  </a:moveTo>
                  <a:lnTo>
                    <a:pt x="0" y="36"/>
                  </a:lnTo>
                  <a:lnTo>
                    <a:pt x="0" y="0"/>
                  </a:lnTo>
                </a:path>
              </a:pathLst>
            </a:custGeom>
            <a:noFill/>
            <a:ln w="4">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1" name="Freeform 230"/>
            <p:cNvSpPr>
              <a:spLocks/>
            </p:cNvSpPr>
            <p:nvPr/>
          </p:nvSpPr>
          <p:spPr bwMode="auto">
            <a:xfrm>
              <a:off x="6833089" y="2457567"/>
              <a:ext cx="73606" cy="18699"/>
            </a:xfrm>
            <a:custGeom>
              <a:avLst/>
              <a:gdLst>
                <a:gd name="T0" fmla="*/ 0 w 32"/>
                <a:gd name="T1" fmla="*/ 8 h 8"/>
                <a:gd name="T2" fmla="*/ 0 w 32"/>
                <a:gd name="T3" fmla="*/ 0 h 8"/>
                <a:gd name="T4" fmla="*/ 32 w 32"/>
                <a:gd name="T5" fmla="*/ 0 h 8"/>
              </a:gdLst>
              <a:ahLst/>
              <a:cxnLst>
                <a:cxn ang="0">
                  <a:pos x="T0" y="T1"/>
                </a:cxn>
                <a:cxn ang="0">
                  <a:pos x="T2" y="T3"/>
                </a:cxn>
                <a:cxn ang="0">
                  <a:pos x="T4" y="T5"/>
                </a:cxn>
              </a:cxnLst>
              <a:rect l="0" t="0" r="r" b="b"/>
              <a:pathLst>
                <a:path w="32" h="8">
                  <a:moveTo>
                    <a:pt x="0" y="8"/>
                  </a:moveTo>
                  <a:lnTo>
                    <a:pt x="0" y="0"/>
                  </a:lnTo>
                  <a:lnTo>
                    <a:pt x="32" y="0"/>
                  </a:lnTo>
                </a:path>
              </a:pathLst>
            </a:custGeom>
            <a:noFill/>
            <a:ln w="4">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2" name="Freeform 231"/>
            <p:cNvSpPr>
              <a:spLocks/>
            </p:cNvSpPr>
            <p:nvPr/>
          </p:nvSpPr>
          <p:spPr bwMode="auto">
            <a:xfrm>
              <a:off x="6961900" y="2457567"/>
              <a:ext cx="27602" cy="65448"/>
            </a:xfrm>
            <a:custGeom>
              <a:avLst/>
              <a:gdLst>
                <a:gd name="T0" fmla="*/ 0 w 12"/>
                <a:gd name="T1" fmla="*/ 0 h 28"/>
                <a:gd name="T2" fmla="*/ 12 w 12"/>
                <a:gd name="T3" fmla="*/ 0 h 28"/>
                <a:gd name="T4" fmla="*/ 12 w 12"/>
                <a:gd name="T5" fmla="*/ 28 h 28"/>
              </a:gdLst>
              <a:ahLst/>
              <a:cxnLst>
                <a:cxn ang="0">
                  <a:pos x="T0" y="T1"/>
                </a:cxn>
                <a:cxn ang="0">
                  <a:pos x="T2" y="T3"/>
                </a:cxn>
                <a:cxn ang="0">
                  <a:pos x="T4" y="T5"/>
                </a:cxn>
              </a:cxnLst>
              <a:rect l="0" t="0" r="r" b="b"/>
              <a:pathLst>
                <a:path w="12" h="28">
                  <a:moveTo>
                    <a:pt x="0" y="0"/>
                  </a:moveTo>
                  <a:lnTo>
                    <a:pt x="12" y="0"/>
                  </a:lnTo>
                  <a:lnTo>
                    <a:pt x="12" y="28"/>
                  </a:lnTo>
                </a:path>
              </a:pathLst>
            </a:custGeom>
            <a:noFill/>
            <a:ln w="4">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3" name="Line 232"/>
            <p:cNvSpPr>
              <a:spLocks noChangeShapeType="1"/>
            </p:cNvSpPr>
            <p:nvPr/>
          </p:nvSpPr>
          <p:spPr bwMode="auto">
            <a:xfrm>
              <a:off x="6989502" y="2579113"/>
              <a:ext cx="0" cy="37399"/>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4" name="Rectangle 233"/>
            <p:cNvSpPr>
              <a:spLocks noChangeArrowheads="1"/>
            </p:cNvSpPr>
            <p:nvPr/>
          </p:nvSpPr>
          <p:spPr bwMode="auto">
            <a:xfrm>
              <a:off x="7049307" y="2149027"/>
              <a:ext cx="974625" cy="2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Price effect</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35" name="Rectangle 234"/>
            <p:cNvSpPr>
              <a:spLocks noChangeArrowheads="1"/>
            </p:cNvSpPr>
            <p:nvPr/>
          </p:nvSpPr>
          <p:spPr bwMode="auto">
            <a:xfrm>
              <a:off x="7049307" y="2438867"/>
              <a:ext cx="1256930" cy="2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Quantity effect</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grpSp>
    </p:spTree>
    <p:extLst>
      <p:ext uri="{BB962C8B-B14F-4D97-AF65-F5344CB8AC3E}">
        <p14:creationId xmlns:p14="http://schemas.microsoft.com/office/powerpoint/2010/main" val="208265055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t>Active Learning: Calculating the change in total revenue</a:t>
            </a:r>
          </a:p>
        </p:txBody>
      </p:sp>
      <p:sp>
        <p:nvSpPr>
          <p:cNvPr id="4" name="Content Placeholder 3"/>
          <p:cNvSpPr>
            <a:spLocks noGrp="1"/>
          </p:cNvSpPr>
          <p:nvPr>
            <p:ph idx="1"/>
          </p:nvPr>
        </p:nvSpPr>
        <p:spPr/>
        <p:txBody>
          <a:bodyPr>
            <a:normAutofit/>
          </a:bodyPr>
          <a:lstStyle/>
          <a:p>
            <a:pPr marL="0" indent="0">
              <a:buNone/>
            </a:pPr>
            <a:r>
              <a:rPr lang="en-US" sz="3000" dirty="0"/>
              <a:t>Find the change in total revenue using the following two points along a demand curve: ($20,150) and ($10,350).</a:t>
            </a:r>
          </a:p>
        </p:txBody>
      </p:sp>
    </p:spTree>
    <p:extLst>
      <p:ext uri="{BB962C8B-B14F-4D97-AF65-F5344CB8AC3E}">
        <p14:creationId xmlns:p14="http://schemas.microsoft.com/office/powerpoint/2010/main" val="243963959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Active Learning Solution II</a:t>
            </a:r>
          </a:p>
        </p:txBody>
      </p:sp>
      <p:sp>
        <p:nvSpPr>
          <p:cNvPr id="4" name="Content Placeholder 3"/>
          <p:cNvSpPr>
            <a:spLocks noGrp="1"/>
          </p:cNvSpPr>
          <p:nvPr>
            <p:ph idx="1"/>
          </p:nvPr>
        </p:nvSpPr>
        <p:spPr/>
        <p:txBody>
          <a:bodyPr>
            <a:normAutofit fontScale="92500"/>
          </a:bodyPr>
          <a:lstStyle/>
          <a:p>
            <a:pPr marL="0" indent="0">
              <a:buNone/>
            </a:pPr>
            <a:r>
              <a:rPr lang="en-US" sz="3000" dirty="0"/>
              <a:t>Find the change in total revenue using the following two points along a demand curve: ($20,150) and ($10,350).</a:t>
            </a:r>
          </a:p>
          <a:p>
            <a:pPr marL="0" indent="0">
              <a:buNone/>
            </a:pPr>
            <a:endParaRPr lang="en-US" sz="1100" dirty="0"/>
          </a:p>
          <a:p>
            <a:pPr marL="0" indent="0" algn="ctr">
              <a:buNone/>
            </a:pPr>
            <a:r>
              <a:rPr lang="en-US" dirty="0"/>
              <a:t>TR</a:t>
            </a:r>
            <a:r>
              <a:rPr lang="en-US" baseline="-25000" dirty="0"/>
              <a:t>A</a:t>
            </a:r>
            <a:r>
              <a:rPr lang="en-US" dirty="0"/>
              <a:t> = $20 × 150 = $3,000.</a:t>
            </a:r>
          </a:p>
          <a:p>
            <a:pPr marL="0" indent="0" algn="ctr">
              <a:buNone/>
            </a:pPr>
            <a:r>
              <a:rPr lang="en-US" dirty="0"/>
              <a:t>TR</a:t>
            </a:r>
            <a:r>
              <a:rPr lang="en-US" baseline="-25000" dirty="0"/>
              <a:t>B</a:t>
            </a:r>
            <a:r>
              <a:rPr lang="en-US" dirty="0"/>
              <a:t> = $10 × 350 = $3,500.</a:t>
            </a:r>
          </a:p>
          <a:p>
            <a:pPr marL="0" indent="0" algn="ctr">
              <a:buNone/>
            </a:pPr>
            <a:r>
              <a:rPr lang="en-US" dirty="0"/>
              <a:t>ΔTR = TR</a:t>
            </a:r>
            <a:r>
              <a:rPr lang="en-US" baseline="-25000" dirty="0"/>
              <a:t>B</a:t>
            </a:r>
            <a:r>
              <a:rPr lang="en-US" dirty="0"/>
              <a:t> - TR</a:t>
            </a:r>
            <a:r>
              <a:rPr lang="en-US" baseline="-25000" dirty="0"/>
              <a:t>A</a:t>
            </a:r>
            <a:r>
              <a:rPr lang="en-US" dirty="0"/>
              <a:t> = $3,500 - $3,000 = $500</a:t>
            </a:r>
          </a:p>
          <a:p>
            <a:pPr marL="0" indent="0">
              <a:buNone/>
            </a:pPr>
            <a:endParaRPr lang="en-US" sz="1100" dirty="0"/>
          </a:p>
          <a:p>
            <a:r>
              <a:rPr lang="en-US" dirty="0"/>
              <a:t>Using our previous answer, these points correspond with an elastic demand curve.</a:t>
            </a:r>
          </a:p>
          <a:p>
            <a:r>
              <a:rPr lang="en-US" dirty="0"/>
              <a:t>It is expected that the change in total revenue will be positive since price is falling.</a:t>
            </a:r>
          </a:p>
        </p:txBody>
      </p:sp>
    </p:spTree>
    <p:extLst>
      <p:ext uri="{BB962C8B-B14F-4D97-AF65-F5344CB8AC3E}">
        <p14:creationId xmlns:p14="http://schemas.microsoft.com/office/powerpoint/2010/main" val="13208876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will you learn in this chapter?</a:t>
            </a:r>
            <a:endParaRPr lang="en-US" dirty="0">
              <a:solidFill>
                <a:srgbClr val="C00000"/>
              </a:solidFill>
            </a:endParaRPr>
          </a:p>
        </p:txBody>
      </p:sp>
      <p:sp>
        <p:nvSpPr>
          <p:cNvPr id="3" name="Content Placeholder 2"/>
          <p:cNvSpPr>
            <a:spLocks noGrp="1"/>
          </p:cNvSpPr>
          <p:nvPr>
            <p:ph idx="1"/>
          </p:nvPr>
        </p:nvSpPr>
        <p:spPr/>
        <p:txBody>
          <a:bodyPr>
            <a:normAutofit/>
          </a:bodyPr>
          <a:lstStyle/>
          <a:p>
            <a:r>
              <a:rPr lang="en-US" dirty="0"/>
              <a:t>How to explain the concept of </a:t>
            </a:r>
            <a:r>
              <a:rPr lang="en-US" i="1" dirty="0">
                <a:solidFill>
                  <a:srgbClr val="9D0505"/>
                </a:solidFill>
              </a:rPr>
              <a:t>elasticity</a:t>
            </a:r>
            <a:r>
              <a:rPr lang="en-US" dirty="0"/>
              <a:t>.</a:t>
            </a:r>
          </a:p>
          <a:p>
            <a:r>
              <a:rPr lang="en-US" dirty="0"/>
              <a:t>How to calculate </a:t>
            </a:r>
            <a:r>
              <a:rPr lang="en-US" i="1" dirty="0">
                <a:solidFill>
                  <a:srgbClr val="9D0505"/>
                </a:solidFill>
              </a:rPr>
              <a:t>price elasticity of demand and supply</a:t>
            </a:r>
            <a:r>
              <a:rPr lang="en-US" dirty="0"/>
              <a:t> using the mid-point method.</a:t>
            </a:r>
          </a:p>
          <a:p>
            <a:r>
              <a:rPr lang="en-US" dirty="0"/>
              <a:t>How the determinants of price elasticity of demand and supply affect the degree of elasticity.</a:t>
            </a:r>
          </a:p>
          <a:p>
            <a:r>
              <a:rPr lang="en-US" dirty="0"/>
              <a:t>How to calculate </a:t>
            </a:r>
            <a:r>
              <a:rPr lang="en-US" i="1" dirty="0">
                <a:solidFill>
                  <a:srgbClr val="9D0505"/>
                </a:solidFill>
              </a:rPr>
              <a:t>cross-price and income elasticities of demand</a:t>
            </a:r>
            <a:r>
              <a:rPr lang="en-US" dirty="0"/>
              <a:t>, and interpret the sign of the elasticities.</a:t>
            </a:r>
          </a:p>
        </p:txBody>
      </p:sp>
    </p:spTree>
    <p:extLst>
      <p:ext uri="{BB962C8B-B14F-4D97-AF65-F5344CB8AC3E}">
        <p14:creationId xmlns:p14="http://schemas.microsoft.com/office/powerpoint/2010/main" val="7865372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sz="4400" dirty="0">
                <a:latin typeface="+mj-lt"/>
              </a:rPr>
              <a:t>Elasticity of demand and total revenue</a:t>
            </a:r>
          </a:p>
        </p:txBody>
      </p:sp>
      <p:sp>
        <p:nvSpPr>
          <p:cNvPr id="259" name="Content Placeholder 1"/>
          <p:cNvSpPr>
            <a:spLocks noGrp="1"/>
          </p:cNvSpPr>
          <p:nvPr>
            <p:ph idx="1"/>
          </p:nvPr>
        </p:nvSpPr>
        <p:spPr/>
        <p:txBody>
          <a:bodyPr>
            <a:normAutofit/>
          </a:bodyPr>
          <a:lstStyle/>
          <a:p>
            <a:pPr marL="0" indent="0">
              <a:buNone/>
            </a:pPr>
            <a:r>
              <a:rPr lang="en-US" dirty="0"/>
              <a:t>The relationship between P, Q, TR, and </a:t>
            </a:r>
            <a:r>
              <a:rPr lang="el-GR" dirty="0"/>
              <a:t>ε</a:t>
            </a:r>
            <a:r>
              <a:rPr lang="en-US" baseline="-25000" dirty="0"/>
              <a:t>d</a:t>
            </a:r>
            <a:r>
              <a:rPr lang="en-US" dirty="0"/>
              <a:t> is summarized as follows.</a:t>
            </a:r>
          </a:p>
        </p:txBody>
      </p:sp>
      <p:sp>
        <p:nvSpPr>
          <p:cNvPr id="125" name="Line 55"/>
          <p:cNvSpPr>
            <a:spLocks noChangeShapeType="1"/>
          </p:cNvSpPr>
          <p:nvPr/>
        </p:nvSpPr>
        <p:spPr bwMode="auto">
          <a:xfrm>
            <a:off x="2828771" y="2777836"/>
            <a:ext cx="0" cy="4047259"/>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grpSp>
        <p:nvGrpSpPr>
          <p:cNvPr id="2" name="Group 1"/>
          <p:cNvGrpSpPr/>
          <p:nvPr/>
        </p:nvGrpSpPr>
        <p:grpSpPr>
          <a:xfrm>
            <a:off x="0" y="2340943"/>
            <a:ext cx="2748024" cy="3974257"/>
            <a:chOff x="0" y="2340943"/>
            <a:chExt cx="2748024" cy="3974257"/>
          </a:xfrm>
        </p:grpSpPr>
        <p:sp>
          <p:nvSpPr>
            <p:cNvPr id="75" name="Rectangle 5"/>
            <p:cNvSpPr>
              <a:spLocks noChangeArrowheads="1"/>
            </p:cNvSpPr>
            <p:nvPr/>
          </p:nvSpPr>
          <p:spPr bwMode="auto">
            <a:xfrm>
              <a:off x="5117" y="2438400"/>
              <a:ext cx="875069" cy="310684"/>
            </a:xfrm>
            <a:prstGeom prst="rect">
              <a:avLst/>
            </a:prstGeom>
            <a:solidFill>
              <a:srgbClr val="E3E8C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76" name="Rectangle 6"/>
            <p:cNvSpPr>
              <a:spLocks noChangeArrowheads="1"/>
            </p:cNvSpPr>
            <p:nvPr/>
          </p:nvSpPr>
          <p:spPr bwMode="auto">
            <a:xfrm>
              <a:off x="880186" y="2438400"/>
              <a:ext cx="905773" cy="310684"/>
            </a:xfrm>
            <a:prstGeom prst="rect">
              <a:avLst/>
            </a:prstGeom>
            <a:solidFill>
              <a:srgbClr val="E3E8C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77" name="Rectangle 7"/>
            <p:cNvSpPr>
              <a:spLocks noChangeArrowheads="1"/>
            </p:cNvSpPr>
            <p:nvPr/>
          </p:nvSpPr>
          <p:spPr bwMode="auto">
            <a:xfrm>
              <a:off x="1785960" y="2438400"/>
              <a:ext cx="956947" cy="310684"/>
            </a:xfrm>
            <a:prstGeom prst="rect">
              <a:avLst/>
            </a:prstGeom>
            <a:solidFill>
              <a:srgbClr val="E3E8C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78" name="Rectangle 8"/>
            <p:cNvSpPr>
              <a:spLocks noChangeArrowheads="1"/>
            </p:cNvSpPr>
            <p:nvPr/>
          </p:nvSpPr>
          <p:spPr bwMode="auto">
            <a:xfrm>
              <a:off x="5117" y="2749083"/>
              <a:ext cx="875069" cy="321410"/>
            </a:xfrm>
            <a:prstGeom prst="rect">
              <a:avLst/>
            </a:prstGeom>
            <a:solidFill>
              <a:srgbClr val="F1F9F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79" name="Rectangle 9"/>
            <p:cNvSpPr>
              <a:spLocks noChangeArrowheads="1"/>
            </p:cNvSpPr>
            <p:nvPr/>
          </p:nvSpPr>
          <p:spPr bwMode="auto">
            <a:xfrm>
              <a:off x="880186" y="2749083"/>
              <a:ext cx="905773" cy="321410"/>
            </a:xfrm>
            <a:prstGeom prst="rect">
              <a:avLst/>
            </a:prstGeom>
            <a:solidFill>
              <a:srgbClr val="F1F9F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80" name="Rectangle 10"/>
            <p:cNvSpPr>
              <a:spLocks noChangeArrowheads="1"/>
            </p:cNvSpPr>
            <p:nvPr/>
          </p:nvSpPr>
          <p:spPr bwMode="auto">
            <a:xfrm>
              <a:off x="1785960" y="2749083"/>
              <a:ext cx="956947" cy="321410"/>
            </a:xfrm>
            <a:prstGeom prst="rect">
              <a:avLst/>
            </a:prstGeom>
            <a:solidFill>
              <a:srgbClr val="F1F9F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81" name="Rectangle 11"/>
            <p:cNvSpPr>
              <a:spLocks noChangeArrowheads="1"/>
            </p:cNvSpPr>
            <p:nvPr/>
          </p:nvSpPr>
          <p:spPr bwMode="auto">
            <a:xfrm>
              <a:off x="5117" y="3070492"/>
              <a:ext cx="875069" cy="326512"/>
            </a:xfrm>
            <a:prstGeom prst="rect">
              <a:avLst/>
            </a:prstGeom>
            <a:solidFill>
              <a:srgbClr val="DBF0F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82" name="Rectangle 12"/>
            <p:cNvSpPr>
              <a:spLocks noChangeArrowheads="1"/>
            </p:cNvSpPr>
            <p:nvPr/>
          </p:nvSpPr>
          <p:spPr bwMode="auto">
            <a:xfrm>
              <a:off x="880186" y="3070492"/>
              <a:ext cx="905773" cy="326512"/>
            </a:xfrm>
            <a:prstGeom prst="rect">
              <a:avLst/>
            </a:prstGeom>
            <a:solidFill>
              <a:srgbClr val="DBF0F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83" name="Rectangle 13"/>
            <p:cNvSpPr>
              <a:spLocks noChangeArrowheads="1"/>
            </p:cNvSpPr>
            <p:nvPr/>
          </p:nvSpPr>
          <p:spPr bwMode="auto">
            <a:xfrm>
              <a:off x="1785960" y="3070492"/>
              <a:ext cx="956947" cy="326512"/>
            </a:xfrm>
            <a:prstGeom prst="rect">
              <a:avLst/>
            </a:prstGeom>
            <a:solidFill>
              <a:srgbClr val="DBF0F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84" name="Rectangle 14"/>
            <p:cNvSpPr>
              <a:spLocks noChangeArrowheads="1"/>
            </p:cNvSpPr>
            <p:nvPr/>
          </p:nvSpPr>
          <p:spPr bwMode="auto">
            <a:xfrm>
              <a:off x="5117" y="3397004"/>
              <a:ext cx="875069" cy="326512"/>
            </a:xfrm>
            <a:prstGeom prst="rect">
              <a:avLst/>
            </a:prstGeom>
            <a:solidFill>
              <a:srgbClr val="F1F9F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85" name="Rectangle 15"/>
            <p:cNvSpPr>
              <a:spLocks noChangeArrowheads="1"/>
            </p:cNvSpPr>
            <p:nvPr/>
          </p:nvSpPr>
          <p:spPr bwMode="auto">
            <a:xfrm>
              <a:off x="880186" y="3397004"/>
              <a:ext cx="905773" cy="326512"/>
            </a:xfrm>
            <a:prstGeom prst="rect">
              <a:avLst/>
            </a:prstGeom>
            <a:solidFill>
              <a:srgbClr val="F1F9F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86" name="Rectangle 16"/>
            <p:cNvSpPr>
              <a:spLocks noChangeArrowheads="1"/>
            </p:cNvSpPr>
            <p:nvPr/>
          </p:nvSpPr>
          <p:spPr bwMode="auto">
            <a:xfrm>
              <a:off x="1785960" y="3397004"/>
              <a:ext cx="956947" cy="326512"/>
            </a:xfrm>
            <a:prstGeom prst="rect">
              <a:avLst/>
            </a:prstGeom>
            <a:solidFill>
              <a:srgbClr val="F1F9F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87" name="Rectangle 17"/>
            <p:cNvSpPr>
              <a:spLocks noChangeArrowheads="1"/>
            </p:cNvSpPr>
            <p:nvPr/>
          </p:nvSpPr>
          <p:spPr bwMode="auto">
            <a:xfrm>
              <a:off x="5117" y="3723515"/>
              <a:ext cx="875069" cy="321410"/>
            </a:xfrm>
            <a:prstGeom prst="rect">
              <a:avLst/>
            </a:prstGeom>
            <a:solidFill>
              <a:srgbClr val="DBF0F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88" name="Rectangle 18"/>
            <p:cNvSpPr>
              <a:spLocks noChangeArrowheads="1"/>
            </p:cNvSpPr>
            <p:nvPr/>
          </p:nvSpPr>
          <p:spPr bwMode="auto">
            <a:xfrm>
              <a:off x="880186" y="3723515"/>
              <a:ext cx="905773" cy="321410"/>
            </a:xfrm>
            <a:prstGeom prst="rect">
              <a:avLst/>
            </a:prstGeom>
            <a:solidFill>
              <a:srgbClr val="DBF0F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89" name="Rectangle 19"/>
            <p:cNvSpPr>
              <a:spLocks noChangeArrowheads="1"/>
            </p:cNvSpPr>
            <p:nvPr/>
          </p:nvSpPr>
          <p:spPr bwMode="auto">
            <a:xfrm>
              <a:off x="1785960" y="3723515"/>
              <a:ext cx="956947" cy="321410"/>
            </a:xfrm>
            <a:prstGeom prst="rect">
              <a:avLst/>
            </a:prstGeom>
            <a:solidFill>
              <a:srgbClr val="DBF0F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90" name="Rectangle 20"/>
            <p:cNvSpPr>
              <a:spLocks noChangeArrowheads="1"/>
            </p:cNvSpPr>
            <p:nvPr/>
          </p:nvSpPr>
          <p:spPr bwMode="auto">
            <a:xfrm>
              <a:off x="5117" y="4044925"/>
              <a:ext cx="875069" cy="326512"/>
            </a:xfrm>
            <a:prstGeom prst="rect">
              <a:avLst/>
            </a:prstGeom>
            <a:solidFill>
              <a:srgbClr val="F1F9F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91" name="Rectangle 21"/>
            <p:cNvSpPr>
              <a:spLocks noChangeArrowheads="1"/>
            </p:cNvSpPr>
            <p:nvPr/>
          </p:nvSpPr>
          <p:spPr bwMode="auto">
            <a:xfrm>
              <a:off x="880186" y="4044925"/>
              <a:ext cx="905773" cy="326512"/>
            </a:xfrm>
            <a:prstGeom prst="rect">
              <a:avLst/>
            </a:prstGeom>
            <a:solidFill>
              <a:srgbClr val="F1F9F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92" name="Rectangle 22"/>
            <p:cNvSpPr>
              <a:spLocks noChangeArrowheads="1"/>
            </p:cNvSpPr>
            <p:nvPr/>
          </p:nvSpPr>
          <p:spPr bwMode="auto">
            <a:xfrm>
              <a:off x="1785960" y="4044925"/>
              <a:ext cx="956947" cy="326512"/>
            </a:xfrm>
            <a:prstGeom prst="rect">
              <a:avLst/>
            </a:prstGeom>
            <a:solidFill>
              <a:srgbClr val="F1F9F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93" name="Rectangle 23"/>
            <p:cNvSpPr>
              <a:spLocks noChangeArrowheads="1"/>
            </p:cNvSpPr>
            <p:nvPr/>
          </p:nvSpPr>
          <p:spPr bwMode="auto">
            <a:xfrm>
              <a:off x="5117" y="4371437"/>
              <a:ext cx="875069" cy="321410"/>
            </a:xfrm>
            <a:prstGeom prst="rect">
              <a:avLst/>
            </a:prstGeom>
            <a:solidFill>
              <a:srgbClr val="DBF0F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94" name="Rectangle 24"/>
            <p:cNvSpPr>
              <a:spLocks noChangeArrowheads="1"/>
            </p:cNvSpPr>
            <p:nvPr/>
          </p:nvSpPr>
          <p:spPr bwMode="auto">
            <a:xfrm>
              <a:off x="880186" y="4371437"/>
              <a:ext cx="905773" cy="321410"/>
            </a:xfrm>
            <a:prstGeom prst="rect">
              <a:avLst/>
            </a:prstGeom>
            <a:solidFill>
              <a:srgbClr val="DBF0F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95" name="Rectangle 25"/>
            <p:cNvSpPr>
              <a:spLocks noChangeArrowheads="1"/>
            </p:cNvSpPr>
            <p:nvPr/>
          </p:nvSpPr>
          <p:spPr bwMode="auto">
            <a:xfrm>
              <a:off x="1785960" y="4371437"/>
              <a:ext cx="956947" cy="321410"/>
            </a:xfrm>
            <a:prstGeom prst="rect">
              <a:avLst/>
            </a:prstGeom>
            <a:solidFill>
              <a:srgbClr val="DBF0F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96" name="Rectangle 26"/>
            <p:cNvSpPr>
              <a:spLocks noChangeArrowheads="1"/>
            </p:cNvSpPr>
            <p:nvPr/>
          </p:nvSpPr>
          <p:spPr bwMode="auto">
            <a:xfrm>
              <a:off x="5117" y="4692847"/>
              <a:ext cx="875069" cy="326512"/>
            </a:xfrm>
            <a:prstGeom prst="rect">
              <a:avLst/>
            </a:prstGeom>
            <a:solidFill>
              <a:srgbClr val="F1F9F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97" name="Rectangle 27"/>
            <p:cNvSpPr>
              <a:spLocks noChangeArrowheads="1"/>
            </p:cNvSpPr>
            <p:nvPr/>
          </p:nvSpPr>
          <p:spPr bwMode="auto">
            <a:xfrm>
              <a:off x="880186" y="4692847"/>
              <a:ext cx="905773" cy="326512"/>
            </a:xfrm>
            <a:prstGeom prst="rect">
              <a:avLst/>
            </a:prstGeom>
            <a:solidFill>
              <a:srgbClr val="F1F9F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98" name="Rectangle 28"/>
            <p:cNvSpPr>
              <a:spLocks noChangeArrowheads="1"/>
            </p:cNvSpPr>
            <p:nvPr/>
          </p:nvSpPr>
          <p:spPr bwMode="auto">
            <a:xfrm>
              <a:off x="1785960" y="4692847"/>
              <a:ext cx="956947" cy="326512"/>
            </a:xfrm>
            <a:prstGeom prst="rect">
              <a:avLst/>
            </a:prstGeom>
            <a:solidFill>
              <a:srgbClr val="F1F9F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99" name="Rectangle 29"/>
            <p:cNvSpPr>
              <a:spLocks noChangeArrowheads="1"/>
            </p:cNvSpPr>
            <p:nvPr/>
          </p:nvSpPr>
          <p:spPr bwMode="auto">
            <a:xfrm>
              <a:off x="5117" y="5019358"/>
              <a:ext cx="875069" cy="326512"/>
            </a:xfrm>
            <a:prstGeom prst="rect">
              <a:avLst/>
            </a:prstGeom>
            <a:solidFill>
              <a:srgbClr val="DBF0F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00" name="Rectangle 30"/>
            <p:cNvSpPr>
              <a:spLocks noChangeArrowheads="1"/>
            </p:cNvSpPr>
            <p:nvPr/>
          </p:nvSpPr>
          <p:spPr bwMode="auto">
            <a:xfrm>
              <a:off x="880186" y="5019358"/>
              <a:ext cx="905773" cy="326512"/>
            </a:xfrm>
            <a:prstGeom prst="rect">
              <a:avLst/>
            </a:prstGeom>
            <a:solidFill>
              <a:srgbClr val="DBF0F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01" name="Rectangle 31"/>
            <p:cNvSpPr>
              <a:spLocks noChangeArrowheads="1"/>
            </p:cNvSpPr>
            <p:nvPr/>
          </p:nvSpPr>
          <p:spPr bwMode="auto">
            <a:xfrm>
              <a:off x="1785960" y="5019358"/>
              <a:ext cx="956947" cy="326512"/>
            </a:xfrm>
            <a:prstGeom prst="rect">
              <a:avLst/>
            </a:prstGeom>
            <a:solidFill>
              <a:srgbClr val="DBF0F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02" name="Rectangle 32"/>
            <p:cNvSpPr>
              <a:spLocks noChangeArrowheads="1"/>
            </p:cNvSpPr>
            <p:nvPr/>
          </p:nvSpPr>
          <p:spPr bwMode="auto">
            <a:xfrm>
              <a:off x="5117" y="5345870"/>
              <a:ext cx="875069" cy="321410"/>
            </a:xfrm>
            <a:prstGeom prst="rect">
              <a:avLst/>
            </a:prstGeom>
            <a:solidFill>
              <a:srgbClr val="F1F9F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03" name="Rectangle 33"/>
            <p:cNvSpPr>
              <a:spLocks noChangeArrowheads="1"/>
            </p:cNvSpPr>
            <p:nvPr/>
          </p:nvSpPr>
          <p:spPr bwMode="auto">
            <a:xfrm>
              <a:off x="880186" y="5345870"/>
              <a:ext cx="905773" cy="321410"/>
            </a:xfrm>
            <a:prstGeom prst="rect">
              <a:avLst/>
            </a:prstGeom>
            <a:solidFill>
              <a:srgbClr val="F1F9F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04" name="Rectangle 34"/>
            <p:cNvSpPr>
              <a:spLocks noChangeArrowheads="1"/>
            </p:cNvSpPr>
            <p:nvPr/>
          </p:nvSpPr>
          <p:spPr bwMode="auto">
            <a:xfrm>
              <a:off x="1785960" y="5345870"/>
              <a:ext cx="956947" cy="321410"/>
            </a:xfrm>
            <a:prstGeom prst="rect">
              <a:avLst/>
            </a:prstGeom>
            <a:solidFill>
              <a:srgbClr val="F1F9F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05" name="Rectangle 35"/>
            <p:cNvSpPr>
              <a:spLocks noChangeArrowheads="1"/>
            </p:cNvSpPr>
            <p:nvPr/>
          </p:nvSpPr>
          <p:spPr bwMode="auto">
            <a:xfrm>
              <a:off x="5117" y="5667279"/>
              <a:ext cx="875069" cy="326512"/>
            </a:xfrm>
            <a:prstGeom prst="rect">
              <a:avLst/>
            </a:prstGeom>
            <a:solidFill>
              <a:srgbClr val="DBF0F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06" name="Rectangle 36"/>
            <p:cNvSpPr>
              <a:spLocks noChangeArrowheads="1"/>
            </p:cNvSpPr>
            <p:nvPr/>
          </p:nvSpPr>
          <p:spPr bwMode="auto">
            <a:xfrm>
              <a:off x="880186" y="5667279"/>
              <a:ext cx="905773" cy="326512"/>
            </a:xfrm>
            <a:prstGeom prst="rect">
              <a:avLst/>
            </a:prstGeom>
            <a:solidFill>
              <a:srgbClr val="DBF0F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07" name="Rectangle 37"/>
            <p:cNvSpPr>
              <a:spLocks noChangeArrowheads="1"/>
            </p:cNvSpPr>
            <p:nvPr/>
          </p:nvSpPr>
          <p:spPr bwMode="auto">
            <a:xfrm>
              <a:off x="1785960" y="5667279"/>
              <a:ext cx="956947" cy="326512"/>
            </a:xfrm>
            <a:prstGeom prst="rect">
              <a:avLst/>
            </a:prstGeom>
            <a:solidFill>
              <a:srgbClr val="DBF0F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08" name="Rectangle 38"/>
            <p:cNvSpPr>
              <a:spLocks noChangeArrowheads="1"/>
            </p:cNvSpPr>
            <p:nvPr/>
          </p:nvSpPr>
          <p:spPr bwMode="auto">
            <a:xfrm>
              <a:off x="5117" y="5993790"/>
              <a:ext cx="875069" cy="321410"/>
            </a:xfrm>
            <a:prstGeom prst="rect">
              <a:avLst/>
            </a:prstGeom>
            <a:solidFill>
              <a:srgbClr val="F1F9F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09" name="Rectangle 39"/>
            <p:cNvSpPr>
              <a:spLocks noChangeArrowheads="1"/>
            </p:cNvSpPr>
            <p:nvPr/>
          </p:nvSpPr>
          <p:spPr bwMode="auto">
            <a:xfrm>
              <a:off x="880186" y="5993790"/>
              <a:ext cx="905773" cy="321410"/>
            </a:xfrm>
            <a:prstGeom prst="rect">
              <a:avLst/>
            </a:prstGeom>
            <a:solidFill>
              <a:srgbClr val="F1F9F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10" name="Rectangle 40"/>
            <p:cNvSpPr>
              <a:spLocks noChangeArrowheads="1"/>
            </p:cNvSpPr>
            <p:nvPr/>
          </p:nvSpPr>
          <p:spPr bwMode="auto">
            <a:xfrm>
              <a:off x="1785960" y="5993790"/>
              <a:ext cx="956947" cy="321410"/>
            </a:xfrm>
            <a:prstGeom prst="rect">
              <a:avLst/>
            </a:prstGeom>
            <a:solidFill>
              <a:srgbClr val="F1F9F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13" name="Line 43"/>
            <p:cNvSpPr>
              <a:spLocks noChangeShapeType="1"/>
            </p:cNvSpPr>
            <p:nvPr/>
          </p:nvSpPr>
          <p:spPr bwMode="auto">
            <a:xfrm>
              <a:off x="0" y="2749083"/>
              <a:ext cx="2748024" cy="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14" name="Line 44"/>
            <p:cNvSpPr>
              <a:spLocks noChangeShapeType="1"/>
            </p:cNvSpPr>
            <p:nvPr/>
          </p:nvSpPr>
          <p:spPr bwMode="auto">
            <a:xfrm>
              <a:off x="0" y="3070492"/>
              <a:ext cx="2748024" cy="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15" name="Line 45"/>
            <p:cNvSpPr>
              <a:spLocks noChangeShapeType="1"/>
            </p:cNvSpPr>
            <p:nvPr/>
          </p:nvSpPr>
          <p:spPr bwMode="auto">
            <a:xfrm>
              <a:off x="0" y="3397004"/>
              <a:ext cx="2748024" cy="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16" name="Line 46"/>
            <p:cNvSpPr>
              <a:spLocks noChangeShapeType="1"/>
            </p:cNvSpPr>
            <p:nvPr/>
          </p:nvSpPr>
          <p:spPr bwMode="auto">
            <a:xfrm>
              <a:off x="0" y="3723515"/>
              <a:ext cx="2748024" cy="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17" name="Line 47"/>
            <p:cNvSpPr>
              <a:spLocks noChangeShapeType="1"/>
            </p:cNvSpPr>
            <p:nvPr/>
          </p:nvSpPr>
          <p:spPr bwMode="auto">
            <a:xfrm>
              <a:off x="0" y="4044925"/>
              <a:ext cx="2748024" cy="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18" name="Line 48"/>
            <p:cNvSpPr>
              <a:spLocks noChangeShapeType="1"/>
            </p:cNvSpPr>
            <p:nvPr/>
          </p:nvSpPr>
          <p:spPr bwMode="auto">
            <a:xfrm>
              <a:off x="0" y="4371437"/>
              <a:ext cx="2748024" cy="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19" name="Line 49"/>
            <p:cNvSpPr>
              <a:spLocks noChangeShapeType="1"/>
            </p:cNvSpPr>
            <p:nvPr/>
          </p:nvSpPr>
          <p:spPr bwMode="auto">
            <a:xfrm>
              <a:off x="0" y="4692847"/>
              <a:ext cx="2748024" cy="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20" name="Line 50"/>
            <p:cNvSpPr>
              <a:spLocks noChangeShapeType="1"/>
            </p:cNvSpPr>
            <p:nvPr/>
          </p:nvSpPr>
          <p:spPr bwMode="auto">
            <a:xfrm>
              <a:off x="0" y="5019358"/>
              <a:ext cx="2748024" cy="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21" name="Line 51"/>
            <p:cNvSpPr>
              <a:spLocks noChangeShapeType="1"/>
            </p:cNvSpPr>
            <p:nvPr/>
          </p:nvSpPr>
          <p:spPr bwMode="auto">
            <a:xfrm>
              <a:off x="0" y="5345870"/>
              <a:ext cx="2748024" cy="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22" name="Line 52"/>
            <p:cNvSpPr>
              <a:spLocks noChangeShapeType="1"/>
            </p:cNvSpPr>
            <p:nvPr/>
          </p:nvSpPr>
          <p:spPr bwMode="auto">
            <a:xfrm>
              <a:off x="0" y="5667279"/>
              <a:ext cx="2748024" cy="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23" name="Line 53"/>
            <p:cNvSpPr>
              <a:spLocks noChangeShapeType="1"/>
            </p:cNvSpPr>
            <p:nvPr/>
          </p:nvSpPr>
          <p:spPr bwMode="auto">
            <a:xfrm>
              <a:off x="0" y="5993790"/>
              <a:ext cx="2748024" cy="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27" name="Line 57"/>
            <p:cNvSpPr>
              <a:spLocks noChangeShapeType="1"/>
            </p:cNvSpPr>
            <p:nvPr/>
          </p:nvSpPr>
          <p:spPr bwMode="auto">
            <a:xfrm>
              <a:off x="0" y="6315200"/>
              <a:ext cx="2748024" cy="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05" name="Rectangle 135"/>
            <p:cNvSpPr>
              <a:spLocks noChangeArrowheads="1"/>
            </p:cNvSpPr>
            <p:nvPr/>
          </p:nvSpPr>
          <p:spPr bwMode="auto">
            <a:xfrm>
              <a:off x="342844" y="2451557"/>
              <a:ext cx="40007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fontAlgn="base">
                <a:spcBef>
                  <a:spcPct val="0"/>
                </a:spcBef>
                <a:spcAft>
                  <a:spcPct val="0"/>
                </a:spcAft>
              </a:pPr>
              <a:r>
                <a:rPr kumimoji="0" lang="en-US" sz="1400" b="1" i="0" u="none" strike="noStrike" cap="none" normalizeH="0" baseline="0" dirty="0">
                  <a:ln>
                    <a:noFill/>
                  </a:ln>
                  <a:solidFill>
                    <a:srgbClr val="000000"/>
                  </a:solidFill>
                  <a:effectLst/>
                  <a:latin typeface="Univers LT Std 47 Cn Lt" charset="0"/>
                  <a:cs typeface="Arial" pitchFamily="34" charset="0"/>
                </a:rPr>
                <a:t>P </a:t>
              </a:r>
              <a:r>
                <a:rPr lang="en-US" sz="1400" dirty="0">
                  <a:solidFill>
                    <a:srgbClr val="000000"/>
                  </a:solidFill>
                  <a:latin typeface="Univers LT Std 57 Cn" charset="0"/>
                  <a:cs typeface="Arial" pitchFamily="34" charset="0"/>
                </a:rPr>
                <a:t>($)</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06" name="Rectangle 136"/>
            <p:cNvSpPr>
              <a:spLocks noChangeArrowheads="1"/>
            </p:cNvSpPr>
            <p:nvPr/>
          </p:nvSpPr>
          <p:spPr bwMode="auto">
            <a:xfrm>
              <a:off x="373568" y="2340943"/>
              <a:ext cx="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07" name="Rectangle 137"/>
            <p:cNvSpPr>
              <a:spLocks noChangeArrowheads="1"/>
            </p:cNvSpPr>
            <p:nvPr/>
          </p:nvSpPr>
          <p:spPr bwMode="auto">
            <a:xfrm>
              <a:off x="1295400" y="2438400"/>
              <a:ext cx="13946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Q</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10" name="Rectangle 140"/>
            <p:cNvSpPr>
              <a:spLocks noChangeArrowheads="1"/>
            </p:cNvSpPr>
            <p:nvPr/>
          </p:nvSpPr>
          <p:spPr bwMode="auto">
            <a:xfrm>
              <a:off x="2057400" y="2453182"/>
              <a:ext cx="50654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57 Cn" charset="0"/>
                  <a:cs typeface="Arial" pitchFamily="34" charset="0"/>
                </a:rPr>
                <a:t>TR ($)</a:t>
              </a:r>
              <a:endParaRPr kumimoji="0" lang="en-US" sz="1400" b="1" i="0" u="none" strike="noStrike" cap="none" normalizeH="0" baseline="0" dirty="0">
                <a:ln>
                  <a:noFill/>
                </a:ln>
                <a:solidFill>
                  <a:schemeClr val="tx1"/>
                </a:solidFill>
                <a:effectLst/>
                <a:latin typeface="Arial" pitchFamily="34" charset="0"/>
                <a:cs typeface="Arial" pitchFamily="34" charset="0"/>
              </a:endParaRPr>
            </a:p>
          </p:txBody>
        </p:sp>
        <p:sp>
          <p:nvSpPr>
            <p:cNvPr id="211" name="Rectangle 141"/>
            <p:cNvSpPr>
              <a:spLocks noChangeArrowheads="1"/>
            </p:cNvSpPr>
            <p:nvPr/>
          </p:nvSpPr>
          <p:spPr bwMode="auto">
            <a:xfrm>
              <a:off x="373568" y="2810304"/>
              <a:ext cx="246368" cy="233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12" name="Rectangle 142"/>
            <p:cNvSpPr>
              <a:spLocks noChangeArrowheads="1"/>
            </p:cNvSpPr>
            <p:nvPr/>
          </p:nvSpPr>
          <p:spPr bwMode="auto">
            <a:xfrm>
              <a:off x="1335632" y="2810304"/>
              <a:ext cx="123184" cy="233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13" name="Rectangle 143"/>
            <p:cNvSpPr>
              <a:spLocks noChangeArrowheads="1"/>
            </p:cNvSpPr>
            <p:nvPr/>
          </p:nvSpPr>
          <p:spPr bwMode="auto">
            <a:xfrm>
              <a:off x="2302814" y="2810304"/>
              <a:ext cx="123184" cy="233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14" name="Rectangle 144"/>
            <p:cNvSpPr>
              <a:spLocks noChangeArrowheads="1"/>
            </p:cNvSpPr>
            <p:nvPr/>
          </p:nvSpPr>
          <p:spPr bwMode="auto">
            <a:xfrm>
              <a:off x="373568" y="3136816"/>
              <a:ext cx="246368" cy="233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45</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15" name="Rectangle 145"/>
            <p:cNvSpPr>
              <a:spLocks noChangeArrowheads="1"/>
            </p:cNvSpPr>
            <p:nvPr/>
          </p:nvSpPr>
          <p:spPr bwMode="auto">
            <a:xfrm>
              <a:off x="1335632" y="3136816"/>
              <a:ext cx="123184" cy="233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16" name="Rectangle 146"/>
            <p:cNvSpPr>
              <a:spLocks noChangeArrowheads="1"/>
            </p:cNvSpPr>
            <p:nvPr/>
          </p:nvSpPr>
          <p:spPr bwMode="auto">
            <a:xfrm>
              <a:off x="2231171" y="3136816"/>
              <a:ext cx="246368" cy="233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45</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17" name="Rectangle 147"/>
            <p:cNvSpPr>
              <a:spLocks noChangeArrowheads="1"/>
            </p:cNvSpPr>
            <p:nvPr/>
          </p:nvSpPr>
          <p:spPr bwMode="auto">
            <a:xfrm>
              <a:off x="373568" y="3463327"/>
              <a:ext cx="246368" cy="233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18" name="Rectangle 148"/>
            <p:cNvSpPr>
              <a:spLocks noChangeArrowheads="1"/>
            </p:cNvSpPr>
            <p:nvPr/>
          </p:nvSpPr>
          <p:spPr bwMode="auto">
            <a:xfrm>
              <a:off x="1335632" y="3463327"/>
              <a:ext cx="123184" cy="233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19" name="Rectangle 149"/>
            <p:cNvSpPr>
              <a:spLocks noChangeArrowheads="1"/>
            </p:cNvSpPr>
            <p:nvPr/>
          </p:nvSpPr>
          <p:spPr bwMode="auto">
            <a:xfrm>
              <a:off x="2231171" y="3463327"/>
              <a:ext cx="246368" cy="233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80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20" name="Rectangle 150"/>
            <p:cNvSpPr>
              <a:spLocks noChangeArrowheads="1"/>
            </p:cNvSpPr>
            <p:nvPr/>
          </p:nvSpPr>
          <p:spPr bwMode="auto">
            <a:xfrm>
              <a:off x="373568" y="3784736"/>
              <a:ext cx="246368" cy="233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35</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21" name="Rectangle 151"/>
            <p:cNvSpPr>
              <a:spLocks noChangeArrowheads="1"/>
            </p:cNvSpPr>
            <p:nvPr/>
          </p:nvSpPr>
          <p:spPr bwMode="auto">
            <a:xfrm>
              <a:off x="1335632" y="3784736"/>
              <a:ext cx="123184" cy="233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22" name="Rectangle 152"/>
            <p:cNvSpPr>
              <a:spLocks noChangeArrowheads="1"/>
            </p:cNvSpPr>
            <p:nvPr/>
          </p:nvSpPr>
          <p:spPr bwMode="auto">
            <a:xfrm>
              <a:off x="2159527" y="3784736"/>
              <a:ext cx="369552" cy="233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105</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23" name="Rectangle 153"/>
            <p:cNvSpPr>
              <a:spLocks noChangeArrowheads="1"/>
            </p:cNvSpPr>
            <p:nvPr/>
          </p:nvSpPr>
          <p:spPr bwMode="auto">
            <a:xfrm>
              <a:off x="373568" y="4111248"/>
              <a:ext cx="246368" cy="233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24" name="Rectangle 154"/>
            <p:cNvSpPr>
              <a:spLocks noChangeArrowheads="1"/>
            </p:cNvSpPr>
            <p:nvPr/>
          </p:nvSpPr>
          <p:spPr bwMode="auto">
            <a:xfrm>
              <a:off x="1335632" y="4111248"/>
              <a:ext cx="123184" cy="233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25" name="Rectangle 155"/>
            <p:cNvSpPr>
              <a:spLocks noChangeArrowheads="1"/>
            </p:cNvSpPr>
            <p:nvPr/>
          </p:nvSpPr>
          <p:spPr bwMode="auto">
            <a:xfrm>
              <a:off x="2159527" y="4111248"/>
              <a:ext cx="369552" cy="233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120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26" name="Rectangle 156"/>
            <p:cNvSpPr>
              <a:spLocks noChangeArrowheads="1"/>
            </p:cNvSpPr>
            <p:nvPr/>
          </p:nvSpPr>
          <p:spPr bwMode="auto">
            <a:xfrm>
              <a:off x="373568" y="4432657"/>
              <a:ext cx="246368" cy="233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25</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27" name="Rectangle 157"/>
            <p:cNvSpPr>
              <a:spLocks noChangeArrowheads="1"/>
            </p:cNvSpPr>
            <p:nvPr/>
          </p:nvSpPr>
          <p:spPr bwMode="auto">
            <a:xfrm>
              <a:off x="1335632" y="4432657"/>
              <a:ext cx="123184" cy="233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28" name="Rectangle 158"/>
            <p:cNvSpPr>
              <a:spLocks noChangeArrowheads="1"/>
            </p:cNvSpPr>
            <p:nvPr/>
          </p:nvSpPr>
          <p:spPr bwMode="auto">
            <a:xfrm>
              <a:off x="2159527" y="4432657"/>
              <a:ext cx="369552" cy="233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125</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29" name="Rectangle 159"/>
            <p:cNvSpPr>
              <a:spLocks noChangeArrowheads="1"/>
            </p:cNvSpPr>
            <p:nvPr/>
          </p:nvSpPr>
          <p:spPr bwMode="auto">
            <a:xfrm>
              <a:off x="373568" y="4759169"/>
              <a:ext cx="246368" cy="233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30" name="Rectangle 160"/>
            <p:cNvSpPr>
              <a:spLocks noChangeArrowheads="1"/>
            </p:cNvSpPr>
            <p:nvPr/>
          </p:nvSpPr>
          <p:spPr bwMode="auto">
            <a:xfrm>
              <a:off x="1335632" y="4759169"/>
              <a:ext cx="123184" cy="233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6</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31" name="Rectangle 161"/>
            <p:cNvSpPr>
              <a:spLocks noChangeArrowheads="1"/>
            </p:cNvSpPr>
            <p:nvPr/>
          </p:nvSpPr>
          <p:spPr bwMode="auto">
            <a:xfrm>
              <a:off x="2159527" y="4759169"/>
              <a:ext cx="369552" cy="233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120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32" name="Rectangle 162"/>
            <p:cNvSpPr>
              <a:spLocks noChangeArrowheads="1"/>
            </p:cNvSpPr>
            <p:nvPr/>
          </p:nvSpPr>
          <p:spPr bwMode="auto">
            <a:xfrm>
              <a:off x="373568" y="5085681"/>
              <a:ext cx="246368" cy="233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15</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33" name="Rectangle 163"/>
            <p:cNvSpPr>
              <a:spLocks noChangeArrowheads="1"/>
            </p:cNvSpPr>
            <p:nvPr/>
          </p:nvSpPr>
          <p:spPr bwMode="auto">
            <a:xfrm>
              <a:off x="1335632" y="5085681"/>
              <a:ext cx="123184" cy="233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7</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34" name="Rectangle 164"/>
            <p:cNvSpPr>
              <a:spLocks noChangeArrowheads="1"/>
            </p:cNvSpPr>
            <p:nvPr/>
          </p:nvSpPr>
          <p:spPr bwMode="auto">
            <a:xfrm>
              <a:off x="2159527" y="5085681"/>
              <a:ext cx="369552" cy="233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105</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35" name="Rectangle 165"/>
            <p:cNvSpPr>
              <a:spLocks noChangeArrowheads="1"/>
            </p:cNvSpPr>
            <p:nvPr/>
          </p:nvSpPr>
          <p:spPr bwMode="auto">
            <a:xfrm>
              <a:off x="373568" y="5407090"/>
              <a:ext cx="246368" cy="233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36" name="Rectangle 166"/>
            <p:cNvSpPr>
              <a:spLocks noChangeArrowheads="1"/>
            </p:cNvSpPr>
            <p:nvPr/>
          </p:nvSpPr>
          <p:spPr bwMode="auto">
            <a:xfrm>
              <a:off x="1335632" y="5407090"/>
              <a:ext cx="123184" cy="233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8</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37" name="Rectangle 167"/>
            <p:cNvSpPr>
              <a:spLocks noChangeArrowheads="1"/>
            </p:cNvSpPr>
            <p:nvPr/>
          </p:nvSpPr>
          <p:spPr bwMode="auto">
            <a:xfrm>
              <a:off x="2231171" y="5407090"/>
              <a:ext cx="246368" cy="233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80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38" name="Rectangle 168"/>
            <p:cNvSpPr>
              <a:spLocks noChangeArrowheads="1"/>
            </p:cNvSpPr>
            <p:nvPr/>
          </p:nvSpPr>
          <p:spPr bwMode="auto">
            <a:xfrm>
              <a:off x="445211" y="5733602"/>
              <a:ext cx="123184" cy="233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39" name="Rectangle 169"/>
            <p:cNvSpPr>
              <a:spLocks noChangeArrowheads="1"/>
            </p:cNvSpPr>
            <p:nvPr/>
          </p:nvSpPr>
          <p:spPr bwMode="auto">
            <a:xfrm>
              <a:off x="1335632" y="5733602"/>
              <a:ext cx="123184" cy="233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9</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40" name="Rectangle 170"/>
            <p:cNvSpPr>
              <a:spLocks noChangeArrowheads="1"/>
            </p:cNvSpPr>
            <p:nvPr/>
          </p:nvSpPr>
          <p:spPr bwMode="auto">
            <a:xfrm>
              <a:off x="2231171" y="5733602"/>
              <a:ext cx="246368" cy="233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45</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41" name="Rectangle 171"/>
            <p:cNvSpPr>
              <a:spLocks noChangeArrowheads="1"/>
            </p:cNvSpPr>
            <p:nvPr/>
          </p:nvSpPr>
          <p:spPr bwMode="auto">
            <a:xfrm>
              <a:off x="445211" y="6055011"/>
              <a:ext cx="123184" cy="233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42" name="Rectangle 172"/>
            <p:cNvSpPr>
              <a:spLocks noChangeArrowheads="1"/>
            </p:cNvSpPr>
            <p:nvPr/>
          </p:nvSpPr>
          <p:spPr bwMode="auto">
            <a:xfrm>
              <a:off x="1263989" y="6055011"/>
              <a:ext cx="246368" cy="233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43" name="Rectangle 173"/>
            <p:cNvSpPr>
              <a:spLocks noChangeArrowheads="1"/>
            </p:cNvSpPr>
            <p:nvPr/>
          </p:nvSpPr>
          <p:spPr bwMode="auto">
            <a:xfrm>
              <a:off x="2302814" y="6055011"/>
              <a:ext cx="123184" cy="233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grpSp>
      <p:sp>
        <p:nvSpPr>
          <p:cNvPr id="128" name="Rectangle 58"/>
          <p:cNvSpPr>
            <a:spLocks noChangeArrowheads="1"/>
          </p:cNvSpPr>
          <p:nvPr/>
        </p:nvSpPr>
        <p:spPr bwMode="auto">
          <a:xfrm>
            <a:off x="7548420" y="3133354"/>
            <a:ext cx="1361780" cy="2923804"/>
          </a:xfrm>
          <a:prstGeom prst="rect">
            <a:avLst/>
          </a:prstGeom>
          <a:solidFill>
            <a:srgbClr val="BDD4E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29" name="Rectangle 59"/>
          <p:cNvSpPr>
            <a:spLocks noChangeArrowheads="1"/>
          </p:cNvSpPr>
          <p:nvPr/>
        </p:nvSpPr>
        <p:spPr bwMode="auto">
          <a:xfrm>
            <a:off x="6186641" y="3133354"/>
            <a:ext cx="1361780" cy="2923804"/>
          </a:xfrm>
          <a:prstGeom prst="rect">
            <a:avLst/>
          </a:prstGeom>
          <a:solidFill>
            <a:srgbClr val="FFEAC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30" name="Line 60"/>
          <p:cNvSpPr>
            <a:spLocks noChangeShapeType="1"/>
          </p:cNvSpPr>
          <p:nvPr/>
        </p:nvSpPr>
        <p:spPr bwMode="auto">
          <a:xfrm flipV="1">
            <a:off x="6186641" y="2992334"/>
            <a:ext cx="0" cy="306482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31" name="Line 61"/>
          <p:cNvSpPr>
            <a:spLocks noChangeShapeType="1"/>
          </p:cNvSpPr>
          <p:nvPr/>
        </p:nvSpPr>
        <p:spPr bwMode="auto">
          <a:xfrm>
            <a:off x="6186641" y="3142755"/>
            <a:ext cx="53932"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32" name="Line 62"/>
          <p:cNvSpPr>
            <a:spLocks noChangeShapeType="1"/>
          </p:cNvSpPr>
          <p:nvPr/>
        </p:nvSpPr>
        <p:spPr bwMode="auto">
          <a:xfrm>
            <a:off x="6186641" y="3730336"/>
            <a:ext cx="53932"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33" name="Line 63"/>
          <p:cNvSpPr>
            <a:spLocks noChangeShapeType="1"/>
          </p:cNvSpPr>
          <p:nvPr/>
        </p:nvSpPr>
        <p:spPr bwMode="auto">
          <a:xfrm>
            <a:off x="6186641" y="4317917"/>
            <a:ext cx="53932"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34" name="Line 64"/>
          <p:cNvSpPr>
            <a:spLocks noChangeShapeType="1"/>
          </p:cNvSpPr>
          <p:nvPr/>
        </p:nvSpPr>
        <p:spPr bwMode="auto">
          <a:xfrm>
            <a:off x="6186641" y="4905499"/>
            <a:ext cx="53932"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35" name="Line 65"/>
          <p:cNvSpPr>
            <a:spLocks noChangeShapeType="1"/>
          </p:cNvSpPr>
          <p:nvPr/>
        </p:nvSpPr>
        <p:spPr bwMode="auto">
          <a:xfrm>
            <a:off x="6186641" y="5493080"/>
            <a:ext cx="53932"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36" name="Line 66"/>
          <p:cNvSpPr>
            <a:spLocks noChangeShapeType="1"/>
          </p:cNvSpPr>
          <p:nvPr/>
        </p:nvSpPr>
        <p:spPr bwMode="auto">
          <a:xfrm>
            <a:off x="6186641" y="6057158"/>
            <a:ext cx="2831423"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37" name="Line 67"/>
          <p:cNvSpPr>
            <a:spLocks noChangeShapeType="1"/>
          </p:cNvSpPr>
          <p:nvPr/>
        </p:nvSpPr>
        <p:spPr bwMode="auto">
          <a:xfrm>
            <a:off x="8910200" y="5981947"/>
            <a:ext cx="0" cy="7521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38" name="Line 68"/>
          <p:cNvSpPr>
            <a:spLocks noChangeShapeType="1"/>
          </p:cNvSpPr>
          <p:nvPr/>
        </p:nvSpPr>
        <p:spPr bwMode="auto">
          <a:xfrm>
            <a:off x="8640540" y="5981947"/>
            <a:ext cx="0" cy="7521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39" name="Line 69"/>
          <p:cNvSpPr>
            <a:spLocks noChangeShapeType="1"/>
          </p:cNvSpPr>
          <p:nvPr/>
        </p:nvSpPr>
        <p:spPr bwMode="auto">
          <a:xfrm>
            <a:off x="8366387" y="5981947"/>
            <a:ext cx="0" cy="7521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40" name="Line 70"/>
          <p:cNvSpPr>
            <a:spLocks noChangeShapeType="1"/>
          </p:cNvSpPr>
          <p:nvPr/>
        </p:nvSpPr>
        <p:spPr bwMode="auto">
          <a:xfrm>
            <a:off x="8096728" y="5981947"/>
            <a:ext cx="0" cy="7521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41" name="Line 71"/>
          <p:cNvSpPr>
            <a:spLocks noChangeShapeType="1"/>
          </p:cNvSpPr>
          <p:nvPr/>
        </p:nvSpPr>
        <p:spPr bwMode="auto">
          <a:xfrm>
            <a:off x="7822574" y="5981947"/>
            <a:ext cx="0" cy="7521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42" name="Line 72"/>
          <p:cNvSpPr>
            <a:spLocks noChangeShapeType="1"/>
          </p:cNvSpPr>
          <p:nvPr/>
        </p:nvSpPr>
        <p:spPr bwMode="auto">
          <a:xfrm>
            <a:off x="7548420" y="5981947"/>
            <a:ext cx="0" cy="7521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43" name="Line 73"/>
          <p:cNvSpPr>
            <a:spLocks noChangeShapeType="1"/>
          </p:cNvSpPr>
          <p:nvPr/>
        </p:nvSpPr>
        <p:spPr bwMode="auto">
          <a:xfrm>
            <a:off x="7278761" y="5981947"/>
            <a:ext cx="0" cy="7521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44" name="Line 74"/>
          <p:cNvSpPr>
            <a:spLocks noChangeShapeType="1"/>
          </p:cNvSpPr>
          <p:nvPr/>
        </p:nvSpPr>
        <p:spPr bwMode="auto">
          <a:xfrm>
            <a:off x="7004607" y="5981947"/>
            <a:ext cx="0" cy="7521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45" name="Line 75"/>
          <p:cNvSpPr>
            <a:spLocks noChangeShapeType="1"/>
          </p:cNvSpPr>
          <p:nvPr/>
        </p:nvSpPr>
        <p:spPr bwMode="auto">
          <a:xfrm>
            <a:off x="6730454" y="5981947"/>
            <a:ext cx="0" cy="7521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46" name="Line 76"/>
          <p:cNvSpPr>
            <a:spLocks noChangeShapeType="1"/>
          </p:cNvSpPr>
          <p:nvPr/>
        </p:nvSpPr>
        <p:spPr bwMode="auto">
          <a:xfrm>
            <a:off x="6460794" y="5981947"/>
            <a:ext cx="0" cy="7521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48" name="Freeform 78"/>
          <p:cNvSpPr>
            <a:spLocks/>
          </p:cNvSpPr>
          <p:nvPr/>
        </p:nvSpPr>
        <p:spPr bwMode="auto">
          <a:xfrm>
            <a:off x="6424840" y="4985410"/>
            <a:ext cx="71909" cy="75210"/>
          </a:xfrm>
          <a:custGeom>
            <a:avLst/>
            <a:gdLst>
              <a:gd name="T0" fmla="*/ 32 w 32"/>
              <a:gd name="T1" fmla="*/ 16 h 32"/>
              <a:gd name="T2" fmla="*/ 32 w 32"/>
              <a:gd name="T3" fmla="*/ 16 h 32"/>
              <a:gd name="T4" fmla="*/ 30 w 32"/>
              <a:gd name="T5" fmla="*/ 22 h 32"/>
              <a:gd name="T6" fmla="*/ 26 w 32"/>
              <a:gd name="T7" fmla="*/ 26 h 32"/>
              <a:gd name="T8" fmla="*/ 22 w 32"/>
              <a:gd name="T9" fmla="*/ 30 h 32"/>
              <a:gd name="T10" fmla="*/ 16 w 32"/>
              <a:gd name="T11" fmla="*/ 32 h 32"/>
              <a:gd name="T12" fmla="*/ 16 w 32"/>
              <a:gd name="T13" fmla="*/ 32 h 32"/>
              <a:gd name="T14" fmla="*/ 10 w 32"/>
              <a:gd name="T15" fmla="*/ 30 h 32"/>
              <a:gd name="T16" fmla="*/ 4 w 32"/>
              <a:gd name="T17" fmla="*/ 26 h 32"/>
              <a:gd name="T18" fmla="*/ 0 w 32"/>
              <a:gd name="T19" fmla="*/ 22 h 32"/>
              <a:gd name="T20" fmla="*/ 0 w 32"/>
              <a:gd name="T21" fmla="*/ 16 h 32"/>
              <a:gd name="T22" fmla="*/ 0 w 32"/>
              <a:gd name="T23" fmla="*/ 16 h 32"/>
              <a:gd name="T24" fmla="*/ 0 w 32"/>
              <a:gd name="T25" fmla="*/ 10 h 32"/>
              <a:gd name="T26" fmla="*/ 4 w 32"/>
              <a:gd name="T27" fmla="*/ 4 h 32"/>
              <a:gd name="T28" fmla="*/ 10 w 32"/>
              <a:gd name="T29" fmla="*/ 0 h 32"/>
              <a:gd name="T30" fmla="*/ 16 w 32"/>
              <a:gd name="T31" fmla="*/ 0 h 32"/>
              <a:gd name="T32" fmla="*/ 16 w 32"/>
              <a:gd name="T33" fmla="*/ 0 h 32"/>
              <a:gd name="T34" fmla="*/ 22 w 32"/>
              <a:gd name="T35" fmla="*/ 0 h 32"/>
              <a:gd name="T36" fmla="*/ 26 w 32"/>
              <a:gd name="T37" fmla="*/ 4 h 32"/>
              <a:gd name="T38" fmla="*/ 30 w 32"/>
              <a:gd name="T39" fmla="*/ 10 h 32"/>
              <a:gd name="T40" fmla="*/ 32 w 32"/>
              <a:gd name="T41" fmla="*/ 16 h 32"/>
              <a:gd name="T42" fmla="*/ 32 w 32"/>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32">
                <a:moveTo>
                  <a:pt x="32" y="16"/>
                </a:moveTo>
                <a:lnTo>
                  <a:pt x="32" y="16"/>
                </a:lnTo>
                <a:lnTo>
                  <a:pt x="30" y="22"/>
                </a:lnTo>
                <a:lnTo>
                  <a:pt x="26" y="26"/>
                </a:lnTo>
                <a:lnTo>
                  <a:pt x="22" y="30"/>
                </a:lnTo>
                <a:lnTo>
                  <a:pt x="16" y="32"/>
                </a:lnTo>
                <a:lnTo>
                  <a:pt x="16" y="32"/>
                </a:lnTo>
                <a:lnTo>
                  <a:pt x="10" y="30"/>
                </a:lnTo>
                <a:lnTo>
                  <a:pt x="4" y="26"/>
                </a:lnTo>
                <a:lnTo>
                  <a:pt x="0" y="22"/>
                </a:lnTo>
                <a:lnTo>
                  <a:pt x="0" y="16"/>
                </a:lnTo>
                <a:lnTo>
                  <a:pt x="0" y="16"/>
                </a:lnTo>
                <a:lnTo>
                  <a:pt x="0" y="10"/>
                </a:lnTo>
                <a:lnTo>
                  <a:pt x="4" y="4"/>
                </a:lnTo>
                <a:lnTo>
                  <a:pt x="10" y="0"/>
                </a:lnTo>
                <a:lnTo>
                  <a:pt x="16" y="0"/>
                </a:lnTo>
                <a:lnTo>
                  <a:pt x="16" y="0"/>
                </a:lnTo>
                <a:lnTo>
                  <a:pt x="22" y="0"/>
                </a:lnTo>
                <a:lnTo>
                  <a:pt x="26" y="4"/>
                </a:lnTo>
                <a:lnTo>
                  <a:pt x="30" y="10"/>
                </a:lnTo>
                <a:lnTo>
                  <a:pt x="32" y="16"/>
                </a:lnTo>
                <a:lnTo>
                  <a:pt x="32"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49" name="Freeform 79"/>
          <p:cNvSpPr>
            <a:spLocks/>
          </p:cNvSpPr>
          <p:nvPr/>
        </p:nvSpPr>
        <p:spPr bwMode="auto">
          <a:xfrm>
            <a:off x="6694499" y="4162796"/>
            <a:ext cx="71909" cy="75210"/>
          </a:xfrm>
          <a:custGeom>
            <a:avLst/>
            <a:gdLst>
              <a:gd name="T0" fmla="*/ 32 w 32"/>
              <a:gd name="T1" fmla="*/ 16 h 32"/>
              <a:gd name="T2" fmla="*/ 32 w 32"/>
              <a:gd name="T3" fmla="*/ 16 h 32"/>
              <a:gd name="T4" fmla="*/ 32 w 32"/>
              <a:gd name="T5" fmla="*/ 22 h 32"/>
              <a:gd name="T6" fmla="*/ 28 w 32"/>
              <a:gd name="T7" fmla="*/ 28 h 32"/>
              <a:gd name="T8" fmla="*/ 22 w 32"/>
              <a:gd name="T9" fmla="*/ 30 h 32"/>
              <a:gd name="T10" fmla="*/ 16 w 32"/>
              <a:gd name="T11" fmla="*/ 32 h 32"/>
              <a:gd name="T12" fmla="*/ 16 w 32"/>
              <a:gd name="T13" fmla="*/ 32 h 32"/>
              <a:gd name="T14" fmla="*/ 10 w 32"/>
              <a:gd name="T15" fmla="*/ 30 h 32"/>
              <a:gd name="T16" fmla="*/ 6 w 32"/>
              <a:gd name="T17" fmla="*/ 28 h 32"/>
              <a:gd name="T18" fmla="*/ 2 w 32"/>
              <a:gd name="T19" fmla="*/ 22 h 32"/>
              <a:gd name="T20" fmla="*/ 0 w 32"/>
              <a:gd name="T21" fmla="*/ 16 h 32"/>
              <a:gd name="T22" fmla="*/ 0 w 32"/>
              <a:gd name="T23" fmla="*/ 16 h 32"/>
              <a:gd name="T24" fmla="*/ 2 w 32"/>
              <a:gd name="T25" fmla="*/ 10 h 32"/>
              <a:gd name="T26" fmla="*/ 6 w 32"/>
              <a:gd name="T27" fmla="*/ 4 h 32"/>
              <a:gd name="T28" fmla="*/ 10 w 32"/>
              <a:gd name="T29" fmla="*/ 2 h 32"/>
              <a:gd name="T30" fmla="*/ 16 w 32"/>
              <a:gd name="T31" fmla="*/ 0 h 32"/>
              <a:gd name="T32" fmla="*/ 16 w 32"/>
              <a:gd name="T33" fmla="*/ 0 h 32"/>
              <a:gd name="T34" fmla="*/ 22 w 32"/>
              <a:gd name="T35" fmla="*/ 2 h 32"/>
              <a:gd name="T36" fmla="*/ 28 w 32"/>
              <a:gd name="T37" fmla="*/ 4 h 32"/>
              <a:gd name="T38" fmla="*/ 32 w 32"/>
              <a:gd name="T39" fmla="*/ 10 h 32"/>
              <a:gd name="T40" fmla="*/ 32 w 32"/>
              <a:gd name="T41" fmla="*/ 16 h 32"/>
              <a:gd name="T42" fmla="*/ 32 w 32"/>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32">
                <a:moveTo>
                  <a:pt x="32" y="16"/>
                </a:moveTo>
                <a:lnTo>
                  <a:pt x="32" y="16"/>
                </a:lnTo>
                <a:lnTo>
                  <a:pt x="32" y="22"/>
                </a:lnTo>
                <a:lnTo>
                  <a:pt x="28" y="28"/>
                </a:lnTo>
                <a:lnTo>
                  <a:pt x="22" y="30"/>
                </a:lnTo>
                <a:lnTo>
                  <a:pt x="16" y="32"/>
                </a:lnTo>
                <a:lnTo>
                  <a:pt x="16" y="32"/>
                </a:lnTo>
                <a:lnTo>
                  <a:pt x="10" y="30"/>
                </a:lnTo>
                <a:lnTo>
                  <a:pt x="6" y="28"/>
                </a:lnTo>
                <a:lnTo>
                  <a:pt x="2" y="22"/>
                </a:lnTo>
                <a:lnTo>
                  <a:pt x="0" y="16"/>
                </a:lnTo>
                <a:lnTo>
                  <a:pt x="0" y="16"/>
                </a:lnTo>
                <a:lnTo>
                  <a:pt x="2" y="10"/>
                </a:lnTo>
                <a:lnTo>
                  <a:pt x="6" y="4"/>
                </a:lnTo>
                <a:lnTo>
                  <a:pt x="10" y="2"/>
                </a:lnTo>
                <a:lnTo>
                  <a:pt x="16" y="0"/>
                </a:lnTo>
                <a:lnTo>
                  <a:pt x="16" y="0"/>
                </a:lnTo>
                <a:lnTo>
                  <a:pt x="22" y="2"/>
                </a:lnTo>
                <a:lnTo>
                  <a:pt x="28" y="4"/>
                </a:lnTo>
                <a:lnTo>
                  <a:pt x="32" y="10"/>
                </a:lnTo>
                <a:lnTo>
                  <a:pt x="32" y="16"/>
                </a:lnTo>
                <a:lnTo>
                  <a:pt x="32"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50" name="Freeform 80"/>
          <p:cNvSpPr>
            <a:spLocks/>
          </p:cNvSpPr>
          <p:nvPr/>
        </p:nvSpPr>
        <p:spPr bwMode="auto">
          <a:xfrm>
            <a:off x="6968653" y="3575215"/>
            <a:ext cx="71909" cy="75210"/>
          </a:xfrm>
          <a:custGeom>
            <a:avLst/>
            <a:gdLst>
              <a:gd name="T0" fmla="*/ 32 w 32"/>
              <a:gd name="T1" fmla="*/ 16 h 32"/>
              <a:gd name="T2" fmla="*/ 32 w 32"/>
              <a:gd name="T3" fmla="*/ 16 h 32"/>
              <a:gd name="T4" fmla="*/ 30 w 32"/>
              <a:gd name="T5" fmla="*/ 22 h 32"/>
              <a:gd name="T6" fmla="*/ 28 w 32"/>
              <a:gd name="T7" fmla="*/ 26 h 32"/>
              <a:gd name="T8" fmla="*/ 22 w 32"/>
              <a:gd name="T9" fmla="*/ 30 h 32"/>
              <a:gd name="T10" fmla="*/ 16 w 32"/>
              <a:gd name="T11" fmla="*/ 32 h 32"/>
              <a:gd name="T12" fmla="*/ 16 w 32"/>
              <a:gd name="T13" fmla="*/ 32 h 32"/>
              <a:gd name="T14" fmla="*/ 10 w 32"/>
              <a:gd name="T15" fmla="*/ 30 h 32"/>
              <a:gd name="T16" fmla="*/ 4 w 32"/>
              <a:gd name="T17" fmla="*/ 26 h 32"/>
              <a:gd name="T18" fmla="*/ 2 w 32"/>
              <a:gd name="T19" fmla="*/ 22 h 32"/>
              <a:gd name="T20" fmla="*/ 0 w 32"/>
              <a:gd name="T21" fmla="*/ 16 h 32"/>
              <a:gd name="T22" fmla="*/ 0 w 32"/>
              <a:gd name="T23" fmla="*/ 16 h 32"/>
              <a:gd name="T24" fmla="*/ 2 w 32"/>
              <a:gd name="T25" fmla="*/ 10 h 32"/>
              <a:gd name="T26" fmla="*/ 4 w 32"/>
              <a:gd name="T27" fmla="*/ 4 h 32"/>
              <a:gd name="T28" fmla="*/ 10 w 32"/>
              <a:gd name="T29" fmla="*/ 0 h 32"/>
              <a:gd name="T30" fmla="*/ 16 w 32"/>
              <a:gd name="T31" fmla="*/ 0 h 32"/>
              <a:gd name="T32" fmla="*/ 16 w 32"/>
              <a:gd name="T33" fmla="*/ 0 h 32"/>
              <a:gd name="T34" fmla="*/ 22 w 32"/>
              <a:gd name="T35" fmla="*/ 0 h 32"/>
              <a:gd name="T36" fmla="*/ 28 w 32"/>
              <a:gd name="T37" fmla="*/ 4 h 32"/>
              <a:gd name="T38" fmla="*/ 30 w 32"/>
              <a:gd name="T39" fmla="*/ 10 h 32"/>
              <a:gd name="T40" fmla="*/ 32 w 32"/>
              <a:gd name="T41" fmla="*/ 16 h 32"/>
              <a:gd name="T42" fmla="*/ 32 w 32"/>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32">
                <a:moveTo>
                  <a:pt x="32" y="16"/>
                </a:moveTo>
                <a:lnTo>
                  <a:pt x="32" y="16"/>
                </a:lnTo>
                <a:lnTo>
                  <a:pt x="30" y="22"/>
                </a:lnTo>
                <a:lnTo>
                  <a:pt x="28" y="26"/>
                </a:lnTo>
                <a:lnTo>
                  <a:pt x="22" y="30"/>
                </a:lnTo>
                <a:lnTo>
                  <a:pt x="16" y="32"/>
                </a:lnTo>
                <a:lnTo>
                  <a:pt x="16" y="32"/>
                </a:lnTo>
                <a:lnTo>
                  <a:pt x="10" y="30"/>
                </a:lnTo>
                <a:lnTo>
                  <a:pt x="4" y="26"/>
                </a:lnTo>
                <a:lnTo>
                  <a:pt x="2" y="22"/>
                </a:lnTo>
                <a:lnTo>
                  <a:pt x="0" y="16"/>
                </a:lnTo>
                <a:lnTo>
                  <a:pt x="0" y="16"/>
                </a:lnTo>
                <a:lnTo>
                  <a:pt x="2" y="10"/>
                </a:lnTo>
                <a:lnTo>
                  <a:pt x="4" y="4"/>
                </a:lnTo>
                <a:lnTo>
                  <a:pt x="10" y="0"/>
                </a:lnTo>
                <a:lnTo>
                  <a:pt x="16" y="0"/>
                </a:lnTo>
                <a:lnTo>
                  <a:pt x="16" y="0"/>
                </a:lnTo>
                <a:lnTo>
                  <a:pt x="22" y="0"/>
                </a:lnTo>
                <a:lnTo>
                  <a:pt x="28" y="4"/>
                </a:lnTo>
                <a:lnTo>
                  <a:pt x="30" y="10"/>
                </a:lnTo>
                <a:lnTo>
                  <a:pt x="32" y="16"/>
                </a:lnTo>
                <a:lnTo>
                  <a:pt x="32"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51" name="Freeform 81"/>
          <p:cNvSpPr>
            <a:spLocks/>
          </p:cNvSpPr>
          <p:nvPr/>
        </p:nvSpPr>
        <p:spPr bwMode="auto">
          <a:xfrm>
            <a:off x="7242806" y="3222666"/>
            <a:ext cx="71909" cy="75210"/>
          </a:xfrm>
          <a:custGeom>
            <a:avLst/>
            <a:gdLst>
              <a:gd name="T0" fmla="*/ 32 w 32"/>
              <a:gd name="T1" fmla="*/ 16 h 32"/>
              <a:gd name="T2" fmla="*/ 32 w 32"/>
              <a:gd name="T3" fmla="*/ 16 h 32"/>
              <a:gd name="T4" fmla="*/ 30 w 32"/>
              <a:gd name="T5" fmla="*/ 22 h 32"/>
              <a:gd name="T6" fmla="*/ 26 w 32"/>
              <a:gd name="T7" fmla="*/ 26 h 32"/>
              <a:gd name="T8" fmla="*/ 22 w 32"/>
              <a:gd name="T9" fmla="*/ 30 h 32"/>
              <a:gd name="T10" fmla="*/ 16 w 32"/>
              <a:gd name="T11" fmla="*/ 32 h 32"/>
              <a:gd name="T12" fmla="*/ 16 w 32"/>
              <a:gd name="T13" fmla="*/ 32 h 32"/>
              <a:gd name="T14" fmla="*/ 8 w 32"/>
              <a:gd name="T15" fmla="*/ 30 h 32"/>
              <a:gd name="T16" fmla="*/ 4 w 32"/>
              <a:gd name="T17" fmla="*/ 26 h 32"/>
              <a:gd name="T18" fmla="*/ 0 w 32"/>
              <a:gd name="T19" fmla="*/ 22 h 32"/>
              <a:gd name="T20" fmla="*/ 0 w 32"/>
              <a:gd name="T21" fmla="*/ 16 h 32"/>
              <a:gd name="T22" fmla="*/ 0 w 32"/>
              <a:gd name="T23" fmla="*/ 16 h 32"/>
              <a:gd name="T24" fmla="*/ 0 w 32"/>
              <a:gd name="T25" fmla="*/ 10 h 32"/>
              <a:gd name="T26" fmla="*/ 4 w 32"/>
              <a:gd name="T27" fmla="*/ 4 h 32"/>
              <a:gd name="T28" fmla="*/ 8 w 32"/>
              <a:gd name="T29" fmla="*/ 0 h 32"/>
              <a:gd name="T30" fmla="*/ 16 w 32"/>
              <a:gd name="T31" fmla="*/ 0 h 32"/>
              <a:gd name="T32" fmla="*/ 16 w 32"/>
              <a:gd name="T33" fmla="*/ 0 h 32"/>
              <a:gd name="T34" fmla="*/ 22 w 32"/>
              <a:gd name="T35" fmla="*/ 0 h 32"/>
              <a:gd name="T36" fmla="*/ 26 w 32"/>
              <a:gd name="T37" fmla="*/ 4 h 32"/>
              <a:gd name="T38" fmla="*/ 30 w 32"/>
              <a:gd name="T39" fmla="*/ 10 h 32"/>
              <a:gd name="T40" fmla="*/ 32 w 32"/>
              <a:gd name="T41" fmla="*/ 16 h 32"/>
              <a:gd name="T42" fmla="*/ 32 w 32"/>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32">
                <a:moveTo>
                  <a:pt x="32" y="16"/>
                </a:moveTo>
                <a:lnTo>
                  <a:pt x="32" y="16"/>
                </a:lnTo>
                <a:lnTo>
                  <a:pt x="30" y="22"/>
                </a:lnTo>
                <a:lnTo>
                  <a:pt x="26" y="26"/>
                </a:lnTo>
                <a:lnTo>
                  <a:pt x="22" y="30"/>
                </a:lnTo>
                <a:lnTo>
                  <a:pt x="16" y="32"/>
                </a:lnTo>
                <a:lnTo>
                  <a:pt x="16" y="32"/>
                </a:lnTo>
                <a:lnTo>
                  <a:pt x="8" y="30"/>
                </a:lnTo>
                <a:lnTo>
                  <a:pt x="4" y="26"/>
                </a:lnTo>
                <a:lnTo>
                  <a:pt x="0" y="22"/>
                </a:lnTo>
                <a:lnTo>
                  <a:pt x="0" y="16"/>
                </a:lnTo>
                <a:lnTo>
                  <a:pt x="0" y="16"/>
                </a:lnTo>
                <a:lnTo>
                  <a:pt x="0" y="10"/>
                </a:lnTo>
                <a:lnTo>
                  <a:pt x="4" y="4"/>
                </a:lnTo>
                <a:lnTo>
                  <a:pt x="8" y="0"/>
                </a:lnTo>
                <a:lnTo>
                  <a:pt x="16" y="0"/>
                </a:lnTo>
                <a:lnTo>
                  <a:pt x="16" y="0"/>
                </a:lnTo>
                <a:lnTo>
                  <a:pt x="22" y="0"/>
                </a:lnTo>
                <a:lnTo>
                  <a:pt x="26" y="4"/>
                </a:lnTo>
                <a:lnTo>
                  <a:pt x="30" y="10"/>
                </a:lnTo>
                <a:lnTo>
                  <a:pt x="32" y="16"/>
                </a:lnTo>
                <a:lnTo>
                  <a:pt x="32"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52" name="Freeform 82"/>
          <p:cNvSpPr>
            <a:spLocks/>
          </p:cNvSpPr>
          <p:nvPr/>
        </p:nvSpPr>
        <p:spPr bwMode="auto">
          <a:xfrm>
            <a:off x="7512466" y="3105150"/>
            <a:ext cx="71909" cy="75210"/>
          </a:xfrm>
          <a:custGeom>
            <a:avLst/>
            <a:gdLst>
              <a:gd name="T0" fmla="*/ 32 w 32"/>
              <a:gd name="T1" fmla="*/ 16 h 32"/>
              <a:gd name="T2" fmla="*/ 32 w 32"/>
              <a:gd name="T3" fmla="*/ 16 h 32"/>
              <a:gd name="T4" fmla="*/ 30 w 32"/>
              <a:gd name="T5" fmla="*/ 22 h 32"/>
              <a:gd name="T6" fmla="*/ 26 w 32"/>
              <a:gd name="T7" fmla="*/ 28 h 32"/>
              <a:gd name="T8" fmla="*/ 22 w 32"/>
              <a:gd name="T9" fmla="*/ 30 h 32"/>
              <a:gd name="T10" fmla="*/ 16 w 32"/>
              <a:gd name="T11" fmla="*/ 32 h 32"/>
              <a:gd name="T12" fmla="*/ 16 w 32"/>
              <a:gd name="T13" fmla="*/ 32 h 32"/>
              <a:gd name="T14" fmla="*/ 10 w 32"/>
              <a:gd name="T15" fmla="*/ 30 h 32"/>
              <a:gd name="T16" fmla="*/ 4 w 32"/>
              <a:gd name="T17" fmla="*/ 28 h 32"/>
              <a:gd name="T18" fmla="*/ 0 w 32"/>
              <a:gd name="T19" fmla="*/ 22 h 32"/>
              <a:gd name="T20" fmla="*/ 0 w 32"/>
              <a:gd name="T21" fmla="*/ 16 h 32"/>
              <a:gd name="T22" fmla="*/ 0 w 32"/>
              <a:gd name="T23" fmla="*/ 16 h 32"/>
              <a:gd name="T24" fmla="*/ 0 w 32"/>
              <a:gd name="T25" fmla="*/ 10 h 32"/>
              <a:gd name="T26" fmla="*/ 4 w 32"/>
              <a:gd name="T27" fmla="*/ 4 h 32"/>
              <a:gd name="T28" fmla="*/ 10 w 32"/>
              <a:gd name="T29" fmla="*/ 2 h 32"/>
              <a:gd name="T30" fmla="*/ 16 w 32"/>
              <a:gd name="T31" fmla="*/ 0 h 32"/>
              <a:gd name="T32" fmla="*/ 16 w 32"/>
              <a:gd name="T33" fmla="*/ 0 h 32"/>
              <a:gd name="T34" fmla="*/ 22 w 32"/>
              <a:gd name="T35" fmla="*/ 2 h 32"/>
              <a:gd name="T36" fmla="*/ 26 w 32"/>
              <a:gd name="T37" fmla="*/ 4 h 32"/>
              <a:gd name="T38" fmla="*/ 30 w 32"/>
              <a:gd name="T39" fmla="*/ 10 h 32"/>
              <a:gd name="T40" fmla="*/ 32 w 32"/>
              <a:gd name="T41" fmla="*/ 16 h 32"/>
              <a:gd name="T42" fmla="*/ 32 w 32"/>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32">
                <a:moveTo>
                  <a:pt x="32" y="16"/>
                </a:moveTo>
                <a:lnTo>
                  <a:pt x="32" y="16"/>
                </a:lnTo>
                <a:lnTo>
                  <a:pt x="30" y="22"/>
                </a:lnTo>
                <a:lnTo>
                  <a:pt x="26" y="28"/>
                </a:lnTo>
                <a:lnTo>
                  <a:pt x="22" y="30"/>
                </a:lnTo>
                <a:lnTo>
                  <a:pt x="16" y="32"/>
                </a:lnTo>
                <a:lnTo>
                  <a:pt x="16" y="32"/>
                </a:lnTo>
                <a:lnTo>
                  <a:pt x="10" y="30"/>
                </a:lnTo>
                <a:lnTo>
                  <a:pt x="4" y="28"/>
                </a:lnTo>
                <a:lnTo>
                  <a:pt x="0" y="22"/>
                </a:lnTo>
                <a:lnTo>
                  <a:pt x="0" y="16"/>
                </a:lnTo>
                <a:lnTo>
                  <a:pt x="0" y="16"/>
                </a:lnTo>
                <a:lnTo>
                  <a:pt x="0" y="10"/>
                </a:lnTo>
                <a:lnTo>
                  <a:pt x="4" y="4"/>
                </a:lnTo>
                <a:lnTo>
                  <a:pt x="10" y="2"/>
                </a:lnTo>
                <a:lnTo>
                  <a:pt x="16" y="0"/>
                </a:lnTo>
                <a:lnTo>
                  <a:pt x="16" y="0"/>
                </a:lnTo>
                <a:lnTo>
                  <a:pt x="22" y="2"/>
                </a:lnTo>
                <a:lnTo>
                  <a:pt x="26" y="4"/>
                </a:lnTo>
                <a:lnTo>
                  <a:pt x="30" y="10"/>
                </a:lnTo>
                <a:lnTo>
                  <a:pt x="32" y="16"/>
                </a:lnTo>
                <a:lnTo>
                  <a:pt x="32"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53" name="Freeform 83"/>
          <p:cNvSpPr>
            <a:spLocks/>
          </p:cNvSpPr>
          <p:nvPr/>
        </p:nvSpPr>
        <p:spPr bwMode="auto">
          <a:xfrm>
            <a:off x="7782125" y="3222666"/>
            <a:ext cx="71909" cy="75210"/>
          </a:xfrm>
          <a:custGeom>
            <a:avLst/>
            <a:gdLst>
              <a:gd name="T0" fmla="*/ 32 w 32"/>
              <a:gd name="T1" fmla="*/ 16 h 32"/>
              <a:gd name="T2" fmla="*/ 32 w 32"/>
              <a:gd name="T3" fmla="*/ 16 h 32"/>
              <a:gd name="T4" fmla="*/ 32 w 32"/>
              <a:gd name="T5" fmla="*/ 22 h 32"/>
              <a:gd name="T6" fmla="*/ 28 w 32"/>
              <a:gd name="T7" fmla="*/ 26 h 32"/>
              <a:gd name="T8" fmla="*/ 24 w 32"/>
              <a:gd name="T9" fmla="*/ 30 h 32"/>
              <a:gd name="T10" fmla="*/ 16 w 32"/>
              <a:gd name="T11" fmla="*/ 32 h 32"/>
              <a:gd name="T12" fmla="*/ 16 w 32"/>
              <a:gd name="T13" fmla="*/ 32 h 32"/>
              <a:gd name="T14" fmla="*/ 10 w 32"/>
              <a:gd name="T15" fmla="*/ 30 h 32"/>
              <a:gd name="T16" fmla="*/ 6 w 32"/>
              <a:gd name="T17" fmla="*/ 26 h 32"/>
              <a:gd name="T18" fmla="*/ 2 w 32"/>
              <a:gd name="T19" fmla="*/ 22 h 32"/>
              <a:gd name="T20" fmla="*/ 0 w 32"/>
              <a:gd name="T21" fmla="*/ 16 h 32"/>
              <a:gd name="T22" fmla="*/ 0 w 32"/>
              <a:gd name="T23" fmla="*/ 16 h 32"/>
              <a:gd name="T24" fmla="*/ 2 w 32"/>
              <a:gd name="T25" fmla="*/ 10 h 32"/>
              <a:gd name="T26" fmla="*/ 6 w 32"/>
              <a:gd name="T27" fmla="*/ 4 h 32"/>
              <a:gd name="T28" fmla="*/ 10 w 32"/>
              <a:gd name="T29" fmla="*/ 0 h 32"/>
              <a:gd name="T30" fmla="*/ 16 w 32"/>
              <a:gd name="T31" fmla="*/ 0 h 32"/>
              <a:gd name="T32" fmla="*/ 16 w 32"/>
              <a:gd name="T33" fmla="*/ 0 h 32"/>
              <a:gd name="T34" fmla="*/ 24 w 32"/>
              <a:gd name="T35" fmla="*/ 0 h 32"/>
              <a:gd name="T36" fmla="*/ 28 w 32"/>
              <a:gd name="T37" fmla="*/ 4 h 32"/>
              <a:gd name="T38" fmla="*/ 32 w 32"/>
              <a:gd name="T39" fmla="*/ 10 h 32"/>
              <a:gd name="T40" fmla="*/ 32 w 32"/>
              <a:gd name="T41" fmla="*/ 16 h 32"/>
              <a:gd name="T42" fmla="*/ 32 w 32"/>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32">
                <a:moveTo>
                  <a:pt x="32" y="16"/>
                </a:moveTo>
                <a:lnTo>
                  <a:pt x="32" y="16"/>
                </a:lnTo>
                <a:lnTo>
                  <a:pt x="32" y="22"/>
                </a:lnTo>
                <a:lnTo>
                  <a:pt x="28" y="26"/>
                </a:lnTo>
                <a:lnTo>
                  <a:pt x="24" y="30"/>
                </a:lnTo>
                <a:lnTo>
                  <a:pt x="16" y="32"/>
                </a:lnTo>
                <a:lnTo>
                  <a:pt x="16" y="32"/>
                </a:lnTo>
                <a:lnTo>
                  <a:pt x="10" y="30"/>
                </a:lnTo>
                <a:lnTo>
                  <a:pt x="6" y="26"/>
                </a:lnTo>
                <a:lnTo>
                  <a:pt x="2" y="22"/>
                </a:lnTo>
                <a:lnTo>
                  <a:pt x="0" y="16"/>
                </a:lnTo>
                <a:lnTo>
                  <a:pt x="0" y="16"/>
                </a:lnTo>
                <a:lnTo>
                  <a:pt x="2" y="10"/>
                </a:lnTo>
                <a:lnTo>
                  <a:pt x="6" y="4"/>
                </a:lnTo>
                <a:lnTo>
                  <a:pt x="10" y="0"/>
                </a:lnTo>
                <a:lnTo>
                  <a:pt x="16" y="0"/>
                </a:lnTo>
                <a:lnTo>
                  <a:pt x="16" y="0"/>
                </a:lnTo>
                <a:lnTo>
                  <a:pt x="24" y="0"/>
                </a:lnTo>
                <a:lnTo>
                  <a:pt x="28" y="4"/>
                </a:lnTo>
                <a:lnTo>
                  <a:pt x="32" y="10"/>
                </a:lnTo>
                <a:lnTo>
                  <a:pt x="32" y="16"/>
                </a:lnTo>
                <a:lnTo>
                  <a:pt x="32"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54" name="Freeform 84"/>
          <p:cNvSpPr>
            <a:spLocks/>
          </p:cNvSpPr>
          <p:nvPr/>
        </p:nvSpPr>
        <p:spPr bwMode="auto">
          <a:xfrm>
            <a:off x="8056278" y="3575215"/>
            <a:ext cx="71909" cy="75210"/>
          </a:xfrm>
          <a:custGeom>
            <a:avLst/>
            <a:gdLst>
              <a:gd name="T0" fmla="*/ 32 w 32"/>
              <a:gd name="T1" fmla="*/ 16 h 32"/>
              <a:gd name="T2" fmla="*/ 32 w 32"/>
              <a:gd name="T3" fmla="*/ 16 h 32"/>
              <a:gd name="T4" fmla="*/ 30 w 32"/>
              <a:gd name="T5" fmla="*/ 22 h 32"/>
              <a:gd name="T6" fmla="*/ 28 w 32"/>
              <a:gd name="T7" fmla="*/ 26 h 32"/>
              <a:gd name="T8" fmla="*/ 22 w 32"/>
              <a:gd name="T9" fmla="*/ 30 h 32"/>
              <a:gd name="T10" fmla="*/ 16 w 32"/>
              <a:gd name="T11" fmla="*/ 32 h 32"/>
              <a:gd name="T12" fmla="*/ 16 w 32"/>
              <a:gd name="T13" fmla="*/ 32 h 32"/>
              <a:gd name="T14" fmla="*/ 10 w 32"/>
              <a:gd name="T15" fmla="*/ 30 h 32"/>
              <a:gd name="T16" fmla="*/ 4 w 32"/>
              <a:gd name="T17" fmla="*/ 26 h 32"/>
              <a:gd name="T18" fmla="*/ 2 w 32"/>
              <a:gd name="T19" fmla="*/ 22 h 32"/>
              <a:gd name="T20" fmla="*/ 0 w 32"/>
              <a:gd name="T21" fmla="*/ 16 h 32"/>
              <a:gd name="T22" fmla="*/ 0 w 32"/>
              <a:gd name="T23" fmla="*/ 16 h 32"/>
              <a:gd name="T24" fmla="*/ 2 w 32"/>
              <a:gd name="T25" fmla="*/ 10 h 32"/>
              <a:gd name="T26" fmla="*/ 4 w 32"/>
              <a:gd name="T27" fmla="*/ 4 h 32"/>
              <a:gd name="T28" fmla="*/ 10 w 32"/>
              <a:gd name="T29" fmla="*/ 0 h 32"/>
              <a:gd name="T30" fmla="*/ 16 w 32"/>
              <a:gd name="T31" fmla="*/ 0 h 32"/>
              <a:gd name="T32" fmla="*/ 16 w 32"/>
              <a:gd name="T33" fmla="*/ 0 h 32"/>
              <a:gd name="T34" fmla="*/ 22 w 32"/>
              <a:gd name="T35" fmla="*/ 0 h 32"/>
              <a:gd name="T36" fmla="*/ 28 w 32"/>
              <a:gd name="T37" fmla="*/ 4 h 32"/>
              <a:gd name="T38" fmla="*/ 30 w 32"/>
              <a:gd name="T39" fmla="*/ 10 h 32"/>
              <a:gd name="T40" fmla="*/ 32 w 32"/>
              <a:gd name="T41" fmla="*/ 16 h 32"/>
              <a:gd name="T42" fmla="*/ 32 w 32"/>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32">
                <a:moveTo>
                  <a:pt x="32" y="16"/>
                </a:moveTo>
                <a:lnTo>
                  <a:pt x="32" y="16"/>
                </a:lnTo>
                <a:lnTo>
                  <a:pt x="30" y="22"/>
                </a:lnTo>
                <a:lnTo>
                  <a:pt x="28" y="26"/>
                </a:lnTo>
                <a:lnTo>
                  <a:pt x="22" y="30"/>
                </a:lnTo>
                <a:lnTo>
                  <a:pt x="16" y="32"/>
                </a:lnTo>
                <a:lnTo>
                  <a:pt x="16" y="32"/>
                </a:lnTo>
                <a:lnTo>
                  <a:pt x="10" y="30"/>
                </a:lnTo>
                <a:lnTo>
                  <a:pt x="4" y="26"/>
                </a:lnTo>
                <a:lnTo>
                  <a:pt x="2" y="22"/>
                </a:lnTo>
                <a:lnTo>
                  <a:pt x="0" y="16"/>
                </a:lnTo>
                <a:lnTo>
                  <a:pt x="0" y="16"/>
                </a:lnTo>
                <a:lnTo>
                  <a:pt x="2" y="10"/>
                </a:lnTo>
                <a:lnTo>
                  <a:pt x="4" y="4"/>
                </a:lnTo>
                <a:lnTo>
                  <a:pt x="10" y="0"/>
                </a:lnTo>
                <a:lnTo>
                  <a:pt x="16" y="0"/>
                </a:lnTo>
                <a:lnTo>
                  <a:pt x="16" y="0"/>
                </a:lnTo>
                <a:lnTo>
                  <a:pt x="22" y="0"/>
                </a:lnTo>
                <a:lnTo>
                  <a:pt x="28" y="4"/>
                </a:lnTo>
                <a:lnTo>
                  <a:pt x="30" y="10"/>
                </a:lnTo>
                <a:lnTo>
                  <a:pt x="32" y="16"/>
                </a:lnTo>
                <a:lnTo>
                  <a:pt x="32"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55" name="Freeform 85"/>
          <p:cNvSpPr>
            <a:spLocks/>
          </p:cNvSpPr>
          <p:nvPr/>
        </p:nvSpPr>
        <p:spPr bwMode="auto">
          <a:xfrm>
            <a:off x="8330432" y="4162796"/>
            <a:ext cx="71909" cy="75210"/>
          </a:xfrm>
          <a:custGeom>
            <a:avLst/>
            <a:gdLst>
              <a:gd name="T0" fmla="*/ 32 w 32"/>
              <a:gd name="T1" fmla="*/ 16 h 32"/>
              <a:gd name="T2" fmla="*/ 32 w 32"/>
              <a:gd name="T3" fmla="*/ 16 h 32"/>
              <a:gd name="T4" fmla="*/ 30 w 32"/>
              <a:gd name="T5" fmla="*/ 22 h 32"/>
              <a:gd name="T6" fmla="*/ 26 w 32"/>
              <a:gd name="T7" fmla="*/ 28 h 32"/>
              <a:gd name="T8" fmla="*/ 22 w 32"/>
              <a:gd name="T9" fmla="*/ 30 h 32"/>
              <a:gd name="T10" fmla="*/ 16 w 32"/>
              <a:gd name="T11" fmla="*/ 32 h 32"/>
              <a:gd name="T12" fmla="*/ 16 w 32"/>
              <a:gd name="T13" fmla="*/ 32 h 32"/>
              <a:gd name="T14" fmla="*/ 10 w 32"/>
              <a:gd name="T15" fmla="*/ 30 h 32"/>
              <a:gd name="T16" fmla="*/ 4 w 32"/>
              <a:gd name="T17" fmla="*/ 28 h 32"/>
              <a:gd name="T18" fmla="*/ 0 w 32"/>
              <a:gd name="T19" fmla="*/ 22 h 32"/>
              <a:gd name="T20" fmla="*/ 0 w 32"/>
              <a:gd name="T21" fmla="*/ 16 h 32"/>
              <a:gd name="T22" fmla="*/ 0 w 32"/>
              <a:gd name="T23" fmla="*/ 16 h 32"/>
              <a:gd name="T24" fmla="*/ 0 w 32"/>
              <a:gd name="T25" fmla="*/ 10 h 32"/>
              <a:gd name="T26" fmla="*/ 4 w 32"/>
              <a:gd name="T27" fmla="*/ 4 h 32"/>
              <a:gd name="T28" fmla="*/ 10 w 32"/>
              <a:gd name="T29" fmla="*/ 2 h 32"/>
              <a:gd name="T30" fmla="*/ 16 w 32"/>
              <a:gd name="T31" fmla="*/ 0 h 32"/>
              <a:gd name="T32" fmla="*/ 16 w 32"/>
              <a:gd name="T33" fmla="*/ 0 h 32"/>
              <a:gd name="T34" fmla="*/ 22 w 32"/>
              <a:gd name="T35" fmla="*/ 2 h 32"/>
              <a:gd name="T36" fmla="*/ 26 w 32"/>
              <a:gd name="T37" fmla="*/ 4 h 32"/>
              <a:gd name="T38" fmla="*/ 30 w 32"/>
              <a:gd name="T39" fmla="*/ 10 h 32"/>
              <a:gd name="T40" fmla="*/ 32 w 32"/>
              <a:gd name="T41" fmla="*/ 16 h 32"/>
              <a:gd name="T42" fmla="*/ 32 w 32"/>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32">
                <a:moveTo>
                  <a:pt x="32" y="16"/>
                </a:moveTo>
                <a:lnTo>
                  <a:pt x="32" y="16"/>
                </a:lnTo>
                <a:lnTo>
                  <a:pt x="30" y="22"/>
                </a:lnTo>
                <a:lnTo>
                  <a:pt x="26" y="28"/>
                </a:lnTo>
                <a:lnTo>
                  <a:pt x="22" y="30"/>
                </a:lnTo>
                <a:lnTo>
                  <a:pt x="16" y="32"/>
                </a:lnTo>
                <a:lnTo>
                  <a:pt x="16" y="32"/>
                </a:lnTo>
                <a:lnTo>
                  <a:pt x="10" y="30"/>
                </a:lnTo>
                <a:lnTo>
                  <a:pt x="4" y="28"/>
                </a:lnTo>
                <a:lnTo>
                  <a:pt x="0" y="22"/>
                </a:lnTo>
                <a:lnTo>
                  <a:pt x="0" y="16"/>
                </a:lnTo>
                <a:lnTo>
                  <a:pt x="0" y="16"/>
                </a:lnTo>
                <a:lnTo>
                  <a:pt x="0" y="10"/>
                </a:lnTo>
                <a:lnTo>
                  <a:pt x="4" y="4"/>
                </a:lnTo>
                <a:lnTo>
                  <a:pt x="10" y="2"/>
                </a:lnTo>
                <a:lnTo>
                  <a:pt x="16" y="0"/>
                </a:lnTo>
                <a:lnTo>
                  <a:pt x="16" y="0"/>
                </a:lnTo>
                <a:lnTo>
                  <a:pt x="22" y="2"/>
                </a:lnTo>
                <a:lnTo>
                  <a:pt x="26" y="4"/>
                </a:lnTo>
                <a:lnTo>
                  <a:pt x="30" y="10"/>
                </a:lnTo>
                <a:lnTo>
                  <a:pt x="32" y="16"/>
                </a:lnTo>
                <a:lnTo>
                  <a:pt x="32"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47" name="Freeform 77"/>
          <p:cNvSpPr>
            <a:spLocks/>
          </p:cNvSpPr>
          <p:nvPr/>
        </p:nvSpPr>
        <p:spPr bwMode="auto">
          <a:xfrm>
            <a:off x="6186641" y="3142755"/>
            <a:ext cx="2723559" cy="2914403"/>
          </a:xfrm>
          <a:custGeom>
            <a:avLst/>
            <a:gdLst>
              <a:gd name="T0" fmla="*/ 0 w 1212"/>
              <a:gd name="T1" fmla="*/ 1240 h 1240"/>
              <a:gd name="T2" fmla="*/ 0 w 1212"/>
              <a:gd name="T3" fmla="*/ 1240 h 1240"/>
              <a:gd name="T4" fmla="*/ 62 w 1212"/>
              <a:gd name="T5" fmla="*/ 1014 h 1240"/>
              <a:gd name="T6" fmla="*/ 92 w 1212"/>
              <a:gd name="T7" fmla="*/ 904 h 1240"/>
              <a:gd name="T8" fmla="*/ 122 w 1212"/>
              <a:gd name="T9" fmla="*/ 800 h 1240"/>
              <a:gd name="T10" fmla="*/ 122 w 1212"/>
              <a:gd name="T11" fmla="*/ 800 h 1240"/>
              <a:gd name="T12" fmla="*/ 152 w 1212"/>
              <a:gd name="T13" fmla="*/ 704 h 1240"/>
              <a:gd name="T14" fmla="*/ 182 w 1212"/>
              <a:gd name="T15" fmla="*/ 612 h 1240"/>
              <a:gd name="T16" fmla="*/ 212 w 1212"/>
              <a:gd name="T17" fmla="*/ 528 h 1240"/>
              <a:gd name="T18" fmla="*/ 242 w 1212"/>
              <a:gd name="T19" fmla="*/ 450 h 1240"/>
              <a:gd name="T20" fmla="*/ 242 w 1212"/>
              <a:gd name="T21" fmla="*/ 450 h 1240"/>
              <a:gd name="T22" fmla="*/ 274 w 1212"/>
              <a:gd name="T23" fmla="*/ 378 h 1240"/>
              <a:gd name="T24" fmla="*/ 304 w 1212"/>
              <a:gd name="T25" fmla="*/ 312 h 1240"/>
              <a:gd name="T26" fmla="*/ 334 w 1212"/>
              <a:gd name="T27" fmla="*/ 254 h 1240"/>
              <a:gd name="T28" fmla="*/ 364 w 1212"/>
              <a:gd name="T29" fmla="*/ 200 h 1240"/>
              <a:gd name="T30" fmla="*/ 364 w 1212"/>
              <a:gd name="T31" fmla="*/ 200 h 1240"/>
              <a:gd name="T32" fmla="*/ 394 w 1212"/>
              <a:gd name="T33" fmla="*/ 154 h 1240"/>
              <a:gd name="T34" fmla="*/ 424 w 1212"/>
              <a:gd name="T35" fmla="*/ 112 h 1240"/>
              <a:gd name="T36" fmla="*/ 454 w 1212"/>
              <a:gd name="T37" fmla="*/ 78 h 1240"/>
              <a:gd name="T38" fmla="*/ 486 w 1212"/>
              <a:gd name="T39" fmla="*/ 50 h 1240"/>
              <a:gd name="T40" fmla="*/ 486 w 1212"/>
              <a:gd name="T41" fmla="*/ 50 h 1240"/>
              <a:gd name="T42" fmla="*/ 500 w 1212"/>
              <a:gd name="T43" fmla="*/ 38 h 1240"/>
              <a:gd name="T44" fmla="*/ 516 w 1212"/>
              <a:gd name="T45" fmla="*/ 28 h 1240"/>
              <a:gd name="T46" fmla="*/ 530 w 1212"/>
              <a:gd name="T47" fmla="*/ 20 h 1240"/>
              <a:gd name="T48" fmla="*/ 546 w 1212"/>
              <a:gd name="T49" fmla="*/ 12 h 1240"/>
              <a:gd name="T50" fmla="*/ 562 w 1212"/>
              <a:gd name="T51" fmla="*/ 8 h 1240"/>
              <a:gd name="T52" fmla="*/ 576 w 1212"/>
              <a:gd name="T53" fmla="*/ 4 h 1240"/>
              <a:gd name="T54" fmla="*/ 592 w 1212"/>
              <a:gd name="T55" fmla="*/ 0 h 1240"/>
              <a:gd name="T56" fmla="*/ 606 w 1212"/>
              <a:gd name="T57" fmla="*/ 0 h 1240"/>
              <a:gd name="T58" fmla="*/ 606 w 1212"/>
              <a:gd name="T59" fmla="*/ 0 h 1240"/>
              <a:gd name="T60" fmla="*/ 622 w 1212"/>
              <a:gd name="T61" fmla="*/ 0 h 1240"/>
              <a:gd name="T62" fmla="*/ 636 w 1212"/>
              <a:gd name="T63" fmla="*/ 4 h 1240"/>
              <a:gd name="T64" fmla="*/ 652 w 1212"/>
              <a:gd name="T65" fmla="*/ 8 h 1240"/>
              <a:gd name="T66" fmla="*/ 668 w 1212"/>
              <a:gd name="T67" fmla="*/ 12 h 1240"/>
              <a:gd name="T68" fmla="*/ 682 w 1212"/>
              <a:gd name="T69" fmla="*/ 20 h 1240"/>
              <a:gd name="T70" fmla="*/ 698 w 1212"/>
              <a:gd name="T71" fmla="*/ 28 h 1240"/>
              <a:gd name="T72" fmla="*/ 712 w 1212"/>
              <a:gd name="T73" fmla="*/ 38 h 1240"/>
              <a:gd name="T74" fmla="*/ 728 w 1212"/>
              <a:gd name="T75" fmla="*/ 50 h 1240"/>
              <a:gd name="T76" fmla="*/ 728 w 1212"/>
              <a:gd name="T77" fmla="*/ 50 h 1240"/>
              <a:gd name="T78" fmla="*/ 758 w 1212"/>
              <a:gd name="T79" fmla="*/ 78 h 1240"/>
              <a:gd name="T80" fmla="*/ 788 w 1212"/>
              <a:gd name="T81" fmla="*/ 112 h 1240"/>
              <a:gd name="T82" fmla="*/ 818 w 1212"/>
              <a:gd name="T83" fmla="*/ 154 h 1240"/>
              <a:gd name="T84" fmla="*/ 848 w 1212"/>
              <a:gd name="T85" fmla="*/ 200 h 1240"/>
              <a:gd name="T86" fmla="*/ 848 w 1212"/>
              <a:gd name="T87" fmla="*/ 200 h 1240"/>
              <a:gd name="T88" fmla="*/ 880 w 1212"/>
              <a:gd name="T89" fmla="*/ 254 h 1240"/>
              <a:gd name="T90" fmla="*/ 910 w 1212"/>
              <a:gd name="T91" fmla="*/ 312 h 1240"/>
              <a:gd name="T92" fmla="*/ 940 w 1212"/>
              <a:gd name="T93" fmla="*/ 378 h 1240"/>
              <a:gd name="T94" fmla="*/ 970 w 1212"/>
              <a:gd name="T95" fmla="*/ 450 h 1240"/>
              <a:gd name="T96" fmla="*/ 970 w 1212"/>
              <a:gd name="T97" fmla="*/ 450 h 1240"/>
              <a:gd name="T98" fmla="*/ 1000 w 1212"/>
              <a:gd name="T99" fmla="*/ 528 h 1240"/>
              <a:gd name="T100" fmla="*/ 1030 w 1212"/>
              <a:gd name="T101" fmla="*/ 612 h 1240"/>
              <a:gd name="T102" fmla="*/ 1060 w 1212"/>
              <a:gd name="T103" fmla="*/ 704 h 1240"/>
              <a:gd name="T104" fmla="*/ 1092 w 1212"/>
              <a:gd name="T105" fmla="*/ 800 h 1240"/>
              <a:gd name="T106" fmla="*/ 1092 w 1212"/>
              <a:gd name="T107" fmla="*/ 800 h 1240"/>
              <a:gd name="T108" fmla="*/ 1122 w 1212"/>
              <a:gd name="T109" fmla="*/ 904 h 1240"/>
              <a:gd name="T110" fmla="*/ 1152 w 1212"/>
              <a:gd name="T111" fmla="*/ 1014 h 1240"/>
              <a:gd name="T112" fmla="*/ 1212 w 1212"/>
              <a:gd name="T113" fmla="*/ 1240 h 1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12" h="1240">
                <a:moveTo>
                  <a:pt x="0" y="1240"/>
                </a:moveTo>
                <a:lnTo>
                  <a:pt x="0" y="1240"/>
                </a:lnTo>
                <a:lnTo>
                  <a:pt x="62" y="1014"/>
                </a:lnTo>
                <a:lnTo>
                  <a:pt x="92" y="904"/>
                </a:lnTo>
                <a:lnTo>
                  <a:pt x="122" y="800"/>
                </a:lnTo>
                <a:lnTo>
                  <a:pt x="122" y="800"/>
                </a:lnTo>
                <a:lnTo>
                  <a:pt x="152" y="704"/>
                </a:lnTo>
                <a:lnTo>
                  <a:pt x="182" y="612"/>
                </a:lnTo>
                <a:lnTo>
                  <a:pt x="212" y="528"/>
                </a:lnTo>
                <a:lnTo>
                  <a:pt x="242" y="450"/>
                </a:lnTo>
                <a:lnTo>
                  <a:pt x="242" y="450"/>
                </a:lnTo>
                <a:lnTo>
                  <a:pt x="274" y="378"/>
                </a:lnTo>
                <a:lnTo>
                  <a:pt x="304" y="312"/>
                </a:lnTo>
                <a:lnTo>
                  <a:pt x="334" y="254"/>
                </a:lnTo>
                <a:lnTo>
                  <a:pt x="364" y="200"/>
                </a:lnTo>
                <a:lnTo>
                  <a:pt x="364" y="200"/>
                </a:lnTo>
                <a:lnTo>
                  <a:pt x="394" y="154"/>
                </a:lnTo>
                <a:lnTo>
                  <a:pt x="424" y="112"/>
                </a:lnTo>
                <a:lnTo>
                  <a:pt x="454" y="78"/>
                </a:lnTo>
                <a:lnTo>
                  <a:pt x="486" y="50"/>
                </a:lnTo>
                <a:lnTo>
                  <a:pt x="486" y="50"/>
                </a:lnTo>
                <a:lnTo>
                  <a:pt x="500" y="38"/>
                </a:lnTo>
                <a:lnTo>
                  <a:pt x="516" y="28"/>
                </a:lnTo>
                <a:lnTo>
                  <a:pt x="530" y="20"/>
                </a:lnTo>
                <a:lnTo>
                  <a:pt x="546" y="12"/>
                </a:lnTo>
                <a:lnTo>
                  <a:pt x="562" y="8"/>
                </a:lnTo>
                <a:lnTo>
                  <a:pt x="576" y="4"/>
                </a:lnTo>
                <a:lnTo>
                  <a:pt x="592" y="0"/>
                </a:lnTo>
                <a:lnTo>
                  <a:pt x="606" y="0"/>
                </a:lnTo>
                <a:lnTo>
                  <a:pt x="606" y="0"/>
                </a:lnTo>
                <a:lnTo>
                  <a:pt x="622" y="0"/>
                </a:lnTo>
                <a:lnTo>
                  <a:pt x="636" y="4"/>
                </a:lnTo>
                <a:lnTo>
                  <a:pt x="652" y="8"/>
                </a:lnTo>
                <a:lnTo>
                  <a:pt x="668" y="12"/>
                </a:lnTo>
                <a:lnTo>
                  <a:pt x="682" y="20"/>
                </a:lnTo>
                <a:lnTo>
                  <a:pt x="698" y="28"/>
                </a:lnTo>
                <a:lnTo>
                  <a:pt x="712" y="38"/>
                </a:lnTo>
                <a:lnTo>
                  <a:pt x="728" y="50"/>
                </a:lnTo>
                <a:lnTo>
                  <a:pt x="728" y="50"/>
                </a:lnTo>
                <a:lnTo>
                  <a:pt x="758" y="78"/>
                </a:lnTo>
                <a:lnTo>
                  <a:pt x="788" y="112"/>
                </a:lnTo>
                <a:lnTo>
                  <a:pt x="818" y="154"/>
                </a:lnTo>
                <a:lnTo>
                  <a:pt x="848" y="200"/>
                </a:lnTo>
                <a:lnTo>
                  <a:pt x="848" y="200"/>
                </a:lnTo>
                <a:lnTo>
                  <a:pt x="880" y="254"/>
                </a:lnTo>
                <a:lnTo>
                  <a:pt x="910" y="312"/>
                </a:lnTo>
                <a:lnTo>
                  <a:pt x="940" y="378"/>
                </a:lnTo>
                <a:lnTo>
                  <a:pt x="970" y="450"/>
                </a:lnTo>
                <a:lnTo>
                  <a:pt x="970" y="450"/>
                </a:lnTo>
                <a:lnTo>
                  <a:pt x="1000" y="528"/>
                </a:lnTo>
                <a:lnTo>
                  <a:pt x="1030" y="612"/>
                </a:lnTo>
                <a:lnTo>
                  <a:pt x="1060" y="704"/>
                </a:lnTo>
                <a:lnTo>
                  <a:pt x="1092" y="800"/>
                </a:lnTo>
                <a:lnTo>
                  <a:pt x="1092" y="800"/>
                </a:lnTo>
                <a:lnTo>
                  <a:pt x="1122" y="904"/>
                </a:lnTo>
                <a:lnTo>
                  <a:pt x="1152" y="1014"/>
                </a:lnTo>
                <a:lnTo>
                  <a:pt x="1212" y="1240"/>
                </a:lnTo>
              </a:path>
            </a:pathLst>
          </a:custGeom>
          <a:noFill/>
          <a:ln w="16">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56" name="Freeform 86"/>
          <p:cNvSpPr>
            <a:spLocks/>
          </p:cNvSpPr>
          <p:nvPr/>
        </p:nvSpPr>
        <p:spPr bwMode="auto">
          <a:xfrm>
            <a:off x="8600091" y="4985410"/>
            <a:ext cx="71909" cy="75210"/>
          </a:xfrm>
          <a:custGeom>
            <a:avLst/>
            <a:gdLst>
              <a:gd name="T0" fmla="*/ 32 w 32"/>
              <a:gd name="T1" fmla="*/ 16 h 32"/>
              <a:gd name="T2" fmla="*/ 32 w 32"/>
              <a:gd name="T3" fmla="*/ 16 h 32"/>
              <a:gd name="T4" fmla="*/ 32 w 32"/>
              <a:gd name="T5" fmla="*/ 22 h 32"/>
              <a:gd name="T6" fmla="*/ 28 w 32"/>
              <a:gd name="T7" fmla="*/ 26 h 32"/>
              <a:gd name="T8" fmla="*/ 22 w 32"/>
              <a:gd name="T9" fmla="*/ 30 h 32"/>
              <a:gd name="T10" fmla="*/ 16 w 32"/>
              <a:gd name="T11" fmla="*/ 32 h 32"/>
              <a:gd name="T12" fmla="*/ 16 w 32"/>
              <a:gd name="T13" fmla="*/ 32 h 32"/>
              <a:gd name="T14" fmla="*/ 10 w 32"/>
              <a:gd name="T15" fmla="*/ 30 h 32"/>
              <a:gd name="T16" fmla="*/ 6 w 32"/>
              <a:gd name="T17" fmla="*/ 26 h 32"/>
              <a:gd name="T18" fmla="*/ 2 w 32"/>
              <a:gd name="T19" fmla="*/ 22 h 32"/>
              <a:gd name="T20" fmla="*/ 0 w 32"/>
              <a:gd name="T21" fmla="*/ 16 h 32"/>
              <a:gd name="T22" fmla="*/ 0 w 32"/>
              <a:gd name="T23" fmla="*/ 16 h 32"/>
              <a:gd name="T24" fmla="*/ 2 w 32"/>
              <a:gd name="T25" fmla="*/ 10 h 32"/>
              <a:gd name="T26" fmla="*/ 6 w 32"/>
              <a:gd name="T27" fmla="*/ 4 h 32"/>
              <a:gd name="T28" fmla="*/ 10 w 32"/>
              <a:gd name="T29" fmla="*/ 0 h 32"/>
              <a:gd name="T30" fmla="*/ 16 w 32"/>
              <a:gd name="T31" fmla="*/ 0 h 32"/>
              <a:gd name="T32" fmla="*/ 16 w 32"/>
              <a:gd name="T33" fmla="*/ 0 h 32"/>
              <a:gd name="T34" fmla="*/ 22 w 32"/>
              <a:gd name="T35" fmla="*/ 0 h 32"/>
              <a:gd name="T36" fmla="*/ 28 w 32"/>
              <a:gd name="T37" fmla="*/ 4 h 32"/>
              <a:gd name="T38" fmla="*/ 32 w 32"/>
              <a:gd name="T39" fmla="*/ 10 h 32"/>
              <a:gd name="T40" fmla="*/ 32 w 32"/>
              <a:gd name="T41" fmla="*/ 16 h 32"/>
              <a:gd name="T42" fmla="*/ 32 w 32"/>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32">
                <a:moveTo>
                  <a:pt x="32" y="16"/>
                </a:moveTo>
                <a:lnTo>
                  <a:pt x="32" y="16"/>
                </a:lnTo>
                <a:lnTo>
                  <a:pt x="32" y="22"/>
                </a:lnTo>
                <a:lnTo>
                  <a:pt x="28" y="26"/>
                </a:lnTo>
                <a:lnTo>
                  <a:pt x="22" y="30"/>
                </a:lnTo>
                <a:lnTo>
                  <a:pt x="16" y="32"/>
                </a:lnTo>
                <a:lnTo>
                  <a:pt x="16" y="32"/>
                </a:lnTo>
                <a:lnTo>
                  <a:pt x="10" y="30"/>
                </a:lnTo>
                <a:lnTo>
                  <a:pt x="6" y="26"/>
                </a:lnTo>
                <a:lnTo>
                  <a:pt x="2" y="22"/>
                </a:lnTo>
                <a:lnTo>
                  <a:pt x="0" y="16"/>
                </a:lnTo>
                <a:lnTo>
                  <a:pt x="0" y="16"/>
                </a:lnTo>
                <a:lnTo>
                  <a:pt x="2" y="10"/>
                </a:lnTo>
                <a:lnTo>
                  <a:pt x="6" y="4"/>
                </a:lnTo>
                <a:lnTo>
                  <a:pt x="10" y="0"/>
                </a:lnTo>
                <a:lnTo>
                  <a:pt x="16" y="0"/>
                </a:lnTo>
                <a:lnTo>
                  <a:pt x="16" y="0"/>
                </a:lnTo>
                <a:lnTo>
                  <a:pt x="22" y="0"/>
                </a:lnTo>
                <a:lnTo>
                  <a:pt x="28" y="4"/>
                </a:lnTo>
                <a:lnTo>
                  <a:pt x="32" y="10"/>
                </a:lnTo>
                <a:lnTo>
                  <a:pt x="32" y="16"/>
                </a:lnTo>
                <a:lnTo>
                  <a:pt x="32"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203" name="Freeform 133"/>
          <p:cNvSpPr>
            <a:spLocks/>
          </p:cNvSpPr>
          <p:nvPr/>
        </p:nvSpPr>
        <p:spPr bwMode="auto">
          <a:xfrm>
            <a:off x="8874245" y="6019552"/>
            <a:ext cx="71909" cy="75210"/>
          </a:xfrm>
          <a:custGeom>
            <a:avLst/>
            <a:gdLst>
              <a:gd name="T0" fmla="*/ 32 w 32"/>
              <a:gd name="T1" fmla="*/ 16 h 32"/>
              <a:gd name="T2" fmla="*/ 32 w 32"/>
              <a:gd name="T3" fmla="*/ 16 h 32"/>
              <a:gd name="T4" fmla="*/ 32 w 32"/>
              <a:gd name="T5" fmla="*/ 24 h 32"/>
              <a:gd name="T6" fmla="*/ 28 w 32"/>
              <a:gd name="T7" fmla="*/ 28 h 32"/>
              <a:gd name="T8" fmla="*/ 22 w 32"/>
              <a:gd name="T9" fmla="*/ 32 h 32"/>
              <a:gd name="T10" fmla="*/ 16 w 32"/>
              <a:gd name="T11" fmla="*/ 32 h 32"/>
              <a:gd name="T12" fmla="*/ 16 w 32"/>
              <a:gd name="T13" fmla="*/ 32 h 32"/>
              <a:gd name="T14" fmla="*/ 10 w 32"/>
              <a:gd name="T15" fmla="*/ 32 h 32"/>
              <a:gd name="T16" fmla="*/ 6 w 32"/>
              <a:gd name="T17" fmla="*/ 28 h 32"/>
              <a:gd name="T18" fmla="*/ 2 w 32"/>
              <a:gd name="T19" fmla="*/ 24 h 32"/>
              <a:gd name="T20" fmla="*/ 0 w 32"/>
              <a:gd name="T21" fmla="*/ 16 h 32"/>
              <a:gd name="T22" fmla="*/ 0 w 32"/>
              <a:gd name="T23" fmla="*/ 16 h 32"/>
              <a:gd name="T24" fmla="*/ 2 w 32"/>
              <a:gd name="T25" fmla="*/ 10 h 32"/>
              <a:gd name="T26" fmla="*/ 6 w 32"/>
              <a:gd name="T27" fmla="*/ 6 h 32"/>
              <a:gd name="T28" fmla="*/ 10 w 32"/>
              <a:gd name="T29" fmla="*/ 2 h 32"/>
              <a:gd name="T30" fmla="*/ 16 w 32"/>
              <a:gd name="T31" fmla="*/ 0 h 32"/>
              <a:gd name="T32" fmla="*/ 16 w 32"/>
              <a:gd name="T33" fmla="*/ 0 h 32"/>
              <a:gd name="T34" fmla="*/ 22 w 32"/>
              <a:gd name="T35" fmla="*/ 2 h 32"/>
              <a:gd name="T36" fmla="*/ 28 w 32"/>
              <a:gd name="T37" fmla="*/ 6 h 32"/>
              <a:gd name="T38" fmla="*/ 32 w 32"/>
              <a:gd name="T39" fmla="*/ 10 h 32"/>
              <a:gd name="T40" fmla="*/ 32 w 32"/>
              <a:gd name="T41" fmla="*/ 16 h 32"/>
              <a:gd name="T42" fmla="*/ 32 w 32"/>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32">
                <a:moveTo>
                  <a:pt x="32" y="16"/>
                </a:moveTo>
                <a:lnTo>
                  <a:pt x="32" y="16"/>
                </a:lnTo>
                <a:lnTo>
                  <a:pt x="32" y="24"/>
                </a:lnTo>
                <a:lnTo>
                  <a:pt x="28" y="28"/>
                </a:lnTo>
                <a:lnTo>
                  <a:pt x="22" y="32"/>
                </a:lnTo>
                <a:lnTo>
                  <a:pt x="16" y="32"/>
                </a:lnTo>
                <a:lnTo>
                  <a:pt x="16" y="32"/>
                </a:lnTo>
                <a:lnTo>
                  <a:pt x="10" y="32"/>
                </a:lnTo>
                <a:lnTo>
                  <a:pt x="6" y="28"/>
                </a:lnTo>
                <a:lnTo>
                  <a:pt x="2" y="24"/>
                </a:lnTo>
                <a:lnTo>
                  <a:pt x="0" y="16"/>
                </a:lnTo>
                <a:lnTo>
                  <a:pt x="0" y="16"/>
                </a:lnTo>
                <a:lnTo>
                  <a:pt x="2" y="10"/>
                </a:lnTo>
                <a:lnTo>
                  <a:pt x="6" y="6"/>
                </a:lnTo>
                <a:lnTo>
                  <a:pt x="10" y="2"/>
                </a:lnTo>
                <a:lnTo>
                  <a:pt x="16" y="0"/>
                </a:lnTo>
                <a:lnTo>
                  <a:pt x="16" y="0"/>
                </a:lnTo>
                <a:lnTo>
                  <a:pt x="22" y="2"/>
                </a:lnTo>
                <a:lnTo>
                  <a:pt x="28" y="6"/>
                </a:lnTo>
                <a:lnTo>
                  <a:pt x="32" y="10"/>
                </a:lnTo>
                <a:lnTo>
                  <a:pt x="32" y="16"/>
                </a:lnTo>
                <a:lnTo>
                  <a:pt x="32"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204" name="Freeform 134"/>
          <p:cNvSpPr>
            <a:spLocks/>
          </p:cNvSpPr>
          <p:nvPr/>
        </p:nvSpPr>
        <p:spPr bwMode="auto">
          <a:xfrm>
            <a:off x="6150686" y="6019552"/>
            <a:ext cx="71909" cy="75210"/>
          </a:xfrm>
          <a:custGeom>
            <a:avLst/>
            <a:gdLst>
              <a:gd name="T0" fmla="*/ 32 w 32"/>
              <a:gd name="T1" fmla="*/ 16 h 32"/>
              <a:gd name="T2" fmla="*/ 32 w 32"/>
              <a:gd name="T3" fmla="*/ 16 h 32"/>
              <a:gd name="T4" fmla="*/ 32 w 32"/>
              <a:gd name="T5" fmla="*/ 24 h 32"/>
              <a:gd name="T6" fmla="*/ 28 w 32"/>
              <a:gd name="T7" fmla="*/ 28 h 32"/>
              <a:gd name="T8" fmla="*/ 24 w 32"/>
              <a:gd name="T9" fmla="*/ 32 h 32"/>
              <a:gd name="T10" fmla="*/ 16 w 32"/>
              <a:gd name="T11" fmla="*/ 32 h 32"/>
              <a:gd name="T12" fmla="*/ 16 w 32"/>
              <a:gd name="T13" fmla="*/ 32 h 32"/>
              <a:gd name="T14" fmla="*/ 10 w 32"/>
              <a:gd name="T15" fmla="*/ 32 h 32"/>
              <a:gd name="T16" fmla="*/ 6 w 32"/>
              <a:gd name="T17" fmla="*/ 28 h 32"/>
              <a:gd name="T18" fmla="*/ 2 w 32"/>
              <a:gd name="T19" fmla="*/ 24 h 32"/>
              <a:gd name="T20" fmla="*/ 0 w 32"/>
              <a:gd name="T21" fmla="*/ 16 h 32"/>
              <a:gd name="T22" fmla="*/ 0 w 32"/>
              <a:gd name="T23" fmla="*/ 16 h 32"/>
              <a:gd name="T24" fmla="*/ 2 w 32"/>
              <a:gd name="T25" fmla="*/ 10 h 32"/>
              <a:gd name="T26" fmla="*/ 6 w 32"/>
              <a:gd name="T27" fmla="*/ 6 h 32"/>
              <a:gd name="T28" fmla="*/ 10 w 32"/>
              <a:gd name="T29" fmla="*/ 2 h 32"/>
              <a:gd name="T30" fmla="*/ 18 w 32"/>
              <a:gd name="T31" fmla="*/ 0 h 32"/>
              <a:gd name="T32" fmla="*/ 18 w 32"/>
              <a:gd name="T33" fmla="*/ 0 h 32"/>
              <a:gd name="T34" fmla="*/ 24 w 32"/>
              <a:gd name="T35" fmla="*/ 2 h 32"/>
              <a:gd name="T36" fmla="*/ 28 w 32"/>
              <a:gd name="T37" fmla="*/ 6 h 32"/>
              <a:gd name="T38" fmla="*/ 32 w 32"/>
              <a:gd name="T39" fmla="*/ 10 h 32"/>
              <a:gd name="T40" fmla="*/ 32 w 32"/>
              <a:gd name="T41" fmla="*/ 16 h 32"/>
              <a:gd name="T42" fmla="*/ 32 w 32"/>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32">
                <a:moveTo>
                  <a:pt x="32" y="16"/>
                </a:moveTo>
                <a:lnTo>
                  <a:pt x="32" y="16"/>
                </a:lnTo>
                <a:lnTo>
                  <a:pt x="32" y="24"/>
                </a:lnTo>
                <a:lnTo>
                  <a:pt x="28" y="28"/>
                </a:lnTo>
                <a:lnTo>
                  <a:pt x="24" y="32"/>
                </a:lnTo>
                <a:lnTo>
                  <a:pt x="16" y="32"/>
                </a:lnTo>
                <a:lnTo>
                  <a:pt x="16" y="32"/>
                </a:lnTo>
                <a:lnTo>
                  <a:pt x="10" y="32"/>
                </a:lnTo>
                <a:lnTo>
                  <a:pt x="6" y="28"/>
                </a:lnTo>
                <a:lnTo>
                  <a:pt x="2" y="24"/>
                </a:lnTo>
                <a:lnTo>
                  <a:pt x="0" y="16"/>
                </a:lnTo>
                <a:lnTo>
                  <a:pt x="0" y="16"/>
                </a:lnTo>
                <a:lnTo>
                  <a:pt x="2" y="10"/>
                </a:lnTo>
                <a:lnTo>
                  <a:pt x="6" y="6"/>
                </a:lnTo>
                <a:lnTo>
                  <a:pt x="10" y="2"/>
                </a:lnTo>
                <a:lnTo>
                  <a:pt x="18" y="0"/>
                </a:lnTo>
                <a:lnTo>
                  <a:pt x="18" y="0"/>
                </a:lnTo>
                <a:lnTo>
                  <a:pt x="24" y="2"/>
                </a:lnTo>
                <a:lnTo>
                  <a:pt x="28" y="6"/>
                </a:lnTo>
                <a:lnTo>
                  <a:pt x="32" y="10"/>
                </a:lnTo>
                <a:lnTo>
                  <a:pt x="32" y="16"/>
                </a:lnTo>
                <a:lnTo>
                  <a:pt x="32"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grpSp>
        <p:nvGrpSpPr>
          <p:cNvPr id="5" name="Group 4"/>
          <p:cNvGrpSpPr/>
          <p:nvPr/>
        </p:nvGrpSpPr>
        <p:grpSpPr>
          <a:xfrm>
            <a:off x="7543800" y="4933702"/>
            <a:ext cx="1089323" cy="1005153"/>
            <a:chOff x="7615852" y="4933702"/>
            <a:chExt cx="1089323" cy="1005153"/>
          </a:xfrm>
        </p:grpSpPr>
        <p:sp>
          <p:nvSpPr>
            <p:cNvPr id="185" name="Rectangle 115"/>
            <p:cNvSpPr>
              <a:spLocks noChangeArrowheads="1"/>
            </p:cNvSpPr>
            <p:nvPr/>
          </p:nvSpPr>
          <p:spPr bwMode="auto">
            <a:xfrm>
              <a:off x="7615852" y="4953000"/>
              <a:ext cx="1035357" cy="962643"/>
            </a:xfrm>
            <a:prstGeom prst="rect">
              <a:avLst/>
            </a:prstGeom>
            <a:solidFill>
              <a:srgbClr val="CDDFC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251" name="Rectangle 181"/>
            <p:cNvSpPr>
              <a:spLocks noChangeArrowheads="1"/>
            </p:cNvSpPr>
            <p:nvPr/>
          </p:nvSpPr>
          <p:spPr bwMode="auto">
            <a:xfrm>
              <a:off x="7723698" y="4933702"/>
              <a:ext cx="72245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Inelastic</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52" name="Rectangle 182"/>
            <p:cNvSpPr>
              <a:spLocks noChangeArrowheads="1"/>
            </p:cNvSpPr>
            <p:nvPr/>
          </p:nvSpPr>
          <p:spPr bwMode="auto">
            <a:xfrm>
              <a:off x="7723698" y="5093525"/>
              <a:ext cx="76586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demand:</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53" name="Rectangle 183"/>
            <p:cNvSpPr>
              <a:spLocks noChangeArrowheads="1"/>
            </p:cNvSpPr>
            <p:nvPr/>
          </p:nvSpPr>
          <p:spPr bwMode="auto">
            <a:xfrm>
              <a:off x="7723698" y="5248646"/>
              <a:ext cx="98147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decreasing</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54" name="Rectangle 184"/>
            <p:cNvSpPr>
              <a:spLocks noChangeArrowheads="1"/>
            </p:cNvSpPr>
            <p:nvPr/>
          </p:nvSpPr>
          <p:spPr bwMode="auto">
            <a:xfrm>
              <a:off x="7723698" y="5408468"/>
              <a:ext cx="43958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price</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55" name="Rectangle 185"/>
            <p:cNvSpPr>
              <a:spLocks noChangeArrowheads="1"/>
            </p:cNvSpPr>
            <p:nvPr/>
          </p:nvSpPr>
          <p:spPr bwMode="auto">
            <a:xfrm>
              <a:off x="7723698" y="5563589"/>
              <a:ext cx="91200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decreases</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56" name="Rectangle 186"/>
            <p:cNvSpPr>
              <a:spLocks noChangeArrowheads="1"/>
            </p:cNvSpPr>
            <p:nvPr/>
          </p:nvSpPr>
          <p:spPr bwMode="auto">
            <a:xfrm>
              <a:off x="7723698" y="5723411"/>
              <a:ext cx="71747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revenue</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grpSp>
      <p:grpSp>
        <p:nvGrpSpPr>
          <p:cNvPr id="22" name="Group 21"/>
          <p:cNvGrpSpPr/>
          <p:nvPr/>
        </p:nvGrpSpPr>
        <p:grpSpPr>
          <a:xfrm>
            <a:off x="6553200" y="4933702"/>
            <a:ext cx="1053529" cy="1009898"/>
            <a:chOff x="6553200" y="4933702"/>
            <a:chExt cx="1053529" cy="1009898"/>
          </a:xfrm>
        </p:grpSpPr>
        <p:grpSp>
          <p:nvGrpSpPr>
            <p:cNvPr id="4" name="Group 3"/>
            <p:cNvGrpSpPr/>
            <p:nvPr/>
          </p:nvGrpSpPr>
          <p:grpSpPr>
            <a:xfrm>
              <a:off x="6553200" y="4933702"/>
              <a:ext cx="1053529" cy="1009898"/>
              <a:chOff x="6553200" y="4933702"/>
              <a:chExt cx="1053529" cy="1009898"/>
            </a:xfrm>
          </p:grpSpPr>
          <p:sp>
            <p:nvSpPr>
              <p:cNvPr id="186" name="Rectangle 116"/>
              <p:cNvSpPr>
                <a:spLocks noChangeArrowheads="1"/>
              </p:cNvSpPr>
              <p:nvPr/>
            </p:nvSpPr>
            <p:spPr bwMode="auto">
              <a:xfrm>
                <a:off x="6553200" y="4953000"/>
                <a:ext cx="990600" cy="990600"/>
              </a:xfrm>
              <a:prstGeom prst="rect">
                <a:avLst/>
              </a:prstGeom>
              <a:solidFill>
                <a:srgbClr val="CDDFC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265" name="Rectangle 195"/>
              <p:cNvSpPr>
                <a:spLocks noChangeArrowheads="1"/>
              </p:cNvSpPr>
              <p:nvPr/>
            </p:nvSpPr>
            <p:spPr bwMode="auto">
              <a:xfrm>
                <a:off x="6625252" y="4933702"/>
                <a:ext cx="58178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Elastic</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66" name="Rectangle 196"/>
              <p:cNvSpPr>
                <a:spLocks noChangeArrowheads="1"/>
              </p:cNvSpPr>
              <p:nvPr/>
            </p:nvSpPr>
            <p:spPr bwMode="auto">
              <a:xfrm>
                <a:off x="6625252" y="5093525"/>
                <a:ext cx="76586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demand:</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67" name="Rectangle 197"/>
              <p:cNvSpPr>
                <a:spLocks noChangeArrowheads="1"/>
              </p:cNvSpPr>
              <p:nvPr/>
            </p:nvSpPr>
            <p:spPr bwMode="auto">
              <a:xfrm>
                <a:off x="6625252" y="5257800"/>
                <a:ext cx="98147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decreasing</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69" name="Rectangle 199"/>
              <p:cNvSpPr>
                <a:spLocks noChangeArrowheads="1"/>
              </p:cNvSpPr>
              <p:nvPr/>
            </p:nvSpPr>
            <p:spPr bwMode="auto">
              <a:xfrm>
                <a:off x="6625252" y="5568290"/>
                <a:ext cx="84252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increases</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70" name="Rectangle 200"/>
              <p:cNvSpPr>
                <a:spLocks noChangeArrowheads="1"/>
              </p:cNvSpPr>
              <p:nvPr/>
            </p:nvSpPr>
            <p:spPr bwMode="auto">
              <a:xfrm>
                <a:off x="6625252" y="5723411"/>
                <a:ext cx="71747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revenue</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grpSp>
        <p:sp>
          <p:nvSpPr>
            <p:cNvPr id="268" name="Rectangle 198"/>
            <p:cNvSpPr>
              <a:spLocks noChangeArrowheads="1"/>
            </p:cNvSpPr>
            <p:nvPr/>
          </p:nvSpPr>
          <p:spPr bwMode="auto">
            <a:xfrm>
              <a:off x="6625252" y="5408468"/>
              <a:ext cx="43958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price</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grpSp>
      <p:sp>
        <p:nvSpPr>
          <p:cNvPr id="271" name="Rectangle 201"/>
          <p:cNvSpPr>
            <a:spLocks noChangeArrowheads="1"/>
          </p:cNvSpPr>
          <p:nvPr/>
        </p:nvSpPr>
        <p:spPr bwMode="auto">
          <a:xfrm>
            <a:off x="5939452" y="2743200"/>
            <a:ext cx="154215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Total revenue ($)</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72" name="Rectangle 202"/>
          <p:cNvSpPr>
            <a:spLocks noChangeArrowheads="1"/>
          </p:cNvSpPr>
          <p:nvPr/>
        </p:nvSpPr>
        <p:spPr bwMode="auto">
          <a:xfrm>
            <a:off x="6051811" y="6104164"/>
            <a:ext cx="1081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73" name="Rectangle 203"/>
          <p:cNvSpPr>
            <a:spLocks noChangeArrowheads="1"/>
          </p:cNvSpPr>
          <p:nvPr/>
        </p:nvSpPr>
        <p:spPr bwMode="auto">
          <a:xfrm>
            <a:off x="5939452" y="5403767"/>
            <a:ext cx="21637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25</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74" name="Rectangle 204"/>
          <p:cNvSpPr>
            <a:spLocks noChangeArrowheads="1"/>
          </p:cNvSpPr>
          <p:nvPr/>
        </p:nvSpPr>
        <p:spPr bwMode="auto">
          <a:xfrm>
            <a:off x="5939452" y="4816186"/>
            <a:ext cx="21637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7" name="Rectangle 206"/>
          <p:cNvSpPr>
            <a:spLocks noChangeArrowheads="1"/>
          </p:cNvSpPr>
          <p:nvPr/>
        </p:nvSpPr>
        <p:spPr bwMode="auto">
          <a:xfrm>
            <a:off x="5939452" y="4228605"/>
            <a:ext cx="21637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75</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8" name="Rectangle 207"/>
          <p:cNvSpPr>
            <a:spLocks noChangeArrowheads="1"/>
          </p:cNvSpPr>
          <p:nvPr/>
        </p:nvSpPr>
        <p:spPr bwMode="auto">
          <a:xfrm>
            <a:off x="5863252" y="3641024"/>
            <a:ext cx="3245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100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9" name="Rectangle 208"/>
          <p:cNvSpPr>
            <a:spLocks noChangeArrowheads="1"/>
          </p:cNvSpPr>
          <p:nvPr/>
        </p:nvSpPr>
        <p:spPr bwMode="auto">
          <a:xfrm>
            <a:off x="5863252" y="3053443"/>
            <a:ext cx="3245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125</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0" name="Rectangle 209"/>
          <p:cNvSpPr>
            <a:spLocks noChangeArrowheads="1"/>
          </p:cNvSpPr>
          <p:nvPr/>
        </p:nvSpPr>
        <p:spPr bwMode="auto">
          <a:xfrm>
            <a:off x="6703488" y="6094763"/>
            <a:ext cx="1081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1" name="Rectangle 210"/>
          <p:cNvSpPr>
            <a:spLocks noChangeArrowheads="1"/>
          </p:cNvSpPr>
          <p:nvPr/>
        </p:nvSpPr>
        <p:spPr bwMode="auto">
          <a:xfrm>
            <a:off x="6429334" y="6094763"/>
            <a:ext cx="1081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2" name="Rectangle 211"/>
          <p:cNvSpPr>
            <a:spLocks noChangeArrowheads="1"/>
          </p:cNvSpPr>
          <p:nvPr/>
        </p:nvSpPr>
        <p:spPr bwMode="auto">
          <a:xfrm>
            <a:off x="6973147" y="6094763"/>
            <a:ext cx="1081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3" name="Rectangle 212"/>
          <p:cNvSpPr>
            <a:spLocks noChangeArrowheads="1"/>
          </p:cNvSpPr>
          <p:nvPr/>
        </p:nvSpPr>
        <p:spPr bwMode="auto">
          <a:xfrm>
            <a:off x="7247301" y="6094763"/>
            <a:ext cx="1081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4" name="Rectangle 213"/>
          <p:cNvSpPr>
            <a:spLocks noChangeArrowheads="1"/>
          </p:cNvSpPr>
          <p:nvPr/>
        </p:nvSpPr>
        <p:spPr bwMode="auto">
          <a:xfrm>
            <a:off x="7521454" y="6094763"/>
            <a:ext cx="1081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5" name="Rectangle 214"/>
          <p:cNvSpPr>
            <a:spLocks noChangeArrowheads="1"/>
          </p:cNvSpPr>
          <p:nvPr/>
        </p:nvSpPr>
        <p:spPr bwMode="auto">
          <a:xfrm>
            <a:off x="7791114" y="6094763"/>
            <a:ext cx="1081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6</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6" name="Rectangle 215"/>
          <p:cNvSpPr>
            <a:spLocks noChangeArrowheads="1"/>
          </p:cNvSpPr>
          <p:nvPr/>
        </p:nvSpPr>
        <p:spPr bwMode="auto">
          <a:xfrm>
            <a:off x="8065267" y="6094763"/>
            <a:ext cx="1081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7</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7" name="Rectangle 216"/>
          <p:cNvSpPr>
            <a:spLocks noChangeArrowheads="1"/>
          </p:cNvSpPr>
          <p:nvPr/>
        </p:nvSpPr>
        <p:spPr bwMode="auto">
          <a:xfrm>
            <a:off x="8339421" y="6094763"/>
            <a:ext cx="1081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8</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8" name="Rectangle 217"/>
          <p:cNvSpPr>
            <a:spLocks noChangeArrowheads="1"/>
          </p:cNvSpPr>
          <p:nvPr/>
        </p:nvSpPr>
        <p:spPr bwMode="auto">
          <a:xfrm>
            <a:off x="8609080" y="6094763"/>
            <a:ext cx="1081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9</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9" name="Rectangle 218"/>
          <p:cNvSpPr>
            <a:spLocks noChangeArrowheads="1"/>
          </p:cNvSpPr>
          <p:nvPr/>
        </p:nvSpPr>
        <p:spPr bwMode="auto">
          <a:xfrm>
            <a:off x="8847279" y="6094763"/>
            <a:ext cx="21637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0" name="Rectangle 219"/>
          <p:cNvSpPr>
            <a:spLocks noChangeArrowheads="1"/>
          </p:cNvSpPr>
          <p:nvPr/>
        </p:nvSpPr>
        <p:spPr bwMode="auto">
          <a:xfrm>
            <a:off x="8278865" y="6315693"/>
            <a:ext cx="78893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Quantity</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1" name="Rectangle 220"/>
          <p:cNvSpPr>
            <a:spLocks noChangeArrowheads="1"/>
          </p:cNvSpPr>
          <p:nvPr/>
        </p:nvSpPr>
        <p:spPr bwMode="auto">
          <a:xfrm>
            <a:off x="5215461" y="6324600"/>
            <a:ext cx="72813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Quantity</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grpSp>
        <p:nvGrpSpPr>
          <p:cNvPr id="6" name="Group 5"/>
          <p:cNvGrpSpPr/>
          <p:nvPr/>
        </p:nvGrpSpPr>
        <p:grpSpPr>
          <a:xfrm>
            <a:off x="2819399" y="2362200"/>
            <a:ext cx="3077177" cy="3962402"/>
            <a:chOff x="2772064" y="2216437"/>
            <a:chExt cx="2895600" cy="3362448"/>
          </a:xfrm>
        </p:grpSpPr>
        <p:sp>
          <p:nvSpPr>
            <p:cNvPr id="157" name="Line 87"/>
            <p:cNvSpPr>
              <a:spLocks noChangeShapeType="1"/>
            </p:cNvSpPr>
            <p:nvPr/>
          </p:nvSpPr>
          <p:spPr bwMode="auto">
            <a:xfrm flipV="1">
              <a:off x="3053838" y="2261012"/>
              <a:ext cx="0" cy="306482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59" name="Line 89"/>
            <p:cNvSpPr>
              <a:spLocks noChangeShapeType="1"/>
            </p:cNvSpPr>
            <p:nvPr/>
          </p:nvSpPr>
          <p:spPr bwMode="auto">
            <a:xfrm>
              <a:off x="3053838" y="2651166"/>
              <a:ext cx="49776"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60" name="Line 90"/>
            <p:cNvSpPr>
              <a:spLocks noChangeShapeType="1"/>
            </p:cNvSpPr>
            <p:nvPr/>
          </p:nvSpPr>
          <p:spPr bwMode="auto">
            <a:xfrm>
              <a:off x="3053838" y="2923804"/>
              <a:ext cx="49776"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61" name="Line 91"/>
            <p:cNvSpPr>
              <a:spLocks noChangeShapeType="1"/>
            </p:cNvSpPr>
            <p:nvPr/>
          </p:nvSpPr>
          <p:spPr bwMode="auto">
            <a:xfrm>
              <a:off x="3053838" y="3201142"/>
              <a:ext cx="49776"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62" name="Line 92"/>
            <p:cNvSpPr>
              <a:spLocks noChangeShapeType="1"/>
            </p:cNvSpPr>
            <p:nvPr/>
          </p:nvSpPr>
          <p:spPr bwMode="auto">
            <a:xfrm>
              <a:off x="3053838" y="3478480"/>
              <a:ext cx="49776"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63" name="Line 93"/>
            <p:cNvSpPr>
              <a:spLocks noChangeShapeType="1"/>
            </p:cNvSpPr>
            <p:nvPr/>
          </p:nvSpPr>
          <p:spPr bwMode="auto">
            <a:xfrm>
              <a:off x="3053838" y="3751118"/>
              <a:ext cx="49776"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64" name="Line 94"/>
            <p:cNvSpPr>
              <a:spLocks noChangeShapeType="1"/>
            </p:cNvSpPr>
            <p:nvPr/>
          </p:nvSpPr>
          <p:spPr bwMode="auto">
            <a:xfrm>
              <a:off x="3053838" y="4028456"/>
              <a:ext cx="49776"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65" name="Line 95"/>
            <p:cNvSpPr>
              <a:spLocks noChangeShapeType="1"/>
            </p:cNvSpPr>
            <p:nvPr/>
          </p:nvSpPr>
          <p:spPr bwMode="auto">
            <a:xfrm>
              <a:off x="3053838" y="4305795"/>
              <a:ext cx="49776"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66" name="Line 96"/>
            <p:cNvSpPr>
              <a:spLocks noChangeShapeType="1"/>
            </p:cNvSpPr>
            <p:nvPr/>
          </p:nvSpPr>
          <p:spPr bwMode="auto">
            <a:xfrm>
              <a:off x="3053838" y="4578432"/>
              <a:ext cx="49776"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67" name="Line 97"/>
            <p:cNvSpPr>
              <a:spLocks noChangeShapeType="1"/>
            </p:cNvSpPr>
            <p:nvPr/>
          </p:nvSpPr>
          <p:spPr bwMode="auto">
            <a:xfrm>
              <a:off x="3053838" y="4855771"/>
              <a:ext cx="49776"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68" name="Line 98"/>
            <p:cNvSpPr>
              <a:spLocks noChangeShapeType="1"/>
            </p:cNvSpPr>
            <p:nvPr/>
          </p:nvSpPr>
          <p:spPr bwMode="auto">
            <a:xfrm>
              <a:off x="3053838" y="5133109"/>
              <a:ext cx="49776"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69" name="Line 99"/>
            <p:cNvSpPr>
              <a:spLocks noChangeShapeType="1"/>
            </p:cNvSpPr>
            <p:nvPr/>
          </p:nvSpPr>
          <p:spPr bwMode="auto">
            <a:xfrm>
              <a:off x="3057986" y="5325836"/>
              <a:ext cx="4148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70" name="Line 100"/>
            <p:cNvSpPr>
              <a:spLocks noChangeShapeType="1"/>
            </p:cNvSpPr>
            <p:nvPr/>
          </p:nvSpPr>
          <p:spPr bwMode="auto">
            <a:xfrm>
              <a:off x="3053838" y="5325836"/>
              <a:ext cx="257175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71" name="Line 101"/>
            <p:cNvSpPr>
              <a:spLocks noChangeShapeType="1"/>
            </p:cNvSpPr>
            <p:nvPr/>
          </p:nvSpPr>
          <p:spPr bwMode="auto">
            <a:xfrm>
              <a:off x="5526036" y="5274128"/>
              <a:ext cx="0" cy="56408"/>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72" name="Line 102"/>
            <p:cNvSpPr>
              <a:spLocks noChangeShapeType="1"/>
            </p:cNvSpPr>
            <p:nvPr/>
          </p:nvSpPr>
          <p:spPr bwMode="auto">
            <a:xfrm>
              <a:off x="5277157" y="5274128"/>
              <a:ext cx="0" cy="56408"/>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73" name="Line 103"/>
            <p:cNvSpPr>
              <a:spLocks noChangeShapeType="1"/>
            </p:cNvSpPr>
            <p:nvPr/>
          </p:nvSpPr>
          <p:spPr bwMode="auto">
            <a:xfrm>
              <a:off x="5032426" y="5274128"/>
              <a:ext cx="0" cy="56408"/>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74" name="Line 104"/>
            <p:cNvSpPr>
              <a:spLocks noChangeShapeType="1"/>
            </p:cNvSpPr>
            <p:nvPr/>
          </p:nvSpPr>
          <p:spPr bwMode="auto">
            <a:xfrm>
              <a:off x="4783547" y="5274128"/>
              <a:ext cx="0" cy="56408"/>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75" name="Line 105"/>
            <p:cNvSpPr>
              <a:spLocks noChangeShapeType="1"/>
            </p:cNvSpPr>
            <p:nvPr/>
          </p:nvSpPr>
          <p:spPr bwMode="auto">
            <a:xfrm>
              <a:off x="4538816" y="5274128"/>
              <a:ext cx="0" cy="56408"/>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76" name="Line 106"/>
            <p:cNvSpPr>
              <a:spLocks noChangeShapeType="1"/>
            </p:cNvSpPr>
            <p:nvPr/>
          </p:nvSpPr>
          <p:spPr bwMode="auto">
            <a:xfrm>
              <a:off x="4289937" y="5274128"/>
              <a:ext cx="0" cy="56408"/>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77" name="Line 107"/>
            <p:cNvSpPr>
              <a:spLocks noChangeShapeType="1"/>
            </p:cNvSpPr>
            <p:nvPr/>
          </p:nvSpPr>
          <p:spPr bwMode="auto">
            <a:xfrm>
              <a:off x="4045206" y="5274128"/>
              <a:ext cx="0" cy="56408"/>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78" name="Line 108"/>
            <p:cNvSpPr>
              <a:spLocks noChangeShapeType="1"/>
            </p:cNvSpPr>
            <p:nvPr/>
          </p:nvSpPr>
          <p:spPr bwMode="auto">
            <a:xfrm>
              <a:off x="3796327" y="5274128"/>
              <a:ext cx="0" cy="56408"/>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79" name="Line 109"/>
            <p:cNvSpPr>
              <a:spLocks noChangeShapeType="1"/>
            </p:cNvSpPr>
            <p:nvPr/>
          </p:nvSpPr>
          <p:spPr bwMode="auto">
            <a:xfrm>
              <a:off x="3551596" y="5274128"/>
              <a:ext cx="0" cy="56408"/>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80" name="Line 110"/>
            <p:cNvSpPr>
              <a:spLocks noChangeShapeType="1"/>
            </p:cNvSpPr>
            <p:nvPr/>
          </p:nvSpPr>
          <p:spPr bwMode="auto">
            <a:xfrm>
              <a:off x="3302717" y="5274128"/>
              <a:ext cx="0" cy="56408"/>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81" name="Line 111"/>
            <p:cNvSpPr>
              <a:spLocks noChangeShapeType="1"/>
            </p:cNvSpPr>
            <p:nvPr/>
          </p:nvSpPr>
          <p:spPr bwMode="auto">
            <a:xfrm>
              <a:off x="3053838" y="5278829"/>
              <a:ext cx="0" cy="51707"/>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82" name="Freeform 112"/>
            <p:cNvSpPr>
              <a:spLocks/>
            </p:cNvSpPr>
            <p:nvPr/>
          </p:nvSpPr>
          <p:spPr bwMode="auto">
            <a:xfrm>
              <a:off x="4468301" y="3657105"/>
              <a:ext cx="103700" cy="112816"/>
            </a:xfrm>
            <a:custGeom>
              <a:avLst/>
              <a:gdLst>
                <a:gd name="T0" fmla="*/ 0 w 50"/>
                <a:gd name="T1" fmla="*/ 48 h 48"/>
                <a:gd name="T2" fmla="*/ 50 w 50"/>
                <a:gd name="T3" fmla="*/ 30 h 48"/>
                <a:gd name="T4" fmla="*/ 50 w 50"/>
                <a:gd name="T5" fmla="*/ 30 h 48"/>
                <a:gd name="T6" fmla="*/ 48 w 50"/>
                <a:gd name="T7" fmla="*/ 28 h 48"/>
                <a:gd name="T8" fmla="*/ 40 w 50"/>
                <a:gd name="T9" fmla="*/ 24 h 48"/>
                <a:gd name="T10" fmla="*/ 36 w 50"/>
                <a:gd name="T11" fmla="*/ 20 h 48"/>
                <a:gd name="T12" fmla="*/ 32 w 50"/>
                <a:gd name="T13" fmla="*/ 14 h 48"/>
                <a:gd name="T14" fmla="*/ 28 w 50"/>
                <a:gd name="T15" fmla="*/ 8 h 48"/>
                <a:gd name="T16" fmla="*/ 28 w 50"/>
                <a:gd name="T17" fmla="*/ 0 h 48"/>
                <a:gd name="T18" fmla="*/ 0 w 50"/>
                <a:gd name="T19"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48">
                  <a:moveTo>
                    <a:pt x="0" y="48"/>
                  </a:moveTo>
                  <a:lnTo>
                    <a:pt x="50" y="30"/>
                  </a:lnTo>
                  <a:lnTo>
                    <a:pt x="50" y="30"/>
                  </a:lnTo>
                  <a:lnTo>
                    <a:pt x="48" y="28"/>
                  </a:lnTo>
                  <a:lnTo>
                    <a:pt x="40" y="24"/>
                  </a:lnTo>
                  <a:lnTo>
                    <a:pt x="36" y="20"/>
                  </a:lnTo>
                  <a:lnTo>
                    <a:pt x="32" y="14"/>
                  </a:lnTo>
                  <a:lnTo>
                    <a:pt x="28" y="8"/>
                  </a:lnTo>
                  <a:lnTo>
                    <a:pt x="28" y="0"/>
                  </a:lnTo>
                  <a:lnTo>
                    <a:pt x="0" y="4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83" name="Freeform 113"/>
            <p:cNvSpPr>
              <a:spLocks/>
            </p:cNvSpPr>
            <p:nvPr/>
          </p:nvSpPr>
          <p:spPr bwMode="auto">
            <a:xfrm>
              <a:off x="4468301" y="3657105"/>
              <a:ext cx="103700" cy="112816"/>
            </a:xfrm>
            <a:custGeom>
              <a:avLst/>
              <a:gdLst>
                <a:gd name="T0" fmla="*/ 0 w 50"/>
                <a:gd name="T1" fmla="*/ 48 h 48"/>
                <a:gd name="T2" fmla="*/ 50 w 50"/>
                <a:gd name="T3" fmla="*/ 30 h 48"/>
                <a:gd name="T4" fmla="*/ 50 w 50"/>
                <a:gd name="T5" fmla="*/ 30 h 48"/>
                <a:gd name="T6" fmla="*/ 48 w 50"/>
                <a:gd name="T7" fmla="*/ 28 h 48"/>
                <a:gd name="T8" fmla="*/ 40 w 50"/>
                <a:gd name="T9" fmla="*/ 24 h 48"/>
                <a:gd name="T10" fmla="*/ 36 w 50"/>
                <a:gd name="T11" fmla="*/ 20 h 48"/>
                <a:gd name="T12" fmla="*/ 32 w 50"/>
                <a:gd name="T13" fmla="*/ 14 h 48"/>
                <a:gd name="T14" fmla="*/ 28 w 50"/>
                <a:gd name="T15" fmla="*/ 8 h 48"/>
                <a:gd name="T16" fmla="*/ 28 w 50"/>
                <a:gd name="T17" fmla="*/ 0 h 48"/>
                <a:gd name="T18" fmla="*/ 0 w 50"/>
                <a:gd name="T19"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48">
                  <a:moveTo>
                    <a:pt x="0" y="48"/>
                  </a:moveTo>
                  <a:lnTo>
                    <a:pt x="50" y="30"/>
                  </a:lnTo>
                  <a:lnTo>
                    <a:pt x="50" y="30"/>
                  </a:lnTo>
                  <a:lnTo>
                    <a:pt x="48" y="28"/>
                  </a:lnTo>
                  <a:lnTo>
                    <a:pt x="40" y="24"/>
                  </a:lnTo>
                  <a:lnTo>
                    <a:pt x="36" y="20"/>
                  </a:lnTo>
                  <a:lnTo>
                    <a:pt x="32" y="14"/>
                  </a:lnTo>
                  <a:lnTo>
                    <a:pt x="28" y="8"/>
                  </a:lnTo>
                  <a:lnTo>
                    <a:pt x="28" y="0"/>
                  </a:lnTo>
                  <a:lnTo>
                    <a:pt x="0" y="4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84" name="Line 114"/>
            <p:cNvSpPr>
              <a:spLocks noChangeShapeType="1"/>
            </p:cNvSpPr>
            <p:nvPr/>
          </p:nvSpPr>
          <p:spPr bwMode="auto">
            <a:xfrm flipV="1">
              <a:off x="4505632" y="3187040"/>
              <a:ext cx="597310" cy="545275"/>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87" name="Line 117"/>
            <p:cNvSpPr>
              <a:spLocks noChangeShapeType="1"/>
            </p:cNvSpPr>
            <p:nvPr/>
          </p:nvSpPr>
          <p:spPr bwMode="auto">
            <a:xfrm>
              <a:off x="3053838" y="2651166"/>
              <a:ext cx="2472198" cy="2679370"/>
            </a:xfrm>
            <a:prstGeom prst="line">
              <a:avLst/>
            </a:prstGeom>
            <a:noFill/>
            <a:ln w="16">
              <a:solidFill>
                <a:srgbClr val="D4712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88" name="Freeform 118"/>
            <p:cNvSpPr>
              <a:spLocks/>
            </p:cNvSpPr>
            <p:nvPr/>
          </p:nvSpPr>
          <p:spPr bwMode="auto">
            <a:xfrm>
              <a:off x="3020654" y="2613561"/>
              <a:ext cx="66368" cy="75210"/>
            </a:xfrm>
            <a:custGeom>
              <a:avLst/>
              <a:gdLst>
                <a:gd name="T0" fmla="*/ 32 w 32"/>
                <a:gd name="T1" fmla="*/ 16 h 32"/>
                <a:gd name="T2" fmla="*/ 32 w 32"/>
                <a:gd name="T3" fmla="*/ 16 h 32"/>
                <a:gd name="T4" fmla="*/ 32 w 32"/>
                <a:gd name="T5" fmla="*/ 22 h 32"/>
                <a:gd name="T6" fmla="*/ 28 w 32"/>
                <a:gd name="T7" fmla="*/ 26 h 32"/>
                <a:gd name="T8" fmla="*/ 24 w 32"/>
                <a:gd name="T9" fmla="*/ 30 h 32"/>
                <a:gd name="T10" fmla="*/ 16 w 32"/>
                <a:gd name="T11" fmla="*/ 32 h 32"/>
                <a:gd name="T12" fmla="*/ 16 w 32"/>
                <a:gd name="T13" fmla="*/ 32 h 32"/>
                <a:gd name="T14" fmla="*/ 10 w 32"/>
                <a:gd name="T15" fmla="*/ 30 h 32"/>
                <a:gd name="T16" fmla="*/ 6 w 32"/>
                <a:gd name="T17" fmla="*/ 26 h 32"/>
                <a:gd name="T18" fmla="*/ 2 w 32"/>
                <a:gd name="T19" fmla="*/ 22 h 32"/>
                <a:gd name="T20" fmla="*/ 0 w 32"/>
                <a:gd name="T21" fmla="*/ 16 h 32"/>
                <a:gd name="T22" fmla="*/ 0 w 32"/>
                <a:gd name="T23" fmla="*/ 16 h 32"/>
                <a:gd name="T24" fmla="*/ 2 w 32"/>
                <a:gd name="T25" fmla="*/ 10 h 32"/>
                <a:gd name="T26" fmla="*/ 6 w 32"/>
                <a:gd name="T27" fmla="*/ 4 h 32"/>
                <a:gd name="T28" fmla="*/ 10 w 32"/>
                <a:gd name="T29" fmla="*/ 0 h 32"/>
                <a:gd name="T30" fmla="*/ 16 w 32"/>
                <a:gd name="T31" fmla="*/ 0 h 32"/>
                <a:gd name="T32" fmla="*/ 16 w 32"/>
                <a:gd name="T33" fmla="*/ 0 h 32"/>
                <a:gd name="T34" fmla="*/ 24 w 32"/>
                <a:gd name="T35" fmla="*/ 0 h 32"/>
                <a:gd name="T36" fmla="*/ 28 w 32"/>
                <a:gd name="T37" fmla="*/ 4 h 32"/>
                <a:gd name="T38" fmla="*/ 32 w 32"/>
                <a:gd name="T39" fmla="*/ 10 h 32"/>
                <a:gd name="T40" fmla="*/ 32 w 32"/>
                <a:gd name="T41" fmla="*/ 16 h 32"/>
                <a:gd name="T42" fmla="*/ 32 w 32"/>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32">
                  <a:moveTo>
                    <a:pt x="32" y="16"/>
                  </a:moveTo>
                  <a:lnTo>
                    <a:pt x="32" y="16"/>
                  </a:lnTo>
                  <a:lnTo>
                    <a:pt x="32" y="22"/>
                  </a:lnTo>
                  <a:lnTo>
                    <a:pt x="28" y="26"/>
                  </a:lnTo>
                  <a:lnTo>
                    <a:pt x="24" y="30"/>
                  </a:lnTo>
                  <a:lnTo>
                    <a:pt x="16" y="32"/>
                  </a:lnTo>
                  <a:lnTo>
                    <a:pt x="16" y="32"/>
                  </a:lnTo>
                  <a:lnTo>
                    <a:pt x="10" y="30"/>
                  </a:lnTo>
                  <a:lnTo>
                    <a:pt x="6" y="26"/>
                  </a:lnTo>
                  <a:lnTo>
                    <a:pt x="2" y="22"/>
                  </a:lnTo>
                  <a:lnTo>
                    <a:pt x="0" y="16"/>
                  </a:lnTo>
                  <a:lnTo>
                    <a:pt x="0" y="16"/>
                  </a:lnTo>
                  <a:lnTo>
                    <a:pt x="2" y="10"/>
                  </a:lnTo>
                  <a:lnTo>
                    <a:pt x="6" y="4"/>
                  </a:lnTo>
                  <a:lnTo>
                    <a:pt x="10" y="0"/>
                  </a:lnTo>
                  <a:lnTo>
                    <a:pt x="16" y="0"/>
                  </a:lnTo>
                  <a:lnTo>
                    <a:pt x="16" y="0"/>
                  </a:lnTo>
                  <a:lnTo>
                    <a:pt x="24" y="0"/>
                  </a:lnTo>
                  <a:lnTo>
                    <a:pt x="28" y="4"/>
                  </a:lnTo>
                  <a:lnTo>
                    <a:pt x="32" y="10"/>
                  </a:lnTo>
                  <a:lnTo>
                    <a:pt x="32" y="16"/>
                  </a:lnTo>
                  <a:lnTo>
                    <a:pt x="32"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89" name="Freeform 119"/>
            <p:cNvSpPr>
              <a:spLocks/>
            </p:cNvSpPr>
            <p:nvPr/>
          </p:nvSpPr>
          <p:spPr bwMode="auto">
            <a:xfrm>
              <a:off x="5243974" y="5020293"/>
              <a:ext cx="66368" cy="75210"/>
            </a:xfrm>
            <a:custGeom>
              <a:avLst/>
              <a:gdLst>
                <a:gd name="T0" fmla="*/ 32 w 32"/>
                <a:gd name="T1" fmla="*/ 16 h 32"/>
                <a:gd name="T2" fmla="*/ 32 w 32"/>
                <a:gd name="T3" fmla="*/ 16 h 32"/>
                <a:gd name="T4" fmla="*/ 32 w 32"/>
                <a:gd name="T5" fmla="*/ 24 h 32"/>
                <a:gd name="T6" fmla="*/ 28 w 32"/>
                <a:gd name="T7" fmla="*/ 28 h 32"/>
                <a:gd name="T8" fmla="*/ 22 w 32"/>
                <a:gd name="T9" fmla="*/ 32 h 32"/>
                <a:gd name="T10" fmla="*/ 16 w 32"/>
                <a:gd name="T11" fmla="*/ 32 h 32"/>
                <a:gd name="T12" fmla="*/ 16 w 32"/>
                <a:gd name="T13" fmla="*/ 32 h 32"/>
                <a:gd name="T14" fmla="*/ 10 w 32"/>
                <a:gd name="T15" fmla="*/ 32 h 32"/>
                <a:gd name="T16" fmla="*/ 6 w 32"/>
                <a:gd name="T17" fmla="*/ 28 h 32"/>
                <a:gd name="T18" fmla="*/ 2 w 32"/>
                <a:gd name="T19" fmla="*/ 24 h 32"/>
                <a:gd name="T20" fmla="*/ 0 w 32"/>
                <a:gd name="T21" fmla="*/ 16 h 32"/>
                <a:gd name="T22" fmla="*/ 0 w 32"/>
                <a:gd name="T23" fmla="*/ 16 h 32"/>
                <a:gd name="T24" fmla="*/ 2 w 32"/>
                <a:gd name="T25" fmla="*/ 10 h 32"/>
                <a:gd name="T26" fmla="*/ 6 w 32"/>
                <a:gd name="T27" fmla="*/ 6 h 32"/>
                <a:gd name="T28" fmla="*/ 10 w 32"/>
                <a:gd name="T29" fmla="*/ 2 h 32"/>
                <a:gd name="T30" fmla="*/ 16 w 32"/>
                <a:gd name="T31" fmla="*/ 0 h 32"/>
                <a:gd name="T32" fmla="*/ 16 w 32"/>
                <a:gd name="T33" fmla="*/ 0 h 32"/>
                <a:gd name="T34" fmla="*/ 22 w 32"/>
                <a:gd name="T35" fmla="*/ 2 h 32"/>
                <a:gd name="T36" fmla="*/ 28 w 32"/>
                <a:gd name="T37" fmla="*/ 6 h 32"/>
                <a:gd name="T38" fmla="*/ 32 w 32"/>
                <a:gd name="T39" fmla="*/ 10 h 32"/>
                <a:gd name="T40" fmla="*/ 32 w 32"/>
                <a:gd name="T41" fmla="*/ 16 h 32"/>
                <a:gd name="T42" fmla="*/ 32 w 32"/>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32">
                  <a:moveTo>
                    <a:pt x="32" y="16"/>
                  </a:moveTo>
                  <a:lnTo>
                    <a:pt x="32" y="16"/>
                  </a:lnTo>
                  <a:lnTo>
                    <a:pt x="32" y="24"/>
                  </a:lnTo>
                  <a:lnTo>
                    <a:pt x="28" y="28"/>
                  </a:lnTo>
                  <a:lnTo>
                    <a:pt x="22" y="32"/>
                  </a:lnTo>
                  <a:lnTo>
                    <a:pt x="16" y="32"/>
                  </a:lnTo>
                  <a:lnTo>
                    <a:pt x="16" y="32"/>
                  </a:lnTo>
                  <a:lnTo>
                    <a:pt x="10" y="32"/>
                  </a:lnTo>
                  <a:lnTo>
                    <a:pt x="6" y="28"/>
                  </a:lnTo>
                  <a:lnTo>
                    <a:pt x="2" y="24"/>
                  </a:lnTo>
                  <a:lnTo>
                    <a:pt x="0" y="16"/>
                  </a:lnTo>
                  <a:lnTo>
                    <a:pt x="0" y="16"/>
                  </a:lnTo>
                  <a:lnTo>
                    <a:pt x="2" y="10"/>
                  </a:lnTo>
                  <a:lnTo>
                    <a:pt x="6" y="6"/>
                  </a:lnTo>
                  <a:lnTo>
                    <a:pt x="10" y="2"/>
                  </a:lnTo>
                  <a:lnTo>
                    <a:pt x="16" y="0"/>
                  </a:lnTo>
                  <a:lnTo>
                    <a:pt x="16" y="0"/>
                  </a:lnTo>
                  <a:lnTo>
                    <a:pt x="22" y="2"/>
                  </a:lnTo>
                  <a:lnTo>
                    <a:pt x="28" y="6"/>
                  </a:lnTo>
                  <a:lnTo>
                    <a:pt x="32" y="10"/>
                  </a:lnTo>
                  <a:lnTo>
                    <a:pt x="32" y="16"/>
                  </a:lnTo>
                  <a:lnTo>
                    <a:pt x="32"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90" name="Freeform 120"/>
            <p:cNvSpPr>
              <a:spLocks/>
            </p:cNvSpPr>
            <p:nvPr/>
          </p:nvSpPr>
          <p:spPr bwMode="auto">
            <a:xfrm>
              <a:off x="4999242" y="4757057"/>
              <a:ext cx="66368" cy="75210"/>
            </a:xfrm>
            <a:custGeom>
              <a:avLst/>
              <a:gdLst>
                <a:gd name="T0" fmla="*/ 32 w 32"/>
                <a:gd name="T1" fmla="*/ 16 h 32"/>
                <a:gd name="T2" fmla="*/ 32 w 32"/>
                <a:gd name="T3" fmla="*/ 16 h 32"/>
                <a:gd name="T4" fmla="*/ 30 w 32"/>
                <a:gd name="T5" fmla="*/ 24 h 32"/>
                <a:gd name="T6" fmla="*/ 28 w 32"/>
                <a:gd name="T7" fmla="*/ 28 h 32"/>
                <a:gd name="T8" fmla="*/ 22 w 32"/>
                <a:gd name="T9" fmla="*/ 32 h 32"/>
                <a:gd name="T10" fmla="*/ 16 w 32"/>
                <a:gd name="T11" fmla="*/ 32 h 32"/>
                <a:gd name="T12" fmla="*/ 16 w 32"/>
                <a:gd name="T13" fmla="*/ 32 h 32"/>
                <a:gd name="T14" fmla="*/ 10 w 32"/>
                <a:gd name="T15" fmla="*/ 32 h 32"/>
                <a:gd name="T16" fmla="*/ 4 w 32"/>
                <a:gd name="T17" fmla="*/ 28 h 32"/>
                <a:gd name="T18" fmla="*/ 0 w 32"/>
                <a:gd name="T19" fmla="*/ 24 h 32"/>
                <a:gd name="T20" fmla="*/ 0 w 32"/>
                <a:gd name="T21" fmla="*/ 16 h 32"/>
                <a:gd name="T22" fmla="*/ 0 w 32"/>
                <a:gd name="T23" fmla="*/ 16 h 32"/>
                <a:gd name="T24" fmla="*/ 0 w 32"/>
                <a:gd name="T25" fmla="*/ 10 h 32"/>
                <a:gd name="T26" fmla="*/ 4 w 32"/>
                <a:gd name="T27" fmla="*/ 6 h 32"/>
                <a:gd name="T28" fmla="*/ 10 w 32"/>
                <a:gd name="T29" fmla="*/ 2 h 32"/>
                <a:gd name="T30" fmla="*/ 16 w 32"/>
                <a:gd name="T31" fmla="*/ 0 h 32"/>
                <a:gd name="T32" fmla="*/ 16 w 32"/>
                <a:gd name="T33" fmla="*/ 0 h 32"/>
                <a:gd name="T34" fmla="*/ 22 w 32"/>
                <a:gd name="T35" fmla="*/ 2 h 32"/>
                <a:gd name="T36" fmla="*/ 28 w 32"/>
                <a:gd name="T37" fmla="*/ 6 h 32"/>
                <a:gd name="T38" fmla="*/ 30 w 32"/>
                <a:gd name="T39" fmla="*/ 10 h 32"/>
                <a:gd name="T40" fmla="*/ 32 w 32"/>
                <a:gd name="T41" fmla="*/ 16 h 32"/>
                <a:gd name="T42" fmla="*/ 32 w 32"/>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32">
                  <a:moveTo>
                    <a:pt x="32" y="16"/>
                  </a:moveTo>
                  <a:lnTo>
                    <a:pt x="32" y="16"/>
                  </a:lnTo>
                  <a:lnTo>
                    <a:pt x="30" y="24"/>
                  </a:lnTo>
                  <a:lnTo>
                    <a:pt x="28" y="28"/>
                  </a:lnTo>
                  <a:lnTo>
                    <a:pt x="22" y="32"/>
                  </a:lnTo>
                  <a:lnTo>
                    <a:pt x="16" y="32"/>
                  </a:lnTo>
                  <a:lnTo>
                    <a:pt x="16" y="32"/>
                  </a:lnTo>
                  <a:lnTo>
                    <a:pt x="10" y="32"/>
                  </a:lnTo>
                  <a:lnTo>
                    <a:pt x="4" y="28"/>
                  </a:lnTo>
                  <a:lnTo>
                    <a:pt x="0" y="24"/>
                  </a:lnTo>
                  <a:lnTo>
                    <a:pt x="0" y="16"/>
                  </a:lnTo>
                  <a:lnTo>
                    <a:pt x="0" y="16"/>
                  </a:lnTo>
                  <a:lnTo>
                    <a:pt x="0" y="10"/>
                  </a:lnTo>
                  <a:lnTo>
                    <a:pt x="4" y="6"/>
                  </a:lnTo>
                  <a:lnTo>
                    <a:pt x="10" y="2"/>
                  </a:lnTo>
                  <a:lnTo>
                    <a:pt x="16" y="0"/>
                  </a:lnTo>
                  <a:lnTo>
                    <a:pt x="16" y="0"/>
                  </a:lnTo>
                  <a:lnTo>
                    <a:pt x="22" y="2"/>
                  </a:lnTo>
                  <a:lnTo>
                    <a:pt x="28" y="6"/>
                  </a:lnTo>
                  <a:lnTo>
                    <a:pt x="30" y="10"/>
                  </a:lnTo>
                  <a:lnTo>
                    <a:pt x="32" y="16"/>
                  </a:lnTo>
                  <a:lnTo>
                    <a:pt x="32"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91" name="Freeform 121"/>
            <p:cNvSpPr>
              <a:spLocks/>
            </p:cNvSpPr>
            <p:nvPr/>
          </p:nvSpPr>
          <p:spPr bwMode="auto">
            <a:xfrm>
              <a:off x="4750363" y="4493821"/>
              <a:ext cx="66368" cy="75210"/>
            </a:xfrm>
            <a:custGeom>
              <a:avLst/>
              <a:gdLst>
                <a:gd name="T0" fmla="*/ 32 w 32"/>
                <a:gd name="T1" fmla="*/ 16 h 32"/>
                <a:gd name="T2" fmla="*/ 32 w 32"/>
                <a:gd name="T3" fmla="*/ 16 h 32"/>
                <a:gd name="T4" fmla="*/ 32 w 32"/>
                <a:gd name="T5" fmla="*/ 22 h 32"/>
                <a:gd name="T6" fmla="*/ 28 w 32"/>
                <a:gd name="T7" fmla="*/ 26 h 32"/>
                <a:gd name="T8" fmla="*/ 22 w 32"/>
                <a:gd name="T9" fmla="*/ 30 h 32"/>
                <a:gd name="T10" fmla="*/ 16 w 32"/>
                <a:gd name="T11" fmla="*/ 32 h 32"/>
                <a:gd name="T12" fmla="*/ 16 w 32"/>
                <a:gd name="T13" fmla="*/ 32 h 32"/>
                <a:gd name="T14" fmla="*/ 10 w 32"/>
                <a:gd name="T15" fmla="*/ 30 h 32"/>
                <a:gd name="T16" fmla="*/ 6 w 32"/>
                <a:gd name="T17" fmla="*/ 26 h 32"/>
                <a:gd name="T18" fmla="*/ 2 w 32"/>
                <a:gd name="T19" fmla="*/ 22 h 32"/>
                <a:gd name="T20" fmla="*/ 0 w 32"/>
                <a:gd name="T21" fmla="*/ 16 h 32"/>
                <a:gd name="T22" fmla="*/ 0 w 32"/>
                <a:gd name="T23" fmla="*/ 16 h 32"/>
                <a:gd name="T24" fmla="*/ 2 w 32"/>
                <a:gd name="T25" fmla="*/ 8 h 32"/>
                <a:gd name="T26" fmla="*/ 6 w 32"/>
                <a:gd name="T27" fmla="*/ 4 h 32"/>
                <a:gd name="T28" fmla="*/ 10 w 32"/>
                <a:gd name="T29" fmla="*/ 0 h 32"/>
                <a:gd name="T30" fmla="*/ 16 w 32"/>
                <a:gd name="T31" fmla="*/ 0 h 32"/>
                <a:gd name="T32" fmla="*/ 16 w 32"/>
                <a:gd name="T33" fmla="*/ 0 h 32"/>
                <a:gd name="T34" fmla="*/ 22 w 32"/>
                <a:gd name="T35" fmla="*/ 0 h 32"/>
                <a:gd name="T36" fmla="*/ 28 w 32"/>
                <a:gd name="T37" fmla="*/ 4 h 32"/>
                <a:gd name="T38" fmla="*/ 32 w 32"/>
                <a:gd name="T39" fmla="*/ 8 h 32"/>
                <a:gd name="T40" fmla="*/ 32 w 32"/>
                <a:gd name="T41" fmla="*/ 16 h 32"/>
                <a:gd name="T42" fmla="*/ 32 w 32"/>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32">
                  <a:moveTo>
                    <a:pt x="32" y="16"/>
                  </a:moveTo>
                  <a:lnTo>
                    <a:pt x="32" y="16"/>
                  </a:lnTo>
                  <a:lnTo>
                    <a:pt x="32" y="22"/>
                  </a:lnTo>
                  <a:lnTo>
                    <a:pt x="28" y="26"/>
                  </a:lnTo>
                  <a:lnTo>
                    <a:pt x="22" y="30"/>
                  </a:lnTo>
                  <a:lnTo>
                    <a:pt x="16" y="32"/>
                  </a:lnTo>
                  <a:lnTo>
                    <a:pt x="16" y="32"/>
                  </a:lnTo>
                  <a:lnTo>
                    <a:pt x="10" y="30"/>
                  </a:lnTo>
                  <a:lnTo>
                    <a:pt x="6" y="26"/>
                  </a:lnTo>
                  <a:lnTo>
                    <a:pt x="2" y="22"/>
                  </a:lnTo>
                  <a:lnTo>
                    <a:pt x="0" y="16"/>
                  </a:lnTo>
                  <a:lnTo>
                    <a:pt x="0" y="16"/>
                  </a:lnTo>
                  <a:lnTo>
                    <a:pt x="2" y="8"/>
                  </a:lnTo>
                  <a:lnTo>
                    <a:pt x="6" y="4"/>
                  </a:lnTo>
                  <a:lnTo>
                    <a:pt x="10" y="0"/>
                  </a:lnTo>
                  <a:lnTo>
                    <a:pt x="16" y="0"/>
                  </a:lnTo>
                  <a:lnTo>
                    <a:pt x="16" y="0"/>
                  </a:lnTo>
                  <a:lnTo>
                    <a:pt x="22" y="0"/>
                  </a:lnTo>
                  <a:lnTo>
                    <a:pt x="28" y="4"/>
                  </a:lnTo>
                  <a:lnTo>
                    <a:pt x="32" y="8"/>
                  </a:lnTo>
                  <a:lnTo>
                    <a:pt x="32" y="16"/>
                  </a:lnTo>
                  <a:lnTo>
                    <a:pt x="32"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92" name="Freeform 122"/>
            <p:cNvSpPr>
              <a:spLocks/>
            </p:cNvSpPr>
            <p:nvPr/>
          </p:nvSpPr>
          <p:spPr bwMode="auto">
            <a:xfrm>
              <a:off x="4505632" y="4221183"/>
              <a:ext cx="66368" cy="75210"/>
            </a:xfrm>
            <a:custGeom>
              <a:avLst/>
              <a:gdLst>
                <a:gd name="T0" fmla="*/ 32 w 32"/>
                <a:gd name="T1" fmla="*/ 16 h 32"/>
                <a:gd name="T2" fmla="*/ 32 w 32"/>
                <a:gd name="T3" fmla="*/ 16 h 32"/>
                <a:gd name="T4" fmla="*/ 30 w 32"/>
                <a:gd name="T5" fmla="*/ 22 h 32"/>
                <a:gd name="T6" fmla="*/ 26 w 32"/>
                <a:gd name="T7" fmla="*/ 28 h 32"/>
                <a:gd name="T8" fmla="*/ 22 w 32"/>
                <a:gd name="T9" fmla="*/ 32 h 32"/>
                <a:gd name="T10" fmla="*/ 16 w 32"/>
                <a:gd name="T11" fmla="*/ 32 h 32"/>
                <a:gd name="T12" fmla="*/ 16 w 32"/>
                <a:gd name="T13" fmla="*/ 32 h 32"/>
                <a:gd name="T14" fmla="*/ 10 w 32"/>
                <a:gd name="T15" fmla="*/ 32 h 32"/>
                <a:gd name="T16" fmla="*/ 4 w 32"/>
                <a:gd name="T17" fmla="*/ 28 h 32"/>
                <a:gd name="T18" fmla="*/ 0 w 32"/>
                <a:gd name="T19" fmla="*/ 22 h 32"/>
                <a:gd name="T20" fmla="*/ 0 w 32"/>
                <a:gd name="T21" fmla="*/ 16 h 32"/>
                <a:gd name="T22" fmla="*/ 0 w 32"/>
                <a:gd name="T23" fmla="*/ 16 h 32"/>
                <a:gd name="T24" fmla="*/ 0 w 32"/>
                <a:gd name="T25" fmla="*/ 10 h 32"/>
                <a:gd name="T26" fmla="*/ 4 w 32"/>
                <a:gd name="T27" fmla="*/ 6 h 32"/>
                <a:gd name="T28" fmla="*/ 10 w 32"/>
                <a:gd name="T29" fmla="*/ 2 h 32"/>
                <a:gd name="T30" fmla="*/ 16 w 32"/>
                <a:gd name="T31" fmla="*/ 0 h 32"/>
                <a:gd name="T32" fmla="*/ 16 w 32"/>
                <a:gd name="T33" fmla="*/ 0 h 32"/>
                <a:gd name="T34" fmla="*/ 22 w 32"/>
                <a:gd name="T35" fmla="*/ 2 h 32"/>
                <a:gd name="T36" fmla="*/ 26 w 32"/>
                <a:gd name="T37" fmla="*/ 6 h 32"/>
                <a:gd name="T38" fmla="*/ 30 w 32"/>
                <a:gd name="T39" fmla="*/ 10 h 32"/>
                <a:gd name="T40" fmla="*/ 32 w 32"/>
                <a:gd name="T41" fmla="*/ 16 h 32"/>
                <a:gd name="T42" fmla="*/ 32 w 32"/>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32">
                  <a:moveTo>
                    <a:pt x="32" y="16"/>
                  </a:moveTo>
                  <a:lnTo>
                    <a:pt x="32" y="16"/>
                  </a:lnTo>
                  <a:lnTo>
                    <a:pt x="30" y="22"/>
                  </a:lnTo>
                  <a:lnTo>
                    <a:pt x="26" y="28"/>
                  </a:lnTo>
                  <a:lnTo>
                    <a:pt x="22" y="32"/>
                  </a:lnTo>
                  <a:lnTo>
                    <a:pt x="16" y="32"/>
                  </a:lnTo>
                  <a:lnTo>
                    <a:pt x="16" y="32"/>
                  </a:lnTo>
                  <a:lnTo>
                    <a:pt x="10" y="32"/>
                  </a:lnTo>
                  <a:lnTo>
                    <a:pt x="4" y="28"/>
                  </a:lnTo>
                  <a:lnTo>
                    <a:pt x="0" y="22"/>
                  </a:lnTo>
                  <a:lnTo>
                    <a:pt x="0" y="16"/>
                  </a:lnTo>
                  <a:lnTo>
                    <a:pt x="0" y="16"/>
                  </a:lnTo>
                  <a:lnTo>
                    <a:pt x="0" y="10"/>
                  </a:lnTo>
                  <a:lnTo>
                    <a:pt x="4" y="6"/>
                  </a:lnTo>
                  <a:lnTo>
                    <a:pt x="10" y="2"/>
                  </a:lnTo>
                  <a:lnTo>
                    <a:pt x="16" y="0"/>
                  </a:lnTo>
                  <a:lnTo>
                    <a:pt x="16" y="0"/>
                  </a:lnTo>
                  <a:lnTo>
                    <a:pt x="22" y="2"/>
                  </a:lnTo>
                  <a:lnTo>
                    <a:pt x="26" y="6"/>
                  </a:lnTo>
                  <a:lnTo>
                    <a:pt x="30" y="10"/>
                  </a:lnTo>
                  <a:lnTo>
                    <a:pt x="32" y="16"/>
                  </a:lnTo>
                  <a:lnTo>
                    <a:pt x="32"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93" name="Freeform 123"/>
            <p:cNvSpPr>
              <a:spLocks/>
            </p:cNvSpPr>
            <p:nvPr/>
          </p:nvSpPr>
          <p:spPr bwMode="auto">
            <a:xfrm>
              <a:off x="4256753" y="3953246"/>
              <a:ext cx="66368" cy="75210"/>
            </a:xfrm>
            <a:custGeom>
              <a:avLst/>
              <a:gdLst>
                <a:gd name="T0" fmla="*/ 32 w 32"/>
                <a:gd name="T1" fmla="*/ 16 h 32"/>
                <a:gd name="T2" fmla="*/ 32 w 32"/>
                <a:gd name="T3" fmla="*/ 16 h 32"/>
                <a:gd name="T4" fmla="*/ 32 w 32"/>
                <a:gd name="T5" fmla="*/ 22 h 32"/>
                <a:gd name="T6" fmla="*/ 28 w 32"/>
                <a:gd name="T7" fmla="*/ 28 h 32"/>
                <a:gd name="T8" fmla="*/ 22 w 32"/>
                <a:gd name="T9" fmla="*/ 30 h 32"/>
                <a:gd name="T10" fmla="*/ 16 w 32"/>
                <a:gd name="T11" fmla="*/ 32 h 32"/>
                <a:gd name="T12" fmla="*/ 16 w 32"/>
                <a:gd name="T13" fmla="*/ 32 h 32"/>
                <a:gd name="T14" fmla="*/ 10 w 32"/>
                <a:gd name="T15" fmla="*/ 30 h 32"/>
                <a:gd name="T16" fmla="*/ 6 w 32"/>
                <a:gd name="T17" fmla="*/ 28 h 32"/>
                <a:gd name="T18" fmla="*/ 2 w 32"/>
                <a:gd name="T19" fmla="*/ 22 h 32"/>
                <a:gd name="T20" fmla="*/ 0 w 32"/>
                <a:gd name="T21" fmla="*/ 16 h 32"/>
                <a:gd name="T22" fmla="*/ 0 w 32"/>
                <a:gd name="T23" fmla="*/ 16 h 32"/>
                <a:gd name="T24" fmla="*/ 2 w 32"/>
                <a:gd name="T25" fmla="*/ 10 h 32"/>
                <a:gd name="T26" fmla="*/ 6 w 32"/>
                <a:gd name="T27" fmla="*/ 4 h 32"/>
                <a:gd name="T28" fmla="*/ 10 w 32"/>
                <a:gd name="T29" fmla="*/ 2 h 32"/>
                <a:gd name="T30" fmla="*/ 16 w 32"/>
                <a:gd name="T31" fmla="*/ 0 h 32"/>
                <a:gd name="T32" fmla="*/ 16 w 32"/>
                <a:gd name="T33" fmla="*/ 0 h 32"/>
                <a:gd name="T34" fmla="*/ 22 w 32"/>
                <a:gd name="T35" fmla="*/ 2 h 32"/>
                <a:gd name="T36" fmla="*/ 28 w 32"/>
                <a:gd name="T37" fmla="*/ 4 h 32"/>
                <a:gd name="T38" fmla="*/ 32 w 32"/>
                <a:gd name="T39" fmla="*/ 10 h 32"/>
                <a:gd name="T40" fmla="*/ 32 w 32"/>
                <a:gd name="T41" fmla="*/ 16 h 32"/>
                <a:gd name="T42" fmla="*/ 32 w 32"/>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32">
                  <a:moveTo>
                    <a:pt x="32" y="16"/>
                  </a:moveTo>
                  <a:lnTo>
                    <a:pt x="32" y="16"/>
                  </a:lnTo>
                  <a:lnTo>
                    <a:pt x="32" y="22"/>
                  </a:lnTo>
                  <a:lnTo>
                    <a:pt x="28" y="28"/>
                  </a:lnTo>
                  <a:lnTo>
                    <a:pt x="22" y="30"/>
                  </a:lnTo>
                  <a:lnTo>
                    <a:pt x="16" y="32"/>
                  </a:lnTo>
                  <a:lnTo>
                    <a:pt x="16" y="32"/>
                  </a:lnTo>
                  <a:lnTo>
                    <a:pt x="10" y="30"/>
                  </a:lnTo>
                  <a:lnTo>
                    <a:pt x="6" y="28"/>
                  </a:lnTo>
                  <a:lnTo>
                    <a:pt x="2" y="22"/>
                  </a:lnTo>
                  <a:lnTo>
                    <a:pt x="0" y="16"/>
                  </a:lnTo>
                  <a:lnTo>
                    <a:pt x="0" y="16"/>
                  </a:lnTo>
                  <a:lnTo>
                    <a:pt x="2" y="10"/>
                  </a:lnTo>
                  <a:lnTo>
                    <a:pt x="6" y="4"/>
                  </a:lnTo>
                  <a:lnTo>
                    <a:pt x="10" y="2"/>
                  </a:lnTo>
                  <a:lnTo>
                    <a:pt x="16" y="0"/>
                  </a:lnTo>
                  <a:lnTo>
                    <a:pt x="16" y="0"/>
                  </a:lnTo>
                  <a:lnTo>
                    <a:pt x="22" y="2"/>
                  </a:lnTo>
                  <a:lnTo>
                    <a:pt x="28" y="4"/>
                  </a:lnTo>
                  <a:lnTo>
                    <a:pt x="32" y="10"/>
                  </a:lnTo>
                  <a:lnTo>
                    <a:pt x="32" y="16"/>
                  </a:lnTo>
                  <a:lnTo>
                    <a:pt x="32"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94" name="Freeform 124"/>
            <p:cNvSpPr>
              <a:spLocks/>
            </p:cNvSpPr>
            <p:nvPr/>
          </p:nvSpPr>
          <p:spPr bwMode="auto">
            <a:xfrm>
              <a:off x="4012022" y="3685309"/>
              <a:ext cx="66368" cy="75210"/>
            </a:xfrm>
            <a:custGeom>
              <a:avLst/>
              <a:gdLst>
                <a:gd name="T0" fmla="*/ 32 w 32"/>
                <a:gd name="T1" fmla="*/ 16 h 32"/>
                <a:gd name="T2" fmla="*/ 32 w 32"/>
                <a:gd name="T3" fmla="*/ 16 h 32"/>
                <a:gd name="T4" fmla="*/ 30 w 32"/>
                <a:gd name="T5" fmla="*/ 22 h 32"/>
                <a:gd name="T6" fmla="*/ 26 w 32"/>
                <a:gd name="T7" fmla="*/ 28 h 32"/>
                <a:gd name="T8" fmla="*/ 22 w 32"/>
                <a:gd name="T9" fmla="*/ 30 h 32"/>
                <a:gd name="T10" fmla="*/ 16 w 32"/>
                <a:gd name="T11" fmla="*/ 32 h 32"/>
                <a:gd name="T12" fmla="*/ 16 w 32"/>
                <a:gd name="T13" fmla="*/ 32 h 32"/>
                <a:gd name="T14" fmla="*/ 8 w 32"/>
                <a:gd name="T15" fmla="*/ 30 h 32"/>
                <a:gd name="T16" fmla="*/ 4 w 32"/>
                <a:gd name="T17" fmla="*/ 28 h 32"/>
                <a:gd name="T18" fmla="*/ 0 w 32"/>
                <a:gd name="T19" fmla="*/ 22 h 32"/>
                <a:gd name="T20" fmla="*/ 0 w 32"/>
                <a:gd name="T21" fmla="*/ 16 h 32"/>
                <a:gd name="T22" fmla="*/ 0 w 32"/>
                <a:gd name="T23" fmla="*/ 16 h 32"/>
                <a:gd name="T24" fmla="*/ 0 w 32"/>
                <a:gd name="T25" fmla="*/ 10 h 32"/>
                <a:gd name="T26" fmla="*/ 4 w 32"/>
                <a:gd name="T27" fmla="*/ 4 h 32"/>
                <a:gd name="T28" fmla="*/ 8 w 32"/>
                <a:gd name="T29" fmla="*/ 0 h 32"/>
                <a:gd name="T30" fmla="*/ 16 w 32"/>
                <a:gd name="T31" fmla="*/ 0 h 32"/>
                <a:gd name="T32" fmla="*/ 16 w 32"/>
                <a:gd name="T33" fmla="*/ 0 h 32"/>
                <a:gd name="T34" fmla="*/ 22 w 32"/>
                <a:gd name="T35" fmla="*/ 0 h 32"/>
                <a:gd name="T36" fmla="*/ 26 w 32"/>
                <a:gd name="T37" fmla="*/ 4 h 32"/>
                <a:gd name="T38" fmla="*/ 30 w 32"/>
                <a:gd name="T39" fmla="*/ 10 h 32"/>
                <a:gd name="T40" fmla="*/ 32 w 32"/>
                <a:gd name="T41" fmla="*/ 16 h 32"/>
                <a:gd name="T42" fmla="*/ 32 w 32"/>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32">
                  <a:moveTo>
                    <a:pt x="32" y="16"/>
                  </a:moveTo>
                  <a:lnTo>
                    <a:pt x="32" y="16"/>
                  </a:lnTo>
                  <a:lnTo>
                    <a:pt x="30" y="22"/>
                  </a:lnTo>
                  <a:lnTo>
                    <a:pt x="26" y="28"/>
                  </a:lnTo>
                  <a:lnTo>
                    <a:pt x="22" y="30"/>
                  </a:lnTo>
                  <a:lnTo>
                    <a:pt x="16" y="32"/>
                  </a:lnTo>
                  <a:lnTo>
                    <a:pt x="16" y="32"/>
                  </a:lnTo>
                  <a:lnTo>
                    <a:pt x="8" y="30"/>
                  </a:lnTo>
                  <a:lnTo>
                    <a:pt x="4" y="28"/>
                  </a:lnTo>
                  <a:lnTo>
                    <a:pt x="0" y="22"/>
                  </a:lnTo>
                  <a:lnTo>
                    <a:pt x="0" y="16"/>
                  </a:lnTo>
                  <a:lnTo>
                    <a:pt x="0" y="16"/>
                  </a:lnTo>
                  <a:lnTo>
                    <a:pt x="0" y="10"/>
                  </a:lnTo>
                  <a:lnTo>
                    <a:pt x="4" y="4"/>
                  </a:lnTo>
                  <a:lnTo>
                    <a:pt x="8" y="0"/>
                  </a:lnTo>
                  <a:lnTo>
                    <a:pt x="16" y="0"/>
                  </a:lnTo>
                  <a:lnTo>
                    <a:pt x="16" y="0"/>
                  </a:lnTo>
                  <a:lnTo>
                    <a:pt x="22" y="0"/>
                  </a:lnTo>
                  <a:lnTo>
                    <a:pt x="26" y="4"/>
                  </a:lnTo>
                  <a:lnTo>
                    <a:pt x="30" y="10"/>
                  </a:lnTo>
                  <a:lnTo>
                    <a:pt x="32" y="16"/>
                  </a:lnTo>
                  <a:lnTo>
                    <a:pt x="32"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95" name="Freeform 125"/>
            <p:cNvSpPr>
              <a:spLocks/>
            </p:cNvSpPr>
            <p:nvPr/>
          </p:nvSpPr>
          <p:spPr bwMode="auto">
            <a:xfrm>
              <a:off x="3763143" y="3417372"/>
              <a:ext cx="66368" cy="75210"/>
            </a:xfrm>
            <a:custGeom>
              <a:avLst/>
              <a:gdLst>
                <a:gd name="T0" fmla="*/ 32 w 32"/>
                <a:gd name="T1" fmla="*/ 16 h 32"/>
                <a:gd name="T2" fmla="*/ 32 w 32"/>
                <a:gd name="T3" fmla="*/ 16 h 32"/>
                <a:gd name="T4" fmla="*/ 30 w 32"/>
                <a:gd name="T5" fmla="*/ 22 h 32"/>
                <a:gd name="T6" fmla="*/ 28 w 32"/>
                <a:gd name="T7" fmla="*/ 28 h 32"/>
                <a:gd name="T8" fmla="*/ 22 w 32"/>
                <a:gd name="T9" fmla="*/ 32 h 32"/>
                <a:gd name="T10" fmla="*/ 16 w 32"/>
                <a:gd name="T11" fmla="*/ 32 h 32"/>
                <a:gd name="T12" fmla="*/ 16 w 32"/>
                <a:gd name="T13" fmla="*/ 32 h 32"/>
                <a:gd name="T14" fmla="*/ 10 w 32"/>
                <a:gd name="T15" fmla="*/ 32 h 32"/>
                <a:gd name="T16" fmla="*/ 4 w 32"/>
                <a:gd name="T17" fmla="*/ 28 h 32"/>
                <a:gd name="T18" fmla="*/ 2 w 32"/>
                <a:gd name="T19" fmla="*/ 22 h 32"/>
                <a:gd name="T20" fmla="*/ 0 w 32"/>
                <a:gd name="T21" fmla="*/ 16 h 32"/>
                <a:gd name="T22" fmla="*/ 0 w 32"/>
                <a:gd name="T23" fmla="*/ 16 h 32"/>
                <a:gd name="T24" fmla="*/ 2 w 32"/>
                <a:gd name="T25" fmla="*/ 10 h 32"/>
                <a:gd name="T26" fmla="*/ 4 w 32"/>
                <a:gd name="T27" fmla="*/ 4 h 32"/>
                <a:gd name="T28" fmla="*/ 10 w 32"/>
                <a:gd name="T29" fmla="*/ 2 h 32"/>
                <a:gd name="T30" fmla="*/ 16 w 32"/>
                <a:gd name="T31" fmla="*/ 0 h 32"/>
                <a:gd name="T32" fmla="*/ 16 w 32"/>
                <a:gd name="T33" fmla="*/ 0 h 32"/>
                <a:gd name="T34" fmla="*/ 22 w 32"/>
                <a:gd name="T35" fmla="*/ 2 h 32"/>
                <a:gd name="T36" fmla="*/ 28 w 32"/>
                <a:gd name="T37" fmla="*/ 4 h 32"/>
                <a:gd name="T38" fmla="*/ 30 w 32"/>
                <a:gd name="T39" fmla="*/ 10 h 32"/>
                <a:gd name="T40" fmla="*/ 32 w 32"/>
                <a:gd name="T41" fmla="*/ 16 h 32"/>
                <a:gd name="T42" fmla="*/ 32 w 32"/>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32">
                  <a:moveTo>
                    <a:pt x="32" y="16"/>
                  </a:moveTo>
                  <a:lnTo>
                    <a:pt x="32" y="16"/>
                  </a:lnTo>
                  <a:lnTo>
                    <a:pt x="30" y="22"/>
                  </a:lnTo>
                  <a:lnTo>
                    <a:pt x="28" y="28"/>
                  </a:lnTo>
                  <a:lnTo>
                    <a:pt x="22" y="32"/>
                  </a:lnTo>
                  <a:lnTo>
                    <a:pt x="16" y="32"/>
                  </a:lnTo>
                  <a:lnTo>
                    <a:pt x="16" y="32"/>
                  </a:lnTo>
                  <a:lnTo>
                    <a:pt x="10" y="32"/>
                  </a:lnTo>
                  <a:lnTo>
                    <a:pt x="4" y="28"/>
                  </a:lnTo>
                  <a:lnTo>
                    <a:pt x="2" y="22"/>
                  </a:lnTo>
                  <a:lnTo>
                    <a:pt x="0" y="16"/>
                  </a:lnTo>
                  <a:lnTo>
                    <a:pt x="0" y="16"/>
                  </a:lnTo>
                  <a:lnTo>
                    <a:pt x="2" y="10"/>
                  </a:lnTo>
                  <a:lnTo>
                    <a:pt x="4" y="4"/>
                  </a:lnTo>
                  <a:lnTo>
                    <a:pt x="10" y="2"/>
                  </a:lnTo>
                  <a:lnTo>
                    <a:pt x="16" y="0"/>
                  </a:lnTo>
                  <a:lnTo>
                    <a:pt x="16" y="0"/>
                  </a:lnTo>
                  <a:lnTo>
                    <a:pt x="22" y="2"/>
                  </a:lnTo>
                  <a:lnTo>
                    <a:pt x="28" y="4"/>
                  </a:lnTo>
                  <a:lnTo>
                    <a:pt x="30" y="10"/>
                  </a:lnTo>
                  <a:lnTo>
                    <a:pt x="32" y="16"/>
                  </a:lnTo>
                  <a:lnTo>
                    <a:pt x="32"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96" name="Freeform 126"/>
            <p:cNvSpPr>
              <a:spLocks/>
            </p:cNvSpPr>
            <p:nvPr/>
          </p:nvSpPr>
          <p:spPr bwMode="auto">
            <a:xfrm>
              <a:off x="3518412" y="3149435"/>
              <a:ext cx="66368" cy="75210"/>
            </a:xfrm>
            <a:custGeom>
              <a:avLst/>
              <a:gdLst>
                <a:gd name="T0" fmla="*/ 32 w 32"/>
                <a:gd name="T1" fmla="*/ 16 h 32"/>
                <a:gd name="T2" fmla="*/ 32 w 32"/>
                <a:gd name="T3" fmla="*/ 16 h 32"/>
                <a:gd name="T4" fmla="*/ 30 w 32"/>
                <a:gd name="T5" fmla="*/ 22 h 32"/>
                <a:gd name="T6" fmla="*/ 26 w 32"/>
                <a:gd name="T7" fmla="*/ 28 h 32"/>
                <a:gd name="T8" fmla="*/ 22 w 32"/>
                <a:gd name="T9" fmla="*/ 32 h 32"/>
                <a:gd name="T10" fmla="*/ 16 w 32"/>
                <a:gd name="T11" fmla="*/ 32 h 32"/>
                <a:gd name="T12" fmla="*/ 16 w 32"/>
                <a:gd name="T13" fmla="*/ 32 h 32"/>
                <a:gd name="T14" fmla="*/ 8 w 32"/>
                <a:gd name="T15" fmla="*/ 32 h 32"/>
                <a:gd name="T16" fmla="*/ 4 w 32"/>
                <a:gd name="T17" fmla="*/ 28 h 32"/>
                <a:gd name="T18" fmla="*/ 0 w 32"/>
                <a:gd name="T19" fmla="*/ 22 h 32"/>
                <a:gd name="T20" fmla="*/ 0 w 32"/>
                <a:gd name="T21" fmla="*/ 16 h 32"/>
                <a:gd name="T22" fmla="*/ 0 w 32"/>
                <a:gd name="T23" fmla="*/ 16 h 32"/>
                <a:gd name="T24" fmla="*/ 0 w 32"/>
                <a:gd name="T25" fmla="*/ 10 h 32"/>
                <a:gd name="T26" fmla="*/ 4 w 32"/>
                <a:gd name="T27" fmla="*/ 6 h 32"/>
                <a:gd name="T28" fmla="*/ 8 w 32"/>
                <a:gd name="T29" fmla="*/ 2 h 32"/>
                <a:gd name="T30" fmla="*/ 16 w 32"/>
                <a:gd name="T31" fmla="*/ 0 h 32"/>
                <a:gd name="T32" fmla="*/ 16 w 32"/>
                <a:gd name="T33" fmla="*/ 0 h 32"/>
                <a:gd name="T34" fmla="*/ 22 w 32"/>
                <a:gd name="T35" fmla="*/ 2 h 32"/>
                <a:gd name="T36" fmla="*/ 26 w 32"/>
                <a:gd name="T37" fmla="*/ 6 h 32"/>
                <a:gd name="T38" fmla="*/ 30 w 32"/>
                <a:gd name="T39" fmla="*/ 10 h 32"/>
                <a:gd name="T40" fmla="*/ 32 w 32"/>
                <a:gd name="T41" fmla="*/ 16 h 32"/>
                <a:gd name="T42" fmla="*/ 32 w 32"/>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32">
                  <a:moveTo>
                    <a:pt x="32" y="16"/>
                  </a:moveTo>
                  <a:lnTo>
                    <a:pt x="32" y="16"/>
                  </a:lnTo>
                  <a:lnTo>
                    <a:pt x="30" y="22"/>
                  </a:lnTo>
                  <a:lnTo>
                    <a:pt x="26" y="28"/>
                  </a:lnTo>
                  <a:lnTo>
                    <a:pt x="22" y="32"/>
                  </a:lnTo>
                  <a:lnTo>
                    <a:pt x="16" y="32"/>
                  </a:lnTo>
                  <a:lnTo>
                    <a:pt x="16" y="32"/>
                  </a:lnTo>
                  <a:lnTo>
                    <a:pt x="8" y="32"/>
                  </a:lnTo>
                  <a:lnTo>
                    <a:pt x="4" y="28"/>
                  </a:lnTo>
                  <a:lnTo>
                    <a:pt x="0" y="22"/>
                  </a:lnTo>
                  <a:lnTo>
                    <a:pt x="0" y="16"/>
                  </a:lnTo>
                  <a:lnTo>
                    <a:pt x="0" y="16"/>
                  </a:lnTo>
                  <a:lnTo>
                    <a:pt x="0" y="10"/>
                  </a:lnTo>
                  <a:lnTo>
                    <a:pt x="4" y="6"/>
                  </a:lnTo>
                  <a:lnTo>
                    <a:pt x="8" y="2"/>
                  </a:lnTo>
                  <a:lnTo>
                    <a:pt x="16" y="0"/>
                  </a:lnTo>
                  <a:lnTo>
                    <a:pt x="16" y="0"/>
                  </a:lnTo>
                  <a:lnTo>
                    <a:pt x="22" y="2"/>
                  </a:lnTo>
                  <a:lnTo>
                    <a:pt x="26" y="6"/>
                  </a:lnTo>
                  <a:lnTo>
                    <a:pt x="30" y="10"/>
                  </a:lnTo>
                  <a:lnTo>
                    <a:pt x="32" y="16"/>
                  </a:lnTo>
                  <a:lnTo>
                    <a:pt x="32"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97" name="Freeform 127"/>
            <p:cNvSpPr>
              <a:spLocks/>
            </p:cNvSpPr>
            <p:nvPr/>
          </p:nvSpPr>
          <p:spPr bwMode="auto">
            <a:xfrm>
              <a:off x="3269533" y="2881498"/>
              <a:ext cx="66368" cy="75210"/>
            </a:xfrm>
            <a:custGeom>
              <a:avLst/>
              <a:gdLst>
                <a:gd name="T0" fmla="*/ 32 w 32"/>
                <a:gd name="T1" fmla="*/ 16 h 32"/>
                <a:gd name="T2" fmla="*/ 32 w 32"/>
                <a:gd name="T3" fmla="*/ 16 h 32"/>
                <a:gd name="T4" fmla="*/ 30 w 32"/>
                <a:gd name="T5" fmla="*/ 24 h 32"/>
                <a:gd name="T6" fmla="*/ 28 w 32"/>
                <a:gd name="T7" fmla="*/ 28 h 32"/>
                <a:gd name="T8" fmla="*/ 22 w 32"/>
                <a:gd name="T9" fmla="*/ 32 h 32"/>
                <a:gd name="T10" fmla="*/ 16 w 32"/>
                <a:gd name="T11" fmla="*/ 32 h 32"/>
                <a:gd name="T12" fmla="*/ 16 w 32"/>
                <a:gd name="T13" fmla="*/ 32 h 32"/>
                <a:gd name="T14" fmla="*/ 10 w 32"/>
                <a:gd name="T15" fmla="*/ 32 h 32"/>
                <a:gd name="T16" fmla="*/ 4 w 32"/>
                <a:gd name="T17" fmla="*/ 28 h 32"/>
                <a:gd name="T18" fmla="*/ 2 w 32"/>
                <a:gd name="T19" fmla="*/ 24 h 32"/>
                <a:gd name="T20" fmla="*/ 0 w 32"/>
                <a:gd name="T21" fmla="*/ 16 h 32"/>
                <a:gd name="T22" fmla="*/ 0 w 32"/>
                <a:gd name="T23" fmla="*/ 16 h 32"/>
                <a:gd name="T24" fmla="*/ 2 w 32"/>
                <a:gd name="T25" fmla="*/ 10 h 32"/>
                <a:gd name="T26" fmla="*/ 4 w 32"/>
                <a:gd name="T27" fmla="*/ 6 h 32"/>
                <a:gd name="T28" fmla="*/ 10 w 32"/>
                <a:gd name="T29" fmla="*/ 2 h 32"/>
                <a:gd name="T30" fmla="*/ 16 w 32"/>
                <a:gd name="T31" fmla="*/ 0 h 32"/>
                <a:gd name="T32" fmla="*/ 16 w 32"/>
                <a:gd name="T33" fmla="*/ 0 h 32"/>
                <a:gd name="T34" fmla="*/ 22 w 32"/>
                <a:gd name="T35" fmla="*/ 2 h 32"/>
                <a:gd name="T36" fmla="*/ 28 w 32"/>
                <a:gd name="T37" fmla="*/ 6 h 32"/>
                <a:gd name="T38" fmla="*/ 30 w 32"/>
                <a:gd name="T39" fmla="*/ 10 h 32"/>
                <a:gd name="T40" fmla="*/ 32 w 32"/>
                <a:gd name="T41" fmla="*/ 16 h 32"/>
                <a:gd name="T42" fmla="*/ 32 w 32"/>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32">
                  <a:moveTo>
                    <a:pt x="32" y="16"/>
                  </a:moveTo>
                  <a:lnTo>
                    <a:pt x="32" y="16"/>
                  </a:lnTo>
                  <a:lnTo>
                    <a:pt x="30" y="24"/>
                  </a:lnTo>
                  <a:lnTo>
                    <a:pt x="28" y="28"/>
                  </a:lnTo>
                  <a:lnTo>
                    <a:pt x="22" y="32"/>
                  </a:lnTo>
                  <a:lnTo>
                    <a:pt x="16" y="32"/>
                  </a:lnTo>
                  <a:lnTo>
                    <a:pt x="16" y="32"/>
                  </a:lnTo>
                  <a:lnTo>
                    <a:pt x="10" y="32"/>
                  </a:lnTo>
                  <a:lnTo>
                    <a:pt x="4" y="28"/>
                  </a:lnTo>
                  <a:lnTo>
                    <a:pt x="2" y="24"/>
                  </a:lnTo>
                  <a:lnTo>
                    <a:pt x="0" y="16"/>
                  </a:lnTo>
                  <a:lnTo>
                    <a:pt x="0" y="16"/>
                  </a:lnTo>
                  <a:lnTo>
                    <a:pt x="2" y="10"/>
                  </a:lnTo>
                  <a:lnTo>
                    <a:pt x="4" y="6"/>
                  </a:lnTo>
                  <a:lnTo>
                    <a:pt x="10" y="2"/>
                  </a:lnTo>
                  <a:lnTo>
                    <a:pt x="16" y="0"/>
                  </a:lnTo>
                  <a:lnTo>
                    <a:pt x="16" y="0"/>
                  </a:lnTo>
                  <a:lnTo>
                    <a:pt x="22" y="2"/>
                  </a:lnTo>
                  <a:lnTo>
                    <a:pt x="28" y="6"/>
                  </a:lnTo>
                  <a:lnTo>
                    <a:pt x="30" y="10"/>
                  </a:lnTo>
                  <a:lnTo>
                    <a:pt x="32" y="16"/>
                  </a:lnTo>
                  <a:lnTo>
                    <a:pt x="32"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98" name="Freeform 128"/>
            <p:cNvSpPr>
              <a:spLocks/>
            </p:cNvSpPr>
            <p:nvPr/>
          </p:nvSpPr>
          <p:spPr bwMode="auto">
            <a:xfrm>
              <a:off x="3120206" y="2538351"/>
              <a:ext cx="1256839" cy="1391392"/>
            </a:xfrm>
            <a:custGeom>
              <a:avLst/>
              <a:gdLst>
                <a:gd name="T0" fmla="*/ 0 w 606"/>
                <a:gd name="T1" fmla="*/ 16 h 592"/>
                <a:gd name="T2" fmla="*/ 0 w 606"/>
                <a:gd name="T3" fmla="*/ 16 h 592"/>
                <a:gd name="T4" fmla="*/ 6 w 606"/>
                <a:gd name="T5" fmla="*/ 12 h 592"/>
                <a:gd name="T6" fmla="*/ 14 w 606"/>
                <a:gd name="T7" fmla="*/ 8 h 592"/>
                <a:gd name="T8" fmla="*/ 22 w 606"/>
                <a:gd name="T9" fmla="*/ 4 h 592"/>
                <a:gd name="T10" fmla="*/ 32 w 606"/>
                <a:gd name="T11" fmla="*/ 2 h 592"/>
                <a:gd name="T12" fmla="*/ 52 w 606"/>
                <a:gd name="T13" fmla="*/ 0 h 592"/>
                <a:gd name="T14" fmla="*/ 74 w 606"/>
                <a:gd name="T15" fmla="*/ 4 h 592"/>
                <a:gd name="T16" fmla="*/ 98 w 606"/>
                <a:gd name="T17" fmla="*/ 10 h 592"/>
                <a:gd name="T18" fmla="*/ 122 w 606"/>
                <a:gd name="T19" fmla="*/ 22 h 592"/>
                <a:gd name="T20" fmla="*/ 146 w 606"/>
                <a:gd name="T21" fmla="*/ 36 h 592"/>
                <a:gd name="T22" fmla="*/ 168 w 606"/>
                <a:gd name="T23" fmla="*/ 56 h 592"/>
                <a:gd name="T24" fmla="*/ 252 w 606"/>
                <a:gd name="T25" fmla="*/ 140 h 592"/>
                <a:gd name="T26" fmla="*/ 252 w 606"/>
                <a:gd name="T27" fmla="*/ 140 h 592"/>
                <a:gd name="T28" fmla="*/ 274 w 606"/>
                <a:gd name="T29" fmla="*/ 160 h 592"/>
                <a:gd name="T30" fmla="*/ 298 w 606"/>
                <a:gd name="T31" fmla="*/ 176 h 592"/>
                <a:gd name="T32" fmla="*/ 320 w 606"/>
                <a:gd name="T33" fmla="*/ 188 h 592"/>
                <a:gd name="T34" fmla="*/ 342 w 606"/>
                <a:gd name="T35" fmla="*/ 196 h 592"/>
                <a:gd name="T36" fmla="*/ 364 w 606"/>
                <a:gd name="T37" fmla="*/ 200 h 592"/>
                <a:gd name="T38" fmla="*/ 382 w 606"/>
                <a:gd name="T39" fmla="*/ 200 h 592"/>
                <a:gd name="T40" fmla="*/ 392 w 606"/>
                <a:gd name="T41" fmla="*/ 200 h 592"/>
                <a:gd name="T42" fmla="*/ 400 w 606"/>
                <a:gd name="T43" fmla="*/ 196 h 592"/>
                <a:gd name="T44" fmla="*/ 406 w 606"/>
                <a:gd name="T45" fmla="*/ 192 h 592"/>
                <a:gd name="T46" fmla="*/ 414 w 606"/>
                <a:gd name="T47" fmla="*/ 188 h 592"/>
                <a:gd name="T48" fmla="*/ 414 w 606"/>
                <a:gd name="T49" fmla="*/ 188 h 592"/>
                <a:gd name="T50" fmla="*/ 408 w 606"/>
                <a:gd name="T51" fmla="*/ 194 h 592"/>
                <a:gd name="T52" fmla="*/ 404 w 606"/>
                <a:gd name="T53" fmla="*/ 200 h 592"/>
                <a:gd name="T54" fmla="*/ 400 w 606"/>
                <a:gd name="T55" fmla="*/ 208 h 592"/>
                <a:gd name="T56" fmla="*/ 400 w 606"/>
                <a:gd name="T57" fmla="*/ 218 h 592"/>
                <a:gd name="T58" fmla="*/ 398 w 606"/>
                <a:gd name="T59" fmla="*/ 236 h 592"/>
                <a:gd name="T60" fmla="*/ 404 w 606"/>
                <a:gd name="T61" fmla="*/ 258 h 592"/>
                <a:gd name="T62" fmla="*/ 412 w 606"/>
                <a:gd name="T63" fmla="*/ 280 h 592"/>
                <a:gd name="T64" fmla="*/ 424 w 606"/>
                <a:gd name="T65" fmla="*/ 302 h 592"/>
                <a:gd name="T66" fmla="*/ 440 w 606"/>
                <a:gd name="T67" fmla="*/ 326 h 592"/>
                <a:gd name="T68" fmla="*/ 460 w 606"/>
                <a:gd name="T69" fmla="*/ 348 h 592"/>
                <a:gd name="T70" fmla="*/ 544 w 606"/>
                <a:gd name="T71" fmla="*/ 432 h 592"/>
                <a:gd name="T72" fmla="*/ 544 w 606"/>
                <a:gd name="T73" fmla="*/ 432 h 592"/>
                <a:gd name="T74" fmla="*/ 564 w 606"/>
                <a:gd name="T75" fmla="*/ 454 h 592"/>
                <a:gd name="T76" fmla="*/ 580 w 606"/>
                <a:gd name="T77" fmla="*/ 476 h 592"/>
                <a:gd name="T78" fmla="*/ 592 w 606"/>
                <a:gd name="T79" fmla="*/ 500 h 592"/>
                <a:gd name="T80" fmla="*/ 602 w 606"/>
                <a:gd name="T81" fmla="*/ 522 h 592"/>
                <a:gd name="T82" fmla="*/ 606 w 606"/>
                <a:gd name="T83" fmla="*/ 542 h 592"/>
                <a:gd name="T84" fmla="*/ 606 w 606"/>
                <a:gd name="T85" fmla="*/ 562 h 592"/>
                <a:gd name="T86" fmla="*/ 604 w 606"/>
                <a:gd name="T87" fmla="*/ 570 h 592"/>
                <a:gd name="T88" fmla="*/ 600 w 606"/>
                <a:gd name="T89" fmla="*/ 578 h 592"/>
                <a:gd name="T90" fmla="*/ 596 w 606"/>
                <a:gd name="T91" fmla="*/ 586 h 592"/>
                <a:gd name="T92" fmla="*/ 592 w 606"/>
                <a:gd name="T93" fmla="*/ 592 h 592"/>
                <a:gd name="T94" fmla="*/ 0 w 606"/>
                <a:gd name="T95" fmla="*/ 16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06" h="592">
                  <a:moveTo>
                    <a:pt x="0" y="16"/>
                  </a:moveTo>
                  <a:lnTo>
                    <a:pt x="0" y="16"/>
                  </a:lnTo>
                  <a:lnTo>
                    <a:pt x="6" y="12"/>
                  </a:lnTo>
                  <a:lnTo>
                    <a:pt x="14" y="8"/>
                  </a:lnTo>
                  <a:lnTo>
                    <a:pt x="22" y="4"/>
                  </a:lnTo>
                  <a:lnTo>
                    <a:pt x="32" y="2"/>
                  </a:lnTo>
                  <a:lnTo>
                    <a:pt x="52" y="0"/>
                  </a:lnTo>
                  <a:lnTo>
                    <a:pt x="74" y="4"/>
                  </a:lnTo>
                  <a:lnTo>
                    <a:pt x="98" y="10"/>
                  </a:lnTo>
                  <a:lnTo>
                    <a:pt x="122" y="22"/>
                  </a:lnTo>
                  <a:lnTo>
                    <a:pt x="146" y="36"/>
                  </a:lnTo>
                  <a:lnTo>
                    <a:pt x="168" y="56"/>
                  </a:lnTo>
                  <a:lnTo>
                    <a:pt x="252" y="140"/>
                  </a:lnTo>
                  <a:lnTo>
                    <a:pt x="252" y="140"/>
                  </a:lnTo>
                  <a:lnTo>
                    <a:pt x="274" y="160"/>
                  </a:lnTo>
                  <a:lnTo>
                    <a:pt x="298" y="176"/>
                  </a:lnTo>
                  <a:lnTo>
                    <a:pt x="320" y="188"/>
                  </a:lnTo>
                  <a:lnTo>
                    <a:pt x="342" y="196"/>
                  </a:lnTo>
                  <a:lnTo>
                    <a:pt x="364" y="200"/>
                  </a:lnTo>
                  <a:lnTo>
                    <a:pt x="382" y="200"/>
                  </a:lnTo>
                  <a:lnTo>
                    <a:pt x="392" y="200"/>
                  </a:lnTo>
                  <a:lnTo>
                    <a:pt x="400" y="196"/>
                  </a:lnTo>
                  <a:lnTo>
                    <a:pt x="406" y="192"/>
                  </a:lnTo>
                  <a:lnTo>
                    <a:pt x="414" y="188"/>
                  </a:lnTo>
                  <a:lnTo>
                    <a:pt x="414" y="188"/>
                  </a:lnTo>
                  <a:lnTo>
                    <a:pt x="408" y="194"/>
                  </a:lnTo>
                  <a:lnTo>
                    <a:pt x="404" y="200"/>
                  </a:lnTo>
                  <a:lnTo>
                    <a:pt x="400" y="208"/>
                  </a:lnTo>
                  <a:lnTo>
                    <a:pt x="400" y="218"/>
                  </a:lnTo>
                  <a:lnTo>
                    <a:pt x="398" y="236"/>
                  </a:lnTo>
                  <a:lnTo>
                    <a:pt x="404" y="258"/>
                  </a:lnTo>
                  <a:lnTo>
                    <a:pt x="412" y="280"/>
                  </a:lnTo>
                  <a:lnTo>
                    <a:pt x="424" y="302"/>
                  </a:lnTo>
                  <a:lnTo>
                    <a:pt x="440" y="326"/>
                  </a:lnTo>
                  <a:lnTo>
                    <a:pt x="460" y="348"/>
                  </a:lnTo>
                  <a:lnTo>
                    <a:pt x="544" y="432"/>
                  </a:lnTo>
                  <a:lnTo>
                    <a:pt x="544" y="432"/>
                  </a:lnTo>
                  <a:lnTo>
                    <a:pt x="564" y="454"/>
                  </a:lnTo>
                  <a:lnTo>
                    <a:pt x="580" y="476"/>
                  </a:lnTo>
                  <a:lnTo>
                    <a:pt x="592" y="500"/>
                  </a:lnTo>
                  <a:lnTo>
                    <a:pt x="602" y="522"/>
                  </a:lnTo>
                  <a:lnTo>
                    <a:pt x="606" y="542"/>
                  </a:lnTo>
                  <a:lnTo>
                    <a:pt x="606" y="562"/>
                  </a:lnTo>
                  <a:lnTo>
                    <a:pt x="604" y="570"/>
                  </a:lnTo>
                  <a:lnTo>
                    <a:pt x="600" y="578"/>
                  </a:lnTo>
                  <a:lnTo>
                    <a:pt x="596" y="586"/>
                  </a:lnTo>
                  <a:lnTo>
                    <a:pt x="592" y="592"/>
                  </a:lnTo>
                  <a:lnTo>
                    <a:pt x="0" y="16"/>
                  </a:lnTo>
                  <a:close/>
                </a:path>
              </a:pathLst>
            </a:custGeom>
            <a:solidFill>
              <a:srgbClr val="F7DC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99" name="Freeform 129"/>
            <p:cNvSpPr>
              <a:spLocks/>
            </p:cNvSpPr>
            <p:nvPr/>
          </p:nvSpPr>
          <p:spPr bwMode="auto">
            <a:xfrm>
              <a:off x="3120206" y="2538351"/>
              <a:ext cx="1256839" cy="1391392"/>
            </a:xfrm>
            <a:custGeom>
              <a:avLst/>
              <a:gdLst>
                <a:gd name="T0" fmla="*/ 0 w 606"/>
                <a:gd name="T1" fmla="*/ 16 h 592"/>
                <a:gd name="T2" fmla="*/ 0 w 606"/>
                <a:gd name="T3" fmla="*/ 16 h 592"/>
                <a:gd name="T4" fmla="*/ 6 w 606"/>
                <a:gd name="T5" fmla="*/ 12 h 592"/>
                <a:gd name="T6" fmla="*/ 14 w 606"/>
                <a:gd name="T7" fmla="*/ 8 h 592"/>
                <a:gd name="T8" fmla="*/ 22 w 606"/>
                <a:gd name="T9" fmla="*/ 4 h 592"/>
                <a:gd name="T10" fmla="*/ 32 w 606"/>
                <a:gd name="T11" fmla="*/ 2 h 592"/>
                <a:gd name="T12" fmla="*/ 52 w 606"/>
                <a:gd name="T13" fmla="*/ 0 h 592"/>
                <a:gd name="T14" fmla="*/ 74 w 606"/>
                <a:gd name="T15" fmla="*/ 4 h 592"/>
                <a:gd name="T16" fmla="*/ 98 w 606"/>
                <a:gd name="T17" fmla="*/ 10 h 592"/>
                <a:gd name="T18" fmla="*/ 122 w 606"/>
                <a:gd name="T19" fmla="*/ 22 h 592"/>
                <a:gd name="T20" fmla="*/ 146 w 606"/>
                <a:gd name="T21" fmla="*/ 36 h 592"/>
                <a:gd name="T22" fmla="*/ 168 w 606"/>
                <a:gd name="T23" fmla="*/ 56 h 592"/>
                <a:gd name="T24" fmla="*/ 252 w 606"/>
                <a:gd name="T25" fmla="*/ 140 h 592"/>
                <a:gd name="T26" fmla="*/ 252 w 606"/>
                <a:gd name="T27" fmla="*/ 140 h 592"/>
                <a:gd name="T28" fmla="*/ 274 w 606"/>
                <a:gd name="T29" fmla="*/ 160 h 592"/>
                <a:gd name="T30" fmla="*/ 298 w 606"/>
                <a:gd name="T31" fmla="*/ 176 h 592"/>
                <a:gd name="T32" fmla="*/ 320 w 606"/>
                <a:gd name="T33" fmla="*/ 188 h 592"/>
                <a:gd name="T34" fmla="*/ 342 w 606"/>
                <a:gd name="T35" fmla="*/ 196 h 592"/>
                <a:gd name="T36" fmla="*/ 364 w 606"/>
                <a:gd name="T37" fmla="*/ 200 h 592"/>
                <a:gd name="T38" fmla="*/ 382 w 606"/>
                <a:gd name="T39" fmla="*/ 200 h 592"/>
                <a:gd name="T40" fmla="*/ 392 w 606"/>
                <a:gd name="T41" fmla="*/ 200 h 592"/>
                <a:gd name="T42" fmla="*/ 400 w 606"/>
                <a:gd name="T43" fmla="*/ 196 h 592"/>
                <a:gd name="T44" fmla="*/ 406 w 606"/>
                <a:gd name="T45" fmla="*/ 192 h 592"/>
                <a:gd name="T46" fmla="*/ 414 w 606"/>
                <a:gd name="T47" fmla="*/ 188 h 592"/>
                <a:gd name="T48" fmla="*/ 414 w 606"/>
                <a:gd name="T49" fmla="*/ 188 h 592"/>
                <a:gd name="T50" fmla="*/ 408 w 606"/>
                <a:gd name="T51" fmla="*/ 194 h 592"/>
                <a:gd name="T52" fmla="*/ 404 w 606"/>
                <a:gd name="T53" fmla="*/ 200 h 592"/>
                <a:gd name="T54" fmla="*/ 400 w 606"/>
                <a:gd name="T55" fmla="*/ 208 h 592"/>
                <a:gd name="T56" fmla="*/ 400 w 606"/>
                <a:gd name="T57" fmla="*/ 218 h 592"/>
                <a:gd name="T58" fmla="*/ 398 w 606"/>
                <a:gd name="T59" fmla="*/ 236 h 592"/>
                <a:gd name="T60" fmla="*/ 404 w 606"/>
                <a:gd name="T61" fmla="*/ 258 h 592"/>
                <a:gd name="T62" fmla="*/ 412 w 606"/>
                <a:gd name="T63" fmla="*/ 280 h 592"/>
                <a:gd name="T64" fmla="*/ 424 w 606"/>
                <a:gd name="T65" fmla="*/ 302 h 592"/>
                <a:gd name="T66" fmla="*/ 440 w 606"/>
                <a:gd name="T67" fmla="*/ 326 h 592"/>
                <a:gd name="T68" fmla="*/ 460 w 606"/>
                <a:gd name="T69" fmla="*/ 348 h 592"/>
                <a:gd name="T70" fmla="*/ 544 w 606"/>
                <a:gd name="T71" fmla="*/ 432 h 592"/>
                <a:gd name="T72" fmla="*/ 544 w 606"/>
                <a:gd name="T73" fmla="*/ 432 h 592"/>
                <a:gd name="T74" fmla="*/ 564 w 606"/>
                <a:gd name="T75" fmla="*/ 454 h 592"/>
                <a:gd name="T76" fmla="*/ 580 w 606"/>
                <a:gd name="T77" fmla="*/ 476 h 592"/>
                <a:gd name="T78" fmla="*/ 592 w 606"/>
                <a:gd name="T79" fmla="*/ 500 h 592"/>
                <a:gd name="T80" fmla="*/ 602 w 606"/>
                <a:gd name="T81" fmla="*/ 522 h 592"/>
                <a:gd name="T82" fmla="*/ 606 w 606"/>
                <a:gd name="T83" fmla="*/ 542 h 592"/>
                <a:gd name="T84" fmla="*/ 606 w 606"/>
                <a:gd name="T85" fmla="*/ 562 h 592"/>
                <a:gd name="T86" fmla="*/ 604 w 606"/>
                <a:gd name="T87" fmla="*/ 570 h 592"/>
                <a:gd name="T88" fmla="*/ 600 w 606"/>
                <a:gd name="T89" fmla="*/ 578 h 592"/>
                <a:gd name="T90" fmla="*/ 596 w 606"/>
                <a:gd name="T91" fmla="*/ 586 h 592"/>
                <a:gd name="T92" fmla="*/ 592 w 606"/>
                <a:gd name="T93" fmla="*/ 592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06" h="592">
                  <a:moveTo>
                    <a:pt x="0" y="16"/>
                  </a:moveTo>
                  <a:lnTo>
                    <a:pt x="0" y="16"/>
                  </a:lnTo>
                  <a:lnTo>
                    <a:pt x="6" y="12"/>
                  </a:lnTo>
                  <a:lnTo>
                    <a:pt x="14" y="8"/>
                  </a:lnTo>
                  <a:lnTo>
                    <a:pt x="22" y="4"/>
                  </a:lnTo>
                  <a:lnTo>
                    <a:pt x="32" y="2"/>
                  </a:lnTo>
                  <a:lnTo>
                    <a:pt x="52" y="0"/>
                  </a:lnTo>
                  <a:lnTo>
                    <a:pt x="74" y="4"/>
                  </a:lnTo>
                  <a:lnTo>
                    <a:pt x="98" y="10"/>
                  </a:lnTo>
                  <a:lnTo>
                    <a:pt x="122" y="22"/>
                  </a:lnTo>
                  <a:lnTo>
                    <a:pt x="146" y="36"/>
                  </a:lnTo>
                  <a:lnTo>
                    <a:pt x="168" y="56"/>
                  </a:lnTo>
                  <a:lnTo>
                    <a:pt x="252" y="140"/>
                  </a:lnTo>
                  <a:lnTo>
                    <a:pt x="252" y="140"/>
                  </a:lnTo>
                  <a:lnTo>
                    <a:pt x="274" y="160"/>
                  </a:lnTo>
                  <a:lnTo>
                    <a:pt x="298" y="176"/>
                  </a:lnTo>
                  <a:lnTo>
                    <a:pt x="320" y="188"/>
                  </a:lnTo>
                  <a:lnTo>
                    <a:pt x="342" y="196"/>
                  </a:lnTo>
                  <a:lnTo>
                    <a:pt x="364" y="200"/>
                  </a:lnTo>
                  <a:lnTo>
                    <a:pt x="382" y="200"/>
                  </a:lnTo>
                  <a:lnTo>
                    <a:pt x="392" y="200"/>
                  </a:lnTo>
                  <a:lnTo>
                    <a:pt x="400" y="196"/>
                  </a:lnTo>
                  <a:lnTo>
                    <a:pt x="406" y="192"/>
                  </a:lnTo>
                  <a:lnTo>
                    <a:pt x="414" y="188"/>
                  </a:lnTo>
                  <a:lnTo>
                    <a:pt x="414" y="188"/>
                  </a:lnTo>
                  <a:lnTo>
                    <a:pt x="408" y="194"/>
                  </a:lnTo>
                  <a:lnTo>
                    <a:pt x="404" y="200"/>
                  </a:lnTo>
                  <a:lnTo>
                    <a:pt x="400" y="208"/>
                  </a:lnTo>
                  <a:lnTo>
                    <a:pt x="400" y="218"/>
                  </a:lnTo>
                  <a:lnTo>
                    <a:pt x="398" y="236"/>
                  </a:lnTo>
                  <a:lnTo>
                    <a:pt x="404" y="258"/>
                  </a:lnTo>
                  <a:lnTo>
                    <a:pt x="412" y="280"/>
                  </a:lnTo>
                  <a:lnTo>
                    <a:pt x="424" y="302"/>
                  </a:lnTo>
                  <a:lnTo>
                    <a:pt x="440" y="326"/>
                  </a:lnTo>
                  <a:lnTo>
                    <a:pt x="460" y="348"/>
                  </a:lnTo>
                  <a:lnTo>
                    <a:pt x="544" y="432"/>
                  </a:lnTo>
                  <a:lnTo>
                    <a:pt x="544" y="432"/>
                  </a:lnTo>
                  <a:lnTo>
                    <a:pt x="564" y="454"/>
                  </a:lnTo>
                  <a:lnTo>
                    <a:pt x="580" y="476"/>
                  </a:lnTo>
                  <a:lnTo>
                    <a:pt x="592" y="500"/>
                  </a:lnTo>
                  <a:lnTo>
                    <a:pt x="602" y="522"/>
                  </a:lnTo>
                  <a:lnTo>
                    <a:pt x="606" y="542"/>
                  </a:lnTo>
                  <a:lnTo>
                    <a:pt x="606" y="562"/>
                  </a:lnTo>
                  <a:lnTo>
                    <a:pt x="604" y="570"/>
                  </a:lnTo>
                  <a:lnTo>
                    <a:pt x="600" y="578"/>
                  </a:lnTo>
                  <a:lnTo>
                    <a:pt x="596" y="586"/>
                  </a:lnTo>
                  <a:lnTo>
                    <a:pt x="592" y="592"/>
                  </a:lnTo>
                </a:path>
              </a:pathLst>
            </a:custGeom>
            <a:noFill/>
            <a:ln w="24">
              <a:solidFill>
                <a:srgbClr val="EDB98D"/>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00" name="Freeform 130"/>
            <p:cNvSpPr>
              <a:spLocks/>
            </p:cNvSpPr>
            <p:nvPr/>
          </p:nvSpPr>
          <p:spPr bwMode="auto">
            <a:xfrm>
              <a:off x="4356305" y="3863934"/>
              <a:ext cx="1277579" cy="1396093"/>
            </a:xfrm>
            <a:custGeom>
              <a:avLst/>
              <a:gdLst>
                <a:gd name="T0" fmla="*/ 0 w 616"/>
                <a:gd name="T1" fmla="*/ 24 h 594"/>
                <a:gd name="T2" fmla="*/ 0 w 616"/>
                <a:gd name="T3" fmla="*/ 24 h 594"/>
                <a:gd name="T4" fmla="*/ 12 w 616"/>
                <a:gd name="T5" fmla="*/ 12 h 594"/>
                <a:gd name="T6" fmla="*/ 26 w 616"/>
                <a:gd name="T7" fmla="*/ 6 h 594"/>
                <a:gd name="T8" fmla="*/ 40 w 616"/>
                <a:gd name="T9" fmla="*/ 0 h 594"/>
                <a:gd name="T10" fmla="*/ 56 w 616"/>
                <a:gd name="T11" fmla="*/ 0 h 594"/>
                <a:gd name="T12" fmla="*/ 72 w 616"/>
                <a:gd name="T13" fmla="*/ 2 h 594"/>
                <a:gd name="T14" fmla="*/ 88 w 616"/>
                <a:gd name="T15" fmla="*/ 6 h 594"/>
                <a:gd name="T16" fmla="*/ 104 w 616"/>
                <a:gd name="T17" fmla="*/ 14 h 594"/>
                <a:gd name="T18" fmla="*/ 118 w 616"/>
                <a:gd name="T19" fmla="*/ 26 h 594"/>
                <a:gd name="T20" fmla="*/ 288 w 616"/>
                <a:gd name="T21" fmla="*/ 188 h 594"/>
                <a:gd name="T22" fmla="*/ 288 w 616"/>
                <a:gd name="T23" fmla="*/ 188 h 594"/>
                <a:gd name="T24" fmla="*/ 300 w 616"/>
                <a:gd name="T25" fmla="*/ 198 h 594"/>
                <a:gd name="T26" fmla="*/ 316 w 616"/>
                <a:gd name="T27" fmla="*/ 206 h 594"/>
                <a:gd name="T28" fmla="*/ 332 w 616"/>
                <a:gd name="T29" fmla="*/ 212 h 594"/>
                <a:gd name="T30" fmla="*/ 348 w 616"/>
                <a:gd name="T31" fmla="*/ 214 h 594"/>
                <a:gd name="T32" fmla="*/ 364 w 616"/>
                <a:gd name="T33" fmla="*/ 212 h 594"/>
                <a:gd name="T34" fmla="*/ 378 w 616"/>
                <a:gd name="T35" fmla="*/ 208 h 594"/>
                <a:gd name="T36" fmla="*/ 392 w 616"/>
                <a:gd name="T37" fmla="*/ 200 h 594"/>
                <a:gd name="T38" fmla="*/ 406 w 616"/>
                <a:gd name="T39" fmla="*/ 190 h 594"/>
                <a:gd name="T40" fmla="*/ 406 w 616"/>
                <a:gd name="T41" fmla="*/ 190 h 594"/>
                <a:gd name="T42" fmla="*/ 396 w 616"/>
                <a:gd name="T43" fmla="*/ 202 h 594"/>
                <a:gd name="T44" fmla="*/ 388 w 616"/>
                <a:gd name="T45" fmla="*/ 218 h 594"/>
                <a:gd name="T46" fmla="*/ 384 w 616"/>
                <a:gd name="T47" fmla="*/ 232 h 594"/>
                <a:gd name="T48" fmla="*/ 384 w 616"/>
                <a:gd name="T49" fmla="*/ 248 h 594"/>
                <a:gd name="T50" fmla="*/ 386 w 616"/>
                <a:gd name="T51" fmla="*/ 264 h 594"/>
                <a:gd name="T52" fmla="*/ 392 w 616"/>
                <a:gd name="T53" fmla="*/ 280 h 594"/>
                <a:gd name="T54" fmla="*/ 400 w 616"/>
                <a:gd name="T55" fmla="*/ 294 h 594"/>
                <a:gd name="T56" fmla="*/ 412 w 616"/>
                <a:gd name="T57" fmla="*/ 308 h 594"/>
                <a:gd name="T58" fmla="*/ 588 w 616"/>
                <a:gd name="T59" fmla="*/ 476 h 594"/>
                <a:gd name="T60" fmla="*/ 588 w 616"/>
                <a:gd name="T61" fmla="*/ 476 h 594"/>
                <a:gd name="T62" fmla="*/ 600 w 616"/>
                <a:gd name="T63" fmla="*/ 490 h 594"/>
                <a:gd name="T64" fmla="*/ 608 w 616"/>
                <a:gd name="T65" fmla="*/ 504 h 594"/>
                <a:gd name="T66" fmla="*/ 614 w 616"/>
                <a:gd name="T67" fmla="*/ 520 h 594"/>
                <a:gd name="T68" fmla="*/ 616 w 616"/>
                <a:gd name="T69" fmla="*/ 536 h 594"/>
                <a:gd name="T70" fmla="*/ 616 w 616"/>
                <a:gd name="T71" fmla="*/ 552 h 594"/>
                <a:gd name="T72" fmla="*/ 612 w 616"/>
                <a:gd name="T73" fmla="*/ 566 h 594"/>
                <a:gd name="T74" fmla="*/ 604 w 616"/>
                <a:gd name="T75" fmla="*/ 580 h 594"/>
                <a:gd name="T76" fmla="*/ 596 w 616"/>
                <a:gd name="T77" fmla="*/ 594 h 594"/>
                <a:gd name="T78" fmla="*/ 0 w 616"/>
                <a:gd name="T79" fmla="*/ 24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16" h="594">
                  <a:moveTo>
                    <a:pt x="0" y="24"/>
                  </a:moveTo>
                  <a:lnTo>
                    <a:pt x="0" y="24"/>
                  </a:lnTo>
                  <a:lnTo>
                    <a:pt x="12" y="12"/>
                  </a:lnTo>
                  <a:lnTo>
                    <a:pt x="26" y="6"/>
                  </a:lnTo>
                  <a:lnTo>
                    <a:pt x="40" y="0"/>
                  </a:lnTo>
                  <a:lnTo>
                    <a:pt x="56" y="0"/>
                  </a:lnTo>
                  <a:lnTo>
                    <a:pt x="72" y="2"/>
                  </a:lnTo>
                  <a:lnTo>
                    <a:pt x="88" y="6"/>
                  </a:lnTo>
                  <a:lnTo>
                    <a:pt x="104" y="14"/>
                  </a:lnTo>
                  <a:lnTo>
                    <a:pt x="118" y="26"/>
                  </a:lnTo>
                  <a:lnTo>
                    <a:pt x="288" y="188"/>
                  </a:lnTo>
                  <a:lnTo>
                    <a:pt x="288" y="188"/>
                  </a:lnTo>
                  <a:lnTo>
                    <a:pt x="300" y="198"/>
                  </a:lnTo>
                  <a:lnTo>
                    <a:pt x="316" y="206"/>
                  </a:lnTo>
                  <a:lnTo>
                    <a:pt x="332" y="212"/>
                  </a:lnTo>
                  <a:lnTo>
                    <a:pt x="348" y="214"/>
                  </a:lnTo>
                  <a:lnTo>
                    <a:pt x="364" y="212"/>
                  </a:lnTo>
                  <a:lnTo>
                    <a:pt x="378" y="208"/>
                  </a:lnTo>
                  <a:lnTo>
                    <a:pt x="392" y="200"/>
                  </a:lnTo>
                  <a:lnTo>
                    <a:pt x="406" y="190"/>
                  </a:lnTo>
                  <a:lnTo>
                    <a:pt x="406" y="190"/>
                  </a:lnTo>
                  <a:lnTo>
                    <a:pt x="396" y="202"/>
                  </a:lnTo>
                  <a:lnTo>
                    <a:pt x="388" y="218"/>
                  </a:lnTo>
                  <a:lnTo>
                    <a:pt x="384" y="232"/>
                  </a:lnTo>
                  <a:lnTo>
                    <a:pt x="384" y="248"/>
                  </a:lnTo>
                  <a:lnTo>
                    <a:pt x="386" y="264"/>
                  </a:lnTo>
                  <a:lnTo>
                    <a:pt x="392" y="280"/>
                  </a:lnTo>
                  <a:lnTo>
                    <a:pt x="400" y="294"/>
                  </a:lnTo>
                  <a:lnTo>
                    <a:pt x="412" y="308"/>
                  </a:lnTo>
                  <a:lnTo>
                    <a:pt x="588" y="476"/>
                  </a:lnTo>
                  <a:lnTo>
                    <a:pt x="588" y="476"/>
                  </a:lnTo>
                  <a:lnTo>
                    <a:pt x="600" y="490"/>
                  </a:lnTo>
                  <a:lnTo>
                    <a:pt x="608" y="504"/>
                  </a:lnTo>
                  <a:lnTo>
                    <a:pt x="614" y="520"/>
                  </a:lnTo>
                  <a:lnTo>
                    <a:pt x="616" y="536"/>
                  </a:lnTo>
                  <a:lnTo>
                    <a:pt x="616" y="552"/>
                  </a:lnTo>
                  <a:lnTo>
                    <a:pt x="612" y="566"/>
                  </a:lnTo>
                  <a:lnTo>
                    <a:pt x="604" y="580"/>
                  </a:lnTo>
                  <a:lnTo>
                    <a:pt x="596" y="594"/>
                  </a:lnTo>
                  <a:lnTo>
                    <a:pt x="0" y="24"/>
                  </a:lnTo>
                  <a:close/>
                </a:path>
              </a:pathLst>
            </a:custGeom>
            <a:solidFill>
              <a:srgbClr val="BDD4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201" name="Freeform 131"/>
            <p:cNvSpPr>
              <a:spLocks/>
            </p:cNvSpPr>
            <p:nvPr/>
          </p:nvSpPr>
          <p:spPr bwMode="auto">
            <a:xfrm>
              <a:off x="4356305" y="3863934"/>
              <a:ext cx="1277579" cy="1396093"/>
            </a:xfrm>
            <a:custGeom>
              <a:avLst/>
              <a:gdLst>
                <a:gd name="T0" fmla="*/ 0 w 616"/>
                <a:gd name="T1" fmla="*/ 24 h 594"/>
                <a:gd name="T2" fmla="*/ 0 w 616"/>
                <a:gd name="T3" fmla="*/ 24 h 594"/>
                <a:gd name="T4" fmla="*/ 12 w 616"/>
                <a:gd name="T5" fmla="*/ 12 h 594"/>
                <a:gd name="T6" fmla="*/ 26 w 616"/>
                <a:gd name="T7" fmla="*/ 6 h 594"/>
                <a:gd name="T8" fmla="*/ 40 w 616"/>
                <a:gd name="T9" fmla="*/ 0 h 594"/>
                <a:gd name="T10" fmla="*/ 56 w 616"/>
                <a:gd name="T11" fmla="*/ 0 h 594"/>
                <a:gd name="T12" fmla="*/ 72 w 616"/>
                <a:gd name="T13" fmla="*/ 2 h 594"/>
                <a:gd name="T14" fmla="*/ 88 w 616"/>
                <a:gd name="T15" fmla="*/ 6 h 594"/>
                <a:gd name="T16" fmla="*/ 104 w 616"/>
                <a:gd name="T17" fmla="*/ 14 h 594"/>
                <a:gd name="T18" fmla="*/ 118 w 616"/>
                <a:gd name="T19" fmla="*/ 26 h 594"/>
                <a:gd name="T20" fmla="*/ 288 w 616"/>
                <a:gd name="T21" fmla="*/ 188 h 594"/>
                <a:gd name="T22" fmla="*/ 288 w 616"/>
                <a:gd name="T23" fmla="*/ 188 h 594"/>
                <a:gd name="T24" fmla="*/ 300 w 616"/>
                <a:gd name="T25" fmla="*/ 198 h 594"/>
                <a:gd name="T26" fmla="*/ 316 w 616"/>
                <a:gd name="T27" fmla="*/ 206 h 594"/>
                <a:gd name="T28" fmla="*/ 332 w 616"/>
                <a:gd name="T29" fmla="*/ 212 h 594"/>
                <a:gd name="T30" fmla="*/ 348 w 616"/>
                <a:gd name="T31" fmla="*/ 214 h 594"/>
                <a:gd name="T32" fmla="*/ 364 w 616"/>
                <a:gd name="T33" fmla="*/ 212 h 594"/>
                <a:gd name="T34" fmla="*/ 378 w 616"/>
                <a:gd name="T35" fmla="*/ 208 h 594"/>
                <a:gd name="T36" fmla="*/ 392 w 616"/>
                <a:gd name="T37" fmla="*/ 200 h 594"/>
                <a:gd name="T38" fmla="*/ 406 w 616"/>
                <a:gd name="T39" fmla="*/ 190 h 594"/>
                <a:gd name="T40" fmla="*/ 406 w 616"/>
                <a:gd name="T41" fmla="*/ 190 h 594"/>
                <a:gd name="T42" fmla="*/ 396 w 616"/>
                <a:gd name="T43" fmla="*/ 202 h 594"/>
                <a:gd name="T44" fmla="*/ 388 w 616"/>
                <a:gd name="T45" fmla="*/ 218 h 594"/>
                <a:gd name="T46" fmla="*/ 384 w 616"/>
                <a:gd name="T47" fmla="*/ 232 h 594"/>
                <a:gd name="T48" fmla="*/ 384 w 616"/>
                <a:gd name="T49" fmla="*/ 248 h 594"/>
                <a:gd name="T50" fmla="*/ 386 w 616"/>
                <a:gd name="T51" fmla="*/ 264 h 594"/>
                <a:gd name="T52" fmla="*/ 392 w 616"/>
                <a:gd name="T53" fmla="*/ 280 h 594"/>
                <a:gd name="T54" fmla="*/ 400 w 616"/>
                <a:gd name="T55" fmla="*/ 294 h 594"/>
                <a:gd name="T56" fmla="*/ 412 w 616"/>
                <a:gd name="T57" fmla="*/ 308 h 594"/>
                <a:gd name="T58" fmla="*/ 588 w 616"/>
                <a:gd name="T59" fmla="*/ 476 h 594"/>
                <a:gd name="T60" fmla="*/ 588 w 616"/>
                <a:gd name="T61" fmla="*/ 476 h 594"/>
                <a:gd name="T62" fmla="*/ 600 w 616"/>
                <a:gd name="T63" fmla="*/ 490 h 594"/>
                <a:gd name="T64" fmla="*/ 608 w 616"/>
                <a:gd name="T65" fmla="*/ 504 h 594"/>
                <a:gd name="T66" fmla="*/ 614 w 616"/>
                <a:gd name="T67" fmla="*/ 520 h 594"/>
                <a:gd name="T68" fmla="*/ 616 w 616"/>
                <a:gd name="T69" fmla="*/ 536 h 594"/>
                <a:gd name="T70" fmla="*/ 616 w 616"/>
                <a:gd name="T71" fmla="*/ 552 h 594"/>
                <a:gd name="T72" fmla="*/ 612 w 616"/>
                <a:gd name="T73" fmla="*/ 566 h 594"/>
                <a:gd name="T74" fmla="*/ 604 w 616"/>
                <a:gd name="T75" fmla="*/ 580 h 594"/>
                <a:gd name="T76" fmla="*/ 596 w 616"/>
                <a:gd name="T77" fmla="*/ 594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16" h="594">
                  <a:moveTo>
                    <a:pt x="0" y="24"/>
                  </a:moveTo>
                  <a:lnTo>
                    <a:pt x="0" y="24"/>
                  </a:lnTo>
                  <a:lnTo>
                    <a:pt x="12" y="12"/>
                  </a:lnTo>
                  <a:lnTo>
                    <a:pt x="26" y="6"/>
                  </a:lnTo>
                  <a:lnTo>
                    <a:pt x="40" y="0"/>
                  </a:lnTo>
                  <a:lnTo>
                    <a:pt x="56" y="0"/>
                  </a:lnTo>
                  <a:lnTo>
                    <a:pt x="72" y="2"/>
                  </a:lnTo>
                  <a:lnTo>
                    <a:pt x="88" y="6"/>
                  </a:lnTo>
                  <a:lnTo>
                    <a:pt x="104" y="14"/>
                  </a:lnTo>
                  <a:lnTo>
                    <a:pt x="118" y="26"/>
                  </a:lnTo>
                  <a:lnTo>
                    <a:pt x="288" y="188"/>
                  </a:lnTo>
                  <a:lnTo>
                    <a:pt x="288" y="188"/>
                  </a:lnTo>
                  <a:lnTo>
                    <a:pt x="300" y="198"/>
                  </a:lnTo>
                  <a:lnTo>
                    <a:pt x="316" y="206"/>
                  </a:lnTo>
                  <a:lnTo>
                    <a:pt x="332" y="212"/>
                  </a:lnTo>
                  <a:lnTo>
                    <a:pt x="348" y="214"/>
                  </a:lnTo>
                  <a:lnTo>
                    <a:pt x="364" y="212"/>
                  </a:lnTo>
                  <a:lnTo>
                    <a:pt x="378" y="208"/>
                  </a:lnTo>
                  <a:lnTo>
                    <a:pt x="392" y="200"/>
                  </a:lnTo>
                  <a:lnTo>
                    <a:pt x="406" y="190"/>
                  </a:lnTo>
                  <a:lnTo>
                    <a:pt x="406" y="190"/>
                  </a:lnTo>
                  <a:lnTo>
                    <a:pt x="396" y="202"/>
                  </a:lnTo>
                  <a:lnTo>
                    <a:pt x="388" y="218"/>
                  </a:lnTo>
                  <a:lnTo>
                    <a:pt x="384" y="232"/>
                  </a:lnTo>
                  <a:lnTo>
                    <a:pt x="384" y="248"/>
                  </a:lnTo>
                  <a:lnTo>
                    <a:pt x="386" y="264"/>
                  </a:lnTo>
                  <a:lnTo>
                    <a:pt x="392" y="280"/>
                  </a:lnTo>
                  <a:lnTo>
                    <a:pt x="400" y="294"/>
                  </a:lnTo>
                  <a:lnTo>
                    <a:pt x="412" y="308"/>
                  </a:lnTo>
                  <a:lnTo>
                    <a:pt x="588" y="476"/>
                  </a:lnTo>
                  <a:lnTo>
                    <a:pt x="588" y="476"/>
                  </a:lnTo>
                  <a:lnTo>
                    <a:pt x="600" y="490"/>
                  </a:lnTo>
                  <a:lnTo>
                    <a:pt x="608" y="504"/>
                  </a:lnTo>
                  <a:lnTo>
                    <a:pt x="614" y="520"/>
                  </a:lnTo>
                  <a:lnTo>
                    <a:pt x="616" y="536"/>
                  </a:lnTo>
                  <a:lnTo>
                    <a:pt x="616" y="552"/>
                  </a:lnTo>
                  <a:lnTo>
                    <a:pt x="612" y="566"/>
                  </a:lnTo>
                  <a:lnTo>
                    <a:pt x="604" y="580"/>
                  </a:lnTo>
                  <a:lnTo>
                    <a:pt x="596" y="594"/>
                  </a:lnTo>
                </a:path>
              </a:pathLst>
            </a:custGeom>
            <a:noFill/>
            <a:ln w="24">
              <a:solidFill>
                <a:srgbClr val="0E7D9C"/>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02" name="Freeform 132"/>
            <p:cNvSpPr>
              <a:spLocks/>
            </p:cNvSpPr>
            <p:nvPr/>
          </p:nvSpPr>
          <p:spPr bwMode="auto">
            <a:xfrm>
              <a:off x="5497001" y="5292931"/>
              <a:ext cx="66368" cy="75210"/>
            </a:xfrm>
            <a:custGeom>
              <a:avLst/>
              <a:gdLst>
                <a:gd name="T0" fmla="*/ 32 w 32"/>
                <a:gd name="T1" fmla="*/ 16 h 32"/>
                <a:gd name="T2" fmla="*/ 32 w 32"/>
                <a:gd name="T3" fmla="*/ 16 h 32"/>
                <a:gd name="T4" fmla="*/ 30 w 32"/>
                <a:gd name="T5" fmla="*/ 22 h 32"/>
                <a:gd name="T6" fmla="*/ 26 w 32"/>
                <a:gd name="T7" fmla="*/ 28 h 32"/>
                <a:gd name="T8" fmla="*/ 22 w 32"/>
                <a:gd name="T9" fmla="*/ 30 h 32"/>
                <a:gd name="T10" fmla="*/ 16 w 32"/>
                <a:gd name="T11" fmla="*/ 32 h 32"/>
                <a:gd name="T12" fmla="*/ 16 w 32"/>
                <a:gd name="T13" fmla="*/ 32 h 32"/>
                <a:gd name="T14" fmla="*/ 8 w 32"/>
                <a:gd name="T15" fmla="*/ 30 h 32"/>
                <a:gd name="T16" fmla="*/ 4 w 32"/>
                <a:gd name="T17" fmla="*/ 28 h 32"/>
                <a:gd name="T18" fmla="*/ 0 w 32"/>
                <a:gd name="T19" fmla="*/ 22 h 32"/>
                <a:gd name="T20" fmla="*/ 0 w 32"/>
                <a:gd name="T21" fmla="*/ 16 h 32"/>
                <a:gd name="T22" fmla="*/ 0 w 32"/>
                <a:gd name="T23" fmla="*/ 16 h 32"/>
                <a:gd name="T24" fmla="*/ 0 w 32"/>
                <a:gd name="T25" fmla="*/ 10 h 32"/>
                <a:gd name="T26" fmla="*/ 4 w 32"/>
                <a:gd name="T27" fmla="*/ 4 h 32"/>
                <a:gd name="T28" fmla="*/ 8 w 32"/>
                <a:gd name="T29" fmla="*/ 2 h 32"/>
                <a:gd name="T30" fmla="*/ 16 w 32"/>
                <a:gd name="T31" fmla="*/ 0 h 32"/>
                <a:gd name="T32" fmla="*/ 16 w 32"/>
                <a:gd name="T33" fmla="*/ 0 h 32"/>
                <a:gd name="T34" fmla="*/ 22 w 32"/>
                <a:gd name="T35" fmla="*/ 2 h 32"/>
                <a:gd name="T36" fmla="*/ 26 w 32"/>
                <a:gd name="T37" fmla="*/ 4 h 32"/>
                <a:gd name="T38" fmla="*/ 30 w 32"/>
                <a:gd name="T39" fmla="*/ 10 h 32"/>
                <a:gd name="T40" fmla="*/ 32 w 32"/>
                <a:gd name="T41" fmla="*/ 16 h 32"/>
                <a:gd name="T42" fmla="*/ 32 w 32"/>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32">
                  <a:moveTo>
                    <a:pt x="32" y="16"/>
                  </a:moveTo>
                  <a:lnTo>
                    <a:pt x="32" y="16"/>
                  </a:lnTo>
                  <a:lnTo>
                    <a:pt x="30" y="22"/>
                  </a:lnTo>
                  <a:lnTo>
                    <a:pt x="26" y="28"/>
                  </a:lnTo>
                  <a:lnTo>
                    <a:pt x="22" y="30"/>
                  </a:lnTo>
                  <a:lnTo>
                    <a:pt x="16" y="32"/>
                  </a:lnTo>
                  <a:lnTo>
                    <a:pt x="16" y="32"/>
                  </a:lnTo>
                  <a:lnTo>
                    <a:pt x="8" y="30"/>
                  </a:lnTo>
                  <a:lnTo>
                    <a:pt x="4" y="28"/>
                  </a:lnTo>
                  <a:lnTo>
                    <a:pt x="0" y="22"/>
                  </a:lnTo>
                  <a:lnTo>
                    <a:pt x="0" y="16"/>
                  </a:lnTo>
                  <a:lnTo>
                    <a:pt x="0" y="16"/>
                  </a:lnTo>
                  <a:lnTo>
                    <a:pt x="0" y="10"/>
                  </a:lnTo>
                  <a:lnTo>
                    <a:pt x="4" y="4"/>
                  </a:lnTo>
                  <a:lnTo>
                    <a:pt x="8" y="2"/>
                  </a:lnTo>
                  <a:lnTo>
                    <a:pt x="16" y="0"/>
                  </a:lnTo>
                  <a:lnTo>
                    <a:pt x="16" y="0"/>
                  </a:lnTo>
                  <a:lnTo>
                    <a:pt x="22" y="2"/>
                  </a:lnTo>
                  <a:lnTo>
                    <a:pt x="26" y="4"/>
                  </a:lnTo>
                  <a:lnTo>
                    <a:pt x="30" y="10"/>
                  </a:lnTo>
                  <a:lnTo>
                    <a:pt x="32" y="16"/>
                  </a:lnTo>
                  <a:lnTo>
                    <a:pt x="32"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24" name="Rectangle 223"/>
            <p:cNvSpPr>
              <a:spLocks noChangeArrowheads="1"/>
            </p:cNvSpPr>
            <p:nvPr/>
          </p:nvSpPr>
          <p:spPr bwMode="auto">
            <a:xfrm>
              <a:off x="2941842" y="5363441"/>
              <a:ext cx="9984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3" name="Rectangle 222"/>
            <p:cNvSpPr>
              <a:spLocks noChangeArrowheads="1"/>
            </p:cNvSpPr>
            <p:nvPr/>
          </p:nvSpPr>
          <p:spPr bwMode="auto">
            <a:xfrm>
              <a:off x="2772065" y="2216437"/>
              <a:ext cx="708502" cy="21544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Price ($)</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5" name="Rectangle 224"/>
            <p:cNvSpPr>
              <a:spLocks noChangeArrowheads="1"/>
            </p:cNvSpPr>
            <p:nvPr/>
          </p:nvSpPr>
          <p:spPr bwMode="auto">
            <a:xfrm>
              <a:off x="2848264" y="5043797"/>
              <a:ext cx="9984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6" name="Rectangle 225"/>
            <p:cNvSpPr>
              <a:spLocks noChangeArrowheads="1"/>
            </p:cNvSpPr>
            <p:nvPr/>
          </p:nvSpPr>
          <p:spPr bwMode="auto">
            <a:xfrm>
              <a:off x="2772064" y="4766458"/>
              <a:ext cx="19969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7" name="Rectangle 226"/>
            <p:cNvSpPr>
              <a:spLocks noChangeArrowheads="1"/>
            </p:cNvSpPr>
            <p:nvPr/>
          </p:nvSpPr>
          <p:spPr bwMode="auto">
            <a:xfrm>
              <a:off x="2772064" y="4489120"/>
              <a:ext cx="19969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15</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8" name="Rectangle 227"/>
            <p:cNvSpPr>
              <a:spLocks noChangeArrowheads="1"/>
            </p:cNvSpPr>
            <p:nvPr/>
          </p:nvSpPr>
          <p:spPr bwMode="auto">
            <a:xfrm>
              <a:off x="2772064" y="4216482"/>
              <a:ext cx="19969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9" name="Rectangle 228"/>
            <p:cNvSpPr>
              <a:spLocks noChangeArrowheads="1"/>
            </p:cNvSpPr>
            <p:nvPr/>
          </p:nvSpPr>
          <p:spPr bwMode="auto">
            <a:xfrm>
              <a:off x="2772064" y="3939144"/>
              <a:ext cx="19969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25</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30" name="Rectangle 229"/>
            <p:cNvSpPr>
              <a:spLocks noChangeArrowheads="1"/>
            </p:cNvSpPr>
            <p:nvPr/>
          </p:nvSpPr>
          <p:spPr bwMode="auto">
            <a:xfrm>
              <a:off x="2772064" y="3661806"/>
              <a:ext cx="19969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31" name="Rectangle 230"/>
            <p:cNvSpPr>
              <a:spLocks noChangeArrowheads="1"/>
            </p:cNvSpPr>
            <p:nvPr/>
          </p:nvSpPr>
          <p:spPr bwMode="auto">
            <a:xfrm>
              <a:off x="2772064" y="3389168"/>
              <a:ext cx="19969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35</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32" name="Rectangle 231"/>
            <p:cNvSpPr>
              <a:spLocks noChangeArrowheads="1"/>
            </p:cNvSpPr>
            <p:nvPr/>
          </p:nvSpPr>
          <p:spPr bwMode="auto">
            <a:xfrm>
              <a:off x="2772064" y="3111830"/>
              <a:ext cx="19969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33" name="Rectangle 232"/>
            <p:cNvSpPr>
              <a:spLocks noChangeArrowheads="1"/>
            </p:cNvSpPr>
            <p:nvPr/>
          </p:nvSpPr>
          <p:spPr bwMode="auto">
            <a:xfrm>
              <a:off x="2772064" y="2834492"/>
              <a:ext cx="19969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45</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34" name="Rectangle 233"/>
            <p:cNvSpPr>
              <a:spLocks noChangeArrowheads="1"/>
            </p:cNvSpPr>
            <p:nvPr/>
          </p:nvSpPr>
          <p:spPr bwMode="auto">
            <a:xfrm>
              <a:off x="2772064" y="2561854"/>
              <a:ext cx="19969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36" name="Rectangle 235"/>
            <p:cNvSpPr>
              <a:spLocks noChangeArrowheads="1"/>
            </p:cNvSpPr>
            <p:nvPr/>
          </p:nvSpPr>
          <p:spPr bwMode="auto">
            <a:xfrm>
              <a:off x="3273681" y="5363441"/>
              <a:ext cx="9984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37" name="Rectangle 236"/>
            <p:cNvSpPr>
              <a:spLocks noChangeArrowheads="1"/>
            </p:cNvSpPr>
            <p:nvPr/>
          </p:nvSpPr>
          <p:spPr bwMode="auto">
            <a:xfrm>
              <a:off x="3522560" y="5363441"/>
              <a:ext cx="9984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38" name="Rectangle 237"/>
            <p:cNvSpPr>
              <a:spLocks noChangeArrowheads="1"/>
            </p:cNvSpPr>
            <p:nvPr/>
          </p:nvSpPr>
          <p:spPr bwMode="auto">
            <a:xfrm>
              <a:off x="3767291" y="5363441"/>
              <a:ext cx="9984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39" name="Rectangle 238"/>
            <p:cNvSpPr>
              <a:spLocks noChangeArrowheads="1"/>
            </p:cNvSpPr>
            <p:nvPr/>
          </p:nvSpPr>
          <p:spPr bwMode="auto">
            <a:xfrm>
              <a:off x="4016170" y="5363441"/>
              <a:ext cx="9984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40" name="Rectangle 239"/>
            <p:cNvSpPr>
              <a:spLocks noChangeArrowheads="1"/>
            </p:cNvSpPr>
            <p:nvPr/>
          </p:nvSpPr>
          <p:spPr bwMode="auto">
            <a:xfrm>
              <a:off x="4265049" y="5363441"/>
              <a:ext cx="9984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41" name="Rectangle 240"/>
            <p:cNvSpPr>
              <a:spLocks noChangeArrowheads="1"/>
            </p:cNvSpPr>
            <p:nvPr/>
          </p:nvSpPr>
          <p:spPr bwMode="auto">
            <a:xfrm>
              <a:off x="4509780" y="5363441"/>
              <a:ext cx="9984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6</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42" name="Rectangle 241"/>
            <p:cNvSpPr>
              <a:spLocks noChangeArrowheads="1"/>
            </p:cNvSpPr>
            <p:nvPr/>
          </p:nvSpPr>
          <p:spPr bwMode="auto">
            <a:xfrm>
              <a:off x="4758659" y="5363441"/>
              <a:ext cx="9984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7</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43" name="Rectangle 242"/>
            <p:cNvSpPr>
              <a:spLocks noChangeArrowheads="1"/>
            </p:cNvSpPr>
            <p:nvPr/>
          </p:nvSpPr>
          <p:spPr bwMode="auto">
            <a:xfrm>
              <a:off x="5003390" y="5363441"/>
              <a:ext cx="9984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8</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44" name="Rectangle 243"/>
            <p:cNvSpPr>
              <a:spLocks noChangeArrowheads="1"/>
            </p:cNvSpPr>
            <p:nvPr/>
          </p:nvSpPr>
          <p:spPr bwMode="auto">
            <a:xfrm>
              <a:off x="5252269" y="5363441"/>
              <a:ext cx="9984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9</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45" name="Rectangle 244"/>
            <p:cNvSpPr>
              <a:spLocks noChangeArrowheads="1"/>
            </p:cNvSpPr>
            <p:nvPr/>
          </p:nvSpPr>
          <p:spPr bwMode="auto">
            <a:xfrm>
              <a:off x="5467965" y="5363441"/>
              <a:ext cx="19969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47" name="Rectangle 246"/>
            <p:cNvSpPr>
              <a:spLocks noChangeArrowheads="1"/>
            </p:cNvSpPr>
            <p:nvPr/>
          </p:nvSpPr>
          <p:spPr bwMode="auto">
            <a:xfrm>
              <a:off x="5185902" y="5114306"/>
              <a:ext cx="12965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D</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48" name="Freeform 247"/>
            <p:cNvSpPr>
              <a:spLocks noEditPoints="1"/>
            </p:cNvSpPr>
            <p:nvPr/>
          </p:nvSpPr>
          <p:spPr bwMode="auto">
            <a:xfrm>
              <a:off x="4708884" y="3610099"/>
              <a:ext cx="66368" cy="75210"/>
            </a:xfrm>
            <a:custGeom>
              <a:avLst/>
              <a:gdLst>
                <a:gd name="T0" fmla="*/ 10 w 32"/>
                <a:gd name="T1" fmla="*/ 16 h 32"/>
                <a:gd name="T2" fmla="*/ 10 w 32"/>
                <a:gd name="T3" fmla="*/ 16 h 32"/>
                <a:gd name="T4" fmla="*/ 8 w 32"/>
                <a:gd name="T5" fmla="*/ 12 h 32"/>
                <a:gd name="T6" fmla="*/ 8 w 32"/>
                <a:gd name="T7" fmla="*/ 8 h 32"/>
                <a:gd name="T8" fmla="*/ 10 w 32"/>
                <a:gd name="T9" fmla="*/ 6 h 32"/>
                <a:gd name="T10" fmla="*/ 10 w 32"/>
                <a:gd name="T11" fmla="*/ 6 h 32"/>
                <a:gd name="T12" fmla="*/ 12 w 32"/>
                <a:gd name="T13" fmla="*/ 6 h 32"/>
                <a:gd name="T14" fmla="*/ 14 w 32"/>
                <a:gd name="T15" fmla="*/ 6 h 32"/>
                <a:gd name="T16" fmla="*/ 18 w 32"/>
                <a:gd name="T17" fmla="*/ 10 h 32"/>
                <a:gd name="T18" fmla="*/ 10 w 32"/>
                <a:gd name="T19" fmla="*/ 16 h 32"/>
                <a:gd name="T20" fmla="*/ 28 w 32"/>
                <a:gd name="T21" fmla="*/ 10 h 32"/>
                <a:gd name="T22" fmla="*/ 28 w 32"/>
                <a:gd name="T23" fmla="*/ 10 h 32"/>
                <a:gd name="T24" fmla="*/ 24 w 32"/>
                <a:gd name="T25" fmla="*/ 4 h 32"/>
                <a:gd name="T26" fmla="*/ 18 w 32"/>
                <a:gd name="T27" fmla="*/ 0 h 32"/>
                <a:gd name="T28" fmla="*/ 12 w 32"/>
                <a:gd name="T29" fmla="*/ 0 h 32"/>
                <a:gd name="T30" fmla="*/ 6 w 32"/>
                <a:gd name="T31" fmla="*/ 2 h 32"/>
                <a:gd name="T32" fmla="*/ 6 w 32"/>
                <a:gd name="T33" fmla="*/ 2 h 32"/>
                <a:gd name="T34" fmla="*/ 2 w 32"/>
                <a:gd name="T35" fmla="*/ 8 h 32"/>
                <a:gd name="T36" fmla="*/ 0 w 32"/>
                <a:gd name="T37" fmla="*/ 12 h 32"/>
                <a:gd name="T38" fmla="*/ 2 w 32"/>
                <a:gd name="T39" fmla="*/ 18 h 32"/>
                <a:gd name="T40" fmla="*/ 6 w 32"/>
                <a:gd name="T41" fmla="*/ 24 h 32"/>
                <a:gd name="T42" fmla="*/ 6 w 32"/>
                <a:gd name="T43" fmla="*/ 24 h 32"/>
                <a:gd name="T44" fmla="*/ 10 w 32"/>
                <a:gd name="T45" fmla="*/ 28 h 32"/>
                <a:gd name="T46" fmla="*/ 14 w 32"/>
                <a:gd name="T47" fmla="*/ 32 h 32"/>
                <a:gd name="T48" fmla="*/ 20 w 32"/>
                <a:gd name="T49" fmla="*/ 32 h 32"/>
                <a:gd name="T50" fmla="*/ 26 w 32"/>
                <a:gd name="T51" fmla="*/ 30 h 32"/>
                <a:gd name="T52" fmla="*/ 26 w 32"/>
                <a:gd name="T53" fmla="*/ 30 h 32"/>
                <a:gd name="T54" fmla="*/ 30 w 32"/>
                <a:gd name="T55" fmla="*/ 26 h 32"/>
                <a:gd name="T56" fmla="*/ 32 w 32"/>
                <a:gd name="T57" fmla="*/ 22 h 32"/>
                <a:gd name="T58" fmla="*/ 32 w 32"/>
                <a:gd name="T59" fmla="*/ 22 h 32"/>
                <a:gd name="T60" fmla="*/ 32 w 32"/>
                <a:gd name="T61" fmla="*/ 16 h 32"/>
                <a:gd name="T62" fmla="*/ 30 w 32"/>
                <a:gd name="T63" fmla="*/ 12 h 32"/>
                <a:gd name="T64" fmla="*/ 22 w 32"/>
                <a:gd name="T65" fmla="*/ 18 h 32"/>
                <a:gd name="T66" fmla="*/ 22 w 32"/>
                <a:gd name="T67" fmla="*/ 18 h 32"/>
                <a:gd name="T68" fmla="*/ 24 w 32"/>
                <a:gd name="T69" fmla="*/ 22 h 32"/>
                <a:gd name="T70" fmla="*/ 24 w 32"/>
                <a:gd name="T71" fmla="*/ 24 h 32"/>
                <a:gd name="T72" fmla="*/ 22 w 32"/>
                <a:gd name="T73" fmla="*/ 24 h 32"/>
                <a:gd name="T74" fmla="*/ 22 w 32"/>
                <a:gd name="T75" fmla="*/ 24 h 32"/>
                <a:gd name="T76" fmla="*/ 20 w 32"/>
                <a:gd name="T77" fmla="*/ 26 h 32"/>
                <a:gd name="T78" fmla="*/ 18 w 32"/>
                <a:gd name="T79" fmla="*/ 24 h 32"/>
                <a:gd name="T80" fmla="*/ 14 w 32"/>
                <a:gd name="T81" fmla="*/ 20 h 32"/>
                <a:gd name="T82" fmla="*/ 28 w 32"/>
                <a:gd name="T83"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2" h="32">
                  <a:moveTo>
                    <a:pt x="10" y="16"/>
                  </a:moveTo>
                  <a:lnTo>
                    <a:pt x="10" y="16"/>
                  </a:lnTo>
                  <a:lnTo>
                    <a:pt x="8" y="12"/>
                  </a:lnTo>
                  <a:lnTo>
                    <a:pt x="8" y="8"/>
                  </a:lnTo>
                  <a:lnTo>
                    <a:pt x="10" y="6"/>
                  </a:lnTo>
                  <a:lnTo>
                    <a:pt x="10" y="6"/>
                  </a:lnTo>
                  <a:lnTo>
                    <a:pt x="12" y="6"/>
                  </a:lnTo>
                  <a:lnTo>
                    <a:pt x="14" y="6"/>
                  </a:lnTo>
                  <a:lnTo>
                    <a:pt x="18" y="10"/>
                  </a:lnTo>
                  <a:lnTo>
                    <a:pt x="10" y="16"/>
                  </a:lnTo>
                  <a:close/>
                  <a:moveTo>
                    <a:pt x="28" y="10"/>
                  </a:moveTo>
                  <a:lnTo>
                    <a:pt x="28" y="10"/>
                  </a:lnTo>
                  <a:lnTo>
                    <a:pt x="24" y="4"/>
                  </a:lnTo>
                  <a:lnTo>
                    <a:pt x="18" y="0"/>
                  </a:lnTo>
                  <a:lnTo>
                    <a:pt x="12" y="0"/>
                  </a:lnTo>
                  <a:lnTo>
                    <a:pt x="6" y="2"/>
                  </a:lnTo>
                  <a:lnTo>
                    <a:pt x="6" y="2"/>
                  </a:lnTo>
                  <a:lnTo>
                    <a:pt x="2" y="8"/>
                  </a:lnTo>
                  <a:lnTo>
                    <a:pt x="0" y="12"/>
                  </a:lnTo>
                  <a:lnTo>
                    <a:pt x="2" y="18"/>
                  </a:lnTo>
                  <a:lnTo>
                    <a:pt x="6" y="24"/>
                  </a:lnTo>
                  <a:lnTo>
                    <a:pt x="6" y="24"/>
                  </a:lnTo>
                  <a:lnTo>
                    <a:pt x="10" y="28"/>
                  </a:lnTo>
                  <a:lnTo>
                    <a:pt x="14" y="32"/>
                  </a:lnTo>
                  <a:lnTo>
                    <a:pt x="20" y="32"/>
                  </a:lnTo>
                  <a:lnTo>
                    <a:pt x="26" y="30"/>
                  </a:lnTo>
                  <a:lnTo>
                    <a:pt x="26" y="30"/>
                  </a:lnTo>
                  <a:lnTo>
                    <a:pt x="30" y="26"/>
                  </a:lnTo>
                  <a:lnTo>
                    <a:pt x="32" y="22"/>
                  </a:lnTo>
                  <a:lnTo>
                    <a:pt x="32" y="22"/>
                  </a:lnTo>
                  <a:lnTo>
                    <a:pt x="32" y="16"/>
                  </a:lnTo>
                  <a:lnTo>
                    <a:pt x="30" y="12"/>
                  </a:lnTo>
                  <a:lnTo>
                    <a:pt x="22" y="18"/>
                  </a:lnTo>
                  <a:lnTo>
                    <a:pt x="22" y="18"/>
                  </a:lnTo>
                  <a:lnTo>
                    <a:pt x="24" y="22"/>
                  </a:lnTo>
                  <a:lnTo>
                    <a:pt x="24" y="24"/>
                  </a:lnTo>
                  <a:lnTo>
                    <a:pt x="22" y="24"/>
                  </a:lnTo>
                  <a:lnTo>
                    <a:pt x="22" y="24"/>
                  </a:lnTo>
                  <a:lnTo>
                    <a:pt x="20" y="26"/>
                  </a:lnTo>
                  <a:lnTo>
                    <a:pt x="18" y="24"/>
                  </a:lnTo>
                  <a:lnTo>
                    <a:pt x="14" y="20"/>
                  </a:lnTo>
                  <a:lnTo>
                    <a:pt x="28"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49" name="Freeform 248"/>
            <p:cNvSpPr>
              <a:spLocks/>
            </p:cNvSpPr>
            <p:nvPr/>
          </p:nvSpPr>
          <p:spPr bwMode="auto">
            <a:xfrm>
              <a:off x="4737919" y="3548990"/>
              <a:ext cx="74664" cy="98714"/>
            </a:xfrm>
            <a:custGeom>
              <a:avLst/>
              <a:gdLst>
                <a:gd name="T0" fmla="*/ 0 w 36"/>
                <a:gd name="T1" fmla="*/ 6 h 42"/>
                <a:gd name="T2" fmla="*/ 28 w 36"/>
                <a:gd name="T3" fmla="*/ 42 h 42"/>
                <a:gd name="T4" fmla="*/ 36 w 36"/>
                <a:gd name="T5" fmla="*/ 38 h 42"/>
                <a:gd name="T6" fmla="*/ 8 w 36"/>
                <a:gd name="T7" fmla="*/ 0 h 42"/>
                <a:gd name="T8" fmla="*/ 0 w 36"/>
                <a:gd name="T9" fmla="*/ 6 h 42"/>
              </a:gdLst>
              <a:ahLst/>
              <a:cxnLst>
                <a:cxn ang="0">
                  <a:pos x="T0" y="T1"/>
                </a:cxn>
                <a:cxn ang="0">
                  <a:pos x="T2" y="T3"/>
                </a:cxn>
                <a:cxn ang="0">
                  <a:pos x="T4" y="T5"/>
                </a:cxn>
                <a:cxn ang="0">
                  <a:pos x="T6" y="T7"/>
                </a:cxn>
                <a:cxn ang="0">
                  <a:pos x="T8" y="T9"/>
                </a:cxn>
              </a:cxnLst>
              <a:rect l="0" t="0" r="r" b="b"/>
              <a:pathLst>
                <a:path w="36" h="42">
                  <a:moveTo>
                    <a:pt x="0" y="6"/>
                  </a:moveTo>
                  <a:lnTo>
                    <a:pt x="28" y="42"/>
                  </a:lnTo>
                  <a:lnTo>
                    <a:pt x="36" y="38"/>
                  </a:lnTo>
                  <a:lnTo>
                    <a:pt x="8" y="0"/>
                  </a:lnTo>
                  <a:lnTo>
                    <a:pt x="0"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50" name="Freeform 249"/>
            <p:cNvSpPr>
              <a:spLocks noEditPoints="1"/>
            </p:cNvSpPr>
            <p:nvPr/>
          </p:nvSpPr>
          <p:spPr bwMode="auto">
            <a:xfrm>
              <a:off x="4791843" y="3539589"/>
              <a:ext cx="74664" cy="79911"/>
            </a:xfrm>
            <a:custGeom>
              <a:avLst/>
              <a:gdLst>
                <a:gd name="T0" fmla="*/ 20 w 36"/>
                <a:gd name="T1" fmla="*/ 14 h 34"/>
                <a:gd name="T2" fmla="*/ 20 w 36"/>
                <a:gd name="T3" fmla="*/ 14 h 34"/>
                <a:gd name="T4" fmla="*/ 24 w 36"/>
                <a:gd name="T5" fmla="*/ 20 h 34"/>
                <a:gd name="T6" fmla="*/ 24 w 36"/>
                <a:gd name="T7" fmla="*/ 24 h 34"/>
                <a:gd name="T8" fmla="*/ 22 w 36"/>
                <a:gd name="T9" fmla="*/ 26 h 34"/>
                <a:gd name="T10" fmla="*/ 22 w 36"/>
                <a:gd name="T11" fmla="*/ 26 h 34"/>
                <a:gd name="T12" fmla="*/ 18 w 36"/>
                <a:gd name="T13" fmla="*/ 26 h 34"/>
                <a:gd name="T14" fmla="*/ 16 w 36"/>
                <a:gd name="T15" fmla="*/ 24 h 34"/>
                <a:gd name="T16" fmla="*/ 16 w 36"/>
                <a:gd name="T17" fmla="*/ 24 h 34"/>
                <a:gd name="T18" fmla="*/ 14 w 36"/>
                <a:gd name="T19" fmla="*/ 22 h 34"/>
                <a:gd name="T20" fmla="*/ 16 w 36"/>
                <a:gd name="T21" fmla="*/ 18 h 34"/>
                <a:gd name="T22" fmla="*/ 20 w 36"/>
                <a:gd name="T23" fmla="*/ 14 h 34"/>
                <a:gd name="T24" fmla="*/ 20 w 36"/>
                <a:gd name="T25" fmla="*/ 14 h 34"/>
                <a:gd name="T26" fmla="*/ 22 w 36"/>
                <a:gd name="T27" fmla="*/ 4 h 34"/>
                <a:gd name="T28" fmla="*/ 22 w 36"/>
                <a:gd name="T29" fmla="*/ 4 h 34"/>
                <a:gd name="T30" fmla="*/ 20 w 36"/>
                <a:gd name="T31" fmla="*/ 2 h 34"/>
                <a:gd name="T32" fmla="*/ 16 w 36"/>
                <a:gd name="T33" fmla="*/ 0 h 34"/>
                <a:gd name="T34" fmla="*/ 12 w 36"/>
                <a:gd name="T35" fmla="*/ 0 h 34"/>
                <a:gd name="T36" fmla="*/ 6 w 36"/>
                <a:gd name="T37" fmla="*/ 4 h 34"/>
                <a:gd name="T38" fmla="*/ 6 w 36"/>
                <a:gd name="T39" fmla="*/ 4 h 34"/>
                <a:gd name="T40" fmla="*/ 2 w 36"/>
                <a:gd name="T41" fmla="*/ 6 h 34"/>
                <a:gd name="T42" fmla="*/ 0 w 36"/>
                <a:gd name="T43" fmla="*/ 10 h 34"/>
                <a:gd name="T44" fmla="*/ 0 w 36"/>
                <a:gd name="T45" fmla="*/ 10 h 34"/>
                <a:gd name="T46" fmla="*/ 0 w 36"/>
                <a:gd name="T47" fmla="*/ 14 h 34"/>
                <a:gd name="T48" fmla="*/ 2 w 36"/>
                <a:gd name="T49" fmla="*/ 18 h 34"/>
                <a:gd name="T50" fmla="*/ 10 w 36"/>
                <a:gd name="T51" fmla="*/ 14 h 34"/>
                <a:gd name="T52" fmla="*/ 10 w 36"/>
                <a:gd name="T53" fmla="*/ 14 h 34"/>
                <a:gd name="T54" fmla="*/ 8 w 36"/>
                <a:gd name="T55" fmla="*/ 10 h 34"/>
                <a:gd name="T56" fmla="*/ 10 w 36"/>
                <a:gd name="T57" fmla="*/ 8 h 34"/>
                <a:gd name="T58" fmla="*/ 10 w 36"/>
                <a:gd name="T59" fmla="*/ 8 h 34"/>
                <a:gd name="T60" fmla="*/ 12 w 36"/>
                <a:gd name="T61" fmla="*/ 6 h 34"/>
                <a:gd name="T62" fmla="*/ 14 w 36"/>
                <a:gd name="T63" fmla="*/ 8 h 34"/>
                <a:gd name="T64" fmla="*/ 16 w 36"/>
                <a:gd name="T65" fmla="*/ 10 h 34"/>
                <a:gd name="T66" fmla="*/ 16 w 36"/>
                <a:gd name="T67" fmla="*/ 10 h 34"/>
                <a:gd name="T68" fmla="*/ 12 w 36"/>
                <a:gd name="T69" fmla="*/ 14 h 34"/>
                <a:gd name="T70" fmla="*/ 8 w 36"/>
                <a:gd name="T71" fmla="*/ 18 h 34"/>
                <a:gd name="T72" fmla="*/ 6 w 36"/>
                <a:gd name="T73" fmla="*/ 24 h 34"/>
                <a:gd name="T74" fmla="*/ 10 w 36"/>
                <a:gd name="T75" fmla="*/ 30 h 34"/>
                <a:gd name="T76" fmla="*/ 10 w 36"/>
                <a:gd name="T77" fmla="*/ 30 h 34"/>
                <a:gd name="T78" fmla="*/ 12 w 36"/>
                <a:gd name="T79" fmla="*/ 32 h 34"/>
                <a:gd name="T80" fmla="*/ 16 w 36"/>
                <a:gd name="T81" fmla="*/ 34 h 34"/>
                <a:gd name="T82" fmla="*/ 18 w 36"/>
                <a:gd name="T83" fmla="*/ 34 h 34"/>
                <a:gd name="T84" fmla="*/ 22 w 36"/>
                <a:gd name="T85" fmla="*/ 32 h 34"/>
                <a:gd name="T86" fmla="*/ 22 w 36"/>
                <a:gd name="T87" fmla="*/ 32 h 34"/>
                <a:gd name="T88" fmla="*/ 26 w 36"/>
                <a:gd name="T89" fmla="*/ 28 h 34"/>
                <a:gd name="T90" fmla="*/ 26 w 36"/>
                <a:gd name="T91" fmla="*/ 24 h 34"/>
                <a:gd name="T92" fmla="*/ 26 w 36"/>
                <a:gd name="T93" fmla="*/ 24 h 34"/>
                <a:gd name="T94" fmla="*/ 30 w 36"/>
                <a:gd name="T95" fmla="*/ 26 h 34"/>
                <a:gd name="T96" fmla="*/ 36 w 36"/>
                <a:gd name="T97" fmla="*/ 22 h 34"/>
                <a:gd name="T98" fmla="*/ 36 w 36"/>
                <a:gd name="T99" fmla="*/ 22 h 34"/>
                <a:gd name="T100" fmla="*/ 32 w 36"/>
                <a:gd name="T101" fmla="*/ 18 h 34"/>
                <a:gd name="T102" fmla="*/ 22 w 36"/>
                <a:gd name="T103" fmla="*/ 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6" h="34">
                  <a:moveTo>
                    <a:pt x="20" y="14"/>
                  </a:moveTo>
                  <a:lnTo>
                    <a:pt x="20" y="14"/>
                  </a:lnTo>
                  <a:lnTo>
                    <a:pt x="24" y="20"/>
                  </a:lnTo>
                  <a:lnTo>
                    <a:pt x="24" y="24"/>
                  </a:lnTo>
                  <a:lnTo>
                    <a:pt x="22" y="26"/>
                  </a:lnTo>
                  <a:lnTo>
                    <a:pt x="22" y="26"/>
                  </a:lnTo>
                  <a:lnTo>
                    <a:pt x="18" y="26"/>
                  </a:lnTo>
                  <a:lnTo>
                    <a:pt x="16" y="24"/>
                  </a:lnTo>
                  <a:lnTo>
                    <a:pt x="16" y="24"/>
                  </a:lnTo>
                  <a:lnTo>
                    <a:pt x="14" y="22"/>
                  </a:lnTo>
                  <a:lnTo>
                    <a:pt x="16" y="18"/>
                  </a:lnTo>
                  <a:lnTo>
                    <a:pt x="20" y="14"/>
                  </a:lnTo>
                  <a:lnTo>
                    <a:pt x="20" y="14"/>
                  </a:lnTo>
                  <a:close/>
                  <a:moveTo>
                    <a:pt x="22" y="4"/>
                  </a:moveTo>
                  <a:lnTo>
                    <a:pt x="22" y="4"/>
                  </a:lnTo>
                  <a:lnTo>
                    <a:pt x="20" y="2"/>
                  </a:lnTo>
                  <a:lnTo>
                    <a:pt x="16" y="0"/>
                  </a:lnTo>
                  <a:lnTo>
                    <a:pt x="12" y="0"/>
                  </a:lnTo>
                  <a:lnTo>
                    <a:pt x="6" y="4"/>
                  </a:lnTo>
                  <a:lnTo>
                    <a:pt x="6" y="4"/>
                  </a:lnTo>
                  <a:lnTo>
                    <a:pt x="2" y="6"/>
                  </a:lnTo>
                  <a:lnTo>
                    <a:pt x="0" y="10"/>
                  </a:lnTo>
                  <a:lnTo>
                    <a:pt x="0" y="10"/>
                  </a:lnTo>
                  <a:lnTo>
                    <a:pt x="0" y="14"/>
                  </a:lnTo>
                  <a:lnTo>
                    <a:pt x="2" y="18"/>
                  </a:lnTo>
                  <a:lnTo>
                    <a:pt x="10" y="14"/>
                  </a:lnTo>
                  <a:lnTo>
                    <a:pt x="10" y="14"/>
                  </a:lnTo>
                  <a:lnTo>
                    <a:pt x="8" y="10"/>
                  </a:lnTo>
                  <a:lnTo>
                    <a:pt x="10" y="8"/>
                  </a:lnTo>
                  <a:lnTo>
                    <a:pt x="10" y="8"/>
                  </a:lnTo>
                  <a:lnTo>
                    <a:pt x="12" y="6"/>
                  </a:lnTo>
                  <a:lnTo>
                    <a:pt x="14" y="8"/>
                  </a:lnTo>
                  <a:lnTo>
                    <a:pt x="16" y="10"/>
                  </a:lnTo>
                  <a:lnTo>
                    <a:pt x="16" y="10"/>
                  </a:lnTo>
                  <a:lnTo>
                    <a:pt x="12" y="14"/>
                  </a:lnTo>
                  <a:lnTo>
                    <a:pt x="8" y="18"/>
                  </a:lnTo>
                  <a:lnTo>
                    <a:pt x="6" y="24"/>
                  </a:lnTo>
                  <a:lnTo>
                    <a:pt x="10" y="30"/>
                  </a:lnTo>
                  <a:lnTo>
                    <a:pt x="10" y="30"/>
                  </a:lnTo>
                  <a:lnTo>
                    <a:pt x="12" y="32"/>
                  </a:lnTo>
                  <a:lnTo>
                    <a:pt x="16" y="34"/>
                  </a:lnTo>
                  <a:lnTo>
                    <a:pt x="18" y="34"/>
                  </a:lnTo>
                  <a:lnTo>
                    <a:pt x="22" y="32"/>
                  </a:lnTo>
                  <a:lnTo>
                    <a:pt x="22" y="32"/>
                  </a:lnTo>
                  <a:lnTo>
                    <a:pt x="26" y="28"/>
                  </a:lnTo>
                  <a:lnTo>
                    <a:pt x="26" y="24"/>
                  </a:lnTo>
                  <a:lnTo>
                    <a:pt x="26" y="24"/>
                  </a:lnTo>
                  <a:lnTo>
                    <a:pt x="30" y="26"/>
                  </a:lnTo>
                  <a:lnTo>
                    <a:pt x="36" y="22"/>
                  </a:lnTo>
                  <a:lnTo>
                    <a:pt x="36" y="22"/>
                  </a:lnTo>
                  <a:lnTo>
                    <a:pt x="32" y="18"/>
                  </a:lnTo>
                  <a:lnTo>
                    <a:pt x="22"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51" name="Freeform 250"/>
            <p:cNvSpPr>
              <a:spLocks/>
            </p:cNvSpPr>
            <p:nvPr/>
          </p:nvSpPr>
          <p:spPr bwMode="auto">
            <a:xfrm>
              <a:off x="4841619" y="3497283"/>
              <a:ext cx="66368" cy="79911"/>
            </a:xfrm>
            <a:custGeom>
              <a:avLst/>
              <a:gdLst>
                <a:gd name="T0" fmla="*/ 10 w 32"/>
                <a:gd name="T1" fmla="*/ 28 h 34"/>
                <a:gd name="T2" fmla="*/ 10 w 32"/>
                <a:gd name="T3" fmla="*/ 28 h 34"/>
                <a:gd name="T4" fmla="*/ 14 w 32"/>
                <a:gd name="T5" fmla="*/ 32 h 34"/>
                <a:gd name="T6" fmla="*/ 18 w 32"/>
                <a:gd name="T7" fmla="*/ 34 h 34"/>
                <a:gd name="T8" fmla="*/ 22 w 32"/>
                <a:gd name="T9" fmla="*/ 32 h 34"/>
                <a:gd name="T10" fmla="*/ 26 w 32"/>
                <a:gd name="T11" fmla="*/ 30 h 34"/>
                <a:gd name="T12" fmla="*/ 26 w 32"/>
                <a:gd name="T13" fmla="*/ 30 h 34"/>
                <a:gd name="T14" fmla="*/ 30 w 32"/>
                <a:gd name="T15" fmla="*/ 26 h 34"/>
                <a:gd name="T16" fmla="*/ 32 w 32"/>
                <a:gd name="T17" fmla="*/ 22 h 34"/>
                <a:gd name="T18" fmla="*/ 32 w 32"/>
                <a:gd name="T19" fmla="*/ 18 h 34"/>
                <a:gd name="T20" fmla="*/ 30 w 32"/>
                <a:gd name="T21" fmla="*/ 14 h 34"/>
                <a:gd name="T22" fmla="*/ 30 w 32"/>
                <a:gd name="T23" fmla="*/ 14 h 34"/>
                <a:gd name="T24" fmla="*/ 28 w 32"/>
                <a:gd name="T25" fmla="*/ 12 h 34"/>
                <a:gd name="T26" fmla="*/ 26 w 32"/>
                <a:gd name="T27" fmla="*/ 12 h 34"/>
                <a:gd name="T28" fmla="*/ 18 w 32"/>
                <a:gd name="T29" fmla="*/ 12 h 34"/>
                <a:gd name="T30" fmla="*/ 12 w 32"/>
                <a:gd name="T31" fmla="*/ 12 h 34"/>
                <a:gd name="T32" fmla="*/ 10 w 32"/>
                <a:gd name="T33" fmla="*/ 12 h 34"/>
                <a:gd name="T34" fmla="*/ 8 w 32"/>
                <a:gd name="T35" fmla="*/ 12 h 34"/>
                <a:gd name="T36" fmla="*/ 8 w 32"/>
                <a:gd name="T37" fmla="*/ 12 h 34"/>
                <a:gd name="T38" fmla="*/ 8 w 32"/>
                <a:gd name="T39" fmla="*/ 10 h 34"/>
                <a:gd name="T40" fmla="*/ 10 w 32"/>
                <a:gd name="T41" fmla="*/ 8 h 34"/>
                <a:gd name="T42" fmla="*/ 10 w 32"/>
                <a:gd name="T43" fmla="*/ 8 h 34"/>
                <a:gd name="T44" fmla="*/ 12 w 32"/>
                <a:gd name="T45" fmla="*/ 6 h 34"/>
                <a:gd name="T46" fmla="*/ 12 w 32"/>
                <a:gd name="T47" fmla="*/ 6 h 34"/>
                <a:gd name="T48" fmla="*/ 14 w 32"/>
                <a:gd name="T49" fmla="*/ 10 h 34"/>
                <a:gd name="T50" fmla="*/ 22 w 32"/>
                <a:gd name="T51" fmla="*/ 4 h 34"/>
                <a:gd name="T52" fmla="*/ 22 w 32"/>
                <a:gd name="T53" fmla="*/ 4 h 34"/>
                <a:gd name="T54" fmla="*/ 18 w 32"/>
                <a:gd name="T55" fmla="*/ 0 h 34"/>
                <a:gd name="T56" fmla="*/ 14 w 32"/>
                <a:gd name="T57" fmla="*/ 0 h 34"/>
                <a:gd name="T58" fmla="*/ 10 w 32"/>
                <a:gd name="T59" fmla="*/ 0 h 34"/>
                <a:gd name="T60" fmla="*/ 8 w 32"/>
                <a:gd name="T61" fmla="*/ 2 h 34"/>
                <a:gd name="T62" fmla="*/ 8 w 32"/>
                <a:gd name="T63" fmla="*/ 2 h 34"/>
                <a:gd name="T64" fmla="*/ 4 w 32"/>
                <a:gd name="T65" fmla="*/ 6 h 34"/>
                <a:gd name="T66" fmla="*/ 2 w 32"/>
                <a:gd name="T67" fmla="*/ 10 h 34"/>
                <a:gd name="T68" fmla="*/ 0 w 32"/>
                <a:gd name="T69" fmla="*/ 14 h 34"/>
                <a:gd name="T70" fmla="*/ 2 w 32"/>
                <a:gd name="T71" fmla="*/ 18 h 34"/>
                <a:gd name="T72" fmla="*/ 2 w 32"/>
                <a:gd name="T73" fmla="*/ 18 h 34"/>
                <a:gd name="T74" fmla="*/ 4 w 32"/>
                <a:gd name="T75" fmla="*/ 20 h 34"/>
                <a:gd name="T76" fmla="*/ 8 w 32"/>
                <a:gd name="T77" fmla="*/ 20 h 34"/>
                <a:gd name="T78" fmla="*/ 14 w 32"/>
                <a:gd name="T79" fmla="*/ 20 h 34"/>
                <a:gd name="T80" fmla="*/ 20 w 32"/>
                <a:gd name="T81" fmla="*/ 20 h 34"/>
                <a:gd name="T82" fmla="*/ 22 w 32"/>
                <a:gd name="T83" fmla="*/ 20 h 34"/>
                <a:gd name="T84" fmla="*/ 24 w 32"/>
                <a:gd name="T85" fmla="*/ 20 h 34"/>
                <a:gd name="T86" fmla="*/ 24 w 32"/>
                <a:gd name="T87" fmla="*/ 20 h 34"/>
                <a:gd name="T88" fmla="*/ 24 w 32"/>
                <a:gd name="T89" fmla="*/ 24 h 34"/>
                <a:gd name="T90" fmla="*/ 24 w 32"/>
                <a:gd name="T91" fmla="*/ 26 h 34"/>
                <a:gd name="T92" fmla="*/ 24 w 32"/>
                <a:gd name="T93" fmla="*/ 26 h 34"/>
                <a:gd name="T94" fmla="*/ 20 w 32"/>
                <a:gd name="T95" fmla="*/ 26 h 34"/>
                <a:gd name="T96" fmla="*/ 20 w 32"/>
                <a:gd name="T97" fmla="*/ 26 h 34"/>
                <a:gd name="T98" fmla="*/ 18 w 32"/>
                <a:gd name="T99" fmla="*/ 24 h 34"/>
                <a:gd name="T100" fmla="*/ 10 w 32"/>
                <a:gd name="T101" fmla="*/ 28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2" h="34">
                  <a:moveTo>
                    <a:pt x="10" y="28"/>
                  </a:moveTo>
                  <a:lnTo>
                    <a:pt x="10" y="28"/>
                  </a:lnTo>
                  <a:lnTo>
                    <a:pt x="14" y="32"/>
                  </a:lnTo>
                  <a:lnTo>
                    <a:pt x="18" y="34"/>
                  </a:lnTo>
                  <a:lnTo>
                    <a:pt x="22" y="32"/>
                  </a:lnTo>
                  <a:lnTo>
                    <a:pt x="26" y="30"/>
                  </a:lnTo>
                  <a:lnTo>
                    <a:pt x="26" y="30"/>
                  </a:lnTo>
                  <a:lnTo>
                    <a:pt x="30" y="26"/>
                  </a:lnTo>
                  <a:lnTo>
                    <a:pt x="32" y="22"/>
                  </a:lnTo>
                  <a:lnTo>
                    <a:pt x="32" y="18"/>
                  </a:lnTo>
                  <a:lnTo>
                    <a:pt x="30" y="14"/>
                  </a:lnTo>
                  <a:lnTo>
                    <a:pt x="30" y="14"/>
                  </a:lnTo>
                  <a:lnTo>
                    <a:pt x="28" y="12"/>
                  </a:lnTo>
                  <a:lnTo>
                    <a:pt x="26" y="12"/>
                  </a:lnTo>
                  <a:lnTo>
                    <a:pt x="18" y="12"/>
                  </a:lnTo>
                  <a:lnTo>
                    <a:pt x="12" y="12"/>
                  </a:lnTo>
                  <a:lnTo>
                    <a:pt x="10" y="12"/>
                  </a:lnTo>
                  <a:lnTo>
                    <a:pt x="8" y="12"/>
                  </a:lnTo>
                  <a:lnTo>
                    <a:pt x="8" y="12"/>
                  </a:lnTo>
                  <a:lnTo>
                    <a:pt x="8" y="10"/>
                  </a:lnTo>
                  <a:lnTo>
                    <a:pt x="10" y="8"/>
                  </a:lnTo>
                  <a:lnTo>
                    <a:pt x="10" y="8"/>
                  </a:lnTo>
                  <a:lnTo>
                    <a:pt x="12" y="6"/>
                  </a:lnTo>
                  <a:lnTo>
                    <a:pt x="12" y="6"/>
                  </a:lnTo>
                  <a:lnTo>
                    <a:pt x="14" y="10"/>
                  </a:lnTo>
                  <a:lnTo>
                    <a:pt x="22" y="4"/>
                  </a:lnTo>
                  <a:lnTo>
                    <a:pt x="22" y="4"/>
                  </a:lnTo>
                  <a:lnTo>
                    <a:pt x="18" y="0"/>
                  </a:lnTo>
                  <a:lnTo>
                    <a:pt x="14" y="0"/>
                  </a:lnTo>
                  <a:lnTo>
                    <a:pt x="10" y="0"/>
                  </a:lnTo>
                  <a:lnTo>
                    <a:pt x="8" y="2"/>
                  </a:lnTo>
                  <a:lnTo>
                    <a:pt x="8" y="2"/>
                  </a:lnTo>
                  <a:lnTo>
                    <a:pt x="4" y="6"/>
                  </a:lnTo>
                  <a:lnTo>
                    <a:pt x="2" y="10"/>
                  </a:lnTo>
                  <a:lnTo>
                    <a:pt x="0" y="14"/>
                  </a:lnTo>
                  <a:lnTo>
                    <a:pt x="2" y="18"/>
                  </a:lnTo>
                  <a:lnTo>
                    <a:pt x="2" y="18"/>
                  </a:lnTo>
                  <a:lnTo>
                    <a:pt x="4" y="20"/>
                  </a:lnTo>
                  <a:lnTo>
                    <a:pt x="8" y="20"/>
                  </a:lnTo>
                  <a:lnTo>
                    <a:pt x="14" y="20"/>
                  </a:lnTo>
                  <a:lnTo>
                    <a:pt x="20" y="20"/>
                  </a:lnTo>
                  <a:lnTo>
                    <a:pt x="22" y="20"/>
                  </a:lnTo>
                  <a:lnTo>
                    <a:pt x="24" y="20"/>
                  </a:lnTo>
                  <a:lnTo>
                    <a:pt x="24" y="20"/>
                  </a:lnTo>
                  <a:lnTo>
                    <a:pt x="24" y="24"/>
                  </a:lnTo>
                  <a:lnTo>
                    <a:pt x="24" y="26"/>
                  </a:lnTo>
                  <a:lnTo>
                    <a:pt x="24" y="26"/>
                  </a:lnTo>
                  <a:lnTo>
                    <a:pt x="20" y="26"/>
                  </a:lnTo>
                  <a:lnTo>
                    <a:pt x="20" y="26"/>
                  </a:lnTo>
                  <a:lnTo>
                    <a:pt x="18" y="24"/>
                  </a:lnTo>
                  <a:lnTo>
                    <a:pt x="10" y="2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52" name="Freeform 251"/>
            <p:cNvSpPr>
              <a:spLocks/>
            </p:cNvSpPr>
            <p:nvPr/>
          </p:nvSpPr>
          <p:spPr bwMode="auto">
            <a:xfrm>
              <a:off x="4878951" y="3450277"/>
              <a:ext cx="70516" cy="84612"/>
            </a:xfrm>
            <a:custGeom>
              <a:avLst/>
              <a:gdLst>
                <a:gd name="T0" fmla="*/ 4 w 34"/>
                <a:gd name="T1" fmla="*/ 20 h 36"/>
                <a:gd name="T2" fmla="*/ 6 w 34"/>
                <a:gd name="T3" fmla="*/ 18 h 36"/>
                <a:gd name="T4" fmla="*/ 18 w 34"/>
                <a:gd name="T5" fmla="*/ 34 h 36"/>
                <a:gd name="T6" fmla="*/ 18 w 34"/>
                <a:gd name="T7" fmla="*/ 34 h 36"/>
                <a:gd name="T8" fmla="*/ 22 w 34"/>
                <a:gd name="T9" fmla="*/ 36 h 36"/>
                <a:gd name="T10" fmla="*/ 26 w 34"/>
                <a:gd name="T11" fmla="*/ 36 h 36"/>
                <a:gd name="T12" fmla="*/ 30 w 34"/>
                <a:gd name="T13" fmla="*/ 34 h 36"/>
                <a:gd name="T14" fmla="*/ 30 w 34"/>
                <a:gd name="T15" fmla="*/ 34 h 36"/>
                <a:gd name="T16" fmla="*/ 34 w 34"/>
                <a:gd name="T17" fmla="*/ 30 h 36"/>
                <a:gd name="T18" fmla="*/ 30 w 34"/>
                <a:gd name="T19" fmla="*/ 26 h 36"/>
                <a:gd name="T20" fmla="*/ 30 w 34"/>
                <a:gd name="T21" fmla="*/ 26 h 36"/>
                <a:gd name="T22" fmla="*/ 28 w 34"/>
                <a:gd name="T23" fmla="*/ 28 h 36"/>
                <a:gd name="T24" fmla="*/ 28 w 34"/>
                <a:gd name="T25" fmla="*/ 28 h 36"/>
                <a:gd name="T26" fmla="*/ 26 w 34"/>
                <a:gd name="T27" fmla="*/ 28 h 36"/>
                <a:gd name="T28" fmla="*/ 24 w 34"/>
                <a:gd name="T29" fmla="*/ 26 h 36"/>
                <a:gd name="T30" fmla="*/ 14 w 34"/>
                <a:gd name="T31" fmla="*/ 12 h 36"/>
                <a:gd name="T32" fmla="*/ 18 w 34"/>
                <a:gd name="T33" fmla="*/ 10 h 36"/>
                <a:gd name="T34" fmla="*/ 14 w 34"/>
                <a:gd name="T35" fmla="*/ 4 h 36"/>
                <a:gd name="T36" fmla="*/ 10 w 34"/>
                <a:gd name="T37" fmla="*/ 8 h 36"/>
                <a:gd name="T38" fmla="*/ 6 w 34"/>
                <a:gd name="T39" fmla="*/ 0 h 36"/>
                <a:gd name="T40" fmla="*/ 0 w 34"/>
                <a:gd name="T41" fmla="*/ 8 h 36"/>
                <a:gd name="T42" fmla="*/ 4 w 34"/>
                <a:gd name="T43" fmla="*/ 12 h 36"/>
                <a:gd name="T44" fmla="*/ 0 w 34"/>
                <a:gd name="T45" fmla="*/ 16 h 36"/>
                <a:gd name="T46" fmla="*/ 4 w 34"/>
                <a:gd name="T47" fmla="*/ 2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4" h="36">
                  <a:moveTo>
                    <a:pt x="4" y="20"/>
                  </a:moveTo>
                  <a:lnTo>
                    <a:pt x="6" y="18"/>
                  </a:lnTo>
                  <a:lnTo>
                    <a:pt x="18" y="34"/>
                  </a:lnTo>
                  <a:lnTo>
                    <a:pt x="18" y="34"/>
                  </a:lnTo>
                  <a:lnTo>
                    <a:pt x="22" y="36"/>
                  </a:lnTo>
                  <a:lnTo>
                    <a:pt x="26" y="36"/>
                  </a:lnTo>
                  <a:lnTo>
                    <a:pt x="30" y="34"/>
                  </a:lnTo>
                  <a:lnTo>
                    <a:pt x="30" y="34"/>
                  </a:lnTo>
                  <a:lnTo>
                    <a:pt x="34" y="30"/>
                  </a:lnTo>
                  <a:lnTo>
                    <a:pt x="30" y="26"/>
                  </a:lnTo>
                  <a:lnTo>
                    <a:pt x="30" y="26"/>
                  </a:lnTo>
                  <a:lnTo>
                    <a:pt x="28" y="28"/>
                  </a:lnTo>
                  <a:lnTo>
                    <a:pt x="28" y="28"/>
                  </a:lnTo>
                  <a:lnTo>
                    <a:pt x="26" y="28"/>
                  </a:lnTo>
                  <a:lnTo>
                    <a:pt x="24" y="26"/>
                  </a:lnTo>
                  <a:lnTo>
                    <a:pt x="14" y="12"/>
                  </a:lnTo>
                  <a:lnTo>
                    <a:pt x="18" y="10"/>
                  </a:lnTo>
                  <a:lnTo>
                    <a:pt x="14" y="4"/>
                  </a:lnTo>
                  <a:lnTo>
                    <a:pt x="10" y="8"/>
                  </a:lnTo>
                  <a:lnTo>
                    <a:pt x="6" y="0"/>
                  </a:lnTo>
                  <a:lnTo>
                    <a:pt x="0" y="8"/>
                  </a:lnTo>
                  <a:lnTo>
                    <a:pt x="4" y="12"/>
                  </a:lnTo>
                  <a:lnTo>
                    <a:pt x="0" y="16"/>
                  </a:lnTo>
                  <a:lnTo>
                    <a:pt x="4" y="2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53" name="Freeform 252"/>
            <p:cNvSpPr>
              <a:spLocks noEditPoints="1"/>
            </p:cNvSpPr>
            <p:nvPr/>
          </p:nvSpPr>
          <p:spPr bwMode="auto">
            <a:xfrm>
              <a:off x="4899691" y="3417372"/>
              <a:ext cx="70516" cy="98714"/>
            </a:xfrm>
            <a:custGeom>
              <a:avLst/>
              <a:gdLst>
                <a:gd name="T0" fmla="*/ 16 w 34"/>
                <a:gd name="T1" fmla="*/ 10 h 42"/>
                <a:gd name="T2" fmla="*/ 8 w 34"/>
                <a:gd name="T3" fmla="*/ 16 h 42"/>
                <a:gd name="T4" fmla="*/ 28 w 34"/>
                <a:gd name="T5" fmla="*/ 42 h 42"/>
                <a:gd name="T6" fmla="*/ 34 w 34"/>
                <a:gd name="T7" fmla="*/ 36 h 42"/>
                <a:gd name="T8" fmla="*/ 16 w 34"/>
                <a:gd name="T9" fmla="*/ 10 h 42"/>
                <a:gd name="T10" fmla="*/ 0 w 34"/>
                <a:gd name="T11" fmla="*/ 4 h 42"/>
                <a:gd name="T12" fmla="*/ 4 w 34"/>
                <a:gd name="T13" fmla="*/ 10 h 42"/>
                <a:gd name="T14" fmla="*/ 12 w 34"/>
                <a:gd name="T15" fmla="*/ 6 h 42"/>
                <a:gd name="T16" fmla="*/ 8 w 34"/>
                <a:gd name="T17" fmla="*/ 0 h 42"/>
                <a:gd name="T18" fmla="*/ 0 w 34"/>
                <a:gd name="T19" fmla="*/ 4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42">
                  <a:moveTo>
                    <a:pt x="16" y="10"/>
                  </a:moveTo>
                  <a:lnTo>
                    <a:pt x="8" y="16"/>
                  </a:lnTo>
                  <a:lnTo>
                    <a:pt x="28" y="42"/>
                  </a:lnTo>
                  <a:lnTo>
                    <a:pt x="34" y="36"/>
                  </a:lnTo>
                  <a:lnTo>
                    <a:pt x="16" y="10"/>
                  </a:lnTo>
                  <a:close/>
                  <a:moveTo>
                    <a:pt x="0" y="4"/>
                  </a:moveTo>
                  <a:lnTo>
                    <a:pt x="4" y="10"/>
                  </a:lnTo>
                  <a:lnTo>
                    <a:pt x="12" y="6"/>
                  </a:lnTo>
                  <a:lnTo>
                    <a:pt x="8" y="0"/>
                  </a:lnTo>
                  <a:lnTo>
                    <a:pt x="0"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54" name="Freeform 253"/>
            <p:cNvSpPr>
              <a:spLocks/>
            </p:cNvSpPr>
            <p:nvPr/>
          </p:nvSpPr>
          <p:spPr bwMode="auto">
            <a:xfrm>
              <a:off x="4953615" y="3403270"/>
              <a:ext cx="66368" cy="79911"/>
            </a:xfrm>
            <a:custGeom>
              <a:avLst/>
              <a:gdLst>
                <a:gd name="T0" fmla="*/ 24 w 32"/>
                <a:gd name="T1" fmla="*/ 6 h 34"/>
                <a:gd name="T2" fmla="*/ 24 w 32"/>
                <a:gd name="T3" fmla="*/ 6 h 34"/>
                <a:gd name="T4" fmla="*/ 20 w 32"/>
                <a:gd name="T5" fmla="*/ 2 h 34"/>
                <a:gd name="T6" fmla="*/ 16 w 32"/>
                <a:gd name="T7" fmla="*/ 0 h 34"/>
                <a:gd name="T8" fmla="*/ 10 w 32"/>
                <a:gd name="T9" fmla="*/ 2 h 34"/>
                <a:gd name="T10" fmla="*/ 6 w 32"/>
                <a:gd name="T11" fmla="*/ 4 h 34"/>
                <a:gd name="T12" fmla="*/ 6 w 32"/>
                <a:gd name="T13" fmla="*/ 4 h 34"/>
                <a:gd name="T14" fmla="*/ 0 w 32"/>
                <a:gd name="T15" fmla="*/ 10 h 34"/>
                <a:gd name="T16" fmla="*/ 0 w 32"/>
                <a:gd name="T17" fmla="*/ 14 h 34"/>
                <a:gd name="T18" fmla="*/ 2 w 32"/>
                <a:gd name="T19" fmla="*/ 20 h 34"/>
                <a:gd name="T20" fmla="*/ 4 w 32"/>
                <a:gd name="T21" fmla="*/ 24 h 34"/>
                <a:gd name="T22" fmla="*/ 4 w 32"/>
                <a:gd name="T23" fmla="*/ 24 h 34"/>
                <a:gd name="T24" fmla="*/ 10 w 32"/>
                <a:gd name="T25" fmla="*/ 30 h 34"/>
                <a:gd name="T26" fmla="*/ 14 w 32"/>
                <a:gd name="T27" fmla="*/ 34 h 34"/>
                <a:gd name="T28" fmla="*/ 20 w 32"/>
                <a:gd name="T29" fmla="*/ 34 h 34"/>
                <a:gd name="T30" fmla="*/ 26 w 32"/>
                <a:gd name="T31" fmla="*/ 30 h 34"/>
                <a:gd name="T32" fmla="*/ 26 w 32"/>
                <a:gd name="T33" fmla="*/ 30 h 34"/>
                <a:gd name="T34" fmla="*/ 30 w 32"/>
                <a:gd name="T35" fmla="*/ 28 h 34"/>
                <a:gd name="T36" fmla="*/ 32 w 32"/>
                <a:gd name="T37" fmla="*/ 22 h 34"/>
                <a:gd name="T38" fmla="*/ 32 w 32"/>
                <a:gd name="T39" fmla="*/ 18 h 34"/>
                <a:gd name="T40" fmla="*/ 28 w 32"/>
                <a:gd name="T41" fmla="*/ 14 h 34"/>
                <a:gd name="T42" fmla="*/ 22 w 32"/>
                <a:gd name="T43" fmla="*/ 18 h 34"/>
                <a:gd name="T44" fmla="*/ 22 w 32"/>
                <a:gd name="T45" fmla="*/ 18 h 34"/>
                <a:gd name="T46" fmla="*/ 24 w 32"/>
                <a:gd name="T47" fmla="*/ 24 h 34"/>
                <a:gd name="T48" fmla="*/ 22 w 32"/>
                <a:gd name="T49" fmla="*/ 26 h 34"/>
                <a:gd name="T50" fmla="*/ 22 w 32"/>
                <a:gd name="T51" fmla="*/ 26 h 34"/>
                <a:gd name="T52" fmla="*/ 20 w 32"/>
                <a:gd name="T53" fmla="*/ 28 h 34"/>
                <a:gd name="T54" fmla="*/ 18 w 32"/>
                <a:gd name="T55" fmla="*/ 26 h 34"/>
                <a:gd name="T56" fmla="*/ 12 w 32"/>
                <a:gd name="T57" fmla="*/ 20 h 34"/>
                <a:gd name="T58" fmla="*/ 12 w 32"/>
                <a:gd name="T59" fmla="*/ 20 h 34"/>
                <a:gd name="T60" fmla="*/ 8 w 32"/>
                <a:gd name="T61" fmla="*/ 12 h 34"/>
                <a:gd name="T62" fmla="*/ 8 w 32"/>
                <a:gd name="T63" fmla="*/ 10 h 34"/>
                <a:gd name="T64" fmla="*/ 10 w 32"/>
                <a:gd name="T65" fmla="*/ 8 h 34"/>
                <a:gd name="T66" fmla="*/ 10 w 32"/>
                <a:gd name="T67" fmla="*/ 8 h 34"/>
                <a:gd name="T68" fmla="*/ 12 w 32"/>
                <a:gd name="T69" fmla="*/ 8 h 34"/>
                <a:gd name="T70" fmla="*/ 16 w 32"/>
                <a:gd name="T71" fmla="*/ 12 h 34"/>
                <a:gd name="T72" fmla="*/ 24 w 32"/>
                <a:gd name="T73" fmla="*/ 6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2" h="34">
                  <a:moveTo>
                    <a:pt x="24" y="6"/>
                  </a:moveTo>
                  <a:lnTo>
                    <a:pt x="24" y="6"/>
                  </a:lnTo>
                  <a:lnTo>
                    <a:pt x="20" y="2"/>
                  </a:lnTo>
                  <a:lnTo>
                    <a:pt x="16" y="0"/>
                  </a:lnTo>
                  <a:lnTo>
                    <a:pt x="10" y="2"/>
                  </a:lnTo>
                  <a:lnTo>
                    <a:pt x="6" y="4"/>
                  </a:lnTo>
                  <a:lnTo>
                    <a:pt x="6" y="4"/>
                  </a:lnTo>
                  <a:lnTo>
                    <a:pt x="0" y="10"/>
                  </a:lnTo>
                  <a:lnTo>
                    <a:pt x="0" y="14"/>
                  </a:lnTo>
                  <a:lnTo>
                    <a:pt x="2" y="20"/>
                  </a:lnTo>
                  <a:lnTo>
                    <a:pt x="4" y="24"/>
                  </a:lnTo>
                  <a:lnTo>
                    <a:pt x="4" y="24"/>
                  </a:lnTo>
                  <a:lnTo>
                    <a:pt x="10" y="30"/>
                  </a:lnTo>
                  <a:lnTo>
                    <a:pt x="14" y="34"/>
                  </a:lnTo>
                  <a:lnTo>
                    <a:pt x="20" y="34"/>
                  </a:lnTo>
                  <a:lnTo>
                    <a:pt x="26" y="30"/>
                  </a:lnTo>
                  <a:lnTo>
                    <a:pt x="26" y="30"/>
                  </a:lnTo>
                  <a:lnTo>
                    <a:pt x="30" y="28"/>
                  </a:lnTo>
                  <a:lnTo>
                    <a:pt x="32" y="22"/>
                  </a:lnTo>
                  <a:lnTo>
                    <a:pt x="32" y="18"/>
                  </a:lnTo>
                  <a:lnTo>
                    <a:pt x="28" y="14"/>
                  </a:lnTo>
                  <a:lnTo>
                    <a:pt x="22" y="18"/>
                  </a:lnTo>
                  <a:lnTo>
                    <a:pt x="22" y="18"/>
                  </a:lnTo>
                  <a:lnTo>
                    <a:pt x="24" y="24"/>
                  </a:lnTo>
                  <a:lnTo>
                    <a:pt x="22" y="26"/>
                  </a:lnTo>
                  <a:lnTo>
                    <a:pt x="22" y="26"/>
                  </a:lnTo>
                  <a:lnTo>
                    <a:pt x="20" y="28"/>
                  </a:lnTo>
                  <a:lnTo>
                    <a:pt x="18" y="26"/>
                  </a:lnTo>
                  <a:lnTo>
                    <a:pt x="12" y="20"/>
                  </a:lnTo>
                  <a:lnTo>
                    <a:pt x="12" y="20"/>
                  </a:lnTo>
                  <a:lnTo>
                    <a:pt x="8" y="12"/>
                  </a:lnTo>
                  <a:lnTo>
                    <a:pt x="8" y="10"/>
                  </a:lnTo>
                  <a:lnTo>
                    <a:pt x="10" y="8"/>
                  </a:lnTo>
                  <a:lnTo>
                    <a:pt x="10" y="8"/>
                  </a:lnTo>
                  <a:lnTo>
                    <a:pt x="12" y="8"/>
                  </a:lnTo>
                  <a:lnTo>
                    <a:pt x="16" y="12"/>
                  </a:lnTo>
                  <a:lnTo>
                    <a:pt x="24"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55" name="Freeform 254"/>
            <p:cNvSpPr>
              <a:spLocks/>
            </p:cNvSpPr>
            <p:nvPr/>
          </p:nvSpPr>
          <p:spPr bwMode="auto">
            <a:xfrm>
              <a:off x="4638368" y="3360964"/>
              <a:ext cx="99552" cy="122217"/>
            </a:xfrm>
            <a:custGeom>
              <a:avLst/>
              <a:gdLst>
                <a:gd name="T0" fmla="*/ 16 w 48"/>
                <a:gd name="T1" fmla="*/ 6 h 52"/>
                <a:gd name="T2" fmla="*/ 36 w 48"/>
                <a:gd name="T3" fmla="*/ 32 h 52"/>
                <a:gd name="T4" fmla="*/ 36 w 48"/>
                <a:gd name="T5" fmla="*/ 32 h 52"/>
                <a:gd name="T6" fmla="*/ 38 w 48"/>
                <a:gd name="T7" fmla="*/ 38 h 52"/>
                <a:gd name="T8" fmla="*/ 38 w 48"/>
                <a:gd name="T9" fmla="*/ 40 h 52"/>
                <a:gd name="T10" fmla="*/ 36 w 48"/>
                <a:gd name="T11" fmla="*/ 42 h 52"/>
                <a:gd name="T12" fmla="*/ 36 w 48"/>
                <a:gd name="T13" fmla="*/ 42 h 52"/>
                <a:gd name="T14" fmla="*/ 32 w 48"/>
                <a:gd name="T15" fmla="*/ 44 h 52"/>
                <a:gd name="T16" fmla="*/ 26 w 48"/>
                <a:gd name="T17" fmla="*/ 40 h 52"/>
                <a:gd name="T18" fmla="*/ 8 w 48"/>
                <a:gd name="T19" fmla="*/ 14 h 52"/>
                <a:gd name="T20" fmla="*/ 0 w 48"/>
                <a:gd name="T21" fmla="*/ 20 h 52"/>
                <a:gd name="T22" fmla="*/ 18 w 48"/>
                <a:gd name="T23" fmla="*/ 46 h 52"/>
                <a:gd name="T24" fmla="*/ 18 w 48"/>
                <a:gd name="T25" fmla="*/ 46 h 52"/>
                <a:gd name="T26" fmla="*/ 24 w 48"/>
                <a:gd name="T27" fmla="*/ 50 h 52"/>
                <a:gd name="T28" fmla="*/ 28 w 48"/>
                <a:gd name="T29" fmla="*/ 52 h 52"/>
                <a:gd name="T30" fmla="*/ 34 w 48"/>
                <a:gd name="T31" fmla="*/ 50 h 52"/>
                <a:gd name="T32" fmla="*/ 40 w 48"/>
                <a:gd name="T33" fmla="*/ 48 h 52"/>
                <a:gd name="T34" fmla="*/ 40 w 48"/>
                <a:gd name="T35" fmla="*/ 48 h 52"/>
                <a:gd name="T36" fmla="*/ 46 w 48"/>
                <a:gd name="T37" fmla="*/ 42 h 52"/>
                <a:gd name="T38" fmla="*/ 48 w 48"/>
                <a:gd name="T39" fmla="*/ 36 h 52"/>
                <a:gd name="T40" fmla="*/ 46 w 48"/>
                <a:gd name="T41" fmla="*/ 32 h 52"/>
                <a:gd name="T42" fmla="*/ 44 w 48"/>
                <a:gd name="T43" fmla="*/ 26 h 52"/>
                <a:gd name="T44" fmla="*/ 24 w 48"/>
                <a:gd name="T45" fmla="*/ 0 h 52"/>
                <a:gd name="T46" fmla="*/ 16 w 48"/>
                <a:gd name="T47" fmla="*/ 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8" h="52">
                  <a:moveTo>
                    <a:pt x="16" y="6"/>
                  </a:moveTo>
                  <a:lnTo>
                    <a:pt x="36" y="32"/>
                  </a:lnTo>
                  <a:lnTo>
                    <a:pt x="36" y="32"/>
                  </a:lnTo>
                  <a:lnTo>
                    <a:pt x="38" y="38"/>
                  </a:lnTo>
                  <a:lnTo>
                    <a:pt x="38" y="40"/>
                  </a:lnTo>
                  <a:lnTo>
                    <a:pt x="36" y="42"/>
                  </a:lnTo>
                  <a:lnTo>
                    <a:pt x="36" y="42"/>
                  </a:lnTo>
                  <a:lnTo>
                    <a:pt x="32" y="44"/>
                  </a:lnTo>
                  <a:lnTo>
                    <a:pt x="26" y="40"/>
                  </a:lnTo>
                  <a:lnTo>
                    <a:pt x="8" y="14"/>
                  </a:lnTo>
                  <a:lnTo>
                    <a:pt x="0" y="20"/>
                  </a:lnTo>
                  <a:lnTo>
                    <a:pt x="18" y="46"/>
                  </a:lnTo>
                  <a:lnTo>
                    <a:pt x="18" y="46"/>
                  </a:lnTo>
                  <a:lnTo>
                    <a:pt x="24" y="50"/>
                  </a:lnTo>
                  <a:lnTo>
                    <a:pt x="28" y="52"/>
                  </a:lnTo>
                  <a:lnTo>
                    <a:pt x="34" y="50"/>
                  </a:lnTo>
                  <a:lnTo>
                    <a:pt x="40" y="48"/>
                  </a:lnTo>
                  <a:lnTo>
                    <a:pt x="40" y="48"/>
                  </a:lnTo>
                  <a:lnTo>
                    <a:pt x="46" y="42"/>
                  </a:lnTo>
                  <a:lnTo>
                    <a:pt x="48" y="36"/>
                  </a:lnTo>
                  <a:lnTo>
                    <a:pt x="46" y="32"/>
                  </a:lnTo>
                  <a:lnTo>
                    <a:pt x="44" y="26"/>
                  </a:lnTo>
                  <a:lnTo>
                    <a:pt x="24" y="0"/>
                  </a:lnTo>
                  <a:lnTo>
                    <a:pt x="16"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56" name="Freeform 255"/>
            <p:cNvSpPr>
              <a:spLocks/>
            </p:cNvSpPr>
            <p:nvPr/>
          </p:nvSpPr>
          <p:spPr bwMode="auto">
            <a:xfrm>
              <a:off x="4717180" y="3346862"/>
              <a:ext cx="82960" cy="94013"/>
            </a:xfrm>
            <a:custGeom>
              <a:avLst/>
              <a:gdLst>
                <a:gd name="T0" fmla="*/ 8 w 40"/>
                <a:gd name="T1" fmla="*/ 8 h 40"/>
                <a:gd name="T2" fmla="*/ 0 w 40"/>
                <a:gd name="T3" fmla="*/ 14 h 40"/>
                <a:gd name="T4" fmla="*/ 20 w 40"/>
                <a:gd name="T5" fmla="*/ 40 h 40"/>
                <a:gd name="T6" fmla="*/ 28 w 40"/>
                <a:gd name="T7" fmla="*/ 34 h 40"/>
                <a:gd name="T8" fmla="*/ 14 w 40"/>
                <a:gd name="T9" fmla="*/ 16 h 40"/>
                <a:gd name="T10" fmla="*/ 14 w 40"/>
                <a:gd name="T11" fmla="*/ 16 h 40"/>
                <a:gd name="T12" fmla="*/ 12 w 40"/>
                <a:gd name="T13" fmla="*/ 12 h 40"/>
                <a:gd name="T14" fmla="*/ 14 w 40"/>
                <a:gd name="T15" fmla="*/ 10 h 40"/>
                <a:gd name="T16" fmla="*/ 14 w 40"/>
                <a:gd name="T17" fmla="*/ 10 h 40"/>
                <a:gd name="T18" fmla="*/ 16 w 40"/>
                <a:gd name="T19" fmla="*/ 10 h 40"/>
                <a:gd name="T20" fmla="*/ 20 w 40"/>
                <a:gd name="T21" fmla="*/ 12 h 40"/>
                <a:gd name="T22" fmla="*/ 32 w 40"/>
                <a:gd name="T23" fmla="*/ 30 h 40"/>
                <a:gd name="T24" fmla="*/ 40 w 40"/>
                <a:gd name="T25" fmla="*/ 24 h 40"/>
                <a:gd name="T26" fmla="*/ 24 w 40"/>
                <a:gd name="T27" fmla="*/ 4 h 40"/>
                <a:gd name="T28" fmla="*/ 24 w 40"/>
                <a:gd name="T29" fmla="*/ 4 h 40"/>
                <a:gd name="T30" fmla="*/ 22 w 40"/>
                <a:gd name="T31" fmla="*/ 2 h 40"/>
                <a:gd name="T32" fmla="*/ 20 w 40"/>
                <a:gd name="T33" fmla="*/ 0 h 40"/>
                <a:gd name="T34" fmla="*/ 14 w 40"/>
                <a:gd name="T35" fmla="*/ 2 h 40"/>
                <a:gd name="T36" fmla="*/ 14 w 40"/>
                <a:gd name="T37" fmla="*/ 2 h 40"/>
                <a:gd name="T38" fmla="*/ 12 w 40"/>
                <a:gd name="T39" fmla="*/ 6 h 40"/>
                <a:gd name="T40" fmla="*/ 12 w 40"/>
                <a:gd name="T41" fmla="*/ 6 h 40"/>
                <a:gd name="T42" fmla="*/ 10 w 40"/>
                <a:gd name="T43" fmla="*/ 10 h 40"/>
                <a:gd name="T44" fmla="*/ 10 w 40"/>
                <a:gd name="T45" fmla="*/ 10 h 40"/>
                <a:gd name="T46" fmla="*/ 8 w 40"/>
                <a:gd name="T47" fmla="*/ 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0" h="40">
                  <a:moveTo>
                    <a:pt x="8" y="8"/>
                  </a:moveTo>
                  <a:lnTo>
                    <a:pt x="0" y="14"/>
                  </a:lnTo>
                  <a:lnTo>
                    <a:pt x="20" y="40"/>
                  </a:lnTo>
                  <a:lnTo>
                    <a:pt x="28" y="34"/>
                  </a:lnTo>
                  <a:lnTo>
                    <a:pt x="14" y="16"/>
                  </a:lnTo>
                  <a:lnTo>
                    <a:pt x="14" y="16"/>
                  </a:lnTo>
                  <a:lnTo>
                    <a:pt x="12" y="12"/>
                  </a:lnTo>
                  <a:lnTo>
                    <a:pt x="14" y="10"/>
                  </a:lnTo>
                  <a:lnTo>
                    <a:pt x="14" y="10"/>
                  </a:lnTo>
                  <a:lnTo>
                    <a:pt x="16" y="10"/>
                  </a:lnTo>
                  <a:lnTo>
                    <a:pt x="20" y="12"/>
                  </a:lnTo>
                  <a:lnTo>
                    <a:pt x="32" y="30"/>
                  </a:lnTo>
                  <a:lnTo>
                    <a:pt x="40" y="24"/>
                  </a:lnTo>
                  <a:lnTo>
                    <a:pt x="24" y="4"/>
                  </a:lnTo>
                  <a:lnTo>
                    <a:pt x="24" y="4"/>
                  </a:lnTo>
                  <a:lnTo>
                    <a:pt x="22" y="2"/>
                  </a:lnTo>
                  <a:lnTo>
                    <a:pt x="20" y="0"/>
                  </a:lnTo>
                  <a:lnTo>
                    <a:pt x="14" y="2"/>
                  </a:lnTo>
                  <a:lnTo>
                    <a:pt x="14" y="2"/>
                  </a:lnTo>
                  <a:lnTo>
                    <a:pt x="12" y="6"/>
                  </a:lnTo>
                  <a:lnTo>
                    <a:pt x="12" y="6"/>
                  </a:lnTo>
                  <a:lnTo>
                    <a:pt x="10" y="10"/>
                  </a:lnTo>
                  <a:lnTo>
                    <a:pt x="10" y="10"/>
                  </a:lnTo>
                  <a:lnTo>
                    <a:pt x="8"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57" name="Freeform 256"/>
            <p:cNvSpPr>
              <a:spLocks noEditPoints="1"/>
            </p:cNvSpPr>
            <p:nvPr/>
          </p:nvSpPr>
          <p:spPr bwMode="auto">
            <a:xfrm>
              <a:off x="4758659" y="3295155"/>
              <a:ext cx="70516" cy="98714"/>
            </a:xfrm>
            <a:custGeom>
              <a:avLst/>
              <a:gdLst>
                <a:gd name="T0" fmla="*/ 14 w 34"/>
                <a:gd name="T1" fmla="*/ 10 h 42"/>
                <a:gd name="T2" fmla="*/ 8 w 34"/>
                <a:gd name="T3" fmla="*/ 16 h 42"/>
                <a:gd name="T4" fmla="*/ 26 w 34"/>
                <a:gd name="T5" fmla="*/ 42 h 42"/>
                <a:gd name="T6" fmla="*/ 34 w 34"/>
                <a:gd name="T7" fmla="*/ 36 h 42"/>
                <a:gd name="T8" fmla="*/ 14 w 34"/>
                <a:gd name="T9" fmla="*/ 10 h 42"/>
                <a:gd name="T10" fmla="*/ 0 w 34"/>
                <a:gd name="T11" fmla="*/ 4 h 42"/>
                <a:gd name="T12" fmla="*/ 4 w 34"/>
                <a:gd name="T13" fmla="*/ 10 h 42"/>
                <a:gd name="T14" fmla="*/ 10 w 34"/>
                <a:gd name="T15" fmla="*/ 4 h 42"/>
                <a:gd name="T16" fmla="*/ 6 w 34"/>
                <a:gd name="T17" fmla="*/ 0 h 42"/>
                <a:gd name="T18" fmla="*/ 0 w 34"/>
                <a:gd name="T19" fmla="*/ 4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42">
                  <a:moveTo>
                    <a:pt x="14" y="10"/>
                  </a:moveTo>
                  <a:lnTo>
                    <a:pt x="8" y="16"/>
                  </a:lnTo>
                  <a:lnTo>
                    <a:pt x="26" y="42"/>
                  </a:lnTo>
                  <a:lnTo>
                    <a:pt x="34" y="36"/>
                  </a:lnTo>
                  <a:lnTo>
                    <a:pt x="14" y="10"/>
                  </a:lnTo>
                  <a:close/>
                  <a:moveTo>
                    <a:pt x="0" y="4"/>
                  </a:moveTo>
                  <a:lnTo>
                    <a:pt x="4" y="10"/>
                  </a:lnTo>
                  <a:lnTo>
                    <a:pt x="10" y="4"/>
                  </a:lnTo>
                  <a:lnTo>
                    <a:pt x="6" y="0"/>
                  </a:lnTo>
                  <a:lnTo>
                    <a:pt x="0"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58" name="Freeform 257"/>
            <p:cNvSpPr>
              <a:spLocks/>
            </p:cNvSpPr>
            <p:nvPr/>
          </p:nvSpPr>
          <p:spPr bwMode="auto">
            <a:xfrm>
              <a:off x="4795991" y="3276353"/>
              <a:ext cx="70516" cy="84612"/>
            </a:xfrm>
            <a:custGeom>
              <a:avLst/>
              <a:gdLst>
                <a:gd name="T0" fmla="*/ 4 w 34"/>
                <a:gd name="T1" fmla="*/ 20 h 36"/>
                <a:gd name="T2" fmla="*/ 6 w 34"/>
                <a:gd name="T3" fmla="*/ 18 h 36"/>
                <a:gd name="T4" fmla="*/ 18 w 34"/>
                <a:gd name="T5" fmla="*/ 34 h 36"/>
                <a:gd name="T6" fmla="*/ 18 w 34"/>
                <a:gd name="T7" fmla="*/ 34 h 36"/>
                <a:gd name="T8" fmla="*/ 22 w 34"/>
                <a:gd name="T9" fmla="*/ 36 h 36"/>
                <a:gd name="T10" fmla="*/ 26 w 34"/>
                <a:gd name="T11" fmla="*/ 36 h 36"/>
                <a:gd name="T12" fmla="*/ 30 w 34"/>
                <a:gd name="T13" fmla="*/ 34 h 36"/>
                <a:gd name="T14" fmla="*/ 30 w 34"/>
                <a:gd name="T15" fmla="*/ 34 h 36"/>
                <a:gd name="T16" fmla="*/ 34 w 34"/>
                <a:gd name="T17" fmla="*/ 32 h 36"/>
                <a:gd name="T18" fmla="*/ 30 w 34"/>
                <a:gd name="T19" fmla="*/ 28 h 36"/>
                <a:gd name="T20" fmla="*/ 30 w 34"/>
                <a:gd name="T21" fmla="*/ 28 h 36"/>
                <a:gd name="T22" fmla="*/ 28 w 34"/>
                <a:gd name="T23" fmla="*/ 28 h 36"/>
                <a:gd name="T24" fmla="*/ 28 w 34"/>
                <a:gd name="T25" fmla="*/ 28 h 36"/>
                <a:gd name="T26" fmla="*/ 26 w 34"/>
                <a:gd name="T27" fmla="*/ 28 h 36"/>
                <a:gd name="T28" fmla="*/ 24 w 34"/>
                <a:gd name="T29" fmla="*/ 26 h 36"/>
                <a:gd name="T30" fmla="*/ 14 w 34"/>
                <a:gd name="T31" fmla="*/ 12 h 36"/>
                <a:gd name="T32" fmla="*/ 18 w 34"/>
                <a:gd name="T33" fmla="*/ 10 h 36"/>
                <a:gd name="T34" fmla="*/ 14 w 34"/>
                <a:gd name="T35" fmla="*/ 6 h 36"/>
                <a:gd name="T36" fmla="*/ 10 w 34"/>
                <a:gd name="T37" fmla="*/ 8 h 36"/>
                <a:gd name="T38" fmla="*/ 4 w 34"/>
                <a:gd name="T39" fmla="*/ 0 h 36"/>
                <a:gd name="T40" fmla="*/ 0 w 34"/>
                <a:gd name="T41" fmla="*/ 10 h 36"/>
                <a:gd name="T42" fmla="*/ 4 w 34"/>
                <a:gd name="T43" fmla="*/ 14 h 36"/>
                <a:gd name="T44" fmla="*/ 0 w 34"/>
                <a:gd name="T45" fmla="*/ 16 h 36"/>
                <a:gd name="T46" fmla="*/ 4 w 34"/>
                <a:gd name="T47" fmla="*/ 2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4" h="36">
                  <a:moveTo>
                    <a:pt x="4" y="20"/>
                  </a:moveTo>
                  <a:lnTo>
                    <a:pt x="6" y="18"/>
                  </a:lnTo>
                  <a:lnTo>
                    <a:pt x="18" y="34"/>
                  </a:lnTo>
                  <a:lnTo>
                    <a:pt x="18" y="34"/>
                  </a:lnTo>
                  <a:lnTo>
                    <a:pt x="22" y="36"/>
                  </a:lnTo>
                  <a:lnTo>
                    <a:pt x="26" y="36"/>
                  </a:lnTo>
                  <a:lnTo>
                    <a:pt x="30" y="34"/>
                  </a:lnTo>
                  <a:lnTo>
                    <a:pt x="30" y="34"/>
                  </a:lnTo>
                  <a:lnTo>
                    <a:pt x="34" y="32"/>
                  </a:lnTo>
                  <a:lnTo>
                    <a:pt x="30" y="28"/>
                  </a:lnTo>
                  <a:lnTo>
                    <a:pt x="30" y="28"/>
                  </a:lnTo>
                  <a:lnTo>
                    <a:pt x="28" y="28"/>
                  </a:lnTo>
                  <a:lnTo>
                    <a:pt x="28" y="28"/>
                  </a:lnTo>
                  <a:lnTo>
                    <a:pt x="26" y="28"/>
                  </a:lnTo>
                  <a:lnTo>
                    <a:pt x="24" y="26"/>
                  </a:lnTo>
                  <a:lnTo>
                    <a:pt x="14" y="12"/>
                  </a:lnTo>
                  <a:lnTo>
                    <a:pt x="18" y="10"/>
                  </a:lnTo>
                  <a:lnTo>
                    <a:pt x="14" y="6"/>
                  </a:lnTo>
                  <a:lnTo>
                    <a:pt x="10" y="8"/>
                  </a:lnTo>
                  <a:lnTo>
                    <a:pt x="4" y="0"/>
                  </a:lnTo>
                  <a:lnTo>
                    <a:pt x="0" y="10"/>
                  </a:lnTo>
                  <a:lnTo>
                    <a:pt x="4" y="14"/>
                  </a:lnTo>
                  <a:lnTo>
                    <a:pt x="0" y="16"/>
                  </a:lnTo>
                  <a:lnTo>
                    <a:pt x="4" y="2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59" name="Freeform 258"/>
            <p:cNvSpPr>
              <a:spLocks/>
            </p:cNvSpPr>
            <p:nvPr/>
          </p:nvSpPr>
          <p:spPr bwMode="auto">
            <a:xfrm>
              <a:off x="3402269" y="2745179"/>
              <a:ext cx="103700" cy="122217"/>
            </a:xfrm>
            <a:custGeom>
              <a:avLst/>
              <a:gdLst>
                <a:gd name="T0" fmla="*/ 50 w 50"/>
                <a:gd name="T1" fmla="*/ 32 h 52"/>
                <a:gd name="T2" fmla="*/ 46 w 50"/>
                <a:gd name="T3" fmla="*/ 28 h 52"/>
                <a:gd name="T4" fmla="*/ 34 w 50"/>
                <a:gd name="T5" fmla="*/ 40 h 52"/>
                <a:gd name="T6" fmla="*/ 24 w 50"/>
                <a:gd name="T7" fmla="*/ 30 h 52"/>
                <a:gd name="T8" fmla="*/ 34 w 50"/>
                <a:gd name="T9" fmla="*/ 20 h 52"/>
                <a:gd name="T10" fmla="*/ 30 w 50"/>
                <a:gd name="T11" fmla="*/ 14 h 52"/>
                <a:gd name="T12" fmla="*/ 20 w 50"/>
                <a:gd name="T13" fmla="*/ 26 h 52"/>
                <a:gd name="T14" fmla="*/ 10 w 50"/>
                <a:gd name="T15" fmla="*/ 18 h 52"/>
                <a:gd name="T16" fmla="*/ 22 w 50"/>
                <a:gd name="T17" fmla="*/ 6 h 52"/>
                <a:gd name="T18" fmla="*/ 16 w 50"/>
                <a:gd name="T19" fmla="*/ 0 h 52"/>
                <a:gd name="T20" fmla="*/ 0 w 50"/>
                <a:gd name="T21" fmla="*/ 20 h 52"/>
                <a:gd name="T22" fmla="*/ 32 w 50"/>
                <a:gd name="T23" fmla="*/ 52 h 52"/>
                <a:gd name="T24" fmla="*/ 50 w 50"/>
                <a:gd name="T25" fmla="*/ 3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0" h="52">
                  <a:moveTo>
                    <a:pt x="50" y="32"/>
                  </a:moveTo>
                  <a:lnTo>
                    <a:pt x="46" y="28"/>
                  </a:lnTo>
                  <a:lnTo>
                    <a:pt x="34" y="40"/>
                  </a:lnTo>
                  <a:lnTo>
                    <a:pt x="24" y="30"/>
                  </a:lnTo>
                  <a:lnTo>
                    <a:pt x="34" y="20"/>
                  </a:lnTo>
                  <a:lnTo>
                    <a:pt x="30" y="14"/>
                  </a:lnTo>
                  <a:lnTo>
                    <a:pt x="20" y="26"/>
                  </a:lnTo>
                  <a:lnTo>
                    <a:pt x="10" y="18"/>
                  </a:lnTo>
                  <a:lnTo>
                    <a:pt x="22" y="6"/>
                  </a:lnTo>
                  <a:lnTo>
                    <a:pt x="16" y="0"/>
                  </a:lnTo>
                  <a:lnTo>
                    <a:pt x="0" y="20"/>
                  </a:lnTo>
                  <a:lnTo>
                    <a:pt x="32" y="52"/>
                  </a:lnTo>
                  <a:lnTo>
                    <a:pt x="50" y="3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60" name="Freeform 259"/>
            <p:cNvSpPr>
              <a:spLocks/>
            </p:cNvSpPr>
            <p:nvPr/>
          </p:nvSpPr>
          <p:spPr bwMode="auto">
            <a:xfrm>
              <a:off x="3514264" y="2876797"/>
              <a:ext cx="82960" cy="89312"/>
            </a:xfrm>
            <a:custGeom>
              <a:avLst/>
              <a:gdLst>
                <a:gd name="T0" fmla="*/ 0 w 40"/>
                <a:gd name="T1" fmla="*/ 6 h 38"/>
                <a:gd name="T2" fmla="*/ 34 w 40"/>
                <a:gd name="T3" fmla="*/ 38 h 38"/>
                <a:gd name="T4" fmla="*/ 40 w 40"/>
                <a:gd name="T5" fmla="*/ 32 h 38"/>
                <a:gd name="T6" fmla="*/ 8 w 40"/>
                <a:gd name="T7" fmla="*/ 0 h 38"/>
                <a:gd name="T8" fmla="*/ 0 w 40"/>
                <a:gd name="T9" fmla="*/ 6 h 38"/>
              </a:gdLst>
              <a:ahLst/>
              <a:cxnLst>
                <a:cxn ang="0">
                  <a:pos x="T0" y="T1"/>
                </a:cxn>
                <a:cxn ang="0">
                  <a:pos x="T2" y="T3"/>
                </a:cxn>
                <a:cxn ang="0">
                  <a:pos x="T4" y="T5"/>
                </a:cxn>
                <a:cxn ang="0">
                  <a:pos x="T6" y="T7"/>
                </a:cxn>
                <a:cxn ang="0">
                  <a:pos x="T8" y="T9"/>
                </a:cxn>
              </a:cxnLst>
              <a:rect l="0" t="0" r="r" b="b"/>
              <a:pathLst>
                <a:path w="40" h="38">
                  <a:moveTo>
                    <a:pt x="0" y="6"/>
                  </a:moveTo>
                  <a:lnTo>
                    <a:pt x="34" y="38"/>
                  </a:lnTo>
                  <a:lnTo>
                    <a:pt x="40" y="32"/>
                  </a:lnTo>
                  <a:lnTo>
                    <a:pt x="8" y="0"/>
                  </a:lnTo>
                  <a:lnTo>
                    <a:pt x="0"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61" name="Freeform 260"/>
            <p:cNvSpPr>
              <a:spLocks noEditPoints="1"/>
            </p:cNvSpPr>
            <p:nvPr/>
          </p:nvSpPr>
          <p:spPr bwMode="auto">
            <a:xfrm>
              <a:off x="3634556" y="3008416"/>
              <a:ext cx="78812" cy="84612"/>
            </a:xfrm>
            <a:custGeom>
              <a:avLst/>
              <a:gdLst>
                <a:gd name="T0" fmla="*/ 20 w 38"/>
                <a:gd name="T1" fmla="*/ 16 h 36"/>
                <a:gd name="T2" fmla="*/ 20 w 38"/>
                <a:gd name="T3" fmla="*/ 16 h 36"/>
                <a:gd name="T4" fmla="*/ 26 w 38"/>
                <a:gd name="T5" fmla="*/ 20 h 36"/>
                <a:gd name="T6" fmla="*/ 26 w 38"/>
                <a:gd name="T7" fmla="*/ 24 h 36"/>
                <a:gd name="T8" fmla="*/ 26 w 38"/>
                <a:gd name="T9" fmla="*/ 26 h 36"/>
                <a:gd name="T10" fmla="*/ 26 w 38"/>
                <a:gd name="T11" fmla="*/ 26 h 36"/>
                <a:gd name="T12" fmla="*/ 22 w 38"/>
                <a:gd name="T13" fmla="*/ 28 h 36"/>
                <a:gd name="T14" fmla="*/ 20 w 38"/>
                <a:gd name="T15" fmla="*/ 26 h 36"/>
                <a:gd name="T16" fmla="*/ 20 w 38"/>
                <a:gd name="T17" fmla="*/ 26 h 36"/>
                <a:gd name="T18" fmla="*/ 18 w 38"/>
                <a:gd name="T19" fmla="*/ 22 h 36"/>
                <a:gd name="T20" fmla="*/ 18 w 38"/>
                <a:gd name="T21" fmla="*/ 20 h 36"/>
                <a:gd name="T22" fmla="*/ 20 w 38"/>
                <a:gd name="T23" fmla="*/ 16 h 36"/>
                <a:gd name="T24" fmla="*/ 20 w 38"/>
                <a:gd name="T25" fmla="*/ 16 h 36"/>
                <a:gd name="T26" fmla="*/ 22 w 38"/>
                <a:gd name="T27" fmla="*/ 4 h 36"/>
                <a:gd name="T28" fmla="*/ 22 w 38"/>
                <a:gd name="T29" fmla="*/ 4 h 36"/>
                <a:gd name="T30" fmla="*/ 18 w 38"/>
                <a:gd name="T31" fmla="*/ 2 h 36"/>
                <a:gd name="T32" fmla="*/ 16 w 38"/>
                <a:gd name="T33" fmla="*/ 0 h 36"/>
                <a:gd name="T34" fmla="*/ 10 w 38"/>
                <a:gd name="T35" fmla="*/ 2 h 36"/>
                <a:gd name="T36" fmla="*/ 6 w 38"/>
                <a:gd name="T37" fmla="*/ 6 h 36"/>
                <a:gd name="T38" fmla="*/ 6 w 38"/>
                <a:gd name="T39" fmla="*/ 6 h 36"/>
                <a:gd name="T40" fmla="*/ 2 w 38"/>
                <a:gd name="T41" fmla="*/ 10 h 36"/>
                <a:gd name="T42" fmla="*/ 0 w 38"/>
                <a:gd name="T43" fmla="*/ 14 h 36"/>
                <a:gd name="T44" fmla="*/ 0 w 38"/>
                <a:gd name="T45" fmla="*/ 14 h 36"/>
                <a:gd name="T46" fmla="*/ 2 w 38"/>
                <a:gd name="T47" fmla="*/ 18 h 36"/>
                <a:gd name="T48" fmla="*/ 4 w 38"/>
                <a:gd name="T49" fmla="*/ 22 h 36"/>
                <a:gd name="T50" fmla="*/ 10 w 38"/>
                <a:gd name="T51" fmla="*/ 16 h 36"/>
                <a:gd name="T52" fmla="*/ 10 w 38"/>
                <a:gd name="T53" fmla="*/ 16 h 36"/>
                <a:gd name="T54" fmla="*/ 8 w 38"/>
                <a:gd name="T55" fmla="*/ 12 h 36"/>
                <a:gd name="T56" fmla="*/ 10 w 38"/>
                <a:gd name="T57" fmla="*/ 10 h 36"/>
                <a:gd name="T58" fmla="*/ 10 w 38"/>
                <a:gd name="T59" fmla="*/ 10 h 36"/>
                <a:gd name="T60" fmla="*/ 12 w 38"/>
                <a:gd name="T61" fmla="*/ 8 h 36"/>
                <a:gd name="T62" fmla="*/ 16 w 38"/>
                <a:gd name="T63" fmla="*/ 10 h 36"/>
                <a:gd name="T64" fmla="*/ 16 w 38"/>
                <a:gd name="T65" fmla="*/ 12 h 36"/>
                <a:gd name="T66" fmla="*/ 16 w 38"/>
                <a:gd name="T67" fmla="*/ 12 h 36"/>
                <a:gd name="T68" fmla="*/ 12 w 38"/>
                <a:gd name="T69" fmla="*/ 16 h 36"/>
                <a:gd name="T70" fmla="*/ 10 w 38"/>
                <a:gd name="T71" fmla="*/ 22 h 36"/>
                <a:gd name="T72" fmla="*/ 10 w 38"/>
                <a:gd name="T73" fmla="*/ 26 h 36"/>
                <a:gd name="T74" fmla="*/ 14 w 38"/>
                <a:gd name="T75" fmla="*/ 32 h 36"/>
                <a:gd name="T76" fmla="*/ 14 w 38"/>
                <a:gd name="T77" fmla="*/ 32 h 36"/>
                <a:gd name="T78" fmla="*/ 16 w 38"/>
                <a:gd name="T79" fmla="*/ 34 h 36"/>
                <a:gd name="T80" fmla="*/ 20 w 38"/>
                <a:gd name="T81" fmla="*/ 36 h 36"/>
                <a:gd name="T82" fmla="*/ 24 w 38"/>
                <a:gd name="T83" fmla="*/ 34 h 36"/>
                <a:gd name="T84" fmla="*/ 26 w 38"/>
                <a:gd name="T85" fmla="*/ 32 h 36"/>
                <a:gd name="T86" fmla="*/ 26 w 38"/>
                <a:gd name="T87" fmla="*/ 32 h 36"/>
                <a:gd name="T88" fmla="*/ 30 w 38"/>
                <a:gd name="T89" fmla="*/ 28 h 36"/>
                <a:gd name="T90" fmla="*/ 28 w 38"/>
                <a:gd name="T91" fmla="*/ 24 h 36"/>
                <a:gd name="T92" fmla="*/ 30 w 38"/>
                <a:gd name="T93" fmla="*/ 24 h 36"/>
                <a:gd name="T94" fmla="*/ 32 w 38"/>
                <a:gd name="T95" fmla="*/ 26 h 36"/>
                <a:gd name="T96" fmla="*/ 38 w 38"/>
                <a:gd name="T97" fmla="*/ 20 h 36"/>
                <a:gd name="T98" fmla="*/ 38 w 38"/>
                <a:gd name="T99" fmla="*/ 20 h 36"/>
                <a:gd name="T100" fmla="*/ 34 w 38"/>
                <a:gd name="T101" fmla="*/ 16 h 36"/>
                <a:gd name="T102" fmla="*/ 22 w 38"/>
                <a:gd name="T103" fmla="*/ 4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8" h="36">
                  <a:moveTo>
                    <a:pt x="20" y="16"/>
                  </a:moveTo>
                  <a:lnTo>
                    <a:pt x="20" y="16"/>
                  </a:lnTo>
                  <a:lnTo>
                    <a:pt x="26" y="20"/>
                  </a:lnTo>
                  <a:lnTo>
                    <a:pt x="26" y="24"/>
                  </a:lnTo>
                  <a:lnTo>
                    <a:pt x="26" y="26"/>
                  </a:lnTo>
                  <a:lnTo>
                    <a:pt x="26" y="26"/>
                  </a:lnTo>
                  <a:lnTo>
                    <a:pt x="22" y="28"/>
                  </a:lnTo>
                  <a:lnTo>
                    <a:pt x="20" y="26"/>
                  </a:lnTo>
                  <a:lnTo>
                    <a:pt x="20" y="26"/>
                  </a:lnTo>
                  <a:lnTo>
                    <a:pt x="18" y="22"/>
                  </a:lnTo>
                  <a:lnTo>
                    <a:pt x="18" y="20"/>
                  </a:lnTo>
                  <a:lnTo>
                    <a:pt x="20" y="16"/>
                  </a:lnTo>
                  <a:lnTo>
                    <a:pt x="20" y="16"/>
                  </a:lnTo>
                  <a:close/>
                  <a:moveTo>
                    <a:pt x="22" y="4"/>
                  </a:moveTo>
                  <a:lnTo>
                    <a:pt x="22" y="4"/>
                  </a:lnTo>
                  <a:lnTo>
                    <a:pt x="18" y="2"/>
                  </a:lnTo>
                  <a:lnTo>
                    <a:pt x="16" y="0"/>
                  </a:lnTo>
                  <a:lnTo>
                    <a:pt x="10" y="2"/>
                  </a:lnTo>
                  <a:lnTo>
                    <a:pt x="6" y="6"/>
                  </a:lnTo>
                  <a:lnTo>
                    <a:pt x="6" y="6"/>
                  </a:lnTo>
                  <a:lnTo>
                    <a:pt x="2" y="10"/>
                  </a:lnTo>
                  <a:lnTo>
                    <a:pt x="0" y="14"/>
                  </a:lnTo>
                  <a:lnTo>
                    <a:pt x="0" y="14"/>
                  </a:lnTo>
                  <a:lnTo>
                    <a:pt x="2" y="18"/>
                  </a:lnTo>
                  <a:lnTo>
                    <a:pt x="4" y="22"/>
                  </a:lnTo>
                  <a:lnTo>
                    <a:pt x="10" y="16"/>
                  </a:lnTo>
                  <a:lnTo>
                    <a:pt x="10" y="16"/>
                  </a:lnTo>
                  <a:lnTo>
                    <a:pt x="8" y="12"/>
                  </a:lnTo>
                  <a:lnTo>
                    <a:pt x="10" y="10"/>
                  </a:lnTo>
                  <a:lnTo>
                    <a:pt x="10" y="10"/>
                  </a:lnTo>
                  <a:lnTo>
                    <a:pt x="12" y="8"/>
                  </a:lnTo>
                  <a:lnTo>
                    <a:pt x="16" y="10"/>
                  </a:lnTo>
                  <a:lnTo>
                    <a:pt x="16" y="12"/>
                  </a:lnTo>
                  <a:lnTo>
                    <a:pt x="16" y="12"/>
                  </a:lnTo>
                  <a:lnTo>
                    <a:pt x="12" y="16"/>
                  </a:lnTo>
                  <a:lnTo>
                    <a:pt x="10" y="22"/>
                  </a:lnTo>
                  <a:lnTo>
                    <a:pt x="10" y="26"/>
                  </a:lnTo>
                  <a:lnTo>
                    <a:pt x="14" y="32"/>
                  </a:lnTo>
                  <a:lnTo>
                    <a:pt x="14" y="32"/>
                  </a:lnTo>
                  <a:lnTo>
                    <a:pt x="16" y="34"/>
                  </a:lnTo>
                  <a:lnTo>
                    <a:pt x="20" y="36"/>
                  </a:lnTo>
                  <a:lnTo>
                    <a:pt x="24" y="34"/>
                  </a:lnTo>
                  <a:lnTo>
                    <a:pt x="26" y="32"/>
                  </a:lnTo>
                  <a:lnTo>
                    <a:pt x="26" y="32"/>
                  </a:lnTo>
                  <a:lnTo>
                    <a:pt x="30" y="28"/>
                  </a:lnTo>
                  <a:lnTo>
                    <a:pt x="28" y="24"/>
                  </a:lnTo>
                  <a:lnTo>
                    <a:pt x="30" y="24"/>
                  </a:lnTo>
                  <a:lnTo>
                    <a:pt x="32" y="26"/>
                  </a:lnTo>
                  <a:lnTo>
                    <a:pt x="38" y="20"/>
                  </a:lnTo>
                  <a:lnTo>
                    <a:pt x="38" y="20"/>
                  </a:lnTo>
                  <a:lnTo>
                    <a:pt x="34" y="16"/>
                  </a:lnTo>
                  <a:lnTo>
                    <a:pt x="22"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62" name="Freeform 261"/>
            <p:cNvSpPr>
              <a:spLocks/>
            </p:cNvSpPr>
            <p:nvPr/>
          </p:nvSpPr>
          <p:spPr bwMode="auto">
            <a:xfrm>
              <a:off x="3742403" y="3125932"/>
              <a:ext cx="66368" cy="79911"/>
            </a:xfrm>
            <a:custGeom>
              <a:avLst/>
              <a:gdLst>
                <a:gd name="T0" fmla="*/ 12 w 32"/>
                <a:gd name="T1" fmla="*/ 30 h 34"/>
                <a:gd name="T2" fmla="*/ 12 w 32"/>
                <a:gd name="T3" fmla="*/ 30 h 34"/>
                <a:gd name="T4" fmla="*/ 16 w 32"/>
                <a:gd name="T5" fmla="*/ 32 h 34"/>
                <a:gd name="T6" fmla="*/ 20 w 32"/>
                <a:gd name="T7" fmla="*/ 34 h 34"/>
                <a:gd name="T8" fmla="*/ 24 w 32"/>
                <a:gd name="T9" fmla="*/ 32 h 34"/>
                <a:gd name="T10" fmla="*/ 28 w 32"/>
                <a:gd name="T11" fmla="*/ 28 h 34"/>
                <a:gd name="T12" fmla="*/ 28 w 32"/>
                <a:gd name="T13" fmla="*/ 28 h 34"/>
                <a:gd name="T14" fmla="*/ 32 w 32"/>
                <a:gd name="T15" fmla="*/ 24 h 34"/>
                <a:gd name="T16" fmla="*/ 32 w 32"/>
                <a:gd name="T17" fmla="*/ 20 h 34"/>
                <a:gd name="T18" fmla="*/ 32 w 32"/>
                <a:gd name="T19" fmla="*/ 16 h 34"/>
                <a:gd name="T20" fmla="*/ 30 w 32"/>
                <a:gd name="T21" fmla="*/ 12 h 34"/>
                <a:gd name="T22" fmla="*/ 30 w 32"/>
                <a:gd name="T23" fmla="*/ 12 h 34"/>
                <a:gd name="T24" fmla="*/ 28 w 32"/>
                <a:gd name="T25" fmla="*/ 10 h 34"/>
                <a:gd name="T26" fmla="*/ 24 w 32"/>
                <a:gd name="T27" fmla="*/ 10 h 34"/>
                <a:gd name="T28" fmla="*/ 18 w 32"/>
                <a:gd name="T29" fmla="*/ 12 h 34"/>
                <a:gd name="T30" fmla="*/ 12 w 32"/>
                <a:gd name="T31" fmla="*/ 14 h 34"/>
                <a:gd name="T32" fmla="*/ 10 w 32"/>
                <a:gd name="T33" fmla="*/ 14 h 34"/>
                <a:gd name="T34" fmla="*/ 8 w 32"/>
                <a:gd name="T35" fmla="*/ 14 h 34"/>
                <a:gd name="T36" fmla="*/ 8 w 32"/>
                <a:gd name="T37" fmla="*/ 14 h 34"/>
                <a:gd name="T38" fmla="*/ 6 w 32"/>
                <a:gd name="T39" fmla="*/ 12 h 34"/>
                <a:gd name="T40" fmla="*/ 8 w 32"/>
                <a:gd name="T41" fmla="*/ 8 h 34"/>
                <a:gd name="T42" fmla="*/ 8 w 32"/>
                <a:gd name="T43" fmla="*/ 8 h 34"/>
                <a:gd name="T44" fmla="*/ 10 w 32"/>
                <a:gd name="T45" fmla="*/ 8 h 34"/>
                <a:gd name="T46" fmla="*/ 10 w 32"/>
                <a:gd name="T47" fmla="*/ 8 h 34"/>
                <a:gd name="T48" fmla="*/ 14 w 32"/>
                <a:gd name="T49" fmla="*/ 10 h 34"/>
                <a:gd name="T50" fmla="*/ 20 w 32"/>
                <a:gd name="T51" fmla="*/ 4 h 34"/>
                <a:gd name="T52" fmla="*/ 20 w 32"/>
                <a:gd name="T53" fmla="*/ 4 h 34"/>
                <a:gd name="T54" fmla="*/ 16 w 32"/>
                <a:gd name="T55" fmla="*/ 0 h 34"/>
                <a:gd name="T56" fmla="*/ 12 w 32"/>
                <a:gd name="T57" fmla="*/ 0 h 34"/>
                <a:gd name="T58" fmla="*/ 8 w 32"/>
                <a:gd name="T59" fmla="*/ 2 h 34"/>
                <a:gd name="T60" fmla="*/ 4 w 32"/>
                <a:gd name="T61" fmla="*/ 4 h 34"/>
                <a:gd name="T62" fmla="*/ 4 w 32"/>
                <a:gd name="T63" fmla="*/ 4 h 34"/>
                <a:gd name="T64" fmla="*/ 2 w 32"/>
                <a:gd name="T65" fmla="*/ 8 h 34"/>
                <a:gd name="T66" fmla="*/ 0 w 32"/>
                <a:gd name="T67" fmla="*/ 12 h 34"/>
                <a:gd name="T68" fmla="*/ 0 w 32"/>
                <a:gd name="T69" fmla="*/ 16 h 34"/>
                <a:gd name="T70" fmla="*/ 2 w 32"/>
                <a:gd name="T71" fmla="*/ 20 h 34"/>
                <a:gd name="T72" fmla="*/ 2 w 32"/>
                <a:gd name="T73" fmla="*/ 20 h 34"/>
                <a:gd name="T74" fmla="*/ 6 w 32"/>
                <a:gd name="T75" fmla="*/ 22 h 34"/>
                <a:gd name="T76" fmla="*/ 8 w 32"/>
                <a:gd name="T77" fmla="*/ 22 h 34"/>
                <a:gd name="T78" fmla="*/ 14 w 32"/>
                <a:gd name="T79" fmla="*/ 20 h 34"/>
                <a:gd name="T80" fmla="*/ 20 w 32"/>
                <a:gd name="T81" fmla="*/ 18 h 34"/>
                <a:gd name="T82" fmla="*/ 22 w 32"/>
                <a:gd name="T83" fmla="*/ 18 h 34"/>
                <a:gd name="T84" fmla="*/ 24 w 32"/>
                <a:gd name="T85" fmla="*/ 20 h 34"/>
                <a:gd name="T86" fmla="*/ 24 w 32"/>
                <a:gd name="T87" fmla="*/ 20 h 34"/>
                <a:gd name="T88" fmla="*/ 26 w 32"/>
                <a:gd name="T89" fmla="*/ 22 h 34"/>
                <a:gd name="T90" fmla="*/ 24 w 32"/>
                <a:gd name="T91" fmla="*/ 24 h 34"/>
                <a:gd name="T92" fmla="*/ 24 w 32"/>
                <a:gd name="T93" fmla="*/ 24 h 34"/>
                <a:gd name="T94" fmla="*/ 22 w 32"/>
                <a:gd name="T95" fmla="*/ 26 h 34"/>
                <a:gd name="T96" fmla="*/ 22 w 32"/>
                <a:gd name="T97" fmla="*/ 26 h 34"/>
                <a:gd name="T98" fmla="*/ 18 w 32"/>
                <a:gd name="T99" fmla="*/ 24 h 34"/>
                <a:gd name="T100" fmla="*/ 12 w 32"/>
                <a:gd name="T101" fmla="*/ 3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2" h="34">
                  <a:moveTo>
                    <a:pt x="12" y="30"/>
                  </a:moveTo>
                  <a:lnTo>
                    <a:pt x="12" y="30"/>
                  </a:lnTo>
                  <a:lnTo>
                    <a:pt x="16" y="32"/>
                  </a:lnTo>
                  <a:lnTo>
                    <a:pt x="20" y="34"/>
                  </a:lnTo>
                  <a:lnTo>
                    <a:pt x="24" y="32"/>
                  </a:lnTo>
                  <a:lnTo>
                    <a:pt x="28" y="28"/>
                  </a:lnTo>
                  <a:lnTo>
                    <a:pt x="28" y="28"/>
                  </a:lnTo>
                  <a:lnTo>
                    <a:pt x="32" y="24"/>
                  </a:lnTo>
                  <a:lnTo>
                    <a:pt x="32" y="20"/>
                  </a:lnTo>
                  <a:lnTo>
                    <a:pt x="32" y="16"/>
                  </a:lnTo>
                  <a:lnTo>
                    <a:pt x="30" y="12"/>
                  </a:lnTo>
                  <a:lnTo>
                    <a:pt x="30" y="12"/>
                  </a:lnTo>
                  <a:lnTo>
                    <a:pt x="28" y="10"/>
                  </a:lnTo>
                  <a:lnTo>
                    <a:pt x="24" y="10"/>
                  </a:lnTo>
                  <a:lnTo>
                    <a:pt x="18" y="12"/>
                  </a:lnTo>
                  <a:lnTo>
                    <a:pt x="12" y="14"/>
                  </a:lnTo>
                  <a:lnTo>
                    <a:pt x="10" y="14"/>
                  </a:lnTo>
                  <a:lnTo>
                    <a:pt x="8" y="14"/>
                  </a:lnTo>
                  <a:lnTo>
                    <a:pt x="8" y="14"/>
                  </a:lnTo>
                  <a:lnTo>
                    <a:pt x="6" y="12"/>
                  </a:lnTo>
                  <a:lnTo>
                    <a:pt x="8" y="8"/>
                  </a:lnTo>
                  <a:lnTo>
                    <a:pt x="8" y="8"/>
                  </a:lnTo>
                  <a:lnTo>
                    <a:pt x="10" y="8"/>
                  </a:lnTo>
                  <a:lnTo>
                    <a:pt x="10" y="8"/>
                  </a:lnTo>
                  <a:lnTo>
                    <a:pt x="14" y="10"/>
                  </a:lnTo>
                  <a:lnTo>
                    <a:pt x="20" y="4"/>
                  </a:lnTo>
                  <a:lnTo>
                    <a:pt x="20" y="4"/>
                  </a:lnTo>
                  <a:lnTo>
                    <a:pt x="16" y="0"/>
                  </a:lnTo>
                  <a:lnTo>
                    <a:pt x="12" y="0"/>
                  </a:lnTo>
                  <a:lnTo>
                    <a:pt x="8" y="2"/>
                  </a:lnTo>
                  <a:lnTo>
                    <a:pt x="4" y="4"/>
                  </a:lnTo>
                  <a:lnTo>
                    <a:pt x="4" y="4"/>
                  </a:lnTo>
                  <a:lnTo>
                    <a:pt x="2" y="8"/>
                  </a:lnTo>
                  <a:lnTo>
                    <a:pt x="0" y="12"/>
                  </a:lnTo>
                  <a:lnTo>
                    <a:pt x="0" y="16"/>
                  </a:lnTo>
                  <a:lnTo>
                    <a:pt x="2" y="20"/>
                  </a:lnTo>
                  <a:lnTo>
                    <a:pt x="2" y="20"/>
                  </a:lnTo>
                  <a:lnTo>
                    <a:pt x="6" y="22"/>
                  </a:lnTo>
                  <a:lnTo>
                    <a:pt x="8" y="22"/>
                  </a:lnTo>
                  <a:lnTo>
                    <a:pt x="14" y="20"/>
                  </a:lnTo>
                  <a:lnTo>
                    <a:pt x="20" y="18"/>
                  </a:lnTo>
                  <a:lnTo>
                    <a:pt x="22" y="18"/>
                  </a:lnTo>
                  <a:lnTo>
                    <a:pt x="24" y="20"/>
                  </a:lnTo>
                  <a:lnTo>
                    <a:pt x="24" y="20"/>
                  </a:lnTo>
                  <a:lnTo>
                    <a:pt x="26" y="22"/>
                  </a:lnTo>
                  <a:lnTo>
                    <a:pt x="24" y="24"/>
                  </a:lnTo>
                  <a:lnTo>
                    <a:pt x="24" y="24"/>
                  </a:lnTo>
                  <a:lnTo>
                    <a:pt x="22" y="26"/>
                  </a:lnTo>
                  <a:lnTo>
                    <a:pt x="22" y="26"/>
                  </a:lnTo>
                  <a:lnTo>
                    <a:pt x="18" y="24"/>
                  </a:lnTo>
                  <a:lnTo>
                    <a:pt x="12" y="3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63" name="Freeform 262"/>
            <p:cNvSpPr>
              <a:spLocks/>
            </p:cNvSpPr>
            <p:nvPr/>
          </p:nvSpPr>
          <p:spPr bwMode="auto">
            <a:xfrm>
              <a:off x="3841955" y="3234047"/>
              <a:ext cx="74664" cy="75210"/>
            </a:xfrm>
            <a:custGeom>
              <a:avLst/>
              <a:gdLst>
                <a:gd name="T0" fmla="*/ 6 w 36"/>
                <a:gd name="T1" fmla="*/ 18 h 32"/>
                <a:gd name="T2" fmla="*/ 8 w 36"/>
                <a:gd name="T3" fmla="*/ 16 h 32"/>
                <a:gd name="T4" fmla="*/ 22 w 36"/>
                <a:gd name="T5" fmla="*/ 30 h 32"/>
                <a:gd name="T6" fmla="*/ 22 w 36"/>
                <a:gd name="T7" fmla="*/ 30 h 32"/>
                <a:gd name="T8" fmla="*/ 26 w 36"/>
                <a:gd name="T9" fmla="*/ 32 h 32"/>
                <a:gd name="T10" fmla="*/ 30 w 36"/>
                <a:gd name="T11" fmla="*/ 32 h 32"/>
                <a:gd name="T12" fmla="*/ 34 w 36"/>
                <a:gd name="T13" fmla="*/ 28 h 32"/>
                <a:gd name="T14" fmla="*/ 34 w 36"/>
                <a:gd name="T15" fmla="*/ 28 h 32"/>
                <a:gd name="T16" fmla="*/ 36 w 36"/>
                <a:gd name="T17" fmla="*/ 26 h 32"/>
                <a:gd name="T18" fmla="*/ 32 w 36"/>
                <a:gd name="T19" fmla="*/ 22 h 32"/>
                <a:gd name="T20" fmla="*/ 32 w 36"/>
                <a:gd name="T21" fmla="*/ 22 h 32"/>
                <a:gd name="T22" fmla="*/ 32 w 36"/>
                <a:gd name="T23" fmla="*/ 22 h 32"/>
                <a:gd name="T24" fmla="*/ 32 w 36"/>
                <a:gd name="T25" fmla="*/ 22 h 32"/>
                <a:gd name="T26" fmla="*/ 28 w 36"/>
                <a:gd name="T27" fmla="*/ 24 h 32"/>
                <a:gd name="T28" fmla="*/ 26 w 36"/>
                <a:gd name="T29" fmla="*/ 22 h 32"/>
                <a:gd name="T30" fmla="*/ 14 w 36"/>
                <a:gd name="T31" fmla="*/ 10 h 32"/>
                <a:gd name="T32" fmla="*/ 18 w 36"/>
                <a:gd name="T33" fmla="*/ 6 h 32"/>
                <a:gd name="T34" fmla="*/ 14 w 36"/>
                <a:gd name="T35" fmla="*/ 2 h 32"/>
                <a:gd name="T36" fmla="*/ 10 w 36"/>
                <a:gd name="T37" fmla="*/ 6 h 32"/>
                <a:gd name="T38" fmla="*/ 4 w 36"/>
                <a:gd name="T39" fmla="*/ 0 h 32"/>
                <a:gd name="T40" fmla="*/ 0 w 36"/>
                <a:gd name="T41" fmla="*/ 8 h 32"/>
                <a:gd name="T42" fmla="*/ 4 w 36"/>
                <a:gd name="T43" fmla="*/ 12 h 32"/>
                <a:gd name="T44" fmla="*/ 2 w 36"/>
                <a:gd name="T45" fmla="*/ 14 h 32"/>
                <a:gd name="T46" fmla="*/ 6 w 36"/>
                <a:gd name="T47" fmla="*/ 1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6" h="32">
                  <a:moveTo>
                    <a:pt x="6" y="18"/>
                  </a:moveTo>
                  <a:lnTo>
                    <a:pt x="8" y="16"/>
                  </a:lnTo>
                  <a:lnTo>
                    <a:pt x="22" y="30"/>
                  </a:lnTo>
                  <a:lnTo>
                    <a:pt x="22" y="30"/>
                  </a:lnTo>
                  <a:lnTo>
                    <a:pt x="26" y="32"/>
                  </a:lnTo>
                  <a:lnTo>
                    <a:pt x="30" y="32"/>
                  </a:lnTo>
                  <a:lnTo>
                    <a:pt x="34" y="28"/>
                  </a:lnTo>
                  <a:lnTo>
                    <a:pt x="34" y="28"/>
                  </a:lnTo>
                  <a:lnTo>
                    <a:pt x="36" y="26"/>
                  </a:lnTo>
                  <a:lnTo>
                    <a:pt x="32" y="22"/>
                  </a:lnTo>
                  <a:lnTo>
                    <a:pt x="32" y="22"/>
                  </a:lnTo>
                  <a:lnTo>
                    <a:pt x="32" y="22"/>
                  </a:lnTo>
                  <a:lnTo>
                    <a:pt x="32" y="22"/>
                  </a:lnTo>
                  <a:lnTo>
                    <a:pt x="28" y="24"/>
                  </a:lnTo>
                  <a:lnTo>
                    <a:pt x="26" y="22"/>
                  </a:lnTo>
                  <a:lnTo>
                    <a:pt x="14" y="10"/>
                  </a:lnTo>
                  <a:lnTo>
                    <a:pt x="18" y="6"/>
                  </a:lnTo>
                  <a:lnTo>
                    <a:pt x="14" y="2"/>
                  </a:lnTo>
                  <a:lnTo>
                    <a:pt x="10" y="6"/>
                  </a:lnTo>
                  <a:lnTo>
                    <a:pt x="4" y="0"/>
                  </a:lnTo>
                  <a:lnTo>
                    <a:pt x="0" y="8"/>
                  </a:lnTo>
                  <a:lnTo>
                    <a:pt x="4" y="12"/>
                  </a:lnTo>
                  <a:lnTo>
                    <a:pt x="2" y="14"/>
                  </a:lnTo>
                  <a:lnTo>
                    <a:pt x="6" y="1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64" name="Freeform 263"/>
            <p:cNvSpPr>
              <a:spLocks noEditPoints="1"/>
            </p:cNvSpPr>
            <p:nvPr/>
          </p:nvSpPr>
          <p:spPr bwMode="auto">
            <a:xfrm>
              <a:off x="3933211" y="3337461"/>
              <a:ext cx="82960" cy="94013"/>
            </a:xfrm>
            <a:custGeom>
              <a:avLst/>
              <a:gdLst>
                <a:gd name="T0" fmla="*/ 16 w 40"/>
                <a:gd name="T1" fmla="*/ 10 h 40"/>
                <a:gd name="T2" fmla="*/ 10 w 40"/>
                <a:gd name="T3" fmla="*/ 16 h 40"/>
                <a:gd name="T4" fmla="*/ 34 w 40"/>
                <a:gd name="T5" fmla="*/ 40 h 40"/>
                <a:gd name="T6" fmla="*/ 40 w 40"/>
                <a:gd name="T7" fmla="*/ 32 h 40"/>
                <a:gd name="T8" fmla="*/ 16 w 40"/>
                <a:gd name="T9" fmla="*/ 10 h 40"/>
                <a:gd name="T10" fmla="*/ 0 w 40"/>
                <a:gd name="T11" fmla="*/ 8 h 40"/>
                <a:gd name="T12" fmla="*/ 6 w 40"/>
                <a:gd name="T13" fmla="*/ 12 h 40"/>
                <a:gd name="T14" fmla="*/ 12 w 40"/>
                <a:gd name="T15" fmla="*/ 6 h 40"/>
                <a:gd name="T16" fmla="*/ 6 w 40"/>
                <a:gd name="T17" fmla="*/ 0 h 40"/>
                <a:gd name="T18" fmla="*/ 0 w 40"/>
                <a:gd name="T19" fmla="*/ 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0">
                  <a:moveTo>
                    <a:pt x="16" y="10"/>
                  </a:moveTo>
                  <a:lnTo>
                    <a:pt x="10" y="16"/>
                  </a:lnTo>
                  <a:lnTo>
                    <a:pt x="34" y="40"/>
                  </a:lnTo>
                  <a:lnTo>
                    <a:pt x="40" y="32"/>
                  </a:lnTo>
                  <a:lnTo>
                    <a:pt x="16" y="10"/>
                  </a:lnTo>
                  <a:close/>
                  <a:moveTo>
                    <a:pt x="0" y="8"/>
                  </a:moveTo>
                  <a:lnTo>
                    <a:pt x="6" y="12"/>
                  </a:lnTo>
                  <a:lnTo>
                    <a:pt x="12" y="6"/>
                  </a:lnTo>
                  <a:lnTo>
                    <a:pt x="6" y="0"/>
                  </a:lnTo>
                  <a:lnTo>
                    <a:pt x="0"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65" name="Freeform 264"/>
            <p:cNvSpPr>
              <a:spLocks/>
            </p:cNvSpPr>
            <p:nvPr/>
          </p:nvSpPr>
          <p:spPr bwMode="auto">
            <a:xfrm>
              <a:off x="4057650" y="3473780"/>
              <a:ext cx="66368" cy="75210"/>
            </a:xfrm>
            <a:custGeom>
              <a:avLst/>
              <a:gdLst>
                <a:gd name="T0" fmla="*/ 22 w 32"/>
                <a:gd name="T1" fmla="*/ 4 h 32"/>
                <a:gd name="T2" fmla="*/ 22 w 32"/>
                <a:gd name="T3" fmla="*/ 4 h 32"/>
                <a:gd name="T4" fmla="*/ 18 w 32"/>
                <a:gd name="T5" fmla="*/ 0 h 32"/>
                <a:gd name="T6" fmla="*/ 12 w 32"/>
                <a:gd name="T7" fmla="*/ 0 h 32"/>
                <a:gd name="T8" fmla="*/ 8 w 32"/>
                <a:gd name="T9" fmla="*/ 0 h 32"/>
                <a:gd name="T10" fmla="*/ 4 w 32"/>
                <a:gd name="T11" fmla="*/ 4 h 32"/>
                <a:gd name="T12" fmla="*/ 4 w 32"/>
                <a:gd name="T13" fmla="*/ 4 h 32"/>
                <a:gd name="T14" fmla="*/ 0 w 32"/>
                <a:gd name="T15" fmla="*/ 10 h 32"/>
                <a:gd name="T16" fmla="*/ 0 w 32"/>
                <a:gd name="T17" fmla="*/ 16 h 32"/>
                <a:gd name="T18" fmla="*/ 2 w 32"/>
                <a:gd name="T19" fmla="*/ 20 h 32"/>
                <a:gd name="T20" fmla="*/ 6 w 32"/>
                <a:gd name="T21" fmla="*/ 24 h 32"/>
                <a:gd name="T22" fmla="*/ 6 w 32"/>
                <a:gd name="T23" fmla="*/ 24 h 32"/>
                <a:gd name="T24" fmla="*/ 12 w 32"/>
                <a:gd name="T25" fmla="*/ 30 h 32"/>
                <a:gd name="T26" fmla="*/ 16 w 32"/>
                <a:gd name="T27" fmla="*/ 32 h 32"/>
                <a:gd name="T28" fmla="*/ 22 w 32"/>
                <a:gd name="T29" fmla="*/ 32 h 32"/>
                <a:gd name="T30" fmla="*/ 28 w 32"/>
                <a:gd name="T31" fmla="*/ 28 h 32"/>
                <a:gd name="T32" fmla="*/ 28 w 32"/>
                <a:gd name="T33" fmla="*/ 28 h 32"/>
                <a:gd name="T34" fmla="*/ 32 w 32"/>
                <a:gd name="T35" fmla="*/ 22 h 32"/>
                <a:gd name="T36" fmla="*/ 32 w 32"/>
                <a:gd name="T37" fmla="*/ 18 h 32"/>
                <a:gd name="T38" fmla="*/ 32 w 32"/>
                <a:gd name="T39" fmla="*/ 14 h 32"/>
                <a:gd name="T40" fmla="*/ 28 w 32"/>
                <a:gd name="T41" fmla="*/ 10 h 32"/>
                <a:gd name="T42" fmla="*/ 22 w 32"/>
                <a:gd name="T43" fmla="*/ 16 h 32"/>
                <a:gd name="T44" fmla="*/ 22 w 32"/>
                <a:gd name="T45" fmla="*/ 16 h 32"/>
                <a:gd name="T46" fmla="*/ 24 w 32"/>
                <a:gd name="T47" fmla="*/ 20 h 32"/>
                <a:gd name="T48" fmla="*/ 24 w 32"/>
                <a:gd name="T49" fmla="*/ 24 h 32"/>
                <a:gd name="T50" fmla="*/ 24 w 32"/>
                <a:gd name="T51" fmla="*/ 24 h 32"/>
                <a:gd name="T52" fmla="*/ 22 w 32"/>
                <a:gd name="T53" fmla="*/ 24 h 32"/>
                <a:gd name="T54" fmla="*/ 20 w 32"/>
                <a:gd name="T55" fmla="*/ 24 h 32"/>
                <a:gd name="T56" fmla="*/ 12 w 32"/>
                <a:gd name="T57" fmla="*/ 18 h 32"/>
                <a:gd name="T58" fmla="*/ 12 w 32"/>
                <a:gd name="T59" fmla="*/ 18 h 32"/>
                <a:gd name="T60" fmla="*/ 8 w 32"/>
                <a:gd name="T61" fmla="*/ 12 h 32"/>
                <a:gd name="T62" fmla="*/ 6 w 32"/>
                <a:gd name="T63" fmla="*/ 10 h 32"/>
                <a:gd name="T64" fmla="*/ 8 w 32"/>
                <a:gd name="T65" fmla="*/ 8 h 32"/>
                <a:gd name="T66" fmla="*/ 8 w 32"/>
                <a:gd name="T67" fmla="*/ 8 h 32"/>
                <a:gd name="T68" fmla="*/ 12 w 32"/>
                <a:gd name="T69" fmla="*/ 6 h 32"/>
                <a:gd name="T70" fmla="*/ 16 w 32"/>
                <a:gd name="T71" fmla="*/ 10 h 32"/>
                <a:gd name="T72" fmla="*/ 22 w 32"/>
                <a:gd name="T73" fmla="*/ 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2" h="32">
                  <a:moveTo>
                    <a:pt x="22" y="4"/>
                  </a:moveTo>
                  <a:lnTo>
                    <a:pt x="22" y="4"/>
                  </a:lnTo>
                  <a:lnTo>
                    <a:pt x="18" y="0"/>
                  </a:lnTo>
                  <a:lnTo>
                    <a:pt x="12" y="0"/>
                  </a:lnTo>
                  <a:lnTo>
                    <a:pt x="8" y="0"/>
                  </a:lnTo>
                  <a:lnTo>
                    <a:pt x="4" y="4"/>
                  </a:lnTo>
                  <a:lnTo>
                    <a:pt x="4" y="4"/>
                  </a:lnTo>
                  <a:lnTo>
                    <a:pt x="0" y="10"/>
                  </a:lnTo>
                  <a:lnTo>
                    <a:pt x="0" y="16"/>
                  </a:lnTo>
                  <a:lnTo>
                    <a:pt x="2" y="20"/>
                  </a:lnTo>
                  <a:lnTo>
                    <a:pt x="6" y="24"/>
                  </a:lnTo>
                  <a:lnTo>
                    <a:pt x="6" y="24"/>
                  </a:lnTo>
                  <a:lnTo>
                    <a:pt x="12" y="30"/>
                  </a:lnTo>
                  <a:lnTo>
                    <a:pt x="16" y="32"/>
                  </a:lnTo>
                  <a:lnTo>
                    <a:pt x="22" y="32"/>
                  </a:lnTo>
                  <a:lnTo>
                    <a:pt x="28" y="28"/>
                  </a:lnTo>
                  <a:lnTo>
                    <a:pt x="28" y="28"/>
                  </a:lnTo>
                  <a:lnTo>
                    <a:pt x="32" y="22"/>
                  </a:lnTo>
                  <a:lnTo>
                    <a:pt x="32" y="18"/>
                  </a:lnTo>
                  <a:lnTo>
                    <a:pt x="32" y="14"/>
                  </a:lnTo>
                  <a:lnTo>
                    <a:pt x="28" y="10"/>
                  </a:lnTo>
                  <a:lnTo>
                    <a:pt x="22" y="16"/>
                  </a:lnTo>
                  <a:lnTo>
                    <a:pt x="22" y="16"/>
                  </a:lnTo>
                  <a:lnTo>
                    <a:pt x="24" y="20"/>
                  </a:lnTo>
                  <a:lnTo>
                    <a:pt x="24" y="24"/>
                  </a:lnTo>
                  <a:lnTo>
                    <a:pt x="24" y="24"/>
                  </a:lnTo>
                  <a:lnTo>
                    <a:pt x="22" y="24"/>
                  </a:lnTo>
                  <a:lnTo>
                    <a:pt x="20" y="24"/>
                  </a:lnTo>
                  <a:lnTo>
                    <a:pt x="12" y="18"/>
                  </a:lnTo>
                  <a:lnTo>
                    <a:pt x="12" y="18"/>
                  </a:lnTo>
                  <a:lnTo>
                    <a:pt x="8" y="12"/>
                  </a:lnTo>
                  <a:lnTo>
                    <a:pt x="6" y="10"/>
                  </a:lnTo>
                  <a:lnTo>
                    <a:pt x="8" y="8"/>
                  </a:lnTo>
                  <a:lnTo>
                    <a:pt x="8" y="8"/>
                  </a:lnTo>
                  <a:lnTo>
                    <a:pt x="12" y="6"/>
                  </a:lnTo>
                  <a:lnTo>
                    <a:pt x="16" y="10"/>
                  </a:lnTo>
                  <a:lnTo>
                    <a:pt x="22"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66" name="Freeform 265"/>
            <p:cNvSpPr>
              <a:spLocks/>
            </p:cNvSpPr>
            <p:nvPr/>
          </p:nvSpPr>
          <p:spPr bwMode="auto">
            <a:xfrm>
              <a:off x="4555408" y="4023756"/>
              <a:ext cx="82960" cy="89312"/>
            </a:xfrm>
            <a:custGeom>
              <a:avLst/>
              <a:gdLst>
                <a:gd name="T0" fmla="*/ 40 w 40"/>
                <a:gd name="T1" fmla="*/ 32 h 38"/>
                <a:gd name="T2" fmla="*/ 6 w 40"/>
                <a:gd name="T3" fmla="*/ 0 h 38"/>
                <a:gd name="T4" fmla="*/ 0 w 40"/>
                <a:gd name="T5" fmla="*/ 6 h 38"/>
                <a:gd name="T6" fmla="*/ 34 w 40"/>
                <a:gd name="T7" fmla="*/ 38 h 38"/>
                <a:gd name="T8" fmla="*/ 40 w 40"/>
                <a:gd name="T9" fmla="*/ 32 h 38"/>
              </a:gdLst>
              <a:ahLst/>
              <a:cxnLst>
                <a:cxn ang="0">
                  <a:pos x="T0" y="T1"/>
                </a:cxn>
                <a:cxn ang="0">
                  <a:pos x="T2" y="T3"/>
                </a:cxn>
                <a:cxn ang="0">
                  <a:pos x="T4" y="T5"/>
                </a:cxn>
                <a:cxn ang="0">
                  <a:pos x="T6" y="T7"/>
                </a:cxn>
                <a:cxn ang="0">
                  <a:pos x="T8" y="T9"/>
                </a:cxn>
              </a:cxnLst>
              <a:rect l="0" t="0" r="r" b="b"/>
              <a:pathLst>
                <a:path w="40" h="38">
                  <a:moveTo>
                    <a:pt x="40" y="32"/>
                  </a:moveTo>
                  <a:lnTo>
                    <a:pt x="6" y="0"/>
                  </a:lnTo>
                  <a:lnTo>
                    <a:pt x="0" y="6"/>
                  </a:lnTo>
                  <a:lnTo>
                    <a:pt x="34" y="38"/>
                  </a:lnTo>
                  <a:lnTo>
                    <a:pt x="40" y="3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67" name="Freeform 266"/>
            <p:cNvSpPr>
              <a:spLocks/>
            </p:cNvSpPr>
            <p:nvPr/>
          </p:nvSpPr>
          <p:spPr bwMode="auto">
            <a:xfrm>
              <a:off x="4671552" y="4150673"/>
              <a:ext cx="82960" cy="89312"/>
            </a:xfrm>
            <a:custGeom>
              <a:avLst/>
              <a:gdLst>
                <a:gd name="T0" fmla="*/ 6 w 40"/>
                <a:gd name="T1" fmla="*/ 10 h 38"/>
                <a:gd name="T2" fmla="*/ 0 w 40"/>
                <a:gd name="T3" fmla="*/ 16 h 38"/>
                <a:gd name="T4" fmla="*/ 24 w 40"/>
                <a:gd name="T5" fmla="*/ 38 h 38"/>
                <a:gd name="T6" fmla="*/ 30 w 40"/>
                <a:gd name="T7" fmla="*/ 32 h 38"/>
                <a:gd name="T8" fmla="*/ 14 w 40"/>
                <a:gd name="T9" fmla="*/ 16 h 38"/>
                <a:gd name="T10" fmla="*/ 14 w 40"/>
                <a:gd name="T11" fmla="*/ 16 h 38"/>
                <a:gd name="T12" fmla="*/ 12 w 40"/>
                <a:gd name="T13" fmla="*/ 14 h 38"/>
                <a:gd name="T14" fmla="*/ 12 w 40"/>
                <a:gd name="T15" fmla="*/ 10 h 38"/>
                <a:gd name="T16" fmla="*/ 12 w 40"/>
                <a:gd name="T17" fmla="*/ 10 h 38"/>
                <a:gd name="T18" fmla="*/ 14 w 40"/>
                <a:gd name="T19" fmla="*/ 10 h 38"/>
                <a:gd name="T20" fmla="*/ 18 w 40"/>
                <a:gd name="T21" fmla="*/ 12 h 38"/>
                <a:gd name="T22" fmla="*/ 34 w 40"/>
                <a:gd name="T23" fmla="*/ 28 h 38"/>
                <a:gd name="T24" fmla="*/ 40 w 40"/>
                <a:gd name="T25" fmla="*/ 20 h 38"/>
                <a:gd name="T26" fmla="*/ 22 w 40"/>
                <a:gd name="T27" fmla="*/ 2 h 38"/>
                <a:gd name="T28" fmla="*/ 22 w 40"/>
                <a:gd name="T29" fmla="*/ 2 h 38"/>
                <a:gd name="T30" fmla="*/ 20 w 40"/>
                <a:gd name="T31" fmla="*/ 2 h 38"/>
                <a:gd name="T32" fmla="*/ 16 w 40"/>
                <a:gd name="T33" fmla="*/ 0 h 38"/>
                <a:gd name="T34" fmla="*/ 10 w 40"/>
                <a:gd name="T35" fmla="*/ 4 h 38"/>
                <a:gd name="T36" fmla="*/ 10 w 40"/>
                <a:gd name="T37" fmla="*/ 4 h 38"/>
                <a:gd name="T38" fmla="*/ 8 w 40"/>
                <a:gd name="T39" fmla="*/ 8 h 38"/>
                <a:gd name="T40" fmla="*/ 8 w 40"/>
                <a:gd name="T41" fmla="*/ 8 h 38"/>
                <a:gd name="T42" fmla="*/ 8 w 40"/>
                <a:gd name="T43" fmla="*/ 12 h 38"/>
                <a:gd name="T44" fmla="*/ 8 w 40"/>
                <a:gd name="T45" fmla="*/ 12 h 38"/>
                <a:gd name="T46" fmla="*/ 6 w 40"/>
                <a:gd name="T47" fmla="*/ 1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0" h="38">
                  <a:moveTo>
                    <a:pt x="6" y="10"/>
                  </a:moveTo>
                  <a:lnTo>
                    <a:pt x="0" y="16"/>
                  </a:lnTo>
                  <a:lnTo>
                    <a:pt x="24" y="38"/>
                  </a:lnTo>
                  <a:lnTo>
                    <a:pt x="30" y="32"/>
                  </a:lnTo>
                  <a:lnTo>
                    <a:pt x="14" y="16"/>
                  </a:lnTo>
                  <a:lnTo>
                    <a:pt x="14" y="16"/>
                  </a:lnTo>
                  <a:lnTo>
                    <a:pt x="12" y="14"/>
                  </a:lnTo>
                  <a:lnTo>
                    <a:pt x="12" y="10"/>
                  </a:lnTo>
                  <a:lnTo>
                    <a:pt x="12" y="10"/>
                  </a:lnTo>
                  <a:lnTo>
                    <a:pt x="14" y="10"/>
                  </a:lnTo>
                  <a:lnTo>
                    <a:pt x="18" y="12"/>
                  </a:lnTo>
                  <a:lnTo>
                    <a:pt x="34" y="28"/>
                  </a:lnTo>
                  <a:lnTo>
                    <a:pt x="40" y="20"/>
                  </a:lnTo>
                  <a:lnTo>
                    <a:pt x="22" y="2"/>
                  </a:lnTo>
                  <a:lnTo>
                    <a:pt x="22" y="2"/>
                  </a:lnTo>
                  <a:lnTo>
                    <a:pt x="20" y="2"/>
                  </a:lnTo>
                  <a:lnTo>
                    <a:pt x="16" y="0"/>
                  </a:lnTo>
                  <a:lnTo>
                    <a:pt x="10" y="4"/>
                  </a:lnTo>
                  <a:lnTo>
                    <a:pt x="10" y="4"/>
                  </a:lnTo>
                  <a:lnTo>
                    <a:pt x="8" y="8"/>
                  </a:lnTo>
                  <a:lnTo>
                    <a:pt x="8" y="8"/>
                  </a:lnTo>
                  <a:lnTo>
                    <a:pt x="8" y="12"/>
                  </a:lnTo>
                  <a:lnTo>
                    <a:pt x="8" y="12"/>
                  </a:lnTo>
                  <a:lnTo>
                    <a:pt x="6"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68" name="Freeform 267"/>
            <p:cNvSpPr>
              <a:spLocks noEditPoints="1"/>
            </p:cNvSpPr>
            <p:nvPr/>
          </p:nvSpPr>
          <p:spPr bwMode="auto">
            <a:xfrm>
              <a:off x="4783547" y="4268190"/>
              <a:ext cx="70516" cy="79911"/>
            </a:xfrm>
            <a:custGeom>
              <a:avLst/>
              <a:gdLst>
                <a:gd name="T0" fmla="*/ 12 w 34"/>
                <a:gd name="T1" fmla="*/ 18 h 34"/>
                <a:gd name="T2" fmla="*/ 12 w 34"/>
                <a:gd name="T3" fmla="*/ 18 h 34"/>
                <a:gd name="T4" fmla="*/ 8 w 34"/>
                <a:gd name="T5" fmla="*/ 14 h 34"/>
                <a:gd name="T6" fmla="*/ 8 w 34"/>
                <a:gd name="T7" fmla="*/ 12 h 34"/>
                <a:gd name="T8" fmla="*/ 8 w 34"/>
                <a:gd name="T9" fmla="*/ 10 h 34"/>
                <a:gd name="T10" fmla="*/ 8 w 34"/>
                <a:gd name="T11" fmla="*/ 10 h 34"/>
                <a:gd name="T12" fmla="*/ 12 w 34"/>
                <a:gd name="T13" fmla="*/ 8 h 34"/>
                <a:gd name="T14" fmla="*/ 14 w 34"/>
                <a:gd name="T15" fmla="*/ 8 h 34"/>
                <a:gd name="T16" fmla="*/ 18 w 34"/>
                <a:gd name="T17" fmla="*/ 12 h 34"/>
                <a:gd name="T18" fmla="*/ 12 w 34"/>
                <a:gd name="T19" fmla="*/ 18 h 34"/>
                <a:gd name="T20" fmla="*/ 28 w 34"/>
                <a:gd name="T21" fmla="*/ 8 h 34"/>
                <a:gd name="T22" fmla="*/ 28 w 34"/>
                <a:gd name="T23" fmla="*/ 8 h 34"/>
                <a:gd name="T24" fmla="*/ 22 w 34"/>
                <a:gd name="T25" fmla="*/ 4 h 34"/>
                <a:gd name="T26" fmla="*/ 16 w 34"/>
                <a:gd name="T27" fmla="*/ 0 h 34"/>
                <a:gd name="T28" fmla="*/ 10 w 34"/>
                <a:gd name="T29" fmla="*/ 2 h 34"/>
                <a:gd name="T30" fmla="*/ 4 w 34"/>
                <a:gd name="T31" fmla="*/ 6 h 34"/>
                <a:gd name="T32" fmla="*/ 4 w 34"/>
                <a:gd name="T33" fmla="*/ 6 h 34"/>
                <a:gd name="T34" fmla="*/ 0 w 34"/>
                <a:gd name="T35" fmla="*/ 12 h 34"/>
                <a:gd name="T36" fmla="*/ 0 w 34"/>
                <a:gd name="T37" fmla="*/ 16 h 34"/>
                <a:gd name="T38" fmla="*/ 4 w 34"/>
                <a:gd name="T39" fmla="*/ 22 h 34"/>
                <a:gd name="T40" fmla="*/ 8 w 34"/>
                <a:gd name="T41" fmla="*/ 26 h 34"/>
                <a:gd name="T42" fmla="*/ 8 w 34"/>
                <a:gd name="T43" fmla="*/ 26 h 34"/>
                <a:gd name="T44" fmla="*/ 12 w 34"/>
                <a:gd name="T45" fmla="*/ 30 h 34"/>
                <a:gd name="T46" fmla="*/ 18 w 34"/>
                <a:gd name="T47" fmla="*/ 34 h 34"/>
                <a:gd name="T48" fmla="*/ 24 w 34"/>
                <a:gd name="T49" fmla="*/ 32 h 34"/>
                <a:gd name="T50" fmla="*/ 30 w 34"/>
                <a:gd name="T51" fmla="*/ 28 h 34"/>
                <a:gd name="T52" fmla="*/ 30 w 34"/>
                <a:gd name="T53" fmla="*/ 28 h 34"/>
                <a:gd name="T54" fmla="*/ 32 w 34"/>
                <a:gd name="T55" fmla="*/ 24 h 34"/>
                <a:gd name="T56" fmla="*/ 34 w 34"/>
                <a:gd name="T57" fmla="*/ 20 h 34"/>
                <a:gd name="T58" fmla="*/ 34 w 34"/>
                <a:gd name="T59" fmla="*/ 20 h 34"/>
                <a:gd name="T60" fmla="*/ 32 w 34"/>
                <a:gd name="T61" fmla="*/ 16 h 34"/>
                <a:gd name="T62" fmla="*/ 30 w 34"/>
                <a:gd name="T63" fmla="*/ 12 h 34"/>
                <a:gd name="T64" fmla="*/ 24 w 34"/>
                <a:gd name="T65" fmla="*/ 18 h 34"/>
                <a:gd name="T66" fmla="*/ 24 w 34"/>
                <a:gd name="T67" fmla="*/ 18 h 34"/>
                <a:gd name="T68" fmla="*/ 26 w 34"/>
                <a:gd name="T69" fmla="*/ 22 h 34"/>
                <a:gd name="T70" fmla="*/ 26 w 34"/>
                <a:gd name="T71" fmla="*/ 22 h 34"/>
                <a:gd name="T72" fmla="*/ 24 w 34"/>
                <a:gd name="T73" fmla="*/ 24 h 34"/>
                <a:gd name="T74" fmla="*/ 24 w 34"/>
                <a:gd name="T75" fmla="*/ 24 h 34"/>
                <a:gd name="T76" fmla="*/ 22 w 34"/>
                <a:gd name="T77" fmla="*/ 26 h 34"/>
                <a:gd name="T78" fmla="*/ 20 w 34"/>
                <a:gd name="T79" fmla="*/ 24 h 34"/>
                <a:gd name="T80" fmla="*/ 16 w 34"/>
                <a:gd name="T81" fmla="*/ 22 h 34"/>
                <a:gd name="T82" fmla="*/ 28 w 34"/>
                <a:gd name="T83" fmla="*/ 8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4" h="34">
                  <a:moveTo>
                    <a:pt x="12" y="18"/>
                  </a:moveTo>
                  <a:lnTo>
                    <a:pt x="12" y="18"/>
                  </a:lnTo>
                  <a:lnTo>
                    <a:pt x="8" y="14"/>
                  </a:lnTo>
                  <a:lnTo>
                    <a:pt x="8" y="12"/>
                  </a:lnTo>
                  <a:lnTo>
                    <a:pt x="8" y="10"/>
                  </a:lnTo>
                  <a:lnTo>
                    <a:pt x="8" y="10"/>
                  </a:lnTo>
                  <a:lnTo>
                    <a:pt x="12" y="8"/>
                  </a:lnTo>
                  <a:lnTo>
                    <a:pt x="14" y="8"/>
                  </a:lnTo>
                  <a:lnTo>
                    <a:pt x="18" y="12"/>
                  </a:lnTo>
                  <a:lnTo>
                    <a:pt x="12" y="18"/>
                  </a:lnTo>
                  <a:close/>
                  <a:moveTo>
                    <a:pt x="28" y="8"/>
                  </a:moveTo>
                  <a:lnTo>
                    <a:pt x="28" y="8"/>
                  </a:lnTo>
                  <a:lnTo>
                    <a:pt x="22" y="4"/>
                  </a:lnTo>
                  <a:lnTo>
                    <a:pt x="16" y="0"/>
                  </a:lnTo>
                  <a:lnTo>
                    <a:pt x="10" y="2"/>
                  </a:lnTo>
                  <a:lnTo>
                    <a:pt x="4" y="6"/>
                  </a:lnTo>
                  <a:lnTo>
                    <a:pt x="4" y="6"/>
                  </a:lnTo>
                  <a:lnTo>
                    <a:pt x="0" y="12"/>
                  </a:lnTo>
                  <a:lnTo>
                    <a:pt x="0" y="16"/>
                  </a:lnTo>
                  <a:lnTo>
                    <a:pt x="4" y="22"/>
                  </a:lnTo>
                  <a:lnTo>
                    <a:pt x="8" y="26"/>
                  </a:lnTo>
                  <a:lnTo>
                    <a:pt x="8" y="26"/>
                  </a:lnTo>
                  <a:lnTo>
                    <a:pt x="12" y="30"/>
                  </a:lnTo>
                  <a:lnTo>
                    <a:pt x="18" y="34"/>
                  </a:lnTo>
                  <a:lnTo>
                    <a:pt x="24" y="32"/>
                  </a:lnTo>
                  <a:lnTo>
                    <a:pt x="30" y="28"/>
                  </a:lnTo>
                  <a:lnTo>
                    <a:pt x="30" y="28"/>
                  </a:lnTo>
                  <a:lnTo>
                    <a:pt x="32" y="24"/>
                  </a:lnTo>
                  <a:lnTo>
                    <a:pt x="34" y="20"/>
                  </a:lnTo>
                  <a:lnTo>
                    <a:pt x="34" y="20"/>
                  </a:lnTo>
                  <a:lnTo>
                    <a:pt x="32" y="16"/>
                  </a:lnTo>
                  <a:lnTo>
                    <a:pt x="30" y="12"/>
                  </a:lnTo>
                  <a:lnTo>
                    <a:pt x="24" y="18"/>
                  </a:lnTo>
                  <a:lnTo>
                    <a:pt x="24" y="18"/>
                  </a:lnTo>
                  <a:lnTo>
                    <a:pt x="26" y="22"/>
                  </a:lnTo>
                  <a:lnTo>
                    <a:pt x="26" y="22"/>
                  </a:lnTo>
                  <a:lnTo>
                    <a:pt x="24" y="24"/>
                  </a:lnTo>
                  <a:lnTo>
                    <a:pt x="24" y="24"/>
                  </a:lnTo>
                  <a:lnTo>
                    <a:pt x="22" y="26"/>
                  </a:lnTo>
                  <a:lnTo>
                    <a:pt x="20" y="24"/>
                  </a:lnTo>
                  <a:lnTo>
                    <a:pt x="16" y="22"/>
                  </a:lnTo>
                  <a:lnTo>
                    <a:pt x="28"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69" name="Freeform 268"/>
            <p:cNvSpPr>
              <a:spLocks/>
            </p:cNvSpPr>
            <p:nvPr/>
          </p:nvSpPr>
          <p:spPr bwMode="auto">
            <a:xfrm>
              <a:off x="4874803" y="4366903"/>
              <a:ext cx="78812" cy="89312"/>
            </a:xfrm>
            <a:custGeom>
              <a:avLst/>
              <a:gdLst>
                <a:gd name="T0" fmla="*/ 0 w 38"/>
                <a:gd name="T1" fmla="*/ 6 h 38"/>
                <a:gd name="T2" fmla="*/ 32 w 38"/>
                <a:gd name="T3" fmla="*/ 38 h 38"/>
                <a:gd name="T4" fmla="*/ 38 w 38"/>
                <a:gd name="T5" fmla="*/ 32 h 38"/>
                <a:gd name="T6" fmla="*/ 6 w 38"/>
                <a:gd name="T7" fmla="*/ 0 h 38"/>
                <a:gd name="T8" fmla="*/ 0 w 38"/>
                <a:gd name="T9" fmla="*/ 6 h 38"/>
              </a:gdLst>
              <a:ahLst/>
              <a:cxnLst>
                <a:cxn ang="0">
                  <a:pos x="T0" y="T1"/>
                </a:cxn>
                <a:cxn ang="0">
                  <a:pos x="T2" y="T3"/>
                </a:cxn>
                <a:cxn ang="0">
                  <a:pos x="T4" y="T5"/>
                </a:cxn>
                <a:cxn ang="0">
                  <a:pos x="T6" y="T7"/>
                </a:cxn>
                <a:cxn ang="0">
                  <a:pos x="T8" y="T9"/>
                </a:cxn>
              </a:cxnLst>
              <a:rect l="0" t="0" r="r" b="b"/>
              <a:pathLst>
                <a:path w="38" h="38">
                  <a:moveTo>
                    <a:pt x="0" y="6"/>
                  </a:moveTo>
                  <a:lnTo>
                    <a:pt x="32" y="38"/>
                  </a:lnTo>
                  <a:lnTo>
                    <a:pt x="38" y="32"/>
                  </a:lnTo>
                  <a:lnTo>
                    <a:pt x="6" y="0"/>
                  </a:lnTo>
                  <a:lnTo>
                    <a:pt x="0"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70" name="Freeform 269"/>
            <p:cNvSpPr>
              <a:spLocks noEditPoints="1"/>
            </p:cNvSpPr>
            <p:nvPr/>
          </p:nvSpPr>
          <p:spPr bwMode="auto">
            <a:xfrm>
              <a:off x="4995094" y="4498521"/>
              <a:ext cx="78812" cy="79911"/>
            </a:xfrm>
            <a:custGeom>
              <a:avLst/>
              <a:gdLst>
                <a:gd name="T0" fmla="*/ 20 w 38"/>
                <a:gd name="T1" fmla="*/ 14 h 34"/>
                <a:gd name="T2" fmla="*/ 20 w 38"/>
                <a:gd name="T3" fmla="*/ 14 h 34"/>
                <a:gd name="T4" fmla="*/ 24 w 38"/>
                <a:gd name="T5" fmla="*/ 20 h 34"/>
                <a:gd name="T6" fmla="*/ 26 w 38"/>
                <a:gd name="T7" fmla="*/ 22 h 34"/>
                <a:gd name="T8" fmla="*/ 24 w 38"/>
                <a:gd name="T9" fmla="*/ 26 h 34"/>
                <a:gd name="T10" fmla="*/ 24 w 38"/>
                <a:gd name="T11" fmla="*/ 26 h 34"/>
                <a:gd name="T12" fmla="*/ 20 w 38"/>
                <a:gd name="T13" fmla="*/ 26 h 34"/>
                <a:gd name="T14" fmla="*/ 18 w 38"/>
                <a:gd name="T15" fmla="*/ 24 h 34"/>
                <a:gd name="T16" fmla="*/ 18 w 38"/>
                <a:gd name="T17" fmla="*/ 24 h 34"/>
                <a:gd name="T18" fmla="*/ 16 w 38"/>
                <a:gd name="T19" fmla="*/ 22 h 34"/>
                <a:gd name="T20" fmla="*/ 16 w 38"/>
                <a:gd name="T21" fmla="*/ 18 h 34"/>
                <a:gd name="T22" fmla="*/ 20 w 38"/>
                <a:gd name="T23" fmla="*/ 14 h 34"/>
                <a:gd name="T24" fmla="*/ 20 w 38"/>
                <a:gd name="T25" fmla="*/ 14 h 34"/>
                <a:gd name="T26" fmla="*/ 20 w 38"/>
                <a:gd name="T27" fmla="*/ 4 h 34"/>
                <a:gd name="T28" fmla="*/ 20 w 38"/>
                <a:gd name="T29" fmla="*/ 4 h 34"/>
                <a:gd name="T30" fmla="*/ 18 w 38"/>
                <a:gd name="T31" fmla="*/ 0 h 34"/>
                <a:gd name="T32" fmla="*/ 14 w 38"/>
                <a:gd name="T33" fmla="*/ 0 h 34"/>
                <a:gd name="T34" fmla="*/ 10 w 38"/>
                <a:gd name="T35" fmla="*/ 2 h 34"/>
                <a:gd name="T36" fmla="*/ 4 w 38"/>
                <a:gd name="T37" fmla="*/ 6 h 34"/>
                <a:gd name="T38" fmla="*/ 4 w 38"/>
                <a:gd name="T39" fmla="*/ 6 h 34"/>
                <a:gd name="T40" fmla="*/ 2 w 38"/>
                <a:gd name="T41" fmla="*/ 10 h 34"/>
                <a:gd name="T42" fmla="*/ 0 w 38"/>
                <a:gd name="T43" fmla="*/ 12 h 34"/>
                <a:gd name="T44" fmla="*/ 0 w 38"/>
                <a:gd name="T45" fmla="*/ 12 h 34"/>
                <a:gd name="T46" fmla="*/ 0 w 38"/>
                <a:gd name="T47" fmla="*/ 16 h 34"/>
                <a:gd name="T48" fmla="*/ 4 w 38"/>
                <a:gd name="T49" fmla="*/ 20 h 34"/>
                <a:gd name="T50" fmla="*/ 10 w 38"/>
                <a:gd name="T51" fmla="*/ 14 h 34"/>
                <a:gd name="T52" fmla="*/ 10 w 38"/>
                <a:gd name="T53" fmla="*/ 14 h 34"/>
                <a:gd name="T54" fmla="*/ 8 w 38"/>
                <a:gd name="T55" fmla="*/ 12 h 34"/>
                <a:gd name="T56" fmla="*/ 8 w 38"/>
                <a:gd name="T57" fmla="*/ 8 h 34"/>
                <a:gd name="T58" fmla="*/ 8 w 38"/>
                <a:gd name="T59" fmla="*/ 8 h 34"/>
                <a:gd name="T60" fmla="*/ 12 w 38"/>
                <a:gd name="T61" fmla="*/ 8 h 34"/>
                <a:gd name="T62" fmla="*/ 14 w 38"/>
                <a:gd name="T63" fmla="*/ 10 h 34"/>
                <a:gd name="T64" fmla="*/ 16 w 38"/>
                <a:gd name="T65" fmla="*/ 10 h 34"/>
                <a:gd name="T66" fmla="*/ 16 w 38"/>
                <a:gd name="T67" fmla="*/ 10 h 34"/>
                <a:gd name="T68" fmla="*/ 12 w 38"/>
                <a:gd name="T69" fmla="*/ 16 h 34"/>
                <a:gd name="T70" fmla="*/ 8 w 38"/>
                <a:gd name="T71" fmla="*/ 20 h 34"/>
                <a:gd name="T72" fmla="*/ 8 w 38"/>
                <a:gd name="T73" fmla="*/ 26 h 34"/>
                <a:gd name="T74" fmla="*/ 12 w 38"/>
                <a:gd name="T75" fmla="*/ 30 h 34"/>
                <a:gd name="T76" fmla="*/ 12 w 38"/>
                <a:gd name="T77" fmla="*/ 30 h 34"/>
                <a:gd name="T78" fmla="*/ 16 w 38"/>
                <a:gd name="T79" fmla="*/ 32 h 34"/>
                <a:gd name="T80" fmla="*/ 18 w 38"/>
                <a:gd name="T81" fmla="*/ 34 h 34"/>
                <a:gd name="T82" fmla="*/ 22 w 38"/>
                <a:gd name="T83" fmla="*/ 34 h 34"/>
                <a:gd name="T84" fmla="*/ 26 w 38"/>
                <a:gd name="T85" fmla="*/ 32 h 34"/>
                <a:gd name="T86" fmla="*/ 26 w 38"/>
                <a:gd name="T87" fmla="*/ 32 h 34"/>
                <a:gd name="T88" fmla="*/ 28 w 38"/>
                <a:gd name="T89" fmla="*/ 28 h 34"/>
                <a:gd name="T90" fmla="*/ 28 w 38"/>
                <a:gd name="T91" fmla="*/ 22 h 34"/>
                <a:gd name="T92" fmla="*/ 28 w 38"/>
                <a:gd name="T93" fmla="*/ 22 h 34"/>
                <a:gd name="T94" fmla="*/ 32 w 38"/>
                <a:gd name="T95" fmla="*/ 24 h 34"/>
                <a:gd name="T96" fmla="*/ 38 w 38"/>
                <a:gd name="T97" fmla="*/ 18 h 34"/>
                <a:gd name="T98" fmla="*/ 38 w 38"/>
                <a:gd name="T99" fmla="*/ 18 h 34"/>
                <a:gd name="T100" fmla="*/ 32 w 38"/>
                <a:gd name="T101" fmla="*/ 14 h 34"/>
                <a:gd name="T102" fmla="*/ 20 w 38"/>
                <a:gd name="T103" fmla="*/ 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8" h="34">
                  <a:moveTo>
                    <a:pt x="20" y="14"/>
                  </a:moveTo>
                  <a:lnTo>
                    <a:pt x="20" y="14"/>
                  </a:lnTo>
                  <a:lnTo>
                    <a:pt x="24" y="20"/>
                  </a:lnTo>
                  <a:lnTo>
                    <a:pt x="26" y="22"/>
                  </a:lnTo>
                  <a:lnTo>
                    <a:pt x="24" y="26"/>
                  </a:lnTo>
                  <a:lnTo>
                    <a:pt x="24" y="26"/>
                  </a:lnTo>
                  <a:lnTo>
                    <a:pt x="20" y="26"/>
                  </a:lnTo>
                  <a:lnTo>
                    <a:pt x="18" y="24"/>
                  </a:lnTo>
                  <a:lnTo>
                    <a:pt x="18" y="24"/>
                  </a:lnTo>
                  <a:lnTo>
                    <a:pt x="16" y="22"/>
                  </a:lnTo>
                  <a:lnTo>
                    <a:pt x="16" y="18"/>
                  </a:lnTo>
                  <a:lnTo>
                    <a:pt x="20" y="14"/>
                  </a:lnTo>
                  <a:lnTo>
                    <a:pt x="20" y="14"/>
                  </a:lnTo>
                  <a:close/>
                  <a:moveTo>
                    <a:pt x="20" y="4"/>
                  </a:moveTo>
                  <a:lnTo>
                    <a:pt x="20" y="4"/>
                  </a:lnTo>
                  <a:lnTo>
                    <a:pt x="18" y="0"/>
                  </a:lnTo>
                  <a:lnTo>
                    <a:pt x="14" y="0"/>
                  </a:lnTo>
                  <a:lnTo>
                    <a:pt x="10" y="2"/>
                  </a:lnTo>
                  <a:lnTo>
                    <a:pt x="4" y="6"/>
                  </a:lnTo>
                  <a:lnTo>
                    <a:pt x="4" y="6"/>
                  </a:lnTo>
                  <a:lnTo>
                    <a:pt x="2" y="10"/>
                  </a:lnTo>
                  <a:lnTo>
                    <a:pt x="0" y="12"/>
                  </a:lnTo>
                  <a:lnTo>
                    <a:pt x="0" y="12"/>
                  </a:lnTo>
                  <a:lnTo>
                    <a:pt x="0" y="16"/>
                  </a:lnTo>
                  <a:lnTo>
                    <a:pt x="4" y="20"/>
                  </a:lnTo>
                  <a:lnTo>
                    <a:pt x="10" y="14"/>
                  </a:lnTo>
                  <a:lnTo>
                    <a:pt x="10" y="14"/>
                  </a:lnTo>
                  <a:lnTo>
                    <a:pt x="8" y="12"/>
                  </a:lnTo>
                  <a:lnTo>
                    <a:pt x="8" y="8"/>
                  </a:lnTo>
                  <a:lnTo>
                    <a:pt x="8" y="8"/>
                  </a:lnTo>
                  <a:lnTo>
                    <a:pt x="12" y="8"/>
                  </a:lnTo>
                  <a:lnTo>
                    <a:pt x="14" y="10"/>
                  </a:lnTo>
                  <a:lnTo>
                    <a:pt x="16" y="10"/>
                  </a:lnTo>
                  <a:lnTo>
                    <a:pt x="16" y="10"/>
                  </a:lnTo>
                  <a:lnTo>
                    <a:pt x="12" y="16"/>
                  </a:lnTo>
                  <a:lnTo>
                    <a:pt x="8" y="20"/>
                  </a:lnTo>
                  <a:lnTo>
                    <a:pt x="8" y="26"/>
                  </a:lnTo>
                  <a:lnTo>
                    <a:pt x="12" y="30"/>
                  </a:lnTo>
                  <a:lnTo>
                    <a:pt x="12" y="30"/>
                  </a:lnTo>
                  <a:lnTo>
                    <a:pt x="16" y="32"/>
                  </a:lnTo>
                  <a:lnTo>
                    <a:pt x="18" y="34"/>
                  </a:lnTo>
                  <a:lnTo>
                    <a:pt x="22" y="34"/>
                  </a:lnTo>
                  <a:lnTo>
                    <a:pt x="26" y="32"/>
                  </a:lnTo>
                  <a:lnTo>
                    <a:pt x="26" y="32"/>
                  </a:lnTo>
                  <a:lnTo>
                    <a:pt x="28" y="28"/>
                  </a:lnTo>
                  <a:lnTo>
                    <a:pt x="28" y="22"/>
                  </a:lnTo>
                  <a:lnTo>
                    <a:pt x="28" y="22"/>
                  </a:lnTo>
                  <a:lnTo>
                    <a:pt x="32" y="24"/>
                  </a:lnTo>
                  <a:lnTo>
                    <a:pt x="38" y="18"/>
                  </a:lnTo>
                  <a:lnTo>
                    <a:pt x="38" y="18"/>
                  </a:lnTo>
                  <a:lnTo>
                    <a:pt x="32" y="14"/>
                  </a:lnTo>
                  <a:lnTo>
                    <a:pt x="20"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71" name="Freeform 270"/>
            <p:cNvSpPr>
              <a:spLocks/>
            </p:cNvSpPr>
            <p:nvPr/>
          </p:nvSpPr>
          <p:spPr bwMode="auto">
            <a:xfrm>
              <a:off x="5102942" y="4611337"/>
              <a:ext cx="66368" cy="79911"/>
            </a:xfrm>
            <a:custGeom>
              <a:avLst/>
              <a:gdLst>
                <a:gd name="T0" fmla="*/ 12 w 32"/>
                <a:gd name="T1" fmla="*/ 30 h 34"/>
                <a:gd name="T2" fmla="*/ 12 w 32"/>
                <a:gd name="T3" fmla="*/ 30 h 34"/>
                <a:gd name="T4" fmla="*/ 16 w 32"/>
                <a:gd name="T5" fmla="*/ 34 h 34"/>
                <a:gd name="T6" fmla="*/ 20 w 32"/>
                <a:gd name="T7" fmla="*/ 34 h 34"/>
                <a:gd name="T8" fmla="*/ 24 w 32"/>
                <a:gd name="T9" fmla="*/ 32 h 34"/>
                <a:gd name="T10" fmla="*/ 28 w 32"/>
                <a:gd name="T11" fmla="*/ 28 h 34"/>
                <a:gd name="T12" fmla="*/ 28 w 32"/>
                <a:gd name="T13" fmla="*/ 28 h 34"/>
                <a:gd name="T14" fmla="*/ 30 w 32"/>
                <a:gd name="T15" fmla="*/ 24 h 34"/>
                <a:gd name="T16" fmla="*/ 32 w 32"/>
                <a:gd name="T17" fmla="*/ 20 h 34"/>
                <a:gd name="T18" fmla="*/ 32 w 32"/>
                <a:gd name="T19" fmla="*/ 16 h 34"/>
                <a:gd name="T20" fmla="*/ 30 w 32"/>
                <a:gd name="T21" fmla="*/ 12 h 34"/>
                <a:gd name="T22" fmla="*/ 30 w 32"/>
                <a:gd name="T23" fmla="*/ 12 h 34"/>
                <a:gd name="T24" fmla="*/ 26 w 32"/>
                <a:gd name="T25" fmla="*/ 12 h 34"/>
                <a:gd name="T26" fmla="*/ 24 w 32"/>
                <a:gd name="T27" fmla="*/ 10 h 34"/>
                <a:gd name="T28" fmla="*/ 16 w 32"/>
                <a:gd name="T29" fmla="*/ 12 h 34"/>
                <a:gd name="T30" fmla="*/ 12 w 32"/>
                <a:gd name="T31" fmla="*/ 14 h 34"/>
                <a:gd name="T32" fmla="*/ 8 w 32"/>
                <a:gd name="T33" fmla="*/ 14 h 34"/>
                <a:gd name="T34" fmla="*/ 8 w 32"/>
                <a:gd name="T35" fmla="*/ 14 h 34"/>
                <a:gd name="T36" fmla="*/ 8 w 32"/>
                <a:gd name="T37" fmla="*/ 14 h 34"/>
                <a:gd name="T38" fmla="*/ 6 w 32"/>
                <a:gd name="T39" fmla="*/ 12 h 34"/>
                <a:gd name="T40" fmla="*/ 6 w 32"/>
                <a:gd name="T41" fmla="*/ 10 h 34"/>
                <a:gd name="T42" fmla="*/ 6 w 32"/>
                <a:gd name="T43" fmla="*/ 10 h 34"/>
                <a:gd name="T44" fmla="*/ 8 w 32"/>
                <a:gd name="T45" fmla="*/ 8 h 34"/>
                <a:gd name="T46" fmla="*/ 8 w 32"/>
                <a:gd name="T47" fmla="*/ 8 h 34"/>
                <a:gd name="T48" fmla="*/ 12 w 32"/>
                <a:gd name="T49" fmla="*/ 10 h 34"/>
                <a:gd name="T50" fmla="*/ 18 w 32"/>
                <a:gd name="T51" fmla="*/ 4 h 34"/>
                <a:gd name="T52" fmla="*/ 18 w 32"/>
                <a:gd name="T53" fmla="*/ 4 h 34"/>
                <a:gd name="T54" fmla="*/ 14 w 32"/>
                <a:gd name="T55" fmla="*/ 2 h 34"/>
                <a:gd name="T56" fmla="*/ 12 w 32"/>
                <a:gd name="T57" fmla="*/ 0 h 34"/>
                <a:gd name="T58" fmla="*/ 8 w 32"/>
                <a:gd name="T59" fmla="*/ 2 h 34"/>
                <a:gd name="T60" fmla="*/ 4 w 32"/>
                <a:gd name="T61" fmla="*/ 6 h 34"/>
                <a:gd name="T62" fmla="*/ 4 w 32"/>
                <a:gd name="T63" fmla="*/ 6 h 34"/>
                <a:gd name="T64" fmla="*/ 0 w 32"/>
                <a:gd name="T65" fmla="*/ 8 h 34"/>
                <a:gd name="T66" fmla="*/ 0 w 32"/>
                <a:gd name="T67" fmla="*/ 12 h 34"/>
                <a:gd name="T68" fmla="*/ 0 w 32"/>
                <a:gd name="T69" fmla="*/ 16 h 34"/>
                <a:gd name="T70" fmla="*/ 2 w 32"/>
                <a:gd name="T71" fmla="*/ 20 h 34"/>
                <a:gd name="T72" fmla="*/ 2 w 32"/>
                <a:gd name="T73" fmla="*/ 20 h 34"/>
                <a:gd name="T74" fmla="*/ 4 w 32"/>
                <a:gd name="T75" fmla="*/ 22 h 34"/>
                <a:gd name="T76" fmla="*/ 8 w 32"/>
                <a:gd name="T77" fmla="*/ 22 h 34"/>
                <a:gd name="T78" fmla="*/ 14 w 32"/>
                <a:gd name="T79" fmla="*/ 22 h 34"/>
                <a:gd name="T80" fmla="*/ 20 w 32"/>
                <a:gd name="T81" fmla="*/ 20 h 34"/>
                <a:gd name="T82" fmla="*/ 22 w 32"/>
                <a:gd name="T83" fmla="*/ 18 h 34"/>
                <a:gd name="T84" fmla="*/ 24 w 32"/>
                <a:gd name="T85" fmla="*/ 20 h 34"/>
                <a:gd name="T86" fmla="*/ 24 w 32"/>
                <a:gd name="T87" fmla="*/ 20 h 34"/>
                <a:gd name="T88" fmla="*/ 24 w 32"/>
                <a:gd name="T89" fmla="*/ 22 h 34"/>
                <a:gd name="T90" fmla="*/ 24 w 32"/>
                <a:gd name="T91" fmla="*/ 24 h 34"/>
                <a:gd name="T92" fmla="*/ 24 w 32"/>
                <a:gd name="T93" fmla="*/ 24 h 34"/>
                <a:gd name="T94" fmla="*/ 20 w 32"/>
                <a:gd name="T95" fmla="*/ 26 h 34"/>
                <a:gd name="T96" fmla="*/ 20 w 32"/>
                <a:gd name="T97" fmla="*/ 26 h 34"/>
                <a:gd name="T98" fmla="*/ 18 w 32"/>
                <a:gd name="T99" fmla="*/ 24 h 34"/>
                <a:gd name="T100" fmla="*/ 12 w 32"/>
                <a:gd name="T101" fmla="*/ 3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2" h="34">
                  <a:moveTo>
                    <a:pt x="12" y="30"/>
                  </a:moveTo>
                  <a:lnTo>
                    <a:pt x="12" y="30"/>
                  </a:lnTo>
                  <a:lnTo>
                    <a:pt x="16" y="34"/>
                  </a:lnTo>
                  <a:lnTo>
                    <a:pt x="20" y="34"/>
                  </a:lnTo>
                  <a:lnTo>
                    <a:pt x="24" y="32"/>
                  </a:lnTo>
                  <a:lnTo>
                    <a:pt x="28" y="28"/>
                  </a:lnTo>
                  <a:lnTo>
                    <a:pt x="28" y="28"/>
                  </a:lnTo>
                  <a:lnTo>
                    <a:pt x="30" y="24"/>
                  </a:lnTo>
                  <a:lnTo>
                    <a:pt x="32" y="20"/>
                  </a:lnTo>
                  <a:lnTo>
                    <a:pt x="32" y="16"/>
                  </a:lnTo>
                  <a:lnTo>
                    <a:pt x="30" y="12"/>
                  </a:lnTo>
                  <a:lnTo>
                    <a:pt x="30" y="12"/>
                  </a:lnTo>
                  <a:lnTo>
                    <a:pt x="26" y="12"/>
                  </a:lnTo>
                  <a:lnTo>
                    <a:pt x="24" y="10"/>
                  </a:lnTo>
                  <a:lnTo>
                    <a:pt x="16" y="12"/>
                  </a:lnTo>
                  <a:lnTo>
                    <a:pt x="12" y="14"/>
                  </a:lnTo>
                  <a:lnTo>
                    <a:pt x="8" y="14"/>
                  </a:lnTo>
                  <a:lnTo>
                    <a:pt x="8" y="14"/>
                  </a:lnTo>
                  <a:lnTo>
                    <a:pt x="8" y="14"/>
                  </a:lnTo>
                  <a:lnTo>
                    <a:pt x="6" y="12"/>
                  </a:lnTo>
                  <a:lnTo>
                    <a:pt x="6" y="10"/>
                  </a:lnTo>
                  <a:lnTo>
                    <a:pt x="6" y="10"/>
                  </a:lnTo>
                  <a:lnTo>
                    <a:pt x="8" y="8"/>
                  </a:lnTo>
                  <a:lnTo>
                    <a:pt x="8" y="8"/>
                  </a:lnTo>
                  <a:lnTo>
                    <a:pt x="12" y="10"/>
                  </a:lnTo>
                  <a:lnTo>
                    <a:pt x="18" y="4"/>
                  </a:lnTo>
                  <a:lnTo>
                    <a:pt x="18" y="4"/>
                  </a:lnTo>
                  <a:lnTo>
                    <a:pt x="14" y="2"/>
                  </a:lnTo>
                  <a:lnTo>
                    <a:pt x="12" y="0"/>
                  </a:lnTo>
                  <a:lnTo>
                    <a:pt x="8" y="2"/>
                  </a:lnTo>
                  <a:lnTo>
                    <a:pt x="4" y="6"/>
                  </a:lnTo>
                  <a:lnTo>
                    <a:pt x="4" y="6"/>
                  </a:lnTo>
                  <a:lnTo>
                    <a:pt x="0" y="8"/>
                  </a:lnTo>
                  <a:lnTo>
                    <a:pt x="0" y="12"/>
                  </a:lnTo>
                  <a:lnTo>
                    <a:pt x="0" y="16"/>
                  </a:lnTo>
                  <a:lnTo>
                    <a:pt x="2" y="20"/>
                  </a:lnTo>
                  <a:lnTo>
                    <a:pt x="2" y="20"/>
                  </a:lnTo>
                  <a:lnTo>
                    <a:pt x="4" y="22"/>
                  </a:lnTo>
                  <a:lnTo>
                    <a:pt x="8" y="22"/>
                  </a:lnTo>
                  <a:lnTo>
                    <a:pt x="14" y="22"/>
                  </a:lnTo>
                  <a:lnTo>
                    <a:pt x="20" y="20"/>
                  </a:lnTo>
                  <a:lnTo>
                    <a:pt x="22" y="18"/>
                  </a:lnTo>
                  <a:lnTo>
                    <a:pt x="24" y="20"/>
                  </a:lnTo>
                  <a:lnTo>
                    <a:pt x="24" y="20"/>
                  </a:lnTo>
                  <a:lnTo>
                    <a:pt x="24" y="22"/>
                  </a:lnTo>
                  <a:lnTo>
                    <a:pt x="24" y="24"/>
                  </a:lnTo>
                  <a:lnTo>
                    <a:pt x="24" y="24"/>
                  </a:lnTo>
                  <a:lnTo>
                    <a:pt x="20" y="26"/>
                  </a:lnTo>
                  <a:lnTo>
                    <a:pt x="20" y="26"/>
                  </a:lnTo>
                  <a:lnTo>
                    <a:pt x="18" y="24"/>
                  </a:lnTo>
                  <a:lnTo>
                    <a:pt x="12" y="3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72" name="Freeform 271"/>
            <p:cNvSpPr>
              <a:spLocks/>
            </p:cNvSpPr>
            <p:nvPr/>
          </p:nvSpPr>
          <p:spPr bwMode="auto">
            <a:xfrm>
              <a:off x="5202494" y="4719452"/>
              <a:ext cx="74664" cy="75210"/>
            </a:xfrm>
            <a:custGeom>
              <a:avLst/>
              <a:gdLst>
                <a:gd name="T0" fmla="*/ 4 w 36"/>
                <a:gd name="T1" fmla="*/ 18 h 32"/>
                <a:gd name="T2" fmla="*/ 8 w 36"/>
                <a:gd name="T3" fmla="*/ 16 h 32"/>
                <a:gd name="T4" fmla="*/ 22 w 36"/>
                <a:gd name="T5" fmla="*/ 30 h 32"/>
                <a:gd name="T6" fmla="*/ 22 w 36"/>
                <a:gd name="T7" fmla="*/ 30 h 32"/>
                <a:gd name="T8" fmla="*/ 26 w 36"/>
                <a:gd name="T9" fmla="*/ 32 h 32"/>
                <a:gd name="T10" fmla="*/ 28 w 36"/>
                <a:gd name="T11" fmla="*/ 32 h 32"/>
                <a:gd name="T12" fmla="*/ 32 w 36"/>
                <a:gd name="T13" fmla="*/ 28 h 32"/>
                <a:gd name="T14" fmla="*/ 32 w 36"/>
                <a:gd name="T15" fmla="*/ 28 h 32"/>
                <a:gd name="T16" fmla="*/ 36 w 36"/>
                <a:gd name="T17" fmla="*/ 24 h 32"/>
                <a:gd name="T18" fmla="*/ 32 w 36"/>
                <a:gd name="T19" fmla="*/ 22 h 32"/>
                <a:gd name="T20" fmla="*/ 32 w 36"/>
                <a:gd name="T21" fmla="*/ 22 h 32"/>
                <a:gd name="T22" fmla="*/ 30 w 36"/>
                <a:gd name="T23" fmla="*/ 22 h 32"/>
                <a:gd name="T24" fmla="*/ 30 w 36"/>
                <a:gd name="T25" fmla="*/ 22 h 32"/>
                <a:gd name="T26" fmla="*/ 28 w 36"/>
                <a:gd name="T27" fmla="*/ 24 h 32"/>
                <a:gd name="T28" fmla="*/ 26 w 36"/>
                <a:gd name="T29" fmla="*/ 22 h 32"/>
                <a:gd name="T30" fmla="*/ 14 w 36"/>
                <a:gd name="T31" fmla="*/ 10 h 32"/>
                <a:gd name="T32" fmla="*/ 16 w 36"/>
                <a:gd name="T33" fmla="*/ 6 h 32"/>
                <a:gd name="T34" fmla="*/ 12 w 36"/>
                <a:gd name="T35" fmla="*/ 2 h 32"/>
                <a:gd name="T36" fmla="*/ 10 w 36"/>
                <a:gd name="T37" fmla="*/ 6 h 32"/>
                <a:gd name="T38" fmla="*/ 2 w 36"/>
                <a:gd name="T39" fmla="*/ 0 h 32"/>
                <a:gd name="T40" fmla="*/ 0 w 36"/>
                <a:gd name="T41" fmla="*/ 8 h 32"/>
                <a:gd name="T42" fmla="*/ 4 w 36"/>
                <a:gd name="T43" fmla="*/ 12 h 32"/>
                <a:gd name="T44" fmla="*/ 0 w 36"/>
                <a:gd name="T45" fmla="*/ 16 h 32"/>
                <a:gd name="T46" fmla="*/ 4 w 36"/>
                <a:gd name="T47" fmla="*/ 1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6" h="32">
                  <a:moveTo>
                    <a:pt x="4" y="18"/>
                  </a:moveTo>
                  <a:lnTo>
                    <a:pt x="8" y="16"/>
                  </a:lnTo>
                  <a:lnTo>
                    <a:pt x="22" y="30"/>
                  </a:lnTo>
                  <a:lnTo>
                    <a:pt x="22" y="30"/>
                  </a:lnTo>
                  <a:lnTo>
                    <a:pt x="26" y="32"/>
                  </a:lnTo>
                  <a:lnTo>
                    <a:pt x="28" y="32"/>
                  </a:lnTo>
                  <a:lnTo>
                    <a:pt x="32" y="28"/>
                  </a:lnTo>
                  <a:lnTo>
                    <a:pt x="32" y="28"/>
                  </a:lnTo>
                  <a:lnTo>
                    <a:pt x="36" y="24"/>
                  </a:lnTo>
                  <a:lnTo>
                    <a:pt x="32" y="22"/>
                  </a:lnTo>
                  <a:lnTo>
                    <a:pt x="32" y="22"/>
                  </a:lnTo>
                  <a:lnTo>
                    <a:pt x="30" y="22"/>
                  </a:lnTo>
                  <a:lnTo>
                    <a:pt x="30" y="22"/>
                  </a:lnTo>
                  <a:lnTo>
                    <a:pt x="28" y="24"/>
                  </a:lnTo>
                  <a:lnTo>
                    <a:pt x="26" y="22"/>
                  </a:lnTo>
                  <a:lnTo>
                    <a:pt x="14" y="10"/>
                  </a:lnTo>
                  <a:lnTo>
                    <a:pt x="16" y="6"/>
                  </a:lnTo>
                  <a:lnTo>
                    <a:pt x="12" y="2"/>
                  </a:lnTo>
                  <a:lnTo>
                    <a:pt x="10" y="6"/>
                  </a:lnTo>
                  <a:lnTo>
                    <a:pt x="2" y="0"/>
                  </a:lnTo>
                  <a:lnTo>
                    <a:pt x="0" y="8"/>
                  </a:lnTo>
                  <a:lnTo>
                    <a:pt x="4" y="12"/>
                  </a:lnTo>
                  <a:lnTo>
                    <a:pt x="0" y="16"/>
                  </a:lnTo>
                  <a:lnTo>
                    <a:pt x="4" y="1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73" name="Freeform 272"/>
            <p:cNvSpPr>
              <a:spLocks noEditPoints="1"/>
            </p:cNvSpPr>
            <p:nvPr/>
          </p:nvSpPr>
          <p:spPr bwMode="auto">
            <a:xfrm>
              <a:off x="5293749" y="4822866"/>
              <a:ext cx="82960" cy="89312"/>
            </a:xfrm>
            <a:custGeom>
              <a:avLst/>
              <a:gdLst>
                <a:gd name="T0" fmla="*/ 16 w 40"/>
                <a:gd name="T1" fmla="*/ 10 h 38"/>
                <a:gd name="T2" fmla="*/ 10 w 40"/>
                <a:gd name="T3" fmla="*/ 16 h 38"/>
                <a:gd name="T4" fmla="*/ 34 w 40"/>
                <a:gd name="T5" fmla="*/ 38 h 38"/>
                <a:gd name="T6" fmla="*/ 40 w 40"/>
                <a:gd name="T7" fmla="*/ 32 h 38"/>
                <a:gd name="T8" fmla="*/ 16 w 40"/>
                <a:gd name="T9" fmla="*/ 10 h 38"/>
                <a:gd name="T10" fmla="*/ 0 w 40"/>
                <a:gd name="T11" fmla="*/ 6 h 38"/>
                <a:gd name="T12" fmla="*/ 6 w 40"/>
                <a:gd name="T13" fmla="*/ 12 h 38"/>
                <a:gd name="T14" fmla="*/ 12 w 40"/>
                <a:gd name="T15" fmla="*/ 6 h 38"/>
                <a:gd name="T16" fmla="*/ 6 w 40"/>
                <a:gd name="T17" fmla="*/ 0 h 38"/>
                <a:gd name="T18" fmla="*/ 0 w 40"/>
                <a:gd name="T19" fmla="*/ 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38">
                  <a:moveTo>
                    <a:pt x="16" y="10"/>
                  </a:moveTo>
                  <a:lnTo>
                    <a:pt x="10" y="16"/>
                  </a:lnTo>
                  <a:lnTo>
                    <a:pt x="34" y="38"/>
                  </a:lnTo>
                  <a:lnTo>
                    <a:pt x="40" y="32"/>
                  </a:lnTo>
                  <a:lnTo>
                    <a:pt x="16" y="10"/>
                  </a:lnTo>
                  <a:close/>
                  <a:moveTo>
                    <a:pt x="0" y="6"/>
                  </a:moveTo>
                  <a:lnTo>
                    <a:pt x="6" y="12"/>
                  </a:lnTo>
                  <a:lnTo>
                    <a:pt x="12" y="6"/>
                  </a:lnTo>
                  <a:lnTo>
                    <a:pt x="6" y="0"/>
                  </a:lnTo>
                  <a:lnTo>
                    <a:pt x="0"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74" name="Freeform 273"/>
            <p:cNvSpPr>
              <a:spLocks/>
            </p:cNvSpPr>
            <p:nvPr/>
          </p:nvSpPr>
          <p:spPr bwMode="auto">
            <a:xfrm>
              <a:off x="5418189" y="4954484"/>
              <a:ext cx="66368" cy="79911"/>
            </a:xfrm>
            <a:custGeom>
              <a:avLst/>
              <a:gdLst>
                <a:gd name="T0" fmla="*/ 22 w 32"/>
                <a:gd name="T1" fmla="*/ 4 h 34"/>
                <a:gd name="T2" fmla="*/ 22 w 32"/>
                <a:gd name="T3" fmla="*/ 4 h 34"/>
                <a:gd name="T4" fmla="*/ 18 w 32"/>
                <a:gd name="T5" fmla="*/ 2 h 34"/>
                <a:gd name="T6" fmla="*/ 12 w 32"/>
                <a:gd name="T7" fmla="*/ 0 h 34"/>
                <a:gd name="T8" fmla="*/ 8 w 32"/>
                <a:gd name="T9" fmla="*/ 2 h 34"/>
                <a:gd name="T10" fmla="*/ 4 w 32"/>
                <a:gd name="T11" fmla="*/ 6 h 34"/>
                <a:gd name="T12" fmla="*/ 4 w 32"/>
                <a:gd name="T13" fmla="*/ 6 h 34"/>
                <a:gd name="T14" fmla="*/ 0 w 32"/>
                <a:gd name="T15" fmla="*/ 12 h 34"/>
                <a:gd name="T16" fmla="*/ 0 w 32"/>
                <a:gd name="T17" fmla="*/ 16 h 34"/>
                <a:gd name="T18" fmla="*/ 2 w 32"/>
                <a:gd name="T19" fmla="*/ 22 h 34"/>
                <a:gd name="T20" fmla="*/ 6 w 32"/>
                <a:gd name="T21" fmla="*/ 26 h 34"/>
                <a:gd name="T22" fmla="*/ 6 w 32"/>
                <a:gd name="T23" fmla="*/ 26 h 34"/>
                <a:gd name="T24" fmla="*/ 12 w 32"/>
                <a:gd name="T25" fmla="*/ 30 h 34"/>
                <a:gd name="T26" fmla="*/ 18 w 32"/>
                <a:gd name="T27" fmla="*/ 34 h 34"/>
                <a:gd name="T28" fmla="*/ 22 w 32"/>
                <a:gd name="T29" fmla="*/ 32 h 34"/>
                <a:gd name="T30" fmla="*/ 28 w 32"/>
                <a:gd name="T31" fmla="*/ 28 h 34"/>
                <a:gd name="T32" fmla="*/ 28 w 32"/>
                <a:gd name="T33" fmla="*/ 28 h 34"/>
                <a:gd name="T34" fmla="*/ 32 w 32"/>
                <a:gd name="T35" fmla="*/ 24 h 34"/>
                <a:gd name="T36" fmla="*/ 32 w 32"/>
                <a:gd name="T37" fmla="*/ 20 h 34"/>
                <a:gd name="T38" fmla="*/ 32 w 32"/>
                <a:gd name="T39" fmla="*/ 14 h 34"/>
                <a:gd name="T40" fmla="*/ 28 w 32"/>
                <a:gd name="T41" fmla="*/ 10 h 34"/>
                <a:gd name="T42" fmla="*/ 22 w 32"/>
                <a:gd name="T43" fmla="*/ 16 h 34"/>
                <a:gd name="T44" fmla="*/ 22 w 32"/>
                <a:gd name="T45" fmla="*/ 16 h 34"/>
                <a:gd name="T46" fmla="*/ 26 w 32"/>
                <a:gd name="T47" fmla="*/ 22 h 34"/>
                <a:gd name="T48" fmla="*/ 24 w 32"/>
                <a:gd name="T49" fmla="*/ 24 h 34"/>
                <a:gd name="T50" fmla="*/ 24 w 32"/>
                <a:gd name="T51" fmla="*/ 24 h 34"/>
                <a:gd name="T52" fmla="*/ 22 w 32"/>
                <a:gd name="T53" fmla="*/ 26 h 34"/>
                <a:gd name="T54" fmla="*/ 20 w 32"/>
                <a:gd name="T55" fmla="*/ 26 h 34"/>
                <a:gd name="T56" fmla="*/ 12 w 32"/>
                <a:gd name="T57" fmla="*/ 20 h 34"/>
                <a:gd name="T58" fmla="*/ 12 w 32"/>
                <a:gd name="T59" fmla="*/ 20 h 34"/>
                <a:gd name="T60" fmla="*/ 8 w 32"/>
                <a:gd name="T61" fmla="*/ 14 h 34"/>
                <a:gd name="T62" fmla="*/ 8 w 32"/>
                <a:gd name="T63" fmla="*/ 12 h 34"/>
                <a:gd name="T64" fmla="*/ 8 w 32"/>
                <a:gd name="T65" fmla="*/ 10 h 34"/>
                <a:gd name="T66" fmla="*/ 8 w 32"/>
                <a:gd name="T67" fmla="*/ 10 h 34"/>
                <a:gd name="T68" fmla="*/ 12 w 32"/>
                <a:gd name="T69" fmla="*/ 8 h 34"/>
                <a:gd name="T70" fmla="*/ 16 w 32"/>
                <a:gd name="T71" fmla="*/ 10 h 34"/>
                <a:gd name="T72" fmla="*/ 22 w 32"/>
                <a:gd name="T73" fmla="*/ 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2" h="34">
                  <a:moveTo>
                    <a:pt x="22" y="4"/>
                  </a:moveTo>
                  <a:lnTo>
                    <a:pt x="22" y="4"/>
                  </a:lnTo>
                  <a:lnTo>
                    <a:pt x="18" y="2"/>
                  </a:lnTo>
                  <a:lnTo>
                    <a:pt x="12" y="0"/>
                  </a:lnTo>
                  <a:lnTo>
                    <a:pt x="8" y="2"/>
                  </a:lnTo>
                  <a:lnTo>
                    <a:pt x="4" y="6"/>
                  </a:lnTo>
                  <a:lnTo>
                    <a:pt x="4" y="6"/>
                  </a:lnTo>
                  <a:lnTo>
                    <a:pt x="0" y="12"/>
                  </a:lnTo>
                  <a:lnTo>
                    <a:pt x="0" y="16"/>
                  </a:lnTo>
                  <a:lnTo>
                    <a:pt x="2" y="22"/>
                  </a:lnTo>
                  <a:lnTo>
                    <a:pt x="6" y="26"/>
                  </a:lnTo>
                  <a:lnTo>
                    <a:pt x="6" y="26"/>
                  </a:lnTo>
                  <a:lnTo>
                    <a:pt x="12" y="30"/>
                  </a:lnTo>
                  <a:lnTo>
                    <a:pt x="18" y="34"/>
                  </a:lnTo>
                  <a:lnTo>
                    <a:pt x="22" y="32"/>
                  </a:lnTo>
                  <a:lnTo>
                    <a:pt x="28" y="28"/>
                  </a:lnTo>
                  <a:lnTo>
                    <a:pt x="28" y="28"/>
                  </a:lnTo>
                  <a:lnTo>
                    <a:pt x="32" y="24"/>
                  </a:lnTo>
                  <a:lnTo>
                    <a:pt x="32" y="20"/>
                  </a:lnTo>
                  <a:lnTo>
                    <a:pt x="32" y="14"/>
                  </a:lnTo>
                  <a:lnTo>
                    <a:pt x="28" y="10"/>
                  </a:lnTo>
                  <a:lnTo>
                    <a:pt x="22" y="16"/>
                  </a:lnTo>
                  <a:lnTo>
                    <a:pt x="22" y="16"/>
                  </a:lnTo>
                  <a:lnTo>
                    <a:pt x="26" y="22"/>
                  </a:lnTo>
                  <a:lnTo>
                    <a:pt x="24" y="24"/>
                  </a:lnTo>
                  <a:lnTo>
                    <a:pt x="24" y="24"/>
                  </a:lnTo>
                  <a:lnTo>
                    <a:pt x="22" y="26"/>
                  </a:lnTo>
                  <a:lnTo>
                    <a:pt x="20" y="26"/>
                  </a:lnTo>
                  <a:lnTo>
                    <a:pt x="12" y="20"/>
                  </a:lnTo>
                  <a:lnTo>
                    <a:pt x="12" y="20"/>
                  </a:lnTo>
                  <a:lnTo>
                    <a:pt x="8" y="14"/>
                  </a:lnTo>
                  <a:lnTo>
                    <a:pt x="8" y="12"/>
                  </a:lnTo>
                  <a:lnTo>
                    <a:pt x="8" y="10"/>
                  </a:lnTo>
                  <a:lnTo>
                    <a:pt x="8" y="10"/>
                  </a:lnTo>
                  <a:lnTo>
                    <a:pt x="12" y="8"/>
                  </a:lnTo>
                  <a:lnTo>
                    <a:pt x="16" y="10"/>
                  </a:lnTo>
                  <a:lnTo>
                    <a:pt x="22"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grpSp>
      <p:sp>
        <p:nvSpPr>
          <p:cNvPr id="257" name="Rectangle 256"/>
          <p:cNvSpPr/>
          <p:nvPr/>
        </p:nvSpPr>
        <p:spPr>
          <a:xfrm>
            <a:off x="300427" y="2769249"/>
            <a:ext cx="1209930" cy="28419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8" name="Rectangle 257"/>
          <p:cNvSpPr/>
          <p:nvPr/>
        </p:nvSpPr>
        <p:spPr>
          <a:xfrm>
            <a:off x="2999823" y="2766869"/>
            <a:ext cx="196042" cy="28419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0" name="Rectangle 259"/>
          <p:cNvSpPr/>
          <p:nvPr/>
        </p:nvSpPr>
        <p:spPr>
          <a:xfrm>
            <a:off x="6089790" y="5877455"/>
            <a:ext cx="196042" cy="28419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1" name="Rectangle 260"/>
          <p:cNvSpPr/>
          <p:nvPr/>
        </p:nvSpPr>
        <p:spPr>
          <a:xfrm>
            <a:off x="297179" y="3057841"/>
            <a:ext cx="1209930" cy="28419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2" name="Rectangle 261"/>
          <p:cNvSpPr/>
          <p:nvPr/>
        </p:nvSpPr>
        <p:spPr>
          <a:xfrm>
            <a:off x="3285307" y="3055461"/>
            <a:ext cx="196042" cy="28419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3" name="Rectangle 262"/>
          <p:cNvSpPr/>
          <p:nvPr/>
        </p:nvSpPr>
        <p:spPr>
          <a:xfrm>
            <a:off x="6361254" y="4874212"/>
            <a:ext cx="196042" cy="28419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4" name="Rectangle 263"/>
          <p:cNvSpPr/>
          <p:nvPr/>
        </p:nvSpPr>
        <p:spPr>
          <a:xfrm>
            <a:off x="307626" y="4393222"/>
            <a:ext cx="1209930" cy="28419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5" name="Rectangle 274"/>
          <p:cNvSpPr/>
          <p:nvPr/>
        </p:nvSpPr>
        <p:spPr>
          <a:xfrm>
            <a:off x="4327830" y="4323625"/>
            <a:ext cx="196042" cy="28419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6" name="Rectangle 275"/>
          <p:cNvSpPr/>
          <p:nvPr/>
        </p:nvSpPr>
        <p:spPr>
          <a:xfrm>
            <a:off x="7441631" y="3019068"/>
            <a:ext cx="196042" cy="28419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7" name="Rectangle 276"/>
          <p:cNvSpPr/>
          <p:nvPr/>
        </p:nvSpPr>
        <p:spPr>
          <a:xfrm>
            <a:off x="381000" y="6022354"/>
            <a:ext cx="1209930" cy="28419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8" name="Rectangle 277"/>
          <p:cNvSpPr/>
          <p:nvPr/>
        </p:nvSpPr>
        <p:spPr>
          <a:xfrm>
            <a:off x="5648045" y="5904071"/>
            <a:ext cx="196042" cy="28419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9" name="Rectangle 278"/>
          <p:cNvSpPr/>
          <p:nvPr/>
        </p:nvSpPr>
        <p:spPr>
          <a:xfrm>
            <a:off x="8776224" y="5904071"/>
            <a:ext cx="196042" cy="28419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0" name="Rectangle 279"/>
          <p:cNvSpPr/>
          <p:nvPr/>
        </p:nvSpPr>
        <p:spPr>
          <a:xfrm>
            <a:off x="366153" y="5717554"/>
            <a:ext cx="1209930" cy="28419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1" name="Rectangle 280"/>
          <p:cNvSpPr/>
          <p:nvPr/>
        </p:nvSpPr>
        <p:spPr>
          <a:xfrm>
            <a:off x="5383488" y="5563589"/>
            <a:ext cx="196042" cy="28419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2" name="Rectangle 281"/>
          <p:cNvSpPr/>
          <p:nvPr/>
        </p:nvSpPr>
        <p:spPr>
          <a:xfrm>
            <a:off x="8542519" y="4889533"/>
            <a:ext cx="196042" cy="28419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9108413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7"/>
                                        </p:tgtEl>
                                        <p:attrNameLst>
                                          <p:attrName>style.visibility</p:attrName>
                                        </p:attrNameLst>
                                      </p:cBhvr>
                                      <p:to>
                                        <p:strVal val="visible"/>
                                      </p:to>
                                    </p:set>
                                  </p:childTnLst>
                                  <p:subTnLst>
                                    <p:set>
                                      <p:cBhvr override="childStyle">
                                        <p:cTn dur="1" fill="hold" display="0" masterRel="nextClick" afterEffect="1"/>
                                        <p:tgtEl>
                                          <p:spTgt spid="257"/>
                                        </p:tgtEl>
                                        <p:attrNameLst>
                                          <p:attrName>style.visibility</p:attrName>
                                        </p:attrNameLst>
                                      </p:cBhvr>
                                      <p:to>
                                        <p:strVal val="hidden"/>
                                      </p:to>
                                    </p:set>
                                  </p:subTnLst>
                                </p:cTn>
                              </p:par>
                              <p:par>
                                <p:cTn id="7" presetID="1" presetClass="entr" presetSubtype="0" fill="hold" grpId="0" nodeType="withEffect">
                                  <p:stCondLst>
                                    <p:cond delay="0"/>
                                  </p:stCondLst>
                                  <p:childTnLst>
                                    <p:set>
                                      <p:cBhvr>
                                        <p:cTn id="8" dur="1" fill="hold">
                                          <p:stCondLst>
                                            <p:cond delay="0"/>
                                          </p:stCondLst>
                                        </p:cTn>
                                        <p:tgtEl>
                                          <p:spTgt spid="258"/>
                                        </p:tgtEl>
                                        <p:attrNameLst>
                                          <p:attrName>style.visibility</p:attrName>
                                        </p:attrNameLst>
                                      </p:cBhvr>
                                      <p:to>
                                        <p:strVal val="visible"/>
                                      </p:to>
                                    </p:set>
                                  </p:childTnLst>
                                  <p:subTnLst>
                                    <p:set>
                                      <p:cBhvr override="childStyle">
                                        <p:cTn dur="1" fill="hold" display="0" masterRel="nextClick" afterEffect="1"/>
                                        <p:tgtEl>
                                          <p:spTgt spid="258"/>
                                        </p:tgtEl>
                                        <p:attrNameLst>
                                          <p:attrName>style.visibility</p:attrName>
                                        </p:attrNameLst>
                                      </p:cBhvr>
                                      <p:to>
                                        <p:strVal val="hidden"/>
                                      </p:to>
                                    </p:set>
                                  </p:subTnLst>
                                </p:cTn>
                              </p:par>
                              <p:par>
                                <p:cTn id="9" presetID="1" presetClass="entr" presetSubtype="0" fill="hold" grpId="0" nodeType="withEffect">
                                  <p:stCondLst>
                                    <p:cond delay="0"/>
                                  </p:stCondLst>
                                  <p:childTnLst>
                                    <p:set>
                                      <p:cBhvr>
                                        <p:cTn id="10" dur="1" fill="hold">
                                          <p:stCondLst>
                                            <p:cond delay="0"/>
                                          </p:stCondLst>
                                        </p:cTn>
                                        <p:tgtEl>
                                          <p:spTgt spid="260"/>
                                        </p:tgtEl>
                                        <p:attrNameLst>
                                          <p:attrName>style.visibility</p:attrName>
                                        </p:attrNameLst>
                                      </p:cBhvr>
                                      <p:to>
                                        <p:strVal val="visible"/>
                                      </p:to>
                                    </p:set>
                                  </p:childTnLst>
                                  <p:subTnLst>
                                    <p:set>
                                      <p:cBhvr override="childStyle">
                                        <p:cTn dur="1" fill="hold" display="0" masterRel="nextClick" afterEffect="1"/>
                                        <p:tgtEl>
                                          <p:spTgt spid="260"/>
                                        </p:tgtEl>
                                        <p:attrNameLst>
                                          <p:attrName>style.visibility</p:attrName>
                                        </p:attrNameLst>
                                      </p:cBhvr>
                                      <p:to>
                                        <p:strVal val="hidden"/>
                                      </p:to>
                                    </p:set>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61"/>
                                        </p:tgtEl>
                                        <p:attrNameLst>
                                          <p:attrName>style.visibility</p:attrName>
                                        </p:attrNameLst>
                                      </p:cBhvr>
                                      <p:to>
                                        <p:strVal val="visible"/>
                                      </p:to>
                                    </p:set>
                                  </p:childTnLst>
                                  <p:subTnLst>
                                    <p:set>
                                      <p:cBhvr override="childStyle">
                                        <p:cTn dur="1" fill="hold" display="0" masterRel="nextClick" afterEffect="1"/>
                                        <p:tgtEl>
                                          <p:spTgt spid="261"/>
                                        </p:tgtEl>
                                        <p:attrNameLst>
                                          <p:attrName>style.visibility</p:attrName>
                                        </p:attrNameLst>
                                      </p:cBhvr>
                                      <p:to>
                                        <p:strVal val="hidden"/>
                                      </p:to>
                                    </p:set>
                                  </p:subTnLst>
                                </p:cTn>
                              </p:par>
                              <p:par>
                                <p:cTn id="15" presetID="1" presetClass="entr" presetSubtype="0" fill="hold" grpId="0" nodeType="withEffect">
                                  <p:stCondLst>
                                    <p:cond delay="0"/>
                                  </p:stCondLst>
                                  <p:childTnLst>
                                    <p:set>
                                      <p:cBhvr>
                                        <p:cTn id="16" dur="1" fill="hold">
                                          <p:stCondLst>
                                            <p:cond delay="0"/>
                                          </p:stCondLst>
                                        </p:cTn>
                                        <p:tgtEl>
                                          <p:spTgt spid="262"/>
                                        </p:tgtEl>
                                        <p:attrNameLst>
                                          <p:attrName>style.visibility</p:attrName>
                                        </p:attrNameLst>
                                      </p:cBhvr>
                                      <p:to>
                                        <p:strVal val="visible"/>
                                      </p:to>
                                    </p:set>
                                  </p:childTnLst>
                                  <p:subTnLst>
                                    <p:set>
                                      <p:cBhvr override="childStyle">
                                        <p:cTn dur="1" fill="hold" display="0" masterRel="nextClick" afterEffect="1"/>
                                        <p:tgtEl>
                                          <p:spTgt spid="262"/>
                                        </p:tgtEl>
                                        <p:attrNameLst>
                                          <p:attrName>style.visibility</p:attrName>
                                        </p:attrNameLst>
                                      </p:cBhvr>
                                      <p:to>
                                        <p:strVal val="hidden"/>
                                      </p:to>
                                    </p:set>
                                  </p:subTnLst>
                                </p:cTn>
                              </p:par>
                              <p:par>
                                <p:cTn id="17" presetID="1" presetClass="entr" presetSubtype="0" fill="hold" grpId="0" nodeType="withEffect">
                                  <p:stCondLst>
                                    <p:cond delay="0"/>
                                  </p:stCondLst>
                                  <p:childTnLst>
                                    <p:set>
                                      <p:cBhvr>
                                        <p:cTn id="18" dur="1" fill="hold">
                                          <p:stCondLst>
                                            <p:cond delay="0"/>
                                          </p:stCondLst>
                                        </p:cTn>
                                        <p:tgtEl>
                                          <p:spTgt spid="263"/>
                                        </p:tgtEl>
                                        <p:attrNameLst>
                                          <p:attrName>style.visibility</p:attrName>
                                        </p:attrNameLst>
                                      </p:cBhvr>
                                      <p:to>
                                        <p:strVal val="visible"/>
                                      </p:to>
                                    </p:set>
                                  </p:childTnLst>
                                  <p:subTnLst>
                                    <p:set>
                                      <p:cBhvr override="childStyle">
                                        <p:cTn dur="1" fill="hold" display="0" masterRel="nextClick" afterEffect="1"/>
                                        <p:tgtEl>
                                          <p:spTgt spid="263"/>
                                        </p:tgtEl>
                                        <p:attrNameLst>
                                          <p:attrName>style.visibility</p:attrName>
                                        </p:attrNameLst>
                                      </p:cBhvr>
                                      <p:to>
                                        <p:strVal val="hidden"/>
                                      </p:to>
                                    </p:set>
                                  </p:subTnLst>
                                </p:cTn>
                              </p:par>
                              <p:par>
                                <p:cTn id="19" presetID="1" presetClass="entr" presetSubtype="0" fill="hold" nodeType="withEffect">
                                  <p:stCondLst>
                                    <p:cond delay="0"/>
                                  </p:stCondLst>
                                  <p:childTnLst>
                                    <p:set>
                                      <p:cBhvr>
                                        <p:cTn id="20" dur="1" fill="hold">
                                          <p:stCondLst>
                                            <p:cond delay="0"/>
                                          </p:stCondLst>
                                        </p:cTn>
                                        <p:tgtEl>
                                          <p:spTgt spid="22"/>
                                        </p:tgtEl>
                                        <p:attrNameLst>
                                          <p:attrName>style.visibility</p:attrName>
                                        </p:attrNameLst>
                                      </p:cBhvr>
                                      <p:to>
                                        <p:strVal val="visible"/>
                                      </p:to>
                                    </p:set>
                                  </p:childTnLst>
                                  <p:subTnLst>
                                    <p:set>
                                      <p:cBhvr override="childStyle">
                                        <p:cTn dur="1" fill="hold" display="0" masterRel="nextClick" afterEffect="1"/>
                                        <p:tgtEl>
                                          <p:spTgt spid="22"/>
                                        </p:tgtEl>
                                        <p:attrNameLst>
                                          <p:attrName>style.visibility</p:attrName>
                                        </p:attrNameLst>
                                      </p:cBhvr>
                                      <p:to>
                                        <p:strVal val="hidden"/>
                                      </p:to>
                                    </p:set>
                                  </p:sub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80"/>
                                        </p:tgtEl>
                                        <p:attrNameLst>
                                          <p:attrName>style.visibility</p:attrName>
                                        </p:attrNameLst>
                                      </p:cBhvr>
                                      <p:to>
                                        <p:strVal val="visible"/>
                                      </p:to>
                                    </p:set>
                                  </p:childTnLst>
                                  <p:subTnLst>
                                    <p:set>
                                      <p:cBhvr override="childStyle">
                                        <p:cTn dur="1" fill="hold" display="0" masterRel="nextClick" afterEffect="1"/>
                                        <p:tgtEl>
                                          <p:spTgt spid="280"/>
                                        </p:tgtEl>
                                        <p:attrNameLst>
                                          <p:attrName>style.visibility</p:attrName>
                                        </p:attrNameLst>
                                      </p:cBhvr>
                                      <p:to>
                                        <p:strVal val="hidden"/>
                                      </p:to>
                                    </p:set>
                                  </p:subTnLst>
                                </p:cTn>
                              </p:par>
                              <p:par>
                                <p:cTn id="25" presetID="1" presetClass="entr" presetSubtype="0" fill="hold" grpId="0" nodeType="withEffect">
                                  <p:stCondLst>
                                    <p:cond delay="0"/>
                                  </p:stCondLst>
                                  <p:childTnLst>
                                    <p:set>
                                      <p:cBhvr>
                                        <p:cTn id="26" dur="1" fill="hold">
                                          <p:stCondLst>
                                            <p:cond delay="0"/>
                                          </p:stCondLst>
                                        </p:cTn>
                                        <p:tgtEl>
                                          <p:spTgt spid="281"/>
                                        </p:tgtEl>
                                        <p:attrNameLst>
                                          <p:attrName>style.visibility</p:attrName>
                                        </p:attrNameLst>
                                      </p:cBhvr>
                                      <p:to>
                                        <p:strVal val="visible"/>
                                      </p:to>
                                    </p:set>
                                  </p:childTnLst>
                                  <p:subTnLst>
                                    <p:set>
                                      <p:cBhvr override="childStyle">
                                        <p:cTn dur="1" fill="hold" display="0" masterRel="nextClick" afterEffect="1"/>
                                        <p:tgtEl>
                                          <p:spTgt spid="281"/>
                                        </p:tgtEl>
                                        <p:attrNameLst>
                                          <p:attrName>style.visibility</p:attrName>
                                        </p:attrNameLst>
                                      </p:cBhvr>
                                      <p:to>
                                        <p:strVal val="hidden"/>
                                      </p:to>
                                    </p:set>
                                  </p:subTnLst>
                                </p:cTn>
                              </p:par>
                              <p:par>
                                <p:cTn id="27" presetID="1" presetClass="entr" presetSubtype="0" fill="hold" grpId="0" nodeType="withEffect">
                                  <p:stCondLst>
                                    <p:cond delay="0"/>
                                  </p:stCondLst>
                                  <p:childTnLst>
                                    <p:set>
                                      <p:cBhvr>
                                        <p:cTn id="28" dur="1" fill="hold">
                                          <p:stCondLst>
                                            <p:cond delay="0"/>
                                          </p:stCondLst>
                                        </p:cTn>
                                        <p:tgtEl>
                                          <p:spTgt spid="282"/>
                                        </p:tgtEl>
                                        <p:attrNameLst>
                                          <p:attrName>style.visibility</p:attrName>
                                        </p:attrNameLst>
                                      </p:cBhvr>
                                      <p:to>
                                        <p:strVal val="visible"/>
                                      </p:to>
                                    </p:set>
                                  </p:childTnLst>
                                  <p:subTnLst>
                                    <p:set>
                                      <p:cBhvr override="childStyle">
                                        <p:cTn dur="1" fill="hold" display="0" masterRel="nextClick" afterEffect="1"/>
                                        <p:tgtEl>
                                          <p:spTgt spid="282"/>
                                        </p:tgtEl>
                                        <p:attrNameLst>
                                          <p:attrName>style.visibility</p:attrName>
                                        </p:attrNameLst>
                                      </p:cBhvr>
                                      <p:to>
                                        <p:strVal val="hidden"/>
                                      </p:to>
                                    </p:set>
                                  </p:sub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77"/>
                                        </p:tgtEl>
                                        <p:attrNameLst>
                                          <p:attrName>style.visibility</p:attrName>
                                        </p:attrNameLst>
                                      </p:cBhvr>
                                      <p:to>
                                        <p:strVal val="visible"/>
                                      </p:to>
                                    </p:set>
                                  </p:childTnLst>
                                  <p:subTnLst>
                                    <p:set>
                                      <p:cBhvr override="childStyle">
                                        <p:cTn dur="1" fill="hold" display="0" masterRel="nextClick" afterEffect="1"/>
                                        <p:tgtEl>
                                          <p:spTgt spid="277"/>
                                        </p:tgtEl>
                                        <p:attrNameLst>
                                          <p:attrName>style.visibility</p:attrName>
                                        </p:attrNameLst>
                                      </p:cBhvr>
                                      <p:to>
                                        <p:strVal val="hidden"/>
                                      </p:to>
                                    </p:set>
                                  </p:subTnLst>
                                </p:cTn>
                              </p:par>
                              <p:par>
                                <p:cTn id="33" presetID="1" presetClass="entr" presetSubtype="0" fill="hold" nodeType="withEffect">
                                  <p:stCondLst>
                                    <p:cond delay="0"/>
                                  </p:stCondLst>
                                  <p:childTnLst>
                                    <p:set>
                                      <p:cBhvr>
                                        <p:cTn id="34" dur="1" fill="hold">
                                          <p:stCondLst>
                                            <p:cond delay="0"/>
                                          </p:stCondLst>
                                        </p:cTn>
                                        <p:tgtEl>
                                          <p:spTgt spid="5"/>
                                        </p:tgtEl>
                                        <p:attrNameLst>
                                          <p:attrName>style.visibility</p:attrName>
                                        </p:attrNameLst>
                                      </p:cBhvr>
                                      <p:to>
                                        <p:strVal val="visible"/>
                                      </p:to>
                                    </p:set>
                                  </p:childTnLst>
                                  <p:subTnLst>
                                    <p:set>
                                      <p:cBhvr override="childStyle">
                                        <p:cTn dur="1" fill="hold" display="0" masterRel="nextClick" afterEffect="1"/>
                                        <p:tgtEl>
                                          <p:spTgt spid="5"/>
                                        </p:tgtEl>
                                        <p:attrNameLst>
                                          <p:attrName>style.visibility</p:attrName>
                                        </p:attrNameLst>
                                      </p:cBhvr>
                                      <p:to>
                                        <p:strVal val="hidden"/>
                                      </p:to>
                                    </p:set>
                                  </p:subTnLst>
                                </p:cTn>
                              </p:par>
                              <p:par>
                                <p:cTn id="35" presetID="1" presetClass="entr" presetSubtype="0" fill="hold" grpId="0" nodeType="withEffect">
                                  <p:stCondLst>
                                    <p:cond delay="0"/>
                                  </p:stCondLst>
                                  <p:childTnLst>
                                    <p:set>
                                      <p:cBhvr>
                                        <p:cTn id="36" dur="1" fill="hold">
                                          <p:stCondLst>
                                            <p:cond delay="0"/>
                                          </p:stCondLst>
                                        </p:cTn>
                                        <p:tgtEl>
                                          <p:spTgt spid="278"/>
                                        </p:tgtEl>
                                        <p:attrNameLst>
                                          <p:attrName>style.visibility</p:attrName>
                                        </p:attrNameLst>
                                      </p:cBhvr>
                                      <p:to>
                                        <p:strVal val="visible"/>
                                      </p:to>
                                    </p:set>
                                  </p:childTnLst>
                                  <p:subTnLst>
                                    <p:set>
                                      <p:cBhvr override="childStyle">
                                        <p:cTn dur="1" fill="hold" display="0" masterRel="nextClick" afterEffect="1"/>
                                        <p:tgtEl>
                                          <p:spTgt spid="278"/>
                                        </p:tgtEl>
                                        <p:attrNameLst>
                                          <p:attrName>style.visibility</p:attrName>
                                        </p:attrNameLst>
                                      </p:cBhvr>
                                      <p:to>
                                        <p:strVal val="hidden"/>
                                      </p:to>
                                    </p:set>
                                  </p:subTnLst>
                                </p:cTn>
                              </p:par>
                              <p:par>
                                <p:cTn id="37" presetID="1" presetClass="entr" presetSubtype="0" fill="hold" grpId="0" nodeType="withEffect">
                                  <p:stCondLst>
                                    <p:cond delay="0"/>
                                  </p:stCondLst>
                                  <p:childTnLst>
                                    <p:set>
                                      <p:cBhvr>
                                        <p:cTn id="38" dur="1" fill="hold">
                                          <p:stCondLst>
                                            <p:cond delay="0"/>
                                          </p:stCondLst>
                                        </p:cTn>
                                        <p:tgtEl>
                                          <p:spTgt spid="279"/>
                                        </p:tgtEl>
                                        <p:attrNameLst>
                                          <p:attrName>style.visibility</p:attrName>
                                        </p:attrNameLst>
                                      </p:cBhvr>
                                      <p:to>
                                        <p:strVal val="visible"/>
                                      </p:to>
                                    </p:set>
                                  </p:childTnLst>
                                  <p:subTnLst>
                                    <p:set>
                                      <p:cBhvr override="childStyle">
                                        <p:cTn dur="1" fill="hold" display="0" masterRel="nextClick" afterEffect="1"/>
                                        <p:tgtEl>
                                          <p:spTgt spid="279"/>
                                        </p:tgtEl>
                                        <p:attrNameLst>
                                          <p:attrName>style.visibility</p:attrName>
                                        </p:attrNameLst>
                                      </p:cBhvr>
                                      <p:to>
                                        <p:strVal val="hidden"/>
                                      </p:to>
                                    </p:set>
                                  </p:sub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64"/>
                                        </p:tgtEl>
                                        <p:attrNameLst>
                                          <p:attrName>style.visibility</p:attrName>
                                        </p:attrNameLst>
                                      </p:cBhvr>
                                      <p:to>
                                        <p:strVal val="visible"/>
                                      </p:to>
                                    </p:set>
                                  </p:childTnLst>
                                  <p:subTnLst>
                                    <p:set>
                                      <p:cBhvr override="childStyle">
                                        <p:cTn dur="1" fill="hold" display="0" masterRel="nextClick" afterEffect="1"/>
                                        <p:tgtEl>
                                          <p:spTgt spid="264"/>
                                        </p:tgtEl>
                                        <p:attrNameLst>
                                          <p:attrName>style.visibility</p:attrName>
                                        </p:attrNameLst>
                                      </p:cBhvr>
                                      <p:to>
                                        <p:strVal val="hidden"/>
                                      </p:to>
                                    </p:set>
                                  </p:subTnLst>
                                </p:cTn>
                              </p:par>
                              <p:par>
                                <p:cTn id="43" presetID="1" presetClass="entr" presetSubtype="0" fill="hold" grpId="0" nodeType="withEffect">
                                  <p:stCondLst>
                                    <p:cond delay="0"/>
                                  </p:stCondLst>
                                  <p:childTnLst>
                                    <p:set>
                                      <p:cBhvr>
                                        <p:cTn id="44" dur="1" fill="hold">
                                          <p:stCondLst>
                                            <p:cond delay="0"/>
                                          </p:stCondLst>
                                        </p:cTn>
                                        <p:tgtEl>
                                          <p:spTgt spid="276"/>
                                        </p:tgtEl>
                                        <p:attrNameLst>
                                          <p:attrName>style.visibility</p:attrName>
                                        </p:attrNameLst>
                                      </p:cBhvr>
                                      <p:to>
                                        <p:strVal val="visible"/>
                                      </p:to>
                                    </p:set>
                                  </p:childTnLst>
                                  <p:subTnLst>
                                    <p:set>
                                      <p:cBhvr override="childStyle">
                                        <p:cTn dur="1" fill="hold" display="0" masterRel="nextClick" afterEffect="1"/>
                                        <p:tgtEl>
                                          <p:spTgt spid="276"/>
                                        </p:tgtEl>
                                        <p:attrNameLst>
                                          <p:attrName>style.visibility</p:attrName>
                                        </p:attrNameLst>
                                      </p:cBhvr>
                                      <p:to>
                                        <p:strVal val="hidden"/>
                                      </p:to>
                                    </p:set>
                                  </p:subTnLst>
                                </p:cTn>
                              </p:par>
                              <p:par>
                                <p:cTn id="45" presetID="1" presetClass="entr" presetSubtype="0" fill="hold" grpId="0" nodeType="withEffect">
                                  <p:stCondLst>
                                    <p:cond delay="0"/>
                                  </p:stCondLst>
                                  <p:childTnLst>
                                    <p:set>
                                      <p:cBhvr>
                                        <p:cTn id="46" dur="1" fill="hold">
                                          <p:stCondLst>
                                            <p:cond delay="0"/>
                                          </p:stCondLst>
                                        </p:cTn>
                                        <p:tgtEl>
                                          <p:spTgt spid="275"/>
                                        </p:tgtEl>
                                        <p:attrNameLst>
                                          <p:attrName>style.visibility</p:attrName>
                                        </p:attrNameLst>
                                      </p:cBhvr>
                                      <p:to>
                                        <p:strVal val="visible"/>
                                      </p:to>
                                    </p:set>
                                  </p:childTnLst>
                                  <p:subTnLst>
                                    <p:set>
                                      <p:cBhvr override="childStyle">
                                        <p:cTn dur="1" fill="hold" display="0" masterRel="nextClick" afterEffect="1"/>
                                        <p:tgtEl>
                                          <p:spTgt spid="275"/>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7" grpId="0" animBg="1"/>
      <p:bldP spid="258" grpId="0" animBg="1"/>
      <p:bldP spid="260" grpId="0" animBg="1"/>
      <p:bldP spid="261" grpId="0" animBg="1"/>
      <p:bldP spid="262" grpId="0" animBg="1"/>
      <p:bldP spid="263" grpId="0" animBg="1"/>
      <p:bldP spid="264" grpId="0" animBg="1"/>
      <p:bldP spid="275" grpId="0" animBg="1"/>
      <p:bldP spid="276" grpId="0" animBg="1"/>
      <p:bldP spid="277" grpId="0" animBg="1"/>
      <p:bldP spid="278" grpId="0" animBg="1"/>
      <p:bldP spid="279" grpId="0" animBg="1"/>
      <p:bldP spid="280" grpId="0" animBg="1"/>
      <p:bldP spid="281" grpId="0" animBg="1"/>
      <p:bldP spid="28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a:latin typeface="+mj-lt"/>
              </a:rPr>
              <a:t>Should entrance fees at national parks be raised?</a:t>
            </a:r>
          </a:p>
        </p:txBody>
      </p:sp>
      <p:sp>
        <p:nvSpPr>
          <p:cNvPr id="2" name="Content Placeholder 1"/>
          <p:cNvSpPr>
            <a:spLocks noGrp="1"/>
          </p:cNvSpPr>
          <p:nvPr>
            <p:ph idx="1"/>
          </p:nvPr>
        </p:nvSpPr>
        <p:spPr/>
        <p:txBody>
          <a:bodyPr>
            <a:normAutofit fontScale="92500" lnSpcReduction="20000"/>
          </a:bodyPr>
          <a:lstStyle/>
          <a:p>
            <a:pPr marL="0" indent="0">
              <a:buNone/>
            </a:pPr>
            <a:r>
              <a:rPr lang="en-US" dirty="0"/>
              <a:t>National parks continue to have record visitation.</a:t>
            </a:r>
          </a:p>
          <a:p>
            <a:r>
              <a:rPr lang="en-US" dirty="0"/>
              <a:t>In 2017, the Interior Secretary proposed doubling entrance fees during peak season.</a:t>
            </a:r>
          </a:p>
          <a:p>
            <a:r>
              <a:rPr lang="en-US" dirty="0"/>
              <a:t>Estimates suggested the increase with raise revenues by $70 million, a 34% increase.</a:t>
            </a:r>
          </a:p>
          <a:p>
            <a:r>
              <a:rPr lang="en-US" dirty="0"/>
              <a:t>Opponents indicated that price hike was too much, making parks unaffordable to families.</a:t>
            </a:r>
          </a:p>
          <a:p>
            <a:r>
              <a:rPr lang="en-US" dirty="0"/>
              <a:t>Business owners around parks expressed concern that this would impact local labor markets</a:t>
            </a:r>
          </a:p>
          <a:p>
            <a:r>
              <a:rPr lang="en-US" dirty="0"/>
              <a:t>Proponents argued that fewer visitors would reduce stress on these ecosystems.</a:t>
            </a:r>
          </a:p>
          <a:p>
            <a:r>
              <a:rPr lang="en-US" dirty="0"/>
              <a:t>A smaller rate increase prevailed.</a:t>
            </a:r>
          </a:p>
        </p:txBody>
      </p:sp>
    </p:spTree>
    <p:extLst>
      <p:ext uri="{BB962C8B-B14F-4D97-AF65-F5344CB8AC3E}">
        <p14:creationId xmlns:p14="http://schemas.microsoft.com/office/powerpoint/2010/main" val="34568207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a:latin typeface="+mj-lt"/>
              </a:rPr>
              <a:t>Price elasticity of supply</a:t>
            </a:r>
          </a:p>
        </p:txBody>
      </p:sp>
      <p:sp>
        <p:nvSpPr>
          <p:cNvPr id="2" name="Content Placeholder 1"/>
          <p:cNvSpPr>
            <a:spLocks noGrp="1"/>
          </p:cNvSpPr>
          <p:nvPr>
            <p:ph idx="1"/>
          </p:nvPr>
        </p:nvSpPr>
        <p:spPr/>
        <p:txBody>
          <a:bodyPr>
            <a:normAutofit fontScale="92500"/>
          </a:bodyPr>
          <a:lstStyle/>
          <a:p>
            <a:pPr marL="0" indent="0">
              <a:buNone/>
            </a:pPr>
            <a:r>
              <a:rPr lang="en-US" dirty="0"/>
              <a:t>The concept of elasticity can also be applied to supply.</a:t>
            </a:r>
          </a:p>
          <a:p>
            <a:r>
              <a:rPr lang="en-US" dirty="0"/>
              <a:t>The </a:t>
            </a:r>
            <a:r>
              <a:rPr lang="en-US" i="1" dirty="0">
                <a:solidFill>
                  <a:srgbClr val="9D0505"/>
                </a:solidFill>
              </a:rPr>
              <a:t>price elasticity of supply </a:t>
            </a:r>
            <a:r>
              <a:rPr lang="en-US" dirty="0"/>
              <a:t>measures producers’ response (in quantity) to a change in price.</a:t>
            </a:r>
          </a:p>
          <a:p>
            <a:pPr lvl="1"/>
            <a:r>
              <a:rPr lang="en-US" dirty="0"/>
              <a:t>Uses same midpoint formula but replaces quantity demanded with quantity supplied.</a:t>
            </a:r>
          </a:p>
          <a:p>
            <a:pPr lvl="1"/>
            <a:r>
              <a:rPr lang="en-US" dirty="0"/>
              <a:t>Elasticity is always positive.</a:t>
            </a:r>
          </a:p>
          <a:p>
            <a:pPr lvl="1"/>
            <a:r>
              <a:rPr lang="en-US" dirty="0"/>
              <a:t>Same interpretation:</a:t>
            </a:r>
          </a:p>
          <a:p>
            <a:pPr lvl="2">
              <a:buClr>
                <a:schemeClr val="tx1"/>
              </a:buClr>
            </a:pPr>
            <a:r>
              <a:rPr lang="en-US" i="1" dirty="0">
                <a:solidFill>
                  <a:srgbClr val="C00000"/>
                </a:solidFill>
              </a:rPr>
              <a:t>Elastic</a:t>
            </a:r>
            <a:r>
              <a:rPr lang="en-US" dirty="0"/>
              <a:t>: </a:t>
            </a:r>
            <a:r>
              <a:rPr lang="el-GR" dirty="0"/>
              <a:t>ε</a:t>
            </a:r>
            <a:r>
              <a:rPr lang="en-US" baseline="-25000" dirty="0"/>
              <a:t>s</a:t>
            </a:r>
            <a:r>
              <a:rPr lang="en-US" dirty="0"/>
              <a:t> &gt;1.</a:t>
            </a:r>
          </a:p>
          <a:p>
            <a:pPr lvl="2">
              <a:buClr>
                <a:schemeClr val="tx1"/>
              </a:buClr>
            </a:pPr>
            <a:r>
              <a:rPr lang="en-US" dirty="0">
                <a:solidFill>
                  <a:srgbClr val="C00000"/>
                </a:solidFill>
              </a:rPr>
              <a:t>Unit Elastic</a:t>
            </a:r>
            <a:r>
              <a:rPr lang="en-US" dirty="0"/>
              <a:t>: </a:t>
            </a:r>
            <a:r>
              <a:rPr lang="el-GR" dirty="0"/>
              <a:t>ε</a:t>
            </a:r>
            <a:r>
              <a:rPr lang="en-US" baseline="-25000" dirty="0"/>
              <a:t>s</a:t>
            </a:r>
            <a:r>
              <a:rPr lang="en-US" dirty="0"/>
              <a:t> =1.</a:t>
            </a:r>
          </a:p>
          <a:p>
            <a:pPr lvl="2">
              <a:buClr>
                <a:schemeClr val="tx1"/>
              </a:buClr>
            </a:pPr>
            <a:r>
              <a:rPr lang="en-US" dirty="0">
                <a:solidFill>
                  <a:srgbClr val="C00000"/>
                </a:solidFill>
              </a:rPr>
              <a:t>Inelastic</a:t>
            </a:r>
            <a:r>
              <a:rPr lang="en-US" dirty="0"/>
              <a:t>: </a:t>
            </a:r>
            <a:r>
              <a:rPr lang="el-GR" dirty="0"/>
              <a:t>ε</a:t>
            </a:r>
            <a:r>
              <a:rPr lang="en-US" baseline="-25000" dirty="0"/>
              <a:t>s</a:t>
            </a:r>
            <a:r>
              <a:rPr lang="en-US" dirty="0"/>
              <a:t> &lt;1.</a:t>
            </a:r>
          </a:p>
        </p:txBody>
      </p:sp>
    </p:spTree>
    <p:extLst>
      <p:ext uri="{BB962C8B-B14F-4D97-AF65-F5344CB8AC3E}">
        <p14:creationId xmlns:p14="http://schemas.microsoft.com/office/powerpoint/2010/main" val="8690979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a:latin typeface="+mj-lt"/>
              </a:rPr>
              <a:t>Determinants of price elasticity of supply</a:t>
            </a:r>
          </a:p>
        </p:txBody>
      </p:sp>
      <p:sp>
        <p:nvSpPr>
          <p:cNvPr id="2" name="Content Placeholder 1"/>
          <p:cNvSpPr>
            <a:spLocks noGrp="1"/>
          </p:cNvSpPr>
          <p:nvPr>
            <p:ph idx="1"/>
          </p:nvPr>
        </p:nvSpPr>
        <p:spPr/>
        <p:txBody>
          <a:bodyPr>
            <a:normAutofit/>
          </a:bodyPr>
          <a:lstStyle/>
          <a:p>
            <a:pPr marL="0" indent="0">
              <a:buNone/>
            </a:pPr>
            <a:r>
              <a:rPr lang="en-US" dirty="0"/>
              <a:t>Producers are more sensitive to price changes for some goods and services than for others.</a:t>
            </a:r>
          </a:p>
          <a:p>
            <a:r>
              <a:rPr lang="en-US" dirty="0"/>
              <a:t>Many factors determine producers’ responsiveness to price changes.</a:t>
            </a:r>
          </a:p>
          <a:p>
            <a:pPr lvl="1">
              <a:buClr>
                <a:schemeClr val="tx1"/>
              </a:buClr>
            </a:pPr>
            <a:r>
              <a:rPr lang="en-US" i="1" dirty="0">
                <a:solidFill>
                  <a:srgbClr val="C00000"/>
                </a:solidFill>
              </a:rPr>
              <a:t>Availability of inputs</a:t>
            </a:r>
          </a:p>
          <a:p>
            <a:pPr lvl="1">
              <a:buClr>
                <a:schemeClr val="tx1"/>
              </a:buClr>
            </a:pPr>
            <a:r>
              <a:rPr lang="en-US" i="1" dirty="0">
                <a:solidFill>
                  <a:srgbClr val="C00000"/>
                </a:solidFill>
              </a:rPr>
              <a:t>Flexibility of the production process</a:t>
            </a:r>
          </a:p>
          <a:p>
            <a:pPr lvl="1">
              <a:buClr>
                <a:schemeClr val="tx1"/>
              </a:buClr>
            </a:pPr>
            <a:r>
              <a:rPr lang="en-US" i="1" dirty="0">
                <a:solidFill>
                  <a:srgbClr val="C00000"/>
                </a:solidFill>
              </a:rPr>
              <a:t>Adjustment time</a:t>
            </a:r>
          </a:p>
        </p:txBody>
      </p:sp>
    </p:spTree>
    <p:extLst>
      <p:ext uri="{BB962C8B-B14F-4D97-AF65-F5344CB8AC3E}">
        <p14:creationId xmlns:p14="http://schemas.microsoft.com/office/powerpoint/2010/main" val="36138377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Cross-price elasticity of demand</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normAutofit fontScale="85000" lnSpcReduction="20000"/>
              </a:bodyPr>
              <a:lstStyle/>
              <a:p>
                <a:pPr marL="0" indent="0">
                  <a:buNone/>
                </a:pPr>
                <a:r>
                  <a:rPr lang="en-US" dirty="0"/>
                  <a:t>The </a:t>
                </a:r>
                <a:r>
                  <a:rPr lang="en-US" i="1" dirty="0">
                    <a:solidFill>
                      <a:srgbClr val="9D0505"/>
                    </a:solidFill>
                  </a:rPr>
                  <a:t>cross-price elasticity of demand </a:t>
                </a:r>
                <a:r>
                  <a:rPr lang="en-US" dirty="0"/>
                  <a:t>is a measure of how the quantity demanded of one good changes when the price of a different good changes.</a:t>
                </a:r>
              </a:p>
              <a:p>
                <a:r>
                  <a:rPr lang="en-US" dirty="0"/>
                  <a:t>The midpoint formula calculates the elasticity between the quantity demanded of good A and the price of good B:</a:t>
                </a:r>
              </a:p>
              <a:p>
                <a:pPr marL="0" indent="0">
                  <a:buNone/>
                </a:pPr>
                <a:endParaRPr lang="en-US" sz="1800" dirty="0"/>
              </a:p>
              <a:p>
                <a:pPr marL="0" indent="0" algn="ctr">
                  <a:buNone/>
                </a:pPr>
                <a14:m>
                  <m:oMath xmlns:m="http://schemas.openxmlformats.org/officeDocument/2006/math">
                    <m:sSub>
                      <m:sSubPr>
                        <m:ctrlPr>
                          <a:rPr lang="en-US" sz="4000" i="1" smtClean="0">
                            <a:latin typeface="Cambria Math" panose="02040503050406030204" pitchFamily="18" charset="0"/>
                            <a:ea typeface="Cambria Math"/>
                          </a:rPr>
                        </m:ctrlPr>
                      </m:sSubPr>
                      <m:e>
                        <m:r>
                          <a:rPr lang="en-US" sz="4000" i="1">
                            <a:latin typeface="Cambria Math"/>
                            <a:ea typeface="Cambria Math"/>
                          </a:rPr>
                          <m:t>𝜀</m:t>
                        </m:r>
                      </m:e>
                      <m:sub>
                        <m:r>
                          <a:rPr lang="en-US" sz="4000" i="1">
                            <a:latin typeface="Cambria Math"/>
                            <a:ea typeface="Cambria Math"/>
                          </a:rPr>
                          <m:t>𝐴</m:t>
                        </m:r>
                        <m:r>
                          <a:rPr lang="en-US" sz="4000" i="1">
                            <a:latin typeface="Cambria Math"/>
                            <a:ea typeface="Cambria Math"/>
                          </a:rPr>
                          <m:t>,</m:t>
                        </m:r>
                        <m:r>
                          <a:rPr lang="en-US" sz="4000" i="1">
                            <a:latin typeface="Cambria Math"/>
                            <a:ea typeface="Cambria Math"/>
                          </a:rPr>
                          <m:t>𝐵</m:t>
                        </m:r>
                      </m:sub>
                    </m:sSub>
                    <m:r>
                      <a:rPr lang="en-US" sz="4000" i="1" smtClean="0">
                        <a:latin typeface="Cambria Math"/>
                      </a:rPr>
                      <m:t>=</m:t>
                    </m:r>
                    <m:box>
                      <m:boxPr>
                        <m:ctrlPr>
                          <a:rPr lang="en-US" sz="4000" i="1" smtClean="0">
                            <a:latin typeface="Cambria Math" panose="02040503050406030204" pitchFamily="18" charset="0"/>
                          </a:rPr>
                        </m:ctrlPr>
                      </m:boxPr>
                      <m:e>
                        <m:argPr>
                          <m:argSz m:val="-1"/>
                        </m:argPr>
                        <m:f>
                          <m:fPr>
                            <m:ctrlPr>
                              <a:rPr lang="en-US" sz="4000" i="1" smtClean="0">
                                <a:latin typeface="Cambria Math" panose="02040503050406030204" pitchFamily="18" charset="0"/>
                              </a:rPr>
                            </m:ctrlPr>
                          </m:fPr>
                          <m:num>
                            <m:r>
                              <a:rPr lang="en-US" sz="4000" b="0" i="1" smtClean="0">
                                <a:latin typeface="Cambria Math"/>
                              </a:rPr>
                              <m:t>%</m:t>
                            </m:r>
                            <m:r>
                              <a:rPr lang="en-US" sz="4000" b="0" i="1" smtClean="0">
                                <a:latin typeface="Cambria Math"/>
                                <a:ea typeface="Cambria Math"/>
                              </a:rPr>
                              <m:t>∆</m:t>
                            </m:r>
                            <m:sSub>
                              <m:sSubPr>
                                <m:ctrlPr>
                                  <a:rPr lang="en-US" sz="4000" b="0" i="1" smtClean="0">
                                    <a:latin typeface="Cambria Math" panose="02040503050406030204" pitchFamily="18" charset="0"/>
                                    <a:ea typeface="Cambria Math"/>
                                  </a:rPr>
                                </m:ctrlPr>
                              </m:sSubPr>
                              <m:e>
                                <m:r>
                                  <a:rPr lang="en-US" sz="4000" b="0" i="1" smtClean="0">
                                    <a:latin typeface="Cambria Math"/>
                                    <a:ea typeface="Cambria Math"/>
                                  </a:rPr>
                                  <m:t>𝑄</m:t>
                                </m:r>
                              </m:e>
                              <m:sub>
                                <m:r>
                                  <a:rPr lang="en-US" sz="4000" b="0" i="1" smtClean="0">
                                    <a:latin typeface="Cambria Math"/>
                                    <a:ea typeface="Cambria Math"/>
                                  </a:rPr>
                                  <m:t>𝐴</m:t>
                                </m:r>
                              </m:sub>
                            </m:sSub>
                          </m:num>
                          <m:den>
                            <m:r>
                              <a:rPr lang="en-US" sz="4000" b="0" i="1" smtClean="0">
                                <a:latin typeface="Cambria Math"/>
                              </a:rPr>
                              <m:t>%</m:t>
                            </m:r>
                            <m:r>
                              <a:rPr lang="en-US" sz="4000" b="0" i="1" smtClean="0">
                                <a:latin typeface="Cambria Math"/>
                                <a:ea typeface="Cambria Math"/>
                              </a:rPr>
                              <m:t>∆</m:t>
                            </m:r>
                            <m:sSub>
                              <m:sSubPr>
                                <m:ctrlPr>
                                  <a:rPr lang="en-US" sz="4000" b="0" i="1" smtClean="0">
                                    <a:latin typeface="Cambria Math" panose="02040503050406030204" pitchFamily="18" charset="0"/>
                                    <a:ea typeface="Cambria Math"/>
                                  </a:rPr>
                                </m:ctrlPr>
                              </m:sSubPr>
                              <m:e>
                                <m:r>
                                  <a:rPr lang="en-US" sz="4000" b="0" i="1" smtClean="0">
                                    <a:latin typeface="Cambria Math"/>
                                    <a:ea typeface="Cambria Math"/>
                                  </a:rPr>
                                  <m:t>𝑃</m:t>
                                </m:r>
                              </m:e>
                              <m:sub>
                                <m:r>
                                  <a:rPr lang="en-US" sz="4000" b="0" i="1" smtClean="0">
                                    <a:latin typeface="Cambria Math"/>
                                    <a:ea typeface="Cambria Math"/>
                                  </a:rPr>
                                  <m:t>𝐵</m:t>
                                </m:r>
                              </m:sub>
                            </m:sSub>
                          </m:den>
                        </m:f>
                      </m:e>
                    </m:box>
                  </m:oMath>
                </a14:m>
                <a:r>
                  <a:rPr lang="en-US" sz="4000" dirty="0">
                    <a:latin typeface="Cambria Math"/>
                  </a:rPr>
                  <a:t> = </a:t>
                </a:r>
                <a14:m>
                  <m:oMath xmlns:m="http://schemas.openxmlformats.org/officeDocument/2006/math">
                    <m:box>
                      <m:boxPr>
                        <m:ctrlPr>
                          <a:rPr lang="en-US" sz="4000" i="1">
                            <a:latin typeface="Cambria Math" panose="02040503050406030204" pitchFamily="18" charset="0"/>
                          </a:rPr>
                        </m:ctrlPr>
                      </m:boxPr>
                      <m:e>
                        <m:argPr>
                          <m:argSz m:val="-1"/>
                        </m:argPr>
                        <m:f>
                          <m:fPr>
                            <m:ctrlPr>
                              <a:rPr lang="en-US" sz="4000" i="1">
                                <a:latin typeface="Cambria Math" panose="02040503050406030204" pitchFamily="18" charset="0"/>
                              </a:rPr>
                            </m:ctrlPr>
                          </m:fPr>
                          <m:num>
                            <m:sSub>
                              <m:sSubPr>
                                <m:ctrlPr>
                                  <a:rPr lang="en-US" sz="4000" i="1">
                                    <a:latin typeface="Cambria Math" panose="02040503050406030204" pitchFamily="18" charset="0"/>
                                  </a:rPr>
                                </m:ctrlPr>
                              </m:sSubPr>
                              <m:e>
                                <m:r>
                                  <a:rPr lang="en-US" sz="4000" b="0" i="1" smtClean="0">
                                    <a:latin typeface="Cambria Math"/>
                                  </a:rPr>
                                  <m:t>(</m:t>
                                </m:r>
                                <m:r>
                                  <a:rPr lang="en-US" sz="4000" i="1">
                                    <a:latin typeface="Cambria Math"/>
                                  </a:rPr>
                                  <m:t>𝑄</m:t>
                                </m:r>
                              </m:e>
                              <m:sub>
                                <m:r>
                                  <a:rPr lang="en-US" sz="4000" i="1">
                                    <a:latin typeface="Cambria Math"/>
                                  </a:rPr>
                                  <m:t>2</m:t>
                                </m:r>
                              </m:sub>
                            </m:sSub>
                            <m:r>
                              <a:rPr lang="en-US" sz="4000" i="1">
                                <a:latin typeface="Cambria Math"/>
                              </a:rPr>
                              <m:t>−</m:t>
                            </m:r>
                            <m:sSub>
                              <m:sSubPr>
                                <m:ctrlPr>
                                  <a:rPr lang="en-US" sz="4000" i="1">
                                    <a:latin typeface="Cambria Math" panose="02040503050406030204" pitchFamily="18" charset="0"/>
                                  </a:rPr>
                                </m:ctrlPr>
                              </m:sSubPr>
                              <m:e>
                                <m:r>
                                  <a:rPr lang="en-US" sz="4000" i="1">
                                    <a:latin typeface="Cambria Math"/>
                                  </a:rPr>
                                  <m:t>𝑄</m:t>
                                </m:r>
                              </m:e>
                              <m:sub>
                                <m:r>
                                  <a:rPr lang="en-US" sz="4000" i="1">
                                    <a:latin typeface="Cambria Math"/>
                                  </a:rPr>
                                  <m:t>1</m:t>
                                </m:r>
                              </m:sub>
                            </m:sSub>
                            <m:r>
                              <a:rPr lang="en-US" sz="4000" b="0" i="1" smtClean="0">
                                <a:latin typeface="Cambria Math"/>
                              </a:rPr>
                              <m:t>)/[</m:t>
                            </m:r>
                            <m:r>
                              <a:rPr lang="en-US" sz="4000" i="1">
                                <a:latin typeface="Cambria Math"/>
                              </a:rPr>
                              <m:t>(</m:t>
                            </m:r>
                            <m:sSub>
                              <m:sSubPr>
                                <m:ctrlPr>
                                  <a:rPr lang="en-US" sz="4000" i="1">
                                    <a:latin typeface="Cambria Math" panose="02040503050406030204" pitchFamily="18" charset="0"/>
                                  </a:rPr>
                                </m:ctrlPr>
                              </m:sSubPr>
                              <m:e>
                                <m:r>
                                  <a:rPr lang="en-US" sz="4000" i="1">
                                    <a:latin typeface="Cambria Math"/>
                                  </a:rPr>
                                  <m:t>𝑄</m:t>
                                </m:r>
                              </m:e>
                              <m:sub>
                                <m:r>
                                  <a:rPr lang="en-US" sz="4000" i="1">
                                    <a:latin typeface="Cambria Math"/>
                                  </a:rPr>
                                  <m:t>2</m:t>
                                </m:r>
                              </m:sub>
                            </m:sSub>
                            <m:r>
                              <a:rPr lang="en-US" sz="4000" i="1">
                                <a:latin typeface="Cambria Math"/>
                              </a:rPr>
                              <m:t>+</m:t>
                            </m:r>
                            <m:sSub>
                              <m:sSubPr>
                                <m:ctrlPr>
                                  <a:rPr lang="en-US" sz="4000" i="1">
                                    <a:latin typeface="Cambria Math" panose="02040503050406030204" pitchFamily="18" charset="0"/>
                                  </a:rPr>
                                </m:ctrlPr>
                              </m:sSubPr>
                              <m:e>
                                <m:r>
                                  <a:rPr lang="en-US" sz="4000" i="1">
                                    <a:latin typeface="Cambria Math"/>
                                  </a:rPr>
                                  <m:t>𝑄</m:t>
                                </m:r>
                              </m:e>
                              <m:sub>
                                <m:r>
                                  <a:rPr lang="en-US" sz="4000" i="1">
                                    <a:latin typeface="Cambria Math"/>
                                  </a:rPr>
                                  <m:t>1</m:t>
                                </m:r>
                              </m:sub>
                            </m:sSub>
                            <m:r>
                              <a:rPr lang="en-US" sz="4000" i="1">
                                <a:latin typeface="Cambria Math"/>
                              </a:rPr>
                              <m:t>)</m:t>
                            </m:r>
                            <m:r>
                              <a:rPr lang="en-US" sz="4000" b="0" i="1" smtClean="0">
                                <a:latin typeface="Cambria Math"/>
                              </a:rPr>
                              <m:t>/2]</m:t>
                            </m:r>
                          </m:num>
                          <m:den>
                            <m:sSub>
                              <m:sSubPr>
                                <m:ctrlPr>
                                  <a:rPr lang="en-US" sz="4000" i="1">
                                    <a:latin typeface="Cambria Math" panose="02040503050406030204" pitchFamily="18" charset="0"/>
                                  </a:rPr>
                                </m:ctrlPr>
                              </m:sSubPr>
                              <m:e>
                                <m:r>
                                  <a:rPr lang="en-US" sz="4000" i="1">
                                    <a:latin typeface="Cambria Math"/>
                                  </a:rPr>
                                  <m:t>(</m:t>
                                </m:r>
                                <m:r>
                                  <a:rPr lang="en-US" sz="4000" b="0" i="1" smtClean="0">
                                    <a:latin typeface="Cambria Math"/>
                                  </a:rPr>
                                  <m:t>𝑃</m:t>
                                </m:r>
                              </m:e>
                              <m:sub>
                                <m:r>
                                  <a:rPr lang="en-US" sz="4000" i="1">
                                    <a:latin typeface="Cambria Math"/>
                                  </a:rPr>
                                  <m:t>2</m:t>
                                </m:r>
                              </m:sub>
                            </m:sSub>
                            <m:r>
                              <a:rPr lang="en-US" sz="4000" i="1">
                                <a:latin typeface="Cambria Math"/>
                              </a:rPr>
                              <m:t>−</m:t>
                            </m:r>
                            <m:sSub>
                              <m:sSubPr>
                                <m:ctrlPr>
                                  <a:rPr lang="en-US" sz="4000" i="1">
                                    <a:latin typeface="Cambria Math" panose="02040503050406030204" pitchFamily="18" charset="0"/>
                                  </a:rPr>
                                </m:ctrlPr>
                              </m:sSubPr>
                              <m:e>
                                <m:r>
                                  <a:rPr lang="en-US" sz="4000" b="0" i="1" smtClean="0">
                                    <a:latin typeface="Cambria Math"/>
                                  </a:rPr>
                                  <m:t>𝑃</m:t>
                                </m:r>
                              </m:e>
                              <m:sub>
                                <m:r>
                                  <a:rPr lang="en-US" sz="4000" i="1">
                                    <a:latin typeface="Cambria Math"/>
                                  </a:rPr>
                                  <m:t>1</m:t>
                                </m:r>
                              </m:sub>
                            </m:sSub>
                            <m:r>
                              <a:rPr lang="en-US" sz="4000" i="1">
                                <a:latin typeface="Cambria Math"/>
                              </a:rPr>
                              <m:t>)/[(</m:t>
                            </m:r>
                            <m:sSub>
                              <m:sSubPr>
                                <m:ctrlPr>
                                  <a:rPr lang="en-US" sz="4000" i="1">
                                    <a:latin typeface="Cambria Math" panose="02040503050406030204" pitchFamily="18" charset="0"/>
                                  </a:rPr>
                                </m:ctrlPr>
                              </m:sSubPr>
                              <m:e>
                                <m:r>
                                  <a:rPr lang="en-US" sz="4000" b="0" i="1" smtClean="0">
                                    <a:latin typeface="Cambria Math"/>
                                  </a:rPr>
                                  <m:t>𝑃</m:t>
                                </m:r>
                              </m:e>
                              <m:sub>
                                <m:r>
                                  <a:rPr lang="en-US" sz="4000" i="1">
                                    <a:latin typeface="Cambria Math"/>
                                  </a:rPr>
                                  <m:t>2</m:t>
                                </m:r>
                              </m:sub>
                            </m:sSub>
                            <m:r>
                              <a:rPr lang="en-US" sz="4000" i="1">
                                <a:latin typeface="Cambria Math"/>
                              </a:rPr>
                              <m:t>+</m:t>
                            </m:r>
                            <m:sSub>
                              <m:sSubPr>
                                <m:ctrlPr>
                                  <a:rPr lang="en-US" sz="4000" i="1">
                                    <a:latin typeface="Cambria Math" panose="02040503050406030204" pitchFamily="18" charset="0"/>
                                  </a:rPr>
                                </m:ctrlPr>
                              </m:sSubPr>
                              <m:e>
                                <m:r>
                                  <a:rPr lang="en-US" sz="4000" b="0" i="1" smtClean="0">
                                    <a:latin typeface="Cambria Math"/>
                                  </a:rPr>
                                  <m:t>𝑃</m:t>
                                </m:r>
                              </m:e>
                              <m:sub>
                                <m:r>
                                  <a:rPr lang="en-US" sz="4000" i="1">
                                    <a:latin typeface="Cambria Math"/>
                                  </a:rPr>
                                  <m:t>1</m:t>
                                </m:r>
                              </m:sub>
                            </m:sSub>
                            <m:r>
                              <a:rPr lang="en-US" sz="4000" i="1">
                                <a:latin typeface="Cambria Math"/>
                              </a:rPr>
                              <m:t>)/2]</m:t>
                            </m:r>
                          </m:den>
                        </m:f>
                      </m:e>
                    </m:box>
                  </m:oMath>
                </a14:m>
                <a:endParaRPr lang="en-US" dirty="0"/>
              </a:p>
              <a:p>
                <a:pPr marL="0" indent="0">
                  <a:buNone/>
                </a:pPr>
                <a:endParaRPr lang="en-US" sz="2000" dirty="0"/>
              </a:p>
              <a:p>
                <a:r>
                  <a:rPr lang="en-US" dirty="0"/>
                  <a:t>The cross-price elasticity of demand can be positive or negative.</a:t>
                </a:r>
              </a:p>
              <a:p>
                <a:pPr lvl="1"/>
                <a14:m>
                  <m:oMath xmlns:m="http://schemas.openxmlformats.org/officeDocument/2006/math">
                    <m:sSub>
                      <m:sSubPr>
                        <m:ctrlPr>
                          <a:rPr lang="en-US" i="1">
                            <a:latin typeface="Cambria Math" panose="02040503050406030204" pitchFamily="18" charset="0"/>
                            <a:ea typeface="Cambria Math"/>
                          </a:rPr>
                        </m:ctrlPr>
                      </m:sSubPr>
                      <m:e>
                        <m:r>
                          <a:rPr lang="en-US" i="1">
                            <a:latin typeface="Cambria Math"/>
                            <a:ea typeface="Cambria Math"/>
                          </a:rPr>
                          <m:t>𝜀</m:t>
                        </m:r>
                      </m:e>
                      <m:sub>
                        <m:r>
                          <a:rPr lang="en-US" i="1">
                            <a:latin typeface="Cambria Math"/>
                            <a:ea typeface="Cambria Math"/>
                          </a:rPr>
                          <m:t>𝐴</m:t>
                        </m:r>
                        <m:r>
                          <a:rPr lang="en-US" i="1">
                            <a:latin typeface="Cambria Math"/>
                            <a:ea typeface="Cambria Math"/>
                          </a:rPr>
                          <m:t>,</m:t>
                        </m:r>
                        <m:r>
                          <a:rPr lang="en-US" i="1">
                            <a:latin typeface="Cambria Math"/>
                            <a:ea typeface="Cambria Math"/>
                          </a:rPr>
                          <m:t>𝐵</m:t>
                        </m:r>
                      </m:sub>
                    </m:sSub>
                  </m:oMath>
                </a14:m>
                <a:r>
                  <a:rPr lang="en-US" dirty="0"/>
                  <a:t>&gt;0: the two goods are </a:t>
                </a:r>
                <a:r>
                  <a:rPr lang="en-US" i="1" dirty="0">
                    <a:solidFill>
                      <a:srgbClr val="9D0505"/>
                    </a:solidFill>
                  </a:rPr>
                  <a:t>substitutes</a:t>
                </a:r>
                <a:r>
                  <a:rPr lang="en-US" dirty="0"/>
                  <a:t>.</a:t>
                </a:r>
              </a:p>
              <a:p>
                <a:pPr lvl="1"/>
                <a14:m>
                  <m:oMath xmlns:m="http://schemas.openxmlformats.org/officeDocument/2006/math">
                    <m:sSub>
                      <m:sSubPr>
                        <m:ctrlPr>
                          <a:rPr lang="en-US" i="1">
                            <a:latin typeface="Cambria Math" panose="02040503050406030204" pitchFamily="18" charset="0"/>
                            <a:ea typeface="Cambria Math"/>
                          </a:rPr>
                        </m:ctrlPr>
                      </m:sSubPr>
                      <m:e>
                        <m:r>
                          <a:rPr lang="en-US" i="1">
                            <a:latin typeface="Cambria Math"/>
                            <a:ea typeface="Cambria Math"/>
                          </a:rPr>
                          <m:t>𝜀</m:t>
                        </m:r>
                      </m:e>
                      <m:sub>
                        <m:r>
                          <a:rPr lang="en-US" i="1">
                            <a:latin typeface="Cambria Math"/>
                            <a:ea typeface="Cambria Math"/>
                          </a:rPr>
                          <m:t>𝐴</m:t>
                        </m:r>
                        <m:r>
                          <a:rPr lang="en-US" i="1">
                            <a:latin typeface="Cambria Math"/>
                            <a:ea typeface="Cambria Math"/>
                          </a:rPr>
                          <m:t>,</m:t>
                        </m:r>
                        <m:r>
                          <a:rPr lang="en-US" i="1">
                            <a:latin typeface="Cambria Math"/>
                            <a:ea typeface="Cambria Math"/>
                          </a:rPr>
                          <m:t>𝐵</m:t>
                        </m:r>
                      </m:sub>
                    </m:sSub>
                  </m:oMath>
                </a14:m>
                <a:r>
                  <a:rPr lang="en-US" dirty="0"/>
                  <a:t>&lt;0: the two goods are </a:t>
                </a:r>
                <a:r>
                  <a:rPr lang="en-US" i="1" dirty="0">
                    <a:solidFill>
                      <a:srgbClr val="9D0505"/>
                    </a:solidFill>
                  </a:rPr>
                  <a:t>complements</a:t>
                </a:r>
                <a:r>
                  <a:rPr lang="en-US" dirty="0"/>
                  <a:t>.</a:t>
                </a: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a:blip r:embed="rId3"/>
                <a:stretch>
                  <a:fillRect l="-1407" t="-2509" r="-2074"/>
                </a:stretch>
              </a:blipFill>
            </p:spPr>
            <p:txBody>
              <a:bodyPr/>
              <a:lstStyle/>
              <a:p>
                <a:r>
                  <a:rPr lang="en-US">
                    <a:noFill/>
                  </a:rPr>
                  <a:t> </a:t>
                </a:r>
              </a:p>
            </p:txBody>
          </p:sp>
        </mc:Fallback>
      </mc:AlternateContent>
    </p:spTree>
    <p:extLst>
      <p:ext uri="{BB962C8B-B14F-4D97-AF65-F5344CB8AC3E}">
        <p14:creationId xmlns:p14="http://schemas.microsoft.com/office/powerpoint/2010/main" val="39136421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Income elasticity of demand </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normAutofit fontScale="85000" lnSpcReduction="20000"/>
              </a:bodyPr>
              <a:lstStyle/>
              <a:p>
                <a:pPr marL="0" indent="0">
                  <a:buNone/>
                </a:pPr>
                <a:r>
                  <a:rPr lang="en-US" dirty="0"/>
                  <a:t>The </a:t>
                </a:r>
                <a:r>
                  <a:rPr lang="en-US" i="1" dirty="0">
                    <a:solidFill>
                      <a:srgbClr val="9D0505"/>
                    </a:solidFill>
                  </a:rPr>
                  <a:t>income elasticity of demand </a:t>
                </a:r>
                <a:r>
                  <a:rPr lang="en-US" dirty="0"/>
                  <a:t>is a measure of how much the quantity demanded changes in response to a change in consumers’ incomes.</a:t>
                </a:r>
              </a:p>
              <a:p>
                <a:r>
                  <a:rPr lang="en-US" dirty="0"/>
                  <a:t>The midpoint formula calculates the elasticity between the quantity demanded of a good and consumer’s income:</a:t>
                </a:r>
              </a:p>
              <a:p>
                <a:pPr marL="0" indent="0">
                  <a:buNone/>
                </a:pPr>
                <a:endParaRPr lang="en-US" sz="1800" dirty="0"/>
              </a:p>
              <a:p>
                <a:pPr marL="0" indent="0" algn="ctr">
                  <a:buNone/>
                </a:pPr>
                <a14:m>
                  <m:oMath xmlns:m="http://schemas.openxmlformats.org/officeDocument/2006/math">
                    <m:sSub>
                      <m:sSubPr>
                        <m:ctrlPr>
                          <a:rPr lang="en-US" sz="4000" i="1" smtClean="0">
                            <a:latin typeface="Cambria Math" panose="02040503050406030204" pitchFamily="18" charset="0"/>
                            <a:ea typeface="Cambria Math"/>
                          </a:rPr>
                        </m:ctrlPr>
                      </m:sSubPr>
                      <m:e>
                        <m:r>
                          <a:rPr lang="en-US" sz="4000" i="1">
                            <a:latin typeface="Cambria Math"/>
                            <a:ea typeface="Cambria Math"/>
                          </a:rPr>
                          <m:t>𝜀</m:t>
                        </m:r>
                      </m:e>
                      <m:sub>
                        <m:r>
                          <a:rPr lang="en-US" sz="4000" b="0" i="1" smtClean="0">
                            <a:latin typeface="Cambria Math"/>
                            <a:ea typeface="Cambria Math"/>
                          </a:rPr>
                          <m:t>𝐼</m:t>
                        </m:r>
                      </m:sub>
                    </m:sSub>
                    <m:r>
                      <a:rPr lang="en-US" sz="4000" i="1" smtClean="0">
                        <a:latin typeface="Cambria Math"/>
                      </a:rPr>
                      <m:t>=</m:t>
                    </m:r>
                    <m:box>
                      <m:boxPr>
                        <m:ctrlPr>
                          <a:rPr lang="en-US" sz="4000" i="1" smtClean="0">
                            <a:latin typeface="Cambria Math" panose="02040503050406030204" pitchFamily="18" charset="0"/>
                          </a:rPr>
                        </m:ctrlPr>
                      </m:boxPr>
                      <m:e>
                        <m:argPr>
                          <m:argSz m:val="-1"/>
                        </m:argPr>
                        <m:f>
                          <m:fPr>
                            <m:ctrlPr>
                              <a:rPr lang="en-US" sz="4000" i="1" smtClean="0">
                                <a:latin typeface="Cambria Math" panose="02040503050406030204" pitchFamily="18" charset="0"/>
                              </a:rPr>
                            </m:ctrlPr>
                          </m:fPr>
                          <m:num>
                            <m:r>
                              <a:rPr lang="en-US" sz="4000" b="0" i="1" smtClean="0">
                                <a:latin typeface="Cambria Math"/>
                              </a:rPr>
                              <m:t>%</m:t>
                            </m:r>
                            <m:r>
                              <a:rPr lang="en-US" sz="4000" b="0" i="1" smtClean="0">
                                <a:latin typeface="Cambria Math"/>
                                <a:ea typeface="Cambria Math"/>
                              </a:rPr>
                              <m:t>∆</m:t>
                            </m:r>
                            <m:r>
                              <a:rPr lang="en-US" sz="4000" b="0" i="1" smtClean="0">
                                <a:latin typeface="Cambria Math"/>
                                <a:ea typeface="Cambria Math"/>
                              </a:rPr>
                              <m:t>𝑄</m:t>
                            </m:r>
                          </m:num>
                          <m:den>
                            <m:r>
                              <a:rPr lang="en-US" sz="4000" b="0" i="1" smtClean="0">
                                <a:latin typeface="Cambria Math"/>
                              </a:rPr>
                              <m:t>%</m:t>
                            </m:r>
                            <m:r>
                              <a:rPr lang="en-US" sz="4000" b="0" i="1" smtClean="0">
                                <a:latin typeface="Cambria Math"/>
                                <a:ea typeface="Cambria Math"/>
                              </a:rPr>
                              <m:t>∆</m:t>
                            </m:r>
                            <m:r>
                              <a:rPr lang="en-US" sz="4000" b="0" i="1" smtClean="0">
                                <a:latin typeface="Cambria Math"/>
                                <a:ea typeface="Cambria Math"/>
                              </a:rPr>
                              <m:t>𝐼</m:t>
                            </m:r>
                          </m:den>
                        </m:f>
                      </m:e>
                    </m:box>
                  </m:oMath>
                </a14:m>
                <a:r>
                  <a:rPr lang="en-US" sz="4000" dirty="0">
                    <a:latin typeface="Cambria Math"/>
                  </a:rPr>
                  <a:t> = </a:t>
                </a:r>
                <a14:m>
                  <m:oMath xmlns:m="http://schemas.openxmlformats.org/officeDocument/2006/math">
                    <m:box>
                      <m:boxPr>
                        <m:ctrlPr>
                          <a:rPr lang="en-US" sz="4000" i="1">
                            <a:latin typeface="Cambria Math" panose="02040503050406030204" pitchFamily="18" charset="0"/>
                          </a:rPr>
                        </m:ctrlPr>
                      </m:boxPr>
                      <m:e>
                        <m:argPr>
                          <m:argSz m:val="-1"/>
                        </m:argPr>
                        <m:f>
                          <m:fPr>
                            <m:ctrlPr>
                              <a:rPr lang="en-US" sz="4000" i="1">
                                <a:latin typeface="Cambria Math" panose="02040503050406030204" pitchFamily="18" charset="0"/>
                              </a:rPr>
                            </m:ctrlPr>
                          </m:fPr>
                          <m:num>
                            <m:sSub>
                              <m:sSubPr>
                                <m:ctrlPr>
                                  <a:rPr lang="en-US" sz="4000" i="1">
                                    <a:latin typeface="Cambria Math" panose="02040503050406030204" pitchFamily="18" charset="0"/>
                                  </a:rPr>
                                </m:ctrlPr>
                              </m:sSubPr>
                              <m:e>
                                <m:r>
                                  <a:rPr lang="en-US" sz="4000" b="0" i="1" smtClean="0">
                                    <a:latin typeface="Cambria Math"/>
                                  </a:rPr>
                                  <m:t>(</m:t>
                                </m:r>
                                <m:r>
                                  <a:rPr lang="en-US" sz="4000" i="1">
                                    <a:latin typeface="Cambria Math"/>
                                  </a:rPr>
                                  <m:t>𝑄</m:t>
                                </m:r>
                              </m:e>
                              <m:sub>
                                <m:r>
                                  <a:rPr lang="en-US" sz="4000" i="1">
                                    <a:latin typeface="Cambria Math"/>
                                  </a:rPr>
                                  <m:t>2</m:t>
                                </m:r>
                              </m:sub>
                            </m:sSub>
                            <m:r>
                              <a:rPr lang="en-US" sz="4000" i="1">
                                <a:latin typeface="Cambria Math"/>
                              </a:rPr>
                              <m:t>−</m:t>
                            </m:r>
                            <m:sSub>
                              <m:sSubPr>
                                <m:ctrlPr>
                                  <a:rPr lang="en-US" sz="4000" i="1">
                                    <a:latin typeface="Cambria Math" panose="02040503050406030204" pitchFamily="18" charset="0"/>
                                  </a:rPr>
                                </m:ctrlPr>
                              </m:sSubPr>
                              <m:e>
                                <m:r>
                                  <a:rPr lang="en-US" sz="4000" i="1">
                                    <a:latin typeface="Cambria Math"/>
                                  </a:rPr>
                                  <m:t>𝑄</m:t>
                                </m:r>
                              </m:e>
                              <m:sub>
                                <m:r>
                                  <a:rPr lang="en-US" sz="4000" i="1">
                                    <a:latin typeface="Cambria Math"/>
                                  </a:rPr>
                                  <m:t>1</m:t>
                                </m:r>
                              </m:sub>
                            </m:sSub>
                            <m:r>
                              <a:rPr lang="en-US" sz="4000" b="0" i="1" smtClean="0">
                                <a:latin typeface="Cambria Math"/>
                              </a:rPr>
                              <m:t>)/[</m:t>
                            </m:r>
                            <m:r>
                              <a:rPr lang="en-US" sz="4000" i="1">
                                <a:latin typeface="Cambria Math"/>
                              </a:rPr>
                              <m:t>(</m:t>
                            </m:r>
                            <m:sSub>
                              <m:sSubPr>
                                <m:ctrlPr>
                                  <a:rPr lang="en-US" sz="4000" i="1">
                                    <a:latin typeface="Cambria Math" panose="02040503050406030204" pitchFamily="18" charset="0"/>
                                  </a:rPr>
                                </m:ctrlPr>
                              </m:sSubPr>
                              <m:e>
                                <m:r>
                                  <a:rPr lang="en-US" sz="4000" i="1">
                                    <a:latin typeface="Cambria Math"/>
                                  </a:rPr>
                                  <m:t>𝑄</m:t>
                                </m:r>
                              </m:e>
                              <m:sub>
                                <m:r>
                                  <a:rPr lang="en-US" sz="4000" i="1">
                                    <a:latin typeface="Cambria Math"/>
                                  </a:rPr>
                                  <m:t>2</m:t>
                                </m:r>
                              </m:sub>
                            </m:sSub>
                            <m:r>
                              <a:rPr lang="en-US" sz="4000" i="1">
                                <a:latin typeface="Cambria Math"/>
                              </a:rPr>
                              <m:t>+</m:t>
                            </m:r>
                            <m:sSub>
                              <m:sSubPr>
                                <m:ctrlPr>
                                  <a:rPr lang="en-US" sz="4000" i="1">
                                    <a:latin typeface="Cambria Math" panose="02040503050406030204" pitchFamily="18" charset="0"/>
                                  </a:rPr>
                                </m:ctrlPr>
                              </m:sSubPr>
                              <m:e>
                                <m:r>
                                  <a:rPr lang="en-US" sz="4000" i="1">
                                    <a:latin typeface="Cambria Math"/>
                                  </a:rPr>
                                  <m:t>𝑄</m:t>
                                </m:r>
                              </m:e>
                              <m:sub>
                                <m:r>
                                  <a:rPr lang="en-US" sz="4000" i="1">
                                    <a:latin typeface="Cambria Math"/>
                                  </a:rPr>
                                  <m:t>1</m:t>
                                </m:r>
                              </m:sub>
                            </m:sSub>
                            <m:r>
                              <a:rPr lang="en-US" sz="4000" i="1">
                                <a:latin typeface="Cambria Math"/>
                              </a:rPr>
                              <m:t>)</m:t>
                            </m:r>
                            <m:r>
                              <a:rPr lang="en-US" sz="4000" b="0" i="1" smtClean="0">
                                <a:latin typeface="Cambria Math"/>
                              </a:rPr>
                              <m:t>/2]</m:t>
                            </m:r>
                          </m:num>
                          <m:den>
                            <m:sSub>
                              <m:sSubPr>
                                <m:ctrlPr>
                                  <a:rPr lang="en-US" sz="4000" i="1">
                                    <a:latin typeface="Cambria Math" panose="02040503050406030204" pitchFamily="18" charset="0"/>
                                  </a:rPr>
                                </m:ctrlPr>
                              </m:sSubPr>
                              <m:e>
                                <m:r>
                                  <a:rPr lang="en-US" sz="4000" i="1">
                                    <a:latin typeface="Cambria Math"/>
                                  </a:rPr>
                                  <m:t>(</m:t>
                                </m:r>
                                <m:r>
                                  <a:rPr lang="en-US" sz="4000" b="0" i="1" smtClean="0">
                                    <a:latin typeface="Cambria Math"/>
                                  </a:rPr>
                                  <m:t>𝐼</m:t>
                                </m:r>
                              </m:e>
                              <m:sub>
                                <m:r>
                                  <a:rPr lang="en-US" sz="4000" i="1">
                                    <a:latin typeface="Cambria Math"/>
                                  </a:rPr>
                                  <m:t>2</m:t>
                                </m:r>
                              </m:sub>
                            </m:sSub>
                            <m:r>
                              <a:rPr lang="en-US" sz="4000" i="1">
                                <a:latin typeface="Cambria Math"/>
                              </a:rPr>
                              <m:t>−</m:t>
                            </m:r>
                            <m:sSub>
                              <m:sSubPr>
                                <m:ctrlPr>
                                  <a:rPr lang="en-US" sz="4000" i="1">
                                    <a:latin typeface="Cambria Math" panose="02040503050406030204" pitchFamily="18" charset="0"/>
                                  </a:rPr>
                                </m:ctrlPr>
                              </m:sSubPr>
                              <m:e>
                                <m:r>
                                  <a:rPr lang="en-US" sz="4000" b="0" i="1" smtClean="0">
                                    <a:latin typeface="Cambria Math"/>
                                  </a:rPr>
                                  <m:t>𝐼</m:t>
                                </m:r>
                              </m:e>
                              <m:sub>
                                <m:r>
                                  <a:rPr lang="en-US" sz="4000" i="1">
                                    <a:latin typeface="Cambria Math"/>
                                  </a:rPr>
                                  <m:t>1</m:t>
                                </m:r>
                              </m:sub>
                            </m:sSub>
                            <m:r>
                              <a:rPr lang="en-US" sz="4000" i="1">
                                <a:latin typeface="Cambria Math"/>
                              </a:rPr>
                              <m:t>)/[(</m:t>
                            </m:r>
                            <m:sSub>
                              <m:sSubPr>
                                <m:ctrlPr>
                                  <a:rPr lang="en-US" sz="4000" i="1">
                                    <a:latin typeface="Cambria Math" panose="02040503050406030204" pitchFamily="18" charset="0"/>
                                  </a:rPr>
                                </m:ctrlPr>
                              </m:sSubPr>
                              <m:e>
                                <m:r>
                                  <a:rPr lang="en-US" sz="4000" b="0" i="1" smtClean="0">
                                    <a:latin typeface="Cambria Math"/>
                                  </a:rPr>
                                  <m:t>𝐼</m:t>
                                </m:r>
                              </m:e>
                              <m:sub>
                                <m:r>
                                  <a:rPr lang="en-US" sz="4000" i="1">
                                    <a:latin typeface="Cambria Math"/>
                                  </a:rPr>
                                  <m:t>2</m:t>
                                </m:r>
                              </m:sub>
                            </m:sSub>
                            <m:r>
                              <a:rPr lang="en-US" sz="4000" i="1">
                                <a:latin typeface="Cambria Math"/>
                              </a:rPr>
                              <m:t>+</m:t>
                            </m:r>
                            <m:sSub>
                              <m:sSubPr>
                                <m:ctrlPr>
                                  <a:rPr lang="en-US" sz="4000" i="1">
                                    <a:latin typeface="Cambria Math" panose="02040503050406030204" pitchFamily="18" charset="0"/>
                                  </a:rPr>
                                </m:ctrlPr>
                              </m:sSubPr>
                              <m:e>
                                <m:r>
                                  <a:rPr lang="en-US" sz="4000" b="0" i="1" smtClean="0">
                                    <a:latin typeface="Cambria Math"/>
                                  </a:rPr>
                                  <m:t>𝐼</m:t>
                                </m:r>
                              </m:e>
                              <m:sub>
                                <m:r>
                                  <a:rPr lang="en-US" sz="4000" i="1">
                                    <a:latin typeface="Cambria Math"/>
                                  </a:rPr>
                                  <m:t>1</m:t>
                                </m:r>
                              </m:sub>
                            </m:sSub>
                            <m:r>
                              <a:rPr lang="en-US" sz="4000" i="1">
                                <a:latin typeface="Cambria Math"/>
                              </a:rPr>
                              <m:t>)/2]</m:t>
                            </m:r>
                          </m:den>
                        </m:f>
                      </m:e>
                    </m:box>
                  </m:oMath>
                </a14:m>
                <a:endParaRPr lang="en-US" dirty="0"/>
              </a:p>
              <a:p>
                <a:pPr marL="0" indent="0">
                  <a:buNone/>
                </a:pPr>
                <a:endParaRPr lang="en-US" sz="2000" dirty="0"/>
              </a:p>
              <a:p>
                <a:r>
                  <a:rPr lang="en-US" dirty="0"/>
                  <a:t>The income elasticity of demand can be positive or negative.</a:t>
                </a:r>
              </a:p>
              <a:p>
                <a:pPr lvl="1"/>
                <a14:m>
                  <m:oMath xmlns:m="http://schemas.openxmlformats.org/officeDocument/2006/math">
                    <m:sSub>
                      <m:sSubPr>
                        <m:ctrlPr>
                          <a:rPr lang="en-US" i="1">
                            <a:latin typeface="Cambria Math" panose="02040503050406030204" pitchFamily="18" charset="0"/>
                            <a:ea typeface="Cambria Math"/>
                          </a:rPr>
                        </m:ctrlPr>
                      </m:sSubPr>
                      <m:e>
                        <m:r>
                          <a:rPr lang="en-US" i="1">
                            <a:latin typeface="Cambria Math"/>
                            <a:ea typeface="Cambria Math"/>
                          </a:rPr>
                          <m:t>𝜀</m:t>
                        </m:r>
                      </m:e>
                      <m:sub>
                        <m:r>
                          <a:rPr lang="en-US" b="0" i="1" smtClean="0">
                            <a:latin typeface="Cambria Math"/>
                            <a:ea typeface="Cambria Math"/>
                          </a:rPr>
                          <m:t>𝐼</m:t>
                        </m:r>
                      </m:sub>
                    </m:sSub>
                  </m:oMath>
                </a14:m>
                <a:r>
                  <a:rPr lang="en-US" dirty="0"/>
                  <a:t>&gt;0: the good is </a:t>
                </a:r>
                <a:r>
                  <a:rPr lang="en-US" i="1" dirty="0">
                    <a:solidFill>
                      <a:srgbClr val="C00000"/>
                    </a:solidFill>
                  </a:rPr>
                  <a:t>normal</a:t>
                </a:r>
                <a:r>
                  <a:rPr lang="en-US" dirty="0"/>
                  <a:t>. If </a:t>
                </a:r>
                <a14:m>
                  <m:oMath xmlns:m="http://schemas.openxmlformats.org/officeDocument/2006/math">
                    <m:sSub>
                      <m:sSubPr>
                        <m:ctrlPr>
                          <a:rPr lang="en-US" i="1">
                            <a:latin typeface="Cambria Math" panose="02040503050406030204" pitchFamily="18" charset="0"/>
                            <a:ea typeface="Cambria Math"/>
                          </a:rPr>
                        </m:ctrlPr>
                      </m:sSubPr>
                      <m:e>
                        <m:r>
                          <a:rPr lang="en-US" i="1">
                            <a:latin typeface="Cambria Math"/>
                            <a:ea typeface="Cambria Math"/>
                          </a:rPr>
                          <m:t>𝜀</m:t>
                        </m:r>
                      </m:e>
                      <m:sub>
                        <m:r>
                          <a:rPr lang="en-US" i="1">
                            <a:latin typeface="Cambria Math"/>
                            <a:ea typeface="Cambria Math"/>
                          </a:rPr>
                          <m:t>𝐼</m:t>
                        </m:r>
                      </m:sub>
                    </m:sSub>
                  </m:oMath>
                </a14:m>
                <a:r>
                  <a:rPr lang="en-US" dirty="0"/>
                  <a:t>&gt;1, then it is a </a:t>
                </a:r>
                <a:r>
                  <a:rPr lang="en-US" i="1" dirty="0">
                    <a:solidFill>
                      <a:srgbClr val="C00000"/>
                    </a:solidFill>
                  </a:rPr>
                  <a:t>luxury</a:t>
                </a:r>
                <a:r>
                  <a:rPr lang="en-US" dirty="0"/>
                  <a:t>.</a:t>
                </a:r>
              </a:p>
              <a:p>
                <a:pPr lvl="1"/>
                <a14:m>
                  <m:oMath xmlns:m="http://schemas.openxmlformats.org/officeDocument/2006/math">
                    <m:sSub>
                      <m:sSubPr>
                        <m:ctrlPr>
                          <a:rPr lang="en-US" i="1">
                            <a:latin typeface="Cambria Math" panose="02040503050406030204" pitchFamily="18" charset="0"/>
                            <a:ea typeface="Cambria Math"/>
                          </a:rPr>
                        </m:ctrlPr>
                      </m:sSubPr>
                      <m:e>
                        <m:r>
                          <a:rPr lang="en-US" i="1">
                            <a:latin typeface="Cambria Math"/>
                            <a:ea typeface="Cambria Math"/>
                          </a:rPr>
                          <m:t>𝜀</m:t>
                        </m:r>
                      </m:e>
                      <m:sub>
                        <m:r>
                          <a:rPr lang="en-US" b="0" i="1" smtClean="0">
                            <a:latin typeface="Cambria Math"/>
                            <a:ea typeface="Cambria Math"/>
                          </a:rPr>
                          <m:t>𝐼</m:t>
                        </m:r>
                      </m:sub>
                    </m:sSub>
                  </m:oMath>
                </a14:m>
                <a:r>
                  <a:rPr lang="en-US" dirty="0"/>
                  <a:t>&lt;0: the good is </a:t>
                </a:r>
                <a:r>
                  <a:rPr lang="en-US" i="1" dirty="0">
                    <a:solidFill>
                      <a:srgbClr val="C00000"/>
                    </a:solidFill>
                  </a:rPr>
                  <a:t>inferior</a:t>
                </a:r>
                <a:r>
                  <a:rPr lang="en-US" dirty="0"/>
                  <a:t>.</a:t>
                </a: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a:blip r:embed="rId3"/>
                <a:stretch>
                  <a:fillRect l="-1407" t="-2509" r="-370"/>
                </a:stretch>
              </a:blipFill>
            </p:spPr>
            <p:txBody>
              <a:bodyPr/>
              <a:lstStyle/>
              <a:p>
                <a:r>
                  <a:rPr lang="en-US">
                    <a:noFill/>
                  </a:rPr>
                  <a:t> </a:t>
                </a:r>
              </a:p>
            </p:txBody>
          </p:sp>
        </mc:Fallback>
      </mc:AlternateContent>
    </p:spTree>
    <p:extLst>
      <p:ext uri="{BB962C8B-B14F-4D97-AF65-F5344CB8AC3E}">
        <p14:creationId xmlns:p14="http://schemas.microsoft.com/office/powerpoint/2010/main" val="7049501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t>Active Learning: Calculating the income elasticity of demand</a:t>
            </a:r>
          </a:p>
        </p:txBody>
      </p:sp>
      <p:sp>
        <p:nvSpPr>
          <p:cNvPr id="4" name="Content Placeholder 3"/>
          <p:cNvSpPr>
            <a:spLocks noGrp="1"/>
          </p:cNvSpPr>
          <p:nvPr>
            <p:ph idx="1"/>
          </p:nvPr>
        </p:nvSpPr>
        <p:spPr/>
        <p:txBody>
          <a:bodyPr>
            <a:normAutofit/>
          </a:bodyPr>
          <a:lstStyle/>
          <a:p>
            <a:r>
              <a:rPr lang="en-US" sz="3000" dirty="0"/>
              <a:t>When consumers’ income is $100, they buy 250 units of a good. When consumers’ income increases to $200, they buy 500. Find the income elasticity of demand using the </a:t>
            </a:r>
            <a:r>
              <a:rPr lang="en-US" sz="3000" i="1" dirty="0"/>
              <a:t>midpoint formula</a:t>
            </a:r>
            <a:r>
              <a:rPr lang="en-US" sz="3000" dirty="0"/>
              <a:t>.</a:t>
            </a:r>
          </a:p>
          <a:p>
            <a:r>
              <a:rPr lang="en-US" sz="3000" dirty="0"/>
              <a:t>Is the good inferior or normal?</a:t>
            </a:r>
          </a:p>
          <a:p>
            <a:r>
              <a:rPr lang="en-US" sz="3000" dirty="0"/>
              <a:t>Is it a luxury good?</a:t>
            </a:r>
          </a:p>
        </p:txBody>
      </p:sp>
    </p:spTree>
    <p:extLst>
      <p:ext uri="{BB962C8B-B14F-4D97-AF65-F5344CB8AC3E}">
        <p14:creationId xmlns:p14="http://schemas.microsoft.com/office/powerpoint/2010/main" val="18991620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Active Learning Solution III</a:t>
            </a:r>
          </a:p>
        </p:txBody>
      </p:sp>
      <mc:AlternateContent xmlns:mc="http://schemas.openxmlformats.org/markup-compatibility/2006" xmlns:a14="http://schemas.microsoft.com/office/drawing/2010/main">
        <mc:Choice Requires="a14">
          <p:sp>
            <p:nvSpPr>
              <p:cNvPr id="4" name="Content Placeholder 3"/>
              <p:cNvSpPr>
                <a:spLocks noGrp="1"/>
              </p:cNvSpPr>
              <p:nvPr>
                <p:ph idx="1"/>
              </p:nvPr>
            </p:nvSpPr>
            <p:spPr/>
            <p:txBody>
              <a:bodyPr>
                <a:normAutofit/>
              </a:bodyPr>
              <a:lstStyle/>
              <a:p>
                <a:r>
                  <a:rPr lang="en-US" sz="3000" dirty="0"/>
                  <a:t>When consumers’ income is $100, they buy 250 units of a good. When consumers’ income increases to $200, they buy 500. Find the income elasticity of demand using the </a:t>
                </a:r>
                <a:r>
                  <a:rPr lang="en-US" sz="3000" i="1" dirty="0"/>
                  <a:t>midpoint formula</a:t>
                </a:r>
                <a:r>
                  <a:rPr lang="en-US" sz="3000" dirty="0"/>
                  <a:t>.</a:t>
                </a:r>
              </a:p>
              <a:p>
                <a:r>
                  <a:rPr lang="en-US" sz="3000" dirty="0"/>
                  <a:t>Is the good inferior or normal?</a:t>
                </a:r>
              </a:p>
              <a:p>
                <a:r>
                  <a:rPr lang="en-US" sz="3000" dirty="0"/>
                  <a:t>Is it a luxury good?</a:t>
                </a:r>
              </a:p>
              <a:p>
                <a:pPr marL="0" indent="0">
                  <a:buNone/>
                </a:pPr>
                <a:endParaRPr lang="en-US" sz="1400" dirty="0"/>
              </a:p>
              <a:p>
                <a:pPr marL="0" indent="0" algn="ctr">
                  <a:buNone/>
                </a:pPr>
                <a14:m>
                  <m:oMath xmlns:m="http://schemas.openxmlformats.org/officeDocument/2006/math">
                    <m:sSub>
                      <m:sSubPr>
                        <m:ctrlPr>
                          <a:rPr lang="en-US" i="1" smtClean="0">
                            <a:latin typeface="Cambria Math" panose="02040503050406030204" pitchFamily="18" charset="0"/>
                            <a:ea typeface="Cambria Math"/>
                          </a:rPr>
                        </m:ctrlPr>
                      </m:sSubPr>
                      <m:e>
                        <m:r>
                          <a:rPr lang="en-US" i="1">
                            <a:latin typeface="Cambria Math"/>
                            <a:ea typeface="Cambria Math"/>
                          </a:rPr>
                          <m:t>𝜀</m:t>
                        </m:r>
                      </m:e>
                      <m:sub>
                        <m:r>
                          <a:rPr lang="en-US" b="0" i="1" smtClean="0">
                            <a:latin typeface="Cambria Math"/>
                            <a:ea typeface="Cambria Math"/>
                          </a:rPr>
                          <m:t>𝐼</m:t>
                        </m:r>
                      </m:sub>
                    </m:sSub>
                    <m:r>
                      <a:rPr lang="en-US" i="1">
                        <a:latin typeface="Cambria Math"/>
                      </a:rPr>
                      <m:t>=</m:t>
                    </m:r>
                    <m:box>
                      <m:boxPr>
                        <m:ctrlPr>
                          <a:rPr lang="en-US" i="1">
                            <a:latin typeface="Cambria Math" panose="02040503050406030204" pitchFamily="18" charset="0"/>
                          </a:rPr>
                        </m:ctrlPr>
                      </m:boxPr>
                      <m:e>
                        <m:argPr>
                          <m:argSz m:val="-1"/>
                        </m:argPr>
                        <m:f>
                          <m:fPr>
                            <m:ctrlPr>
                              <a:rPr lang="en-US" i="1">
                                <a:latin typeface="Cambria Math" panose="02040503050406030204" pitchFamily="18" charset="0"/>
                              </a:rPr>
                            </m:ctrlPr>
                          </m:fPr>
                          <m:num>
                            <m:r>
                              <a:rPr lang="en-US" i="1">
                                <a:latin typeface="Cambria Math"/>
                              </a:rPr>
                              <m:t>%</m:t>
                            </m:r>
                            <m:r>
                              <a:rPr lang="en-US" i="1">
                                <a:latin typeface="Cambria Math"/>
                                <a:ea typeface="Cambria Math"/>
                              </a:rPr>
                              <m:t>∆</m:t>
                            </m:r>
                            <m:r>
                              <a:rPr lang="en-US" i="1">
                                <a:latin typeface="Cambria Math"/>
                              </a:rPr>
                              <m:t>𝑄</m:t>
                            </m:r>
                          </m:num>
                          <m:den>
                            <m:r>
                              <a:rPr lang="en-US" i="1">
                                <a:latin typeface="Cambria Math"/>
                              </a:rPr>
                              <m:t>%</m:t>
                            </m:r>
                            <m:r>
                              <a:rPr lang="en-US" i="1">
                                <a:latin typeface="Cambria Math"/>
                                <a:ea typeface="Cambria Math"/>
                              </a:rPr>
                              <m:t>∆</m:t>
                            </m:r>
                            <m:r>
                              <a:rPr lang="en-US" b="0" i="1" smtClean="0">
                                <a:latin typeface="Cambria Math"/>
                                <a:ea typeface="Cambria Math"/>
                              </a:rPr>
                              <m:t>𝐼</m:t>
                            </m:r>
                          </m:den>
                        </m:f>
                      </m:e>
                    </m:box>
                  </m:oMath>
                </a14:m>
                <a:r>
                  <a:rPr lang="en-US" dirty="0">
                    <a:latin typeface="Cambria Math"/>
                  </a:rPr>
                  <a:t>=</a:t>
                </a:r>
                <a14:m>
                  <m:oMath xmlns:m="http://schemas.openxmlformats.org/officeDocument/2006/math">
                    <m:box>
                      <m:boxPr>
                        <m:ctrlPr>
                          <a:rPr lang="en-US" i="1">
                            <a:latin typeface="Cambria Math" panose="02040503050406030204" pitchFamily="18" charset="0"/>
                          </a:rPr>
                        </m:ctrlPr>
                      </m:boxPr>
                      <m:e>
                        <m:argPr>
                          <m:argSz m:val="-1"/>
                        </m:argPr>
                        <m:f>
                          <m:fPr>
                            <m:ctrlPr>
                              <a:rPr lang="en-US" i="1">
                                <a:latin typeface="Cambria Math" panose="02040503050406030204" pitchFamily="18" charset="0"/>
                              </a:rPr>
                            </m:ctrlPr>
                          </m:fPr>
                          <m:num>
                            <m:r>
                              <a:rPr lang="en-US" b="0" i="1" smtClean="0">
                                <a:latin typeface="Cambria Math"/>
                              </a:rPr>
                              <m:t>(500</m:t>
                            </m:r>
                            <m:r>
                              <a:rPr lang="en-US" i="1">
                                <a:latin typeface="Cambria Math"/>
                              </a:rPr>
                              <m:t>−</m:t>
                            </m:r>
                            <m:r>
                              <a:rPr lang="en-US" b="0" i="1" smtClean="0">
                                <a:latin typeface="Cambria Math"/>
                              </a:rPr>
                              <m:t>250</m:t>
                            </m:r>
                            <m:r>
                              <a:rPr lang="en-US" i="1">
                                <a:latin typeface="Cambria Math"/>
                              </a:rPr>
                              <m:t>)/[(</m:t>
                            </m:r>
                            <m:r>
                              <a:rPr lang="en-US" b="0" i="1" smtClean="0">
                                <a:latin typeface="Cambria Math"/>
                              </a:rPr>
                              <m:t>500</m:t>
                            </m:r>
                            <m:r>
                              <a:rPr lang="en-US" i="1">
                                <a:latin typeface="Cambria Math"/>
                              </a:rPr>
                              <m:t>+</m:t>
                            </m:r>
                            <m:r>
                              <a:rPr lang="en-US" b="0" i="1" smtClean="0">
                                <a:latin typeface="Cambria Math"/>
                              </a:rPr>
                              <m:t>250</m:t>
                            </m:r>
                            <m:r>
                              <a:rPr lang="en-US" i="1">
                                <a:latin typeface="Cambria Math"/>
                              </a:rPr>
                              <m:t>)/2]</m:t>
                            </m:r>
                          </m:num>
                          <m:den>
                            <m:r>
                              <a:rPr lang="en-US" b="0" i="1" smtClean="0">
                                <a:latin typeface="Cambria Math"/>
                              </a:rPr>
                              <m:t>($200</m:t>
                            </m:r>
                            <m:r>
                              <a:rPr lang="en-US" i="1">
                                <a:latin typeface="Cambria Math"/>
                              </a:rPr>
                              <m:t>−</m:t>
                            </m:r>
                            <m:r>
                              <a:rPr lang="en-US" b="0" i="1" smtClean="0">
                                <a:latin typeface="Cambria Math"/>
                              </a:rPr>
                              <m:t>$100</m:t>
                            </m:r>
                            <m:r>
                              <a:rPr lang="en-US" i="1">
                                <a:latin typeface="Cambria Math"/>
                              </a:rPr>
                              <m:t>)/[</m:t>
                            </m:r>
                            <m:r>
                              <a:rPr lang="en-US" b="0" i="1" smtClean="0">
                                <a:latin typeface="Cambria Math"/>
                              </a:rPr>
                              <m:t>($200</m:t>
                            </m:r>
                            <m:r>
                              <a:rPr lang="en-US" i="1">
                                <a:latin typeface="Cambria Math"/>
                              </a:rPr>
                              <m:t>+</m:t>
                            </m:r>
                            <m:r>
                              <a:rPr lang="en-US" b="0" i="1" smtClean="0">
                                <a:latin typeface="Cambria Math"/>
                              </a:rPr>
                              <m:t>$100</m:t>
                            </m:r>
                            <m:r>
                              <a:rPr lang="en-US" i="1">
                                <a:latin typeface="Cambria Math"/>
                              </a:rPr>
                              <m:t>)/2]</m:t>
                            </m:r>
                          </m:den>
                        </m:f>
                      </m:e>
                    </m:box>
                  </m:oMath>
                </a14:m>
                <a:r>
                  <a:rPr lang="en-US" dirty="0">
                    <a:latin typeface="Cambria Math"/>
                  </a:rPr>
                  <a:t>=</a:t>
                </a:r>
                <a14:m>
                  <m:oMath xmlns:m="http://schemas.openxmlformats.org/officeDocument/2006/math">
                    <m:box>
                      <m:boxPr>
                        <m:ctrlPr>
                          <a:rPr lang="en-US" i="1">
                            <a:latin typeface="Cambria Math" panose="02040503050406030204" pitchFamily="18" charset="0"/>
                          </a:rPr>
                        </m:ctrlPr>
                      </m:boxPr>
                      <m:e>
                        <m:argPr>
                          <m:argSz m:val="-1"/>
                        </m:argPr>
                        <m:f>
                          <m:fPr>
                            <m:ctrlPr>
                              <a:rPr lang="en-US" i="1">
                                <a:latin typeface="Cambria Math" panose="02040503050406030204" pitchFamily="18" charset="0"/>
                              </a:rPr>
                            </m:ctrlPr>
                          </m:fPr>
                          <m:num>
                            <m:r>
                              <a:rPr lang="en-US" b="0" i="1" smtClean="0">
                                <a:latin typeface="Cambria Math"/>
                              </a:rPr>
                              <m:t>25</m:t>
                            </m:r>
                            <m:r>
                              <a:rPr lang="en-US" i="1">
                                <a:latin typeface="Cambria Math"/>
                              </a:rPr>
                              <m:t>0/</m:t>
                            </m:r>
                            <m:r>
                              <a:rPr lang="en-US" b="0" i="1" smtClean="0">
                                <a:latin typeface="Cambria Math"/>
                              </a:rPr>
                              <m:t>375</m:t>
                            </m:r>
                          </m:num>
                          <m:den>
                            <m:r>
                              <a:rPr lang="en-US" i="1">
                                <a:latin typeface="Cambria Math"/>
                              </a:rPr>
                              <m:t>$</m:t>
                            </m:r>
                            <m:r>
                              <a:rPr lang="en-US" b="0" i="1" smtClean="0">
                                <a:latin typeface="Cambria Math"/>
                              </a:rPr>
                              <m:t>100</m:t>
                            </m:r>
                            <m:r>
                              <a:rPr lang="en-US" i="1">
                                <a:latin typeface="Cambria Math"/>
                              </a:rPr>
                              <m:t>/</m:t>
                            </m:r>
                            <m:r>
                              <a:rPr lang="en-US" b="0" i="1" smtClean="0">
                                <a:latin typeface="Cambria Math"/>
                              </a:rPr>
                              <m:t>$200</m:t>
                            </m:r>
                          </m:den>
                        </m:f>
                        <m:r>
                          <a:rPr lang="en-US" b="0" i="1" smtClean="0">
                            <a:latin typeface="Cambria Math"/>
                          </a:rPr>
                          <m:t> = </m:t>
                        </m:r>
                      </m:e>
                    </m:box>
                    <m:r>
                      <a:rPr lang="en-US" b="0" i="1" smtClean="0">
                        <a:latin typeface="Cambria Math"/>
                      </a:rPr>
                      <m:t>1.3</m:t>
                    </m:r>
                  </m:oMath>
                </a14:m>
                <a:endParaRPr lang="en-US" dirty="0"/>
              </a:p>
              <a:p>
                <a:pPr marL="0" indent="0">
                  <a:buNone/>
                </a:pPr>
                <a:endParaRPr lang="en-US" sz="1600" dirty="0"/>
              </a:p>
              <a:p>
                <a:r>
                  <a:rPr lang="en-US" sz="3000" dirty="0"/>
                  <a:t>The good is normal and a luxury good.</a:t>
                </a:r>
              </a:p>
            </p:txBody>
          </p:sp>
        </mc:Choice>
        <mc:Fallback xmlns="">
          <p:sp>
            <p:nvSpPr>
              <p:cNvPr id="4" name="Content Placeholder 3"/>
              <p:cNvSpPr>
                <a:spLocks noGrp="1" noRot="1" noChangeAspect="1" noMove="1" noResize="1" noEditPoints="1" noAdjustHandles="1" noChangeArrowheads="1" noChangeShapeType="1" noTextEdit="1"/>
              </p:cNvSpPr>
              <p:nvPr>
                <p:ph idx="1"/>
              </p:nvPr>
            </p:nvSpPr>
            <p:spPr>
              <a:blipFill>
                <a:blip r:embed="rId3"/>
                <a:stretch>
                  <a:fillRect l="-1481" t="-1434" r="-444"/>
                </a:stretch>
              </a:blipFill>
            </p:spPr>
            <p:txBody>
              <a:bodyPr/>
              <a:lstStyle/>
              <a:p>
                <a:r>
                  <a:rPr lang="en-US">
                    <a:noFill/>
                  </a:rPr>
                  <a:t> </a:t>
                </a:r>
              </a:p>
            </p:txBody>
          </p:sp>
        </mc:Fallback>
      </mc:AlternateContent>
    </p:spTree>
    <p:extLst>
      <p:ext uri="{BB962C8B-B14F-4D97-AF65-F5344CB8AC3E}">
        <p14:creationId xmlns:p14="http://schemas.microsoft.com/office/powerpoint/2010/main" val="2056626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Four measures of elasticity</a:t>
            </a:r>
          </a:p>
        </p:txBody>
      </p:sp>
      <p:sp>
        <p:nvSpPr>
          <p:cNvPr id="5" name="AutoShape 3"/>
          <p:cNvSpPr>
            <a:spLocks noChangeAspect="1" noChangeArrowheads="1" noTextEdit="1"/>
          </p:cNvSpPr>
          <p:nvPr/>
        </p:nvSpPr>
        <p:spPr bwMode="auto">
          <a:xfrm>
            <a:off x="228600" y="1219200"/>
            <a:ext cx="8617923"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35" name="Freeform 5"/>
          <p:cNvSpPr>
            <a:spLocks noEditPoints="1"/>
          </p:cNvSpPr>
          <p:nvPr/>
        </p:nvSpPr>
        <p:spPr bwMode="auto">
          <a:xfrm>
            <a:off x="233098" y="1224802"/>
            <a:ext cx="8608928" cy="414521"/>
          </a:xfrm>
          <a:custGeom>
            <a:avLst/>
            <a:gdLst>
              <a:gd name="T0" fmla="*/ 3248 w 3828"/>
              <a:gd name="T1" fmla="*/ 0 h 148"/>
              <a:gd name="T2" fmla="*/ 3828 w 3828"/>
              <a:gd name="T3" fmla="*/ 0 h 148"/>
              <a:gd name="T4" fmla="*/ 3828 w 3828"/>
              <a:gd name="T5" fmla="*/ 148 h 148"/>
              <a:gd name="T6" fmla="*/ 3248 w 3828"/>
              <a:gd name="T7" fmla="*/ 148 h 148"/>
              <a:gd name="T8" fmla="*/ 3248 w 3828"/>
              <a:gd name="T9" fmla="*/ 0 h 148"/>
              <a:gd name="T10" fmla="*/ 2616 w 3828"/>
              <a:gd name="T11" fmla="*/ 0 h 148"/>
              <a:gd name="T12" fmla="*/ 3248 w 3828"/>
              <a:gd name="T13" fmla="*/ 0 h 148"/>
              <a:gd name="T14" fmla="*/ 3248 w 3828"/>
              <a:gd name="T15" fmla="*/ 148 h 148"/>
              <a:gd name="T16" fmla="*/ 2616 w 3828"/>
              <a:gd name="T17" fmla="*/ 148 h 148"/>
              <a:gd name="T18" fmla="*/ 2616 w 3828"/>
              <a:gd name="T19" fmla="*/ 0 h 148"/>
              <a:gd name="T20" fmla="*/ 2164 w 3828"/>
              <a:gd name="T21" fmla="*/ 0 h 148"/>
              <a:gd name="T22" fmla="*/ 2616 w 3828"/>
              <a:gd name="T23" fmla="*/ 0 h 148"/>
              <a:gd name="T24" fmla="*/ 2616 w 3828"/>
              <a:gd name="T25" fmla="*/ 148 h 148"/>
              <a:gd name="T26" fmla="*/ 2164 w 3828"/>
              <a:gd name="T27" fmla="*/ 148 h 148"/>
              <a:gd name="T28" fmla="*/ 2164 w 3828"/>
              <a:gd name="T29" fmla="*/ 0 h 148"/>
              <a:gd name="T30" fmla="*/ 1660 w 3828"/>
              <a:gd name="T31" fmla="*/ 0 h 148"/>
              <a:gd name="T32" fmla="*/ 2164 w 3828"/>
              <a:gd name="T33" fmla="*/ 0 h 148"/>
              <a:gd name="T34" fmla="*/ 2164 w 3828"/>
              <a:gd name="T35" fmla="*/ 148 h 148"/>
              <a:gd name="T36" fmla="*/ 1660 w 3828"/>
              <a:gd name="T37" fmla="*/ 148 h 148"/>
              <a:gd name="T38" fmla="*/ 1660 w 3828"/>
              <a:gd name="T39" fmla="*/ 0 h 148"/>
              <a:gd name="T40" fmla="*/ 500 w 3828"/>
              <a:gd name="T41" fmla="*/ 0 h 148"/>
              <a:gd name="T42" fmla="*/ 1660 w 3828"/>
              <a:gd name="T43" fmla="*/ 0 h 148"/>
              <a:gd name="T44" fmla="*/ 1660 w 3828"/>
              <a:gd name="T45" fmla="*/ 148 h 148"/>
              <a:gd name="T46" fmla="*/ 500 w 3828"/>
              <a:gd name="T47" fmla="*/ 148 h 148"/>
              <a:gd name="T48" fmla="*/ 500 w 3828"/>
              <a:gd name="T49" fmla="*/ 0 h 148"/>
              <a:gd name="T50" fmla="*/ 0 w 3828"/>
              <a:gd name="T51" fmla="*/ 0 h 148"/>
              <a:gd name="T52" fmla="*/ 500 w 3828"/>
              <a:gd name="T53" fmla="*/ 0 h 148"/>
              <a:gd name="T54" fmla="*/ 500 w 3828"/>
              <a:gd name="T55" fmla="*/ 148 h 148"/>
              <a:gd name="T56" fmla="*/ 0 w 3828"/>
              <a:gd name="T57" fmla="*/ 148 h 148"/>
              <a:gd name="T58" fmla="*/ 0 w 3828"/>
              <a:gd name="T59" fmla="*/ 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828" h="148">
                <a:moveTo>
                  <a:pt x="3248" y="0"/>
                </a:moveTo>
                <a:lnTo>
                  <a:pt x="3828" y="0"/>
                </a:lnTo>
                <a:lnTo>
                  <a:pt x="3828" y="148"/>
                </a:lnTo>
                <a:lnTo>
                  <a:pt x="3248" y="148"/>
                </a:lnTo>
                <a:lnTo>
                  <a:pt x="3248" y="0"/>
                </a:lnTo>
                <a:close/>
                <a:moveTo>
                  <a:pt x="2616" y="0"/>
                </a:moveTo>
                <a:lnTo>
                  <a:pt x="3248" y="0"/>
                </a:lnTo>
                <a:lnTo>
                  <a:pt x="3248" y="148"/>
                </a:lnTo>
                <a:lnTo>
                  <a:pt x="2616" y="148"/>
                </a:lnTo>
                <a:lnTo>
                  <a:pt x="2616" y="0"/>
                </a:lnTo>
                <a:close/>
                <a:moveTo>
                  <a:pt x="2164" y="0"/>
                </a:moveTo>
                <a:lnTo>
                  <a:pt x="2616" y="0"/>
                </a:lnTo>
                <a:lnTo>
                  <a:pt x="2616" y="148"/>
                </a:lnTo>
                <a:lnTo>
                  <a:pt x="2164" y="148"/>
                </a:lnTo>
                <a:lnTo>
                  <a:pt x="2164" y="0"/>
                </a:lnTo>
                <a:close/>
                <a:moveTo>
                  <a:pt x="1660" y="0"/>
                </a:moveTo>
                <a:lnTo>
                  <a:pt x="2164" y="0"/>
                </a:lnTo>
                <a:lnTo>
                  <a:pt x="2164" y="148"/>
                </a:lnTo>
                <a:lnTo>
                  <a:pt x="1660" y="148"/>
                </a:lnTo>
                <a:lnTo>
                  <a:pt x="1660" y="0"/>
                </a:lnTo>
                <a:close/>
                <a:moveTo>
                  <a:pt x="500" y="0"/>
                </a:moveTo>
                <a:lnTo>
                  <a:pt x="1660" y="0"/>
                </a:lnTo>
                <a:lnTo>
                  <a:pt x="1660" y="148"/>
                </a:lnTo>
                <a:lnTo>
                  <a:pt x="500" y="148"/>
                </a:lnTo>
                <a:lnTo>
                  <a:pt x="500" y="0"/>
                </a:lnTo>
                <a:close/>
                <a:moveTo>
                  <a:pt x="0" y="0"/>
                </a:moveTo>
                <a:lnTo>
                  <a:pt x="500" y="0"/>
                </a:lnTo>
                <a:lnTo>
                  <a:pt x="500" y="148"/>
                </a:lnTo>
                <a:lnTo>
                  <a:pt x="0" y="148"/>
                </a:lnTo>
                <a:lnTo>
                  <a:pt x="0" y="0"/>
                </a:lnTo>
                <a:close/>
              </a:path>
            </a:pathLst>
          </a:custGeom>
          <a:solidFill>
            <a:srgbClr val="E4E8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36" name="Freeform 6"/>
          <p:cNvSpPr>
            <a:spLocks noEditPoints="1"/>
          </p:cNvSpPr>
          <p:nvPr/>
        </p:nvSpPr>
        <p:spPr bwMode="auto">
          <a:xfrm>
            <a:off x="233098" y="1639323"/>
            <a:ext cx="8608928" cy="3461810"/>
          </a:xfrm>
          <a:custGeom>
            <a:avLst/>
            <a:gdLst>
              <a:gd name="T0" fmla="*/ 3248 w 3828"/>
              <a:gd name="T1" fmla="*/ 824 h 1236"/>
              <a:gd name="T2" fmla="*/ 3828 w 3828"/>
              <a:gd name="T3" fmla="*/ 824 h 1236"/>
              <a:gd name="T4" fmla="*/ 3828 w 3828"/>
              <a:gd name="T5" fmla="*/ 1236 h 1236"/>
              <a:gd name="T6" fmla="*/ 3248 w 3828"/>
              <a:gd name="T7" fmla="*/ 1236 h 1236"/>
              <a:gd name="T8" fmla="*/ 3248 w 3828"/>
              <a:gd name="T9" fmla="*/ 824 h 1236"/>
              <a:gd name="T10" fmla="*/ 2616 w 3828"/>
              <a:gd name="T11" fmla="*/ 824 h 1236"/>
              <a:gd name="T12" fmla="*/ 3248 w 3828"/>
              <a:gd name="T13" fmla="*/ 824 h 1236"/>
              <a:gd name="T14" fmla="*/ 3248 w 3828"/>
              <a:gd name="T15" fmla="*/ 1236 h 1236"/>
              <a:gd name="T16" fmla="*/ 2616 w 3828"/>
              <a:gd name="T17" fmla="*/ 1236 h 1236"/>
              <a:gd name="T18" fmla="*/ 2616 w 3828"/>
              <a:gd name="T19" fmla="*/ 824 h 1236"/>
              <a:gd name="T20" fmla="*/ 2164 w 3828"/>
              <a:gd name="T21" fmla="*/ 824 h 1236"/>
              <a:gd name="T22" fmla="*/ 2616 w 3828"/>
              <a:gd name="T23" fmla="*/ 824 h 1236"/>
              <a:gd name="T24" fmla="*/ 2616 w 3828"/>
              <a:gd name="T25" fmla="*/ 1236 h 1236"/>
              <a:gd name="T26" fmla="*/ 2164 w 3828"/>
              <a:gd name="T27" fmla="*/ 1236 h 1236"/>
              <a:gd name="T28" fmla="*/ 2164 w 3828"/>
              <a:gd name="T29" fmla="*/ 824 h 1236"/>
              <a:gd name="T30" fmla="*/ 1660 w 3828"/>
              <a:gd name="T31" fmla="*/ 824 h 1236"/>
              <a:gd name="T32" fmla="*/ 2164 w 3828"/>
              <a:gd name="T33" fmla="*/ 824 h 1236"/>
              <a:gd name="T34" fmla="*/ 2164 w 3828"/>
              <a:gd name="T35" fmla="*/ 1236 h 1236"/>
              <a:gd name="T36" fmla="*/ 1660 w 3828"/>
              <a:gd name="T37" fmla="*/ 1236 h 1236"/>
              <a:gd name="T38" fmla="*/ 1660 w 3828"/>
              <a:gd name="T39" fmla="*/ 824 h 1236"/>
              <a:gd name="T40" fmla="*/ 500 w 3828"/>
              <a:gd name="T41" fmla="*/ 824 h 1236"/>
              <a:gd name="T42" fmla="*/ 1660 w 3828"/>
              <a:gd name="T43" fmla="*/ 824 h 1236"/>
              <a:gd name="T44" fmla="*/ 1660 w 3828"/>
              <a:gd name="T45" fmla="*/ 1236 h 1236"/>
              <a:gd name="T46" fmla="*/ 500 w 3828"/>
              <a:gd name="T47" fmla="*/ 1236 h 1236"/>
              <a:gd name="T48" fmla="*/ 500 w 3828"/>
              <a:gd name="T49" fmla="*/ 824 h 1236"/>
              <a:gd name="T50" fmla="*/ 0 w 3828"/>
              <a:gd name="T51" fmla="*/ 824 h 1236"/>
              <a:gd name="T52" fmla="*/ 500 w 3828"/>
              <a:gd name="T53" fmla="*/ 824 h 1236"/>
              <a:gd name="T54" fmla="*/ 500 w 3828"/>
              <a:gd name="T55" fmla="*/ 1236 h 1236"/>
              <a:gd name="T56" fmla="*/ 0 w 3828"/>
              <a:gd name="T57" fmla="*/ 1236 h 1236"/>
              <a:gd name="T58" fmla="*/ 0 w 3828"/>
              <a:gd name="T59" fmla="*/ 824 h 1236"/>
              <a:gd name="T60" fmla="*/ 3248 w 3828"/>
              <a:gd name="T61" fmla="*/ 0 h 1236"/>
              <a:gd name="T62" fmla="*/ 3828 w 3828"/>
              <a:gd name="T63" fmla="*/ 0 h 1236"/>
              <a:gd name="T64" fmla="*/ 3828 w 3828"/>
              <a:gd name="T65" fmla="*/ 412 h 1236"/>
              <a:gd name="T66" fmla="*/ 3248 w 3828"/>
              <a:gd name="T67" fmla="*/ 412 h 1236"/>
              <a:gd name="T68" fmla="*/ 3248 w 3828"/>
              <a:gd name="T69" fmla="*/ 0 h 1236"/>
              <a:gd name="T70" fmla="*/ 2616 w 3828"/>
              <a:gd name="T71" fmla="*/ 0 h 1236"/>
              <a:gd name="T72" fmla="*/ 3248 w 3828"/>
              <a:gd name="T73" fmla="*/ 0 h 1236"/>
              <a:gd name="T74" fmla="*/ 3248 w 3828"/>
              <a:gd name="T75" fmla="*/ 412 h 1236"/>
              <a:gd name="T76" fmla="*/ 2616 w 3828"/>
              <a:gd name="T77" fmla="*/ 412 h 1236"/>
              <a:gd name="T78" fmla="*/ 2616 w 3828"/>
              <a:gd name="T79" fmla="*/ 0 h 1236"/>
              <a:gd name="T80" fmla="*/ 2164 w 3828"/>
              <a:gd name="T81" fmla="*/ 0 h 1236"/>
              <a:gd name="T82" fmla="*/ 2616 w 3828"/>
              <a:gd name="T83" fmla="*/ 0 h 1236"/>
              <a:gd name="T84" fmla="*/ 2616 w 3828"/>
              <a:gd name="T85" fmla="*/ 412 h 1236"/>
              <a:gd name="T86" fmla="*/ 2164 w 3828"/>
              <a:gd name="T87" fmla="*/ 412 h 1236"/>
              <a:gd name="T88" fmla="*/ 2164 w 3828"/>
              <a:gd name="T89" fmla="*/ 0 h 1236"/>
              <a:gd name="T90" fmla="*/ 1660 w 3828"/>
              <a:gd name="T91" fmla="*/ 0 h 1236"/>
              <a:gd name="T92" fmla="*/ 2164 w 3828"/>
              <a:gd name="T93" fmla="*/ 0 h 1236"/>
              <a:gd name="T94" fmla="*/ 2164 w 3828"/>
              <a:gd name="T95" fmla="*/ 412 h 1236"/>
              <a:gd name="T96" fmla="*/ 1660 w 3828"/>
              <a:gd name="T97" fmla="*/ 412 h 1236"/>
              <a:gd name="T98" fmla="*/ 1660 w 3828"/>
              <a:gd name="T99" fmla="*/ 0 h 1236"/>
              <a:gd name="T100" fmla="*/ 500 w 3828"/>
              <a:gd name="T101" fmla="*/ 0 h 1236"/>
              <a:gd name="T102" fmla="*/ 1660 w 3828"/>
              <a:gd name="T103" fmla="*/ 0 h 1236"/>
              <a:gd name="T104" fmla="*/ 1660 w 3828"/>
              <a:gd name="T105" fmla="*/ 412 h 1236"/>
              <a:gd name="T106" fmla="*/ 500 w 3828"/>
              <a:gd name="T107" fmla="*/ 412 h 1236"/>
              <a:gd name="T108" fmla="*/ 500 w 3828"/>
              <a:gd name="T109" fmla="*/ 0 h 1236"/>
              <a:gd name="T110" fmla="*/ 0 w 3828"/>
              <a:gd name="T111" fmla="*/ 0 h 1236"/>
              <a:gd name="T112" fmla="*/ 500 w 3828"/>
              <a:gd name="T113" fmla="*/ 0 h 1236"/>
              <a:gd name="T114" fmla="*/ 500 w 3828"/>
              <a:gd name="T115" fmla="*/ 412 h 1236"/>
              <a:gd name="T116" fmla="*/ 0 w 3828"/>
              <a:gd name="T117" fmla="*/ 412 h 1236"/>
              <a:gd name="T118" fmla="*/ 0 w 3828"/>
              <a:gd name="T119" fmla="*/ 0 h 1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828" h="1236">
                <a:moveTo>
                  <a:pt x="3248" y="824"/>
                </a:moveTo>
                <a:lnTo>
                  <a:pt x="3828" y="824"/>
                </a:lnTo>
                <a:lnTo>
                  <a:pt x="3828" y="1236"/>
                </a:lnTo>
                <a:lnTo>
                  <a:pt x="3248" y="1236"/>
                </a:lnTo>
                <a:lnTo>
                  <a:pt x="3248" y="824"/>
                </a:lnTo>
                <a:close/>
                <a:moveTo>
                  <a:pt x="2616" y="824"/>
                </a:moveTo>
                <a:lnTo>
                  <a:pt x="3248" y="824"/>
                </a:lnTo>
                <a:lnTo>
                  <a:pt x="3248" y="1236"/>
                </a:lnTo>
                <a:lnTo>
                  <a:pt x="2616" y="1236"/>
                </a:lnTo>
                <a:lnTo>
                  <a:pt x="2616" y="824"/>
                </a:lnTo>
                <a:close/>
                <a:moveTo>
                  <a:pt x="2164" y="824"/>
                </a:moveTo>
                <a:lnTo>
                  <a:pt x="2616" y="824"/>
                </a:lnTo>
                <a:lnTo>
                  <a:pt x="2616" y="1236"/>
                </a:lnTo>
                <a:lnTo>
                  <a:pt x="2164" y="1236"/>
                </a:lnTo>
                <a:lnTo>
                  <a:pt x="2164" y="824"/>
                </a:lnTo>
                <a:close/>
                <a:moveTo>
                  <a:pt x="1660" y="824"/>
                </a:moveTo>
                <a:lnTo>
                  <a:pt x="2164" y="824"/>
                </a:lnTo>
                <a:lnTo>
                  <a:pt x="2164" y="1236"/>
                </a:lnTo>
                <a:lnTo>
                  <a:pt x="1660" y="1236"/>
                </a:lnTo>
                <a:lnTo>
                  <a:pt x="1660" y="824"/>
                </a:lnTo>
                <a:close/>
                <a:moveTo>
                  <a:pt x="500" y="824"/>
                </a:moveTo>
                <a:lnTo>
                  <a:pt x="1660" y="824"/>
                </a:lnTo>
                <a:lnTo>
                  <a:pt x="1660" y="1236"/>
                </a:lnTo>
                <a:lnTo>
                  <a:pt x="500" y="1236"/>
                </a:lnTo>
                <a:lnTo>
                  <a:pt x="500" y="824"/>
                </a:lnTo>
                <a:close/>
                <a:moveTo>
                  <a:pt x="0" y="824"/>
                </a:moveTo>
                <a:lnTo>
                  <a:pt x="500" y="824"/>
                </a:lnTo>
                <a:lnTo>
                  <a:pt x="500" y="1236"/>
                </a:lnTo>
                <a:lnTo>
                  <a:pt x="0" y="1236"/>
                </a:lnTo>
                <a:lnTo>
                  <a:pt x="0" y="824"/>
                </a:lnTo>
                <a:close/>
                <a:moveTo>
                  <a:pt x="3248" y="0"/>
                </a:moveTo>
                <a:lnTo>
                  <a:pt x="3828" y="0"/>
                </a:lnTo>
                <a:lnTo>
                  <a:pt x="3828" y="412"/>
                </a:lnTo>
                <a:lnTo>
                  <a:pt x="3248" y="412"/>
                </a:lnTo>
                <a:lnTo>
                  <a:pt x="3248" y="0"/>
                </a:lnTo>
                <a:close/>
                <a:moveTo>
                  <a:pt x="2616" y="0"/>
                </a:moveTo>
                <a:lnTo>
                  <a:pt x="3248" y="0"/>
                </a:lnTo>
                <a:lnTo>
                  <a:pt x="3248" y="412"/>
                </a:lnTo>
                <a:lnTo>
                  <a:pt x="2616" y="412"/>
                </a:lnTo>
                <a:lnTo>
                  <a:pt x="2616" y="0"/>
                </a:lnTo>
                <a:close/>
                <a:moveTo>
                  <a:pt x="2164" y="0"/>
                </a:moveTo>
                <a:lnTo>
                  <a:pt x="2616" y="0"/>
                </a:lnTo>
                <a:lnTo>
                  <a:pt x="2616" y="412"/>
                </a:lnTo>
                <a:lnTo>
                  <a:pt x="2164" y="412"/>
                </a:lnTo>
                <a:lnTo>
                  <a:pt x="2164" y="0"/>
                </a:lnTo>
                <a:close/>
                <a:moveTo>
                  <a:pt x="1660" y="0"/>
                </a:moveTo>
                <a:lnTo>
                  <a:pt x="2164" y="0"/>
                </a:lnTo>
                <a:lnTo>
                  <a:pt x="2164" y="412"/>
                </a:lnTo>
                <a:lnTo>
                  <a:pt x="1660" y="412"/>
                </a:lnTo>
                <a:lnTo>
                  <a:pt x="1660" y="0"/>
                </a:lnTo>
                <a:close/>
                <a:moveTo>
                  <a:pt x="500" y="0"/>
                </a:moveTo>
                <a:lnTo>
                  <a:pt x="1660" y="0"/>
                </a:lnTo>
                <a:lnTo>
                  <a:pt x="1660" y="412"/>
                </a:lnTo>
                <a:lnTo>
                  <a:pt x="500" y="412"/>
                </a:lnTo>
                <a:lnTo>
                  <a:pt x="500" y="0"/>
                </a:lnTo>
                <a:close/>
                <a:moveTo>
                  <a:pt x="0" y="0"/>
                </a:moveTo>
                <a:lnTo>
                  <a:pt x="500" y="0"/>
                </a:lnTo>
                <a:lnTo>
                  <a:pt x="500" y="412"/>
                </a:lnTo>
                <a:lnTo>
                  <a:pt x="0" y="412"/>
                </a:lnTo>
                <a:lnTo>
                  <a:pt x="0" y="0"/>
                </a:lnTo>
                <a:close/>
              </a:path>
            </a:pathLst>
          </a:custGeom>
          <a:solidFill>
            <a:srgbClr val="F1F9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37" name="Freeform 7"/>
          <p:cNvSpPr>
            <a:spLocks noEditPoints="1"/>
          </p:cNvSpPr>
          <p:nvPr/>
        </p:nvSpPr>
        <p:spPr bwMode="auto">
          <a:xfrm>
            <a:off x="233098" y="2793259"/>
            <a:ext cx="8608928" cy="3215338"/>
          </a:xfrm>
          <a:custGeom>
            <a:avLst/>
            <a:gdLst>
              <a:gd name="T0" fmla="*/ 3248 w 3828"/>
              <a:gd name="T1" fmla="*/ 824 h 1148"/>
              <a:gd name="T2" fmla="*/ 3828 w 3828"/>
              <a:gd name="T3" fmla="*/ 824 h 1148"/>
              <a:gd name="T4" fmla="*/ 3828 w 3828"/>
              <a:gd name="T5" fmla="*/ 1148 h 1148"/>
              <a:gd name="T6" fmla="*/ 3248 w 3828"/>
              <a:gd name="T7" fmla="*/ 1148 h 1148"/>
              <a:gd name="T8" fmla="*/ 3248 w 3828"/>
              <a:gd name="T9" fmla="*/ 824 h 1148"/>
              <a:gd name="T10" fmla="*/ 2616 w 3828"/>
              <a:gd name="T11" fmla="*/ 824 h 1148"/>
              <a:gd name="T12" fmla="*/ 3248 w 3828"/>
              <a:gd name="T13" fmla="*/ 824 h 1148"/>
              <a:gd name="T14" fmla="*/ 3248 w 3828"/>
              <a:gd name="T15" fmla="*/ 1148 h 1148"/>
              <a:gd name="T16" fmla="*/ 2616 w 3828"/>
              <a:gd name="T17" fmla="*/ 1148 h 1148"/>
              <a:gd name="T18" fmla="*/ 2616 w 3828"/>
              <a:gd name="T19" fmla="*/ 824 h 1148"/>
              <a:gd name="T20" fmla="*/ 2164 w 3828"/>
              <a:gd name="T21" fmla="*/ 824 h 1148"/>
              <a:gd name="T22" fmla="*/ 2616 w 3828"/>
              <a:gd name="T23" fmla="*/ 824 h 1148"/>
              <a:gd name="T24" fmla="*/ 2616 w 3828"/>
              <a:gd name="T25" fmla="*/ 1148 h 1148"/>
              <a:gd name="T26" fmla="*/ 2164 w 3828"/>
              <a:gd name="T27" fmla="*/ 1148 h 1148"/>
              <a:gd name="T28" fmla="*/ 2164 w 3828"/>
              <a:gd name="T29" fmla="*/ 824 h 1148"/>
              <a:gd name="T30" fmla="*/ 1660 w 3828"/>
              <a:gd name="T31" fmla="*/ 824 h 1148"/>
              <a:gd name="T32" fmla="*/ 2164 w 3828"/>
              <a:gd name="T33" fmla="*/ 824 h 1148"/>
              <a:gd name="T34" fmla="*/ 2164 w 3828"/>
              <a:gd name="T35" fmla="*/ 1148 h 1148"/>
              <a:gd name="T36" fmla="*/ 1660 w 3828"/>
              <a:gd name="T37" fmla="*/ 1148 h 1148"/>
              <a:gd name="T38" fmla="*/ 1660 w 3828"/>
              <a:gd name="T39" fmla="*/ 824 h 1148"/>
              <a:gd name="T40" fmla="*/ 500 w 3828"/>
              <a:gd name="T41" fmla="*/ 824 h 1148"/>
              <a:gd name="T42" fmla="*/ 1660 w 3828"/>
              <a:gd name="T43" fmla="*/ 824 h 1148"/>
              <a:gd name="T44" fmla="*/ 1660 w 3828"/>
              <a:gd name="T45" fmla="*/ 1148 h 1148"/>
              <a:gd name="T46" fmla="*/ 500 w 3828"/>
              <a:gd name="T47" fmla="*/ 1148 h 1148"/>
              <a:gd name="T48" fmla="*/ 500 w 3828"/>
              <a:gd name="T49" fmla="*/ 824 h 1148"/>
              <a:gd name="T50" fmla="*/ 0 w 3828"/>
              <a:gd name="T51" fmla="*/ 824 h 1148"/>
              <a:gd name="T52" fmla="*/ 500 w 3828"/>
              <a:gd name="T53" fmla="*/ 824 h 1148"/>
              <a:gd name="T54" fmla="*/ 500 w 3828"/>
              <a:gd name="T55" fmla="*/ 1148 h 1148"/>
              <a:gd name="T56" fmla="*/ 0 w 3828"/>
              <a:gd name="T57" fmla="*/ 1148 h 1148"/>
              <a:gd name="T58" fmla="*/ 0 w 3828"/>
              <a:gd name="T59" fmla="*/ 824 h 1148"/>
              <a:gd name="T60" fmla="*/ 3248 w 3828"/>
              <a:gd name="T61" fmla="*/ 0 h 1148"/>
              <a:gd name="T62" fmla="*/ 3828 w 3828"/>
              <a:gd name="T63" fmla="*/ 0 h 1148"/>
              <a:gd name="T64" fmla="*/ 3828 w 3828"/>
              <a:gd name="T65" fmla="*/ 412 h 1148"/>
              <a:gd name="T66" fmla="*/ 3248 w 3828"/>
              <a:gd name="T67" fmla="*/ 412 h 1148"/>
              <a:gd name="T68" fmla="*/ 3248 w 3828"/>
              <a:gd name="T69" fmla="*/ 0 h 1148"/>
              <a:gd name="T70" fmla="*/ 2616 w 3828"/>
              <a:gd name="T71" fmla="*/ 0 h 1148"/>
              <a:gd name="T72" fmla="*/ 3248 w 3828"/>
              <a:gd name="T73" fmla="*/ 0 h 1148"/>
              <a:gd name="T74" fmla="*/ 3248 w 3828"/>
              <a:gd name="T75" fmla="*/ 412 h 1148"/>
              <a:gd name="T76" fmla="*/ 2616 w 3828"/>
              <a:gd name="T77" fmla="*/ 412 h 1148"/>
              <a:gd name="T78" fmla="*/ 2616 w 3828"/>
              <a:gd name="T79" fmla="*/ 0 h 1148"/>
              <a:gd name="T80" fmla="*/ 2164 w 3828"/>
              <a:gd name="T81" fmla="*/ 0 h 1148"/>
              <a:gd name="T82" fmla="*/ 2616 w 3828"/>
              <a:gd name="T83" fmla="*/ 0 h 1148"/>
              <a:gd name="T84" fmla="*/ 2616 w 3828"/>
              <a:gd name="T85" fmla="*/ 412 h 1148"/>
              <a:gd name="T86" fmla="*/ 2164 w 3828"/>
              <a:gd name="T87" fmla="*/ 412 h 1148"/>
              <a:gd name="T88" fmla="*/ 2164 w 3828"/>
              <a:gd name="T89" fmla="*/ 0 h 1148"/>
              <a:gd name="T90" fmla="*/ 1660 w 3828"/>
              <a:gd name="T91" fmla="*/ 0 h 1148"/>
              <a:gd name="T92" fmla="*/ 2164 w 3828"/>
              <a:gd name="T93" fmla="*/ 0 h 1148"/>
              <a:gd name="T94" fmla="*/ 2164 w 3828"/>
              <a:gd name="T95" fmla="*/ 412 h 1148"/>
              <a:gd name="T96" fmla="*/ 1660 w 3828"/>
              <a:gd name="T97" fmla="*/ 412 h 1148"/>
              <a:gd name="T98" fmla="*/ 1660 w 3828"/>
              <a:gd name="T99" fmla="*/ 0 h 1148"/>
              <a:gd name="T100" fmla="*/ 500 w 3828"/>
              <a:gd name="T101" fmla="*/ 0 h 1148"/>
              <a:gd name="T102" fmla="*/ 1660 w 3828"/>
              <a:gd name="T103" fmla="*/ 0 h 1148"/>
              <a:gd name="T104" fmla="*/ 1660 w 3828"/>
              <a:gd name="T105" fmla="*/ 412 h 1148"/>
              <a:gd name="T106" fmla="*/ 500 w 3828"/>
              <a:gd name="T107" fmla="*/ 412 h 1148"/>
              <a:gd name="T108" fmla="*/ 500 w 3828"/>
              <a:gd name="T109" fmla="*/ 0 h 1148"/>
              <a:gd name="T110" fmla="*/ 0 w 3828"/>
              <a:gd name="T111" fmla="*/ 0 h 1148"/>
              <a:gd name="T112" fmla="*/ 500 w 3828"/>
              <a:gd name="T113" fmla="*/ 0 h 1148"/>
              <a:gd name="T114" fmla="*/ 500 w 3828"/>
              <a:gd name="T115" fmla="*/ 412 h 1148"/>
              <a:gd name="T116" fmla="*/ 0 w 3828"/>
              <a:gd name="T117" fmla="*/ 412 h 1148"/>
              <a:gd name="T118" fmla="*/ 0 w 3828"/>
              <a:gd name="T119" fmla="*/ 0 h 1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828" h="1148">
                <a:moveTo>
                  <a:pt x="3248" y="824"/>
                </a:moveTo>
                <a:lnTo>
                  <a:pt x="3828" y="824"/>
                </a:lnTo>
                <a:lnTo>
                  <a:pt x="3828" y="1148"/>
                </a:lnTo>
                <a:lnTo>
                  <a:pt x="3248" y="1148"/>
                </a:lnTo>
                <a:lnTo>
                  <a:pt x="3248" y="824"/>
                </a:lnTo>
                <a:close/>
                <a:moveTo>
                  <a:pt x="2616" y="824"/>
                </a:moveTo>
                <a:lnTo>
                  <a:pt x="3248" y="824"/>
                </a:lnTo>
                <a:lnTo>
                  <a:pt x="3248" y="1148"/>
                </a:lnTo>
                <a:lnTo>
                  <a:pt x="2616" y="1148"/>
                </a:lnTo>
                <a:lnTo>
                  <a:pt x="2616" y="824"/>
                </a:lnTo>
                <a:close/>
                <a:moveTo>
                  <a:pt x="2164" y="824"/>
                </a:moveTo>
                <a:lnTo>
                  <a:pt x="2616" y="824"/>
                </a:lnTo>
                <a:lnTo>
                  <a:pt x="2616" y="1148"/>
                </a:lnTo>
                <a:lnTo>
                  <a:pt x="2164" y="1148"/>
                </a:lnTo>
                <a:lnTo>
                  <a:pt x="2164" y="824"/>
                </a:lnTo>
                <a:close/>
                <a:moveTo>
                  <a:pt x="1660" y="824"/>
                </a:moveTo>
                <a:lnTo>
                  <a:pt x="2164" y="824"/>
                </a:lnTo>
                <a:lnTo>
                  <a:pt x="2164" y="1148"/>
                </a:lnTo>
                <a:lnTo>
                  <a:pt x="1660" y="1148"/>
                </a:lnTo>
                <a:lnTo>
                  <a:pt x="1660" y="824"/>
                </a:lnTo>
                <a:close/>
                <a:moveTo>
                  <a:pt x="500" y="824"/>
                </a:moveTo>
                <a:lnTo>
                  <a:pt x="1660" y="824"/>
                </a:lnTo>
                <a:lnTo>
                  <a:pt x="1660" y="1148"/>
                </a:lnTo>
                <a:lnTo>
                  <a:pt x="500" y="1148"/>
                </a:lnTo>
                <a:lnTo>
                  <a:pt x="500" y="824"/>
                </a:lnTo>
                <a:close/>
                <a:moveTo>
                  <a:pt x="0" y="824"/>
                </a:moveTo>
                <a:lnTo>
                  <a:pt x="500" y="824"/>
                </a:lnTo>
                <a:lnTo>
                  <a:pt x="500" y="1148"/>
                </a:lnTo>
                <a:lnTo>
                  <a:pt x="0" y="1148"/>
                </a:lnTo>
                <a:lnTo>
                  <a:pt x="0" y="824"/>
                </a:lnTo>
                <a:close/>
                <a:moveTo>
                  <a:pt x="3248" y="0"/>
                </a:moveTo>
                <a:lnTo>
                  <a:pt x="3828" y="0"/>
                </a:lnTo>
                <a:lnTo>
                  <a:pt x="3828" y="412"/>
                </a:lnTo>
                <a:lnTo>
                  <a:pt x="3248" y="412"/>
                </a:lnTo>
                <a:lnTo>
                  <a:pt x="3248" y="0"/>
                </a:lnTo>
                <a:close/>
                <a:moveTo>
                  <a:pt x="2616" y="0"/>
                </a:moveTo>
                <a:lnTo>
                  <a:pt x="3248" y="0"/>
                </a:lnTo>
                <a:lnTo>
                  <a:pt x="3248" y="412"/>
                </a:lnTo>
                <a:lnTo>
                  <a:pt x="2616" y="412"/>
                </a:lnTo>
                <a:lnTo>
                  <a:pt x="2616" y="0"/>
                </a:lnTo>
                <a:close/>
                <a:moveTo>
                  <a:pt x="2164" y="0"/>
                </a:moveTo>
                <a:lnTo>
                  <a:pt x="2616" y="0"/>
                </a:lnTo>
                <a:lnTo>
                  <a:pt x="2616" y="412"/>
                </a:lnTo>
                <a:lnTo>
                  <a:pt x="2164" y="412"/>
                </a:lnTo>
                <a:lnTo>
                  <a:pt x="2164" y="0"/>
                </a:lnTo>
                <a:close/>
                <a:moveTo>
                  <a:pt x="1660" y="0"/>
                </a:moveTo>
                <a:lnTo>
                  <a:pt x="2164" y="0"/>
                </a:lnTo>
                <a:lnTo>
                  <a:pt x="2164" y="412"/>
                </a:lnTo>
                <a:lnTo>
                  <a:pt x="1660" y="412"/>
                </a:lnTo>
                <a:lnTo>
                  <a:pt x="1660" y="0"/>
                </a:lnTo>
                <a:close/>
                <a:moveTo>
                  <a:pt x="500" y="0"/>
                </a:moveTo>
                <a:lnTo>
                  <a:pt x="1660" y="0"/>
                </a:lnTo>
                <a:lnTo>
                  <a:pt x="1660" y="412"/>
                </a:lnTo>
                <a:lnTo>
                  <a:pt x="500" y="412"/>
                </a:lnTo>
                <a:lnTo>
                  <a:pt x="500" y="0"/>
                </a:lnTo>
                <a:close/>
                <a:moveTo>
                  <a:pt x="0" y="0"/>
                </a:moveTo>
                <a:lnTo>
                  <a:pt x="500" y="0"/>
                </a:lnTo>
                <a:lnTo>
                  <a:pt x="500" y="412"/>
                </a:lnTo>
                <a:lnTo>
                  <a:pt x="0" y="412"/>
                </a:lnTo>
                <a:lnTo>
                  <a:pt x="0" y="0"/>
                </a:lnTo>
                <a:close/>
              </a:path>
            </a:pathLst>
          </a:custGeom>
          <a:solidFill>
            <a:srgbClr val="DBF0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38" name="Line 8"/>
          <p:cNvSpPr>
            <a:spLocks noChangeShapeType="1"/>
          </p:cNvSpPr>
          <p:nvPr/>
        </p:nvSpPr>
        <p:spPr bwMode="auto">
          <a:xfrm>
            <a:off x="228600" y="1224802"/>
            <a:ext cx="1128966" cy="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9" name="Line 9"/>
          <p:cNvSpPr>
            <a:spLocks noChangeShapeType="1"/>
          </p:cNvSpPr>
          <p:nvPr/>
        </p:nvSpPr>
        <p:spPr bwMode="auto">
          <a:xfrm flipV="1">
            <a:off x="233098" y="1236005"/>
            <a:ext cx="0" cy="397716"/>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40" name="Line 10"/>
          <p:cNvSpPr>
            <a:spLocks noChangeShapeType="1"/>
          </p:cNvSpPr>
          <p:nvPr/>
        </p:nvSpPr>
        <p:spPr bwMode="auto">
          <a:xfrm>
            <a:off x="1357566" y="1224802"/>
            <a:ext cx="2608766" cy="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41" name="Line 11"/>
          <p:cNvSpPr>
            <a:spLocks noChangeShapeType="1"/>
          </p:cNvSpPr>
          <p:nvPr/>
        </p:nvSpPr>
        <p:spPr bwMode="auto">
          <a:xfrm flipV="1">
            <a:off x="1357566" y="1236005"/>
            <a:ext cx="0" cy="397716"/>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42" name="Line 12"/>
          <p:cNvSpPr>
            <a:spLocks noChangeShapeType="1"/>
          </p:cNvSpPr>
          <p:nvPr/>
        </p:nvSpPr>
        <p:spPr bwMode="auto">
          <a:xfrm>
            <a:off x="3966332" y="1224802"/>
            <a:ext cx="1133464" cy="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43" name="Line 13"/>
          <p:cNvSpPr>
            <a:spLocks noChangeShapeType="1"/>
          </p:cNvSpPr>
          <p:nvPr/>
        </p:nvSpPr>
        <p:spPr bwMode="auto">
          <a:xfrm flipV="1">
            <a:off x="4343400" y="1219200"/>
            <a:ext cx="0" cy="397716"/>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44" name="Line 14"/>
          <p:cNvSpPr>
            <a:spLocks noChangeShapeType="1"/>
          </p:cNvSpPr>
          <p:nvPr/>
        </p:nvSpPr>
        <p:spPr bwMode="auto">
          <a:xfrm>
            <a:off x="5099796" y="1224802"/>
            <a:ext cx="1016519" cy="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45" name="Line 15"/>
          <p:cNvSpPr>
            <a:spLocks noChangeShapeType="1"/>
          </p:cNvSpPr>
          <p:nvPr/>
        </p:nvSpPr>
        <p:spPr bwMode="auto">
          <a:xfrm flipV="1">
            <a:off x="5257801" y="1219200"/>
            <a:ext cx="0" cy="397716"/>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46" name="Line 16"/>
          <p:cNvSpPr>
            <a:spLocks noChangeShapeType="1"/>
          </p:cNvSpPr>
          <p:nvPr/>
        </p:nvSpPr>
        <p:spPr bwMode="auto">
          <a:xfrm>
            <a:off x="6116315" y="1224802"/>
            <a:ext cx="1421328" cy="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47" name="Line 17"/>
          <p:cNvSpPr>
            <a:spLocks noChangeShapeType="1"/>
          </p:cNvSpPr>
          <p:nvPr/>
        </p:nvSpPr>
        <p:spPr bwMode="auto">
          <a:xfrm flipV="1">
            <a:off x="6116315" y="1236005"/>
            <a:ext cx="0" cy="397716"/>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48" name="Line 18"/>
          <p:cNvSpPr>
            <a:spLocks noChangeShapeType="1"/>
          </p:cNvSpPr>
          <p:nvPr/>
        </p:nvSpPr>
        <p:spPr bwMode="auto">
          <a:xfrm>
            <a:off x="7537643" y="1224802"/>
            <a:ext cx="1308881" cy="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49" name="Line 19"/>
          <p:cNvSpPr>
            <a:spLocks noChangeShapeType="1"/>
          </p:cNvSpPr>
          <p:nvPr/>
        </p:nvSpPr>
        <p:spPr bwMode="auto">
          <a:xfrm flipV="1">
            <a:off x="7620000" y="1219200"/>
            <a:ext cx="0" cy="397716"/>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50" name="Line 20"/>
          <p:cNvSpPr>
            <a:spLocks noChangeShapeType="1"/>
          </p:cNvSpPr>
          <p:nvPr/>
        </p:nvSpPr>
        <p:spPr bwMode="auto">
          <a:xfrm flipV="1">
            <a:off x="8842026" y="1236005"/>
            <a:ext cx="0" cy="397716"/>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51" name="Line 21"/>
          <p:cNvSpPr>
            <a:spLocks noChangeShapeType="1"/>
          </p:cNvSpPr>
          <p:nvPr/>
        </p:nvSpPr>
        <p:spPr bwMode="auto">
          <a:xfrm flipV="1">
            <a:off x="233098" y="1650526"/>
            <a:ext cx="0" cy="1137132"/>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52" name="Freeform 22"/>
          <p:cNvSpPr>
            <a:spLocks/>
          </p:cNvSpPr>
          <p:nvPr/>
        </p:nvSpPr>
        <p:spPr bwMode="auto">
          <a:xfrm>
            <a:off x="228600" y="1639323"/>
            <a:ext cx="8617923" cy="0"/>
          </a:xfrm>
          <a:custGeom>
            <a:avLst/>
            <a:gdLst>
              <a:gd name="T0" fmla="*/ 0 w 3832"/>
              <a:gd name="T1" fmla="*/ 502 w 3832"/>
              <a:gd name="T2" fmla="*/ 1662 w 3832"/>
              <a:gd name="T3" fmla="*/ 2166 w 3832"/>
              <a:gd name="T4" fmla="*/ 2618 w 3832"/>
              <a:gd name="T5" fmla="*/ 3250 w 3832"/>
              <a:gd name="T6" fmla="*/ 3832 w 3832"/>
            </a:gdLst>
            <a:ahLst/>
            <a:cxnLst>
              <a:cxn ang="0">
                <a:pos x="T0" y="0"/>
              </a:cxn>
              <a:cxn ang="0">
                <a:pos x="T1" y="0"/>
              </a:cxn>
              <a:cxn ang="0">
                <a:pos x="T2" y="0"/>
              </a:cxn>
              <a:cxn ang="0">
                <a:pos x="T3" y="0"/>
              </a:cxn>
              <a:cxn ang="0">
                <a:pos x="T4" y="0"/>
              </a:cxn>
              <a:cxn ang="0">
                <a:pos x="T5" y="0"/>
              </a:cxn>
              <a:cxn ang="0">
                <a:pos x="T6" y="0"/>
              </a:cxn>
            </a:cxnLst>
            <a:rect l="0" t="0" r="r" b="b"/>
            <a:pathLst>
              <a:path w="3832">
                <a:moveTo>
                  <a:pt x="0" y="0"/>
                </a:moveTo>
                <a:lnTo>
                  <a:pt x="502" y="0"/>
                </a:lnTo>
                <a:lnTo>
                  <a:pt x="1662" y="0"/>
                </a:lnTo>
                <a:lnTo>
                  <a:pt x="2166" y="0"/>
                </a:lnTo>
                <a:lnTo>
                  <a:pt x="2618" y="0"/>
                </a:lnTo>
                <a:lnTo>
                  <a:pt x="3250" y="0"/>
                </a:lnTo>
                <a:lnTo>
                  <a:pt x="3832" y="0"/>
                </a:lnTo>
              </a:path>
            </a:pathLst>
          </a:custGeom>
          <a:noFill/>
          <a:ln w="6">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53" name="Line 23"/>
          <p:cNvSpPr>
            <a:spLocks noChangeShapeType="1"/>
          </p:cNvSpPr>
          <p:nvPr/>
        </p:nvSpPr>
        <p:spPr bwMode="auto">
          <a:xfrm flipV="1">
            <a:off x="1357566" y="1650526"/>
            <a:ext cx="0" cy="1137132"/>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54" name="Line 24"/>
          <p:cNvSpPr>
            <a:spLocks noChangeShapeType="1"/>
          </p:cNvSpPr>
          <p:nvPr/>
        </p:nvSpPr>
        <p:spPr bwMode="auto">
          <a:xfrm flipV="1">
            <a:off x="4343400" y="1676399"/>
            <a:ext cx="0" cy="1137132"/>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55" name="Line 25"/>
          <p:cNvSpPr>
            <a:spLocks noChangeShapeType="1"/>
          </p:cNvSpPr>
          <p:nvPr/>
        </p:nvSpPr>
        <p:spPr bwMode="auto">
          <a:xfrm flipV="1">
            <a:off x="5257801" y="1676399"/>
            <a:ext cx="0" cy="1137132"/>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56" name="Line 26"/>
          <p:cNvSpPr>
            <a:spLocks noChangeShapeType="1"/>
          </p:cNvSpPr>
          <p:nvPr/>
        </p:nvSpPr>
        <p:spPr bwMode="auto">
          <a:xfrm flipV="1">
            <a:off x="6116315" y="1650526"/>
            <a:ext cx="0" cy="1137132"/>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57" name="Line 27"/>
          <p:cNvSpPr>
            <a:spLocks noChangeShapeType="1"/>
          </p:cNvSpPr>
          <p:nvPr/>
        </p:nvSpPr>
        <p:spPr bwMode="auto">
          <a:xfrm flipV="1">
            <a:off x="7620000" y="1676399"/>
            <a:ext cx="0" cy="1137132"/>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58" name="Line 28"/>
          <p:cNvSpPr>
            <a:spLocks noChangeShapeType="1"/>
          </p:cNvSpPr>
          <p:nvPr/>
        </p:nvSpPr>
        <p:spPr bwMode="auto">
          <a:xfrm flipV="1">
            <a:off x="8842026" y="1650526"/>
            <a:ext cx="0" cy="1137132"/>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59" name="Line 29"/>
          <p:cNvSpPr>
            <a:spLocks noChangeShapeType="1"/>
          </p:cNvSpPr>
          <p:nvPr/>
        </p:nvSpPr>
        <p:spPr bwMode="auto">
          <a:xfrm flipV="1">
            <a:off x="233098" y="2804462"/>
            <a:ext cx="0" cy="1137132"/>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60" name="Freeform 30"/>
          <p:cNvSpPr>
            <a:spLocks/>
          </p:cNvSpPr>
          <p:nvPr/>
        </p:nvSpPr>
        <p:spPr bwMode="auto">
          <a:xfrm>
            <a:off x="228600" y="2793259"/>
            <a:ext cx="8617923" cy="0"/>
          </a:xfrm>
          <a:custGeom>
            <a:avLst/>
            <a:gdLst>
              <a:gd name="T0" fmla="*/ 0 w 3832"/>
              <a:gd name="T1" fmla="*/ 502 w 3832"/>
              <a:gd name="T2" fmla="*/ 1662 w 3832"/>
              <a:gd name="T3" fmla="*/ 2166 w 3832"/>
              <a:gd name="T4" fmla="*/ 2618 w 3832"/>
              <a:gd name="T5" fmla="*/ 3250 w 3832"/>
              <a:gd name="T6" fmla="*/ 3832 w 3832"/>
            </a:gdLst>
            <a:ahLst/>
            <a:cxnLst>
              <a:cxn ang="0">
                <a:pos x="T0" y="0"/>
              </a:cxn>
              <a:cxn ang="0">
                <a:pos x="T1" y="0"/>
              </a:cxn>
              <a:cxn ang="0">
                <a:pos x="T2" y="0"/>
              </a:cxn>
              <a:cxn ang="0">
                <a:pos x="T3" y="0"/>
              </a:cxn>
              <a:cxn ang="0">
                <a:pos x="T4" y="0"/>
              </a:cxn>
              <a:cxn ang="0">
                <a:pos x="T5" y="0"/>
              </a:cxn>
              <a:cxn ang="0">
                <a:pos x="T6" y="0"/>
              </a:cxn>
            </a:cxnLst>
            <a:rect l="0" t="0" r="r" b="b"/>
            <a:pathLst>
              <a:path w="3832">
                <a:moveTo>
                  <a:pt x="0" y="0"/>
                </a:moveTo>
                <a:lnTo>
                  <a:pt x="502" y="0"/>
                </a:lnTo>
                <a:lnTo>
                  <a:pt x="1662" y="0"/>
                </a:lnTo>
                <a:lnTo>
                  <a:pt x="2166" y="0"/>
                </a:lnTo>
                <a:lnTo>
                  <a:pt x="2618" y="0"/>
                </a:lnTo>
                <a:lnTo>
                  <a:pt x="3250" y="0"/>
                </a:lnTo>
                <a:lnTo>
                  <a:pt x="3832" y="0"/>
                </a:lnTo>
              </a:path>
            </a:pathLst>
          </a:custGeom>
          <a:noFill/>
          <a:ln w="6">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61" name="Line 31"/>
          <p:cNvSpPr>
            <a:spLocks noChangeShapeType="1"/>
          </p:cNvSpPr>
          <p:nvPr/>
        </p:nvSpPr>
        <p:spPr bwMode="auto">
          <a:xfrm flipV="1">
            <a:off x="1357566" y="2804462"/>
            <a:ext cx="0" cy="1137132"/>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62" name="Line 32"/>
          <p:cNvSpPr>
            <a:spLocks noChangeShapeType="1"/>
          </p:cNvSpPr>
          <p:nvPr/>
        </p:nvSpPr>
        <p:spPr bwMode="auto">
          <a:xfrm flipV="1">
            <a:off x="4343400" y="2819401"/>
            <a:ext cx="0" cy="1137132"/>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63" name="Line 33"/>
          <p:cNvSpPr>
            <a:spLocks noChangeShapeType="1"/>
          </p:cNvSpPr>
          <p:nvPr/>
        </p:nvSpPr>
        <p:spPr bwMode="auto">
          <a:xfrm flipV="1">
            <a:off x="5257801" y="2819401"/>
            <a:ext cx="0" cy="1137132"/>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64" name="Line 34"/>
          <p:cNvSpPr>
            <a:spLocks noChangeShapeType="1"/>
          </p:cNvSpPr>
          <p:nvPr/>
        </p:nvSpPr>
        <p:spPr bwMode="auto">
          <a:xfrm flipV="1">
            <a:off x="6116315" y="2804462"/>
            <a:ext cx="0" cy="1137132"/>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65" name="Line 35"/>
          <p:cNvSpPr>
            <a:spLocks noChangeShapeType="1"/>
          </p:cNvSpPr>
          <p:nvPr/>
        </p:nvSpPr>
        <p:spPr bwMode="auto">
          <a:xfrm flipV="1">
            <a:off x="7620000" y="2819401"/>
            <a:ext cx="0" cy="1137132"/>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66" name="Line 36"/>
          <p:cNvSpPr>
            <a:spLocks noChangeShapeType="1"/>
          </p:cNvSpPr>
          <p:nvPr/>
        </p:nvSpPr>
        <p:spPr bwMode="auto">
          <a:xfrm flipV="1">
            <a:off x="8842026" y="2804462"/>
            <a:ext cx="0" cy="1137132"/>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67" name="Line 37"/>
          <p:cNvSpPr>
            <a:spLocks noChangeShapeType="1"/>
          </p:cNvSpPr>
          <p:nvPr/>
        </p:nvSpPr>
        <p:spPr bwMode="auto">
          <a:xfrm flipV="1">
            <a:off x="233098" y="3958399"/>
            <a:ext cx="0" cy="1137132"/>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68" name="Freeform 38"/>
          <p:cNvSpPr>
            <a:spLocks/>
          </p:cNvSpPr>
          <p:nvPr/>
        </p:nvSpPr>
        <p:spPr bwMode="auto">
          <a:xfrm>
            <a:off x="228600" y="3947196"/>
            <a:ext cx="8617923" cy="0"/>
          </a:xfrm>
          <a:custGeom>
            <a:avLst/>
            <a:gdLst>
              <a:gd name="T0" fmla="*/ 0 w 3832"/>
              <a:gd name="T1" fmla="*/ 502 w 3832"/>
              <a:gd name="T2" fmla="*/ 1662 w 3832"/>
              <a:gd name="T3" fmla="*/ 2166 w 3832"/>
              <a:gd name="T4" fmla="*/ 2618 w 3832"/>
              <a:gd name="T5" fmla="*/ 3250 w 3832"/>
              <a:gd name="T6" fmla="*/ 3832 w 3832"/>
            </a:gdLst>
            <a:ahLst/>
            <a:cxnLst>
              <a:cxn ang="0">
                <a:pos x="T0" y="0"/>
              </a:cxn>
              <a:cxn ang="0">
                <a:pos x="T1" y="0"/>
              </a:cxn>
              <a:cxn ang="0">
                <a:pos x="T2" y="0"/>
              </a:cxn>
              <a:cxn ang="0">
                <a:pos x="T3" y="0"/>
              </a:cxn>
              <a:cxn ang="0">
                <a:pos x="T4" y="0"/>
              </a:cxn>
              <a:cxn ang="0">
                <a:pos x="T5" y="0"/>
              </a:cxn>
              <a:cxn ang="0">
                <a:pos x="T6" y="0"/>
              </a:cxn>
            </a:cxnLst>
            <a:rect l="0" t="0" r="r" b="b"/>
            <a:pathLst>
              <a:path w="3832">
                <a:moveTo>
                  <a:pt x="0" y="0"/>
                </a:moveTo>
                <a:lnTo>
                  <a:pt x="502" y="0"/>
                </a:lnTo>
                <a:lnTo>
                  <a:pt x="1662" y="0"/>
                </a:lnTo>
                <a:lnTo>
                  <a:pt x="2166" y="0"/>
                </a:lnTo>
                <a:lnTo>
                  <a:pt x="2618" y="0"/>
                </a:lnTo>
                <a:lnTo>
                  <a:pt x="3250" y="0"/>
                </a:lnTo>
                <a:lnTo>
                  <a:pt x="3832" y="0"/>
                </a:lnTo>
              </a:path>
            </a:pathLst>
          </a:custGeom>
          <a:noFill/>
          <a:ln w="6">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69" name="Line 39"/>
          <p:cNvSpPr>
            <a:spLocks noChangeShapeType="1"/>
          </p:cNvSpPr>
          <p:nvPr/>
        </p:nvSpPr>
        <p:spPr bwMode="auto">
          <a:xfrm flipV="1">
            <a:off x="1357566" y="3958399"/>
            <a:ext cx="0" cy="1137132"/>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70" name="Line 40"/>
          <p:cNvSpPr>
            <a:spLocks noChangeShapeType="1"/>
          </p:cNvSpPr>
          <p:nvPr/>
        </p:nvSpPr>
        <p:spPr bwMode="auto">
          <a:xfrm flipV="1">
            <a:off x="4343400" y="3886200"/>
            <a:ext cx="0" cy="1137132"/>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71" name="Line 41"/>
          <p:cNvSpPr>
            <a:spLocks noChangeShapeType="1"/>
          </p:cNvSpPr>
          <p:nvPr/>
        </p:nvSpPr>
        <p:spPr bwMode="auto">
          <a:xfrm flipV="1">
            <a:off x="5268954" y="3956533"/>
            <a:ext cx="0" cy="1137132"/>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72" name="Line 42"/>
          <p:cNvSpPr>
            <a:spLocks noChangeShapeType="1"/>
          </p:cNvSpPr>
          <p:nvPr/>
        </p:nvSpPr>
        <p:spPr bwMode="auto">
          <a:xfrm flipV="1">
            <a:off x="6116315" y="3958399"/>
            <a:ext cx="0" cy="1137132"/>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73" name="Line 43"/>
          <p:cNvSpPr>
            <a:spLocks noChangeShapeType="1"/>
          </p:cNvSpPr>
          <p:nvPr/>
        </p:nvSpPr>
        <p:spPr bwMode="auto">
          <a:xfrm flipV="1">
            <a:off x="7696200" y="3962400"/>
            <a:ext cx="0" cy="1137132"/>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74" name="Line 44"/>
          <p:cNvSpPr>
            <a:spLocks noChangeShapeType="1"/>
          </p:cNvSpPr>
          <p:nvPr/>
        </p:nvSpPr>
        <p:spPr bwMode="auto">
          <a:xfrm flipV="1">
            <a:off x="8842026" y="3958399"/>
            <a:ext cx="0" cy="1137132"/>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75" name="Line 45"/>
          <p:cNvSpPr>
            <a:spLocks noChangeShapeType="1"/>
          </p:cNvSpPr>
          <p:nvPr/>
        </p:nvSpPr>
        <p:spPr bwMode="auto">
          <a:xfrm flipV="1">
            <a:off x="233098" y="5112335"/>
            <a:ext cx="0" cy="89066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76" name="Freeform 46"/>
          <p:cNvSpPr>
            <a:spLocks/>
          </p:cNvSpPr>
          <p:nvPr/>
        </p:nvSpPr>
        <p:spPr bwMode="auto">
          <a:xfrm>
            <a:off x="228600" y="5101132"/>
            <a:ext cx="8617923" cy="0"/>
          </a:xfrm>
          <a:custGeom>
            <a:avLst/>
            <a:gdLst>
              <a:gd name="T0" fmla="*/ 0 w 3832"/>
              <a:gd name="T1" fmla="*/ 502 w 3832"/>
              <a:gd name="T2" fmla="*/ 1662 w 3832"/>
              <a:gd name="T3" fmla="*/ 2166 w 3832"/>
              <a:gd name="T4" fmla="*/ 2618 w 3832"/>
              <a:gd name="T5" fmla="*/ 3250 w 3832"/>
              <a:gd name="T6" fmla="*/ 3832 w 3832"/>
            </a:gdLst>
            <a:ahLst/>
            <a:cxnLst>
              <a:cxn ang="0">
                <a:pos x="T0" y="0"/>
              </a:cxn>
              <a:cxn ang="0">
                <a:pos x="T1" y="0"/>
              </a:cxn>
              <a:cxn ang="0">
                <a:pos x="T2" y="0"/>
              </a:cxn>
              <a:cxn ang="0">
                <a:pos x="T3" y="0"/>
              </a:cxn>
              <a:cxn ang="0">
                <a:pos x="T4" y="0"/>
              </a:cxn>
              <a:cxn ang="0">
                <a:pos x="T5" y="0"/>
              </a:cxn>
              <a:cxn ang="0">
                <a:pos x="T6" y="0"/>
              </a:cxn>
            </a:cxnLst>
            <a:rect l="0" t="0" r="r" b="b"/>
            <a:pathLst>
              <a:path w="3832">
                <a:moveTo>
                  <a:pt x="0" y="0"/>
                </a:moveTo>
                <a:lnTo>
                  <a:pt x="502" y="0"/>
                </a:lnTo>
                <a:lnTo>
                  <a:pt x="1662" y="0"/>
                </a:lnTo>
                <a:lnTo>
                  <a:pt x="2166" y="0"/>
                </a:lnTo>
                <a:lnTo>
                  <a:pt x="2618" y="0"/>
                </a:lnTo>
                <a:lnTo>
                  <a:pt x="3250" y="0"/>
                </a:lnTo>
                <a:lnTo>
                  <a:pt x="3832" y="0"/>
                </a:lnTo>
              </a:path>
            </a:pathLst>
          </a:custGeom>
          <a:noFill/>
          <a:ln w="6">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77" name="Line 47"/>
          <p:cNvSpPr>
            <a:spLocks noChangeShapeType="1"/>
          </p:cNvSpPr>
          <p:nvPr/>
        </p:nvSpPr>
        <p:spPr bwMode="auto">
          <a:xfrm flipV="1">
            <a:off x="1357566" y="5112335"/>
            <a:ext cx="0" cy="89066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78" name="Line 48"/>
          <p:cNvSpPr>
            <a:spLocks noChangeShapeType="1"/>
          </p:cNvSpPr>
          <p:nvPr/>
        </p:nvSpPr>
        <p:spPr bwMode="auto">
          <a:xfrm flipV="1">
            <a:off x="4343400" y="5105400"/>
            <a:ext cx="0" cy="89066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79" name="Line 49"/>
          <p:cNvSpPr>
            <a:spLocks noChangeShapeType="1"/>
          </p:cNvSpPr>
          <p:nvPr/>
        </p:nvSpPr>
        <p:spPr bwMode="auto">
          <a:xfrm flipV="1">
            <a:off x="5099796" y="5112335"/>
            <a:ext cx="0" cy="89066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80" name="Line 50"/>
          <p:cNvSpPr>
            <a:spLocks noChangeShapeType="1"/>
          </p:cNvSpPr>
          <p:nvPr/>
        </p:nvSpPr>
        <p:spPr bwMode="auto">
          <a:xfrm flipV="1">
            <a:off x="6096000" y="5029200"/>
            <a:ext cx="0" cy="89066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81" name="Line 51"/>
          <p:cNvSpPr>
            <a:spLocks noChangeShapeType="1"/>
          </p:cNvSpPr>
          <p:nvPr/>
        </p:nvSpPr>
        <p:spPr bwMode="auto">
          <a:xfrm flipV="1">
            <a:off x="7620000" y="5105400"/>
            <a:ext cx="0" cy="89066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82" name="Line 52"/>
          <p:cNvSpPr>
            <a:spLocks noChangeShapeType="1"/>
          </p:cNvSpPr>
          <p:nvPr/>
        </p:nvSpPr>
        <p:spPr bwMode="auto">
          <a:xfrm flipV="1">
            <a:off x="8842026" y="5112335"/>
            <a:ext cx="0" cy="890660"/>
          </a:xfrm>
          <a:prstGeom prst="line">
            <a:avLst/>
          </a:prstGeom>
          <a:noFill/>
          <a:ln w="6">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83" name="Freeform 53"/>
          <p:cNvSpPr>
            <a:spLocks/>
          </p:cNvSpPr>
          <p:nvPr/>
        </p:nvSpPr>
        <p:spPr bwMode="auto">
          <a:xfrm>
            <a:off x="228600" y="6008597"/>
            <a:ext cx="8617923" cy="0"/>
          </a:xfrm>
          <a:custGeom>
            <a:avLst/>
            <a:gdLst>
              <a:gd name="T0" fmla="*/ 0 w 3832"/>
              <a:gd name="T1" fmla="*/ 502 w 3832"/>
              <a:gd name="T2" fmla="*/ 1662 w 3832"/>
              <a:gd name="T3" fmla="*/ 2166 w 3832"/>
              <a:gd name="T4" fmla="*/ 2618 w 3832"/>
              <a:gd name="T5" fmla="*/ 3250 w 3832"/>
              <a:gd name="T6" fmla="*/ 3832 w 3832"/>
            </a:gdLst>
            <a:ahLst/>
            <a:cxnLst>
              <a:cxn ang="0">
                <a:pos x="T0" y="0"/>
              </a:cxn>
              <a:cxn ang="0">
                <a:pos x="T1" y="0"/>
              </a:cxn>
              <a:cxn ang="0">
                <a:pos x="T2" y="0"/>
              </a:cxn>
              <a:cxn ang="0">
                <a:pos x="T3" y="0"/>
              </a:cxn>
              <a:cxn ang="0">
                <a:pos x="T4" y="0"/>
              </a:cxn>
              <a:cxn ang="0">
                <a:pos x="T5" y="0"/>
              </a:cxn>
              <a:cxn ang="0">
                <a:pos x="T6" y="0"/>
              </a:cxn>
            </a:cxnLst>
            <a:rect l="0" t="0" r="r" b="b"/>
            <a:pathLst>
              <a:path w="3832">
                <a:moveTo>
                  <a:pt x="0" y="0"/>
                </a:moveTo>
                <a:lnTo>
                  <a:pt x="502" y="0"/>
                </a:lnTo>
                <a:lnTo>
                  <a:pt x="1662" y="0"/>
                </a:lnTo>
                <a:lnTo>
                  <a:pt x="2166" y="0"/>
                </a:lnTo>
                <a:lnTo>
                  <a:pt x="2618" y="0"/>
                </a:lnTo>
                <a:lnTo>
                  <a:pt x="3250" y="0"/>
                </a:lnTo>
                <a:lnTo>
                  <a:pt x="3832" y="0"/>
                </a:lnTo>
              </a:path>
            </a:pathLst>
          </a:custGeom>
          <a:noFill/>
          <a:ln w="6">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84" name="Rectangle 54"/>
          <p:cNvSpPr>
            <a:spLocks noChangeArrowheads="1"/>
          </p:cNvSpPr>
          <p:nvPr/>
        </p:nvSpPr>
        <p:spPr bwMode="auto">
          <a:xfrm>
            <a:off x="457200" y="1295400"/>
            <a:ext cx="730969" cy="2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Measure</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86" name="Rectangle 56"/>
          <p:cNvSpPr>
            <a:spLocks noChangeArrowheads="1"/>
          </p:cNvSpPr>
          <p:nvPr/>
        </p:nvSpPr>
        <p:spPr bwMode="auto">
          <a:xfrm>
            <a:off x="2286000" y="1295400"/>
            <a:ext cx="767939" cy="2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Equation</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88" name="Rectangle 58"/>
          <p:cNvSpPr>
            <a:spLocks noChangeArrowheads="1"/>
          </p:cNvSpPr>
          <p:nvPr/>
        </p:nvSpPr>
        <p:spPr bwMode="auto">
          <a:xfrm>
            <a:off x="4424983" y="1295400"/>
            <a:ext cx="756617" cy="2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Negative</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90" name="Rectangle 60"/>
          <p:cNvSpPr>
            <a:spLocks noChangeArrowheads="1"/>
          </p:cNvSpPr>
          <p:nvPr/>
        </p:nvSpPr>
        <p:spPr bwMode="auto">
          <a:xfrm>
            <a:off x="5403503" y="1295400"/>
            <a:ext cx="692497" cy="2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Positive</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92" name="Rectangle 62"/>
          <p:cNvSpPr>
            <a:spLocks noChangeArrowheads="1"/>
          </p:cNvSpPr>
          <p:nvPr/>
        </p:nvSpPr>
        <p:spPr bwMode="auto">
          <a:xfrm>
            <a:off x="6248399" y="1295400"/>
            <a:ext cx="1037769" cy="2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More elastic</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94" name="Rectangle 64"/>
          <p:cNvSpPr>
            <a:spLocks noChangeArrowheads="1"/>
          </p:cNvSpPr>
          <p:nvPr/>
        </p:nvSpPr>
        <p:spPr bwMode="auto">
          <a:xfrm>
            <a:off x="7696200" y="1295400"/>
            <a:ext cx="1068308" cy="238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Less elastic</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95" name="Rectangle 65"/>
          <p:cNvSpPr>
            <a:spLocks noChangeArrowheads="1"/>
          </p:cNvSpPr>
          <p:nvPr/>
        </p:nvSpPr>
        <p:spPr bwMode="auto">
          <a:xfrm>
            <a:off x="448996" y="1863388"/>
            <a:ext cx="429236" cy="238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Price</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96" name="Rectangle 66"/>
          <p:cNvSpPr>
            <a:spLocks noChangeArrowheads="1"/>
          </p:cNvSpPr>
          <p:nvPr/>
        </p:nvSpPr>
        <p:spPr bwMode="auto">
          <a:xfrm>
            <a:off x="448996" y="2109860"/>
            <a:ext cx="922604" cy="2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Elasticity of</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97" name="Rectangle 67"/>
          <p:cNvSpPr>
            <a:spLocks noChangeArrowheads="1"/>
          </p:cNvSpPr>
          <p:nvPr/>
        </p:nvSpPr>
        <p:spPr bwMode="auto">
          <a:xfrm>
            <a:off x="448996" y="2356332"/>
            <a:ext cx="712113" cy="238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Demand</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98" name="Rectangle 68"/>
          <p:cNvSpPr>
            <a:spLocks noChangeArrowheads="1"/>
          </p:cNvSpPr>
          <p:nvPr/>
        </p:nvSpPr>
        <p:spPr bwMode="auto">
          <a:xfrm>
            <a:off x="1474511" y="1981022"/>
            <a:ext cx="2691882" cy="238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 change in quantity demanded</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99" name="Rectangle 69"/>
          <p:cNvSpPr>
            <a:spLocks noChangeArrowheads="1"/>
          </p:cNvSpPr>
          <p:nvPr/>
        </p:nvSpPr>
        <p:spPr bwMode="auto">
          <a:xfrm>
            <a:off x="1470013" y="2233096"/>
            <a:ext cx="85460" cy="1120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00" name="Rectangle 70"/>
          <p:cNvSpPr>
            <a:spLocks noChangeArrowheads="1"/>
          </p:cNvSpPr>
          <p:nvPr/>
        </p:nvSpPr>
        <p:spPr bwMode="auto">
          <a:xfrm>
            <a:off x="1555472" y="2233096"/>
            <a:ext cx="80962" cy="1120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01" name="Rectangle 71"/>
          <p:cNvSpPr>
            <a:spLocks noChangeArrowheads="1"/>
          </p:cNvSpPr>
          <p:nvPr/>
        </p:nvSpPr>
        <p:spPr bwMode="auto">
          <a:xfrm>
            <a:off x="1636434" y="2233096"/>
            <a:ext cx="85460" cy="1120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02" name="Rectangle 72"/>
          <p:cNvSpPr>
            <a:spLocks noChangeArrowheads="1"/>
          </p:cNvSpPr>
          <p:nvPr/>
        </p:nvSpPr>
        <p:spPr bwMode="auto">
          <a:xfrm>
            <a:off x="1721894" y="2233096"/>
            <a:ext cx="85460" cy="1120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03" name="Rectangle 73"/>
          <p:cNvSpPr>
            <a:spLocks noChangeArrowheads="1"/>
          </p:cNvSpPr>
          <p:nvPr/>
        </p:nvSpPr>
        <p:spPr bwMode="auto">
          <a:xfrm>
            <a:off x="1807353" y="2233096"/>
            <a:ext cx="80962" cy="1120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04" name="Rectangle 74"/>
          <p:cNvSpPr>
            <a:spLocks noChangeArrowheads="1"/>
          </p:cNvSpPr>
          <p:nvPr/>
        </p:nvSpPr>
        <p:spPr bwMode="auto">
          <a:xfrm>
            <a:off x="1888315" y="2233096"/>
            <a:ext cx="85460" cy="1120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05" name="Rectangle 75"/>
          <p:cNvSpPr>
            <a:spLocks noChangeArrowheads="1"/>
          </p:cNvSpPr>
          <p:nvPr/>
        </p:nvSpPr>
        <p:spPr bwMode="auto">
          <a:xfrm>
            <a:off x="1973774" y="2233096"/>
            <a:ext cx="85460" cy="1120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06" name="Rectangle 76"/>
          <p:cNvSpPr>
            <a:spLocks noChangeArrowheads="1"/>
          </p:cNvSpPr>
          <p:nvPr/>
        </p:nvSpPr>
        <p:spPr bwMode="auto">
          <a:xfrm>
            <a:off x="2059234" y="2233096"/>
            <a:ext cx="80962" cy="1120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07" name="Rectangle 77"/>
          <p:cNvSpPr>
            <a:spLocks noChangeArrowheads="1"/>
          </p:cNvSpPr>
          <p:nvPr/>
        </p:nvSpPr>
        <p:spPr bwMode="auto">
          <a:xfrm>
            <a:off x="2140196" y="2233096"/>
            <a:ext cx="85460" cy="1120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08" name="Rectangle 78"/>
          <p:cNvSpPr>
            <a:spLocks noChangeArrowheads="1"/>
          </p:cNvSpPr>
          <p:nvPr/>
        </p:nvSpPr>
        <p:spPr bwMode="auto">
          <a:xfrm>
            <a:off x="2225655" y="2233096"/>
            <a:ext cx="85460" cy="1120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09" name="Rectangle 79"/>
          <p:cNvSpPr>
            <a:spLocks noChangeArrowheads="1"/>
          </p:cNvSpPr>
          <p:nvPr/>
        </p:nvSpPr>
        <p:spPr bwMode="auto">
          <a:xfrm>
            <a:off x="2311115" y="2233096"/>
            <a:ext cx="80962" cy="1120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10" name="Rectangle 80"/>
          <p:cNvSpPr>
            <a:spLocks noChangeArrowheads="1"/>
          </p:cNvSpPr>
          <p:nvPr/>
        </p:nvSpPr>
        <p:spPr bwMode="auto">
          <a:xfrm>
            <a:off x="2392077" y="2233096"/>
            <a:ext cx="85460" cy="1120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11" name="Rectangle 81"/>
          <p:cNvSpPr>
            <a:spLocks noChangeArrowheads="1"/>
          </p:cNvSpPr>
          <p:nvPr/>
        </p:nvSpPr>
        <p:spPr bwMode="auto">
          <a:xfrm>
            <a:off x="2477536" y="2233096"/>
            <a:ext cx="85460" cy="1120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12" name="Rectangle 82"/>
          <p:cNvSpPr>
            <a:spLocks noChangeArrowheads="1"/>
          </p:cNvSpPr>
          <p:nvPr/>
        </p:nvSpPr>
        <p:spPr bwMode="auto">
          <a:xfrm>
            <a:off x="2562996" y="2233096"/>
            <a:ext cx="80962" cy="1120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13" name="Rectangle 83"/>
          <p:cNvSpPr>
            <a:spLocks noChangeArrowheads="1"/>
          </p:cNvSpPr>
          <p:nvPr/>
        </p:nvSpPr>
        <p:spPr bwMode="auto">
          <a:xfrm>
            <a:off x="2643957" y="2233096"/>
            <a:ext cx="85460" cy="1120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14" name="Rectangle 84"/>
          <p:cNvSpPr>
            <a:spLocks noChangeArrowheads="1"/>
          </p:cNvSpPr>
          <p:nvPr/>
        </p:nvSpPr>
        <p:spPr bwMode="auto">
          <a:xfrm>
            <a:off x="2729417" y="2233096"/>
            <a:ext cx="85460" cy="1120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15" name="Rectangle 85"/>
          <p:cNvSpPr>
            <a:spLocks noChangeArrowheads="1"/>
          </p:cNvSpPr>
          <p:nvPr/>
        </p:nvSpPr>
        <p:spPr bwMode="auto">
          <a:xfrm>
            <a:off x="2814877" y="2233096"/>
            <a:ext cx="80962" cy="1120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16" name="Rectangle 86"/>
          <p:cNvSpPr>
            <a:spLocks noChangeArrowheads="1"/>
          </p:cNvSpPr>
          <p:nvPr/>
        </p:nvSpPr>
        <p:spPr bwMode="auto">
          <a:xfrm>
            <a:off x="2895838" y="2233096"/>
            <a:ext cx="85460" cy="1120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17" name="Rectangle 87"/>
          <p:cNvSpPr>
            <a:spLocks noChangeArrowheads="1"/>
          </p:cNvSpPr>
          <p:nvPr/>
        </p:nvSpPr>
        <p:spPr bwMode="auto">
          <a:xfrm>
            <a:off x="2981298" y="2233096"/>
            <a:ext cx="85460" cy="1120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18" name="Rectangle 88"/>
          <p:cNvSpPr>
            <a:spLocks noChangeArrowheads="1"/>
          </p:cNvSpPr>
          <p:nvPr/>
        </p:nvSpPr>
        <p:spPr bwMode="auto">
          <a:xfrm>
            <a:off x="3066757" y="2233096"/>
            <a:ext cx="80962" cy="1120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19" name="Rectangle 89"/>
          <p:cNvSpPr>
            <a:spLocks noChangeArrowheads="1"/>
          </p:cNvSpPr>
          <p:nvPr/>
        </p:nvSpPr>
        <p:spPr bwMode="auto">
          <a:xfrm>
            <a:off x="3147719" y="2233096"/>
            <a:ext cx="85460" cy="1120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20" name="Rectangle 90"/>
          <p:cNvSpPr>
            <a:spLocks noChangeArrowheads="1"/>
          </p:cNvSpPr>
          <p:nvPr/>
        </p:nvSpPr>
        <p:spPr bwMode="auto">
          <a:xfrm>
            <a:off x="3233179" y="2233096"/>
            <a:ext cx="85460" cy="1120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21" name="Rectangle 91"/>
          <p:cNvSpPr>
            <a:spLocks noChangeArrowheads="1"/>
          </p:cNvSpPr>
          <p:nvPr/>
        </p:nvSpPr>
        <p:spPr bwMode="auto">
          <a:xfrm>
            <a:off x="3318638" y="2233096"/>
            <a:ext cx="80962" cy="1120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22" name="Rectangle 92"/>
          <p:cNvSpPr>
            <a:spLocks noChangeArrowheads="1"/>
          </p:cNvSpPr>
          <p:nvPr/>
        </p:nvSpPr>
        <p:spPr bwMode="auto">
          <a:xfrm>
            <a:off x="3399600" y="2233096"/>
            <a:ext cx="85460" cy="1120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23" name="Rectangle 93"/>
          <p:cNvSpPr>
            <a:spLocks noChangeArrowheads="1"/>
          </p:cNvSpPr>
          <p:nvPr/>
        </p:nvSpPr>
        <p:spPr bwMode="auto">
          <a:xfrm>
            <a:off x="3485060" y="2233096"/>
            <a:ext cx="85460" cy="1120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24" name="Rectangle 94"/>
          <p:cNvSpPr>
            <a:spLocks noChangeArrowheads="1"/>
          </p:cNvSpPr>
          <p:nvPr/>
        </p:nvSpPr>
        <p:spPr bwMode="auto">
          <a:xfrm>
            <a:off x="3570519" y="2233096"/>
            <a:ext cx="80962" cy="1120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25" name="Rectangle 95"/>
          <p:cNvSpPr>
            <a:spLocks noChangeArrowheads="1"/>
          </p:cNvSpPr>
          <p:nvPr/>
        </p:nvSpPr>
        <p:spPr bwMode="auto">
          <a:xfrm>
            <a:off x="1928796" y="2238697"/>
            <a:ext cx="1497637" cy="238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 change in price</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26" name="Rectangle 96"/>
          <p:cNvSpPr>
            <a:spLocks noChangeArrowheads="1"/>
          </p:cNvSpPr>
          <p:nvPr/>
        </p:nvSpPr>
        <p:spPr bwMode="auto">
          <a:xfrm>
            <a:off x="4384322" y="2133600"/>
            <a:ext cx="568678" cy="2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Always</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28" name="Rectangle 98"/>
          <p:cNvSpPr>
            <a:spLocks noChangeArrowheads="1"/>
          </p:cNvSpPr>
          <p:nvPr/>
        </p:nvSpPr>
        <p:spPr bwMode="auto">
          <a:xfrm>
            <a:off x="5432227" y="2133601"/>
            <a:ext cx="58757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Never</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29" name="Rectangle 99"/>
          <p:cNvSpPr>
            <a:spLocks noChangeArrowheads="1"/>
          </p:cNvSpPr>
          <p:nvPr/>
        </p:nvSpPr>
        <p:spPr bwMode="auto">
          <a:xfrm>
            <a:off x="6327715" y="1740152"/>
            <a:ext cx="1143861" cy="238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Over time, for</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30" name="Rectangle 100"/>
          <p:cNvSpPr>
            <a:spLocks noChangeArrowheads="1"/>
          </p:cNvSpPr>
          <p:nvPr/>
        </p:nvSpPr>
        <p:spPr bwMode="auto">
          <a:xfrm>
            <a:off x="6327715" y="1986624"/>
            <a:ext cx="1057820" cy="238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substitutable</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31" name="Rectangle 101"/>
          <p:cNvSpPr>
            <a:spLocks noChangeArrowheads="1"/>
          </p:cNvSpPr>
          <p:nvPr/>
        </p:nvSpPr>
        <p:spPr bwMode="auto">
          <a:xfrm>
            <a:off x="6327715" y="2233096"/>
            <a:ext cx="879999" cy="238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goods and</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32" name="Rectangle 102"/>
          <p:cNvSpPr>
            <a:spLocks noChangeArrowheads="1"/>
          </p:cNvSpPr>
          <p:nvPr/>
        </p:nvSpPr>
        <p:spPr bwMode="auto">
          <a:xfrm>
            <a:off x="6327715" y="2479568"/>
            <a:ext cx="1005017" cy="238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luxury items</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33" name="Rectangle 103"/>
          <p:cNvSpPr>
            <a:spLocks noChangeArrowheads="1"/>
          </p:cNvSpPr>
          <p:nvPr/>
        </p:nvSpPr>
        <p:spPr bwMode="auto">
          <a:xfrm>
            <a:off x="7753540" y="1740152"/>
            <a:ext cx="942554" cy="238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In the short</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34" name="Rectangle 104"/>
          <p:cNvSpPr>
            <a:spLocks noChangeArrowheads="1"/>
          </p:cNvSpPr>
          <p:nvPr/>
        </p:nvSpPr>
        <p:spPr bwMode="auto">
          <a:xfrm>
            <a:off x="7753540" y="1986624"/>
            <a:ext cx="1214944" cy="238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run, for unique</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35" name="Rectangle 105"/>
          <p:cNvSpPr>
            <a:spLocks noChangeArrowheads="1"/>
          </p:cNvSpPr>
          <p:nvPr/>
        </p:nvSpPr>
        <p:spPr bwMode="auto">
          <a:xfrm>
            <a:off x="7753540" y="2233096"/>
            <a:ext cx="1238060" cy="238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and necessary</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36" name="Rectangle 106"/>
          <p:cNvSpPr>
            <a:spLocks noChangeArrowheads="1"/>
          </p:cNvSpPr>
          <p:nvPr/>
        </p:nvSpPr>
        <p:spPr bwMode="auto">
          <a:xfrm>
            <a:off x="7753540" y="2479568"/>
            <a:ext cx="450119" cy="238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items</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37" name="Rectangle 107"/>
          <p:cNvSpPr>
            <a:spLocks noChangeArrowheads="1"/>
          </p:cNvSpPr>
          <p:nvPr/>
        </p:nvSpPr>
        <p:spPr bwMode="auto">
          <a:xfrm>
            <a:off x="448996" y="3017324"/>
            <a:ext cx="429236" cy="238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Price</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38" name="Rectangle 108"/>
          <p:cNvSpPr>
            <a:spLocks noChangeArrowheads="1"/>
          </p:cNvSpPr>
          <p:nvPr/>
        </p:nvSpPr>
        <p:spPr bwMode="auto">
          <a:xfrm>
            <a:off x="448996" y="3263796"/>
            <a:ext cx="955460" cy="238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Elasticity of</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39" name="Rectangle 109"/>
          <p:cNvSpPr>
            <a:spLocks noChangeArrowheads="1"/>
          </p:cNvSpPr>
          <p:nvPr/>
        </p:nvSpPr>
        <p:spPr bwMode="auto">
          <a:xfrm>
            <a:off x="448996" y="3510268"/>
            <a:ext cx="592115" cy="238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Supply</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40" name="Rectangle 110"/>
          <p:cNvSpPr>
            <a:spLocks noChangeArrowheads="1"/>
          </p:cNvSpPr>
          <p:nvPr/>
        </p:nvSpPr>
        <p:spPr bwMode="auto">
          <a:xfrm>
            <a:off x="1474511" y="3134959"/>
            <a:ext cx="2503298" cy="238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 change in quantity supplied</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41" name="Rectangle 111"/>
          <p:cNvSpPr>
            <a:spLocks noChangeArrowheads="1"/>
          </p:cNvSpPr>
          <p:nvPr/>
        </p:nvSpPr>
        <p:spPr bwMode="auto">
          <a:xfrm>
            <a:off x="1470013" y="3387032"/>
            <a:ext cx="80962" cy="1120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42" name="Rectangle 112"/>
          <p:cNvSpPr>
            <a:spLocks noChangeArrowheads="1"/>
          </p:cNvSpPr>
          <p:nvPr/>
        </p:nvSpPr>
        <p:spPr bwMode="auto">
          <a:xfrm>
            <a:off x="1550974" y="3387032"/>
            <a:ext cx="80962" cy="1120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43" name="Rectangle 113"/>
          <p:cNvSpPr>
            <a:spLocks noChangeArrowheads="1"/>
          </p:cNvSpPr>
          <p:nvPr/>
        </p:nvSpPr>
        <p:spPr bwMode="auto">
          <a:xfrm>
            <a:off x="1631936" y="3387032"/>
            <a:ext cx="85460" cy="1120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44" name="Rectangle 114"/>
          <p:cNvSpPr>
            <a:spLocks noChangeArrowheads="1"/>
          </p:cNvSpPr>
          <p:nvPr/>
        </p:nvSpPr>
        <p:spPr bwMode="auto">
          <a:xfrm>
            <a:off x="1717396" y="3387032"/>
            <a:ext cx="80962" cy="1120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45" name="Rectangle 115"/>
          <p:cNvSpPr>
            <a:spLocks noChangeArrowheads="1"/>
          </p:cNvSpPr>
          <p:nvPr/>
        </p:nvSpPr>
        <p:spPr bwMode="auto">
          <a:xfrm>
            <a:off x="1798357" y="3387032"/>
            <a:ext cx="80962" cy="1120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46" name="Rectangle 116"/>
          <p:cNvSpPr>
            <a:spLocks noChangeArrowheads="1"/>
          </p:cNvSpPr>
          <p:nvPr/>
        </p:nvSpPr>
        <p:spPr bwMode="auto">
          <a:xfrm>
            <a:off x="1879319" y="3387032"/>
            <a:ext cx="80962" cy="1120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47" name="Rectangle 117"/>
          <p:cNvSpPr>
            <a:spLocks noChangeArrowheads="1"/>
          </p:cNvSpPr>
          <p:nvPr/>
        </p:nvSpPr>
        <p:spPr bwMode="auto">
          <a:xfrm>
            <a:off x="1960281" y="3387032"/>
            <a:ext cx="80962" cy="1120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48" name="Rectangle 118"/>
          <p:cNvSpPr>
            <a:spLocks noChangeArrowheads="1"/>
          </p:cNvSpPr>
          <p:nvPr/>
        </p:nvSpPr>
        <p:spPr bwMode="auto">
          <a:xfrm>
            <a:off x="2041243" y="3387032"/>
            <a:ext cx="80962" cy="1120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49" name="Rectangle 119"/>
          <p:cNvSpPr>
            <a:spLocks noChangeArrowheads="1"/>
          </p:cNvSpPr>
          <p:nvPr/>
        </p:nvSpPr>
        <p:spPr bwMode="auto">
          <a:xfrm>
            <a:off x="2122204" y="3387032"/>
            <a:ext cx="85460" cy="1120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50" name="Rectangle 120"/>
          <p:cNvSpPr>
            <a:spLocks noChangeArrowheads="1"/>
          </p:cNvSpPr>
          <p:nvPr/>
        </p:nvSpPr>
        <p:spPr bwMode="auto">
          <a:xfrm>
            <a:off x="2207664" y="3387032"/>
            <a:ext cx="80962" cy="1120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51" name="Rectangle 121"/>
          <p:cNvSpPr>
            <a:spLocks noChangeArrowheads="1"/>
          </p:cNvSpPr>
          <p:nvPr/>
        </p:nvSpPr>
        <p:spPr bwMode="auto">
          <a:xfrm>
            <a:off x="2288626" y="3387032"/>
            <a:ext cx="80962" cy="1120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52" name="Rectangle 122"/>
          <p:cNvSpPr>
            <a:spLocks noChangeArrowheads="1"/>
          </p:cNvSpPr>
          <p:nvPr/>
        </p:nvSpPr>
        <p:spPr bwMode="auto">
          <a:xfrm>
            <a:off x="2369587" y="3387032"/>
            <a:ext cx="80962" cy="1120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53" name="Rectangle 123"/>
          <p:cNvSpPr>
            <a:spLocks noChangeArrowheads="1"/>
          </p:cNvSpPr>
          <p:nvPr/>
        </p:nvSpPr>
        <p:spPr bwMode="auto">
          <a:xfrm>
            <a:off x="2450549" y="3387032"/>
            <a:ext cx="80962" cy="1120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54" name="Rectangle 124"/>
          <p:cNvSpPr>
            <a:spLocks noChangeArrowheads="1"/>
          </p:cNvSpPr>
          <p:nvPr/>
        </p:nvSpPr>
        <p:spPr bwMode="auto">
          <a:xfrm>
            <a:off x="2531511" y="3387032"/>
            <a:ext cx="80962" cy="1120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55" name="Rectangle 125"/>
          <p:cNvSpPr>
            <a:spLocks noChangeArrowheads="1"/>
          </p:cNvSpPr>
          <p:nvPr/>
        </p:nvSpPr>
        <p:spPr bwMode="auto">
          <a:xfrm>
            <a:off x="2612472" y="3387032"/>
            <a:ext cx="80962" cy="1120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56" name="Rectangle 126"/>
          <p:cNvSpPr>
            <a:spLocks noChangeArrowheads="1"/>
          </p:cNvSpPr>
          <p:nvPr/>
        </p:nvSpPr>
        <p:spPr bwMode="auto">
          <a:xfrm>
            <a:off x="2693434" y="3387032"/>
            <a:ext cx="85460" cy="1120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57" name="Rectangle 127"/>
          <p:cNvSpPr>
            <a:spLocks noChangeArrowheads="1"/>
          </p:cNvSpPr>
          <p:nvPr/>
        </p:nvSpPr>
        <p:spPr bwMode="auto">
          <a:xfrm>
            <a:off x="2778894" y="3387032"/>
            <a:ext cx="80962" cy="1120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58" name="Rectangle 128"/>
          <p:cNvSpPr>
            <a:spLocks noChangeArrowheads="1"/>
          </p:cNvSpPr>
          <p:nvPr/>
        </p:nvSpPr>
        <p:spPr bwMode="auto">
          <a:xfrm>
            <a:off x="2859855" y="3387032"/>
            <a:ext cx="80962" cy="1120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59" name="Rectangle 129"/>
          <p:cNvSpPr>
            <a:spLocks noChangeArrowheads="1"/>
          </p:cNvSpPr>
          <p:nvPr/>
        </p:nvSpPr>
        <p:spPr bwMode="auto">
          <a:xfrm>
            <a:off x="2940817" y="3387032"/>
            <a:ext cx="80962" cy="1120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60" name="Rectangle 130"/>
          <p:cNvSpPr>
            <a:spLocks noChangeArrowheads="1"/>
          </p:cNvSpPr>
          <p:nvPr/>
        </p:nvSpPr>
        <p:spPr bwMode="auto">
          <a:xfrm>
            <a:off x="3021779" y="3387032"/>
            <a:ext cx="80962" cy="1120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61" name="Rectangle 131"/>
          <p:cNvSpPr>
            <a:spLocks noChangeArrowheads="1"/>
          </p:cNvSpPr>
          <p:nvPr/>
        </p:nvSpPr>
        <p:spPr bwMode="auto">
          <a:xfrm>
            <a:off x="3102740" y="3387032"/>
            <a:ext cx="80962" cy="1120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62" name="Rectangle 132"/>
          <p:cNvSpPr>
            <a:spLocks noChangeArrowheads="1"/>
          </p:cNvSpPr>
          <p:nvPr/>
        </p:nvSpPr>
        <p:spPr bwMode="auto">
          <a:xfrm>
            <a:off x="3183702" y="3387032"/>
            <a:ext cx="85460" cy="1120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63" name="Rectangle 133"/>
          <p:cNvSpPr>
            <a:spLocks noChangeArrowheads="1"/>
          </p:cNvSpPr>
          <p:nvPr/>
        </p:nvSpPr>
        <p:spPr bwMode="auto">
          <a:xfrm>
            <a:off x="3269162" y="3387032"/>
            <a:ext cx="80962" cy="1120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64" name="Rectangle 134"/>
          <p:cNvSpPr>
            <a:spLocks noChangeArrowheads="1"/>
          </p:cNvSpPr>
          <p:nvPr/>
        </p:nvSpPr>
        <p:spPr bwMode="auto">
          <a:xfrm>
            <a:off x="3350123" y="3387032"/>
            <a:ext cx="80962" cy="1120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65" name="Rectangle 135"/>
          <p:cNvSpPr>
            <a:spLocks noChangeArrowheads="1"/>
          </p:cNvSpPr>
          <p:nvPr/>
        </p:nvSpPr>
        <p:spPr bwMode="auto">
          <a:xfrm>
            <a:off x="3431085" y="3387032"/>
            <a:ext cx="80962" cy="1120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66" name="Rectangle 136"/>
          <p:cNvSpPr>
            <a:spLocks noChangeArrowheads="1"/>
          </p:cNvSpPr>
          <p:nvPr/>
        </p:nvSpPr>
        <p:spPr bwMode="auto">
          <a:xfrm>
            <a:off x="1861328" y="3392634"/>
            <a:ext cx="1497637" cy="238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 change in price</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69" name="Rectangle 139"/>
          <p:cNvSpPr>
            <a:spLocks noChangeArrowheads="1"/>
          </p:cNvSpPr>
          <p:nvPr/>
        </p:nvSpPr>
        <p:spPr bwMode="auto">
          <a:xfrm>
            <a:off x="5423045" y="3263796"/>
            <a:ext cx="596755" cy="238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Always</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70" name="Rectangle 140"/>
          <p:cNvSpPr>
            <a:spLocks noChangeArrowheads="1"/>
          </p:cNvSpPr>
          <p:nvPr/>
        </p:nvSpPr>
        <p:spPr bwMode="auto">
          <a:xfrm>
            <a:off x="6327715" y="3017324"/>
            <a:ext cx="868869" cy="238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Over time,</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71" name="Rectangle 141"/>
          <p:cNvSpPr>
            <a:spLocks noChangeArrowheads="1"/>
          </p:cNvSpPr>
          <p:nvPr/>
        </p:nvSpPr>
        <p:spPr bwMode="auto">
          <a:xfrm>
            <a:off x="6327715" y="3263796"/>
            <a:ext cx="973831" cy="238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with flexible</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72" name="Rectangle 142"/>
          <p:cNvSpPr>
            <a:spLocks noChangeArrowheads="1"/>
          </p:cNvSpPr>
          <p:nvPr/>
        </p:nvSpPr>
        <p:spPr bwMode="auto">
          <a:xfrm>
            <a:off x="6327715" y="3510268"/>
            <a:ext cx="879816" cy="238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production</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73" name="Rectangle 143"/>
          <p:cNvSpPr>
            <a:spLocks noChangeArrowheads="1"/>
          </p:cNvSpPr>
          <p:nvPr/>
        </p:nvSpPr>
        <p:spPr bwMode="auto">
          <a:xfrm>
            <a:off x="7753540" y="2894088"/>
            <a:ext cx="942554" cy="238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In the short</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74" name="Rectangle 144"/>
          <p:cNvSpPr>
            <a:spLocks noChangeArrowheads="1"/>
          </p:cNvSpPr>
          <p:nvPr/>
        </p:nvSpPr>
        <p:spPr bwMode="auto">
          <a:xfrm>
            <a:off x="7753540" y="3140560"/>
            <a:ext cx="712021" cy="238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run, with</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75" name="Rectangle 145"/>
          <p:cNvSpPr>
            <a:spLocks noChangeArrowheads="1"/>
          </p:cNvSpPr>
          <p:nvPr/>
        </p:nvSpPr>
        <p:spPr bwMode="auto">
          <a:xfrm>
            <a:off x="7753540" y="3387032"/>
            <a:ext cx="879816" cy="238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production</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76" name="Rectangle 146"/>
          <p:cNvSpPr>
            <a:spLocks noChangeArrowheads="1"/>
          </p:cNvSpPr>
          <p:nvPr/>
        </p:nvSpPr>
        <p:spPr bwMode="auto">
          <a:xfrm>
            <a:off x="7753540" y="3633504"/>
            <a:ext cx="911001" cy="238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constraints</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77" name="Rectangle 147"/>
          <p:cNvSpPr>
            <a:spLocks noChangeArrowheads="1"/>
          </p:cNvSpPr>
          <p:nvPr/>
        </p:nvSpPr>
        <p:spPr bwMode="auto">
          <a:xfrm>
            <a:off x="448996" y="4294497"/>
            <a:ext cx="983950" cy="238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Cross-Price</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78" name="Rectangle 148"/>
          <p:cNvSpPr>
            <a:spLocks noChangeArrowheads="1"/>
          </p:cNvSpPr>
          <p:nvPr/>
        </p:nvSpPr>
        <p:spPr bwMode="auto">
          <a:xfrm>
            <a:off x="448996" y="4540969"/>
            <a:ext cx="753601" cy="238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Elasticity</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79" name="Rectangle 149"/>
          <p:cNvSpPr>
            <a:spLocks noChangeArrowheads="1"/>
          </p:cNvSpPr>
          <p:nvPr/>
        </p:nvSpPr>
        <p:spPr bwMode="auto">
          <a:xfrm>
            <a:off x="1447800" y="4267200"/>
            <a:ext cx="2945089" cy="2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 change in quantity demanded of A</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80" name="Rectangle 150"/>
          <p:cNvSpPr>
            <a:spLocks noChangeArrowheads="1"/>
          </p:cNvSpPr>
          <p:nvPr/>
        </p:nvSpPr>
        <p:spPr bwMode="auto">
          <a:xfrm>
            <a:off x="1470013" y="4540969"/>
            <a:ext cx="85460" cy="1120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81" name="Rectangle 151"/>
          <p:cNvSpPr>
            <a:spLocks noChangeArrowheads="1"/>
          </p:cNvSpPr>
          <p:nvPr/>
        </p:nvSpPr>
        <p:spPr bwMode="auto">
          <a:xfrm>
            <a:off x="1555472" y="4540969"/>
            <a:ext cx="80962" cy="1120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82" name="Rectangle 152"/>
          <p:cNvSpPr>
            <a:spLocks noChangeArrowheads="1"/>
          </p:cNvSpPr>
          <p:nvPr/>
        </p:nvSpPr>
        <p:spPr bwMode="auto">
          <a:xfrm>
            <a:off x="1636434" y="4540969"/>
            <a:ext cx="85460" cy="1120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83" name="Rectangle 153"/>
          <p:cNvSpPr>
            <a:spLocks noChangeArrowheads="1"/>
          </p:cNvSpPr>
          <p:nvPr/>
        </p:nvSpPr>
        <p:spPr bwMode="auto">
          <a:xfrm>
            <a:off x="1721894" y="4540969"/>
            <a:ext cx="80962" cy="1120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84" name="Rectangle 154"/>
          <p:cNvSpPr>
            <a:spLocks noChangeArrowheads="1"/>
          </p:cNvSpPr>
          <p:nvPr/>
        </p:nvSpPr>
        <p:spPr bwMode="auto">
          <a:xfrm>
            <a:off x="1802855" y="4540969"/>
            <a:ext cx="80962" cy="1120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85" name="Rectangle 155"/>
          <p:cNvSpPr>
            <a:spLocks noChangeArrowheads="1"/>
          </p:cNvSpPr>
          <p:nvPr/>
        </p:nvSpPr>
        <p:spPr bwMode="auto">
          <a:xfrm>
            <a:off x="1883817" y="4540969"/>
            <a:ext cx="85460" cy="1120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86" name="Rectangle 156"/>
          <p:cNvSpPr>
            <a:spLocks noChangeArrowheads="1"/>
          </p:cNvSpPr>
          <p:nvPr/>
        </p:nvSpPr>
        <p:spPr bwMode="auto">
          <a:xfrm>
            <a:off x="1969277" y="4540969"/>
            <a:ext cx="80962" cy="1120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87" name="Rectangle 157"/>
          <p:cNvSpPr>
            <a:spLocks noChangeArrowheads="1"/>
          </p:cNvSpPr>
          <p:nvPr/>
        </p:nvSpPr>
        <p:spPr bwMode="auto">
          <a:xfrm>
            <a:off x="2050238" y="4540969"/>
            <a:ext cx="85460" cy="1120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88" name="Rectangle 158"/>
          <p:cNvSpPr>
            <a:spLocks noChangeArrowheads="1"/>
          </p:cNvSpPr>
          <p:nvPr/>
        </p:nvSpPr>
        <p:spPr bwMode="auto">
          <a:xfrm>
            <a:off x="2135698" y="4540969"/>
            <a:ext cx="80962" cy="1120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89" name="Rectangle 159"/>
          <p:cNvSpPr>
            <a:spLocks noChangeArrowheads="1"/>
          </p:cNvSpPr>
          <p:nvPr/>
        </p:nvSpPr>
        <p:spPr bwMode="auto">
          <a:xfrm>
            <a:off x="2216660" y="4540969"/>
            <a:ext cx="85460" cy="1120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90" name="Rectangle 160"/>
          <p:cNvSpPr>
            <a:spLocks noChangeArrowheads="1"/>
          </p:cNvSpPr>
          <p:nvPr/>
        </p:nvSpPr>
        <p:spPr bwMode="auto">
          <a:xfrm>
            <a:off x="2302119" y="4540969"/>
            <a:ext cx="80962" cy="1120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91" name="Rectangle 161"/>
          <p:cNvSpPr>
            <a:spLocks noChangeArrowheads="1"/>
          </p:cNvSpPr>
          <p:nvPr/>
        </p:nvSpPr>
        <p:spPr bwMode="auto">
          <a:xfrm>
            <a:off x="2383081" y="4540969"/>
            <a:ext cx="85460" cy="1120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92" name="Rectangle 162"/>
          <p:cNvSpPr>
            <a:spLocks noChangeArrowheads="1"/>
          </p:cNvSpPr>
          <p:nvPr/>
        </p:nvSpPr>
        <p:spPr bwMode="auto">
          <a:xfrm>
            <a:off x="2468540" y="4540969"/>
            <a:ext cx="80962" cy="1120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93" name="Rectangle 163"/>
          <p:cNvSpPr>
            <a:spLocks noChangeArrowheads="1"/>
          </p:cNvSpPr>
          <p:nvPr/>
        </p:nvSpPr>
        <p:spPr bwMode="auto">
          <a:xfrm>
            <a:off x="2549502" y="4540969"/>
            <a:ext cx="85460" cy="1120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94" name="Rectangle 164"/>
          <p:cNvSpPr>
            <a:spLocks noChangeArrowheads="1"/>
          </p:cNvSpPr>
          <p:nvPr/>
        </p:nvSpPr>
        <p:spPr bwMode="auto">
          <a:xfrm>
            <a:off x="2634962" y="4540969"/>
            <a:ext cx="80962" cy="1120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95" name="Rectangle 165"/>
          <p:cNvSpPr>
            <a:spLocks noChangeArrowheads="1"/>
          </p:cNvSpPr>
          <p:nvPr/>
        </p:nvSpPr>
        <p:spPr bwMode="auto">
          <a:xfrm>
            <a:off x="2715923" y="4540969"/>
            <a:ext cx="85460" cy="1120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96" name="Rectangle 166"/>
          <p:cNvSpPr>
            <a:spLocks noChangeArrowheads="1"/>
          </p:cNvSpPr>
          <p:nvPr/>
        </p:nvSpPr>
        <p:spPr bwMode="auto">
          <a:xfrm>
            <a:off x="2801383" y="4540969"/>
            <a:ext cx="80962" cy="1120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97" name="Rectangle 167"/>
          <p:cNvSpPr>
            <a:spLocks noChangeArrowheads="1"/>
          </p:cNvSpPr>
          <p:nvPr/>
        </p:nvSpPr>
        <p:spPr bwMode="auto">
          <a:xfrm>
            <a:off x="2882345" y="4540969"/>
            <a:ext cx="85460" cy="1120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98" name="Rectangle 168"/>
          <p:cNvSpPr>
            <a:spLocks noChangeArrowheads="1"/>
          </p:cNvSpPr>
          <p:nvPr/>
        </p:nvSpPr>
        <p:spPr bwMode="auto">
          <a:xfrm>
            <a:off x="2967804" y="4540969"/>
            <a:ext cx="80962" cy="1120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99" name="Rectangle 169"/>
          <p:cNvSpPr>
            <a:spLocks noChangeArrowheads="1"/>
          </p:cNvSpPr>
          <p:nvPr/>
        </p:nvSpPr>
        <p:spPr bwMode="auto">
          <a:xfrm>
            <a:off x="3048766" y="4540969"/>
            <a:ext cx="85460" cy="1120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200" name="Rectangle 170"/>
          <p:cNvSpPr>
            <a:spLocks noChangeArrowheads="1"/>
          </p:cNvSpPr>
          <p:nvPr/>
        </p:nvSpPr>
        <p:spPr bwMode="auto">
          <a:xfrm>
            <a:off x="3134226" y="4540969"/>
            <a:ext cx="80962" cy="1120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201" name="Rectangle 171"/>
          <p:cNvSpPr>
            <a:spLocks noChangeArrowheads="1"/>
          </p:cNvSpPr>
          <p:nvPr/>
        </p:nvSpPr>
        <p:spPr bwMode="auto">
          <a:xfrm>
            <a:off x="3215187" y="4540969"/>
            <a:ext cx="85460" cy="1120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202" name="Rectangle 172"/>
          <p:cNvSpPr>
            <a:spLocks noChangeArrowheads="1"/>
          </p:cNvSpPr>
          <p:nvPr/>
        </p:nvSpPr>
        <p:spPr bwMode="auto">
          <a:xfrm>
            <a:off x="3300647" y="4540969"/>
            <a:ext cx="80962" cy="1120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203" name="Rectangle 173"/>
          <p:cNvSpPr>
            <a:spLocks noChangeArrowheads="1"/>
          </p:cNvSpPr>
          <p:nvPr/>
        </p:nvSpPr>
        <p:spPr bwMode="auto">
          <a:xfrm>
            <a:off x="3381609" y="4540969"/>
            <a:ext cx="85460" cy="1120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204" name="Rectangle 174"/>
          <p:cNvSpPr>
            <a:spLocks noChangeArrowheads="1"/>
          </p:cNvSpPr>
          <p:nvPr/>
        </p:nvSpPr>
        <p:spPr bwMode="auto">
          <a:xfrm>
            <a:off x="3467068" y="4540969"/>
            <a:ext cx="80962" cy="1120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205" name="Rectangle 175"/>
          <p:cNvSpPr>
            <a:spLocks noChangeArrowheads="1"/>
          </p:cNvSpPr>
          <p:nvPr/>
        </p:nvSpPr>
        <p:spPr bwMode="auto">
          <a:xfrm>
            <a:off x="3548030" y="4540969"/>
            <a:ext cx="85460" cy="1120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206" name="Rectangle 176"/>
          <p:cNvSpPr>
            <a:spLocks noChangeArrowheads="1"/>
          </p:cNvSpPr>
          <p:nvPr/>
        </p:nvSpPr>
        <p:spPr bwMode="auto">
          <a:xfrm>
            <a:off x="3633489" y="4540969"/>
            <a:ext cx="80962" cy="1120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207" name="Rectangle 177"/>
          <p:cNvSpPr>
            <a:spLocks noChangeArrowheads="1"/>
          </p:cNvSpPr>
          <p:nvPr/>
        </p:nvSpPr>
        <p:spPr bwMode="auto">
          <a:xfrm>
            <a:off x="3714451" y="4540969"/>
            <a:ext cx="80962" cy="1120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208" name="Rectangle 178"/>
          <p:cNvSpPr>
            <a:spLocks noChangeArrowheads="1"/>
          </p:cNvSpPr>
          <p:nvPr/>
        </p:nvSpPr>
        <p:spPr bwMode="auto">
          <a:xfrm>
            <a:off x="3795413" y="4540969"/>
            <a:ext cx="85460" cy="1120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209" name="Rectangle 179"/>
          <p:cNvSpPr>
            <a:spLocks noChangeArrowheads="1"/>
          </p:cNvSpPr>
          <p:nvPr/>
        </p:nvSpPr>
        <p:spPr bwMode="auto">
          <a:xfrm>
            <a:off x="3880872" y="4540969"/>
            <a:ext cx="80962" cy="1120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210" name="Rectangle 180"/>
          <p:cNvSpPr>
            <a:spLocks noChangeArrowheads="1"/>
          </p:cNvSpPr>
          <p:nvPr/>
        </p:nvSpPr>
        <p:spPr bwMode="auto">
          <a:xfrm>
            <a:off x="1905000" y="4572000"/>
            <a:ext cx="1885109" cy="238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 change in price of B</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11" name="Rectangle 181"/>
          <p:cNvSpPr>
            <a:spLocks noChangeArrowheads="1"/>
          </p:cNvSpPr>
          <p:nvPr/>
        </p:nvSpPr>
        <p:spPr bwMode="auto">
          <a:xfrm>
            <a:off x="4495800" y="4343400"/>
            <a:ext cx="282600" cy="238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For</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12" name="Rectangle 182"/>
          <p:cNvSpPr>
            <a:spLocks noChangeArrowheads="1"/>
          </p:cNvSpPr>
          <p:nvPr/>
        </p:nvSpPr>
        <p:spPr bwMode="auto">
          <a:xfrm>
            <a:off x="4495800" y="4571999"/>
            <a:ext cx="63639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400" dirty="0" err="1">
                <a:solidFill>
                  <a:srgbClr val="000000"/>
                </a:solidFill>
                <a:latin typeface="Univers LT Std 57 Cn" charset="0"/>
                <a:cs typeface="Arial" pitchFamily="34" charset="0"/>
              </a:rPr>
              <a:t>c</a:t>
            </a:r>
            <a:r>
              <a:rPr kumimoji="0" lang="en-US" sz="1400" b="0" i="0" u="none" strike="noStrike" cap="none" normalizeH="0" baseline="0" dirty="0" err="1">
                <a:ln>
                  <a:noFill/>
                </a:ln>
                <a:solidFill>
                  <a:srgbClr val="000000"/>
                </a:solidFill>
                <a:effectLst/>
                <a:latin typeface="Univers LT Std 57 Cn" charset="0"/>
                <a:cs typeface="Arial" pitchFamily="34" charset="0"/>
              </a:rPr>
              <a:t>omple</a:t>
            </a:r>
            <a:r>
              <a:rPr kumimoji="0" lang="en-US" sz="1400" b="0" i="0" u="none" strike="noStrike" cap="none" normalizeH="0" baseline="0" dirty="0">
                <a:ln>
                  <a:noFill/>
                </a:ln>
                <a:solidFill>
                  <a:srgbClr val="000000"/>
                </a:solidFill>
                <a:effectLst/>
                <a:latin typeface="Univers LT Std 57 Cn" charset="0"/>
                <a:cs typeface="Arial" pitchFamily="34" charset="0"/>
              </a:rPr>
              <a:t>-</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err="1">
                <a:ln>
                  <a:noFill/>
                </a:ln>
                <a:solidFill>
                  <a:srgbClr val="000000"/>
                </a:solidFill>
                <a:effectLst/>
                <a:latin typeface="Univers LT Std 57 Cn" charset="0"/>
                <a:cs typeface="Arial" pitchFamily="34" charset="0"/>
              </a:rPr>
              <a:t>ments</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13" name="Rectangle 183"/>
          <p:cNvSpPr>
            <a:spLocks noChangeArrowheads="1"/>
          </p:cNvSpPr>
          <p:nvPr/>
        </p:nvSpPr>
        <p:spPr bwMode="auto">
          <a:xfrm>
            <a:off x="5348009" y="4290859"/>
            <a:ext cx="282600" cy="238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For</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14" name="Rectangle 184"/>
          <p:cNvSpPr>
            <a:spLocks noChangeArrowheads="1"/>
          </p:cNvSpPr>
          <p:nvPr/>
        </p:nvSpPr>
        <p:spPr bwMode="auto">
          <a:xfrm>
            <a:off x="5347794" y="4540969"/>
            <a:ext cx="900606" cy="238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substitutes</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15" name="Rectangle 185"/>
          <p:cNvSpPr>
            <a:spLocks noChangeArrowheads="1"/>
          </p:cNvSpPr>
          <p:nvPr/>
        </p:nvSpPr>
        <p:spPr bwMode="auto">
          <a:xfrm>
            <a:off x="6327715" y="4048025"/>
            <a:ext cx="679673" cy="2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For near-</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17" name="Rectangle 187"/>
          <p:cNvSpPr>
            <a:spLocks noChangeArrowheads="1"/>
          </p:cNvSpPr>
          <p:nvPr/>
        </p:nvSpPr>
        <p:spPr bwMode="auto">
          <a:xfrm>
            <a:off x="7010400" y="4038600"/>
            <a:ext cx="551433" cy="215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perfect</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18" name="Rectangle 188"/>
          <p:cNvSpPr>
            <a:spLocks noChangeArrowheads="1"/>
          </p:cNvSpPr>
          <p:nvPr/>
        </p:nvSpPr>
        <p:spPr bwMode="auto">
          <a:xfrm>
            <a:off x="6327715" y="4294497"/>
            <a:ext cx="900606" cy="238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substitutes</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19" name="Rectangle 189"/>
          <p:cNvSpPr>
            <a:spLocks noChangeArrowheads="1"/>
          </p:cNvSpPr>
          <p:nvPr/>
        </p:nvSpPr>
        <p:spPr bwMode="auto">
          <a:xfrm>
            <a:off x="6327715" y="4540969"/>
            <a:ext cx="890302" cy="238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and strong</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20" name="Rectangle 190"/>
          <p:cNvSpPr>
            <a:spLocks noChangeArrowheads="1"/>
          </p:cNvSpPr>
          <p:nvPr/>
        </p:nvSpPr>
        <p:spPr bwMode="auto">
          <a:xfrm>
            <a:off x="6327715" y="4787441"/>
            <a:ext cx="1120375" cy="238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complements</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21" name="Rectangle 191"/>
          <p:cNvSpPr>
            <a:spLocks noChangeArrowheads="1"/>
          </p:cNvSpPr>
          <p:nvPr/>
        </p:nvSpPr>
        <p:spPr bwMode="auto">
          <a:xfrm>
            <a:off x="7753540" y="4294497"/>
            <a:ext cx="928545" cy="238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For loosely</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22" name="Rectangle 192"/>
          <p:cNvSpPr>
            <a:spLocks noChangeArrowheads="1"/>
          </p:cNvSpPr>
          <p:nvPr/>
        </p:nvSpPr>
        <p:spPr bwMode="auto">
          <a:xfrm>
            <a:off x="7753540" y="4540969"/>
            <a:ext cx="1141719" cy="238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related goods</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23" name="Rectangle 193"/>
          <p:cNvSpPr>
            <a:spLocks noChangeArrowheads="1"/>
          </p:cNvSpPr>
          <p:nvPr/>
        </p:nvSpPr>
        <p:spPr bwMode="auto">
          <a:xfrm>
            <a:off x="448996" y="5325197"/>
            <a:ext cx="617821" cy="238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Income</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24" name="Rectangle 194"/>
          <p:cNvSpPr>
            <a:spLocks noChangeArrowheads="1"/>
          </p:cNvSpPr>
          <p:nvPr/>
        </p:nvSpPr>
        <p:spPr bwMode="auto">
          <a:xfrm>
            <a:off x="448996" y="5571669"/>
            <a:ext cx="753601" cy="238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Elasticity</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25" name="Rectangle 195"/>
          <p:cNvSpPr>
            <a:spLocks noChangeArrowheads="1"/>
          </p:cNvSpPr>
          <p:nvPr/>
        </p:nvSpPr>
        <p:spPr bwMode="auto">
          <a:xfrm>
            <a:off x="1474511" y="5325197"/>
            <a:ext cx="2691882" cy="238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 change in quantity demanded</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26" name="Rectangle 196"/>
          <p:cNvSpPr>
            <a:spLocks noChangeArrowheads="1"/>
          </p:cNvSpPr>
          <p:nvPr/>
        </p:nvSpPr>
        <p:spPr bwMode="auto">
          <a:xfrm>
            <a:off x="1470013" y="5571669"/>
            <a:ext cx="85460" cy="1120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227" name="Rectangle 197"/>
          <p:cNvSpPr>
            <a:spLocks noChangeArrowheads="1"/>
          </p:cNvSpPr>
          <p:nvPr/>
        </p:nvSpPr>
        <p:spPr bwMode="auto">
          <a:xfrm>
            <a:off x="1555472" y="5571669"/>
            <a:ext cx="80962" cy="1120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228" name="Rectangle 198"/>
          <p:cNvSpPr>
            <a:spLocks noChangeArrowheads="1"/>
          </p:cNvSpPr>
          <p:nvPr/>
        </p:nvSpPr>
        <p:spPr bwMode="auto">
          <a:xfrm>
            <a:off x="1636434" y="5571669"/>
            <a:ext cx="85460" cy="1120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229" name="Rectangle 199"/>
          <p:cNvSpPr>
            <a:spLocks noChangeArrowheads="1"/>
          </p:cNvSpPr>
          <p:nvPr/>
        </p:nvSpPr>
        <p:spPr bwMode="auto">
          <a:xfrm>
            <a:off x="1721894" y="5571669"/>
            <a:ext cx="85460" cy="1120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230" name="Rectangle 200"/>
          <p:cNvSpPr>
            <a:spLocks noChangeArrowheads="1"/>
          </p:cNvSpPr>
          <p:nvPr/>
        </p:nvSpPr>
        <p:spPr bwMode="auto">
          <a:xfrm>
            <a:off x="1807353" y="5571669"/>
            <a:ext cx="80962" cy="1120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231" name="Rectangle 201"/>
          <p:cNvSpPr>
            <a:spLocks noChangeArrowheads="1"/>
          </p:cNvSpPr>
          <p:nvPr/>
        </p:nvSpPr>
        <p:spPr bwMode="auto">
          <a:xfrm>
            <a:off x="1888315" y="5571669"/>
            <a:ext cx="85460" cy="1120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232" name="Rectangle 202"/>
          <p:cNvSpPr>
            <a:spLocks noChangeArrowheads="1"/>
          </p:cNvSpPr>
          <p:nvPr/>
        </p:nvSpPr>
        <p:spPr bwMode="auto">
          <a:xfrm>
            <a:off x="1973774" y="5571669"/>
            <a:ext cx="85460" cy="1120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233" name="Rectangle 203"/>
          <p:cNvSpPr>
            <a:spLocks noChangeArrowheads="1"/>
          </p:cNvSpPr>
          <p:nvPr/>
        </p:nvSpPr>
        <p:spPr bwMode="auto">
          <a:xfrm>
            <a:off x="2059234" y="5571669"/>
            <a:ext cx="80962" cy="1120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234" name="Rectangle 204"/>
          <p:cNvSpPr>
            <a:spLocks noChangeArrowheads="1"/>
          </p:cNvSpPr>
          <p:nvPr/>
        </p:nvSpPr>
        <p:spPr bwMode="auto">
          <a:xfrm>
            <a:off x="2140196" y="5571669"/>
            <a:ext cx="85460" cy="1120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7" name="Rectangle 206"/>
          <p:cNvSpPr>
            <a:spLocks noChangeArrowheads="1"/>
          </p:cNvSpPr>
          <p:nvPr/>
        </p:nvSpPr>
        <p:spPr bwMode="auto">
          <a:xfrm>
            <a:off x="2225655" y="5571669"/>
            <a:ext cx="85460" cy="1120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8" name="Rectangle 207"/>
          <p:cNvSpPr>
            <a:spLocks noChangeArrowheads="1"/>
          </p:cNvSpPr>
          <p:nvPr/>
        </p:nvSpPr>
        <p:spPr bwMode="auto">
          <a:xfrm>
            <a:off x="2311115" y="5571669"/>
            <a:ext cx="80962" cy="1120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9" name="Rectangle 208"/>
          <p:cNvSpPr>
            <a:spLocks noChangeArrowheads="1"/>
          </p:cNvSpPr>
          <p:nvPr/>
        </p:nvSpPr>
        <p:spPr bwMode="auto">
          <a:xfrm>
            <a:off x="2392077" y="5571669"/>
            <a:ext cx="85460" cy="1120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0" name="Rectangle 209"/>
          <p:cNvSpPr>
            <a:spLocks noChangeArrowheads="1"/>
          </p:cNvSpPr>
          <p:nvPr/>
        </p:nvSpPr>
        <p:spPr bwMode="auto">
          <a:xfrm>
            <a:off x="2477536" y="5571669"/>
            <a:ext cx="85460" cy="1120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1" name="Rectangle 210"/>
          <p:cNvSpPr>
            <a:spLocks noChangeArrowheads="1"/>
          </p:cNvSpPr>
          <p:nvPr/>
        </p:nvSpPr>
        <p:spPr bwMode="auto">
          <a:xfrm>
            <a:off x="2562996" y="5571669"/>
            <a:ext cx="80962" cy="1120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2" name="Rectangle 211"/>
          <p:cNvSpPr>
            <a:spLocks noChangeArrowheads="1"/>
          </p:cNvSpPr>
          <p:nvPr/>
        </p:nvSpPr>
        <p:spPr bwMode="auto">
          <a:xfrm>
            <a:off x="2643957" y="5571669"/>
            <a:ext cx="85460" cy="1120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3" name="Rectangle 212"/>
          <p:cNvSpPr>
            <a:spLocks noChangeArrowheads="1"/>
          </p:cNvSpPr>
          <p:nvPr/>
        </p:nvSpPr>
        <p:spPr bwMode="auto">
          <a:xfrm>
            <a:off x="2729417" y="5571669"/>
            <a:ext cx="85460" cy="1120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4" name="Rectangle 213"/>
          <p:cNvSpPr>
            <a:spLocks noChangeArrowheads="1"/>
          </p:cNvSpPr>
          <p:nvPr/>
        </p:nvSpPr>
        <p:spPr bwMode="auto">
          <a:xfrm>
            <a:off x="2814877" y="5571669"/>
            <a:ext cx="80962" cy="1120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5" name="Rectangle 214"/>
          <p:cNvSpPr>
            <a:spLocks noChangeArrowheads="1"/>
          </p:cNvSpPr>
          <p:nvPr/>
        </p:nvSpPr>
        <p:spPr bwMode="auto">
          <a:xfrm>
            <a:off x="2895838" y="5571669"/>
            <a:ext cx="85460" cy="1120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6" name="Rectangle 215"/>
          <p:cNvSpPr>
            <a:spLocks noChangeArrowheads="1"/>
          </p:cNvSpPr>
          <p:nvPr/>
        </p:nvSpPr>
        <p:spPr bwMode="auto">
          <a:xfrm>
            <a:off x="2981298" y="5571669"/>
            <a:ext cx="85460" cy="1120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7" name="Rectangle 216"/>
          <p:cNvSpPr>
            <a:spLocks noChangeArrowheads="1"/>
          </p:cNvSpPr>
          <p:nvPr/>
        </p:nvSpPr>
        <p:spPr bwMode="auto">
          <a:xfrm>
            <a:off x="3066757" y="5571669"/>
            <a:ext cx="80962" cy="1120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8" name="Rectangle 217"/>
          <p:cNvSpPr>
            <a:spLocks noChangeArrowheads="1"/>
          </p:cNvSpPr>
          <p:nvPr/>
        </p:nvSpPr>
        <p:spPr bwMode="auto">
          <a:xfrm>
            <a:off x="3147719" y="5571669"/>
            <a:ext cx="85460" cy="1120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9" name="Rectangle 218"/>
          <p:cNvSpPr>
            <a:spLocks noChangeArrowheads="1"/>
          </p:cNvSpPr>
          <p:nvPr/>
        </p:nvSpPr>
        <p:spPr bwMode="auto">
          <a:xfrm>
            <a:off x="3233179" y="5571669"/>
            <a:ext cx="85460" cy="1120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20" name="Rectangle 219"/>
          <p:cNvSpPr>
            <a:spLocks noChangeArrowheads="1"/>
          </p:cNvSpPr>
          <p:nvPr/>
        </p:nvSpPr>
        <p:spPr bwMode="auto">
          <a:xfrm>
            <a:off x="3318638" y="5571669"/>
            <a:ext cx="80962" cy="1120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21" name="Rectangle 220"/>
          <p:cNvSpPr>
            <a:spLocks noChangeArrowheads="1"/>
          </p:cNvSpPr>
          <p:nvPr/>
        </p:nvSpPr>
        <p:spPr bwMode="auto">
          <a:xfrm>
            <a:off x="3399600" y="5571669"/>
            <a:ext cx="85460" cy="1120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22" name="Rectangle 221"/>
          <p:cNvSpPr>
            <a:spLocks noChangeArrowheads="1"/>
          </p:cNvSpPr>
          <p:nvPr/>
        </p:nvSpPr>
        <p:spPr bwMode="auto">
          <a:xfrm>
            <a:off x="3485060" y="5571669"/>
            <a:ext cx="85460" cy="1120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23" name="Rectangle 222"/>
          <p:cNvSpPr>
            <a:spLocks noChangeArrowheads="1"/>
          </p:cNvSpPr>
          <p:nvPr/>
        </p:nvSpPr>
        <p:spPr bwMode="auto">
          <a:xfrm>
            <a:off x="3570519" y="5571669"/>
            <a:ext cx="80962" cy="1120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24" name="Rectangle 223"/>
          <p:cNvSpPr>
            <a:spLocks noChangeArrowheads="1"/>
          </p:cNvSpPr>
          <p:nvPr/>
        </p:nvSpPr>
        <p:spPr bwMode="auto">
          <a:xfrm>
            <a:off x="1856830" y="5577271"/>
            <a:ext cx="1696616" cy="238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 change in income</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5" name="Rectangle 224"/>
          <p:cNvSpPr>
            <a:spLocks noChangeArrowheads="1"/>
          </p:cNvSpPr>
          <p:nvPr/>
        </p:nvSpPr>
        <p:spPr bwMode="auto">
          <a:xfrm>
            <a:off x="4495800" y="5257800"/>
            <a:ext cx="54662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For</a:t>
            </a:r>
          </a:p>
          <a:p>
            <a:pPr marL="0" marR="0" lvl="0" indent="0" algn="l" defTabSz="914400" rtl="0" eaLnBrk="1" fontAlgn="base" latinLnBrk="0" hangingPunct="1">
              <a:lnSpc>
                <a:spcPct val="100000"/>
              </a:lnSpc>
              <a:spcBef>
                <a:spcPct val="0"/>
              </a:spcBef>
              <a:spcAft>
                <a:spcPct val="0"/>
              </a:spcAft>
              <a:buClrTx/>
              <a:buSzTx/>
              <a:buFontTx/>
              <a:buNone/>
              <a:tabLst/>
            </a:pPr>
            <a:r>
              <a:rPr lang="en-US" sz="1400" dirty="0">
                <a:solidFill>
                  <a:srgbClr val="000000"/>
                </a:solidFill>
                <a:latin typeface="Univers LT Std 57 Cn" charset="0"/>
                <a:cs typeface="Arial" pitchFamily="34" charset="0"/>
              </a:rPr>
              <a:t>i</a:t>
            </a:r>
            <a:r>
              <a:rPr kumimoji="0" lang="en-US" sz="1400" b="0" i="0" u="none" strike="noStrike" cap="none" normalizeH="0" baseline="0" dirty="0">
                <a:ln>
                  <a:noFill/>
                </a:ln>
                <a:solidFill>
                  <a:srgbClr val="000000"/>
                </a:solidFill>
                <a:effectLst/>
                <a:latin typeface="Univers LT Std 57 Cn" charset="0"/>
                <a:cs typeface="Arial" pitchFamily="34" charset="0"/>
              </a:rPr>
              <a:t>nferior</a:t>
            </a:r>
          </a:p>
          <a:p>
            <a:pPr marL="0" marR="0" lvl="0" indent="0" algn="l" defTabSz="914400" rtl="0" eaLnBrk="1" fontAlgn="base" latinLnBrk="0" hangingPunct="1">
              <a:lnSpc>
                <a:spcPct val="100000"/>
              </a:lnSpc>
              <a:spcBef>
                <a:spcPct val="0"/>
              </a:spcBef>
              <a:spcAft>
                <a:spcPct val="0"/>
              </a:spcAft>
              <a:buClrTx/>
              <a:buSzTx/>
              <a:buFontTx/>
              <a:buNone/>
              <a:tabLst/>
            </a:pPr>
            <a:r>
              <a:rPr lang="en-US" sz="1400" dirty="0">
                <a:solidFill>
                  <a:srgbClr val="000000"/>
                </a:solidFill>
                <a:latin typeface="Univers LT Std 57 Cn" charset="0"/>
                <a:cs typeface="Arial" pitchFamily="34" charset="0"/>
              </a:rPr>
              <a:t>goods</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7" name="Rectangle 226"/>
          <p:cNvSpPr>
            <a:spLocks noChangeArrowheads="1"/>
          </p:cNvSpPr>
          <p:nvPr/>
        </p:nvSpPr>
        <p:spPr bwMode="auto">
          <a:xfrm>
            <a:off x="5275213" y="5325197"/>
            <a:ext cx="910817" cy="238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For normal</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8" name="Rectangle 227"/>
          <p:cNvSpPr>
            <a:spLocks noChangeArrowheads="1"/>
          </p:cNvSpPr>
          <p:nvPr/>
        </p:nvSpPr>
        <p:spPr bwMode="auto">
          <a:xfrm>
            <a:off x="5275213" y="5571669"/>
            <a:ext cx="513317" cy="238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goods</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9" name="Rectangle 228"/>
          <p:cNvSpPr>
            <a:spLocks noChangeArrowheads="1"/>
          </p:cNvSpPr>
          <p:nvPr/>
        </p:nvSpPr>
        <p:spPr bwMode="auto">
          <a:xfrm>
            <a:off x="6327715" y="5201961"/>
            <a:ext cx="1339961" cy="238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For luxury items</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30" name="Rectangle 229"/>
          <p:cNvSpPr>
            <a:spLocks noChangeArrowheads="1"/>
          </p:cNvSpPr>
          <p:nvPr/>
        </p:nvSpPr>
        <p:spPr bwMode="auto">
          <a:xfrm>
            <a:off x="6327715" y="5448433"/>
            <a:ext cx="827196" cy="238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with close</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31" name="Rectangle 230"/>
          <p:cNvSpPr>
            <a:spLocks noChangeArrowheads="1"/>
          </p:cNvSpPr>
          <p:nvPr/>
        </p:nvSpPr>
        <p:spPr bwMode="auto">
          <a:xfrm>
            <a:off x="6327715" y="5694905"/>
            <a:ext cx="900606" cy="238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substitutes</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32" name="Rectangle 231"/>
          <p:cNvSpPr>
            <a:spLocks noChangeArrowheads="1"/>
          </p:cNvSpPr>
          <p:nvPr/>
        </p:nvSpPr>
        <p:spPr bwMode="auto">
          <a:xfrm>
            <a:off x="7753540" y="5201961"/>
            <a:ext cx="900698" cy="238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For unique</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33" name="Rectangle 232"/>
          <p:cNvSpPr>
            <a:spLocks noChangeArrowheads="1"/>
          </p:cNvSpPr>
          <p:nvPr/>
        </p:nvSpPr>
        <p:spPr bwMode="auto">
          <a:xfrm>
            <a:off x="7753540" y="5448433"/>
            <a:ext cx="1238060" cy="238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and necessary</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34" name="Rectangle 233"/>
          <p:cNvSpPr>
            <a:spLocks noChangeArrowheads="1"/>
          </p:cNvSpPr>
          <p:nvPr/>
        </p:nvSpPr>
        <p:spPr bwMode="auto">
          <a:xfrm>
            <a:off x="7753540" y="5694905"/>
            <a:ext cx="450119" cy="238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items</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35" name="Rectangle 98"/>
          <p:cNvSpPr>
            <a:spLocks noChangeArrowheads="1"/>
          </p:cNvSpPr>
          <p:nvPr/>
        </p:nvSpPr>
        <p:spPr bwMode="auto">
          <a:xfrm>
            <a:off x="4441627" y="3276600"/>
            <a:ext cx="511373" cy="238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Never</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299961288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Summary</a:t>
            </a:r>
          </a:p>
        </p:txBody>
      </p:sp>
      <p:sp>
        <p:nvSpPr>
          <p:cNvPr id="3" name="Content Placeholder 2"/>
          <p:cNvSpPr>
            <a:spLocks noGrp="1"/>
          </p:cNvSpPr>
          <p:nvPr>
            <p:ph idx="1"/>
          </p:nvPr>
        </p:nvSpPr>
        <p:spPr/>
        <p:txBody>
          <a:bodyPr>
            <a:normAutofit lnSpcReduction="10000"/>
          </a:bodyPr>
          <a:lstStyle/>
          <a:p>
            <a:pPr>
              <a:buClr>
                <a:schemeClr val="tx1"/>
              </a:buClr>
            </a:pPr>
            <a:r>
              <a:rPr lang="en-US" i="1" dirty="0">
                <a:solidFill>
                  <a:srgbClr val="9D0505"/>
                </a:solidFill>
              </a:rPr>
              <a:t>Elasticity</a:t>
            </a:r>
            <a:r>
              <a:rPr lang="en-US" dirty="0"/>
              <a:t> is the first of several concepts used to apply the concepts of supply and demand to business and policy questions.</a:t>
            </a:r>
          </a:p>
          <a:p>
            <a:r>
              <a:rPr lang="en-US" dirty="0"/>
              <a:t>Indicates the sensitivity of quantity to a change in:</a:t>
            </a:r>
          </a:p>
          <a:p>
            <a:pPr lvl="1">
              <a:buClr>
                <a:schemeClr val="tx1"/>
              </a:buClr>
            </a:pPr>
            <a:r>
              <a:rPr lang="en-US" i="1" dirty="0">
                <a:solidFill>
                  <a:srgbClr val="9D0505"/>
                </a:solidFill>
              </a:rPr>
              <a:t>Price</a:t>
            </a:r>
          </a:p>
          <a:p>
            <a:pPr lvl="1">
              <a:buClr>
                <a:schemeClr val="tx1"/>
              </a:buClr>
            </a:pPr>
            <a:r>
              <a:rPr lang="en-US" i="1" dirty="0">
                <a:solidFill>
                  <a:srgbClr val="9D0505"/>
                </a:solidFill>
              </a:rPr>
              <a:t>Price of a related good</a:t>
            </a:r>
          </a:p>
          <a:p>
            <a:pPr lvl="1">
              <a:buClr>
                <a:schemeClr val="tx1"/>
              </a:buClr>
            </a:pPr>
            <a:r>
              <a:rPr lang="en-US" i="1" dirty="0">
                <a:solidFill>
                  <a:srgbClr val="9D0505"/>
                </a:solidFill>
              </a:rPr>
              <a:t>Income</a:t>
            </a:r>
          </a:p>
          <a:p>
            <a:pPr>
              <a:buClr>
                <a:schemeClr val="tx1"/>
              </a:buClr>
            </a:pPr>
            <a:r>
              <a:rPr lang="en-US" dirty="0"/>
              <a:t>The </a:t>
            </a:r>
            <a:r>
              <a:rPr lang="en-US" i="1" dirty="0">
                <a:solidFill>
                  <a:srgbClr val="9D0505"/>
                </a:solidFill>
              </a:rPr>
              <a:t>price elasticity of demand </a:t>
            </a:r>
            <a:r>
              <a:rPr lang="en-US" dirty="0"/>
              <a:t>can be used to set prices so firms can maximize revenue.</a:t>
            </a:r>
          </a:p>
        </p:txBody>
      </p:sp>
    </p:spTree>
    <p:extLst>
      <p:ext uri="{BB962C8B-B14F-4D97-AF65-F5344CB8AC3E}">
        <p14:creationId xmlns:p14="http://schemas.microsoft.com/office/powerpoint/2010/main" val="27818442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a:latin typeface="+mj-lt"/>
              </a:rPr>
              <a:t>What is elasticity?</a:t>
            </a:r>
          </a:p>
        </p:txBody>
      </p:sp>
      <p:sp>
        <p:nvSpPr>
          <p:cNvPr id="2" name="Content Placeholder 1"/>
          <p:cNvSpPr>
            <a:spLocks noGrp="1"/>
          </p:cNvSpPr>
          <p:nvPr>
            <p:ph idx="1"/>
          </p:nvPr>
        </p:nvSpPr>
        <p:spPr/>
        <p:txBody>
          <a:bodyPr>
            <a:normAutofit/>
          </a:bodyPr>
          <a:lstStyle/>
          <a:p>
            <a:pPr marL="0" indent="0">
              <a:buClr>
                <a:schemeClr val="tx1"/>
              </a:buClr>
              <a:buNone/>
            </a:pPr>
            <a:r>
              <a:rPr lang="en-US" i="1" dirty="0">
                <a:solidFill>
                  <a:srgbClr val="9D0505"/>
                </a:solidFill>
              </a:rPr>
              <a:t>Elasticity</a:t>
            </a:r>
            <a:r>
              <a:rPr lang="en-US" dirty="0">
                <a:solidFill>
                  <a:srgbClr val="9D0505"/>
                </a:solidFill>
              </a:rPr>
              <a:t> </a:t>
            </a:r>
            <a:r>
              <a:rPr lang="en-US" dirty="0"/>
              <a:t>is a measure of the responsiveness to a change in a market condition.</a:t>
            </a:r>
          </a:p>
          <a:p>
            <a:r>
              <a:rPr lang="en-US" dirty="0"/>
              <a:t>The concept applies to supply and demand.</a:t>
            </a:r>
          </a:p>
          <a:p>
            <a:r>
              <a:rPr lang="en-US" dirty="0"/>
              <a:t>It measures the response to a change in:</a:t>
            </a:r>
          </a:p>
          <a:p>
            <a:pPr lvl="1"/>
            <a:r>
              <a:rPr lang="en-US" dirty="0"/>
              <a:t>The price of the good.</a:t>
            </a:r>
          </a:p>
          <a:p>
            <a:pPr lvl="1"/>
            <a:r>
              <a:rPr lang="en-US" dirty="0"/>
              <a:t>The price of a related good.</a:t>
            </a:r>
          </a:p>
          <a:p>
            <a:pPr lvl="1"/>
            <a:r>
              <a:rPr lang="en-US" dirty="0"/>
              <a:t>Income.</a:t>
            </a:r>
          </a:p>
        </p:txBody>
      </p:sp>
    </p:spTree>
    <p:extLst>
      <p:ext uri="{BB962C8B-B14F-4D97-AF65-F5344CB8AC3E}">
        <p14:creationId xmlns:p14="http://schemas.microsoft.com/office/powerpoint/2010/main" val="27738140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Price elasticity of demand</a:t>
            </a:r>
          </a:p>
        </p:txBody>
      </p:sp>
      <p:sp>
        <p:nvSpPr>
          <p:cNvPr id="97" name="Rectangle 96"/>
          <p:cNvSpPr>
            <a:spLocks noChangeArrowheads="1"/>
          </p:cNvSpPr>
          <p:nvPr/>
        </p:nvSpPr>
        <p:spPr bwMode="auto">
          <a:xfrm>
            <a:off x="4724400" y="6417664"/>
            <a:ext cx="306219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Quantity of coffee (millions of cups)</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02" name="Rectangle 101"/>
          <p:cNvSpPr>
            <a:spLocks noChangeArrowheads="1"/>
          </p:cNvSpPr>
          <p:nvPr/>
        </p:nvSpPr>
        <p:spPr bwMode="auto">
          <a:xfrm>
            <a:off x="307986" y="4360264"/>
            <a:ext cx="1828800" cy="533400"/>
          </a:xfrm>
          <a:prstGeom prst="rect">
            <a:avLst/>
          </a:prstGeom>
          <a:solidFill>
            <a:srgbClr val="CADC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03" name="Rectangle 102"/>
          <p:cNvSpPr>
            <a:spLocks noChangeArrowheads="1"/>
          </p:cNvSpPr>
          <p:nvPr/>
        </p:nvSpPr>
        <p:spPr bwMode="auto">
          <a:xfrm>
            <a:off x="384186" y="4360264"/>
            <a:ext cx="1664664"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R="0" lvl="0" algn="l" defTabSz="914400" rtl="0" eaLnBrk="1" fontAlgn="base" latinLnBrk="0" hangingPunct="1">
              <a:lnSpc>
                <a:spcPct val="100000"/>
              </a:lnSpc>
              <a:spcBef>
                <a:spcPct val="0"/>
              </a:spcBef>
              <a:spcAft>
                <a:spcPct val="0"/>
              </a:spcAft>
              <a:buClrTx/>
              <a:buSzTx/>
              <a:tabLst/>
            </a:pPr>
            <a:r>
              <a:rPr kumimoji="0" lang="en-US" sz="1400" b="0" i="1" u="none" strike="noStrike" cap="none" normalizeH="0" baseline="0" dirty="0">
                <a:ln>
                  <a:noFill/>
                </a:ln>
                <a:solidFill>
                  <a:srgbClr val="000000"/>
                </a:solidFill>
                <a:effectLst/>
                <a:latin typeface="Univers LT Std 57 Cn" charset="0"/>
                <a:cs typeface="Arial" pitchFamily="34" charset="0"/>
              </a:rPr>
              <a:t>1. When price</a:t>
            </a:r>
          </a:p>
          <a:p>
            <a:pPr marR="0" lvl="0" algn="l" defTabSz="914400" rtl="0" eaLnBrk="1" fontAlgn="base" latinLnBrk="0" hangingPunct="1">
              <a:lnSpc>
                <a:spcPct val="100000"/>
              </a:lnSpc>
              <a:spcBef>
                <a:spcPct val="0"/>
              </a:spcBef>
              <a:spcAft>
                <a:spcPct val="0"/>
              </a:spcAft>
              <a:buClrTx/>
              <a:buSzTx/>
              <a:tabLst/>
            </a:pPr>
            <a:r>
              <a:rPr lang="en-US" sz="1400" i="1" dirty="0">
                <a:solidFill>
                  <a:srgbClr val="000000"/>
                </a:solidFill>
                <a:latin typeface="Univers LT Std 57 Cn" charset="0"/>
                <a:cs typeface="Arial" pitchFamily="34" charset="0"/>
              </a:rPr>
              <a:t>Decreases by 25%...</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grpSp>
        <p:nvGrpSpPr>
          <p:cNvPr id="4" name="Group 3"/>
          <p:cNvGrpSpPr/>
          <p:nvPr/>
        </p:nvGrpSpPr>
        <p:grpSpPr>
          <a:xfrm>
            <a:off x="6937386" y="4893664"/>
            <a:ext cx="1597014" cy="941554"/>
            <a:chOff x="5337186" y="4087646"/>
            <a:chExt cx="1129664" cy="714053"/>
          </a:xfrm>
        </p:grpSpPr>
        <p:sp>
          <p:nvSpPr>
            <p:cNvPr id="80" name="Rectangle 79"/>
            <p:cNvSpPr>
              <a:spLocks noChangeArrowheads="1"/>
            </p:cNvSpPr>
            <p:nvPr/>
          </p:nvSpPr>
          <p:spPr bwMode="auto">
            <a:xfrm>
              <a:off x="5337186" y="4087646"/>
              <a:ext cx="1035470" cy="705995"/>
            </a:xfrm>
            <a:prstGeom prst="rect">
              <a:avLst/>
            </a:prstGeom>
            <a:solidFill>
              <a:srgbClr val="CADC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400" dirty="0"/>
            </a:p>
          </p:txBody>
        </p:sp>
        <p:sp>
          <p:nvSpPr>
            <p:cNvPr id="108" name="Rectangle 107"/>
            <p:cNvSpPr>
              <a:spLocks noChangeArrowheads="1"/>
            </p:cNvSpPr>
            <p:nvPr/>
          </p:nvSpPr>
          <p:spPr bwMode="auto">
            <a:xfrm>
              <a:off x="5432768" y="4140596"/>
              <a:ext cx="103408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2. …quantity</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09" name="Rectangle 108"/>
            <p:cNvSpPr>
              <a:spLocks noChangeArrowheads="1"/>
            </p:cNvSpPr>
            <p:nvPr/>
          </p:nvSpPr>
          <p:spPr bwMode="auto">
            <a:xfrm>
              <a:off x="5432768" y="4290620"/>
              <a:ext cx="86737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demanded</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10" name="Rectangle 109"/>
            <p:cNvSpPr>
              <a:spLocks noChangeArrowheads="1"/>
            </p:cNvSpPr>
            <p:nvPr/>
          </p:nvSpPr>
          <p:spPr bwMode="auto">
            <a:xfrm>
              <a:off x="5432768" y="4436231"/>
              <a:ext cx="76087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increases</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11" name="Rectangle 110"/>
            <p:cNvSpPr>
              <a:spLocks noChangeArrowheads="1"/>
            </p:cNvSpPr>
            <p:nvPr/>
          </p:nvSpPr>
          <p:spPr bwMode="auto">
            <a:xfrm>
              <a:off x="5432768" y="4586255"/>
              <a:ext cx="65687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by 50%.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grpSp>
      <p:sp>
        <p:nvSpPr>
          <p:cNvPr id="5" name="AutoShape 3"/>
          <p:cNvSpPr>
            <a:spLocks noChangeAspect="1" noChangeArrowheads="1" noTextEdit="1"/>
          </p:cNvSpPr>
          <p:nvPr/>
        </p:nvSpPr>
        <p:spPr bwMode="auto">
          <a:xfrm>
            <a:off x="3548074" y="2588729"/>
            <a:ext cx="3578225" cy="3536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Line 5"/>
          <p:cNvSpPr>
            <a:spLocks noChangeShapeType="1"/>
          </p:cNvSpPr>
          <p:nvPr/>
        </p:nvSpPr>
        <p:spPr bwMode="auto">
          <a:xfrm>
            <a:off x="2618943" y="4353504"/>
            <a:ext cx="106202"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7" name="Line 6"/>
          <p:cNvSpPr>
            <a:spLocks noChangeShapeType="1"/>
          </p:cNvSpPr>
          <p:nvPr/>
        </p:nvSpPr>
        <p:spPr bwMode="auto">
          <a:xfrm>
            <a:off x="2788867" y="4353504"/>
            <a:ext cx="106202"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8" name="Line 7"/>
          <p:cNvSpPr>
            <a:spLocks noChangeShapeType="1"/>
          </p:cNvSpPr>
          <p:nvPr/>
        </p:nvSpPr>
        <p:spPr bwMode="auto">
          <a:xfrm>
            <a:off x="2958790" y="4353504"/>
            <a:ext cx="106202"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9" name="Line 8"/>
          <p:cNvSpPr>
            <a:spLocks noChangeShapeType="1"/>
          </p:cNvSpPr>
          <p:nvPr/>
        </p:nvSpPr>
        <p:spPr bwMode="auto">
          <a:xfrm>
            <a:off x="3128713" y="4353504"/>
            <a:ext cx="106202"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0" name="Line 9"/>
          <p:cNvSpPr>
            <a:spLocks noChangeShapeType="1"/>
          </p:cNvSpPr>
          <p:nvPr/>
        </p:nvSpPr>
        <p:spPr bwMode="auto">
          <a:xfrm>
            <a:off x="3298637" y="4353504"/>
            <a:ext cx="106202"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1" name="Line 10"/>
          <p:cNvSpPr>
            <a:spLocks noChangeShapeType="1"/>
          </p:cNvSpPr>
          <p:nvPr/>
        </p:nvSpPr>
        <p:spPr bwMode="auto">
          <a:xfrm>
            <a:off x="3468560" y="4353504"/>
            <a:ext cx="106202"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2" name="Line 11"/>
          <p:cNvSpPr>
            <a:spLocks noChangeShapeType="1"/>
          </p:cNvSpPr>
          <p:nvPr/>
        </p:nvSpPr>
        <p:spPr bwMode="auto">
          <a:xfrm>
            <a:off x="3638483" y="4353504"/>
            <a:ext cx="106202"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3" name="Line 12"/>
          <p:cNvSpPr>
            <a:spLocks noChangeShapeType="1"/>
          </p:cNvSpPr>
          <p:nvPr/>
        </p:nvSpPr>
        <p:spPr bwMode="auto">
          <a:xfrm>
            <a:off x="3808407" y="4353504"/>
            <a:ext cx="106202"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4" name="Line 13"/>
          <p:cNvSpPr>
            <a:spLocks noChangeShapeType="1"/>
          </p:cNvSpPr>
          <p:nvPr/>
        </p:nvSpPr>
        <p:spPr bwMode="auto">
          <a:xfrm>
            <a:off x="3978330" y="4353504"/>
            <a:ext cx="106202"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5" name="Line 14"/>
          <p:cNvSpPr>
            <a:spLocks noChangeShapeType="1"/>
          </p:cNvSpPr>
          <p:nvPr/>
        </p:nvSpPr>
        <p:spPr bwMode="auto">
          <a:xfrm>
            <a:off x="4148254" y="4353504"/>
            <a:ext cx="106202"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6" name="Line 15"/>
          <p:cNvSpPr>
            <a:spLocks noChangeShapeType="1"/>
          </p:cNvSpPr>
          <p:nvPr/>
        </p:nvSpPr>
        <p:spPr bwMode="auto">
          <a:xfrm>
            <a:off x="4318177" y="4353504"/>
            <a:ext cx="106202"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7" name="Line 16"/>
          <p:cNvSpPr>
            <a:spLocks noChangeShapeType="1"/>
          </p:cNvSpPr>
          <p:nvPr/>
        </p:nvSpPr>
        <p:spPr bwMode="auto">
          <a:xfrm>
            <a:off x="4488100" y="4353504"/>
            <a:ext cx="106202"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8" name="Line 17"/>
          <p:cNvSpPr>
            <a:spLocks noChangeShapeType="1"/>
          </p:cNvSpPr>
          <p:nvPr/>
        </p:nvSpPr>
        <p:spPr bwMode="auto">
          <a:xfrm>
            <a:off x="4658024" y="4353504"/>
            <a:ext cx="106202"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9" name="Line 18"/>
          <p:cNvSpPr>
            <a:spLocks noChangeShapeType="1"/>
          </p:cNvSpPr>
          <p:nvPr/>
        </p:nvSpPr>
        <p:spPr bwMode="auto">
          <a:xfrm>
            <a:off x="4827947" y="4353504"/>
            <a:ext cx="106202"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0" name="Line 19"/>
          <p:cNvSpPr>
            <a:spLocks noChangeShapeType="1"/>
          </p:cNvSpPr>
          <p:nvPr/>
        </p:nvSpPr>
        <p:spPr bwMode="auto">
          <a:xfrm>
            <a:off x="4997870" y="4353504"/>
            <a:ext cx="106202"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1" name="Line 20"/>
          <p:cNvSpPr>
            <a:spLocks noChangeShapeType="1"/>
          </p:cNvSpPr>
          <p:nvPr/>
        </p:nvSpPr>
        <p:spPr bwMode="auto">
          <a:xfrm>
            <a:off x="5167794" y="4353504"/>
            <a:ext cx="106202"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2" name="Line 21"/>
          <p:cNvSpPr>
            <a:spLocks noChangeShapeType="1"/>
          </p:cNvSpPr>
          <p:nvPr/>
        </p:nvSpPr>
        <p:spPr bwMode="auto">
          <a:xfrm>
            <a:off x="5337717" y="4353504"/>
            <a:ext cx="106202"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3" name="Line 22"/>
          <p:cNvSpPr>
            <a:spLocks noChangeShapeType="1"/>
          </p:cNvSpPr>
          <p:nvPr/>
        </p:nvSpPr>
        <p:spPr bwMode="auto">
          <a:xfrm>
            <a:off x="5507640" y="4353504"/>
            <a:ext cx="106202"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4" name="Line 23"/>
          <p:cNvSpPr>
            <a:spLocks noChangeShapeType="1"/>
          </p:cNvSpPr>
          <p:nvPr/>
        </p:nvSpPr>
        <p:spPr bwMode="auto">
          <a:xfrm>
            <a:off x="5677564" y="4353504"/>
            <a:ext cx="106202"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5" name="Line 24"/>
          <p:cNvSpPr>
            <a:spLocks noChangeShapeType="1"/>
          </p:cNvSpPr>
          <p:nvPr/>
        </p:nvSpPr>
        <p:spPr bwMode="auto">
          <a:xfrm>
            <a:off x="5847487" y="4353504"/>
            <a:ext cx="106202"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6" name="Line 25"/>
          <p:cNvSpPr>
            <a:spLocks noChangeShapeType="1"/>
          </p:cNvSpPr>
          <p:nvPr/>
        </p:nvSpPr>
        <p:spPr bwMode="auto">
          <a:xfrm>
            <a:off x="2618943" y="3777802"/>
            <a:ext cx="106202"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7" name="Line 26"/>
          <p:cNvSpPr>
            <a:spLocks noChangeShapeType="1"/>
          </p:cNvSpPr>
          <p:nvPr/>
        </p:nvSpPr>
        <p:spPr bwMode="auto">
          <a:xfrm>
            <a:off x="2788867" y="3777802"/>
            <a:ext cx="106202"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8" name="Line 27"/>
          <p:cNvSpPr>
            <a:spLocks noChangeShapeType="1"/>
          </p:cNvSpPr>
          <p:nvPr/>
        </p:nvSpPr>
        <p:spPr bwMode="auto">
          <a:xfrm>
            <a:off x="2958790" y="3777802"/>
            <a:ext cx="106202"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29" name="Line 28"/>
          <p:cNvSpPr>
            <a:spLocks noChangeShapeType="1"/>
          </p:cNvSpPr>
          <p:nvPr/>
        </p:nvSpPr>
        <p:spPr bwMode="auto">
          <a:xfrm>
            <a:off x="3128713" y="3777802"/>
            <a:ext cx="106202"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0" name="Line 29"/>
          <p:cNvSpPr>
            <a:spLocks noChangeShapeType="1"/>
          </p:cNvSpPr>
          <p:nvPr/>
        </p:nvSpPr>
        <p:spPr bwMode="auto">
          <a:xfrm>
            <a:off x="3298637" y="3777802"/>
            <a:ext cx="106202"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1" name="Line 30"/>
          <p:cNvSpPr>
            <a:spLocks noChangeShapeType="1"/>
          </p:cNvSpPr>
          <p:nvPr/>
        </p:nvSpPr>
        <p:spPr bwMode="auto">
          <a:xfrm>
            <a:off x="3468560" y="3777802"/>
            <a:ext cx="106202"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2" name="Line 31"/>
          <p:cNvSpPr>
            <a:spLocks noChangeShapeType="1"/>
          </p:cNvSpPr>
          <p:nvPr/>
        </p:nvSpPr>
        <p:spPr bwMode="auto">
          <a:xfrm>
            <a:off x="3638483" y="3777802"/>
            <a:ext cx="106202"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3" name="Line 32"/>
          <p:cNvSpPr>
            <a:spLocks noChangeShapeType="1"/>
          </p:cNvSpPr>
          <p:nvPr/>
        </p:nvSpPr>
        <p:spPr bwMode="auto">
          <a:xfrm>
            <a:off x="3808407" y="3777802"/>
            <a:ext cx="106202"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4" name="Line 33"/>
          <p:cNvSpPr>
            <a:spLocks noChangeShapeType="1"/>
          </p:cNvSpPr>
          <p:nvPr/>
        </p:nvSpPr>
        <p:spPr bwMode="auto">
          <a:xfrm>
            <a:off x="3978330" y="3777802"/>
            <a:ext cx="106202"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5" name="Line 34"/>
          <p:cNvSpPr>
            <a:spLocks noChangeShapeType="1"/>
          </p:cNvSpPr>
          <p:nvPr/>
        </p:nvSpPr>
        <p:spPr bwMode="auto">
          <a:xfrm>
            <a:off x="4148254" y="3777802"/>
            <a:ext cx="106202"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6" name="Line 35"/>
          <p:cNvSpPr>
            <a:spLocks noChangeShapeType="1"/>
          </p:cNvSpPr>
          <p:nvPr/>
        </p:nvSpPr>
        <p:spPr bwMode="auto">
          <a:xfrm>
            <a:off x="4318177" y="3777802"/>
            <a:ext cx="106202"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7" name="Line 36"/>
          <p:cNvSpPr>
            <a:spLocks noChangeShapeType="1"/>
          </p:cNvSpPr>
          <p:nvPr/>
        </p:nvSpPr>
        <p:spPr bwMode="auto">
          <a:xfrm>
            <a:off x="4488100" y="3777802"/>
            <a:ext cx="106202"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8" name="Line 37"/>
          <p:cNvSpPr>
            <a:spLocks noChangeShapeType="1"/>
          </p:cNvSpPr>
          <p:nvPr/>
        </p:nvSpPr>
        <p:spPr bwMode="auto">
          <a:xfrm>
            <a:off x="4658024" y="3777802"/>
            <a:ext cx="106202"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39" name="Line 38"/>
          <p:cNvSpPr>
            <a:spLocks noChangeShapeType="1"/>
          </p:cNvSpPr>
          <p:nvPr/>
        </p:nvSpPr>
        <p:spPr bwMode="auto">
          <a:xfrm>
            <a:off x="4827947" y="3777802"/>
            <a:ext cx="53101"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40" name="Line 39"/>
          <p:cNvSpPr>
            <a:spLocks noChangeShapeType="1"/>
          </p:cNvSpPr>
          <p:nvPr/>
        </p:nvSpPr>
        <p:spPr bwMode="auto">
          <a:xfrm flipV="1">
            <a:off x="2593986" y="2607664"/>
            <a:ext cx="0" cy="3439936"/>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41" name="Line 40"/>
          <p:cNvSpPr>
            <a:spLocks noChangeShapeType="1"/>
          </p:cNvSpPr>
          <p:nvPr/>
        </p:nvSpPr>
        <p:spPr bwMode="auto">
          <a:xfrm>
            <a:off x="2618943" y="2631157"/>
            <a:ext cx="63721"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42" name="Line 41"/>
          <p:cNvSpPr>
            <a:spLocks noChangeShapeType="1"/>
          </p:cNvSpPr>
          <p:nvPr/>
        </p:nvSpPr>
        <p:spPr bwMode="auto">
          <a:xfrm>
            <a:off x="2618943" y="3206859"/>
            <a:ext cx="63721"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43" name="Line 42"/>
          <p:cNvSpPr>
            <a:spLocks noChangeShapeType="1"/>
          </p:cNvSpPr>
          <p:nvPr/>
        </p:nvSpPr>
        <p:spPr bwMode="auto">
          <a:xfrm>
            <a:off x="2618943" y="3777802"/>
            <a:ext cx="63721"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45" name="Line 44"/>
          <p:cNvSpPr>
            <a:spLocks noChangeShapeType="1"/>
          </p:cNvSpPr>
          <p:nvPr/>
        </p:nvSpPr>
        <p:spPr bwMode="auto">
          <a:xfrm>
            <a:off x="2618943" y="4924448"/>
            <a:ext cx="63721"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46" name="Line 45"/>
          <p:cNvSpPr>
            <a:spLocks noChangeShapeType="1"/>
          </p:cNvSpPr>
          <p:nvPr/>
        </p:nvSpPr>
        <p:spPr bwMode="auto">
          <a:xfrm>
            <a:off x="2618943" y="5500149"/>
            <a:ext cx="63721"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47" name="Line 46"/>
          <p:cNvSpPr>
            <a:spLocks noChangeShapeType="1"/>
          </p:cNvSpPr>
          <p:nvPr/>
        </p:nvSpPr>
        <p:spPr bwMode="auto">
          <a:xfrm>
            <a:off x="2618943" y="6071094"/>
            <a:ext cx="4518899"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48" name="Line 47"/>
          <p:cNvSpPr>
            <a:spLocks noChangeShapeType="1"/>
          </p:cNvSpPr>
          <p:nvPr/>
        </p:nvSpPr>
        <p:spPr bwMode="auto">
          <a:xfrm>
            <a:off x="7137842" y="6013999"/>
            <a:ext cx="0" cy="57095"/>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49" name="Line 48"/>
          <p:cNvSpPr>
            <a:spLocks noChangeShapeType="1"/>
          </p:cNvSpPr>
          <p:nvPr/>
        </p:nvSpPr>
        <p:spPr bwMode="auto">
          <a:xfrm>
            <a:off x="6006790" y="6013999"/>
            <a:ext cx="0" cy="57095"/>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50" name="Line 49"/>
          <p:cNvSpPr>
            <a:spLocks noChangeShapeType="1"/>
          </p:cNvSpPr>
          <p:nvPr/>
        </p:nvSpPr>
        <p:spPr bwMode="auto">
          <a:xfrm>
            <a:off x="4875738" y="6018756"/>
            <a:ext cx="0" cy="52336"/>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51" name="Line 50"/>
          <p:cNvSpPr>
            <a:spLocks noChangeShapeType="1"/>
          </p:cNvSpPr>
          <p:nvPr/>
        </p:nvSpPr>
        <p:spPr bwMode="auto">
          <a:xfrm>
            <a:off x="3744686" y="6013999"/>
            <a:ext cx="0" cy="57095"/>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52" name="Line 51"/>
          <p:cNvSpPr>
            <a:spLocks noChangeShapeType="1"/>
          </p:cNvSpPr>
          <p:nvPr/>
        </p:nvSpPr>
        <p:spPr bwMode="auto">
          <a:xfrm>
            <a:off x="6006790" y="4353504"/>
            <a:ext cx="0" cy="95157"/>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53" name="Line 52"/>
          <p:cNvSpPr>
            <a:spLocks noChangeShapeType="1"/>
          </p:cNvSpPr>
          <p:nvPr/>
        </p:nvSpPr>
        <p:spPr bwMode="auto">
          <a:xfrm>
            <a:off x="6006790" y="4505755"/>
            <a:ext cx="0" cy="95157"/>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54" name="Line 53"/>
          <p:cNvSpPr>
            <a:spLocks noChangeShapeType="1"/>
          </p:cNvSpPr>
          <p:nvPr/>
        </p:nvSpPr>
        <p:spPr bwMode="auto">
          <a:xfrm>
            <a:off x="6006790" y="4658007"/>
            <a:ext cx="0" cy="95157"/>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55" name="Line 54"/>
          <p:cNvSpPr>
            <a:spLocks noChangeShapeType="1"/>
          </p:cNvSpPr>
          <p:nvPr/>
        </p:nvSpPr>
        <p:spPr bwMode="auto">
          <a:xfrm>
            <a:off x="6006790" y="4810259"/>
            <a:ext cx="0" cy="95157"/>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56" name="Line 55"/>
          <p:cNvSpPr>
            <a:spLocks noChangeShapeType="1"/>
          </p:cNvSpPr>
          <p:nvPr/>
        </p:nvSpPr>
        <p:spPr bwMode="auto">
          <a:xfrm>
            <a:off x="6006790" y="4962511"/>
            <a:ext cx="0" cy="95157"/>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57" name="Line 56"/>
          <p:cNvSpPr>
            <a:spLocks noChangeShapeType="1"/>
          </p:cNvSpPr>
          <p:nvPr/>
        </p:nvSpPr>
        <p:spPr bwMode="auto">
          <a:xfrm>
            <a:off x="6006790" y="5114763"/>
            <a:ext cx="0" cy="95157"/>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58" name="Line 57"/>
          <p:cNvSpPr>
            <a:spLocks noChangeShapeType="1"/>
          </p:cNvSpPr>
          <p:nvPr/>
        </p:nvSpPr>
        <p:spPr bwMode="auto">
          <a:xfrm>
            <a:off x="6006790" y="5267014"/>
            <a:ext cx="0" cy="95157"/>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59" name="Line 58"/>
          <p:cNvSpPr>
            <a:spLocks noChangeShapeType="1"/>
          </p:cNvSpPr>
          <p:nvPr/>
        </p:nvSpPr>
        <p:spPr bwMode="auto">
          <a:xfrm>
            <a:off x="6006790" y="5419266"/>
            <a:ext cx="0" cy="95157"/>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60" name="Line 59"/>
          <p:cNvSpPr>
            <a:spLocks noChangeShapeType="1"/>
          </p:cNvSpPr>
          <p:nvPr/>
        </p:nvSpPr>
        <p:spPr bwMode="auto">
          <a:xfrm>
            <a:off x="6006790" y="5571517"/>
            <a:ext cx="0" cy="95157"/>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61" name="Line 60"/>
          <p:cNvSpPr>
            <a:spLocks noChangeShapeType="1"/>
          </p:cNvSpPr>
          <p:nvPr/>
        </p:nvSpPr>
        <p:spPr bwMode="auto">
          <a:xfrm>
            <a:off x="6006790" y="5723769"/>
            <a:ext cx="0" cy="95157"/>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62" name="Line 61"/>
          <p:cNvSpPr>
            <a:spLocks noChangeShapeType="1"/>
          </p:cNvSpPr>
          <p:nvPr/>
        </p:nvSpPr>
        <p:spPr bwMode="auto">
          <a:xfrm>
            <a:off x="6006790" y="5876020"/>
            <a:ext cx="0" cy="95157"/>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63" name="Line 62"/>
          <p:cNvSpPr>
            <a:spLocks noChangeShapeType="1"/>
          </p:cNvSpPr>
          <p:nvPr/>
        </p:nvSpPr>
        <p:spPr bwMode="auto">
          <a:xfrm>
            <a:off x="6006790" y="6028272"/>
            <a:ext cx="0" cy="42821"/>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64" name="Line 63"/>
          <p:cNvSpPr>
            <a:spLocks noChangeShapeType="1"/>
          </p:cNvSpPr>
          <p:nvPr/>
        </p:nvSpPr>
        <p:spPr bwMode="auto">
          <a:xfrm>
            <a:off x="4875738" y="3777802"/>
            <a:ext cx="0" cy="95157"/>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65" name="Line 64"/>
          <p:cNvSpPr>
            <a:spLocks noChangeShapeType="1"/>
          </p:cNvSpPr>
          <p:nvPr/>
        </p:nvSpPr>
        <p:spPr bwMode="auto">
          <a:xfrm>
            <a:off x="4875738" y="3930054"/>
            <a:ext cx="0" cy="95157"/>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66" name="Line 65"/>
          <p:cNvSpPr>
            <a:spLocks noChangeShapeType="1"/>
          </p:cNvSpPr>
          <p:nvPr/>
        </p:nvSpPr>
        <p:spPr bwMode="auto">
          <a:xfrm>
            <a:off x="4875738" y="4082305"/>
            <a:ext cx="0" cy="95157"/>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67" name="Line 66"/>
          <p:cNvSpPr>
            <a:spLocks noChangeShapeType="1"/>
          </p:cNvSpPr>
          <p:nvPr/>
        </p:nvSpPr>
        <p:spPr bwMode="auto">
          <a:xfrm>
            <a:off x="4875738" y="4234557"/>
            <a:ext cx="0" cy="95157"/>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68" name="Line 67"/>
          <p:cNvSpPr>
            <a:spLocks noChangeShapeType="1"/>
          </p:cNvSpPr>
          <p:nvPr/>
        </p:nvSpPr>
        <p:spPr bwMode="auto">
          <a:xfrm>
            <a:off x="4875738" y="4386809"/>
            <a:ext cx="0" cy="95157"/>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69" name="Line 68"/>
          <p:cNvSpPr>
            <a:spLocks noChangeShapeType="1"/>
          </p:cNvSpPr>
          <p:nvPr/>
        </p:nvSpPr>
        <p:spPr bwMode="auto">
          <a:xfrm>
            <a:off x="4875738" y="4539061"/>
            <a:ext cx="0" cy="95157"/>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70" name="Line 69"/>
          <p:cNvSpPr>
            <a:spLocks noChangeShapeType="1"/>
          </p:cNvSpPr>
          <p:nvPr/>
        </p:nvSpPr>
        <p:spPr bwMode="auto">
          <a:xfrm>
            <a:off x="4875738" y="4691313"/>
            <a:ext cx="0" cy="95157"/>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71" name="Line 70"/>
          <p:cNvSpPr>
            <a:spLocks noChangeShapeType="1"/>
          </p:cNvSpPr>
          <p:nvPr/>
        </p:nvSpPr>
        <p:spPr bwMode="auto">
          <a:xfrm>
            <a:off x="4875738" y="4843564"/>
            <a:ext cx="0" cy="95157"/>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72" name="Line 71"/>
          <p:cNvSpPr>
            <a:spLocks noChangeShapeType="1"/>
          </p:cNvSpPr>
          <p:nvPr/>
        </p:nvSpPr>
        <p:spPr bwMode="auto">
          <a:xfrm>
            <a:off x="4875738" y="4995816"/>
            <a:ext cx="0" cy="95157"/>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73" name="Line 72"/>
          <p:cNvSpPr>
            <a:spLocks noChangeShapeType="1"/>
          </p:cNvSpPr>
          <p:nvPr/>
        </p:nvSpPr>
        <p:spPr bwMode="auto">
          <a:xfrm>
            <a:off x="4875738" y="5148067"/>
            <a:ext cx="0" cy="95157"/>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74" name="Line 73"/>
          <p:cNvSpPr>
            <a:spLocks noChangeShapeType="1"/>
          </p:cNvSpPr>
          <p:nvPr/>
        </p:nvSpPr>
        <p:spPr bwMode="auto">
          <a:xfrm>
            <a:off x="4875738" y="5300319"/>
            <a:ext cx="0" cy="95157"/>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75" name="Line 74"/>
          <p:cNvSpPr>
            <a:spLocks noChangeShapeType="1"/>
          </p:cNvSpPr>
          <p:nvPr/>
        </p:nvSpPr>
        <p:spPr bwMode="auto">
          <a:xfrm>
            <a:off x="4875738" y="5452570"/>
            <a:ext cx="0" cy="95157"/>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76" name="Line 75"/>
          <p:cNvSpPr>
            <a:spLocks noChangeShapeType="1"/>
          </p:cNvSpPr>
          <p:nvPr/>
        </p:nvSpPr>
        <p:spPr bwMode="auto">
          <a:xfrm>
            <a:off x="4875738" y="5604822"/>
            <a:ext cx="0" cy="95157"/>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77" name="Line 76"/>
          <p:cNvSpPr>
            <a:spLocks noChangeShapeType="1"/>
          </p:cNvSpPr>
          <p:nvPr/>
        </p:nvSpPr>
        <p:spPr bwMode="auto">
          <a:xfrm>
            <a:off x="4875738" y="5757074"/>
            <a:ext cx="0" cy="95157"/>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78" name="Line 77"/>
          <p:cNvSpPr>
            <a:spLocks noChangeShapeType="1"/>
          </p:cNvSpPr>
          <p:nvPr/>
        </p:nvSpPr>
        <p:spPr bwMode="auto">
          <a:xfrm>
            <a:off x="4875738" y="5909326"/>
            <a:ext cx="0" cy="95157"/>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79" name="Line 78"/>
          <p:cNvSpPr>
            <a:spLocks noChangeShapeType="1"/>
          </p:cNvSpPr>
          <p:nvPr/>
        </p:nvSpPr>
        <p:spPr bwMode="auto">
          <a:xfrm>
            <a:off x="4875738" y="6061578"/>
            <a:ext cx="0" cy="9516"/>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81" name="Line 80"/>
          <p:cNvSpPr>
            <a:spLocks noChangeShapeType="1"/>
          </p:cNvSpPr>
          <p:nvPr/>
        </p:nvSpPr>
        <p:spPr bwMode="auto">
          <a:xfrm>
            <a:off x="5003180" y="5909326"/>
            <a:ext cx="775275"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82" name="Line 81"/>
          <p:cNvSpPr>
            <a:spLocks noChangeShapeType="1"/>
          </p:cNvSpPr>
          <p:nvPr/>
        </p:nvSpPr>
        <p:spPr bwMode="auto">
          <a:xfrm>
            <a:off x="2841968" y="2745346"/>
            <a:ext cx="3844516" cy="1950724"/>
          </a:xfrm>
          <a:prstGeom prst="line">
            <a:avLst/>
          </a:prstGeom>
          <a:noFill/>
          <a:ln w="38100">
            <a:solidFill>
              <a:srgbClr val="D4712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83" name="Freeform 82"/>
          <p:cNvSpPr>
            <a:spLocks/>
          </p:cNvSpPr>
          <p:nvPr/>
        </p:nvSpPr>
        <p:spPr bwMode="auto">
          <a:xfrm>
            <a:off x="4833257" y="3739739"/>
            <a:ext cx="84962" cy="76126"/>
          </a:xfrm>
          <a:custGeom>
            <a:avLst/>
            <a:gdLst>
              <a:gd name="T0" fmla="*/ 32 w 32"/>
              <a:gd name="T1" fmla="*/ 16 h 32"/>
              <a:gd name="T2" fmla="*/ 32 w 32"/>
              <a:gd name="T3" fmla="*/ 16 h 32"/>
              <a:gd name="T4" fmla="*/ 32 w 32"/>
              <a:gd name="T5" fmla="*/ 22 h 32"/>
              <a:gd name="T6" fmla="*/ 28 w 32"/>
              <a:gd name="T7" fmla="*/ 28 h 32"/>
              <a:gd name="T8" fmla="*/ 22 w 32"/>
              <a:gd name="T9" fmla="*/ 32 h 32"/>
              <a:gd name="T10" fmla="*/ 16 w 32"/>
              <a:gd name="T11" fmla="*/ 32 h 32"/>
              <a:gd name="T12" fmla="*/ 16 w 32"/>
              <a:gd name="T13" fmla="*/ 32 h 32"/>
              <a:gd name="T14" fmla="*/ 10 w 32"/>
              <a:gd name="T15" fmla="*/ 32 h 32"/>
              <a:gd name="T16" fmla="*/ 6 w 32"/>
              <a:gd name="T17" fmla="*/ 28 h 32"/>
              <a:gd name="T18" fmla="*/ 2 w 32"/>
              <a:gd name="T19" fmla="*/ 22 h 32"/>
              <a:gd name="T20" fmla="*/ 0 w 32"/>
              <a:gd name="T21" fmla="*/ 16 h 32"/>
              <a:gd name="T22" fmla="*/ 0 w 32"/>
              <a:gd name="T23" fmla="*/ 16 h 32"/>
              <a:gd name="T24" fmla="*/ 2 w 32"/>
              <a:gd name="T25" fmla="*/ 10 h 32"/>
              <a:gd name="T26" fmla="*/ 6 w 32"/>
              <a:gd name="T27" fmla="*/ 6 h 32"/>
              <a:gd name="T28" fmla="*/ 10 w 32"/>
              <a:gd name="T29" fmla="*/ 2 h 32"/>
              <a:gd name="T30" fmla="*/ 16 w 32"/>
              <a:gd name="T31" fmla="*/ 0 h 32"/>
              <a:gd name="T32" fmla="*/ 16 w 32"/>
              <a:gd name="T33" fmla="*/ 0 h 32"/>
              <a:gd name="T34" fmla="*/ 22 w 32"/>
              <a:gd name="T35" fmla="*/ 2 h 32"/>
              <a:gd name="T36" fmla="*/ 28 w 32"/>
              <a:gd name="T37" fmla="*/ 6 h 32"/>
              <a:gd name="T38" fmla="*/ 32 w 32"/>
              <a:gd name="T39" fmla="*/ 10 h 32"/>
              <a:gd name="T40" fmla="*/ 32 w 32"/>
              <a:gd name="T41" fmla="*/ 16 h 32"/>
              <a:gd name="T42" fmla="*/ 32 w 32"/>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32">
                <a:moveTo>
                  <a:pt x="32" y="16"/>
                </a:moveTo>
                <a:lnTo>
                  <a:pt x="32" y="16"/>
                </a:lnTo>
                <a:lnTo>
                  <a:pt x="32" y="22"/>
                </a:lnTo>
                <a:lnTo>
                  <a:pt x="28" y="28"/>
                </a:lnTo>
                <a:lnTo>
                  <a:pt x="22" y="32"/>
                </a:lnTo>
                <a:lnTo>
                  <a:pt x="16" y="32"/>
                </a:lnTo>
                <a:lnTo>
                  <a:pt x="16" y="32"/>
                </a:lnTo>
                <a:lnTo>
                  <a:pt x="10" y="32"/>
                </a:lnTo>
                <a:lnTo>
                  <a:pt x="6" y="28"/>
                </a:lnTo>
                <a:lnTo>
                  <a:pt x="2" y="22"/>
                </a:lnTo>
                <a:lnTo>
                  <a:pt x="0" y="16"/>
                </a:lnTo>
                <a:lnTo>
                  <a:pt x="0" y="16"/>
                </a:lnTo>
                <a:lnTo>
                  <a:pt x="2" y="10"/>
                </a:lnTo>
                <a:lnTo>
                  <a:pt x="6" y="6"/>
                </a:lnTo>
                <a:lnTo>
                  <a:pt x="10" y="2"/>
                </a:lnTo>
                <a:lnTo>
                  <a:pt x="16" y="0"/>
                </a:lnTo>
                <a:lnTo>
                  <a:pt x="16" y="0"/>
                </a:lnTo>
                <a:lnTo>
                  <a:pt x="22" y="2"/>
                </a:lnTo>
                <a:lnTo>
                  <a:pt x="28" y="6"/>
                </a:lnTo>
                <a:lnTo>
                  <a:pt x="32" y="10"/>
                </a:lnTo>
                <a:lnTo>
                  <a:pt x="32" y="16"/>
                </a:lnTo>
                <a:lnTo>
                  <a:pt x="32" y="16"/>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1400" dirty="0"/>
          </a:p>
        </p:txBody>
      </p:sp>
      <p:sp>
        <p:nvSpPr>
          <p:cNvPr id="84" name="Freeform 83"/>
          <p:cNvSpPr>
            <a:spLocks/>
          </p:cNvSpPr>
          <p:nvPr/>
        </p:nvSpPr>
        <p:spPr bwMode="auto">
          <a:xfrm>
            <a:off x="5964309" y="4315441"/>
            <a:ext cx="84962" cy="76126"/>
          </a:xfrm>
          <a:custGeom>
            <a:avLst/>
            <a:gdLst>
              <a:gd name="T0" fmla="*/ 32 w 32"/>
              <a:gd name="T1" fmla="*/ 16 h 32"/>
              <a:gd name="T2" fmla="*/ 32 w 32"/>
              <a:gd name="T3" fmla="*/ 16 h 32"/>
              <a:gd name="T4" fmla="*/ 32 w 32"/>
              <a:gd name="T5" fmla="*/ 22 h 32"/>
              <a:gd name="T6" fmla="*/ 28 w 32"/>
              <a:gd name="T7" fmla="*/ 26 h 32"/>
              <a:gd name="T8" fmla="*/ 22 w 32"/>
              <a:gd name="T9" fmla="*/ 30 h 32"/>
              <a:gd name="T10" fmla="*/ 16 w 32"/>
              <a:gd name="T11" fmla="*/ 32 h 32"/>
              <a:gd name="T12" fmla="*/ 16 w 32"/>
              <a:gd name="T13" fmla="*/ 32 h 32"/>
              <a:gd name="T14" fmla="*/ 10 w 32"/>
              <a:gd name="T15" fmla="*/ 30 h 32"/>
              <a:gd name="T16" fmla="*/ 6 w 32"/>
              <a:gd name="T17" fmla="*/ 26 h 32"/>
              <a:gd name="T18" fmla="*/ 2 w 32"/>
              <a:gd name="T19" fmla="*/ 22 h 32"/>
              <a:gd name="T20" fmla="*/ 0 w 32"/>
              <a:gd name="T21" fmla="*/ 16 h 32"/>
              <a:gd name="T22" fmla="*/ 0 w 32"/>
              <a:gd name="T23" fmla="*/ 16 h 32"/>
              <a:gd name="T24" fmla="*/ 2 w 32"/>
              <a:gd name="T25" fmla="*/ 10 h 32"/>
              <a:gd name="T26" fmla="*/ 6 w 32"/>
              <a:gd name="T27" fmla="*/ 4 h 32"/>
              <a:gd name="T28" fmla="*/ 10 w 32"/>
              <a:gd name="T29" fmla="*/ 0 h 32"/>
              <a:gd name="T30" fmla="*/ 16 w 32"/>
              <a:gd name="T31" fmla="*/ 0 h 32"/>
              <a:gd name="T32" fmla="*/ 16 w 32"/>
              <a:gd name="T33" fmla="*/ 0 h 32"/>
              <a:gd name="T34" fmla="*/ 22 w 32"/>
              <a:gd name="T35" fmla="*/ 0 h 32"/>
              <a:gd name="T36" fmla="*/ 28 w 32"/>
              <a:gd name="T37" fmla="*/ 4 h 32"/>
              <a:gd name="T38" fmla="*/ 32 w 32"/>
              <a:gd name="T39" fmla="*/ 10 h 32"/>
              <a:gd name="T40" fmla="*/ 32 w 32"/>
              <a:gd name="T41" fmla="*/ 16 h 32"/>
              <a:gd name="T42" fmla="*/ 32 w 32"/>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32">
                <a:moveTo>
                  <a:pt x="32" y="16"/>
                </a:moveTo>
                <a:lnTo>
                  <a:pt x="32" y="16"/>
                </a:lnTo>
                <a:lnTo>
                  <a:pt x="32" y="22"/>
                </a:lnTo>
                <a:lnTo>
                  <a:pt x="28" y="26"/>
                </a:lnTo>
                <a:lnTo>
                  <a:pt x="22" y="30"/>
                </a:lnTo>
                <a:lnTo>
                  <a:pt x="16" y="32"/>
                </a:lnTo>
                <a:lnTo>
                  <a:pt x="16" y="32"/>
                </a:lnTo>
                <a:lnTo>
                  <a:pt x="10" y="30"/>
                </a:lnTo>
                <a:lnTo>
                  <a:pt x="6" y="26"/>
                </a:lnTo>
                <a:lnTo>
                  <a:pt x="2" y="22"/>
                </a:lnTo>
                <a:lnTo>
                  <a:pt x="0" y="16"/>
                </a:lnTo>
                <a:lnTo>
                  <a:pt x="0" y="16"/>
                </a:lnTo>
                <a:lnTo>
                  <a:pt x="2" y="10"/>
                </a:lnTo>
                <a:lnTo>
                  <a:pt x="6" y="4"/>
                </a:lnTo>
                <a:lnTo>
                  <a:pt x="10" y="0"/>
                </a:lnTo>
                <a:lnTo>
                  <a:pt x="16" y="0"/>
                </a:lnTo>
                <a:lnTo>
                  <a:pt x="16" y="0"/>
                </a:lnTo>
                <a:lnTo>
                  <a:pt x="22" y="0"/>
                </a:lnTo>
                <a:lnTo>
                  <a:pt x="28" y="4"/>
                </a:lnTo>
                <a:lnTo>
                  <a:pt x="32" y="10"/>
                </a:lnTo>
                <a:lnTo>
                  <a:pt x="32" y="16"/>
                </a:lnTo>
                <a:lnTo>
                  <a:pt x="32" y="16"/>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1400" dirty="0"/>
          </a:p>
        </p:txBody>
      </p:sp>
      <p:sp>
        <p:nvSpPr>
          <p:cNvPr id="85" name="Rectangle 84"/>
          <p:cNvSpPr>
            <a:spLocks noChangeArrowheads="1"/>
          </p:cNvSpPr>
          <p:nvPr/>
        </p:nvSpPr>
        <p:spPr bwMode="auto">
          <a:xfrm>
            <a:off x="2470261" y="6109156"/>
            <a:ext cx="99850" cy="232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86" name="Rectangle 85"/>
          <p:cNvSpPr>
            <a:spLocks noChangeArrowheads="1"/>
          </p:cNvSpPr>
          <p:nvPr/>
        </p:nvSpPr>
        <p:spPr bwMode="auto">
          <a:xfrm>
            <a:off x="2470261" y="6109156"/>
            <a:ext cx="99850" cy="232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87" name="Rectangle 86"/>
          <p:cNvSpPr>
            <a:spLocks noChangeArrowheads="1"/>
          </p:cNvSpPr>
          <p:nvPr/>
        </p:nvSpPr>
        <p:spPr bwMode="auto">
          <a:xfrm>
            <a:off x="2212986" y="5409750"/>
            <a:ext cx="349430" cy="232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0.50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88" name="Rectangle 87"/>
          <p:cNvSpPr>
            <a:spLocks noChangeArrowheads="1"/>
          </p:cNvSpPr>
          <p:nvPr/>
        </p:nvSpPr>
        <p:spPr bwMode="auto">
          <a:xfrm>
            <a:off x="2212986" y="4834048"/>
            <a:ext cx="349430" cy="232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1.00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89" name="Rectangle 88"/>
          <p:cNvSpPr>
            <a:spLocks noChangeArrowheads="1"/>
          </p:cNvSpPr>
          <p:nvPr/>
        </p:nvSpPr>
        <p:spPr bwMode="auto">
          <a:xfrm>
            <a:off x="2212986" y="4263104"/>
            <a:ext cx="349430" cy="232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1.50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90" name="Rectangle 89"/>
          <p:cNvSpPr>
            <a:spLocks noChangeArrowheads="1"/>
          </p:cNvSpPr>
          <p:nvPr/>
        </p:nvSpPr>
        <p:spPr bwMode="auto">
          <a:xfrm>
            <a:off x="2212986" y="3687402"/>
            <a:ext cx="349430" cy="232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2.00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91" name="Rectangle 90"/>
          <p:cNvSpPr>
            <a:spLocks noChangeArrowheads="1"/>
          </p:cNvSpPr>
          <p:nvPr/>
        </p:nvSpPr>
        <p:spPr bwMode="auto">
          <a:xfrm>
            <a:off x="2212986" y="3111701"/>
            <a:ext cx="349430" cy="232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2.50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92" name="Rectangle 91"/>
          <p:cNvSpPr>
            <a:spLocks noChangeArrowheads="1"/>
          </p:cNvSpPr>
          <p:nvPr/>
        </p:nvSpPr>
        <p:spPr bwMode="auto">
          <a:xfrm>
            <a:off x="2212986" y="2531464"/>
            <a:ext cx="349430" cy="232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3.00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93" name="Rectangle 92"/>
          <p:cNvSpPr>
            <a:spLocks noChangeArrowheads="1"/>
          </p:cNvSpPr>
          <p:nvPr/>
        </p:nvSpPr>
        <p:spPr bwMode="auto">
          <a:xfrm>
            <a:off x="3707515" y="6109156"/>
            <a:ext cx="99850" cy="232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94" name="Rectangle 93"/>
          <p:cNvSpPr>
            <a:spLocks noChangeArrowheads="1"/>
          </p:cNvSpPr>
          <p:nvPr/>
        </p:nvSpPr>
        <p:spPr bwMode="auto">
          <a:xfrm>
            <a:off x="4790776" y="6109156"/>
            <a:ext cx="199698" cy="232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95" name="Rectangle 94"/>
          <p:cNvSpPr>
            <a:spLocks noChangeArrowheads="1"/>
          </p:cNvSpPr>
          <p:nvPr/>
        </p:nvSpPr>
        <p:spPr bwMode="auto">
          <a:xfrm>
            <a:off x="5921828" y="6109156"/>
            <a:ext cx="199698" cy="232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15</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96" name="Rectangle 95"/>
          <p:cNvSpPr>
            <a:spLocks noChangeArrowheads="1"/>
          </p:cNvSpPr>
          <p:nvPr/>
        </p:nvSpPr>
        <p:spPr bwMode="auto">
          <a:xfrm>
            <a:off x="7052881" y="6109156"/>
            <a:ext cx="199698" cy="232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98" name="Rectangle 97"/>
          <p:cNvSpPr>
            <a:spLocks noChangeArrowheads="1"/>
          </p:cNvSpPr>
          <p:nvPr/>
        </p:nvSpPr>
        <p:spPr bwMode="auto">
          <a:xfrm>
            <a:off x="1371600" y="2514600"/>
            <a:ext cx="708502" cy="232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Price ($)</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12" name="Rectangle 111"/>
          <p:cNvSpPr>
            <a:spLocks noChangeArrowheads="1"/>
          </p:cNvSpPr>
          <p:nvPr/>
        </p:nvSpPr>
        <p:spPr bwMode="auto">
          <a:xfrm>
            <a:off x="6755515" y="4662765"/>
            <a:ext cx="129655" cy="232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D</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14" name="Rectangle 113"/>
          <p:cNvSpPr>
            <a:spLocks noChangeArrowheads="1"/>
          </p:cNvSpPr>
          <p:nvPr/>
        </p:nvSpPr>
        <p:spPr bwMode="auto">
          <a:xfrm>
            <a:off x="4928839" y="3568456"/>
            <a:ext cx="129655" cy="232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A</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15" name="Line 114"/>
          <p:cNvSpPr>
            <a:spLocks noChangeShapeType="1"/>
          </p:cNvSpPr>
          <p:nvPr/>
        </p:nvSpPr>
        <p:spPr bwMode="auto">
          <a:xfrm>
            <a:off x="2820727" y="3868201"/>
            <a:ext cx="0" cy="318777"/>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16" name="Freeform 115"/>
          <p:cNvSpPr>
            <a:spLocks/>
          </p:cNvSpPr>
          <p:nvPr/>
        </p:nvSpPr>
        <p:spPr bwMode="auto">
          <a:xfrm>
            <a:off x="2767626" y="4139400"/>
            <a:ext cx="100892" cy="123704"/>
          </a:xfrm>
          <a:custGeom>
            <a:avLst/>
            <a:gdLst>
              <a:gd name="T0" fmla="*/ 20 w 38"/>
              <a:gd name="T1" fmla="*/ 52 h 52"/>
              <a:gd name="T2" fmla="*/ 38 w 38"/>
              <a:gd name="T3" fmla="*/ 0 h 52"/>
              <a:gd name="T4" fmla="*/ 38 w 38"/>
              <a:gd name="T5" fmla="*/ 0 h 52"/>
              <a:gd name="T6" fmla="*/ 34 w 38"/>
              <a:gd name="T7" fmla="*/ 2 h 52"/>
              <a:gd name="T8" fmla="*/ 26 w 38"/>
              <a:gd name="T9" fmla="*/ 6 h 52"/>
              <a:gd name="T10" fmla="*/ 20 w 38"/>
              <a:gd name="T11" fmla="*/ 6 h 52"/>
              <a:gd name="T12" fmla="*/ 14 w 38"/>
              <a:gd name="T13" fmla="*/ 6 h 52"/>
              <a:gd name="T14" fmla="*/ 8 w 38"/>
              <a:gd name="T15" fmla="*/ 4 h 52"/>
              <a:gd name="T16" fmla="*/ 0 w 38"/>
              <a:gd name="T17" fmla="*/ 0 h 52"/>
              <a:gd name="T18" fmla="*/ 20 w 38"/>
              <a:gd name="T19"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52">
                <a:moveTo>
                  <a:pt x="20" y="52"/>
                </a:moveTo>
                <a:lnTo>
                  <a:pt x="38" y="0"/>
                </a:lnTo>
                <a:lnTo>
                  <a:pt x="38" y="0"/>
                </a:lnTo>
                <a:lnTo>
                  <a:pt x="34" y="2"/>
                </a:lnTo>
                <a:lnTo>
                  <a:pt x="26" y="6"/>
                </a:lnTo>
                <a:lnTo>
                  <a:pt x="20" y="6"/>
                </a:lnTo>
                <a:lnTo>
                  <a:pt x="14" y="6"/>
                </a:lnTo>
                <a:lnTo>
                  <a:pt x="8" y="4"/>
                </a:lnTo>
                <a:lnTo>
                  <a:pt x="0" y="0"/>
                </a:lnTo>
                <a:lnTo>
                  <a:pt x="20" y="52"/>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1400" dirty="0"/>
          </a:p>
        </p:txBody>
      </p:sp>
      <p:sp>
        <p:nvSpPr>
          <p:cNvPr id="117" name="Freeform 116"/>
          <p:cNvSpPr>
            <a:spLocks/>
          </p:cNvSpPr>
          <p:nvPr/>
        </p:nvSpPr>
        <p:spPr bwMode="auto">
          <a:xfrm>
            <a:off x="2767626" y="4139400"/>
            <a:ext cx="100892" cy="123704"/>
          </a:xfrm>
          <a:custGeom>
            <a:avLst/>
            <a:gdLst>
              <a:gd name="T0" fmla="*/ 20 w 38"/>
              <a:gd name="T1" fmla="*/ 52 h 52"/>
              <a:gd name="T2" fmla="*/ 38 w 38"/>
              <a:gd name="T3" fmla="*/ 0 h 52"/>
              <a:gd name="T4" fmla="*/ 38 w 38"/>
              <a:gd name="T5" fmla="*/ 0 h 52"/>
              <a:gd name="T6" fmla="*/ 34 w 38"/>
              <a:gd name="T7" fmla="*/ 2 h 52"/>
              <a:gd name="T8" fmla="*/ 26 w 38"/>
              <a:gd name="T9" fmla="*/ 6 h 52"/>
              <a:gd name="T10" fmla="*/ 20 w 38"/>
              <a:gd name="T11" fmla="*/ 6 h 52"/>
              <a:gd name="T12" fmla="*/ 14 w 38"/>
              <a:gd name="T13" fmla="*/ 6 h 52"/>
              <a:gd name="T14" fmla="*/ 8 w 38"/>
              <a:gd name="T15" fmla="*/ 4 h 52"/>
              <a:gd name="T16" fmla="*/ 0 w 38"/>
              <a:gd name="T17" fmla="*/ 0 h 52"/>
              <a:gd name="T18" fmla="*/ 20 w 38"/>
              <a:gd name="T19"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52">
                <a:moveTo>
                  <a:pt x="20" y="52"/>
                </a:moveTo>
                <a:lnTo>
                  <a:pt x="38" y="0"/>
                </a:lnTo>
                <a:lnTo>
                  <a:pt x="38" y="0"/>
                </a:lnTo>
                <a:lnTo>
                  <a:pt x="34" y="2"/>
                </a:lnTo>
                <a:lnTo>
                  <a:pt x="26" y="6"/>
                </a:lnTo>
                <a:lnTo>
                  <a:pt x="20" y="6"/>
                </a:lnTo>
                <a:lnTo>
                  <a:pt x="14" y="6"/>
                </a:lnTo>
                <a:lnTo>
                  <a:pt x="8" y="4"/>
                </a:lnTo>
                <a:lnTo>
                  <a:pt x="0" y="0"/>
                </a:lnTo>
                <a:lnTo>
                  <a:pt x="20" y="52"/>
                </a:ln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18" name="Freeform 117"/>
          <p:cNvSpPr>
            <a:spLocks/>
          </p:cNvSpPr>
          <p:nvPr/>
        </p:nvSpPr>
        <p:spPr bwMode="auto">
          <a:xfrm>
            <a:off x="5746595" y="5866505"/>
            <a:ext cx="132753" cy="85641"/>
          </a:xfrm>
          <a:custGeom>
            <a:avLst/>
            <a:gdLst>
              <a:gd name="T0" fmla="*/ 50 w 50"/>
              <a:gd name="T1" fmla="*/ 18 h 36"/>
              <a:gd name="T2" fmla="*/ 0 w 50"/>
              <a:gd name="T3" fmla="*/ 0 h 36"/>
              <a:gd name="T4" fmla="*/ 0 w 50"/>
              <a:gd name="T5" fmla="*/ 0 h 36"/>
              <a:gd name="T6" fmla="*/ 2 w 50"/>
              <a:gd name="T7" fmla="*/ 4 h 36"/>
              <a:gd name="T8" fmla="*/ 6 w 50"/>
              <a:gd name="T9" fmla="*/ 12 h 36"/>
              <a:gd name="T10" fmla="*/ 6 w 50"/>
              <a:gd name="T11" fmla="*/ 16 h 36"/>
              <a:gd name="T12" fmla="*/ 6 w 50"/>
              <a:gd name="T13" fmla="*/ 24 h 36"/>
              <a:gd name="T14" fmla="*/ 4 w 50"/>
              <a:gd name="T15" fmla="*/ 30 h 36"/>
              <a:gd name="T16" fmla="*/ 0 w 50"/>
              <a:gd name="T17" fmla="*/ 36 h 36"/>
              <a:gd name="T18" fmla="*/ 50 w 50"/>
              <a:gd name="T19" fmla="*/ 1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36">
                <a:moveTo>
                  <a:pt x="50" y="18"/>
                </a:moveTo>
                <a:lnTo>
                  <a:pt x="0" y="0"/>
                </a:lnTo>
                <a:lnTo>
                  <a:pt x="0" y="0"/>
                </a:lnTo>
                <a:lnTo>
                  <a:pt x="2" y="4"/>
                </a:lnTo>
                <a:lnTo>
                  <a:pt x="6" y="12"/>
                </a:lnTo>
                <a:lnTo>
                  <a:pt x="6" y="16"/>
                </a:lnTo>
                <a:lnTo>
                  <a:pt x="6" y="24"/>
                </a:lnTo>
                <a:lnTo>
                  <a:pt x="4" y="30"/>
                </a:lnTo>
                <a:lnTo>
                  <a:pt x="0" y="36"/>
                </a:lnTo>
                <a:lnTo>
                  <a:pt x="50" y="18"/>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1400" dirty="0"/>
          </a:p>
        </p:txBody>
      </p:sp>
      <p:sp>
        <p:nvSpPr>
          <p:cNvPr id="119" name="Freeform 118"/>
          <p:cNvSpPr>
            <a:spLocks/>
          </p:cNvSpPr>
          <p:nvPr/>
        </p:nvSpPr>
        <p:spPr bwMode="auto">
          <a:xfrm>
            <a:off x="5746595" y="5866505"/>
            <a:ext cx="132753" cy="85641"/>
          </a:xfrm>
          <a:custGeom>
            <a:avLst/>
            <a:gdLst>
              <a:gd name="T0" fmla="*/ 50 w 50"/>
              <a:gd name="T1" fmla="*/ 18 h 36"/>
              <a:gd name="T2" fmla="*/ 0 w 50"/>
              <a:gd name="T3" fmla="*/ 0 h 36"/>
              <a:gd name="T4" fmla="*/ 0 w 50"/>
              <a:gd name="T5" fmla="*/ 0 h 36"/>
              <a:gd name="T6" fmla="*/ 2 w 50"/>
              <a:gd name="T7" fmla="*/ 4 h 36"/>
              <a:gd name="T8" fmla="*/ 6 w 50"/>
              <a:gd name="T9" fmla="*/ 12 h 36"/>
              <a:gd name="T10" fmla="*/ 6 w 50"/>
              <a:gd name="T11" fmla="*/ 16 h 36"/>
              <a:gd name="T12" fmla="*/ 6 w 50"/>
              <a:gd name="T13" fmla="*/ 24 h 36"/>
              <a:gd name="T14" fmla="*/ 4 w 50"/>
              <a:gd name="T15" fmla="*/ 30 h 36"/>
              <a:gd name="T16" fmla="*/ 0 w 50"/>
              <a:gd name="T17" fmla="*/ 36 h 36"/>
              <a:gd name="T18" fmla="*/ 50 w 50"/>
              <a:gd name="T19" fmla="*/ 1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36">
                <a:moveTo>
                  <a:pt x="50" y="18"/>
                </a:moveTo>
                <a:lnTo>
                  <a:pt x="0" y="0"/>
                </a:lnTo>
                <a:lnTo>
                  <a:pt x="0" y="0"/>
                </a:lnTo>
                <a:lnTo>
                  <a:pt x="2" y="4"/>
                </a:lnTo>
                <a:lnTo>
                  <a:pt x="6" y="12"/>
                </a:lnTo>
                <a:lnTo>
                  <a:pt x="6" y="16"/>
                </a:lnTo>
                <a:lnTo>
                  <a:pt x="6" y="24"/>
                </a:lnTo>
                <a:lnTo>
                  <a:pt x="4" y="30"/>
                </a:lnTo>
                <a:lnTo>
                  <a:pt x="0" y="36"/>
                </a:lnTo>
                <a:lnTo>
                  <a:pt x="50" y="18"/>
                </a:ln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400" dirty="0"/>
          </a:p>
        </p:txBody>
      </p:sp>
      <p:sp>
        <p:nvSpPr>
          <p:cNvPr id="122" name="Rectangle 121"/>
          <p:cNvSpPr>
            <a:spLocks noChangeArrowheads="1"/>
          </p:cNvSpPr>
          <p:nvPr/>
        </p:nvSpPr>
        <p:spPr bwMode="auto">
          <a:xfrm>
            <a:off x="6121931" y="4127956"/>
            <a:ext cx="12965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400" b="1" dirty="0">
                <a:solidFill>
                  <a:srgbClr val="000000"/>
                </a:solidFill>
                <a:latin typeface="Univers LT Std 47 Cn Lt" charset="0"/>
                <a:cs typeface="Arial" pitchFamily="34" charset="0"/>
              </a:rPr>
              <a:t>B</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120" name="Content Placeholder 1"/>
          <p:cNvSpPr txBox="1">
            <a:spLocks/>
          </p:cNvSpPr>
          <p:nvPr/>
        </p:nvSpPr>
        <p:spPr>
          <a:xfrm>
            <a:off x="457200" y="1219200"/>
            <a:ext cx="8229600" cy="1079956"/>
          </a:xfrm>
          <a:prstGeom prst="rect">
            <a:avLst/>
          </a:prstGeom>
        </p:spPr>
        <p:txBody>
          <a:bodyPr vert="horz" lIns="91440" tIns="45720" rIns="91440" bIns="45720" rtlCol="0">
            <a:normAutofit fontScale="775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dirty="0"/>
              <a:t>The </a:t>
            </a:r>
            <a:r>
              <a:rPr lang="en-US" i="1" dirty="0">
                <a:solidFill>
                  <a:srgbClr val="9D0505"/>
                </a:solidFill>
              </a:rPr>
              <a:t>price elasticity of demand </a:t>
            </a:r>
            <a:r>
              <a:rPr lang="en-US" dirty="0"/>
              <a:t>measures the magnitude of change in the quantity demanded from a change in its price. In other words, it estimates price sensitivity.</a:t>
            </a:r>
          </a:p>
        </p:txBody>
      </p:sp>
    </p:spTree>
    <p:extLst>
      <p:ext uri="{BB962C8B-B14F-4D97-AF65-F5344CB8AC3E}">
        <p14:creationId xmlns:p14="http://schemas.microsoft.com/office/powerpoint/2010/main" val="17980740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7"/>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9"/>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0"/>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1"/>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2"/>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3"/>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4"/>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116"/>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117"/>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25"/>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122"/>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115"/>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102"/>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103"/>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84"/>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53"/>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54"/>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55"/>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56"/>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57"/>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58"/>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59"/>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60"/>
                                        </p:tgtEl>
                                        <p:attrNameLst>
                                          <p:attrName>style.visibility</p:attrName>
                                        </p:attrNameLst>
                                      </p:cBhvr>
                                      <p:to>
                                        <p:strVal val="visible"/>
                                      </p:to>
                                    </p:set>
                                  </p:childTnLst>
                                </p:cTn>
                              </p:par>
                              <p:par>
                                <p:cTn id="77" presetID="1" presetClass="entr" presetSubtype="0" fill="hold" grpId="0" nodeType="withEffect">
                                  <p:stCondLst>
                                    <p:cond delay="0"/>
                                  </p:stCondLst>
                                  <p:childTnLst>
                                    <p:set>
                                      <p:cBhvr>
                                        <p:cTn id="78" dur="1" fill="hold">
                                          <p:stCondLst>
                                            <p:cond delay="0"/>
                                          </p:stCondLst>
                                        </p:cTn>
                                        <p:tgtEl>
                                          <p:spTgt spid="61"/>
                                        </p:tgtEl>
                                        <p:attrNameLst>
                                          <p:attrName>style.visibility</p:attrName>
                                        </p:attrNameLst>
                                      </p:cBhvr>
                                      <p:to>
                                        <p:strVal val="visible"/>
                                      </p:to>
                                    </p:set>
                                  </p:childTnLst>
                                </p:cTn>
                              </p:par>
                              <p:par>
                                <p:cTn id="79" presetID="1" presetClass="entr" presetSubtype="0" fill="hold" grpId="0" nodeType="withEffect">
                                  <p:stCondLst>
                                    <p:cond delay="0"/>
                                  </p:stCondLst>
                                  <p:childTnLst>
                                    <p:set>
                                      <p:cBhvr>
                                        <p:cTn id="80" dur="1" fill="hold">
                                          <p:stCondLst>
                                            <p:cond delay="0"/>
                                          </p:stCondLst>
                                        </p:cTn>
                                        <p:tgtEl>
                                          <p:spTgt spid="52"/>
                                        </p:tgtEl>
                                        <p:attrNameLst>
                                          <p:attrName>style.visibility</p:attrName>
                                        </p:attrNameLst>
                                      </p:cBhvr>
                                      <p:to>
                                        <p:strVal val="visible"/>
                                      </p:to>
                                    </p:set>
                                  </p:childTnLst>
                                </p:cTn>
                              </p:par>
                              <p:par>
                                <p:cTn id="81" presetID="1" presetClass="entr" presetSubtype="0" fill="hold" grpId="0" nodeType="withEffect">
                                  <p:stCondLst>
                                    <p:cond delay="0"/>
                                  </p:stCondLst>
                                  <p:childTnLst>
                                    <p:set>
                                      <p:cBhvr>
                                        <p:cTn id="82" dur="1" fill="hold">
                                          <p:stCondLst>
                                            <p:cond delay="0"/>
                                          </p:stCondLst>
                                        </p:cTn>
                                        <p:tgtEl>
                                          <p:spTgt spid="62"/>
                                        </p:tgtEl>
                                        <p:attrNameLst>
                                          <p:attrName>style.visibility</p:attrName>
                                        </p:attrNameLst>
                                      </p:cBhvr>
                                      <p:to>
                                        <p:strVal val="visible"/>
                                      </p:to>
                                    </p:set>
                                  </p:childTnLst>
                                </p:cTn>
                              </p:par>
                              <p:par>
                                <p:cTn id="83" presetID="1" presetClass="entr" presetSubtype="0" fill="hold" grpId="0" nodeType="withEffect">
                                  <p:stCondLst>
                                    <p:cond delay="0"/>
                                  </p:stCondLst>
                                  <p:childTnLst>
                                    <p:set>
                                      <p:cBhvr>
                                        <p:cTn id="84" dur="1" fill="hold">
                                          <p:stCondLst>
                                            <p:cond delay="0"/>
                                          </p:stCondLst>
                                        </p:cTn>
                                        <p:tgtEl>
                                          <p:spTgt spid="119"/>
                                        </p:tgtEl>
                                        <p:attrNameLst>
                                          <p:attrName>style.visibility</p:attrName>
                                        </p:attrNameLst>
                                      </p:cBhvr>
                                      <p:to>
                                        <p:strVal val="visible"/>
                                      </p:to>
                                    </p:set>
                                  </p:childTnLst>
                                </p:cTn>
                              </p:par>
                              <p:par>
                                <p:cTn id="85" presetID="1" presetClass="entr" presetSubtype="0" fill="hold" grpId="0" nodeType="withEffect">
                                  <p:stCondLst>
                                    <p:cond delay="0"/>
                                  </p:stCondLst>
                                  <p:childTnLst>
                                    <p:set>
                                      <p:cBhvr>
                                        <p:cTn id="86" dur="1" fill="hold">
                                          <p:stCondLst>
                                            <p:cond delay="0"/>
                                          </p:stCondLst>
                                        </p:cTn>
                                        <p:tgtEl>
                                          <p:spTgt spid="81"/>
                                        </p:tgtEl>
                                        <p:attrNameLst>
                                          <p:attrName>style.visibility</p:attrName>
                                        </p:attrNameLst>
                                      </p:cBhvr>
                                      <p:to>
                                        <p:strVal val="visible"/>
                                      </p:to>
                                    </p:set>
                                  </p:childTnLst>
                                </p:cTn>
                              </p:par>
                              <p:par>
                                <p:cTn id="87" presetID="1" presetClass="entr" presetSubtype="0" fill="hold" nodeType="withEffect">
                                  <p:stCondLst>
                                    <p:cond delay="0"/>
                                  </p:stCondLst>
                                  <p:childTnLst>
                                    <p:set>
                                      <p:cBhvr>
                                        <p:cTn id="88" dur="1" fill="hold">
                                          <p:stCondLst>
                                            <p:cond delay="0"/>
                                          </p:stCondLst>
                                        </p:cTn>
                                        <p:tgtEl>
                                          <p:spTgt spid="4"/>
                                        </p:tgtEl>
                                        <p:attrNameLst>
                                          <p:attrName>style.visibility</p:attrName>
                                        </p:attrNameLst>
                                      </p:cBhvr>
                                      <p:to>
                                        <p:strVal val="visible"/>
                                      </p:to>
                                    </p:set>
                                  </p:childTnLst>
                                </p:cTn>
                              </p:par>
                              <p:par>
                                <p:cTn id="89" presetID="1" presetClass="entr" presetSubtype="0" fill="hold" grpId="0" nodeType="withEffect">
                                  <p:stCondLst>
                                    <p:cond delay="0"/>
                                  </p:stCondLst>
                                  <p:childTnLst>
                                    <p:set>
                                      <p:cBhvr>
                                        <p:cTn id="90" dur="1" fill="hold">
                                          <p:stCondLst>
                                            <p:cond delay="0"/>
                                          </p:stCondLst>
                                        </p:cTn>
                                        <p:tgtEl>
                                          <p:spTgt spid="1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animBg="1"/>
      <p:bldP spid="103" grpId="0"/>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81" grpId="0" animBg="1"/>
      <p:bldP spid="84" grpId="0" animBg="1"/>
      <p:bldP spid="115" grpId="0" animBg="1"/>
      <p:bldP spid="116" grpId="0" animBg="1"/>
      <p:bldP spid="117" grpId="0" animBg="1"/>
      <p:bldP spid="118" grpId="0" animBg="1"/>
      <p:bldP spid="119" grpId="0" animBg="1"/>
      <p:bldP spid="12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Calculating price elasticity</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normAutofit/>
              </a:bodyPr>
              <a:lstStyle/>
              <a:p>
                <a:pPr marL="0" indent="0">
                  <a:buNone/>
                </a:pPr>
                <a:r>
                  <a:rPr lang="en-US" dirty="0"/>
                  <a:t>The </a:t>
                </a:r>
                <a:r>
                  <a:rPr lang="en-US" i="1" dirty="0">
                    <a:solidFill>
                      <a:srgbClr val="9D0505"/>
                    </a:solidFill>
                  </a:rPr>
                  <a:t>midpoint method </a:t>
                </a:r>
                <a:r>
                  <a:rPr lang="en-US" dirty="0"/>
                  <a:t>calculates the elasticity at the midpoint of any two points. The formula is:</a:t>
                </a:r>
              </a:p>
              <a:p>
                <a:pPr marL="0" indent="0">
                  <a:buNone/>
                </a:pPr>
                <a:endParaRPr lang="en-US" sz="1800" dirty="0"/>
              </a:p>
              <a:p>
                <a:pPr marL="0" indent="0" algn="ctr">
                  <a:buNone/>
                </a:pPr>
                <a14:m>
                  <m:oMath xmlns:m="http://schemas.openxmlformats.org/officeDocument/2006/math">
                    <m:r>
                      <a:rPr lang="en-US" sz="4000" i="1" smtClean="0">
                        <a:latin typeface="Cambria Math"/>
                        <a:ea typeface="Cambria Math"/>
                      </a:rPr>
                      <m:t>𝜀</m:t>
                    </m:r>
                    <m:r>
                      <a:rPr lang="en-US" sz="4000" i="1" smtClean="0">
                        <a:latin typeface="Cambria Math"/>
                      </a:rPr>
                      <m:t>=</m:t>
                    </m:r>
                    <m:box>
                      <m:boxPr>
                        <m:ctrlPr>
                          <a:rPr lang="en-US" sz="4000" i="1" smtClean="0">
                            <a:latin typeface="Cambria Math" panose="02040503050406030204" pitchFamily="18" charset="0"/>
                          </a:rPr>
                        </m:ctrlPr>
                      </m:boxPr>
                      <m:e>
                        <m:argPr>
                          <m:argSz m:val="-1"/>
                        </m:argPr>
                        <m:f>
                          <m:fPr>
                            <m:ctrlPr>
                              <a:rPr lang="en-US" sz="4000" i="1" smtClean="0">
                                <a:latin typeface="Cambria Math" panose="02040503050406030204" pitchFamily="18" charset="0"/>
                              </a:rPr>
                            </m:ctrlPr>
                          </m:fPr>
                          <m:num>
                            <m:r>
                              <a:rPr lang="en-US" sz="4000" b="0" i="1" smtClean="0">
                                <a:latin typeface="Cambria Math"/>
                              </a:rPr>
                              <m:t>%</m:t>
                            </m:r>
                            <m:r>
                              <a:rPr lang="en-US" sz="4000" b="0" i="1" smtClean="0">
                                <a:latin typeface="Cambria Math"/>
                                <a:ea typeface="Cambria Math"/>
                              </a:rPr>
                              <m:t>∆</m:t>
                            </m:r>
                            <m:r>
                              <a:rPr lang="en-US" sz="4000" b="0" i="1" smtClean="0">
                                <a:latin typeface="Cambria Math"/>
                              </a:rPr>
                              <m:t>𝑄</m:t>
                            </m:r>
                          </m:num>
                          <m:den>
                            <m:r>
                              <a:rPr lang="en-US" sz="4000" b="0" i="1" smtClean="0">
                                <a:latin typeface="Cambria Math"/>
                              </a:rPr>
                              <m:t>%</m:t>
                            </m:r>
                            <m:r>
                              <a:rPr lang="en-US" sz="4000" b="0" i="1" smtClean="0">
                                <a:latin typeface="Cambria Math"/>
                                <a:ea typeface="Cambria Math"/>
                              </a:rPr>
                              <m:t>∆</m:t>
                            </m:r>
                            <m:r>
                              <a:rPr lang="en-US" sz="4000" b="0" i="1" smtClean="0">
                                <a:latin typeface="Cambria Math"/>
                              </a:rPr>
                              <m:t>𝑃</m:t>
                            </m:r>
                          </m:den>
                        </m:f>
                      </m:e>
                    </m:box>
                  </m:oMath>
                </a14:m>
                <a:r>
                  <a:rPr lang="en-US" sz="4000" dirty="0">
                    <a:latin typeface="Cambria Math"/>
                  </a:rPr>
                  <a:t> = </a:t>
                </a:r>
                <a14:m>
                  <m:oMath xmlns:m="http://schemas.openxmlformats.org/officeDocument/2006/math">
                    <m:box>
                      <m:boxPr>
                        <m:ctrlPr>
                          <a:rPr lang="en-US" sz="4000" i="1">
                            <a:latin typeface="Cambria Math" panose="02040503050406030204" pitchFamily="18" charset="0"/>
                          </a:rPr>
                        </m:ctrlPr>
                      </m:boxPr>
                      <m:e>
                        <m:argPr>
                          <m:argSz m:val="-1"/>
                        </m:argPr>
                        <m:f>
                          <m:fPr>
                            <m:ctrlPr>
                              <a:rPr lang="en-US" sz="4000" i="1">
                                <a:latin typeface="Cambria Math" panose="02040503050406030204" pitchFamily="18" charset="0"/>
                              </a:rPr>
                            </m:ctrlPr>
                          </m:fPr>
                          <m:num>
                            <m:sSub>
                              <m:sSubPr>
                                <m:ctrlPr>
                                  <a:rPr lang="en-US" sz="4000" i="1">
                                    <a:latin typeface="Cambria Math" panose="02040503050406030204" pitchFamily="18" charset="0"/>
                                  </a:rPr>
                                </m:ctrlPr>
                              </m:sSubPr>
                              <m:e>
                                <m:r>
                                  <a:rPr lang="en-US" sz="4000" b="0" i="1" smtClean="0">
                                    <a:latin typeface="Cambria Math"/>
                                  </a:rPr>
                                  <m:t>(</m:t>
                                </m:r>
                                <m:r>
                                  <a:rPr lang="en-US" sz="4000" i="1">
                                    <a:latin typeface="Cambria Math"/>
                                  </a:rPr>
                                  <m:t>𝑄</m:t>
                                </m:r>
                              </m:e>
                              <m:sub>
                                <m:r>
                                  <a:rPr lang="en-US" sz="4000" i="1">
                                    <a:latin typeface="Cambria Math"/>
                                  </a:rPr>
                                  <m:t>2</m:t>
                                </m:r>
                              </m:sub>
                            </m:sSub>
                            <m:r>
                              <a:rPr lang="en-US" sz="4000" i="1">
                                <a:latin typeface="Cambria Math"/>
                              </a:rPr>
                              <m:t>−</m:t>
                            </m:r>
                            <m:sSub>
                              <m:sSubPr>
                                <m:ctrlPr>
                                  <a:rPr lang="en-US" sz="4000" i="1">
                                    <a:latin typeface="Cambria Math" panose="02040503050406030204" pitchFamily="18" charset="0"/>
                                  </a:rPr>
                                </m:ctrlPr>
                              </m:sSubPr>
                              <m:e>
                                <m:r>
                                  <a:rPr lang="en-US" sz="4000" i="1">
                                    <a:latin typeface="Cambria Math"/>
                                  </a:rPr>
                                  <m:t>𝑄</m:t>
                                </m:r>
                              </m:e>
                              <m:sub>
                                <m:r>
                                  <a:rPr lang="en-US" sz="4000" i="1">
                                    <a:latin typeface="Cambria Math"/>
                                  </a:rPr>
                                  <m:t>1</m:t>
                                </m:r>
                              </m:sub>
                            </m:sSub>
                            <m:r>
                              <a:rPr lang="en-US" sz="4000" b="0" i="1" smtClean="0">
                                <a:latin typeface="Cambria Math"/>
                              </a:rPr>
                              <m:t>)/[</m:t>
                            </m:r>
                            <m:r>
                              <a:rPr lang="en-US" sz="4000" i="1">
                                <a:latin typeface="Cambria Math"/>
                              </a:rPr>
                              <m:t>(</m:t>
                            </m:r>
                            <m:sSub>
                              <m:sSubPr>
                                <m:ctrlPr>
                                  <a:rPr lang="en-US" sz="4000" i="1">
                                    <a:latin typeface="Cambria Math" panose="02040503050406030204" pitchFamily="18" charset="0"/>
                                  </a:rPr>
                                </m:ctrlPr>
                              </m:sSubPr>
                              <m:e>
                                <m:r>
                                  <a:rPr lang="en-US" sz="4000" i="1">
                                    <a:latin typeface="Cambria Math"/>
                                  </a:rPr>
                                  <m:t>𝑄</m:t>
                                </m:r>
                              </m:e>
                              <m:sub>
                                <m:r>
                                  <a:rPr lang="en-US" sz="4000" i="1">
                                    <a:latin typeface="Cambria Math"/>
                                  </a:rPr>
                                  <m:t>2</m:t>
                                </m:r>
                              </m:sub>
                            </m:sSub>
                            <m:r>
                              <a:rPr lang="en-US" sz="4000" i="1">
                                <a:latin typeface="Cambria Math"/>
                              </a:rPr>
                              <m:t>+</m:t>
                            </m:r>
                            <m:sSub>
                              <m:sSubPr>
                                <m:ctrlPr>
                                  <a:rPr lang="en-US" sz="4000" i="1">
                                    <a:latin typeface="Cambria Math" panose="02040503050406030204" pitchFamily="18" charset="0"/>
                                  </a:rPr>
                                </m:ctrlPr>
                              </m:sSubPr>
                              <m:e>
                                <m:r>
                                  <a:rPr lang="en-US" sz="4000" i="1">
                                    <a:latin typeface="Cambria Math"/>
                                  </a:rPr>
                                  <m:t>𝑄</m:t>
                                </m:r>
                              </m:e>
                              <m:sub>
                                <m:r>
                                  <a:rPr lang="en-US" sz="4000" i="1">
                                    <a:latin typeface="Cambria Math"/>
                                  </a:rPr>
                                  <m:t>1</m:t>
                                </m:r>
                              </m:sub>
                            </m:sSub>
                            <m:r>
                              <a:rPr lang="en-US" sz="4000" i="1">
                                <a:latin typeface="Cambria Math"/>
                              </a:rPr>
                              <m:t>)</m:t>
                            </m:r>
                            <m:r>
                              <a:rPr lang="en-US" sz="4000" b="0" i="1" smtClean="0">
                                <a:latin typeface="Cambria Math"/>
                              </a:rPr>
                              <m:t>/2]</m:t>
                            </m:r>
                          </m:num>
                          <m:den>
                            <m:sSub>
                              <m:sSubPr>
                                <m:ctrlPr>
                                  <a:rPr lang="en-US" sz="4000" i="1">
                                    <a:latin typeface="Cambria Math" panose="02040503050406030204" pitchFamily="18" charset="0"/>
                                  </a:rPr>
                                </m:ctrlPr>
                              </m:sSubPr>
                              <m:e>
                                <m:r>
                                  <a:rPr lang="en-US" sz="4000" i="1">
                                    <a:latin typeface="Cambria Math"/>
                                  </a:rPr>
                                  <m:t>(</m:t>
                                </m:r>
                                <m:r>
                                  <a:rPr lang="en-US" sz="4000" b="0" i="1" smtClean="0">
                                    <a:latin typeface="Cambria Math"/>
                                  </a:rPr>
                                  <m:t>𝑃</m:t>
                                </m:r>
                              </m:e>
                              <m:sub>
                                <m:r>
                                  <a:rPr lang="en-US" sz="4000" i="1">
                                    <a:latin typeface="Cambria Math"/>
                                  </a:rPr>
                                  <m:t>2</m:t>
                                </m:r>
                              </m:sub>
                            </m:sSub>
                            <m:r>
                              <a:rPr lang="en-US" sz="4000" i="1">
                                <a:latin typeface="Cambria Math"/>
                              </a:rPr>
                              <m:t>−</m:t>
                            </m:r>
                            <m:sSub>
                              <m:sSubPr>
                                <m:ctrlPr>
                                  <a:rPr lang="en-US" sz="4000" i="1">
                                    <a:latin typeface="Cambria Math" panose="02040503050406030204" pitchFamily="18" charset="0"/>
                                  </a:rPr>
                                </m:ctrlPr>
                              </m:sSubPr>
                              <m:e>
                                <m:r>
                                  <a:rPr lang="en-US" sz="4000" b="0" i="1" smtClean="0">
                                    <a:latin typeface="Cambria Math"/>
                                  </a:rPr>
                                  <m:t>𝑃</m:t>
                                </m:r>
                              </m:e>
                              <m:sub>
                                <m:r>
                                  <a:rPr lang="en-US" sz="4000" i="1">
                                    <a:latin typeface="Cambria Math"/>
                                  </a:rPr>
                                  <m:t>1</m:t>
                                </m:r>
                              </m:sub>
                            </m:sSub>
                            <m:r>
                              <a:rPr lang="en-US" sz="4000" i="1">
                                <a:latin typeface="Cambria Math"/>
                              </a:rPr>
                              <m:t>)/[(</m:t>
                            </m:r>
                            <m:sSub>
                              <m:sSubPr>
                                <m:ctrlPr>
                                  <a:rPr lang="en-US" sz="4000" i="1">
                                    <a:latin typeface="Cambria Math" panose="02040503050406030204" pitchFamily="18" charset="0"/>
                                  </a:rPr>
                                </m:ctrlPr>
                              </m:sSubPr>
                              <m:e>
                                <m:r>
                                  <a:rPr lang="en-US" sz="4000" b="0" i="1" smtClean="0">
                                    <a:latin typeface="Cambria Math"/>
                                  </a:rPr>
                                  <m:t>𝑃</m:t>
                                </m:r>
                              </m:e>
                              <m:sub>
                                <m:r>
                                  <a:rPr lang="en-US" sz="4000" i="1">
                                    <a:latin typeface="Cambria Math"/>
                                  </a:rPr>
                                  <m:t>2</m:t>
                                </m:r>
                              </m:sub>
                            </m:sSub>
                            <m:r>
                              <a:rPr lang="en-US" sz="4000" i="1">
                                <a:latin typeface="Cambria Math"/>
                              </a:rPr>
                              <m:t>+</m:t>
                            </m:r>
                            <m:sSub>
                              <m:sSubPr>
                                <m:ctrlPr>
                                  <a:rPr lang="en-US" sz="4000" i="1">
                                    <a:latin typeface="Cambria Math" panose="02040503050406030204" pitchFamily="18" charset="0"/>
                                  </a:rPr>
                                </m:ctrlPr>
                              </m:sSubPr>
                              <m:e>
                                <m:r>
                                  <a:rPr lang="en-US" sz="4000" b="0" i="1" smtClean="0">
                                    <a:latin typeface="Cambria Math"/>
                                  </a:rPr>
                                  <m:t>𝑃</m:t>
                                </m:r>
                              </m:e>
                              <m:sub>
                                <m:r>
                                  <a:rPr lang="en-US" sz="4000" i="1">
                                    <a:latin typeface="Cambria Math"/>
                                  </a:rPr>
                                  <m:t>1</m:t>
                                </m:r>
                              </m:sub>
                            </m:sSub>
                            <m:r>
                              <a:rPr lang="en-US" sz="4000" i="1">
                                <a:latin typeface="Cambria Math"/>
                              </a:rPr>
                              <m:t>)/2]</m:t>
                            </m:r>
                          </m:den>
                        </m:f>
                      </m:e>
                    </m:box>
                  </m:oMath>
                </a14:m>
                <a:endParaRPr lang="en-US" dirty="0"/>
              </a:p>
              <a:p>
                <a:pPr marL="0" indent="0">
                  <a:buNone/>
                </a:pPr>
                <a:endParaRPr lang="en-US" sz="2000" dirty="0"/>
              </a:p>
              <a:p>
                <a:pPr marL="0" indent="0">
                  <a:buNone/>
                </a:pPr>
                <a:r>
                  <a:rPr lang="en-US" dirty="0"/>
                  <a:t>where point 1 is </a:t>
                </a:r>
                <a14:m>
                  <m:oMath xmlns:m="http://schemas.openxmlformats.org/officeDocument/2006/math">
                    <m:r>
                      <a:rPr lang="en-US" i="1" dirty="0" smtClean="0">
                        <a:latin typeface="Cambria Math"/>
                      </a:rPr>
                      <m:t>(</m:t>
                    </m:r>
                    <m:sSub>
                      <m:sSubPr>
                        <m:ctrlPr>
                          <a:rPr lang="en-US" i="1" dirty="0" smtClean="0">
                            <a:latin typeface="Cambria Math" panose="02040503050406030204" pitchFamily="18" charset="0"/>
                          </a:rPr>
                        </m:ctrlPr>
                      </m:sSubPr>
                      <m:e>
                        <m:r>
                          <a:rPr lang="en-US" b="0" i="1" dirty="0" smtClean="0">
                            <a:latin typeface="Cambria Math"/>
                          </a:rPr>
                          <m:t>𝑃</m:t>
                        </m:r>
                      </m:e>
                      <m:sub>
                        <m:r>
                          <a:rPr lang="en-US" b="0" i="1" dirty="0" smtClean="0">
                            <a:latin typeface="Cambria Math"/>
                          </a:rPr>
                          <m:t>1</m:t>
                        </m:r>
                      </m:sub>
                    </m:sSub>
                    <m:r>
                      <a:rPr lang="en-US" i="1" dirty="0" smtClean="0">
                        <a:latin typeface="Cambria Math"/>
                      </a:rPr>
                      <m:t>,</m:t>
                    </m:r>
                    <m:sSub>
                      <m:sSubPr>
                        <m:ctrlPr>
                          <a:rPr lang="en-US" i="1" dirty="0">
                            <a:latin typeface="Cambria Math" panose="02040503050406030204" pitchFamily="18" charset="0"/>
                          </a:rPr>
                        </m:ctrlPr>
                      </m:sSubPr>
                      <m:e>
                        <m:r>
                          <a:rPr lang="en-US" b="0" i="1" dirty="0" smtClean="0">
                            <a:latin typeface="Cambria Math"/>
                          </a:rPr>
                          <m:t>𝑄</m:t>
                        </m:r>
                      </m:e>
                      <m:sub>
                        <m:r>
                          <a:rPr lang="en-US" i="1" dirty="0">
                            <a:latin typeface="Cambria Math"/>
                          </a:rPr>
                          <m:t>1</m:t>
                        </m:r>
                      </m:sub>
                    </m:sSub>
                    <m:r>
                      <a:rPr lang="en-US" i="1" dirty="0" smtClean="0">
                        <a:latin typeface="Cambria Math"/>
                      </a:rPr>
                      <m:t>)</m:t>
                    </m:r>
                  </m:oMath>
                </a14:m>
                <a:r>
                  <a:rPr lang="en-US" dirty="0"/>
                  <a:t> and point 2 is</a:t>
                </a:r>
                <a14:m>
                  <m:oMath xmlns:m="http://schemas.openxmlformats.org/officeDocument/2006/math">
                    <m:r>
                      <a:rPr lang="en-US" i="1" dirty="0">
                        <a:latin typeface="Cambria Math"/>
                      </a:rPr>
                      <m:t>(</m:t>
                    </m:r>
                    <m:sSub>
                      <m:sSubPr>
                        <m:ctrlPr>
                          <a:rPr lang="en-US" i="1" dirty="0">
                            <a:latin typeface="Cambria Math" panose="02040503050406030204" pitchFamily="18" charset="0"/>
                          </a:rPr>
                        </m:ctrlPr>
                      </m:sSubPr>
                      <m:e>
                        <m:r>
                          <a:rPr lang="en-US" i="1" dirty="0">
                            <a:latin typeface="Cambria Math"/>
                          </a:rPr>
                          <m:t>𝑃</m:t>
                        </m:r>
                      </m:e>
                      <m:sub>
                        <m:r>
                          <a:rPr lang="en-US" b="0" i="1" dirty="0" smtClean="0">
                            <a:latin typeface="Cambria Math"/>
                          </a:rPr>
                          <m:t>2</m:t>
                        </m:r>
                      </m:sub>
                    </m:sSub>
                    <m:r>
                      <a:rPr lang="en-US" i="1" dirty="0">
                        <a:latin typeface="Cambria Math"/>
                      </a:rPr>
                      <m:t>,</m:t>
                    </m:r>
                    <m:sSub>
                      <m:sSubPr>
                        <m:ctrlPr>
                          <a:rPr lang="en-US" i="1" dirty="0">
                            <a:latin typeface="Cambria Math" panose="02040503050406030204" pitchFamily="18" charset="0"/>
                          </a:rPr>
                        </m:ctrlPr>
                      </m:sSubPr>
                      <m:e>
                        <m:r>
                          <a:rPr lang="en-US" i="1" dirty="0">
                            <a:latin typeface="Cambria Math"/>
                          </a:rPr>
                          <m:t>𝑄</m:t>
                        </m:r>
                      </m:e>
                      <m:sub>
                        <m:r>
                          <a:rPr lang="en-US" b="0" i="1" dirty="0" smtClean="0">
                            <a:latin typeface="Cambria Math"/>
                          </a:rPr>
                          <m:t>2</m:t>
                        </m:r>
                      </m:sub>
                    </m:sSub>
                    <m:r>
                      <a:rPr lang="en-US" i="1" dirty="0">
                        <a:latin typeface="Cambria Math"/>
                      </a:rPr>
                      <m:t>)</m:t>
                    </m:r>
                  </m:oMath>
                </a14:m>
                <a:r>
                  <a:rPr lang="en-US" dirty="0"/>
                  <a:t>.</a:t>
                </a:r>
              </a:p>
              <a:p>
                <a:pPr marL="0" indent="0">
                  <a:buNone/>
                </a:pPr>
                <a:endParaRPr lang="en-US" sz="2000" dirty="0"/>
              </a:p>
              <a:p>
                <a:r>
                  <a:rPr lang="en-US" dirty="0"/>
                  <a:t>The midpoint elasticity is the difference of any two numbers divided by their average.</a:t>
                </a: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a:blip r:embed="rId3"/>
                <a:stretch>
                  <a:fillRect l="-1852" t="-1553" r="-741"/>
                </a:stretch>
              </a:blipFill>
            </p:spPr>
            <p:txBody>
              <a:bodyPr/>
              <a:lstStyle/>
              <a:p>
                <a:r>
                  <a:rPr lang="en-US">
                    <a:noFill/>
                  </a:rPr>
                  <a:t> </a:t>
                </a:r>
              </a:p>
            </p:txBody>
          </p:sp>
        </mc:Fallback>
      </mc:AlternateContent>
      <p:sp>
        <p:nvSpPr>
          <p:cNvPr id="4" name="Rectangle 3"/>
          <p:cNvSpPr/>
          <p:nvPr/>
        </p:nvSpPr>
        <p:spPr>
          <a:xfrm>
            <a:off x="2640330" y="2787729"/>
            <a:ext cx="762000" cy="381001"/>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p:cNvSpPr/>
          <p:nvPr/>
        </p:nvSpPr>
        <p:spPr>
          <a:xfrm>
            <a:off x="3990297" y="2777409"/>
            <a:ext cx="1369512" cy="36814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p:cNvSpPr/>
          <p:nvPr/>
        </p:nvSpPr>
        <p:spPr>
          <a:xfrm>
            <a:off x="5585460" y="2777409"/>
            <a:ext cx="1676400" cy="381001"/>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779307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t>Active Learning: Calculating the price elasticity of demand</a:t>
            </a:r>
          </a:p>
        </p:txBody>
      </p:sp>
      <p:sp>
        <p:nvSpPr>
          <p:cNvPr id="4" name="Content Placeholder 3"/>
          <p:cNvSpPr>
            <a:spLocks noGrp="1"/>
          </p:cNvSpPr>
          <p:nvPr>
            <p:ph idx="1"/>
          </p:nvPr>
        </p:nvSpPr>
        <p:spPr/>
        <p:txBody>
          <a:bodyPr>
            <a:normAutofit/>
          </a:bodyPr>
          <a:lstStyle/>
          <a:p>
            <a:pPr marL="0" indent="0">
              <a:buNone/>
            </a:pPr>
            <a:r>
              <a:rPr lang="en-US" dirty="0"/>
              <a:t>Find the price elasticity of demand using the midpoint formula for the points along a demand curve: ($10,350) and ($20,150).</a:t>
            </a:r>
          </a:p>
        </p:txBody>
      </p:sp>
    </p:spTree>
    <p:extLst>
      <p:ext uri="{BB962C8B-B14F-4D97-AF65-F5344CB8AC3E}">
        <p14:creationId xmlns:p14="http://schemas.microsoft.com/office/powerpoint/2010/main" val="33659607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Active Learning Solution I</a:t>
            </a:r>
          </a:p>
        </p:txBody>
      </p:sp>
      <mc:AlternateContent xmlns:mc="http://schemas.openxmlformats.org/markup-compatibility/2006" xmlns:a14="http://schemas.microsoft.com/office/drawing/2010/main">
        <mc:Choice Requires="a14">
          <p:sp>
            <p:nvSpPr>
              <p:cNvPr id="4" name="Content Placeholder 3"/>
              <p:cNvSpPr>
                <a:spLocks noGrp="1"/>
              </p:cNvSpPr>
              <p:nvPr>
                <p:ph idx="1"/>
              </p:nvPr>
            </p:nvSpPr>
            <p:spPr/>
            <p:txBody>
              <a:bodyPr>
                <a:normAutofit lnSpcReduction="10000"/>
              </a:bodyPr>
              <a:lstStyle/>
              <a:p>
                <a:pPr marL="0" indent="0">
                  <a:buNone/>
                </a:pPr>
                <a:r>
                  <a:rPr lang="en-US" dirty="0"/>
                  <a:t>Find the price elasticity of demand using the midpoint formula for the points along a demand curve: ($10,350) and ($20,150).</a:t>
                </a:r>
                <a:endParaRPr lang="en-US" sz="1400" dirty="0"/>
              </a:p>
              <a:p>
                <a:pPr marL="0" indent="0">
                  <a:buNone/>
                </a:pPr>
                <a:endParaRPr lang="en-US" sz="1400" dirty="0"/>
              </a:p>
              <a:p>
                <a:pPr marL="0" indent="0" algn="ctr">
                  <a:buNone/>
                </a:pPr>
                <a14:m>
                  <m:oMath xmlns:m="http://schemas.openxmlformats.org/officeDocument/2006/math">
                    <m:sSub>
                      <m:sSubPr>
                        <m:ctrlPr>
                          <a:rPr lang="en-US" i="1" smtClean="0">
                            <a:latin typeface="Cambria Math" panose="02040503050406030204" pitchFamily="18" charset="0"/>
                            <a:ea typeface="Cambria Math"/>
                          </a:rPr>
                        </m:ctrlPr>
                      </m:sSubPr>
                      <m:e>
                        <m:r>
                          <a:rPr lang="en-US" i="1">
                            <a:latin typeface="Cambria Math"/>
                            <a:ea typeface="Cambria Math"/>
                          </a:rPr>
                          <m:t>𝜀</m:t>
                        </m:r>
                      </m:e>
                      <m:sub>
                        <m:r>
                          <a:rPr lang="en-US" b="0" i="1" smtClean="0">
                            <a:latin typeface="Cambria Math"/>
                            <a:ea typeface="Cambria Math"/>
                          </a:rPr>
                          <m:t>𝑑</m:t>
                        </m:r>
                      </m:sub>
                    </m:sSub>
                    <m:r>
                      <a:rPr lang="en-US" i="1">
                        <a:latin typeface="Cambria Math"/>
                      </a:rPr>
                      <m:t>=</m:t>
                    </m:r>
                    <m:box>
                      <m:boxPr>
                        <m:ctrlPr>
                          <a:rPr lang="en-US" i="1">
                            <a:latin typeface="Cambria Math" panose="02040503050406030204" pitchFamily="18" charset="0"/>
                          </a:rPr>
                        </m:ctrlPr>
                      </m:boxPr>
                      <m:e>
                        <m:argPr>
                          <m:argSz m:val="-1"/>
                        </m:argPr>
                        <m:f>
                          <m:fPr>
                            <m:ctrlPr>
                              <a:rPr lang="en-US" i="1">
                                <a:latin typeface="Cambria Math" panose="02040503050406030204" pitchFamily="18" charset="0"/>
                              </a:rPr>
                            </m:ctrlPr>
                          </m:fPr>
                          <m:num>
                            <m:r>
                              <a:rPr lang="en-US" i="1">
                                <a:latin typeface="Cambria Math"/>
                              </a:rPr>
                              <m:t>%</m:t>
                            </m:r>
                            <m:r>
                              <a:rPr lang="en-US" i="1">
                                <a:latin typeface="Cambria Math"/>
                                <a:ea typeface="Cambria Math"/>
                              </a:rPr>
                              <m:t>∆</m:t>
                            </m:r>
                            <m:r>
                              <a:rPr lang="en-US" i="1">
                                <a:latin typeface="Cambria Math"/>
                              </a:rPr>
                              <m:t>𝑄</m:t>
                            </m:r>
                          </m:num>
                          <m:den>
                            <m:r>
                              <a:rPr lang="en-US" i="1">
                                <a:latin typeface="Cambria Math"/>
                              </a:rPr>
                              <m:t>%</m:t>
                            </m:r>
                            <m:r>
                              <a:rPr lang="en-US" i="1">
                                <a:latin typeface="Cambria Math"/>
                                <a:ea typeface="Cambria Math"/>
                              </a:rPr>
                              <m:t>∆</m:t>
                            </m:r>
                            <m:r>
                              <a:rPr lang="en-US" i="1">
                                <a:latin typeface="Cambria Math"/>
                              </a:rPr>
                              <m:t>𝑃</m:t>
                            </m:r>
                          </m:den>
                        </m:f>
                      </m:e>
                    </m:box>
                  </m:oMath>
                </a14:m>
                <a:r>
                  <a:rPr lang="en-US" dirty="0">
                    <a:latin typeface="Cambria Math"/>
                  </a:rPr>
                  <a:t> =</a:t>
                </a:r>
                <a14:m>
                  <m:oMath xmlns:m="http://schemas.openxmlformats.org/officeDocument/2006/math">
                    <m:box>
                      <m:boxPr>
                        <m:ctrlPr>
                          <a:rPr lang="en-US" i="1">
                            <a:latin typeface="Cambria Math" panose="02040503050406030204" pitchFamily="18" charset="0"/>
                          </a:rPr>
                        </m:ctrlPr>
                      </m:boxPr>
                      <m:e>
                        <m:argPr>
                          <m:argSz m:val="-1"/>
                        </m:argPr>
                        <m:r>
                          <m:rPr>
                            <m:brk m:alnAt="63"/>
                          </m:rPr>
                          <a:rPr lang="en-US" b="0" i="1" smtClean="0">
                            <a:latin typeface="Cambria Math"/>
                          </a:rPr>
                          <m:t> </m:t>
                        </m:r>
                        <m:f>
                          <m:fPr>
                            <m:ctrlPr>
                              <a:rPr lang="en-US" i="1">
                                <a:latin typeface="Cambria Math" panose="02040503050406030204" pitchFamily="18" charset="0"/>
                              </a:rPr>
                            </m:ctrlPr>
                          </m:fPr>
                          <m:num>
                            <m:r>
                              <a:rPr lang="en-US" b="0" i="1" smtClean="0">
                                <a:latin typeface="Cambria Math"/>
                              </a:rPr>
                              <m:t>(150</m:t>
                            </m:r>
                            <m:r>
                              <a:rPr lang="en-US" i="1">
                                <a:latin typeface="Cambria Math"/>
                              </a:rPr>
                              <m:t>−</m:t>
                            </m:r>
                            <m:r>
                              <a:rPr lang="en-US" b="0" i="1" smtClean="0">
                                <a:latin typeface="Cambria Math"/>
                              </a:rPr>
                              <m:t>350</m:t>
                            </m:r>
                            <m:r>
                              <a:rPr lang="en-US" i="1">
                                <a:latin typeface="Cambria Math"/>
                              </a:rPr>
                              <m:t>)/[(</m:t>
                            </m:r>
                            <m:r>
                              <a:rPr lang="en-US" b="0" i="1" smtClean="0">
                                <a:latin typeface="Cambria Math"/>
                              </a:rPr>
                              <m:t>150</m:t>
                            </m:r>
                            <m:r>
                              <a:rPr lang="en-US" i="1">
                                <a:latin typeface="Cambria Math"/>
                              </a:rPr>
                              <m:t>+</m:t>
                            </m:r>
                            <m:r>
                              <a:rPr lang="en-US" b="0" i="1" smtClean="0">
                                <a:latin typeface="Cambria Math"/>
                              </a:rPr>
                              <m:t>350</m:t>
                            </m:r>
                            <m:r>
                              <a:rPr lang="en-US" i="1">
                                <a:latin typeface="Cambria Math"/>
                              </a:rPr>
                              <m:t>)/2]</m:t>
                            </m:r>
                          </m:num>
                          <m:den>
                            <m:r>
                              <a:rPr lang="en-US" b="0" i="1" smtClean="0">
                                <a:latin typeface="Cambria Math"/>
                              </a:rPr>
                              <m:t>($20</m:t>
                            </m:r>
                            <m:r>
                              <a:rPr lang="en-US" i="1">
                                <a:latin typeface="Cambria Math"/>
                              </a:rPr>
                              <m:t>−</m:t>
                            </m:r>
                            <m:r>
                              <a:rPr lang="en-US" b="0" i="1" smtClean="0">
                                <a:latin typeface="Cambria Math"/>
                              </a:rPr>
                              <m:t>$10</m:t>
                            </m:r>
                            <m:r>
                              <a:rPr lang="en-US" i="1">
                                <a:latin typeface="Cambria Math"/>
                              </a:rPr>
                              <m:t>)/[</m:t>
                            </m:r>
                            <m:r>
                              <a:rPr lang="en-US" b="0" i="1" smtClean="0">
                                <a:latin typeface="Cambria Math"/>
                              </a:rPr>
                              <m:t>($20</m:t>
                            </m:r>
                            <m:r>
                              <a:rPr lang="en-US" i="1">
                                <a:latin typeface="Cambria Math"/>
                              </a:rPr>
                              <m:t>+</m:t>
                            </m:r>
                            <m:r>
                              <a:rPr lang="en-US" b="0" i="1" smtClean="0">
                                <a:latin typeface="Cambria Math"/>
                              </a:rPr>
                              <m:t>$10</m:t>
                            </m:r>
                            <m:r>
                              <a:rPr lang="en-US" i="1">
                                <a:latin typeface="Cambria Math"/>
                              </a:rPr>
                              <m:t>)/2]</m:t>
                            </m:r>
                          </m:den>
                        </m:f>
                      </m:e>
                    </m:box>
                  </m:oMath>
                </a14:m>
                <a:r>
                  <a:rPr lang="en-US" dirty="0">
                    <a:latin typeface="Cambria Math"/>
                  </a:rPr>
                  <a:t> = </a:t>
                </a:r>
                <a14:m>
                  <m:oMath xmlns:m="http://schemas.openxmlformats.org/officeDocument/2006/math">
                    <m:box>
                      <m:boxPr>
                        <m:ctrlPr>
                          <a:rPr lang="en-US" i="1">
                            <a:latin typeface="Cambria Math" panose="02040503050406030204" pitchFamily="18" charset="0"/>
                          </a:rPr>
                        </m:ctrlPr>
                      </m:boxPr>
                      <m:e>
                        <m:argPr>
                          <m:argSz m:val="-1"/>
                        </m:argPr>
                        <m:f>
                          <m:fPr>
                            <m:ctrlPr>
                              <a:rPr lang="en-US" i="1">
                                <a:latin typeface="Cambria Math" panose="02040503050406030204" pitchFamily="18" charset="0"/>
                              </a:rPr>
                            </m:ctrlPr>
                          </m:fPr>
                          <m:num>
                            <m:r>
                              <a:rPr lang="en-US" b="0" i="1" smtClean="0">
                                <a:latin typeface="Cambria Math" panose="02040503050406030204" pitchFamily="18" charset="0"/>
                              </a:rPr>
                              <m:t>−</m:t>
                            </m:r>
                            <m:r>
                              <a:rPr lang="en-US" b="0" i="1" smtClean="0">
                                <a:latin typeface="Cambria Math"/>
                              </a:rPr>
                              <m:t>20</m:t>
                            </m:r>
                            <m:r>
                              <a:rPr lang="en-US" i="1">
                                <a:latin typeface="Cambria Math"/>
                              </a:rPr>
                              <m:t>0/</m:t>
                            </m:r>
                            <m:r>
                              <a:rPr lang="en-US" b="0" i="1" smtClean="0">
                                <a:latin typeface="Cambria Math"/>
                              </a:rPr>
                              <m:t>250</m:t>
                            </m:r>
                          </m:num>
                          <m:den>
                            <m:r>
                              <a:rPr lang="en-US" i="1">
                                <a:latin typeface="Cambria Math"/>
                              </a:rPr>
                              <m:t>$</m:t>
                            </m:r>
                            <m:r>
                              <a:rPr lang="en-US" b="0" i="1" smtClean="0">
                                <a:latin typeface="Cambria Math"/>
                              </a:rPr>
                              <m:t>1</m:t>
                            </m:r>
                            <m:r>
                              <a:rPr lang="en-US" i="1">
                                <a:latin typeface="Cambria Math"/>
                              </a:rPr>
                              <m:t>0/</m:t>
                            </m:r>
                            <m:r>
                              <a:rPr lang="en-US" b="0" i="1" smtClean="0">
                                <a:latin typeface="Cambria Math"/>
                              </a:rPr>
                              <m:t>$15</m:t>
                            </m:r>
                          </m:den>
                        </m:f>
                        <m:r>
                          <a:rPr lang="en-US" b="0" i="1" smtClean="0">
                            <a:latin typeface="Cambria Math"/>
                          </a:rPr>
                          <m:t> =</m:t>
                        </m:r>
                        <m:r>
                          <a:rPr lang="en-US" b="0" i="1" smtClean="0">
                            <a:latin typeface="Cambria Math" panose="02040503050406030204" pitchFamily="18" charset="0"/>
                          </a:rPr>
                          <m:t>−</m:t>
                        </m:r>
                      </m:e>
                    </m:box>
                    <m:r>
                      <a:rPr lang="en-US" b="0" i="1" smtClean="0">
                        <a:latin typeface="Cambria Math"/>
                      </a:rPr>
                      <m:t>1.2</m:t>
                    </m:r>
                  </m:oMath>
                </a14:m>
                <a:endParaRPr lang="en-US" dirty="0"/>
              </a:p>
              <a:p>
                <a:pPr marL="0" indent="0">
                  <a:buNone/>
                </a:pPr>
                <a:endParaRPr lang="en-US" sz="1600" dirty="0"/>
              </a:p>
              <a:p>
                <a:r>
                  <a:rPr lang="en-US" dirty="0"/>
                  <a:t>Interchanging points yields the same answer.</a:t>
                </a:r>
              </a:p>
              <a:p>
                <a:pPr marL="0" indent="0">
                  <a:buNone/>
                </a:pPr>
                <a:endParaRPr lang="en-US" sz="1400" dirty="0"/>
              </a:p>
              <a:p>
                <a:pPr marL="0" indent="0" algn="ctr">
                  <a:buNone/>
                </a:pPr>
                <a14:m>
                  <m:oMath xmlns:m="http://schemas.openxmlformats.org/officeDocument/2006/math">
                    <m:sSub>
                      <m:sSubPr>
                        <m:ctrlPr>
                          <a:rPr lang="en-US" i="1">
                            <a:latin typeface="Cambria Math" panose="02040503050406030204" pitchFamily="18" charset="0"/>
                            <a:ea typeface="Cambria Math"/>
                          </a:rPr>
                        </m:ctrlPr>
                      </m:sSubPr>
                      <m:e>
                        <m:r>
                          <a:rPr lang="en-US" i="1">
                            <a:latin typeface="Cambria Math"/>
                            <a:ea typeface="Cambria Math"/>
                          </a:rPr>
                          <m:t>𝜀</m:t>
                        </m:r>
                      </m:e>
                      <m:sub>
                        <m:r>
                          <a:rPr lang="en-US" i="1">
                            <a:latin typeface="Cambria Math"/>
                            <a:ea typeface="Cambria Math"/>
                          </a:rPr>
                          <m:t>𝑑</m:t>
                        </m:r>
                      </m:sub>
                    </m:sSub>
                    <m:r>
                      <a:rPr lang="en-US" i="1">
                        <a:latin typeface="Cambria Math"/>
                      </a:rPr>
                      <m:t>=</m:t>
                    </m:r>
                    <m:box>
                      <m:boxPr>
                        <m:ctrlPr>
                          <a:rPr lang="en-US" i="1">
                            <a:latin typeface="Cambria Math" panose="02040503050406030204" pitchFamily="18" charset="0"/>
                          </a:rPr>
                        </m:ctrlPr>
                      </m:boxPr>
                      <m:e>
                        <m:argPr>
                          <m:argSz m:val="-1"/>
                        </m:argPr>
                        <m:f>
                          <m:fPr>
                            <m:ctrlPr>
                              <a:rPr lang="en-US" i="1">
                                <a:latin typeface="Cambria Math" panose="02040503050406030204" pitchFamily="18" charset="0"/>
                              </a:rPr>
                            </m:ctrlPr>
                          </m:fPr>
                          <m:num>
                            <m:r>
                              <a:rPr lang="en-US" i="1">
                                <a:latin typeface="Cambria Math"/>
                              </a:rPr>
                              <m:t>%</m:t>
                            </m:r>
                            <m:r>
                              <a:rPr lang="en-US" i="1">
                                <a:latin typeface="Cambria Math"/>
                                <a:ea typeface="Cambria Math"/>
                              </a:rPr>
                              <m:t>∆</m:t>
                            </m:r>
                            <m:r>
                              <a:rPr lang="en-US" i="1">
                                <a:latin typeface="Cambria Math"/>
                              </a:rPr>
                              <m:t>𝑄</m:t>
                            </m:r>
                          </m:num>
                          <m:den>
                            <m:r>
                              <a:rPr lang="en-US" i="1">
                                <a:latin typeface="Cambria Math"/>
                              </a:rPr>
                              <m:t>%</m:t>
                            </m:r>
                            <m:r>
                              <a:rPr lang="en-US" i="1">
                                <a:latin typeface="Cambria Math"/>
                                <a:ea typeface="Cambria Math"/>
                              </a:rPr>
                              <m:t>∆</m:t>
                            </m:r>
                            <m:r>
                              <a:rPr lang="en-US" i="1">
                                <a:latin typeface="Cambria Math"/>
                              </a:rPr>
                              <m:t>𝑃</m:t>
                            </m:r>
                          </m:den>
                        </m:f>
                      </m:e>
                    </m:box>
                  </m:oMath>
                </a14:m>
                <a:r>
                  <a:rPr lang="en-US" dirty="0">
                    <a:latin typeface="Cambria Math"/>
                  </a:rPr>
                  <a:t> = </a:t>
                </a:r>
                <a14:m>
                  <m:oMath xmlns:m="http://schemas.openxmlformats.org/officeDocument/2006/math">
                    <m:box>
                      <m:boxPr>
                        <m:ctrlPr>
                          <a:rPr lang="en-US" i="1">
                            <a:latin typeface="Cambria Math" panose="02040503050406030204" pitchFamily="18" charset="0"/>
                          </a:rPr>
                        </m:ctrlPr>
                      </m:boxPr>
                      <m:e>
                        <m:argPr>
                          <m:argSz m:val="-1"/>
                        </m:argPr>
                        <m:f>
                          <m:fPr>
                            <m:ctrlPr>
                              <a:rPr lang="en-US" i="1">
                                <a:latin typeface="Cambria Math" panose="02040503050406030204" pitchFamily="18" charset="0"/>
                              </a:rPr>
                            </m:ctrlPr>
                          </m:fPr>
                          <m:num>
                            <m:r>
                              <a:rPr lang="en-US" i="1">
                                <a:latin typeface="Cambria Math"/>
                              </a:rPr>
                              <m:t>(</m:t>
                            </m:r>
                            <m:r>
                              <a:rPr lang="en-US" b="0" i="1" smtClean="0">
                                <a:latin typeface="Cambria Math"/>
                              </a:rPr>
                              <m:t>3</m:t>
                            </m:r>
                            <m:r>
                              <a:rPr lang="en-US" i="1">
                                <a:latin typeface="Cambria Math"/>
                              </a:rPr>
                              <m:t>50−</m:t>
                            </m:r>
                            <m:r>
                              <a:rPr lang="en-US" b="0" i="1" smtClean="0">
                                <a:latin typeface="Cambria Math"/>
                              </a:rPr>
                              <m:t>1</m:t>
                            </m:r>
                            <m:r>
                              <a:rPr lang="en-US" i="1">
                                <a:latin typeface="Cambria Math"/>
                              </a:rPr>
                              <m:t>50)/[(</m:t>
                            </m:r>
                            <m:r>
                              <a:rPr lang="en-US" b="0" i="1" smtClean="0">
                                <a:latin typeface="Cambria Math"/>
                              </a:rPr>
                              <m:t>3</m:t>
                            </m:r>
                            <m:r>
                              <a:rPr lang="en-US" i="1">
                                <a:latin typeface="Cambria Math"/>
                              </a:rPr>
                              <m:t>50+</m:t>
                            </m:r>
                            <m:r>
                              <a:rPr lang="en-US" b="0" i="1" smtClean="0">
                                <a:latin typeface="Cambria Math"/>
                              </a:rPr>
                              <m:t>1</m:t>
                            </m:r>
                            <m:r>
                              <a:rPr lang="en-US" i="1">
                                <a:latin typeface="Cambria Math"/>
                              </a:rPr>
                              <m:t>50)/2]</m:t>
                            </m:r>
                          </m:num>
                          <m:den>
                            <m:r>
                              <a:rPr lang="en-US" i="1">
                                <a:latin typeface="Cambria Math"/>
                              </a:rPr>
                              <m:t>($</m:t>
                            </m:r>
                            <m:r>
                              <a:rPr lang="en-US" b="0" i="1" smtClean="0">
                                <a:latin typeface="Cambria Math"/>
                              </a:rPr>
                              <m:t>1</m:t>
                            </m:r>
                            <m:r>
                              <a:rPr lang="en-US" i="1">
                                <a:latin typeface="Cambria Math"/>
                              </a:rPr>
                              <m:t>0−$</m:t>
                            </m:r>
                            <m:r>
                              <a:rPr lang="en-US" b="0" i="1" smtClean="0">
                                <a:latin typeface="Cambria Math"/>
                              </a:rPr>
                              <m:t>2</m:t>
                            </m:r>
                            <m:r>
                              <a:rPr lang="en-US" i="1">
                                <a:latin typeface="Cambria Math"/>
                              </a:rPr>
                              <m:t>0)/[($</m:t>
                            </m:r>
                            <m:r>
                              <a:rPr lang="en-US" b="0" i="1" smtClean="0">
                                <a:latin typeface="Cambria Math"/>
                              </a:rPr>
                              <m:t>1</m:t>
                            </m:r>
                            <m:r>
                              <a:rPr lang="en-US" i="1">
                                <a:latin typeface="Cambria Math"/>
                              </a:rPr>
                              <m:t>0+$</m:t>
                            </m:r>
                            <m:r>
                              <a:rPr lang="en-US" b="0" i="1" smtClean="0">
                                <a:latin typeface="Cambria Math"/>
                              </a:rPr>
                              <m:t>2</m:t>
                            </m:r>
                            <m:r>
                              <a:rPr lang="en-US" i="1">
                                <a:latin typeface="Cambria Math"/>
                              </a:rPr>
                              <m:t>0)/2]</m:t>
                            </m:r>
                          </m:den>
                        </m:f>
                      </m:e>
                    </m:box>
                  </m:oMath>
                </a14:m>
                <a:r>
                  <a:rPr lang="en-US" dirty="0">
                    <a:latin typeface="Cambria Math"/>
                  </a:rPr>
                  <a:t> = </a:t>
                </a:r>
                <a14:m>
                  <m:oMath xmlns:m="http://schemas.openxmlformats.org/officeDocument/2006/math">
                    <m:box>
                      <m:boxPr>
                        <m:ctrlPr>
                          <a:rPr lang="en-US" i="1">
                            <a:latin typeface="Cambria Math" panose="02040503050406030204" pitchFamily="18" charset="0"/>
                          </a:rPr>
                        </m:ctrlPr>
                      </m:boxPr>
                      <m:e>
                        <m:argPr>
                          <m:argSz m:val="-1"/>
                        </m:argPr>
                        <m:f>
                          <m:fPr>
                            <m:ctrlPr>
                              <a:rPr lang="en-US" i="1">
                                <a:latin typeface="Cambria Math" panose="02040503050406030204" pitchFamily="18" charset="0"/>
                              </a:rPr>
                            </m:ctrlPr>
                          </m:fPr>
                          <m:num>
                            <m:r>
                              <a:rPr lang="en-US" i="1">
                                <a:latin typeface="Cambria Math"/>
                              </a:rPr>
                              <m:t>200/250</m:t>
                            </m:r>
                          </m:num>
                          <m:den>
                            <m:r>
                              <a:rPr lang="en-US" b="0" i="1" smtClean="0">
                                <a:latin typeface="Cambria Math"/>
                              </a:rPr>
                              <m:t>−</m:t>
                            </m:r>
                            <m:r>
                              <a:rPr lang="en-US" i="1">
                                <a:latin typeface="Cambria Math"/>
                              </a:rPr>
                              <m:t>$10/$15</m:t>
                            </m:r>
                          </m:den>
                        </m:f>
                        <m:r>
                          <a:rPr lang="en-US" i="1">
                            <a:latin typeface="Cambria Math"/>
                          </a:rPr>
                          <m:t> = −</m:t>
                        </m:r>
                      </m:e>
                    </m:box>
                    <m:r>
                      <a:rPr lang="en-US" i="1">
                        <a:latin typeface="Cambria Math"/>
                      </a:rPr>
                      <m:t>1.2</m:t>
                    </m:r>
                  </m:oMath>
                </a14:m>
                <a:endParaRPr lang="en-US" dirty="0"/>
              </a:p>
              <a:p>
                <a:pPr marL="0" indent="0">
                  <a:buNone/>
                </a:pPr>
                <a:endParaRPr lang="en-US" sz="1600" dirty="0"/>
              </a:p>
              <a:p>
                <a:r>
                  <a:rPr lang="en-US" dirty="0"/>
                  <a:t>The elasticity is unitless.</a:t>
                </a:r>
              </a:p>
            </p:txBody>
          </p:sp>
        </mc:Choice>
        <mc:Fallback xmlns="">
          <p:sp>
            <p:nvSpPr>
              <p:cNvPr id="4" name="Content Placeholder 3"/>
              <p:cNvSpPr>
                <a:spLocks noGrp="1" noRot="1" noChangeAspect="1" noMove="1" noResize="1" noEditPoints="1" noAdjustHandles="1" noChangeArrowheads="1" noChangeShapeType="1" noTextEdit="1"/>
              </p:cNvSpPr>
              <p:nvPr>
                <p:ph idx="1"/>
              </p:nvPr>
            </p:nvSpPr>
            <p:spPr>
              <a:blipFill>
                <a:blip r:embed="rId3"/>
                <a:stretch>
                  <a:fillRect l="-1852" t="-2509" r="-741"/>
                </a:stretch>
              </a:blipFill>
            </p:spPr>
            <p:txBody>
              <a:bodyPr/>
              <a:lstStyle/>
              <a:p>
                <a:r>
                  <a:rPr lang="en-US">
                    <a:noFill/>
                  </a:rPr>
                  <a:t> </a:t>
                </a:r>
              </a:p>
            </p:txBody>
          </p:sp>
        </mc:Fallback>
      </mc:AlternateContent>
    </p:spTree>
    <p:extLst>
      <p:ext uri="{BB962C8B-B14F-4D97-AF65-F5344CB8AC3E}">
        <p14:creationId xmlns:p14="http://schemas.microsoft.com/office/powerpoint/2010/main" val="15115329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a:latin typeface="+mj-lt"/>
              </a:rPr>
              <a:t>Interpreting the price elasticity of demand</a:t>
            </a:r>
          </a:p>
        </p:txBody>
      </p:sp>
      <mc:AlternateContent xmlns:mc="http://schemas.openxmlformats.org/markup-compatibility/2006" xmlns:a14="http://schemas.microsoft.com/office/drawing/2010/main">
        <mc:Choice Requires="a14">
          <p:sp>
            <p:nvSpPr>
              <p:cNvPr id="2" name="Content Placeholder 1"/>
              <p:cNvSpPr>
                <a:spLocks noGrp="1"/>
              </p:cNvSpPr>
              <p:nvPr>
                <p:ph idx="1"/>
              </p:nvPr>
            </p:nvSpPr>
            <p:spPr/>
            <p:txBody>
              <a:bodyPr>
                <a:normAutofit fontScale="92500" lnSpcReduction="20000"/>
              </a:bodyPr>
              <a:lstStyle/>
              <a:p>
                <a:pPr marL="0" indent="0">
                  <a:buClr>
                    <a:schemeClr val="tx1"/>
                  </a:buClr>
                  <a:buNone/>
                </a:pPr>
                <a:r>
                  <a:rPr lang="en-US" dirty="0"/>
                  <a:t>The </a:t>
                </a:r>
                <a:r>
                  <a:rPr lang="en-US" i="1" dirty="0">
                    <a:solidFill>
                      <a:srgbClr val="9D0505"/>
                    </a:solidFill>
                  </a:rPr>
                  <a:t>price elasticity of demand</a:t>
                </a:r>
                <a:r>
                  <a:rPr lang="en-US" dirty="0">
                    <a:solidFill>
                      <a:srgbClr val="9D0505"/>
                    </a:solidFill>
                  </a:rPr>
                  <a:t> </a:t>
                </a:r>
                <a:r>
                  <a:rPr lang="en-US" dirty="0"/>
                  <a:t>describes the size of the change in the quantity demanded of a good when its price changes.</a:t>
                </a:r>
              </a:p>
              <a:p>
                <a:r>
                  <a:rPr lang="en-US" dirty="0"/>
                  <a:t>A 1% </a:t>
                </a:r>
                <a:r>
                  <a:rPr lang="en-US" i="1" dirty="0"/>
                  <a:t>decrease</a:t>
                </a:r>
                <a:r>
                  <a:rPr lang="en-US" dirty="0"/>
                  <a:t> in the price of a good or service leads to a </a:t>
                </a:r>
                <a14:m>
                  <m:oMath xmlns:m="http://schemas.openxmlformats.org/officeDocument/2006/math">
                    <m:sSub>
                      <m:sSubPr>
                        <m:ctrlPr>
                          <a:rPr lang="en-US" i="1">
                            <a:latin typeface="Cambria Math" panose="02040503050406030204" pitchFamily="18" charset="0"/>
                            <a:ea typeface="Cambria Math"/>
                          </a:rPr>
                        </m:ctrlPr>
                      </m:sSubPr>
                      <m:e>
                        <m:r>
                          <a:rPr lang="en-US" i="1">
                            <a:latin typeface="Cambria Math"/>
                            <a:ea typeface="Cambria Math"/>
                          </a:rPr>
                          <m:t>𝜀</m:t>
                        </m:r>
                      </m:e>
                      <m:sub>
                        <m:r>
                          <a:rPr lang="en-US" i="1">
                            <a:latin typeface="Cambria Math"/>
                            <a:ea typeface="Cambria Math"/>
                          </a:rPr>
                          <m:t>𝑑</m:t>
                        </m:r>
                      </m:sub>
                    </m:sSub>
                  </m:oMath>
                </a14:m>
                <a:r>
                  <a:rPr lang="en-US" dirty="0"/>
                  <a:t> percent </a:t>
                </a:r>
                <a:r>
                  <a:rPr lang="en-US" i="1" dirty="0"/>
                  <a:t>increase</a:t>
                </a:r>
                <a:r>
                  <a:rPr lang="en-US" dirty="0"/>
                  <a:t> in quantity demanded.</a:t>
                </a:r>
              </a:p>
              <a:p>
                <a:r>
                  <a:rPr lang="en-US" dirty="0"/>
                  <a:t>A 1% </a:t>
                </a:r>
                <a:r>
                  <a:rPr lang="en-US" i="1" dirty="0"/>
                  <a:t>increase</a:t>
                </a:r>
                <a:r>
                  <a:rPr lang="en-US" dirty="0"/>
                  <a:t> in the price of a good or service leads to a </a:t>
                </a:r>
                <a14:m>
                  <m:oMath xmlns:m="http://schemas.openxmlformats.org/officeDocument/2006/math">
                    <m:sSub>
                      <m:sSubPr>
                        <m:ctrlPr>
                          <a:rPr lang="en-US" i="1">
                            <a:latin typeface="Cambria Math" panose="02040503050406030204" pitchFamily="18" charset="0"/>
                            <a:ea typeface="Cambria Math"/>
                          </a:rPr>
                        </m:ctrlPr>
                      </m:sSubPr>
                      <m:e>
                        <m:r>
                          <a:rPr lang="en-US" i="1">
                            <a:latin typeface="Cambria Math"/>
                            <a:ea typeface="Cambria Math"/>
                          </a:rPr>
                          <m:t>𝜀</m:t>
                        </m:r>
                      </m:e>
                      <m:sub>
                        <m:r>
                          <a:rPr lang="en-US" i="1">
                            <a:latin typeface="Cambria Math"/>
                            <a:ea typeface="Cambria Math"/>
                          </a:rPr>
                          <m:t>𝑑</m:t>
                        </m:r>
                      </m:sub>
                    </m:sSub>
                  </m:oMath>
                </a14:m>
                <a:r>
                  <a:rPr lang="en-US" dirty="0"/>
                  <a:t> percent </a:t>
                </a:r>
                <a:r>
                  <a:rPr lang="en-US" i="1" dirty="0"/>
                  <a:t>decrease</a:t>
                </a:r>
                <a:r>
                  <a:rPr lang="en-US" dirty="0"/>
                  <a:t> in quantity demanded.</a:t>
                </a:r>
              </a:p>
              <a:p>
                <a:r>
                  <a:rPr lang="en-US" dirty="0">
                    <a:ea typeface="Cambria Math"/>
                  </a:rPr>
                  <a:t>If coffee has a </a:t>
                </a:r>
                <a14:m>
                  <m:oMath xmlns:m="http://schemas.openxmlformats.org/officeDocument/2006/math">
                    <m:sSub>
                      <m:sSubPr>
                        <m:ctrlPr>
                          <a:rPr lang="en-US" i="1">
                            <a:latin typeface="Cambria Math" panose="02040503050406030204" pitchFamily="18" charset="0"/>
                            <a:ea typeface="Cambria Math"/>
                          </a:rPr>
                        </m:ctrlPr>
                      </m:sSubPr>
                      <m:e>
                        <m:r>
                          <a:rPr lang="en-US" i="1">
                            <a:latin typeface="Cambria Math"/>
                            <a:ea typeface="Cambria Math"/>
                          </a:rPr>
                          <m:t>𝜀</m:t>
                        </m:r>
                      </m:e>
                      <m:sub>
                        <m:r>
                          <a:rPr lang="en-US" i="1">
                            <a:latin typeface="Cambria Math"/>
                            <a:ea typeface="Cambria Math"/>
                          </a:rPr>
                          <m:t>𝑑</m:t>
                        </m:r>
                      </m:sub>
                    </m:sSub>
                  </m:oMath>
                </a14:m>
                <a:r>
                  <a:rPr lang="en-US" dirty="0"/>
                  <a:t>=  -1.38, then 1% </a:t>
                </a:r>
                <a:r>
                  <a:rPr lang="en-US" i="1" dirty="0"/>
                  <a:t>decrease</a:t>
                </a:r>
                <a:r>
                  <a:rPr lang="en-US" dirty="0"/>
                  <a:t> in the price of coffee leads to a 1.38% </a:t>
                </a:r>
                <a:r>
                  <a:rPr lang="en-US" i="1" dirty="0"/>
                  <a:t>increase</a:t>
                </a:r>
                <a:r>
                  <a:rPr lang="en-US" dirty="0"/>
                  <a:t> in quantity demanded.</a:t>
                </a:r>
              </a:p>
            </p:txBody>
          </p:sp>
        </mc:Choice>
        <mc:Fallback xmlns="">
          <p:sp>
            <p:nvSpPr>
              <p:cNvPr id="2" name="Content Placeholder 1"/>
              <p:cNvSpPr>
                <a:spLocks noGrp="1" noRot="1" noChangeAspect="1" noMove="1" noResize="1" noEditPoints="1" noAdjustHandles="1" noChangeArrowheads="1" noChangeShapeType="1" noTextEdit="1"/>
              </p:cNvSpPr>
              <p:nvPr>
                <p:ph idx="1"/>
              </p:nvPr>
            </p:nvSpPr>
            <p:spPr>
              <a:blipFill>
                <a:blip r:embed="rId3"/>
                <a:stretch>
                  <a:fillRect l="-1704" t="-3106" r="-1185"/>
                </a:stretch>
              </a:blipFill>
            </p:spPr>
            <p:txBody>
              <a:bodyPr/>
              <a:lstStyle/>
              <a:p>
                <a:r>
                  <a:rPr lang="en-US">
                    <a:noFill/>
                  </a:rPr>
                  <a:t> </a:t>
                </a:r>
              </a:p>
            </p:txBody>
          </p:sp>
        </mc:Fallback>
      </mc:AlternateContent>
    </p:spTree>
    <p:extLst>
      <p:ext uri="{BB962C8B-B14F-4D97-AF65-F5344CB8AC3E}">
        <p14:creationId xmlns:p14="http://schemas.microsoft.com/office/powerpoint/2010/main" val="40488967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Autofit/>
          </a:bodyPr>
          <a:lstStyle/>
          <a:p>
            <a:r>
              <a:rPr lang="en-US" sz="3600" dirty="0">
                <a:latin typeface="+mj-lt"/>
              </a:rPr>
              <a:t>Determinants of price elasticity of demand</a:t>
            </a:r>
          </a:p>
        </p:txBody>
      </p:sp>
      <p:sp>
        <p:nvSpPr>
          <p:cNvPr id="2" name="Content Placeholder 1"/>
          <p:cNvSpPr>
            <a:spLocks noGrp="1"/>
          </p:cNvSpPr>
          <p:nvPr>
            <p:ph idx="1"/>
          </p:nvPr>
        </p:nvSpPr>
        <p:spPr/>
        <p:txBody>
          <a:bodyPr>
            <a:normAutofit/>
          </a:bodyPr>
          <a:lstStyle/>
          <a:p>
            <a:pPr marL="0" indent="0">
              <a:buNone/>
            </a:pPr>
            <a:r>
              <a:rPr lang="en-US" dirty="0"/>
              <a:t>Consumers are more sensitive to price changes for some goods and services than for others.</a:t>
            </a:r>
          </a:p>
          <a:p>
            <a:r>
              <a:rPr lang="en-US" dirty="0"/>
              <a:t>Many factors determine consumers’ responsiveness to price changes.</a:t>
            </a:r>
          </a:p>
          <a:p>
            <a:pPr lvl="1">
              <a:buClr>
                <a:schemeClr val="tx1"/>
              </a:buClr>
            </a:pPr>
            <a:r>
              <a:rPr lang="en-US" i="1" dirty="0">
                <a:solidFill>
                  <a:srgbClr val="9D0505"/>
                </a:solidFill>
              </a:rPr>
              <a:t>Availability of substitutes</a:t>
            </a:r>
          </a:p>
          <a:p>
            <a:pPr lvl="1">
              <a:buClr>
                <a:schemeClr val="tx1"/>
              </a:buClr>
            </a:pPr>
            <a:r>
              <a:rPr lang="en-US" i="1" dirty="0">
                <a:solidFill>
                  <a:srgbClr val="9D0505"/>
                </a:solidFill>
              </a:rPr>
              <a:t>Degree of necessity</a:t>
            </a:r>
          </a:p>
          <a:p>
            <a:pPr lvl="1">
              <a:buClr>
                <a:schemeClr val="tx1"/>
              </a:buClr>
            </a:pPr>
            <a:r>
              <a:rPr lang="en-US" i="1" dirty="0">
                <a:solidFill>
                  <a:srgbClr val="9D0505"/>
                </a:solidFill>
              </a:rPr>
              <a:t>Cost relative to income</a:t>
            </a:r>
          </a:p>
          <a:p>
            <a:pPr lvl="1">
              <a:buClr>
                <a:schemeClr val="tx1"/>
              </a:buClr>
            </a:pPr>
            <a:r>
              <a:rPr lang="en-US" i="1" dirty="0">
                <a:solidFill>
                  <a:srgbClr val="9D0505"/>
                </a:solidFill>
              </a:rPr>
              <a:t>Adjustment time</a:t>
            </a:r>
          </a:p>
          <a:p>
            <a:pPr lvl="1">
              <a:buClr>
                <a:schemeClr val="tx1"/>
              </a:buClr>
            </a:pPr>
            <a:r>
              <a:rPr lang="en-US" i="1" dirty="0">
                <a:solidFill>
                  <a:srgbClr val="9D0505"/>
                </a:solidFill>
              </a:rPr>
              <a:t>Scope of the market</a:t>
            </a:r>
          </a:p>
        </p:txBody>
      </p:sp>
    </p:spTree>
    <p:extLst>
      <p:ext uri="{BB962C8B-B14F-4D97-AF65-F5344CB8AC3E}">
        <p14:creationId xmlns:p14="http://schemas.microsoft.com/office/powerpoint/2010/main" val="17106684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Chapter 3 - Gilpin - With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1713</TotalTime>
  <Words>4766</Words>
  <Application>Microsoft Office PowerPoint</Application>
  <PresentationFormat>On-screen Show (4:3)</PresentationFormat>
  <Paragraphs>644</Paragraphs>
  <Slides>29</Slides>
  <Notes>28</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29</vt:i4>
      </vt:variant>
    </vt:vector>
  </HeadingPairs>
  <TitlesOfParts>
    <vt:vector size="37" baseType="lpstr">
      <vt:lpstr>Arial</vt:lpstr>
      <vt:lpstr>Calibri</vt:lpstr>
      <vt:lpstr>Calibri Light</vt:lpstr>
      <vt:lpstr>Cambria Math</vt:lpstr>
      <vt:lpstr>Times New Roman</vt:lpstr>
      <vt:lpstr>Univers LT Std 47 Cn Lt</vt:lpstr>
      <vt:lpstr>Univers LT Std 57 Cn</vt:lpstr>
      <vt:lpstr>Chapter 3 - Gilpin - With Template</vt:lpstr>
      <vt:lpstr>Chapter 4</vt:lpstr>
      <vt:lpstr>What will you learn in this chapter?</vt:lpstr>
      <vt:lpstr>What is elasticity?</vt:lpstr>
      <vt:lpstr>Price elasticity of demand</vt:lpstr>
      <vt:lpstr>Calculating price elasticity</vt:lpstr>
      <vt:lpstr>Active Learning: Calculating the price elasticity of demand</vt:lpstr>
      <vt:lpstr>Active Learning Solution I</vt:lpstr>
      <vt:lpstr>Interpreting the price elasticity of demand</vt:lpstr>
      <vt:lpstr>Determinants of price elasticity of demand</vt:lpstr>
      <vt:lpstr>Categorizing elasticities I</vt:lpstr>
      <vt:lpstr>Categorizing elasticities II</vt:lpstr>
      <vt:lpstr>Categorizing elasticities III</vt:lpstr>
      <vt:lpstr>Estimated price elasticity of demand</vt:lpstr>
      <vt:lpstr>Does charging for bednets decrease malaria?</vt:lpstr>
      <vt:lpstr>Using price elasticity of demand I</vt:lpstr>
      <vt:lpstr>Using price elasticity of demand II</vt:lpstr>
      <vt:lpstr>Using price elasticity of demand III</vt:lpstr>
      <vt:lpstr>Active Learning: Calculating the change in total revenue</vt:lpstr>
      <vt:lpstr>Active Learning Solution II</vt:lpstr>
      <vt:lpstr>Elasticity of demand and total revenue</vt:lpstr>
      <vt:lpstr>Should entrance fees at national parks be raised?</vt:lpstr>
      <vt:lpstr>Price elasticity of supply</vt:lpstr>
      <vt:lpstr>Determinants of price elasticity of supply</vt:lpstr>
      <vt:lpstr>Cross-price elasticity of demand</vt:lpstr>
      <vt:lpstr>Income elasticity of demand </vt:lpstr>
      <vt:lpstr>Active Learning: Calculating the income elasticity of demand</vt:lpstr>
      <vt:lpstr>Active Learning Solution III</vt:lpstr>
      <vt:lpstr>Four measures of elasticity</vt:lpstr>
      <vt:lpstr>Summary</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Gilpin, Gregory</dc:creator>
  <cp:lastModifiedBy>Higgason, Jackie</cp:lastModifiedBy>
  <cp:revision>153</cp:revision>
  <dcterms:created xsi:type="dcterms:W3CDTF">2013-04-05T16:26:37Z</dcterms:created>
  <dcterms:modified xsi:type="dcterms:W3CDTF">2020-04-14T03:13:15Z</dcterms:modified>
</cp:coreProperties>
</file>