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handoutMasterIdLst>
    <p:handoutMasterId r:id="rId31"/>
  </p:handoutMasterIdLst>
  <p:sldIdLst>
    <p:sldId id="256" r:id="rId2"/>
    <p:sldId id="319" r:id="rId3"/>
    <p:sldId id="313" r:id="rId4"/>
    <p:sldId id="314" r:id="rId5"/>
    <p:sldId id="315" r:id="rId6"/>
    <p:sldId id="316" r:id="rId7"/>
    <p:sldId id="320" r:id="rId8"/>
    <p:sldId id="321" r:id="rId9"/>
    <p:sldId id="322" r:id="rId10"/>
    <p:sldId id="318" r:id="rId11"/>
    <p:sldId id="325" r:id="rId12"/>
    <p:sldId id="324" r:id="rId13"/>
    <p:sldId id="335" r:id="rId14"/>
    <p:sldId id="323" r:id="rId15"/>
    <p:sldId id="326" r:id="rId16"/>
    <p:sldId id="327" r:id="rId17"/>
    <p:sldId id="330" r:id="rId18"/>
    <p:sldId id="333" r:id="rId19"/>
    <p:sldId id="328" r:id="rId20"/>
    <p:sldId id="329" r:id="rId21"/>
    <p:sldId id="336" r:id="rId22"/>
    <p:sldId id="337" r:id="rId23"/>
    <p:sldId id="331" r:id="rId24"/>
    <p:sldId id="334" r:id="rId25"/>
    <p:sldId id="332" r:id="rId26"/>
    <p:sldId id="338" r:id="rId27"/>
    <p:sldId id="312" r:id="rId28"/>
    <p:sldId id="311"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0505"/>
    <a:srgbClr val="E46C0A"/>
    <a:srgbClr val="8EB4E3"/>
    <a:srgbClr val="558ED5"/>
    <a:srgbClr val="ECB88C"/>
    <a:srgbClr val="DAF0FD"/>
    <a:srgbClr val="F1F9FE"/>
    <a:srgbClr val="E4E8D0"/>
    <a:srgbClr val="DBF0FD"/>
    <a:srgbClr val="EDEDB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436" autoAdjust="0"/>
    <p:restoredTop sz="81088" autoAdjust="0"/>
  </p:normalViewPr>
  <p:slideViewPr>
    <p:cSldViewPr>
      <p:cViewPr varScale="1">
        <p:scale>
          <a:sx n="76" d="100"/>
          <a:sy n="76" d="100"/>
        </p:scale>
        <p:origin x="102" y="43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notesViewPr>
    <p:cSldViewPr>
      <p:cViewPr varScale="1">
        <p:scale>
          <a:sx n="87" d="100"/>
          <a:sy n="87" d="100"/>
        </p:scale>
        <p:origin x="720"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115879E-3D75-4537-96DF-065B8EDE44F9}" type="datetimeFigureOut">
              <a:rPr lang="en-US" smtClean="0"/>
              <a:t>4/13/2020</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3CB4064-1D6D-4027-A8DF-6735446890B6}" type="slidenum">
              <a:rPr lang="en-US" smtClean="0"/>
              <a:t>‹#›</a:t>
            </a:fld>
            <a:endParaRPr lang="en-US" dirty="0"/>
          </a:p>
        </p:txBody>
      </p:sp>
    </p:spTree>
    <p:extLst>
      <p:ext uri="{BB962C8B-B14F-4D97-AF65-F5344CB8AC3E}">
        <p14:creationId xmlns:p14="http://schemas.microsoft.com/office/powerpoint/2010/main" val="36454365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54039DE-59C7-4469-8720-AB7CBA9DC929}" type="datetimeFigureOut">
              <a:rPr lang="en-US" smtClean="0"/>
              <a:t>4/13/2020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70802CB-EDD9-49AC-889B-1812BF6C7873}" type="slidenum">
              <a:rPr lang="en-US" smtClean="0"/>
              <a:t>‹#›</a:t>
            </a:fld>
            <a:endParaRPr lang="en-US" dirty="0"/>
          </a:p>
        </p:txBody>
      </p:sp>
    </p:spTree>
    <p:extLst>
      <p:ext uri="{BB962C8B-B14F-4D97-AF65-F5344CB8AC3E}">
        <p14:creationId xmlns:p14="http://schemas.microsoft.com/office/powerpoint/2010/main" val="41216509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Instructors: Prior to scrolling to the next slide,</a:t>
            </a:r>
            <a:r>
              <a:rPr lang="en-US" baseline="0" dirty="0"/>
              <a:t> it is important to excite students about the chapter. One effective way is to relay a story or something from the news. The authors discuss microfinance and how Muhammad Yunus, the Vanderbilt University trained Economist, was convinced that even small loans could make a big difference by allowing villagers to expand their small business enterprises in developing nations. Prior to Yunus, banks were unwilling to work in these poor communities, assuming that they would never make a return. Yunus understood that economic principles could solve the market failure of the poorer individuals unable to access credit. The genius of Grameen Bank is that it is neither a traditional charity nor a traditional bank. Instead, it is a business that harnesses basic economic insights to make the world a better place.</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a:t>
            </a:fld>
            <a:endParaRPr lang="en-US" dirty="0"/>
          </a:p>
        </p:txBody>
      </p:sp>
    </p:spTree>
    <p:extLst>
      <p:ext uri="{BB962C8B-B14F-4D97-AF65-F5344CB8AC3E}">
        <p14:creationId xmlns:p14="http://schemas.microsoft.com/office/powerpoint/2010/main" val="21178931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none" dirty="0"/>
              <a:t>The mechanic’s car</a:t>
            </a:r>
            <a:r>
              <a:rPr lang="en-US" u="none" baseline="0" dirty="0"/>
              <a:t> is the worst one of the block because if he/she is going to work on a car, the opportunity cost of working on his or her own car is the forgone earnings from working on someone else’s car.</a:t>
            </a:r>
          </a:p>
          <a:p>
            <a:endParaRPr lang="en-US" u="none" baseline="0" dirty="0"/>
          </a:p>
          <a:p>
            <a:r>
              <a:rPr lang="en-US" dirty="0"/>
              <a:t>Sunk costs should not have any bearing on your </a:t>
            </a:r>
            <a:r>
              <a:rPr lang="en-US" i="1" dirty="0"/>
              <a:t>marginal</a:t>
            </a:r>
            <a:r>
              <a:rPr lang="en-US" dirty="0"/>
              <a:t> decision about what to do next. </a:t>
            </a:r>
            <a:endParaRPr lang="en-US" u="none" dirty="0"/>
          </a:p>
        </p:txBody>
      </p:sp>
      <p:sp>
        <p:nvSpPr>
          <p:cNvPr id="4" name="Slide Number Placeholder 3"/>
          <p:cNvSpPr>
            <a:spLocks noGrp="1"/>
          </p:cNvSpPr>
          <p:nvPr>
            <p:ph type="sldNum" sz="quarter" idx="10"/>
          </p:nvPr>
        </p:nvSpPr>
        <p:spPr/>
        <p:txBody>
          <a:bodyPr/>
          <a:lstStyle/>
          <a:p>
            <a:fld id="{870802CB-EDD9-49AC-889B-1812BF6C7873}" type="slidenum">
              <a:rPr lang="en-US" smtClean="0"/>
              <a:t>10</a:t>
            </a:fld>
            <a:endParaRPr lang="en-US" dirty="0"/>
          </a:p>
        </p:txBody>
      </p:sp>
    </p:spTree>
    <p:extLst>
      <p:ext uri="{BB962C8B-B14F-4D97-AF65-F5344CB8AC3E}">
        <p14:creationId xmlns:p14="http://schemas.microsoft.com/office/powerpoint/2010/main" val="35197459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Asking </a:t>
            </a:r>
            <a:r>
              <a:rPr lang="en-US" sz="1200" b="0" i="1" u="sng" strike="noStrike" kern="1200" baseline="0" dirty="0">
                <a:solidFill>
                  <a:schemeClr val="tx1"/>
                </a:solidFill>
                <a:latin typeface="+mn-lt"/>
                <a:ea typeface="+mn-ea"/>
                <a:cs typeface="+mn-cs"/>
              </a:rPr>
              <a:t>how others will respond </a:t>
            </a:r>
            <a:r>
              <a:rPr lang="en-US" sz="1200" b="0" i="0" u="none" strike="noStrike" kern="1200" baseline="0" dirty="0">
                <a:solidFill>
                  <a:schemeClr val="tx1"/>
                </a:solidFill>
                <a:latin typeface="+mn-lt"/>
                <a:ea typeface="+mn-ea"/>
                <a:cs typeface="+mn-cs"/>
              </a:rPr>
              <a:t>can help prevent bad decisions by predicting the undesirable side-effects of a change in prices or policies.</a:t>
            </a:r>
            <a:endParaRPr lang="en-US" u="none" dirty="0"/>
          </a:p>
        </p:txBody>
      </p:sp>
      <p:sp>
        <p:nvSpPr>
          <p:cNvPr id="4" name="Slide Number Placeholder 3"/>
          <p:cNvSpPr>
            <a:spLocks noGrp="1"/>
          </p:cNvSpPr>
          <p:nvPr>
            <p:ph type="sldNum" sz="quarter" idx="10"/>
          </p:nvPr>
        </p:nvSpPr>
        <p:spPr/>
        <p:txBody>
          <a:bodyPr/>
          <a:lstStyle/>
          <a:p>
            <a:fld id="{870802CB-EDD9-49AC-889B-1812BF6C7873}" type="slidenum">
              <a:rPr lang="en-US" smtClean="0"/>
              <a:t>11</a:t>
            </a:fld>
            <a:endParaRPr lang="en-US" dirty="0"/>
          </a:p>
        </p:txBody>
      </p:sp>
    </p:spTree>
    <p:extLst>
      <p:ext uri="{BB962C8B-B14F-4D97-AF65-F5344CB8AC3E}">
        <p14:creationId xmlns:p14="http://schemas.microsoft.com/office/powerpoint/2010/main" val="35197459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opportunity cost of going to the movies increases. The institution has given students a disincentive to engage in non-school related activities.</a:t>
            </a:r>
          </a:p>
        </p:txBody>
      </p:sp>
      <p:sp>
        <p:nvSpPr>
          <p:cNvPr id="4" name="Slide Number Placeholder 3"/>
          <p:cNvSpPr>
            <a:spLocks noGrp="1"/>
          </p:cNvSpPr>
          <p:nvPr>
            <p:ph type="sldNum" sz="quarter" idx="10"/>
          </p:nvPr>
        </p:nvSpPr>
        <p:spPr/>
        <p:txBody>
          <a:bodyPr/>
          <a:lstStyle/>
          <a:p>
            <a:fld id="{870802CB-EDD9-49AC-889B-1812BF6C7873}" type="slidenum">
              <a:rPr lang="en-US" smtClean="0"/>
              <a:t>12</a:t>
            </a:fld>
            <a:endParaRPr lang="en-US" dirty="0"/>
          </a:p>
        </p:txBody>
      </p:sp>
    </p:spTree>
    <p:extLst>
      <p:ext uri="{BB962C8B-B14F-4D97-AF65-F5344CB8AC3E}">
        <p14:creationId xmlns:p14="http://schemas.microsoft.com/office/powerpoint/2010/main" val="41845801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13</a:t>
            </a:fld>
            <a:endParaRPr lang="en-US" dirty="0"/>
          </a:p>
        </p:txBody>
      </p:sp>
    </p:spTree>
    <p:extLst>
      <p:ext uri="{BB962C8B-B14F-4D97-AF65-F5344CB8AC3E}">
        <p14:creationId xmlns:p14="http://schemas.microsoft.com/office/powerpoint/2010/main" val="41845801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Increasing</a:t>
            </a:r>
            <a:r>
              <a:rPr lang="en-US" baseline="0" dirty="0"/>
              <a:t> efficiency by better utilizing resources can be extremely challenging. Not all inventions pan out and not all new technology works. There is a host of technology that never made large increases in efficiency, such as laser disc players, remote lawn mowing machines, and the Spruce Goose. There are also many innovations that have lead to substantial increases in efficiency, such as the steam engine, the combustible engine, nuclear reactors, computers, and the printing press.</a:t>
            </a:r>
          </a:p>
        </p:txBody>
      </p:sp>
      <p:sp>
        <p:nvSpPr>
          <p:cNvPr id="4" name="Slide Number Placeholder 3"/>
          <p:cNvSpPr>
            <a:spLocks noGrp="1"/>
          </p:cNvSpPr>
          <p:nvPr>
            <p:ph type="sldNum" sz="quarter" idx="10"/>
          </p:nvPr>
        </p:nvSpPr>
        <p:spPr/>
        <p:txBody>
          <a:bodyPr/>
          <a:lstStyle/>
          <a:p>
            <a:fld id="{870802CB-EDD9-49AC-889B-1812BF6C7873}" type="slidenum">
              <a:rPr lang="en-US" smtClean="0"/>
              <a:t>14</a:t>
            </a:fld>
            <a:endParaRPr lang="en-US" dirty="0"/>
          </a:p>
        </p:txBody>
      </p:sp>
    </p:spTree>
    <p:extLst>
      <p:ext uri="{BB962C8B-B14F-4D97-AF65-F5344CB8AC3E}">
        <p14:creationId xmlns:p14="http://schemas.microsoft.com/office/powerpoint/2010/main" val="35197459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Innovation</a:t>
            </a:r>
            <a:r>
              <a:rPr lang="en-US" sz="1200" b="0" i="0" u="none" strike="noStrike" kern="1200" baseline="0" dirty="0">
                <a:solidFill>
                  <a:schemeClr val="tx1"/>
                </a:solidFill>
                <a:latin typeface="+mn-lt"/>
                <a:ea typeface="+mn-ea"/>
                <a:cs typeface="+mn-cs"/>
              </a:rPr>
              <a:t>:</a:t>
            </a:r>
            <a:r>
              <a:rPr lang="en-US" sz="1200" b="1"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New technology (even a new business model) people cannot have taken advantage of it yet, because it didn’t exist before. Thus, this increases efficiency.</a:t>
            </a:r>
          </a:p>
          <a:p>
            <a:endParaRPr lang="en-US" b="1" u="none" dirty="0"/>
          </a:p>
          <a:p>
            <a:r>
              <a:rPr lang="en-US" b="1" u="none" dirty="0"/>
              <a:t>Market failure</a:t>
            </a:r>
            <a:r>
              <a:rPr lang="en-US" dirty="0"/>
              <a:t>: Sometimes people and firms fail to take advantage of opportunities because something prevents them from capturing the benefits of the opportunity, or imposes additional costs on them. For instance, maybe your great new idea won’t work because it would be impossible to prevent others from quickly copying it or because a few big companies have already got the market sewn up.</a:t>
            </a:r>
          </a:p>
          <a:p>
            <a:endParaRPr lang="en-US" b="1" u="none" dirty="0"/>
          </a:p>
          <a:p>
            <a:r>
              <a:rPr lang="en-US" b="1" u="none" dirty="0"/>
              <a:t>Intervention</a:t>
            </a:r>
            <a:r>
              <a:rPr lang="en-US" dirty="0"/>
              <a:t>: If a powerful force—often the government—intervenes in the economy, transactions cannot take place the way they normally would. </a:t>
            </a:r>
          </a:p>
          <a:p>
            <a:endParaRPr lang="en-US" b="1" u="none" dirty="0"/>
          </a:p>
          <a:p>
            <a:r>
              <a:rPr lang="en-US" b="1" u="none" dirty="0"/>
              <a:t>Unprofitable idea</a:t>
            </a:r>
            <a:r>
              <a:rPr lang="en-US" dirty="0"/>
              <a:t>: Individuals and governments have goals other than profit, of course—for example, creating great art or promoting social justice.</a:t>
            </a:r>
          </a:p>
        </p:txBody>
      </p:sp>
      <p:sp>
        <p:nvSpPr>
          <p:cNvPr id="4" name="Slide Number Placeholder 3"/>
          <p:cNvSpPr>
            <a:spLocks noGrp="1"/>
          </p:cNvSpPr>
          <p:nvPr>
            <p:ph type="sldNum" sz="quarter" idx="10"/>
          </p:nvPr>
        </p:nvSpPr>
        <p:spPr/>
        <p:txBody>
          <a:bodyPr/>
          <a:lstStyle/>
          <a:p>
            <a:fld id="{870802CB-EDD9-49AC-889B-1812BF6C7873}" type="slidenum">
              <a:rPr lang="en-US" smtClean="0"/>
              <a:t>15</a:t>
            </a:fld>
            <a:endParaRPr lang="en-US" dirty="0"/>
          </a:p>
        </p:txBody>
      </p:sp>
    </p:spTree>
    <p:extLst>
      <p:ext uri="{BB962C8B-B14F-4D97-AF65-F5344CB8AC3E}">
        <p14:creationId xmlns:p14="http://schemas.microsoft.com/office/powerpoint/2010/main" val="35197459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Accurately spotting the fundamental economic concepts at work in the world is sometimes difficult.</a:t>
            </a:r>
          </a:p>
          <a:p>
            <a:r>
              <a:rPr lang="en-US" dirty="0"/>
              <a:t>   1. The </a:t>
            </a:r>
            <a:r>
              <a:rPr lang="en-US" sz="1200" b="0" i="0" u="none" strike="noStrike" kern="1200" baseline="0" dirty="0">
                <a:solidFill>
                  <a:schemeClr val="tx1"/>
                </a:solidFill>
                <a:latin typeface="+mn-lt"/>
                <a:ea typeface="+mn-ea"/>
                <a:cs typeface="+mn-cs"/>
              </a:rPr>
              <a:t>sun doesn’t revolve around the earth.</a:t>
            </a:r>
          </a:p>
          <a:p>
            <a:r>
              <a:rPr lang="en-US" sz="1200" b="0" i="0" u="none" strike="noStrike" kern="1200" baseline="0" dirty="0">
                <a:solidFill>
                  <a:schemeClr val="tx1"/>
                </a:solidFill>
                <a:latin typeface="+mn-lt"/>
                <a:ea typeface="+mn-ea"/>
                <a:cs typeface="+mn-cs"/>
              </a:rPr>
              <a:t>   2. Droughts are not caused by witches giving people the evil eye.</a:t>
            </a: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16</a:t>
            </a:fld>
            <a:endParaRPr lang="en-US" dirty="0"/>
          </a:p>
        </p:txBody>
      </p:sp>
    </p:spTree>
    <p:extLst>
      <p:ext uri="{BB962C8B-B14F-4D97-AF65-F5344CB8AC3E}">
        <p14:creationId xmlns:p14="http://schemas.microsoft.com/office/powerpoint/2010/main" val="35197459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870802CB-EDD9-49AC-889B-1812BF6C7873}" type="slidenum">
              <a:rPr lang="en-US" smtClean="0"/>
              <a:t>17</a:t>
            </a:fld>
            <a:endParaRPr lang="en-US" dirty="0"/>
          </a:p>
        </p:txBody>
      </p:sp>
    </p:spTree>
    <p:extLst>
      <p:ext uri="{BB962C8B-B14F-4D97-AF65-F5344CB8AC3E}">
        <p14:creationId xmlns:p14="http://schemas.microsoft.com/office/powerpoint/2010/main" val="41845801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18</a:t>
            </a:fld>
            <a:endParaRPr lang="en-US" dirty="0"/>
          </a:p>
        </p:txBody>
      </p:sp>
    </p:spTree>
    <p:extLst>
      <p:ext uri="{BB962C8B-B14F-4D97-AF65-F5344CB8AC3E}">
        <p14:creationId xmlns:p14="http://schemas.microsoft.com/office/powerpoint/2010/main" val="41845801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When we observe a consistent relationship between two events, we can say there is a correlation</a:t>
            </a:r>
            <a:r>
              <a:rPr lang="en-US" sz="1200" b="1"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between them. When two events tend to occur together, that is a positive correlation. For example, beer consumption and watching football games. When two events tend not to occur together, that is a negative correlation. For example, coconut water consumption and watching football games. Two events can be correlated, but one may not cause the other. In the above example, watching football games typically induces adults to drink beer, but not coconut water.</a:t>
            </a:r>
          </a:p>
          <a:p>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Uncorrelated relationship exists if there is no consistent relationship between two variables.</a:t>
            </a:r>
          </a:p>
        </p:txBody>
      </p:sp>
      <p:sp>
        <p:nvSpPr>
          <p:cNvPr id="4" name="Slide Number Placeholder 3"/>
          <p:cNvSpPr>
            <a:spLocks noGrp="1"/>
          </p:cNvSpPr>
          <p:nvPr>
            <p:ph type="sldNum" sz="quarter" idx="10"/>
          </p:nvPr>
        </p:nvSpPr>
        <p:spPr/>
        <p:txBody>
          <a:bodyPr/>
          <a:lstStyle/>
          <a:p>
            <a:fld id="{870802CB-EDD9-49AC-889B-1812BF6C7873}" type="slidenum">
              <a:rPr lang="en-US" smtClean="0"/>
              <a:t>19</a:t>
            </a:fld>
            <a:endParaRPr lang="en-US" dirty="0"/>
          </a:p>
        </p:txBody>
      </p:sp>
    </p:spTree>
    <p:extLst>
      <p:ext uri="{BB962C8B-B14F-4D97-AF65-F5344CB8AC3E}">
        <p14:creationId xmlns:p14="http://schemas.microsoft.com/office/powerpoint/2010/main" val="35197459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chapter teaches the concepts of scarcity, opportunity cost, marginal decision making, incentives, and efficiency. Students</a:t>
            </a:r>
            <a:r>
              <a:rPr lang="en-US" baseline="0" dirty="0"/>
              <a:t> should learn how to distinguish between correlation and causation and positive and normative analysis.</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2</a:t>
            </a:fld>
            <a:endParaRPr lang="en-US" dirty="0"/>
          </a:p>
        </p:txBody>
      </p:sp>
    </p:spTree>
    <p:extLst>
      <p:ext uri="{BB962C8B-B14F-4D97-AF65-F5344CB8AC3E}">
        <p14:creationId xmlns:p14="http://schemas.microsoft.com/office/powerpoint/2010/main" val="34291519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2" indent="-342900"/>
            <a:r>
              <a:rPr lang="en-US" b="1" u="none" dirty="0"/>
              <a:t>Coincidence</a:t>
            </a:r>
            <a:r>
              <a:rPr lang="en-US" dirty="0"/>
              <a:t>: Two events may be extremely correlated, making it appear that a causal relationship exists.</a:t>
            </a:r>
            <a:r>
              <a:rPr lang="en-US" baseline="0" dirty="0"/>
              <a:t> </a:t>
            </a:r>
            <a:r>
              <a:rPr lang="en-US" dirty="0"/>
              <a:t>This typically occurs if one happens</a:t>
            </a:r>
            <a:r>
              <a:rPr lang="en-US" baseline="0" dirty="0"/>
              <a:t> right before the other (a post hoc fallacy).</a:t>
            </a:r>
          </a:p>
          <a:p>
            <a:pPr marL="342900" lvl="2" indent="-342900"/>
            <a:endParaRPr lang="en-US" dirty="0"/>
          </a:p>
          <a:p>
            <a:pPr marL="342900" marR="0" lvl="2" indent="-342900" algn="l" defTabSz="914400" rtl="0" eaLnBrk="1" fontAlgn="auto" latinLnBrk="0" hangingPunct="1">
              <a:lnSpc>
                <a:spcPct val="100000"/>
              </a:lnSpc>
              <a:spcBef>
                <a:spcPts val="0"/>
              </a:spcBef>
              <a:spcAft>
                <a:spcPts val="0"/>
              </a:spcAft>
              <a:buClrTx/>
              <a:buSzTx/>
              <a:buFontTx/>
              <a:buNone/>
              <a:tabLst/>
              <a:defRPr/>
            </a:pPr>
            <a:r>
              <a:rPr lang="en-US" b="1" u="none" dirty="0"/>
              <a:t>Omitted variables</a:t>
            </a:r>
            <a:r>
              <a:rPr lang="en-US" dirty="0"/>
              <a:t>: Two events may be extremely correlated due to a third event</a:t>
            </a:r>
            <a:r>
              <a:rPr lang="en-US" baseline="0" dirty="0"/>
              <a:t> </a:t>
            </a:r>
            <a:r>
              <a:rPr lang="en-US" dirty="0"/>
              <a:t>causing both. For example, school</a:t>
            </a:r>
            <a:r>
              <a:rPr lang="en-US" baseline="0" dirty="0"/>
              <a:t> violence data indicates that schools with predominantly black students are more violent than schools with predominantly white students. However, schools with predominantly black students are located in poorer neighborhoods with gang activity (either within the school or surrounding the school). Thus, gang activity is the omitted variable.</a:t>
            </a:r>
            <a:endParaRPr lang="en-US" dirty="0"/>
          </a:p>
          <a:p>
            <a:pPr marL="342900" lvl="2" indent="-342900"/>
            <a:endParaRPr lang="en-US" dirty="0"/>
          </a:p>
          <a:p>
            <a:pPr marL="342900" lvl="2" indent="-342900"/>
            <a:r>
              <a:rPr lang="en-US" b="1" u="none" dirty="0"/>
              <a:t>Reserve causation</a:t>
            </a:r>
            <a:r>
              <a:rPr lang="en-US" dirty="0"/>
              <a:t>: Sometimes</a:t>
            </a:r>
            <a:r>
              <a:rPr lang="en-US" baseline="0" dirty="0"/>
              <a:t> it is unclear whether </a:t>
            </a:r>
            <a:r>
              <a:rPr lang="en-US" dirty="0"/>
              <a:t>Event A causes Event B or if Event B causes Event A.</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870802CB-EDD9-49AC-889B-1812BF6C7873}" type="slidenum">
              <a:rPr lang="en-US" smtClean="0"/>
              <a:t>20</a:t>
            </a:fld>
            <a:endParaRPr lang="en-US" dirty="0"/>
          </a:p>
        </p:txBody>
      </p:sp>
    </p:spTree>
    <p:extLst>
      <p:ext uri="{BB962C8B-B14F-4D97-AF65-F5344CB8AC3E}">
        <p14:creationId xmlns:p14="http://schemas.microsoft.com/office/powerpoint/2010/main" val="35197459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graph shows the relationship between X and Y. Obviously, there's no connection between X and Y, but if you took these data at face value, you might think otherwise.</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870802CB-EDD9-49AC-889B-1812BF6C7873}" type="slidenum">
              <a:rPr lang="en-US" smtClean="0"/>
              <a:t>21</a:t>
            </a:fld>
            <a:endParaRPr lang="en-US" dirty="0"/>
          </a:p>
        </p:txBody>
      </p:sp>
    </p:spTree>
    <p:extLst>
      <p:ext uri="{BB962C8B-B14F-4D97-AF65-F5344CB8AC3E}">
        <p14:creationId xmlns:p14="http://schemas.microsoft.com/office/powerpoint/2010/main" val="32011632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870802CB-EDD9-49AC-889B-1812BF6C7873}" type="slidenum">
              <a:rPr lang="en-US" smtClean="0"/>
              <a:t>22</a:t>
            </a:fld>
            <a:endParaRPr lang="en-US" dirty="0"/>
          </a:p>
        </p:txBody>
      </p:sp>
    </p:spTree>
    <p:extLst>
      <p:ext uri="{BB962C8B-B14F-4D97-AF65-F5344CB8AC3E}">
        <p14:creationId xmlns:p14="http://schemas.microsoft.com/office/powerpoint/2010/main" val="23865318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870802CB-EDD9-49AC-889B-1812BF6C7873}" type="slidenum">
              <a:rPr lang="en-US" smtClean="0"/>
              <a:t>23</a:t>
            </a:fld>
            <a:endParaRPr lang="en-US" dirty="0"/>
          </a:p>
        </p:txBody>
      </p:sp>
    </p:spTree>
    <p:extLst>
      <p:ext uri="{BB962C8B-B14F-4D97-AF65-F5344CB8AC3E}">
        <p14:creationId xmlns:p14="http://schemas.microsoft.com/office/powerpoint/2010/main" val="41845801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You will have to extend the answer by discussing each case more thoroughly. Ability is the omitted variable bias that drives individuals to obtain higher amounts of education and higher earnings in the future. Shoe size is correlated with reading comprehension scores, but there are several other ‘variables’ that can induce a positive correlation, such as whether the student has access to a computer at home or the student’s height, among many others. These all have correlations, but do not indicate anything causal. This example is from a commercial featuring Brooke Shields advocating the VW Routan. Higher-quality minivans should emerge as there are baby booms, as more families demand more higher-quality minivans.</a:t>
            </a:r>
          </a:p>
        </p:txBody>
      </p:sp>
      <p:sp>
        <p:nvSpPr>
          <p:cNvPr id="4" name="Slide Number Placeholder 3"/>
          <p:cNvSpPr>
            <a:spLocks noGrp="1"/>
          </p:cNvSpPr>
          <p:nvPr>
            <p:ph type="sldNum" sz="quarter" idx="10"/>
          </p:nvPr>
        </p:nvSpPr>
        <p:spPr/>
        <p:txBody>
          <a:bodyPr/>
          <a:lstStyle/>
          <a:p>
            <a:fld id="{870802CB-EDD9-49AC-889B-1812BF6C7873}" type="slidenum">
              <a:rPr lang="en-US" smtClean="0"/>
              <a:t>24</a:t>
            </a:fld>
            <a:endParaRPr lang="en-US" dirty="0"/>
          </a:p>
        </p:txBody>
      </p:sp>
    </p:spTree>
    <p:extLst>
      <p:ext uri="{BB962C8B-B14F-4D97-AF65-F5344CB8AC3E}">
        <p14:creationId xmlns:p14="http://schemas.microsoft.com/office/powerpoint/2010/main" val="41845801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While not discussed in the text, the </a:t>
            </a:r>
            <a:r>
              <a:rPr lang="en-US" b="0" baseline="0" dirty="0"/>
              <a:t>principle of Ockham's razor that “e</a:t>
            </a:r>
            <a:r>
              <a:rPr lang="en-US" sz="1200" b="0" i="0" kern="1200" dirty="0">
                <a:solidFill>
                  <a:schemeClr val="tx1"/>
                </a:solidFill>
                <a:effectLst/>
                <a:latin typeface="+mn-lt"/>
                <a:ea typeface="+mn-ea"/>
                <a:cs typeface="+mn-cs"/>
              </a:rPr>
              <a:t>ntities should not be multiplied unnecessarily</a:t>
            </a:r>
            <a:r>
              <a:rPr lang="en-US" b="0" baseline="0" dirty="0"/>
              <a:t>” applies to model building and implies that models should be as simple as possible to capture the interactions. </a:t>
            </a:r>
            <a:r>
              <a:rPr lang="en-US" dirty="0"/>
              <a:t>Models may omit important interactions that may invalidate the conclusions drawn.</a:t>
            </a:r>
            <a:endParaRPr lang="en-US" b="0" baseline="0" dirty="0"/>
          </a:p>
        </p:txBody>
      </p:sp>
      <p:sp>
        <p:nvSpPr>
          <p:cNvPr id="4" name="Slide Number Placeholder 3"/>
          <p:cNvSpPr>
            <a:spLocks noGrp="1"/>
          </p:cNvSpPr>
          <p:nvPr>
            <p:ph type="sldNum" sz="quarter" idx="10"/>
          </p:nvPr>
        </p:nvSpPr>
        <p:spPr/>
        <p:txBody>
          <a:bodyPr/>
          <a:lstStyle/>
          <a:p>
            <a:fld id="{870802CB-EDD9-49AC-889B-1812BF6C7873}" type="slidenum">
              <a:rPr lang="en-US" smtClean="0"/>
              <a:t>25</a:t>
            </a:fld>
            <a:endParaRPr lang="en-US" dirty="0"/>
          </a:p>
        </p:txBody>
      </p:sp>
    </p:spTree>
    <p:extLst>
      <p:ext uri="{BB962C8B-B14F-4D97-AF65-F5344CB8AC3E}">
        <p14:creationId xmlns:p14="http://schemas.microsoft.com/office/powerpoint/2010/main" val="41845801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baseline="0" dirty="0"/>
          </a:p>
        </p:txBody>
      </p:sp>
      <p:sp>
        <p:nvSpPr>
          <p:cNvPr id="4" name="Slide Number Placeholder 3"/>
          <p:cNvSpPr>
            <a:spLocks noGrp="1"/>
          </p:cNvSpPr>
          <p:nvPr>
            <p:ph type="sldNum" sz="quarter" idx="10"/>
          </p:nvPr>
        </p:nvSpPr>
        <p:spPr/>
        <p:txBody>
          <a:bodyPr/>
          <a:lstStyle/>
          <a:p>
            <a:fld id="{870802CB-EDD9-49AC-889B-1812BF6C7873}" type="slidenum">
              <a:rPr lang="en-US" smtClean="0"/>
              <a:t>26</a:t>
            </a:fld>
            <a:endParaRPr lang="en-US" dirty="0"/>
          </a:p>
        </p:txBody>
      </p:sp>
    </p:spTree>
    <p:extLst>
      <p:ext uri="{BB962C8B-B14F-4D97-AF65-F5344CB8AC3E}">
        <p14:creationId xmlns:p14="http://schemas.microsoft.com/office/powerpoint/2010/main" val="28337147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economic</a:t>
            </a:r>
            <a:r>
              <a:rPr lang="en-US" baseline="0" dirty="0"/>
              <a:t> agents in the model are </a:t>
            </a:r>
            <a:r>
              <a:rPr lang="en-US" u="none" baseline="0" dirty="0"/>
              <a:t>households and firms. T</a:t>
            </a:r>
            <a:r>
              <a:rPr lang="en-US" baseline="0" dirty="0"/>
              <a:t>he markets are the </a:t>
            </a:r>
            <a:r>
              <a:rPr lang="en-US" u="none" baseline="0" dirty="0"/>
              <a:t>factors of production market </a:t>
            </a:r>
            <a:r>
              <a:rPr lang="en-US" baseline="0" dirty="0"/>
              <a:t>and the </a:t>
            </a:r>
            <a:r>
              <a:rPr lang="en-US" u="none" baseline="0" dirty="0"/>
              <a:t>goods/services market. </a:t>
            </a:r>
            <a:r>
              <a:rPr lang="en-US" sz="1200" b="0" i="0" u="none" strike="noStrike" kern="1200" baseline="0" dirty="0">
                <a:solidFill>
                  <a:schemeClr val="tx1"/>
                </a:solidFill>
                <a:latin typeface="+mn-lt"/>
                <a:ea typeface="+mn-ea"/>
                <a:cs typeface="+mn-cs"/>
              </a:rPr>
              <a:t>The market for goods and services reflects all of the activity involved in the buying and selling of goods and services. In this market, households spend their wages from labor and their income from land and capital, and firms earn revenue from selling their goods and services. The market for the factors of production reflects all of the activity involving the buying and selling of factors of production. Households supply land, labor, and capital, and firms hire and purchase or rent these inputs.</a:t>
            </a:r>
            <a:endParaRPr lang="en-US" baseline="0" dirty="0"/>
          </a:p>
          <a:p>
            <a:endParaRPr lang="en-US" baseline="0" dirty="0"/>
          </a:p>
          <a:p>
            <a:r>
              <a:rPr lang="en-US" baseline="0" dirty="0"/>
              <a:t>The circular flow model tracks the flow of physical objects (such as labor and goods/services) and money. This diagram demonstrates the interaction of economic agents in the model. One way to understand the economy is by understanding the flow of physical items through the economy:</a:t>
            </a:r>
          </a:p>
          <a:p>
            <a:pPr marL="0" indent="0">
              <a:buNone/>
            </a:pPr>
            <a:r>
              <a:rPr lang="en-US" baseline="0" dirty="0"/>
              <a:t>1. Households rent (supply) their land and capital and work for firms.</a:t>
            </a:r>
          </a:p>
          <a:p>
            <a:pPr marL="0" indent="0">
              <a:buNone/>
            </a:pPr>
            <a:r>
              <a:rPr lang="en-US" baseline="0" dirty="0"/>
              <a:t>2. Firms purchase (demand) these factors of production.</a:t>
            </a:r>
          </a:p>
          <a:p>
            <a:pPr marL="0" indent="0">
              <a:buNone/>
            </a:pPr>
            <a:r>
              <a:rPr lang="en-US" baseline="0" dirty="0"/>
              <a:t>3. Firms produce (supply) and sell goods/services.</a:t>
            </a:r>
          </a:p>
          <a:p>
            <a:pPr marL="0" indent="0">
              <a:buNone/>
            </a:pPr>
            <a:r>
              <a:rPr lang="en-US" baseline="0" dirty="0"/>
              <a:t>4. Households purchase (demand) goods/services.</a:t>
            </a:r>
          </a:p>
          <a:p>
            <a:pPr marL="0" indent="0">
              <a:buNone/>
            </a:pPr>
            <a:endParaRPr lang="en-US" baseline="0" dirty="0"/>
          </a:p>
          <a:p>
            <a:pPr marL="0" indent="0">
              <a:buNone/>
            </a:pPr>
            <a:r>
              <a:rPr lang="en-US" baseline="0" dirty="0"/>
              <a:t>The other way to understand the economy is by understanding the flow of money through the economy:</a:t>
            </a:r>
          </a:p>
          <a:p>
            <a:pPr marL="228600" indent="-228600">
              <a:buAutoNum type="arabicPeriod"/>
            </a:pPr>
            <a:r>
              <a:rPr lang="en-US" baseline="0" dirty="0"/>
              <a:t>Firms pay wages, rent, and profits for the use of factors.</a:t>
            </a:r>
          </a:p>
          <a:p>
            <a:pPr marL="228600" indent="-228600">
              <a:buAutoNum type="arabicPeriod"/>
            </a:pPr>
            <a:r>
              <a:rPr lang="en-US" baseline="0" dirty="0"/>
              <a:t>Households receive income from firms.</a:t>
            </a:r>
          </a:p>
          <a:p>
            <a:pPr marL="228600" indent="-228600">
              <a:buAutoNum type="arabicPeriod"/>
            </a:pPr>
            <a:r>
              <a:rPr lang="en-US" baseline="0" dirty="0"/>
              <a:t>Households spend income to purchase goods/services in the market for goods/services.</a:t>
            </a:r>
          </a:p>
          <a:p>
            <a:pPr marL="228600" indent="-228600">
              <a:buAutoNum type="arabicPeriod"/>
            </a:pPr>
            <a:r>
              <a:rPr lang="en-US" baseline="0" dirty="0"/>
              <a:t>Firms receive money in the form of revenue.</a:t>
            </a:r>
          </a:p>
          <a:p>
            <a:pPr marL="228600" indent="-228600">
              <a:buAutoNum type="arabicPeriod"/>
            </a:pPr>
            <a:endParaRPr lang="en-US" baseline="0" dirty="0"/>
          </a:p>
          <a:p>
            <a:pPr marL="0" indent="0">
              <a:buNone/>
            </a:pPr>
            <a:r>
              <a:rPr lang="en-US" baseline="0" dirty="0"/>
              <a:t>You may want to discuss an example using the circular flow diagram. The authors choose to discuss donuts at a bakery. At the end of the example, remind students that this flow diagram is also applicable to the macroeconomy, where there are many firms and many households all interacting.</a:t>
            </a:r>
          </a:p>
        </p:txBody>
      </p:sp>
      <p:sp>
        <p:nvSpPr>
          <p:cNvPr id="4" name="Slide Number Placeholder 3"/>
          <p:cNvSpPr>
            <a:spLocks noGrp="1"/>
          </p:cNvSpPr>
          <p:nvPr>
            <p:ph type="sldNum" sz="quarter" idx="10"/>
          </p:nvPr>
        </p:nvSpPr>
        <p:spPr/>
        <p:txBody>
          <a:bodyPr/>
          <a:lstStyle/>
          <a:p>
            <a:fld id="{870802CB-EDD9-49AC-889B-1812BF6C7873}" type="slidenum">
              <a:rPr lang="en-US" smtClean="0"/>
              <a:t>27</a:t>
            </a:fld>
            <a:endParaRPr lang="en-US" dirty="0"/>
          </a:p>
        </p:txBody>
      </p:sp>
    </p:spTree>
    <p:extLst>
      <p:ext uri="{BB962C8B-B14F-4D97-AF65-F5344CB8AC3E}">
        <p14:creationId xmlns:p14="http://schemas.microsoft.com/office/powerpoint/2010/main" val="7221269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28</a:t>
            </a:fld>
            <a:endParaRPr lang="en-US" dirty="0"/>
          </a:p>
        </p:txBody>
      </p:sp>
    </p:spTree>
    <p:extLst>
      <p:ext uri="{BB962C8B-B14F-4D97-AF65-F5344CB8AC3E}">
        <p14:creationId xmlns:p14="http://schemas.microsoft.com/office/powerpoint/2010/main" val="19303504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none" dirty="0"/>
              <a:t>Groups</a:t>
            </a:r>
            <a:r>
              <a:rPr lang="en-US" dirty="0"/>
              <a:t> include</a:t>
            </a:r>
            <a:r>
              <a:rPr lang="en-US" baseline="0" dirty="0"/>
              <a:t> </a:t>
            </a:r>
            <a:r>
              <a:rPr lang="en-US" dirty="0"/>
              <a:t>families, firms, governments, and other organizations. </a:t>
            </a:r>
            <a:r>
              <a:rPr lang="en-US" u="none" dirty="0"/>
              <a:t>Resources </a:t>
            </a:r>
            <a:r>
              <a:rPr lang="en-US" dirty="0"/>
              <a:t>include cash and gold mines, time, ideas, technology, job experience, and even personal relationships.</a:t>
            </a:r>
            <a:r>
              <a:rPr lang="en-US" baseline="0" dirty="0"/>
              <a:t> </a:t>
            </a:r>
            <a:r>
              <a:rPr lang="en-US" sz="1200" b="0" i="0" u="none" strike="noStrike" kern="1200" baseline="0" dirty="0">
                <a:solidFill>
                  <a:schemeClr val="tx1"/>
                </a:solidFill>
                <a:latin typeface="+mn-lt"/>
                <a:ea typeface="+mn-ea"/>
                <a:cs typeface="+mn-cs"/>
              </a:rPr>
              <a:t>Microeconomics and macroeconomics are highly related and interdependent; we need both to fully understand how economies work.</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3</a:t>
            </a:fld>
            <a:endParaRPr lang="en-US" dirty="0"/>
          </a:p>
        </p:txBody>
      </p:sp>
    </p:spTree>
    <p:extLst>
      <p:ext uri="{BB962C8B-B14F-4D97-AF65-F5344CB8AC3E}">
        <p14:creationId xmlns:p14="http://schemas.microsoft.com/office/powerpoint/2010/main" val="34291519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Rational behavior helps to explain a lot about the world</a:t>
            </a:r>
            <a:r>
              <a:rPr lang="en-US" baseline="0" dirty="0"/>
              <a:t> from </a:t>
            </a:r>
            <a:r>
              <a:rPr lang="en-US" sz="1200" b="0" i="0" u="none" strike="noStrike" kern="1200" baseline="0" dirty="0">
                <a:solidFill>
                  <a:schemeClr val="tx1"/>
                </a:solidFill>
                <a:latin typeface="+mn-lt"/>
                <a:ea typeface="+mn-ea"/>
                <a:cs typeface="+mn-cs"/>
              </a:rPr>
              <a:t>shoe shopping to baseball; from running a hospital to running for political office.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Question 1: This relates to scarcity.</a:t>
            </a:r>
          </a:p>
          <a:p>
            <a:r>
              <a:rPr lang="en-US" sz="1200" b="0" i="0" u="none" strike="noStrike" kern="1200" baseline="0" dirty="0">
                <a:solidFill>
                  <a:schemeClr val="tx1"/>
                </a:solidFill>
                <a:latin typeface="+mn-lt"/>
                <a:ea typeface="+mn-ea"/>
                <a:cs typeface="+mn-cs"/>
              </a:rPr>
              <a:t>Question 2: This relates to opportunity cost.</a:t>
            </a:r>
          </a:p>
          <a:p>
            <a:r>
              <a:rPr lang="en-US" sz="1200" b="0" i="0" u="none" strike="noStrike" kern="1200" baseline="0" dirty="0">
                <a:solidFill>
                  <a:schemeClr val="tx1"/>
                </a:solidFill>
                <a:latin typeface="+mn-lt"/>
                <a:ea typeface="+mn-ea"/>
                <a:cs typeface="+mn-cs"/>
              </a:rPr>
              <a:t>Question 3: This relates to incentives.</a:t>
            </a:r>
          </a:p>
          <a:p>
            <a:r>
              <a:rPr lang="en-US" sz="1200" b="0" i="0" u="none" strike="noStrike" kern="1200" baseline="0" dirty="0">
                <a:solidFill>
                  <a:schemeClr val="tx1"/>
                </a:solidFill>
                <a:latin typeface="+mn-lt"/>
                <a:ea typeface="+mn-ea"/>
                <a:cs typeface="+mn-cs"/>
              </a:rPr>
              <a:t>Question 4: This relates to efficiency.</a:t>
            </a: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4</a:t>
            </a:fld>
            <a:endParaRPr lang="en-US" dirty="0"/>
          </a:p>
        </p:txBody>
      </p:sp>
    </p:spTree>
    <p:extLst>
      <p:ext uri="{BB962C8B-B14F-4D97-AF65-F5344CB8AC3E}">
        <p14:creationId xmlns:p14="http://schemas.microsoft.com/office/powerpoint/2010/main" val="35197459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Scarcity is a fact of life. There is no way of getting around it in a finite world. People can arrange their resources in a lot of different ways, but they have a fixed range of possibilities. </a:t>
            </a:r>
            <a:r>
              <a:rPr lang="en-US" u="none" dirty="0"/>
              <a:t>Factors of production (such as land, labor, capital,</a:t>
            </a:r>
            <a:r>
              <a:rPr lang="en-US" u="none" baseline="0" dirty="0"/>
              <a:t> technology) limit the amount of output (be it iPhones or court cases). All goods and services are finite regardless of how they are distributed across individuals. The authors choose to discuss allocation of output instead of factors of production. You may want to also forgo factors of production and simply discuss distribution of output. However, this may not be distinct in students’ minds with regard to individuals’ resources given their background with capital economies. Examples of scarcity are abundant. I prefer to discuss big ticket items such as a Ferrari or a yacht—things in very limited supply. For society, one could discuss government services and how we would all like every last government service, but they are expensive. The idea that prices reflect scarcity can also be introduced. While the water-diamond paradox is interesting, I would discourage puzzlers at this stage of the lecture.</a:t>
            </a:r>
          </a:p>
          <a:p>
            <a:endParaRPr lang="en-US" u="none" baseline="0" dirty="0"/>
          </a:p>
          <a:p>
            <a:endParaRPr lang="en-US" u="none" dirty="0"/>
          </a:p>
        </p:txBody>
      </p:sp>
      <p:sp>
        <p:nvSpPr>
          <p:cNvPr id="4" name="Slide Number Placeholder 3"/>
          <p:cNvSpPr>
            <a:spLocks noGrp="1"/>
          </p:cNvSpPr>
          <p:nvPr>
            <p:ph type="sldNum" sz="quarter" idx="10"/>
          </p:nvPr>
        </p:nvSpPr>
        <p:spPr/>
        <p:txBody>
          <a:bodyPr/>
          <a:lstStyle/>
          <a:p>
            <a:fld id="{870802CB-EDD9-49AC-889B-1812BF6C7873}" type="slidenum">
              <a:rPr lang="en-US" smtClean="0"/>
              <a:t>5</a:t>
            </a:fld>
            <a:endParaRPr lang="en-US" dirty="0"/>
          </a:p>
        </p:txBody>
      </p:sp>
    </p:spTree>
    <p:extLst>
      <p:ext uri="{BB962C8B-B14F-4D97-AF65-F5344CB8AC3E}">
        <p14:creationId xmlns:p14="http://schemas.microsoft.com/office/powerpoint/2010/main" val="35197459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none" dirty="0"/>
              <a:t>While the idea of opportunity cost is straight-forward, students</a:t>
            </a:r>
            <a:r>
              <a:rPr lang="en-US" u="none" baseline="0" dirty="0"/>
              <a:t> may become easily confused. Start off with a simple example, such as why professionals (like doctors and lawyers) are less likely to mow their lawn. Answer: Because professionals have an enormous time opportunity cost. The value of the next best alternative is an additional surgery or court case. While the above example is quite concrete, opportunity cost analysis can get quite difficult to understand. This is mostly due to the fact that the direct costs are typically equalized across the ‘things’ being compared and the benefit of the activity is valued based on the associated opportunity cost. That is, a typical problem states “you can go to the movies or the bowling ally and both have the same monetary and time costs,” and then the analysis attempts to understand the valuation of each option based on opportunity cost. Thus, the opportunity cost is typically the deciding factor in the analysis as it quantifies the benefit! The opportunity cost can be calculated using a valuation of the next best alternative. Since individuals have their own valuations, everyone’s opportunity costs will be different. Additionally, the opportunity cost can be constrained by some restriction on engaging in the alternative activity. In the text, after providing the $15 gift card, the gift card is constrained to be only for spaghetti, and not pizza. This is important because it demonstrates that even though someone may prefer pizza over spaghetti (and has a lower opportunity cost for pizza than spaghetti), the constraint causes a change in the opportunity costs, and thus the valuation of pizza changes. It may also be helpful to highlight for students that o</a:t>
            </a:r>
            <a:r>
              <a:rPr lang="en-US" dirty="0"/>
              <a:t>nce the wants and constraints of people (or society) are known, then the trade-off can be assessed.</a:t>
            </a:r>
            <a:r>
              <a:rPr lang="en-US" baseline="0" dirty="0"/>
              <a:t> (That is, question 1 leads to question 2.)</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6</a:t>
            </a:fld>
            <a:endParaRPr lang="en-US" dirty="0"/>
          </a:p>
        </p:txBody>
      </p:sp>
    </p:spTree>
    <p:extLst>
      <p:ext uri="{BB962C8B-B14F-4D97-AF65-F5344CB8AC3E}">
        <p14:creationId xmlns:p14="http://schemas.microsoft.com/office/powerpoint/2010/main" val="35197459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opportunity cost of going to the movies is the value placed on studying. Assuming</a:t>
            </a:r>
            <a:r>
              <a:rPr lang="en-US" baseline="0" dirty="0"/>
              <a:t> </a:t>
            </a:r>
            <a:r>
              <a:rPr lang="en-US" dirty="0"/>
              <a:t>that studying leads to a higher grade</a:t>
            </a:r>
            <a:r>
              <a:rPr lang="en-US" baseline="0" dirty="0"/>
              <a:t> and a higher grade leads to higher future earnings, the cost of going to the movies is the forgone future income. If a student is in danger of failing, then obviously the cost of retaking the class is also included in the opportunity cost. The opportunity cost of studying economics is the value of going to see the movie. Given that individuals’ valuation of the movies is not equal to the ticket price, their opportunity cost is their valuation of going to the particular movie. It should be made clear that as the opportunity cost rises, the willingness to engage in this activity </a:t>
            </a:r>
            <a:r>
              <a:rPr lang="en-US" u="sng" baseline="0" dirty="0"/>
              <a:t>decreases</a:t>
            </a:r>
            <a:r>
              <a:rPr lang="en-US" baseline="0" dirty="0"/>
              <a:t>.</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7</a:t>
            </a:fld>
            <a:endParaRPr lang="en-US" dirty="0"/>
          </a:p>
        </p:txBody>
      </p:sp>
    </p:spTree>
    <p:extLst>
      <p:ext uri="{BB962C8B-B14F-4D97-AF65-F5344CB8AC3E}">
        <p14:creationId xmlns:p14="http://schemas.microsoft.com/office/powerpoint/2010/main" val="41845801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opportunity cost of going to the movies is the value placed on studying. Assuming</a:t>
            </a:r>
            <a:r>
              <a:rPr lang="en-US" baseline="0" dirty="0"/>
              <a:t> </a:t>
            </a:r>
            <a:r>
              <a:rPr lang="en-US" dirty="0"/>
              <a:t>that studying leads to a higher grade</a:t>
            </a:r>
            <a:r>
              <a:rPr lang="en-US" baseline="0" dirty="0"/>
              <a:t> and a higher grade leads to higher future earnings, the cost of going to the movies is the forgone future income. If a student is in danger of failing, then obviously the costs of retaking the class are now included in the opportunity cost.</a:t>
            </a:r>
          </a:p>
        </p:txBody>
      </p:sp>
      <p:sp>
        <p:nvSpPr>
          <p:cNvPr id="4" name="Slide Number Placeholder 3"/>
          <p:cNvSpPr>
            <a:spLocks noGrp="1"/>
          </p:cNvSpPr>
          <p:nvPr>
            <p:ph type="sldNum" sz="quarter" idx="10"/>
          </p:nvPr>
        </p:nvSpPr>
        <p:spPr/>
        <p:txBody>
          <a:bodyPr/>
          <a:lstStyle/>
          <a:p>
            <a:fld id="{870802CB-EDD9-49AC-889B-1812BF6C7873}" type="slidenum">
              <a:rPr lang="en-US" smtClean="0"/>
              <a:t>8</a:t>
            </a:fld>
            <a:endParaRPr lang="en-US" dirty="0"/>
          </a:p>
        </p:txBody>
      </p:sp>
    </p:spTree>
    <p:extLst>
      <p:ext uri="{BB962C8B-B14F-4D97-AF65-F5344CB8AC3E}">
        <p14:creationId xmlns:p14="http://schemas.microsoft.com/office/powerpoint/2010/main" val="41845801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 opportunity cost of studying economics is the value of going to see the movie. Given that individual’s valuation of the movies may not equal the ticket price, their opportunity cost is their valuation of going to the particular movie. It should be made clear that as the opportunity cost rises, the willingness to engage in this activity </a:t>
            </a:r>
            <a:r>
              <a:rPr lang="en-US" u="sng" baseline="0" dirty="0"/>
              <a:t>decreases</a:t>
            </a:r>
            <a:r>
              <a:rPr lang="en-US" baseline="0" dirty="0"/>
              <a:t>.</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9</a:t>
            </a:fld>
            <a:endParaRPr lang="en-US" dirty="0"/>
          </a:p>
        </p:txBody>
      </p:sp>
    </p:spTree>
    <p:extLst>
      <p:ext uri="{BB962C8B-B14F-4D97-AF65-F5344CB8AC3E}">
        <p14:creationId xmlns:p14="http://schemas.microsoft.com/office/powerpoint/2010/main" val="41845801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11" name="Title 10"/>
          <p:cNvSpPr>
            <a:spLocks noGrp="1"/>
          </p:cNvSpPr>
          <p:nvPr>
            <p:ph type="title"/>
          </p:nvPr>
        </p:nvSpPr>
        <p:spPr>
          <a:xfrm>
            <a:off x="-8626" y="152400"/>
            <a:ext cx="9144000" cy="1143000"/>
          </a:xfrm>
          <a:prstGeom prst="rect">
            <a:avLst/>
          </a:prstGeom>
        </p:spPr>
        <p:txBody>
          <a:bodyPr/>
          <a:lstStyle>
            <a:lvl1pPr>
              <a:defRPr sz="6000">
                <a:latin typeface="Calibri Light" pitchFamily="34" charset="0"/>
              </a:defRPr>
            </a:lvl1pPr>
          </a:lstStyle>
          <a:p>
            <a:endParaRPr lang="en-US" dirty="0"/>
          </a:p>
        </p:txBody>
      </p:sp>
      <p:sp>
        <p:nvSpPr>
          <p:cNvPr id="16" name="Text Placeholder 15"/>
          <p:cNvSpPr>
            <a:spLocks noGrp="1"/>
          </p:cNvSpPr>
          <p:nvPr>
            <p:ph type="body" sz="quarter" idx="10" hasCustomPrompt="1"/>
          </p:nvPr>
        </p:nvSpPr>
        <p:spPr>
          <a:xfrm>
            <a:off x="-8626" y="4800600"/>
            <a:ext cx="9144000" cy="762000"/>
          </a:xfrm>
        </p:spPr>
        <p:txBody>
          <a:bodyPr anchor="ctr" anchorCtr="1">
            <a:normAutofit/>
          </a:bodyPr>
          <a:lstStyle>
            <a:lvl1pPr marL="0" indent="0" algn="ctr">
              <a:buNone/>
              <a:defRPr sz="4000"/>
            </a:lvl1pPr>
          </a:lstStyle>
          <a:p>
            <a:pPr lvl="0"/>
            <a:r>
              <a:rPr lang="en-US" dirty="0"/>
              <a:t>Click to add text</a:t>
            </a:r>
          </a:p>
        </p:txBody>
      </p:sp>
      <p:pic>
        <p:nvPicPr>
          <p:cNvPr id="2" name="Picture 1">
            <a:extLst>
              <a:ext uri="{FF2B5EF4-FFF2-40B4-BE49-F238E27FC236}">
                <a16:creationId xmlns:a16="http://schemas.microsoft.com/office/drawing/2014/main" id="{D43D0E84-DD06-4C8A-BA58-F3C99797AB45}"/>
              </a:ext>
            </a:extLst>
          </p:cNvPr>
          <p:cNvPicPr>
            <a:picLocks noChangeAspect="1"/>
          </p:cNvPicPr>
          <p:nvPr userDrawn="1"/>
        </p:nvPicPr>
        <p:blipFill>
          <a:blip r:embed="rId2"/>
          <a:stretch>
            <a:fillRect/>
          </a:stretch>
        </p:blipFill>
        <p:spPr>
          <a:xfrm>
            <a:off x="3077474" y="1377381"/>
            <a:ext cx="2971800" cy="3341238"/>
          </a:xfrm>
          <a:prstGeom prst="rect">
            <a:avLst/>
          </a:prstGeom>
        </p:spPr>
      </p:pic>
    </p:spTree>
    <p:extLst>
      <p:ext uri="{BB962C8B-B14F-4D97-AF65-F5344CB8AC3E}">
        <p14:creationId xmlns:p14="http://schemas.microsoft.com/office/powerpoint/2010/main" val="17149187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792162"/>
          </a:xfrm>
        </p:spPr>
        <p:txBody>
          <a:bodyPr/>
          <a:lstStyle>
            <a:lvl1pPr>
              <a:defRPr sz="4000" b="0" baseline="0">
                <a:solidFill>
                  <a:schemeClr val="accent1">
                    <a:lumMod val="75000"/>
                  </a:schemeClr>
                </a:solidFill>
                <a:latin typeface="+mn-lt"/>
              </a:defRPr>
            </a:lvl1pPr>
          </a:lstStyle>
          <a:p>
            <a:r>
              <a:rPr lang="en-US" dirty="0"/>
              <a:t>Slide title</a:t>
            </a:r>
          </a:p>
        </p:txBody>
      </p:sp>
      <p:sp>
        <p:nvSpPr>
          <p:cNvPr id="3" name="Content Placeholder 2"/>
          <p:cNvSpPr>
            <a:spLocks noGrp="1"/>
          </p:cNvSpPr>
          <p:nvPr>
            <p:ph idx="1"/>
          </p:nvPr>
        </p:nvSpPr>
        <p:spPr>
          <a:xfrm>
            <a:off x="457200" y="1219199"/>
            <a:ext cx="8229600" cy="5102352"/>
          </a:xfrm>
        </p:spPr>
        <p:txBody>
          <a:bodyPr/>
          <a:lstStyle>
            <a:lvl1pPr>
              <a:defRPr>
                <a:latin typeface="Calibri Light" pitchFamily="34" charset="0"/>
              </a:defRPr>
            </a:lvl1pPr>
            <a:lvl2pPr>
              <a:defRPr>
                <a:latin typeface="Calibri Light" pitchFamily="34" charset="0"/>
              </a:defRPr>
            </a:lvl2pPr>
            <a:lvl3pPr>
              <a:defRPr>
                <a:latin typeface="Calibri Light" pitchFamily="34" charset="0"/>
              </a:defRPr>
            </a:lvl3pPr>
            <a:lvl4pPr>
              <a:defRPr>
                <a:latin typeface="Calibri Light" pitchFamily="34" charset="0"/>
              </a:defRPr>
            </a:lvl4pPr>
            <a:lvl5pPr>
              <a:defRPr>
                <a:latin typeface="Calibri Light"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Rectangle 8"/>
          <p:cNvSpPr/>
          <p:nvPr userDrawn="1"/>
        </p:nvSpPr>
        <p:spPr>
          <a:xfrm>
            <a:off x="0" y="160339"/>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lide Number Placeholder 2"/>
          <p:cNvSpPr txBox="1">
            <a:spLocks noGrp="1"/>
          </p:cNvSpPr>
          <p:nvPr userDrawn="1"/>
        </p:nvSpPr>
        <p:spPr bwMode="auto">
          <a:xfrm>
            <a:off x="7924800" y="6629400"/>
            <a:ext cx="762000" cy="228600"/>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200" dirty="0">
                <a:latin typeface="+mn-lt"/>
                <a:ea typeface="宋体" charset="-122"/>
              </a:rPr>
              <a:t>1-</a:t>
            </a:r>
            <a:fld id="{451DBA47-D638-4758-BB63-B9BD378BEACE}" type="slidenum">
              <a:rPr lang="en-US" altLang="zh-CN" sz="1200" smtClean="0">
                <a:latin typeface="+mn-lt"/>
                <a:ea typeface="宋体" charset="-122"/>
              </a:rPr>
              <a:pPr algn="r" eaLnBrk="1" hangingPunct="1">
                <a:defRPr/>
              </a:pPr>
              <a:t>‹#›</a:t>
            </a:fld>
            <a:endParaRPr lang="en-US" altLang="zh-CN" sz="1200" dirty="0">
              <a:latin typeface="+mn-lt"/>
              <a:ea typeface="宋体" charset="-122"/>
            </a:endParaRPr>
          </a:p>
        </p:txBody>
      </p:sp>
    </p:spTree>
    <p:extLst>
      <p:ext uri="{BB962C8B-B14F-4D97-AF65-F5344CB8AC3E}">
        <p14:creationId xmlns:p14="http://schemas.microsoft.com/office/powerpoint/2010/main" val="19712153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Rectangle 6"/>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9"/>
          <p:cNvSpPr>
            <a:spLocks noGrp="1"/>
          </p:cNvSpPr>
          <p:nvPr>
            <p:ph type="title"/>
          </p:nvPr>
        </p:nvSpPr>
        <p:spPr>
          <a:xfrm>
            <a:off x="457200" y="274638"/>
            <a:ext cx="8229600" cy="792162"/>
          </a:xfrm>
          <a:prstGeom prst="rect">
            <a:avLst/>
          </a:prstGeom>
        </p:spPr>
        <p:txBody>
          <a:bodyPr/>
          <a:lstStyle>
            <a:lvl1pPr>
              <a:defRPr sz="4000">
                <a:solidFill>
                  <a:schemeClr val="accent1">
                    <a:lumMod val="75000"/>
                  </a:schemeClr>
                </a:solidFill>
                <a:latin typeface="+mn-lt"/>
              </a:defRPr>
            </a:lvl1pPr>
          </a:lstStyle>
          <a:p>
            <a:r>
              <a:rPr lang="en-US" dirty="0"/>
              <a:t>Click to edit Master title style</a:t>
            </a:r>
          </a:p>
        </p:txBody>
      </p:sp>
      <p:sp>
        <p:nvSpPr>
          <p:cNvPr id="5" name="Slide Number Placeholder 2"/>
          <p:cNvSpPr txBox="1">
            <a:spLocks noGrp="1"/>
          </p:cNvSpPr>
          <p:nvPr userDrawn="1"/>
        </p:nvSpPr>
        <p:spPr bwMode="auto">
          <a:xfrm>
            <a:off x="7924800" y="6629400"/>
            <a:ext cx="762000" cy="228600"/>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200" dirty="0">
                <a:latin typeface="+mn-lt"/>
                <a:ea typeface="宋体" charset="-122"/>
              </a:rPr>
              <a:t>1-</a:t>
            </a:r>
            <a:fld id="{451DBA47-D638-4758-BB63-B9BD378BEACE}" type="slidenum">
              <a:rPr lang="en-US" altLang="zh-CN" sz="1200" smtClean="0">
                <a:latin typeface="+mn-lt"/>
                <a:ea typeface="宋体" charset="-122"/>
              </a:rPr>
              <a:pPr algn="r" eaLnBrk="1" hangingPunct="1">
                <a:defRPr/>
              </a:pPr>
              <a:t>‹#›</a:t>
            </a:fld>
            <a:endParaRPr lang="en-US" altLang="zh-CN" sz="1200" dirty="0">
              <a:latin typeface="+mn-lt"/>
              <a:ea typeface="宋体" charset="-122"/>
            </a:endParaRPr>
          </a:p>
        </p:txBody>
      </p:sp>
    </p:spTree>
    <p:extLst>
      <p:ext uri="{BB962C8B-B14F-4D97-AF65-F5344CB8AC3E}">
        <p14:creationId xmlns:p14="http://schemas.microsoft.com/office/powerpoint/2010/main" val="32641433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2"/>
          <p:cNvSpPr txBox="1">
            <a:spLocks noGrp="1"/>
          </p:cNvSpPr>
          <p:nvPr userDrawn="1"/>
        </p:nvSpPr>
        <p:spPr bwMode="auto">
          <a:xfrm>
            <a:off x="7924800" y="6629400"/>
            <a:ext cx="762000" cy="228600"/>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200" dirty="0">
                <a:latin typeface="+mn-lt"/>
                <a:ea typeface="宋体" charset="-122"/>
              </a:rPr>
              <a:t>1-</a:t>
            </a:r>
            <a:fld id="{451DBA47-D638-4758-BB63-B9BD378BEACE}" type="slidenum">
              <a:rPr lang="en-US" altLang="zh-CN" sz="1200" smtClean="0">
                <a:latin typeface="+mn-lt"/>
                <a:ea typeface="宋体" charset="-122"/>
              </a:rPr>
              <a:pPr algn="r" eaLnBrk="1" hangingPunct="1">
                <a:defRPr/>
              </a:pPr>
              <a:t>‹#›</a:t>
            </a:fld>
            <a:endParaRPr lang="en-US" altLang="zh-CN" sz="1200" dirty="0">
              <a:latin typeface="+mn-lt"/>
              <a:ea typeface="宋体" charset="-122"/>
            </a:endParaRPr>
          </a:p>
        </p:txBody>
      </p:sp>
    </p:spTree>
    <p:extLst>
      <p:ext uri="{BB962C8B-B14F-4D97-AF65-F5344CB8AC3E}">
        <p14:creationId xmlns:p14="http://schemas.microsoft.com/office/powerpoint/2010/main" val="17068736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79216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219200"/>
            <a:ext cx="8229600" cy="4906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Box 3"/>
          <p:cNvSpPr txBox="1"/>
          <p:nvPr userDrawn="1"/>
        </p:nvSpPr>
        <p:spPr>
          <a:xfrm>
            <a:off x="457200" y="6480037"/>
            <a:ext cx="6324600" cy="369332"/>
          </a:xfrm>
          <a:prstGeom prst="rect">
            <a:avLst/>
          </a:prstGeom>
          <a:noFill/>
        </p:spPr>
        <p:txBody>
          <a:bodyPr wrap="squar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kern="1200" dirty="0">
                <a:solidFill>
                  <a:schemeClr val="tx1"/>
                </a:solidFill>
                <a:effectLst/>
                <a:latin typeface="+mn-lt"/>
                <a:ea typeface="+mn-ea"/>
                <a:cs typeface="+mn-cs"/>
              </a:rPr>
              <a:t>©2021 McGraw Hill. All rights reserved. Authorized only for instructor use in the classroom. No reproduction or further distribution permitted without the prior written consent of McGraw Hill.</a:t>
            </a:r>
            <a:endParaRPr lang="en-US" sz="900" dirty="0">
              <a:solidFill>
                <a:schemeClr val="tx1">
                  <a:lumMod val="75000"/>
                  <a:lumOff val="25000"/>
                </a:schemeClr>
              </a:solidFill>
            </a:endParaRPr>
          </a:p>
        </p:txBody>
      </p:sp>
    </p:spTree>
    <p:extLst>
      <p:ext uri="{BB962C8B-B14F-4D97-AF65-F5344CB8AC3E}">
        <p14:creationId xmlns:p14="http://schemas.microsoft.com/office/powerpoint/2010/main" val="1902327073"/>
      </p:ext>
    </p:extLst>
  </p:cSld>
  <p:clrMap bg1="lt1" tx1="dk1" bg2="lt2" tx2="dk2" accent1="accent1" accent2="accent2" accent3="accent3" accent4="accent4" accent5="accent5" accent6="accent6" hlink="hlink" folHlink="folHlink"/>
  <p:sldLayoutIdLst>
    <p:sldLayoutId id="2147483656" r:id="rId1"/>
    <p:sldLayoutId id="2147483650" r:id="rId2"/>
    <p:sldLayoutId id="2147483655" r:id="rId3"/>
    <p:sldLayoutId id="2147483653" r:id="rId4"/>
  </p:sldLayoutIdLst>
  <p:txStyles>
    <p:titleStyle>
      <a:lvl1pPr algn="ctr" defTabSz="914400" rtl="0" eaLnBrk="1" latinLnBrk="0" hangingPunct="1">
        <a:spcBef>
          <a:spcPct val="0"/>
        </a:spcBef>
        <a:buNone/>
        <a:defRPr sz="4400" kern="1200">
          <a:solidFill>
            <a:schemeClr val="tx1"/>
          </a:solidFill>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itle 34"/>
          <p:cNvSpPr>
            <a:spLocks noGrp="1"/>
          </p:cNvSpPr>
          <p:nvPr>
            <p:ph type="title"/>
          </p:nvPr>
        </p:nvSpPr>
        <p:spPr/>
        <p:txBody>
          <a:bodyPr/>
          <a:lstStyle/>
          <a:p>
            <a:r>
              <a:rPr lang="en-US" dirty="0"/>
              <a:t>Chapter 1</a:t>
            </a:r>
          </a:p>
        </p:txBody>
      </p:sp>
      <p:sp>
        <p:nvSpPr>
          <p:cNvPr id="3" name="Subtitle 2"/>
          <p:cNvSpPr>
            <a:spLocks noGrp="1"/>
          </p:cNvSpPr>
          <p:nvPr>
            <p:ph type="body" sz="quarter" idx="10"/>
          </p:nvPr>
        </p:nvSpPr>
        <p:spPr/>
        <p:txBody>
          <a:bodyPr/>
          <a:lstStyle/>
          <a:p>
            <a:r>
              <a:rPr lang="en-US" dirty="0"/>
              <a:t>Economics and Life</a:t>
            </a:r>
          </a:p>
        </p:txBody>
      </p:sp>
    </p:spTree>
    <p:extLst>
      <p:ext uri="{BB962C8B-B14F-4D97-AF65-F5344CB8AC3E}">
        <p14:creationId xmlns:p14="http://schemas.microsoft.com/office/powerpoint/2010/main" val="18185117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Opportunity cost II</a:t>
            </a:r>
          </a:p>
        </p:txBody>
      </p:sp>
      <p:sp>
        <p:nvSpPr>
          <p:cNvPr id="3" name="Content Placeholder 2"/>
          <p:cNvSpPr>
            <a:spLocks noGrp="1"/>
          </p:cNvSpPr>
          <p:nvPr>
            <p:ph idx="1"/>
          </p:nvPr>
        </p:nvSpPr>
        <p:spPr/>
        <p:txBody>
          <a:bodyPr>
            <a:normAutofit/>
          </a:bodyPr>
          <a:lstStyle/>
          <a:p>
            <a:r>
              <a:rPr lang="en-US" dirty="0"/>
              <a:t>Rational behavior suggests that people compare the additional benefits of a choice against the additional costs.</a:t>
            </a:r>
          </a:p>
          <a:p>
            <a:pPr lvl="1"/>
            <a:r>
              <a:rPr lang="en-US" dirty="0"/>
              <a:t>Referred to as </a:t>
            </a:r>
            <a:r>
              <a:rPr lang="en-US" i="1" dirty="0">
                <a:solidFill>
                  <a:srgbClr val="9D0505"/>
                </a:solidFill>
              </a:rPr>
              <a:t>marginal decision making</a:t>
            </a:r>
            <a:r>
              <a:rPr lang="en-US" dirty="0"/>
              <a:t>.</a:t>
            </a:r>
          </a:p>
          <a:p>
            <a:pPr lvl="1"/>
            <a:r>
              <a:rPr lang="en-US" dirty="0"/>
              <a:t>No consideration of past benefits or costs, both referred to as </a:t>
            </a:r>
            <a:r>
              <a:rPr lang="en-US" i="1" dirty="0">
                <a:solidFill>
                  <a:srgbClr val="9D0505"/>
                </a:solidFill>
              </a:rPr>
              <a:t>sunk</a:t>
            </a:r>
            <a:r>
              <a:rPr lang="en-US" dirty="0"/>
              <a:t>.</a:t>
            </a:r>
          </a:p>
          <a:p>
            <a:r>
              <a:rPr lang="en-US" dirty="0"/>
              <a:t>Opportunity cost helps understand adages such as “the mechanic’s car is the worst one on the block.”</a:t>
            </a:r>
          </a:p>
        </p:txBody>
      </p:sp>
    </p:spTree>
    <p:extLst>
      <p:ext uri="{BB962C8B-B14F-4D97-AF65-F5344CB8AC3E}">
        <p14:creationId xmlns:p14="http://schemas.microsoft.com/office/powerpoint/2010/main" val="1321652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Incentives</a:t>
            </a:r>
          </a:p>
        </p:txBody>
      </p:sp>
      <p:sp>
        <p:nvSpPr>
          <p:cNvPr id="3" name="Content Placeholder 2"/>
          <p:cNvSpPr>
            <a:spLocks noGrp="1"/>
          </p:cNvSpPr>
          <p:nvPr>
            <p:ph idx="1"/>
          </p:nvPr>
        </p:nvSpPr>
        <p:spPr/>
        <p:txBody>
          <a:bodyPr>
            <a:normAutofit lnSpcReduction="10000"/>
          </a:bodyPr>
          <a:lstStyle/>
          <a:p>
            <a:r>
              <a:rPr lang="en-US" dirty="0"/>
              <a:t>Rational behavior suggests that people respond to </a:t>
            </a:r>
            <a:r>
              <a:rPr lang="en-US" i="1" dirty="0">
                <a:solidFill>
                  <a:srgbClr val="9D0505"/>
                </a:solidFill>
              </a:rPr>
              <a:t>incentives</a:t>
            </a:r>
            <a:r>
              <a:rPr lang="en-US" dirty="0"/>
              <a:t>.</a:t>
            </a:r>
          </a:p>
          <a:p>
            <a:r>
              <a:rPr lang="en-US" dirty="0"/>
              <a:t>An incentive is something that causes a change in the tradeoffs that people face.</a:t>
            </a:r>
          </a:p>
          <a:p>
            <a:pPr lvl="1"/>
            <a:r>
              <a:rPr lang="en-US" dirty="0"/>
              <a:t>Positive incentive: Makes people more likely to do something by lowering their opportunity cost.</a:t>
            </a:r>
          </a:p>
          <a:p>
            <a:pPr lvl="1"/>
            <a:r>
              <a:rPr lang="en-US" dirty="0"/>
              <a:t>Negative incentive (disincentive): Makes people less likely to do something by raising their opportunity cost.</a:t>
            </a:r>
          </a:p>
          <a:p>
            <a:r>
              <a:rPr lang="en-US" dirty="0"/>
              <a:t>When an incentive is provided on a large scale, the consequences can be extremely large.</a:t>
            </a:r>
          </a:p>
        </p:txBody>
      </p:sp>
    </p:spTree>
    <p:extLst>
      <p:ext uri="{BB962C8B-B14F-4D97-AF65-F5344CB8AC3E}">
        <p14:creationId xmlns:p14="http://schemas.microsoft.com/office/powerpoint/2010/main" val="2196102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latin typeface="+mj-lt"/>
              </a:rPr>
              <a:t>Active Learning: Incentives</a:t>
            </a:r>
          </a:p>
        </p:txBody>
      </p:sp>
      <p:sp>
        <p:nvSpPr>
          <p:cNvPr id="66" name="Content Placeholder 3"/>
          <p:cNvSpPr>
            <a:spLocks noGrp="1"/>
          </p:cNvSpPr>
          <p:nvPr>
            <p:ph idx="1"/>
          </p:nvPr>
        </p:nvSpPr>
        <p:spPr/>
        <p:txBody>
          <a:bodyPr>
            <a:normAutofit/>
          </a:bodyPr>
          <a:lstStyle/>
          <a:p>
            <a:r>
              <a:rPr lang="en-US" sz="3000" dirty="0"/>
              <a:t>Suppose your higher education institution permits your final exam score to replace a midterm exam score in a course.</a:t>
            </a:r>
          </a:p>
          <a:p>
            <a:pPr lvl="1"/>
            <a:r>
              <a:rPr lang="en-US" sz="2600" dirty="0"/>
              <a:t>How does this affect your opportunity cost of going to the movies?</a:t>
            </a:r>
          </a:p>
        </p:txBody>
      </p:sp>
    </p:spTree>
    <p:extLst>
      <p:ext uri="{BB962C8B-B14F-4D97-AF65-F5344CB8AC3E}">
        <p14:creationId xmlns:p14="http://schemas.microsoft.com/office/powerpoint/2010/main" val="6365715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latin typeface="+mj-lt"/>
              </a:rPr>
              <a:t>Active Learning Solution III</a:t>
            </a:r>
          </a:p>
        </p:txBody>
      </p:sp>
      <p:sp>
        <p:nvSpPr>
          <p:cNvPr id="66" name="Content Placeholder 3"/>
          <p:cNvSpPr>
            <a:spLocks noGrp="1"/>
          </p:cNvSpPr>
          <p:nvPr>
            <p:ph idx="1"/>
          </p:nvPr>
        </p:nvSpPr>
        <p:spPr/>
        <p:txBody>
          <a:bodyPr>
            <a:normAutofit lnSpcReduction="10000"/>
          </a:bodyPr>
          <a:lstStyle/>
          <a:p>
            <a:r>
              <a:rPr lang="en-US" dirty="0"/>
              <a:t>Suppose your higher education institution permits your final exam score to replace a midterm exam score in a course.</a:t>
            </a:r>
          </a:p>
          <a:p>
            <a:pPr lvl="1"/>
            <a:r>
              <a:rPr lang="en-US" dirty="0"/>
              <a:t>How does this affect your opportunity cost of going to the movies?</a:t>
            </a:r>
          </a:p>
          <a:p>
            <a:endParaRPr lang="en-US" dirty="0"/>
          </a:p>
          <a:p>
            <a:pPr marL="0" indent="0">
              <a:buClr>
                <a:schemeClr val="tx1"/>
              </a:buClr>
              <a:buNone/>
            </a:pPr>
            <a:r>
              <a:rPr lang="en-US" dirty="0">
                <a:solidFill>
                  <a:srgbClr val="9D0505"/>
                </a:solidFill>
              </a:rPr>
              <a:t>The opportunity cost of going to the movies increases. The institution has given students a disincentive to engage in non-school related activities.</a:t>
            </a:r>
          </a:p>
        </p:txBody>
      </p:sp>
    </p:spTree>
    <p:extLst>
      <p:ext uri="{BB962C8B-B14F-4D97-AF65-F5344CB8AC3E}">
        <p14:creationId xmlns:p14="http://schemas.microsoft.com/office/powerpoint/2010/main" val="16423565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Efficiency I</a:t>
            </a:r>
          </a:p>
        </p:txBody>
      </p:sp>
      <p:sp>
        <p:nvSpPr>
          <p:cNvPr id="3" name="Content Placeholder 2"/>
          <p:cNvSpPr>
            <a:spLocks noGrp="1"/>
          </p:cNvSpPr>
          <p:nvPr>
            <p:ph idx="1"/>
          </p:nvPr>
        </p:nvSpPr>
        <p:spPr/>
        <p:txBody>
          <a:bodyPr>
            <a:normAutofit/>
          </a:bodyPr>
          <a:lstStyle/>
          <a:p>
            <a:r>
              <a:rPr lang="en-US" dirty="0"/>
              <a:t>Rational behavior suggests that people seek opportunities to get what they want.</a:t>
            </a:r>
          </a:p>
          <a:p>
            <a:pPr lvl="1"/>
            <a:r>
              <a:rPr lang="en-US" dirty="0"/>
              <a:t>Given this behavior, firms and individuals act to provide and obtain what is most wanted and needed.</a:t>
            </a:r>
          </a:p>
          <a:p>
            <a:pPr lvl="2"/>
            <a:r>
              <a:rPr lang="en-US" dirty="0"/>
              <a:t>If a profit-making opportunity exists, someone will take advantage of it.</a:t>
            </a:r>
          </a:p>
          <a:p>
            <a:r>
              <a:rPr lang="en-US" dirty="0"/>
              <a:t>This leads to </a:t>
            </a:r>
            <a:r>
              <a:rPr lang="en-US" i="1" dirty="0">
                <a:solidFill>
                  <a:srgbClr val="9D0505"/>
                </a:solidFill>
              </a:rPr>
              <a:t>efficiency</a:t>
            </a:r>
            <a:r>
              <a:rPr lang="en-US" dirty="0"/>
              <a:t>: resources are used to produce goods and services with the greatest economic value.</a:t>
            </a:r>
          </a:p>
        </p:txBody>
      </p:sp>
    </p:spTree>
    <p:extLst>
      <p:ext uri="{BB962C8B-B14F-4D97-AF65-F5344CB8AC3E}">
        <p14:creationId xmlns:p14="http://schemas.microsoft.com/office/powerpoint/2010/main" val="1079510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Efficiency II</a:t>
            </a:r>
          </a:p>
        </p:txBody>
      </p:sp>
      <p:sp>
        <p:nvSpPr>
          <p:cNvPr id="3" name="Content Placeholder 2"/>
          <p:cNvSpPr>
            <a:spLocks noGrp="1"/>
          </p:cNvSpPr>
          <p:nvPr>
            <p:ph idx="1"/>
          </p:nvPr>
        </p:nvSpPr>
        <p:spPr/>
        <p:txBody>
          <a:bodyPr>
            <a:normAutofit fontScale="92500" lnSpcReduction="10000"/>
          </a:bodyPr>
          <a:lstStyle/>
          <a:p>
            <a:pPr marL="0" indent="0">
              <a:buNone/>
            </a:pPr>
            <a:r>
              <a:rPr lang="en-US" dirty="0"/>
              <a:t>Sometimes economies do not operate efficiently.</a:t>
            </a:r>
          </a:p>
          <a:p>
            <a:pPr>
              <a:buClr>
                <a:schemeClr val="tx1"/>
              </a:buClr>
            </a:pPr>
            <a:r>
              <a:rPr lang="en-US" i="1" dirty="0">
                <a:solidFill>
                  <a:srgbClr val="9D0505"/>
                </a:solidFill>
              </a:rPr>
              <a:t>Innovation</a:t>
            </a:r>
            <a:r>
              <a:rPr lang="en-US" dirty="0"/>
              <a:t>: Yet to be discovered innovations/ideas increase efficiency.</a:t>
            </a:r>
          </a:p>
          <a:p>
            <a:pPr>
              <a:buClr>
                <a:schemeClr val="tx1"/>
              </a:buClr>
            </a:pPr>
            <a:r>
              <a:rPr lang="en-US" i="1" dirty="0">
                <a:solidFill>
                  <a:srgbClr val="9D0505"/>
                </a:solidFill>
              </a:rPr>
              <a:t>Market failure</a:t>
            </a:r>
            <a:r>
              <a:rPr lang="en-US" dirty="0"/>
              <a:t>: People and firms may be prevented from capturing the benefits of the opportunity or incur additional costs.</a:t>
            </a:r>
          </a:p>
          <a:p>
            <a:pPr>
              <a:buClr>
                <a:schemeClr val="tx1"/>
              </a:buClr>
            </a:pPr>
            <a:r>
              <a:rPr lang="en-US" i="1" dirty="0">
                <a:solidFill>
                  <a:srgbClr val="9D0505"/>
                </a:solidFill>
              </a:rPr>
              <a:t>Intervention</a:t>
            </a:r>
            <a:r>
              <a:rPr lang="en-US" dirty="0"/>
              <a:t>: Interventions in the economy cause transactions to not take place.</a:t>
            </a:r>
          </a:p>
          <a:p>
            <a:pPr lvl="1"/>
            <a:r>
              <a:rPr lang="en-US" dirty="0"/>
              <a:t>Most often government policies.</a:t>
            </a:r>
          </a:p>
          <a:p>
            <a:pPr>
              <a:buClr>
                <a:schemeClr val="tx1"/>
              </a:buClr>
            </a:pPr>
            <a:r>
              <a:rPr lang="en-US" i="1" dirty="0">
                <a:solidFill>
                  <a:srgbClr val="9D0505"/>
                </a:solidFill>
              </a:rPr>
              <a:t>Unprofitable idea</a:t>
            </a:r>
            <a:r>
              <a:rPr lang="en-US" dirty="0"/>
              <a:t>: Individuals and governments have goals other than profit.</a:t>
            </a:r>
          </a:p>
        </p:txBody>
      </p:sp>
    </p:spTree>
    <p:extLst>
      <p:ext uri="{BB962C8B-B14F-4D97-AF65-F5344CB8AC3E}">
        <p14:creationId xmlns:p14="http://schemas.microsoft.com/office/powerpoint/2010/main" val="3498900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Problem-solving toolbox</a:t>
            </a:r>
          </a:p>
        </p:txBody>
      </p:sp>
      <p:sp>
        <p:nvSpPr>
          <p:cNvPr id="3" name="Content Placeholder 2"/>
          <p:cNvSpPr>
            <a:spLocks noGrp="1"/>
          </p:cNvSpPr>
          <p:nvPr>
            <p:ph idx="1"/>
          </p:nvPr>
        </p:nvSpPr>
        <p:spPr/>
        <p:txBody>
          <a:bodyPr>
            <a:normAutofit lnSpcReduction="10000"/>
          </a:bodyPr>
          <a:lstStyle/>
          <a:p>
            <a:r>
              <a:rPr lang="en-US" dirty="0"/>
              <a:t>Accurately spotting the fundamental economic concepts at work in the world is sometimes difficult.</a:t>
            </a:r>
          </a:p>
          <a:p>
            <a:r>
              <a:rPr lang="en-US" dirty="0"/>
              <a:t>Economic analysis requires:</a:t>
            </a:r>
          </a:p>
          <a:p>
            <a:pPr lvl="1"/>
            <a:r>
              <a:rPr lang="en-US" dirty="0"/>
              <a:t>Theory to be combined with observations.</a:t>
            </a:r>
          </a:p>
          <a:p>
            <a:pPr lvl="1"/>
            <a:r>
              <a:rPr lang="en-US" dirty="0"/>
              <a:t>Scrutiny of both theory and observations before drawing conclusions.</a:t>
            </a:r>
          </a:p>
          <a:p>
            <a:r>
              <a:rPr lang="en-US" dirty="0"/>
              <a:t>These analyses distinguish between:</a:t>
            </a:r>
          </a:p>
          <a:p>
            <a:pPr lvl="1">
              <a:buClr>
                <a:schemeClr val="tx1"/>
              </a:buClr>
            </a:pPr>
            <a:r>
              <a:rPr lang="en-US" i="1" dirty="0">
                <a:solidFill>
                  <a:srgbClr val="9D0505"/>
                </a:solidFill>
              </a:rPr>
              <a:t>Positive analysis</a:t>
            </a:r>
            <a:r>
              <a:rPr lang="en-US" dirty="0"/>
              <a:t>: The way things </a:t>
            </a:r>
            <a:r>
              <a:rPr lang="en-US" i="1" dirty="0"/>
              <a:t>are</a:t>
            </a:r>
            <a:r>
              <a:rPr lang="en-US" dirty="0"/>
              <a:t>.</a:t>
            </a:r>
          </a:p>
          <a:p>
            <a:pPr lvl="1">
              <a:buClr>
                <a:schemeClr val="tx1"/>
              </a:buClr>
            </a:pPr>
            <a:r>
              <a:rPr lang="en-US" i="1" dirty="0">
                <a:solidFill>
                  <a:srgbClr val="9D0505"/>
                </a:solidFill>
              </a:rPr>
              <a:t>Normative analysis: </a:t>
            </a:r>
            <a:r>
              <a:rPr lang="en-US" dirty="0"/>
              <a:t>The way things </a:t>
            </a:r>
            <a:r>
              <a:rPr lang="en-US" i="1" dirty="0"/>
              <a:t>should be</a:t>
            </a:r>
            <a:r>
              <a:rPr lang="en-US" dirty="0"/>
              <a:t>.</a:t>
            </a:r>
          </a:p>
        </p:txBody>
      </p:sp>
    </p:spTree>
    <p:extLst>
      <p:ext uri="{BB962C8B-B14F-4D97-AF65-F5344CB8AC3E}">
        <p14:creationId xmlns:p14="http://schemas.microsoft.com/office/powerpoint/2010/main" val="4049565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503238"/>
            <a:ext cx="8229600" cy="792162"/>
          </a:xfrm>
        </p:spPr>
        <p:txBody>
          <a:bodyPr>
            <a:noAutofit/>
          </a:bodyPr>
          <a:lstStyle/>
          <a:p>
            <a:r>
              <a:rPr lang="en-US" dirty="0">
                <a:latin typeface="+mj-lt"/>
              </a:rPr>
              <a:t>Active Learning: Positive and normative statements</a:t>
            </a:r>
          </a:p>
        </p:txBody>
      </p:sp>
      <p:sp>
        <p:nvSpPr>
          <p:cNvPr id="66" name="Content Placeholder 3"/>
          <p:cNvSpPr>
            <a:spLocks noGrp="1"/>
          </p:cNvSpPr>
          <p:nvPr>
            <p:ph idx="1"/>
          </p:nvPr>
        </p:nvSpPr>
        <p:spPr>
          <a:xfrm>
            <a:off x="457200" y="1755648"/>
            <a:ext cx="8229600" cy="5102352"/>
          </a:xfrm>
        </p:spPr>
        <p:txBody>
          <a:bodyPr>
            <a:normAutofit/>
          </a:bodyPr>
          <a:lstStyle/>
          <a:p>
            <a:pPr marL="0" indent="0">
              <a:buNone/>
            </a:pPr>
            <a:r>
              <a:rPr lang="en-US" dirty="0"/>
              <a:t>For each of the following, categorize as either a positive or normative statement.</a:t>
            </a:r>
          </a:p>
          <a:p>
            <a:pPr lvl="1"/>
            <a:r>
              <a:rPr lang="en-US" dirty="0"/>
              <a:t>GDP fell by 0.5% during last quarter.</a:t>
            </a:r>
          </a:p>
          <a:p>
            <a:pPr lvl="1"/>
            <a:r>
              <a:rPr lang="en-US" dirty="0"/>
              <a:t>Given an inflation rate of 2%, no one should be concerned with higher costs of living.</a:t>
            </a:r>
          </a:p>
          <a:p>
            <a:pPr lvl="1"/>
            <a:r>
              <a:rPr lang="en-US" dirty="0"/>
              <a:t>The DOW rose above 18,000 on April 10, 2015.</a:t>
            </a:r>
          </a:p>
        </p:txBody>
      </p:sp>
    </p:spTree>
    <p:extLst>
      <p:ext uri="{BB962C8B-B14F-4D97-AF65-F5344CB8AC3E}">
        <p14:creationId xmlns:p14="http://schemas.microsoft.com/office/powerpoint/2010/main" val="25207115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j-lt"/>
              </a:rPr>
              <a:t>Active Learning Solution IV</a:t>
            </a:r>
          </a:p>
        </p:txBody>
      </p:sp>
      <p:sp>
        <p:nvSpPr>
          <p:cNvPr id="66" name="Content Placeholder 3"/>
          <p:cNvSpPr>
            <a:spLocks noGrp="1"/>
          </p:cNvSpPr>
          <p:nvPr>
            <p:ph idx="1"/>
          </p:nvPr>
        </p:nvSpPr>
        <p:spPr/>
        <p:txBody>
          <a:bodyPr>
            <a:normAutofit/>
          </a:bodyPr>
          <a:lstStyle/>
          <a:p>
            <a:pPr marL="0" indent="0">
              <a:buNone/>
            </a:pPr>
            <a:r>
              <a:rPr lang="en-US" dirty="0"/>
              <a:t>For each of the following, categorize as either a positive or normative statement.</a:t>
            </a:r>
          </a:p>
          <a:p>
            <a:pPr lvl="1">
              <a:buClr>
                <a:schemeClr val="tx1"/>
              </a:buClr>
            </a:pPr>
            <a:r>
              <a:rPr lang="en-US" dirty="0"/>
              <a:t>GDP fell by 0.5% during last quarter.</a:t>
            </a:r>
          </a:p>
          <a:p>
            <a:pPr lvl="2">
              <a:buClr>
                <a:schemeClr val="tx1"/>
              </a:buClr>
            </a:pPr>
            <a:r>
              <a:rPr lang="en-US" dirty="0">
                <a:solidFill>
                  <a:srgbClr val="9D0505"/>
                </a:solidFill>
              </a:rPr>
              <a:t>Positive statement.</a:t>
            </a:r>
          </a:p>
          <a:p>
            <a:pPr lvl="1">
              <a:buClr>
                <a:schemeClr val="tx1"/>
              </a:buClr>
            </a:pPr>
            <a:r>
              <a:rPr lang="en-US" dirty="0"/>
              <a:t>Given an inflation rate of 2%, no one should be concerned with higher costs of living.</a:t>
            </a:r>
          </a:p>
          <a:p>
            <a:pPr lvl="2">
              <a:buClr>
                <a:schemeClr val="tx1"/>
              </a:buClr>
            </a:pPr>
            <a:r>
              <a:rPr lang="en-US" dirty="0">
                <a:solidFill>
                  <a:srgbClr val="9D0505"/>
                </a:solidFill>
              </a:rPr>
              <a:t>Normative statement.</a:t>
            </a:r>
          </a:p>
          <a:p>
            <a:pPr lvl="1">
              <a:buClr>
                <a:schemeClr val="tx1"/>
              </a:buClr>
            </a:pPr>
            <a:r>
              <a:rPr lang="en-US" dirty="0"/>
              <a:t>The DOW rose above 18,000 on April 10, 2015.</a:t>
            </a:r>
          </a:p>
          <a:p>
            <a:pPr lvl="2">
              <a:buClr>
                <a:schemeClr val="tx1"/>
              </a:buClr>
            </a:pPr>
            <a:r>
              <a:rPr lang="en-US" dirty="0">
                <a:solidFill>
                  <a:srgbClr val="9D0505"/>
                </a:solidFill>
              </a:rPr>
              <a:t>Positive statement.</a:t>
            </a:r>
          </a:p>
        </p:txBody>
      </p:sp>
    </p:spTree>
    <p:extLst>
      <p:ext uri="{BB962C8B-B14F-4D97-AF65-F5344CB8AC3E}">
        <p14:creationId xmlns:p14="http://schemas.microsoft.com/office/powerpoint/2010/main" val="1711423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6">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6">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Correlation and causation</a:t>
            </a:r>
          </a:p>
        </p:txBody>
      </p:sp>
      <p:sp>
        <p:nvSpPr>
          <p:cNvPr id="3" name="Content Placeholder 2"/>
          <p:cNvSpPr>
            <a:spLocks noGrp="1"/>
          </p:cNvSpPr>
          <p:nvPr>
            <p:ph idx="1"/>
          </p:nvPr>
        </p:nvSpPr>
        <p:spPr/>
        <p:txBody>
          <a:bodyPr>
            <a:normAutofit lnSpcReduction="10000"/>
          </a:bodyPr>
          <a:lstStyle/>
          <a:p>
            <a:r>
              <a:rPr lang="en-US" dirty="0"/>
              <a:t>When two events occur together, there is a tendency to assume that one causes the other.</a:t>
            </a:r>
          </a:p>
          <a:p>
            <a:r>
              <a:rPr lang="en-US" dirty="0"/>
              <a:t>Economists differentiate between two relationships.</a:t>
            </a:r>
          </a:p>
          <a:p>
            <a:pPr lvl="1">
              <a:buClr>
                <a:schemeClr val="tx1"/>
              </a:buClr>
            </a:pPr>
            <a:r>
              <a:rPr lang="en-US" sz="3000" i="1" dirty="0">
                <a:solidFill>
                  <a:srgbClr val="9D0505"/>
                </a:solidFill>
              </a:rPr>
              <a:t>Correlation</a:t>
            </a:r>
            <a:r>
              <a:rPr lang="en-US" dirty="0"/>
              <a:t>: A consistently-observed relationship between two events.</a:t>
            </a:r>
          </a:p>
          <a:p>
            <a:pPr lvl="2"/>
            <a:r>
              <a:rPr lang="en-US" dirty="0"/>
              <a:t>Positive correlation: Increase in A and B.</a:t>
            </a:r>
          </a:p>
          <a:p>
            <a:pPr lvl="2"/>
            <a:r>
              <a:rPr lang="en-US" dirty="0"/>
              <a:t>Negative correlation: Increase in A and a decrease in B.</a:t>
            </a:r>
          </a:p>
          <a:p>
            <a:pPr lvl="1">
              <a:buClr>
                <a:schemeClr val="tx1"/>
              </a:buClr>
            </a:pPr>
            <a:r>
              <a:rPr lang="en-US" sz="3000" i="1" dirty="0">
                <a:solidFill>
                  <a:srgbClr val="9D0505"/>
                </a:solidFill>
              </a:rPr>
              <a:t>Causation</a:t>
            </a:r>
            <a:r>
              <a:rPr lang="en-US" dirty="0"/>
              <a:t>: A relationship between two events in which one brings about the other.</a:t>
            </a:r>
          </a:p>
          <a:p>
            <a:pPr lvl="2"/>
            <a:r>
              <a:rPr lang="en-US" dirty="0"/>
              <a:t>A causes B.</a:t>
            </a:r>
          </a:p>
        </p:txBody>
      </p:sp>
    </p:spTree>
    <p:extLst>
      <p:ext uri="{BB962C8B-B14F-4D97-AF65-F5344CB8AC3E}">
        <p14:creationId xmlns:p14="http://schemas.microsoft.com/office/powerpoint/2010/main" val="2542985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What will you learn in this chapter?</a:t>
            </a:r>
          </a:p>
        </p:txBody>
      </p:sp>
      <p:sp>
        <p:nvSpPr>
          <p:cNvPr id="3" name="Content Placeholder 2"/>
          <p:cNvSpPr>
            <a:spLocks noGrp="1"/>
          </p:cNvSpPr>
          <p:nvPr>
            <p:ph idx="1"/>
          </p:nvPr>
        </p:nvSpPr>
        <p:spPr/>
        <p:txBody>
          <a:bodyPr>
            <a:normAutofit lnSpcReduction="10000"/>
          </a:bodyPr>
          <a:lstStyle/>
          <a:p>
            <a:r>
              <a:rPr lang="en-US" dirty="0"/>
              <a:t>How to explain the concepts of:</a:t>
            </a:r>
          </a:p>
          <a:p>
            <a:pPr lvl="1">
              <a:buClr>
                <a:schemeClr val="tx1"/>
              </a:buClr>
            </a:pPr>
            <a:r>
              <a:rPr lang="en-US" i="1" dirty="0">
                <a:solidFill>
                  <a:srgbClr val="9D0505"/>
                </a:solidFill>
              </a:rPr>
              <a:t>Scarcity.</a:t>
            </a:r>
          </a:p>
          <a:p>
            <a:pPr lvl="1">
              <a:buClr>
                <a:schemeClr val="tx1"/>
              </a:buClr>
            </a:pPr>
            <a:r>
              <a:rPr lang="en-US" i="1" dirty="0">
                <a:solidFill>
                  <a:srgbClr val="9D0505"/>
                </a:solidFill>
              </a:rPr>
              <a:t>Opportunity cost </a:t>
            </a:r>
            <a:r>
              <a:rPr lang="en-US" dirty="0"/>
              <a:t>and </a:t>
            </a:r>
            <a:r>
              <a:rPr lang="en-US" i="1" dirty="0">
                <a:solidFill>
                  <a:srgbClr val="9D0505"/>
                </a:solidFill>
              </a:rPr>
              <a:t>marginal decision making</a:t>
            </a:r>
            <a:r>
              <a:rPr lang="en-US" dirty="0"/>
              <a:t>.</a:t>
            </a:r>
          </a:p>
          <a:p>
            <a:pPr lvl="1">
              <a:buClr>
                <a:schemeClr val="tx1"/>
              </a:buClr>
            </a:pPr>
            <a:r>
              <a:rPr lang="en-US" i="1" dirty="0">
                <a:solidFill>
                  <a:srgbClr val="9D0505"/>
                </a:solidFill>
              </a:rPr>
              <a:t>Incentives</a:t>
            </a:r>
            <a:r>
              <a:rPr lang="en-US" dirty="0"/>
              <a:t>.</a:t>
            </a:r>
          </a:p>
          <a:p>
            <a:pPr lvl="1">
              <a:buClr>
                <a:schemeClr val="tx1"/>
              </a:buClr>
            </a:pPr>
            <a:r>
              <a:rPr lang="en-US" i="1" dirty="0">
                <a:solidFill>
                  <a:srgbClr val="9D0505"/>
                </a:solidFill>
              </a:rPr>
              <a:t>Efficiency</a:t>
            </a:r>
            <a:r>
              <a:rPr lang="en-US" dirty="0"/>
              <a:t>.</a:t>
            </a:r>
          </a:p>
          <a:p>
            <a:r>
              <a:rPr lang="en-US" dirty="0"/>
              <a:t>How to distinguish between:</a:t>
            </a:r>
          </a:p>
          <a:p>
            <a:pPr lvl="1">
              <a:buClr>
                <a:schemeClr val="tx1"/>
              </a:buClr>
            </a:pPr>
            <a:r>
              <a:rPr lang="en-US" i="1" dirty="0">
                <a:solidFill>
                  <a:srgbClr val="9D0505"/>
                </a:solidFill>
              </a:rPr>
              <a:t>Correlation</a:t>
            </a:r>
            <a:r>
              <a:rPr lang="en-US" dirty="0"/>
              <a:t> and </a:t>
            </a:r>
            <a:r>
              <a:rPr lang="en-US" i="1" dirty="0">
                <a:solidFill>
                  <a:srgbClr val="9D0505"/>
                </a:solidFill>
              </a:rPr>
              <a:t>causation</a:t>
            </a:r>
            <a:r>
              <a:rPr lang="en-US" dirty="0"/>
              <a:t>.</a:t>
            </a:r>
          </a:p>
          <a:p>
            <a:pPr lvl="1">
              <a:buClr>
                <a:schemeClr val="tx1"/>
              </a:buClr>
            </a:pPr>
            <a:r>
              <a:rPr lang="en-US" i="1" dirty="0">
                <a:solidFill>
                  <a:srgbClr val="9D0505"/>
                </a:solidFill>
              </a:rPr>
              <a:t>Positive</a:t>
            </a:r>
            <a:r>
              <a:rPr lang="en-US" dirty="0"/>
              <a:t> and </a:t>
            </a:r>
            <a:r>
              <a:rPr lang="en-US" i="1" dirty="0">
                <a:solidFill>
                  <a:srgbClr val="9D0505"/>
                </a:solidFill>
              </a:rPr>
              <a:t>normative</a:t>
            </a:r>
            <a:r>
              <a:rPr lang="en-US" dirty="0"/>
              <a:t> analysis.</a:t>
            </a:r>
          </a:p>
          <a:p>
            <a:r>
              <a:rPr lang="en-US" dirty="0"/>
              <a:t>What the characteristics of good economic modeling are.</a:t>
            </a:r>
          </a:p>
        </p:txBody>
      </p:sp>
    </p:spTree>
    <p:extLst>
      <p:ext uri="{BB962C8B-B14F-4D97-AF65-F5344CB8AC3E}">
        <p14:creationId xmlns:p14="http://schemas.microsoft.com/office/powerpoint/2010/main" val="551610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Correlation and causation II</a:t>
            </a:r>
          </a:p>
        </p:txBody>
      </p:sp>
      <p:sp>
        <p:nvSpPr>
          <p:cNvPr id="3" name="Content Placeholder 2"/>
          <p:cNvSpPr>
            <a:spLocks noGrp="1"/>
          </p:cNvSpPr>
          <p:nvPr>
            <p:ph idx="1"/>
          </p:nvPr>
        </p:nvSpPr>
        <p:spPr/>
        <p:txBody>
          <a:bodyPr>
            <a:normAutofit/>
          </a:bodyPr>
          <a:lstStyle/>
          <a:p>
            <a:pPr marL="0" lvl="2" indent="0">
              <a:buNone/>
            </a:pPr>
            <a:r>
              <a:rPr lang="en-US" sz="3200" dirty="0"/>
              <a:t>There are three reasons why an assumed causal relationship may be false:</a:t>
            </a:r>
          </a:p>
          <a:p>
            <a:pPr marL="342900" lvl="2" indent="-342900">
              <a:buClr>
                <a:schemeClr val="tx1"/>
              </a:buClr>
            </a:pPr>
            <a:r>
              <a:rPr lang="en-US" sz="2800" i="1" dirty="0">
                <a:solidFill>
                  <a:srgbClr val="9D0505"/>
                </a:solidFill>
              </a:rPr>
              <a:t>Coincidence</a:t>
            </a:r>
            <a:r>
              <a:rPr lang="en-US" sz="2800" dirty="0"/>
              <a:t>: Two events may be extremely correlated, making it appear that a causal relationship exists.</a:t>
            </a:r>
          </a:p>
          <a:p>
            <a:pPr marL="342900" lvl="2" indent="-342900">
              <a:buClr>
                <a:schemeClr val="tx1"/>
              </a:buClr>
            </a:pPr>
            <a:r>
              <a:rPr lang="en-US" sz="2800" i="1" dirty="0">
                <a:solidFill>
                  <a:srgbClr val="9D0505"/>
                </a:solidFill>
              </a:rPr>
              <a:t>Omitted variables</a:t>
            </a:r>
            <a:r>
              <a:rPr lang="en-US" sz="2800" dirty="0"/>
              <a:t>: Two events may be extremely correlated due to a third event causing the two.</a:t>
            </a:r>
          </a:p>
          <a:p>
            <a:pPr marL="342900" lvl="2" indent="-342900">
              <a:buClr>
                <a:schemeClr val="tx1"/>
              </a:buClr>
            </a:pPr>
            <a:r>
              <a:rPr lang="en-US" sz="2800" i="1" dirty="0">
                <a:solidFill>
                  <a:srgbClr val="9D0505"/>
                </a:solidFill>
              </a:rPr>
              <a:t>Reverse causation</a:t>
            </a:r>
            <a:r>
              <a:rPr lang="en-US" sz="2800" dirty="0"/>
              <a:t>: Sometimes it is unclear whether Event A causes Event B or if Event B causes Event A.</a:t>
            </a:r>
          </a:p>
        </p:txBody>
      </p:sp>
    </p:spTree>
    <p:extLst>
      <p:ext uri="{BB962C8B-B14F-4D97-AF65-F5344CB8AC3E}">
        <p14:creationId xmlns:p14="http://schemas.microsoft.com/office/powerpoint/2010/main" val="247131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Coincidence</a:t>
            </a:r>
          </a:p>
        </p:txBody>
      </p:sp>
      <p:sp>
        <p:nvSpPr>
          <p:cNvPr id="3" name="Content Placeholder 2"/>
          <p:cNvSpPr>
            <a:spLocks noGrp="1"/>
          </p:cNvSpPr>
          <p:nvPr>
            <p:ph idx="1"/>
          </p:nvPr>
        </p:nvSpPr>
        <p:spPr>
          <a:xfrm>
            <a:off x="457200" y="1219199"/>
            <a:ext cx="8229600" cy="1066801"/>
          </a:xfrm>
        </p:spPr>
        <p:txBody>
          <a:bodyPr>
            <a:normAutofit/>
          </a:bodyPr>
          <a:lstStyle/>
          <a:p>
            <a:pPr marL="0" lvl="2" indent="0">
              <a:buNone/>
            </a:pPr>
            <a:r>
              <a:rPr lang="en-US" sz="3200" dirty="0"/>
              <a:t>Sometimes events appear to have a relationship, but do not go together.</a:t>
            </a:r>
            <a:endParaRPr lang="en-US" sz="2800" dirty="0"/>
          </a:p>
        </p:txBody>
      </p:sp>
      <p:pic>
        <p:nvPicPr>
          <p:cNvPr id="1027" name="Picture 3">
            <a:extLst>
              <a:ext uri="{FF2B5EF4-FFF2-40B4-BE49-F238E27FC236}">
                <a16:creationId xmlns:a16="http://schemas.microsoft.com/office/drawing/2014/main" id="{62734D9B-5082-4DC2-9011-F3159E293C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8096" t="30650" r="6152" b="7501"/>
          <a:stretch>
            <a:fillRect/>
          </a:stretch>
        </p:blipFill>
        <p:spPr bwMode="auto">
          <a:xfrm>
            <a:off x="762000" y="2514600"/>
            <a:ext cx="7162800" cy="364825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1593786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16727"/>
            <a:ext cx="8229600" cy="792162"/>
          </a:xfrm>
        </p:spPr>
        <p:txBody>
          <a:bodyPr>
            <a:normAutofit/>
          </a:bodyPr>
          <a:lstStyle/>
          <a:p>
            <a:r>
              <a:rPr lang="en-US" dirty="0"/>
              <a:t>Does ice cream cause polio?</a:t>
            </a:r>
          </a:p>
        </p:txBody>
      </p:sp>
      <p:sp>
        <p:nvSpPr>
          <p:cNvPr id="3" name="Content Placeholder 2"/>
          <p:cNvSpPr>
            <a:spLocks noGrp="1"/>
          </p:cNvSpPr>
          <p:nvPr>
            <p:ph idx="1"/>
          </p:nvPr>
        </p:nvSpPr>
        <p:spPr>
          <a:xfrm>
            <a:off x="457200" y="1676400"/>
            <a:ext cx="8229600" cy="4800600"/>
          </a:xfrm>
        </p:spPr>
        <p:txBody>
          <a:bodyPr>
            <a:normAutofit/>
          </a:bodyPr>
          <a:lstStyle/>
          <a:p>
            <a:pPr marL="0" lvl="2" indent="0">
              <a:buNone/>
            </a:pPr>
            <a:r>
              <a:rPr lang="en-US" sz="3200" dirty="0"/>
              <a:t>Before the cause of polio was known, doctors noticed that polio infections seemed to be more common in children who eat lots of ice cream.</a:t>
            </a:r>
          </a:p>
          <a:p>
            <a:pPr marL="342900" lvl="2" indent="-342900"/>
            <a:r>
              <a:rPr lang="en-US" sz="2800" dirty="0"/>
              <a:t>Some assumed the relationship was causal.</a:t>
            </a:r>
          </a:p>
          <a:p>
            <a:pPr marL="342900" lvl="2" indent="-342900"/>
            <a:r>
              <a:rPr lang="en-US" sz="2800" dirty="0"/>
              <a:t>Polio is transmitted through contaminated food and water. </a:t>
            </a:r>
          </a:p>
          <a:p>
            <a:pPr marL="342900" lvl="2" indent="-342900"/>
            <a:r>
              <a:rPr lang="en-US" sz="2800" dirty="0"/>
              <a:t>Children are more likely to use swimming pools and eat ice cream in warm weather.</a:t>
            </a:r>
          </a:p>
          <a:p>
            <a:pPr marL="342900" lvl="2" indent="-342900"/>
            <a:r>
              <a:rPr lang="en-US" sz="2800" dirty="0"/>
              <a:t>Ice cream is correlated with polio, but not causal.</a:t>
            </a:r>
          </a:p>
        </p:txBody>
      </p:sp>
    </p:spTree>
    <p:extLst>
      <p:ext uri="{BB962C8B-B14F-4D97-AF65-F5344CB8AC3E}">
        <p14:creationId xmlns:p14="http://schemas.microsoft.com/office/powerpoint/2010/main" val="77458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latin typeface="+mj-lt"/>
              </a:rPr>
              <a:t>Active Learning: Correlation and causation</a:t>
            </a:r>
          </a:p>
        </p:txBody>
      </p:sp>
      <p:sp>
        <p:nvSpPr>
          <p:cNvPr id="66" name="Content Placeholder 3"/>
          <p:cNvSpPr>
            <a:spLocks noGrp="1"/>
          </p:cNvSpPr>
          <p:nvPr>
            <p:ph idx="1"/>
          </p:nvPr>
        </p:nvSpPr>
        <p:spPr/>
        <p:txBody>
          <a:bodyPr>
            <a:normAutofit lnSpcReduction="10000"/>
          </a:bodyPr>
          <a:lstStyle/>
          <a:p>
            <a:pPr marL="0" indent="0">
              <a:buNone/>
            </a:pPr>
            <a:r>
              <a:rPr lang="en-US" dirty="0"/>
              <a:t>For each of the following statements, classify whether it is false due to </a:t>
            </a:r>
            <a:r>
              <a:rPr lang="en-US" i="1" dirty="0">
                <a:solidFill>
                  <a:srgbClr val="9D0505"/>
                </a:solidFill>
              </a:rPr>
              <a:t>correlation without causation</a:t>
            </a:r>
            <a:r>
              <a:rPr lang="en-US" dirty="0"/>
              <a:t>, </a:t>
            </a:r>
            <a:r>
              <a:rPr lang="en-US" i="1" dirty="0"/>
              <a:t>an </a:t>
            </a:r>
            <a:r>
              <a:rPr lang="en-US" i="1" dirty="0">
                <a:solidFill>
                  <a:srgbClr val="9D0505"/>
                </a:solidFill>
              </a:rPr>
              <a:t>omitted variable</a:t>
            </a:r>
            <a:r>
              <a:rPr lang="en-US" dirty="0"/>
              <a:t>, or </a:t>
            </a:r>
            <a:r>
              <a:rPr lang="en-US" i="1" dirty="0">
                <a:solidFill>
                  <a:srgbClr val="9D0505"/>
                </a:solidFill>
              </a:rPr>
              <a:t>reverse causation</a:t>
            </a:r>
            <a:r>
              <a:rPr lang="en-US" dirty="0"/>
              <a:t>.</a:t>
            </a:r>
          </a:p>
          <a:p>
            <a:r>
              <a:rPr lang="en-US" dirty="0"/>
              <a:t>Education and future earnings is positively correlated.</a:t>
            </a:r>
          </a:p>
          <a:p>
            <a:r>
              <a:rPr lang="en-US" dirty="0"/>
              <a:t>Shoe size and reading comprehension scores are positively correlated.</a:t>
            </a:r>
          </a:p>
          <a:p>
            <a:r>
              <a:rPr lang="en-US" dirty="0"/>
              <a:t>Baby booms are caused by higher quality minivans.</a:t>
            </a:r>
          </a:p>
        </p:txBody>
      </p:sp>
    </p:spTree>
    <p:extLst>
      <p:ext uri="{BB962C8B-B14F-4D97-AF65-F5344CB8AC3E}">
        <p14:creationId xmlns:p14="http://schemas.microsoft.com/office/powerpoint/2010/main" val="21865954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j-lt"/>
              </a:rPr>
              <a:t>Active Learning Solution V</a:t>
            </a:r>
          </a:p>
        </p:txBody>
      </p:sp>
      <p:sp>
        <p:nvSpPr>
          <p:cNvPr id="66" name="Content Placeholder 3"/>
          <p:cNvSpPr>
            <a:spLocks noGrp="1"/>
          </p:cNvSpPr>
          <p:nvPr>
            <p:ph idx="1"/>
          </p:nvPr>
        </p:nvSpPr>
        <p:spPr/>
        <p:txBody>
          <a:bodyPr>
            <a:normAutofit fontScale="92500" lnSpcReduction="20000"/>
          </a:bodyPr>
          <a:lstStyle/>
          <a:p>
            <a:pPr marL="0" indent="0">
              <a:buNone/>
            </a:pPr>
            <a:r>
              <a:rPr lang="en-US" dirty="0"/>
              <a:t>For each of the following statements, classify whether it is false due to </a:t>
            </a:r>
            <a:r>
              <a:rPr lang="en-US" i="1" dirty="0">
                <a:solidFill>
                  <a:srgbClr val="9D0505"/>
                </a:solidFill>
              </a:rPr>
              <a:t>correlation without causation</a:t>
            </a:r>
            <a:r>
              <a:rPr lang="en-US" dirty="0"/>
              <a:t>, </a:t>
            </a:r>
            <a:r>
              <a:rPr lang="en-US" i="1" dirty="0"/>
              <a:t>an </a:t>
            </a:r>
            <a:r>
              <a:rPr lang="en-US" i="1" dirty="0">
                <a:solidFill>
                  <a:srgbClr val="9D0505"/>
                </a:solidFill>
              </a:rPr>
              <a:t>omitted variable</a:t>
            </a:r>
            <a:r>
              <a:rPr lang="en-US" dirty="0"/>
              <a:t>, or </a:t>
            </a:r>
            <a:r>
              <a:rPr lang="en-US" i="1" dirty="0">
                <a:solidFill>
                  <a:srgbClr val="9D0505"/>
                </a:solidFill>
              </a:rPr>
              <a:t>reverse causation</a:t>
            </a:r>
            <a:r>
              <a:rPr lang="en-US" dirty="0"/>
              <a:t>.</a:t>
            </a:r>
          </a:p>
          <a:p>
            <a:r>
              <a:rPr lang="en-US" dirty="0"/>
              <a:t>Education and future earnings is positively correlated.</a:t>
            </a:r>
          </a:p>
          <a:p>
            <a:pPr lvl="1">
              <a:buClr>
                <a:schemeClr val="tx1"/>
              </a:buClr>
            </a:pPr>
            <a:r>
              <a:rPr lang="en-US" dirty="0">
                <a:solidFill>
                  <a:srgbClr val="9D0505"/>
                </a:solidFill>
              </a:rPr>
              <a:t>Omitted variable bias: ability.</a:t>
            </a:r>
          </a:p>
          <a:p>
            <a:r>
              <a:rPr lang="en-US" dirty="0"/>
              <a:t>Shoe size and reading comprehension scores are positively correlated.</a:t>
            </a:r>
          </a:p>
          <a:p>
            <a:pPr lvl="1">
              <a:buClr>
                <a:schemeClr val="tx1"/>
              </a:buClr>
            </a:pPr>
            <a:r>
              <a:rPr lang="en-US" dirty="0">
                <a:solidFill>
                  <a:srgbClr val="9D0505"/>
                </a:solidFill>
              </a:rPr>
              <a:t>Correlation without causation.</a:t>
            </a:r>
          </a:p>
          <a:p>
            <a:r>
              <a:rPr lang="en-US" dirty="0"/>
              <a:t>Baby booms are caused by higher-quality minivans.</a:t>
            </a:r>
          </a:p>
          <a:p>
            <a:pPr lvl="1">
              <a:buClr>
                <a:schemeClr val="tx1"/>
              </a:buClr>
            </a:pPr>
            <a:r>
              <a:rPr lang="en-US" dirty="0">
                <a:solidFill>
                  <a:srgbClr val="9D0505"/>
                </a:solidFill>
              </a:rPr>
              <a:t>Reverse causation.</a:t>
            </a:r>
          </a:p>
        </p:txBody>
      </p:sp>
    </p:spTree>
    <p:extLst>
      <p:ext uri="{BB962C8B-B14F-4D97-AF65-F5344CB8AC3E}">
        <p14:creationId xmlns:p14="http://schemas.microsoft.com/office/powerpoint/2010/main" val="1071105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6">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6">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6">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j-lt"/>
              </a:rPr>
              <a:t>Models</a:t>
            </a:r>
          </a:p>
        </p:txBody>
      </p:sp>
      <p:sp>
        <p:nvSpPr>
          <p:cNvPr id="66" name="Content Placeholder 3"/>
          <p:cNvSpPr>
            <a:spLocks noGrp="1"/>
          </p:cNvSpPr>
          <p:nvPr>
            <p:ph idx="1"/>
          </p:nvPr>
        </p:nvSpPr>
        <p:spPr/>
        <p:txBody>
          <a:bodyPr>
            <a:normAutofit fontScale="92500" lnSpcReduction="10000"/>
          </a:bodyPr>
          <a:lstStyle/>
          <a:p>
            <a:pPr marL="0" indent="0">
              <a:buNone/>
            </a:pPr>
            <a:r>
              <a:rPr lang="en-US" dirty="0"/>
              <a:t>Economic </a:t>
            </a:r>
            <a:r>
              <a:rPr lang="en-US" i="1" dirty="0">
                <a:solidFill>
                  <a:srgbClr val="9D0505"/>
                </a:solidFill>
              </a:rPr>
              <a:t>models</a:t>
            </a:r>
            <a:r>
              <a:rPr lang="en-US" dirty="0"/>
              <a:t> show how people, firms, and governments make decisions about managing resources, and how their decisions interact.</a:t>
            </a:r>
          </a:p>
          <a:p>
            <a:r>
              <a:rPr lang="en-US" dirty="0"/>
              <a:t>Models are a simplification of complex problems.</a:t>
            </a:r>
          </a:p>
          <a:p>
            <a:r>
              <a:rPr lang="en-US" dirty="0"/>
              <a:t>Models include:</a:t>
            </a:r>
          </a:p>
          <a:p>
            <a:pPr lvl="1"/>
            <a:r>
              <a:rPr lang="en-US" dirty="0"/>
              <a:t>Groups of individuals and their choices.</a:t>
            </a:r>
          </a:p>
          <a:p>
            <a:pPr lvl="1"/>
            <a:r>
              <a:rPr lang="en-US" dirty="0"/>
              <a:t>Markets to study.</a:t>
            </a:r>
          </a:p>
          <a:p>
            <a:r>
              <a:rPr lang="en-US" dirty="0"/>
              <a:t>What makes a model useful?</a:t>
            </a:r>
          </a:p>
          <a:p>
            <a:pPr lvl="1"/>
            <a:r>
              <a:rPr lang="en-US" dirty="0"/>
              <a:t>States its assumptions clearly.</a:t>
            </a:r>
          </a:p>
          <a:p>
            <a:pPr lvl="1"/>
            <a:r>
              <a:rPr lang="en-US" dirty="0"/>
              <a:t>Describes the real world accurately.</a:t>
            </a:r>
          </a:p>
          <a:p>
            <a:pPr lvl="1"/>
            <a:r>
              <a:rPr lang="en-US" dirty="0"/>
              <a:t>Predicts cause and effect.</a:t>
            </a:r>
          </a:p>
        </p:txBody>
      </p:sp>
    </p:spTree>
    <p:extLst>
      <p:ext uri="{BB962C8B-B14F-4D97-AF65-F5344CB8AC3E}">
        <p14:creationId xmlns:p14="http://schemas.microsoft.com/office/powerpoint/2010/main" val="2186595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6">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6">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latin typeface="+mj-lt"/>
              </a:rPr>
              <a:t>Economics in action: Why go to college?</a:t>
            </a:r>
          </a:p>
        </p:txBody>
      </p:sp>
      <p:sp>
        <p:nvSpPr>
          <p:cNvPr id="66" name="Content Placeholder 3"/>
          <p:cNvSpPr>
            <a:spLocks noGrp="1"/>
          </p:cNvSpPr>
          <p:nvPr>
            <p:ph idx="1"/>
          </p:nvPr>
        </p:nvSpPr>
        <p:spPr/>
        <p:txBody>
          <a:bodyPr>
            <a:normAutofit/>
          </a:bodyPr>
          <a:lstStyle/>
          <a:p>
            <a:pPr marL="0" indent="0">
              <a:buNone/>
            </a:pPr>
            <a:r>
              <a:rPr lang="en-US" dirty="0"/>
              <a:t>Completing college doubles lifetime earnings compared to earnings without a degree.</a:t>
            </a:r>
          </a:p>
          <a:p>
            <a:r>
              <a:rPr lang="en-US" dirty="0"/>
              <a:t>What drives those gains to education?</a:t>
            </a:r>
          </a:p>
          <a:p>
            <a:r>
              <a:rPr lang="en-US" dirty="0"/>
              <a:t>Two models help explain.</a:t>
            </a:r>
          </a:p>
          <a:p>
            <a:pPr lvl="1"/>
            <a:r>
              <a:rPr lang="en-US" dirty="0"/>
              <a:t>Workers take advantage of technical innovations that increase productivity.</a:t>
            </a:r>
          </a:p>
          <a:p>
            <a:pPr lvl="1"/>
            <a:r>
              <a:rPr lang="en-US" dirty="0"/>
              <a:t>When opportunities created by new technology increase faster than education rates, educated workers are in more demand.</a:t>
            </a:r>
          </a:p>
        </p:txBody>
      </p:sp>
    </p:spTree>
    <p:extLst>
      <p:ext uri="{BB962C8B-B14F-4D97-AF65-F5344CB8AC3E}">
        <p14:creationId xmlns:p14="http://schemas.microsoft.com/office/powerpoint/2010/main" val="1995302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latin typeface="+mj-lt"/>
              </a:rPr>
              <a:t>The circular flow diagram</a:t>
            </a:r>
          </a:p>
        </p:txBody>
      </p:sp>
      <p:sp>
        <p:nvSpPr>
          <p:cNvPr id="66" name="Content Placeholder 3"/>
          <p:cNvSpPr>
            <a:spLocks noGrp="1"/>
          </p:cNvSpPr>
          <p:nvPr>
            <p:ph idx="1"/>
          </p:nvPr>
        </p:nvSpPr>
        <p:spPr/>
        <p:txBody>
          <a:bodyPr>
            <a:normAutofit/>
          </a:bodyPr>
          <a:lstStyle/>
          <a:p>
            <a:pPr marL="0" indent="0">
              <a:buNone/>
            </a:pPr>
            <a:r>
              <a:rPr lang="en-US" sz="3000" dirty="0"/>
              <a:t>The </a:t>
            </a:r>
            <a:r>
              <a:rPr lang="en-US" sz="3000" i="1" dirty="0">
                <a:solidFill>
                  <a:srgbClr val="C00000"/>
                </a:solidFill>
              </a:rPr>
              <a:t>circular flow model </a:t>
            </a:r>
            <a:r>
              <a:rPr lang="en-US" sz="3000" dirty="0"/>
              <a:t>represents a basic economy. </a:t>
            </a:r>
          </a:p>
        </p:txBody>
      </p:sp>
      <p:sp>
        <p:nvSpPr>
          <p:cNvPr id="7" name="Freeform 5"/>
          <p:cNvSpPr>
            <a:spLocks/>
          </p:cNvSpPr>
          <p:nvPr/>
        </p:nvSpPr>
        <p:spPr bwMode="auto">
          <a:xfrm>
            <a:off x="3432175" y="2135186"/>
            <a:ext cx="1577975" cy="688975"/>
          </a:xfrm>
          <a:prstGeom prst="rect">
            <a:avLst/>
          </a:pr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 name="Rectangle 6"/>
          <p:cNvSpPr>
            <a:spLocks noChangeArrowheads="1"/>
          </p:cNvSpPr>
          <p:nvPr/>
        </p:nvSpPr>
        <p:spPr bwMode="auto">
          <a:xfrm>
            <a:off x="3694113" y="2355849"/>
            <a:ext cx="117179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effectLst/>
                <a:latin typeface="Univers LT Std 57 Cn" charset="0"/>
                <a:cs typeface="Arial" pitchFamily="34" charset="0"/>
              </a:rPr>
              <a:t>Households</a:t>
            </a:r>
            <a:endParaRPr kumimoji="0" lang="en-US" sz="1800" b="1" i="0" u="none" strike="noStrike" cap="none" normalizeH="0" baseline="0" dirty="0">
              <a:ln>
                <a:noFill/>
              </a:ln>
              <a:effectLst/>
              <a:latin typeface="Arial" pitchFamily="34" charset="0"/>
              <a:cs typeface="Arial" pitchFamily="34" charset="0"/>
            </a:endParaRPr>
          </a:p>
        </p:txBody>
      </p:sp>
      <p:sp>
        <p:nvSpPr>
          <p:cNvPr id="9" name="Rectangle 7"/>
          <p:cNvSpPr>
            <a:spLocks noChangeArrowheads="1"/>
          </p:cNvSpPr>
          <p:nvPr/>
        </p:nvSpPr>
        <p:spPr bwMode="auto">
          <a:xfrm>
            <a:off x="4633913" y="3033711"/>
            <a:ext cx="93294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4563"/>
                </a:solidFill>
                <a:effectLst/>
                <a:latin typeface="Univers LT Std 57 Cn" charset="0"/>
                <a:cs typeface="Arial" pitchFamily="34" charset="0"/>
              </a:rPr>
              <a:t>Spending</a:t>
            </a:r>
            <a:endParaRPr kumimoji="0" lang="en-US" sz="1800" b="1" i="0" u="none" strike="noStrike" cap="none" normalizeH="0" baseline="0" dirty="0">
              <a:ln>
                <a:noFill/>
              </a:ln>
              <a:solidFill>
                <a:schemeClr val="tx1"/>
              </a:solidFill>
              <a:effectLst/>
              <a:latin typeface="Arial" pitchFamily="34" charset="0"/>
              <a:cs typeface="Arial" pitchFamily="34" charset="0"/>
            </a:endParaRPr>
          </a:p>
        </p:txBody>
      </p:sp>
      <p:sp>
        <p:nvSpPr>
          <p:cNvPr id="10" name="Rectangle 8"/>
          <p:cNvSpPr>
            <a:spLocks noChangeArrowheads="1"/>
          </p:cNvSpPr>
          <p:nvPr/>
        </p:nvSpPr>
        <p:spPr bwMode="auto">
          <a:xfrm>
            <a:off x="6026150" y="2238374"/>
            <a:ext cx="107080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E46C0A"/>
                </a:solidFill>
                <a:effectLst/>
                <a:latin typeface="Univers LT Std 57 Cn" charset="0"/>
                <a:cs typeface="Arial" pitchFamily="34" charset="0"/>
              </a:rPr>
              <a:t>Goods and</a:t>
            </a:r>
            <a:endParaRPr kumimoji="0" lang="en-US" sz="1800" b="1" i="0" u="none" strike="noStrike" cap="none" normalizeH="0" baseline="0" dirty="0">
              <a:ln>
                <a:noFill/>
              </a:ln>
              <a:solidFill>
                <a:srgbClr val="E46C0A"/>
              </a:solidFill>
              <a:effectLst/>
              <a:latin typeface="Arial" pitchFamily="34" charset="0"/>
              <a:cs typeface="Arial" pitchFamily="34" charset="0"/>
            </a:endParaRPr>
          </a:p>
        </p:txBody>
      </p:sp>
      <p:sp>
        <p:nvSpPr>
          <p:cNvPr id="11" name="Rectangle 9"/>
          <p:cNvSpPr>
            <a:spLocks noChangeArrowheads="1"/>
          </p:cNvSpPr>
          <p:nvPr/>
        </p:nvSpPr>
        <p:spPr bwMode="auto">
          <a:xfrm>
            <a:off x="6113463" y="2460624"/>
            <a:ext cx="82073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E46C0A"/>
                </a:solidFill>
                <a:effectLst/>
                <a:latin typeface="Univers LT Std 57 Cn" charset="0"/>
                <a:cs typeface="Arial" pitchFamily="34" charset="0"/>
              </a:rPr>
              <a:t>services</a:t>
            </a:r>
            <a:endParaRPr kumimoji="0" lang="en-US" sz="1800" b="1" i="0" u="none" strike="noStrike" cap="none" normalizeH="0" baseline="0" dirty="0">
              <a:ln>
                <a:noFill/>
              </a:ln>
              <a:solidFill>
                <a:srgbClr val="E46C0A"/>
              </a:solidFill>
              <a:effectLst/>
              <a:latin typeface="Arial" pitchFamily="34" charset="0"/>
              <a:cs typeface="Arial" pitchFamily="34" charset="0"/>
            </a:endParaRPr>
          </a:p>
        </p:txBody>
      </p:sp>
      <p:sp>
        <p:nvSpPr>
          <p:cNvPr id="12" name="Rectangle 10"/>
          <p:cNvSpPr>
            <a:spLocks noChangeArrowheads="1"/>
          </p:cNvSpPr>
          <p:nvPr/>
        </p:nvSpPr>
        <p:spPr bwMode="auto">
          <a:xfrm>
            <a:off x="6156325" y="2682874"/>
            <a:ext cx="69410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E46C0A"/>
                </a:solidFill>
                <a:effectLst/>
                <a:latin typeface="Univers LT Std 57 Cn" charset="0"/>
                <a:cs typeface="Arial" pitchFamily="34" charset="0"/>
              </a:rPr>
              <a:t>bought</a:t>
            </a:r>
            <a:endParaRPr kumimoji="0" lang="en-US" sz="1800" b="1" i="0" u="none" strike="noStrike" cap="none" normalizeH="0" baseline="0" dirty="0">
              <a:ln>
                <a:noFill/>
              </a:ln>
              <a:solidFill>
                <a:srgbClr val="E46C0A"/>
              </a:solidFill>
              <a:effectLst/>
              <a:latin typeface="Arial" pitchFamily="34" charset="0"/>
              <a:cs typeface="Arial" pitchFamily="34" charset="0"/>
            </a:endParaRPr>
          </a:p>
        </p:txBody>
      </p:sp>
      <p:sp>
        <p:nvSpPr>
          <p:cNvPr id="13" name="Rectangle 11"/>
          <p:cNvSpPr>
            <a:spLocks noChangeArrowheads="1"/>
          </p:cNvSpPr>
          <p:nvPr/>
        </p:nvSpPr>
        <p:spPr bwMode="auto">
          <a:xfrm>
            <a:off x="1522413" y="2349499"/>
            <a:ext cx="115243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E46C0A"/>
                </a:solidFill>
                <a:effectLst/>
                <a:latin typeface="Univers LT Std 57 Cn" charset="0"/>
                <a:cs typeface="Arial" pitchFamily="34" charset="0"/>
              </a:rPr>
              <a:t>Land, labor,</a:t>
            </a:r>
            <a:endParaRPr kumimoji="0" lang="en-US" sz="1800" b="1" i="0" u="none" strike="noStrike" cap="none" normalizeH="0" baseline="0" dirty="0">
              <a:ln>
                <a:noFill/>
              </a:ln>
              <a:solidFill>
                <a:srgbClr val="E46C0A"/>
              </a:solidFill>
              <a:effectLst/>
              <a:latin typeface="Arial" pitchFamily="34" charset="0"/>
              <a:cs typeface="Arial" pitchFamily="34" charset="0"/>
            </a:endParaRPr>
          </a:p>
        </p:txBody>
      </p:sp>
      <p:sp>
        <p:nvSpPr>
          <p:cNvPr id="14" name="Rectangle 12"/>
          <p:cNvSpPr>
            <a:spLocks noChangeArrowheads="1"/>
          </p:cNvSpPr>
          <p:nvPr/>
        </p:nvSpPr>
        <p:spPr bwMode="auto">
          <a:xfrm>
            <a:off x="1547813" y="2571749"/>
            <a:ext cx="107240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E46C0A"/>
                </a:solidFill>
                <a:effectLst/>
                <a:latin typeface="Univers LT Std 57 Cn" charset="0"/>
                <a:cs typeface="Arial" pitchFamily="34" charset="0"/>
              </a:rPr>
              <a:t>and capital</a:t>
            </a:r>
            <a:endParaRPr kumimoji="0" lang="en-US" sz="1800" b="1" i="0" u="none" strike="noStrike" cap="none" normalizeH="0" baseline="0" dirty="0">
              <a:ln>
                <a:noFill/>
              </a:ln>
              <a:solidFill>
                <a:srgbClr val="E46C0A"/>
              </a:solidFill>
              <a:effectLst/>
              <a:latin typeface="Arial" pitchFamily="34" charset="0"/>
              <a:cs typeface="Arial" pitchFamily="34" charset="0"/>
            </a:endParaRPr>
          </a:p>
        </p:txBody>
      </p:sp>
      <p:sp>
        <p:nvSpPr>
          <p:cNvPr id="15" name="Rectangle 13"/>
          <p:cNvSpPr>
            <a:spLocks noChangeArrowheads="1"/>
          </p:cNvSpPr>
          <p:nvPr/>
        </p:nvSpPr>
        <p:spPr bwMode="auto">
          <a:xfrm>
            <a:off x="6026150" y="4740274"/>
            <a:ext cx="107080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E46C0A"/>
                </a:solidFill>
                <a:effectLst/>
                <a:latin typeface="Univers LT Std 57 Cn" charset="0"/>
                <a:cs typeface="Arial" pitchFamily="34" charset="0"/>
              </a:rPr>
              <a:t>Goods and</a:t>
            </a:r>
            <a:endParaRPr kumimoji="0" lang="en-US" sz="1800" b="1" i="0" u="none" strike="noStrike" cap="none" normalizeH="0" baseline="0" dirty="0">
              <a:ln>
                <a:noFill/>
              </a:ln>
              <a:solidFill>
                <a:srgbClr val="E46C0A"/>
              </a:solidFill>
              <a:effectLst/>
              <a:latin typeface="Arial" pitchFamily="34" charset="0"/>
              <a:cs typeface="Arial" pitchFamily="34" charset="0"/>
            </a:endParaRPr>
          </a:p>
        </p:txBody>
      </p:sp>
      <p:sp>
        <p:nvSpPr>
          <p:cNvPr id="16" name="Rectangle 14"/>
          <p:cNvSpPr>
            <a:spLocks noChangeArrowheads="1"/>
          </p:cNvSpPr>
          <p:nvPr/>
        </p:nvSpPr>
        <p:spPr bwMode="auto">
          <a:xfrm>
            <a:off x="6015038" y="4962524"/>
            <a:ext cx="107240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E46C0A"/>
                </a:solidFill>
                <a:effectLst/>
                <a:latin typeface="Univers LT Std 57 Cn" charset="0"/>
                <a:cs typeface="Arial" pitchFamily="34" charset="0"/>
              </a:rPr>
              <a:t>services to</a:t>
            </a:r>
            <a:endParaRPr kumimoji="0" lang="en-US" sz="1800" b="1" i="0" u="none" strike="noStrike" cap="none" normalizeH="0" baseline="0" dirty="0">
              <a:ln>
                <a:noFill/>
              </a:ln>
              <a:solidFill>
                <a:srgbClr val="E46C0A"/>
              </a:solidFill>
              <a:effectLst/>
              <a:latin typeface="Arial" pitchFamily="34" charset="0"/>
              <a:cs typeface="Arial" pitchFamily="34" charset="0"/>
            </a:endParaRPr>
          </a:p>
        </p:txBody>
      </p:sp>
      <p:sp>
        <p:nvSpPr>
          <p:cNvPr id="17" name="Rectangle 15"/>
          <p:cNvSpPr>
            <a:spLocks noChangeArrowheads="1"/>
          </p:cNvSpPr>
          <p:nvPr/>
        </p:nvSpPr>
        <p:spPr bwMode="auto">
          <a:xfrm>
            <a:off x="6143625" y="5183186"/>
            <a:ext cx="71814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E46C0A"/>
                </a:solidFill>
                <a:effectLst/>
                <a:latin typeface="Univers LT Std 57 Cn" charset="0"/>
                <a:cs typeface="Arial" pitchFamily="34" charset="0"/>
              </a:rPr>
              <a:t>be sold</a:t>
            </a:r>
            <a:endParaRPr kumimoji="0" lang="en-US" sz="1800" b="1" i="0" u="none" strike="noStrike" cap="none" normalizeH="0" baseline="0" dirty="0">
              <a:ln>
                <a:noFill/>
              </a:ln>
              <a:solidFill>
                <a:srgbClr val="E46C0A"/>
              </a:solidFill>
              <a:effectLst/>
              <a:latin typeface="Arial" pitchFamily="34" charset="0"/>
              <a:cs typeface="Arial" pitchFamily="34" charset="0"/>
            </a:endParaRPr>
          </a:p>
        </p:txBody>
      </p:sp>
      <p:sp>
        <p:nvSpPr>
          <p:cNvPr id="18" name="Rectangle 16"/>
          <p:cNvSpPr>
            <a:spLocks noChangeArrowheads="1"/>
          </p:cNvSpPr>
          <p:nvPr/>
        </p:nvSpPr>
        <p:spPr bwMode="auto">
          <a:xfrm>
            <a:off x="3051176" y="5900737"/>
            <a:ext cx="1516063"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4563"/>
                </a:solidFill>
                <a:effectLst/>
                <a:latin typeface="Univers LT Std 47 Cn Lt" charset="0"/>
                <a:cs typeface="Arial" pitchFamily="34" charset="0"/>
              </a:rPr>
              <a:t>Flow of dollars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9" name="Rectangle 17"/>
          <p:cNvSpPr>
            <a:spLocks noChangeArrowheads="1"/>
          </p:cNvSpPr>
          <p:nvPr/>
        </p:nvSpPr>
        <p:spPr bwMode="auto">
          <a:xfrm>
            <a:off x="5260976" y="5900737"/>
            <a:ext cx="150522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E46C0A"/>
                </a:solidFill>
                <a:effectLst/>
                <a:latin typeface="Univers LT Std 47 Cn Lt" charset="0"/>
                <a:cs typeface="Arial" pitchFamily="34" charset="0"/>
              </a:rPr>
              <a:t>Flows of goods</a:t>
            </a:r>
            <a:endParaRPr kumimoji="0" lang="en-US" sz="1800" b="0" i="0" u="none" strike="noStrike" cap="none" normalizeH="0" baseline="0" dirty="0">
              <a:ln>
                <a:noFill/>
              </a:ln>
              <a:solidFill>
                <a:srgbClr val="E46C0A"/>
              </a:solidFill>
              <a:effectLst/>
              <a:latin typeface="Arial" pitchFamily="34" charset="0"/>
              <a:cs typeface="Arial" pitchFamily="34" charset="0"/>
            </a:endParaRPr>
          </a:p>
        </p:txBody>
      </p:sp>
      <p:sp>
        <p:nvSpPr>
          <p:cNvPr id="20" name="Rectangle 18"/>
          <p:cNvSpPr>
            <a:spLocks noChangeArrowheads="1"/>
          </p:cNvSpPr>
          <p:nvPr/>
        </p:nvSpPr>
        <p:spPr bwMode="auto">
          <a:xfrm>
            <a:off x="5260976" y="6122987"/>
            <a:ext cx="124232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E46C0A"/>
                </a:solidFill>
                <a:effectLst/>
                <a:latin typeface="Univers LT Std 47 Cn Lt" charset="0"/>
                <a:cs typeface="Arial" pitchFamily="34" charset="0"/>
              </a:rPr>
              <a:t>and services</a:t>
            </a:r>
            <a:endParaRPr kumimoji="0" lang="en-US" sz="1800" b="0" i="0" u="none" strike="noStrike" cap="none" normalizeH="0" baseline="0" dirty="0">
              <a:ln>
                <a:noFill/>
              </a:ln>
              <a:solidFill>
                <a:srgbClr val="E46C0A"/>
              </a:solidFill>
              <a:effectLst/>
              <a:latin typeface="Arial" pitchFamily="34" charset="0"/>
              <a:cs typeface="Arial" pitchFamily="34" charset="0"/>
            </a:endParaRPr>
          </a:p>
        </p:txBody>
      </p:sp>
      <p:sp>
        <p:nvSpPr>
          <p:cNvPr id="21" name="Rectangle 19"/>
          <p:cNvSpPr>
            <a:spLocks noChangeArrowheads="1"/>
          </p:cNvSpPr>
          <p:nvPr/>
        </p:nvSpPr>
        <p:spPr bwMode="auto">
          <a:xfrm>
            <a:off x="1391639" y="4873467"/>
            <a:ext cx="104676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E46C0A"/>
                </a:solidFill>
                <a:effectLst/>
                <a:latin typeface="Univers LT Std 57 Cn" charset="0"/>
                <a:cs typeface="Arial" pitchFamily="34" charset="0"/>
              </a:rPr>
              <a:t>Purchased</a:t>
            </a:r>
            <a:endParaRPr kumimoji="0" lang="en-US" sz="1800" b="1" i="0" u="none" strike="noStrike" cap="none" normalizeH="0" baseline="0" dirty="0">
              <a:ln>
                <a:noFill/>
              </a:ln>
              <a:solidFill>
                <a:srgbClr val="E46C0A"/>
              </a:solidFill>
              <a:effectLst/>
              <a:latin typeface="Arial" pitchFamily="34" charset="0"/>
              <a:cs typeface="Arial" pitchFamily="34" charset="0"/>
            </a:endParaRPr>
          </a:p>
        </p:txBody>
      </p:sp>
      <p:sp>
        <p:nvSpPr>
          <p:cNvPr id="22" name="Rectangle 20"/>
          <p:cNvSpPr>
            <a:spLocks noChangeArrowheads="1"/>
          </p:cNvSpPr>
          <p:nvPr/>
        </p:nvSpPr>
        <p:spPr bwMode="auto">
          <a:xfrm>
            <a:off x="1396401" y="5095717"/>
            <a:ext cx="103874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E46C0A"/>
                </a:solidFill>
                <a:effectLst/>
                <a:latin typeface="Univers LT Std 57 Cn" charset="0"/>
                <a:cs typeface="Arial" pitchFamily="34" charset="0"/>
              </a:rPr>
              <a:t>land, labor</a:t>
            </a:r>
            <a:endParaRPr kumimoji="0" lang="en-US" sz="1800" b="1" i="0" u="none" strike="noStrike" cap="none" normalizeH="0" baseline="0" dirty="0">
              <a:ln>
                <a:noFill/>
              </a:ln>
              <a:solidFill>
                <a:srgbClr val="E46C0A"/>
              </a:solidFill>
              <a:effectLst/>
              <a:latin typeface="Arial" pitchFamily="34" charset="0"/>
              <a:cs typeface="Arial" pitchFamily="34" charset="0"/>
            </a:endParaRPr>
          </a:p>
        </p:txBody>
      </p:sp>
      <p:sp>
        <p:nvSpPr>
          <p:cNvPr id="23" name="Rectangle 21"/>
          <p:cNvSpPr>
            <a:spLocks noChangeArrowheads="1"/>
          </p:cNvSpPr>
          <p:nvPr/>
        </p:nvSpPr>
        <p:spPr bwMode="auto">
          <a:xfrm>
            <a:off x="1353539" y="5316379"/>
            <a:ext cx="107240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E46C0A"/>
                </a:solidFill>
                <a:effectLst/>
                <a:latin typeface="Univers LT Std 57 Cn" charset="0"/>
                <a:cs typeface="Arial" pitchFamily="34" charset="0"/>
              </a:rPr>
              <a:t>and capital</a:t>
            </a:r>
            <a:endParaRPr kumimoji="0" lang="en-US" sz="1800" b="1" i="0" u="none" strike="noStrike" cap="none" normalizeH="0" baseline="0" dirty="0">
              <a:ln>
                <a:noFill/>
              </a:ln>
              <a:solidFill>
                <a:srgbClr val="E46C0A"/>
              </a:solidFill>
              <a:effectLst/>
              <a:latin typeface="Arial" pitchFamily="34" charset="0"/>
              <a:cs typeface="Arial" pitchFamily="34" charset="0"/>
            </a:endParaRPr>
          </a:p>
        </p:txBody>
      </p:sp>
      <p:sp>
        <p:nvSpPr>
          <p:cNvPr id="24" name="Rectangle 22"/>
          <p:cNvSpPr>
            <a:spLocks noChangeArrowheads="1"/>
          </p:cNvSpPr>
          <p:nvPr/>
        </p:nvSpPr>
        <p:spPr bwMode="auto">
          <a:xfrm>
            <a:off x="4665663" y="4462461"/>
            <a:ext cx="85279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4563"/>
                </a:solidFill>
                <a:effectLst/>
                <a:latin typeface="Univers LT Std 57 Cn" charset="0"/>
                <a:cs typeface="Arial" pitchFamily="34" charset="0"/>
              </a:rPr>
              <a:t>Revenue</a:t>
            </a:r>
            <a:endParaRPr kumimoji="0" lang="en-US" sz="1800" b="1" i="0" u="none" strike="noStrike" cap="none" normalizeH="0" baseline="0" dirty="0">
              <a:ln>
                <a:noFill/>
              </a:ln>
              <a:solidFill>
                <a:schemeClr val="tx1"/>
              </a:solidFill>
              <a:effectLst/>
              <a:latin typeface="Arial" pitchFamily="34" charset="0"/>
              <a:cs typeface="Arial" pitchFamily="34" charset="0"/>
            </a:endParaRPr>
          </a:p>
        </p:txBody>
      </p:sp>
      <p:sp>
        <p:nvSpPr>
          <p:cNvPr id="25" name="Rectangle 23"/>
          <p:cNvSpPr>
            <a:spLocks noChangeArrowheads="1"/>
          </p:cNvSpPr>
          <p:nvPr/>
        </p:nvSpPr>
        <p:spPr bwMode="auto">
          <a:xfrm>
            <a:off x="2927350" y="4351336"/>
            <a:ext cx="121385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4563"/>
                </a:solidFill>
                <a:effectLst/>
                <a:latin typeface="Univers LT Std 57 Cn" charset="0"/>
                <a:cs typeface="Arial" pitchFamily="34" charset="0"/>
              </a:rPr>
              <a:t>Wages, rent,</a:t>
            </a:r>
            <a:endParaRPr kumimoji="0" lang="en-US" sz="1800" b="1" i="0" u="none" strike="noStrike" cap="none" normalizeH="0" baseline="0" dirty="0">
              <a:ln>
                <a:noFill/>
              </a:ln>
              <a:solidFill>
                <a:schemeClr val="tx1"/>
              </a:solidFill>
              <a:effectLst/>
              <a:latin typeface="Arial" pitchFamily="34" charset="0"/>
              <a:cs typeface="Arial" pitchFamily="34" charset="0"/>
            </a:endParaRPr>
          </a:p>
        </p:txBody>
      </p:sp>
      <p:sp>
        <p:nvSpPr>
          <p:cNvPr id="26" name="Rectangle 24"/>
          <p:cNvSpPr>
            <a:spLocks noChangeArrowheads="1"/>
          </p:cNvSpPr>
          <p:nvPr/>
        </p:nvSpPr>
        <p:spPr bwMode="auto">
          <a:xfrm>
            <a:off x="3051175" y="4573586"/>
            <a:ext cx="94737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4563"/>
                </a:solidFill>
                <a:effectLst/>
                <a:latin typeface="Univers LT Std 57 Cn" charset="0"/>
                <a:cs typeface="Arial" pitchFamily="34" charset="0"/>
              </a:rPr>
              <a:t>and profit</a:t>
            </a:r>
            <a:endParaRPr kumimoji="0" lang="en-US" sz="1800" b="1" i="0" u="none" strike="noStrike" cap="none" normalizeH="0" baseline="0" dirty="0">
              <a:ln>
                <a:noFill/>
              </a:ln>
              <a:solidFill>
                <a:schemeClr val="tx1"/>
              </a:solidFill>
              <a:effectLst/>
              <a:latin typeface="Arial" pitchFamily="34" charset="0"/>
              <a:cs typeface="Arial" pitchFamily="34" charset="0"/>
            </a:endParaRPr>
          </a:p>
        </p:txBody>
      </p:sp>
      <p:sp>
        <p:nvSpPr>
          <p:cNvPr id="27" name="Rectangle 25"/>
          <p:cNvSpPr>
            <a:spLocks noChangeArrowheads="1"/>
          </p:cNvSpPr>
          <p:nvPr/>
        </p:nvSpPr>
        <p:spPr bwMode="auto">
          <a:xfrm>
            <a:off x="3136900" y="3033711"/>
            <a:ext cx="71814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4563"/>
                </a:solidFill>
                <a:effectLst/>
                <a:latin typeface="Univers LT Std 57 Cn" charset="0"/>
                <a:cs typeface="Arial" pitchFamily="34" charset="0"/>
              </a:rPr>
              <a:t>Income</a:t>
            </a:r>
            <a:endParaRPr kumimoji="0" lang="en-US" sz="1800" b="1" i="0" u="none" strike="noStrike" cap="none" normalizeH="0" baseline="0" dirty="0">
              <a:ln>
                <a:noFill/>
              </a:ln>
              <a:solidFill>
                <a:schemeClr val="tx1"/>
              </a:solidFill>
              <a:effectLst/>
              <a:latin typeface="Arial" pitchFamily="34" charset="0"/>
              <a:cs typeface="Arial" pitchFamily="34" charset="0"/>
            </a:endParaRPr>
          </a:p>
        </p:txBody>
      </p:sp>
      <p:sp>
        <p:nvSpPr>
          <p:cNvPr id="28" name="Freeform 26"/>
          <p:cNvSpPr>
            <a:spLocks/>
          </p:cNvSpPr>
          <p:nvPr/>
        </p:nvSpPr>
        <p:spPr bwMode="auto">
          <a:xfrm>
            <a:off x="1522414" y="3490911"/>
            <a:ext cx="2206622" cy="763588"/>
          </a:xfrm>
          <a:prstGeom prst="rect">
            <a:avLst/>
          </a:prstGeom>
          <a:solidFill>
            <a:srgbClr val="E46C0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9" name="Rectangle 27"/>
          <p:cNvSpPr>
            <a:spLocks noChangeArrowheads="1"/>
          </p:cNvSpPr>
          <p:nvPr/>
        </p:nvSpPr>
        <p:spPr bwMode="auto">
          <a:xfrm>
            <a:off x="1882775" y="3636961"/>
            <a:ext cx="135934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bg1"/>
                </a:solidFill>
                <a:effectLst/>
                <a:latin typeface="Univers LT Std 57 Cn" charset="0"/>
                <a:cs typeface="Arial" pitchFamily="34" charset="0"/>
              </a:rPr>
              <a:t>Market for the</a:t>
            </a:r>
            <a:endParaRPr kumimoji="0" lang="en-US" sz="1800" b="1" i="0" u="none" strike="noStrike" cap="none" normalizeH="0" baseline="0" dirty="0">
              <a:ln>
                <a:noFill/>
              </a:ln>
              <a:solidFill>
                <a:schemeClr val="bg1"/>
              </a:solidFill>
              <a:effectLst/>
              <a:latin typeface="Arial" pitchFamily="34" charset="0"/>
              <a:cs typeface="Arial" pitchFamily="34" charset="0"/>
            </a:endParaRPr>
          </a:p>
        </p:txBody>
      </p:sp>
      <p:sp>
        <p:nvSpPr>
          <p:cNvPr id="30" name="Rectangle 28"/>
          <p:cNvSpPr>
            <a:spLocks noChangeArrowheads="1"/>
          </p:cNvSpPr>
          <p:nvPr/>
        </p:nvSpPr>
        <p:spPr bwMode="auto">
          <a:xfrm>
            <a:off x="1600200" y="3859211"/>
            <a:ext cx="206466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bg1"/>
                </a:solidFill>
                <a:effectLst/>
                <a:latin typeface="Univers LT Std 57 Cn" charset="0"/>
                <a:cs typeface="Arial" pitchFamily="34" charset="0"/>
              </a:rPr>
              <a:t>factors of production</a:t>
            </a:r>
            <a:endParaRPr kumimoji="0" lang="en-US" sz="1800" b="1" i="0" u="none" strike="noStrike" cap="none" normalizeH="0" baseline="0" dirty="0">
              <a:ln>
                <a:noFill/>
              </a:ln>
              <a:solidFill>
                <a:schemeClr val="bg1"/>
              </a:solidFill>
              <a:effectLst/>
              <a:latin typeface="Arial" pitchFamily="34" charset="0"/>
              <a:cs typeface="Arial" pitchFamily="34" charset="0"/>
            </a:endParaRPr>
          </a:p>
        </p:txBody>
      </p:sp>
      <p:sp>
        <p:nvSpPr>
          <p:cNvPr id="31" name="Freeform 29"/>
          <p:cNvSpPr>
            <a:spLocks/>
          </p:cNvSpPr>
          <p:nvPr/>
        </p:nvSpPr>
        <p:spPr bwMode="auto">
          <a:xfrm>
            <a:off x="5002213" y="3490911"/>
            <a:ext cx="1930399" cy="763588"/>
          </a:xfrm>
          <a:prstGeom prst="rect">
            <a:avLst/>
          </a:prstGeom>
          <a:solidFill>
            <a:srgbClr val="E46C0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2" name="Rectangle 30"/>
          <p:cNvSpPr>
            <a:spLocks noChangeArrowheads="1"/>
          </p:cNvSpPr>
          <p:nvPr/>
        </p:nvSpPr>
        <p:spPr bwMode="auto">
          <a:xfrm>
            <a:off x="5116279" y="3636961"/>
            <a:ext cx="166552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bg1"/>
                </a:solidFill>
                <a:effectLst/>
                <a:latin typeface="Univers LT Std 57 Cn" charset="0"/>
                <a:cs typeface="Arial" pitchFamily="34" charset="0"/>
              </a:rPr>
              <a:t>Market for goods</a:t>
            </a:r>
            <a:endParaRPr kumimoji="0" lang="en-US" sz="1800" b="1" i="0" u="none" strike="noStrike" cap="none" normalizeH="0" baseline="0" dirty="0">
              <a:ln>
                <a:noFill/>
              </a:ln>
              <a:solidFill>
                <a:schemeClr val="bg1"/>
              </a:solidFill>
              <a:effectLst/>
              <a:latin typeface="Arial" pitchFamily="34" charset="0"/>
              <a:cs typeface="Arial" pitchFamily="34" charset="0"/>
            </a:endParaRPr>
          </a:p>
        </p:txBody>
      </p:sp>
      <p:sp>
        <p:nvSpPr>
          <p:cNvPr id="33" name="Rectangle 31"/>
          <p:cNvSpPr>
            <a:spLocks noChangeArrowheads="1"/>
          </p:cNvSpPr>
          <p:nvPr/>
        </p:nvSpPr>
        <p:spPr bwMode="auto">
          <a:xfrm>
            <a:off x="5295667" y="3859211"/>
            <a:ext cx="124232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bg1"/>
                </a:solidFill>
                <a:effectLst/>
                <a:latin typeface="Univers LT Std 57 Cn" charset="0"/>
                <a:cs typeface="Arial" pitchFamily="34" charset="0"/>
              </a:rPr>
              <a:t>and services</a:t>
            </a:r>
            <a:endParaRPr kumimoji="0" lang="en-US" sz="1800" b="1" i="0" u="none" strike="noStrike" cap="none" normalizeH="0" baseline="0" dirty="0">
              <a:ln>
                <a:noFill/>
              </a:ln>
              <a:solidFill>
                <a:schemeClr val="bg1"/>
              </a:solidFill>
              <a:effectLst/>
              <a:latin typeface="Arial" pitchFamily="34" charset="0"/>
              <a:cs typeface="Arial" pitchFamily="34" charset="0"/>
            </a:endParaRPr>
          </a:p>
        </p:txBody>
      </p:sp>
      <p:sp>
        <p:nvSpPr>
          <p:cNvPr id="34" name="Freeform 32"/>
          <p:cNvSpPr>
            <a:spLocks/>
          </p:cNvSpPr>
          <p:nvPr/>
        </p:nvSpPr>
        <p:spPr bwMode="auto">
          <a:xfrm>
            <a:off x="3432175" y="4919661"/>
            <a:ext cx="1577975" cy="690563"/>
          </a:xfrm>
          <a:prstGeom prst="rect">
            <a:avLst/>
          </a:pr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5" name="Rectangle 33"/>
          <p:cNvSpPr>
            <a:spLocks noChangeArrowheads="1"/>
          </p:cNvSpPr>
          <p:nvPr/>
        </p:nvSpPr>
        <p:spPr bwMode="auto">
          <a:xfrm>
            <a:off x="4005263" y="5140324"/>
            <a:ext cx="55944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effectLst/>
                <a:latin typeface="Univers LT Std 57 Cn" charset="0"/>
                <a:cs typeface="Arial" pitchFamily="34" charset="0"/>
              </a:rPr>
              <a:t>Firms</a:t>
            </a:r>
            <a:endParaRPr kumimoji="0" lang="en-US" sz="1800" b="1" i="0" u="none" strike="noStrike" cap="none" normalizeH="0" baseline="0" dirty="0">
              <a:ln>
                <a:noFill/>
              </a:ln>
              <a:effectLst/>
              <a:latin typeface="Arial" pitchFamily="34" charset="0"/>
              <a:cs typeface="Arial" pitchFamily="34" charset="0"/>
            </a:endParaRPr>
          </a:p>
        </p:txBody>
      </p:sp>
      <p:sp>
        <p:nvSpPr>
          <p:cNvPr id="36" name="Freeform 34"/>
          <p:cNvSpPr>
            <a:spLocks/>
          </p:cNvSpPr>
          <p:nvPr/>
        </p:nvSpPr>
        <p:spPr bwMode="auto">
          <a:xfrm>
            <a:off x="5602288" y="2571749"/>
            <a:ext cx="417513" cy="609600"/>
          </a:xfrm>
          <a:custGeom>
            <a:avLst/>
            <a:gdLst>
              <a:gd name="T0" fmla="*/ 0 w 263"/>
              <a:gd name="T1" fmla="*/ 0 h 384"/>
              <a:gd name="T2" fmla="*/ 0 w 263"/>
              <a:gd name="T3" fmla="*/ 0 h 384"/>
              <a:gd name="T4" fmla="*/ 42 w 263"/>
              <a:gd name="T5" fmla="*/ 39 h 384"/>
              <a:gd name="T6" fmla="*/ 81 w 263"/>
              <a:gd name="T7" fmla="*/ 82 h 384"/>
              <a:gd name="T8" fmla="*/ 120 w 263"/>
              <a:gd name="T9" fmla="*/ 128 h 384"/>
              <a:gd name="T10" fmla="*/ 155 w 263"/>
              <a:gd name="T11" fmla="*/ 175 h 384"/>
              <a:gd name="T12" fmla="*/ 186 w 263"/>
              <a:gd name="T13" fmla="*/ 225 h 384"/>
              <a:gd name="T14" fmla="*/ 213 w 263"/>
              <a:gd name="T15" fmla="*/ 276 h 384"/>
              <a:gd name="T16" fmla="*/ 240 w 263"/>
              <a:gd name="T17" fmla="*/ 330 h 384"/>
              <a:gd name="T18" fmla="*/ 263 w 263"/>
              <a:gd name="T19" fmla="*/ 38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384">
                <a:moveTo>
                  <a:pt x="0" y="0"/>
                </a:moveTo>
                <a:lnTo>
                  <a:pt x="0" y="0"/>
                </a:lnTo>
                <a:lnTo>
                  <a:pt x="42" y="39"/>
                </a:lnTo>
                <a:lnTo>
                  <a:pt x="81" y="82"/>
                </a:lnTo>
                <a:lnTo>
                  <a:pt x="120" y="128"/>
                </a:lnTo>
                <a:lnTo>
                  <a:pt x="155" y="175"/>
                </a:lnTo>
                <a:lnTo>
                  <a:pt x="186" y="225"/>
                </a:lnTo>
                <a:lnTo>
                  <a:pt x="213" y="276"/>
                </a:lnTo>
                <a:lnTo>
                  <a:pt x="240" y="330"/>
                </a:lnTo>
                <a:lnTo>
                  <a:pt x="263" y="384"/>
                </a:lnTo>
              </a:path>
            </a:pathLst>
          </a:custGeom>
          <a:noFill/>
          <a:ln w="8">
            <a:solidFill>
              <a:srgbClr val="E46C0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35"/>
          <p:cNvSpPr>
            <a:spLocks/>
          </p:cNvSpPr>
          <p:nvPr/>
        </p:nvSpPr>
        <p:spPr bwMode="auto">
          <a:xfrm>
            <a:off x="5514975" y="2509836"/>
            <a:ext cx="160338" cy="136525"/>
          </a:xfrm>
          <a:custGeom>
            <a:avLst/>
            <a:gdLst>
              <a:gd name="T0" fmla="*/ 0 w 101"/>
              <a:gd name="T1" fmla="*/ 0 h 86"/>
              <a:gd name="T2" fmla="*/ 58 w 101"/>
              <a:gd name="T3" fmla="*/ 86 h 86"/>
              <a:gd name="T4" fmla="*/ 58 w 101"/>
              <a:gd name="T5" fmla="*/ 86 h 86"/>
              <a:gd name="T6" fmla="*/ 62 w 101"/>
              <a:gd name="T7" fmla="*/ 78 h 86"/>
              <a:gd name="T8" fmla="*/ 66 w 101"/>
              <a:gd name="T9" fmla="*/ 63 h 86"/>
              <a:gd name="T10" fmla="*/ 70 w 101"/>
              <a:gd name="T11" fmla="*/ 55 h 86"/>
              <a:gd name="T12" fmla="*/ 78 w 101"/>
              <a:gd name="T13" fmla="*/ 43 h 86"/>
              <a:gd name="T14" fmla="*/ 89 w 101"/>
              <a:gd name="T15" fmla="*/ 35 h 86"/>
              <a:gd name="T16" fmla="*/ 101 w 101"/>
              <a:gd name="T17" fmla="*/ 28 h 86"/>
              <a:gd name="T18" fmla="*/ 0 w 101"/>
              <a:gd name="T19"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86">
                <a:moveTo>
                  <a:pt x="0" y="0"/>
                </a:moveTo>
                <a:lnTo>
                  <a:pt x="58" y="86"/>
                </a:lnTo>
                <a:lnTo>
                  <a:pt x="58" y="86"/>
                </a:lnTo>
                <a:lnTo>
                  <a:pt x="62" y="78"/>
                </a:lnTo>
                <a:lnTo>
                  <a:pt x="66" y="63"/>
                </a:lnTo>
                <a:lnTo>
                  <a:pt x="70" y="55"/>
                </a:lnTo>
                <a:lnTo>
                  <a:pt x="78" y="43"/>
                </a:lnTo>
                <a:lnTo>
                  <a:pt x="89" y="35"/>
                </a:lnTo>
                <a:lnTo>
                  <a:pt x="101" y="28"/>
                </a:lnTo>
                <a:lnTo>
                  <a:pt x="0" y="0"/>
                </a:lnTo>
                <a:close/>
              </a:path>
            </a:pathLst>
          </a:custGeom>
          <a:solidFill>
            <a:srgbClr val="E46C0A"/>
          </a:solidFill>
          <a:ln w="9525">
            <a:solidFill>
              <a:srgbClr val="E46C0A"/>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9" name="Freeform 37"/>
          <p:cNvSpPr>
            <a:spLocks/>
          </p:cNvSpPr>
          <p:nvPr/>
        </p:nvSpPr>
        <p:spPr bwMode="auto">
          <a:xfrm>
            <a:off x="5459413" y="2670174"/>
            <a:ext cx="357188" cy="500063"/>
          </a:xfrm>
          <a:custGeom>
            <a:avLst/>
            <a:gdLst>
              <a:gd name="T0" fmla="*/ 0 w 225"/>
              <a:gd name="T1" fmla="*/ 0 h 315"/>
              <a:gd name="T2" fmla="*/ 0 w 225"/>
              <a:gd name="T3" fmla="*/ 0 h 315"/>
              <a:gd name="T4" fmla="*/ 35 w 225"/>
              <a:gd name="T5" fmla="*/ 35 h 315"/>
              <a:gd name="T6" fmla="*/ 70 w 225"/>
              <a:gd name="T7" fmla="*/ 70 h 315"/>
              <a:gd name="T8" fmla="*/ 101 w 225"/>
              <a:gd name="T9" fmla="*/ 105 h 315"/>
              <a:gd name="T10" fmla="*/ 128 w 225"/>
              <a:gd name="T11" fmla="*/ 144 h 315"/>
              <a:gd name="T12" fmla="*/ 155 w 225"/>
              <a:gd name="T13" fmla="*/ 187 h 315"/>
              <a:gd name="T14" fmla="*/ 183 w 225"/>
              <a:gd name="T15" fmla="*/ 225 h 315"/>
              <a:gd name="T16" fmla="*/ 206 w 225"/>
              <a:gd name="T17" fmla="*/ 272 h 315"/>
              <a:gd name="T18" fmla="*/ 225 w 225"/>
              <a:gd name="T19"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315">
                <a:moveTo>
                  <a:pt x="0" y="0"/>
                </a:moveTo>
                <a:lnTo>
                  <a:pt x="0" y="0"/>
                </a:lnTo>
                <a:lnTo>
                  <a:pt x="35" y="35"/>
                </a:lnTo>
                <a:lnTo>
                  <a:pt x="70" y="70"/>
                </a:lnTo>
                <a:lnTo>
                  <a:pt x="101" y="105"/>
                </a:lnTo>
                <a:lnTo>
                  <a:pt x="128" y="144"/>
                </a:lnTo>
                <a:lnTo>
                  <a:pt x="155" y="187"/>
                </a:lnTo>
                <a:lnTo>
                  <a:pt x="183" y="225"/>
                </a:lnTo>
                <a:lnTo>
                  <a:pt x="206" y="272"/>
                </a:lnTo>
                <a:lnTo>
                  <a:pt x="225" y="315"/>
                </a:lnTo>
              </a:path>
            </a:pathLst>
          </a:custGeom>
          <a:noFill/>
          <a:ln w="8">
            <a:solidFill>
              <a:srgbClr val="00456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0" name="Freeform 38"/>
          <p:cNvSpPr>
            <a:spLocks/>
          </p:cNvSpPr>
          <p:nvPr/>
        </p:nvSpPr>
        <p:spPr bwMode="auto">
          <a:xfrm>
            <a:off x="5730875" y="3071811"/>
            <a:ext cx="111125" cy="165100"/>
          </a:xfrm>
          <a:custGeom>
            <a:avLst/>
            <a:gdLst>
              <a:gd name="T0" fmla="*/ 70 w 70"/>
              <a:gd name="T1" fmla="*/ 104 h 104"/>
              <a:gd name="T2" fmla="*/ 66 w 70"/>
              <a:gd name="T3" fmla="*/ 0 h 104"/>
              <a:gd name="T4" fmla="*/ 66 w 70"/>
              <a:gd name="T5" fmla="*/ 0 h 104"/>
              <a:gd name="T6" fmla="*/ 58 w 70"/>
              <a:gd name="T7" fmla="*/ 7 h 104"/>
              <a:gd name="T8" fmla="*/ 47 w 70"/>
              <a:gd name="T9" fmla="*/ 19 h 104"/>
              <a:gd name="T10" fmla="*/ 39 w 70"/>
              <a:gd name="T11" fmla="*/ 23 h 104"/>
              <a:gd name="T12" fmla="*/ 27 w 70"/>
              <a:gd name="T13" fmla="*/ 27 h 104"/>
              <a:gd name="T14" fmla="*/ 12 w 70"/>
              <a:gd name="T15" fmla="*/ 31 h 104"/>
              <a:gd name="T16" fmla="*/ 0 w 70"/>
              <a:gd name="T17" fmla="*/ 27 h 104"/>
              <a:gd name="T18" fmla="*/ 70 w 70"/>
              <a:gd name="T19" fmla="*/ 10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104">
                <a:moveTo>
                  <a:pt x="70" y="104"/>
                </a:moveTo>
                <a:lnTo>
                  <a:pt x="66" y="0"/>
                </a:lnTo>
                <a:lnTo>
                  <a:pt x="66" y="0"/>
                </a:lnTo>
                <a:lnTo>
                  <a:pt x="58" y="7"/>
                </a:lnTo>
                <a:lnTo>
                  <a:pt x="47" y="19"/>
                </a:lnTo>
                <a:lnTo>
                  <a:pt x="39" y="23"/>
                </a:lnTo>
                <a:lnTo>
                  <a:pt x="27" y="27"/>
                </a:lnTo>
                <a:lnTo>
                  <a:pt x="12" y="31"/>
                </a:lnTo>
                <a:lnTo>
                  <a:pt x="0" y="27"/>
                </a:lnTo>
                <a:lnTo>
                  <a:pt x="70" y="104"/>
                </a:lnTo>
                <a:close/>
              </a:path>
            </a:pathLst>
          </a:custGeom>
          <a:solidFill>
            <a:srgbClr val="0045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39"/>
          <p:cNvSpPr>
            <a:spLocks/>
          </p:cNvSpPr>
          <p:nvPr/>
        </p:nvSpPr>
        <p:spPr bwMode="auto">
          <a:xfrm>
            <a:off x="5730875" y="3071811"/>
            <a:ext cx="111125" cy="165100"/>
          </a:xfrm>
          <a:custGeom>
            <a:avLst/>
            <a:gdLst>
              <a:gd name="T0" fmla="*/ 70 w 70"/>
              <a:gd name="T1" fmla="*/ 104 h 104"/>
              <a:gd name="T2" fmla="*/ 66 w 70"/>
              <a:gd name="T3" fmla="*/ 0 h 104"/>
              <a:gd name="T4" fmla="*/ 66 w 70"/>
              <a:gd name="T5" fmla="*/ 0 h 104"/>
              <a:gd name="T6" fmla="*/ 58 w 70"/>
              <a:gd name="T7" fmla="*/ 7 h 104"/>
              <a:gd name="T8" fmla="*/ 47 w 70"/>
              <a:gd name="T9" fmla="*/ 19 h 104"/>
              <a:gd name="T10" fmla="*/ 39 w 70"/>
              <a:gd name="T11" fmla="*/ 23 h 104"/>
              <a:gd name="T12" fmla="*/ 27 w 70"/>
              <a:gd name="T13" fmla="*/ 27 h 104"/>
              <a:gd name="T14" fmla="*/ 12 w 70"/>
              <a:gd name="T15" fmla="*/ 31 h 104"/>
              <a:gd name="T16" fmla="*/ 0 w 70"/>
              <a:gd name="T17" fmla="*/ 27 h 104"/>
              <a:gd name="T18" fmla="*/ 70 w 70"/>
              <a:gd name="T19" fmla="*/ 10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104">
                <a:moveTo>
                  <a:pt x="70" y="104"/>
                </a:moveTo>
                <a:lnTo>
                  <a:pt x="66" y="0"/>
                </a:lnTo>
                <a:lnTo>
                  <a:pt x="66" y="0"/>
                </a:lnTo>
                <a:lnTo>
                  <a:pt x="58" y="7"/>
                </a:lnTo>
                <a:lnTo>
                  <a:pt x="47" y="19"/>
                </a:lnTo>
                <a:lnTo>
                  <a:pt x="39" y="23"/>
                </a:lnTo>
                <a:lnTo>
                  <a:pt x="27" y="27"/>
                </a:lnTo>
                <a:lnTo>
                  <a:pt x="12" y="31"/>
                </a:lnTo>
                <a:lnTo>
                  <a:pt x="0" y="27"/>
                </a:lnTo>
                <a:lnTo>
                  <a:pt x="70" y="10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40"/>
          <p:cNvSpPr>
            <a:spLocks/>
          </p:cNvSpPr>
          <p:nvPr/>
        </p:nvSpPr>
        <p:spPr bwMode="auto">
          <a:xfrm>
            <a:off x="2465388" y="2505074"/>
            <a:ext cx="455613" cy="584200"/>
          </a:xfrm>
          <a:custGeom>
            <a:avLst/>
            <a:gdLst>
              <a:gd name="T0" fmla="*/ 0 w 287"/>
              <a:gd name="T1" fmla="*/ 368 h 368"/>
              <a:gd name="T2" fmla="*/ 0 w 287"/>
              <a:gd name="T3" fmla="*/ 368 h 368"/>
              <a:gd name="T4" fmla="*/ 23 w 287"/>
              <a:gd name="T5" fmla="*/ 314 h 368"/>
              <a:gd name="T6" fmla="*/ 54 w 287"/>
              <a:gd name="T7" fmla="*/ 263 h 368"/>
              <a:gd name="T8" fmla="*/ 85 w 287"/>
              <a:gd name="T9" fmla="*/ 213 h 368"/>
              <a:gd name="T10" fmla="*/ 120 w 287"/>
              <a:gd name="T11" fmla="*/ 166 h 368"/>
              <a:gd name="T12" fmla="*/ 155 w 287"/>
              <a:gd name="T13" fmla="*/ 120 h 368"/>
              <a:gd name="T14" fmla="*/ 198 w 287"/>
              <a:gd name="T15" fmla="*/ 77 h 368"/>
              <a:gd name="T16" fmla="*/ 241 w 287"/>
              <a:gd name="T17" fmla="*/ 38 h 368"/>
              <a:gd name="T18" fmla="*/ 287 w 287"/>
              <a:gd name="T19" fmla="*/ 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7" h="368">
                <a:moveTo>
                  <a:pt x="0" y="368"/>
                </a:moveTo>
                <a:lnTo>
                  <a:pt x="0" y="368"/>
                </a:lnTo>
                <a:lnTo>
                  <a:pt x="23" y="314"/>
                </a:lnTo>
                <a:lnTo>
                  <a:pt x="54" y="263"/>
                </a:lnTo>
                <a:lnTo>
                  <a:pt x="85" y="213"/>
                </a:lnTo>
                <a:lnTo>
                  <a:pt x="120" y="166"/>
                </a:lnTo>
                <a:lnTo>
                  <a:pt x="155" y="120"/>
                </a:lnTo>
                <a:lnTo>
                  <a:pt x="198" y="77"/>
                </a:lnTo>
                <a:lnTo>
                  <a:pt x="241" y="38"/>
                </a:lnTo>
                <a:lnTo>
                  <a:pt x="287" y="0"/>
                </a:lnTo>
              </a:path>
            </a:pathLst>
          </a:custGeom>
          <a:noFill/>
          <a:ln w="8">
            <a:solidFill>
              <a:srgbClr val="E46C0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42"/>
          <p:cNvSpPr>
            <a:spLocks/>
          </p:cNvSpPr>
          <p:nvPr/>
        </p:nvSpPr>
        <p:spPr bwMode="auto">
          <a:xfrm>
            <a:off x="2428875" y="3022599"/>
            <a:ext cx="104775" cy="165100"/>
          </a:xfrm>
          <a:custGeom>
            <a:avLst/>
            <a:gdLst>
              <a:gd name="T0" fmla="*/ 4 w 66"/>
              <a:gd name="T1" fmla="*/ 104 h 104"/>
              <a:gd name="T2" fmla="*/ 66 w 66"/>
              <a:gd name="T3" fmla="*/ 23 h 104"/>
              <a:gd name="T4" fmla="*/ 66 w 66"/>
              <a:gd name="T5" fmla="*/ 23 h 104"/>
              <a:gd name="T6" fmla="*/ 58 w 66"/>
              <a:gd name="T7" fmla="*/ 23 h 104"/>
              <a:gd name="T8" fmla="*/ 43 w 66"/>
              <a:gd name="T9" fmla="*/ 23 h 104"/>
              <a:gd name="T10" fmla="*/ 31 w 66"/>
              <a:gd name="T11" fmla="*/ 23 h 104"/>
              <a:gd name="T12" fmla="*/ 19 w 66"/>
              <a:gd name="T13" fmla="*/ 19 h 104"/>
              <a:gd name="T14" fmla="*/ 8 w 66"/>
              <a:gd name="T15" fmla="*/ 11 h 104"/>
              <a:gd name="T16" fmla="*/ 0 w 66"/>
              <a:gd name="T17" fmla="*/ 0 h 104"/>
              <a:gd name="T18" fmla="*/ 4 w 66"/>
              <a:gd name="T19" fmla="*/ 10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104">
                <a:moveTo>
                  <a:pt x="4" y="104"/>
                </a:moveTo>
                <a:lnTo>
                  <a:pt x="66" y="23"/>
                </a:lnTo>
                <a:lnTo>
                  <a:pt x="66" y="23"/>
                </a:lnTo>
                <a:lnTo>
                  <a:pt x="58" y="23"/>
                </a:lnTo>
                <a:lnTo>
                  <a:pt x="43" y="23"/>
                </a:lnTo>
                <a:lnTo>
                  <a:pt x="31" y="23"/>
                </a:lnTo>
                <a:lnTo>
                  <a:pt x="19" y="19"/>
                </a:lnTo>
                <a:lnTo>
                  <a:pt x="8" y="11"/>
                </a:lnTo>
                <a:lnTo>
                  <a:pt x="0" y="0"/>
                </a:lnTo>
                <a:lnTo>
                  <a:pt x="4" y="104"/>
                </a:lnTo>
              </a:path>
            </a:pathLst>
          </a:custGeom>
          <a:solidFill>
            <a:srgbClr val="E46C0A"/>
          </a:solidFill>
          <a:ln w="9525">
            <a:solidFill>
              <a:srgbClr val="E46C0A"/>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 name="Freeform 43"/>
          <p:cNvSpPr>
            <a:spLocks/>
          </p:cNvSpPr>
          <p:nvPr/>
        </p:nvSpPr>
        <p:spPr bwMode="auto">
          <a:xfrm>
            <a:off x="2606675" y="2701924"/>
            <a:ext cx="363538" cy="492125"/>
          </a:xfrm>
          <a:custGeom>
            <a:avLst/>
            <a:gdLst>
              <a:gd name="T0" fmla="*/ 0 w 229"/>
              <a:gd name="T1" fmla="*/ 310 h 310"/>
              <a:gd name="T2" fmla="*/ 0 w 229"/>
              <a:gd name="T3" fmla="*/ 310 h 310"/>
              <a:gd name="T4" fmla="*/ 20 w 229"/>
              <a:gd name="T5" fmla="*/ 264 h 310"/>
              <a:gd name="T6" fmla="*/ 43 w 229"/>
              <a:gd name="T7" fmla="*/ 221 h 310"/>
              <a:gd name="T8" fmla="*/ 70 w 229"/>
              <a:gd name="T9" fmla="*/ 182 h 310"/>
              <a:gd name="T10" fmla="*/ 97 w 229"/>
              <a:gd name="T11" fmla="*/ 143 h 310"/>
              <a:gd name="T12" fmla="*/ 125 w 229"/>
              <a:gd name="T13" fmla="*/ 105 h 310"/>
              <a:gd name="T14" fmla="*/ 159 w 229"/>
              <a:gd name="T15" fmla="*/ 66 h 310"/>
              <a:gd name="T16" fmla="*/ 194 w 229"/>
              <a:gd name="T17" fmla="*/ 31 h 310"/>
              <a:gd name="T18" fmla="*/ 229 w 229"/>
              <a:gd name="T19"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310">
                <a:moveTo>
                  <a:pt x="0" y="310"/>
                </a:moveTo>
                <a:lnTo>
                  <a:pt x="0" y="310"/>
                </a:lnTo>
                <a:lnTo>
                  <a:pt x="20" y="264"/>
                </a:lnTo>
                <a:lnTo>
                  <a:pt x="43" y="221"/>
                </a:lnTo>
                <a:lnTo>
                  <a:pt x="70" y="182"/>
                </a:lnTo>
                <a:lnTo>
                  <a:pt x="97" y="143"/>
                </a:lnTo>
                <a:lnTo>
                  <a:pt x="125" y="105"/>
                </a:lnTo>
                <a:lnTo>
                  <a:pt x="159" y="66"/>
                </a:lnTo>
                <a:lnTo>
                  <a:pt x="194" y="31"/>
                </a:lnTo>
                <a:lnTo>
                  <a:pt x="229" y="0"/>
                </a:lnTo>
              </a:path>
            </a:pathLst>
          </a:custGeom>
          <a:noFill/>
          <a:ln w="8">
            <a:solidFill>
              <a:srgbClr val="00456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44"/>
          <p:cNvSpPr>
            <a:spLocks/>
          </p:cNvSpPr>
          <p:nvPr/>
        </p:nvSpPr>
        <p:spPr bwMode="auto">
          <a:xfrm>
            <a:off x="2871788" y="2659061"/>
            <a:ext cx="153988" cy="141288"/>
          </a:xfrm>
          <a:custGeom>
            <a:avLst/>
            <a:gdLst>
              <a:gd name="T0" fmla="*/ 97 w 97"/>
              <a:gd name="T1" fmla="*/ 0 h 89"/>
              <a:gd name="T2" fmla="*/ 0 w 97"/>
              <a:gd name="T3" fmla="*/ 35 h 89"/>
              <a:gd name="T4" fmla="*/ 0 w 97"/>
              <a:gd name="T5" fmla="*/ 35 h 89"/>
              <a:gd name="T6" fmla="*/ 8 w 97"/>
              <a:gd name="T7" fmla="*/ 38 h 89"/>
              <a:gd name="T8" fmla="*/ 20 w 97"/>
              <a:gd name="T9" fmla="*/ 46 h 89"/>
              <a:gd name="T10" fmla="*/ 31 w 97"/>
              <a:gd name="T11" fmla="*/ 54 h 89"/>
              <a:gd name="T12" fmla="*/ 39 w 97"/>
              <a:gd name="T13" fmla="*/ 62 h 89"/>
              <a:gd name="T14" fmla="*/ 43 w 97"/>
              <a:gd name="T15" fmla="*/ 73 h 89"/>
              <a:gd name="T16" fmla="*/ 47 w 97"/>
              <a:gd name="T17" fmla="*/ 89 h 89"/>
              <a:gd name="T18" fmla="*/ 97 w 97"/>
              <a:gd name="T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89">
                <a:moveTo>
                  <a:pt x="97" y="0"/>
                </a:moveTo>
                <a:lnTo>
                  <a:pt x="0" y="35"/>
                </a:lnTo>
                <a:lnTo>
                  <a:pt x="0" y="35"/>
                </a:lnTo>
                <a:lnTo>
                  <a:pt x="8" y="38"/>
                </a:lnTo>
                <a:lnTo>
                  <a:pt x="20" y="46"/>
                </a:lnTo>
                <a:lnTo>
                  <a:pt x="31" y="54"/>
                </a:lnTo>
                <a:lnTo>
                  <a:pt x="39" y="62"/>
                </a:lnTo>
                <a:lnTo>
                  <a:pt x="43" y="73"/>
                </a:lnTo>
                <a:lnTo>
                  <a:pt x="47" y="89"/>
                </a:lnTo>
                <a:lnTo>
                  <a:pt x="97" y="0"/>
                </a:lnTo>
                <a:close/>
              </a:path>
            </a:pathLst>
          </a:custGeom>
          <a:solidFill>
            <a:srgbClr val="0045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45"/>
          <p:cNvSpPr>
            <a:spLocks/>
          </p:cNvSpPr>
          <p:nvPr/>
        </p:nvSpPr>
        <p:spPr bwMode="auto">
          <a:xfrm>
            <a:off x="2871788" y="2659061"/>
            <a:ext cx="153988" cy="141288"/>
          </a:xfrm>
          <a:custGeom>
            <a:avLst/>
            <a:gdLst>
              <a:gd name="T0" fmla="*/ 97 w 97"/>
              <a:gd name="T1" fmla="*/ 0 h 89"/>
              <a:gd name="T2" fmla="*/ 0 w 97"/>
              <a:gd name="T3" fmla="*/ 35 h 89"/>
              <a:gd name="T4" fmla="*/ 0 w 97"/>
              <a:gd name="T5" fmla="*/ 35 h 89"/>
              <a:gd name="T6" fmla="*/ 8 w 97"/>
              <a:gd name="T7" fmla="*/ 38 h 89"/>
              <a:gd name="T8" fmla="*/ 20 w 97"/>
              <a:gd name="T9" fmla="*/ 46 h 89"/>
              <a:gd name="T10" fmla="*/ 31 w 97"/>
              <a:gd name="T11" fmla="*/ 54 h 89"/>
              <a:gd name="T12" fmla="*/ 39 w 97"/>
              <a:gd name="T13" fmla="*/ 62 h 89"/>
              <a:gd name="T14" fmla="*/ 43 w 97"/>
              <a:gd name="T15" fmla="*/ 73 h 89"/>
              <a:gd name="T16" fmla="*/ 47 w 97"/>
              <a:gd name="T17" fmla="*/ 89 h 89"/>
              <a:gd name="T18" fmla="*/ 97 w 97"/>
              <a:gd name="T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89">
                <a:moveTo>
                  <a:pt x="97" y="0"/>
                </a:moveTo>
                <a:lnTo>
                  <a:pt x="0" y="35"/>
                </a:lnTo>
                <a:lnTo>
                  <a:pt x="0" y="35"/>
                </a:lnTo>
                <a:lnTo>
                  <a:pt x="8" y="38"/>
                </a:lnTo>
                <a:lnTo>
                  <a:pt x="20" y="46"/>
                </a:lnTo>
                <a:lnTo>
                  <a:pt x="31" y="54"/>
                </a:lnTo>
                <a:lnTo>
                  <a:pt x="39" y="62"/>
                </a:lnTo>
                <a:lnTo>
                  <a:pt x="43" y="73"/>
                </a:lnTo>
                <a:lnTo>
                  <a:pt x="47" y="89"/>
                </a:lnTo>
                <a:lnTo>
                  <a:pt x="9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46"/>
          <p:cNvSpPr>
            <a:spLocks/>
          </p:cNvSpPr>
          <p:nvPr/>
        </p:nvSpPr>
        <p:spPr bwMode="auto">
          <a:xfrm>
            <a:off x="5570538" y="4592636"/>
            <a:ext cx="419100" cy="615950"/>
          </a:xfrm>
          <a:custGeom>
            <a:avLst/>
            <a:gdLst>
              <a:gd name="T0" fmla="*/ 264 w 264"/>
              <a:gd name="T1" fmla="*/ 0 h 388"/>
              <a:gd name="T2" fmla="*/ 264 w 264"/>
              <a:gd name="T3" fmla="*/ 0 h 388"/>
              <a:gd name="T4" fmla="*/ 241 w 264"/>
              <a:gd name="T5" fmla="*/ 55 h 388"/>
              <a:gd name="T6" fmla="*/ 217 w 264"/>
              <a:gd name="T7" fmla="*/ 109 h 388"/>
              <a:gd name="T8" fmla="*/ 190 w 264"/>
              <a:gd name="T9" fmla="*/ 159 h 388"/>
              <a:gd name="T10" fmla="*/ 159 w 264"/>
              <a:gd name="T11" fmla="*/ 210 h 388"/>
              <a:gd name="T12" fmla="*/ 124 w 264"/>
              <a:gd name="T13" fmla="*/ 256 h 388"/>
              <a:gd name="T14" fmla="*/ 85 w 264"/>
              <a:gd name="T15" fmla="*/ 303 h 388"/>
              <a:gd name="T16" fmla="*/ 47 w 264"/>
              <a:gd name="T17" fmla="*/ 346 h 388"/>
              <a:gd name="T18" fmla="*/ 0 w 264"/>
              <a:gd name="T19" fmla="*/ 388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4" h="388">
                <a:moveTo>
                  <a:pt x="264" y="0"/>
                </a:moveTo>
                <a:lnTo>
                  <a:pt x="264" y="0"/>
                </a:lnTo>
                <a:lnTo>
                  <a:pt x="241" y="55"/>
                </a:lnTo>
                <a:lnTo>
                  <a:pt x="217" y="109"/>
                </a:lnTo>
                <a:lnTo>
                  <a:pt x="190" y="159"/>
                </a:lnTo>
                <a:lnTo>
                  <a:pt x="159" y="210"/>
                </a:lnTo>
                <a:lnTo>
                  <a:pt x="124" y="256"/>
                </a:lnTo>
                <a:lnTo>
                  <a:pt x="85" y="303"/>
                </a:lnTo>
                <a:lnTo>
                  <a:pt x="47" y="346"/>
                </a:lnTo>
                <a:lnTo>
                  <a:pt x="0" y="388"/>
                </a:lnTo>
              </a:path>
            </a:pathLst>
          </a:custGeom>
          <a:noFill/>
          <a:ln w="8">
            <a:solidFill>
              <a:srgbClr val="E46C0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9" name="Freeform 47"/>
          <p:cNvSpPr>
            <a:spLocks/>
          </p:cNvSpPr>
          <p:nvPr/>
        </p:nvSpPr>
        <p:spPr bwMode="auto">
          <a:xfrm>
            <a:off x="5921375" y="4494211"/>
            <a:ext cx="111125" cy="166688"/>
          </a:xfrm>
          <a:custGeom>
            <a:avLst/>
            <a:gdLst>
              <a:gd name="T0" fmla="*/ 59 w 70"/>
              <a:gd name="T1" fmla="*/ 0 h 105"/>
              <a:gd name="T2" fmla="*/ 0 w 70"/>
              <a:gd name="T3" fmla="*/ 85 h 105"/>
              <a:gd name="T4" fmla="*/ 0 w 70"/>
              <a:gd name="T5" fmla="*/ 85 h 105"/>
              <a:gd name="T6" fmla="*/ 8 w 70"/>
              <a:gd name="T7" fmla="*/ 85 h 105"/>
              <a:gd name="T8" fmla="*/ 24 w 70"/>
              <a:gd name="T9" fmla="*/ 82 h 105"/>
              <a:gd name="T10" fmla="*/ 35 w 70"/>
              <a:gd name="T11" fmla="*/ 85 h 105"/>
              <a:gd name="T12" fmla="*/ 47 w 70"/>
              <a:gd name="T13" fmla="*/ 89 h 105"/>
              <a:gd name="T14" fmla="*/ 59 w 70"/>
              <a:gd name="T15" fmla="*/ 93 h 105"/>
              <a:gd name="T16" fmla="*/ 70 w 70"/>
              <a:gd name="T17" fmla="*/ 105 h 105"/>
              <a:gd name="T18" fmla="*/ 59 w 70"/>
              <a:gd name="T19"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105">
                <a:moveTo>
                  <a:pt x="59" y="0"/>
                </a:moveTo>
                <a:lnTo>
                  <a:pt x="0" y="85"/>
                </a:lnTo>
                <a:lnTo>
                  <a:pt x="0" y="85"/>
                </a:lnTo>
                <a:lnTo>
                  <a:pt x="8" y="85"/>
                </a:lnTo>
                <a:lnTo>
                  <a:pt x="24" y="82"/>
                </a:lnTo>
                <a:lnTo>
                  <a:pt x="35" y="85"/>
                </a:lnTo>
                <a:lnTo>
                  <a:pt x="47" y="89"/>
                </a:lnTo>
                <a:lnTo>
                  <a:pt x="59" y="93"/>
                </a:lnTo>
                <a:lnTo>
                  <a:pt x="70" y="105"/>
                </a:lnTo>
                <a:lnTo>
                  <a:pt x="59" y="0"/>
                </a:lnTo>
                <a:close/>
              </a:path>
            </a:pathLst>
          </a:custGeom>
          <a:solidFill>
            <a:srgbClr val="E46C0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1" name="Freeform 49"/>
          <p:cNvSpPr>
            <a:spLocks/>
          </p:cNvSpPr>
          <p:nvPr/>
        </p:nvSpPr>
        <p:spPr bwMode="auto">
          <a:xfrm>
            <a:off x="5508625" y="4500561"/>
            <a:ext cx="333375" cy="517525"/>
          </a:xfrm>
          <a:custGeom>
            <a:avLst/>
            <a:gdLst>
              <a:gd name="T0" fmla="*/ 210 w 210"/>
              <a:gd name="T1" fmla="*/ 0 h 326"/>
              <a:gd name="T2" fmla="*/ 210 w 210"/>
              <a:gd name="T3" fmla="*/ 0 h 326"/>
              <a:gd name="T4" fmla="*/ 190 w 210"/>
              <a:gd name="T5" fmla="*/ 47 h 326"/>
              <a:gd name="T6" fmla="*/ 171 w 210"/>
              <a:gd name="T7" fmla="*/ 89 h 326"/>
              <a:gd name="T8" fmla="*/ 148 w 210"/>
              <a:gd name="T9" fmla="*/ 132 h 326"/>
              <a:gd name="T10" fmla="*/ 124 w 210"/>
              <a:gd name="T11" fmla="*/ 175 h 326"/>
              <a:gd name="T12" fmla="*/ 97 w 210"/>
              <a:gd name="T13" fmla="*/ 213 h 326"/>
              <a:gd name="T14" fmla="*/ 66 w 210"/>
              <a:gd name="T15" fmla="*/ 252 h 326"/>
              <a:gd name="T16" fmla="*/ 35 w 210"/>
              <a:gd name="T17" fmla="*/ 291 h 326"/>
              <a:gd name="T18" fmla="*/ 0 w 210"/>
              <a:gd name="T19" fmla="*/ 326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0" h="326">
                <a:moveTo>
                  <a:pt x="210" y="0"/>
                </a:moveTo>
                <a:lnTo>
                  <a:pt x="210" y="0"/>
                </a:lnTo>
                <a:lnTo>
                  <a:pt x="190" y="47"/>
                </a:lnTo>
                <a:lnTo>
                  <a:pt x="171" y="89"/>
                </a:lnTo>
                <a:lnTo>
                  <a:pt x="148" y="132"/>
                </a:lnTo>
                <a:lnTo>
                  <a:pt x="124" y="175"/>
                </a:lnTo>
                <a:lnTo>
                  <a:pt x="97" y="213"/>
                </a:lnTo>
                <a:lnTo>
                  <a:pt x="66" y="252"/>
                </a:lnTo>
                <a:lnTo>
                  <a:pt x="35" y="291"/>
                </a:lnTo>
                <a:lnTo>
                  <a:pt x="0" y="326"/>
                </a:lnTo>
              </a:path>
            </a:pathLst>
          </a:custGeom>
          <a:noFill/>
          <a:ln w="8">
            <a:solidFill>
              <a:srgbClr val="00456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50"/>
          <p:cNvSpPr>
            <a:spLocks/>
          </p:cNvSpPr>
          <p:nvPr/>
        </p:nvSpPr>
        <p:spPr bwMode="auto">
          <a:xfrm>
            <a:off x="5459413" y="4913311"/>
            <a:ext cx="147638" cy="153988"/>
          </a:xfrm>
          <a:custGeom>
            <a:avLst/>
            <a:gdLst>
              <a:gd name="T0" fmla="*/ 0 w 93"/>
              <a:gd name="T1" fmla="*/ 97 h 97"/>
              <a:gd name="T2" fmla="*/ 93 w 93"/>
              <a:gd name="T3" fmla="*/ 50 h 97"/>
              <a:gd name="T4" fmla="*/ 93 w 93"/>
              <a:gd name="T5" fmla="*/ 50 h 97"/>
              <a:gd name="T6" fmla="*/ 86 w 93"/>
              <a:gd name="T7" fmla="*/ 50 h 97"/>
              <a:gd name="T8" fmla="*/ 70 w 93"/>
              <a:gd name="T9" fmla="*/ 43 h 97"/>
              <a:gd name="T10" fmla="*/ 62 w 93"/>
              <a:gd name="T11" fmla="*/ 35 h 97"/>
              <a:gd name="T12" fmla="*/ 55 w 93"/>
              <a:gd name="T13" fmla="*/ 27 h 97"/>
              <a:gd name="T14" fmla="*/ 47 w 93"/>
              <a:gd name="T15" fmla="*/ 16 h 97"/>
              <a:gd name="T16" fmla="*/ 43 w 93"/>
              <a:gd name="T17" fmla="*/ 0 h 97"/>
              <a:gd name="T18" fmla="*/ 0 w 93"/>
              <a:gd name="T19"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 h="97">
                <a:moveTo>
                  <a:pt x="0" y="97"/>
                </a:moveTo>
                <a:lnTo>
                  <a:pt x="93" y="50"/>
                </a:lnTo>
                <a:lnTo>
                  <a:pt x="93" y="50"/>
                </a:lnTo>
                <a:lnTo>
                  <a:pt x="86" y="50"/>
                </a:lnTo>
                <a:lnTo>
                  <a:pt x="70" y="43"/>
                </a:lnTo>
                <a:lnTo>
                  <a:pt x="62" y="35"/>
                </a:lnTo>
                <a:lnTo>
                  <a:pt x="55" y="27"/>
                </a:lnTo>
                <a:lnTo>
                  <a:pt x="47" y="16"/>
                </a:lnTo>
                <a:lnTo>
                  <a:pt x="43" y="0"/>
                </a:lnTo>
                <a:lnTo>
                  <a:pt x="0" y="97"/>
                </a:lnTo>
                <a:close/>
              </a:path>
            </a:pathLst>
          </a:custGeom>
          <a:solidFill>
            <a:srgbClr val="0045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51"/>
          <p:cNvSpPr>
            <a:spLocks/>
          </p:cNvSpPr>
          <p:nvPr/>
        </p:nvSpPr>
        <p:spPr bwMode="auto">
          <a:xfrm>
            <a:off x="5459413" y="4913311"/>
            <a:ext cx="147638" cy="153988"/>
          </a:xfrm>
          <a:custGeom>
            <a:avLst/>
            <a:gdLst>
              <a:gd name="T0" fmla="*/ 0 w 93"/>
              <a:gd name="T1" fmla="*/ 97 h 97"/>
              <a:gd name="T2" fmla="*/ 93 w 93"/>
              <a:gd name="T3" fmla="*/ 50 h 97"/>
              <a:gd name="T4" fmla="*/ 93 w 93"/>
              <a:gd name="T5" fmla="*/ 50 h 97"/>
              <a:gd name="T6" fmla="*/ 86 w 93"/>
              <a:gd name="T7" fmla="*/ 50 h 97"/>
              <a:gd name="T8" fmla="*/ 70 w 93"/>
              <a:gd name="T9" fmla="*/ 43 h 97"/>
              <a:gd name="T10" fmla="*/ 62 w 93"/>
              <a:gd name="T11" fmla="*/ 35 h 97"/>
              <a:gd name="T12" fmla="*/ 55 w 93"/>
              <a:gd name="T13" fmla="*/ 27 h 97"/>
              <a:gd name="T14" fmla="*/ 47 w 93"/>
              <a:gd name="T15" fmla="*/ 16 h 97"/>
              <a:gd name="T16" fmla="*/ 43 w 93"/>
              <a:gd name="T17" fmla="*/ 0 h 97"/>
              <a:gd name="T18" fmla="*/ 0 w 93"/>
              <a:gd name="T19"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 h="97">
                <a:moveTo>
                  <a:pt x="0" y="97"/>
                </a:moveTo>
                <a:lnTo>
                  <a:pt x="93" y="50"/>
                </a:lnTo>
                <a:lnTo>
                  <a:pt x="93" y="50"/>
                </a:lnTo>
                <a:lnTo>
                  <a:pt x="86" y="50"/>
                </a:lnTo>
                <a:lnTo>
                  <a:pt x="70" y="43"/>
                </a:lnTo>
                <a:lnTo>
                  <a:pt x="62" y="35"/>
                </a:lnTo>
                <a:lnTo>
                  <a:pt x="55" y="27"/>
                </a:lnTo>
                <a:lnTo>
                  <a:pt x="47" y="16"/>
                </a:lnTo>
                <a:lnTo>
                  <a:pt x="43" y="0"/>
                </a:lnTo>
                <a:lnTo>
                  <a:pt x="0" y="9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52"/>
          <p:cNvSpPr>
            <a:spLocks/>
          </p:cNvSpPr>
          <p:nvPr/>
        </p:nvSpPr>
        <p:spPr bwMode="auto">
          <a:xfrm>
            <a:off x="2730501" y="5969000"/>
            <a:ext cx="153988" cy="109538"/>
          </a:xfrm>
          <a:custGeom>
            <a:avLst/>
            <a:gdLst>
              <a:gd name="T0" fmla="*/ 97 w 97"/>
              <a:gd name="T1" fmla="*/ 31 h 69"/>
              <a:gd name="T2" fmla="*/ 0 w 97"/>
              <a:gd name="T3" fmla="*/ 69 h 69"/>
              <a:gd name="T4" fmla="*/ 0 w 97"/>
              <a:gd name="T5" fmla="*/ 69 h 69"/>
              <a:gd name="T6" fmla="*/ 4 w 97"/>
              <a:gd name="T7" fmla="*/ 65 h 69"/>
              <a:gd name="T8" fmla="*/ 8 w 97"/>
              <a:gd name="T9" fmla="*/ 46 h 69"/>
              <a:gd name="T10" fmla="*/ 12 w 97"/>
              <a:gd name="T11" fmla="*/ 38 h 69"/>
              <a:gd name="T12" fmla="*/ 8 w 97"/>
              <a:gd name="T13" fmla="*/ 23 h 69"/>
              <a:gd name="T14" fmla="*/ 8 w 97"/>
              <a:gd name="T15" fmla="*/ 11 h 69"/>
              <a:gd name="T16" fmla="*/ 0 w 97"/>
              <a:gd name="T17" fmla="*/ 0 h 69"/>
              <a:gd name="T18" fmla="*/ 97 w 97"/>
              <a:gd name="T19" fmla="*/ 3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69">
                <a:moveTo>
                  <a:pt x="97" y="31"/>
                </a:moveTo>
                <a:lnTo>
                  <a:pt x="0" y="69"/>
                </a:lnTo>
                <a:lnTo>
                  <a:pt x="0" y="69"/>
                </a:lnTo>
                <a:lnTo>
                  <a:pt x="4" y="65"/>
                </a:lnTo>
                <a:lnTo>
                  <a:pt x="8" y="46"/>
                </a:lnTo>
                <a:lnTo>
                  <a:pt x="12" y="38"/>
                </a:lnTo>
                <a:lnTo>
                  <a:pt x="8" y="23"/>
                </a:lnTo>
                <a:lnTo>
                  <a:pt x="8" y="11"/>
                </a:lnTo>
                <a:lnTo>
                  <a:pt x="0" y="0"/>
                </a:lnTo>
                <a:lnTo>
                  <a:pt x="97" y="31"/>
                </a:lnTo>
                <a:close/>
              </a:path>
            </a:pathLst>
          </a:custGeom>
          <a:solidFill>
            <a:srgbClr val="0045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53"/>
          <p:cNvSpPr>
            <a:spLocks/>
          </p:cNvSpPr>
          <p:nvPr/>
        </p:nvSpPr>
        <p:spPr bwMode="auto">
          <a:xfrm>
            <a:off x="2730501" y="5969000"/>
            <a:ext cx="153988" cy="109538"/>
          </a:xfrm>
          <a:custGeom>
            <a:avLst/>
            <a:gdLst>
              <a:gd name="T0" fmla="*/ 97 w 97"/>
              <a:gd name="T1" fmla="*/ 31 h 69"/>
              <a:gd name="T2" fmla="*/ 0 w 97"/>
              <a:gd name="T3" fmla="*/ 69 h 69"/>
              <a:gd name="T4" fmla="*/ 0 w 97"/>
              <a:gd name="T5" fmla="*/ 69 h 69"/>
              <a:gd name="T6" fmla="*/ 4 w 97"/>
              <a:gd name="T7" fmla="*/ 65 h 69"/>
              <a:gd name="T8" fmla="*/ 8 w 97"/>
              <a:gd name="T9" fmla="*/ 46 h 69"/>
              <a:gd name="T10" fmla="*/ 12 w 97"/>
              <a:gd name="T11" fmla="*/ 38 h 69"/>
              <a:gd name="T12" fmla="*/ 8 w 97"/>
              <a:gd name="T13" fmla="*/ 23 h 69"/>
              <a:gd name="T14" fmla="*/ 8 w 97"/>
              <a:gd name="T15" fmla="*/ 11 h 69"/>
              <a:gd name="T16" fmla="*/ 0 w 97"/>
              <a:gd name="T17" fmla="*/ 0 h 69"/>
              <a:gd name="T18" fmla="*/ 97 w 97"/>
              <a:gd name="T19" fmla="*/ 3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69">
                <a:moveTo>
                  <a:pt x="97" y="31"/>
                </a:moveTo>
                <a:lnTo>
                  <a:pt x="0" y="69"/>
                </a:lnTo>
                <a:lnTo>
                  <a:pt x="0" y="69"/>
                </a:lnTo>
                <a:lnTo>
                  <a:pt x="4" y="65"/>
                </a:lnTo>
                <a:lnTo>
                  <a:pt x="8" y="46"/>
                </a:lnTo>
                <a:lnTo>
                  <a:pt x="12" y="38"/>
                </a:lnTo>
                <a:lnTo>
                  <a:pt x="8" y="23"/>
                </a:lnTo>
                <a:lnTo>
                  <a:pt x="8" y="11"/>
                </a:lnTo>
                <a:lnTo>
                  <a:pt x="0" y="0"/>
                </a:lnTo>
                <a:lnTo>
                  <a:pt x="97" y="3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54"/>
          <p:cNvSpPr>
            <a:spLocks/>
          </p:cNvSpPr>
          <p:nvPr/>
        </p:nvSpPr>
        <p:spPr bwMode="auto">
          <a:xfrm>
            <a:off x="2428875" y="4556124"/>
            <a:ext cx="419100" cy="609600"/>
          </a:xfrm>
          <a:custGeom>
            <a:avLst/>
            <a:gdLst>
              <a:gd name="T0" fmla="*/ 264 w 264"/>
              <a:gd name="T1" fmla="*/ 384 h 384"/>
              <a:gd name="T2" fmla="*/ 264 w 264"/>
              <a:gd name="T3" fmla="*/ 384 h 384"/>
              <a:gd name="T4" fmla="*/ 217 w 264"/>
              <a:gd name="T5" fmla="*/ 345 h 384"/>
              <a:gd name="T6" fmla="*/ 178 w 264"/>
              <a:gd name="T7" fmla="*/ 303 h 384"/>
              <a:gd name="T8" fmla="*/ 140 w 264"/>
              <a:gd name="T9" fmla="*/ 256 h 384"/>
              <a:gd name="T10" fmla="*/ 105 w 264"/>
              <a:gd name="T11" fmla="*/ 209 h 384"/>
              <a:gd name="T12" fmla="*/ 74 w 264"/>
              <a:gd name="T13" fmla="*/ 159 h 384"/>
              <a:gd name="T14" fmla="*/ 46 w 264"/>
              <a:gd name="T15" fmla="*/ 109 h 384"/>
              <a:gd name="T16" fmla="*/ 19 w 264"/>
              <a:gd name="T17" fmla="*/ 54 h 384"/>
              <a:gd name="T18" fmla="*/ 0 w 264"/>
              <a:gd name="T19" fmla="*/ 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4" h="384">
                <a:moveTo>
                  <a:pt x="264" y="384"/>
                </a:moveTo>
                <a:lnTo>
                  <a:pt x="264" y="384"/>
                </a:lnTo>
                <a:lnTo>
                  <a:pt x="217" y="345"/>
                </a:lnTo>
                <a:lnTo>
                  <a:pt x="178" y="303"/>
                </a:lnTo>
                <a:lnTo>
                  <a:pt x="140" y="256"/>
                </a:lnTo>
                <a:lnTo>
                  <a:pt x="105" y="209"/>
                </a:lnTo>
                <a:lnTo>
                  <a:pt x="74" y="159"/>
                </a:lnTo>
                <a:lnTo>
                  <a:pt x="46" y="109"/>
                </a:lnTo>
                <a:lnTo>
                  <a:pt x="19" y="54"/>
                </a:lnTo>
                <a:lnTo>
                  <a:pt x="0" y="0"/>
                </a:lnTo>
              </a:path>
            </a:pathLst>
          </a:custGeom>
          <a:noFill/>
          <a:ln w="8">
            <a:solidFill>
              <a:srgbClr val="E46C0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55"/>
          <p:cNvSpPr>
            <a:spLocks/>
          </p:cNvSpPr>
          <p:nvPr/>
        </p:nvSpPr>
        <p:spPr bwMode="auto">
          <a:xfrm>
            <a:off x="2767013" y="5092699"/>
            <a:ext cx="160338" cy="134938"/>
          </a:xfrm>
          <a:custGeom>
            <a:avLst/>
            <a:gdLst>
              <a:gd name="T0" fmla="*/ 101 w 101"/>
              <a:gd name="T1" fmla="*/ 85 h 85"/>
              <a:gd name="T2" fmla="*/ 43 w 101"/>
              <a:gd name="T3" fmla="*/ 0 h 85"/>
              <a:gd name="T4" fmla="*/ 43 w 101"/>
              <a:gd name="T5" fmla="*/ 0 h 85"/>
              <a:gd name="T6" fmla="*/ 43 w 101"/>
              <a:gd name="T7" fmla="*/ 7 h 85"/>
              <a:gd name="T8" fmla="*/ 35 w 101"/>
              <a:gd name="T9" fmla="*/ 23 h 85"/>
              <a:gd name="T10" fmla="*/ 31 w 101"/>
              <a:gd name="T11" fmla="*/ 34 h 85"/>
              <a:gd name="T12" fmla="*/ 24 w 101"/>
              <a:gd name="T13" fmla="*/ 42 h 85"/>
              <a:gd name="T14" fmla="*/ 16 w 101"/>
              <a:gd name="T15" fmla="*/ 50 h 85"/>
              <a:gd name="T16" fmla="*/ 0 w 101"/>
              <a:gd name="T17" fmla="*/ 58 h 85"/>
              <a:gd name="T18" fmla="*/ 101 w 101"/>
              <a:gd name="T19"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85">
                <a:moveTo>
                  <a:pt x="101" y="85"/>
                </a:moveTo>
                <a:lnTo>
                  <a:pt x="43" y="0"/>
                </a:lnTo>
                <a:lnTo>
                  <a:pt x="43" y="0"/>
                </a:lnTo>
                <a:lnTo>
                  <a:pt x="43" y="7"/>
                </a:lnTo>
                <a:lnTo>
                  <a:pt x="35" y="23"/>
                </a:lnTo>
                <a:lnTo>
                  <a:pt x="31" y="34"/>
                </a:lnTo>
                <a:lnTo>
                  <a:pt x="24" y="42"/>
                </a:lnTo>
                <a:lnTo>
                  <a:pt x="16" y="50"/>
                </a:lnTo>
                <a:lnTo>
                  <a:pt x="0" y="58"/>
                </a:lnTo>
                <a:lnTo>
                  <a:pt x="101" y="85"/>
                </a:lnTo>
                <a:close/>
              </a:path>
            </a:pathLst>
          </a:custGeom>
          <a:solidFill>
            <a:srgbClr val="E46C0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9" name="Freeform 57"/>
          <p:cNvSpPr>
            <a:spLocks/>
          </p:cNvSpPr>
          <p:nvPr/>
        </p:nvSpPr>
        <p:spPr bwMode="auto">
          <a:xfrm>
            <a:off x="2625725" y="4568824"/>
            <a:ext cx="357188" cy="498475"/>
          </a:xfrm>
          <a:custGeom>
            <a:avLst/>
            <a:gdLst>
              <a:gd name="T0" fmla="*/ 225 w 225"/>
              <a:gd name="T1" fmla="*/ 314 h 314"/>
              <a:gd name="T2" fmla="*/ 225 w 225"/>
              <a:gd name="T3" fmla="*/ 314 h 314"/>
              <a:gd name="T4" fmla="*/ 190 w 225"/>
              <a:gd name="T5" fmla="*/ 279 h 314"/>
              <a:gd name="T6" fmla="*/ 159 w 225"/>
              <a:gd name="T7" fmla="*/ 244 h 314"/>
              <a:gd name="T8" fmla="*/ 124 w 225"/>
              <a:gd name="T9" fmla="*/ 209 h 314"/>
              <a:gd name="T10" fmla="*/ 97 w 225"/>
              <a:gd name="T11" fmla="*/ 170 h 314"/>
              <a:gd name="T12" fmla="*/ 70 w 225"/>
              <a:gd name="T13" fmla="*/ 132 h 314"/>
              <a:gd name="T14" fmla="*/ 43 w 225"/>
              <a:gd name="T15" fmla="*/ 89 h 314"/>
              <a:gd name="T16" fmla="*/ 23 w 225"/>
              <a:gd name="T17" fmla="*/ 46 h 314"/>
              <a:gd name="T18" fmla="*/ 0 w 225"/>
              <a:gd name="T19" fmla="*/ 0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314">
                <a:moveTo>
                  <a:pt x="225" y="314"/>
                </a:moveTo>
                <a:lnTo>
                  <a:pt x="225" y="314"/>
                </a:lnTo>
                <a:lnTo>
                  <a:pt x="190" y="279"/>
                </a:lnTo>
                <a:lnTo>
                  <a:pt x="159" y="244"/>
                </a:lnTo>
                <a:lnTo>
                  <a:pt x="124" y="209"/>
                </a:lnTo>
                <a:lnTo>
                  <a:pt x="97" y="170"/>
                </a:lnTo>
                <a:lnTo>
                  <a:pt x="70" y="132"/>
                </a:lnTo>
                <a:lnTo>
                  <a:pt x="43" y="89"/>
                </a:lnTo>
                <a:lnTo>
                  <a:pt x="23" y="46"/>
                </a:lnTo>
                <a:lnTo>
                  <a:pt x="0" y="0"/>
                </a:lnTo>
              </a:path>
            </a:pathLst>
          </a:custGeom>
          <a:noFill/>
          <a:ln w="8">
            <a:solidFill>
              <a:srgbClr val="00456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58"/>
          <p:cNvSpPr>
            <a:spLocks/>
          </p:cNvSpPr>
          <p:nvPr/>
        </p:nvSpPr>
        <p:spPr bwMode="auto">
          <a:xfrm>
            <a:off x="2600325" y="4500561"/>
            <a:ext cx="117475" cy="166688"/>
          </a:xfrm>
          <a:custGeom>
            <a:avLst/>
            <a:gdLst>
              <a:gd name="T0" fmla="*/ 0 w 74"/>
              <a:gd name="T1" fmla="*/ 0 h 105"/>
              <a:gd name="T2" fmla="*/ 8 w 74"/>
              <a:gd name="T3" fmla="*/ 105 h 105"/>
              <a:gd name="T4" fmla="*/ 8 w 74"/>
              <a:gd name="T5" fmla="*/ 105 h 105"/>
              <a:gd name="T6" fmla="*/ 12 w 74"/>
              <a:gd name="T7" fmla="*/ 101 h 105"/>
              <a:gd name="T8" fmla="*/ 24 w 74"/>
              <a:gd name="T9" fmla="*/ 89 h 105"/>
              <a:gd name="T10" fmla="*/ 32 w 74"/>
              <a:gd name="T11" fmla="*/ 81 h 105"/>
              <a:gd name="T12" fmla="*/ 43 w 74"/>
              <a:gd name="T13" fmla="*/ 78 h 105"/>
              <a:gd name="T14" fmla="*/ 59 w 74"/>
              <a:gd name="T15" fmla="*/ 78 h 105"/>
              <a:gd name="T16" fmla="*/ 74 w 74"/>
              <a:gd name="T17" fmla="*/ 78 h 105"/>
              <a:gd name="T18" fmla="*/ 0 w 74"/>
              <a:gd name="T19"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105">
                <a:moveTo>
                  <a:pt x="0" y="0"/>
                </a:moveTo>
                <a:lnTo>
                  <a:pt x="8" y="105"/>
                </a:lnTo>
                <a:lnTo>
                  <a:pt x="8" y="105"/>
                </a:lnTo>
                <a:lnTo>
                  <a:pt x="12" y="101"/>
                </a:lnTo>
                <a:lnTo>
                  <a:pt x="24" y="89"/>
                </a:lnTo>
                <a:lnTo>
                  <a:pt x="32" y="81"/>
                </a:lnTo>
                <a:lnTo>
                  <a:pt x="43" y="78"/>
                </a:lnTo>
                <a:lnTo>
                  <a:pt x="59" y="78"/>
                </a:lnTo>
                <a:lnTo>
                  <a:pt x="74" y="78"/>
                </a:lnTo>
                <a:lnTo>
                  <a:pt x="0" y="0"/>
                </a:lnTo>
                <a:close/>
              </a:path>
            </a:pathLst>
          </a:custGeom>
          <a:solidFill>
            <a:srgbClr val="0045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Freeform 59"/>
          <p:cNvSpPr>
            <a:spLocks/>
          </p:cNvSpPr>
          <p:nvPr/>
        </p:nvSpPr>
        <p:spPr bwMode="auto">
          <a:xfrm>
            <a:off x="2600325" y="4500561"/>
            <a:ext cx="117475" cy="166688"/>
          </a:xfrm>
          <a:custGeom>
            <a:avLst/>
            <a:gdLst>
              <a:gd name="T0" fmla="*/ 0 w 74"/>
              <a:gd name="T1" fmla="*/ 0 h 105"/>
              <a:gd name="T2" fmla="*/ 8 w 74"/>
              <a:gd name="T3" fmla="*/ 105 h 105"/>
              <a:gd name="T4" fmla="*/ 8 w 74"/>
              <a:gd name="T5" fmla="*/ 105 h 105"/>
              <a:gd name="T6" fmla="*/ 12 w 74"/>
              <a:gd name="T7" fmla="*/ 101 h 105"/>
              <a:gd name="T8" fmla="*/ 24 w 74"/>
              <a:gd name="T9" fmla="*/ 89 h 105"/>
              <a:gd name="T10" fmla="*/ 32 w 74"/>
              <a:gd name="T11" fmla="*/ 81 h 105"/>
              <a:gd name="T12" fmla="*/ 43 w 74"/>
              <a:gd name="T13" fmla="*/ 78 h 105"/>
              <a:gd name="T14" fmla="*/ 59 w 74"/>
              <a:gd name="T15" fmla="*/ 78 h 105"/>
              <a:gd name="T16" fmla="*/ 74 w 74"/>
              <a:gd name="T17" fmla="*/ 78 h 105"/>
              <a:gd name="T18" fmla="*/ 0 w 74"/>
              <a:gd name="T19"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105">
                <a:moveTo>
                  <a:pt x="0" y="0"/>
                </a:moveTo>
                <a:lnTo>
                  <a:pt x="8" y="105"/>
                </a:lnTo>
                <a:lnTo>
                  <a:pt x="8" y="105"/>
                </a:lnTo>
                <a:lnTo>
                  <a:pt x="12" y="101"/>
                </a:lnTo>
                <a:lnTo>
                  <a:pt x="24" y="89"/>
                </a:lnTo>
                <a:lnTo>
                  <a:pt x="32" y="81"/>
                </a:lnTo>
                <a:lnTo>
                  <a:pt x="43" y="78"/>
                </a:lnTo>
                <a:lnTo>
                  <a:pt x="59" y="78"/>
                </a:lnTo>
                <a:lnTo>
                  <a:pt x="74" y="7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Line 60"/>
          <p:cNvSpPr>
            <a:spLocks noChangeShapeType="1"/>
          </p:cNvSpPr>
          <p:nvPr/>
        </p:nvSpPr>
        <p:spPr bwMode="auto">
          <a:xfrm>
            <a:off x="2398713" y="6022975"/>
            <a:ext cx="393700" cy="0"/>
          </a:xfrm>
          <a:prstGeom prst="line">
            <a:avLst/>
          </a:prstGeom>
          <a:noFill/>
          <a:ln w="8">
            <a:solidFill>
              <a:srgbClr val="00456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61"/>
          <p:cNvSpPr>
            <a:spLocks/>
          </p:cNvSpPr>
          <p:nvPr/>
        </p:nvSpPr>
        <p:spPr bwMode="auto">
          <a:xfrm>
            <a:off x="4989513" y="5976937"/>
            <a:ext cx="153988" cy="115888"/>
          </a:xfrm>
          <a:custGeom>
            <a:avLst/>
            <a:gdLst>
              <a:gd name="T0" fmla="*/ 97 w 97"/>
              <a:gd name="T1" fmla="*/ 34 h 73"/>
              <a:gd name="T2" fmla="*/ 0 w 97"/>
              <a:gd name="T3" fmla="*/ 73 h 73"/>
              <a:gd name="T4" fmla="*/ 0 w 97"/>
              <a:gd name="T5" fmla="*/ 73 h 73"/>
              <a:gd name="T6" fmla="*/ 4 w 97"/>
              <a:gd name="T7" fmla="*/ 65 h 73"/>
              <a:gd name="T8" fmla="*/ 8 w 97"/>
              <a:gd name="T9" fmla="*/ 50 h 73"/>
              <a:gd name="T10" fmla="*/ 12 w 97"/>
              <a:gd name="T11" fmla="*/ 38 h 73"/>
              <a:gd name="T12" fmla="*/ 8 w 97"/>
              <a:gd name="T13" fmla="*/ 27 h 73"/>
              <a:gd name="T14" fmla="*/ 8 w 97"/>
              <a:gd name="T15" fmla="*/ 15 h 73"/>
              <a:gd name="T16" fmla="*/ 0 w 97"/>
              <a:gd name="T17" fmla="*/ 0 h 73"/>
              <a:gd name="T18" fmla="*/ 97 w 97"/>
              <a:gd name="T19" fmla="*/ 3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73">
                <a:moveTo>
                  <a:pt x="97" y="34"/>
                </a:moveTo>
                <a:lnTo>
                  <a:pt x="0" y="73"/>
                </a:lnTo>
                <a:lnTo>
                  <a:pt x="0" y="73"/>
                </a:lnTo>
                <a:lnTo>
                  <a:pt x="4" y="65"/>
                </a:lnTo>
                <a:lnTo>
                  <a:pt x="8" y="50"/>
                </a:lnTo>
                <a:lnTo>
                  <a:pt x="12" y="38"/>
                </a:lnTo>
                <a:lnTo>
                  <a:pt x="8" y="27"/>
                </a:lnTo>
                <a:lnTo>
                  <a:pt x="8" y="15"/>
                </a:lnTo>
                <a:lnTo>
                  <a:pt x="0" y="0"/>
                </a:lnTo>
                <a:lnTo>
                  <a:pt x="97" y="34"/>
                </a:lnTo>
                <a:close/>
              </a:path>
            </a:pathLst>
          </a:custGeom>
          <a:solidFill>
            <a:srgbClr val="E46C0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5" name="Line 63"/>
          <p:cNvSpPr>
            <a:spLocks noChangeShapeType="1"/>
          </p:cNvSpPr>
          <p:nvPr/>
        </p:nvSpPr>
        <p:spPr bwMode="auto">
          <a:xfrm>
            <a:off x="4608513" y="6022974"/>
            <a:ext cx="393700" cy="0"/>
          </a:xfrm>
          <a:prstGeom prst="line">
            <a:avLst/>
          </a:prstGeom>
          <a:noFill/>
          <a:ln w="8">
            <a:solidFill>
              <a:srgbClr val="E46C0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9" name="TextBox 68"/>
          <p:cNvSpPr txBox="1"/>
          <p:nvPr/>
        </p:nvSpPr>
        <p:spPr>
          <a:xfrm>
            <a:off x="2354912" y="5854977"/>
            <a:ext cx="2209800" cy="369332"/>
          </a:xfrm>
          <a:prstGeom prst="rect">
            <a:avLst/>
          </a:prstGeom>
          <a:noFill/>
          <a:ln w="38100">
            <a:solidFill>
              <a:srgbClr val="FF0000"/>
            </a:solidFill>
          </a:ln>
        </p:spPr>
        <p:txBody>
          <a:bodyPr wrap="square" rtlCol="0">
            <a:spAutoFit/>
          </a:bodyPr>
          <a:lstStyle/>
          <a:p>
            <a:endParaRPr lang="en-US" dirty="0"/>
          </a:p>
        </p:txBody>
      </p:sp>
      <p:sp>
        <p:nvSpPr>
          <p:cNvPr id="70" name="TextBox 69"/>
          <p:cNvSpPr txBox="1"/>
          <p:nvPr/>
        </p:nvSpPr>
        <p:spPr>
          <a:xfrm>
            <a:off x="4595813" y="5830669"/>
            <a:ext cx="2478088" cy="646331"/>
          </a:xfrm>
          <a:prstGeom prst="rect">
            <a:avLst/>
          </a:prstGeom>
          <a:noFill/>
          <a:ln w="38100">
            <a:solidFill>
              <a:srgbClr val="FF0000"/>
            </a:solidFill>
          </a:ln>
        </p:spPr>
        <p:txBody>
          <a:bodyPr wrap="square" rtlCol="0">
            <a:spAutoFit/>
          </a:bodyPr>
          <a:lstStyle/>
          <a:p>
            <a:endParaRPr lang="en-US" dirty="0"/>
          </a:p>
          <a:p>
            <a:endParaRPr lang="en-US" dirty="0"/>
          </a:p>
        </p:txBody>
      </p:sp>
    </p:spTree>
    <p:extLst>
      <p:ext uri="{BB962C8B-B14F-4D97-AF65-F5344CB8AC3E}">
        <p14:creationId xmlns:p14="http://schemas.microsoft.com/office/powerpoint/2010/main" val="2835138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9"/>
                                          </p:stCondLst>
                                        </p:cTn>
                                        <p:tgtEl>
                                          <p:spTgt spid="70"/>
                                        </p:tgtEl>
                                        <p:attrNameLst>
                                          <p:attrName>style.visibility</p:attrName>
                                        </p:attrNameLst>
                                      </p:cBhvr>
                                      <p:to>
                                        <p:strVal val="visible"/>
                                      </p:to>
                                    </p:set>
                                  </p:childTnLst>
                                  <p:subTnLst>
                                    <p:set>
                                      <p:cBhvr override="childStyle">
                                        <p:cTn dur="1" fill="hold" display="0" masterRel="nextClick" afterEffect="1"/>
                                        <p:tgtEl>
                                          <p:spTgt spid="70"/>
                                        </p:tgtEl>
                                        <p:attrNameLst>
                                          <p:attrName>style.visibility</p:attrName>
                                        </p:attrNameLst>
                                      </p:cBhvr>
                                      <p:to>
                                        <p:strVal val="hidden"/>
                                      </p:to>
                                    </p:set>
                                  </p:sub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49"/>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48"/>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2"/>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36"/>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4"/>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42"/>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44"/>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21"/>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22"/>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23"/>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57"/>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56"/>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grpId="0" nodeType="clickEffect">
                                  <p:stCondLst>
                                    <p:cond delay="0"/>
                                  </p:stCondLst>
                                  <p:childTnLst>
                                    <p:set>
                                      <p:cBhvr>
                                        <p:cTn id="88" dur="1" fill="hold">
                                          <p:stCondLst>
                                            <p:cond delay="0"/>
                                          </p:stCondLst>
                                        </p:cTn>
                                        <p:tgtEl>
                                          <p:spTgt spid="54"/>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62"/>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18"/>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9"/>
                                          </p:stCondLst>
                                        </p:cTn>
                                        <p:tgtEl>
                                          <p:spTgt spid="69"/>
                                        </p:tgtEl>
                                        <p:attrNameLst>
                                          <p:attrName>style.visibility</p:attrName>
                                        </p:attrNameLst>
                                      </p:cBhvr>
                                      <p:to>
                                        <p:strVal val="visible"/>
                                      </p:to>
                                    </p:set>
                                  </p:childTnLst>
                                  <p:subTnLst>
                                    <p:set>
                                      <p:cBhvr override="childStyle">
                                        <p:cTn dur="1" fill="hold" display="0" masterRel="nextClick" afterEffect="1"/>
                                        <p:tgtEl>
                                          <p:spTgt spid="69"/>
                                        </p:tgtEl>
                                        <p:attrNameLst>
                                          <p:attrName>style.visibility</p:attrName>
                                        </p:attrNameLst>
                                      </p:cBhvr>
                                      <p:to>
                                        <p:strVal val="hidden"/>
                                      </p:to>
                                    </p:set>
                                  </p:sub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25"/>
                                        </p:tgtEl>
                                        <p:attrNameLst>
                                          <p:attrName>style.visibility</p:attrName>
                                        </p:attrNameLst>
                                      </p:cBhvr>
                                      <p:to>
                                        <p:strVal val="visible"/>
                                      </p:to>
                                    </p:set>
                                  </p:childTnLst>
                                </p:cTn>
                              </p:par>
                              <p:par>
                                <p:cTn id="99" presetID="1" presetClass="entr" presetSubtype="0" fill="hold" grpId="0" nodeType="withEffect">
                                  <p:stCondLst>
                                    <p:cond delay="0"/>
                                  </p:stCondLst>
                                  <p:childTnLst>
                                    <p:set>
                                      <p:cBhvr>
                                        <p:cTn id="100" dur="1" fill="hold">
                                          <p:stCondLst>
                                            <p:cond delay="0"/>
                                          </p:stCondLst>
                                        </p:cTn>
                                        <p:tgtEl>
                                          <p:spTgt spid="26"/>
                                        </p:tgtEl>
                                        <p:attrNameLst>
                                          <p:attrName>style.visibility</p:attrName>
                                        </p:attrNameLst>
                                      </p:cBhvr>
                                      <p:to>
                                        <p:strVal val="visible"/>
                                      </p:to>
                                    </p:set>
                                  </p:childTnLst>
                                </p:cTn>
                              </p:par>
                              <p:par>
                                <p:cTn id="101" presetID="1" presetClass="entr" presetSubtype="0" fill="hold" grpId="0" nodeType="withEffect">
                                  <p:stCondLst>
                                    <p:cond delay="0"/>
                                  </p:stCondLst>
                                  <p:childTnLst>
                                    <p:set>
                                      <p:cBhvr>
                                        <p:cTn id="102" dur="1" fill="hold">
                                          <p:stCondLst>
                                            <p:cond delay="0"/>
                                          </p:stCondLst>
                                        </p:cTn>
                                        <p:tgtEl>
                                          <p:spTgt spid="60"/>
                                        </p:tgtEl>
                                        <p:attrNameLst>
                                          <p:attrName>style.visibility</p:attrName>
                                        </p:attrNameLst>
                                      </p:cBhvr>
                                      <p:to>
                                        <p:strVal val="visible"/>
                                      </p:to>
                                    </p:set>
                                  </p:childTnLst>
                                </p:cTn>
                              </p:par>
                              <p:par>
                                <p:cTn id="103" presetID="1" presetClass="entr" presetSubtype="0" fill="hold" grpId="0" nodeType="withEffect">
                                  <p:stCondLst>
                                    <p:cond delay="0"/>
                                  </p:stCondLst>
                                  <p:childTnLst>
                                    <p:set>
                                      <p:cBhvr>
                                        <p:cTn id="104" dur="1" fill="hold">
                                          <p:stCondLst>
                                            <p:cond delay="0"/>
                                          </p:stCondLst>
                                        </p:cTn>
                                        <p:tgtEl>
                                          <p:spTgt spid="59"/>
                                        </p:tgtEl>
                                        <p:attrNameLst>
                                          <p:attrName>style.visibility</p:attrName>
                                        </p:attrNameLst>
                                      </p:cBhvr>
                                      <p:to>
                                        <p:strVal val="visible"/>
                                      </p:to>
                                    </p:set>
                                  </p:childTnLst>
                                </p:cTn>
                              </p:par>
                            </p:childTnLst>
                          </p:cTn>
                        </p:par>
                      </p:childTnLst>
                    </p:cTn>
                  </p:par>
                  <p:par>
                    <p:cTn id="105" fill="hold">
                      <p:stCondLst>
                        <p:cond delay="indefinite"/>
                      </p:stCondLst>
                      <p:childTnLst>
                        <p:par>
                          <p:cTn id="106" fill="hold">
                            <p:stCondLst>
                              <p:cond delay="0"/>
                            </p:stCondLst>
                            <p:childTnLst>
                              <p:par>
                                <p:cTn id="107" presetID="1" presetClass="entr" presetSubtype="0" fill="hold" grpId="0" nodeType="clickEffect">
                                  <p:stCondLst>
                                    <p:cond delay="0"/>
                                  </p:stCondLst>
                                  <p:childTnLst>
                                    <p:set>
                                      <p:cBhvr>
                                        <p:cTn id="108" dur="1" fill="hold">
                                          <p:stCondLst>
                                            <p:cond delay="0"/>
                                          </p:stCondLst>
                                        </p:cTn>
                                        <p:tgtEl>
                                          <p:spTgt spid="46"/>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45"/>
                                        </p:tgtEl>
                                        <p:attrNameLst>
                                          <p:attrName>style.visibility</p:attrName>
                                        </p:attrNameLst>
                                      </p:cBhvr>
                                      <p:to>
                                        <p:strVal val="visible"/>
                                      </p:to>
                                    </p:set>
                                  </p:childTnLst>
                                </p:cTn>
                              </p:par>
                              <p:par>
                                <p:cTn id="111" presetID="1" presetClass="entr" presetSubtype="0" fill="hold" grpId="0" nodeType="withEffect">
                                  <p:stCondLst>
                                    <p:cond delay="0"/>
                                  </p:stCondLst>
                                  <p:childTnLst>
                                    <p:set>
                                      <p:cBhvr>
                                        <p:cTn id="112" dur="1" fill="hold">
                                          <p:stCondLst>
                                            <p:cond delay="0"/>
                                          </p:stCondLst>
                                        </p:cTn>
                                        <p:tgtEl>
                                          <p:spTgt spid="27"/>
                                        </p:tgtEl>
                                        <p:attrNameLst>
                                          <p:attrName>style.visibility</p:attrName>
                                        </p:attrNameLst>
                                      </p:cBhvr>
                                      <p:to>
                                        <p:strVal val="visible"/>
                                      </p:to>
                                    </p:set>
                                  </p:childTnLst>
                                </p:cTn>
                              </p:par>
                            </p:childTnLst>
                          </p:cTn>
                        </p:par>
                      </p:childTnLst>
                    </p:cTn>
                  </p:par>
                  <p:par>
                    <p:cTn id="113" fill="hold">
                      <p:stCondLst>
                        <p:cond delay="indefinite"/>
                      </p:stCondLst>
                      <p:childTnLst>
                        <p:par>
                          <p:cTn id="114" fill="hold">
                            <p:stCondLst>
                              <p:cond delay="0"/>
                            </p:stCondLst>
                            <p:childTnLst>
                              <p:par>
                                <p:cTn id="115" presetID="1" presetClass="entr" presetSubtype="0" fill="hold" grpId="0" nodeType="clickEffect">
                                  <p:stCondLst>
                                    <p:cond delay="0"/>
                                  </p:stCondLst>
                                  <p:childTnLst>
                                    <p:set>
                                      <p:cBhvr>
                                        <p:cTn id="116" dur="1" fill="hold">
                                          <p:stCondLst>
                                            <p:cond delay="0"/>
                                          </p:stCondLst>
                                        </p:cTn>
                                        <p:tgtEl>
                                          <p:spTgt spid="40"/>
                                        </p:tgtEl>
                                        <p:attrNameLst>
                                          <p:attrName>style.visibility</p:attrName>
                                        </p:attrNameLst>
                                      </p:cBhvr>
                                      <p:to>
                                        <p:strVal val="visible"/>
                                      </p:to>
                                    </p:set>
                                  </p:childTnLst>
                                </p:cTn>
                              </p:par>
                              <p:par>
                                <p:cTn id="117" presetID="1" presetClass="entr" presetSubtype="0" fill="hold" grpId="0" nodeType="withEffect">
                                  <p:stCondLst>
                                    <p:cond delay="0"/>
                                  </p:stCondLst>
                                  <p:childTnLst>
                                    <p:set>
                                      <p:cBhvr>
                                        <p:cTn id="118" dur="1" fill="hold">
                                          <p:stCondLst>
                                            <p:cond delay="0"/>
                                          </p:stCondLst>
                                        </p:cTn>
                                        <p:tgtEl>
                                          <p:spTgt spid="39"/>
                                        </p:tgtEl>
                                        <p:attrNameLst>
                                          <p:attrName>style.visibility</p:attrName>
                                        </p:attrNameLst>
                                      </p:cBhvr>
                                      <p:to>
                                        <p:strVal val="visible"/>
                                      </p:to>
                                    </p:set>
                                  </p:childTnLst>
                                </p:cTn>
                              </p:par>
                              <p:par>
                                <p:cTn id="119" presetID="1" presetClass="entr" presetSubtype="0" fill="hold" grpId="0" nodeType="withEffect">
                                  <p:stCondLst>
                                    <p:cond delay="0"/>
                                  </p:stCondLst>
                                  <p:childTnLst>
                                    <p:set>
                                      <p:cBhvr>
                                        <p:cTn id="120" dur="1" fill="hold">
                                          <p:stCondLst>
                                            <p:cond delay="0"/>
                                          </p:stCondLst>
                                        </p:cTn>
                                        <p:tgtEl>
                                          <p:spTgt spid="9"/>
                                        </p:tgtEl>
                                        <p:attrNameLst>
                                          <p:attrName>style.visibility</p:attrName>
                                        </p:attrNameLst>
                                      </p:cBhvr>
                                      <p:to>
                                        <p:strVal val="visible"/>
                                      </p:to>
                                    </p:set>
                                  </p:childTnLst>
                                </p:cTn>
                              </p:par>
                            </p:childTnLst>
                          </p:cTn>
                        </p:par>
                      </p:childTnLst>
                    </p:cTn>
                  </p:par>
                  <p:par>
                    <p:cTn id="121" fill="hold">
                      <p:stCondLst>
                        <p:cond delay="indefinite"/>
                      </p:stCondLst>
                      <p:childTnLst>
                        <p:par>
                          <p:cTn id="122" fill="hold">
                            <p:stCondLst>
                              <p:cond delay="0"/>
                            </p:stCondLst>
                            <p:childTnLst>
                              <p:par>
                                <p:cTn id="123" presetID="1" presetClass="entr" presetSubtype="0" fill="hold" grpId="0" nodeType="clickEffect">
                                  <p:stCondLst>
                                    <p:cond delay="0"/>
                                  </p:stCondLst>
                                  <p:childTnLst>
                                    <p:set>
                                      <p:cBhvr>
                                        <p:cTn id="124" dur="1" fill="hold">
                                          <p:stCondLst>
                                            <p:cond delay="0"/>
                                          </p:stCondLst>
                                        </p:cTn>
                                        <p:tgtEl>
                                          <p:spTgt spid="52"/>
                                        </p:tgtEl>
                                        <p:attrNameLst>
                                          <p:attrName>style.visibility</p:attrName>
                                        </p:attrNameLst>
                                      </p:cBhvr>
                                      <p:to>
                                        <p:strVal val="visible"/>
                                      </p:to>
                                    </p:set>
                                  </p:childTnLst>
                                </p:cTn>
                              </p:par>
                              <p:par>
                                <p:cTn id="125" presetID="1" presetClass="entr" presetSubtype="0" fill="hold" grpId="0" nodeType="withEffect">
                                  <p:stCondLst>
                                    <p:cond delay="0"/>
                                  </p:stCondLst>
                                  <p:childTnLst>
                                    <p:set>
                                      <p:cBhvr>
                                        <p:cTn id="126" dur="1" fill="hold">
                                          <p:stCondLst>
                                            <p:cond delay="0"/>
                                          </p:stCondLst>
                                        </p:cTn>
                                        <p:tgtEl>
                                          <p:spTgt spid="51"/>
                                        </p:tgtEl>
                                        <p:attrNameLst>
                                          <p:attrName>style.visibility</p:attrName>
                                        </p:attrNameLst>
                                      </p:cBhvr>
                                      <p:to>
                                        <p:strVal val="visible"/>
                                      </p:to>
                                    </p:set>
                                  </p:childTnLst>
                                </p:cTn>
                              </p:par>
                              <p:par>
                                <p:cTn id="127" presetID="1" presetClass="entr" presetSubtype="0" fill="hold" grpId="0" nodeType="withEffect">
                                  <p:stCondLst>
                                    <p:cond delay="0"/>
                                  </p:stCondLst>
                                  <p:childTnLst>
                                    <p:set>
                                      <p:cBhvr>
                                        <p:cTn id="128"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animBg="1"/>
      <p:bldP spid="29" grpId="0"/>
      <p:bldP spid="30" grpId="0"/>
      <p:bldP spid="31" grpId="0" animBg="1"/>
      <p:bldP spid="32" grpId="0"/>
      <p:bldP spid="33" grpId="0"/>
      <p:bldP spid="34" grpId="0" animBg="1"/>
      <p:bldP spid="35" grpId="0"/>
      <p:bldP spid="36" grpId="0" animBg="1"/>
      <p:bldP spid="37" grpId="0" animBg="1"/>
      <p:bldP spid="39" grpId="0" animBg="1"/>
      <p:bldP spid="40" grpId="0" animBg="1"/>
      <p:bldP spid="42" grpId="0" animBg="1"/>
      <p:bldP spid="44" grpId="0" animBg="1"/>
      <p:bldP spid="45" grpId="0" animBg="1"/>
      <p:bldP spid="46" grpId="0" animBg="1"/>
      <p:bldP spid="48" grpId="0" animBg="1"/>
      <p:bldP spid="49" grpId="0" animBg="1"/>
      <p:bldP spid="51" grpId="0" animBg="1"/>
      <p:bldP spid="52" grpId="0" animBg="1"/>
      <p:bldP spid="54" grpId="0" animBg="1"/>
      <p:bldP spid="56" grpId="0" animBg="1"/>
      <p:bldP spid="57" grpId="0" animBg="1"/>
      <p:bldP spid="59" grpId="0" animBg="1"/>
      <p:bldP spid="60" grpId="0" animBg="1"/>
      <p:bldP spid="62" grpId="0" animBg="1"/>
      <p:bldP spid="63" grpId="0" animBg="1"/>
      <p:bldP spid="65" grpId="0" animBg="1"/>
      <p:bldP spid="69" grpId="0" animBg="1"/>
      <p:bldP spid="7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a:t>
            </a:r>
          </a:p>
        </p:txBody>
      </p:sp>
      <p:sp>
        <p:nvSpPr>
          <p:cNvPr id="3" name="Content Placeholder 2"/>
          <p:cNvSpPr>
            <a:spLocks noGrp="1"/>
          </p:cNvSpPr>
          <p:nvPr>
            <p:ph idx="1"/>
          </p:nvPr>
        </p:nvSpPr>
        <p:spPr/>
        <p:txBody>
          <a:bodyPr>
            <a:normAutofit fontScale="92500" lnSpcReduction="20000"/>
          </a:bodyPr>
          <a:lstStyle/>
          <a:p>
            <a:r>
              <a:rPr lang="en-US" dirty="0"/>
              <a:t>Four concepts of economics are discussed</a:t>
            </a:r>
          </a:p>
          <a:p>
            <a:pPr lvl="1">
              <a:buClr>
                <a:schemeClr val="tx1"/>
              </a:buClr>
            </a:pPr>
            <a:r>
              <a:rPr lang="en-US" i="1" dirty="0">
                <a:solidFill>
                  <a:srgbClr val="9D0505"/>
                </a:solidFill>
              </a:rPr>
              <a:t>Scarcity</a:t>
            </a:r>
            <a:r>
              <a:rPr lang="en-US" dirty="0"/>
              <a:t>: Constraints on obtaining everything wanted.</a:t>
            </a:r>
          </a:p>
          <a:p>
            <a:pPr lvl="1">
              <a:buClr>
                <a:schemeClr val="tx1"/>
              </a:buClr>
            </a:pPr>
            <a:r>
              <a:rPr lang="en-US" i="1" dirty="0">
                <a:solidFill>
                  <a:srgbClr val="9D0505"/>
                </a:solidFill>
              </a:rPr>
              <a:t>Opportunity cost</a:t>
            </a:r>
            <a:r>
              <a:rPr lang="en-US" dirty="0"/>
              <a:t>: Given scarcity, people face trade-offs.</a:t>
            </a:r>
          </a:p>
          <a:p>
            <a:pPr lvl="1">
              <a:buClr>
                <a:schemeClr val="tx1"/>
              </a:buClr>
            </a:pPr>
            <a:r>
              <a:rPr lang="en-US" i="1" dirty="0">
                <a:solidFill>
                  <a:srgbClr val="9D0505"/>
                </a:solidFill>
              </a:rPr>
              <a:t>Incentives</a:t>
            </a:r>
            <a:r>
              <a:rPr lang="en-US" dirty="0"/>
              <a:t>: Economic agents can alter people’s trade-offs by providing incentives/disincentives.</a:t>
            </a:r>
          </a:p>
          <a:p>
            <a:pPr lvl="1">
              <a:buClr>
                <a:schemeClr val="tx1"/>
              </a:buClr>
            </a:pPr>
            <a:r>
              <a:rPr lang="en-US" i="1" dirty="0">
                <a:solidFill>
                  <a:srgbClr val="9D0505"/>
                </a:solidFill>
              </a:rPr>
              <a:t>Efficiency</a:t>
            </a:r>
            <a:r>
              <a:rPr lang="en-US" dirty="0"/>
              <a:t>: Markets typically provide the highest value of goods/services.</a:t>
            </a:r>
          </a:p>
          <a:p>
            <a:r>
              <a:rPr lang="en-US" dirty="0"/>
              <a:t>The differences between </a:t>
            </a:r>
            <a:r>
              <a:rPr lang="en-US" i="1" dirty="0">
                <a:solidFill>
                  <a:srgbClr val="9D0505"/>
                </a:solidFill>
              </a:rPr>
              <a:t>correlation</a:t>
            </a:r>
            <a:r>
              <a:rPr lang="en-US" dirty="0"/>
              <a:t> and </a:t>
            </a:r>
            <a:r>
              <a:rPr lang="en-US" i="1" dirty="0">
                <a:solidFill>
                  <a:srgbClr val="9D0505"/>
                </a:solidFill>
              </a:rPr>
              <a:t>causation</a:t>
            </a:r>
            <a:r>
              <a:rPr lang="en-US" dirty="0"/>
              <a:t> are analyzed.</a:t>
            </a:r>
          </a:p>
          <a:p>
            <a:r>
              <a:rPr lang="en-US" dirty="0"/>
              <a:t>Economists utilize models to understand decision making.</a:t>
            </a:r>
          </a:p>
          <a:p>
            <a:endParaRPr lang="en-US" dirty="0"/>
          </a:p>
        </p:txBody>
      </p:sp>
    </p:spTree>
    <p:extLst>
      <p:ext uri="{BB962C8B-B14F-4D97-AF65-F5344CB8AC3E}">
        <p14:creationId xmlns:p14="http://schemas.microsoft.com/office/powerpoint/2010/main" val="2304495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economics?</a:t>
            </a:r>
          </a:p>
        </p:txBody>
      </p:sp>
      <p:sp>
        <p:nvSpPr>
          <p:cNvPr id="3" name="Content Placeholder 2"/>
          <p:cNvSpPr>
            <a:spLocks noGrp="1"/>
          </p:cNvSpPr>
          <p:nvPr>
            <p:ph idx="1"/>
          </p:nvPr>
        </p:nvSpPr>
        <p:spPr/>
        <p:txBody>
          <a:bodyPr>
            <a:normAutofit/>
          </a:bodyPr>
          <a:lstStyle/>
          <a:p>
            <a:pPr>
              <a:buClr>
                <a:schemeClr val="tx1"/>
              </a:buClr>
            </a:pPr>
            <a:r>
              <a:rPr lang="en-US" i="1" dirty="0">
                <a:solidFill>
                  <a:srgbClr val="9D0505"/>
                </a:solidFill>
              </a:rPr>
              <a:t>Economics</a:t>
            </a:r>
            <a:r>
              <a:rPr lang="en-US" dirty="0">
                <a:solidFill>
                  <a:srgbClr val="9D0505"/>
                </a:solidFill>
              </a:rPr>
              <a:t> </a:t>
            </a:r>
            <a:r>
              <a:rPr lang="en-US" dirty="0"/>
              <a:t>is the study of how people manage resources.</a:t>
            </a:r>
          </a:p>
          <a:p>
            <a:pPr lvl="1">
              <a:buFont typeface="Arial" pitchFamily="34" charset="0"/>
              <a:buChar char="•"/>
            </a:pPr>
            <a:r>
              <a:rPr lang="en-US" dirty="0"/>
              <a:t>Decisions made by individuals and also by groups.</a:t>
            </a:r>
          </a:p>
          <a:p>
            <a:pPr lvl="1">
              <a:buFont typeface="Arial" pitchFamily="34" charset="0"/>
              <a:buChar char="•"/>
            </a:pPr>
            <a:r>
              <a:rPr lang="en-US" dirty="0"/>
              <a:t>Resources are both physical objects and intangibles such as time.</a:t>
            </a:r>
          </a:p>
          <a:p>
            <a:r>
              <a:rPr lang="en-US" dirty="0"/>
              <a:t>Economics is divided into two broad fields:</a:t>
            </a:r>
          </a:p>
          <a:p>
            <a:pPr lvl="1">
              <a:buClr>
                <a:schemeClr val="tx1"/>
              </a:buClr>
            </a:pPr>
            <a:r>
              <a:rPr lang="en-US" i="1" dirty="0">
                <a:solidFill>
                  <a:srgbClr val="9D0505"/>
                </a:solidFill>
              </a:rPr>
              <a:t>Microeconomics</a:t>
            </a:r>
            <a:r>
              <a:rPr lang="en-US" dirty="0"/>
              <a:t>: Study of individuals and firms.</a:t>
            </a:r>
          </a:p>
          <a:p>
            <a:pPr lvl="1">
              <a:buClr>
                <a:schemeClr val="tx1"/>
              </a:buClr>
            </a:pPr>
            <a:r>
              <a:rPr lang="en-US" i="1" dirty="0">
                <a:solidFill>
                  <a:srgbClr val="9D0505"/>
                </a:solidFill>
              </a:rPr>
              <a:t>Macroeconomics</a:t>
            </a:r>
            <a:r>
              <a:rPr lang="en-US" dirty="0"/>
              <a:t>: Study of the economy on a regional, national, or international scale.</a:t>
            </a:r>
          </a:p>
        </p:txBody>
      </p:sp>
    </p:spTree>
    <p:extLst>
      <p:ext uri="{BB962C8B-B14F-4D97-AF65-F5344CB8AC3E}">
        <p14:creationId xmlns:p14="http://schemas.microsoft.com/office/powerpoint/2010/main" val="1600489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Choices and rational behavior</a:t>
            </a:r>
          </a:p>
        </p:txBody>
      </p:sp>
      <p:sp>
        <p:nvSpPr>
          <p:cNvPr id="3" name="Content Placeholder 2"/>
          <p:cNvSpPr>
            <a:spLocks noGrp="1"/>
          </p:cNvSpPr>
          <p:nvPr>
            <p:ph idx="1"/>
          </p:nvPr>
        </p:nvSpPr>
        <p:spPr/>
        <p:txBody>
          <a:bodyPr>
            <a:normAutofit lnSpcReduction="10000"/>
          </a:bodyPr>
          <a:lstStyle/>
          <a:p>
            <a:r>
              <a:rPr lang="en-US" dirty="0"/>
              <a:t>Economists assume that people</a:t>
            </a:r>
          </a:p>
          <a:p>
            <a:pPr lvl="1"/>
            <a:r>
              <a:rPr lang="en-US" dirty="0"/>
              <a:t>Compare all available choices</a:t>
            </a:r>
            <a:r>
              <a:rPr lang="en-US" i="1" dirty="0">
                <a:solidFill>
                  <a:srgbClr val="C00000"/>
                </a:solidFill>
              </a:rPr>
              <a:t>.</a:t>
            </a:r>
          </a:p>
          <a:p>
            <a:pPr lvl="1"/>
            <a:r>
              <a:rPr lang="en-US" dirty="0"/>
              <a:t>Purposefully behave in the way that will best achieve their goals, called </a:t>
            </a:r>
            <a:r>
              <a:rPr lang="en-US" i="1" dirty="0">
                <a:solidFill>
                  <a:srgbClr val="9D0505"/>
                </a:solidFill>
              </a:rPr>
              <a:t>rational behavior</a:t>
            </a:r>
            <a:r>
              <a:rPr lang="en-US" dirty="0"/>
              <a:t>.</a:t>
            </a:r>
          </a:p>
          <a:p>
            <a:r>
              <a:rPr lang="en-US" dirty="0"/>
              <a:t>Economists tend to approach problems by asking four main questions:</a:t>
            </a:r>
          </a:p>
          <a:p>
            <a:pPr marL="457200" lvl="1" indent="0">
              <a:buNone/>
            </a:pPr>
            <a:r>
              <a:rPr lang="en-US" dirty="0"/>
              <a:t>1. What are their wants and constraints?</a:t>
            </a:r>
          </a:p>
          <a:p>
            <a:pPr marL="457200" lvl="1" indent="0">
              <a:buNone/>
            </a:pPr>
            <a:r>
              <a:rPr lang="en-US" dirty="0"/>
              <a:t>2. What are their trade-offs?</a:t>
            </a:r>
          </a:p>
          <a:p>
            <a:pPr marL="457200" lvl="1" indent="0">
              <a:buNone/>
            </a:pPr>
            <a:r>
              <a:rPr lang="en-US" dirty="0"/>
              <a:t>3. How will others respond?</a:t>
            </a:r>
          </a:p>
          <a:p>
            <a:pPr marL="457200" lvl="1" indent="0">
              <a:buNone/>
            </a:pPr>
            <a:r>
              <a:rPr lang="en-US" dirty="0"/>
              <a:t>4. Are resources being allotted in the best possible way?</a:t>
            </a:r>
          </a:p>
        </p:txBody>
      </p:sp>
    </p:spTree>
    <p:extLst>
      <p:ext uri="{BB962C8B-B14F-4D97-AF65-F5344CB8AC3E}">
        <p14:creationId xmlns:p14="http://schemas.microsoft.com/office/powerpoint/2010/main" val="3337227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Scarcity</a:t>
            </a:r>
          </a:p>
        </p:txBody>
      </p:sp>
      <p:sp>
        <p:nvSpPr>
          <p:cNvPr id="3" name="Content Placeholder 2"/>
          <p:cNvSpPr>
            <a:spLocks noGrp="1"/>
          </p:cNvSpPr>
          <p:nvPr>
            <p:ph idx="1"/>
          </p:nvPr>
        </p:nvSpPr>
        <p:spPr/>
        <p:txBody>
          <a:bodyPr>
            <a:normAutofit/>
          </a:bodyPr>
          <a:lstStyle/>
          <a:p>
            <a:r>
              <a:rPr lang="en-US" dirty="0"/>
              <a:t>People make decisions aimed at getting the things they want.</a:t>
            </a:r>
          </a:p>
          <a:p>
            <a:r>
              <a:rPr lang="en-US" dirty="0"/>
              <a:t>People want a lot of things, but they are </a:t>
            </a:r>
            <a:r>
              <a:rPr lang="en-US" i="1" dirty="0">
                <a:solidFill>
                  <a:srgbClr val="9D0505"/>
                </a:solidFill>
              </a:rPr>
              <a:t>constrained</a:t>
            </a:r>
            <a:r>
              <a:rPr lang="en-US" dirty="0"/>
              <a:t> by limited resources.</a:t>
            </a:r>
          </a:p>
          <a:p>
            <a:pPr>
              <a:buClr>
                <a:schemeClr val="tx1"/>
              </a:buClr>
            </a:pPr>
            <a:r>
              <a:rPr lang="en-US" i="1" dirty="0">
                <a:solidFill>
                  <a:srgbClr val="9D0505"/>
                </a:solidFill>
              </a:rPr>
              <a:t>Scarcity</a:t>
            </a:r>
            <a:r>
              <a:rPr lang="en-US" dirty="0">
                <a:solidFill>
                  <a:srgbClr val="9D0505"/>
                </a:solidFill>
              </a:rPr>
              <a:t> </a:t>
            </a:r>
            <a:r>
              <a:rPr lang="en-US" dirty="0"/>
              <a:t>is the condition of peoples’ wants being greater than available resources.</a:t>
            </a:r>
          </a:p>
          <a:p>
            <a:pPr lvl="1"/>
            <a:r>
              <a:rPr lang="en-US" dirty="0"/>
              <a:t>Individuals’ resources: time and money.</a:t>
            </a:r>
          </a:p>
          <a:p>
            <a:pPr lvl="1"/>
            <a:r>
              <a:rPr lang="en-US" dirty="0"/>
              <a:t>Societies’ resources: factors of production, such as labor and technology.</a:t>
            </a:r>
          </a:p>
        </p:txBody>
      </p:sp>
    </p:spTree>
    <p:extLst>
      <p:ext uri="{BB962C8B-B14F-4D97-AF65-F5344CB8AC3E}">
        <p14:creationId xmlns:p14="http://schemas.microsoft.com/office/powerpoint/2010/main" val="8022492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Opportunity cost I</a:t>
            </a:r>
          </a:p>
        </p:txBody>
      </p:sp>
      <p:sp>
        <p:nvSpPr>
          <p:cNvPr id="3" name="Content Placeholder 2"/>
          <p:cNvSpPr>
            <a:spLocks noGrp="1"/>
          </p:cNvSpPr>
          <p:nvPr>
            <p:ph idx="1"/>
          </p:nvPr>
        </p:nvSpPr>
        <p:spPr/>
        <p:txBody>
          <a:bodyPr>
            <a:normAutofit fontScale="92500" lnSpcReduction="20000"/>
          </a:bodyPr>
          <a:lstStyle/>
          <a:p>
            <a:r>
              <a:rPr lang="en-US" dirty="0"/>
              <a:t>Every decision in life involves weighing the trade-off between costs and benefits.</a:t>
            </a:r>
          </a:p>
          <a:p>
            <a:pPr lvl="1"/>
            <a:r>
              <a:rPr lang="en-US" dirty="0"/>
              <a:t>Rational behavior dictates that when people choose between two things, the one with the greatest net benefit (benefits minus costs) is chosen.</a:t>
            </a:r>
          </a:p>
          <a:p>
            <a:r>
              <a:rPr lang="en-US" dirty="0"/>
              <a:t>The benefits are often easily calculated.</a:t>
            </a:r>
          </a:p>
          <a:p>
            <a:r>
              <a:rPr lang="en-US" dirty="0"/>
              <a:t>The costs include both the direct cost and </a:t>
            </a:r>
            <a:r>
              <a:rPr lang="en-US" i="1" dirty="0">
                <a:solidFill>
                  <a:srgbClr val="9D0505"/>
                </a:solidFill>
              </a:rPr>
              <a:t>opportunity cost</a:t>
            </a:r>
            <a:r>
              <a:rPr lang="en-US" dirty="0"/>
              <a:t>.</a:t>
            </a:r>
          </a:p>
          <a:p>
            <a:pPr lvl="1"/>
            <a:r>
              <a:rPr lang="en-US" dirty="0"/>
              <a:t>The direct cost includes all associated costs.</a:t>
            </a:r>
          </a:p>
          <a:p>
            <a:pPr lvl="1"/>
            <a:r>
              <a:rPr lang="en-US" dirty="0"/>
              <a:t>The opportunity cost includes the value of the next best alternative.</a:t>
            </a:r>
          </a:p>
          <a:p>
            <a:pPr lvl="1"/>
            <a:r>
              <a:rPr lang="en-US" dirty="0"/>
              <a:t>Opportunity cost is based on people’s valuation of the best alternative.</a:t>
            </a:r>
          </a:p>
        </p:txBody>
      </p:sp>
    </p:spTree>
    <p:extLst>
      <p:ext uri="{BB962C8B-B14F-4D97-AF65-F5344CB8AC3E}">
        <p14:creationId xmlns:p14="http://schemas.microsoft.com/office/powerpoint/2010/main" val="3388169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latin typeface="+mj-lt"/>
              </a:rPr>
              <a:t>Active Learning: Opportunity cost</a:t>
            </a:r>
          </a:p>
        </p:txBody>
      </p:sp>
      <p:sp>
        <p:nvSpPr>
          <p:cNvPr id="66" name="Content Placeholder 3"/>
          <p:cNvSpPr>
            <a:spLocks noGrp="1"/>
          </p:cNvSpPr>
          <p:nvPr>
            <p:ph idx="1"/>
          </p:nvPr>
        </p:nvSpPr>
        <p:spPr/>
        <p:txBody>
          <a:bodyPr>
            <a:normAutofit fontScale="92500" lnSpcReduction="10000"/>
          </a:bodyPr>
          <a:lstStyle/>
          <a:p>
            <a:pPr marL="0" indent="0">
              <a:buNone/>
            </a:pPr>
            <a:r>
              <a:rPr lang="en-US" dirty="0"/>
              <a:t>Suppose that you are studying for your economics final and you are confronted with the choice to go to the movies with your friends.</a:t>
            </a:r>
          </a:p>
          <a:p>
            <a:r>
              <a:rPr lang="en-US" dirty="0"/>
              <a:t>What is the opportunity cost of going to the movies?</a:t>
            </a:r>
          </a:p>
          <a:p>
            <a:pPr lvl="1"/>
            <a:r>
              <a:rPr lang="en-US" dirty="0"/>
              <a:t>How does this change if you are borderline failing?</a:t>
            </a:r>
          </a:p>
          <a:p>
            <a:r>
              <a:rPr lang="en-US" dirty="0"/>
              <a:t>What is the opportunity cost of studying economics?</a:t>
            </a:r>
          </a:p>
          <a:p>
            <a:pPr lvl="1"/>
            <a:r>
              <a:rPr lang="en-US" dirty="0"/>
              <a:t>How does this change depending on the movie?</a:t>
            </a:r>
          </a:p>
          <a:p>
            <a:r>
              <a:rPr lang="en-US" dirty="0"/>
              <a:t>What is the rule of thumb in deciding which activity to chose?</a:t>
            </a:r>
          </a:p>
        </p:txBody>
      </p:sp>
    </p:spTree>
    <p:extLst>
      <p:ext uri="{BB962C8B-B14F-4D97-AF65-F5344CB8AC3E}">
        <p14:creationId xmlns:p14="http://schemas.microsoft.com/office/powerpoint/2010/main" val="8329191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Active Learning Solution I</a:t>
            </a:r>
          </a:p>
        </p:txBody>
      </p:sp>
      <p:sp>
        <p:nvSpPr>
          <p:cNvPr id="66" name="Content Placeholder 3"/>
          <p:cNvSpPr>
            <a:spLocks noGrp="1"/>
          </p:cNvSpPr>
          <p:nvPr>
            <p:ph idx="1"/>
          </p:nvPr>
        </p:nvSpPr>
        <p:spPr/>
        <p:txBody>
          <a:bodyPr/>
          <a:lstStyle/>
          <a:p>
            <a:r>
              <a:rPr lang="en-US" dirty="0"/>
              <a:t>What is the opportunity cost of going to the movies?</a:t>
            </a:r>
          </a:p>
          <a:p>
            <a:pPr lvl="1">
              <a:buClr>
                <a:schemeClr val="tx1"/>
              </a:buClr>
            </a:pPr>
            <a:r>
              <a:rPr lang="en-US" dirty="0">
                <a:solidFill>
                  <a:srgbClr val="9D0505"/>
                </a:solidFill>
              </a:rPr>
              <a:t>The opportunity cost of going to the movies is the value placed on studying. This could be valued at the change in grade from study or forgone future earnings.</a:t>
            </a:r>
          </a:p>
          <a:p>
            <a:r>
              <a:rPr lang="en-US" dirty="0"/>
              <a:t>How does this change if you are borderline failing?</a:t>
            </a:r>
          </a:p>
          <a:p>
            <a:pPr lvl="1">
              <a:buClr>
                <a:schemeClr val="tx1"/>
              </a:buClr>
            </a:pPr>
            <a:r>
              <a:rPr lang="en-US" dirty="0">
                <a:solidFill>
                  <a:srgbClr val="9D0505"/>
                </a:solidFill>
              </a:rPr>
              <a:t>The costs of possibly retaking the class are now considered.</a:t>
            </a:r>
          </a:p>
        </p:txBody>
      </p:sp>
    </p:spTree>
    <p:extLst>
      <p:ext uri="{BB962C8B-B14F-4D97-AF65-F5344CB8AC3E}">
        <p14:creationId xmlns:p14="http://schemas.microsoft.com/office/powerpoint/2010/main" val="1088979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latin typeface="+mj-lt"/>
              </a:rPr>
              <a:t>Active Learning Solution II</a:t>
            </a:r>
          </a:p>
        </p:txBody>
      </p:sp>
      <p:sp>
        <p:nvSpPr>
          <p:cNvPr id="66" name="Content Placeholder 3"/>
          <p:cNvSpPr>
            <a:spLocks noGrp="1"/>
          </p:cNvSpPr>
          <p:nvPr>
            <p:ph idx="1"/>
          </p:nvPr>
        </p:nvSpPr>
        <p:spPr/>
        <p:txBody>
          <a:bodyPr>
            <a:normAutofit fontScale="92500" lnSpcReduction="10000"/>
          </a:bodyPr>
          <a:lstStyle/>
          <a:p>
            <a:r>
              <a:rPr lang="en-US" dirty="0"/>
              <a:t>What is the opportunity cost of studying economics?</a:t>
            </a:r>
          </a:p>
          <a:p>
            <a:pPr lvl="1">
              <a:buClr>
                <a:schemeClr val="tx1"/>
              </a:buClr>
            </a:pPr>
            <a:r>
              <a:rPr lang="en-US" dirty="0">
                <a:solidFill>
                  <a:srgbClr val="9D0505"/>
                </a:solidFill>
              </a:rPr>
              <a:t>The opportunity cost of studying economics is the value of going to see the movie. It could be valued at the ticket price.</a:t>
            </a:r>
          </a:p>
          <a:p>
            <a:r>
              <a:rPr lang="en-US" dirty="0"/>
              <a:t>How does this change depending on the movie?</a:t>
            </a:r>
          </a:p>
          <a:p>
            <a:pPr lvl="1">
              <a:buClr>
                <a:schemeClr val="tx1"/>
              </a:buClr>
            </a:pPr>
            <a:r>
              <a:rPr lang="en-US" dirty="0">
                <a:solidFill>
                  <a:srgbClr val="9D0505"/>
                </a:solidFill>
              </a:rPr>
              <a:t>If the individual has a big desire to see the movie, this will increase the opportunity cost.</a:t>
            </a:r>
          </a:p>
          <a:p>
            <a:r>
              <a:rPr lang="en-US" dirty="0"/>
              <a:t>What is the rule of thumb in deciding which activity to choose?</a:t>
            </a:r>
          </a:p>
          <a:p>
            <a:pPr lvl="1">
              <a:buClr>
                <a:schemeClr val="tx1"/>
              </a:buClr>
            </a:pPr>
            <a:r>
              <a:rPr lang="en-US" dirty="0">
                <a:solidFill>
                  <a:srgbClr val="9D0505"/>
                </a:solidFill>
              </a:rPr>
              <a:t>Choose the activity with the lowest opportunity cost.</a:t>
            </a:r>
          </a:p>
        </p:txBody>
      </p:sp>
    </p:spTree>
    <p:extLst>
      <p:ext uri="{BB962C8B-B14F-4D97-AF65-F5344CB8AC3E}">
        <p14:creationId xmlns:p14="http://schemas.microsoft.com/office/powerpoint/2010/main" val="1485887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hapter 3 - Gilpin - With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3208</TotalTime>
  <Words>4126</Words>
  <Application>Microsoft Office PowerPoint</Application>
  <PresentationFormat>On-screen Show (4:3)</PresentationFormat>
  <Paragraphs>282</Paragraphs>
  <Slides>28</Slides>
  <Notes>28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28</vt:i4>
      </vt:variant>
    </vt:vector>
  </HeadingPairs>
  <TitlesOfParts>
    <vt:vector size="34" baseType="lpstr">
      <vt:lpstr>Arial</vt:lpstr>
      <vt:lpstr>Calibri</vt:lpstr>
      <vt:lpstr>Calibri Light</vt:lpstr>
      <vt:lpstr>Univers LT Std 47 Cn Lt</vt:lpstr>
      <vt:lpstr>Univers LT Std 57 Cn</vt:lpstr>
      <vt:lpstr>Chapter 3 - Gilpin - With Template</vt:lpstr>
      <vt:lpstr>Chapter 1</vt:lpstr>
      <vt:lpstr>What will you learn in this chapter?</vt:lpstr>
      <vt:lpstr>What is economics?</vt:lpstr>
      <vt:lpstr>Choices and rational behavior</vt:lpstr>
      <vt:lpstr>Scarcity</vt:lpstr>
      <vt:lpstr>Opportunity cost I</vt:lpstr>
      <vt:lpstr>Active Learning: Opportunity cost</vt:lpstr>
      <vt:lpstr>Active Learning Solution I</vt:lpstr>
      <vt:lpstr>Active Learning Solution II</vt:lpstr>
      <vt:lpstr>Opportunity cost II</vt:lpstr>
      <vt:lpstr>Incentives</vt:lpstr>
      <vt:lpstr>Active Learning: Incentives</vt:lpstr>
      <vt:lpstr>Active Learning Solution III</vt:lpstr>
      <vt:lpstr>Efficiency I</vt:lpstr>
      <vt:lpstr>Efficiency II</vt:lpstr>
      <vt:lpstr>Problem-solving toolbox</vt:lpstr>
      <vt:lpstr>Active Learning: Positive and normative statements</vt:lpstr>
      <vt:lpstr>Active Learning Solution IV</vt:lpstr>
      <vt:lpstr>Correlation and causation</vt:lpstr>
      <vt:lpstr>Correlation and causation II</vt:lpstr>
      <vt:lpstr>Coincidence</vt:lpstr>
      <vt:lpstr>Does ice cream cause polio?</vt:lpstr>
      <vt:lpstr>Active Learning: Correlation and causation</vt:lpstr>
      <vt:lpstr>Active Learning Solution V</vt:lpstr>
      <vt:lpstr>Models</vt:lpstr>
      <vt:lpstr>Economics in action: Why go to college?</vt:lpstr>
      <vt:lpstr>The circular flow diagram</vt:lpstr>
      <vt:lpstr>Summary</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Gilpin, Gregory</dc:creator>
  <cp:lastModifiedBy>Higgason, Jackie</cp:lastModifiedBy>
  <cp:revision>169</cp:revision>
  <dcterms:created xsi:type="dcterms:W3CDTF">2013-04-05T16:26:37Z</dcterms:created>
  <dcterms:modified xsi:type="dcterms:W3CDTF">2020-04-14T03:07:07Z</dcterms:modified>
</cp:coreProperties>
</file>