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charts/chart2.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3.xml" ContentType="application/vnd.openxmlformats-officedocument.drawingml.chart+xml"/>
  <Override PartName="/ppt/notesSlides/notesSlide20.xml" ContentType="application/vnd.openxmlformats-officedocument.presentationml.notesSlide+xml"/>
  <Override PartName="/ppt/charts/chart4.xml" ContentType="application/vnd.openxmlformats-officedocument.drawingml.chart+xml"/>
  <Override PartName="/ppt/drawings/drawing1.xml" ContentType="application/vnd.openxmlformats-officedocument.drawingml.chartshape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5.xml" ContentType="application/vnd.openxmlformats-officedocument.drawingml.chart+xml"/>
  <Override PartName="/ppt/notesSlides/notesSlide30.xml" ContentType="application/vnd.openxmlformats-officedocument.presentationml.notesSlide+xml"/>
  <Override PartName="/ppt/charts/chart6.xml" ContentType="application/vnd.openxmlformats-officedocument.drawingml.chart+xml"/>
  <Override PartName="/ppt/drawings/drawing2.xml" ContentType="application/vnd.openxmlformats-officedocument.drawingml.chartshape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60"/>
  </p:notesMasterIdLst>
  <p:sldIdLst>
    <p:sldId id="257" r:id="rId2"/>
    <p:sldId id="258" r:id="rId3"/>
    <p:sldId id="259" r:id="rId4"/>
    <p:sldId id="260" r:id="rId5"/>
    <p:sldId id="261" r:id="rId6"/>
    <p:sldId id="262" r:id="rId7"/>
    <p:sldId id="263" r:id="rId8"/>
    <p:sldId id="264" r:id="rId9"/>
    <p:sldId id="265" r:id="rId10"/>
    <p:sldId id="266" r:id="rId11"/>
    <p:sldId id="310"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311" r:id="rId36"/>
    <p:sldId id="290" r:id="rId37"/>
    <p:sldId id="291" r:id="rId38"/>
    <p:sldId id="292" r:id="rId39"/>
    <p:sldId id="293" r:id="rId40"/>
    <p:sldId id="294" r:id="rId41"/>
    <p:sldId id="295" r:id="rId42"/>
    <p:sldId id="296" r:id="rId43"/>
    <p:sldId id="313" r:id="rId44"/>
    <p:sldId id="314" r:id="rId45"/>
    <p:sldId id="315" r:id="rId46"/>
    <p:sldId id="312"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563" autoAdjust="0"/>
    <p:restoredTop sz="91977" autoAdjust="0"/>
  </p:normalViewPr>
  <p:slideViewPr>
    <p:cSldViewPr>
      <p:cViewPr varScale="1">
        <p:scale>
          <a:sx n="101" d="100"/>
          <a:sy n="101" d="100"/>
        </p:scale>
        <p:origin x="792"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Price</c:v>
                </c:pt>
              </c:strCache>
            </c:strRef>
          </c:tx>
          <c:spPr>
            <a:ln>
              <a:solidFill>
                <a:schemeClr val="bg1"/>
              </a:solidFill>
            </a:ln>
          </c:spPr>
          <c:marker>
            <c:symbol val="none"/>
          </c:marker>
          <c:cat>
            <c:numRef>
              <c:f>Sheet1!$A$2:$A$10</c:f>
              <c:numCache>
                <c:formatCode>General</c:formatCode>
                <c:ptCount val="9"/>
                <c:pt idx="0">
                  <c:v>140</c:v>
                </c:pt>
                <c:pt idx="1">
                  <c:v>160</c:v>
                </c:pt>
                <c:pt idx="2">
                  <c:v>180</c:v>
                </c:pt>
                <c:pt idx="3">
                  <c:v>200</c:v>
                </c:pt>
                <c:pt idx="4">
                  <c:v>220</c:v>
                </c:pt>
                <c:pt idx="5">
                  <c:v>240</c:v>
                </c:pt>
                <c:pt idx="6">
                  <c:v>260</c:v>
                </c:pt>
                <c:pt idx="7">
                  <c:v>280</c:v>
                </c:pt>
                <c:pt idx="8">
                  <c:v>300</c:v>
                </c:pt>
              </c:numCache>
            </c:numRef>
          </c:cat>
          <c:val>
            <c:numRef>
              <c:f>Sheet1!$B$2:$B$10</c:f>
              <c:numCache>
                <c:formatCode>General</c:formatCode>
                <c:ptCount val="9"/>
                <c:pt idx="0">
                  <c:v>8</c:v>
                </c:pt>
                <c:pt idx="1">
                  <c:v>7</c:v>
                </c:pt>
                <c:pt idx="2">
                  <c:v>6</c:v>
                </c:pt>
                <c:pt idx="3">
                  <c:v>5</c:v>
                </c:pt>
                <c:pt idx="4">
                  <c:v>4</c:v>
                </c:pt>
                <c:pt idx="5">
                  <c:v>3</c:v>
                </c:pt>
                <c:pt idx="6">
                  <c:v>2</c:v>
                </c:pt>
                <c:pt idx="7">
                  <c:v>1</c:v>
                </c:pt>
                <c:pt idx="8">
                  <c:v>0</c:v>
                </c:pt>
              </c:numCache>
            </c:numRef>
          </c:val>
          <c:smooth val="0"/>
          <c:extLst>
            <c:ext xmlns:c16="http://schemas.microsoft.com/office/drawing/2014/chart" uri="{C3380CC4-5D6E-409C-BE32-E72D297353CC}">
              <c16:uniqueId val="{00000000-5DE5-49DD-8E9A-37E72B2879F3}"/>
            </c:ext>
          </c:extLst>
        </c:ser>
        <c:dLbls>
          <c:showLegendKey val="0"/>
          <c:showVal val="0"/>
          <c:showCatName val="0"/>
          <c:showSerName val="0"/>
          <c:showPercent val="0"/>
          <c:showBubbleSize val="0"/>
        </c:dLbls>
        <c:smooth val="0"/>
        <c:axId val="303652536"/>
        <c:axId val="303650576"/>
      </c:lineChart>
      <c:catAx>
        <c:axId val="303652536"/>
        <c:scaling>
          <c:orientation val="minMax"/>
        </c:scaling>
        <c:delete val="0"/>
        <c:axPos val="b"/>
        <c:numFmt formatCode="General" sourceLinked="1"/>
        <c:majorTickMark val="none"/>
        <c:minorTickMark val="in"/>
        <c:tickLblPos val="nextTo"/>
        <c:crossAx val="303650576"/>
        <c:crosses val="autoZero"/>
        <c:auto val="1"/>
        <c:lblAlgn val="ctr"/>
        <c:lblOffset val="100"/>
        <c:noMultiLvlLbl val="0"/>
      </c:catAx>
      <c:valAx>
        <c:axId val="303650576"/>
        <c:scaling>
          <c:orientation val="minMax"/>
          <c:max val="8"/>
          <c:min val="0"/>
        </c:scaling>
        <c:delete val="0"/>
        <c:axPos val="l"/>
        <c:numFmt formatCode="General" sourceLinked="1"/>
        <c:majorTickMark val="out"/>
        <c:minorTickMark val="none"/>
        <c:tickLblPos val="nextTo"/>
        <c:crossAx val="30365253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Price</c:v>
                </c:pt>
              </c:strCache>
            </c:strRef>
          </c:tx>
          <c:spPr>
            <a:ln>
              <a:solidFill>
                <a:schemeClr val="bg1"/>
              </a:solidFill>
            </a:ln>
          </c:spPr>
          <c:marker>
            <c:symbol val="none"/>
          </c:marker>
          <c:cat>
            <c:numRef>
              <c:f>Sheet1!$A$2:$A$10</c:f>
              <c:numCache>
                <c:formatCode>General</c:formatCode>
                <c:ptCount val="9"/>
                <c:pt idx="0">
                  <c:v>140</c:v>
                </c:pt>
                <c:pt idx="1">
                  <c:v>160</c:v>
                </c:pt>
                <c:pt idx="2">
                  <c:v>180</c:v>
                </c:pt>
                <c:pt idx="3">
                  <c:v>200</c:v>
                </c:pt>
                <c:pt idx="4">
                  <c:v>220</c:v>
                </c:pt>
                <c:pt idx="5">
                  <c:v>240</c:v>
                </c:pt>
                <c:pt idx="6">
                  <c:v>260</c:v>
                </c:pt>
                <c:pt idx="7">
                  <c:v>280</c:v>
                </c:pt>
                <c:pt idx="8">
                  <c:v>300</c:v>
                </c:pt>
              </c:numCache>
            </c:numRef>
          </c:cat>
          <c:val>
            <c:numRef>
              <c:f>Sheet1!$B$2:$B$10</c:f>
              <c:numCache>
                <c:formatCode>General</c:formatCode>
                <c:ptCount val="9"/>
                <c:pt idx="0">
                  <c:v>8</c:v>
                </c:pt>
                <c:pt idx="1">
                  <c:v>7</c:v>
                </c:pt>
                <c:pt idx="2">
                  <c:v>6</c:v>
                </c:pt>
                <c:pt idx="3">
                  <c:v>5</c:v>
                </c:pt>
                <c:pt idx="4">
                  <c:v>4</c:v>
                </c:pt>
                <c:pt idx="5">
                  <c:v>3</c:v>
                </c:pt>
                <c:pt idx="6">
                  <c:v>2</c:v>
                </c:pt>
                <c:pt idx="7">
                  <c:v>1</c:v>
                </c:pt>
                <c:pt idx="8">
                  <c:v>0</c:v>
                </c:pt>
              </c:numCache>
            </c:numRef>
          </c:val>
          <c:smooth val="0"/>
          <c:extLst>
            <c:ext xmlns:c16="http://schemas.microsoft.com/office/drawing/2014/chart" uri="{C3380CC4-5D6E-409C-BE32-E72D297353CC}">
              <c16:uniqueId val="{00000000-B3F1-4B6D-B97E-2E4B59CC8CCB}"/>
            </c:ext>
          </c:extLst>
        </c:ser>
        <c:dLbls>
          <c:showLegendKey val="0"/>
          <c:showVal val="0"/>
          <c:showCatName val="0"/>
          <c:showSerName val="0"/>
          <c:showPercent val="0"/>
          <c:showBubbleSize val="0"/>
        </c:dLbls>
        <c:smooth val="0"/>
        <c:axId val="408479296"/>
        <c:axId val="408479688"/>
      </c:lineChart>
      <c:catAx>
        <c:axId val="408479296"/>
        <c:scaling>
          <c:orientation val="minMax"/>
        </c:scaling>
        <c:delete val="0"/>
        <c:axPos val="b"/>
        <c:numFmt formatCode="General" sourceLinked="1"/>
        <c:majorTickMark val="none"/>
        <c:minorTickMark val="in"/>
        <c:tickLblPos val="nextTo"/>
        <c:crossAx val="408479688"/>
        <c:crosses val="autoZero"/>
        <c:auto val="1"/>
        <c:lblAlgn val="ctr"/>
        <c:lblOffset val="100"/>
        <c:noMultiLvlLbl val="0"/>
      </c:catAx>
      <c:valAx>
        <c:axId val="408479688"/>
        <c:scaling>
          <c:orientation val="minMax"/>
          <c:max val="8"/>
          <c:min val="0"/>
        </c:scaling>
        <c:delete val="0"/>
        <c:axPos val="l"/>
        <c:numFmt formatCode="General" sourceLinked="1"/>
        <c:majorTickMark val="out"/>
        <c:minorTickMark val="none"/>
        <c:tickLblPos val="nextTo"/>
        <c:crossAx val="40847929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Price</c:v>
                </c:pt>
              </c:strCache>
            </c:strRef>
          </c:tx>
          <c:spPr>
            <a:ln>
              <a:solidFill>
                <a:schemeClr val="bg1"/>
              </a:solidFill>
            </a:ln>
          </c:spPr>
          <c:marker>
            <c:symbol val="none"/>
          </c:marker>
          <c:cat>
            <c:numRef>
              <c:f>Sheet1!$A$2:$A$10</c:f>
              <c:numCache>
                <c:formatCode>General</c:formatCode>
                <c:ptCount val="9"/>
                <c:pt idx="0">
                  <c:v>140</c:v>
                </c:pt>
                <c:pt idx="1">
                  <c:v>160</c:v>
                </c:pt>
                <c:pt idx="2">
                  <c:v>180</c:v>
                </c:pt>
                <c:pt idx="3">
                  <c:v>200</c:v>
                </c:pt>
                <c:pt idx="4">
                  <c:v>220</c:v>
                </c:pt>
                <c:pt idx="5">
                  <c:v>240</c:v>
                </c:pt>
                <c:pt idx="6">
                  <c:v>260</c:v>
                </c:pt>
                <c:pt idx="7">
                  <c:v>280</c:v>
                </c:pt>
                <c:pt idx="8">
                  <c:v>300</c:v>
                </c:pt>
              </c:numCache>
            </c:numRef>
          </c:cat>
          <c:val>
            <c:numRef>
              <c:f>Sheet1!$B$2:$B$10</c:f>
              <c:numCache>
                <c:formatCode>General</c:formatCode>
                <c:ptCount val="9"/>
                <c:pt idx="0">
                  <c:v>8</c:v>
                </c:pt>
                <c:pt idx="1">
                  <c:v>7</c:v>
                </c:pt>
                <c:pt idx="2">
                  <c:v>6</c:v>
                </c:pt>
                <c:pt idx="3">
                  <c:v>5</c:v>
                </c:pt>
                <c:pt idx="4">
                  <c:v>4</c:v>
                </c:pt>
                <c:pt idx="5">
                  <c:v>3</c:v>
                </c:pt>
                <c:pt idx="6">
                  <c:v>2</c:v>
                </c:pt>
                <c:pt idx="7">
                  <c:v>1</c:v>
                </c:pt>
                <c:pt idx="8">
                  <c:v>0</c:v>
                </c:pt>
              </c:numCache>
            </c:numRef>
          </c:val>
          <c:smooth val="0"/>
          <c:extLst>
            <c:ext xmlns:c16="http://schemas.microsoft.com/office/drawing/2014/chart" uri="{C3380CC4-5D6E-409C-BE32-E72D297353CC}">
              <c16:uniqueId val="{00000000-F32E-409B-8BFB-B61DDEAC2515}"/>
            </c:ext>
          </c:extLst>
        </c:ser>
        <c:dLbls>
          <c:showLegendKey val="0"/>
          <c:showVal val="0"/>
          <c:showCatName val="0"/>
          <c:showSerName val="0"/>
          <c:showPercent val="0"/>
          <c:showBubbleSize val="0"/>
        </c:dLbls>
        <c:smooth val="0"/>
        <c:axId val="727247904"/>
        <c:axId val="727243984"/>
      </c:lineChart>
      <c:catAx>
        <c:axId val="727247904"/>
        <c:scaling>
          <c:orientation val="minMax"/>
        </c:scaling>
        <c:delete val="0"/>
        <c:axPos val="b"/>
        <c:numFmt formatCode="General" sourceLinked="1"/>
        <c:majorTickMark val="none"/>
        <c:minorTickMark val="in"/>
        <c:tickLblPos val="nextTo"/>
        <c:txPr>
          <a:bodyPr/>
          <a:lstStyle/>
          <a:p>
            <a:pPr>
              <a:defRPr>
                <a:latin typeface="Calibri Light"/>
              </a:defRPr>
            </a:pPr>
            <a:endParaRPr lang="en-US"/>
          </a:p>
        </c:txPr>
        <c:crossAx val="727243984"/>
        <c:crosses val="autoZero"/>
        <c:auto val="1"/>
        <c:lblAlgn val="ctr"/>
        <c:lblOffset val="100"/>
        <c:noMultiLvlLbl val="0"/>
      </c:catAx>
      <c:valAx>
        <c:axId val="727243984"/>
        <c:scaling>
          <c:orientation val="minMax"/>
          <c:max val="8"/>
          <c:min val="0"/>
        </c:scaling>
        <c:delete val="0"/>
        <c:axPos val="l"/>
        <c:numFmt formatCode="General" sourceLinked="1"/>
        <c:majorTickMark val="out"/>
        <c:minorTickMark val="none"/>
        <c:tickLblPos val="nextTo"/>
        <c:txPr>
          <a:bodyPr/>
          <a:lstStyle/>
          <a:p>
            <a:pPr>
              <a:defRPr>
                <a:latin typeface="Calibri Light"/>
              </a:defRPr>
            </a:pPr>
            <a:endParaRPr lang="en-US"/>
          </a:p>
        </c:txPr>
        <c:crossAx val="72724790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Price</c:v>
                </c:pt>
              </c:strCache>
            </c:strRef>
          </c:tx>
          <c:spPr>
            <a:ln>
              <a:solidFill>
                <a:schemeClr val="bg1"/>
              </a:solidFill>
            </a:ln>
          </c:spPr>
          <c:marker>
            <c:symbol val="none"/>
          </c:marker>
          <c:cat>
            <c:numRef>
              <c:f>Sheet1!$A$2:$A$10</c:f>
              <c:numCache>
                <c:formatCode>General</c:formatCode>
                <c:ptCount val="9"/>
                <c:pt idx="0">
                  <c:v>140</c:v>
                </c:pt>
                <c:pt idx="1">
                  <c:v>160</c:v>
                </c:pt>
                <c:pt idx="2">
                  <c:v>180</c:v>
                </c:pt>
                <c:pt idx="3">
                  <c:v>200</c:v>
                </c:pt>
                <c:pt idx="4">
                  <c:v>220</c:v>
                </c:pt>
                <c:pt idx="5">
                  <c:v>240</c:v>
                </c:pt>
                <c:pt idx="6">
                  <c:v>260</c:v>
                </c:pt>
                <c:pt idx="7">
                  <c:v>280</c:v>
                </c:pt>
                <c:pt idx="8">
                  <c:v>300</c:v>
                </c:pt>
              </c:numCache>
            </c:numRef>
          </c:cat>
          <c:val>
            <c:numRef>
              <c:f>Sheet1!$B$2:$B$10</c:f>
              <c:numCache>
                <c:formatCode>General</c:formatCode>
                <c:ptCount val="9"/>
                <c:pt idx="0">
                  <c:v>8</c:v>
                </c:pt>
                <c:pt idx="1">
                  <c:v>7</c:v>
                </c:pt>
                <c:pt idx="2">
                  <c:v>6</c:v>
                </c:pt>
                <c:pt idx="3">
                  <c:v>5</c:v>
                </c:pt>
                <c:pt idx="4">
                  <c:v>4</c:v>
                </c:pt>
                <c:pt idx="5">
                  <c:v>3</c:v>
                </c:pt>
                <c:pt idx="6">
                  <c:v>2</c:v>
                </c:pt>
                <c:pt idx="7">
                  <c:v>1</c:v>
                </c:pt>
                <c:pt idx="8">
                  <c:v>0</c:v>
                </c:pt>
              </c:numCache>
            </c:numRef>
          </c:val>
          <c:smooth val="0"/>
          <c:extLst>
            <c:ext xmlns:c16="http://schemas.microsoft.com/office/drawing/2014/chart" uri="{C3380CC4-5D6E-409C-BE32-E72D297353CC}">
              <c16:uniqueId val="{00000000-4810-43E6-8943-E88D37073D68}"/>
            </c:ext>
          </c:extLst>
        </c:ser>
        <c:dLbls>
          <c:showLegendKey val="0"/>
          <c:showVal val="0"/>
          <c:showCatName val="0"/>
          <c:showSerName val="0"/>
          <c:showPercent val="0"/>
          <c:showBubbleSize val="0"/>
        </c:dLbls>
        <c:smooth val="0"/>
        <c:axId val="727239672"/>
        <c:axId val="727233792"/>
      </c:lineChart>
      <c:catAx>
        <c:axId val="727239672"/>
        <c:scaling>
          <c:orientation val="minMax"/>
        </c:scaling>
        <c:delete val="0"/>
        <c:axPos val="b"/>
        <c:numFmt formatCode="General" sourceLinked="1"/>
        <c:majorTickMark val="none"/>
        <c:minorTickMark val="in"/>
        <c:tickLblPos val="nextTo"/>
        <c:crossAx val="727233792"/>
        <c:crosses val="autoZero"/>
        <c:auto val="1"/>
        <c:lblAlgn val="ctr"/>
        <c:lblOffset val="100"/>
        <c:noMultiLvlLbl val="0"/>
      </c:catAx>
      <c:valAx>
        <c:axId val="727233792"/>
        <c:scaling>
          <c:orientation val="minMax"/>
          <c:max val="8"/>
          <c:min val="0"/>
        </c:scaling>
        <c:delete val="0"/>
        <c:axPos val="l"/>
        <c:numFmt formatCode="General" sourceLinked="1"/>
        <c:majorTickMark val="out"/>
        <c:minorTickMark val="none"/>
        <c:tickLblPos val="nextTo"/>
        <c:crossAx val="727239672"/>
        <c:crosses val="autoZero"/>
        <c:crossBetween val="between"/>
      </c:valAx>
    </c:plotArea>
    <c:plotVisOnly val="1"/>
    <c:dispBlanksAs val="gap"/>
    <c:showDLblsOverMax val="0"/>
  </c:chart>
  <c:txPr>
    <a:bodyPr/>
    <a:lstStyle/>
    <a:p>
      <a:pPr>
        <a:defRPr sz="1800">
          <a:latin typeface="Calibri Light" pitchFamily="34" charset="0"/>
        </a:defRPr>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Price</c:v>
                </c:pt>
              </c:strCache>
            </c:strRef>
          </c:tx>
          <c:spPr>
            <a:ln>
              <a:solidFill>
                <a:schemeClr val="bg1"/>
              </a:solidFill>
            </a:ln>
          </c:spPr>
          <c:marker>
            <c:symbol val="none"/>
          </c:marker>
          <c:cat>
            <c:numRef>
              <c:f>Sheet1!$A$2:$A$10</c:f>
              <c:numCache>
                <c:formatCode>General</c:formatCode>
                <c:ptCount val="9"/>
                <c:pt idx="0">
                  <c:v>140</c:v>
                </c:pt>
                <c:pt idx="1">
                  <c:v>160</c:v>
                </c:pt>
                <c:pt idx="2">
                  <c:v>180</c:v>
                </c:pt>
                <c:pt idx="3">
                  <c:v>200</c:v>
                </c:pt>
                <c:pt idx="4">
                  <c:v>220</c:v>
                </c:pt>
                <c:pt idx="5">
                  <c:v>240</c:v>
                </c:pt>
                <c:pt idx="6">
                  <c:v>260</c:v>
                </c:pt>
                <c:pt idx="7">
                  <c:v>280</c:v>
                </c:pt>
                <c:pt idx="8">
                  <c:v>300</c:v>
                </c:pt>
              </c:numCache>
            </c:numRef>
          </c:cat>
          <c:val>
            <c:numRef>
              <c:f>Sheet1!$B$2:$B$10</c:f>
              <c:numCache>
                <c:formatCode>General</c:formatCode>
                <c:ptCount val="9"/>
                <c:pt idx="0">
                  <c:v>8</c:v>
                </c:pt>
                <c:pt idx="1">
                  <c:v>7</c:v>
                </c:pt>
                <c:pt idx="2">
                  <c:v>6</c:v>
                </c:pt>
                <c:pt idx="3">
                  <c:v>5</c:v>
                </c:pt>
                <c:pt idx="4">
                  <c:v>4</c:v>
                </c:pt>
                <c:pt idx="5">
                  <c:v>3</c:v>
                </c:pt>
                <c:pt idx="6">
                  <c:v>2</c:v>
                </c:pt>
                <c:pt idx="7">
                  <c:v>1</c:v>
                </c:pt>
                <c:pt idx="8">
                  <c:v>0</c:v>
                </c:pt>
              </c:numCache>
            </c:numRef>
          </c:val>
          <c:smooth val="0"/>
          <c:extLst>
            <c:ext xmlns:c16="http://schemas.microsoft.com/office/drawing/2014/chart" uri="{C3380CC4-5D6E-409C-BE32-E72D297353CC}">
              <c16:uniqueId val="{00000000-75EA-486A-8DE0-0E9C91EB2945}"/>
            </c:ext>
          </c:extLst>
        </c:ser>
        <c:dLbls>
          <c:showLegendKey val="0"/>
          <c:showVal val="0"/>
          <c:showCatName val="0"/>
          <c:showSerName val="0"/>
          <c:showPercent val="0"/>
          <c:showBubbleSize val="0"/>
        </c:dLbls>
        <c:smooth val="0"/>
        <c:axId val="729143864"/>
        <c:axId val="729144648"/>
      </c:lineChart>
      <c:catAx>
        <c:axId val="729143864"/>
        <c:scaling>
          <c:orientation val="minMax"/>
        </c:scaling>
        <c:delete val="0"/>
        <c:axPos val="b"/>
        <c:numFmt formatCode="General" sourceLinked="1"/>
        <c:majorTickMark val="none"/>
        <c:minorTickMark val="in"/>
        <c:tickLblPos val="nextTo"/>
        <c:txPr>
          <a:bodyPr/>
          <a:lstStyle/>
          <a:p>
            <a:pPr>
              <a:defRPr>
                <a:latin typeface="Calibri Light" pitchFamily="34" charset="0"/>
              </a:defRPr>
            </a:pPr>
            <a:endParaRPr lang="en-US"/>
          </a:p>
        </c:txPr>
        <c:crossAx val="729144648"/>
        <c:crosses val="autoZero"/>
        <c:auto val="1"/>
        <c:lblAlgn val="ctr"/>
        <c:lblOffset val="100"/>
        <c:noMultiLvlLbl val="0"/>
      </c:catAx>
      <c:valAx>
        <c:axId val="729144648"/>
        <c:scaling>
          <c:orientation val="minMax"/>
          <c:max val="8"/>
          <c:min val="0"/>
        </c:scaling>
        <c:delete val="0"/>
        <c:axPos val="l"/>
        <c:numFmt formatCode="General" sourceLinked="1"/>
        <c:majorTickMark val="out"/>
        <c:minorTickMark val="none"/>
        <c:tickLblPos val="nextTo"/>
        <c:txPr>
          <a:bodyPr/>
          <a:lstStyle/>
          <a:p>
            <a:pPr>
              <a:defRPr>
                <a:latin typeface="Calibri Light" pitchFamily="34" charset="0"/>
              </a:defRPr>
            </a:pPr>
            <a:endParaRPr lang="en-US"/>
          </a:p>
        </c:txPr>
        <c:crossAx val="729143864"/>
        <c:crosses val="autoZero"/>
        <c:crossBetween val="between"/>
      </c:valAx>
      <c:spPr>
        <a:solidFill>
          <a:schemeClr val="bg1"/>
        </a:solidFill>
      </c:spPr>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869931825296529E-2"/>
          <c:y val="7.2542355905822115E-2"/>
          <c:w val="0.90031804716576425"/>
          <c:h val="0.80682152508205007"/>
        </c:manualLayout>
      </c:layout>
      <c:lineChart>
        <c:grouping val="standard"/>
        <c:varyColors val="0"/>
        <c:ser>
          <c:idx val="0"/>
          <c:order val="0"/>
          <c:tx>
            <c:strRef>
              <c:f>Sheet1!$B$1</c:f>
              <c:strCache>
                <c:ptCount val="1"/>
                <c:pt idx="0">
                  <c:v>Price</c:v>
                </c:pt>
              </c:strCache>
            </c:strRef>
          </c:tx>
          <c:spPr>
            <a:ln>
              <a:noFill/>
            </a:ln>
          </c:spPr>
          <c:marker>
            <c:symbol val="none"/>
          </c:marker>
          <c:dPt>
            <c:idx val="1"/>
            <c:bubble3D val="0"/>
            <c:spPr>
              <a:ln>
                <a:noFill/>
              </a:ln>
            </c:spPr>
            <c:extLst>
              <c:ext xmlns:c16="http://schemas.microsoft.com/office/drawing/2014/chart" uri="{C3380CC4-5D6E-409C-BE32-E72D297353CC}">
                <c16:uniqueId val="{00000001-E2AE-4D95-B1E1-C97BFAC224D5}"/>
              </c:ext>
            </c:extLst>
          </c:dPt>
          <c:dPt>
            <c:idx val="8"/>
            <c:bubble3D val="0"/>
            <c:spPr>
              <a:ln>
                <a:noFill/>
              </a:ln>
            </c:spPr>
            <c:extLst>
              <c:ext xmlns:c16="http://schemas.microsoft.com/office/drawing/2014/chart" uri="{C3380CC4-5D6E-409C-BE32-E72D297353CC}">
                <c16:uniqueId val="{00000003-E2AE-4D95-B1E1-C97BFAC224D5}"/>
              </c:ext>
            </c:extLst>
          </c:dPt>
          <c:cat>
            <c:numRef>
              <c:f>Sheet1!$A$2:$A$10</c:f>
              <c:numCache>
                <c:formatCode>General</c:formatCode>
                <c:ptCount val="9"/>
                <c:pt idx="0">
                  <c:v>140</c:v>
                </c:pt>
                <c:pt idx="1">
                  <c:v>160</c:v>
                </c:pt>
                <c:pt idx="2">
                  <c:v>180</c:v>
                </c:pt>
                <c:pt idx="3">
                  <c:v>200</c:v>
                </c:pt>
                <c:pt idx="4">
                  <c:v>220</c:v>
                </c:pt>
                <c:pt idx="5">
                  <c:v>240</c:v>
                </c:pt>
                <c:pt idx="6">
                  <c:v>260</c:v>
                </c:pt>
                <c:pt idx="7">
                  <c:v>280</c:v>
                </c:pt>
                <c:pt idx="8">
                  <c:v>300</c:v>
                </c:pt>
              </c:numCache>
            </c:numRef>
          </c:cat>
          <c:val>
            <c:numRef>
              <c:f>Sheet1!$B$2:$B$10</c:f>
              <c:numCache>
                <c:formatCode>General</c:formatCode>
                <c:ptCount val="9"/>
                <c:pt idx="0">
                  <c:v>8</c:v>
                </c:pt>
                <c:pt idx="1">
                  <c:v>7</c:v>
                </c:pt>
                <c:pt idx="2">
                  <c:v>6</c:v>
                </c:pt>
                <c:pt idx="3">
                  <c:v>5</c:v>
                </c:pt>
                <c:pt idx="4">
                  <c:v>4</c:v>
                </c:pt>
                <c:pt idx="5">
                  <c:v>3</c:v>
                </c:pt>
                <c:pt idx="6">
                  <c:v>2</c:v>
                </c:pt>
                <c:pt idx="7">
                  <c:v>1</c:v>
                </c:pt>
                <c:pt idx="8">
                  <c:v>0</c:v>
                </c:pt>
              </c:numCache>
            </c:numRef>
          </c:val>
          <c:smooth val="0"/>
          <c:extLst>
            <c:ext xmlns:c16="http://schemas.microsoft.com/office/drawing/2014/chart" uri="{C3380CC4-5D6E-409C-BE32-E72D297353CC}">
              <c16:uniqueId val="{00000004-E2AE-4D95-B1E1-C97BFAC224D5}"/>
            </c:ext>
          </c:extLst>
        </c:ser>
        <c:dLbls>
          <c:showLegendKey val="0"/>
          <c:showVal val="0"/>
          <c:showCatName val="0"/>
          <c:showSerName val="0"/>
          <c:showPercent val="0"/>
          <c:showBubbleSize val="0"/>
        </c:dLbls>
        <c:smooth val="0"/>
        <c:axId val="732977048"/>
        <c:axId val="732975088"/>
      </c:lineChart>
      <c:catAx>
        <c:axId val="732977048"/>
        <c:scaling>
          <c:orientation val="minMax"/>
        </c:scaling>
        <c:delete val="0"/>
        <c:axPos val="b"/>
        <c:numFmt formatCode="General" sourceLinked="1"/>
        <c:majorTickMark val="none"/>
        <c:minorTickMark val="in"/>
        <c:tickLblPos val="nextTo"/>
        <c:crossAx val="732975088"/>
        <c:crosses val="autoZero"/>
        <c:auto val="1"/>
        <c:lblAlgn val="ctr"/>
        <c:lblOffset val="100"/>
        <c:noMultiLvlLbl val="0"/>
      </c:catAx>
      <c:valAx>
        <c:axId val="732975088"/>
        <c:scaling>
          <c:orientation val="minMax"/>
          <c:max val="8"/>
          <c:min val="0"/>
        </c:scaling>
        <c:delete val="0"/>
        <c:axPos val="l"/>
        <c:numFmt formatCode="General" sourceLinked="1"/>
        <c:majorTickMark val="out"/>
        <c:minorTickMark val="none"/>
        <c:tickLblPos val="nextTo"/>
        <c:crossAx val="732977048"/>
        <c:crosses val="autoZero"/>
        <c:crossBetween val="between"/>
      </c:valAx>
      <c:spPr>
        <a:solidFill>
          <a:schemeClr val="bg1"/>
        </a:solidFill>
      </c:spPr>
    </c:plotArea>
    <c:plotVisOnly val="1"/>
    <c:dispBlanksAs val="gap"/>
    <c:showDLblsOverMax val="0"/>
  </c:chart>
  <c:txPr>
    <a:bodyPr/>
    <a:lstStyle/>
    <a:p>
      <a:pPr>
        <a:defRPr sz="1800">
          <a:latin typeface="Calibri Light" pitchFamily="34" charset="0"/>
        </a:defRPr>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0.12378</cdr:x>
      <cdr:y>0.06328</cdr:y>
    </cdr:from>
    <cdr:to>
      <cdr:x>0.82781</cdr:x>
      <cdr:y>0.7647</cdr:y>
    </cdr:to>
    <cdr:cxnSp macro="">
      <cdr:nvCxnSpPr>
        <cdr:cNvPr id="2" name="Straight Connector 1">
          <a:extLst xmlns:a="http://schemas.openxmlformats.org/drawingml/2006/main">
            <a:ext uri="{FF2B5EF4-FFF2-40B4-BE49-F238E27FC236}">
              <a16:creationId xmlns:a16="http://schemas.microsoft.com/office/drawing/2014/main" id="{5DE6D120-76E4-4E13-97FF-6808EE0F933A}"/>
            </a:ext>
          </a:extLst>
        </cdr:cNvPr>
        <cdr:cNvCxnSpPr/>
      </cdr:nvCxnSpPr>
      <cdr:spPr>
        <a:xfrm xmlns:a="http://schemas.openxmlformats.org/drawingml/2006/main" flipV="1">
          <a:off x="683259" y="232513"/>
          <a:ext cx="3886200" cy="2577215"/>
        </a:xfrm>
        <a:prstGeom xmlns:a="http://schemas.openxmlformats.org/drawingml/2006/main" prst="line">
          <a:avLst/>
        </a:prstGeom>
        <a:ln xmlns:a="http://schemas.openxmlformats.org/drawingml/2006/main" w="34925">
          <a:solidFill>
            <a:schemeClr val="tx2">
              <a:lumMod val="60000"/>
              <a:lumOff val="40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0.11044</cdr:x>
      <cdr:y>0.16818</cdr:y>
    </cdr:from>
    <cdr:to>
      <cdr:x>0.70403</cdr:x>
      <cdr:y>0.79034</cdr:y>
    </cdr:to>
    <cdr:cxnSp macro="">
      <cdr:nvCxnSpPr>
        <cdr:cNvPr id="2" name="Straight Connector 1">
          <a:extLst xmlns:a="http://schemas.openxmlformats.org/drawingml/2006/main">
            <a:ext uri="{FF2B5EF4-FFF2-40B4-BE49-F238E27FC236}">
              <a16:creationId xmlns:a16="http://schemas.microsoft.com/office/drawing/2014/main" id="{925A4810-3B4F-440C-A226-FA67048D70BE}"/>
            </a:ext>
          </a:extLst>
        </cdr:cNvPr>
        <cdr:cNvCxnSpPr/>
      </cdr:nvCxnSpPr>
      <cdr:spPr>
        <a:xfrm xmlns:a="http://schemas.openxmlformats.org/drawingml/2006/main">
          <a:off x="609600" y="617941"/>
          <a:ext cx="3276600" cy="2286000"/>
        </a:xfrm>
        <a:prstGeom xmlns:a="http://schemas.openxmlformats.org/drawingml/2006/main" prst="line">
          <a:avLst/>
        </a:prstGeom>
        <a:ln xmlns:a="http://schemas.openxmlformats.org/drawingml/2006/main" w="38100">
          <a:solidFill>
            <a:srgbClr val="E46C0A"/>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2C0906-B40C-4025-A81F-D324DA77EC8C}" type="datetimeFigureOut">
              <a:rPr lang="en-US" smtClean="0"/>
              <a:t>9/29/2020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A9C544-A58C-4E75-9605-C377192AEBAC}" type="slidenum">
              <a:rPr lang="en-US" smtClean="0"/>
              <a:t>‹#›</a:t>
            </a:fld>
            <a:endParaRPr lang="en-US"/>
          </a:p>
        </p:txBody>
      </p:sp>
    </p:spTree>
    <p:extLst>
      <p:ext uri="{BB962C8B-B14F-4D97-AF65-F5344CB8AC3E}">
        <p14:creationId xmlns:p14="http://schemas.microsoft.com/office/powerpoint/2010/main" val="1791487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Instructors:</a:t>
            </a:r>
            <a:r>
              <a:rPr lang="en-US" baseline="0" dirty="0"/>
              <a:t> </a:t>
            </a:r>
            <a:r>
              <a:rPr lang="en-US" sz="1200" kern="1200" dirty="0">
                <a:solidFill>
                  <a:schemeClr val="tx1"/>
                </a:solidFill>
                <a:effectLst/>
                <a:latin typeface="+mn-lt"/>
                <a:ea typeface="+mn-ea"/>
                <a:cs typeface="+mn-cs"/>
              </a:rPr>
              <a:t>Before moving to the next slide, it is important to excite students about this chapter. One effective way is to relay a story or something from the news.</a:t>
            </a:r>
            <a:r>
              <a:rPr lang="en-US" sz="1200" kern="1200" baseline="0" dirty="0">
                <a:solidFill>
                  <a:schemeClr val="tx1"/>
                </a:solidFill>
                <a:effectLst/>
                <a:latin typeface="+mn-lt"/>
                <a:ea typeface="+mn-ea"/>
                <a:cs typeface="+mn-cs"/>
              </a:rPr>
              <a:t> T</a:t>
            </a:r>
            <a:r>
              <a:rPr lang="en-US" baseline="0" dirty="0"/>
              <a:t>he opening discussion should excite students into wanting to understand supply and demand. Examples of the market power to make individuals better off should be used extensively. Examples include gas prices during crises and whether the government should regulate them during times of emergencies. One could </a:t>
            </a:r>
            <a:r>
              <a:rPr lang="en-US" sz="1200" kern="1200" dirty="0">
                <a:solidFill>
                  <a:schemeClr val="tx1"/>
                </a:solidFill>
                <a:effectLst/>
                <a:latin typeface="+mn-lt"/>
                <a:ea typeface="+mn-ea"/>
                <a:cs typeface="+mn-cs"/>
              </a:rPr>
              <a:t>discuss bread in a competitive market. It is inexpensive, always available, etc. Then compare this to shortages of bread in the Soviet Union. Other</a:t>
            </a:r>
            <a:r>
              <a:rPr lang="en-US" sz="1200" kern="1200" baseline="0" dirty="0">
                <a:solidFill>
                  <a:schemeClr val="tx1"/>
                </a:solidFill>
                <a:effectLst/>
                <a:latin typeface="+mn-lt"/>
                <a:ea typeface="+mn-ea"/>
                <a:cs typeface="+mn-cs"/>
              </a:rPr>
              <a:t> examples include the </a:t>
            </a:r>
            <a:r>
              <a:rPr lang="en-US" sz="1200" kern="1200" dirty="0">
                <a:solidFill>
                  <a:schemeClr val="tx1"/>
                </a:solidFill>
                <a:effectLst/>
                <a:latin typeface="+mn-lt"/>
                <a:ea typeface="+mn-ea"/>
                <a:cs typeface="+mn-cs"/>
              </a:rPr>
              <a:t>cell-phone market and why 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so important in developing countries. </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an apology that the cell-phone market might not meet all of the assumptions of the competitive market (cell-phones are not identical) and a statement that the supply and demand model is often still used in such stretches.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There is beauty and power in markets that allow individuals</a:t>
            </a:r>
            <a:r>
              <a:rPr lang="en-US" sz="1200" kern="1200" baseline="0" dirty="0">
                <a:solidFill>
                  <a:schemeClr val="tx1"/>
                </a:solidFill>
                <a:effectLst/>
                <a:latin typeface="+mn-lt"/>
                <a:ea typeface="+mn-ea"/>
                <a:cs typeface="+mn-cs"/>
              </a:rPr>
              <a:t> to obtain everything that buyers demand. Additionally, the market permits efficiency of many goods. Surveys do not need to be conducted to find out what consumers wants; the market forces (mainly price) act as the automatic regulator.</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11</a:t>
            </a:fld>
            <a:endParaRPr lang="en-US" dirty="0"/>
          </a:p>
        </p:txBody>
      </p:sp>
    </p:spTree>
    <p:extLst>
      <p:ext uri="{BB962C8B-B14F-4D97-AF65-F5344CB8AC3E}">
        <p14:creationId xmlns:p14="http://schemas.microsoft.com/office/powerpoint/2010/main" val="262703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Student have a difficulty</a:t>
            </a:r>
            <a:r>
              <a:rPr lang="en-US" baseline="0" dirty="0"/>
              <a:t> disentangling these two concepts after both have been introduced. While they may seem fine when quantity demanded is introduced, as soon as the factors that shift demand are introduced, they tend to get them confused with changes in price causing the factors that shift demand to change as well. Make sure that the students recognize that if price changes, then the only thing that happens is a change in the quantity demanded. </a:t>
            </a:r>
            <a:r>
              <a:rPr lang="en-US" dirty="0"/>
              <a:t>Test students</a:t>
            </a:r>
            <a:r>
              <a:rPr lang="en-US" baseline="0" dirty="0"/>
              <a:t> with the following question: When a grocery store has a sale on toilet paper and people buy more, which increases: quantity demanded or demand? The price of toilet paper has fallen, so according to the law of demand, the quantity demanded increases.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2753BAB3-2D9D-4E1B-A636-F11DC6294ABD}" type="slidenum">
              <a:rPr lang="en-US" smtClean="0"/>
              <a:pPr/>
              <a:t>12</a:t>
            </a:fld>
            <a:endParaRPr lang="en-US" dirty="0"/>
          </a:p>
        </p:txBody>
      </p:sp>
    </p:spTree>
    <p:extLst>
      <p:ext uri="{BB962C8B-B14F-4D97-AF65-F5344CB8AC3E}">
        <p14:creationId xmlns:p14="http://schemas.microsoft.com/office/powerpoint/2010/main" val="1244432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exercises help to solidify</a:t>
            </a:r>
            <a:r>
              <a:rPr lang="en-US" baseline="0" dirty="0"/>
              <a:t> the difference between shifts in demand and movements along the demand curve.</a:t>
            </a:r>
          </a:p>
          <a:p>
            <a:pPr marL="228600" indent="-228600">
              <a:buAutoNum type="arabicParenR"/>
            </a:pPr>
            <a:r>
              <a:rPr lang="en-US" baseline="0" dirty="0"/>
              <a:t>Advertising: Changes in preferences. Increase in the demand.</a:t>
            </a:r>
          </a:p>
          <a:p>
            <a:pPr marL="228600" indent="-228600">
              <a:buAutoNum type="arabicParenR"/>
            </a:pPr>
            <a:r>
              <a:rPr lang="en-US" baseline="0" dirty="0"/>
              <a:t>Sale: Change in price. Downward movement along the demand.</a:t>
            </a:r>
          </a:p>
          <a:p>
            <a:pPr marL="228600" indent="-228600">
              <a:buAutoNum type="arabicParenR"/>
            </a:pPr>
            <a:r>
              <a:rPr lang="en-US" baseline="0" dirty="0"/>
              <a:t>Calling plans: Change in related goods. Cellphone plans are complements to cellphones. Since the complement becomes more expensive, demand for cellphones decreases.</a:t>
            </a: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13</a:t>
            </a:fld>
            <a:endParaRPr lang="en-US" dirty="0"/>
          </a:p>
        </p:txBody>
      </p:sp>
    </p:spTree>
    <p:extLst>
      <p:ext uri="{BB962C8B-B14F-4D97-AF65-F5344CB8AC3E}">
        <p14:creationId xmlns:p14="http://schemas.microsoft.com/office/powerpoint/2010/main" val="2565382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14</a:t>
            </a:fld>
            <a:endParaRPr lang="en-US" dirty="0"/>
          </a:p>
        </p:txBody>
      </p:sp>
    </p:spTree>
    <p:extLst>
      <p:ext uri="{BB962C8B-B14F-4D97-AF65-F5344CB8AC3E}">
        <p14:creationId xmlns:p14="http://schemas.microsoft.com/office/powerpoint/2010/main" val="2565382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15</a:t>
            </a:fld>
            <a:endParaRPr lang="en-US" dirty="0"/>
          </a:p>
        </p:txBody>
      </p:sp>
    </p:spTree>
    <p:extLst>
      <p:ext uri="{BB962C8B-B14F-4D97-AF65-F5344CB8AC3E}">
        <p14:creationId xmlns:p14="http://schemas.microsoft.com/office/powerpoint/2010/main" val="25653828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16</a:t>
            </a:fld>
            <a:endParaRPr lang="en-US" dirty="0"/>
          </a:p>
        </p:txBody>
      </p:sp>
    </p:spTree>
    <p:extLst>
      <p:ext uri="{BB962C8B-B14F-4D97-AF65-F5344CB8AC3E}">
        <p14:creationId xmlns:p14="http://schemas.microsoft.com/office/powerpoint/2010/main" val="2565382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much of the discussion of supply mirrors that of demand, the presentation of this material may be sped</a:t>
            </a:r>
            <a:r>
              <a:rPr lang="en-US" sz="1200" kern="1200" baseline="0" dirty="0">
                <a:solidFill>
                  <a:schemeClr val="tx1"/>
                </a:solidFill>
                <a:effectLst/>
                <a:latin typeface="+mn-lt"/>
                <a:ea typeface="+mn-ea"/>
                <a:cs typeface="+mn-cs"/>
              </a:rPr>
              <a:t> up</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dirty="0"/>
              <a:t>The price of the good and the quantity supplied are linked.</a:t>
            </a:r>
            <a:r>
              <a:rPr lang="en-US" baseline="0" dirty="0"/>
              <a:t> </a:t>
            </a:r>
            <a:r>
              <a:rPr lang="en-US" dirty="0"/>
              <a:t>As the price of a product changes, producers are motivated by changes in profits.</a:t>
            </a:r>
            <a:r>
              <a:rPr lang="en-US" baseline="0" dirty="0"/>
              <a:t> </a:t>
            </a:r>
            <a:r>
              <a:rPr lang="en-US" dirty="0"/>
              <a:t>At a low price, few producers are willing to sell.</a:t>
            </a:r>
            <a:r>
              <a:rPr lang="en-US" baseline="0" dirty="0"/>
              <a:t> </a:t>
            </a:r>
            <a:r>
              <a:rPr lang="en-US" dirty="0"/>
              <a:t>At a high price, many producers are willing to sell.</a:t>
            </a:r>
            <a:r>
              <a:rPr lang="en-US" baseline="0" dirty="0"/>
              <a:t> </a:t>
            </a:r>
            <a:r>
              <a:rPr lang="en-US" sz="1200" kern="1200" dirty="0">
                <a:solidFill>
                  <a:schemeClr val="tx1"/>
                </a:solidFill>
                <a:latin typeface="+mn-lt"/>
                <a:ea typeface="+mn-ea"/>
                <a:cs typeface="+mn-cs"/>
              </a:rPr>
              <a:t>In general, the quantity of a good supplied in the market will depend on the price at which it can be sold, the cost of producing it, and the number of producers selling it.  The price of the good and the quantity supplied are linked.  Producers respond to changes in the price as they attempt to earn profits as great as possible. Assuming producers are motivated by profit, the amount of a good that producers want to supply increases when the price at which they can sell the good rises and decreases when the price at which they can sell the good falls.</a:t>
            </a:r>
            <a:r>
              <a:rPr lang="en-US" sz="1200" kern="1200" baseline="0" dirty="0">
                <a:solidFill>
                  <a:schemeClr val="tx1"/>
                </a:solidFill>
                <a:latin typeface="+mn-lt"/>
                <a:ea typeface="+mn-ea"/>
                <a:cs typeface="+mn-cs"/>
              </a:rPr>
              <a:t> </a:t>
            </a:r>
            <a:r>
              <a:rPr lang="en-US" baseline="0" dirty="0"/>
              <a:t>Similar to quantity demanded, quantity supplied corresponds to </a:t>
            </a:r>
            <a:r>
              <a:rPr lang="en-US" u="none" baseline="0" dirty="0"/>
              <a:t>a </a:t>
            </a:r>
            <a:r>
              <a:rPr lang="en-US" baseline="0" dirty="0"/>
              <a:t>particular price. </a:t>
            </a:r>
            <a:r>
              <a:rPr lang="en-US" dirty="0"/>
              <a:t>State to students that this law holds when the price is lowered as well:</a:t>
            </a:r>
            <a:r>
              <a:rPr lang="en-US" baseline="0" dirty="0"/>
              <a:t> lower price means lower quantity of a good sold. </a:t>
            </a:r>
            <a:r>
              <a:rPr lang="en-US" dirty="0"/>
              <a:t>“All other things equal” means that all other factors/influences are held constant</a:t>
            </a:r>
            <a:r>
              <a:rPr lang="en-US" baseline="0" dirty="0"/>
              <a:t>. Only with the clause that “all other things equal” allows the law of supply to exist. It permits a precise relationship to exist between price and quantity supplied by holding all other factors that affect the production of a good constant. </a:t>
            </a:r>
            <a:r>
              <a:rPr lang="en-US" sz="1200" kern="1200" dirty="0">
                <a:solidFill>
                  <a:schemeClr val="tx1"/>
                </a:solidFill>
                <a:latin typeface="+mn-lt"/>
                <a:ea typeface="+mn-ea"/>
                <a:cs typeface="+mn-cs"/>
              </a:rPr>
              <a:t>Behind the law of supply is the assumption that producers are motivated by profit.  </a:t>
            </a:r>
          </a:p>
        </p:txBody>
      </p:sp>
      <p:sp>
        <p:nvSpPr>
          <p:cNvPr id="4" name="Slide Number Placeholder 3"/>
          <p:cNvSpPr>
            <a:spLocks noGrp="1"/>
          </p:cNvSpPr>
          <p:nvPr>
            <p:ph type="sldNum" sz="quarter" idx="10"/>
          </p:nvPr>
        </p:nvSpPr>
        <p:spPr/>
        <p:txBody>
          <a:bodyPr/>
          <a:lstStyle/>
          <a:p>
            <a:fld id="{459B4CBF-F1B4-4533-8DD5-69BE671403BF}" type="slidenum">
              <a:rPr lang="en-US" smtClean="0"/>
              <a:t>17</a:t>
            </a:fld>
            <a:endParaRPr lang="en-US" dirty="0"/>
          </a:p>
        </p:txBody>
      </p:sp>
    </p:spTree>
    <p:extLst>
      <p:ext uri="{BB962C8B-B14F-4D97-AF65-F5344CB8AC3E}">
        <p14:creationId xmlns:p14="http://schemas.microsoft.com/office/powerpoint/2010/main" val="2794513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ways to show the supply for a product:</a:t>
            </a:r>
            <a:r>
              <a:rPr lang="en-US" baseline="0" dirty="0"/>
              <a:t> a</a:t>
            </a:r>
            <a:r>
              <a:rPr lang="en-US" dirty="0"/>
              <a:t> supply schedule</a:t>
            </a:r>
            <a:r>
              <a:rPr lang="en-US" baseline="0" dirty="0"/>
              <a:t> and a</a:t>
            </a:r>
            <a:r>
              <a:rPr lang="en-US" dirty="0"/>
              <a:t> supply curve.</a:t>
            </a:r>
            <a:r>
              <a:rPr lang="en-US" baseline="0" dirty="0"/>
              <a:t> </a:t>
            </a:r>
            <a:r>
              <a:rPr lang="en-US" dirty="0"/>
              <a:t>Each provides the same information:</a:t>
            </a:r>
            <a:r>
              <a:rPr lang="en-US" baseline="0" dirty="0"/>
              <a:t> t</a:t>
            </a:r>
            <a:r>
              <a:rPr lang="en-US" dirty="0"/>
              <a:t>he quantity of a good or service produced at different prices.</a:t>
            </a:r>
            <a:r>
              <a:rPr lang="en-US" baseline="0" dirty="0"/>
              <a:t> </a:t>
            </a:r>
            <a:r>
              <a:rPr lang="en-US" dirty="0"/>
              <a:t>Using the supply schedule,</a:t>
            </a:r>
            <a:r>
              <a:rPr lang="en-US" baseline="0" dirty="0"/>
              <a:t> emphasize that ‘holding all else constant’ can be observed. Only price is being adjusted and, as such, only price affects the quantity supplied. </a:t>
            </a:r>
            <a:r>
              <a:rPr lang="en-US" sz="1200" dirty="0"/>
              <a:t>Similar to the demand</a:t>
            </a:r>
            <a:r>
              <a:rPr lang="en-US" sz="1200" baseline="0" dirty="0"/>
              <a:t> schedule analysis, i</a:t>
            </a:r>
            <a:r>
              <a:rPr lang="en-US" sz="1200" dirty="0"/>
              <a:t>f the price is $60, the quantity supplied is 90.  When the price falls to</a:t>
            </a:r>
            <a:r>
              <a:rPr lang="en-US" sz="1200" baseline="0" dirty="0"/>
              <a:t> </a:t>
            </a:r>
            <a:r>
              <a:rPr lang="en-US" sz="1200" dirty="0"/>
              <a:t>$30, the quantity supplied decreases to 20.</a:t>
            </a:r>
          </a:p>
          <a:p>
            <a:pPr marL="227013" indent="-227013"/>
            <a:endParaRPr lang="en-US" sz="1200" dirty="0"/>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18</a:t>
            </a:fld>
            <a:endParaRPr lang="en-US" dirty="0"/>
          </a:p>
        </p:txBody>
      </p:sp>
    </p:spTree>
    <p:extLst>
      <p:ext uri="{BB962C8B-B14F-4D97-AF65-F5344CB8AC3E}">
        <p14:creationId xmlns:p14="http://schemas.microsoft.com/office/powerpoint/2010/main" val="156716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When discussing the supply curve, indicate that,</a:t>
            </a:r>
            <a:r>
              <a:rPr lang="en-US" sz="1200" kern="1200" dirty="0">
                <a:solidFill>
                  <a:schemeClr val="tx1"/>
                </a:solidFill>
                <a:latin typeface="+mn-lt"/>
                <a:ea typeface="+mn-ea"/>
                <a:cs typeface="+mn-cs"/>
              </a:rPr>
              <a:t> by convention, the supply curve is drawn showing the price of the product on the vertical axis and the quantity supplied on the horizontal axis. Reinforce that the supply curve is upward sloping, reflecting the law of supply that as the price of a product rises, the quantity supplied increases. Also, the supply curve refers to a specific period of time.</a:t>
            </a: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19</a:t>
            </a:fld>
            <a:endParaRPr lang="en-US" dirty="0"/>
          </a:p>
        </p:txBody>
      </p:sp>
    </p:spTree>
    <p:extLst>
      <p:ext uri="{BB962C8B-B14F-4D97-AF65-F5344CB8AC3E}">
        <p14:creationId xmlns:p14="http://schemas.microsoft.com/office/powerpoint/2010/main" val="18819923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a:t>
            </a:r>
            <a:r>
              <a:rPr lang="en-US" dirty="0"/>
              <a:t>supply curve is upward sloping, starting at point (130,1) and going to (1040,8).</a:t>
            </a:r>
            <a:r>
              <a:rPr lang="en-US" baseline="0" dirty="0"/>
              <a:t> This corresponds to the following linear equation: </a:t>
            </a:r>
            <a:r>
              <a:rPr lang="en-US" dirty="0" err="1"/>
              <a:t>Q</a:t>
            </a:r>
            <a:r>
              <a:rPr lang="en-US" baseline="-25000" dirty="0" err="1"/>
              <a:t>d</a:t>
            </a:r>
            <a:r>
              <a:rPr lang="en-US" dirty="0"/>
              <a:t> = 130P.</a:t>
            </a:r>
          </a:p>
        </p:txBody>
      </p:sp>
      <p:sp>
        <p:nvSpPr>
          <p:cNvPr id="4" name="Slide Number Placeholder 3"/>
          <p:cNvSpPr>
            <a:spLocks noGrp="1"/>
          </p:cNvSpPr>
          <p:nvPr>
            <p:ph type="sldNum" sz="quarter" idx="10"/>
          </p:nvPr>
        </p:nvSpPr>
        <p:spPr/>
        <p:txBody>
          <a:bodyPr/>
          <a:lstStyle/>
          <a:p>
            <a:fld id="{459B4CBF-F1B4-4533-8DD5-69BE671403BF}" type="slidenum">
              <a:rPr lang="en-US" smtClean="0"/>
              <a:t>20</a:t>
            </a:fld>
            <a:endParaRPr lang="en-US" dirty="0"/>
          </a:p>
        </p:txBody>
      </p:sp>
    </p:spTree>
    <p:extLst>
      <p:ext uri="{BB962C8B-B14F-4D97-AF65-F5344CB8AC3E}">
        <p14:creationId xmlns:p14="http://schemas.microsoft.com/office/powerpoint/2010/main" val="3297859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a:t>
            </a:r>
            <a:r>
              <a:rPr lang="en-US" baseline="0" dirty="0"/>
              <a:t> is important to emphasize that the market concept studies groups of individuals (suppliers and demanders) and indirectly the good or service of interest. In addition, market scope can include a few or lots of individuals, all depending on the analysis of interest. The idea of market boundaries may be confusing to students. It is suggested that only well-established markets with clear boundaries be discussed. The competitive market assumption is the largest assumption of this chapter and simplifies the analysis. </a:t>
            </a:r>
          </a:p>
          <a:p>
            <a:endParaRPr lang="en-US" baseline="0" dirty="0"/>
          </a:p>
          <a:p>
            <a:r>
              <a:rPr lang="en-US" b="1" baseline="0" dirty="0"/>
              <a:t>Standardized good:</a:t>
            </a:r>
          </a:p>
          <a:p>
            <a:r>
              <a:rPr lang="en-US" baseline="0" dirty="0"/>
              <a:t>A standardized good is a</a:t>
            </a:r>
            <a:r>
              <a:rPr lang="en-US" sz="1200" b="0" i="0" u="none" strike="noStrike" kern="1200" dirty="0">
                <a:solidFill>
                  <a:schemeClr val="tx1"/>
                </a:solidFill>
                <a:effectLst/>
                <a:latin typeface="+mn-lt"/>
                <a:ea typeface="+mn-ea"/>
                <a:cs typeface="+mn-cs"/>
              </a:rPr>
              <a:t>ny two units of the good have the same features and are interchangeable.</a:t>
            </a:r>
            <a:r>
              <a:rPr lang="en-US" sz="1200" b="0" i="0" u="none" strike="noStrike" kern="1200" baseline="0" dirty="0">
                <a:solidFill>
                  <a:schemeClr val="tx1"/>
                </a:solidFill>
                <a:effectLst/>
                <a:latin typeface="+mn-lt"/>
                <a:ea typeface="+mn-ea"/>
                <a:cs typeface="+mn-cs"/>
              </a:rPr>
              <a:t> An example of a standardized good is u</a:t>
            </a:r>
            <a:r>
              <a:rPr lang="en-US" sz="1200" b="0" i="0" u="none" strike="noStrike" kern="1200" dirty="0">
                <a:solidFill>
                  <a:schemeClr val="tx1"/>
                </a:solidFill>
                <a:effectLst/>
                <a:latin typeface="+mn-lt"/>
                <a:ea typeface="+mn-ea"/>
                <a:cs typeface="+mn-cs"/>
              </a:rPr>
              <a:t>nleaded</a:t>
            </a:r>
            <a:r>
              <a:rPr lang="en-US" sz="1200" b="0" i="0" u="none" strike="noStrike" kern="1200" baseline="0" dirty="0">
                <a:solidFill>
                  <a:schemeClr val="tx1"/>
                </a:solidFill>
                <a:effectLst/>
                <a:latin typeface="+mn-lt"/>
                <a:ea typeface="+mn-ea"/>
                <a:cs typeface="+mn-cs"/>
              </a:rPr>
              <a:t> 86 octane gasoline. A v</a:t>
            </a:r>
            <a:r>
              <a:rPr lang="en-US" sz="1200" b="0" i="0" u="none" strike="noStrike" kern="1200" dirty="0">
                <a:solidFill>
                  <a:schemeClr val="tx1"/>
                </a:solidFill>
                <a:effectLst/>
                <a:latin typeface="+mn-lt"/>
                <a:ea typeface="+mn-ea"/>
                <a:cs typeface="+mn-cs"/>
              </a:rPr>
              <a:t>iolation</a:t>
            </a:r>
            <a:r>
              <a:rPr lang="en-US" sz="1200" b="0" i="0" u="none" strike="noStrike" kern="1200" baseline="0" dirty="0">
                <a:solidFill>
                  <a:schemeClr val="tx1"/>
                </a:solidFill>
                <a:effectLst/>
                <a:latin typeface="+mn-lt"/>
                <a:ea typeface="+mn-ea"/>
                <a:cs typeface="+mn-cs"/>
              </a:rPr>
              <a:t> of a </a:t>
            </a:r>
            <a:r>
              <a:rPr lang="en-US" sz="1200" b="0" i="0" u="none" strike="noStrike" kern="1200" dirty="0">
                <a:solidFill>
                  <a:schemeClr val="tx1"/>
                </a:solidFill>
                <a:effectLst/>
                <a:latin typeface="+mn-lt"/>
                <a:ea typeface="+mn-ea"/>
                <a:cs typeface="+mn-cs"/>
              </a:rPr>
              <a:t>standard</a:t>
            </a:r>
            <a:r>
              <a:rPr lang="en-US" sz="1200" b="0" i="0" u="none" strike="noStrike" kern="1200" baseline="0" dirty="0">
                <a:solidFill>
                  <a:schemeClr val="tx1"/>
                </a:solidFill>
                <a:effectLst/>
                <a:latin typeface="+mn-lt"/>
                <a:ea typeface="+mn-ea"/>
                <a:cs typeface="+mn-cs"/>
              </a:rPr>
              <a:t>ized good is the e</a:t>
            </a:r>
            <a:r>
              <a:rPr lang="en-US" sz="1200" b="0" i="0" u="none" strike="noStrike" kern="1200" dirty="0">
                <a:solidFill>
                  <a:schemeClr val="tx1"/>
                </a:solidFill>
                <a:effectLst/>
                <a:latin typeface="+mn-lt"/>
                <a:ea typeface="+mn-ea"/>
                <a:cs typeface="+mn-cs"/>
              </a:rPr>
              <a:t>thanol in gasoline at</a:t>
            </a:r>
            <a:r>
              <a:rPr lang="en-US" sz="1200" b="0" i="0" u="none" strike="noStrike" kern="1200" baseline="0" dirty="0">
                <a:solidFill>
                  <a:schemeClr val="tx1"/>
                </a:solidFill>
                <a:effectLst/>
                <a:latin typeface="+mn-lt"/>
                <a:ea typeface="+mn-ea"/>
                <a:cs typeface="+mn-cs"/>
              </a:rPr>
              <a:t> some stations.</a:t>
            </a:r>
            <a:endParaRPr lang="en-US" sz="1200" b="0" i="0" u="none" strike="noStrike" kern="1200" dirty="0">
              <a:solidFill>
                <a:schemeClr val="tx1"/>
              </a:solidFill>
              <a:effectLst/>
              <a:latin typeface="+mn-lt"/>
              <a:ea typeface="+mn-ea"/>
              <a:cs typeface="+mn-cs"/>
            </a:endParaRPr>
          </a:p>
          <a:p>
            <a:pPr rtl="0" eaLnBrk="1" fontAlgn="t" latinLnBrk="0" hangingPunct="1"/>
            <a:endParaRPr lang="en-US" sz="1200" b="0" i="0" u="none" strike="noStrike" kern="1200" dirty="0">
              <a:solidFill>
                <a:schemeClr val="tx1"/>
              </a:solidFill>
              <a:effectLst/>
              <a:latin typeface="+mn-lt"/>
              <a:ea typeface="+mn-ea"/>
              <a:cs typeface="+mn-cs"/>
            </a:endParaRPr>
          </a:p>
          <a:p>
            <a:pPr rtl="0" eaLnBrk="1" fontAlgn="t" latinLnBrk="0" hangingPunct="1"/>
            <a:r>
              <a:rPr lang="en-US" sz="1200" b="1" i="0" u="none" strike="noStrike" kern="1200" dirty="0">
                <a:solidFill>
                  <a:schemeClr val="tx1"/>
                </a:solidFill>
                <a:effectLst/>
                <a:latin typeface="+mn-lt"/>
                <a:ea typeface="+mn-ea"/>
                <a:cs typeface="+mn-cs"/>
              </a:rPr>
              <a:t>Full information:</a:t>
            </a:r>
          </a:p>
          <a:p>
            <a:pPr rtl="0" eaLnBrk="1" fontAlgn="t" latinLnBrk="0" hangingPunct="1"/>
            <a:r>
              <a:rPr lang="en-US" sz="1200" b="0" i="0" u="none" strike="noStrike" kern="1200" dirty="0">
                <a:solidFill>
                  <a:schemeClr val="tx1"/>
                </a:solidFill>
                <a:effectLst/>
                <a:latin typeface="+mn-lt"/>
                <a:ea typeface="+mn-ea"/>
                <a:cs typeface="+mn-cs"/>
              </a:rPr>
              <a:t>Assumes</a:t>
            </a:r>
            <a:r>
              <a:rPr lang="en-US" sz="1200" b="0" i="0" u="none" strike="noStrike" kern="1200" baseline="0" dirty="0">
                <a:solidFill>
                  <a:schemeClr val="tx1"/>
                </a:solidFill>
                <a:effectLst/>
                <a:latin typeface="+mn-lt"/>
                <a:ea typeface="+mn-ea"/>
                <a:cs typeface="+mn-cs"/>
              </a:rPr>
              <a:t> m</a:t>
            </a:r>
            <a:r>
              <a:rPr lang="en-US" sz="1200" b="0" i="0" u="none" strike="noStrike" kern="1200" dirty="0">
                <a:solidFill>
                  <a:schemeClr val="tx1"/>
                </a:solidFill>
                <a:effectLst/>
                <a:latin typeface="+mn-lt"/>
                <a:ea typeface="+mn-ea"/>
                <a:cs typeface="+mn-cs"/>
              </a:rPr>
              <a:t>arket participants know everything about the price and features of the good.</a:t>
            </a:r>
            <a:r>
              <a:rPr lang="en-US" sz="1200" b="0" i="0" u="none" strike="noStrike" kern="1200" baseline="0" dirty="0">
                <a:solidFill>
                  <a:schemeClr val="tx1"/>
                </a:solidFill>
                <a:effectLst/>
                <a:latin typeface="+mn-lt"/>
                <a:ea typeface="+mn-ea"/>
                <a:cs typeface="+mn-cs"/>
              </a:rPr>
              <a:t> An e</a:t>
            </a:r>
            <a:r>
              <a:rPr lang="en-US" sz="1200" b="0" i="0" u="none" strike="noStrike" kern="1200" dirty="0">
                <a:solidFill>
                  <a:schemeClr val="tx1"/>
                </a:solidFill>
                <a:effectLst/>
                <a:latin typeface="+mn-lt"/>
                <a:ea typeface="+mn-ea"/>
                <a:cs typeface="+mn-cs"/>
              </a:rPr>
              <a:t>xample</a:t>
            </a:r>
            <a:r>
              <a:rPr lang="en-US" sz="1200" b="0" i="0" u="none" strike="noStrike" kern="1200" baseline="0" dirty="0">
                <a:solidFill>
                  <a:schemeClr val="tx1"/>
                </a:solidFill>
                <a:effectLst/>
                <a:latin typeface="+mn-lt"/>
                <a:ea typeface="+mn-ea"/>
                <a:cs typeface="+mn-cs"/>
              </a:rPr>
              <a:t> of full information is retail gasoline prices. A violation of full information is when sellers do not disclose proprietary ingredients such as fuel additives (or KFC’s secret herbs and spices).</a:t>
            </a:r>
          </a:p>
          <a:p>
            <a:pPr rtl="0" eaLnBrk="1" fontAlgn="t" latinLnBrk="0" hangingPunct="1"/>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No transaction costs:</a:t>
            </a:r>
          </a:p>
          <a:p>
            <a:pPr rtl="0" eaLnBrk="1" fontAlgn="auto" latinLnBrk="0" hangingPunct="1"/>
            <a:r>
              <a:rPr lang="en-US" sz="1200" b="0" i="0" u="none" strike="noStrike" kern="1200" dirty="0">
                <a:solidFill>
                  <a:schemeClr val="tx1"/>
                </a:solidFill>
                <a:effectLst/>
                <a:latin typeface="+mn-lt"/>
                <a:ea typeface="+mn-ea"/>
                <a:cs typeface="+mn-cs"/>
              </a:rPr>
              <a:t>There is no cost to participating in exchanges in the market. An example</a:t>
            </a:r>
            <a:r>
              <a:rPr lang="en-US" sz="1200" b="0" i="0" u="none" strike="noStrike" kern="1200" baseline="0" dirty="0">
                <a:solidFill>
                  <a:schemeClr val="tx1"/>
                </a:solidFill>
                <a:effectLst/>
                <a:latin typeface="+mn-lt"/>
                <a:ea typeface="+mn-ea"/>
                <a:cs typeface="+mn-cs"/>
              </a:rPr>
              <a:t> of no transaction costs is retail gasoline stations are near each other. An example of a violation of no transaction costs is when there are entrance fee to purchase from a particular seller (e.g. Sam’s club or Costco).</a:t>
            </a:r>
          </a:p>
          <a:p>
            <a:pPr rtl="0" eaLnBrk="1" fontAlgn="auto" latinLnBrk="0" hangingPunct="1"/>
            <a:endParaRPr lang="en-US" sz="1200" b="0" i="0" u="none" strike="noStrike" kern="1200" dirty="0">
              <a:solidFill>
                <a:schemeClr val="tx1"/>
              </a:solidFill>
              <a:effectLst/>
              <a:latin typeface="+mn-lt"/>
              <a:ea typeface="+mn-ea"/>
              <a:cs typeface="+mn-cs"/>
            </a:endParaRPr>
          </a:p>
          <a:p>
            <a:pPr rtl="0" eaLnBrk="1" fontAlgn="t" latinLnBrk="0" hangingPunct="1"/>
            <a:r>
              <a:rPr lang="en-US" sz="1200" b="1" i="0" u="none" strike="noStrike" kern="1200" dirty="0">
                <a:solidFill>
                  <a:schemeClr val="tx1"/>
                </a:solidFill>
                <a:effectLst/>
                <a:latin typeface="+mn-lt"/>
                <a:ea typeface="+mn-ea"/>
                <a:cs typeface="+mn-cs"/>
              </a:rPr>
              <a:t>Participants are price takers: </a:t>
            </a:r>
          </a:p>
          <a:p>
            <a:pPr rtl="0" eaLnBrk="1" fontAlgn="t" latinLnBrk="0" hangingPunct="1"/>
            <a:r>
              <a:rPr lang="en-US" sz="1200" b="0" i="0" u="none" strike="noStrike" kern="1200" dirty="0">
                <a:solidFill>
                  <a:schemeClr val="tx1"/>
                </a:solidFill>
                <a:effectLst/>
                <a:latin typeface="+mn-lt"/>
                <a:ea typeface="+mn-ea"/>
                <a:cs typeface="+mn-cs"/>
              </a:rPr>
              <a:t>Neither buyers nor sellers have the power to affect the market price. An example</a:t>
            </a:r>
            <a:r>
              <a:rPr lang="en-US" sz="1200" b="0" i="0" u="none" strike="noStrike" kern="1200" baseline="0" dirty="0">
                <a:solidFill>
                  <a:schemeClr val="tx1"/>
                </a:solidFill>
                <a:effectLst/>
                <a:latin typeface="+mn-lt"/>
                <a:ea typeface="+mn-ea"/>
                <a:cs typeface="+mn-cs"/>
              </a:rPr>
              <a:t> of price taking is that retail gasoline stations at same intersection typically have same price. A violation of price taking is a limited number of sellers that are geographically isolated, name brand vs. generic prescription drugs, and loyalty discounts.</a:t>
            </a:r>
          </a:p>
        </p:txBody>
      </p:sp>
      <p:sp>
        <p:nvSpPr>
          <p:cNvPr id="4" name="Slide Number Placeholder 3"/>
          <p:cNvSpPr>
            <a:spLocks noGrp="1"/>
          </p:cNvSpPr>
          <p:nvPr>
            <p:ph type="sldNum" sz="quarter" idx="10"/>
          </p:nvPr>
        </p:nvSpPr>
        <p:spPr/>
        <p:txBody>
          <a:bodyPr/>
          <a:lstStyle/>
          <a:p>
            <a:fld id="{459B4CBF-F1B4-4533-8DD5-69BE671403BF}" type="slidenum">
              <a:rPr lang="en-US" smtClean="0"/>
              <a:t>3</a:t>
            </a:fld>
            <a:endParaRPr lang="en-US" dirty="0"/>
          </a:p>
        </p:txBody>
      </p:sp>
    </p:spTree>
    <p:extLst>
      <p:ext uri="{BB962C8B-B14F-4D97-AF65-F5344CB8AC3E}">
        <p14:creationId xmlns:p14="http://schemas.microsoft.com/office/powerpoint/2010/main" val="2794513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a:t>
            </a:r>
            <a:r>
              <a:rPr lang="en-US" dirty="0"/>
              <a:t>supply curve is upward sloping, starting at point (130,1) and going to (1040,8).</a:t>
            </a:r>
            <a:r>
              <a:rPr lang="en-US" baseline="0" dirty="0"/>
              <a:t> This corresponds to the following linear equation: </a:t>
            </a:r>
            <a:r>
              <a:rPr lang="en-US" dirty="0"/>
              <a:t>Q</a:t>
            </a:r>
            <a:r>
              <a:rPr lang="en-US" baseline="-25000" dirty="0"/>
              <a:t>d</a:t>
            </a:r>
            <a:r>
              <a:rPr lang="en-US" dirty="0"/>
              <a:t> = 130P.</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21</a:t>
            </a:fld>
            <a:endParaRPr lang="en-US" dirty="0"/>
          </a:p>
        </p:txBody>
      </p:sp>
    </p:spTree>
    <p:extLst>
      <p:ext uri="{BB962C8B-B14F-4D97-AF65-F5344CB8AC3E}">
        <p14:creationId xmlns:p14="http://schemas.microsoft.com/office/powerpoint/2010/main" val="32978592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term “non-price</a:t>
            </a:r>
            <a:r>
              <a:rPr lang="en-US" baseline="0" dirty="0"/>
              <a:t> determinant” </a:t>
            </a:r>
            <a:r>
              <a:rPr lang="en-US" dirty="0"/>
              <a:t>refers to an influence other than the price of the good or service in</a:t>
            </a:r>
            <a:r>
              <a:rPr lang="en-US" baseline="0" dirty="0"/>
              <a:t> question that effects the quantity supplied for that good or service.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1" kern="1200" dirty="0">
                <a:solidFill>
                  <a:schemeClr val="tx1"/>
                </a:solidFill>
                <a:latin typeface="+mn-lt"/>
                <a:ea typeface="+mn-ea"/>
                <a:cs typeface="+mn-cs"/>
              </a:rPr>
              <a:t>Technology: </a:t>
            </a:r>
            <a:r>
              <a:rPr lang="en-US" sz="1200" kern="1200" dirty="0">
                <a:solidFill>
                  <a:schemeClr val="tx1"/>
                </a:solidFill>
                <a:latin typeface="+mn-lt"/>
                <a:ea typeface="+mn-ea"/>
                <a:cs typeface="+mn-cs"/>
              </a:rPr>
              <a:t>Technology influences the cost of production.  When the technology for producing a product improves, the cost of producing it falls and producers are willing to supply more at every price.  An innovation – say, a new and more efficient system for cutting and sewing fabrics into sweatshirts, or a new jet engine that uses far less fuel to move cargo – can cut the cost of supplying sweatshirts. As a result, companies are willing to produce and sell more sweatshirts.  A technological improvement that reduces the cost of producing a good will increase the quantity that producers are willing to produce at every price and will shift the supply curve to the right.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1" kern="1200" dirty="0">
                <a:solidFill>
                  <a:schemeClr val="tx1"/>
                </a:solidFill>
                <a:latin typeface="+mn-lt"/>
                <a:ea typeface="+mn-ea"/>
                <a:cs typeface="+mn-cs"/>
              </a:rPr>
              <a:t>Prices</a:t>
            </a:r>
            <a:r>
              <a:rPr lang="en-US" sz="1200" b="1" kern="1200" baseline="0" dirty="0">
                <a:solidFill>
                  <a:schemeClr val="tx1"/>
                </a:solidFill>
                <a:latin typeface="+mn-lt"/>
                <a:ea typeface="+mn-ea"/>
                <a:cs typeface="+mn-cs"/>
              </a:rPr>
              <a:t> of inputs: </a:t>
            </a:r>
            <a:r>
              <a:rPr lang="en-US" sz="1200" kern="1200" dirty="0">
                <a:solidFill>
                  <a:schemeClr val="tx1"/>
                </a:solidFill>
                <a:latin typeface="+mn-lt"/>
                <a:ea typeface="+mn-ea"/>
                <a:cs typeface="+mn-cs"/>
              </a:rPr>
              <a:t>An input is any good or service used to produce another good or service. </a:t>
            </a:r>
            <a:r>
              <a:rPr lang="en-US" dirty="0"/>
              <a:t>When the price of an input decreases, the cost of producing the good decreases, and producers are willing to supply more at every price.</a:t>
            </a:r>
            <a:r>
              <a:rPr lang="en-US" sz="1200" kern="1200" dirty="0">
                <a:solidFill>
                  <a:schemeClr val="tx1"/>
                </a:solidFill>
                <a:latin typeface="+mn-lt"/>
                <a:ea typeface="+mn-ea"/>
                <a:cs typeface="+mn-cs"/>
              </a:rPr>
              <a:t> Suppose, for example, a surge of low-skilled immigrants crosses the border into the US.  Most are eager and willing to work at a small fraction of the wages of native-born workers. When the input cost drops, companies will want to supply more sweatshirts at every price and the supply curve for sweatshirts will shift to the right.</a:t>
            </a:r>
          </a:p>
          <a:p>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Prices of related goods: </a:t>
            </a:r>
            <a:r>
              <a:rPr lang="en-US" sz="1200" b="0" i="0" u="none" strike="noStrike" kern="1200" baseline="0" dirty="0">
                <a:solidFill>
                  <a:schemeClr val="tx1"/>
                </a:solidFill>
                <a:latin typeface="+mn-lt"/>
                <a:ea typeface="+mn-ea"/>
                <a:cs typeface="+mn-cs"/>
              </a:rPr>
              <a:t>The price of related goods determines supply because it affects the opportunity cost of production. When you choose to produce cell phones, you forgo the profits you</a:t>
            </a:r>
          </a:p>
          <a:p>
            <a:r>
              <a:rPr lang="en-US" sz="1200" b="0" i="0" u="none" strike="noStrike" kern="1200" baseline="0" dirty="0">
                <a:solidFill>
                  <a:schemeClr val="tx1"/>
                </a:solidFill>
                <a:latin typeface="+mn-lt"/>
                <a:ea typeface="+mn-ea"/>
                <a:cs typeface="+mn-cs"/>
              </a:rPr>
              <a:t>would have earned from producing something else. If the price of that something else increases, the amount you forgo in profits also increases. For instance, imagine a farmer who can grow wheat or corn (or other crops, for that matter) on his land. If the price of corn increases, the quantity of wheat (the substitute crop) he is willing to grow falls, because each acre he devotes to wheat is one fewer acre he can use to grow corn.</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kern="1200" dirty="0">
                <a:solidFill>
                  <a:schemeClr val="tx1"/>
                </a:solidFill>
                <a:latin typeface="+mn-lt"/>
                <a:ea typeface="+mn-ea"/>
                <a:cs typeface="+mn-cs"/>
              </a:rPr>
              <a:t>Number of producers: </a:t>
            </a:r>
            <a:r>
              <a:rPr lang="en-US" sz="1200" kern="1200" dirty="0">
                <a:solidFill>
                  <a:schemeClr val="tx1"/>
                </a:solidFill>
                <a:latin typeface="+mn-lt"/>
                <a:ea typeface="+mn-ea"/>
                <a:cs typeface="+mn-cs"/>
              </a:rPr>
              <a:t>Sometimes more companies than before will decide to produce a good.  This increase in the number of producers will increase the supply of the product at every price, and the supply curve will shift to the right.  On the other hand, if fewer producers decide to produce the item, the supply of the product decreases at every price, and the supply curve will shift to the left.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Expectations: </a:t>
            </a:r>
            <a:r>
              <a:rPr lang="en-US" sz="1200" b="0" i="0" u="none" strike="noStrike" kern="1200" baseline="0" dirty="0">
                <a:solidFill>
                  <a:schemeClr val="tx1"/>
                </a:solidFill>
                <a:latin typeface="+mn-lt"/>
                <a:ea typeface="+mn-ea"/>
                <a:cs typeface="+mn-cs"/>
              </a:rPr>
              <a:t>Suppliers’ expectations about prices in the future also affect quantity supplied. For example, when the price of real estate is expected to rise in the future, more real estate developers will wait to embark on construction projects, decreasing the supply of houses in the near future.</a:t>
            </a:r>
            <a:endParaRPr lang="en-US" sz="1200" b="1" i="0" u="none" strike="noStrike" kern="1200" baseline="0" dirty="0">
              <a:solidFill>
                <a:schemeClr val="tx1"/>
              </a:solidFill>
              <a:latin typeface="+mn-lt"/>
              <a:ea typeface="+mn-ea"/>
              <a:cs typeface="+mn-cs"/>
            </a:endParaRPr>
          </a:p>
          <a:p>
            <a:endParaRPr lang="en-US" sz="1200" b="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753BAB3-2D9D-4E1B-A636-F11DC6294ABD}" type="slidenum">
              <a:rPr lang="en-US" smtClean="0"/>
              <a:pPr/>
              <a:t>22</a:t>
            </a:fld>
            <a:endParaRPr lang="en-US" dirty="0"/>
          </a:p>
        </p:txBody>
      </p:sp>
    </p:spTree>
    <p:extLst>
      <p:ext uri="{BB962C8B-B14F-4D97-AF65-F5344CB8AC3E}">
        <p14:creationId xmlns:p14="http://schemas.microsoft.com/office/powerpoint/2010/main" val="25574680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23</a:t>
            </a:fld>
            <a:endParaRPr lang="en-US" dirty="0"/>
          </a:p>
        </p:txBody>
      </p:sp>
    </p:spTree>
    <p:extLst>
      <p:ext uri="{BB962C8B-B14F-4D97-AF65-F5344CB8AC3E}">
        <p14:creationId xmlns:p14="http://schemas.microsoft.com/office/powerpoint/2010/main" val="3902708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Make sure that the students recognize that if price changes, then the only thing that can happen in this market is a change in the quantity supplied.</a:t>
            </a:r>
          </a:p>
        </p:txBody>
      </p:sp>
      <p:sp>
        <p:nvSpPr>
          <p:cNvPr id="4" name="Slide Number Placeholder 3"/>
          <p:cNvSpPr>
            <a:spLocks noGrp="1"/>
          </p:cNvSpPr>
          <p:nvPr>
            <p:ph type="sldNum" sz="quarter" idx="10"/>
          </p:nvPr>
        </p:nvSpPr>
        <p:spPr/>
        <p:txBody>
          <a:bodyPr/>
          <a:lstStyle/>
          <a:p>
            <a:fld id="{2753BAB3-2D9D-4E1B-A636-F11DC6294ABD}" type="slidenum">
              <a:rPr lang="en-US" smtClean="0"/>
              <a:pPr/>
              <a:t>24</a:t>
            </a:fld>
            <a:endParaRPr lang="en-US" dirty="0"/>
          </a:p>
        </p:txBody>
      </p:sp>
    </p:spTree>
    <p:extLst>
      <p:ext uri="{BB962C8B-B14F-4D97-AF65-F5344CB8AC3E}">
        <p14:creationId xmlns:p14="http://schemas.microsoft.com/office/powerpoint/2010/main" val="42391630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exercises help to solidify</a:t>
            </a:r>
            <a:r>
              <a:rPr lang="en-US" baseline="0" dirty="0"/>
              <a:t> the difference between shifts in supply and movements along the supply curve.</a:t>
            </a:r>
          </a:p>
          <a:p>
            <a:endParaRPr lang="en-US" baseline="0" dirty="0"/>
          </a:p>
          <a:p>
            <a:pPr marL="228600" indent="-228600">
              <a:buAutoNum type="arabicParenR"/>
            </a:pPr>
            <a:r>
              <a:rPr lang="en-US" baseline="0" dirty="0"/>
              <a:t>Number of sellers: Increased number of sellers. Increase in the supply.</a:t>
            </a:r>
          </a:p>
          <a:p>
            <a:pPr marL="228600" indent="-228600">
              <a:buAutoNum type="arabicParenR"/>
            </a:pPr>
            <a:r>
              <a:rPr lang="en-US" baseline="0" dirty="0"/>
              <a:t>Expectations: Change in expected price. Supply curve shifts inward.</a:t>
            </a:r>
          </a:p>
          <a:p>
            <a:pPr marL="228600" indent="-228600">
              <a:buAutoNum type="arabicParenR"/>
            </a:pPr>
            <a:r>
              <a:rPr lang="en-US" baseline="0" dirty="0"/>
              <a:t>Movement along the supply curve. Typically sales have a limited supply indicating the movement along supply curve.</a:t>
            </a: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25</a:t>
            </a:fld>
            <a:endParaRPr lang="en-US" dirty="0"/>
          </a:p>
        </p:txBody>
      </p:sp>
    </p:spTree>
    <p:extLst>
      <p:ext uri="{BB962C8B-B14F-4D97-AF65-F5344CB8AC3E}">
        <p14:creationId xmlns:p14="http://schemas.microsoft.com/office/powerpoint/2010/main" val="25653828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26</a:t>
            </a:fld>
            <a:endParaRPr lang="en-US" dirty="0"/>
          </a:p>
        </p:txBody>
      </p:sp>
    </p:spTree>
    <p:extLst>
      <p:ext uri="{BB962C8B-B14F-4D97-AF65-F5344CB8AC3E}">
        <p14:creationId xmlns:p14="http://schemas.microsoft.com/office/powerpoint/2010/main" val="25653828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27</a:t>
            </a:fld>
            <a:endParaRPr lang="en-US" dirty="0"/>
          </a:p>
        </p:txBody>
      </p:sp>
    </p:spTree>
    <p:extLst>
      <p:ext uri="{BB962C8B-B14F-4D97-AF65-F5344CB8AC3E}">
        <p14:creationId xmlns:p14="http://schemas.microsoft.com/office/powerpoint/2010/main" val="25653828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28</a:t>
            </a:fld>
            <a:endParaRPr lang="en-US" dirty="0"/>
          </a:p>
        </p:txBody>
      </p:sp>
    </p:spTree>
    <p:extLst>
      <p:ext uri="{BB962C8B-B14F-4D97-AF65-F5344CB8AC3E}">
        <p14:creationId xmlns:p14="http://schemas.microsoft.com/office/powerpoint/2010/main" val="25653828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96646" indent="-514350" algn="l"/>
            <a:r>
              <a:rPr lang="en-US" dirty="0"/>
              <a:t>What determines the actual price of a product and the actual quantity produced and consumed? It is the interaction</a:t>
            </a:r>
            <a:r>
              <a:rPr lang="en-US" baseline="0" dirty="0"/>
              <a:t> </a:t>
            </a:r>
            <a:r>
              <a:rPr lang="en-US" dirty="0"/>
              <a:t>of consumers and producers in the market.</a:t>
            </a:r>
          </a:p>
          <a:p>
            <a:pPr marL="596646" indent="-514350" algn="l"/>
            <a:r>
              <a:rPr lang="en-US" dirty="0"/>
              <a:t>How does a market achieve an equilibrium? Prices act as powerful signals. They let consumers know how much to</a:t>
            </a:r>
            <a:r>
              <a:rPr lang="en-US" baseline="0" dirty="0"/>
              <a:t> </a:t>
            </a:r>
            <a:r>
              <a:rPr lang="en-US" dirty="0"/>
              <a:t>demand and companies how much to supply. </a:t>
            </a:r>
          </a:p>
          <a:p>
            <a:pPr marL="596646" indent="-514350"/>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Explain to students that the graph here combines the demand and supply curves.  Notice that there is only one price, $100,</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at which the quantity demanded equals the quantity supplied. At this equilibrium price and equilibrium quantity, consumers want to purchase exactly the same amount that sellers want to produce.</a:t>
            </a:r>
          </a:p>
        </p:txBody>
      </p:sp>
      <p:sp>
        <p:nvSpPr>
          <p:cNvPr id="4" name="Slide Number Placeholder 3"/>
          <p:cNvSpPr>
            <a:spLocks noGrp="1"/>
          </p:cNvSpPr>
          <p:nvPr>
            <p:ph type="sldNum" sz="quarter" idx="10"/>
          </p:nvPr>
        </p:nvSpPr>
        <p:spPr/>
        <p:txBody>
          <a:bodyPr/>
          <a:lstStyle/>
          <a:p>
            <a:fld id="{459B4CBF-F1B4-4533-8DD5-69BE671403BF}" type="slidenum">
              <a:rPr lang="en-US" smtClean="0"/>
              <a:t>29</a:t>
            </a:fld>
            <a:endParaRPr lang="en-US" dirty="0"/>
          </a:p>
        </p:txBody>
      </p:sp>
    </p:spTree>
    <p:extLst>
      <p:ext uri="{BB962C8B-B14F-4D97-AF65-F5344CB8AC3E}">
        <p14:creationId xmlns:p14="http://schemas.microsoft.com/office/powerpoint/2010/main" val="42408420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These correspond with the following two equations:</a:t>
            </a:r>
          </a:p>
          <a:p>
            <a:endParaRPr lang="en-US" b="1" dirty="0"/>
          </a:p>
          <a:p>
            <a:r>
              <a:rPr lang="en-US" b="1" dirty="0"/>
              <a:t>Demand Equation</a:t>
            </a:r>
            <a:r>
              <a:rPr lang="en-US" dirty="0"/>
              <a:t>: Q</a:t>
            </a:r>
            <a:r>
              <a:rPr lang="en-US" baseline="-25000" dirty="0"/>
              <a:t>d</a:t>
            </a:r>
            <a:r>
              <a:rPr lang="en-US" dirty="0"/>
              <a:t> = 300 – 20P</a:t>
            </a:r>
            <a:endParaRPr lang="en-US" b="1" dirty="0"/>
          </a:p>
          <a:p>
            <a:r>
              <a:rPr lang="en-US" b="1" dirty="0"/>
              <a:t>Supply Equation</a:t>
            </a:r>
            <a:r>
              <a:rPr lang="en-US" dirty="0"/>
              <a:t>: Q</a:t>
            </a:r>
            <a:r>
              <a:rPr lang="en-US" baseline="-25000" dirty="0"/>
              <a:t>s</a:t>
            </a:r>
            <a:r>
              <a:rPr lang="en-US" dirty="0"/>
              <a:t> = 130P</a:t>
            </a:r>
          </a:p>
          <a:p>
            <a:endParaRPr lang="en-US" dirty="0"/>
          </a:p>
          <a:p>
            <a:r>
              <a:rPr lang="en-US" dirty="0"/>
              <a:t>The equilibrium is identified</a:t>
            </a:r>
            <a:r>
              <a:rPr lang="en-US" baseline="0" dirty="0"/>
              <a:t> at Qs = Qd = 260 in the schedule.</a:t>
            </a: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30</a:t>
            </a:fld>
            <a:endParaRPr lang="en-US" dirty="0"/>
          </a:p>
        </p:txBody>
      </p:sp>
    </p:spTree>
    <p:extLst>
      <p:ext uri="{BB962C8B-B14F-4D97-AF65-F5344CB8AC3E}">
        <p14:creationId xmlns:p14="http://schemas.microsoft.com/office/powerpoint/2010/main" val="3297859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Demand:</a:t>
            </a:r>
            <a:r>
              <a:rPr lang="en-US" b="1" baseline="0" dirty="0"/>
              <a:t> </a:t>
            </a:r>
            <a:r>
              <a:rPr lang="en-US" dirty="0"/>
              <a:t>It is important that students recognize the difference between</a:t>
            </a:r>
            <a:r>
              <a:rPr lang="en-US" baseline="0" dirty="0"/>
              <a:t> ‘want’ (peoples’ </a:t>
            </a:r>
            <a:r>
              <a:rPr lang="en-US" dirty="0"/>
              <a:t>unlimited desires or wishes for goods and services) and demand (a decision about which wants to satisfy).</a:t>
            </a:r>
            <a:r>
              <a:rPr lang="en-US" baseline="0" dirty="0"/>
              <a:t> Emphasize that individuals who demand a product have a firm commitment or a plan to purchase the good or service. A plan or a commitment requires a time frame to purchase the good. </a:t>
            </a:r>
            <a:r>
              <a:rPr lang="en-US" dirty="0"/>
              <a:t>Students need to understand</a:t>
            </a:r>
            <a:r>
              <a:rPr lang="en-US" baseline="0" dirty="0"/>
              <a:t> that a</a:t>
            </a:r>
            <a:r>
              <a:rPr lang="en-US" dirty="0"/>
              <a:t>ffordability</a:t>
            </a:r>
            <a:r>
              <a:rPr lang="en-US" baseline="0" dirty="0"/>
              <a:t> and willingness to purchase are</a:t>
            </a:r>
            <a:r>
              <a:rPr lang="en-US" dirty="0"/>
              <a:t> both necessary in order</a:t>
            </a:r>
            <a:r>
              <a:rPr lang="en-US" baseline="0" dirty="0"/>
              <a:t> for a consumer to </a:t>
            </a:r>
            <a:r>
              <a:rPr lang="en-US" dirty="0"/>
              <a:t>demand a good or service.</a:t>
            </a:r>
            <a:r>
              <a:rPr lang="en-US" baseline="0" dirty="0"/>
              <a:t> If a consumer cannot satisfy either of these two components, then they do not demand a product regardless of their deep desire to have it. Consumers usually resolve affordability by looking at the price of the product and their income. Without going into detail on the factors that shift demand, point out that ‘willingness’ includes a</a:t>
            </a:r>
            <a:r>
              <a:rPr lang="en-US" dirty="0"/>
              <a:t> comparison of the relative merits of the product to other products, an  examination of the different features of competing products, and even</a:t>
            </a:r>
            <a:r>
              <a:rPr lang="en-US" baseline="0" dirty="0"/>
              <a:t> how the product affects their lifestyle.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Law of Demand: </a:t>
            </a:r>
            <a:r>
              <a:rPr lang="en-US" dirty="0"/>
              <a:t>State to students that this law holds when the price is raised as well:</a:t>
            </a:r>
            <a:r>
              <a:rPr lang="en-US" baseline="0" dirty="0"/>
              <a:t> higher price =&gt; smaller quantity demanded. </a:t>
            </a:r>
            <a:r>
              <a:rPr lang="en-US" dirty="0"/>
              <a:t>“All other things equal” means that all other factors/influences are held constant</a:t>
            </a:r>
            <a:r>
              <a:rPr lang="en-US" baseline="0" dirty="0"/>
              <a:t>. Only with the clause that “all other things equal” does the law of demand exist. It permits a precise relationship to exist between price and quantity by holding all other factors/influences constant. </a:t>
            </a:r>
            <a:r>
              <a:rPr lang="en-US" sz="1200" kern="1200" dirty="0">
                <a:solidFill>
                  <a:schemeClr val="tx1"/>
                </a:solidFill>
                <a:latin typeface="+mn-lt"/>
                <a:ea typeface="+mn-ea"/>
                <a:cs typeface="+mn-cs"/>
              </a:rPr>
              <a:t>The law of demand is easily observed in action throughout the economy – in the markets for cars, makeup, food, homes, gasoline, or almost anything else.</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E</a:t>
            </a:r>
            <a:r>
              <a:rPr lang="en-US" sz="1200" b="1" kern="1200" baseline="0" dirty="0">
                <a:solidFill>
                  <a:schemeClr val="tx1"/>
                </a:solidFill>
                <a:latin typeface="+mn-lt"/>
                <a:ea typeface="+mn-ea"/>
                <a:cs typeface="+mn-cs"/>
              </a:rPr>
              <a:t>xamples: </a:t>
            </a:r>
            <a:r>
              <a:rPr lang="en-US" sz="1200" kern="1200" dirty="0">
                <a:solidFill>
                  <a:schemeClr val="tx1"/>
                </a:solidFill>
                <a:latin typeface="+mn-lt"/>
                <a:ea typeface="+mn-ea"/>
                <a:cs typeface="+mn-cs"/>
              </a:rPr>
              <a:t>Years ago, when flat-panel TVs cost many thousands of dollars, only a few people could afford them. Now flat-panel TVs</a:t>
            </a:r>
            <a:r>
              <a:rPr lang="en-US" sz="1200" kern="1200" baseline="0" dirty="0">
                <a:solidFill>
                  <a:schemeClr val="tx1"/>
                </a:solidFill>
                <a:latin typeface="+mn-lt"/>
                <a:ea typeface="+mn-ea"/>
                <a:cs typeface="+mn-cs"/>
              </a:rPr>
              <a:t> are less expensive, and everyone seems to have one. It is now considered a ‘must’ when buying a new TV.</a:t>
            </a:r>
            <a:r>
              <a:rPr lang="en-US" sz="1200" kern="1200" dirty="0">
                <a:solidFill>
                  <a:schemeClr val="tx1"/>
                </a:solidFill>
                <a:latin typeface="+mn-lt"/>
                <a:ea typeface="+mn-ea"/>
                <a:cs typeface="+mn-cs"/>
              </a:rPr>
              <a:t> When gasoline prices were over $4 per gallon, gas consumption fell because people couldn't afford to buy as much gas as they did before – they would run multiple errands in</a:t>
            </a:r>
            <a:r>
              <a:rPr lang="en-US" sz="1200" kern="1200" baseline="0" dirty="0">
                <a:solidFill>
                  <a:schemeClr val="tx1"/>
                </a:solidFill>
                <a:latin typeface="+mn-lt"/>
                <a:ea typeface="+mn-ea"/>
                <a:cs typeface="+mn-cs"/>
              </a:rPr>
              <a:t> one trip, take the bus, or ride their bike or walk more</a:t>
            </a:r>
            <a:r>
              <a:rPr lang="en-US" sz="1200" kern="1200" dirty="0">
                <a:solidFill>
                  <a:schemeClr val="tx1"/>
                </a:solidFill>
                <a:latin typeface="+mn-lt"/>
                <a:ea typeface="+mn-ea"/>
                <a:cs typeface="+mn-cs"/>
              </a:rPr>
              <a:t>. When gasoline is cheap, more people can afford to buy it and people consume much more of it.</a:t>
            </a:r>
          </a:p>
        </p:txBody>
      </p:sp>
      <p:sp>
        <p:nvSpPr>
          <p:cNvPr id="4" name="Slide Number Placeholder 3"/>
          <p:cNvSpPr>
            <a:spLocks noGrp="1"/>
          </p:cNvSpPr>
          <p:nvPr>
            <p:ph type="sldNum" sz="quarter" idx="10"/>
          </p:nvPr>
        </p:nvSpPr>
        <p:spPr/>
        <p:txBody>
          <a:bodyPr/>
          <a:lstStyle/>
          <a:p>
            <a:fld id="{459B4CBF-F1B4-4533-8DD5-69BE671403BF}" type="slidenum">
              <a:rPr lang="en-US" smtClean="0"/>
              <a:t>4</a:t>
            </a:fld>
            <a:endParaRPr lang="en-US" dirty="0"/>
          </a:p>
        </p:txBody>
      </p:sp>
    </p:spTree>
    <p:extLst>
      <p:ext uri="{BB962C8B-B14F-4D97-AF65-F5344CB8AC3E}">
        <p14:creationId xmlns:p14="http://schemas.microsoft.com/office/powerpoint/2010/main" val="27945136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These correspond with the following two equations:</a:t>
            </a:r>
          </a:p>
          <a:p>
            <a:endParaRPr lang="en-US" b="1" dirty="0"/>
          </a:p>
          <a:p>
            <a:r>
              <a:rPr lang="en-US" b="1" dirty="0"/>
              <a:t>Demand Equation</a:t>
            </a:r>
            <a:r>
              <a:rPr lang="en-US" dirty="0"/>
              <a:t>: Q</a:t>
            </a:r>
            <a:r>
              <a:rPr lang="en-US" baseline="-25000" dirty="0"/>
              <a:t>d</a:t>
            </a:r>
            <a:r>
              <a:rPr lang="en-US" dirty="0"/>
              <a:t> = 300 – 20P</a:t>
            </a:r>
            <a:endParaRPr lang="en-US" b="1" dirty="0"/>
          </a:p>
          <a:p>
            <a:r>
              <a:rPr lang="en-US" b="1" dirty="0"/>
              <a:t>Supply Equation</a:t>
            </a:r>
            <a:r>
              <a:rPr lang="en-US" dirty="0"/>
              <a:t>: Q</a:t>
            </a:r>
            <a:r>
              <a:rPr lang="en-US" baseline="-25000" dirty="0"/>
              <a:t>s</a:t>
            </a:r>
            <a:r>
              <a:rPr lang="en-US" dirty="0"/>
              <a:t> = 130P</a:t>
            </a:r>
          </a:p>
          <a:p>
            <a:endParaRPr lang="en-US" dirty="0"/>
          </a:p>
          <a:p>
            <a:r>
              <a:rPr lang="en-US" dirty="0"/>
              <a:t>The equilibrium is identified</a:t>
            </a:r>
            <a:r>
              <a:rPr lang="en-US" baseline="0" dirty="0"/>
              <a:t> at Qs = Qd = 200 in the schedule.</a:t>
            </a: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31</a:t>
            </a:fld>
            <a:endParaRPr lang="en-US" dirty="0"/>
          </a:p>
        </p:txBody>
      </p:sp>
    </p:spTree>
    <p:extLst>
      <p:ext uri="{BB962C8B-B14F-4D97-AF65-F5344CB8AC3E}">
        <p14:creationId xmlns:p14="http://schemas.microsoft.com/office/powerpoint/2010/main" val="32978592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32</a:t>
            </a:fld>
            <a:endParaRPr lang="en-US" dirty="0"/>
          </a:p>
        </p:txBody>
      </p:sp>
    </p:spTree>
    <p:extLst>
      <p:ext uri="{BB962C8B-B14F-4D97-AF65-F5344CB8AC3E}">
        <p14:creationId xmlns:p14="http://schemas.microsoft.com/office/powerpoint/2010/main" val="35582396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It is important that students recognize </a:t>
            </a:r>
            <a:r>
              <a:rPr lang="en-US" sz="1200" kern="1200" dirty="0">
                <a:solidFill>
                  <a:schemeClr val="tx1"/>
                </a:solidFill>
                <a:effectLst/>
                <a:latin typeface="+mn-lt"/>
                <a:ea typeface="+mn-ea"/>
                <a:cs typeface="+mn-cs"/>
              </a:rPr>
              <a:t>that a surplus would leave goods unsold.</a:t>
            </a:r>
            <a:r>
              <a:rPr lang="en-US" sz="1200" kern="1200" baseline="0" dirty="0">
                <a:solidFill>
                  <a:schemeClr val="tx1"/>
                </a:solidFill>
                <a:effectLst/>
                <a:latin typeface="+mn-lt"/>
                <a:ea typeface="+mn-ea"/>
                <a:cs typeface="+mn-cs"/>
              </a:rPr>
              <a:t> That is, there are goods for sale that buyers do not want to buy because the price is too high. At equilibrium, the quantity supplied is exactly equal to quantity demanded. Thus, in equilibrium, the flow of goods produced is exactly equal to the flow of goods purchased. There is no stock pile of goods or leftover inventory.</a:t>
            </a:r>
            <a:endParaRPr lang="en-US" baseline="0" dirty="0"/>
          </a:p>
        </p:txBody>
      </p:sp>
      <p:sp>
        <p:nvSpPr>
          <p:cNvPr id="4" name="Slide Number Placeholder 3"/>
          <p:cNvSpPr>
            <a:spLocks noGrp="1"/>
          </p:cNvSpPr>
          <p:nvPr>
            <p:ph type="sldNum" sz="quarter" idx="10"/>
          </p:nvPr>
        </p:nvSpPr>
        <p:spPr/>
        <p:txBody>
          <a:bodyPr/>
          <a:lstStyle/>
          <a:p>
            <a:fld id="{459B4CBF-F1B4-4533-8DD5-69BE671403BF}" type="slidenum">
              <a:rPr lang="en-US" smtClean="0"/>
              <a:t>33</a:t>
            </a:fld>
            <a:endParaRPr lang="en-US" dirty="0"/>
          </a:p>
        </p:txBody>
      </p:sp>
    </p:spTree>
    <p:extLst>
      <p:ext uri="{BB962C8B-B14F-4D97-AF65-F5344CB8AC3E}">
        <p14:creationId xmlns:p14="http://schemas.microsoft.com/office/powerpoint/2010/main" val="21527763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shortage indicates that consumers could not buy all that they wanted. This</a:t>
            </a:r>
            <a:r>
              <a:rPr lang="en-US" sz="1200" kern="1200" baseline="0" dirty="0">
                <a:solidFill>
                  <a:schemeClr val="tx1"/>
                </a:solidFill>
                <a:effectLst/>
                <a:latin typeface="+mn-lt"/>
                <a:ea typeface="+mn-ea"/>
                <a:cs typeface="+mn-cs"/>
              </a:rPr>
              <a:t> is due to producers not producing enough goods. This occurs when the price is too low and producers do not have sufficient incentives to produce more.</a:t>
            </a:r>
            <a:endParaRPr lang="en-US" baseline="0" dirty="0"/>
          </a:p>
        </p:txBody>
      </p:sp>
      <p:sp>
        <p:nvSpPr>
          <p:cNvPr id="4" name="Slide Number Placeholder 3"/>
          <p:cNvSpPr>
            <a:spLocks noGrp="1"/>
          </p:cNvSpPr>
          <p:nvPr>
            <p:ph type="sldNum" sz="quarter" idx="10"/>
          </p:nvPr>
        </p:nvSpPr>
        <p:spPr/>
        <p:txBody>
          <a:bodyPr/>
          <a:lstStyle/>
          <a:p>
            <a:fld id="{459B4CBF-F1B4-4533-8DD5-69BE671403BF}" type="slidenum">
              <a:rPr lang="en-US" smtClean="0"/>
              <a:t>34</a:t>
            </a:fld>
            <a:endParaRPr lang="en-US" dirty="0"/>
          </a:p>
        </p:txBody>
      </p:sp>
    </p:spTree>
    <p:extLst>
      <p:ext uri="{BB962C8B-B14F-4D97-AF65-F5344CB8AC3E}">
        <p14:creationId xmlns:p14="http://schemas.microsoft.com/office/powerpoint/2010/main" val="21527763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35</a:t>
            </a:fld>
            <a:endParaRPr lang="en-US" dirty="0"/>
          </a:p>
        </p:txBody>
      </p:sp>
    </p:spTree>
    <p:extLst>
      <p:ext uri="{BB962C8B-B14F-4D97-AF65-F5344CB8AC3E}">
        <p14:creationId xmlns:p14="http://schemas.microsoft.com/office/powerpoint/2010/main" val="34417892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36</a:t>
            </a:fld>
            <a:endParaRPr lang="en-US" dirty="0"/>
          </a:p>
        </p:txBody>
      </p:sp>
    </p:spTree>
    <p:extLst>
      <p:ext uri="{BB962C8B-B14F-4D97-AF65-F5344CB8AC3E}">
        <p14:creationId xmlns:p14="http://schemas.microsoft.com/office/powerpoint/2010/main" val="32978592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37</a:t>
            </a:fld>
            <a:endParaRPr lang="en-US" dirty="0"/>
          </a:p>
        </p:txBody>
      </p:sp>
    </p:spTree>
    <p:extLst>
      <p:ext uri="{BB962C8B-B14F-4D97-AF65-F5344CB8AC3E}">
        <p14:creationId xmlns:p14="http://schemas.microsoft.com/office/powerpoint/2010/main" val="32978592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38</a:t>
            </a:fld>
            <a:endParaRPr lang="en-US" dirty="0"/>
          </a:p>
        </p:txBody>
      </p:sp>
    </p:spTree>
    <p:extLst>
      <p:ext uri="{BB962C8B-B14F-4D97-AF65-F5344CB8AC3E}">
        <p14:creationId xmlns:p14="http://schemas.microsoft.com/office/powerpoint/2010/main" val="32978592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39</a:t>
            </a:fld>
            <a:endParaRPr lang="en-US" dirty="0"/>
          </a:p>
        </p:txBody>
      </p:sp>
    </p:spTree>
    <p:extLst>
      <p:ext uri="{BB962C8B-B14F-4D97-AF65-F5344CB8AC3E}">
        <p14:creationId xmlns:p14="http://schemas.microsoft.com/office/powerpoint/2010/main" val="32978592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42</a:t>
            </a:fld>
            <a:endParaRPr lang="en-US" dirty="0"/>
          </a:p>
        </p:txBody>
      </p:sp>
    </p:spTree>
    <p:extLst>
      <p:ext uri="{BB962C8B-B14F-4D97-AF65-F5344CB8AC3E}">
        <p14:creationId xmlns:p14="http://schemas.microsoft.com/office/powerpoint/2010/main" val="3297859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ways to show the demand for a product: a demand schedule and a demand curve.</a:t>
            </a:r>
            <a:r>
              <a:rPr lang="en-US" baseline="0" dirty="0"/>
              <a:t> </a:t>
            </a:r>
            <a:r>
              <a:rPr lang="en-US" dirty="0"/>
              <a:t>Each provides the same information,</a:t>
            </a:r>
            <a:r>
              <a:rPr lang="en-US" baseline="0" dirty="0"/>
              <a:t> which is t</a:t>
            </a:r>
            <a:r>
              <a:rPr lang="en-US" dirty="0"/>
              <a:t>he quantity of a good or service consumers will want to buy at different prices. Using the demand schedule,</a:t>
            </a:r>
            <a:r>
              <a:rPr lang="en-US" baseline="0" dirty="0"/>
              <a:t> the emphasis of “holding all else constant’” can be demonstrated. Only price is being adjusted and, as such, only price affects the quantity demanded. Lastly, the </a:t>
            </a:r>
            <a:r>
              <a:rPr lang="en-US" sz="1200" b="0" i="0" u="none" strike="noStrike" kern="1200" baseline="0" dirty="0">
                <a:solidFill>
                  <a:schemeClr val="tx1"/>
                </a:solidFill>
                <a:latin typeface="+mn-lt"/>
                <a:ea typeface="+mn-ea"/>
                <a:cs typeface="+mn-cs"/>
              </a:rPr>
              <a:t>demand schedule shows the quantities of a particular good or service that consumers are willing to purchase (demand) at various prices. That is, it shows the highest amount consumers will pay for any given quantity.</a:t>
            </a: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5</a:t>
            </a:fld>
            <a:endParaRPr lang="en-US" dirty="0"/>
          </a:p>
        </p:txBody>
      </p:sp>
    </p:spTree>
    <p:extLst>
      <p:ext uri="{BB962C8B-B14F-4D97-AF65-F5344CB8AC3E}">
        <p14:creationId xmlns:p14="http://schemas.microsoft.com/office/powerpoint/2010/main" val="1567160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43</a:t>
            </a:fld>
            <a:endParaRPr lang="en-US" dirty="0"/>
          </a:p>
        </p:txBody>
      </p:sp>
    </p:spTree>
    <p:extLst>
      <p:ext uri="{BB962C8B-B14F-4D97-AF65-F5344CB8AC3E}">
        <p14:creationId xmlns:p14="http://schemas.microsoft.com/office/powerpoint/2010/main" val="7759460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44</a:t>
            </a:fld>
            <a:endParaRPr lang="en-US" dirty="0"/>
          </a:p>
        </p:txBody>
      </p:sp>
    </p:spTree>
    <p:extLst>
      <p:ext uri="{BB962C8B-B14F-4D97-AF65-F5344CB8AC3E}">
        <p14:creationId xmlns:p14="http://schemas.microsoft.com/office/powerpoint/2010/main" val="19876043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45</a:t>
            </a:fld>
            <a:endParaRPr lang="en-US" dirty="0"/>
          </a:p>
        </p:txBody>
      </p:sp>
    </p:spTree>
    <p:extLst>
      <p:ext uri="{BB962C8B-B14F-4D97-AF65-F5344CB8AC3E}">
        <p14:creationId xmlns:p14="http://schemas.microsoft.com/office/powerpoint/2010/main" val="21479761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46</a:t>
            </a:fld>
            <a:endParaRPr lang="en-US" dirty="0"/>
          </a:p>
        </p:txBody>
      </p:sp>
    </p:spTree>
    <p:extLst>
      <p:ext uri="{BB962C8B-B14F-4D97-AF65-F5344CB8AC3E}">
        <p14:creationId xmlns:p14="http://schemas.microsoft.com/office/powerpoint/2010/main" val="20153419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48</a:t>
            </a:fld>
            <a:endParaRPr lang="en-US" dirty="0"/>
          </a:p>
        </p:txBody>
      </p:sp>
    </p:spTree>
    <p:extLst>
      <p:ext uri="{BB962C8B-B14F-4D97-AF65-F5344CB8AC3E}">
        <p14:creationId xmlns:p14="http://schemas.microsoft.com/office/powerpoint/2010/main" val="32978592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49</a:t>
            </a:fld>
            <a:endParaRPr lang="en-US" dirty="0"/>
          </a:p>
        </p:txBody>
      </p:sp>
    </p:spTree>
    <p:extLst>
      <p:ext uri="{BB962C8B-B14F-4D97-AF65-F5344CB8AC3E}">
        <p14:creationId xmlns:p14="http://schemas.microsoft.com/office/powerpoint/2010/main" val="32978592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50</a:t>
            </a:fld>
            <a:endParaRPr lang="en-US" dirty="0"/>
          </a:p>
        </p:txBody>
      </p:sp>
    </p:spTree>
    <p:extLst>
      <p:ext uri="{BB962C8B-B14F-4D97-AF65-F5344CB8AC3E}">
        <p14:creationId xmlns:p14="http://schemas.microsoft.com/office/powerpoint/2010/main" val="27321276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Students often wonder why ambiguous</a:t>
            </a:r>
            <a:r>
              <a:rPr lang="en-US" baseline="0" dirty="0"/>
              <a:t> effects exist when graphically the new equilibrium is identified perfectly. Emphasize that the size of the effect may not be precisely known and that we may only know that supply and demand have shifted and the direction.</a:t>
            </a: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51</a:t>
            </a:fld>
            <a:endParaRPr lang="en-US" dirty="0"/>
          </a:p>
        </p:txBody>
      </p:sp>
    </p:spTree>
    <p:extLst>
      <p:ext uri="{BB962C8B-B14F-4D97-AF65-F5344CB8AC3E}">
        <p14:creationId xmlns:p14="http://schemas.microsoft.com/office/powerpoint/2010/main" val="8853647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52</a:t>
            </a:fld>
            <a:endParaRPr lang="en-US" dirty="0"/>
          </a:p>
        </p:txBody>
      </p:sp>
    </p:spTree>
    <p:extLst>
      <p:ext uri="{BB962C8B-B14F-4D97-AF65-F5344CB8AC3E}">
        <p14:creationId xmlns:p14="http://schemas.microsoft.com/office/powerpoint/2010/main" val="26766205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a:t>
            </a:r>
            <a:r>
              <a:rPr lang="en-US" baseline="0" dirty="0"/>
              <a:t> reiterate that although the new equilibrium can be found, there is some uncertainty of the exact location if the magnitudes of change are unknown. If they are known (such as using algebraic equations with the unit shifts specified), then both the new equilibrium price and quantity are precisely known.</a:t>
            </a: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53</a:t>
            </a:fld>
            <a:endParaRPr lang="en-US" dirty="0"/>
          </a:p>
        </p:txBody>
      </p:sp>
    </p:spTree>
    <p:extLst>
      <p:ext uri="{BB962C8B-B14F-4D97-AF65-F5344CB8AC3E}">
        <p14:creationId xmlns:p14="http://schemas.microsoft.com/office/powerpoint/2010/main" val="2310271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What the demand</a:t>
            </a:r>
            <a:r>
              <a:rPr lang="en-US" sz="1200" b="1" kern="1200" baseline="0" dirty="0">
                <a:solidFill>
                  <a:schemeClr val="tx1"/>
                </a:solidFill>
                <a:latin typeface="+mn-lt"/>
                <a:ea typeface="+mn-ea"/>
                <a:cs typeface="+mn-cs"/>
              </a:rPr>
              <a:t> curve shows: </a:t>
            </a:r>
            <a:r>
              <a:rPr lang="en-US" sz="1200" kern="1200" dirty="0">
                <a:solidFill>
                  <a:schemeClr val="tx1"/>
                </a:solidFill>
                <a:latin typeface="+mn-lt"/>
                <a:ea typeface="+mn-ea"/>
                <a:cs typeface="+mn-cs"/>
              </a:rPr>
              <a:t>The demand curve shows the relationship between the quantity demanded of a good and the price of the good, holding all of the other factors that affect the quantity demanded constant,</a:t>
            </a:r>
            <a:r>
              <a:rPr lang="en-US" sz="1200" kern="1200" baseline="0" dirty="0">
                <a:solidFill>
                  <a:schemeClr val="tx1"/>
                </a:solidFill>
                <a:latin typeface="+mn-lt"/>
                <a:ea typeface="+mn-ea"/>
                <a:cs typeface="+mn-cs"/>
              </a:rPr>
              <a:t> for a given time period.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latin typeface="+mn-lt"/>
                <a:ea typeface="+mn-ea"/>
                <a:cs typeface="+mn-cs"/>
              </a:rPr>
              <a:t>Drawing the demand curve: </a:t>
            </a:r>
            <a:r>
              <a:rPr lang="en-US" dirty="0"/>
              <a:t>To draw the demand curve for a product, plot the (price, quantity demanded) coordinates from the demand schedule.</a:t>
            </a:r>
            <a:r>
              <a:rPr lang="en-US" sz="1200" kern="1200" baseline="0" dirty="0">
                <a:solidFill>
                  <a:schemeClr val="tx1"/>
                </a:solidFill>
                <a:latin typeface="+mn-lt"/>
                <a:ea typeface="+mn-ea"/>
                <a:cs typeface="+mn-cs"/>
              </a:rPr>
              <a:t> </a:t>
            </a:r>
            <a:r>
              <a:rPr lang="en-US" sz="1200" dirty="0"/>
              <a:t>By convention, the demand curve is drawn with price on the vertical axis and the quantity demanded on the horizontal axis. </a:t>
            </a:r>
            <a:r>
              <a:rPr lang="en-US" sz="1200" kern="1200" baseline="0" dirty="0">
                <a:solidFill>
                  <a:schemeClr val="tx1"/>
                </a:solidFill>
                <a:latin typeface="+mn-lt"/>
                <a:ea typeface="+mn-ea"/>
                <a:cs typeface="+mn-cs"/>
              </a:rPr>
              <a:t>Point out to students that </a:t>
            </a:r>
            <a:r>
              <a:rPr lang="en-US" sz="1200" u="none" kern="1200" baseline="0" dirty="0">
                <a:solidFill>
                  <a:schemeClr val="tx1"/>
                </a:solidFill>
                <a:latin typeface="+mn-lt"/>
                <a:ea typeface="+mn-ea"/>
                <a:cs typeface="+mn-cs"/>
              </a:rPr>
              <a:t>usually</a:t>
            </a:r>
            <a:r>
              <a:rPr lang="en-US" sz="1200" kern="1200" baseline="0" dirty="0">
                <a:solidFill>
                  <a:schemeClr val="tx1"/>
                </a:solidFill>
                <a:latin typeface="+mn-lt"/>
                <a:ea typeface="+mn-ea"/>
                <a:cs typeface="+mn-cs"/>
              </a:rPr>
              <a:t> the dependent variable is plotted on the vertical axis while the independent variable is plotted on the horizontal axis. Plotting the demand schedule puts price, the independent variable, on the vertical axis, while the dependent variables, quantity demanded, is on the horizontal axis. For example, at a price of $100, the quantity demanded is 150 million. At a price of $60, the quantity demanded is 210 million.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latin typeface="+mn-lt"/>
                <a:ea typeface="+mn-ea"/>
                <a:cs typeface="+mn-cs"/>
              </a:rPr>
              <a:t>Law of demand: </a:t>
            </a:r>
            <a:r>
              <a:rPr lang="en-US" sz="1200" dirty="0"/>
              <a:t>The demand curve is downward sloping reflecting the law of demand</a:t>
            </a:r>
            <a:r>
              <a:rPr lang="en-US" sz="1200" baseline="0" dirty="0"/>
              <a:t> </a:t>
            </a:r>
            <a:r>
              <a:rPr lang="en-US" sz="1200" kern="1200" baseline="0" dirty="0">
                <a:solidFill>
                  <a:schemeClr val="tx1"/>
                </a:solidFill>
                <a:latin typeface="+mn-lt"/>
                <a:ea typeface="+mn-ea"/>
                <a:cs typeface="+mn-cs"/>
              </a:rPr>
              <a:t>- that price and quantity demanded are inversely related. </a:t>
            </a:r>
            <a:r>
              <a:rPr lang="en-US" sz="1200" kern="1200" dirty="0">
                <a:solidFill>
                  <a:schemeClr val="tx1"/>
                </a:solidFill>
                <a:latin typeface="+mn-lt"/>
                <a:ea typeface="+mn-ea"/>
                <a:cs typeface="+mn-cs"/>
              </a:rPr>
              <a:t>Similar to the demand schedule, affordability and desirability</a:t>
            </a:r>
            <a:r>
              <a:rPr lang="en-US" sz="1200" kern="1200" baseline="0" dirty="0">
                <a:solidFill>
                  <a:schemeClr val="tx1"/>
                </a:solidFill>
                <a:latin typeface="+mn-lt"/>
                <a:ea typeface="+mn-ea"/>
                <a:cs typeface="+mn-cs"/>
              </a:rPr>
              <a:t> remain constant.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latin typeface="+mn-lt"/>
                <a:ea typeface="+mn-ea"/>
                <a:cs typeface="+mn-cs"/>
              </a:rPr>
              <a:t>Relationship between schedule and curve: </a:t>
            </a:r>
            <a:r>
              <a:rPr lang="en-US" dirty="0"/>
              <a:t>Point</a:t>
            </a:r>
            <a:r>
              <a:rPr lang="en-US" baseline="0" dirty="0"/>
              <a:t> out to students that the demand schedule and curve both </a:t>
            </a:r>
            <a:r>
              <a:rPr lang="en-US" dirty="0"/>
              <a:t>describe the relationship between the price of a product and the quantity demanded of that product, </a:t>
            </a:r>
            <a:r>
              <a:rPr lang="en-US" u="none" dirty="0"/>
              <a:t>holding all other factors constant.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6</a:t>
            </a:fld>
            <a:endParaRPr lang="en-US" dirty="0"/>
          </a:p>
        </p:txBody>
      </p:sp>
    </p:spTree>
    <p:extLst>
      <p:ext uri="{BB962C8B-B14F-4D97-AF65-F5344CB8AC3E}">
        <p14:creationId xmlns:p14="http://schemas.microsoft.com/office/powerpoint/2010/main" val="190308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7</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8</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term “nonprice</a:t>
            </a:r>
            <a:r>
              <a:rPr lang="en-US" baseline="0" dirty="0"/>
              <a:t> determinant” </a:t>
            </a:r>
            <a:r>
              <a:rPr lang="en-US" dirty="0"/>
              <a:t>refers to an influence other than the price of the good or service in</a:t>
            </a:r>
            <a:r>
              <a:rPr lang="en-US" baseline="0" dirty="0"/>
              <a:t> question that affects the demand for that good or service. Be careful when teaching this concept. Price is a determinant of demand in the sense that the price affects quantity demanded, holding all else constant. On the other hand, holding price constant, the five non-price determinants influence the quantity demand.</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Consumer Preferences</a:t>
            </a:r>
            <a:r>
              <a:rPr lang="en-US" b="0" dirty="0"/>
              <a:t>:</a:t>
            </a:r>
            <a:r>
              <a:rPr lang="en-US" baseline="0" dirty="0"/>
              <a:t> </a:t>
            </a:r>
            <a:r>
              <a:rPr lang="en-US" dirty="0"/>
              <a:t>Fads, trends, and fashions can cause demand to change. When tastes shift in favor of a good, the demand curve will shift to the right; when a good becomes less popular, the demand curve will shift to the left. Children’s toys are highly susceptible</a:t>
            </a:r>
            <a:r>
              <a:rPr lang="en-US" baseline="0" dirty="0"/>
              <a:t> to fads. (Kids might not know what it is, but they know that they want it.)</a:t>
            </a:r>
          </a:p>
          <a:p>
            <a:endParaRPr lang="en-US" baseline="0" dirty="0"/>
          </a:p>
          <a:p>
            <a:r>
              <a:rPr lang="en-US" b="1" dirty="0"/>
              <a:t>Incomes:</a:t>
            </a:r>
            <a:r>
              <a:rPr lang="en-US" dirty="0"/>
              <a:t> Changes in income can lead to a change in demand.  When people earn more income, they're willing and able to spend more</a:t>
            </a:r>
            <a:r>
              <a:rPr lang="en-US" baseline="0" dirty="0"/>
              <a:t> on some goods, which increases t</a:t>
            </a:r>
            <a:r>
              <a:rPr lang="en-US" dirty="0"/>
              <a:t>he demand for these products.</a:t>
            </a:r>
            <a:r>
              <a:rPr lang="en-US" baseline="0" dirty="0"/>
              <a:t> However, spending less on other goods causes the demands for those goods to go down</a:t>
            </a:r>
            <a:r>
              <a:rPr lang="en-US" dirty="0"/>
              <a:t>. Normal goods are goods for which an increase in income leads to an increase in demand for those goods. Inferior goods</a:t>
            </a:r>
            <a:r>
              <a:rPr lang="en-US" baseline="0" dirty="0"/>
              <a:t> are goods for which an</a:t>
            </a:r>
            <a:r>
              <a:rPr lang="en-US" dirty="0"/>
              <a:t> increase in income leads to a</a:t>
            </a:r>
            <a:r>
              <a:rPr lang="en-US" baseline="0" dirty="0"/>
              <a:t> decrease in the demand for those goods</a:t>
            </a:r>
            <a:r>
              <a:rPr lang="en-US" dirty="0"/>
              <a:t>.  When a good is a normal good, an increase in income will shift the demand curve to the right.  When a good is an inferior good, an increase in income will shift the demand curve to the left.</a:t>
            </a:r>
          </a:p>
          <a:p>
            <a:endParaRPr lang="en-US" dirty="0"/>
          </a:p>
          <a:p>
            <a:r>
              <a:rPr lang="en-US" b="1" dirty="0"/>
              <a:t>Price</a:t>
            </a:r>
            <a:r>
              <a:rPr lang="en-US" b="1" baseline="0" dirty="0"/>
              <a:t>s of related goods</a:t>
            </a:r>
            <a:r>
              <a:rPr lang="en-US" b="0" baseline="0" dirty="0"/>
              <a:t>:</a:t>
            </a:r>
            <a:r>
              <a:rPr lang="en-US" dirty="0"/>
              <a:t> Some goods are related, and the change in the price of one good can affect the demand for another good. </a:t>
            </a:r>
            <a:r>
              <a:rPr lang="en-US" u="sng" dirty="0"/>
              <a:t>Substitutes</a:t>
            </a:r>
            <a:r>
              <a:rPr lang="en-US" dirty="0"/>
              <a:t> are goods that have many of the same uses. When goods are substitutes, the more you buy of one of them, the less you buy of the other. For some consumers, soft drinks and fizzy fruit drinks,</a:t>
            </a:r>
            <a:r>
              <a:rPr lang="en-US" baseline="0" dirty="0"/>
              <a:t> </a:t>
            </a:r>
            <a:r>
              <a:rPr lang="en-US" dirty="0"/>
              <a:t>beef and chicken, or pretzels and potato chips may be substitutes.  When goods are substitutes, an increase in the price of one of them causes an increase in the demand for the other. If Redbull drinks become more expensive, you will substitute soft drinks instead.  A decrease in the price of a substitute reduces the demand for a good and causes its demand curve to shift to the left.  An increase in the price of a substitute increases the demand for a good and causes its demand curve to shift to the right. </a:t>
            </a:r>
            <a:r>
              <a:rPr lang="en-US" u="sng" dirty="0"/>
              <a:t>Complements</a:t>
            </a:r>
            <a:r>
              <a:rPr lang="en-US" dirty="0"/>
              <a:t> are goods that are</a:t>
            </a:r>
            <a:r>
              <a:rPr lang="en-US" baseline="0" dirty="0"/>
              <a:t> often used together</a:t>
            </a:r>
            <a:r>
              <a:rPr lang="en-US" dirty="0"/>
              <a:t>.  There some consumers,</a:t>
            </a:r>
            <a:r>
              <a:rPr lang="en-US" baseline="0" dirty="0"/>
              <a:t> </a:t>
            </a:r>
            <a:r>
              <a:rPr lang="en-US" dirty="0"/>
              <a:t>gasoline and automobiles, printers and computers, or peanut butter and jelly may be complements. If gasoline becomes more expensive, the demand for gas-guzzling automobiles will decline. A decrease in the price of a complement increases the demand for a product and shifts its demand curve to the right.  An increase in the price of a complement reduces the demand for a product and shifts its demand curve to the left.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Number of buyers:</a:t>
            </a:r>
            <a:r>
              <a:rPr lang="en-US" dirty="0"/>
              <a:t> Demand increases if new consumers enter the market,</a:t>
            </a:r>
            <a:r>
              <a:rPr lang="en-US" baseline="0" dirty="0"/>
              <a:t> while</a:t>
            </a:r>
            <a:r>
              <a:rPr lang="en-US" dirty="0"/>
              <a:t> it decreases if current consumers leave the market.  For example, increased consumer use of ethanol fuel has increased the demand for corn, from which ethanol is made. An increase in the number of people in the market for a good shifts the demand curve to the right.  A decrease in the number of people in the market for a good shifts the demand curve to the left.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Expectations: </a:t>
            </a:r>
            <a:r>
              <a:rPr lang="en-US" dirty="0"/>
              <a:t>Changes in consumers’ expectations about the future—especially future prices—can</a:t>
            </a:r>
            <a:r>
              <a:rPr lang="en-US" baseline="0" dirty="0"/>
              <a:t> affect demand. For example, if consumers expect that the price of a new cell phone will drop, demand decreases. An expected decrease in the future price of a good shifts the demand curve to the left. An expected increase in the future price of a good shifts the demand curve to the right.</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753BAB3-2D9D-4E1B-A636-F11DC6294ABD}" type="slidenum">
              <a:rPr lang="en-US" smtClean="0"/>
              <a:pPr/>
              <a:t>9</a:t>
            </a:fld>
            <a:endParaRPr lang="en-US" dirty="0"/>
          </a:p>
        </p:txBody>
      </p:sp>
    </p:spTree>
    <p:extLst>
      <p:ext uri="{BB962C8B-B14F-4D97-AF65-F5344CB8AC3E}">
        <p14:creationId xmlns:p14="http://schemas.microsoft.com/office/powerpoint/2010/main" val="2880735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Steps to shifting the demand curve:</a:t>
            </a:r>
          </a:p>
          <a:p>
            <a:pPr marL="228600" indent="-228600">
              <a:buAutoNum type="arabicParenR"/>
            </a:pPr>
            <a:r>
              <a:rPr lang="en-US" dirty="0"/>
              <a:t>Draw the baseline graph with the demand curve</a:t>
            </a:r>
            <a:r>
              <a:rPr lang="en-US" baseline="0" dirty="0"/>
              <a:t>.</a:t>
            </a:r>
          </a:p>
          <a:p>
            <a:pPr marL="228600" indent="-228600">
              <a:buAutoNum type="arabicParenR"/>
            </a:pPr>
            <a:r>
              <a:rPr lang="en-US" baseline="0" dirty="0"/>
              <a:t>Shift the demand curve by increasing the quantity demanded by 40 million units at each price.</a:t>
            </a:r>
          </a:p>
          <a:p>
            <a:pPr marL="228600" indent="-228600">
              <a:buAutoNum type="arabicParenR"/>
            </a:pPr>
            <a:r>
              <a:rPr lang="en-US" baseline="0" dirty="0"/>
              <a:t>Draw the new demand curve by connect the new points.</a:t>
            </a:r>
          </a:p>
          <a:p>
            <a:pPr marL="228600" indent="-228600">
              <a:buAutoNum type="arabicParenR"/>
            </a:pPr>
            <a:endParaRPr lang="en-US" baseline="0" dirty="0"/>
          </a:p>
          <a:p>
            <a:r>
              <a:rPr lang="en-US" dirty="0"/>
              <a:t>When demand increases, the entire demand curve shifts right. The quantity demanded at every price increases.</a:t>
            </a:r>
            <a:r>
              <a:rPr lang="en-US" baseline="0" dirty="0"/>
              <a:t> </a:t>
            </a:r>
            <a:r>
              <a:rPr lang="en-US" sz="1200" kern="1200" dirty="0">
                <a:solidFill>
                  <a:schemeClr val="tx1"/>
                </a:solidFill>
                <a:latin typeface="+mn-lt"/>
                <a:ea typeface="+mn-ea"/>
                <a:cs typeface="+mn-cs"/>
              </a:rPr>
              <a:t>The </a:t>
            </a:r>
            <a:r>
              <a:rPr lang="en-US" sz="1200" b="0" kern="1200" dirty="0">
                <a:solidFill>
                  <a:schemeClr val="tx1"/>
                </a:solidFill>
                <a:latin typeface="+mn-lt"/>
                <a:ea typeface="+mn-ea"/>
                <a:cs typeface="+mn-cs"/>
              </a:rPr>
              <a:t>increase in demand </a:t>
            </a:r>
            <a:r>
              <a:rPr lang="en-US" sz="1200" kern="1200" dirty="0">
                <a:solidFill>
                  <a:schemeClr val="tx1"/>
                </a:solidFill>
                <a:latin typeface="+mn-lt"/>
                <a:ea typeface="+mn-ea"/>
                <a:cs typeface="+mn-cs"/>
              </a:rPr>
              <a:t>shifts the demand curve rightward from D</a:t>
            </a:r>
            <a:r>
              <a:rPr lang="en-US" sz="1200" kern="1200" baseline="-25000" dirty="0">
                <a:solidFill>
                  <a:schemeClr val="tx1"/>
                </a:solidFill>
                <a:latin typeface="+mn-lt"/>
                <a:ea typeface="+mn-ea"/>
                <a:cs typeface="+mn-cs"/>
              </a:rPr>
              <a:t>A</a:t>
            </a:r>
            <a:r>
              <a:rPr lang="en-US" sz="1200" kern="1200" dirty="0">
                <a:solidFill>
                  <a:schemeClr val="tx1"/>
                </a:solidFill>
                <a:latin typeface="+mn-lt"/>
                <a:ea typeface="+mn-ea"/>
                <a:cs typeface="+mn-cs"/>
              </a:rPr>
              <a:t> to D</a:t>
            </a:r>
            <a:r>
              <a:rPr lang="en-US" sz="1200" kern="1200" baseline="-25000" dirty="0">
                <a:solidFill>
                  <a:schemeClr val="tx1"/>
                </a:solidFill>
                <a:latin typeface="+mn-lt"/>
                <a:ea typeface="+mn-ea"/>
                <a:cs typeface="+mn-cs"/>
              </a:rPr>
              <a:t>B</a:t>
            </a:r>
            <a:r>
              <a:rPr lang="en-US" sz="1200" kern="1200" dirty="0">
                <a:solidFill>
                  <a:schemeClr val="tx1"/>
                </a:solidFill>
                <a:latin typeface="+mn-lt"/>
                <a:ea typeface="+mn-ea"/>
                <a:cs typeface="+mn-cs"/>
              </a:rPr>
              <a:t>.  It is important that the terminology</a:t>
            </a:r>
            <a:r>
              <a:rPr lang="en-US" sz="1200" kern="1200" baseline="0" dirty="0">
                <a:solidFill>
                  <a:schemeClr val="tx1"/>
                </a:solidFill>
                <a:latin typeface="+mn-lt"/>
                <a:ea typeface="+mn-ea"/>
                <a:cs typeface="+mn-cs"/>
              </a:rPr>
              <a:t> ‘shift’ be continually used. While demand ‘changes’ due to some factor, the demand curve ‘shifts’. This change in demand is demonstrated by pointing out one price level: a</a:t>
            </a:r>
            <a:r>
              <a:rPr lang="en-US" sz="1200" kern="1200" dirty="0">
                <a:solidFill>
                  <a:schemeClr val="tx1"/>
                </a:solidFill>
                <a:latin typeface="+mn-lt"/>
                <a:ea typeface="+mn-ea"/>
                <a:cs typeface="+mn-cs"/>
              </a:rPr>
              <a:t>t a price of $120, the quantity of cellphones demanded increases from 120 to 180. </a:t>
            </a:r>
            <a:endParaRPr lang="en-US" dirty="0"/>
          </a:p>
          <a:p>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10</a:t>
            </a:fld>
            <a:endParaRPr lang="en-US" dirty="0"/>
          </a:p>
        </p:txBody>
      </p:sp>
    </p:spTree>
    <p:extLst>
      <p:ext uri="{BB962C8B-B14F-4D97-AF65-F5344CB8AC3E}">
        <p14:creationId xmlns:p14="http://schemas.microsoft.com/office/powerpoint/2010/main" val="39027080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hasCustomPrompt="1"/>
          </p:nvPr>
        </p:nvSpPr>
        <p:spPr>
          <a:xfrm>
            <a:off x="-8626" y="152400"/>
            <a:ext cx="9144000" cy="1143000"/>
          </a:xfrm>
          <a:prstGeom prst="rect">
            <a:avLst/>
          </a:prstGeom>
        </p:spPr>
        <p:txBody>
          <a:bodyPr/>
          <a:lstStyle>
            <a:lvl1pPr>
              <a:defRPr sz="6000">
                <a:latin typeface="Calibri Light" pitchFamily="34" charset="0"/>
              </a:defRPr>
            </a:lvl1pPr>
          </a:lstStyle>
          <a:p>
            <a:r>
              <a:rPr lang="en-US" dirty="0"/>
              <a:t>Chapter 3</a:t>
            </a:r>
          </a:p>
        </p:txBody>
      </p:sp>
      <p:sp>
        <p:nvSpPr>
          <p:cNvPr id="13" name="Text Placeholder 12"/>
          <p:cNvSpPr>
            <a:spLocks noGrp="1"/>
          </p:cNvSpPr>
          <p:nvPr>
            <p:ph type="body" sz="quarter" idx="10" hasCustomPrompt="1"/>
          </p:nvPr>
        </p:nvSpPr>
        <p:spPr>
          <a:xfrm>
            <a:off x="0" y="4800600"/>
            <a:ext cx="9144000" cy="762000"/>
          </a:xfrm>
          <a:prstGeom prst="rect">
            <a:avLst/>
          </a:prstGeom>
        </p:spPr>
        <p:txBody>
          <a:bodyPr/>
          <a:lstStyle>
            <a:lvl1pPr marL="0" indent="0">
              <a:buFontTx/>
              <a:buNone/>
              <a:defRPr/>
            </a:lvl1pPr>
            <a:lvl4pPr marL="0" indent="0" algn="ctr">
              <a:buNone/>
              <a:defRPr sz="4000">
                <a:latin typeface="Calibri Light" pitchFamily="34" charset="0"/>
              </a:defRPr>
            </a:lvl4pPr>
          </a:lstStyle>
          <a:p>
            <a:pPr lvl="3"/>
            <a:r>
              <a:rPr lang="en-US" dirty="0"/>
              <a:t>Markets</a:t>
            </a:r>
          </a:p>
        </p:txBody>
      </p:sp>
      <p:pic>
        <p:nvPicPr>
          <p:cNvPr id="6" name="Picture 5">
            <a:extLst>
              <a:ext uri="{FF2B5EF4-FFF2-40B4-BE49-F238E27FC236}">
                <a16:creationId xmlns:a16="http://schemas.microsoft.com/office/drawing/2014/main" id="{BFE27292-F53C-42C5-AC72-E731D2A1B240}"/>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2191145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049962"/>
          </a:xfrm>
          <a:prstGeom prst="rect">
            <a:avLst/>
          </a:prstGeom>
        </p:spPr>
        <p:txBody>
          <a:bodyPr vert="eaVert"/>
          <a:lstStyle>
            <a:lvl1pPr>
              <a:defRPr sz="4000">
                <a:solidFill>
                  <a:schemeClr val="tx2">
                    <a:lumMod val="75000"/>
                  </a:schemeClr>
                </a:solidFill>
                <a:latin typeface="+mn-lt"/>
              </a:defRPr>
            </a:lvl1pPr>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60499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8840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bg>
      <p:bgPr>
        <a:gradFill flip="none" rotWithShape="1">
          <a:gsLst>
            <a:gs pos="0">
              <a:schemeClr val="bg1">
                <a:lumMod val="65000"/>
              </a:schemeClr>
            </a:gs>
            <a:gs pos="16000">
              <a:schemeClr val="bg1">
                <a:lumMod val="85000"/>
              </a:schemeClr>
            </a:gs>
            <a:gs pos="33000">
              <a:schemeClr val="bg1"/>
            </a:gs>
          </a:gsLst>
          <a:lin ang="162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796"/>
            <a:ext cx="9144000" cy="1470025"/>
          </a:xfrm>
        </p:spPr>
        <p:txBody>
          <a:bodyPr>
            <a:normAutofit/>
          </a:bodyPr>
          <a:lstStyle>
            <a:lvl1pPr>
              <a:defRPr sz="6000"/>
            </a:lvl1pPr>
          </a:lstStyle>
          <a:p>
            <a:r>
              <a:rPr lang="en-US" dirty="0"/>
              <a:t>Chapter 3</a:t>
            </a:r>
          </a:p>
        </p:txBody>
      </p:sp>
      <p:sp>
        <p:nvSpPr>
          <p:cNvPr id="3" name="Subtitle 2"/>
          <p:cNvSpPr>
            <a:spLocks noGrp="1"/>
          </p:cNvSpPr>
          <p:nvPr>
            <p:ph type="subTitle" idx="1" hasCustomPrompt="1"/>
          </p:nvPr>
        </p:nvSpPr>
        <p:spPr>
          <a:xfrm>
            <a:off x="0" y="4705524"/>
            <a:ext cx="9144000" cy="1542875"/>
          </a:xfrm>
        </p:spPr>
        <p:txBody>
          <a:bodyPr>
            <a:normAutofit/>
          </a:bodyPr>
          <a:lstStyle>
            <a:lvl1pPr marL="0" indent="0" algn="ctr">
              <a:buNone/>
              <a:defRPr sz="4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Markets</a:t>
            </a:r>
          </a:p>
        </p:txBody>
      </p:sp>
      <p:pic>
        <p:nvPicPr>
          <p:cNvPr id="1026" name="Picture 2" descr="\\il02fil005.mhf.mhc\Commons\ECON\BR ECON TEAM\Alyssa\Karlan\Design\Karlan_globes3.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04744" y="1277112"/>
            <a:ext cx="3419856" cy="3218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1665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baseline="0">
                <a:solidFill>
                  <a:srgbClr val="9D0505"/>
                </a:solidFill>
                <a:latin typeface="+mn-lt"/>
              </a:defRPr>
            </a:lvl1pPr>
          </a:lstStyle>
          <a:p>
            <a:r>
              <a:rPr lang="en-US" dirty="0"/>
              <a:t>Slide title</a:t>
            </a:r>
          </a:p>
        </p:txBody>
      </p:sp>
      <p:sp>
        <p:nvSpPr>
          <p:cNvPr id="3" name="Content Placeholder 2"/>
          <p:cNvSpPr>
            <a:spLocks noGrp="1"/>
          </p:cNvSpPr>
          <p:nvPr>
            <p:ph idx="1"/>
          </p:nvPr>
        </p:nvSpPr>
        <p:spPr>
          <a:xfrm>
            <a:off x="457200" y="1219200"/>
            <a:ext cx="8229600" cy="4906963"/>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613648" y="384048"/>
            <a:ext cx="527304"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3-</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900746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a:prstGeom prst="rect">
            <a:avLst/>
          </a:prstGeo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p:cNvSpPr>
            <a:spLocks noGrp="1"/>
          </p:cNvSpPr>
          <p:nvPr>
            <p:ph type="title"/>
          </p:nvPr>
        </p:nvSpPr>
        <p:spPr>
          <a:xfrm>
            <a:off x="457200" y="274638"/>
            <a:ext cx="8229600" cy="792162"/>
          </a:xfrm>
          <a:prstGeom prst="rect">
            <a:avLst/>
          </a:prstGeom>
        </p:spPr>
        <p:txBody>
          <a:bodyPr/>
          <a:lstStyle>
            <a:lvl1pPr>
              <a:defRPr sz="4000">
                <a:solidFill>
                  <a:schemeClr val="tx2">
                    <a:lumMod val="75000"/>
                  </a:schemeClr>
                </a:solidFill>
                <a:latin typeface="+mn-lt"/>
              </a:defRPr>
            </a:lvl1pPr>
          </a:lstStyle>
          <a:p>
            <a:r>
              <a:rPr lang="en-US" dirty="0"/>
              <a:t>Click to edit Master title style</a:t>
            </a:r>
          </a:p>
        </p:txBody>
      </p:sp>
    </p:spTree>
    <p:extLst>
      <p:ext uri="{BB962C8B-B14F-4D97-AF65-F5344CB8AC3E}">
        <p14:creationId xmlns:p14="http://schemas.microsoft.com/office/powerpoint/2010/main" val="1971215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2"/>
          <p:cNvSpPr>
            <a:spLocks noGrp="1"/>
          </p:cNvSpPr>
          <p:nvPr>
            <p:ph type="title"/>
          </p:nvPr>
        </p:nvSpPr>
        <p:spPr>
          <a:xfrm>
            <a:off x="457200" y="274638"/>
            <a:ext cx="8229600" cy="792162"/>
          </a:xfrm>
          <a:prstGeom prst="rect">
            <a:avLst/>
          </a:prstGeom>
        </p:spPr>
        <p:txBody>
          <a:bodyPr/>
          <a:lstStyle>
            <a:lvl1pPr>
              <a:defRPr sz="4000">
                <a:solidFill>
                  <a:schemeClr val="tx2">
                    <a:lumMod val="75000"/>
                  </a:schemeClr>
                </a:solidFill>
                <a:latin typeface="+mn-lt"/>
              </a:defRPr>
            </a:lvl1pPr>
          </a:lstStyle>
          <a:p>
            <a:r>
              <a:rPr lang="en-US" dirty="0"/>
              <a:t>Click to edit Master title style</a:t>
            </a:r>
          </a:p>
        </p:txBody>
      </p:sp>
    </p:spTree>
    <p:extLst>
      <p:ext uri="{BB962C8B-B14F-4D97-AF65-F5344CB8AC3E}">
        <p14:creationId xmlns:p14="http://schemas.microsoft.com/office/powerpoint/2010/main" val="1615401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19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28800"/>
            <a:ext cx="4040188"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8200" y="1219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28800"/>
            <a:ext cx="4041775"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Rectangle 10"/>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3"/>
          <p:cNvSpPr>
            <a:spLocks noGrp="1"/>
          </p:cNvSpPr>
          <p:nvPr>
            <p:ph type="title"/>
          </p:nvPr>
        </p:nvSpPr>
        <p:spPr>
          <a:xfrm>
            <a:off x="457200" y="274638"/>
            <a:ext cx="8229600" cy="792162"/>
          </a:xfrm>
          <a:prstGeom prst="rect">
            <a:avLst/>
          </a:prstGeom>
        </p:spPr>
        <p:txBody>
          <a:bodyPr/>
          <a:lstStyle>
            <a:lvl1pPr>
              <a:defRPr sz="4000">
                <a:solidFill>
                  <a:schemeClr val="tx2">
                    <a:lumMod val="75000"/>
                  </a:schemeClr>
                </a:solidFill>
                <a:latin typeface="+mn-lt"/>
              </a:defRPr>
            </a:lvl1pPr>
          </a:lstStyle>
          <a:p>
            <a:r>
              <a:rPr lang="en-US" dirty="0"/>
              <a:t>Click to edit Master title style</a:t>
            </a:r>
          </a:p>
        </p:txBody>
      </p:sp>
    </p:spTree>
    <p:extLst>
      <p:ext uri="{BB962C8B-B14F-4D97-AF65-F5344CB8AC3E}">
        <p14:creationId xmlns:p14="http://schemas.microsoft.com/office/powerpoint/2010/main" val="1772966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tx2">
                    <a:lumMod val="75000"/>
                  </a:schemeClr>
                </a:solidFill>
                <a:latin typeface="+mn-lt"/>
              </a:defRPr>
            </a:lvl1pPr>
          </a:lstStyle>
          <a:p>
            <a:r>
              <a:rPr lang="en-US" dirty="0"/>
              <a:t>Click to edit Master title style</a:t>
            </a:r>
          </a:p>
        </p:txBody>
      </p:sp>
    </p:spTree>
    <p:extLst>
      <p:ext uri="{BB962C8B-B14F-4D97-AF65-F5344CB8AC3E}">
        <p14:creationId xmlns:p14="http://schemas.microsoft.com/office/powerpoint/2010/main" val="2830400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8289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605155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889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Rectangle 8"/>
          <p:cNvSpPr/>
          <p:nvPr userDrawn="1"/>
        </p:nvSpPr>
        <p:spPr>
          <a:xfrm>
            <a:off x="0" y="76200"/>
            <a:ext cx="89154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120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792288" y="5367338"/>
            <a:ext cx="5486400" cy="110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Rectangle 8"/>
          <p:cNvSpPr/>
          <p:nvPr userDrawn="1"/>
        </p:nvSpPr>
        <p:spPr>
          <a:xfrm>
            <a:off x="0" y="76200"/>
            <a:ext cx="891540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8516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219200"/>
            <a:ext cx="8229600" cy="51054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p:cNvSpPr>
            <a:spLocks noGrp="1"/>
          </p:cNvSpPr>
          <p:nvPr>
            <p:ph type="title"/>
          </p:nvPr>
        </p:nvSpPr>
        <p:spPr>
          <a:xfrm>
            <a:off x="457200" y="274638"/>
            <a:ext cx="8229600" cy="792162"/>
          </a:xfrm>
          <a:prstGeom prst="rect">
            <a:avLst/>
          </a:prstGeom>
        </p:spPr>
        <p:txBody>
          <a:bodyPr/>
          <a:lstStyle>
            <a:lvl1pPr>
              <a:defRPr sz="4000">
                <a:solidFill>
                  <a:schemeClr val="tx2">
                    <a:lumMod val="75000"/>
                  </a:schemeClr>
                </a:solidFill>
              </a:defRPr>
            </a:lvl1pPr>
          </a:lstStyle>
          <a:p>
            <a:r>
              <a:rPr lang="en-US" dirty="0"/>
              <a:t>Click to edit Master title style</a:t>
            </a:r>
          </a:p>
        </p:txBody>
      </p:sp>
    </p:spTree>
    <p:extLst>
      <p:ext uri="{BB962C8B-B14F-4D97-AF65-F5344CB8AC3E}">
        <p14:creationId xmlns:p14="http://schemas.microsoft.com/office/powerpoint/2010/main" val="1579078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Box 4"/>
          <p:cNvSpPr txBox="1"/>
          <p:nvPr userDrawn="1"/>
        </p:nvSpPr>
        <p:spPr>
          <a:xfrm>
            <a:off x="457200" y="6400800"/>
            <a:ext cx="83820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p:txBody>
      </p:sp>
    </p:spTree>
    <p:extLst>
      <p:ext uri="{BB962C8B-B14F-4D97-AF65-F5344CB8AC3E}">
        <p14:creationId xmlns:p14="http://schemas.microsoft.com/office/powerpoint/2010/main" val="31460517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txStyles>
    <p:titleStyle>
      <a:lvl1pPr algn="ctr" defTabSz="914400" rtl="0" eaLnBrk="1" latinLnBrk="0" hangingPunct="1">
        <a:spcBef>
          <a:spcPct val="0"/>
        </a:spcBef>
        <a:buNone/>
        <a:defRPr sz="4400" kern="1200">
          <a:solidFill>
            <a:schemeClr val="tx1"/>
          </a:solidFill>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3</a:t>
            </a:r>
          </a:p>
        </p:txBody>
      </p:sp>
      <p:sp>
        <p:nvSpPr>
          <p:cNvPr id="3" name="Subtitle 2"/>
          <p:cNvSpPr>
            <a:spLocks noGrp="1"/>
          </p:cNvSpPr>
          <p:nvPr>
            <p:ph type="body" sz="quarter" idx="10"/>
          </p:nvPr>
        </p:nvSpPr>
        <p:spPr/>
        <p:txBody>
          <a:bodyPr>
            <a:normAutofit/>
          </a:bodyPr>
          <a:lstStyle/>
          <a:p>
            <a:pPr algn="ctr"/>
            <a:r>
              <a:rPr lang="en-US" sz="4000" dirty="0"/>
              <a:t>Markets</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TextBox 198"/>
          <p:cNvSpPr txBox="1"/>
          <p:nvPr/>
        </p:nvSpPr>
        <p:spPr>
          <a:xfrm>
            <a:off x="5352255" y="1676400"/>
            <a:ext cx="3639345" cy="3539430"/>
          </a:xfrm>
          <a:prstGeom prst="rect">
            <a:avLst/>
          </a:prstGeom>
          <a:noFill/>
        </p:spPr>
        <p:txBody>
          <a:bodyPr wrap="square" rtlCol="0">
            <a:spAutoFit/>
          </a:bodyPr>
          <a:lstStyle/>
          <a:p>
            <a:pPr marL="285750" indent="-285750">
              <a:buFont typeface="Arial" pitchFamily="34" charset="0"/>
              <a:buChar char="•"/>
            </a:pPr>
            <a:r>
              <a:rPr lang="en-US" sz="2800" dirty="0">
                <a:latin typeface="Calibri Light" pitchFamily="34" charset="0"/>
              </a:rPr>
              <a:t>When demand increases, the demand curve shifts to the right.</a:t>
            </a:r>
          </a:p>
          <a:p>
            <a:pPr marL="285750" indent="-285750">
              <a:buFont typeface="Arial" pitchFamily="34" charset="0"/>
              <a:buChar char="•"/>
            </a:pPr>
            <a:r>
              <a:rPr lang="en-US" sz="2800" dirty="0">
                <a:latin typeface="Calibri Light" pitchFamily="34" charset="0"/>
              </a:rPr>
              <a:t>When demand decreases, the demand curve shifts to the left.</a:t>
            </a:r>
          </a:p>
        </p:txBody>
      </p:sp>
      <p:sp>
        <p:nvSpPr>
          <p:cNvPr id="2" name="Title 1"/>
          <p:cNvSpPr>
            <a:spLocks noGrp="1"/>
          </p:cNvSpPr>
          <p:nvPr>
            <p:ph type="title"/>
          </p:nvPr>
        </p:nvSpPr>
        <p:spPr/>
        <p:txBody>
          <a:bodyPr/>
          <a:lstStyle/>
          <a:p>
            <a:r>
              <a:rPr lang="en-US" dirty="0"/>
              <a:t>Shifting the demand curve</a:t>
            </a:r>
          </a:p>
        </p:txBody>
      </p:sp>
      <p:sp>
        <p:nvSpPr>
          <p:cNvPr id="5228" name="Rectangle 135"/>
          <p:cNvSpPr>
            <a:spLocks noChangeArrowheads="1"/>
          </p:cNvSpPr>
          <p:nvPr/>
        </p:nvSpPr>
        <p:spPr bwMode="auto">
          <a:xfrm>
            <a:off x="1068387" y="2065338"/>
            <a:ext cx="3860800" cy="269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grpSp>
        <p:nvGrpSpPr>
          <p:cNvPr id="5272" name="Group 5271"/>
          <p:cNvGrpSpPr/>
          <p:nvPr/>
        </p:nvGrpSpPr>
        <p:grpSpPr>
          <a:xfrm>
            <a:off x="609600" y="1600200"/>
            <a:ext cx="4579937" cy="3832225"/>
            <a:chOff x="2281238" y="1370013"/>
            <a:chExt cx="4579937" cy="3832225"/>
          </a:xfrm>
        </p:grpSpPr>
        <p:sp>
          <p:nvSpPr>
            <p:cNvPr id="5227" name="Rectangle 134"/>
            <p:cNvSpPr>
              <a:spLocks noChangeArrowheads="1"/>
            </p:cNvSpPr>
            <p:nvPr/>
          </p:nvSpPr>
          <p:spPr bwMode="auto">
            <a:xfrm>
              <a:off x="2284413" y="1373188"/>
              <a:ext cx="4573587" cy="3824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5226" name="AutoShape 132"/>
            <p:cNvSpPr>
              <a:spLocks noChangeAspect="1" noChangeArrowheads="1" noTextEdit="1"/>
            </p:cNvSpPr>
            <p:nvPr/>
          </p:nvSpPr>
          <p:spPr bwMode="auto">
            <a:xfrm>
              <a:off x="2281238" y="1370013"/>
              <a:ext cx="4579937"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5229" name="Rectangle 136"/>
            <p:cNvSpPr>
              <a:spLocks noChangeArrowheads="1"/>
            </p:cNvSpPr>
            <p:nvPr/>
          </p:nvSpPr>
          <p:spPr bwMode="auto">
            <a:xfrm>
              <a:off x="2736850" y="1835151"/>
              <a:ext cx="7937" cy="2697163"/>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30" name="Freeform 137"/>
            <p:cNvSpPr>
              <a:spLocks noEditPoints="1"/>
            </p:cNvSpPr>
            <p:nvPr/>
          </p:nvSpPr>
          <p:spPr bwMode="auto">
            <a:xfrm>
              <a:off x="2692400" y="1830388"/>
              <a:ext cx="47625" cy="2706688"/>
            </a:xfrm>
            <a:custGeom>
              <a:avLst/>
              <a:gdLst>
                <a:gd name="T0" fmla="*/ 0 w 30"/>
                <a:gd name="T1" fmla="*/ 1699 h 1705"/>
                <a:gd name="T2" fmla="*/ 30 w 30"/>
                <a:gd name="T3" fmla="*/ 1699 h 1705"/>
                <a:gd name="T4" fmla="*/ 30 w 30"/>
                <a:gd name="T5" fmla="*/ 1705 h 1705"/>
                <a:gd name="T6" fmla="*/ 0 w 30"/>
                <a:gd name="T7" fmla="*/ 1705 h 1705"/>
                <a:gd name="T8" fmla="*/ 0 w 30"/>
                <a:gd name="T9" fmla="*/ 1699 h 1705"/>
                <a:gd name="T10" fmla="*/ 0 w 30"/>
                <a:gd name="T11" fmla="*/ 1416 h 1705"/>
                <a:gd name="T12" fmla="*/ 30 w 30"/>
                <a:gd name="T13" fmla="*/ 1416 h 1705"/>
                <a:gd name="T14" fmla="*/ 30 w 30"/>
                <a:gd name="T15" fmla="*/ 1422 h 1705"/>
                <a:gd name="T16" fmla="*/ 0 w 30"/>
                <a:gd name="T17" fmla="*/ 1422 h 1705"/>
                <a:gd name="T18" fmla="*/ 0 w 30"/>
                <a:gd name="T19" fmla="*/ 1416 h 1705"/>
                <a:gd name="T20" fmla="*/ 0 w 30"/>
                <a:gd name="T21" fmla="*/ 1133 h 1705"/>
                <a:gd name="T22" fmla="*/ 30 w 30"/>
                <a:gd name="T23" fmla="*/ 1133 h 1705"/>
                <a:gd name="T24" fmla="*/ 30 w 30"/>
                <a:gd name="T25" fmla="*/ 1139 h 1705"/>
                <a:gd name="T26" fmla="*/ 0 w 30"/>
                <a:gd name="T27" fmla="*/ 1139 h 1705"/>
                <a:gd name="T28" fmla="*/ 0 w 30"/>
                <a:gd name="T29" fmla="*/ 1133 h 1705"/>
                <a:gd name="T30" fmla="*/ 0 w 30"/>
                <a:gd name="T31" fmla="*/ 850 h 1705"/>
                <a:gd name="T32" fmla="*/ 30 w 30"/>
                <a:gd name="T33" fmla="*/ 850 h 1705"/>
                <a:gd name="T34" fmla="*/ 30 w 30"/>
                <a:gd name="T35" fmla="*/ 856 h 1705"/>
                <a:gd name="T36" fmla="*/ 0 w 30"/>
                <a:gd name="T37" fmla="*/ 856 h 1705"/>
                <a:gd name="T38" fmla="*/ 0 w 30"/>
                <a:gd name="T39" fmla="*/ 850 h 1705"/>
                <a:gd name="T40" fmla="*/ 0 w 30"/>
                <a:gd name="T41" fmla="*/ 567 h 1705"/>
                <a:gd name="T42" fmla="*/ 30 w 30"/>
                <a:gd name="T43" fmla="*/ 567 h 1705"/>
                <a:gd name="T44" fmla="*/ 30 w 30"/>
                <a:gd name="T45" fmla="*/ 572 h 1705"/>
                <a:gd name="T46" fmla="*/ 0 w 30"/>
                <a:gd name="T47" fmla="*/ 572 h 1705"/>
                <a:gd name="T48" fmla="*/ 0 w 30"/>
                <a:gd name="T49" fmla="*/ 567 h 1705"/>
                <a:gd name="T50" fmla="*/ 0 w 30"/>
                <a:gd name="T51" fmla="*/ 283 h 1705"/>
                <a:gd name="T52" fmla="*/ 30 w 30"/>
                <a:gd name="T53" fmla="*/ 283 h 1705"/>
                <a:gd name="T54" fmla="*/ 30 w 30"/>
                <a:gd name="T55" fmla="*/ 289 h 1705"/>
                <a:gd name="T56" fmla="*/ 0 w 30"/>
                <a:gd name="T57" fmla="*/ 289 h 1705"/>
                <a:gd name="T58" fmla="*/ 0 w 30"/>
                <a:gd name="T59" fmla="*/ 283 h 1705"/>
                <a:gd name="T60" fmla="*/ 0 w 30"/>
                <a:gd name="T61" fmla="*/ 0 h 1705"/>
                <a:gd name="T62" fmla="*/ 30 w 30"/>
                <a:gd name="T63" fmla="*/ 0 h 1705"/>
                <a:gd name="T64" fmla="*/ 30 w 30"/>
                <a:gd name="T65" fmla="*/ 6 h 1705"/>
                <a:gd name="T66" fmla="*/ 0 w 30"/>
                <a:gd name="T67" fmla="*/ 6 h 1705"/>
                <a:gd name="T68" fmla="*/ 0 w 30"/>
                <a:gd name="T69" fmla="*/ 0 h 1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 h="1705">
                  <a:moveTo>
                    <a:pt x="0" y="1699"/>
                  </a:moveTo>
                  <a:lnTo>
                    <a:pt x="30" y="1699"/>
                  </a:lnTo>
                  <a:lnTo>
                    <a:pt x="30" y="1705"/>
                  </a:lnTo>
                  <a:lnTo>
                    <a:pt x="0" y="1705"/>
                  </a:lnTo>
                  <a:lnTo>
                    <a:pt x="0" y="1699"/>
                  </a:lnTo>
                  <a:close/>
                  <a:moveTo>
                    <a:pt x="0" y="1416"/>
                  </a:moveTo>
                  <a:lnTo>
                    <a:pt x="30" y="1416"/>
                  </a:lnTo>
                  <a:lnTo>
                    <a:pt x="30" y="1422"/>
                  </a:lnTo>
                  <a:lnTo>
                    <a:pt x="0" y="1422"/>
                  </a:lnTo>
                  <a:lnTo>
                    <a:pt x="0" y="1416"/>
                  </a:lnTo>
                  <a:close/>
                  <a:moveTo>
                    <a:pt x="0" y="1133"/>
                  </a:moveTo>
                  <a:lnTo>
                    <a:pt x="30" y="1133"/>
                  </a:lnTo>
                  <a:lnTo>
                    <a:pt x="30" y="1139"/>
                  </a:lnTo>
                  <a:lnTo>
                    <a:pt x="0" y="1139"/>
                  </a:lnTo>
                  <a:lnTo>
                    <a:pt x="0" y="1133"/>
                  </a:lnTo>
                  <a:close/>
                  <a:moveTo>
                    <a:pt x="0" y="850"/>
                  </a:moveTo>
                  <a:lnTo>
                    <a:pt x="30" y="850"/>
                  </a:lnTo>
                  <a:lnTo>
                    <a:pt x="30" y="856"/>
                  </a:lnTo>
                  <a:lnTo>
                    <a:pt x="0" y="856"/>
                  </a:lnTo>
                  <a:lnTo>
                    <a:pt x="0" y="850"/>
                  </a:lnTo>
                  <a:close/>
                  <a:moveTo>
                    <a:pt x="0" y="567"/>
                  </a:moveTo>
                  <a:lnTo>
                    <a:pt x="30" y="567"/>
                  </a:lnTo>
                  <a:lnTo>
                    <a:pt x="30" y="572"/>
                  </a:lnTo>
                  <a:lnTo>
                    <a:pt x="0" y="572"/>
                  </a:lnTo>
                  <a:lnTo>
                    <a:pt x="0" y="567"/>
                  </a:lnTo>
                  <a:close/>
                  <a:moveTo>
                    <a:pt x="0" y="283"/>
                  </a:moveTo>
                  <a:lnTo>
                    <a:pt x="30" y="283"/>
                  </a:lnTo>
                  <a:lnTo>
                    <a:pt x="30" y="289"/>
                  </a:lnTo>
                  <a:lnTo>
                    <a:pt x="0" y="289"/>
                  </a:lnTo>
                  <a:lnTo>
                    <a:pt x="0" y="283"/>
                  </a:lnTo>
                  <a:close/>
                  <a:moveTo>
                    <a:pt x="0" y="0"/>
                  </a:moveTo>
                  <a:lnTo>
                    <a:pt x="30" y="0"/>
                  </a:lnTo>
                  <a:lnTo>
                    <a:pt x="30" y="6"/>
                  </a:lnTo>
                  <a:lnTo>
                    <a:pt x="0" y="6"/>
                  </a:lnTo>
                  <a:lnTo>
                    <a:pt x="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31" name="Rectangle 138"/>
            <p:cNvSpPr>
              <a:spLocks noChangeArrowheads="1"/>
            </p:cNvSpPr>
            <p:nvPr/>
          </p:nvSpPr>
          <p:spPr bwMode="auto">
            <a:xfrm>
              <a:off x="2740025" y="4527551"/>
              <a:ext cx="3860800" cy="9525"/>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32" name="Freeform 139"/>
            <p:cNvSpPr>
              <a:spLocks noEditPoints="1"/>
            </p:cNvSpPr>
            <p:nvPr/>
          </p:nvSpPr>
          <p:spPr bwMode="auto">
            <a:xfrm>
              <a:off x="2736850" y="4532313"/>
              <a:ext cx="3868737" cy="47625"/>
            </a:xfrm>
            <a:custGeom>
              <a:avLst/>
              <a:gdLst>
                <a:gd name="T0" fmla="*/ 5 w 2437"/>
                <a:gd name="T1" fmla="*/ 0 h 30"/>
                <a:gd name="T2" fmla="*/ 5 w 2437"/>
                <a:gd name="T3" fmla="*/ 30 h 30"/>
                <a:gd name="T4" fmla="*/ 0 w 2437"/>
                <a:gd name="T5" fmla="*/ 30 h 30"/>
                <a:gd name="T6" fmla="*/ 0 w 2437"/>
                <a:gd name="T7" fmla="*/ 0 h 30"/>
                <a:gd name="T8" fmla="*/ 5 w 2437"/>
                <a:gd name="T9" fmla="*/ 0 h 30"/>
                <a:gd name="T10" fmla="*/ 613 w 2437"/>
                <a:gd name="T11" fmla="*/ 0 h 30"/>
                <a:gd name="T12" fmla="*/ 613 w 2437"/>
                <a:gd name="T13" fmla="*/ 30 h 30"/>
                <a:gd name="T14" fmla="*/ 607 w 2437"/>
                <a:gd name="T15" fmla="*/ 30 h 30"/>
                <a:gd name="T16" fmla="*/ 607 w 2437"/>
                <a:gd name="T17" fmla="*/ 0 h 30"/>
                <a:gd name="T18" fmla="*/ 613 w 2437"/>
                <a:gd name="T19" fmla="*/ 0 h 30"/>
                <a:gd name="T20" fmla="*/ 1222 w 2437"/>
                <a:gd name="T21" fmla="*/ 0 h 30"/>
                <a:gd name="T22" fmla="*/ 1222 w 2437"/>
                <a:gd name="T23" fmla="*/ 30 h 30"/>
                <a:gd name="T24" fmla="*/ 1216 w 2437"/>
                <a:gd name="T25" fmla="*/ 30 h 30"/>
                <a:gd name="T26" fmla="*/ 1216 w 2437"/>
                <a:gd name="T27" fmla="*/ 0 h 30"/>
                <a:gd name="T28" fmla="*/ 1222 w 2437"/>
                <a:gd name="T29" fmla="*/ 0 h 30"/>
                <a:gd name="T30" fmla="*/ 1829 w 2437"/>
                <a:gd name="T31" fmla="*/ 0 h 30"/>
                <a:gd name="T32" fmla="*/ 1829 w 2437"/>
                <a:gd name="T33" fmla="*/ 30 h 30"/>
                <a:gd name="T34" fmla="*/ 1824 w 2437"/>
                <a:gd name="T35" fmla="*/ 30 h 30"/>
                <a:gd name="T36" fmla="*/ 1824 w 2437"/>
                <a:gd name="T37" fmla="*/ 0 h 30"/>
                <a:gd name="T38" fmla="*/ 1829 w 2437"/>
                <a:gd name="T39" fmla="*/ 0 h 30"/>
                <a:gd name="T40" fmla="*/ 2437 w 2437"/>
                <a:gd name="T41" fmla="*/ 0 h 30"/>
                <a:gd name="T42" fmla="*/ 2437 w 2437"/>
                <a:gd name="T43" fmla="*/ 30 h 30"/>
                <a:gd name="T44" fmla="*/ 2431 w 2437"/>
                <a:gd name="T45" fmla="*/ 30 h 30"/>
                <a:gd name="T46" fmla="*/ 2431 w 2437"/>
                <a:gd name="T47" fmla="*/ 0 h 30"/>
                <a:gd name="T48" fmla="*/ 2437 w 2437"/>
                <a:gd name="T4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37" h="30">
                  <a:moveTo>
                    <a:pt x="5" y="0"/>
                  </a:moveTo>
                  <a:lnTo>
                    <a:pt x="5" y="30"/>
                  </a:lnTo>
                  <a:lnTo>
                    <a:pt x="0" y="30"/>
                  </a:lnTo>
                  <a:lnTo>
                    <a:pt x="0" y="0"/>
                  </a:lnTo>
                  <a:lnTo>
                    <a:pt x="5" y="0"/>
                  </a:lnTo>
                  <a:close/>
                  <a:moveTo>
                    <a:pt x="613" y="0"/>
                  </a:moveTo>
                  <a:lnTo>
                    <a:pt x="613" y="30"/>
                  </a:lnTo>
                  <a:lnTo>
                    <a:pt x="607" y="30"/>
                  </a:lnTo>
                  <a:lnTo>
                    <a:pt x="607" y="0"/>
                  </a:lnTo>
                  <a:lnTo>
                    <a:pt x="613" y="0"/>
                  </a:lnTo>
                  <a:close/>
                  <a:moveTo>
                    <a:pt x="1222" y="0"/>
                  </a:moveTo>
                  <a:lnTo>
                    <a:pt x="1222" y="30"/>
                  </a:lnTo>
                  <a:lnTo>
                    <a:pt x="1216" y="30"/>
                  </a:lnTo>
                  <a:lnTo>
                    <a:pt x="1216" y="0"/>
                  </a:lnTo>
                  <a:lnTo>
                    <a:pt x="1222" y="0"/>
                  </a:lnTo>
                  <a:close/>
                  <a:moveTo>
                    <a:pt x="1829" y="0"/>
                  </a:moveTo>
                  <a:lnTo>
                    <a:pt x="1829" y="30"/>
                  </a:lnTo>
                  <a:lnTo>
                    <a:pt x="1824" y="30"/>
                  </a:lnTo>
                  <a:lnTo>
                    <a:pt x="1824" y="0"/>
                  </a:lnTo>
                  <a:lnTo>
                    <a:pt x="1829" y="0"/>
                  </a:lnTo>
                  <a:close/>
                  <a:moveTo>
                    <a:pt x="2437" y="0"/>
                  </a:moveTo>
                  <a:lnTo>
                    <a:pt x="2437" y="30"/>
                  </a:lnTo>
                  <a:lnTo>
                    <a:pt x="2431" y="30"/>
                  </a:lnTo>
                  <a:lnTo>
                    <a:pt x="2431" y="0"/>
                  </a:lnTo>
                  <a:lnTo>
                    <a:pt x="2437"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34" name="Freeform 141"/>
            <p:cNvSpPr>
              <a:spLocks/>
            </p:cNvSpPr>
            <p:nvPr/>
          </p:nvSpPr>
          <p:spPr bwMode="auto">
            <a:xfrm>
              <a:off x="3201988" y="2487613"/>
              <a:ext cx="2938462" cy="1392238"/>
            </a:xfrm>
            <a:custGeom>
              <a:avLst/>
              <a:gdLst>
                <a:gd name="T0" fmla="*/ 198 w 15428"/>
                <a:gd name="T1" fmla="*/ 43 h 7307"/>
                <a:gd name="T2" fmla="*/ 296 w 15428"/>
                <a:gd name="T3" fmla="*/ 89 h 7307"/>
                <a:gd name="T4" fmla="*/ 411 w 15428"/>
                <a:gd name="T5" fmla="*/ 142 h 7307"/>
                <a:gd name="T6" fmla="*/ 541 w 15428"/>
                <a:gd name="T7" fmla="*/ 203 h 7307"/>
                <a:gd name="T8" fmla="*/ 685 w 15428"/>
                <a:gd name="T9" fmla="*/ 270 h 7307"/>
                <a:gd name="T10" fmla="*/ 920 w 15428"/>
                <a:gd name="T11" fmla="*/ 379 h 7307"/>
                <a:gd name="T12" fmla="*/ 1264 w 15428"/>
                <a:gd name="T13" fmla="*/ 540 h 7307"/>
                <a:gd name="T14" fmla="*/ 1628 w 15428"/>
                <a:gd name="T15" fmla="*/ 709 h 7307"/>
                <a:gd name="T16" fmla="*/ 2178 w 15428"/>
                <a:gd name="T17" fmla="*/ 965 h 7307"/>
                <a:gd name="T18" fmla="*/ 2526 w 15428"/>
                <a:gd name="T19" fmla="*/ 1127 h 7307"/>
                <a:gd name="T20" fmla="*/ 5223 w 15428"/>
                <a:gd name="T21" fmla="*/ 2383 h 7307"/>
                <a:gd name="T22" fmla="*/ 10289 w 15428"/>
                <a:gd name="T23" fmla="*/ 4743 h 7307"/>
                <a:gd name="T24" fmla="*/ 12986 w 15428"/>
                <a:gd name="T25" fmla="*/ 5999 h 7307"/>
                <a:gd name="T26" fmla="*/ 13334 w 15428"/>
                <a:gd name="T27" fmla="*/ 6161 h 7307"/>
                <a:gd name="T28" fmla="*/ 13884 w 15428"/>
                <a:gd name="T29" fmla="*/ 6417 h 7307"/>
                <a:gd name="T30" fmla="*/ 14248 w 15428"/>
                <a:gd name="T31" fmla="*/ 6587 h 7307"/>
                <a:gd name="T32" fmla="*/ 14592 w 15428"/>
                <a:gd name="T33" fmla="*/ 6747 h 7307"/>
                <a:gd name="T34" fmla="*/ 14828 w 15428"/>
                <a:gd name="T35" fmla="*/ 6857 h 7307"/>
                <a:gd name="T36" fmla="*/ 14971 w 15428"/>
                <a:gd name="T37" fmla="*/ 6923 h 7307"/>
                <a:gd name="T38" fmla="*/ 15101 w 15428"/>
                <a:gd name="T39" fmla="*/ 6984 h 7307"/>
                <a:gd name="T40" fmla="*/ 15216 w 15428"/>
                <a:gd name="T41" fmla="*/ 7038 h 7307"/>
                <a:gd name="T42" fmla="*/ 15315 w 15428"/>
                <a:gd name="T43" fmla="*/ 7084 h 7307"/>
                <a:gd name="T44" fmla="*/ 15405 w 15428"/>
                <a:gd name="T45" fmla="*/ 7236 h 7307"/>
                <a:gd name="T46" fmla="*/ 15229 w 15428"/>
                <a:gd name="T47" fmla="*/ 7264 h 7307"/>
                <a:gd name="T48" fmla="*/ 15132 w 15428"/>
                <a:gd name="T49" fmla="*/ 7219 h 7307"/>
                <a:gd name="T50" fmla="*/ 15017 w 15428"/>
                <a:gd name="T51" fmla="*/ 7166 h 7307"/>
                <a:gd name="T52" fmla="*/ 14887 w 15428"/>
                <a:gd name="T53" fmla="*/ 7105 h 7307"/>
                <a:gd name="T54" fmla="*/ 14743 w 15428"/>
                <a:gd name="T55" fmla="*/ 7038 h 7307"/>
                <a:gd name="T56" fmla="*/ 14507 w 15428"/>
                <a:gd name="T57" fmla="*/ 6928 h 7307"/>
                <a:gd name="T58" fmla="*/ 14163 w 15428"/>
                <a:gd name="T59" fmla="*/ 6768 h 7307"/>
                <a:gd name="T60" fmla="*/ 13800 w 15428"/>
                <a:gd name="T61" fmla="*/ 6599 h 7307"/>
                <a:gd name="T62" fmla="*/ 13249 w 15428"/>
                <a:gd name="T63" fmla="*/ 6342 h 7307"/>
                <a:gd name="T64" fmla="*/ 12901 w 15428"/>
                <a:gd name="T65" fmla="*/ 6180 h 7307"/>
                <a:gd name="T66" fmla="*/ 10205 w 15428"/>
                <a:gd name="T67" fmla="*/ 4924 h 7307"/>
                <a:gd name="T68" fmla="*/ 5138 w 15428"/>
                <a:gd name="T69" fmla="*/ 2565 h 7307"/>
                <a:gd name="T70" fmla="*/ 2442 w 15428"/>
                <a:gd name="T71" fmla="*/ 1309 h 7307"/>
                <a:gd name="T72" fmla="*/ 2094 w 15428"/>
                <a:gd name="T73" fmla="*/ 1147 h 7307"/>
                <a:gd name="T74" fmla="*/ 1543 w 15428"/>
                <a:gd name="T75" fmla="*/ 890 h 7307"/>
                <a:gd name="T76" fmla="*/ 1180 w 15428"/>
                <a:gd name="T77" fmla="*/ 721 h 7307"/>
                <a:gd name="T78" fmla="*/ 836 w 15428"/>
                <a:gd name="T79" fmla="*/ 561 h 7307"/>
                <a:gd name="T80" fmla="*/ 599 w 15428"/>
                <a:gd name="T81" fmla="*/ 451 h 7307"/>
                <a:gd name="T82" fmla="*/ 456 w 15428"/>
                <a:gd name="T83" fmla="*/ 384 h 7307"/>
                <a:gd name="T84" fmla="*/ 326 w 15428"/>
                <a:gd name="T85" fmla="*/ 323 h 7307"/>
                <a:gd name="T86" fmla="*/ 211 w 15428"/>
                <a:gd name="T87" fmla="*/ 270 h 7307"/>
                <a:gd name="T88" fmla="*/ 113 w 15428"/>
                <a:gd name="T89" fmla="*/ 224 h 7307"/>
                <a:gd name="T90" fmla="*/ 23 w 15428"/>
                <a:gd name="T91" fmla="*/ 72 h 7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428" h="7307">
                  <a:moveTo>
                    <a:pt x="156" y="23"/>
                  </a:moveTo>
                  <a:lnTo>
                    <a:pt x="198" y="43"/>
                  </a:lnTo>
                  <a:lnTo>
                    <a:pt x="245" y="65"/>
                  </a:lnTo>
                  <a:lnTo>
                    <a:pt x="296" y="89"/>
                  </a:lnTo>
                  <a:lnTo>
                    <a:pt x="351" y="114"/>
                  </a:lnTo>
                  <a:lnTo>
                    <a:pt x="411" y="142"/>
                  </a:lnTo>
                  <a:lnTo>
                    <a:pt x="474" y="172"/>
                  </a:lnTo>
                  <a:lnTo>
                    <a:pt x="541" y="203"/>
                  </a:lnTo>
                  <a:lnTo>
                    <a:pt x="611" y="235"/>
                  </a:lnTo>
                  <a:lnTo>
                    <a:pt x="685" y="270"/>
                  </a:lnTo>
                  <a:lnTo>
                    <a:pt x="760" y="305"/>
                  </a:lnTo>
                  <a:lnTo>
                    <a:pt x="920" y="379"/>
                  </a:lnTo>
                  <a:lnTo>
                    <a:pt x="1089" y="458"/>
                  </a:lnTo>
                  <a:lnTo>
                    <a:pt x="1264" y="540"/>
                  </a:lnTo>
                  <a:lnTo>
                    <a:pt x="1444" y="623"/>
                  </a:lnTo>
                  <a:lnTo>
                    <a:pt x="1628" y="709"/>
                  </a:lnTo>
                  <a:lnTo>
                    <a:pt x="1997" y="880"/>
                  </a:lnTo>
                  <a:lnTo>
                    <a:pt x="2178" y="965"/>
                  </a:lnTo>
                  <a:lnTo>
                    <a:pt x="2355" y="1048"/>
                  </a:lnTo>
                  <a:lnTo>
                    <a:pt x="2526" y="1127"/>
                  </a:lnTo>
                  <a:lnTo>
                    <a:pt x="2689" y="1203"/>
                  </a:lnTo>
                  <a:lnTo>
                    <a:pt x="5223" y="2383"/>
                  </a:lnTo>
                  <a:lnTo>
                    <a:pt x="7756" y="3563"/>
                  </a:lnTo>
                  <a:lnTo>
                    <a:pt x="10289" y="4743"/>
                  </a:lnTo>
                  <a:lnTo>
                    <a:pt x="12823" y="5923"/>
                  </a:lnTo>
                  <a:lnTo>
                    <a:pt x="12986" y="5999"/>
                  </a:lnTo>
                  <a:lnTo>
                    <a:pt x="13157" y="6078"/>
                  </a:lnTo>
                  <a:lnTo>
                    <a:pt x="13334" y="6161"/>
                  </a:lnTo>
                  <a:lnTo>
                    <a:pt x="13516" y="6246"/>
                  </a:lnTo>
                  <a:lnTo>
                    <a:pt x="13884" y="6417"/>
                  </a:lnTo>
                  <a:lnTo>
                    <a:pt x="14068" y="6503"/>
                  </a:lnTo>
                  <a:lnTo>
                    <a:pt x="14248" y="6587"/>
                  </a:lnTo>
                  <a:lnTo>
                    <a:pt x="14423" y="6668"/>
                  </a:lnTo>
                  <a:lnTo>
                    <a:pt x="14592" y="6747"/>
                  </a:lnTo>
                  <a:lnTo>
                    <a:pt x="14752" y="6821"/>
                  </a:lnTo>
                  <a:lnTo>
                    <a:pt x="14828" y="6857"/>
                  </a:lnTo>
                  <a:lnTo>
                    <a:pt x="14901" y="6891"/>
                  </a:lnTo>
                  <a:lnTo>
                    <a:pt x="14971" y="6923"/>
                  </a:lnTo>
                  <a:lnTo>
                    <a:pt x="15039" y="6955"/>
                  </a:lnTo>
                  <a:lnTo>
                    <a:pt x="15101" y="6984"/>
                  </a:lnTo>
                  <a:lnTo>
                    <a:pt x="15160" y="7012"/>
                  </a:lnTo>
                  <a:lnTo>
                    <a:pt x="15216" y="7038"/>
                  </a:lnTo>
                  <a:lnTo>
                    <a:pt x="15267" y="7061"/>
                  </a:lnTo>
                  <a:lnTo>
                    <a:pt x="15315" y="7084"/>
                  </a:lnTo>
                  <a:lnTo>
                    <a:pt x="15356" y="7103"/>
                  </a:lnTo>
                  <a:cubicBezTo>
                    <a:pt x="15406" y="7126"/>
                    <a:pt x="15428" y="7185"/>
                    <a:pt x="15405" y="7236"/>
                  </a:cubicBezTo>
                  <a:cubicBezTo>
                    <a:pt x="15381" y="7286"/>
                    <a:pt x="15322" y="7307"/>
                    <a:pt x="15272" y="7284"/>
                  </a:cubicBezTo>
                  <a:lnTo>
                    <a:pt x="15229" y="7264"/>
                  </a:lnTo>
                  <a:lnTo>
                    <a:pt x="15184" y="7243"/>
                  </a:lnTo>
                  <a:lnTo>
                    <a:pt x="15132" y="7219"/>
                  </a:lnTo>
                  <a:lnTo>
                    <a:pt x="15077" y="7193"/>
                  </a:lnTo>
                  <a:lnTo>
                    <a:pt x="15017" y="7166"/>
                  </a:lnTo>
                  <a:lnTo>
                    <a:pt x="14953" y="7136"/>
                  </a:lnTo>
                  <a:lnTo>
                    <a:pt x="14887" y="7105"/>
                  </a:lnTo>
                  <a:lnTo>
                    <a:pt x="14817" y="7072"/>
                  </a:lnTo>
                  <a:lnTo>
                    <a:pt x="14743" y="7038"/>
                  </a:lnTo>
                  <a:lnTo>
                    <a:pt x="14667" y="7003"/>
                  </a:lnTo>
                  <a:lnTo>
                    <a:pt x="14507" y="6928"/>
                  </a:lnTo>
                  <a:lnTo>
                    <a:pt x="14339" y="6850"/>
                  </a:lnTo>
                  <a:lnTo>
                    <a:pt x="14163" y="6768"/>
                  </a:lnTo>
                  <a:lnTo>
                    <a:pt x="13983" y="6684"/>
                  </a:lnTo>
                  <a:lnTo>
                    <a:pt x="13800" y="6599"/>
                  </a:lnTo>
                  <a:lnTo>
                    <a:pt x="13431" y="6427"/>
                  </a:lnTo>
                  <a:lnTo>
                    <a:pt x="13249" y="6342"/>
                  </a:lnTo>
                  <a:lnTo>
                    <a:pt x="13072" y="6260"/>
                  </a:lnTo>
                  <a:lnTo>
                    <a:pt x="12901" y="6180"/>
                  </a:lnTo>
                  <a:lnTo>
                    <a:pt x="12738" y="6104"/>
                  </a:lnTo>
                  <a:lnTo>
                    <a:pt x="10205" y="4924"/>
                  </a:lnTo>
                  <a:lnTo>
                    <a:pt x="7672" y="3745"/>
                  </a:lnTo>
                  <a:lnTo>
                    <a:pt x="5138" y="2565"/>
                  </a:lnTo>
                  <a:lnTo>
                    <a:pt x="2605" y="1385"/>
                  </a:lnTo>
                  <a:lnTo>
                    <a:pt x="2442" y="1309"/>
                  </a:lnTo>
                  <a:lnTo>
                    <a:pt x="2271" y="1229"/>
                  </a:lnTo>
                  <a:lnTo>
                    <a:pt x="2094" y="1147"/>
                  </a:lnTo>
                  <a:lnTo>
                    <a:pt x="1912" y="1062"/>
                  </a:lnTo>
                  <a:lnTo>
                    <a:pt x="1543" y="890"/>
                  </a:lnTo>
                  <a:lnTo>
                    <a:pt x="1360" y="805"/>
                  </a:lnTo>
                  <a:lnTo>
                    <a:pt x="1180" y="721"/>
                  </a:lnTo>
                  <a:lnTo>
                    <a:pt x="1004" y="639"/>
                  </a:lnTo>
                  <a:lnTo>
                    <a:pt x="836" y="561"/>
                  </a:lnTo>
                  <a:lnTo>
                    <a:pt x="676" y="486"/>
                  </a:lnTo>
                  <a:lnTo>
                    <a:pt x="599" y="451"/>
                  </a:lnTo>
                  <a:lnTo>
                    <a:pt x="527" y="417"/>
                  </a:lnTo>
                  <a:lnTo>
                    <a:pt x="456" y="384"/>
                  </a:lnTo>
                  <a:lnTo>
                    <a:pt x="390" y="353"/>
                  </a:lnTo>
                  <a:lnTo>
                    <a:pt x="326" y="323"/>
                  </a:lnTo>
                  <a:lnTo>
                    <a:pt x="267" y="296"/>
                  </a:lnTo>
                  <a:lnTo>
                    <a:pt x="211" y="270"/>
                  </a:lnTo>
                  <a:lnTo>
                    <a:pt x="160" y="246"/>
                  </a:lnTo>
                  <a:lnTo>
                    <a:pt x="113" y="224"/>
                  </a:lnTo>
                  <a:lnTo>
                    <a:pt x="71" y="205"/>
                  </a:lnTo>
                  <a:cubicBezTo>
                    <a:pt x="21" y="181"/>
                    <a:pt x="0" y="122"/>
                    <a:pt x="23" y="72"/>
                  </a:cubicBezTo>
                  <a:cubicBezTo>
                    <a:pt x="46" y="22"/>
                    <a:pt x="105" y="0"/>
                    <a:pt x="156" y="23"/>
                  </a:cubicBezTo>
                  <a:close/>
                </a:path>
              </a:pathLst>
            </a:custGeom>
            <a:solidFill>
              <a:srgbClr val="BE4B48"/>
            </a:solidFill>
            <a:ln w="1" cap="flat">
              <a:solidFill>
                <a:srgbClr val="BE4B48"/>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36" name="Rectangle 143"/>
            <p:cNvSpPr>
              <a:spLocks noChangeArrowheads="1"/>
            </p:cNvSpPr>
            <p:nvPr/>
          </p:nvSpPr>
          <p:spPr bwMode="auto">
            <a:xfrm>
              <a:off x="2522538" y="443230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37" name="Rectangle 144"/>
            <p:cNvSpPr>
              <a:spLocks noChangeArrowheads="1"/>
            </p:cNvSpPr>
            <p:nvPr/>
          </p:nvSpPr>
          <p:spPr bwMode="auto">
            <a:xfrm>
              <a:off x="2444750" y="3981451"/>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38" name="Rectangle 145"/>
            <p:cNvSpPr>
              <a:spLocks noChangeArrowheads="1"/>
            </p:cNvSpPr>
            <p:nvPr/>
          </p:nvSpPr>
          <p:spPr bwMode="auto">
            <a:xfrm>
              <a:off x="2444750" y="353218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39" name="Rectangle 146"/>
            <p:cNvSpPr>
              <a:spLocks noChangeArrowheads="1"/>
            </p:cNvSpPr>
            <p:nvPr/>
          </p:nvSpPr>
          <p:spPr bwMode="auto">
            <a:xfrm>
              <a:off x="2368550" y="3082926"/>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40" name="Rectangle 147"/>
            <p:cNvSpPr>
              <a:spLocks noChangeArrowheads="1"/>
            </p:cNvSpPr>
            <p:nvPr/>
          </p:nvSpPr>
          <p:spPr bwMode="auto">
            <a:xfrm>
              <a:off x="2368550" y="263366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41" name="Rectangle 148"/>
            <p:cNvSpPr>
              <a:spLocks noChangeArrowheads="1"/>
            </p:cNvSpPr>
            <p:nvPr/>
          </p:nvSpPr>
          <p:spPr bwMode="auto">
            <a:xfrm>
              <a:off x="2368550" y="2184401"/>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42" name="Rectangle 149"/>
            <p:cNvSpPr>
              <a:spLocks noChangeArrowheads="1"/>
            </p:cNvSpPr>
            <p:nvPr/>
          </p:nvSpPr>
          <p:spPr bwMode="auto">
            <a:xfrm>
              <a:off x="2368550" y="17351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43" name="Rectangle 150"/>
            <p:cNvSpPr>
              <a:spLocks noChangeArrowheads="1"/>
            </p:cNvSpPr>
            <p:nvPr/>
          </p:nvSpPr>
          <p:spPr bwMode="auto">
            <a:xfrm>
              <a:off x="2701925" y="46291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44" name="Rectangle 151"/>
            <p:cNvSpPr>
              <a:spLocks noChangeArrowheads="1"/>
            </p:cNvSpPr>
            <p:nvPr/>
          </p:nvSpPr>
          <p:spPr bwMode="auto">
            <a:xfrm>
              <a:off x="3629025" y="4629151"/>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45" name="Rectangle 152"/>
            <p:cNvSpPr>
              <a:spLocks noChangeArrowheads="1"/>
            </p:cNvSpPr>
            <p:nvPr/>
          </p:nvSpPr>
          <p:spPr bwMode="auto">
            <a:xfrm>
              <a:off x="4556125" y="4629151"/>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46" name="Rectangle 153"/>
            <p:cNvSpPr>
              <a:spLocks noChangeArrowheads="1"/>
            </p:cNvSpPr>
            <p:nvPr/>
          </p:nvSpPr>
          <p:spPr bwMode="auto">
            <a:xfrm>
              <a:off x="5521325" y="4629151"/>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47" name="Rectangle 154"/>
            <p:cNvSpPr>
              <a:spLocks noChangeArrowheads="1"/>
            </p:cNvSpPr>
            <p:nvPr/>
          </p:nvSpPr>
          <p:spPr bwMode="auto">
            <a:xfrm>
              <a:off x="6486525" y="4629151"/>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48" name="Rectangle 155"/>
            <p:cNvSpPr>
              <a:spLocks noChangeArrowheads="1"/>
            </p:cNvSpPr>
            <p:nvPr/>
          </p:nvSpPr>
          <p:spPr bwMode="auto">
            <a:xfrm>
              <a:off x="3619500" y="4854576"/>
              <a:ext cx="2473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Quantity of cell phones (millions)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51" name="Rectangle 157"/>
            <p:cNvSpPr>
              <a:spLocks noChangeArrowheads="1"/>
            </p:cNvSpPr>
            <p:nvPr/>
          </p:nvSpPr>
          <p:spPr bwMode="auto">
            <a:xfrm>
              <a:off x="2281238" y="1516063"/>
              <a:ext cx="6139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Price ($)</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54" name="Rectangle 160"/>
            <p:cNvSpPr>
              <a:spLocks noChangeArrowheads="1"/>
            </p:cNvSpPr>
            <p:nvPr/>
          </p:nvSpPr>
          <p:spPr bwMode="auto">
            <a:xfrm>
              <a:off x="6218238" y="3729038"/>
              <a:ext cx="1138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D</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55" name="Rectangle 161"/>
            <p:cNvSpPr>
              <a:spLocks noChangeArrowheads="1"/>
            </p:cNvSpPr>
            <p:nvPr/>
          </p:nvSpPr>
          <p:spPr bwMode="auto">
            <a:xfrm>
              <a:off x="6315075" y="3813176"/>
              <a:ext cx="7053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Calibri" pitchFamily="34" charset="0"/>
                  <a:cs typeface="Arial" pitchFamily="34" charset="0"/>
                </a:rPr>
                <a:t>A</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58" name="Freeform 164"/>
            <p:cNvSpPr>
              <a:spLocks noEditPoints="1"/>
            </p:cNvSpPr>
            <p:nvPr/>
          </p:nvSpPr>
          <p:spPr bwMode="auto">
            <a:xfrm>
              <a:off x="3694113" y="3190648"/>
              <a:ext cx="915987" cy="14288"/>
            </a:xfrm>
            <a:custGeom>
              <a:avLst/>
              <a:gdLst>
                <a:gd name="T0" fmla="*/ 0 w 577"/>
                <a:gd name="T1" fmla="*/ 0 h 9"/>
                <a:gd name="T2" fmla="*/ 39 w 577"/>
                <a:gd name="T3" fmla="*/ 0 h 9"/>
                <a:gd name="T4" fmla="*/ 39 w 577"/>
                <a:gd name="T5" fmla="*/ 9 h 9"/>
                <a:gd name="T6" fmla="*/ 0 w 577"/>
                <a:gd name="T7" fmla="*/ 9 h 9"/>
                <a:gd name="T8" fmla="*/ 0 w 577"/>
                <a:gd name="T9" fmla="*/ 0 h 9"/>
                <a:gd name="T10" fmla="*/ 68 w 577"/>
                <a:gd name="T11" fmla="*/ 0 h 9"/>
                <a:gd name="T12" fmla="*/ 106 w 577"/>
                <a:gd name="T13" fmla="*/ 0 h 9"/>
                <a:gd name="T14" fmla="*/ 106 w 577"/>
                <a:gd name="T15" fmla="*/ 9 h 9"/>
                <a:gd name="T16" fmla="*/ 68 w 577"/>
                <a:gd name="T17" fmla="*/ 9 h 9"/>
                <a:gd name="T18" fmla="*/ 68 w 577"/>
                <a:gd name="T19" fmla="*/ 0 h 9"/>
                <a:gd name="T20" fmla="*/ 135 w 577"/>
                <a:gd name="T21" fmla="*/ 0 h 9"/>
                <a:gd name="T22" fmla="*/ 173 w 577"/>
                <a:gd name="T23" fmla="*/ 0 h 9"/>
                <a:gd name="T24" fmla="*/ 173 w 577"/>
                <a:gd name="T25" fmla="*/ 9 h 9"/>
                <a:gd name="T26" fmla="*/ 135 w 577"/>
                <a:gd name="T27" fmla="*/ 9 h 9"/>
                <a:gd name="T28" fmla="*/ 135 w 577"/>
                <a:gd name="T29" fmla="*/ 0 h 9"/>
                <a:gd name="T30" fmla="*/ 202 w 577"/>
                <a:gd name="T31" fmla="*/ 0 h 9"/>
                <a:gd name="T32" fmla="*/ 240 w 577"/>
                <a:gd name="T33" fmla="*/ 0 h 9"/>
                <a:gd name="T34" fmla="*/ 240 w 577"/>
                <a:gd name="T35" fmla="*/ 9 h 9"/>
                <a:gd name="T36" fmla="*/ 202 w 577"/>
                <a:gd name="T37" fmla="*/ 9 h 9"/>
                <a:gd name="T38" fmla="*/ 202 w 577"/>
                <a:gd name="T39" fmla="*/ 0 h 9"/>
                <a:gd name="T40" fmla="*/ 269 w 577"/>
                <a:gd name="T41" fmla="*/ 0 h 9"/>
                <a:gd name="T42" fmla="*/ 308 w 577"/>
                <a:gd name="T43" fmla="*/ 0 h 9"/>
                <a:gd name="T44" fmla="*/ 308 w 577"/>
                <a:gd name="T45" fmla="*/ 9 h 9"/>
                <a:gd name="T46" fmla="*/ 269 w 577"/>
                <a:gd name="T47" fmla="*/ 9 h 9"/>
                <a:gd name="T48" fmla="*/ 269 w 577"/>
                <a:gd name="T49" fmla="*/ 0 h 9"/>
                <a:gd name="T50" fmla="*/ 336 w 577"/>
                <a:gd name="T51" fmla="*/ 0 h 9"/>
                <a:gd name="T52" fmla="*/ 375 w 577"/>
                <a:gd name="T53" fmla="*/ 0 h 9"/>
                <a:gd name="T54" fmla="*/ 375 w 577"/>
                <a:gd name="T55" fmla="*/ 9 h 9"/>
                <a:gd name="T56" fmla="*/ 336 w 577"/>
                <a:gd name="T57" fmla="*/ 9 h 9"/>
                <a:gd name="T58" fmla="*/ 336 w 577"/>
                <a:gd name="T59" fmla="*/ 0 h 9"/>
                <a:gd name="T60" fmla="*/ 404 w 577"/>
                <a:gd name="T61" fmla="*/ 0 h 9"/>
                <a:gd name="T62" fmla="*/ 442 w 577"/>
                <a:gd name="T63" fmla="*/ 0 h 9"/>
                <a:gd name="T64" fmla="*/ 442 w 577"/>
                <a:gd name="T65" fmla="*/ 9 h 9"/>
                <a:gd name="T66" fmla="*/ 404 w 577"/>
                <a:gd name="T67" fmla="*/ 9 h 9"/>
                <a:gd name="T68" fmla="*/ 404 w 577"/>
                <a:gd name="T69" fmla="*/ 0 h 9"/>
                <a:gd name="T70" fmla="*/ 471 w 577"/>
                <a:gd name="T71" fmla="*/ 0 h 9"/>
                <a:gd name="T72" fmla="*/ 509 w 577"/>
                <a:gd name="T73" fmla="*/ 0 h 9"/>
                <a:gd name="T74" fmla="*/ 509 w 577"/>
                <a:gd name="T75" fmla="*/ 9 h 9"/>
                <a:gd name="T76" fmla="*/ 471 w 577"/>
                <a:gd name="T77" fmla="*/ 9 h 9"/>
                <a:gd name="T78" fmla="*/ 471 w 577"/>
                <a:gd name="T79" fmla="*/ 0 h 9"/>
                <a:gd name="T80" fmla="*/ 538 w 577"/>
                <a:gd name="T81" fmla="*/ 0 h 9"/>
                <a:gd name="T82" fmla="*/ 577 w 577"/>
                <a:gd name="T83" fmla="*/ 0 h 9"/>
                <a:gd name="T84" fmla="*/ 577 w 577"/>
                <a:gd name="T85" fmla="*/ 9 h 9"/>
                <a:gd name="T86" fmla="*/ 538 w 577"/>
                <a:gd name="T87" fmla="*/ 9 h 9"/>
                <a:gd name="T88" fmla="*/ 538 w 577"/>
                <a:gd name="T8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7" h="9">
                  <a:moveTo>
                    <a:pt x="0" y="0"/>
                  </a:moveTo>
                  <a:lnTo>
                    <a:pt x="39" y="0"/>
                  </a:lnTo>
                  <a:lnTo>
                    <a:pt x="39" y="9"/>
                  </a:lnTo>
                  <a:lnTo>
                    <a:pt x="0" y="9"/>
                  </a:lnTo>
                  <a:lnTo>
                    <a:pt x="0" y="0"/>
                  </a:lnTo>
                  <a:close/>
                  <a:moveTo>
                    <a:pt x="68" y="0"/>
                  </a:moveTo>
                  <a:lnTo>
                    <a:pt x="106" y="0"/>
                  </a:lnTo>
                  <a:lnTo>
                    <a:pt x="106" y="9"/>
                  </a:lnTo>
                  <a:lnTo>
                    <a:pt x="68" y="9"/>
                  </a:lnTo>
                  <a:lnTo>
                    <a:pt x="68" y="0"/>
                  </a:lnTo>
                  <a:close/>
                  <a:moveTo>
                    <a:pt x="135" y="0"/>
                  </a:moveTo>
                  <a:lnTo>
                    <a:pt x="173" y="0"/>
                  </a:lnTo>
                  <a:lnTo>
                    <a:pt x="173" y="9"/>
                  </a:lnTo>
                  <a:lnTo>
                    <a:pt x="135" y="9"/>
                  </a:lnTo>
                  <a:lnTo>
                    <a:pt x="135" y="0"/>
                  </a:lnTo>
                  <a:close/>
                  <a:moveTo>
                    <a:pt x="202" y="0"/>
                  </a:moveTo>
                  <a:lnTo>
                    <a:pt x="240" y="0"/>
                  </a:lnTo>
                  <a:lnTo>
                    <a:pt x="240" y="9"/>
                  </a:lnTo>
                  <a:lnTo>
                    <a:pt x="202" y="9"/>
                  </a:lnTo>
                  <a:lnTo>
                    <a:pt x="202" y="0"/>
                  </a:lnTo>
                  <a:close/>
                  <a:moveTo>
                    <a:pt x="269" y="0"/>
                  </a:moveTo>
                  <a:lnTo>
                    <a:pt x="308" y="0"/>
                  </a:lnTo>
                  <a:lnTo>
                    <a:pt x="308" y="9"/>
                  </a:lnTo>
                  <a:lnTo>
                    <a:pt x="269" y="9"/>
                  </a:lnTo>
                  <a:lnTo>
                    <a:pt x="269" y="0"/>
                  </a:lnTo>
                  <a:close/>
                  <a:moveTo>
                    <a:pt x="336" y="0"/>
                  </a:moveTo>
                  <a:lnTo>
                    <a:pt x="375" y="0"/>
                  </a:lnTo>
                  <a:lnTo>
                    <a:pt x="375" y="9"/>
                  </a:lnTo>
                  <a:lnTo>
                    <a:pt x="336" y="9"/>
                  </a:lnTo>
                  <a:lnTo>
                    <a:pt x="336" y="0"/>
                  </a:lnTo>
                  <a:close/>
                  <a:moveTo>
                    <a:pt x="404" y="0"/>
                  </a:moveTo>
                  <a:lnTo>
                    <a:pt x="442" y="0"/>
                  </a:lnTo>
                  <a:lnTo>
                    <a:pt x="442" y="9"/>
                  </a:lnTo>
                  <a:lnTo>
                    <a:pt x="404" y="9"/>
                  </a:lnTo>
                  <a:lnTo>
                    <a:pt x="404" y="0"/>
                  </a:lnTo>
                  <a:close/>
                  <a:moveTo>
                    <a:pt x="471" y="0"/>
                  </a:moveTo>
                  <a:lnTo>
                    <a:pt x="509" y="0"/>
                  </a:lnTo>
                  <a:lnTo>
                    <a:pt x="509" y="9"/>
                  </a:lnTo>
                  <a:lnTo>
                    <a:pt x="471" y="9"/>
                  </a:lnTo>
                  <a:lnTo>
                    <a:pt x="471" y="0"/>
                  </a:lnTo>
                  <a:close/>
                  <a:moveTo>
                    <a:pt x="538" y="0"/>
                  </a:moveTo>
                  <a:lnTo>
                    <a:pt x="577" y="0"/>
                  </a:lnTo>
                  <a:lnTo>
                    <a:pt x="577" y="9"/>
                  </a:lnTo>
                  <a:lnTo>
                    <a:pt x="538" y="9"/>
                  </a:lnTo>
                  <a:lnTo>
                    <a:pt x="53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60" name="Freeform 166"/>
            <p:cNvSpPr>
              <a:spLocks noEditPoints="1"/>
            </p:cNvSpPr>
            <p:nvPr/>
          </p:nvSpPr>
          <p:spPr bwMode="auto">
            <a:xfrm>
              <a:off x="4648200" y="3187701"/>
              <a:ext cx="19050" cy="1338263"/>
            </a:xfrm>
            <a:custGeom>
              <a:avLst/>
              <a:gdLst>
                <a:gd name="T0" fmla="*/ 2 w 12"/>
                <a:gd name="T1" fmla="*/ 38 h 843"/>
                <a:gd name="T2" fmla="*/ 12 w 12"/>
                <a:gd name="T3" fmla="*/ 0 h 843"/>
                <a:gd name="T4" fmla="*/ 2 w 12"/>
                <a:gd name="T5" fmla="*/ 67 h 843"/>
                <a:gd name="T6" fmla="*/ 12 w 12"/>
                <a:gd name="T7" fmla="*/ 105 h 843"/>
                <a:gd name="T8" fmla="*/ 2 w 12"/>
                <a:gd name="T9" fmla="*/ 67 h 843"/>
                <a:gd name="T10" fmla="*/ 2 w 12"/>
                <a:gd name="T11" fmla="*/ 172 h 843"/>
                <a:gd name="T12" fmla="*/ 12 w 12"/>
                <a:gd name="T13" fmla="*/ 134 h 843"/>
                <a:gd name="T14" fmla="*/ 2 w 12"/>
                <a:gd name="T15" fmla="*/ 201 h 843"/>
                <a:gd name="T16" fmla="*/ 12 w 12"/>
                <a:gd name="T17" fmla="*/ 240 h 843"/>
                <a:gd name="T18" fmla="*/ 2 w 12"/>
                <a:gd name="T19" fmla="*/ 201 h 843"/>
                <a:gd name="T20" fmla="*/ 2 w 12"/>
                <a:gd name="T21" fmla="*/ 307 h 843"/>
                <a:gd name="T22" fmla="*/ 12 w 12"/>
                <a:gd name="T23" fmla="*/ 268 h 843"/>
                <a:gd name="T24" fmla="*/ 2 w 12"/>
                <a:gd name="T25" fmla="*/ 335 h 843"/>
                <a:gd name="T26" fmla="*/ 11 w 12"/>
                <a:gd name="T27" fmla="*/ 374 h 843"/>
                <a:gd name="T28" fmla="*/ 2 w 12"/>
                <a:gd name="T29" fmla="*/ 335 h 843"/>
                <a:gd name="T30" fmla="*/ 1 w 12"/>
                <a:gd name="T31" fmla="*/ 441 h 843"/>
                <a:gd name="T32" fmla="*/ 11 w 12"/>
                <a:gd name="T33" fmla="*/ 403 h 843"/>
                <a:gd name="T34" fmla="*/ 1 w 12"/>
                <a:gd name="T35" fmla="*/ 470 h 843"/>
                <a:gd name="T36" fmla="*/ 11 w 12"/>
                <a:gd name="T37" fmla="*/ 508 h 843"/>
                <a:gd name="T38" fmla="*/ 1 w 12"/>
                <a:gd name="T39" fmla="*/ 470 h 843"/>
                <a:gd name="T40" fmla="*/ 1 w 12"/>
                <a:gd name="T41" fmla="*/ 575 h 843"/>
                <a:gd name="T42" fmla="*/ 11 w 12"/>
                <a:gd name="T43" fmla="*/ 537 h 843"/>
                <a:gd name="T44" fmla="*/ 1 w 12"/>
                <a:gd name="T45" fmla="*/ 604 h 843"/>
                <a:gd name="T46" fmla="*/ 11 w 12"/>
                <a:gd name="T47" fmla="*/ 643 h 843"/>
                <a:gd name="T48" fmla="*/ 1 w 12"/>
                <a:gd name="T49" fmla="*/ 604 h 843"/>
                <a:gd name="T50" fmla="*/ 1 w 12"/>
                <a:gd name="T51" fmla="*/ 710 h 843"/>
                <a:gd name="T52" fmla="*/ 11 w 12"/>
                <a:gd name="T53" fmla="*/ 672 h 843"/>
                <a:gd name="T54" fmla="*/ 1 w 12"/>
                <a:gd name="T55" fmla="*/ 739 h 843"/>
                <a:gd name="T56" fmla="*/ 10 w 12"/>
                <a:gd name="T57" fmla="*/ 777 h 843"/>
                <a:gd name="T58" fmla="*/ 1 w 12"/>
                <a:gd name="T59" fmla="*/ 739 h 843"/>
                <a:gd name="T60" fmla="*/ 0 w 12"/>
                <a:gd name="T61" fmla="*/ 843 h 843"/>
                <a:gd name="T62" fmla="*/ 10 w 12"/>
                <a:gd name="T63" fmla="*/ 80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843">
                  <a:moveTo>
                    <a:pt x="3" y="0"/>
                  </a:moveTo>
                  <a:lnTo>
                    <a:pt x="2" y="38"/>
                  </a:lnTo>
                  <a:lnTo>
                    <a:pt x="12" y="38"/>
                  </a:lnTo>
                  <a:lnTo>
                    <a:pt x="12" y="0"/>
                  </a:lnTo>
                  <a:lnTo>
                    <a:pt x="3" y="0"/>
                  </a:lnTo>
                  <a:close/>
                  <a:moveTo>
                    <a:pt x="2" y="67"/>
                  </a:moveTo>
                  <a:lnTo>
                    <a:pt x="2" y="105"/>
                  </a:lnTo>
                  <a:lnTo>
                    <a:pt x="12" y="105"/>
                  </a:lnTo>
                  <a:lnTo>
                    <a:pt x="12" y="67"/>
                  </a:lnTo>
                  <a:lnTo>
                    <a:pt x="2" y="67"/>
                  </a:lnTo>
                  <a:close/>
                  <a:moveTo>
                    <a:pt x="2" y="134"/>
                  </a:moveTo>
                  <a:lnTo>
                    <a:pt x="2" y="172"/>
                  </a:lnTo>
                  <a:lnTo>
                    <a:pt x="12" y="172"/>
                  </a:lnTo>
                  <a:lnTo>
                    <a:pt x="12" y="134"/>
                  </a:lnTo>
                  <a:lnTo>
                    <a:pt x="2" y="134"/>
                  </a:lnTo>
                  <a:close/>
                  <a:moveTo>
                    <a:pt x="2" y="201"/>
                  </a:moveTo>
                  <a:lnTo>
                    <a:pt x="2" y="240"/>
                  </a:lnTo>
                  <a:lnTo>
                    <a:pt x="12" y="240"/>
                  </a:lnTo>
                  <a:lnTo>
                    <a:pt x="12" y="201"/>
                  </a:lnTo>
                  <a:lnTo>
                    <a:pt x="2" y="201"/>
                  </a:lnTo>
                  <a:close/>
                  <a:moveTo>
                    <a:pt x="2" y="268"/>
                  </a:moveTo>
                  <a:lnTo>
                    <a:pt x="2" y="307"/>
                  </a:lnTo>
                  <a:lnTo>
                    <a:pt x="11" y="307"/>
                  </a:lnTo>
                  <a:lnTo>
                    <a:pt x="12" y="268"/>
                  </a:lnTo>
                  <a:lnTo>
                    <a:pt x="2" y="268"/>
                  </a:lnTo>
                  <a:close/>
                  <a:moveTo>
                    <a:pt x="2" y="335"/>
                  </a:moveTo>
                  <a:lnTo>
                    <a:pt x="2" y="374"/>
                  </a:lnTo>
                  <a:lnTo>
                    <a:pt x="11" y="374"/>
                  </a:lnTo>
                  <a:lnTo>
                    <a:pt x="11" y="336"/>
                  </a:lnTo>
                  <a:lnTo>
                    <a:pt x="2" y="335"/>
                  </a:lnTo>
                  <a:close/>
                  <a:moveTo>
                    <a:pt x="2" y="403"/>
                  </a:moveTo>
                  <a:lnTo>
                    <a:pt x="1" y="441"/>
                  </a:lnTo>
                  <a:lnTo>
                    <a:pt x="11" y="441"/>
                  </a:lnTo>
                  <a:lnTo>
                    <a:pt x="11" y="403"/>
                  </a:lnTo>
                  <a:lnTo>
                    <a:pt x="2" y="403"/>
                  </a:lnTo>
                  <a:close/>
                  <a:moveTo>
                    <a:pt x="1" y="470"/>
                  </a:moveTo>
                  <a:lnTo>
                    <a:pt x="1" y="508"/>
                  </a:lnTo>
                  <a:lnTo>
                    <a:pt x="11" y="508"/>
                  </a:lnTo>
                  <a:lnTo>
                    <a:pt x="11" y="470"/>
                  </a:lnTo>
                  <a:lnTo>
                    <a:pt x="1" y="470"/>
                  </a:lnTo>
                  <a:close/>
                  <a:moveTo>
                    <a:pt x="1" y="537"/>
                  </a:moveTo>
                  <a:lnTo>
                    <a:pt x="1" y="575"/>
                  </a:lnTo>
                  <a:lnTo>
                    <a:pt x="11" y="576"/>
                  </a:lnTo>
                  <a:lnTo>
                    <a:pt x="11" y="537"/>
                  </a:lnTo>
                  <a:lnTo>
                    <a:pt x="1" y="537"/>
                  </a:lnTo>
                  <a:close/>
                  <a:moveTo>
                    <a:pt x="1" y="604"/>
                  </a:moveTo>
                  <a:lnTo>
                    <a:pt x="1" y="643"/>
                  </a:lnTo>
                  <a:lnTo>
                    <a:pt x="11" y="643"/>
                  </a:lnTo>
                  <a:lnTo>
                    <a:pt x="11" y="604"/>
                  </a:lnTo>
                  <a:lnTo>
                    <a:pt x="1" y="604"/>
                  </a:lnTo>
                  <a:close/>
                  <a:moveTo>
                    <a:pt x="1" y="671"/>
                  </a:moveTo>
                  <a:lnTo>
                    <a:pt x="1" y="710"/>
                  </a:lnTo>
                  <a:lnTo>
                    <a:pt x="10" y="710"/>
                  </a:lnTo>
                  <a:lnTo>
                    <a:pt x="11" y="672"/>
                  </a:lnTo>
                  <a:lnTo>
                    <a:pt x="1" y="671"/>
                  </a:lnTo>
                  <a:close/>
                  <a:moveTo>
                    <a:pt x="1" y="739"/>
                  </a:moveTo>
                  <a:lnTo>
                    <a:pt x="1" y="777"/>
                  </a:lnTo>
                  <a:lnTo>
                    <a:pt x="10" y="777"/>
                  </a:lnTo>
                  <a:lnTo>
                    <a:pt x="10" y="739"/>
                  </a:lnTo>
                  <a:lnTo>
                    <a:pt x="1" y="739"/>
                  </a:lnTo>
                  <a:close/>
                  <a:moveTo>
                    <a:pt x="1" y="806"/>
                  </a:moveTo>
                  <a:lnTo>
                    <a:pt x="0" y="843"/>
                  </a:lnTo>
                  <a:lnTo>
                    <a:pt x="10" y="843"/>
                  </a:lnTo>
                  <a:lnTo>
                    <a:pt x="10" y="806"/>
                  </a:lnTo>
                  <a:lnTo>
                    <a:pt x="1" y="80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64" name="Freeform 170"/>
            <p:cNvSpPr>
              <a:spLocks noEditPoints="1"/>
            </p:cNvSpPr>
            <p:nvPr/>
          </p:nvSpPr>
          <p:spPr bwMode="auto">
            <a:xfrm>
              <a:off x="2792413" y="3189288"/>
              <a:ext cx="914400" cy="14288"/>
            </a:xfrm>
            <a:custGeom>
              <a:avLst/>
              <a:gdLst>
                <a:gd name="T0" fmla="*/ 0 w 576"/>
                <a:gd name="T1" fmla="*/ 0 h 9"/>
                <a:gd name="T2" fmla="*/ 39 w 576"/>
                <a:gd name="T3" fmla="*/ 0 h 9"/>
                <a:gd name="T4" fmla="*/ 39 w 576"/>
                <a:gd name="T5" fmla="*/ 9 h 9"/>
                <a:gd name="T6" fmla="*/ 0 w 576"/>
                <a:gd name="T7" fmla="*/ 9 h 9"/>
                <a:gd name="T8" fmla="*/ 0 w 576"/>
                <a:gd name="T9" fmla="*/ 0 h 9"/>
                <a:gd name="T10" fmla="*/ 67 w 576"/>
                <a:gd name="T11" fmla="*/ 0 h 9"/>
                <a:gd name="T12" fmla="*/ 106 w 576"/>
                <a:gd name="T13" fmla="*/ 0 h 9"/>
                <a:gd name="T14" fmla="*/ 106 w 576"/>
                <a:gd name="T15" fmla="*/ 9 h 9"/>
                <a:gd name="T16" fmla="*/ 67 w 576"/>
                <a:gd name="T17" fmla="*/ 9 h 9"/>
                <a:gd name="T18" fmla="*/ 67 w 576"/>
                <a:gd name="T19" fmla="*/ 0 h 9"/>
                <a:gd name="T20" fmla="*/ 135 w 576"/>
                <a:gd name="T21" fmla="*/ 0 h 9"/>
                <a:gd name="T22" fmla="*/ 173 w 576"/>
                <a:gd name="T23" fmla="*/ 0 h 9"/>
                <a:gd name="T24" fmla="*/ 173 w 576"/>
                <a:gd name="T25" fmla="*/ 9 h 9"/>
                <a:gd name="T26" fmla="*/ 135 w 576"/>
                <a:gd name="T27" fmla="*/ 9 h 9"/>
                <a:gd name="T28" fmla="*/ 135 w 576"/>
                <a:gd name="T29" fmla="*/ 0 h 9"/>
                <a:gd name="T30" fmla="*/ 202 w 576"/>
                <a:gd name="T31" fmla="*/ 0 h 9"/>
                <a:gd name="T32" fmla="*/ 240 w 576"/>
                <a:gd name="T33" fmla="*/ 0 h 9"/>
                <a:gd name="T34" fmla="*/ 240 w 576"/>
                <a:gd name="T35" fmla="*/ 9 h 9"/>
                <a:gd name="T36" fmla="*/ 202 w 576"/>
                <a:gd name="T37" fmla="*/ 9 h 9"/>
                <a:gd name="T38" fmla="*/ 202 w 576"/>
                <a:gd name="T39" fmla="*/ 0 h 9"/>
                <a:gd name="T40" fmla="*/ 269 w 576"/>
                <a:gd name="T41" fmla="*/ 0 h 9"/>
                <a:gd name="T42" fmla="*/ 307 w 576"/>
                <a:gd name="T43" fmla="*/ 0 h 9"/>
                <a:gd name="T44" fmla="*/ 307 w 576"/>
                <a:gd name="T45" fmla="*/ 9 h 9"/>
                <a:gd name="T46" fmla="*/ 269 w 576"/>
                <a:gd name="T47" fmla="*/ 9 h 9"/>
                <a:gd name="T48" fmla="*/ 269 w 576"/>
                <a:gd name="T49" fmla="*/ 0 h 9"/>
                <a:gd name="T50" fmla="*/ 336 w 576"/>
                <a:gd name="T51" fmla="*/ 0 h 9"/>
                <a:gd name="T52" fmla="*/ 375 w 576"/>
                <a:gd name="T53" fmla="*/ 0 h 9"/>
                <a:gd name="T54" fmla="*/ 375 w 576"/>
                <a:gd name="T55" fmla="*/ 9 h 9"/>
                <a:gd name="T56" fmla="*/ 336 w 576"/>
                <a:gd name="T57" fmla="*/ 9 h 9"/>
                <a:gd name="T58" fmla="*/ 336 w 576"/>
                <a:gd name="T59" fmla="*/ 0 h 9"/>
                <a:gd name="T60" fmla="*/ 403 w 576"/>
                <a:gd name="T61" fmla="*/ 0 h 9"/>
                <a:gd name="T62" fmla="*/ 442 w 576"/>
                <a:gd name="T63" fmla="*/ 0 h 9"/>
                <a:gd name="T64" fmla="*/ 442 w 576"/>
                <a:gd name="T65" fmla="*/ 9 h 9"/>
                <a:gd name="T66" fmla="*/ 403 w 576"/>
                <a:gd name="T67" fmla="*/ 9 h 9"/>
                <a:gd name="T68" fmla="*/ 403 w 576"/>
                <a:gd name="T69" fmla="*/ 0 h 9"/>
                <a:gd name="T70" fmla="*/ 471 w 576"/>
                <a:gd name="T71" fmla="*/ 0 h 9"/>
                <a:gd name="T72" fmla="*/ 509 w 576"/>
                <a:gd name="T73" fmla="*/ 0 h 9"/>
                <a:gd name="T74" fmla="*/ 509 w 576"/>
                <a:gd name="T75" fmla="*/ 9 h 9"/>
                <a:gd name="T76" fmla="*/ 471 w 576"/>
                <a:gd name="T77" fmla="*/ 9 h 9"/>
                <a:gd name="T78" fmla="*/ 471 w 576"/>
                <a:gd name="T79" fmla="*/ 0 h 9"/>
                <a:gd name="T80" fmla="*/ 538 w 576"/>
                <a:gd name="T81" fmla="*/ 0 h 9"/>
                <a:gd name="T82" fmla="*/ 576 w 576"/>
                <a:gd name="T83" fmla="*/ 0 h 9"/>
                <a:gd name="T84" fmla="*/ 576 w 576"/>
                <a:gd name="T85" fmla="*/ 9 h 9"/>
                <a:gd name="T86" fmla="*/ 538 w 576"/>
                <a:gd name="T87" fmla="*/ 9 h 9"/>
                <a:gd name="T88" fmla="*/ 538 w 576"/>
                <a:gd name="T8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6" h="9">
                  <a:moveTo>
                    <a:pt x="0" y="0"/>
                  </a:moveTo>
                  <a:lnTo>
                    <a:pt x="39" y="0"/>
                  </a:lnTo>
                  <a:lnTo>
                    <a:pt x="39" y="9"/>
                  </a:lnTo>
                  <a:lnTo>
                    <a:pt x="0" y="9"/>
                  </a:lnTo>
                  <a:lnTo>
                    <a:pt x="0" y="0"/>
                  </a:lnTo>
                  <a:close/>
                  <a:moveTo>
                    <a:pt x="67" y="0"/>
                  </a:moveTo>
                  <a:lnTo>
                    <a:pt x="106" y="0"/>
                  </a:lnTo>
                  <a:lnTo>
                    <a:pt x="106" y="9"/>
                  </a:lnTo>
                  <a:lnTo>
                    <a:pt x="67" y="9"/>
                  </a:lnTo>
                  <a:lnTo>
                    <a:pt x="67" y="0"/>
                  </a:lnTo>
                  <a:close/>
                  <a:moveTo>
                    <a:pt x="135" y="0"/>
                  </a:moveTo>
                  <a:lnTo>
                    <a:pt x="173" y="0"/>
                  </a:lnTo>
                  <a:lnTo>
                    <a:pt x="173" y="9"/>
                  </a:lnTo>
                  <a:lnTo>
                    <a:pt x="135" y="9"/>
                  </a:lnTo>
                  <a:lnTo>
                    <a:pt x="135" y="0"/>
                  </a:lnTo>
                  <a:close/>
                  <a:moveTo>
                    <a:pt x="202" y="0"/>
                  </a:moveTo>
                  <a:lnTo>
                    <a:pt x="240" y="0"/>
                  </a:lnTo>
                  <a:lnTo>
                    <a:pt x="240" y="9"/>
                  </a:lnTo>
                  <a:lnTo>
                    <a:pt x="202" y="9"/>
                  </a:lnTo>
                  <a:lnTo>
                    <a:pt x="202" y="0"/>
                  </a:lnTo>
                  <a:close/>
                  <a:moveTo>
                    <a:pt x="269" y="0"/>
                  </a:moveTo>
                  <a:lnTo>
                    <a:pt x="307" y="0"/>
                  </a:lnTo>
                  <a:lnTo>
                    <a:pt x="307" y="9"/>
                  </a:lnTo>
                  <a:lnTo>
                    <a:pt x="269" y="9"/>
                  </a:lnTo>
                  <a:lnTo>
                    <a:pt x="269" y="0"/>
                  </a:lnTo>
                  <a:close/>
                  <a:moveTo>
                    <a:pt x="336" y="0"/>
                  </a:moveTo>
                  <a:lnTo>
                    <a:pt x="375" y="0"/>
                  </a:lnTo>
                  <a:lnTo>
                    <a:pt x="375" y="9"/>
                  </a:lnTo>
                  <a:lnTo>
                    <a:pt x="336" y="9"/>
                  </a:lnTo>
                  <a:lnTo>
                    <a:pt x="336" y="0"/>
                  </a:lnTo>
                  <a:close/>
                  <a:moveTo>
                    <a:pt x="403" y="0"/>
                  </a:moveTo>
                  <a:lnTo>
                    <a:pt x="442" y="0"/>
                  </a:lnTo>
                  <a:lnTo>
                    <a:pt x="442" y="9"/>
                  </a:lnTo>
                  <a:lnTo>
                    <a:pt x="403" y="9"/>
                  </a:lnTo>
                  <a:lnTo>
                    <a:pt x="403" y="0"/>
                  </a:lnTo>
                  <a:close/>
                  <a:moveTo>
                    <a:pt x="471" y="0"/>
                  </a:moveTo>
                  <a:lnTo>
                    <a:pt x="509" y="0"/>
                  </a:lnTo>
                  <a:lnTo>
                    <a:pt x="509" y="9"/>
                  </a:lnTo>
                  <a:lnTo>
                    <a:pt x="471" y="9"/>
                  </a:lnTo>
                  <a:lnTo>
                    <a:pt x="471" y="0"/>
                  </a:lnTo>
                  <a:close/>
                  <a:moveTo>
                    <a:pt x="538" y="0"/>
                  </a:moveTo>
                  <a:lnTo>
                    <a:pt x="576" y="0"/>
                  </a:lnTo>
                  <a:lnTo>
                    <a:pt x="576" y="9"/>
                  </a:lnTo>
                  <a:lnTo>
                    <a:pt x="538" y="9"/>
                  </a:lnTo>
                  <a:lnTo>
                    <a:pt x="53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grpSp>
        <p:nvGrpSpPr>
          <p:cNvPr id="5281" name="Group 5280"/>
          <p:cNvGrpSpPr/>
          <p:nvPr/>
        </p:nvGrpSpPr>
        <p:grpSpPr>
          <a:xfrm>
            <a:off x="1530350" y="2268538"/>
            <a:ext cx="3177207" cy="2487613"/>
            <a:chOff x="3201988" y="2038351"/>
            <a:chExt cx="3177207" cy="2487613"/>
          </a:xfrm>
        </p:grpSpPr>
        <p:sp>
          <p:nvSpPr>
            <p:cNvPr id="5235" name="Freeform 142"/>
            <p:cNvSpPr>
              <a:spLocks/>
            </p:cNvSpPr>
            <p:nvPr/>
          </p:nvSpPr>
          <p:spPr bwMode="auto">
            <a:xfrm>
              <a:off x="3201988" y="2038351"/>
              <a:ext cx="2938462" cy="1392238"/>
            </a:xfrm>
            <a:custGeom>
              <a:avLst/>
              <a:gdLst>
                <a:gd name="T0" fmla="*/ 198 w 15428"/>
                <a:gd name="T1" fmla="*/ 42 h 7306"/>
                <a:gd name="T2" fmla="*/ 295 w 15428"/>
                <a:gd name="T3" fmla="*/ 88 h 7306"/>
                <a:gd name="T4" fmla="*/ 410 w 15428"/>
                <a:gd name="T5" fmla="*/ 141 h 7306"/>
                <a:gd name="T6" fmla="*/ 541 w 15428"/>
                <a:gd name="T7" fmla="*/ 203 h 7306"/>
                <a:gd name="T8" fmla="*/ 684 w 15428"/>
                <a:gd name="T9" fmla="*/ 269 h 7306"/>
                <a:gd name="T10" fmla="*/ 920 w 15428"/>
                <a:gd name="T11" fmla="*/ 379 h 7306"/>
                <a:gd name="T12" fmla="*/ 1264 w 15428"/>
                <a:gd name="T13" fmla="*/ 539 h 7306"/>
                <a:gd name="T14" fmla="*/ 1628 w 15428"/>
                <a:gd name="T15" fmla="*/ 708 h 7306"/>
                <a:gd name="T16" fmla="*/ 2178 w 15428"/>
                <a:gd name="T17" fmla="*/ 964 h 7306"/>
                <a:gd name="T18" fmla="*/ 2526 w 15428"/>
                <a:gd name="T19" fmla="*/ 1126 h 7306"/>
                <a:gd name="T20" fmla="*/ 5223 w 15428"/>
                <a:gd name="T21" fmla="*/ 2382 h 7306"/>
                <a:gd name="T22" fmla="*/ 10289 w 15428"/>
                <a:gd name="T23" fmla="*/ 4742 h 7306"/>
                <a:gd name="T24" fmla="*/ 12986 w 15428"/>
                <a:gd name="T25" fmla="*/ 5998 h 7306"/>
                <a:gd name="T26" fmla="*/ 13334 w 15428"/>
                <a:gd name="T27" fmla="*/ 6160 h 7306"/>
                <a:gd name="T28" fmla="*/ 13884 w 15428"/>
                <a:gd name="T29" fmla="*/ 6416 h 7306"/>
                <a:gd name="T30" fmla="*/ 14248 w 15428"/>
                <a:gd name="T31" fmla="*/ 6586 h 7306"/>
                <a:gd name="T32" fmla="*/ 14592 w 15428"/>
                <a:gd name="T33" fmla="*/ 6746 h 7306"/>
                <a:gd name="T34" fmla="*/ 14828 w 15428"/>
                <a:gd name="T35" fmla="*/ 6856 h 7306"/>
                <a:gd name="T36" fmla="*/ 14971 w 15428"/>
                <a:gd name="T37" fmla="*/ 6922 h 7306"/>
                <a:gd name="T38" fmla="*/ 15101 w 15428"/>
                <a:gd name="T39" fmla="*/ 6983 h 7306"/>
                <a:gd name="T40" fmla="*/ 15216 w 15428"/>
                <a:gd name="T41" fmla="*/ 7037 h 7306"/>
                <a:gd name="T42" fmla="*/ 15315 w 15428"/>
                <a:gd name="T43" fmla="*/ 7083 h 7306"/>
                <a:gd name="T44" fmla="*/ 15405 w 15428"/>
                <a:gd name="T45" fmla="*/ 7235 h 7306"/>
                <a:gd name="T46" fmla="*/ 15229 w 15428"/>
                <a:gd name="T47" fmla="*/ 7263 h 7306"/>
                <a:gd name="T48" fmla="*/ 15132 w 15428"/>
                <a:gd name="T49" fmla="*/ 7218 h 7306"/>
                <a:gd name="T50" fmla="*/ 15017 w 15428"/>
                <a:gd name="T51" fmla="*/ 7165 h 7306"/>
                <a:gd name="T52" fmla="*/ 14887 w 15428"/>
                <a:gd name="T53" fmla="*/ 7104 h 7306"/>
                <a:gd name="T54" fmla="*/ 14743 w 15428"/>
                <a:gd name="T55" fmla="*/ 7037 h 7306"/>
                <a:gd name="T56" fmla="*/ 14507 w 15428"/>
                <a:gd name="T57" fmla="*/ 6927 h 7306"/>
                <a:gd name="T58" fmla="*/ 14163 w 15428"/>
                <a:gd name="T59" fmla="*/ 6767 h 7306"/>
                <a:gd name="T60" fmla="*/ 13800 w 15428"/>
                <a:gd name="T61" fmla="*/ 6598 h 7306"/>
                <a:gd name="T62" fmla="*/ 13249 w 15428"/>
                <a:gd name="T63" fmla="*/ 6342 h 7306"/>
                <a:gd name="T64" fmla="*/ 12901 w 15428"/>
                <a:gd name="T65" fmla="*/ 6180 h 7306"/>
                <a:gd name="T66" fmla="*/ 10205 w 15428"/>
                <a:gd name="T67" fmla="*/ 4924 h 7306"/>
                <a:gd name="T68" fmla="*/ 5138 w 15428"/>
                <a:gd name="T69" fmla="*/ 2564 h 7306"/>
                <a:gd name="T70" fmla="*/ 2442 w 15428"/>
                <a:gd name="T71" fmla="*/ 1308 h 7306"/>
                <a:gd name="T72" fmla="*/ 2094 w 15428"/>
                <a:gd name="T73" fmla="*/ 1146 h 7306"/>
                <a:gd name="T74" fmla="*/ 1543 w 15428"/>
                <a:gd name="T75" fmla="*/ 890 h 7306"/>
                <a:gd name="T76" fmla="*/ 1180 w 15428"/>
                <a:gd name="T77" fmla="*/ 720 h 7306"/>
                <a:gd name="T78" fmla="*/ 836 w 15428"/>
                <a:gd name="T79" fmla="*/ 560 h 7306"/>
                <a:gd name="T80" fmla="*/ 600 w 15428"/>
                <a:gd name="T81" fmla="*/ 450 h 7306"/>
                <a:gd name="T82" fmla="*/ 456 w 15428"/>
                <a:gd name="T83" fmla="*/ 383 h 7306"/>
                <a:gd name="T84" fmla="*/ 327 w 15428"/>
                <a:gd name="T85" fmla="*/ 323 h 7306"/>
                <a:gd name="T86" fmla="*/ 212 w 15428"/>
                <a:gd name="T87" fmla="*/ 269 h 7306"/>
                <a:gd name="T88" fmla="*/ 113 w 15428"/>
                <a:gd name="T89" fmla="*/ 224 h 7306"/>
                <a:gd name="T90" fmla="*/ 23 w 15428"/>
                <a:gd name="T91" fmla="*/ 71 h 7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428" h="7306">
                  <a:moveTo>
                    <a:pt x="156" y="23"/>
                  </a:moveTo>
                  <a:lnTo>
                    <a:pt x="198" y="42"/>
                  </a:lnTo>
                  <a:lnTo>
                    <a:pt x="245" y="64"/>
                  </a:lnTo>
                  <a:lnTo>
                    <a:pt x="295" y="88"/>
                  </a:lnTo>
                  <a:lnTo>
                    <a:pt x="351" y="114"/>
                  </a:lnTo>
                  <a:lnTo>
                    <a:pt x="410" y="141"/>
                  </a:lnTo>
                  <a:lnTo>
                    <a:pt x="474" y="171"/>
                  </a:lnTo>
                  <a:lnTo>
                    <a:pt x="541" y="203"/>
                  </a:lnTo>
                  <a:lnTo>
                    <a:pt x="611" y="235"/>
                  </a:lnTo>
                  <a:lnTo>
                    <a:pt x="684" y="269"/>
                  </a:lnTo>
                  <a:lnTo>
                    <a:pt x="760" y="304"/>
                  </a:lnTo>
                  <a:lnTo>
                    <a:pt x="920" y="379"/>
                  </a:lnTo>
                  <a:lnTo>
                    <a:pt x="1089" y="457"/>
                  </a:lnTo>
                  <a:lnTo>
                    <a:pt x="1264" y="539"/>
                  </a:lnTo>
                  <a:lnTo>
                    <a:pt x="1445" y="623"/>
                  </a:lnTo>
                  <a:lnTo>
                    <a:pt x="1628" y="708"/>
                  </a:lnTo>
                  <a:lnTo>
                    <a:pt x="1997" y="880"/>
                  </a:lnTo>
                  <a:lnTo>
                    <a:pt x="2178" y="964"/>
                  </a:lnTo>
                  <a:lnTo>
                    <a:pt x="2355" y="1047"/>
                  </a:lnTo>
                  <a:lnTo>
                    <a:pt x="2526" y="1126"/>
                  </a:lnTo>
                  <a:lnTo>
                    <a:pt x="2689" y="1202"/>
                  </a:lnTo>
                  <a:lnTo>
                    <a:pt x="5223" y="2382"/>
                  </a:lnTo>
                  <a:lnTo>
                    <a:pt x="7756" y="3562"/>
                  </a:lnTo>
                  <a:lnTo>
                    <a:pt x="10289" y="4742"/>
                  </a:lnTo>
                  <a:lnTo>
                    <a:pt x="12823" y="5922"/>
                  </a:lnTo>
                  <a:lnTo>
                    <a:pt x="12986" y="5998"/>
                  </a:lnTo>
                  <a:lnTo>
                    <a:pt x="13157" y="6078"/>
                  </a:lnTo>
                  <a:lnTo>
                    <a:pt x="13334" y="6160"/>
                  </a:lnTo>
                  <a:lnTo>
                    <a:pt x="13516" y="6245"/>
                  </a:lnTo>
                  <a:lnTo>
                    <a:pt x="13884" y="6416"/>
                  </a:lnTo>
                  <a:lnTo>
                    <a:pt x="14068" y="6502"/>
                  </a:lnTo>
                  <a:lnTo>
                    <a:pt x="14248" y="6586"/>
                  </a:lnTo>
                  <a:lnTo>
                    <a:pt x="14423" y="6667"/>
                  </a:lnTo>
                  <a:lnTo>
                    <a:pt x="14592" y="6746"/>
                  </a:lnTo>
                  <a:lnTo>
                    <a:pt x="14752" y="6820"/>
                  </a:lnTo>
                  <a:lnTo>
                    <a:pt x="14828" y="6856"/>
                  </a:lnTo>
                  <a:lnTo>
                    <a:pt x="14901" y="6890"/>
                  </a:lnTo>
                  <a:lnTo>
                    <a:pt x="14971" y="6922"/>
                  </a:lnTo>
                  <a:lnTo>
                    <a:pt x="15039" y="6954"/>
                  </a:lnTo>
                  <a:lnTo>
                    <a:pt x="15101" y="6983"/>
                  </a:lnTo>
                  <a:lnTo>
                    <a:pt x="15160" y="7011"/>
                  </a:lnTo>
                  <a:lnTo>
                    <a:pt x="15216" y="7037"/>
                  </a:lnTo>
                  <a:lnTo>
                    <a:pt x="15267" y="7060"/>
                  </a:lnTo>
                  <a:lnTo>
                    <a:pt x="15315" y="7083"/>
                  </a:lnTo>
                  <a:lnTo>
                    <a:pt x="15356" y="7102"/>
                  </a:lnTo>
                  <a:cubicBezTo>
                    <a:pt x="15406" y="7125"/>
                    <a:pt x="15428" y="7184"/>
                    <a:pt x="15405" y="7235"/>
                  </a:cubicBezTo>
                  <a:cubicBezTo>
                    <a:pt x="15381" y="7285"/>
                    <a:pt x="15322" y="7306"/>
                    <a:pt x="15272" y="7283"/>
                  </a:cubicBezTo>
                  <a:lnTo>
                    <a:pt x="15229" y="7263"/>
                  </a:lnTo>
                  <a:lnTo>
                    <a:pt x="15184" y="7242"/>
                  </a:lnTo>
                  <a:lnTo>
                    <a:pt x="15132" y="7218"/>
                  </a:lnTo>
                  <a:lnTo>
                    <a:pt x="15077" y="7192"/>
                  </a:lnTo>
                  <a:lnTo>
                    <a:pt x="15017" y="7165"/>
                  </a:lnTo>
                  <a:lnTo>
                    <a:pt x="14953" y="7135"/>
                  </a:lnTo>
                  <a:lnTo>
                    <a:pt x="14887" y="7104"/>
                  </a:lnTo>
                  <a:lnTo>
                    <a:pt x="14817" y="7071"/>
                  </a:lnTo>
                  <a:lnTo>
                    <a:pt x="14743" y="7037"/>
                  </a:lnTo>
                  <a:lnTo>
                    <a:pt x="14667" y="7002"/>
                  </a:lnTo>
                  <a:lnTo>
                    <a:pt x="14507" y="6927"/>
                  </a:lnTo>
                  <a:lnTo>
                    <a:pt x="14339" y="6849"/>
                  </a:lnTo>
                  <a:lnTo>
                    <a:pt x="14163" y="6767"/>
                  </a:lnTo>
                  <a:lnTo>
                    <a:pt x="13983" y="6683"/>
                  </a:lnTo>
                  <a:lnTo>
                    <a:pt x="13800" y="6598"/>
                  </a:lnTo>
                  <a:lnTo>
                    <a:pt x="13431" y="6426"/>
                  </a:lnTo>
                  <a:lnTo>
                    <a:pt x="13249" y="6342"/>
                  </a:lnTo>
                  <a:lnTo>
                    <a:pt x="13072" y="6259"/>
                  </a:lnTo>
                  <a:lnTo>
                    <a:pt x="12901" y="6180"/>
                  </a:lnTo>
                  <a:lnTo>
                    <a:pt x="12738" y="6104"/>
                  </a:lnTo>
                  <a:lnTo>
                    <a:pt x="10205" y="4924"/>
                  </a:lnTo>
                  <a:lnTo>
                    <a:pt x="7672" y="3744"/>
                  </a:lnTo>
                  <a:lnTo>
                    <a:pt x="5138" y="2564"/>
                  </a:lnTo>
                  <a:lnTo>
                    <a:pt x="2605" y="1384"/>
                  </a:lnTo>
                  <a:lnTo>
                    <a:pt x="2442" y="1308"/>
                  </a:lnTo>
                  <a:lnTo>
                    <a:pt x="2271" y="1228"/>
                  </a:lnTo>
                  <a:lnTo>
                    <a:pt x="2094" y="1146"/>
                  </a:lnTo>
                  <a:lnTo>
                    <a:pt x="1912" y="1061"/>
                  </a:lnTo>
                  <a:lnTo>
                    <a:pt x="1543" y="890"/>
                  </a:lnTo>
                  <a:lnTo>
                    <a:pt x="1360" y="804"/>
                  </a:lnTo>
                  <a:lnTo>
                    <a:pt x="1180" y="720"/>
                  </a:lnTo>
                  <a:lnTo>
                    <a:pt x="1004" y="639"/>
                  </a:lnTo>
                  <a:lnTo>
                    <a:pt x="836" y="560"/>
                  </a:lnTo>
                  <a:lnTo>
                    <a:pt x="676" y="486"/>
                  </a:lnTo>
                  <a:lnTo>
                    <a:pt x="600" y="450"/>
                  </a:lnTo>
                  <a:lnTo>
                    <a:pt x="527" y="416"/>
                  </a:lnTo>
                  <a:lnTo>
                    <a:pt x="456" y="383"/>
                  </a:lnTo>
                  <a:lnTo>
                    <a:pt x="390" y="352"/>
                  </a:lnTo>
                  <a:lnTo>
                    <a:pt x="327" y="323"/>
                  </a:lnTo>
                  <a:lnTo>
                    <a:pt x="267" y="295"/>
                  </a:lnTo>
                  <a:lnTo>
                    <a:pt x="212" y="269"/>
                  </a:lnTo>
                  <a:lnTo>
                    <a:pt x="160" y="246"/>
                  </a:lnTo>
                  <a:lnTo>
                    <a:pt x="113" y="224"/>
                  </a:lnTo>
                  <a:lnTo>
                    <a:pt x="71" y="204"/>
                  </a:lnTo>
                  <a:cubicBezTo>
                    <a:pt x="21" y="181"/>
                    <a:pt x="0" y="121"/>
                    <a:pt x="23" y="71"/>
                  </a:cubicBezTo>
                  <a:cubicBezTo>
                    <a:pt x="46" y="21"/>
                    <a:pt x="105" y="0"/>
                    <a:pt x="156" y="23"/>
                  </a:cubicBezTo>
                  <a:close/>
                </a:path>
              </a:pathLst>
            </a:custGeom>
            <a:solidFill>
              <a:srgbClr val="E46C0A"/>
            </a:solidFill>
            <a:ln w="1" cap="flat">
              <a:solidFill>
                <a:srgbClr val="FAC090"/>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56" name="Rectangle 162"/>
            <p:cNvSpPr>
              <a:spLocks noChangeArrowheads="1"/>
            </p:cNvSpPr>
            <p:nvPr/>
          </p:nvSpPr>
          <p:spPr bwMode="auto">
            <a:xfrm>
              <a:off x="6218238" y="3319463"/>
              <a:ext cx="1138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D</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57" name="Rectangle 163"/>
            <p:cNvSpPr>
              <a:spLocks noChangeArrowheads="1"/>
            </p:cNvSpPr>
            <p:nvPr/>
          </p:nvSpPr>
          <p:spPr bwMode="auto">
            <a:xfrm>
              <a:off x="6315075" y="3403601"/>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Calibri" pitchFamily="34" charset="0"/>
                  <a:cs typeface="Arial" pitchFamily="34" charset="0"/>
                </a:rPr>
                <a:t>B</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61" name="Freeform 167"/>
            <p:cNvSpPr>
              <a:spLocks noEditPoints="1"/>
            </p:cNvSpPr>
            <p:nvPr/>
          </p:nvSpPr>
          <p:spPr bwMode="auto">
            <a:xfrm>
              <a:off x="5610225" y="3213101"/>
              <a:ext cx="34925" cy="1312863"/>
            </a:xfrm>
            <a:custGeom>
              <a:avLst/>
              <a:gdLst>
                <a:gd name="T0" fmla="*/ 10 w 22"/>
                <a:gd name="T1" fmla="*/ 38 h 827"/>
                <a:gd name="T2" fmla="*/ 0 w 22"/>
                <a:gd name="T3" fmla="*/ 0 h 827"/>
                <a:gd name="T4" fmla="*/ 11 w 22"/>
                <a:gd name="T5" fmla="*/ 67 h 827"/>
                <a:gd name="T6" fmla="*/ 2 w 22"/>
                <a:gd name="T7" fmla="*/ 106 h 827"/>
                <a:gd name="T8" fmla="*/ 11 w 22"/>
                <a:gd name="T9" fmla="*/ 67 h 827"/>
                <a:gd name="T10" fmla="*/ 12 w 22"/>
                <a:gd name="T11" fmla="*/ 173 h 827"/>
                <a:gd name="T12" fmla="*/ 2 w 22"/>
                <a:gd name="T13" fmla="*/ 134 h 827"/>
                <a:gd name="T14" fmla="*/ 13 w 22"/>
                <a:gd name="T15" fmla="*/ 201 h 827"/>
                <a:gd name="T16" fmla="*/ 4 w 22"/>
                <a:gd name="T17" fmla="*/ 240 h 827"/>
                <a:gd name="T18" fmla="*/ 13 w 22"/>
                <a:gd name="T19" fmla="*/ 201 h 827"/>
                <a:gd name="T20" fmla="*/ 14 w 22"/>
                <a:gd name="T21" fmla="*/ 307 h 827"/>
                <a:gd name="T22" fmla="*/ 4 w 22"/>
                <a:gd name="T23" fmla="*/ 269 h 827"/>
                <a:gd name="T24" fmla="*/ 15 w 22"/>
                <a:gd name="T25" fmla="*/ 336 h 827"/>
                <a:gd name="T26" fmla="*/ 6 w 22"/>
                <a:gd name="T27" fmla="*/ 374 h 827"/>
                <a:gd name="T28" fmla="*/ 15 w 22"/>
                <a:gd name="T29" fmla="*/ 336 h 827"/>
                <a:gd name="T30" fmla="*/ 16 w 22"/>
                <a:gd name="T31" fmla="*/ 441 h 827"/>
                <a:gd name="T32" fmla="*/ 6 w 22"/>
                <a:gd name="T33" fmla="*/ 403 h 827"/>
                <a:gd name="T34" fmla="*/ 17 w 22"/>
                <a:gd name="T35" fmla="*/ 470 h 827"/>
                <a:gd name="T36" fmla="*/ 8 w 22"/>
                <a:gd name="T37" fmla="*/ 509 h 827"/>
                <a:gd name="T38" fmla="*/ 17 w 22"/>
                <a:gd name="T39" fmla="*/ 470 h 827"/>
                <a:gd name="T40" fmla="*/ 18 w 22"/>
                <a:gd name="T41" fmla="*/ 576 h 827"/>
                <a:gd name="T42" fmla="*/ 8 w 22"/>
                <a:gd name="T43" fmla="*/ 537 h 827"/>
                <a:gd name="T44" fmla="*/ 19 w 22"/>
                <a:gd name="T45" fmla="*/ 604 h 827"/>
                <a:gd name="T46" fmla="*/ 10 w 22"/>
                <a:gd name="T47" fmla="*/ 643 h 827"/>
                <a:gd name="T48" fmla="*/ 19 w 22"/>
                <a:gd name="T49" fmla="*/ 604 h 827"/>
                <a:gd name="T50" fmla="*/ 20 w 22"/>
                <a:gd name="T51" fmla="*/ 710 h 827"/>
                <a:gd name="T52" fmla="*/ 10 w 22"/>
                <a:gd name="T53" fmla="*/ 672 h 827"/>
                <a:gd name="T54" fmla="*/ 20 w 22"/>
                <a:gd name="T55" fmla="*/ 739 h 827"/>
                <a:gd name="T56" fmla="*/ 11 w 22"/>
                <a:gd name="T57" fmla="*/ 777 h 827"/>
                <a:gd name="T58" fmla="*/ 20 w 22"/>
                <a:gd name="T59" fmla="*/ 739 h 827"/>
                <a:gd name="T60" fmla="*/ 22 w 22"/>
                <a:gd name="T61" fmla="*/ 827 h 827"/>
                <a:gd name="T62" fmla="*/ 12 w 22"/>
                <a:gd name="T63" fmla="*/ 806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827">
                  <a:moveTo>
                    <a:pt x="10" y="0"/>
                  </a:moveTo>
                  <a:lnTo>
                    <a:pt x="10" y="38"/>
                  </a:lnTo>
                  <a:lnTo>
                    <a:pt x="1" y="38"/>
                  </a:lnTo>
                  <a:lnTo>
                    <a:pt x="0" y="0"/>
                  </a:lnTo>
                  <a:lnTo>
                    <a:pt x="10" y="0"/>
                  </a:lnTo>
                  <a:close/>
                  <a:moveTo>
                    <a:pt x="11" y="67"/>
                  </a:moveTo>
                  <a:lnTo>
                    <a:pt x="11" y="105"/>
                  </a:lnTo>
                  <a:lnTo>
                    <a:pt x="2" y="106"/>
                  </a:lnTo>
                  <a:lnTo>
                    <a:pt x="1" y="67"/>
                  </a:lnTo>
                  <a:lnTo>
                    <a:pt x="11" y="67"/>
                  </a:lnTo>
                  <a:close/>
                  <a:moveTo>
                    <a:pt x="12" y="134"/>
                  </a:moveTo>
                  <a:lnTo>
                    <a:pt x="12" y="173"/>
                  </a:lnTo>
                  <a:lnTo>
                    <a:pt x="3" y="173"/>
                  </a:lnTo>
                  <a:lnTo>
                    <a:pt x="2" y="134"/>
                  </a:lnTo>
                  <a:lnTo>
                    <a:pt x="12" y="134"/>
                  </a:lnTo>
                  <a:close/>
                  <a:moveTo>
                    <a:pt x="13" y="201"/>
                  </a:moveTo>
                  <a:lnTo>
                    <a:pt x="13" y="240"/>
                  </a:lnTo>
                  <a:lnTo>
                    <a:pt x="4" y="240"/>
                  </a:lnTo>
                  <a:lnTo>
                    <a:pt x="3" y="202"/>
                  </a:lnTo>
                  <a:lnTo>
                    <a:pt x="13" y="201"/>
                  </a:lnTo>
                  <a:close/>
                  <a:moveTo>
                    <a:pt x="14" y="269"/>
                  </a:moveTo>
                  <a:lnTo>
                    <a:pt x="14" y="307"/>
                  </a:lnTo>
                  <a:lnTo>
                    <a:pt x="5" y="307"/>
                  </a:lnTo>
                  <a:lnTo>
                    <a:pt x="4" y="269"/>
                  </a:lnTo>
                  <a:lnTo>
                    <a:pt x="14" y="269"/>
                  </a:lnTo>
                  <a:close/>
                  <a:moveTo>
                    <a:pt x="15" y="336"/>
                  </a:moveTo>
                  <a:lnTo>
                    <a:pt x="15" y="374"/>
                  </a:lnTo>
                  <a:lnTo>
                    <a:pt x="6" y="374"/>
                  </a:lnTo>
                  <a:lnTo>
                    <a:pt x="5" y="336"/>
                  </a:lnTo>
                  <a:lnTo>
                    <a:pt x="15" y="336"/>
                  </a:lnTo>
                  <a:close/>
                  <a:moveTo>
                    <a:pt x="16" y="403"/>
                  </a:moveTo>
                  <a:lnTo>
                    <a:pt x="16" y="441"/>
                  </a:lnTo>
                  <a:lnTo>
                    <a:pt x="7" y="442"/>
                  </a:lnTo>
                  <a:lnTo>
                    <a:pt x="6" y="403"/>
                  </a:lnTo>
                  <a:lnTo>
                    <a:pt x="16" y="403"/>
                  </a:lnTo>
                  <a:close/>
                  <a:moveTo>
                    <a:pt x="17" y="470"/>
                  </a:moveTo>
                  <a:lnTo>
                    <a:pt x="17" y="508"/>
                  </a:lnTo>
                  <a:lnTo>
                    <a:pt x="8" y="509"/>
                  </a:lnTo>
                  <a:lnTo>
                    <a:pt x="7" y="470"/>
                  </a:lnTo>
                  <a:lnTo>
                    <a:pt x="17" y="470"/>
                  </a:lnTo>
                  <a:close/>
                  <a:moveTo>
                    <a:pt x="18" y="537"/>
                  </a:moveTo>
                  <a:lnTo>
                    <a:pt x="18" y="576"/>
                  </a:lnTo>
                  <a:lnTo>
                    <a:pt x="9" y="576"/>
                  </a:lnTo>
                  <a:lnTo>
                    <a:pt x="8" y="537"/>
                  </a:lnTo>
                  <a:lnTo>
                    <a:pt x="18" y="537"/>
                  </a:lnTo>
                  <a:close/>
                  <a:moveTo>
                    <a:pt x="19" y="604"/>
                  </a:moveTo>
                  <a:lnTo>
                    <a:pt x="19" y="643"/>
                  </a:lnTo>
                  <a:lnTo>
                    <a:pt x="10" y="643"/>
                  </a:lnTo>
                  <a:lnTo>
                    <a:pt x="9" y="605"/>
                  </a:lnTo>
                  <a:lnTo>
                    <a:pt x="19" y="604"/>
                  </a:lnTo>
                  <a:close/>
                  <a:moveTo>
                    <a:pt x="19" y="672"/>
                  </a:moveTo>
                  <a:lnTo>
                    <a:pt x="20" y="710"/>
                  </a:lnTo>
                  <a:lnTo>
                    <a:pt x="10" y="710"/>
                  </a:lnTo>
                  <a:lnTo>
                    <a:pt x="10" y="672"/>
                  </a:lnTo>
                  <a:lnTo>
                    <a:pt x="19" y="672"/>
                  </a:lnTo>
                  <a:close/>
                  <a:moveTo>
                    <a:pt x="20" y="739"/>
                  </a:moveTo>
                  <a:lnTo>
                    <a:pt x="21" y="777"/>
                  </a:lnTo>
                  <a:lnTo>
                    <a:pt x="11" y="777"/>
                  </a:lnTo>
                  <a:lnTo>
                    <a:pt x="11" y="739"/>
                  </a:lnTo>
                  <a:lnTo>
                    <a:pt x="20" y="739"/>
                  </a:lnTo>
                  <a:close/>
                  <a:moveTo>
                    <a:pt x="21" y="806"/>
                  </a:moveTo>
                  <a:lnTo>
                    <a:pt x="22" y="827"/>
                  </a:lnTo>
                  <a:lnTo>
                    <a:pt x="12" y="827"/>
                  </a:lnTo>
                  <a:lnTo>
                    <a:pt x="12" y="806"/>
                  </a:lnTo>
                  <a:lnTo>
                    <a:pt x="21" y="80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63" name="Freeform 169"/>
            <p:cNvSpPr>
              <a:spLocks noEditPoints="1"/>
            </p:cNvSpPr>
            <p:nvPr/>
          </p:nvSpPr>
          <p:spPr bwMode="auto">
            <a:xfrm>
              <a:off x="4705350" y="3192463"/>
              <a:ext cx="914400" cy="14288"/>
            </a:xfrm>
            <a:custGeom>
              <a:avLst/>
              <a:gdLst>
                <a:gd name="T0" fmla="*/ 0 w 576"/>
                <a:gd name="T1" fmla="*/ 0 h 9"/>
                <a:gd name="T2" fmla="*/ 39 w 576"/>
                <a:gd name="T3" fmla="*/ 0 h 9"/>
                <a:gd name="T4" fmla="*/ 39 w 576"/>
                <a:gd name="T5" fmla="*/ 9 h 9"/>
                <a:gd name="T6" fmla="*/ 0 w 576"/>
                <a:gd name="T7" fmla="*/ 9 h 9"/>
                <a:gd name="T8" fmla="*/ 0 w 576"/>
                <a:gd name="T9" fmla="*/ 0 h 9"/>
                <a:gd name="T10" fmla="*/ 67 w 576"/>
                <a:gd name="T11" fmla="*/ 0 h 9"/>
                <a:gd name="T12" fmla="*/ 106 w 576"/>
                <a:gd name="T13" fmla="*/ 0 h 9"/>
                <a:gd name="T14" fmla="*/ 106 w 576"/>
                <a:gd name="T15" fmla="*/ 9 h 9"/>
                <a:gd name="T16" fmla="*/ 67 w 576"/>
                <a:gd name="T17" fmla="*/ 9 h 9"/>
                <a:gd name="T18" fmla="*/ 67 w 576"/>
                <a:gd name="T19" fmla="*/ 0 h 9"/>
                <a:gd name="T20" fmla="*/ 135 w 576"/>
                <a:gd name="T21" fmla="*/ 0 h 9"/>
                <a:gd name="T22" fmla="*/ 173 w 576"/>
                <a:gd name="T23" fmla="*/ 0 h 9"/>
                <a:gd name="T24" fmla="*/ 173 w 576"/>
                <a:gd name="T25" fmla="*/ 9 h 9"/>
                <a:gd name="T26" fmla="*/ 135 w 576"/>
                <a:gd name="T27" fmla="*/ 9 h 9"/>
                <a:gd name="T28" fmla="*/ 135 w 576"/>
                <a:gd name="T29" fmla="*/ 0 h 9"/>
                <a:gd name="T30" fmla="*/ 202 w 576"/>
                <a:gd name="T31" fmla="*/ 0 h 9"/>
                <a:gd name="T32" fmla="*/ 240 w 576"/>
                <a:gd name="T33" fmla="*/ 0 h 9"/>
                <a:gd name="T34" fmla="*/ 240 w 576"/>
                <a:gd name="T35" fmla="*/ 9 h 9"/>
                <a:gd name="T36" fmla="*/ 202 w 576"/>
                <a:gd name="T37" fmla="*/ 9 h 9"/>
                <a:gd name="T38" fmla="*/ 202 w 576"/>
                <a:gd name="T39" fmla="*/ 0 h 9"/>
                <a:gd name="T40" fmla="*/ 269 w 576"/>
                <a:gd name="T41" fmla="*/ 0 h 9"/>
                <a:gd name="T42" fmla="*/ 307 w 576"/>
                <a:gd name="T43" fmla="*/ 0 h 9"/>
                <a:gd name="T44" fmla="*/ 307 w 576"/>
                <a:gd name="T45" fmla="*/ 9 h 9"/>
                <a:gd name="T46" fmla="*/ 269 w 576"/>
                <a:gd name="T47" fmla="*/ 9 h 9"/>
                <a:gd name="T48" fmla="*/ 269 w 576"/>
                <a:gd name="T49" fmla="*/ 0 h 9"/>
                <a:gd name="T50" fmla="*/ 336 w 576"/>
                <a:gd name="T51" fmla="*/ 0 h 9"/>
                <a:gd name="T52" fmla="*/ 375 w 576"/>
                <a:gd name="T53" fmla="*/ 0 h 9"/>
                <a:gd name="T54" fmla="*/ 375 w 576"/>
                <a:gd name="T55" fmla="*/ 9 h 9"/>
                <a:gd name="T56" fmla="*/ 336 w 576"/>
                <a:gd name="T57" fmla="*/ 9 h 9"/>
                <a:gd name="T58" fmla="*/ 336 w 576"/>
                <a:gd name="T59" fmla="*/ 0 h 9"/>
                <a:gd name="T60" fmla="*/ 403 w 576"/>
                <a:gd name="T61" fmla="*/ 0 h 9"/>
                <a:gd name="T62" fmla="*/ 442 w 576"/>
                <a:gd name="T63" fmla="*/ 0 h 9"/>
                <a:gd name="T64" fmla="*/ 442 w 576"/>
                <a:gd name="T65" fmla="*/ 9 h 9"/>
                <a:gd name="T66" fmla="*/ 403 w 576"/>
                <a:gd name="T67" fmla="*/ 9 h 9"/>
                <a:gd name="T68" fmla="*/ 403 w 576"/>
                <a:gd name="T69" fmla="*/ 0 h 9"/>
                <a:gd name="T70" fmla="*/ 471 w 576"/>
                <a:gd name="T71" fmla="*/ 0 h 9"/>
                <a:gd name="T72" fmla="*/ 509 w 576"/>
                <a:gd name="T73" fmla="*/ 0 h 9"/>
                <a:gd name="T74" fmla="*/ 509 w 576"/>
                <a:gd name="T75" fmla="*/ 9 h 9"/>
                <a:gd name="T76" fmla="*/ 471 w 576"/>
                <a:gd name="T77" fmla="*/ 9 h 9"/>
                <a:gd name="T78" fmla="*/ 471 w 576"/>
                <a:gd name="T79" fmla="*/ 0 h 9"/>
                <a:gd name="T80" fmla="*/ 538 w 576"/>
                <a:gd name="T81" fmla="*/ 0 h 9"/>
                <a:gd name="T82" fmla="*/ 576 w 576"/>
                <a:gd name="T83" fmla="*/ 0 h 9"/>
                <a:gd name="T84" fmla="*/ 576 w 576"/>
                <a:gd name="T85" fmla="*/ 9 h 9"/>
                <a:gd name="T86" fmla="*/ 538 w 576"/>
                <a:gd name="T87" fmla="*/ 9 h 9"/>
                <a:gd name="T88" fmla="*/ 538 w 576"/>
                <a:gd name="T8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6" h="9">
                  <a:moveTo>
                    <a:pt x="0" y="0"/>
                  </a:moveTo>
                  <a:lnTo>
                    <a:pt x="39" y="0"/>
                  </a:lnTo>
                  <a:lnTo>
                    <a:pt x="39" y="9"/>
                  </a:lnTo>
                  <a:lnTo>
                    <a:pt x="0" y="9"/>
                  </a:lnTo>
                  <a:lnTo>
                    <a:pt x="0" y="0"/>
                  </a:lnTo>
                  <a:close/>
                  <a:moveTo>
                    <a:pt x="67" y="0"/>
                  </a:moveTo>
                  <a:lnTo>
                    <a:pt x="106" y="0"/>
                  </a:lnTo>
                  <a:lnTo>
                    <a:pt x="106" y="9"/>
                  </a:lnTo>
                  <a:lnTo>
                    <a:pt x="67" y="9"/>
                  </a:lnTo>
                  <a:lnTo>
                    <a:pt x="67" y="0"/>
                  </a:lnTo>
                  <a:close/>
                  <a:moveTo>
                    <a:pt x="135" y="0"/>
                  </a:moveTo>
                  <a:lnTo>
                    <a:pt x="173" y="0"/>
                  </a:lnTo>
                  <a:lnTo>
                    <a:pt x="173" y="9"/>
                  </a:lnTo>
                  <a:lnTo>
                    <a:pt x="135" y="9"/>
                  </a:lnTo>
                  <a:lnTo>
                    <a:pt x="135" y="0"/>
                  </a:lnTo>
                  <a:close/>
                  <a:moveTo>
                    <a:pt x="202" y="0"/>
                  </a:moveTo>
                  <a:lnTo>
                    <a:pt x="240" y="0"/>
                  </a:lnTo>
                  <a:lnTo>
                    <a:pt x="240" y="9"/>
                  </a:lnTo>
                  <a:lnTo>
                    <a:pt x="202" y="9"/>
                  </a:lnTo>
                  <a:lnTo>
                    <a:pt x="202" y="0"/>
                  </a:lnTo>
                  <a:close/>
                  <a:moveTo>
                    <a:pt x="269" y="0"/>
                  </a:moveTo>
                  <a:lnTo>
                    <a:pt x="307" y="0"/>
                  </a:lnTo>
                  <a:lnTo>
                    <a:pt x="307" y="9"/>
                  </a:lnTo>
                  <a:lnTo>
                    <a:pt x="269" y="9"/>
                  </a:lnTo>
                  <a:lnTo>
                    <a:pt x="269" y="0"/>
                  </a:lnTo>
                  <a:close/>
                  <a:moveTo>
                    <a:pt x="336" y="0"/>
                  </a:moveTo>
                  <a:lnTo>
                    <a:pt x="375" y="0"/>
                  </a:lnTo>
                  <a:lnTo>
                    <a:pt x="375" y="9"/>
                  </a:lnTo>
                  <a:lnTo>
                    <a:pt x="336" y="9"/>
                  </a:lnTo>
                  <a:lnTo>
                    <a:pt x="336" y="0"/>
                  </a:lnTo>
                  <a:close/>
                  <a:moveTo>
                    <a:pt x="403" y="0"/>
                  </a:moveTo>
                  <a:lnTo>
                    <a:pt x="442" y="0"/>
                  </a:lnTo>
                  <a:lnTo>
                    <a:pt x="442" y="9"/>
                  </a:lnTo>
                  <a:lnTo>
                    <a:pt x="403" y="9"/>
                  </a:lnTo>
                  <a:lnTo>
                    <a:pt x="403" y="0"/>
                  </a:lnTo>
                  <a:close/>
                  <a:moveTo>
                    <a:pt x="471" y="0"/>
                  </a:moveTo>
                  <a:lnTo>
                    <a:pt x="509" y="0"/>
                  </a:lnTo>
                  <a:lnTo>
                    <a:pt x="509" y="9"/>
                  </a:lnTo>
                  <a:lnTo>
                    <a:pt x="471" y="9"/>
                  </a:lnTo>
                  <a:lnTo>
                    <a:pt x="471" y="0"/>
                  </a:lnTo>
                  <a:close/>
                  <a:moveTo>
                    <a:pt x="538" y="0"/>
                  </a:moveTo>
                  <a:lnTo>
                    <a:pt x="576" y="0"/>
                  </a:lnTo>
                  <a:lnTo>
                    <a:pt x="576" y="9"/>
                  </a:lnTo>
                  <a:lnTo>
                    <a:pt x="538" y="9"/>
                  </a:lnTo>
                  <a:lnTo>
                    <a:pt x="53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grpSp>
        <p:nvGrpSpPr>
          <p:cNvPr id="5280" name="Group 5279"/>
          <p:cNvGrpSpPr/>
          <p:nvPr/>
        </p:nvGrpSpPr>
        <p:grpSpPr>
          <a:xfrm>
            <a:off x="1836737" y="2711450"/>
            <a:ext cx="2490788" cy="1025525"/>
            <a:chOff x="3508375" y="2481263"/>
            <a:chExt cx="2490788" cy="1025525"/>
          </a:xfrm>
          <a:solidFill>
            <a:schemeClr val="tx1"/>
          </a:solidFill>
        </p:grpSpPr>
        <p:sp>
          <p:nvSpPr>
            <p:cNvPr id="5265" name="Freeform 171"/>
            <p:cNvSpPr>
              <a:spLocks noEditPoints="1"/>
            </p:cNvSpPr>
            <p:nvPr/>
          </p:nvSpPr>
          <p:spPr bwMode="auto">
            <a:xfrm>
              <a:off x="4270375" y="2824163"/>
              <a:ext cx="604837" cy="119063"/>
            </a:xfrm>
            <a:custGeom>
              <a:avLst/>
              <a:gdLst>
                <a:gd name="T0" fmla="*/ 3 w 6357"/>
                <a:gd name="T1" fmla="*/ 809 h 1262"/>
                <a:gd name="T2" fmla="*/ 6088 w 6357"/>
                <a:gd name="T3" fmla="*/ 761 h 1262"/>
                <a:gd name="T4" fmla="*/ 6086 w 6357"/>
                <a:gd name="T5" fmla="*/ 489 h 1262"/>
                <a:gd name="T6" fmla="*/ 0 w 6357"/>
                <a:gd name="T7" fmla="*/ 537 h 1262"/>
                <a:gd name="T8" fmla="*/ 3 w 6357"/>
                <a:gd name="T9" fmla="*/ 809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6019 w 6357"/>
                <a:gd name="T21" fmla="*/ 743 h 1262"/>
                <a:gd name="T22" fmla="*/ 6017 w 6357"/>
                <a:gd name="T23" fmla="*/ 508 h 1262"/>
                <a:gd name="T24" fmla="*/ 5205 w 6357"/>
                <a:gd name="T25" fmla="*/ 990 h 1262"/>
                <a:gd name="T26" fmla="*/ 5158 w 6357"/>
                <a:gd name="T27" fmla="*/ 1176 h 1262"/>
                <a:gd name="T28" fmla="*/ 5344 w 6357"/>
                <a:gd name="T29"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7" h="1262">
                  <a:moveTo>
                    <a:pt x="3" y="809"/>
                  </a:moveTo>
                  <a:lnTo>
                    <a:pt x="6088" y="761"/>
                  </a:lnTo>
                  <a:lnTo>
                    <a:pt x="6086" y="489"/>
                  </a:lnTo>
                  <a:lnTo>
                    <a:pt x="0" y="537"/>
                  </a:lnTo>
                  <a:lnTo>
                    <a:pt x="3" y="809"/>
                  </a:lnTo>
                  <a:close/>
                  <a:moveTo>
                    <a:pt x="5344" y="1224"/>
                  </a:moveTo>
                  <a:lnTo>
                    <a:pt x="6357" y="622"/>
                  </a:lnTo>
                  <a:lnTo>
                    <a:pt x="5335" y="37"/>
                  </a:lnTo>
                  <a:cubicBezTo>
                    <a:pt x="5270" y="0"/>
                    <a:pt x="5186" y="22"/>
                    <a:pt x="5149" y="87"/>
                  </a:cubicBezTo>
                  <a:cubicBezTo>
                    <a:pt x="5112" y="153"/>
                    <a:pt x="5134" y="236"/>
                    <a:pt x="5200" y="273"/>
                  </a:cubicBezTo>
                  <a:lnTo>
                    <a:pt x="6019" y="743"/>
                  </a:lnTo>
                  <a:lnTo>
                    <a:pt x="6017" y="508"/>
                  </a:lnTo>
                  <a:lnTo>
                    <a:pt x="5205" y="990"/>
                  </a:lnTo>
                  <a:cubicBezTo>
                    <a:pt x="5141" y="1028"/>
                    <a:pt x="5119" y="1112"/>
                    <a:pt x="5158" y="1176"/>
                  </a:cubicBezTo>
                  <a:cubicBezTo>
                    <a:pt x="5196" y="1241"/>
                    <a:pt x="5280" y="1262"/>
                    <a:pt x="5344" y="1224"/>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66" name="Freeform 172"/>
            <p:cNvSpPr>
              <a:spLocks noEditPoints="1"/>
            </p:cNvSpPr>
            <p:nvPr/>
          </p:nvSpPr>
          <p:spPr bwMode="auto">
            <a:xfrm>
              <a:off x="4859338" y="3119438"/>
              <a:ext cx="606425" cy="120650"/>
            </a:xfrm>
            <a:custGeom>
              <a:avLst/>
              <a:gdLst>
                <a:gd name="T0" fmla="*/ 1 w 3178"/>
                <a:gd name="T1" fmla="*/ 404 h 631"/>
                <a:gd name="T2" fmla="*/ 3044 w 3178"/>
                <a:gd name="T3" fmla="*/ 381 h 631"/>
                <a:gd name="T4" fmla="*/ 3043 w 3178"/>
                <a:gd name="T5" fmla="*/ 245 h 631"/>
                <a:gd name="T6" fmla="*/ 0 w 3178"/>
                <a:gd name="T7" fmla="*/ 268 h 631"/>
                <a:gd name="T8" fmla="*/ 1 w 3178"/>
                <a:gd name="T9" fmla="*/ 404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4"/>
                  </a:moveTo>
                  <a:lnTo>
                    <a:pt x="3044" y="381"/>
                  </a:lnTo>
                  <a:lnTo>
                    <a:pt x="3043" y="245"/>
                  </a:lnTo>
                  <a:lnTo>
                    <a:pt x="0" y="268"/>
                  </a:lnTo>
                  <a:lnTo>
                    <a:pt x="1" y="404"/>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39" y="631"/>
                    <a:pt x="2672" y="612"/>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67" name="Freeform 173"/>
            <p:cNvSpPr>
              <a:spLocks noEditPoints="1"/>
            </p:cNvSpPr>
            <p:nvPr/>
          </p:nvSpPr>
          <p:spPr bwMode="auto">
            <a:xfrm>
              <a:off x="5392738" y="3386138"/>
              <a:ext cx="606425" cy="120650"/>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68" name="Freeform 174"/>
            <p:cNvSpPr>
              <a:spLocks noEditPoints="1"/>
            </p:cNvSpPr>
            <p:nvPr/>
          </p:nvSpPr>
          <p:spPr bwMode="auto">
            <a:xfrm>
              <a:off x="3508375" y="2481263"/>
              <a:ext cx="604837" cy="120650"/>
            </a:xfrm>
            <a:custGeom>
              <a:avLst/>
              <a:gdLst>
                <a:gd name="T0" fmla="*/ 3 w 6357"/>
                <a:gd name="T1" fmla="*/ 809 h 1262"/>
                <a:gd name="T2" fmla="*/ 6088 w 6357"/>
                <a:gd name="T3" fmla="*/ 761 h 1262"/>
                <a:gd name="T4" fmla="*/ 6086 w 6357"/>
                <a:gd name="T5" fmla="*/ 489 h 1262"/>
                <a:gd name="T6" fmla="*/ 0 w 6357"/>
                <a:gd name="T7" fmla="*/ 537 h 1262"/>
                <a:gd name="T8" fmla="*/ 3 w 6357"/>
                <a:gd name="T9" fmla="*/ 809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6019 w 6357"/>
                <a:gd name="T21" fmla="*/ 743 h 1262"/>
                <a:gd name="T22" fmla="*/ 6017 w 6357"/>
                <a:gd name="T23" fmla="*/ 508 h 1262"/>
                <a:gd name="T24" fmla="*/ 5205 w 6357"/>
                <a:gd name="T25" fmla="*/ 990 h 1262"/>
                <a:gd name="T26" fmla="*/ 5158 w 6357"/>
                <a:gd name="T27" fmla="*/ 1176 h 1262"/>
                <a:gd name="T28" fmla="*/ 5344 w 6357"/>
                <a:gd name="T29"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7" h="1262">
                  <a:moveTo>
                    <a:pt x="3" y="809"/>
                  </a:moveTo>
                  <a:lnTo>
                    <a:pt x="6088" y="761"/>
                  </a:lnTo>
                  <a:lnTo>
                    <a:pt x="6086" y="489"/>
                  </a:lnTo>
                  <a:lnTo>
                    <a:pt x="0" y="537"/>
                  </a:lnTo>
                  <a:lnTo>
                    <a:pt x="3" y="809"/>
                  </a:lnTo>
                  <a:close/>
                  <a:moveTo>
                    <a:pt x="5344" y="1224"/>
                  </a:moveTo>
                  <a:lnTo>
                    <a:pt x="6357" y="622"/>
                  </a:lnTo>
                  <a:lnTo>
                    <a:pt x="5335" y="37"/>
                  </a:lnTo>
                  <a:cubicBezTo>
                    <a:pt x="5270" y="0"/>
                    <a:pt x="5186" y="22"/>
                    <a:pt x="5149" y="87"/>
                  </a:cubicBezTo>
                  <a:cubicBezTo>
                    <a:pt x="5112" y="153"/>
                    <a:pt x="5134" y="236"/>
                    <a:pt x="5200" y="273"/>
                  </a:cubicBezTo>
                  <a:lnTo>
                    <a:pt x="6019" y="743"/>
                  </a:lnTo>
                  <a:lnTo>
                    <a:pt x="6017" y="508"/>
                  </a:lnTo>
                  <a:lnTo>
                    <a:pt x="5205" y="990"/>
                  </a:lnTo>
                  <a:cubicBezTo>
                    <a:pt x="5141" y="1028"/>
                    <a:pt x="5119" y="1112"/>
                    <a:pt x="5158" y="1176"/>
                  </a:cubicBezTo>
                  <a:cubicBezTo>
                    <a:pt x="5196" y="1241"/>
                    <a:pt x="5280" y="1262"/>
                    <a:pt x="5344" y="1224"/>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grpSp>
        <p:nvGrpSpPr>
          <p:cNvPr id="5283" name="Group 5282"/>
          <p:cNvGrpSpPr/>
          <p:nvPr/>
        </p:nvGrpSpPr>
        <p:grpSpPr>
          <a:xfrm>
            <a:off x="1530350" y="3167063"/>
            <a:ext cx="3174001" cy="1589087"/>
            <a:chOff x="3201988" y="2936876"/>
            <a:chExt cx="3174001" cy="1589087"/>
          </a:xfrm>
        </p:grpSpPr>
        <p:sp>
          <p:nvSpPr>
            <p:cNvPr id="5233" name="Freeform 140"/>
            <p:cNvSpPr>
              <a:spLocks/>
            </p:cNvSpPr>
            <p:nvPr/>
          </p:nvSpPr>
          <p:spPr bwMode="auto">
            <a:xfrm>
              <a:off x="3201988" y="2936876"/>
              <a:ext cx="2938462" cy="1392238"/>
            </a:xfrm>
            <a:custGeom>
              <a:avLst/>
              <a:gdLst>
                <a:gd name="T0" fmla="*/ 198 w 15428"/>
                <a:gd name="T1" fmla="*/ 43 h 7307"/>
                <a:gd name="T2" fmla="*/ 295 w 15428"/>
                <a:gd name="T3" fmla="*/ 88 h 7307"/>
                <a:gd name="T4" fmla="*/ 410 w 15428"/>
                <a:gd name="T5" fmla="*/ 142 h 7307"/>
                <a:gd name="T6" fmla="*/ 541 w 15428"/>
                <a:gd name="T7" fmla="*/ 203 h 7307"/>
                <a:gd name="T8" fmla="*/ 684 w 15428"/>
                <a:gd name="T9" fmla="*/ 269 h 7307"/>
                <a:gd name="T10" fmla="*/ 920 w 15428"/>
                <a:gd name="T11" fmla="*/ 379 h 7307"/>
                <a:gd name="T12" fmla="*/ 1264 w 15428"/>
                <a:gd name="T13" fmla="*/ 539 h 7307"/>
                <a:gd name="T14" fmla="*/ 1628 w 15428"/>
                <a:gd name="T15" fmla="*/ 709 h 7307"/>
                <a:gd name="T16" fmla="*/ 2178 w 15428"/>
                <a:gd name="T17" fmla="*/ 965 h 7307"/>
                <a:gd name="T18" fmla="*/ 2526 w 15428"/>
                <a:gd name="T19" fmla="*/ 1127 h 7307"/>
                <a:gd name="T20" fmla="*/ 5223 w 15428"/>
                <a:gd name="T21" fmla="*/ 2383 h 7307"/>
                <a:gd name="T22" fmla="*/ 10289 w 15428"/>
                <a:gd name="T23" fmla="*/ 4743 h 7307"/>
                <a:gd name="T24" fmla="*/ 12986 w 15428"/>
                <a:gd name="T25" fmla="*/ 5999 h 7307"/>
                <a:gd name="T26" fmla="*/ 13334 w 15428"/>
                <a:gd name="T27" fmla="*/ 6161 h 7307"/>
                <a:gd name="T28" fmla="*/ 13884 w 15428"/>
                <a:gd name="T29" fmla="*/ 6417 h 7307"/>
                <a:gd name="T30" fmla="*/ 14248 w 15428"/>
                <a:gd name="T31" fmla="*/ 6586 h 7307"/>
                <a:gd name="T32" fmla="*/ 14592 w 15428"/>
                <a:gd name="T33" fmla="*/ 6747 h 7307"/>
                <a:gd name="T34" fmla="*/ 14827 w 15428"/>
                <a:gd name="T35" fmla="*/ 6856 h 7307"/>
                <a:gd name="T36" fmla="*/ 14971 w 15428"/>
                <a:gd name="T37" fmla="*/ 6923 h 7307"/>
                <a:gd name="T38" fmla="*/ 15101 w 15428"/>
                <a:gd name="T39" fmla="*/ 6984 h 7307"/>
                <a:gd name="T40" fmla="*/ 15216 w 15428"/>
                <a:gd name="T41" fmla="*/ 7037 h 7307"/>
                <a:gd name="T42" fmla="*/ 15315 w 15428"/>
                <a:gd name="T43" fmla="*/ 7084 h 7307"/>
                <a:gd name="T44" fmla="*/ 15405 w 15428"/>
                <a:gd name="T45" fmla="*/ 7236 h 7307"/>
                <a:gd name="T46" fmla="*/ 15229 w 15428"/>
                <a:gd name="T47" fmla="*/ 7264 h 7307"/>
                <a:gd name="T48" fmla="*/ 15132 w 15428"/>
                <a:gd name="T49" fmla="*/ 7219 h 7307"/>
                <a:gd name="T50" fmla="*/ 15017 w 15428"/>
                <a:gd name="T51" fmla="*/ 7165 h 7307"/>
                <a:gd name="T52" fmla="*/ 14887 w 15428"/>
                <a:gd name="T53" fmla="*/ 7105 h 7307"/>
                <a:gd name="T54" fmla="*/ 14744 w 15428"/>
                <a:gd name="T55" fmla="*/ 7038 h 7307"/>
                <a:gd name="T56" fmla="*/ 14507 w 15428"/>
                <a:gd name="T57" fmla="*/ 6928 h 7307"/>
                <a:gd name="T58" fmla="*/ 14163 w 15428"/>
                <a:gd name="T59" fmla="*/ 6768 h 7307"/>
                <a:gd name="T60" fmla="*/ 13800 w 15428"/>
                <a:gd name="T61" fmla="*/ 6599 h 7307"/>
                <a:gd name="T62" fmla="*/ 13249 w 15428"/>
                <a:gd name="T63" fmla="*/ 6342 h 7307"/>
                <a:gd name="T64" fmla="*/ 12901 w 15428"/>
                <a:gd name="T65" fmla="*/ 6180 h 7307"/>
                <a:gd name="T66" fmla="*/ 10205 w 15428"/>
                <a:gd name="T67" fmla="*/ 4924 h 7307"/>
                <a:gd name="T68" fmla="*/ 5138 w 15428"/>
                <a:gd name="T69" fmla="*/ 2564 h 7307"/>
                <a:gd name="T70" fmla="*/ 2442 w 15428"/>
                <a:gd name="T71" fmla="*/ 1309 h 7307"/>
                <a:gd name="T72" fmla="*/ 2094 w 15428"/>
                <a:gd name="T73" fmla="*/ 1147 h 7307"/>
                <a:gd name="T74" fmla="*/ 1543 w 15428"/>
                <a:gd name="T75" fmla="*/ 890 h 7307"/>
                <a:gd name="T76" fmla="*/ 1180 w 15428"/>
                <a:gd name="T77" fmla="*/ 721 h 7307"/>
                <a:gd name="T78" fmla="*/ 836 w 15428"/>
                <a:gd name="T79" fmla="*/ 561 h 7307"/>
                <a:gd name="T80" fmla="*/ 600 w 15428"/>
                <a:gd name="T81" fmla="*/ 451 h 7307"/>
                <a:gd name="T82" fmla="*/ 456 w 15428"/>
                <a:gd name="T83" fmla="*/ 384 h 7307"/>
                <a:gd name="T84" fmla="*/ 327 w 15428"/>
                <a:gd name="T85" fmla="*/ 323 h 7307"/>
                <a:gd name="T86" fmla="*/ 212 w 15428"/>
                <a:gd name="T87" fmla="*/ 270 h 7307"/>
                <a:gd name="T88" fmla="*/ 113 w 15428"/>
                <a:gd name="T89" fmla="*/ 224 h 7307"/>
                <a:gd name="T90" fmla="*/ 23 w 15428"/>
                <a:gd name="T91" fmla="*/ 72 h 7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428" h="7307">
                  <a:moveTo>
                    <a:pt x="156" y="23"/>
                  </a:moveTo>
                  <a:lnTo>
                    <a:pt x="198" y="43"/>
                  </a:lnTo>
                  <a:lnTo>
                    <a:pt x="245" y="65"/>
                  </a:lnTo>
                  <a:lnTo>
                    <a:pt x="295" y="88"/>
                  </a:lnTo>
                  <a:lnTo>
                    <a:pt x="351" y="114"/>
                  </a:lnTo>
                  <a:lnTo>
                    <a:pt x="410" y="142"/>
                  </a:lnTo>
                  <a:lnTo>
                    <a:pt x="474" y="171"/>
                  </a:lnTo>
                  <a:lnTo>
                    <a:pt x="541" y="203"/>
                  </a:lnTo>
                  <a:lnTo>
                    <a:pt x="611" y="235"/>
                  </a:lnTo>
                  <a:lnTo>
                    <a:pt x="684" y="269"/>
                  </a:lnTo>
                  <a:lnTo>
                    <a:pt x="760" y="305"/>
                  </a:lnTo>
                  <a:lnTo>
                    <a:pt x="920" y="379"/>
                  </a:lnTo>
                  <a:lnTo>
                    <a:pt x="1089" y="458"/>
                  </a:lnTo>
                  <a:lnTo>
                    <a:pt x="1264" y="539"/>
                  </a:lnTo>
                  <a:lnTo>
                    <a:pt x="1445" y="623"/>
                  </a:lnTo>
                  <a:lnTo>
                    <a:pt x="1628" y="709"/>
                  </a:lnTo>
                  <a:lnTo>
                    <a:pt x="1997" y="880"/>
                  </a:lnTo>
                  <a:lnTo>
                    <a:pt x="2178" y="965"/>
                  </a:lnTo>
                  <a:lnTo>
                    <a:pt x="2355" y="1048"/>
                  </a:lnTo>
                  <a:lnTo>
                    <a:pt x="2526" y="1127"/>
                  </a:lnTo>
                  <a:lnTo>
                    <a:pt x="2689" y="1203"/>
                  </a:lnTo>
                  <a:lnTo>
                    <a:pt x="5223" y="2383"/>
                  </a:lnTo>
                  <a:lnTo>
                    <a:pt x="7756" y="3563"/>
                  </a:lnTo>
                  <a:lnTo>
                    <a:pt x="10289" y="4743"/>
                  </a:lnTo>
                  <a:lnTo>
                    <a:pt x="12823" y="5923"/>
                  </a:lnTo>
                  <a:lnTo>
                    <a:pt x="12986" y="5999"/>
                  </a:lnTo>
                  <a:lnTo>
                    <a:pt x="13157" y="6078"/>
                  </a:lnTo>
                  <a:lnTo>
                    <a:pt x="13334" y="6161"/>
                  </a:lnTo>
                  <a:lnTo>
                    <a:pt x="13516" y="6245"/>
                  </a:lnTo>
                  <a:lnTo>
                    <a:pt x="13884" y="6417"/>
                  </a:lnTo>
                  <a:lnTo>
                    <a:pt x="14067" y="6502"/>
                  </a:lnTo>
                  <a:lnTo>
                    <a:pt x="14248" y="6586"/>
                  </a:lnTo>
                  <a:lnTo>
                    <a:pt x="14423" y="6668"/>
                  </a:lnTo>
                  <a:lnTo>
                    <a:pt x="14592" y="6747"/>
                  </a:lnTo>
                  <a:lnTo>
                    <a:pt x="14752" y="6821"/>
                  </a:lnTo>
                  <a:lnTo>
                    <a:pt x="14827" y="6856"/>
                  </a:lnTo>
                  <a:lnTo>
                    <a:pt x="14901" y="6891"/>
                  </a:lnTo>
                  <a:lnTo>
                    <a:pt x="14971" y="6923"/>
                  </a:lnTo>
                  <a:lnTo>
                    <a:pt x="15038" y="6954"/>
                  </a:lnTo>
                  <a:lnTo>
                    <a:pt x="15101" y="6984"/>
                  </a:lnTo>
                  <a:lnTo>
                    <a:pt x="15161" y="7012"/>
                  </a:lnTo>
                  <a:lnTo>
                    <a:pt x="15216" y="7037"/>
                  </a:lnTo>
                  <a:lnTo>
                    <a:pt x="15268" y="7061"/>
                  </a:lnTo>
                  <a:lnTo>
                    <a:pt x="15315" y="7084"/>
                  </a:lnTo>
                  <a:lnTo>
                    <a:pt x="15356" y="7103"/>
                  </a:lnTo>
                  <a:cubicBezTo>
                    <a:pt x="15406" y="7126"/>
                    <a:pt x="15428" y="7185"/>
                    <a:pt x="15405" y="7236"/>
                  </a:cubicBezTo>
                  <a:cubicBezTo>
                    <a:pt x="15381" y="7286"/>
                    <a:pt x="15322" y="7307"/>
                    <a:pt x="15272" y="7284"/>
                  </a:cubicBezTo>
                  <a:lnTo>
                    <a:pt x="15229" y="7264"/>
                  </a:lnTo>
                  <a:lnTo>
                    <a:pt x="15183" y="7243"/>
                  </a:lnTo>
                  <a:lnTo>
                    <a:pt x="15132" y="7219"/>
                  </a:lnTo>
                  <a:lnTo>
                    <a:pt x="15076" y="7193"/>
                  </a:lnTo>
                  <a:lnTo>
                    <a:pt x="15017" y="7165"/>
                  </a:lnTo>
                  <a:lnTo>
                    <a:pt x="14954" y="7136"/>
                  </a:lnTo>
                  <a:lnTo>
                    <a:pt x="14887" y="7105"/>
                  </a:lnTo>
                  <a:lnTo>
                    <a:pt x="14816" y="7072"/>
                  </a:lnTo>
                  <a:lnTo>
                    <a:pt x="14744" y="7038"/>
                  </a:lnTo>
                  <a:lnTo>
                    <a:pt x="14667" y="7003"/>
                  </a:lnTo>
                  <a:lnTo>
                    <a:pt x="14507" y="6928"/>
                  </a:lnTo>
                  <a:lnTo>
                    <a:pt x="14339" y="6850"/>
                  </a:lnTo>
                  <a:lnTo>
                    <a:pt x="14163" y="6768"/>
                  </a:lnTo>
                  <a:lnTo>
                    <a:pt x="13983" y="6684"/>
                  </a:lnTo>
                  <a:lnTo>
                    <a:pt x="13800" y="6599"/>
                  </a:lnTo>
                  <a:lnTo>
                    <a:pt x="13431" y="6427"/>
                  </a:lnTo>
                  <a:lnTo>
                    <a:pt x="13249" y="6342"/>
                  </a:lnTo>
                  <a:lnTo>
                    <a:pt x="13072" y="6260"/>
                  </a:lnTo>
                  <a:lnTo>
                    <a:pt x="12901" y="6180"/>
                  </a:lnTo>
                  <a:lnTo>
                    <a:pt x="12738" y="6104"/>
                  </a:lnTo>
                  <a:lnTo>
                    <a:pt x="10205" y="4924"/>
                  </a:lnTo>
                  <a:lnTo>
                    <a:pt x="7672" y="3744"/>
                  </a:lnTo>
                  <a:lnTo>
                    <a:pt x="5138" y="2564"/>
                  </a:lnTo>
                  <a:lnTo>
                    <a:pt x="2605" y="1385"/>
                  </a:lnTo>
                  <a:lnTo>
                    <a:pt x="2442" y="1309"/>
                  </a:lnTo>
                  <a:lnTo>
                    <a:pt x="2271" y="1229"/>
                  </a:lnTo>
                  <a:lnTo>
                    <a:pt x="2094" y="1147"/>
                  </a:lnTo>
                  <a:lnTo>
                    <a:pt x="1912" y="1062"/>
                  </a:lnTo>
                  <a:lnTo>
                    <a:pt x="1543" y="890"/>
                  </a:lnTo>
                  <a:lnTo>
                    <a:pt x="1360" y="805"/>
                  </a:lnTo>
                  <a:lnTo>
                    <a:pt x="1180" y="721"/>
                  </a:lnTo>
                  <a:lnTo>
                    <a:pt x="1004" y="639"/>
                  </a:lnTo>
                  <a:lnTo>
                    <a:pt x="836" y="561"/>
                  </a:lnTo>
                  <a:lnTo>
                    <a:pt x="676" y="486"/>
                  </a:lnTo>
                  <a:lnTo>
                    <a:pt x="600" y="451"/>
                  </a:lnTo>
                  <a:lnTo>
                    <a:pt x="527" y="417"/>
                  </a:lnTo>
                  <a:lnTo>
                    <a:pt x="456" y="384"/>
                  </a:lnTo>
                  <a:lnTo>
                    <a:pt x="390" y="353"/>
                  </a:lnTo>
                  <a:lnTo>
                    <a:pt x="327" y="323"/>
                  </a:lnTo>
                  <a:lnTo>
                    <a:pt x="267" y="296"/>
                  </a:lnTo>
                  <a:lnTo>
                    <a:pt x="212" y="270"/>
                  </a:lnTo>
                  <a:lnTo>
                    <a:pt x="160" y="246"/>
                  </a:lnTo>
                  <a:lnTo>
                    <a:pt x="113" y="224"/>
                  </a:lnTo>
                  <a:lnTo>
                    <a:pt x="71" y="205"/>
                  </a:lnTo>
                  <a:cubicBezTo>
                    <a:pt x="21" y="181"/>
                    <a:pt x="0" y="122"/>
                    <a:pt x="23" y="72"/>
                  </a:cubicBezTo>
                  <a:cubicBezTo>
                    <a:pt x="46" y="22"/>
                    <a:pt x="105" y="0"/>
                    <a:pt x="156" y="23"/>
                  </a:cubicBezTo>
                  <a:close/>
                </a:path>
              </a:pathLst>
            </a:custGeom>
            <a:solidFill>
              <a:srgbClr val="E46C0A"/>
            </a:solidFill>
            <a:ln w="1" cap="flat">
              <a:solidFill>
                <a:srgbClr val="FAC090"/>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52" name="Rectangle 158"/>
            <p:cNvSpPr>
              <a:spLocks noChangeArrowheads="1"/>
            </p:cNvSpPr>
            <p:nvPr/>
          </p:nvSpPr>
          <p:spPr bwMode="auto">
            <a:xfrm>
              <a:off x="6218238" y="4195763"/>
              <a:ext cx="1138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D</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53" name="Rectangle 159"/>
            <p:cNvSpPr>
              <a:spLocks noChangeArrowheads="1"/>
            </p:cNvSpPr>
            <p:nvPr/>
          </p:nvSpPr>
          <p:spPr bwMode="auto">
            <a:xfrm>
              <a:off x="6315075" y="4279901"/>
              <a:ext cx="6091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Calibri" pitchFamily="34" charset="0"/>
                  <a:cs typeface="Arial" pitchFamily="34" charset="0"/>
                </a:rPr>
                <a:t>C</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59" name="Freeform 165"/>
            <p:cNvSpPr>
              <a:spLocks noEditPoints="1"/>
            </p:cNvSpPr>
            <p:nvPr/>
          </p:nvSpPr>
          <p:spPr bwMode="auto">
            <a:xfrm>
              <a:off x="3695700" y="3192463"/>
              <a:ext cx="15875" cy="1333500"/>
            </a:xfrm>
            <a:custGeom>
              <a:avLst/>
              <a:gdLst>
                <a:gd name="T0" fmla="*/ 10 w 10"/>
                <a:gd name="T1" fmla="*/ 39 h 840"/>
                <a:gd name="T2" fmla="*/ 0 w 10"/>
                <a:gd name="T3" fmla="*/ 0 h 840"/>
                <a:gd name="T4" fmla="*/ 10 w 10"/>
                <a:gd name="T5" fmla="*/ 68 h 840"/>
                <a:gd name="T6" fmla="*/ 0 w 10"/>
                <a:gd name="T7" fmla="*/ 106 h 840"/>
                <a:gd name="T8" fmla="*/ 10 w 10"/>
                <a:gd name="T9" fmla="*/ 68 h 840"/>
                <a:gd name="T10" fmla="*/ 10 w 10"/>
                <a:gd name="T11" fmla="*/ 173 h 840"/>
                <a:gd name="T12" fmla="*/ 0 w 10"/>
                <a:gd name="T13" fmla="*/ 135 h 840"/>
                <a:gd name="T14" fmla="*/ 10 w 10"/>
                <a:gd name="T15" fmla="*/ 202 h 840"/>
                <a:gd name="T16" fmla="*/ 0 w 10"/>
                <a:gd name="T17" fmla="*/ 240 h 840"/>
                <a:gd name="T18" fmla="*/ 10 w 10"/>
                <a:gd name="T19" fmla="*/ 202 h 840"/>
                <a:gd name="T20" fmla="*/ 10 w 10"/>
                <a:gd name="T21" fmla="*/ 308 h 840"/>
                <a:gd name="T22" fmla="*/ 0 w 10"/>
                <a:gd name="T23" fmla="*/ 269 h 840"/>
                <a:gd name="T24" fmla="*/ 10 w 10"/>
                <a:gd name="T25" fmla="*/ 336 h 840"/>
                <a:gd name="T26" fmla="*/ 0 w 10"/>
                <a:gd name="T27" fmla="*/ 375 h 840"/>
                <a:gd name="T28" fmla="*/ 10 w 10"/>
                <a:gd name="T29" fmla="*/ 336 h 840"/>
                <a:gd name="T30" fmla="*/ 10 w 10"/>
                <a:gd name="T31" fmla="*/ 442 h 840"/>
                <a:gd name="T32" fmla="*/ 0 w 10"/>
                <a:gd name="T33" fmla="*/ 404 h 840"/>
                <a:gd name="T34" fmla="*/ 10 w 10"/>
                <a:gd name="T35" fmla="*/ 471 h 840"/>
                <a:gd name="T36" fmla="*/ 0 w 10"/>
                <a:gd name="T37" fmla="*/ 509 h 840"/>
                <a:gd name="T38" fmla="*/ 10 w 10"/>
                <a:gd name="T39" fmla="*/ 471 h 840"/>
                <a:gd name="T40" fmla="*/ 10 w 10"/>
                <a:gd name="T41" fmla="*/ 576 h 840"/>
                <a:gd name="T42" fmla="*/ 0 w 10"/>
                <a:gd name="T43" fmla="*/ 538 h 840"/>
                <a:gd name="T44" fmla="*/ 10 w 10"/>
                <a:gd name="T45" fmla="*/ 605 h 840"/>
                <a:gd name="T46" fmla="*/ 0 w 10"/>
                <a:gd name="T47" fmla="*/ 643 h 840"/>
                <a:gd name="T48" fmla="*/ 10 w 10"/>
                <a:gd name="T49" fmla="*/ 605 h 840"/>
                <a:gd name="T50" fmla="*/ 10 w 10"/>
                <a:gd name="T51" fmla="*/ 711 h 840"/>
                <a:gd name="T52" fmla="*/ 0 w 10"/>
                <a:gd name="T53" fmla="*/ 672 h 840"/>
                <a:gd name="T54" fmla="*/ 10 w 10"/>
                <a:gd name="T55" fmla="*/ 739 h 840"/>
                <a:gd name="T56" fmla="*/ 0 w 10"/>
                <a:gd name="T57" fmla="*/ 778 h 840"/>
                <a:gd name="T58" fmla="*/ 10 w 10"/>
                <a:gd name="T59" fmla="*/ 739 h 840"/>
                <a:gd name="T60" fmla="*/ 10 w 10"/>
                <a:gd name="T61" fmla="*/ 840 h 840"/>
                <a:gd name="T62" fmla="*/ 0 w 10"/>
                <a:gd name="T63" fmla="*/ 807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840">
                  <a:moveTo>
                    <a:pt x="10" y="0"/>
                  </a:moveTo>
                  <a:lnTo>
                    <a:pt x="10" y="39"/>
                  </a:lnTo>
                  <a:lnTo>
                    <a:pt x="0" y="39"/>
                  </a:lnTo>
                  <a:lnTo>
                    <a:pt x="0" y="0"/>
                  </a:lnTo>
                  <a:lnTo>
                    <a:pt x="10" y="0"/>
                  </a:lnTo>
                  <a:close/>
                  <a:moveTo>
                    <a:pt x="10" y="68"/>
                  </a:moveTo>
                  <a:lnTo>
                    <a:pt x="10" y="106"/>
                  </a:lnTo>
                  <a:lnTo>
                    <a:pt x="0" y="106"/>
                  </a:lnTo>
                  <a:lnTo>
                    <a:pt x="0" y="68"/>
                  </a:lnTo>
                  <a:lnTo>
                    <a:pt x="10" y="68"/>
                  </a:lnTo>
                  <a:close/>
                  <a:moveTo>
                    <a:pt x="10" y="135"/>
                  </a:moveTo>
                  <a:lnTo>
                    <a:pt x="10" y="173"/>
                  </a:lnTo>
                  <a:lnTo>
                    <a:pt x="0" y="173"/>
                  </a:lnTo>
                  <a:lnTo>
                    <a:pt x="0" y="135"/>
                  </a:lnTo>
                  <a:lnTo>
                    <a:pt x="10" y="135"/>
                  </a:lnTo>
                  <a:close/>
                  <a:moveTo>
                    <a:pt x="10" y="202"/>
                  </a:moveTo>
                  <a:lnTo>
                    <a:pt x="10" y="240"/>
                  </a:lnTo>
                  <a:lnTo>
                    <a:pt x="0" y="240"/>
                  </a:lnTo>
                  <a:lnTo>
                    <a:pt x="0" y="202"/>
                  </a:lnTo>
                  <a:lnTo>
                    <a:pt x="10" y="202"/>
                  </a:lnTo>
                  <a:close/>
                  <a:moveTo>
                    <a:pt x="10" y="269"/>
                  </a:moveTo>
                  <a:lnTo>
                    <a:pt x="10" y="308"/>
                  </a:lnTo>
                  <a:lnTo>
                    <a:pt x="0" y="308"/>
                  </a:lnTo>
                  <a:lnTo>
                    <a:pt x="0" y="269"/>
                  </a:lnTo>
                  <a:lnTo>
                    <a:pt x="10" y="269"/>
                  </a:lnTo>
                  <a:close/>
                  <a:moveTo>
                    <a:pt x="10" y="336"/>
                  </a:moveTo>
                  <a:lnTo>
                    <a:pt x="10" y="375"/>
                  </a:lnTo>
                  <a:lnTo>
                    <a:pt x="0" y="375"/>
                  </a:lnTo>
                  <a:lnTo>
                    <a:pt x="0" y="336"/>
                  </a:lnTo>
                  <a:lnTo>
                    <a:pt x="10" y="336"/>
                  </a:lnTo>
                  <a:close/>
                  <a:moveTo>
                    <a:pt x="10" y="404"/>
                  </a:moveTo>
                  <a:lnTo>
                    <a:pt x="10" y="442"/>
                  </a:lnTo>
                  <a:lnTo>
                    <a:pt x="0" y="442"/>
                  </a:lnTo>
                  <a:lnTo>
                    <a:pt x="0" y="404"/>
                  </a:lnTo>
                  <a:lnTo>
                    <a:pt x="10" y="404"/>
                  </a:lnTo>
                  <a:close/>
                  <a:moveTo>
                    <a:pt x="10" y="471"/>
                  </a:moveTo>
                  <a:lnTo>
                    <a:pt x="10" y="509"/>
                  </a:lnTo>
                  <a:lnTo>
                    <a:pt x="0" y="509"/>
                  </a:lnTo>
                  <a:lnTo>
                    <a:pt x="0" y="471"/>
                  </a:lnTo>
                  <a:lnTo>
                    <a:pt x="10" y="471"/>
                  </a:lnTo>
                  <a:close/>
                  <a:moveTo>
                    <a:pt x="10" y="538"/>
                  </a:moveTo>
                  <a:lnTo>
                    <a:pt x="10" y="576"/>
                  </a:lnTo>
                  <a:lnTo>
                    <a:pt x="0" y="576"/>
                  </a:lnTo>
                  <a:lnTo>
                    <a:pt x="0" y="538"/>
                  </a:lnTo>
                  <a:lnTo>
                    <a:pt x="10" y="538"/>
                  </a:lnTo>
                  <a:close/>
                  <a:moveTo>
                    <a:pt x="10" y="605"/>
                  </a:moveTo>
                  <a:lnTo>
                    <a:pt x="10" y="643"/>
                  </a:lnTo>
                  <a:lnTo>
                    <a:pt x="0" y="643"/>
                  </a:lnTo>
                  <a:lnTo>
                    <a:pt x="0" y="605"/>
                  </a:lnTo>
                  <a:lnTo>
                    <a:pt x="10" y="605"/>
                  </a:lnTo>
                  <a:close/>
                  <a:moveTo>
                    <a:pt x="10" y="672"/>
                  </a:moveTo>
                  <a:lnTo>
                    <a:pt x="10" y="711"/>
                  </a:lnTo>
                  <a:lnTo>
                    <a:pt x="0" y="711"/>
                  </a:lnTo>
                  <a:lnTo>
                    <a:pt x="0" y="672"/>
                  </a:lnTo>
                  <a:lnTo>
                    <a:pt x="10" y="672"/>
                  </a:lnTo>
                  <a:close/>
                  <a:moveTo>
                    <a:pt x="10" y="739"/>
                  </a:moveTo>
                  <a:lnTo>
                    <a:pt x="10" y="778"/>
                  </a:lnTo>
                  <a:lnTo>
                    <a:pt x="0" y="778"/>
                  </a:lnTo>
                  <a:lnTo>
                    <a:pt x="0" y="739"/>
                  </a:lnTo>
                  <a:lnTo>
                    <a:pt x="10" y="739"/>
                  </a:lnTo>
                  <a:close/>
                  <a:moveTo>
                    <a:pt x="10" y="807"/>
                  </a:moveTo>
                  <a:lnTo>
                    <a:pt x="10" y="840"/>
                  </a:lnTo>
                  <a:lnTo>
                    <a:pt x="0" y="840"/>
                  </a:lnTo>
                  <a:lnTo>
                    <a:pt x="0" y="807"/>
                  </a:lnTo>
                  <a:lnTo>
                    <a:pt x="10" y="80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grpSp>
        <p:nvGrpSpPr>
          <p:cNvPr id="5282" name="Group 5281"/>
          <p:cNvGrpSpPr/>
          <p:nvPr/>
        </p:nvGrpSpPr>
        <p:grpSpPr>
          <a:xfrm>
            <a:off x="1684337" y="3090863"/>
            <a:ext cx="2330450" cy="935038"/>
            <a:chOff x="3355975" y="2860676"/>
            <a:chExt cx="2330450" cy="935038"/>
          </a:xfrm>
          <a:solidFill>
            <a:schemeClr val="tx1"/>
          </a:solidFill>
        </p:grpSpPr>
        <p:sp>
          <p:nvSpPr>
            <p:cNvPr id="5262" name="Freeform 168"/>
            <p:cNvSpPr>
              <a:spLocks noEditPoints="1"/>
            </p:cNvSpPr>
            <p:nvPr/>
          </p:nvSpPr>
          <p:spPr bwMode="auto">
            <a:xfrm>
              <a:off x="5057775" y="3676651"/>
              <a:ext cx="628650" cy="119063"/>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69" name="Freeform 175"/>
            <p:cNvSpPr>
              <a:spLocks noEditPoints="1"/>
            </p:cNvSpPr>
            <p:nvPr/>
          </p:nvSpPr>
          <p:spPr bwMode="auto">
            <a:xfrm>
              <a:off x="3355975" y="2860676"/>
              <a:ext cx="628650" cy="120650"/>
            </a:xfrm>
            <a:custGeom>
              <a:avLst/>
              <a:gdLst>
                <a:gd name="T0" fmla="*/ 6600 w 6600"/>
                <a:gd name="T1" fmla="*/ 495 h 1263"/>
                <a:gd name="T2" fmla="*/ 270 w 6600"/>
                <a:gd name="T3" fmla="*/ 495 h 1263"/>
                <a:gd name="T4" fmla="*/ 270 w 6600"/>
                <a:gd name="T5" fmla="*/ 767 h 1263"/>
                <a:gd name="T6" fmla="*/ 6600 w 6600"/>
                <a:gd name="T7" fmla="*/ 767 h 1263"/>
                <a:gd name="T8" fmla="*/ 6600 w 6600"/>
                <a:gd name="T9" fmla="*/ 495 h 1263"/>
                <a:gd name="T10" fmla="*/ 1017 w 6600"/>
                <a:gd name="T11" fmla="*/ 38 h 1263"/>
                <a:gd name="T12" fmla="*/ 0 w 6600"/>
                <a:gd name="T13" fmla="*/ 631 h 1263"/>
                <a:gd name="T14" fmla="*/ 1017 w 6600"/>
                <a:gd name="T15" fmla="*/ 1225 h 1263"/>
                <a:gd name="T16" fmla="*/ 1203 w 6600"/>
                <a:gd name="T17" fmla="*/ 1176 h 1263"/>
                <a:gd name="T18" fmla="*/ 1154 w 6600"/>
                <a:gd name="T19" fmla="*/ 990 h 1263"/>
                <a:gd name="T20" fmla="*/ 1154 w 6600"/>
                <a:gd name="T21" fmla="*/ 990 h 1263"/>
                <a:gd name="T22" fmla="*/ 338 w 6600"/>
                <a:gd name="T23" fmla="*/ 514 h 1263"/>
                <a:gd name="T24" fmla="*/ 338 w 6600"/>
                <a:gd name="T25" fmla="*/ 749 h 1263"/>
                <a:gd name="T26" fmla="*/ 1154 w 6600"/>
                <a:gd name="T27" fmla="*/ 273 h 1263"/>
                <a:gd name="T28" fmla="*/ 1203 w 6600"/>
                <a:gd name="T29" fmla="*/ 87 h 1263"/>
                <a:gd name="T30" fmla="*/ 1017 w 6600"/>
                <a:gd name="T31" fmla="*/ 38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00" h="1263">
                  <a:moveTo>
                    <a:pt x="6600" y="495"/>
                  </a:moveTo>
                  <a:lnTo>
                    <a:pt x="270" y="495"/>
                  </a:lnTo>
                  <a:lnTo>
                    <a:pt x="270" y="767"/>
                  </a:lnTo>
                  <a:lnTo>
                    <a:pt x="6600" y="767"/>
                  </a:lnTo>
                  <a:lnTo>
                    <a:pt x="6600" y="495"/>
                  </a:lnTo>
                  <a:close/>
                  <a:moveTo>
                    <a:pt x="1017" y="38"/>
                  </a:moveTo>
                  <a:lnTo>
                    <a:pt x="0" y="631"/>
                  </a:lnTo>
                  <a:lnTo>
                    <a:pt x="1017" y="1225"/>
                  </a:lnTo>
                  <a:cubicBezTo>
                    <a:pt x="1082" y="1263"/>
                    <a:pt x="1165" y="1241"/>
                    <a:pt x="1203" y="1176"/>
                  </a:cubicBezTo>
                  <a:cubicBezTo>
                    <a:pt x="1241" y="1111"/>
                    <a:pt x="1219" y="1028"/>
                    <a:pt x="1154" y="990"/>
                  </a:cubicBezTo>
                  <a:lnTo>
                    <a:pt x="1154" y="990"/>
                  </a:lnTo>
                  <a:lnTo>
                    <a:pt x="338" y="514"/>
                  </a:lnTo>
                  <a:lnTo>
                    <a:pt x="338" y="749"/>
                  </a:lnTo>
                  <a:lnTo>
                    <a:pt x="1154" y="273"/>
                  </a:lnTo>
                  <a:cubicBezTo>
                    <a:pt x="1219" y="235"/>
                    <a:pt x="1241" y="152"/>
                    <a:pt x="1203" y="87"/>
                  </a:cubicBezTo>
                  <a:cubicBezTo>
                    <a:pt x="1165" y="22"/>
                    <a:pt x="1082" y="0"/>
                    <a:pt x="1017" y="38"/>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70" name="Freeform 176"/>
            <p:cNvSpPr>
              <a:spLocks noEditPoints="1"/>
            </p:cNvSpPr>
            <p:nvPr/>
          </p:nvSpPr>
          <p:spPr bwMode="auto">
            <a:xfrm>
              <a:off x="3889375" y="3136901"/>
              <a:ext cx="628650" cy="120650"/>
            </a:xfrm>
            <a:custGeom>
              <a:avLst/>
              <a:gdLst>
                <a:gd name="T0" fmla="*/ 6600 w 6600"/>
                <a:gd name="T1" fmla="*/ 495 h 1263"/>
                <a:gd name="T2" fmla="*/ 270 w 6600"/>
                <a:gd name="T3" fmla="*/ 495 h 1263"/>
                <a:gd name="T4" fmla="*/ 270 w 6600"/>
                <a:gd name="T5" fmla="*/ 767 h 1263"/>
                <a:gd name="T6" fmla="*/ 6600 w 6600"/>
                <a:gd name="T7" fmla="*/ 767 h 1263"/>
                <a:gd name="T8" fmla="*/ 6600 w 6600"/>
                <a:gd name="T9" fmla="*/ 495 h 1263"/>
                <a:gd name="T10" fmla="*/ 1017 w 6600"/>
                <a:gd name="T11" fmla="*/ 38 h 1263"/>
                <a:gd name="T12" fmla="*/ 0 w 6600"/>
                <a:gd name="T13" fmla="*/ 631 h 1263"/>
                <a:gd name="T14" fmla="*/ 1017 w 6600"/>
                <a:gd name="T15" fmla="*/ 1225 h 1263"/>
                <a:gd name="T16" fmla="*/ 1203 w 6600"/>
                <a:gd name="T17" fmla="*/ 1176 h 1263"/>
                <a:gd name="T18" fmla="*/ 1154 w 6600"/>
                <a:gd name="T19" fmla="*/ 990 h 1263"/>
                <a:gd name="T20" fmla="*/ 1154 w 6600"/>
                <a:gd name="T21" fmla="*/ 990 h 1263"/>
                <a:gd name="T22" fmla="*/ 338 w 6600"/>
                <a:gd name="T23" fmla="*/ 514 h 1263"/>
                <a:gd name="T24" fmla="*/ 338 w 6600"/>
                <a:gd name="T25" fmla="*/ 749 h 1263"/>
                <a:gd name="T26" fmla="*/ 1154 w 6600"/>
                <a:gd name="T27" fmla="*/ 273 h 1263"/>
                <a:gd name="T28" fmla="*/ 1203 w 6600"/>
                <a:gd name="T29" fmla="*/ 87 h 1263"/>
                <a:gd name="T30" fmla="*/ 1017 w 6600"/>
                <a:gd name="T31" fmla="*/ 38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00" h="1263">
                  <a:moveTo>
                    <a:pt x="6600" y="495"/>
                  </a:moveTo>
                  <a:lnTo>
                    <a:pt x="270" y="495"/>
                  </a:lnTo>
                  <a:lnTo>
                    <a:pt x="270" y="767"/>
                  </a:lnTo>
                  <a:lnTo>
                    <a:pt x="6600" y="767"/>
                  </a:lnTo>
                  <a:lnTo>
                    <a:pt x="6600" y="495"/>
                  </a:lnTo>
                  <a:close/>
                  <a:moveTo>
                    <a:pt x="1017" y="38"/>
                  </a:moveTo>
                  <a:lnTo>
                    <a:pt x="0" y="631"/>
                  </a:lnTo>
                  <a:lnTo>
                    <a:pt x="1017" y="1225"/>
                  </a:lnTo>
                  <a:cubicBezTo>
                    <a:pt x="1082" y="1263"/>
                    <a:pt x="1165" y="1241"/>
                    <a:pt x="1203" y="1176"/>
                  </a:cubicBezTo>
                  <a:cubicBezTo>
                    <a:pt x="1241" y="1111"/>
                    <a:pt x="1219" y="1028"/>
                    <a:pt x="1154" y="990"/>
                  </a:cubicBezTo>
                  <a:lnTo>
                    <a:pt x="1154" y="990"/>
                  </a:lnTo>
                  <a:lnTo>
                    <a:pt x="338" y="514"/>
                  </a:lnTo>
                  <a:lnTo>
                    <a:pt x="338" y="749"/>
                  </a:lnTo>
                  <a:lnTo>
                    <a:pt x="1154" y="273"/>
                  </a:lnTo>
                  <a:cubicBezTo>
                    <a:pt x="1219" y="235"/>
                    <a:pt x="1241" y="152"/>
                    <a:pt x="1203" y="87"/>
                  </a:cubicBezTo>
                  <a:cubicBezTo>
                    <a:pt x="1165" y="22"/>
                    <a:pt x="1082" y="0"/>
                    <a:pt x="1017" y="38"/>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71" name="Freeform 177"/>
            <p:cNvSpPr>
              <a:spLocks noEditPoints="1"/>
            </p:cNvSpPr>
            <p:nvPr/>
          </p:nvSpPr>
          <p:spPr bwMode="auto">
            <a:xfrm>
              <a:off x="4460875" y="3394076"/>
              <a:ext cx="628650" cy="120650"/>
            </a:xfrm>
            <a:custGeom>
              <a:avLst/>
              <a:gdLst>
                <a:gd name="T0" fmla="*/ 6600 w 6600"/>
                <a:gd name="T1" fmla="*/ 495 h 1263"/>
                <a:gd name="T2" fmla="*/ 270 w 6600"/>
                <a:gd name="T3" fmla="*/ 495 h 1263"/>
                <a:gd name="T4" fmla="*/ 270 w 6600"/>
                <a:gd name="T5" fmla="*/ 767 h 1263"/>
                <a:gd name="T6" fmla="*/ 6600 w 6600"/>
                <a:gd name="T7" fmla="*/ 767 h 1263"/>
                <a:gd name="T8" fmla="*/ 6600 w 6600"/>
                <a:gd name="T9" fmla="*/ 495 h 1263"/>
                <a:gd name="T10" fmla="*/ 1017 w 6600"/>
                <a:gd name="T11" fmla="*/ 38 h 1263"/>
                <a:gd name="T12" fmla="*/ 0 w 6600"/>
                <a:gd name="T13" fmla="*/ 631 h 1263"/>
                <a:gd name="T14" fmla="*/ 1017 w 6600"/>
                <a:gd name="T15" fmla="*/ 1225 h 1263"/>
                <a:gd name="T16" fmla="*/ 1203 w 6600"/>
                <a:gd name="T17" fmla="*/ 1176 h 1263"/>
                <a:gd name="T18" fmla="*/ 1154 w 6600"/>
                <a:gd name="T19" fmla="*/ 990 h 1263"/>
                <a:gd name="T20" fmla="*/ 1154 w 6600"/>
                <a:gd name="T21" fmla="*/ 990 h 1263"/>
                <a:gd name="T22" fmla="*/ 338 w 6600"/>
                <a:gd name="T23" fmla="*/ 514 h 1263"/>
                <a:gd name="T24" fmla="*/ 338 w 6600"/>
                <a:gd name="T25" fmla="*/ 749 h 1263"/>
                <a:gd name="T26" fmla="*/ 1154 w 6600"/>
                <a:gd name="T27" fmla="*/ 273 h 1263"/>
                <a:gd name="T28" fmla="*/ 1203 w 6600"/>
                <a:gd name="T29" fmla="*/ 87 h 1263"/>
                <a:gd name="T30" fmla="*/ 1017 w 6600"/>
                <a:gd name="T31" fmla="*/ 38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00" h="1263">
                  <a:moveTo>
                    <a:pt x="6600" y="495"/>
                  </a:moveTo>
                  <a:lnTo>
                    <a:pt x="270" y="495"/>
                  </a:lnTo>
                  <a:lnTo>
                    <a:pt x="270" y="767"/>
                  </a:lnTo>
                  <a:lnTo>
                    <a:pt x="6600" y="767"/>
                  </a:lnTo>
                  <a:lnTo>
                    <a:pt x="6600" y="495"/>
                  </a:lnTo>
                  <a:close/>
                  <a:moveTo>
                    <a:pt x="1017" y="38"/>
                  </a:moveTo>
                  <a:lnTo>
                    <a:pt x="0" y="631"/>
                  </a:lnTo>
                  <a:lnTo>
                    <a:pt x="1017" y="1225"/>
                  </a:lnTo>
                  <a:cubicBezTo>
                    <a:pt x="1082" y="1263"/>
                    <a:pt x="1165" y="1241"/>
                    <a:pt x="1203" y="1176"/>
                  </a:cubicBezTo>
                  <a:cubicBezTo>
                    <a:pt x="1241" y="1111"/>
                    <a:pt x="1219" y="1028"/>
                    <a:pt x="1154" y="990"/>
                  </a:cubicBezTo>
                  <a:lnTo>
                    <a:pt x="1154" y="990"/>
                  </a:lnTo>
                  <a:lnTo>
                    <a:pt x="338" y="514"/>
                  </a:lnTo>
                  <a:lnTo>
                    <a:pt x="338" y="749"/>
                  </a:lnTo>
                  <a:lnTo>
                    <a:pt x="1154" y="273"/>
                  </a:lnTo>
                  <a:cubicBezTo>
                    <a:pt x="1219" y="235"/>
                    <a:pt x="1241" y="152"/>
                    <a:pt x="1203" y="87"/>
                  </a:cubicBezTo>
                  <a:cubicBezTo>
                    <a:pt x="1165" y="22"/>
                    <a:pt x="1082" y="0"/>
                    <a:pt x="1017" y="38"/>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sp>
        <p:nvSpPr>
          <p:cNvPr id="53" name="Freeform 131"/>
          <p:cNvSpPr>
            <a:spLocks/>
          </p:cNvSpPr>
          <p:nvPr/>
        </p:nvSpPr>
        <p:spPr bwMode="auto">
          <a:xfrm>
            <a:off x="2963985" y="3398116"/>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54" name="Freeform 131"/>
          <p:cNvSpPr>
            <a:spLocks/>
          </p:cNvSpPr>
          <p:nvPr/>
        </p:nvSpPr>
        <p:spPr bwMode="auto">
          <a:xfrm>
            <a:off x="3923490" y="3392332"/>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55" name="Freeform 131"/>
          <p:cNvSpPr>
            <a:spLocks/>
          </p:cNvSpPr>
          <p:nvPr/>
        </p:nvSpPr>
        <p:spPr bwMode="auto">
          <a:xfrm>
            <a:off x="2008310" y="3398910"/>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Tree>
    <p:extLst>
      <p:ext uri="{BB962C8B-B14F-4D97-AF65-F5344CB8AC3E}">
        <p14:creationId xmlns:p14="http://schemas.microsoft.com/office/powerpoint/2010/main" val="371970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80"/>
                                        </p:tgtEl>
                                        <p:attrNameLst>
                                          <p:attrName>style.visibility</p:attrName>
                                        </p:attrNameLst>
                                      </p:cBhvr>
                                      <p:to>
                                        <p:strVal val="visible"/>
                                      </p:to>
                                    </p:set>
                                  </p:childTnLst>
                                  <p:subTnLst>
                                    <p:set>
                                      <p:cBhvr override="childStyle">
                                        <p:cTn dur="1" fill="hold" display="0" masterRel="nextClick" afterEffect="1"/>
                                        <p:tgtEl>
                                          <p:spTgt spid="5280"/>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81"/>
                                        </p:tgtEl>
                                        <p:attrNameLst>
                                          <p:attrName>style.visibility</p:attrName>
                                        </p:attrNameLst>
                                      </p:cBhvr>
                                      <p:to>
                                        <p:strVal val="visible"/>
                                      </p:to>
                                    </p:set>
                                  </p:childTnLst>
                                  <p:subTnLst>
                                    <p:set>
                                      <p:cBhvr override="childStyle">
                                        <p:cTn dur="1" fill="hold" display="0" masterRel="nextClick" afterEffect="1"/>
                                        <p:tgtEl>
                                          <p:spTgt spid="5281"/>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subTnLst>
                                    <p:set>
                                      <p:cBhvr override="childStyle">
                                        <p:cTn dur="1" fill="hold" display="0" masterRel="nextClick" afterEffect="1"/>
                                        <p:tgtEl>
                                          <p:spTgt spid="54"/>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282"/>
                                        </p:tgtEl>
                                        <p:attrNameLst>
                                          <p:attrName>style.visibility</p:attrName>
                                        </p:attrNameLst>
                                      </p:cBhvr>
                                      <p:to>
                                        <p:strVal val="visible"/>
                                      </p:to>
                                    </p:set>
                                  </p:childTnLst>
                                  <p:subTnLst>
                                    <p:set>
                                      <p:cBhvr override="childStyle">
                                        <p:cTn dur="1" fill="hold" display="0" masterRel="nextClick" afterEffect="1"/>
                                        <p:tgtEl>
                                          <p:spTgt spid="5282"/>
                                        </p:tgtEl>
                                        <p:attrNameLst>
                                          <p:attrName>style.visibility</p:attrName>
                                        </p:attrNameLst>
                                      </p:cBhvr>
                                      <p:to>
                                        <p:strVal val="hidden"/>
                                      </p:to>
                                    </p:set>
                                  </p:subTnLst>
                                </p:cTn>
                              </p:par>
                              <p:par>
                                <p:cTn id="17" presetID="1" presetClass="exit" presetSubtype="0" fill="hold" nodeType="withEffect">
                                  <p:stCondLst>
                                    <p:cond delay="0"/>
                                  </p:stCondLst>
                                  <p:childTnLst>
                                    <p:set>
                                      <p:cBhvr>
                                        <p:cTn id="18" dur="1" fill="hold">
                                          <p:stCondLst>
                                            <p:cond delay="0"/>
                                          </p:stCondLst>
                                        </p:cTn>
                                        <p:tgtEl>
                                          <p:spTgt spid="199">
                                            <p:txEl>
                                              <p:pRg st="0" end="0"/>
                                            </p:txEl>
                                          </p:spTgt>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99">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28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a:t>Ramen noodles are an example of an inferior good. When people’s budgets are tight (as are those of most students), these noodles sell well.</a:t>
            </a:r>
          </a:p>
          <a:p>
            <a:r>
              <a:rPr lang="en-US" dirty="0"/>
              <a:t>In Thailand, ramen noodles have even been used as an indicator of overall economic health, the Mama Noodles Index.</a:t>
            </a:r>
          </a:p>
          <a:p>
            <a:r>
              <a:rPr lang="en-US" dirty="0"/>
              <a:t>An increase in ramen sales could signal a downturn in incomes and an oncoming recession.</a:t>
            </a:r>
          </a:p>
          <a:p>
            <a:endParaRPr lang="en-US" dirty="0"/>
          </a:p>
        </p:txBody>
      </p:sp>
      <p:sp>
        <p:nvSpPr>
          <p:cNvPr id="2" name="Title 1"/>
          <p:cNvSpPr>
            <a:spLocks noGrp="1"/>
          </p:cNvSpPr>
          <p:nvPr>
            <p:ph type="title"/>
          </p:nvPr>
        </p:nvSpPr>
        <p:spPr/>
        <p:txBody>
          <a:bodyPr>
            <a:normAutofit fontScale="90000"/>
          </a:bodyPr>
          <a:lstStyle/>
          <a:p>
            <a:r>
              <a:rPr lang="en-US" dirty="0"/>
              <a:t>Can instant-noodle sales predict a recession?</a:t>
            </a:r>
            <a:endParaRPr lang="en-US" dirty="0">
              <a:solidFill>
                <a:srgbClr val="C00000"/>
              </a:solidFill>
            </a:endParaRPr>
          </a:p>
        </p:txBody>
      </p:sp>
    </p:spTree>
    <p:extLst>
      <p:ext uri="{BB962C8B-B14F-4D97-AF65-F5344CB8AC3E}">
        <p14:creationId xmlns:p14="http://schemas.microsoft.com/office/powerpoint/2010/main" val="605272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a:spLocks noGrp="1"/>
          </p:cNvSpPr>
          <p:nvPr>
            <p:ph idx="1"/>
          </p:nvPr>
        </p:nvSpPr>
        <p:spPr/>
        <p:txBody>
          <a:bodyPr>
            <a:normAutofit/>
          </a:bodyPr>
          <a:lstStyle/>
          <a:p>
            <a:pPr marL="0" indent="0">
              <a:buNone/>
            </a:pPr>
            <a:r>
              <a:rPr lang="en-US" sz="2400" dirty="0"/>
              <a:t>There is an important difference between a shift in the demand curve and a movement along the demand curve.</a:t>
            </a:r>
          </a:p>
        </p:txBody>
      </p:sp>
      <p:sp>
        <p:nvSpPr>
          <p:cNvPr id="2" name="Title 1"/>
          <p:cNvSpPr>
            <a:spLocks noGrp="1"/>
          </p:cNvSpPr>
          <p:nvPr>
            <p:ph type="title"/>
          </p:nvPr>
        </p:nvSpPr>
        <p:spPr/>
        <p:txBody>
          <a:bodyPr>
            <a:normAutofit/>
          </a:bodyPr>
          <a:lstStyle/>
          <a:p>
            <a:r>
              <a:rPr lang="en-US" dirty="0">
                <a:latin typeface="+mj-lt"/>
              </a:rPr>
              <a:t>Shifts versus movements-demand</a:t>
            </a:r>
          </a:p>
        </p:txBody>
      </p:sp>
      <p:sp>
        <p:nvSpPr>
          <p:cNvPr id="9" name="Content Placeholder 7"/>
          <p:cNvSpPr>
            <a:spLocks noGrp="1"/>
          </p:cNvSpPr>
          <p:nvPr>
            <p:ph sz="half" idx="4294967295"/>
          </p:nvPr>
        </p:nvSpPr>
        <p:spPr>
          <a:xfrm>
            <a:off x="4724400" y="5181600"/>
            <a:ext cx="4191000" cy="1223963"/>
          </a:xfrm>
        </p:spPr>
        <p:txBody>
          <a:bodyPr>
            <a:normAutofit fontScale="92500"/>
          </a:bodyPr>
          <a:lstStyle/>
          <a:p>
            <a:pPr marL="1588" indent="-1588">
              <a:buNone/>
            </a:pPr>
            <a:r>
              <a:rPr lang="en-US" sz="2200" dirty="0"/>
              <a:t>If the price decreases, then quantity demanded increases and there is a movement along the demand curve. </a:t>
            </a:r>
          </a:p>
        </p:txBody>
      </p:sp>
      <p:sp>
        <p:nvSpPr>
          <p:cNvPr id="8" name="Content Placeholder 7"/>
          <p:cNvSpPr>
            <a:spLocks noGrp="1"/>
          </p:cNvSpPr>
          <p:nvPr>
            <p:ph sz="half" idx="4294967295"/>
          </p:nvPr>
        </p:nvSpPr>
        <p:spPr>
          <a:xfrm>
            <a:off x="381000" y="5181600"/>
            <a:ext cx="3886200" cy="1223963"/>
          </a:xfrm>
        </p:spPr>
        <p:txBody>
          <a:bodyPr>
            <a:normAutofit fontScale="92500" lnSpcReduction="10000"/>
          </a:bodyPr>
          <a:lstStyle/>
          <a:p>
            <a:pPr marL="1588" indent="-1588">
              <a:buNone/>
            </a:pPr>
            <a:r>
              <a:rPr lang="en-US" sz="2200" dirty="0"/>
              <a:t>If a non-price determinant changes, then the demand curve shifts with changes in the quantity demanded at every price.</a:t>
            </a:r>
          </a:p>
        </p:txBody>
      </p:sp>
      <p:grpSp>
        <p:nvGrpSpPr>
          <p:cNvPr id="11" name="Group 10"/>
          <p:cNvGrpSpPr/>
          <p:nvPr/>
        </p:nvGrpSpPr>
        <p:grpSpPr>
          <a:xfrm>
            <a:off x="609600" y="2209800"/>
            <a:ext cx="3124200" cy="2895600"/>
            <a:chOff x="1676400" y="1733550"/>
            <a:chExt cx="2775549" cy="2638083"/>
          </a:xfrm>
        </p:grpSpPr>
        <p:sp>
          <p:nvSpPr>
            <p:cNvPr id="12" name="Freeform 5"/>
            <p:cNvSpPr>
              <a:spLocks/>
            </p:cNvSpPr>
            <p:nvPr/>
          </p:nvSpPr>
          <p:spPr bwMode="auto">
            <a:xfrm>
              <a:off x="1962150" y="1955800"/>
              <a:ext cx="2359025" cy="2073275"/>
            </a:xfrm>
            <a:custGeom>
              <a:avLst/>
              <a:gdLst>
                <a:gd name="T0" fmla="*/ 1486 w 1486"/>
                <a:gd name="T1" fmla="*/ 1306 h 1306"/>
                <a:gd name="T2" fmla="*/ 0 w 1486"/>
                <a:gd name="T3" fmla="*/ 1306 h 1306"/>
                <a:gd name="T4" fmla="*/ 0 w 1486"/>
                <a:gd name="T5" fmla="*/ 0 h 1306"/>
              </a:gdLst>
              <a:ahLst/>
              <a:cxnLst>
                <a:cxn ang="0">
                  <a:pos x="T0" y="T1"/>
                </a:cxn>
                <a:cxn ang="0">
                  <a:pos x="T2" y="T3"/>
                </a:cxn>
                <a:cxn ang="0">
                  <a:pos x="T4" y="T5"/>
                </a:cxn>
              </a:cxnLst>
              <a:rect l="0" t="0" r="r" b="b"/>
              <a:pathLst>
                <a:path w="1486" h="1306">
                  <a:moveTo>
                    <a:pt x="1486" y="1306"/>
                  </a:moveTo>
                  <a:lnTo>
                    <a:pt x="0" y="1306"/>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 name="Line 6"/>
            <p:cNvSpPr>
              <a:spLocks noChangeShapeType="1"/>
            </p:cNvSpPr>
            <p:nvPr/>
          </p:nvSpPr>
          <p:spPr bwMode="auto">
            <a:xfrm>
              <a:off x="1962150" y="19526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 name="Line 7"/>
            <p:cNvSpPr>
              <a:spLocks noChangeShapeType="1"/>
            </p:cNvSpPr>
            <p:nvPr/>
          </p:nvSpPr>
          <p:spPr bwMode="auto">
            <a:xfrm>
              <a:off x="1962150" y="22987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 name="Line 8"/>
            <p:cNvSpPr>
              <a:spLocks noChangeShapeType="1"/>
            </p:cNvSpPr>
            <p:nvPr/>
          </p:nvSpPr>
          <p:spPr bwMode="auto">
            <a:xfrm>
              <a:off x="1962150" y="299085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 name="Line 9"/>
            <p:cNvSpPr>
              <a:spLocks noChangeShapeType="1"/>
            </p:cNvSpPr>
            <p:nvPr/>
          </p:nvSpPr>
          <p:spPr bwMode="auto">
            <a:xfrm>
              <a:off x="1962150" y="264477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 name="Line 10"/>
            <p:cNvSpPr>
              <a:spLocks noChangeShapeType="1"/>
            </p:cNvSpPr>
            <p:nvPr/>
          </p:nvSpPr>
          <p:spPr bwMode="auto">
            <a:xfrm>
              <a:off x="1962150" y="33369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 name="Line 11"/>
            <p:cNvSpPr>
              <a:spLocks noChangeShapeType="1"/>
            </p:cNvSpPr>
            <p:nvPr/>
          </p:nvSpPr>
          <p:spPr bwMode="auto">
            <a:xfrm>
              <a:off x="1962150" y="36830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9" name="Line 12"/>
            <p:cNvSpPr>
              <a:spLocks noChangeShapeType="1"/>
            </p:cNvSpPr>
            <p:nvPr/>
          </p:nvSpPr>
          <p:spPr bwMode="auto">
            <a:xfrm>
              <a:off x="3140075"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0" name="Line 13"/>
            <p:cNvSpPr>
              <a:spLocks noChangeShapeType="1"/>
            </p:cNvSpPr>
            <p:nvPr/>
          </p:nvSpPr>
          <p:spPr bwMode="auto">
            <a:xfrm>
              <a:off x="2552700"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1" name="Line 14"/>
            <p:cNvSpPr>
              <a:spLocks noChangeShapeType="1"/>
            </p:cNvSpPr>
            <p:nvPr/>
          </p:nvSpPr>
          <p:spPr bwMode="auto">
            <a:xfrm>
              <a:off x="3730625"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2" name="Line 15"/>
            <p:cNvSpPr>
              <a:spLocks noChangeShapeType="1"/>
            </p:cNvSpPr>
            <p:nvPr/>
          </p:nvSpPr>
          <p:spPr bwMode="auto">
            <a:xfrm>
              <a:off x="4318000"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3" name="Line 28"/>
            <p:cNvSpPr>
              <a:spLocks noChangeShapeType="1"/>
            </p:cNvSpPr>
            <p:nvPr/>
          </p:nvSpPr>
          <p:spPr bwMode="auto">
            <a:xfrm>
              <a:off x="2190750" y="2432050"/>
              <a:ext cx="1838325" cy="1076325"/>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4" name="Line 29"/>
            <p:cNvSpPr>
              <a:spLocks noChangeShapeType="1"/>
            </p:cNvSpPr>
            <p:nvPr/>
          </p:nvSpPr>
          <p:spPr bwMode="auto">
            <a:xfrm>
              <a:off x="2190750" y="2781300"/>
              <a:ext cx="1838325" cy="1076325"/>
            </a:xfrm>
            <a:prstGeom prst="line">
              <a:avLst/>
            </a:prstGeom>
            <a:noFill/>
            <a:ln w="38100">
              <a:solidFill>
                <a:srgbClr val="ECB88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5" name="Line 30"/>
            <p:cNvSpPr>
              <a:spLocks noChangeShapeType="1"/>
            </p:cNvSpPr>
            <p:nvPr/>
          </p:nvSpPr>
          <p:spPr bwMode="auto">
            <a:xfrm>
              <a:off x="2190750" y="2089150"/>
              <a:ext cx="1838325" cy="1076325"/>
            </a:xfrm>
            <a:prstGeom prst="line">
              <a:avLst/>
            </a:prstGeom>
            <a:noFill/>
            <a:ln w="38100">
              <a:solidFill>
                <a:srgbClr val="ECB88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6" name="Freeform 35"/>
            <p:cNvSpPr>
              <a:spLocks/>
            </p:cNvSpPr>
            <p:nvPr/>
          </p:nvSpPr>
          <p:spPr bwMode="auto">
            <a:xfrm>
              <a:off x="3117850" y="2965450"/>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27" name="Freeform 36"/>
            <p:cNvSpPr>
              <a:spLocks/>
            </p:cNvSpPr>
            <p:nvPr/>
          </p:nvSpPr>
          <p:spPr bwMode="auto">
            <a:xfrm>
              <a:off x="3117850" y="2965450"/>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28" name="Freeform 37"/>
            <p:cNvSpPr>
              <a:spLocks/>
            </p:cNvSpPr>
            <p:nvPr/>
          </p:nvSpPr>
          <p:spPr bwMode="auto">
            <a:xfrm>
              <a:off x="3705225" y="2965450"/>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8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8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8" y="2"/>
                  </a:lnTo>
                  <a:lnTo>
                    <a:pt x="4" y="4"/>
                  </a:lnTo>
                  <a:lnTo>
                    <a:pt x="0" y="10"/>
                  </a:lnTo>
                  <a:lnTo>
                    <a:pt x="0" y="16"/>
                  </a:lnTo>
                  <a:lnTo>
                    <a:pt x="0" y="16"/>
                  </a:lnTo>
                  <a:lnTo>
                    <a:pt x="0" y="22"/>
                  </a:lnTo>
                  <a:lnTo>
                    <a:pt x="4" y="28"/>
                  </a:lnTo>
                  <a:lnTo>
                    <a:pt x="8"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29" name="Freeform 38"/>
            <p:cNvSpPr>
              <a:spLocks/>
            </p:cNvSpPr>
            <p:nvPr/>
          </p:nvSpPr>
          <p:spPr bwMode="auto">
            <a:xfrm>
              <a:off x="3705225" y="2965450"/>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8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8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8" y="2"/>
                  </a:lnTo>
                  <a:lnTo>
                    <a:pt x="4" y="4"/>
                  </a:lnTo>
                  <a:lnTo>
                    <a:pt x="0" y="10"/>
                  </a:lnTo>
                  <a:lnTo>
                    <a:pt x="0" y="16"/>
                  </a:lnTo>
                  <a:lnTo>
                    <a:pt x="0" y="16"/>
                  </a:lnTo>
                  <a:lnTo>
                    <a:pt x="0" y="22"/>
                  </a:lnTo>
                  <a:lnTo>
                    <a:pt x="4" y="28"/>
                  </a:lnTo>
                  <a:lnTo>
                    <a:pt x="8"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30" name="Freeform 39"/>
            <p:cNvSpPr>
              <a:spLocks/>
            </p:cNvSpPr>
            <p:nvPr/>
          </p:nvSpPr>
          <p:spPr bwMode="auto">
            <a:xfrm>
              <a:off x="2527300" y="2965450"/>
              <a:ext cx="50800" cy="50800"/>
            </a:xfrm>
            <a:custGeom>
              <a:avLst/>
              <a:gdLst>
                <a:gd name="T0" fmla="*/ 16 w 32"/>
                <a:gd name="T1" fmla="*/ 32 h 32"/>
                <a:gd name="T2" fmla="*/ 16 w 32"/>
                <a:gd name="T3" fmla="*/ 32 h 32"/>
                <a:gd name="T4" fmla="*/ 22 w 32"/>
                <a:gd name="T5" fmla="*/ 32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6" y="28"/>
                  </a:lnTo>
                  <a:lnTo>
                    <a:pt x="30" y="22"/>
                  </a:lnTo>
                  <a:lnTo>
                    <a:pt x="32" y="16"/>
                  </a:lnTo>
                  <a:lnTo>
                    <a:pt x="32" y="16"/>
                  </a:lnTo>
                  <a:lnTo>
                    <a:pt x="30" y="10"/>
                  </a:lnTo>
                  <a:lnTo>
                    <a:pt x="26" y="6"/>
                  </a:lnTo>
                  <a:lnTo>
                    <a:pt x="22" y="2"/>
                  </a:lnTo>
                  <a:lnTo>
                    <a:pt x="16" y="0"/>
                  </a:lnTo>
                  <a:lnTo>
                    <a:pt x="16" y="0"/>
                  </a:lnTo>
                  <a:lnTo>
                    <a:pt x="10" y="2"/>
                  </a:lnTo>
                  <a:lnTo>
                    <a:pt x="4" y="6"/>
                  </a:lnTo>
                  <a:lnTo>
                    <a:pt x="0" y="10"/>
                  </a:lnTo>
                  <a:lnTo>
                    <a:pt x="0" y="16"/>
                  </a:lnTo>
                  <a:lnTo>
                    <a:pt x="0" y="16"/>
                  </a:lnTo>
                  <a:lnTo>
                    <a:pt x="0" y="22"/>
                  </a:lnTo>
                  <a:lnTo>
                    <a:pt x="4" y="28"/>
                  </a:lnTo>
                  <a:lnTo>
                    <a:pt x="10" y="32"/>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31" name="Freeform 40"/>
            <p:cNvSpPr>
              <a:spLocks/>
            </p:cNvSpPr>
            <p:nvPr/>
          </p:nvSpPr>
          <p:spPr bwMode="auto">
            <a:xfrm>
              <a:off x="2527300" y="2965450"/>
              <a:ext cx="50800" cy="50800"/>
            </a:xfrm>
            <a:custGeom>
              <a:avLst/>
              <a:gdLst>
                <a:gd name="T0" fmla="*/ 16 w 32"/>
                <a:gd name="T1" fmla="*/ 32 h 32"/>
                <a:gd name="T2" fmla="*/ 16 w 32"/>
                <a:gd name="T3" fmla="*/ 32 h 32"/>
                <a:gd name="T4" fmla="*/ 22 w 32"/>
                <a:gd name="T5" fmla="*/ 32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6" y="28"/>
                  </a:lnTo>
                  <a:lnTo>
                    <a:pt x="30" y="22"/>
                  </a:lnTo>
                  <a:lnTo>
                    <a:pt x="32" y="16"/>
                  </a:lnTo>
                  <a:lnTo>
                    <a:pt x="32" y="16"/>
                  </a:lnTo>
                  <a:lnTo>
                    <a:pt x="30" y="10"/>
                  </a:lnTo>
                  <a:lnTo>
                    <a:pt x="26" y="6"/>
                  </a:lnTo>
                  <a:lnTo>
                    <a:pt x="22" y="2"/>
                  </a:lnTo>
                  <a:lnTo>
                    <a:pt x="16" y="0"/>
                  </a:lnTo>
                  <a:lnTo>
                    <a:pt x="16" y="0"/>
                  </a:lnTo>
                  <a:lnTo>
                    <a:pt x="10" y="2"/>
                  </a:lnTo>
                  <a:lnTo>
                    <a:pt x="4" y="6"/>
                  </a:lnTo>
                  <a:lnTo>
                    <a:pt x="0" y="10"/>
                  </a:lnTo>
                  <a:lnTo>
                    <a:pt x="0" y="16"/>
                  </a:lnTo>
                  <a:lnTo>
                    <a:pt x="0" y="16"/>
                  </a:lnTo>
                  <a:lnTo>
                    <a:pt x="0" y="22"/>
                  </a:lnTo>
                  <a:lnTo>
                    <a:pt x="4"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32" name="Rectangle 44"/>
            <p:cNvSpPr>
              <a:spLocks noChangeArrowheads="1"/>
            </p:cNvSpPr>
            <p:nvPr/>
          </p:nvSpPr>
          <p:spPr bwMode="auto">
            <a:xfrm>
              <a:off x="2286000" y="4210050"/>
              <a:ext cx="211756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Quantity of cell phones (millions)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57"/>
            <p:cNvSpPr>
              <a:spLocks noChangeArrowheads="1"/>
            </p:cNvSpPr>
            <p:nvPr/>
          </p:nvSpPr>
          <p:spPr bwMode="auto">
            <a:xfrm>
              <a:off x="1876425" y="4054475"/>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58"/>
            <p:cNvSpPr>
              <a:spLocks noChangeArrowheads="1"/>
            </p:cNvSpPr>
            <p:nvPr/>
          </p:nvSpPr>
          <p:spPr bwMode="auto">
            <a:xfrm>
              <a:off x="1720850" y="3622675"/>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59"/>
            <p:cNvSpPr>
              <a:spLocks noChangeArrowheads="1"/>
            </p:cNvSpPr>
            <p:nvPr/>
          </p:nvSpPr>
          <p:spPr bwMode="auto">
            <a:xfrm>
              <a:off x="1720850" y="3276600"/>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80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60"/>
            <p:cNvSpPr>
              <a:spLocks noChangeArrowheads="1"/>
            </p:cNvSpPr>
            <p:nvPr/>
          </p:nvSpPr>
          <p:spPr bwMode="auto">
            <a:xfrm>
              <a:off x="1676400" y="293052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120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61"/>
            <p:cNvSpPr>
              <a:spLocks noChangeArrowheads="1"/>
            </p:cNvSpPr>
            <p:nvPr/>
          </p:nvSpPr>
          <p:spPr bwMode="auto">
            <a:xfrm>
              <a:off x="1676400" y="258445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160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62"/>
            <p:cNvSpPr>
              <a:spLocks noChangeArrowheads="1"/>
            </p:cNvSpPr>
            <p:nvPr/>
          </p:nvSpPr>
          <p:spPr bwMode="auto">
            <a:xfrm>
              <a:off x="1676400" y="22383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200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63"/>
            <p:cNvSpPr>
              <a:spLocks noChangeArrowheads="1"/>
            </p:cNvSpPr>
            <p:nvPr/>
          </p:nvSpPr>
          <p:spPr bwMode="auto">
            <a:xfrm>
              <a:off x="1676400" y="189230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64"/>
            <p:cNvSpPr>
              <a:spLocks noChangeArrowheads="1"/>
            </p:cNvSpPr>
            <p:nvPr/>
          </p:nvSpPr>
          <p:spPr bwMode="auto">
            <a:xfrm>
              <a:off x="2482850" y="4054475"/>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60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65"/>
            <p:cNvSpPr>
              <a:spLocks noChangeArrowheads="1"/>
            </p:cNvSpPr>
            <p:nvPr/>
          </p:nvSpPr>
          <p:spPr bwMode="auto">
            <a:xfrm>
              <a:off x="3048000" y="40544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120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66"/>
            <p:cNvSpPr>
              <a:spLocks noChangeArrowheads="1"/>
            </p:cNvSpPr>
            <p:nvPr/>
          </p:nvSpPr>
          <p:spPr bwMode="auto">
            <a:xfrm>
              <a:off x="3638550" y="40544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180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67"/>
            <p:cNvSpPr>
              <a:spLocks noChangeArrowheads="1"/>
            </p:cNvSpPr>
            <p:nvPr/>
          </p:nvSpPr>
          <p:spPr bwMode="auto">
            <a:xfrm>
              <a:off x="4225925" y="405130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85"/>
            <p:cNvSpPr>
              <a:spLocks noChangeArrowheads="1"/>
            </p:cNvSpPr>
            <p:nvPr/>
          </p:nvSpPr>
          <p:spPr bwMode="auto">
            <a:xfrm>
              <a:off x="1676400" y="1733550"/>
              <a:ext cx="53219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Price ($)</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86"/>
            <p:cNvSpPr>
              <a:spLocks noChangeArrowheads="1"/>
            </p:cNvSpPr>
            <p:nvPr/>
          </p:nvSpPr>
          <p:spPr bwMode="auto">
            <a:xfrm>
              <a:off x="4092575" y="3146425"/>
              <a:ext cx="9778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D</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87"/>
            <p:cNvSpPr>
              <a:spLocks noChangeArrowheads="1"/>
            </p:cNvSpPr>
            <p:nvPr/>
          </p:nvSpPr>
          <p:spPr bwMode="auto">
            <a:xfrm>
              <a:off x="4183844" y="3194050"/>
              <a:ext cx="8335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Univers LT Std 47 Cn Lt" charset="0"/>
                  <a:cs typeface="Arial" pitchFamily="34" charset="0"/>
                </a:rPr>
                <a:t>B</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89"/>
            <p:cNvSpPr>
              <a:spLocks noChangeArrowheads="1"/>
            </p:cNvSpPr>
            <p:nvPr/>
          </p:nvSpPr>
          <p:spPr bwMode="auto">
            <a:xfrm>
              <a:off x="4092575" y="3482975"/>
              <a:ext cx="9778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D</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90"/>
            <p:cNvSpPr>
              <a:spLocks noChangeArrowheads="1"/>
            </p:cNvSpPr>
            <p:nvPr/>
          </p:nvSpPr>
          <p:spPr bwMode="auto">
            <a:xfrm>
              <a:off x="4183844" y="3530600"/>
              <a:ext cx="8335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Univers LT Std 47 Cn Lt" charset="0"/>
                  <a:cs typeface="Arial" pitchFamily="34" charset="0"/>
                </a:rPr>
                <a:t>A</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91"/>
            <p:cNvSpPr>
              <a:spLocks noChangeArrowheads="1"/>
            </p:cNvSpPr>
            <p:nvPr/>
          </p:nvSpPr>
          <p:spPr bwMode="auto">
            <a:xfrm>
              <a:off x="4092575" y="3829050"/>
              <a:ext cx="9778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D</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92"/>
            <p:cNvSpPr>
              <a:spLocks noChangeArrowheads="1"/>
            </p:cNvSpPr>
            <p:nvPr/>
          </p:nvSpPr>
          <p:spPr bwMode="auto">
            <a:xfrm>
              <a:off x="4183844" y="3876675"/>
              <a:ext cx="8335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Univers LT Std 47 Cn Lt" charset="0"/>
                  <a:cs typeface="Arial" pitchFamily="34" charset="0"/>
                </a:rPr>
                <a:t>C</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51" name="Line 93"/>
            <p:cNvSpPr>
              <a:spLocks noChangeShapeType="1"/>
            </p:cNvSpPr>
            <p:nvPr/>
          </p:nvSpPr>
          <p:spPr bwMode="auto">
            <a:xfrm>
              <a:off x="1962150" y="2990850"/>
              <a:ext cx="3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2" name="Line 94"/>
            <p:cNvSpPr>
              <a:spLocks noChangeShapeType="1"/>
            </p:cNvSpPr>
            <p:nvPr/>
          </p:nvSpPr>
          <p:spPr bwMode="auto">
            <a:xfrm>
              <a:off x="20256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3" name="Line 95"/>
            <p:cNvSpPr>
              <a:spLocks noChangeShapeType="1"/>
            </p:cNvSpPr>
            <p:nvPr/>
          </p:nvSpPr>
          <p:spPr bwMode="auto">
            <a:xfrm>
              <a:off x="21145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4" name="Line 96"/>
            <p:cNvSpPr>
              <a:spLocks noChangeShapeType="1"/>
            </p:cNvSpPr>
            <p:nvPr/>
          </p:nvSpPr>
          <p:spPr bwMode="auto">
            <a:xfrm>
              <a:off x="22034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5" name="Line 97"/>
            <p:cNvSpPr>
              <a:spLocks noChangeShapeType="1"/>
            </p:cNvSpPr>
            <p:nvPr/>
          </p:nvSpPr>
          <p:spPr bwMode="auto">
            <a:xfrm>
              <a:off x="22923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6" name="Line 98"/>
            <p:cNvSpPr>
              <a:spLocks noChangeShapeType="1"/>
            </p:cNvSpPr>
            <p:nvPr/>
          </p:nvSpPr>
          <p:spPr bwMode="auto">
            <a:xfrm>
              <a:off x="23812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7" name="Line 99"/>
            <p:cNvSpPr>
              <a:spLocks noChangeShapeType="1"/>
            </p:cNvSpPr>
            <p:nvPr/>
          </p:nvSpPr>
          <p:spPr bwMode="auto">
            <a:xfrm>
              <a:off x="24701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8" name="Line 100"/>
            <p:cNvSpPr>
              <a:spLocks noChangeShapeType="1"/>
            </p:cNvSpPr>
            <p:nvPr/>
          </p:nvSpPr>
          <p:spPr bwMode="auto">
            <a:xfrm>
              <a:off x="25590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9" name="Line 101"/>
            <p:cNvSpPr>
              <a:spLocks noChangeShapeType="1"/>
            </p:cNvSpPr>
            <p:nvPr/>
          </p:nvSpPr>
          <p:spPr bwMode="auto">
            <a:xfrm>
              <a:off x="26479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0" name="Line 102"/>
            <p:cNvSpPr>
              <a:spLocks noChangeShapeType="1"/>
            </p:cNvSpPr>
            <p:nvPr/>
          </p:nvSpPr>
          <p:spPr bwMode="auto">
            <a:xfrm>
              <a:off x="27368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1" name="Line 103"/>
            <p:cNvSpPr>
              <a:spLocks noChangeShapeType="1"/>
            </p:cNvSpPr>
            <p:nvPr/>
          </p:nvSpPr>
          <p:spPr bwMode="auto">
            <a:xfrm>
              <a:off x="28257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2" name="Line 104"/>
            <p:cNvSpPr>
              <a:spLocks noChangeShapeType="1"/>
            </p:cNvSpPr>
            <p:nvPr/>
          </p:nvSpPr>
          <p:spPr bwMode="auto">
            <a:xfrm>
              <a:off x="29146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3" name="Line 105"/>
            <p:cNvSpPr>
              <a:spLocks noChangeShapeType="1"/>
            </p:cNvSpPr>
            <p:nvPr/>
          </p:nvSpPr>
          <p:spPr bwMode="auto">
            <a:xfrm>
              <a:off x="30035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4" name="Line 106"/>
            <p:cNvSpPr>
              <a:spLocks noChangeShapeType="1"/>
            </p:cNvSpPr>
            <p:nvPr/>
          </p:nvSpPr>
          <p:spPr bwMode="auto">
            <a:xfrm>
              <a:off x="30924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5" name="Line 107"/>
            <p:cNvSpPr>
              <a:spLocks noChangeShapeType="1"/>
            </p:cNvSpPr>
            <p:nvPr/>
          </p:nvSpPr>
          <p:spPr bwMode="auto">
            <a:xfrm>
              <a:off x="31813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6" name="Line 108"/>
            <p:cNvSpPr>
              <a:spLocks noChangeShapeType="1"/>
            </p:cNvSpPr>
            <p:nvPr/>
          </p:nvSpPr>
          <p:spPr bwMode="auto">
            <a:xfrm>
              <a:off x="32702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7" name="Line 109"/>
            <p:cNvSpPr>
              <a:spLocks noChangeShapeType="1"/>
            </p:cNvSpPr>
            <p:nvPr/>
          </p:nvSpPr>
          <p:spPr bwMode="auto">
            <a:xfrm>
              <a:off x="33591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8" name="Line 110"/>
            <p:cNvSpPr>
              <a:spLocks noChangeShapeType="1"/>
            </p:cNvSpPr>
            <p:nvPr/>
          </p:nvSpPr>
          <p:spPr bwMode="auto">
            <a:xfrm>
              <a:off x="34480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9" name="Line 111"/>
            <p:cNvSpPr>
              <a:spLocks noChangeShapeType="1"/>
            </p:cNvSpPr>
            <p:nvPr/>
          </p:nvSpPr>
          <p:spPr bwMode="auto">
            <a:xfrm>
              <a:off x="35369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0" name="Line 112"/>
            <p:cNvSpPr>
              <a:spLocks noChangeShapeType="1"/>
            </p:cNvSpPr>
            <p:nvPr/>
          </p:nvSpPr>
          <p:spPr bwMode="auto">
            <a:xfrm>
              <a:off x="36258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1" name="Line 113"/>
            <p:cNvSpPr>
              <a:spLocks noChangeShapeType="1"/>
            </p:cNvSpPr>
            <p:nvPr/>
          </p:nvSpPr>
          <p:spPr bwMode="auto">
            <a:xfrm>
              <a:off x="37147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2" name="Line 114"/>
            <p:cNvSpPr>
              <a:spLocks noChangeShapeType="1"/>
            </p:cNvSpPr>
            <p:nvPr/>
          </p:nvSpPr>
          <p:spPr bwMode="auto">
            <a:xfrm>
              <a:off x="38036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3" name="Line 115"/>
            <p:cNvSpPr>
              <a:spLocks noChangeShapeType="1"/>
            </p:cNvSpPr>
            <p:nvPr/>
          </p:nvSpPr>
          <p:spPr bwMode="auto">
            <a:xfrm>
              <a:off x="38925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4" name="Line 116"/>
            <p:cNvSpPr>
              <a:spLocks noChangeShapeType="1"/>
            </p:cNvSpPr>
            <p:nvPr/>
          </p:nvSpPr>
          <p:spPr bwMode="auto">
            <a:xfrm>
              <a:off x="3981450"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5" name="Line 117"/>
            <p:cNvSpPr>
              <a:spLocks noChangeShapeType="1"/>
            </p:cNvSpPr>
            <p:nvPr/>
          </p:nvSpPr>
          <p:spPr bwMode="auto">
            <a:xfrm>
              <a:off x="4070350" y="2990850"/>
              <a:ext cx="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6" name="Line 118"/>
            <p:cNvSpPr>
              <a:spLocks noChangeShapeType="1"/>
            </p:cNvSpPr>
            <p:nvPr/>
          </p:nvSpPr>
          <p:spPr bwMode="auto">
            <a:xfrm>
              <a:off x="4086225" y="2990850"/>
              <a:ext cx="3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7" name="Line 119"/>
            <p:cNvSpPr>
              <a:spLocks noChangeShapeType="1"/>
            </p:cNvSpPr>
            <p:nvPr/>
          </p:nvSpPr>
          <p:spPr bwMode="auto">
            <a:xfrm flipV="1">
              <a:off x="2552700" y="3965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8" name="Line 120"/>
            <p:cNvSpPr>
              <a:spLocks noChangeShapeType="1"/>
            </p:cNvSpPr>
            <p:nvPr/>
          </p:nvSpPr>
          <p:spPr bwMode="auto">
            <a:xfrm flipV="1">
              <a:off x="2552700" y="3863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9" name="Line 121"/>
            <p:cNvSpPr>
              <a:spLocks noChangeShapeType="1"/>
            </p:cNvSpPr>
            <p:nvPr/>
          </p:nvSpPr>
          <p:spPr bwMode="auto">
            <a:xfrm flipV="1">
              <a:off x="2552700" y="3762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0" name="Line 122"/>
            <p:cNvSpPr>
              <a:spLocks noChangeShapeType="1"/>
            </p:cNvSpPr>
            <p:nvPr/>
          </p:nvSpPr>
          <p:spPr bwMode="auto">
            <a:xfrm flipV="1">
              <a:off x="2552700" y="3660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1" name="Line 123"/>
            <p:cNvSpPr>
              <a:spLocks noChangeShapeType="1"/>
            </p:cNvSpPr>
            <p:nvPr/>
          </p:nvSpPr>
          <p:spPr bwMode="auto">
            <a:xfrm flipV="1">
              <a:off x="2552700" y="3559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2" name="Line 124"/>
            <p:cNvSpPr>
              <a:spLocks noChangeShapeType="1"/>
            </p:cNvSpPr>
            <p:nvPr/>
          </p:nvSpPr>
          <p:spPr bwMode="auto">
            <a:xfrm flipV="1">
              <a:off x="2552700" y="3457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3" name="Line 125"/>
            <p:cNvSpPr>
              <a:spLocks noChangeShapeType="1"/>
            </p:cNvSpPr>
            <p:nvPr/>
          </p:nvSpPr>
          <p:spPr bwMode="auto">
            <a:xfrm flipV="1">
              <a:off x="2552700" y="3355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4" name="Line 126"/>
            <p:cNvSpPr>
              <a:spLocks noChangeShapeType="1"/>
            </p:cNvSpPr>
            <p:nvPr/>
          </p:nvSpPr>
          <p:spPr bwMode="auto">
            <a:xfrm flipV="1">
              <a:off x="2552700" y="3254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5" name="Line 127"/>
            <p:cNvSpPr>
              <a:spLocks noChangeShapeType="1"/>
            </p:cNvSpPr>
            <p:nvPr/>
          </p:nvSpPr>
          <p:spPr bwMode="auto">
            <a:xfrm flipV="1">
              <a:off x="2552700" y="3152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6" name="Line 128"/>
            <p:cNvSpPr>
              <a:spLocks noChangeShapeType="1"/>
            </p:cNvSpPr>
            <p:nvPr/>
          </p:nvSpPr>
          <p:spPr bwMode="auto">
            <a:xfrm flipV="1">
              <a:off x="2552700" y="3051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7" name="Line 129"/>
            <p:cNvSpPr>
              <a:spLocks noChangeShapeType="1"/>
            </p:cNvSpPr>
            <p:nvPr/>
          </p:nvSpPr>
          <p:spPr bwMode="auto">
            <a:xfrm flipV="1">
              <a:off x="2552700" y="2990850"/>
              <a:ext cx="0" cy="222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8" name="Line 130"/>
            <p:cNvSpPr>
              <a:spLocks noChangeShapeType="1"/>
            </p:cNvSpPr>
            <p:nvPr/>
          </p:nvSpPr>
          <p:spPr bwMode="auto">
            <a:xfrm flipV="1">
              <a:off x="3143250" y="3965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9" name="Line 131"/>
            <p:cNvSpPr>
              <a:spLocks noChangeShapeType="1"/>
            </p:cNvSpPr>
            <p:nvPr/>
          </p:nvSpPr>
          <p:spPr bwMode="auto">
            <a:xfrm flipV="1">
              <a:off x="3143250" y="3863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0" name="Line 132"/>
            <p:cNvSpPr>
              <a:spLocks noChangeShapeType="1"/>
            </p:cNvSpPr>
            <p:nvPr/>
          </p:nvSpPr>
          <p:spPr bwMode="auto">
            <a:xfrm flipV="1">
              <a:off x="3143250" y="3762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1" name="Line 133"/>
            <p:cNvSpPr>
              <a:spLocks noChangeShapeType="1"/>
            </p:cNvSpPr>
            <p:nvPr/>
          </p:nvSpPr>
          <p:spPr bwMode="auto">
            <a:xfrm flipV="1">
              <a:off x="3143250" y="3660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2" name="Line 134"/>
            <p:cNvSpPr>
              <a:spLocks noChangeShapeType="1"/>
            </p:cNvSpPr>
            <p:nvPr/>
          </p:nvSpPr>
          <p:spPr bwMode="auto">
            <a:xfrm flipV="1">
              <a:off x="3143250" y="3559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3" name="Line 135"/>
            <p:cNvSpPr>
              <a:spLocks noChangeShapeType="1"/>
            </p:cNvSpPr>
            <p:nvPr/>
          </p:nvSpPr>
          <p:spPr bwMode="auto">
            <a:xfrm flipV="1">
              <a:off x="3143250" y="3457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4" name="Line 136"/>
            <p:cNvSpPr>
              <a:spLocks noChangeShapeType="1"/>
            </p:cNvSpPr>
            <p:nvPr/>
          </p:nvSpPr>
          <p:spPr bwMode="auto">
            <a:xfrm flipV="1">
              <a:off x="3143250" y="3355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5" name="Line 137"/>
            <p:cNvSpPr>
              <a:spLocks noChangeShapeType="1"/>
            </p:cNvSpPr>
            <p:nvPr/>
          </p:nvSpPr>
          <p:spPr bwMode="auto">
            <a:xfrm flipV="1">
              <a:off x="3143250" y="3254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6" name="Line 138"/>
            <p:cNvSpPr>
              <a:spLocks noChangeShapeType="1"/>
            </p:cNvSpPr>
            <p:nvPr/>
          </p:nvSpPr>
          <p:spPr bwMode="auto">
            <a:xfrm flipV="1">
              <a:off x="3143250" y="3152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7" name="Line 139"/>
            <p:cNvSpPr>
              <a:spLocks noChangeShapeType="1"/>
            </p:cNvSpPr>
            <p:nvPr/>
          </p:nvSpPr>
          <p:spPr bwMode="auto">
            <a:xfrm flipV="1">
              <a:off x="3143250" y="3051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8" name="Line 140"/>
            <p:cNvSpPr>
              <a:spLocks noChangeShapeType="1"/>
            </p:cNvSpPr>
            <p:nvPr/>
          </p:nvSpPr>
          <p:spPr bwMode="auto">
            <a:xfrm flipV="1">
              <a:off x="3143250" y="2990850"/>
              <a:ext cx="0" cy="222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9" name="Line 141"/>
            <p:cNvSpPr>
              <a:spLocks noChangeShapeType="1"/>
            </p:cNvSpPr>
            <p:nvPr/>
          </p:nvSpPr>
          <p:spPr bwMode="auto">
            <a:xfrm flipV="1">
              <a:off x="3730625" y="3965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00" name="Line 142"/>
            <p:cNvSpPr>
              <a:spLocks noChangeShapeType="1"/>
            </p:cNvSpPr>
            <p:nvPr/>
          </p:nvSpPr>
          <p:spPr bwMode="auto">
            <a:xfrm flipV="1">
              <a:off x="3730625" y="3863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01" name="Line 143"/>
            <p:cNvSpPr>
              <a:spLocks noChangeShapeType="1"/>
            </p:cNvSpPr>
            <p:nvPr/>
          </p:nvSpPr>
          <p:spPr bwMode="auto">
            <a:xfrm flipV="1">
              <a:off x="3730625" y="3762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02" name="Line 144"/>
            <p:cNvSpPr>
              <a:spLocks noChangeShapeType="1"/>
            </p:cNvSpPr>
            <p:nvPr/>
          </p:nvSpPr>
          <p:spPr bwMode="auto">
            <a:xfrm flipV="1">
              <a:off x="3730625" y="3660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03" name="Line 145"/>
            <p:cNvSpPr>
              <a:spLocks noChangeShapeType="1"/>
            </p:cNvSpPr>
            <p:nvPr/>
          </p:nvSpPr>
          <p:spPr bwMode="auto">
            <a:xfrm flipV="1">
              <a:off x="3730625" y="3559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04" name="Line 146"/>
            <p:cNvSpPr>
              <a:spLocks noChangeShapeType="1"/>
            </p:cNvSpPr>
            <p:nvPr/>
          </p:nvSpPr>
          <p:spPr bwMode="auto">
            <a:xfrm flipV="1">
              <a:off x="3730625" y="3457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05" name="Line 147"/>
            <p:cNvSpPr>
              <a:spLocks noChangeShapeType="1"/>
            </p:cNvSpPr>
            <p:nvPr/>
          </p:nvSpPr>
          <p:spPr bwMode="auto">
            <a:xfrm flipV="1">
              <a:off x="3730625" y="3355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06" name="Line 148"/>
            <p:cNvSpPr>
              <a:spLocks noChangeShapeType="1"/>
            </p:cNvSpPr>
            <p:nvPr/>
          </p:nvSpPr>
          <p:spPr bwMode="auto">
            <a:xfrm flipV="1">
              <a:off x="3730625" y="3254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07" name="Line 149"/>
            <p:cNvSpPr>
              <a:spLocks noChangeShapeType="1"/>
            </p:cNvSpPr>
            <p:nvPr/>
          </p:nvSpPr>
          <p:spPr bwMode="auto">
            <a:xfrm flipV="1">
              <a:off x="3730625" y="3152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08" name="Line 150"/>
            <p:cNvSpPr>
              <a:spLocks noChangeShapeType="1"/>
            </p:cNvSpPr>
            <p:nvPr/>
          </p:nvSpPr>
          <p:spPr bwMode="auto">
            <a:xfrm flipV="1">
              <a:off x="3730625" y="3051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09" name="Line 151"/>
            <p:cNvSpPr>
              <a:spLocks noChangeShapeType="1"/>
            </p:cNvSpPr>
            <p:nvPr/>
          </p:nvSpPr>
          <p:spPr bwMode="auto">
            <a:xfrm flipV="1">
              <a:off x="3730625" y="2990850"/>
              <a:ext cx="0" cy="222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grpSp>
      <p:grpSp>
        <p:nvGrpSpPr>
          <p:cNvPr id="116" name="Group 115"/>
          <p:cNvGrpSpPr/>
          <p:nvPr/>
        </p:nvGrpSpPr>
        <p:grpSpPr>
          <a:xfrm>
            <a:off x="4615851" y="2286000"/>
            <a:ext cx="3156549" cy="2819400"/>
            <a:chOff x="4645025" y="1733550"/>
            <a:chExt cx="2775549" cy="2638083"/>
          </a:xfrm>
        </p:grpSpPr>
        <p:sp>
          <p:nvSpPr>
            <p:cNvPr id="117" name="Freeform 16"/>
            <p:cNvSpPr>
              <a:spLocks/>
            </p:cNvSpPr>
            <p:nvPr/>
          </p:nvSpPr>
          <p:spPr bwMode="auto">
            <a:xfrm>
              <a:off x="4930775" y="1955800"/>
              <a:ext cx="2359025" cy="2073275"/>
            </a:xfrm>
            <a:custGeom>
              <a:avLst/>
              <a:gdLst>
                <a:gd name="T0" fmla="*/ 1486 w 1486"/>
                <a:gd name="T1" fmla="*/ 1306 h 1306"/>
                <a:gd name="T2" fmla="*/ 0 w 1486"/>
                <a:gd name="T3" fmla="*/ 1306 h 1306"/>
                <a:gd name="T4" fmla="*/ 0 w 1486"/>
                <a:gd name="T5" fmla="*/ 0 h 1306"/>
              </a:gdLst>
              <a:ahLst/>
              <a:cxnLst>
                <a:cxn ang="0">
                  <a:pos x="T0" y="T1"/>
                </a:cxn>
                <a:cxn ang="0">
                  <a:pos x="T2" y="T3"/>
                </a:cxn>
                <a:cxn ang="0">
                  <a:pos x="T4" y="T5"/>
                </a:cxn>
              </a:cxnLst>
              <a:rect l="0" t="0" r="r" b="b"/>
              <a:pathLst>
                <a:path w="1486" h="1306">
                  <a:moveTo>
                    <a:pt x="1486" y="1306"/>
                  </a:moveTo>
                  <a:lnTo>
                    <a:pt x="0" y="1306"/>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18" name="Line 17"/>
            <p:cNvSpPr>
              <a:spLocks noChangeShapeType="1"/>
            </p:cNvSpPr>
            <p:nvPr/>
          </p:nvSpPr>
          <p:spPr bwMode="auto">
            <a:xfrm>
              <a:off x="4930775" y="19526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19" name="Line 18"/>
            <p:cNvSpPr>
              <a:spLocks noChangeShapeType="1"/>
            </p:cNvSpPr>
            <p:nvPr/>
          </p:nvSpPr>
          <p:spPr bwMode="auto">
            <a:xfrm>
              <a:off x="4930775" y="22987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0" name="Line 19"/>
            <p:cNvSpPr>
              <a:spLocks noChangeShapeType="1"/>
            </p:cNvSpPr>
            <p:nvPr/>
          </p:nvSpPr>
          <p:spPr bwMode="auto">
            <a:xfrm>
              <a:off x="4930775" y="299085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1" name="Line 20"/>
            <p:cNvSpPr>
              <a:spLocks noChangeShapeType="1"/>
            </p:cNvSpPr>
            <p:nvPr/>
          </p:nvSpPr>
          <p:spPr bwMode="auto">
            <a:xfrm>
              <a:off x="4930775" y="264477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2" name="Line 21"/>
            <p:cNvSpPr>
              <a:spLocks noChangeShapeType="1"/>
            </p:cNvSpPr>
            <p:nvPr/>
          </p:nvSpPr>
          <p:spPr bwMode="auto">
            <a:xfrm>
              <a:off x="4930775" y="33369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3" name="Line 22"/>
            <p:cNvSpPr>
              <a:spLocks noChangeShapeType="1"/>
            </p:cNvSpPr>
            <p:nvPr/>
          </p:nvSpPr>
          <p:spPr bwMode="auto">
            <a:xfrm>
              <a:off x="4930775" y="36830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4" name="Line 23"/>
            <p:cNvSpPr>
              <a:spLocks noChangeShapeType="1"/>
            </p:cNvSpPr>
            <p:nvPr/>
          </p:nvSpPr>
          <p:spPr bwMode="auto">
            <a:xfrm>
              <a:off x="6108700"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5" name="Line 24"/>
            <p:cNvSpPr>
              <a:spLocks noChangeShapeType="1"/>
            </p:cNvSpPr>
            <p:nvPr/>
          </p:nvSpPr>
          <p:spPr bwMode="auto">
            <a:xfrm>
              <a:off x="5518150"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6" name="Line 25"/>
            <p:cNvSpPr>
              <a:spLocks noChangeShapeType="1"/>
            </p:cNvSpPr>
            <p:nvPr/>
          </p:nvSpPr>
          <p:spPr bwMode="auto">
            <a:xfrm>
              <a:off x="6696075"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7" name="Line 26"/>
            <p:cNvSpPr>
              <a:spLocks noChangeShapeType="1"/>
            </p:cNvSpPr>
            <p:nvPr/>
          </p:nvSpPr>
          <p:spPr bwMode="auto">
            <a:xfrm>
              <a:off x="7286625"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8" name="Line 27"/>
            <p:cNvSpPr>
              <a:spLocks noChangeShapeType="1"/>
            </p:cNvSpPr>
            <p:nvPr/>
          </p:nvSpPr>
          <p:spPr bwMode="auto">
            <a:xfrm>
              <a:off x="5159375" y="2432050"/>
              <a:ext cx="1835150" cy="1076325"/>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9" name="Freeform 31"/>
            <p:cNvSpPr>
              <a:spLocks/>
            </p:cNvSpPr>
            <p:nvPr/>
          </p:nvSpPr>
          <p:spPr bwMode="auto">
            <a:xfrm>
              <a:off x="5492750" y="2619375"/>
              <a:ext cx="50800" cy="50800"/>
            </a:xfrm>
            <a:custGeom>
              <a:avLst/>
              <a:gdLst>
                <a:gd name="T0" fmla="*/ 16 w 32"/>
                <a:gd name="T1" fmla="*/ 32 h 32"/>
                <a:gd name="T2" fmla="*/ 16 w 32"/>
                <a:gd name="T3" fmla="*/ 32 h 32"/>
                <a:gd name="T4" fmla="*/ 24 w 32"/>
                <a:gd name="T5" fmla="*/ 30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4 h 32"/>
                <a:gd name="T18" fmla="*/ 24 w 32"/>
                <a:gd name="T19" fmla="*/ 2 h 32"/>
                <a:gd name="T20" fmla="*/ 16 w 32"/>
                <a:gd name="T21" fmla="*/ 0 h 32"/>
                <a:gd name="T22" fmla="*/ 16 w 32"/>
                <a:gd name="T23" fmla="*/ 0 h 32"/>
                <a:gd name="T24" fmla="*/ 10 w 32"/>
                <a:gd name="T25" fmla="*/ 2 h 32"/>
                <a:gd name="T26" fmla="*/ 6 w 32"/>
                <a:gd name="T27" fmla="*/ 4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4" y="30"/>
                  </a:lnTo>
                  <a:lnTo>
                    <a:pt x="28" y="28"/>
                  </a:lnTo>
                  <a:lnTo>
                    <a:pt x="32" y="22"/>
                  </a:lnTo>
                  <a:lnTo>
                    <a:pt x="32" y="16"/>
                  </a:lnTo>
                  <a:lnTo>
                    <a:pt x="32" y="16"/>
                  </a:lnTo>
                  <a:lnTo>
                    <a:pt x="32" y="10"/>
                  </a:lnTo>
                  <a:lnTo>
                    <a:pt x="28" y="4"/>
                  </a:lnTo>
                  <a:lnTo>
                    <a:pt x="24" y="2"/>
                  </a:lnTo>
                  <a:lnTo>
                    <a:pt x="16" y="0"/>
                  </a:lnTo>
                  <a:lnTo>
                    <a:pt x="16" y="0"/>
                  </a:lnTo>
                  <a:lnTo>
                    <a:pt x="10" y="2"/>
                  </a:lnTo>
                  <a:lnTo>
                    <a:pt x="6" y="4"/>
                  </a:lnTo>
                  <a:lnTo>
                    <a:pt x="2" y="10"/>
                  </a:lnTo>
                  <a:lnTo>
                    <a:pt x="0" y="16"/>
                  </a:lnTo>
                  <a:lnTo>
                    <a:pt x="0" y="16"/>
                  </a:lnTo>
                  <a:lnTo>
                    <a:pt x="2" y="22"/>
                  </a:lnTo>
                  <a:lnTo>
                    <a:pt x="6"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130" name="Freeform 32"/>
            <p:cNvSpPr>
              <a:spLocks/>
            </p:cNvSpPr>
            <p:nvPr/>
          </p:nvSpPr>
          <p:spPr bwMode="auto">
            <a:xfrm>
              <a:off x="5492750" y="2619375"/>
              <a:ext cx="50800" cy="50800"/>
            </a:xfrm>
            <a:custGeom>
              <a:avLst/>
              <a:gdLst>
                <a:gd name="T0" fmla="*/ 16 w 32"/>
                <a:gd name="T1" fmla="*/ 32 h 32"/>
                <a:gd name="T2" fmla="*/ 16 w 32"/>
                <a:gd name="T3" fmla="*/ 32 h 32"/>
                <a:gd name="T4" fmla="*/ 24 w 32"/>
                <a:gd name="T5" fmla="*/ 30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4 h 32"/>
                <a:gd name="T18" fmla="*/ 24 w 32"/>
                <a:gd name="T19" fmla="*/ 2 h 32"/>
                <a:gd name="T20" fmla="*/ 16 w 32"/>
                <a:gd name="T21" fmla="*/ 0 h 32"/>
                <a:gd name="T22" fmla="*/ 16 w 32"/>
                <a:gd name="T23" fmla="*/ 0 h 32"/>
                <a:gd name="T24" fmla="*/ 10 w 32"/>
                <a:gd name="T25" fmla="*/ 2 h 32"/>
                <a:gd name="T26" fmla="*/ 6 w 32"/>
                <a:gd name="T27" fmla="*/ 4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4" y="30"/>
                  </a:lnTo>
                  <a:lnTo>
                    <a:pt x="28" y="28"/>
                  </a:lnTo>
                  <a:lnTo>
                    <a:pt x="32" y="22"/>
                  </a:lnTo>
                  <a:lnTo>
                    <a:pt x="32" y="16"/>
                  </a:lnTo>
                  <a:lnTo>
                    <a:pt x="32" y="16"/>
                  </a:lnTo>
                  <a:lnTo>
                    <a:pt x="32" y="10"/>
                  </a:lnTo>
                  <a:lnTo>
                    <a:pt x="28" y="4"/>
                  </a:lnTo>
                  <a:lnTo>
                    <a:pt x="24" y="2"/>
                  </a:lnTo>
                  <a:lnTo>
                    <a:pt x="16" y="0"/>
                  </a:lnTo>
                  <a:lnTo>
                    <a:pt x="16" y="0"/>
                  </a:lnTo>
                  <a:lnTo>
                    <a:pt x="10" y="2"/>
                  </a:lnTo>
                  <a:lnTo>
                    <a:pt x="6" y="4"/>
                  </a:lnTo>
                  <a:lnTo>
                    <a:pt x="2" y="10"/>
                  </a:lnTo>
                  <a:lnTo>
                    <a:pt x="0" y="16"/>
                  </a:lnTo>
                  <a:lnTo>
                    <a:pt x="0" y="16"/>
                  </a:lnTo>
                  <a:lnTo>
                    <a:pt x="2" y="22"/>
                  </a:lnTo>
                  <a:lnTo>
                    <a:pt x="6" y="28"/>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131" name="Freeform 33"/>
            <p:cNvSpPr>
              <a:spLocks/>
            </p:cNvSpPr>
            <p:nvPr/>
          </p:nvSpPr>
          <p:spPr bwMode="auto">
            <a:xfrm>
              <a:off x="6083300" y="2965450"/>
              <a:ext cx="50800" cy="50800"/>
            </a:xfrm>
            <a:custGeom>
              <a:avLst/>
              <a:gdLst>
                <a:gd name="T0" fmla="*/ 16 w 32"/>
                <a:gd name="T1" fmla="*/ 32 h 32"/>
                <a:gd name="T2" fmla="*/ 16 w 32"/>
                <a:gd name="T3" fmla="*/ 32 h 32"/>
                <a:gd name="T4" fmla="*/ 22 w 32"/>
                <a:gd name="T5" fmla="*/ 32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2" y="22"/>
                  </a:lnTo>
                  <a:lnTo>
                    <a:pt x="32" y="16"/>
                  </a:lnTo>
                  <a:lnTo>
                    <a:pt x="32" y="16"/>
                  </a:lnTo>
                  <a:lnTo>
                    <a:pt x="32" y="10"/>
                  </a:lnTo>
                  <a:lnTo>
                    <a:pt x="28" y="6"/>
                  </a:lnTo>
                  <a:lnTo>
                    <a:pt x="22" y="2"/>
                  </a:lnTo>
                  <a:lnTo>
                    <a:pt x="16" y="0"/>
                  </a:lnTo>
                  <a:lnTo>
                    <a:pt x="16" y="0"/>
                  </a:lnTo>
                  <a:lnTo>
                    <a:pt x="10" y="2"/>
                  </a:lnTo>
                  <a:lnTo>
                    <a:pt x="6" y="6"/>
                  </a:lnTo>
                  <a:lnTo>
                    <a:pt x="2" y="10"/>
                  </a:lnTo>
                  <a:lnTo>
                    <a:pt x="0" y="16"/>
                  </a:lnTo>
                  <a:lnTo>
                    <a:pt x="0" y="16"/>
                  </a:lnTo>
                  <a:lnTo>
                    <a:pt x="2" y="22"/>
                  </a:lnTo>
                  <a:lnTo>
                    <a:pt x="6" y="28"/>
                  </a:lnTo>
                  <a:lnTo>
                    <a:pt x="10" y="32"/>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132" name="Freeform 34"/>
            <p:cNvSpPr>
              <a:spLocks/>
            </p:cNvSpPr>
            <p:nvPr/>
          </p:nvSpPr>
          <p:spPr bwMode="auto">
            <a:xfrm>
              <a:off x="6083300" y="2965450"/>
              <a:ext cx="50800" cy="50800"/>
            </a:xfrm>
            <a:custGeom>
              <a:avLst/>
              <a:gdLst>
                <a:gd name="T0" fmla="*/ 16 w 32"/>
                <a:gd name="T1" fmla="*/ 32 h 32"/>
                <a:gd name="T2" fmla="*/ 16 w 32"/>
                <a:gd name="T3" fmla="*/ 32 h 32"/>
                <a:gd name="T4" fmla="*/ 22 w 32"/>
                <a:gd name="T5" fmla="*/ 32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2" y="22"/>
                  </a:lnTo>
                  <a:lnTo>
                    <a:pt x="32" y="16"/>
                  </a:lnTo>
                  <a:lnTo>
                    <a:pt x="32" y="16"/>
                  </a:lnTo>
                  <a:lnTo>
                    <a:pt x="32" y="10"/>
                  </a:lnTo>
                  <a:lnTo>
                    <a:pt x="28" y="6"/>
                  </a:lnTo>
                  <a:lnTo>
                    <a:pt x="22" y="2"/>
                  </a:lnTo>
                  <a:lnTo>
                    <a:pt x="16" y="0"/>
                  </a:lnTo>
                  <a:lnTo>
                    <a:pt x="16" y="0"/>
                  </a:lnTo>
                  <a:lnTo>
                    <a:pt x="10" y="2"/>
                  </a:lnTo>
                  <a:lnTo>
                    <a:pt x="6" y="6"/>
                  </a:lnTo>
                  <a:lnTo>
                    <a:pt x="2" y="10"/>
                  </a:lnTo>
                  <a:lnTo>
                    <a:pt x="0" y="16"/>
                  </a:lnTo>
                  <a:lnTo>
                    <a:pt x="0" y="16"/>
                  </a:lnTo>
                  <a:lnTo>
                    <a:pt x="2" y="22"/>
                  </a:lnTo>
                  <a:lnTo>
                    <a:pt x="6"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133" name="Rectangle 88"/>
            <p:cNvSpPr>
              <a:spLocks noChangeArrowheads="1"/>
            </p:cNvSpPr>
            <p:nvPr/>
          </p:nvSpPr>
          <p:spPr bwMode="auto">
            <a:xfrm>
              <a:off x="7032625" y="3476625"/>
              <a:ext cx="9778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D</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152"/>
            <p:cNvSpPr>
              <a:spLocks noChangeArrowheads="1"/>
            </p:cNvSpPr>
            <p:nvPr/>
          </p:nvSpPr>
          <p:spPr bwMode="auto">
            <a:xfrm>
              <a:off x="5257800" y="4210050"/>
              <a:ext cx="211756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Quantity of cell phones (millions)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154"/>
            <p:cNvSpPr>
              <a:spLocks noChangeArrowheads="1"/>
            </p:cNvSpPr>
            <p:nvPr/>
          </p:nvSpPr>
          <p:spPr bwMode="auto">
            <a:xfrm>
              <a:off x="4845050" y="4054475"/>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155"/>
            <p:cNvSpPr>
              <a:spLocks noChangeArrowheads="1"/>
            </p:cNvSpPr>
            <p:nvPr/>
          </p:nvSpPr>
          <p:spPr bwMode="auto">
            <a:xfrm>
              <a:off x="4689475" y="3622675"/>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156"/>
            <p:cNvSpPr>
              <a:spLocks noChangeArrowheads="1"/>
            </p:cNvSpPr>
            <p:nvPr/>
          </p:nvSpPr>
          <p:spPr bwMode="auto">
            <a:xfrm>
              <a:off x="4689475" y="3276600"/>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80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157"/>
            <p:cNvSpPr>
              <a:spLocks noChangeArrowheads="1"/>
            </p:cNvSpPr>
            <p:nvPr/>
          </p:nvSpPr>
          <p:spPr bwMode="auto">
            <a:xfrm>
              <a:off x="4645025" y="293052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120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39" name="Rectangle 158"/>
            <p:cNvSpPr>
              <a:spLocks noChangeArrowheads="1"/>
            </p:cNvSpPr>
            <p:nvPr/>
          </p:nvSpPr>
          <p:spPr bwMode="auto">
            <a:xfrm>
              <a:off x="4650776" y="258445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160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40" name="Rectangle 159"/>
            <p:cNvSpPr>
              <a:spLocks noChangeArrowheads="1"/>
            </p:cNvSpPr>
            <p:nvPr/>
          </p:nvSpPr>
          <p:spPr bwMode="auto">
            <a:xfrm>
              <a:off x="4645025" y="22383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200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160"/>
            <p:cNvSpPr>
              <a:spLocks noChangeArrowheads="1"/>
            </p:cNvSpPr>
            <p:nvPr/>
          </p:nvSpPr>
          <p:spPr bwMode="auto">
            <a:xfrm>
              <a:off x="4645025" y="189230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161"/>
            <p:cNvSpPr>
              <a:spLocks noChangeArrowheads="1"/>
            </p:cNvSpPr>
            <p:nvPr/>
          </p:nvSpPr>
          <p:spPr bwMode="auto">
            <a:xfrm>
              <a:off x="5451475" y="4054475"/>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60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162"/>
            <p:cNvSpPr>
              <a:spLocks noChangeArrowheads="1"/>
            </p:cNvSpPr>
            <p:nvPr/>
          </p:nvSpPr>
          <p:spPr bwMode="auto">
            <a:xfrm>
              <a:off x="6019800" y="40544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120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163"/>
            <p:cNvSpPr>
              <a:spLocks noChangeArrowheads="1"/>
            </p:cNvSpPr>
            <p:nvPr/>
          </p:nvSpPr>
          <p:spPr bwMode="auto">
            <a:xfrm>
              <a:off x="6604000" y="40544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180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164"/>
            <p:cNvSpPr>
              <a:spLocks noChangeArrowheads="1"/>
            </p:cNvSpPr>
            <p:nvPr/>
          </p:nvSpPr>
          <p:spPr bwMode="auto">
            <a:xfrm>
              <a:off x="7194550" y="405130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165"/>
            <p:cNvSpPr>
              <a:spLocks noChangeArrowheads="1"/>
            </p:cNvSpPr>
            <p:nvPr/>
          </p:nvSpPr>
          <p:spPr bwMode="auto">
            <a:xfrm>
              <a:off x="4645025" y="1733550"/>
              <a:ext cx="53219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Price ($)</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47" name="Line 166"/>
            <p:cNvSpPr>
              <a:spLocks noChangeShapeType="1"/>
            </p:cNvSpPr>
            <p:nvPr/>
          </p:nvSpPr>
          <p:spPr bwMode="auto">
            <a:xfrm>
              <a:off x="4930775" y="2990850"/>
              <a:ext cx="3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8" name="Line 167"/>
            <p:cNvSpPr>
              <a:spLocks noChangeShapeType="1"/>
            </p:cNvSpPr>
            <p:nvPr/>
          </p:nvSpPr>
          <p:spPr bwMode="auto">
            <a:xfrm>
              <a:off x="4994275"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9" name="Line 168"/>
            <p:cNvSpPr>
              <a:spLocks noChangeShapeType="1"/>
            </p:cNvSpPr>
            <p:nvPr/>
          </p:nvSpPr>
          <p:spPr bwMode="auto">
            <a:xfrm>
              <a:off x="5095875"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0" name="Line 169"/>
            <p:cNvSpPr>
              <a:spLocks noChangeShapeType="1"/>
            </p:cNvSpPr>
            <p:nvPr/>
          </p:nvSpPr>
          <p:spPr bwMode="auto">
            <a:xfrm>
              <a:off x="5197475"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1" name="Line 170"/>
            <p:cNvSpPr>
              <a:spLocks noChangeShapeType="1"/>
            </p:cNvSpPr>
            <p:nvPr/>
          </p:nvSpPr>
          <p:spPr bwMode="auto">
            <a:xfrm>
              <a:off x="5299075"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2" name="Line 171"/>
            <p:cNvSpPr>
              <a:spLocks noChangeShapeType="1"/>
            </p:cNvSpPr>
            <p:nvPr/>
          </p:nvSpPr>
          <p:spPr bwMode="auto">
            <a:xfrm>
              <a:off x="5400675"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3" name="Line 172"/>
            <p:cNvSpPr>
              <a:spLocks noChangeShapeType="1"/>
            </p:cNvSpPr>
            <p:nvPr/>
          </p:nvSpPr>
          <p:spPr bwMode="auto">
            <a:xfrm>
              <a:off x="5502275"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4" name="Line 173"/>
            <p:cNvSpPr>
              <a:spLocks noChangeShapeType="1"/>
            </p:cNvSpPr>
            <p:nvPr/>
          </p:nvSpPr>
          <p:spPr bwMode="auto">
            <a:xfrm>
              <a:off x="5603875"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5" name="Line 174"/>
            <p:cNvSpPr>
              <a:spLocks noChangeShapeType="1"/>
            </p:cNvSpPr>
            <p:nvPr/>
          </p:nvSpPr>
          <p:spPr bwMode="auto">
            <a:xfrm>
              <a:off x="5705475"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6" name="Line 175"/>
            <p:cNvSpPr>
              <a:spLocks noChangeShapeType="1"/>
            </p:cNvSpPr>
            <p:nvPr/>
          </p:nvSpPr>
          <p:spPr bwMode="auto">
            <a:xfrm>
              <a:off x="5807075"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7" name="Line 176"/>
            <p:cNvSpPr>
              <a:spLocks noChangeShapeType="1"/>
            </p:cNvSpPr>
            <p:nvPr/>
          </p:nvSpPr>
          <p:spPr bwMode="auto">
            <a:xfrm>
              <a:off x="5908675"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8" name="Line 177"/>
            <p:cNvSpPr>
              <a:spLocks noChangeShapeType="1"/>
            </p:cNvSpPr>
            <p:nvPr/>
          </p:nvSpPr>
          <p:spPr bwMode="auto">
            <a:xfrm>
              <a:off x="6010275" y="2990850"/>
              <a:ext cx="508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9" name="Line 178"/>
            <p:cNvSpPr>
              <a:spLocks noChangeShapeType="1"/>
            </p:cNvSpPr>
            <p:nvPr/>
          </p:nvSpPr>
          <p:spPr bwMode="auto">
            <a:xfrm>
              <a:off x="6076950" y="2990850"/>
              <a:ext cx="3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0" name="Line 179"/>
            <p:cNvSpPr>
              <a:spLocks noChangeShapeType="1"/>
            </p:cNvSpPr>
            <p:nvPr/>
          </p:nvSpPr>
          <p:spPr bwMode="auto">
            <a:xfrm flipV="1">
              <a:off x="5518150" y="3965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1" name="Line 180"/>
            <p:cNvSpPr>
              <a:spLocks noChangeShapeType="1"/>
            </p:cNvSpPr>
            <p:nvPr/>
          </p:nvSpPr>
          <p:spPr bwMode="auto">
            <a:xfrm flipV="1">
              <a:off x="5518150" y="3863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2" name="Line 181"/>
            <p:cNvSpPr>
              <a:spLocks noChangeShapeType="1"/>
            </p:cNvSpPr>
            <p:nvPr/>
          </p:nvSpPr>
          <p:spPr bwMode="auto">
            <a:xfrm flipV="1">
              <a:off x="5518150" y="3762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3" name="Line 182"/>
            <p:cNvSpPr>
              <a:spLocks noChangeShapeType="1"/>
            </p:cNvSpPr>
            <p:nvPr/>
          </p:nvSpPr>
          <p:spPr bwMode="auto">
            <a:xfrm flipV="1">
              <a:off x="5518150" y="3660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4" name="Line 183"/>
            <p:cNvSpPr>
              <a:spLocks noChangeShapeType="1"/>
            </p:cNvSpPr>
            <p:nvPr/>
          </p:nvSpPr>
          <p:spPr bwMode="auto">
            <a:xfrm flipV="1">
              <a:off x="5518150" y="3559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5" name="Line 184"/>
            <p:cNvSpPr>
              <a:spLocks noChangeShapeType="1"/>
            </p:cNvSpPr>
            <p:nvPr/>
          </p:nvSpPr>
          <p:spPr bwMode="auto">
            <a:xfrm flipV="1">
              <a:off x="5518150" y="3457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6" name="Line 185"/>
            <p:cNvSpPr>
              <a:spLocks noChangeShapeType="1"/>
            </p:cNvSpPr>
            <p:nvPr/>
          </p:nvSpPr>
          <p:spPr bwMode="auto">
            <a:xfrm flipV="1">
              <a:off x="5518150" y="3355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7" name="Line 186"/>
            <p:cNvSpPr>
              <a:spLocks noChangeShapeType="1"/>
            </p:cNvSpPr>
            <p:nvPr/>
          </p:nvSpPr>
          <p:spPr bwMode="auto">
            <a:xfrm flipV="1">
              <a:off x="5518150" y="3254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8" name="Line 187"/>
            <p:cNvSpPr>
              <a:spLocks noChangeShapeType="1"/>
            </p:cNvSpPr>
            <p:nvPr/>
          </p:nvSpPr>
          <p:spPr bwMode="auto">
            <a:xfrm flipV="1">
              <a:off x="5518150" y="3152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9" name="Line 188"/>
            <p:cNvSpPr>
              <a:spLocks noChangeShapeType="1"/>
            </p:cNvSpPr>
            <p:nvPr/>
          </p:nvSpPr>
          <p:spPr bwMode="auto">
            <a:xfrm flipV="1">
              <a:off x="5518150" y="3051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0" name="Line 189"/>
            <p:cNvSpPr>
              <a:spLocks noChangeShapeType="1"/>
            </p:cNvSpPr>
            <p:nvPr/>
          </p:nvSpPr>
          <p:spPr bwMode="auto">
            <a:xfrm flipV="1">
              <a:off x="5518150" y="2949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1" name="Line 190"/>
            <p:cNvSpPr>
              <a:spLocks noChangeShapeType="1"/>
            </p:cNvSpPr>
            <p:nvPr/>
          </p:nvSpPr>
          <p:spPr bwMode="auto">
            <a:xfrm flipV="1">
              <a:off x="5518150" y="2847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2" name="Line 191"/>
            <p:cNvSpPr>
              <a:spLocks noChangeShapeType="1"/>
            </p:cNvSpPr>
            <p:nvPr/>
          </p:nvSpPr>
          <p:spPr bwMode="auto">
            <a:xfrm flipV="1">
              <a:off x="5518150" y="2746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3" name="Line 192"/>
            <p:cNvSpPr>
              <a:spLocks noChangeShapeType="1"/>
            </p:cNvSpPr>
            <p:nvPr/>
          </p:nvSpPr>
          <p:spPr bwMode="auto">
            <a:xfrm flipV="1">
              <a:off x="5518150" y="2644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4" name="Line 193"/>
            <p:cNvSpPr>
              <a:spLocks noChangeShapeType="1"/>
            </p:cNvSpPr>
            <p:nvPr/>
          </p:nvSpPr>
          <p:spPr bwMode="auto">
            <a:xfrm flipV="1">
              <a:off x="6108700" y="3965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5" name="Line 194"/>
            <p:cNvSpPr>
              <a:spLocks noChangeShapeType="1"/>
            </p:cNvSpPr>
            <p:nvPr/>
          </p:nvSpPr>
          <p:spPr bwMode="auto">
            <a:xfrm flipV="1">
              <a:off x="6108700" y="3863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6" name="Line 195"/>
            <p:cNvSpPr>
              <a:spLocks noChangeShapeType="1"/>
            </p:cNvSpPr>
            <p:nvPr/>
          </p:nvSpPr>
          <p:spPr bwMode="auto">
            <a:xfrm flipV="1">
              <a:off x="6108700" y="3762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7" name="Line 196"/>
            <p:cNvSpPr>
              <a:spLocks noChangeShapeType="1"/>
            </p:cNvSpPr>
            <p:nvPr/>
          </p:nvSpPr>
          <p:spPr bwMode="auto">
            <a:xfrm flipV="1">
              <a:off x="6108700" y="3660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8" name="Line 197"/>
            <p:cNvSpPr>
              <a:spLocks noChangeShapeType="1"/>
            </p:cNvSpPr>
            <p:nvPr/>
          </p:nvSpPr>
          <p:spPr bwMode="auto">
            <a:xfrm flipV="1">
              <a:off x="6108700" y="3559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9" name="Line 198"/>
            <p:cNvSpPr>
              <a:spLocks noChangeShapeType="1"/>
            </p:cNvSpPr>
            <p:nvPr/>
          </p:nvSpPr>
          <p:spPr bwMode="auto">
            <a:xfrm flipV="1">
              <a:off x="6108700" y="3457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0" name="Line 199"/>
            <p:cNvSpPr>
              <a:spLocks noChangeShapeType="1"/>
            </p:cNvSpPr>
            <p:nvPr/>
          </p:nvSpPr>
          <p:spPr bwMode="auto">
            <a:xfrm flipV="1">
              <a:off x="6108700" y="3355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1" name="Line 200"/>
            <p:cNvSpPr>
              <a:spLocks noChangeShapeType="1"/>
            </p:cNvSpPr>
            <p:nvPr/>
          </p:nvSpPr>
          <p:spPr bwMode="auto">
            <a:xfrm flipV="1">
              <a:off x="6108700" y="3254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2" name="Line 201"/>
            <p:cNvSpPr>
              <a:spLocks noChangeShapeType="1"/>
            </p:cNvSpPr>
            <p:nvPr/>
          </p:nvSpPr>
          <p:spPr bwMode="auto">
            <a:xfrm flipV="1">
              <a:off x="6108700" y="3152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3" name="Line 202"/>
            <p:cNvSpPr>
              <a:spLocks noChangeShapeType="1"/>
            </p:cNvSpPr>
            <p:nvPr/>
          </p:nvSpPr>
          <p:spPr bwMode="auto">
            <a:xfrm flipV="1">
              <a:off x="6108700" y="3051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4" name="Line 203"/>
            <p:cNvSpPr>
              <a:spLocks noChangeShapeType="1"/>
            </p:cNvSpPr>
            <p:nvPr/>
          </p:nvSpPr>
          <p:spPr bwMode="auto">
            <a:xfrm flipV="1">
              <a:off x="6108700" y="2990850"/>
              <a:ext cx="0" cy="222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5" name="Line 204"/>
            <p:cNvSpPr>
              <a:spLocks noChangeShapeType="1"/>
            </p:cNvSpPr>
            <p:nvPr/>
          </p:nvSpPr>
          <p:spPr bwMode="auto">
            <a:xfrm>
              <a:off x="4930775" y="26447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6" name="Line 206"/>
            <p:cNvSpPr>
              <a:spLocks noChangeShapeType="1"/>
            </p:cNvSpPr>
            <p:nvPr/>
          </p:nvSpPr>
          <p:spPr bwMode="auto">
            <a:xfrm>
              <a:off x="5032375" y="26447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7" name="Line 207"/>
            <p:cNvSpPr>
              <a:spLocks noChangeShapeType="1"/>
            </p:cNvSpPr>
            <p:nvPr/>
          </p:nvSpPr>
          <p:spPr bwMode="auto">
            <a:xfrm>
              <a:off x="5133975" y="26447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8" name="Line 208"/>
            <p:cNvSpPr>
              <a:spLocks noChangeShapeType="1"/>
            </p:cNvSpPr>
            <p:nvPr/>
          </p:nvSpPr>
          <p:spPr bwMode="auto">
            <a:xfrm>
              <a:off x="5235575" y="26447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9" name="Line 209"/>
            <p:cNvSpPr>
              <a:spLocks noChangeShapeType="1"/>
            </p:cNvSpPr>
            <p:nvPr/>
          </p:nvSpPr>
          <p:spPr bwMode="auto">
            <a:xfrm>
              <a:off x="5337175" y="26447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90" name="Line 210"/>
            <p:cNvSpPr>
              <a:spLocks noChangeShapeType="1"/>
            </p:cNvSpPr>
            <p:nvPr/>
          </p:nvSpPr>
          <p:spPr bwMode="auto">
            <a:xfrm>
              <a:off x="5438775" y="26447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grpSp>
      <p:sp>
        <p:nvSpPr>
          <p:cNvPr id="201" name="Freeform 168"/>
          <p:cNvSpPr>
            <a:spLocks noEditPoints="1"/>
          </p:cNvSpPr>
          <p:nvPr/>
        </p:nvSpPr>
        <p:spPr bwMode="auto">
          <a:xfrm rot="10800000">
            <a:off x="2593073" y="3656861"/>
            <a:ext cx="364532" cy="105381"/>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02" name="Freeform 168"/>
          <p:cNvSpPr>
            <a:spLocks noEditPoints="1"/>
          </p:cNvSpPr>
          <p:nvPr/>
        </p:nvSpPr>
        <p:spPr bwMode="auto">
          <a:xfrm>
            <a:off x="1567386" y="3436301"/>
            <a:ext cx="364530" cy="109182"/>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03" name="Freeform 168"/>
          <p:cNvSpPr>
            <a:spLocks noEditPoints="1"/>
          </p:cNvSpPr>
          <p:nvPr/>
        </p:nvSpPr>
        <p:spPr bwMode="auto">
          <a:xfrm>
            <a:off x="5730737" y="4541217"/>
            <a:ext cx="413358" cy="118488"/>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04" name="Freeform 168"/>
          <p:cNvSpPr>
            <a:spLocks noEditPoints="1"/>
          </p:cNvSpPr>
          <p:nvPr/>
        </p:nvSpPr>
        <p:spPr bwMode="auto">
          <a:xfrm rot="1755747">
            <a:off x="5716781" y="3288199"/>
            <a:ext cx="528908" cy="99419"/>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05" name="Freeform 168"/>
          <p:cNvSpPr>
            <a:spLocks noEditPoints="1"/>
          </p:cNvSpPr>
          <p:nvPr/>
        </p:nvSpPr>
        <p:spPr bwMode="auto">
          <a:xfrm rot="5400000">
            <a:off x="4948707" y="3391668"/>
            <a:ext cx="319494" cy="112486"/>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Tree>
    <p:extLst>
      <p:ext uri="{BB962C8B-B14F-4D97-AF65-F5344CB8AC3E}">
        <p14:creationId xmlns:p14="http://schemas.microsoft.com/office/powerpoint/2010/main" val="3043625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203" grpId="0" animBg="1"/>
      <p:bldP spid="204" grpId="0" animBg="1"/>
      <p:bldP spid="20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105400"/>
          </a:xfrm>
        </p:spPr>
        <p:txBody>
          <a:bodyPr/>
          <a:lstStyle/>
          <a:p>
            <a:pPr marL="0" indent="0">
              <a:buNone/>
            </a:pPr>
            <a:r>
              <a:rPr lang="en-US" dirty="0"/>
              <a:t>Indicate whether a shift or movement occurs in the market for cellphones when each of the following determinants changes.</a:t>
            </a:r>
          </a:p>
          <a:p>
            <a:pPr marL="361950" lvl="1" indent="-361950"/>
            <a:r>
              <a:rPr lang="en-US" dirty="0"/>
              <a:t>Advertising causes individuals to prefer cellphones over home phones.</a:t>
            </a:r>
          </a:p>
          <a:p>
            <a:pPr marL="361950" lvl="1" indent="-361950"/>
            <a:r>
              <a:rPr lang="en-US" dirty="0"/>
              <a:t>Cellphones go on sale.</a:t>
            </a:r>
          </a:p>
          <a:p>
            <a:pPr marL="361950" lvl="1" indent="-361950"/>
            <a:r>
              <a:rPr lang="en-US" dirty="0"/>
              <a:t>Cellphone calling plans become more expensive.</a:t>
            </a:r>
          </a:p>
          <a:p>
            <a:pPr lvl="1"/>
            <a:endParaRPr lang="en-US" dirty="0"/>
          </a:p>
        </p:txBody>
      </p:sp>
      <p:sp>
        <p:nvSpPr>
          <p:cNvPr id="2" name="Title 1"/>
          <p:cNvSpPr>
            <a:spLocks noGrp="1"/>
          </p:cNvSpPr>
          <p:nvPr>
            <p:ph type="title"/>
          </p:nvPr>
        </p:nvSpPr>
        <p:spPr/>
        <p:txBody>
          <a:bodyPr>
            <a:noAutofit/>
          </a:bodyPr>
          <a:lstStyle/>
          <a:p>
            <a:r>
              <a:rPr lang="en-US" sz="3600" dirty="0"/>
              <a:t>Active Learning: Demand shifts vs. movement along the demand curve</a:t>
            </a:r>
          </a:p>
        </p:txBody>
      </p:sp>
    </p:spTree>
    <p:extLst>
      <p:ext uri="{BB962C8B-B14F-4D97-AF65-F5344CB8AC3E}">
        <p14:creationId xmlns:p14="http://schemas.microsoft.com/office/powerpoint/2010/main" val="10460014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a:t>
            </a:r>
          </a:p>
        </p:txBody>
      </p:sp>
      <p:sp>
        <p:nvSpPr>
          <p:cNvPr id="3" name="Content Placeholder 2"/>
          <p:cNvSpPr>
            <a:spLocks noGrp="1"/>
          </p:cNvSpPr>
          <p:nvPr>
            <p:ph idx="4294967295"/>
          </p:nvPr>
        </p:nvSpPr>
        <p:spPr>
          <a:xfrm>
            <a:off x="5715000" y="2370138"/>
            <a:ext cx="3429000" cy="3649662"/>
          </a:xfrm>
        </p:spPr>
        <p:txBody>
          <a:bodyPr>
            <a:normAutofit fontScale="92500"/>
          </a:bodyPr>
          <a:lstStyle/>
          <a:p>
            <a:r>
              <a:rPr lang="en-US" dirty="0"/>
              <a:t>Change in preferences towards the good.</a:t>
            </a:r>
          </a:p>
          <a:p>
            <a:r>
              <a:rPr lang="en-US" dirty="0"/>
              <a:t>Increase in demand.</a:t>
            </a:r>
          </a:p>
          <a:p>
            <a:r>
              <a:rPr lang="en-US" dirty="0"/>
              <a:t>Demand curve shifts right.</a:t>
            </a:r>
          </a:p>
        </p:txBody>
      </p:sp>
      <p:sp>
        <p:nvSpPr>
          <p:cNvPr id="64" name="Rectangle 135"/>
          <p:cNvSpPr>
            <a:spLocks noChangeArrowheads="1"/>
          </p:cNvSpPr>
          <p:nvPr/>
        </p:nvSpPr>
        <p:spPr bwMode="auto">
          <a:xfrm>
            <a:off x="1220787" y="2652713"/>
            <a:ext cx="3860800" cy="269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grpSp>
        <p:nvGrpSpPr>
          <p:cNvPr id="65" name="Group 64"/>
          <p:cNvGrpSpPr/>
          <p:nvPr/>
        </p:nvGrpSpPr>
        <p:grpSpPr>
          <a:xfrm>
            <a:off x="762000" y="2187575"/>
            <a:ext cx="4579937" cy="3832225"/>
            <a:chOff x="2281238" y="1370013"/>
            <a:chExt cx="4579937" cy="3832225"/>
          </a:xfrm>
          <a:solidFill>
            <a:schemeClr val="bg1"/>
          </a:solidFill>
        </p:grpSpPr>
        <p:sp>
          <p:nvSpPr>
            <p:cNvPr id="66" name="Rectangle 134"/>
            <p:cNvSpPr>
              <a:spLocks noChangeArrowheads="1"/>
            </p:cNvSpPr>
            <p:nvPr/>
          </p:nvSpPr>
          <p:spPr bwMode="auto">
            <a:xfrm>
              <a:off x="2284413" y="1373188"/>
              <a:ext cx="4573587" cy="382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67" name="AutoShape 132"/>
            <p:cNvSpPr>
              <a:spLocks noChangeAspect="1" noChangeArrowheads="1" noTextEdit="1"/>
            </p:cNvSpPr>
            <p:nvPr/>
          </p:nvSpPr>
          <p:spPr bwMode="auto">
            <a:xfrm>
              <a:off x="2281238" y="1370013"/>
              <a:ext cx="4579937" cy="383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68" name="Rectangle 136"/>
            <p:cNvSpPr>
              <a:spLocks noChangeArrowheads="1"/>
            </p:cNvSpPr>
            <p:nvPr/>
          </p:nvSpPr>
          <p:spPr bwMode="auto">
            <a:xfrm>
              <a:off x="2736850" y="1835151"/>
              <a:ext cx="7937" cy="2697163"/>
            </a:xfrm>
            <a:prstGeom prst="rect">
              <a:avLst/>
            </a:prstGeom>
            <a:grp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69" name="Freeform 137"/>
            <p:cNvSpPr>
              <a:spLocks noEditPoints="1"/>
            </p:cNvSpPr>
            <p:nvPr/>
          </p:nvSpPr>
          <p:spPr bwMode="auto">
            <a:xfrm>
              <a:off x="2692400" y="1830388"/>
              <a:ext cx="47625" cy="2706688"/>
            </a:xfrm>
            <a:custGeom>
              <a:avLst/>
              <a:gdLst>
                <a:gd name="T0" fmla="*/ 0 w 30"/>
                <a:gd name="T1" fmla="*/ 1699 h 1705"/>
                <a:gd name="T2" fmla="*/ 30 w 30"/>
                <a:gd name="T3" fmla="*/ 1699 h 1705"/>
                <a:gd name="T4" fmla="*/ 30 w 30"/>
                <a:gd name="T5" fmla="*/ 1705 h 1705"/>
                <a:gd name="T6" fmla="*/ 0 w 30"/>
                <a:gd name="T7" fmla="*/ 1705 h 1705"/>
                <a:gd name="T8" fmla="*/ 0 w 30"/>
                <a:gd name="T9" fmla="*/ 1699 h 1705"/>
                <a:gd name="T10" fmla="*/ 0 w 30"/>
                <a:gd name="T11" fmla="*/ 1416 h 1705"/>
                <a:gd name="T12" fmla="*/ 30 w 30"/>
                <a:gd name="T13" fmla="*/ 1416 h 1705"/>
                <a:gd name="T14" fmla="*/ 30 w 30"/>
                <a:gd name="T15" fmla="*/ 1422 h 1705"/>
                <a:gd name="T16" fmla="*/ 0 w 30"/>
                <a:gd name="T17" fmla="*/ 1422 h 1705"/>
                <a:gd name="T18" fmla="*/ 0 w 30"/>
                <a:gd name="T19" fmla="*/ 1416 h 1705"/>
                <a:gd name="T20" fmla="*/ 0 w 30"/>
                <a:gd name="T21" fmla="*/ 1133 h 1705"/>
                <a:gd name="T22" fmla="*/ 30 w 30"/>
                <a:gd name="T23" fmla="*/ 1133 h 1705"/>
                <a:gd name="T24" fmla="*/ 30 w 30"/>
                <a:gd name="T25" fmla="*/ 1139 h 1705"/>
                <a:gd name="T26" fmla="*/ 0 w 30"/>
                <a:gd name="T27" fmla="*/ 1139 h 1705"/>
                <a:gd name="T28" fmla="*/ 0 w 30"/>
                <a:gd name="T29" fmla="*/ 1133 h 1705"/>
                <a:gd name="T30" fmla="*/ 0 w 30"/>
                <a:gd name="T31" fmla="*/ 850 h 1705"/>
                <a:gd name="T32" fmla="*/ 30 w 30"/>
                <a:gd name="T33" fmla="*/ 850 h 1705"/>
                <a:gd name="T34" fmla="*/ 30 w 30"/>
                <a:gd name="T35" fmla="*/ 856 h 1705"/>
                <a:gd name="T36" fmla="*/ 0 w 30"/>
                <a:gd name="T37" fmla="*/ 856 h 1705"/>
                <a:gd name="T38" fmla="*/ 0 w 30"/>
                <a:gd name="T39" fmla="*/ 850 h 1705"/>
                <a:gd name="T40" fmla="*/ 0 w 30"/>
                <a:gd name="T41" fmla="*/ 567 h 1705"/>
                <a:gd name="T42" fmla="*/ 30 w 30"/>
                <a:gd name="T43" fmla="*/ 567 h 1705"/>
                <a:gd name="T44" fmla="*/ 30 w 30"/>
                <a:gd name="T45" fmla="*/ 572 h 1705"/>
                <a:gd name="T46" fmla="*/ 0 w 30"/>
                <a:gd name="T47" fmla="*/ 572 h 1705"/>
                <a:gd name="T48" fmla="*/ 0 w 30"/>
                <a:gd name="T49" fmla="*/ 567 h 1705"/>
                <a:gd name="T50" fmla="*/ 0 w 30"/>
                <a:gd name="T51" fmla="*/ 283 h 1705"/>
                <a:gd name="T52" fmla="*/ 30 w 30"/>
                <a:gd name="T53" fmla="*/ 283 h 1705"/>
                <a:gd name="T54" fmla="*/ 30 w 30"/>
                <a:gd name="T55" fmla="*/ 289 h 1705"/>
                <a:gd name="T56" fmla="*/ 0 w 30"/>
                <a:gd name="T57" fmla="*/ 289 h 1705"/>
                <a:gd name="T58" fmla="*/ 0 w 30"/>
                <a:gd name="T59" fmla="*/ 283 h 1705"/>
                <a:gd name="T60" fmla="*/ 0 w 30"/>
                <a:gd name="T61" fmla="*/ 0 h 1705"/>
                <a:gd name="T62" fmla="*/ 30 w 30"/>
                <a:gd name="T63" fmla="*/ 0 h 1705"/>
                <a:gd name="T64" fmla="*/ 30 w 30"/>
                <a:gd name="T65" fmla="*/ 6 h 1705"/>
                <a:gd name="T66" fmla="*/ 0 w 30"/>
                <a:gd name="T67" fmla="*/ 6 h 1705"/>
                <a:gd name="T68" fmla="*/ 0 w 30"/>
                <a:gd name="T69" fmla="*/ 0 h 1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 h="1705">
                  <a:moveTo>
                    <a:pt x="0" y="1699"/>
                  </a:moveTo>
                  <a:lnTo>
                    <a:pt x="30" y="1699"/>
                  </a:lnTo>
                  <a:lnTo>
                    <a:pt x="30" y="1705"/>
                  </a:lnTo>
                  <a:lnTo>
                    <a:pt x="0" y="1705"/>
                  </a:lnTo>
                  <a:lnTo>
                    <a:pt x="0" y="1699"/>
                  </a:lnTo>
                  <a:close/>
                  <a:moveTo>
                    <a:pt x="0" y="1416"/>
                  </a:moveTo>
                  <a:lnTo>
                    <a:pt x="30" y="1416"/>
                  </a:lnTo>
                  <a:lnTo>
                    <a:pt x="30" y="1422"/>
                  </a:lnTo>
                  <a:lnTo>
                    <a:pt x="0" y="1422"/>
                  </a:lnTo>
                  <a:lnTo>
                    <a:pt x="0" y="1416"/>
                  </a:lnTo>
                  <a:close/>
                  <a:moveTo>
                    <a:pt x="0" y="1133"/>
                  </a:moveTo>
                  <a:lnTo>
                    <a:pt x="30" y="1133"/>
                  </a:lnTo>
                  <a:lnTo>
                    <a:pt x="30" y="1139"/>
                  </a:lnTo>
                  <a:lnTo>
                    <a:pt x="0" y="1139"/>
                  </a:lnTo>
                  <a:lnTo>
                    <a:pt x="0" y="1133"/>
                  </a:lnTo>
                  <a:close/>
                  <a:moveTo>
                    <a:pt x="0" y="850"/>
                  </a:moveTo>
                  <a:lnTo>
                    <a:pt x="30" y="850"/>
                  </a:lnTo>
                  <a:lnTo>
                    <a:pt x="30" y="856"/>
                  </a:lnTo>
                  <a:lnTo>
                    <a:pt x="0" y="856"/>
                  </a:lnTo>
                  <a:lnTo>
                    <a:pt x="0" y="850"/>
                  </a:lnTo>
                  <a:close/>
                  <a:moveTo>
                    <a:pt x="0" y="567"/>
                  </a:moveTo>
                  <a:lnTo>
                    <a:pt x="30" y="567"/>
                  </a:lnTo>
                  <a:lnTo>
                    <a:pt x="30" y="572"/>
                  </a:lnTo>
                  <a:lnTo>
                    <a:pt x="0" y="572"/>
                  </a:lnTo>
                  <a:lnTo>
                    <a:pt x="0" y="567"/>
                  </a:lnTo>
                  <a:close/>
                  <a:moveTo>
                    <a:pt x="0" y="283"/>
                  </a:moveTo>
                  <a:lnTo>
                    <a:pt x="30" y="283"/>
                  </a:lnTo>
                  <a:lnTo>
                    <a:pt x="30" y="289"/>
                  </a:lnTo>
                  <a:lnTo>
                    <a:pt x="0" y="289"/>
                  </a:lnTo>
                  <a:lnTo>
                    <a:pt x="0" y="283"/>
                  </a:lnTo>
                  <a:close/>
                  <a:moveTo>
                    <a:pt x="0" y="0"/>
                  </a:moveTo>
                  <a:lnTo>
                    <a:pt x="30" y="0"/>
                  </a:lnTo>
                  <a:lnTo>
                    <a:pt x="30" y="6"/>
                  </a:lnTo>
                  <a:lnTo>
                    <a:pt x="0" y="6"/>
                  </a:lnTo>
                  <a:lnTo>
                    <a:pt x="0" y="0"/>
                  </a:lnTo>
                  <a:close/>
                </a:path>
              </a:pathLst>
            </a:custGeom>
            <a:grp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70" name="Rectangle 138"/>
            <p:cNvSpPr>
              <a:spLocks noChangeArrowheads="1"/>
            </p:cNvSpPr>
            <p:nvPr/>
          </p:nvSpPr>
          <p:spPr bwMode="auto">
            <a:xfrm>
              <a:off x="2740025" y="4527551"/>
              <a:ext cx="3860800" cy="9525"/>
            </a:xfrm>
            <a:prstGeom prst="rect">
              <a:avLst/>
            </a:prstGeom>
            <a:grp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71" name="Freeform 139"/>
            <p:cNvSpPr>
              <a:spLocks noEditPoints="1"/>
            </p:cNvSpPr>
            <p:nvPr/>
          </p:nvSpPr>
          <p:spPr bwMode="auto">
            <a:xfrm>
              <a:off x="2736850" y="4532313"/>
              <a:ext cx="3868737" cy="47625"/>
            </a:xfrm>
            <a:custGeom>
              <a:avLst/>
              <a:gdLst>
                <a:gd name="T0" fmla="*/ 5 w 2437"/>
                <a:gd name="T1" fmla="*/ 0 h 30"/>
                <a:gd name="T2" fmla="*/ 5 w 2437"/>
                <a:gd name="T3" fmla="*/ 30 h 30"/>
                <a:gd name="T4" fmla="*/ 0 w 2437"/>
                <a:gd name="T5" fmla="*/ 30 h 30"/>
                <a:gd name="T6" fmla="*/ 0 w 2437"/>
                <a:gd name="T7" fmla="*/ 0 h 30"/>
                <a:gd name="T8" fmla="*/ 5 w 2437"/>
                <a:gd name="T9" fmla="*/ 0 h 30"/>
                <a:gd name="T10" fmla="*/ 613 w 2437"/>
                <a:gd name="T11" fmla="*/ 0 h 30"/>
                <a:gd name="T12" fmla="*/ 613 w 2437"/>
                <a:gd name="T13" fmla="*/ 30 h 30"/>
                <a:gd name="T14" fmla="*/ 607 w 2437"/>
                <a:gd name="T15" fmla="*/ 30 h 30"/>
                <a:gd name="T16" fmla="*/ 607 w 2437"/>
                <a:gd name="T17" fmla="*/ 0 h 30"/>
                <a:gd name="T18" fmla="*/ 613 w 2437"/>
                <a:gd name="T19" fmla="*/ 0 h 30"/>
                <a:gd name="T20" fmla="*/ 1222 w 2437"/>
                <a:gd name="T21" fmla="*/ 0 h 30"/>
                <a:gd name="T22" fmla="*/ 1222 w 2437"/>
                <a:gd name="T23" fmla="*/ 30 h 30"/>
                <a:gd name="T24" fmla="*/ 1216 w 2437"/>
                <a:gd name="T25" fmla="*/ 30 h 30"/>
                <a:gd name="T26" fmla="*/ 1216 w 2437"/>
                <a:gd name="T27" fmla="*/ 0 h 30"/>
                <a:gd name="T28" fmla="*/ 1222 w 2437"/>
                <a:gd name="T29" fmla="*/ 0 h 30"/>
                <a:gd name="T30" fmla="*/ 1829 w 2437"/>
                <a:gd name="T31" fmla="*/ 0 h 30"/>
                <a:gd name="T32" fmla="*/ 1829 w 2437"/>
                <a:gd name="T33" fmla="*/ 30 h 30"/>
                <a:gd name="T34" fmla="*/ 1824 w 2437"/>
                <a:gd name="T35" fmla="*/ 30 h 30"/>
                <a:gd name="T36" fmla="*/ 1824 w 2437"/>
                <a:gd name="T37" fmla="*/ 0 h 30"/>
                <a:gd name="T38" fmla="*/ 1829 w 2437"/>
                <a:gd name="T39" fmla="*/ 0 h 30"/>
                <a:gd name="T40" fmla="*/ 2437 w 2437"/>
                <a:gd name="T41" fmla="*/ 0 h 30"/>
                <a:gd name="T42" fmla="*/ 2437 w 2437"/>
                <a:gd name="T43" fmla="*/ 30 h 30"/>
                <a:gd name="T44" fmla="*/ 2431 w 2437"/>
                <a:gd name="T45" fmla="*/ 30 h 30"/>
                <a:gd name="T46" fmla="*/ 2431 w 2437"/>
                <a:gd name="T47" fmla="*/ 0 h 30"/>
                <a:gd name="T48" fmla="*/ 2437 w 2437"/>
                <a:gd name="T4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37" h="30">
                  <a:moveTo>
                    <a:pt x="5" y="0"/>
                  </a:moveTo>
                  <a:lnTo>
                    <a:pt x="5" y="30"/>
                  </a:lnTo>
                  <a:lnTo>
                    <a:pt x="0" y="30"/>
                  </a:lnTo>
                  <a:lnTo>
                    <a:pt x="0" y="0"/>
                  </a:lnTo>
                  <a:lnTo>
                    <a:pt x="5" y="0"/>
                  </a:lnTo>
                  <a:close/>
                  <a:moveTo>
                    <a:pt x="613" y="0"/>
                  </a:moveTo>
                  <a:lnTo>
                    <a:pt x="613" y="30"/>
                  </a:lnTo>
                  <a:lnTo>
                    <a:pt x="607" y="30"/>
                  </a:lnTo>
                  <a:lnTo>
                    <a:pt x="607" y="0"/>
                  </a:lnTo>
                  <a:lnTo>
                    <a:pt x="613" y="0"/>
                  </a:lnTo>
                  <a:close/>
                  <a:moveTo>
                    <a:pt x="1222" y="0"/>
                  </a:moveTo>
                  <a:lnTo>
                    <a:pt x="1222" y="30"/>
                  </a:lnTo>
                  <a:lnTo>
                    <a:pt x="1216" y="30"/>
                  </a:lnTo>
                  <a:lnTo>
                    <a:pt x="1216" y="0"/>
                  </a:lnTo>
                  <a:lnTo>
                    <a:pt x="1222" y="0"/>
                  </a:lnTo>
                  <a:close/>
                  <a:moveTo>
                    <a:pt x="1829" y="0"/>
                  </a:moveTo>
                  <a:lnTo>
                    <a:pt x="1829" y="30"/>
                  </a:lnTo>
                  <a:lnTo>
                    <a:pt x="1824" y="30"/>
                  </a:lnTo>
                  <a:lnTo>
                    <a:pt x="1824" y="0"/>
                  </a:lnTo>
                  <a:lnTo>
                    <a:pt x="1829" y="0"/>
                  </a:lnTo>
                  <a:close/>
                  <a:moveTo>
                    <a:pt x="2437" y="0"/>
                  </a:moveTo>
                  <a:lnTo>
                    <a:pt x="2437" y="30"/>
                  </a:lnTo>
                  <a:lnTo>
                    <a:pt x="2431" y="30"/>
                  </a:lnTo>
                  <a:lnTo>
                    <a:pt x="2431" y="0"/>
                  </a:lnTo>
                  <a:lnTo>
                    <a:pt x="2437" y="0"/>
                  </a:lnTo>
                  <a:close/>
                </a:path>
              </a:pathLst>
            </a:custGeom>
            <a:grp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72" name="Freeform 141"/>
            <p:cNvSpPr>
              <a:spLocks/>
            </p:cNvSpPr>
            <p:nvPr/>
          </p:nvSpPr>
          <p:spPr bwMode="auto">
            <a:xfrm>
              <a:off x="3201988" y="2487613"/>
              <a:ext cx="2938462" cy="1392238"/>
            </a:xfrm>
            <a:custGeom>
              <a:avLst/>
              <a:gdLst>
                <a:gd name="T0" fmla="*/ 198 w 15428"/>
                <a:gd name="T1" fmla="*/ 43 h 7307"/>
                <a:gd name="T2" fmla="*/ 296 w 15428"/>
                <a:gd name="T3" fmla="*/ 89 h 7307"/>
                <a:gd name="T4" fmla="*/ 411 w 15428"/>
                <a:gd name="T5" fmla="*/ 142 h 7307"/>
                <a:gd name="T6" fmla="*/ 541 w 15428"/>
                <a:gd name="T7" fmla="*/ 203 h 7307"/>
                <a:gd name="T8" fmla="*/ 685 w 15428"/>
                <a:gd name="T9" fmla="*/ 270 h 7307"/>
                <a:gd name="T10" fmla="*/ 920 w 15428"/>
                <a:gd name="T11" fmla="*/ 379 h 7307"/>
                <a:gd name="T12" fmla="*/ 1264 w 15428"/>
                <a:gd name="T13" fmla="*/ 540 h 7307"/>
                <a:gd name="T14" fmla="*/ 1628 w 15428"/>
                <a:gd name="T15" fmla="*/ 709 h 7307"/>
                <a:gd name="T16" fmla="*/ 2178 w 15428"/>
                <a:gd name="T17" fmla="*/ 965 h 7307"/>
                <a:gd name="T18" fmla="*/ 2526 w 15428"/>
                <a:gd name="T19" fmla="*/ 1127 h 7307"/>
                <a:gd name="T20" fmla="*/ 5223 w 15428"/>
                <a:gd name="T21" fmla="*/ 2383 h 7307"/>
                <a:gd name="T22" fmla="*/ 10289 w 15428"/>
                <a:gd name="T23" fmla="*/ 4743 h 7307"/>
                <a:gd name="T24" fmla="*/ 12986 w 15428"/>
                <a:gd name="T25" fmla="*/ 5999 h 7307"/>
                <a:gd name="T26" fmla="*/ 13334 w 15428"/>
                <a:gd name="T27" fmla="*/ 6161 h 7307"/>
                <a:gd name="T28" fmla="*/ 13884 w 15428"/>
                <a:gd name="T29" fmla="*/ 6417 h 7307"/>
                <a:gd name="T30" fmla="*/ 14248 w 15428"/>
                <a:gd name="T31" fmla="*/ 6587 h 7307"/>
                <a:gd name="T32" fmla="*/ 14592 w 15428"/>
                <a:gd name="T33" fmla="*/ 6747 h 7307"/>
                <a:gd name="T34" fmla="*/ 14828 w 15428"/>
                <a:gd name="T35" fmla="*/ 6857 h 7307"/>
                <a:gd name="T36" fmla="*/ 14971 w 15428"/>
                <a:gd name="T37" fmla="*/ 6923 h 7307"/>
                <a:gd name="T38" fmla="*/ 15101 w 15428"/>
                <a:gd name="T39" fmla="*/ 6984 h 7307"/>
                <a:gd name="T40" fmla="*/ 15216 w 15428"/>
                <a:gd name="T41" fmla="*/ 7038 h 7307"/>
                <a:gd name="T42" fmla="*/ 15315 w 15428"/>
                <a:gd name="T43" fmla="*/ 7084 h 7307"/>
                <a:gd name="T44" fmla="*/ 15405 w 15428"/>
                <a:gd name="T45" fmla="*/ 7236 h 7307"/>
                <a:gd name="T46" fmla="*/ 15229 w 15428"/>
                <a:gd name="T47" fmla="*/ 7264 h 7307"/>
                <a:gd name="T48" fmla="*/ 15132 w 15428"/>
                <a:gd name="T49" fmla="*/ 7219 h 7307"/>
                <a:gd name="T50" fmla="*/ 15017 w 15428"/>
                <a:gd name="T51" fmla="*/ 7166 h 7307"/>
                <a:gd name="T52" fmla="*/ 14887 w 15428"/>
                <a:gd name="T53" fmla="*/ 7105 h 7307"/>
                <a:gd name="T54" fmla="*/ 14743 w 15428"/>
                <a:gd name="T55" fmla="*/ 7038 h 7307"/>
                <a:gd name="T56" fmla="*/ 14507 w 15428"/>
                <a:gd name="T57" fmla="*/ 6928 h 7307"/>
                <a:gd name="T58" fmla="*/ 14163 w 15428"/>
                <a:gd name="T59" fmla="*/ 6768 h 7307"/>
                <a:gd name="T60" fmla="*/ 13800 w 15428"/>
                <a:gd name="T61" fmla="*/ 6599 h 7307"/>
                <a:gd name="T62" fmla="*/ 13249 w 15428"/>
                <a:gd name="T63" fmla="*/ 6342 h 7307"/>
                <a:gd name="T64" fmla="*/ 12901 w 15428"/>
                <a:gd name="T65" fmla="*/ 6180 h 7307"/>
                <a:gd name="T66" fmla="*/ 10205 w 15428"/>
                <a:gd name="T67" fmla="*/ 4924 h 7307"/>
                <a:gd name="T68" fmla="*/ 5138 w 15428"/>
                <a:gd name="T69" fmla="*/ 2565 h 7307"/>
                <a:gd name="T70" fmla="*/ 2442 w 15428"/>
                <a:gd name="T71" fmla="*/ 1309 h 7307"/>
                <a:gd name="T72" fmla="*/ 2094 w 15428"/>
                <a:gd name="T73" fmla="*/ 1147 h 7307"/>
                <a:gd name="T74" fmla="*/ 1543 w 15428"/>
                <a:gd name="T75" fmla="*/ 890 h 7307"/>
                <a:gd name="T76" fmla="*/ 1180 w 15428"/>
                <a:gd name="T77" fmla="*/ 721 h 7307"/>
                <a:gd name="T78" fmla="*/ 836 w 15428"/>
                <a:gd name="T79" fmla="*/ 561 h 7307"/>
                <a:gd name="T80" fmla="*/ 599 w 15428"/>
                <a:gd name="T81" fmla="*/ 451 h 7307"/>
                <a:gd name="T82" fmla="*/ 456 w 15428"/>
                <a:gd name="T83" fmla="*/ 384 h 7307"/>
                <a:gd name="T84" fmla="*/ 326 w 15428"/>
                <a:gd name="T85" fmla="*/ 323 h 7307"/>
                <a:gd name="T86" fmla="*/ 211 w 15428"/>
                <a:gd name="T87" fmla="*/ 270 h 7307"/>
                <a:gd name="T88" fmla="*/ 113 w 15428"/>
                <a:gd name="T89" fmla="*/ 224 h 7307"/>
                <a:gd name="T90" fmla="*/ 23 w 15428"/>
                <a:gd name="T91" fmla="*/ 72 h 7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428" h="7307">
                  <a:moveTo>
                    <a:pt x="156" y="23"/>
                  </a:moveTo>
                  <a:lnTo>
                    <a:pt x="198" y="43"/>
                  </a:lnTo>
                  <a:lnTo>
                    <a:pt x="245" y="65"/>
                  </a:lnTo>
                  <a:lnTo>
                    <a:pt x="296" y="89"/>
                  </a:lnTo>
                  <a:lnTo>
                    <a:pt x="351" y="114"/>
                  </a:lnTo>
                  <a:lnTo>
                    <a:pt x="411" y="142"/>
                  </a:lnTo>
                  <a:lnTo>
                    <a:pt x="474" y="172"/>
                  </a:lnTo>
                  <a:lnTo>
                    <a:pt x="541" y="203"/>
                  </a:lnTo>
                  <a:lnTo>
                    <a:pt x="611" y="235"/>
                  </a:lnTo>
                  <a:lnTo>
                    <a:pt x="685" y="270"/>
                  </a:lnTo>
                  <a:lnTo>
                    <a:pt x="760" y="305"/>
                  </a:lnTo>
                  <a:lnTo>
                    <a:pt x="920" y="379"/>
                  </a:lnTo>
                  <a:lnTo>
                    <a:pt x="1089" y="458"/>
                  </a:lnTo>
                  <a:lnTo>
                    <a:pt x="1264" y="540"/>
                  </a:lnTo>
                  <a:lnTo>
                    <a:pt x="1444" y="623"/>
                  </a:lnTo>
                  <a:lnTo>
                    <a:pt x="1628" y="709"/>
                  </a:lnTo>
                  <a:lnTo>
                    <a:pt x="1997" y="880"/>
                  </a:lnTo>
                  <a:lnTo>
                    <a:pt x="2178" y="965"/>
                  </a:lnTo>
                  <a:lnTo>
                    <a:pt x="2355" y="1048"/>
                  </a:lnTo>
                  <a:lnTo>
                    <a:pt x="2526" y="1127"/>
                  </a:lnTo>
                  <a:lnTo>
                    <a:pt x="2689" y="1203"/>
                  </a:lnTo>
                  <a:lnTo>
                    <a:pt x="5223" y="2383"/>
                  </a:lnTo>
                  <a:lnTo>
                    <a:pt x="7756" y="3563"/>
                  </a:lnTo>
                  <a:lnTo>
                    <a:pt x="10289" y="4743"/>
                  </a:lnTo>
                  <a:lnTo>
                    <a:pt x="12823" y="5923"/>
                  </a:lnTo>
                  <a:lnTo>
                    <a:pt x="12986" y="5999"/>
                  </a:lnTo>
                  <a:lnTo>
                    <a:pt x="13157" y="6078"/>
                  </a:lnTo>
                  <a:lnTo>
                    <a:pt x="13334" y="6161"/>
                  </a:lnTo>
                  <a:lnTo>
                    <a:pt x="13516" y="6246"/>
                  </a:lnTo>
                  <a:lnTo>
                    <a:pt x="13884" y="6417"/>
                  </a:lnTo>
                  <a:lnTo>
                    <a:pt x="14068" y="6503"/>
                  </a:lnTo>
                  <a:lnTo>
                    <a:pt x="14248" y="6587"/>
                  </a:lnTo>
                  <a:lnTo>
                    <a:pt x="14423" y="6668"/>
                  </a:lnTo>
                  <a:lnTo>
                    <a:pt x="14592" y="6747"/>
                  </a:lnTo>
                  <a:lnTo>
                    <a:pt x="14752" y="6821"/>
                  </a:lnTo>
                  <a:lnTo>
                    <a:pt x="14828" y="6857"/>
                  </a:lnTo>
                  <a:lnTo>
                    <a:pt x="14901" y="6891"/>
                  </a:lnTo>
                  <a:lnTo>
                    <a:pt x="14971" y="6923"/>
                  </a:lnTo>
                  <a:lnTo>
                    <a:pt x="15039" y="6955"/>
                  </a:lnTo>
                  <a:lnTo>
                    <a:pt x="15101" y="6984"/>
                  </a:lnTo>
                  <a:lnTo>
                    <a:pt x="15160" y="7012"/>
                  </a:lnTo>
                  <a:lnTo>
                    <a:pt x="15216" y="7038"/>
                  </a:lnTo>
                  <a:lnTo>
                    <a:pt x="15267" y="7061"/>
                  </a:lnTo>
                  <a:lnTo>
                    <a:pt x="15315" y="7084"/>
                  </a:lnTo>
                  <a:lnTo>
                    <a:pt x="15356" y="7103"/>
                  </a:lnTo>
                  <a:cubicBezTo>
                    <a:pt x="15406" y="7126"/>
                    <a:pt x="15428" y="7185"/>
                    <a:pt x="15405" y="7236"/>
                  </a:cubicBezTo>
                  <a:cubicBezTo>
                    <a:pt x="15381" y="7286"/>
                    <a:pt x="15322" y="7307"/>
                    <a:pt x="15272" y="7284"/>
                  </a:cubicBezTo>
                  <a:lnTo>
                    <a:pt x="15229" y="7264"/>
                  </a:lnTo>
                  <a:lnTo>
                    <a:pt x="15184" y="7243"/>
                  </a:lnTo>
                  <a:lnTo>
                    <a:pt x="15132" y="7219"/>
                  </a:lnTo>
                  <a:lnTo>
                    <a:pt x="15077" y="7193"/>
                  </a:lnTo>
                  <a:lnTo>
                    <a:pt x="15017" y="7166"/>
                  </a:lnTo>
                  <a:lnTo>
                    <a:pt x="14953" y="7136"/>
                  </a:lnTo>
                  <a:lnTo>
                    <a:pt x="14887" y="7105"/>
                  </a:lnTo>
                  <a:lnTo>
                    <a:pt x="14817" y="7072"/>
                  </a:lnTo>
                  <a:lnTo>
                    <a:pt x="14743" y="7038"/>
                  </a:lnTo>
                  <a:lnTo>
                    <a:pt x="14667" y="7003"/>
                  </a:lnTo>
                  <a:lnTo>
                    <a:pt x="14507" y="6928"/>
                  </a:lnTo>
                  <a:lnTo>
                    <a:pt x="14339" y="6850"/>
                  </a:lnTo>
                  <a:lnTo>
                    <a:pt x="14163" y="6768"/>
                  </a:lnTo>
                  <a:lnTo>
                    <a:pt x="13983" y="6684"/>
                  </a:lnTo>
                  <a:lnTo>
                    <a:pt x="13800" y="6599"/>
                  </a:lnTo>
                  <a:lnTo>
                    <a:pt x="13431" y="6427"/>
                  </a:lnTo>
                  <a:lnTo>
                    <a:pt x="13249" y="6342"/>
                  </a:lnTo>
                  <a:lnTo>
                    <a:pt x="13072" y="6260"/>
                  </a:lnTo>
                  <a:lnTo>
                    <a:pt x="12901" y="6180"/>
                  </a:lnTo>
                  <a:lnTo>
                    <a:pt x="12738" y="6104"/>
                  </a:lnTo>
                  <a:lnTo>
                    <a:pt x="10205" y="4924"/>
                  </a:lnTo>
                  <a:lnTo>
                    <a:pt x="7672" y="3745"/>
                  </a:lnTo>
                  <a:lnTo>
                    <a:pt x="5138" y="2565"/>
                  </a:lnTo>
                  <a:lnTo>
                    <a:pt x="2605" y="1385"/>
                  </a:lnTo>
                  <a:lnTo>
                    <a:pt x="2442" y="1309"/>
                  </a:lnTo>
                  <a:lnTo>
                    <a:pt x="2271" y="1229"/>
                  </a:lnTo>
                  <a:lnTo>
                    <a:pt x="2094" y="1147"/>
                  </a:lnTo>
                  <a:lnTo>
                    <a:pt x="1912" y="1062"/>
                  </a:lnTo>
                  <a:lnTo>
                    <a:pt x="1543" y="890"/>
                  </a:lnTo>
                  <a:lnTo>
                    <a:pt x="1360" y="805"/>
                  </a:lnTo>
                  <a:lnTo>
                    <a:pt x="1180" y="721"/>
                  </a:lnTo>
                  <a:lnTo>
                    <a:pt x="1004" y="639"/>
                  </a:lnTo>
                  <a:lnTo>
                    <a:pt x="836" y="561"/>
                  </a:lnTo>
                  <a:lnTo>
                    <a:pt x="676" y="486"/>
                  </a:lnTo>
                  <a:lnTo>
                    <a:pt x="599" y="451"/>
                  </a:lnTo>
                  <a:lnTo>
                    <a:pt x="527" y="417"/>
                  </a:lnTo>
                  <a:lnTo>
                    <a:pt x="456" y="384"/>
                  </a:lnTo>
                  <a:lnTo>
                    <a:pt x="390" y="353"/>
                  </a:lnTo>
                  <a:lnTo>
                    <a:pt x="326" y="323"/>
                  </a:lnTo>
                  <a:lnTo>
                    <a:pt x="267" y="296"/>
                  </a:lnTo>
                  <a:lnTo>
                    <a:pt x="211" y="270"/>
                  </a:lnTo>
                  <a:lnTo>
                    <a:pt x="160" y="246"/>
                  </a:lnTo>
                  <a:lnTo>
                    <a:pt x="113" y="224"/>
                  </a:lnTo>
                  <a:lnTo>
                    <a:pt x="71" y="205"/>
                  </a:lnTo>
                  <a:cubicBezTo>
                    <a:pt x="21" y="181"/>
                    <a:pt x="0" y="122"/>
                    <a:pt x="23" y="72"/>
                  </a:cubicBezTo>
                  <a:cubicBezTo>
                    <a:pt x="46" y="22"/>
                    <a:pt x="105" y="0"/>
                    <a:pt x="156" y="23"/>
                  </a:cubicBezTo>
                  <a:close/>
                </a:path>
              </a:pathLst>
            </a:custGeom>
            <a:solidFill>
              <a:srgbClr val="9D0505"/>
            </a:solidFill>
            <a:ln w="1" cap="flat">
              <a:solidFill>
                <a:srgbClr val="BE4B48"/>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73" name="Rectangle 143"/>
            <p:cNvSpPr>
              <a:spLocks noChangeArrowheads="1"/>
            </p:cNvSpPr>
            <p:nvPr/>
          </p:nvSpPr>
          <p:spPr bwMode="auto">
            <a:xfrm>
              <a:off x="2522538" y="4432301"/>
              <a:ext cx="91372"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144"/>
            <p:cNvSpPr>
              <a:spLocks noChangeArrowheads="1"/>
            </p:cNvSpPr>
            <p:nvPr/>
          </p:nvSpPr>
          <p:spPr bwMode="auto">
            <a:xfrm>
              <a:off x="2444750" y="3981451"/>
              <a:ext cx="182742"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145"/>
            <p:cNvSpPr>
              <a:spLocks noChangeArrowheads="1"/>
            </p:cNvSpPr>
            <p:nvPr/>
          </p:nvSpPr>
          <p:spPr bwMode="auto">
            <a:xfrm>
              <a:off x="2444750" y="3532188"/>
              <a:ext cx="182742"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146"/>
            <p:cNvSpPr>
              <a:spLocks noChangeArrowheads="1"/>
            </p:cNvSpPr>
            <p:nvPr/>
          </p:nvSpPr>
          <p:spPr bwMode="auto">
            <a:xfrm>
              <a:off x="2368550" y="3082926"/>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147"/>
            <p:cNvSpPr>
              <a:spLocks noChangeArrowheads="1"/>
            </p:cNvSpPr>
            <p:nvPr/>
          </p:nvSpPr>
          <p:spPr bwMode="auto">
            <a:xfrm>
              <a:off x="2368550" y="2633663"/>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148"/>
            <p:cNvSpPr>
              <a:spLocks noChangeArrowheads="1"/>
            </p:cNvSpPr>
            <p:nvPr/>
          </p:nvSpPr>
          <p:spPr bwMode="auto">
            <a:xfrm>
              <a:off x="2368550" y="2184401"/>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149"/>
            <p:cNvSpPr>
              <a:spLocks noChangeArrowheads="1"/>
            </p:cNvSpPr>
            <p:nvPr/>
          </p:nvSpPr>
          <p:spPr bwMode="auto">
            <a:xfrm>
              <a:off x="2368550" y="1735138"/>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150"/>
            <p:cNvSpPr>
              <a:spLocks noChangeArrowheads="1"/>
            </p:cNvSpPr>
            <p:nvPr/>
          </p:nvSpPr>
          <p:spPr bwMode="auto">
            <a:xfrm>
              <a:off x="2701925" y="4629151"/>
              <a:ext cx="91372"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151"/>
            <p:cNvSpPr>
              <a:spLocks noChangeArrowheads="1"/>
            </p:cNvSpPr>
            <p:nvPr/>
          </p:nvSpPr>
          <p:spPr bwMode="auto">
            <a:xfrm>
              <a:off x="3629025" y="4629151"/>
              <a:ext cx="182742"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152"/>
            <p:cNvSpPr>
              <a:spLocks noChangeArrowheads="1"/>
            </p:cNvSpPr>
            <p:nvPr/>
          </p:nvSpPr>
          <p:spPr bwMode="auto">
            <a:xfrm>
              <a:off x="4556125" y="4629151"/>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153"/>
            <p:cNvSpPr>
              <a:spLocks noChangeArrowheads="1"/>
            </p:cNvSpPr>
            <p:nvPr/>
          </p:nvSpPr>
          <p:spPr bwMode="auto">
            <a:xfrm>
              <a:off x="5521325" y="4629151"/>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154"/>
            <p:cNvSpPr>
              <a:spLocks noChangeArrowheads="1"/>
            </p:cNvSpPr>
            <p:nvPr/>
          </p:nvSpPr>
          <p:spPr bwMode="auto">
            <a:xfrm>
              <a:off x="6486525" y="4629151"/>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155"/>
            <p:cNvSpPr>
              <a:spLocks noChangeArrowheads="1"/>
            </p:cNvSpPr>
            <p:nvPr/>
          </p:nvSpPr>
          <p:spPr bwMode="auto">
            <a:xfrm>
              <a:off x="3619500" y="4854576"/>
              <a:ext cx="2473369"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Quantity of cell phones (millions)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157"/>
            <p:cNvSpPr>
              <a:spLocks noChangeArrowheads="1"/>
            </p:cNvSpPr>
            <p:nvPr/>
          </p:nvSpPr>
          <p:spPr bwMode="auto">
            <a:xfrm>
              <a:off x="2281238" y="1516063"/>
              <a:ext cx="613951"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Price ($)</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160"/>
            <p:cNvSpPr>
              <a:spLocks noChangeArrowheads="1"/>
            </p:cNvSpPr>
            <p:nvPr/>
          </p:nvSpPr>
          <p:spPr bwMode="auto">
            <a:xfrm>
              <a:off x="6218238" y="3729038"/>
              <a:ext cx="1138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D</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161"/>
            <p:cNvSpPr>
              <a:spLocks noChangeArrowheads="1"/>
            </p:cNvSpPr>
            <p:nvPr/>
          </p:nvSpPr>
          <p:spPr bwMode="auto">
            <a:xfrm>
              <a:off x="6315075" y="3813176"/>
              <a:ext cx="70532" cy="1384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Calibri" pitchFamily="34" charset="0"/>
                  <a:cs typeface="Arial" pitchFamily="34" charset="0"/>
                </a:rPr>
                <a:t>A</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9" name="Freeform 164"/>
            <p:cNvSpPr>
              <a:spLocks noEditPoints="1"/>
            </p:cNvSpPr>
            <p:nvPr/>
          </p:nvSpPr>
          <p:spPr bwMode="auto">
            <a:xfrm>
              <a:off x="3657600" y="3189288"/>
              <a:ext cx="915987" cy="14288"/>
            </a:xfrm>
            <a:custGeom>
              <a:avLst/>
              <a:gdLst>
                <a:gd name="T0" fmla="*/ 0 w 577"/>
                <a:gd name="T1" fmla="*/ 0 h 9"/>
                <a:gd name="T2" fmla="*/ 39 w 577"/>
                <a:gd name="T3" fmla="*/ 0 h 9"/>
                <a:gd name="T4" fmla="*/ 39 w 577"/>
                <a:gd name="T5" fmla="*/ 9 h 9"/>
                <a:gd name="T6" fmla="*/ 0 w 577"/>
                <a:gd name="T7" fmla="*/ 9 h 9"/>
                <a:gd name="T8" fmla="*/ 0 w 577"/>
                <a:gd name="T9" fmla="*/ 0 h 9"/>
                <a:gd name="T10" fmla="*/ 68 w 577"/>
                <a:gd name="T11" fmla="*/ 0 h 9"/>
                <a:gd name="T12" fmla="*/ 106 w 577"/>
                <a:gd name="T13" fmla="*/ 0 h 9"/>
                <a:gd name="T14" fmla="*/ 106 w 577"/>
                <a:gd name="T15" fmla="*/ 9 h 9"/>
                <a:gd name="T16" fmla="*/ 68 w 577"/>
                <a:gd name="T17" fmla="*/ 9 h 9"/>
                <a:gd name="T18" fmla="*/ 68 w 577"/>
                <a:gd name="T19" fmla="*/ 0 h 9"/>
                <a:gd name="T20" fmla="*/ 135 w 577"/>
                <a:gd name="T21" fmla="*/ 0 h 9"/>
                <a:gd name="T22" fmla="*/ 173 w 577"/>
                <a:gd name="T23" fmla="*/ 0 h 9"/>
                <a:gd name="T24" fmla="*/ 173 w 577"/>
                <a:gd name="T25" fmla="*/ 9 h 9"/>
                <a:gd name="T26" fmla="*/ 135 w 577"/>
                <a:gd name="T27" fmla="*/ 9 h 9"/>
                <a:gd name="T28" fmla="*/ 135 w 577"/>
                <a:gd name="T29" fmla="*/ 0 h 9"/>
                <a:gd name="T30" fmla="*/ 202 w 577"/>
                <a:gd name="T31" fmla="*/ 0 h 9"/>
                <a:gd name="T32" fmla="*/ 240 w 577"/>
                <a:gd name="T33" fmla="*/ 0 h 9"/>
                <a:gd name="T34" fmla="*/ 240 w 577"/>
                <a:gd name="T35" fmla="*/ 9 h 9"/>
                <a:gd name="T36" fmla="*/ 202 w 577"/>
                <a:gd name="T37" fmla="*/ 9 h 9"/>
                <a:gd name="T38" fmla="*/ 202 w 577"/>
                <a:gd name="T39" fmla="*/ 0 h 9"/>
                <a:gd name="T40" fmla="*/ 269 w 577"/>
                <a:gd name="T41" fmla="*/ 0 h 9"/>
                <a:gd name="T42" fmla="*/ 308 w 577"/>
                <a:gd name="T43" fmla="*/ 0 h 9"/>
                <a:gd name="T44" fmla="*/ 308 w 577"/>
                <a:gd name="T45" fmla="*/ 9 h 9"/>
                <a:gd name="T46" fmla="*/ 269 w 577"/>
                <a:gd name="T47" fmla="*/ 9 h 9"/>
                <a:gd name="T48" fmla="*/ 269 w 577"/>
                <a:gd name="T49" fmla="*/ 0 h 9"/>
                <a:gd name="T50" fmla="*/ 336 w 577"/>
                <a:gd name="T51" fmla="*/ 0 h 9"/>
                <a:gd name="T52" fmla="*/ 375 w 577"/>
                <a:gd name="T53" fmla="*/ 0 h 9"/>
                <a:gd name="T54" fmla="*/ 375 w 577"/>
                <a:gd name="T55" fmla="*/ 9 h 9"/>
                <a:gd name="T56" fmla="*/ 336 w 577"/>
                <a:gd name="T57" fmla="*/ 9 h 9"/>
                <a:gd name="T58" fmla="*/ 336 w 577"/>
                <a:gd name="T59" fmla="*/ 0 h 9"/>
                <a:gd name="T60" fmla="*/ 404 w 577"/>
                <a:gd name="T61" fmla="*/ 0 h 9"/>
                <a:gd name="T62" fmla="*/ 442 w 577"/>
                <a:gd name="T63" fmla="*/ 0 h 9"/>
                <a:gd name="T64" fmla="*/ 442 w 577"/>
                <a:gd name="T65" fmla="*/ 9 h 9"/>
                <a:gd name="T66" fmla="*/ 404 w 577"/>
                <a:gd name="T67" fmla="*/ 9 h 9"/>
                <a:gd name="T68" fmla="*/ 404 w 577"/>
                <a:gd name="T69" fmla="*/ 0 h 9"/>
                <a:gd name="T70" fmla="*/ 471 w 577"/>
                <a:gd name="T71" fmla="*/ 0 h 9"/>
                <a:gd name="T72" fmla="*/ 509 w 577"/>
                <a:gd name="T73" fmla="*/ 0 h 9"/>
                <a:gd name="T74" fmla="*/ 509 w 577"/>
                <a:gd name="T75" fmla="*/ 9 h 9"/>
                <a:gd name="T76" fmla="*/ 471 w 577"/>
                <a:gd name="T77" fmla="*/ 9 h 9"/>
                <a:gd name="T78" fmla="*/ 471 w 577"/>
                <a:gd name="T79" fmla="*/ 0 h 9"/>
                <a:gd name="T80" fmla="*/ 538 w 577"/>
                <a:gd name="T81" fmla="*/ 0 h 9"/>
                <a:gd name="T82" fmla="*/ 577 w 577"/>
                <a:gd name="T83" fmla="*/ 0 h 9"/>
                <a:gd name="T84" fmla="*/ 577 w 577"/>
                <a:gd name="T85" fmla="*/ 9 h 9"/>
                <a:gd name="T86" fmla="*/ 538 w 577"/>
                <a:gd name="T87" fmla="*/ 9 h 9"/>
                <a:gd name="T88" fmla="*/ 538 w 577"/>
                <a:gd name="T8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7" h="9">
                  <a:moveTo>
                    <a:pt x="0" y="0"/>
                  </a:moveTo>
                  <a:lnTo>
                    <a:pt x="39" y="0"/>
                  </a:lnTo>
                  <a:lnTo>
                    <a:pt x="39" y="9"/>
                  </a:lnTo>
                  <a:lnTo>
                    <a:pt x="0" y="9"/>
                  </a:lnTo>
                  <a:lnTo>
                    <a:pt x="0" y="0"/>
                  </a:lnTo>
                  <a:close/>
                  <a:moveTo>
                    <a:pt x="68" y="0"/>
                  </a:moveTo>
                  <a:lnTo>
                    <a:pt x="106" y="0"/>
                  </a:lnTo>
                  <a:lnTo>
                    <a:pt x="106" y="9"/>
                  </a:lnTo>
                  <a:lnTo>
                    <a:pt x="68" y="9"/>
                  </a:lnTo>
                  <a:lnTo>
                    <a:pt x="68" y="0"/>
                  </a:lnTo>
                  <a:close/>
                  <a:moveTo>
                    <a:pt x="135" y="0"/>
                  </a:moveTo>
                  <a:lnTo>
                    <a:pt x="173" y="0"/>
                  </a:lnTo>
                  <a:lnTo>
                    <a:pt x="173" y="9"/>
                  </a:lnTo>
                  <a:lnTo>
                    <a:pt x="135" y="9"/>
                  </a:lnTo>
                  <a:lnTo>
                    <a:pt x="135" y="0"/>
                  </a:lnTo>
                  <a:close/>
                  <a:moveTo>
                    <a:pt x="202" y="0"/>
                  </a:moveTo>
                  <a:lnTo>
                    <a:pt x="240" y="0"/>
                  </a:lnTo>
                  <a:lnTo>
                    <a:pt x="240" y="9"/>
                  </a:lnTo>
                  <a:lnTo>
                    <a:pt x="202" y="9"/>
                  </a:lnTo>
                  <a:lnTo>
                    <a:pt x="202" y="0"/>
                  </a:lnTo>
                  <a:close/>
                  <a:moveTo>
                    <a:pt x="269" y="0"/>
                  </a:moveTo>
                  <a:lnTo>
                    <a:pt x="308" y="0"/>
                  </a:lnTo>
                  <a:lnTo>
                    <a:pt x="308" y="9"/>
                  </a:lnTo>
                  <a:lnTo>
                    <a:pt x="269" y="9"/>
                  </a:lnTo>
                  <a:lnTo>
                    <a:pt x="269" y="0"/>
                  </a:lnTo>
                  <a:close/>
                  <a:moveTo>
                    <a:pt x="336" y="0"/>
                  </a:moveTo>
                  <a:lnTo>
                    <a:pt x="375" y="0"/>
                  </a:lnTo>
                  <a:lnTo>
                    <a:pt x="375" y="9"/>
                  </a:lnTo>
                  <a:lnTo>
                    <a:pt x="336" y="9"/>
                  </a:lnTo>
                  <a:lnTo>
                    <a:pt x="336" y="0"/>
                  </a:lnTo>
                  <a:close/>
                  <a:moveTo>
                    <a:pt x="404" y="0"/>
                  </a:moveTo>
                  <a:lnTo>
                    <a:pt x="442" y="0"/>
                  </a:lnTo>
                  <a:lnTo>
                    <a:pt x="442" y="9"/>
                  </a:lnTo>
                  <a:lnTo>
                    <a:pt x="404" y="9"/>
                  </a:lnTo>
                  <a:lnTo>
                    <a:pt x="404" y="0"/>
                  </a:lnTo>
                  <a:close/>
                  <a:moveTo>
                    <a:pt x="471" y="0"/>
                  </a:moveTo>
                  <a:lnTo>
                    <a:pt x="509" y="0"/>
                  </a:lnTo>
                  <a:lnTo>
                    <a:pt x="509" y="9"/>
                  </a:lnTo>
                  <a:lnTo>
                    <a:pt x="471" y="9"/>
                  </a:lnTo>
                  <a:lnTo>
                    <a:pt x="471" y="0"/>
                  </a:lnTo>
                  <a:close/>
                  <a:moveTo>
                    <a:pt x="538" y="0"/>
                  </a:moveTo>
                  <a:lnTo>
                    <a:pt x="577" y="0"/>
                  </a:lnTo>
                  <a:lnTo>
                    <a:pt x="577" y="9"/>
                  </a:lnTo>
                  <a:lnTo>
                    <a:pt x="538" y="9"/>
                  </a:lnTo>
                  <a:lnTo>
                    <a:pt x="538" y="0"/>
                  </a:lnTo>
                  <a:close/>
                </a:path>
              </a:pathLst>
            </a:custGeom>
            <a:solidFill>
              <a:schemeClr val="tx1"/>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0" name="Freeform 166"/>
            <p:cNvSpPr>
              <a:spLocks noEditPoints="1"/>
            </p:cNvSpPr>
            <p:nvPr/>
          </p:nvSpPr>
          <p:spPr bwMode="auto">
            <a:xfrm>
              <a:off x="4648200" y="3187701"/>
              <a:ext cx="19050" cy="1338263"/>
            </a:xfrm>
            <a:custGeom>
              <a:avLst/>
              <a:gdLst>
                <a:gd name="T0" fmla="*/ 2 w 12"/>
                <a:gd name="T1" fmla="*/ 38 h 843"/>
                <a:gd name="T2" fmla="*/ 12 w 12"/>
                <a:gd name="T3" fmla="*/ 0 h 843"/>
                <a:gd name="T4" fmla="*/ 2 w 12"/>
                <a:gd name="T5" fmla="*/ 67 h 843"/>
                <a:gd name="T6" fmla="*/ 12 w 12"/>
                <a:gd name="T7" fmla="*/ 105 h 843"/>
                <a:gd name="T8" fmla="*/ 2 w 12"/>
                <a:gd name="T9" fmla="*/ 67 h 843"/>
                <a:gd name="T10" fmla="*/ 2 w 12"/>
                <a:gd name="T11" fmla="*/ 172 h 843"/>
                <a:gd name="T12" fmla="*/ 12 w 12"/>
                <a:gd name="T13" fmla="*/ 134 h 843"/>
                <a:gd name="T14" fmla="*/ 2 w 12"/>
                <a:gd name="T15" fmla="*/ 201 h 843"/>
                <a:gd name="T16" fmla="*/ 12 w 12"/>
                <a:gd name="T17" fmla="*/ 240 h 843"/>
                <a:gd name="T18" fmla="*/ 2 w 12"/>
                <a:gd name="T19" fmla="*/ 201 h 843"/>
                <a:gd name="T20" fmla="*/ 2 w 12"/>
                <a:gd name="T21" fmla="*/ 307 h 843"/>
                <a:gd name="T22" fmla="*/ 12 w 12"/>
                <a:gd name="T23" fmla="*/ 268 h 843"/>
                <a:gd name="T24" fmla="*/ 2 w 12"/>
                <a:gd name="T25" fmla="*/ 335 h 843"/>
                <a:gd name="T26" fmla="*/ 11 w 12"/>
                <a:gd name="T27" fmla="*/ 374 h 843"/>
                <a:gd name="T28" fmla="*/ 2 w 12"/>
                <a:gd name="T29" fmla="*/ 335 h 843"/>
                <a:gd name="T30" fmla="*/ 1 w 12"/>
                <a:gd name="T31" fmla="*/ 441 h 843"/>
                <a:gd name="T32" fmla="*/ 11 w 12"/>
                <a:gd name="T33" fmla="*/ 403 h 843"/>
                <a:gd name="T34" fmla="*/ 1 w 12"/>
                <a:gd name="T35" fmla="*/ 470 h 843"/>
                <a:gd name="T36" fmla="*/ 11 w 12"/>
                <a:gd name="T37" fmla="*/ 508 h 843"/>
                <a:gd name="T38" fmla="*/ 1 w 12"/>
                <a:gd name="T39" fmla="*/ 470 h 843"/>
                <a:gd name="T40" fmla="*/ 1 w 12"/>
                <a:gd name="T41" fmla="*/ 575 h 843"/>
                <a:gd name="T42" fmla="*/ 11 w 12"/>
                <a:gd name="T43" fmla="*/ 537 h 843"/>
                <a:gd name="T44" fmla="*/ 1 w 12"/>
                <a:gd name="T45" fmla="*/ 604 h 843"/>
                <a:gd name="T46" fmla="*/ 11 w 12"/>
                <a:gd name="T47" fmla="*/ 643 h 843"/>
                <a:gd name="T48" fmla="*/ 1 w 12"/>
                <a:gd name="T49" fmla="*/ 604 h 843"/>
                <a:gd name="T50" fmla="*/ 1 w 12"/>
                <a:gd name="T51" fmla="*/ 710 h 843"/>
                <a:gd name="T52" fmla="*/ 11 w 12"/>
                <a:gd name="T53" fmla="*/ 672 h 843"/>
                <a:gd name="T54" fmla="*/ 1 w 12"/>
                <a:gd name="T55" fmla="*/ 739 h 843"/>
                <a:gd name="T56" fmla="*/ 10 w 12"/>
                <a:gd name="T57" fmla="*/ 777 h 843"/>
                <a:gd name="T58" fmla="*/ 1 w 12"/>
                <a:gd name="T59" fmla="*/ 739 h 843"/>
                <a:gd name="T60" fmla="*/ 0 w 12"/>
                <a:gd name="T61" fmla="*/ 843 h 843"/>
                <a:gd name="T62" fmla="*/ 10 w 12"/>
                <a:gd name="T63" fmla="*/ 80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843">
                  <a:moveTo>
                    <a:pt x="3" y="0"/>
                  </a:moveTo>
                  <a:lnTo>
                    <a:pt x="2" y="38"/>
                  </a:lnTo>
                  <a:lnTo>
                    <a:pt x="12" y="38"/>
                  </a:lnTo>
                  <a:lnTo>
                    <a:pt x="12" y="0"/>
                  </a:lnTo>
                  <a:lnTo>
                    <a:pt x="3" y="0"/>
                  </a:lnTo>
                  <a:close/>
                  <a:moveTo>
                    <a:pt x="2" y="67"/>
                  </a:moveTo>
                  <a:lnTo>
                    <a:pt x="2" y="105"/>
                  </a:lnTo>
                  <a:lnTo>
                    <a:pt x="12" y="105"/>
                  </a:lnTo>
                  <a:lnTo>
                    <a:pt x="12" y="67"/>
                  </a:lnTo>
                  <a:lnTo>
                    <a:pt x="2" y="67"/>
                  </a:lnTo>
                  <a:close/>
                  <a:moveTo>
                    <a:pt x="2" y="134"/>
                  </a:moveTo>
                  <a:lnTo>
                    <a:pt x="2" y="172"/>
                  </a:lnTo>
                  <a:lnTo>
                    <a:pt x="12" y="172"/>
                  </a:lnTo>
                  <a:lnTo>
                    <a:pt x="12" y="134"/>
                  </a:lnTo>
                  <a:lnTo>
                    <a:pt x="2" y="134"/>
                  </a:lnTo>
                  <a:close/>
                  <a:moveTo>
                    <a:pt x="2" y="201"/>
                  </a:moveTo>
                  <a:lnTo>
                    <a:pt x="2" y="240"/>
                  </a:lnTo>
                  <a:lnTo>
                    <a:pt x="12" y="240"/>
                  </a:lnTo>
                  <a:lnTo>
                    <a:pt x="12" y="201"/>
                  </a:lnTo>
                  <a:lnTo>
                    <a:pt x="2" y="201"/>
                  </a:lnTo>
                  <a:close/>
                  <a:moveTo>
                    <a:pt x="2" y="268"/>
                  </a:moveTo>
                  <a:lnTo>
                    <a:pt x="2" y="307"/>
                  </a:lnTo>
                  <a:lnTo>
                    <a:pt x="11" y="307"/>
                  </a:lnTo>
                  <a:lnTo>
                    <a:pt x="12" y="268"/>
                  </a:lnTo>
                  <a:lnTo>
                    <a:pt x="2" y="268"/>
                  </a:lnTo>
                  <a:close/>
                  <a:moveTo>
                    <a:pt x="2" y="335"/>
                  </a:moveTo>
                  <a:lnTo>
                    <a:pt x="2" y="374"/>
                  </a:lnTo>
                  <a:lnTo>
                    <a:pt x="11" y="374"/>
                  </a:lnTo>
                  <a:lnTo>
                    <a:pt x="11" y="336"/>
                  </a:lnTo>
                  <a:lnTo>
                    <a:pt x="2" y="335"/>
                  </a:lnTo>
                  <a:close/>
                  <a:moveTo>
                    <a:pt x="2" y="403"/>
                  </a:moveTo>
                  <a:lnTo>
                    <a:pt x="1" y="441"/>
                  </a:lnTo>
                  <a:lnTo>
                    <a:pt x="11" y="441"/>
                  </a:lnTo>
                  <a:lnTo>
                    <a:pt x="11" y="403"/>
                  </a:lnTo>
                  <a:lnTo>
                    <a:pt x="2" y="403"/>
                  </a:lnTo>
                  <a:close/>
                  <a:moveTo>
                    <a:pt x="1" y="470"/>
                  </a:moveTo>
                  <a:lnTo>
                    <a:pt x="1" y="508"/>
                  </a:lnTo>
                  <a:lnTo>
                    <a:pt x="11" y="508"/>
                  </a:lnTo>
                  <a:lnTo>
                    <a:pt x="11" y="470"/>
                  </a:lnTo>
                  <a:lnTo>
                    <a:pt x="1" y="470"/>
                  </a:lnTo>
                  <a:close/>
                  <a:moveTo>
                    <a:pt x="1" y="537"/>
                  </a:moveTo>
                  <a:lnTo>
                    <a:pt x="1" y="575"/>
                  </a:lnTo>
                  <a:lnTo>
                    <a:pt x="11" y="576"/>
                  </a:lnTo>
                  <a:lnTo>
                    <a:pt x="11" y="537"/>
                  </a:lnTo>
                  <a:lnTo>
                    <a:pt x="1" y="537"/>
                  </a:lnTo>
                  <a:close/>
                  <a:moveTo>
                    <a:pt x="1" y="604"/>
                  </a:moveTo>
                  <a:lnTo>
                    <a:pt x="1" y="643"/>
                  </a:lnTo>
                  <a:lnTo>
                    <a:pt x="11" y="643"/>
                  </a:lnTo>
                  <a:lnTo>
                    <a:pt x="11" y="604"/>
                  </a:lnTo>
                  <a:lnTo>
                    <a:pt x="1" y="604"/>
                  </a:lnTo>
                  <a:close/>
                  <a:moveTo>
                    <a:pt x="1" y="671"/>
                  </a:moveTo>
                  <a:lnTo>
                    <a:pt x="1" y="710"/>
                  </a:lnTo>
                  <a:lnTo>
                    <a:pt x="10" y="710"/>
                  </a:lnTo>
                  <a:lnTo>
                    <a:pt x="11" y="672"/>
                  </a:lnTo>
                  <a:lnTo>
                    <a:pt x="1" y="671"/>
                  </a:lnTo>
                  <a:close/>
                  <a:moveTo>
                    <a:pt x="1" y="739"/>
                  </a:moveTo>
                  <a:lnTo>
                    <a:pt x="1" y="777"/>
                  </a:lnTo>
                  <a:lnTo>
                    <a:pt x="10" y="777"/>
                  </a:lnTo>
                  <a:lnTo>
                    <a:pt x="10" y="739"/>
                  </a:lnTo>
                  <a:lnTo>
                    <a:pt x="1" y="739"/>
                  </a:lnTo>
                  <a:close/>
                  <a:moveTo>
                    <a:pt x="1" y="806"/>
                  </a:moveTo>
                  <a:lnTo>
                    <a:pt x="0" y="843"/>
                  </a:lnTo>
                  <a:lnTo>
                    <a:pt x="10" y="843"/>
                  </a:lnTo>
                  <a:lnTo>
                    <a:pt x="10" y="806"/>
                  </a:lnTo>
                  <a:lnTo>
                    <a:pt x="1" y="806"/>
                  </a:lnTo>
                  <a:close/>
                </a:path>
              </a:pathLst>
            </a:custGeom>
            <a:solidFill>
              <a:schemeClr val="tx1"/>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1" name="Freeform 170"/>
            <p:cNvSpPr>
              <a:spLocks noEditPoints="1"/>
            </p:cNvSpPr>
            <p:nvPr/>
          </p:nvSpPr>
          <p:spPr bwMode="auto">
            <a:xfrm>
              <a:off x="2792413" y="3189288"/>
              <a:ext cx="914400" cy="14288"/>
            </a:xfrm>
            <a:custGeom>
              <a:avLst/>
              <a:gdLst>
                <a:gd name="T0" fmla="*/ 0 w 576"/>
                <a:gd name="T1" fmla="*/ 0 h 9"/>
                <a:gd name="T2" fmla="*/ 39 w 576"/>
                <a:gd name="T3" fmla="*/ 0 h 9"/>
                <a:gd name="T4" fmla="*/ 39 w 576"/>
                <a:gd name="T5" fmla="*/ 9 h 9"/>
                <a:gd name="T6" fmla="*/ 0 w 576"/>
                <a:gd name="T7" fmla="*/ 9 h 9"/>
                <a:gd name="T8" fmla="*/ 0 w 576"/>
                <a:gd name="T9" fmla="*/ 0 h 9"/>
                <a:gd name="T10" fmla="*/ 67 w 576"/>
                <a:gd name="T11" fmla="*/ 0 h 9"/>
                <a:gd name="T12" fmla="*/ 106 w 576"/>
                <a:gd name="T13" fmla="*/ 0 h 9"/>
                <a:gd name="T14" fmla="*/ 106 w 576"/>
                <a:gd name="T15" fmla="*/ 9 h 9"/>
                <a:gd name="T16" fmla="*/ 67 w 576"/>
                <a:gd name="T17" fmla="*/ 9 h 9"/>
                <a:gd name="T18" fmla="*/ 67 w 576"/>
                <a:gd name="T19" fmla="*/ 0 h 9"/>
                <a:gd name="T20" fmla="*/ 135 w 576"/>
                <a:gd name="T21" fmla="*/ 0 h 9"/>
                <a:gd name="T22" fmla="*/ 173 w 576"/>
                <a:gd name="T23" fmla="*/ 0 h 9"/>
                <a:gd name="T24" fmla="*/ 173 w 576"/>
                <a:gd name="T25" fmla="*/ 9 h 9"/>
                <a:gd name="T26" fmla="*/ 135 w 576"/>
                <a:gd name="T27" fmla="*/ 9 h 9"/>
                <a:gd name="T28" fmla="*/ 135 w 576"/>
                <a:gd name="T29" fmla="*/ 0 h 9"/>
                <a:gd name="T30" fmla="*/ 202 w 576"/>
                <a:gd name="T31" fmla="*/ 0 h 9"/>
                <a:gd name="T32" fmla="*/ 240 w 576"/>
                <a:gd name="T33" fmla="*/ 0 h 9"/>
                <a:gd name="T34" fmla="*/ 240 w 576"/>
                <a:gd name="T35" fmla="*/ 9 h 9"/>
                <a:gd name="T36" fmla="*/ 202 w 576"/>
                <a:gd name="T37" fmla="*/ 9 h 9"/>
                <a:gd name="T38" fmla="*/ 202 w 576"/>
                <a:gd name="T39" fmla="*/ 0 h 9"/>
                <a:gd name="T40" fmla="*/ 269 w 576"/>
                <a:gd name="T41" fmla="*/ 0 h 9"/>
                <a:gd name="T42" fmla="*/ 307 w 576"/>
                <a:gd name="T43" fmla="*/ 0 h 9"/>
                <a:gd name="T44" fmla="*/ 307 w 576"/>
                <a:gd name="T45" fmla="*/ 9 h 9"/>
                <a:gd name="T46" fmla="*/ 269 w 576"/>
                <a:gd name="T47" fmla="*/ 9 h 9"/>
                <a:gd name="T48" fmla="*/ 269 w 576"/>
                <a:gd name="T49" fmla="*/ 0 h 9"/>
                <a:gd name="T50" fmla="*/ 336 w 576"/>
                <a:gd name="T51" fmla="*/ 0 h 9"/>
                <a:gd name="T52" fmla="*/ 375 w 576"/>
                <a:gd name="T53" fmla="*/ 0 h 9"/>
                <a:gd name="T54" fmla="*/ 375 w 576"/>
                <a:gd name="T55" fmla="*/ 9 h 9"/>
                <a:gd name="T56" fmla="*/ 336 w 576"/>
                <a:gd name="T57" fmla="*/ 9 h 9"/>
                <a:gd name="T58" fmla="*/ 336 w 576"/>
                <a:gd name="T59" fmla="*/ 0 h 9"/>
                <a:gd name="T60" fmla="*/ 403 w 576"/>
                <a:gd name="T61" fmla="*/ 0 h 9"/>
                <a:gd name="T62" fmla="*/ 442 w 576"/>
                <a:gd name="T63" fmla="*/ 0 h 9"/>
                <a:gd name="T64" fmla="*/ 442 w 576"/>
                <a:gd name="T65" fmla="*/ 9 h 9"/>
                <a:gd name="T66" fmla="*/ 403 w 576"/>
                <a:gd name="T67" fmla="*/ 9 h 9"/>
                <a:gd name="T68" fmla="*/ 403 w 576"/>
                <a:gd name="T69" fmla="*/ 0 h 9"/>
                <a:gd name="T70" fmla="*/ 471 w 576"/>
                <a:gd name="T71" fmla="*/ 0 h 9"/>
                <a:gd name="T72" fmla="*/ 509 w 576"/>
                <a:gd name="T73" fmla="*/ 0 h 9"/>
                <a:gd name="T74" fmla="*/ 509 w 576"/>
                <a:gd name="T75" fmla="*/ 9 h 9"/>
                <a:gd name="T76" fmla="*/ 471 w 576"/>
                <a:gd name="T77" fmla="*/ 9 h 9"/>
                <a:gd name="T78" fmla="*/ 471 w 576"/>
                <a:gd name="T79" fmla="*/ 0 h 9"/>
                <a:gd name="T80" fmla="*/ 538 w 576"/>
                <a:gd name="T81" fmla="*/ 0 h 9"/>
                <a:gd name="T82" fmla="*/ 576 w 576"/>
                <a:gd name="T83" fmla="*/ 0 h 9"/>
                <a:gd name="T84" fmla="*/ 576 w 576"/>
                <a:gd name="T85" fmla="*/ 9 h 9"/>
                <a:gd name="T86" fmla="*/ 538 w 576"/>
                <a:gd name="T87" fmla="*/ 9 h 9"/>
                <a:gd name="T88" fmla="*/ 538 w 576"/>
                <a:gd name="T8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6" h="9">
                  <a:moveTo>
                    <a:pt x="0" y="0"/>
                  </a:moveTo>
                  <a:lnTo>
                    <a:pt x="39" y="0"/>
                  </a:lnTo>
                  <a:lnTo>
                    <a:pt x="39" y="9"/>
                  </a:lnTo>
                  <a:lnTo>
                    <a:pt x="0" y="9"/>
                  </a:lnTo>
                  <a:lnTo>
                    <a:pt x="0" y="0"/>
                  </a:lnTo>
                  <a:close/>
                  <a:moveTo>
                    <a:pt x="67" y="0"/>
                  </a:moveTo>
                  <a:lnTo>
                    <a:pt x="106" y="0"/>
                  </a:lnTo>
                  <a:lnTo>
                    <a:pt x="106" y="9"/>
                  </a:lnTo>
                  <a:lnTo>
                    <a:pt x="67" y="9"/>
                  </a:lnTo>
                  <a:lnTo>
                    <a:pt x="67" y="0"/>
                  </a:lnTo>
                  <a:close/>
                  <a:moveTo>
                    <a:pt x="135" y="0"/>
                  </a:moveTo>
                  <a:lnTo>
                    <a:pt x="173" y="0"/>
                  </a:lnTo>
                  <a:lnTo>
                    <a:pt x="173" y="9"/>
                  </a:lnTo>
                  <a:lnTo>
                    <a:pt x="135" y="9"/>
                  </a:lnTo>
                  <a:lnTo>
                    <a:pt x="135" y="0"/>
                  </a:lnTo>
                  <a:close/>
                  <a:moveTo>
                    <a:pt x="202" y="0"/>
                  </a:moveTo>
                  <a:lnTo>
                    <a:pt x="240" y="0"/>
                  </a:lnTo>
                  <a:lnTo>
                    <a:pt x="240" y="9"/>
                  </a:lnTo>
                  <a:lnTo>
                    <a:pt x="202" y="9"/>
                  </a:lnTo>
                  <a:lnTo>
                    <a:pt x="202" y="0"/>
                  </a:lnTo>
                  <a:close/>
                  <a:moveTo>
                    <a:pt x="269" y="0"/>
                  </a:moveTo>
                  <a:lnTo>
                    <a:pt x="307" y="0"/>
                  </a:lnTo>
                  <a:lnTo>
                    <a:pt x="307" y="9"/>
                  </a:lnTo>
                  <a:lnTo>
                    <a:pt x="269" y="9"/>
                  </a:lnTo>
                  <a:lnTo>
                    <a:pt x="269" y="0"/>
                  </a:lnTo>
                  <a:close/>
                  <a:moveTo>
                    <a:pt x="336" y="0"/>
                  </a:moveTo>
                  <a:lnTo>
                    <a:pt x="375" y="0"/>
                  </a:lnTo>
                  <a:lnTo>
                    <a:pt x="375" y="9"/>
                  </a:lnTo>
                  <a:lnTo>
                    <a:pt x="336" y="9"/>
                  </a:lnTo>
                  <a:lnTo>
                    <a:pt x="336" y="0"/>
                  </a:lnTo>
                  <a:close/>
                  <a:moveTo>
                    <a:pt x="403" y="0"/>
                  </a:moveTo>
                  <a:lnTo>
                    <a:pt x="442" y="0"/>
                  </a:lnTo>
                  <a:lnTo>
                    <a:pt x="442" y="9"/>
                  </a:lnTo>
                  <a:lnTo>
                    <a:pt x="403" y="9"/>
                  </a:lnTo>
                  <a:lnTo>
                    <a:pt x="403" y="0"/>
                  </a:lnTo>
                  <a:close/>
                  <a:moveTo>
                    <a:pt x="471" y="0"/>
                  </a:moveTo>
                  <a:lnTo>
                    <a:pt x="509" y="0"/>
                  </a:lnTo>
                  <a:lnTo>
                    <a:pt x="509" y="9"/>
                  </a:lnTo>
                  <a:lnTo>
                    <a:pt x="471" y="9"/>
                  </a:lnTo>
                  <a:lnTo>
                    <a:pt x="471" y="0"/>
                  </a:lnTo>
                  <a:close/>
                  <a:moveTo>
                    <a:pt x="538" y="0"/>
                  </a:moveTo>
                  <a:lnTo>
                    <a:pt x="576" y="0"/>
                  </a:lnTo>
                  <a:lnTo>
                    <a:pt x="576" y="9"/>
                  </a:lnTo>
                  <a:lnTo>
                    <a:pt x="538" y="9"/>
                  </a:lnTo>
                  <a:lnTo>
                    <a:pt x="538" y="0"/>
                  </a:ln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grpSp>
        <p:nvGrpSpPr>
          <p:cNvPr id="92" name="Group 91"/>
          <p:cNvGrpSpPr/>
          <p:nvPr/>
        </p:nvGrpSpPr>
        <p:grpSpPr>
          <a:xfrm>
            <a:off x="1682750" y="2855913"/>
            <a:ext cx="3177207" cy="2487613"/>
            <a:chOff x="3201988" y="2038351"/>
            <a:chExt cx="3177207" cy="2487613"/>
          </a:xfrm>
        </p:grpSpPr>
        <p:sp>
          <p:nvSpPr>
            <p:cNvPr id="93" name="Freeform 142"/>
            <p:cNvSpPr>
              <a:spLocks/>
            </p:cNvSpPr>
            <p:nvPr/>
          </p:nvSpPr>
          <p:spPr bwMode="auto">
            <a:xfrm>
              <a:off x="3201988" y="2038351"/>
              <a:ext cx="2938462" cy="1392238"/>
            </a:xfrm>
            <a:custGeom>
              <a:avLst/>
              <a:gdLst>
                <a:gd name="T0" fmla="*/ 198 w 15428"/>
                <a:gd name="T1" fmla="*/ 42 h 7306"/>
                <a:gd name="T2" fmla="*/ 295 w 15428"/>
                <a:gd name="T3" fmla="*/ 88 h 7306"/>
                <a:gd name="T4" fmla="*/ 410 w 15428"/>
                <a:gd name="T5" fmla="*/ 141 h 7306"/>
                <a:gd name="T6" fmla="*/ 541 w 15428"/>
                <a:gd name="T7" fmla="*/ 203 h 7306"/>
                <a:gd name="T8" fmla="*/ 684 w 15428"/>
                <a:gd name="T9" fmla="*/ 269 h 7306"/>
                <a:gd name="T10" fmla="*/ 920 w 15428"/>
                <a:gd name="T11" fmla="*/ 379 h 7306"/>
                <a:gd name="T12" fmla="*/ 1264 w 15428"/>
                <a:gd name="T13" fmla="*/ 539 h 7306"/>
                <a:gd name="T14" fmla="*/ 1628 w 15428"/>
                <a:gd name="T15" fmla="*/ 708 h 7306"/>
                <a:gd name="T16" fmla="*/ 2178 w 15428"/>
                <a:gd name="T17" fmla="*/ 964 h 7306"/>
                <a:gd name="T18" fmla="*/ 2526 w 15428"/>
                <a:gd name="T19" fmla="*/ 1126 h 7306"/>
                <a:gd name="T20" fmla="*/ 5223 w 15428"/>
                <a:gd name="T21" fmla="*/ 2382 h 7306"/>
                <a:gd name="T22" fmla="*/ 10289 w 15428"/>
                <a:gd name="T23" fmla="*/ 4742 h 7306"/>
                <a:gd name="T24" fmla="*/ 12986 w 15428"/>
                <a:gd name="T25" fmla="*/ 5998 h 7306"/>
                <a:gd name="T26" fmla="*/ 13334 w 15428"/>
                <a:gd name="T27" fmla="*/ 6160 h 7306"/>
                <a:gd name="T28" fmla="*/ 13884 w 15428"/>
                <a:gd name="T29" fmla="*/ 6416 h 7306"/>
                <a:gd name="T30" fmla="*/ 14248 w 15428"/>
                <a:gd name="T31" fmla="*/ 6586 h 7306"/>
                <a:gd name="T32" fmla="*/ 14592 w 15428"/>
                <a:gd name="T33" fmla="*/ 6746 h 7306"/>
                <a:gd name="T34" fmla="*/ 14828 w 15428"/>
                <a:gd name="T35" fmla="*/ 6856 h 7306"/>
                <a:gd name="T36" fmla="*/ 14971 w 15428"/>
                <a:gd name="T37" fmla="*/ 6922 h 7306"/>
                <a:gd name="T38" fmla="*/ 15101 w 15428"/>
                <a:gd name="T39" fmla="*/ 6983 h 7306"/>
                <a:gd name="T40" fmla="*/ 15216 w 15428"/>
                <a:gd name="T41" fmla="*/ 7037 h 7306"/>
                <a:gd name="T42" fmla="*/ 15315 w 15428"/>
                <a:gd name="T43" fmla="*/ 7083 h 7306"/>
                <a:gd name="T44" fmla="*/ 15405 w 15428"/>
                <a:gd name="T45" fmla="*/ 7235 h 7306"/>
                <a:gd name="T46" fmla="*/ 15229 w 15428"/>
                <a:gd name="T47" fmla="*/ 7263 h 7306"/>
                <a:gd name="T48" fmla="*/ 15132 w 15428"/>
                <a:gd name="T49" fmla="*/ 7218 h 7306"/>
                <a:gd name="T50" fmla="*/ 15017 w 15428"/>
                <a:gd name="T51" fmla="*/ 7165 h 7306"/>
                <a:gd name="T52" fmla="*/ 14887 w 15428"/>
                <a:gd name="T53" fmla="*/ 7104 h 7306"/>
                <a:gd name="T54" fmla="*/ 14743 w 15428"/>
                <a:gd name="T55" fmla="*/ 7037 h 7306"/>
                <a:gd name="T56" fmla="*/ 14507 w 15428"/>
                <a:gd name="T57" fmla="*/ 6927 h 7306"/>
                <a:gd name="T58" fmla="*/ 14163 w 15428"/>
                <a:gd name="T59" fmla="*/ 6767 h 7306"/>
                <a:gd name="T60" fmla="*/ 13800 w 15428"/>
                <a:gd name="T61" fmla="*/ 6598 h 7306"/>
                <a:gd name="T62" fmla="*/ 13249 w 15428"/>
                <a:gd name="T63" fmla="*/ 6342 h 7306"/>
                <a:gd name="T64" fmla="*/ 12901 w 15428"/>
                <a:gd name="T65" fmla="*/ 6180 h 7306"/>
                <a:gd name="T66" fmla="*/ 10205 w 15428"/>
                <a:gd name="T67" fmla="*/ 4924 h 7306"/>
                <a:gd name="T68" fmla="*/ 5138 w 15428"/>
                <a:gd name="T69" fmla="*/ 2564 h 7306"/>
                <a:gd name="T70" fmla="*/ 2442 w 15428"/>
                <a:gd name="T71" fmla="*/ 1308 h 7306"/>
                <a:gd name="T72" fmla="*/ 2094 w 15428"/>
                <a:gd name="T73" fmla="*/ 1146 h 7306"/>
                <a:gd name="T74" fmla="*/ 1543 w 15428"/>
                <a:gd name="T75" fmla="*/ 890 h 7306"/>
                <a:gd name="T76" fmla="*/ 1180 w 15428"/>
                <a:gd name="T77" fmla="*/ 720 h 7306"/>
                <a:gd name="T78" fmla="*/ 836 w 15428"/>
                <a:gd name="T79" fmla="*/ 560 h 7306"/>
                <a:gd name="T80" fmla="*/ 600 w 15428"/>
                <a:gd name="T81" fmla="*/ 450 h 7306"/>
                <a:gd name="T82" fmla="*/ 456 w 15428"/>
                <a:gd name="T83" fmla="*/ 383 h 7306"/>
                <a:gd name="T84" fmla="*/ 327 w 15428"/>
                <a:gd name="T85" fmla="*/ 323 h 7306"/>
                <a:gd name="T86" fmla="*/ 212 w 15428"/>
                <a:gd name="T87" fmla="*/ 269 h 7306"/>
                <a:gd name="T88" fmla="*/ 113 w 15428"/>
                <a:gd name="T89" fmla="*/ 224 h 7306"/>
                <a:gd name="T90" fmla="*/ 23 w 15428"/>
                <a:gd name="T91" fmla="*/ 71 h 7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428" h="7306">
                  <a:moveTo>
                    <a:pt x="156" y="23"/>
                  </a:moveTo>
                  <a:lnTo>
                    <a:pt x="198" y="42"/>
                  </a:lnTo>
                  <a:lnTo>
                    <a:pt x="245" y="64"/>
                  </a:lnTo>
                  <a:lnTo>
                    <a:pt x="295" y="88"/>
                  </a:lnTo>
                  <a:lnTo>
                    <a:pt x="351" y="114"/>
                  </a:lnTo>
                  <a:lnTo>
                    <a:pt x="410" y="141"/>
                  </a:lnTo>
                  <a:lnTo>
                    <a:pt x="474" y="171"/>
                  </a:lnTo>
                  <a:lnTo>
                    <a:pt x="541" y="203"/>
                  </a:lnTo>
                  <a:lnTo>
                    <a:pt x="611" y="235"/>
                  </a:lnTo>
                  <a:lnTo>
                    <a:pt x="684" y="269"/>
                  </a:lnTo>
                  <a:lnTo>
                    <a:pt x="760" y="304"/>
                  </a:lnTo>
                  <a:lnTo>
                    <a:pt x="920" y="379"/>
                  </a:lnTo>
                  <a:lnTo>
                    <a:pt x="1089" y="457"/>
                  </a:lnTo>
                  <a:lnTo>
                    <a:pt x="1264" y="539"/>
                  </a:lnTo>
                  <a:lnTo>
                    <a:pt x="1445" y="623"/>
                  </a:lnTo>
                  <a:lnTo>
                    <a:pt x="1628" y="708"/>
                  </a:lnTo>
                  <a:lnTo>
                    <a:pt x="1997" y="880"/>
                  </a:lnTo>
                  <a:lnTo>
                    <a:pt x="2178" y="964"/>
                  </a:lnTo>
                  <a:lnTo>
                    <a:pt x="2355" y="1047"/>
                  </a:lnTo>
                  <a:lnTo>
                    <a:pt x="2526" y="1126"/>
                  </a:lnTo>
                  <a:lnTo>
                    <a:pt x="2689" y="1202"/>
                  </a:lnTo>
                  <a:lnTo>
                    <a:pt x="5223" y="2382"/>
                  </a:lnTo>
                  <a:lnTo>
                    <a:pt x="7756" y="3562"/>
                  </a:lnTo>
                  <a:lnTo>
                    <a:pt x="10289" y="4742"/>
                  </a:lnTo>
                  <a:lnTo>
                    <a:pt x="12823" y="5922"/>
                  </a:lnTo>
                  <a:lnTo>
                    <a:pt x="12986" y="5998"/>
                  </a:lnTo>
                  <a:lnTo>
                    <a:pt x="13157" y="6078"/>
                  </a:lnTo>
                  <a:lnTo>
                    <a:pt x="13334" y="6160"/>
                  </a:lnTo>
                  <a:lnTo>
                    <a:pt x="13516" y="6245"/>
                  </a:lnTo>
                  <a:lnTo>
                    <a:pt x="13884" y="6416"/>
                  </a:lnTo>
                  <a:lnTo>
                    <a:pt x="14068" y="6502"/>
                  </a:lnTo>
                  <a:lnTo>
                    <a:pt x="14248" y="6586"/>
                  </a:lnTo>
                  <a:lnTo>
                    <a:pt x="14423" y="6667"/>
                  </a:lnTo>
                  <a:lnTo>
                    <a:pt x="14592" y="6746"/>
                  </a:lnTo>
                  <a:lnTo>
                    <a:pt x="14752" y="6820"/>
                  </a:lnTo>
                  <a:lnTo>
                    <a:pt x="14828" y="6856"/>
                  </a:lnTo>
                  <a:lnTo>
                    <a:pt x="14901" y="6890"/>
                  </a:lnTo>
                  <a:lnTo>
                    <a:pt x="14971" y="6922"/>
                  </a:lnTo>
                  <a:lnTo>
                    <a:pt x="15039" y="6954"/>
                  </a:lnTo>
                  <a:lnTo>
                    <a:pt x="15101" y="6983"/>
                  </a:lnTo>
                  <a:lnTo>
                    <a:pt x="15160" y="7011"/>
                  </a:lnTo>
                  <a:lnTo>
                    <a:pt x="15216" y="7037"/>
                  </a:lnTo>
                  <a:lnTo>
                    <a:pt x="15267" y="7060"/>
                  </a:lnTo>
                  <a:lnTo>
                    <a:pt x="15315" y="7083"/>
                  </a:lnTo>
                  <a:lnTo>
                    <a:pt x="15356" y="7102"/>
                  </a:lnTo>
                  <a:cubicBezTo>
                    <a:pt x="15406" y="7125"/>
                    <a:pt x="15428" y="7184"/>
                    <a:pt x="15405" y="7235"/>
                  </a:cubicBezTo>
                  <a:cubicBezTo>
                    <a:pt x="15381" y="7285"/>
                    <a:pt x="15322" y="7306"/>
                    <a:pt x="15272" y="7283"/>
                  </a:cubicBezTo>
                  <a:lnTo>
                    <a:pt x="15229" y="7263"/>
                  </a:lnTo>
                  <a:lnTo>
                    <a:pt x="15184" y="7242"/>
                  </a:lnTo>
                  <a:lnTo>
                    <a:pt x="15132" y="7218"/>
                  </a:lnTo>
                  <a:lnTo>
                    <a:pt x="15077" y="7192"/>
                  </a:lnTo>
                  <a:lnTo>
                    <a:pt x="15017" y="7165"/>
                  </a:lnTo>
                  <a:lnTo>
                    <a:pt x="14953" y="7135"/>
                  </a:lnTo>
                  <a:lnTo>
                    <a:pt x="14887" y="7104"/>
                  </a:lnTo>
                  <a:lnTo>
                    <a:pt x="14817" y="7071"/>
                  </a:lnTo>
                  <a:lnTo>
                    <a:pt x="14743" y="7037"/>
                  </a:lnTo>
                  <a:lnTo>
                    <a:pt x="14667" y="7002"/>
                  </a:lnTo>
                  <a:lnTo>
                    <a:pt x="14507" y="6927"/>
                  </a:lnTo>
                  <a:lnTo>
                    <a:pt x="14339" y="6849"/>
                  </a:lnTo>
                  <a:lnTo>
                    <a:pt x="14163" y="6767"/>
                  </a:lnTo>
                  <a:lnTo>
                    <a:pt x="13983" y="6683"/>
                  </a:lnTo>
                  <a:lnTo>
                    <a:pt x="13800" y="6598"/>
                  </a:lnTo>
                  <a:lnTo>
                    <a:pt x="13431" y="6426"/>
                  </a:lnTo>
                  <a:lnTo>
                    <a:pt x="13249" y="6342"/>
                  </a:lnTo>
                  <a:lnTo>
                    <a:pt x="13072" y="6259"/>
                  </a:lnTo>
                  <a:lnTo>
                    <a:pt x="12901" y="6180"/>
                  </a:lnTo>
                  <a:lnTo>
                    <a:pt x="12738" y="6104"/>
                  </a:lnTo>
                  <a:lnTo>
                    <a:pt x="10205" y="4924"/>
                  </a:lnTo>
                  <a:lnTo>
                    <a:pt x="7672" y="3744"/>
                  </a:lnTo>
                  <a:lnTo>
                    <a:pt x="5138" y="2564"/>
                  </a:lnTo>
                  <a:lnTo>
                    <a:pt x="2605" y="1384"/>
                  </a:lnTo>
                  <a:lnTo>
                    <a:pt x="2442" y="1308"/>
                  </a:lnTo>
                  <a:lnTo>
                    <a:pt x="2271" y="1228"/>
                  </a:lnTo>
                  <a:lnTo>
                    <a:pt x="2094" y="1146"/>
                  </a:lnTo>
                  <a:lnTo>
                    <a:pt x="1912" y="1061"/>
                  </a:lnTo>
                  <a:lnTo>
                    <a:pt x="1543" y="890"/>
                  </a:lnTo>
                  <a:lnTo>
                    <a:pt x="1360" y="804"/>
                  </a:lnTo>
                  <a:lnTo>
                    <a:pt x="1180" y="720"/>
                  </a:lnTo>
                  <a:lnTo>
                    <a:pt x="1004" y="639"/>
                  </a:lnTo>
                  <a:lnTo>
                    <a:pt x="836" y="560"/>
                  </a:lnTo>
                  <a:lnTo>
                    <a:pt x="676" y="486"/>
                  </a:lnTo>
                  <a:lnTo>
                    <a:pt x="600" y="450"/>
                  </a:lnTo>
                  <a:lnTo>
                    <a:pt x="527" y="416"/>
                  </a:lnTo>
                  <a:lnTo>
                    <a:pt x="456" y="383"/>
                  </a:lnTo>
                  <a:lnTo>
                    <a:pt x="390" y="352"/>
                  </a:lnTo>
                  <a:lnTo>
                    <a:pt x="327" y="323"/>
                  </a:lnTo>
                  <a:lnTo>
                    <a:pt x="267" y="295"/>
                  </a:lnTo>
                  <a:lnTo>
                    <a:pt x="212" y="269"/>
                  </a:lnTo>
                  <a:lnTo>
                    <a:pt x="160" y="246"/>
                  </a:lnTo>
                  <a:lnTo>
                    <a:pt x="113" y="224"/>
                  </a:lnTo>
                  <a:lnTo>
                    <a:pt x="71" y="204"/>
                  </a:lnTo>
                  <a:cubicBezTo>
                    <a:pt x="21" y="181"/>
                    <a:pt x="0" y="121"/>
                    <a:pt x="23" y="71"/>
                  </a:cubicBezTo>
                  <a:cubicBezTo>
                    <a:pt x="46" y="21"/>
                    <a:pt x="105" y="0"/>
                    <a:pt x="156" y="23"/>
                  </a:cubicBezTo>
                  <a:close/>
                </a:path>
              </a:pathLst>
            </a:custGeom>
            <a:solidFill>
              <a:srgbClr val="E46C0A"/>
            </a:solidFill>
            <a:ln w="1" cap="flat">
              <a:solidFill>
                <a:srgbClr val="FAC090"/>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4" name="Rectangle 162"/>
            <p:cNvSpPr>
              <a:spLocks noChangeArrowheads="1"/>
            </p:cNvSpPr>
            <p:nvPr/>
          </p:nvSpPr>
          <p:spPr bwMode="auto">
            <a:xfrm>
              <a:off x="6218238" y="3319463"/>
              <a:ext cx="1138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D</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163"/>
            <p:cNvSpPr>
              <a:spLocks noChangeArrowheads="1"/>
            </p:cNvSpPr>
            <p:nvPr/>
          </p:nvSpPr>
          <p:spPr bwMode="auto">
            <a:xfrm>
              <a:off x="6315075" y="3403601"/>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Calibri" pitchFamily="34" charset="0"/>
                  <a:cs typeface="Arial" pitchFamily="34" charset="0"/>
                </a:rPr>
                <a:t>B</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6" name="Freeform 167"/>
            <p:cNvSpPr>
              <a:spLocks noEditPoints="1"/>
            </p:cNvSpPr>
            <p:nvPr/>
          </p:nvSpPr>
          <p:spPr bwMode="auto">
            <a:xfrm>
              <a:off x="5610225" y="3213101"/>
              <a:ext cx="34925" cy="1312863"/>
            </a:xfrm>
            <a:custGeom>
              <a:avLst/>
              <a:gdLst>
                <a:gd name="T0" fmla="*/ 10 w 22"/>
                <a:gd name="T1" fmla="*/ 38 h 827"/>
                <a:gd name="T2" fmla="*/ 0 w 22"/>
                <a:gd name="T3" fmla="*/ 0 h 827"/>
                <a:gd name="T4" fmla="*/ 11 w 22"/>
                <a:gd name="T5" fmla="*/ 67 h 827"/>
                <a:gd name="T6" fmla="*/ 2 w 22"/>
                <a:gd name="T7" fmla="*/ 106 h 827"/>
                <a:gd name="T8" fmla="*/ 11 w 22"/>
                <a:gd name="T9" fmla="*/ 67 h 827"/>
                <a:gd name="T10" fmla="*/ 12 w 22"/>
                <a:gd name="T11" fmla="*/ 173 h 827"/>
                <a:gd name="T12" fmla="*/ 2 w 22"/>
                <a:gd name="T13" fmla="*/ 134 h 827"/>
                <a:gd name="T14" fmla="*/ 13 w 22"/>
                <a:gd name="T15" fmla="*/ 201 h 827"/>
                <a:gd name="T16" fmla="*/ 4 w 22"/>
                <a:gd name="T17" fmla="*/ 240 h 827"/>
                <a:gd name="T18" fmla="*/ 13 w 22"/>
                <a:gd name="T19" fmla="*/ 201 h 827"/>
                <a:gd name="T20" fmla="*/ 14 w 22"/>
                <a:gd name="T21" fmla="*/ 307 h 827"/>
                <a:gd name="T22" fmla="*/ 4 w 22"/>
                <a:gd name="T23" fmla="*/ 269 h 827"/>
                <a:gd name="T24" fmla="*/ 15 w 22"/>
                <a:gd name="T25" fmla="*/ 336 h 827"/>
                <a:gd name="T26" fmla="*/ 6 w 22"/>
                <a:gd name="T27" fmla="*/ 374 h 827"/>
                <a:gd name="T28" fmla="*/ 15 w 22"/>
                <a:gd name="T29" fmla="*/ 336 h 827"/>
                <a:gd name="T30" fmla="*/ 16 w 22"/>
                <a:gd name="T31" fmla="*/ 441 h 827"/>
                <a:gd name="T32" fmla="*/ 6 w 22"/>
                <a:gd name="T33" fmla="*/ 403 h 827"/>
                <a:gd name="T34" fmla="*/ 17 w 22"/>
                <a:gd name="T35" fmla="*/ 470 h 827"/>
                <a:gd name="T36" fmla="*/ 8 w 22"/>
                <a:gd name="T37" fmla="*/ 509 h 827"/>
                <a:gd name="T38" fmla="*/ 17 w 22"/>
                <a:gd name="T39" fmla="*/ 470 h 827"/>
                <a:gd name="T40" fmla="*/ 18 w 22"/>
                <a:gd name="T41" fmla="*/ 576 h 827"/>
                <a:gd name="T42" fmla="*/ 8 w 22"/>
                <a:gd name="T43" fmla="*/ 537 h 827"/>
                <a:gd name="T44" fmla="*/ 19 w 22"/>
                <a:gd name="T45" fmla="*/ 604 h 827"/>
                <a:gd name="T46" fmla="*/ 10 w 22"/>
                <a:gd name="T47" fmla="*/ 643 h 827"/>
                <a:gd name="T48" fmla="*/ 19 w 22"/>
                <a:gd name="T49" fmla="*/ 604 h 827"/>
                <a:gd name="T50" fmla="*/ 20 w 22"/>
                <a:gd name="T51" fmla="*/ 710 h 827"/>
                <a:gd name="T52" fmla="*/ 10 w 22"/>
                <a:gd name="T53" fmla="*/ 672 h 827"/>
                <a:gd name="T54" fmla="*/ 20 w 22"/>
                <a:gd name="T55" fmla="*/ 739 h 827"/>
                <a:gd name="T56" fmla="*/ 11 w 22"/>
                <a:gd name="T57" fmla="*/ 777 h 827"/>
                <a:gd name="T58" fmla="*/ 20 w 22"/>
                <a:gd name="T59" fmla="*/ 739 h 827"/>
                <a:gd name="T60" fmla="*/ 22 w 22"/>
                <a:gd name="T61" fmla="*/ 827 h 827"/>
                <a:gd name="T62" fmla="*/ 12 w 22"/>
                <a:gd name="T63" fmla="*/ 806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827">
                  <a:moveTo>
                    <a:pt x="10" y="0"/>
                  </a:moveTo>
                  <a:lnTo>
                    <a:pt x="10" y="38"/>
                  </a:lnTo>
                  <a:lnTo>
                    <a:pt x="1" y="38"/>
                  </a:lnTo>
                  <a:lnTo>
                    <a:pt x="0" y="0"/>
                  </a:lnTo>
                  <a:lnTo>
                    <a:pt x="10" y="0"/>
                  </a:lnTo>
                  <a:close/>
                  <a:moveTo>
                    <a:pt x="11" y="67"/>
                  </a:moveTo>
                  <a:lnTo>
                    <a:pt x="11" y="105"/>
                  </a:lnTo>
                  <a:lnTo>
                    <a:pt x="2" y="106"/>
                  </a:lnTo>
                  <a:lnTo>
                    <a:pt x="1" y="67"/>
                  </a:lnTo>
                  <a:lnTo>
                    <a:pt x="11" y="67"/>
                  </a:lnTo>
                  <a:close/>
                  <a:moveTo>
                    <a:pt x="12" y="134"/>
                  </a:moveTo>
                  <a:lnTo>
                    <a:pt x="12" y="173"/>
                  </a:lnTo>
                  <a:lnTo>
                    <a:pt x="3" y="173"/>
                  </a:lnTo>
                  <a:lnTo>
                    <a:pt x="2" y="134"/>
                  </a:lnTo>
                  <a:lnTo>
                    <a:pt x="12" y="134"/>
                  </a:lnTo>
                  <a:close/>
                  <a:moveTo>
                    <a:pt x="13" y="201"/>
                  </a:moveTo>
                  <a:lnTo>
                    <a:pt x="13" y="240"/>
                  </a:lnTo>
                  <a:lnTo>
                    <a:pt x="4" y="240"/>
                  </a:lnTo>
                  <a:lnTo>
                    <a:pt x="3" y="202"/>
                  </a:lnTo>
                  <a:lnTo>
                    <a:pt x="13" y="201"/>
                  </a:lnTo>
                  <a:close/>
                  <a:moveTo>
                    <a:pt x="14" y="269"/>
                  </a:moveTo>
                  <a:lnTo>
                    <a:pt x="14" y="307"/>
                  </a:lnTo>
                  <a:lnTo>
                    <a:pt x="5" y="307"/>
                  </a:lnTo>
                  <a:lnTo>
                    <a:pt x="4" y="269"/>
                  </a:lnTo>
                  <a:lnTo>
                    <a:pt x="14" y="269"/>
                  </a:lnTo>
                  <a:close/>
                  <a:moveTo>
                    <a:pt x="15" y="336"/>
                  </a:moveTo>
                  <a:lnTo>
                    <a:pt x="15" y="374"/>
                  </a:lnTo>
                  <a:lnTo>
                    <a:pt x="6" y="374"/>
                  </a:lnTo>
                  <a:lnTo>
                    <a:pt x="5" y="336"/>
                  </a:lnTo>
                  <a:lnTo>
                    <a:pt x="15" y="336"/>
                  </a:lnTo>
                  <a:close/>
                  <a:moveTo>
                    <a:pt x="16" y="403"/>
                  </a:moveTo>
                  <a:lnTo>
                    <a:pt x="16" y="441"/>
                  </a:lnTo>
                  <a:lnTo>
                    <a:pt x="7" y="442"/>
                  </a:lnTo>
                  <a:lnTo>
                    <a:pt x="6" y="403"/>
                  </a:lnTo>
                  <a:lnTo>
                    <a:pt x="16" y="403"/>
                  </a:lnTo>
                  <a:close/>
                  <a:moveTo>
                    <a:pt x="17" y="470"/>
                  </a:moveTo>
                  <a:lnTo>
                    <a:pt x="17" y="508"/>
                  </a:lnTo>
                  <a:lnTo>
                    <a:pt x="8" y="509"/>
                  </a:lnTo>
                  <a:lnTo>
                    <a:pt x="7" y="470"/>
                  </a:lnTo>
                  <a:lnTo>
                    <a:pt x="17" y="470"/>
                  </a:lnTo>
                  <a:close/>
                  <a:moveTo>
                    <a:pt x="18" y="537"/>
                  </a:moveTo>
                  <a:lnTo>
                    <a:pt x="18" y="576"/>
                  </a:lnTo>
                  <a:lnTo>
                    <a:pt x="9" y="576"/>
                  </a:lnTo>
                  <a:lnTo>
                    <a:pt x="8" y="537"/>
                  </a:lnTo>
                  <a:lnTo>
                    <a:pt x="18" y="537"/>
                  </a:lnTo>
                  <a:close/>
                  <a:moveTo>
                    <a:pt x="19" y="604"/>
                  </a:moveTo>
                  <a:lnTo>
                    <a:pt x="19" y="643"/>
                  </a:lnTo>
                  <a:lnTo>
                    <a:pt x="10" y="643"/>
                  </a:lnTo>
                  <a:lnTo>
                    <a:pt x="9" y="605"/>
                  </a:lnTo>
                  <a:lnTo>
                    <a:pt x="19" y="604"/>
                  </a:lnTo>
                  <a:close/>
                  <a:moveTo>
                    <a:pt x="19" y="672"/>
                  </a:moveTo>
                  <a:lnTo>
                    <a:pt x="20" y="710"/>
                  </a:lnTo>
                  <a:lnTo>
                    <a:pt x="10" y="710"/>
                  </a:lnTo>
                  <a:lnTo>
                    <a:pt x="10" y="672"/>
                  </a:lnTo>
                  <a:lnTo>
                    <a:pt x="19" y="672"/>
                  </a:lnTo>
                  <a:close/>
                  <a:moveTo>
                    <a:pt x="20" y="739"/>
                  </a:moveTo>
                  <a:lnTo>
                    <a:pt x="21" y="777"/>
                  </a:lnTo>
                  <a:lnTo>
                    <a:pt x="11" y="777"/>
                  </a:lnTo>
                  <a:lnTo>
                    <a:pt x="11" y="739"/>
                  </a:lnTo>
                  <a:lnTo>
                    <a:pt x="20" y="739"/>
                  </a:lnTo>
                  <a:close/>
                  <a:moveTo>
                    <a:pt x="21" y="806"/>
                  </a:moveTo>
                  <a:lnTo>
                    <a:pt x="22" y="827"/>
                  </a:lnTo>
                  <a:lnTo>
                    <a:pt x="12" y="827"/>
                  </a:lnTo>
                  <a:lnTo>
                    <a:pt x="12" y="806"/>
                  </a:lnTo>
                  <a:lnTo>
                    <a:pt x="21" y="80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7" name="Freeform 169"/>
            <p:cNvSpPr>
              <a:spLocks noEditPoints="1"/>
            </p:cNvSpPr>
            <p:nvPr/>
          </p:nvSpPr>
          <p:spPr bwMode="auto">
            <a:xfrm>
              <a:off x="4697413" y="3191213"/>
              <a:ext cx="914400" cy="14288"/>
            </a:xfrm>
            <a:custGeom>
              <a:avLst/>
              <a:gdLst>
                <a:gd name="T0" fmla="*/ 0 w 576"/>
                <a:gd name="T1" fmla="*/ 0 h 9"/>
                <a:gd name="T2" fmla="*/ 39 w 576"/>
                <a:gd name="T3" fmla="*/ 0 h 9"/>
                <a:gd name="T4" fmla="*/ 39 w 576"/>
                <a:gd name="T5" fmla="*/ 9 h 9"/>
                <a:gd name="T6" fmla="*/ 0 w 576"/>
                <a:gd name="T7" fmla="*/ 9 h 9"/>
                <a:gd name="T8" fmla="*/ 0 w 576"/>
                <a:gd name="T9" fmla="*/ 0 h 9"/>
                <a:gd name="T10" fmla="*/ 67 w 576"/>
                <a:gd name="T11" fmla="*/ 0 h 9"/>
                <a:gd name="T12" fmla="*/ 106 w 576"/>
                <a:gd name="T13" fmla="*/ 0 h 9"/>
                <a:gd name="T14" fmla="*/ 106 w 576"/>
                <a:gd name="T15" fmla="*/ 9 h 9"/>
                <a:gd name="T16" fmla="*/ 67 w 576"/>
                <a:gd name="T17" fmla="*/ 9 h 9"/>
                <a:gd name="T18" fmla="*/ 67 w 576"/>
                <a:gd name="T19" fmla="*/ 0 h 9"/>
                <a:gd name="T20" fmla="*/ 135 w 576"/>
                <a:gd name="T21" fmla="*/ 0 h 9"/>
                <a:gd name="T22" fmla="*/ 173 w 576"/>
                <a:gd name="T23" fmla="*/ 0 h 9"/>
                <a:gd name="T24" fmla="*/ 173 w 576"/>
                <a:gd name="T25" fmla="*/ 9 h 9"/>
                <a:gd name="T26" fmla="*/ 135 w 576"/>
                <a:gd name="T27" fmla="*/ 9 h 9"/>
                <a:gd name="T28" fmla="*/ 135 w 576"/>
                <a:gd name="T29" fmla="*/ 0 h 9"/>
                <a:gd name="T30" fmla="*/ 202 w 576"/>
                <a:gd name="T31" fmla="*/ 0 h 9"/>
                <a:gd name="T32" fmla="*/ 240 w 576"/>
                <a:gd name="T33" fmla="*/ 0 h 9"/>
                <a:gd name="T34" fmla="*/ 240 w 576"/>
                <a:gd name="T35" fmla="*/ 9 h 9"/>
                <a:gd name="T36" fmla="*/ 202 w 576"/>
                <a:gd name="T37" fmla="*/ 9 h 9"/>
                <a:gd name="T38" fmla="*/ 202 w 576"/>
                <a:gd name="T39" fmla="*/ 0 h 9"/>
                <a:gd name="T40" fmla="*/ 269 w 576"/>
                <a:gd name="T41" fmla="*/ 0 h 9"/>
                <a:gd name="T42" fmla="*/ 307 w 576"/>
                <a:gd name="T43" fmla="*/ 0 h 9"/>
                <a:gd name="T44" fmla="*/ 307 w 576"/>
                <a:gd name="T45" fmla="*/ 9 h 9"/>
                <a:gd name="T46" fmla="*/ 269 w 576"/>
                <a:gd name="T47" fmla="*/ 9 h 9"/>
                <a:gd name="T48" fmla="*/ 269 w 576"/>
                <a:gd name="T49" fmla="*/ 0 h 9"/>
                <a:gd name="T50" fmla="*/ 336 w 576"/>
                <a:gd name="T51" fmla="*/ 0 h 9"/>
                <a:gd name="T52" fmla="*/ 375 w 576"/>
                <a:gd name="T53" fmla="*/ 0 h 9"/>
                <a:gd name="T54" fmla="*/ 375 w 576"/>
                <a:gd name="T55" fmla="*/ 9 h 9"/>
                <a:gd name="T56" fmla="*/ 336 w 576"/>
                <a:gd name="T57" fmla="*/ 9 h 9"/>
                <a:gd name="T58" fmla="*/ 336 w 576"/>
                <a:gd name="T59" fmla="*/ 0 h 9"/>
                <a:gd name="T60" fmla="*/ 403 w 576"/>
                <a:gd name="T61" fmla="*/ 0 h 9"/>
                <a:gd name="T62" fmla="*/ 442 w 576"/>
                <a:gd name="T63" fmla="*/ 0 h 9"/>
                <a:gd name="T64" fmla="*/ 442 w 576"/>
                <a:gd name="T65" fmla="*/ 9 h 9"/>
                <a:gd name="T66" fmla="*/ 403 w 576"/>
                <a:gd name="T67" fmla="*/ 9 h 9"/>
                <a:gd name="T68" fmla="*/ 403 w 576"/>
                <a:gd name="T69" fmla="*/ 0 h 9"/>
                <a:gd name="T70" fmla="*/ 471 w 576"/>
                <a:gd name="T71" fmla="*/ 0 h 9"/>
                <a:gd name="T72" fmla="*/ 509 w 576"/>
                <a:gd name="T73" fmla="*/ 0 h 9"/>
                <a:gd name="T74" fmla="*/ 509 w 576"/>
                <a:gd name="T75" fmla="*/ 9 h 9"/>
                <a:gd name="T76" fmla="*/ 471 w 576"/>
                <a:gd name="T77" fmla="*/ 9 h 9"/>
                <a:gd name="T78" fmla="*/ 471 w 576"/>
                <a:gd name="T79" fmla="*/ 0 h 9"/>
                <a:gd name="T80" fmla="*/ 538 w 576"/>
                <a:gd name="T81" fmla="*/ 0 h 9"/>
                <a:gd name="T82" fmla="*/ 576 w 576"/>
                <a:gd name="T83" fmla="*/ 0 h 9"/>
                <a:gd name="T84" fmla="*/ 576 w 576"/>
                <a:gd name="T85" fmla="*/ 9 h 9"/>
                <a:gd name="T86" fmla="*/ 538 w 576"/>
                <a:gd name="T87" fmla="*/ 9 h 9"/>
                <a:gd name="T88" fmla="*/ 538 w 576"/>
                <a:gd name="T8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6" h="9">
                  <a:moveTo>
                    <a:pt x="0" y="0"/>
                  </a:moveTo>
                  <a:lnTo>
                    <a:pt x="39" y="0"/>
                  </a:lnTo>
                  <a:lnTo>
                    <a:pt x="39" y="9"/>
                  </a:lnTo>
                  <a:lnTo>
                    <a:pt x="0" y="9"/>
                  </a:lnTo>
                  <a:lnTo>
                    <a:pt x="0" y="0"/>
                  </a:lnTo>
                  <a:close/>
                  <a:moveTo>
                    <a:pt x="67" y="0"/>
                  </a:moveTo>
                  <a:lnTo>
                    <a:pt x="106" y="0"/>
                  </a:lnTo>
                  <a:lnTo>
                    <a:pt x="106" y="9"/>
                  </a:lnTo>
                  <a:lnTo>
                    <a:pt x="67" y="9"/>
                  </a:lnTo>
                  <a:lnTo>
                    <a:pt x="67" y="0"/>
                  </a:lnTo>
                  <a:close/>
                  <a:moveTo>
                    <a:pt x="135" y="0"/>
                  </a:moveTo>
                  <a:lnTo>
                    <a:pt x="173" y="0"/>
                  </a:lnTo>
                  <a:lnTo>
                    <a:pt x="173" y="9"/>
                  </a:lnTo>
                  <a:lnTo>
                    <a:pt x="135" y="9"/>
                  </a:lnTo>
                  <a:lnTo>
                    <a:pt x="135" y="0"/>
                  </a:lnTo>
                  <a:close/>
                  <a:moveTo>
                    <a:pt x="202" y="0"/>
                  </a:moveTo>
                  <a:lnTo>
                    <a:pt x="240" y="0"/>
                  </a:lnTo>
                  <a:lnTo>
                    <a:pt x="240" y="9"/>
                  </a:lnTo>
                  <a:lnTo>
                    <a:pt x="202" y="9"/>
                  </a:lnTo>
                  <a:lnTo>
                    <a:pt x="202" y="0"/>
                  </a:lnTo>
                  <a:close/>
                  <a:moveTo>
                    <a:pt x="269" y="0"/>
                  </a:moveTo>
                  <a:lnTo>
                    <a:pt x="307" y="0"/>
                  </a:lnTo>
                  <a:lnTo>
                    <a:pt x="307" y="9"/>
                  </a:lnTo>
                  <a:lnTo>
                    <a:pt x="269" y="9"/>
                  </a:lnTo>
                  <a:lnTo>
                    <a:pt x="269" y="0"/>
                  </a:lnTo>
                  <a:close/>
                  <a:moveTo>
                    <a:pt x="336" y="0"/>
                  </a:moveTo>
                  <a:lnTo>
                    <a:pt x="375" y="0"/>
                  </a:lnTo>
                  <a:lnTo>
                    <a:pt x="375" y="9"/>
                  </a:lnTo>
                  <a:lnTo>
                    <a:pt x="336" y="9"/>
                  </a:lnTo>
                  <a:lnTo>
                    <a:pt x="336" y="0"/>
                  </a:lnTo>
                  <a:close/>
                  <a:moveTo>
                    <a:pt x="403" y="0"/>
                  </a:moveTo>
                  <a:lnTo>
                    <a:pt x="442" y="0"/>
                  </a:lnTo>
                  <a:lnTo>
                    <a:pt x="442" y="9"/>
                  </a:lnTo>
                  <a:lnTo>
                    <a:pt x="403" y="9"/>
                  </a:lnTo>
                  <a:lnTo>
                    <a:pt x="403" y="0"/>
                  </a:lnTo>
                  <a:close/>
                  <a:moveTo>
                    <a:pt x="471" y="0"/>
                  </a:moveTo>
                  <a:lnTo>
                    <a:pt x="509" y="0"/>
                  </a:lnTo>
                  <a:lnTo>
                    <a:pt x="509" y="9"/>
                  </a:lnTo>
                  <a:lnTo>
                    <a:pt x="471" y="9"/>
                  </a:lnTo>
                  <a:lnTo>
                    <a:pt x="471" y="0"/>
                  </a:lnTo>
                  <a:close/>
                  <a:moveTo>
                    <a:pt x="538" y="0"/>
                  </a:moveTo>
                  <a:lnTo>
                    <a:pt x="576" y="0"/>
                  </a:lnTo>
                  <a:lnTo>
                    <a:pt x="576" y="9"/>
                  </a:lnTo>
                  <a:lnTo>
                    <a:pt x="538" y="9"/>
                  </a:lnTo>
                  <a:lnTo>
                    <a:pt x="53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sp>
        <p:nvSpPr>
          <p:cNvPr id="4" name="Rectangle 3"/>
          <p:cNvSpPr/>
          <p:nvPr/>
        </p:nvSpPr>
        <p:spPr>
          <a:xfrm>
            <a:off x="704847" y="1132582"/>
            <a:ext cx="7524751" cy="1077218"/>
          </a:xfrm>
          <a:prstGeom prst="rect">
            <a:avLst/>
          </a:prstGeom>
        </p:spPr>
        <p:txBody>
          <a:bodyPr wrap="square">
            <a:spAutoFit/>
          </a:bodyPr>
          <a:lstStyle/>
          <a:p>
            <a:r>
              <a:rPr lang="en-US" sz="3200" dirty="0">
                <a:latin typeface="Calibri Light" pitchFamily="34" charset="0"/>
              </a:rPr>
              <a:t>Advertising causes individuals to prefer cellphones over home phones.</a:t>
            </a:r>
          </a:p>
        </p:txBody>
      </p:sp>
      <p:grpSp>
        <p:nvGrpSpPr>
          <p:cNvPr id="39" name="Group 38"/>
          <p:cNvGrpSpPr/>
          <p:nvPr/>
        </p:nvGrpSpPr>
        <p:grpSpPr>
          <a:xfrm>
            <a:off x="1976434" y="3288506"/>
            <a:ext cx="2490788" cy="1025525"/>
            <a:chOff x="3508375" y="2481263"/>
            <a:chExt cx="2490788" cy="1025525"/>
          </a:xfrm>
          <a:solidFill>
            <a:schemeClr val="tx1"/>
          </a:solidFill>
        </p:grpSpPr>
        <p:sp>
          <p:nvSpPr>
            <p:cNvPr id="40" name="Freeform 171"/>
            <p:cNvSpPr>
              <a:spLocks noEditPoints="1"/>
            </p:cNvSpPr>
            <p:nvPr/>
          </p:nvSpPr>
          <p:spPr bwMode="auto">
            <a:xfrm>
              <a:off x="4270375" y="2824163"/>
              <a:ext cx="604837" cy="119063"/>
            </a:xfrm>
            <a:custGeom>
              <a:avLst/>
              <a:gdLst>
                <a:gd name="T0" fmla="*/ 3 w 6357"/>
                <a:gd name="T1" fmla="*/ 809 h 1262"/>
                <a:gd name="T2" fmla="*/ 6088 w 6357"/>
                <a:gd name="T3" fmla="*/ 761 h 1262"/>
                <a:gd name="T4" fmla="*/ 6086 w 6357"/>
                <a:gd name="T5" fmla="*/ 489 h 1262"/>
                <a:gd name="T6" fmla="*/ 0 w 6357"/>
                <a:gd name="T7" fmla="*/ 537 h 1262"/>
                <a:gd name="T8" fmla="*/ 3 w 6357"/>
                <a:gd name="T9" fmla="*/ 809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6019 w 6357"/>
                <a:gd name="T21" fmla="*/ 743 h 1262"/>
                <a:gd name="T22" fmla="*/ 6017 w 6357"/>
                <a:gd name="T23" fmla="*/ 508 h 1262"/>
                <a:gd name="T24" fmla="*/ 5205 w 6357"/>
                <a:gd name="T25" fmla="*/ 990 h 1262"/>
                <a:gd name="T26" fmla="*/ 5158 w 6357"/>
                <a:gd name="T27" fmla="*/ 1176 h 1262"/>
                <a:gd name="T28" fmla="*/ 5344 w 6357"/>
                <a:gd name="T29"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7" h="1262">
                  <a:moveTo>
                    <a:pt x="3" y="809"/>
                  </a:moveTo>
                  <a:lnTo>
                    <a:pt x="6088" y="761"/>
                  </a:lnTo>
                  <a:lnTo>
                    <a:pt x="6086" y="489"/>
                  </a:lnTo>
                  <a:lnTo>
                    <a:pt x="0" y="537"/>
                  </a:lnTo>
                  <a:lnTo>
                    <a:pt x="3" y="809"/>
                  </a:lnTo>
                  <a:close/>
                  <a:moveTo>
                    <a:pt x="5344" y="1224"/>
                  </a:moveTo>
                  <a:lnTo>
                    <a:pt x="6357" y="622"/>
                  </a:lnTo>
                  <a:lnTo>
                    <a:pt x="5335" y="37"/>
                  </a:lnTo>
                  <a:cubicBezTo>
                    <a:pt x="5270" y="0"/>
                    <a:pt x="5186" y="22"/>
                    <a:pt x="5149" y="87"/>
                  </a:cubicBezTo>
                  <a:cubicBezTo>
                    <a:pt x="5112" y="153"/>
                    <a:pt x="5134" y="236"/>
                    <a:pt x="5200" y="273"/>
                  </a:cubicBezTo>
                  <a:lnTo>
                    <a:pt x="6019" y="743"/>
                  </a:lnTo>
                  <a:lnTo>
                    <a:pt x="6017" y="508"/>
                  </a:lnTo>
                  <a:lnTo>
                    <a:pt x="5205" y="990"/>
                  </a:lnTo>
                  <a:cubicBezTo>
                    <a:pt x="5141" y="1028"/>
                    <a:pt x="5119" y="1112"/>
                    <a:pt x="5158" y="1176"/>
                  </a:cubicBezTo>
                  <a:cubicBezTo>
                    <a:pt x="5196" y="1241"/>
                    <a:pt x="5280" y="1262"/>
                    <a:pt x="5344" y="1224"/>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41" name="Freeform 172"/>
            <p:cNvSpPr>
              <a:spLocks noEditPoints="1"/>
            </p:cNvSpPr>
            <p:nvPr/>
          </p:nvSpPr>
          <p:spPr bwMode="auto">
            <a:xfrm>
              <a:off x="4859338" y="3119438"/>
              <a:ext cx="606425" cy="120650"/>
            </a:xfrm>
            <a:custGeom>
              <a:avLst/>
              <a:gdLst>
                <a:gd name="T0" fmla="*/ 1 w 3178"/>
                <a:gd name="T1" fmla="*/ 404 h 631"/>
                <a:gd name="T2" fmla="*/ 3044 w 3178"/>
                <a:gd name="T3" fmla="*/ 381 h 631"/>
                <a:gd name="T4" fmla="*/ 3043 w 3178"/>
                <a:gd name="T5" fmla="*/ 245 h 631"/>
                <a:gd name="T6" fmla="*/ 0 w 3178"/>
                <a:gd name="T7" fmla="*/ 268 h 631"/>
                <a:gd name="T8" fmla="*/ 1 w 3178"/>
                <a:gd name="T9" fmla="*/ 404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4"/>
                  </a:moveTo>
                  <a:lnTo>
                    <a:pt x="3044" y="381"/>
                  </a:lnTo>
                  <a:lnTo>
                    <a:pt x="3043" y="245"/>
                  </a:lnTo>
                  <a:lnTo>
                    <a:pt x="0" y="268"/>
                  </a:lnTo>
                  <a:lnTo>
                    <a:pt x="1" y="404"/>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39" y="631"/>
                    <a:pt x="2672" y="612"/>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42" name="Freeform 173"/>
            <p:cNvSpPr>
              <a:spLocks noEditPoints="1"/>
            </p:cNvSpPr>
            <p:nvPr/>
          </p:nvSpPr>
          <p:spPr bwMode="auto">
            <a:xfrm>
              <a:off x="5392738" y="3386138"/>
              <a:ext cx="606425" cy="120650"/>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43" name="Freeform 174"/>
            <p:cNvSpPr>
              <a:spLocks noEditPoints="1"/>
            </p:cNvSpPr>
            <p:nvPr/>
          </p:nvSpPr>
          <p:spPr bwMode="auto">
            <a:xfrm>
              <a:off x="3508375" y="2481263"/>
              <a:ext cx="604837" cy="120650"/>
            </a:xfrm>
            <a:custGeom>
              <a:avLst/>
              <a:gdLst>
                <a:gd name="T0" fmla="*/ 3 w 6357"/>
                <a:gd name="T1" fmla="*/ 809 h 1262"/>
                <a:gd name="T2" fmla="*/ 6088 w 6357"/>
                <a:gd name="T3" fmla="*/ 761 h 1262"/>
                <a:gd name="T4" fmla="*/ 6086 w 6357"/>
                <a:gd name="T5" fmla="*/ 489 h 1262"/>
                <a:gd name="T6" fmla="*/ 0 w 6357"/>
                <a:gd name="T7" fmla="*/ 537 h 1262"/>
                <a:gd name="T8" fmla="*/ 3 w 6357"/>
                <a:gd name="T9" fmla="*/ 809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6019 w 6357"/>
                <a:gd name="T21" fmla="*/ 743 h 1262"/>
                <a:gd name="T22" fmla="*/ 6017 w 6357"/>
                <a:gd name="T23" fmla="*/ 508 h 1262"/>
                <a:gd name="T24" fmla="*/ 5205 w 6357"/>
                <a:gd name="T25" fmla="*/ 990 h 1262"/>
                <a:gd name="T26" fmla="*/ 5158 w 6357"/>
                <a:gd name="T27" fmla="*/ 1176 h 1262"/>
                <a:gd name="T28" fmla="*/ 5344 w 6357"/>
                <a:gd name="T29"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7" h="1262">
                  <a:moveTo>
                    <a:pt x="3" y="809"/>
                  </a:moveTo>
                  <a:lnTo>
                    <a:pt x="6088" y="761"/>
                  </a:lnTo>
                  <a:lnTo>
                    <a:pt x="6086" y="489"/>
                  </a:lnTo>
                  <a:lnTo>
                    <a:pt x="0" y="537"/>
                  </a:lnTo>
                  <a:lnTo>
                    <a:pt x="3" y="809"/>
                  </a:lnTo>
                  <a:close/>
                  <a:moveTo>
                    <a:pt x="5344" y="1224"/>
                  </a:moveTo>
                  <a:lnTo>
                    <a:pt x="6357" y="622"/>
                  </a:lnTo>
                  <a:lnTo>
                    <a:pt x="5335" y="37"/>
                  </a:lnTo>
                  <a:cubicBezTo>
                    <a:pt x="5270" y="0"/>
                    <a:pt x="5186" y="22"/>
                    <a:pt x="5149" y="87"/>
                  </a:cubicBezTo>
                  <a:cubicBezTo>
                    <a:pt x="5112" y="153"/>
                    <a:pt x="5134" y="236"/>
                    <a:pt x="5200" y="273"/>
                  </a:cubicBezTo>
                  <a:lnTo>
                    <a:pt x="6019" y="743"/>
                  </a:lnTo>
                  <a:lnTo>
                    <a:pt x="6017" y="508"/>
                  </a:lnTo>
                  <a:lnTo>
                    <a:pt x="5205" y="990"/>
                  </a:lnTo>
                  <a:cubicBezTo>
                    <a:pt x="5141" y="1028"/>
                    <a:pt x="5119" y="1112"/>
                    <a:pt x="5158" y="1176"/>
                  </a:cubicBezTo>
                  <a:cubicBezTo>
                    <a:pt x="5196" y="1241"/>
                    <a:pt x="5280" y="1262"/>
                    <a:pt x="5344" y="1224"/>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sp>
        <p:nvSpPr>
          <p:cNvPr id="44" name="Freeform 131"/>
          <p:cNvSpPr>
            <a:spLocks/>
          </p:cNvSpPr>
          <p:nvPr/>
        </p:nvSpPr>
        <p:spPr bwMode="auto">
          <a:xfrm>
            <a:off x="3110171" y="3979707"/>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45" name="Freeform 131"/>
          <p:cNvSpPr>
            <a:spLocks/>
          </p:cNvSpPr>
          <p:nvPr/>
        </p:nvSpPr>
        <p:spPr bwMode="auto">
          <a:xfrm>
            <a:off x="4075890" y="3973658"/>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Tree>
    <p:extLst>
      <p:ext uri="{BB962C8B-B14F-4D97-AF65-F5344CB8AC3E}">
        <p14:creationId xmlns:p14="http://schemas.microsoft.com/office/powerpoint/2010/main" val="2046224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III</a:t>
            </a:r>
          </a:p>
        </p:txBody>
      </p:sp>
      <p:sp>
        <p:nvSpPr>
          <p:cNvPr id="3" name="Content Placeholder 2"/>
          <p:cNvSpPr>
            <a:spLocks noGrp="1"/>
          </p:cNvSpPr>
          <p:nvPr>
            <p:ph idx="4294967295"/>
          </p:nvPr>
        </p:nvSpPr>
        <p:spPr>
          <a:xfrm>
            <a:off x="5759450" y="2128838"/>
            <a:ext cx="3384550" cy="4043362"/>
          </a:xfrm>
        </p:spPr>
        <p:txBody>
          <a:bodyPr>
            <a:normAutofit/>
          </a:bodyPr>
          <a:lstStyle/>
          <a:p>
            <a:r>
              <a:rPr lang="en-US" dirty="0"/>
              <a:t>Sales imply the price is going down.</a:t>
            </a:r>
          </a:p>
          <a:p>
            <a:r>
              <a:rPr lang="en-US" dirty="0"/>
              <a:t>This causes a movement along the demand curve.</a:t>
            </a:r>
          </a:p>
          <a:p>
            <a:pPr lvl="1"/>
            <a:endParaRPr lang="en-US" dirty="0"/>
          </a:p>
        </p:txBody>
      </p:sp>
      <p:sp>
        <p:nvSpPr>
          <p:cNvPr id="5" name="AutoShape 4"/>
          <p:cNvSpPr>
            <a:spLocks noChangeAspect="1" noChangeArrowheads="1" noTextEdit="1"/>
          </p:cNvSpPr>
          <p:nvPr/>
        </p:nvSpPr>
        <p:spPr bwMode="auto">
          <a:xfrm>
            <a:off x="228600" y="1730375"/>
            <a:ext cx="5437188" cy="482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10"/>
          <p:cNvSpPr>
            <a:spLocks/>
          </p:cNvSpPr>
          <p:nvPr/>
        </p:nvSpPr>
        <p:spPr bwMode="auto">
          <a:xfrm>
            <a:off x="993775" y="2657476"/>
            <a:ext cx="4284663" cy="3121025"/>
          </a:xfrm>
          <a:custGeom>
            <a:avLst/>
            <a:gdLst>
              <a:gd name="T0" fmla="*/ 151 w 22495"/>
              <a:gd name="T1" fmla="*/ 28 h 16383"/>
              <a:gd name="T2" fmla="*/ 2935 w 22495"/>
              <a:gd name="T3" fmla="*/ 2052 h 16383"/>
              <a:gd name="T4" fmla="*/ 5727 w 22495"/>
              <a:gd name="T5" fmla="*/ 4076 h 16383"/>
              <a:gd name="T6" fmla="*/ 8511 w 22495"/>
              <a:gd name="T7" fmla="*/ 6100 h 16383"/>
              <a:gd name="T8" fmla="*/ 11303 w 22495"/>
              <a:gd name="T9" fmla="*/ 8116 h 16383"/>
              <a:gd name="T10" fmla="*/ 14087 w 22495"/>
              <a:gd name="T11" fmla="*/ 10140 h 16383"/>
              <a:gd name="T12" fmla="*/ 16879 w 22495"/>
              <a:gd name="T13" fmla="*/ 12164 h 16383"/>
              <a:gd name="T14" fmla="*/ 19663 w 22495"/>
              <a:gd name="T15" fmla="*/ 14188 h 16383"/>
              <a:gd name="T16" fmla="*/ 22447 w 22495"/>
              <a:gd name="T17" fmla="*/ 16212 h 16383"/>
              <a:gd name="T18" fmla="*/ 22467 w 22495"/>
              <a:gd name="T19" fmla="*/ 16335 h 16383"/>
              <a:gd name="T20" fmla="*/ 22344 w 22495"/>
              <a:gd name="T21" fmla="*/ 16355 h 16383"/>
              <a:gd name="T22" fmla="*/ 19560 w 22495"/>
              <a:gd name="T23" fmla="*/ 14331 h 16383"/>
              <a:gd name="T24" fmla="*/ 16776 w 22495"/>
              <a:gd name="T25" fmla="*/ 12307 h 16383"/>
              <a:gd name="T26" fmla="*/ 13984 w 22495"/>
              <a:gd name="T27" fmla="*/ 10283 h 16383"/>
              <a:gd name="T28" fmla="*/ 11200 w 22495"/>
              <a:gd name="T29" fmla="*/ 8259 h 16383"/>
              <a:gd name="T30" fmla="*/ 8408 w 22495"/>
              <a:gd name="T31" fmla="*/ 6243 h 16383"/>
              <a:gd name="T32" fmla="*/ 5624 w 22495"/>
              <a:gd name="T33" fmla="*/ 4219 h 16383"/>
              <a:gd name="T34" fmla="*/ 2832 w 22495"/>
              <a:gd name="T35" fmla="*/ 2195 h 16383"/>
              <a:gd name="T36" fmla="*/ 48 w 22495"/>
              <a:gd name="T37" fmla="*/ 171 h 16383"/>
              <a:gd name="T38" fmla="*/ 28 w 22495"/>
              <a:gd name="T39" fmla="*/ 48 h 16383"/>
              <a:gd name="T40" fmla="*/ 151 w 22495"/>
              <a:gd name="T41" fmla="*/ 28 h 16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95" h="16383">
                <a:moveTo>
                  <a:pt x="151" y="28"/>
                </a:moveTo>
                <a:lnTo>
                  <a:pt x="2935" y="2052"/>
                </a:lnTo>
                <a:lnTo>
                  <a:pt x="5727" y="4076"/>
                </a:lnTo>
                <a:lnTo>
                  <a:pt x="8511" y="6100"/>
                </a:lnTo>
                <a:lnTo>
                  <a:pt x="11303" y="8116"/>
                </a:lnTo>
                <a:lnTo>
                  <a:pt x="14087" y="10140"/>
                </a:lnTo>
                <a:lnTo>
                  <a:pt x="16879" y="12164"/>
                </a:lnTo>
                <a:lnTo>
                  <a:pt x="19663" y="14188"/>
                </a:lnTo>
                <a:lnTo>
                  <a:pt x="22447" y="16212"/>
                </a:lnTo>
                <a:cubicBezTo>
                  <a:pt x="22487" y="16241"/>
                  <a:pt x="22495" y="16296"/>
                  <a:pt x="22467" y="16335"/>
                </a:cubicBezTo>
                <a:cubicBezTo>
                  <a:pt x="22438" y="16375"/>
                  <a:pt x="22383" y="16383"/>
                  <a:pt x="22344" y="16355"/>
                </a:cubicBezTo>
                <a:lnTo>
                  <a:pt x="19560" y="14331"/>
                </a:lnTo>
                <a:lnTo>
                  <a:pt x="16776" y="12307"/>
                </a:lnTo>
                <a:lnTo>
                  <a:pt x="13984" y="10283"/>
                </a:lnTo>
                <a:lnTo>
                  <a:pt x="11200" y="8259"/>
                </a:lnTo>
                <a:lnTo>
                  <a:pt x="8408" y="6243"/>
                </a:lnTo>
                <a:lnTo>
                  <a:pt x="5624" y="4219"/>
                </a:lnTo>
                <a:lnTo>
                  <a:pt x="2832" y="2195"/>
                </a:lnTo>
                <a:lnTo>
                  <a:pt x="48" y="171"/>
                </a:lnTo>
                <a:cubicBezTo>
                  <a:pt x="8" y="142"/>
                  <a:pt x="0" y="87"/>
                  <a:pt x="28" y="48"/>
                </a:cubicBezTo>
                <a:cubicBezTo>
                  <a:pt x="57" y="8"/>
                  <a:pt x="112" y="0"/>
                  <a:pt x="151" y="28"/>
                </a:cubicBezTo>
                <a:close/>
              </a:path>
            </a:pathLst>
          </a:custGeom>
          <a:solidFill>
            <a:schemeClr val="accent6">
              <a:lumMod val="75000"/>
            </a:schemeClr>
          </a:solidFill>
          <a:ln w="1" cap="flat">
            <a:solidFill>
              <a:schemeClr val="accent6">
                <a:lumMod val="75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 name="Group 6"/>
          <p:cNvGrpSpPr/>
          <p:nvPr/>
        </p:nvGrpSpPr>
        <p:grpSpPr>
          <a:xfrm>
            <a:off x="979488" y="2643188"/>
            <a:ext cx="4311650" cy="3148013"/>
            <a:chOff x="979488" y="2260600"/>
            <a:chExt cx="4311650" cy="3148013"/>
          </a:xfrm>
        </p:grpSpPr>
        <p:sp>
          <p:nvSpPr>
            <p:cNvPr id="8" name="Oval 11"/>
            <p:cNvSpPr>
              <a:spLocks noChangeArrowheads="1"/>
            </p:cNvSpPr>
            <p:nvPr/>
          </p:nvSpPr>
          <p:spPr bwMode="auto">
            <a:xfrm>
              <a:off x="979488" y="2260600"/>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Oval 13"/>
            <p:cNvSpPr>
              <a:spLocks noChangeArrowheads="1"/>
            </p:cNvSpPr>
            <p:nvPr/>
          </p:nvSpPr>
          <p:spPr bwMode="auto">
            <a:xfrm>
              <a:off x="1511300" y="2644775"/>
              <a:ext cx="63500" cy="650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Oval 17"/>
            <p:cNvSpPr>
              <a:spLocks noChangeArrowheads="1"/>
            </p:cNvSpPr>
            <p:nvPr/>
          </p:nvSpPr>
          <p:spPr bwMode="auto">
            <a:xfrm>
              <a:off x="2573338" y="3416300"/>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Oval 21"/>
            <p:cNvSpPr>
              <a:spLocks noChangeArrowheads="1"/>
            </p:cNvSpPr>
            <p:nvPr/>
          </p:nvSpPr>
          <p:spPr bwMode="auto">
            <a:xfrm>
              <a:off x="3635375" y="4187825"/>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Oval 25"/>
            <p:cNvSpPr>
              <a:spLocks noChangeArrowheads="1"/>
            </p:cNvSpPr>
            <p:nvPr/>
          </p:nvSpPr>
          <p:spPr bwMode="auto">
            <a:xfrm>
              <a:off x="4697413" y="4959350"/>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Oval 27"/>
            <p:cNvSpPr>
              <a:spLocks noChangeArrowheads="1"/>
            </p:cNvSpPr>
            <p:nvPr/>
          </p:nvSpPr>
          <p:spPr bwMode="auto">
            <a:xfrm>
              <a:off x="5227638" y="5343525"/>
              <a:ext cx="63500" cy="650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4" name="Rectangle 8"/>
          <p:cNvSpPr>
            <a:spLocks noChangeArrowheads="1"/>
          </p:cNvSpPr>
          <p:nvPr/>
        </p:nvSpPr>
        <p:spPr bwMode="auto">
          <a:xfrm>
            <a:off x="747713" y="6140451"/>
            <a:ext cx="4778375" cy="7938"/>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5" name="Group 14"/>
          <p:cNvGrpSpPr/>
          <p:nvPr/>
        </p:nvGrpSpPr>
        <p:grpSpPr>
          <a:xfrm>
            <a:off x="922338" y="6102351"/>
            <a:ext cx="4608513" cy="590837"/>
            <a:chOff x="922338" y="5719763"/>
            <a:chExt cx="4608513" cy="590837"/>
          </a:xfrm>
        </p:grpSpPr>
        <p:sp>
          <p:nvSpPr>
            <p:cNvPr id="16" name="Freeform 9"/>
            <p:cNvSpPr>
              <a:spLocks noEditPoints="1"/>
            </p:cNvSpPr>
            <p:nvPr/>
          </p:nvSpPr>
          <p:spPr bwMode="auto">
            <a:xfrm>
              <a:off x="1008063" y="5719763"/>
              <a:ext cx="4522788" cy="41275"/>
            </a:xfrm>
            <a:custGeom>
              <a:avLst/>
              <a:gdLst>
                <a:gd name="T0" fmla="*/ 6 w 2849"/>
                <a:gd name="T1" fmla="*/ 0 h 26"/>
                <a:gd name="T2" fmla="*/ 6 w 2849"/>
                <a:gd name="T3" fmla="*/ 26 h 26"/>
                <a:gd name="T4" fmla="*/ 0 w 2849"/>
                <a:gd name="T5" fmla="*/ 26 h 26"/>
                <a:gd name="T6" fmla="*/ 0 w 2849"/>
                <a:gd name="T7" fmla="*/ 0 h 26"/>
                <a:gd name="T8" fmla="*/ 6 w 2849"/>
                <a:gd name="T9" fmla="*/ 0 h 26"/>
                <a:gd name="T10" fmla="*/ 340 w 2849"/>
                <a:gd name="T11" fmla="*/ 0 h 26"/>
                <a:gd name="T12" fmla="*/ 340 w 2849"/>
                <a:gd name="T13" fmla="*/ 26 h 26"/>
                <a:gd name="T14" fmla="*/ 334 w 2849"/>
                <a:gd name="T15" fmla="*/ 26 h 26"/>
                <a:gd name="T16" fmla="*/ 334 w 2849"/>
                <a:gd name="T17" fmla="*/ 0 h 26"/>
                <a:gd name="T18" fmla="*/ 340 w 2849"/>
                <a:gd name="T19" fmla="*/ 0 h 26"/>
                <a:gd name="T20" fmla="*/ 675 w 2849"/>
                <a:gd name="T21" fmla="*/ 0 h 26"/>
                <a:gd name="T22" fmla="*/ 675 w 2849"/>
                <a:gd name="T23" fmla="*/ 26 h 26"/>
                <a:gd name="T24" fmla="*/ 669 w 2849"/>
                <a:gd name="T25" fmla="*/ 26 h 26"/>
                <a:gd name="T26" fmla="*/ 669 w 2849"/>
                <a:gd name="T27" fmla="*/ 0 h 26"/>
                <a:gd name="T28" fmla="*/ 675 w 2849"/>
                <a:gd name="T29" fmla="*/ 0 h 26"/>
                <a:gd name="T30" fmla="*/ 1009 w 2849"/>
                <a:gd name="T31" fmla="*/ 0 h 26"/>
                <a:gd name="T32" fmla="*/ 1009 w 2849"/>
                <a:gd name="T33" fmla="*/ 26 h 26"/>
                <a:gd name="T34" fmla="*/ 1003 w 2849"/>
                <a:gd name="T35" fmla="*/ 26 h 26"/>
                <a:gd name="T36" fmla="*/ 1003 w 2849"/>
                <a:gd name="T37" fmla="*/ 0 h 26"/>
                <a:gd name="T38" fmla="*/ 1009 w 2849"/>
                <a:gd name="T39" fmla="*/ 0 h 26"/>
                <a:gd name="T40" fmla="*/ 1344 w 2849"/>
                <a:gd name="T41" fmla="*/ 0 h 26"/>
                <a:gd name="T42" fmla="*/ 1344 w 2849"/>
                <a:gd name="T43" fmla="*/ 26 h 26"/>
                <a:gd name="T44" fmla="*/ 1338 w 2849"/>
                <a:gd name="T45" fmla="*/ 26 h 26"/>
                <a:gd name="T46" fmla="*/ 1338 w 2849"/>
                <a:gd name="T47" fmla="*/ 0 h 26"/>
                <a:gd name="T48" fmla="*/ 1344 w 2849"/>
                <a:gd name="T49" fmla="*/ 0 h 26"/>
                <a:gd name="T50" fmla="*/ 1678 w 2849"/>
                <a:gd name="T51" fmla="*/ 0 h 26"/>
                <a:gd name="T52" fmla="*/ 1678 w 2849"/>
                <a:gd name="T53" fmla="*/ 26 h 26"/>
                <a:gd name="T54" fmla="*/ 1672 w 2849"/>
                <a:gd name="T55" fmla="*/ 26 h 26"/>
                <a:gd name="T56" fmla="*/ 1672 w 2849"/>
                <a:gd name="T57" fmla="*/ 0 h 26"/>
                <a:gd name="T58" fmla="*/ 1678 w 2849"/>
                <a:gd name="T59" fmla="*/ 0 h 26"/>
                <a:gd name="T60" fmla="*/ 2013 w 2849"/>
                <a:gd name="T61" fmla="*/ 0 h 26"/>
                <a:gd name="T62" fmla="*/ 2013 w 2849"/>
                <a:gd name="T63" fmla="*/ 26 h 26"/>
                <a:gd name="T64" fmla="*/ 2007 w 2849"/>
                <a:gd name="T65" fmla="*/ 26 h 26"/>
                <a:gd name="T66" fmla="*/ 2007 w 2849"/>
                <a:gd name="T67" fmla="*/ 0 h 26"/>
                <a:gd name="T68" fmla="*/ 2013 w 2849"/>
                <a:gd name="T69" fmla="*/ 0 h 26"/>
                <a:gd name="T70" fmla="*/ 2347 w 2849"/>
                <a:gd name="T71" fmla="*/ 0 h 26"/>
                <a:gd name="T72" fmla="*/ 2347 w 2849"/>
                <a:gd name="T73" fmla="*/ 26 h 26"/>
                <a:gd name="T74" fmla="*/ 2341 w 2849"/>
                <a:gd name="T75" fmla="*/ 26 h 26"/>
                <a:gd name="T76" fmla="*/ 2341 w 2849"/>
                <a:gd name="T77" fmla="*/ 0 h 26"/>
                <a:gd name="T78" fmla="*/ 2347 w 2849"/>
                <a:gd name="T79" fmla="*/ 0 h 26"/>
                <a:gd name="T80" fmla="*/ 2681 w 2849"/>
                <a:gd name="T81" fmla="*/ 0 h 26"/>
                <a:gd name="T82" fmla="*/ 2681 w 2849"/>
                <a:gd name="T83" fmla="*/ 26 h 26"/>
                <a:gd name="T84" fmla="*/ 2675 w 2849"/>
                <a:gd name="T85" fmla="*/ 26 h 26"/>
                <a:gd name="T86" fmla="*/ 2675 w 2849"/>
                <a:gd name="T87" fmla="*/ 0 h 26"/>
                <a:gd name="T88" fmla="*/ 2681 w 2849"/>
                <a:gd name="T89" fmla="*/ 0 h 26"/>
                <a:gd name="T90" fmla="*/ 2849 w 2849"/>
                <a:gd name="T91" fmla="*/ 0 h 26"/>
                <a:gd name="T92" fmla="*/ 2849 w 2849"/>
                <a:gd name="T93" fmla="*/ 26 h 26"/>
                <a:gd name="T94" fmla="*/ 2843 w 2849"/>
                <a:gd name="T95" fmla="*/ 26 h 26"/>
                <a:gd name="T96" fmla="*/ 2843 w 2849"/>
                <a:gd name="T97" fmla="*/ 0 h 26"/>
                <a:gd name="T98" fmla="*/ 2849 w 2849"/>
                <a:gd name="T9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49" h="26">
                  <a:moveTo>
                    <a:pt x="6" y="0"/>
                  </a:moveTo>
                  <a:lnTo>
                    <a:pt x="6" y="26"/>
                  </a:lnTo>
                  <a:lnTo>
                    <a:pt x="0" y="26"/>
                  </a:lnTo>
                  <a:lnTo>
                    <a:pt x="0" y="0"/>
                  </a:lnTo>
                  <a:lnTo>
                    <a:pt x="6" y="0"/>
                  </a:lnTo>
                  <a:close/>
                  <a:moveTo>
                    <a:pt x="340" y="0"/>
                  </a:moveTo>
                  <a:lnTo>
                    <a:pt x="340" y="26"/>
                  </a:lnTo>
                  <a:lnTo>
                    <a:pt x="334" y="26"/>
                  </a:lnTo>
                  <a:lnTo>
                    <a:pt x="334" y="0"/>
                  </a:lnTo>
                  <a:lnTo>
                    <a:pt x="340" y="0"/>
                  </a:lnTo>
                  <a:close/>
                  <a:moveTo>
                    <a:pt x="675" y="0"/>
                  </a:moveTo>
                  <a:lnTo>
                    <a:pt x="675" y="26"/>
                  </a:lnTo>
                  <a:lnTo>
                    <a:pt x="669" y="26"/>
                  </a:lnTo>
                  <a:lnTo>
                    <a:pt x="669" y="0"/>
                  </a:lnTo>
                  <a:lnTo>
                    <a:pt x="675" y="0"/>
                  </a:lnTo>
                  <a:close/>
                  <a:moveTo>
                    <a:pt x="1009" y="0"/>
                  </a:moveTo>
                  <a:lnTo>
                    <a:pt x="1009" y="26"/>
                  </a:lnTo>
                  <a:lnTo>
                    <a:pt x="1003" y="26"/>
                  </a:lnTo>
                  <a:lnTo>
                    <a:pt x="1003" y="0"/>
                  </a:lnTo>
                  <a:lnTo>
                    <a:pt x="1009" y="0"/>
                  </a:lnTo>
                  <a:close/>
                  <a:moveTo>
                    <a:pt x="1344" y="0"/>
                  </a:moveTo>
                  <a:lnTo>
                    <a:pt x="1344" y="26"/>
                  </a:lnTo>
                  <a:lnTo>
                    <a:pt x="1338" y="26"/>
                  </a:lnTo>
                  <a:lnTo>
                    <a:pt x="1338" y="0"/>
                  </a:lnTo>
                  <a:lnTo>
                    <a:pt x="1344" y="0"/>
                  </a:lnTo>
                  <a:close/>
                  <a:moveTo>
                    <a:pt x="1678" y="0"/>
                  </a:moveTo>
                  <a:lnTo>
                    <a:pt x="1678" y="26"/>
                  </a:lnTo>
                  <a:lnTo>
                    <a:pt x="1672" y="26"/>
                  </a:lnTo>
                  <a:lnTo>
                    <a:pt x="1672" y="0"/>
                  </a:lnTo>
                  <a:lnTo>
                    <a:pt x="1678" y="0"/>
                  </a:lnTo>
                  <a:close/>
                  <a:moveTo>
                    <a:pt x="2013" y="0"/>
                  </a:moveTo>
                  <a:lnTo>
                    <a:pt x="2013" y="26"/>
                  </a:lnTo>
                  <a:lnTo>
                    <a:pt x="2007" y="26"/>
                  </a:lnTo>
                  <a:lnTo>
                    <a:pt x="2007" y="0"/>
                  </a:lnTo>
                  <a:lnTo>
                    <a:pt x="2013" y="0"/>
                  </a:lnTo>
                  <a:close/>
                  <a:moveTo>
                    <a:pt x="2347" y="0"/>
                  </a:moveTo>
                  <a:lnTo>
                    <a:pt x="2347" y="26"/>
                  </a:lnTo>
                  <a:lnTo>
                    <a:pt x="2341" y="26"/>
                  </a:lnTo>
                  <a:lnTo>
                    <a:pt x="2341" y="0"/>
                  </a:lnTo>
                  <a:lnTo>
                    <a:pt x="2347" y="0"/>
                  </a:lnTo>
                  <a:close/>
                  <a:moveTo>
                    <a:pt x="2681" y="0"/>
                  </a:moveTo>
                  <a:lnTo>
                    <a:pt x="2681" y="26"/>
                  </a:lnTo>
                  <a:lnTo>
                    <a:pt x="2675" y="26"/>
                  </a:lnTo>
                  <a:lnTo>
                    <a:pt x="2675" y="0"/>
                  </a:lnTo>
                  <a:lnTo>
                    <a:pt x="2681" y="0"/>
                  </a:lnTo>
                  <a:close/>
                  <a:moveTo>
                    <a:pt x="2849" y="0"/>
                  </a:moveTo>
                  <a:lnTo>
                    <a:pt x="2849" y="26"/>
                  </a:lnTo>
                  <a:lnTo>
                    <a:pt x="2843" y="26"/>
                  </a:lnTo>
                  <a:lnTo>
                    <a:pt x="2843" y="0"/>
                  </a:lnTo>
                  <a:lnTo>
                    <a:pt x="2849"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TextBox 16"/>
            <p:cNvSpPr txBox="1"/>
            <p:nvPr/>
          </p:nvSpPr>
          <p:spPr>
            <a:xfrm>
              <a:off x="1905000" y="6018212"/>
              <a:ext cx="2743200" cy="292388"/>
            </a:xfrm>
            <a:prstGeom prst="rect">
              <a:avLst/>
            </a:prstGeom>
            <a:noFill/>
          </p:spPr>
          <p:txBody>
            <a:bodyPr wrap="square" rtlCol="0">
              <a:spAutoFit/>
            </a:bodyPr>
            <a:lstStyle/>
            <a:p>
              <a:r>
                <a:rPr lang="en-US" sz="1300" dirty="0"/>
                <a:t>Quantity of cell phones (millions)</a:t>
              </a:r>
            </a:p>
          </p:txBody>
        </p:sp>
        <p:sp>
          <p:nvSpPr>
            <p:cNvPr id="18" name="Rectangle 41"/>
            <p:cNvSpPr>
              <a:spLocks noChangeArrowheads="1"/>
            </p:cNvSpPr>
            <p:nvPr/>
          </p:nvSpPr>
          <p:spPr bwMode="auto">
            <a:xfrm>
              <a:off x="922338" y="587533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30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42"/>
            <p:cNvSpPr>
              <a:spLocks noChangeArrowheads="1"/>
            </p:cNvSpPr>
            <p:nvPr/>
          </p:nvSpPr>
          <p:spPr bwMode="auto">
            <a:xfrm>
              <a:off x="1454150" y="587533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43"/>
            <p:cNvSpPr>
              <a:spLocks noChangeArrowheads="1"/>
            </p:cNvSpPr>
            <p:nvPr/>
          </p:nvSpPr>
          <p:spPr bwMode="auto">
            <a:xfrm>
              <a:off x="1984375" y="587533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90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44"/>
            <p:cNvSpPr>
              <a:spLocks noChangeArrowheads="1"/>
            </p:cNvSpPr>
            <p:nvPr/>
          </p:nvSpPr>
          <p:spPr bwMode="auto">
            <a:xfrm>
              <a:off x="2470150"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45"/>
            <p:cNvSpPr>
              <a:spLocks noChangeArrowheads="1"/>
            </p:cNvSpPr>
            <p:nvPr/>
          </p:nvSpPr>
          <p:spPr bwMode="auto">
            <a:xfrm>
              <a:off x="3001963"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150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46"/>
            <p:cNvSpPr>
              <a:spLocks noChangeArrowheads="1"/>
            </p:cNvSpPr>
            <p:nvPr/>
          </p:nvSpPr>
          <p:spPr bwMode="auto">
            <a:xfrm>
              <a:off x="3532188"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47"/>
            <p:cNvSpPr>
              <a:spLocks noChangeArrowheads="1"/>
            </p:cNvSpPr>
            <p:nvPr/>
          </p:nvSpPr>
          <p:spPr bwMode="auto">
            <a:xfrm>
              <a:off x="4064000"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210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48"/>
            <p:cNvSpPr>
              <a:spLocks noChangeArrowheads="1"/>
            </p:cNvSpPr>
            <p:nvPr/>
          </p:nvSpPr>
          <p:spPr bwMode="auto">
            <a:xfrm>
              <a:off x="4594225"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49"/>
            <p:cNvSpPr>
              <a:spLocks noChangeArrowheads="1"/>
            </p:cNvSpPr>
            <p:nvPr/>
          </p:nvSpPr>
          <p:spPr bwMode="auto">
            <a:xfrm>
              <a:off x="5124450"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270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grpSp>
      <p:grpSp>
        <p:nvGrpSpPr>
          <p:cNvPr id="31" name="Group 30"/>
          <p:cNvGrpSpPr/>
          <p:nvPr/>
        </p:nvGrpSpPr>
        <p:grpSpPr>
          <a:xfrm>
            <a:off x="996949" y="2867026"/>
            <a:ext cx="3496078" cy="2089150"/>
            <a:chOff x="996949" y="2484438"/>
            <a:chExt cx="3496078" cy="1241425"/>
          </a:xfrm>
        </p:grpSpPr>
        <p:sp>
          <p:nvSpPr>
            <p:cNvPr id="32" name="Freeform 54"/>
            <p:cNvSpPr>
              <a:spLocks noEditPoints="1"/>
            </p:cNvSpPr>
            <p:nvPr/>
          </p:nvSpPr>
          <p:spPr bwMode="auto">
            <a:xfrm>
              <a:off x="996949" y="2828283"/>
              <a:ext cx="203201" cy="897580"/>
            </a:xfrm>
            <a:custGeom>
              <a:avLst/>
              <a:gdLst>
                <a:gd name="T0" fmla="*/ 767 w 1263"/>
                <a:gd name="T1" fmla="*/ 0 h 6049"/>
                <a:gd name="T2" fmla="*/ 767 w 1263"/>
                <a:gd name="T3" fmla="*/ 5779 h 6049"/>
                <a:gd name="T4" fmla="*/ 495 w 1263"/>
                <a:gd name="T5" fmla="*/ 5779 h 6049"/>
                <a:gd name="T6" fmla="*/ 495 w 1263"/>
                <a:gd name="T7" fmla="*/ 0 h 6049"/>
                <a:gd name="T8" fmla="*/ 767 w 1263"/>
                <a:gd name="T9" fmla="*/ 0 h 6049"/>
                <a:gd name="T10" fmla="*/ 1225 w 1263"/>
                <a:gd name="T11" fmla="*/ 5032 h 6049"/>
                <a:gd name="T12" fmla="*/ 631 w 1263"/>
                <a:gd name="T13" fmla="*/ 6049 h 6049"/>
                <a:gd name="T14" fmla="*/ 38 w 1263"/>
                <a:gd name="T15" fmla="*/ 5032 h 6049"/>
                <a:gd name="T16" fmla="*/ 87 w 1263"/>
                <a:gd name="T17" fmla="*/ 4846 h 6049"/>
                <a:gd name="T18" fmla="*/ 273 w 1263"/>
                <a:gd name="T19" fmla="*/ 4895 h 6049"/>
                <a:gd name="T20" fmla="*/ 273 w 1263"/>
                <a:gd name="T21" fmla="*/ 4895 h 6049"/>
                <a:gd name="T22" fmla="*/ 749 w 1263"/>
                <a:gd name="T23" fmla="*/ 5711 h 6049"/>
                <a:gd name="T24" fmla="*/ 514 w 1263"/>
                <a:gd name="T25" fmla="*/ 5711 h 6049"/>
                <a:gd name="T26" fmla="*/ 990 w 1263"/>
                <a:gd name="T27" fmla="*/ 4895 h 6049"/>
                <a:gd name="T28" fmla="*/ 1176 w 1263"/>
                <a:gd name="T29" fmla="*/ 4846 h 6049"/>
                <a:gd name="T30" fmla="*/ 1225 w 1263"/>
                <a:gd name="T31" fmla="*/ 5032 h 6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3" h="6049">
                  <a:moveTo>
                    <a:pt x="767" y="0"/>
                  </a:moveTo>
                  <a:lnTo>
                    <a:pt x="767" y="5779"/>
                  </a:lnTo>
                  <a:lnTo>
                    <a:pt x="495" y="5779"/>
                  </a:lnTo>
                  <a:lnTo>
                    <a:pt x="495" y="0"/>
                  </a:lnTo>
                  <a:lnTo>
                    <a:pt x="767" y="0"/>
                  </a:lnTo>
                  <a:close/>
                  <a:moveTo>
                    <a:pt x="1225" y="5032"/>
                  </a:moveTo>
                  <a:lnTo>
                    <a:pt x="631" y="6049"/>
                  </a:lnTo>
                  <a:lnTo>
                    <a:pt x="38" y="5032"/>
                  </a:lnTo>
                  <a:cubicBezTo>
                    <a:pt x="0" y="4967"/>
                    <a:pt x="22" y="4884"/>
                    <a:pt x="87" y="4846"/>
                  </a:cubicBezTo>
                  <a:cubicBezTo>
                    <a:pt x="152" y="4808"/>
                    <a:pt x="235" y="4830"/>
                    <a:pt x="273" y="4895"/>
                  </a:cubicBezTo>
                  <a:lnTo>
                    <a:pt x="273" y="4895"/>
                  </a:lnTo>
                  <a:lnTo>
                    <a:pt x="749" y="5711"/>
                  </a:lnTo>
                  <a:lnTo>
                    <a:pt x="514" y="5711"/>
                  </a:lnTo>
                  <a:lnTo>
                    <a:pt x="990" y="4895"/>
                  </a:lnTo>
                  <a:cubicBezTo>
                    <a:pt x="1028" y="4830"/>
                    <a:pt x="1111" y="4808"/>
                    <a:pt x="1176" y="4846"/>
                  </a:cubicBezTo>
                  <a:cubicBezTo>
                    <a:pt x="1241" y="4884"/>
                    <a:pt x="1263" y="4967"/>
                    <a:pt x="1225" y="503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Rectangle 58"/>
            <p:cNvSpPr>
              <a:spLocks noChangeArrowheads="1"/>
            </p:cNvSpPr>
            <p:nvPr/>
          </p:nvSpPr>
          <p:spPr bwMode="auto">
            <a:xfrm>
              <a:off x="1982788" y="2484438"/>
              <a:ext cx="2510239" cy="16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i="1" u="none" strike="noStrike" cap="none" normalizeH="0" baseline="0" dirty="0">
                  <a:ln>
                    <a:noFill/>
                  </a:ln>
                  <a:solidFill>
                    <a:srgbClr val="000000"/>
                  </a:solidFill>
                  <a:effectLst/>
                  <a:latin typeface="Calibri" pitchFamily="34" charset="0"/>
                  <a:cs typeface="Arial" pitchFamily="34" charset="0"/>
                </a:rPr>
                <a:t>1. As the price decreases…</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grpSp>
      <p:sp>
        <p:nvSpPr>
          <p:cNvPr id="35" name="Rectangle 6"/>
          <p:cNvSpPr>
            <a:spLocks noChangeArrowheads="1"/>
          </p:cNvSpPr>
          <p:nvPr/>
        </p:nvSpPr>
        <p:spPr bwMode="auto">
          <a:xfrm>
            <a:off x="742950" y="1905001"/>
            <a:ext cx="9525" cy="4238625"/>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36" name="Group 35"/>
          <p:cNvGrpSpPr/>
          <p:nvPr/>
        </p:nvGrpSpPr>
        <p:grpSpPr>
          <a:xfrm>
            <a:off x="304800" y="1537156"/>
            <a:ext cx="613951" cy="4704439"/>
            <a:chOff x="304800" y="1154568"/>
            <a:chExt cx="613951" cy="4704439"/>
          </a:xfrm>
        </p:grpSpPr>
        <p:sp>
          <p:nvSpPr>
            <p:cNvPr id="37" name="Freeform 7"/>
            <p:cNvSpPr>
              <a:spLocks noEditPoints="1"/>
            </p:cNvSpPr>
            <p:nvPr/>
          </p:nvSpPr>
          <p:spPr bwMode="auto">
            <a:xfrm>
              <a:off x="747713" y="1517650"/>
              <a:ext cx="55563" cy="4248150"/>
            </a:xfrm>
            <a:custGeom>
              <a:avLst/>
              <a:gdLst>
                <a:gd name="T0" fmla="*/ 0 w 35"/>
                <a:gd name="T1" fmla="*/ 2671 h 2676"/>
                <a:gd name="T2" fmla="*/ 35 w 35"/>
                <a:gd name="T3" fmla="*/ 2671 h 2676"/>
                <a:gd name="T4" fmla="*/ 35 w 35"/>
                <a:gd name="T5" fmla="*/ 2676 h 2676"/>
                <a:gd name="T6" fmla="*/ 0 w 35"/>
                <a:gd name="T7" fmla="*/ 2676 h 2676"/>
                <a:gd name="T8" fmla="*/ 0 w 35"/>
                <a:gd name="T9" fmla="*/ 2671 h 2676"/>
                <a:gd name="T10" fmla="*/ 0 w 35"/>
                <a:gd name="T11" fmla="*/ 2428 h 2676"/>
                <a:gd name="T12" fmla="*/ 35 w 35"/>
                <a:gd name="T13" fmla="*/ 2428 h 2676"/>
                <a:gd name="T14" fmla="*/ 35 w 35"/>
                <a:gd name="T15" fmla="*/ 2433 h 2676"/>
                <a:gd name="T16" fmla="*/ 0 w 35"/>
                <a:gd name="T17" fmla="*/ 2433 h 2676"/>
                <a:gd name="T18" fmla="*/ 0 w 35"/>
                <a:gd name="T19" fmla="*/ 2428 h 2676"/>
                <a:gd name="T20" fmla="*/ 0 w 35"/>
                <a:gd name="T21" fmla="*/ 2185 h 2676"/>
                <a:gd name="T22" fmla="*/ 35 w 35"/>
                <a:gd name="T23" fmla="*/ 2185 h 2676"/>
                <a:gd name="T24" fmla="*/ 35 w 35"/>
                <a:gd name="T25" fmla="*/ 2191 h 2676"/>
                <a:gd name="T26" fmla="*/ 0 w 35"/>
                <a:gd name="T27" fmla="*/ 2191 h 2676"/>
                <a:gd name="T28" fmla="*/ 0 w 35"/>
                <a:gd name="T29" fmla="*/ 2185 h 2676"/>
                <a:gd name="T30" fmla="*/ 0 w 35"/>
                <a:gd name="T31" fmla="*/ 1942 h 2676"/>
                <a:gd name="T32" fmla="*/ 35 w 35"/>
                <a:gd name="T33" fmla="*/ 1942 h 2676"/>
                <a:gd name="T34" fmla="*/ 35 w 35"/>
                <a:gd name="T35" fmla="*/ 1948 h 2676"/>
                <a:gd name="T36" fmla="*/ 0 w 35"/>
                <a:gd name="T37" fmla="*/ 1948 h 2676"/>
                <a:gd name="T38" fmla="*/ 0 w 35"/>
                <a:gd name="T39" fmla="*/ 1942 h 2676"/>
                <a:gd name="T40" fmla="*/ 0 w 35"/>
                <a:gd name="T41" fmla="*/ 1699 h 2676"/>
                <a:gd name="T42" fmla="*/ 35 w 35"/>
                <a:gd name="T43" fmla="*/ 1699 h 2676"/>
                <a:gd name="T44" fmla="*/ 35 w 35"/>
                <a:gd name="T45" fmla="*/ 1705 h 2676"/>
                <a:gd name="T46" fmla="*/ 0 w 35"/>
                <a:gd name="T47" fmla="*/ 1705 h 2676"/>
                <a:gd name="T48" fmla="*/ 0 w 35"/>
                <a:gd name="T49" fmla="*/ 1699 h 2676"/>
                <a:gd name="T50" fmla="*/ 0 w 35"/>
                <a:gd name="T51" fmla="*/ 1456 h 2676"/>
                <a:gd name="T52" fmla="*/ 35 w 35"/>
                <a:gd name="T53" fmla="*/ 1456 h 2676"/>
                <a:gd name="T54" fmla="*/ 35 w 35"/>
                <a:gd name="T55" fmla="*/ 1462 h 2676"/>
                <a:gd name="T56" fmla="*/ 0 w 35"/>
                <a:gd name="T57" fmla="*/ 1462 h 2676"/>
                <a:gd name="T58" fmla="*/ 0 w 35"/>
                <a:gd name="T59" fmla="*/ 1456 h 2676"/>
                <a:gd name="T60" fmla="*/ 0 w 35"/>
                <a:gd name="T61" fmla="*/ 1214 h 2676"/>
                <a:gd name="T62" fmla="*/ 35 w 35"/>
                <a:gd name="T63" fmla="*/ 1214 h 2676"/>
                <a:gd name="T64" fmla="*/ 35 w 35"/>
                <a:gd name="T65" fmla="*/ 1220 h 2676"/>
                <a:gd name="T66" fmla="*/ 0 w 35"/>
                <a:gd name="T67" fmla="*/ 1220 h 2676"/>
                <a:gd name="T68" fmla="*/ 0 w 35"/>
                <a:gd name="T69" fmla="*/ 1214 h 2676"/>
                <a:gd name="T70" fmla="*/ 0 w 35"/>
                <a:gd name="T71" fmla="*/ 971 h 2676"/>
                <a:gd name="T72" fmla="*/ 35 w 35"/>
                <a:gd name="T73" fmla="*/ 971 h 2676"/>
                <a:gd name="T74" fmla="*/ 35 w 35"/>
                <a:gd name="T75" fmla="*/ 977 h 2676"/>
                <a:gd name="T76" fmla="*/ 0 w 35"/>
                <a:gd name="T77" fmla="*/ 977 h 2676"/>
                <a:gd name="T78" fmla="*/ 0 w 35"/>
                <a:gd name="T79" fmla="*/ 971 h 2676"/>
                <a:gd name="T80" fmla="*/ 0 w 35"/>
                <a:gd name="T81" fmla="*/ 729 h 2676"/>
                <a:gd name="T82" fmla="*/ 35 w 35"/>
                <a:gd name="T83" fmla="*/ 729 h 2676"/>
                <a:gd name="T84" fmla="*/ 35 w 35"/>
                <a:gd name="T85" fmla="*/ 734 h 2676"/>
                <a:gd name="T86" fmla="*/ 0 w 35"/>
                <a:gd name="T87" fmla="*/ 734 h 2676"/>
                <a:gd name="T88" fmla="*/ 0 w 35"/>
                <a:gd name="T89" fmla="*/ 729 h 2676"/>
                <a:gd name="T90" fmla="*/ 0 w 35"/>
                <a:gd name="T91" fmla="*/ 486 h 2676"/>
                <a:gd name="T92" fmla="*/ 35 w 35"/>
                <a:gd name="T93" fmla="*/ 486 h 2676"/>
                <a:gd name="T94" fmla="*/ 35 w 35"/>
                <a:gd name="T95" fmla="*/ 492 h 2676"/>
                <a:gd name="T96" fmla="*/ 0 w 35"/>
                <a:gd name="T97" fmla="*/ 492 h 2676"/>
                <a:gd name="T98" fmla="*/ 0 w 35"/>
                <a:gd name="T99" fmla="*/ 486 h 2676"/>
                <a:gd name="T100" fmla="*/ 0 w 35"/>
                <a:gd name="T101" fmla="*/ 243 h 2676"/>
                <a:gd name="T102" fmla="*/ 35 w 35"/>
                <a:gd name="T103" fmla="*/ 243 h 2676"/>
                <a:gd name="T104" fmla="*/ 35 w 35"/>
                <a:gd name="T105" fmla="*/ 249 h 2676"/>
                <a:gd name="T106" fmla="*/ 0 w 35"/>
                <a:gd name="T107" fmla="*/ 249 h 2676"/>
                <a:gd name="T108" fmla="*/ 0 w 35"/>
                <a:gd name="T109" fmla="*/ 243 h 2676"/>
                <a:gd name="T110" fmla="*/ 0 w 35"/>
                <a:gd name="T111" fmla="*/ 0 h 2676"/>
                <a:gd name="T112" fmla="*/ 35 w 35"/>
                <a:gd name="T113" fmla="*/ 0 h 2676"/>
                <a:gd name="T114" fmla="*/ 35 w 35"/>
                <a:gd name="T115" fmla="*/ 6 h 2676"/>
                <a:gd name="T116" fmla="*/ 0 w 35"/>
                <a:gd name="T117" fmla="*/ 6 h 2676"/>
                <a:gd name="T118" fmla="*/ 0 w 35"/>
                <a:gd name="T119" fmla="*/ 0 h 2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 h="2676">
                  <a:moveTo>
                    <a:pt x="0" y="2671"/>
                  </a:moveTo>
                  <a:lnTo>
                    <a:pt x="35" y="2671"/>
                  </a:lnTo>
                  <a:lnTo>
                    <a:pt x="35" y="2676"/>
                  </a:lnTo>
                  <a:lnTo>
                    <a:pt x="0" y="2676"/>
                  </a:lnTo>
                  <a:lnTo>
                    <a:pt x="0" y="2671"/>
                  </a:lnTo>
                  <a:close/>
                  <a:moveTo>
                    <a:pt x="0" y="2428"/>
                  </a:moveTo>
                  <a:lnTo>
                    <a:pt x="35" y="2428"/>
                  </a:lnTo>
                  <a:lnTo>
                    <a:pt x="35" y="2433"/>
                  </a:lnTo>
                  <a:lnTo>
                    <a:pt x="0" y="2433"/>
                  </a:lnTo>
                  <a:lnTo>
                    <a:pt x="0" y="2428"/>
                  </a:lnTo>
                  <a:close/>
                  <a:moveTo>
                    <a:pt x="0" y="2185"/>
                  </a:moveTo>
                  <a:lnTo>
                    <a:pt x="35" y="2185"/>
                  </a:lnTo>
                  <a:lnTo>
                    <a:pt x="35" y="2191"/>
                  </a:lnTo>
                  <a:lnTo>
                    <a:pt x="0" y="2191"/>
                  </a:lnTo>
                  <a:lnTo>
                    <a:pt x="0" y="2185"/>
                  </a:lnTo>
                  <a:close/>
                  <a:moveTo>
                    <a:pt x="0" y="1942"/>
                  </a:moveTo>
                  <a:lnTo>
                    <a:pt x="35" y="1942"/>
                  </a:lnTo>
                  <a:lnTo>
                    <a:pt x="35" y="1948"/>
                  </a:lnTo>
                  <a:lnTo>
                    <a:pt x="0" y="1948"/>
                  </a:lnTo>
                  <a:lnTo>
                    <a:pt x="0" y="1942"/>
                  </a:lnTo>
                  <a:close/>
                  <a:moveTo>
                    <a:pt x="0" y="1699"/>
                  </a:moveTo>
                  <a:lnTo>
                    <a:pt x="35" y="1699"/>
                  </a:lnTo>
                  <a:lnTo>
                    <a:pt x="35" y="1705"/>
                  </a:lnTo>
                  <a:lnTo>
                    <a:pt x="0" y="1705"/>
                  </a:lnTo>
                  <a:lnTo>
                    <a:pt x="0" y="1699"/>
                  </a:lnTo>
                  <a:close/>
                  <a:moveTo>
                    <a:pt x="0" y="1456"/>
                  </a:moveTo>
                  <a:lnTo>
                    <a:pt x="35" y="1456"/>
                  </a:lnTo>
                  <a:lnTo>
                    <a:pt x="35" y="1462"/>
                  </a:lnTo>
                  <a:lnTo>
                    <a:pt x="0" y="1462"/>
                  </a:lnTo>
                  <a:lnTo>
                    <a:pt x="0" y="1456"/>
                  </a:lnTo>
                  <a:close/>
                  <a:moveTo>
                    <a:pt x="0" y="1214"/>
                  </a:moveTo>
                  <a:lnTo>
                    <a:pt x="35" y="1214"/>
                  </a:lnTo>
                  <a:lnTo>
                    <a:pt x="35" y="1220"/>
                  </a:lnTo>
                  <a:lnTo>
                    <a:pt x="0" y="1220"/>
                  </a:lnTo>
                  <a:lnTo>
                    <a:pt x="0" y="1214"/>
                  </a:lnTo>
                  <a:close/>
                  <a:moveTo>
                    <a:pt x="0" y="971"/>
                  </a:moveTo>
                  <a:lnTo>
                    <a:pt x="35" y="971"/>
                  </a:lnTo>
                  <a:lnTo>
                    <a:pt x="35" y="977"/>
                  </a:lnTo>
                  <a:lnTo>
                    <a:pt x="0" y="977"/>
                  </a:lnTo>
                  <a:lnTo>
                    <a:pt x="0" y="971"/>
                  </a:lnTo>
                  <a:close/>
                  <a:moveTo>
                    <a:pt x="0" y="729"/>
                  </a:moveTo>
                  <a:lnTo>
                    <a:pt x="35" y="729"/>
                  </a:lnTo>
                  <a:lnTo>
                    <a:pt x="35" y="734"/>
                  </a:lnTo>
                  <a:lnTo>
                    <a:pt x="0" y="734"/>
                  </a:lnTo>
                  <a:lnTo>
                    <a:pt x="0" y="729"/>
                  </a:lnTo>
                  <a:close/>
                  <a:moveTo>
                    <a:pt x="0" y="486"/>
                  </a:moveTo>
                  <a:lnTo>
                    <a:pt x="35" y="486"/>
                  </a:lnTo>
                  <a:lnTo>
                    <a:pt x="35" y="492"/>
                  </a:lnTo>
                  <a:lnTo>
                    <a:pt x="0" y="492"/>
                  </a:lnTo>
                  <a:lnTo>
                    <a:pt x="0" y="486"/>
                  </a:lnTo>
                  <a:close/>
                  <a:moveTo>
                    <a:pt x="0" y="243"/>
                  </a:moveTo>
                  <a:lnTo>
                    <a:pt x="35" y="243"/>
                  </a:lnTo>
                  <a:lnTo>
                    <a:pt x="35" y="249"/>
                  </a:lnTo>
                  <a:lnTo>
                    <a:pt x="0" y="249"/>
                  </a:lnTo>
                  <a:lnTo>
                    <a:pt x="0" y="243"/>
                  </a:lnTo>
                  <a:close/>
                  <a:moveTo>
                    <a:pt x="0" y="0"/>
                  </a:moveTo>
                  <a:lnTo>
                    <a:pt x="35" y="0"/>
                  </a:lnTo>
                  <a:lnTo>
                    <a:pt x="35" y="6"/>
                  </a:lnTo>
                  <a:lnTo>
                    <a:pt x="0" y="6"/>
                  </a:lnTo>
                  <a:lnTo>
                    <a:pt x="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38" name="Rectangle 29"/>
            <p:cNvSpPr>
              <a:spLocks noChangeArrowheads="1"/>
            </p:cNvSpPr>
            <p:nvPr/>
          </p:nvSpPr>
          <p:spPr bwMode="auto">
            <a:xfrm>
              <a:off x="492125" y="564356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0"/>
            <p:cNvSpPr>
              <a:spLocks noChangeArrowheads="1"/>
            </p:cNvSpPr>
            <p:nvPr/>
          </p:nvSpPr>
          <p:spPr bwMode="auto">
            <a:xfrm>
              <a:off x="401638" y="5257800"/>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1"/>
            <p:cNvSpPr>
              <a:spLocks noChangeArrowheads="1"/>
            </p:cNvSpPr>
            <p:nvPr/>
          </p:nvSpPr>
          <p:spPr bwMode="auto">
            <a:xfrm>
              <a:off x="401638" y="487203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32"/>
            <p:cNvSpPr>
              <a:spLocks noChangeArrowheads="1"/>
            </p:cNvSpPr>
            <p:nvPr/>
          </p:nvSpPr>
          <p:spPr bwMode="auto">
            <a:xfrm>
              <a:off x="401638" y="4487863"/>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33"/>
            <p:cNvSpPr>
              <a:spLocks noChangeArrowheads="1"/>
            </p:cNvSpPr>
            <p:nvPr/>
          </p:nvSpPr>
          <p:spPr bwMode="auto">
            <a:xfrm>
              <a:off x="401638" y="4102100"/>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34"/>
            <p:cNvSpPr>
              <a:spLocks noChangeArrowheads="1"/>
            </p:cNvSpPr>
            <p:nvPr/>
          </p:nvSpPr>
          <p:spPr bwMode="auto">
            <a:xfrm>
              <a:off x="312738" y="3716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35"/>
            <p:cNvSpPr>
              <a:spLocks noChangeArrowheads="1"/>
            </p:cNvSpPr>
            <p:nvPr/>
          </p:nvSpPr>
          <p:spPr bwMode="auto">
            <a:xfrm>
              <a:off x="312738" y="3330575"/>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36"/>
            <p:cNvSpPr>
              <a:spLocks noChangeArrowheads="1"/>
            </p:cNvSpPr>
            <p:nvPr/>
          </p:nvSpPr>
          <p:spPr bwMode="auto">
            <a:xfrm>
              <a:off x="312738" y="29448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37"/>
            <p:cNvSpPr>
              <a:spLocks noChangeArrowheads="1"/>
            </p:cNvSpPr>
            <p:nvPr/>
          </p:nvSpPr>
          <p:spPr bwMode="auto">
            <a:xfrm>
              <a:off x="312738" y="25606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38"/>
            <p:cNvSpPr>
              <a:spLocks noChangeArrowheads="1"/>
            </p:cNvSpPr>
            <p:nvPr/>
          </p:nvSpPr>
          <p:spPr bwMode="auto">
            <a:xfrm>
              <a:off x="312738" y="2174875"/>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39"/>
            <p:cNvSpPr>
              <a:spLocks noChangeArrowheads="1"/>
            </p:cNvSpPr>
            <p:nvPr/>
          </p:nvSpPr>
          <p:spPr bwMode="auto">
            <a:xfrm>
              <a:off x="312738" y="17891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0"/>
            <p:cNvSpPr>
              <a:spLocks noChangeArrowheads="1"/>
            </p:cNvSpPr>
            <p:nvPr/>
          </p:nvSpPr>
          <p:spPr bwMode="auto">
            <a:xfrm>
              <a:off x="312738" y="140335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59"/>
            <p:cNvSpPr>
              <a:spLocks noChangeArrowheads="1"/>
            </p:cNvSpPr>
            <p:nvPr/>
          </p:nvSpPr>
          <p:spPr bwMode="auto">
            <a:xfrm>
              <a:off x="304800" y="1154568"/>
              <a:ext cx="6139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Price ($)</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grpSp>
      <p:grpSp>
        <p:nvGrpSpPr>
          <p:cNvPr id="51" name="Group 50"/>
          <p:cNvGrpSpPr/>
          <p:nvPr/>
        </p:nvGrpSpPr>
        <p:grpSpPr>
          <a:xfrm>
            <a:off x="823913" y="3413126"/>
            <a:ext cx="1281112" cy="2689225"/>
            <a:chOff x="823913" y="3030538"/>
            <a:chExt cx="1281112" cy="2689225"/>
          </a:xfrm>
        </p:grpSpPr>
        <p:sp>
          <p:nvSpPr>
            <p:cNvPr id="52" name="Oval 15"/>
            <p:cNvSpPr>
              <a:spLocks noChangeArrowheads="1"/>
            </p:cNvSpPr>
            <p:nvPr/>
          </p:nvSpPr>
          <p:spPr bwMode="auto">
            <a:xfrm>
              <a:off x="2041525" y="3030538"/>
              <a:ext cx="63500" cy="650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3" name="Freeform 60"/>
            <p:cNvSpPr>
              <a:spLocks noEditPoints="1"/>
            </p:cNvSpPr>
            <p:nvPr/>
          </p:nvSpPr>
          <p:spPr bwMode="auto">
            <a:xfrm>
              <a:off x="823913" y="3044825"/>
              <a:ext cx="1219200" cy="14288"/>
            </a:xfrm>
            <a:custGeom>
              <a:avLst/>
              <a:gdLst>
                <a:gd name="T0" fmla="*/ 0 w 768"/>
                <a:gd name="T1" fmla="*/ 0 h 9"/>
                <a:gd name="T2" fmla="*/ 38 w 768"/>
                <a:gd name="T3" fmla="*/ 0 h 9"/>
                <a:gd name="T4" fmla="*/ 38 w 768"/>
                <a:gd name="T5" fmla="*/ 9 h 9"/>
                <a:gd name="T6" fmla="*/ 0 w 768"/>
                <a:gd name="T7" fmla="*/ 9 h 9"/>
                <a:gd name="T8" fmla="*/ 0 w 768"/>
                <a:gd name="T9" fmla="*/ 0 h 9"/>
                <a:gd name="T10" fmla="*/ 67 w 768"/>
                <a:gd name="T11" fmla="*/ 0 h 9"/>
                <a:gd name="T12" fmla="*/ 105 w 768"/>
                <a:gd name="T13" fmla="*/ 0 h 9"/>
                <a:gd name="T14" fmla="*/ 105 w 768"/>
                <a:gd name="T15" fmla="*/ 9 h 9"/>
                <a:gd name="T16" fmla="*/ 67 w 768"/>
                <a:gd name="T17" fmla="*/ 9 h 9"/>
                <a:gd name="T18" fmla="*/ 67 w 768"/>
                <a:gd name="T19" fmla="*/ 0 h 9"/>
                <a:gd name="T20" fmla="*/ 134 w 768"/>
                <a:gd name="T21" fmla="*/ 0 h 9"/>
                <a:gd name="T22" fmla="*/ 173 w 768"/>
                <a:gd name="T23" fmla="*/ 0 h 9"/>
                <a:gd name="T24" fmla="*/ 173 w 768"/>
                <a:gd name="T25" fmla="*/ 9 h 9"/>
                <a:gd name="T26" fmla="*/ 134 w 768"/>
                <a:gd name="T27" fmla="*/ 9 h 9"/>
                <a:gd name="T28" fmla="*/ 134 w 768"/>
                <a:gd name="T29" fmla="*/ 0 h 9"/>
                <a:gd name="T30" fmla="*/ 201 w 768"/>
                <a:gd name="T31" fmla="*/ 0 h 9"/>
                <a:gd name="T32" fmla="*/ 240 w 768"/>
                <a:gd name="T33" fmla="*/ 0 h 9"/>
                <a:gd name="T34" fmla="*/ 240 w 768"/>
                <a:gd name="T35" fmla="*/ 9 h 9"/>
                <a:gd name="T36" fmla="*/ 201 w 768"/>
                <a:gd name="T37" fmla="*/ 9 h 9"/>
                <a:gd name="T38" fmla="*/ 201 w 768"/>
                <a:gd name="T39" fmla="*/ 0 h 9"/>
                <a:gd name="T40" fmla="*/ 269 w 768"/>
                <a:gd name="T41" fmla="*/ 0 h 9"/>
                <a:gd name="T42" fmla="*/ 307 w 768"/>
                <a:gd name="T43" fmla="*/ 0 h 9"/>
                <a:gd name="T44" fmla="*/ 307 w 768"/>
                <a:gd name="T45" fmla="*/ 9 h 9"/>
                <a:gd name="T46" fmla="*/ 269 w 768"/>
                <a:gd name="T47" fmla="*/ 9 h 9"/>
                <a:gd name="T48" fmla="*/ 269 w 768"/>
                <a:gd name="T49" fmla="*/ 0 h 9"/>
                <a:gd name="T50" fmla="*/ 336 w 768"/>
                <a:gd name="T51" fmla="*/ 0 h 9"/>
                <a:gd name="T52" fmla="*/ 374 w 768"/>
                <a:gd name="T53" fmla="*/ 0 h 9"/>
                <a:gd name="T54" fmla="*/ 374 w 768"/>
                <a:gd name="T55" fmla="*/ 9 h 9"/>
                <a:gd name="T56" fmla="*/ 336 w 768"/>
                <a:gd name="T57" fmla="*/ 9 h 9"/>
                <a:gd name="T58" fmla="*/ 336 w 768"/>
                <a:gd name="T59" fmla="*/ 0 h 9"/>
                <a:gd name="T60" fmla="*/ 403 w 768"/>
                <a:gd name="T61" fmla="*/ 0 h 9"/>
                <a:gd name="T62" fmla="*/ 441 w 768"/>
                <a:gd name="T63" fmla="*/ 0 h 9"/>
                <a:gd name="T64" fmla="*/ 441 w 768"/>
                <a:gd name="T65" fmla="*/ 9 h 9"/>
                <a:gd name="T66" fmla="*/ 403 w 768"/>
                <a:gd name="T67" fmla="*/ 9 h 9"/>
                <a:gd name="T68" fmla="*/ 403 w 768"/>
                <a:gd name="T69" fmla="*/ 0 h 9"/>
                <a:gd name="T70" fmla="*/ 470 w 768"/>
                <a:gd name="T71" fmla="*/ 0 h 9"/>
                <a:gd name="T72" fmla="*/ 509 w 768"/>
                <a:gd name="T73" fmla="*/ 0 h 9"/>
                <a:gd name="T74" fmla="*/ 509 w 768"/>
                <a:gd name="T75" fmla="*/ 9 h 9"/>
                <a:gd name="T76" fmla="*/ 470 w 768"/>
                <a:gd name="T77" fmla="*/ 9 h 9"/>
                <a:gd name="T78" fmla="*/ 470 w 768"/>
                <a:gd name="T79" fmla="*/ 0 h 9"/>
                <a:gd name="T80" fmla="*/ 537 w 768"/>
                <a:gd name="T81" fmla="*/ 0 h 9"/>
                <a:gd name="T82" fmla="*/ 576 w 768"/>
                <a:gd name="T83" fmla="*/ 0 h 9"/>
                <a:gd name="T84" fmla="*/ 576 w 768"/>
                <a:gd name="T85" fmla="*/ 9 h 9"/>
                <a:gd name="T86" fmla="*/ 537 w 768"/>
                <a:gd name="T87" fmla="*/ 9 h 9"/>
                <a:gd name="T88" fmla="*/ 537 w 768"/>
                <a:gd name="T89" fmla="*/ 0 h 9"/>
                <a:gd name="T90" fmla="*/ 605 w 768"/>
                <a:gd name="T91" fmla="*/ 0 h 9"/>
                <a:gd name="T92" fmla="*/ 643 w 768"/>
                <a:gd name="T93" fmla="*/ 0 h 9"/>
                <a:gd name="T94" fmla="*/ 643 w 768"/>
                <a:gd name="T95" fmla="*/ 9 h 9"/>
                <a:gd name="T96" fmla="*/ 605 w 768"/>
                <a:gd name="T97" fmla="*/ 9 h 9"/>
                <a:gd name="T98" fmla="*/ 605 w 768"/>
                <a:gd name="T99" fmla="*/ 0 h 9"/>
                <a:gd name="T100" fmla="*/ 672 w 768"/>
                <a:gd name="T101" fmla="*/ 0 h 9"/>
                <a:gd name="T102" fmla="*/ 710 w 768"/>
                <a:gd name="T103" fmla="*/ 0 h 9"/>
                <a:gd name="T104" fmla="*/ 710 w 768"/>
                <a:gd name="T105" fmla="*/ 9 h 9"/>
                <a:gd name="T106" fmla="*/ 672 w 768"/>
                <a:gd name="T107" fmla="*/ 9 h 9"/>
                <a:gd name="T108" fmla="*/ 672 w 768"/>
                <a:gd name="T109" fmla="*/ 0 h 9"/>
                <a:gd name="T110" fmla="*/ 739 w 768"/>
                <a:gd name="T111" fmla="*/ 0 h 9"/>
                <a:gd name="T112" fmla="*/ 768 w 768"/>
                <a:gd name="T113" fmla="*/ 0 h 9"/>
                <a:gd name="T114" fmla="*/ 768 w 768"/>
                <a:gd name="T115" fmla="*/ 9 h 9"/>
                <a:gd name="T116" fmla="*/ 739 w 768"/>
                <a:gd name="T117" fmla="*/ 9 h 9"/>
                <a:gd name="T118" fmla="*/ 739 w 768"/>
                <a:gd name="T1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8" h="9">
                  <a:moveTo>
                    <a:pt x="0" y="0"/>
                  </a:moveTo>
                  <a:lnTo>
                    <a:pt x="38" y="0"/>
                  </a:lnTo>
                  <a:lnTo>
                    <a:pt x="38" y="9"/>
                  </a:lnTo>
                  <a:lnTo>
                    <a:pt x="0" y="9"/>
                  </a:lnTo>
                  <a:lnTo>
                    <a:pt x="0" y="0"/>
                  </a:lnTo>
                  <a:close/>
                  <a:moveTo>
                    <a:pt x="67" y="0"/>
                  </a:moveTo>
                  <a:lnTo>
                    <a:pt x="105" y="0"/>
                  </a:lnTo>
                  <a:lnTo>
                    <a:pt x="105" y="9"/>
                  </a:lnTo>
                  <a:lnTo>
                    <a:pt x="67" y="9"/>
                  </a:lnTo>
                  <a:lnTo>
                    <a:pt x="67" y="0"/>
                  </a:lnTo>
                  <a:close/>
                  <a:moveTo>
                    <a:pt x="134" y="0"/>
                  </a:moveTo>
                  <a:lnTo>
                    <a:pt x="173" y="0"/>
                  </a:lnTo>
                  <a:lnTo>
                    <a:pt x="173" y="9"/>
                  </a:lnTo>
                  <a:lnTo>
                    <a:pt x="134" y="9"/>
                  </a:lnTo>
                  <a:lnTo>
                    <a:pt x="134" y="0"/>
                  </a:lnTo>
                  <a:close/>
                  <a:moveTo>
                    <a:pt x="201" y="0"/>
                  </a:moveTo>
                  <a:lnTo>
                    <a:pt x="240" y="0"/>
                  </a:lnTo>
                  <a:lnTo>
                    <a:pt x="240" y="9"/>
                  </a:lnTo>
                  <a:lnTo>
                    <a:pt x="201" y="9"/>
                  </a:lnTo>
                  <a:lnTo>
                    <a:pt x="201" y="0"/>
                  </a:lnTo>
                  <a:close/>
                  <a:moveTo>
                    <a:pt x="269" y="0"/>
                  </a:moveTo>
                  <a:lnTo>
                    <a:pt x="307" y="0"/>
                  </a:lnTo>
                  <a:lnTo>
                    <a:pt x="307" y="9"/>
                  </a:lnTo>
                  <a:lnTo>
                    <a:pt x="269" y="9"/>
                  </a:lnTo>
                  <a:lnTo>
                    <a:pt x="269" y="0"/>
                  </a:lnTo>
                  <a:close/>
                  <a:moveTo>
                    <a:pt x="336" y="0"/>
                  </a:moveTo>
                  <a:lnTo>
                    <a:pt x="374" y="0"/>
                  </a:lnTo>
                  <a:lnTo>
                    <a:pt x="374" y="9"/>
                  </a:lnTo>
                  <a:lnTo>
                    <a:pt x="336" y="9"/>
                  </a:lnTo>
                  <a:lnTo>
                    <a:pt x="336" y="0"/>
                  </a:lnTo>
                  <a:close/>
                  <a:moveTo>
                    <a:pt x="403" y="0"/>
                  </a:moveTo>
                  <a:lnTo>
                    <a:pt x="441" y="0"/>
                  </a:lnTo>
                  <a:lnTo>
                    <a:pt x="441" y="9"/>
                  </a:lnTo>
                  <a:lnTo>
                    <a:pt x="403" y="9"/>
                  </a:lnTo>
                  <a:lnTo>
                    <a:pt x="403" y="0"/>
                  </a:lnTo>
                  <a:close/>
                  <a:moveTo>
                    <a:pt x="470" y="0"/>
                  </a:moveTo>
                  <a:lnTo>
                    <a:pt x="509" y="0"/>
                  </a:lnTo>
                  <a:lnTo>
                    <a:pt x="509" y="9"/>
                  </a:lnTo>
                  <a:lnTo>
                    <a:pt x="470" y="9"/>
                  </a:lnTo>
                  <a:lnTo>
                    <a:pt x="470" y="0"/>
                  </a:lnTo>
                  <a:close/>
                  <a:moveTo>
                    <a:pt x="537" y="0"/>
                  </a:moveTo>
                  <a:lnTo>
                    <a:pt x="576" y="0"/>
                  </a:lnTo>
                  <a:lnTo>
                    <a:pt x="576" y="9"/>
                  </a:lnTo>
                  <a:lnTo>
                    <a:pt x="537" y="9"/>
                  </a:lnTo>
                  <a:lnTo>
                    <a:pt x="537" y="0"/>
                  </a:lnTo>
                  <a:close/>
                  <a:moveTo>
                    <a:pt x="605" y="0"/>
                  </a:moveTo>
                  <a:lnTo>
                    <a:pt x="643" y="0"/>
                  </a:lnTo>
                  <a:lnTo>
                    <a:pt x="643" y="9"/>
                  </a:lnTo>
                  <a:lnTo>
                    <a:pt x="605" y="9"/>
                  </a:lnTo>
                  <a:lnTo>
                    <a:pt x="605" y="0"/>
                  </a:lnTo>
                  <a:close/>
                  <a:moveTo>
                    <a:pt x="672" y="0"/>
                  </a:moveTo>
                  <a:lnTo>
                    <a:pt x="710" y="0"/>
                  </a:lnTo>
                  <a:lnTo>
                    <a:pt x="710" y="9"/>
                  </a:lnTo>
                  <a:lnTo>
                    <a:pt x="672" y="9"/>
                  </a:lnTo>
                  <a:lnTo>
                    <a:pt x="672" y="0"/>
                  </a:lnTo>
                  <a:close/>
                  <a:moveTo>
                    <a:pt x="739" y="0"/>
                  </a:moveTo>
                  <a:lnTo>
                    <a:pt x="768" y="0"/>
                  </a:lnTo>
                  <a:lnTo>
                    <a:pt x="768" y="9"/>
                  </a:lnTo>
                  <a:lnTo>
                    <a:pt x="739" y="9"/>
                  </a:lnTo>
                  <a:lnTo>
                    <a:pt x="739"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4" name="Freeform 61"/>
            <p:cNvSpPr>
              <a:spLocks noEditPoints="1"/>
            </p:cNvSpPr>
            <p:nvPr/>
          </p:nvSpPr>
          <p:spPr bwMode="auto">
            <a:xfrm>
              <a:off x="2035175" y="3128963"/>
              <a:ext cx="15875" cy="2590800"/>
            </a:xfrm>
            <a:custGeom>
              <a:avLst/>
              <a:gdLst>
                <a:gd name="T0" fmla="*/ 10 w 10"/>
                <a:gd name="T1" fmla="*/ 38 h 1632"/>
                <a:gd name="T2" fmla="*/ 0 w 10"/>
                <a:gd name="T3" fmla="*/ 0 h 1632"/>
                <a:gd name="T4" fmla="*/ 10 w 10"/>
                <a:gd name="T5" fmla="*/ 67 h 1632"/>
                <a:gd name="T6" fmla="*/ 0 w 10"/>
                <a:gd name="T7" fmla="*/ 105 h 1632"/>
                <a:gd name="T8" fmla="*/ 10 w 10"/>
                <a:gd name="T9" fmla="*/ 67 h 1632"/>
                <a:gd name="T10" fmla="*/ 10 w 10"/>
                <a:gd name="T11" fmla="*/ 172 h 1632"/>
                <a:gd name="T12" fmla="*/ 0 w 10"/>
                <a:gd name="T13" fmla="*/ 134 h 1632"/>
                <a:gd name="T14" fmla="*/ 10 w 10"/>
                <a:gd name="T15" fmla="*/ 201 h 1632"/>
                <a:gd name="T16" fmla="*/ 0 w 10"/>
                <a:gd name="T17" fmla="*/ 240 h 1632"/>
                <a:gd name="T18" fmla="*/ 10 w 10"/>
                <a:gd name="T19" fmla="*/ 201 h 1632"/>
                <a:gd name="T20" fmla="*/ 10 w 10"/>
                <a:gd name="T21" fmla="*/ 307 h 1632"/>
                <a:gd name="T22" fmla="*/ 0 w 10"/>
                <a:gd name="T23" fmla="*/ 268 h 1632"/>
                <a:gd name="T24" fmla="*/ 10 w 10"/>
                <a:gd name="T25" fmla="*/ 336 h 1632"/>
                <a:gd name="T26" fmla="*/ 0 w 10"/>
                <a:gd name="T27" fmla="*/ 374 h 1632"/>
                <a:gd name="T28" fmla="*/ 10 w 10"/>
                <a:gd name="T29" fmla="*/ 336 h 1632"/>
                <a:gd name="T30" fmla="*/ 10 w 10"/>
                <a:gd name="T31" fmla="*/ 441 h 1632"/>
                <a:gd name="T32" fmla="*/ 0 w 10"/>
                <a:gd name="T33" fmla="*/ 403 h 1632"/>
                <a:gd name="T34" fmla="*/ 10 w 10"/>
                <a:gd name="T35" fmla="*/ 470 h 1632"/>
                <a:gd name="T36" fmla="*/ 0 w 10"/>
                <a:gd name="T37" fmla="*/ 508 h 1632"/>
                <a:gd name="T38" fmla="*/ 10 w 10"/>
                <a:gd name="T39" fmla="*/ 470 h 1632"/>
                <a:gd name="T40" fmla="*/ 10 w 10"/>
                <a:gd name="T41" fmla="*/ 576 h 1632"/>
                <a:gd name="T42" fmla="*/ 0 w 10"/>
                <a:gd name="T43" fmla="*/ 537 h 1632"/>
                <a:gd name="T44" fmla="*/ 10 w 10"/>
                <a:gd name="T45" fmla="*/ 604 h 1632"/>
                <a:gd name="T46" fmla="*/ 0 w 10"/>
                <a:gd name="T47" fmla="*/ 643 h 1632"/>
                <a:gd name="T48" fmla="*/ 10 w 10"/>
                <a:gd name="T49" fmla="*/ 604 h 1632"/>
                <a:gd name="T50" fmla="*/ 10 w 10"/>
                <a:gd name="T51" fmla="*/ 710 h 1632"/>
                <a:gd name="T52" fmla="*/ 0 w 10"/>
                <a:gd name="T53" fmla="*/ 672 h 1632"/>
                <a:gd name="T54" fmla="*/ 10 w 10"/>
                <a:gd name="T55" fmla="*/ 739 h 1632"/>
                <a:gd name="T56" fmla="*/ 0 w 10"/>
                <a:gd name="T57" fmla="*/ 777 h 1632"/>
                <a:gd name="T58" fmla="*/ 10 w 10"/>
                <a:gd name="T59" fmla="*/ 739 h 1632"/>
                <a:gd name="T60" fmla="*/ 10 w 10"/>
                <a:gd name="T61" fmla="*/ 844 h 1632"/>
                <a:gd name="T62" fmla="*/ 0 w 10"/>
                <a:gd name="T63" fmla="*/ 806 h 1632"/>
                <a:gd name="T64" fmla="*/ 10 w 10"/>
                <a:gd name="T65" fmla="*/ 873 h 1632"/>
                <a:gd name="T66" fmla="*/ 0 w 10"/>
                <a:gd name="T67" fmla="*/ 912 h 1632"/>
                <a:gd name="T68" fmla="*/ 10 w 10"/>
                <a:gd name="T69" fmla="*/ 873 h 1632"/>
                <a:gd name="T70" fmla="*/ 10 w 10"/>
                <a:gd name="T71" fmla="*/ 979 h 1632"/>
                <a:gd name="T72" fmla="*/ 0 w 10"/>
                <a:gd name="T73" fmla="*/ 940 h 1632"/>
                <a:gd name="T74" fmla="*/ 10 w 10"/>
                <a:gd name="T75" fmla="*/ 1008 h 1632"/>
                <a:gd name="T76" fmla="*/ 0 w 10"/>
                <a:gd name="T77" fmla="*/ 1046 h 1632"/>
                <a:gd name="T78" fmla="*/ 10 w 10"/>
                <a:gd name="T79" fmla="*/ 1008 h 1632"/>
                <a:gd name="T80" fmla="*/ 10 w 10"/>
                <a:gd name="T81" fmla="*/ 1113 h 1632"/>
                <a:gd name="T82" fmla="*/ 0 w 10"/>
                <a:gd name="T83" fmla="*/ 1075 h 1632"/>
                <a:gd name="T84" fmla="*/ 10 w 10"/>
                <a:gd name="T85" fmla="*/ 1142 h 1632"/>
                <a:gd name="T86" fmla="*/ 0 w 10"/>
                <a:gd name="T87" fmla="*/ 1180 h 1632"/>
                <a:gd name="T88" fmla="*/ 10 w 10"/>
                <a:gd name="T89" fmla="*/ 1142 h 1632"/>
                <a:gd name="T90" fmla="*/ 10 w 10"/>
                <a:gd name="T91" fmla="*/ 1248 h 1632"/>
                <a:gd name="T92" fmla="*/ 0 w 10"/>
                <a:gd name="T93" fmla="*/ 1209 h 1632"/>
                <a:gd name="T94" fmla="*/ 10 w 10"/>
                <a:gd name="T95" fmla="*/ 1276 h 1632"/>
                <a:gd name="T96" fmla="*/ 0 w 10"/>
                <a:gd name="T97" fmla="*/ 1315 h 1632"/>
                <a:gd name="T98" fmla="*/ 10 w 10"/>
                <a:gd name="T99" fmla="*/ 1276 h 1632"/>
                <a:gd name="T100" fmla="*/ 10 w 10"/>
                <a:gd name="T101" fmla="*/ 1382 h 1632"/>
                <a:gd name="T102" fmla="*/ 0 w 10"/>
                <a:gd name="T103" fmla="*/ 1344 h 1632"/>
                <a:gd name="T104" fmla="*/ 10 w 10"/>
                <a:gd name="T105" fmla="*/ 1411 h 1632"/>
                <a:gd name="T106" fmla="*/ 0 w 10"/>
                <a:gd name="T107" fmla="*/ 1449 h 1632"/>
                <a:gd name="T108" fmla="*/ 10 w 10"/>
                <a:gd name="T109" fmla="*/ 1411 h 1632"/>
                <a:gd name="T110" fmla="*/ 10 w 10"/>
                <a:gd name="T111" fmla="*/ 1516 h 1632"/>
                <a:gd name="T112" fmla="*/ 0 w 10"/>
                <a:gd name="T113" fmla="*/ 1478 h 1632"/>
                <a:gd name="T114" fmla="*/ 10 w 10"/>
                <a:gd name="T115" fmla="*/ 1545 h 1632"/>
                <a:gd name="T116" fmla="*/ 0 w 10"/>
                <a:gd name="T117" fmla="*/ 1584 h 1632"/>
                <a:gd name="T118" fmla="*/ 10 w 10"/>
                <a:gd name="T119" fmla="*/ 1545 h 1632"/>
                <a:gd name="T120" fmla="*/ 10 w 10"/>
                <a:gd name="T121" fmla="*/ 1632 h 1632"/>
                <a:gd name="T122" fmla="*/ 0 w 10"/>
                <a:gd name="T123" fmla="*/ 1612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 h="1632">
                  <a:moveTo>
                    <a:pt x="10" y="0"/>
                  </a:moveTo>
                  <a:lnTo>
                    <a:pt x="10" y="38"/>
                  </a:lnTo>
                  <a:lnTo>
                    <a:pt x="0" y="38"/>
                  </a:lnTo>
                  <a:lnTo>
                    <a:pt x="0" y="0"/>
                  </a:lnTo>
                  <a:lnTo>
                    <a:pt x="10" y="0"/>
                  </a:lnTo>
                  <a:close/>
                  <a:moveTo>
                    <a:pt x="10" y="67"/>
                  </a:moveTo>
                  <a:lnTo>
                    <a:pt x="10" y="105"/>
                  </a:lnTo>
                  <a:lnTo>
                    <a:pt x="0" y="105"/>
                  </a:lnTo>
                  <a:lnTo>
                    <a:pt x="0" y="67"/>
                  </a:lnTo>
                  <a:lnTo>
                    <a:pt x="10" y="67"/>
                  </a:lnTo>
                  <a:close/>
                  <a:moveTo>
                    <a:pt x="10" y="134"/>
                  </a:moveTo>
                  <a:lnTo>
                    <a:pt x="10" y="172"/>
                  </a:lnTo>
                  <a:lnTo>
                    <a:pt x="0" y="172"/>
                  </a:lnTo>
                  <a:lnTo>
                    <a:pt x="0" y="134"/>
                  </a:lnTo>
                  <a:lnTo>
                    <a:pt x="10" y="134"/>
                  </a:lnTo>
                  <a:close/>
                  <a:moveTo>
                    <a:pt x="10" y="201"/>
                  </a:moveTo>
                  <a:lnTo>
                    <a:pt x="10" y="240"/>
                  </a:lnTo>
                  <a:lnTo>
                    <a:pt x="0" y="240"/>
                  </a:lnTo>
                  <a:lnTo>
                    <a:pt x="0" y="201"/>
                  </a:lnTo>
                  <a:lnTo>
                    <a:pt x="10" y="201"/>
                  </a:lnTo>
                  <a:close/>
                  <a:moveTo>
                    <a:pt x="10" y="268"/>
                  </a:moveTo>
                  <a:lnTo>
                    <a:pt x="10" y="307"/>
                  </a:lnTo>
                  <a:lnTo>
                    <a:pt x="0" y="307"/>
                  </a:lnTo>
                  <a:lnTo>
                    <a:pt x="0" y="268"/>
                  </a:lnTo>
                  <a:lnTo>
                    <a:pt x="10" y="268"/>
                  </a:lnTo>
                  <a:close/>
                  <a:moveTo>
                    <a:pt x="10" y="336"/>
                  </a:moveTo>
                  <a:lnTo>
                    <a:pt x="10" y="374"/>
                  </a:lnTo>
                  <a:lnTo>
                    <a:pt x="0" y="374"/>
                  </a:lnTo>
                  <a:lnTo>
                    <a:pt x="0" y="336"/>
                  </a:lnTo>
                  <a:lnTo>
                    <a:pt x="10" y="336"/>
                  </a:lnTo>
                  <a:close/>
                  <a:moveTo>
                    <a:pt x="10" y="403"/>
                  </a:moveTo>
                  <a:lnTo>
                    <a:pt x="10" y="441"/>
                  </a:lnTo>
                  <a:lnTo>
                    <a:pt x="0" y="441"/>
                  </a:lnTo>
                  <a:lnTo>
                    <a:pt x="0" y="403"/>
                  </a:lnTo>
                  <a:lnTo>
                    <a:pt x="10" y="403"/>
                  </a:lnTo>
                  <a:close/>
                  <a:moveTo>
                    <a:pt x="10" y="470"/>
                  </a:moveTo>
                  <a:lnTo>
                    <a:pt x="10" y="508"/>
                  </a:lnTo>
                  <a:lnTo>
                    <a:pt x="0" y="508"/>
                  </a:lnTo>
                  <a:lnTo>
                    <a:pt x="0" y="470"/>
                  </a:lnTo>
                  <a:lnTo>
                    <a:pt x="10" y="470"/>
                  </a:lnTo>
                  <a:close/>
                  <a:moveTo>
                    <a:pt x="10" y="537"/>
                  </a:moveTo>
                  <a:lnTo>
                    <a:pt x="10" y="576"/>
                  </a:lnTo>
                  <a:lnTo>
                    <a:pt x="0" y="576"/>
                  </a:lnTo>
                  <a:lnTo>
                    <a:pt x="0" y="537"/>
                  </a:lnTo>
                  <a:lnTo>
                    <a:pt x="10" y="537"/>
                  </a:lnTo>
                  <a:close/>
                  <a:moveTo>
                    <a:pt x="10" y="604"/>
                  </a:moveTo>
                  <a:lnTo>
                    <a:pt x="10" y="643"/>
                  </a:lnTo>
                  <a:lnTo>
                    <a:pt x="0" y="643"/>
                  </a:lnTo>
                  <a:lnTo>
                    <a:pt x="0" y="604"/>
                  </a:lnTo>
                  <a:lnTo>
                    <a:pt x="10" y="604"/>
                  </a:lnTo>
                  <a:close/>
                  <a:moveTo>
                    <a:pt x="10" y="672"/>
                  </a:moveTo>
                  <a:lnTo>
                    <a:pt x="10" y="710"/>
                  </a:lnTo>
                  <a:lnTo>
                    <a:pt x="0" y="710"/>
                  </a:lnTo>
                  <a:lnTo>
                    <a:pt x="0" y="672"/>
                  </a:lnTo>
                  <a:lnTo>
                    <a:pt x="10" y="672"/>
                  </a:lnTo>
                  <a:close/>
                  <a:moveTo>
                    <a:pt x="10" y="739"/>
                  </a:moveTo>
                  <a:lnTo>
                    <a:pt x="10" y="777"/>
                  </a:lnTo>
                  <a:lnTo>
                    <a:pt x="0" y="777"/>
                  </a:lnTo>
                  <a:lnTo>
                    <a:pt x="0" y="739"/>
                  </a:lnTo>
                  <a:lnTo>
                    <a:pt x="10" y="739"/>
                  </a:lnTo>
                  <a:close/>
                  <a:moveTo>
                    <a:pt x="10" y="806"/>
                  </a:moveTo>
                  <a:lnTo>
                    <a:pt x="10" y="844"/>
                  </a:lnTo>
                  <a:lnTo>
                    <a:pt x="0" y="844"/>
                  </a:lnTo>
                  <a:lnTo>
                    <a:pt x="0" y="806"/>
                  </a:lnTo>
                  <a:lnTo>
                    <a:pt x="10" y="806"/>
                  </a:lnTo>
                  <a:close/>
                  <a:moveTo>
                    <a:pt x="10" y="873"/>
                  </a:moveTo>
                  <a:lnTo>
                    <a:pt x="10" y="912"/>
                  </a:lnTo>
                  <a:lnTo>
                    <a:pt x="0" y="912"/>
                  </a:lnTo>
                  <a:lnTo>
                    <a:pt x="0" y="873"/>
                  </a:lnTo>
                  <a:lnTo>
                    <a:pt x="10" y="873"/>
                  </a:lnTo>
                  <a:close/>
                  <a:moveTo>
                    <a:pt x="10" y="940"/>
                  </a:moveTo>
                  <a:lnTo>
                    <a:pt x="10" y="979"/>
                  </a:lnTo>
                  <a:lnTo>
                    <a:pt x="0" y="979"/>
                  </a:lnTo>
                  <a:lnTo>
                    <a:pt x="0" y="940"/>
                  </a:lnTo>
                  <a:lnTo>
                    <a:pt x="10" y="940"/>
                  </a:lnTo>
                  <a:close/>
                  <a:moveTo>
                    <a:pt x="10" y="1008"/>
                  </a:moveTo>
                  <a:lnTo>
                    <a:pt x="10" y="1046"/>
                  </a:lnTo>
                  <a:lnTo>
                    <a:pt x="0" y="1046"/>
                  </a:lnTo>
                  <a:lnTo>
                    <a:pt x="0" y="1008"/>
                  </a:lnTo>
                  <a:lnTo>
                    <a:pt x="10" y="1008"/>
                  </a:lnTo>
                  <a:close/>
                  <a:moveTo>
                    <a:pt x="10" y="1075"/>
                  </a:moveTo>
                  <a:lnTo>
                    <a:pt x="10" y="1113"/>
                  </a:lnTo>
                  <a:lnTo>
                    <a:pt x="0" y="1113"/>
                  </a:lnTo>
                  <a:lnTo>
                    <a:pt x="0" y="1075"/>
                  </a:lnTo>
                  <a:lnTo>
                    <a:pt x="10" y="1075"/>
                  </a:lnTo>
                  <a:close/>
                  <a:moveTo>
                    <a:pt x="10" y="1142"/>
                  </a:moveTo>
                  <a:lnTo>
                    <a:pt x="10" y="1180"/>
                  </a:lnTo>
                  <a:lnTo>
                    <a:pt x="0" y="1180"/>
                  </a:lnTo>
                  <a:lnTo>
                    <a:pt x="0" y="1142"/>
                  </a:lnTo>
                  <a:lnTo>
                    <a:pt x="10" y="1142"/>
                  </a:lnTo>
                  <a:close/>
                  <a:moveTo>
                    <a:pt x="10" y="1209"/>
                  </a:moveTo>
                  <a:lnTo>
                    <a:pt x="10" y="1248"/>
                  </a:lnTo>
                  <a:lnTo>
                    <a:pt x="0" y="1248"/>
                  </a:lnTo>
                  <a:lnTo>
                    <a:pt x="0" y="1209"/>
                  </a:lnTo>
                  <a:lnTo>
                    <a:pt x="10" y="1209"/>
                  </a:lnTo>
                  <a:close/>
                  <a:moveTo>
                    <a:pt x="10" y="1276"/>
                  </a:moveTo>
                  <a:lnTo>
                    <a:pt x="10" y="1315"/>
                  </a:lnTo>
                  <a:lnTo>
                    <a:pt x="0" y="1315"/>
                  </a:lnTo>
                  <a:lnTo>
                    <a:pt x="0" y="1276"/>
                  </a:lnTo>
                  <a:lnTo>
                    <a:pt x="10" y="1276"/>
                  </a:lnTo>
                  <a:close/>
                  <a:moveTo>
                    <a:pt x="10" y="1344"/>
                  </a:moveTo>
                  <a:lnTo>
                    <a:pt x="10" y="1382"/>
                  </a:lnTo>
                  <a:lnTo>
                    <a:pt x="0" y="1382"/>
                  </a:lnTo>
                  <a:lnTo>
                    <a:pt x="0" y="1344"/>
                  </a:lnTo>
                  <a:lnTo>
                    <a:pt x="10" y="1344"/>
                  </a:lnTo>
                  <a:close/>
                  <a:moveTo>
                    <a:pt x="10" y="1411"/>
                  </a:moveTo>
                  <a:lnTo>
                    <a:pt x="10" y="1449"/>
                  </a:lnTo>
                  <a:lnTo>
                    <a:pt x="0" y="1449"/>
                  </a:lnTo>
                  <a:lnTo>
                    <a:pt x="0" y="1411"/>
                  </a:lnTo>
                  <a:lnTo>
                    <a:pt x="10" y="1411"/>
                  </a:lnTo>
                  <a:close/>
                  <a:moveTo>
                    <a:pt x="10" y="1478"/>
                  </a:moveTo>
                  <a:lnTo>
                    <a:pt x="10" y="1516"/>
                  </a:lnTo>
                  <a:lnTo>
                    <a:pt x="0" y="1516"/>
                  </a:lnTo>
                  <a:lnTo>
                    <a:pt x="0" y="1478"/>
                  </a:lnTo>
                  <a:lnTo>
                    <a:pt x="10" y="1478"/>
                  </a:lnTo>
                  <a:close/>
                  <a:moveTo>
                    <a:pt x="10" y="1545"/>
                  </a:moveTo>
                  <a:lnTo>
                    <a:pt x="10" y="1584"/>
                  </a:lnTo>
                  <a:lnTo>
                    <a:pt x="0" y="1584"/>
                  </a:lnTo>
                  <a:lnTo>
                    <a:pt x="0" y="1545"/>
                  </a:lnTo>
                  <a:lnTo>
                    <a:pt x="10" y="1545"/>
                  </a:lnTo>
                  <a:close/>
                  <a:moveTo>
                    <a:pt x="10" y="1612"/>
                  </a:moveTo>
                  <a:lnTo>
                    <a:pt x="10" y="1632"/>
                  </a:lnTo>
                  <a:lnTo>
                    <a:pt x="0" y="1632"/>
                  </a:lnTo>
                  <a:lnTo>
                    <a:pt x="0" y="1612"/>
                  </a:lnTo>
                  <a:lnTo>
                    <a:pt x="10" y="161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55" name="Group 54"/>
          <p:cNvGrpSpPr/>
          <p:nvPr/>
        </p:nvGrpSpPr>
        <p:grpSpPr>
          <a:xfrm>
            <a:off x="2092325" y="3552826"/>
            <a:ext cx="3466634" cy="2543174"/>
            <a:chOff x="2092325" y="3170238"/>
            <a:chExt cx="3466634" cy="2543174"/>
          </a:xfrm>
        </p:grpSpPr>
        <p:sp>
          <p:nvSpPr>
            <p:cNvPr id="56" name="Freeform 56"/>
            <p:cNvSpPr>
              <a:spLocks noEditPoints="1"/>
            </p:cNvSpPr>
            <p:nvPr/>
          </p:nvSpPr>
          <p:spPr bwMode="auto">
            <a:xfrm>
              <a:off x="2092325" y="5522912"/>
              <a:ext cx="2022475" cy="190500"/>
            </a:xfrm>
            <a:custGeom>
              <a:avLst/>
              <a:gdLst>
                <a:gd name="T0" fmla="*/ 0 w 4347"/>
                <a:gd name="T1" fmla="*/ 247 h 631"/>
                <a:gd name="T2" fmla="*/ 4213 w 4347"/>
                <a:gd name="T3" fmla="*/ 247 h 631"/>
                <a:gd name="T4" fmla="*/ 4213 w 4347"/>
                <a:gd name="T5" fmla="*/ 383 h 631"/>
                <a:gd name="T6" fmla="*/ 0 w 4347"/>
                <a:gd name="T7" fmla="*/ 383 h 631"/>
                <a:gd name="T8" fmla="*/ 0 w 4347"/>
                <a:gd name="T9" fmla="*/ 247 h 631"/>
                <a:gd name="T10" fmla="*/ 3839 w 4347"/>
                <a:gd name="T11" fmla="*/ 19 h 631"/>
                <a:gd name="T12" fmla="*/ 4347 w 4347"/>
                <a:gd name="T13" fmla="*/ 315 h 631"/>
                <a:gd name="T14" fmla="*/ 3839 w 4347"/>
                <a:gd name="T15" fmla="*/ 612 h 631"/>
                <a:gd name="T16" fmla="*/ 3746 w 4347"/>
                <a:gd name="T17" fmla="*/ 588 h 631"/>
                <a:gd name="T18" fmla="*/ 3770 w 4347"/>
                <a:gd name="T19" fmla="*/ 495 h 631"/>
                <a:gd name="T20" fmla="*/ 4178 w 4347"/>
                <a:gd name="T21" fmla="*/ 257 h 631"/>
                <a:gd name="T22" fmla="*/ 4178 w 4347"/>
                <a:gd name="T23" fmla="*/ 374 h 631"/>
                <a:gd name="T24" fmla="*/ 3770 w 4347"/>
                <a:gd name="T25" fmla="*/ 136 h 631"/>
                <a:gd name="T26" fmla="*/ 3746 w 4347"/>
                <a:gd name="T27" fmla="*/ 43 h 631"/>
                <a:gd name="T28" fmla="*/ 3839 w 4347"/>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47" h="631">
                  <a:moveTo>
                    <a:pt x="0" y="247"/>
                  </a:moveTo>
                  <a:lnTo>
                    <a:pt x="4213" y="247"/>
                  </a:lnTo>
                  <a:lnTo>
                    <a:pt x="4213" y="383"/>
                  </a:lnTo>
                  <a:lnTo>
                    <a:pt x="0" y="383"/>
                  </a:lnTo>
                  <a:lnTo>
                    <a:pt x="0" y="247"/>
                  </a:lnTo>
                  <a:close/>
                  <a:moveTo>
                    <a:pt x="3839" y="19"/>
                  </a:moveTo>
                  <a:lnTo>
                    <a:pt x="4347" y="315"/>
                  </a:lnTo>
                  <a:lnTo>
                    <a:pt x="3839" y="612"/>
                  </a:lnTo>
                  <a:cubicBezTo>
                    <a:pt x="3806" y="631"/>
                    <a:pt x="3765" y="620"/>
                    <a:pt x="3746" y="588"/>
                  </a:cubicBezTo>
                  <a:cubicBezTo>
                    <a:pt x="3727" y="555"/>
                    <a:pt x="3738" y="514"/>
                    <a:pt x="3770" y="495"/>
                  </a:cubicBezTo>
                  <a:lnTo>
                    <a:pt x="4178" y="257"/>
                  </a:lnTo>
                  <a:lnTo>
                    <a:pt x="4178" y="374"/>
                  </a:lnTo>
                  <a:lnTo>
                    <a:pt x="3770" y="136"/>
                  </a:lnTo>
                  <a:cubicBezTo>
                    <a:pt x="3738" y="117"/>
                    <a:pt x="3727" y="76"/>
                    <a:pt x="3746" y="43"/>
                  </a:cubicBezTo>
                  <a:cubicBezTo>
                    <a:pt x="3765" y="11"/>
                    <a:pt x="3806" y="0"/>
                    <a:pt x="383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Rectangle 62"/>
            <p:cNvSpPr>
              <a:spLocks noChangeArrowheads="1"/>
            </p:cNvSpPr>
            <p:nvPr/>
          </p:nvSpPr>
          <p:spPr bwMode="auto">
            <a:xfrm>
              <a:off x="3092450" y="3170238"/>
              <a:ext cx="24665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i="1" u="none" strike="noStrike" cap="none" normalizeH="0" baseline="0" dirty="0">
                  <a:ln>
                    <a:noFill/>
                  </a:ln>
                  <a:solidFill>
                    <a:srgbClr val="000000"/>
                  </a:solidFill>
                  <a:effectLst/>
                  <a:latin typeface="Calibri" pitchFamily="34" charset="0"/>
                  <a:cs typeface="Arial" pitchFamily="34" charset="0"/>
                </a:rPr>
                <a:t>2. …the quantity demand </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63"/>
            <p:cNvSpPr>
              <a:spLocks noChangeArrowheads="1"/>
            </p:cNvSpPr>
            <p:nvPr/>
          </p:nvSpPr>
          <p:spPr bwMode="auto">
            <a:xfrm>
              <a:off x="3092450" y="3444875"/>
              <a:ext cx="9473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i="1" u="none" strike="noStrike" cap="none" normalizeH="0" baseline="0" dirty="0">
                  <a:ln>
                    <a:noFill/>
                  </a:ln>
                  <a:solidFill>
                    <a:srgbClr val="000000"/>
                  </a:solidFill>
                  <a:effectLst/>
                  <a:latin typeface="Calibri" pitchFamily="34" charset="0"/>
                  <a:cs typeface="Arial" pitchFamily="34" charset="0"/>
                </a:rPr>
                <a:t>increases.</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grpSp>
      <p:grpSp>
        <p:nvGrpSpPr>
          <p:cNvPr id="60" name="Group 59"/>
          <p:cNvGrpSpPr/>
          <p:nvPr/>
        </p:nvGrpSpPr>
        <p:grpSpPr>
          <a:xfrm>
            <a:off x="730250" y="4956176"/>
            <a:ext cx="3498850" cy="1204913"/>
            <a:chOff x="730250" y="4573588"/>
            <a:chExt cx="3498850" cy="1204913"/>
          </a:xfrm>
        </p:grpSpPr>
        <p:sp>
          <p:nvSpPr>
            <p:cNvPr id="61" name="Oval 23"/>
            <p:cNvSpPr>
              <a:spLocks noChangeArrowheads="1"/>
            </p:cNvSpPr>
            <p:nvPr/>
          </p:nvSpPr>
          <p:spPr bwMode="auto">
            <a:xfrm>
              <a:off x="4165600" y="4573588"/>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Freeform 52"/>
            <p:cNvSpPr>
              <a:spLocks noEditPoints="1"/>
            </p:cNvSpPr>
            <p:nvPr/>
          </p:nvSpPr>
          <p:spPr bwMode="auto">
            <a:xfrm>
              <a:off x="730250" y="4581525"/>
              <a:ext cx="3459163" cy="15875"/>
            </a:xfrm>
            <a:custGeom>
              <a:avLst/>
              <a:gdLst>
                <a:gd name="T0" fmla="*/ 39 w 2179"/>
                <a:gd name="T1" fmla="*/ 10 h 10"/>
                <a:gd name="T2" fmla="*/ 67 w 2179"/>
                <a:gd name="T3" fmla="*/ 0 h 10"/>
                <a:gd name="T4" fmla="*/ 67 w 2179"/>
                <a:gd name="T5" fmla="*/ 10 h 10"/>
                <a:gd name="T6" fmla="*/ 173 w 2179"/>
                <a:gd name="T7" fmla="*/ 0 h 10"/>
                <a:gd name="T8" fmla="*/ 135 w 2179"/>
                <a:gd name="T9" fmla="*/ 0 h 10"/>
                <a:gd name="T10" fmla="*/ 240 w 2179"/>
                <a:gd name="T11" fmla="*/ 10 h 10"/>
                <a:gd name="T12" fmla="*/ 269 w 2179"/>
                <a:gd name="T13" fmla="*/ 0 h 10"/>
                <a:gd name="T14" fmla="*/ 269 w 2179"/>
                <a:gd name="T15" fmla="*/ 10 h 10"/>
                <a:gd name="T16" fmla="*/ 375 w 2179"/>
                <a:gd name="T17" fmla="*/ 0 h 10"/>
                <a:gd name="T18" fmla="*/ 336 w 2179"/>
                <a:gd name="T19" fmla="*/ 0 h 10"/>
                <a:gd name="T20" fmla="*/ 442 w 2179"/>
                <a:gd name="T21" fmla="*/ 10 h 10"/>
                <a:gd name="T22" fmla="*/ 471 w 2179"/>
                <a:gd name="T23" fmla="*/ 0 h 10"/>
                <a:gd name="T24" fmla="*/ 471 w 2179"/>
                <a:gd name="T25" fmla="*/ 10 h 10"/>
                <a:gd name="T26" fmla="*/ 576 w 2179"/>
                <a:gd name="T27" fmla="*/ 0 h 10"/>
                <a:gd name="T28" fmla="*/ 538 w 2179"/>
                <a:gd name="T29" fmla="*/ 0 h 10"/>
                <a:gd name="T30" fmla="*/ 643 w 2179"/>
                <a:gd name="T31" fmla="*/ 10 h 10"/>
                <a:gd name="T32" fmla="*/ 672 w 2179"/>
                <a:gd name="T33" fmla="*/ 0 h 10"/>
                <a:gd name="T34" fmla="*/ 672 w 2179"/>
                <a:gd name="T35" fmla="*/ 10 h 10"/>
                <a:gd name="T36" fmla="*/ 778 w 2179"/>
                <a:gd name="T37" fmla="*/ 0 h 10"/>
                <a:gd name="T38" fmla="*/ 739 w 2179"/>
                <a:gd name="T39" fmla="*/ 0 h 10"/>
                <a:gd name="T40" fmla="*/ 845 w 2179"/>
                <a:gd name="T41" fmla="*/ 10 h 10"/>
                <a:gd name="T42" fmla="*/ 874 w 2179"/>
                <a:gd name="T43" fmla="*/ 0 h 10"/>
                <a:gd name="T44" fmla="*/ 874 w 2179"/>
                <a:gd name="T45" fmla="*/ 10 h 10"/>
                <a:gd name="T46" fmla="*/ 979 w 2179"/>
                <a:gd name="T47" fmla="*/ 0 h 10"/>
                <a:gd name="T48" fmla="*/ 941 w 2179"/>
                <a:gd name="T49" fmla="*/ 0 h 10"/>
                <a:gd name="T50" fmla="*/ 1047 w 2179"/>
                <a:gd name="T51" fmla="*/ 10 h 10"/>
                <a:gd name="T52" fmla="*/ 1075 w 2179"/>
                <a:gd name="T53" fmla="*/ 0 h 10"/>
                <a:gd name="T54" fmla="*/ 1075 w 2179"/>
                <a:gd name="T55" fmla="*/ 10 h 10"/>
                <a:gd name="T56" fmla="*/ 1181 w 2179"/>
                <a:gd name="T57" fmla="*/ 0 h 10"/>
                <a:gd name="T58" fmla="*/ 1143 w 2179"/>
                <a:gd name="T59" fmla="*/ 0 h 10"/>
                <a:gd name="T60" fmla="*/ 1248 w 2179"/>
                <a:gd name="T61" fmla="*/ 10 h 10"/>
                <a:gd name="T62" fmla="*/ 1277 w 2179"/>
                <a:gd name="T63" fmla="*/ 0 h 10"/>
                <a:gd name="T64" fmla="*/ 1277 w 2179"/>
                <a:gd name="T65" fmla="*/ 10 h 10"/>
                <a:gd name="T66" fmla="*/ 1383 w 2179"/>
                <a:gd name="T67" fmla="*/ 0 h 10"/>
                <a:gd name="T68" fmla="*/ 1344 w 2179"/>
                <a:gd name="T69" fmla="*/ 0 h 10"/>
                <a:gd name="T70" fmla="*/ 1450 w 2179"/>
                <a:gd name="T71" fmla="*/ 10 h 10"/>
                <a:gd name="T72" fmla="*/ 1479 w 2179"/>
                <a:gd name="T73" fmla="*/ 0 h 10"/>
                <a:gd name="T74" fmla="*/ 1479 w 2179"/>
                <a:gd name="T75" fmla="*/ 10 h 10"/>
                <a:gd name="T76" fmla="*/ 1584 w 2179"/>
                <a:gd name="T77" fmla="*/ 0 h 10"/>
                <a:gd name="T78" fmla="*/ 1546 w 2179"/>
                <a:gd name="T79" fmla="*/ 0 h 10"/>
                <a:gd name="T80" fmla="*/ 1651 w 2179"/>
                <a:gd name="T81" fmla="*/ 10 h 10"/>
                <a:gd name="T82" fmla="*/ 1680 w 2179"/>
                <a:gd name="T83" fmla="*/ 0 h 10"/>
                <a:gd name="T84" fmla="*/ 1680 w 2179"/>
                <a:gd name="T85" fmla="*/ 10 h 10"/>
                <a:gd name="T86" fmla="*/ 1786 w 2179"/>
                <a:gd name="T87" fmla="*/ 0 h 10"/>
                <a:gd name="T88" fmla="*/ 1747 w 2179"/>
                <a:gd name="T89" fmla="*/ 0 h 10"/>
                <a:gd name="T90" fmla="*/ 1853 w 2179"/>
                <a:gd name="T91" fmla="*/ 10 h 10"/>
                <a:gd name="T92" fmla="*/ 1882 w 2179"/>
                <a:gd name="T93" fmla="*/ 0 h 10"/>
                <a:gd name="T94" fmla="*/ 1882 w 2179"/>
                <a:gd name="T95" fmla="*/ 10 h 10"/>
                <a:gd name="T96" fmla="*/ 1987 w 2179"/>
                <a:gd name="T97" fmla="*/ 0 h 10"/>
                <a:gd name="T98" fmla="*/ 1949 w 2179"/>
                <a:gd name="T99" fmla="*/ 0 h 10"/>
                <a:gd name="T100" fmla="*/ 2054 w 2179"/>
                <a:gd name="T101" fmla="*/ 10 h 10"/>
                <a:gd name="T102" fmla="*/ 2083 w 2179"/>
                <a:gd name="T103" fmla="*/ 0 h 10"/>
                <a:gd name="T104" fmla="*/ 2083 w 2179"/>
                <a:gd name="T105" fmla="*/ 10 h 10"/>
                <a:gd name="T106" fmla="*/ 2179 w 2179"/>
                <a:gd name="T107" fmla="*/ 0 h 10"/>
                <a:gd name="T108" fmla="*/ 2150 w 2179"/>
                <a:gd name="T10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79" h="10">
                  <a:moveTo>
                    <a:pt x="0" y="0"/>
                  </a:moveTo>
                  <a:lnTo>
                    <a:pt x="39" y="0"/>
                  </a:lnTo>
                  <a:lnTo>
                    <a:pt x="39" y="10"/>
                  </a:lnTo>
                  <a:lnTo>
                    <a:pt x="0" y="10"/>
                  </a:lnTo>
                  <a:lnTo>
                    <a:pt x="0" y="0"/>
                  </a:lnTo>
                  <a:close/>
                  <a:moveTo>
                    <a:pt x="67" y="0"/>
                  </a:moveTo>
                  <a:lnTo>
                    <a:pt x="106" y="0"/>
                  </a:lnTo>
                  <a:lnTo>
                    <a:pt x="106" y="10"/>
                  </a:lnTo>
                  <a:lnTo>
                    <a:pt x="67" y="10"/>
                  </a:lnTo>
                  <a:lnTo>
                    <a:pt x="67" y="0"/>
                  </a:lnTo>
                  <a:close/>
                  <a:moveTo>
                    <a:pt x="135" y="0"/>
                  </a:moveTo>
                  <a:lnTo>
                    <a:pt x="173" y="0"/>
                  </a:lnTo>
                  <a:lnTo>
                    <a:pt x="173" y="10"/>
                  </a:lnTo>
                  <a:lnTo>
                    <a:pt x="135" y="10"/>
                  </a:lnTo>
                  <a:lnTo>
                    <a:pt x="135" y="0"/>
                  </a:lnTo>
                  <a:close/>
                  <a:moveTo>
                    <a:pt x="202" y="0"/>
                  </a:moveTo>
                  <a:lnTo>
                    <a:pt x="240" y="0"/>
                  </a:lnTo>
                  <a:lnTo>
                    <a:pt x="240" y="10"/>
                  </a:lnTo>
                  <a:lnTo>
                    <a:pt x="202" y="10"/>
                  </a:lnTo>
                  <a:lnTo>
                    <a:pt x="202" y="0"/>
                  </a:lnTo>
                  <a:close/>
                  <a:moveTo>
                    <a:pt x="269" y="0"/>
                  </a:moveTo>
                  <a:lnTo>
                    <a:pt x="307" y="0"/>
                  </a:lnTo>
                  <a:lnTo>
                    <a:pt x="307" y="10"/>
                  </a:lnTo>
                  <a:lnTo>
                    <a:pt x="269" y="10"/>
                  </a:lnTo>
                  <a:lnTo>
                    <a:pt x="269" y="0"/>
                  </a:lnTo>
                  <a:close/>
                  <a:moveTo>
                    <a:pt x="336" y="0"/>
                  </a:moveTo>
                  <a:lnTo>
                    <a:pt x="375" y="0"/>
                  </a:lnTo>
                  <a:lnTo>
                    <a:pt x="375" y="10"/>
                  </a:lnTo>
                  <a:lnTo>
                    <a:pt x="336" y="10"/>
                  </a:lnTo>
                  <a:lnTo>
                    <a:pt x="336" y="0"/>
                  </a:lnTo>
                  <a:close/>
                  <a:moveTo>
                    <a:pt x="403" y="0"/>
                  </a:moveTo>
                  <a:lnTo>
                    <a:pt x="442" y="0"/>
                  </a:lnTo>
                  <a:lnTo>
                    <a:pt x="442" y="10"/>
                  </a:lnTo>
                  <a:lnTo>
                    <a:pt x="403" y="10"/>
                  </a:lnTo>
                  <a:lnTo>
                    <a:pt x="403" y="0"/>
                  </a:lnTo>
                  <a:close/>
                  <a:moveTo>
                    <a:pt x="471" y="0"/>
                  </a:moveTo>
                  <a:lnTo>
                    <a:pt x="509" y="0"/>
                  </a:lnTo>
                  <a:lnTo>
                    <a:pt x="509" y="10"/>
                  </a:lnTo>
                  <a:lnTo>
                    <a:pt x="471" y="10"/>
                  </a:lnTo>
                  <a:lnTo>
                    <a:pt x="471" y="0"/>
                  </a:lnTo>
                  <a:close/>
                  <a:moveTo>
                    <a:pt x="538" y="0"/>
                  </a:moveTo>
                  <a:lnTo>
                    <a:pt x="576" y="0"/>
                  </a:lnTo>
                  <a:lnTo>
                    <a:pt x="576" y="10"/>
                  </a:lnTo>
                  <a:lnTo>
                    <a:pt x="538" y="10"/>
                  </a:lnTo>
                  <a:lnTo>
                    <a:pt x="538" y="0"/>
                  </a:lnTo>
                  <a:close/>
                  <a:moveTo>
                    <a:pt x="605" y="0"/>
                  </a:moveTo>
                  <a:lnTo>
                    <a:pt x="643" y="0"/>
                  </a:lnTo>
                  <a:lnTo>
                    <a:pt x="643" y="10"/>
                  </a:lnTo>
                  <a:lnTo>
                    <a:pt x="605" y="10"/>
                  </a:lnTo>
                  <a:lnTo>
                    <a:pt x="605" y="0"/>
                  </a:lnTo>
                  <a:close/>
                  <a:moveTo>
                    <a:pt x="672" y="0"/>
                  </a:moveTo>
                  <a:lnTo>
                    <a:pt x="711" y="0"/>
                  </a:lnTo>
                  <a:lnTo>
                    <a:pt x="711" y="10"/>
                  </a:lnTo>
                  <a:lnTo>
                    <a:pt x="672" y="10"/>
                  </a:lnTo>
                  <a:lnTo>
                    <a:pt x="672" y="0"/>
                  </a:lnTo>
                  <a:close/>
                  <a:moveTo>
                    <a:pt x="739" y="0"/>
                  </a:moveTo>
                  <a:lnTo>
                    <a:pt x="778" y="0"/>
                  </a:lnTo>
                  <a:lnTo>
                    <a:pt x="778" y="10"/>
                  </a:lnTo>
                  <a:lnTo>
                    <a:pt x="739" y="10"/>
                  </a:lnTo>
                  <a:lnTo>
                    <a:pt x="739" y="0"/>
                  </a:lnTo>
                  <a:close/>
                  <a:moveTo>
                    <a:pt x="807" y="0"/>
                  </a:moveTo>
                  <a:lnTo>
                    <a:pt x="845" y="0"/>
                  </a:lnTo>
                  <a:lnTo>
                    <a:pt x="845" y="10"/>
                  </a:lnTo>
                  <a:lnTo>
                    <a:pt x="807" y="10"/>
                  </a:lnTo>
                  <a:lnTo>
                    <a:pt x="807" y="0"/>
                  </a:lnTo>
                  <a:close/>
                  <a:moveTo>
                    <a:pt x="874" y="0"/>
                  </a:moveTo>
                  <a:lnTo>
                    <a:pt x="912" y="0"/>
                  </a:lnTo>
                  <a:lnTo>
                    <a:pt x="912" y="10"/>
                  </a:lnTo>
                  <a:lnTo>
                    <a:pt x="874" y="10"/>
                  </a:lnTo>
                  <a:lnTo>
                    <a:pt x="874" y="0"/>
                  </a:lnTo>
                  <a:close/>
                  <a:moveTo>
                    <a:pt x="941" y="0"/>
                  </a:moveTo>
                  <a:lnTo>
                    <a:pt x="979" y="0"/>
                  </a:lnTo>
                  <a:lnTo>
                    <a:pt x="979" y="10"/>
                  </a:lnTo>
                  <a:lnTo>
                    <a:pt x="941" y="10"/>
                  </a:lnTo>
                  <a:lnTo>
                    <a:pt x="941" y="0"/>
                  </a:lnTo>
                  <a:close/>
                  <a:moveTo>
                    <a:pt x="1008" y="0"/>
                  </a:moveTo>
                  <a:lnTo>
                    <a:pt x="1047" y="0"/>
                  </a:lnTo>
                  <a:lnTo>
                    <a:pt x="1047" y="10"/>
                  </a:lnTo>
                  <a:lnTo>
                    <a:pt x="1008" y="10"/>
                  </a:lnTo>
                  <a:lnTo>
                    <a:pt x="1008" y="0"/>
                  </a:lnTo>
                  <a:close/>
                  <a:moveTo>
                    <a:pt x="1075" y="0"/>
                  </a:moveTo>
                  <a:lnTo>
                    <a:pt x="1114" y="0"/>
                  </a:lnTo>
                  <a:lnTo>
                    <a:pt x="1114" y="10"/>
                  </a:lnTo>
                  <a:lnTo>
                    <a:pt x="1075" y="10"/>
                  </a:lnTo>
                  <a:lnTo>
                    <a:pt x="1075" y="0"/>
                  </a:lnTo>
                  <a:close/>
                  <a:moveTo>
                    <a:pt x="1143" y="0"/>
                  </a:moveTo>
                  <a:lnTo>
                    <a:pt x="1181" y="0"/>
                  </a:lnTo>
                  <a:lnTo>
                    <a:pt x="1181" y="10"/>
                  </a:lnTo>
                  <a:lnTo>
                    <a:pt x="1143" y="10"/>
                  </a:lnTo>
                  <a:lnTo>
                    <a:pt x="1143" y="0"/>
                  </a:lnTo>
                  <a:close/>
                  <a:moveTo>
                    <a:pt x="1210" y="0"/>
                  </a:moveTo>
                  <a:lnTo>
                    <a:pt x="1248" y="0"/>
                  </a:lnTo>
                  <a:lnTo>
                    <a:pt x="1248" y="10"/>
                  </a:lnTo>
                  <a:lnTo>
                    <a:pt x="1210" y="10"/>
                  </a:lnTo>
                  <a:lnTo>
                    <a:pt x="1210" y="0"/>
                  </a:lnTo>
                  <a:close/>
                  <a:moveTo>
                    <a:pt x="1277" y="0"/>
                  </a:moveTo>
                  <a:lnTo>
                    <a:pt x="1315" y="0"/>
                  </a:lnTo>
                  <a:lnTo>
                    <a:pt x="1315" y="10"/>
                  </a:lnTo>
                  <a:lnTo>
                    <a:pt x="1277" y="10"/>
                  </a:lnTo>
                  <a:lnTo>
                    <a:pt x="1277" y="0"/>
                  </a:lnTo>
                  <a:close/>
                  <a:moveTo>
                    <a:pt x="1344" y="0"/>
                  </a:moveTo>
                  <a:lnTo>
                    <a:pt x="1383" y="0"/>
                  </a:lnTo>
                  <a:lnTo>
                    <a:pt x="1383" y="10"/>
                  </a:lnTo>
                  <a:lnTo>
                    <a:pt x="1344" y="10"/>
                  </a:lnTo>
                  <a:lnTo>
                    <a:pt x="1344" y="0"/>
                  </a:lnTo>
                  <a:close/>
                  <a:moveTo>
                    <a:pt x="1411" y="0"/>
                  </a:moveTo>
                  <a:lnTo>
                    <a:pt x="1450" y="0"/>
                  </a:lnTo>
                  <a:lnTo>
                    <a:pt x="1450" y="10"/>
                  </a:lnTo>
                  <a:lnTo>
                    <a:pt x="1411" y="10"/>
                  </a:lnTo>
                  <a:lnTo>
                    <a:pt x="1411" y="0"/>
                  </a:lnTo>
                  <a:close/>
                  <a:moveTo>
                    <a:pt x="1479" y="0"/>
                  </a:moveTo>
                  <a:lnTo>
                    <a:pt x="1517" y="0"/>
                  </a:lnTo>
                  <a:lnTo>
                    <a:pt x="1517" y="10"/>
                  </a:lnTo>
                  <a:lnTo>
                    <a:pt x="1479" y="10"/>
                  </a:lnTo>
                  <a:lnTo>
                    <a:pt x="1479" y="0"/>
                  </a:lnTo>
                  <a:close/>
                  <a:moveTo>
                    <a:pt x="1546" y="0"/>
                  </a:moveTo>
                  <a:lnTo>
                    <a:pt x="1584" y="0"/>
                  </a:lnTo>
                  <a:lnTo>
                    <a:pt x="1584" y="10"/>
                  </a:lnTo>
                  <a:lnTo>
                    <a:pt x="1546" y="10"/>
                  </a:lnTo>
                  <a:lnTo>
                    <a:pt x="1546" y="0"/>
                  </a:lnTo>
                  <a:close/>
                  <a:moveTo>
                    <a:pt x="1613" y="0"/>
                  </a:moveTo>
                  <a:lnTo>
                    <a:pt x="1651" y="0"/>
                  </a:lnTo>
                  <a:lnTo>
                    <a:pt x="1651" y="10"/>
                  </a:lnTo>
                  <a:lnTo>
                    <a:pt x="1613" y="10"/>
                  </a:lnTo>
                  <a:lnTo>
                    <a:pt x="1613" y="0"/>
                  </a:lnTo>
                  <a:close/>
                  <a:moveTo>
                    <a:pt x="1680" y="0"/>
                  </a:moveTo>
                  <a:lnTo>
                    <a:pt x="1718" y="0"/>
                  </a:lnTo>
                  <a:lnTo>
                    <a:pt x="1718" y="10"/>
                  </a:lnTo>
                  <a:lnTo>
                    <a:pt x="1680" y="10"/>
                  </a:lnTo>
                  <a:lnTo>
                    <a:pt x="1680" y="0"/>
                  </a:lnTo>
                  <a:close/>
                  <a:moveTo>
                    <a:pt x="1747" y="0"/>
                  </a:moveTo>
                  <a:lnTo>
                    <a:pt x="1786" y="0"/>
                  </a:lnTo>
                  <a:lnTo>
                    <a:pt x="1786" y="10"/>
                  </a:lnTo>
                  <a:lnTo>
                    <a:pt x="1747" y="10"/>
                  </a:lnTo>
                  <a:lnTo>
                    <a:pt x="1747" y="0"/>
                  </a:lnTo>
                  <a:close/>
                  <a:moveTo>
                    <a:pt x="1814" y="0"/>
                  </a:moveTo>
                  <a:lnTo>
                    <a:pt x="1853" y="0"/>
                  </a:lnTo>
                  <a:lnTo>
                    <a:pt x="1853" y="10"/>
                  </a:lnTo>
                  <a:lnTo>
                    <a:pt x="1814" y="10"/>
                  </a:lnTo>
                  <a:lnTo>
                    <a:pt x="1814" y="0"/>
                  </a:lnTo>
                  <a:close/>
                  <a:moveTo>
                    <a:pt x="1882" y="0"/>
                  </a:moveTo>
                  <a:lnTo>
                    <a:pt x="1920" y="0"/>
                  </a:lnTo>
                  <a:lnTo>
                    <a:pt x="1920" y="10"/>
                  </a:lnTo>
                  <a:lnTo>
                    <a:pt x="1882" y="10"/>
                  </a:lnTo>
                  <a:lnTo>
                    <a:pt x="1882" y="0"/>
                  </a:lnTo>
                  <a:close/>
                  <a:moveTo>
                    <a:pt x="1949" y="0"/>
                  </a:moveTo>
                  <a:lnTo>
                    <a:pt x="1987" y="0"/>
                  </a:lnTo>
                  <a:lnTo>
                    <a:pt x="1987" y="10"/>
                  </a:lnTo>
                  <a:lnTo>
                    <a:pt x="1949" y="10"/>
                  </a:lnTo>
                  <a:lnTo>
                    <a:pt x="1949" y="0"/>
                  </a:lnTo>
                  <a:close/>
                  <a:moveTo>
                    <a:pt x="2016" y="0"/>
                  </a:moveTo>
                  <a:lnTo>
                    <a:pt x="2054" y="0"/>
                  </a:lnTo>
                  <a:lnTo>
                    <a:pt x="2054" y="10"/>
                  </a:lnTo>
                  <a:lnTo>
                    <a:pt x="2016" y="10"/>
                  </a:lnTo>
                  <a:lnTo>
                    <a:pt x="2016" y="0"/>
                  </a:lnTo>
                  <a:close/>
                  <a:moveTo>
                    <a:pt x="2083" y="0"/>
                  </a:moveTo>
                  <a:lnTo>
                    <a:pt x="2122" y="0"/>
                  </a:lnTo>
                  <a:lnTo>
                    <a:pt x="2122" y="10"/>
                  </a:lnTo>
                  <a:lnTo>
                    <a:pt x="2083" y="10"/>
                  </a:lnTo>
                  <a:lnTo>
                    <a:pt x="2083" y="0"/>
                  </a:lnTo>
                  <a:close/>
                  <a:moveTo>
                    <a:pt x="2150" y="0"/>
                  </a:moveTo>
                  <a:lnTo>
                    <a:pt x="2179" y="0"/>
                  </a:lnTo>
                  <a:lnTo>
                    <a:pt x="2179" y="10"/>
                  </a:lnTo>
                  <a:lnTo>
                    <a:pt x="2150" y="10"/>
                  </a:lnTo>
                  <a:lnTo>
                    <a:pt x="2150"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53"/>
            <p:cNvSpPr>
              <a:spLocks noEditPoints="1"/>
            </p:cNvSpPr>
            <p:nvPr/>
          </p:nvSpPr>
          <p:spPr bwMode="auto">
            <a:xfrm>
              <a:off x="4179888" y="4589463"/>
              <a:ext cx="15875" cy="1189038"/>
            </a:xfrm>
            <a:custGeom>
              <a:avLst/>
              <a:gdLst>
                <a:gd name="T0" fmla="*/ 10 w 10"/>
                <a:gd name="T1" fmla="*/ 0 h 749"/>
                <a:gd name="T2" fmla="*/ 10 w 10"/>
                <a:gd name="T3" fmla="*/ 39 h 749"/>
                <a:gd name="T4" fmla="*/ 0 w 10"/>
                <a:gd name="T5" fmla="*/ 39 h 749"/>
                <a:gd name="T6" fmla="*/ 0 w 10"/>
                <a:gd name="T7" fmla="*/ 0 h 749"/>
                <a:gd name="T8" fmla="*/ 10 w 10"/>
                <a:gd name="T9" fmla="*/ 0 h 749"/>
                <a:gd name="T10" fmla="*/ 10 w 10"/>
                <a:gd name="T11" fmla="*/ 67 h 749"/>
                <a:gd name="T12" fmla="*/ 10 w 10"/>
                <a:gd name="T13" fmla="*/ 106 h 749"/>
                <a:gd name="T14" fmla="*/ 0 w 10"/>
                <a:gd name="T15" fmla="*/ 106 h 749"/>
                <a:gd name="T16" fmla="*/ 0 w 10"/>
                <a:gd name="T17" fmla="*/ 67 h 749"/>
                <a:gd name="T18" fmla="*/ 10 w 10"/>
                <a:gd name="T19" fmla="*/ 67 h 749"/>
                <a:gd name="T20" fmla="*/ 10 w 10"/>
                <a:gd name="T21" fmla="*/ 135 h 749"/>
                <a:gd name="T22" fmla="*/ 10 w 10"/>
                <a:gd name="T23" fmla="*/ 173 h 749"/>
                <a:gd name="T24" fmla="*/ 0 w 10"/>
                <a:gd name="T25" fmla="*/ 173 h 749"/>
                <a:gd name="T26" fmla="*/ 0 w 10"/>
                <a:gd name="T27" fmla="*/ 135 h 749"/>
                <a:gd name="T28" fmla="*/ 10 w 10"/>
                <a:gd name="T29" fmla="*/ 135 h 749"/>
                <a:gd name="T30" fmla="*/ 10 w 10"/>
                <a:gd name="T31" fmla="*/ 202 h 749"/>
                <a:gd name="T32" fmla="*/ 10 w 10"/>
                <a:gd name="T33" fmla="*/ 240 h 749"/>
                <a:gd name="T34" fmla="*/ 0 w 10"/>
                <a:gd name="T35" fmla="*/ 240 h 749"/>
                <a:gd name="T36" fmla="*/ 0 w 10"/>
                <a:gd name="T37" fmla="*/ 202 h 749"/>
                <a:gd name="T38" fmla="*/ 10 w 10"/>
                <a:gd name="T39" fmla="*/ 202 h 749"/>
                <a:gd name="T40" fmla="*/ 10 w 10"/>
                <a:gd name="T41" fmla="*/ 269 h 749"/>
                <a:gd name="T42" fmla="*/ 10 w 10"/>
                <a:gd name="T43" fmla="*/ 307 h 749"/>
                <a:gd name="T44" fmla="*/ 0 w 10"/>
                <a:gd name="T45" fmla="*/ 307 h 749"/>
                <a:gd name="T46" fmla="*/ 0 w 10"/>
                <a:gd name="T47" fmla="*/ 269 h 749"/>
                <a:gd name="T48" fmla="*/ 10 w 10"/>
                <a:gd name="T49" fmla="*/ 269 h 749"/>
                <a:gd name="T50" fmla="*/ 10 w 10"/>
                <a:gd name="T51" fmla="*/ 336 h 749"/>
                <a:gd name="T52" fmla="*/ 10 w 10"/>
                <a:gd name="T53" fmla="*/ 375 h 749"/>
                <a:gd name="T54" fmla="*/ 0 w 10"/>
                <a:gd name="T55" fmla="*/ 375 h 749"/>
                <a:gd name="T56" fmla="*/ 0 w 10"/>
                <a:gd name="T57" fmla="*/ 336 h 749"/>
                <a:gd name="T58" fmla="*/ 10 w 10"/>
                <a:gd name="T59" fmla="*/ 336 h 749"/>
                <a:gd name="T60" fmla="*/ 10 w 10"/>
                <a:gd name="T61" fmla="*/ 403 h 749"/>
                <a:gd name="T62" fmla="*/ 10 w 10"/>
                <a:gd name="T63" fmla="*/ 442 h 749"/>
                <a:gd name="T64" fmla="*/ 0 w 10"/>
                <a:gd name="T65" fmla="*/ 442 h 749"/>
                <a:gd name="T66" fmla="*/ 0 w 10"/>
                <a:gd name="T67" fmla="*/ 403 h 749"/>
                <a:gd name="T68" fmla="*/ 10 w 10"/>
                <a:gd name="T69" fmla="*/ 403 h 749"/>
                <a:gd name="T70" fmla="*/ 10 w 10"/>
                <a:gd name="T71" fmla="*/ 471 h 749"/>
                <a:gd name="T72" fmla="*/ 10 w 10"/>
                <a:gd name="T73" fmla="*/ 509 h 749"/>
                <a:gd name="T74" fmla="*/ 0 w 10"/>
                <a:gd name="T75" fmla="*/ 509 h 749"/>
                <a:gd name="T76" fmla="*/ 0 w 10"/>
                <a:gd name="T77" fmla="*/ 471 h 749"/>
                <a:gd name="T78" fmla="*/ 10 w 10"/>
                <a:gd name="T79" fmla="*/ 471 h 749"/>
                <a:gd name="T80" fmla="*/ 10 w 10"/>
                <a:gd name="T81" fmla="*/ 538 h 749"/>
                <a:gd name="T82" fmla="*/ 10 w 10"/>
                <a:gd name="T83" fmla="*/ 576 h 749"/>
                <a:gd name="T84" fmla="*/ 0 w 10"/>
                <a:gd name="T85" fmla="*/ 576 h 749"/>
                <a:gd name="T86" fmla="*/ 0 w 10"/>
                <a:gd name="T87" fmla="*/ 538 h 749"/>
                <a:gd name="T88" fmla="*/ 10 w 10"/>
                <a:gd name="T89" fmla="*/ 538 h 749"/>
                <a:gd name="T90" fmla="*/ 10 w 10"/>
                <a:gd name="T91" fmla="*/ 605 h 749"/>
                <a:gd name="T92" fmla="*/ 10 w 10"/>
                <a:gd name="T93" fmla="*/ 643 h 749"/>
                <a:gd name="T94" fmla="*/ 0 w 10"/>
                <a:gd name="T95" fmla="*/ 643 h 749"/>
                <a:gd name="T96" fmla="*/ 0 w 10"/>
                <a:gd name="T97" fmla="*/ 605 h 749"/>
                <a:gd name="T98" fmla="*/ 10 w 10"/>
                <a:gd name="T99" fmla="*/ 605 h 749"/>
                <a:gd name="T100" fmla="*/ 10 w 10"/>
                <a:gd name="T101" fmla="*/ 672 h 749"/>
                <a:gd name="T102" fmla="*/ 10 w 10"/>
                <a:gd name="T103" fmla="*/ 711 h 749"/>
                <a:gd name="T104" fmla="*/ 0 w 10"/>
                <a:gd name="T105" fmla="*/ 711 h 749"/>
                <a:gd name="T106" fmla="*/ 0 w 10"/>
                <a:gd name="T107" fmla="*/ 672 h 749"/>
                <a:gd name="T108" fmla="*/ 10 w 10"/>
                <a:gd name="T109" fmla="*/ 672 h 749"/>
                <a:gd name="T110" fmla="*/ 10 w 10"/>
                <a:gd name="T111" fmla="*/ 739 h 749"/>
                <a:gd name="T112" fmla="*/ 10 w 10"/>
                <a:gd name="T113" fmla="*/ 749 h 749"/>
                <a:gd name="T114" fmla="*/ 0 w 10"/>
                <a:gd name="T115" fmla="*/ 749 h 749"/>
                <a:gd name="T116" fmla="*/ 0 w 10"/>
                <a:gd name="T117" fmla="*/ 739 h 749"/>
                <a:gd name="T118" fmla="*/ 10 w 10"/>
                <a:gd name="T119" fmla="*/ 739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 h="749">
                  <a:moveTo>
                    <a:pt x="10" y="0"/>
                  </a:moveTo>
                  <a:lnTo>
                    <a:pt x="10" y="39"/>
                  </a:lnTo>
                  <a:lnTo>
                    <a:pt x="0" y="39"/>
                  </a:lnTo>
                  <a:lnTo>
                    <a:pt x="0" y="0"/>
                  </a:lnTo>
                  <a:lnTo>
                    <a:pt x="10" y="0"/>
                  </a:lnTo>
                  <a:close/>
                  <a:moveTo>
                    <a:pt x="10" y="67"/>
                  </a:moveTo>
                  <a:lnTo>
                    <a:pt x="10" y="106"/>
                  </a:lnTo>
                  <a:lnTo>
                    <a:pt x="0" y="106"/>
                  </a:lnTo>
                  <a:lnTo>
                    <a:pt x="0" y="67"/>
                  </a:lnTo>
                  <a:lnTo>
                    <a:pt x="10" y="67"/>
                  </a:lnTo>
                  <a:close/>
                  <a:moveTo>
                    <a:pt x="10" y="135"/>
                  </a:moveTo>
                  <a:lnTo>
                    <a:pt x="10" y="173"/>
                  </a:lnTo>
                  <a:lnTo>
                    <a:pt x="0" y="173"/>
                  </a:lnTo>
                  <a:lnTo>
                    <a:pt x="0" y="135"/>
                  </a:lnTo>
                  <a:lnTo>
                    <a:pt x="10" y="135"/>
                  </a:lnTo>
                  <a:close/>
                  <a:moveTo>
                    <a:pt x="10" y="202"/>
                  </a:moveTo>
                  <a:lnTo>
                    <a:pt x="10" y="240"/>
                  </a:lnTo>
                  <a:lnTo>
                    <a:pt x="0" y="240"/>
                  </a:lnTo>
                  <a:lnTo>
                    <a:pt x="0" y="202"/>
                  </a:lnTo>
                  <a:lnTo>
                    <a:pt x="10" y="202"/>
                  </a:lnTo>
                  <a:close/>
                  <a:moveTo>
                    <a:pt x="10" y="269"/>
                  </a:moveTo>
                  <a:lnTo>
                    <a:pt x="10" y="307"/>
                  </a:lnTo>
                  <a:lnTo>
                    <a:pt x="0" y="307"/>
                  </a:lnTo>
                  <a:lnTo>
                    <a:pt x="0" y="269"/>
                  </a:lnTo>
                  <a:lnTo>
                    <a:pt x="10" y="269"/>
                  </a:lnTo>
                  <a:close/>
                  <a:moveTo>
                    <a:pt x="10" y="336"/>
                  </a:moveTo>
                  <a:lnTo>
                    <a:pt x="10" y="375"/>
                  </a:lnTo>
                  <a:lnTo>
                    <a:pt x="0" y="375"/>
                  </a:lnTo>
                  <a:lnTo>
                    <a:pt x="0" y="336"/>
                  </a:lnTo>
                  <a:lnTo>
                    <a:pt x="10" y="336"/>
                  </a:lnTo>
                  <a:close/>
                  <a:moveTo>
                    <a:pt x="10" y="403"/>
                  </a:moveTo>
                  <a:lnTo>
                    <a:pt x="10" y="442"/>
                  </a:lnTo>
                  <a:lnTo>
                    <a:pt x="0" y="442"/>
                  </a:lnTo>
                  <a:lnTo>
                    <a:pt x="0" y="403"/>
                  </a:lnTo>
                  <a:lnTo>
                    <a:pt x="10" y="403"/>
                  </a:lnTo>
                  <a:close/>
                  <a:moveTo>
                    <a:pt x="10" y="471"/>
                  </a:moveTo>
                  <a:lnTo>
                    <a:pt x="10" y="509"/>
                  </a:lnTo>
                  <a:lnTo>
                    <a:pt x="0" y="509"/>
                  </a:lnTo>
                  <a:lnTo>
                    <a:pt x="0" y="471"/>
                  </a:lnTo>
                  <a:lnTo>
                    <a:pt x="10" y="471"/>
                  </a:lnTo>
                  <a:close/>
                  <a:moveTo>
                    <a:pt x="10" y="538"/>
                  </a:moveTo>
                  <a:lnTo>
                    <a:pt x="10" y="576"/>
                  </a:lnTo>
                  <a:lnTo>
                    <a:pt x="0" y="576"/>
                  </a:lnTo>
                  <a:lnTo>
                    <a:pt x="0" y="538"/>
                  </a:lnTo>
                  <a:lnTo>
                    <a:pt x="10" y="538"/>
                  </a:lnTo>
                  <a:close/>
                  <a:moveTo>
                    <a:pt x="10" y="605"/>
                  </a:moveTo>
                  <a:lnTo>
                    <a:pt x="10" y="643"/>
                  </a:lnTo>
                  <a:lnTo>
                    <a:pt x="0" y="643"/>
                  </a:lnTo>
                  <a:lnTo>
                    <a:pt x="0" y="605"/>
                  </a:lnTo>
                  <a:lnTo>
                    <a:pt x="10" y="605"/>
                  </a:lnTo>
                  <a:close/>
                  <a:moveTo>
                    <a:pt x="10" y="672"/>
                  </a:moveTo>
                  <a:lnTo>
                    <a:pt x="10" y="711"/>
                  </a:lnTo>
                  <a:lnTo>
                    <a:pt x="0" y="711"/>
                  </a:lnTo>
                  <a:lnTo>
                    <a:pt x="0" y="672"/>
                  </a:lnTo>
                  <a:lnTo>
                    <a:pt x="10" y="672"/>
                  </a:lnTo>
                  <a:close/>
                  <a:moveTo>
                    <a:pt x="10" y="739"/>
                  </a:moveTo>
                  <a:lnTo>
                    <a:pt x="10" y="749"/>
                  </a:lnTo>
                  <a:lnTo>
                    <a:pt x="0" y="749"/>
                  </a:lnTo>
                  <a:lnTo>
                    <a:pt x="0" y="739"/>
                  </a:lnTo>
                  <a:lnTo>
                    <a:pt x="10" y="73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 name="Rectangle 3"/>
          <p:cNvSpPr/>
          <p:nvPr/>
        </p:nvSpPr>
        <p:spPr>
          <a:xfrm>
            <a:off x="1128712" y="1015425"/>
            <a:ext cx="6034088" cy="584775"/>
          </a:xfrm>
          <a:prstGeom prst="rect">
            <a:avLst/>
          </a:prstGeom>
        </p:spPr>
        <p:txBody>
          <a:bodyPr wrap="square">
            <a:spAutoFit/>
          </a:bodyPr>
          <a:lstStyle/>
          <a:p>
            <a:r>
              <a:rPr lang="en-US" sz="3200" dirty="0">
                <a:latin typeface="Calibri Light" pitchFamily="34" charset="0"/>
              </a:rPr>
              <a:t>Cellphones go on sale.</a:t>
            </a:r>
          </a:p>
        </p:txBody>
      </p:sp>
      <p:cxnSp>
        <p:nvCxnSpPr>
          <p:cNvPr id="64" name="Straight Arrow Connector 63"/>
          <p:cNvCxnSpPr/>
          <p:nvPr/>
        </p:nvCxnSpPr>
        <p:spPr>
          <a:xfrm>
            <a:off x="2066018" y="3443291"/>
            <a:ext cx="2144939" cy="154939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5" name="Oval 25"/>
          <p:cNvSpPr>
            <a:spLocks noChangeArrowheads="1"/>
          </p:cNvSpPr>
          <p:nvPr/>
        </p:nvSpPr>
        <p:spPr bwMode="auto">
          <a:xfrm>
            <a:off x="3099863" y="4186237"/>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410021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nodePh="1">
                                  <p:stCondLst>
                                    <p:cond delay="0"/>
                                  </p:stCondLst>
                                  <p:endCondLst>
                                    <p:cond evt="begin" delay="0">
                                      <p:tn val="15"/>
                                    </p:cond>
                                  </p:end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IV</a:t>
            </a:r>
          </a:p>
        </p:txBody>
      </p:sp>
      <p:sp>
        <p:nvSpPr>
          <p:cNvPr id="3" name="Content Placeholder 2"/>
          <p:cNvSpPr>
            <a:spLocks noGrp="1"/>
          </p:cNvSpPr>
          <p:nvPr>
            <p:ph idx="4294967295"/>
          </p:nvPr>
        </p:nvSpPr>
        <p:spPr>
          <a:xfrm>
            <a:off x="5867400" y="2370138"/>
            <a:ext cx="3276600" cy="3649662"/>
          </a:xfrm>
        </p:spPr>
        <p:txBody>
          <a:bodyPr>
            <a:normAutofit fontScale="70000" lnSpcReduction="20000"/>
          </a:bodyPr>
          <a:lstStyle/>
          <a:p>
            <a:r>
              <a:rPr lang="en-US" dirty="0"/>
              <a:t>Change in related good.</a:t>
            </a:r>
          </a:p>
          <a:p>
            <a:r>
              <a:rPr lang="en-US" dirty="0"/>
              <a:t>Cellphone plans are complements to cellphones.</a:t>
            </a:r>
          </a:p>
          <a:p>
            <a:r>
              <a:rPr lang="en-US" dirty="0"/>
              <a:t>Since the complement becomes more expensive, the demand decreases.</a:t>
            </a:r>
          </a:p>
          <a:p>
            <a:r>
              <a:rPr lang="en-US" dirty="0"/>
              <a:t>Demand curve shifts left.</a:t>
            </a:r>
          </a:p>
        </p:txBody>
      </p:sp>
      <p:sp>
        <p:nvSpPr>
          <p:cNvPr id="4" name="Rectangle 3"/>
          <p:cNvSpPr/>
          <p:nvPr/>
        </p:nvSpPr>
        <p:spPr>
          <a:xfrm>
            <a:off x="533400" y="1132582"/>
            <a:ext cx="8381999" cy="1077218"/>
          </a:xfrm>
          <a:prstGeom prst="rect">
            <a:avLst/>
          </a:prstGeom>
        </p:spPr>
        <p:txBody>
          <a:bodyPr wrap="square">
            <a:spAutoFit/>
          </a:bodyPr>
          <a:lstStyle/>
          <a:p>
            <a:r>
              <a:rPr lang="en-US" sz="3200" dirty="0">
                <a:latin typeface="Calibri Light" pitchFamily="34" charset="0"/>
              </a:rPr>
              <a:t>Cellphone calling plans become more expensive.</a:t>
            </a:r>
          </a:p>
        </p:txBody>
      </p:sp>
      <p:sp>
        <p:nvSpPr>
          <p:cNvPr id="100" name="Rectangle 135"/>
          <p:cNvSpPr>
            <a:spLocks noChangeArrowheads="1"/>
          </p:cNvSpPr>
          <p:nvPr/>
        </p:nvSpPr>
        <p:spPr bwMode="auto">
          <a:xfrm>
            <a:off x="1136329" y="2726469"/>
            <a:ext cx="3860800" cy="269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grpSp>
        <p:nvGrpSpPr>
          <p:cNvPr id="101" name="Group 100"/>
          <p:cNvGrpSpPr/>
          <p:nvPr/>
        </p:nvGrpSpPr>
        <p:grpSpPr>
          <a:xfrm>
            <a:off x="677542" y="2261331"/>
            <a:ext cx="4579937" cy="3832225"/>
            <a:chOff x="2281238" y="1370013"/>
            <a:chExt cx="4579937" cy="3832225"/>
          </a:xfrm>
        </p:grpSpPr>
        <p:sp>
          <p:nvSpPr>
            <p:cNvPr id="102" name="Rectangle 134"/>
            <p:cNvSpPr>
              <a:spLocks noChangeArrowheads="1"/>
            </p:cNvSpPr>
            <p:nvPr/>
          </p:nvSpPr>
          <p:spPr bwMode="auto">
            <a:xfrm>
              <a:off x="2284413" y="1373188"/>
              <a:ext cx="4573587" cy="3824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103" name="AutoShape 132"/>
            <p:cNvSpPr>
              <a:spLocks noChangeAspect="1" noChangeArrowheads="1" noTextEdit="1"/>
            </p:cNvSpPr>
            <p:nvPr/>
          </p:nvSpPr>
          <p:spPr bwMode="auto">
            <a:xfrm>
              <a:off x="2281238" y="1370013"/>
              <a:ext cx="4579937"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104" name="Rectangle 136"/>
            <p:cNvSpPr>
              <a:spLocks noChangeArrowheads="1"/>
            </p:cNvSpPr>
            <p:nvPr/>
          </p:nvSpPr>
          <p:spPr bwMode="auto">
            <a:xfrm>
              <a:off x="2736850" y="1835151"/>
              <a:ext cx="7937" cy="2697163"/>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105" name="Freeform 137"/>
            <p:cNvSpPr>
              <a:spLocks noEditPoints="1"/>
            </p:cNvSpPr>
            <p:nvPr/>
          </p:nvSpPr>
          <p:spPr bwMode="auto">
            <a:xfrm>
              <a:off x="2692400" y="1830388"/>
              <a:ext cx="47625" cy="2706688"/>
            </a:xfrm>
            <a:custGeom>
              <a:avLst/>
              <a:gdLst>
                <a:gd name="T0" fmla="*/ 0 w 30"/>
                <a:gd name="T1" fmla="*/ 1699 h 1705"/>
                <a:gd name="T2" fmla="*/ 30 w 30"/>
                <a:gd name="T3" fmla="*/ 1699 h 1705"/>
                <a:gd name="T4" fmla="*/ 30 w 30"/>
                <a:gd name="T5" fmla="*/ 1705 h 1705"/>
                <a:gd name="T6" fmla="*/ 0 w 30"/>
                <a:gd name="T7" fmla="*/ 1705 h 1705"/>
                <a:gd name="T8" fmla="*/ 0 w 30"/>
                <a:gd name="T9" fmla="*/ 1699 h 1705"/>
                <a:gd name="T10" fmla="*/ 0 w 30"/>
                <a:gd name="T11" fmla="*/ 1416 h 1705"/>
                <a:gd name="T12" fmla="*/ 30 w 30"/>
                <a:gd name="T13" fmla="*/ 1416 h 1705"/>
                <a:gd name="T14" fmla="*/ 30 w 30"/>
                <a:gd name="T15" fmla="*/ 1422 h 1705"/>
                <a:gd name="T16" fmla="*/ 0 w 30"/>
                <a:gd name="T17" fmla="*/ 1422 h 1705"/>
                <a:gd name="T18" fmla="*/ 0 w 30"/>
                <a:gd name="T19" fmla="*/ 1416 h 1705"/>
                <a:gd name="T20" fmla="*/ 0 w 30"/>
                <a:gd name="T21" fmla="*/ 1133 h 1705"/>
                <a:gd name="T22" fmla="*/ 30 w 30"/>
                <a:gd name="T23" fmla="*/ 1133 h 1705"/>
                <a:gd name="T24" fmla="*/ 30 w 30"/>
                <a:gd name="T25" fmla="*/ 1139 h 1705"/>
                <a:gd name="T26" fmla="*/ 0 w 30"/>
                <a:gd name="T27" fmla="*/ 1139 h 1705"/>
                <a:gd name="T28" fmla="*/ 0 w 30"/>
                <a:gd name="T29" fmla="*/ 1133 h 1705"/>
                <a:gd name="T30" fmla="*/ 0 w 30"/>
                <a:gd name="T31" fmla="*/ 850 h 1705"/>
                <a:gd name="T32" fmla="*/ 30 w 30"/>
                <a:gd name="T33" fmla="*/ 850 h 1705"/>
                <a:gd name="T34" fmla="*/ 30 w 30"/>
                <a:gd name="T35" fmla="*/ 856 h 1705"/>
                <a:gd name="T36" fmla="*/ 0 w 30"/>
                <a:gd name="T37" fmla="*/ 856 h 1705"/>
                <a:gd name="T38" fmla="*/ 0 w 30"/>
                <a:gd name="T39" fmla="*/ 850 h 1705"/>
                <a:gd name="T40" fmla="*/ 0 w 30"/>
                <a:gd name="T41" fmla="*/ 567 h 1705"/>
                <a:gd name="T42" fmla="*/ 30 w 30"/>
                <a:gd name="T43" fmla="*/ 567 h 1705"/>
                <a:gd name="T44" fmla="*/ 30 w 30"/>
                <a:gd name="T45" fmla="*/ 572 h 1705"/>
                <a:gd name="T46" fmla="*/ 0 w 30"/>
                <a:gd name="T47" fmla="*/ 572 h 1705"/>
                <a:gd name="T48" fmla="*/ 0 w 30"/>
                <a:gd name="T49" fmla="*/ 567 h 1705"/>
                <a:gd name="T50" fmla="*/ 0 w 30"/>
                <a:gd name="T51" fmla="*/ 283 h 1705"/>
                <a:gd name="T52" fmla="*/ 30 w 30"/>
                <a:gd name="T53" fmla="*/ 283 h 1705"/>
                <a:gd name="T54" fmla="*/ 30 w 30"/>
                <a:gd name="T55" fmla="*/ 289 h 1705"/>
                <a:gd name="T56" fmla="*/ 0 w 30"/>
                <a:gd name="T57" fmla="*/ 289 h 1705"/>
                <a:gd name="T58" fmla="*/ 0 w 30"/>
                <a:gd name="T59" fmla="*/ 283 h 1705"/>
                <a:gd name="T60" fmla="*/ 0 w 30"/>
                <a:gd name="T61" fmla="*/ 0 h 1705"/>
                <a:gd name="T62" fmla="*/ 30 w 30"/>
                <a:gd name="T63" fmla="*/ 0 h 1705"/>
                <a:gd name="T64" fmla="*/ 30 w 30"/>
                <a:gd name="T65" fmla="*/ 6 h 1705"/>
                <a:gd name="T66" fmla="*/ 0 w 30"/>
                <a:gd name="T67" fmla="*/ 6 h 1705"/>
                <a:gd name="T68" fmla="*/ 0 w 30"/>
                <a:gd name="T69" fmla="*/ 0 h 1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 h="1705">
                  <a:moveTo>
                    <a:pt x="0" y="1699"/>
                  </a:moveTo>
                  <a:lnTo>
                    <a:pt x="30" y="1699"/>
                  </a:lnTo>
                  <a:lnTo>
                    <a:pt x="30" y="1705"/>
                  </a:lnTo>
                  <a:lnTo>
                    <a:pt x="0" y="1705"/>
                  </a:lnTo>
                  <a:lnTo>
                    <a:pt x="0" y="1699"/>
                  </a:lnTo>
                  <a:close/>
                  <a:moveTo>
                    <a:pt x="0" y="1416"/>
                  </a:moveTo>
                  <a:lnTo>
                    <a:pt x="30" y="1416"/>
                  </a:lnTo>
                  <a:lnTo>
                    <a:pt x="30" y="1422"/>
                  </a:lnTo>
                  <a:lnTo>
                    <a:pt x="0" y="1422"/>
                  </a:lnTo>
                  <a:lnTo>
                    <a:pt x="0" y="1416"/>
                  </a:lnTo>
                  <a:close/>
                  <a:moveTo>
                    <a:pt x="0" y="1133"/>
                  </a:moveTo>
                  <a:lnTo>
                    <a:pt x="30" y="1133"/>
                  </a:lnTo>
                  <a:lnTo>
                    <a:pt x="30" y="1139"/>
                  </a:lnTo>
                  <a:lnTo>
                    <a:pt x="0" y="1139"/>
                  </a:lnTo>
                  <a:lnTo>
                    <a:pt x="0" y="1133"/>
                  </a:lnTo>
                  <a:close/>
                  <a:moveTo>
                    <a:pt x="0" y="850"/>
                  </a:moveTo>
                  <a:lnTo>
                    <a:pt x="30" y="850"/>
                  </a:lnTo>
                  <a:lnTo>
                    <a:pt x="30" y="856"/>
                  </a:lnTo>
                  <a:lnTo>
                    <a:pt x="0" y="856"/>
                  </a:lnTo>
                  <a:lnTo>
                    <a:pt x="0" y="850"/>
                  </a:lnTo>
                  <a:close/>
                  <a:moveTo>
                    <a:pt x="0" y="567"/>
                  </a:moveTo>
                  <a:lnTo>
                    <a:pt x="30" y="567"/>
                  </a:lnTo>
                  <a:lnTo>
                    <a:pt x="30" y="572"/>
                  </a:lnTo>
                  <a:lnTo>
                    <a:pt x="0" y="572"/>
                  </a:lnTo>
                  <a:lnTo>
                    <a:pt x="0" y="567"/>
                  </a:lnTo>
                  <a:close/>
                  <a:moveTo>
                    <a:pt x="0" y="283"/>
                  </a:moveTo>
                  <a:lnTo>
                    <a:pt x="30" y="283"/>
                  </a:lnTo>
                  <a:lnTo>
                    <a:pt x="30" y="289"/>
                  </a:lnTo>
                  <a:lnTo>
                    <a:pt x="0" y="289"/>
                  </a:lnTo>
                  <a:lnTo>
                    <a:pt x="0" y="283"/>
                  </a:lnTo>
                  <a:close/>
                  <a:moveTo>
                    <a:pt x="0" y="0"/>
                  </a:moveTo>
                  <a:lnTo>
                    <a:pt x="30" y="0"/>
                  </a:lnTo>
                  <a:lnTo>
                    <a:pt x="30" y="6"/>
                  </a:lnTo>
                  <a:lnTo>
                    <a:pt x="0" y="6"/>
                  </a:lnTo>
                  <a:lnTo>
                    <a:pt x="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106" name="Rectangle 138"/>
            <p:cNvSpPr>
              <a:spLocks noChangeArrowheads="1"/>
            </p:cNvSpPr>
            <p:nvPr/>
          </p:nvSpPr>
          <p:spPr bwMode="auto">
            <a:xfrm>
              <a:off x="2740025" y="4527551"/>
              <a:ext cx="3860800" cy="9525"/>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107" name="Freeform 139"/>
            <p:cNvSpPr>
              <a:spLocks noEditPoints="1"/>
            </p:cNvSpPr>
            <p:nvPr/>
          </p:nvSpPr>
          <p:spPr bwMode="auto">
            <a:xfrm>
              <a:off x="2736850" y="4532313"/>
              <a:ext cx="3868737" cy="47625"/>
            </a:xfrm>
            <a:custGeom>
              <a:avLst/>
              <a:gdLst>
                <a:gd name="T0" fmla="*/ 5 w 2437"/>
                <a:gd name="T1" fmla="*/ 0 h 30"/>
                <a:gd name="T2" fmla="*/ 5 w 2437"/>
                <a:gd name="T3" fmla="*/ 30 h 30"/>
                <a:gd name="T4" fmla="*/ 0 w 2437"/>
                <a:gd name="T5" fmla="*/ 30 h 30"/>
                <a:gd name="T6" fmla="*/ 0 w 2437"/>
                <a:gd name="T7" fmla="*/ 0 h 30"/>
                <a:gd name="T8" fmla="*/ 5 w 2437"/>
                <a:gd name="T9" fmla="*/ 0 h 30"/>
                <a:gd name="T10" fmla="*/ 613 w 2437"/>
                <a:gd name="T11" fmla="*/ 0 h 30"/>
                <a:gd name="T12" fmla="*/ 613 w 2437"/>
                <a:gd name="T13" fmla="*/ 30 h 30"/>
                <a:gd name="T14" fmla="*/ 607 w 2437"/>
                <a:gd name="T15" fmla="*/ 30 h 30"/>
                <a:gd name="T16" fmla="*/ 607 w 2437"/>
                <a:gd name="T17" fmla="*/ 0 h 30"/>
                <a:gd name="T18" fmla="*/ 613 w 2437"/>
                <a:gd name="T19" fmla="*/ 0 h 30"/>
                <a:gd name="T20" fmla="*/ 1222 w 2437"/>
                <a:gd name="T21" fmla="*/ 0 h 30"/>
                <a:gd name="T22" fmla="*/ 1222 w 2437"/>
                <a:gd name="T23" fmla="*/ 30 h 30"/>
                <a:gd name="T24" fmla="*/ 1216 w 2437"/>
                <a:gd name="T25" fmla="*/ 30 h 30"/>
                <a:gd name="T26" fmla="*/ 1216 w 2437"/>
                <a:gd name="T27" fmla="*/ 0 h 30"/>
                <a:gd name="T28" fmla="*/ 1222 w 2437"/>
                <a:gd name="T29" fmla="*/ 0 h 30"/>
                <a:gd name="T30" fmla="*/ 1829 w 2437"/>
                <a:gd name="T31" fmla="*/ 0 h 30"/>
                <a:gd name="T32" fmla="*/ 1829 w 2437"/>
                <a:gd name="T33" fmla="*/ 30 h 30"/>
                <a:gd name="T34" fmla="*/ 1824 w 2437"/>
                <a:gd name="T35" fmla="*/ 30 h 30"/>
                <a:gd name="T36" fmla="*/ 1824 w 2437"/>
                <a:gd name="T37" fmla="*/ 0 h 30"/>
                <a:gd name="T38" fmla="*/ 1829 w 2437"/>
                <a:gd name="T39" fmla="*/ 0 h 30"/>
                <a:gd name="T40" fmla="*/ 2437 w 2437"/>
                <a:gd name="T41" fmla="*/ 0 h 30"/>
                <a:gd name="T42" fmla="*/ 2437 w 2437"/>
                <a:gd name="T43" fmla="*/ 30 h 30"/>
                <a:gd name="T44" fmla="*/ 2431 w 2437"/>
                <a:gd name="T45" fmla="*/ 30 h 30"/>
                <a:gd name="T46" fmla="*/ 2431 w 2437"/>
                <a:gd name="T47" fmla="*/ 0 h 30"/>
                <a:gd name="T48" fmla="*/ 2437 w 2437"/>
                <a:gd name="T4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37" h="30">
                  <a:moveTo>
                    <a:pt x="5" y="0"/>
                  </a:moveTo>
                  <a:lnTo>
                    <a:pt x="5" y="30"/>
                  </a:lnTo>
                  <a:lnTo>
                    <a:pt x="0" y="30"/>
                  </a:lnTo>
                  <a:lnTo>
                    <a:pt x="0" y="0"/>
                  </a:lnTo>
                  <a:lnTo>
                    <a:pt x="5" y="0"/>
                  </a:lnTo>
                  <a:close/>
                  <a:moveTo>
                    <a:pt x="613" y="0"/>
                  </a:moveTo>
                  <a:lnTo>
                    <a:pt x="613" y="30"/>
                  </a:lnTo>
                  <a:lnTo>
                    <a:pt x="607" y="30"/>
                  </a:lnTo>
                  <a:lnTo>
                    <a:pt x="607" y="0"/>
                  </a:lnTo>
                  <a:lnTo>
                    <a:pt x="613" y="0"/>
                  </a:lnTo>
                  <a:close/>
                  <a:moveTo>
                    <a:pt x="1222" y="0"/>
                  </a:moveTo>
                  <a:lnTo>
                    <a:pt x="1222" y="30"/>
                  </a:lnTo>
                  <a:lnTo>
                    <a:pt x="1216" y="30"/>
                  </a:lnTo>
                  <a:lnTo>
                    <a:pt x="1216" y="0"/>
                  </a:lnTo>
                  <a:lnTo>
                    <a:pt x="1222" y="0"/>
                  </a:lnTo>
                  <a:close/>
                  <a:moveTo>
                    <a:pt x="1829" y="0"/>
                  </a:moveTo>
                  <a:lnTo>
                    <a:pt x="1829" y="30"/>
                  </a:lnTo>
                  <a:lnTo>
                    <a:pt x="1824" y="30"/>
                  </a:lnTo>
                  <a:lnTo>
                    <a:pt x="1824" y="0"/>
                  </a:lnTo>
                  <a:lnTo>
                    <a:pt x="1829" y="0"/>
                  </a:lnTo>
                  <a:close/>
                  <a:moveTo>
                    <a:pt x="2437" y="0"/>
                  </a:moveTo>
                  <a:lnTo>
                    <a:pt x="2437" y="30"/>
                  </a:lnTo>
                  <a:lnTo>
                    <a:pt x="2431" y="30"/>
                  </a:lnTo>
                  <a:lnTo>
                    <a:pt x="2431" y="0"/>
                  </a:lnTo>
                  <a:lnTo>
                    <a:pt x="2437"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108" name="Freeform 141"/>
            <p:cNvSpPr>
              <a:spLocks/>
            </p:cNvSpPr>
            <p:nvPr/>
          </p:nvSpPr>
          <p:spPr bwMode="auto">
            <a:xfrm>
              <a:off x="3201988" y="2487613"/>
              <a:ext cx="2938462" cy="1392238"/>
            </a:xfrm>
            <a:custGeom>
              <a:avLst/>
              <a:gdLst>
                <a:gd name="T0" fmla="*/ 198 w 15428"/>
                <a:gd name="T1" fmla="*/ 43 h 7307"/>
                <a:gd name="T2" fmla="*/ 296 w 15428"/>
                <a:gd name="T3" fmla="*/ 89 h 7307"/>
                <a:gd name="T4" fmla="*/ 411 w 15428"/>
                <a:gd name="T5" fmla="*/ 142 h 7307"/>
                <a:gd name="T6" fmla="*/ 541 w 15428"/>
                <a:gd name="T7" fmla="*/ 203 h 7307"/>
                <a:gd name="T8" fmla="*/ 685 w 15428"/>
                <a:gd name="T9" fmla="*/ 270 h 7307"/>
                <a:gd name="T10" fmla="*/ 920 w 15428"/>
                <a:gd name="T11" fmla="*/ 379 h 7307"/>
                <a:gd name="T12" fmla="*/ 1264 w 15428"/>
                <a:gd name="T13" fmla="*/ 540 h 7307"/>
                <a:gd name="T14" fmla="*/ 1628 w 15428"/>
                <a:gd name="T15" fmla="*/ 709 h 7307"/>
                <a:gd name="T16" fmla="*/ 2178 w 15428"/>
                <a:gd name="T17" fmla="*/ 965 h 7307"/>
                <a:gd name="T18" fmla="*/ 2526 w 15428"/>
                <a:gd name="T19" fmla="*/ 1127 h 7307"/>
                <a:gd name="T20" fmla="*/ 5223 w 15428"/>
                <a:gd name="T21" fmla="*/ 2383 h 7307"/>
                <a:gd name="T22" fmla="*/ 10289 w 15428"/>
                <a:gd name="T23" fmla="*/ 4743 h 7307"/>
                <a:gd name="T24" fmla="*/ 12986 w 15428"/>
                <a:gd name="T25" fmla="*/ 5999 h 7307"/>
                <a:gd name="T26" fmla="*/ 13334 w 15428"/>
                <a:gd name="T27" fmla="*/ 6161 h 7307"/>
                <a:gd name="T28" fmla="*/ 13884 w 15428"/>
                <a:gd name="T29" fmla="*/ 6417 h 7307"/>
                <a:gd name="T30" fmla="*/ 14248 w 15428"/>
                <a:gd name="T31" fmla="*/ 6587 h 7307"/>
                <a:gd name="T32" fmla="*/ 14592 w 15428"/>
                <a:gd name="T33" fmla="*/ 6747 h 7307"/>
                <a:gd name="T34" fmla="*/ 14828 w 15428"/>
                <a:gd name="T35" fmla="*/ 6857 h 7307"/>
                <a:gd name="T36" fmla="*/ 14971 w 15428"/>
                <a:gd name="T37" fmla="*/ 6923 h 7307"/>
                <a:gd name="T38" fmla="*/ 15101 w 15428"/>
                <a:gd name="T39" fmla="*/ 6984 h 7307"/>
                <a:gd name="T40" fmla="*/ 15216 w 15428"/>
                <a:gd name="T41" fmla="*/ 7038 h 7307"/>
                <a:gd name="T42" fmla="*/ 15315 w 15428"/>
                <a:gd name="T43" fmla="*/ 7084 h 7307"/>
                <a:gd name="T44" fmla="*/ 15405 w 15428"/>
                <a:gd name="T45" fmla="*/ 7236 h 7307"/>
                <a:gd name="T46" fmla="*/ 15229 w 15428"/>
                <a:gd name="T47" fmla="*/ 7264 h 7307"/>
                <a:gd name="T48" fmla="*/ 15132 w 15428"/>
                <a:gd name="T49" fmla="*/ 7219 h 7307"/>
                <a:gd name="T50" fmla="*/ 15017 w 15428"/>
                <a:gd name="T51" fmla="*/ 7166 h 7307"/>
                <a:gd name="T52" fmla="*/ 14887 w 15428"/>
                <a:gd name="T53" fmla="*/ 7105 h 7307"/>
                <a:gd name="T54" fmla="*/ 14743 w 15428"/>
                <a:gd name="T55" fmla="*/ 7038 h 7307"/>
                <a:gd name="T56" fmla="*/ 14507 w 15428"/>
                <a:gd name="T57" fmla="*/ 6928 h 7307"/>
                <a:gd name="T58" fmla="*/ 14163 w 15428"/>
                <a:gd name="T59" fmla="*/ 6768 h 7307"/>
                <a:gd name="T60" fmla="*/ 13800 w 15428"/>
                <a:gd name="T61" fmla="*/ 6599 h 7307"/>
                <a:gd name="T62" fmla="*/ 13249 w 15428"/>
                <a:gd name="T63" fmla="*/ 6342 h 7307"/>
                <a:gd name="T64" fmla="*/ 12901 w 15428"/>
                <a:gd name="T65" fmla="*/ 6180 h 7307"/>
                <a:gd name="T66" fmla="*/ 10205 w 15428"/>
                <a:gd name="T67" fmla="*/ 4924 h 7307"/>
                <a:gd name="T68" fmla="*/ 5138 w 15428"/>
                <a:gd name="T69" fmla="*/ 2565 h 7307"/>
                <a:gd name="T70" fmla="*/ 2442 w 15428"/>
                <a:gd name="T71" fmla="*/ 1309 h 7307"/>
                <a:gd name="T72" fmla="*/ 2094 w 15428"/>
                <a:gd name="T73" fmla="*/ 1147 h 7307"/>
                <a:gd name="T74" fmla="*/ 1543 w 15428"/>
                <a:gd name="T75" fmla="*/ 890 h 7307"/>
                <a:gd name="T76" fmla="*/ 1180 w 15428"/>
                <a:gd name="T77" fmla="*/ 721 h 7307"/>
                <a:gd name="T78" fmla="*/ 836 w 15428"/>
                <a:gd name="T79" fmla="*/ 561 h 7307"/>
                <a:gd name="T80" fmla="*/ 599 w 15428"/>
                <a:gd name="T81" fmla="*/ 451 h 7307"/>
                <a:gd name="T82" fmla="*/ 456 w 15428"/>
                <a:gd name="T83" fmla="*/ 384 h 7307"/>
                <a:gd name="T84" fmla="*/ 326 w 15428"/>
                <a:gd name="T85" fmla="*/ 323 h 7307"/>
                <a:gd name="T86" fmla="*/ 211 w 15428"/>
                <a:gd name="T87" fmla="*/ 270 h 7307"/>
                <a:gd name="T88" fmla="*/ 113 w 15428"/>
                <a:gd name="T89" fmla="*/ 224 h 7307"/>
                <a:gd name="T90" fmla="*/ 23 w 15428"/>
                <a:gd name="T91" fmla="*/ 72 h 7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428" h="7307">
                  <a:moveTo>
                    <a:pt x="156" y="23"/>
                  </a:moveTo>
                  <a:lnTo>
                    <a:pt x="198" y="43"/>
                  </a:lnTo>
                  <a:lnTo>
                    <a:pt x="245" y="65"/>
                  </a:lnTo>
                  <a:lnTo>
                    <a:pt x="296" y="89"/>
                  </a:lnTo>
                  <a:lnTo>
                    <a:pt x="351" y="114"/>
                  </a:lnTo>
                  <a:lnTo>
                    <a:pt x="411" y="142"/>
                  </a:lnTo>
                  <a:lnTo>
                    <a:pt x="474" y="172"/>
                  </a:lnTo>
                  <a:lnTo>
                    <a:pt x="541" y="203"/>
                  </a:lnTo>
                  <a:lnTo>
                    <a:pt x="611" y="235"/>
                  </a:lnTo>
                  <a:lnTo>
                    <a:pt x="685" y="270"/>
                  </a:lnTo>
                  <a:lnTo>
                    <a:pt x="760" y="305"/>
                  </a:lnTo>
                  <a:lnTo>
                    <a:pt x="920" y="379"/>
                  </a:lnTo>
                  <a:lnTo>
                    <a:pt x="1089" y="458"/>
                  </a:lnTo>
                  <a:lnTo>
                    <a:pt x="1264" y="540"/>
                  </a:lnTo>
                  <a:lnTo>
                    <a:pt x="1444" y="623"/>
                  </a:lnTo>
                  <a:lnTo>
                    <a:pt x="1628" y="709"/>
                  </a:lnTo>
                  <a:lnTo>
                    <a:pt x="1997" y="880"/>
                  </a:lnTo>
                  <a:lnTo>
                    <a:pt x="2178" y="965"/>
                  </a:lnTo>
                  <a:lnTo>
                    <a:pt x="2355" y="1048"/>
                  </a:lnTo>
                  <a:lnTo>
                    <a:pt x="2526" y="1127"/>
                  </a:lnTo>
                  <a:lnTo>
                    <a:pt x="2689" y="1203"/>
                  </a:lnTo>
                  <a:lnTo>
                    <a:pt x="5223" y="2383"/>
                  </a:lnTo>
                  <a:lnTo>
                    <a:pt x="7756" y="3563"/>
                  </a:lnTo>
                  <a:lnTo>
                    <a:pt x="10289" y="4743"/>
                  </a:lnTo>
                  <a:lnTo>
                    <a:pt x="12823" y="5923"/>
                  </a:lnTo>
                  <a:lnTo>
                    <a:pt x="12986" y="5999"/>
                  </a:lnTo>
                  <a:lnTo>
                    <a:pt x="13157" y="6078"/>
                  </a:lnTo>
                  <a:lnTo>
                    <a:pt x="13334" y="6161"/>
                  </a:lnTo>
                  <a:lnTo>
                    <a:pt x="13516" y="6246"/>
                  </a:lnTo>
                  <a:lnTo>
                    <a:pt x="13884" y="6417"/>
                  </a:lnTo>
                  <a:lnTo>
                    <a:pt x="14068" y="6503"/>
                  </a:lnTo>
                  <a:lnTo>
                    <a:pt x="14248" y="6587"/>
                  </a:lnTo>
                  <a:lnTo>
                    <a:pt x="14423" y="6668"/>
                  </a:lnTo>
                  <a:lnTo>
                    <a:pt x="14592" y="6747"/>
                  </a:lnTo>
                  <a:lnTo>
                    <a:pt x="14752" y="6821"/>
                  </a:lnTo>
                  <a:lnTo>
                    <a:pt x="14828" y="6857"/>
                  </a:lnTo>
                  <a:lnTo>
                    <a:pt x="14901" y="6891"/>
                  </a:lnTo>
                  <a:lnTo>
                    <a:pt x="14971" y="6923"/>
                  </a:lnTo>
                  <a:lnTo>
                    <a:pt x="15039" y="6955"/>
                  </a:lnTo>
                  <a:lnTo>
                    <a:pt x="15101" y="6984"/>
                  </a:lnTo>
                  <a:lnTo>
                    <a:pt x="15160" y="7012"/>
                  </a:lnTo>
                  <a:lnTo>
                    <a:pt x="15216" y="7038"/>
                  </a:lnTo>
                  <a:lnTo>
                    <a:pt x="15267" y="7061"/>
                  </a:lnTo>
                  <a:lnTo>
                    <a:pt x="15315" y="7084"/>
                  </a:lnTo>
                  <a:lnTo>
                    <a:pt x="15356" y="7103"/>
                  </a:lnTo>
                  <a:cubicBezTo>
                    <a:pt x="15406" y="7126"/>
                    <a:pt x="15428" y="7185"/>
                    <a:pt x="15405" y="7236"/>
                  </a:cubicBezTo>
                  <a:cubicBezTo>
                    <a:pt x="15381" y="7286"/>
                    <a:pt x="15322" y="7307"/>
                    <a:pt x="15272" y="7284"/>
                  </a:cubicBezTo>
                  <a:lnTo>
                    <a:pt x="15229" y="7264"/>
                  </a:lnTo>
                  <a:lnTo>
                    <a:pt x="15184" y="7243"/>
                  </a:lnTo>
                  <a:lnTo>
                    <a:pt x="15132" y="7219"/>
                  </a:lnTo>
                  <a:lnTo>
                    <a:pt x="15077" y="7193"/>
                  </a:lnTo>
                  <a:lnTo>
                    <a:pt x="15017" y="7166"/>
                  </a:lnTo>
                  <a:lnTo>
                    <a:pt x="14953" y="7136"/>
                  </a:lnTo>
                  <a:lnTo>
                    <a:pt x="14887" y="7105"/>
                  </a:lnTo>
                  <a:lnTo>
                    <a:pt x="14817" y="7072"/>
                  </a:lnTo>
                  <a:lnTo>
                    <a:pt x="14743" y="7038"/>
                  </a:lnTo>
                  <a:lnTo>
                    <a:pt x="14667" y="7003"/>
                  </a:lnTo>
                  <a:lnTo>
                    <a:pt x="14507" y="6928"/>
                  </a:lnTo>
                  <a:lnTo>
                    <a:pt x="14339" y="6850"/>
                  </a:lnTo>
                  <a:lnTo>
                    <a:pt x="14163" y="6768"/>
                  </a:lnTo>
                  <a:lnTo>
                    <a:pt x="13983" y="6684"/>
                  </a:lnTo>
                  <a:lnTo>
                    <a:pt x="13800" y="6599"/>
                  </a:lnTo>
                  <a:lnTo>
                    <a:pt x="13431" y="6427"/>
                  </a:lnTo>
                  <a:lnTo>
                    <a:pt x="13249" y="6342"/>
                  </a:lnTo>
                  <a:lnTo>
                    <a:pt x="13072" y="6260"/>
                  </a:lnTo>
                  <a:lnTo>
                    <a:pt x="12901" y="6180"/>
                  </a:lnTo>
                  <a:lnTo>
                    <a:pt x="12738" y="6104"/>
                  </a:lnTo>
                  <a:lnTo>
                    <a:pt x="10205" y="4924"/>
                  </a:lnTo>
                  <a:lnTo>
                    <a:pt x="7672" y="3745"/>
                  </a:lnTo>
                  <a:lnTo>
                    <a:pt x="5138" y="2565"/>
                  </a:lnTo>
                  <a:lnTo>
                    <a:pt x="2605" y="1385"/>
                  </a:lnTo>
                  <a:lnTo>
                    <a:pt x="2442" y="1309"/>
                  </a:lnTo>
                  <a:lnTo>
                    <a:pt x="2271" y="1229"/>
                  </a:lnTo>
                  <a:lnTo>
                    <a:pt x="2094" y="1147"/>
                  </a:lnTo>
                  <a:lnTo>
                    <a:pt x="1912" y="1062"/>
                  </a:lnTo>
                  <a:lnTo>
                    <a:pt x="1543" y="890"/>
                  </a:lnTo>
                  <a:lnTo>
                    <a:pt x="1360" y="805"/>
                  </a:lnTo>
                  <a:lnTo>
                    <a:pt x="1180" y="721"/>
                  </a:lnTo>
                  <a:lnTo>
                    <a:pt x="1004" y="639"/>
                  </a:lnTo>
                  <a:lnTo>
                    <a:pt x="836" y="561"/>
                  </a:lnTo>
                  <a:lnTo>
                    <a:pt x="676" y="486"/>
                  </a:lnTo>
                  <a:lnTo>
                    <a:pt x="599" y="451"/>
                  </a:lnTo>
                  <a:lnTo>
                    <a:pt x="527" y="417"/>
                  </a:lnTo>
                  <a:lnTo>
                    <a:pt x="456" y="384"/>
                  </a:lnTo>
                  <a:lnTo>
                    <a:pt x="390" y="353"/>
                  </a:lnTo>
                  <a:lnTo>
                    <a:pt x="326" y="323"/>
                  </a:lnTo>
                  <a:lnTo>
                    <a:pt x="267" y="296"/>
                  </a:lnTo>
                  <a:lnTo>
                    <a:pt x="211" y="270"/>
                  </a:lnTo>
                  <a:lnTo>
                    <a:pt x="160" y="246"/>
                  </a:lnTo>
                  <a:lnTo>
                    <a:pt x="113" y="224"/>
                  </a:lnTo>
                  <a:lnTo>
                    <a:pt x="71" y="205"/>
                  </a:lnTo>
                  <a:cubicBezTo>
                    <a:pt x="21" y="181"/>
                    <a:pt x="0" y="122"/>
                    <a:pt x="23" y="72"/>
                  </a:cubicBezTo>
                  <a:cubicBezTo>
                    <a:pt x="46" y="22"/>
                    <a:pt x="105" y="0"/>
                    <a:pt x="156" y="23"/>
                  </a:cubicBezTo>
                  <a:close/>
                </a:path>
              </a:pathLst>
            </a:custGeom>
            <a:solidFill>
              <a:srgbClr val="BE4B48"/>
            </a:solidFill>
            <a:ln w="1" cap="flat">
              <a:solidFill>
                <a:srgbClr val="BE4B48"/>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109" name="Rectangle 143"/>
            <p:cNvSpPr>
              <a:spLocks noChangeArrowheads="1"/>
            </p:cNvSpPr>
            <p:nvPr/>
          </p:nvSpPr>
          <p:spPr bwMode="auto">
            <a:xfrm>
              <a:off x="2522538" y="443230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44"/>
            <p:cNvSpPr>
              <a:spLocks noChangeArrowheads="1"/>
            </p:cNvSpPr>
            <p:nvPr/>
          </p:nvSpPr>
          <p:spPr bwMode="auto">
            <a:xfrm>
              <a:off x="2444750" y="3981451"/>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45"/>
            <p:cNvSpPr>
              <a:spLocks noChangeArrowheads="1"/>
            </p:cNvSpPr>
            <p:nvPr/>
          </p:nvSpPr>
          <p:spPr bwMode="auto">
            <a:xfrm>
              <a:off x="2444750" y="353218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46"/>
            <p:cNvSpPr>
              <a:spLocks noChangeArrowheads="1"/>
            </p:cNvSpPr>
            <p:nvPr/>
          </p:nvSpPr>
          <p:spPr bwMode="auto">
            <a:xfrm>
              <a:off x="2368550" y="3082926"/>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47"/>
            <p:cNvSpPr>
              <a:spLocks noChangeArrowheads="1"/>
            </p:cNvSpPr>
            <p:nvPr/>
          </p:nvSpPr>
          <p:spPr bwMode="auto">
            <a:xfrm>
              <a:off x="2368550" y="263366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48"/>
            <p:cNvSpPr>
              <a:spLocks noChangeArrowheads="1"/>
            </p:cNvSpPr>
            <p:nvPr/>
          </p:nvSpPr>
          <p:spPr bwMode="auto">
            <a:xfrm>
              <a:off x="2368550" y="2184401"/>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49"/>
            <p:cNvSpPr>
              <a:spLocks noChangeArrowheads="1"/>
            </p:cNvSpPr>
            <p:nvPr/>
          </p:nvSpPr>
          <p:spPr bwMode="auto">
            <a:xfrm>
              <a:off x="2368550" y="17351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50"/>
            <p:cNvSpPr>
              <a:spLocks noChangeArrowheads="1"/>
            </p:cNvSpPr>
            <p:nvPr/>
          </p:nvSpPr>
          <p:spPr bwMode="auto">
            <a:xfrm>
              <a:off x="2701925" y="46291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51"/>
            <p:cNvSpPr>
              <a:spLocks noChangeArrowheads="1"/>
            </p:cNvSpPr>
            <p:nvPr/>
          </p:nvSpPr>
          <p:spPr bwMode="auto">
            <a:xfrm>
              <a:off x="3629025" y="4629151"/>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152"/>
            <p:cNvSpPr>
              <a:spLocks noChangeArrowheads="1"/>
            </p:cNvSpPr>
            <p:nvPr/>
          </p:nvSpPr>
          <p:spPr bwMode="auto">
            <a:xfrm>
              <a:off x="4556125" y="4629151"/>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53"/>
            <p:cNvSpPr>
              <a:spLocks noChangeArrowheads="1"/>
            </p:cNvSpPr>
            <p:nvPr/>
          </p:nvSpPr>
          <p:spPr bwMode="auto">
            <a:xfrm>
              <a:off x="5521325" y="4629151"/>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54"/>
            <p:cNvSpPr>
              <a:spLocks noChangeArrowheads="1"/>
            </p:cNvSpPr>
            <p:nvPr/>
          </p:nvSpPr>
          <p:spPr bwMode="auto">
            <a:xfrm>
              <a:off x="6486525" y="4629151"/>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55"/>
            <p:cNvSpPr>
              <a:spLocks noChangeArrowheads="1"/>
            </p:cNvSpPr>
            <p:nvPr/>
          </p:nvSpPr>
          <p:spPr bwMode="auto">
            <a:xfrm>
              <a:off x="3619500" y="4854576"/>
              <a:ext cx="2473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Quantity of cell phones (millions)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157"/>
            <p:cNvSpPr>
              <a:spLocks noChangeArrowheads="1"/>
            </p:cNvSpPr>
            <p:nvPr/>
          </p:nvSpPr>
          <p:spPr bwMode="auto">
            <a:xfrm>
              <a:off x="2376488" y="1516063"/>
              <a:ext cx="6139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Price ($)</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160"/>
            <p:cNvSpPr>
              <a:spLocks noChangeArrowheads="1"/>
            </p:cNvSpPr>
            <p:nvPr/>
          </p:nvSpPr>
          <p:spPr bwMode="auto">
            <a:xfrm>
              <a:off x="6218238" y="3729038"/>
              <a:ext cx="1138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D</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161"/>
            <p:cNvSpPr>
              <a:spLocks noChangeArrowheads="1"/>
            </p:cNvSpPr>
            <p:nvPr/>
          </p:nvSpPr>
          <p:spPr bwMode="auto">
            <a:xfrm>
              <a:off x="6315075" y="3813176"/>
              <a:ext cx="7053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Calibri" pitchFamily="34" charset="0"/>
                  <a:cs typeface="Arial" pitchFamily="34" charset="0"/>
                </a:rPr>
                <a:t>A</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26" name="Freeform 166"/>
            <p:cNvSpPr>
              <a:spLocks noEditPoints="1"/>
            </p:cNvSpPr>
            <p:nvPr/>
          </p:nvSpPr>
          <p:spPr bwMode="auto">
            <a:xfrm>
              <a:off x="4648200" y="3187701"/>
              <a:ext cx="19050" cy="1338263"/>
            </a:xfrm>
            <a:custGeom>
              <a:avLst/>
              <a:gdLst>
                <a:gd name="T0" fmla="*/ 2 w 12"/>
                <a:gd name="T1" fmla="*/ 38 h 843"/>
                <a:gd name="T2" fmla="*/ 12 w 12"/>
                <a:gd name="T3" fmla="*/ 0 h 843"/>
                <a:gd name="T4" fmla="*/ 2 w 12"/>
                <a:gd name="T5" fmla="*/ 67 h 843"/>
                <a:gd name="T6" fmla="*/ 12 w 12"/>
                <a:gd name="T7" fmla="*/ 105 h 843"/>
                <a:gd name="T8" fmla="*/ 2 w 12"/>
                <a:gd name="T9" fmla="*/ 67 h 843"/>
                <a:gd name="T10" fmla="*/ 2 w 12"/>
                <a:gd name="T11" fmla="*/ 172 h 843"/>
                <a:gd name="T12" fmla="*/ 12 w 12"/>
                <a:gd name="T13" fmla="*/ 134 h 843"/>
                <a:gd name="T14" fmla="*/ 2 w 12"/>
                <a:gd name="T15" fmla="*/ 201 h 843"/>
                <a:gd name="T16" fmla="*/ 12 w 12"/>
                <a:gd name="T17" fmla="*/ 240 h 843"/>
                <a:gd name="T18" fmla="*/ 2 w 12"/>
                <a:gd name="T19" fmla="*/ 201 h 843"/>
                <a:gd name="T20" fmla="*/ 2 w 12"/>
                <a:gd name="T21" fmla="*/ 307 h 843"/>
                <a:gd name="T22" fmla="*/ 12 w 12"/>
                <a:gd name="T23" fmla="*/ 268 h 843"/>
                <a:gd name="T24" fmla="*/ 2 w 12"/>
                <a:gd name="T25" fmla="*/ 335 h 843"/>
                <a:gd name="T26" fmla="*/ 11 w 12"/>
                <a:gd name="T27" fmla="*/ 374 h 843"/>
                <a:gd name="T28" fmla="*/ 2 w 12"/>
                <a:gd name="T29" fmla="*/ 335 h 843"/>
                <a:gd name="T30" fmla="*/ 1 w 12"/>
                <a:gd name="T31" fmla="*/ 441 h 843"/>
                <a:gd name="T32" fmla="*/ 11 w 12"/>
                <a:gd name="T33" fmla="*/ 403 h 843"/>
                <a:gd name="T34" fmla="*/ 1 w 12"/>
                <a:gd name="T35" fmla="*/ 470 h 843"/>
                <a:gd name="T36" fmla="*/ 11 w 12"/>
                <a:gd name="T37" fmla="*/ 508 h 843"/>
                <a:gd name="T38" fmla="*/ 1 w 12"/>
                <a:gd name="T39" fmla="*/ 470 h 843"/>
                <a:gd name="T40" fmla="*/ 1 w 12"/>
                <a:gd name="T41" fmla="*/ 575 h 843"/>
                <a:gd name="T42" fmla="*/ 11 w 12"/>
                <a:gd name="T43" fmla="*/ 537 h 843"/>
                <a:gd name="T44" fmla="*/ 1 w 12"/>
                <a:gd name="T45" fmla="*/ 604 h 843"/>
                <a:gd name="T46" fmla="*/ 11 w 12"/>
                <a:gd name="T47" fmla="*/ 643 h 843"/>
                <a:gd name="T48" fmla="*/ 1 w 12"/>
                <a:gd name="T49" fmla="*/ 604 h 843"/>
                <a:gd name="T50" fmla="*/ 1 w 12"/>
                <a:gd name="T51" fmla="*/ 710 h 843"/>
                <a:gd name="T52" fmla="*/ 11 w 12"/>
                <a:gd name="T53" fmla="*/ 672 h 843"/>
                <a:gd name="T54" fmla="*/ 1 w 12"/>
                <a:gd name="T55" fmla="*/ 739 h 843"/>
                <a:gd name="T56" fmla="*/ 10 w 12"/>
                <a:gd name="T57" fmla="*/ 777 h 843"/>
                <a:gd name="T58" fmla="*/ 1 w 12"/>
                <a:gd name="T59" fmla="*/ 739 h 843"/>
                <a:gd name="T60" fmla="*/ 0 w 12"/>
                <a:gd name="T61" fmla="*/ 843 h 843"/>
                <a:gd name="T62" fmla="*/ 10 w 12"/>
                <a:gd name="T63" fmla="*/ 80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843">
                  <a:moveTo>
                    <a:pt x="3" y="0"/>
                  </a:moveTo>
                  <a:lnTo>
                    <a:pt x="2" y="38"/>
                  </a:lnTo>
                  <a:lnTo>
                    <a:pt x="12" y="38"/>
                  </a:lnTo>
                  <a:lnTo>
                    <a:pt x="12" y="0"/>
                  </a:lnTo>
                  <a:lnTo>
                    <a:pt x="3" y="0"/>
                  </a:lnTo>
                  <a:close/>
                  <a:moveTo>
                    <a:pt x="2" y="67"/>
                  </a:moveTo>
                  <a:lnTo>
                    <a:pt x="2" y="105"/>
                  </a:lnTo>
                  <a:lnTo>
                    <a:pt x="12" y="105"/>
                  </a:lnTo>
                  <a:lnTo>
                    <a:pt x="12" y="67"/>
                  </a:lnTo>
                  <a:lnTo>
                    <a:pt x="2" y="67"/>
                  </a:lnTo>
                  <a:close/>
                  <a:moveTo>
                    <a:pt x="2" y="134"/>
                  </a:moveTo>
                  <a:lnTo>
                    <a:pt x="2" y="172"/>
                  </a:lnTo>
                  <a:lnTo>
                    <a:pt x="12" y="172"/>
                  </a:lnTo>
                  <a:lnTo>
                    <a:pt x="12" y="134"/>
                  </a:lnTo>
                  <a:lnTo>
                    <a:pt x="2" y="134"/>
                  </a:lnTo>
                  <a:close/>
                  <a:moveTo>
                    <a:pt x="2" y="201"/>
                  </a:moveTo>
                  <a:lnTo>
                    <a:pt x="2" y="240"/>
                  </a:lnTo>
                  <a:lnTo>
                    <a:pt x="12" y="240"/>
                  </a:lnTo>
                  <a:lnTo>
                    <a:pt x="12" y="201"/>
                  </a:lnTo>
                  <a:lnTo>
                    <a:pt x="2" y="201"/>
                  </a:lnTo>
                  <a:close/>
                  <a:moveTo>
                    <a:pt x="2" y="268"/>
                  </a:moveTo>
                  <a:lnTo>
                    <a:pt x="2" y="307"/>
                  </a:lnTo>
                  <a:lnTo>
                    <a:pt x="11" y="307"/>
                  </a:lnTo>
                  <a:lnTo>
                    <a:pt x="12" y="268"/>
                  </a:lnTo>
                  <a:lnTo>
                    <a:pt x="2" y="268"/>
                  </a:lnTo>
                  <a:close/>
                  <a:moveTo>
                    <a:pt x="2" y="335"/>
                  </a:moveTo>
                  <a:lnTo>
                    <a:pt x="2" y="374"/>
                  </a:lnTo>
                  <a:lnTo>
                    <a:pt x="11" y="374"/>
                  </a:lnTo>
                  <a:lnTo>
                    <a:pt x="11" y="336"/>
                  </a:lnTo>
                  <a:lnTo>
                    <a:pt x="2" y="335"/>
                  </a:lnTo>
                  <a:close/>
                  <a:moveTo>
                    <a:pt x="2" y="403"/>
                  </a:moveTo>
                  <a:lnTo>
                    <a:pt x="1" y="441"/>
                  </a:lnTo>
                  <a:lnTo>
                    <a:pt x="11" y="441"/>
                  </a:lnTo>
                  <a:lnTo>
                    <a:pt x="11" y="403"/>
                  </a:lnTo>
                  <a:lnTo>
                    <a:pt x="2" y="403"/>
                  </a:lnTo>
                  <a:close/>
                  <a:moveTo>
                    <a:pt x="1" y="470"/>
                  </a:moveTo>
                  <a:lnTo>
                    <a:pt x="1" y="508"/>
                  </a:lnTo>
                  <a:lnTo>
                    <a:pt x="11" y="508"/>
                  </a:lnTo>
                  <a:lnTo>
                    <a:pt x="11" y="470"/>
                  </a:lnTo>
                  <a:lnTo>
                    <a:pt x="1" y="470"/>
                  </a:lnTo>
                  <a:close/>
                  <a:moveTo>
                    <a:pt x="1" y="537"/>
                  </a:moveTo>
                  <a:lnTo>
                    <a:pt x="1" y="575"/>
                  </a:lnTo>
                  <a:lnTo>
                    <a:pt x="11" y="576"/>
                  </a:lnTo>
                  <a:lnTo>
                    <a:pt x="11" y="537"/>
                  </a:lnTo>
                  <a:lnTo>
                    <a:pt x="1" y="537"/>
                  </a:lnTo>
                  <a:close/>
                  <a:moveTo>
                    <a:pt x="1" y="604"/>
                  </a:moveTo>
                  <a:lnTo>
                    <a:pt x="1" y="643"/>
                  </a:lnTo>
                  <a:lnTo>
                    <a:pt x="11" y="643"/>
                  </a:lnTo>
                  <a:lnTo>
                    <a:pt x="11" y="604"/>
                  </a:lnTo>
                  <a:lnTo>
                    <a:pt x="1" y="604"/>
                  </a:lnTo>
                  <a:close/>
                  <a:moveTo>
                    <a:pt x="1" y="671"/>
                  </a:moveTo>
                  <a:lnTo>
                    <a:pt x="1" y="710"/>
                  </a:lnTo>
                  <a:lnTo>
                    <a:pt x="10" y="710"/>
                  </a:lnTo>
                  <a:lnTo>
                    <a:pt x="11" y="672"/>
                  </a:lnTo>
                  <a:lnTo>
                    <a:pt x="1" y="671"/>
                  </a:lnTo>
                  <a:close/>
                  <a:moveTo>
                    <a:pt x="1" y="739"/>
                  </a:moveTo>
                  <a:lnTo>
                    <a:pt x="1" y="777"/>
                  </a:lnTo>
                  <a:lnTo>
                    <a:pt x="10" y="777"/>
                  </a:lnTo>
                  <a:lnTo>
                    <a:pt x="10" y="739"/>
                  </a:lnTo>
                  <a:lnTo>
                    <a:pt x="1" y="739"/>
                  </a:lnTo>
                  <a:close/>
                  <a:moveTo>
                    <a:pt x="1" y="806"/>
                  </a:moveTo>
                  <a:lnTo>
                    <a:pt x="0" y="843"/>
                  </a:lnTo>
                  <a:lnTo>
                    <a:pt x="10" y="843"/>
                  </a:lnTo>
                  <a:lnTo>
                    <a:pt x="10" y="806"/>
                  </a:lnTo>
                  <a:lnTo>
                    <a:pt x="1" y="80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grpSp>
        <p:nvGrpSpPr>
          <p:cNvPr id="139" name="Group 138"/>
          <p:cNvGrpSpPr/>
          <p:nvPr/>
        </p:nvGrpSpPr>
        <p:grpSpPr>
          <a:xfrm>
            <a:off x="1598292" y="3828194"/>
            <a:ext cx="3177207" cy="1589087"/>
            <a:chOff x="3201988" y="2936876"/>
            <a:chExt cx="3177207" cy="1589087"/>
          </a:xfrm>
        </p:grpSpPr>
        <p:sp>
          <p:nvSpPr>
            <p:cNvPr id="140" name="Freeform 140"/>
            <p:cNvSpPr>
              <a:spLocks/>
            </p:cNvSpPr>
            <p:nvPr/>
          </p:nvSpPr>
          <p:spPr bwMode="auto">
            <a:xfrm>
              <a:off x="3201988" y="2936876"/>
              <a:ext cx="2938462" cy="1392238"/>
            </a:xfrm>
            <a:custGeom>
              <a:avLst/>
              <a:gdLst>
                <a:gd name="T0" fmla="*/ 198 w 15428"/>
                <a:gd name="T1" fmla="*/ 43 h 7307"/>
                <a:gd name="T2" fmla="*/ 295 w 15428"/>
                <a:gd name="T3" fmla="*/ 88 h 7307"/>
                <a:gd name="T4" fmla="*/ 410 w 15428"/>
                <a:gd name="T5" fmla="*/ 142 h 7307"/>
                <a:gd name="T6" fmla="*/ 541 w 15428"/>
                <a:gd name="T7" fmla="*/ 203 h 7307"/>
                <a:gd name="T8" fmla="*/ 684 w 15428"/>
                <a:gd name="T9" fmla="*/ 269 h 7307"/>
                <a:gd name="T10" fmla="*/ 920 w 15428"/>
                <a:gd name="T11" fmla="*/ 379 h 7307"/>
                <a:gd name="T12" fmla="*/ 1264 w 15428"/>
                <a:gd name="T13" fmla="*/ 539 h 7307"/>
                <a:gd name="T14" fmla="*/ 1628 w 15428"/>
                <a:gd name="T15" fmla="*/ 709 h 7307"/>
                <a:gd name="T16" fmla="*/ 2178 w 15428"/>
                <a:gd name="T17" fmla="*/ 965 h 7307"/>
                <a:gd name="T18" fmla="*/ 2526 w 15428"/>
                <a:gd name="T19" fmla="*/ 1127 h 7307"/>
                <a:gd name="T20" fmla="*/ 5223 w 15428"/>
                <a:gd name="T21" fmla="*/ 2383 h 7307"/>
                <a:gd name="T22" fmla="*/ 10289 w 15428"/>
                <a:gd name="T23" fmla="*/ 4743 h 7307"/>
                <a:gd name="T24" fmla="*/ 12986 w 15428"/>
                <a:gd name="T25" fmla="*/ 5999 h 7307"/>
                <a:gd name="T26" fmla="*/ 13334 w 15428"/>
                <a:gd name="T27" fmla="*/ 6161 h 7307"/>
                <a:gd name="T28" fmla="*/ 13884 w 15428"/>
                <a:gd name="T29" fmla="*/ 6417 h 7307"/>
                <a:gd name="T30" fmla="*/ 14248 w 15428"/>
                <a:gd name="T31" fmla="*/ 6586 h 7307"/>
                <a:gd name="T32" fmla="*/ 14592 w 15428"/>
                <a:gd name="T33" fmla="*/ 6747 h 7307"/>
                <a:gd name="T34" fmla="*/ 14827 w 15428"/>
                <a:gd name="T35" fmla="*/ 6856 h 7307"/>
                <a:gd name="T36" fmla="*/ 14971 w 15428"/>
                <a:gd name="T37" fmla="*/ 6923 h 7307"/>
                <a:gd name="T38" fmla="*/ 15101 w 15428"/>
                <a:gd name="T39" fmla="*/ 6984 h 7307"/>
                <a:gd name="T40" fmla="*/ 15216 w 15428"/>
                <a:gd name="T41" fmla="*/ 7037 h 7307"/>
                <a:gd name="T42" fmla="*/ 15315 w 15428"/>
                <a:gd name="T43" fmla="*/ 7084 h 7307"/>
                <a:gd name="T44" fmla="*/ 15405 w 15428"/>
                <a:gd name="T45" fmla="*/ 7236 h 7307"/>
                <a:gd name="T46" fmla="*/ 15229 w 15428"/>
                <a:gd name="T47" fmla="*/ 7264 h 7307"/>
                <a:gd name="T48" fmla="*/ 15132 w 15428"/>
                <a:gd name="T49" fmla="*/ 7219 h 7307"/>
                <a:gd name="T50" fmla="*/ 15017 w 15428"/>
                <a:gd name="T51" fmla="*/ 7165 h 7307"/>
                <a:gd name="T52" fmla="*/ 14887 w 15428"/>
                <a:gd name="T53" fmla="*/ 7105 h 7307"/>
                <a:gd name="T54" fmla="*/ 14744 w 15428"/>
                <a:gd name="T55" fmla="*/ 7038 h 7307"/>
                <a:gd name="T56" fmla="*/ 14507 w 15428"/>
                <a:gd name="T57" fmla="*/ 6928 h 7307"/>
                <a:gd name="T58" fmla="*/ 14163 w 15428"/>
                <a:gd name="T59" fmla="*/ 6768 h 7307"/>
                <a:gd name="T60" fmla="*/ 13800 w 15428"/>
                <a:gd name="T61" fmla="*/ 6599 h 7307"/>
                <a:gd name="T62" fmla="*/ 13249 w 15428"/>
                <a:gd name="T63" fmla="*/ 6342 h 7307"/>
                <a:gd name="T64" fmla="*/ 12901 w 15428"/>
                <a:gd name="T65" fmla="*/ 6180 h 7307"/>
                <a:gd name="T66" fmla="*/ 10205 w 15428"/>
                <a:gd name="T67" fmla="*/ 4924 h 7307"/>
                <a:gd name="T68" fmla="*/ 5138 w 15428"/>
                <a:gd name="T69" fmla="*/ 2564 h 7307"/>
                <a:gd name="T70" fmla="*/ 2442 w 15428"/>
                <a:gd name="T71" fmla="*/ 1309 h 7307"/>
                <a:gd name="T72" fmla="*/ 2094 w 15428"/>
                <a:gd name="T73" fmla="*/ 1147 h 7307"/>
                <a:gd name="T74" fmla="*/ 1543 w 15428"/>
                <a:gd name="T75" fmla="*/ 890 h 7307"/>
                <a:gd name="T76" fmla="*/ 1180 w 15428"/>
                <a:gd name="T77" fmla="*/ 721 h 7307"/>
                <a:gd name="T78" fmla="*/ 836 w 15428"/>
                <a:gd name="T79" fmla="*/ 561 h 7307"/>
                <a:gd name="T80" fmla="*/ 600 w 15428"/>
                <a:gd name="T81" fmla="*/ 451 h 7307"/>
                <a:gd name="T82" fmla="*/ 456 w 15428"/>
                <a:gd name="T83" fmla="*/ 384 h 7307"/>
                <a:gd name="T84" fmla="*/ 327 w 15428"/>
                <a:gd name="T85" fmla="*/ 323 h 7307"/>
                <a:gd name="T86" fmla="*/ 212 w 15428"/>
                <a:gd name="T87" fmla="*/ 270 h 7307"/>
                <a:gd name="T88" fmla="*/ 113 w 15428"/>
                <a:gd name="T89" fmla="*/ 224 h 7307"/>
                <a:gd name="T90" fmla="*/ 23 w 15428"/>
                <a:gd name="T91" fmla="*/ 72 h 7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428" h="7307">
                  <a:moveTo>
                    <a:pt x="156" y="23"/>
                  </a:moveTo>
                  <a:lnTo>
                    <a:pt x="198" y="43"/>
                  </a:lnTo>
                  <a:lnTo>
                    <a:pt x="245" y="65"/>
                  </a:lnTo>
                  <a:lnTo>
                    <a:pt x="295" y="88"/>
                  </a:lnTo>
                  <a:lnTo>
                    <a:pt x="351" y="114"/>
                  </a:lnTo>
                  <a:lnTo>
                    <a:pt x="410" y="142"/>
                  </a:lnTo>
                  <a:lnTo>
                    <a:pt x="474" y="171"/>
                  </a:lnTo>
                  <a:lnTo>
                    <a:pt x="541" y="203"/>
                  </a:lnTo>
                  <a:lnTo>
                    <a:pt x="611" y="235"/>
                  </a:lnTo>
                  <a:lnTo>
                    <a:pt x="684" y="269"/>
                  </a:lnTo>
                  <a:lnTo>
                    <a:pt x="760" y="305"/>
                  </a:lnTo>
                  <a:lnTo>
                    <a:pt x="920" y="379"/>
                  </a:lnTo>
                  <a:lnTo>
                    <a:pt x="1089" y="458"/>
                  </a:lnTo>
                  <a:lnTo>
                    <a:pt x="1264" y="539"/>
                  </a:lnTo>
                  <a:lnTo>
                    <a:pt x="1445" y="623"/>
                  </a:lnTo>
                  <a:lnTo>
                    <a:pt x="1628" y="709"/>
                  </a:lnTo>
                  <a:lnTo>
                    <a:pt x="1997" y="880"/>
                  </a:lnTo>
                  <a:lnTo>
                    <a:pt x="2178" y="965"/>
                  </a:lnTo>
                  <a:lnTo>
                    <a:pt x="2355" y="1048"/>
                  </a:lnTo>
                  <a:lnTo>
                    <a:pt x="2526" y="1127"/>
                  </a:lnTo>
                  <a:lnTo>
                    <a:pt x="2689" y="1203"/>
                  </a:lnTo>
                  <a:lnTo>
                    <a:pt x="5223" y="2383"/>
                  </a:lnTo>
                  <a:lnTo>
                    <a:pt x="7756" y="3563"/>
                  </a:lnTo>
                  <a:lnTo>
                    <a:pt x="10289" y="4743"/>
                  </a:lnTo>
                  <a:lnTo>
                    <a:pt x="12823" y="5923"/>
                  </a:lnTo>
                  <a:lnTo>
                    <a:pt x="12986" y="5999"/>
                  </a:lnTo>
                  <a:lnTo>
                    <a:pt x="13157" y="6078"/>
                  </a:lnTo>
                  <a:lnTo>
                    <a:pt x="13334" y="6161"/>
                  </a:lnTo>
                  <a:lnTo>
                    <a:pt x="13516" y="6245"/>
                  </a:lnTo>
                  <a:lnTo>
                    <a:pt x="13884" y="6417"/>
                  </a:lnTo>
                  <a:lnTo>
                    <a:pt x="14067" y="6502"/>
                  </a:lnTo>
                  <a:lnTo>
                    <a:pt x="14248" y="6586"/>
                  </a:lnTo>
                  <a:lnTo>
                    <a:pt x="14423" y="6668"/>
                  </a:lnTo>
                  <a:lnTo>
                    <a:pt x="14592" y="6747"/>
                  </a:lnTo>
                  <a:lnTo>
                    <a:pt x="14752" y="6821"/>
                  </a:lnTo>
                  <a:lnTo>
                    <a:pt x="14827" y="6856"/>
                  </a:lnTo>
                  <a:lnTo>
                    <a:pt x="14901" y="6891"/>
                  </a:lnTo>
                  <a:lnTo>
                    <a:pt x="14971" y="6923"/>
                  </a:lnTo>
                  <a:lnTo>
                    <a:pt x="15038" y="6954"/>
                  </a:lnTo>
                  <a:lnTo>
                    <a:pt x="15101" y="6984"/>
                  </a:lnTo>
                  <a:lnTo>
                    <a:pt x="15161" y="7012"/>
                  </a:lnTo>
                  <a:lnTo>
                    <a:pt x="15216" y="7037"/>
                  </a:lnTo>
                  <a:lnTo>
                    <a:pt x="15268" y="7061"/>
                  </a:lnTo>
                  <a:lnTo>
                    <a:pt x="15315" y="7084"/>
                  </a:lnTo>
                  <a:lnTo>
                    <a:pt x="15356" y="7103"/>
                  </a:lnTo>
                  <a:cubicBezTo>
                    <a:pt x="15406" y="7126"/>
                    <a:pt x="15428" y="7185"/>
                    <a:pt x="15405" y="7236"/>
                  </a:cubicBezTo>
                  <a:cubicBezTo>
                    <a:pt x="15381" y="7286"/>
                    <a:pt x="15322" y="7307"/>
                    <a:pt x="15272" y="7284"/>
                  </a:cubicBezTo>
                  <a:lnTo>
                    <a:pt x="15229" y="7264"/>
                  </a:lnTo>
                  <a:lnTo>
                    <a:pt x="15183" y="7243"/>
                  </a:lnTo>
                  <a:lnTo>
                    <a:pt x="15132" y="7219"/>
                  </a:lnTo>
                  <a:lnTo>
                    <a:pt x="15076" y="7193"/>
                  </a:lnTo>
                  <a:lnTo>
                    <a:pt x="15017" y="7165"/>
                  </a:lnTo>
                  <a:lnTo>
                    <a:pt x="14954" y="7136"/>
                  </a:lnTo>
                  <a:lnTo>
                    <a:pt x="14887" y="7105"/>
                  </a:lnTo>
                  <a:lnTo>
                    <a:pt x="14816" y="7072"/>
                  </a:lnTo>
                  <a:lnTo>
                    <a:pt x="14744" y="7038"/>
                  </a:lnTo>
                  <a:lnTo>
                    <a:pt x="14667" y="7003"/>
                  </a:lnTo>
                  <a:lnTo>
                    <a:pt x="14507" y="6928"/>
                  </a:lnTo>
                  <a:lnTo>
                    <a:pt x="14339" y="6850"/>
                  </a:lnTo>
                  <a:lnTo>
                    <a:pt x="14163" y="6768"/>
                  </a:lnTo>
                  <a:lnTo>
                    <a:pt x="13983" y="6684"/>
                  </a:lnTo>
                  <a:lnTo>
                    <a:pt x="13800" y="6599"/>
                  </a:lnTo>
                  <a:lnTo>
                    <a:pt x="13431" y="6427"/>
                  </a:lnTo>
                  <a:lnTo>
                    <a:pt x="13249" y="6342"/>
                  </a:lnTo>
                  <a:lnTo>
                    <a:pt x="13072" y="6260"/>
                  </a:lnTo>
                  <a:lnTo>
                    <a:pt x="12901" y="6180"/>
                  </a:lnTo>
                  <a:lnTo>
                    <a:pt x="12738" y="6104"/>
                  </a:lnTo>
                  <a:lnTo>
                    <a:pt x="10205" y="4924"/>
                  </a:lnTo>
                  <a:lnTo>
                    <a:pt x="7672" y="3744"/>
                  </a:lnTo>
                  <a:lnTo>
                    <a:pt x="5138" y="2564"/>
                  </a:lnTo>
                  <a:lnTo>
                    <a:pt x="2605" y="1385"/>
                  </a:lnTo>
                  <a:lnTo>
                    <a:pt x="2442" y="1309"/>
                  </a:lnTo>
                  <a:lnTo>
                    <a:pt x="2271" y="1229"/>
                  </a:lnTo>
                  <a:lnTo>
                    <a:pt x="2094" y="1147"/>
                  </a:lnTo>
                  <a:lnTo>
                    <a:pt x="1912" y="1062"/>
                  </a:lnTo>
                  <a:lnTo>
                    <a:pt x="1543" y="890"/>
                  </a:lnTo>
                  <a:lnTo>
                    <a:pt x="1360" y="805"/>
                  </a:lnTo>
                  <a:lnTo>
                    <a:pt x="1180" y="721"/>
                  </a:lnTo>
                  <a:lnTo>
                    <a:pt x="1004" y="639"/>
                  </a:lnTo>
                  <a:lnTo>
                    <a:pt x="836" y="561"/>
                  </a:lnTo>
                  <a:lnTo>
                    <a:pt x="676" y="486"/>
                  </a:lnTo>
                  <a:lnTo>
                    <a:pt x="600" y="451"/>
                  </a:lnTo>
                  <a:lnTo>
                    <a:pt x="527" y="417"/>
                  </a:lnTo>
                  <a:lnTo>
                    <a:pt x="456" y="384"/>
                  </a:lnTo>
                  <a:lnTo>
                    <a:pt x="390" y="353"/>
                  </a:lnTo>
                  <a:lnTo>
                    <a:pt x="327" y="323"/>
                  </a:lnTo>
                  <a:lnTo>
                    <a:pt x="267" y="296"/>
                  </a:lnTo>
                  <a:lnTo>
                    <a:pt x="212" y="270"/>
                  </a:lnTo>
                  <a:lnTo>
                    <a:pt x="160" y="246"/>
                  </a:lnTo>
                  <a:lnTo>
                    <a:pt x="113" y="224"/>
                  </a:lnTo>
                  <a:lnTo>
                    <a:pt x="71" y="205"/>
                  </a:lnTo>
                  <a:cubicBezTo>
                    <a:pt x="21" y="181"/>
                    <a:pt x="0" y="122"/>
                    <a:pt x="23" y="72"/>
                  </a:cubicBezTo>
                  <a:cubicBezTo>
                    <a:pt x="46" y="22"/>
                    <a:pt x="105" y="0"/>
                    <a:pt x="156" y="23"/>
                  </a:cubicBezTo>
                  <a:close/>
                </a:path>
              </a:pathLst>
            </a:custGeom>
            <a:solidFill>
              <a:srgbClr val="E46C0A"/>
            </a:solidFill>
            <a:ln w="1" cap="flat">
              <a:solidFill>
                <a:srgbClr val="FAC090"/>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141" name="Rectangle 158"/>
            <p:cNvSpPr>
              <a:spLocks noChangeArrowheads="1"/>
            </p:cNvSpPr>
            <p:nvPr/>
          </p:nvSpPr>
          <p:spPr bwMode="auto">
            <a:xfrm>
              <a:off x="6218238" y="4195763"/>
              <a:ext cx="1138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D</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159"/>
            <p:cNvSpPr>
              <a:spLocks noChangeArrowheads="1"/>
            </p:cNvSpPr>
            <p:nvPr/>
          </p:nvSpPr>
          <p:spPr bwMode="auto">
            <a:xfrm>
              <a:off x="6315075" y="4279901"/>
              <a:ext cx="6412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Calibri" pitchFamily="34" charset="0"/>
                  <a:cs typeface="Arial" pitchFamily="34" charset="0"/>
                </a:rPr>
                <a:t>B</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43" name="Freeform 165"/>
            <p:cNvSpPr>
              <a:spLocks noEditPoints="1"/>
            </p:cNvSpPr>
            <p:nvPr/>
          </p:nvSpPr>
          <p:spPr bwMode="auto">
            <a:xfrm>
              <a:off x="3695700" y="3192463"/>
              <a:ext cx="15875" cy="1333500"/>
            </a:xfrm>
            <a:custGeom>
              <a:avLst/>
              <a:gdLst>
                <a:gd name="T0" fmla="*/ 10 w 10"/>
                <a:gd name="T1" fmla="*/ 39 h 840"/>
                <a:gd name="T2" fmla="*/ 0 w 10"/>
                <a:gd name="T3" fmla="*/ 0 h 840"/>
                <a:gd name="T4" fmla="*/ 10 w 10"/>
                <a:gd name="T5" fmla="*/ 68 h 840"/>
                <a:gd name="T6" fmla="*/ 0 w 10"/>
                <a:gd name="T7" fmla="*/ 106 h 840"/>
                <a:gd name="T8" fmla="*/ 10 w 10"/>
                <a:gd name="T9" fmla="*/ 68 h 840"/>
                <a:gd name="T10" fmla="*/ 10 w 10"/>
                <a:gd name="T11" fmla="*/ 173 h 840"/>
                <a:gd name="T12" fmla="*/ 0 w 10"/>
                <a:gd name="T13" fmla="*/ 135 h 840"/>
                <a:gd name="T14" fmla="*/ 10 w 10"/>
                <a:gd name="T15" fmla="*/ 202 h 840"/>
                <a:gd name="T16" fmla="*/ 0 w 10"/>
                <a:gd name="T17" fmla="*/ 240 h 840"/>
                <a:gd name="T18" fmla="*/ 10 w 10"/>
                <a:gd name="T19" fmla="*/ 202 h 840"/>
                <a:gd name="T20" fmla="*/ 10 w 10"/>
                <a:gd name="T21" fmla="*/ 308 h 840"/>
                <a:gd name="T22" fmla="*/ 0 w 10"/>
                <a:gd name="T23" fmla="*/ 269 h 840"/>
                <a:gd name="T24" fmla="*/ 10 w 10"/>
                <a:gd name="T25" fmla="*/ 336 h 840"/>
                <a:gd name="T26" fmla="*/ 0 w 10"/>
                <a:gd name="T27" fmla="*/ 375 h 840"/>
                <a:gd name="T28" fmla="*/ 10 w 10"/>
                <a:gd name="T29" fmla="*/ 336 h 840"/>
                <a:gd name="T30" fmla="*/ 10 w 10"/>
                <a:gd name="T31" fmla="*/ 442 h 840"/>
                <a:gd name="T32" fmla="*/ 0 w 10"/>
                <a:gd name="T33" fmla="*/ 404 h 840"/>
                <a:gd name="T34" fmla="*/ 10 w 10"/>
                <a:gd name="T35" fmla="*/ 471 h 840"/>
                <a:gd name="T36" fmla="*/ 0 w 10"/>
                <a:gd name="T37" fmla="*/ 509 h 840"/>
                <a:gd name="T38" fmla="*/ 10 w 10"/>
                <a:gd name="T39" fmla="*/ 471 h 840"/>
                <a:gd name="T40" fmla="*/ 10 w 10"/>
                <a:gd name="T41" fmla="*/ 576 h 840"/>
                <a:gd name="T42" fmla="*/ 0 w 10"/>
                <a:gd name="T43" fmla="*/ 538 h 840"/>
                <a:gd name="T44" fmla="*/ 10 w 10"/>
                <a:gd name="T45" fmla="*/ 605 h 840"/>
                <a:gd name="T46" fmla="*/ 0 w 10"/>
                <a:gd name="T47" fmla="*/ 643 h 840"/>
                <a:gd name="T48" fmla="*/ 10 w 10"/>
                <a:gd name="T49" fmla="*/ 605 h 840"/>
                <a:gd name="T50" fmla="*/ 10 w 10"/>
                <a:gd name="T51" fmla="*/ 711 h 840"/>
                <a:gd name="T52" fmla="*/ 0 w 10"/>
                <a:gd name="T53" fmla="*/ 672 h 840"/>
                <a:gd name="T54" fmla="*/ 10 w 10"/>
                <a:gd name="T55" fmla="*/ 739 h 840"/>
                <a:gd name="T56" fmla="*/ 0 w 10"/>
                <a:gd name="T57" fmla="*/ 778 h 840"/>
                <a:gd name="T58" fmla="*/ 10 w 10"/>
                <a:gd name="T59" fmla="*/ 739 h 840"/>
                <a:gd name="T60" fmla="*/ 10 w 10"/>
                <a:gd name="T61" fmla="*/ 840 h 840"/>
                <a:gd name="T62" fmla="*/ 0 w 10"/>
                <a:gd name="T63" fmla="*/ 807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840">
                  <a:moveTo>
                    <a:pt x="10" y="0"/>
                  </a:moveTo>
                  <a:lnTo>
                    <a:pt x="10" y="39"/>
                  </a:lnTo>
                  <a:lnTo>
                    <a:pt x="0" y="39"/>
                  </a:lnTo>
                  <a:lnTo>
                    <a:pt x="0" y="0"/>
                  </a:lnTo>
                  <a:lnTo>
                    <a:pt x="10" y="0"/>
                  </a:lnTo>
                  <a:close/>
                  <a:moveTo>
                    <a:pt x="10" y="68"/>
                  </a:moveTo>
                  <a:lnTo>
                    <a:pt x="10" y="106"/>
                  </a:lnTo>
                  <a:lnTo>
                    <a:pt x="0" y="106"/>
                  </a:lnTo>
                  <a:lnTo>
                    <a:pt x="0" y="68"/>
                  </a:lnTo>
                  <a:lnTo>
                    <a:pt x="10" y="68"/>
                  </a:lnTo>
                  <a:close/>
                  <a:moveTo>
                    <a:pt x="10" y="135"/>
                  </a:moveTo>
                  <a:lnTo>
                    <a:pt x="10" y="173"/>
                  </a:lnTo>
                  <a:lnTo>
                    <a:pt x="0" y="173"/>
                  </a:lnTo>
                  <a:lnTo>
                    <a:pt x="0" y="135"/>
                  </a:lnTo>
                  <a:lnTo>
                    <a:pt x="10" y="135"/>
                  </a:lnTo>
                  <a:close/>
                  <a:moveTo>
                    <a:pt x="10" y="202"/>
                  </a:moveTo>
                  <a:lnTo>
                    <a:pt x="10" y="240"/>
                  </a:lnTo>
                  <a:lnTo>
                    <a:pt x="0" y="240"/>
                  </a:lnTo>
                  <a:lnTo>
                    <a:pt x="0" y="202"/>
                  </a:lnTo>
                  <a:lnTo>
                    <a:pt x="10" y="202"/>
                  </a:lnTo>
                  <a:close/>
                  <a:moveTo>
                    <a:pt x="10" y="269"/>
                  </a:moveTo>
                  <a:lnTo>
                    <a:pt x="10" y="308"/>
                  </a:lnTo>
                  <a:lnTo>
                    <a:pt x="0" y="308"/>
                  </a:lnTo>
                  <a:lnTo>
                    <a:pt x="0" y="269"/>
                  </a:lnTo>
                  <a:lnTo>
                    <a:pt x="10" y="269"/>
                  </a:lnTo>
                  <a:close/>
                  <a:moveTo>
                    <a:pt x="10" y="336"/>
                  </a:moveTo>
                  <a:lnTo>
                    <a:pt x="10" y="375"/>
                  </a:lnTo>
                  <a:lnTo>
                    <a:pt x="0" y="375"/>
                  </a:lnTo>
                  <a:lnTo>
                    <a:pt x="0" y="336"/>
                  </a:lnTo>
                  <a:lnTo>
                    <a:pt x="10" y="336"/>
                  </a:lnTo>
                  <a:close/>
                  <a:moveTo>
                    <a:pt x="10" y="404"/>
                  </a:moveTo>
                  <a:lnTo>
                    <a:pt x="10" y="442"/>
                  </a:lnTo>
                  <a:lnTo>
                    <a:pt x="0" y="442"/>
                  </a:lnTo>
                  <a:lnTo>
                    <a:pt x="0" y="404"/>
                  </a:lnTo>
                  <a:lnTo>
                    <a:pt x="10" y="404"/>
                  </a:lnTo>
                  <a:close/>
                  <a:moveTo>
                    <a:pt x="10" y="471"/>
                  </a:moveTo>
                  <a:lnTo>
                    <a:pt x="10" y="509"/>
                  </a:lnTo>
                  <a:lnTo>
                    <a:pt x="0" y="509"/>
                  </a:lnTo>
                  <a:lnTo>
                    <a:pt x="0" y="471"/>
                  </a:lnTo>
                  <a:lnTo>
                    <a:pt x="10" y="471"/>
                  </a:lnTo>
                  <a:close/>
                  <a:moveTo>
                    <a:pt x="10" y="538"/>
                  </a:moveTo>
                  <a:lnTo>
                    <a:pt x="10" y="576"/>
                  </a:lnTo>
                  <a:lnTo>
                    <a:pt x="0" y="576"/>
                  </a:lnTo>
                  <a:lnTo>
                    <a:pt x="0" y="538"/>
                  </a:lnTo>
                  <a:lnTo>
                    <a:pt x="10" y="538"/>
                  </a:lnTo>
                  <a:close/>
                  <a:moveTo>
                    <a:pt x="10" y="605"/>
                  </a:moveTo>
                  <a:lnTo>
                    <a:pt x="10" y="643"/>
                  </a:lnTo>
                  <a:lnTo>
                    <a:pt x="0" y="643"/>
                  </a:lnTo>
                  <a:lnTo>
                    <a:pt x="0" y="605"/>
                  </a:lnTo>
                  <a:lnTo>
                    <a:pt x="10" y="605"/>
                  </a:lnTo>
                  <a:close/>
                  <a:moveTo>
                    <a:pt x="10" y="672"/>
                  </a:moveTo>
                  <a:lnTo>
                    <a:pt x="10" y="711"/>
                  </a:lnTo>
                  <a:lnTo>
                    <a:pt x="0" y="711"/>
                  </a:lnTo>
                  <a:lnTo>
                    <a:pt x="0" y="672"/>
                  </a:lnTo>
                  <a:lnTo>
                    <a:pt x="10" y="672"/>
                  </a:lnTo>
                  <a:close/>
                  <a:moveTo>
                    <a:pt x="10" y="739"/>
                  </a:moveTo>
                  <a:lnTo>
                    <a:pt x="10" y="778"/>
                  </a:lnTo>
                  <a:lnTo>
                    <a:pt x="0" y="778"/>
                  </a:lnTo>
                  <a:lnTo>
                    <a:pt x="0" y="739"/>
                  </a:lnTo>
                  <a:lnTo>
                    <a:pt x="10" y="739"/>
                  </a:lnTo>
                  <a:close/>
                  <a:moveTo>
                    <a:pt x="10" y="807"/>
                  </a:moveTo>
                  <a:lnTo>
                    <a:pt x="10" y="840"/>
                  </a:lnTo>
                  <a:lnTo>
                    <a:pt x="0" y="840"/>
                  </a:lnTo>
                  <a:lnTo>
                    <a:pt x="0" y="807"/>
                  </a:lnTo>
                  <a:lnTo>
                    <a:pt x="10" y="80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grpSp>
        <p:nvGrpSpPr>
          <p:cNvPr id="144" name="Group 143"/>
          <p:cNvGrpSpPr/>
          <p:nvPr/>
        </p:nvGrpSpPr>
        <p:grpSpPr>
          <a:xfrm>
            <a:off x="1752279" y="3751994"/>
            <a:ext cx="2330450" cy="935038"/>
            <a:chOff x="3355975" y="2860676"/>
            <a:chExt cx="2330450" cy="935038"/>
          </a:xfrm>
          <a:solidFill>
            <a:schemeClr val="tx1"/>
          </a:solidFill>
        </p:grpSpPr>
        <p:sp>
          <p:nvSpPr>
            <p:cNvPr id="145" name="Freeform 168"/>
            <p:cNvSpPr>
              <a:spLocks noEditPoints="1"/>
            </p:cNvSpPr>
            <p:nvPr/>
          </p:nvSpPr>
          <p:spPr bwMode="auto">
            <a:xfrm>
              <a:off x="5057775" y="3676651"/>
              <a:ext cx="628650" cy="119063"/>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146" name="Freeform 175"/>
            <p:cNvSpPr>
              <a:spLocks noEditPoints="1"/>
            </p:cNvSpPr>
            <p:nvPr/>
          </p:nvSpPr>
          <p:spPr bwMode="auto">
            <a:xfrm>
              <a:off x="3355975" y="2860676"/>
              <a:ext cx="628650" cy="120650"/>
            </a:xfrm>
            <a:custGeom>
              <a:avLst/>
              <a:gdLst>
                <a:gd name="T0" fmla="*/ 6600 w 6600"/>
                <a:gd name="T1" fmla="*/ 495 h 1263"/>
                <a:gd name="T2" fmla="*/ 270 w 6600"/>
                <a:gd name="T3" fmla="*/ 495 h 1263"/>
                <a:gd name="T4" fmla="*/ 270 w 6600"/>
                <a:gd name="T5" fmla="*/ 767 h 1263"/>
                <a:gd name="T6" fmla="*/ 6600 w 6600"/>
                <a:gd name="T7" fmla="*/ 767 h 1263"/>
                <a:gd name="T8" fmla="*/ 6600 w 6600"/>
                <a:gd name="T9" fmla="*/ 495 h 1263"/>
                <a:gd name="T10" fmla="*/ 1017 w 6600"/>
                <a:gd name="T11" fmla="*/ 38 h 1263"/>
                <a:gd name="T12" fmla="*/ 0 w 6600"/>
                <a:gd name="T13" fmla="*/ 631 h 1263"/>
                <a:gd name="T14" fmla="*/ 1017 w 6600"/>
                <a:gd name="T15" fmla="*/ 1225 h 1263"/>
                <a:gd name="T16" fmla="*/ 1203 w 6600"/>
                <a:gd name="T17" fmla="*/ 1176 h 1263"/>
                <a:gd name="T18" fmla="*/ 1154 w 6600"/>
                <a:gd name="T19" fmla="*/ 990 h 1263"/>
                <a:gd name="T20" fmla="*/ 1154 w 6600"/>
                <a:gd name="T21" fmla="*/ 990 h 1263"/>
                <a:gd name="T22" fmla="*/ 338 w 6600"/>
                <a:gd name="T23" fmla="*/ 514 h 1263"/>
                <a:gd name="T24" fmla="*/ 338 w 6600"/>
                <a:gd name="T25" fmla="*/ 749 h 1263"/>
                <a:gd name="T26" fmla="*/ 1154 w 6600"/>
                <a:gd name="T27" fmla="*/ 273 h 1263"/>
                <a:gd name="T28" fmla="*/ 1203 w 6600"/>
                <a:gd name="T29" fmla="*/ 87 h 1263"/>
                <a:gd name="T30" fmla="*/ 1017 w 6600"/>
                <a:gd name="T31" fmla="*/ 38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00" h="1263">
                  <a:moveTo>
                    <a:pt x="6600" y="495"/>
                  </a:moveTo>
                  <a:lnTo>
                    <a:pt x="270" y="495"/>
                  </a:lnTo>
                  <a:lnTo>
                    <a:pt x="270" y="767"/>
                  </a:lnTo>
                  <a:lnTo>
                    <a:pt x="6600" y="767"/>
                  </a:lnTo>
                  <a:lnTo>
                    <a:pt x="6600" y="495"/>
                  </a:lnTo>
                  <a:close/>
                  <a:moveTo>
                    <a:pt x="1017" y="38"/>
                  </a:moveTo>
                  <a:lnTo>
                    <a:pt x="0" y="631"/>
                  </a:lnTo>
                  <a:lnTo>
                    <a:pt x="1017" y="1225"/>
                  </a:lnTo>
                  <a:cubicBezTo>
                    <a:pt x="1082" y="1263"/>
                    <a:pt x="1165" y="1241"/>
                    <a:pt x="1203" y="1176"/>
                  </a:cubicBezTo>
                  <a:cubicBezTo>
                    <a:pt x="1241" y="1111"/>
                    <a:pt x="1219" y="1028"/>
                    <a:pt x="1154" y="990"/>
                  </a:cubicBezTo>
                  <a:lnTo>
                    <a:pt x="1154" y="990"/>
                  </a:lnTo>
                  <a:lnTo>
                    <a:pt x="338" y="514"/>
                  </a:lnTo>
                  <a:lnTo>
                    <a:pt x="338" y="749"/>
                  </a:lnTo>
                  <a:lnTo>
                    <a:pt x="1154" y="273"/>
                  </a:lnTo>
                  <a:cubicBezTo>
                    <a:pt x="1219" y="235"/>
                    <a:pt x="1241" y="152"/>
                    <a:pt x="1203" y="87"/>
                  </a:cubicBezTo>
                  <a:cubicBezTo>
                    <a:pt x="1165" y="22"/>
                    <a:pt x="1082" y="0"/>
                    <a:pt x="1017" y="38"/>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147" name="Freeform 176"/>
            <p:cNvSpPr>
              <a:spLocks noEditPoints="1"/>
            </p:cNvSpPr>
            <p:nvPr/>
          </p:nvSpPr>
          <p:spPr bwMode="auto">
            <a:xfrm>
              <a:off x="3889375" y="3136901"/>
              <a:ext cx="628650" cy="120650"/>
            </a:xfrm>
            <a:custGeom>
              <a:avLst/>
              <a:gdLst>
                <a:gd name="T0" fmla="*/ 6600 w 6600"/>
                <a:gd name="T1" fmla="*/ 495 h 1263"/>
                <a:gd name="T2" fmla="*/ 270 w 6600"/>
                <a:gd name="T3" fmla="*/ 495 h 1263"/>
                <a:gd name="T4" fmla="*/ 270 w 6600"/>
                <a:gd name="T5" fmla="*/ 767 h 1263"/>
                <a:gd name="T6" fmla="*/ 6600 w 6600"/>
                <a:gd name="T7" fmla="*/ 767 h 1263"/>
                <a:gd name="T8" fmla="*/ 6600 w 6600"/>
                <a:gd name="T9" fmla="*/ 495 h 1263"/>
                <a:gd name="T10" fmla="*/ 1017 w 6600"/>
                <a:gd name="T11" fmla="*/ 38 h 1263"/>
                <a:gd name="T12" fmla="*/ 0 w 6600"/>
                <a:gd name="T13" fmla="*/ 631 h 1263"/>
                <a:gd name="T14" fmla="*/ 1017 w 6600"/>
                <a:gd name="T15" fmla="*/ 1225 h 1263"/>
                <a:gd name="T16" fmla="*/ 1203 w 6600"/>
                <a:gd name="T17" fmla="*/ 1176 h 1263"/>
                <a:gd name="T18" fmla="*/ 1154 w 6600"/>
                <a:gd name="T19" fmla="*/ 990 h 1263"/>
                <a:gd name="T20" fmla="*/ 1154 w 6600"/>
                <a:gd name="T21" fmla="*/ 990 h 1263"/>
                <a:gd name="T22" fmla="*/ 338 w 6600"/>
                <a:gd name="T23" fmla="*/ 514 h 1263"/>
                <a:gd name="T24" fmla="*/ 338 w 6600"/>
                <a:gd name="T25" fmla="*/ 749 h 1263"/>
                <a:gd name="T26" fmla="*/ 1154 w 6600"/>
                <a:gd name="T27" fmla="*/ 273 h 1263"/>
                <a:gd name="T28" fmla="*/ 1203 w 6600"/>
                <a:gd name="T29" fmla="*/ 87 h 1263"/>
                <a:gd name="T30" fmla="*/ 1017 w 6600"/>
                <a:gd name="T31" fmla="*/ 38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00" h="1263">
                  <a:moveTo>
                    <a:pt x="6600" y="495"/>
                  </a:moveTo>
                  <a:lnTo>
                    <a:pt x="270" y="495"/>
                  </a:lnTo>
                  <a:lnTo>
                    <a:pt x="270" y="767"/>
                  </a:lnTo>
                  <a:lnTo>
                    <a:pt x="6600" y="767"/>
                  </a:lnTo>
                  <a:lnTo>
                    <a:pt x="6600" y="495"/>
                  </a:lnTo>
                  <a:close/>
                  <a:moveTo>
                    <a:pt x="1017" y="38"/>
                  </a:moveTo>
                  <a:lnTo>
                    <a:pt x="0" y="631"/>
                  </a:lnTo>
                  <a:lnTo>
                    <a:pt x="1017" y="1225"/>
                  </a:lnTo>
                  <a:cubicBezTo>
                    <a:pt x="1082" y="1263"/>
                    <a:pt x="1165" y="1241"/>
                    <a:pt x="1203" y="1176"/>
                  </a:cubicBezTo>
                  <a:cubicBezTo>
                    <a:pt x="1241" y="1111"/>
                    <a:pt x="1219" y="1028"/>
                    <a:pt x="1154" y="990"/>
                  </a:cubicBezTo>
                  <a:lnTo>
                    <a:pt x="1154" y="990"/>
                  </a:lnTo>
                  <a:lnTo>
                    <a:pt x="338" y="514"/>
                  </a:lnTo>
                  <a:lnTo>
                    <a:pt x="338" y="749"/>
                  </a:lnTo>
                  <a:lnTo>
                    <a:pt x="1154" y="273"/>
                  </a:lnTo>
                  <a:cubicBezTo>
                    <a:pt x="1219" y="235"/>
                    <a:pt x="1241" y="152"/>
                    <a:pt x="1203" y="87"/>
                  </a:cubicBezTo>
                  <a:cubicBezTo>
                    <a:pt x="1165" y="22"/>
                    <a:pt x="1082" y="0"/>
                    <a:pt x="1017" y="38"/>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148" name="Freeform 177"/>
            <p:cNvSpPr>
              <a:spLocks noEditPoints="1"/>
            </p:cNvSpPr>
            <p:nvPr/>
          </p:nvSpPr>
          <p:spPr bwMode="auto">
            <a:xfrm>
              <a:off x="4460875" y="3394076"/>
              <a:ext cx="628650" cy="120650"/>
            </a:xfrm>
            <a:custGeom>
              <a:avLst/>
              <a:gdLst>
                <a:gd name="T0" fmla="*/ 6600 w 6600"/>
                <a:gd name="T1" fmla="*/ 495 h 1263"/>
                <a:gd name="T2" fmla="*/ 270 w 6600"/>
                <a:gd name="T3" fmla="*/ 495 h 1263"/>
                <a:gd name="T4" fmla="*/ 270 w 6600"/>
                <a:gd name="T5" fmla="*/ 767 h 1263"/>
                <a:gd name="T6" fmla="*/ 6600 w 6600"/>
                <a:gd name="T7" fmla="*/ 767 h 1263"/>
                <a:gd name="T8" fmla="*/ 6600 w 6600"/>
                <a:gd name="T9" fmla="*/ 495 h 1263"/>
                <a:gd name="T10" fmla="*/ 1017 w 6600"/>
                <a:gd name="T11" fmla="*/ 38 h 1263"/>
                <a:gd name="T12" fmla="*/ 0 w 6600"/>
                <a:gd name="T13" fmla="*/ 631 h 1263"/>
                <a:gd name="T14" fmla="*/ 1017 w 6600"/>
                <a:gd name="T15" fmla="*/ 1225 h 1263"/>
                <a:gd name="T16" fmla="*/ 1203 w 6600"/>
                <a:gd name="T17" fmla="*/ 1176 h 1263"/>
                <a:gd name="T18" fmla="*/ 1154 w 6600"/>
                <a:gd name="T19" fmla="*/ 990 h 1263"/>
                <a:gd name="T20" fmla="*/ 1154 w 6600"/>
                <a:gd name="T21" fmla="*/ 990 h 1263"/>
                <a:gd name="T22" fmla="*/ 338 w 6600"/>
                <a:gd name="T23" fmla="*/ 514 h 1263"/>
                <a:gd name="T24" fmla="*/ 338 w 6600"/>
                <a:gd name="T25" fmla="*/ 749 h 1263"/>
                <a:gd name="T26" fmla="*/ 1154 w 6600"/>
                <a:gd name="T27" fmla="*/ 273 h 1263"/>
                <a:gd name="T28" fmla="*/ 1203 w 6600"/>
                <a:gd name="T29" fmla="*/ 87 h 1263"/>
                <a:gd name="T30" fmla="*/ 1017 w 6600"/>
                <a:gd name="T31" fmla="*/ 38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00" h="1263">
                  <a:moveTo>
                    <a:pt x="6600" y="495"/>
                  </a:moveTo>
                  <a:lnTo>
                    <a:pt x="270" y="495"/>
                  </a:lnTo>
                  <a:lnTo>
                    <a:pt x="270" y="767"/>
                  </a:lnTo>
                  <a:lnTo>
                    <a:pt x="6600" y="767"/>
                  </a:lnTo>
                  <a:lnTo>
                    <a:pt x="6600" y="495"/>
                  </a:lnTo>
                  <a:close/>
                  <a:moveTo>
                    <a:pt x="1017" y="38"/>
                  </a:moveTo>
                  <a:lnTo>
                    <a:pt x="0" y="631"/>
                  </a:lnTo>
                  <a:lnTo>
                    <a:pt x="1017" y="1225"/>
                  </a:lnTo>
                  <a:cubicBezTo>
                    <a:pt x="1082" y="1263"/>
                    <a:pt x="1165" y="1241"/>
                    <a:pt x="1203" y="1176"/>
                  </a:cubicBezTo>
                  <a:cubicBezTo>
                    <a:pt x="1241" y="1111"/>
                    <a:pt x="1219" y="1028"/>
                    <a:pt x="1154" y="990"/>
                  </a:cubicBezTo>
                  <a:lnTo>
                    <a:pt x="1154" y="990"/>
                  </a:lnTo>
                  <a:lnTo>
                    <a:pt x="338" y="514"/>
                  </a:lnTo>
                  <a:lnTo>
                    <a:pt x="338" y="749"/>
                  </a:lnTo>
                  <a:lnTo>
                    <a:pt x="1154" y="273"/>
                  </a:lnTo>
                  <a:cubicBezTo>
                    <a:pt x="1219" y="235"/>
                    <a:pt x="1241" y="152"/>
                    <a:pt x="1203" y="87"/>
                  </a:cubicBezTo>
                  <a:cubicBezTo>
                    <a:pt x="1165" y="22"/>
                    <a:pt x="1082" y="0"/>
                    <a:pt x="1017" y="38"/>
                  </a:cubicBezTo>
                  <a:close/>
                </a:path>
              </a:pathLst>
            </a:custGeom>
            <a:grp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sp>
        <p:nvSpPr>
          <p:cNvPr id="43" name="Freeform 131"/>
          <p:cNvSpPr>
            <a:spLocks/>
          </p:cNvSpPr>
          <p:nvPr/>
        </p:nvSpPr>
        <p:spPr bwMode="auto">
          <a:xfrm>
            <a:off x="3027498" y="4053463"/>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44" name="Freeform 131"/>
          <p:cNvSpPr>
            <a:spLocks/>
          </p:cNvSpPr>
          <p:nvPr/>
        </p:nvSpPr>
        <p:spPr bwMode="auto">
          <a:xfrm>
            <a:off x="2070346" y="4057795"/>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45" name="Freeform 165"/>
          <p:cNvSpPr>
            <a:spLocks noEditPoints="1"/>
          </p:cNvSpPr>
          <p:nvPr/>
        </p:nvSpPr>
        <p:spPr bwMode="auto">
          <a:xfrm rot="16200000">
            <a:off x="1814634" y="3420206"/>
            <a:ext cx="15875" cy="1333500"/>
          </a:xfrm>
          <a:custGeom>
            <a:avLst/>
            <a:gdLst>
              <a:gd name="T0" fmla="*/ 10 w 10"/>
              <a:gd name="T1" fmla="*/ 39 h 840"/>
              <a:gd name="T2" fmla="*/ 0 w 10"/>
              <a:gd name="T3" fmla="*/ 0 h 840"/>
              <a:gd name="T4" fmla="*/ 10 w 10"/>
              <a:gd name="T5" fmla="*/ 68 h 840"/>
              <a:gd name="T6" fmla="*/ 0 w 10"/>
              <a:gd name="T7" fmla="*/ 106 h 840"/>
              <a:gd name="T8" fmla="*/ 10 w 10"/>
              <a:gd name="T9" fmla="*/ 68 h 840"/>
              <a:gd name="T10" fmla="*/ 10 w 10"/>
              <a:gd name="T11" fmla="*/ 173 h 840"/>
              <a:gd name="T12" fmla="*/ 0 w 10"/>
              <a:gd name="T13" fmla="*/ 135 h 840"/>
              <a:gd name="T14" fmla="*/ 10 w 10"/>
              <a:gd name="T15" fmla="*/ 202 h 840"/>
              <a:gd name="T16" fmla="*/ 0 w 10"/>
              <a:gd name="T17" fmla="*/ 240 h 840"/>
              <a:gd name="T18" fmla="*/ 10 w 10"/>
              <a:gd name="T19" fmla="*/ 202 h 840"/>
              <a:gd name="T20" fmla="*/ 10 w 10"/>
              <a:gd name="T21" fmla="*/ 308 h 840"/>
              <a:gd name="T22" fmla="*/ 0 w 10"/>
              <a:gd name="T23" fmla="*/ 269 h 840"/>
              <a:gd name="T24" fmla="*/ 10 w 10"/>
              <a:gd name="T25" fmla="*/ 336 h 840"/>
              <a:gd name="T26" fmla="*/ 0 w 10"/>
              <a:gd name="T27" fmla="*/ 375 h 840"/>
              <a:gd name="T28" fmla="*/ 10 w 10"/>
              <a:gd name="T29" fmla="*/ 336 h 840"/>
              <a:gd name="T30" fmla="*/ 10 w 10"/>
              <a:gd name="T31" fmla="*/ 442 h 840"/>
              <a:gd name="T32" fmla="*/ 0 w 10"/>
              <a:gd name="T33" fmla="*/ 404 h 840"/>
              <a:gd name="T34" fmla="*/ 10 w 10"/>
              <a:gd name="T35" fmla="*/ 471 h 840"/>
              <a:gd name="T36" fmla="*/ 0 w 10"/>
              <a:gd name="T37" fmla="*/ 509 h 840"/>
              <a:gd name="T38" fmla="*/ 10 w 10"/>
              <a:gd name="T39" fmla="*/ 471 h 840"/>
              <a:gd name="T40" fmla="*/ 10 w 10"/>
              <a:gd name="T41" fmla="*/ 576 h 840"/>
              <a:gd name="T42" fmla="*/ 0 w 10"/>
              <a:gd name="T43" fmla="*/ 538 h 840"/>
              <a:gd name="T44" fmla="*/ 10 w 10"/>
              <a:gd name="T45" fmla="*/ 605 h 840"/>
              <a:gd name="T46" fmla="*/ 0 w 10"/>
              <a:gd name="T47" fmla="*/ 643 h 840"/>
              <a:gd name="T48" fmla="*/ 10 w 10"/>
              <a:gd name="T49" fmla="*/ 605 h 840"/>
              <a:gd name="T50" fmla="*/ 10 w 10"/>
              <a:gd name="T51" fmla="*/ 711 h 840"/>
              <a:gd name="T52" fmla="*/ 0 w 10"/>
              <a:gd name="T53" fmla="*/ 672 h 840"/>
              <a:gd name="T54" fmla="*/ 10 w 10"/>
              <a:gd name="T55" fmla="*/ 739 h 840"/>
              <a:gd name="T56" fmla="*/ 0 w 10"/>
              <a:gd name="T57" fmla="*/ 778 h 840"/>
              <a:gd name="T58" fmla="*/ 10 w 10"/>
              <a:gd name="T59" fmla="*/ 739 h 840"/>
              <a:gd name="T60" fmla="*/ 10 w 10"/>
              <a:gd name="T61" fmla="*/ 840 h 840"/>
              <a:gd name="T62" fmla="*/ 0 w 10"/>
              <a:gd name="T63" fmla="*/ 807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840">
                <a:moveTo>
                  <a:pt x="10" y="0"/>
                </a:moveTo>
                <a:lnTo>
                  <a:pt x="10" y="39"/>
                </a:lnTo>
                <a:lnTo>
                  <a:pt x="0" y="39"/>
                </a:lnTo>
                <a:lnTo>
                  <a:pt x="0" y="0"/>
                </a:lnTo>
                <a:lnTo>
                  <a:pt x="10" y="0"/>
                </a:lnTo>
                <a:close/>
                <a:moveTo>
                  <a:pt x="10" y="68"/>
                </a:moveTo>
                <a:lnTo>
                  <a:pt x="10" y="106"/>
                </a:lnTo>
                <a:lnTo>
                  <a:pt x="0" y="106"/>
                </a:lnTo>
                <a:lnTo>
                  <a:pt x="0" y="68"/>
                </a:lnTo>
                <a:lnTo>
                  <a:pt x="10" y="68"/>
                </a:lnTo>
                <a:close/>
                <a:moveTo>
                  <a:pt x="10" y="135"/>
                </a:moveTo>
                <a:lnTo>
                  <a:pt x="10" y="173"/>
                </a:lnTo>
                <a:lnTo>
                  <a:pt x="0" y="173"/>
                </a:lnTo>
                <a:lnTo>
                  <a:pt x="0" y="135"/>
                </a:lnTo>
                <a:lnTo>
                  <a:pt x="10" y="135"/>
                </a:lnTo>
                <a:close/>
                <a:moveTo>
                  <a:pt x="10" y="202"/>
                </a:moveTo>
                <a:lnTo>
                  <a:pt x="10" y="240"/>
                </a:lnTo>
                <a:lnTo>
                  <a:pt x="0" y="240"/>
                </a:lnTo>
                <a:lnTo>
                  <a:pt x="0" y="202"/>
                </a:lnTo>
                <a:lnTo>
                  <a:pt x="10" y="202"/>
                </a:lnTo>
                <a:close/>
                <a:moveTo>
                  <a:pt x="10" y="269"/>
                </a:moveTo>
                <a:lnTo>
                  <a:pt x="10" y="308"/>
                </a:lnTo>
                <a:lnTo>
                  <a:pt x="0" y="308"/>
                </a:lnTo>
                <a:lnTo>
                  <a:pt x="0" y="269"/>
                </a:lnTo>
                <a:lnTo>
                  <a:pt x="10" y="269"/>
                </a:lnTo>
                <a:close/>
                <a:moveTo>
                  <a:pt x="10" y="336"/>
                </a:moveTo>
                <a:lnTo>
                  <a:pt x="10" y="375"/>
                </a:lnTo>
                <a:lnTo>
                  <a:pt x="0" y="375"/>
                </a:lnTo>
                <a:lnTo>
                  <a:pt x="0" y="336"/>
                </a:lnTo>
                <a:lnTo>
                  <a:pt x="10" y="336"/>
                </a:lnTo>
                <a:close/>
                <a:moveTo>
                  <a:pt x="10" y="404"/>
                </a:moveTo>
                <a:lnTo>
                  <a:pt x="10" y="442"/>
                </a:lnTo>
                <a:lnTo>
                  <a:pt x="0" y="442"/>
                </a:lnTo>
                <a:lnTo>
                  <a:pt x="0" y="404"/>
                </a:lnTo>
                <a:lnTo>
                  <a:pt x="10" y="404"/>
                </a:lnTo>
                <a:close/>
                <a:moveTo>
                  <a:pt x="10" y="471"/>
                </a:moveTo>
                <a:lnTo>
                  <a:pt x="10" y="509"/>
                </a:lnTo>
                <a:lnTo>
                  <a:pt x="0" y="509"/>
                </a:lnTo>
                <a:lnTo>
                  <a:pt x="0" y="471"/>
                </a:lnTo>
                <a:lnTo>
                  <a:pt x="10" y="471"/>
                </a:lnTo>
                <a:close/>
                <a:moveTo>
                  <a:pt x="10" y="538"/>
                </a:moveTo>
                <a:lnTo>
                  <a:pt x="10" y="576"/>
                </a:lnTo>
                <a:lnTo>
                  <a:pt x="0" y="576"/>
                </a:lnTo>
                <a:lnTo>
                  <a:pt x="0" y="538"/>
                </a:lnTo>
                <a:lnTo>
                  <a:pt x="10" y="538"/>
                </a:lnTo>
                <a:close/>
                <a:moveTo>
                  <a:pt x="10" y="605"/>
                </a:moveTo>
                <a:lnTo>
                  <a:pt x="10" y="643"/>
                </a:lnTo>
                <a:lnTo>
                  <a:pt x="0" y="643"/>
                </a:lnTo>
                <a:lnTo>
                  <a:pt x="0" y="605"/>
                </a:lnTo>
                <a:lnTo>
                  <a:pt x="10" y="605"/>
                </a:lnTo>
                <a:close/>
                <a:moveTo>
                  <a:pt x="10" y="672"/>
                </a:moveTo>
                <a:lnTo>
                  <a:pt x="10" y="711"/>
                </a:lnTo>
                <a:lnTo>
                  <a:pt x="0" y="711"/>
                </a:lnTo>
                <a:lnTo>
                  <a:pt x="0" y="672"/>
                </a:lnTo>
                <a:lnTo>
                  <a:pt x="10" y="672"/>
                </a:lnTo>
                <a:close/>
                <a:moveTo>
                  <a:pt x="10" y="739"/>
                </a:moveTo>
                <a:lnTo>
                  <a:pt x="10" y="778"/>
                </a:lnTo>
                <a:lnTo>
                  <a:pt x="0" y="778"/>
                </a:lnTo>
                <a:lnTo>
                  <a:pt x="0" y="739"/>
                </a:lnTo>
                <a:lnTo>
                  <a:pt x="10" y="739"/>
                </a:lnTo>
                <a:close/>
                <a:moveTo>
                  <a:pt x="10" y="807"/>
                </a:moveTo>
                <a:lnTo>
                  <a:pt x="10" y="840"/>
                </a:lnTo>
                <a:lnTo>
                  <a:pt x="0" y="840"/>
                </a:lnTo>
                <a:lnTo>
                  <a:pt x="0" y="807"/>
                </a:lnTo>
                <a:lnTo>
                  <a:pt x="10" y="80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46" name="Freeform 165"/>
          <p:cNvSpPr>
            <a:spLocks noEditPoints="1"/>
          </p:cNvSpPr>
          <p:nvPr/>
        </p:nvSpPr>
        <p:spPr bwMode="auto">
          <a:xfrm rot="16200000">
            <a:off x="2350767" y="3420207"/>
            <a:ext cx="15875" cy="1333500"/>
          </a:xfrm>
          <a:custGeom>
            <a:avLst/>
            <a:gdLst>
              <a:gd name="T0" fmla="*/ 10 w 10"/>
              <a:gd name="T1" fmla="*/ 39 h 840"/>
              <a:gd name="T2" fmla="*/ 0 w 10"/>
              <a:gd name="T3" fmla="*/ 0 h 840"/>
              <a:gd name="T4" fmla="*/ 10 w 10"/>
              <a:gd name="T5" fmla="*/ 68 h 840"/>
              <a:gd name="T6" fmla="*/ 0 w 10"/>
              <a:gd name="T7" fmla="*/ 106 h 840"/>
              <a:gd name="T8" fmla="*/ 10 w 10"/>
              <a:gd name="T9" fmla="*/ 68 h 840"/>
              <a:gd name="T10" fmla="*/ 10 w 10"/>
              <a:gd name="T11" fmla="*/ 173 h 840"/>
              <a:gd name="T12" fmla="*/ 0 w 10"/>
              <a:gd name="T13" fmla="*/ 135 h 840"/>
              <a:gd name="T14" fmla="*/ 10 w 10"/>
              <a:gd name="T15" fmla="*/ 202 h 840"/>
              <a:gd name="T16" fmla="*/ 0 w 10"/>
              <a:gd name="T17" fmla="*/ 240 h 840"/>
              <a:gd name="T18" fmla="*/ 10 w 10"/>
              <a:gd name="T19" fmla="*/ 202 h 840"/>
              <a:gd name="T20" fmla="*/ 10 w 10"/>
              <a:gd name="T21" fmla="*/ 308 h 840"/>
              <a:gd name="T22" fmla="*/ 0 w 10"/>
              <a:gd name="T23" fmla="*/ 269 h 840"/>
              <a:gd name="T24" fmla="*/ 10 w 10"/>
              <a:gd name="T25" fmla="*/ 336 h 840"/>
              <a:gd name="T26" fmla="*/ 0 w 10"/>
              <a:gd name="T27" fmla="*/ 375 h 840"/>
              <a:gd name="T28" fmla="*/ 10 w 10"/>
              <a:gd name="T29" fmla="*/ 336 h 840"/>
              <a:gd name="T30" fmla="*/ 10 w 10"/>
              <a:gd name="T31" fmla="*/ 442 h 840"/>
              <a:gd name="T32" fmla="*/ 0 w 10"/>
              <a:gd name="T33" fmla="*/ 404 h 840"/>
              <a:gd name="T34" fmla="*/ 10 w 10"/>
              <a:gd name="T35" fmla="*/ 471 h 840"/>
              <a:gd name="T36" fmla="*/ 0 w 10"/>
              <a:gd name="T37" fmla="*/ 509 h 840"/>
              <a:gd name="T38" fmla="*/ 10 w 10"/>
              <a:gd name="T39" fmla="*/ 471 h 840"/>
              <a:gd name="T40" fmla="*/ 10 w 10"/>
              <a:gd name="T41" fmla="*/ 576 h 840"/>
              <a:gd name="T42" fmla="*/ 0 w 10"/>
              <a:gd name="T43" fmla="*/ 538 h 840"/>
              <a:gd name="T44" fmla="*/ 10 w 10"/>
              <a:gd name="T45" fmla="*/ 605 h 840"/>
              <a:gd name="T46" fmla="*/ 0 w 10"/>
              <a:gd name="T47" fmla="*/ 643 h 840"/>
              <a:gd name="T48" fmla="*/ 10 w 10"/>
              <a:gd name="T49" fmla="*/ 605 h 840"/>
              <a:gd name="T50" fmla="*/ 10 w 10"/>
              <a:gd name="T51" fmla="*/ 711 h 840"/>
              <a:gd name="T52" fmla="*/ 0 w 10"/>
              <a:gd name="T53" fmla="*/ 672 h 840"/>
              <a:gd name="T54" fmla="*/ 10 w 10"/>
              <a:gd name="T55" fmla="*/ 739 h 840"/>
              <a:gd name="T56" fmla="*/ 0 w 10"/>
              <a:gd name="T57" fmla="*/ 778 h 840"/>
              <a:gd name="T58" fmla="*/ 10 w 10"/>
              <a:gd name="T59" fmla="*/ 739 h 840"/>
              <a:gd name="T60" fmla="*/ 10 w 10"/>
              <a:gd name="T61" fmla="*/ 840 h 840"/>
              <a:gd name="T62" fmla="*/ 0 w 10"/>
              <a:gd name="T63" fmla="*/ 807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840">
                <a:moveTo>
                  <a:pt x="10" y="0"/>
                </a:moveTo>
                <a:lnTo>
                  <a:pt x="10" y="39"/>
                </a:lnTo>
                <a:lnTo>
                  <a:pt x="0" y="39"/>
                </a:lnTo>
                <a:lnTo>
                  <a:pt x="0" y="0"/>
                </a:lnTo>
                <a:lnTo>
                  <a:pt x="10" y="0"/>
                </a:lnTo>
                <a:close/>
                <a:moveTo>
                  <a:pt x="10" y="68"/>
                </a:moveTo>
                <a:lnTo>
                  <a:pt x="10" y="106"/>
                </a:lnTo>
                <a:lnTo>
                  <a:pt x="0" y="106"/>
                </a:lnTo>
                <a:lnTo>
                  <a:pt x="0" y="68"/>
                </a:lnTo>
                <a:lnTo>
                  <a:pt x="10" y="68"/>
                </a:lnTo>
                <a:close/>
                <a:moveTo>
                  <a:pt x="10" y="135"/>
                </a:moveTo>
                <a:lnTo>
                  <a:pt x="10" y="173"/>
                </a:lnTo>
                <a:lnTo>
                  <a:pt x="0" y="173"/>
                </a:lnTo>
                <a:lnTo>
                  <a:pt x="0" y="135"/>
                </a:lnTo>
                <a:lnTo>
                  <a:pt x="10" y="135"/>
                </a:lnTo>
                <a:close/>
                <a:moveTo>
                  <a:pt x="10" y="202"/>
                </a:moveTo>
                <a:lnTo>
                  <a:pt x="10" y="240"/>
                </a:lnTo>
                <a:lnTo>
                  <a:pt x="0" y="240"/>
                </a:lnTo>
                <a:lnTo>
                  <a:pt x="0" y="202"/>
                </a:lnTo>
                <a:lnTo>
                  <a:pt x="10" y="202"/>
                </a:lnTo>
                <a:close/>
                <a:moveTo>
                  <a:pt x="10" y="269"/>
                </a:moveTo>
                <a:lnTo>
                  <a:pt x="10" y="308"/>
                </a:lnTo>
                <a:lnTo>
                  <a:pt x="0" y="308"/>
                </a:lnTo>
                <a:lnTo>
                  <a:pt x="0" y="269"/>
                </a:lnTo>
                <a:lnTo>
                  <a:pt x="10" y="269"/>
                </a:lnTo>
                <a:close/>
                <a:moveTo>
                  <a:pt x="10" y="336"/>
                </a:moveTo>
                <a:lnTo>
                  <a:pt x="10" y="375"/>
                </a:lnTo>
                <a:lnTo>
                  <a:pt x="0" y="375"/>
                </a:lnTo>
                <a:lnTo>
                  <a:pt x="0" y="336"/>
                </a:lnTo>
                <a:lnTo>
                  <a:pt x="10" y="336"/>
                </a:lnTo>
                <a:close/>
                <a:moveTo>
                  <a:pt x="10" y="404"/>
                </a:moveTo>
                <a:lnTo>
                  <a:pt x="10" y="442"/>
                </a:lnTo>
                <a:lnTo>
                  <a:pt x="0" y="442"/>
                </a:lnTo>
                <a:lnTo>
                  <a:pt x="0" y="404"/>
                </a:lnTo>
                <a:lnTo>
                  <a:pt x="10" y="404"/>
                </a:lnTo>
                <a:close/>
                <a:moveTo>
                  <a:pt x="10" y="471"/>
                </a:moveTo>
                <a:lnTo>
                  <a:pt x="10" y="509"/>
                </a:lnTo>
                <a:lnTo>
                  <a:pt x="0" y="509"/>
                </a:lnTo>
                <a:lnTo>
                  <a:pt x="0" y="471"/>
                </a:lnTo>
                <a:lnTo>
                  <a:pt x="10" y="471"/>
                </a:lnTo>
                <a:close/>
                <a:moveTo>
                  <a:pt x="10" y="538"/>
                </a:moveTo>
                <a:lnTo>
                  <a:pt x="10" y="576"/>
                </a:lnTo>
                <a:lnTo>
                  <a:pt x="0" y="576"/>
                </a:lnTo>
                <a:lnTo>
                  <a:pt x="0" y="538"/>
                </a:lnTo>
                <a:lnTo>
                  <a:pt x="10" y="538"/>
                </a:lnTo>
                <a:close/>
                <a:moveTo>
                  <a:pt x="10" y="605"/>
                </a:moveTo>
                <a:lnTo>
                  <a:pt x="10" y="643"/>
                </a:lnTo>
                <a:lnTo>
                  <a:pt x="0" y="643"/>
                </a:lnTo>
                <a:lnTo>
                  <a:pt x="0" y="605"/>
                </a:lnTo>
                <a:lnTo>
                  <a:pt x="10" y="605"/>
                </a:lnTo>
                <a:close/>
                <a:moveTo>
                  <a:pt x="10" y="672"/>
                </a:moveTo>
                <a:lnTo>
                  <a:pt x="10" y="711"/>
                </a:lnTo>
                <a:lnTo>
                  <a:pt x="0" y="711"/>
                </a:lnTo>
                <a:lnTo>
                  <a:pt x="0" y="672"/>
                </a:lnTo>
                <a:lnTo>
                  <a:pt x="10" y="672"/>
                </a:lnTo>
                <a:close/>
                <a:moveTo>
                  <a:pt x="10" y="739"/>
                </a:moveTo>
                <a:lnTo>
                  <a:pt x="10" y="778"/>
                </a:lnTo>
                <a:lnTo>
                  <a:pt x="0" y="778"/>
                </a:lnTo>
                <a:lnTo>
                  <a:pt x="0" y="739"/>
                </a:lnTo>
                <a:lnTo>
                  <a:pt x="10" y="739"/>
                </a:lnTo>
                <a:close/>
                <a:moveTo>
                  <a:pt x="10" y="807"/>
                </a:moveTo>
                <a:lnTo>
                  <a:pt x="10" y="840"/>
                </a:lnTo>
                <a:lnTo>
                  <a:pt x="0" y="840"/>
                </a:lnTo>
                <a:lnTo>
                  <a:pt x="0" y="807"/>
                </a:lnTo>
                <a:lnTo>
                  <a:pt x="10" y="80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Tree>
    <p:extLst>
      <p:ext uri="{BB962C8B-B14F-4D97-AF65-F5344CB8AC3E}">
        <p14:creationId xmlns:p14="http://schemas.microsoft.com/office/powerpoint/2010/main" val="2621970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4"/>
                                        </p:tgtEl>
                                        <p:attrNameLst>
                                          <p:attrName>style.visibility</p:attrName>
                                        </p:attrNameLst>
                                      </p:cBhvr>
                                      <p:to>
                                        <p:strVal val="visible"/>
                                      </p:to>
                                    </p:set>
                                  </p:childTnLst>
                                  <p:subTnLst>
                                    <p:set>
                                      <p:cBhvr override="childStyle">
                                        <p:cTn dur="1" fill="hold" display="0" masterRel="nextClick" afterEffect="1"/>
                                        <p:tgtEl>
                                          <p:spTgt spid="144"/>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a:t>As a group, producers determine the </a:t>
            </a:r>
            <a:r>
              <a:rPr lang="en-US" i="1" dirty="0">
                <a:solidFill>
                  <a:srgbClr val="9D0505"/>
                </a:solidFill>
              </a:rPr>
              <a:t>supply</a:t>
            </a:r>
            <a:r>
              <a:rPr lang="en-US" dirty="0">
                <a:solidFill>
                  <a:srgbClr val="9D0505"/>
                </a:solidFill>
              </a:rPr>
              <a:t> </a:t>
            </a:r>
            <a:r>
              <a:rPr lang="en-US" dirty="0"/>
              <a:t>of a product.</a:t>
            </a:r>
          </a:p>
          <a:p>
            <a:r>
              <a:rPr lang="en-US" dirty="0"/>
              <a:t>The </a:t>
            </a:r>
            <a:r>
              <a:rPr lang="en-US" i="1" dirty="0">
                <a:solidFill>
                  <a:srgbClr val="9D0505"/>
                </a:solidFill>
              </a:rPr>
              <a:t>quantity supplied </a:t>
            </a:r>
            <a:r>
              <a:rPr lang="en-US" dirty="0"/>
              <a:t>is the amount of a particular good that producers are willing and able to sell at a given price.</a:t>
            </a:r>
          </a:p>
          <a:p>
            <a:r>
              <a:rPr lang="en-US" dirty="0"/>
              <a:t>The </a:t>
            </a:r>
            <a:r>
              <a:rPr lang="en-US" i="1" dirty="0">
                <a:solidFill>
                  <a:srgbClr val="9D0505"/>
                </a:solidFill>
              </a:rPr>
              <a:t>law of supply </a:t>
            </a:r>
            <a:r>
              <a:rPr lang="en-US" dirty="0"/>
              <a:t>states that the higher the price, the higher the quantity supplied, all other things equal.</a:t>
            </a:r>
          </a:p>
          <a:p>
            <a:endParaRPr lang="en-US" dirty="0"/>
          </a:p>
        </p:txBody>
      </p:sp>
      <p:sp>
        <p:nvSpPr>
          <p:cNvPr id="2" name="Title 1"/>
          <p:cNvSpPr>
            <a:spLocks noGrp="1"/>
          </p:cNvSpPr>
          <p:nvPr>
            <p:ph type="title"/>
          </p:nvPr>
        </p:nvSpPr>
        <p:spPr/>
        <p:txBody>
          <a:bodyPr/>
          <a:lstStyle/>
          <a:p>
            <a:r>
              <a:rPr lang="en-US" dirty="0"/>
              <a:t>Supply</a:t>
            </a:r>
          </a:p>
        </p:txBody>
      </p:sp>
    </p:spTree>
    <p:extLst>
      <p:ext uri="{BB962C8B-B14F-4D97-AF65-F5344CB8AC3E}">
        <p14:creationId xmlns:p14="http://schemas.microsoft.com/office/powerpoint/2010/main" val="1253044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5781675" y="1448876"/>
            <a:ext cx="3123460" cy="4178300"/>
            <a:chOff x="1689100" y="1806575"/>
            <a:chExt cx="2025650" cy="2720975"/>
          </a:xfrm>
        </p:grpSpPr>
        <p:sp>
          <p:nvSpPr>
            <p:cNvPr id="13" name="Rectangle 105"/>
            <p:cNvSpPr>
              <a:spLocks noChangeArrowheads="1"/>
            </p:cNvSpPr>
            <p:nvPr/>
          </p:nvSpPr>
          <p:spPr bwMode="auto">
            <a:xfrm>
              <a:off x="1689100" y="2987675"/>
              <a:ext cx="2025650" cy="254000"/>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14" name="Rectangle 106"/>
            <p:cNvSpPr>
              <a:spLocks noChangeArrowheads="1"/>
            </p:cNvSpPr>
            <p:nvPr/>
          </p:nvSpPr>
          <p:spPr bwMode="auto">
            <a:xfrm>
              <a:off x="1689100" y="247015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15" name="Rectangle 107"/>
            <p:cNvSpPr>
              <a:spLocks noChangeArrowheads="1"/>
            </p:cNvSpPr>
            <p:nvPr/>
          </p:nvSpPr>
          <p:spPr bwMode="auto">
            <a:xfrm>
              <a:off x="1689100" y="349885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16" name="Rectangle 108"/>
            <p:cNvSpPr>
              <a:spLocks noChangeArrowheads="1"/>
            </p:cNvSpPr>
            <p:nvPr/>
          </p:nvSpPr>
          <p:spPr bwMode="auto">
            <a:xfrm>
              <a:off x="1689100" y="401320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17" name="Rectangle 109"/>
            <p:cNvSpPr>
              <a:spLocks noChangeArrowheads="1"/>
            </p:cNvSpPr>
            <p:nvPr/>
          </p:nvSpPr>
          <p:spPr bwMode="auto">
            <a:xfrm>
              <a:off x="1689100" y="2216150"/>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18" name="Rectangle 110"/>
            <p:cNvSpPr>
              <a:spLocks noChangeArrowheads="1"/>
            </p:cNvSpPr>
            <p:nvPr/>
          </p:nvSpPr>
          <p:spPr bwMode="auto">
            <a:xfrm>
              <a:off x="1689100" y="2730500"/>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19" name="Rectangle 111"/>
            <p:cNvSpPr>
              <a:spLocks noChangeArrowheads="1"/>
            </p:cNvSpPr>
            <p:nvPr/>
          </p:nvSpPr>
          <p:spPr bwMode="auto">
            <a:xfrm>
              <a:off x="1689100" y="324167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0" name="Rectangle 112"/>
            <p:cNvSpPr>
              <a:spLocks noChangeArrowheads="1"/>
            </p:cNvSpPr>
            <p:nvPr/>
          </p:nvSpPr>
          <p:spPr bwMode="auto">
            <a:xfrm>
              <a:off x="1689100" y="375602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1" name="Rectangle 113"/>
            <p:cNvSpPr>
              <a:spLocks noChangeArrowheads="1"/>
            </p:cNvSpPr>
            <p:nvPr/>
          </p:nvSpPr>
          <p:spPr bwMode="auto">
            <a:xfrm>
              <a:off x="1689100" y="427037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2" name="Rectangle 114"/>
            <p:cNvSpPr>
              <a:spLocks noChangeArrowheads="1"/>
            </p:cNvSpPr>
            <p:nvPr/>
          </p:nvSpPr>
          <p:spPr bwMode="auto">
            <a:xfrm>
              <a:off x="1689100" y="1806575"/>
              <a:ext cx="2025650" cy="406400"/>
            </a:xfrm>
            <a:prstGeom prst="rect">
              <a:avLst/>
            </a:prstGeom>
            <a:solidFill>
              <a:srgbClr val="E3E8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3" name="Line 115"/>
            <p:cNvSpPr>
              <a:spLocks noChangeShapeType="1"/>
            </p:cNvSpPr>
            <p:nvPr/>
          </p:nvSpPr>
          <p:spPr bwMode="auto">
            <a:xfrm>
              <a:off x="2701925"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4" name="Line 116"/>
            <p:cNvSpPr>
              <a:spLocks noChangeShapeType="1"/>
            </p:cNvSpPr>
            <p:nvPr/>
          </p:nvSpPr>
          <p:spPr bwMode="auto">
            <a:xfrm>
              <a:off x="3714750"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5" name="Line 117"/>
            <p:cNvSpPr>
              <a:spLocks noChangeShapeType="1"/>
            </p:cNvSpPr>
            <p:nvPr/>
          </p:nvSpPr>
          <p:spPr bwMode="auto">
            <a:xfrm>
              <a:off x="1689100"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6" name="Line 118"/>
            <p:cNvSpPr>
              <a:spLocks noChangeShapeType="1"/>
            </p:cNvSpPr>
            <p:nvPr/>
          </p:nvSpPr>
          <p:spPr bwMode="auto">
            <a:xfrm>
              <a:off x="1689100" y="2216150"/>
              <a:ext cx="202565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7" name="Line 119"/>
            <p:cNvSpPr>
              <a:spLocks noChangeShapeType="1"/>
            </p:cNvSpPr>
            <p:nvPr/>
          </p:nvSpPr>
          <p:spPr bwMode="auto">
            <a:xfrm>
              <a:off x="1695450" y="247332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8" name="Line 120"/>
            <p:cNvSpPr>
              <a:spLocks noChangeShapeType="1"/>
            </p:cNvSpPr>
            <p:nvPr/>
          </p:nvSpPr>
          <p:spPr bwMode="auto">
            <a:xfrm>
              <a:off x="1695450" y="273050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9" name="Line 121"/>
            <p:cNvSpPr>
              <a:spLocks noChangeShapeType="1"/>
            </p:cNvSpPr>
            <p:nvPr/>
          </p:nvSpPr>
          <p:spPr bwMode="auto">
            <a:xfrm>
              <a:off x="1695450" y="29876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0" name="Line 122"/>
            <p:cNvSpPr>
              <a:spLocks noChangeShapeType="1"/>
            </p:cNvSpPr>
            <p:nvPr/>
          </p:nvSpPr>
          <p:spPr bwMode="auto">
            <a:xfrm>
              <a:off x="1695450" y="32416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1" name="Line 123"/>
            <p:cNvSpPr>
              <a:spLocks noChangeShapeType="1"/>
            </p:cNvSpPr>
            <p:nvPr/>
          </p:nvSpPr>
          <p:spPr bwMode="auto">
            <a:xfrm>
              <a:off x="1695450" y="349885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2" name="Line 124"/>
            <p:cNvSpPr>
              <a:spLocks noChangeShapeType="1"/>
            </p:cNvSpPr>
            <p:nvPr/>
          </p:nvSpPr>
          <p:spPr bwMode="auto">
            <a:xfrm>
              <a:off x="1695450" y="375602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3" name="Line 125"/>
            <p:cNvSpPr>
              <a:spLocks noChangeShapeType="1"/>
            </p:cNvSpPr>
            <p:nvPr/>
          </p:nvSpPr>
          <p:spPr bwMode="auto">
            <a:xfrm>
              <a:off x="1695450" y="401320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4" name="Line 126"/>
            <p:cNvSpPr>
              <a:spLocks noChangeShapeType="1"/>
            </p:cNvSpPr>
            <p:nvPr/>
          </p:nvSpPr>
          <p:spPr bwMode="auto">
            <a:xfrm>
              <a:off x="1695450" y="42703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5" name="Rectangle 151"/>
            <p:cNvSpPr>
              <a:spLocks noChangeArrowheads="1"/>
            </p:cNvSpPr>
            <p:nvPr/>
          </p:nvSpPr>
          <p:spPr bwMode="auto">
            <a:xfrm>
              <a:off x="1924050" y="1866900"/>
              <a:ext cx="684051" cy="18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Calibri Light" pitchFamily="34" charset="0"/>
                  <a:cs typeface="Arial" pitchFamily="34" charset="0"/>
                </a:rPr>
                <a:t>Cell phones</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36" name="Rectangle 152"/>
            <p:cNvSpPr>
              <a:spLocks noChangeArrowheads="1"/>
            </p:cNvSpPr>
            <p:nvPr/>
          </p:nvSpPr>
          <p:spPr bwMode="auto">
            <a:xfrm>
              <a:off x="2038350" y="2032000"/>
              <a:ext cx="430391" cy="14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(millions)</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37" name="Rectangle 153"/>
            <p:cNvSpPr>
              <a:spLocks noChangeArrowheads="1"/>
            </p:cNvSpPr>
            <p:nvPr/>
          </p:nvSpPr>
          <p:spPr bwMode="auto">
            <a:xfrm>
              <a:off x="3082925" y="1866900"/>
              <a:ext cx="291710" cy="18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Calibri Light" pitchFamily="34" charset="0"/>
                  <a:cs typeface="Arial" pitchFamily="34" charset="0"/>
                </a:rPr>
                <a:t>Price</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38" name="Rectangle 154"/>
            <p:cNvSpPr>
              <a:spLocks noChangeArrowheads="1"/>
            </p:cNvSpPr>
            <p:nvPr/>
          </p:nvSpPr>
          <p:spPr bwMode="auto">
            <a:xfrm>
              <a:off x="3162300" y="2032000"/>
              <a:ext cx="127870" cy="14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39" name="Rectangle 155"/>
            <p:cNvSpPr>
              <a:spLocks noChangeArrowheads="1"/>
            </p:cNvSpPr>
            <p:nvPr/>
          </p:nvSpPr>
          <p:spPr bwMode="auto">
            <a:xfrm>
              <a:off x="2130425" y="2282825"/>
              <a:ext cx="202721"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270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0" name="Rectangle 156"/>
            <p:cNvSpPr>
              <a:spLocks noChangeArrowheads="1"/>
            </p:cNvSpPr>
            <p:nvPr/>
          </p:nvSpPr>
          <p:spPr bwMode="auto">
            <a:xfrm>
              <a:off x="2130425" y="2797175"/>
              <a:ext cx="202721"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210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1" name="Rectangle 157"/>
            <p:cNvSpPr>
              <a:spLocks noChangeArrowheads="1"/>
            </p:cNvSpPr>
            <p:nvPr/>
          </p:nvSpPr>
          <p:spPr bwMode="auto">
            <a:xfrm>
              <a:off x="2130425" y="3054350"/>
              <a:ext cx="202721"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2" name="Rectangle 158"/>
            <p:cNvSpPr>
              <a:spLocks noChangeArrowheads="1"/>
            </p:cNvSpPr>
            <p:nvPr/>
          </p:nvSpPr>
          <p:spPr bwMode="auto">
            <a:xfrm>
              <a:off x="2130425" y="3311525"/>
              <a:ext cx="202721"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150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3" name="Rectangle 159"/>
            <p:cNvSpPr>
              <a:spLocks noChangeArrowheads="1"/>
            </p:cNvSpPr>
            <p:nvPr/>
          </p:nvSpPr>
          <p:spPr bwMode="auto">
            <a:xfrm>
              <a:off x="2130425" y="3568700"/>
              <a:ext cx="202721"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4" name="Rectangle 160"/>
            <p:cNvSpPr>
              <a:spLocks noChangeArrowheads="1"/>
            </p:cNvSpPr>
            <p:nvPr/>
          </p:nvSpPr>
          <p:spPr bwMode="auto">
            <a:xfrm>
              <a:off x="2174875" y="3822700"/>
              <a:ext cx="135147"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90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5" name="Rectangle 161"/>
            <p:cNvSpPr>
              <a:spLocks noChangeArrowheads="1"/>
            </p:cNvSpPr>
            <p:nvPr/>
          </p:nvSpPr>
          <p:spPr bwMode="auto">
            <a:xfrm>
              <a:off x="2174875" y="4079875"/>
              <a:ext cx="135147"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6" name="Rectangle 162"/>
            <p:cNvSpPr>
              <a:spLocks noChangeArrowheads="1"/>
            </p:cNvSpPr>
            <p:nvPr/>
          </p:nvSpPr>
          <p:spPr bwMode="auto">
            <a:xfrm>
              <a:off x="2174875" y="4337050"/>
              <a:ext cx="135147"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30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7" name="Rectangle 163"/>
            <p:cNvSpPr>
              <a:spLocks noChangeArrowheads="1"/>
            </p:cNvSpPr>
            <p:nvPr/>
          </p:nvSpPr>
          <p:spPr bwMode="auto">
            <a:xfrm>
              <a:off x="2130425" y="2540000"/>
              <a:ext cx="202721"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8" name="Rectangle 164"/>
            <p:cNvSpPr>
              <a:spLocks noChangeArrowheads="1"/>
            </p:cNvSpPr>
            <p:nvPr/>
          </p:nvSpPr>
          <p:spPr bwMode="auto">
            <a:xfrm>
              <a:off x="3140075" y="2282825"/>
              <a:ext cx="202721"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9" name="Rectangle 165"/>
            <p:cNvSpPr>
              <a:spLocks noChangeArrowheads="1"/>
            </p:cNvSpPr>
            <p:nvPr/>
          </p:nvSpPr>
          <p:spPr bwMode="auto">
            <a:xfrm>
              <a:off x="3140075" y="2797175"/>
              <a:ext cx="202721"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0" name="Rectangle 166"/>
            <p:cNvSpPr>
              <a:spLocks noChangeArrowheads="1"/>
            </p:cNvSpPr>
            <p:nvPr/>
          </p:nvSpPr>
          <p:spPr bwMode="auto">
            <a:xfrm>
              <a:off x="3140075" y="2540000"/>
              <a:ext cx="202721"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1" name="Rectangle 167"/>
            <p:cNvSpPr>
              <a:spLocks noChangeArrowheads="1"/>
            </p:cNvSpPr>
            <p:nvPr/>
          </p:nvSpPr>
          <p:spPr bwMode="auto">
            <a:xfrm>
              <a:off x="3140075" y="3054350"/>
              <a:ext cx="202721"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2" name="Rectangle 168"/>
            <p:cNvSpPr>
              <a:spLocks noChangeArrowheads="1"/>
            </p:cNvSpPr>
            <p:nvPr/>
          </p:nvSpPr>
          <p:spPr bwMode="auto">
            <a:xfrm>
              <a:off x="3140075" y="3311525"/>
              <a:ext cx="202721"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100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3" name="Rectangle 169"/>
            <p:cNvSpPr>
              <a:spLocks noChangeArrowheads="1"/>
            </p:cNvSpPr>
            <p:nvPr/>
          </p:nvSpPr>
          <p:spPr bwMode="auto">
            <a:xfrm>
              <a:off x="3184525" y="3568700"/>
              <a:ext cx="135147"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4" name="Rectangle 170"/>
            <p:cNvSpPr>
              <a:spLocks noChangeArrowheads="1"/>
            </p:cNvSpPr>
            <p:nvPr/>
          </p:nvSpPr>
          <p:spPr bwMode="auto">
            <a:xfrm>
              <a:off x="3184525" y="3822700"/>
              <a:ext cx="135147"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5" name="Rectangle 171"/>
            <p:cNvSpPr>
              <a:spLocks noChangeArrowheads="1"/>
            </p:cNvSpPr>
            <p:nvPr/>
          </p:nvSpPr>
          <p:spPr bwMode="auto">
            <a:xfrm>
              <a:off x="3184525" y="4079875"/>
              <a:ext cx="135147"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6" name="Rectangle 172"/>
            <p:cNvSpPr>
              <a:spLocks noChangeArrowheads="1"/>
            </p:cNvSpPr>
            <p:nvPr/>
          </p:nvSpPr>
          <p:spPr bwMode="auto">
            <a:xfrm>
              <a:off x="3184525" y="4337050"/>
              <a:ext cx="135147" cy="163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grpSp>
      <p:sp>
        <p:nvSpPr>
          <p:cNvPr id="3" name="Content Placeholder 2"/>
          <p:cNvSpPr>
            <a:spLocks noGrp="1"/>
          </p:cNvSpPr>
          <p:nvPr>
            <p:ph sz="half" idx="1"/>
          </p:nvPr>
        </p:nvSpPr>
        <p:spPr>
          <a:xfrm>
            <a:off x="304800" y="1219200"/>
            <a:ext cx="4038600" cy="5105400"/>
          </a:xfrm>
        </p:spPr>
        <p:txBody>
          <a:bodyPr>
            <a:normAutofit/>
          </a:bodyPr>
          <a:lstStyle/>
          <a:p>
            <a:r>
              <a:rPr lang="en-US" dirty="0"/>
              <a:t>A </a:t>
            </a:r>
            <a:r>
              <a:rPr lang="en-US" i="1" dirty="0">
                <a:solidFill>
                  <a:srgbClr val="9D0505"/>
                </a:solidFill>
              </a:rPr>
              <a:t>supply schedule </a:t>
            </a:r>
            <a:r>
              <a:rPr lang="en-US" dirty="0"/>
              <a:t>displays the quantities supplied at various prices.</a:t>
            </a:r>
          </a:p>
          <a:p>
            <a:r>
              <a:rPr lang="en-US" dirty="0"/>
              <a:t>This supply schedule provides the quantity of cellphones supplied at specific prices.</a:t>
            </a:r>
          </a:p>
          <a:p>
            <a:r>
              <a:rPr lang="en-US" dirty="0"/>
              <a:t>Notice that as price increases, the quantity supplied increases.</a:t>
            </a:r>
          </a:p>
        </p:txBody>
      </p:sp>
      <p:sp>
        <p:nvSpPr>
          <p:cNvPr id="2" name="Title 1"/>
          <p:cNvSpPr>
            <a:spLocks noGrp="1"/>
          </p:cNvSpPr>
          <p:nvPr>
            <p:ph type="title"/>
          </p:nvPr>
        </p:nvSpPr>
        <p:spPr/>
        <p:txBody>
          <a:bodyPr/>
          <a:lstStyle/>
          <a:p>
            <a:r>
              <a:rPr lang="en-US" dirty="0">
                <a:latin typeface="+mj-lt"/>
              </a:rPr>
              <a:t>The supply schedule</a:t>
            </a:r>
          </a:p>
        </p:txBody>
      </p:sp>
      <p:sp>
        <p:nvSpPr>
          <p:cNvPr id="6" name="Left Brace 5"/>
          <p:cNvSpPr/>
          <p:nvPr/>
        </p:nvSpPr>
        <p:spPr>
          <a:xfrm>
            <a:off x="5334000" y="1371600"/>
            <a:ext cx="350519" cy="4267200"/>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8" name="Straight Connector 7"/>
          <p:cNvCxnSpPr>
            <a:endCxn id="6" idx="1"/>
          </p:cNvCxnSpPr>
          <p:nvPr/>
        </p:nvCxnSpPr>
        <p:spPr>
          <a:xfrm>
            <a:off x="4038600" y="1905000"/>
            <a:ext cx="1295400" cy="1600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781675" y="4038600"/>
            <a:ext cx="312346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Arrow Connector 9"/>
          <p:cNvCxnSpPr/>
          <p:nvPr/>
        </p:nvCxnSpPr>
        <p:spPr>
          <a:xfrm flipV="1">
            <a:off x="8534400" y="2057400"/>
            <a:ext cx="0" cy="1600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6934200" y="2057400"/>
            <a:ext cx="0" cy="1600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9438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p:cNvGrpSpPr/>
          <p:nvPr/>
        </p:nvGrpSpPr>
        <p:grpSpPr>
          <a:xfrm>
            <a:off x="5772419" y="1398192"/>
            <a:ext cx="3124200" cy="4213621"/>
            <a:chOff x="1689100" y="1806575"/>
            <a:chExt cx="2025650" cy="2720975"/>
          </a:xfrm>
        </p:grpSpPr>
        <p:sp>
          <p:nvSpPr>
            <p:cNvPr id="63" name="Rectangle 105"/>
            <p:cNvSpPr>
              <a:spLocks noChangeArrowheads="1"/>
            </p:cNvSpPr>
            <p:nvPr/>
          </p:nvSpPr>
          <p:spPr bwMode="auto">
            <a:xfrm>
              <a:off x="1689100" y="2987675"/>
              <a:ext cx="2025650" cy="254000"/>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64" name="Rectangle 106"/>
            <p:cNvSpPr>
              <a:spLocks noChangeArrowheads="1"/>
            </p:cNvSpPr>
            <p:nvPr/>
          </p:nvSpPr>
          <p:spPr bwMode="auto">
            <a:xfrm>
              <a:off x="1689100" y="247015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65" name="Rectangle 107"/>
            <p:cNvSpPr>
              <a:spLocks noChangeArrowheads="1"/>
            </p:cNvSpPr>
            <p:nvPr/>
          </p:nvSpPr>
          <p:spPr bwMode="auto">
            <a:xfrm>
              <a:off x="1689100" y="349885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67" name="Rectangle 108"/>
            <p:cNvSpPr>
              <a:spLocks noChangeArrowheads="1"/>
            </p:cNvSpPr>
            <p:nvPr/>
          </p:nvSpPr>
          <p:spPr bwMode="auto">
            <a:xfrm>
              <a:off x="1689100" y="401320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68" name="Rectangle 109"/>
            <p:cNvSpPr>
              <a:spLocks noChangeArrowheads="1"/>
            </p:cNvSpPr>
            <p:nvPr/>
          </p:nvSpPr>
          <p:spPr bwMode="auto">
            <a:xfrm>
              <a:off x="1689100" y="2216150"/>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69" name="Rectangle 110"/>
            <p:cNvSpPr>
              <a:spLocks noChangeArrowheads="1"/>
            </p:cNvSpPr>
            <p:nvPr/>
          </p:nvSpPr>
          <p:spPr bwMode="auto">
            <a:xfrm>
              <a:off x="1689100" y="2730500"/>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1" name="Rectangle 111"/>
            <p:cNvSpPr>
              <a:spLocks noChangeArrowheads="1"/>
            </p:cNvSpPr>
            <p:nvPr/>
          </p:nvSpPr>
          <p:spPr bwMode="auto">
            <a:xfrm>
              <a:off x="1689100" y="324167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2" name="Rectangle 112"/>
            <p:cNvSpPr>
              <a:spLocks noChangeArrowheads="1"/>
            </p:cNvSpPr>
            <p:nvPr/>
          </p:nvSpPr>
          <p:spPr bwMode="auto">
            <a:xfrm>
              <a:off x="1689100" y="375602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3" name="Rectangle 113"/>
            <p:cNvSpPr>
              <a:spLocks noChangeArrowheads="1"/>
            </p:cNvSpPr>
            <p:nvPr/>
          </p:nvSpPr>
          <p:spPr bwMode="auto">
            <a:xfrm>
              <a:off x="1689100" y="427037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4" name="Rectangle 114"/>
            <p:cNvSpPr>
              <a:spLocks noChangeArrowheads="1"/>
            </p:cNvSpPr>
            <p:nvPr/>
          </p:nvSpPr>
          <p:spPr bwMode="auto">
            <a:xfrm>
              <a:off x="1689100" y="1806575"/>
              <a:ext cx="2025650" cy="406400"/>
            </a:xfrm>
            <a:prstGeom prst="rect">
              <a:avLst/>
            </a:prstGeom>
            <a:solidFill>
              <a:srgbClr val="E3E8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5" name="Line 115"/>
            <p:cNvSpPr>
              <a:spLocks noChangeShapeType="1"/>
            </p:cNvSpPr>
            <p:nvPr/>
          </p:nvSpPr>
          <p:spPr bwMode="auto">
            <a:xfrm>
              <a:off x="2701925"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6" name="Line 116"/>
            <p:cNvSpPr>
              <a:spLocks noChangeShapeType="1"/>
            </p:cNvSpPr>
            <p:nvPr/>
          </p:nvSpPr>
          <p:spPr bwMode="auto">
            <a:xfrm>
              <a:off x="3714750"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7" name="Line 117"/>
            <p:cNvSpPr>
              <a:spLocks noChangeShapeType="1"/>
            </p:cNvSpPr>
            <p:nvPr/>
          </p:nvSpPr>
          <p:spPr bwMode="auto">
            <a:xfrm>
              <a:off x="1689100"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8" name="Line 118"/>
            <p:cNvSpPr>
              <a:spLocks noChangeShapeType="1"/>
            </p:cNvSpPr>
            <p:nvPr/>
          </p:nvSpPr>
          <p:spPr bwMode="auto">
            <a:xfrm>
              <a:off x="1689100" y="2216150"/>
              <a:ext cx="202565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9" name="Line 119"/>
            <p:cNvSpPr>
              <a:spLocks noChangeShapeType="1"/>
            </p:cNvSpPr>
            <p:nvPr/>
          </p:nvSpPr>
          <p:spPr bwMode="auto">
            <a:xfrm>
              <a:off x="1695450" y="247332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0" name="Line 120"/>
            <p:cNvSpPr>
              <a:spLocks noChangeShapeType="1"/>
            </p:cNvSpPr>
            <p:nvPr/>
          </p:nvSpPr>
          <p:spPr bwMode="auto">
            <a:xfrm>
              <a:off x="1695450" y="273050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1" name="Line 121"/>
            <p:cNvSpPr>
              <a:spLocks noChangeShapeType="1"/>
            </p:cNvSpPr>
            <p:nvPr/>
          </p:nvSpPr>
          <p:spPr bwMode="auto">
            <a:xfrm>
              <a:off x="1695450" y="29876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2" name="Line 122"/>
            <p:cNvSpPr>
              <a:spLocks noChangeShapeType="1"/>
            </p:cNvSpPr>
            <p:nvPr/>
          </p:nvSpPr>
          <p:spPr bwMode="auto">
            <a:xfrm>
              <a:off x="1695450" y="32416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3" name="Line 123"/>
            <p:cNvSpPr>
              <a:spLocks noChangeShapeType="1"/>
            </p:cNvSpPr>
            <p:nvPr/>
          </p:nvSpPr>
          <p:spPr bwMode="auto">
            <a:xfrm>
              <a:off x="1695450" y="349885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4" name="Line 124"/>
            <p:cNvSpPr>
              <a:spLocks noChangeShapeType="1"/>
            </p:cNvSpPr>
            <p:nvPr/>
          </p:nvSpPr>
          <p:spPr bwMode="auto">
            <a:xfrm>
              <a:off x="1695450" y="375602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5" name="Line 125"/>
            <p:cNvSpPr>
              <a:spLocks noChangeShapeType="1"/>
            </p:cNvSpPr>
            <p:nvPr/>
          </p:nvSpPr>
          <p:spPr bwMode="auto">
            <a:xfrm>
              <a:off x="1695450" y="401320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9" name="Line 126"/>
            <p:cNvSpPr>
              <a:spLocks noChangeShapeType="1"/>
            </p:cNvSpPr>
            <p:nvPr/>
          </p:nvSpPr>
          <p:spPr bwMode="auto">
            <a:xfrm>
              <a:off x="1695450" y="42703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90" name="Rectangle 151"/>
            <p:cNvSpPr>
              <a:spLocks noChangeArrowheads="1"/>
            </p:cNvSpPr>
            <p:nvPr/>
          </p:nvSpPr>
          <p:spPr bwMode="auto">
            <a:xfrm>
              <a:off x="1924050" y="1866900"/>
              <a:ext cx="683889" cy="16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Calibri Light" pitchFamily="34" charset="0"/>
                  <a:cs typeface="Arial" pitchFamily="34" charset="0"/>
                </a:rPr>
                <a:t>Cell phones</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1" name="Rectangle 152"/>
            <p:cNvSpPr>
              <a:spLocks noChangeArrowheads="1"/>
            </p:cNvSpPr>
            <p:nvPr/>
          </p:nvSpPr>
          <p:spPr bwMode="auto">
            <a:xfrm>
              <a:off x="2038350" y="2032000"/>
              <a:ext cx="430289" cy="130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(millions)</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2" name="Rectangle 153"/>
            <p:cNvSpPr>
              <a:spLocks noChangeArrowheads="1"/>
            </p:cNvSpPr>
            <p:nvPr/>
          </p:nvSpPr>
          <p:spPr bwMode="auto">
            <a:xfrm>
              <a:off x="3082925" y="1866900"/>
              <a:ext cx="291641" cy="16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Calibri Light" pitchFamily="34" charset="0"/>
                  <a:cs typeface="Arial" pitchFamily="34" charset="0"/>
                </a:rPr>
                <a:t>Price</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3" name="Rectangle 154"/>
            <p:cNvSpPr>
              <a:spLocks noChangeArrowheads="1"/>
            </p:cNvSpPr>
            <p:nvPr/>
          </p:nvSpPr>
          <p:spPr bwMode="auto">
            <a:xfrm>
              <a:off x="3162300" y="2032000"/>
              <a:ext cx="127840" cy="130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4" name="Rectangle 155"/>
            <p:cNvSpPr>
              <a:spLocks noChangeArrowheads="1"/>
            </p:cNvSpPr>
            <p:nvPr/>
          </p:nvSpPr>
          <p:spPr bwMode="auto">
            <a:xfrm>
              <a:off x="2130425" y="2282825"/>
              <a:ext cx="202673"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270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5" name="Rectangle 156"/>
            <p:cNvSpPr>
              <a:spLocks noChangeArrowheads="1"/>
            </p:cNvSpPr>
            <p:nvPr/>
          </p:nvSpPr>
          <p:spPr bwMode="auto">
            <a:xfrm>
              <a:off x="2130425" y="2797175"/>
              <a:ext cx="202673"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210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6" name="Rectangle 157"/>
            <p:cNvSpPr>
              <a:spLocks noChangeArrowheads="1"/>
            </p:cNvSpPr>
            <p:nvPr/>
          </p:nvSpPr>
          <p:spPr bwMode="auto">
            <a:xfrm>
              <a:off x="2130425" y="3054350"/>
              <a:ext cx="202673"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7" name="Rectangle 158"/>
            <p:cNvSpPr>
              <a:spLocks noChangeArrowheads="1"/>
            </p:cNvSpPr>
            <p:nvPr/>
          </p:nvSpPr>
          <p:spPr bwMode="auto">
            <a:xfrm>
              <a:off x="2130425" y="3311525"/>
              <a:ext cx="202673"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150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8" name="Rectangle 159"/>
            <p:cNvSpPr>
              <a:spLocks noChangeArrowheads="1"/>
            </p:cNvSpPr>
            <p:nvPr/>
          </p:nvSpPr>
          <p:spPr bwMode="auto">
            <a:xfrm>
              <a:off x="2130425" y="3568700"/>
              <a:ext cx="202673"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9" name="Rectangle 160"/>
            <p:cNvSpPr>
              <a:spLocks noChangeArrowheads="1"/>
            </p:cNvSpPr>
            <p:nvPr/>
          </p:nvSpPr>
          <p:spPr bwMode="auto">
            <a:xfrm>
              <a:off x="2174875" y="3822700"/>
              <a:ext cx="135115"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90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0" name="Rectangle 161"/>
            <p:cNvSpPr>
              <a:spLocks noChangeArrowheads="1"/>
            </p:cNvSpPr>
            <p:nvPr/>
          </p:nvSpPr>
          <p:spPr bwMode="auto">
            <a:xfrm>
              <a:off x="2174875" y="4079875"/>
              <a:ext cx="135115"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1" name="Rectangle 162"/>
            <p:cNvSpPr>
              <a:spLocks noChangeArrowheads="1"/>
            </p:cNvSpPr>
            <p:nvPr/>
          </p:nvSpPr>
          <p:spPr bwMode="auto">
            <a:xfrm>
              <a:off x="2174875" y="4337050"/>
              <a:ext cx="135115"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30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2" name="Rectangle 163"/>
            <p:cNvSpPr>
              <a:spLocks noChangeArrowheads="1"/>
            </p:cNvSpPr>
            <p:nvPr/>
          </p:nvSpPr>
          <p:spPr bwMode="auto">
            <a:xfrm>
              <a:off x="2130425" y="2540000"/>
              <a:ext cx="202673"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3" name="Rectangle 164"/>
            <p:cNvSpPr>
              <a:spLocks noChangeArrowheads="1"/>
            </p:cNvSpPr>
            <p:nvPr/>
          </p:nvSpPr>
          <p:spPr bwMode="auto">
            <a:xfrm>
              <a:off x="3140075" y="2282825"/>
              <a:ext cx="202673"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4" name="Rectangle 165"/>
            <p:cNvSpPr>
              <a:spLocks noChangeArrowheads="1"/>
            </p:cNvSpPr>
            <p:nvPr/>
          </p:nvSpPr>
          <p:spPr bwMode="auto">
            <a:xfrm>
              <a:off x="3140075" y="2797175"/>
              <a:ext cx="202673"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5" name="Rectangle 166"/>
            <p:cNvSpPr>
              <a:spLocks noChangeArrowheads="1"/>
            </p:cNvSpPr>
            <p:nvPr/>
          </p:nvSpPr>
          <p:spPr bwMode="auto">
            <a:xfrm>
              <a:off x="3140075" y="2540000"/>
              <a:ext cx="202673"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6" name="Rectangle 167"/>
            <p:cNvSpPr>
              <a:spLocks noChangeArrowheads="1"/>
            </p:cNvSpPr>
            <p:nvPr/>
          </p:nvSpPr>
          <p:spPr bwMode="auto">
            <a:xfrm>
              <a:off x="3140075" y="3054350"/>
              <a:ext cx="202673"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7" name="Rectangle 168"/>
            <p:cNvSpPr>
              <a:spLocks noChangeArrowheads="1"/>
            </p:cNvSpPr>
            <p:nvPr/>
          </p:nvSpPr>
          <p:spPr bwMode="auto">
            <a:xfrm>
              <a:off x="3140075" y="3311525"/>
              <a:ext cx="202673"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100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8" name="Rectangle 169"/>
            <p:cNvSpPr>
              <a:spLocks noChangeArrowheads="1"/>
            </p:cNvSpPr>
            <p:nvPr/>
          </p:nvSpPr>
          <p:spPr bwMode="auto">
            <a:xfrm>
              <a:off x="3184525" y="3568700"/>
              <a:ext cx="135115"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9" name="Rectangle 170"/>
            <p:cNvSpPr>
              <a:spLocks noChangeArrowheads="1"/>
            </p:cNvSpPr>
            <p:nvPr/>
          </p:nvSpPr>
          <p:spPr bwMode="auto">
            <a:xfrm>
              <a:off x="3184525" y="3822700"/>
              <a:ext cx="135115"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10" name="Rectangle 171"/>
            <p:cNvSpPr>
              <a:spLocks noChangeArrowheads="1"/>
            </p:cNvSpPr>
            <p:nvPr/>
          </p:nvSpPr>
          <p:spPr bwMode="auto">
            <a:xfrm>
              <a:off x="3184525" y="4079875"/>
              <a:ext cx="135115"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11" name="Rectangle 172"/>
            <p:cNvSpPr>
              <a:spLocks noChangeArrowheads="1"/>
            </p:cNvSpPr>
            <p:nvPr/>
          </p:nvSpPr>
          <p:spPr bwMode="auto">
            <a:xfrm>
              <a:off x="3184525" y="4337050"/>
              <a:ext cx="135115" cy="1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grpSp>
      <p:sp>
        <p:nvSpPr>
          <p:cNvPr id="2" name="Title 1"/>
          <p:cNvSpPr>
            <a:spLocks noGrp="1"/>
          </p:cNvSpPr>
          <p:nvPr>
            <p:ph type="title"/>
          </p:nvPr>
        </p:nvSpPr>
        <p:spPr/>
        <p:txBody>
          <a:bodyPr/>
          <a:lstStyle/>
          <a:p>
            <a:r>
              <a:rPr lang="en-US" dirty="0">
                <a:latin typeface="+mj-lt"/>
              </a:rPr>
              <a:t>The supply curve</a:t>
            </a:r>
          </a:p>
        </p:txBody>
      </p:sp>
      <p:sp>
        <p:nvSpPr>
          <p:cNvPr id="12" name="Oval 11"/>
          <p:cNvSpPr>
            <a:spLocks noChangeArrowheads="1"/>
          </p:cNvSpPr>
          <p:nvPr/>
        </p:nvSpPr>
        <p:spPr bwMode="auto">
          <a:xfrm>
            <a:off x="914400" y="5268913"/>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8" name="Group 47"/>
          <p:cNvGrpSpPr/>
          <p:nvPr/>
        </p:nvGrpSpPr>
        <p:grpSpPr>
          <a:xfrm>
            <a:off x="657225" y="2302897"/>
            <a:ext cx="3652986" cy="3361304"/>
            <a:chOff x="657225" y="2302897"/>
            <a:chExt cx="3652986" cy="3361304"/>
          </a:xfrm>
        </p:grpSpPr>
        <p:sp>
          <p:nvSpPr>
            <p:cNvPr id="8216" name="Rectangle 54"/>
            <p:cNvSpPr>
              <a:spLocks noChangeArrowheads="1"/>
            </p:cNvSpPr>
            <p:nvPr/>
          </p:nvSpPr>
          <p:spPr bwMode="auto">
            <a:xfrm>
              <a:off x="1578694" y="2302897"/>
              <a:ext cx="273151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kumimoji="0" lang="en-US" sz="1400" b="1" i="0" u="none" strike="noStrike" cap="none" normalizeH="0" baseline="0" dirty="0">
                  <a:ln>
                    <a:noFill/>
                  </a:ln>
                  <a:solidFill>
                    <a:srgbClr val="000000"/>
                  </a:solidFill>
                  <a:effectLst/>
                  <a:latin typeface="Arial" pitchFamily="34" charset="0"/>
                  <a:cs typeface="Arial" pitchFamily="34" charset="0"/>
                </a:rPr>
                <a:t>2. quantity supplied increases…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nvGrpSpPr>
            <p:cNvPr id="47" name="Group 46"/>
            <p:cNvGrpSpPr/>
            <p:nvPr/>
          </p:nvGrpSpPr>
          <p:grpSpPr>
            <a:xfrm>
              <a:off x="657225" y="3186113"/>
              <a:ext cx="2947988" cy="2478088"/>
              <a:chOff x="657225" y="3186113"/>
              <a:chExt cx="2947988" cy="2478088"/>
            </a:xfrm>
          </p:grpSpPr>
          <p:sp>
            <p:nvSpPr>
              <p:cNvPr id="8218" name="Freeform 56"/>
              <p:cNvSpPr>
                <a:spLocks noEditPoints="1"/>
              </p:cNvSpPr>
              <p:nvPr/>
            </p:nvSpPr>
            <p:spPr bwMode="auto">
              <a:xfrm>
                <a:off x="812800" y="3370263"/>
                <a:ext cx="120650" cy="576263"/>
              </a:xfrm>
              <a:custGeom>
                <a:avLst/>
                <a:gdLst>
                  <a:gd name="T0" fmla="*/ 767 w 1263"/>
                  <a:gd name="T1" fmla="*/ 6048 h 6048"/>
                  <a:gd name="T2" fmla="*/ 767 w 1263"/>
                  <a:gd name="T3" fmla="*/ 270 h 6048"/>
                  <a:gd name="T4" fmla="*/ 495 w 1263"/>
                  <a:gd name="T5" fmla="*/ 270 h 6048"/>
                  <a:gd name="T6" fmla="*/ 495 w 1263"/>
                  <a:gd name="T7" fmla="*/ 6048 h 6048"/>
                  <a:gd name="T8" fmla="*/ 767 w 1263"/>
                  <a:gd name="T9" fmla="*/ 6048 h 6048"/>
                  <a:gd name="T10" fmla="*/ 1225 w 1263"/>
                  <a:gd name="T11" fmla="*/ 1017 h 6048"/>
                  <a:gd name="T12" fmla="*/ 631 w 1263"/>
                  <a:gd name="T13" fmla="*/ 0 h 6048"/>
                  <a:gd name="T14" fmla="*/ 38 w 1263"/>
                  <a:gd name="T15" fmla="*/ 1017 h 6048"/>
                  <a:gd name="T16" fmla="*/ 87 w 1263"/>
                  <a:gd name="T17" fmla="*/ 1203 h 6048"/>
                  <a:gd name="T18" fmla="*/ 273 w 1263"/>
                  <a:gd name="T19" fmla="*/ 1154 h 6048"/>
                  <a:gd name="T20" fmla="*/ 749 w 1263"/>
                  <a:gd name="T21" fmla="*/ 338 h 6048"/>
                  <a:gd name="T22" fmla="*/ 514 w 1263"/>
                  <a:gd name="T23" fmla="*/ 338 h 6048"/>
                  <a:gd name="T24" fmla="*/ 990 w 1263"/>
                  <a:gd name="T25" fmla="*/ 1154 h 6048"/>
                  <a:gd name="T26" fmla="*/ 1176 w 1263"/>
                  <a:gd name="T27" fmla="*/ 1203 h 6048"/>
                  <a:gd name="T28" fmla="*/ 1225 w 1263"/>
                  <a:gd name="T29" fmla="*/ 1017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3" h="6048">
                    <a:moveTo>
                      <a:pt x="767" y="6048"/>
                    </a:moveTo>
                    <a:lnTo>
                      <a:pt x="767" y="270"/>
                    </a:lnTo>
                    <a:lnTo>
                      <a:pt x="495" y="270"/>
                    </a:lnTo>
                    <a:lnTo>
                      <a:pt x="495" y="6048"/>
                    </a:lnTo>
                    <a:lnTo>
                      <a:pt x="767" y="6048"/>
                    </a:lnTo>
                    <a:close/>
                    <a:moveTo>
                      <a:pt x="1225" y="1017"/>
                    </a:moveTo>
                    <a:lnTo>
                      <a:pt x="631" y="0"/>
                    </a:lnTo>
                    <a:lnTo>
                      <a:pt x="38" y="1017"/>
                    </a:lnTo>
                    <a:cubicBezTo>
                      <a:pt x="0" y="1082"/>
                      <a:pt x="22" y="1165"/>
                      <a:pt x="87" y="1203"/>
                    </a:cubicBezTo>
                    <a:cubicBezTo>
                      <a:pt x="152" y="1241"/>
                      <a:pt x="235" y="1219"/>
                      <a:pt x="273" y="1154"/>
                    </a:cubicBezTo>
                    <a:lnTo>
                      <a:pt x="749" y="338"/>
                    </a:lnTo>
                    <a:lnTo>
                      <a:pt x="514" y="338"/>
                    </a:lnTo>
                    <a:lnTo>
                      <a:pt x="990" y="1154"/>
                    </a:lnTo>
                    <a:cubicBezTo>
                      <a:pt x="1028" y="1219"/>
                      <a:pt x="1111" y="1241"/>
                      <a:pt x="1176" y="1203"/>
                    </a:cubicBezTo>
                    <a:cubicBezTo>
                      <a:pt x="1241" y="1165"/>
                      <a:pt x="1263" y="1082"/>
                      <a:pt x="1225" y="1017"/>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213" name="Freeform 51"/>
              <p:cNvSpPr>
                <a:spLocks noEditPoints="1"/>
              </p:cNvSpPr>
              <p:nvPr/>
            </p:nvSpPr>
            <p:spPr bwMode="auto">
              <a:xfrm>
                <a:off x="657225" y="3216275"/>
                <a:ext cx="2916238" cy="20638"/>
              </a:xfrm>
              <a:custGeom>
                <a:avLst/>
                <a:gdLst>
                  <a:gd name="T0" fmla="*/ 50 w 1837"/>
                  <a:gd name="T1" fmla="*/ 0 h 13"/>
                  <a:gd name="T2" fmla="*/ 0 w 1837"/>
                  <a:gd name="T3" fmla="*/ 13 h 13"/>
                  <a:gd name="T4" fmla="*/ 87 w 1837"/>
                  <a:gd name="T5" fmla="*/ 0 h 13"/>
                  <a:gd name="T6" fmla="*/ 137 w 1837"/>
                  <a:gd name="T7" fmla="*/ 13 h 13"/>
                  <a:gd name="T8" fmla="*/ 87 w 1837"/>
                  <a:gd name="T9" fmla="*/ 0 h 13"/>
                  <a:gd name="T10" fmla="*/ 224 w 1837"/>
                  <a:gd name="T11" fmla="*/ 0 h 13"/>
                  <a:gd name="T12" fmla="*/ 174 w 1837"/>
                  <a:gd name="T13" fmla="*/ 13 h 13"/>
                  <a:gd name="T14" fmla="*/ 262 w 1837"/>
                  <a:gd name="T15" fmla="*/ 0 h 13"/>
                  <a:gd name="T16" fmla="*/ 312 w 1837"/>
                  <a:gd name="T17" fmla="*/ 13 h 13"/>
                  <a:gd name="T18" fmla="*/ 262 w 1837"/>
                  <a:gd name="T19" fmla="*/ 0 h 13"/>
                  <a:gd name="T20" fmla="*/ 399 w 1837"/>
                  <a:gd name="T21" fmla="*/ 0 h 13"/>
                  <a:gd name="T22" fmla="*/ 349 w 1837"/>
                  <a:gd name="T23" fmla="*/ 13 h 13"/>
                  <a:gd name="T24" fmla="*/ 436 w 1837"/>
                  <a:gd name="T25" fmla="*/ 0 h 13"/>
                  <a:gd name="T26" fmla="*/ 486 w 1837"/>
                  <a:gd name="T27" fmla="*/ 13 h 13"/>
                  <a:gd name="T28" fmla="*/ 436 w 1837"/>
                  <a:gd name="T29" fmla="*/ 0 h 13"/>
                  <a:gd name="T30" fmla="*/ 574 w 1837"/>
                  <a:gd name="T31" fmla="*/ 0 h 13"/>
                  <a:gd name="T32" fmla="*/ 524 w 1837"/>
                  <a:gd name="T33" fmla="*/ 13 h 13"/>
                  <a:gd name="T34" fmla="*/ 611 w 1837"/>
                  <a:gd name="T35" fmla="*/ 0 h 13"/>
                  <a:gd name="T36" fmla="*/ 661 w 1837"/>
                  <a:gd name="T37" fmla="*/ 13 h 13"/>
                  <a:gd name="T38" fmla="*/ 611 w 1837"/>
                  <a:gd name="T39" fmla="*/ 0 h 13"/>
                  <a:gd name="T40" fmla="*/ 748 w 1837"/>
                  <a:gd name="T41" fmla="*/ 0 h 13"/>
                  <a:gd name="T42" fmla="*/ 699 w 1837"/>
                  <a:gd name="T43" fmla="*/ 13 h 13"/>
                  <a:gd name="T44" fmla="*/ 786 w 1837"/>
                  <a:gd name="T45" fmla="*/ 0 h 13"/>
                  <a:gd name="T46" fmla="*/ 836 w 1837"/>
                  <a:gd name="T47" fmla="*/ 13 h 13"/>
                  <a:gd name="T48" fmla="*/ 786 w 1837"/>
                  <a:gd name="T49" fmla="*/ 0 h 13"/>
                  <a:gd name="T50" fmla="*/ 923 w 1837"/>
                  <a:gd name="T51" fmla="*/ 0 h 13"/>
                  <a:gd name="T52" fmla="*/ 873 w 1837"/>
                  <a:gd name="T53" fmla="*/ 13 h 13"/>
                  <a:gd name="T54" fmla="*/ 961 w 1837"/>
                  <a:gd name="T55" fmla="*/ 0 h 13"/>
                  <a:gd name="T56" fmla="*/ 1010 w 1837"/>
                  <a:gd name="T57" fmla="*/ 13 h 13"/>
                  <a:gd name="T58" fmla="*/ 961 w 1837"/>
                  <a:gd name="T59" fmla="*/ 0 h 13"/>
                  <a:gd name="T60" fmla="*/ 1098 w 1837"/>
                  <a:gd name="T61" fmla="*/ 0 h 13"/>
                  <a:gd name="T62" fmla="*/ 1048 w 1837"/>
                  <a:gd name="T63" fmla="*/ 13 h 13"/>
                  <a:gd name="T64" fmla="*/ 1135 w 1837"/>
                  <a:gd name="T65" fmla="*/ 0 h 13"/>
                  <a:gd name="T66" fmla="*/ 1185 w 1837"/>
                  <a:gd name="T67" fmla="*/ 13 h 13"/>
                  <a:gd name="T68" fmla="*/ 1135 w 1837"/>
                  <a:gd name="T69" fmla="*/ 0 h 13"/>
                  <a:gd name="T70" fmla="*/ 1273 w 1837"/>
                  <a:gd name="T71" fmla="*/ 0 h 13"/>
                  <a:gd name="T72" fmla="*/ 1223 w 1837"/>
                  <a:gd name="T73" fmla="*/ 13 h 13"/>
                  <a:gd name="T74" fmla="*/ 1310 w 1837"/>
                  <a:gd name="T75" fmla="*/ 0 h 13"/>
                  <a:gd name="T76" fmla="*/ 1360 w 1837"/>
                  <a:gd name="T77" fmla="*/ 13 h 13"/>
                  <a:gd name="T78" fmla="*/ 1310 w 1837"/>
                  <a:gd name="T79" fmla="*/ 0 h 13"/>
                  <a:gd name="T80" fmla="*/ 1447 w 1837"/>
                  <a:gd name="T81" fmla="*/ 0 h 13"/>
                  <a:gd name="T82" fmla="*/ 1397 w 1837"/>
                  <a:gd name="T83" fmla="*/ 13 h 13"/>
                  <a:gd name="T84" fmla="*/ 1485 w 1837"/>
                  <a:gd name="T85" fmla="*/ 0 h 13"/>
                  <a:gd name="T86" fmla="*/ 1535 w 1837"/>
                  <a:gd name="T87" fmla="*/ 13 h 13"/>
                  <a:gd name="T88" fmla="*/ 1485 w 1837"/>
                  <a:gd name="T89" fmla="*/ 0 h 13"/>
                  <a:gd name="T90" fmla="*/ 1622 w 1837"/>
                  <a:gd name="T91" fmla="*/ 0 h 13"/>
                  <a:gd name="T92" fmla="*/ 1572 w 1837"/>
                  <a:gd name="T93" fmla="*/ 13 h 13"/>
                  <a:gd name="T94" fmla="*/ 1659 w 1837"/>
                  <a:gd name="T95" fmla="*/ 0 h 13"/>
                  <a:gd name="T96" fmla="*/ 1709 w 1837"/>
                  <a:gd name="T97" fmla="*/ 13 h 13"/>
                  <a:gd name="T98" fmla="*/ 1659 w 1837"/>
                  <a:gd name="T99" fmla="*/ 0 h 13"/>
                  <a:gd name="T100" fmla="*/ 1797 w 1837"/>
                  <a:gd name="T101" fmla="*/ 0 h 13"/>
                  <a:gd name="T102" fmla="*/ 1747 w 1837"/>
                  <a:gd name="T103" fmla="*/ 13 h 13"/>
                  <a:gd name="T104" fmla="*/ 1834 w 1837"/>
                  <a:gd name="T105" fmla="*/ 0 h 13"/>
                  <a:gd name="T106" fmla="*/ 1837 w 1837"/>
                  <a:gd name="T107" fmla="*/ 13 h 13"/>
                  <a:gd name="T108" fmla="*/ 1834 w 1837"/>
                  <a:gd name="T10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7" h="13">
                    <a:moveTo>
                      <a:pt x="0" y="0"/>
                    </a:moveTo>
                    <a:lnTo>
                      <a:pt x="50" y="0"/>
                    </a:lnTo>
                    <a:lnTo>
                      <a:pt x="50" y="13"/>
                    </a:lnTo>
                    <a:lnTo>
                      <a:pt x="0" y="13"/>
                    </a:lnTo>
                    <a:lnTo>
                      <a:pt x="0" y="0"/>
                    </a:lnTo>
                    <a:close/>
                    <a:moveTo>
                      <a:pt x="87" y="0"/>
                    </a:moveTo>
                    <a:lnTo>
                      <a:pt x="137" y="0"/>
                    </a:lnTo>
                    <a:lnTo>
                      <a:pt x="137" y="13"/>
                    </a:lnTo>
                    <a:lnTo>
                      <a:pt x="87" y="13"/>
                    </a:lnTo>
                    <a:lnTo>
                      <a:pt x="87" y="0"/>
                    </a:lnTo>
                    <a:close/>
                    <a:moveTo>
                      <a:pt x="174" y="0"/>
                    </a:moveTo>
                    <a:lnTo>
                      <a:pt x="224" y="0"/>
                    </a:lnTo>
                    <a:lnTo>
                      <a:pt x="224" y="13"/>
                    </a:lnTo>
                    <a:lnTo>
                      <a:pt x="174" y="13"/>
                    </a:lnTo>
                    <a:lnTo>
                      <a:pt x="174" y="0"/>
                    </a:lnTo>
                    <a:close/>
                    <a:moveTo>
                      <a:pt x="262" y="0"/>
                    </a:moveTo>
                    <a:lnTo>
                      <a:pt x="312" y="0"/>
                    </a:lnTo>
                    <a:lnTo>
                      <a:pt x="312" y="13"/>
                    </a:lnTo>
                    <a:lnTo>
                      <a:pt x="262" y="13"/>
                    </a:lnTo>
                    <a:lnTo>
                      <a:pt x="262" y="0"/>
                    </a:lnTo>
                    <a:close/>
                    <a:moveTo>
                      <a:pt x="349" y="0"/>
                    </a:moveTo>
                    <a:lnTo>
                      <a:pt x="399" y="0"/>
                    </a:lnTo>
                    <a:lnTo>
                      <a:pt x="399" y="13"/>
                    </a:lnTo>
                    <a:lnTo>
                      <a:pt x="349" y="13"/>
                    </a:lnTo>
                    <a:lnTo>
                      <a:pt x="349" y="0"/>
                    </a:lnTo>
                    <a:close/>
                    <a:moveTo>
                      <a:pt x="436" y="0"/>
                    </a:moveTo>
                    <a:lnTo>
                      <a:pt x="486" y="0"/>
                    </a:lnTo>
                    <a:lnTo>
                      <a:pt x="486" y="13"/>
                    </a:lnTo>
                    <a:lnTo>
                      <a:pt x="436" y="13"/>
                    </a:lnTo>
                    <a:lnTo>
                      <a:pt x="436" y="0"/>
                    </a:lnTo>
                    <a:close/>
                    <a:moveTo>
                      <a:pt x="524" y="0"/>
                    </a:moveTo>
                    <a:lnTo>
                      <a:pt x="574" y="0"/>
                    </a:lnTo>
                    <a:lnTo>
                      <a:pt x="574" y="13"/>
                    </a:lnTo>
                    <a:lnTo>
                      <a:pt x="524" y="13"/>
                    </a:lnTo>
                    <a:lnTo>
                      <a:pt x="524" y="0"/>
                    </a:lnTo>
                    <a:close/>
                    <a:moveTo>
                      <a:pt x="611" y="0"/>
                    </a:moveTo>
                    <a:lnTo>
                      <a:pt x="661" y="0"/>
                    </a:lnTo>
                    <a:lnTo>
                      <a:pt x="661" y="13"/>
                    </a:lnTo>
                    <a:lnTo>
                      <a:pt x="611" y="13"/>
                    </a:lnTo>
                    <a:lnTo>
                      <a:pt x="611" y="0"/>
                    </a:lnTo>
                    <a:close/>
                    <a:moveTo>
                      <a:pt x="699" y="0"/>
                    </a:moveTo>
                    <a:lnTo>
                      <a:pt x="748" y="0"/>
                    </a:lnTo>
                    <a:lnTo>
                      <a:pt x="748" y="13"/>
                    </a:lnTo>
                    <a:lnTo>
                      <a:pt x="699" y="13"/>
                    </a:lnTo>
                    <a:lnTo>
                      <a:pt x="699" y="0"/>
                    </a:lnTo>
                    <a:close/>
                    <a:moveTo>
                      <a:pt x="786" y="0"/>
                    </a:moveTo>
                    <a:lnTo>
                      <a:pt x="836" y="0"/>
                    </a:lnTo>
                    <a:lnTo>
                      <a:pt x="836" y="13"/>
                    </a:lnTo>
                    <a:lnTo>
                      <a:pt x="786" y="13"/>
                    </a:lnTo>
                    <a:lnTo>
                      <a:pt x="786" y="0"/>
                    </a:lnTo>
                    <a:close/>
                    <a:moveTo>
                      <a:pt x="873" y="0"/>
                    </a:moveTo>
                    <a:lnTo>
                      <a:pt x="923" y="0"/>
                    </a:lnTo>
                    <a:lnTo>
                      <a:pt x="923" y="13"/>
                    </a:lnTo>
                    <a:lnTo>
                      <a:pt x="873" y="13"/>
                    </a:lnTo>
                    <a:lnTo>
                      <a:pt x="873" y="0"/>
                    </a:lnTo>
                    <a:close/>
                    <a:moveTo>
                      <a:pt x="961" y="0"/>
                    </a:moveTo>
                    <a:lnTo>
                      <a:pt x="1010" y="0"/>
                    </a:lnTo>
                    <a:lnTo>
                      <a:pt x="1010" y="13"/>
                    </a:lnTo>
                    <a:lnTo>
                      <a:pt x="961" y="13"/>
                    </a:lnTo>
                    <a:lnTo>
                      <a:pt x="961" y="0"/>
                    </a:lnTo>
                    <a:close/>
                    <a:moveTo>
                      <a:pt x="1048" y="0"/>
                    </a:moveTo>
                    <a:lnTo>
                      <a:pt x="1098" y="0"/>
                    </a:lnTo>
                    <a:lnTo>
                      <a:pt x="1098" y="13"/>
                    </a:lnTo>
                    <a:lnTo>
                      <a:pt x="1048" y="13"/>
                    </a:lnTo>
                    <a:lnTo>
                      <a:pt x="1048" y="0"/>
                    </a:lnTo>
                    <a:close/>
                    <a:moveTo>
                      <a:pt x="1135" y="0"/>
                    </a:moveTo>
                    <a:lnTo>
                      <a:pt x="1185" y="0"/>
                    </a:lnTo>
                    <a:lnTo>
                      <a:pt x="1185" y="13"/>
                    </a:lnTo>
                    <a:lnTo>
                      <a:pt x="1135" y="13"/>
                    </a:lnTo>
                    <a:lnTo>
                      <a:pt x="1135" y="0"/>
                    </a:lnTo>
                    <a:close/>
                    <a:moveTo>
                      <a:pt x="1223" y="0"/>
                    </a:moveTo>
                    <a:lnTo>
                      <a:pt x="1273" y="0"/>
                    </a:lnTo>
                    <a:lnTo>
                      <a:pt x="1273" y="13"/>
                    </a:lnTo>
                    <a:lnTo>
                      <a:pt x="1223" y="13"/>
                    </a:lnTo>
                    <a:lnTo>
                      <a:pt x="1223" y="0"/>
                    </a:lnTo>
                    <a:close/>
                    <a:moveTo>
                      <a:pt x="1310" y="0"/>
                    </a:moveTo>
                    <a:lnTo>
                      <a:pt x="1360" y="0"/>
                    </a:lnTo>
                    <a:lnTo>
                      <a:pt x="1360" y="13"/>
                    </a:lnTo>
                    <a:lnTo>
                      <a:pt x="1310" y="13"/>
                    </a:lnTo>
                    <a:lnTo>
                      <a:pt x="1310" y="0"/>
                    </a:lnTo>
                    <a:close/>
                    <a:moveTo>
                      <a:pt x="1397" y="0"/>
                    </a:moveTo>
                    <a:lnTo>
                      <a:pt x="1447" y="0"/>
                    </a:lnTo>
                    <a:lnTo>
                      <a:pt x="1447" y="13"/>
                    </a:lnTo>
                    <a:lnTo>
                      <a:pt x="1397" y="13"/>
                    </a:lnTo>
                    <a:lnTo>
                      <a:pt x="1397" y="0"/>
                    </a:lnTo>
                    <a:close/>
                    <a:moveTo>
                      <a:pt x="1485" y="0"/>
                    </a:moveTo>
                    <a:lnTo>
                      <a:pt x="1535" y="0"/>
                    </a:lnTo>
                    <a:lnTo>
                      <a:pt x="1535" y="13"/>
                    </a:lnTo>
                    <a:lnTo>
                      <a:pt x="1485" y="13"/>
                    </a:lnTo>
                    <a:lnTo>
                      <a:pt x="1485" y="0"/>
                    </a:lnTo>
                    <a:close/>
                    <a:moveTo>
                      <a:pt x="1572" y="0"/>
                    </a:moveTo>
                    <a:lnTo>
                      <a:pt x="1622" y="0"/>
                    </a:lnTo>
                    <a:lnTo>
                      <a:pt x="1622" y="13"/>
                    </a:lnTo>
                    <a:lnTo>
                      <a:pt x="1572" y="13"/>
                    </a:lnTo>
                    <a:lnTo>
                      <a:pt x="1572" y="0"/>
                    </a:lnTo>
                    <a:close/>
                    <a:moveTo>
                      <a:pt x="1659" y="0"/>
                    </a:moveTo>
                    <a:lnTo>
                      <a:pt x="1709" y="0"/>
                    </a:lnTo>
                    <a:lnTo>
                      <a:pt x="1709" y="13"/>
                    </a:lnTo>
                    <a:lnTo>
                      <a:pt x="1659" y="13"/>
                    </a:lnTo>
                    <a:lnTo>
                      <a:pt x="1659" y="0"/>
                    </a:lnTo>
                    <a:close/>
                    <a:moveTo>
                      <a:pt x="1747" y="0"/>
                    </a:moveTo>
                    <a:lnTo>
                      <a:pt x="1797" y="0"/>
                    </a:lnTo>
                    <a:lnTo>
                      <a:pt x="1797" y="13"/>
                    </a:lnTo>
                    <a:lnTo>
                      <a:pt x="1747" y="13"/>
                    </a:lnTo>
                    <a:lnTo>
                      <a:pt x="1747" y="0"/>
                    </a:lnTo>
                    <a:close/>
                    <a:moveTo>
                      <a:pt x="1834" y="0"/>
                    </a:moveTo>
                    <a:lnTo>
                      <a:pt x="1837" y="0"/>
                    </a:lnTo>
                    <a:lnTo>
                      <a:pt x="1837" y="13"/>
                    </a:lnTo>
                    <a:lnTo>
                      <a:pt x="1834" y="13"/>
                    </a:lnTo>
                    <a:lnTo>
                      <a:pt x="1834"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Oval 21"/>
              <p:cNvSpPr>
                <a:spLocks noChangeArrowheads="1"/>
              </p:cNvSpPr>
              <p:nvPr/>
            </p:nvSpPr>
            <p:spPr bwMode="auto">
              <a:xfrm>
                <a:off x="3540125" y="3186113"/>
                <a:ext cx="65088" cy="650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214" name="Freeform 52"/>
              <p:cNvSpPr>
                <a:spLocks noEditPoints="1"/>
              </p:cNvSpPr>
              <p:nvPr/>
            </p:nvSpPr>
            <p:spPr bwMode="auto">
              <a:xfrm>
                <a:off x="3563938" y="3227388"/>
                <a:ext cx="19050" cy="2436813"/>
              </a:xfrm>
              <a:custGeom>
                <a:avLst/>
                <a:gdLst>
                  <a:gd name="T0" fmla="*/ 12 w 12"/>
                  <a:gd name="T1" fmla="*/ 50 h 1535"/>
                  <a:gd name="T2" fmla="*/ 0 w 12"/>
                  <a:gd name="T3" fmla="*/ 0 h 1535"/>
                  <a:gd name="T4" fmla="*/ 12 w 12"/>
                  <a:gd name="T5" fmla="*/ 87 h 1535"/>
                  <a:gd name="T6" fmla="*/ 0 w 12"/>
                  <a:gd name="T7" fmla="*/ 137 h 1535"/>
                  <a:gd name="T8" fmla="*/ 12 w 12"/>
                  <a:gd name="T9" fmla="*/ 87 h 1535"/>
                  <a:gd name="T10" fmla="*/ 12 w 12"/>
                  <a:gd name="T11" fmla="*/ 224 h 1535"/>
                  <a:gd name="T12" fmla="*/ 0 w 12"/>
                  <a:gd name="T13" fmla="*/ 174 h 1535"/>
                  <a:gd name="T14" fmla="*/ 12 w 12"/>
                  <a:gd name="T15" fmla="*/ 262 h 1535"/>
                  <a:gd name="T16" fmla="*/ 0 w 12"/>
                  <a:gd name="T17" fmla="*/ 312 h 1535"/>
                  <a:gd name="T18" fmla="*/ 12 w 12"/>
                  <a:gd name="T19" fmla="*/ 262 h 1535"/>
                  <a:gd name="T20" fmla="*/ 12 w 12"/>
                  <a:gd name="T21" fmla="*/ 399 h 1535"/>
                  <a:gd name="T22" fmla="*/ 0 w 12"/>
                  <a:gd name="T23" fmla="*/ 349 h 1535"/>
                  <a:gd name="T24" fmla="*/ 12 w 12"/>
                  <a:gd name="T25" fmla="*/ 436 h 1535"/>
                  <a:gd name="T26" fmla="*/ 0 w 12"/>
                  <a:gd name="T27" fmla="*/ 486 h 1535"/>
                  <a:gd name="T28" fmla="*/ 12 w 12"/>
                  <a:gd name="T29" fmla="*/ 436 h 1535"/>
                  <a:gd name="T30" fmla="*/ 12 w 12"/>
                  <a:gd name="T31" fmla="*/ 574 h 1535"/>
                  <a:gd name="T32" fmla="*/ 0 w 12"/>
                  <a:gd name="T33" fmla="*/ 524 h 1535"/>
                  <a:gd name="T34" fmla="*/ 12 w 12"/>
                  <a:gd name="T35" fmla="*/ 611 h 1535"/>
                  <a:gd name="T36" fmla="*/ 0 w 12"/>
                  <a:gd name="T37" fmla="*/ 661 h 1535"/>
                  <a:gd name="T38" fmla="*/ 12 w 12"/>
                  <a:gd name="T39" fmla="*/ 611 h 1535"/>
                  <a:gd name="T40" fmla="*/ 12 w 12"/>
                  <a:gd name="T41" fmla="*/ 748 h 1535"/>
                  <a:gd name="T42" fmla="*/ 0 w 12"/>
                  <a:gd name="T43" fmla="*/ 699 h 1535"/>
                  <a:gd name="T44" fmla="*/ 12 w 12"/>
                  <a:gd name="T45" fmla="*/ 786 h 1535"/>
                  <a:gd name="T46" fmla="*/ 0 w 12"/>
                  <a:gd name="T47" fmla="*/ 836 h 1535"/>
                  <a:gd name="T48" fmla="*/ 12 w 12"/>
                  <a:gd name="T49" fmla="*/ 786 h 1535"/>
                  <a:gd name="T50" fmla="*/ 12 w 12"/>
                  <a:gd name="T51" fmla="*/ 923 h 1535"/>
                  <a:gd name="T52" fmla="*/ 0 w 12"/>
                  <a:gd name="T53" fmla="*/ 873 h 1535"/>
                  <a:gd name="T54" fmla="*/ 12 w 12"/>
                  <a:gd name="T55" fmla="*/ 961 h 1535"/>
                  <a:gd name="T56" fmla="*/ 0 w 12"/>
                  <a:gd name="T57" fmla="*/ 1011 h 1535"/>
                  <a:gd name="T58" fmla="*/ 12 w 12"/>
                  <a:gd name="T59" fmla="*/ 961 h 1535"/>
                  <a:gd name="T60" fmla="*/ 12 w 12"/>
                  <a:gd name="T61" fmla="*/ 1098 h 1535"/>
                  <a:gd name="T62" fmla="*/ 0 w 12"/>
                  <a:gd name="T63" fmla="*/ 1048 h 1535"/>
                  <a:gd name="T64" fmla="*/ 12 w 12"/>
                  <a:gd name="T65" fmla="*/ 1135 h 1535"/>
                  <a:gd name="T66" fmla="*/ 0 w 12"/>
                  <a:gd name="T67" fmla="*/ 1185 h 1535"/>
                  <a:gd name="T68" fmla="*/ 12 w 12"/>
                  <a:gd name="T69" fmla="*/ 1135 h 1535"/>
                  <a:gd name="T70" fmla="*/ 12 w 12"/>
                  <a:gd name="T71" fmla="*/ 1273 h 1535"/>
                  <a:gd name="T72" fmla="*/ 0 w 12"/>
                  <a:gd name="T73" fmla="*/ 1223 h 1535"/>
                  <a:gd name="T74" fmla="*/ 12 w 12"/>
                  <a:gd name="T75" fmla="*/ 1310 h 1535"/>
                  <a:gd name="T76" fmla="*/ 0 w 12"/>
                  <a:gd name="T77" fmla="*/ 1360 h 1535"/>
                  <a:gd name="T78" fmla="*/ 12 w 12"/>
                  <a:gd name="T79" fmla="*/ 1310 h 1535"/>
                  <a:gd name="T80" fmla="*/ 12 w 12"/>
                  <a:gd name="T81" fmla="*/ 1447 h 1535"/>
                  <a:gd name="T82" fmla="*/ 0 w 12"/>
                  <a:gd name="T83" fmla="*/ 1397 h 1535"/>
                  <a:gd name="T84" fmla="*/ 12 w 12"/>
                  <a:gd name="T85" fmla="*/ 1485 h 1535"/>
                  <a:gd name="T86" fmla="*/ 0 w 12"/>
                  <a:gd name="T87" fmla="*/ 1535 h 1535"/>
                  <a:gd name="T88" fmla="*/ 12 w 12"/>
                  <a:gd name="T89" fmla="*/ 1485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 h="1535">
                    <a:moveTo>
                      <a:pt x="12" y="0"/>
                    </a:moveTo>
                    <a:lnTo>
                      <a:pt x="12" y="50"/>
                    </a:lnTo>
                    <a:lnTo>
                      <a:pt x="0" y="50"/>
                    </a:lnTo>
                    <a:lnTo>
                      <a:pt x="0" y="0"/>
                    </a:lnTo>
                    <a:lnTo>
                      <a:pt x="12" y="0"/>
                    </a:lnTo>
                    <a:close/>
                    <a:moveTo>
                      <a:pt x="12" y="87"/>
                    </a:moveTo>
                    <a:lnTo>
                      <a:pt x="12" y="137"/>
                    </a:lnTo>
                    <a:lnTo>
                      <a:pt x="0" y="137"/>
                    </a:lnTo>
                    <a:lnTo>
                      <a:pt x="0" y="87"/>
                    </a:lnTo>
                    <a:lnTo>
                      <a:pt x="12" y="87"/>
                    </a:lnTo>
                    <a:close/>
                    <a:moveTo>
                      <a:pt x="12" y="174"/>
                    </a:moveTo>
                    <a:lnTo>
                      <a:pt x="12" y="224"/>
                    </a:lnTo>
                    <a:lnTo>
                      <a:pt x="0" y="224"/>
                    </a:lnTo>
                    <a:lnTo>
                      <a:pt x="0" y="174"/>
                    </a:lnTo>
                    <a:lnTo>
                      <a:pt x="12" y="174"/>
                    </a:lnTo>
                    <a:close/>
                    <a:moveTo>
                      <a:pt x="12" y="262"/>
                    </a:moveTo>
                    <a:lnTo>
                      <a:pt x="12" y="312"/>
                    </a:lnTo>
                    <a:lnTo>
                      <a:pt x="0" y="312"/>
                    </a:lnTo>
                    <a:lnTo>
                      <a:pt x="0" y="262"/>
                    </a:lnTo>
                    <a:lnTo>
                      <a:pt x="12" y="262"/>
                    </a:lnTo>
                    <a:close/>
                    <a:moveTo>
                      <a:pt x="12" y="349"/>
                    </a:moveTo>
                    <a:lnTo>
                      <a:pt x="12" y="399"/>
                    </a:lnTo>
                    <a:lnTo>
                      <a:pt x="0" y="399"/>
                    </a:lnTo>
                    <a:lnTo>
                      <a:pt x="0" y="349"/>
                    </a:lnTo>
                    <a:lnTo>
                      <a:pt x="12" y="349"/>
                    </a:lnTo>
                    <a:close/>
                    <a:moveTo>
                      <a:pt x="12" y="436"/>
                    </a:moveTo>
                    <a:lnTo>
                      <a:pt x="12" y="486"/>
                    </a:lnTo>
                    <a:lnTo>
                      <a:pt x="0" y="486"/>
                    </a:lnTo>
                    <a:lnTo>
                      <a:pt x="0" y="436"/>
                    </a:lnTo>
                    <a:lnTo>
                      <a:pt x="12" y="436"/>
                    </a:lnTo>
                    <a:close/>
                    <a:moveTo>
                      <a:pt x="12" y="524"/>
                    </a:moveTo>
                    <a:lnTo>
                      <a:pt x="12" y="574"/>
                    </a:lnTo>
                    <a:lnTo>
                      <a:pt x="0" y="574"/>
                    </a:lnTo>
                    <a:lnTo>
                      <a:pt x="0" y="524"/>
                    </a:lnTo>
                    <a:lnTo>
                      <a:pt x="12" y="524"/>
                    </a:lnTo>
                    <a:close/>
                    <a:moveTo>
                      <a:pt x="12" y="611"/>
                    </a:moveTo>
                    <a:lnTo>
                      <a:pt x="12" y="661"/>
                    </a:lnTo>
                    <a:lnTo>
                      <a:pt x="0" y="661"/>
                    </a:lnTo>
                    <a:lnTo>
                      <a:pt x="0" y="611"/>
                    </a:lnTo>
                    <a:lnTo>
                      <a:pt x="12" y="611"/>
                    </a:lnTo>
                    <a:close/>
                    <a:moveTo>
                      <a:pt x="12" y="699"/>
                    </a:moveTo>
                    <a:lnTo>
                      <a:pt x="12" y="748"/>
                    </a:lnTo>
                    <a:lnTo>
                      <a:pt x="0" y="748"/>
                    </a:lnTo>
                    <a:lnTo>
                      <a:pt x="0" y="699"/>
                    </a:lnTo>
                    <a:lnTo>
                      <a:pt x="12" y="699"/>
                    </a:lnTo>
                    <a:close/>
                    <a:moveTo>
                      <a:pt x="12" y="786"/>
                    </a:moveTo>
                    <a:lnTo>
                      <a:pt x="12" y="836"/>
                    </a:lnTo>
                    <a:lnTo>
                      <a:pt x="0" y="836"/>
                    </a:lnTo>
                    <a:lnTo>
                      <a:pt x="0" y="786"/>
                    </a:lnTo>
                    <a:lnTo>
                      <a:pt x="12" y="786"/>
                    </a:lnTo>
                    <a:close/>
                    <a:moveTo>
                      <a:pt x="12" y="873"/>
                    </a:moveTo>
                    <a:lnTo>
                      <a:pt x="12" y="923"/>
                    </a:lnTo>
                    <a:lnTo>
                      <a:pt x="0" y="923"/>
                    </a:lnTo>
                    <a:lnTo>
                      <a:pt x="0" y="873"/>
                    </a:lnTo>
                    <a:lnTo>
                      <a:pt x="12" y="873"/>
                    </a:lnTo>
                    <a:close/>
                    <a:moveTo>
                      <a:pt x="12" y="961"/>
                    </a:moveTo>
                    <a:lnTo>
                      <a:pt x="12" y="1011"/>
                    </a:lnTo>
                    <a:lnTo>
                      <a:pt x="0" y="1011"/>
                    </a:lnTo>
                    <a:lnTo>
                      <a:pt x="0" y="961"/>
                    </a:lnTo>
                    <a:lnTo>
                      <a:pt x="12" y="961"/>
                    </a:lnTo>
                    <a:close/>
                    <a:moveTo>
                      <a:pt x="12" y="1048"/>
                    </a:moveTo>
                    <a:lnTo>
                      <a:pt x="12" y="1098"/>
                    </a:lnTo>
                    <a:lnTo>
                      <a:pt x="0" y="1098"/>
                    </a:lnTo>
                    <a:lnTo>
                      <a:pt x="0" y="1048"/>
                    </a:lnTo>
                    <a:lnTo>
                      <a:pt x="12" y="1048"/>
                    </a:lnTo>
                    <a:close/>
                    <a:moveTo>
                      <a:pt x="12" y="1135"/>
                    </a:moveTo>
                    <a:lnTo>
                      <a:pt x="12" y="1185"/>
                    </a:lnTo>
                    <a:lnTo>
                      <a:pt x="0" y="1185"/>
                    </a:lnTo>
                    <a:lnTo>
                      <a:pt x="0" y="1135"/>
                    </a:lnTo>
                    <a:lnTo>
                      <a:pt x="12" y="1135"/>
                    </a:lnTo>
                    <a:close/>
                    <a:moveTo>
                      <a:pt x="12" y="1223"/>
                    </a:moveTo>
                    <a:lnTo>
                      <a:pt x="12" y="1273"/>
                    </a:lnTo>
                    <a:lnTo>
                      <a:pt x="0" y="1273"/>
                    </a:lnTo>
                    <a:lnTo>
                      <a:pt x="0" y="1223"/>
                    </a:lnTo>
                    <a:lnTo>
                      <a:pt x="12" y="1223"/>
                    </a:lnTo>
                    <a:close/>
                    <a:moveTo>
                      <a:pt x="12" y="1310"/>
                    </a:moveTo>
                    <a:lnTo>
                      <a:pt x="12" y="1360"/>
                    </a:lnTo>
                    <a:lnTo>
                      <a:pt x="0" y="1360"/>
                    </a:lnTo>
                    <a:lnTo>
                      <a:pt x="0" y="1310"/>
                    </a:lnTo>
                    <a:lnTo>
                      <a:pt x="12" y="1310"/>
                    </a:lnTo>
                    <a:close/>
                    <a:moveTo>
                      <a:pt x="12" y="1397"/>
                    </a:moveTo>
                    <a:lnTo>
                      <a:pt x="12" y="1447"/>
                    </a:lnTo>
                    <a:lnTo>
                      <a:pt x="0" y="1447"/>
                    </a:lnTo>
                    <a:lnTo>
                      <a:pt x="0" y="1397"/>
                    </a:lnTo>
                    <a:lnTo>
                      <a:pt x="12" y="1397"/>
                    </a:lnTo>
                    <a:close/>
                    <a:moveTo>
                      <a:pt x="12" y="1485"/>
                    </a:moveTo>
                    <a:lnTo>
                      <a:pt x="12" y="1535"/>
                    </a:lnTo>
                    <a:lnTo>
                      <a:pt x="0" y="1535"/>
                    </a:lnTo>
                    <a:lnTo>
                      <a:pt x="0" y="1485"/>
                    </a:lnTo>
                    <a:lnTo>
                      <a:pt x="12" y="148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220" name="Freeform 58"/>
              <p:cNvSpPr>
                <a:spLocks noEditPoints="1"/>
              </p:cNvSpPr>
              <p:nvPr/>
            </p:nvSpPr>
            <p:spPr bwMode="auto">
              <a:xfrm>
                <a:off x="2638425" y="5399088"/>
                <a:ext cx="755650" cy="120650"/>
              </a:xfrm>
              <a:custGeom>
                <a:avLst/>
                <a:gdLst>
                  <a:gd name="T0" fmla="*/ 0 w 3970"/>
                  <a:gd name="T1" fmla="*/ 247 h 631"/>
                  <a:gd name="T2" fmla="*/ 3835 w 3970"/>
                  <a:gd name="T3" fmla="*/ 247 h 631"/>
                  <a:gd name="T4" fmla="*/ 3835 w 3970"/>
                  <a:gd name="T5" fmla="*/ 383 h 631"/>
                  <a:gd name="T6" fmla="*/ 0 w 3970"/>
                  <a:gd name="T7" fmla="*/ 383 h 631"/>
                  <a:gd name="T8" fmla="*/ 0 w 3970"/>
                  <a:gd name="T9" fmla="*/ 247 h 631"/>
                  <a:gd name="T10" fmla="*/ 3461 w 3970"/>
                  <a:gd name="T11" fmla="*/ 19 h 631"/>
                  <a:gd name="T12" fmla="*/ 3970 w 3970"/>
                  <a:gd name="T13" fmla="*/ 315 h 631"/>
                  <a:gd name="T14" fmla="*/ 3461 w 3970"/>
                  <a:gd name="T15" fmla="*/ 612 h 631"/>
                  <a:gd name="T16" fmla="*/ 3368 w 3970"/>
                  <a:gd name="T17" fmla="*/ 588 h 631"/>
                  <a:gd name="T18" fmla="*/ 3393 w 3970"/>
                  <a:gd name="T19" fmla="*/ 495 h 631"/>
                  <a:gd name="T20" fmla="*/ 3801 w 3970"/>
                  <a:gd name="T21" fmla="*/ 257 h 631"/>
                  <a:gd name="T22" fmla="*/ 3801 w 3970"/>
                  <a:gd name="T23" fmla="*/ 374 h 631"/>
                  <a:gd name="T24" fmla="*/ 3393 w 3970"/>
                  <a:gd name="T25" fmla="*/ 136 h 631"/>
                  <a:gd name="T26" fmla="*/ 3368 w 3970"/>
                  <a:gd name="T27" fmla="*/ 43 h 631"/>
                  <a:gd name="T28" fmla="*/ 3461 w 3970"/>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70" h="631">
                    <a:moveTo>
                      <a:pt x="0" y="247"/>
                    </a:moveTo>
                    <a:lnTo>
                      <a:pt x="3835" y="247"/>
                    </a:lnTo>
                    <a:lnTo>
                      <a:pt x="3835" y="383"/>
                    </a:lnTo>
                    <a:lnTo>
                      <a:pt x="0" y="383"/>
                    </a:lnTo>
                    <a:lnTo>
                      <a:pt x="0" y="247"/>
                    </a:lnTo>
                    <a:close/>
                    <a:moveTo>
                      <a:pt x="3461" y="19"/>
                    </a:moveTo>
                    <a:lnTo>
                      <a:pt x="3970" y="315"/>
                    </a:lnTo>
                    <a:lnTo>
                      <a:pt x="3461" y="612"/>
                    </a:lnTo>
                    <a:cubicBezTo>
                      <a:pt x="3429" y="631"/>
                      <a:pt x="3387" y="620"/>
                      <a:pt x="3368" y="588"/>
                    </a:cubicBezTo>
                    <a:cubicBezTo>
                      <a:pt x="3349" y="555"/>
                      <a:pt x="3360" y="514"/>
                      <a:pt x="3393" y="495"/>
                    </a:cubicBezTo>
                    <a:lnTo>
                      <a:pt x="3801" y="257"/>
                    </a:lnTo>
                    <a:lnTo>
                      <a:pt x="3801" y="374"/>
                    </a:lnTo>
                    <a:lnTo>
                      <a:pt x="3393" y="136"/>
                    </a:lnTo>
                    <a:cubicBezTo>
                      <a:pt x="3360" y="117"/>
                      <a:pt x="3349" y="76"/>
                      <a:pt x="3368" y="43"/>
                    </a:cubicBezTo>
                    <a:cubicBezTo>
                      <a:pt x="3387" y="11"/>
                      <a:pt x="3429" y="0"/>
                      <a:pt x="3461"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10" name="Freeform 9"/>
          <p:cNvSpPr>
            <a:spLocks noEditPoints="1"/>
          </p:cNvSpPr>
          <p:nvPr/>
        </p:nvSpPr>
        <p:spPr bwMode="auto">
          <a:xfrm>
            <a:off x="942975" y="5678488"/>
            <a:ext cx="4473575" cy="39688"/>
          </a:xfrm>
          <a:custGeom>
            <a:avLst/>
            <a:gdLst>
              <a:gd name="T0" fmla="*/ 5 w 2818"/>
              <a:gd name="T1" fmla="*/ 0 h 25"/>
              <a:gd name="T2" fmla="*/ 5 w 2818"/>
              <a:gd name="T3" fmla="*/ 25 h 25"/>
              <a:gd name="T4" fmla="*/ 0 w 2818"/>
              <a:gd name="T5" fmla="*/ 25 h 25"/>
              <a:gd name="T6" fmla="*/ 0 w 2818"/>
              <a:gd name="T7" fmla="*/ 0 h 25"/>
              <a:gd name="T8" fmla="*/ 5 w 2818"/>
              <a:gd name="T9" fmla="*/ 0 h 25"/>
              <a:gd name="T10" fmla="*/ 336 w 2818"/>
              <a:gd name="T11" fmla="*/ 0 h 25"/>
              <a:gd name="T12" fmla="*/ 336 w 2818"/>
              <a:gd name="T13" fmla="*/ 25 h 25"/>
              <a:gd name="T14" fmla="*/ 330 w 2818"/>
              <a:gd name="T15" fmla="*/ 25 h 25"/>
              <a:gd name="T16" fmla="*/ 330 w 2818"/>
              <a:gd name="T17" fmla="*/ 0 h 25"/>
              <a:gd name="T18" fmla="*/ 336 w 2818"/>
              <a:gd name="T19" fmla="*/ 0 h 25"/>
              <a:gd name="T20" fmla="*/ 667 w 2818"/>
              <a:gd name="T21" fmla="*/ 0 h 25"/>
              <a:gd name="T22" fmla="*/ 667 w 2818"/>
              <a:gd name="T23" fmla="*/ 25 h 25"/>
              <a:gd name="T24" fmla="*/ 661 w 2818"/>
              <a:gd name="T25" fmla="*/ 25 h 25"/>
              <a:gd name="T26" fmla="*/ 661 w 2818"/>
              <a:gd name="T27" fmla="*/ 0 h 25"/>
              <a:gd name="T28" fmla="*/ 667 w 2818"/>
              <a:gd name="T29" fmla="*/ 0 h 25"/>
              <a:gd name="T30" fmla="*/ 998 w 2818"/>
              <a:gd name="T31" fmla="*/ 0 h 25"/>
              <a:gd name="T32" fmla="*/ 998 w 2818"/>
              <a:gd name="T33" fmla="*/ 25 h 25"/>
              <a:gd name="T34" fmla="*/ 992 w 2818"/>
              <a:gd name="T35" fmla="*/ 25 h 25"/>
              <a:gd name="T36" fmla="*/ 992 w 2818"/>
              <a:gd name="T37" fmla="*/ 0 h 25"/>
              <a:gd name="T38" fmla="*/ 998 w 2818"/>
              <a:gd name="T39" fmla="*/ 0 h 25"/>
              <a:gd name="T40" fmla="*/ 1329 w 2818"/>
              <a:gd name="T41" fmla="*/ 0 h 25"/>
              <a:gd name="T42" fmla="*/ 1329 w 2818"/>
              <a:gd name="T43" fmla="*/ 25 h 25"/>
              <a:gd name="T44" fmla="*/ 1323 w 2818"/>
              <a:gd name="T45" fmla="*/ 25 h 25"/>
              <a:gd name="T46" fmla="*/ 1323 w 2818"/>
              <a:gd name="T47" fmla="*/ 0 h 25"/>
              <a:gd name="T48" fmla="*/ 1329 w 2818"/>
              <a:gd name="T49" fmla="*/ 0 h 25"/>
              <a:gd name="T50" fmla="*/ 1659 w 2818"/>
              <a:gd name="T51" fmla="*/ 0 h 25"/>
              <a:gd name="T52" fmla="*/ 1659 w 2818"/>
              <a:gd name="T53" fmla="*/ 25 h 25"/>
              <a:gd name="T54" fmla="*/ 1654 w 2818"/>
              <a:gd name="T55" fmla="*/ 25 h 25"/>
              <a:gd name="T56" fmla="*/ 1654 w 2818"/>
              <a:gd name="T57" fmla="*/ 0 h 25"/>
              <a:gd name="T58" fmla="*/ 1659 w 2818"/>
              <a:gd name="T59" fmla="*/ 0 h 25"/>
              <a:gd name="T60" fmla="*/ 1991 w 2818"/>
              <a:gd name="T61" fmla="*/ 0 h 25"/>
              <a:gd name="T62" fmla="*/ 1991 w 2818"/>
              <a:gd name="T63" fmla="*/ 25 h 25"/>
              <a:gd name="T64" fmla="*/ 1985 w 2818"/>
              <a:gd name="T65" fmla="*/ 25 h 25"/>
              <a:gd name="T66" fmla="*/ 1985 w 2818"/>
              <a:gd name="T67" fmla="*/ 0 h 25"/>
              <a:gd name="T68" fmla="*/ 1991 w 2818"/>
              <a:gd name="T69" fmla="*/ 0 h 25"/>
              <a:gd name="T70" fmla="*/ 2322 w 2818"/>
              <a:gd name="T71" fmla="*/ 0 h 25"/>
              <a:gd name="T72" fmla="*/ 2322 w 2818"/>
              <a:gd name="T73" fmla="*/ 25 h 25"/>
              <a:gd name="T74" fmla="*/ 2316 w 2818"/>
              <a:gd name="T75" fmla="*/ 25 h 25"/>
              <a:gd name="T76" fmla="*/ 2316 w 2818"/>
              <a:gd name="T77" fmla="*/ 0 h 25"/>
              <a:gd name="T78" fmla="*/ 2322 w 2818"/>
              <a:gd name="T79" fmla="*/ 0 h 25"/>
              <a:gd name="T80" fmla="*/ 2653 w 2818"/>
              <a:gd name="T81" fmla="*/ 0 h 25"/>
              <a:gd name="T82" fmla="*/ 2653 w 2818"/>
              <a:gd name="T83" fmla="*/ 25 h 25"/>
              <a:gd name="T84" fmla="*/ 2647 w 2818"/>
              <a:gd name="T85" fmla="*/ 25 h 25"/>
              <a:gd name="T86" fmla="*/ 2647 w 2818"/>
              <a:gd name="T87" fmla="*/ 0 h 25"/>
              <a:gd name="T88" fmla="*/ 2653 w 2818"/>
              <a:gd name="T89" fmla="*/ 0 h 25"/>
              <a:gd name="T90" fmla="*/ 2818 w 2818"/>
              <a:gd name="T91" fmla="*/ 0 h 25"/>
              <a:gd name="T92" fmla="*/ 2818 w 2818"/>
              <a:gd name="T93" fmla="*/ 25 h 25"/>
              <a:gd name="T94" fmla="*/ 2812 w 2818"/>
              <a:gd name="T95" fmla="*/ 25 h 25"/>
              <a:gd name="T96" fmla="*/ 2812 w 2818"/>
              <a:gd name="T97" fmla="*/ 0 h 25"/>
              <a:gd name="T98" fmla="*/ 2818 w 2818"/>
              <a:gd name="T9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8" h="25">
                <a:moveTo>
                  <a:pt x="5" y="0"/>
                </a:moveTo>
                <a:lnTo>
                  <a:pt x="5" y="25"/>
                </a:lnTo>
                <a:lnTo>
                  <a:pt x="0" y="25"/>
                </a:lnTo>
                <a:lnTo>
                  <a:pt x="0" y="0"/>
                </a:lnTo>
                <a:lnTo>
                  <a:pt x="5" y="0"/>
                </a:lnTo>
                <a:close/>
                <a:moveTo>
                  <a:pt x="336" y="0"/>
                </a:moveTo>
                <a:lnTo>
                  <a:pt x="336" y="25"/>
                </a:lnTo>
                <a:lnTo>
                  <a:pt x="330" y="25"/>
                </a:lnTo>
                <a:lnTo>
                  <a:pt x="330" y="0"/>
                </a:lnTo>
                <a:lnTo>
                  <a:pt x="336" y="0"/>
                </a:lnTo>
                <a:close/>
                <a:moveTo>
                  <a:pt x="667" y="0"/>
                </a:moveTo>
                <a:lnTo>
                  <a:pt x="667" y="25"/>
                </a:lnTo>
                <a:lnTo>
                  <a:pt x="661" y="25"/>
                </a:lnTo>
                <a:lnTo>
                  <a:pt x="661" y="0"/>
                </a:lnTo>
                <a:lnTo>
                  <a:pt x="667" y="0"/>
                </a:lnTo>
                <a:close/>
                <a:moveTo>
                  <a:pt x="998" y="0"/>
                </a:moveTo>
                <a:lnTo>
                  <a:pt x="998" y="25"/>
                </a:lnTo>
                <a:lnTo>
                  <a:pt x="992" y="25"/>
                </a:lnTo>
                <a:lnTo>
                  <a:pt x="992" y="0"/>
                </a:lnTo>
                <a:lnTo>
                  <a:pt x="998" y="0"/>
                </a:lnTo>
                <a:close/>
                <a:moveTo>
                  <a:pt x="1329" y="0"/>
                </a:moveTo>
                <a:lnTo>
                  <a:pt x="1329" y="25"/>
                </a:lnTo>
                <a:lnTo>
                  <a:pt x="1323" y="25"/>
                </a:lnTo>
                <a:lnTo>
                  <a:pt x="1323" y="0"/>
                </a:lnTo>
                <a:lnTo>
                  <a:pt x="1329" y="0"/>
                </a:lnTo>
                <a:close/>
                <a:moveTo>
                  <a:pt x="1659" y="0"/>
                </a:moveTo>
                <a:lnTo>
                  <a:pt x="1659" y="25"/>
                </a:lnTo>
                <a:lnTo>
                  <a:pt x="1654" y="25"/>
                </a:lnTo>
                <a:lnTo>
                  <a:pt x="1654" y="0"/>
                </a:lnTo>
                <a:lnTo>
                  <a:pt x="1659" y="0"/>
                </a:lnTo>
                <a:close/>
                <a:moveTo>
                  <a:pt x="1991" y="0"/>
                </a:moveTo>
                <a:lnTo>
                  <a:pt x="1991" y="25"/>
                </a:lnTo>
                <a:lnTo>
                  <a:pt x="1985" y="25"/>
                </a:lnTo>
                <a:lnTo>
                  <a:pt x="1985" y="0"/>
                </a:lnTo>
                <a:lnTo>
                  <a:pt x="1991" y="0"/>
                </a:lnTo>
                <a:close/>
                <a:moveTo>
                  <a:pt x="2322" y="0"/>
                </a:moveTo>
                <a:lnTo>
                  <a:pt x="2322" y="25"/>
                </a:lnTo>
                <a:lnTo>
                  <a:pt x="2316" y="25"/>
                </a:lnTo>
                <a:lnTo>
                  <a:pt x="2316" y="0"/>
                </a:lnTo>
                <a:lnTo>
                  <a:pt x="2322" y="0"/>
                </a:lnTo>
                <a:close/>
                <a:moveTo>
                  <a:pt x="2653" y="0"/>
                </a:moveTo>
                <a:lnTo>
                  <a:pt x="2653" y="25"/>
                </a:lnTo>
                <a:lnTo>
                  <a:pt x="2647" y="25"/>
                </a:lnTo>
                <a:lnTo>
                  <a:pt x="2647" y="0"/>
                </a:lnTo>
                <a:lnTo>
                  <a:pt x="2653" y="0"/>
                </a:lnTo>
                <a:close/>
                <a:moveTo>
                  <a:pt x="2818" y="0"/>
                </a:moveTo>
                <a:lnTo>
                  <a:pt x="2818" y="25"/>
                </a:lnTo>
                <a:lnTo>
                  <a:pt x="2812" y="25"/>
                </a:lnTo>
                <a:lnTo>
                  <a:pt x="2812" y="0"/>
                </a:lnTo>
                <a:lnTo>
                  <a:pt x="2818"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Rectangle 8"/>
          <p:cNvSpPr>
            <a:spLocks noChangeArrowheads="1"/>
          </p:cNvSpPr>
          <p:nvPr/>
        </p:nvSpPr>
        <p:spPr bwMode="auto">
          <a:xfrm>
            <a:off x="684213" y="5713413"/>
            <a:ext cx="4727575" cy="9525"/>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a:spLocks noChangeArrowheads="1"/>
          </p:cNvSpPr>
          <p:nvPr/>
        </p:nvSpPr>
        <p:spPr bwMode="auto">
          <a:xfrm>
            <a:off x="679450" y="1552575"/>
            <a:ext cx="7938" cy="4165600"/>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7"/>
          <p:cNvSpPr>
            <a:spLocks noEditPoints="1"/>
          </p:cNvSpPr>
          <p:nvPr/>
        </p:nvSpPr>
        <p:spPr bwMode="auto">
          <a:xfrm>
            <a:off x="684213" y="1547813"/>
            <a:ext cx="52388" cy="4175125"/>
          </a:xfrm>
          <a:custGeom>
            <a:avLst/>
            <a:gdLst>
              <a:gd name="T0" fmla="*/ 0 w 33"/>
              <a:gd name="T1" fmla="*/ 2624 h 2630"/>
              <a:gd name="T2" fmla="*/ 33 w 33"/>
              <a:gd name="T3" fmla="*/ 2624 h 2630"/>
              <a:gd name="T4" fmla="*/ 33 w 33"/>
              <a:gd name="T5" fmla="*/ 2630 h 2630"/>
              <a:gd name="T6" fmla="*/ 0 w 33"/>
              <a:gd name="T7" fmla="*/ 2630 h 2630"/>
              <a:gd name="T8" fmla="*/ 0 w 33"/>
              <a:gd name="T9" fmla="*/ 2624 h 2630"/>
              <a:gd name="T10" fmla="*/ 0 w 33"/>
              <a:gd name="T11" fmla="*/ 2362 h 2630"/>
              <a:gd name="T12" fmla="*/ 33 w 33"/>
              <a:gd name="T13" fmla="*/ 2362 h 2630"/>
              <a:gd name="T14" fmla="*/ 33 w 33"/>
              <a:gd name="T15" fmla="*/ 2368 h 2630"/>
              <a:gd name="T16" fmla="*/ 0 w 33"/>
              <a:gd name="T17" fmla="*/ 2368 h 2630"/>
              <a:gd name="T18" fmla="*/ 0 w 33"/>
              <a:gd name="T19" fmla="*/ 2362 h 2630"/>
              <a:gd name="T20" fmla="*/ 0 w 33"/>
              <a:gd name="T21" fmla="*/ 2099 h 2630"/>
              <a:gd name="T22" fmla="*/ 33 w 33"/>
              <a:gd name="T23" fmla="*/ 2099 h 2630"/>
              <a:gd name="T24" fmla="*/ 33 w 33"/>
              <a:gd name="T25" fmla="*/ 2105 h 2630"/>
              <a:gd name="T26" fmla="*/ 0 w 33"/>
              <a:gd name="T27" fmla="*/ 2105 h 2630"/>
              <a:gd name="T28" fmla="*/ 0 w 33"/>
              <a:gd name="T29" fmla="*/ 2099 h 2630"/>
              <a:gd name="T30" fmla="*/ 0 w 33"/>
              <a:gd name="T31" fmla="*/ 1837 h 2630"/>
              <a:gd name="T32" fmla="*/ 33 w 33"/>
              <a:gd name="T33" fmla="*/ 1837 h 2630"/>
              <a:gd name="T34" fmla="*/ 33 w 33"/>
              <a:gd name="T35" fmla="*/ 1842 h 2630"/>
              <a:gd name="T36" fmla="*/ 0 w 33"/>
              <a:gd name="T37" fmla="*/ 1842 h 2630"/>
              <a:gd name="T38" fmla="*/ 0 w 33"/>
              <a:gd name="T39" fmla="*/ 1837 h 2630"/>
              <a:gd name="T40" fmla="*/ 0 w 33"/>
              <a:gd name="T41" fmla="*/ 1575 h 2630"/>
              <a:gd name="T42" fmla="*/ 33 w 33"/>
              <a:gd name="T43" fmla="*/ 1575 h 2630"/>
              <a:gd name="T44" fmla="*/ 33 w 33"/>
              <a:gd name="T45" fmla="*/ 1580 h 2630"/>
              <a:gd name="T46" fmla="*/ 0 w 33"/>
              <a:gd name="T47" fmla="*/ 1580 h 2630"/>
              <a:gd name="T48" fmla="*/ 0 w 33"/>
              <a:gd name="T49" fmla="*/ 1575 h 2630"/>
              <a:gd name="T50" fmla="*/ 0 w 33"/>
              <a:gd name="T51" fmla="*/ 1312 h 2630"/>
              <a:gd name="T52" fmla="*/ 33 w 33"/>
              <a:gd name="T53" fmla="*/ 1312 h 2630"/>
              <a:gd name="T54" fmla="*/ 33 w 33"/>
              <a:gd name="T55" fmla="*/ 1317 h 2630"/>
              <a:gd name="T56" fmla="*/ 0 w 33"/>
              <a:gd name="T57" fmla="*/ 1317 h 2630"/>
              <a:gd name="T58" fmla="*/ 0 w 33"/>
              <a:gd name="T59" fmla="*/ 1312 h 2630"/>
              <a:gd name="T60" fmla="*/ 0 w 33"/>
              <a:gd name="T61" fmla="*/ 1050 h 2630"/>
              <a:gd name="T62" fmla="*/ 33 w 33"/>
              <a:gd name="T63" fmla="*/ 1050 h 2630"/>
              <a:gd name="T64" fmla="*/ 33 w 33"/>
              <a:gd name="T65" fmla="*/ 1055 h 2630"/>
              <a:gd name="T66" fmla="*/ 0 w 33"/>
              <a:gd name="T67" fmla="*/ 1055 h 2630"/>
              <a:gd name="T68" fmla="*/ 0 w 33"/>
              <a:gd name="T69" fmla="*/ 1050 h 2630"/>
              <a:gd name="T70" fmla="*/ 0 w 33"/>
              <a:gd name="T71" fmla="*/ 788 h 2630"/>
              <a:gd name="T72" fmla="*/ 33 w 33"/>
              <a:gd name="T73" fmla="*/ 788 h 2630"/>
              <a:gd name="T74" fmla="*/ 33 w 33"/>
              <a:gd name="T75" fmla="*/ 793 h 2630"/>
              <a:gd name="T76" fmla="*/ 0 w 33"/>
              <a:gd name="T77" fmla="*/ 793 h 2630"/>
              <a:gd name="T78" fmla="*/ 0 w 33"/>
              <a:gd name="T79" fmla="*/ 788 h 2630"/>
              <a:gd name="T80" fmla="*/ 0 w 33"/>
              <a:gd name="T81" fmla="*/ 524 h 2630"/>
              <a:gd name="T82" fmla="*/ 33 w 33"/>
              <a:gd name="T83" fmla="*/ 524 h 2630"/>
              <a:gd name="T84" fmla="*/ 33 w 33"/>
              <a:gd name="T85" fmla="*/ 530 h 2630"/>
              <a:gd name="T86" fmla="*/ 0 w 33"/>
              <a:gd name="T87" fmla="*/ 530 h 2630"/>
              <a:gd name="T88" fmla="*/ 0 w 33"/>
              <a:gd name="T89" fmla="*/ 524 h 2630"/>
              <a:gd name="T90" fmla="*/ 0 w 33"/>
              <a:gd name="T91" fmla="*/ 262 h 2630"/>
              <a:gd name="T92" fmla="*/ 33 w 33"/>
              <a:gd name="T93" fmla="*/ 262 h 2630"/>
              <a:gd name="T94" fmla="*/ 33 w 33"/>
              <a:gd name="T95" fmla="*/ 268 h 2630"/>
              <a:gd name="T96" fmla="*/ 0 w 33"/>
              <a:gd name="T97" fmla="*/ 268 h 2630"/>
              <a:gd name="T98" fmla="*/ 0 w 33"/>
              <a:gd name="T99" fmla="*/ 262 h 2630"/>
              <a:gd name="T100" fmla="*/ 0 w 33"/>
              <a:gd name="T101" fmla="*/ 0 h 2630"/>
              <a:gd name="T102" fmla="*/ 33 w 33"/>
              <a:gd name="T103" fmla="*/ 0 h 2630"/>
              <a:gd name="T104" fmla="*/ 33 w 33"/>
              <a:gd name="T105" fmla="*/ 6 h 2630"/>
              <a:gd name="T106" fmla="*/ 0 w 33"/>
              <a:gd name="T107" fmla="*/ 6 h 2630"/>
              <a:gd name="T108" fmla="*/ 0 w 33"/>
              <a:gd name="T109" fmla="*/ 0 h 2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 h="2630">
                <a:moveTo>
                  <a:pt x="0" y="2624"/>
                </a:moveTo>
                <a:lnTo>
                  <a:pt x="33" y="2624"/>
                </a:lnTo>
                <a:lnTo>
                  <a:pt x="33" y="2630"/>
                </a:lnTo>
                <a:lnTo>
                  <a:pt x="0" y="2630"/>
                </a:lnTo>
                <a:lnTo>
                  <a:pt x="0" y="2624"/>
                </a:lnTo>
                <a:close/>
                <a:moveTo>
                  <a:pt x="0" y="2362"/>
                </a:moveTo>
                <a:lnTo>
                  <a:pt x="33" y="2362"/>
                </a:lnTo>
                <a:lnTo>
                  <a:pt x="33" y="2368"/>
                </a:lnTo>
                <a:lnTo>
                  <a:pt x="0" y="2368"/>
                </a:lnTo>
                <a:lnTo>
                  <a:pt x="0" y="2362"/>
                </a:lnTo>
                <a:close/>
                <a:moveTo>
                  <a:pt x="0" y="2099"/>
                </a:moveTo>
                <a:lnTo>
                  <a:pt x="33" y="2099"/>
                </a:lnTo>
                <a:lnTo>
                  <a:pt x="33" y="2105"/>
                </a:lnTo>
                <a:lnTo>
                  <a:pt x="0" y="2105"/>
                </a:lnTo>
                <a:lnTo>
                  <a:pt x="0" y="2099"/>
                </a:lnTo>
                <a:close/>
                <a:moveTo>
                  <a:pt x="0" y="1837"/>
                </a:moveTo>
                <a:lnTo>
                  <a:pt x="33" y="1837"/>
                </a:lnTo>
                <a:lnTo>
                  <a:pt x="33" y="1842"/>
                </a:lnTo>
                <a:lnTo>
                  <a:pt x="0" y="1842"/>
                </a:lnTo>
                <a:lnTo>
                  <a:pt x="0" y="1837"/>
                </a:lnTo>
                <a:close/>
                <a:moveTo>
                  <a:pt x="0" y="1575"/>
                </a:moveTo>
                <a:lnTo>
                  <a:pt x="33" y="1575"/>
                </a:lnTo>
                <a:lnTo>
                  <a:pt x="33" y="1580"/>
                </a:lnTo>
                <a:lnTo>
                  <a:pt x="0" y="1580"/>
                </a:lnTo>
                <a:lnTo>
                  <a:pt x="0" y="1575"/>
                </a:lnTo>
                <a:close/>
                <a:moveTo>
                  <a:pt x="0" y="1312"/>
                </a:moveTo>
                <a:lnTo>
                  <a:pt x="33" y="1312"/>
                </a:lnTo>
                <a:lnTo>
                  <a:pt x="33" y="1317"/>
                </a:lnTo>
                <a:lnTo>
                  <a:pt x="0" y="1317"/>
                </a:lnTo>
                <a:lnTo>
                  <a:pt x="0" y="1312"/>
                </a:lnTo>
                <a:close/>
                <a:moveTo>
                  <a:pt x="0" y="1050"/>
                </a:moveTo>
                <a:lnTo>
                  <a:pt x="33" y="1050"/>
                </a:lnTo>
                <a:lnTo>
                  <a:pt x="33" y="1055"/>
                </a:lnTo>
                <a:lnTo>
                  <a:pt x="0" y="1055"/>
                </a:lnTo>
                <a:lnTo>
                  <a:pt x="0" y="1050"/>
                </a:lnTo>
                <a:close/>
                <a:moveTo>
                  <a:pt x="0" y="788"/>
                </a:moveTo>
                <a:lnTo>
                  <a:pt x="33" y="788"/>
                </a:lnTo>
                <a:lnTo>
                  <a:pt x="33" y="793"/>
                </a:lnTo>
                <a:lnTo>
                  <a:pt x="0" y="793"/>
                </a:lnTo>
                <a:lnTo>
                  <a:pt x="0" y="788"/>
                </a:lnTo>
                <a:close/>
                <a:moveTo>
                  <a:pt x="0" y="524"/>
                </a:moveTo>
                <a:lnTo>
                  <a:pt x="33" y="524"/>
                </a:lnTo>
                <a:lnTo>
                  <a:pt x="33" y="530"/>
                </a:lnTo>
                <a:lnTo>
                  <a:pt x="0" y="530"/>
                </a:lnTo>
                <a:lnTo>
                  <a:pt x="0" y="524"/>
                </a:lnTo>
                <a:close/>
                <a:moveTo>
                  <a:pt x="0" y="262"/>
                </a:moveTo>
                <a:lnTo>
                  <a:pt x="33" y="262"/>
                </a:lnTo>
                <a:lnTo>
                  <a:pt x="33" y="268"/>
                </a:lnTo>
                <a:lnTo>
                  <a:pt x="0" y="268"/>
                </a:lnTo>
                <a:lnTo>
                  <a:pt x="0" y="262"/>
                </a:lnTo>
                <a:close/>
                <a:moveTo>
                  <a:pt x="0" y="0"/>
                </a:moveTo>
                <a:lnTo>
                  <a:pt x="33" y="0"/>
                </a:lnTo>
                <a:lnTo>
                  <a:pt x="33" y="6"/>
                </a:lnTo>
                <a:lnTo>
                  <a:pt x="0" y="6"/>
                </a:lnTo>
                <a:lnTo>
                  <a:pt x="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30" name="Rectangle 29"/>
          <p:cNvSpPr>
            <a:spLocks noChangeArrowheads="1"/>
          </p:cNvSpPr>
          <p:nvPr/>
        </p:nvSpPr>
        <p:spPr bwMode="auto">
          <a:xfrm>
            <a:off x="433388" y="561022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334963" y="519430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192" name="Rectangle 31"/>
          <p:cNvSpPr>
            <a:spLocks noChangeArrowheads="1"/>
          </p:cNvSpPr>
          <p:nvPr/>
        </p:nvSpPr>
        <p:spPr bwMode="auto">
          <a:xfrm>
            <a:off x="334963" y="47783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193" name="Rectangle 32"/>
          <p:cNvSpPr>
            <a:spLocks noChangeArrowheads="1"/>
          </p:cNvSpPr>
          <p:nvPr/>
        </p:nvSpPr>
        <p:spPr bwMode="auto">
          <a:xfrm>
            <a:off x="334963" y="436086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195" name="Rectangle 33"/>
          <p:cNvSpPr>
            <a:spLocks noChangeArrowheads="1"/>
          </p:cNvSpPr>
          <p:nvPr/>
        </p:nvSpPr>
        <p:spPr bwMode="auto">
          <a:xfrm>
            <a:off x="334963" y="3944938"/>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196" name="Rectangle 34"/>
          <p:cNvSpPr>
            <a:spLocks noChangeArrowheads="1"/>
          </p:cNvSpPr>
          <p:nvPr/>
        </p:nvSpPr>
        <p:spPr bwMode="auto">
          <a:xfrm>
            <a:off x="234950" y="352901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197" name="Rectangle 35"/>
          <p:cNvSpPr>
            <a:spLocks noChangeArrowheads="1"/>
          </p:cNvSpPr>
          <p:nvPr/>
        </p:nvSpPr>
        <p:spPr bwMode="auto">
          <a:xfrm>
            <a:off x="234950" y="311150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198" name="Rectangle 36"/>
          <p:cNvSpPr>
            <a:spLocks noChangeArrowheads="1"/>
          </p:cNvSpPr>
          <p:nvPr/>
        </p:nvSpPr>
        <p:spPr bwMode="auto">
          <a:xfrm>
            <a:off x="234950" y="269716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199" name="Rectangle 37"/>
          <p:cNvSpPr>
            <a:spLocks noChangeArrowheads="1"/>
          </p:cNvSpPr>
          <p:nvPr/>
        </p:nvSpPr>
        <p:spPr bwMode="auto">
          <a:xfrm>
            <a:off x="234950" y="227806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00" name="Rectangle 38"/>
          <p:cNvSpPr>
            <a:spLocks noChangeArrowheads="1"/>
          </p:cNvSpPr>
          <p:nvPr/>
        </p:nvSpPr>
        <p:spPr bwMode="auto">
          <a:xfrm>
            <a:off x="234950" y="186213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01" name="Rectangle 39"/>
          <p:cNvSpPr>
            <a:spLocks noChangeArrowheads="1"/>
          </p:cNvSpPr>
          <p:nvPr/>
        </p:nvSpPr>
        <p:spPr bwMode="auto">
          <a:xfrm>
            <a:off x="234950" y="144780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200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02" name="Rectangle 40"/>
          <p:cNvSpPr>
            <a:spLocks noChangeArrowheads="1"/>
          </p:cNvSpPr>
          <p:nvPr/>
        </p:nvSpPr>
        <p:spPr bwMode="auto">
          <a:xfrm>
            <a:off x="849313" y="5824538"/>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30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03" name="Rectangle 41"/>
          <p:cNvSpPr>
            <a:spLocks noChangeArrowheads="1"/>
          </p:cNvSpPr>
          <p:nvPr/>
        </p:nvSpPr>
        <p:spPr bwMode="auto">
          <a:xfrm>
            <a:off x="1374775" y="5824538"/>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04" name="Rectangle 42"/>
          <p:cNvSpPr>
            <a:spLocks noChangeArrowheads="1"/>
          </p:cNvSpPr>
          <p:nvPr/>
        </p:nvSpPr>
        <p:spPr bwMode="auto">
          <a:xfrm>
            <a:off x="1900238" y="5824538"/>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90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05" name="Rectangle 43"/>
          <p:cNvSpPr>
            <a:spLocks noChangeArrowheads="1"/>
          </p:cNvSpPr>
          <p:nvPr/>
        </p:nvSpPr>
        <p:spPr bwMode="auto">
          <a:xfrm>
            <a:off x="2374900" y="582453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06" name="Rectangle 44"/>
          <p:cNvSpPr>
            <a:spLocks noChangeArrowheads="1"/>
          </p:cNvSpPr>
          <p:nvPr/>
        </p:nvSpPr>
        <p:spPr bwMode="auto">
          <a:xfrm>
            <a:off x="2900363" y="582453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150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07" name="Rectangle 45"/>
          <p:cNvSpPr>
            <a:spLocks noChangeArrowheads="1"/>
          </p:cNvSpPr>
          <p:nvPr/>
        </p:nvSpPr>
        <p:spPr bwMode="auto">
          <a:xfrm>
            <a:off x="3425825" y="582453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08" name="Rectangle 46"/>
          <p:cNvSpPr>
            <a:spLocks noChangeArrowheads="1"/>
          </p:cNvSpPr>
          <p:nvPr/>
        </p:nvSpPr>
        <p:spPr bwMode="auto">
          <a:xfrm>
            <a:off x="3951288" y="582453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210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09" name="Rectangle 47"/>
          <p:cNvSpPr>
            <a:spLocks noChangeArrowheads="1"/>
          </p:cNvSpPr>
          <p:nvPr/>
        </p:nvSpPr>
        <p:spPr bwMode="auto">
          <a:xfrm>
            <a:off x="4476750" y="582453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240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10" name="Rectangle 48"/>
          <p:cNvSpPr>
            <a:spLocks noChangeArrowheads="1"/>
          </p:cNvSpPr>
          <p:nvPr/>
        </p:nvSpPr>
        <p:spPr bwMode="auto">
          <a:xfrm>
            <a:off x="5002213" y="582453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270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8221" name="TextBox 8220"/>
          <p:cNvSpPr txBox="1"/>
          <p:nvPr/>
        </p:nvSpPr>
        <p:spPr>
          <a:xfrm>
            <a:off x="88899" y="1078468"/>
            <a:ext cx="1206501" cy="369332"/>
          </a:xfrm>
          <a:prstGeom prst="rect">
            <a:avLst/>
          </a:prstGeom>
          <a:noFill/>
        </p:spPr>
        <p:txBody>
          <a:bodyPr wrap="square" rtlCol="0">
            <a:spAutoFit/>
          </a:bodyPr>
          <a:lstStyle/>
          <a:p>
            <a:r>
              <a:rPr lang="en-US" b="1" dirty="0">
                <a:latin typeface="Calibri Light" pitchFamily="34" charset="0"/>
              </a:rPr>
              <a:t>Price ($)</a:t>
            </a:r>
          </a:p>
        </p:txBody>
      </p:sp>
      <p:sp>
        <p:nvSpPr>
          <p:cNvPr id="62" name="TextBox 61"/>
          <p:cNvSpPr txBox="1"/>
          <p:nvPr/>
        </p:nvSpPr>
        <p:spPr>
          <a:xfrm>
            <a:off x="1905000" y="6030806"/>
            <a:ext cx="2057400" cy="646331"/>
          </a:xfrm>
          <a:prstGeom prst="rect">
            <a:avLst/>
          </a:prstGeom>
          <a:noFill/>
        </p:spPr>
        <p:txBody>
          <a:bodyPr wrap="square" rtlCol="0">
            <a:spAutoFit/>
          </a:bodyPr>
          <a:lstStyle/>
          <a:p>
            <a:r>
              <a:rPr lang="en-US" b="1" dirty="0">
                <a:latin typeface="Calibri Light" pitchFamily="34" charset="0"/>
              </a:rPr>
              <a:t>Quantity of cell phones (millions)</a:t>
            </a:r>
          </a:p>
        </p:txBody>
      </p:sp>
      <p:cxnSp>
        <p:nvCxnSpPr>
          <p:cNvPr id="66" name="Straight Connector 65"/>
          <p:cNvCxnSpPr/>
          <p:nvPr/>
        </p:nvCxnSpPr>
        <p:spPr>
          <a:xfrm>
            <a:off x="736601" y="4893469"/>
            <a:ext cx="638174" cy="0"/>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481684" y="4913895"/>
            <a:ext cx="0" cy="828092"/>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6229350" y="4824968"/>
            <a:ext cx="2209800" cy="369332"/>
          </a:xfrm>
          <a:prstGeom prst="rect">
            <a:avLst/>
          </a:prstGeom>
          <a:noFill/>
          <a:ln w="38100">
            <a:solidFill>
              <a:srgbClr val="FF0000"/>
            </a:solidFill>
          </a:ln>
        </p:spPr>
        <p:txBody>
          <a:bodyPr wrap="square" rtlCol="0">
            <a:spAutoFit/>
          </a:bodyPr>
          <a:lstStyle/>
          <a:p>
            <a:endParaRPr lang="en-US" dirty="0"/>
          </a:p>
        </p:txBody>
      </p:sp>
      <p:sp>
        <p:nvSpPr>
          <p:cNvPr id="87" name="TextBox 86"/>
          <p:cNvSpPr txBox="1"/>
          <p:nvPr/>
        </p:nvSpPr>
        <p:spPr>
          <a:xfrm>
            <a:off x="6229350" y="4026932"/>
            <a:ext cx="2209800" cy="369332"/>
          </a:xfrm>
          <a:prstGeom prst="rect">
            <a:avLst/>
          </a:prstGeom>
          <a:noFill/>
          <a:ln w="38100">
            <a:solidFill>
              <a:srgbClr val="FF0000"/>
            </a:solidFill>
          </a:ln>
        </p:spPr>
        <p:txBody>
          <a:bodyPr wrap="square" rtlCol="0">
            <a:spAutoFit/>
          </a:bodyPr>
          <a:lstStyle/>
          <a:p>
            <a:endParaRPr lang="en-US" dirty="0"/>
          </a:p>
        </p:txBody>
      </p:sp>
      <p:sp>
        <p:nvSpPr>
          <p:cNvPr id="88" name="TextBox 87"/>
          <p:cNvSpPr txBox="1"/>
          <p:nvPr/>
        </p:nvSpPr>
        <p:spPr>
          <a:xfrm>
            <a:off x="6229350" y="3239210"/>
            <a:ext cx="2209800" cy="369332"/>
          </a:xfrm>
          <a:prstGeom prst="rect">
            <a:avLst/>
          </a:prstGeom>
          <a:noFill/>
          <a:ln w="38100">
            <a:solidFill>
              <a:srgbClr val="FF0000"/>
            </a:solidFill>
          </a:ln>
          <a:effectLst>
            <a:outerShdw blurRad="50800" dist="50800" dir="5400000" algn="ctr" rotWithShape="0">
              <a:srgbClr val="000000">
                <a:alpha val="0"/>
              </a:srgbClr>
            </a:outerShdw>
          </a:effectLst>
        </p:spPr>
        <p:txBody>
          <a:bodyPr wrap="square" rtlCol="0">
            <a:spAutoFit/>
          </a:bodyPr>
          <a:lstStyle/>
          <a:p>
            <a:endParaRPr lang="en-US" dirty="0"/>
          </a:p>
        </p:txBody>
      </p:sp>
      <p:sp>
        <p:nvSpPr>
          <p:cNvPr id="14" name="Oval 13"/>
          <p:cNvSpPr>
            <a:spLocks noChangeArrowheads="1"/>
          </p:cNvSpPr>
          <p:nvPr/>
        </p:nvSpPr>
        <p:spPr bwMode="auto">
          <a:xfrm>
            <a:off x="1439863" y="4852988"/>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6" name="Group 45"/>
          <p:cNvGrpSpPr/>
          <p:nvPr/>
        </p:nvGrpSpPr>
        <p:grpSpPr>
          <a:xfrm>
            <a:off x="657225" y="1947863"/>
            <a:ext cx="2724222" cy="3748088"/>
            <a:chOff x="657225" y="1947863"/>
            <a:chExt cx="2724222" cy="3748088"/>
          </a:xfrm>
        </p:grpSpPr>
        <p:sp>
          <p:nvSpPr>
            <p:cNvPr id="8215" name="Rectangle 53"/>
            <p:cNvSpPr>
              <a:spLocks noChangeArrowheads="1"/>
            </p:cNvSpPr>
            <p:nvPr/>
          </p:nvSpPr>
          <p:spPr bwMode="auto">
            <a:xfrm>
              <a:off x="1377950" y="1947863"/>
              <a:ext cx="20034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itchFamily="34" charset="0"/>
                  <a:cs typeface="Arial" pitchFamily="34" charset="0"/>
                </a:rPr>
                <a:t>1.  As price increases…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nvGrpSpPr>
            <p:cNvPr id="45" name="Group 44"/>
            <p:cNvGrpSpPr/>
            <p:nvPr/>
          </p:nvGrpSpPr>
          <p:grpSpPr>
            <a:xfrm>
              <a:off x="657225" y="4017963"/>
              <a:ext cx="1895475" cy="1677988"/>
              <a:chOff x="657225" y="4017963"/>
              <a:chExt cx="1895475" cy="1677988"/>
            </a:xfrm>
          </p:grpSpPr>
          <p:sp>
            <p:nvSpPr>
              <p:cNvPr id="8211" name="Freeform 49"/>
              <p:cNvSpPr>
                <a:spLocks noEditPoints="1"/>
              </p:cNvSpPr>
              <p:nvPr/>
            </p:nvSpPr>
            <p:spPr bwMode="auto">
              <a:xfrm>
                <a:off x="657225" y="4044950"/>
                <a:ext cx="1871663" cy="19050"/>
              </a:xfrm>
              <a:custGeom>
                <a:avLst/>
                <a:gdLst>
                  <a:gd name="T0" fmla="*/ 50 w 1179"/>
                  <a:gd name="T1" fmla="*/ 0 h 12"/>
                  <a:gd name="T2" fmla="*/ 0 w 1179"/>
                  <a:gd name="T3" fmla="*/ 12 h 12"/>
                  <a:gd name="T4" fmla="*/ 87 w 1179"/>
                  <a:gd name="T5" fmla="*/ 0 h 12"/>
                  <a:gd name="T6" fmla="*/ 137 w 1179"/>
                  <a:gd name="T7" fmla="*/ 12 h 12"/>
                  <a:gd name="T8" fmla="*/ 87 w 1179"/>
                  <a:gd name="T9" fmla="*/ 0 h 12"/>
                  <a:gd name="T10" fmla="*/ 224 w 1179"/>
                  <a:gd name="T11" fmla="*/ 0 h 12"/>
                  <a:gd name="T12" fmla="*/ 174 w 1179"/>
                  <a:gd name="T13" fmla="*/ 12 h 12"/>
                  <a:gd name="T14" fmla="*/ 262 w 1179"/>
                  <a:gd name="T15" fmla="*/ 0 h 12"/>
                  <a:gd name="T16" fmla="*/ 312 w 1179"/>
                  <a:gd name="T17" fmla="*/ 12 h 12"/>
                  <a:gd name="T18" fmla="*/ 262 w 1179"/>
                  <a:gd name="T19" fmla="*/ 0 h 12"/>
                  <a:gd name="T20" fmla="*/ 399 w 1179"/>
                  <a:gd name="T21" fmla="*/ 0 h 12"/>
                  <a:gd name="T22" fmla="*/ 349 w 1179"/>
                  <a:gd name="T23" fmla="*/ 12 h 12"/>
                  <a:gd name="T24" fmla="*/ 436 w 1179"/>
                  <a:gd name="T25" fmla="*/ 0 h 12"/>
                  <a:gd name="T26" fmla="*/ 486 w 1179"/>
                  <a:gd name="T27" fmla="*/ 12 h 12"/>
                  <a:gd name="T28" fmla="*/ 436 w 1179"/>
                  <a:gd name="T29" fmla="*/ 0 h 12"/>
                  <a:gd name="T30" fmla="*/ 574 w 1179"/>
                  <a:gd name="T31" fmla="*/ 0 h 12"/>
                  <a:gd name="T32" fmla="*/ 524 w 1179"/>
                  <a:gd name="T33" fmla="*/ 12 h 12"/>
                  <a:gd name="T34" fmla="*/ 611 w 1179"/>
                  <a:gd name="T35" fmla="*/ 0 h 12"/>
                  <a:gd name="T36" fmla="*/ 661 w 1179"/>
                  <a:gd name="T37" fmla="*/ 12 h 12"/>
                  <a:gd name="T38" fmla="*/ 611 w 1179"/>
                  <a:gd name="T39" fmla="*/ 0 h 12"/>
                  <a:gd name="T40" fmla="*/ 748 w 1179"/>
                  <a:gd name="T41" fmla="*/ 0 h 12"/>
                  <a:gd name="T42" fmla="*/ 699 w 1179"/>
                  <a:gd name="T43" fmla="*/ 12 h 12"/>
                  <a:gd name="T44" fmla="*/ 786 w 1179"/>
                  <a:gd name="T45" fmla="*/ 0 h 12"/>
                  <a:gd name="T46" fmla="*/ 836 w 1179"/>
                  <a:gd name="T47" fmla="*/ 12 h 12"/>
                  <a:gd name="T48" fmla="*/ 786 w 1179"/>
                  <a:gd name="T49" fmla="*/ 0 h 12"/>
                  <a:gd name="T50" fmla="*/ 923 w 1179"/>
                  <a:gd name="T51" fmla="*/ 0 h 12"/>
                  <a:gd name="T52" fmla="*/ 873 w 1179"/>
                  <a:gd name="T53" fmla="*/ 12 h 12"/>
                  <a:gd name="T54" fmla="*/ 961 w 1179"/>
                  <a:gd name="T55" fmla="*/ 0 h 12"/>
                  <a:gd name="T56" fmla="*/ 1010 w 1179"/>
                  <a:gd name="T57" fmla="*/ 12 h 12"/>
                  <a:gd name="T58" fmla="*/ 961 w 1179"/>
                  <a:gd name="T59" fmla="*/ 0 h 12"/>
                  <a:gd name="T60" fmla="*/ 1098 w 1179"/>
                  <a:gd name="T61" fmla="*/ 0 h 12"/>
                  <a:gd name="T62" fmla="*/ 1048 w 1179"/>
                  <a:gd name="T63" fmla="*/ 12 h 12"/>
                  <a:gd name="T64" fmla="*/ 1135 w 1179"/>
                  <a:gd name="T65" fmla="*/ 0 h 12"/>
                  <a:gd name="T66" fmla="*/ 1179 w 1179"/>
                  <a:gd name="T67" fmla="*/ 12 h 12"/>
                  <a:gd name="T68" fmla="*/ 1135 w 1179"/>
                  <a:gd name="T6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79" h="12">
                    <a:moveTo>
                      <a:pt x="0" y="0"/>
                    </a:moveTo>
                    <a:lnTo>
                      <a:pt x="50" y="0"/>
                    </a:lnTo>
                    <a:lnTo>
                      <a:pt x="50" y="12"/>
                    </a:lnTo>
                    <a:lnTo>
                      <a:pt x="0" y="12"/>
                    </a:lnTo>
                    <a:lnTo>
                      <a:pt x="0" y="0"/>
                    </a:lnTo>
                    <a:close/>
                    <a:moveTo>
                      <a:pt x="87" y="0"/>
                    </a:moveTo>
                    <a:lnTo>
                      <a:pt x="137" y="0"/>
                    </a:lnTo>
                    <a:lnTo>
                      <a:pt x="137" y="12"/>
                    </a:lnTo>
                    <a:lnTo>
                      <a:pt x="87" y="12"/>
                    </a:lnTo>
                    <a:lnTo>
                      <a:pt x="87" y="0"/>
                    </a:lnTo>
                    <a:close/>
                    <a:moveTo>
                      <a:pt x="174" y="0"/>
                    </a:moveTo>
                    <a:lnTo>
                      <a:pt x="224" y="0"/>
                    </a:lnTo>
                    <a:lnTo>
                      <a:pt x="224" y="12"/>
                    </a:lnTo>
                    <a:lnTo>
                      <a:pt x="174" y="12"/>
                    </a:lnTo>
                    <a:lnTo>
                      <a:pt x="174" y="0"/>
                    </a:lnTo>
                    <a:close/>
                    <a:moveTo>
                      <a:pt x="262" y="0"/>
                    </a:moveTo>
                    <a:lnTo>
                      <a:pt x="312" y="0"/>
                    </a:lnTo>
                    <a:lnTo>
                      <a:pt x="312" y="12"/>
                    </a:lnTo>
                    <a:lnTo>
                      <a:pt x="262" y="12"/>
                    </a:lnTo>
                    <a:lnTo>
                      <a:pt x="262" y="0"/>
                    </a:lnTo>
                    <a:close/>
                    <a:moveTo>
                      <a:pt x="349" y="0"/>
                    </a:moveTo>
                    <a:lnTo>
                      <a:pt x="399" y="0"/>
                    </a:lnTo>
                    <a:lnTo>
                      <a:pt x="399" y="12"/>
                    </a:lnTo>
                    <a:lnTo>
                      <a:pt x="349" y="12"/>
                    </a:lnTo>
                    <a:lnTo>
                      <a:pt x="349" y="0"/>
                    </a:lnTo>
                    <a:close/>
                    <a:moveTo>
                      <a:pt x="436" y="0"/>
                    </a:moveTo>
                    <a:lnTo>
                      <a:pt x="486" y="0"/>
                    </a:lnTo>
                    <a:lnTo>
                      <a:pt x="486" y="12"/>
                    </a:lnTo>
                    <a:lnTo>
                      <a:pt x="436" y="12"/>
                    </a:lnTo>
                    <a:lnTo>
                      <a:pt x="436" y="0"/>
                    </a:lnTo>
                    <a:close/>
                    <a:moveTo>
                      <a:pt x="524" y="0"/>
                    </a:moveTo>
                    <a:lnTo>
                      <a:pt x="574" y="0"/>
                    </a:lnTo>
                    <a:lnTo>
                      <a:pt x="574" y="12"/>
                    </a:lnTo>
                    <a:lnTo>
                      <a:pt x="524" y="12"/>
                    </a:lnTo>
                    <a:lnTo>
                      <a:pt x="524" y="0"/>
                    </a:lnTo>
                    <a:close/>
                    <a:moveTo>
                      <a:pt x="611" y="0"/>
                    </a:moveTo>
                    <a:lnTo>
                      <a:pt x="661" y="0"/>
                    </a:lnTo>
                    <a:lnTo>
                      <a:pt x="661" y="12"/>
                    </a:lnTo>
                    <a:lnTo>
                      <a:pt x="611" y="12"/>
                    </a:lnTo>
                    <a:lnTo>
                      <a:pt x="611" y="0"/>
                    </a:lnTo>
                    <a:close/>
                    <a:moveTo>
                      <a:pt x="699" y="0"/>
                    </a:moveTo>
                    <a:lnTo>
                      <a:pt x="748" y="0"/>
                    </a:lnTo>
                    <a:lnTo>
                      <a:pt x="748" y="12"/>
                    </a:lnTo>
                    <a:lnTo>
                      <a:pt x="699" y="12"/>
                    </a:lnTo>
                    <a:lnTo>
                      <a:pt x="699" y="0"/>
                    </a:lnTo>
                    <a:close/>
                    <a:moveTo>
                      <a:pt x="786" y="0"/>
                    </a:moveTo>
                    <a:lnTo>
                      <a:pt x="836" y="0"/>
                    </a:lnTo>
                    <a:lnTo>
                      <a:pt x="836" y="12"/>
                    </a:lnTo>
                    <a:lnTo>
                      <a:pt x="786" y="12"/>
                    </a:lnTo>
                    <a:lnTo>
                      <a:pt x="786" y="0"/>
                    </a:lnTo>
                    <a:close/>
                    <a:moveTo>
                      <a:pt x="873" y="0"/>
                    </a:moveTo>
                    <a:lnTo>
                      <a:pt x="923" y="0"/>
                    </a:lnTo>
                    <a:lnTo>
                      <a:pt x="923" y="12"/>
                    </a:lnTo>
                    <a:lnTo>
                      <a:pt x="873" y="12"/>
                    </a:lnTo>
                    <a:lnTo>
                      <a:pt x="873" y="0"/>
                    </a:lnTo>
                    <a:close/>
                    <a:moveTo>
                      <a:pt x="961" y="0"/>
                    </a:moveTo>
                    <a:lnTo>
                      <a:pt x="1010" y="0"/>
                    </a:lnTo>
                    <a:lnTo>
                      <a:pt x="1010" y="12"/>
                    </a:lnTo>
                    <a:lnTo>
                      <a:pt x="961" y="12"/>
                    </a:lnTo>
                    <a:lnTo>
                      <a:pt x="961" y="0"/>
                    </a:lnTo>
                    <a:close/>
                    <a:moveTo>
                      <a:pt x="1048" y="0"/>
                    </a:moveTo>
                    <a:lnTo>
                      <a:pt x="1098" y="0"/>
                    </a:lnTo>
                    <a:lnTo>
                      <a:pt x="1098" y="12"/>
                    </a:lnTo>
                    <a:lnTo>
                      <a:pt x="1048" y="12"/>
                    </a:lnTo>
                    <a:lnTo>
                      <a:pt x="1048" y="0"/>
                    </a:lnTo>
                    <a:close/>
                    <a:moveTo>
                      <a:pt x="1135" y="0"/>
                    </a:moveTo>
                    <a:lnTo>
                      <a:pt x="1179" y="0"/>
                    </a:lnTo>
                    <a:lnTo>
                      <a:pt x="1179" y="12"/>
                    </a:lnTo>
                    <a:lnTo>
                      <a:pt x="1135" y="12"/>
                    </a:lnTo>
                    <a:lnTo>
                      <a:pt x="1135"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217" name="Freeform 55"/>
              <p:cNvSpPr>
                <a:spLocks noEditPoints="1"/>
              </p:cNvSpPr>
              <p:nvPr/>
            </p:nvSpPr>
            <p:spPr bwMode="auto">
              <a:xfrm>
                <a:off x="812800" y="4162425"/>
                <a:ext cx="120650" cy="612775"/>
              </a:xfrm>
              <a:custGeom>
                <a:avLst/>
                <a:gdLst>
                  <a:gd name="T0" fmla="*/ 383 w 631"/>
                  <a:gd name="T1" fmla="*/ 3213 h 3213"/>
                  <a:gd name="T2" fmla="*/ 383 w 631"/>
                  <a:gd name="T3" fmla="*/ 135 h 3213"/>
                  <a:gd name="T4" fmla="*/ 247 w 631"/>
                  <a:gd name="T5" fmla="*/ 135 h 3213"/>
                  <a:gd name="T6" fmla="*/ 247 w 631"/>
                  <a:gd name="T7" fmla="*/ 3213 h 3213"/>
                  <a:gd name="T8" fmla="*/ 383 w 631"/>
                  <a:gd name="T9" fmla="*/ 3213 h 3213"/>
                  <a:gd name="T10" fmla="*/ 612 w 631"/>
                  <a:gd name="T11" fmla="*/ 509 h 3213"/>
                  <a:gd name="T12" fmla="*/ 315 w 631"/>
                  <a:gd name="T13" fmla="*/ 0 h 3213"/>
                  <a:gd name="T14" fmla="*/ 19 w 631"/>
                  <a:gd name="T15" fmla="*/ 509 h 3213"/>
                  <a:gd name="T16" fmla="*/ 43 w 631"/>
                  <a:gd name="T17" fmla="*/ 602 h 3213"/>
                  <a:gd name="T18" fmla="*/ 136 w 631"/>
                  <a:gd name="T19" fmla="*/ 577 h 3213"/>
                  <a:gd name="T20" fmla="*/ 136 w 631"/>
                  <a:gd name="T21" fmla="*/ 577 h 3213"/>
                  <a:gd name="T22" fmla="*/ 374 w 631"/>
                  <a:gd name="T23" fmla="*/ 169 h 3213"/>
                  <a:gd name="T24" fmla="*/ 257 w 631"/>
                  <a:gd name="T25" fmla="*/ 169 h 3213"/>
                  <a:gd name="T26" fmla="*/ 495 w 631"/>
                  <a:gd name="T27" fmla="*/ 577 h 3213"/>
                  <a:gd name="T28" fmla="*/ 588 w 631"/>
                  <a:gd name="T29" fmla="*/ 602 h 3213"/>
                  <a:gd name="T30" fmla="*/ 612 w 631"/>
                  <a:gd name="T31" fmla="*/ 509 h 3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1" h="3213">
                    <a:moveTo>
                      <a:pt x="383" y="3213"/>
                    </a:moveTo>
                    <a:lnTo>
                      <a:pt x="383" y="135"/>
                    </a:lnTo>
                    <a:lnTo>
                      <a:pt x="247" y="135"/>
                    </a:lnTo>
                    <a:lnTo>
                      <a:pt x="247" y="3213"/>
                    </a:lnTo>
                    <a:lnTo>
                      <a:pt x="383" y="3213"/>
                    </a:lnTo>
                    <a:close/>
                    <a:moveTo>
                      <a:pt x="612" y="509"/>
                    </a:moveTo>
                    <a:lnTo>
                      <a:pt x="315" y="0"/>
                    </a:lnTo>
                    <a:lnTo>
                      <a:pt x="19" y="509"/>
                    </a:lnTo>
                    <a:cubicBezTo>
                      <a:pt x="0" y="541"/>
                      <a:pt x="11" y="583"/>
                      <a:pt x="43" y="602"/>
                    </a:cubicBezTo>
                    <a:cubicBezTo>
                      <a:pt x="76" y="621"/>
                      <a:pt x="117" y="610"/>
                      <a:pt x="136" y="577"/>
                    </a:cubicBezTo>
                    <a:lnTo>
                      <a:pt x="136" y="577"/>
                    </a:lnTo>
                    <a:lnTo>
                      <a:pt x="374" y="169"/>
                    </a:lnTo>
                    <a:lnTo>
                      <a:pt x="257" y="169"/>
                    </a:lnTo>
                    <a:lnTo>
                      <a:pt x="495" y="577"/>
                    </a:lnTo>
                    <a:cubicBezTo>
                      <a:pt x="514" y="610"/>
                      <a:pt x="555" y="621"/>
                      <a:pt x="588" y="602"/>
                    </a:cubicBezTo>
                    <a:cubicBezTo>
                      <a:pt x="620" y="583"/>
                      <a:pt x="631" y="541"/>
                      <a:pt x="612" y="50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Oval 17"/>
              <p:cNvSpPr>
                <a:spLocks noChangeArrowheads="1"/>
              </p:cNvSpPr>
              <p:nvPr/>
            </p:nvSpPr>
            <p:spPr bwMode="auto">
              <a:xfrm>
                <a:off x="2489200" y="4017963"/>
                <a:ext cx="63500" cy="650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212" name="Freeform 50"/>
              <p:cNvSpPr>
                <a:spLocks noEditPoints="1"/>
              </p:cNvSpPr>
              <p:nvPr/>
            </p:nvSpPr>
            <p:spPr bwMode="auto">
              <a:xfrm>
                <a:off x="2519363" y="4090988"/>
                <a:ext cx="20638" cy="1604963"/>
              </a:xfrm>
              <a:custGeom>
                <a:avLst/>
                <a:gdLst>
                  <a:gd name="T0" fmla="*/ 13 w 13"/>
                  <a:gd name="T1" fmla="*/ 0 h 1011"/>
                  <a:gd name="T2" fmla="*/ 13 w 13"/>
                  <a:gd name="T3" fmla="*/ 50 h 1011"/>
                  <a:gd name="T4" fmla="*/ 0 w 13"/>
                  <a:gd name="T5" fmla="*/ 50 h 1011"/>
                  <a:gd name="T6" fmla="*/ 0 w 13"/>
                  <a:gd name="T7" fmla="*/ 0 h 1011"/>
                  <a:gd name="T8" fmla="*/ 13 w 13"/>
                  <a:gd name="T9" fmla="*/ 0 h 1011"/>
                  <a:gd name="T10" fmla="*/ 13 w 13"/>
                  <a:gd name="T11" fmla="*/ 87 h 1011"/>
                  <a:gd name="T12" fmla="*/ 13 w 13"/>
                  <a:gd name="T13" fmla="*/ 137 h 1011"/>
                  <a:gd name="T14" fmla="*/ 0 w 13"/>
                  <a:gd name="T15" fmla="*/ 137 h 1011"/>
                  <a:gd name="T16" fmla="*/ 0 w 13"/>
                  <a:gd name="T17" fmla="*/ 87 h 1011"/>
                  <a:gd name="T18" fmla="*/ 13 w 13"/>
                  <a:gd name="T19" fmla="*/ 87 h 1011"/>
                  <a:gd name="T20" fmla="*/ 13 w 13"/>
                  <a:gd name="T21" fmla="*/ 175 h 1011"/>
                  <a:gd name="T22" fmla="*/ 13 w 13"/>
                  <a:gd name="T23" fmla="*/ 225 h 1011"/>
                  <a:gd name="T24" fmla="*/ 0 w 13"/>
                  <a:gd name="T25" fmla="*/ 225 h 1011"/>
                  <a:gd name="T26" fmla="*/ 0 w 13"/>
                  <a:gd name="T27" fmla="*/ 175 h 1011"/>
                  <a:gd name="T28" fmla="*/ 13 w 13"/>
                  <a:gd name="T29" fmla="*/ 175 h 1011"/>
                  <a:gd name="T30" fmla="*/ 13 w 13"/>
                  <a:gd name="T31" fmla="*/ 262 h 1011"/>
                  <a:gd name="T32" fmla="*/ 13 w 13"/>
                  <a:gd name="T33" fmla="*/ 312 h 1011"/>
                  <a:gd name="T34" fmla="*/ 0 w 13"/>
                  <a:gd name="T35" fmla="*/ 312 h 1011"/>
                  <a:gd name="T36" fmla="*/ 0 w 13"/>
                  <a:gd name="T37" fmla="*/ 262 h 1011"/>
                  <a:gd name="T38" fmla="*/ 13 w 13"/>
                  <a:gd name="T39" fmla="*/ 262 h 1011"/>
                  <a:gd name="T40" fmla="*/ 13 w 13"/>
                  <a:gd name="T41" fmla="*/ 349 h 1011"/>
                  <a:gd name="T42" fmla="*/ 13 w 13"/>
                  <a:gd name="T43" fmla="*/ 399 h 1011"/>
                  <a:gd name="T44" fmla="*/ 0 w 13"/>
                  <a:gd name="T45" fmla="*/ 399 h 1011"/>
                  <a:gd name="T46" fmla="*/ 0 w 13"/>
                  <a:gd name="T47" fmla="*/ 349 h 1011"/>
                  <a:gd name="T48" fmla="*/ 13 w 13"/>
                  <a:gd name="T49" fmla="*/ 349 h 1011"/>
                  <a:gd name="T50" fmla="*/ 13 w 13"/>
                  <a:gd name="T51" fmla="*/ 437 h 1011"/>
                  <a:gd name="T52" fmla="*/ 13 w 13"/>
                  <a:gd name="T53" fmla="*/ 487 h 1011"/>
                  <a:gd name="T54" fmla="*/ 0 w 13"/>
                  <a:gd name="T55" fmla="*/ 487 h 1011"/>
                  <a:gd name="T56" fmla="*/ 0 w 13"/>
                  <a:gd name="T57" fmla="*/ 437 h 1011"/>
                  <a:gd name="T58" fmla="*/ 13 w 13"/>
                  <a:gd name="T59" fmla="*/ 437 h 1011"/>
                  <a:gd name="T60" fmla="*/ 13 w 13"/>
                  <a:gd name="T61" fmla="*/ 524 h 1011"/>
                  <a:gd name="T62" fmla="*/ 13 w 13"/>
                  <a:gd name="T63" fmla="*/ 574 h 1011"/>
                  <a:gd name="T64" fmla="*/ 0 w 13"/>
                  <a:gd name="T65" fmla="*/ 574 h 1011"/>
                  <a:gd name="T66" fmla="*/ 0 w 13"/>
                  <a:gd name="T67" fmla="*/ 524 h 1011"/>
                  <a:gd name="T68" fmla="*/ 13 w 13"/>
                  <a:gd name="T69" fmla="*/ 524 h 1011"/>
                  <a:gd name="T70" fmla="*/ 13 w 13"/>
                  <a:gd name="T71" fmla="*/ 611 h 1011"/>
                  <a:gd name="T72" fmla="*/ 13 w 13"/>
                  <a:gd name="T73" fmla="*/ 661 h 1011"/>
                  <a:gd name="T74" fmla="*/ 0 w 13"/>
                  <a:gd name="T75" fmla="*/ 661 h 1011"/>
                  <a:gd name="T76" fmla="*/ 0 w 13"/>
                  <a:gd name="T77" fmla="*/ 611 h 1011"/>
                  <a:gd name="T78" fmla="*/ 13 w 13"/>
                  <a:gd name="T79" fmla="*/ 611 h 1011"/>
                  <a:gd name="T80" fmla="*/ 13 w 13"/>
                  <a:gd name="T81" fmla="*/ 699 h 1011"/>
                  <a:gd name="T82" fmla="*/ 13 w 13"/>
                  <a:gd name="T83" fmla="*/ 749 h 1011"/>
                  <a:gd name="T84" fmla="*/ 0 w 13"/>
                  <a:gd name="T85" fmla="*/ 749 h 1011"/>
                  <a:gd name="T86" fmla="*/ 0 w 13"/>
                  <a:gd name="T87" fmla="*/ 699 h 1011"/>
                  <a:gd name="T88" fmla="*/ 13 w 13"/>
                  <a:gd name="T89" fmla="*/ 699 h 1011"/>
                  <a:gd name="T90" fmla="*/ 13 w 13"/>
                  <a:gd name="T91" fmla="*/ 786 h 1011"/>
                  <a:gd name="T92" fmla="*/ 13 w 13"/>
                  <a:gd name="T93" fmla="*/ 836 h 1011"/>
                  <a:gd name="T94" fmla="*/ 0 w 13"/>
                  <a:gd name="T95" fmla="*/ 836 h 1011"/>
                  <a:gd name="T96" fmla="*/ 0 w 13"/>
                  <a:gd name="T97" fmla="*/ 786 h 1011"/>
                  <a:gd name="T98" fmla="*/ 13 w 13"/>
                  <a:gd name="T99" fmla="*/ 786 h 1011"/>
                  <a:gd name="T100" fmla="*/ 13 w 13"/>
                  <a:gd name="T101" fmla="*/ 874 h 1011"/>
                  <a:gd name="T102" fmla="*/ 13 w 13"/>
                  <a:gd name="T103" fmla="*/ 923 h 1011"/>
                  <a:gd name="T104" fmla="*/ 0 w 13"/>
                  <a:gd name="T105" fmla="*/ 923 h 1011"/>
                  <a:gd name="T106" fmla="*/ 0 w 13"/>
                  <a:gd name="T107" fmla="*/ 874 h 1011"/>
                  <a:gd name="T108" fmla="*/ 13 w 13"/>
                  <a:gd name="T109" fmla="*/ 874 h 1011"/>
                  <a:gd name="T110" fmla="*/ 13 w 13"/>
                  <a:gd name="T111" fmla="*/ 961 h 1011"/>
                  <a:gd name="T112" fmla="*/ 13 w 13"/>
                  <a:gd name="T113" fmla="*/ 1011 h 1011"/>
                  <a:gd name="T114" fmla="*/ 0 w 13"/>
                  <a:gd name="T115" fmla="*/ 1011 h 1011"/>
                  <a:gd name="T116" fmla="*/ 0 w 13"/>
                  <a:gd name="T117" fmla="*/ 961 h 1011"/>
                  <a:gd name="T118" fmla="*/ 13 w 13"/>
                  <a:gd name="T119" fmla="*/ 961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 h="1011">
                    <a:moveTo>
                      <a:pt x="13" y="0"/>
                    </a:moveTo>
                    <a:lnTo>
                      <a:pt x="13" y="50"/>
                    </a:lnTo>
                    <a:lnTo>
                      <a:pt x="0" y="50"/>
                    </a:lnTo>
                    <a:lnTo>
                      <a:pt x="0" y="0"/>
                    </a:lnTo>
                    <a:lnTo>
                      <a:pt x="13" y="0"/>
                    </a:lnTo>
                    <a:close/>
                    <a:moveTo>
                      <a:pt x="13" y="87"/>
                    </a:moveTo>
                    <a:lnTo>
                      <a:pt x="13" y="137"/>
                    </a:lnTo>
                    <a:lnTo>
                      <a:pt x="0" y="137"/>
                    </a:lnTo>
                    <a:lnTo>
                      <a:pt x="0" y="87"/>
                    </a:lnTo>
                    <a:lnTo>
                      <a:pt x="13" y="87"/>
                    </a:lnTo>
                    <a:close/>
                    <a:moveTo>
                      <a:pt x="13" y="175"/>
                    </a:moveTo>
                    <a:lnTo>
                      <a:pt x="13" y="225"/>
                    </a:lnTo>
                    <a:lnTo>
                      <a:pt x="0" y="225"/>
                    </a:lnTo>
                    <a:lnTo>
                      <a:pt x="0" y="175"/>
                    </a:lnTo>
                    <a:lnTo>
                      <a:pt x="13" y="175"/>
                    </a:lnTo>
                    <a:close/>
                    <a:moveTo>
                      <a:pt x="13" y="262"/>
                    </a:moveTo>
                    <a:lnTo>
                      <a:pt x="13" y="312"/>
                    </a:lnTo>
                    <a:lnTo>
                      <a:pt x="0" y="312"/>
                    </a:lnTo>
                    <a:lnTo>
                      <a:pt x="0" y="262"/>
                    </a:lnTo>
                    <a:lnTo>
                      <a:pt x="13" y="262"/>
                    </a:lnTo>
                    <a:close/>
                    <a:moveTo>
                      <a:pt x="13" y="349"/>
                    </a:moveTo>
                    <a:lnTo>
                      <a:pt x="13" y="399"/>
                    </a:lnTo>
                    <a:lnTo>
                      <a:pt x="0" y="399"/>
                    </a:lnTo>
                    <a:lnTo>
                      <a:pt x="0" y="349"/>
                    </a:lnTo>
                    <a:lnTo>
                      <a:pt x="13" y="349"/>
                    </a:lnTo>
                    <a:close/>
                    <a:moveTo>
                      <a:pt x="13" y="437"/>
                    </a:moveTo>
                    <a:lnTo>
                      <a:pt x="13" y="487"/>
                    </a:lnTo>
                    <a:lnTo>
                      <a:pt x="0" y="487"/>
                    </a:lnTo>
                    <a:lnTo>
                      <a:pt x="0" y="437"/>
                    </a:lnTo>
                    <a:lnTo>
                      <a:pt x="13" y="437"/>
                    </a:lnTo>
                    <a:close/>
                    <a:moveTo>
                      <a:pt x="13" y="524"/>
                    </a:moveTo>
                    <a:lnTo>
                      <a:pt x="13" y="574"/>
                    </a:lnTo>
                    <a:lnTo>
                      <a:pt x="0" y="574"/>
                    </a:lnTo>
                    <a:lnTo>
                      <a:pt x="0" y="524"/>
                    </a:lnTo>
                    <a:lnTo>
                      <a:pt x="13" y="524"/>
                    </a:lnTo>
                    <a:close/>
                    <a:moveTo>
                      <a:pt x="13" y="611"/>
                    </a:moveTo>
                    <a:lnTo>
                      <a:pt x="13" y="661"/>
                    </a:lnTo>
                    <a:lnTo>
                      <a:pt x="0" y="661"/>
                    </a:lnTo>
                    <a:lnTo>
                      <a:pt x="0" y="611"/>
                    </a:lnTo>
                    <a:lnTo>
                      <a:pt x="13" y="611"/>
                    </a:lnTo>
                    <a:close/>
                    <a:moveTo>
                      <a:pt x="13" y="699"/>
                    </a:moveTo>
                    <a:lnTo>
                      <a:pt x="13" y="749"/>
                    </a:lnTo>
                    <a:lnTo>
                      <a:pt x="0" y="749"/>
                    </a:lnTo>
                    <a:lnTo>
                      <a:pt x="0" y="699"/>
                    </a:lnTo>
                    <a:lnTo>
                      <a:pt x="13" y="699"/>
                    </a:lnTo>
                    <a:close/>
                    <a:moveTo>
                      <a:pt x="13" y="786"/>
                    </a:moveTo>
                    <a:lnTo>
                      <a:pt x="13" y="836"/>
                    </a:lnTo>
                    <a:lnTo>
                      <a:pt x="0" y="836"/>
                    </a:lnTo>
                    <a:lnTo>
                      <a:pt x="0" y="786"/>
                    </a:lnTo>
                    <a:lnTo>
                      <a:pt x="13" y="786"/>
                    </a:lnTo>
                    <a:close/>
                    <a:moveTo>
                      <a:pt x="13" y="874"/>
                    </a:moveTo>
                    <a:lnTo>
                      <a:pt x="13" y="923"/>
                    </a:lnTo>
                    <a:lnTo>
                      <a:pt x="0" y="923"/>
                    </a:lnTo>
                    <a:lnTo>
                      <a:pt x="0" y="874"/>
                    </a:lnTo>
                    <a:lnTo>
                      <a:pt x="13" y="874"/>
                    </a:lnTo>
                    <a:close/>
                    <a:moveTo>
                      <a:pt x="13" y="961"/>
                    </a:moveTo>
                    <a:lnTo>
                      <a:pt x="13" y="1011"/>
                    </a:lnTo>
                    <a:lnTo>
                      <a:pt x="0" y="1011"/>
                    </a:lnTo>
                    <a:lnTo>
                      <a:pt x="0" y="961"/>
                    </a:lnTo>
                    <a:lnTo>
                      <a:pt x="13" y="96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219" name="Freeform 57"/>
              <p:cNvSpPr>
                <a:spLocks noEditPoints="1"/>
              </p:cNvSpPr>
              <p:nvPr/>
            </p:nvSpPr>
            <p:spPr bwMode="auto">
              <a:xfrm>
                <a:off x="1665288" y="5399088"/>
                <a:ext cx="684213" cy="120650"/>
              </a:xfrm>
              <a:custGeom>
                <a:avLst/>
                <a:gdLst>
                  <a:gd name="T0" fmla="*/ 0 w 3592"/>
                  <a:gd name="T1" fmla="*/ 247 h 631"/>
                  <a:gd name="T2" fmla="*/ 3457 w 3592"/>
                  <a:gd name="T3" fmla="*/ 247 h 631"/>
                  <a:gd name="T4" fmla="*/ 3457 w 3592"/>
                  <a:gd name="T5" fmla="*/ 383 h 631"/>
                  <a:gd name="T6" fmla="*/ 0 w 3592"/>
                  <a:gd name="T7" fmla="*/ 383 h 631"/>
                  <a:gd name="T8" fmla="*/ 0 w 3592"/>
                  <a:gd name="T9" fmla="*/ 247 h 631"/>
                  <a:gd name="T10" fmla="*/ 3083 w 3592"/>
                  <a:gd name="T11" fmla="*/ 19 h 631"/>
                  <a:gd name="T12" fmla="*/ 3592 w 3592"/>
                  <a:gd name="T13" fmla="*/ 315 h 631"/>
                  <a:gd name="T14" fmla="*/ 3083 w 3592"/>
                  <a:gd name="T15" fmla="*/ 612 h 631"/>
                  <a:gd name="T16" fmla="*/ 2990 w 3592"/>
                  <a:gd name="T17" fmla="*/ 588 h 631"/>
                  <a:gd name="T18" fmla="*/ 3015 w 3592"/>
                  <a:gd name="T19" fmla="*/ 495 h 631"/>
                  <a:gd name="T20" fmla="*/ 3423 w 3592"/>
                  <a:gd name="T21" fmla="*/ 257 h 631"/>
                  <a:gd name="T22" fmla="*/ 3423 w 3592"/>
                  <a:gd name="T23" fmla="*/ 374 h 631"/>
                  <a:gd name="T24" fmla="*/ 3015 w 3592"/>
                  <a:gd name="T25" fmla="*/ 136 h 631"/>
                  <a:gd name="T26" fmla="*/ 2990 w 3592"/>
                  <a:gd name="T27" fmla="*/ 43 h 631"/>
                  <a:gd name="T28" fmla="*/ 3083 w 3592"/>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92" h="631">
                    <a:moveTo>
                      <a:pt x="0" y="247"/>
                    </a:moveTo>
                    <a:lnTo>
                      <a:pt x="3457" y="247"/>
                    </a:lnTo>
                    <a:lnTo>
                      <a:pt x="3457" y="383"/>
                    </a:lnTo>
                    <a:lnTo>
                      <a:pt x="0" y="383"/>
                    </a:lnTo>
                    <a:lnTo>
                      <a:pt x="0" y="247"/>
                    </a:lnTo>
                    <a:close/>
                    <a:moveTo>
                      <a:pt x="3083" y="19"/>
                    </a:moveTo>
                    <a:lnTo>
                      <a:pt x="3592" y="315"/>
                    </a:lnTo>
                    <a:lnTo>
                      <a:pt x="3083" y="612"/>
                    </a:lnTo>
                    <a:cubicBezTo>
                      <a:pt x="3051" y="631"/>
                      <a:pt x="3009" y="620"/>
                      <a:pt x="2990" y="588"/>
                    </a:cubicBezTo>
                    <a:cubicBezTo>
                      <a:pt x="2971" y="555"/>
                      <a:pt x="2982" y="514"/>
                      <a:pt x="3015" y="495"/>
                    </a:cubicBezTo>
                    <a:lnTo>
                      <a:pt x="3423" y="257"/>
                    </a:lnTo>
                    <a:lnTo>
                      <a:pt x="3423" y="374"/>
                    </a:lnTo>
                    <a:lnTo>
                      <a:pt x="3015" y="136"/>
                    </a:lnTo>
                    <a:cubicBezTo>
                      <a:pt x="2982" y="117"/>
                      <a:pt x="2971" y="76"/>
                      <a:pt x="2990" y="43"/>
                    </a:cubicBezTo>
                    <a:cubicBezTo>
                      <a:pt x="3009" y="11"/>
                      <a:pt x="3051" y="0"/>
                      <a:pt x="3083"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50" name="Group 49"/>
          <p:cNvGrpSpPr/>
          <p:nvPr/>
        </p:nvGrpSpPr>
        <p:grpSpPr>
          <a:xfrm>
            <a:off x="928688" y="1949450"/>
            <a:ext cx="4251325" cy="3384550"/>
            <a:chOff x="928688" y="1936750"/>
            <a:chExt cx="4251325" cy="3384550"/>
          </a:xfrm>
          <a:solidFill>
            <a:schemeClr val="tx2">
              <a:lumMod val="60000"/>
              <a:lumOff val="40000"/>
            </a:schemeClr>
          </a:solidFill>
        </p:grpSpPr>
        <p:sp>
          <p:nvSpPr>
            <p:cNvPr id="11" name="Freeform 10"/>
            <p:cNvSpPr>
              <a:spLocks/>
            </p:cNvSpPr>
            <p:nvPr/>
          </p:nvSpPr>
          <p:spPr bwMode="auto">
            <a:xfrm>
              <a:off x="928688" y="1949450"/>
              <a:ext cx="4240213" cy="3371850"/>
            </a:xfrm>
            <a:custGeom>
              <a:avLst/>
              <a:gdLst>
                <a:gd name="T0" fmla="*/ 45 w 22263"/>
                <a:gd name="T1" fmla="*/ 17527 h 17695"/>
                <a:gd name="T2" fmla="*/ 2797 w 22263"/>
                <a:gd name="T3" fmla="*/ 15335 h 17695"/>
                <a:gd name="T4" fmla="*/ 5557 w 22263"/>
                <a:gd name="T5" fmla="*/ 13150 h 17695"/>
                <a:gd name="T6" fmla="*/ 8317 w 22263"/>
                <a:gd name="T7" fmla="*/ 10966 h 17695"/>
                <a:gd name="T8" fmla="*/ 11077 w 22263"/>
                <a:gd name="T9" fmla="*/ 8775 h 17695"/>
                <a:gd name="T10" fmla="*/ 13829 w 22263"/>
                <a:gd name="T11" fmla="*/ 6591 h 17695"/>
                <a:gd name="T12" fmla="*/ 16589 w 22263"/>
                <a:gd name="T13" fmla="*/ 4406 h 17695"/>
                <a:gd name="T14" fmla="*/ 19349 w 22263"/>
                <a:gd name="T15" fmla="*/ 2215 h 17695"/>
                <a:gd name="T16" fmla="*/ 22109 w 22263"/>
                <a:gd name="T17" fmla="*/ 30 h 17695"/>
                <a:gd name="T18" fmla="*/ 22232 w 22263"/>
                <a:gd name="T19" fmla="*/ 45 h 17695"/>
                <a:gd name="T20" fmla="*/ 22218 w 22263"/>
                <a:gd name="T21" fmla="*/ 168 h 17695"/>
                <a:gd name="T22" fmla="*/ 19458 w 22263"/>
                <a:gd name="T23" fmla="*/ 2352 h 17695"/>
                <a:gd name="T24" fmla="*/ 16698 w 22263"/>
                <a:gd name="T25" fmla="*/ 4544 h 17695"/>
                <a:gd name="T26" fmla="*/ 13938 w 22263"/>
                <a:gd name="T27" fmla="*/ 6728 h 17695"/>
                <a:gd name="T28" fmla="*/ 11186 w 22263"/>
                <a:gd name="T29" fmla="*/ 8912 h 17695"/>
                <a:gd name="T30" fmla="*/ 8426 w 22263"/>
                <a:gd name="T31" fmla="*/ 11104 h 17695"/>
                <a:gd name="T32" fmla="*/ 5666 w 22263"/>
                <a:gd name="T33" fmla="*/ 13288 h 17695"/>
                <a:gd name="T34" fmla="*/ 2906 w 22263"/>
                <a:gd name="T35" fmla="*/ 15472 h 17695"/>
                <a:gd name="T36" fmla="*/ 154 w 22263"/>
                <a:gd name="T37" fmla="*/ 17664 h 17695"/>
                <a:gd name="T38" fmla="*/ 31 w 22263"/>
                <a:gd name="T39" fmla="*/ 17650 h 17695"/>
                <a:gd name="T40" fmla="*/ 45 w 22263"/>
                <a:gd name="T41" fmla="*/ 17527 h 17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263" h="17695">
                  <a:moveTo>
                    <a:pt x="45" y="17527"/>
                  </a:moveTo>
                  <a:lnTo>
                    <a:pt x="2797" y="15335"/>
                  </a:lnTo>
                  <a:lnTo>
                    <a:pt x="5557" y="13150"/>
                  </a:lnTo>
                  <a:lnTo>
                    <a:pt x="8317" y="10966"/>
                  </a:lnTo>
                  <a:lnTo>
                    <a:pt x="11077" y="8775"/>
                  </a:lnTo>
                  <a:lnTo>
                    <a:pt x="13829" y="6591"/>
                  </a:lnTo>
                  <a:lnTo>
                    <a:pt x="16589" y="4406"/>
                  </a:lnTo>
                  <a:lnTo>
                    <a:pt x="19349" y="2215"/>
                  </a:lnTo>
                  <a:lnTo>
                    <a:pt x="22109" y="30"/>
                  </a:lnTo>
                  <a:cubicBezTo>
                    <a:pt x="22147" y="0"/>
                    <a:pt x="22202" y="7"/>
                    <a:pt x="22232" y="45"/>
                  </a:cubicBezTo>
                  <a:cubicBezTo>
                    <a:pt x="22263" y="83"/>
                    <a:pt x="22256" y="138"/>
                    <a:pt x="22218" y="168"/>
                  </a:cubicBezTo>
                  <a:lnTo>
                    <a:pt x="19458" y="2352"/>
                  </a:lnTo>
                  <a:lnTo>
                    <a:pt x="16698" y="4544"/>
                  </a:lnTo>
                  <a:lnTo>
                    <a:pt x="13938" y="6728"/>
                  </a:lnTo>
                  <a:lnTo>
                    <a:pt x="11186" y="8912"/>
                  </a:lnTo>
                  <a:lnTo>
                    <a:pt x="8426" y="11104"/>
                  </a:lnTo>
                  <a:lnTo>
                    <a:pt x="5666" y="13288"/>
                  </a:lnTo>
                  <a:lnTo>
                    <a:pt x="2906" y="15472"/>
                  </a:lnTo>
                  <a:lnTo>
                    <a:pt x="154" y="17664"/>
                  </a:lnTo>
                  <a:cubicBezTo>
                    <a:pt x="116" y="17695"/>
                    <a:pt x="61" y="17688"/>
                    <a:pt x="31" y="17650"/>
                  </a:cubicBezTo>
                  <a:cubicBezTo>
                    <a:pt x="0" y="17612"/>
                    <a:pt x="7" y="17557"/>
                    <a:pt x="45" y="17527"/>
                  </a:cubicBezTo>
                  <a:close/>
                </a:path>
              </a:pathLst>
            </a:custGeom>
            <a:grpFill/>
            <a:ln w="1" cap="flat">
              <a:solidFill>
                <a:schemeClr val="tx2">
                  <a:lumMod val="60000"/>
                  <a:lumOff val="40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9" name="Group 48"/>
            <p:cNvGrpSpPr/>
            <p:nvPr/>
          </p:nvGrpSpPr>
          <p:grpSpPr>
            <a:xfrm>
              <a:off x="1965325" y="1936750"/>
              <a:ext cx="3214688" cy="2562225"/>
              <a:chOff x="1965325" y="1936750"/>
              <a:chExt cx="3214688" cy="2562225"/>
            </a:xfrm>
            <a:grpFill/>
          </p:grpSpPr>
          <p:sp>
            <p:nvSpPr>
              <p:cNvPr id="16" name="Oval 15"/>
              <p:cNvSpPr>
                <a:spLocks noChangeArrowheads="1"/>
              </p:cNvSpPr>
              <p:nvPr/>
            </p:nvSpPr>
            <p:spPr bwMode="auto">
              <a:xfrm>
                <a:off x="1965325" y="4435475"/>
                <a:ext cx="63500" cy="63500"/>
              </a:xfrm>
              <a:prstGeom prst="ellipse">
                <a:avLst/>
              </a:prstGeom>
              <a:solidFill>
                <a:schemeClr val="tx1"/>
              </a:solidFill>
              <a:ln w="0">
                <a:solidFill>
                  <a:schemeClr val="tx2">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Oval 19"/>
              <p:cNvSpPr>
                <a:spLocks noChangeArrowheads="1"/>
              </p:cNvSpPr>
              <p:nvPr/>
            </p:nvSpPr>
            <p:spPr bwMode="auto">
              <a:xfrm>
                <a:off x="3014663" y="3602038"/>
                <a:ext cx="65088" cy="65088"/>
              </a:xfrm>
              <a:prstGeom prst="ellipse">
                <a:avLst/>
              </a:prstGeom>
              <a:solidFill>
                <a:schemeClr val="tx1"/>
              </a:solidFill>
              <a:ln w="0">
                <a:solidFill>
                  <a:schemeClr val="tx2">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Oval 23"/>
              <p:cNvSpPr>
                <a:spLocks noChangeArrowheads="1"/>
              </p:cNvSpPr>
              <p:nvPr/>
            </p:nvSpPr>
            <p:spPr bwMode="auto">
              <a:xfrm>
                <a:off x="4067175" y="2768600"/>
                <a:ext cx="63500" cy="65088"/>
              </a:xfrm>
              <a:prstGeom prst="ellipse">
                <a:avLst/>
              </a:prstGeom>
              <a:solidFill>
                <a:schemeClr val="tx1"/>
              </a:solidFill>
              <a:ln w="0">
                <a:solidFill>
                  <a:schemeClr val="tx2">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Oval 25"/>
              <p:cNvSpPr>
                <a:spLocks noChangeArrowheads="1"/>
              </p:cNvSpPr>
              <p:nvPr/>
            </p:nvSpPr>
            <p:spPr bwMode="auto">
              <a:xfrm>
                <a:off x="4591050" y="2352675"/>
                <a:ext cx="63500" cy="65088"/>
              </a:xfrm>
              <a:prstGeom prst="ellipse">
                <a:avLst/>
              </a:prstGeom>
              <a:solidFill>
                <a:schemeClr val="tx1"/>
              </a:solidFill>
              <a:ln w="0">
                <a:solidFill>
                  <a:schemeClr val="tx2">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Oval 27"/>
              <p:cNvSpPr>
                <a:spLocks noChangeArrowheads="1"/>
              </p:cNvSpPr>
              <p:nvPr/>
            </p:nvSpPr>
            <p:spPr bwMode="auto">
              <a:xfrm>
                <a:off x="5116513" y="1936750"/>
                <a:ext cx="63500" cy="63500"/>
              </a:xfrm>
              <a:prstGeom prst="ellipse">
                <a:avLst/>
              </a:prstGeom>
              <a:solidFill>
                <a:schemeClr val="tx1"/>
              </a:solidFill>
              <a:ln w="0">
                <a:solidFill>
                  <a:schemeClr val="tx2">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420626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9"/>
                                          </p:stCondLst>
                                        </p:cTn>
                                        <p:tgtEl>
                                          <p:spTgt spid="86"/>
                                        </p:tgtEl>
                                        <p:attrNameLst>
                                          <p:attrName>style.visibility</p:attrName>
                                        </p:attrNameLst>
                                      </p:cBhvr>
                                      <p:to>
                                        <p:strVal val="visible"/>
                                      </p:to>
                                    </p:set>
                                  </p:childTnLst>
                                  <p:subTnLst>
                                    <p:set>
                                      <p:cBhvr override="childStyle">
                                        <p:cTn dur="1" fill="hold" display="0" masterRel="nextClick" afterEffect="1"/>
                                        <p:tgtEl>
                                          <p:spTgt spid="8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9"/>
                                          </p:stCondLst>
                                        </p:cTn>
                                        <p:tgtEl>
                                          <p:spTgt spid="87"/>
                                        </p:tgtEl>
                                        <p:attrNameLst>
                                          <p:attrName>style.visibility</p:attrName>
                                        </p:attrNameLst>
                                      </p:cBhvr>
                                      <p:to>
                                        <p:strVal val="visible"/>
                                      </p:to>
                                    </p:set>
                                  </p:childTnLst>
                                  <p:subTnLst>
                                    <p:set>
                                      <p:cBhvr override="childStyle">
                                        <p:cTn dur="1" fill="hold" display="0" masterRel="nextClick" afterEffect="1"/>
                                        <p:tgtEl>
                                          <p:spTgt spid="8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9"/>
                                          </p:stCondLst>
                                        </p:cTn>
                                        <p:tgtEl>
                                          <p:spTgt spid="88"/>
                                        </p:tgtEl>
                                        <p:attrNameLst>
                                          <p:attrName>style.visibility</p:attrName>
                                        </p:attrNameLst>
                                      </p:cBhvr>
                                      <p:to>
                                        <p:strVal val="visible"/>
                                      </p:to>
                                    </p:set>
                                  </p:childTnLst>
                                  <p:subTnLst>
                                    <p:set>
                                      <p:cBhvr override="childStyle">
                                        <p:cTn dur="1" fill="hold" display="0" masterRel="nextClick" afterEffect="1"/>
                                        <p:tgtEl>
                                          <p:spTgt spid="88"/>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8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a:t>What the characteristics of a </a:t>
            </a:r>
            <a:r>
              <a:rPr lang="en-US" i="1" dirty="0">
                <a:solidFill>
                  <a:srgbClr val="9D0505"/>
                </a:solidFill>
              </a:rPr>
              <a:t>competitive market </a:t>
            </a:r>
            <a:r>
              <a:rPr lang="en-US" dirty="0"/>
              <a:t>are.</a:t>
            </a:r>
          </a:p>
          <a:p>
            <a:r>
              <a:rPr lang="en-US" dirty="0"/>
              <a:t>How to construct a </a:t>
            </a:r>
            <a:r>
              <a:rPr lang="en-US" i="1" dirty="0">
                <a:solidFill>
                  <a:srgbClr val="9D0505"/>
                </a:solidFill>
              </a:rPr>
              <a:t>demand curve</a:t>
            </a:r>
            <a:r>
              <a:rPr lang="en-US" dirty="0"/>
              <a:t>.</a:t>
            </a:r>
          </a:p>
          <a:p>
            <a:r>
              <a:rPr lang="en-US" dirty="0"/>
              <a:t>How to distinguish a </a:t>
            </a:r>
            <a:r>
              <a:rPr lang="en-US" i="1" dirty="0">
                <a:solidFill>
                  <a:srgbClr val="9D0505"/>
                </a:solidFill>
              </a:rPr>
              <a:t>shift</a:t>
            </a:r>
            <a:r>
              <a:rPr lang="en-US" dirty="0"/>
              <a:t> in demand versus a </a:t>
            </a:r>
            <a:r>
              <a:rPr lang="en-US" i="1" dirty="0">
                <a:solidFill>
                  <a:srgbClr val="9D0505"/>
                </a:solidFill>
              </a:rPr>
              <a:t>movement</a:t>
            </a:r>
            <a:r>
              <a:rPr lang="en-US" dirty="0"/>
              <a:t> along the demand curve.</a:t>
            </a:r>
          </a:p>
          <a:p>
            <a:r>
              <a:rPr lang="en-US" dirty="0"/>
              <a:t>How to construct a </a:t>
            </a:r>
            <a:r>
              <a:rPr lang="en-US" i="1" dirty="0">
                <a:solidFill>
                  <a:srgbClr val="9D0505"/>
                </a:solidFill>
              </a:rPr>
              <a:t>supply curve</a:t>
            </a:r>
            <a:r>
              <a:rPr lang="en-US" dirty="0"/>
              <a:t>.</a:t>
            </a:r>
          </a:p>
          <a:p>
            <a:r>
              <a:rPr lang="en-US" dirty="0"/>
              <a:t>How to distinguish a </a:t>
            </a:r>
            <a:r>
              <a:rPr lang="en-US" i="1" dirty="0">
                <a:solidFill>
                  <a:srgbClr val="9D0505"/>
                </a:solidFill>
              </a:rPr>
              <a:t>shift</a:t>
            </a:r>
            <a:r>
              <a:rPr lang="en-US" dirty="0"/>
              <a:t> in supply versus a </a:t>
            </a:r>
            <a:r>
              <a:rPr lang="en-US" i="1" dirty="0">
                <a:solidFill>
                  <a:srgbClr val="9D0505"/>
                </a:solidFill>
              </a:rPr>
              <a:t>movement</a:t>
            </a:r>
            <a:r>
              <a:rPr lang="en-US" dirty="0"/>
              <a:t> along the supply curve.</a:t>
            </a:r>
          </a:p>
          <a:p>
            <a:r>
              <a:rPr lang="en-US" dirty="0"/>
              <a:t>How demand and supply interact to bring markets to </a:t>
            </a:r>
            <a:r>
              <a:rPr lang="en-US" i="1" dirty="0">
                <a:solidFill>
                  <a:srgbClr val="9D0505"/>
                </a:solidFill>
              </a:rPr>
              <a:t>equilibrium</a:t>
            </a:r>
            <a:r>
              <a:rPr lang="en-US" dirty="0"/>
              <a:t>.</a:t>
            </a:r>
          </a:p>
          <a:p>
            <a:r>
              <a:rPr lang="en-US" dirty="0"/>
              <a:t>How changes in supply and demand influence equilibrium price and quantity.</a:t>
            </a:r>
          </a:p>
        </p:txBody>
      </p:sp>
      <p:sp>
        <p:nvSpPr>
          <p:cNvPr id="2" name="Title 1"/>
          <p:cNvSpPr>
            <a:spLocks noGrp="1"/>
          </p:cNvSpPr>
          <p:nvPr>
            <p:ph type="title"/>
          </p:nvPr>
        </p:nvSpPr>
        <p:spPr/>
        <p:txBody>
          <a:bodyPr/>
          <a:lstStyle/>
          <a:p>
            <a:r>
              <a:rPr lang="en-US" dirty="0"/>
              <a:t>What will you learn in this chapter?</a:t>
            </a:r>
            <a:endParaRPr lang="en-US" dirty="0">
              <a:solidFill>
                <a:srgbClr val="C00000"/>
              </a:solidFill>
            </a:endParaRPr>
          </a:p>
        </p:txBody>
      </p:sp>
    </p:spTree>
    <p:extLst>
      <p:ext uri="{BB962C8B-B14F-4D97-AF65-F5344CB8AC3E}">
        <p14:creationId xmlns:p14="http://schemas.microsoft.com/office/powerpoint/2010/main" val="285125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a:t>Use the following supply schedule to construct the supply curve.</a:t>
            </a:r>
          </a:p>
        </p:txBody>
      </p:sp>
      <p:sp>
        <p:nvSpPr>
          <p:cNvPr id="2" name="Title 1"/>
          <p:cNvSpPr>
            <a:spLocks noGrp="1"/>
          </p:cNvSpPr>
          <p:nvPr>
            <p:ph type="title"/>
          </p:nvPr>
        </p:nvSpPr>
        <p:spPr/>
        <p:txBody>
          <a:bodyPr>
            <a:normAutofit/>
          </a:bodyPr>
          <a:lstStyle/>
          <a:p>
            <a:r>
              <a:rPr lang="en-US" dirty="0"/>
              <a:t>Active Learning: Constructing supply</a:t>
            </a:r>
          </a:p>
        </p:txBody>
      </p:sp>
      <p:graphicFrame>
        <p:nvGraphicFramePr>
          <p:cNvPr id="5" name="Chart 4"/>
          <p:cNvGraphicFramePr/>
          <p:nvPr>
            <p:extLst>
              <p:ext uri="{D42A27DB-BD31-4B8C-83A1-F6EECF244321}">
                <p14:modId xmlns:p14="http://schemas.microsoft.com/office/powerpoint/2010/main" val="1551960070"/>
              </p:ext>
            </p:extLst>
          </p:nvPr>
        </p:nvGraphicFramePr>
        <p:xfrm>
          <a:off x="3352800" y="2277659"/>
          <a:ext cx="5519936" cy="3674281"/>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295650" y="2133600"/>
            <a:ext cx="228600" cy="369332"/>
          </a:xfrm>
          <a:prstGeom prst="rect">
            <a:avLst/>
          </a:prstGeom>
          <a:noFill/>
        </p:spPr>
        <p:txBody>
          <a:bodyPr wrap="square" rtlCol="0">
            <a:spAutoFit/>
          </a:bodyPr>
          <a:lstStyle/>
          <a:p>
            <a:r>
              <a:rPr lang="en-US" dirty="0">
                <a:latin typeface="Calibri Light"/>
              </a:rPr>
              <a:t>P</a:t>
            </a:r>
          </a:p>
        </p:txBody>
      </p:sp>
      <p:sp>
        <p:nvSpPr>
          <p:cNvPr id="7" name="TextBox 6"/>
          <p:cNvSpPr txBox="1"/>
          <p:nvPr/>
        </p:nvSpPr>
        <p:spPr>
          <a:xfrm>
            <a:off x="8801100" y="5574268"/>
            <a:ext cx="228600" cy="369332"/>
          </a:xfrm>
          <a:prstGeom prst="rect">
            <a:avLst/>
          </a:prstGeom>
          <a:noFill/>
        </p:spPr>
        <p:txBody>
          <a:bodyPr wrap="square" rtlCol="0">
            <a:spAutoFit/>
          </a:bodyPr>
          <a:lstStyle/>
          <a:p>
            <a:r>
              <a:rPr lang="en-US" dirty="0">
                <a:latin typeface="Calibri Light"/>
              </a:rPr>
              <a:t>Q</a:t>
            </a:r>
          </a:p>
        </p:txBody>
      </p:sp>
      <p:graphicFrame>
        <p:nvGraphicFramePr>
          <p:cNvPr id="8" name="Table 7"/>
          <p:cNvGraphicFramePr>
            <a:graphicFrameLocks noGrp="1"/>
          </p:cNvGraphicFramePr>
          <p:nvPr>
            <p:extLst>
              <p:ext uri="{D42A27DB-BD31-4B8C-83A1-F6EECF244321}">
                <p14:modId xmlns:p14="http://schemas.microsoft.com/office/powerpoint/2010/main" val="1371740388"/>
              </p:ext>
            </p:extLst>
          </p:nvPr>
        </p:nvGraphicFramePr>
        <p:xfrm>
          <a:off x="609600" y="2293620"/>
          <a:ext cx="2286000" cy="342900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381000">
                <a:tc>
                  <a:txBody>
                    <a:bodyPr/>
                    <a:lstStyle/>
                    <a:p>
                      <a:pPr algn="ctr"/>
                      <a:r>
                        <a:rPr lang="en-US" dirty="0">
                          <a:solidFill>
                            <a:schemeClr val="tx1"/>
                          </a:solidFill>
                          <a:latin typeface="Calibri Light" pitchFamily="34" charset="0"/>
                        </a:rPr>
                        <a:t>Price</a:t>
                      </a:r>
                    </a:p>
                  </a:txBody>
                  <a:tcPr>
                    <a:solidFill>
                      <a:srgbClr val="E4E8D0"/>
                    </a:solidFill>
                  </a:tcPr>
                </a:tc>
                <a:tc>
                  <a:txBody>
                    <a:bodyPr/>
                    <a:lstStyle/>
                    <a:p>
                      <a:pPr algn="ctr"/>
                      <a:r>
                        <a:rPr lang="en-US" dirty="0">
                          <a:solidFill>
                            <a:schemeClr val="tx1"/>
                          </a:solidFill>
                          <a:latin typeface="Calibri Light" pitchFamily="34" charset="0"/>
                        </a:rPr>
                        <a:t>Quantity</a:t>
                      </a:r>
                    </a:p>
                  </a:txBody>
                  <a:tcPr>
                    <a:solidFill>
                      <a:srgbClr val="E4E8D0"/>
                    </a:solidFill>
                  </a:tcPr>
                </a:tc>
                <a:extLst>
                  <a:ext uri="{0D108BD9-81ED-4DB2-BD59-A6C34878D82A}">
                    <a16:rowId xmlns:a16="http://schemas.microsoft.com/office/drawing/2014/main" val="10000"/>
                  </a:ext>
                </a:extLst>
              </a:tr>
              <a:tr h="381000">
                <a:tc>
                  <a:txBody>
                    <a:bodyPr/>
                    <a:lstStyle/>
                    <a:p>
                      <a:pPr algn="ctr"/>
                      <a:r>
                        <a:rPr lang="en-US" dirty="0">
                          <a:latin typeface="Calibri Light" pitchFamily="34" charset="0"/>
                        </a:rPr>
                        <a:t>1</a:t>
                      </a:r>
                    </a:p>
                  </a:txBody>
                  <a:tcPr>
                    <a:solidFill>
                      <a:srgbClr val="F1F9FE"/>
                    </a:solidFill>
                  </a:tcPr>
                </a:tc>
                <a:tc>
                  <a:txBody>
                    <a:bodyPr/>
                    <a:lstStyle/>
                    <a:p>
                      <a:pPr algn="ctr"/>
                      <a:r>
                        <a:rPr lang="en-US" dirty="0">
                          <a:latin typeface="Calibri Light" pitchFamily="34" charset="0"/>
                        </a:rPr>
                        <a:t>140</a:t>
                      </a:r>
                    </a:p>
                  </a:txBody>
                  <a:tcPr>
                    <a:solidFill>
                      <a:srgbClr val="F1F9FE"/>
                    </a:solidFill>
                  </a:tcPr>
                </a:tc>
                <a:extLst>
                  <a:ext uri="{0D108BD9-81ED-4DB2-BD59-A6C34878D82A}">
                    <a16:rowId xmlns:a16="http://schemas.microsoft.com/office/drawing/2014/main" val="10001"/>
                  </a:ext>
                </a:extLst>
              </a:tr>
              <a:tr h="381000">
                <a:tc>
                  <a:txBody>
                    <a:bodyPr/>
                    <a:lstStyle/>
                    <a:p>
                      <a:pPr algn="ctr"/>
                      <a:r>
                        <a:rPr lang="en-US" dirty="0">
                          <a:latin typeface="Calibri Light" pitchFamily="34" charset="0"/>
                        </a:rPr>
                        <a:t>2</a:t>
                      </a:r>
                    </a:p>
                  </a:txBody>
                  <a:tcPr>
                    <a:solidFill>
                      <a:srgbClr val="DBF0FD"/>
                    </a:solidFill>
                  </a:tcPr>
                </a:tc>
                <a:tc>
                  <a:txBody>
                    <a:bodyPr/>
                    <a:lstStyle/>
                    <a:p>
                      <a:pPr algn="ctr"/>
                      <a:r>
                        <a:rPr lang="en-US" dirty="0">
                          <a:latin typeface="Calibri Light" pitchFamily="34" charset="0"/>
                        </a:rPr>
                        <a:t>160</a:t>
                      </a:r>
                    </a:p>
                  </a:txBody>
                  <a:tcPr>
                    <a:solidFill>
                      <a:srgbClr val="DBF0FD"/>
                    </a:solidFill>
                  </a:tcPr>
                </a:tc>
                <a:extLst>
                  <a:ext uri="{0D108BD9-81ED-4DB2-BD59-A6C34878D82A}">
                    <a16:rowId xmlns:a16="http://schemas.microsoft.com/office/drawing/2014/main" val="10002"/>
                  </a:ext>
                </a:extLst>
              </a:tr>
              <a:tr h="381000">
                <a:tc>
                  <a:txBody>
                    <a:bodyPr/>
                    <a:lstStyle/>
                    <a:p>
                      <a:pPr algn="ctr"/>
                      <a:r>
                        <a:rPr lang="en-US" dirty="0">
                          <a:latin typeface="Calibri Light" pitchFamily="34" charset="0"/>
                        </a:rPr>
                        <a:t>3</a:t>
                      </a:r>
                    </a:p>
                  </a:txBody>
                  <a:tcPr>
                    <a:solidFill>
                      <a:srgbClr val="F1F9FE"/>
                    </a:solidFill>
                  </a:tcPr>
                </a:tc>
                <a:tc>
                  <a:txBody>
                    <a:bodyPr/>
                    <a:lstStyle/>
                    <a:p>
                      <a:pPr algn="ctr"/>
                      <a:r>
                        <a:rPr lang="en-US" dirty="0">
                          <a:latin typeface="Calibri Light" pitchFamily="34" charset="0"/>
                        </a:rPr>
                        <a:t>180</a:t>
                      </a:r>
                    </a:p>
                  </a:txBody>
                  <a:tcPr>
                    <a:solidFill>
                      <a:srgbClr val="F1F9FE"/>
                    </a:solidFill>
                  </a:tcPr>
                </a:tc>
                <a:extLst>
                  <a:ext uri="{0D108BD9-81ED-4DB2-BD59-A6C34878D82A}">
                    <a16:rowId xmlns:a16="http://schemas.microsoft.com/office/drawing/2014/main" val="10003"/>
                  </a:ext>
                </a:extLst>
              </a:tr>
              <a:tr h="381000">
                <a:tc>
                  <a:txBody>
                    <a:bodyPr/>
                    <a:lstStyle/>
                    <a:p>
                      <a:pPr algn="ctr"/>
                      <a:r>
                        <a:rPr lang="en-US" dirty="0">
                          <a:latin typeface="Calibri Light" pitchFamily="34" charset="0"/>
                        </a:rPr>
                        <a:t>4</a:t>
                      </a:r>
                    </a:p>
                  </a:txBody>
                  <a:tcPr>
                    <a:solidFill>
                      <a:srgbClr val="DBF0FD"/>
                    </a:solidFill>
                  </a:tcPr>
                </a:tc>
                <a:tc>
                  <a:txBody>
                    <a:bodyPr/>
                    <a:lstStyle/>
                    <a:p>
                      <a:pPr algn="ctr"/>
                      <a:r>
                        <a:rPr lang="en-US" dirty="0">
                          <a:latin typeface="Calibri Light" pitchFamily="34" charset="0"/>
                        </a:rPr>
                        <a:t>200</a:t>
                      </a:r>
                    </a:p>
                  </a:txBody>
                  <a:tcPr>
                    <a:solidFill>
                      <a:srgbClr val="DBF0FD"/>
                    </a:solidFill>
                  </a:tcPr>
                </a:tc>
                <a:extLst>
                  <a:ext uri="{0D108BD9-81ED-4DB2-BD59-A6C34878D82A}">
                    <a16:rowId xmlns:a16="http://schemas.microsoft.com/office/drawing/2014/main" val="10004"/>
                  </a:ext>
                </a:extLst>
              </a:tr>
              <a:tr h="381000">
                <a:tc>
                  <a:txBody>
                    <a:bodyPr/>
                    <a:lstStyle/>
                    <a:p>
                      <a:pPr algn="ctr"/>
                      <a:r>
                        <a:rPr lang="en-US" dirty="0">
                          <a:latin typeface="Calibri Light" pitchFamily="34" charset="0"/>
                        </a:rPr>
                        <a:t>5</a:t>
                      </a:r>
                    </a:p>
                  </a:txBody>
                  <a:tcPr>
                    <a:solidFill>
                      <a:srgbClr val="F1F9FE"/>
                    </a:solidFill>
                  </a:tcPr>
                </a:tc>
                <a:tc>
                  <a:txBody>
                    <a:bodyPr/>
                    <a:lstStyle/>
                    <a:p>
                      <a:pPr algn="ctr"/>
                      <a:r>
                        <a:rPr lang="en-US" dirty="0">
                          <a:latin typeface="Calibri Light" pitchFamily="34" charset="0"/>
                        </a:rPr>
                        <a:t>220</a:t>
                      </a:r>
                    </a:p>
                  </a:txBody>
                  <a:tcPr>
                    <a:solidFill>
                      <a:srgbClr val="F1F9FE"/>
                    </a:solidFill>
                  </a:tcPr>
                </a:tc>
                <a:extLst>
                  <a:ext uri="{0D108BD9-81ED-4DB2-BD59-A6C34878D82A}">
                    <a16:rowId xmlns:a16="http://schemas.microsoft.com/office/drawing/2014/main" val="10005"/>
                  </a:ext>
                </a:extLst>
              </a:tr>
              <a:tr h="381000">
                <a:tc>
                  <a:txBody>
                    <a:bodyPr/>
                    <a:lstStyle/>
                    <a:p>
                      <a:pPr algn="ctr"/>
                      <a:r>
                        <a:rPr lang="en-US" dirty="0">
                          <a:latin typeface="Calibri Light" pitchFamily="34" charset="0"/>
                        </a:rPr>
                        <a:t>6</a:t>
                      </a:r>
                    </a:p>
                  </a:txBody>
                  <a:tcPr>
                    <a:solidFill>
                      <a:srgbClr val="DBF0FD"/>
                    </a:solidFill>
                  </a:tcPr>
                </a:tc>
                <a:tc>
                  <a:txBody>
                    <a:bodyPr/>
                    <a:lstStyle/>
                    <a:p>
                      <a:pPr algn="ctr"/>
                      <a:r>
                        <a:rPr lang="en-US" dirty="0">
                          <a:latin typeface="Calibri Light" pitchFamily="34" charset="0"/>
                        </a:rPr>
                        <a:t>240</a:t>
                      </a:r>
                    </a:p>
                  </a:txBody>
                  <a:tcPr>
                    <a:solidFill>
                      <a:srgbClr val="DBF0FD"/>
                    </a:solidFill>
                  </a:tcPr>
                </a:tc>
                <a:extLst>
                  <a:ext uri="{0D108BD9-81ED-4DB2-BD59-A6C34878D82A}">
                    <a16:rowId xmlns:a16="http://schemas.microsoft.com/office/drawing/2014/main" val="10006"/>
                  </a:ext>
                </a:extLst>
              </a:tr>
              <a:tr h="381000">
                <a:tc>
                  <a:txBody>
                    <a:bodyPr/>
                    <a:lstStyle/>
                    <a:p>
                      <a:pPr algn="ctr"/>
                      <a:r>
                        <a:rPr lang="en-US" dirty="0">
                          <a:latin typeface="Calibri Light" pitchFamily="34" charset="0"/>
                        </a:rPr>
                        <a:t>7</a:t>
                      </a:r>
                    </a:p>
                  </a:txBody>
                  <a:tcPr>
                    <a:solidFill>
                      <a:srgbClr val="F1F9FE"/>
                    </a:solidFill>
                  </a:tcPr>
                </a:tc>
                <a:tc>
                  <a:txBody>
                    <a:bodyPr/>
                    <a:lstStyle/>
                    <a:p>
                      <a:pPr algn="ctr"/>
                      <a:r>
                        <a:rPr lang="en-US" dirty="0">
                          <a:latin typeface="Calibri Light" pitchFamily="34" charset="0"/>
                        </a:rPr>
                        <a:t>260</a:t>
                      </a:r>
                    </a:p>
                  </a:txBody>
                  <a:tcPr>
                    <a:solidFill>
                      <a:srgbClr val="F1F9FE"/>
                    </a:solidFill>
                  </a:tcPr>
                </a:tc>
                <a:extLst>
                  <a:ext uri="{0D108BD9-81ED-4DB2-BD59-A6C34878D82A}">
                    <a16:rowId xmlns:a16="http://schemas.microsoft.com/office/drawing/2014/main" val="10007"/>
                  </a:ext>
                </a:extLst>
              </a:tr>
              <a:tr h="381000">
                <a:tc>
                  <a:txBody>
                    <a:bodyPr/>
                    <a:lstStyle/>
                    <a:p>
                      <a:pPr algn="ctr"/>
                      <a:r>
                        <a:rPr lang="en-US" dirty="0">
                          <a:latin typeface="Calibri Light" pitchFamily="34" charset="0"/>
                        </a:rPr>
                        <a:t>8</a:t>
                      </a:r>
                    </a:p>
                  </a:txBody>
                  <a:tcPr>
                    <a:solidFill>
                      <a:srgbClr val="DAF0FD"/>
                    </a:solidFill>
                  </a:tcPr>
                </a:tc>
                <a:tc>
                  <a:txBody>
                    <a:bodyPr/>
                    <a:lstStyle/>
                    <a:p>
                      <a:pPr algn="ctr"/>
                      <a:r>
                        <a:rPr lang="en-US" dirty="0">
                          <a:latin typeface="Calibri Light" pitchFamily="34" charset="0"/>
                        </a:rPr>
                        <a:t>280</a:t>
                      </a:r>
                    </a:p>
                  </a:txBody>
                  <a:tcPr>
                    <a:solidFill>
                      <a:srgbClr val="DAF0FD"/>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127393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a:t>Use the following supply schedule to construct the supply curve.</a:t>
            </a:r>
          </a:p>
        </p:txBody>
      </p:sp>
      <p:sp>
        <p:nvSpPr>
          <p:cNvPr id="2" name="Title 1"/>
          <p:cNvSpPr>
            <a:spLocks noGrp="1"/>
          </p:cNvSpPr>
          <p:nvPr>
            <p:ph type="title"/>
          </p:nvPr>
        </p:nvSpPr>
        <p:spPr/>
        <p:txBody>
          <a:bodyPr>
            <a:normAutofit/>
          </a:bodyPr>
          <a:lstStyle/>
          <a:p>
            <a:r>
              <a:rPr lang="en-US" dirty="0"/>
              <a:t>Active Learning Solution V</a:t>
            </a:r>
          </a:p>
        </p:txBody>
      </p:sp>
      <p:graphicFrame>
        <p:nvGraphicFramePr>
          <p:cNvPr id="5" name="Chart 4"/>
          <p:cNvGraphicFramePr/>
          <p:nvPr>
            <p:extLst>
              <p:ext uri="{D42A27DB-BD31-4B8C-83A1-F6EECF244321}">
                <p14:modId xmlns:p14="http://schemas.microsoft.com/office/powerpoint/2010/main" val="2995509056"/>
              </p:ext>
            </p:extLst>
          </p:nvPr>
        </p:nvGraphicFramePr>
        <p:xfrm>
          <a:off x="3352800" y="2277659"/>
          <a:ext cx="5519936" cy="3674281"/>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295650" y="2133600"/>
            <a:ext cx="228600" cy="369332"/>
          </a:xfrm>
          <a:prstGeom prst="rect">
            <a:avLst/>
          </a:prstGeom>
          <a:noFill/>
        </p:spPr>
        <p:txBody>
          <a:bodyPr wrap="square" rtlCol="0">
            <a:spAutoFit/>
          </a:bodyPr>
          <a:lstStyle/>
          <a:p>
            <a:r>
              <a:rPr lang="en-US" dirty="0">
                <a:latin typeface="Calibri Light" pitchFamily="34" charset="0"/>
              </a:rPr>
              <a:t>P</a:t>
            </a:r>
          </a:p>
        </p:txBody>
      </p:sp>
      <p:sp>
        <p:nvSpPr>
          <p:cNvPr id="7" name="TextBox 6"/>
          <p:cNvSpPr txBox="1"/>
          <p:nvPr/>
        </p:nvSpPr>
        <p:spPr>
          <a:xfrm>
            <a:off x="8801100" y="5574268"/>
            <a:ext cx="228600" cy="369332"/>
          </a:xfrm>
          <a:prstGeom prst="rect">
            <a:avLst/>
          </a:prstGeom>
          <a:noFill/>
        </p:spPr>
        <p:txBody>
          <a:bodyPr wrap="square" rtlCol="0">
            <a:spAutoFit/>
          </a:bodyPr>
          <a:lstStyle/>
          <a:p>
            <a:r>
              <a:rPr lang="en-US" dirty="0">
                <a:latin typeface="Calibri Light" pitchFamily="34" charset="0"/>
              </a:rPr>
              <a:t>Q</a:t>
            </a:r>
          </a:p>
        </p:txBody>
      </p:sp>
      <p:grpSp>
        <p:nvGrpSpPr>
          <p:cNvPr id="15" name="Group 14"/>
          <p:cNvGrpSpPr/>
          <p:nvPr/>
        </p:nvGrpSpPr>
        <p:grpSpPr>
          <a:xfrm flipV="1">
            <a:off x="4038600" y="2499124"/>
            <a:ext cx="3886200" cy="2621282"/>
            <a:chOff x="4038600" y="2484119"/>
            <a:chExt cx="3886200" cy="2621282"/>
          </a:xfrm>
        </p:grpSpPr>
        <p:sp>
          <p:nvSpPr>
            <p:cNvPr id="16" name="Oval 15"/>
            <p:cNvSpPr/>
            <p:nvPr/>
          </p:nvSpPr>
          <p:spPr>
            <a:xfrm>
              <a:off x="4038600" y="2484119"/>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Light" pitchFamily="34" charset="0"/>
              </a:endParaRPr>
            </a:p>
          </p:txBody>
        </p:sp>
        <p:sp>
          <p:nvSpPr>
            <p:cNvPr id="17" name="Oval 16"/>
            <p:cNvSpPr/>
            <p:nvPr/>
          </p:nvSpPr>
          <p:spPr>
            <a:xfrm>
              <a:off x="5075553" y="3200399"/>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Light" pitchFamily="34" charset="0"/>
              </a:endParaRPr>
            </a:p>
          </p:txBody>
        </p:sp>
        <p:sp>
          <p:nvSpPr>
            <p:cNvPr id="18" name="Oval 17"/>
            <p:cNvSpPr/>
            <p:nvPr/>
          </p:nvSpPr>
          <p:spPr>
            <a:xfrm>
              <a:off x="7879081" y="5059682"/>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Light" pitchFamily="34" charset="0"/>
              </a:endParaRPr>
            </a:p>
          </p:txBody>
        </p:sp>
        <p:sp>
          <p:nvSpPr>
            <p:cNvPr id="19" name="Oval 18"/>
            <p:cNvSpPr/>
            <p:nvPr/>
          </p:nvSpPr>
          <p:spPr>
            <a:xfrm>
              <a:off x="4525643" y="2810509"/>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Light" pitchFamily="34" charset="0"/>
              </a:endParaRPr>
            </a:p>
          </p:txBody>
        </p:sp>
        <p:sp>
          <p:nvSpPr>
            <p:cNvPr id="20" name="Oval 19"/>
            <p:cNvSpPr/>
            <p:nvPr/>
          </p:nvSpPr>
          <p:spPr>
            <a:xfrm>
              <a:off x="5661659" y="358140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Light" pitchFamily="34" charset="0"/>
              </a:endParaRPr>
            </a:p>
          </p:txBody>
        </p:sp>
        <p:sp>
          <p:nvSpPr>
            <p:cNvPr id="21" name="Oval 20"/>
            <p:cNvSpPr/>
            <p:nvPr/>
          </p:nvSpPr>
          <p:spPr>
            <a:xfrm>
              <a:off x="6248399" y="3976368"/>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Light" pitchFamily="34" charset="0"/>
              </a:endParaRPr>
            </a:p>
          </p:txBody>
        </p:sp>
        <p:sp>
          <p:nvSpPr>
            <p:cNvPr id="22" name="Oval 21"/>
            <p:cNvSpPr/>
            <p:nvPr/>
          </p:nvSpPr>
          <p:spPr>
            <a:xfrm>
              <a:off x="6781800" y="434340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Light" pitchFamily="34" charset="0"/>
              </a:endParaRPr>
            </a:p>
          </p:txBody>
        </p:sp>
        <p:sp>
          <p:nvSpPr>
            <p:cNvPr id="23" name="Oval 22"/>
            <p:cNvSpPr/>
            <p:nvPr/>
          </p:nvSpPr>
          <p:spPr>
            <a:xfrm>
              <a:off x="7338059" y="471154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Light" pitchFamily="34" charset="0"/>
              </a:endParaRPr>
            </a:p>
          </p:txBody>
        </p:sp>
      </p:grpSp>
      <p:graphicFrame>
        <p:nvGraphicFramePr>
          <p:cNvPr id="24" name="Table 23"/>
          <p:cNvGraphicFramePr>
            <a:graphicFrameLocks noGrp="1"/>
          </p:cNvGraphicFramePr>
          <p:nvPr>
            <p:extLst>
              <p:ext uri="{D42A27DB-BD31-4B8C-83A1-F6EECF244321}">
                <p14:modId xmlns:p14="http://schemas.microsoft.com/office/powerpoint/2010/main" val="165910340"/>
              </p:ext>
            </p:extLst>
          </p:nvPr>
        </p:nvGraphicFramePr>
        <p:xfrm>
          <a:off x="609600" y="2293620"/>
          <a:ext cx="2286000" cy="342900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381000">
                <a:tc>
                  <a:txBody>
                    <a:bodyPr/>
                    <a:lstStyle/>
                    <a:p>
                      <a:pPr algn="ctr"/>
                      <a:r>
                        <a:rPr lang="en-US" dirty="0">
                          <a:solidFill>
                            <a:schemeClr val="tx1"/>
                          </a:solidFill>
                          <a:latin typeface="Calibri Light" pitchFamily="34" charset="0"/>
                        </a:rPr>
                        <a:t>Price</a:t>
                      </a:r>
                    </a:p>
                  </a:txBody>
                  <a:tcPr>
                    <a:solidFill>
                      <a:srgbClr val="E4E8D0"/>
                    </a:solidFill>
                  </a:tcPr>
                </a:tc>
                <a:tc>
                  <a:txBody>
                    <a:bodyPr/>
                    <a:lstStyle/>
                    <a:p>
                      <a:pPr algn="ctr"/>
                      <a:r>
                        <a:rPr lang="en-US" dirty="0">
                          <a:solidFill>
                            <a:schemeClr val="tx1"/>
                          </a:solidFill>
                          <a:latin typeface="Calibri Light" pitchFamily="34" charset="0"/>
                        </a:rPr>
                        <a:t>Quantity</a:t>
                      </a:r>
                    </a:p>
                  </a:txBody>
                  <a:tcPr>
                    <a:solidFill>
                      <a:srgbClr val="E4E8D0"/>
                    </a:solidFill>
                  </a:tcPr>
                </a:tc>
                <a:extLst>
                  <a:ext uri="{0D108BD9-81ED-4DB2-BD59-A6C34878D82A}">
                    <a16:rowId xmlns:a16="http://schemas.microsoft.com/office/drawing/2014/main" val="10000"/>
                  </a:ext>
                </a:extLst>
              </a:tr>
              <a:tr h="381000">
                <a:tc>
                  <a:txBody>
                    <a:bodyPr/>
                    <a:lstStyle/>
                    <a:p>
                      <a:pPr algn="ctr"/>
                      <a:r>
                        <a:rPr lang="en-US" dirty="0">
                          <a:latin typeface="Calibri Light" pitchFamily="34" charset="0"/>
                        </a:rPr>
                        <a:t>1</a:t>
                      </a:r>
                    </a:p>
                  </a:txBody>
                  <a:tcPr>
                    <a:solidFill>
                      <a:srgbClr val="F1F9FE"/>
                    </a:solidFill>
                  </a:tcPr>
                </a:tc>
                <a:tc>
                  <a:txBody>
                    <a:bodyPr/>
                    <a:lstStyle/>
                    <a:p>
                      <a:pPr algn="ctr"/>
                      <a:r>
                        <a:rPr lang="en-US" dirty="0">
                          <a:latin typeface="Calibri Light" pitchFamily="34" charset="0"/>
                        </a:rPr>
                        <a:t>140</a:t>
                      </a:r>
                    </a:p>
                  </a:txBody>
                  <a:tcPr>
                    <a:solidFill>
                      <a:srgbClr val="F1F9FE"/>
                    </a:solidFill>
                  </a:tcPr>
                </a:tc>
                <a:extLst>
                  <a:ext uri="{0D108BD9-81ED-4DB2-BD59-A6C34878D82A}">
                    <a16:rowId xmlns:a16="http://schemas.microsoft.com/office/drawing/2014/main" val="10001"/>
                  </a:ext>
                </a:extLst>
              </a:tr>
              <a:tr h="381000">
                <a:tc>
                  <a:txBody>
                    <a:bodyPr/>
                    <a:lstStyle/>
                    <a:p>
                      <a:pPr algn="ctr"/>
                      <a:r>
                        <a:rPr lang="en-US" dirty="0">
                          <a:latin typeface="Calibri Light" pitchFamily="34" charset="0"/>
                        </a:rPr>
                        <a:t>2</a:t>
                      </a:r>
                    </a:p>
                  </a:txBody>
                  <a:tcPr>
                    <a:solidFill>
                      <a:srgbClr val="DBF0FD"/>
                    </a:solidFill>
                  </a:tcPr>
                </a:tc>
                <a:tc>
                  <a:txBody>
                    <a:bodyPr/>
                    <a:lstStyle/>
                    <a:p>
                      <a:pPr algn="ctr"/>
                      <a:r>
                        <a:rPr lang="en-US" dirty="0">
                          <a:latin typeface="Calibri Light" pitchFamily="34" charset="0"/>
                        </a:rPr>
                        <a:t>160</a:t>
                      </a:r>
                    </a:p>
                  </a:txBody>
                  <a:tcPr>
                    <a:solidFill>
                      <a:srgbClr val="DBF0FD"/>
                    </a:solidFill>
                  </a:tcPr>
                </a:tc>
                <a:extLst>
                  <a:ext uri="{0D108BD9-81ED-4DB2-BD59-A6C34878D82A}">
                    <a16:rowId xmlns:a16="http://schemas.microsoft.com/office/drawing/2014/main" val="10002"/>
                  </a:ext>
                </a:extLst>
              </a:tr>
              <a:tr h="381000">
                <a:tc>
                  <a:txBody>
                    <a:bodyPr/>
                    <a:lstStyle/>
                    <a:p>
                      <a:pPr algn="ctr"/>
                      <a:r>
                        <a:rPr lang="en-US" dirty="0">
                          <a:latin typeface="Calibri Light" pitchFamily="34" charset="0"/>
                        </a:rPr>
                        <a:t>3</a:t>
                      </a:r>
                    </a:p>
                  </a:txBody>
                  <a:tcPr>
                    <a:solidFill>
                      <a:srgbClr val="F1F9FE"/>
                    </a:solidFill>
                  </a:tcPr>
                </a:tc>
                <a:tc>
                  <a:txBody>
                    <a:bodyPr/>
                    <a:lstStyle/>
                    <a:p>
                      <a:pPr algn="ctr"/>
                      <a:r>
                        <a:rPr lang="en-US" dirty="0">
                          <a:latin typeface="Calibri Light" pitchFamily="34" charset="0"/>
                        </a:rPr>
                        <a:t>180</a:t>
                      </a:r>
                    </a:p>
                  </a:txBody>
                  <a:tcPr>
                    <a:solidFill>
                      <a:srgbClr val="F1F9FE"/>
                    </a:solidFill>
                  </a:tcPr>
                </a:tc>
                <a:extLst>
                  <a:ext uri="{0D108BD9-81ED-4DB2-BD59-A6C34878D82A}">
                    <a16:rowId xmlns:a16="http://schemas.microsoft.com/office/drawing/2014/main" val="10003"/>
                  </a:ext>
                </a:extLst>
              </a:tr>
              <a:tr h="381000">
                <a:tc>
                  <a:txBody>
                    <a:bodyPr/>
                    <a:lstStyle/>
                    <a:p>
                      <a:pPr algn="ctr"/>
                      <a:r>
                        <a:rPr lang="en-US" dirty="0">
                          <a:latin typeface="Calibri Light" pitchFamily="34" charset="0"/>
                        </a:rPr>
                        <a:t>4</a:t>
                      </a:r>
                    </a:p>
                  </a:txBody>
                  <a:tcPr>
                    <a:solidFill>
                      <a:srgbClr val="DBF0FD"/>
                    </a:solidFill>
                  </a:tcPr>
                </a:tc>
                <a:tc>
                  <a:txBody>
                    <a:bodyPr/>
                    <a:lstStyle/>
                    <a:p>
                      <a:pPr algn="ctr"/>
                      <a:r>
                        <a:rPr lang="en-US" dirty="0">
                          <a:latin typeface="Calibri Light" pitchFamily="34" charset="0"/>
                        </a:rPr>
                        <a:t>200</a:t>
                      </a:r>
                    </a:p>
                  </a:txBody>
                  <a:tcPr>
                    <a:solidFill>
                      <a:srgbClr val="DBF0FD"/>
                    </a:solidFill>
                  </a:tcPr>
                </a:tc>
                <a:extLst>
                  <a:ext uri="{0D108BD9-81ED-4DB2-BD59-A6C34878D82A}">
                    <a16:rowId xmlns:a16="http://schemas.microsoft.com/office/drawing/2014/main" val="10004"/>
                  </a:ext>
                </a:extLst>
              </a:tr>
              <a:tr h="381000">
                <a:tc>
                  <a:txBody>
                    <a:bodyPr/>
                    <a:lstStyle/>
                    <a:p>
                      <a:pPr algn="ctr"/>
                      <a:r>
                        <a:rPr lang="en-US" dirty="0">
                          <a:latin typeface="Calibri Light" pitchFamily="34" charset="0"/>
                        </a:rPr>
                        <a:t>5</a:t>
                      </a:r>
                    </a:p>
                  </a:txBody>
                  <a:tcPr>
                    <a:solidFill>
                      <a:srgbClr val="F1F9FE"/>
                    </a:solidFill>
                  </a:tcPr>
                </a:tc>
                <a:tc>
                  <a:txBody>
                    <a:bodyPr/>
                    <a:lstStyle/>
                    <a:p>
                      <a:pPr algn="ctr"/>
                      <a:r>
                        <a:rPr lang="en-US" dirty="0">
                          <a:latin typeface="Calibri Light" pitchFamily="34" charset="0"/>
                        </a:rPr>
                        <a:t>220</a:t>
                      </a:r>
                    </a:p>
                  </a:txBody>
                  <a:tcPr>
                    <a:solidFill>
                      <a:srgbClr val="F1F9FE"/>
                    </a:solidFill>
                  </a:tcPr>
                </a:tc>
                <a:extLst>
                  <a:ext uri="{0D108BD9-81ED-4DB2-BD59-A6C34878D82A}">
                    <a16:rowId xmlns:a16="http://schemas.microsoft.com/office/drawing/2014/main" val="10005"/>
                  </a:ext>
                </a:extLst>
              </a:tr>
              <a:tr h="381000">
                <a:tc>
                  <a:txBody>
                    <a:bodyPr/>
                    <a:lstStyle/>
                    <a:p>
                      <a:pPr algn="ctr"/>
                      <a:r>
                        <a:rPr lang="en-US" dirty="0">
                          <a:latin typeface="Calibri Light" pitchFamily="34" charset="0"/>
                        </a:rPr>
                        <a:t>6</a:t>
                      </a:r>
                    </a:p>
                  </a:txBody>
                  <a:tcPr>
                    <a:solidFill>
                      <a:srgbClr val="DBF0FD"/>
                    </a:solidFill>
                  </a:tcPr>
                </a:tc>
                <a:tc>
                  <a:txBody>
                    <a:bodyPr/>
                    <a:lstStyle/>
                    <a:p>
                      <a:pPr algn="ctr"/>
                      <a:r>
                        <a:rPr lang="en-US" dirty="0">
                          <a:latin typeface="Calibri Light" pitchFamily="34" charset="0"/>
                        </a:rPr>
                        <a:t>240</a:t>
                      </a:r>
                    </a:p>
                  </a:txBody>
                  <a:tcPr>
                    <a:solidFill>
                      <a:srgbClr val="DBF0FD"/>
                    </a:solidFill>
                  </a:tcPr>
                </a:tc>
                <a:extLst>
                  <a:ext uri="{0D108BD9-81ED-4DB2-BD59-A6C34878D82A}">
                    <a16:rowId xmlns:a16="http://schemas.microsoft.com/office/drawing/2014/main" val="10006"/>
                  </a:ext>
                </a:extLst>
              </a:tr>
              <a:tr h="381000">
                <a:tc>
                  <a:txBody>
                    <a:bodyPr/>
                    <a:lstStyle/>
                    <a:p>
                      <a:pPr algn="ctr"/>
                      <a:r>
                        <a:rPr lang="en-US" dirty="0">
                          <a:latin typeface="Calibri Light" pitchFamily="34" charset="0"/>
                        </a:rPr>
                        <a:t>7</a:t>
                      </a:r>
                    </a:p>
                  </a:txBody>
                  <a:tcPr>
                    <a:solidFill>
                      <a:srgbClr val="F1F9FE"/>
                    </a:solidFill>
                  </a:tcPr>
                </a:tc>
                <a:tc>
                  <a:txBody>
                    <a:bodyPr/>
                    <a:lstStyle/>
                    <a:p>
                      <a:pPr algn="ctr"/>
                      <a:r>
                        <a:rPr lang="en-US" dirty="0">
                          <a:latin typeface="Calibri Light" pitchFamily="34" charset="0"/>
                        </a:rPr>
                        <a:t>260</a:t>
                      </a:r>
                    </a:p>
                  </a:txBody>
                  <a:tcPr>
                    <a:solidFill>
                      <a:srgbClr val="F1F9FE"/>
                    </a:solidFill>
                  </a:tcPr>
                </a:tc>
                <a:extLst>
                  <a:ext uri="{0D108BD9-81ED-4DB2-BD59-A6C34878D82A}">
                    <a16:rowId xmlns:a16="http://schemas.microsoft.com/office/drawing/2014/main" val="10007"/>
                  </a:ext>
                </a:extLst>
              </a:tr>
              <a:tr h="381000">
                <a:tc>
                  <a:txBody>
                    <a:bodyPr/>
                    <a:lstStyle/>
                    <a:p>
                      <a:pPr algn="ctr"/>
                      <a:r>
                        <a:rPr lang="en-US" dirty="0">
                          <a:latin typeface="Calibri Light" pitchFamily="34" charset="0"/>
                        </a:rPr>
                        <a:t>8</a:t>
                      </a:r>
                    </a:p>
                  </a:txBody>
                  <a:tcPr>
                    <a:solidFill>
                      <a:srgbClr val="DAF0FD"/>
                    </a:solidFill>
                  </a:tcPr>
                </a:tc>
                <a:tc>
                  <a:txBody>
                    <a:bodyPr/>
                    <a:lstStyle/>
                    <a:p>
                      <a:pPr algn="ctr"/>
                      <a:r>
                        <a:rPr lang="en-US" dirty="0">
                          <a:latin typeface="Calibri Light" pitchFamily="34" charset="0"/>
                        </a:rPr>
                        <a:t>280</a:t>
                      </a:r>
                    </a:p>
                  </a:txBody>
                  <a:tcPr>
                    <a:solidFill>
                      <a:srgbClr val="DAF0FD"/>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2913927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a:t>The five most important </a:t>
            </a:r>
            <a:r>
              <a:rPr lang="en-US" i="1" dirty="0">
                <a:solidFill>
                  <a:srgbClr val="9D0505"/>
                </a:solidFill>
              </a:rPr>
              <a:t>non-price determinants of supply </a:t>
            </a:r>
            <a:r>
              <a:rPr lang="en-US" dirty="0"/>
              <a:t>are:</a:t>
            </a:r>
            <a:endParaRPr lang="en-US" u="sng" dirty="0"/>
          </a:p>
          <a:p>
            <a:endParaRPr lang="en-US" dirty="0"/>
          </a:p>
          <a:p>
            <a:endParaRPr lang="en-US" dirty="0"/>
          </a:p>
          <a:p>
            <a:endParaRPr lang="en-US" dirty="0"/>
          </a:p>
          <a:p>
            <a:r>
              <a:rPr lang="en-US" dirty="0"/>
              <a:t>What happens when one of the non-price determinants changes?</a:t>
            </a:r>
          </a:p>
          <a:p>
            <a:pPr lvl="1"/>
            <a:r>
              <a:rPr lang="en-US" dirty="0"/>
              <a:t>If positive influence, supply increases.</a:t>
            </a:r>
          </a:p>
          <a:p>
            <a:pPr lvl="1"/>
            <a:r>
              <a:rPr lang="en-US" dirty="0"/>
              <a:t>If negative influence, supply decreases.</a:t>
            </a:r>
          </a:p>
          <a:p>
            <a:pPr lvl="1"/>
            <a:endParaRPr lang="en-US" dirty="0"/>
          </a:p>
          <a:p>
            <a:pPr lvl="1"/>
            <a:endParaRPr lang="en-US" dirty="0"/>
          </a:p>
        </p:txBody>
      </p:sp>
      <p:sp>
        <p:nvSpPr>
          <p:cNvPr id="2" name="Title 1"/>
          <p:cNvSpPr>
            <a:spLocks noGrp="1"/>
          </p:cNvSpPr>
          <p:nvPr>
            <p:ph type="title"/>
          </p:nvPr>
        </p:nvSpPr>
        <p:spPr/>
        <p:txBody>
          <a:bodyPr/>
          <a:lstStyle/>
          <a:p>
            <a:r>
              <a:rPr lang="en-US" dirty="0"/>
              <a:t>Changes in supply</a:t>
            </a:r>
          </a:p>
        </p:txBody>
      </p:sp>
      <p:graphicFrame>
        <p:nvGraphicFramePr>
          <p:cNvPr id="6" name="Table 5"/>
          <p:cNvGraphicFramePr>
            <a:graphicFrameLocks noGrp="1"/>
          </p:cNvGraphicFramePr>
          <p:nvPr>
            <p:extLst>
              <p:ext uri="{D42A27DB-BD31-4B8C-83A1-F6EECF244321}">
                <p14:modId xmlns:p14="http://schemas.microsoft.com/office/powerpoint/2010/main" val="3983217485"/>
              </p:ext>
            </p:extLst>
          </p:nvPr>
        </p:nvGraphicFramePr>
        <p:xfrm>
          <a:off x="762000" y="2316480"/>
          <a:ext cx="7620000" cy="1417320"/>
        </p:xfrm>
        <a:graphic>
          <a:graphicData uri="http://schemas.openxmlformats.org/drawingml/2006/table">
            <a:tbl>
              <a:tblPr firstRow="1" bandRow="1">
                <a:tableStyleId>{69CF1AB2-1976-4502-BF36-3FF5EA218861}</a:tableStyleId>
              </a:tblPr>
              <a:tblGrid>
                <a:gridCol w="38100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tblGrid>
              <a:tr h="380354">
                <a:tc>
                  <a:txBody>
                    <a:bodyPr/>
                    <a:lstStyle/>
                    <a:p>
                      <a:pPr algn="ctr"/>
                      <a:r>
                        <a:rPr lang="en-US" sz="2500" b="0" dirty="0">
                          <a:latin typeface="Calibri Light" pitchFamily="34" charset="0"/>
                        </a:rPr>
                        <a:t>Technology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500" b="0" dirty="0">
                          <a:latin typeface="Calibri Light" pitchFamily="34" charset="0"/>
                        </a:rPr>
                        <a:t>Number</a:t>
                      </a:r>
                      <a:r>
                        <a:rPr lang="en-US" sz="2500" b="0" baseline="0" dirty="0">
                          <a:latin typeface="Calibri Light" pitchFamily="34" charset="0"/>
                        </a:rPr>
                        <a:t> of producers</a:t>
                      </a:r>
                      <a:endParaRPr lang="en-US" sz="25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0"/>
                  </a:ext>
                </a:extLst>
              </a:tr>
              <a:tr h="380354">
                <a:tc>
                  <a:txBody>
                    <a:bodyPr/>
                    <a:lstStyle/>
                    <a:p>
                      <a:pPr algn="ctr"/>
                      <a:r>
                        <a:rPr lang="en-US" sz="2500" b="0" dirty="0">
                          <a:latin typeface="Calibri Light" pitchFamily="34" charset="0"/>
                        </a:rPr>
                        <a:t>Prices of inputs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sz="2500" b="0" dirty="0">
                          <a:latin typeface="Calibri Light" pitchFamily="34" charset="0"/>
                        </a:rPr>
                        <a:t>Expectations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1"/>
                  </a:ext>
                </a:extLst>
              </a:tr>
              <a:tr h="380354">
                <a:tc gridSpan="2">
                  <a:txBody>
                    <a:bodyPr/>
                    <a:lstStyle/>
                    <a:p>
                      <a:pPr algn="ctr"/>
                      <a:r>
                        <a:rPr lang="en-US" sz="2500" b="0" dirty="0">
                          <a:latin typeface="Calibri Light" pitchFamily="34" charset="0"/>
                        </a:rPr>
                        <a:t>Prices of related goods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hMerge="1">
                  <a:txBody>
                    <a:bodyPr/>
                    <a:lstStyle/>
                    <a:p>
                      <a:pPr algn="ctr"/>
                      <a:endParaRPr lang="en-US" sz="2500" b="0" dirty="0"/>
                    </a:p>
                  </a:txBody>
                  <a:tcPr>
                    <a:lnR w="12700" cap="flat" cmpd="sng" algn="ctr">
                      <a:solidFill>
                        <a:schemeClr val="tx1"/>
                      </a:solidFill>
                      <a:prstDash val="solid"/>
                      <a:round/>
                      <a:headEnd type="none" w="med" len="med"/>
                      <a:tailEnd type="none" w="med" len="med"/>
                    </a:lnR>
                    <a:solidFill>
                      <a:schemeClr val="tx2">
                        <a:lumMod val="40000"/>
                        <a:lumOff val="6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694431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TextBox 197"/>
          <p:cNvSpPr txBox="1"/>
          <p:nvPr/>
        </p:nvSpPr>
        <p:spPr>
          <a:xfrm>
            <a:off x="5486400" y="1869965"/>
            <a:ext cx="3608388" cy="3970318"/>
          </a:xfrm>
          <a:prstGeom prst="rect">
            <a:avLst/>
          </a:prstGeom>
          <a:noFill/>
        </p:spPr>
        <p:txBody>
          <a:bodyPr wrap="square" rtlCol="0">
            <a:spAutoFit/>
          </a:bodyPr>
          <a:lstStyle/>
          <a:p>
            <a:pPr marL="285750" indent="-285750">
              <a:buFont typeface="Arial" pitchFamily="34" charset="0"/>
              <a:buChar char="•"/>
            </a:pPr>
            <a:r>
              <a:rPr lang="en-US" sz="2800" dirty="0">
                <a:latin typeface="Calibri Light" pitchFamily="34" charset="0"/>
              </a:rPr>
              <a:t>When supply increases, the supply curve shifts to the right.</a:t>
            </a:r>
          </a:p>
          <a:p>
            <a:pPr marL="285750" indent="-285750">
              <a:buFont typeface="Arial" pitchFamily="34" charset="0"/>
              <a:buChar char="•"/>
            </a:pPr>
            <a:r>
              <a:rPr lang="en-US" sz="2800" dirty="0">
                <a:latin typeface="Calibri Light" pitchFamily="34" charset="0"/>
              </a:rPr>
              <a:t>When supply decreases, the supply curve shifts to the left.</a:t>
            </a:r>
          </a:p>
          <a:p>
            <a:endParaRPr lang="en-US" sz="2800" dirty="0">
              <a:latin typeface="Calibri Light" pitchFamily="34" charset="0"/>
            </a:endParaRPr>
          </a:p>
        </p:txBody>
      </p:sp>
      <p:sp>
        <p:nvSpPr>
          <p:cNvPr id="2" name="Title 1"/>
          <p:cNvSpPr>
            <a:spLocks noGrp="1"/>
          </p:cNvSpPr>
          <p:nvPr>
            <p:ph type="title"/>
          </p:nvPr>
        </p:nvSpPr>
        <p:spPr/>
        <p:txBody>
          <a:bodyPr/>
          <a:lstStyle/>
          <a:p>
            <a:r>
              <a:rPr lang="en-US" dirty="0"/>
              <a:t>Shifting the supply curve</a:t>
            </a:r>
          </a:p>
        </p:txBody>
      </p:sp>
      <p:grpSp>
        <p:nvGrpSpPr>
          <p:cNvPr id="5290" name="Group 5289"/>
          <p:cNvGrpSpPr/>
          <p:nvPr/>
        </p:nvGrpSpPr>
        <p:grpSpPr>
          <a:xfrm>
            <a:off x="677863" y="1806575"/>
            <a:ext cx="4579937" cy="3832225"/>
            <a:chOff x="2281238" y="1425575"/>
            <a:chExt cx="4579937" cy="3832225"/>
          </a:xfrm>
        </p:grpSpPr>
        <p:sp>
          <p:nvSpPr>
            <p:cNvPr id="9269" name="Freeform 91"/>
            <p:cNvSpPr>
              <a:spLocks noEditPoints="1"/>
            </p:cNvSpPr>
            <p:nvPr/>
          </p:nvSpPr>
          <p:spPr bwMode="auto">
            <a:xfrm>
              <a:off x="2792413" y="3214688"/>
              <a:ext cx="2139950" cy="31750"/>
            </a:xfrm>
            <a:custGeom>
              <a:avLst/>
              <a:gdLst>
                <a:gd name="T0" fmla="*/ 39 w 1348"/>
                <a:gd name="T1" fmla="*/ 1 h 20"/>
                <a:gd name="T2" fmla="*/ 0 w 1348"/>
                <a:gd name="T3" fmla="*/ 10 h 20"/>
                <a:gd name="T4" fmla="*/ 67 w 1348"/>
                <a:gd name="T5" fmla="*/ 1 h 20"/>
                <a:gd name="T6" fmla="*/ 106 w 1348"/>
                <a:gd name="T7" fmla="*/ 11 h 20"/>
                <a:gd name="T8" fmla="*/ 67 w 1348"/>
                <a:gd name="T9" fmla="*/ 1 h 20"/>
                <a:gd name="T10" fmla="*/ 173 w 1348"/>
                <a:gd name="T11" fmla="*/ 2 h 20"/>
                <a:gd name="T12" fmla="*/ 135 w 1348"/>
                <a:gd name="T13" fmla="*/ 11 h 20"/>
                <a:gd name="T14" fmla="*/ 202 w 1348"/>
                <a:gd name="T15" fmla="*/ 2 h 20"/>
                <a:gd name="T16" fmla="*/ 240 w 1348"/>
                <a:gd name="T17" fmla="*/ 12 h 20"/>
                <a:gd name="T18" fmla="*/ 202 w 1348"/>
                <a:gd name="T19" fmla="*/ 2 h 20"/>
                <a:gd name="T20" fmla="*/ 307 w 1348"/>
                <a:gd name="T21" fmla="*/ 3 h 20"/>
                <a:gd name="T22" fmla="*/ 269 w 1348"/>
                <a:gd name="T23" fmla="*/ 12 h 20"/>
                <a:gd name="T24" fmla="*/ 336 w 1348"/>
                <a:gd name="T25" fmla="*/ 3 h 20"/>
                <a:gd name="T26" fmla="*/ 375 w 1348"/>
                <a:gd name="T27" fmla="*/ 13 h 20"/>
                <a:gd name="T28" fmla="*/ 336 w 1348"/>
                <a:gd name="T29" fmla="*/ 3 h 20"/>
                <a:gd name="T30" fmla="*/ 442 w 1348"/>
                <a:gd name="T31" fmla="*/ 4 h 20"/>
                <a:gd name="T32" fmla="*/ 403 w 1348"/>
                <a:gd name="T33" fmla="*/ 13 h 20"/>
                <a:gd name="T34" fmla="*/ 471 w 1348"/>
                <a:gd name="T35" fmla="*/ 4 h 20"/>
                <a:gd name="T36" fmla="*/ 509 w 1348"/>
                <a:gd name="T37" fmla="*/ 14 h 20"/>
                <a:gd name="T38" fmla="*/ 471 w 1348"/>
                <a:gd name="T39" fmla="*/ 4 h 20"/>
                <a:gd name="T40" fmla="*/ 576 w 1348"/>
                <a:gd name="T41" fmla="*/ 5 h 20"/>
                <a:gd name="T42" fmla="*/ 538 w 1348"/>
                <a:gd name="T43" fmla="*/ 14 h 20"/>
                <a:gd name="T44" fmla="*/ 605 w 1348"/>
                <a:gd name="T45" fmla="*/ 5 h 20"/>
                <a:gd name="T46" fmla="*/ 643 w 1348"/>
                <a:gd name="T47" fmla="*/ 15 h 20"/>
                <a:gd name="T48" fmla="*/ 605 w 1348"/>
                <a:gd name="T49" fmla="*/ 5 h 20"/>
                <a:gd name="T50" fmla="*/ 711 w 1348"/>
                <a:gd name="T51" fmla="*/ 6 h 20"/>
                <a:gd name="T52" fmla="*/ 672 w 1348"/>
                <a:gd name="T53" fmla="*/ 15 h 20"/>
                <a:gd name="T54" fmla="*/ 739 w 1348"/>
                <a:gd name="T55" fmla="*/ 6 h 20"/>
                <a:gd name="T56" fmla="*/ 778 w 1348"/>
                <a:gd name="T57" fmla="*/ 16 h 20"/>
                <a:gd name="T58" fmla="*/ 739 w 1348"/>
                <a:gd name="T59" fmla="*/ 6 h 20"/>
                <a:gd name="T60" fmla="*/ 845 w 1348"/>
                <a:gd name="T61" fmla="*/ 7 h 20"/>
                <a:gd name="T62" fmla="*/ 807 w 1348"/>
                <a:gd name="T63" fmla="*/ 16 h 20"/>
                <a:gd name="T64" fmla="*/ 874 w 1348"/>
                <a:gd name="T65" fmla="*/ 7 h 20"/>
                <a:gd name="T66" fmla="*/ 912 w 1348"/>
                <a:gd name="T67" fmla="*/ 17 h 20"/>
                <a:gd name="T68" fmla="*/ 874 w 1348"/>
                <a:gd name="T69" fmla="*/ 7 h 20"/>
                <a:gd name="T70" fmla="*/ 979 w 1348"/>
                <a:gd name="T71" fmla="*/ 8 h 20"/>
                <a:gd name="T72" fmla="*/ 941 w 1348"/>
                <a:gd name="T73" fmla="*/ 17 h 20"/>
                <a:gd name="T74" fmla="*/ 1008 w 1348"/>
                <a:gd name="T75" fmla="*/ 8 h 20"/>
                <a:gd name="T76" fmla="*/ 1047 w 1348"/>
                <a:gd name="T77" fmla="*/ 18 h 20"/>
                <a:gd name="T78" fmla="*/ 1008 w 1348"/>
                <a:gd name="T79" fmla="*/ 8 h 20"/>
                <a:gd name="T80" fmla="*/ 1114 w 1348"/>
                <a:gd name="T81" fmla="*/ 9 h 20"/>
                <a:gd name="T82" fmla="*/ 1075 w 1348"/>
                <a:gd name="T83" fmla="*/ 18 h 20"/>
                <a:gd name="T84" fmla="*/ 1143 w 1348"/>
                <a:gd name="T85" fmla="*/ 9 h 20"/>
                <a:gd name="T86" fmla="*/ 1181 w 1348"/>
                <a:gd name="T87" fmla="*/ 19 h 20"/>
                <a:gd name="T88" fmla="*/ 1143 w 1348"/>
                <a:gd name="T89" fmla="*/ 9 h 20"/>
                <a:gd name="T90" fmla="*/ 1248 w 1348"/>
                <a:gd name="T91" fmla="*/ 10 h 20"/>
                <a:gd name="T92" fmla="*/ 1210 w 1348"/>
                <a:gd name="T93" fmla="*/ 19 h 20"/>
                <a:gd name="T94" fmla="*/ 1277 w 1348"/>
                <a:gd name="T95" fmla="*/ 10 h 20"/>
                <a:gd name="T96" fmla="*/ 1315 w 1348"/>
                <a:gd name="T97" fmla="*/ 20 h 20"/>
                <a:gd name="T98" fmla="*/ 1277 w 1348"/>
                <a:gd name="T99" fmla="*/ 10 h 20"/>
                <a:gd name="T100" fmla="*/ 1348 w 1348"/>
                <a:gd name="T101" fmla="*/ 10 h 20"/>
                <a:gd name="T102" fmla="*/ 1344 w 1348"/>
                <a:gd name="T10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48" h="20">
                  <a:moveTo>
                    <a:pt x="0" y="0"/>
                  </a:moveTo>
                  <a:lnTo>
                    <a:pt x="39" y="1"/>
                  </a:lnTo>
                  <a:lnTo>
                    <a:pt x="39" y="10"/>
                  </a:lnTo>
                  <a:lnTo>
                    <a:pt x="0" y="10"/>
                  </a:lnTo>
                  <a:lnTo>
                    <a:pt x="0" y="0"/>
                  </a:lnTo>
                  <a:close/>
                  <a:moveTo>
                    <a:pt x="67" y="1"/>
                  </a:moveTo>
                  <a:lnTo>
                    <a:pt x="106" y="1"/>
                  </a:lnTo>
                  <a:lnTo>
                    <a:pt x="106" y="11"/>
                  </a:lnTo>
                  <a:lnTo>
                    <a:pt x="67" y="10"/>
                  </a:lnTo>
                  <a:lnTo>
                    <a:pt x="67" y="1"/>
                  </a:lnTo>
                  <a:close/>
                  <a:moveTo>
                    <a:pt x="135" y="1"/>
                  </a:moveTo>
                  <a:lnTo>
                    <a:pt x="173" y="2"/>
                  </a:lnTo>
                  <a:lnTo>
                    <a:pt x="173" y="11"/>
                  </a:lnTo>
                  <a:lnTo>
                    <a:pt x="135" y="11"/>
                  </a:lnTo>
                  <a:lnTo>
                    <a:pt x="135" y="1"/>
                  </a:lnTo>
                  <a:close/>
                  <a:moveTo>
                    <a:pt x="202" y="2"/>
                  </a:moveTo>
                  <a:lnTo>
                    <a:pt x="240" y="2"/>
                  </a:lnTo>
                  <a:lnTo>
                    <a:pt x="240" y="12"/>
                  </a:lnTo>
                  <a:lnTo>
                    <a:pt x="202" y="11"/>
                  </a:lnTo>
                  <a:lnTo>
                    <a:pt x="202" y="2"/>
                  </a:lnTo>
                  <a:close/>
                  <a:moveTo>
                    <a:pt x="269" y="2"/>
                  </a:moveTo>
                  <a:lnTo>
                    <a:pt x="307" y="3"/>
                  </a:lnTo>
                  <a:lnTo>
                    <a:pt x="307" y="12"/>
                  </a:lnTo>
                  <a:lnTo>
                    <a:pt x="269" y="12"/>
                  </a:lnTo>
                  <a:lnTo>
                    <a:pt x="269" y="2"/>
                  </a:lnTo>
                  <a:close/>
                  <a:moveTo>
                    <a:pt x="336" y="3"/>
                  </a:moveTo>
                  <a:lnTo>
                    <a:pt x="375" y="3"/>
                  </a:lnTo>
                  <a:lnTo>
                    <a:pt x="375" y="13"/>
                  </a:lnTo>
                  <a:lnTo>
                    <a:pt x="336" y="12"/>
                  </a:lnTo>
                  <a:lnTo>
                    <a:pt x="336" y="3"/>
                  </a:lnTo>
                  <a:close/>
                  <a:moveTo>
                    <a:pt x="403" y="3"/>
                  </a:moveTo>
                  <a:lnTo>
                    <a:pt x="442" y="4"/>
                  </a:lnTo>
                  <a:lnTo>
                    <a:pt x="442" y="13"/>
                  </a:lnTo>
                  <a:lnTo>
                    <a:pt x="403" y="13"/>
                  </a:lnTo>
                  <a:lnTo>
                    <a:pt x="403" y="3"/>
                  </a:lnTo>
                  <a:close/>
                  <a:moveTo>
                    <a:pt x="471" y="4"/>
                  </a:moveTo>
                  <a:lnTo>
                    <a:pt x="509" y="4"/>
                  </a:lnTo>
                  <a:lnTo>
                    <a:pt x="509" y="14"/>
                  </a:lnTo>
                  <a:lnTo>
                    <a:pt x="471" y="13"/>
                  </a:lnTo>
                  <a:lnTo>
                    <a:pt x="471" y="4"/>
                  </a:lnTo>
                  <a:close/>
                  <a:moveTo>
                    <a:pt x="538" y="4"/>
                  </a:moveTo>
                  <a:lnTo>
                    <a:pt x="576" y="5"/>
                  </a:lnTo>
                  <a:lnTo>
                    <a:pt x="576" y="14"/>
                  </a:lnTo>
                  <a:lnTo>
                    <a:pt x="538" y="14"/>
                  </a:lnTo>
                  <a:lnTo>
                    <a:pt x="538" y="4"/>
                  </a:lnTo>
                  <a:close/>
                  <a:moveTo>
                    <a:pt x="605" y="5"/>
                  </a:moveTo>
                  <a:lnTo>
                    <a:pt x="643" y="5"/>
                  </a:lnTo>
                  <a:lnTo>
                    <a:pt x="643" y="15"/>
                  </a:lnTo>
                  <a:lnTo>
                    <a:pt x="605" y="14"/>
                  </a:lnTo>
                  <a:lnTo>
                    <a:pt x="605" y="5"/>
                  </a:lnTo>
                  <a:close/>
                  <a:moveTo>
                    <a:pt x="672" y="5"/>
                  </a:moveTo>
                  <a:lnTo>
                    <a:pt x="711" y="6"/>
                  </a:lnTo>
                  <a:lnTo>
                    <a:pt x="711" y="15"/>
                  </a:lnTo>
                  <a:lnTo>
                    <a:pt x="672" y="15"/>
                  </a:lnTo>
                  <a:lnTo>
                    <a:pt x="672" y="5"/>
                  </a:lnTo>
                  <a:close/>
                  <a:moveTo>
                    <a:pt x="739" y="6"/>
                  </a:moveTo>
                  <a:lnTo>
                    <a:pt x="778" y="6"/>
                  </a:lnTo>
                  <a:lnTo>
                    <a:pt x="778" y="16"/>
                  </a:lnTo>
                  <a:lnTo>
                    <a:pt x="739" y="15"/>
                  </a:lnTo>
                  <a:lnTo>
                    <a:pt x="739" y="6"/>
                  </a:lnTo>
                  <a:close/>
                  <a:moveTo>
                    <a:pt x="807" y="6"/>
                  </a:moveTo>
                  <a:lnTo>
                    <a:pt x="845" y="7"/>
                  </a:lnTo>
                  <a:lnTo>
                    <a:pt x="845" y="16"/>
                  </a:lnTo>
                  <a:lnTo>
                    <a:pt x="807" y="16"/>
                  </a:lnTo>
                  <a:lnTo>
                    <a:pt x="807" y="6"/>
                  </a:lnTo>
                  <a:close/>
                  <a:moveTo>
                    <a:pt x="874" y="7"/>
                  </a:moveTo>
                  <a:lnTo>
                    <a:pt x="912" y="7"/>
                  </a:lnTo>
                  <a:lnTo>
                    <a:pt x="912" y="17"/>
                  </a:lnTo>
                  <a:lnTo>
                    <a:pt x="874" y="16"/>
                  </a:lnTo>
                  <a:lnTo>
                    <a:pt x="874" y="7"/>
                  </a:lnTo>
                  <a:close/>
                  <a:moveTo>
                    <a:pt x="941" y="7"/>
                  </a:moveTo>
                  <a:lnTo>
                    <a:pt x="979" y="8"/>
                  </a:lnTo>
                  <a:lnTo>
                    <a:pt x="979" y="17"/>
                  </a:lnTo>
                  <a:lnTo>
                    <a:pt x="941" y="17"/>
                  </a:lnTo>
                  <a:lnTo>
                    <a:pt x="941" y="7"/>
                  </a:lnTo>
                  <a:close/>
                  <a:moveTo>
                    <a:pt x="1008" y="8"/>
                  </a:moveTo>
                  <a:lnTo>
                    <a:pt x="1047" y="8"/>
                  </a:lnTo>
                  <a:lnTo>
                    <a:pt x="1047" y="18"/>
                  </a:lnTo>
                  <a:lnTo>
                    <a:pt x="1008" y="17"/>
                  </a:lnTo>
                  <a:lnTo>
                    <a:pt x="1008" y="8"/>
                  </a:lnTo>
                  <a:close/>
                  <a:moveTo>
                    <a:pt x="1075" y="8"/>
                  </a:moveTo>
                  <a:lnTo>
                    <a:pt x="1114" y="9"/>
                  </a:lnTo>
                  <a:lnTo>
                    <a:pt x="1114" y="18"/>
                  </a:lnTo>
                  <a:lnTo>
                    <a:pt x="1075" y="18"/>
                  </a:lnTo>
                  <a:lnTo>
                    <a:pt x="1075" y="8"/>
                  </a:lnTo>
                  <a:close/>
                  <a:moveTo>
                    <a:pt x="1143" y="9"/>
                  </a:moveTo>
                  <a:lnTo>
                    <a:pt x="1181" y="9"/>
                  </a:lnTo>
                  <a:lnTo>
                    <a:pt x="1181" y="19"/>
                  </a:lnTo>
                  <a:lnTo>
                    <a:pt x="1143" y="18"/>
                  </a:lnTo>
                  <a:lnTo>
                    <a:pt x="1143" y="9"/>
                  </a:lnTo>
                  <a:close/>
                  <a:moveTo>
                    <a:pt x="1210" y="9"/>
                  </a:moveTo>
                  <a:lnTo>
                    <a:pt x="1248" y="10"/>
                  </a:lnTo>
                  <a:lnTo>
                    <a:pt x="1248" y="19"/>
                  </a:lnTo>
                  <a:lnTo>
                    <a:pt x="1210" y="19"/>
                  </a:lnTo>
                  <a:lnTo>
                    <a:pt x="1210" y="9"/>
                  </a:lnTo>
                  <a:close/>
                  <a:moveTo>
                    <a:pt x="1277" y="10"/>
                  </a:moveTo>
                  <a:lnTo>
                    <a:pt x="1315" y="10"/>
                  </a:lnTo>
                  <a:lnTo>
                    <a:pt x="1315" y="20"/>
                  </a:lnTo>
                  <a:lnTo>
                    <a:pt x="1277" y="19"/>
                  </a:lnTo>
                  <a:lnTo>
                    <a:pt x="1277" y="10"/>
                  </a:lnTo>
                  <a:close/>
                  <a:moveTo>
                    <a:pt x="1344" y="10"/>
                  </a:moveTo>
                  <a:lnTo>
                    <a:pt x="1348" y="10"/>
                  </a:lnTo>
                  <a:lnTo>
                    <a:pt x="1348" y="20"/>
                  </a:lnTo>
                  <a:lnTo>
                    <a:pt x="1344" y="20"/>
                  </a:lnTo>
                  <a:lnTo>
                    <a:pt x="1344" y="1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41" name="AutoShape 53"/>
            <p:cNvSpPr>
              <a:spLocks noChangeAspect="1" noChangeArrowheads="1" noTextEdit="1"/>
            </p:cNvSpPr>
            <p:nvPr/>
          </p:nvSpPr>
          <p:spPr bwMode="auto">
            <a:xfrm>
              <a:off x="2281238" y="1425575"/>
              <a:ext cx="4579937"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9244" name="Rectangle 57"/>
            <p:cNvSpPr>
              <a:spLocks noChangeArrowheads="1"/>
            </p:cNvSpPr>
            <p:nvPr/>
          </p:nvSpPr>
          <p:spPr bwMode="auto">
            <a:xfrm>
              <a:off x="2736850" y="1890713"/>
              <a:ext cx="7937" cy="2697163"/>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45" name="Freeform 58"/>
            <p:cNvSpPr>
              <a:spLocks noEditPoints="1"/>
            </p:cNvSpPr>
            <p:nvPr/>
          </p:nvSpPr>
          <p:spPr bwMode="auto">
            <a:xfrm>
              <a:off x="2692400" y="1885950"/>
              <a:ext cx="47625" cy="2706688"/>
            </a:xfrm>
            <a:custGeom>
              <a:avLst/>
              <a:gdLst>
                <a:gd name="T0" fmla="*/ 0 w 30"/>
                <a:gd name="T1" fmla="*/ 1699 h 1705"/>
                <a:gd name="T2" fmla="*/ 30 w 30"/>
                <a:gd name="T3" fmla="*/ 1699 h 1705"/>
                <a:gd name="T4" fmla="*/ 30 w 30"/>
                <a:gd name="T5" fmla="*/ 1705 h 1705"/>
                <a:gd name="T6" fmla="*/ 0 w 30"/>
                <a:gd name="T7" fmla="*/ 1705 h 1705"/>
                <a:gd name="T8" fmla="*/ 0 w 30"/>
                <a:gd name="T9" fmla="*/ 1699 h 1705"/>
                <a:gd name="T10" fmla="*/ 0 w 30"/>
                <a:gd name="T11" fmla="*/ 1416 h 1705"/>
                <a:gd name="T12" fmla="*/ 30 w 30"/>
                <a:gd name="T13" fmla="*/ 1416 h 1705"/>
                <a:gd name="T14" fmla="*/ 30 w 30"/>
                <a:gd name="T15" fmla="*/ 1422 h 1705"/>
                <a:gd name="T16" fmla="*/ 0 w 30"/>
                <a:gd name="T17" fmla="*/ 1422 h 1705"/>
                <a:gd name="T18" fmla="*/ 0 w 30"/>
                <a:gd name="T19" fmla="*/ 1416 h 1705"/>
                <a:gd name="T20" fmla="*/ 0 w 30"/>
                <a:gd name="T21" fmla="*/ 1133 h 1705"/>
                <a:gd name="T22" fmla="*/ 30 w 30"/>
                <a:gd name="T23" fmla="*/ 1133 h 1705"/>
                <a:gd name="T24" fmla="*/ 30 w 30"/>
                <a:gd name="T25" fmla="*/ 1139 h 1705"/>
                <a:gd name="T26" fmla="*/ 0 w 30"/>
                <a:gd name="T27" fmla="*/ 1139 h 1705"/>
                <a:gd name="T28" fmla="*/ 0 w 30"/>
                <a:gd name="T29" fmla="*/ 1133 h 1705"/>
                <a:gd name="T30" fmla="*/ 0 w 30"/>
                <a:gd name="T31" fmla="*/ 850 h 1705"/>
                <a:gd name="T32" fmla="*/ 30 w 30"/>
                <a:gd name="T33" fmla="*/ 850 h 1705"/>
                <a:gd name="T34" fmla="*/ 30 w 30"/>
                <a:gd name="T35" fmla="*/ 856 h 1705"/>
                <a:gd name="T36" fmla="*/ 0 w 30"/>
                <a:gd name="T37" fmla="*/ 856 h 1705"/>
                <a:gd name="T38" fmla="*/ 0 w 30"/>
                <a:gd name="T39" fmla="*/ 850 h 1705"/>
                <a:gd name="T40" fmla="*/ 0 w 30"/>
                <a:gd name="T41" fmla="*/ 567 h 1705"/>
                <a:gd name="T42" fmla="*/ 30 w 30"/>
                <a:gd name="T43" fmla="*/ 567 h 1705"/>
                <a:gd name="T44" fmla="*/ 30 w 30"/>
                <a:gd name="T45" fmla="*/ 572 h 1705"/>
                <a:gd name="T46" fmla="*/ 0 w 30"/>
                <a:gd name="T47" fmla="*/ 572 h 1705"/>
                <a:gd name="T48" fmla="*/ 0 w 30"/>
                <a:gd name="T49" fmla="*/ 567 h 1705"/>
                <a:gd name="T50" fmla="*/ 0 w 30"/>
                <a:gd name="T51" fmla="*/ 283 h 1705"/>
                <a:gd name="T52" fmla="*/ 30 w 30"/>
                <a:gd name="T53" fmla="*/ 283 h 1705"/>
                <a:gd name="T54" fmla="*/ 30 w 30"/>
                <a:gd name="T55" fmla="*/ 289 h 1705"/>
                <a:gd name="T56" fmla="*/ 0 w 30"/>
                <a:gd name="T57" fmla="*/ 289 h 1705"/>
                <a:gd name="T58" fmla="*/ 0 w 30"/>
                <a:gd name="T59" fmla="*/ 283 h 1705"/>
                <a:gd name="T60" fmla="*/ 0 w 30"/>
                <a:gd name="T61" fmla="*/ 0 h 1705"/>
                <a:gd name="T62" fmla="*/ 30 w 30"/>
                <a:gd name="T63" fmla="*/ 0 h 1705"/>
                <a:gd name="T64" fmla="*/ 30 w 30"/>
                <a:gd name="T65" fmla="*/ 6 h 1705"/>
                <a:gd name="T66" fmla="*/ 0 w 30"/>
                <a:gd name="T67" fmla="*/ 6 h 1705"/>
                <a:gd name="T68" fmla="*/ 0 w 30"/>
                <a:gd name="T69" fmla="*/ 0 h 1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 h="1705">
                  <a:moveTo>
                    <a:pt x="0" y="1699"/>
                  </a:moveTo>
                  <a:lnTo>
                    <a:pt x="30" y="1699"/>
                  </a:lnTo>
                  <a:lnTo>
                    <a:pt x="30" y="1705"/>
                  </a:lnTo>
                  <a:lnTo>
                    <a:pt x="0" y="1705"/>
                  </a:lnTo>
                  <a:lnTo>
                    <a:pt x="0" y="1699"/>
                  </a:lnTo>
                  <a:close/>
                  <a:moveTo>
                    <a:pt x="0" y="1416"/>
                  </a:moveTo>
                  <a:lnTo>
                    <a:pt x="30" y="1416"/>
                  </a:lnTo>
                  <a:lnTo>
                    <a:pt x="30" y="1422"/>
                  </a:lnTo>
                  <a:lnTo>
                    <a:pt x="0" y="1422"/>
                  </a:lnTo>
                  <a:lnTo>
                    <a:pt x="0" y="1416"/>
                  </a:lnTo>
                  <a:close/>
                  <a:moveTo>
                    <a:pt x="0" y="1133"/>
                  </a:moveTo>
                  <a:lnTo>
                    <a:pt x="30" y="1133"/>
                  </a:lnTo>
                  <a:lnTo>
                    <a:pt x="30" y="1139"/>
                  </a:lnTo>
                  <a:lnTo>
                    <a:pt x="0" y="1139"/>
                  </a:lnTo>
                  <a:lnTo>
                    <a:pt x="0" y="1133"/>
                  </a:lnTo>
                  <a:close/>
                  <a:moveTo>
                    <a:pt x="0" y="850"/>
                  </a:moveTo>
                  <a:lnTo>
                    <a:pt x="30" y="850"/>
                  </a:lnTo>
                  <a:lnTo>
                    <a:pt x="30" y="856"/>
                  </a:lnTo>
                  <a:lnTo>
                    <a:pt x="0" y="856"/>
                  </a:lnTo>
                  <a:lnTo>
                    <a:pt x="0" y="850"/>
                  </a:lnTo>
                  <a:close/>
                  <a:moveTo>
                    <a:pt x="0" y="567"/>
                  </a:moveTo>
                  <a:lnTo>
                    <a:pt x="30" y="567"/>
                  </a:lnTo>
                  <a:lnTo>
                    <a:pt x="30" y="572"/>
                  </a:lnTo>
                  <a:lnTo>
                    <a:pt x="0" y="572"/>
                  </a:lnTo>
                  <a:lnTo>
                    <a:pt x="0" y="567"/>
                  </a:lnTo>
                  <a:close/>
                  <a:moveTo>
                    <a:pt x="0" y="283"/>
                  </a:moveTo>
                  <a:lnTo>
                    <a:pt x="30" y="283"/>
                  </a:lnTo>
                  <a:lnTo>
                    <a:pt x="30" y="289"/>
                  </a:lnTo>
                  <a:lnTo>
                    <a:pt x="0" y="289"/>
                  </a:lnTo>
                  <a:lnTo>
                    <a:pt x="0" y="283"/>
                  </a:lnTo>
                  <a:close/>
                  <a:moveTo>
                    <a:pt x="0" y="0"/>
                  </a:moveTo>
                  <a:lnTo>
                    <a:pt x="30" y="0"/>
                  </a:lnTo>
                  <a:lnTo>
                    <a:pt x="30" y="6"/>
                  </a:lnTo>
                  <a:lnTo>
                    <a:pt x="0" y="6"/>
                  </a:lnTo>
                  <a:lnTo>
                    <a:pt x="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46" name="Rectangle 59"/>
            <p:cNvSpPr>
              <a:spLocks noChangeArrowheads="1"/>
            </p:cNvSpPr>
            <p:nvPr/>
          </p:nvSpPr>
          <p:spPr bwMode="auto">
            <a:xfrm>
              <a:off x="2740025" y="4583113"/>
              <a:ext cx="3659187" cy="9525"/>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47" name="Freeform 60"/>
            <p:cNvSpPr>
              <a:spLocks noEditPoints="1"/>
            </p:cNvSpPr>
            <p:nvPr/>
          </p:nvSpPr>
          <p:spPr bwMode="auto">
            <a:xfrm>
              <a:off x="2736850" y="4587875"/>
              <a:ext cx="3667125" cy="47625"/>
            </a:xfrm>
            <a:custGeom>
              <a:avLst/>
              <a:gdLst>
                <a:gd name="T0" fmla="*/ 5 w 2310"/>
                <a:gd name="T1" fmla="*/ 0 h 30"/>
                <a:gd name="T2" fmla="*/ 5 w 2310"/>
                <a:gd name="T3" fmla="*/ 30 h 30"/>
                <a:gd name="T4" fmla="*/ 0 w 2310"/>
                <a:gd name="T5" fmla="*/ 30 h 30"/>
                <a:gd name="T6" fmla="*/ 0 w 2310"/>
                <a:gd name="T7" fmla="*/ 0 h 30"/>
                <a:gd name="T8" fmla="*/ 5 w 2310"/>
                <a:gd name="T9" fmla="*/ 0 h 30"/>
                <a:gd name="T10" fmla="*/ 466 w 2310"/>
                <a:gd name="T11" fmla="*/ 0 h 30"/>
                <a:gd name="T12" fmla="*/ 466 w 2310"/>
                <a:gd name="T13" fmla="*/ 30 h 30"/>
                <a:gd name="T14" fmla="*/ 460 w 2310"/>
                <a:gd name="T15" fmla="*/ 30 h 30"/>
                <a:gd name="T16" fmla="*/ 460 w 2310"/>
                <a:gd name="T17" fmla="*/ 0 h 30"/>
                <a:gd name="T18" fmla="*/ 466 w 2310"/>
                <a:gd name="T19" fmla="*/ 0 h 30"/>
                <a:gd name="T20" fmla="*/ 927 w 2310"/>
                <a:gd name="T21" fmla="*/ 0 h 30"/>
                <a:gd name="T22" fmla="*/ 927 w 2310"/>
                <a:gd name="T23" fmla="*/ 30 h 30"/>
                <a:gd name="T24" fmla="*/ 921 w 2310"/>
                <a:gd name="T25" fmla="*/ 30 h 30"/>
                <a:gd name="T26" fmla="*/ 921 w 2310"/>
                <a:gd name="T27" fmla="*/ 0 h 30"/>
                <a:gd name="T28" fmla="*/ 927 w 2310"/>
                <a:gd name="T29" fmla="*/ 0 h 30"/>
                <a:gd name="T30" fmla="*/ 1388 w 2310"/>
                <a:gd name="T31" fmla="*/ 0 h 30"/>
                <a:gd name="T32" fmla="*/ 1388 w 2310"/>
                <a:gd name="T33" fmla="*/ 30 h 30"/>
                <a:gd name="T34" fmla="*/ 1382 w 2310"/>
                <a:gd name="T35" fmla="*/ 30 h 30"/>
                <a:gd name="T36" fmla="*/ 1382 w 2310"/>
                <a:gd name="T37" fmla="*/ 0 h 30"/>
                <a:gd name="T38" fmla="*/ 1388 w 2310"/>
                <a:gd name="T39" fmla="*/ 0 h 30"/>
                <a:gd name="T40" fmla="*/ 1849 w 2310"/>
                <a:gd name="T41" fmla="*/ 0 h 30"/>
                <a:gd name="T42" fmla="*/ 1849 w 2310"/>
                <a:gd name="T43" fmla="*/ 30 h 30"/>
                <a:gd name="T44" fmla="*/ 1843 w 2310"/>
                <a:gd name="T45" fmla="*/ 30 h 30"/>
                <a:gd name="T46" fmla="*/ 1843 w 2310"/>
                <a:gd name="T47" fmla="*/ 0 h 30"/>
                <a:gd name="T48" fmla="*/ 1849 w 2310"/>
                <a:gd name="T49" fmla="*/ 0 h 30"/>
                <a:gd name="T50" fmla="*/ 2310 w 2310"/>
                <a:gd name="T51" fmla="*/ 0 h 30"/>
                <a:gd name="T52" fmla="*/ 2310 w 2310"/>
                <a:gd name="T53" fmla="*/ 30 h 30"/>
                <a:gd name="T54" fmla="*/ 2304 w 2310"/>
                <a:gd name="T55" fmla="*/ 30 h 30"/>
                <a:gd name="T56" fmla="*/ 2304 w 2310"/>
                <a:gd name="T57" fmla="*/ 0 h 30"/>
                <a:gd name="T58" fmla="*/ 2310 w 2310"/>
                <a:gd name="T5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10" h="30">
                  <a:moveTo>
                    <a:pt x="5" y="0"/>
                  </a:moveTo>
                  <a:lnTo>
                    <a:pt x="5" y="30"/>
                  </a:lnTo>
                  <a:lnTo>
                    <a:pt x="0" y="30"/>
                  </a:lnTo>
                  <a:lnTo>
                    <a:pt x="0" y="0"/>
                  </a:lnTo>
                  <a:lnTo>
                    <a:pt x="5" y="0"/>
                  </a:lnTo>
                  <a:close/>
                  <a:moveTo>
                    <a:pt x="466" y="0"/>
                  </a:moveTo>
                  <a:lnTo>
                    <a:pt x="466" y="30"/>
                  </a:lnTo>
                  <a:lnTo>
                    <a:pt x="460" y="30"/>
                  </a:lnTo>
                  <a:lnTo>
                    <a:pt x="460" y="0"/>
                  </a:lnTo>
                  <a:lnTo>
                    <a:pt x="466" y="0"/>
                  </a:lnTo>
                  <a:close/>
                  <a:moveTo>
                    <a:pt x="927" y="0"/>
                  </a:moveTo>
                  <a:lnTo>
                    <a:pt x="927" y="30"/>
                  </a:lnTo>
                  <a:lnTo>
                    <a:pt x="921" y="30"/>
                  </a:lnTo>
                  <a:lnTo>
                    <a:pt x="921" y="0"/>
                  </a:lnTo>
                  <a:lnTo>
                    <a:pt x="927" y="0"/>
                  </a:lnTo>
                  <a:close/>
                  <a:moveTo>
                    <a:pt x="1388" y="0"/>
                  </a:moveTo>
                  <a:lnTo>
                    <a:pt x="1388" y="30"/>
                  </a:lnTo>
                  <a:lnTo>
                    <a:pt x="1382" y="30"/>
                  </a:lnTo>
                  <a:lnTo>
                    <a:pt x="1382" y="0"/>
                  </a:lnTo>
                  <a:lnTo>
                    <a:pt x="1388" y="0"/>
                  </a:lnTo>
                  <a:close/>
                  <a:moveTo>
                    <a:pt x="1849" y="0"/>
                  </a:moveTo>
                  <a:lnTo>
                    <a:pt x="1849" y="30"/>
                  </a:lnTo>
                  <a:lnTo>
                    <a:pt x="1843" y="30"/>
                  </a:lnTo>
                  <a:lnTo>
                    <a:pt x="1843" y="0"/>
                  </a:lnTo>
                  <a:lnTo>
                    <a:pt x="1849" y="0"/>
                  </a:lnTo>
                  <a:close/>
                  <a:moveTo>
                    <a:pt x="2310" y="0"/>
                  </a:moveTo>
                  <a:lnTo>
                    <a:pt x="2310" y="30"/>
                  </a:lnTo>
                  <a:lnTo>
                    <a:pt x="2304" y="30"/>
                  </a:lnTo>
                  <a:lnTo>
                    <a:pt x="2304" y="0"/>
                  </a:lnTo>
                  <a:lnTo>
                    <a:pt x="231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19" name="Rectangle 64"/>
            <p:cNvSpPr>
              <a:spLocks noChangeArrowheads="1"/>
            </p:cNvSpPr>
            <p:nvPr/>
          </p:nvSpPr>
          <p:spPr bwMode="auto">
            <a:xfrm>
              <a:off x="2522538" y="448786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20" name="Rectangle 65"/>
            <p:cNvSpPr>
              <a:spLocks noChangeArrowheads="1"/>
            </p:cNvSpPr>
            <p:nvPr/>
          </p:nvSpPr>
          <p:spPr bwMode="auto">
            <a:xfrm>
              <a:off x="2444750" y="4037013"/>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21" name="Rectangle 66"/>
            <p:cNvSpPr>
              <a:spLocks noChangeArrowheads="1"/>
            </p:cNvSpPr>
            <p:nvPr/>
          </p:nvSpPr>
          <p:spPr bwMode="auto">
            <a:xfrm>
              <a:off x="2444750" y="3587750"/>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22" name="Rectangle 67"/>
            <p:cNvSpPr>
              <a:spLocks noChangeArrowheads="1"/>
            </p:cNvSpPr>
            <p:nvPr/>
          </p:nvSpPr>
          <p:spPr bwMode="auto">
            <a:xfrm>
              <a:off x="2368550" y="313848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23" name="Rectangle 68"/>
            <p:cNvSpPr>
              <a:spLocks noChangeArrowheads="1"/>
            </p:cNvSpPr>
            <p:nvPr/>
          </p:nvSpPr>
          <p:spPr bwMode="auto">
            <a:xfrm>
              <a:off x="2368550" y="2689225"/>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24" name="Rectangle 69"/>
            <p:cNvSpPr>
              <a:spLocks noChangeArrowheads="1"/>
            </p:cNvSpPr>
            <p:nvPr/>
          </p:nvSpPr>
          <p:spPr bwMode="auto">
            <a:xfrm>
              <a:off x="2368550" y="223996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25" name="Rectangle 70"/>
            <p:cNvSpPr>
              <a:spLocks noChangeArrowheads="1"/>
            </p:cNvSpPr>
            <p:nvPr/>
          </p:nvSpPr>
          <p:spPr bwMode="auto">
            <a:xfrm>
              <a:off x="2368550" y="179070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48" name="Rectangle 71"/>
            <p:cNvSpPr>
              <a:spLocks noChangeArrowheads="1"/>
            </p:cNvSpPr>
            <p:nvPr/>
          </p:nvSpPr>
          <p:spPr bwMode="auto">
            <a:xfrm>
              <a:off x="2701925" y="468471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49" name="Rectangle 72"/>
            <p:cNvSpPr>
              <a:spLocks noChangeArrowheads="1"/>
            </p:cNvSpPr>
            <p:nvPr/>
          </p:nvSpPr>
          <p:spPr bwMode="auto">
            <a:xfrm>
              <a:off x="3395663" y="4684713"/>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50" name="Rectangle 73"/>
            <p:cNvSpPr>
              <a:spLocks noChangeArrowheads="1"/>
            </p:cNvSpPr>
            <p:nvPr/>
          </p:nvSpPr>
          <p:spPr bwMode="auto">
            <a:xfrm>
              <a:off x="4087813" y="46847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51" name="Rectangle 74"/>
            <p:cNvSpPr>
              <a:spLocks noChangeArrowheads="1"/>
            </p:cNvSpPr>
            <p:nvPr/>
          </p:nvSpPr>
          <p:spPr bwMode="auto">
            <a:xfrm>
              <a:off x="4819650" y="46847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52" name="Rectangle 75"/>
            <p:cNvSpPr>
              <a:spLocks noChangeArrowheads="1"/>
            </p:cNvSpPr>
            <p:nvPr/>
          </p:nvSpPr>
          <p:spPr bwMode="auto">
            <a:xfrm>
              <a:off x="5551488" y="46847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53" name="Rectangle 76"/>
            <p:cNvSpPr>
              <a:spLocks noChangeArrowheads="1"/>
            </p:cNvSpPr>
            <p:nvPr/>
          </p:nvSpPr>
          <p:spPr bwMode="auto">
            <a:xfrm>
              <a:off x="6283325" y="46847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300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54" name="Rectangle 77"/>
            <p:cNvSpPr>
              <a:spLocks noChangeArrowheads="1"/>
            </p:cNvSpPr>
            <p:nvPr/>
          </p:nvSpPr>
          <p:spPr bwMode="auto">
            <a:xfrm>
              <a:off x="3517900" y="4910138"/>
              <a:ext cx="2473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Quantity of cell phones (millions)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56" name="Rectangle 79"/>
            <p:cNvSpPr>
              <a:spLocks noChangeArrowheads="1"/>
            </p:cNvSpPr>
            <p:nvPr/>
          </p:nvSpPr>
          <p:spPr bwMode="auto">
            <a:xfrm>
              <a:off x="2376488" y="1571625"/>
              <a:ext cx="6139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Price ($)</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59" name="Rectangle 82"/>
            <p:cNvSpPr>
              <a:spLocks noChangeArrowheads="1"/>
            </p:cNvSpPr>
            <p:nvPr/>
          </p:nvSpPr>
          <p:spPr bwMode="auto">
            <a:xfrm>
              <a:off x="6532563" y="2184400"/>
              <a:ext cx="849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60" name="Rectangle 83"/>
            <p:cNvSpPr>
              <a:spLocks noChangeArrowheads="1"/>
            </p:cNvSpPr>
            <p:nvPr/>
          </p:nvSpPr>
          <p:spPr bwMode="auto">
            <a:xfrm>
              <a:off x="6605588" y="2268538"/>
              <a:ext cx="7053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Calibri" pitchFamily="34" charset="0"/>
                  <a:cs typeface="Arial" pitchFamily="34" charset="0"/>
                </a:rPr>
                <a:t>A</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64" name="Freeform 87"/>
            <p:cNvSpPr>
              <a:spLocks noEditPoints="1"/>
            </p:cNvSpPr>
            <p:nvPr/>
          </p:nvSpPr>
          <p:spPr bwMode="auto">
            <a:xfrm>
              <a:off x="4924425" y="3222625"/>
              <a:ext cx="19050" cy="1339850"/>
            </a:xfrm>
            <a:custGeom>
              <a:avLst/>
              <a:gdLst>
                <a:gd name="T0" fmla="*/ 2 w 12"/>
                <a:gd name="T1" fmla="*/ 38 h 844"/>
                <a:gd name="T2" fmla="*/ 12 w 12"/>
                <a:gd name="T3" fmla="*/ 0 h 844"/>
                <a:gd name="T4" fmla="*/ 2 w 12"/>
                <a:gd name="T5" fmla="*/ 67 h 844"/>
                <a:gd name="T6" fmla="*/ 12 w 12"/>
                <a:gd name="T7" fmla="*/ 106 h 844"/>
                <a:gd name="T8" fmla="*/ 2 w 12"/>
                <a:gd name="T9" fmla="*/ 67 h 844"/>
                <a:gd name="T10" fmla="*/ 2 w 12"/>
                <a:gd name="T11" fmla="*/ 173 h 844"/>
                <a:gd name="T12" fmla="*/ 12 w 12"/>
                <a:gd name="T13" fmla="*/ 135 h 844"/>
                <a:gd name="T14" fmla="*/ 2 w 12"/>
                <a:gd name="T15" fmla="*/ 202 h 844"/>
                <a:gd name="T16" fmla="*/ 11 w 12"/>
                <a:gd name="T17" fmla="*/ 240 h 844"/>
                <a:gd name="T18" fmla="*/ 2 w 12"/>
                <a:gd name="T19" fmla="*/ 202 h 844"/>
                <a:gd name="T20" fmla="*/ 2 w 12"/>
                <a:gd name="T21" fmla="*/ 307 h 844"/>
                <a:gd name="T22" fmla="*/ 11 w 12"/>
                <a:gd name="T23" fmla="*/ 269 h 844"/>
                <a:gd name="T24" fmla="*/ 1 w 12"/>
                <a:gd name="T25" fmla="*/ 336 h 844"/>
                <a:gd name="T26" fmla="*/ 11 w 12"/>
                <a:gd name="T27" fmla="*/ 375 h 844"/>
                <a:gd name="T28" fmla="*/ 1 w 12"/>
                <a:gd name="T29" fmla="*/ 336 h 844"/>
                <a:gd name="T30" fmla="*/ 1 w 12"/>
                <a:gd name="T31" fmla="*/ 442 h 844"/>
                <a:gd name="T32" fmla="*/ 11 w 12"/>
                <a:gd name="T33" fmla="*/ 403 h 844"/>
                <a:gd name="T34" fmla="*/ 1 w 12"/>
                <a:gd name="T35" fmla="*/ 470 h 844"/>
                <a:gd name="T36" fmla="*/ 11 w 12"/>
                <a:gd name="T37" fmla="*/ 509 h 844"/>
                <a:gd name="T38" fmla="*/ 1 w 12"/>
                <a:gd name="T39" fmla="*/ 470 h 844"/>
                <a:gd name="T40" fmla="*/ 1 w 12"/>
                <a:gd name="T41" fmla="*/ 576 h 844"/>
                <a:gd name="T42" fmla="*/ 11 w 12"/>
                <a:gd name="T43" fmla="*/ 538 h 844"/>
                <a:gd name="T44" fmla="*/ 1 w 12"/>
                <a:gd name="T45" fmla="*/ 605 h 844"/>
                <a:gd name="T46" fmla="*/ 10 w 12"/>
                <a:gd name="T47" fmla="*/ 643 h 844"/>
                <a:gd name="T48" fmla="*/ 1 w 12"/>
                <a:gd name="T49" fmla="*/ 605 h 844"/>
                <a:gd name="T50" fmla="*/ 1 w 12"/>
                <a:gd name="T51" fmla="*/ 710 h 844"/>
                <a:gd name="T52" fmla="*/ 10 w 12"/>
                <a:gd name="T53" fmla="*/ 672 h 844"/>
                <a:gd name="T54" fmla="*/ 1 w 12"/>
                <a:gd name="T55" fmla="*/ 739 h 844"/>
                <a:gd name="T56" fmla="*/ 10 w 12"/>
                <a:gd name="T57" fmla="*/ 778 h 844"/>
                <a:gd name="T58" fmla="*/ 1 w 12"/>
                <a:gd name="T59" fmla="*/ 739 h 844"/>
                <a:gd name="T60" fmla="*/ 0 w 12"/>
                <a:gd name="T61" fmla="*/ 844 h 844"/>
                <a:gd name="T62" fmla="*/ 10 w 12"/>
                <a:gd name="T63" fmla="*/ 80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844">
                  <a:moveTo>
                    <a:pt x="2" y="0"/>
                  </a:moveTo>
                  <a:lnTo>
                    <a:pt x="2" y="38"/>
                  </a:lnTo>
                  <a:lnTo>
                    <a:pt x="12" y="39"/>
                  </a:lnTo>
                  <a:lnTo>
                    <a:pt x="12" y="0"/>
                  </a:lnTo>
                  <a:lnTo>
                    <a:pt x="2" y="0"/>
                  </a:lnTo>
                  <a:close/>
                  <a:moveTo>
                    <a:pt x="2" y="67"/>
                  </a:moveTo>
                  <a:lnTo>
                    <a:pt x="2" y="106"/>
                  </a:lnTo>
                  <a:lnTo>
                    <a:pt x="12" y="106"/>
                  </a:lnTo>
                  <a:lnTo>
                    <a:pt x="12" y="67"/>
                  </a:lnTo>
                  <a:lnTo>
                    <a:pt x="2" y="67"/>
                  </a:lnTo>
                  <a:close/>
                  <a:moveTo>
                    <a:pt x="2" y="134"/>
                  </a:moveTo>
                  <a:lnTo>
                    <a:pt x="2" y="173"/>
                  </a:lnTo>
                  <a:lnTo>
                    <a:pt x="12" y="173"/>
                  </a:lnTo>
                  <a:lnTo>
                    <a:pt x="12" y="135"/>
                  </a:lnTo>
                  <a:lnTo>
                    <a:pt x="2" y="134"/>
                  </a:lnTo>
                  <a:close/>
                  <a:moveTo>
                    <a:pt x="2" y="202"/>
                  </a:moveTo>
                  <a:lnTo>
                    <a:pt x="2" y="240"/>
                  </a:lnTo>
                  <a:lnTo>
                    <a:pt x="11" y="240"/>
                  </a:lnTo>
                  <a:lnTo>
                    <a:pt x="11" y="202"/>
                  </a:lnTo>
                  <a:lnTo>
                    <a:pt x="2" y="202"/>
                  </a:lnTo>
                  <a:close/>
                  <a:moveTo>
                    <a:pt x="2" y="269"/>
                  </a:moveTo>
                  <a:lnTo>
                    <a:pt x="2" y="307"/>
                  </a:lnTo>
                  <a:lnTo>
                    <a:pt x="11" y="307"/>
                  </a:lnTo>
                  <a:lnTo>
                    <a:pt x="11" y="269"/>
                  </a:lnTo>
                  <a:lnTo>
                    <a:pt x="2" y="269"/>
                  </a:lnTo>
                  <a:close/>
                  <a:moveTo>
                    <a:pt x="1" y="336"/>
                  </a:moveTo>
                  <a:lnTo>
                    <a:pt x="1" y="374"/>
                  </a:lnTo>
                  <a:lnTo>
                    <a:pt x="11" y="375"/>
                  </a:lnTo>
                  <a:lnTo>
                    <a:pt x="11" y="336"/>
                  </a:lnTo>
                  <a:lnTo>
                    <a:pt x="1" y="336"/>
                  </a:lnTo>
                  <a:close/>
                  <a:moveTo>
                    <a:pt x="1" y="403"/>
                  </a:moveTo>
                  <a:lnTo>
                    <a:pt x="1" y="442"/>
                  </a:lnTo>
                  <a:lnTo>
                    <a:pt x="11" y="442"/>
                  </a:lnTo>
                  <a:lnTo>
                    <a:pt x="11" y="403"/>
                  </a:lnTo>
                  <a:lnTo>
                    <a:pt x="1" y="403"/>
                  </a:lnTo>
                  <a:close/>
                  <a:moveTo>
                    <a:pt x="1" y="470"/>
                  </a:moveTo>
                  <a:lnTo>
                    <a:pt x="1" y="509"/>
                  </a:lnTo>
                  <a:lnTo>
                    <a:pt x="11" y="509"/>
                  </a:lnTo>
                  <a:lnTo>
                    <a:pt x="11" y="471"/>
                  </a:lnTo>
                  <a:lnTo>
                    <a:pt x="1" y="470"/>
                  </a:lnTo>
                  <a:close/>
                  <a:moveTo>
                    <a:pt x="1" y="538"/>
                  </a:moveTo>
                  <a:lnTo>
                    <a:pt x="1" y="576"/>
                  </a:lnTo>
                  <a:lnTo>
                    <a:pt x="11" y="576"/>
                  </a:lnTo>
                  <a:lnTo>
                    <a:pt x="11" y="538"/>
                  </a:lnTo>
                  <a:lnTo>
                    <a:pt x="1" y="538"/>
                  </a:lnTo>
                  <a:close/>
                  <a:moveTo>
                    <a:pt x="1" y="605"/>
                  </a:moveTo>
                  <a:lnTo>
                    <a:pt x="1" y="643"/>
                  </a:lnTo>
                  <a:lnTo>
                    <a:pt x="10" y="643"/>
                  </a:lnTo>
                  <a:lnTo>
                    <a:pt x="10" y="605"/>
                  </a:lnTo>
                  <a:lnTo>
                    <a:pt x="1" y="605"/>
                  </a:lnTo>
                  <a:close/>
                  <a:moveTo>
                    <a:pt x="1" y="672"/>
                  </a:moveTo>
                  <a:lnTo>
                    <a:pt x="1" y="710"/>
                  </a:lnTo>
                  <a:lnTo>
                    <a:pt x="10" y="710"/>
                  </a:lnTo>
                  <a:lnTo>
                    <a:pt x="10" y="672"/>
                  </a:lnTo>
                  <a:lnTo>
                    <a:pt x="1" y="672"/>
                  </a:lnTo>
                  <a:close/>
                  <a:moveTo>
                    <a:pt x="1" y="739"/>
                  </a:moveTo>
                  <a:lnTo>
                    <a:pt x="0" y="778"/>
                  </a:lnTo>
                  <a:lnTo>
                    <a:pt x="10" y="778"/>
                  </a:lnTo>
                  <a:lnTo>
                    <a:pt x="10" y="739"/>
                  </a:lnTo>
                  <a:lnTo>
                    <a:pt x="1" y="739"/>
                  </a:lnTo>
                  <a:close/>
                  <a:moveTo>
                    <a:pt x="0" y="806"/>
                  </a:moveTo>
                  <a:lnTo>
                    <a:pt x="0" y="844"/>
                  </a:lnTo>
                  <a:lnTo>
                    <a:pt x="10" y="844"/>
                  </a:lnTo>
                  <a:lnTo>
                    <a:pt x="10" y="806"/>
                  </a:lnTo>
                  <a:lnTo>
                    <a:pt x="0" y="80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17" name="Freeform 62"/>
            <p:cNvSpPr>
              <a:spLocks/>
            </p:cNvSpPr>
            <p:nvPr/>
          </p:nvSpPr>
          <p:spPr bwMode="auto">
            <a:xfrm>
              <a:off x="3822700" y="2324100"/>
              <a:ext cx="2592387" cy="1604963"/>
            </a:xfrm>
            <a:custGeom>
              <a:avLst/>
              <a:gdLst>
                <a:gd name="T0" fmla="*/ 13528 w 13605"/>
                <a:gd name="T1" fmla="*/ 163 h 8424"/>
                <a:gd name="T2" fmla="*/ 13455 w 13605"/>
                <a:gd name="T3" fmla="*/ 209 h 8424"/>
                <a:gd name="T4" fmla="*/ 13368 w 13605"/>
                <a:gd name="T5" fmla="*/ 262 h 8424"/>
                <a:gd name="T6" fmla="*/ 13215 w 13605"/>
                <a:gd name="T7" fmla="*/ 355 h 8424"/>
                <a:gd name="T8" fmla="*/ 12981 w 13605"/>
                <a:gd name="T9" fmla="*/ 500 h 8424"/>
                <a:gd name="T10" fmla="*/ 12720 w 13605"/>
                <a:gd name="T11" fmla="*/ 660 h 8424"/>
                <a:gd name="T12" fmla="*/ 12445 w 13605"/>
                <a:gd name="T13" fmla="*/ 829 h 8424"/>
                <a:gd name="T14" fmla="*/ 12028 w 13605"/>
                <a:gd name="T15" fmla="*/ 1085 h 8424"/>
                <a:gd name="T16" fmla="*/ 11764 w 13605"/>
                <a:gd name="T17" fmla="*/ 1247 h 8424"/>
                <a:gd name="T18" fmla="*/ 9720 w 13605"/>
                <a:gd name="T19" fmla="*/ 2503 h 8424"/>
                <a:gd name="T20" fmla="*/ 5880 w 13605"/>
                <a:gd name="T21" fmla="*/ 4863 h 8424"/>
                <a:gd name="T22" fmla="*/ 2040 w 13605"/>
                <a:gd name="T23" fmla="*/ 7223 h 8424"/>
                <a:gd name="T24" fmla="*/ 1787 w 13605"/>
                <a:gd name="T25" fmla="*/ 7378 h 8424"/>
                <a:gd name="T26" fmla="*/ 1515 w 13605"/>
                <a:gd name="T27" fmla="*/ 7546 h 8424"/>
                <a:gd name="T28" fmla="*/ 1097 w 13605"/>
                <a:gd name="T29" fmla="*/ 7803 h 8424"/>
                <a:gd name="T30" fmla="*/ 827 w 13605"/>
                <a:gd name="T31" fmla="*/ 7968 h 8424"/>
                <a:gd name="T32" fmla="*/ 578 w 13605"/>
                <a:gd name="T33" fmla="*/ 8121 h 8424"/>
                <a:gd name="T34" fmla="*/ 361 w 13605"/>
                <a:gd name="T35" fmla="*/ 8255 h 8424"/>
                <a:gd name="T36" fmla="*/ 268 w 13605"/>
                <a:gd name="T37" fmla="*/ 8312 h 8424"/>
                <a:gd name="T38" fmla="*/ 187 w 13605"/>
                <a:gd name="T39" fmla="*/ 8361 h 8424"/>
                <a:gd name="T40" fmla="*/ 120 w 13605"/>
                <a:gd name="T41" fmla="*/ 8403 h 8424"/>
                <a:gd name="T42" fmla="*/ 45 w 13605"/>
                <a:gd name="T43" fmla="*/ 8280 h 8424"/>
                <a:gd name="T44" fmla="*/ 112 w 13605"/>
                <a:gd name="T45" fmla="*/ 8239 h 8424"/>
                <a:gd name="T46" fmla="*/ 193 w 13605"/>
                <a:gd name="T47" fmla="*/ 8189 h 8424"/>
                <a:gd name="T48" fmla="*/ 286 w 13605"/>
                <a:gd name="T49" fmla="*/ 8132 h 8424"/>
                <a:gd name="T50" fmla="*/ 503 w 13605"/>
                <a:gd name="T51" fmla="*/ 7999 h 8424"/>
                <a:gd name="T52" fmla="*/ 752 w 13605"/>
                <a:gd name="T53" fmla="*/ 7846 h 8424"/>
                <a:gd name="T54" fmla="*/ 1021 w 13605"/>
                <a:gd name="T55" fmla="*/ 7680 h 8424"/>
                <a:gd name="T56" fmla="*/ 1440 w 13605"/>
                <a:gd name="T57" fmla="*/ 7423 h 8424"/>
                <a:gd name="T58" fmla="*/ 1712 w 13605"/>
                <a:gd name="T59" fmla="*/ 7256 h 8424"/>
                <a:gd name="T60" fmla="*/ 1965 w 13605"/>
                <a:gd name="T61" fmla="*/ 7100 h 8424"/>
                <a:gd name="T62" fmla="*/ 5805 w 13605"/>
                <a:gd name="T63" fmla="*/ 4741 h 8424"/>
                <a:gd name="T64" fmla="*/ 9645 w 13605"/>
                <a:gd name="T65" fmla="*/ 2381 h 8424"/>
                <a:gd name="T66" fmla="*/ 11688 w 13605"/>
                <a:gd name="T67" fmla="*/ 1125 h 8424"/>
                <a:gd name="T68" fmla="*/ 11952 w 13605"/>
                <a:gd name="T69" fmla="*/ 963 h 8424"/>
                <a:gd name="T70" fmla="*/ 12369 w 13605"/>
                <a:gd name="T71" fmla="*/ 707 h 8424"/>
                <a:gd name="T72" fmla="*/ 12645 w 13605"/>
                <a:gd name="T73" fmla="*/ 537 h 8424"/>
                <a:gd name="T74" fmla="*/ 12905 w 13605"/>
                <a:gd name="T75" fmla="*/ 377 h 8424"/>
                <a:gd name="T76" fmla="*/ 13140 w 13605"/>
                <a:gd name="T77" fmla="*/ 233 h 8424"/>
                <a:gd name="T78" fmla="*/ 13291 w 13605"/>
                <a:gd name="T79" fmla="*/ 140 h 8424"/>
                <a:gd name="T80" fmla="*/ 13378 w 13605"/>
                <a:gd name="T81" fmla="*/ 86 h 8424"/>
                <a:gd name="T82" fmla="*/ 13453 w 13605"/>
                <a:gd name="T83" fmla="*/ 40 h 8424"/>
                <a:gd name="T84" fmla="*/ 13584 w 13605"/>
                <a:gd name="T85" fmla="*/ 45 h 8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5" h="8424">
                  <a:moveTo>
                    <a:pt x="13560" y="143"/>
                  </a:moveTo>
                  <a:lnTo>
                    <a:pt x="13528" y="163"/>
                  </a:lnTo>
                  <a:lnTo>
                    <a:pt x="13493" y="185"/>
                  </a:lnTo>
                  <a:lnTo>
                    <a:pt x="13455" y="209"/>
                  </a:lnTo>
                  <a:lnTo>
                    <a:pt x="13412" y="235"/>
                  </a:lnTo>
                  <a:lnTo>
                    <a:pt x="13368" y="262"/>
                  </a:lnTo>
                  <a:lnTo>
                    <a:pt x="13319" y="292"/>
                  </a:lnTo>
                  <a:lnTo>
                    <a:pt x="13215" y="355"/>
                  </a:lnTo>
                  <a:lnTo>
                    <a:pt x="13102" y="425"/>
                  </a:lnTo>
                  <a:lnTo>
                    <a:pt x="12981" y="500"/>
                  </a:lnTo>
                  <a:lnTo>
                    <a:pt x="12853" y="578"/>
                  </a:lnTo>
                  <a:lnTo>
                    <a:pt x="12720" y="660"/>
                  </a:lnTo>
                  <a:lnTo>
                    <a:pt x="12584" y="744"/>
                  </a:lnTo>
                  <a:lnTo>
                    <a:pt x="12445" y="829"/>
                  </a:lnTo>
                  <a:lnTo>
                    <a:pt x="12165" y="1001"/>
                  </a:lnTo>
                  <a:lnTo>
                    <a:pt x="12028" y="1085"/>
                  </a:lnTo>
                  <a:lnTo>
                    <a:pt x="11893" y="1168"/>
                  </a:lnTo>
                  <a:lnTo>
                    <a:pt x="11764" y="1247"/>
                  </a:lnTo>
                  <a:lnTo>
                    <a:pt x="11640" y="1323"/>
                  </a:lnTo>
                  <a:lnTo>
                    <a:pt x="9720" y="2503"/>
                  </a:lnTo>
                  <a:lnTo>
                    <a:pt x="7800" y="3683"/>
                  </a:lnTo>
                  <a:lnTo>
                    <a:pt x="5880" y="4863"/>
                  </a:lnTo>
                  <a:lnTo>
                    <a:pt x="3960" y="6043"/>
                  </a:lnTo>
                  <a:lnTo>
                    <a:pt x="2040" y="7223"/>
                  </a:lnTo>
                  <a:lnTo>
                    <a:pt x="1917" y="7299"/>
                  </a:lnTo>
                  <a:lnTo>
                    <a:pt x="1787" y="7378"/>
                  </a:lnTo>
                  <a:lnTo>
                    <a:pt x="1653" y="7461"/>
                  </a:lnTo>
                  <a:lnTo>
                    <a:pt x="1515" y="7546"/>
                  </a:lnTo>
                  <a:lnTo>
                    <a:pt x="1236" y="7717"/>
                  </a:lnTo>
                  <a:lnTo>
                    <a:pt x="1097" y="7803"/>
                  </a:lnTo>
                  <a:lnTo>
                    <a:pt x="960" y="7887"/>
                  </a:lnTo>
                  <a:lnTo>
                    <a:pt x="827" y="7968"/>
                  </a:lnTo>
                  <a:lnTo>
                    <a:pt x="700" y="8047"/>
                  </a:lnTo>
                  <a:lnTo>
                    <a:pt x="578" y="8121"/>
                  </a:lnTo>
                  <a:lnTo>
                    <a:pt x="465" y="8191"/>
                  </a:lnTo>
                  <a:lnTo>
                    <a:pt x="361" y="8255"/>
                  </a:lnTo>
                  <a:lnTo>
                    <a:pt x="313" y="8284"/>
                  </a:lnTo>
                  <a:lnTo>
                    <a:pt x="268" y="8312"/>
                  </a:lnTo>
                  <a:lnTo>
                    <a:pt x="226" y="8338"/>
                  </a:lnTo>
                  <a:lnTo>
                    <a:pt x="187" y="8361"/>
                  </a:lnTo>
                  <a:lnTo>
                    <a:pt x="152" y="8383"/>
                  </a:lnTo>
                  <a:lnTo>
                    <a:pt x="120" y="8403"/>
                  </a:lnTo>
                  <a:cubicBezTo>
                    <a:pt x="86" y="8424"/>
                    <a:pt x="42" y="8413"/>
                    <a:pt x="21" y="8379"/>
                  </a:cubicBezTo>
                  <a:cubicBezTo>
                    <a:pt x="0" y="8345"/>
                    <a:pt x="11" y="8301"/>
                    <a:pt x="45" y="8280"/>
                  </a:cubicBezTo>
                  <a:lnTo>
                    <a:pt x="77" y="8261"/>
                  </a:lnTo>
                  <a:lnTo>
                    <a:pt x="112" y="8239"/>
                  </a:lnTo>
                  <a:lnTo>
                    <a:pt x="151" y="8215"/>
                  </a:lnTo>
                  <a:lnTo>
                    <a:pt x="193" y="8189"/>
                  </a:lnTo>
                  <a:lnTo>
                    <a:pt x="238" y="8162"/>
                  </a:lnTo>
                  <a:lnTo>
                    <a:pt x="286" y="8132"/>
                  </a:lnTo>
                  <a:lnTo>
                    <a:pt x="390" y="8068"/>
                  </a:lnTo>
                  <a:lnTo>
                    <a:pt x="503" y="7999"/>
                  </a:lnTo>
                  <a:lnTo>
                    <a:pt x="624" y="7924"/>
                  </a:lnTo>
                  <a:lnTo>
                    <a:pt x="752" y="7846"/>
                  </a:lnTo>
                  <a:lnTo>
                    <a:pt x="885" y="7764"/>
                  </a:lnTo>
                  <a:lnTo>
                    <a:pt x="1021" y="7680"/>
                  </a:lnTo>
                  <a:lnTo>
                    <a:pt x="1160" y="7595"/>
                  </a:lnTo>
                  <a:lnTo>
                    <a:pt x="1440" y="7423"/>
                  </a:lnTo>
                  <a:lnTo>
                    <a:pt x="1577" y="7338"/>
                  </a:lnTo>
                  <a:lnTo>
                    <a:pt x="1712" y="7256"/>
                  </a:lnTo>
                  <a:lnTo>
                    <a:pt x="1841" y="7176"/>
                  </a:lnTo>
                  <a:lnTo>
                    <a:pt x="1965" y="7100"/>
                  </a:lnTo>
                  <a:lnTo>
                    <a:pt x="3885" y="5920"/>
                  </a:lnTo>
                  <a:lnTo>
                    <a:pt x="5805" y="4741"/>
                  </a:lnTo>
                  <a:lnTo>
                    <a:pt x="7725" y="3561"/>
                  </a:lnTo>
                  <a:lnTo>
                    <a:pt x="9645" y="2381"/>
                  </a:lnTo>
                  <a:lnTo>
                    <a:pt x="11565" y="1201"/>
                  </a:lnTo>
                  <a:lnTo>
                    <a:pt x="11688" y="1125"/>
                  </a:lnTo>
                  <a:lnTo>
                    <a:pt x="11818" y="1045"/>
                  </a:lnTo>
                  <a:lnTo>
                    <a:pt x="11952" y="963"/>
                  </a:lnTo>
                  <a:lnTo>
                    <a:pt x="12090" y="878"/>
                  </a:lnTo>
                  <a:lnTo>
                    <a:pt x="12369" y="707"/>
                  </a:lnTo>
                  <a:lnTo>
                    <a:pt x="12508" y="621"/>
                  </a:lnTo>
                  <a:lnTo>
                    <a:pt x="12645" y="537"/>
                  </a:lnTo>
                  <a:lnTo>
                    <a:pt x="12778" y="456"/>
                  </a:lnTo>
                  <a:lnTo>
                    <a:pt x="12905" y="377"/>
                  </a:lnTo>
                  <a:lnTo>
                    <a:pt x="13027" y="303"/>
                  </a:lnTo>
                  <a:lnTo>
                    <a:pt x="13140" y="233"/>
                  </a:lnTo>
                  <a:lnTo>
                    <a:pt x="13244" y="169"/>
                  </a:lnTo>
                  <a:lnTo>
                    <a:pt x="13291" y="140"/>
                  </a:lnTo>
                  <a:lnTo>
                    <a:pt x="13337" y="111"/>
                  </a:lnTo>
                  <a:lnTo>
                    <a:pt x="13378" y="86"/>
                  </a:lnTo>
                  <a:lnTo>
                    <a:pt x="13417" y="62"/>
                  </a:lnTo>
                  <a:lnTo>
                    <a:pt x="13453" y="40"/>
                  </a:lnTo>
                  <a:lnTo>
                    <a:pt x="13485" y="20"/>
                  </a:lnTo>
                  <a:cubicBezTo>
                    <a:pt x="13519" y="0"/>
                    <a:pt x="13563" y="11"/>
                    <a:pt x="13584" y="45"/>
                  </a:cubicBezTo>
                  <a:cubicBezTo>
                    <a:pt x="13605" y="78"/>
                    <a:pt x="13594" y="123"/>
                    <a:pt x="13560" y="143"/>
                  </a:cubicBezTo>
                  <a:close/>
                </a:path>
              </a:pathLst>
            </a:custGeom>
            <a:solidFill>
              <a:srgbClr val="558ED5"/>
            </a:solidFill>
            <a:ln w="19050" cap="flat">
              <a:solidFill>
                <a:schemeClr val="tx2">
                  <a:lumMod val="60000"/>
                  <a:lumOff val="40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grpSp>
      <p:grpSp>
        <p:nvGrpSpPr>
          <p:cNvPr id="5289" name="Group 5288"/>
          <p:cNvGrpSpPr/>
          <p:nvPr/>
        </p:nvGrpSpPr>
        <p:grpSpPr>
          <a:xfrm>
            <a:off x="2212975" y="2079625"/>
            <a:ext cx="2840627" cy="2873376"/>
            <a:chOff x="3816350" y="1698625"/>
            <a:chExt cx="2840627" cy="2873376"/>
          </a:xfrm>
        </p:grpSpPr>
        <p:sp>
          <p:nvSpPr>
            <p:cNvPr id="5216" name="Freeform 61"/>
            <p:cNvSpPr>
              <a:spLocks/>
            </p:cNvSpPr>
            <p:nvPr/>
          </p:nvSpPr>
          <p:spPr bwMode="auto">
            <a:xfrm>
              <a:off x="3816350" y="1868488"/>
              <a:ext cx="2603500" cy="1617663"/>
            </a:xfrm>
            <a:custGeom>
              <a:avLst/>
              <a:gdLst>
                <a:gd name="T0" fmla="*/ 13607 w 13669"/>
                <a:gd name="T1" fmla="*/ 200 h 8488"/>
                <a:gd name="T2" fmla="*/ 11687 w 13669"/>
                <a:gd name="T3" fmla="*/ 1380 h 8488"/>
                <a:gd name="T4" fmla="*/ 9767 w 13669"/>
                <a:gd name="T5" fmla="*/ 2559 h 8488"/>
                <a:gd name="T6" fmla="*/ 7847 w 13669"/>
                <a:gd name="T7" fmla="*/ 3739 h 8488"/>
                <a:gd name="T8" fmla="*/ 5927 w 13669"/>
                <a:gd name="T9" fmla="*/ 4919 h 8488"/>
                <a:gd name="T10" fmla="*/ 4007 w 13669"/>
                <a:gd name="T11" fmla="*/ 6099 h 8488"/>
                <a:gd name="T12" fmla="*/ 2087 w 13669"/>
                <a:gd name="T13" fmla="*/ 7279 h 8488"/>
                <a:gd name="T14" fmla="*/ 1963 w 13669"/>
                <a:gd name="T15" fmla="*/ 7355 h 8488"/>
                <a:gd name="T16" fmla="*/ 1834 w 13669"/>
                <a:gd name="T17" fmla="*/ 7435 h 8488"/>
                <a:gd name="T18" fmla="*/ 1699 w 13669"/>
                <a:gd name="T19" fmla="*/ 7517 h 8488"/>
                <a:gd name="T20" fmla="*/ 1562 w 13669"/>
                <a:gd name="T21" fmla="*/ 7602 h 8488"/>
                <a:gd name="T22" fmla="*/ 1282 w 13669"/>
                <a:gd name="T23" fmla="*/ 7773 h 8488"/>
                <a:gd name="T24" fmla="*/ 1143 w 13669"/>
                <a:gd name="T25" fmla="*/ 7859 h 8488"/>
                <a:gd name="T26" fmla="*/ 1007 w 13669"/>
                <a:gd name="T27" fmla="*/ 7943 h 8488"/>
                <a:gd name="T28" fmla="*/ 874 w 13669"/>
                <a:gd name="T29" fmla="*/ 8024 h 8488"/>
                <a:gd name="T30" fmla="*/ 746 w 13669"/>
                <a:gd name="T31" fmla="*/ 8103 h 8488"/>
                <a:gd name="T32" fmla="*/ 625 w 13669"/>
                <a:gd name="T33" fmla="*/ 8177 h 8488"/>
                <a:gd name="T34" fmla="*/ 512 w 13669"/>
                <a:gd name="T35" fmla="*/ 8247 h 8488"/>
                <a:gd name="T36" fmla="*/ 408 w 13669"/>
                <a:gd name="T37" fmla="*/ 8311 h 8488"/>
                <a:gd name="T38" fmla="*/ 360 w 13669"/>
                <a:gd name="T39" fmla="*/ 8340 h 8488"/>
                <a:gd name="T40" fmla="*/ 315 w 13669"/>
                <a:gd name="T41" fmla="*/ 8368 h 8488"/>
                <a:gd name="T42" fmla="*/ 273 w 13669"/>
                <a:gd name="T43" fmla="*/ 8393 h 8488"/>
                <a:gd name="T44" fmla="*/ 234 w 13669"/>
                <a:gd name="T45" fmla="*/ 8417 h 8488"/>
                <a:gd name="T46" fmla="*/ 199 w 13669"/>
                <a:gd name="T47" fmla="*/ 8439 h 8488"/>
                <a:gd name="T48" fmla="*/ 167 w 13669"/>
                <a:gd name="T49" fmla="*/ 8459 h 8488"/>
                <a:gd name="T50" fmla="*/ 29 w 13669"/>
                <a:gd name="T51" fmla="*/ 8426 h 8488"/>
                <a:gd name="T52" fmla="*/ 62 w 13669"/>
                <a:gd name="T53" fmla="*/ 8288 h 8488"/>
                <a:gd name="T54" fmla="*/ 94 w 13669"/>
                <a:gd name="T55" fmla="*/ 8269 h 8488"/>
                <a:gd name="T56" fmla="*/ 130 w 13669"/>
                <a:gd name="T57" fmla="*/ 8247 h 8488"/>
                <a:gd name="T58" fmla="*/ 168 w 13669"/>
                <a:gd name="T59" fmla="*/ 8223 h 8488"/>
                <a:gd name="T60" fmla="*/ 210 w 13669"/>
                <a:gd name="T61" fmla="*/ 8197 h 8488"/>
                <a:gd name="T62" fmla="*/ 255 w 13669"/>
                <a:gd name="T63" fmla="*/ 8170 h 8488"/>
                <a:gd name="T64" fmla="*/ 303 w 13669"/>
                <a:gd name="T65" fmla="*/ 8140 h 8488"/>
                <a:gd name="T66" fmla="*/ 407 w 13669"/>
                <a:gd name="T67" fmla="*/ 8076 h 8488"/>
                <a:gd name="T68" fmla="*/ 520 w 13669"/>
                <a:gd name="T69" fmla="*/ 8007 h 8488"/>
                <a:gd name="T70" fmla="*/ 642 w 13669"/>
                <a:gd name="T71" fmla="*/ 7932 h 8488"/>
                <a:gd name="T72" fmla="*/ 769 w 13669"/>
                <a:gd name="T73" fmla="*/ 7854 h 8488"/>
                <a:gd name="T74" fmla="*/ 902 w 13669"/>
                <a:gd name="T75" fmla="*/ 7772 h 8488"/>
                <a:gd name="T76" fmla="*/ 1039 w 13669"/>
                <a:gd name="T77" fmla="*/ 7688 h 8488"/>
                <a:gd name="T78" fmla="*/ 1178 w 13669"/>
                <a:gd name="T79" fmla="*/ 7603 h 8488"/>
                <a:gd name="T80" fmla="*/ 1457 w 13669"/>
                <a:gd name="T81" fmla="*/ 7431 h 8488"/>
                <a:gd name="T82" fmla="*/ 1595 w 13669"/>
                <a:gd name="T83" fmla="*/ 7347 h 8488"/>
                <a:gd name="T84" fmla="*/ 1729 w 13669"/>
                <a:gd name="T85" fmla="*/ 7264 h 8488"/>
                <a:gd name="T86" fmla="*/ 1859 w 13669"/>
                <a:gd name="T87" fmla="*/ 7185 h 8488"/>
                <a:gd name="T88" fmla="*/ 1982 w 13669"/>
                <a:gd name="T89" fmla="*/ 7109 h 8488"/>
                <a:gd name="T90" fmla="*/ 3902 w 13669"/>
                <a:gd name="T91" fmla="*/ 5929 h 8488"/>
                <a:gd name="T92" fmla="*/ 5822 w 13669"/>
                <a:gd name="T93" fmla="*/ 4749 h 8488"/>
                <a:gd name="T94" fmla="*/ 7742 w 13669"/>
                <a:gd name="T95" fmla="*/ 3569 h 8488"/>
                <a:gd name="T96" fmla="*/ 9662 w 13669"/>
                <a:gd name="T97" fmla="*/ 2389 h 8488"/>
                <a:gd name="T98" fmla="*/ 11582 w 13669"/>
                <a:gd name="T99" fmla="*/ 1209 h 8488"/>
                <a:gd name="T100" fmla="*/ 13502 w 13669"/>
                <a:gd name="T101" fmla="*/ 29 h 8488"/>
                <a:gd name="T102" fmla="*/ 13640 w 13669"/>
                <a:gd name="T103" fmla="*/ 62 h 8488"/>
                <a:gd name="T104" fmla="*/ 13607 w 13669"/>
                <a:gd name="T105" fmla="*/ 200 h 8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669" h="8488">
                  <a:moveTo>
                    <a:pt x="13607" y="200"/>
                  </a:moveTo>
                  <a:lnTo>
                    <a:pt x="11687" y="1380"/>
                  </a:lnTo>
                  <a:lnTo>
                    <a:pt x="9767" y="2559"/>
                  </a:lnTo>
                  <a:lnTo>
                    <a:pt x="7847" y="3739"/>
                  </a:lnTo>
                  <a:lnTo>
                    <a:pt x="5927" y="4919"/>
                  </a:lnTo>
                  <a:lnTo>
                    <a:pt x="4007" y="6099"/>
                  </a:lnTo>
                  <a:lnTo>
                    <a:pt x="2087" y="7279"/>
                  </a:lnTo>
                  <a:lnTo>
                    <a:pt x="1963" y="7355"/>
                  </a:lnTo>
                  <a:lnTo>
                    <a:pt x="1834" y="7435"/>
                  </a:lnTo>
                  <a:lnTo>
                    <a:pt x="1699" y="7517"/>
                  </a:lnTo>
                  <a:lnTo>
                    <a:pt x="1562" y="7602"/>
                  </a:lnTo>
                  <a:lnTo>
                    <a:pt x="1282" y="7773"/>
                  </a:lnTo>
                  <a:lnTo>
                    <a:pt x="1143" y="7859"/>
                  </a:lnTo>
                  <a:lnTo>
                    <a:pt x="1007" y="7943"/>
                  </a:lnTo>
                  <a:lnTo>
                    <a:pt x="874" y="8024"/>
                  </a:lnTo>
                  <a:lnTo>
                    <a:pt x="746" y="8103"/>
                  </a:lnTo>
                  <a:lnTo>
                    <a:pt x="625" y="8177"/>
                  </a:lnTo>
                  <a:lnTo>
                    <a:pt x="512" y="8247"/>
                  </a:lnTo>
                  <a:lnTo>
                    <a:pt x="408" y="8311"/>
                  </a:lnTo>
                  <a:lnTo>
                    <a:pt x="360" y="8340"/>
                  </a:lnTo>
                  <a:lnTo>
                    <a:pt x="315" y="8368"/>
                  </a:lnTo>
                  <a:lnTo>
                    <a:pt x="273" y="8393"/>
                  </a:lnTo>
                  <a:lnTo>
                    <a:pt x="234" y="8417"/>
                  </a:lnTo>
                  <a:lnTo>
                    <a:pt x="199" y="8439"/>
                  </a:lnTo>
                  <a:lnTo>
                    <a:pt x="167" y="8459"/>
                  </a:lnTo>
                  <a:cubicBezTo>
                    <a:pt x="119" y="8488"/>
                    <a:pt x="58" y="8473"/>
                    <a:pt x="29" y="8426"/>
                  </a:cubicBezTo>
                  <a:cubicBezTo>
                    <a:pt x="0" y="8378"/>
                    <a:pt x="15" y="8317"/>
                    <a:pt x="62" y="8288"/>
                  </a:cubicBezTo>
                  <a:lnTo>
                    <a:pt x="94" y="8269"/>
                  </a:lnTo>
                  <a:lnTo>
                    <a:pt x="130" y="8247"/>
                  </a:lnTo>
                  <a:lnTo>
                    <a:pt x="168" y="8223"/>
                  </a:lnTo>
                  <a:lnTo>
                    <a:pt x="210" y="8197"/>
                  </a:lnTo>
                  <a:lnTo>
                    <a:pt x="255" y="8170"/>
                  </a:lnTo>
                  <a:lnTo>
                    <a:pt x="303" y="8140"/>
                  </a:lnTo>
                  <a:lnTo>
                    <a:pt x="407" y="8076"/>
                  </a:lnTo>
                  <a:lnTo>
                    <a:pt x="520" y="8007"/>
                  </a:lnTo>
                  <a:lnTo>
                    <a:pt x="642" y="7932"/>
                  </a:lnTo>
                  <a:lnTo>
                    <a:pt x="769" y="7854"/>
                  </a:lnTo>
                  <a:lnTo>
                    <a:pt x="902" y="7772"/>
                  </a:lnTo>
                  <a:lnTo>
                    <a:pt x="1039" y="7688"/>
                  </a:lnTo>
                  <a:lnTo>
                    <a:pt x="1178" y="7603"/>
                  </a:lnTo>
                  <a:lnTo>
                    <a:pt x="1457" y="7431"/>
                  </a:lnTo>
                  <a:lnTo>
                    <a:pt x="1595" y="7347"/>
                  </a:lnTo>
                  <a:lnTo>
                    <a:pt x="1729" y="7264"/>
                  </a:lnTo>
                  <a:lnTo>
                    <a:pt x="1859" y="7185"/>
                  </a:lnTo>
                  <a:lnTo>
                    <a:pt x="1982" y="7109"/>
                  </a:lnTo>
                  <a:lnTo>
                    <a:pt x="3902" y="5929"/>
                  </a:lnTo>
                  <a:lnTo>
                    <a:pt x="5822" y="4749"/>
                  </a:lnTo>
                  <a:lnTo>
                    <a:pt x="7742" y="3569"/>
                  </a:lnTo>
                  <a:lnTo>
                    <a:pt x="9662" y="2389"/>
                  </a:lnTo>
                  <a:lnTo>
                    <a:pt x="11582" y="1209"/>
                  </a:lnTo>
                  <a:lnTo>
                    <a:pt x="13502" y="29"/>
                  </a:lnTo>
                  <a:cubicBezTo>
                    <a:pt x="13549" y="0"/>
                    <a:pt x="13611" y="15"/>
                    <a:pt x="13640" y="62"/>
                  </a:cubicBezTo>
                  <a:cubicBezTo>
                    <a:pt x="13669" y="109"/>
                    <a:pt x="13654" y="171"/>
                    <a:pt x="13607" y="200"/>
                  </a:cubicBezTo>
                  <a:close/>
                </a:path>
              </a:pathLst>
            </a:custGeom>
            <a:solidFill>
              <a:schemeClr val="tx2">
                <a:lumMod val="40000"/>
                <a:lumOff val="60000"/>
              </a:schemeClr>
            </a:solidFill>
            <a:ln w="1" cap="flat">
              <a:solidFill>
                <a:schemeClr val="tx2">
                  <a:lumMod val="40000"/>
                  <a:lumOff val="60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57" name="Rectangle 80"/>
            <p:cNvSpPr>
              <a:spLocks noChangeArrowheads="1"/>
            </p:cNvSpPr>
            <p:nvPr/>
          </p:nvSpPr>
          <p:spPr bwMode="auto">
            <a:xfrm>
              <a:off x="6523038" y="1698625"/>
              <a:ext cx="849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58" name="Rectangle 81"/>
            <p:cNvSpPr>
              <a:spLocks noChangeArrowheads="1"/>
            </p:cNvSpPr>
            <p:nvPr/>
          </p:nvSpPr>
          <p:spPr bwMode="auto">
            <a:xfrm>
              <a:off x="6596063" y="1782763"/>
              <a:ext cx="6091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Calibri" pitchFamily="34" charset="0"/>
                  <a:cs typeface="Arial" pitchFamily="34" charset="0"/>
                </a:rPr>
                <a:t>C</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63" name="Freeform 86"/>
            <p:cNvSpPr>
              <a:spLocks noEditPoints="1"/>
            </p:cNvSpPr>
            <p:nvPr/>
          </p:nvSpPr>
          <p:spPr bwMode="auto">
            <a:xfrm>
              <a:off x="4191000" y="3240088"/>
              <a:ext cx="15875" cy="1331913"/>
            </a:xfrm>
            <a:custGeom>
              <a:avLst/>
              <a:gdLst>
                <a:gd name="T0" fmla="*/ 10 w 10"/>
                <a:gd name="T1" fmla="*/ 38 h 839"/>
                <a:gd name="T2" fmla="*/ 0 w 10"/>
                <a:gd name="T3" fmla="*/ 0 h 839"/>
                <a:gd name="T4" fmla="*/ 10 w 10"/>
                <a:gd name="T5" fmla="*/ 67 h 839"/>
                <a:gd name="T6" fmla="*/ 0 w 10"/>
                <a:gd name="T7" fmla="*/ 105 h 839"/>
                <a:gd name="T8" fmla="*/ 10 w 10"/>
                <a:gd name="T9" fmla="*/ 67 h 839"/>
                <a:gd name="T10" fmla="*/ 10 w 10"/>
                <a:gd name="T11" fmla="*/ 172 h 839"/>
                <a:gd name="T12" fmla="*/ 0 w 10"/>
                <a:gd name="T13" fmla="*/ 134 h 839"/>
                <a:gd name="T14" fmla="*/ 10 w 10"/>
                <a:gd name="T15" fmla="*/ 201 h 839"/>
                <a:gd name="T16" fmla="*/ 0 w 10"/>
                <a:gd name="T17" fmla="*/ 240 h 839"/>
                <a:gd name="T18" fmla="*/ 10 w 10"/>
                <a:gd name="T19" fmla="*/ 201 h 839"/>
                <a:gd name="T20" fmla="*/ 10 w 10"/>
                <a:gd name="T21" fmla="*/ 307 h 839"/>
                <a:gd name="T22" fmla="*/ 0 w 10"/>
                <a:gd name="T23" fmla="*/ 268 h 839"/>
                <a:gd name="T24" fmla="*/ 10 w 10"/>
                <a:gd name="T25" fmla="*/ 336 h 839"/>
                <a:gd name="T26" fmla="*/ 0 w 10"/>
                <a:gd name="T27" fmla="*/ 374 h 839"/>
                <a:gd name="T28" fmla="*/ 10 w 10"/>
                <a:gd name="T29" fmla="*/ 336 h 839"/>
                <a:gd name="T30" fmla="*/ 10 w 10"/>
                <a:gd name="T31" fmla="*/ 441 h 839"/>
                <a:gd name="T32" fmla="*/ 0 w 10"/>
                <a:gd name="T33" fmla="*/ 403 h 839"/>
                <a:gd name="T34" fmla="*/ 10 w 10"/>
                <a:gd name="T35" fmla="*/ 470 h 839"/>
                <a:gd name="T36" fmla="*/ 0 w 10"/>
                <a:gd name="T37" fmla="*/ 508 h 839"/>
                <a:gd name="T38" fmla="*/ 10 w 10"/>
                <a:gd name="T39" fmla="*/ 470 h 839"/>
                <a:gd name="T40" fmla="*/ 10 w 10"/>
                <a:gd name="T41" fmla="*/ 576 h 839"/>
                <a:gd name="T42" fmla="*/ 0 w 10"/>
                <a:gd name="T43" fmla="*/ 537 h 839"/>
                <a:gd name="T44" fmla="*/ 10 w 10"/>
                <a:gd name="T45" fmla="*/ 604 h 839"/>
                <a:gd name="T46" fmla="*/ 0 w 10"/>
                <a:gd name="T47" fmla="*/ 643 h 839"/>
                <a:gd name="T48" fmla="*/ 10 w 10"/>
                <a:gd name="T49" fmla="*/ 604 h 839"/>
                <a:gd name="T50" fmla="*/ 10 w 10"/>
                <a:gd name="T51" fmla="*/ 710 h 839"/>
                <a:gd name="T52" fmla="*/ 0 w 10"/>
                <a:gd name="T53" fmla="*/ 672 h 839"/>
                <a:gd name="T54" fmla="*/ 10 w 10"/>
                <a:gd name="T55" fmla="*/ 739 h 839"/>
                <a:gd name="T56" fmla="*/ 0 w 10"/>
                <a:gd name="T57" fmla="*/ 777 h 839"/>
                <a:gd name="T58" fmla="*/ 10 w 10"/>
                <a:gd name="T59" fmla="*/ 739 h 839"/>
                <a:gd name="T60" fmla="*/ 10 w 10"/>
                <a:gd name="T61" fmla="*/ 839 h 839"/>
                <a:gd name="T62" fmla="*/ 0 w 10"/>
                <a:gd name="T63" fmla="*/ 806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839">
                  <a:moveTo>
                    <a:pt x="10" y="0"/>
                  </a:moveTo>
                  <a:lnTo>
                    <a:pt x="10" y="38"/>
                  </a:lnTo>
                  <a:lnTo>
                    <a:pt x="0" y="38"/>
                  </a:lnTo>
                  <a:lnTo>
                    <a:pt x="0" y="0"/>
                  </a:lnTo>
                  <a:lnTo>
                    <a:pt x="10" y="0"/>
                  </a:lnTo>
                  <a:close/>
                  <a:moveTo>
                    <a:pt x="10" y="67"/>
                  </a:moveTo>
                  <a:lnTo>
                    <a:pt x="10" y="105"/>
                  </a:lnTo>
                  <a:lnTo>
                    <a:pt x="0" y="105"/>
                  </a:lnTo>
                  <a:lnTo>
                    <a:pt x="0" y="67"/>
                  </a:lnTo>
                  <a:lnTo>
                    <a:pt x="10" y="67"/>
                  </a:lnTo>
                  <a:close/>
                  <a:moveTo>
                    <a:pt x="10" y="134"/>
                  </a:moveTo>
                  <a:lnTo>
                    <a:pt x="10" y="172"/>
                  </a:lnTo>
                  <a:lnTo>
                    <a:pt x="0" y="172"/>
                  </a:lnTo>
                  <a:lnTo>
                    <a:pt x="0" y="134"/>
                  </a:lnTo>
                  <a:lnTo>
                    <a:pt x="10" y="134"/>
                  </a:lnTo>
                  <a:close/>
                  <a:moveTo>
                    <a:pt x="10" y="201"/>
                  </a:moveTo>
                  <a:lnTo>
                    <a:pt x="10" y="240"/>
                  </a:lnTo>
                  <a:lnTo>
                    <a:pt x="0" y="240"/>
                  </a:lnTo>
                  <a:lnTo>
                    <a:pt x="0" y="201"/>
                  </a:lnTo>
                  <a:lnTo>
                    <a:pt x="10" y="201"/>
                  </a:lnTo>
                  <a:close/>
                  <a:moveTo>
                    <a:pt x="10" y="268"/>
                  </a:moveTo>
                  <a:lnTo>
                    <a:pt x="10" y="307"/>
                  </a:lnTo>
                  <a:lnTo>
                    <a:pt x="0" y="307"/>
                  </a:lnTo>
                  <a:lnTo>
                    <a:pt x="0" y="268"/>
                  </a:lnTo>
                  <a:lnTo>
                    <a:pt x="10" y="268"/>
                  </a:lnTo>
                  <a:close/>
                  <a:moveTo>
                    <a:pt x="10" y="336"/>
                  </a:moveTo>
                  <a:lnTo>
                    <a:pt x="10" y="374"/>
                  </a:lnTo>
                  <a:lnTo>
                    <a:pt x="0" y="374"/>
                  </a:lnTo>
                  <a:lnTo>
                    <a:pt x="0" y="336"/>
                  </a:lnTo>
                  <a:lnTo>
                    <a:pt x="10" y="336"/>
                  </a:lnTo>
                  <a:close/>
                  <a:moveTo>
                    <a:pt x="10" y="403"/>
                  </a:moveTo>
                  <a:lnTo>
                    <a:pt x="10" y="441"/>
                  </a:lnTo>
                  <a:lnTo>
                    <a:pt x="0" y="441"/>
                  </a:lnTo>
                  <a:lnTo>
                    <a:pt x="0" y="403"/>
                  </a:lnTo>
                  <a:lnTo>
                    <a:pt x="10" y="403"/>
                  </a:lnTo>
                  <a:close/>
                  <a:moveTo>
                    <a:pt x="10" y="470"/>
                  </a:moveTo>
                  <a:lnTo>
                    <a:pt x="10" y="508"/>
                  </a:lnTo>
                  <a:lnTo>
                    <a:pt x="0" y="508"/>
                  </a:lnTo>
                  <a:lnTo>
                    <a:pt x="0" y="470"/>
                  </a:lnTo>
                  <a:lnTo>
                    <a:pt x="10" y="470"/>
                  </a:lnTo>
                  <a:close/>
                  <a:moveTo>
                    <a:pt x="10" y="537"/>
                  </a:moveTo>
                  <a:lnTo>
                    <a:pt x="10" y="576"/>
                  </a:lnTo>
                  <a:lnTo>
                    <a:pt x="0" y="576"/>
                  </a:lnTo>
                  <a:lnTo>
                    <a:pt x="0" y="537"/>
                  </a:lnTo>
                  <a:lnTo>
                    <a:pt x="10" y="537"/>
                  </a:lnTo>
                  <a:close/>
                  <a:moveTo>
                    <a:pt x="10" y="604"/>
                  </a:moveTo>
                  <a:lnTo>
                    <a:pt x="10" y="643"/>
                  </a:lnTo>
                  <a:lnTo>
                    <a:pt x="0" y="643"/>
                  </a:lnTo>
                  <a:lnTo>
                    <a:pt x="0" y="604"/>
                  </a:lnTo>
                  <a:lnTo>
                    <a:pt x="10" y="604"/>
                  </a:lnTo>
                  <a:close/>
                  <a:moveTo>
                    <a:pt x="10" y="672"/>
                  </a:moveTo>
                  <a:lnTo>
                    <a:pt x="10" y="710"/>
                  </a:lnTo>
                  <a:lnTo>
                    <a:pt x="0" y="710"/>
                  </a:lnTo>
                  <a:lnTo>
                    <a:pt x="0" y="672"/>
                  </a:lnTo>
                  <a:lnTo>
                    <a:pt x="10" y="672"/>
                  </a:lnTo>
                  <a:close/>
                  <a:moveTo>
                    <a:pt x="10" y="739"/>
                  </a:moveTo>
                  <a:lnTo>
                    <a:pt x="10" y="777"/>
                  </a:lnTo>
                  <a:lnTo>
                    <a:pt x="0" y="777"/>
                  </a:lnTo>
                  <a:lnTo>
                    <a:pt x="0" y="739"/>
                  </a:lnTo>
                  <a:lnTo>
                    <a:pt x="10" y="739"/>
                  </a:lnTo>
                  <a:close/>
                  <a:moveTo>
                    <a:pt x="10" y="806"/>
                  </a:moveTo>
                  <a:lnTo>
                    <a:pt x="10" y="839"/>
                  </a:lnTo>
                  <a:lnTo>
                    <a:pt x="0" y="839"/>
                  </a:lnTo>
                  <a:lnTo>
                    <a:pt x="0" y="806"/>
                  </a:lnTo>
                  <a:lnTo>
                    <a:pt x="10" y="80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grpSp>
        <p:nvGrpSpPr>
          <p:cNvPr id="4" name="Group 3"/>
          <p:cNvGrpSpPr/>
          <p:nvPr/>
        </p:nvGrpSpPr>
        <p:grpSpPr>
          <a:xfrm>
            <a:off x="2212975" y="3032125"/>
            <a:ext cx="2853358" cy="1930400"/>
            <a:chOff x="3816350" y="2651125"/>
            <a:chExt cx="2853358" cy="1930400"/>
          </a:xfrm>
        </p:grpSpPr>
        <p:sp>
          <p:nvSpPr>
            <p:cNvPr id="9261" name="Rectangle 84"/>
            <p:cNvSpPr>
              <a:spLocks noChangeArrowheads="1"/>
            </p:cNvSpPr>
            <p:nvPr/>
          </p:nvSpPr>
          <p:spPr bwMode="auto">
            <a:xfrm>
              <a:off x="6532563" y="2651125"/>
              <a:ext cx="84960" cy="215444"/>
            </a:xfrm>
            <a:prstGeom prst="rect">
              <a:avLst/>
            </a:prstGeom>
            <a:noFill/>
            <a:ln>
              <a:noFill/>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262" name="Rectangle 85"/>
            <p:cNvSpPr>
              <a:spLocks noChangeArrowheads="1"/>
            </p:cNvSpPr>
            <p:nvPr/>
          </p:nvSpPr>
          <p:spPr bwMode="auto">
            <a:xfrm>
              <a:off x="6605588" y="2735263"/>
              <a:ext cx="64120" cy="138499"/>
            </a:xfrm>
            <a:prstGeom prst="rect">
              <a:avLst/>
            </a:prstGeom>
            <a:noFill/>
            <a:ln>
              <a:noFill/>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Calibri" pitchFamily="34" charset="0"/>
                  <a:cs typeface="Arial" pitchFamily="34" charset="0"/>
                </a:rPr>
                <a:t>B</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18" name="Freeform 63"/>
            <p:cNvSpPr>
              <a:spLocks/>
            </p:cNvSpPr>
            <p:nvPr/>
          </p:nvSpPr>
          <p:spPr bwMode="auto">
            <a:xfrm>
              <a:off x="3816350" y="2768600"/>
              <a:ext cx="2603500" cy="1616075"/>
            </a:xfrm>
            <a:custGeom>
              <a:avLst/>
              <a:gdLst>
                <a:gd name="T0" fmla="*/ 13575 w 13669"/>
                <a:gd name="T1" fmla="*/ 219 h 8488"/>
                <a:gd name="T2" fmla="*/ 13501 w 13669"/>
                <a:gd name="T3" fmla="*/ 264 h 8488"/>
                <a:gd name="T4" fmla="*/ 13414 w 13669"/>
                <a:gd name="T5" fmla="*/ 318 h 8488"/>
                <a:gd name="T6" fmla="*/ 13262 w 13669"/>
                <a:gd name="T7" fmla="*/ 411 h 8488"/>
                <a:gd name="T8" fmla="*/ 13027 w 13669"/>
                <a:gd name="T9" fmla="*/ 555 h 8488"/>
                <a:gd name="T10" fmla="*/ 12767 w 13669"/>
                <a:gd name="T11" fmla="*/ 715 h 8488"/>
                <a:gd name="T12" fmla="*/ 12491 w 13669"/>
                <a:gd name="T13" fmla="*/ 885 h 8488"/>
                <a:gd name="T14" fmla="*/ 12075 w 13669"/>
                <a:gd name="T15" fmla="*/ 1141 h 8488"/>
                <a:gd name="T16" fmla="*/ 11810 w 13669"/>
                <a:gd name="T17" fmla="*/ 1303 h 8488"/>
                <a:gd name="T18" fmla="*/ 9767 w 13669"/>
                <a:gd name="T19" fmla="*/ 2559 h 8488"/>
                <a:gd name="T20" fmla="*/ 5927 w 13669"/>
                <a:gd name="T21" fmla="*/ 4919 h 8488"/>
                <a:gd name="T22" fmla="*/ 2087 w 13669"/>
                <a:gd name="T23" fmla="*/ 7279 h 8488"/>
                <a:gd name="T24" fmla="*/ 1834 w 13669"/>
                <a:gd name="T25" fmla="*/ 7434 h 8488"/>
                <a:gd name="T26" fmla="*/ 1562 w 13669"/>
                <a:gd name="T27" fmla="*/ 7601 h 8488"/>
                <a:gd name="T28" fmla="*/ 1143 w 13669"/>
                <a:gd name="T29" fmla="*/ 7858 h 8488"/>
                <a:gd name="T30" fmla="*/ 874 w 13669"/>
                <a:gd name="T31" fmla="*/ 8024 h 8488"/>
                <a:gd name="T32" fmla="*/ 625 w 13669"/>
                <a:gd name="T33" fmla="*/ 8177 h 8488"/>
                <a:gd name="T34" fmla="*/ 408 w 13669"/>
                <a:gd name="T35" fmla="*/ 8310 h 8488"/>
                <a:gd name="T36" fmla="*/ 315 w 13669"/>
                <a:gd name="T37" fmla="*/ 8367 h 8488"/>
                <a:gd name="T38" fmla="*/ 235 w 13669"/>
                <a:gd name="T39" fmla="*/ 8417 h 8488"/>
                <a:gd name="T40" fmla="*/ 167 w 13669"/>
                <a:gd name="T41" fmla="*/ 8459 h 8488"/>
                <a:gd name="T42" fmla="*/ 62 w 13669"/>
                <a:gd name="T43" fmla="*/ 8288 h 8488"/>
                <a:gd name="T44" fmla="*/ 129 w 13669"/>
                <a:gd name="T45" fmla="*/ 8247 h 8488"/>
                <a:gd name="T46" fmla="*/ 210 w 13669"/>
                <a:gd name="T47" fmla="*/ 8198 h 8488"/>
                <a:gd name="T48" fmla="*/ 303 w 13669"/>
                <a:gd name="T49" fmla="*/ 8140 h 8488"/>
                <a:gd name="T50" fmla="*/ 520 w 13669"/>
                <a:gd name="T51" fmla="*/ 8007 h 8488"/>
                <a:gd name="T52" fmla="*/ 769 w 13669"/>
                <a:gd name="T53" fmla="*/ 7854 h 8488"/>
                <a:gd name="T54" fmla="*/ 1039 w 13669"/>
                <a:gd name="T55" fmla="*/ 7688 h 8488"/>
                <a:gd name="T56" fmla="*/ 1457 w 13669"/>
                <a:gd name="T57" fmla="*/ 7431 h 8488"/>
                <a:gd name="T58" fmla="*/ 1729 w 13669"/>
                <a:gd name="T59" fmla="*/ 7264 h 8488"/>
                <a:gd name="T60" fmla="*/ 1982 w 13669"/>
                <a:gd name="T61" fmla="*/ 7108 h 8488"/>
                <a:gd name="T62" fmla="*/ 5822 w 13669"/>
                <a:gd name="T63" fmla="*/ 4748 h 8488"/>
                <a:gd name="T64" fmla="*/ 9662 w 13669"/>
                <a:gd name="T65" fmla="*/ 2389 h 8488"/>
                <a:gd name="T66" fmla="*/ 11706 w 13669"/>
                <a:gd name="T67" fmla="*/ 1133 h 8488"/>
                <a:gd name="T68" fmla="*/ 11969 w 13669"/>
                <a:gd name="T69" fmla="*/ 971 h 8488"/>
                <a:gd name="T70" fmla="*/ 12387 w 13669"/>
                <a:gd name="T71" fmla="*/ 714 h 8488"/>
                <a:gd name="T72" fmla="*/ 12662 w 13669"/>
                <a:gd name="T73" fmla="*/ 545 h 8488"/>
                <a:gd name="T74" fmla="*/ 12923 w 13669"/>
                <a:gd name="T75" fmla="*/ 385 h 8488"/>
                <a:gd name="T76" fmla="*/ 13157 w 13669"/>
                <a:gd name="T77" fmla="*/ 241 h 8488"/>
                <a:gd name="T78" fmla="*/ 13309 w 13669"/>
                <a:gd name="T79" fmla="*/ 147 h 8488"/>
                <a:gd name="T80" fmla="*/ 13396 w 13669"/>
                <a:gd name="T81" fmla="*/ 94 h 8488"/>
                <a:gd name="T82" fmla="*/ 13470 w 13669"/>
                <a:gd name="T83" fmla="*/ 48 h 8488"/>
                <a:gd name="T84" fmla="*/ 13640 w 13669"/>
                <a:gd name="T85" fmla="*/ 62 h 8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69" h="8488">
                  <a:moveTo>
                    <a:pt x="13607" y="199"/>
                  </a:moveTo>
                  <a:lnTo>
                    <a:pt x="13575" y="219"/>
                  </a:lnTo>
                  <a:lnTo>
                    <a:pt x="13540" y="240"/>
                  </a:lnTo>
                  <a:lnTo>
                    <a:pt x="13501" y="264"/>
                  </a:lnTo>
                  <a:lnTo>
                    <a:pt x="13459" y="290"/>
                  </a:lnTo>
                  <a:lnTo>
                    <a:pt x="13414" y="318"/>
                  </a:lnTo>
                  <a:lnTo>
                    <a:pt x="13366" y="347"/>
                  </a:lnTo>
                  <a:lnTo>
                    <a:pt x="13262" y="411"/>
                  </a:lnTo>
                  <a:lnTo>
                    <a:pt x="13149" y="481"/>
                  </a:lnTo>
                  <a:lnTo>
                    <a:pt x="13027" y="555"/>
                  </a:lnTo>
                  <a:lnTo>
                    <a:pt x="12900" y="634"/>
                  </a:lnTo>
                  <a:lnTo>
                    <a:pt x="12767" y="715"/>
                  </a:lnTo>
                  <a:lnTo>
                    <a:pt x="12630" y="799"/>
                  </a:lnTo>
                  <a:lnTo>
                    <a:pt x="12491" y="885"/>
                  </a:lnTo>
                  <a:lnTo>
                    <a:pt x="12212" y="1056"/>
                  </a:lnTo>
                  <a:lnTo>
                    <a:pt x="12075" y="1141"/>
                  </a:lnTo>
                  <a:lnTo>
                    <a:pt x="11940" y="1224"/>
                  </a:lnTo>
                  <a:lnTo>
                    <a:pt x="11810" y="1303"/>
                  </a:lnTo>
                  <a:lnTo>
                    <a:pt x="11687" y="1379"/>
                  </a:lnTo>
                  <a:lnTo>
                    <a:pt x="9767" y="2559"/>
                  </a:lnTo>
                  <a:lnTo>
                    <a:pt x="7847" y="3739"/>
                  </a:lnTo>
                  <a:lnTo>
                    <a:pt x="5927" y="4919"/>
                  </a:lnTo>
                  <a:lnTo>
                    <a:pt x="4007" y="6099"/>
                  </a:lnTo>
                  <a:lnTo>
                    <a:pt x="2087" y="7279"/>
                  </a:lnTo>
                  <a:lnTo>
                    <a:pt x="1963" y="7355"/>
                  </a:lnTo>
                  <a:lnTo>
                    <a:pt x="1834" y="7434"/>
                  </a:lnTo>
                  <a:lnTo>
                    <a:pt x="1699" y="7517"/>
                  </a:lnTo>
                  <a:lnTo>
                    <a:pt x="1562" y="7601"/>
                  </a:lnTo>
                  <a:lnTo>
                    <a:pt x="1282" y="7773"/>
                  </a:lnTo>
                  <a:lnTo>
                    <a:pt x="1143" y="7858"/>
                  </a:lnTo>
                  <a:lnTo>
                    <a:pt x="1007" y="7942"/>
                  </a:lnTo>
                  <a:lnTo>
                    <a:pt x="874" y="8024"/>
                  </a:lnTo>
                  <a:lnTo>
                    <a:pt x="746" y="8103"/>
                  </a:lnTo>
                  <a:lnTo>
                    <a:pt x="625" y="8177"/>
                  </a:lnTo>
                  <a:lnTo>
                    <a:pt x="512" y="8247"/>
                  </a:lnTo>
                  <a:lnTo>
                    <a:pt x="408" y="8310"/>
                  </a:lnTo>
                  <a:lnTo>
                    <a:pt x="360" y="8340"/>
                  </a:lnTo>
                  <a:lnTo>
                    <a:pt x="315" y="8367"/>
                  </a:lnTo>
                  <a:lnTo>
                    <a:pt x="272" y="8393"/>
                  </a:lnTo>
                  <a:lnTo>
                    <a:pt x="235" y="8417"/>
                  </a:lnTo>
                  <a:lnTo>
                    <a:pt x="199" y="8439"/>
                  </a:lnTo>
                  <a:lnTo>
                    <a:pt x="167" y="8459"/>
                  </a:lnTo>
                  <a:cubicBezTo>
                    <a:pt x="119" y="8488"/>
                    <a:pt x="58" y="8473"/>
                    <a:pt x="29" y="8426"/>
                  </a:cubicBezTo>
                  <a:cubicBezTo>
                    <a:pt x="0" y="8378"/>
                    <a:pt x="15" y="8317"/>
                    <a:pt x="62" y="8288"/>
                  </a:cubicBezTo>
                  <a:lnTo>
                    <a:pt x="94" y="8269"/>
                  </a:lnTo>
                  <a:lnTo>
                    <a:pt x="129" y="8247"/>
                  </a:lnTo>
                  <a:lnTo>
                    <a:pt x="169" y="8222"/>
                  </a:lnTo>
                  <a:lnTo>
                    <a:pt x="210" y="8198"/>
                  </a:lnTo>
                  <a:lnTo>
                    <a:pt x="255" y="8169"/>
                  </a:lnTo>
                  <a:lnTo>
                    <a:pt x="303" y="8140"/>
                  </a:lnTo>
                  <a:lnTo>
                    <a:pt x="407" y="8076"/>
                  </a:lnTo>
                  <a:lnTo>
                    <a:pt x="520" y="8007"/>
                  </a:lnTo>
                  <a:lnTo>
                    <a:pt x="642" y="7932"/>
                  </a:lnTo>
                  <a:lnTo>
                    <a:pt x="769" y="7854"/>
                  </a:lnTo>
                  <a:lnTo>
                    <a:pt x="902" y="7772"/>
                  </a:lnTo>
                  <a:lnTo>
                    <a:pt x="1039" y="7688"/>
                  </a:lnTo>
                  <a:lnTo>
                    <a:pt x="1178" y="7603"/>
                  </a:lnTo>
                  <a:lnTo>
                    <a:pt x="1457" y="7431"/>
                  </a:lnTo>
                  <a:lnTo>
                    <a:pt x="1595" y="7346"/>
                  </a:lnTo>
                  <a:lnTo>
                    <a:pt x="1729" y="7264"/>
                  </a:lnTo>
                  <a:lnTo>
                    <a:pt x="1859" y="7184"/>
                  </a:lnTo>
                  <a:lnTo>
                    <a:pt x="1982" y="7108"/>
                  </a:lnTo>
                  <a:lnTo>
                    <a:pt x="3902" y="5928"/>
                  </a:lnTo>
                  <a:lnTo>
                    <a:pt x="5822" y="4748"/>
                  </a:lnTo>
                  <a:lnTo>
                    <a:pt x="7742" y="3568"/>
                  </a:lnTo>
                  <a:lnTo>
                    <a:pt x="9662" y="2389"/>
                  </a:lnTo>
                  <a:lnTo>
                    <a:pt x="11582" y="1209"/>
                  </a:lnTo>
                  <a:lnTo>
                    <a:pt x="11706" y="1133"/>
                  </a:lnTo>
                  <a:lnTo>
                    <a:pt x="11835" y="1053"/>
                  </a:lnTo>
                  <a:lnTo>
                    <a:pt x="11969" y="971"/>
                  </a:lnTo>
                  <a:lnTo>
                    <a:pt x="12107" y="886"/>
                  </a:lnTo>
                  <a:lnTo>
                    <a:pt x="12387" y="714"/>
                  </a:lnTo>
                  <a:lnTo>
                    <a:pt x="12526" y="629"/>
                  </a:lnTo>
                  <a:lnTo>
                    <a:pt x="12662" y="545"/>
                  </a:lnTo>
                  <a:lnTo>
                    <a:pt x="12795" y="463"/>
                  </a:lnTo>
                  <a:lnTo>
                    <a:pt x="12923" y="385"/>
                  </a:lnTo>
                  <a:lnTo>
                    <a:pt x="13044" y="310"/>
                  </a:lnTo>
                  <a:lnTo>
                    <a:pt x="13157" y="241"/>
                  </a:lnTo>
                  <a:lnTo>
                    <a:pt x="13261" y="177"/>
                  </a:lnTo>
                  <a:lnTo>
                    <a:pt x="13309" y="147"/>
                  </a:lnTo>
                  <a:lnTo>
                    <a:pt x="13354" y="120"/>
                  </a:lnTo>
                  <a:lnTo>
                    <a:pt x="13396" y="94"/>
                  </a:lnTo>
                  <a:lnTo>
                    <a:pt x="13434" y="70"/>
                  </a:lnTo>
                  <a:lnTo>
                    <a:pt x="13470" y="48"/>
                  </a:lnTo>
                  <a:lnTo>
                    <a:pt x="13502" y="29"/>
                  </a:lnTo>
                  <a:cubicBezTo>
                    <a:pt x="13550" y="0"/>
                    <a:pt x="13611" y="15"/>
                    <a:pt x="13640" y="62"/>
                  </a:cubicBezTo>
                  <a:cubicBezTo>
                    <a:pt x="13669" y="109"/>
                    <a:pt x="13654" y="171"/>
                    <a:pt x="13607" y="199"/>
                  </a:cubicBezTo>
                  <a:close/>
                </a:path>
              </a:pathLst>
            </a:custGeom>
            <a:solidFill>
              <a:schemeClr val="tx2">
                <a:lumMod val="40000"/>
                <a:lumOff val="60000"/>
              </a:schemeClr>
            </a:solidFill>
            <a:ln w="1" cap="flat">
              <a:solidFill>
                <a:schemeClr val="tx2">
                  <a:lumMod val="40000"/>
                  <a:lumOff val="60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65" name="Freeform 88"/>
            <p:cNvSpPr>
              <a:spLocks noEditPoints="1"/>
            </p:cNvSpPr>
            <p:nvPr/>
          </p:nvSpPr>
          <p:spPr bwMode="auto">
            <a:xfrm>
              <a:off x="5635501" y="3268662"/>
              <a:ext cx="34925" cy="1312863"/>
            </a:xfrm>
            <a:custGeom>
              <a:avLst/>
              <a:gdLst>
                <a:gd name="T0" fmla="*/ 10 w 22"/>
                <a:gd name="T1" fmla="*/ 38 h 827"/>
                <a:gd name="T2" fmla="*/ 0 w 22"/>
                <a:gd name="T3" fmla="*/ 0 h 827"/>
                <a:gd name="T4" fmla="*/ 11 w 22"/>
                <a:gd name="T5" fmla="*/ 67 h 827"/>
                <a:gd name="T6" fmla="*/ 2 w 22"/>
                <a:gd name="T7" fmla="*/ 106 h 827"/>
                <a:gd name="T8" fmla="*/ 11 w 22"/>
                <a:gd name="T9" fmla="*/ 67 h 827"/>
                <a:gd name="T10" fmla="*/ 12 w 22"/>
                <a:gd name="T11" fmla="*/ 173 h 827"/>
                <a:gd name="T12" fmla="*/ 2 w 22"/>
                <a:gd name="T13" fmla="*/ 134 h 827"/>
                <a:gd name="T14" fmla="*/ 13 w 22"/>
                <a:gd name="T15" fmla="*/ 201 h 827"/>
                <a:gd name="T16" fmla="*/ 4 w 22"/>
                <a:gd name="T17" fmla="*/ 240 h 827"/>
                <a:gd name="T18" fmla="*/ 13 w 22"/>
                <a:gd name="T19" fmla="*/ 201 h 827"/>
                <a:gd name="T20" fmla="*/ 14 w 22"/>
                <a:gd name="T21" fmla="*/ 307 h 827"/>
                <a:gd name="T22" fmla="*/ 4 w 22"/>
                <a:gd name="T23" fmla="*/ 269 h 827"/>
                <a:gd name="T24" fmla="*/ 15 w 22"/>
                <a:gd name="T25" fmla="*/ 336 h 827"/>
                <a:gd name="T26" fmla="*/ 6 w 22"/>
                <a:gd name="T27" fmla="*/ 374 h 827"/>
                <a:gd name="T28" fmla="*/ 15 w 22"/>
                <a:gd name="T29" fmla="*/ 336 h 827"/>
                <a:gd name="T30" fmla="*/ 16 w 22"/>
                <a:gd name="T31" fmla="*/ 441 h 827"/>
                <a:gd name="T32" fmla="*/ 6 w 22"/>
                <a:gd name="T33" fmla="*/ 403 h 827"/>
                <a:gd name="T34" fmla="*/ 17 w 22"/>
                <a:gd name="T35" fmla="*/ 470 h 827"/>
                <a:gd name="T36" fmla="*/ 8 w 22"/>
                <a:gd name="T37" fmla="*/ 509 h 827"/>
                <a:gd name="T38" fmla="*/ 17 w 22"/>
                <a:gd name="T39" fmla="*/ 470 h 827"/>
                <a:gd name="T40" fmla="*/ 18 w 22"/>
                <a:gd name="T41" fmla="*/ 576 h 827"/>
                <a:gd name="T42" fmla="*/ 8 w 22"/>
                <a:gd name="T43" fmla="*/ 537 h 827"/>
                <a:gd name="T44" fmla="*/ 19 w 22"/>
                <a:gd name="T45" fmla="*/ 604 h 827"/>
                <a:gd name="T46" fmla="*/ 10 w 22"/>
                <a:gd name="T47" fmla="*/ 643 h 827"/>
                <a:gd name="T48" fmla="*/ 19 w 22"/>
                <a:gd name="T49" fmla="*/ 604 h 827"/>
                <a:gd name="T50" fmla="*/ 20 w 22"/>
                <a:gd name="T51" fmla="*/ 710 h 827"/>
                <a:gd name="T52" fmla="*/ 10 w 22"/>
                <a:gd name="T53" fmla="*/ 672 h 827"/>
                <a:gd name="T54" fmla="*/ 20 w 22"/>
                <a:gd name="T55" fmla="*/ 739 h 827"/>
                <a:gd name="T56" fmla="*/ 11 w 22"/>
                <a:gd name="T57" fmla="*/ 777 h 827"/>
                <a:gd name="T58" fmla="*/ 20 w 22"/>
                <a:gd name="T59" fmla="*/ 739 h 827"/>
                <a:gd name="T60" fmla="*/ 22 w 22"/>
                <a:gd name="T61" fmla="*/ 827 h 827"/>
                <a:gd name="T62" fmla="*/ 12 w 22"/>
                <a:gd name="T63" fmla="*/ 806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827">
                  <a:moveTo>
                    <a:pt x="10" y="0"/>
                  </a:moveTo>
                  <a:lnTo>
                    <a:pt x="10" y="38"/>
                  </a:lnTo>
                  <a:lnTo>
                    <a:pt x="1" y="38"/>
                  </a:lnTo>
                  <a:lnTo>
                    <a:pt x="0" y="0"/>
                  </a:lnTo>
                  <a:lnTo>
                    <a:pt x="10" y="0"/>
                  </a:lnTo>
                  <a:close/>
                  <a:moveTo>
                    <a:pt x="11" y="67"/>
                  </a:moveTo>
                  <a:lnTo>
                    <a:pt x="11" y="105"/>
                  </a:lnTo>
                  <a:lnTo>
                    <a:pt x="2" y="106"/>
                  </a:lnTo>
                  <a:lnTo>
                    <a:pt x="1" y="67"/>
                  </a:lnTo>
                  <a:lnTo>
                    <a:pt x="11" y="67"/>
                  </a:lnTo>
                  <a:close/>
                  <a:moveTo>
                    <a:pt x="12" y="134"/>
                  </a:moveTo>
                  <a:lnTo>
                    <a:pt x="12" y="173"/>
                  </a:lnTo>
                  <a:lnTo>
                    <a:pt x="3" y="173"/>
                  </a:lnTo>
                  <a:lnTo>
                    <a:pt x="2" y="134"/>
                  </a:lnTo>
                  <a:lnTo>
                    <a:pt x="12" y="134"/>
                  </a:lnTo>
                  <a:close/>
                  <a:moveTo>
                    <a:pt x="13" y="201"/>
                  </a:moveTo>
                  <a:lnTo>
                    <a:pt x="13" y="240"/>
                  </a:lnTo>
                  <a:lnTo>
                    <a:pt x="4" y="240"/>
                  </a:lnTo>
                  <a:lnTo>
                    <a:pt x="3" y="202"/>
                  </a:lnTo>
                  <a:lnTo>
                    <a:pt x="13" y="201"/>
                  </a:lnTo>
                  <a:close/>
                  <a:moveTo>
                    <a:pt x="14" y="269"/>
                  </a:moveTo>
                  <a:lnTo>
                    <a:pt x="14" y="307"/>
                  </a:lnTo>
                  <a:lnTo>
                    <a:pt x="5" y="307"/>
                  </a:lnTo>
                  <a:lnTo>
                    <a:pt x="4" y="269"/>
                  </a:lnTo>
                  <a:lnTo>
                    <a:pt x="14" y="269"/>
                  </a:lnTo>
                  <a:close/>
                  <a:moveTo>
                    <a:pt x="15" y="336"/>
                  </a:moveTo>
                  <a:lnTo>
                    <a:pt x="15" y="374"/>
                  </a:lnTo>
                  <a:lnTo>
                    <a:pt x="6" y="374"/>
                  </a:lnTo>
                  <a:lnTo>
                    <a:pt x="5" y="336"/>
                  </a:lnTo>
                  <a:lnTo>
                    <a:pt x="15" y="336"/>
                  </a:lnTo>
                  <a:close/>
                  <a:moveTo>
                    <a:pt x="16" y="403"/>
                  </a:moveTo>
                  <a:lnTo>
                    <a:pt x="16" y="441"/>
                  </a:lnTo>
                  <a:lnTo>
                    <a:pt x="7" y="442"/>
                  </a:lnTo>
                  <a:lnTo>
                    <a:pt x="6" y="403"/>
                  </a:lnTo>
                  <a:lnTo>
                    <a:pt x="16" y="403"/>
                  </a:lnTo>
                  <a:close/>
                  <a:moveTo>
                    <a:pt x="17" y="470"/>
                  </a:moveTo>
                  <a:lnTo>
                    <a:pt x="17" y="508"/>
                  </a:lnTo>
                  <a:lnTo>
                    <a:pt x="8" y="509"/>
                  </a:lnTo>
                  <a:lnTo>
                    <a:pt x="7" y="470"/>
                  </a:lnTo>
                  <a:lnTo>
                    <a:pt x="17" y="470"/>
                  </a:lnTo>
                  <a:close/>
                  <a:moveTo>
                    <a:pt x="18" y="537"/>
                  </a:moveTo>
                  <a:lnTo>
                    <a:pt x="18" y="576"/>
                  </a:lnTo>
                  <a:lnTo>
                    <a:pt x="9" y="576"/>
                  </a:lnTo>
                  <a:lnTo>
                    <a:pt x="8" y="537"/>
                  </a:lnTo>
                  <a:lnTo>
                    <a:pt x="18" y="537"/>
                  </a:lnTo>
                  <a:close/>
                  <a:moveTo>
                    <a:pt x="19" y="604"/>
                  </a:moveTo>
                  <a:lnTo>
                    <a:pt x="19" y="643"/>
                  </a:lnTo>
                  <a:lnTo>
                    <a:pt x="10" y="643"/>
                  </a:lnTo>
                  <a:lnTo>
                    <a:pt x="9" y="605"/>
                  </a:lnTo>
                  <a:lnTo>
                    <a:pt x="19" y="604"/>
                  </a:lnTo>
                  <a:close/>
                  <a:moveTo>
                    <a:pt x="19" y="672"/>
                  </a:moveTo>
                  <a:lnTo>
                    <a:pt x="20" y="710"/>
                  </a:lnTo>
                  <a:lnTo>
                    <a:pt x="10" y="710"/>
                  </a:lnTo>
                  <a:lnTo>
                    <a:pt x="10" y="672"/>
                  </a:lnTo>
                  <a:lnTo>
                    <a:pt x="19" y="672"/>
                  </a:lnTo>
                  <a:close/>
                  <a:moveTo>
                    <a:pt x="20" y="739"/>
                  </a:moveTo>
                  <a:lnTo>
                    <a:pt x="21" y="777"/>
                  </a:lnTo>
                  <a:lnTo>
                    <a:pt x="11" y="777"/>
                  </a:lnTo>
                  <a:lnTo>
                    <a:pt x="11" y="739"/>
                  </a:lnTo>
                  <a:lnTo>
                    <a:pt x="20" y="739"/>
                  </a:lnTo>
                  <a:close/>
                  <a:moveTo>
                    <a:pt x="21" y="806"/>
                  </a:moveTo>
                  <a:lnTo>
                    <a:pt x="22" y="827"/>
                  </a:lnTo>
                  <a:lnTo>
                    <a:pt x="12" y="827"/>
                  </a:lnTo>
                  <a:lnTo>
                    <a:pt x="12" y="806"/>
                  </a:lnTo>
                  <a:lnTo>
                    <a:pt x="21" y="806"/>
                  </a:lnTo>
                  <a:close/>
                </a:path>
              </a:pathLst>
            </a:custGeom>
            <a:solidFill>
              <a:schemeClr val="tx1"/>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68" name="Freeform 90"/>
            <p:cNvSpPr>
              <a:spLocks noEditPoints="1"/>
            </p:cNvSpPr>
            <p:nvPr/>
          </p:nvSpPr>
          <p:spPr bwMode="auto">
            <a:xfrm>
              <a:off x="4970463" y="3232150"/>
              <a:ext cx="679450" cy="17463"/>
            </a:xfrm>
            <a:custGeom>
              <a:avLst/>
              <a:gdLst>
                <a:gd name="T0" fmla="*/ 0 w 428"/>
                <a:gd name="T1" fmla="*/ 0 h 11"/>
                <a:gd name="T2" fmla="*/ 39 w 428"/>
                <a:gd name="T3" fmla="*/ 0 h 11"/>
                <a:gd name="T4" fmla="*/ 38 w 428"/>
                <a:gd name="T5" fmla="*/ 10 h 11"/>
                <a:gd name="T6" fmla="*/ 0 w 428"/>
                <a:gd name="T7" fmla="*/ 9 h 11"/>
                <a:gd name="T8" fmla="*/ 0 w 428"/>
                <a:gd name="T9" fmla="*/ 0 h 11"/>
                <a:gd name="T10" fmla="*/ 67 w 428"/>
                <a:gd name="T11" fmla="*/ 0 h 11"/>
                <a:gd name="T12" fmla="*/ 106 w 428"/>
                <a:gd name="T13" fmla="*/ 0 h 11"/>
                <a:gd name="T14" fmla="*/ 106 w 428"/>
                <a:gd name="T15" fmla="*/ 10 h 11"/>
                <a:gd name="T16" fmla="*/ 67 w 428"/>
                <a:gd name="T17" fmla="*/ 10 h 11"/>
                <a:gd name="T18" fmla="*/ 67 w 428"/>
                <a:gd name="T19" fmla="*/ 0 h 11"/>
                <a:gd name="T20" fmla="*/ 135 w 428"/>
                <a:gd name="T21" fmla="*/ 1 h 11"/>
                <a:gd name="T22" fmla="*/ 173 w 428"/>
                <a:gd name="T23" fmla="*/ 1 h 11"/>
                <a:gd name="T24" fmla="*/ 173 w 428"/>
                <a:gd name="T25" fmla="*/ 10 h 11"/>
                <a:gd name="T26" fmla="*/ 134 w 428"/>
                <a:gd name="T27" fmla="*/ 10 h 11"/>
                <a:gd name="T28" fmla="*/ 135 w 428"/>
                <a:gd name="T29" fmla="*/ 1 h 11"/>
                <a:gd name="T30" fmla="*/ 202 w 428"/>
                <a:gd name="T31" fmla="*/ 1 h 11"/>
                <a:gd name="T32" fmla="*/ 240 w 428"/>
                <a:gd name="T33" fmla="*/ 1 h 11"/>
                <a:gd name="T34" fmla="*/ 240 w 428"/>
                <a:gd name="T35" fmla="*/ 11 h 11"/>
                <a:gd name="T36" fmla="*/ 202 w 428"/>
                <a:gd name="T37" fmla="*/ 10 h 11"/>
                <a:gd name="T38" fmla="*/ 202 w 428"/>
                <a:gd name="T39" fmla="*/ 1 h 11"/>
                <a:gd name="T40" fmla="*/ 269 w 428"/>
                <a:gd name="T41" fmla="*/ 1 h 11"/>
                <a:gd name="T42" fmla="*/ 307 w 428"/>
                <a:gd name="T43" fmla="*/ 1 h 11"/>
                <a:gd name="T44" fmla="*/ 307 w 428"/>
                <a:gd name="T45" fmla="*/ 11 h 11"/>
                <a:gd name="T46" fmla="*/ 269 w 428"/>
                <a:gd name="T47" fmla="*/ 11 h 11"/>
                <a:gd name="T48" fmla="*/ 269 w 428"/>
                <a:gd name="T49" fmla="*/ 1 h 11"/>
                <a:gd name="T50" fmla="*/ 336 w 428"/>
                <a:gd name="T51" fmla="*/ 2 h 11"/>
                <a:gd name="T52" fmla="*/ 375 w 428"/>
                <a:gd name="T53" fmla="*/ 2 h 11"/>
                <a:gd name="T54" fmla="*/ 374 w 428"/>
                <a:gd name="T55" fmla="*/ 11 h 11"/>
                <a:gd name="T56" fmla="*/ 336 w 428"/>
                <a:gd name="T57" fmla="*/ 11 h 11"/>
                <a:gd name="T58" fmla="*/ 336 w 428"/>
                <a:gd name="T59" fmla="*/ 2 h 11"/>
                <a:gd name="T60" fmla="*/ 403 w 428"/>
                <a:gd name="T61" fmla="*/ 2 h 11"/>
                <a:gd name="T62" fmla="*/ 428 w 428"/>
                <a:gd name="T63" fmla="*/ 2 h 11"/>
                <a:gd name="T64" fmla="*/ 428 w 428"/>
                <a:gd name="T65" fmla="*/ 11 h 11"/>
                <a:gd name="T66" fmla="*/ 403 w 428"/>
                <a:gd name="T67" fmla="*/ 11 h 11"/>
                <a:gd name="T68" fmla="*/ 403 w 428"/>
                <a:gd name="T6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8" h="11">
                  <a:moveTo>
                    <a:pt x="0" y="0"/>
                  </a:moveTo>
                  <a:lnTo>
                    <a:pt x="39" y="0"/>
                  </a:lnTo>
                  <a:lnTo>
                    <a:pt x="38" y="10"/>
                  </a:lnTo>
                  <a:lnTo>
                    <a:pt x="0" y="9"/>
                  </a:lnTo>
                  <a:lnTo>
                    <a:pt x="0" y="0"/>
                  </a:lnTo>
                  <a:close/>
                  <a:moveTo>
                    <a:pt x="67" y="0"/>
                  </a:moveTo>
                  <a:lnTo>
                    <a:pt x="106" y="0"/>
                  </a:lnTo>
                  <a:lnTo>
                    <a:pt x="106" y="10"/>
                  </a:lnTo>
                  <a:lnTo>
                    <a:pt x="67" y="10"/>
                  </a:lnTo>
                  <a:lnTo>
                    <a:pt x="67" y="0"/>
                  </a:lnTo>
                  <a:close/>
                  <a:moveTo>
                    <a:pt x="135" y="1"/>
                  </a:moveTo>
                  <a:lnTo>
                    <a:pt x="173" y="1"/>
                  </a:lnTo>
                  <a:lnTo>
                    <a:pt x="173" y="10"/>
                  </a:lnTo>
                  <a:lnTo>
                    <a:pt x="134" y="10"/>
                  </a:lnTo>
                  <a:lnTo>
                    <a:pt x="135" y="1"/>
                  </a:lnTo>
                  <a:close/>
                  <a:moveTo>
                    <a:pt x="202" y="1"/>
                  </a:moveTo>
                  <a:lnTo>
                    <a:pt x="240" y="1"/>
                  </a:lnTo>
                  <a:lnTo>
                    <a:pt x="240" y="11"/>
                  </a:lnTo>
                  <a:lnTo>
                    <a:pt x="202" y="10"/>
                  </a:lnTo>
                  <a:lnTo>
                    <a:pt x="202" y="1"/>
                  </a:lnTo>
                  <a:close/>
                  <a:moveTo>
                    <a:pt x="269" y="1"/>
                  </a:moveTo>
                  <a:lnTo>
                    <a:pt x="307" y="1"/>
                  </a:lnTo>
                  <a:lnTo>
                    <a:pt x="307" y="11"/>
                  </a:lnTo>
                  <a:lnTo>
                    <a:pt x="269" y="11"/>
                  </a:lnTo>
                  <a:lnTo>
                    <a:pt x="269" y="1"/>
                  </a:lnTo>
                  <a:close/>
                  <a:moveTo>
                    <a:pt x="336" y="2"/>
                  </a:moveTo>
                  <a:lnTo>
                    <a:pt x="375" y="2"/>
                  </a:lnTo>
                  <a:lnTo>
                    <a:pt x="374" y="11"/>
                  </a:lnTo>
                  <a:lnTo>
                    <a:pt x="336" y="11"/>
                  </a:lnTo>
                  <a:lnTo>
                    <a:pt x="336" y="2"/>
                  </a:lnTo>
                  <a:close/>
                  <a:moveTo>
                    <a:pt x="403" y="2"/>
                  </a:moveTo>
                  <a:lnTo>
                    <a:pt x="428" y="2"/>
                  </a:lnTo>
                  <a:lnTo>
                    <a:pt x="428" y="11"/>
                  </a:lnTo>
                  <a:lnTo>
                    <a:pt x="403" y="11"/>
                  </a:lnTo>
                  <a:lnTo>
                    <a:pt x="403" y="2"/>
                  </a:lnTo>
                  <a:close/>
                </a:path>
              </a:pathLst>
            </a:custGeom>
            <a:solidFill>
              <a:schemeClr val="tx1"/>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grpSp>
        <p:nvGrpSpPr>
          <p:cNvPr id="5276" name="Group 5275"/>
          <p:cNvGrpSpPr/>
          <p:nvPr/>
        </p:nvGrpSpPr>
        <p:grpSpPr>
          <a:xfrm>
            <a:off x="2019300" y="3251200"/>
            <a:ext cx="2481262" cy="1252538"/>
            <a:chOff x="3622675" y="2870200"/>
            <a:chExt cx="2481262" cy="1252538"/>
          </a:xfrm>
        </p:grpSpPr>
        <p:sp>
          <p:nvSpPr>
            <p:cNvPr id="9270" name="Freeform 92"/>
            <p:cNvSpPr>
              <a:spLocks noEditPoints="1"/>
            </p:cNvSpPr>
            <p:nvPr/>
          </p:nvSpPr>
          <p:spPr bwMode="auto">
            <a:xfrm>
              <a:off x="4364038" y="3565525"/>
              <a:ext cx="606425" cy="119063"/>
            </a:xfrm>
            <a:custGeom>
              <a:avLst/>
              <a:gdLst>
                <a:gd name="T0" fmla="*/ 3 w 6357"/>
                <a:gd name="T1" fmla="*/ 809 h 1262"/>
                <a:gd name="T2" fmla="*/ 6088 w 6357"/>
                <a:gd name="T3" fmla="*/ 761 h 1262"/>
                <a:gd name="T4" fmla="*/ 6086 w 6357"/>
                <a:gd name="T5" fmla="*/ 489 h 1262"/>
                <a:gd name="T6" fmla="*/ 0 w 6357"/>
                <a:gd name="T7" fmla="*/ 537 h 1262"/>
                <a:gd name="T8" fmla="*/ 3 w 6357"/>
                <a:gd name="T9" fmla="*/ 809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6019 w 6357"/>
                <a:gd name="T21" fmla="*/ 743 h 1262"/>
                <a:gd name="T22" fmla="*/ 6017 w 6357"/>
                <a:gd name="T23" fmla="*/ 508 h 1262"/>
                <a:gd name="T24" fmla="*/ 5205 w 6357"/>
                <a:gd name="T25" fmla="*/ 990 h 1262"/>
                <a:gd name="T26" fmla="*/ 5158 w 6357"/>
                <a:gd name="T27" fmla="*/ 1176 h 1262"/>
                <a:gd name="T28" fmla="*/ 5344 w 6357"/>
                <a:gd name="T29"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7" h="1262">
                  <a:moveTo>
                    <a:pt x="3" y="809"/>
                  </a:moveTo>
                  <a:lnTo>
                    <a:pt x="6088" y="761"/>
                  </a:lnTo>
                  <a:lnTo>
                    <a:pt x="6086" y="489"/>
                  </a:lnTo>
                  <a:lnTo>
                    <a:pt x="0" y="537"/>
                  </a:lnTo>
                  <a:lnTo>
                    <a:pt x="3" y="809"/>
                  </a:lnTo>
                  <a:close/>
                  <a:moveTo>
                    <a:pt x="5344" y="1224"/>
                  </a:moveTo>
                  <a:lnTo>
                    <a:pt x="6357" y="622"/>
                  </a:lnTo>
                  <a:lnTo>
                    <a:pt x="5335" y="37"/>
                  </a:lnTo>
                  <a:cubicBezTo>
                    <a:pt x="5270" y="0"/>
                    <a:pt x="5186" y="22"/>
                    <a:pt x="5149" y="87"/>
                  </a:cubicBezTo>
                  <a:cubicBezTo>
                    <a:pt x="5112" y="153"/>
                    <a:pt x="5134" y="236"/>
                    <a:pt x="5200" y="273"/>
                  </a:cubicBezTo>
                  <a:lnTo>
                    <a:pt x="6019" y="743"/>
                  </a:lnTo>
                  <a:lnTo>
                    <a:pt x="6017" y="508"/>
                  </a:lnTo>
                  <a:lnTo>
                    <a:pt x="5205" y="990"/>
                  </a:lnTo>
                  <a:cubicBezTo>
                    <a:pt x="5141" y="1028"/>
                    <a:pt x="5119" y="1112"/>
                    <a:pt x="5158" y="1176"/>
                  </a:cubicBezTo>
                  <a:cubicBezTo>
                    <a:pt x="5196" y="1241"/>
                    <a:pt x="5280" y="1262"/>
                    <a:pt x="5344" y="1224"/>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71" name="Freeform 93"/>
            <p:cNvSpPr>
              <a:spLocks noEditPoints="1"/>
            </p:cNvSpPr>
            <p:nvPr/>
          </p:nvSpPr>
          <p:spPr bwMode="auto">
            <a:xfrm>
              <a:off x="5003800" y="3163888"/>
              <a:ext cx="604837" cy="120650"/>
            </a:xfrm>
            <a:custGeom>
              <a:avLst/>
              <a:gdLst>
                <a:gd name="T0" fmla="*/ 1 w 3178"/>
                <a:gd name="T1" fmla="*/ 404 h 631"/>
                <a:gd name="T2" fmla="*/ 3044 w 3178"/>
                <a:gd name="T3" fmla="*/ 381 h 631"/>
                <a:gd name="T4" fmla="*/ 3043 w 3178"/>
                <a:gd name="T5" fmla="*/ 245 h 631"/>
                <a:gd name="T6" fmla="*/ 0 w 3178"/>
                <a:gd name="T7" fmla="*/ 268 h 631"/>
                <a:gd name="T8" fmla="*/ 1 w 3178"/>
                <a:gd name="T9" fmla="*/ 404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4"/>
                  </a:moveTo>
                  <a:lnTo>
                    <a:pt x="3044" y="381"/>
                  </a:lnTo>
                  <a:lnTo>
                    <a:pt x="3043" y="245"/>
                  </a:lnTo>
                  <a:lnTo>
                    <a:pt x="0" y="268"/>
                  </a:lnTo>
                  <a:lnTo>
                    <a:pt x="1" y="404"/>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39"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72" name="Freeform 94"/>
            <p:cNvSpPr>
              <a:spLocks noEditPoints="1"/>
            </p:cNvSpPr>
            <p:nvPr/>
          </p:nvSpPr>
          <p:spPr bwMode="auto">
            <a:xfrm>
              <a:off x="5499100" y="2870200"/>
              <a:ext cx="604837" cy="120650"/>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73" name="Freeform 95"/>
            <p:cNvSpPr>
              <a:spLocks noEditPoints="1"/>
            </p:cNvSpPr>
            <p:nvPr/>
          </p:nvSpPr>
          <p:spPr bwMode="auto">
            <a:xfrm>
              <a:off x="3622675" y="4002088"/>
              <a:ext cx="604837" cy="120650"/>
            </a:xfrm>
            <a:custGeom>
              <a:avLst/>
              <a:gdLst>
                <a:gd name="T0" fmla="*/ 3 w 6357"/>
                <a:gd name="T1" fmla="*/ 809 h 1262"/>
                <a:gd name="T2" fmla="*/ 6088 w 6357"/>
                <a:gd name="T3" fmla="*/ 761 h 1262"/>
                <a:gd name="T4" fmla="*/ 6086 w 6357"/>
                <a:gd name="T5" fmla="*/ 489 h 1262"/>
                <a:gd name="T6" fmla="*/ 0 w 6357"/>
                <a:gd name="T7" fmla="*/ 537 h 1262"/>
                <a:gd name="T8" fmla="*/ 3 w 6357"/>
                <a:gd name="T9" fmla="*/ 809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6019 w 6357"/>
                <a:gd name="T21" fmla="*/ 743 h 1262"/>
                <a:gd name="T22" fmla="*/ 6017 w 6357"/>
                <a:gd name="T23" fmla="*/ 508 h 1262"/>
                <a:gd name="T24" fmla="*/ 5205 w 6357"/>
                <a:gd name="T25" fmla="*/ 990 h 1262"/>
                <a:gd name="T26" fmla="*/ 5158 w 6357"/>
                <a:gd name="T27" fmla="*/ 1176 h 1262"/>
                <a:gd name="T28" fmla="*/ 5344 w 6357"/>
                <a:gd name="T29"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7" h="1262">
                  <a:moveTo>
                    <a:pt x="3" y="809"/>
                  </a:moveTo>
                  <a:lnTo>
                    <a:pt x="6088" y="761"/>
                  </a:lnTo>
                  <a:lnTo>
                    <a:pt x="6086" y="489"/>
                  </a:lnTo>
                  <a:lnTo>
                    <a:pt x="0" y="537"/>
                  </a:lnTo>
                  <a:lnTo>
                    <a:pt x="3" y="809"/>
                  </a:lnTo>
                  <a:close/>
                  <a:moveTo>
                    <a:pt x="5344" y="1224"/>
                  </a:moveTo>
                  <a:lnTo>
                    <a:pt x="6357" y="622"/>
                  </a:lnTo>
                  <a:lnTo>
                    <a:pt x="5335" y="37"/>
                  </a:lnTo>
                  <a:cubicBezTo>
                    <a:pt x="5270" y="0"/>
                    <a:pt x="5186" y="22"/>
                    <a:pt x="5149" y="87"/>
                  </a:cubicBezTo>
                  <a:cubicBezTo>
                    <a:pt x="5112" y="153"/>
                    <a:pt x="5134" y="236"/>
                    <a:pt x="5200" y="273"/>
                  </a:cubicBezTo>
                  <a:lnTo>
                    <a:pt x="6019" y="743"/>
                  </a:lnTo>
                  <a:lnTo>
                    <a:pt x="6017" y="508"/>
                  </a:lnTo>
                  <a:lnTo>
                    <a:pt x="5205" y="990"/>
                  </a:lnTo>
                  <a:cubicBezTo>
                    <a:pt x="5141" y="1028"/>
                    <a:pt x="5119" y="1112"/>
                    <a:pt x="5158" y="1176"/>
                  </a:cubicBezTo>
                  <a:cubicBezTo>
                    <a:pt x="5196" y="1241"/>
                    <a:pt x="5280" y="1262"/>
                    <a:pt x="5344" y="1224"/>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grpSp>
        <p:nvGrpSpPr>
          <p:cNvPr id="5277" name="Group 5276"/>
          <p:cNvGrpSpPr/>
          <p:nvPr/>
        </p:nvGrpSpPr>
        <p:grpSpPr>
          <a:xfrm>
            <a:off x="2036763" y="2679700"/>
            <a:ext cx="2697162" cy="1395413"/>
            <a:chOff x="3640138" y="2298700"/>
            <a:chExt cx="2697162" cy="1395413"/>
          </a:xfrm>
        </p:grpSpPr>
        <p:sp>
          <p:nvSpPr>
            <p:cNvPr id="9266" name="Freeform 89"/>
            <p:cNvSpPr>
              <a:spLocks noEditPoints="1"/>
            </p:cNvSpPr>
            <p:nvPr/>
          </p:nvSpPr>
          <p:spPr bwMode="auto">
            <a:xfrm>
              <a:off x="5019675" y="2703513"/>
              <a:ext cx="628650" cy="120650"/>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74" name="Freeform 96"/>
            <p:cNvSpPr>
              <a:spLocks noEditPoints="1"/>
            </p:cNvSpPr>
            <p:nvPr/>
          </p:nvSpPr>
          <p:spPr bwMode="auto">
            <a:xfrm>
              <a:off x="5708650" y="2298700"/>
              <a:ext cx="628650" cy="119063"/>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75" name="Freeform 97"/>
            <p:cNvSpPr>
              <a:spLocks noEditPoints="1"/>
            </p:cNvSpPr>
            <p:nvPr/>
          </p:nvSpPr>
          <p:spPr bwMode="auto">
            <a:xfrm>
              <a:off x="4270375" y="3173413"/>
              <a:ext cx="628650" cy="120650"/>
            </a:xfrm>
            <a:custGeom>
              <a:avLst/>
              <a:gdLst>
                <a:gd name="T0" fmla="*/ 6600 w 6600"/>
                <a:gd name="T1" fmla="*/ 495 h 1263"/>
                <a:gd name="T2" fmla="*/ 270 w 6600"/>
                <a:gd name="T3" fmla="*/ 495 h 1263"/>
                <a:gd name="T4" fmla="*/ 270 w 6600"/>
                <a:gd name="T5" fmla="*/ 767 h 1263"/>
                <a:gd name="T6" fmla="*/ 6600 w 6600"/>
                <a:gd name="T7" fmla="*/ 767 h 1263"/>
                <a:gd name="T8" fmla="*/ 6600 w 6600"/>
                <a:gd name="T9" fmla="*/ 495 h 1263"/>
                <a:gd name="T10" fmla="*/ 1017 w 6600"/>
                <a:gd name="T11" fmla="*/ 38 h 1263"/>
                <a:gd name="T12" fmla="*/ 0 w 6600"/>
                <a:gd name="T13" fmla="*/ 631 h 1263"/>
                <a:gd name="T14" fmla="*/ 1017 w 6600"/>
                <a:gd name="T15" fmla="*/ 1225 h 1263"/>
                <a:gd name="T16" fmla="*/ 1203 w 6600"/>
                <a:gd name="T17" fmla="*/ 1176 h 1263"/>
                <a:gd name="T18" fmla="*/ 1154 w 6600"/>
                <a:gd name="T19" fmla="*/ 990 h 1263"/>
                <a:gd name="T20" fmla="*/ 1154 w 6600"/>
                <a:gd name="T21" fmla="*/ 990 h 1263"/>
                <a:gd name="T22" fmla="*/ 338 w 6600"/>
                <a:gd name="T23" fmla="*/ 514 h 1263"/>
                <a:gd name="T24" fmla="*/ 338 w 6600"/>
                <a:gd name="T25" fmla="*/ 749 h 1263"/>
                <a:gd name="T26" fmla="*/ 1154 w 6600"/>
                <a:gd name="T27" fmla="*/ 273 h 1263"/>
                <a:gd name="T28" fmla="*/ 1203 w 6600"/>
                <a:gd name="T29" fmla="*/ 87 h 1263"/>
                <a:gd name="T30" fmla="*/ 1017 w 6600"/>
                <a:gd name="T31" fmla="*/ 38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00" h="1263">
                  <a:moveTo>
                    <a:pt x="6600" y="495"/>
                  </a:moveTo>
                  <a:lnTo>
                    <a:pt x="270" y="495"/>
                  </a:lnTo>
                  <a:lnTo>
                    <a:pt x="270" y="767"/>
                  </a:lnTo>
                  <a:lnTo>
                    <a:pt x="6600" y="767"/>
                  </a:lnTo>
                  <a:lnTo>
                    <a:pt x="6600" y="495"/>
                  </a:lnTo>
                  <a:close/>
                  <a:moveTo>
                    <a:pt x="1017" y="38"/>
                  </a:moveTo>
                  <a:lnTo>
                    <a:pt x="0" y="631"/>
                  </a:lnTo>
                  <a:lnTo>
                    <a:pt x="1017" y="1225"/>
                  </a:lnTo>
                  <a:cubicBezTo>
                    <a:pt x="1082" y="1263"/>
                    <a:pt x="1165" y="1241"/>
                    <a:pt x="1203" y="1176"/>
                  </a:cubicBezTo>
                  <a:cubicBezTo>
                    <a:pt x="1241" y="1111"/>
                    <a:pt x="1219" y="1028"/>
                    <a:pt x="1154" y="990"/>
                  </a:cubicBezTo>
                  <a:lnTo>
                    <a:pt x="1154" y="990"/>
                  </a:lnTo>
                  <a:lnTo>
                    <a:pt x="338" y="514"/>
                  </a:lnTo>
                  <a:lnTo>
                    <a:pt x="338" y="749"/>
                  </a:lnTo>
                  <a:lnTo>
                    <a:pt x="1154" y="273"/>
                  </a:lnTo>
                  <a:cubicBezTo>
                    <a:pt x="1219" y="235"/>
                    <a:pt x="1241" y="152"/>
                    <a:pt x="1203" y="87"/>
                  </a:cubicBezTo>
                  <a:cubicBezTo>
                    <a:pt x="1165" y="22"/>
                    <a:pt x="1082" y="0"/>
                    <a:pt x="1017" y="38"/>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9276" name="Freeform 98"/>
            <p:cNvSpPr>
              <a:spLocks noEditPoints="1"/>
            </p:cNvSpPr>
            <p:nvPr/>
          </p:nvSpPr>
          <p:spPr bwMode="auto">
            <a:xfrm>
              <a:off x="3640138" y="3573463"/>
              <a:ext cx="628650" cy="120650"/>
            </a:xfrm>
            <a:custGeom>
              <a:avLst/>
              <a:gdLst>
                <a:gd name="T0" fmla="*/ 6600 w 6600"/>
                <a:gd name="T1" fmla="*/ 495 h 1263"/>
                <a:gd name="T2" fmla="*/ 270 w 6600"/>
                <a:gd name="T3" fmla="*/ 495 h 1263"/>
                <a:gd name="T4" fmla="*/ 270 w 6600"/>
                <a:gd name="T5" fmla="*/ 767 h 1263"/>
                <a:gd name="T6" fmla="*/ 6600 w 6600"/>
                <a:gd name="T7" fmla="*/ 767 h 1263"/>
                <a:gd name="T8" fmla="*/ 6600 w 6600"/>
                <a:gd name="T9" fmla="*/ 495 h 1263"/>
                <a:gd name="T10" fmla="*/ 1017 w 6600"/>
                <a:gd name="T11" fmla="*/ 38 h 1263"/>
                <a:gd name="T12" fmla="*/ 0 w 6600"/>
                <a:gd name="T13" fmla="*/ 631 h 1263"/>
                <a:gd name="T14" fmla="*/ 1017 w 6600"/>
                <a:gd name="T15" fmla="*/ 1225 h 1263"/>
                <a:gd name="T16" fmla="*/ 1203 w 6600"/>
                <a:gd name="T17" fmla="*/ 1176 h 1263"/>
                <a:gd name="T18" fmla="*/ 1154 w 6600"/>
                <a:gd name="T19" fmla="*/ 990 h 1263"/>
                <a:gd name="T20" fmla="*/ 1154 w 6600"/>
                <a:gd name="T21" fmla="*/ 990 h 1263"/>
                <a:gd name="T22" fmla="*/ 338 w 6600"/>
                <a:gd name="T23" fmla="*/ 514 h 1263"/>
                <a:gd name="T24" fmla="*/ 338 w 6600"/>
                <a:gd name="T25" fmla="*/ 749 h 1263"/>
                <a:gd name="T26" fmla="*/ 1154 w 6600"/>
                <a:gd name="T27" fmla="*/ 273 h 1263"/>
                <a:gd name="T28" fmla="*/ 1203 w 6600"/>
                <a:gd name="T29" fmla="*/ 87 h 1263"/>
                <a:gd name="T30" fmla="*/ 1017 w 6600"/>
                <a:gd name="T31" fmla="*/ 38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00" h="1263">
                  <a:moveTo>
                    <a:pt x="6600" y="495"/>
                  </a:moveTo>
                  <a:lnTo>
                    <a:pt x="270" y="495"/>
                  </a:lnTo>
                  <a:lnTo>
                    <a:pt x="270" y="767"/>
                  </a:lnTo>
                  <a:lnTo>
                    <a:pt x="6600" y="767"/>
                  </a:lnTo>
                  <a:lnTo>
                    <a:pt x="6600" y="495"/>
                  </a:lnTo>
                  <a:close/>
                  <a:moveTo>
                    <a:pt x="1017" y="38"/>
                  </a:moveTo>
                  <a:lnTo>
                    <a:pt x="0" y="631"/>
                  </a:lnTo>
                  <a:lnTo>
                    <a:pt x="1017" y="1225"/>
                  </a:lnTo>
                  <a:cubicBezTo>
                    <a:pt x="1082" y="1263"/>
                    <a:pt x="1165" y="1241"/>
                    <a:pt x="1203" y="1176"/>
                  </a:cubicBezTo>
                  <a:cubicBezTo>
                    <a:pt x="1241" y="1111"/>
                    <a:pt x="1219" y="1028"/>
                    <a:pt x="1154" y="990"/>
                  </a:cubicBezTo>
                  <a:lnTo>
                    <a:pt x="1154" y="990"/>
                  </a:lnTo>
                  <a:lnTo>
                    <a:pt x="338" y="514"/>
                  </a:lnTo>
                  <a:lnTo>
                    <a:pt x="338" y="749"/>
                  </a:lnTo>
                  <a:lnTo>
                    <a:pt x="1154" y="273"/>
                  </a:lnTo>
                  <a:cubicBezTo>
                    <a:pt x="1219" y="235"/>
                    <a:pt x="1241" y="152"/>
                    <a:pt x="1203" y="87"/>
                  </a:cubicBezTo>
                  <a:cubicBezTo>
                    <a:pt x="1165" y="22"/>
                    <a:pt x="1082" y="0"/>
                    <a:pt x="1017" y="38"/>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sp>
        <p:nvSpPr>
          <p:cNvPr id="51" name="Freeform 131"/>
          <p:cNvSpPr>
            <a:spLocks/>
          </p:cNvSpPr>
          <p:nvPr/>
        </p:nvSpPr>
        <p:spPr bwMode="auto">
          <a:xfrm>
            <a:off x="3303834" y="3595688"/>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52" name="Freeform 131"/>
          <p:cNvSpPr>
            <a:spLocks/>
          </p:cNvSpPr>
          <p:nvPr/>
        </p:nvSpPr>
        <p:spPr bwMode="auto">
          <a:xfrm>
            <a:off x="4017962" y="3600450"/>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53" name="Freeform 131"/>
          <p:cNvSpPr>
            <a:spLocks/>
          </p:cNvSpPr>
          <p:nvPr/>
        </p:nvSpPr>
        <p:spPr bwMode="auto">
          <a:xfrm>
            <a:off x="2563003" y="3591791"/>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Tree>
    <p:extLst>
      <p:ext uri="{BB962C8B-B14F-4D97-AF65-F5344CB8AC3E}">
        <p14:creationId xmlns:p14="http://schemas.microsoft.com/office/powerpoint/2010/main" val="246772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76"/>
                                        </p:tgtEl>
                                        <p:attrNameLst>
                                          <p:attrName>style.visibility</p:attrName>
                                        </p:attrNameLst>
                                      </p:cBhvr>
                                      <p:to>
                                        <p:strVal val="visible"/>
                                      </p:to>
                                    </p:set>
                                  </p:childTnLst>
                                  <p:subTnLst>
                                    <p:set>
                                      <p:cBhvr override="childStyle">
                                        <p:cTn dur="1" fill="hold" display="0" masterRel="nextClick" afterEffect="1"/>
                                        <p:tgtEl>
                                          <p:spTgt spid="527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childTnLst>
                                  <p:subTnLst>
                                    <p:set>
                                      <p:cBhvr override="childStyle">
                                        <p:cTn dur="1" fill="hold" display="0" masterRel="nextClick" afterEffect="1"/>
                                        <p:tgtEl>
                                          <p:spTgt spid="52"/>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277"/>
                                        </p:tgtEl>
                                        <p:attrNameLst>
                                          <p:attrName>style.visibility</p:attrName>
                                        </p:attrNameLst>
                                      </p:cBhvr>
                                      <p:to>
                                        <p:strVal val="visible"/>
                                      </p:to>
                                    </p:set>
                                  </p:childTnLst>
                                  <p:subTnLst>
                                    <p:set>
                                      <p:cBhvr override="childStyle">
                                        <p:cTn dur="1" fill="hold" display="0" masterRel="nextClick" afterEffect="1"/>
                                        <p:tgtEl>
                                          <p:spTgt spid="5277"/>
                                        </p:tgtEl>
                                        <p:attrNameLst>
                                          <p:attrName>style.visibility</p:attrName>
                                        </p:attrNameLst>
                                      </p:cBhvr>
                                      <p:to>
                                        <p:strVal val="hidden"/>
                                      </p:to>
                                    </p:set>
                                  </p:subTnLst>
                                </p:cTn>
                              </p:par>
                              <p:par>
                                <p:cTn id="17" presetID="1" presetClass="exit" presetSubtype="0" fill="hold" nodeType="withEffect">
                                  <p:stCondLst>
                                    <p:cond delay="0"/>
                                  </p:stCondLst>
                                  <p:childTnLst>
                                    <p:set>
                                      <p:cBhvr>
                                        <p:cTn id="18" dur="1" fill="hold">
                                          <p:stCondLst>
                                            <p:cond delay="0"/>
                                          </p:stCondLst>
                                        </p:cTn>
                                        <p:tgtEl>
                                          <p:spTgt spid="198">
                                            <p:txEl>
                                              <p:pRg st="0" end="0"/>
                                            </p:txEl>
                                          </p:spTgt>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98">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28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a:spLocks noGrp="1"/>
          </p:cNvSpPr>
          <p:nvPr>
            <p:ph idx="1"/>
          </p:nvPr>
        </p:nvSpPr>
        <p:spPr/>
        <p:txBody>
          <a:bodyPr>
            <a:normAutofit/>
          </a:bodyPr>
          <a:lstStyle/>
          <a:p>
            <a:pPr marL="0" indent="0">
              <a:buNone/>
            </a:pPr>
            <a:r>
              <a:rPr lang="en-US" sz="2400" dirty="0"/>
              <a:t>There is an important difference between a shift in the supply curve and a movement along the supply curve.</a:t>
            </a:r>
          </a:p>
        </p:txBody>
      </p:sp>
      <p:sp>
        <p:nvSpPr>
          <p:cNvPr id="2" name="Title 1"/>
          <p:cNvSpPr>
            <a:spLocks noGrp="1"/>
          </p:cNvSpPr>
          <p:nvPr>
            <p:ph type="title"/>
          </p:nvPr>
        </p:nvSpPr>
        <p:spPr/>
        <p:txBody>
          <a:bodyPr>
            <a:normAutofit/>
          </a:bodyPr>
          <a:lstStyle/>
          <a:p>
            <a:r>
              <a:rPr lang="en-US" dirty="0">
                <a:latin typeface="+mj-lt"/>
              </a:rPr>
              <a:t>Shifts versus movements-supply</a:t>
            </a:r>
          </a:p>
        </p:txBody>
      </p:sp>
      <p:sp>
        <p:nvSpPr>
          <p:cNvPr id="8" name="Content Placeholder 7"/>
          <p:cNvSpPr>
            <a:spLocks noGrp="1"/>
          </p:cNvSpPr>
          <p:nvPr>
            <p:ph sz="half" idx="4294967295"/>
          </p:nvPr>
        </p:nvSpPr>
        <p:spPr>
          <a:xfrm>
            <a:off x="533400" y="5181600"/>
            <a:ext cx="3886200" cy="1223963"/>
          </a:xfrm>
        </p:spPr>
        <p:txBody>
          <a:bodyPr>
            <a:normAutofit fontScale="92500" lnSpcReduction="10000"/>
          </a:bodyPr>
          <a:lstStyle/>
          <a:p>
            <a:pPr marL="1588" indent="-1588">
              <a:buNone/>
            </a:pPr>
            <a:r>
              <a:rPr lang="en-US" sz="2200" dirty="0"/>
              <a:t>If a non-price determinant changes, then the supply curve shifts with changes in the quantity supplied at every price.</a:t>
            </a:r>
          </a:p>
        </p:txBody>
      </p:sp>
      <p:sp>
        <p:nvSpPr>
          <p:cNvPr id="9" name="Content Placeholder 7"/>
          <p:cNvSpPr>
            <a:spLocks noGrp="1"/>
          </p:cNvSpPr>
          <p:nvPr>
            <p:ph sz="half" idx="4294967295"/>
          </p:nvPr>
        </p:nvSpPr>
        <p:spPr>
          <a:xfrm>
            <a:off x="4953000" y="5176838"/>
            <a:ext cx="4191000" cy="1223962"/>
          </a:xfrm>
        </p:spPr>
        <p:txBody>
          <a:bodyPr>
            <a:normAutofit fontScale="92500"/>
          </a:bodyPr>
          <a:lstStyle/>
          <a:p>
            <a:pPr marL="1588" indent="-1588">
              <a:buNone/>
            </a:pPr>
            <a:r>
              <a:rPr lang="en-US" sz="2200" dirty="0"/>
              <a:t>If the price decreases, then quantity supplied decreases and there is a movement along the supply curve. </a:t>
            </a:r>
          </a:p>
        </p:txBody>
      </p:sp>
      <p:grpSp>
        <p:nvGrpSpPr>
          <p:cNvPr id="11" name="Group 10"/>
          <p:cNvGrpSpPr/>
          <p:nvPr/>
        </p:nvGrpSpPr>
        <p:grpSpPr>
          <a:xfrm>
            <a:off x="560882" y="2145099"/>
            <a:ext cx="3477718" cy="2960301"/>
            <a:chOff x="1676400" y="1733550"/>
            <a:chExt cx="2793012" cy="2638083"/>
          </a:xfrm>
        </p:grpSpPr>
        <p:sp>
          <p:nvSpPr>
            <p:cNvPr id="12" name="Freeform 5"/>
            <p:cNvSpPr>
              <a:spLocks/>
            </p:cNvSpPr>
            <p:nvPr/>
          </p:nvSpPr>
          <p:spPr bwMode="auto">
            <a:xfrm>
              <a:off x="1957388" y="1955800"/>
              <a:ext cx="2359025" cy="2073275"/>
            </a:xfrm>
            <a:custGeom>
              <a:avLst/>
              <a:gdLst>
                <a:gd name="T0" fmla="*/ 1486 w 1486"/>
                <a:gd name="T1" fmla="*/ 1306 h 1306"/>
                <a:gd name="T2" fmla="*/ 0 w 1486"/>
                <a:gd name="T3" fmla="*/ 1306 h 1306"/>
                <a:gd name="T4" fmla="*/ 0 w 1486"/>
                <a:gd name="T5" fmla="*/ 0 h 1306"/>
              </a:gdLst>
              <a:ahLst/>
              <a:cxnLst>
                <a:cxn ang="0">
                  <a:pos x="T0" y="T1"/>
                </a:cxn>
                <a:cxn ang="0">
                  <a:pos x="T2" y="T3"/>
                </a:cxn>
                <a:cxn ang="0">
                  <a:pos x="T4" y="T5"/>
                </a:cxn>
              </a:cxnLst>
              <a:rect l="0" t="0" r="r" b="b"/>
              <a:pathLst>
                <a:path w="1486" h="1306">
                  <a:moveTo>
                    <a:pt x="1486" y="1306"/>
                  </a:moveTo>
                  <a:lnTo>
                    <a:pt x="0" y="1306"/>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 name="Line 6"/>
            <p:cNvSpPr>
              <a:spLocks noChangeShapeType="1"/>
            </p:cNvSpPr>
            <p:nvPr/>
          </p:nvSpPr>
          <p:spPr bwMode="auto">
            <a:xfrm>
              <a:off x="1957388" y="19526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 name="Line 7"/>
            <p:cNvSpPr>
              <a:spLocks noChangeShapeType="1"/>
            </p:cNvSpPr>
            <p:nvPr/>
          </p:nvSpPr>
          <p:spPr bwMode="auto">
            <a:xfrm>
              <a:off x="1957388" y="22987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 name="Line 8"/>
            <p:cNvSpPr>
              <a:spLocks noChangeShapeType="1"/>
            </p:cNvSpPr>
            <p:nvPr/>
          </p:nvSpPr>
          <p:spPr bwMode="auto">
            <a:xfrm>
              <a:off x="1957388" y="299085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 name="Line 9"/>
            <p:cNvSpPr>
              <a:spLocks noChangeShapeType="1"/>
            </p:cNvSpPr>
            <p:nvPr/>
          </p:nvSpPr>
          <p:spPr bwMode="auto">
            <a:xfrm>
              <a:off x="1957388" y="264477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 name="Line 10"/>
            <p:cNvSpPr>
              <a:spLocks noChangeShapeType="1"/>
            </p:cNvSpPr>
            <p:nvPr/>
          </p:nvSpPr>
          <p:spPr bwMode="auto">
            <a:xfrm>
              <a:off x="1957388" y="33369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 name="Line 11"/>
            <p:cNvSpPr>
              <a:spLocks noChangeShapeType="1"/>
            </p:cNvSpPr>
            <p:nvPr/>
          </p:nvSpPr>
          <p:spPr bwMode="auto">
            <a:xfrm>
              <a:off x="1957388" y="36830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9" name="Line 12"/>
            <p:cNvSpPr>
              <a:spLocks noChangeShapeType="1"/>
            </p:cNvSpPr>
            <p:nvPr/>
          </p:nvSpPr>
          <p:spPr bwMode="auto">
            <a:xfrm>
              <a:off x="3370263"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0" name="Line 13"/>
            <p:cNvSpPr>
              <a:spLocks noChangeShapeType="1"/>
            </p:cNvSpPr>
            <p:nvPr/>
          </p:nvSpPr>
          <p:spPr bwMode="auto">
            <a:xfrm>
              <a:off x="2430463"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1" name="Line 14"/>
            <p:cNvSpPr>
              <a:spLocks noChangeShapeType="1"/>
            </p:cNvSpPr>
            <p:nvPr/>
          </p:nvSpPr>
          <p:spPr bwMode="auto">
            <a:xfrm>
              <a:off x="2900363"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2" name="Line 15"/>
            <p:cNvSpPr>
              <a:spLocks noChangeShapeType="1"/>
            </p:cNvSpPr>
            <p:nvPr/>
          </p:nvSpPr>
          <p:spPr bwMode="auto">
            <a:xfrm>
              <a:off x="3843338"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3" name="Line 16"/>
            <p:cNvSpPr>
              <a:spLocks noChangeShapeType="1"/>
            </p:cNvSpPr>
            <p:nvPr/>
          </p:nvSpPr>
          <p:spPr bwMode="auto">
            <a:xfrm>
              <a:off x="4313238"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4" name="Line 29"/>
            <p:cNvSpPr>
              <a:spLocks noChangeShapeType="1"/>
            </p:cNvSpPr>
            <p:nvPr/>
          </p:nvSpPr>
          <p:spPr bwMode="auto">
            <a:xfrm>
              <a:off x="1957388" y="2990850"/>
              <a:ext cx="3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5" name="Line 30"/>
            <p:cNvSpPr>
              <a:spLocks noChangeShapeType="1"/>
            </p:cNvSpPr>
            <p:nvPr/>
          </p:nvSpPr>
          <p:spPr bwMode="auto">
            <a:xfrm>
              <a:off x="20208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6" name="Line 31"/>
            <p:cNvSpPr>
              <a:spLocks noChangeShapeType="1"/>
            </p:cNvSpPr>
            <p:nvPr/>
          </p:nvSpPr>
          <p:spPr bwMode="auto">
            <a:xfrm>
              <a:off x="21097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7" name="Line 32"/>
            <p:cNvSpPr>
              <a:spLocks noChangeShapeType="1"/>
            </p:cNvSpPr>
            <p:nvPr/>
          </p:nvSpPr>
          <p:spPr bwMode="auto">
            <a:xfrm>
              <a:off x="21986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8" name="Line 33"/>
            <p:cNvSpPr>
              <a:spLocks noChangeShapeType="1"/>
            </p:cNvSpPr>
            <p:nvPr/>
          </p:nvSpPr>
          <p:spPr bwMode="auto">
            <a:xfrm>
              <a:off x="22875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29" name="Line 34"/>
            <p:cNvSpPr>
              <a:spLocks noChangeShapeType="1"/>
            </p:cNvSpPr>
            <p:nvPr/>
          </p:nvSpPr>
          <p:spPr bwMode="auto">
            <a:xfrm>
              <a:off x="23764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30" name="Line 35"/>
            <p:cNvSpPr>
              <a:spLocks noChangeShapeType="1"/>
            </p:cNvSpPr>
            <p:nvPr/>
          </p:nvSpPr>
          <p:spPr bwMode="auto">
            <a:xfrm>
              <a:off x="24653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31" name="Line 36"/>
            <p:cNvSpPr>
              <a:spLocks noChangeShapeType="1"/>
            </p:cNvSpPr>
            <p:nvPr/>
          </p:nvSpPr>
          <p:spPr bwMode="auto">
            <a:xfrm>
              <a:off x="25542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32" name="Line 37"/>
            <p:cNvSpPr>
              <a:spLocks noChangeShapeType="1"/>
            </p:cNvSpPr>
            <p:nvPr/>
          </p:nvSpPr>
          <p:spPr bwMode="auto">
            <a:xfrm>
              <a:off x="26431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33" name="Line 38"/>
            <p:cNvSpPr>
              <a:spLocks noChangeShapeType="1"/>
            </p:cNvSpPr>
            <p:nvPr/>
          </p:nvSpPr>
          <p:spPr bwMode="auto">
            <a:xfrm>
              <a:off x="27320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34" name="Line 39"/>
            <p:cNvSpPr>
              <a:spLocks noChangeShapeType="1"/>
            </p:cNvSpPr>
            <p:nvPr/>
          </p:nvSpPr>
          <p:spPr bwMode="auto">
            <a:xfrm>
              <a:off x="28209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35" name="Line 40"/>
            <p:cNvSpPr>
              <a:spLocks noChangeShapeType="1"/>
            </p:cNvSpPr>
            <p:nvPr/>
          </p:nvSpPr>
          <p:spPr bwMode="auto">
            <a:xfrm>
              <a:off x="29098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36" name="Line 41"/>
            <p:cNvSpPr>
              <a:spLocks noChangeShapeType="1"/>
            </p:cNvSpPr>
            <p:nvPr/>
          </p:nvSpPr>
          <p:spPr bwMode="auto">
            <a:xfrm>
              <a:off x="29987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37" name="Line 42"/>
            <p:cNvSpPr>
              <a:spLocks noChangeShapeType="1"/>
            </p:cNvSpPr>
            <p:nvPr/>
          </p:nvSpPr>
          <p:spPr bwMode="auto">
            <a:xfrm>
              <a:off x="30876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38" name="Line 43"/>
            <p:cNvSpPr>
              <a:spLocks noChangeShapeType="1"/>
            </p:cNvSpPr>
            <p:nvPr/>
          </p:nvSpPr>
          <p:spPr bwMode="auto">
            <a:xfrm>
              <a:off x="31765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39" name="Line 44"/>
            <p:cNvSpPr>
              <a:spLocks noChangeShapeType="1"/>
            </p:cNvSpPr>
            <p:nvPr/>
          </p:nvSpPr>
          <p:spPr bwMode="auto">
            <a:xfrm>
              <a:off x="32654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40" name="Line 45"/>
            <p:cNvSpPr>
              <a:spLocks noChangeShapeType="1"/>
            </p:cNvSpPr>
            <p:nvPr/>
          </p:nvSpPr>
          <p:spPr bwMode="auto">
            <a:xfrm>
              <a:off x="33543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41" name="Line 46"/>
            <p:cNvSpPr>
              <a:spLocks noChangeShapeType="1"/>
            </p:cNvSpPr>
            <p:nvPr/>
          </p:nvSpPr>
          <p:spPr bwMode="auto">
            <a:xfrm>
              <a:off x="34432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42" name="Line 47"/>
            <p:cNvSpPr>
              <a:spLocks noChangeShapeType="1"/>
            </p:cNvSpPr>
            <p:nvPr/>
          </p:nvSpPr>
          <p:spPr bwMode="auto">
            <a:xfrm>
              <a:off x="35321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43" name="Line 48"/>
            <p:cNvSpPr>
              <a:spLocks noChangeShapeType="1"/>
            </p:cNvSpPr>
            <p:nvPr/>
          </p:nvSpPr>
          <p:spPr bwMode="auto">
            <a:xfrm>
              <a:off x="36210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44" name="Line 49"/>
            <p:cNvSpPr>
              <a:spLocks noChangeShapeType="1"/>
            </p:cNvSpPr>
            <p:nvPr/>
          </p:nvSpPr>
          <p:spPr bwMode="auto">
            <a:xfrm>
              <a:off x="37099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45" name="Line 50"/>
            <p:cNvSpPr>
              <a:spLocks noChangeShapeType="1"/>
            </p:cNvSpPr>
            <p:nvPr/>
          </p:nvSpPr>
          <p:spPr bwMode="auto">
            <a:xfrm>
              <a:off x="37988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46" name="Line 51"/>
            <p:cNvSpPr>
              <a:spLocks noChangeShapeType="1"/>
            </p:cNvSpPr>
            <p:nvPr/>
          </p:nvSpPr>
          <p:spPr bwMode="auto">
            <a:xfrm>
              <a:off x="38877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47" name="Line 52"/>
            <p:cNvSpPr>
              <a:spLocks noChangeShapeType="1"/>
            </p:cNvSpPr>
            <p:nvPr/>
          </p:nvSpPr>
          <p:spPr bwMode="auto">
            <a:xfrm>
              <a:off x="3976688"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48" name="Line 53"/>
            <p:cNvSpPr>
              <a:spLocks noChangeShapeType="1"/>
            </p:cNvSpPr>
            <p:nvPr/>
          </p:nvSpPr>
          <p:spPr bwMode="auto">
            <a:xfrm>
              <a:off x="4065588" y="2990850"/>
              <a:ext cx="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49" name="Line 54"/>
            <p:cNvSpPr>
              <a:spLocks noChangeShapeType="1"/>
            </p:cNvSpPr>
            <p:nvPr/>
          </p:nvSpPr>
          <p:spPr bwMode="auto">
            <a:xfrm>
              <a:off x="4081463" y="2990850"/>
              <a:ext cx="3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0" name="Line 55"/>
            <p:cNvSpPr>
              <a:spLocks noChangeShapeType="1"/>
            </p:cNvSpPr>
            <p:nvPr/>
          </p:nvSpPr>
          <p:spPr bwMode="auto">
            <a:xfrm flipV="1">
              <a:off x="2900363" y="3965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1" name="Line 56"/>
            <p:cNvSpPr>
              <a:spLocks noChangeShapeType="1"/>
            </p:cNvSpPr>
            <p:nvPr/>
          </p:nvSpPr>
          <p:spPr bwMode="auto">
            <a:xfrm flipV="1">
              <a:off x="2900363" y="3863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2" name="Line 57"/>
            <p:cNvSpPr>
              <a:spLocks noChangeShapeType="1"/>
            </p:cNvSpPr>
            <p:nvPr/>
          </p:nvSpPr>
          <p:spPr bwMode="auto">
            <a:xfrm flipV="1">
              <a:off x="2900363" y="3762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3" name="Line 58"/>
            <p:cNvSpPr>
              <a:spLocks noChangeShapeType="1"/>
            </p:cNvSpPr>
            <p:nvPr/>
          </p:nvSpPr>
          <p:spPr bwMode="auto">
            <a:xfrm flipV="1">
              <a:off x="2900363" y="3660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4" name="Line 59"/>
            <p:cNvSpPr>
              <a:spLocks noChangeShapeType="1"/>
            </p:cNvSpPr>
            <p:nvPr/>
          </p:nvSpPr>
          <p:spPr bwMode="auto">
            <a:xfrm flipV="1">
              <a:off x="2900363" y="3559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5" name="Line 60"/>
            <p:cNvSpPr>
              <a:spLocks noChangeShapeType="1"/>
            </p:cNvSpPr>
            <p:nvPr/>
          </p:nvSpPr>
          <p:spPr bwMode="auto">
            <a:xfrm flipV="1">
              <a:off x="2900363" y="3457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6" name="Line 61"/>
            <p:cNvSpPr>
              <a:spLocks noChangeShapeType="1"/>
            </p:cNvSpPr>
            <p:nvPr/>
          </p:nvSpPr>
          <p:spPr bwMode="auto">
            <a:xfrm flipV="1">
              <a:off x="2900363" y="3355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7" name="Line 62"/>
            <p:cNvSpPr>
              <a:spLocks noChangeShapeType="1"/>
            </p:cNvSpPr>
            <p:nvPr/>
          </p:nvSpPr>
          <p:spPr bwMode="auto">
            <a:xfrm flipV="1">
              <a:off x="2900363" y="3254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8" name="Line 63"/>
            <p:cNvSpPr>
              <a:spLocks noChangeShapeType="1"/>
            </p:cNvSpPr>
            <p:nvPr/>
          </p:nvSpPr>
          <p:spPr bwMode="auto">
            <a:xfrm flipV="1">
              <a:off x="2900363" y="3152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59" name="Line 64"/>
            <p:cNvSpPr>
              <a:spLocks noChangeShapeType="1"/>
            </p:cNvSpPr>
            <p:nvPr/>
          </p:nvSpPr>
          <p:spPr bwMode="auto">
            <a:xfrm flipV="1">
              <a:off x="2900363" y="3051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0" name="Line 65"/>
            <p:cNvSpPr>
              <a:spLocks noChangeShapeType="1"/>
            </p:cNvSpPr>
            <p:nvPr/>
          </p:nvSpPr>
          <p:spPr bwMode="auto">
            <a:xfrm flipV="1">
              <a:off x="2900363" y="2990850"/>
              <a:ext cx="0" cy="222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1" name="Line 66"/>
            <p:cNvSpPr>
              <a:spLocks noChangeShapeType="1"/>
            </p:cNvSpPr>
            <p:nvPr/>
          </p:nvSpPr>
          <p:spPr bwMode="auto">
            <a:xfrm flipV="1">
              <a:off x="3370263" y="3965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2" name="Line 67"/>
            <p:cNvSpPr>
              <a:spLocks noChangeShapeType="1"/>
            </p:cNvSpPr>
            <p:nvPr/>
          </p:nvSpPr>
          <p:spPr bwMode="auto">
            <a:xfrm flipV="1">
              <a:off x="3370263" y="3863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3" name="Line 68"/>
            <p:cNvSpPr>
              <a:spLocks noChangeShapeType="1"/>
            </p:cNvSpPr>
            <p:nvPr/>
          </p:nvSpPr>
          <p:spPr bwMode="auto">
            <a:xfrm flipV="1">
              <a:off x="3370263" y="3762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4" name="Line 69"/>
            <p:cNvSpPr>
              <a:spLocks noChangeShapeType="1"/>
            </p:cNvSpPr>
            <p:nvPr/>
          </p:nvSpPr>
          <p:spPr bwMode="auto">
            <a:xfrm flipV="1">
              <a:off x="3370263" y="3660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5" name="Line 70"/>
            <p:cNvSpPr>
              <a:spLocks noChangeShapeType="1"/>
            </p:cNvSpPr>
            <p:nvPr/>
          </p:nvSpPr>
          <p:spPr bwMode="auto">
            <a:xfrm flipV="1">
              <a:off x="3370263" y="3559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6" name="Line 71"/>
            <p:cNvSpPr>
              <a:spLocks noChangeShapeType="1"/>
            </p:cNvSpPr>
            <p:nvPr/>
          </p:nvSpPr>
          <p:spPr bwMode="auto">
            <a:xfrm flipV="1">
              <a:off x="3370263" y="3457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7" name="Line 72"/>
            <p:cNvSpPr>
              <a:spLocks noChangeShapeType="1"/>
            </p:cNvSpPr>
            <p:nvPr/>
          </p:nvSpPr>
          <p:spPr bwMode="auto">
            <a:xfrm flipV="1">
              <a:off x="3370263" y="3355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8" name="Line 73"/>
            <p:cNvSpPr>
              <a:spLocks noChangeShapeType="1"/>
            </p:cNvSpPr>
            <p:nvPr/>
          </p:nvSpPr>
          <p:spPr bwMode="auto">
            <a:xfrm flipV="1">
              <a:off x="3370263" y="3254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69" name="Line 74"/>
            <p:cNvSpPr>
              <a:spLocks noChangeShapeType="1"/>
            </p:cNvSpPr>
            <p:nvPr/>
          </p:nvSpPr>
          <p:spPr bwMode="auto">
            <a:xfrm flipV="1">
              <a:off x="3370263" y="3152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0" name="Line 75"/>
            <p:cNvSpPr>
              <a:spLocks noChangeShapeType="1"/>
            </p:cNvSpPr>
            <p:nvPr/>
          </p:nvSpPr>
          <p:spPr bwMode="auto">
            <a:xfrm flipV="1">
              <a:off x="3370263" y="3051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1" name="Line 76"/>
            <p:cNvSpPr>
              <a:spLocks noChangeShapeType="1"/>
            </p:cNvSpPr>
            <p:nvPr/>
          </p:nvSpPr>
          <p:spPr bwMode="auto">
            <a:xfrm flipV="1">
              <a:off x="3370263" y="2990850"/>
              <a:ext cx="0" cy="222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2" name="Line 77"/>
            <p:cNvSpPr>
              <a:spLocks noChangeShapeType="1"/>
            </p:cNvSpPr>
            <p:nvPr/>
          </p:nvSpPr>
          <p:spPr bwMode="auto">
            <a:xfrm flipV="1">
              <a:off x="3843338" y="3965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3" name="Line 78"/>
            <p:cNvSpPr>
              <a:spLocks noChangeShapeType="1"/>
            </p:cNvSpPr>
            <p:nvPr/>
          </p:nvSpPr>
          <p:spPr bwMode="auto">
            <a:xfrm flipV="1">
              <a:off x="3843338" y="3863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4" name="Line 79"/>
            <p:cNvSpPr>
              <a:spLocks noChangeShapeType="1"/>
            </p:cNvSpPr>
            <p:nvPr/>
          </p:nvSpPr>
          <p:spPr bwMode="auto">
            <a:xfrm flipV="1">
              <a:off x="3843338" y="3762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5" name="Line 80"/>
            <p:cNvSpPr>
              <a:spLocks noChangeShapeType="1"/>
            </p:cNvSpPr>
            <p:nvPr/>
          </p:nvSpPr>
          <p:spPr bwMode="auto">
            <a:xfrm flipV="1">
              <a:off x="3843338" y="3660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6" name="Line 81"/>
            <p:cNvSpPr>
              <a:spLocks noChangeShapeType="1"/>
            </p:cNvSpPr>
            <p:nvPr/>
          </p:nvSpPr>
          <p:spPr bwMode="auto">
            <a:xfrm flipV="1">
              <a:off x="3843338" y="3559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7" name="Line 82"/>
            <p:cNvSpPr>
              <a:spLocks noChangeShapeType="1"/>
            </p:cNvSpPr>
            <p:nvPr/>
          </p:nvSpPr>
          <p:spPr bwMode="auto">
            <a:xfrm flipV="1">
              <a:off x="3843338" y="3457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8" name="Line 83"/>
            <p:cNvSpPr>
              <a:spLocks noChangeShapeType="1"/>
            </p:cNvSpPr>
            <p:nvPr/>
          </p:nvSpPr>
          <p:spPr bwMode="auto">
            <a:xfrm flipV="1">
              <a:off x="3843338" y="3355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79" name="Line 84"/>
            <p:cNvSpPr>
              <a:spLocks noChangeShapeType="1"/>
            </p:cNvSpPr>
            <p:nvPr/>
          </p:nvSpPr>
          <p:spPr bwMode="auto">
            <a:xfrm flipV="1">
              <a:off x="3843338" y="3254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0" name="Line 85"/>
            <p:cNvSpPr>
              <a:spLocks noChangeShapeType="1"/>
            </p:cNvSpPr>
            <p:nvPr/>
          </p:nvSpPr>
          <p:spPr bwMode="auto">
            <a:xfrm flipV="1">
              <a:off x="3843338" y="3152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1" name="Line 86"/>
            <p:cNvSpPr>
              <a:spLocks noChangeShapeType="1"/>
            </p:cNvSpPr>
            <p:nvPr/>
          </p:nvSpPr>
          <p:spPr bwMode="auto">
            <a:xfrm flipV="1">
              <a:off x="3843338" y="3051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2" name="Line 87"/>
            <p:cNvSpPr>
              <a:spLocks noChangeShapeType="1"/>
            </p:cNvSpPr>
            <p:nvPr/>
          </p:nvSpPr>
          <p:spPr bwMode="auto">
            <a:xfrm flipV="1">
              <a:off x="3843338" y="2990850"/>
              <a:ext cx="0" cy="222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89" name="Line 126"/>
            <p:cNvSpPr>
              <a:spLocks noChangeShapeType="1"/>
            </p:cNvSpPr>
            <p:nvPr/>
          </p:nvSpPr>
          <p:spPr bwMode="auto">
            <a:xfrm flipV="1">
              <a:off x="2655888" y="2066925"/>
              <a:ext cx="1504950" cy="1101725"/>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0" name="Line 127"/>
            <p:cNvSpPr>
              <a:spLocks noChangeShapeType="1"/>
            </p:cNvSpPr>
            <p:nvPr/>
          </p:nvSpPr>
          <p:spPr bwMode="auto">
            <a:xfrm flipV="1">
              <a:off x="2655888" y="2413000"/>
              <a:ext cx="1504950" cy="110172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1" name="Line 128"/>
            <p:cNvSpPr>
              <a:spLocks noChangeShapeType="1"/>
            </p:cNvSpPr>
            <p:nvPr/>
          </p:nvSpPr>
          <p:spPr bwMode="auto">
            <a:xfrm flipV="1">
              <a:off x="2655888" y="2759075"/>
              <a:ext cx="1504950" cy="1101725"/>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92" name="Freeform 129"/>
            <p:cNvSpPr>
              <a:spLocks/>
            </p:cNvSpPr>
            <p:nvPr/>
          </p:nvSpPr>
          <p:spPr bwMode="auto">
            <a:xfrm>
              <a:off x="3344863" y="2965450"/>
              <a:ext cx="50800" cy="50800"/>
            </a:xfrm>
            <a:custGeom>
              <a:avLst/>
              <a:gdLst>
                <a:gd name="T0" fmla="*/ 16 w 32"/>
                <a:gd name="T1" fmla="*/ 32 h 32"/>
                <a:gd name="T2" fmla="*/ 16 w 32"/>
                <a:gd name="T3" fmla="*/ 32 h 32"/>
                <a:gd name="T4" fmla="*/ 22 w 32"/>
                <a:gd name="T5" fmla="*/ 30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4 h 32"/>
                <a:gd name="T18" fmla="*/ 22 w 32"/>
                <a:gd name="T19" fmla="*/ 2 h 32"/>
                <a:gd name="T20" fmla="*/ 16 w 32"/>
                <a:gd name="T21" fmla="*/ 0 h 32"/>
                <a:gd name="T22" fmla="*/ 16 w 32"/>
                <a:gd name="T23" fmla="*/ 0 h 32"/>
                <a:gd name="T24" fmla="*/ 10 w 32"/>
                <a:gd name="T25" fmla="*/ 2 h 32"/>
                <a:gd name="T26" fmla="*/ 6 w 32"/>
                <a:gd name="T27" fmla="*/ 4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8"/>
                  </a:lnTo>
                  <a:lnTo>
                    <a:pt x="32" y="22"/>
                  </a:lnTo>
                  <a:lnTo>
                    <a:pt x="32" y="16"/>
                  </a:lnTo>
                  <a:lnTo>
                    <a:pt x="32" y="16"/>
                  </a:lnTo>
                  <a:lnTo>
                    <a:pt x="32" y="10"/>
                  </a:lnTo>
                  <a:lnTo>
                    <a:pt x="28" y="4"/>
                  </a:lnTo>
                  <a:lnTo>
                    <a:pt x="22" y="2"/>
                  </a:lnTo>
                  <a:lnTo>
                    <a:pt x="16" y="0"/>
                  </a:lnTo>
                  <a:lnTo>
                    <a:pt x="16" y="0"/>
                  </a:lnTo>
                  <a:lnTo>
                    <a:pt x="10" y="2"/>
                  </a:lnTo>
                  <a:lnTo>
                    <a:pt x="6" y="4"/>
                  </a:lnTo>
                  <a:lnTo>
                    <a:pt x="2" y="10"/>
                  </a:lnTo>
                  <a:lnTo>
                    <a:pt x="0" y="16"/>
                  </a:lnTo>
                  <a:lnTo>
                    <a:pt x="0" y="16"/>
                  </a:lnTo>
                  <a:lnTo>
                    <a:pt x="2" y="22"/>
                  </a:lnTo>
                  <a:lnTo>
                    <a:pt x="6"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93" name="Freeform 130"/>
            <p:cNvSpPr>
              <a:spLocks/>
            </p:cNvSpPr>
            <p:nvPr/>
          </p:nvSpPr>
          <p:spPr bwMode="auto">
            <a:xfrm>
              <a:off x="3344863" y="2965450"/>
              <a:ext cx="50800" cy="50800"/>
            </a:xfrm>
            <a:custGeom>
              <a:avLst/>
              <a:gdLst>
                <a:gd name="T0" fmla="*/ 16 w 32"/>
                <a:gd name="T1" fmla="*/ 32 h 32"/>
                <a:gd name="T2" fmla="*/ 16 w 32"/>
                <a:gd name="T3" fmla="*/ 32 h 32"/>
                <a:gd name="T4" fmla="*/ 22 w 32"/>
                <a:gd name="T5" fmla="*/ 30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4 h 32"/>
                <a:gd name="T18" fmla="*/ 22 w 32"/>
                <a:gd name="T19" fmla="*/ 2 h 32"/>
                <a:gd name="T20" fmla="*/ 16 w 32"/>
                <a:gd name="T21" fmla="*/ 0 h 32"/>
                <a:gd name="T22" fmla="*/ 16 w 32"/>
                <a:gd name="T23" fmla="*/ 0 h 32"/>
                <a:gd name="T24" fmla="*/ 10 w 32"/>
                <a:gd name="T25" fmla="*/ 2 h 32"/>
                <a:gd name="T26" fmla="*/ 6 w 32"/>
                <a:gd name="T27" fmla="*/ 4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8"/>
                  </a:lnTo>
                  <a:lnTo>
                    <a:pt x="32" y="22"/>
                  </a:lnTo>
                  <a:lnTo>
                    <a:pt x="32" y="16"/>
                  </a:lnTo>
                  <a:lnTo>
                    <a:pt x="32" y="16"/>
                  </a:lnTo>
                  <a:lnTo>
                    <a:pt x="32" y="10"/>
                  </a:lnTo>
                  <a:lnTo>
                    <a:pt x="28" y="4"/>
                  </a:lnTo>
                  <a:lnTo>
                    <a:pt x="22" y="2"/>
                  </a:lnTo>
                  <a:lnTo>
                    <a:pt x="16" y="0"/>
                  </a:lnTo>
                  <a:lnTo>
                    <a:pt x="16" y="0"/>
                  </a:lnTo>
                  <a:lnTo>
                    <a:pt x="10" y="2"/>
                  </a:lnTo>
                  <a:lnTo>
                    <a:pt x="6" y="4"/>
                  </a:lnTo>
                  <a:lnTo>
                    <a:pt x="2" y="10"/>
                  </a:lnTo>
                  <a:lnTo>
                    <a:pt x="0" y="16"/>
                  </a:lnTo>
                  <a:lnTo>
                    <a:pt x="0" y="16"/>
                  </a:lnTo>
                  <a:lnTo>
                    <a:pt x="2" y="22"/>
                  </a:lnTo>
                  <a:lnTo>
                    <a:pt x="6" y="28"/>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94" name="Freeform 131"/>
            <p:cNvSpPr>
              <a:spLocks/>
            </p:cNvSpPr>
            <p:nvPr/>
          </p:nvSpPr>
          <p:spPr bwMode="auto">
            <a:xfrm>
              <a:off x="3817938" y="2965450"/>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95" name="Freeform 132"/>
            <p:cNvSpPr>
              <a:spLocks/>
            </p:cNvSpPr>
            <p:nvPr/>
          </p:nvSpPr>
          <p:spPr bwMode="auto">
            <a:xfrm>
              <a:off x="3817938" y="2965450"/>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96" name="Freeform 133"/>
            <p:cNvSpPr>
              <a:spLocks/>
            </p:cNvSpPr>
            <p:nvPr/>
          </p:nvSpPr>
          <p:spPr bwMode="auto">
            <a:xfrm>
              <a:off x="2874963" y="2965450"/>
              <a:ext cx="50800" cy="50800"/>
            </a:xfrm>
            <a:custGeom>
              <a:avLst/>
              <a:gdLst>
                <a:gd name="T0" fmla="*/ 16 w 32"/>
                <a:gd name="T1" fmla="*/ 32 h 32"/>
                <a:gd name="T2" fmla="*/ 16 w 32"/>
                <a:gd name="T3" fmla="*/ 32 h 32"/>
                <a:gd name="T4" fmla="*/ 22 w 32"/>
                <a:gd name="T5" fmla="*/ 32 h 32"/>
                <a:gd name="T6" fmla="*/ 28 w 32"/>
                <a:gd name="T7" fmla="*/ 28 h 32"/>
                <a:gd name="T8" fmla="*/ 30 w 32"/>
                <a:gd name="T9" fmla="*/ 22 h 32"/>
                <a:gd name="T10" fmla="*/ 32 w 32"/>
                <a:gd name="T11" fmla="*/ 16 h 32"/>
                <a:gd name="T12" fmla="*/ 32 w 32"/>
                <a:gd name="T13" fmla="*/ 16 h 32"/>
                <a:gd name="T14" fmla="*/ 30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2 w 32"/>
                <a:gd name="T29" fmla="*/ 10 h 32"/>
                <a:gd name="T30" fmla="*/ 0 w 32"/>
                <a:gd name="T31" fmla="*/ 16 h 32"/>
                <a:gd name="T32" fmla="*/ 0 w 32"/>
                <a:gd name="T33" fmla="*/ 16 h 32"/>
                <a:gd name="T34" fmla="*/ 2 w 32"/>
                <a:gd name="T35" fmla="*/ 22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0" y="22"/>
                  </a:lnTo>
                  <a:lnTo>
                    <a:pt x="32" y="16"/>
                  </a:lnTo>
                  <a:lnTo>
                    <a:pt x="32" y="16"/>
                  </a:lnTo>
                  <a:lnTo>
                    <a:pt x="30" y="10"/>
                  </a:lnTo>
                  <a:lnTo>
                    <a:pt x="28" y="6"/>
                  </a:lnTo>
                  <a:lnTo>
                    <a:pt x="22" y="2"/>
                  </a:lnTo>
                  <a:lnTo>
                    <a:pt x="16" y="0"/>
                  </a:lnTo>
                  <a:lnTo>
                    <a:pt x="16" y="0"/>
                  </a:lnTo>
                  <a:lnTo>
                    <a:pt x="10" y="2"/>
                  </a:lnTo>
                  <a:lnTo>
                    <a:pt x="4" y="6"/>
                  </a:lnTo>
                  <a:lnTo>
                    <a:pt x="2" y="10"/>
                  </a:lnTo>
                  <a:lnTo>
                    <a:pt x="0" y="16"/>
                  </a:lnTo>
                  <a:lnTo>
                    <a:pt x="0" y="16"/>
                  </a:lnTo>
                  <a:lnTo>
                    <a:pt x="2" y="22"/>
                  </a:lnTo>
                  <a:lnTo>
                    <a:pt x="4" y="28"/>
                  </a:lnTo>
                  <a:lnTo>
                    <a:pt x="10" y="32"/>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97" name="Freeform 134"/>
            <p:cNvSpPr>
              <a:spLocks/>
            </p:cNvSpPr>
            <p:nvPr/>
          </p:nvSpPr>
          <p:spPr bwMode="auto">
            <a:xfrm>
              <a:off x="2874963" y="2965450"/>
              <a:ext cx="50800" cy="50800"/>
            </a:xfrm>
            <a:custGeom>
              <a:avLst/>
              <a:gdLst>
                <a:gd name="T0" fmla="*/ 16 w 32"/>
                <a:gd name="T1" fmla="*/ 32 h 32"/>
                <a:gd name="T2" fmla="*/ 16 w 32"/>
                <a:gd name="T3" fmla="*/ 32 h 32"/>
                <a:gd name="T4" fmla="*/ 22 w 32"/>
                <a:gd name="T5" fmla="*/ 32 h 32"/>
                <a:gd name="T6" fmla="*/ 28 w 32"/>
                <a:gd name="T7" fmla="*/ 28 h 32"/>
                <a:gd name="T8" fmla="*/ 30 w 32"/>
                <a:gd name="T9" fmla="*/ 22 h 32"/>
                <a:gd name="T10" fmla="*/ 32 w 32"/>
                <a:gd name="T11" fmla="*/ 16 h 32"/>
                <a:gd name="T12" fmla="*/ 32 w 32"/>
                <a:gd name="T13" fmla="*/ 16 h 32"/>
                <a:gd name="T14" fmla="*/ 30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2 w 32"/>
                <a:gd name="T29" fmla="*/ 10 h 32"/>
                <a:gd name="T30" fmla="*/ 0 w 32"/>
                <a:gd name="T31" fmla="*/ 16 h 32"/>
                <a:gd name="T32" fmla="*/ 0 w 32"/>
                <a:gd name="T33" fmla="*/ 16 h 32"/>
                <a:gd name="T34" fmla="*/ 2 w 32"/>
                <a:gd name="T35" fmla="*/ 22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0" y="22"/>
                  </a:lnTo>
                  <a:lnTo>
                    <a:pt x="32" y="16"/>
                  </a:lnTo>
                  <a:lnTo>
                    <a:pt x="32" y="16"/>
                  </a:lnTo>
                  <a:lnTo>
                    <a:pt x="30" y="10"/>
                  </a:lnTo>
                  <a:lnTo>
                    <a:pt x="28" y="6"/>
                  </a:lnTo>
                  <a:lnTo>
                    <a:pt x="22" y="2"/>
                  </a:lnTo>
                  <a:lnTo>
                    <a:pt x="16" y="0"/>
                  </a:lnTo>
                  <a:lnTo>
                    <a:pt x="16" y="0"/>
                  </a:lnTo>
                  <a:lnTo>
                    <a:pt x="10" y="2"/>
                  </a:lnTo>
                  <a:lnTo>
                    <a:pt x="4" y="6"/>
                  </a:lnTo>
                  <a:lnTo>
                    <a:pt x="2" y="10"/>
                  </a:lnTo>
                  <a:lnTo>
                    <a:pt x="0" y="16"/>
                  </a:lnTo>
                  <a:lnTo>
                    <a:pt x="0" y="16"/>
                  </a:lnTo>
                  <a:lnTo>
                    <a:pt x="2" y="22"/>
                  </a:lnTo>
                  <a:lnTo>
                    <a:pt x="4"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98" name="Rectangle 167"/>
            <p:cNvSpPr>
              <a:spLocks noChangeArrowheads="1"/>
            </p:cNvSpPr>
            <p:nvPr/>
          </p:nvSpPr>
          <p:spPr bwMode="auto">
            <a:xfrm>
              <a:off x="2133600" y="4210050"/>
              <a:ext cx="211756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Quantity of cell phones (millions)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180"/>
            <p:cNvSpPr>
              <a:spLocks noChangeArrowheads="1"/>
            </p:cNvSpPr>
            <p:nvPr/>
          </p:nvSpPr>
          <p:spPr bwMode="auto">
            <a:xfrm>
              <a:off x="1871663" y="4054475"/>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181"/>
            <p:cNvSpPr>
              <a:spLocks noChangeArrowheads="1"/>
            </p:cNvSpPr>
            <p:nvPr/>
          </p:nvSpPr>
          <p:spPr bwMode="auto">
            <a:xfrm>
              <a:off x="1720850" y="3622675"/>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182"/>
            <p:cNvSpPr>
              <a:spLocks noChangeArrowheads="1"/>
            </p:cNvSpPr>
            <p:nvPr/>
          </p:nvSpPr>
          <p:spPr bwMode="auto">
            <a:xfrm>
              <a:off x="1720850" y="3276600"/>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80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83"/>
            <p:cNvSpPr>
              <a:spLocks noChangeArrowheads="1"/>
            </p:cNvSpPr>
            <p:nvPr/>
          </p:nvSpPr>
          <p:spPr bwMode="auto">
            <a:xfrm>
              <a:off x="1676400" y="293052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120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84"/>
            <p:cNvSpPr>
              <a:spLocks noChangeArrowheads="1"/>
            </p:cNvSpPr>
            <p:nvPr/>
          </p:nvSpPr>
          <p:spPr bwMode="auto">
            <a:xfrm>
              <a:off x="1676400" y="258445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160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185"/>
            <p:cNvSpPr>
              <a:spLocks noChangeArrowheads="1"/>
            </p:cNvSpPr>
            <p:nvPr/>
          </p:nvSpPr>
          <p:spPr bwMode="auto">
            <a:xfrm>
              <a:off x="1676400" y="22383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200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186"/>
            <p:cNvSpPr>
              <a:spLocks noChangeArrowheads="1"/>
            </p:cNvSpPr>
            <p:nvPr/>
          </p:nvSpPr>
          <p:spPr bwMode="auto">
            <a:xfrm>
              <a:off x="1676400" y="189230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87"/>
            <p:cNvSpPr>
              <a:spLocks noChangeArrowheads="1"/>
            </p:cNvSpPr>
            <p:nvPr/>
          </p:nvSpPr>
          <p:spPr bwMode="auto">
            <a:xfrm>
              <a:off x="2382838" y="4054475"/>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60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88"/>
            <p:cNvSpPr>
              <a:spLocks noChangeArrowheads="1"/>
            </p:cNvSpPr>
            <p:nvPr/>
          </p:nvSpPr>
          <p:spPr bwMode="auto">
            <a:xfrm>
              <a:off x="2830513" y="40544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120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89"/>
            <p:cNvSpPr>
              <a:spLocks noChangeArrowheads="1"/>
            </p:cNvSpPr>
            <p:nvPr/>
          </p:nvSpPr>
          <p:spPr bwMode="auto">
            <a:xfrm>
              <a:off x="3303588" y="40544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180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90"/>
            <p:cNvSpPr>
              <a:spLocks noChangeArrowheads="1"/>
            </p:cNvSpPr>
            <p:nvPr/>
          </p:nvSpPr>
          <p:spPr bwMode="auto">
            <a:xfrm>
              <a:off x="4243388" y="405130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300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91"/>
            <p:cNvSpPr>
              <a:spLocks noChangeArrowheads="1"/>
            </p:cNvSpPr>
            <p:nvPr/>
          </p:nvSpPr>
          <p:spPr bwMode="auto">
            <a:xfrm>
              <a:off x="3773488" y="405130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210"/>
            <p:cNvSpPr>
              <a:spLocks noChangeArrowheads="1"/>
            </p:cNvSpPr>
            <p:nvPr/>
          </p:nvSpPr>
          <p:spPr bwMode="auto">
            <a:xfrm>
              <a:off x="1676400" y="1733550"/>
              <a:ext cx="53219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Price ($)</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211"/>
            <p:cNvSpPr>
              <a:spLocks noChangeArrowheads="1"/>
            </p:cNvSpPr>
            <p:nvPr/>
          </p:nvSpPr>
          <p:spPr bwMode="auto">
            <a:xfrm>
              <a:off x="4205288" y="1958975"/>
              <a:ext cx="89768"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212"/>
            <p:cNvSpPr>
              <a:spLocks noChangeArrowheads="1"/>
            </p:cNvSpPr>
            <p:nvPr/>
          </p:nvSpPr>
          <p:spPr bwMode="auto">
            <a:xfrm>
              <a:off x="4295838" y="2006600"/>
              <a:ext cx="8335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Univers LT Std 47 Cn Lt" charset="0"/>
                  <a:cs typeface="Arial" pitchFamily="34" charset="0"/>
                </a:rPr>
                <a:t>C</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213"/>
            <p:cNvSpPr>
              <a:spLocks noChangeArrowheads="1"/>
            </p:cNvSpPr>
            <p:nvPr/>
          </p:nvSpPr>
          <p:spPr bwMode="auto">
            <a:xfrm>
              <a:off x="4205288" y="2295525"/>
              <a:ext cx="89768"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214"/>
            <p:cNvSpPr>
              <a:spLocks noChangeArrowheads="1"/>
            </p:cNvSpPr>
            <p:nvPr/>
          </p:nvSpPr>
          <p:spPr bwMode="auto">
            <a:xfrm>
              <a:off x="4295838" y="2343150"/>
              <a:ext cx="8335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Univers LT Std 47 Cn Lt" charset="0"/>
                  <a:cs typeface="Arial" pitchFamily="34" charset="0"/>
                </a:rPr>
                <a:t>A</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215"/>
            <p:cNvSpPr>
              <a:spLocks noChangeArrowheads="1"/>
            </p:cNvSpPr>
            <p:nvPr/>
          </p:nvSpPr>
          <p:spPr bwMode="auto">
            <a:xfrm>
              <a:off x="4205288" y="2641600"/>
              <a:ext cx="89768"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216"/>
            <p:cNvSpPr>
              <a:spLocks noChangeArrowheads="1"/>
            </p:cNvSpPr>
            <p:nvPr/>
          </p:nvSpPr>
          <p:spPr bwMode="auto">
            <a:xfrm>
              <a:off x="4295838" y="2689225"/>
              <a:ext cx="8335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Univers LT Std 47 Cn Lt" charset="0"/>
                  <a:cs typeface="Arial" pitchFamily="34" charset="0"/>
                </a:rPr>
                <a:t>B</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18" name="Group 117"/>
          <p:cNvGrpSpPr/>
          <p:nvPr/>
        </p:nvGrpSpPr>
        <p:grpSpPr>
          <a:xfrm>
            <a:off x="4900013" y="2162517"/>
            <a:ext cx="3253387" cy="2942883"/>
            <a:chOff x="4648200" y="1733550"/>
            <a:chExt cx="2796187" cy="2638083"/>
          </a:xfrm>
        </p:grpSpPr>
        <p:sp>
          <p:nvSpPr>
            <p:cNvPr id="119" name="Freeform 17"/>
            <p:cNvSpPr>
              <a:spLocks/>
            </p:cNvSpPr>
            <p:nvPr/>
          </p:nvSpPr>
          <p:spPr bwMode="auto">
            <a:xfrm>
              <a:off x="4935538" y="1955800"/>
              <a:ext cx="2355850" cy="2073275"/>
            </a:xfrm>
            <a:custGeom>
              <a:avLst/>
              <a:gdLst>
                <a:gd name="T0" fmla="*/ 1484 w 1484"/>
                <a:gd name="T1" fmla="*/ 1306 h 1306"/>
                <a:gd name="T2" fmla="*/ 0 w 1484"/>
                <a:gd name="T3" fmla="*/ 1306 h 1306"/>
                <a:gd name="T4" fmla="*/ 0 w 1484"/>
                <a:gd name="T5" fmla="*/ 0 h 1306"/>
              </a:gdLst>
              <a:ahLst/>
              <a:cxnLst>
                <a:cxn ang="0">
                  <a:pos x="T0" y="T1"/>
                </a:cxn>
                <a:cxn ang="0">
                  <a:pos x="T2" y="T3"/>
                </a:cxn>
                <a:cxn ang="0">
                  <a:pos x="T4" y="T5"/>
                </a:cxn>
              </a:cxnLst>
              <a:rect l="0" t="0" r="r" b="b"/>
              <a:pathLst>
                <a:path w="1484" h="1306">
                  <a:moveTo>
                    <a:pt x="1484" y="1306"/>
                  </a:moveTo>
                  <a:lnTo>
                    <a:pt x="0" y="1306"/>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0" name="Line 18"/>
            <p:cNvSpPr>
              <a:spLocks noChangeShapeType="1"/>
            </p:cNvSpPr>
            <p:nvPr/>
          </p:nvSpPr>
          <p:spPr bwMode="auto">
            <a:xfrm>
              <a:off x="4932363" y="19526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1" name="Line 19"/>
            <p:cNvSpPr>
              <a:spLocks noChangeShapeType="1"/>
            </p:cNvSpPr>
            <p:nvPr/>
          </p:nvSpPr>
          <p:spPr bwMode="auto">
            <a:xfrm>
              <a:off x="4932363" y="22987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2" name="Line 20"/>
            <p:cNvSpPr>
              <a:spLocks noChangeShapeType="1"/>
            </p:cNvSpPr>
            <p:nvPr/>
          </p:nvSpPr>
          <p:spPr bwMode="auto">
            <a:xfrm>
              <a:off x="4932363" y="299085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3" name="Line 21"/>
            <p:cNvSpPr>
              <a:spLocks noChangeShapeType="1"/>
            </p:cNvSpPr>
            <p:nvPr/>
          </p:nvSpPr>
          <p:spPr bwMode="auto">
            <a:xfrm>
              <a:off x="4932363" y="264477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4" name="Line 22"/>
            <p:cNvSpPr>
              <a:spLocks noChangeShapeType="1"/>
            </p:cNvSpPr>
            <p:nvPr/>
          </p:nvSpPr>
          <p:spPr bwMode="auto">
            <a:xfrm>
              <a:off x="4932363" y="33369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5" name="Line 23"/>
            <p:cNvSpPr>
              <a:spLocks noChangeShapeType="1"/>
            </p:cNvSpPr>
            <p:nvPr/>
          </p:nvSpPr>
          <p:spPr bwMode="auto">
            <a:xfrm>
              <a:off x="4932363" y="36830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6" name="Line 24"/>
            <p:cNvSpPr>
              <a:spLocks noChangeShapeType="1"/>
            </p:cNvSpPr>
            <p:nvPr/>
          </p:nvSpPr>
          <p:spPr bwMode="auto">
            <a:xfrm>
              <a:off x="6348413"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7" name="Line 25"/>
            <p:cNvSpPr>
              <a:spLocks noChangeShapeType="1"/>
            </p:cNvSpPr>
            <p:nvPr/>
          </p:nvSpPr>
          <p:spPr bwMode="auto">
            <a:xfrm>
              <a:off x="5405438"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8" name="Line 26"/>
            <p:cNvSpPr>
              <a:spLocks noChangeShapeType="1"/>
            </p:cNvSpPr>
            <p:nvPr/>
          </p:nvSpPr>
          <p:spPr bwMode="auto">
            <a:xfrm>
              <a:off x="5875338"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29" name="Line 27"/>
            <p:cNvSpPr>
              <a:spLocks noChangeShapeType="1"/>
            </p:cNvSpPr>
            <p:nvPr/>
          </p:nvSpPr>
          <p:spPr bwMode="auto">
            <a:xfrm>
              <a:off x="6818313"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0" name="Line 28"/>
            <p:cNvSpPr>
              <a:spLocks noChangeShapeType="1"/>
            </p:cNvSpPr>
            <p:nvPr/>
          </p:nvSpPr>
          <p:spPr bwMode="auto">
            <a:xfrm>
              <a:off x="7288213" y="3990975"/>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1" name="Line 94"/>
            <p:cNvSpPr>
              <a:spLocks noChangeShapeType="1"/>
            </p:cNvSpPr>
            <p:nvPr/>
          </p:nvSpPr>
          <p:spPr bwMode="auto">
            <a:xfrm>
              <a:off x="4932363" y="3336925"/>
              <a:ext cx="3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2" name="Line 95"/>
            <p:cNvSpPr>
              <a:spLocks noChangeShapeType="1"/>
            </p:cNvSpPr>
            <p:nvPr/>
          </p:nvSpPr>
          <p:spPr bwMode="auto">
            <a:xfrm>
              <a:off x="4995863" y="3336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3" name="Line 96"/>
            <p:cNvSpPr>
              <a:spLocks noChangeShapeType="1"/>
            </p:cNvSpPr>
            <p:nvPr/>
          </p:nvSpPr>
          <p:spPr bwMode="auto">
            <a:xfrm>
              <a:off x="5084763" y="3336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4" name="Line 97"/>
            <p:cNvSpPr>
              <a:spLocks noChangeShapeType="1"/>
            </p:cNvSpPr>
            <p:nvPr/>
          </p:nvSpPr>
          <p:spPr bwMode="auto">
            <a:xfrm>
              <a:off x="5173663" y="3336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5" name="Line 98"/>
            <p:cNvSpPr>
              <a:spLocks noChangeShapeType="1"/>
            </p:cNvSpPr>
            <p:nvPr/>
          </p:nvSpPr>
          <p:spPr bwMode="auto">
            <a:xfrm>
              <a:off x="5262563" y="3336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6" name="Line 99"/>
            <p:cNvSpPr>
              <a:spLocks noChangeShapeType="1"/>
            </p:cNvSpPr>
            <p:nvPr/>
          </p:nvSpPr>
          <p:spPr bwMode="auto">
            <a:xfrm>
              <a:off x="5351463" y="3336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7" name="Line 100"/>
            <p:cNvSpPr>
              <a:spLocks noChangeShapeType="1"/>
            </p:cNvSpPr>
            <p:nvPr/>
          </p:nvSpPr>
          <p:spPr bwMode="auto">
            <a:xfrm>
              <a:off x="5440363" y="3336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8" name="Line 101"/>
            <p:cNvSpPr>
              <a:spLocks noChangeShapeType="1"/>
            </p:cNvSpPr>
            <p:nvPr/>
          </p:nvSpPr>
          <p:spPr bwMode="auto">
            <a:xfrm>
              <a:off x="5529263" y="3336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39" name="Line 102"/>
            <p:cNvSpPr>
              <a:spLocks noChangeShapeType="1"/>
            </p:cNvSpPr>
            <p:nvPr/>
          </p:nvSpPr>
          <p:spPr bwMode="auto">
            <a:xfrm>
              <a:off x="5618163" y="3336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0" name="Line 103"/>
            <p:cNvSpPr>
              <a:spLocks noChangeShapeType="1"/>
            </p:cNvSpPr>
            <p:nvPr/>
          </p:nvSpPr>
          <p:spPr bwMode="auto">
            <a:xfrm>
              <a:off x="5707063" y="3336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1" name="Line 104"/>
            <p:cNvSpPr>
              <a:spLocks noChangeShapeType="1"/>
            </p:cNvSpPr>
            <p:nvPr/>
          </p:nvSpPr>
          <p:spPr bwMode="auto">
            <a:xfrm>
              <a:off x="5795963" y="3336925"/>
              <a:ext cx="3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2" name="Line 105"/>
            <p:cNvSpPr>
              <a:spLocks noChangeShapeType="1"/>
            </p:cNvSpPr>
            <p:nvPr/>
          </p:nvSpPr>
          <p:spPr bwMode="auto">
            <a:xfrm>
              <a:off x="5843588" y="3336925"/>
              <a:ext cx="3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3" name="Line 106"/>
            <p:cNvSpPr>
              <a:spLocks noChangeShapeType="1"/>
            </p:cNvSpPr>
            <p:nvPr/>
          </p:nvSpPr>
          <p:spPr bwMode="auto">
            <a:xfrm flipV="1">
              <a:off x="5875338" y="3965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4" name="Line 107"/>
            <p:cNvSpPr>
              <a:spLocks noChangeShapeType="1"/>
            </p:cNvSpPr>
            <p:nvPr/>
          </p:nvSpPr>
          <p:spPr bwMode="auto">
            <a:xfrm flipV="1">
              <a:off x="5875338" y="3863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5" name="Line 108"/>
            <p:cNvSpPr>
              <a:spLocks noChangeShapeType="1"/>
            </p:cNvSpPr>
            <p:nvPr/>
          </p:nvSpPr>
          <p:spPr bwMode="auto">
            <a:xfrm flipV="1">
              <a:off x="5875338" y="3762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6" name="Line 109"/>
            <p:cNvSpPr>
              <a:spLocks noChangeShapeType="1"/>
            </p:cNvSpPr>
            <p:nvPr/>
          </p:nvSpPr>
          <p:spPr bwMode="auto">
            <a:xfrm flipV="1">
              <a:off x="5875338" y="3660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7" name="Line 110"/>
            <p:cNvSpPr>
              <a:spLocks noChangeShapeType="1"/>
            </p:cNvSpPr>
            <p:nvPr/>
          </p:nvSpPr>
          <p:spPr bwMode="auto">
            <a:xfrm flipV="1">
              <a:off x="5875338" y="3559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8" name="Line 111"/>
            <p:cNvSpPr>
              <a:spLocks noChangeShapeType="1"/>
            </p:cNvSpPr>
            <p:nvPr/>
          </p:nvSpPr>
          <p:spPr bwMode="auto">
            <a:xfrm flipV="1">
              <a:off x="5875338" y="3457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49" name="Line 112"/>
            <p:cNvSpPr>
              <a:spLocks noChangeShapeType="1"/>
            </p:cNvSpPr>
            <p:nvPr/>
          </p:nvSpPr>
          <p:spPr bwMode="auto">
            <a:xfrm flipV="1">
              <a:off x="5875338" y="3355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57" name="Freeform 120"/>
            <p:cNvSpPr>
              <a:spLocks/>
            </p:cNvSpPr>
            <p:nvPr/>
          </p:nvSpPr>
          <p:spPr bwMode="auto">
            <a:xfrm>
              <a:off x="6059488" y="3048000"/>
              <a:ext cx="82550" cy="73025"/>
            </a:xfrm>
            <a:custGeom>
              <a:avLst/>
              <a:gdLst>
                <a:gd name="T0" fmla="*/ 52 w 52"/>
                <a:gd name="T1" fmla="*/ 0 h 46"/>
                <a:gd name="T2" fmla="*/ 0 w 52"/>
                <a:gd name="T3" fmla="*/ 16 h 46"/>
                <a:gd name="T4" fmla="*/ 0 w 52"/>
                <a:gd name="T5" fmla="*/ 16 h 46"/>
                <a:gd name="T6" fmla="*/ 4 w 52"/>
                <a:gd name="T7" fmla="*/ 18 h 46"/>
                <a:gd name="T8" fmla="*/ 10 w 52"/>
                <a:gd name="T9" fmla="*/ 22 h 46"/>
                <a:gd name="T10" fmla="*/ 14 w 52"/>
                <a:gd name="T11" fmla="*/ 26 h 46"/>
                <a:gd name="T12" fmla="*/ 18 w 52"/>
                <a:gd name="T13" fmla="*/ 32 h 46"/>
                <a:gd name="T14" fmla="*/ 20 w 52"/>
                <a:gd name="T15" fmla="*/ 38 h 46"/>
                <a:gd name="T16" fmla="*/ 22 w 52"/>
                <a:gd name="T17" fmla="*/ 46 h 46"/>
                <a:gd name="T18" fmla="*/ 52 w 52"/>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6">
                  <a:moveTo>
                    <a:pt x="52" y="0"/>
                  </a:moveTo>
                  <a:lnTo>
                    <a:pt x="0" y="16"/>
                  </a:lnTo>
                  <a:lnTo>
                    <a:pt x="0" y="16"/>
                  </a:lnTo>
                  <a:lnTo>
                    <a:pt x="4" y="18"/>
                  </a:lnTo>
                  <a:lnTo>
                    <a:pt x="10" y="22"/>
                  </a:lnTo>
                  <a:lnTo>
                    <a:pt x="14" y="26"/>
                  </a:lnTo>
                  <a:lnTo>
                    <a:pt x="18" y="32"/>
                  </a:lnTo>
                  <a:lnTo>
                    <a:pt x="20" y="38"/>
                  </a:lnTo>
                  <a:lnTo>
                    <a:pt x="22" y="46"/>
                  </a:lnTo>
                  <a:lnTo>
                    <a:pt x="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159" name="Line 125"/>
            <p:cNvSpPr>
              <a:spLocks noChangeShapeType="1"/>
            </p:cNvSpPr>
            <p:nvPr/>
          </p:nvSpPr>
          <p:spPr bwMode="auto">
            <a:xfrm flipV="1">
              <a:off x="5405438" y="2473325"/>
              <a:ext cx="1647825" cy="120967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0" name="Freeform 135"/>
            <p:cNvSpPr>
              <a:spLocks/>
            </p:cNvSpPr>
            <p:nvPr/>
          </p:nvSpPr>
          <p:spPr bwMode="auto">
            <a:xfrm>
              <a:off x="6323013" y="2965450"/>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8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8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8" y="2"/>
                  </a:lnTo>
                  <a:lnTo>
                    <a:pt x="4" y="4"/>
                  </a:lnTo>
                  <a:lnTo>
                    <a:pt x="0" y="10"/>
                  </a:lnTo>
                  <a:lnTo>
                    <a:pt x="0" y="16"/>
                  </a:lnTo>
                  <a:lnTo>
                    <a:pt x="0" y="16"/>
                  </a:lnTo>
                  <a:lnTo>
                    <a:pt x="0" y="22"/>
                  </a:lnTo>
                  <a:lnTo>
                    <a:pt x="4" y="28"/>
                  </a:lnTo>
                  <a:lnTo>
                    <a:pt x="8"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161" name="Freeform 136"/>
            <p:cNvSpPr>
              <a:spLocks/>
            </p:cNvSpPr>
            <p:nvPr/>
          </p:nvSpPr>
          <p:spPr bwMode="auto">
            <a:xfrm>
              <a:off x="6323013" y="2965450"/>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8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8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8" y="2"/>
                  </a:lnTo>
                  <a:lnTo>
                    <a:pt x="4" y="4"/>
                  </a:lnTo>
                  <a:lnTo>
                    <a:pt x="0" y="10"/>
                  </a:lnTo>
                  <a:lnTo>
                    <a:pt x="0" y="16"/>
                  </a:lnTo>
                  <a:lnTo>
                    <a:pt x="0" y="16"/>
                  </a:lnTo>
                  <a:lnTo>
                    <a:pt x="0" y="22"/>
                  </a:lnTo>
                  <a:lnTo>
                    <a:pt x="4" y="28"/>
                  </a:lnTo>
                  <a:lnTo>
                    <a:pt x="8"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162" name="Freeform 137"/>
            <p:cNvSpPr>
              <a:spLocks/>
            </p:cNvSpPr>
            <p:nvPr/>
          </p:nvSpPr>
          <p:spPr bwMode="auto">
            <a:xfrm>
              <a:off x="5849938" y="3311525"/>
              <a:ext cx="50800" cy="50800"/>
            </a:xfrm>
            <a:custGeom>
              <a:avLst/>
              <a:gdLst>
                <a:gd name="T0" fmla="*/ 16 w 32"/>
                <a:gd name="T1" fmla="*/ 32 h 32"/>
                <a:gd name="T2" fmla="*/ 16 w 32"/>
                <a:gd name="T3" fmla="*/ 32 h 32"/>
                <a:gd name="T4" fmla="*/ 22 w 32"/>
                <a:gd name="T5" fmla="*/ 30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4 h 32"/>
                <a:gd name="T18" fmla="*/ 22 w 32"/>
                <a:gd name="T19" fmla="*/ 2 h 32"/>
                <a:gd name="T20" fmla="*/ 16 w 32"/>
                <a:gd name="T21" fmla="*/ 0 h 32"/>
                <a:gd name="T22" fmla="*/ 16 w 32"/>
                <a:gd name="T23" fmla="*/ 0 h 32"/>
                <a:gd name="T24" fmla="*/ 10 w 32"/>
                <a:gd name="T25" fmla="*/ 2 h 32"/>
                <a:gd name="T26" fmla="*/ 6 w 32"/>
                <a:gd name="T27" fmla="*/ 4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8"/>
                  </a:lnTo>
                  <a:lnTo>
                    <a:pt x="32" y="22"/>
                  </a:lnTo>
                  <a:lnTo>
                    <a:pt x="32" y="16"/>
                  </a:lnTo>
                  <a:lnTo>
                    <a:pt x="32" y="16"/>
                  </a:lnTo>
                  <a:lnTo>
                    <a:pt x="32" y="10"/>
                  </a:lnTo>
                  <a:lnTo>
                    <a:pt x="28" y="4"/>
                  </a:lnTo>
                  <a:lnTo>
                    <a:pt x="22" y="2"/>
                  </a:lnTo>
                  <a:lnTo>
                    <a:pt x="16" y="0"/>
                  </a:lnTo>
                  <a:lnTo>
                    <a:pt x="16" y="0"/>
                  </a:lnTo>
                  <a:lnTo>
                    <a:pt x="10" y="2"/>
                  </a:lnTo>
                  <a:lnTo>
                    <a:pt x="6" y="4"/>
                  </a:lnTo>
                  <a:lnTo>
                    <a:pt x="2" y="10"/>
                  </a:lnTo>
                  <a:lnTo>
                    <a:pt x="0" y="16"/>
                  </a:lnTo>
                  <a:lnTo>
                    <a:pt x="0" y="16"/>
                  </a:lnTo>
                  <a:lnTo>
                    <a:pt x="2" y="22"/>
                  </a:lnTo>
                  <a:lnTo>
                    <a:pt x="6"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163" name="Freeform 138"/>
            <p:cNvSpPr>
              <a:spLocks/>
            </p:cNvSpPr>
            <p:nvPr/>
          </p:nvSpPr>
          <p:spPr bwMode="auto">
            <a:xfrm>
              <a:off x="5849938" y="3311525"/>
              <a:ext cx="50800" cy="50800"/>
            </a:xfrm>
            <a:custGeom>
              <a:avLst/>
              <a:gdLst>
                <a:gd name="T0" fmla="*/ 16 w 32"/>
                <a:gd name="T1" fmla="*/ 32 h 32"/>
                <a:gd name="T2" fmla="*/ 16 w 32"/>
                <a:gd name="T3" fmla="*/ 32 h 32"/>
                <a:gd name="T4" fmla="*/ 22 w 32"/>
                <a:gd name="T5" fmla="*/ 30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4 h 32"/>
                <a:gd name="T18" fmla="*/ 22 w 32"/>
                <a:gd name="T19" fmla="*/ 2 h 32"/>
                <a:gd name="T20" fmla="*/ 16 w 32"/>
                <a:gd name="T21" fmla="*/ 0 h 32"/>
                <a:gd name="T22" fmla="*/ 16 w 32"/>
                <a:gd name="T23" fmla="*/ 0 h 32"/>
                <a:gd name="T24" fmla="*/ 10 w 32"/>
                <a:gd name="T25" fmla="*/ 2 h 32"/>
                <a:gd name="T26" fmla="*/ 6 w 32"/>
                <a:gd name="T27" fmla="*/ 4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8"/>
                  </a:lnTo>
                  <a:lnTo>
                    <a:pt x="32" y="22"/>
                  </a:lnTo>
                  <a:lnTo>
                    <a:pt x="32" y="16"/>
                  </a:lnTo>
                  <a:lnTo>
                    <a:pt x="32" y="16"/>
                  </a:lnTo>
                  <a:lnTo>
                    <a:pt x="32" y="10"/>
                  </a:lnTo>
                  <a:lnTo>
                    <a:pt x="28" y="4"/>
                  </a:lnTo>
                  <a:lnTo>
                    <a:pt x="22" y="2"/>
                  </a:lnTo>
                  <a:lnTo>
                    <a:pt x="16" y="0"/>
                  </a:lnTo>
                  <a:lnTo>
                    <a:pt x="16" y="0"/>
                  </a:lnTo>
                  <a:lnTo>
                    <a:pt x="10" y="2"/>
                  </a:lnTo>
                  <a:lnTo>
                    <a:pt x="6" y="4"/>
                  </a:lnTo>
                  <a:lnTo>
                    <a:pt x="2" y="10"/>
                  </a:lnTo>
                  <a:lnTo>
                    <a:pt x="0" y="16"/>
                  </a:lnTo>
                  <a:lnTo>
                    <a:pt x="0" y="16"/>
                  </a:lnTo>
                  <a:lnTo>
                    <a:pt x="2" y="22"/>
                  </a:lnTo>
                  <a:lnTo>
                    <a:pt x="6" y="28"/>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164" name="Line 139"/>
            <p:cNvSpPr>
              <a:spLocks noChangeShapeType="1"/>
            </p:cNvSpPr>
            <p:nvPr/>
          </p:nvSpPr>
          <p:spPr bwMode="auto">
            <a:xfrm>
              <a:off x="4932363" y="2990850"/>
              <a:ext cx="3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5" name="Line 140"/>
            <p:cNvSpPr>
              <a:spLocks noChangeShapeType="1"/>
            </p:cNvSpPr>
            <p:nvPr/>
          </p:nvSpPr>
          <p:spPr bwMode="auto">
            <a:xfrm>
              <a:off x="49958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6" name="Line 141"/>
            <p:cNvSpPr>
              <a:spLocks noChangeShapeType="1"/>
            </p:cNvSpPr>
            <p:nvPr/>
          </p:nvSpPr>
          <p:spPr bwMode="auto">
            <a:xfrm>
              <a:off x="50847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7" name="Line 142"/>
            <p:cNvSpPr>
              <a:spLocks noChangeShapeType="1"/>
            </p:cNvSpPr>
            <p:nvPr/>
          </p:nvSpPr>
          <p:spPr bwMode="auto">
            <a:xfrm>
              <a:off x="51736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8" name="Line 143"/>
            <p:cNvSpPr>
              <a:spLocks noChangeShapeType="1"/>
            </p:cNvSpPr>
            <p:nvPr/>
          </p:nvSpPr>
          <p:spPr bwMode="auto">
            <a:xfrm>
              <a:off x="52625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69" name="Line 144"/>
            <p:cNvSpPr>
              <a:spLocks noChangeShapeType="1"/>
            </p:cNvSpPr>
            <p:nvPr/>
          </p:nvSpPr>
          <p:spPr bwMode="auto">
            <a:xfrm>
              <a:off x="53514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0" name="Line 145"/>
            <p:cNvSpPr>
              <a:spLocks noChangeShapeType="1"/>
            </p:cNvSpPr>
            <p:nvPr/>
          </p:nvSpPr>
          <p:spPr bwMode="auto">
            <a:xfrm>
              <a:off x="54403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1" name="Line 146"/>
            <p:cNvSpPr>
              <a:spLocks noChangeShapeType="1"/>
            </p:cNvSpPr>
            <p:nvPr/>
          </p:nvSpPr>
          <p:spPr bwMode="auto">
            <a:xfrm>
              <a:off x="55292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2" name="Line 147"/>
            <p:cNvSpPr>
              <a:spLocks noChangeShapeType="1"/>
            </p:cNvSpPr>
            <p:nvPr/>
          </p:nvSpPr>
          <p:spPr bwMode="auto">
            <a:xfrm>
              <a:off x="56181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3" name="Line 148"/>
            <p:cNvSpPr>
              <a:spLocks noChangeShapeType="1"/>
            </p:cNvSpPr>
            <p:nvPr/>
          </p:nvSpPr>
          <p:spPr bwMode="auto">
            <a:xfrm>
              <a:off x="57070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4" name="Line 149"/>
            <p:cNvSpPr>
              <a:spLocks noChangeShapeType="1"/>
            </p:cNvSpPr>
            <p:nvPr/>
          </p:nvSpPr>
          <p:spPr bwMode="auto">
            <a:xfrm>
              <a:off x="57959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5" name="Line 150"/>
            <p:cNvSpPr>
              <a:spLocks noChangeShapeType="1"/>
            </p:cNvSpPr>
            <p:nvPr/>
          </p:nvSpPr>
          <p:spPr bwMode="auto">
            <a:xfrm>
              <a:off x="58848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6" name="Line 151"/>
            <p:cNvSpPr>
              <a:spLocks noChangeShapeType="1"/>
            </p:cNvSpPr>
            <p:nvPr/>
          </p:nvSpPr>
          <p:spPr bwMode="auto">
            <a:xfrm>
              <a:off x="59737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7" name="Line 152"/>
            <p:cNvSpPr>
              <a:spLocks noChangeShapeType="1"/>
            </p:cNvSpPr>
            <p:nvPr/>
          </p:nvSpPr>
          <p:spPr bwMode="auto">
            <a:xfrm>
              <a:off x="60626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8" name="Line 153"/>
            <p:cNvSpPr>
              <a:spLocks noChangeShapeType="1"/>
            </p:cNvSpPr>
            <p:nvPr/>
          </p:nvSpPr>
          <p:spPr bwMode="auto">
            <a:xfrm>
              <a:off x="6151563" y="2990850"/>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79" name="Line 154"/>
            <p:cNvSpPr>
              <a:spLocks noChangeShapeType="1"/>
            </p:cNvSpPr>
            <p:nvPr/>
          </p:nvSpPr>
          <p:spPr bwMode="auto">
            <a:xfrm>
              <a:off x="6240463" y="2990850"/>
              <a:ext cx="603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0" name="Line 155"/>
            <p:cNvSpPr>
              <a:spLocks noChangeShapeType="1"/>
            </p:cNvSpPr>
            <p:nvPr/>
          </p:nvSpPr>
          <p:spPr bwMode="auto">
            <a:xfrm>
              <a:off x="6316663" y="2990850"/>
              <a:ext cx="3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1" name="Line 156"/>
            <p:cNvSpPr>
              <a:spLocks noChangeShapeType="1"/>
            </p:cNvSpPr>
            <p:nvPr/>
          </p:nvSpPr>
          <p:spPr bwMode="auto">
            <a:xfrm flipV="1">
              <a:off x="6348413" y="3965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2" name="Line 157"/>
            <p:cNvSpPr>
              <a:spLocks noChangeShapeType="1"/>
            </p:cNvSpPr>
            <p:nvPr/>
          </p:nvSpPr>
          <p:spPr bwMode="auto">
            <a:xfrm flipV="1">
              <a:off x="6348413" y="3863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3" name="Line 158"/>
            <p:cNvSpPr>
              <a:spLocks noChangeShapeType="1"/>
            </p:cNvSpPr>
            <p:nvPr/>
          </p:nvSpPr>
          <p:spPr bwMode="auto">
            <a:xfrm flipV="1">
              <a:off x="6348413" y="3762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4" name="Line 159"/>
            <p:cNvSpPr>
              <a:spLocks noChangeShapeType="1"/>
            </p:cNvSpPr>
            <p:nvPr/>
          </p:nvSpPr>
          <p:spPr bwMode="auto">
            <a:xfrm flipV="1">
              <a:off x="6348413" y="3660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5" name="Line 160"/>
            <p:cNvSpPr>
              <a:spLocks noChangeShapeType="1"/>
            </p:cNvSpPr>
            <p:nvPr/>
          </p:nvSpPr>
          <p:spPr bwMode="auto">
            <a:xfrm flipV="1">
              <a:off x="6348413" y="3559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6" name="Line 161"/>
            <p:cNvSpPr>
              <a:spLocks noChangeShapeType="1"/>
            </p:cNvSpPr>
            <p:nvPr/>
          </p:nvSpPr>
          <p:spPr bwMode="auto">
            <a:xfrm flipV="1">
              <a:off x="6348413" y="34575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7" name="Line 162"/>
            <p:cNvSpPr>
              <a:spLocks noChangeShapeType="1"/>
            </p:cNvSpPr>
            <p:nvPr/>
          </p:nvSpPr>
          <p:spPr bwMode="auto">
            <a:xfrm flipV="1">
              <a:off x="6348413" y="33559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8" name="Line 163"/>
            <p:cNvSpPr>
              <a:spLocks noChangeShapeType="1"/>
            </p:cNvSpPr>
            <p:nvPr/>
          </p:nvSpPr>
          <p:spPr bwMode="auto">
            <a:xfrm flipV="1">
              <a:off x="6348413" y="32543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89" name="Line 164"/>
            <p:cNvSpPr>
              <a:spLocks noChangeShapeType="1"/>
            </p:cNvSpPr>
            <p:nvPr/>
          </p:nvSpPr>
          <p:spPr bwMode="auto">
            <a:xfrm flipV="1">
              <a:off x="6348413" y="31527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90" name="Line 165"/>
            <p:cNvSpPr>
              <a:spLocks noChangeShapeType="1"/>
            </p:cNvSpPr>
            <p:nvPr/>
          </p:nvSpPr>
          <p:spPr bwMode="auto">
            <a:xfrm flipV="1">
              <a:off x="6348413" y="3051175"/>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91" name="Line 166"/>
            <p:cNvSpPr>
              <a:spLocks noChangeShapeType="1"/>
            </p:cNvSpPr>
            <p:nvPr/>
          </p:nvSpPr>
          <p:spPr bwMode="auto">
            <a:xfrm flipV="1">
              <a:off x="6348413" y="2990850"/>
              <a:ext cx="0" cy="222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sp>
          <p:nvSpPr>
            <p:cNvPr id="192" name="Rectangle 218"/>
            <p:cNvSpPr>
              <a:spLocks noChangeArrowheads="1"/>
            </p:cNvSpPr>
            <p:nvPr/>
          </p:nvSpPr>
          <p:spPr bwMode="auto">
            <a:xfrm>
              <a:off x="5105400" y="4210050"/>
              <a:ext cx="211756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Quantity of cell phones (millions)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93" name="Rectangle 219"/>
            <p:cNvSpPr>
              <a:spLocks noChangeArrowheads="1"/>
            </p:cNvSpPr>
            <p:nvPr/>
          </p:nvSpPr>
          <p:spPr bwMode="auto">
            <a:xfrm>
              <a:off x="4849813" y="4054475"/>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94" name="Rectangle 220"/>
            <p:cNvSpPr>
              <a:spLocks noChangeArrowheads="1"/>
            </p:cNvSpPr>
            <p:nvPr/>
          </p:nvSpPr>
          <p:spPr bwMode="auto">
            <a:xfrm>
              <a:off x="4692650" y="3622675"/>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95" name="Rectangle 221"/>
            <p:cNvSpPr>
              <a:spLocks noChangeArrowheads="1"/>
            </p:cNvSpPr>
            <p:nvPr/>
          </p:nvSpPr>
          <p:spPr bwMode="auto">
            <a:xfrm>
              <a:off x="4692650" y="3276600"/>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80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96" name="Rectangle 222"/>
            <p:cNvSpPr>
              <a:spLocks noChangeArrowheads="1"/>
            </p:cNvSpPr>
            <p:nvPr/>
          </p:nvSpPr>
          <p:spPr bwMode="auto">
            <a:xfrm>
              <a:off x="4648200" y="293052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120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97" name="Rectangle 223"/>
            <p:cNvSpPr>
              <a:spLocks noChangeArrowheads="1"/>
            </p:cNvSpPr>
            <p:nvPr/>
          </p:nvSpPr>
          <p:spPr bwMode="auto">
            <a:xfrm>
              <a:off x="4648200" y="258445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160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98" name="Rectangle 224"/>
            <p:cNvSpPr>
              <a:spLocks noChangeArrowheads="1"/>
            </p:cNvSpPr>
            <p:nvPr/>
          </p:nvSpPr>
          <p:spPr bwMode="auto">
            <a:xfrm>
              <a:off x="4648200" y="22383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200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99" name="Rectangle 225"/>
            <p:cNvSpPr>
              <a:spLocks noChangeArrowheads="1"/>
            </p:cNvSpPr>
            <p:nvPr/>
          </p:nvSpPr>
          <p:spPr bwMode="auto">
            <a:xfrm>
              <a:off x="4648200" y="189230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00" name="Rectangle 226"/>
            <p:cNvSpPr>
              <a:spLocks noChangeArrowheads="1"/>
            </p:cNvSpPr>
            <p:nvPr/>
          </p:nvSpPr>
          <p:spPr bwMode="auto">
            <a:xfrm>
              <a:off x="5357813" y="4054475"/>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60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01" name="Rectangle 227"/>
            <p:cNvSpPr>
              <a:spLocks noChangeArrowheads="1"/>
            </p:cNvSpPr>
            <p:nvPr/>
          </p:nvSpPr>
          <p:spPr bwMode="auto">
            <a:xfrm>
              <a:off x="5805488" y="40544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120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02" name="Rectangle 228"/>
            <p:cNvSpPr>
              <a:spLocks noChangeArrowheads="1"/>
            </p:cNvSpPr>
            <p:nvPr/>
          </p:nvSpPr>
          <p:spPr bwMode="auto">
            <a:xfrm>
              <a:off x="6278563" y="4054475"/>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180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03" name="Rectangle 229"/>
            <p:cNvSpPr>
              <a:spLocks noChangeArrowheads="1"/>
            </p:cNvSpPr>
            <p:nvPr/>
          </p:nvSpPr>
          <p:spPr bwMode="auto">
            <a:xfrm>
              <a:off x="7218363" y="405130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300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04" name="Rectangle 230"/>
            <p:cNvSpPr>
              <a:spLocks noChangeArrowheads="1"/>
            </p:cNvSpPr>
            <p:nvPr/>
          </p:nvSpPr>
          <p:spPr bwMode="auto">
            <a:xfrm>
              <a:off x="6748463" y="405130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240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05" name="Rectangle 231"/>
            <p:cNvSpPr>
              <a:spLocks noChangeArrowheads="1"/>
            </p:cNvSpPr>
            <p:nvPr/>
          </p:nvSpPr>
          <p:spPr bwMode="auto">
            <a:xfrm>
              <a:off x="4648200" y="1733550"/>
              <a:ext cx="53219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Price ($)</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06" name="Rectangle 232"/>
            <p:cNvSpPr>
              <a:spLocks noChangeArrowheads="1"/>
            </p:cNvSpPr>
            <p:nvPr/>
          </p:nvSpPr>
          <p:spPr bwMode="auto">
            <a:xfrm>
              <a:off x="7094538" y="2349500"/>
              <a:ext cx="89768"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07" name="Rectangle 233"/>
            <p:cNvSpPr>
              <a:spLocks noChangeArrowheads="1"/>
            </p:cNvSpPr>
            <p:nvPr/>
          </p:nvSpPr>
          <p:spPr bwMode="auto">
            <a:xfrm>
              <a:off x="7176685" y="2397125"/>
              <a:ext cx="8335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Univers LT Std 47 Cn Lt" charset="0"/>
                  <a:cs typeface="Arial" pitchFamily="34" charset="0"/>
                </a:rPr>
                <a:t>A</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208" name="Freeform 94"/>
          <p:cNvSpPr>
            <a:spLocks noEditPoints="1"/>
          </p:cNvSpPr>
          <p:nvPr/>
        </p:nvSpPr>
        <p:spPr bwMode="auto">
          <a:xfrm>
            <a:off x="2733461" y="3589309"/>
            <a:ext cx="302418" cy="9060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09" name="Freeform 94"/>
          <p:cNvSpPr>
            <a:spLocks noEditPoints="1"/>
          </p:cNvSpPr>
          <p:nvPr/>
        </p:nvSpPr>
        <p:spPr bwMode="auto">
          <a:xfrm rot="10800000">
            <a:off x="2328657" y="3407388"/>
            <a:ext cx="302418" cy="9060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10" name="Freeform 94"/>
          <p:cNvSpPr>
            <a:spLocks noEditPoints="1"/>
          </p:cNvSpPr>
          <p:nvPr/>
        </p:nvSpPr>
        <p:spPr bwMode="auto">
          <a:xfrm>
            <a:off x="6378017" y="4526063"/>
            <a:ext cx="409701" cy="9060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11" name="Freeform 94"/>
          <p:cNvSpPr>
            <a:spLocks noEditPoints="1"/>
          </p:cNvSpPr>
          <p:nvPr/>
        </p:nvSpPr>
        <p:spPr bwMode="auto">
          <a:xfrm rot="19557368">
            <a:off x="6178056" y="3715709"/>
            <a:ext cx="392987" cy="93076"/>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13" name="Freeform 94"/>
          <p:cNvSpPr>
            <a:spLocks noEditPoints="1"/>
          </p:cNvSpPr>
          <p:nvPr/>
        </p:nvSpPr>
        <p:spPr bwMode="auto">
          <a:xfrm rot="16200000">
            <a:off x="5275059" y="3720814"/>
            <a:ext cx="365451" cy="99651"/>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Tree>
    <p:extLst>
      <p:ext uri="{BB962C8B-B14F-4D97-AF65-F5344CB8AC3E}">
        <p14:creationId xmlns:p14="http://schemas.microsoft.com/office/powerpoint/2010/main" val="3441951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210" grpId="0" animBg="1"/>
      <p:bldP spid="211" grpId="0" animBg="1"/>
      <p:bldP spid="2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5105400"/>
          </a:xfrm>
        </p:spPr>
        <p:txBody>
          <a:bodyPr/>
          <a:lstStyle/>
          <a:p>
            <a:pPr marL="0" indent="0">
              <a:buNone/>
            </a:pPr>
            <a:r>
              <a:rPr lang="en-US" dirty="0"/>
              <a:t>Indicate whether a shift or movement occurs in the market for cellphones when each of the following determinants change.</a:t>
            </a:r>
          </a:p>
          <a:p>
            <a:pPr lvl="1"/>
            <a:r>
              <a:rPr lang="en-US" dirty="0"/>
              <a:t>A new Chinese cellphone manufacturer enters the market.</a:t>
            </a:r>
          </a:p>
          <a:p>
            <a:pPr lvl="1"/>
            <a:r>
              <a:rPr lang="en-US" dirty="0"/>
              <a:t>Producers expect cellphones prices to rise.</a:t>
            </a:r>
          </a:p>
          <a:p>
            <a:pPr lvl="1"/>
            <a:r>
              <a:rPr lang="en-US" dirty="0"/>
              <a:t>Producers cut price for a black Friday sale.</a:t>
            </a:r>
          </a:p>
          <a:p>
            <a:pPr lvl="1"/>
            <a:endParaRPr lang="en-US" dirty="0"/>
          </a:p>
        </p:txBody>
      </p:sp>
      <p:sp>
        <p:nvSpPr>
          <p:cNvPr id="2" name="Title 1"/>
          <p:cNvSpPr>
            <a:spLocks noGrp="1"/>
          </p:cNvSpPr>
          <p:nvPr>
            <p:ph type="title"/>
          </p:nvPr>
        </p:nvSpPr>
        <p:spPr>
          <a:xfrm>
            <a:off x="457200" y="457200"/>
            <a:ext cx="8229600" cy="792162"/>
          </a:xfrm>
        </p:spPr>
        <p:txBody>
          <a:bodyPr>
            <a:normAutofit fontScale="90000"/>
          </a:bodyPr>
          <a:lstStyle/>
          <a:p>
            <a:r>
              <a:rPr lang="en-US" dirty="0"/>
              <a:t>Active Learning: Supply shifts vs. movements along the supply curve</a:t>
            </a:r>
          </a:p>
        </p:txBody>
      </p:sp>
    </p:spTree>
    <p:extLst>
      <p:ext uri="{BB962C8B-B14F-4D97-AF65-F5344CB8AC3E}">
        <p14:creationId xmlns:p14="http://schemas.microsoft.com/office/powerpoint/2010/main" val="2677533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VI</a:t>
            </a:r>
          </a:p>
        </p:txBody>
      </p:sp>
      <p:sp>
        <p:nvSpPr>
          <p:cNvPr id="3" name="Content Placeholder 2"/>
          <p:cNvSpPr>
            <a:spLocks noGrp="1"/>
          </p:cNvSpPr>
          <p:nvPr>
            <p:ph idx="4294967295"/>
          </p:nvPr>
        </p:nvSpPr>
        <p:spPr>
          <a:xfrm>
            <a:off x="6216650" y="2217738"/>
            <a:ext cx="2927350" cy="3649662"/>
          </a:xfrm>
        </p:spPr>
        <p:txBody>
          <a:bodyPr>
            <a:normAutofit lnSpcReduction="10000"/>
          </a:bodyPr>
          <a:lstStyle/>
          <a:p>
            <a:r>
              <a:rPr lang="en-US" dirty="0"/>
              <a:t>Increased number of sellers.</a:t>
            </a:r>
          </a:p>
          <a:p>
            <a:r>
              <a:rPr lang="en-US" dirty="0"/>
              <a:t>Increase in supply.</a:t>
            </a:r>
          </a:p>
          <a:p>
            <a:r>
              <a:rPr lang="en-US" dirty="0"/>
              <a:t>Supply curve shifts right.</a:t>
            </a:r>
          </a:p>
        </p:txBody>
      </p:sp>
      <p:sp>
        <p:nvSpPr>
          <p:cNvPr id="64" name="Rectangle 135"/>
          <p:cNvSpPr>
            <a:spLocks noChangeArrowheads="1"/>
          </p:cNvSpPr>
          <p:nvPr/>
        </p:nvSpPr>
        <p:spPr bwMode="auto">
          <a:xfrm>
            <a:off x="1220787" y="2652713"/>
            <a:ext cx="3860800" cy="269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 name="Rectangle 3"/>
          <p:cNvSpPr/>
          <p:nvPr/>
        </p:nvSpPr>
        <p:spPr>
          <a:xfrm>
            <a:off x="476249" y="1132582"/>
            <a:ext cx="7524751" cy="1077218"/>
          </a:xfrm>
          <a:prstGeom prst="rect">
            <a:avLst/>
          </a:prstGeom>
        </p:spPr>
        <p:txBody>
          <a:bodyPr wrap="square">
            <a:spAutoFit/>
          </a:bodyPr>
          <a:lstStyle/>
          <a:p>
            <a:r>
              <a:rPr lang="en-US" sz="3200" dirty="0">
                <a:latin typeface="Calibri Light" pitchFamily="34" charset="0"/>
              </a:rPr>
              <a:t>A new Chinese cellphone manufacturer enters the market.</a:t>
            </a:r>
          </a:p>
        </p:txBody>
      </p:sp>
      <p:grpSp>
        <p:nvGrpSpPr>
          <p:cNvPr id="39" name="Group 38"/>
          <p:cNvGrpSpPr/>
          <p:nvPr/>
        </p:nvGrpSpPr>
        <p:grpSpPr>
          <a:xfrm>
            <a:off x="704847" y="2151856"/>
            <a:ext cx="4579937" cy="3832225"/>
            <a:chOff x="2281238" y="1425575"/>
            <a:chExt cx="4579937" cy="3832225"/>
          </a:xfrm>
          <a:solidFill>
            <a:schemeClr val="bg1"/>
          </a:solidFill>
        </p:grpSpPr>
        <p:sp>
          <p:nvSpPr>
            <p:cNvPr id="40" name="Freeform 91"/>
            <p:cNvSpPr>
              <a:spLocks noEditPoints="1"/>
            </p:cNvSpPr>
            <p:nvPr/>
          </p:nvSpPr>
          <p:spPr bwMode="auto">
            <a:xfrm>
              <a:off x="2792413" y="3214688"/>
              <a:ext cx="2139950" cy="31750"/>
            </a:xfrm>
            <a:custGeom>
              <a:avLst/>
              <a:gdLst>
                <a:gd name="T0" fmla="*/ 39 w 1348"/>
                <a:gd name="T1" fmla="*/ 1 h 20"/>
                <a:gd name="T2" fmla="*/ 0 w 1348"/>
                <a:gd name="T3" fmla="*/ 10 h 20"/>
                <a:gd name="T4" fmla="*/ 67 w 1348"/>
                <a:gd name="T5" fmla="*/ 1 h 20"/>
                <a:gd name="T6" fmla="*/ 106 w 1348"/>
                <a:gd name="T7" fmla="*/ 11 h 20"/>
                <a:gd name="T8" fmla="*/ 67 w 1348"/>
                <a:gd name="T9" fmla="*/ 1 h 20"/>
                <a:gd name="T10" fmla="*/ 173 w 1348"/>
                <a:gd name="T11" fmla="*/ 2 h 20"/>
                <a:gd name="T12" fmla="*/ 135 w 1348"/>
                <a:gd name="T13" fmla="*/ 11 h 20"/>
                <a:gd name="T14" fmla="*/ 202 w 1348"/>
                <a:gd name="T15" fmla="*/ 2 h 20"/>
                <a:gd name="T16" fmla="*/ 240 w 1348"/>
                <a:gd name="T17" fmla="*/ 12 h 20"/>
                <a:gd name="T18" fmla="*/ 202 w 1348"/>
                <a:gd name="T19" fmla="*/ 2 h 20"/>
                <a:gd name="T20" fmla="*/ 307 w 1348"/>
                <a:gd name="T21" fmla="*/ 3 h 20"/>
                <a:gd name="T22" fmla="*/ 269 w 1348"/>
                <a:gd name="T23" fmla="*/ 12 h 20"/>
                <a:gd name="T24" fmla="*/ 336 w 1348"/>
                <a:gd name="T25" fmla="*/ 3 h 20"/>
                <a:gd name="T26" fmla="*/ 375 w 1348"/>
                <a:gd name="T27" fmla="*/ 13 h 20"/>
                <a:gd name="T28" fmla="*/ 336 w 1348"/>
                <a:gd name="T29" fmla="*/ 3 h 20"/>
                <a:gd name="T30" fmla="*/ 442 w 1348"/>
                <a:gd name="T31" fmla="*/ 4 h 20"/>
                <a:gd name="T32" fmla="*/ 403 w 1348"/>
                <a:gd name="T33" fmla="*/ 13 h 20"/>
                <a:gd name="T34" fmla="*/ 471 w 1348"/>
                <a:gd name="T35" fmla="*/ 4 h 20"/>
                <a:gd name="T36" fmla="*/ 509 w 1348"/>
                <a:gd name="T37" fmla="*/ 14 h 20"/>
                <a:gd name="T38" fmla="*/ 471 w 1348"/>
                <a:gd name="T39" fmla="*/ 4 h 20"/>
                <a:gd name="T40" fmla="*/ 576 w 1348"/>
                <a:gd name="T41" fmla="*/ 5 h 20"/>
                <a:gd name="T42" fmla="*/ 538 w 1348"/>
                <a:gd name="T43" fmla="*/ 14 h 20"/>
                <a:gd name="T44" fmla="*/ 605 w 1348"/>
                <a:gd name="T45" fmla="*/ 5 h 20"/>
                <a:gd name="T46" fmla="*/ 643 w 1348"/>
                <a:gd name="T47" fmla="*/ 15 h 20"/>
                <a:gd name="T48" fmla="*/ 605 w 1348"/>
                <a:gd name="T49" fmla="*/ 5 h 20"/>
                <a:gd name="T50" fmla="*/ 711 w 1348"/>
                <a:gd name="T51" fmla="*/ 6 h 20"/>
                <a:gd name="T52" fmla="*/ 672 w 1348"/>
                <a:gd name="T53" fmla="*/ 15 h 20"/>
                <a:gd name="T54" fmla="*/ 739 w 1348"/>
                <a:gd name="T55" fmla="*/ 6 h 20"/>
                <a:gd name="T56" fmla="*/ 778 w 1348"/>
                <a:gd name="T57" fmla="*/ 16 h 20"/>
                <a:gd name="T58" fmla="*/ 739 w 1348"/>
                <a:gd name="T59" fmla="*/ 6 h 20"/>
                <a:gd name="T60" fmla="*/ 845 w 1348"/>
                <a:gd name="T61" fmla="*/ 7 h 20"/>
                <a:gd name="T62" fmla="*/ 807 w 1348"/>
                <a:gd name="T63" fmla="*/ 16 h 20"/>
                <a:gd name="T64" fmla="*/ 874 w 1348"/>
                <a:gd name="T65" fmla="*/ 7 h 20"/>
                <a:gd name="T66" fmla="*/ 912 w 1348"/>
                <a:gd name="T67" fmla="*/ 17 h 20"/>
                <a:gd name="T68" fmla="*/ 874 w 1348"/>
                <a:gd name="T69" fmla="*/ 7 h 20"/>
                <a:gd name="T70" fmla="*/ 979 w 1348"/>
                <a:gd name="T71" fmla="*/ 8 h 20"/>
                <a:gd name="T72" fmla="*/ 941 w 1348"/>
                <a:gd name="T73" fmla="*/ 17 h 20"/>
                <a:gd name="T74" fmla="*/ 1008 w 1348"/>
                <a:gd name="T75" fmla="*/ 8 h 20"/>
                <a:gd name="T76" fmla="*/ 1047 w 1348"/>
                <a:gd name="T77" fmla="*/ 18 h 20"/>
                <a:gd name="T78" fmla="*/ 1008 w 1348"/>
                <a:gd name="T79" fmla="*/ 8 h 20"/>
                <a:gd name="T80" fmla="*/ 1114 w 1348"/>
                <a:gd name="T81" fmla="*/ 9 h 20"/>
                <a:gd name="T82" fmla="*/ 1075 w 1348"/>
                <a:gd name="T83" fmla="*/ 18 h 20"/>
                <a:gd name="T84" fmla="*/ 1143 w 1348"/>
                <a:gd name="T85" fmla="*/ 9 h 20"/>
                <a:gd name="T86" fmla="*/ 1181 w 1348"/>
                <a:gd name="T87" fmla="*/ 19 h 20"/>
                <a:gd name="T88" fmla="*/ 1143 w 1348"/>
                <a:gd name="T89" fmla="*/ 9 h 20"/>
                <a:gd name="T90" fmla="*/ 1248 w 1348"/>
                <a:gd name="T91" fmla="*/ 10 h 20"/>
                <a:gd name="T92" fmla="*/ 1210 w 1348"/>
                <a:gd name="T93" fmla="*/ 19 h 20"/>
                <a:gd name="T94" fmla="*/ 1277 w 1348"/>
                <a:gd name="T95" fmla="*/ 10 h 20"/>
                <a:gd name="T96" fmla="*/ 1315 w 1348"/>
                <a:gd name="T97" fmla="*/ 20 h 20"/>
                <a:gd name="T98" fmla="*/ 1277 w 1348"/>
                <a:gd name="T99" fmla="*/ 10 h 20"/>
                <a:gd name="T100" fmla="*/ 1348 w 1348"/>
                <a:gd name="T101" fmla="*/ 10 h 20"/>
                <a:gd name="T102" fmla="*/ 1344 w 1348"/>
                <a:gd name="T10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48" h="20">
                  <a:moveTo>
                    <a:pt x="0" y="0"/>
                  </a:moveTo>
                  <a:lnTo>
                    <a:pt x="39" y="1"/>
                  </a:lnTo>
                  <a:lnTo>
                    <a:pt x="39" y="10"/>
                  </a:lnTo>
                  <a:lnTo>
                    <a:pt x="0" y="10"/>
                  </a:lnTo>
                  <a:lnTo>
                    <a:pt x="0" y="0"/>
                  </a:lnTo>
                  <a:close/>
                  <a:moveTo>
                    <a:pt x="67" y="1"/>
                  </a:moveTo>
                  <a:lnTo>
                    <a:pt x="106" y="1"/>
                  </a:lnTo>
                  <a:lnTo>
                    <a:pt x="106" y="11"/>
                  </a:lnTo>
                  <a:lnTo>
                    <a:pt x="67" y="10"/>
                  </a:lnTo>
                  <a:lnTo>
                    <a:pt x="67" y="1"/>
                  </a:lnTo>
                  <a:close/>
                  <a:moveTo>
                    <a:pt x="135" y="1"/>
                  </a:moveTo>
                  <a:lnTo>
                    <a:pt x="173" y="2"/>
                  </a:lnTo>
                  <a:lnTo>
                    <a:pt x="173" y="11"/>
                  </a:lnTo>
                  <a:lnTo>
                    <a:pt x="135" y="11"/>
                  </a:lnTo>
                  <a:lnTo>
                    <a:pt x="135" y="1"/>
                  </a:lnTo>
                  <a:close/>
                  <a:moveTo>
                    <a:pt x="202" y="2"/>
                  </a:moveTo>
                  <a:lnTo>
                    <a:pt x="240" y="2"/>
                  </a:lnTo>
                  <a:lnTo>
                    <a:pt x="240" y="12"/>
                  </a:lnTo>
                  <a:lnTo>
                    <a:pt x="202" y="11"/>
                  </a:lnTo>
                  <a:lnTo>
                    <a:pt x="202" y="2"/>
                  </a:lnTo>
                  <a:close/>
                  <a:moveTo>
                    <a:pt x="269" y="2"/>
                  </a:moveTo>
                  <a:lnTo>
                    <a:pt x="307" y="3"/>
                  </a:lnTo>
                  <a:lnTo>
                    <a:pt x="307" y="12"/>
                  </a:lnTo>
                  <a:lnTo>
                    <a:pt x="269" y="12"/>
                  </a:lnTo>
                  <a:lnTo>
                    <a:pt x="269" y="2"/>
                  </a:lnTo>
                  <a:close/>
                  <a:moveTo>
                    <a:pt x="336" y="3"/>
                  </a:moveTo>
                  <a:lnTo>
                    <a:pt x="375" y="3"/>
                  </a:lnTo>
                  <a:lnTo>
                    <a:pt x="375" y="13"/>
                  </a:lnTo>
                  <a:lnTo>
                    <a:pt x="336" y="12"/>
                  </a:lnTo>
                  <a:lnTo>
                    <a:pt x="336" y="3"/>
                  </a:lnTo>
                  <a:close/>
                  <a:moveTo>
                    <a:pt x="403" y="3"/>
                  </a:moveTo>
                  <a:lnTo>
                    <a:pt x="442" y="4"/>
                  </a:lnTo>
                  <a:lnTo>
                    <a:pt x="442" y="13"/>
                  </a:lnTo>
                  <a:lnTo>
                    <a:pt x="403" y="13"/>
                  </a:lnTo>
                  <a:lnTo>
                    <a:pt x="403" y="3"/>
                  </a:lnTo>
                  <a:close/>
                  <a:moveTo>
                    <a:pt x="471" y="4"/>
                  </a:moveTo>
                  <a:lnTo>
                    <a:pt x="509" y="4"/>
                  </a:lnTo>
                  <a:lnTo>
                    <a:pt x="509" y="14"/>
                  </a:lnTo>
                  <a:lnTo>
                    <a:pt x="471" y="13"/>
                  </a:lnTo>
                  <a:lnTo>
                    <a:pt x="471" y="4"/>
                  </a:lnTo>
                  <a:close/>
                  <a:moveTo>
                    <a:pt x="538" y="4"/>
                  </a:moveTo>
                  <a:lnTo>
                    <a:pt x="576" y="5"/>
                  </a:lnTo>
                  <a:lnTo>
                    <a:pt x="576" y="14"/>
                  </a:lnTo>
                  <a:lnTo>
                    <a:pt x="538" y="14"/>
                  </a:lnTo>
                  <a:lnTo>
                    <a:pt x="538" y="4"/>
                  </a:lnTo>
                  <a:close/>
                  <a:moveTo>
                    <a:pt x="605" y="5"/>
                  </a:moveTo>
                  <a:lnTo>
                    <a:pt x="643" y="5"/>
                  </a:lnTo>
                  <a:lnTo>
                    <a:pt x="643" y="15"/>
                  </a:lnTo>
                  <a:lnTo>
                    <a:pt x="605" y="14"/>
                  </a:lnTo>
                  <a:lnTo>
                    <a:pt x="605" y="5"/>
                  </a:lnTo>
                  <a:close/>
                  <a:moveTo>
                    <a:pt x="672" y="5"/>
                  </a:moveTo>
                  <a:lnTo>
                    <a:pt x="711" y="6"/>
                  </a:lnTo>
                  <a:lnTo>
                    <a:pt x="711" y="15"/>
                  </a:lnTo>
                  <a:lnTo>
                    <a:pt x="672" y="15"/>
                  </a:lnTo>
                  <a:lnTo>
                    <a:pt x="672" y="5"/>
                  </a:lnTo>
                  <a:close/>
                  <a:moveTo>
                    <a:pt x="739" y="6"/>
                  </a:moveTo>
                  <a:lnTo>
                    <a:pt x="778" y="6"/>
                  </a:lnTo>
                  <a:lnTo>
                    <a:pt x="778" y="16"/>
                  </a:lnTo>
                  <a:lnTo>
                    <a:pt x="739" y="15"/>
                  </a:lnTo>
                  <a:lnTo>
                    <a:pt x="739" y="6"/>
                  </a:lnTo>
                  <a:close/>
                  <a:moveTo>
                    <a:pt x="807" y="6"/>
                  </a:moveTo>
                  <a:lnTo>
                    <a:pt x="845" y="7"/>
                  </a:lnTo>
                  <a:lnTo>
                    <a:pt x="845" y="16"/>
                  </a:lnTo>
                  <a:lnTo>
                    <a:pt x="807" y="16"/>
                  </a:lnTo>
                  <a:lnTo>
                    <a:pt x="807" y="6"/>
                  </a:lnTo>
                  <a:close/>
                  <a:moveTo>
                    <a:pt x="874" y="7"/>
                  </a:moveTo>
                  <a:lnTo>
                    <a:pt x="912" y="7"/>
                  </a:lnTo>
                  <a:lnTo>
                    <a:pt x="912" y="17"/>
                  </a:lnTo>
                  <a:lnTo>
                    <a:pt x="874" y="16"/>
                  </a:lnTo>
                  <a:lnTo>
                    <a:pt x="874" y="7"/>
                  </a:lnTo>
                  <a:close/>
                  <a:moveTo>
                    <a:pt x="941" y="7"/>
                  </a:moveTo>
                  <a:lnTo>
                    <a:pt x="979" y="8"/>
                  </a:lnTo>
                  <a:lnTo>
                    <a:pt x="979" y="17"/>
                  </a:lnTo>
                  <a:lnTo>
                    <a:pt x="941" y="17"/>
                  </a:lnTo>
                  <a:lnTo>
                    <a:pt x="941" y="7"/>
                  </a:lnTo>
                  <a:close/>
                  <a:moveTo>
                    <a:pt x="1008" y="8"/>
                  </a:moveTo>
                  <a:lnTo>
                    <a:pt x="1047" y="8"/>
                  </a:lnTo>
                  <a:lnTo>
                    <a:pt x="1047" y="18"/>
                  </a:lnTo>
                  <a:lnTo>
                    <a:pt x="1008" y="17"/>
                  </a:lnTo>
                  <a:lnTo>
                    <a:pt x="1008" y="8"/>
                  </a:lnTo>
                  <a:close/>
                  <a:moveTo>
                    <a:pt x="1075" y="8"/>
                  </a:moveTo>
                  <a:lnTo>
                    <a:pt x="1114" y="9"/>
                  </a:lnTo>
                  <a:lnTo>
                    <a:pt x="1114" y="18"/>
                  </a:lnTo>
                  <a:lnTo>
                    <a:pt x="1075" y="18"/>
                  </a:lnTo>
                  <a:lnTo>
                    <a:pt x="1075" y="8"/>
                  </a:lnTo>
                  <a:close/>
                  <a:moveTo>
                    <a:pt x="1143" y="9"/>
                  </a:moveTo>
                  <a:lnTo>
                    <a:pt x="1181" y="9"/>
                  </a:lnTo>
                  <a:lnTo>
                    <a:pt x="1181" y="19"/>
                  </a:lnTo>
                  <a:lnTo>
                    <a:pt x="1143" y="18"/>
                  </a:lnTo>
                  <a:lnTo>
                    <a:pt x="1143" y="9"/>
                  </a:lnTo>
                  <a:close/>
                  <a:moveTo>
                    <a:pt x="1210" y="9"/>
                  </a:moveTo>
                  <a:lnTo>
                    <a:pt x="1248" y="10"/>
                  </a:lnTo>
                  <a:lnTo>
                    <a:pt x="1248" y="19"/>
                  </a:lnTo>
                  <a:lnTo>
                    <a:pt x="1210" y="19"/>
                  </a:lnTo>
                  <a:lnTo>
                    <a:pt x="1210" y="9"/>
                  </a:lnTo>
                  <a:close/>
                  <a:moveTo>
                    <a:pt x="1277" y="10"/>
                  </a:moveTo>
                  <a:lnTo>
                    <a:pt x="1315" y="10"/>
                  </a:lnTo>
                  <a:lnTo>
                    <a:pt x="1315" y="20"/>
                  </a:lnTo>
                  <a:lnTo>
                    <a:pt x="1277" y="19"/>
                  </a:lnTo>
                  <a:lnTo>
                    <a:pt x="1277" y="10"/>
                  </a:lnTo>
                  <a:close/>
                  <a:moveTo>
                    <a:pt x="1344" y="10"/>
                  </a:moveTo>
                  <a:lnTo>
                    <a:pt x="1348" y="10"/>
                  </a:lnTo>
                  <a:lnTo>
                    <a:pt x="1348" y="20"/>
                  </a:lnTo>
                  <a:lnTo>
                    <a:pt x="1344" y="20"/>
                  </a:lnTo>
                  <a:lnTo>
                    <a:pt x="1344" y="10"/>
                  </a:lnTo>
                  <a:close/>
                </a:path>
              </a:pathLst>
            </a:custGeom>
            <a:grp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AutoShape 53"/>
            <p:cNvSpPr>
              <a:spLocks noChangeAspect="1" noChangeArrowheads="1" noTextEdit="1"/>
            </p:cNvSpPr>
            <p:nvPr/>
          </p:nvSpPr>
          <p:spPr bwMode="auto">
            <a:xfrm>
              <a:off x="2281238" y="1425575"/>
              <a:ext cx="4579937" cy="383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Rectangle 57"/>
            <p:cNvSpPr>
              <a:spLocks noChangeArrowheads="1"/>
            </p:cNvSpPr>
            <p:nvPr/>
          </p:nvSpPr>
          <p:spPr bwMode="auto">
            <a:xfrm>
              <a:off x="2736850" y="1890713"/>
              <a:ext cx="7937" cy="2697163"/>
            </a:xfrm>
            <a:prstGeom prst="rect">
              <a:avLst/>
            </a:prstGeom>
            <a:grp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43" name="Freeform 58"/>
            <p:cNvSpPr>
              <a:spLocks noEditPoints="1"/>
            </p:cNvSpPr>
            <p:nvPr/>
          </p:nvSpPr>
          <p:spPr bwMode="auto">
            <a:xfrm>
              <a:off x="2692400" y="1885950"/>
              <a:ext cx="47625" cy="2706688"/>
            </a:xfrm>
            <a:custGeom>
              <a:avLst/>
              <a:gdLst>
                <a:gd name="T0" fmla="*/ 0 w 30"/>
                <a:gd name="T1" fmla="*/ 1699 h 1705"/>
                <a:gd name="T2" fmla="*/ 30 w 30"/>
                <a:gd name="T3" fmla="*/ 1699 h 1705"/>
                <a:gd name="T4" fmla="*/ 30 w 30"/>
                <a:gd name="T5" fmla="*/ 1705 h 1705"/>
                <a:gd name="T6" fmla="*/ 0 w 30"/>
                <a:gd name="T7" fmla="*/ 1705 h 1705"/>
                <a:gd name="T8" fmla="*/ 0 w 30"/>
                <a:gd name="T9" fmla="*/ 1699 h 1705"/>
                <a:gd name="T10" fmla="*/ 0 w 30"/>
                <a:gd name="T11" fmla="*/ 1416 h 1705"/>
                <a:gd name="T12" fmla="*/ 30 w 30"/>
                <a:gd name="T13" fmla="*/ 1416 h 1705"/>
                <a:gd name="T14" fmla="*/ 30 w 30"/>
                <a:gd name="T15" fmla="*/ 1422 h 1705"/>
                <a:gd name="T16" fmla="*/ 0 w 30"/>
                <a:gd name="T17" fmla="*/ 1422 h 1705"/>
                <a:gd name="T18" fmla="*/ 0 w 30"/>
                <a:gd name="T19" fmla="*/ 1416 h 1705"/>
                <a:gd name="T20" fmla="*/ 0 w 30"/>
                <a:gd name="T21" fmla="*/ 1133 h 1705"/>
                <a:gd name="T22" fmla="*/ 30 w 30"/>
                <a:gd name="T23" fmla="*/ 1133 h 1705"/>
                <a:gd name="T24" fmla="*/ 30 w 30"/>
                <a:gd name="T25" fmla="*/ 1139 h 1705"/>
                <a:gd name="T26" fmla="*/ 0 w 30"/>
                <a:gd name="T27" fmla="*/ 1139 h 1705"/>
                <a:gd name="T28" fmla="*/ 0 w 30"/>
                <a:gd name="T29" fmla="*/ 1133 h 1705"/>
                <a:gd name="T30" fmla="*/ 0 w 30"/>
                <a:gd name="T31" fmla="*/ 850 h 1705"/>
                <a:gd name="T32" fmla="*/ 30 w 30"/>
                <a:gd name="T33" fmla="*/ 850 h 1705"/>
                <a:gd name="T34" fmla="*/ 30 w 30"/>
                <a:gd name="T35" fmla="*/ 856 h 1705"/>
                <a:gd name="T36" fmla="*/ 0 w 30"/>
                <a:gd name="T37" fmla="*/ 856 h 1705"/>
                <a:gd name="T38" fmla="*/ 0 w 30"/>
                <a:gd name="T39" fmla="*/ 850 h 1705"/>
                <a:gd name="T40" fmla="*/ 0 w 30"/>
                <a:gd name="T41" fmla="*/ 567 h 1705"/>
                <a:gd name="T42" fmla="*/ 30 w 30"/>
                <a:gd name="T43" fmla="*/ 567 h 1705"/>
                <a:gd name="T44" fmla="*/ 30 w 30"/>
                <a:gd name="T45" fmla="*/ 572 h 1705"/>
                <a:gd name="T46" fmla="*/ 0 w 30"/>
                <a:gd name="T47" fmla="*/ 572 h 1705"/>
                <a:gd name="T48" fmla="*/ 0 w 30"/>
                <a:gd name="T49" fmla="*/ 567 h 1705"/>
                <a:gd name="T50" fmla="*/ 0 w 30"/>
                <a:gd name="T51" fmla="*/ 283 h 1705"/>
                <a:gd name="T52" fmla="*/ 30 w 30"/>
                <a:gd name="T53" fmla="*/ 283 h 1705"/>
                <a:gd name="T54" fmla="*/ 30 w 30"/>
                <a:gd name="T55" fmla="*/ 289 h 1705"/>
                <a:gd name="T56" fmla="*/ 0 w 30"/>
                <a:gd name="T57" fmla="*/ 289 h 1705"/>
                <a:gd name="T58" fmla="*/ 0 w 30"/>
                <a:gd name="T59" fmla="*/ 283 h 1705"/>
                <a:gd name="T60" fmla="*/ 0 w 30"/>
                <a:gd name="T61" fmla="*/ 0 h 1705"/>
                <a:gd name="T62" fmla="*/ 30 w 30"/>
                <a:gd name="T63" fmla="*/ 0 h 1705"/>
                <a:gd name="T64" fmla="*/ 30 w 30"/>
                <a:gd name="T65" fmla="*/ 6 h 1705"/>
                <a:gd name="T66" fmla="*/ 0 w 30"/>
                <a:gd name="T67" fmla="*/ 6 h 1705"/>
                <a:gd name="T68" fmla="*/ 0 w 30"/>
                <a:gd name="T69" fmla="*/ 0 h 1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 h="1705">
                  <a:moveTo>
                    <a:pt x="0" y="1699"/>
                  </a:moveTo>
                  <a:lnTo>
                    <a:pt x="30" y="1699"/>
                  </a:lnTo>
                  <a:lnTo>
                    <a:pt x="30" y="1705"/>
                  </a:lnTo>
                  <a:lnTo>
                    <a:pt x="0" y="1705"/>
                  </a:lnTo>
                  <a:lnTo>
                    <a:pt x="0" y="1699"/>
                  </a:lnTo>
                  <a:close/>
                  <a:moveTo>
                    <a:pt x="0" y="1416"/>
                  </a:moveTo>
                  <a:lnTo>
                    <a:pt x="30" y="1416"/>
                  </a:lnTo>
                  <a:lnTo>
                    <a:pt x="30" y="1422"/>
                  </a:lnTo>
                  <a:lnTo>
                    <a:pt x="0" y="1422"/>
                  </a:lnTo>
                  <a:lnTo>
                    <a:pt x="0" y="1416"/>
                  </a:lnTo>
                  <a:close/>
                  <a:moveTo>
                    <a:pt x="0" y="1133"/>
                  </a:moveTo>
                  <a:lnTo>
                    <a:pt x="30" y="1133"/>
                  </a:lnTo>
                  <a:lnTo>
                    <a:pt x="30" y="1139"/>
                  </a:lnTo>
                  <a:lnTo>
                    <a:pt x="0" y="1139"/>
                  </a:lnTo>
                  <a:lnTo>
                    <a:pt x="0" y="1133"/>
                  </a:lnTo>
                  <a:close/>
                  <a:moveTo>
                    <a:pt x="0" y="850"/>
                  </a:moveTo>
                  <a:lnTo>
                    <a:pt x="30" y="850"/>
                  </a:lnTo>
                  <a:lnTo>
                    <a:pt x="30" y="856"/>
                  </a:lnTo>
                  <a:lnTo>
                    <a:pt x="0" y="856"/>
                  </a:lnTo>
                  <a:lnTo>
                    <a:pt x="0" y="850"/>
                  </a:lnTo>
                  <a:close/>
                  <a:moveTo>
                    <a:pt x="0" y="567"/>
                  </a:moveTo>
                  <a:lnTo>
                    <a:pt x="30" y="567"/>
                  </a:lnTo>
                  <a:lnTo>
                    <a:pt x="30" y="572"/>
                  </a:lnTo>
                  <a:lnTo>
                    <a:pt x="0" y="572"/>
                  </a:lnTo>
                  <a:lnTo>
                    <a:pt x="0" y="567"/>
                  </a:lnTo>
                  <a:close/>
                  <a:moveTo>
                    <a:pt x="0" y="283"/>
                  </a:moveTo>
                  <a:lnTo>
                    <a:pt x="30" y="283"/>
                  </a:lnTo>
                  <a:lnTo>
                    <a:pt x="30" y="289"/>
                  </a:lnTo>
                  <a:lnTo>
                    <a:pt x="0" y="289"/>
                  </a:lnTo>
                  <a:lnTo>
                    <a:pt x="0" y="283"/>
                  </a:lnTo>
                  <a:close/>
                  <a:moveTo>
                    <a:pt x="0" y="0"/>
                  </a:moveTo>
                  <a:lnTo>
                    <a:pt x="30" y="0"/>
                  </a:lnTo>
                  <a:lnTo>
                    <a:pt x="30" y="6"/>
                  </a:lnTo>
                  <a:lnTo>
                    <a:pt x="0" y="6"/>
                  </a:lnTo>
                  <a:lnTo>
                    <a:pt x="0" y="0"/>
                  </a:lnTo>
                  <a:close/>
                </a:path>
              </a:pathLst>
            </a:custGeom>
            <a:grp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44" name="Rectangle 59"/>
            <p:cNvSpPr>
              <a:spLocks noChangeArrowheads="1"/>
            </p:cNvSpPr>
            <p:nvPr/>
          </p:nvSpPr>
          <p:spPr bwMode="auto">
            <a:xfrm>
              <a:off x="2740025" y="4583113"/>
              <a:ext cx="3659187" cy="9525"/>
            </a:xfrm>
            <a:prstGeom prst="rect">
              <a:avLst/>
            </a:prstGeom>
            <a:grp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45" name="Freeform 60"/>
            <p:cNvSpPr>
              <a:spLocks noEditPoints="1"/>
            </p:cNvSpPr>
            <p:nvPr/>
          </p:nvSpPr>
          <p:spPr bwMode="auto">
            <a:xfrm>
              <a:off x="2736850" y="4587875"/>
              <a:ext cx="3667125" cy="47625"/>
            </a:xfrm>
            <a:custGeom>
              <a:avLst/>
              <a:gdLst>
                <a:gd name="T0" fmla="*/ 5 w 2310"/>
                <a:gd name="T1" fmla="*/ 0 h 30"/>
                <a:gd name="T2" fmla="*/ 5 w 2310"/>
                <a:gd name="T3" fmla="*/ 30 h 30"/>
                <a:gd name="T4" fmla="*/ 0 w 2310"/>
                <a:gd name="T5" fmla="*/ 30 h 30"/>
                <a:gd name="T6" fmla="*/ 0 w 2310"/>
                <a:gd name="T7" fmla="*/ 0 h 30"/>
                <a:gd name="T8" fmla="*/ 5 w 2310"/>
                <a:gd name="T9" fmla="*/ 0 h 30"/>
                <a:gd name="T10" fmla="*/ 466 w 2310"/>
                <a:gd name="T11" fmla="*/ 0 h 30"/>
                <a:gd name="T12" fmla="*/ 466 w 2310"/>
                <a:gd name="T13" fmla="*/ 30 h 30"/>
                <a:gd name="T14" fmla="*/ 460 w 2310"/>
                <a:gd name="T15" fmla="*/ 30 h 30"/>
                <a:gd name="T16" fmla="*/ 460 w 2310"/>
                <a:gd name="T17" fmla="*/ 0 h 30"/>
                <a:gd name="T18" fmla="*/ 466 w 2310"/>
                <a:gd name="T19" fmla="*/ 0 h 30"/>
                <a:gd name="T20" fmla="*/ 927 w 2310"/>
                <a:gd name="T21" fmla="*/ 0 h 30"/>
                <a:gd name="T22" fmla="*/ 927 w 2310"/>
                <a:gd name="T23" fmla="*/ 30 h 30"/>
                <a:gd name="T24" fmla="*/ 921 w 2310"/>
                <a:gd name="T25" fmla="*/ 30 h 30"/>
                <a:gd name="T26" fmla="*/ 921 w 2310"/>
                <a:gd name="T27" fmla="*/ 0 h 30"/>
                <a:gd name="T28" fmla="*/ 927 w 2310"/>
                <a:gd name="T29" fmla="*/ 0 h 30"/>
                <a:gd name="T30" fmla="*/ 1388 w 2310"/>
                <a:gd name="T31" fmla="*/ 0 h 30"/>
                <a:gd name="T32" fmla="*/ 1388 w 2310"/>
                <a:gd name="T33" fmla="*/ 30 h 30"/>
                <a:gd name="T34" fmla="*/ 1382 w 2310"/>
                <a:gd name="T35" fmla="*/ 30 h 30"/>
                <a:gd name="T36" fmla="*/ 1382 w 2310"/>
                <a:gd name="T37" fmla="*/ 0 h 30"/>
                <a:gd name="T38" fmla="*/ 1388 w 2310"/>
                <a:gd name="T39" fmla="*/ 0 h 30"/>
                <a:gd name="T40" fmla="*/ 1849 w 2310"/>
                <a:gd name="T41" fmla="*/ 0 h 30"/>
                <a:gd name="T42" fmla="*/ 1849 w 2310"/>
                <a:gd name="T43" fmla="*/ 30 h 30"/>
                <a:gd name="T44" fmla="*/ 1843 w 2310"/>
                <a:gd name="T45" fmla="*/ 30 h 30"/>
                <a:gd name="T46" fmla="*/ 1843 w 2310"/>
                <a:gd name="T47" fmla="*/ 0 h 30"/>
                <a:gd name="T48" fmla="*/ 1849 w 2310"/>
                <a:gd name="T49" fmla="*/ 0 h 30"/>
                <a:gd name="T50" fmla="*/ 2310 w 2310"/>
                <a:gd name="T51" fmla="*/ 0 h 30"/>
                <a:gd name="T52" fmla="*/ 2310 w 2310"/>
                <a:gd name="T53" fmla="*/ 30 h 30"/>
                <a:gd name="T54" fmla="*/ 2304 w 2310"/>
                <a:gd name="T55" fmla="*/ 30 h 30"/>
                <a:gd name="T56" fmla="*/ 2304 w 2310"/>
                <a:gd name="T57" fmla="*/ 0 h 30"/>
                <a:gd name="T58" fmla="*/ 2310 w 2310"/>
                <a:gd name="T5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10" h="30">
                  <a:moveTo>
                    <a:pt x="5" y="0"/>
                  </a:moveTo>
                  <a:lnTo>
                    <a:pt x="5" y="30"/>
                  </a:lnTo>
                  <a:lnTo>
                    <a:pt x="0" y="30"/>
                  </a:lnTo>
                  <a:lnTo>
                    <a:pt x="0" y="0"/>
                  </a:lnTo>
                  <a:lnTo>
                    <a:pt x="5" y="0"/>
                  </a:lnTo>
                  <a:close/>
                  <a:moveTo>
                    <a:pt x="466" y="0"/>
                  </a:moveTo>
                  <a:lnTo>
                    <a:pt x="466" y="30"/>
                  </a:lnTo>
                  <a:lnTo>
                    <a:pt x="460" y="30"/>
                  </a:lnTo>
                  <a:lnTo>
                    <a:pt x="460" y="0"/>
                  </a:lnTo>
                  <a:lnTo>
                    <a:pt x="466" y="0"/>
                  </a:lnTo>
                  <a:close/>
                  <a:moveTo>
                    <a:pt x="927" y="0"/>
                  </a:moveTo>
                  <a:lnTo>
                    <a:pt x="927" y="30"/>
                  </a:lnTo>
                  <a:lnTo>
                    <a:pt x="921" y="30"/>
                  </a:lnTo>
                  <a:lnTo>
                    <a:pt x="921" y="0"/>
                  </a:lnTo>
                  <a:lnTo>
                    <a:pt x="927" y="0"/>
                  </a:lnTo>
                  <a:close/>
                  <a:moveTo>
                    <a:pt x="1388" y="0"/>
                  </a:moveTo>
                  <a:lnTo>
                    <a:pt x="1388" y="30"/>
                  </a:lnTo>
                  <a:lnTo>
                    <a:pt x="1382" y="30"/>
                  </a:lnTo>
                  <a:lnTo>
                    <a:pt x="1382" y="0"/>
                  </a:lnTo>
                  <a:lnTo>
                    <a:pt x="1388" y="0"/>
                  </a:lnTo>
                  <a:close/>
                  <a:moveTo>
                    <a:pt x="1849" y="0"/>
                  </a:moveTo>
                  <a:lnTo>
                    <a:pt x="1849" y="30"/>
                  </a:lnTo>
                  <a:lnTo>
                    <a:pt x="1843" y="30"/>
                  </a:lnTo>
                  <a:lnTo>
                    <a:pt x="1843" y="0"/>
                  </a:lnTo>
                  <a:lnTo>
                    <a:pt x="1849" y="0"/>
                  </a:lnTo>
                  <a:close/>
                  <a:moveTo>
                    <a:pt x="2310" y="0"/>
                  </a:moveTo>
                  <a:lnTo>
                    <a:pt x="2310" y="30"/>
                  </a:lnTo>
                  <a:lnTo>
                    <a:pt x="2304" y="30"/>
                  </a:lnTo>
                  <a:lnTo>
                    <a:pt x="2304" y="0"/>
                  </a:lnTo>
                  <a:lnTo>
                    <a:pt x="2310" y="0"/>
                  </a:lnTo>
                  <a:close/>
                </a:path>
              </a:pathLst>
            </a:custGeom>
            <a:grp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46" name="Rectangle 64"/>
            <p:cNvSpPr>
              <a:spLocks noChangeArrowheads="1"/>
            </p:cNvSpPr>
            <p:nvPr/>
          </p:nvSpPr>
          <p:spPr bwMode="auto">
            <a:xfrm>
              <a:off x="2522538" y="4487863"/>
              <a:ext cx="91372"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65"/>
            <p:cNvSpPr>
              <a:spLocks noChangeArrowheads="1"/>
            </p:cNvSpPr>
            <p:nvPr/>
          </p:nvSpPr>
          <p:spPr bwMode="auto">
            <a:xfrm>
              <a:off x="2444750" y="4037013"/>
              <a:ext cx="182742"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66"/>
            <p:cNvSpPr>
              <a:spLocks noChangeArrowheads="1"/>
            </p:cNvSpPr>
            <p:nvPr/>
          </p:nvSpPr>
          <p:spPr bwMode="auto">
            <a:xfrm>
              <a:off x="2444750" y="3587750"/>
              <a:ext cx="182742"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67"/>
            <p:cNvSpPr>
              <a:spLocks noChangeArrowheads="1"/>
            </p:cNvSpPr>
            <p:nvPr/>
          </p:nvSpPr>
          <p:spPr bwMode="auto">
            <a:xfrm>
              <a:off x="2368550" y="3138488"/>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68"/>
            <p:cNvSpPr>
              <a:spLocks noChangeArrowheads="1"/>
            </p:cNvSpPr>
            <p:nvPr/>
          </p:nvSpPr>
          <p:spPr bwMode="auto">
            <a:xfrm>
              <a:off x="2368550" y="2689225"/>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69"/>
            <p:cNvSpPr>
              <a:spLocks noChangeArrowheads="1"/>
            </p:cNvSpPr>
            <p:nvPr/>
          </p:nvSpPr>
          <p:spPr bwMode="auto">
            <a:xfrm>
              <a:off x="2368550" y="2239963"/>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70"/>
            <p:cNvSpPr>
              <a:spLocks noChangeArrowheads="1"/>
            </p:cNvSpPr>
            <p:nvPr/>
          </p:nvSpPr>
          <p:spPr bwMode="auto">
            <a:xfrm>
              <a:off x="2368550" y="1790700"/>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71"/>
            <p:cNvSpPr>
              <a:spLocks noChangeArrowheads="1"/>
            </p:cNvSpPr>
            <p:nvPr/>
          </p:nvSpPr>
          <p:spPr bwMode="auto">
            <a:xfrm>
              <a:off x="2701925" y="4684713"/>
              <a:ext cx="91372"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72"/>
            <p:cNvSpPr>
              <a:spLocks noChangeArrowheads="1"/>
            </p:cNvSpPr>
            <p:nvPr/>
          </p:nvSpPr>
          <p:spPr bwMode="auto">
            <a:xfrm>
              <a:off x="3395663" y="4684713"/>
              <a:ext cx="182742"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73"/>
            <p:cNvSpPr>
              <a:spLocks noChangeArrowheads="1"/>
            </p:cNvSpPr>
            <p:nvPr/>
          </p:nvSpPr>
          <p:spPr bwMode="auto">
            <a:xfrm>
              <a:off x="4087813" y="4684713"/>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74"/>
            <p:cNvSpPr>
              <a:spLocks noChangeArrowheads="1"/>
            </p:cNvSpPr>
            <p:nvPr/>
          </p:nvSpPr>
          <p:spPr bwMode="auto">
            <a:xfrm>
              <a:off x="4819650" y="4684713"/>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75"/>
            <p:cNvSpPr>
              <a:spLocks noChangeArrowheads="1"/>
            </p:cNvSpPr>
            <p:nvPr/>
          </p:nvSpPr>
          <p:spPr bwMode="auto">
            <a:xfrm>
              <a:off x="5551488" y="4684713"/>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76"/>
            <p:cNvSpPr>
              <a:spLocks noChangeArrowheads="1"/>
            </p:cNvSpPr>
            <p:nvPr/>
          </p:nvSpPr>
          <p:spPr bwMode="auto">
            <a:xfrm>
              <a:off x="6283325" y="4684713"/>
              <a:ext cx="274114"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300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77"/>
            <p:cNvSpPr>
              <a:spLocks noChangeArrowheads="1"/>
            </p:cNvSpPr>
            <p:nvPr/>
          </p:nvSpPr>
          <p:spPr bwMode="auto">
            <a:xfrm>
              <a:off x="3517900" y="4910138"/>
              <a:ext cx="2473369"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Quantity of cell phones (millions)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79"/>
            <p:cNvSpPr>
              <a:spLocks noChangeArrowheads="1"/>
            </p:cNvSpPr>
            <p:nvPr/>
          </p:nvSpPr>
          <p:spPr bwMode="auto">
            <a:xfrm>
              <a:off x="2376488" y="1571625"/>
              <a:ext cx="613951"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Price ($)</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82"/>
            <p:cNvSpPr>
              <a:spLocks noChangeArrowheads="1"/>
            </p:cNvSpPr>
            <p:nvPr/>
          </p:nvSpPr>
          <p:spPr bwMode="auto">
            <a:xfrm>
              <a:off x="6532563" y="2184400"/>
              <a:ext cx="153987" cy="2270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83"/>
            <p:cNvSpPr>
              <a:spLocks noChangeArrowheads="1"/>
            </p:cNvSpPr>
            <p:nvPr/>
          </p:nvSpPr>
          <p:spPr bwMode="auto">
            <a:xfrm>
              <a:off x="6605588" y="2268538"/>
              <a:ext cx="1174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Calibri" pitchFamily="34" charset="0"/>
                  <a:cs typeface="Arial" pitchFamily="34" charset="0"/>
                </a:rPr>
                <a:t>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3" name="Freeform 87"/>
            <p:cNvSpPr>
              <a:spLocks noEditPoints="1"/>
            </p:cNvSpPr>
            <p:nvPr/>
          </p:nvSpPr>
          <p:spPr bwMode="auto">
            <a:xfrm>
              <a:off x="4924425" y="3222625"/>
              <a:ext cx="19050" cy="1339850"/>
            </a:xfrm>
            <a:custGeom>
              <a:avLst/>
              <a:gdLst>
                <a:gd name="T0" fmla="*/ 2 w 12"/>
                <a:gd name="T1" fmla="*/ 38 h 844"/>
                <a:gd name="T2" fmla="*/ 12 w 12"/>
                <a:gd name="T3" fmla="*/ 0 h 844"/>
                <a:gd name="T4" fmla="*/ 2 w 12"/>
                <a:gd name="T5" fmla="*/ 67 h 844"/>
                <a:gd name="T6" fmla="*/ 12 w 12"/>
                <a:gd name="T7" fmla="*/ 106 h 844"/>
                <a:gd name="T8" fmla="*/ 2 w 12"/>
                <a:gd name="T9" fmla="*/ 67 h 844"/>
                <a:gd name="T10" fmla="*/ 2 w 12"/>
                <a:gd name="T11" fmla="*/ 173 h 844"/>
                <a:gd name="T12" fmla="*/ 12 w 12"/>
                <a:gd name="T13" fmla="*/ 135 h 844"/>
                <a:gd name="T14" fmla="*/ 2 w 12"/>
                <a:gd name="T15" fmla="*/ 202 h 844"/>
                <a:gd name="T16" fmla="*/ 11 w 12"/>
                <a:gd name="T17" fmla="*/ 240 h 844"/>
                <a:gd name="T18" fmla="*/ 2 w 12"/>
                <a:gd name="T19" fmla="*/ 202 h 844"/>
                <a:gd name="T20" fmla="*/ 2 w 12"/>
                <a:gd name="T21" fmla="*/ 307 h 844"/>
                <a:gd name="T22" fmla="*/ 11 w 12"/>
                <a:gd name="T23" fmla="*/ 269 h 844"/>
                <a:gd name="T24" fmla="*/ 1 w 12"/>
                <a:gd name="T25" fmla="*/ 336 h 844"/>
                <a:gd name="T26" fmla="*/ 11 w 12"/>
                <a:gd name="T27" fmla="*/ 375 h 844"/>
                <a:gd name="T28" fmla="*/ 1 w 12"/>
                <a:gd name="T29" fmla="*/ 336 h 844"/>
                <a:gd name="T30" fmla="*/ 1 w 12"/>
                <a:gd name="T31" fmla="*/ 442 h 844"/>
                <a:gd name="T32" fmla="*/ 11 w 12"/>
                <a:gd name="T33" fmla="*/ 403 h 844"/>
                <a:gd name="T34" fmla="*/ 1 w 12"/>
                <a:gd name="T35" fmla="*/ 470 h 844"/>
                <a:gd name="T36" fmla="*/ 11 w 12"/>
                <a:gd name="T37" fmla="*/ 509 h 844"/>
                <a:gd name="T38" fmla="*/ 1 w 12"/>
                <a:gd name="T39" fmla="*/ 470 h 844"/>
                <a:gd name="T40" fmla="*/ 1 w 12"/>
                <a:gd name="T41" fmla="*/ 576 h 844"/>
                <a:gd name="T42" fmla="*/ 11 w 12"/>
                <a:gd name="T43" fmla="*/ 538 h 844"/>
                <a:gd name="T44" fmla="*/ 1 w 12"/>
                <a:gd name="T45" fmla="*/ 605 h 844"/>
                <a:gd name="T46" fmla="*/ 10 w 12"/>
                <a:gd name="T47" fmla="*/ 643 h 844"/>
                <a:gd name="T48" fmla="*/ 1 w 12"/>
                <a:gd name="T49" fmla="*/ 605 h 844"/>
                <a:gd name="T50" fmla="*/ 1 w 12"/>
                <a:gd name="T51" fmla="*/ 710 h 844"/>
                <a:gd name="T52" fmla="*/ 10 w 12"/>
                <a:gd name="T53" fmla="*/ 672 h 844"/>
                <a:gd name="T54" fmla="*/ 1 w 12"/>
                <a:gd name="T55" fmla="*/ 739 h 844"/>
                <a:gd name="T56" fmla="*/ 10 w 12"/>
                <a:gd name="T57" fmla="*/ 778 h 844"/>
                <a:gd name="T58" fmla="*/ 1 w 12"/>
                <a:gd name="T59" fmla="*/ 739 h 844"/>
                <a:gd name="T60" fmla="*/ 0 w 12"/>
                <a:gd name="T61" fmla="*/ 844 h 844"/>
                <a:gd name="T62" fmla="*/ 10 w 12"/>
                <a:gd name="T63" fmla="*/ 80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844">
                  <a:moveTo>
                    <a:pt x="2" y="0"/>
                  </a:moveTo>
                  <a:lnTo>
                    <a:pt x="2" y="38"/>
                  </a:lnTo>
                  <a:lnTo>
                    <a:pt x="12" y="39"/>
                  </a:lnTo>
                  <a:lnTo>
                    <a:pt x="12" y="0"/>
                  </a:lnTo>
                  <a:lnTo>
                    <a:pt x="2" y="0"/>
                  </a:lnTo>
                  <a:close/>
                  <a:moveTo>
                    <a:pt x="2" y="67"/>
                  </a:moveTo>
                  <a:lnTo>
                    <a:pt x="2" y="106"/>
                  </a:lnTo>
                  <a:lnTo>
                    <a:pt x="12" y="106"/>
                  </a:lnTo>
                  <a:lnTo>
                    <a:pt x="12" y="67"/>
                  </a:lnTo>
                  <a:lnTo>
                    <a:pt x="2" y="67"/>
                  </a:lnTo>
                  <a:close/>
                  <a:moveTo>
                    <a:pt x="2" y="134"/>
                  </a:moveTo>
                  <a:lnTo>
                    <a:pt x="2" y="173"/>
                  </a:lnTo>
                  <a:lnTo>
                    <a:pt x="12" y="173"/>
                  </a:lnTo>
                  <a:lnTo>
                    <a:pt x="12" y="135"/>
                  </a:lnTo>
                  <a:lnTo>
                    <a:pt x="2" y="134"/>
                  </a:lnTo>
                  <a:close/>
                  <a:moveTo>
                    <a:pt x="2" y="202"/>
                  </a:moveTo>
                  <a:lnTo>
                    <a:pt x="2" y="240"/>
                  </a:lnTo>
                  <a:lnTo>
                    <a:pt x="11" y="240"/>
                  </a:lnTo>
                  <a:lnTo>
                    <a:pt x="11" y="202"/>
                  </a:lnTo>
                  <a:lnTo>
                    <a:pt x="2" y="202"/>
                  </a:lnTo>
                  <a:close/>
                  <a:moveTo>
                    <a:pt x="2" y="269"/>
                  </a:moveTo>
                  <a:lnTo>
                    <a:pt x="2" y="307"/>
                  </a:lnTo>
                  <a:lnTo>
                    <a:pt x="11" y="307"/>
                  </a:lnTo>
                  <a:lnTo>
                    <a:pt x="11" y="269"/>
                  </a:lnTo>
                  <a:lnTo>
                    <a:pt x="2" y="269"/>
                  </a:lnTo>
                  <a:close/>
                  <a:moveTo>
                    <a:pt x="1" y="336"/>
                  </a:moveTo>
                  <a:lnTo>
                    <a:pt x="1" y="374"/>
                  </a:lnTo>
                  <a:lnTo>
                    <a:pt x="11" y="375"/>
                  </a:lnTo>
                  <a:lnTo>
                    <a:pt x="11" y="336"/>
                  </a:lnTo>
                  <a:lnTo>
                    <a:pt x="1" y="336"/>
                  </a:lnTo>
                  <a:close/>
                  <a:moveTo>
                    <a:pt x="1" y="403"/>
                  </a:moveTo>
                  <a:lnTo>
                    <a:pt x="1" y="442"/>
                  </a:lnTo>
                  <a:lnTo>
                    <a:pt x="11" y="442"/>
                  </a:lnTo>
                  <a:lnTo>
                    <a:pt x="11" y="403"/>
                  </a:lnTo>
                  <a:lnTo>
                    <a:pt x="1" y="403"/>
                  </a:lnTo>
                  <a:close/>
                  <a:moveTo>
                    <a:pt x="1" y="470"/>
                  </a:moveTo>
                  <a:lnTo>
                    <a:pt x="1" y="509"/>
                  </a:lnTo>
                  <a:lnTo>
                    <a:pt x="11" y="509"/>
                  </a:lnTo>
                  <a:lnTo>
                    <a:pt x="11" y="471"/>
                  </a:lnTo>
                  <a:lnTo>
                    <a:pt x="1" y="470"/>
                  </a:lnTo>
                  <a:close/>
                  <a:moveTo>
                    <a:pt x="1" y="538"/>
                  </a:moveTo>
                  <a:lnTo>
                    <a:pt x="1" y="576"/>
                  </a:lnTo>
                  <a:lnTo>
                    <a:pt x="11" y="576"/>
                  </a:lnTo>
                  <a:lnTo>
                    <a:pt x="11" y="538"/>
                  </a:lnTo>
                  <a:lnTo>
                    <a:pt x="1" y="538"/>
                  </a:lnTo>
                  <a:close/>
                  <a:moveTo>
                    <a:pt x="1" y="605"/>
                  </a:moveTo>
                  <a:lnTo>
                    <a:pt x="1" y="643"/>
                  </a:lnTo>
                  <a:lnTo>
                    <a:pt x="10" y="643"/>
                  </a:lnTo>
                  <a:lnTo>
                    <a:pt x="10" y="605"/>
                  </a:lnTo>
                  <a:lnTo>
                    <a:pt x="1" y="605"/>
                  </a:lnTo>
                  <a:close/>
                  <a:moveTo>
                    <a:pt x="1" y="672"/>
                  </a:moveTo>
                  <a:lnTo>
                    <a:pt x="1" y="710"/>
                  </a:lnTo>
                  <a:lnTo>
                    <a:pt x="10" y="710"/>
                  </a:lnTo>
                  <a:lnTo>
                    <a:pt x="10" y="672"/>
                  </a:lnTo>
                  <a:lnTo>
                    <a:pt x="1" y="672"/>
                  </a:lnTo>
                  <a:close/>
                  <a:moveTo>
                    <a:pt x="1" y="739"/>
                  </a:moveTo>
                  <a:lnTo>
                    <a:pt x="0" y="778"/>
                  </a:lnTo>
                  <a:lnTo>
                    <a:pt x="10" y="778"/>
                  </a:lnTo>
                  <a:lnTo>
                    <a:pt x="10" y="739"/>
                  </a:lnTo>
                  <a:lnTo>
                    <a:pt x="1" y="739"/>
                  </a:lnTo>
                  <a:close/>
                  <a:moveTo>
                    <a:pt x="0" y="806"/>
                  </a:moveTo>
                  <a:lnTo>
                    <a:pt x="0" y="844"/>
                  </a:lnTo>
                  <a:lnTo>
                    <a:pt x="10" y="844"/>
                  </a:lnTo>
                  <a:lnTo>
                    <a:pt x="10" y="806"/>
                  </a:lnTo>
                  <a:lnTo>
                    <a:pt x="0" y="806"/>
                  </a:lnTo>
                  <a:close/>
                </a:path>
              </a:pathLst>
            </a:custGeom>
            <a:solidFill>
              <a:schemeClr val="tx1"/>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8" name="Freeform 62"/>
            <p:cNvSpPr>
              <a:spLocks/>
            </p:cNvSpPr>
            <p:nvPr/>
          </p:nvSpPr>
          <p:spPr bwMode="auto">
            <a:xfrm>
              <a:off x="3822700" y="2324100"/>
              <a:ext cx="2592387" cy="1604963"/>
            </a:xfrm>
            <a:custGeom>
              <a:avLst/>
              <a:gdLst>
                <a:gd name="T0" fmla="*/ 13528 w 13605"/>
                <a:gd name="T1" fmla="*/ 163 h 8424"/>
                <a:gd name="T2" fmla="*/ 13455 w 13605"/>
                <a:gd name="T3" fmla="*/ 209 h 8424"/>
                <a:gd name="T4" fmla="*/ 13368 w 13605"/>
                <a:gd name="T5" fmla="*/ 262 h 8424"/>
                <a:gd name="T6" fmla="*/ 13215 w 13605"/>
                <a:gd name="T7" fmla="*/ 355 h 8424"/>
                <a:gd name="T8" fmla="*/ 12981 w 13605"/>
                <a:gd name="T9" fmla="*/ 500 h 8424"/>
                <a:gd name="T10" fmla="*/ 12720 w 13605"/>
                <a:gd name="T11" fmla="*/ 660 h 8424"/>
                <a:gd name="T12" fmla="*/ 12445 w 13605"/>
                <a:gd name="T13" fmla="*/ 829 h 8424"/>
                <a:gd name="T14" fmla="*/ 12028 w 13605"/>
                <a:gd name="T15" fmla="*/ 1085 h 8424"/>
                <a:gd name="T16" fmla="*/ 11764 w 13605"/>
                <a:gd name="T17" fmla="*/ 1247 h 8424"/>
                <a:gd name="T18" fmla="*/ 9720 w 13605"/>
                <a:gd name="T19" fmla="*/ 2503 h 8424"/>
                <a:gd name="T20" fmla="*/ 5880 w 13605"/>
                <a:gd name="T21" fmla="*/ 4863 h 8424"/>
                <a:gd name="T22" fmla="*/ 2040 w 13605"/>
                <a:gd name="T23" fmla="*/ 7223 h 8424"/>
                <a:gd name="T24" fmla="*/ 1787 w 13605"/>
                <a:gd name="T25" fmla="*/ 7378 h 8424"/>
                <a:gd name="T26" fmla="*/ 1515 w 13605"/>
                <a:gd name="T27" fmla="*/ 7546 h 8424"/>
                <a:gd name="T28" fmla="*/ 1097 w 13605"/>
                <a:gd name="T29" fmla="*/ 7803 h 8424"/>
                <a:gd name="T30" fmla="*/ 827 w 13605"/>
                <a:gd name="T31" fmla="*/ 7968 h 8424"/>
                <a:gd name="T32" fmla="*/ 578 w 13605"/>
                <a:gd name="T33" fmla="*/ 8121 h 8424"/>
                <a:gd name="T34" fmla="*/ 361 w 13605"/>
                <a:gd name="T35" fmla="*/ 8255 h 8424"/>
                <a:gd name="T36" fmla="*/ 268 w 13605"/>
                <a:gd name="T37" fmla="*/ 8312 h 8424"/>
                <a:gd name="T38" fmla="*/ 187 w 13605"/>
                <a:gd name="T39" fmla="*/ 8361 h 8424"/>
                <a:gd name="T40" fmla="*/ 120 w 13605"/>
                <a:gd name="T41" fmla="*/ 8403 h 8424"/>
                <a:gd name="T42" fmla="*/ 45 w 13605"/>
                <a:gd name="T43" fmla="*/ 8280 h 8424"/>
                <a:gd name="T44" fmla="*/ 112 w 13605"/>
                <a:gd name="T45" fmla="*/ 8239 h 8424"/>
                <a:gd name="T46" fmla="*/ 193 w 13605"/>
                <a:gd name="T47" fmla="*/ 8189 h 8424"/>
                <a:gd name="T48" fmla="*/ 286 w 13605"/>
                <a:gd name="T49" fmla="*/ 8132 h 8424"/>
                <a:gd name="T50" fmla="*/ 503 w 13605"/>
                <a:gd name="T51" fmla="*/ 7999 h 8424"/>
                <a:gd name="T52" fmla="*/ 752 w 13605"/>
                <a:gd name="T53" fmla="*/ 7846 h 8424"/>
                <a:gd name="T54" fmla="*/ 1021 w 13605"/>
                <a:gd name="T55" fmla="*/ 7680 h 8424"/>
                <a:gd name="T56" fmla="*/ 1440 w 13605"/>
                <a:gd name="T57" fmla="*/ 7423 h 8424"/>
                <a:gd name="T58" fmla="*/ 1712 w 13605"/>
                <a:gd name="T59" fmla="*/ 7256 h 8424"/>
                <a:gd name="T60" fmla="*/ 1965 w 13605"/>
                <a:gd name="T61" fmla="*/ 7100 h 8424"/>
                <a:gd name="T62" fmla="*/ 5805 w 13605"/>
                <a:gd name="T63" fmla="*/ 4741 h 8424"/>
                <a:gd name="T64" fmla="*/ 9645 w 13605"/>
                <a:gd name="T65" fmla="*/ 2381 h 8424"/>
                <a:gd name="T66" fmla="*/ 11688 w 13605"/>
                <a:gd name="T67" fmla="*/ 1125 h 8424"/>
                <a:gd name="T68" fmla="*/ 11952 w 13605"/>
                <a:gd name="T69" fmla="*/ 963 h 8424"/>
                <a:gd name="T70" fmla="*/ 12369 w 13605"/>
                <a:gd name="T71" fmla="*/ 707 h 8424"/>
                <a:gd name="T72" fmla="*/ 12645 w 13605"/>
                <a:gd name="T73" fmla="*/ 537 h 8424"/>
                <a:gd name="T74" fmla="*/ 12905 w 13605"/>
                <a:gd name="T75" fmla="*/ 377 h 8424"/>
                <a:gd name="T76" fmla="*/ 13140 w 13605"/>
                <a:gd name="T77" fmla="*/ 233 h 8424"/>
                <a:gd name="T78" fmla="*/ 13291 w 13605"/>
                <a:gd name="T79" fmla="*/ 140 h 8424"/>
                <a:gd name="T80" fmla="*/ 13378 w 13605"/>
                <a:gd name="T81" fmla="*/ 86 h 8424"/>
                <a:gd name="T82" fmla="*/ 13453 w 13605"/>
                <a:gd name="T83" fmla="*/ 40 h 8424"/>
                <a:gd name="T84" fmla="*/ 13584 w 13605"/>
                <a:gd name="T85" fmla="*/ 45 h 8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5" h="8424">
                  <a:moveTo>
                    <a:pt x="13560" y="143"/>
                  </a:moveTo>
                  <a:lnTo>
                    <a:pt x="13528" y="163"/>
                  </a:lnTo>
                  <a:lnTo>
                    <a:pt x="13493" y="185"/>
                  </a:lnTo>
                  <a:lnTo>
                    <a:pt x="13455" y="209"/>
                  </a:lnTo>
                  <a:lnTo>
                    <a:pt x="13412" y="235"/>
                  </a:lnTo>
                  <a:lnTo>
                    <a:pt x="13368" y="262"/>
                  </a:lnTo>
                  <a:lnTo>
                    <a:pt x="13319" y="292"/>
                  </a:lnTo>
                  <a:lnTo>
                    <a:pt x="13215" y="355"/>
                  </a:lnTo>
                  <a:lnTo>
                    <a:pt x="13102" y="425"/>
                  </a:lnTo>
                  <a:lnTo>
                    <a:pt x="12981" y="500"/>
                  </a:lnTo>
                  <a:lnTo>
                    <a:pt x="12853" y="578"/>
                  </a:lnTo>
                  <a:lnTo>
                    <a:pt x="12720" y="660"/>
                  </a:lnTo>
                  <a:lnTo>
                    <a:pt x="12584" y="744"/>
                  </a:lnTo>
                  <a:lnTo>
                    <a:pt x="12445" y="829"/>
                  </a:lnTo>
                  <a:lnTo>
                    <a:pt x="12165" y="1001"/>
                  </a:lnTo>
                  <a:lnTo>
                    <a:pt x="12028" y="1085"/>
                  </a:lnTo>
                  <a:lnTo>
                    <a:pt x="11893" y="1168"/>
                  </a:lnTo>
                  <a:lnTo>
                    <a:pt x="11764" y="1247"/>
                  </a:lnTo>
                  <a:lnTo>
                    <a:pt x="11640" y="1323"/>
                  </a:lnTo>
                  <a:lnTo>
                    <a:pt x="9720" y="2503"/>
                  </a:lnTo>
                  <a:lnTo>
                    <a:pt x="7800" y="3683"/>
                  </a:lnTo>
                  <a:lnTo>
                    <a:pt x="5880" y="4863"/>
                  </a:lnTo>
                  <a:lnTo>
                    <a:pt x="3960" y="6043"/>
                  </a:lnTo>
                  <a:lnTo>
                    <a:pt x="2040" y="7223"/>
                  </a:lnTo>
                  <a:lnTo>
                    <a:pt x="1917" y="7299"/>
                  </a:lnTo>
                  <a:lnTo>
                    <a:pt x="1787" y="7378"/>
                  </a:lnTo>
                  <a:lnTo>
                    <a:pt x="1653" y="7461"/>
                  </a:lnTo>
                  <a:lnTo>
                    <a:pt x="1515" y="7546"/>
                  </a:lnTo>
                  <a:lnTo>
                    <a:pt x="1236" y="7717"/>
                  </a:lnTo>
                  <a:lnTo>
                    <a:pt x="1097" y="7803"/>
                  </a:lnTo>
                  <a:lnTo>
                    <a:pt x="960" y="7887"/>
                  </a:lnTo>
                  <a:lnTo>
                    <a:pt x="827" y="7968"/>
                  </a:lnTo>
                  <a:lnTo>
                    <a:pt x="700" y="8047"/>
                  </a:lnTo>
                  <a:lnTo>
                    <a:pt x="578" y="8121"/>
                  </a:lnTo>
                  <a:lnTo>
                    <a:pt x="465" y="8191"/>
                  </a:lnTo>
                  <a:lnTo>
                    <a:pt x="361" y="8255"/>
                  </a:lnTo>
                  <a:lnTo>
                    <a:pt x="313" y="8284"/>
                  </a:lnTo>
                  <a:lnTo>
                    <a:pt x="268" y="8312"/>
                  </a:lnTo>
                  <a:lnTo>
                    <a:pt x="226" y="8338"/>
                  </a:lnTo>
                  <a:lnTo>
                    <a:pt x="187" y="8361"/>
                  </a:lnTo>
                  <a:lnTo>
                    <a:pt x="152" y="8383"/>
                  </a:lnTo>
                  <a:lnTo>
                    <a:pt x="120" y="8403"/>
                  </a:lnTo>
                  <a:cubicBezTo>
                    <a:pt x="86" y="8424"/>
                    <a:pt x="42" y="8413"/>
                    <a:pt x="21" y="8379"/>
                  </a:cubicBezTo>
                  <a:cubicBezTo>
                    <a:pt x="0" y="8345"/>
                    <a:pt x="11" y="8301"/>
                    <a:pt x="45" y="8280"/>
                  </a:cubicBezTo>
                  <a:lnTo>
                    <a:pt x="77" y="8261"/>
                  </a:lnTo>
                  <a:lnTo>
                    <a:pt x="112" y="8239"/>
                  </a:lnTo>
                  <a:lnTo>
                    <a:pt x="151" y="8215"/>
                  </a:lnTo>
                  <a:lnTo>
                    <a:pt x="193" y="8189"/>
                  </a:lnTo>
                  <a:lnTo>
                    <a:pt x="238" y="8162"/>
                  </a:lnTo>
                  <a:lnTo>
                    <a:pt x="286" y="8132"/>
                  </a:lnTo>
                  <a:lnTo>
                    <a:pt x="390" y="8068"/>
                  </a:lnTo>
                  <a:lnTo>
                    <a:pt x="503" y="7999"/>
                  </a:lnTo>
                  <a:lnTo>
                    <a:pt x="624" y="7924"/>
                  </a:lnTo>
                  <a:lnTo>
                    <a:pt x="752" y="7846"/>
                  </a:lnTo>
                  <a:lnTo>
                    <a:pt x="885" y="7764"/>
                  </a:lnTo>
                  <a:lnTo>
                    <a:pt x="1021" y="7680"/>
                  </a:lnTo>
                  <a:lnTo>
                    <a:pt x="1160" y="7595"/>
                  </a:lnTo>
                  <a:lnTo>
                    <a:pt x="1440" y="7423"/>
                  </a:lnTo>
                  <a:lnTo>
                    <a:pt x="1577" y="7338"/>
                  </a:lnTo>
                  <a:lnTo>
                    <a:pt x="1712" y="7256"/>
                  </a:lnTo>
                  <a:lnTo>
                    <a:pt x="1841" y="7176"/>
                  </a:lnTo>
                  <a:lnTo>
                    <a:pt x="1965" y="7100"/>
                  </a:lnTo>
                  <a:lnTo>
                    <a:pt x="3885" y="5920"/>
                  </a:lnTo>
                  <a:lnTo>
                    <a:pt x="5805" y="4741"/>
                  </a:lnTo>
                  <a:lnTo>
                    <a:pt x="7725" y="3561"/>
                  </a:lnTo>
                  <a:lnTo>
                    <a:pt x="9645" y="2381"/>
                  </a:lnTo>
                  <a:lnTo>
                    <a:pt x="11565" y="1201"/>
                  </a:lnTo>
                  <a:lnTo>
                    <a:pt x="11688" y="1125"/>
                  </a:lnTo>
                  <a:lnTo>
                    <a:pt x="11818" y="1045"/>
                  </a:lnTo>
                  <a:lnTo>
                    <a:pt x="11952" y="963"/>
                  </a:lnTo>
                  <a:lnTo>
                    <a:pt x="12090" y="878"/>
                  </a:lnTo>
                  <a:lnTo>
                    <a:pt x="12369" y="707"/>
                  </a:lnTo>
                  <a:lnTo>
                    <a:pt x="12508" y="621"/>
                  </a:lnTo>
                  <a:lnTo>
                    <a:pt x="12645" y="537"/>
                  </a:lnTo>
                  <a:lnTo>
                    <a:pt x="12778" y="456"/>
                  </a:lnTo>
                  <a:lnTo>
                    <a:pt x="12905" y="377"/>
                  </a:lnTo>
                  <a:lnTo>
                    <a:pt x="13027" y="303"/>
                  </a:lnTo>
                  <a:lnTo>
                    <a:pt x="13140" y="233"/>
                  </a:lnTo>
                  <a:lnTo>
                    <a:pt x="13244" y="169"/>
                  </a:lnTo>
                  <a:lnTo>
                    <a:pt x="13291" y="140"/>
                  </a:lnTo>
                  <a:lnTo>
                    <a:pt x="13337" y="111"/>
                  </a:lnTo>
                  <a:lnTo>
                    <a:pt x="13378" y="86"/>
                  </a:lnTo>
                  <a:lnTo>
                    <a:pt x="13417" y="62"/>
                  </a:lnTo>
                  <a:lnTo>
                    <a:pt x="13453" y="40"/>
                  </a:lnTo>
                  <a:lnTo>
                    <a:pt x="13485" y="20"/>
                  </a:lnTo>
                  <a:cubicBezTo>
                    <a:pt x="13519" y="0"/>
                    <a:pt x="13563" y="11"/>
                    <a:pt x="13584" y="45"/>
                  </a:cubicBezTo>
                  <a:cubicBezTo>
                    <a:pt x="13605" y="78"/>
                    <a:pt x="13594" y="123"/>
                    <a:pt x="13560" y="143"/>
                  </a:cubicBezTo>
                  <a:close/>
                </a:path>
              </a:pathLst>
            </a:custGeom>
            <a:solidFill>
              <a:schemeClr val="tx2">
                <a:lumMod val="60000"/>
                <a:lumOff val="40000"/>
              </a:schemeClr>
            </a:solidFill>
            <a:ln w="15875" cap="flat">
              <a:solidFill>
                <a:schemeClr val="tx2">
                  <a:lumMod val="60000"/>
                  <a:lumOff val="40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04" name="Group 103"/>
          <p:cNvGrpSpPr/>
          <p:nvPr/>
        </p:nvGrpSpPr>
        <p:grpSpPr>
          <a:xfrm>
            <a:off x="2239959" y="3377406"/>
            <a:ext cx="2901950" cy="1930401"/>
            <a:chOff x="3816350" y="2651125"/>
            <a:chExt cx="2901950" cy="1930401"/>
          </a:xfrm>
        </p:grpSpPr>
        <p:sp>
          <p:nvSpPr>
            <p:cNvPr id="105" name="Freeform 63"/>
            <p:cNvSpPr>
              <a:spLocks/>
            </p:cNvSpPr>
            <p:nvPr/>
          </p:nvSpPr>
          <p:spPr bwMode="auto">
            <a:xfrm>
              <a:off x="3816350" y="2768600"/>
              <a:ext cx="2603500" cy="1616075"/>
            </a:xfrm>
            <a:custGeom>
              <a:avLst/>
              <a:gdLst>
                <a:gd name="T0" fmla="*/ 13575 w 13669"/>
                <a:gd name="T1" fmla="*/ 219 h 8488"/>
                <a:gd name="T2" fmla="*/ 13501 w 13669"/>
                <a:gd name="T3" fmla="*/ 264 h 8488"/>
                <a:gd name="T4" fmla="*/ 13414 w 13669"/>
                <a:gd name="T5" fmla="*/ 318 h 8488"/>
                <a:gd name="T6" fmla="*/ 13262 w 13669"/>
                <a:gd name="T7" fmla="*/ 411 h 8488"/>
                <a:gd name="T8" fmla="*/ 13027 w 13669"/>
                <a:gd name="T9" fmla="*/ 555 h 8488"/>
                <a:gd name="T10" fmla="*/ 12767 w 13669"/>
                <a:gd name="T11" fmla="*/ 715 h 8488"/>
                <a:gd name="T12" fmla="*/ 12491 w 13669"/>
                <a:gd name="T13" fmla="*/ 885 h 8488"/>
                <a:gd name="T14" fmla="*/ 12075 w 13669"/>
                <a:gd name="T15" fmla="*/ 1141 h 8488"/>
                <a:gd name="T16" fmla="*/ 11810 w 13669"/>
                <a:gd name="T17" fmla="*/ 1303 h 8488"/>
                <a:gd name="T18" fmla="*/ 9767 w 13669"/>
                <a:gd name="T19" fmla="*/ 2559 h 8488"/>
                <a:gd name="T20" fmla="*/ 5927 w 13669"/>
                <a:gd name="T21" fmla="*/ 4919 h 8488"/>
                <a:gd name="T22" fmla="*/ 2087 w 13669"/>
                <a:gd name="T23" fmla="*/ 7279 h 8488"/>
                <a:gd name="T24" fmla="*/ 1834 w 13669"/>
                <a:gd name="T25" fmla="*/ 7434 h 8488"/>
                <a:gd name="T26" fmla="*/ 1562 w 13669"/>
                <a:gd name="T27" fmla="*/ 7601 h 8488"/>
                <a:gd name="T28" fmla="*/ 1143 w 13669"/>
                <a:gd name="T29" fmla="*/ 7858 h 8488"/>
                <a:gd name="T30" fmla="*/ 874 w 13669"/>
                <a:gd name="T31" fmla="*/ 8024 h 8488"/>
                <a:gd name="T32" fmla="*/ 625 w 13669"/>
                <a:gd name="T33" fmla="*/ 8177 h 8488"/>
                <a:gd name="T34" fmla="*/ 408 w 13669"/>
                <a:gd name="T35" fmla="*/ 8310 h 8488"/>
                <a:gd name="T36" fmla="*/ 315 w 13669"/>
                <a:gd name="T37" fmla="*/ 8367 h 8488"/>
                <a:gd name="T38" fmla="*/ 235 w 13669"/>
                <a:gd name="T39" fmla="*/ 8417 h 8488"/>
                <a:gd name="T40" fmla="*/ 167 w 13669"/>
                <a:gd name="T41" fmla="*/ 8459 h 8488"/>
                <a:gd name="T42" fmla="*/ 62 w 13669"/>
                <a:gd name="T43" fmla="*/ 8288 h 8488"/>
                <a:gd name="T44" fmla="*/ 129 w 13669"/>
                <a:gd name="T45" fmla="*/ 8247 h 8488"/>
                <a:gd name="T46" fmla="*/ 210 w 13669"/>
                <a:gd name="T47" fmla="*/ 8198 h 8488"/>
                <a:gd name="T48" fmla="*/ 303 w 13669"/>
                <a:gd name="T49" fmla="*/ 8140 h 8488"/>
                <a:gd name="T50" fmla="*/ 520 w 13669"/>
                <a:gd name="T51" fmla="*/ 8007 h 8488"/>
                <a:gd name="T52" fmla="*/ 769 w 13669"/>
                <a:gd name="T53" fmla="*/ 7854 h 8488"/>
                <a:gd name="T54" fmla="*/ 1039 w 13669"/>
                <a:gd name="T55" fmla="*/ 7688 h 8488"/>
                <a:gd name="T56" fmla="*/ 1457 w 13669"/>
                <a:gd name="T57" fmla="*/ 7431 h 8488"/>
                <a:gd name="T58" fmla="*/ 1729 w 13669"/>
                <a:gd name="T59" fmla="*/ 7264 h 8488"/>
                <a:gd name="T60" fmla="*/ 1982 w 13669"/>
                <a:gd name="T61" fmla="*/ 7108 h 8488"/>
                <a:gd name="T62" fmla="*/ 5822 w 13669"/>
                <a:gd name="T63" fmla="*/ 4748 h 8488"/>
                <a:gd name="T64" fmla="*/ 9662 w 13669"/>
                <a:gd name="T65" fmla="*/ 2389 h 8488"/>
                <a:gd name="T66" fmla="*/ 11706 w 13669"/>
                <a:gd name="T67" fmla="*/ 1133 h 8488"/>
                <a:gd name="T68" fmla="*/ 11969 w 13669"/>
                <a:gd name="T69" fmla="*/ 971 h 8488"/>
                <a:gd name="T70" fmla="*/ 12387 w 13669"/>
                <a:gd name="T71" fmla="*/ 714 h 8488"/>
                <a:gd name="T72" fmla="*/ 12662 w 13669"/>
                <a:gd name="T73" fmla="*/ 545 h 8488"/>
                <a:gd name="T74" fmla="*/ 12923 w 13669"/>
                <a:gd name="T75" fmla="*/ 385 h 8488"/>
                <a:gd name="T76" fmla="*/ 13157 w 13669"/>
                <a:gd name="T77" fmla="*/ 241 h 8488"/>
                <a:gd name="T78" fmla="*/ 13309 w 13669"/>
                <a:gd name="T79" fmla="*/ 147 h 8488"/>
                <a:gd name="T80" fmla="*/ 13396 w 13669"/>
                <a:gd name="T81" fmla="*/ 94 h 8488"/>
                <a:gd name="T82" fmla="*/ 13470 w 13669"/>
                <a:gd name="T83" fmla="*/ 48 h 8488"/>
                <a:gd name="T84" fmla="*/ 13640 w 13669"/>
                <a:gd name="T85" fmla="*/ 62 h 8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69" h="8488">
                  <a:moveTo>
                    <a:pt x="13607" y="199"/>
                  </a:moveTo>
                  <a:lnTo>
                    <a:pt x="13575" y="219"/>
                  </a:lnTo>
                  <a:lnTo>
                    <a:pt x="13540" y="240"/>
                  </a:lnTo>
                  <a:lnTo>
                    <a:pt x="13501" y="264"/>
                  </a:lnTo>
                  <a:lnTo>
                    <a:pt x="13459" y="290"/>
                  </a:lnTo>
                  <a:lnTo>
                    <a:pt x="13414" y="318"/>
                  </a:lnTo>
                  <a:lnTo>
                    <a:pt x="13366" y="347"/>
                  </a:lnTo>
                  <a:lnTo>
                    <a:pt x="13262" y="411"/>
                  </a:lnTo>
                  <a:lnTo>
                    <a:pt x="13149" y="481"/>
                  </a:lnTo>
                  <a:lnTo>
                    <a:pt x="13027" y="555"/>
                  </a:lnTo>
                  <a:lnTo>
                    <a:pt x="12900" y="634"/>
                  </a:lnTo>
                  <a:lnTo>
                    <a:pt x="12767" y="715"/>
                  </a:lnTo>
                  <a:lnTo>
                    <a:pt x="12630" y="799"/>
                  </a:lnTo>
                  <a:lnTo>
                    <a:pt x="12491" y="885"/>
                  </a:lnTo>
                  <a:lnTo>
                    <a:pt x="12212" y="1056"/>
                  </a:lnTo>
                  <a:lnTo>
                    <a:pt x="12075" y="1141"/>
                  </a:lnTo>
                  <a:lnTo>
                    <a:pt x="11940" y="1224"/>
                  </a:lnTo>
                  <a:lnTo>
                    <a:pt x="11810" y="1303"/>
                  </a:lnTo>
                  <a:lnTo>
                    <a:pt x="11687" y="1379"/>
                  </a:lnTo>
                  <a:lnTo>
                    <a:pt x="9767" y="2559"/>
                  </a:lnTo>
                  <a:lnTo>
                    <a:pt x="7847" y="3739"/>
                  </a:lnTo>
                  <a:lnTo>
                    <a:pt x="5927" y="4919"/>
                  </a:lnTo>
                  <a:lnTo>
                    <a:pt x="4007" y="6099"/>
                  </a:lnTo>
                  <a:lnTo>
                    <a:pt x="2087" y="7279"/>
                  </a:lnTo>
                  <a:lnTo>
                    <a:pt x="1963" y="7355"/>
                  </a:lnTo>
                  <a:lnTo>
                    <a:pt x="1834" y="7434"/>
                  </a:lnTo>
                  <a:lnTo>
                    <a:pt x="1699" y="7517"/>
                  </a:lnTo>
                  <a:lnTo>
                    <a:pt x="1562" y="7601"/>
                  </a:lnTo>
                  <a:lnTo>
                    <a:pt x="1282" y="7773"/>
                  </a:lnTo>
                  <a:lnTo>
                    <a:pt x="1143" y="7858"/>
                  </a:lnTo>
                  <a:lnTo>
                    <a:pt x="1007" y="7942"/>
                  </a:lnTo>
                  <a:lnTo>
                    <a:pt x="874" y="8024"/>
                  </a:lnTo>
                  <a:lnTo>
                    <a:pt x="746" y="8103"/>
                  </a:lnTo>
                  <a:lnTo>
                    <a:pt x="625" y="8177"/>
                  </a:lnTo>
                  <a:lnTo>
                    <a:pt x="512" y="8247"/>
                  </a:lnTo>
                  <a:lnTo>
                    <a:pt x="408" y="8310"/>
                  </a:lnTo>
                  <a:lnTo>
                    <a:pt x="360" y="8340"/>
                  </a:lnTo>
                  <a:lnTo>
                    <a:pt x="315" y="8367"/>
                  </a:lnTo>
                  <a:lnTo>
                    <a:pt x="272" y="8393"/>
                  </a:lnTo>
                  <a:lnTo>
                    <a:pt x="235" y="8417"/>
                  </a:lnTo>
                  <a:lnTo>
                    <a:pt x="199" y="8439"/>
                  </a:lnTo>
                  <a:lnTo>
                    <a:pt x="167" y="8459"/>
                  </a:lnTo>
                  <a:cubicBezTo>
                    <a:pt x="119" y="8488"/>
                    <a:pt x="58" y="8473"/>
                    <a:pt x="29" y="8426"/>
                  </a:cubicBezTo>
                  <a:cubicBezTo>
                    <a:pt x="0" y="8378"/>
                    <a:pt x="15" y="8317"/>
                    <a:pt x="62" y="8288"/>
                  </a:cubicBezTo>
                  <a:lnTo>
                    <a:pt x="94" y="8269"/>
                  </a:lnTo>
                  <a:lnTo>
                    <a:pt x="129" y="8247"/>
                  </a:lnTo>
                  <a:lnTo>
                    <a:pt x="169" y="8222"/>
                  </a:lnTo>
                  <a:lnTo>
                    <a:pt x="210" y="8198"/>
                  </a:lnTo>
                  <a:lnTo>
                    <a:pt x="255" y="8169"/>
                  </a:lnTo>
                  <a:lnTo>
                    <a:pt x="303" y="8140"/>
                  </a:lnTo>
                  <a:lnTo>
                    <a:pt x="407" y="8076"/>
                  </a:lnTo>
                  <a:lnTo>
                    <a:pt x="520" y="8007"/>
                  </a:lnTo>
                  <a:lnTo>
                    <a:pt x="642" y="7932"/>
                  </a:lnTo>
                  <a:lnTo>
                    <a:pt x="769" y="7854"/>
                  </a:lnTo>
                  <a:lnTo>
                    <a:pt x="902" y="7772"/>
                  </a:lnTo>
                  <a:lnTo>
                    <a:pt x="1039" y="7688"/>
                  </a:lnTo>
                  <a:lnTo>
                    <a:pt x="1178" y="7603"/>
                  </a:lnTo>
                  <a:lnTo>
                    <a:pt x="1457" y="7431"/>
                  </a:lnTo>
                  <a:lnTo>
                    <a:pt x="1595" y="7346"/>
                  </a:lnTo>
                  <a:lnTo>
                    <a:pt x="1729" y="7264"/>
                  </a:lnTo>
                  <a:lnTo>
                    <a:pt x="1859" y="7184"/>
                  </a:lnTo>
                  <a:lnTo>
                    <a:pt x="1982" y="7108"/>
                  </a:lnTo>
                  <a:lnTo>
                    <a:pt x="3902" y="5928"/>
                  </a:lnTo>
                  <a:lnTo>
                    <a:pt x="5822" y="4748"/>
                  </a:lnTo>
                  <a:lnTo>
                    <a:pt x="7742" y="3568"/>
                  </a:lnTo>
                  <a:lnTo>
                    <a:pt x="9662" y="2389"/>
                  </a:lnTo>
                  <a:lnTo>
                    <a:pt x="11582" y="1209"/>
                  </a:lnTo>
                  <a:lnTo>
                    <a:pt x="11706" y="1133"/>
                  </a:lnTo>
                  <a:lnTo>
                    <a:pt x="11835" y="1053"/>
                  </a:lnTo>
                  <a:lnTo>
                    <a:pt x="11969" y="971"/>
                  </a:lnTo>
                  <a:lnTo>
                    <a:pt x="12107" y="886"/>
                  </a:lnTo>
                  <a:lnTo>
                    <a:pt x="12387" y="714"/>
                  </a:lnTo>
                  <a:lnTo>
                    <a:pt x="12526" y="629"/>
                  </a:lnTo>
                  <a:lnTo>
                    <a:pt x="12662" y="545"/>
                  </a:lnTo>
                  <a:lnTo>
                    <a:pt x="12795" y="463"/>
                  </a:lnTo>
                  <a:lnTo>
                    <a:pt x="12923" y="385"/>
                  </a:lnTo>
                  <a:lnTo>
                    <a:pt x="13044" y="310"/>
                  </a:lnTo>
                  <a:lnTo>
                    <a:pt x="13157" y="241"/>
                  </a:lnTo>
                  <a:lnTo>
                    <a:pt x="13261" y="177"/>
                  </a:lnTo>
                  <a:lnTo>
                    <a:pt x="13309" y="147"/>
                  </a:lnTo>
                  <a:lnTo>
                    <a:pt x="13354" y="120"/>
                  </a:lnTo>
                  <a:lnTo>
                    <a:pt x="13396" y="94"/>
                  </a:lnTo>
                  <a:lnTo>
                    <a:pt x="13434" y="70"/>
                  </a:lnTo>
                  <a:lnTo>
                    <a:pt x="13470" y="48"/>
                  </a:lnTo>
                  <a:lnTo>
                    <a:pt x="13502" y="29"/>
                  </a:lnTo>
                  <a:cubicBezTo>
                    <a:pt x="13550" y="0"/>
                    <a:pt x="13611" y="15"/>
                    <a:pt x="13640" y="62"/>
                  </a:cubicBezTo>
                  <a:cubicBezTo>
                    <a:pt x="13669" y="109"/>
                    <a:pt x="13654" y="171"/>
                    <a:pt x="13607" y="199"/>
                  </a:cubicBezTo>
                  <a:close/>
                </a:path>
              </a:pathLst>
            </a:custGeom>
            <a:solidFill>
              <a:schemeClr val="tx2">
                <a:lumMod val="40000"/>
                <a:lumOff val="60000"/>
              </a:schemeClr>
            </a:solidFill>
            <a:ln w="1" cap="flat">
              <a:solidFill>
                <a:schemeClr val="tx2">
                  <a:lumMod val="40000"/>
                  <a:lumOff val="60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06" name="Rectangle 84"/>
            <p:cNvSpPr>
              <a:spLocks noChangeArrowheads="1"/>
            </p:cNvSpPr>
            <p:nvPr/>
          </p:nvSpPr>
          <p:spPr bwMode="auto">
            <a:xfrm>
              <a:off x="6532563" y="2651125"/>
              <a:ext cx="153987"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85"/>
            <p:cNvSpPr>
              <a:spLocks noChangeArrowheads="1"/>
            </p:cNvSpPr>
            <p:nvPr/>
          </p:nvSpPr>
          <p:spPr bwMode="auto">
            <a:xfrm>
              <a:off x="6605588" y="2735263"/>
              <a:ext cx="112712"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Calibri" pitchFamily="34"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8" name="Freeform 88"/>
            <p:cNvSpPr>
              <a:spLocks noEditPoints="1"/>
            </p:cNvSpPr>
            <p:nvPr/>
          </p:nvSpPr>
          <p:spPr bwMode="auto">
            <a:xfrm>
              <a:off x="5610225" y="3268663"/>
              <a:ext cx="34925" cy="1312863"/>
            </a:xfrm>
            <a:custGeom>
              <a:avLst/>
              <a:gdLst>
                <a:gd name="T0" fmla="*/ 10 w 22"/>
                <a:gd name="T1" fmla="*/ 38 h 827"/>
                <a:gd name="T2" fmla="*/ 0 w 22"/>
                <a:gd name="T3" fmla="*/ 0 h 827"/>
                <a:gd name="T4" fmla="*/ 11 w 22"/>
                <a:gd name="T5" fmla="*/ 67 h 827"/>
                <a:gd name="T6" fmla="*/ 2 w 22"/>
                <a:gd name="T7" fmla="*/ 106 h 827"/>
                <a:gd name="T8" fmla="*/ 11 w 22"/>
                <a:gd name="T9" fmla="*/ 67 h 827"/>
                <a:gd name="T10" fmla="*/ 12 w 22"/>
                <a:gd name="T11" fmla="*/ 173 h 827"/>
                <a:gd name="T12" fmla="*/ 2 w 22"/>
                <a:gd name="T13" fmla="*/ 134 h 827"/>
                <a:gd name="T14" fmla="*/ 13 w 22"/>
                <a:gd name="T15" fmla="*/ 201 h 827"/>
                <a:gd name="T16" fmla="*/ 4 w 22"/>
                <a:gd name="T17" fmla="*/ 240 h 827"/>
                <a:gd name="T18" fmla="*/ 13 w 22"/>
                <a:gd name="T19" fmla="*/ 201 h 827"/>
                <a:gd name="T20" fmla="*/ 14 w 22"/>
                <a:gd name="T21" fmla="*/ 307 h 827"/>
                <a:gd name="T22" fmla="*/ 4 w 22"/>
                <a:gd name="T23" fmla="*/ 269 h 827"/>
                <a:gd name="T24" fmla="*/ 15 w 22"/>
                <a:gd name="T25" fmla="*/ 336 h 827"/>
                <a:gd name="T26" fmla="*/ 6 w 22"/>
                <a:gd name="T27" fmla="*/ 374 h 827"/>
                <a:gd name="T28" fmla="*/ 15 w 22"/>
                <a:gd name="T29" fmla="*/ 336 h 827"/>
                <a:gd name="T30" fmla="*/ 16 w 22"/>
                <a:gd name="T31" fmla="*/ 441 h 827"/>
                <a:gd name="T32" fmla="*/ 6 w 22"/>
                <a:gd name="T33" fmla="*/ 403 h 827"/>
                <a:gd name="T34" fmla="*/ 17 w 22"/>
                <a:gd name="T35" fmla="*/ 470 h 827"/>
                <a:gd name="T36" fmla="*/ 8 w 22"/>
                <a:gd name="T37" fmla="*/ 509 h 827"/>
                <a:gd name="T38" fmla="*/ 17 w 22"/>
                <a:gd name="T39" fmla="*/ 470 h 827"/>
                <a:gd name="T40" fmla="*/ 18 w 22"/>
                <a:gd name="T41" fmla="*/ 576 h 827"/>
                <a:gd name="T42" fmla="*/ 8 w 22"/>
                <a:gd name="T43" fmla="*/ 537 h 827"/>
                <a:gd name="T44" fmla="*/ 19 w 22"/>
                <a:gd name="T45" fmla="*/ 604 h 827"/>
                <a:gd name="T46" fmla="*/ 10 w 22"/>
                <a:gd name="T47" fmla="*/ 643 h 827"/>
                <a:gd name="T48" fmla="*/ 19 w 22"/>
                <a:gd name="T49" fmla="*/ 604 h 827"/>
                <a:gd name="T50" fmla="*/ 20 w 22"/>
                <a:gd name="T51" fmla="*/ 710 h 827"/>
                <a:gd name="T52" fmla="*/ 10 w 22"/>
                <a:gd name="T53" fmla="*/ 672 h 827"/>
                <a:gd name="T54" fmla="*/ 20 w 22"/>
                <a:gd name="T55" fmla="*/ 739 h 827"/>
                <a:gd name="T56" fmla="*/ 11 w 22"/>
                <a:gd name="T57" fmla="*/ 777 h 827"/>
                <a:gd name="T58" fmla="*/ 20 w 22"/>
                <a:gd name="T59" fmla="*/ 739 h 827"/>
                <a:gd name="T60" fmla="*/ 22 w 22"/>
                <a:gd name="T61" fmla="*/ 827 h 827"/>
                <a:gd name="T62" fmla="*/ 12 w 22"/>
                <a:gd name="T63" fmla="*/ 806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827">
                  <a:moveTo>
                    <a:pt x="10" y="0"/>
                  </a:moveTo>
                  <a:lnTo>
                    <a:pt x="10" y="38"/>
                  </a:lnTo>
                  <a:lnTo>
                    <a:pt x="1" y="38"/>
                  </a:lnTo>
                  <a:lnTo>
                    <a:pt x="0" y="0"/>
                  </a:lnTo>
                  <a:lnTo>
                    <a:pt x="10" y="0"/>
                  </a:lnTo>
                  <a:close/>
                  <a:moveTo>
                    <a:pt x="11" y="67"/>
                  </a:moveTo>
                  <a:lnTo>
                    <a:pt x="11" y="105"/>
                  </a:lnTo>
                  <a:lnTo>
                    <a:pt x="2" y="106"/>
                  </a:lnTo>
                  <a:lnTo>
                    <a:pt x="1" y="67"/>
                  </a:lnTo>
                  <a:lnTo>
                    <a:pt x="11" y="67"/>
                  </a:lnTo>
                  <a:close/>
                  <a:moveTo>
                    <a:pt x="12" y="134"/>
                  </a:moveTo>
                  <a:lnTo>
                    <a:pt x="12" y="173"/>
                  </a:lnTo>
                  <a:lnTo>
                    <a:pt x="3" y="173"/>
                  </a:lnTo>
                  <a:lnTo>
                    <a:pt x="2" y="134"/>
                  </a:lnTo>
                  <a:lnTo>
                    <a:pt x="12" y="134"/>
                  </a:lnTo>
                  <a:close/>
                  <a:moveTo>
                    <a:pt x="13" y="201"/>
                  </a:moveTo>
                  <a:lnTo>
                    <a:pt x="13" y="240"/>
                  </a:lnTo>
                  <a:lnTo>
                    <a:pt x="4" y="240"/>
                  </a:lnTo>
                  <a:lnTo>
                    <a:pt x="3" y="202"/>
                  </a:lnTo>
                  <a:lnTo>
                    <a:pt x="13" y="201"/>
                  </a:lnTo>
                  <a:close/>
                  <a:moveTo>
                    <a:pt x="14" y="269"/>
                  </a:moveTo>
                  <a:lnTo>
                    <a:pt x="14" y="307"/>
                  </a:lnTo>
                  <a:lnTo>
                    <a:pt x="5" y="307"/>
                  </a:lnTo>
                  <a:lnTo>
                    <a:pt x="4" y="269"/>
                  </a:lnTo>
                  <a:lnTo>
                    <a:pt x="14" y="269"/>
                  </a:lnTo>
                  <a:close/>
                  <a:moveTo>
                    <a:pt x="15" y="336"/>
                  </a:moveTo>
                  <a:lnTo>
                    <a:pt x="15" y="374"/>
                  </a:lnTo>
                  <a:lnTo>
                    <a:pt x="6" y="374"/>
                  </a:lnTo>
                  <a:lnTo>
                    <a:pt x="5" y="336"/>
                  </a:lnTo>
                  <a:lnTo>
                    <a:pt x="15" y="336"/>
                  </a:lnTo>
                  <a:close/>
                  <a:moveTo>
                    <a:pt x="16" y="403"/>
                  </a:moveTo>
                  <a:lnTo>
                    <a:pt x="16" y="441"/>
                  </a:lnTo>
                  <a:lnTo>
                    <a:pt x="7" y="442"/>
                  </a:lnTo>
                  <a:lnTo>
                    <a:pt x="6" y="403"/>
                  </a:lnTo>
                  <a:lnTo>
                    <a:pt x="16" y="403"/>
                  </a:lnTo>
                  <a:close/>
                  <a:moveTo>
                    <a:pt x="17" y="470"/>
                  </a:moveTo>
                  <a:lnTo>
                    <a:pt x="17" y="508"/>
                  </a:lnTo>
                  <a:lnTo>
                    <a:pt x="8" y="509"/>
                  </a:lnTo>
                  <a:lnTo>
                    <a:pt x="7" y="470"/>
                  </a:lnTo>
                  <a:lnTo>
                    <a:pt x="17" y="470"/>
                  </a:lnTo>
                  <a:close/>
                  <a:moveTo>
                    <a:pt x="18" y="537"/>
                  </a:moveTo>
                  <a:lnTo>
                    <a:pt x="18" y="576"/>
                  </a:lnTo>
                  <a:lnTo>
                    <a:pt x="9" y="576"/>
                  </a:lnTo>
                  <a:lnTo>
                    <a:pt x="8" y="537"/>
                  </a:lnTo>
                  <a:lnTo>
                    <a:pt x="18" y="537"/>
                  </a:lnTo>
                  <a:close/>
                  <a:moveTo>
                    <a:pt x="19" y="604"/>
                  </a:moveTo>
                  <a:lnTo>
                    <a:pt x="19" y="643"/>
                  </a:lnTo>
                  <a:lnTo>
                    <a:pt x="10" y="643"/>
                  </a:lnTo>
                  <a:lnTo>
                    <a:pt x="9" y="605"/>
                  </a:lnTo>
                  <a:lnTo>
                    <a:pt x="19" y="604"/>
                  </a:lnTo>
                  <a:close/>
                  <a:moveTo>
                    <a:pt x="19" y="672"/>
                  </a:moveTo>
                  <a:lnTo>
                    <a:pt x="20" y="710"/>
                  </a:lnTo>
                  <a:lnTo>
                    <a:pt x="10" y="710"/>
                  </a:lnTo>
                  <a:lnTo>
                    <a:pt x="10" y="672"/>
                  </a:lnTo>
                  <a:lnTo>
                    <a:pt x="19" y="672"/>
                  </a:lnTo>
                  <a:close/>
                  <a:moveTo>
                    <a:pt x="20" y="739"/>
                  </a:moveTo>
                  <a:lnTo>
                    <a:pt x="21" y="777"/>
                  </a:lnTo>
                  <a:lnTo>
                    <a:pt x="11" y="777"/>
                  </a:lnTo>
                  <a:lnTo>
                    <a:pt x="11" y="739"/>
                  </a:lnTo>
                  <a:lnTo>
                    <a:pt x="20" y="739"/>
                  </a:lnTo>
                  <a:close/>
                  <a:moveTo>
                    <a:pt x="21" y="806"/>
                  </a:moveTo>
                  <a:lnTo>
                    <a:pt x="22" y="827"/>
                  </a:lnTo>
                  <a:lnTo>
                    <a:pt x="12" y="827"/>
                  </a:lnTo>
                  <a:lnTo>
                    <a:pt x="12" y="806"/>
                  </a:lnTo>
                  <a:lnTo>
                    <a:pt x="21" y="80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9" name="Freeform 90"/>
            <p:cNvSpPr>
              <a:spLocks noEditPoints="1"/>
            </p:cNvSpPr>
            <p:nvPr/>
          </p:nvSpPr>
          <p:spPr bwMode="auto">
            <a:xfrm>
              <a:off x="4929191" y="3232150"/>
              <a:ext cx="679450" cy="17463"/>
            </a:xfrm>
            <a:custGeom>
              <a:avLst/>
              <a:gdLst>
                <a:gd name="T0" fmla="*/ 0 w 428"/>
                <a:gd name="T1" fmla="*/ 0 h 11"/>
                <a:gd name="T2" fmla="*/ 39 w 428"/>
                <a:gd name="T3" fmla="*/ 0 h 11"/>
                <a:gd name="T4" fmla="*/ 38 w 428"/>
                <a:gd name="T5" fmla="*/ 10 h 11"/>
                <a:gd name="T6" fmla="*/ 0 w 428"/>
                <a:gd name="T7" fmla="*/ 9 h 11"/>
                <a:gd name="T8" fmla="*/ 0 w 428"/>
                <a:gd name="T9" fmla="*/ 0 h 11"/>
                <a:gd name="T10" fmla="*/ 67 w 428"/>
                <a:gd name="T11" fmla="*/ 0 h 11"/>
                <a:gd name="T12" fmla="*/ 106 w 428"/>
                <a:gd name="T13" fmla="*/ 0 h 11"/>
                <a:gd name="T14" fmla="*/ 106 w 428"/>
                <a:gd name="T15" fmla="*/ 10 h 11"/>
                <a:gd name="T16" fmla="*/ 67 w 428"/>
                <a:gd name="T17" fmla="*/ 10 h 11"/>
                <a:gd name="T18" fmla="*/ 67 w 428"/>
                <a:gd name="T19" fmla="*/ 0 h 11"/>
                <a:gd name="T20" fmla="*/ 135 w 428"/>
                <a:gd name="T21" fmla="*/ 1 h 11"/>
                <a:gd name="T22" fmla="*/ 173 w 428"/>
                <a:gd name="T23" fmla="*/ 1 h 11"/>
                <a:gd name="T24" fmla="*/ 173 w 428"/>
                <a:gd name="T25" fmla="*/ 10 h 11"/>
                <a:gd name="T26" fmla="*/ 134 w 428"/>
                <a:gd name="T27" fmla="*/ 10 h 11"/>
                <a:gd name="T28" fmla="*/ 135 w 428"/>
                <a:gd name="T29" fmla="*/ 1 h 11"/>
                <a:gd name="T30" fmla="*/ 202 w 428"/>
                <a:gd name="T31" fmla="*/ 1 h 11"/>
                <a:gd name="T32" fmla="*/ 240 w 428"/>
                <a:gd name="T33" fmla="*/ 1 h 11"/>
                <a:gd name="T34" fmla="*/ 240 w 428"/>
                <a:gd name="T35" fmla="*/ 11 h 11"/>
                <a:gd name="T36" fmla="*/ 202 w 428"/>
                <a:gd name="T37" fmla="*/ 10 h 11"/>
                <a:gd name="T38" fmla="*/ 202 w 428"/>
                <a:gd name="T39" fmla="*/ 1 h 11"/>
                <a:gd name="T40" fmla="*/ 269 w 428"/>
                <a:gd name="T41" fmla="*/ 1 h 11"/>
                <a:gd name="T42" fmla="*/ 307 w 428"/>
                <a:gd name="T43" fmla="*/ 1 h 11"/>
                <a:gd name="T44" fmla="*/ 307 w 428"/>
                <a:gd name="T45" fmla="*/ 11 h 11"/>
                <a:gd name="T46" fmla="*/ 269 w 428"/>
                <a:gd name="T47" fmla="*/ 11 h 11"/>
                <a:gd name="T48" fmla="*/ 269 w 428"/>
                <a:gd name="T49" fmla="*/ 1 h 11"/>
                <a:gd name="T50" fmla="*/ 336 w 428"/>
                <a:gd name="T51" fmla="*/ 2 h 11"/>
                <a:gd name="T52" fmla="*/ 375 w 428"/>
                <a:gd name="T53" fmla="*/ 2 h 11"/>
                <a:gd name="T54" fmla="*/ 374 w 428"/>
                <a:gd name="T55" fmla="*/ 11 h 11"/>
                <a:gd name="T56" fmla="*/ 336 w 428"/>
                <a:gd name="T57" fmla="*/ 11 h 11"/>
                <a:gd name="T58" fmla="*/ 336 w 428"/>
                <a:gd name="T59" fmla="*/ 2 h 11"/>
                <a:gd name="T60" fmla="*/ 403 w 428"/>
                <a:gd name="T61" fmla="*/ 2 h 11"/>
                <a:gd name="T62" fmla="*/ 428 w 428"/>
                <a:gd name="T63" fmla="*/ 2 h 11"/>
                <a:gd name="T64" fmla="*/ 428 w 428"/>
                <a:gd name="T65" fmla="*/ 11 h 11"/>
                <a:gd name="T66" fmla="*/ 403 w 428"/>
                <a:gd name="T67" fmla="*/ 11 h 11"/>
                <a:gd name="T68" fmla="*/ 403 w 428"/>
                <a:gd name="T6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8" h="11">
                  <a:moveTo>
                    <a:pt x="0" y="0"/>
                  </a:moveTo>
                  <a:lnTo>
                    <a:pt x="39" y="0"/>
                  </a:lnTo>
                  <a:lnTo>
                    <a:pt x="38" y="10"/>
                  </a:lnTo>
                  <a:lnTo>
                    <a:pt x="0" y="9"/>
                  </a:lnTo>
                  <a:lnTo>
                    <a:pt x="0" y="0"/>
                  </a:lnTo>
                  <a:close/>
                  <a:moveTo>
                    <a:pt x="67" y="0"/>
                  </a:moveTo>
                  <a:lnTo>
                    <a:pt x="106" y="0"/>
                  </a:lnTo>
                  <a:lnTo>
                    <a:pt x="106" y="10"/>
                  </a:lnTo>
                  <a:lnTo>
                    <a:pt x="67" y="10"/>
                  </a:lnTo>
                  <a:lnTo>
                    <a:pt x="67" y="0"/>
                  </a:lnTo>
                  <a:close/>
                  <a:moveTo>
                    <a:pt x="135" y="1"/>
                  </a:moveTo>
                  <a:lnTo>
                    <a:pt x="173" y="1"/>
                  </a:lnTo>
                  <a:lnTo>
                    <a:pt x="173" y="10"/>
                  </a:lnTo>
                  <a:lnTo>
                    <a:pt x="134" y="10"/>
                  </a:lnTo>
                  <a:lnTo>
                    <a:pt x="135" y="1"/>
                  </a:lnTo>
                  <a:close/>
                  <a:moveTo>
                    <a:pt x="202" y="1"/>
                  </a:moveTo>
                  <a:lnTo>
                    <a:pt x="240" y="1"/>
                  </a:lnTo>
                  <a:lnTo>
                    <a:pt x="240" y="11"/>
                  </a:lnTo>
                  <a:lnTo>
                    <a:pt x="202" y="10"/>
                  </a:lnTo>
                  <a:lnTo>
                    <a:pt x="202" y="1"/>
                  </a:lnTo>
                  <a:close/>
                  <a:moveTo>
                    <a:pt x="269" y="1"/>
                  </a:moveTo>
                  <a:lnTo>
                    <a:pt x="307" y="1"/>
                  </a:lnTo>
                  <a:lnTo>
                    <a:pt x="307" y="11"/>
                  </a:lnTo>
                  <a:lnTo>
                    <a:pt x="269" y="11"/>
                  </a:lnTo>
                  <a:lnTo>
                    <a:pt x="269" y="1"/>
                  </a:lnTo>
                  <a:close/>
                  <a:moveTo>
                    <a:pt x="336" y="2"/>
                  </a:moveTo>
                  <a:lnTo>
                    <a:pt x="375" y="2"/>
                  </a:lnTo>
                  <a:lnTo>
                    <a:pt x="374" y="11"/>
                  </a:lnTo>
                  <a:lnTo>
                    <a:pt x="336" y="11"/>
                  </a:lnTo>
                  <a:lnTo>
                    <a:pt x="336" y="2"/>
                  </a:lnTo>
                  <a:close/>
                  <a:moveTo>
                    <a:pt x="403" y="2"/>
                  </a:moveTo>
                  <a:lnTo>
                    <a:pt x="428" y="2"/>
                  </a:lnTo>
                  <a:lnTo>
                    <a:pt x="428" y="11"/>
                  </a:lnTo>
                  <a:lnTo>
                    <a:pt x="403" y="11"/>
                  </a:lnTo>
                  <a:lnTo>
                    <a:pt x="403" y="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38" name="Group 37"/>
          <p:cNvGrpSpPr/>
          <p:nvPr/>
        </p:nvGrpSpPr>
        <p:grpSpPr>
          <a:xfrm>
            <a:off x="2220114" y="3494881"/>
            <a:ext cx="2481262" cy="1252538"/>
            <a:chOff x="3622675" y="2870200"/>
            <a:chExt cx="2481262" cy="1252538"/>
          </a:xfrm>
        </p:grpSpPr>
        <p:sp>
          <p:nvSpPr>
            <p:cNvPr id="65" name="Freeform 92"/>
            <p:cNvSpPr>
              <a:spLocks noEditPoints="1"/>
            </p:cNvSpPr>
            <p:nvPr/>
          </p:nvSpPr>
          <p:spPr bwMode="auto">
            <a:xfrm>
              <a:off x="4364038" y="3565525"/>
              <a:ext cx="606425" cy="119063"/>
            </a:xfrm>
            <a:custGeom>
              <a:avLst/>
              <a:gdLst>
                <a:gd name="T0" fmla="*/ 3 w 6357"/>
                <a:gd name="T1" fmla="*/ 809 h 1262"/>
                <a:gd name="T2" fmla="*/ 6088 w 6357"/>
                <a:gd name="T3" fmla="*/ 761 h 1262"/>
                <a:gd name="T4" fmla="*/ 6086 w 6357"/>
                <a:gd name="T5" fmla="*/ 489 h 1262"/>
                <a:gd name="T6" fmla="*/ 0 w 6357"/>
                <a:gd name="T7" fmla="*/ 537 h 1262"/>
                <a:gd name="T8" fmla="*/ 3 w 6357"/>
                <a:gd name="T9" fmla="*/ 809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6019 w 6357"/>
                <a:gd name="T21" fmla="*/ 743 h 1262"/>
                <a:gd name="T22" fmla="*/ 6017 w 6357"/>
                <a:gd name="T23" fmla="*/ 508 h 1262"/>
                <a:gd name="T24" fmla="*/ 5205 w 6357"/>
                <a:gd name="T25" fmla="*/ 990 h 1262"/>
                <a:gd name="T26" fmla="*/ 5158 w 6357"/>
                <a:gd name="T27" fmla="*/ 1176 h 1262"/>
                <a:gd name="T28" fmla="*/ 5344 w 6357"/>
                <a:gd name="T29"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7" h="1262">
                  <a:moveTo>
                    <a:pt x="3" y="809"/>
                  </a:moveTo>
                  <a:lnTo>
                    <a:pt x="6088" y="761"/>
                  </a:lnTo>
                  <a:lnTo>
                    <a:pt x="6086" y="489"/>
                  </a:lnTo>
                  <a:lnTo>
                    <a:pt x="0" y="537"/>
                  </a:lnTo>
                  <a:lnTo>
                    <a:pt x="3" y="809"/>
                  </a:lnTo>
                  <a:close/>
                  <a:moveTo>
                    <a:pt x="5344" y="1224"/>
                  </a:moveTo>
                  <a:lnTo>
                    <a:pt x="6357" y="622"/>
                  </a:lnTo>
                  <a:lnTo>
                    <a:pt x="5335" y="37"/>
                  </a:lnTo>
                  <a:cubicBezTo>
                    <a:pt x="5270" y="0"/>
                    <a:pt x="5186" y="22"/>
                    <a:pt x="5149" y="87"/>
                  </a:cubicBezTo>
                  <a:cubicBezTo>
                    <a:pt x="5112" y="153"/>
                    <a:pt x="5134" y="236"/>
                    <a:pt x="5200" y="273"/>
                  </a:cubicBezTo>
                  <a:lnTo>
                    <a:pt x="6019" y="743"/>
                  </a:lnTo>
                  <a:lnTo>
                    <a:pt x="6017" y="508"/>
                  </a:lnTo>
                  <a:lnTo>
                    <a:pt x="5205" y="990"/>
                  </a:lnTo>
                  <a:cubicBezTo>
                    <a:pt x="5141" y="1028"/>
                    <a:pt x="5119" y="1112"/>
                    <a:pt x="5158" y="1176"/>
                  </a:cubicBezTo>
                  <a:cubicBezTo>
                    <a:pt x="5196" y="1241"/>
                    <a:pt x="5280" y="1262"/>
                    <a:pt x="5344" y="1224"/>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6" name="Freeform 93"/>
            <p:cNvSpPr>
              <a:spLocks noEditPoints="1"/>
            </p:cNvSpPr>
            <p:nvPr/>
          </p:nvSpPr>
          <p:spPr bwMode="auto">
            <a:xfrm>
              <a:off x="5003800" y="3163888"/>
              <a:ext cx="604837" cy="120650"/>
            </a:xfrm>
            <a:custGeom>
              <a:avLst/>
              <a:gdLst>
                <a:gd name="T0" fmla="*/ 1 w 3178"/>
                <a:gd name="T1" fmla="*/ 404 h 631"/>
                <a:gd name="T2" fmla="*/ 3044 w 3178"/>
                <a:gd name="T3" fmla="*/ 381 h 631"/>
                <a:gd name="T4" fmla="*/ 3043 w 3178"/>
                <a:gd name="T5" fmla="*/ 245 h 631"/>
                <a:gd name="T6" fmla="*/ 0 w 3178"/>
                <a:gd name="T7" fmla="*/ 268 h 631"/>
                <a:gd name="T8" fmla="*/ 1 w 3178"/>
                <a:gd name="T9" fmla="*/ 404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4"/>
                  </a:moveTo>
                  <a:lnTo>
                    <a:pt x="3044" y="381"/>
                  </a:lnTo>
                  <a:lnTo>
                    <a:pt x="3043" y="245"/>
                  </a:lnTo>
                  <a:lnTo>
                    <a:pt x="0" y="268"/>
                  </a:lnTo>
                  <a:lnTo>
                    <a:pt x="1" y="404"/>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39"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7" name="Freeform 94"/>
            <p:cNvSpPr>
              <a:spLocks noEditPoints="1"/>
            </p:cNvSpPr>
            <p:nvPr/>
          </p:nvSpPr>
          <p:spPr bwMode="auto">
            <a:xfrm>
              <a:off x="5499100" y="2870200"/>
              <a:ext cx="604837" cy="120650"/>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95"/>
            <p:cNvSpPr>
              <a:spLocks noEditPoints="1"/>
            </p:cNvSpPr>
            <p:nvPr/>
          </p:nvSpPr>
          <p:spPr bwMode="auto">
            <a:xfrm>
              <a:off x="3622675" y="4002088"/>
              <a:ext cx="604837" cy="120650"/>
            </a:xfrm>
            <a:custGeom>
              <a:avLst/>
              <a:gdLst>
                <a:gd name="T0" fmla="*/ 3 w 6357"/>
                <a:gd name="T1" fmla="*/ 809 h 1262"/>
                <a:gd name="T2" fmla="*/ 6088 w 6357"/>
                <a:gd name="T3" fmla="*/ 761 h 1262"/>
                <a:gd name="T4" fmla="*/ 6086 w 6357"/>
                <a:gd name="T5" fmla="*/ 489 h 1262"/>
                <a:gd name="T6" fmla="*/ 0 w 6357"/>
                <a:gd name="T7" fmla="*/ 537 h 1262"/>
                <a:gd name="T8" fmla="*/ 3 w 6357"/>
                <a:gd name="T9" fmla="*/ 809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6019 w 6357"/>
                <a:gd name="T21" fmla="*/ 743 h 1262"/>
                <a:gd name="T22" fmla="*/ 6017 w 6357"/>
                <a:gd name="T23" fmla="*/ 508 h 1262"/>
                <a:gd name="T24" fmla="*/ 5205 w 6357"/>
                <a:gd name="T25" fmla="*/ 990 h 1262"/>
                <a:gd name="T26" fmla="*/ 5158 w 6357"/>
                <a:gd name="T27" fmla="*/ 1176 h 1262"/>
                <a:gd name="T28" fmla="*/ 5344 w 6357"/>
                <a:gd name="T29"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7" h="1262">
                  <a:moveTo>
                    <a:pt x="3" y="809"/>
                  </a:moveTo>
                  <a:lnTo>
                    <a:pt x="6088" y="761"/>
                  </a:lnTo>
                  <a:lnTo>
                    <a:pt x="6086" y="489"/>
                  </a:lnTo>
                  <a:lnTo>
                    <a:pt x="0" y="537"/>
                  </a:lnTo>
                  <a:lnTo>
                    <a:pt x="3" y="809"/>
                  </a:lnTo>
                  <a:close/>
                  <a:moveTo>
                    <a:pt x="5344" y="1224"/>
                  </a:moveTo>
                  <a:lnTo>
                    <a:pt x="6357" y="622"/>
                  </a:lnTo>
                  <a:lnTo>
                    <a:pt x="5335" y="37"/>
                  </a:lnTo>
                  <a:cubicBezTo>
                    <a:pt x="5270" y="0"/>
                    <a:pt x="5186" y="22"/>
                    <a:pt x="5149" y="87"/>
                  </a:cubicBezTo>
                  <a:cubicBezTo>
                    <a:pt x="5112" y="153"/>
                    <a:pt x="5134" y="236"/>
                    <a:pt x="5200" y="273"/>
                  </a:cubicBezTo>
                  <a:lnTo>
                    <a:pt x="6019" y="743"/>
                  </a:lnTo>
                  <a:lnTo>
                    <a:pt x="6017" y="508"/>
                  </a:lnTo>
                  <a:lnTo>
                    <a:pt x="5205" y="990"/>
                  </a:lnTo>
                  <a:cubicBezTo>
                    <a:pt x="5141" y="1028"/>
                    <a:pt x="5119" y="1112"/>
                    <a:pt x="5158" y="1176"/>
                  </a:cubicBezTo>
                  <a:cubicBezTo>
                    <a:pt x="5196" y="1241"/>
                    <a:pt x="5280" y="1262"/>
                    <a:pt x="5344" y="1224"/>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69" name="Freeform 91"/>
          <p:cNvSpPr>
            <a:spLocks noEditPoints="1"/>
          </p:cNvSpPr>
          <p:nvPr/>
        </p:nvSpPr>
        <p:spPr bwMode="auto">
          <a:xfrm>
            <a:off x="1220787" y="3940968"/>
            <a:ext cx="2139950" cy="31750"/>
          </a:xfrm>
          <a:custGeom>
            <a:avLst/>
            <a:gdLst>
              <a:gd name="T0" fmla="*/ 39 w 1348"/>
              <a:gd name="T1" fmla="*/ 1 h 20"/>
              <a:gd name="T2" fmla="*/ 0 w 1348"/>
              <a:gd name="T3" fmla="*/ 10 h 20"/>
              <a:gd name="T4" fmla="*/ 67 w 1348"/>
              <a:gd name="T5" fmla="*/ 1 h 20"/>
              <a:gd name="T6" fmla="*/ 106 w 1348"/>
              <a:gd name="T7" fmla="*/ 11 h 20"/>
              <a:gd name="T8" fmla="*/ 67 w 1348"/>
              <a:gd name="T9" fmla="*/ 1 h 20"/>
              <a:gd name="T10" fmla="*/ 173 w 1348"/>
              <a:gd name="T11" fmla="*/ 2 h 20"/>
              <a:gd name="T12" fmla="*/ 135 w 1348"/>
              <a:gd name="T13" fmla="*/ 11 h 20"/>
              <a:gd name="T14" fmla="*/ 202 w 1348"/>
              <a:gd name="T15" fmla="*/ 2 h 20"/>
              <a:gd name="T16" fmla="*/ 240 w 1348"/>
              <a:gd name="T17" fmla="*/ 12 h 20"/>
              <a:gd name="T18" fmla="*/ 202 w 1348"/>
              <a:gd name="T19" fmla="*/ 2 h 20"/>
              <a:gd name="T20" fmla="*/ 307 w 1348"/>
              <a:gd name="T21" fmla="*/ 3 h 20"/>
              <a:gd name="T22" fmla="*/ 269 w 1348"/>
              <a:gd name="T23" fmla="*/ 12 h 20"/>
              <a:gd name="T24" fmla="*/ 336 w 1348"/>
              <a:gd name="T25" fmla="*/ 3 h 20"/>
              <a:gd name="T26" fmla="*/ 375 w 1348"/>
              <a:gd name="T27" fmla="*/ 13 h 20"/>
              <a:gd name="T28" fmla="*/ 336 w 1348"/>
              <a:gd name="T29" fmla="*/ 3 h 20"/>
              <a:gd name="T30" fmla="*/ 442 w 1348"/>
              <a:gd name="T31" fmla="*/ 4 h 20"/>
              <a:gd name="T32" fmla="*/ 403 w 1348"/>
              <a:gd name="T33" fmla="*/ 13 h 20"/>
              <a:gd name="T34" fmla="*/ 471 w 1348"/>
              <a:gd name="T35" fmla="*/ 4 h 20"/>
              <a:gd name="T36" fmla="*/ 509 w 1348"/>
              <a:gd name="T37" fmla="*/ 14 h 20"/>
              <a:gd name="T38" fmla="*/ 471 w 1348"/>
              <a:gd name="T39" fmla="*/ 4 h 20"/>
              <a:gd name="T40" fmla="*/ 576 w 1348"/>
              <a:gd name="T41" fmla="*/ 5 h 20"/>
              <a:gd name="T42" fmla="*/ 538 w 1348"/>
              <a:gd name="T43" fmla="*/ 14 h 20"/>
              <a:gd name="T44" fmla="*/ 605 w 1348"/>
              <a:gd name="T45" fmla="*/ 5 h 20"/>
              <a:gd name="T46" fmla="*/ 643 w 1348"/>
              <a:gd name="T47" fmla="*/ 15 h 20"/>
              <a:gd name="T48" fmla="*/ 605 w 1348"/>
              <a:gd name="T49" fmla="*/ 5 h 20"/>
              <a:gd name="T50" fmla="*/ 711 w 1348"/>
              <a:gd name="T51" fmla="*/ 6 h 20"/>
              <a:gd name="T52" fmla="*/ 672 w 1348"/>
              <a:gd name="T53" fmla="*/ 15 h 20"/>
              <a:gd name="T54" fmla="*/ 739 w 1348"/>
              <a:gd name="T55" fmla="*/ 6 h 20"/>
              <a:gd name="T56" fmla="*/ 778 w 1348"/>
              <a:gd name="T57" fmla="*/ 16 h 20"/>
              <a:gd name="T58" fmla="*/ 739 w 1348"/>
              <a:gd name="T59" fmla="*/ 6 h 20"/>
              <a:gd name="T60" fmla="*/ 845 w 1348"/>
              <a:gd name="T61" fmla="*/ 7 h 20"/>
              <a:gd name="T62" fmla="*/ 807 w 1348"/>
              <a:gd name="T63" fmla="*/ 16 h 20"/>
              <a:gd name="T64" fmla="*/ 874 w 1348"/>
              <a:gd name="T65" fmla="*/ 7 h 20"/>
              <a:gd name="T66" fmla="*/ 912 w 1348"/>
              <a:gd name="T67" fmla="*/ 17 h 20"/>
              <a:gd name="T68" fmla="*/ 874 w 1348"/>
              <a:gd name="T69" fmla="*/ 7 h 20"/>
              <a:gd name="T70" fmla="*/ 979 w 1348"/>
              <a:gd name="T71" fmla="*/ 8 h 20"/>
              <a:gd name="T72" fmla="*/ 941 w 1348"/>
              <a:gd name="T73" fmla="*/ 17 h 20"/>
              <a:gd name="T74" fmla="*/ 1008 w 1348"/>
              <a:gd name="T75" fmla="*/ 8 h 20"/>
              <a:gd name="T76" fmla="*/ 1047 w 1348"/>
              <a:gd name="T77" fmla="*/ 18 h 20"/>
              <a:gd name="T78" fmla="*/ 1008 w 1348"/>
              <a:gd name="T79" fmla="*/ 8 h 20"/>
              <a:gd name="T80" fmla="*/ 1114 w 1348"/>
              <a:gd name="T81" fmla="*/ 9 h 20"/>
              <a:gd name="T82" fmla="*/ 1075 w 1348"/>
              <a:gd name="T83" fmla="*/ 18 h 20"/>
              <a:gd name="T84" fmla="*/ 1143 w 1348"/>
              <a:gd name="T85" fmla="*/ 9 h 20"/>
              <a:gd name="T86" fmla="*/ 1181 w 1348"/>
              <a:gd name="T87" fmla="*/ 19 h 20"/>
              <a:gd name="T88" fmla="*/ 1143 w 1348"/>
              <a:gd name="T89" fmla="*/ 9 h 20"/>
              <a:gd name="T90" fmla="*/ 1248 w 1348"/>
              <a:gd name="T91" fmla="*/ 10 h 20"/>
              <a:gd name="T92" fmla="*/ 1210 w 1348"/>
              <a:gd name="T93" fmla="*/ 19 h 20"/>
              <a:gd name="T94" fmla="*/ 1277 w 1348"/>
              <a:gd name="T95" fmla="*/ 10 h 20"/>
              <a:gd name="T96" fmla="*/ 1315 w 1348"/>
              <a:gd name="T97" fmla="*/ 20 h 20"/>
              <a:gd name="T98" fmla="*/ 1277 w 1348"/>
              <a:gd name="T99" fmla="*/ 10 h 20"/>
              <a:gd name="T100" fmla="*/ 1348 w 1348"/>
              <a:gd name="T101" fmla="*/ 10 h 20"/>
              <a:gd name="T102" fmla="*/ 1344 w 1348"/>
              <a:gd name="T10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48" h="20">
                <a:moveTo>
                  <a:pt x="0" y="0"/>
                </a:moveTo>
                <a:lnTo>
                  <a:pt x="39" y="1"/>
                </a:lnTo>
                <a:lnTo>
                  <a:pt x="39" y="10"/>
                </a:lnTo>
                <a:lnTo>
                  <a:pt x="0" y="10"/>
                </a:lnTo>
                <a:lnTo>
                  <a:pt x="0" y="0"/>
                </a:lnTo>
                <a:close/>
                <a:moveTo>
                  <a:pt x="67" y="1"/>
                </a:moveTo>
                <a:lnTo>
                  <a:pt x="106" y="1"/>
                </a:lnTo>
                <a:lnTo>
                  <a:pt x="106" y="11"/>
                </a:lnTo>
                <a:lnTo>
                  <a:pt x="67" y="10"/>
                </a:lnTo>
                <a:lnTo>
                  <a:pt x="67" y="1"/>
                </a:lnTo>
                <a:close/>
                <a:moveTo>
                  <a:pt x="135" y="1"/>
                </a:moveTo>
                <a:lnTo>
                  <a:pt x="173" y="2"/>
                </a:lnTo>
                <a:lnTo>
                  <a:pt x="173" y="11"/>
                </a:lnTo>
                <a:lnTo>
                  <a:pt x="135" y="11"/>
                </a:lnTo>
                <a:lnTo>
                  <a:pt x="135" y="1"/>
                </a:lnTo>
                <a:close/>
                <a:moveTo>
                  <a:pt x="202" y="2"/>
                </a:moveTo>
                <a:lnTo>
                  <a:pt x="240" y="2"/>
                </a:lnTo>
                <a:lnTo>
                  <a:pt x="240" y="12"/>
                </a:lnTo>
                <a:lnTo>
                  <a:pt x="202" y="11"/>
                </a:lnTo>
                <a:lnTo>
                  <a:pt x="202" y="2"/>
                </a:lnTo>
                <a:close/>
                <a:moveTo>
                  <a:pt x="269" y="2"/>
                </a:moveTo>
                <a:lnTo>
                  <a:pt x="307" y="3"/>
                </a:lnTo>
                <a:lnTo>
                  <a:pt x="307" y="12"/>
                </a:lnTo>
                <a:lnTo>
                  <a:pt x="269" y="12"/>
                </a:lnTo>
                <a:lnTo>
                  <a:pt x="269" y="2"/>
                </a:lnTo>
                <a:close/>
                <a:moveTo>
                  <a:pt x="336" y="3"/>
                </a:moveTo>
                <a:lnTo>
                  <a:pt x="375" y="3"/>
                </a:lnTo>
                <a:lnTo>
                  <a:pt x="375" y="13"/>
                </a:lnTo>
                <a:lnTo>
                  <a:pt x="336" y="12"/>
                </a:lnTo>
                <a:lnTo>
                  <a:pt x="336" y="3"/>
                </a:lnTo>
                <a:close/>
                <a:moveTo>
                  <a:pt x="403" y="3"/>
                </a:moveTo>
                <a:lnTo>
                  <a:pt x="442" y="4"/>
                </a:lnTo>
                <a:lnTo>
                  <a:pt x="442" y="13"/>
                </a:lnTo>
                <a:lnTo>
                  <a:pt x="403" y="13"/>
                </a:lnTo>
                <a:lnTo>
                  <a:pt x="403" y="3"/>
                </a:lnTo>
                <a:close/>
                <a:moveTo>
                  <a:pt x="471" y="4"/>
                </a:moveTo>
                <a:lnTo>
                  <a:pt x="509" y="4"/>
                </a:lnTo>
                <a:lnTo>
                  <a:pt x="509" y="14"/>
                </a:lnTo>
                <a:lnTo>
                  <a:pt x="471" y="13"/>
                </a:lnTo>
                <a:lnTo>
                  <a:pt x="471" y="4"/>
                </a:lnTo>
                <a:close/>
                <a:moveTo>
                  <a:pt x="538" y="4"/>
                </a:moveTo>
                <a:lnTo>
                  <a:pt x="576" y="5"/>
                </a:lnTo>
                <a:lnTo>
                  <a:pt x="576" y="14"/>
                </a:lnTo>
                <a:lnTo>
                  <a:pt x="538" y="14"/>
                </a:lnTo>
                <a:lnTo>
                  <a:pt x="538" y="4"/>
                </a:lnTo>
                <a:close/>
                <a:moveTo>
                  <a:pt x="605" y="5"/>
                </a:moveTo>
                <a:lnTo>
                  <a:pt x="643" y="5"/>
                </a:lnTo>
                <a:lnTo>
                  <a:pt x="643" y="15"/>
                </a:lnTo>
                <a:lnTo>
                  <a:pt x="605" y="14"/>
                </a:lnTo>
                <a:lnTo>
                  <a:pt x="605" y="5"/>
                </a:lnTo>
                <a:close/>
                <a:moveTo>
                  <a:pt x="672" y="5"/>
                </a:moveTo>
                <a:lnTo>
                  <a:pt x="711" y="6"/>
                </a:lnTo>
                <a:lnTo>
                  <a:pt x="711" y="15"/>
                </a:lnTo>
                <a:lnTo>
                  <a:pt x="672" y="15"/>
                </a:lnTo>
                <a:lnTo>
                  <a:pt x="672" y="5"/>
                </a:lnTo>
                <a:close/>
                <a:moveTo>
                  <a:pt x="739" y="6"/>
                </a:moveTo>
                <a:lnTo>
                  <a:pt x="778" y="6"/>
                </a:lnTo>
                <a:lnTo>
                  <a:pt x="778" y="16"/>
                </a:lnTo>
                <a:lnTo>
                  <a:pt x="739" y="15"/>
                </a:lnTo>
                <a:lnTo>
                  <a:pt x="739" y="6"/>
                </a:lnTo>
                <a:close/>
                <a:moveTo>
                  <a:pt x="807" y="6"/>
                </a:moveTo>
                <a:lnTo>
                  <a:pt x="845" y="7"/>
                </a:lnTo>
                <a:lnTo>
                  <a:pt x="845" y="16"/>
                </a:lnTo>
                <a:lnTo>
                  <a:pt x="807" y="16"/>
                </a:lnTo>
                <a:lnTo>
                  <a:pt x="807" y="6"/>
                </a:lnTo>
                <a:close/>
                <a:moveTo>
                  <a:pt x="874" y="7"/>
                </a:moveTo>
                <a:lnTo>
                  <a:pt x="912" y="7"/>
                </a:lnTo>
                <a:lnTo>
                  <a:pt x="912" y="17"/>
                </a:lnTo>
                <a:lnTo>
                  <a:pt x="874" y="16"/>
                </a:lnTo>
                <a:lnTo>
                  <a:pt x="874" y="7"/>
                </a:lnTo>
                <a:close/>
                <a:moveTo>
                  <a:pt x="941" y="7"/>
                </a:moveTo>
                <a:lnTo>
                  <a:pt x="979" y="8"/>
                </a:lnTo>
                <a:lnTo>
                  <a:pt x="979" y="17"/>
                </a:lnTo>
                <a:lnTo>
                  <a:pt x="941" y="17"/>
                </a:lnTo>
                <a:lnTo>
                  <a:pt x="941" y="7"/>
                </a:lnTo>
                <a:close/>
                <a:moveTo>
                  <a:pt x="1008" y="8"/>
                </a:moveTo>
                <a:lnTo>
                  <a:pt x="1047" y="8"/>
                </a:lnTo>
                <a:lnTo>
                  <a:pt x="1047" y="18"/>
                </a:lnTo>
                <a:lnTo>
                  <a:pt x="1008" y="17"/>
                </a:lnTo>
                <a:lnTo>
                  <a:pt x="1008" y="8"/>
                </a:lnTo>
                <a:close/>
                <a:moveTo>
                  <a:pt x="1075" y="8"/>
                </a:moveTo>
                <a:lnTo>
                  <a:pt x="1114" y="9"/>
                </a:lnTo>
                <a:lnTo>
                  <a:pt x="1114" y="18"/>
                </a:lnTo>
                <a:lnTo>
                  <a:pt x="1075" y="18"/>
                </a:lnTo>
                <a:lnTo>
                  <a:pt x="1075" y="8"/>
                </a:lnTo>
                <a:close/>
                <a:moveTo>
                  <a:pt x="1143" y="9"/>
                </a:moveTo>
                <a:lnTo>
                  <a:pt x="1181" y="9"/>
                </a:lnTo>
                <a:lnTo>
                  <a:pt x="1181" y="19"/>
                </a:lnTo>
                <a:lnTo>
                  <a:pt x="1143" y="18"/>
                </a:lnTo>
                <a:lnTo>
                  <a:pt x="1143" y="9"/>
                </a:lnTo>
                <a:close/>
                <a:moveTo>
                  <a:pt x="1210" y="9"/>
                </a:moveTo>
                <a:lnTo>
                  <a:pt x="1248" y="10"/>
                </a:lnTo>
                <a:lnTo>
                  <a:pt x="1248" y="19"/>
                </a:lnTo>
                <a:lnTo>
                  <a:pt x="1210" y="19"/>
                </a:lnTo>
                <a:lnTo>
                  <a:pt x="1210" y="9"/>
                </a:lnTo>
                <a:close/>
                <a:moveTo>
                  <a:pt x="1277" y="10"/>
                </a:moveTo>
                <a:lnTo>
                  <a:pt x="1315" y="10"/>
                </a:lnTo>
                <a:lnTo>
                  <a:pt x="1315" y="20"/>
                </a:lnTo>
                <a:lnTo>
                  <a:pt x="1277" y="19"/>
                </a:lnTo>
                <a:lnTo>
                  <a:pt x="1277" y="10"/>
                </a:lnTo>
                <a:close/>
                <a:moveTo>
                  <a:pt x="1344" y="10"/>
                </a:moveTo>
                <a:lnTo>
                  <a:pt x="1348" y="10"/>
                </a:lnTo>
                <a:lnTo>
                  <a:pt x="1348" y="20"/>
                </a:lnTo>
                <a:lnTo>
                  <a:pt x="1344" y="20"/>
                </a:lnTo>
                <a:lnTo>
                  <a:pt x="1344" y="1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0" name="Freeform 131"/>
          <p:cNvSpPr>
            <a:spLocks/>
          </p:cNvSpPr>
          <p:nvPr/>
        </p:nvSpPr>
        <p:spPr bwMode="auto">
          <a:xfrm>
            <a:off x="3329110" y="3937072"/>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71" name="Freeform 131"/>
          <p:cNvSpPr>
            <a:spLocks/>
          </p:cNvSpPr>
          <p:nvPr/>
        </p:nvSpPr>
        <p:spPr bwMode="auto">
          <a:xfrm>
            <a:off x="4019669" y="3948906"/>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Tree>
    <p:extLst>
      <p:ext uri="{BB962C8B-B14F-4D97-AF65-F5344CB8AC3E}">
        <p14:creationId xmlns:p14="http://schemas.microsoft.com/office/powerpoint/2010/main" val="67110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VII</a:t>
            </a:r>
          </a:p>
        </p:txBody>
      </p:sp>
      <p:sp>
        <p:nvSpPr>
          <p:cNvPr id="3" name="Content Placeholder 2"/>
          <p:cNvSpPr>
            <a:spLocks noGrp="1"/>
          </p:cNvSpPr>
          <p:nvPr>
            <p:ph idx="4294967295"/>
          </p:nvPr>
        </p:nvSpPr>
        <p:spPr>
          <a:xfrm>
            <a:off x="6216650" y="2279650"/>
            <a:ext cx="2927350" cy="3554413"/>
          </a:xfrm>
        </p:spPr>
        <p:txBody>
          <a:bodyPr>
            <a:normAutofit lnSpcReduction="10000"/>
          </a:bodyPr>
          <a:lstStyle/>
          <a:p>
            <a:r>
              <a:rPr lang="en-US" dirty="0"/>
              <a:t>Change in expected price.</a:t>
            </a:r>
          </a:p>
          <a:p>
            <a:r>
              <a:rPr lang="en-US" dirty="0"/>
              <a:t>Supply decreases.</a:t>
            </a:r>
          </a:p>
          <a:p>
            <a:r>
              <a:rPr lang="en-US" dirty="0"/>
              <a:t>Supply curve shifts left.</a:t>
            </a:r>
          </a:p>
        </p:txBody>
      </p:sp>
      <p:sp>
        <p:nvSpPr>
          <p:cNvPr id="4" name="Rectangle 3"/>
          <p:cNvSpPr/>
          <p:nvPr/>
        </p:nvSpPr>
        <p:spPr>
          <a:xfrm>
            <a:off x="533400" y="1219200"/>
            <a:ext cx="8153400" cy="584775"/>
          </a:xfrm>
          <a:prstGeom prst="rect">
            <a:avLst/>
          </a:prstGeom>
        </p:spPr>
        <p:txBody>
          <a:bodyPr wrap="square">
            <a:spAutoFit/>
          </a:bodyPr>
          <a:lstStyle/>
          <a:p>
            <a:r>
              <a:rPr lang="en-US" sz="3200" dirty="0">
                <a:latin typeface="Calibri Light" pitchFamily="34" charset="0"/>
              </a:rPr>
              <a:t>Producers expect cellphones prices to rise.</a:t>
            </a:r>
          </a:p>
        </p:txBody>
      </p:sp>
      <p:grpSp>
        <p:nvGrpSpPr>
          <p:cNvPr id="64" name="Group 63"/>
          <p:cNvGrpSpPr/>
          <p:nvPr/>
        </p:nvGrpSpPr>
        <p:grpSpPr>
          <a:xfrm>
            <a:off x="685800" y="2133600"/>
            <a:ext cx="4579937" cy="3832225"/>
            <a:chOff x="2281238" y="1425575"/>
            <a:chExt cx="4579937" cy="3832225"/>
          </a:xfrm>
        </p:grpSpPr>
        <p:sp>
          <p:nvSpPr>
            <p:cNvPr id="65" name="Freeform 91"/>
            <p:cNvSpPr>
              <a:spLocks noEditPoints="1"/>
            </p:cNvSpPr>
            <p:nvPr/>
          </p:nvSpPr>
          <p:spPr bwMode="auto">
            <a:xfrm>
              <a:off x="2792413" y="3214688"/>
              <a:ext cx="2139950" cy="31750"/>
            </a:xfrm>
            <a:custGeom>
              <a:avLst/>
              <a:gdLst>
                <a:gd name="T0" fmla="*/ 39 w 1348"/>
                <a:gd name="T1" fmla="*/ 1 h 20"/>
                <a:gd name="T2" fmla="*/ 0 w 1348"/>
                <a:gd name="T3" fmla="*/ 10 h 20"/>
                <a:gd name="T4" fmla="*/ 67 w 1348"/>
                <a:gd name="T5" fmla="*/ 1 h 20"/>
                <a:gd name="T6" fmla="*/ 106 w 1348"/>
                <a:gd name="T7" fmla="*/ 11 h 20"/>
                <a:gd name="T8" fmla="*/ 67 w 1348"/>
                <a:gd name="T9" fmla="*/ 1 h 20"/>
                <a:gd name="T10" fmla="*/ 173 w 1348"/>
                <a:gd name="T11" fmla="*/ 2 h 20"/>
                <a:gd name="T12" fmla="*/ 135 w 1348"/>
                <a:gd name="T13" fmla="*/ 11 h 20"/>
                <a:gd name="T14" fmla="*/ 202 w 1348"/>
                <a:gd name="T15" fmla="*/ 2 h 20"/>
                <a:gd name="T16" fmla="*/ 240 w 1348"/>
                <a:gd name="T17" fmla="*/ 12 h 20"/>
                <a:gd name="T18" fmla="*/ 202 w 1348"/>
                <a:gd name="T19" fmla="*/ 2 h 20"/>
                <a:gd name="T20" fmla="*/ 307 w 1348"/>
                <a:gd name="T21" fmla="*/ 3 h 20"/>
                <a:gd name="T22" fmla="*/ 269 w 1348"/>
                <a:gd name="T23" fmla="*/ 12 h 20"/>
                <a:gd name="T24" fmla="*/ 336 w 1348"/>
                <a:gd name="T25" fmla="*/ 3 h 20"/>
                <a:gd name="T26" fmla="*/ 375 w 1348"/>
                <a:gd name="T27" fmla="*/ 13 h 20"/>
                <a:gd name="T28" fmla="*/ 336 w 1348"/>
                <a:gd name="T29" fmla="*/ 3 h 20"/>
                <a:gd name="T30" fmla="*/ 442 w 1348"/>
                <a:gd name="T31" fmla="*/ 4 h 20"/>
                <a:gd name="T32" fmla="*/ 403 w 1348"/>
                <a:gd name="T33" fmla="*/ 13 h 20"/>
                <a:gd name="T34" fmla="*/ 471 w 1348"/>
                <a:gd name="T35" fmla="*/ 4 h 20"/>
                <a:gd name="T36" fmla="*/ 509 w 1348"/>
                <a:gd name="T37" fmla="*/ 14 h 20"/>
                <a:gd name="T38" fmla="*/ 471 w 1348"/>
                <a:gd name="T39" fmla="*/ 4 h 20"/>
                <a:gd name="T40" fmla="*/ 576 w 1348"/>
                <a:gd name="T41" fmla="*/ 5 h 20"/>
                <a:gd name="T42" fmla="*/ 538 w 1348"/>
                <a:gd name="T43" fmla="*/ 14 h 20"/>
                <a:gd name="T44" fmla="*/ 605 w 1348"/>
                <a:gd name="T45" fmla="*/ 5 h 20"/>
                <a:gd name="T46" fmla="*/ 643 w 1348"/>
                <a:gd name="T47" fmla="*/ 15 h 20"/>
                <a:gd name="T48" fmla="*/ 605 w 1348"/>
                <a:gd name="T49" fmla="*/ 5 h 20"/>
                <a:gd name="T50" fmla="*/ 711 w 1348"/>
                <a:gd name="T51" fmla="*/ 6 h 20"/>
                <a:gd name="T52" fmla="*/ 672 w 1348"/>
                <a:gd name="T53" fmla="*/ 15 h 20"/>
                <a:gd name="T54" fmla="*/ 739 w 1348"/>
                <a:gd name="T55" fmla="*/ 6 h 20"/>
                <a:gd name="T56" fmla="*/ 778 w 1348"/>
                <a:gd name="T57" fmla="*/ 16 h 20"/>
                <a:gd name="T58" fmla="*/ 739 w 1348"/>
                <a:gd name="T59" fmla="*/ 6 h 20"/>
                <a:gd name="T60" fmla="*/ 845 w 1348"/>
                <a:gd name="T61" fmla="*/ 7 h 20"/>
                <a:gd name="T62" fmla="*/ 807 w 1348"/>
                <a:gd name="T63" fmla="*/ 16 h 20"/>
                <a:gd name="T64" fmla="*/ 874 w 1348"/>
                <a:gd name="T65" fmla="*/ 7 h 20"/>
                <a:gd name="T66" fmla="*/ 912 w 1348"/>
                <a:gd name="T67" fmla="*/ 17 h 20"/>
                <a:gd name="T68" fmla="*/ 874 w 1348"/>
                <a:gd name="T69" fmla="*/ 7 h 20"/>
                <a:gd name="T70" fmla="*/ 979 w 1348"/>
                <a:gd name="T71" fmla="*/ 8 h 20"/>
                <a:gd name="T72" fmla="*/ 941 w 1348"/>
                <a:gd name="T73" fmla="*/ 17 h 20"/>
                <a:gd name="T74" fmla="*/ 1008 w 1348"/>
                <a:gd name="T75" fmla="*/ 8 h 20"/>
                <a:gd name="T76" fmla="*/ 1047 w 1348"/>
                <a:gd name="T77" fmla="*/ 18 h 20"/>
                <a:gd name="T78" fmla="*/ 1008 w 1348"/>
                <a:gd name="T79" fmla="*/ 8 h 20"/>
                <a:gd name="T80" fmla="*/ 1114 w 1348"/>
                <a:gd name="T81" fmla="*/ 9 h 20"/>
                <a:gd name="T82" fmla="*/ 1075 w 1348"/>
                <a:gd name="T83" fmla="*/ 18 h 20"/>
                <a:gd name="T84" fmla="*/ 1143 w 1348"/>
                <a:gd name="T85" fmla="*/ 9 h 20"/>
                <a:gd name="T86" fmla="*/ 1181 w 1348"/>
                <a:gd name="T87" fmla="*/ 19 h 20"/>
                <a:gd name="T88" fmla="*/ 1143 w 1348"/>
                <a:gd name="T89" fmla="*/ 9 h 20"/>
                <a:gd name="T90" fmla="*/ 1248 w 1348"/>
                <a:gd name="T91" fmla="*/ 10 h 20"/>
                <a:gd name="T92" fmla="*/ 1210 w 1348"/>
                <a:gd name="T93" fmla="*/ 19 h 20"/>
                <a:gd name="T94" fmla="*/ 1277 w 1348"/>
                <a:gd name="T95" fmla="*/ 10 h 20"/>
                <a:gd name="T96" fmla="*/ 1315 w 1348"/>
                <a:gd name="T97" fmla="*/ 20 h 20"/>
                <a:gd name="T98" fmla="*/ 1277 w 1348"/>
                <a:gd name="T99" fmla="*/ 10 h 20"/>
                <a:gd name="T100" fmla="*/ 1348 w 1348"/>
                <a:gd name="T101" fmla="*/ 10 h 20"/>
                <a:gd name="T102" fmla="*/ 1344 w 1348"/>
                <a:gd name="T10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48" h="20">
                  <a:moveTo>
                    <a:pt x="0" y="0"/>
                  </a:moveTo>
                  <a:lnTo>
                    <a:pt x="39" y="1"/>
                  </a:lnTo>
                  <a:lnTo>
                    <a:pt x="39" y="10"/>
                  </a:lnTo>
                  <a:lnTo>
                    <a:pt x="0" y="10"/>
                  </a:lnTo>
                  <a:lnTo>
                    <a:pt x="0" y="0"/>
                  </a:lnTo>
                  <a:close/>
                  <a:moveTo>
                    <a:pt x="67" y="1"/>
                  </a:moveTo>
                  <a:lnTo>
                    <a:pt x="106" y="1"/>
                  </a:lnTo>
                  <a:lnTo>
                    <a:pt x="106" y="11"/>
                  </a:lnTo>
                  <a:lnTo>
                    <a:pt x="67" y="10"/>
                  </a:lnTo>
                  <a:lnTo>
                    <a:pt x="67" y="1"/>
                  </a:lnTo>
                  <a:close/>
                  <a:moveTo>
                    <a:pt x="135" y="1"/>
                  </a:moveTo>
                  <a:lnTo>
                    <a:pt x="173" y="2"/>
                  </a:lnTo>
                  <a:lnTo>
                    <a:pt x="173" y="11"/>
                  </a:lnTo>
                  <a:lnTo>
                    <a:pt x="135" y="11"/>
                  </a:lnTo>
                  <a:lnTo>
                    <a:pt x="135" y="1"/>
                  </a:lnTo>
                  <a:close/>
                  <a:moveTo>
                    <a:pt x="202" y="2"/>
                  </a:moveTo>
                  <a:lnTo>
                    <a:pt x="240" y="2"/>
                  </a:lnTo>
                  <a:lnTo>
                    <a:pt x="240" y="12"/>
                  </a:lnTo>
                  <a:lnTo>
                    <a:pt x="202" y="11"/>
                  </a:lnTo>
                  <a:lnTo>
                    <a:pt x="202" y="2"/>
                  </a:lnTo>
                  <a:close/>
                  <a:moveTo>
                    <a:pt x="269" y="2"/>
                  </a:moveTo>
                  <a:lnTo>
                    <a:pt x="307" y="3"/>
                  </a:lnTo>
                  <a:lnTo>
                    <a:pt x="307" y="12"/>
                  </a:lnTo>
                  <a:lnTo>
                    <a:pt x="269" y="12"/>
                  </a:lnTo>
                  <a:lnTo>
                    <a:pt x="269" y="2"/>
                  </a:lnTo>
                  <a:close/>
                  <a:moveTo>
                    <a:pt x="336" y="3"/>
                  </a:moveTo>
                  <a:lnTo>
                    <a:pt x="375" y="3"/>
                  </a:lnTo>
                  <a:lnTo>
                    <a:pt x="375" y="13"/>
                  </a:lnTo>
                  <a:lnTo>
                    <a:pt x="336" y="12"/>
                  </a:lnTo>
                  <a:lnTo>
                    <a:pt x="336" y="3"/>
                  </a:lnTo>
                  <a:close/>
                  <a:moveTo>
                    <a:pt x="403" y="3"/>
                  </a:moveTo>
                  <a:lnTo>
                    <a:pt x="442" y="4"/>
                  </a:lnTo>
                  <a:lnTo>
                    <a:pt x="442" y="13"/>
                  </a:lnTo>
                  <a:lnTo>
                    <a:pt x="403" y="13"/>
                  </a:lnTo>
                  <a:lnTo>
                    <a:pt x="403" y="3"/>
                  </a:lnTo>
                  <a:close/>
                  <a:moveTo>
                    <a:pt x="471" y="4"/>
                  </a:moveTo>
                  <a:lnTo>
                    <a:pt x="509" y="4"/>
                  </a:lnTo>
                  <a:lnTo>
                    <a:pt x="509" y="14"/>
                  </a:lnTo>
                  <a:lnTo>
                    <a:pt x="471" y="13"/>
                  </a:lnTo>
                  <a:lnTo>
                    <a:pt x="471" y="4"/>
                  </a:lnTo>
                  <a:close/>
                  <a:moveTo>
                    <a:pt x="538" y="4"/>
                  </a:moveTo>
                  <a:lnTo>
                    <a:pt x="576" y="5"/>
                  </a:lnTo>
                  <a:lnTo>
                    <a:pt x="576" y="14"/>
                  </a:lnTo>
                  <a:lnTo>
                    <a:pt x="538" y="14"/>
                  </a:lnTo>
                  <a:lnTo>
                    <a:pt x="538" y="4"/>
                  </a:lnTo>
                  <a:close/>
                  <a:moveTo>
                    <a:pt x="605" y="5"/>
                  </a:moveTo>
                  <a:lnTo>
                    <a:pt x="643" y="5"/>
                  </a:lnTo>
                  <a:lnTo>
                    <a:pt x="643" y="15"/>
                  </a:lnTo>
                  <a:lnTo>
                    <a:pt x="605" y="14"/>
                  </a:lnTo>
                  <a:lnTo>
                    <a:pt x="605" y="5"/>
                  </a:lnTo>
                  <a:close/>
                  <a:moveTo>
                    <a:pt x="672" y="5"/>
                  </a:moveTo>
                  <a:lnTo>
                    <a:pt x="711" y="6"/>
                  </a:lnTo>
                  <a:lnTo>
                    <a:pt x="711" y="15"/>
                  </a:lnTo>
                  <a:lnTo>
                    <a:pt x="672" y="15"/>
                  </a:lnTo>
                  <a:lnTo>
                    <a:pt x="672" y="5"/>
                  </a:lnTo>
                  <a:close/>
                  <a:moveTo>
                    <a:pt x="739" y="6"/>
                  </a:moveTo>
                  <a:lnTo>
                    <a:pt x="778" y="6"/>
                  </a:lnTo>
                  <a:lnTo>
                    <a:pt x="778" y="16"/>
                  </a:lnTo>
                  <a:lnTo>
                    <a:pt x="739" y="15"/>
                  </a:lnTo>
                  <a:lnTo>
                    <a:pt x="739" y="6"/>
                  </a:lnTo>
                  <a:close/>
                  <a:moveTo>
                    <a:pt x="807" y="6"/>
                  </a:moveTo>
                  <a:lnTo>
                    <a:pt x="845" y="7"/>
                  </a:lnTo>
                  <a:lnTo>
                    <a:pt x="845" y="16"/>
                  </a:lnTo>
                  <a:lnTo>
                    <a:pt x="807" y="16"/>
                  </a:lnTo>
                  <a:lnTo>
                    <a:pt x="807" y="6"/>
                  </a:lnTo>
                  <a:close/>
                  <a:moveTo>
                    <a:pt x="874" y="7"/>
                  </a:moveTo>
                  <a:lnTo>
                    <a:pt x="912" y="7"/>
                  </a:lnTo>
                  <a:lnTo>
                    <a:pt x="912" y="17"/>
                  </a:lnTo>
                  <a:lnTo>
                    <a:pt x="874" y="16"/>
                  </a:lnTo>
                  <a:lnTo>
                    <a:pt x="874" y="7"/>
                  </a:lnTo>
                  <a:close/>
                  <a:moveTo>
                    <a:pt x="941" y="7"/>
                  </a:moveTo>
                  <a:lnTo>
                    <a:pt x="979" y="8"/>
                  </a:lnTo>
                  <a:lnTo>
                    <a:pt x="979" y="17"/>
                  </a:lnTo>
                  <a:lnTo>
                    <a:pt x="941" y="17"/>
                  </a:lnTo>
                  <a:lnTo>
                    <a:pt x="941" y="7"/>
                  </a:lnTo>
                  <a:close/>
                  <a:moveTo>
                    <a:pt x="1008" y="8"/>
                  </a:moveTo>
                  <a:lnTo>
                    <a:pt x="1047" y="8"/>
                  </a:lnTo>
                  <a:lnTo>
                    <a:pt x="1047" y="18"/>
                  </a:lnTo>
                  <a:lnTo>
                    <a:pt x="1008" y="17"/>
                  </a:lnTo>
                  <a:lnTo>
                    <a:pt x="1008" y="8"/>
                  </a:lnTo>
                  <a:close/>
                  <a:moveTo>
                    <a:pt x="1075" y="8"/>
                  </a:moveTo>
                  <a:lnTo>
                    <a:pt x="1114" y="9"/>
                  </a:lnTo>
                  <a:lnTo>
                    <a:pt x="1114" y="18"/>
                  </a:lnTo>
                  <a:lnTo>
                    <a:pt x="1075" y="18"/>
                  </a:lnTo>
                  <a:lnTo>
                    <a:pt x="1075" y="8"/>
                  </a:lnTo>
                  <a:close/>
                  <a:moveTo>
                    <a:pt x="1143" y="9"/>
                  </a:moveTo>
                  <a:lnTo>
                    <a:pt x="1181" y="9"/>
                  </a:lnTo>
                  <a:lnTo>
                    <a:pt x="1181" y="19"/>
                  </a:lnTo>
                  <a:lnTo>
                    <a:pt x="1143" y="18"/>
                  </a:lnTo>
                  <a:lnTo>
                    <a:pt x="1143" y="9"/>
                  </a:lnTo>
                  <a:close/>
                  <a:moveTo>
                    <a:pt x="1210" y="9"/>
                  </a:moveTo>
                  <a:lnTo>
                    <a:pt x="1248" y="10"/>
                  </a:lnTo>
                  <a:lnTo>
                    <a:pt x="1248" y="19"/>
                  </a:lnTo>
                  <a:lnTo>
                    <a:pt x="1210" y="19"/>
                  </a:lnTo>
                  <a:lnTo>
                    <a:pt x="1210" y="9"/>
                  </a:lnTo>
                  <a:close/>
                  <a:moveTo>
                    <a:pt x="1277" y="10"/>
                  </a:moveTo>
                  <a:lnTo>
                    <a:pt x="1315" y="10"/>
                  </a:lnTo>
                  <a:lnTo>
                    <a:pt x="1315" y="20"/>
                  </a:lnTo>
                  <a:lnTo>
                    <a:pt x="1277" y="19"/>
                  </a:lnTo>
                  <a:lnTo>
                    <a:pt x="1277" y="10"/>
                  </a:lnTo>
                  <a:close/>
                  <a:moveTo>
                    <a:pt x="1344" y="10"/>
                  </a:moveTo>
                  <a:lnTo>
                    <a:pt x="1348" y="10"/>
                  </a:lnTo>
                  <a:lnTo>
                    <a:pt x="1348" y="20"/>
                  </a:lnTo>
                  <a:lnTo>
                    <a:pt x="1344" y="20"/>
                  </a:lnTo>
                  <a:lnTo>
                    <a:pt x="1344" y="1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6" name="AutoShape 53"/>
            <p:cNvSpPr>
              <a:spLocks noChangeAspect="1" noChangeArrowheads="1" noTextEdit="1"/>
            </p:cNvSpPr>
            <p:nvPr/>
          </p:nvSpPr>
          <p:spPr bwMode="auto">
            <a:xfrm>
              <a:off x="2281238" y="1425575"/>
              <a:ext cx="4579937"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Rectangle 57"/>
            <p:cNvSpPr>
              <a:spLocks noChangeArrowheads="1"/>
            </p:cNvSpPr>
            <p:nvPr/>
          </p:nvSpPr>
          <p:spPr bwMode="auto">
            <a:xfrm>
              <a:off x="2736850" y="1890713"/>
              <a:ext cx="7937" cy="2697163"/>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58"/>
            <p:cNvSpPr>
              <a:spLocks noEditPoints="1"/>
            </p:cNvSpPr>
            <p:nvPr/>
          </p:nvSpPr>
          <p:spPr bwMode="auto">
            <a:xfrm>
              <a:off x="2692400" y="1885950"/>
              <a:ext cx="47625" cy="2706688"/>
            </a:xfrm>
            <a:custGeom>
              <a:avLst/>
              <a:gdLst>
                <a:gd name="T0" fmla="*/ 0 w 30"/>
                <a:gd name="T1" fmla="*/ 1699 h 1705"/>
                <a:gd name="T2" fmla="*/ 30 w 30"/>
                <a:gd name="T3" fmla="*/ 1699 h 1705"/>
                <a:gd name="T4" fmla="*/ 30 w 30"/>
                <a:gd name="T5" fmla="*/ 1705 h 1705"/>
                <a:gd name="T6" fmla="*/ 0 w 30"/>
                <a:gd name="T7" fmla="*/ 1705 h 1705"/>
                <a:gd name="T8" fmla="*/ 0 w 30"/>
                <a:gd name="T9" fmla="*/ 1699 h 1705"/>
                <a:gd name="T10" fmla="*/ 0 w 30"/>
                <a:gd name="T11" fmla="*/ 1416 h 1705"/>
                <a:gd name="T12" fmla="*/ 30 w 30"/>
                <a:gd name="T13" fmla="*/ 1416 h 1705"/>
                <a:gd name="T14" fmla="*/ 30 w 30"/>
                <a:gd name="T15" fmla="*/ 1422 h 1705"/>
                <a:gd name="T16" fmla="*/ 0 w 30"/>
                <a:gd name="T17" fmla="*/ 1422 h 1705"/>
                <a:gd name="T18" fmla="*/ 0 w 30"/>
                <a:gd name="T19" fmla="*/ 1416 h 1705"/>
                <a:gd name="T20" fmla="*/ 0 w 30"/>
                <a:gd name="T21" fmla="*/ 1133 h 1705"/>
                <a:gd name="T22" fmla="*/ 30 w 30"/>
                <a:gd name="T23" fmla="*/ 1133 h 1705"/>
                <a:gd name="T24" fmla="*/ 30 w 30"/>
                <a:gd name="T25" fmla="*/ 1139 h 1705"/>
                <a:gd name="T26" fmla="*/ 0 w 30"/>
                <a:gd name="T27" fmla="*/ 1139 h 1705"/>
                <a:gd name="T28" fmla="*/ 0 w 30"/>
                <a:gd name="T29" fmla="*/ 1133 h 1705"/>
                <a:gd name="T30" fmla="*/ 0 w 30"/>
                <a:gd name="T31" fmla="*/ 850 h 1705"/>
                <a:gd name="T32" fmla="*/ 30 w 30"/>
                <a:gd name="T33" fmla="*/ 850 h 1705"/>
                <a:gd name="T34" fmla="*/ 30 w 30"/>
                <a:gd name="T35" fmla="*/ 856 h 1705"/>
                <a:gd name="T36" fmla="*/ 0 w 30"/>
                <a:gd name="T37" fmla="*/ 856 h 1705"/>
                <a:gd name="T38" fmla="*/ 0 w 30"/>
                <a:gd name="T39" fmla="*/ 850 h 1705"/>
                <a:gd name="T40" fmla="*/ 0 w 30"/>
                <a:gd name="T41" fmla="*/ 567 h 1705"/>
                <a:gd name="T42" fmla="*/ 30 w 30"/>
                <a:gd name="T43" fmla="*/ 567 h 1705"/>
                <a:gd name="T44" fmla="*/ 30 w 30"/>
                <a:gd name="T45" fmla="*/ 572 h 1705"/>
                <a:gd name="T46" fmla="*/ 0 w 30"/>
                <a:gd name="T47" fmla="*/ 572 h 1705"/>
                <a:gd name="T48" fmla="*/ 0 w 30"/>
                <a:gd name="T49" fmla="*/ 567 h 1705"/>
                <a:gd name="T50" fmla="*/ 0 w 30"/>
                <a:gd name="T51" fmla="*/ 283 h 1705"/>
                <a:gd name="T52" fmla="*/ 30 w 30"/>
                <a:gd name="T53" fmla="*/ 283 h 1705"/>
                <a:gd name="T54" fmla="*/ 30 w 30"/>
                <a:gd name="T55" fmla="*/ 289 h 1705"/>
                <a:gd name="T56" fmla="*/ 0 w 30"/>
                <a:gd name="T57" fmla="*/ 289 h 1705"/>
                <a:gd name="T58" fmla="*/ 0 w 30"/>
                <a:gd name="T59" fmla="*/ 283 h 1705"/>
                <a:gd name="T60" fmla="*/ 0 w 30"/>
                <a:gd name="T61" fmla="*/ 0 h 1705"/>
                <a:gd name="T62" fmla="*/ 30 w 30"/>
                <a:gd name="T63" fmla="*/ 0 h 1705"/>
                <a:gd name="T64" fmla="*/ 30 w 30"/>
                <a:gd name="T65" fmla="*/ 6 h 1705"/>
                <a:gd name="T66" fmla="*/ 0 w 30"/>
                <a:gd name="T67" fmla="*/ 6 h 1705"/>
                <a:gd name="T68" fmla="*/ 0 w 30"/>
                <a:gd name="T69" fmla="*/ 0 h 1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 h="1705">
                  <a:moveTo>
                    <a:pt x="0" y="1699"/>
                  </a:moveTo>
                  <a:lnTo>
                    <a:pt x="30" y="1699"/>
                  </a:lnTo>
                  <a:lnTo>
                    <a:pt x="30" y="1705"/>
                  </a:lnTo>
                  <a:lnTo>
                    <a:pt x="0" y="1705"/>
                  </a:lnTo>
                  <a:lnTo>
                    <a:pt x="0" y="1699"/>
                  </a:lnTo>
                  <a:close/>
                  <a:moveTo>
                    <a:pt x="0" y="1416"/>
                  </a:moveTo>
                  <a:lnTo>
                    <a:pt x="30" y="1416"/>
                  </a:lnTo>
                  <a:lnTo>
                    <a:pt x="30" y="1422"/>
                  </a:lnTo>
                  <a:lnTo>
                    <a:pt x="0" y="1422"/>
                  </a:lnTo>
                  <a:lnTo>
                    <a:pt x="0" y="1416"/>
                  </a:lnTo>
                  <a:close/>
                  <a:moveTo>
                    <a:pt x="0" y="1133"/>
                  </a:moveTo>
                  <a:lnTo>
                    <a:pt x="30" y="1133"/>
                  </a:lnTo>
                  <a:lnTo>
                    <a:pt x="30" y="1139"/>
                  </a:lnTo>
                  <a:lnTo>
                    <a:pt x="0" y="1139"/>
                  </a:lnTo>
                  <a:lnTo>
                    <a:pt x="0" y="1133"/>
                  </a:lnTo>
                  <a:close/>
                  <a:moveTo>
                    <a:pt x="0" y="850"/>
                  </a:moveTo>
                  <a:lnTo>
                    <a:pt x="30" y="850"/>
                  </a:lnTo>
                  <a:lnTo>
                    <a:pt x="30" y="856"/>
                  </a:lnTo>
                  <a:lnTo>
                    <a:pt x="0" y="856"/>
                  </a:lnTo>
                  <a:lnTo>
                    <a:pt x="0" y="850"/>
                  </a:lnTo>
                  <a:close/>
                  <a:moveTo>
                    <a:pt x="0" y="567"/>
                  </a:moveTo>
                  <a:lnTo>
                    <a:pt x="30" y="567"/>
                  </a:lnTo>
                  <a:lnTo>
                    <a:pt x="30" y="572"/>
                  </a:lnTo>
                  <a:lnTo>
                    <a:pt x="0" y="572"/>
                  </a:lnTo>
                  <a:lnTo>
                    <a:pt x="0" y="567"/>
                  </a:lnTo>
                  <a:close/>
                  <a:moveTo>
                    <a:pt x="0" y="283"/>
                  </a:moveTo>
                  <a:lnTo>
                    <a:pt x="30" y="283"/>
                  </a:lnTo>
                  <a:lnTo>
                    <a:pt x="30" y="289"/>
                  </a:lnTo>
                  <a:lnTo>
                    <a:pt x="0" y="289"/>
                  </a:lnTo>
                  <a:lnTo>
                    <a:pt x="0" y="283"/>
                  </a:lnTo>
                  <a:close/>
                  <a:moveTo>
                    <a:pt x="0" y="0"/>
                  </a:moveTo>
                  <a:lnTo>
                    <a:pt x="30" y="0"/>
                  </a:lnTo>
                  <a:lnTo>
                    <a:pt x="30" y="6"/>
                  </a:lnTo>
                  <a:lnTo>
                    <a:pt x="0" y="6"/>
                  </a:lnTo>
                  <a:lnTo>
                    <a:pt x="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69" name="Rectangle 59"/>
            <p:cNvSpPr>
              <a:spLocks noChangeArrowheads="1"/>
            </p:cNvSpPr>
            <p:nvPr/>
          </p:nvSpPr>
          <p:spPr bwMode="auto">
            <a:xfrm>
              <a:off x="2740025" y="4583113"/>
              <a:ext cx="3659187" cy="9525"/>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70" name="Freeform 60"/>
            <p:cNvSpPr>
              <a:spLocks noEditPoints="1"/>
            </p:cNvSpPr>
            <p:nvPr/>
          </p:nvSpPr>
          <p:spPr bwMode="auto">
            <a:xfrm>
              <a:off x="2736850" y="4587875"/>
              <a:ext cx="3667125" cy="47625"/>
            </a:xfrm>
            <a:custGeom>
              <a:avLst/>
              <a:gdLst>
                <a:gd name="T0" fmla="*/ 5 w 2310"/>
                <a:gd name="T1" fmla="*/ 0 h 30"/>
                <a:gd name="T2" fmla="*/ 5 w 2310"/>
                <a:gd name="T3" fmla="*/ 30 h 30"/>
                <a:gd name="T4" fmla="*/ 0 w 2310"/>
                <a:gd name="T5" fmla="*/ 30 h 30"/>
                <a:gd name="T6" fmla="*/ 0 w 2310"/>
                <a:gd name="T7" fmla="*/ 0 h 30"/>
                <a:gd name="T8" fmla="*/ 5 w 2310"/>
                <a:gd name="T9" fmla="*/ 0 h 30"/>
                <a:gd name="T10" fmla="*/ 466 w 2310"/>
                <a:gd name="T11" fmla="*/ 0 h 30"/>
                <a:gd name="T12" fmla="*/ 466 w 2310"/>
                <a:gd name="T13" fmla="*/ 30 h 30"/>
                <a:gd name="T14" fmla="*/ 460 w 2310"/>
                <a:gd name="T15" fmla="*/ 30 h 30"/>
                <a:gd name="T16" fmla="*/ 460 w 2310"/>
                <a:gd name="T17" fmla="*/ 0 h 30"/>
                <a:gd name="T18" fmla="*/ 466 w 2310"/>
                <a:gd name="T19" fmla="*/ 0 h 30"/>
                <a:gd name="T20" fmla="*/ 927 w 2310"/>
                <a:gd name="T21" fmla="*/ 0 h 30"/>
                <a:gd name="T22" fmla="*/ 927 w 2310"/>
                <a:gd name="T23" fmla="*/ 30 h 30"/>
                <a:gd name="T24" fmla="*/ 921 w 2310"/>
                <a:gd name="T25" fmla="*/ 30 h 30"/>
                <a:gd name="T26" fmla="*/ 921 w 2310"/>
                <a:gd name="T27" fmla="*/ 0 h 30"/>
                <a:gd name="T28" fmla="*/ 927 w 2310"/>
                <a:gd name="T29" fmla="*/ 0 h 30"/>
                <a:gd name="T30" fmla="*/ 1388 w 2310"/>
                <a:gd name="T31" fmla="*/ 0 h 30"/>
                <a:gd name="T32" fmla="*/ 1388 w 2310"/>
                <a:gd name="T33" fmla="*/ 30 h 30"/>
                <a:gd name="T34" fmla="*/ 1382 w 2310"/>
                <a:gd name="T35" fmla="*/ 30 h 30"/>
                <a:gd name="T36" fmla="*/ 1382 w 2310"/>
                <a:gd name="T37" fmla="*/ 0 h 30"/>
                <a:gd name="T38" fmla="*/ 1388 w 2310"/>
                <a:gd name="T39" fmla="*/ 0 h 30"/>
                <a:gd name="T40" fmla="*/ 1849 w 2310"/>
                <a:gd name="T41" fmla="*/ 0 h 30"/>
                <a:gd name="T42" fmla="*/ 1849 w 2310"/>
                <a:gd name="T43" fmla="*/ 30 h 30"/>
                <a:gd name="T44" fmla="*/ 1843 w 2310"/>
                <a:gd name="T45" fmla="*/ 30 h 30"/>
                <a:gd name="T46" fmla="*/ 1843 w 2310"/>
                <a:gd name="T47" fmla="*/ 0 h 30"/>
                <a:gd name="T48" fmla="*/ 1849 w 2310"/>
                <a:gd name="T49" fmla="*/ 0 h 30"/>
                <a:gd name="T50" fmla="*/ 2310 w 2310"/>
                <a:gd name="T51" fmla="*/ 0 h 30"/>
                <a:gd name="T52" fmla="*/ 2310 w 2310"/>
                <a:gd name="T53" fmla="*/ 30 h 30"/>
                <a:gd name="T54" fmla="*/ 2304 w 2310"/>
                <a:gd name="T55" fmla="*/ 30 h 30"/>
                <a:gd name="T56" fmla="*/ 2304 w 2310"/>
                <a:gd name="T57" fmla="*/ 0 h 30"/>
                <a:gd name="T58" fmla="*/ 2310 w 2310"/>
                <a:gd name="T5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10" h="30">
                  <a:moveTo>
                    <a:pt x="5" y="0"/>
                  </a:moveTo>
                  <a:lnTo>
                    <a:pt x="5" y="30"/>
                  </a:lnTo>
                  <a:lnTo>
                    <a:pt x="0" y="30"/>
                  </a:lnTo>
                  <a:lnTo>
                    <a:pt x="0" y="0"/>
                  </a:lnTo>
                  <a:lnTo>
                    <a:pt x="5" y="0"/>
                  </a:lnTo>
                  <a:close/>
                  <a:moveTo>
                    <a:pt x="466" y="0"/>
                  </a:moveTo>
                  <a:lnTo>
                    <a:pt x="466" y="30"/>
                  </a:lnTo>
                  <a:lnTo>
                    <a:pt x="460" y="30"/>
                  </a:lnTo>
                  <a:lnTo>
                    <a:pt x="460" y="0"/>
                  </a:lnTo>
                  <a:lnTo>
                    <a:pt x="466" y="0"/>
                  </a:lnTo>
                  <a:close/>
                  <a:moveTo>
                    <a:pt x="927" y="0"/>
                  </a:moveTo>
                  <a:lnTo>
                    <a:pt x="927" y="30"/>
                  </a:lnTo>
                  <a:lnTo>
                    <a:pt x="921" y="30"/>
                  </a:lnTo>
                  <a:lnTo>
                    <a:pt x="921" y="0"/>
                  </a:lnTo>
                  <a:lnTo>
                    <a:pt x="927" y="0"/>
                  </a:lnTo>
                  <a:close/>
                  <a:moveTo>
                    <a:pt x="1388" y="0"/>
                  </a:moveTo>
                  <a:lnTo>
                    <a:pt x="1388" y="30"/>
                  </a:lnTo>
                  <a:lnTo>
                    <a:pt x="1382" y="30"/>
                  </a:lnTo>
                  <a:lnTo>
                    <a:pt x="1382" y="0"/>
                  </a:lnTo>
                  <a:lnTo>
                    <a:pt x="1388" y="0"/>
                  </a:lnTo>
                  <a:close/>
                  <a:moveTo>
                    <a:pt x="1849" y="0"/>
                  </a:moveTo>
                  <a:lnTo>
                    <a:pt x="1849" y="30"/>
                  </a:lnTo>
                  <a:lnTo>
                    <a:pt x="1843" y="30"/>
                  </a:lnTo>
                  <a:lnTo>
                    <a:pt x="1843" y="0"/>
                  </a:lnTo>
                  <a:lnTo>
                    <a:pt x="1849" y="0"/>
                  </a:lnTo>
                  <a:close/>
                  <a:moveTo>
                    <a:pt x="2310" y="0"/>
                  </a:moveTo>
                  <a:lnTo>
                    <a:pt x="2310" y="30"/>
                  </a:lnTo>
                  <a:lnTo>
                    <a:pt x="2304" y="30"/>
                  </a:lnTo>
                  <a:lnTo>
                    <a:pt x="2304" y="0"/>
                  </a:lnTo>
                  <a:lnTo>
                    <a:pt x="231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71" name="Rectangle 64"/>
            <p:cNvSpPr>
              <a:spLocks noChangeArrowheads="1"/>
            </p:cNvSpPr>
            <p:nvPr/>
          </p:nvSpPr>
          <p:spPr bwMode="auto">
            <a:xfrm>
              <a:off x="2522538" y="448786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65"/>
            <p:cNvSpPr>
              <a:spLocks noChangeArrowheads="1"/>
            </p:cNvSpPr>
            <p:nvPr/>
          </p:nvSpPr>
          <p:spPr bwMode="auto">
            <a:xfrm>
              <a:off x="2444750" y="4037013"/>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66"/>
            <p:cNvSpPr>
              <a:spLocks noChangeArrowheads="1"/>
            </p:cNvSpPr>
            <p:nvPr/>
          </p:nvSpPr>
          <p:spPr bwMode="auto">
            <a:xfrm>
              <a:off x="2444750" y="3587750"/>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67"/>
            <p:cNvSpPr>
              <a:spLocks noChangeArrowheads="1"/>
            </p:cNvSpPr>
            <p:nvPr/>
          </p:nvSpPr>
          <p:spPr bwMode="auto">
            <a:xfrm>
              <a:off x="2368550" y="313848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68"/>
            <p:cNvSpPr>
              <a:spLocks noChangeArrowheads="1"/>
            </p:cNvSpPr>
            <p:nvPr/>
          </p:nvSpPr>
          <p:spPr bwMode="auto">
            <a:xfrm>
              <a:off x="2368550" y="2689225"/>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69"/>
            <p:cNvSpPr>
              <a:spLocks noChangeArrowheads="1"/>
            </p:cNvSpPr>
            <p:nvPr/>
          </p:nvSpPr>
          <p:spPr bwMode="auto">
            <a:xfrm>
              <a:off x="2368550" y="223996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0"/>
            <p:cNvSpPr>
              <a:spLocks noChangeArrowheads="1"/>
            </p:cNvSpPr>
            <p:nvPr/>
          </p:nvSpPr>
          <p:spPr bwMode="auto">
            <a:xfrm>
              <a:off x="2368550" y="179070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1"/>
            <p:cNvSpPr>
              <a:spLocks noChangeArrowheads="1"/>
            </p:cNvSpPr>
            <p:nvPr/>
          </p:nvSpPr>
          <p:spPr bwMode="auto">
            <a:xfrm>
              <a:off x="2701925" y="468471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72"/>
            <p:cNvSpPr>
              <a:spLocks noChangeArrowheads="1"/>
            </p:cNvSpPr>
            <p:nvPr/>
          </p:nvSpPr>
          <p:spPr bwMode="auto">
            <a:xfrm>
              <a:off x="3395663" y="4684713"/>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60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73"/>
            <p:cNvSpPr>
              <a:spLocks noChangeArrowheads="1"/>
            </p:cNvSpPr>
            <p:nvPr/>
          </p:nvSpPr>
          <p:spPr bwMode="auto">
            <a:xfrm>
              <a:off x="4087813" y="46847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74"/>
            <p:cNvSpPr>
              <a:spLocks noChangeArrowheads="1"/>
            </p:cNvSpPr>
            <p:nvPr/>
          </p:nvSpPr>
          <p:spPr bwMode="auto">
            <a:xfrm>
              <a:off x="4819650" y="46847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180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75"/>
            <p:cNvSpPr>
              <a:spLocks noChangeArrowheads="1"/>
            </p:cNvSpPr>
            <p:nvPr/>
          </p:nvSpPr>
          <p:spPr bwMode="auto">
            <a:xfrm>
              <a:off x="5551488" y="46847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240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76"/>
            <p:cNvSpPr>
              <a:spLocks noChangeArrowheads="1"/>
            </p:cNvSpPr>
            <p:nvPr/>
          </p:nvSpPr>
          <p:spPr bwMode="auto">
            <a:xfrm>
              <a:off x="6283325" y="46847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34" charset="0"/>
                  <a:cs typeface="Arial" pitchFamily="34" charset="0"/>
                </a:rPr>
                <a:t>300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77"/>
            <p:cNvSpPr>
              <a:spLocks noChangeArrowheads="1"/>
            </p:cNvSpPr>
            <p:nvPr/>
          </p:nvSpPr>
          <p:spPr bwMode="auto">
            <a:xfrm>
              <a:off x="3517900" y="4910138"/>
              <a:ext cx="2473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Quantity of cell phones (millions)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79"/>
            <p:cNvSpPr>
              <a:spLocks noChangeArrowheads="1"/>
            </p:cNvSpPr>
            <p:nvPr/>
          </p:nvSpPr>
          <p:spPr bwMode="auto">
            <a:xfrm>
              <a:off x="2376488" y="1571625"/>
              <a:ext cx="6139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Price ($)</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2"/>
            <p:cNvSpPr>
              <a:spLocks noChangeArrowheads="1"/>
            </p:cNvSpPr>
            <p:nvPr/>
          </p:nvSpPr>
          <p:spPr bwMode="auto">
            <a:xfrm>
              <a:off x="6532563" y="2184400"/>
              <a:ext cx="153987"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83"/>
            <p:cNvSpPr>
              <a:spLocks noChangeArrowheads="1"/>
            </p:cNvSpPr>
            <p:nvPr/>
          </p:nvSpPr>
          <p:spPr bwMode="auto">
            <a:xfrm>
              <a:off x="6605588" y="2268538"/>
              <a:ext cx="117475"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Calibri" pitchFamily="34" charset="0"/>
                  <a:cs typeface="Arial" pitchFamily="34" charset="0"/>
                </a:rPr>
                <a:t>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8" name="Freeform 87"/>
            <p:cNvSpPr>
              <a:spLocks noEditPoints="1"/>
            </p:cNvSpPr>
            <p:nvPr/>
          </p:nvSpPr>
          <p:spPr bwMode="auto">
            <a:xfrm>
              <a:off x="4924425" y="3222625"/>
              <a:ext cx="19050" cy="1339850"/>
            </a:xfrm>
            <a:custGeom>
              <a:avLst/>
              <a:gdLst>
                <a:gd name="T0" fmla="*/ 2 w 12"/>
                <a:gd name="T1" fmla="*/ 38 h 844"/>
                <a:gd name="T2" fmla="*/ 12 w 12"/>
                <a:gd name="T3" fmla="*/ 0 h 844"/>
                <a:gd name="T4" fmla="*/ 2 w 12"/>
                <a:gd name="T5" fmla="*/ 67 h 844"/>
                <a:gd name="T6" fmla="*/ 12 w 12"/>
                <a:gd name="T7" fmla="*/ 106 h 844"/>
                <a:gd name="T8" fmla="*/ 2 w 12"/>
                <a:gd name="T9" fmla="*/ 67 h 844"/>
                <a:gd name="T10" fmla="*/ 2 w 12"/>
                <a:gd name="T11" fmla="*/ 173 h 844"/>
                <a:gd name="T12" fmla="*/ 12 w 12"/>
                <a:gd name="T13" fmla="*/ 135 h 844"/>
                <a:gd name="T14" fmla="*/ 2 w 12"/>
                <a:gd name="T15" fmla="*/ 202 h 844"/>
                <a:gd name="T16" fmla="*/ 11 w 12"/>
                <a:gd name="T17" fmla="*/ 240 h 844"/>
                <a:gd name="T18" fmla="*/ 2 w 12"/>
                <a:gd name="T19" fmla="*/ 202 h 844"/>
                <a:gd name="T20" fmla="*/ 2 w 12"/>
                <a:gd name="T21" fmla="*/ 307 h 844"/>
                <a:gd name="T22" fmla="*/ 11 w 12"/>
                <a:gd name="T23" fmla="*/ 269 h 844"/>
                <a:gd name="T24" fmla="*/ 1 w 12"/>
                <a:gd name="T25" fmla="*/ 336 h 844"/>
                <a:gd name="T26" fmla="*/ 11 w 12"/>
                <a:gd name="T27" fmla="*/ 375 h 844"/>
                <a:gd name="T28" fmla="*/ 1 w 12"/>
                <a:gd name="T29" fmla="*/ 336 h 844"/>
                <a:gd name="T30" fmla="*/ 1 w 12"/>
                <a:gd name="T31" fmla="*/ 442 h 844"/>
                <a:gd name="T32" fmla="*/ 11 w 12"/>
                <a:gd name="T33" fmla="*/ 403 h 844"/>
                <a:gd name="T34" fmla="*/ 1 w 12"/>
                <a:gd name="T35" fmla="*/ 470 h 844"/>
                <a:gd name="T36" fmla="*/ 11 w 12"/>
                <a:gd name="T37" fmla="*/ 509 h 844"/>
                <a:gd name="T38" fmla="*/ 1 w 12"/>
                <a:gd name="T39" fmla="*/ 470 h 844"/>
                <a:gd name="T40" fmla="*/ 1 w 12"/>
                <a:gd name="T41" fmla="*/ 576 h 844"/>
                <a:gd name="T42" fmla="*/ 11 w 12"/>
                <a:gd name="T43" fmla="*/ 538 h 844"/>
                <a:gd name="T44" fmla="*/ 1 w 12"/>
                <a:gd name="T45" fmla="*/ 605 h 844"/>
                <a:gd name="T46" fmla="*/ 10 w 12"/>
                <a:gd name="T47" fmla="*/ 643 h 844"/>
                <a:gd name="T48" fmla="*/ 1 w 12"/>
                <a:gd name="T49" fmla="*/ 605 h 844"/>
                <a:gd name="T50" fmla="*/ 1 w 12"/>
                <a:gd name="T51" fmla="*/ 710 h 844"/>
                <a:gd name="T52" fmla="*/ 10 w 12"/>
                <a:gd name="T53" fmla="*/ 672 h 844"/>
                <a:gd name="T54" fmla="*/ 1 w 12"/>
                <a:gd name="T55" fmla="*/ 739 h 844"/>
                <a:gd name="T56" fmla="*/ 10 w 12"/>
                <a:gd name="T57" fmla="*/ 778 h 844"/>
                <a:gd name="T58" fmla="*/ 1 w 12"/>
                <a:gd name="T59" fmla="*/ 739 h 844"/>
                <a:gd name="T60" fmla="*/ 0 w 12"/>
                <a:gd name="T61" fmla="*/ 844 h 844"/>
                <a:gd name="T62" fmla="*/ 10 w 12"/>
                <a:gd name="T63" fmla="*/ 80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844">
                  <a:moveTo>
                    <a:pt x="2" y="0"/>
                  </a:moveTo>
                  <a:lnTo>
                    <a:pt x="2" y="38"/>
                  </a:lnTo>
                  <a:lnTo>
                    <a:pt x="12" y="39"/>
                  </a:lnTo>
                  <a:lnTo>
                    <a:pt x="12" y="0"/>
                  </a:lnTo>
                  <a:lnTo>
                    <a:pt x="2" y="0"/>
                  </a:lnTo>
                  <a:close/>
                  <a:moveTo>
                    <a:pt x="2" y="67"/>
                  </a:moveTo>
                  <a:lnTo>
                    <a:pt x="2" y="106"/>
                  </a:lnTo>
                  <a:lnTo>
                    <a:pt x="12" y="106"/>
                  </a:lnTo>
                  <a:lnTo>
                    <a:pt x="12" y="67"/>
                  </a:lnTo>
                  <a:lnTo>
                    <a:pt x="2" y="67"/>
                  </a:lnTo>
                  <a:close/>
                  <a:moveTo>
                    <a:pt x="2" y="134"/>
                  </a:moveTo>
                  <a:lnTo>
                    <a:pt x="2" y="173"/>
                  </a:lnTo>
                  <a:lnTo>
                    <a:pt x="12" y="173"/>
                  </a:lnTo>
                  <a:lnTo>
                    <a:pt x="12" y="135"/>
                  </a:lnTo>
                  <a:lnTo>
                    <a:pt x="2" y="134"/>
                  </a:lnTo>
                  <a:close/>
                  <a:moveTo>
                    <a:pt x="2" y="202"/>
                  </a:moveTo>
                  <a:lnTo>
                    <a:pt x="2" y="240"/>
                  </a:lnTo>
                  <a:lnTo>
                    <a:pt x="11" y="240"/>
                  </a:lnTo>
                  <a:lnTo>
                    <a:pt x="11" y="202"/>
                  </a:lnTo>
                  <a:lnTo>
                    <a:pt x="2" y="202"/>
                  </a:lnTo>
                  <a:close/>
                  <a:moveTo>
                    <a:pt x="2" y="269"/>
                  </a:moveTo>
                  <a:lnTo>
                    <a:pt x="2" y="307"/>
                  </a:lnTo>
                  <a:lnTo>
                    <a:pt x="11" y="307"/>
                  </a:lnTo>
                  <a:lnTo>
                    <a:pt x="11" y="269"/>
                  </a:lnTo>
                  <a:lnTo>
                    <a:pt x="2" y="269"/>
                  </a:lnTo>
                  <a:close/>
                  <a:moveTo>
                    <a:pt x="1" y="336"/>
                  </a:moveTo>
                  <a:lnTo>
                    <a:pt x="1" y="374"/>
                  </a:lnTo>
                  <a:lnTo>
                    <a:pt x="11" y="375"/>
                  </a:lnTo>
                  <a:lnTo>
                    <a:pt x="11" y="336"/>
                  </a:lnTo>
                  <a:lnTo>
                    <a:pt x="1" y="336"/>
                  </a:lnTo>
                  <a:close/>
                  <a:moveTo>
                    <a:pt x="1" y="403"/>
                  </a:moveTo>
                  <a:lnTo>
                    <a:pt x="1" y="442"/>
                  </a:lnTo>
                  <a:lnTo>
                    <a:pt x="11" y="442"/>
                  </a:lnTo>
                  <a:lnTo>
                    <a:pt x="11" y="403"/>
                  </a:lnTo>
                  <a:lnTo>
                    <a:pt x="1" y="403"/>
                  </a:lnTo>
                  <a:close/>
                  <a:moveTo>
                    <a:pt x="1" y="470"/>
                  </a:moveTo>
                  <a:lnTo>
                    <a:pt x="1" y="509"/>
                  </a:lnTo>
                  <a:lnTo>
                    <a:pt x="11" y="509"/>
                  </a:lnTo>
                  <a:lnTo>
                    <a:pt x="11" y="471"/>
                  </a:lnTo>
                  <a:lnTo>
                    <a:pt x="1" y="470"/>
                  </a:lnTo>
                  <a:close/>
                  <a:moveTo>
                    <a:pt x="1" y="538"/>
                  </a:moveTo>
                  <a:lnTo>
                    <a:pt x="1" y="576"/>
                  </a:lnTo>
                  <a:lnTo>
                    <a:pt x="11" y="576"/>
                  </a:lnTo>
                  <a:lnTo>
                    <a:pt x="11" y="538"/>
                  </a:lnTo>
                  <a:lnTo>
                    <a:pt x="1" y="538"/>
                  </a:lnTo>
                  <a:close/>
                  <a:moveTo>
                    <a:pt x="1" y="605"/>
                  </a:moveTo>
                  <a:lnTo>
                    <a:pt x="1" y="643"/>
                  </a:lnTo>
                  <a:lnTo>
                    <a:pt x="10" y="643"/>
                  </a:lnTo>
                  <a:lnTo>
                    <a:pt x="10" y="605"/>
                  </a:lnTo>
                  <a:lnTo>
                    <a:pt x="1" y="605"/>
                  </a:lnTo>
                  <a:close/>
                  <a:moveTo>
                    <a:pt x="1" y="672"/>
                  </a:moveTo>
                  <a:lnTo>
                    <a:pt x="1" y="710"/>
                  </a:lnTo>
                  <a:lnTo>
                    <a:pt x="10" y="710"/>
                  </a:lnTo>
                  <a:lnTo>
                    <a:pt x="10" y="672"/>
                  </a:lnTo>
                  <a:lnTo>
                    <a:pt x="1" y="672"/>
                  </a:lnTo>
                  <a:close/>
                  <a:moveTo>
                    <a:pt x="1" y="739"/>
                  </a:moveTo>
                  <a:lnTo>
                    <a:pt x="0" y="778"/>
                  </a:lnTo>
                  <a:lnTo>
                    <a:pt x="10" y="778"/>
                  </a:lnTo>
                  <a:lnTo>
                    <a:pt x="10" y="739"/>
                  </a:lnTo>
                  <a:lnTo>
                    <a:pt x="1" y="739"/>
                  </a:lnTo>
                  <a:close/>
                  <a:moveTo>
                    <a:pt x="0" y="806"/>
                  </a:moveTo>
                  <a:lnTo>
                    <a:pt x="0" y="844"/>
                  </a:lnTo>
                  <a:lnTo>
                    <a:pt x="10" y="844"/>
                  </a:lnTo>
                  <a:lnTo>
                    <a:pt x="10" y="806"/>
                  </a:lnTo>
                  <a:lnTo>
                    <a:pt x="0" y="80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9" name="Freeform 62"/>
            <p:cNvSpPr>
              <a:spLocks/>
            </p:cNvSpPr>
            <p:nvPr/>
          </p:nvSpPr>
          <p:spPr bwMode="auto">
            <a:xfrm>
              <a:off x="3822700" y="2324100"/>
              <a:ext cx="2592387" cy="1604963"/>
            </a:xfrm>
            <a:custGeom>
              <a:avLst/>
              <a:gdLst>
                <a:gd name="T0" fmla="*/ 13528 w 13605"/>
                <a:gd name="T1" fmla="*/ 163 h 8424"/>
                <a:gd name="T2" fmla="*/ 13455 w 13605"/>
                <a:gd name="T3" fmla="*/ 209 h 8424"/>
                <a:gd name="T4" fmla="*/ 13368 w 13605"/>
                <a:gd name="T5" fmla="*/ 262 h 8424"/>
                <a:gd name="T6" fmla="*/ 13215 w 13605"/>
                <a:gd name="T7" fmla="*/ 355 h 8424"/>
                <a:gd name="T8" fmla="*/ 12981 w 13605"/>
                <a:gd name="T9" fmla="*/ 500 h 8424"/>
                <a:gd name="T10" fmla="*/ 12720 w 13605"/>
                <a:gd name="T11" fmla="*/ 660 h 8424"/>
                <a:gd name="T12" fmla="*/ 12445 w 13605"/>
                <a:gd name="T13" fmla="*/ 829 h 8424"/>
                <a:gd name="T14" fmla="*/ 12028 w 13605"/>
                <a:gd name="T15" fmla="*/ 1085 h 8424"/>
                <a:gd name="T16" fmla="*/ 11764 w 13605"/>
                <a:gd name="T17" fmla="*/ 1247 h 8424"/>
                <a:gd name="T18" fmla="*/ 9720 w 13605"/>
                <a:gd name="T19" fmla="*/ 2503 h 8424"/>
                <a:gd name="T20" fmla="*/ 5880 w 13605"/>
                <a:gd name="T21" fmla="*/ 4863 h 8424"/>
                <a:gd name="T22" fmla="*/ 2040 w 13605"/>
                <a:gd name="T23" fmla="*/ 7223 h 8424"/>
                <a:gd name="T24" fmla="*/ 1787 w 13605"/>
                <a:gd name="T25" fmla="*/ 7378 h 8424"/>
                <a:gd name="T26" fmla="*/ 1515 w 13605"/>
                <a:gd name="T27" fmla="*/ 7546 h 8424"/>
                <a:gd name="T28" fmla="*/ 1097 w 13605"/>
                <a:gd name="T29" fmla="*/ 7803 h 8424"/>
                <a:gd name="T30" fmla="*/ 827 w 13605"/>
                <a:gd name="T31" fmla="*/ 7968 h 8424"/>
                <a:gd name="T32" fmla="*/ 578 w 13605"/>
                <a:gd name="T33" fmla="*/ 8121 h 8424"/>
                <a:gd name="T34" fmla="*/ 361 w 13605"/>
                <a:gd name="T35" fmla="*/ 8255 h 8424"/>
                <a:gd name="T36" fmla="*/ 268 w 13605"/>
                <a:gd name="T37" fmla="*/ 8312 h 8424"/>
                <a:gd name="T38" fmla="*/ 187 w 13605"/>
                <a:gd name="T39" fmla="*/ 8361 h 8424"/>
                <a:gd name="T40" fmla="*/ 120 w 13605"/>
                <a:gd name="T41" fmla="*/ 8403 h 8424"/>
                <a:gd name="T42" fmla="*/ 45 w 13605"/>
                <a:gd name="T43" fmla="*/ 8280 h 8424"/>
                <a:gd name="T44" fmla="*/ 112 w 13605"/>
                <a:gd name="T45" fmla="*/ 8239 h 8424"/>
                <a:gd name="T46" fmla="*/ 193 w 13605"/>
                <a:gd name="T47" fmla="*/ 8189 h 8424"/>
                <a:gd name="T48" fmla="*/ 286 w 13605"/>
                <a:gd name="T49" fmla="*/ 8132 h 8424"/>
                <a:gd name="T50" fmla="*/ 503 w 13605"/>
                <a:gd name="T51" fmla="*/ 7999 h 8424"/>
                <a:gd name="T52" fmla="*/ 752 w 13605"/>
                <a:gd name="T53" fmla="*/ 7846 h 8424"/>
                <a:gd name="T54" fmla="*/ 1021 w 13605"/>
                <a:gd name="T55" fmla="*/ 7680 h 8424"/>
                <a:gd name="T56" fmla="*/ 1440 w 13605"/>
                <a:gd name="T57" fmla="*/ 7423 h 8424"/>
                <a:gd name="T58" fmla="*/ 1712 w 13605"/>
                <a:gd name="T59" fmla="*/ 7256 h 8424"/>
                <a:gd name="T60" fmla="*/ 1965 w 13605"/>
                <a:gd name="T61" fmla="*/ 7100 h 8424"/>
                <a:gd name="T62" fmla="*/ 5805 w 13605"/>
                <a:gd name="T63" fmla="*/ 4741 h 8424"/>
                <a:gd name="T64" fmla="*/ 9645 w 13605"/>
                <a:gd name="T65" fmla="*/ 2381 h 8424"/>
                <a:gd name="T66" fmla="*/ 11688 w 13605"/>
                <a:gd name="T67" fmla="*/ 1125 h 8424"/>
                <a:gd name="T68" fmla="*/ 11952 w 13605"/>
                <a:gd name="T69" fmla="*/ 963 h 8424"/>
                <a:gd name="T70" fmla="*/ 12369 w 13605"/>
                <a:gd name="T71" fmla="*/ 707 h 8424"/>
                <a:gd name="T72" fmla="*/ 12645 w 13605"/>
                <a:gd name="T73" fmla="*/ 537 h 8424"/>
                <a:gd name="T74" fmla="*/ 12905 w 13605"/>
                <a:gd name="T75" fmla="*/ 377 h 8424"/>
                <a:gd name="T76" fmla="*/ 13140 w 13605"/>
                <a:gd name="T77" fmla="*/ 233 h 8424"/>
                <a:gd name="T78" fmla="*/ 13291 w 13605"/>
                <a:gd name="T79" fmla="*/ 140 h 8424"/>
                <a:gd name="T80" fmla="*/ 13378 w 13605"/>
                <a:gd name="T81" fmla="*/ 86 h 8424"/>
                <a:gd name="T82" fmla="*/ 13453 w 13605"/>
                <a:gd name="T83" fmla="*/ 40 h 8424"/>
                <a:gd name="T84" fmla="*/ 13584 w 13605"/>
                <a:gd name="T85" fmla="*/ 45 h 8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5" h="8424">
                  <a:moveTo>
                    <a:pt x="13560" y="143"/>
                  </a:moveTo>
                  <a:lnTo>
                    <a:pt x="13528" y="163"/>
                  </a:lnTo>
                  <a:lnTo>
                    <a:pt x="13493" y="185"/>
                  </a:lnTo>
                  <a:lnTo>
                    <a:pt x="13455" y="209"/>
                  </a:lnTo>
                  <a:lnTo>
                    <a:pt x="13412" y="235"/>
                  </a:lnTo>
                  <a:lnTo>
                    <a:pt x="13368" y="262"/>
                  </a:lnTo>
                  <a:lnTo>
                    <a:pt x="13319" y="292"/>
                  </a:lnTo>
                  <a:lnTo>
                    <a:pt x="13215" y="355"/>
                  </a:lnTo>
                  <a:lnTo>
                    <a:pt x="13102" y="425"/>
                  </a:lnTo>
                  <a:lnTo>
                    <a:pt x="12981" y="500"/>
                  </a:lnTo>
                  <a:lnTo>
                    <a:pt x="12853" y="578"/>
                  </a:lnTo>
                  <a:lnTo>
                    <a:pt x="12720" y="660"/>
                  </a:lnTo>
                  <a:lnTo>
                    <a:pt x="12584" y="744"/>
                  </a:lnTo>
                  <a:lnTo>
                    <a:pt x="12445" y="829"/>
                  </a:lnTo>
                  <a:lnTo>
                    <a:pt x="12165" y="1001"/>
                  </a:lnTo>
                  <a:lnTo>
                    <a:pt x="12028" y="1085"/>
                  </a:lnTo>
                  <a:lnTo>
                    <a:pt x="11893" y="1168"/>
                  </a:lnTo>
                  <a:lnTo>
                    <a:pt x="11764" y="1247"/>
                  </a:lnTo>
                  <a:lnTo>
                    <a:pt x="11640" y="1323"/>
                  </a:lnTo>
                  <a:lnTo>
                    <a:pt x="9720" y="2503"/>
                  </a:lnTo>
                  <a:lnTo>
                    <a:pt x="7800" y="3683"/>
                  </a:lnTo>
                  <a:lnTo>
                    <a:pt x="5880" y="4863"/>
                  </a:lnTo>
                  <a:lnTo>
                    <a:pt x="3960" y="6043"/>
                  </a:lnTo>
                  <a:lnTo>
                    <a:pt x="2040" y="7223"/>
                  </a:lnTo>
                  <a:lnTo>
                    <a:pt x="1917" y="7299"/>
                  </a:lnTo>
                  <a:lnTo>
                    <a:pt x="1787" y="7378"/>
                  </a:lnTo>
                  <a:lnTo>
                    <a:pt x="1653" y="7461"/>
                  </a:lnTo>
                  <a:lnTo>
                    <a:pt x="1515" y="7546"/>
                  </a:lnTo>
                  <a:lnTo>
                    <a:pt x="1236" y="7717"/>
                  </a:lnTo>
                  <a:lnTo>
                    <a:pt x="1097" y="7803"/>
                  </a:lnTo>
                  <a:lnTo>
                    <a:pt x="960" y="7887"/>
                  </a:lnTo>
                  <a:lnTo>
                    <a:pt x="827" y="7968"/>
                  </a:lnTo>
                  <a:lnTo>
                    <a:pt x="700" y="8047"/>
                  </a:lnTo>
                  <a:lnTo>
                    <a:pt x="578" y="8121"/>
                  </a:lnTo>
                  <a:lnTo>
                    <a:pt x="465" y="8191"/>
                  </a:lnTo>
                  <a:lnTo>
                    <a:pt x="361" y="8255"/>
                  </a:lnTo>
                  <a:lnTo>
                    <a:pt x="313" y="8284"/>
                  </a:lnTo>
                  <a:lnTo>
                    <a:pt x="268" y="8312"/>
                  </a:lnTo>
                  <a:lnTo>
                    <a:pt x="226" y="8338"/>
                  </a:lnTo>
                  <a:lnTo>
                    <a:pt x="187" y="8361"/>
                  </a:lnTo>
                  <a:lnTo>
                    <a:pt x="152" y="8383"/>
                  </a:lnTo>
                  <a:lnTo>
                    <a:pt x="120" y="8403"/>
                  </a:lnTo>
                  <a:cubicBezTo>
                    <a:pt x="86" y="8424"/>
                    <a:pt x="42" y="8413"/>
                    <a:pt x="21" y="8379"/>
                  </a:cubicBezTo>
                  <a:cubicBezTo>
                    <a:pt x="0" y="8345"/>
                    <a:pt x="11" y="8301"/>
                    <a:pt x="45" y="8280"/>
                  </a:cubicBezTo>
                  <a:lnTo>
                    <a:pt x="77" y="8261"/>
                  </a:lnTo>
                  <a:lnTo>
                    <a:pt x="112" y="8239"/>
                  </a:lnTo>
                  <a:lnTo>
                    <a:pt x="151" y="8215"/>
                  </a:lnTo>
                  <a:lnTo>
                    <a:pt x="193" y="8189"/>
                  </a:lnTo>
                  <a:lnTo>
                    <a:pt x="238" y="8162"/>
                  </a:lnTo>
                  <a:lnTo>
                    <a:pt x="286" y="8132"/>
                  </a:lnTo>
                  <a:lnTo>
                    <a:pt x="390" y="8068"/>
                  </a:lnTo>
                  <a:lnTo>
                    <a:pt x="503" y="7999"/>
                  </a:lnTo>
                  <a:lnTo>
                    <a:pt x="624" y="7924"/>
                  </a:lnTo>
                  <a:lnTo>
                    <a:pt x="752" y="7846"/>
                  </a:lnTo>
                  <a:lnTo>
                    <a:pt x="885" y="7764"/>
                  </a:lnTo>
                  <a:lnTo>
                    <a:pt x="1021" y="7680"/>
                  </a:lnTo>
                  <a:lnTo>
                    <a:pt x="1160" y="7595"/>
                  </a:lnTo>
                  <a:lnTo>
                    <a:pt x="1440" y="7423"/>
                  </a:lnTo>
                  <a:lnTo>
                    <a:pt x="1577" y="7338"/>
                  </a:lnTo>
                  <a:lnTo>
                    <a:pt x="1712" y="7256"/>
                  </a:lnTo>
                  <a:lnTo>
                    <a:pt x="1841" y="7176"/>
                  </a:lnTo>
                  <a:lnTo>
                    <a:pt x="1965" y="7100"/>
                  </a:lnTo>
                  <a:lnTo>
                    <a:pt x="3885" y="5920"/>
                  </a:lnTo>
                  <a:lnTo>
                    <a:pt x="5805" y="4741"/>
                  </a:lnTo>
                  <a:lnTo>
                    <a:pt x="7725" y="3561"/>
                  </a:lnTo>
                  <a:lnTo>
                    <a:pt x="9645" y="2381"/>
                  </a:lnTo>
                  <a:lnTo>
                    <a:pt x="11565" y="1201"/>
                  </a:lnTo>
                  <a:lnTo>
                    <a:pt x="11688" y="1125"/>
                  </a:lnTo>
                  <a:lnTo>
                    <a:pt x="11818" y="1045"/>
                  </a:lnTo>
                  <a:lnTo>
                    <a:pt x="11952" y="963"/>
                  </a:lnTo>
                  <a:lnTo>
                    <a:pt x="12090" y="878"/>
                  </a:lnTo>
                  <a:lnTo>
                    <a:pt x="12369" y="707"/>
                  </a:lnTo>
                  <a:lnTo>
                    <a:pt x="12508" y="621"/>
                  </a:lnTo>
                  <a:lnTo>
                    <a:pt x="12645" y="537"/>
                  </a:lnTo>
                  <a:lnTo>
                    <a:pt x="12778" y="456"/>
                  </a:lnTo>
                  <a:lnTo>
                    <a:pt x="12905" y="377"/>
                  </a:lnTo>
                  <a:lnTo>
                    <a:pt x="13027" y="303"/>
                  </a:lnTo>
                  <a:lnTo>
                    <a:pt x="13140" y="233"/>
                  </a:lnTo>
                  <a:lnTo>
                    <a:pt x="13244" y="169"/>
                  </a:lnTo>
                  <a:lnTo>
                    <a:pt x="13291" y="140"/>
                  </a:lnTo>
                  <a:lnTo>
                    <a:pt x="13337" y="111"/>
                  </a:lnTo>
                  <a:lnTo>
                    <a:pt x="13378" y="86"/>
                  </a:lnTo>
                  <a:lnTo>
                    <a:pt x="13417" y="62"/>
                  </a:lnTo>
                  <a:lnTo>
                    <a:pt x="13453" y="40"/>
                  </a:lnTo>
                  <a:lnTo>
                    <a:pt x="13485" y="20"/>
                  </a:lnTo>
                  <a:cubicBezTo>
                    <a:pt x="13519" y="0"/>
                    <a:pt x="13563" y="11"/>
                    <a:pt x="13584" y="45"/>
                  </a:cubicBezTo>
                  <a:cubicBezTo>
                    <a:pt x="13605" y="78"/>
                    <a:pt x="13594" y="123"/>
                    <a:pt x="13560" y="143"/>
                  </a:cubicBezTo>
                  <a:close/>
                </a:path>
              </a:pathLst>
            </a:custGeom>
            <a:solidFill>
              <a:schemeClr val="tx2">
                <a:lumMod val="60000"/>
                <a:lumOff val="40000"/>
              </a:schemeClr>
            </a:solidFill>
            <a:ln w="19050" cap="flat">
              <a:solidFill>
                <a:schemeClr val="tx2">
                  <a:lumMod val="60000"/>
                  <a:lumOff val="40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90" name="Group 89"/>
          <p:cNvGrpSpPr/>
          <p:nvPr/>
        </p:nvGrpSpPr>
        <p:grpSpPr>
          <a:xfrm>
            <a:off x="2220912" y="2406650"/>
            <a:ext cx="2860675" cy="2873376"/>
            <a:chOff x="3816350" y="1698625"/>
            <a:chExt cx="2860675" cy="2873376"/>
          </a:xfrm>
        </p:grpSpPr>
        <p:sp>
          <p:nvSpPr>
            <p:cNvPr id="91" name="Freeform 61"/>
            <p:cNvSpPr>
              <a:spLocks/>
            </p:cNvSpPr>
            <p:nvPr/>
          </p:nvSpPr>
          <p:spPr bwMode="auto">
            <a:xfrm>
              <a:off x="3816350" y="1868488"/>
              <a:ext cx="2603500" cy="1617663"/>
            </a:xfrm>
            <a:custGeom>
              <a:avLst/>
              <a:gdLst>
                <a:gd name="T0" fmla="*/ 13607 w 13669"/>
                <a:gd name="T1" fmla="*/ 200 h 8488"/>
                <a:gd name="T2" fmla="*/ 11687 w 13669"/>
                <a:gd name="T3" fmla="*/ 1380 h 8488"/>
                <a:gd name="T4" fmla="*/ 9767 w 13669"/>
                <a:gd name="T5" fmla="*/ 2559 h 8488"/>
                <a:gd name="T6" fmla="*/ 7847 w 13669"/>
                <a:gd name="T7" fmla="*/ 3739 h 8488"/>
                <a:gd name="T8" fmla="*/ 5927 w 13669"/>
                <a:gd name="T9" fmla="*/ 4919 h 8488"/>
                <a:gd name="T10" fmla="*/ 4007 w 13669"/>
                <a:gd name="T11" fmla="*/ 6099 h 8488"/>
                <a:gd name="T12" fmla="*/ 2087 w 13669"/>
                <a:gd name="T13" fmla="*/ 7279 h 8488"/>
                <a:gd name="T14" fmla="*/ 1963 w 13669"/>
                <a:gd name="T15" fmla="*/ 7355 h 8488"/>
                <a:gd name="T16" fmla="*/ 1834 w 13669"/>
                <a:gd name="T17" fmla="*/ 7435 h 8488"/>
                <a:gd name="T18" fmla="*/ 1699 w 13669"/>
                <a:gd name="T19" fmla="*/ 7517 h 8488"/>
                <a:gd name="T20" fmla="*/ 1562 w 13669"/>
                <a:gd name="T21" fmla="*/ 7602 h 8488"/>
                <a:gd name="T22" fmla="*/ 1282 w 13669"/>
                <a:gd name="T23" fmla="*/ 7773 h 8488"/>
                <a:gd name="T24" fmla="*/ 1143 w 13669"/>
                <a:gd name="T25" fmla="*/ 7859 h 8488"/>
                <a:gd name="T26" fmla="*/ 1007 w 13669"/>
                <a:gd name="T27" fmla="*/ 7943 h 8488"/>
                <a:gd name="T28" fmla="*/ 874 w 13669"/>
                <a:gd name="T29" fmla="*/ 8024 h 8488"/>
                <a:gd name="T30" fmla="*/ 746 w 13669"/>
                <a:gd name="T31" fmla="*/ 8103 h 8488"/>
                <a:gd name="T32" fmla="*/ 625 w 13669"/>
                <a:gd name="T33" fmla="*/ 8177 h 8488"/>
                <a:gd name="T34" fmla="*/ 512 w 13669"/>
                <a:gd name="T35" fmla="*/ 8247 h 8488"/>
                <a:gd name="T36" fmla="*/ 408 w 13669"/>
                <a:gd name="T37" fmla="*/ 8311 h 8488"/>
                <a:gd name="T38" fmla="*/ 360 w 13669"/>
                <a:gd name="T39" fmla="*/ 8340 h 8488"/>
                <a:gd name="T40" fmla="*/ 315 w 13669"/>
                <a:gd name="T41" fmla="*/ 8368 h 8488"/>
                <a:gd name="T42" fmla="*/ 273 w 13669"/>
                <a:gd name="T43" fmla="*/ 8393 h 8488"/>
                <a:gd name="T44" fmla="*/ 234 w 13669"/>
                <a:gd name="T45" fmla="*/ 8417 h 8488"/>
                <a:gd name="T46" fmla="*/ 199 w 13669"/>
                <a:gd name="T47" fmla="*/ 8439 h 8488"/>
                <a:gd name="T48" fmla="*/ 167 w 13669"/>
                <a:gd name="T49" fmla="*/ 8459 h 8488"/>
                <a:gd name="T50" fmla="*/ 29 w 13669"/>
                <a:gd name="T51" fmla="*/ 8426 h 8488"/>
                <a:gd name="T52" fmla="*/ 62 w 13669"/>
                <a:gd name="T53" fmla="*/ 8288 h 8488"/>
                <a:gd name="T54" fmla="*/ 94 w 13669"/>
                <a:gd name="T55" fmla="*/ 8269 h 8488"/>
                <a:gd name="T56" fmla="*/ 130 w 13669"/>
                <a:gd name="T57" fmla="*/ 8247 h 8488"/>
                <a:gd name="T58" fmla="*/ 168 w 13669"/>
                <a:gd name="T59" fmla="*/ 8223 h 8488"/>
                <a:gd name="T60" fmla="*/ 210 w 13669"/>
                <a:gd name="T61" fmla="*/ 8197 h 8488"/>
                <a:gd name="T62" fmla="*/ 255 w 13669"/>
                <a:gd name="T63" fmla="*/ 8170 h 8488"/>
                <a:gd name="T64" fmla="*/ 303 w 13669"/>
                <a:gd name="T65" fmla="*/ 8140 h 8488"/>
                <a:gd name="T66" fmla="*/ 407 w 13669"/>
                <a:gd name="T67" fmla="*/ 8076 h 8488"/>
                <a:gd name="T68" fmla="*/ 520 w 13669"/>
                <a:gd name="T69" fmla="*/ 8007 h 8488"/>
                <a:gd name="T70" fmla="*/ 642 w 13669"/>
                <a:gd name="T71" fmla="*/ 7932 h 8488"/>
                <a:gd name="T72" fmla="*/ 769 w 13669"/>
                <a:gd name="T73" fmla="*/ 7854 h 8488"/>
                <a:gd name="T74" fmla="*/ 902 w 13669"/>
                <a:gd name="T75" fmla="*/ 7772 h 8488"/>
                <a:gd name="T76" fmla="*/ 1039 w 13669"/>
                <a:gd name="T77" fmla="*/ 7688 h 8488"/>
                <a:gd name="T78" fmla="*/ 1178 w 13669"/>
                <a:gd name="T79" fmla="*/ 7603 h 8488"/>
                <a:gd name="T80" fmla="*/ 1457 w 13669"/>
                <a:gd name="T81" fmla="*/ 7431 h 8488"/>
                <a:gd name="T82" fmla="*/ 1595 w 13669"/>
                <a:gd name="T83" fmla="*/ 7347 h 8488"/>
                <a:gd name="T84" fmla="*/ 1729 w 13669"/>
                <a:gd name="T85" fmla="*/ 7264 h 8488"/>
                <a:gd name="T86" fmla="*/ 1859 w 13669"/>
                <a:gd name="T87" fmla="*/ 7185 h 8488"/>
                <a:gd name="T88" fmla="*/ 1982 w 13669"/>
                <a:gd name="T89" fmla="*/ 7109 h 8488"/>
                <a:gd name="T90" fmla="*/ 3902 w 13669"/>
                <a:gd name="T91" fmla="*/ 5929 h 8488"/>
                <a:gd name="T92" fmla="*/ 5822 w 13669"/>
                <a:gd name="T93" fmla="*/ 4749 h 8488"/>
                <a:gd name="T94" fmla="*/ 7742 w 13669"/>
                <a:gd name="T95" fmla="*/ 3569 h 8488"/>
                <a:gd name="T96" fmla="*/ 9662 w 13669"/>
                <a:gd name="T97" fmla="*/ 2389 h 8488"/>
                <a:gd name="T98" fmla="*/ 11582 w 13669"/>
                <a:gd name="T99" fmla="*/ 1209 h 8488"/>
                <a:gd name="T100" fmla="*/ 13502 w 13669"/>
                <a:gd name="T101" fmla="*/ 29 h 8488"/>
                <a:gd name="T102" fmla="*/ 13640 w 13669"/>
                <a:gd name="T103" fmla="*/ 62 h 8488"/>
                <a:gd name="T104" fmla="*/ 13607 w 13669"/>
                <a:gd name="T105" fmla="*/ 200 h 8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669" h="8488">
                  <a:moveTo>
                    <a:pt x="13607" y="200"/>
                  </a:moveTo>
                  <a:lnTo>
                    <a:pt x="11687" y="1380"/>
                  </a:lnTo>
                  <a:lnTo>
                    <a:pt x="9767" y="2559"/>
                  </a:lnTo>
                  <a:lnTo>
                    <a:pt x="7847" y="3739"/>
                  </a:lnTo>
                  <a:lnTo>
                    <a:pt x="5927" y="4919"/>
                  </a:lnTo>
                  <a:lnTo>
                    <a:pt x="4007" y="6099"/>
                  </a:lnTo>
                  <a:lnTo>
                    <a:pt x="2087" y="7279"/>
                  </a:lnTo>
                  <a:lnTo>
                    <a:pt x="1963" y="7355"/>
                  </a:lnTo>
                  <a:lnTo>
                    <a:pt x="1834" y="7435"/>
                  </a:lnTo>
                  <a:lnTo>
                    <a:pt x="1699" y="7517"/>
                  </a:lnTo>
                  <a:lnTo>
                    <a:pt x="1562" y="7602"/>
                  </a:lnTo>
                  <a:lnTo>
                    <a:pt x="1282" y="7773"/>
                  </a:lnTo>
                  <a:lnTo>
                    <a:pt x="1143" y="7859"/>
                  </a:lnTo>
                  <a:lnTo>
                    <a:pt x="1007" y="7943"/>
                  </a:lnTo>
                  <a:lnTo>
                    <a:pt x="874" y="8024"/>
                  </a:lnTo>
                  <a:lnTo>
                    <a:pt x="746" y="8103"/>
                  </a:lnTo>
                  <a:lnTo>
                    <a:pt x="625" y="8177"/>
                  </a:lnTo>
                  <a:lnTo>
                    <a:pt x="512" y="8247"/>
                  </a:lnTo>
                  <a:lnTo>
                    <a:pt x="408" y="8311"/>
                  </a:lnTo>
                  <a:lnTo>
                    <a:pt x="360" y="8340"/>
                  </a:lnTo>
                  <a:lnTo>
                    <a:pt x="315" y="8368"/>
                  </a:lnTo>
                  <a:lnTo>
                    <a:pt x="273" y="8393"/>
                  </a:lnTo>
                  <a:lnTo>
                    <a:pt x="234" y="8417"/>
                  </a:lnTo>
                  <a:lnTo>
                    <a:pt x="199" y="8439"/>
                  </a:lnTo>
                  <a:lnTo>
                    <a:pt x="167" y="8459"/>
                  </a:lnTo>
                  <a:cubicBezTo>
                    <a:pt x="119" y="8488"/>
                    <a:pt x="58" y="8473"/>
                    <a:pt x="29" y="8426"/>
                  </a:cubicBezTo>
                  <a:cubicBezTo>
                    <a:pt x="0" y="8378"/>
                    <a:pt x="15" y="8317"/>
                    <a:pt x="62" y="8288"/>
                  </a:cubicBezTo>
                  <a:lnTo>
                    <a:pt x="94" y="8269"/>
                  </a:lnTo>
                  <a:lnTo>
                    <a:pt x="130" y="8247"/>
                  </a:lnTo>
                  <a:lnTo>
                    <a:pt x="168" y="8223"/>
                  </a:lnTo>
                  <a:lnTo>
                    <a:pt x="210" y="8197"/>
                  </a:lnTo>
                  <a:lnTo>
                    <a:pt x="255" y="8170"/>
                  </a:lnTo>
                  <a:lnTo>
                    <a:pt x="303" y="8140"/>
                  </a:lnTo>
                  <a:lnTo>
                    <a:pt x="407" y="8076"/>
                  </a:lnTo>
                  <a:lnTo>
                    <a:pt x="520" y="8007"/>
                  </a:lnTo>
                  <a:lnTo>
                    <a:pt x="642" y="7932"/>
                  </a:lnTo>
                  <a:lnTo>
                    <a:pt x="769" y="7854"/>
                  </a:lnTo>
                  <a:lnTo>
                    <a:pt x="902" y="7772"/>
                  </a:lnTo>
                  <a:lnTo>
                    <a:pt x="1039" y="7688"/>
                  </a:lnTo>
                  <a:lnTo>
                    <a:pt x="1178" y="7603"/>
                  </a:lnTo>
                  <a:lnTo>
                    <a:pt x="1457" y="7431"/>
                  </a:lnTo>
                  <a:lnTo>
                    <a:pt x="1595" y="7347"/>
                  </a:lnTo>
                  <a:lnTo>
                    <a:pt x="1729" y="7264"/>
                  </a:lnTo>
                  <a:lnTo>
                    <a:pt x="1859" y="7185"/>
                  </a:lnTo>
                  <a:lnTo>
                    <a:pt x="1982" y="7109"/>
                  </a:lnTo>
                  <a:lnTo>
                    <a:pt x="3902" y="5929"/>
                  </a:lnTo>
                  <a:lnTo>
                    <a:pt x="5822" y="4749"/>
                  </a:lnTo>
                  <a:lnTo>
                    <a:pt x="7742" y="3569"/>
                  </a:lnTo>
                  <a:lnTo>
                    <a:pt x="9662" y="2389"/>
                  </a:lnTo>
                  <a:lnTo>
                    <a:pt x="11582" y="1209"/>
                  </a:lnTo>
                  <a:lnTo>
                    <a:pt x="13502" y="29"/>
                  </a:lnTo>
                  <a:cubicBezTo>
                    <a:pt x="13549" y="0"/>
                    <a:pt x="13611" y="15"/>
                    <a:pt x="13640" y="62"/>
                  </a:cubicBezTo>
                  <a:cubicBezTo>
                    <a:pt x="13669" y="109"/>
                    <a:pt x="13654" y="171"/>
                    <a:pt x="13607" y="200"/>
                  </a:cubicBezTo>
                  <a:close/>
                </a:path>
              </a:pathLst>
            </a:custGeom>
            <a:solidFill>
              <a:schemeClr val="tx2">
                <a:lumMod val="40000"/>
                <a:lumOff val="60000"/>
              </a:schemeClr>
            </a:solidFill>
            <a:ln w="1" cap="flat">
              <a:solidFill>
                <a:schemeClr val="tx2">
                  <a:lumMod val="40000"/>
                  <a:lumOff val="60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92" name="Rectangle 80"/>
            <p:cNvSpPr>
              <a:spLocks noChangeArrowheads="1"/>
            </p:cNvSpPr>
            <p:nvPr/>
          </p:nvSpPr>
          <p:spPr bwMode="auto">
            <a:xfrm>
              <a:off x="6523038" y="1698625"/>
              <a:ext cx="153987"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81"/>
            <p:cNvSpPr>
              <a:spLocks noChangeArrowheads="1"/>
            </p:cNvSpPr>
            <p:nvPr/>
          </p:nvSpPr>
          <p:spPr bwMode="auto">
            <a:xfrm>
              <a:off x="6596063" y="1782763"/>
              <a:ext cx="57708"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Calibri" pitchFamily="34"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94" name="Freeform 86"/>
            <p:cNvSpPr>
              <a:spLocks noEditPoints="1"/>
            </p:cNvSpPr>
            <p:nvPr/>
          </p:nvSpPr>
          <p:spPr bwMode="auto">
            <a:xfrm>
              <a:off x="4191000" y="3240088"/>
              <a:ext cx="15875" cy="1331913"/>
            </a:xfrm>
            <a:custGeom>
              <a:avLst/>
              <a:gdLst>
                <a:gd name="T0" fmla="*/ 10 w 10"/>
                <a:gd name="T1" fmla="*/ 38 h 839"/>
                <a:gd name="T2" fmla="*/ 0 w 10"/>
                <a:gd name="T3" fmla="*/ 0 h 839"/>
                <a:gd name="T4" fmla="*/ 10 w 10"/>
                <a:gd name="T5" fmla="*/ 67 h 839"/>
                <a:gd name="T6" fmla="*/ 0 w 10"/>
                <a:gd name="T7" fmla="*/ 105 h 839"/>
                <a:gd name="T8" fmla="*/ 10 w 10"/>
                <a:gd name="T9" fmla="*/ 67 h 839"/>
                <a:gd name="T10" fmla="*/ 10 w 10"/>
                <a:gd name="T11" fmla="*/ 172 h 839"/>
                <a:gd name="T12" fmla="*/ 0 w 10"/>
                <a:gd name="T13" fmla="*/ 134 h 839"/>
                <a:gd name="T14" fmla="*/ 10 w 10"/>
                <a:gd name="T15" fmla="*/ 201 h 839"/>
                <a:gd name="T16" fmla="*/ 0 w 10"/>
                <a:gd name="T17" fmla="*/ 240 h 839"/>
                <a:gd name="T18" fmla="*/ 10 w 10"/>
                <a:gd name="T19" fmla="*/ 201 h 839"/>
                <a:gd name="T20" fmla="*/ 10 w 10"/>
                <a:gd name="T21" fmla="*/ 307 h 839"/>
                <a:gd name="T22" fmla="*/ 0 w 10"/>
                <a:gd name="T23" fmla="*/ 268 h 839"/>
                <a:gd name="T24" fmla="*/ 10 w 10"/>
                <a:gd name="T25" fmla="*/ 336 h 839"/>
                <a:gd name="T26" fmla="*/ 0 w 10"/>
                <a:gd name="T27" fmla="*/ 374 h 839"/>
                <a:gd name="T28" fmla="*/ 10 w 10"/>
                <a:gd name="T29" fmla="*/ 336 h 839"/>
                <a:gd name="T30" fmla="*/ 10 w 10"/>
                <a:gd name="T31" fmla="*/ 441 h 839"/>
                <a:gd name="T32" fmla="*/ 0 w 10"/>
                <a:gd name="T33" fmla="*/ 403 h 839"/>
                <a:gd name="T34" fmla="*/ 10 w 10"/>
                <a:gd name="T35" fmla="*/ 470 h 839"/>
                <a:gd name="T36" fmla="*/ 0 w 10"/>
                <a:gd name="T37" fmla="*/ 508 h 839"/>
                <a:gd name="T38" fmla="*/ 10 w 10"/>
                <a:gd name="T39" fmla="*/ 470 h 839"/>
                <a:gd name="T40" fmla="*/ 10 w 10"/>
                <a:gd name="T41" fmla="*/ 576 h 839"/>
                <a:gd name="T42" fmla="*/ 0 w 10"/>
                <a:gd name="T43" fmla="*/ 537 h 839"/>
                <a:gd name="T44" fmla="*/ 10 w 10"/>
                <a:gd name="T45" fmla="*/ 604 h 839"/>
                <a:gd name="T46" fmla="*/ 0 w 10"/>
                <a:gd name="T47" fmla="*/ 643 h 839"/>
                <a:gd name="T48" fmla="*/ 10 w 10"/>
                <a:gd name="T49" fmla="*/ 604 h 839"/>
                <a:gd name="T50" fmla="*/ 10 w 10"/>
                <a:gd name="T51" fmla="*/ 710 h 839"/>
                <a:gd name="T52" fmla="*/ 0 w 10"/>
                <a:gd name="T53" fmla="*/ 672 h 839"/>
                <a:gd name="T54" fmla="*/ 10 w 10"/>
                <a:gd name="T55" fmla="*/ 739 h 839"/>
                <a:gd name="T56" fmla="*/ 0 w 10"/>
                <a:gd name="T57" fmla="*/ 777 h 839"/>
                <a:gd name="T58" fmla="*/ 10 w 10"/>
                <a:gd name="T59" fmla="*/ 739 h 839"/>
                <a:gd name="T60" fmla="*/ 10 w 10"/>
                <a:gd name="T61" fmla="*/ 839 h 839"/>
                <a:gd name="T62" fmla="*/ 0 w 10"/>
                <a:gd name="T63" fmla="*/ 806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839">
                  <a:moveTo>
                    <a:pt x="10" y="0"/>
                  </a:moveTo>
                  <a:lnTo>
                    <a:pt x="10" y="38"/>
                  </a:lnTo>
                  <a:lnTo>
                    <a:pt x="0" y="38"/>
                  </a:lnTo>
                  <a:lnTo>
                    <a:pt x="0" y="0"/>
                  </a:lnTo>
                  <a:lnTo>
                    <a:pt x="10" y="0"/>
                  </a:lnTo>
                  <a:close/>
                  <a:moveTo>
                    <a:pt x="10" y="67"/>
                  </a:moveTo>
                  <a:lnTo>
                    <a:pt x="10" y="105"/>
                  </a:lnTo>
                  <a:lnTo>
                    <a:pt x="0" y="105"/>
                  </a:lnTo>
                  <a:lnTo>
                    <a:pt x="0" y="67"/>
                  </a:lnTo>
                  <a:lnTo>
                    <a:pt x="10" y="67"/>
                  </a:lnTo>
                  <a:close/>
                  <a:moveTo>
                    <a:pt x="10" y="134"/>
                  </a:moveTo>
                  <a:lnTo>
                    <a:pt x="10" y="172"/>
                  </a:lnTo>
                  <a:lnTo>
                    <a:pt x="0" y="172"/>
                  </a:lnTo>
                  <a:lnTo>
                    <a:pt x="0" y="134"/>
                  </a:lnTo>
                  <a:lnTo>
                    <a:pt x="10" y="134"/>
                  </a:lnTo>
                  <a:close/>
                  <a:moveTo>
                    <a:pt x="10" y="201"/>
                  </a:moveTo>
                  <a:lnTo>
                    <a:pt x="10" y="240"/>
                  </a:lnTo>
                  <a:lnTo>
                    <a:pt x="0" y="240"/>
                  </a:lnTo>
                  <a:lnTo>
                    <a:pt x="0" y="201"/>
                  </a:lnTo>
                  <a:lnTo>
                    <a:pt x="10" y="201"/>
                  </a:lnTo>
                  <a:close/>
                  <a:moveTo>
                    <a:pt x="10" y="268"/>
                  </a:moveTo>
                  <a:lnTo>
                    <a:pt x="10" y="307"/>
                  </a:lnTo>
                  <a:lnTo>
                    <a:pt x="0" y="307"/>
                  </a:lnTo>
                  <a:lnTo>
                    <a:pt x="0" y="268"/>
                  </a:lnTo>
                  <a:lnTo>
                    <a:pt x="10" y="268"/>
                  </a:lnTo>
                  <a:close/>
                  <a:moveTo>
                    <a:pt x="10" y="336"/>
                  </a:moveTo>
                  <a:lnTo>
                    <a:pt x="10" y="374"/>
                  </a:lnTo>
                  <a:lnTo>
                    <a:pt x="0" y="374"/>
                  </a:lnTo>
                  <a:lnTo>
                    <a:pt x="0" y="336"/>
                  </a:lnTo>
                  <a:lnTo>
                    <a:pt x="10" y="336"/>
                  </a:lnTo>
                  <a:close/>
                  <a:moveTo>
                    <a:pt x="10" y="403"/>
                  </a:moveTo>
                  <a:lnTo>
                    <a:pt x="10" y="441"/>
                  </a:lnTo>
                  <a:lnTo>
                    <a:pt x="0" y="441"/>
                  </a:lnTo>
                  <a:lnTo>
                    <a:pt x="0" y="403"/>
                  </a:lnTo>
                  <a:lnTo>
                    <a:pt x="10" y="403"/>
                  </a:lnTo>
                  <a:close/>
                  <a:moveTo>
                    <a:pt x="10" y="470"/>
                  </a:moveTo>
                  <a:lnTo>
                    <a:pt x="10" y="508"/>
                  </a:lnTo>
                  <a:lnTo>
                    <a:pt x="0" y="508"/>
                  </a:lnTo>
                  <a:lnTo>
                    <a:pt x="0" y="470"/>
                  </a:lnTo>
                  <a:lnTo>
                    <a:pt x="10" y="470"/>
                  </a:lnTo>
                  <a:close/>
                  <a:moveTo>
                    <a:pt x="10" y="537"/>
                  </a:moveTo>
                  <a:lnTo>
                    <a:pt x="10" y="576"/>
                  </a:lnTo>
                  <a:lnTo>
                    <a:pt x="0" y="576"/>
                  </a:lnTo>
                  <a:lnTo>
                    <a:pt x="0" y="537"/>
                  </a:lnTo>
                  <a:lnTo>
                    <a:pt x="10" y="537"/>
                  </a:lnTo>
                  <a:close/>
                  <a:moveTo>
                    <a:pt x="10" y="604"/>
                  </a:moveTo>
                  <a:lnTo>
                    <a:pt x="10" y="643"/>
                  </a:lnTo>
                  <a:lnTo>
                    <a:pt x="0" y="643"/>
                  </a:lnTo>
                  <a:lnTo>
                    <a:pt x="0" y="604"/>
                  </a:lnTo>
                  <a:lnTo>
                    <a:pt x="10" y="604"/>
                  </a:lnTo>
                  <a:close/>
                  <a:moveTo>
                    <a:pt x="10" y="672"/>
                  </a:moveTo>
                  <a:lnTo>
                    <a:pt x="10" y="710"/>
                  </a:lnTo>
                  <a:lnTo>
                    <a:pt x="0" y="710"/>
                  </a:lnTo>
                  <a:lnTo>
                    <a:pt x="0" y="672"/>
                  </a:lnTo>
                  <a:lnTo>
                    <a:pt x="10" y="672"/>
                  </a:lnTo>
                  <a:close/>
                  <a:moveTo>
                    <a:pt x="10" y="739"/>
                  </a:moveTo>
                  <a:lnTo>
                    <a:pt x="10" y="777"/>
                  </a:lnTo>
                  <a:lnTo>
                    <a:pt x="0" y="777"/>
                  </a:lnTo>
                  <a:lnTo>
                    <a:pt x="0" y="739"/>
                  </a:lnTo>
                  <a:lnTo>
                    <a:pt x="10" y="739"/>
                  </a:lnTo>
                  <a:close/>
                  <a:moveTo>
                    <a:pt x="10" y="806"/>
                  </a:moveTo>
                  <a:lnTo>
                    <a:pt x="10" y="839"/>
                  </a:lnTo>
                  <a:lnTo>
                    <a:pt x="0" y="839"/>
                  </a:lnTo>
                  <a:lnTo>
                    <a:pt x="0" y="806"/>
                  </a:lnTo>
                  <a:lnTo>
                    <a:pt x="10" y="80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36" name="Group 35"/>
          <p:cNvGrpSpPr/>
          <p:nvPr/>
        </p:nvGrpSpPr>
        <p:grpSpPr>
          <a:xfrm>
            <a:off x="2066131" y="3009900"/>
            <a:ext cx="2697162" cy="1395413"/>
            <a:chOff x="3640138" y="2298700"/>
            <a:chExt cx="2697162" cy="1395413"/>
          </a:xfrm>
        </p:grpSpPr>
        <p:sp>
          <p:nvSpPr>
            <p:cNvPr id="37" name="Freeform 89"/>
            <p:cNvSpPr>
              <a:spLocks noEditPoints="1"/>
            </p:cNvSpPr>
            <p:nvPr/>
          </p:nvSpPr>
          <p:spPr bwMode="auto">
            <a:xfrm>
              <a:off x="5019675" y="2703513"/>
              <a:ext cx="628650" cy="120650"/>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 name="Freeform 96"/>
            <p:cNvSpPr>
              <a:spLocks noEditPoints="1"/>
            </p:cNvSpPr>
            <p:nvPr/>
          </p:nvSpPr>
          <p:spPr bwMode="auto">
            <a:xfrm>
              <a:off x="5708650" y="2298700"/>
              <a:ext cx="628650" cy="119063"/>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97"/>
            <p:cNvSpPr>
              <a:spLocks noEditPoints="1"/>
            </p:cNvSpPr>
            <p:nvPr/>
          </p:nvSpPr>
          <p:spPr bwMode="auto">
            <a:xfrm>
              <a:off x="4270375" y="3173413"/>
              <a:ext cx="628650" cy="120650"/>
            </a:xfrm>
            <a:custGeom>
              <a:avLst/>
              <a:gdLst>
                <a:gd name="T0" fmla="*/ 6600 w 6600"/>
                <a:gd name="T1" fmla="*/ 495 h 1263"/>
                <a:gd name="T2" fmla="*/ 270 w 6600"/>
                <a:gd name="T3" fmla="*/ 495 h 1263"/>
                <a:gd name="T4" fmla="*/ 270 w 6600"/>
                <a:gd name="T5" fmla="*/ 767 h 1263"/>
                <a:gd name="T6" fmla="*/ 6600 w 6600"/>
                <a:gd name="T7" fmla="*/ 767 h 1263"/>
                <a:gd name="T8" fmla="*/ 6600 w 6600"/>
                <a:gd name="T9" fmla="*/ 495 h 1263"/>
                <a:gd name="T10" fmla="*/ 1017 w 6600"/>
                <a:gd name="T11" fmla="*/ 38 h 1263"/>
                <a:gd name="T12" fmla="*/ 0 w 6600"/>
                <a:gd name="T13" fmla="*/ 631 h 1263"/>
                <a:gd name="T14" fmla="*/ 1017 w 6600"/>
                <a:gd name="T15" fmla="*/ 1225 h 1263"/>
                <a:gd name="T16" fmla="*/ 1203 w 6600"/>
                <a:gd name="T17" fmla="*/ 1176 h 1263"/>
                <a:gd name="T18" fmla="*/ 1154 w 6600"/>
                <a:gd name="T19" fmla="*/ 990 h 1263"/>
                <a:gd name="T20" fmla="*/ 1154 w 6600"/>
                <a:gd name="T21" fmla="*/ 990 h 1263"/>
                <a:gd name="T22" fmla="*/ 338 w 6600"/>
                <a:gd name="T23" fmla="*/ 514 h 1263"/>
                <a:gd name="T24" fmla="*/ 338 w 6600"/>
                <a:gd name="T25" fmla="*/ 749 h 1263"/>
                <a:gd name="T26" fmla="*/ 1154 w 6600"/>
                <a:gd name="T27" fmla="*/ 273 h 1263"/>
                <a:gd name="T28" fmla="*/ 1203 w 6600"/>
                <a:gd name="T29" fmla="*/ 87 h 1263"/>
                <a:gd name="T30" fmla="*/ 1017 w 6600"/>
                <a:gd name="T31" fmla="*/ 38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00" h="1263">
                  <a:moveTo>
                    <a:pt x="6600" y="495"/>
                  </a:moveTo>
                  <a:lnTo>
                    <a:pt x="270" y="495"/>
                  </a:lnTo>
                  <a:lnTo>
                    <a:pt x="270" y="767"/>
                  </a:lnTo>
                  <a:lnTo>
                    <a:pt x="6600" y="767"/>
                  </a:lnTo>
                  <a:lnTo>
                    <a:pt x="6600" y="495"/>
                  </a:lnTo>
                  <a:close/>
                  <a:moveTo>
                    <a:pt x="1017" y="38"/>
                  </a:moveTo>
                  <a:lnTo>
                    <a:pt x="0" y="631"/>
                  </a:lnTo>
                  <a:lnTo>
                    <a:pt x="1017" y="1225"/>
                  </a:lnTo>
                  <a:cubicBezTo>
                    <a:pt x="1082" y="1263"/>
                    <a:pt x="1165" y="1241"/>
                    <a:pt x="1203" y="1176"/>
                  </a:cubicBezTo>
                  <a:cubicBezTo>
                    <a:pt x="1241" y="1111"/>
                    <a:pt x="1219" y="1028"/>
                    <a:pt x="1154" y="990"/>
                  </a:cubicBezTo>
                  <a:lnTo>
                    <a:pt x="1154" y="990"/>
                  </a:lnTo>
                  <a:lnTo>
                    <a:pt x="338" y="514"/>
                  </a:lnTo>
                  <a:lnTo>
                    <a:pt x="338" y="749"/>
                  </a:lnTo>
                  <a:lnTo>
                    <a:pt x="1154" y="273"/>
                  </a:lnTo>
                  <a:cubicBezTo>
                    <a:pt x="1219" y="235"/>
                    <a:pt x="1241" y="152"/>
                    <a:pt x="1203" y="87"/>
                  </a:cubicBezTo>
                  <a:cubicBezTo>
                    <a:pt x="1165" y="22"/>
                    <a:pt x="1082" y="0"/>
                    <a:pt x="1017" y="38"/>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98"/>
            <p:cNvSpPr>
              <a:spLocks noEditPoints="1"/>
            </p:cNvSpPr>
            <p:nvPr/>
          </p:nvSpPr>
          <p:spPr bwMode="auto">
            <a:xfrm>
              <a:off x="3640138" y="3573463"/>
              <a:ext cx="628650" cy="120650"/>
            </a:xfrm>
            <a:custGeom>
              <a:avLst/>
              <a:gdLst>
                <a:gd name="T0" fmla="*/ 6600 w 6600"/>
                <a:gd name="T1" fmla="*/ 495 h 1263"/>
                <a:gd name="T2" fmla="*/ 270 w 6600"/>
                <a:gd name="T3" fmla="*/ 495 h 1263"/>
                <a:gd name="T4" fmla="*/ 270 w 6600"/>
                <a:gd name="T5" fmla="*/ 767 h 1263"/>
                <a:gd name="T6" fmla="*/ 6600 w 6600"/>
                <a:gd name="T7" fmla="*/ 767 h 1263"/>
                <a:gd name="T8" fmla="*/ 6600 w 6600"/>
                <a:gd name="T9" fmla="*/ 495 h 1263"/>
                <a:gd name="T10" fmla="*/ 1017 w 6600"/>
                <a:gd name="T11" fmla="*/ 38 h 1263"/>
                <a:gd name="T12" fmla="*/ 0 w 6600"/>
                <a:gd name="T13" fmla="*/ 631 h 1263"/>
                <a:gd name="T14" fmla="*/ 1017 w 6600"/>
                <a:gd name="T15" fmla="*/ 1225 h 1263"/>
                <a:gd name="T16" fmla="*/ 1203 w 6600"/>
                <a:gd name="T17" fmla="*/ 1176 h 1263"/>
                <a:gd name="T18" fmla="*/ 1154 w 6600"/>
                <a:gd name="T19" fmla="*/ 990 h 1263"/>
                <a:gd name="T20" fmla="*/ 1154 w 6600"/>
                <a:gd name="T21" fmla="*/ 990 h 1263"/>
                <a:gd name="T22" fmla="*/ 338 w 6600"/>
                <a:gd name="T23" fmla="*/ 514 h 1263"/>
                <a:gd name="T24" fmla="*/ 338 w 6600"/>
                <a:gd name="T25" fmla="*/ 749 h 1263"/>
                <a:gd name="T26" fmla="*/ 1154 w 6600"/>
                <a:gd name="T27" fmla="*/ 273 h 1263"/>
                <a:gd name="T28" fmla="*/ 1203 w 6600"/>
                <a:gd name="T29" fmla="*/ 87 h 1263"/>
                <a:gd name="T30" fmla="*/ 1017 w 6600"/>
                <a:gd name="T31" fmla="*/ 38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00" h="1263">
                  <a:moveTo>
                    <a:pt x="6600" y="495"/>
                  </a:moveTo>
                  <a:lnTo>
                    <a:pt x="270" y="495"/>
                  </a:lnTo>
                  <a:lnTo>
                    <a:pt x="270" y="767"/>
                  </a:lnTo>
                  <a:lnTo>
                    <a:pt x="6600" y="767"/>
                  </a:lnTo>
                  <a:lnTo>
                    <a:pt x="6600" y="495"/>
                  </a:lnTo>
                  <a:close/>
                  <a:moveTo>
                    <a:pt x="1017" y="38"/>
                  </a:moveTo>
                  <a:lnTo>
                    <a:pt x="0" y="631"/>
                  </a:lnTo>
                  <a:lnTo>
                    <a:pt x="1017" y="1225"/>
                  </a:lnTo>
                  <a:cubicBezTo>
                    <a:pt x="1082" y="1263"/>
                    <a:pt x="1165" y="1241"/>
                    <a:pt x="1203" y="1176"/>
                  </a:cubicBezTo>
                  <a:cubicBezTo>
                    <a:pt x="1241" y="1111"/>
                    <a:pt x="1219" y="1028"/>
                    <a:pt x="1154" y="990"/>
                  </a:cubicBezTo>
                  <a:lnTo>
                    <a:pt x="1154" y="990"/>
                  </a:lnTo>
                  <a:lnTo>
                    <a:pt x="338" y="514"/>
                  </a:lnTo>
                  <a:lnTo>
                    <a:pt x="338" y="749"/>
                  </a:lnTo>
                  <a:lnTo>
                    <a:pt x="1154" y="273"/>
                  </a:lnTo>
                  <a:cubicBezTo>
                    <a:pt x="1219" y="235"/>
                    <a:pt x="1241" y="152"/>
                    <a:pt x="1203" y="87"/>
                  </a:cubicBezTo>
                  <a:cubicBezTo>
                    <a:pt x="1165" y="22"/>
                    <a:pt x="1082" y="0"/>
                    <a:pt x="1017" y="38"/>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1" name="Freeform 131"/>
          <p:cNvSpPr>
            <a:spLocks/>
          </p:cNvSpPr>
          <p:nvPr/>
        </p:nvSpPr>
        <p:spPr bwMode="auto">
          <a:xfrm>
            <a:off x="3316410" y="3916435"/>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42" name="Freeform 131"/>
          <p:cNvSpPr>
            <a:spLocks/>
          </p:cNvSpPr>
          <p:nvPr/>
        </p:nvSpPr>
        <p:spPr bwMode="auto">
          <a:xfrm>
            <a:off x="2579810" y="3919610"/>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Tree>
    <p:extLst>
      <p:ext uri="{BB962C8B-B14F-4D97-AF65-F5344CB8AC3E}">
        <p14:creationId xmlns:p14="http://schemas.microsoft.com/office/powerpoint/2010/main" val="258999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VIII</a:t>
            </a:r>
          </a:p>
        </p:txBody>
      </p:sp>
      <p:sp>
        <p:nvSpPr>
          <p:cNvPr id="3" name="Content Placeholder 2"/>
          <p:cNvSpPr>
            <a:spLocks noGrp="1"/>
          </p:cNvSpPr>
          <p:nvPr>
            <p:ph idx="4294967295"/>
          </p:nvPr>
        </p:nvSpPr>
        <p:spPr>
          <a:xfrm>
            <a:off x="5208588" y="2286000"/>
            <a:ext cx="3935412" cy="3962400"/>
          </a:xfrm>
        </p:spPr>
        <p:txBody>
          <a:bodyPr>
            <a:normAutofit/>
          </a:bodyPr>
          <a:lstStyle/>
          <a:p>
            <a:r>
              <a:rPr lang="en-US" dirty="0"/>
              <a:t>Sale implies the price is going down.</a:t>
            </a:r>
          </a:p>
          <a:p>
            <a:r>
              <a:rPr lang="en-US" dirty="0"/>
              <a:t>This causes a </a:t>
            </a:r>
            <a:r>
              <a:rPr lang="en-US" i="1" dirty="0"/>
              <a:t>movement</a:t>
            </a:r>
            <a:r>
              <a:rPr lang="en-US" dirty="0"/>
              <a:t> along the supply curve.</a:t>
            </a:r>
          </a:p>
        </p:txBody>
      </p:sp>
      <p:sp>
        <p:nvSpPr>
          <p:cNvPr id="4" name="Rectangle 3"/>
          <p:cNvSpPr/>
          <p:nvPr/>
        </p:nvSpPr>
        <p:spPr>
          <a:xfrm>
            <a:off x="228600" y="1143000"/>
            <a:ext cx="8763000" cy="584775"/>
          </a:xfrm>
          <a:prstGeom prst="rect">
            <a:avLst/>
          </a:prstGeom>
        </p:spPr>
        <p:txBody>
          <a:bodyPr wrap="square">
            <a:spAutoFit/>
          </a:bodyPr>
          <a:lstStyle/>
          <a:p>
            <a:r>
              <a:rPr lang="en-US" sz="3200" dirty="0">
                <a:latin typeface="Calibri Light" pitchFamily="34" charset="0"/>
              </a:rPr>
              <a:t>Producers cut price for a black Friday sale.</a:t>
            </a:r>
          </a:p>
        </p:txBody>
      </p:sp>
      <p:sp>
        <p:nvSpPr>
          <p:cNvPr id="102" name="Oval 101"/>
          <p:cNvSpPr>
            <a:spLocks noChangeArrowheads="1"/>
          </p:cNvSpPr>
          <p:nvPr/>
        </p:nvSpPr>
        <p:spPr bwMode="auto">
          <a:xfrm>
            <a:off x="1245206" y="5440038"/>
            <a:ext cx="48893" cy="53129"/>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Rectangle 54"/>
          <p:cNvSpPr>
            <a:spLocks noChangeArrowheads="1"/>
          </p:cNvSpPr>
          <p:nvPr/>
        </p:nvSpPr>
        <p:spPr bwMode="auto">
          <a:xfrm>
            <a:off x="1242714" y="2881454"/>
            <a:ext cx="278121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kumimoji="0" lang="en-US" sz="1400" b="1" i="0" u="none" strike="noStrike" cap="none" normalizeH="0" baseline="0" dirty="0">
                <a:ln>
                  <a:noFill/>
                </a:ln>
                <a:solidFill>
                  <a:srgbClr val="000000"/>
                </a:solidFill>
                <a:effectLst/>
                <a:latin typeface="Arial" pitchFamily="34" charset="0"/>
                <a:cs typeface="Arial" pitchFamily="34" charset="0"/>
              </a:rPr>
              <a:t>2. quantity supplied decreases…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nvGrpSpPr>
          <p:cNvPr id="160" name="Group 159"/>
          <p:cNvGrpSpPr/>
          <p:nvPr/>
        </p:nvGrpSpPr>
        <p:grpSpPr>
          <a:xfrm>
            <a:off x="1047191" y="3697410"/>
            <a:ext cx="2269845" cy="2073356"/>
            <a:chOff x="1047191" y="3697410"/>
            <a:chExt cx="2269845" cy="2073356"/>
          </a:xfrm>
        </p:grpSpPr>
        <p:sp>
          <p:nvSpPr>
            <p:cNvPr id="107" name="Freeform 51"/>
            <p:cNvSpPr>
              <a:spLocks noEditPoints="1"/>
            </p:cNvSpPr>
            <p:nvPr/>
          </p:nvSpPr>
          <p:spPr bwMode="auto">
            <a:xfrm>
              <a:off x="1047191" y="3722646"/>
              <a:ext cx="2245399" cy="17267"/>
            </a:xfrm>
            <a:custGeom>
              <a:avLst/>
              <a:gdLst>
                <a:gd name="T0" fmla="*/ 50 w 1837"/>
                <a:gd name="T1" fmla="*/ 0 h 13"/>
                <a:gd name="T2" fmla="*/ 0 w 1837"/>
                <a:gd name="T3" fmla="*/ 13 h 13"/>
                <a:gd name="T4" fmla="*/ 87 w 1837"/>
                <a:gd name="T5" fmla="*/ 0 h 13"/>
                <a:gd name="T6" fmla="*/ 137 w 1837"/>
                <a:gd name="T7" fmla="*/ 13 h 13"/>
                <a:gd name="T8" fmla="*/ 87 w 1837"/>
                <a:gd name="T9" fmla="*/ 0 h 13"/>
                <a:gd name="T10" fmla="*/ 224 w 1837"/>
                <a:gd name="T11" fmla="*/ 0 h 13"/>
                <a:gd name="T12" fmla="*/ 174 w 1837"/>
                <a:gd name="T13" fmla="*/ 13 h 13"/>
                <a:gd name="T14" fmla="*/ 262 w 1837"/>
                <a:gd name="T15" fmla="*/ 0 h 13"/>
                <a:gd name="T16" fmla="*/ 312 w 1837"/>
                <a:gd name="T17" fmla="*/ 13 h 13"/>
                <a:gd name="T18" fmla="*/ 262 w 1837"/>
                <a:gd name="T19" fmla="*/ 0 h 13"/>
                <a:gd name="T20" fmla="*/ 399 w 1837"/>
                <a:gd name="T21" fmla="*/ 0 h 13"/>
                <a:gd name="T22" fmla="*/ 349 w 1837"/>
                <a:gd name="T23" fmla="*/ 13 h 13"/>
                <a:gd name="T24" fmla="*/ 436 w 1837"/>
                <a:gd name="T25" fmla="*/ 0 h 13"/>
                <a:gd name="T26" fmla="*/ 486 w 1837"/>
                <a:gd name="T27" fmla="*/ 13 h 13"/>
                <a:gd name="T28" fmla="*/ 436 w 1837"/>
                <a:gd name="T29" fmla="*/ 0 h 13"/>
                <a:gd name="T30" fmla="*/ 574 w 1837"/>
                <a:gd name="T31" fmla="*/ 0 h 13"/>
                <a:gd name="T32" fmla="*/ 524 w 1837"/>
                <a:gd name="T33" fmla="*/ 13 h 13"/>
                <a:gd name="T34" fmla="*/ 611 w 1837"/>
                <a:gd name="T35" fmla="*/ 0 h 13"/>
                <a:gd name="T36" fmla="*/ 661 w 1837"/>
                <a:gd name="T37" fmla="*/ 13 h 13"/>
                <a:gd name="T38" fmla="*/ 611 w 1837"/>
                <a:gd name="T39" fmla="*/ 0 h 13"/>
                <a:gd name="T40" fmla="*/ 748 w 1837"/>
                <a:gd name="T41" fmla="*/ 0 h 13"/>
                <a:gd name="T42" fmla="*/ 699 w 1837"/>
                <a:gd name="T43" fmla="*/ 13 h 13"/>
                <a:gd name="T44" fmla="*/ 786 w 1837"/>
                <a:gd name="T45" fmla="*/ 0 h 13"/>
                <a:gd name="T46" fmla="*/ 836 w 1837"/>
                <a:gd name="T47" fmla="*/ 13 h 13"/>
                <a:gd name="T48" fmla="*/ 786 w 1837"/>
                <a:gd name="T49" fmla="*/ 0 h 13"/>
                <a:gd name="T50" fmla="*/ 923 w 1837"/>
                <a:gd name="T51" fmla="*/ 0 h 13"/>
                <a:gd name="T52" fmla="*/ 873 w 1837"/>
                <a:gd name="T53" fmla="*/ 13 h 13"/>
                <a:gd name="T54" fmla="*/ 961 w 1837"/>
                <a:gd name="T55" fmla="*/ 0 h 13"/>
                <a:gd name="T56" fmla="*/ 1010 w 1837"/>
                <a:gd name="T57" fmla="*/ 13 h 13"/>
                <a:gd name="T58" fmla="*/ 961 w 1837"/>
                <a:gd name="T59" fmla="*/ 0 h 13"/>
                <a:gd name="T60" fmla="*/ 1098 w 1837"/>
                <a:gd name="T61" fmla="*/ 0 h 13"/>
                <a:gd name="T62" fmla="*/ 1048 w 1837"/>
                <a:gd name="T63" fmla="*/ 13 h 13"/>
                <a:gd name="T64" fmla="*/ 1135 w 1837"/>
                <a:gd name="T65" fmla="*/ 0 h 13"/>
                <a:gd name="T66" fmla="*/ 1185 w 1837"/>
                <a:gd name="T67" fmla="*/ 13 h 13"/>
                <a:gd name="T68" fmla="*/ 1135 w 1837"/>
                <a:gd name="T69" fmla="*/ 0 h 13"/>
                <a:gd name="T70" fmla="*/ 1273 w 1837"/>
                <a:gd name="T71" fmla="*/ 0 h 13"/>
                <a:gd name="T72" fmla="*/ 1223 w 1837"/>
                <a:gd name="T73" fmla="*/ 13 h 13"/>
                <a:gd name="T74" fmla="*/ 1310 w 1837"/>
                <a:gd name="T75" fmla="*/ 0 h 13"/>
                <a:gd name="T76" fmla="*/ 1360 w 1837"/>
                <a:gd name="T77" fmla="*/ 13 h 13"/>
                <a:gd name="T78" fmla="*/ 1310 w 1837"/>
                <a:gd name="T79" fmla="*/ 0 h 13"/>
                <a:gd name="T80" fmla="*/ 1447 w 1837"/>
                <a:gd name="T81" fmla="*/ 0 h 13"/>
                <a:gd name="T82" fmla="*/ 1397 w 1837"/>
                <a:gd name="T83" fmla="*/ 13 h 13"/>
                <a:gd name="T84" fmla="*/ 1485 w 1837"/>
                <a:gd name="T85" fmla="*/ 0 h 13"/>
                <a:gd name="T86" fmla="*/ 1535 w 1837"/>
                <a:gd name="T87" fmla="*/ 13 h 13"/>
                <a:gd name="T88" fmla="*/ 1485 w 1837"/>
                <a:gd name="T89" fmla="*/ 0 h 13"/>
                <a:gd name="T90" fmla="*/ 1622 w 1837"/>
                <a:gd name="T91" fmla="*/ 0 h 13"/>
                <a:gd name="T92" fmla="*/ 1572 w 1837"/>
                <a:gd name="T93" fmla="*/ 13 h 13"/>
                <a:gd name="T94" fmla="*/ 1659 w 1837"/>
                <a:gd name="T95" fmla="*/ 0 h 13"/>
                <a:gd name="T96" fmla="*/ 1709 w 1837"/>
                <a:gd name="T97" fmla="*/ 13 h 13"/>
                <a:gd name="T98" fmla="*/ 1659 w 1837"/>
                <a:gd name="T99" fmla="*/ 0 h 13"/>
                <a:gd name="T100" fmla="*/ 1797 w 1837"/>
                <a:gd name="T101" fmla="*/ 0 h 13"/>
                <a:gd name="T102" fmla="*/ 1747 w 1837"/>
                <a:gd name="T103" fmla="*/ 13 h 13"/>
                <a:gd name="T104" fmla="*/ 1834 w 1837"/>
                <a:gd name="T105" fmla="*/ 0 h 13"/>
                <a:gd name="T106" fmla="*/ 1837 w 1837"/>
                <a:gd name="T107" fmla="*/ 13 h 13"/>
                <a:gd name="T108" fmla="*/ 1834 w 1837"/>
                <a:gd name="T10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7" h="13">
                  <a:moveTo>
                    <a:pt x="0" y="0"/>
                  </a:moveTo>
                  <a:lnTo>
                    <a:pt x="50" y="0"/>
                  </a:lnTo>
                  <a:lnTo>
                    <a:pt x="50" y="13"/>
                  </a:lnTo>
                  <a:lnTo>
                    <a:pt x="0" y="13"/>
                  </a:lnTo>
                  <a:lnTo>
                    <a:pt x="0" y="0"/>
                  </a:lnTo>
                  <a:close/>
                  <a:moveTo>
                    <a:pt x="87" y="0"/>
                  </a:moveTo>
                  <a:lnTo>
                    <a:pt x="137" y="0"/>
                  </a:lnTo>
                  <a:lnTo>
                    <a:pt x="137" y="13"/>
                  </a:lnTo>
                  <a:lnTo>
                    <a:pt x="87" y="13"/>
                  </a:lnTo>
                  <a:lnTo>
                    <a:pt x="87" y="0"/>
                  </a:lnTo>
                  <a:close/>
                  <a:moveTo>
                    <a:pt x="174" y="0"/>
                  </a:moveTo>
                  <a:lnTo>
                    <a:pt x="224" y="0"/>
                  </a:lnTo>
                  <a:lnTo>
                    <a:pt x="224" y="13"/>
                  </a:lnTo>
                  <a:lnTo>
                    <a:pt x="174" y="13"/>
                  </a:lnTo>
                  <a:lnTo>
                    <a:pt x="174" y="0"/>
                  </a:lnTo>
                  <a:close/>
                  <a:moveTo>
                    <a:pt x="262" y="0"/>
                  </a:moveTo>
                  <a:lnTo>
                    <a:pt x="312" y="0"/>
                  </a:lnTo>
                  <a:lnTo>
                    <a:pt x="312" y="13"/>
                  </a:lnTo>
                  <a:lnTo>
                    <a:pt x="262" y="13"/>
                  </a:lnTo>
                  <a:lnTo>
                    <a:pt x="262" y="0"/>
                  </a:lnTo>
                  <a:close/>
                  <a:moveTo>
                    <a:pt x="349" y="0"/>
                  </a:moveTo>
                  <a:lnTo>
                    <a:pt x="399" y="0"/>
                  </a:lnTo>
                  <a:lnTo>
                    <a:pt x="399" y="13"/>
                  </a:lnTo>
                  <a:lnTo>
                    <a:pt x="349" y="13"/>
                  </a:lnTo>
                  <a:lnTo>
                    <a:pt x="349" y="0"/>
                  </a:lnTo>
                  <a:close/>
                  <a:moveTo>
                    <a:pt x="436" y="0"/>
                  </a:moveTo>
                  <a:lnTo>
                    <a:pt x="486" y="0"/>
                  </a:lnTo>
                  <a:lnTo>
                    <a:pt x="486" y="13"/>
                  </a:lnTo>
                  <a:lnTo>
                    <a:pt x="436" y="13"/>
                  </a:lnTo>
                  <a:lnTo>
                    <a:pt x="436" y="0"/>
                  </a:lnTo>
                  <a:close/>
                  <a:moveTo>
                    <a:pt x="524" y="0"/>
                  </a:moveTo>
                  <a:lnTo>
                    <a:pt x="574" y="0"/>
                  </a:lnTo>
                  <a:lnTo>
                    <a:pt x="574" y="13"/>
                  </a:lnTo>
                  <a:lnTo>
                    <a:pt x="524" y="13"/>
                  </a:lnTo>
                  <a:lnTo>
                    <a:pt x="524" y="0"/>
                  </a:lnTo>
                  <a:close/>
                  <a:moveTo>
                    <a:pt x="611" y="0"/>
                  </a:moveTo>
                  <a:lnTo>
                    <a:pt x="661" y="0"/>
                  </a:lnTo>
                  <a:lnTo>
                    <a:pt x="661" y="13"/>
                  </a:lnTo>
                  <a:lnTo>
                    <a:pt x="611" y="13"/>
                  </a:lnTo>
                  <a:lnTo>
                    <a:pt x="611" y="0"/>
                  </a:lnTo>
                  <a:close/>
                  <a:moveTo>
                    <a:pt x="699" y="0"/>
                  </a:moveTo>
                  <a:lnTo>
                    <a:pt x="748" y="0"/>
                  </a:lnTo>
                  <a:lnTo>
                    <a:pt x="748" y="13"/>
                  </a:lnTo>
                  <a:lnTo>
                    <a:pt x="699" y="13"/>
                  </a:lnTo>
                  <a:lnTo>
                    <a:pt x="699" y="0"/>
                  </a:lnTo>
                  <a:close/>
                  <a:moveTo>
                    <a:pt x="786" y="0"/>
                  </a:moveTo>
                  <a:lnTo>
                    <a:pt x="836" y="0"/>
                  </a:lnTo>
                  <a:lnTo>
                    <a:pt x="836" y="13"/>
                  </a:lnTo>
                  <a:lnTo>
                    <a:pt x="786" y="13"/>
                  </a:lnTo>
                  <a:lnTo>
                    <a:pt x="786" y="0"/>
                  </a:lnTo>
                  <a:close/>
                  <a:moveTo>
                    <a:pt x="873" y="0"/>
                  </a:moveTo>
                  <a:lnTo>
                    <a:pt x="923" y="0"/>
                  </a:lnTo>
                  <a:lnTo>
                    <a:pt x="923" y="13"/>
                  </a:lnTo>
                  <a:lnTo>
                    <a:pt x="873" y="13"/>
                  </a:lnTo>
                  <a:lnTo>
                    <a:pt x="873" y="0"/>
                  </a:lnTo>
                  <a:close/>
                  <a:moveTo>
                    <a:pt x="961" y="0"/>
                  </a:moveTo>
                  <a:lnTo>
                    <a:pt x="1010" y="0"/>
                  </a:lnTo>
                  <a:lnTo>
                    <a:pt x="1010" y="13"/>
                  </a:lnTo>
                  <a:lnTo>
                    <a:pt x="961" y="13"/>
                  </a:lnTo>
                  <a:lnTo>
                    <a:pt x="961" y="0"/>
                  </a:lnTo>
                  <a:close/>
                  <a:moveTo>
                    <a:pt x="1048" y="0"/>
                  </a:moveTo>
                  <a:lnTo>
                    <a:pt x="1098" y="0"/>
                  </a:lnTo>
                  <a:lnTo>
                    <a:pt x="1098" y="13"/>
                  </a:lnTo>
                  <a:lnTo>
                    <a:pt x="1048" y="13"/>
                  </a:lnTo>
                  <a:lnTo>
                    <a:pt x="1048" y="0"/>
                  </a:lnTo>
                  <a:close/>
                  <a:moveTo>
                    <a:pt x="1135" y="0"/>
                  </a:moveTo>
                  <a:lnTo>
                    <a:pt x="1185" y="0"/>
                  </a:lnTo>
                  <a:lnTo>
                    <a:pt x="1185" y="13"/>
                  </a:lnTo>
                  <a:lnTo>
                    <a:pt x="1135" y="13"/>
                  </a:lnTo>
                  <a:lnTo>
                    <a:pt x="1135" y="0"/>
                  </a:lnTo>
                  <a:close/>
                  <a:moveTo>
                    <a:pt x="1223" y="0"/>
                  </a:moveTo>
                  <a:lnTo>
                    <a:pt x="1273" y="0"/>
                  </a:lnTo>
                  <a:lnTo>
                    <a:pt x="1273" y="13"/>
                  </a:lnTo>
                  <a:lnTo>
                    <a:pt x="1223" y="13"/>
                  </a:lnTo>
                  <a:lnTo>
                    <a:pt x="1223" y="0"/>
                  </a:lnTo>
                  <a:close/>
                  <a:moveTo>
                    <a:pt x="1310" y="0"/>
                  </a:moveTo>
                  <a:lnTo>
                    <a:pt x="1360" y="0"/>
                  </a:lnTo>
                  <a:lnTo>
                    <a:pt x="1360" y="13"/>
                  </a:lnTo>
                  <a:lnTo>
                    <a:pt x="1310" y="13"/>
                  </a:lnTo>
                  <a:lnTo>
                    <a:pt x="1310" y="0"/>
                  </a:lnTo>
                  <a:close/>
                  <a:moveTo>
                    <a:pt x="1397" y="0"/>
                  </a:moveTo>
                  <a:lnTo>
                    <a:pt x="1447" y="0"/>
                  </a:lnTo>
                  <a:lnTo>
                    <a:pt x="1447" y="13"/>
                  </a:lnTo>
                  <a:lnTo>
                    <a:pt x="1397" y="13"/>
                  </a:lnTo>
                  <a:lnTo>
                    <a:pt x="1397" y="0"/>
                  </a:lnTo>
                  <a:close/>
                  <a:moveTo>
                    <a:pt x="1485" y="0"/>
                  </a:moveTo>
                  <a:lnTo>
                    <a:pt x="1535" y="0"/>
                  </a:lnTo>
                  <a:lnTo>
                    <a:pt x="1535" y="13"/>
                  </a:lnTo>
                  <a:lnTo>
                    <a:pt x="1485" y="13"/>
                  </a:lnTo>
                  <a:lnTo>
                    <a:pt x="1485" y="0"/>
                  </a:lnTo>
                  <a:close/>
                  <a:moveTo>
                    <a:pt x="1572" y="0"/>
                  </a:moveTo>
                  <a:lnTo>
                    <a:pt x="1622" y="0"/>
                  </a:lnTo>
                  <a:lnTo>
                    <a:pt x="1622" y="13"/>
                  </a:lnTo>
                  <a:lnTo>
                    <a:pt x="1572" y="13"/>
                  </a:lnTo>
                  <a:lnTo>
                    <a:pt x="1572" y="0"/>
                  </a:lnTo>
                  <a:close/>
                  <a:moveTo>
                    <a:pt x="1659" y="0"/>
                  </a:moveTo>
                  <a:lnTo>
                    <a:pt x="1709" y="0"/>
                  </a:lnTo>
                  <a:lnTo>
                    <a:pt x="1709" y="13"/>
                  </a:lnTo>
                  <a:lnTo>
                    <a:pt x="1659" y="13"/>
                  </a:lnTo>
                  <a:lnTo>
                    <a:pt x="1659" y="0"/>
                  </a:lnTo>
                  <a:close/>
                  <a:moveTo>
                    <a:pt x="1747" y="0"/>
                  </a:moveTo>
                  <a:lnTo>
                    <a:pt x="1797" y="0"/>
                  </a:lnTo>
                  <a:lnTo>
                    <a:pt x="1797" y="13"/>
                  </a:lnTo>
                  <a:lnTo>
                    <a:pt x="1747" y="13"/>
                  </a:lnTo>
                  <a:lnTo>
                    <a:pt x="1747" y="0"/>
                  </a:lnTo>
                  <a:close/>
                  <a:moveTo>
                    <a:pt x="1834" y="0"/>
                  </a:moveTo>
                  <a:lnTo>
                    <a:pt x="1837" y="0"/>
                  </a:lnTo>
                  <a:lnTo>
                    <a:pt x="1837" y="13"/>
                  </a:lnTo>
                  <a:lnTo>
                    <a:pt x="1834" y="13"/>
                  </a:lnTo>
                  <a:lnTo>
                    <a:pt x="1834"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8" name="Oval 107"/>
            <p:cNvSpPr>
              <a:spLocks noChangeArrowheads="1"/>
            </p:cNvSpPr>
            <p:nvPr/>
          </p:nvSpPr>
          <p:spPr bwMode="auto">
            <a:xfrm>
              <a:off x="3266921" y="3697410"/>
              <a:ext cx="50115" cy="5445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9" name="Freeform 52"/>
            <p:cNvSpPr>
              <a:spLocks noEditPoints="1"/>
            </p:cNvSpPr>
            <p:nvPr/>
          </p:nvSpPr>
          <p:spPr bwMode="auto">
            <a:xfrm>
              <a:off x="3285256" y="3731944"/>
              <a:ext cx="14668" cy="2038822"/>
            </a:xfrm>
            <a:custGeom>
              <a:avLst/>
              <a:gdLst>
                <a:gd name="T0" fmla="*/ 12 w 12"/>
                <a:gd name="T1" fmla="*/ 50 h 1535"/>
                <a:gd name="T2" fmla="*/ 0 w 12"/>
                <a:gd name="T3" fmla="*/ 0 h 1535"/>
                <a:gd name="T4" fmla="*/ 12 w 12"/>
                <a:gd name="T5" fmla="*/ 87 h 1535"/>
                <a:gd name="T6" fmla="*/ 0 w 12"/>
                <a:gd name="T7" fmla="*/ 137 h 1535"/>
                <a:gd name="T8" fmla="*/ 12 w 12"/>
                <a:gd name="T9" fmla="*/ 87 h 1535"/>
                <a:gd name="T10" fmla="*/ 12 w 12"/>
                <a:gd name="T11" fmla="*/ 224 h 1535"/>
                <a:gd name="T12" fmla="*/ 0 w 12"/>
                <a:gd name="T13" fmla="*/ 174 h 1535"/>
                <a:gd name="T14" fmla="*/ 12 w 12"/>
                <a:gd name="T15" fmla="*/ 262 h 1535"/>
                <a:gd name="T16" fmla="*/ 0 w 12"/>
                <a:gd name="T17" fmla="*/ 312 h 1535"/>
                <a:gd name="T18" fmla="*/ 12 w 12"/>
                <a:gd name="T19" fmla="*/ 262 h 1535"/>
                <a:gd name="T20" fmla="*/ 12 w 12"/>
                <a:gd name="T21" fmla="*/ 399 h 1535"/>
                <a:gd name="T22" fmla="*/ 0 w 12"/>
                <a:gd name="T23" fmla="*/ 349 h 1535"/>
                <a:gd name="T24" fmla="*/ 12 w 12"/>
                <a:gd name="T25" fmla="*/ 436 h 1535"/>
                <a:gd name="T26" fmla="*/ 0 w 12"/>
                <a:gd name="T27" fmla="*/ 486 h 1535"/>
                <a:gd name="T28" fmla="*/ 12 w 12"/>
                <a:gd name="T29" fmla="*/ 436 h 1535"/>
                <a:gd name="T30" fmla="*/ 12 w 12"/>
                <a:gd name="T31" fmla="*/ 574 h 1535"/>
                <a:gd name="T32" fmla="*/ 0 w 12"/>
                <a:gd name="T33" fmla="*/ 524 h 1535"/>
                <a:gd name="T34" fmla="*/ 12 w 12"/>
                <a:gd name="T35" fmla="*/ 611 h 1535"/>
                <a:gd name="T36" fmla="*/ 0 w 12"/>
                <a:gd name="T37" fmla="*/ 661 h 1535"/>
                <a:gd name="T38" fmla="*/ 12 w 12"/>
                <a:gd name="T39" fmla="*/ 611 h 1535"/>
                <a:gd name="T40" fmla="*/ 12 w 12"/>
                <a:gd name="T41" fmla="*/ 748 h 1535"/>
                <a:gd name="T42" fmla="*/ 0 w 12"/>
                <a:gd name="T43" fmla="*/ 699 h 1535"/>
                <a:gd name="T44" fmla="*/ 12 w 12"/>
                <a:gd name="T45" fmla="*/ 786 h 1535"/>
                <a:gd name="T46" fmla="*/ 0 w 12"/>
                <a:gd name="T47" fmla="*/ 836 h 1535"/>
                <a:gd name="T48" fmla="*/ 12 w 12"/>
                <a:gd name="T49" fmla="*/ 786 h 1535"/>
                <a:gd name="T50" fmla="*/ 12 w 12"/>
                <a:gd name="T51" fmla="*/ 923 h 1535"/>
                <a:gd name="T52" fmla="*/ 0 w 12"/>
                <a:gd name="T53" fmla="*/ 873 h 1535"/>
                <a:gd name="T54" fmla="*/ 12 w 12"/>
                <a:gd name="T55" fmla="*/ 961 h 1535"/>
                <a:gd name="T56" fmla="*/ 0 w 12"/>
                <a:gd name="T57" fmla="*/ 1011 h 1535"/>
                <a:gd name="T58" fmla="*/ 12 w 12"/>
                <a:gd name="T59" fmla="*/ 961 h 1535"/>
                <a:gd name="T60" fmla="*/ 12 w 12"/>
                <a:gd name="T61" fmla="*/ 1098 h 1535"/>
                <a:gd name="T62" fmla="*/ 0 w 12"/>
                <a:gd name="T63" fmla="*/ 1048 h 1535"/>
                <a:gd name="T64" fmla="*/ 12 w 12"/>
                <a:gd name="T65" fmla="*/ 1135 h 1535"/>
                <a:gd name="T66" fmla="*/ 0 w 12"/>
                <a:gd name="T67" fmla="*/ 1185 h 1535"/>
                <a:gd name="T68" fmla="*/ 12 w 12"/>
                <a:gd name="T69" fmla="*/ 1135 h 1535"/>
                <a:gd name="T70" fmla="*/ 12 w 12"/>
                <a:gd name="T71" fmla="*/ 1273 h 1535"/>
                <a:gd name="T72" fmla="*/ 0 w 12"/>
                <a:gd name="T73" fmla="*/ 1223 h 1535"/>
                <a:gd name="T74" fmla="*/ 12 w 12"/>
                <a:gd name="T75" fmla="*/ 1310 h 1535"/>
                <a:gd name="T76" fmla="*/ 0 w 12"/>
                <a:gd name="T77" fmla="*/ 1360 h 1535"/>
                <a:gd name="T78" fmla="*/ 12 w 12"/>
                <a:gd name="T79" fmla="*/ 1310 h 1535"/>
                <a:gd name="T80" fmla="*/ 12 w 12"/>
                <a:gd name="T81" fmla="*/ 1447 h 1535"/>
                <a:gd name="T82" fmla="*/ 0 w 12"/>
                <a:gd name="T83" fmla="*/ 1397 h 1535"/>
                <a:gd name="T84" fmla="*/ 12 w 12"/>
                <a:gd name="T85" fmla="*/ 1485 h 1535"/>
                <a:gd name="T86" fmla="*/ 0 w 12"/>
                <a:gd name="T87" fmla="*/ 1535 h 1535"/>
                <a:gd name="T88" fmla="*/ 12 w 12"/>
                <a:gd name="T89" fmla="*/ 1485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 h="1535">
                  <a:moveTo>
                    <a:pt x="12" y="0"/>
                  </a:moveTo>
                  <a:lnTo>
                    <a:pt x="12" y="50"/>
                  </a:lnTo>
                  <a:lnTo>
                    <a:pt x="0" y="50"/>
                  </a:lnTo>
                  <a:lnTo>
                    <a:pt x="0" y="0"/>
                  </a:lnTo>
                  <a:lnTo>
                    <a:pt x="12" y="0"/>
                  </a:lnTo>
                  <a:close/>
                  <a:moveTo>
                    <a:pt x="12" y="87"/>
                  </a:moveTo>
                  <a:lnTo>
                    <a:pt x="12" y="137"/>
                  </a:lnTo>
                  <a:lnTo>
                    <a:pt x="0" y="137"/>
                  </a:lnTo>
                  <a:lnTo>
                    <a:pt x="0" y="87"/>
                  </a:lnTo>
                  <a:lnTo>
                    <a:pt x="12" y="87"/>
                  </a:lnTo>
                  <a:close/>
                  <a:moveTo>
                    <a:pt x="12" y="174"/>
                  </a:moveTo>
                  <a:lnTo>
                    <a:pt x="12" y="224"/>
                  </a:lnTo>
                  <a:lnTo>
                    <a:pt x="0" y="224"/>
                  </a:lnTo>
                  <a:lnTo>
                    <a:pt x="0" y="174"/>
                  </a:lnTo>
                  <a:lnTo>
                    <a:pt x="12" y="174"/>
                  </a:lnTo>
                  <a:close/>
                  <a:moveTo>
                    <a:pt x="12" y="262"/>
                  </a:moveTo>
                  <a:lnTo>
                    <a:pt x="12" y="312"/>
                  </a:lnTo>
                  <a:lnTo>
                    <a:pt x="0" y="312"/>
                  </a:lnTo>
                  <a:lnTo>
                    <a:pt x="0" y="262"/>
                  </a:lnTo>
                  <a:lnTo>
                    <a:pt x="12" y="262"/>
                  </a:lnTo>
                  <a:close/>
                  <a:moveTo>
                    <a:pt x="12" y="349"/>
                  </a:moveTo>
                  <a:lnTo>
                    <a:pt x="12" y="399"/>
                  </a:lnTo>
                  <a:lnTo>
                    <a:pt x="0" y="399"/>
                  </a:lnTo>
                  <a:lnTo>
                    <a:pt x="0" y="349"/>
                  </a:lnTo>
                  <a:lnTo>
                    <a:pt x="12" y="349"/>
                  </a:lnTo>
                  <a:close/>
                  <a:moveTo>
                    <a:pt x="12" y="436"/>
                  </a:moveTo>
                  <a:lnTo>
                    <a:pt x="12" y="486"/>
                  </a:lnTo>
                  <a:lnTo>
                    <a:pt x="0" y="486"/>
                  </a:lnTo>
                  <a:lnTo>
                    <a:pt x="0" y="436"/>
                  </a:lnTo>
                  <a:lnTo>
                    <a:pt x="12" y="436"/>
                  </a:lnTo>
                  <a:close/>
                  <a:moveTo>
                    <a:pt x="12" y="524"/>
                  </a:moveTo>
                  <a:lnTo>
                    <a:pt x="12" y="574"/>
                  </a:lnTo>
                  <a:lnTo>
                    <a:pt x="0" y="574"/>
                  </a:lnTo>
                  <a:lnTo>
                    <a:pt x="0" y="524"/>
                  </a:lnTo>
                  <a:lnTo>
                    <a:pt x="12" y="524"/>
                  </a:lnTo>
                  <a:close/>
                  <a:moveTo>
                    <a:pt x="12" y="611"/>
                  </a:moveTo>
                  <a:lnTo>
                    <a:pt x="12" y="661"/>
                  </a:lnTo>
                  <a:lnTo>
                    <a:pt x="0" y="661"/>
                  </a:lnTo>
                  <a:lnTo>
                    <a:pt x="0" y="611"/>
                  </a:lnTo>
                  <a:lnTo>
                    <a:pt x="12" y="611"/>
                  </a:lnTo>
                  <a:close/>
                  <a:moveTo>
                    <a:pt x="12" y="699"/>
                  </a:moveTo>
                  <a:lnTo>
                    <a:pt x="12" y="748"/>
                  </a:lnTo>
                  <a:lnTo>
                    <a:pt x="0" y="748"/>
                  </a:lnTo>
                  <a:lnTo>
                    <a:pt x="0" y="699"/>
                  </a:lnTo>
                  <a:lnTo>
                    <a:pt x="12" y="699"/>
                  </a:lnTo>
                  <a:close/>
                  <a:moveTo>
                    <a:pt x="12" y="786"/>
                  </a:moveTo>
                  <a:lnTo>
                    <a:pt x="12" y="836"/>
                  </a:lnTo>
                  <a:lnTo>
                    <a:pt x="0" y="836"/>
                  </a:lnTo>
                  <a:lnTo>
                    <a:pt x="0" y="786"/>
                  </a:lnTo>
                  <a:lnTo>
                    <a:pt x="12" y="786"/>
                  </a:lnTo>
                  <a:close/>
                  <a:moveTo>
                    <a:pt x="12" y="873"/>
                  </a:moveTo>
                  <a:lnTo>
                    <a:pt x="12" y="923"/>
                  </a:lnTo>
                  <a:lnTo>
                    <a:pt x="0" y="923"/>
                  </a:lnTo>
                  <a:lnTo>
                    <a:pt x="0" y="873"/>
                  </a:lnTo>
                  <a:lnTo>
                    <a:pt x="12" y="873"/>
                  </a:lnTo>
                  <a:close/>
                  <a:moveTo>
                    <a:pt x="12" y="961"/>
                  </a:moveTo>
                  <a:lnTo>
                    <a:pt x="12" y="1011"/>
                  </a:lnTo>
                  <a:lnTo>
                    <a:pt x="0" y="1011"/>
                  </a:lnTo>
                  <a:lnTo>
                    <a:pt x="0" y="961"/>
                  </a:lnTo>
                  <a:lnTo>
                    <a:pt x="12" y="961"/>
                  </a:lnTo>
                  <a:close/>
                  <a:moveTo>
                    <a:pt x="12" y="1048"/>
                  </a:moveTo>
                  <a:lnTo>
                    <a:pt x="12" y="1098"/>
                  </a:lnTo>
                  <a:lnTo>
                    <a:pt x="0" y="1098"/>
                  </a:lnTo>
                  <a:lnTo>
                    <a:pt x="0" y="1048"/>
                  </a:lnTo>
                  <a:lnTo>
                    <a:pt x="12" y="1048"/>
                  </a:lnTo>
                  <a:close/>
                  <a:moveTo>
                    <a:pt x="12" y="1135"/>
                  </a:moveTo>
                  <a:lnTo>
                    <a:pt x="12" y="1185"/>
                  </a:lnTo>
                  <a:lnTo>
                    <a:pt x="0" y="1185"/>
                  </a:lnTo>
                  <a:lnTo>
                    <a:pt x="0" y="1135"/>
                  </a:lnTo>
                  <a:lnTo>
                    <a:pt x="12" y="1135"/>
                  </a:lnTo>
                  <a:close/>
                  <a:moveTo>
                    <a:pt x="12" y="1223"/>
                  </a:moveTo>
                  <a:lnTo>
                    <a:pt x="12" y="1273"/>
                  </a:lnTo>
                  <a:lnTo>
                    <a:pt x="0" y="1273"/>
                  </a:lnTo>
                  <a:lnTo>
                    <a:pt x="0" y="1223"/>
                  </a:lnTo>
                  <a:lnTo>
                    <a:pt x="12" y="1223"/>
                  </a:lnTo>
                  <a:close/>
                  <a:moveTo>
                    <a:pt x="12" y="1310"/>
                  </a:moveTo>
                  <a:lnTo>
                    <a:pt x="12" y="1360"/>
                  </a:lnTo>
                  <a:lnTo>
                    <a:pt x="0" y="1360"/>
                  </a:lnTo>
                  <a:lnTo>
                    <a:pt x="0" y="1310"/>
                  </a:lnTo>
                  <a:lnTo>
                    <a:pt x="12" y="1310"/>
                  </a:lnTo>
                  <a:close/>
                  <a:moveTo>
                    <a:pt x="12" y="1397"/>
                  </a:moveTo>
                  <a:lnTo>
                    <a:pt x="12" y="1447"/>
                  </a:lnTo>
                  <a:lnTo>
                    <a:pt x="0" y="1447"/>
                  </a:lnTo>
                  <a:lnTo>
                    <a:pt x="0" y="1397"/>
                  </a:lnTo>
                  <a:lnTo>
                    <a:pt x="12" y="1397"/>
                  </a:lnTo>
                  <a:close/>
                  <a:moveTo>
                    <a:pt x="12" y="1485"/>
                  </a:moveTo>
                  <a:lnTo>
                    <a:pt x="12" y="1535"/>
                  </a:lnTo>
                  <a:lnTo>
                    <a:pt x="0" y="1535"/>
                  </a:lnTo>
                  <a:lnTo>
                    <a:pt x="0" y="1485"/>
                  </a:lnTo>
                  <a:lnTo>
                    <a:pt x="12" y="148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11" name="Freeform 110"/>
          <p:cNvSpPr>
            <a:spLocks noEditPoints="1"/>
          </p:cNvSpPr>
          <p:nvPr/>
        </p:nvSpPr>
        <p:spPr bwMode="auto">
          <a:xfrm>
            <a:off x="1267208" y="5782719"/>
            <a:ext cx="3444493" cy="33206"/>
          </a:xfrm>
          <a:custGeom>
            <a:avLst/>
            <a:gdLst>
              <a:gd name="T0" fmla="*/ 5 w 2818"/>
              <a:gd name="T1" fmla="*/ 0 h 25"/>
              <a:gd name="T2" fmla="*/ 5 w 2818"/>
              <a:gd name="T3" fmla="*/ 25 h 25"/>
              <a:gd name="T4" fmla="*/ 0 w 2818"/>
              <a:gd name="T5" fmla="*/ 25 h 25"/>
              <a:gd name="T6" fmla="*/ 0 w 2818"/>
              <a:gd name="T7" fmla="*/ 0 h 25"/>
              <a:gd name="T8" fmla="*/ 5 w 2818"/>
              <a:gd name="T9" fmla="*/ 0 h 25"/>
              <a:gd name="T10" fmla="*/ 336 w 2818"/>
              <a:gd name="T11" fmla="*/ 0 h 25"/>
              <a:gd name="T12" fmla="*/ 336 w 2818"/>
              <a:gd name="T13" fmla="*/ 25 h 25"/>
              <a:gd name="T14" fmla="*/ 330 w 2818"/>
              <a:gd name="T15" fmla="*/ 25 h 25"/>
              <a:gd name="T16" fmla="*/ 330 w 2818"/>
              <a:gd name="T17" fmla="*/ 0 h 25"/>
              <a:gd name="T18" fmla="*/ 336 w 2818"/>
              <a:gd name="T19" fmla="*/ 0 h 25"/>
              <a:gd name="T20" fmla="*/ 667 w 2818"/>
              <a:gd name="T21" fmla="*/ 0 h 25"/>
              <a:gd name="T22" fmla="*/ 667 w 2818"/>
              <a:gd name="T23" fmla="*/ 25 h 25"/>
              <a:gd name="T24" fmla="*/ 661 w 2818"/>
              <a:gd name="T25" fmla="*/ 25 h 25"/>
              <a:gd name="T26" fmla="*/ 661 w 2818"/>
              <a:gd name="T27" fmla="*/ 0 h 25"/>
              <a:gd name="T28" fmla="*/ 667 w 2818"/>
              <a:gd name="T29" fmla="*/ 0 h 25"/>
              <a:gd name="T30" fmla="*/ 998 w 2818"/>
              <a:gd name="T31" fmla="*/ 0 h 25"/>
              <a:gd name="T32" fmla="*/ 998 w 2818"/>
              <a:gd name="T33" fmla="*/ 25 h 25"/>
              <a:gd name="T34" fmla="*/ 992 w 2818"/>
              <a:gd name="T35" fmla="*/ 25 h 25"/>
              <a:gd name="T36" fmla="*/ 992 w 2818"/>
              <a:gd name="T37" fmla="*/ 0 h 25"/>
              <a:gd name="T38" fmla="*/ 998 w 2818"/>
              <a:gd name="T39" fmla="*/ 0 h 25"/>
              <a:gd name="T40" fmla="*/ 1329 w 2818"/>
              <a:gd name="T41" fmla="*/ 0 h 25"/>
              <a:gd name="T42" fmla="*/ 1329 w 2818"/>
              <a:gd name="T43" fmla="*/ 25 h 25"/>
              <a:gd name="T44" fmla="*/ 1323 w 2818"/>
              <a:gd name="T45" fmla="*/ 25 h 25"/>
              <a:gd name="T46" fmla="*/ 1323 w 2818"/>
              <a:gd name="T47" fmla="*/ 0 h 25"/>
              <a:gd name="T48" fmla="*/ 1329 w 2818"/>
              <a:gd name="T49" fmla="*/ 0 h 25"/>
              <a:gd name="T50" fmla="*/ 1659 w 2818"/>
              <a:gd name="T51" fmla="*/ 0 h 25"/>
              <a:gd name="T52" fmla="*/ 1659 w 2818"/>
              <a:gd name="T53" fmla="*/ 25 h 25"/>
              <a:gd name="T54" fmla="*/ 1654 w 2818"/>
              <a:gd name="T55" fmla="*/ 25 h 25"/>
              <a:gd name="T56" fmla="*/ 1654 w 2818"/>
              <a:gd name="T57" fmla="*/ 0 h 25"/>
              <a:gd name="T58" fmla="*/ 1659 w 2818"/>
              <a:gd name="T59" fmla="*/ 0 h 25"/>
              <a:gd name="T60" fmla="*/ 1991 w 2818"/>
              <a:gd name="T61" fmla="*/ 0 h 25"/>
              <a:gd name="T62" fmla="*/ 1991 w 2818"/>
              <a:gd name="T63" fmla="*/ 25 h 25"/>
              <a:gd name="T64" fmla="*/ 1985 w 2818"/>
              <a:gd name="T65" fmla="*/ 25 h 25"/>
              <a:gd name="T66" fmla="*/ 1985 w 2818"/>
              <a:gd name="T67" fmla="*/ 0 h 25"/>
              <a:gd name="T68" fmla="*/ 1991 w 2818"/>
              <a:gd name="T69" fmla="*/ 0 h 25"/>
              <a:gd name="T70" fmla="*/ 2322 w 2818"/>
              <a:gd name="T71" fmla="*/ 0 h 25"/>
              <a:gd name="T72" fmla="*/ 2322 w 2818"/>
              <a:gd name="T73" fmla="*/ 25 h 25"/>
              <a:gd name="T74" fmla="*/ 2316 w 2818"/>
              <a:gd name="T75" fmla="*/ 25 h 25"/>
              <a:gd name="T76" fmla="*/ 2316 w 2818"/>
              <a:gd name="T77" fmla="*/ 0 h 25"/>
              <a:gd name="T78" fmla="*/ 2322 w 2818"/>
              <a:gd name="T79" fmla="*/ 0 h 25"/>
              <a:gd name="T80" fmla="*/ 2653 w 2818"/>
              <a:gd name="T81" fmla="*/ 0 h 25"/>
              <a:gd name="T82" fmla="*/ 2653 w 2818"/>
              <a:gd name="T83" fmla="*/ 25 h 25"/>
              <a:gd name="T84" fmla="*/ 2647 w 2818"/>
              <a:gd name="T85" fmla="*/ 25 h 25"/>
              <a:gd name="T86" fmla="*/ 2647 w 2818"/>
              <a:gd name="T87" fmla="*/ 0 h 25"/>
              <a:gd name="T88" fmla="*/ 2653 w 2818"/>
              <a:gd name="T89" fmla="*/ 0 h 25"/>
              <a:gd name="T90" fmla="*/ 2818 w 2818"/>
              <a:gd name="T91" fmla="*/ 0 h 25"/>
              <a:gd name="T92" fmla="*/ 2818 w 2818"/>
              <a:gd name="T93" fmla="*/ 25 h 25"/>
              <a:gd name="T94" fmla="*/ 2812 w 2818"/>
              <a:gd name="T95" fmla="*/ 25 h 25"/>
              <a:gd name="T96" fmla="*/ 2812 w 2818"/>
              <a:gd name="T97" fmla="*/ 0 h 25"/>
              <a:gd name="T98" fmla="*/ 2818 w 2818"/>
              <a:gd name="T9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8" h="25">
                <a:moveTo>
                  <a:pt x="5" y="0"/>
                </a:moveTo>
                <a:lnTo>
                  <a:pt x="5" y="25"/>
                </a:lnTo>
                <a:lnTo>
                  <a:pt x="0" y="25"/>
                </a:lnTo>
                <a:lnTo>
                  <a:pt x="0" y="0"/>
                </a:lnTo>
                <a:lnTo>
                  <a:pt x="5" y="0"/>
                </a:lnTo>
                <a:close/>
                <a:moveTo>
                  <a:pt x="336" y="0"/>
                </a:moveTo>
                <a:lnTo>
                  <a:pt x="336" y="25"/>
                </a:lnTo>
                <a:lnTo>
                  <a:pt x="330" y="25"/>
                </a:lnTo>
                <a:lnTo>
                  <a:pt x="330" y="0"/>
                </a:lnTo>
                <a:lnTo>
                  <a:pt x="336" y="0"/>
                </a:lnTo>
                <a:close/>
                <a:moveTo>
                  <a:pt x="667" y="0"/>
                </a:moveTo>
                <a:lnTo>
                  <a:pt x="667" y="25"/>
                </a:lnTo>
                <a:lnTo>
                  <a:pt x="661" y="25"/>
                </a:lnTo>
                <a:lnTo>
                  <a:pt x="661" y="0"/>
                </a:lnTo>
                <a:lnTo>
                  <a:pt x="667" y="0"/>
                </a:lnTo>
                <a:close/>
                <a:moveTo>
                  <a:pt x="998" y="0"/>
                </a:moveTo>
                <a:lnTo>
                  <a:pt x="998" y="25"/>
                </a:lnTo>
                <a:lnTo>
                  <a:pt x="992" y="25"/>
                </a:lnTo>
                <a:lnTo>
                  <a:pt x="992" y="0"/>
                </a:lnTo>
                <a:lnTo>
                  <a:pt x="998" y="0"/>
                </a:lnTo>
                <a:close/>
                <a:moveTo>
                  <a:pt x="1329" y="0"/>
                </a:moveTo>
                <a:lnTo>
                  <a:pt x="1329" y="25"/>
                </a:lnTo>
                <a:lnTo>
                  <a:pt x="1323" y="25"/>
                </a:lnTo>
                <a:lnTo>
                  <a:pt x="1323" y="0"/>
                </a:lnTo>
                <a:lnTo>
                  <a:pt x="1329" y="0"/>
                </a:lnTo>
                <a:close/>
                <a:moveTo>
                  <a:pt x="1659" y="0"/>
                </a:moveTo>
                <a:lnTo>
                  <a:pt x="1659" y="25"/>
                </a:lnTo>
                <a:lnTo>
                  <a:pt x="1654" y="25"/>
                </a:lnTo>
                <a:lnTo>
                  <a:pt x="1654" y="0"/>
                </a:lnTo>
                <a:lnTo>
                  <a:pt x="1659" y="0"/>
                </a:lnTo>
                <a:close/>
                <a:moveTo>
                  <a:pt x="1991" y="0"/>
                </a:moveTo>
                <a:lnTo>
                  <a:pt x="1991" y="25"/>
                </a:lnTo>
                <a:lnTo>
                  <a:pt x="1985" y="25"/>
                </a:lnTo>
                <a:lnTo>
                  <a:pt x="1985" y="0"/>
                </a:lnTo>
                <a:lnTo>
                  <a:pt x="1991" y="0"/>
                </a:lnTo>
                <a:close/>
                <a:moveTo>
                  <a:pt x="2322" y="0"/>
                </a:moveTo>
                <a:lnTo>
                  <a:pt x="2322" y="25"/>
                </a:lnTo>
                <a:lnTo>
                  <a:pt x="2316" y="25"/>
                </a:lnTo>
                <a:lnTo>
                  <a:pt x="2316" y="0"/>
                </a:lnTo>
                <a:lnTo>
                  <a:pt x="2322" y="0"/>
                </a:lnTo>
                <a:close/>
                <a:moveTo>
                  <a:pt x="2653" y="0"/>
                </a:moveTo>
                <a:lnTo>
                  <a:pt x="2653" y="25"/>
                </a:lnTo>
                <a:lnTo>
                  <a:pt x="2647" y="25"/>
                </a:lnTo>
                <a:lnTo>
                  <a:pt x="2647" y="0"/>
                </a:lnTo>
                <a:lnTo>
                  <a:pt x="2653" y="0"/>
                </a:lnTo>
                <a:close/>
                <a:moveTo>
                  <a:pt x="2818" y="0"/>
                </a:moveTo>
                <a:lnTo>
                  <a:pt x="2818" y="25"/>
                </a:lnTo>
                <a:lnTo>
                  <a:pt x="2812" y="25"/>
                </a:lnTo>
                <a:lnTo>
                  <a:pt x="2812" y="0"/>
                </a:lnTo>
                <a:lnTo>
                  <a:pt x="2818"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12" name="Rectangle 111"/>
          <p:cNvSpPr>
            <a:spLocks noChangeArrowheads="1"/>
          </p:cNvSpPr>
          <p:nvPr/>
        </p:nvSpPr>
        <p:spPr bwMode="auto">
          <a:xfrm>
            <a:off x="1067971" y="5811940"/>
            <a:ext cx="3640064" cy="7969"/>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13" name="Rectangle 112"/>
          <p:cNvSpPr>
            <a:spLocks noChangeArrowheads="1"/>
          </p:cNvSpPr>
          <p:nvPr/>
        </p:nvSpPr>
        <p:spPr bwMode="auto">
          <a:xfrm>
            <a:off x="1064303" y="2330669"/>
            <a:ext cx="6112" cy="3485256"/>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14" name="Freeform 113"/>
          <p:cNvSpPr>
            <a:spLocks noEditPoints="1"/>
          </p:cNvSpPr>
          <p:nvPr/>
        </p:nvSpPr>
        <p:spPr bwMode="auto">
          <a:xfrm>
            <a:off x="1067971" y="2326684"/>
            <a:ext cx="40337" cy="3493225"/>
          </a:xfrm>
          <a:custGeom>
            <a:avLst/>
            <a:gdLst>
              <a:gd name="T0" fmla="*/ 0 w 33"/>
              <a:gd name="T1" fmla="*/ 2624 h 2630"/>
              <a:gd name="T2" fmla="*/ 33 w 33"/>
              <a:gd name="T3" fmla="*/ 2624 h 2630"/>
              <a:gd name="T4" fmla="*/ 33 w 33"/>
              <a:gd name="T5" fmla="*/ 2630 h 2630"/>
              <a:gd name="T6" fmla="*/ 0 w 33"/>
              <a:gd name="T7" fmla="*/ 2630 h 2630"/>
              <a:gd name="T8" fmla="*/ 0 w 33"/>
              <a:gd name="T9" fmla="*/ 2624 h 2630"/>
              <a:gd name="T10" fmla="*/ 0 w 33"/>
              <a:gd name="T11" fmla="*/ 2362 h 2630"/>
              <a:gd name="T12" fmla="*/ 33 w 33"/>
              <a:gd name="T13" fmla="*/ 2362 h 2630"/>
              <a:gd name="T14" fmla="*/ 33 w 33"/>
              <a:gd name="T15" fmla="*/ 2368 h 2630"/>
              <a:gd name="T16" fmla="*/ 0 w 33"/>
              <a:gd name="T17" fmla="*/ 2368 h 2630"/>
              <a:gd name="T18" fmla="*/ 0 w 33"/>
              <a:gd name="T19" fmla="*/ 2362 h 2630"/>
              <a:gd name="T20" fmla="*/ 0 w 33"/>
              <a:gd name="T21" fmla="*/ 2099 h 2630"/>
              <a:gd name="T22" fmla="*/ 33 w 33"/>
              <a:gd name="T23" fmla="*/ 2099 h 2630"/>
              <a:gd name="T24" fmla="*/ 33 w 33"/>
              <a:gd name="T25" fmla="*/ 2105 h 2630"/>
              <a:gd name="T26" fmla="*/ 0 w 33"/>
              <a:gd name="T27" fmla="*/ 2105 h 2630"/>
              <a:gd name="T28" fmla="*/ 0 w 33"/>
              <a:gd name="T29" fmla="*/ 2099 h 2630"/>
              <a:gd name="T30" fmla="*/ 0 w 33"/>
              <a:gd name="T31" fmla="*/ 1837 h 2630"/>
              <a:gd name="T32" fmla="*/ 33 w 33"/>
              <a:gd name="T33" fmla="*/ 1837 h 2630"/>
              <a:gd name="T34" fmla="*/ 33 w 33"/>
              <a:gd name="T35" fmla="*/ 1842 h 2630"/>
              <a:gd name="T36" fmla="*/ 0 w 33"/>
              <a:gd name="T37" fmla="*/ 1842 h 2630"/>
              <a:gd name="T38" fmla="*/ 0 w 33"/>
              <a:gd name="T39" fmla="*/ 1837 h 2630"/>
              <a:gd name="T40" fmla="*/ 0 w 33"/>
              <a:gd name="T41" fmla="*/ 1575 h 2630"/>
              <a:gd name="T42" fmla="*/ 33 w 33"/>
              <a:gd name="T43" fmla="*/ 1575 h 2630"/>
              <a:gd name="T44" fmla="*/ 33 w 33"/>
              <a:gd name="T45" fmla="*/ 1580 h 2630"/>
              <a:gd name="T46" fmla="*/ 0 w 33"/>
              <a:gd name="T47" fmla="*/ 1580 h 2630"/>
              <a:gd name="T48" fmla="*/ 0 w 33"/>
              <a:gd name="T49" fmla="*/ 1575 h 2630"/>
              <a:gd name="T50" fmla="*/ 0 w 33"/>
              <a:gd name="T51" fmla="*/ 1312 h 2630"/>
              <a:gd name="T52" fmla="*/ 33 w 33"/>
              <a:gd name="T53" fmla="*/ 1312 h 2630"/>
              <a:gd name="T54" fmla="*/ 33 w 33"/>
              <a:gd name="T55" fmla="*/ 1317 h 2630"/>
              <a:gd name="T56" fmla="*/ 0 w 33"/>
              <a:gd name="T57" fmla="*/ 1317 h 2630"/>
              <a:gd name="T58" fmla="*/ 0 w 33"/>
              <a:gd name="T59" fmla="*/ 1312 h 2630"/>
              <a:gd name="T60" fmla="*/ 0 w 33"/>
              <a:gd name="T61" fmla="*/ 1050 h 2630"/>
              <a:gd name="T62" fmla="*/ 33 w 33"/>
              <a:gd name="T63" fmla="*/ 1050 h 2630"/>
              <a:gd name="T64" fmla="*/ 33 w 33"/>
              <a:gd name="T65" fmla="*/ 1055 h 2630"/>
              <a:gd name="T66" fmla="*/ 0 w 33"/>
              <a:gd name="T67" fmla="*/ 1055 h 2630"/>
              <a:gd name="T68" fmla="*/ 0 w 33"/>
              <a:gd name="T69" fmla="*/ 1050 h 2630"/>
              <a:gd name="T70" fmla="*/ 0 w 33"/>
              <a:gd name="T71" fmla="*/ 788 h 2630"/>
              <a:gd name="T72" fmla="*/ 33 w 33"/>
              <a:gd name="T73" fmla="*/ 788 h 2630"/>
              <a:gd name="T74" fmla="*/ 33 w 33"/>
              <a:gd name="T75" fmla="*/ 793 h 2630"/>
              <a:gd name="T76" fmla="*/ 0 w 33"/>
              <a:gd name="T77" fmla="*/ 793 h 2630"/>
              <a:gd name="T78" fmla="*/ 0 w 33"/>
              <a:gd name="T79" fmla="*/ 788 h 2630"/>
              <a:gd name="T80" fmla="*/ 0 w 33"/>
              <a:gd name="T81" fmla="*/ 524 h 2630"/>
              <a:gd name="T82" fmla="*/ 33 w 33"/>
              <a:gd name="T83" fmla="*/ 524 h 2630"/>
              <a:gd name="T84" fmla="*/ 33 w 33"/>
              <a:gd name="T85" fmla="*/ 530 h 2630"/>
              <a:gd name="T86" fmla="*/ 0 w 33"/>
              <a:gd name="T87" fmla="*/ 530 h 2630"/>
              <a:gd name="T88" fmla="*/ 0 w 33"/>
              <a:gd name="T89" fmla="*/ 524 h 2630"/>
              <a:gd name="T90" fmla="*/ 0 w 33"/>
              <a:gd name="T91" fmla="*/ 262 h 2630"/>
              <a:gd name="T92" fmla="*/ 33 w 33"/>
              <a:gd name="T93" fmla="*/ 262 h 2630"/>
              <a:gd name="T94" fmla="*/ 33 w 33"/>
              <a:gd name="T95" fmla="*/ 268 h 2630"/>
              <a:gd name="T96" fmla="*/ 0 w 33"/>
              <a:gd name="T97" fmla="*/ 268 h 2630"/>
              <a:gd name="T98" fmla="*/ 0 w 33"/>
              <a:gd name="T99" fmla="*/ 262 h 2630"/>
              <a:gd name="T100" fmla="*/ 0 w 33"/>
              <a:gd name="T101" fmla="*/ 0 h 2630"/>
              <a:gd name="T102" fmla="*/ 33 w 33"/>
              <a:gd name="T103" fmla="*/ 0 h 2630"/>
              <a:gd name="T104" fmla="*/ 33 w 33"/>
              <a:gd name="T105" fmla="*/ 6 h 2630"/>
              <a:gd name="T106" fmla="*/ 0 w 33"/>
              <a:gd name="T107" fmla="*/ 6 h 2630"/>
              <a:gd name="T108" fmla="*/ 0 w 33"/>
              <a:gd name="T109" fmla="*/ 0 h 2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 h="2630">
                <a:moveTo>
                  <a:pt x="0" y="2624"/>
                </a:moveTo>
                <a:lnTo>
                  <a:pt x="33" y="2624"/>
                </a:lnTo>
                <a:lnTo>
                  <a:pt x="33" y="2630"/>
                </a:lnTo>
                <a:lnTo>
                  <a:pt x="0" y="2630"/>
                </a:lnTo>
                <a:lnTo>
                  <a:pt x="0" y="2624"/>
                </a:lnTo>
                <a:close/>
                <a:moveTo>
                  <a:pt x="0" y="2362"/>
                </a:moveTo>
                <a:lnTo>
                  <a:pt x="33" y="2362"/>
                </a:lnTo>
                <a:lnTo>
                  <a:pt x="33" y="2368"/>
                </a:lnTo>
                <a:lnTo>
                  <a:pt x="0" y="2368"/>
                </a:lnTo>
                <a:lnTo>
                  <a:pt x="0" y="2362"/>
                </a:lnTo>
                <a:close/>
                <a:moveTo>
                  <a:pt x="0" y="2099"/>
                </a:moveTo>
                <a:lnTo>
                  <a:pt x="33" y="2099"/>
                </a:lnTo>
                <a:lnTo>
                  <a:pt x="33" y="2105"/>
                </a:lnTo>
                <a:lnTo>
                  <a:pt x="0" y="2105"/>
                </a:lnTo>
                <a:lnTo>
                  <a:pt x="0" y="2099"/>
                </a:lnTo>
                <a:close/>
                <a:moveTo>
                  <a:pt x="0" y="1837"/>
                </a:moveTo>
                <a:lnTo>
                  <a:pt x="33" y="1837"/>
                </a:lnTo>
                <a:lnTo>
                  <a:pt x="33" y="1842"/>
                </a:lnTo>
                <a:lnTo>
                  <a:pt x="0" y="1842"/>
                </a:lnTo>
                <a:lnTo>
                  <a:pt x="0" y="1837"/>
                </a:lnTo>
                <a:close/>
                <a:moveTo>
                  <a:pt x="0" y="1575"/>
                </a:moveTo>
                <a:lnTo>
                  <a:pt x="33" y="1575"/>
                </a:lnTo>
                <a:lnTo>
                  <a:pt x="33" y="1580"/>
                </a:lnTo>
                <a:lnTo>
                  <a:pt x="0" y="1580"/>
                </a:lnTo>
                <a:lnTo>
                  <a:pt x="0" y="1575"/>
                </a:lnTo>
                <a:close/>
                <a:moveTo>
                  <a:pt x="0" y="1312"/>
                </a:moveTo>
                <a:lnTo>
                  <a:pt x="33" y="1312"/>
                </a:lnTo>
                <a:lnTo>
                  <a:pt x="33" y="1317"/>
                </a:lnTo>
                <a:lnTo>
                  <a:pt x="0" y="1317"/>
                </a:lnTo>
                <a:lnTo>
                  <a:pt x="0" y="1312"/>
                </a:lnTo>
                <a:close/>
                <a:moveTo>
                  <a:pt x="0" y="1050"/>
                </a:moveTo>
                <a:lnTo>
                  <a:pt x="33" y="1050"/>
                </a:lnTo>
                <a:lnTo>
                  <a:pt x="33" y="1055"/>
                </a:lnTo>
                <a:lnTo>
                  <a:pt x="0" y="1055"/>
                </a:lnTo>
                <a:lnTo>
                  <a:pt x="0" y="1050"/>
                </a:lnTo>
                <a:close/>
                <a:moveTo>
                  <a:pt x="0" y="788"/>
                </a:moveTo>
                <a:lnTo>
                  <a:pt x="33" y="788"/>
                </a:lnTo>
                <a:lnTo>
                  <a:pt x="33" y="793"/>
                </a:lnTo>
                <a:lnTo>
                  <a:pt x="0" y="793"/>
                </a:lnTo>
                <a:lnTo>
                  <a:pt x="0" y="788"/>
                </a:lnTo>
                <a:close/>
                <a:moveTo>
                  <a:pt x="0" y="524"/>
                </a:moveTo>
                <a:lnTo>
                  <a:pt x="33" y="524"/>
                </a:lnTo>
                <a:lnTo>
                  <a:pt x="33" y="530"/>
                </a:lnTo>
                <a:lnTo>
                  <a:pt x="0" y="530"/>
                </a:lnTo>
                <a:lnTo>
                  <a:pt x="0" y="524"/>
                </a:lnTo>
                <a:close/>
                <a:moveTo>
                  <a:pt x="0" y="262"/>
                </a:moveTo>
                <a:lnTo>
                  <a:pt x="33" y="262"/>
                </a:lnTo>
                <a:lnTo>
                  <a:pt x="33" y="268"/>
                </a:lnTo>
                <a:lnTo>
                  <a:pt x="0" y="268"/>
                </a:lnTo>
                <a:lnTo>
                  <a:pt x="0" y="262"/>
                </a:lnTo>
                <a:close/>
                <a:moveTo>
                  <a:pt x="0" y="0"/>
                </a:moveTo>
                <a:lnTo>
                  <a:pt x="33" y="0"/>
                </a:lnTo>
                <a:lnTo>
                  <a:pt x="33" y="6"/>
                </a:lnTo>
                <a:lnTo>
                  <a:pt x="0" y="6"/>
                </a:lnTo>
                <a:lnTo>
                  <a:pt x="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15" name="Rectangle 114"/>
          <p:cNvSpPr>
            <a:spLocks noChangeArrowheads="1"/>
          </p:cNvSpPr>
          <p:nvPr/>
        </p:nvSpPr>
        <p:spPr bwMode="auto">
          <a:xfrm>
            <a:off x="874844" y="5725605"/>
            <a:ext cx="76524"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15"/>
          <p:cNvSpPr>
            <a:spLocks noChangeArrowheads="1"/>
          </p:cNvSpPr>
          <p:nvPr/>
        </p:nvSpPr>
        <p:spPr bwMode="auto">
          <a:xfrm>
            <a:off x="799060" y="5377611"/>
            <a:ext cx="153047"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31"/>
          <p:cNvSpPr>
            <a:spLocks noChangeArrowheads="1"/>
          </p:cNvSpPr>
          <p:nvPr/>
        </p:nvSpPr>
        <p:spPr bwMode="auto">
          <a:xfrm>
            <a:off x="799060" y="5029617"/>
            <a:ext cx="153047"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32"/>
          <p:cNvSpPr>
            <a:spLocks noChangeArrowheads="1"/>
          </p:cNvSpPr>
          <p:nvPr/>
        </p:nvSpPr>
        <p:spPr bwMode="auto">
          <a:xfrm>
            <a:off x="799060" y="4680295"/>
            <a:ext cx="153047"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33"/>
          <p:cNvSpPr>
            <a:spLocks noChangeArrowheads="1"/>
          </p:cNvSpPr>
          <p:nvPr/>
        </p:nvSpPr>
        <p:spPr bwMode="auto">
          <a:xfrm>
            <a:off x="799060" y="4332300"/>
            <a:ext cx="153047"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34"/>
          <p:cNvSpPr>
            <a:spLocks noChangeArrowheads="1"/>
          </p:cNvSpPr>
          <p:nvPr/>
        </p:nvSpPr>
        <p:spPr bwMode="auto">
          <a:xfrm>
            <a:off x="722054" y="3984306"/>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35"/>
          <p:cNvSpPr>
            <a:spLocks noChangeArrowheads="1"/>
          </p:cNvSpPr>
          <p:nvPr/>
        </p:nvSpPr>
        <p:spPr bwMode="auto">
          <a:xfrm>
            <a:off x="722054" y="3634983"/>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36"/>
          <p:cNvSpPr>
            <a:spLocks noChangeArrowheads="1"/>
          </p:cNvSpPr>
          <p:nvPr/>
        </p:nvSpPr>
        <p:spPr bwMode="auto">
          <a:xfrm>
            <a:off x="722054" y="3288318"/>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37"/>
          <p:cNvSpPr>
            <a:spLocks noChangeArrowheads="1"/>
          </p:cNvSpPr>
          <p:nvPr/>
        </p:nvSpPr>
        <p:spPr bwMode="auto">
          <a:xfrm>
            <a:off x="722054" y="2937667"/>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38"/>
          <p:cNvSpPr>
            <a:spLocks noChangeArrowheads="1"/>
          </p:cNvSpPr>
          <p:nvPr/>
        </p:nvSpPr>
        <p:spPr bwMode="auto">
          <a:xfrm>
            <a:off x="722054" y="2589673"/>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39"/>
          <p:cNvSpPr>
            <a:spLocks noChangeArrowheads="1"/>
          </p:cNvSpPr>
          <p:nvPr/>
        </p:nvSpPr>
        <p:spPr bwMode="auto">
          <a:xfrm>
            <a:off x="722054" y="2243006"/>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200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40"/>
          <p:cNvSpPr>
            <a:spLocks noChangeArrowheads="1"/>
          </p:cNvSpPr>
          <p:nvPr/>
        </p:nvSpPr>
        <p:spPr bwMode="auto">
          <a:xfrm>
            <a:off x="1195092" y="5904916"/>
            <a:ext cx="153047"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30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41"/>
          <p:cNvSpPr>
            <a:spLocks noChangeArrowheads="1"/>
          </p:cNvSpPr>
          <p:nvPr/>
        </p:nvSpPr>
        <p:spPr bwMode="auto">
          <a:xfrm>
            <a:off x="1599679" y="5904916"/>
            <a:ext cx="153047"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42"/>
          <p:cNvSpPr>
            <a:spLocks noChangeArrowheads="1"/>
          </p:cNvSpPr>
          <p:nvPr/>
        </p:nvSpPr>
        <p:spPr bwMode="auto">
          <a:xfrm>
            <a:off x="2004266" y="5904916"/>
            <a:ext cx="153047"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90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43"/>
          <p:cNvSpPr>
            <a:spLocks noChangeArrowheads="1"/>
          </p:cNvSpPr>
          <p:nvPr/>
        </p:nvSpPr>
        <p:spPr bwMode="auto">
          <a:xfrm>
            <a:off x="2369739" y="5904916"/>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44"/>
          <p:cNvSpPr>
            <a:spLocks noChangeArrowheads="1"/>
          </p:cNvSpPr>
          <p:nvPr/>
        </p:nvSpPr>
        <p:spPr bwMode="auto">
          <a:xfrm>
            <a:off x="2774327" y="5904916"/>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150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45"/>
          <p:cNvSpPr>
            <a:spLocks noChangeArrowheads="1"/>
          </p:cNvSpPr>
          <p:nvPr/>
        </p:nvSpPr>
        <p:spPr bwMode="auto">
          <a:xfrm>
            <a:off x="3178914" y="5904916"/>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180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46"/>
          <p:cNvSpPr>
            <a:spLocks noChangeArrowheads="1"/>
          </p:cNvSpPr>
          <p:nvPr/>
        </p:nvSpPr>
        <p:spPr bwMode="auto">
          <a:xfrm>
            <a:off x="3583502" y="5904916"/>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210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47"/>
          <p:cNvSpPr>
            <a:spLocks noChangeArrowheads="1"/>
          </p:cNvSpPr>
          <p:nvPr/>
        </p:nvSpPr>
        <p:spPr bwMode="auto">
          <a:xfrm>
            <a:off x="3988089" y="5904916"/>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240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48"/>
          <p:cNvSpPr>
            <a:spLocks noChangeArrowheads="1"/>
          </p:cNvSpPr>
          <p:nvPr/>
        </p:nvSpPr>
        <p:spPr bwMode="auto">
          <a:xfrm>
            <a:off x="4392676" y="5904916"/>
            <a:ext cx="229572" cy="18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Arial" pitchFamily="34" charset="0"/>
                <a:cs typeface="Arial" pitchFamily="34" charset="0"/>
              </a:rPr>
              <a:t>270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135" name="TextBox 134"/>
          <p:cNvSpPr txBox="1"/>
          <p:nvPr/>
        </p:nvSpPr>
        <p:spPr>
          <a:xfrm>
            <a:off x="609600" y="1933995"/>
            <a:ext cx="928963" cy="309011"/>
          </a:xfrm>
          <a:prstGeom prst="rect">
            <a:avLst/>
          </a:prstGeom>
          <a:noFill/>
        </p:spPr>
        <p:txBody>
          <a:bodyPr wrap="square" rtlCol="0">
            <a:spAutoFit/>
          </a:bodyPr>
          <a:lstStyle/>
          <a:p>
            <a:r>
              <a:rPr lang="en-US" b="1" dirty="0">
                <a:latin typeface="Calibri Light" pitchFamily="34" charset="0"/>
              </a:rPr>
              <a:t>Price ($)</a:t>
            </a:r>
          </a:p>
        </p:txBody>
      </p:sp>
      <p:sp>
        <p:nvSpPr>
          <p:cNvPr id="136" name="TextBox 135"/>
          <p:cNvSpPr txBox="1"/>
          <p:nvPr/>
        </p:nvSpPr>
        <p:spPr>
          <a:xfrm>
            <a:off x="1047191" y="6077495"/>
            <a:ext cx="3660844" cy="307777"/>
          </a:xfrm>
          <a:prstGeom prst="rect">
            <a:avLst/>
          </a:prstGeom>
          <a:noFill/>
        </p:spPr>
        <p:txBody>
          <a:bodyPr wrap="square" rtlCol="0">
            <a:spAutoFit/>
          </a:bodyPr>
          <a:lstStyle/>
          <a:p>
            <a:pPr algn="ctr"/>
            <a:r>
              <a:rPr lang="en-US" sz="1400" b="1" dirty="0">
                <a:latin typeface="Calibri Light" pitchFamily="34" charset="0"/>
              </a:rPr>
              <a:t>Quantity of cell phones (millions)</a:t>
            </a:r>
          </a:p>
        </p:txBody>
      </p:sp>
      <p:cxnSp>
        <p:nvCxnSpPr>
          <p:cNvPr id="137" name="Straight Connector 136"/>
          <p:cNvCxnSpPr/>
          <p:nvPr/>
        </p:nvCxnSpPr>
        <p:spPr>
          <a:xfrm>
            <a:off x="1108307" y="5125913"/>
            <a:ext cx="491371" cy="0"/>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1681995" y="5143003"/>
            <a:ext cx="0" cy="692844"/>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2" name="Oval 141"/>
          <p:cNvSpPr>
            <a:spLocks noChangeArrowheads="1"/>
          </p:cNvSpPr>
          <p:nvPr/>
        </p:nvSpPr>
        <p:spPr bwMode="auto">
          <a:xfrm>
            <a:off x="1649794" y="5092044"/>
            <a:ext cx="48893" cy="53129"/>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4" name="Rectangle 53"/>
          <p:cNvSpPr>
            <a:spLocks noChangeArrowheads="1"/>
          </p:cNvSpPr>
          <p:nvPr/>
        </p:nvSpPr>
        <p:spPr bwMode="auto">
          <a:xfrm>
            <a:off x="1232064" y="2573463"/>
            <a:ext cx="205319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Arial" pitchFamily="34" charset="0"/>
                <a:cs typeface="Arial" pitchFamily="34" charset="0"/>
              </a:rPr>
              <a:t>1.  As price decreases…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7" name="Freeform 55"/>
          <p:cNvSpPr>
            <a:spLocks noEditPoints="1"/>
          </p:cNvSpPr>
          <p:nvPr/>
        </p:nvSpPr>
        <p:spPr bwMode="auto">
          <a:xfrm flipV="1">
            <a:off x="1166978" y="4514267"/>
            <a:ext cx="92896" cy="512694"/>
          </a:xfrm>
          <a:custGeom>
            <a:avLst/>
            <a:gdLst>
              <a:gd name="T0" fmla="*/ 383 w 631"/>
              <a:gd name="T1" fmla="*/ 3213 h 3213"/>
              <a:gd name="T2" fmla="*/ 383 w 631"/>
              <a:gd name="T3" fmla="*/ 135 h 3213"/>
              <a:gd name="T4" fmla="*/ 247 w 631"/>
              <a:gd name="T5" fmla="*/ 135 h 3213"/>
              <a:gd name="T6" fmla="*/ 247 w 631"/>
              <a:gd name="T7" fmla="*/ 3213 h 3213"/>
              <a:gd name="T8" fmla="*/ 383 w 631"/>
              <a:gd name="T9" fmla="*/ 3213 h 3213"/>
              <a:gd name="T10" fmla="*/ 612 w 631"/>
              <a:gd name="T11" fmla="*/ 509 h 3213"/>
              <a:gd name="T12" fmla="*/ 315 w 631"/>
              <a:gd name="T13" fmla="*/ 0 h 3213"/>
              <a:gd name="T14" fmla="*/ 19 w 631"/>
              <a:gd name="T15" fmla="*/ 509 h 3213"/>
              <a:gd name="T16" fmla="*/ 43 w 631"/>
              <a:gd name="T17" fmla="*/ 602 h 3213"/>
              <a:gd name="T18" fmla="*/ 136 w 631"/>
              <a:gd name="T19" fmla="*/ 577 h 3213"/>
              <a:gd name="T20" fmla="*/ 136 w 631"/>
              <a:gd name="T21" fmla="*/ 577 h 3213"/>
              <a:gd name="T22" fmla="*/ 374 w 631"/>
              <a:gd name="T23" fmla="*/ 169 h 3213"/>
              <a:gd name="T24" fmla="*/ 257 w 631"/>
              <a:gd name="T25" fmla="*/ 169 h 3213"/>
              <a:gd name="T26" fmla="*/ 495 w 631"/>
              <a:gd name="T27" fmla="*/ 577 h 3213"/>
              <a:gd name="T28" fmla="*/ 588 w 631"/>
              <a:gd name="T29" fmla="*/ 602 h 3213"/>
              <a:gd name="T30" fmla="*/ 612 w 631"/>
              <a:gd name="T31" fmla="*/ 509 h 3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1" h="3213">
                <a:moveTo>
                  <a:pt x="383" y="3213"/>
                </a:moveTo>
                <a:lnTo>
                  <a:pt x="383" y="135"/>
                </a:lnTo>
                <a:lnTo>
                  <a:pt x="247" y="135"/>
                </a:lnTo>
                <a:lnTo>
                  <a:pt x="247" y="3213"/>
                </a:lnTo>
                <a:lnTo>
                  <a:pt x="383" y="3213"/>
                </a:lnTo>
                <a:close/>
                <a:moveTo>
                  <a:pt x="612" y="509"/>
                </a:moveTo>
                <a:lnTo>
                  <a:pt x="315" y="0"/>
                </a:lnTo>
                <a:lnTo>
                  <a:pt x="19" y="509"/>
                </a:lnTo>
                <a:cubicBezTo>
                  <a:pt x="0" y="541"/>
                  <a:pt x="11" y="583"/>
                  <a:pt x="43" y="602"/>
                </a:cubicBezTo>
                <a:cubicBezTo>
                  <a:pt x="76" y="621"/>
                  <a:pt x="117" y="610"/>
                  <a:pt x="136" y="577"/>
                </a:cubicBezTo>
                <a:lnTo>
                  <a:pt x="136" y="577"/>
                </a:lnTo>
                <a:lnTo>
                  <a:pt x="374" y="169"/>
                </a:lnTo>
                <a:lnTo>
                  <a:pt x="257" y="169"/>
                </a:lnTo>
                <a:lnTo>
                  <a:pt x="495" y="577"/>
                </a:lnTo>
                <a:cubicBezTo>
                  <a:pt x="514" y="610"/>
                  <a:pt x="555" y="621"/>
                  <a:pt x="588" y="602"/>
                </a:cubicBezTo>
                <a:cubicBezTo>
                  <a:pt x="620" y="583"/>
                  <a:pt x="631" y="541"/>
                  <a:pt x="612" y="50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61" name="Group 160"/>
          <p:cNvGrpSpPr/>
          <p:nvPr/>
        </p:nvGrpSpPr>
        <p:grpSpPr>
          <a:xfrm>
            <a:off x="1047191" y="3851484"/>
            <a:ext cx="2107276" cy="1945846"/>
            <a:chOff x="1047191" y="3851484"/>
            <a:chExt cx="2107276" cy="1945846"/>
          </a:xfrm>
        </p:grpSpPr>
        <p:sp>
          <p:nvSpPr>
            <p:cNvPr id="106" name="Freeform 56"/>
            <p:cNvSpPr>
              <a:spLocks noEditPoints="1"/>
            </p:cNvSpPr>
            <p:nvPr/>
          </p:nvSpPr>
          <p:spPr bwMode="auto">
            <a:xfrm flipV="1">
              <a:off x="1166978" y="3851484"/>
              <a:ext cx="92896" cy="482145"/>
            </a:xfrm>
            <a:custGeom>
              <a:avLst/>
              <a:gdLst>
                <a:gd name="T0" fmla="*/ 767 w 1263"/>
                <a:gd name="T1" fmla="*/ 6048 h 6048"/>
                <a:gd name="T2" fmla="*/ 767 w 1263"/>
                <a:gd name="T3" fmla="*/ 270 h 6048"/>
                <a:gd name="T4" fmla="*/ 495 w 1263"/>
                <a:gd name="T5" fmla="*/ 270 h 6048"/>
                <a:gd name="T6" fmla="*/ 495 w 1263"/>
                <a:gd name="T7" fmla="*/ 6048 h 6048"/>
                <a:gd name="T8" fmla="*/ 767 w 1263"/>
                <a:gd name="T9" fmla="*/ 6048 h 6048"/>
                <a:gd name="T10" fmla="*/ 1225 w 1263"/>
                <a:gd name="T11" fmla="*/ 1017 h 6048"/>
                <a:gd name="T12" fmla="*/ 631 w 1263"/>
                <a:gd name="T13" fmla="*/ 0 h 6048"/>
                <a:gd name="T14" fmla="*/ 38 w 1263"/>
                <a:gd name="T15" fmla="*/ 1017 h 6048"/>
                <a:gd name="T16" fmla="*/ 87 w 1263"/>
                <a:gd name="T17" fmla="*/ 1203 h 6048"/>
                <a:gd name="T18" fmla="*/ 273 w 1263"/>
                <a:gd name="T19" fmla="*/ 1154 h 6048"/>
                <a:gd name="T20" fmla="*/ 749 w 1263"/>
                <a:gd name="T21" fmla="*/ 338 h 6048"/>
                <a:gd name="T22" fmla="*/ 514 w 1263"/>
                <a:gd name="T23" fmla="*/ 338 h 6048"/>
                <a:gd name="T24" fmla="*/ 990 w 1263"/>
                <a:gd name="T25" fmla="*/ 1154 h 6048"/>
                <a:gd name="T26" fmla="*/ 1176 w 1263"/>
                <a:gd name="T27" fmla="*/ 1203 h 6048"/>
                <a:gd name="T28" fmla="*/ 1225 w 1263"/>
                <a:gd name="T29" fmla="*/ 1017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3" h="6048">
                  <a:moveTo>
                    <a:pt x="767" y="6048"/>
                  </a:moveTo>
                  <a:lnTo>
                    <a:pt x="767" y="270"/>
                  </a:lnTo>
                  <a:lnTo>
                    <a:pt x="495" y="270"/>
                  </a:lnTo>
                  <a:lnTo>
                    <a:pt x="495" y="6048"/>
                  </a:lnTo>
                  <a:lnTo>
                    <a:pt x="767" y="6048"/>
                  </a:lnTo>
                  <a:close/>
                  <a:moveTo>
                    <a:pt x="1225" y="1017"/>
                  </a:moveTo>
                  <a:lnTo>
                    <a:pt x="631" y="0"/>
                  </a:lnTo>
                  <a:lnTo>
                    <a:pt x="38" y="1017"/>
                  </a:lnTo>
                  <a:cubicBezTo>
                    <a:pt x="0" y="1082"/>
                    <a:pt x="22" y="1165"/>
                    <a:pt x="87" y="1203"/>
                  </a:cubicBezTo>
                  <a:cubicBezTo>
                    <a:pt x="152" y="1241"/>
                    <a:pt x="235" y="1219"/>
                    <a:pt x="273" y="1154"/>
                  </a:cubicBezTo>
                  <a:lnTo>
                    <a:pt x="749" y="338"/>
                  </a:lnTo>
                  <a:lnTo>
                    <a:pt x="514" y="338"/>
                  </a:lnTo>
                  <a:lnTo>
                    <a:pt x="990" y="1154"/>
                  </a:lnTo>
                  <a:cubicBezTo>
                    <a:pt x="1028" y="1219"/>
                    <a:pt x="1111" y="1241"/>
                    <a:pt x="1176" y="1203"/>
                  </a:cubicBezTo>
                  <a:cubicBezTo>
                    <a:pt x="1241" y="1165"/>
                    <a:pt x="1263" y="1082"/>
                    <a:pt x="1225" y="1017"/>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0" name="Freeform 58"/>
            <p:cNvSpPr>
              <a:spLocks noEditPoints="1"/>
            </p:cNvSpPr>
            <p:nvPr/>
          </p:nvSpPr>
          <p:spPr bwMode="auto">
            <a:xfrm flipH="1">
              <a:off x="2572644" y="5548952"/>
              <a:ext cx="581823" cy="100945"/>
            </a:xfrm>
            <a:custGeom>
              <a:avLst/>
              <a:gdLst>
                <a:gd name="T0" fmla="*/ 0 w 3970"/>
                <a:gd name="T1" fmla="*/ 247 h 631"/>
                <a:gd name="T2" fmla="*/ 3835 w 3970"/>
                <a:gd name="T3" fmla="*/ 247 h 631"/>
                <a:gd name="T4" fmla="*/ 3835 w 3970"/>
                <a:gd name="T5" fmla="*/ 383 h 631"/>
                <a:gd name="T6" fmla="*/ 0 w 3970"/>
                <a:gd name="T7" fmla="*/ 383 h 631"/>
                <a:gd name="T8" fmla="*/ 0 w 3970"/>
                <a:gd name="T9" fmla="*/ 247 h 631"/>
                <a:gd name="T10" fmla="*/ 3461 w 3970"/>
                <a:gd name="T11" fmla="*/ 19 h 631"/>
                <a:gd name="T12" fmla="*/ 3970 w 3970"/>
                <a:gd name="T13" fmla="*/ 315 h 631"/>
                <a:gd name="T14" fmla="*/ 3461 w 3970"/>
                <a:gd name="T15" fmla="*/ 612 h 631"/>
                <a:gd name="T16" fmla="*/ 3368 w 3970"/>
                <a:gd name="T17" fmla="*/ 588 h 631"/>
                <a:gd name="T18" fmla="*/ 3393 w 3970"/>
                <a:gd name="T19" fmla="*/ 495 h 631"/>
                <a:gd name="T20" fmla="*/ 3801 w 3970"/>
                <a:gd name="T21" fmla="*/ 257 h 631"/>
                <a:gd name="T22" fmla="*/ 3801 w 3970"/>
                <a:gd name="T23" fmla="*/ 374 h 631"/>
                <a:gd name="T24" fmla="*/ 3393 w 3970"/>
                <a:gd name="T25" fmla="*/ 136 h 631"/>
                <a:gd name="T26" fmla="*/ 3368 w 3970"/>
                <a:gd name="T27" fmla="*/ 43 h 631"/>
                <a:gd name="T28" fmla="*/ 3461 w 3970"/>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70" h="631">
                  <a:moveTo>
                    <a:pt x="0" y="247"/>
                  </a:moveTo>
                  <a:lnTo>
                    <a:pt x="3835" y="247"/>
                  </a:lnTo>
                  <a:lnTo>
                    <a:pt x="3835" y="383"/>
                  </a:lnTo>
                  <a:lnTo>
                    <a:pt x="0" y="383"/>
                  </a:lnTo>
                  <a:lnTo>
                    <a:pt x="0" y="247"/>
                  </a:lnTo>
                  <a:close/>
                  <a:moveTo>
                    <a:pt x="3461" y="19"/>
                  </a:moveTo>
                  <a:lnTo>
                    <a:pt x="3970" y="315"/>
                  </a:lnTo>
                  <a:lnTo>
                    <a:pt x="3461" y="612"/>
                  </a:lnTo>
                  <a:cubicBezTo>
                    <a:pt x="3429" y="631"/>
                    <a:pt x="3387" y="620"/>
                    <a:pt x="3368" y="588"/>
                  </a:cubicBezTo>
                  <a:cubicBezTo>
                    <a:pt x="3349" y="555"/>
                    <a:pt x="3360" y="514"/>
                    <a:pt x="3393" y="495"/>
                  </a:cubicBezTo>
                  <a:lnTo>
                    <a:pt x="3801" y="257"/>
                  </a:lnTo>
                  <a:lnTo>
                    <a:pt x="3801" y="374"/>
                  </a:lnTo>
                  <a:lnTo>
                    <a:pt x="3393" y="136"/>
                  </a:lnTo>
                  <a:cubicBezTo>
                    <a:pt x="3360" y="117"/>
                    <a:pt x="3349" y="76"/>
                    <a:pt x="3368" y="43"/>
                  </a:cubicBezTo>
                  <a:cubicBezTo>
                    <a:pt x="3387" y="11"/>
                    <a:pt x="3429" y="0"/>
                    <a:pt x="3461"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6" name="Freeform 49"/>
            <p:cNvSpPr>
              <a:spLocks noEditPoints="1"/>
            </p:cNvSpPr>
            <p:nvPr/>
          </p:nvSpPr>
          <p:spPr bwMode="auto">
            <a:xfrm>
              <a:off x="1047191" y="4415978"/>
              <a:ext cx="1441114" cy="15939"/>
            </a:xfrm>
            <a:custGeom>
              <a:avLst/>
              <a:gdLst>
                <a:gd name="T0" fmla="*/ 50 w 1179"/>
                <a:gd name="T1" fmla="*/ 0 h 12"/>
                <a:gd name="T2" fmla="*/ 0 w 1179"/>
                <a:gd name="T3" fmla="*/ 12 h 12"/>
                <a:gd name="T4" fmla="*/ 87 w 1179"/>
                <a:gd name="T5" fmla="*/ 0 h 12"/>
                <a:gd name="T6" fmla="*/ 137 w 1179"/>
                <a:gd name="T7" fmla="*/ 12 h 12"/>
                <a:gd name="T8" fmla="*/ 87 w 1179"/>
                <a:gd name="T9" fmla="*/ 0 h 12"/>
                <a:gd name="T10" fmla="*/ 224 w 1179"/>
                <a:gd name="T11" fmla="*/ 0 h 12"/>
                <a:gd name="T12" fmla="*/ 174 w 1179"/>
                <a:gd name="T13" fmla="*/ 12 h 12"/>
                <a:gd name="T14" fmla="*/ 262 w 1179"/>
                <a:gd name="T15" fmla="*/ 0 h 12"/>
                <a:gd name="T16" fmla="*/ 312 w 1179"/>
                <a:gd name="T17" fmla="*/ 12 h 12"/>
                <a:gd name="T18" fmla="*/ 262 w 1179"/>
                <a:gd name="T19" fmla="*/ 0 h 12"/>
                <a:gd name="T20" fmla="*/ 399 w 1179"/>
                <a:gd name="T21" fmla="*/ 0 h 12"/>
                <a:gd name="T22" fmla="*/ 349 w 1179"/>
                <a:gd name="T23" fmla="*/ 12 h 12"/>
                <a:gd name="T24" fmla="*/ 436 w 1179"/>
                <a:gd name="T25" fmla="*/ 0 h 12"/>
                <a:gd name="T26" fmla="*/ 486 w 1179"/>
                <a:gd name="T27" fmla="*/ 12 h 12"/>
                <a:gd name="T28" fmla="*/ 436 w 1179"/>
                <a:gd name="T29" fmla="*/ 0 h 12"/>
                <a:gd name="T30" fmla="*/ 574 w 1179"/>
                <a:gd name="T31" fmla="*/ 0 h 12"/>
                <a:gd name="T32" fmla="*/ 524 w 1179"/>
                <a:gd name="T33" fmla="*/ 12 h 12"/>
                <a:gd name="T34" fmla="*/ 611 w 1179"/>
                <a:gd name="T35" fmla="*/ 0 h 12"/>
                <a:gd name="T36" fmla="*/ 661 w 1179"/>
                <a:gd name="T37" fmla="*/ 12 h 12"/>
                <a:gd name="T38" fmla="*/ 611 w 1179"/>
                <a:gd name="T39" fmla="*/ 0 h 12"/>
                <a:gd name="T40" fmla="*/ 748 w 1179"/>
                <a:gd name="T41" fmla="*/ 0 h 12"/>
                <a:gd name="T42" fmla="*/ 699 w 1179"/>
                <a:gd name="T43" fmla="*/ 12 h 12"/>
                <a:gd name="T44" fmla="*/ 786 w 1179"/>
                <a:gd name="T45" fmla="*/ 0 h 12"/>
                <a:gd name="T46" fmla="*/ 836 w 1179"/>
                <a:gd name="T47" fmla="*/ 12 h 12"/>
                <a:gd name="T48" fmla="*/ 786 w 1179"/>
                <a:gd name="T49" fmla="*/ 0 h 12"/>
                <a:gd name="T50" fmla="*/ 923 w 1179"/>
                <a:gd name="T51" fmla="*/ 0 h 12"/>
                <a:gd name="T52" fmla="*/ 873 w 1179"/>
                <a:gd name="T53" fmla="*/ 12 h 12"/>
                <a:gd name="T54" fmla="*/ 961 w 1179"/>
                <a:gd name="T55" fmla="*/ 0 h 12"/>
                <a:gd name="T56" fmla="*/ 1010 w 1179"/>
                <a:gd name="T57" fmla="*/ 12 h 12"/>
                <a:gd name="T58" fmla="*/ 961 w 1179"/>
                <a:gd name="T59" fmla="*/ 0 h 12"/>
                <a:gd name="T60" fmla="*/ 1098 w 1179"/>
                <a:gd name="T61" fmla="*/ 0 h 12"/>
                <a:gd name="T62" fmla="*/ 1048 w 1179"/>
                <a:gd name="T63" fmla="*/ 12 h 12"/>
                <a:gd name="T64" fmla="*/ 1135 w 1179"/>
                <a:gd name="T65" fmla="*/ 0 h 12"/>
                <a:gd name="T66" fmla="*/ 1179 w 1179"/>
                <a:gd name="T67" fmla="*/ 12 h 12"/>
                <a:gd name="T68" fmla="*/ 1135 w 1179"/>
                <a:gd name="T6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79" h="12">
                  <a:moveTo>
                    <a:pt x="0" y="0"/>
                  </a:moveTo>
                  <a:lnTo>
                    <a:pt x="50" y="0"/>
                  </a:lnTo>
                  <a:lnTo>
                    <a:pt x="50" y="12"/>
                  </a:lnTo>
                  <a:lnTo>
                    <a:pt x="0" y="12"/>
                  </a:lnTo>
                  <a:lnTo>
                    <a:pt x="0" y="0"/>
                  </a:lnTo>
                  <a:close/>
                  <a:moveTo>
                    <a:pt x="87" y="0"/>
                  </a:moveTo>
                  <a:lnTo>
                    <a:pt x="137" y="0"/>
                  </a:lnTo>
                  <a:lnTo>
                    <a:pt x="137" y="12"/>
                  </a:lnTo>
                  <a:lnTo>
                    <a:pt x="87" y="12"/>
                  </a:lnTo>
                  <a:lnTo>
                    <a:pt x="87" y="0"/>
                  </a:lnTo>
                  <a:close/>
                  <a:moveTo>
                    <a:pt x="174" y="0"/>
                  </a:moveTo>
                  <a:lnTo>
                    <a:pt x="224" y="0"/>
                  </a:lnTo>
                  <a:lnTo>
                    <a:pt x="224" y="12"/>
                  </a:lnTo>
                  <a:lnTo>
                    <a:pt x="174" y="12"/>
                  </a:lnTo>
                  <a:lnTo>
                    <a:pt x="174" y="0"/>
                  </a:lnTo>
                  <a:close/>
                  <a:moveTo>
                    <a:pt x="262" y="0"/>
                  </a:moveTo>
                  <a:lnTo>
                    <a:pt x="312" y="0"/>
                  </a:lnTo>
                  <a:lnTo>
                    <a:pt x="312" y="12"/>
                  </a:lnTo>
                  <a:lnTo>
                    <a:pt x="262" y="12"/>
                  </a:lnTo>
                  <a:lnTo>
                    <a:pt x="262" y="0"/>
                  </a:lnTo>
                  <a:close/>
                  <a:moveTo>
                    <a:pt x="349" y="0"/>
                  </a:moveTo>
                  <a:lnTo>
                    <a:pt x="399" y="0"/>
                  </a:lnTo>
                  <a:lnTo>
                    <a:pt x="399" y="12"/>
                  </a:lnTo>
                  <a:lnTo>
                    <a:pt x="349" y="12"/>
                  </a:lnTo>
                  <a:lnTo>
                    <a:pt x="349" y="0"/>
                  </a:lnTo>
                  <a:close/>
                  <a:moveTo>
                    <a:pt x="436" y="0"/>
                  </a:moveTo>
                  <a:lnTo>
                    <a:pt x="486" y="0"/>
                  </a:lnTo>
                  <a:lnTo>
                    <a:pt x="486" y="12"/>
                  </a:lnTo>
                  <a:lnTo>
                    <a:pt x="436" y="12"/>
                  </a:lnTo>
                  <a:lnTo>
                    <a:pt x="436" y="0"/>
                  </a:lnTo>
                  <a:close/>
                  <a:moveTo>
                    <a:pt x="524" y="0"/>
                  </a:moveTo>
                  <a:lnTo>
                    <a:pt x="574" y="0"/>
                  </a:lnTo>
                  <a:lnTo>
                    <a:pt x="574" y="12"/>
                  </a:lnTo>
                  <a:lnTo>
                    <a:pt x="524" y="12"/>
                  </a:lnTo>
                  <a:lnTo>
                    <a:pt x="524" y="0"/>
                  </a:lnTo>
                  <a:close/>
                  <a:moveTo>
                    <a:pt x="611" y="0"/>
                  </a:moveTo>
                  <a:lnTo>
                    <a:pt x="661" y="0"/>
                  </a:lnTo>
                  <a:lnTo>
                    <a:pt x="661" y="12"/>
                  </a:lnTo>
                  <a:lnTo>
                    <a:pt x="611" y="12"/>
                  </a:lnTo>
                  <a:lnTo>
                    <a:pt x="611" y="0"/>
                  </a:lnTo>
                  <a:close/>
                  <a:moveTo>
                    <a:pt x="699" y="0"/>
                  </a:moveTo>
                  <a:lnTo>
                    <a:pt x="748" y="0"/>
                  </a:lnTo>
                  <a:lnTo>
                    <a:pt x="748" y="12"/>
                  </a:lnTo>
                  <a:lnTo>
                    <a:pt x="699" y="12"/>
                  </a:lnTo>
                  <a:lnTo>
                    <a:pt x="699" y="0"/>
                  </a:lnTo>
                  <a:close/>
                  <a:moveTo>
                    <a:pt x="786" y="0"/>
                  </a:moveTo>
                  <a:lnTo>
                    <a:pt x="836" y="0"/>
                  </a:lnTo>
                  <a:lnTo>
                    <a:pt x="836" y="12"/>
                  </a:lnTo>
                  <a:lnTo>
                    <a:pt x="786" y="12"/>
                  </a:lnTo>
                  <a:lnTo>
                    <a:pt x="786" y="0"/>
                  </a:lnTo>
                  <a:close/>
                  <a:moveTo>
                    <a:pt x="873" y="0"/>
                  </a:moveTo>
                  <a:lnTo>
                    <a:pt x="923" y="0"/>
                  </a:lnTo>
                  <a:lnTo>
                    <a:pt x="923" y="12"/>
                  </a:lnTo>
                  <a:lnTo>
                    <a:pt x="873" y="12"/>
                  </a:lnTo>
                  <a:lnTo>
                    <a:pt x="873" y="0"/>
                  </a:lnTo>
                  <a:close/>
                  <a:moveTo>
                    <a:pt x="961" y="0"/>
                  </a:moveTo>
                  <a:lnTo>
                    <a:pt x="1010" y="0"/>
                  </a:lnTo>
                  <a:lnTo>
                    <a:pt x="1010" y="12"/>
                  </a:lnTo>
                  <a:lnTo>
                    <a:pt x="961" y="12"/>
                  </a:lnTo>
                  <a:lnTo>
                    <a:pt x="961" y="0"/>
                  </a:lnTo>
                  <a:close/>
                  <a:moveTo>
                    <a:pt x="1048" y="0"/>
                  </a:moveTo>
                  <a:lnTo>
                    <a:pt x="1098" y="0"/>
                  </a:lnTo>
                  <a:lnTo>
                    <a:pt x="1098" y="12"/>
                  </a:lnTo>
                  <a:lnTo>
                    <a:pt x="1048" y="12"/>
                  </a:lnTo>
                  <a:lnTo>
                    <a:pt x="1048" y="0"/>
                  </a:lnTo>
                  <a:close/>
                  <a:moveTo>
                    <a:pt x="1135" y="0"/>
                  </a:moveTo>
                  <a:lnTo>
                    <a:pt x="1179" y="0"/>
                  </a:lnTo>
                  <a:lnTo>
                    <a:pt x="1179" y="12"/>
                  </a:lnTo>
                  <a:lnTo>
                    <a:pt x="1135" y="12"/>
                  </a:lnTo>
                  <a:lnTo>
                    <a:pt x="1135"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8" name="Oval 147"/>
            <p:cNvSpPr>
              <a:spLocks noChangeArrowheads="1"/>
            </p:cNvSpPr>
            <p:nvPr/>
          </p:nvSpPr>
          <p:spPr bwMode="auto">
            <a:xfrm>
              <a:off x="2457746" y="4393399"/>
              <a:ext cx="48893" cy="5445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9" name="Freeform 50"/>
            <p:cNvSpPr>
              <a:spLocks noEditPoints="1"/>
            </p:cNvSpPr>
            <p:nvPr/>
          </p:nvSpPr>
          <p:spPr bwMode="auto">
            <a:xfrm>
              <a:off x="2480971" y="4454497"/>
              <a:ext cx="15891" cy="1342833"/>
            </a:xfrm>
            <a:custGeom>
              <a:avLst/>
              <a:gdLst>
                <a:gd name="T0" fmla="*/ 13 w 13"/>
                <a:gd name="T1" fmla="*/ 0 h 1011"/>
                <a:gd name="T2" fmla="*/ 13 w 13"/>
                <a:gd name="T3" fmla="*/ 50 h 1011"/>
                <a:gd name="T4" fmla="*/ 0 w 13"/>
                <a:gd name="T5" fmla="*/ 50 h 1011"/>
                <a:gd name="T6" fmla="*/ 0 w 13"/>
                <a:gd name="T7" fmla="*/ 0 h 1011"/>
                <a:gd name="T8" fmla="*/ 13 w 13"/>
                <a:gd name="T9" fmla="*/ 0 h 1011"/>
                <a:gd name="T10" fmla="*/ 13 w 13"/>
                <a:gd name="T11" fmla="*/ 87 h 1011"/>
                <a:gd name="T12" fmla="*/ 13 w 13"/>
                <a:gd name="T13" fmla="*/ 137 h 1011"/>
                <a:gd name="T14" fmla="*/ 0 w 13"/>
                <a:gd name="T15" fmla="*/ 137 h 1011"/>
                <a:gd name="T16" fmla="*/ 0 w 13"/>
                <a:gd name="T17" fmla="*/ 87 h 1011"/>
                <a:gd name="T18" fmla="*/ 13 w 13"/>
                <a:gd name="T19" fmla="*/ 87 h 1011"/>
                <a:gd name="T20" fmla="*/ 13 w 13"/>
                <a:gd name="T21" fmla="*/ 175 h 1011"/>
                <a:gd name="T22" fmla="*/ 13 w 13"/>
                <a:gd name="T23" fmla="*/ 225 h 1011"/>
                <a:gd name="T24" fmla="*/ 0 w 13"/>
                <a:gd name="T25" fmla="*/ 225 h 1011"/>
                <a:gd name="T26" fmla="*/ 0 w 13"/>
                <a:gd name="T27" fmla="*/ 175 h 1011"/>
                <a:gd name="T28" fmla="*/ 13 w 13"/>
                <a:gd name="T29" fmla="*/ 175 h 1011"/>
                <a:gd name="T30" fmla="*/ 13 w 13"/>
                <a:gd name="T31" fmla="*/ 262 h 1011"/>
                <a:gd name="T32" fmla="*/ 13 w 13"/>
                <a:gd name="T33" fmla="*/ 312 h 1011"/>
                <a:gd name="T34" fmla="*/ 0 w 13"/>
                <a:gd name="T35" fmla="*/ 312 h 1011"/>
                <a:gd name="T36" fmla="*/ 0 w 13"/>
                <a:gd name="T37" fmla="*/ 262 h 1011"/>
                <a:gd name="T38" fmla="*/ 13 w 13"/>
                <a:gd name="T39" fmla="*/ 262 h 1011"/>
                <a:gd name="T40" fmla="*/ 13 w 13"/>
                <a:gd name="T41" fmla="*/ 349 h 1011"/>
                <a:gd name="T42" fmla="*/ 13 w 13"/>
                <a:gd name="T43" fmla="*/ 399 h 1011"/>
                <a:gd name="T44" fmla="*/ 0 w 13"/>
                <a:gd name="T45" fmla="*/ 399 h 1011"/>
                <a:gd name="T46" fmla="*/ 0 w 13"/>
                <a:gd name="T47" fmla="*/ 349 h 1011"/>
                <a:gd name="T48" fmla="*/ 13 w 13"/>
                <a:gd name="T49" fmla="*/ 349 h 1011"/>
                <a:gd name="T50" fmla="*/ 13 w 13"/>
                <a:gd name="T51" fmla="*/ 437 h 1011"/>
                <a:gd name="T52" fmla="*/ 13 w 13"/>
                <a:gd name="T53" fmla="*/ 487 h 1011"/>
                <a:gd name="T54" fmla="*/ 0 w 13"/>
                <a:gd name="T55" fmla="*/ 487 h 1011"/>
                <a:gd name="T56" fmla="*/ 0 w 13"/>
                <a:gd name="T57" fmla="*/ 437 h 1011"/>
                <a:gd name="T58" fmla="*/ 13 w 13"/>
                <a:gd name="T59" fmla="*/ 437 h 1011"/>
                <a:gd name="T60" fmla="*/ 13 w 13"/>
                <a:gd name="T61" fmla="*/ 524 h 1011"/>
                <a:gd name="T62" fmla="*/ 13 w 13"/>
                <a:gd name="T63" fmla="*/ 574 h 1011"/>
                <a:gd name="T64" fmla="*/ 0 w 13"/>
                <a:gd name="T65" fmla="*/ 574 h 1011"/>
                <a:gd name="T66" fmla="*/ 0 w 13"/>
                <a:gd name="T67" fmla="*/ 524 h 1011"/>
                <a:gd name="T68" fmla="*/ 13 w 13"/>
                <a:gd name="T69" fmla="*/ 524 h 1011"/>
                <a:gd name="T70" fmla="*/ 13 w 13"/>
                <a:gd name="T71" fmla="*/ 611 h 1011"/>
                <a:gd name="T72" fmla="*/ 13 w 13"/>
                <a:gd name="T73" fmla="*/ 661 h 1011"/>
                <a:gd name="T74" fmla="*/ 0 w 13"/>
                <a:gd name="T75" fmla="*/ 661 h 1011"/>
                <a:gd name="T76" fmla="*/ 0 w 13"/>
                <a:gd name="T77" fmla="*/ 611 h 1011"/>
                <a:gd name="T78" fmla="*/ 13 w 13"/>
                <a:gd name="T79" fmla="*/ 611 h 1011"/>
                <a:gd name="T80" fmla="*/ 13 w 13"/>
                <a:gd name="T81" fmla="*/ 699 h 1011"/>
                <a:gd name="T82" fmla="*/ 13 w 13"/>
                <a:gd name="T83" fmla="*/ 749 h 1011"/>
                <a:gd name="T84" fmla="*/ 0 w 13"/>
                <a:gd name="T85" fmla="*/ 749 h 1011"/>
                <a:gd name="T86" fmla="*/ 0 w 13"/>
                <a:gd name="T87" fmla="*/ 699 h 1011"/>
                <a:gd name="T88" fmla="*/ 13 w 13"/>
                <a:gd name="T89" fmla="*/ 699 h 1011"/>
                <a:gd name="T90" fmla="*/ 13 w 13"/>
                <a:gd name="T91" fmla="*/ 786 h 1011"/>
                <a:gd name="T92" fmla="*/ 13 w 13"/>
                <a:gd name="T93" fmla="*/ 836 h 1011"/>
                <a:gd name="T94" fmla="*/ 0 w 13"/>
                <a:gd name="T95" fmla="*/ 836 h 1011"/>
                <a:gd name="T96" fmla="*/ 0 w 13"/>
                <a:gd name="T97" fmla="*/ 786 h 1011"/>
                <a:gd name="T98" fmla="*/ 13 w 13"/>
                <a:gd name="T99" fmla="*/ 786 h 1011"/>
                <a:gd name="T100" fmla="*/ 13 w 13"/>
                <a:gd name="T101" fmla="*/ 874 h 1011"/>
                <a:gd name="T102" fmla="*/ 13 w 13"/>
                <a:gd name="T103" fmla="*/ 923 h 1011"/>
                <a:gd name="T104" fmla="*/ 0 w 13"/>
                <a:gd name="T105" fmla="*/ 923 h 1011"/>
                <a:gd name="T106" fmla="*/ 0 w 13"/>
                <a:gd name="T107" fmla="*/ 874 h 1011"/>
                <a:gd name="T108" fmla="*/ 13 w 13"/>
                <a:gd name="T109" fmla="*/ 874 h 1011"/>
                <a:gd name="T110" fmla="*/ 13 w 13"/>
                <a:gd name="T111" fmla="*/ 961 h 1011"/>
                <a:gd name="T112" fmla="*/ 13 w 13"/>
                <a:gd name="T113" fmla="*/ 1011 h 1011"/>
                <a:gd name="T114" fmla="*/ 0 w 13"/>
                <a:gd name="T115" fmla="*/ 1011 h 1011"/>
                <a:gd name="T116" fmla="*/ 0 w 13"/>
                <a:gd name="T117" fmla="*/ 961 h 1011"/>
                <a:gd name="T118" fmla="*/ 13 w 13"/>
                <a:gd name="T119" fmla="*/ 961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 h="1011">
                  <a:moveTo>
                    <a:pt x="13" y="0"/>
                  </a:moveTo>
                  <a:lnTo>
                    <a:pt x="13" y="50"/>
                  </a:lnTo>
                  <a:lnTo>
                    <a:pt x="0" y="50"/>
                  </a:lnTo>
                  <a:lnTo>
                    <a:pt x="0" y="0"/>
                  </a:lnTo>
                  <a:lnTo>
                    <a:pt x="13" y="0"/>
                  </a:lnTo>
                  <a:close/>
                  <a:moveTo>
                    <a:pt x="13" y="87"/>
                  </a:moveTo>
                  <a:lnTo>
                    <a:pt x="13" y="137"/>
                  </a:lnTo>
                  <a:lnTo>
                    <a:pt x="0" y="137"/>
                  </a:lnTo>
                  <a:lnTo>
                    <a:pt x="0" y="87"/>
                  </a:lnTo>
                  <a:lnTo>
                    <a:pt x="13" y="87"/>
                  </a:lnTo>
                  <a:close/>
                  <a:moveTo>
                    <a:pt x="13" y="175"/>
                  </a:moveTo>
                  <a:lnTo>
                    <a:pt x="13" y="225"/>
                  </a:lnTo>
                  <a:lnTo>
                    <a:pt x="0" y="225"/>
                  </a:lnTo>
                  <a:lnTo>
                    <a:pt x="0" y="175"/>
                  </a:lnTo>
                  <a:lnTo>
                    <a:pt x="13" y="175"/>
                  </a:lnTo>
                  <a:close/>
                  <a:moveTo>
                    <a:pt x="13" y="262"/>
                  </a:moveTo>
                  <a:lnTo>
                    <a:pt x="13" y="312"/>
                  </a:lnTo>
                  <a:lnTo>
                    <a:pt x="0" y="312"/>
                  </a:lnTo>
                  <a:lnTo>
                    <a:pt x="0" y="262"/>
                  </a:lnTo>
                  <a:lnTo>
                    <a:pt x="13" y="262"/>
                  </a:lnTo>
                  <a:close/>
                  <a:moveTo>
                    <a:pt x="13" y="349"/>
                  </a:moveTo>
                  <a:lnTo>
                    <a:pt x="13" y="399"/>
                  </a:lnTo>
                  <a:lnTo>
                    <a:pt x="0" y="399"/>
                  </a:lnTo>
                  <a:lnTo>
                    <a:pt x="0" y="349"/>
                  </a:lnTo>
                  <a:lnTo>
                    <a:pt x="13" y="349"/>
                  </a:lnTo>
                  <a:close/>
                  <a:moveTo>
                    <a:pt x="13" y="437"/>
                  </a:moveTo>
                  <a:lnTo>
                    <a:pt x="13" y="487"/>
                  </a:lnTo>
                  <a:lnTo>
                    <a:pt x="0" y="487"/>
                  </a:lnTo>
                  <a:lnTo>
                    <a:pt x="0" y="437"/>
                  </a:lnTo>
                  <a:lnTo>
                    <a:pt x="13" y="437"/>
                  </a:lnTo>
                  <a:close/>
                  <a:moveTo>
                    <a:pt x="13" y="524"/>
                  </a:moveTo>
                  <a:lnTo>
                    <a:pt x="13" y="574"/>
                  </a:lnTo>
                  <a:lnTo>
                    <a:pt x="0" y="574"/>
                  </a:lnTo>
                  <a:lnTo>
                    <a:pt x="0" y="524"/>
                  </a:lnTo>
                  <a:lnTo>
                    <a:pt x="13" y="524"/>
                  </a:lnTo>
                  <a:close/>
                  <a:moveTo>
                    <a:pt x="13" y="611"/>
                  </a:moveTo>
                  <a:lnTo>
                    <a:pt x="13" y="661"/>
                  </a:lnTo>
                  <a:lnTo>
                    <a:pt x="0" y="661"/>
                  </a:lnTo>
                  <a:lnTo>
                    <a:pt x="0" y="611"/>
                  </a:lnTo>
                  <a:lnTo>
                    <a:pt x="13" y="611"/>
                  </a:lnTo>
                  <a:close/>
                  <a:moveTo>
                    <a:pt x="13" y="699"/>
                  </a:moveTo>
                  <a:lnTo>
                    <a:pt x="13" y="749"/>
                  </a:lnTo>
                  <a:lnTo>
                    <a:pt x="0" y="749"/>
                  </a:lnTo>
                  <a:lnTo>
                    <a:pt x="0" y="699"/>
                  </a:lnTo>
                  <a:lnTo>
                    <a:pt x="13" y="699"/>
                  </a:lnTo>
                  <a:close/>
                  <a:moveTo>
                    <a:pt x="13" y="786"/>
                  </a:moveTo>
                  <a:lnTo>
                    <a:pt x="13" y="836"/>
                  </a:lnTo>
                  <a:lnTo>
                    <a:pt x="0" y="836"/>
                  </a:lnTo>
                  <a:lnTo>
                    <a:pt x="0" y="786"/>
                  </a:lnTo>
                  <a:lnTo>
                    <a:pt x="13" y="786"/>
                  </a:lnTo>
                  <a:close/>
                  <a:moveTo>
                    <a:pt x="13" y="874"/>
                  </a:moveTo>
                  <a:lnTo>
                    <a:pt x="13" y="923"/>
                  </a:lnTo>
                  <a:lnTo>
                    <a:pt x="0" y="923"/>
                  </a:lnTo>
                  <a:lnTo>
                    <a:pt x="0" y="874"/>
                  </a:lnTo>
                  <a:lnTo>
                    <a:pt x="13" y="874"/>
                  </a:lnTo>
                  <a:close/>
                  <a:moveTo>
                    <a:pt x="13" y="961"/>
                  </a:moveTo>
                  <a:lnTo>
                    <a:pt x="13" y="1011"/>
                  </a:lnTo>
                  <a:lnTo>
                    <a:pt x="0" y="1011"/>
                  </a:lnTo>
                  <a:lnTo>
                    <a:pt x="0" y="961"/>
                  </a:lnTo>
                  <a:lnTo>
                    <a:pt x="13" y="96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50" name="Freeform 57"/>
          <p:cNvSpPr>
            <a:spLocks noEditPoints="1"/>
          </p:cNvSpPr>
          <p:nvPr/>
        </p:nvSpPr>
        <p:spPr bwMode="auto">
          <a:xfrm flipH="1">
            <a:off x="1823363" y="5548952"/>
            <a:ext cx="526820" cy="100945"/>
          </a:xfrm>
          <a:custGeom>
            <a:avLst/>
            <a:gdLst>
              <a:gd name="T0" fmla="*/ 0 w 3592"/>
              <a:gd name="T1" fmla="*/ 247 h 631"/>
              <a:gd name="T2" fmla="*/ 3457 w 3592"/>
              <a:gd name="T3" fmla="*/ 247 h 631"/>
              <a:gd name="T4" fmla="*/ 3457 w 3592"/>
              <a:gd name="T5" fmla="*/ 383 h 631"/>
              <a:gd name="T6" fmla="*/ 0 w 3592"/>
              <a:gd name="T7" fmla="*/ 383 h 631"/>
              <a:gd name="T8" fmla="*/ 0 w 3592"/>
              <a:gd name="T9" fmla="*/ 247 h 631"/>
              <a:gd name="T10" fmla="*/ 3083 w 3592"/>
              <a:gd name="T11" fmla="*/ 19 h 631"/>
              <a:gd name="T12" fmla="*/ 3592 w 3592"/>
              <a:gd name="T13" fmla="*/ 315 h 631"/>
              <a:gd name="T14" fmla="*/ 3083 w 3592"/>
              <a:gd name="T15" fmla="*/ 612 h 631"/>
              <a:gd name="T16" fmla="*/ 2990 w 3592"/>
              <a:gd name="T17" fmla="*/ 588 h 631"/>
              <a:gd name="T18" fmla="*/ 3015 w 3592"/>
              <a:gd name="T19" fmla="*/ 495 h 631"/>
              <a:gd name="T20" fmla="*/ 3423 w 3592"/>
              <a:gd name="T21" fmla="*/ 257 h 631"/>
              <a:gd name="T22" fmla="*/ 3423 w 3592"/>
              <a:gd name="T23" fmla="*/ 374 h 631"/>
              <a:gd name="T24" fmla="*/ 3015 w 3592"/>
              <a:gd name="T25" fmla="*/ 136 h 631"/>
              <a:gd name="T26" fmla="*/ 2990 w 3592"/>
              <a:gd name="T27" fmla="*/ 43 h 631"/>
              <a:gd name="T28" fmla="*/ 3083 w 3592"/>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92" h="631">
                <a:moveTo>
                  <a:pt x="0" y="247"/>
                </a:moveTo>
                <a:lnTo>
                  <a:pt x="3457" y="247"/>
                </a:lnTo>
                <a:lnTo>
                  <a:pt x="3457" y="383"/>
                </a:lnTo>
                <a:lnTo>
                  <a:pt x="0" y="383"/>
                </a:lnTo>
                <a:lnTo>
                  <a:pt x="0" y="247"/>
                </a:lnTo>
                <a:close/>
                <a:moveTo>
                  <a:pt x="3083" y="19"/>
                </a:moveTo>
                <a:lnTo>
                  <a:pt x="3592" y="315"/>
                </a:lnTo>
                <a:lnTo>
                  <a:pt x="3083" y="612"/>
                </a:lnTo>
                <a:cubicBezTo>
                  <a:pt x="3051" y="631"/>
                  <a:pt x="3009" y="620"/>
                  <a:pt x="2990" y="588"/>
                </a:cubicBezTo>
                <a:cubicBezTo>
                  <a:pt x="2971" y="555"/>
                  <a:pt x="2982" y="514"/>
                  <a:pt x="3015" y="495"/>
                </a:cubicBezTo>
                <a:lnTo>
                  <a:pt x="3423" y="257"/>
                </a:lnTo>
                <a:lnTo>
                  <a:pt x="3423" y="374"/>
                </a:lnTo>
                <a:lnTo>
                  <a:pt x="3015" y="136"/>
                </a:lnTo>
                <a:cubicBezTo>
                  <a:pt x="2982" y="117"/>
                  <a:pt x="2971" y="76"/>
                  <a:pt x="2990" y="43"/>
                </a:cubicBezTo>
                <a:cubicBezTo>
                  <a:pt x="3009" y="11"/>
                  <a:pt x="3051" y="0"/>
                  <a:pt x="3083"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51" name="Group 150"/>
          <p:cNvGrpSpPr/>
          <p:nvPr/>
        </p:nvGrpSpPr>
        <p:grpSpPr>
          <a:xfrm>
            <a:off x="1256208" y="2662724"/>
            <a:ext cx="3273368" cy="2831770"/>
            <a:chOff x="928688" y="1936750"/>
            <a:chExt cx="4251325" cy="3384550"/>
          </a:xfrm>
          <a:solidFill>
            <a:schemeClr val="tx2">
              <a:lumMod val="60000"/>
              <a:lumOff val="40000"/>
            </a:schemeClr>
          </a:solidFill>
        </p:grpSpPr>
        <p:sp>
          <p:nvSpPr>
            <p:cNvPr id="152" name="Freeform 151"/>
            <p:cNvSpPr>
              <a:spLocks/>
            </p:cNvSpPr>
            <p:nvPr/>
          </p:nvSpPr>
          <p:spPr bwMode="auto">
            <a:xfrm>
              <a:off x="928688" y="1949450"/>
              <a:ext cx="4240213" cy="3371850"/>
            </a:xfrm>
            <a:custGeom>
              <a:avLst/>
              <a:gdLst>
                <a:gd name="T0" fmla="*/ 45 w 22263"/>
                <a:gd name="T1" fmla="*/ 17527 h 17695"/>
                <a:gd name="T2" fmla="*/ 2797 w 22263"/>
                <a:gd name="T3" fmla="*/ 15335 h 17695"/>
                <a:gd name="T4" fmla="*/ 5557 w 22263"/>
                <a:gd name="T5" fmla="*/ 13150 h 17695"/>
                <a:gd name="T6" fmla="*/ 8317 w 22263"/>
                <a:gd name="T7" fmla="*/ 10966 h 17695"/>
                <a:gd name="T8" fmla="*/ 11077 w 22263"/>
                <a:gd name="T9" fmla="*/ 8775 h 17695"/>
                <a:gd name="T10" fmla="*/ 13829 w 22263"/>
                <a:gd name="T11" fmla="*/ 6591 h 17695"/>
                <a:gd name="T12" fmla="*/ 16589 w 22263"/>
                <a:gd name="T13" fmla="*/ 4406 h 17695"/>
                <a:gd name="T14" fmla="*/ 19349 w 22263"/>
                <a:gd name="T15" fmla="*/ 2215 h 17695"/>
                <a:gd name="T16" fmla="*/ 22109 w 22263"/>
                <a:gd name="T17" fmla="*/ 30 h 17695"/>
                <a:gd name="T18" fmla="*/ 22232 w 22263"/>
                <a:gd name="T19" fmla="*/ 45 h 17695"/>
                <a:gd name="T20" fmla="*/ 22218 w 22263"/>
                <a:gd name="T21" fmla="*/ 168 h 17695"/>
                <a:gd name="T22" fmla="*/ 19458 w 22263"/>
                <a:gd name="T23" fmla="*/ 2352 h 17695"/>
                <a:gd name="T24" fmla="*/ 16698 w 22263"/>
                <a:gd name="T25" fmla="*/ 4544 h 17695"/>
                <a:gd name="T26" fmla="*/ 13938 w 22263"/>
                <a:gd name="T27" fmla="*/ 6728 h 17695"/>
                <a:gd name="T28" fmla="*/ 11186 w 22263"/>
                <a:gd name="T29" fmla="*/ 8912 h 17695"/>
                <a:gd name="T30" fmla="*/ 8426 w 22263"/>
                <a:gd name="T31" fmla="*/ 11104 h 17695"/>
                <a:gd name="T32" fmla="*/ 5666 w 22263"/>
                <a:gd name="T33" fmla="*/ 13288 h 17695"/>
                <a:gd name="T34" fmla="*/ 2906 w 22263"/>
                <a:gd name="T35" fmla="*/ 15472 h 17695"/>
                <a:gd name="T36" fmla="*/ 154 w 22263"/>
                <a:gd name="T37" fmla="*/ 17664 h 17695"/>
                <a:gd name="T38" fmla="*/ 31 w 22263"/>
                <a:gd name="T39" fmla="*/ 17650 h 17695"/>
                <a:gd name="T40" fmla="*/ 45 w 22263"/>
                <a:gd name="T41" fmla="*/ 17527 h 17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263" h="17695">
                  <a:moveTo>
                    <a:pt x="45" y="17527"/>
                  </a:moveTo>
                  <a:lnTo>
                    <a:pt x="2797" y="15335"/>
                  </a:lnTo>
                  <a:lnTo>
                    <a:pt x="5557" y="13150"/>
                  </a:lnTo>
                  <a:lnTo>
                    <a:pt x="8317" y="10966"/>
                  </a:lnTo>
                  <a:lnTo>
                    <a:pt x="11077" y="8775"/>
                  </a:lnTo>
                  <a:lnTo>
                    <a:pt x="13829" y="6591"/>
                  </a:lnTo>
                  <a:lnTo>
                    <a:pt x="16589" y="4406"/>
                  </a:lnTo>
                  <a:lnTo>
                    <a:pt x="19349" y="2215"/>
                  </a:lnTo>
                  <a:lnTo>
                    <a:pt x="22109" y="30"/>
                  </a:lnTo>
                  <a:cubicBezTo>
                    <a:pt x="22147" y="0"/>
                    <a:pt x="22202" y="7"/>
                    <a:pt x="22232" y="45"/>
                  </a:cubicBezTo>
                  <a:cubicBezTo>
                    <a:pt x="22263" y="83"/>
                    <a:pt x="22256" y="138"/>
                    <a:pt x="22218" y="168"/>
                  </a:cubicBezTo>
                  <a:lnTo>
                    <a:pt x="19458" y="2352"/>
                  </a:lnTo>
                  <a:lnTo>
                    <a:pt x="16698" y="4544"/>
                  </a:lnTo>
                  <a:lnTo>
                    <a:pt x="13938" y="6728"/>
                  </a:lnTo>
                  <a:lnTo>
                    <a:pt x="11186" y="8912"/>
                  </a:lnTo>
                  <a:lnTo>
                    <a:pt x="8426" y="11104"/>
                  </a:lnTo>
                  <a:lnTo>
                    <a:pt x="5666" y="13288"/>
                  </a:lnTo>
                  <a:lnTo>
                    <a:pt x="2906" y="15472"/>
                  </a:lnTo>
                  <a:lnTo>
                    <a:pt x="154" y="17664"/>
                  </a:lnTo>
                  <a:cubicBezTo>
                    <a:pt x="116" y="17695"/>
                    <a:pt x="61" y="17688"/>
                    <a:pt x="31" y="17650"/>
                  </a:cubicBezTo>
                  <a:cubicBezTo>
                    <a:pt x="0" y="17612"/>
                    <a:pt x="7" y="17557"/>
                    <a:pt x="45" y="17527"/>
                  </a:cubicBezTo>
                  <a:close/>
                </a:path>
              </a:pathLst>
            </a:custGeom>
            <a:grpFill/>
            <a:ln w="1" cap="flat">
              <a:solidFill>
                <a:schemeClr val="tx2">
                  <a:lumMod val="60000"/>
                  <a:lumOff val="40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53" name="Group 152"/>
            <p:cNvGrpSpPr/>
            <p:nvPr/>
          </p:nvGrpSpPr>
          <p:grpSpPr>
            <a:xfrm>
              <a:off x="1965325" y="1936750"/>
              <a:ext cx="3214688" cy="2562225"/>
              <a:chOff x="1965325" y="1936750"/>
              <a:chExt cx="3214688" cy="2562225"/>
            </a:xfrm>
            <a:grpFill/>
          </p:grpSpPr>
          <p:sp>
            <p:nvSpPr>
              <p:cNvPr id="154" name="Oval 153"/>
              <p:cNvSpPr>
                <a:spLocks noChangeArrowheads="1"/>
              </p:cNvSpPr>
              <p:nvPr/>
            </p:nvSpPr>
            <p:spPr bwMode="auto">
              <a:xfrm>
                <a:off x="1965325" y="4435475"/>
                <a:ext cx="63500" cy="63500"/>
              </a:xfrm>
              <a:prstGeom prst="ellipse">
                <a:avLst/>
              </a:prstGeom>
              <a:solidFill>
                <a:schemeClr val="tx1"/>
              </a:solidFill>
              <a:ln w="0">
                <a:solidFill>
                  <a:schemeClr val="tx2">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5" name="Oval 154"/>
              <p:cNvSpPr>
                <a:spLocks noChangeArrowheads="1"/>
              </p:cNvSpPr>
              <p:nvPr/>
            </p:nvSpPr>
            <p:spPr bwMode="auto">
              <a:xfrm>
                <a:off x="3014663" y="3602038"/>
                <a:ext cx="65088" cy="65088"/>
              </a:xfrm>
              <a:prstGeom prst="ellipse">
                <a:avLst/>
              </a:prstGeom>
              <a:solidFill>
                <a:schemeClr val="tx1"/>
              </a:solidFill>
              <a:ln w="0">
                <a:solidFill>
                  <a:schemeClr val="tx2">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6" name="Oval 155"/>
              <p:cNvSpPr>
                <a:spLocks noChangeArrowheads="1"/>
              </p:cNvSpPr>
              <p:nvPr/>
            </p:nvSpPr>
            <p:spPr bwMode="auto">
              <a:xfrm>
                <a:off x="4067175" y="2768600"/>
                <a:ext cx="63500" cy="65088"/>
              </a:xfrm>
              <a:prstGeom prst="ellipse">
                <a:avLst/>
              </a:prstGeom>
              <a:solidFill>
                <a:schemeClr val="tx1"/>
              </a:solidFill>
              <a:ln w="0">
                <a:solidFill>
                  <a:schemeClr val="tx2">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7" name="Oval 156"/>
              <p:cNvSpPr>
                <a:spLocks noChangeArrowheads="1"/>
              </p:cNvSpPr>
              <p:nvPr/>
            </p:nvSpPr>
            <p:spPr bwMode="auto">
              <a:xfrm>
                <a:off x="4591050" y="2352675"/>
                <a:ext cx="63500" cy="65088"/>
              </a:xfrm>
              <a:prstGeom prst="ellipse">
                <a:avLst/>
              </a:prstGeom>
              <a:solidFill>
                <a:schemeClr val="tx1"/>
              </a:solidFill>
              <a:ln w="0">
                <a:solidFill>
                  <a:schemeClr val="tx2">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8" name="Oval 157"/>
              <p:cNvSpPr>
                <a:spLocks noChangeArrowheads="1"/>
              </p:cNvSpPr>
              <p:nvPr/>
            </p:nvSpPr>
            <p:spPr bwMode="auto">
              <a:xfrm>
                <a:off x="5116513" y="1936750"/>
                <a:ext cx="63500" cy="63500"/>
              </a:xfrm>
              <a:prstGeom prst="ellipse">
                <a:avLst/>
              </a:prstGeom>
              <a:solidFill>
                <a:schemeClr val="tx1"/>
              </a:solidFill>
              <a:ln w="0">
                <a:solidFill>
                  <a:schemeClr val="tx2">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268682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4" grpId="0"/>
      <p:bldP spid="144" grpId="0"/>
      <p:bldP spid="147" grpId="0" animBg="1"/>
      <p:bldP spid="15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Market equilibrium</a:t>
            </a:r>
          </a:p>
        </p:txBody>
      </p:sp>
      <p:sp>
        <p:nvSpPr>
          <p:cNvPr id="3" name="Content Placeholder 2"/>
          <p:cNvSpPr>
            <a:spLocks noGrp="1"/>
          </p:cNvSpPr>
          <p:nvPr>
            <p:ph idx="4294967295"/>
          </p:nvPr>
        </p:nvSpPr>
        <p:spPr>
          <a:xfrm>
            <a:off x="5029200" y="1600200"/>
            <a:ext cx="4114800" cy="4525963"/>
          </a:xfrm>
          <a:prstGeom prst="rect">
            <a:avLst/>
          </a:prstGeom>
        </p:spPr>
        <p:txBody>
          <a:bodyPr>
            <a:normAutofit fontScale="85000" lnSpcReduction="20000"/>
          </a:bodyPr>
          <a:lstStyle/>
          <a:p>
            <a:r>
              <a:rPr lang="en-US" dirty="0"/>
              <a:t>The </a:t>
            </a:r>
            <a:r>
              <a:rPr lang="en-US" i="1" dirty="0">
                <a:solidFill>
                  <a:srgbClr val="9D0505"/>
                </a:solidFill>
              </a:rPr>
              <a:t>equilibrium </a:t>
            </a:r>
            <a:r>
              <a:rPr lang="en-US" dirty="0"/>
              <a:t>is where the supply curve intersects the demand curve.</a:t>
            </a:r>
          </a:p>
          <a:p>
            <a:pPr lvl="1"/>
            <a:r>
              <a:rPr lang="en-US" dirty="0"/>
              <a:t>At this point, consumers are willing to buy exactly what producers are willing to sell.</a:t>
            </a:r>
          </a:p>
          <a:p>
            <a:r>
              <a:rPr lang="en-US" dirty="0"/>
              <a:t>The </a:t>
            </a:r>
            <a:r>
              <a:rPr lang="en-US" i="1" dirty="0">
                <a:solidFill>
                  <a:srgbClr val="9D0505"/>
                </a:solidFill>
              </a:rPr>
              <a:t>equilibrium price </a:t>
            </a:r>
            <a:r>
              <a:rPr lang="en-US" dirty="0"/>
              <a:t>is $100.</a:t>
            </a:r>
          </a:p>
          <a:p>
            <a:r>
              <a:rPr lang="en-US" dirty="0"/>
              <a:t>The </a:t>
            </a:r>
            <a:r>
              <a:rPr lang="en-US" i="1" dirty="0">
                <a:solidFill>
                  <a:srgbClr val="9D0505"/>
                </a:solidFill>
              </a:rPr>
              <a:t>equilibrium quantity </a:t>
            </a:r>
            <a:r>
              <a:rPr lang="en-US" dirty="0"/>
              <a:t>is 150 M.</a:t>
            </a:r>
          </a:p>
        </p:txBody>
      </p:sp>
      <p:sp>
        <p:nvSpPr>
          <p:cNvPr id="6" name="Rectangle 5"/>
          <p:cNvSpPr/>
          <p:nvPr/>
        </p:nvSpPr>
        <p:spPr>
          <a:xfrm>
            <a:off x="2024386" y="4481885"/>
            <a:ext cx="2019133" cy="2601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8" name="Rectangle 7"/>
          <p:cNvSpPr/>
          <p:nvPr/>
        </p:nvSpPr>
        <p:spPr>
          <a:xfrm>
            <a:off x="152400" y="3333750"/>
            <a:ext cx="414567" cy="2476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9" name="Rectangle 8"/>
          <p:cNvSpPr/>
          <p:nvPr/>
        </p:nvSpPr>
        <p:spPr>
          <a:xfrm>
            <a:off x="1828800" y="4835024"/>
            <a:ext cx="459144" cy="2703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72" name="Group 71"/>
          <p:cNvGrpSpPr/>
          <p:nvPr/>
        </p:nvGrpSpPr>
        <p:grpSpPr>
          <a:xfrm>
            <a:off x="191082" y="1683092"/>
            <a:ext cx="4736156" cy="3642916"/>
            <a:chOff x="2971800" y="1844675"/>
            <a:chExt cx="3840486" cy="2315503"/>
          </a:xfrm>
        </p:grpSpPr>
        <p:sp>
          <p:nvSpPr>
            <p:cNvPr id="73" name="Freeform 72"/>
            <p:cNvSpPr>
              <a:spLocks/>
            </p:cNvSpPr>
            <p:nvPr/>
          </p:nvSpPr>
          <p:spPr bwMode="auto">
            <a:xfrm>
              <a:off x="3257550" y="2016125"/>
              <a:ext cx="2359025" cy="1806575"/>
            </a:xfrm>
            <a:custGeom>
              <a:avLst/>
              <a:gdLst>
                <a:gd name="T0" fmla="*/ 1486 w 1486"/>
                <a:gd name="T1" fmla="*/ 1138 h 1138"/>
                <a:gd name="T2" fmla="*/ 0 w 1486"/>
                <a:gd name="T3" fmla="*/ 1138 h 1138"/>
                <a:gd name="T4" fmla="*/ 0 w 1486"/>
                <a:gd name="T5" fmla="*/ 0 h 1138"/>
              </a:gdLst>
              <a:ahLst/>
              <a:cxnLst>
                <a:cxn ang="0">
                  <a:pos x="T0" y="T1"/>
                </a:cxn>
                <a:cxn ang="0">
                  <a:pos x="T2" y="T3"/>
                </a:cxn>
                <a:cxn ang="0">
                  <a:pos x="T4" y="T5"/>
                </a:cxn>
              </a:cxnLst>
              <a:rect l="0" t="0" r="r" b="b"/>
              <a:pathLst>
                <a:path w="1486" h="1138">
                  <a:moveTo>
                    <a:pt x="1486" y="1138"/>
                  </a:moveTo>
                  <a:lnTo>
                    <a:pt x="0" y="1138"/>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74" name="Line 6"/>
            <p:cNvSpPr>
              <a:spLocks noChangeShapeType="1"/>
            </p:cNvSpPr>
            <p:nvPr/>
          </p:nvSpPr>
          <p:spPr bwMode="auto">
            <a:xfrm>
              <a:off x="3257550" y="20923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75" name="Line 7"/>
            <p:cNvSpPr>
              <a:spLocks noChangeShapeType="1"/>
            </p:cNvSpPr>
            <p:nvPr/>
          </p:nvSpPr>
          <p:spPr bwMode="auto">
            <a:xfrm>
              <a:off x="3257550" y="25241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76" name="Line 8"/>
            <p:cNvSpPr>
              <a:spLocks noChangeShapeType="1"/>
            </p:cNvSpPr>
            <p:nvPr/>
          </p:nvSpPr>
          <p:spPr bwMode="auto">
            <a:xfrm>
              <a:off x="3257550" y="29559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77" name="Line 9"/>
            <p:cNvSpPr>
              <a:spLocks noChangeShapeType="1"/>
            </p:cNvSpPr>
            <p:nvPr/>
          </p:nvSpPr>
          <p:spPr bwMode="auto">
            <a:xfrm>
              <a:off x="3257550" y="33909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78" name="Line 10"/>
            <p:cNvSpPr>
              <a:spLocks noChangeShapeType="1"/>
            </p:cNvSpPr>
            <p:nvPr/>
          </p:nvSpPr>
          <p:spPr bwMode="auto">
            <a:xfrm>
              <a:off x="4435475" y="37846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79" name="Line 11"/>
            <p:cNvSpPr>
              <a:spLocks noChangeShapeType="1"/>
            </p:cNvSpPr>
            <p:nvPr/>
          </p:nvSpPr>
          <p:spPr bwMode="auto">
            <a:xfrm>
              <a:off x="3651250" y="37846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80" name="Line 12"/>
            <p:cNvSpPr>
              <a:spLocks noChangeShapeType="1"/>
            </p:cNvSpPr>
            <p:nvPr/>
          </p:nvSpPr>
          <p:spPr bwMode="auto">
            <a:xfrm>
              <a:off x="4044950" y="37846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81" name="Line 13"/>
            <p:cNvSpPr>
              <a:spLocks noChangeShapeType="1"/>
            </p:cNvSpPr>
            <p:nvPr/>
          </p:nvSpPr>
          <p:spPr bwMode="auto">
            <a:xfrm>
              <a:off x="4829175" y="37846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82" name="Line 14"/>
            <p:cNvSpPr>
              <a:spLocks noChangeShapeType="1"/>
            </p:cNvSpPr>
            <p:nvPr/>
          </p:nvSpPr>
          <p:spPr bwMode="auto">
            <a:xfrm>
              <a:off x="5219700" y="37846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83" name="Line 15"/>
            <p:cNvSpPr>
              <a:spLocks noChangeShapeType="1"/>
            </p:cNvSpPr>
            <p:nvPr/>
          </p:nvSpPr>
          <p:spPr bwMode="auto">
            <a:xfrm>
              <a:off x="5613400" y="378460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84" name="Line 16"/>
            <p:cNvSpPr>
              <a:spLocks noChangeShapeType="1"/>
            </p:cNvSpPr>
            <p:nvPr/>
          </p:nvSpPr>
          <p:spPr bwMode="auto">
            <a:xfrm>
              <a:off x="3257550" y="2955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85" name="Line 17"/>
            <p:cNvSpPr>
              <a:spLocks noChangeShapeType="1"/>
            </p:cNvSpPr>
            <p:nvPr/>
          </p:nvSpPr>
          <p:spPr bwMode="auto">
            <a:xfrm>
              <a:off x="3359150" y="2955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86" name="Line 18"/>
            <p:cNvSpPr>
              <a:spLocks noChangeShapeType="1"/>
            </p:cNvSpPr>
            <p:nvPr/>
          </p:nvSpPr>
          <p:spPr bwMode="auto">
            <a:xfrm>
              <a:off x="3460750" y="2955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87" name="Line 19"/>
            <p:cNvSpPr>
              <a:spLocks noChangeShapeType="1"/>
            </p:cNvSpPr>
            <p:nvPr/>
          </p:nvSpPr>
          <p:spPr bwMode="auto">
            <a:xfrm>
              <a:off x="3562350" y="2955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88" name="Line 20"/>
            <p:cNvSpPr>
              <a:spLocks noChangeShapeType="1"/>
            </p:cNvSpPr>
            <p:nvPr/>
          </p:nvSpPr>
          <p:spPr bwMode="auto">
            <a:xfrm>
              <a:off x="3663950" y="2955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89" name="Line 21"/>
            <p:cNvSpPr>
              <a:spLocks noChangeShapeType="1"/>
            </p:cNvSpPr>
            <p:nvPr/>
          </p:nvSpPr>
          <p:spPr bwMode="auto">
            <a:xfrm>
              <a:off x="3765550" y="2955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90" name="Line 22"/>
            <p:cNvSpPr>
              <a:spLocks noChangeShapeType="1"/>
            </p:cNvSpPr>
            <p:nvPr/>
          </p:nvSpPr>
          <p:spPr bwMode="auto">
            <a:xfrm>
              <a:off x="3867150" y="2955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91" name="Line 23"/>
            <p:cNvSpPr>
              <a:spLocks noChangeShapeType="1"/>
            </p:cNvSpPr>
            <p:nvPr/>
          </p:nvSpPr>
          <p:spPr bwMode="auto">
            <a:xfrm>
              <a:off x="3968750" y="2955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92" name="Line 24"/>
            <p:cNvSpPr>
              <a:spLocks noChangeShapeType="1"/>
            </p:cNvSpPr>
            <p:nvPr/>
          </p:nvSpPr>
          <p:spPr bwMode="auto">
            <a:xfrm>
              <a:off x="4070350" y="2955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93" name="Line 25"/>
            <p:cNvSpPr>
              <a:spLocks noChangeShapeType="1"/>
            </p:cNvSpPr>
            <p:nvPr/>
          </p:nvSpPr>
          <p:spPr bwMode="auto">
            <a:xfrm>
              <a:off x="4171950" y="2955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94" name="Line 26"/>
            <p:cNvSpPr>
              <a:spLocks noChangeShapeType="1"/>
            </p:cNvSpPr>
            <p:nvPr/>
          </p:nvSpPr>
          <p:spPr bwMode="auto">
            <a:xfrm>
              <a:off x="4273550" y="29559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95" name="Line 27"/>
            <p:cNvSpPr>
              <a:spLocks noChangeShapeType="1"/>
            </p:cNvSpPr>
            <p:nvPr/>
          </p:nvSpPr>
          <p:spPr bwMode="auto">
            <a:xfrm>
              <a:off x="4375150" y="2955925"/>
              <a:ext cx="603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96" name="Line 28"/>
            <p:cNvSpPr>
              <a:spLocks noChangeShapeType="1"/>
            </p:cNvSpPr>
            <p:nvPr/>
          </p:nvSpPr>
          <p:spPr bwMode="auto">
            <a:xfrm flipV="1">
              <a:off x="4435475" y="375920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97" name="Line 29"/>
            <p:cNvSpPr>
              <a:spLocks noChangeShapeType="1"/>
            </p:cNvSpPr>
            <p:nvPr/>
          </p:nvSpPr>
          <p:spPr bwMode="auto">
            <a:xfrm flipV="1">
              <a:off x="4435475" y="365760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98" name="Line 30"/>
            <p:cNvSpPr>
              <a:spLocks noChangeShapeType="1"/>
            </p:cNvSpPr>
            <p:nvPr/>
          </p:nvSpPr>
          <p:spPr bwMode="auto">
            <a:xfrm flipV="1">
              <a:off x="4435475" y="355600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99" name="Line 31"/>
            <p:cNvSpPr>
              <a:spLocks noChangeShapeType="1"/>
            </p:cNvSpPr>
            <p:nvPr/>
          </p:nvSpPr>
          <p:spPr bwMode="auto">
            <a:xfrm flipV="1">
              <a:off x="4435475" y="345440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100" name="Line 32"/>
            <p:cNvSpPr>
              <a:spLocks noChangeShapeType="1"/>
            </p:cNvSpPr>
            <p:nvPr/>
          </p:nvSpPr>
          <p:spPr bwMode="auto">
            <a:xfrm flipV="1">
              <a:off x="4435475" y="335280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101" name="Line 33"/>
            <p:cNvSpPr>
              <a:spLocks noChangeShapeType="1"/>
            </p:cNvSpPr>
            <p:nvPr/>
          </p:nvSpPr>
          <p:spPr bwMode="auto">
            <a:xfrm flipV="1">
              <a:off x="4435475" y="325120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102" name="Line 34"/>
            <p:cNvSpPr>
              <a:spLocks noChangeShapeType="1"/>
            </p:cNvSpPr>
            <p:nvPr/>
          </p:nvSpPr>
          <p:spPr bwMode="auto">
            <a:xfrm flipV="1">
              <a:off x="4435475" y="314960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103" name="Line 35"/>
            <p:cNvSpPr>
              <a:spLocks noChangeShapeType="1"/>
            </p:cNvSpPr>
            <p:nvPr/>
          </p:nvSpPr>
          <p:spPr bwMode="auto">
            <a:xfrm flipV="1">
              <a:off x="4435475" y="304800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104" name="Line 36"/>
            <p:cNvSpPr>
              <a:spLocks noChangeShapeType="1"/>
            </p:cNvSpPr>
            <p:nvPr/>
          </p:nvSpPr>
          <p:spPr bwMode="auto">
            <a:xfrm flipV="1">
              <a:off x="4435475" y="2955925"/>
              <a:ext cx="0" cy="5397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105" name="Line 37"/>
            <p:cNvSpPr>
              <a:spLocks noChangeShapeType="1"/>
            </p:cNvSpPr>
            <p:nvPr/>
          </p:nvSpPr>
          <p:spPr bwMode="auto">
            <a:xfrm flipH="1">
              <a:off x="3651250" y="2381250"/>
              <a:ext cx="1568450" cy="115252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106" name="Line 38"/>
            <p:cNvSpPr>
              <a:spLocks noChangeShapeType="1"/>
            </p:cNvSpPr>
            <p:nvPr/>
          </p:nvSpPr>
          <p:spPr bwMode="auto">
            <a:xfrm>
              <a:off x="3651250" y="2381250"/>
              <a:ext cx="1568450" cy="1152525"/>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p>
          </p:txBody>
        </p:sp>
        <p:sp>
          <p:nvSpPr>
            <p:cNvPr id="107" name="Freeform 106"/>
            <p:cNvSpPr>
              <a:spLocks/>
            </p:cNvSpPr>
            <p:nvPr/>
          </p:nvSpPr>
          <p:spPr bwMode="auto">
            <a:xfrm>
              <a:off x="4410075" y="2930525"/>
              <a:ext cx="50800" cy="50800"/>
            </a:xfrm>
            <a:custGeom>
              <a:avLst/>
              <a:gdLst>
                <a:gd name="T0" fmla="*/ 16 w 32"/>
                <a:gd name="T1" fmla="*/ 32 h 32"/>
                <a:gd name="T2" fmla="*/ 16 w 32"/>
                <a:gd name="T3" fmla="*/ 32 h 32"/>
                <a:gd name="T4" fmla="*/ 22 w 32"/>
                <a:gd name="T5" fmla="*/ 32 h 32"/>
                <a:gd name="T6" fmla="*/ 28 w 32"/>
                <a:gd name="T7" fmla="*/ 28 h 32"/>
                <a:gd name="T8" fmla="*/ 32 w 32"/>
                <a:gd name="T9" fmla="*/ 24 h 32"/>
                <a:gd name="T10" fmla="*/ 32 w 32"/>
                <a:gd name="T11" fmla="*/ 16 h 32"/>
                <a:gd name="T12" fmla="*/ 32 w 32"/>
                <a:gd name="T13" fmla="*/ 16 h 32"/>
                <a:gd name="T14" fmla="*/ 32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4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2" y="24"/>
                  </a:lnTo>
                  <a:lnTo>
                    <a:pt x="32" y="16"/>
                  </a:lnTo>
                  <a:lnTo>
                    <a:pt x="32" y="16"/>
                  </a:lnTo>
                  <a:lnTo>
                    <a:pt x="32" y="10"/>
                  </a:lnTo>
                  <a:lnTo>
                    <a:pt x="28" y="6"/>
                  </a:lnTo>
                  <a:lnTo>
                    <a:pt x="22" y="2"/>
                  </a:lnTo>
                  <a:lnTo>
                    <a:pt x="16" y="0"/>
                  </a:lnTo>
                  <a:lnTo>
                    <a:pt x="16" y="0"/>
                  </a:lnTo>
                  <a:lnTo>
                    <a:pt x="10" y="2"/>
                  </a:lnTo>
                  <a:lnTo>
                    <a:pt x="6" y="6"/>
                  </a:lnTo>
                  <a:lnTo>
                    <a:pt x="2" y="10"/>
                  </a:lnTo>
                  <a:lnTo>
                    <a:pt x="0" y="16"/>
                  </a:lnTo>
                  <a:lnTo>
                    <a:pt x="0" y="16"/>
                  </a:lnTo>
                  <a:lnTo>
                    <a:pt x="2" y="24"/>
                  </a:lnTo>
                  <a:lnTo>
                    <a:pt x="6" y="28"/>
                  </a:lnTo>
                  <a:lnTo>
                    <a:pt x="10" y="32"/>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400" dirty="0"/>
            </a:p>
          </p:txBody>
        </p:sp>
        <p:sp>
          <p:nvSpPr>
            <p:cNvPr id="108" name="Freeform 107"/>
            <p:cNvSpPr>
              <a:spLocks/>
            </p:cNvSpPr>
            <p:nvPr/>
          </p:nvSpPr>
          <p:spPr bwMode="auto">
            <a:xfrm>
              <a:off x="4410075" y="2930525"/>
              <a:ext cx="50800" cy="50800"/>
            </a:xfrm>
            <a:custGeom>
              <a:avLst/>
              <a:gdLst>
                <a:gd name="T0" fmla="*/ 16 w 32"/>
                <a:gd name="T1" fmla="*/ 32 h 32"/>
                <a:gd name="T2" fmla="*/ 16 w 32"/>
                <a:gd name="T3" fmla="*/ 32 h 32"/>
                <a:gd name="T4" fmla="*/ 22 w 32"/>
                <a:gd name="T5" fmla="*/ 32 h 32"/>
                <a:gd name="T6" fmla="*/ 28 w 32"/>
                <a:gd name="T7" fmla="*/ 28 h 32"/>
                <a:gd name="T8" fmla="*/ 32 w 32"/>
                <a:gd name="T9" fmla="*/ 24 h 32"/>
                <a:gd name="T10" fmla="*/ 32 w 32"/>
                <a:gd name="T11" fmla="*/ 16 h 32"/>
                <a:gd name="T12" fmla="*/ 32 w 32"/>
                <a:gd name="T13" fmla="*/ 16 h 32"/>
                <a:gd name="T14" fmla="*/ 32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4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2" y="24"/>
                  </a:lnTo>
                  <a:lnTo>
                    <a:pt x="32" y="16"/>
                  </a:lnTo>
                  <a:lnTo>
                    <a:pt x="32" y="16"/>
                  </a:lnTo>
                  <a:lnTo>
                    <a:pt x="32" y="10"/>
                  </a:lnTo>
                  <a:lnTo>
                    <a:pt x="28" y="6"/>
                  </a:lnTo>
                  <a:lnTo>
                    <a:pt x="22" y="2"/>
                  </a:lnTo>
                  <a:lnTo>
                    <a:pt x="16" y="0"/>
                  </a:lnTo>
                  <a:lnTo>
                    <a:pt x="16" y="0"/>
                  </a:lnTo>
                  <a:lnTo>
                    <a:pt x="10" y="2"/>
                  </a:lnTo>
                  <a:lnTo>
                    <a:pt x="6" y="6"/>
                  </a:lnTo>
                  <a:lnTo>
                    <a:pt x="2" y="10"/>
                  </a:lnTo>
                  <a:lnTo>
                    <a:pt x="0" y="16"/>
                  </a:lnTo>
                  <a:lnTo>
                    <a:pt x="0" y="16"/>
                  </a:lnTo>
                  <a:lnTo>
                    <a:pt x="2" y="24"/>
                  </a:lnTo>
                  <a:lnTo>
                    <a:pt x="6"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400" dirty="0"/>
            </a:p>
          </p:txBody>
        </p:sp>
        <p:sp>
          <p:nvSpPr>
            <p:cNvPr id="109" name="Rectangle 108"/>
            <p:cNvSpPr>
              <a:spLocks noChangeArrowheads="1"/>
            </p:cNvSpPr>
            <p:nvPr/>
          </p:nvSpPr>
          <p:spPr bwMode="auto">
            <a:xfrm>
              <a:off x="5022227" y="2646116"/>
              <a:ext cx="1790059" cy="571499"/>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p>
          </p:txBody>
        </p:sp>
        <p:sp>
          <p:nvSpPr>
            <p:cNvPr id="110" name="Rectangle 109"/>
            <p:cNvSpPr>
              <a:spLocks noChangeArrowheads="1"/>
            </p:cNvSpPr>
            <p:nvPr/>
          </p:nvSpPr>
          <p:spPr bwMode="auto">
            <a:xfrm>
              <a:off x="3756025" y="4003675"/>
              <a:ext cx="2630905"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Quantity of cell phones (millions)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10"/>
            <p:cNvSpPr>
              <a:spLocks noChangeArrowheads="1"/>
            </p:cNvSpPr>
            <p:nvPr/>
          </p:nvSpPr>
          <p:spPr bwMode="auto">
            <a:xfrm>
              <a:off x="3171825" y="3848100"/>
              <a:ext cx="92290"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11"/>
            <p:cNvSpPr>
              <a:spLocks noChangeArrowheads="1"/>
            </p:cNvSpPr>
            <p:nvPr/>
          </p:nvSpPr>
          <p:spPr bwMode="auto">
            <a:xfrm>
              <a:off x="2971800" y="2032000"/>
              <a:ext cx="276869"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200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12"/>
            <p:cNvSpPr>
              <a:spLocks noChangeArrowheads="1"/>
            </p:cNvSpPr>
            <p:nvPr/>
          </p:nvSpPr>
          <p:spPr bwMode="auto">
            <a:xfrm>
              <a:off x="3581400" y="3848100"/>
              <a:ext cx="184579"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50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13"/>
            <p:cNvSpPr>
              <a:spLocks noChangeArrowheads="1"/>
            </p:cNvSpPr>
            <p:nvPr/>
          </p:nvSpPr>
          <p:spPr bwMode="auto">
            <a:xfrm>
              <a:off x="3952875" y="3848100"/>
              <a:ext cx="276869"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100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14"/>
            <p:cNvSpPr>
              <a:spLocks noChangeArrowheads="1"/>
            </p:cNvSpPr>
            <p:nvPr/>
          </p:nvSpPr>
          <p:spPr bwMode="auto">
            <a:xfrm>
              <a:off x="4343400" y="3848100"/>
              <a:ext cx="276869"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150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15"/>
            <p:cNvSpPr>
              <a:spLocks noChangeArrowheads="1"/>
            </p:cNvSpPr>
            <p:nvPr/>
          </p:nvSpPr>
          <p:spPr bwMode="auto">
            <a:xfrm>
              <a:off x="5521325" y="3844925"/>
              <a:ext cx="276869"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300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16"/>
            <p:cNvSpPr>
              <a:spLocks noChangeArrowheads="1"/>
            </p:cNvSpPr>
            <p:nvPr/>
          </p:nvSpPr>
          <p:spPr bwMode="auto">
            <a:xfrm>
              <a:off x="4737100" y="3844925"/>
              <a:ext cx="276869"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200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117"/>
            <p:cNvSpPr>
              <a:spLocks noChangeArrowheads="1"/>
            </p:cNvSpPr>
            <p:nvPr/>
          </p:nvSpPr>
          <p:spPr bwMode="auto">
            <a:xfrm>
              <a:off x="5130800" y="3844925"/>
              <a:ext cx="276869"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250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18"/>
            <p:cNvSpPr>
              <a:spLocks noChangeArrowheads="1"/>
            </p:cNvSpPr>
            <p:nvPr/>
          </p:nvSpPr>
          <p:spPr bwMode="auto">
            <a:xfrm>
              <a:off x="2971800" y="1844675"/>
              <a:ext cx="657726"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Price ($)</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19"/>
            <p:cNvSpPr>
              <a:spLocks noChangeArrowheads="1"/>
            </p:cNvSpPr>
            <p:nvPr/>
          </p:nvSpPr>
          <p:spPr bwMode="auto">
            <a:xfrm>
              <a:off x="5260975" y="2257425"/>
              <a:ext cx="110488"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20"/>
            <p:cNvSpPr>
              <a:spLocks noChangeArrowheads="1"/>
            </p:cNvSpPr>
            <p:nvPr/>
          </p:nvSpPr>
          <p:spPr bwMode="auto">
            <a:xfrm>
              <a:off x="5288437" y="3475980"/>
              <a:ext cx="119586"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D</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121"/>
            <p:cNvSpPr>
              <a:spLocks noChangeArrowheads="1"/>
            </p:cNvSpPr>
            <p:nvPr/>
          </p:nvSpPr>
          <p:spPr bwMode="auto">
            <a:xfrm>
              <a:off x="3311171" y="2663801"/>
              <a:ext cx="1360948"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Equilibrium price</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122"/>
            <p:cNvSpPr>
              <a:spLocks noChangeArrowheads="1"/>
            </p:cNvSpPr>
            <p:nvPr/>
          </p:nvSpPr>
          <p:spPr bwMode="auto">
            <a:xfrm>
              <a:off x="4485173" y="3632483"/>
              <a:ext cx="1610519"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Equilibrium </a:t>
              </a:r>
              <a:r>
                <a:rPr lang="en-US" sz="1600" b="1" dirty="0">
                  <a:solidFill>
                    <a:srgbClr val="000000"/>
                  </a:solidFill>
                  <a:latin typeface="Univers LT Std 47 Cn Lt" charset="0"/>
                  <a:cs typeface="Arial" pitchFamily="34" charset="0"/>
                </a:rPr>
                <a:t>quantity</a:t>
              </a:r>
              <a:endParaRPr lang="en-US" sz="1600" dirty="0">
                <a:latin typeface="Arial" pitchFamily="34" charset="0"/>
                <a:cs typeface="Arial" pitchFamily="34" charset="0"/>
              </a:endParaRPr>
            </a:p>
          </p:txBody>
        </p:sp>
        <p:sp>
          <p:nvSpPr>
            <p:cNvPr id="124" name="Rectangle 123"/>
            <p:cNvSpPr>
              <a:spLocks noChangeArrowheads="1"/>
            </p:cNvSpPr>
            <p:nvPr/>
          </p:nvSpPr>
          <p:spPr bwMode="auto">
            <a:xfrm>
              <a:off x="4511675" y="3587750"/>
              <a:ext cx="53" cy="43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124"/>
            <p:cNvSpPr>
              <a:spLocks noChangeArrowheads="1"/>
            </p:cNvSpPr>
            <p:nvPr/>
          </p:nvSpPr>
          <p:spPr bwMode="auto">
            <a:xfrm>
              <a:off x="5041279" y="2663801"/>
              <a:ext cx="1771007" cy="54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At the market equilibrium</a:t>
              </a:r>
            </a:p>
            <a:p>
              <a:pPr fontAlgn="base">
                <a:spcBef>
                  <a:spcPct val="0"/>
                </a:spcBef>
                <a:spcAft>
                  <a:spcPct val="0"/>
                </a:spcAft>
              </a:pPr>
              <a:r>
                <a:rPr lang="en-US" sz="1400" i="1" dirty="0">
                  <a:solidFill>
                    <a:srgbClr val="000000"/>
                  </a:solidFill>
                  <a:latin typeface="Univers LT Std 57 Cn" charset="0"/>
                  <a:cs typeface="Arial" pitchFamily="34" charset="0"/>
                </a:rPr>
                <a:t>point, the quantity supplied</a:t>
              </a:r>
              <a:endParaRPr lang="en-US" sz="4400" dirty="0">
                <a:latin typeface="Arial" pitchFamily="34" charset="0"/>
                <a:cs typeface="Arial" pitchFamily="34" charset="0"/>
              </a:endParaRPr>
            </a:p>
            <a:p>
              <a:pPr lvl="0" fontAlgn="base">
                <a:spcBef>
                  <a:spcPct val="0"/>
                </a:spcBef>
                <a:spcAft>
                  <a:spcPct val="0"/>
                </a:spcAft>
              </a:pPr>
              <a:r>
                <a:rPr lang="en-US" sz="1400" i="1" dirty="0">
                  <a:solidFill>
                    <a:srgbClr val="000000"/>
                  </a:solidFill>
                  <a:latin typeface="Univers LT Std 57 Cn" charset="0"/>
                  <a:cs typeface="Arial" pitchFamily="34" charset="0"/>
                </a:rPr>
                <a:t>equals the quantity demanded.</a:t>
              </a:r>
              <a:endParaRPr lang="en-US" sz="4400" dirty="0">
                <a:latin typeface="Arial" pitchFamily="34" charset="0"/>
                <a:cs typeface="Arial" pitchFamily="34" charset="0"/>
              </a:endParaRPr>
            </a:p>
          </p:txBody>
        </p:sp>
        <p:sp>
          <p:nvSpPr>
            <p:cNvPr id="126" name="Rectangle 125"/>
            <p:cNvSpPr>
              <a:spLocks noChangeArrowheads="1"/>
            </p:cNvSpPr>
            <p:nvPr/>
          </p:nvSpPr>
          <p:spPr bwMode="auto">
            <a:xfrm>
              <a:off x="3016250" y="3317703"/>
              <a:ext cx="184579"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50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126"/>
            <p:cNvSpPr>
              <a:spLocks noChangeArrowheads="1"/>
            </p:cNvSpPr>
            <p:nvPr/>
          </p:nvSpPr>
          <p:spPr bwMode="auto">
            <a:xfrm>
              <a:off x="2971800" y="2882728"/>
              <a:ext cx="276869"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100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127"/>
            <p:cNvSpPr>
              <a:spLocks noChangeArrowheads="1"/>
            </p:cNvSpPr>
            <p:nvPr/>
          </p:nvSpPr>
          <p:spPr bwMode="auto">
            <a:xfrm>
              <a:off x="2971800" y="2450928"/>
              <a:ext cx="276869" cy="156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150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sp>
        <p:nvSpPr>
          <p:cNvPr id="7" name="Rectangle 6"/>
          <p:cNvSpPr/>
          <p:nvPr/>
        </p:nvSpPr>
        <p:spPr>
          <a:xfrm>
            <a:off x="1905000" y="3352800"/>
            <a:ext cx="186240" cy="2011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 name="Rectangle 4"/>
          <p:cNvSpPr/>
          <p:nvPr/>
        </p:nvSpPr>
        <p:spPr>
          <a:xfrm>
            <a:off x="533399" y="2971800"/>
            <a:ext cx="1754545"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Tree>
    <p:extLst>
      <p:ext uri="{BB962C8B-B14F-4D97-AF65-F5344CB8AC3E}">
        <p14:creationId xmlns:p14="http://schemas.microsoft.com/office/powerpoint/2010/main" val="615747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7"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r>
              <a:rPr lang="en-US" dirty="0"/>
              <a:t>A </a:t>
            </a:r>
            <a:r>
              <a:rPr lang="en-US" i="1" dirty="0">
                <a:solidFill>
                  <a:srgbClr val="9D0505"/>
                </a:solidFill>
              </a:rPr>
              <a:t>market</a:t>
            </a:r>
            <a:r>
              <a:rPr lang="en-US" dirty="0">
                <a:solidFill>
                  <a:srgbClr val="9D0505"/>
                </a:solidFill>
              </a:rPr>
              <a:t> </a:t>
            </a:r>
            <a:r>
              <a:rPr lang="en-US" dirty="0"/>
              <a:t>refers to the buyers and sellers who trade a particular good or service.</a:t>
            </a:r>
          </a:p>
          <a:p>
            <a:pPr lvl="1"/>
            <a:r>
              <a:rPr lang="en-US" dirty="0"/>
              <a:t>Markets can be located locally, globally, or even virtually.</a:t>
            </a:r>
          </a:p>
          <a:p>
            <a:r>
              <a:rPr lang="en-US" dirty="0"/>
              <a:t>One special class of markets is the </a:t>
            </a:r>
            <a:r>
              <a:rPr lang="en-US" i="1" dirty="0">
                <a:solidFill>
                  <a:srgbClr val="9D0505"/>
                </a:solidFill>
              </a:rPr>
              <a:t>competitive</a:t>
            </a:r>
            <a:r>
              <a:rPr lang="en-US" i="1" dirty="0">
                <a:solidFill>
                  <a:srgbClr val="C00000"/>
                </a:solidFill>
              </a:rPr>
              <a:t> </a:t>
            </a:r>
            <a:r>
              <a:rPr lang="en-US" i="1" dirty="0">
                <a:solidFill>
                  <a:srgbClr val="9D0505"/>
                </a:solidFill>
              </a:rPr>
              <a:t>market</a:t>
            </a:r>
            <a:r>
              <a:rPr lang="en-US" dirty="0"/>
              <a:t>.</a:t>
            </a:r>
          </a:p>
          <a:p>
            <a:r>
              <a:rPr lang="en-US" dirty="0"/>
              <a:t>Four characteristics of perfectly competitive markets.</a:t>
            </a:r>
            <a:endParaRPr lang="en-US" u="sng" dirty="0"/>
          </a:p>
          <a:p>
            <a:pPr marL="0" indent="0">
              <a:buNone/>
            </a:pPr>
            <a:endParaRPr lang="en-US" dirty="0"/>
          </a:p>
          <a:p>
            <a:pPr marL="0" indent="0" algn="ctr">
              <a:buNone/>
            </a:pPr>
            <a:endParaRPr lang="en-US" dirty="0"/>
          </a:p>
          <a:p>
            <a:pPr marL="0" indent="0" algn="ctr">
              <a:buNone/>
            </a:pPr>
            <a:endParaRPr lang="en-US" dirty="0"/>
          </a:p>
          <a:p>
            <a:r>
              <a:rPr lang="en-US" dirty="0"/>
              <a:t>In this chapter, markets are assumed to be perfectly competitive.</a:t>
            </a:r>
          </a:p>
          <a:p>
            <a:endParaRPr lang="en-US" dirty="0"/>
          </a:p>
        </p:txBody>
      </p:sp>
      <p:sp>
        <p:nvSpPr>
          <p:cNvPr id="2" name="Title 1"/>
          <p:cNvSpPr>
            <a:spLocks noGrp="1"/>
          </p:cNvSpPr>
          <p:nvPr>
            <p:ph type="title"/>
          </p:nvPr>
        </p:nvSpPr>
        <p:spPr/>
        <p:txBody>
          <a:bodyPr/>
          <a:lstStyle/>
          <a:p>
            <a:r>
              <a:rPr lang="en-US" dirty="0"/>
              <a:t>Markets</a:t>
            </a:r>
            <a:endParaRPr lang="en-US" dirty="0">
              <a:solidFill>
                <a:srgbClr val="C0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4113638682"/>
              </p:ext>
            </p:extLst>
          </p:nvPr>
        </p:nvGraphicFramePr>
        <p:xfrm>
          <a:off x="762000" y="3505200"/>
          <a:ext cx="7620000" cy="944880"/>
        </p:xfrm>
        <a:graphic>
          <a:graphicData uri="http://schemas.openxmlformats.org/drawingml/2006/table">
            <a:tbl>
              <a:tblPr firstRow="1" bandRow="1">
                <a:tableStyleId>{69CF1AB2-1976-4502-BF36-3FF5EA218861}</a:tableStyleId>
              </a:tblPr>
              <a:tblGrid>
                <a:gridCol w="38100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tblGrid>
              <a:tr h="370840">
                <a:tc>
                  <a:txBody>
                    <a:bodyPr/>
                    <a:lstStyle/>
                    <a:p>
                      <a:pPr algn="ctr"/>
                      <a:r>
                        <a:rPr lang="en-US" sz="2500" b="0" dirty="0"/>
                        <a:t>Standardized good</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AF0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500" b="0" dirty="0"/>
                        <a:t>No transaction costs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0"/>
                  </a:ext>
                </a:extLst>
              </a:tr>
              <a:tr h="370840">
                <a:tc>
                  <a:txBody>
                    <a:bodyPr/>
                    <a:lstStyle/>
                    <a:p>
                      <a:pPr algn="ctr"/>
                      <a:r>
                        <a:rPr lang="en-US" sz="2500" b="0" dirty="0"/>
                        <a:t>Full information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500" b="0" dirty="0"/>
                        <a:t>Participants are price takers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21228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1249"/>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457200" indent="-457200">
              <a:buAutoNum type="arabicParenR"/>
            </a:pPr>
            <a:r>
              <a:rPr lang="en-US" sz="2200" dirty="0"/>
              <a:t>Graph the supply and demand curve and find the equilibrium.</a:t>
            </a:r>
          </a:p>
          <a:p>
            <a:pPr marL="457200" indent="-457200">
              <a:buAutoNum type="arabicParenR"/>
            </a:pPr>
            <a:r>
              <a:rPr lang="en-US" sz="2200" dirty="0"/>
              <a:t>Circle the market equilibrium price and quantity in the schedule.</a:t>
            </a:r>
          </a:p>
          <a:p>
            <a:pPr marL="457200" indent="-457200">
              <a:buAutoNum type="arabicParenR"/>
            </a:pPr>
            <a:endParaRPr lang="en-US" sz="2400" dirty="0"/>
          </a:p>
          <a:p>
            <a:pPr marL="457200" indent="-457200">
              <a:buAutoNum type="arabicParenR"/>
            </a:pPr>
            <a:endParaRPr lang="en-US" sz="2400" dirty="0"/>
          </a:p>
        </p:txBody>
      </p:sp>
      <p:sp>
        <p:nvSpPr>
          <p:cNvPr id="2" name="Title 1"/>
          <p:cNvSpPr>
            <a:spLocks noGrp="1"/>
          </p:cNvSpPr>
          <p:nvPr>
            <p:ph type="title"/>
          </p:nvPr>
        </p:nvSpPr>
        <p:spPr/>
        <p:txBody>
          <a:bodyPr>
            <a:normAutofit/>
          </a:bodyPr>
          <a:lstStyle/>
          <a:p>
            <a:r>
              <a:rPr lang="en-US" dirty="0"/>
              <a:t>Active Learning: Finding equilibrium</a:t>
            </a:r>
          </a:p>
        </p:txBody>
      </p:sp>
      <p:graphicFrame>
        <p:nvGraphicFramePr>
          <p:cNvPr id="5" name="Chart 4"/>
          <p:cNvGraphicFramePr/>
          <p:nvPr>
            <p:extLst>
              <p:ext uri="{D42A27DB-BD31-4B8C-83A1-F6EECF244321}">
                <p14:modId xmlns:p14="http://schemas.microsoft.com/office/powerpoint/2010/main" val="2196815340"/>
              </p:ext>
            </p:extLst>
          </p:nvPr>
        </p:nvGraphicFramePr>
        <p:xfrm>
          <a:off x="3390900" y="2277659"/>
          <a:ext cx="5519936" cy="3674281"/>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p:cNvSpPr txBox="1"/>
          <p:nvPr/>
        </p:nvSpPr>
        <p:spPr>
          <a:xfrm>
            <a:off x="8796536" y="5377934"/>
            <a:ext cx="228600" cy="369332"/>
          </a:xfrm>
          <a:prstGeom prst="rect">
            <a:avLst/>
          </a:prstGeom>
          <a:noFill/>
        </p:spPr>
        <p:txBody>
          <a:bodyPr wrap="square" rtlCol="0">
            <a:spAutoFit/>
          </a:bodyPr>
          <a:lstStyle/>
          <a:p>
            <a:r>
              <a:rPr lang="en-US" dirty="0">
                <a:latin typeface="Calibri Light" pitchFamily="34" charset="0"/>
              </a:rPr>
              <a:t>Q</a:t>
            </a:r>
          </a:p>
        </p:txBody>
      </p:sp>
      <p:sp>
        <p:nvSpPr>
          <p:cNvPr id="17" name="TextBox 16"/>
          <p:cNvSpPr txBox="1"/>
          <p:nvPr/>
        </p:nvSpPr>
        <p:spPr>
          <a:xfrm>
            <a:off x="3390900" y="2066669"/>
            <a:ext cx="228600" cy="369332"/>
          </a:xfrm>
          <a:prstGeom prst="rect">
            <a:avLst/>
          </a:prstGeom>
          <a:noFill/>
        </p:spPr>
        <p:txBody>
          <a:bodyPr wrap="square" rtlCol="0">
            <a:spAutoFit/>
          </a:bodyPr>
          <a:lstStyle/>
          <a:p>
            <a:r>
              <a:rPr lang="en-US" dirty="0">
                <a:latin typeface="Calibri Light"/>
              </a:rPr>
              <a:t>P</a:t>
            </a:r>
          </a:p>
        </p:txBody>
      </p:sp>
      <p:graphicFrame>
        <p:nvGraphicFramePr>
          <p:cNvPr id="9" name="Table 8"/>
          <p:cNvGraphicFramePr>
            <a:graphicFrameLocks noGrp="1"/>
          </p:cNvGraphicFramePr>
          <p:nvPr>
            <p:extLst>
              <p:ext uri="{D42A27DB-BD31-4B8C-83A1-F6EECF244321}">
                <p14:modId xmlns:p14="http://schemas.microsoft.com/office/powerpoint/2010/main" val="4245092731"/>
              </p:ext>
            </p:extLst>
          </p:nvPr>
        </p:nvGraphicFramePr>
        <p:xfrm>
          <a:off x="628650" y="2318266"/>
          <a:ext cx="2667000" cy="3429000"/>
        </p:xfrm>
        <a:graphic>
          <a:graphicData uri="http://schemas.openxmlformats.org/drawingml/2006/table">
            <a:tbl>
              <a:tblPr firstRow="1" bandRow="1">
                <a:tableStyleId>{5C22544A-7EE6-4342-B048-85BDC9FD1C3A}</a:tableStyleId>
              </a:tblPr>
              <a:tblGrid>
                <a:gridCol w="889000">
                  <a:extLst>
                    <a:ext uri="{9D8B030D-6E8A-4147-A177-3AD203B41FA5}">
                      <a16:colId xmlns:a16="http://schemas.microsoft.com/office/drawing/2014/main" val="20000"/>
                    </a:ext>
                  </a:extLst>
                </a:gridCol>
                <a:gridCol w="889000">
                  <a:extLst>
                    <a:ext uri="{9D8B030D-6E8A-4147-A177-3AD203B41FA5}">
                      <a16:colId xmlns:a16="http://schemas.microsoft.com/office/drawing/2014/main" val="20001"/>
                    </a:ext>
                  </a:extLst>
                </a:gridCol>
                <a:gridCol w="889000">
                  <a:extLst>
                    <a:ext uri="{9D8B030D-6E8A-4147-A177-3AD203B41FA5}">
                      <a16:colId xmlns:a16="http://schemas.microsoft.com/office/drawing/2014/main" val="20002"/>
                    </a:ext>
                  </a:extLst>
                </a:gridCol>
              </a:tblGrid>
              <a:tr h="381000">
                <a:tc>
                  <a:txBody>
                    <a:bodyPr/>
                    <a:lstStyle/>
                    <a:p>
                      <a:pPr algn="ctr"/>
                      <a:r>
                        <a:rPr lang="en-US" dirty="0">
                          <a:solidFill>
                            <a:schemeClr val="tx1"/>
                          </a:solidFill>
                          <a:latin typeface="Calibri Light" pitchFamily="34" charset="0"/>
                        </a:rPr>
                        <a:t>Price</a:t>
                      </a:r>
                    </a:p>
                  </a:txBody>
                  <a:tcPr>
                    <a:solidFill>
                      <a:srgbClr val="E4E8D0"/>
                    </a:solidFill>
                  </a:tcPr>
                </a:tc>
                <a:tc>
                  <a:txBody>
                    <a:bodyPr/>
                    <a:lstStyle/>
                    <a:p>
                      <a:pPr algn="ctr"/>
                      <a:r>
                        <a:rPr lang="en-US" dirty="0">
                          <a:solidFill>
                            <a:schemeClr val="tx1"/>
                          </a:solidFill>
                          <a:latin typeface="Calibri Light" pitchFamily="34" charset="0"/>
                        </a:rPr>
                        <a:t>Q</a:t>
                      </a:r>
                      <a:r>
                        <a:rPr lang="en-US" baseline="-25000" dirty="0">
                          <a:solidFill>
                            <a:schemeClr val="tx1"/>
                          </a:solidFill>
                          <a:latin typeface="Calibri Light" pitchFamily="34" charset="0"/>
                        </a:rPr>
                        <a:t>S</a:t>
                      </a:r>
                      <a:endParaRPr lang="en-US" dirty="0">
                        <a:solidFill>
                          <a:schemeClr val="tx1"/>
                        </a:solidFill>
                        <a:latin typeface="Calibri Light" pitchFamily="34" charset="0"/>
                      </a:endParaRPr>
                    </a:p>
                  </a:txBody>
                  <a:tcPr>
                    <a:solidFill>
                      <a:srgbClr val="E4E8D0"/>
                    </a:solidFill>
                  </a:tcPr>
                </a:tc>
                <a:tc>
                  <a:txBody>
                    <a:bodyPr/>
                    <a:lstStyle/>
                    <a:p>
                      <a:pPr algn="ctr"/>
                      <a:r>
                        <a:rPr lang="en-US" dirty="0">
                          <a:solidFill>
                            <a:schemeClr val="tx1"/>
                          </a:solidFill>
                          <a:latin typeface="Calibri Light" pitchFamily="34" charset="0"/>
                        </a:rPr>
                        <a:t>Q</a:t>
                      </a:r>
                      <a:r>
                        <a:rPr lang="en-US" baseline="-25000" dirty="0">
                          <a:solidFill>
                            <a:schemeClr val="tx1"/>
                          </a:solidFill>
                          <a:latin typeface="Calibri Light" pitchFamily="34" charset="0"/>
                        </a:rPr>
                        <a:t>D</a:t>
                      </a:r>
                      <a:endParaRPr lang="en-US" dirty="0">
                        <a:solidFill>
                          <a:schemeClr val="tx1"/>
                        </a:solidFill>
                        <a:latin typeface="Calibri Light" pitchFamily="34" charset="0"/>
                      </a:endParaRPr>
                    </a:p>
                  </a:txBody>
                  <a:tcPr>
                    <a:solidFill>
                      <a:srgbClr val="E4E8D0"/>
                    </a:solidFill>
                  </a:tcPr>
                </a:tc>
                <a:extLst>
                  <a:ext uri="{0D108BD9-81ED-4DB2-BD59-A6C34878D82A}">
                    <a16:rowId xmlns:a16="http://schemas.microsoft.com/office/drawing/2014/main" val="10000"/>
                  </a:ext>
                </a:extLst>
              </a:tr>
              <a:tr h="381000">
                <a:tc>
                  <a:txBody>
                    <a:bodyPr/>
                    <a:lstStyle/>
                    <a:p>
                      <a:pPr algn="ctr"/>
                      <a:r>
                        <a:rPr lang="en-US" dirty="0">
                          <a:solidFill>
                            <a:schemeClr val="tx1"/>
                          </a:solidFill>
                          <a:latin typeface="Calibri Light" pitchFamily="34" charset="0"/>
                        </a:rPr>
                        <a:t>1</a:t>
                      </a:r>
                    </a:p>
                  </a:txBody>
                  <a:tcPr>
                    <a:solidFill>
                      <a:srgbClr val="F1F9FE"/>
                    </a:solidFill>
                  </a:tcPr>
                </a:tc>
                <a:tc>
                  <a:txBody>
                    <a:bodyPr/>
                    <a:lstStyle/>
                    <a:p>
                      <a:pPr algn="ctr"/>
                      <a:r>
                        <a:rPr lang="en-US" dirty="0">
                          <a:solidFill>
                            <a:schemeClr val="tx1"/>
                          </a:solidFill>
                          <a:latin typeface="Calibri Light" pitchFamily="34" charset="0"/>
                        </a:rPr>
                        <a:t>140</a:t>
                      </a:r>
                    </a:p>
                  </a:txBody>
                  <a:tcPr>
                    <a:solidFill>
                      <a:srgbClr val="F1F9FE"/>
                    </a:solidFill>
                  </a:tcPr>
                </a:tc>
                <a:tc>
                  <a:txBody>
                    <a:bodyPr/>
                    <a:lstStyle/>
                    <a:p>
                      <a:pPr algn="ctr"/>
                      <a:r>
                        <a:rPr lang="en-US" dirty="0">
                          <a:solidFill>
                            <a:schemeClr val="tx1"/>
                          </a:solidFill>
                          <a:latin typeface="Calibri Light" pitchFamily="34" charset="0"/>
                        </a:rPr>
                        <a:t>260</a:t>
                      </a:r>
                    </a:p>
                  </a:txBody>
                  <a:tcPr>
                    <a:solidFill>
                      <a:srgbClr val="F1F9FE"/>
                    </a:solidFill>
                  </a:tcPr>
                </a:tc>
                <a:extLst>
                  <a:ext uri="{0D108BD9-81ED-4DB2-BD59-A6C34878D82A}">
                    <a16:rowId xmlns:a16="http://schemas.microsoft.com/office/drawing/2014/main" val="10001"/>
                  </a:ext>
                </a:extLst>
              </a:tr>
              <a:tr h="381000">
                <a:tc>
                  <a:txBody>
                    <a:bodyPr/>
                    <a:lstStyle/>
                    <a:p>
                      <a:pPr algn="ctr"/>
                      <a:r>
                        <a:rPr lang="en-US" dirty="0">
                          <a:solidFill>
                            <a:schemeClr val="tx1"/>
                          </a:solidFill>
                          <a:latin typeface="Calibri Light" pitchFamily="34" charset="0"/>
                        </a:rPr>
                        <a:t>2</a:t>
                      </a:r>
                    </a:p>
                  </a:txBody>
                  <a:tcPr>
                    <a:solidFill>
                      <a:srgbClr val="DBF0FD"/>
                    </a:solidFill>
                  </a:tcPr>
                </a:tc>
                <a:tc>
                  <a:txBody>
                    <a:bodyPr/>
                    <a:lstStyle/>
                    <a:p>
                      <a:pPr algn="ctr"/>
                      <a:r>
                        <a:rPr lang="en-US" dirty="0">
                          <a:solidFill>
                            <a:schemeClr val="tx1"/>
                          </a:solidFill>
                          <a:latin typeface="Calibri Light" pitchFamily="34" charset="0"/>
                        </a:rPr>
                        <a:t>160</a:t>
                      </a:r>
                    </a:p>
                  </a:txBody>
                  <a:tcPr>
                    <a:solidFill>
                      <a:srgbClr val="DBF0FD"/>
                    </a:solidFill>
                  </a:tcPr>
                </a:tc>
                <a:tc>
                  <a:txBody>
                    <a:bodyPr/>
                    <a:lstStyle/>
                    <a:p>
                      <a:pPr algn="ctr"/>
                      <a:r>
                        <a:rPr lang="en-US" dirty="0">
                          <a:solidFill>
                            <a:schemeClr val="tx1"/>
                          </a:solidFill>
                          <a:latin typeface="Calibri Light" pitchFamily="34" charset="0"/>
                        </a:rPr>
                        <a:t>240</a:t>
                      </a:r>
                    </a:p>
                  </a:txBody>
                  <a:tcPr>
                    <a:solidFill>
                      <a:srgbClr val="DBF0FD"/>
                    </a:solidFill>
                  </a:tcPr>
                </a:tc>
                <a:extLst>
                  <a:ext uri="{0D108BD9-81ED-4DB2-BD59-A6C34878D82A}">
                    <a16:rowId xmlns:a16="http://schemas.microsoft.com/office/drawing/2014/main" val="10002"/>
                  </a:ext>
                </a:extLst>
              </a:tr>
              <a:tr h="381000">
                <a:tc>
                  <a:txBody>
                    <a:bodyPr/>
                    <a:lstStyle/>
                    <a:p>
                      <a:pPr algn="ctr"/>
                      <a:r>
                        <a:rPr lang="en-US" dirty="0">
                          <a:solidFill>
                            <a:schemeClr val="tx1"/>
                          </a:solidFill>
                          <a:latin typeface="Calibri Light" pitchFamily="34" charset="0"/>
                        </a:rPr>
                        <a:t>3</a:t>
                      </a:r>
                    </a:p>
                  </a:txBody>
                  <a:tcPr>
                    <a:solidFill>
                      <a:srgbClr val="F1F9FE"/>
                    </a:solidFill>
                  </a:tcPr>
                </a:tc>
                <a:tc>
                  <a:txBody>
                    <a:bodyPr/>
                    <a:lstStyle/>
                    <a:p>
                      <a:pPr algn="ctr"/>
                      <a:r>
                        <a:rPr lang="en-US" dirty="0">
                          <a:solidFill>
                            <a:schemeClr val="tx1"/>
                          </a:solidFill>
                          <a:latin typeface="Calibri Light" pitchFamily="34" charset="0"/>
                        </a:rPr>
                        <a:t>180</a:t>
                      </a:r>
                    </a:p>
                  </a:txBody>
                  <a:tcPr>
                    <a:solidFill>
                      <a:srgbClr val="F1F9FE"/>
                    </a:solidFill>
                  </a:tcPr>
                </a:tc>
                <a:tc>
                  <a:txBody>
                    <a:bodyPr/>
                    <a:lstStyle/>
                    <a:p>
                      <a:pPr algn="ctr"/>
                      <a:r>
                        <a:rPr lang="en-US" dirty="0">
                          <a:solidFill>
                            <a:schemeClr val="tx1"/>
                          </a:solidFill>
                          <a:latin typeface="Calibri Light" pitchFamily="34" charset="0"/>
                        </a:rPr>
                        <a:t>220</a:t>
                      </a:r>
                    </a:p>
                  </a:txBody>
                  <a:tcPr>
                    <a:solidFill>
                      <a:srgbClr val="F1F9FE"/>
                    </a:solidFill>
                  </a:tcPr>
                </a:tc>
                <a:extLst>
                  <a:ext uri="{0D108BD9-81ED-4DB2-BD59-A6C34878D82A}">
                    <a16:rowId xmlns:a16="http://schemas.microsoft.com/office/drawing/2014/main" val="10003"/>
                  </a:ext>
                </a:extLst>
              </a:tr>
              <a:tr h="381000">
                <a:tc>
                  <a:txBody>
                    <a:bodyPr/>
                    <a:lstStyle/>
                    <a:p>
                      <a:pPr algn="ctr"/>
                      <a:r>
                        <a:rPr lang="en-US" dirty="0">
                          <a:solidFill>
                            <a:schemeClr val="tx1"/>
                          </a:solidFill>
                          <a:latin typeface="Calibri Light" pitchFamily="34" charset="0"/>
                        </a:rPr>
                        <a:t>4</a:t>
                      </a:r>
                    </a:p>
                  </a:txBody>
                  <a:tcPr>
                    <a:solidFill>
                      <a:srgbClr val="DBF0FD"/>
                    </a:solidFill>
                  </a:tcPr>
                </a:tc>
                <a:tc>
                  <a:txBody>
                    <a:bodyPr/>
                    <a:lstStyle/>
                    <a:p>
                      <a:pPr algn="ctr"/>
                      <a:r>
                        <a:rPr lang="en-US" dirty="0">
                          <a:solidFill>
                            <a:schemeClr val="tx1"/>
                          </a:solidFill>
                          <a:latin typeface="Calibri Light" pitchFamily="34" charset="0"/>
                        </a:rPr>
                        <a:t>200</a:t>
                      </a:r>
                    </a:p>
                  </a:txBody>
                  <a:tcPr>
                    <a:solidFill>
                      <a:srgbClr val="DBF0FD"/>
                    </a:solidFill>
                  </a:tcPr>
                </a:tc>
                <a:tc>
                  <a:txBody>
                    <a:bodyPr/>
                    <a:lstStyle/>
                    <a:p>
                      <a:pPr algn="ctr"/>
                      <a:r>
                        <a:rPr lang="en-US" dirty="0">
                          <a:solidFill>
                            <a:schemeClr val="tx1"/>
                          </a:solidFill>
                          <a:latin typeface="Calibri Light" pitchFamily="34" charset="0"/>
                        </a:rPr>
                        <a:t>200</a:t>
                      </a:r>
                    </a:p>
                  </a:txBody>
                  <a:tcPr>
                    <a:solidFill>
                      <a:srgbClr val="DBF0FD"/>
                    </a:solidFill>
                  </a:tcPr>
                </a:tc>
                <a:extLst>
                  <a:ext uri="{0D108BD9-81ED-4DB2-BD59-A6C34878D82A}">
                    <a16:rowId xmlns:a16="http://schemas.microsoft.com/office/drawing/2014/main" val="10004"/>
                  </a:ext>
                </a:extLst>
              </a:tr>
              <a:tr h="381000">
                <a:tc>
                  <a:txBody>
                    <a:bodyPr/>
                    <a:lstStyle/>
                    <a:p>
                      <a:pPr algn="ctr"/>
                      <a:r>
                        <a:rPr lang="en-US" dirty="0">
                          <a:solidFill>
                            <a:schemeClr val="tx1"/>
                          </a:solidFill>
                          <a:latin typeface="Calibri Light" pitchFamily="34" charset="0"/>
                        </a:rPr>
                        <a:t>5</a:t>
                      </a:r>
                    </a:p>
                  </a:txBody>
                  <a:tcPr>
                    <a:solidFill>
                      <a:srgbClr val="F1F9FE"/>
                    </a:solidFill>
                  </a:tcPr>
                </a:tc>
                <a:tc>
                  <a:txBody>
                    <a:bodyPr/>
                    <a:lstStyle/>
                    <a:p>
                      <a:pPr algn="ctr"/>
                      <a:r>
                        <a:rPr lang="en-US" dirty="0">
                          <a:solidFill>
                            <a:schemeClr val="tx1"/>
                          </a:solidFill>
                          <a:latin typeface="Calibri Light" pitchFamily="34" charset="0"/>
                        </a:rPr>
                        <a:t>220</a:t>
                      </a:r>
                    </a:p>
                  </a:txBody>
                  <a:tcPr>
                    <a:solidFill>
                      <a:srgbClr val="F1F9FE"/>
                    </a:solidFill>
                  </a:tcPr>
                </a:tc>
                <a:tc>
                  <a:txBody>
                    <a:bodyPr/>
                    <a:lstStyle/>
                    <a:p>
                      <a:pPr algn="ctr"/>
                      <a:r>
                        <a:rPr lang="en-US" dirty="0">
                          <a:solidFill>
                            <a:schemeClr val="tx1"/>
                          </a:solidFill>
                          <a:latin typeface="Calibri Light" pitchFamily="34" charset="0"/>
                        </a:rPr>
                        <a:t>180</a:t>
                      </a:r>
                    </a:p>
                  </a:txBody>
                  <a:tcPr>
                    <a:solidFill>
                      <a:srgbClr val="F1F9FE"/>
                    </a:solidFill>
                  </a:tcPr>
                </a:tc>
                <a:extLst>
                  <a:ext uri="{0D108BD9-81ED-4DB2-BD59-A6C34878D82A}">
                    <a16:rowId xmlns:a16="http://schemas.microsoft.com/office/drawing/2014/main" val="10005"/>
                  </a:ext>
                </a:extLst>
              </a:tr>
              <a:tr h="381000">
                <a:tc>
                  <a:txBody>
                    <a:bodyPr/>
                    <a:lstStyle/>
                    <a:p>
                      <a:pPr algn="ctr"/>
                      <a:r>
                        <a:rPr lang="en-US" dirty="0">
                          <a:solidFill>
                            <a:schemeClr val="tx1"/>
                          </a:solidFill>
                          <a:latin typeface="Calibri Light" pitchFamily="34" charset="0"/>
                        </a:rPr>
                        <a:t>6</a:t>
                      </a:r>
                    </a:p>
                  </a:txBody>
                  <a:tcPr>
                    <a:solidFill>
                      <a:srgbClr val="DBF0FD"/>
                    </a:solidFill>
                  </a:tcPr>
                </a:tc>
                <a:tc>
                  <a:txBody>
                    <a:bodyPr/>
                    <a:lstStyle/>
                    <a:p>
                      <a:pPr algn="ctr"/>
                      <a:r>
                        <a:rPr lang="en-US" dirty="0">
                          <a:solidFill>
                            <a:schemeClr val="tx1"/>
                          </a:solidFill>
                          <a:latin typeface="Calibri Light" pitchFamily="34" charset="0"/>
                        </a:rPr>
                        <a:t>240</a:t>
                      </a:r>
                    </a:p>
                  </a:txBody>
                  <a:tcPr>
                    <a:solidFill>
                      <a:srgbClr val="DBF0FD"/>
                    </a:solidFill>
                  </a:tcPr>
                </a:tc>
                <a:tc>
                  <a:txBody>
                    <a:bodyPr/>
                    <a:lstStyle/>
                    <a:p>
                      <a:pPr algn="ctr"/>
                      <a:r>
                        <a:rPr lang="en-US" dirty="0">
                          <a:solidFill>
                            <a:schemeClr val="tx1"/>
                          </a:solidFill>
                          <a:latin typeface="Calibri Light" pitchFamily="34" charset="0"/>
                        </a:rPr>
                        <a:t>160</a:t>
                      </a:r>
                    </a:p>
                  </a:txBody>
                  <a:tcPr>
                    <a:solidFill>
                      <a:srgbClr val="DBF0FD"/>
                    </a:solidFill>
                  </a:tcPr>
                </a:tc>
                <a:extLst>
                  <a:ext uri="{0D108BD9-81ED-4DB2-BD59-A6C34878D82A}">
                    <a16:rowId xmlns:a16="http://schemas.microsoft.com/office/drawing/2014/main" val="10006"/>
                  </a:ext>
                </a:extLst>
              </a:tr>
              <a:tr h="381000">
                <a:tc>
                  <a:txBody>
                    <a:bodyPr/>
                    <a:lstStyle/>
                    <a:p>
                      <a:pPr algn="ctr"/>
                      <a:r>
                        <a:rPr lang="en-US" dirty="0">
                          <a:solidFill>
                            <a:schemeClr val="tx1"/>
                          </a:solidFill>
                          <a:latin typeface="Calibri Light" pitchFamily="34" charset="0"/>
                        </a:rPr>
                        <a:t>7</a:t>
                      </a:r>
                    </a:p>
                  </a:txBody>
                  <a:tcPr>
                    <a:solidFill>
                      <a:srgbClr val="F1F9FE"/>
                    </a:solidFill>
                  </a:tcPr>
                </a:tc>
                <a:tc>
                  <a:txBody>
                    <a:bodyPr/>
                    <a:lstStyle/>
                    <a:p>
                      <a:pPr algn="ctr"/>
                      <a:r>
                        <a:rPr lang="en-US" dirty="0">
                          <a:solidFill>
                            <a:schemeClr val="tx1"/>
                          </a:solidFill>
                          <a:latin typeface="Calibri Light" pitchFamily="34" charset="0"/>
                        </a:rPr>
                        <a:t>260</a:t>
                      </a:r>
                    </a:p>
                  </a:txBody>
                  <a:tcPr>
                    <a:solidFill>
                      <a:srgbClr val="F1F9FE"/>
                    </a:solidFill>
                  </a:tcPr>
                </a:tc>
                <a:tc>
                  <a:txBody>
                    <a:bodyPr/>
                    <a:lstStyle/>
                    <a:p>
                      <a:pPr algn="ctr"/>
                      <a:r>
                        <a:rPr lang="en-US" dirty="0">
                          <a:solidFill>
                            <a:schemeClr val="tx1"/>
                          </a:solidFill>
                          <a:latin typeface="Calibri Light" pitchFamily="34" charset="0"/>
                        </a:rPr>
                        <a:t>140</a:t>
                      </a:r>
                    </a:p>
                  </a:txBody>
                  <a:tcPr>
                    <a:solidFill>
                      <a:srgbClr val="F1F9FE"/>
                    </a:solidFill>
                  </a:tcPr>
                </a:tc>
                <a:extLst>
                  <a:ext uri="{0D108BD9-81ED-4DB2-BD59-A6C34878D82A}">
                    <a16:rowId xmlns:a16="http://schemas.microsoft.com/office/drawing/2014/main" val="10007"/>
                  </a:ext>
                </a:extLst>
              </a:tr>
              <a:tr h="381000">
                <a:tc>
                  <a:txBody>
                    <a:bodyPr/>
                    <a:lstStyle/>
                    <a:p>
                      <a:pPr algn="ctr"/>
                      <a:r>
                        <a:rPr lang="en-US" dirty="0">
                          <a:solidFill>
                            <a:schemeClr val="tx1"/>
                          </a:solidFill>
                          <a:latin typeface="Calibri Light" pitchFamily="34" charset="0"/>
                        </a:rPr>
                        <a:t>8</a:t>
                      </a:r>
                    </a:p>
                  </a:txBody>
                  <a:tcPr>
                    <a:solidFill>
                      <a:srgbClr val="DAF0FD"/>
                    </a:solidFill>
                  </a:tcPr>
                </a:tc>
                <a:tc>
                  <a:txBody>
                    <a:bodyPr/>
                    <a:lstStyle/>
                    <a:p>
                      <a:pPr algn="ctr"/>
                      <a:r>
                        <a:rPr lang="en-US" dirty="0">
                          <a:solidFill>
                            <a:schemeClr val="tx1"/>
                          </a:solidFill>
                          <a:latin typeface="Calibri Light" pitchFamily="34" charset="0"/>
                        </a:rPr>
                        <a:t>280</a:t>
                      </a:r>
                    </a:p>
                  </a:txBody>
                  <a:tcPr>
                    <a:solidFill>
                      <a:srgbClr val="DAF0FD"/>
                    </a:solidFill>
                  </a:tcPr>
                </a:tc>
                <a:tc>
                  <a:txBody>
                    <a:bodyPr/>
                    <a:lstStyle/>
                    <a:p>
                      <a:pPr algn="ctr"/>
                      <a:r>
                        <a:rPr lang="en-US" dirty="0">
                          <a:solidFill>
                            <a:schemeClr val="tx1"/>
                          </a:solidFill>
                          <a:latin typeface="Calibri Light" pitchFamily="34" charset="0"/>
                        </a:rPr>
                        <a:t>120</a:t>
                      </a:r>
                    </a:p>
                  </a:txBody>
                  <a:tcPr>
                    <a:solidFill>
                      <a:srgbClr val="DAF0FD"/>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1921026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457200" indent="-457200">
              <a:buAutoNum type="arabicParenR"/>
            </a:pPr>
            <a:r>
              <a:rPr lang="en-US" sz="2200" dirty="0"/>
              <a:t>Graph the supply and demand curve and find the equilibrium.</a:t>
            </a:r>
          </a:p>
          <a:p>
            <a:pPr marL="457200" indent="-457200">
              <a:buAutoNum type="arabicParenR"/>
            </a:pPr>
            <a:r>
              <a:rPr lang="en-US" sz="2200" dirty="0"/>
              <a:t>Circle the market equilibrium price and quantity in the schedule.</a:t>
            </a:r>
          </a:p>
          <a:p>
            <a:pPr marL="0" indent="0">
              <a:buNone/>
            </a:pPr>
            <a:endParaRPr lang="en-US" sz="2400" dirty="0"/>
          </a:p>
        </p:txBody>
      </p:sp>
      <p:sp>
        <p:nvSpPr>
          <p:cNvPr id="2" name="Title 1"/>
          <p:cNvSpPr>
            <a:spLocks noGrp="1"/>
          </p:cNvSpPr>
          <p:nvPr>
            <p:ph type="title"/>
          </p:nvPr>
        </p:nvSpPr>
        <p:spPr/>
        <p:txBody>
          <a:bodyPr>
            <a:normAutofit/>
          </a:bodyPr>
          <a:lstStyle/>
          <a:p>
            <a:r>
              <a:rPr lang="en-US" dirty="0"/>
              <a:t>Active Learning Solution IX</a:t>
            </a:r>
          </a:p>
        </p:txBody>
      </p:sp>
      <p:graphicFrame>
        <p:nvGraphicFramePr>
          <p:cNvPr id="5" name="Chart 4"/>
          <p:cNvGraphicFramePr/>
          <p:nvPr>
            <p:extLst>
              <p:ext uri="{D42A27DB-BD31-4B8C-83A1-F6EECF244321}">
                <p14:modId xmlns:p14="http://schemas.microsoft.com/office/powerpoint/2010/main" val="768873525"/>
              </p:ext>
            </p:extLst>
          </p:nvPr>
        </p:nvGraphicFramePr>
        <p:xfrm>
          <a:off x="3467100" y="2201459"/>
          <a:ext cx="5519936" cy="3674281"/>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Connector 5"/>
          <p:cNvCxnSpPr/>
          <p:nvPr/>
        </p:nvCxnSpPr>
        <p:spPr>
          <a:xfrm flipV="1">
            <a:off x="4157762" y="2560422"/>
            <a:ext cx="3697982" cy="2461058"/>
          </a:xfrm>
          <a:prstGeom prst="line">
            <a:avLst/>
          </a:prstGeom>
          <a:ln w="38100">
            <a:solidFill>
              <a:srgbClr val="558ED5"/>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3872012" y="3959164"/>
            <a:ext cx="1827760" cy="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5755481" y="3886199"/>
            <a:ext cx="0" cy="66720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342662" y="4936383"/>
            <a:ext cx="228600" cy="369332"/>
          </a:xfrm>
          <a:prstGeom prst="rect">
            <a:avLst/>
          </a:prstGeom>
          <a:noFill/>
        </p:spPr>
        <p:txBody>
          <a:bodyPr wrap="square" rtlCol="0">
            <a:spAutoFit/>
          </a:bodyPr>
          <a:lstStyle/>
          <a:p>
            <a:r>
              <a:rPr lang="en-US" dirty="0"/>
              <a:t>D</a:t>
            </a:r>
          </a:p>
        </p:txBody>
      </p:sp>
      <p:sp>
        <p:nvSpPr>
          <p:cNvPr id="15" name="TextBox 14"/>
          <p:cNvSpPr txBox="1"/>
          <p:nvPr/>
        </p:nvSpPr>
        <p:spPr>
          <a:xfrm>
            <a:off x="7830939" y="2366512"/>
            <a:ext cx="228600" cy="369332"/>
          </a:xfrm>
          <a:prstGeom prst="rect">
            <a:avLst/>
          </a:prstGeom>
          <a:noFill/>
        </p:spPr>
        <p:txBody>
          <a:bodyPr wrap="square" rtlCol="0">
            <a:spAutoFit/>
          </a:bodyPr>
          <a:lstStyle/>
          <a:p>
            <a:r>
              <a:rPr lang="en-US" dirty="0"/>
              <a:t>S</a:t>
            </a:r>
          </a:p>
        </p:txBody>
      </p:sp>
      <p:sp>
        <p:nvSpPr>
          <p:cNvPr id="16" name="TextBox 15"/>
          <p:cNvSpPr txBox="1"/>
          <p:nvPr/>
        </p:nvSpPr>
        <p:spPr>
          <a:xfrm>
            <a:off x="8758436" y="5307568"/>
            <a:ext cx="228600" cy="369332"/>
          </a:xfrm>
          <a:prstGeom prst="rect">
            <a:avLst/>
          </a:prstGeom>
          <a:noFill/>
        </p:spPr>
        <p:txBody>
          <a:bodyPr wrap="square" rtlCol="0">
            <a:spAutoFit/>
          </a:bodyPr>
          <a:lstStyle/>
          <a:p>
            <a:r>
              <a:rPr lang="en-US" dirty="0">
                <a:latin typeface="Calibri Light" pitchFamily="34" charset="0"/>
              </a:rPr>
              <a:t>Q</a:t>
            </a:r>
          </a:p>
        </p:txBody>
      </p:sp>
      <p:sp>
        <p:nvSpPr>
          <p:cNvPr id="17" name="TextBox 16"/>
          <p:cNvSpPr txBox="1"/>
          <p:nvPr/>
        </p:nvSpPr>
        <p:spPr>
          <a:xfrm>
            <a:off x="3409950" y="2057400"/>
            <a:ext cx="228600" cy="369332"/>
          </a:xfrm>
          <a:prstGeom prst="rect">
            <a:avLst/>
          </a:prstGeom>
          <a:noFill/>
        </p:spPr>
        <p:txBody>
          <a:bodyPr wrap="square" rtlCol="0">
            <a:spAutoFit/>
          </a:bodyPr>
          <a:lstStyle/>
          <a:p>
            <a:r>
              <a:rPr lang="en-US" dirty="0">
                <a:latin typeface="Calibri Light" pitchFamily="34" charset="0"/>
              </a:rPr>
              <a:t>P</a:t>
            </a:r>
          </a:p>
        </p:txBody>
      </p:sp>
      <p:sp>
        <p:nvSpPr>
          <p:cNvPr id="18" name="Rectangle 17"/>
          <p:cNvSpPr/>
          <p:nvPr/>
        </p:nvSpPr>
        <p:spPr>
          <a:xfrm>
            <a:off x="5442771" y="5507484"/>
            <a:ext cx="6096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3409950" y="3768664"/>
            <a:ext cx="3048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131"/>
          <p:cNvSpPr>
            <a:spLocks/>
          </p:cNvSpPr>
          <p:nvPr/>
        </p:nvSpPr>
        <p:spPr bwMode="auto">
          <a:xfrm>
            <a:off x="5715944" y="3938068"/>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graphicFrame>
        <p:nvGraphicFramePr>
          <p:cNvPr id="23" name="Table 22"/>
          <p:cNvGraphicFramePr>
            <a:graphicFrameLocks noGrp="1"/>
          </p:cNvGraphicFramePr>
          <p:nvPr>
            <p:extLst>
              <p:ext uri="{D42A27DB-BD31-4B8C-83A1-F6EECF244321}">
                <p14:modId xmlns:p14="http://schemas.microsoft.com/office/powerpoint/2010/main" val="3993192687"/>
              </p:ext>
            </p:extLst>
          </p:nvPr>
        </p:nvGraphicFramePr>
        <p:xfrm>
          <a:off x="628650" y="2318266"/>
          <a:ext cx="2667000" cy="3429000"/>
        </p:xfrm>
        <a:graphic>
          <a:graphicData uri="http://schemas.openxmlformats.org/drawingml/2006/table">
            <a:tbl>
              <a:tblPr firstRow="1" bandRow="1">
                <a:tableStyleId>{5C22544A-7EE6-4342-B048-85BDC9FD1C3A}</a:tableStyleId>
              </a:tblPr>
              <a:tblGrid>
                <a:gridCol w="889000">
                  <a:extLst>
                    <a:ext uri="{9D8B030D-6E8A-4147-A177-3AD203B41FA5}">
                      <a16:colId xmlns:a16="http://schemas.microsoft.com/office/drawing/2014/main" val="20000"/>
                    </a:ext>
                  </a:extLst>
                </a:gridCol>
                <a:gridCol w="889000">
                  <a:extLst>
                    <a:ext uri="{9D8B030D-6E8A-4147-A177-3AD203B41FA5}">
                      <a16:colId xmlns:a16="http://schemas.microsoft.com/office/drawing/2014/main" val="20001"/>
                    </a:ext>
                  </a:extLst>
                </a:gridCol>
                <a:gridCol w="889000">
                  <a:extLst>
                    <a:ext uri="{9D8B030D-6E8A-4147-A177-3AD203B41FA5}">
                      <a16:colId xmlns:a16="http://schemas.microsoft.com/office/drawing/2014/main" val="20002"/>
                    </a:ext>
                  </a:extLst>
                </a:gridCol>
              </a:tblGrid>
              <a:tr h="381000">
                <a:tc>
                  <a:txBody>
                    <a:bodyPr/>
                    <a:lstStyle/>
                    <a:p>
                      <a:pPr algn="ctr"/>
                      <a:r>
                        <a:rPr lang="en-US" dirty="0">
                          <a:solidFill>
                            <a:schemeClr val="tx1"/>
                          </a:solidFill>
                          <a:latin typeface="Calibri Light" pitchFamily="34" charset="0"/>
                        </a:rPr>
                        <a:t>Price</a:t>
                      </a:r>
                    </a:p>
                  </a:txBody>
                  <a:tcPr>
                    <a:solidFill>
                      <a:srgbClr val="E4E8D0"/>
                    </a:solidFill>
                  </a:tcPr>
                </a:tc>
                <a:tc>
                  <a:txBody>
                    <a:bodyPr/>
                    <a:lstStyle/>
                    <a:p>
                      <a:pPr algn="ctr"/>
                      <a:r>
                        <a:rPr lang="en-US" dirty="0">
                          <a:solidFill>
                            <a:schemeClr val="tx1"/>
                          </a:solidFill>
                          <a:latin typeface="Calibri Light" pitchFamily="34" charset="0"/>
                        </a:rPr>
                        <a:t>Q</a:t>
                      </a:r>
                      <a:r>
                        <a:rPr lang="en-US" baseline="-25000" dirty="0">
                          <a:solidFill>
                            <a:schemeClr val="tx1"/>
                          </a:solidFill>
                          <a:latin typeface="Calibri Light" pitchFamily="34" charset="0"/>
                        </a:rPr>
                        <a:t>S</a:t>
                      </a:r>
                      <a:endParaRPr lang="en-US" dirty="0">
                        <a:solidFill>
                          <a:schemeClr val="tx1"/>
                        </a:solidFill>
                        <a:latin typeface="Calibri Light" pitchFamily="34" charset="0"/>
                      </a:endParaRPr>
                    </a:p>
                  </a:txBody>
                  <a:tcPr>
                    <a:solidFill>
                      <a:srgbClr val="E4E8D0"/>
                    </a:solidFill>
                  </a:tcPr>
                </a:tc>
                <a:tc>
                  <a:txBody>
                    <a:bodyPr/>
                    <a:lstStyle/>
                    <a:p>
                      <a:pPr algn="ctr"/>
                      <a:r>
                        <a:rPr lang="en-US" dirty="0">
                          <a:solidFill>
                            <a:schemeClr val="tx1"/>
                          </a:solidFill>
                          <a:latin typeface="Calibri Light" pitchFamily="34" charset="0"/>
                        </a:rPr>
                        <a:t>Q</a:t>
                      </a:r>
                      <a:r>
                        <a:rPr lang="en-US" baseline="-25000" dirty="0">
                          <a:solidFill>
                            <a:schemeClr val="tx1"/>
                          </a:solidFill>
                          <a:latin typeface="Calibri Light" pitchFamily="34" charset="0"/>
                        </a:rPr>
                        <a:t>D</a:t>
                      </a:r>
                      <a:endParaRPr lang="en-US" dirty="0">
                        <a:solidFill>
                          <a:schemeClr val="tx1"/>
                        </a:solidFill>
                        <a:latin typeface="Calibri Light" pitchFamily="34" charset="0"/>
                      </a:endParaRPr>
                    </a:p>
                  </a:txBody>
                  <a:tcPr>
                    <a:solidFill>
                      <a:srgbClr val="E4E8D0"/>
                    </a:solidFill>
                  </a:tcPr>
                </a:tc>
                <a:extLst>
                  <a:ext uri="{0D108BD9-81ED-4DB2-BD59-A6C34878D82A}">
                    <a16:rowId xmlns:a16="http://schemas.microsoft.com/office/drawing/2014/main" val="10000"/>
                  </a:ext>
                </a:extLst>
              </a:tr>
              <a:tr h="381000">
                <a:tc>
                  <a:txBody>
                    <a:bodyPr/>
                    <a:lstStyle/>
                    <a:p>
                      <a:pPr algn="ctr"/>
                      <a:r>
                        <a:rPr lang="en-US" dirty="0">
                          <a:solidFill>
                            <a:schemeClr val="tx1"/>
                          </a:solidFill>
                          <a:latin typeface="Calibri Light" pitchFamily="34" charset="0"/>
                        </a:rPr>
                        <a:t>1</a:t>
                      </a:r>
                    </a:p>
                  </a:txBody>
                  <a:tcPr>
                    <a:solidFill>
                      <a:srgbClr val="F1F9FE"/>
                    </a:solidFill>
                  </a:tcPr>
                </a:tc>
                <a:tc>
                  <a:txBody>
                    <a:bodyPr/>
                    <a:lstStyle/>
                    <a:p>
                      <a:pPr algn="ctr"/>
                      <a:r>
                        <a:rPr lang="en-US" dirty="0">
                          <a:solidFill>
                            <a:schemeClr val="tx1"/>
                          </a:solidFill>
                          <a:latin typeface="Calibri Light" pitchFamily="34" charset="0"/>
                        </a:rPr>
                        <a:t>140</a:t>
                      </a:r>
                    </a:p>
                  </a:txBody>
                  <a:tcPr>
                    <a:solidFill>
                      <a:srgbClr val="F1F9FE"/>
                    </a:solidFill>
                  </a:tcPr>
                </a:tc>
                <a:tc>
                  <a:txBody>
                    <a:bodyPr/>
                    <a:lstStyle/>
                    <a:p>
                      <a:pPr algn="ctr"/>
                      <a:r>
                        <a:rPr lang="en-US" dirty="0">
                          <a:solidFill>
                            <a:schemeClr val="tx1"/>
                          </a:solidFill>
                          <a:latin typeface="Calibri Light" pitchFamily="34" charset="0"/>
                        </a:rPr>
                        <a:t>260</a:t>
                      </a:r>
                    </a:p>
                  </a:txBody>
                  <a:tcPr>
                    <a:solidFill>
                      <a:srgbClr val="F1F9FE"/>
                    </a:solidFill>
                  </a:tcPr>
                </a:tc>
                <a:extLst>
                  <a:ext uri="{0D108BD9-81ED-4DB2-BD59-A6C34878D82A}">
                    <a16:rowId xmlns:a16="http://schemas.microsoft.com/office/drawing/2014/main" val="10001"/>
                  </a:ext>
                </a:extLst>
              </a:tr>
              <a:tr h="381000">
                <a:tc>
                  <a:txBody>
                    <a:bodyPr/>
                    <a:lstStyle/>
                    <a:p>
                      <a:pPr algn="ctr"/>
                      <a:r>
                        <a:rPr lang="en-US" dirty="0">
                          <a:solidFill>
                            <a:schemeClr val="tx1"/>
                          </a:solidFill>
                          <a:latin typeface="Calibri Light" pitchFamily="34" charset="0"/>
                        </a:rPr>
                        <a:t>2</a:t>
                      </a:r>
                    </a:p>
                  </a:txBody>
                  <a:tcPr>
                    <a:solidFill>
                      <a:srgbClr val="DBF0FD"/>
                    </a:solidFill>
                  </a:tcPr>
                </a:tc>
                <a:tc>
                  <a:txBody>
                    <a:bodyPr/>
                    <a:lstStyle/>
                    <a:p>
                      <a:pPr algn="ctr"/>
                      <a:r>
                        <a:rPr lang="en-US" dirty="0">
                          <a:solidFill>
                            <a:schemeClr val="tx1"/>
                          </a:solidFill>
                          <a:latin typeface="Calibri Light" pitchFamily="34" charset="0"/>
                        </a:rPr>
                        <a:t>160</a:t>
                      </a:r>
                    </a:p>
                  </a:txBody>
                  <a:tcPr>
                    <a:solidFill>
                      <a:srgbClr val="DBF0FD"/>
                    </a:solidFill>
                  </a:tcPr>
                </a:tc>
                <a:tc>
                  <a:txBody>
                    <a:bodyPr/>
                    <a:lstStyle/>
                    <a:p>
                      <a:pPr algn="ctr"/>
                      <a:r>
                        <a:rPr lang="en-US" dirty="0">
                          <a:solidFill>
                            <a:schemeClr val="tx1"/>
                          </a:solidFill>
                          <a:latin typeface="Calibri Light" pitchFamily="34" charset="0"/>
                        </a:rPr>
                        <a:t>240</a:t>
                      </a:r>
                    </a:p>
                  </a:txBody>
                  <a:tcPr>
                    <a:solidFill>
                      <a:srgbClr val="DBF0FD"/>
                    </a:solidFill>
                  </a:tcPr>
                </a:tc>
                <a:extLst>
                  <a:ext uri="{0D108BD9-81ED-4DB2-BD59-A6C34878D82A}">
                    <a16:rowId xmlns:a16="http://schemas.microsoft.com/office/drawing/2014/main" val="10002"/>
                  </a:ext>
                </a:extLst>
              </a:tr>
              <a:tr h="381000">
                <a:tc>
                  <a:txBody>
                    <a:bodyPr/>
                    <a:lstStyle/>
                    <a:p>
                      <a:pPr algn="ctr"/>
                      <a:r>
                        <a:rPr lang="en-US" dirty="0">
                          <a:solidFill>
                            <a:schemeClr val="tx1"/>
                          </a:solidFill>
                          <a:latin typeface="Calibri Light" pitchFamily="34" charset="0"/>
                        </a:rPr>
                        <a:t>3</a:t>
                      </a:r>
                    </a:p>
                  </a:txBody>
                  <a:tcPr>
                    <a:solidFill>
                      <a:srgbClr val="F1F9FE"/>
                    </a:solidFill>
                  </a:tcPr>
                </a:tc>
                <a:tc>
                  <a:txBody>
                    <a:bodyPr/>
                    <a:lstStyle/>
                    <a:p>
                      <a:pPr algn="ctr"/>
                      <a:r>
                        <a:rPr lang="en-US" dirty="0">
                          <a:solidFill>
                            <a:schemeClr val="tx1"/>
                          </a:solidFill>
                          <a:latin typeface="Calibri Light" pitchFamily="34" charset="0"/>
                        </a:rPr>
                        <a:t>180</a:t>
                      </a:r>
                    </a:p>
                  </a:txBody>
                  <a:tcPr>
                    <a:solidFill>
                      <a:srgbClr val="F1F9FE"/>
                    </a:solidFill>
                  </a:tcPr>
                </a:tc>
                <a:tc>
                  <a:txBody>
                    <a:bodyPr/>
                    <a:lstStyle/>
                    <a:p>
                      <a:pPr algn="ctr"/>
                      <a:r>
                        <a:rPr lang="en-US" dirty="0">
                          <a:solidFill>
                            <a:schemeClr val="tx1"/>
                          </a:solidFill>
                          <a:latin typeface="Calibri Light" pitchFamily="34" charset="0"/>
                        </a:rPr>
                        <a:t>220</a:t>
                      </a:r>
                    </a:p>
                  </a:txBody>
                  <a:tcPr>
                    <a:solidFill>
                      <a:srgbClr val="F1F9FE"/>
                    </a:solidFill>
                  </a:tcPr>
                </a:tc>
                <a:extLst>
                  <a:ext uri="{0D108BD9-81ED-4DB2-BD59-A6C34878D82A}">
                    <a16:rowId xmlns:a16="http://schemas.microsoft.com/office/drawing/2014/main" val="10003"/>
                  </a:ext>
                </a:extLst>
              </a:tr>
              <a:tr h="381000">
                <a:tc>
                  <a:txBody>
                    <a:bodyPr/>
                    <a:lstStyle/>
                    <a:p>
                      <a:pPr algn="ctr"/>
                      <a:r>
                        <a:rPr lang="en-US" dirty="0">
                          <a:solidFill>
                            <a:schemeClr val="tx1"/>
                          </a:solidFill>
                          <a:latin typeface="Calibri Light" pitchFamily="34" charset="0"/>
                        </a:rPr>
                        <a:t>4</a:t>
                      </a:r>
                    </a:p>
                  </a:txBody>
                  <a:tcPr>
                    <a:solidFill>
                      <a:srgbClr val="DBF0FD"/>
                    </a:solidFill>
                  </a:tcPr>
                </a:tc>
                <a:tc>
                  <a:txBody>
                    <a:bodyPr/>
                    <a:lstStyle/>
                    <a:p>
                      <a:pPr algn="ctr"/>
                      <a:r>
                        <a:rPr lang="en-US" dirty="0">
                          <a:solidFill>
                            <a:schemeClr val="tx1"/>
                          </a:solidFill>
                          <a:latin typeface="Calibri Light" pitchFamily="34" charset="0"/>
                        </a:rPr>
                        <a:t>200</a:t>
                      </a:r>
                    </a:p>
                  </a:txBody>
                  <a:tcPr>
                    <a:solidFill>
                      <a:srgbClr val="DBF0FD"/>
                    </a:solidFill>
                  </a:tcPr>
                </a:tc>
                <a:tc>
                  <a:txBody>
                    <a:bodyPr/>
                    <a:lstStyle/>
                    <a:p>
                      <a:pPr algn="ctr"/>
                      <a:r>
                        <a:rPr lang="en-US" dirty="0">
                          <a:solidFill>
                            <a:schemeClr val="tx1"/>
                          </a:solidFill>
                          <a:latin typeface="Calibri Light" pitchFamily="34" charset="0"/>
                        </a:rPr>
                        <a:t>200</a:t>
                      </a:r>
                    </a:p>
                  </a:txBody>
                  <a:tcPr>
                    <a:solidFill>
                      <a:srgbClr val="DBF0FD"/>
                    </a:solidFill>
                  </a:tcPr>
                </a:tc>
                <a:extLst>
                  <a:ext uri="{0D108BD9-81ED-4DB2-BD59-A6C34878D82A}">
                    <a16:rowId xmlns:a16="http://schemas.microsoft.com/office/drawing/2014/main" val="10004"/>
                  </a:ext>
                </a:extLst>
              </a:tr>
              <a:tr h="381000">
                <a:tc>
                  <a:txBody>
                    <a:bodyPr/>
                    <a:lstStyle/>
                    <a:p>
                      <a:pPr algn="ctr"/>
                      <a:r>
                        <a:rPr lang="en-US" dirty="0">
                          <a:solidFill>
                            <a:schemeClr val="tx1"/>
                          </a:solidFill>
                          <a:latin typeface="Calibri Light" pitchFamily="34" charset="0"/>
                        </a:rPr>
                        <a:t>5</a:t>
                      </a:r>
                    </a:p>
                  </a:txBody>
                  <a:tcPr>
                    <a:solidFill>
                      <a:srgbClr val="F1F9FE"/>
                    </a:solidFill>
                  </a:tcPr>
                </a:tc>
                <a:tc>
                  <a:txBody>
                    <a:bodyPr/>
                    <a:lstStyle/>
                    <a:p>
                      <a:pPr algn="ctr"/>
                      <a:r>
                        <a:rPr lang="en-US" dirty="0">
                          <a:solidFill>
                            <a:schemeClr val="tx1"/>
                          </a:solidFill>
                          <a:latin typeface="Calibri Light" pitchFamily="34" charset="0"/>
                        </a:rPr>
                        <a:t>220</a:t>
                      </a:r>
                    </a:p>
                  </a:txBody>
                  <a:tcPr>
                    <a:solidFill>
                      <a:srgbClr val="F1F9FE"/>
                    </a:solidFill>
                  </a:tcPr>
                </a:tc>
                <a:tc>
                  <a:txBody>
                    <a:bodyPr/>
                    <a:lstStyle/>
                    <a:p>
                      <a:pPr algn="ctr"/>
                      <a:r>
                        <a:rPr lang="en-US" dirty="0">
                          <a:solidFill>
                            <a:schemeClr val="tx1"/>
                          </a:solidFill>
                          <a:latin typeface="Calibri Light" pitchFamily="34" charset="0"/>
                        </a:rPr>
                        <a:t>180</a:t>
                      </a:r>
                    </a:p>
                  </a:txBody>
                  <a:tcPr>
                    <a:solidFill>
                      <a:srgbClr val="F1F9FE"/>
                    </a:solidFill>
                  </a:tcPr>
                </a:tc>
                <a:extLst>
                  <a:ext uri="{0D108BD9-81ED-4DB2-BD59-A6C34878D82A}">
                    <a16:rowId xmlns:a16="http://schemas.microsoft.com/office/drawing/2014/main" val="10005"/>
                  </a:ext>
                </a:extLst>
              </a:tr>
              <a:tr h="381000">
                <a:tc>
                  <a:txBody>
                    <a:bodyPr/>
                    <a:lstStyle/>
                    <a:p>
                      <a:pPr algn="ctr"/>
                      <a:r>
                        <a:rPr lang="en-US" dirty="0">
                          <a:solidFill>
                            <a:schemeClr val="tx1"/>
                          </a:solidFill>
                          <a:latin typeface="Calibri Light" pitchFamily="34" charset="0"/>
                        </a:rPr>
                        <a:t>6</a:t>
                      </a:r>
                    </a:p>
                  </a:txBody>
                  <a:tcPr>
                    <a:solidFill>
                      <a:srgbClr val="DBF0FD"/>
                    </a:solidFill>
                  </a:tcPr>
                </a:tc>
                <a:tc>
                  <a:txBody>
                    <a:bodyPr/>
                    <a:lstStyle/>
                    <a:p>
                      <a:pPr algn="ctr"/>
                      <a:r>
                        <a:rPr lang="en-US" dirty="0">
                          <a:solidFill>
                            <a:schemeClr val="tx1"/>
                          </a:solidFill>
                          <a:latin typeface="Calibri Light" pitchFamily="34" charset="0"/>
                        </a:rPr>
                        <a:t>240</a:t>
                      </a:r>
                    </a:p>
                  </a:txBody>
                  <a:tcPr>
                    <a:solidFill>
                      <a:srgbClr val="DBF0FD"/>
                    </a:solidFill>
                  </a:tcPr>
                </a:tc>
                <a:tc>
                  <a:txBody>
                    <a:bodyPr/>
                    <a:lstStyle/>
                    <a:p>
                      <a:pPr algn="ctr"/>
                      <a:r>
                        <a:rPr lang="en-US" dirty="0">
                          <a:solidFill>
                            <a:schemeClr val="tx1"/>
                          </a:solidFill>
                          <a:latin typeface="Calibri Light" pitchFamily="34" charset="0"/>
                        </a:rPr>
                        <a:t>160</a:t>
                      </a:r>
                    </a:p>
                  </a:txBody>
                  <a:tcPr>
                    <a:solidFill>
                      <a:srgbClr val="DBF0FD"/>
                    </a:solidFill>
                  </a:tcPr>
                </a:tc>
                <a:extLst>
                  <a:ext uri="{0D108BD9-81ED-4DB2-BD59-A6C34878D82A}">
                    <a16:rowId xmlns:a16="http://schemas.microsoft.com/office/drawing/2014/main" val="10006"/>
                  </a:ext>
                </a:extLst>
              </a:tr>
              <a:tr h="381000">
                <a:tc>
                  <a:txBody>
                    <a:bodyPr/>
                    <a:lstStyle/>
                    <a:p>
                      <a:pPr algn="ctr"/>
                      <a:r>
                        <a:rPr lang="en-US" dirty="0">
                          <a:solidFill>
                            <a:schemeClr val="tx1"/>
                          </a:solidFill>
                          <a:latin typeface="Calibri Light" pitchFamily="34" charset="0"/>
                        </a:rPr>
                        <a:t>7</a:t>
                      </a:r>
                    </a:p>
                  </a:txBody>
                  <a:tcPr>
                    <a:solidFill>
                      <a:srgbClr val="F1F9FE"/>
                    </a:solidFill>
                  </a:tcPr>
                </a:tc>
                <a:tc>
                  <a:txBody>
                    <a:bodyPr/>
                    <a:lstStyle/>
                    <a:p>
                      <a:pPr algn="ctr"/>
                      <a:r>
                        <a:rPr lang="en-US" dirty="0">
                          <a:solidFill>
                            <a:schemeClr val="tx1"/>
                          </a:solidFill>
                          <a:latin typeface="Calibri Light" pitchFamily="34" charset="0"/>
                        </a:rPr>
                        <a:t>260</a:t>
                      </a:r>
                    </a:p>
                  </a:txBody>
                  <a:tcPr>
                    <a:solidFill>
                      <a:srgbClr val="F1F9FE"/>
                    </a:solidFill>
                  </a:tcPr>
                </a:tc>
                <a:tc>
                  <a:txBody>
                    <a:bodyPr/>
                    <a:lstStyle/>
                    <a:p>
                      <a:pPr algn="ctr"/>
                      <a:r>
                        <a:rPr lang="en-US" dirty="0">
                          <a:solidFill>
                            <a:schemeClr val="tx1"/>
                          </a:solidFill>
                          <a:latin typeface="Calibri Light" pitchFamily="34" charset="0"/>
                        </a:rPr>
                        <a:t>140</a:t>
                      </a:r>
                    </a:p>
                  </a:txBody>
                  <a:tcPr>
                    <a:solidFill>
                      <a:srgbClr val="F1F9FE"/>
                    </a:solidFill>
                  </a:tcPr>
                </a:tc>
                <a:extLst>
                  <a:ext uri="{0D108BD9-81ED-4DB2-BD59-A6C34878D82A}">
                    <a16:rowId xmlns:a16="http://schemas.microsoft.com/office/drawing/2014/main" val="10007"/>
                  </a:ext>
                </a:extLst>
              </a:tr>
              <a:tr h="381000">
                <a:tc>
                  <a:txBody>
                    <a:bodyPr/>
                    <a:lstStyle/>
                    <a:p>
                      <a:pPr algn="ctr"/>
                      <a:r>
                        <a:rPr lang="en-US" dirty="0">
                          <a:solidFill>
                            <a:schemeClr val="tx1"/>
                          </a:solidFill>
                          <a:latin typeface="Calibri Light" pitchFamily="34" charset="0"/>
                        </a:rPr>
                        <a:t>8</a:t>
                      </a:r>
                    </a:p>
                  </a:txBody>
                  <a:tcPr>
                    <a:solidFill>
                      <a:srgbClr val="DAF0FD"/>
                    </a:solidFill>
                  </a:tcPr>
                </a:tc>
                <a:tc>
                  <a:txBody>
                    <a:bodyPr/>
                    <a:lstStyle/>
                    <a:p>
                      <a:pPr algn="ctr"/>
                      <a:r>
                        <a:rPr lang="en-US" dirty="0">
                          <a:solidFill>
                            <a:schemeClr val="tx1"/>
                          </a:solidFill>
                          <a:latin typeface="Calibri Light" pitchFamily="34" charset="0"/>
                        </a:rPr>
                        <a:t>280</a:t>
                      </a:r>
                    </a:p>
                  </a:txBody>
                  <a:tcPr>
                    <a:solidFill>
                      <a:srgbClr val="DAF0FD"/>
                    </a:solidFill>
                  </a:tcPr>
                </a:tc>
                <a:tc>
                  <a:txBody>
                    <a:bodyPr/>
                    <a:lstStyle/>
                    <a:p>
                      <a:pPr algn="ctr"/>
                      <a:r>
                        <a:rPr lang="en-US" dirty="0">
                          <a:solidFill>
                            <a:schemeClr val="tx1"/>
                          </a:solidFill>
                          <a:latin typeface="Calibri Light" pitchFamily="34" charset="0"/>
                        </a:rPr>
                        <a:t>120</a:t>
                      </a:r>
                    </a:p>
                  </a:txBody>
                  <a:tcPr>
                    <a:solidFill>
                      <a:srgbClr val="DAF0FD"/>
                    </a:solidFill>
                  </a:tcPr>
                </a:tc>
                <a:extLst>
                  <a:ext uri="{0D108BD9-81ED-4DB2-BD59-A6C34878D82A}">
                    <a16:rowId xmlns:a16="http://schemas.microsoft.com/office/drawing/2014/main" val="10008"/>
                  </a:ext>
                </a:extLst>
              </a:tr>
            </a:tbl>
          </a:graphicData>
        </a:graphic>
      </p:graphicFrame>
      <p:sp>
        <p:nvSpPr>
          <p:cNvPr id="8" name="Rectangle 7"/>
          <p:cNvSpPr/>
          <p:nvPr/>
        </p:nvSpPr>
        <p:spPr>
          <a:xfrm>
            <a:off x="666750" y="3852271"/>
            <a:ext cx="268605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4" name="Straight Connector 23"/>
          <p:cNvCxnSpPr/>
          <p:nvPr/>
        </p:nvCxnSpPr>
        <p:spPr>
          <a:xfrm flipV="1">
            <a:off x="5755481" y="4553408"/>
            <a:ext cx="0" cy="66720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5755481" y="4687875"/>
            <a:ext cx="0" cy="66720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0493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20"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r>
              <a:rPr lang="en-US" dirty="0"/>
              <a:t>What happens when the market is not in equilibrium?</a:t>
            </a:r>
          </a:p>
          <a:p>
            <a:r>
              <a:rPr lang="en-US" dirty="0"/>
              <a:t>If the market price is not equal to the equilibrium price, then quantity demanded is not equal to quantity supplied.</a:t>
            </a:r>
          </a:p>
          <a:p>
            <a:pPr lvl="1"/>
            <a:r>
              <a:rPr lang="en-US" dirty="0"/>
              <a:t>If the price is too high, </a:t>
            </a:r>
            <a:r>
              <a:rPr lang="en-US" i="1" dirty="0">
                <a:solidFill>
                  <a:srgbClr val="9D0505"/>
                </a:solidFill>
              </a:rPr>
              <a:t>excess supply </a:t>
            </a:r>
            <a:r>
              <a:rPr lang="en-US" dirty="0"/>
              <a:t>occurs and there is a </a:t>
            </a:r>
            <a:r>
              <a:rPr lang="en-US" i="1" dirty="0">
                <a:solidFill>
                  <a:srgbClr val="9D0505"/>
                </a:solidFill>
              </a:rPr>
              <a:t>surplus </a:t>
            </a:r>
            <a:r>
              <a:rPr lang="en-US" dirty="0"/>
              <a:t>of the good or service.</a:t>
            </a:r>
          </a:p>
          <a:p>
            <a:pPr lvl="2"/>
            <a:r>
              <a:rPr lang="en-US" dirty="0"/>
              <a:t>A lower price alleviates the surplus.</a:t>
            </a:r>
          </a:p>
          <a:p>
            <a:pPr lvl="1"/>
            <a:r>
              <a:rPr lang="en-US" dirty="0"/>
              <a:t>If the price is too low, </a:t>
            </a:r>
            <a:r>
              <a:rPr lang="en-US" i="1" dirty="0">
                <a:solidFill>
                  <a:srgbClr val="9D0505"/>
                </a:solidFill>
              </a:rPr>
              <a:t>excess demand </a:t>
            </a:r>
            <a:r>
              <a:rPr lang="en-US" dirty="0"/>
              <a:t>occurs and there is a </a:t>
            </a:r>
            <a:r>
              <a:rPr lang="en-US" i="1" dirty="0">
                <a:solidFill>
                  <a:srgbClr val="9D0505"/>
                </a:solidFill>
              </a:rPr>
              <a:t>shortage</a:t>
            </a:r>
            <a:r>
              <a:rPr lang="en-US" dirty="0"/>
              <a:t> of the good or service.</a:t>
            </a:r>
          </a:p>
          <a:p>
            <a:pPr lvl="2"/>
            <a:r>
              <a:rPr lang="en-US" dirty="0"/>
              <a:t>A higher price alleviates the shortage.</a:t>
            </a:r>
          </a:p>
        </p:txBody>
      </p:sp>
      <p:sp>
        <p:nvSpPr>
          <p:cNvPr id="2" name="Title 1"/>
          <p:cNvSpPr>
            <a:spLocks noGrp="1"/>
          </p:cNvSpPr>
          <p:nvPr>
            <p:ph type="title"/>
          </p:nvPr>
        </p:nvSpPr>
        <p:spPr/>
        <p:txBody>
          <a:bodyPr/>
          <a:lstStyle/>
          <a:p>
            <a:r>
              <a:rPr lang="en-US" dirty="0"/>
              <a:t>Reaching equilibrium</a:t>
            </a:r>
          </a:p>
        </p:txBody>
      </p:sp>
    </p:spTree>
    <p:extLst>
      <p:ext uri="{BB962C8B-B14F-4D97-AF65-F5344CB8AC3E}">
        <p14:creationId xmlns:p14="http://schemas.microsoft.com/office/powerpoint/2010/main" val="3876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A surplus</a:t>
            </a:r>
          </a:p>
        </p:txBody>
      </p:sp>
      <p:sp>
        <p:nvSpPr>
          <p:cNvPr id="13" name="Oval 12"/>
          <p:cNvSpPr/>
          <p:nvPr/>
        </p:nvSpPr>
        <p:spPr>
          <a:xfrm>
            <a:off x="1347151" y="2592478"/>
            <a:ext cx="76200" cy="76200"/>
          </a:xfrm>
          <a:prstGeom prst="ellipse">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Oval 15"/>
          <p:cNvSpPr/>
          <p:nvPr/>
        </p:nvSpPr>
        <p:spPr>
          <a:xfrm>
            <a:off x="3552060" y="2591267"/>
            <a:ext cx="76200" cy="76200"/>
          </a:xfrm>
          <a:prstGeom prst="ellipse">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9" name="Straight Connector 18"/>
          <p:cNvCxnSpPr/>
          <p:nvPr/>
        </p:nvCxnSpPr>
        <p:spPr>
          <a:xfrm>
            <a:off x="685800" y="3393104"/>
            <a:ext cx="180017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2485970" y="3393104"/>
            <a:ext cx="0" cy="1265124"/>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01" idx="0"/>
          </p:cNvCxnSpPr>
          <p:nvPr/>
        </p:nvCxnSpPr>
        <p:spPr>
          <a:xfrm flipH="1">
            <a:off x="1389064" y="2668678"/>
            <a:ext cx="1135" cy="68422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415378" y="4594324"/>
            <a:ext cx="104524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2514259" y="4594324"/>
            <a:ext cx="1067141"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4648200" y="1882676"/>
            <a:ext cx="4419600" cy="3416320"/>
          </a:xfrm>
          <a:prstGeom prst="rect">
            <a:avLst/>
          </a:prstGeom>
        </p:spPr>
        <p:txBody>
          <a:bodyPr wrap="square">
            <a:spAutoFit/>
          </a:bodyPr>
          <a:lstStyle/>
          <a:p>
            <a:pPr marL="285750" indent="-285750">
              <a:buFont typeface="Arial" pitchFamily="34" charset="0"/>
              <a:buChar char="•"/>
            </a:pPr>
            <a:r>
              <a:rPr lang="en-US" sz="2400" dirty="0">
                <a:latin typeface="Calibri Light" pitchFamily="34" charset="0"/>
              </a:rPr>
              <a:t>A surplus provides</a:t>
            </a:r>
            <a:r>
              <a:rPr lang="en-US" sz="2400" baseline="0" dirty="0">
                <a:latin typeface="Calibri Light" pitchFamily="34" charset="0"/>
              </a:rPr>
              <a:t> incentives for the price</a:t>
            </a:r>
            <a:r>
              <a:rPr lang="en-US" sz="2400" dirty="0">
                <a:latin typeface="Calibri Light" pitchFamily="34" charset="0"/>
              </a:rPr>
              <a:t> to decrease</a:t>
            </a:r>
            <a:r>
              <a:rPr lang="en-US" sz="2400" baseline="0" dirty="0">
                <a:latin typeface="Calibri Light" pitchFamily="34" charset="0"/>
              </a:rPr>
              <a:t>. </a:t>
            </a:r>
          </a:p>
          <a:p>
            <a:pPr marL="285750" indent="-285750">
              <a:buFont typeface="Arial" pitchFamily="34" charset="0"/>
              <a:buChar char="•"/>
            </a:pPr>
            <a:r>
              <a:rPr lang="en-US" sz="2400" dirty="0">
                <a:latin typeface="Calibri Light" pitchFamily="34" charset="0"/>
              </a:rPr>
              <a:t>As the price decreases…</a:t>
            </a:r>
          </a:p>
          <a:p>
            <a:r>
              <a:rPr lang="en-US" sz="2400" dirty="0">
                <a:latin typeface="Calibri Light" pitchFamily="34" charset="0"/>
              </a:rPr>
              <a:t>      1) The quantity supplied </a:t>
            </a:r>
          </a:p>
          <a:p>
            <a:r>
              <a:rPr lang="en-US" sz="2400" dirty="0">
                <a:latin typeface="Calibri Light" pitchFamily="34" charset="0"/>
              </a:rPr>
              <a:t>           decreases.</a:t>
            </a:r>
          </a:p>
          <a:p>
            <a:r>
              <a:rPr lang="en-US" sz="2400" dirty="0">
                <a:latin typeface="Calibri Light" pitchFamily="34" charset="0"/>
              </a:rPr>
              <a:t>      2) The quantity </a:t>
            </a:r>
          </a:p>
          <a:p>
            <a:r>
              <a:rPr lang="en-US" sz="2400" dirty="0">
                <a:latin typeface="Calibri Light" pitchFamily="34" charset="0"/>
              </a:rPr>
              <a:t>           demanded increases.</a:t>
            </a:r>
          </a:p>
          <a:p>
            <a:pPr marL="285750" indent="-285750">
              <a:buFont typeface="Arial" pitchFamily="34" charset="0"/>
              <a:buChar char="•"/>
            </a:pPr>
            <a:r>
              <a:rPr lang="en-US" sz="2400" dirty="0">
                <a:latin typeface="Calibri Light" pitchFamily="34" charset="0"/>
              </a:rPr>
              <a:t>The price continues to decrease until Q</a:t>
            </a:r>
            <a:r>
              <a:rPr lang="en-US" sz="2400" baseline="-25000" dirty="0">
                <a:latin typeface="Calibri Light" pitchFamily="34" charset="0"/>
              </a:rPr>
              <a:t>S  </a:t>
            </a:r>
            <a:r>
              <a:rPr lang="en-US" sz="2400" dirty="0">
                <a:latin typeface="Calibri Light" pitchFamily="34" charset="0"/>
              </a:rPr>
              <a:t>= Q</a:t>
            </a:r>
            <a:r>
              <a:rPr lang="en-US" sz="2400" baseline="-25000" dirty="0">
                <a:latin typeface="Calibri Light" pitchFamily="34" charset="0"/>
              </a:rPr>
              <a:t>D </a:t>
            </a:r>
            <a:r>
              <a:rPr lang="en-US" sz="2400" dirty="0">
                <a:latin typeface="Calibri Light" pitchFamily="34" charset="0"/>
              </a:rPr>
              <a:t>= Q*.</a:t>
            </a:r>
            <a:endParaRPr lang="en-US" sz="1600" baseline="0" dirty="0">
              <a:latin typeface="Calibri Light" pitchFamily="34" charset="0"/>
            </a:endParaRPr>
          </a:p>
        </p:txBody>
      </p:sp>
      <p:sp>
        <p:nvSpPr>
          <p:cNvPr id="31" name="TextBox 30"/>
          <p:cNvSpPr txBox="1"/>
          <p:nvPr/>
        </p:nvSpPr>
        <p:spPr>
          <a:xfrm>
            <a:off x="1676400" y="4213324"/>
            <a:ext cx="533400" cy="369332"/>
          </a:xfrm>
          <a:prstGeom prst="rect">
            <a:avLst/>
          </a:prstGeom>
          <a:noFill/>
        </p:spPr>
        <p:txBody>
          <a:bodyPr wrap="square" rtlCol="0">
            <a:spAutoFit/>
          </a:bodyPr>
          <a:lstStyle/>
          <a:p>
            <a:r>
              <a:rPr lang="en-US" dirty="0"/>
              <a:t>Q</a:t>
            </a:r>
            <a:r>
              <a:rPr lang="en-US" baseline="-25000" dirty="0"/>
              <a:t>D</a:t>
            </a:r>
          </a:p>
        </p:txBody>
      </p:sp>
      <p:sp>
        <p:nvSpPr>
          <p:cNvPr id="34" name="TextBox 33"/>
          <p:cNvSpPr txBox="1"/>
          <p:nvPr/>
        </p:nvSpPr>
        <p:spPr>
          <a:xfrm>
            <a:off x="2895600" y="4213324"/>
            <a:ext cx="533400" cy="369332"/>
          </a:xfrm>
          <a:prstGeom prst="rect">
            <a:avLst/>
          </a:prstGeom>
          <a:noFill/>
        </p:spPr>
        <p:txBody>
          <a:bodyPr wrap="square" rtlCol="0">
            <a:spAutoFit/>
          </a:bodyPr>
          <a:lstStyle/>
          <a:p>
            <a:r>
              <a:rPr lang="en-US" dirty="0"/>
              <a:t>Q</a:t>
            </a:r>
            <a:r>
              <a:rPr lang="en-US" baseline="-25000" dirty="0"/>
              <a:t>S</a:t>
            </a:r>
          </a:p>
        </p:txBody>
      </p:sp>
      <p:grpSp>
        <p:nvGrpSpPr>
          <p:cNvPr id="20" name="Group 19"/>
          <p:cNvGrpSpPr/>
          <p:nvPr/>
        </p:nvGrpSpPr>
        <p:grpSpPr>
          <a:xfrm>
            <a:off x="228600" y="1762224"/>
            <a:ext cx="4284523" cy="3376410"/>
            <a:chOff x="1756390" y="2030413"/>
            <a:chExt cx="2749792" cy="2306152"/>
          </a:xfrm>
        </p:grpSpPr>
        <p:sp>
          <p:nvSpPr>
            <p:cNvPr id="21" name="Rectangle 20"/>
            <p:cNvSpPr>
              <a:spLocks noChangeArrowheads="1"/>
            </p:cNvSpPr>
            <p:nvPr/>
          </p:nvSpPr>
          <p:spPr bwMode="auto">
            <a:xfrm>
              <a:off x="1849745" y="3602038"/>
              <a:ext cx="127571"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1849745" y="3255963"/>
              <a:ext cx="127571"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1805295" y="2563813"/>
              <a:ext cx="191357"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1805295" y="2909888"/>
              <a:ext cx="191357"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1805295" y="2217738"/>
              <a:ext cx="191357"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4303707" y="4030663"/>
              <a:ext cx="191357"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1756390" y="2030413"/>
              <a:ext cx="453702"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grpSp>
          <p:nvGrpSpPr>
            <p:cNvPr id="37" name="Group 36"/>
            <p:cNvGrpSpPr/>
            <p:nvPr/>
          </p:nvGrpSpPr>
          <p:grpSpPr>
            <a:xfrm>
              <a:off x="1943100" y="2201863"/>
              <a:ext cx="2563082" cy="2134702"/>
              <a:chOff x="1943100" y="2201863"/>
              <a:chExt cx="2563082" cy="2134702"/>
            </a:xfrm>
          </p:grpSpPr>
          <p:sp>
            <p:nvSpPr>
              <p:cNvPr id="38" name="Freeform 37"/>
              <p:cNvSpPr>
                <a:spLocks/>
              </p:cNvSpPr>
              <p:nvPr/>
            </p:nvSpPr>
            <p:spPr bwMode="auto">
              <a:xfrm>
                <a:off x="2028825" y="2201863"/>
                <a:ext cx="2359025" cy="1806575"/>
              </a:xfrm>
              <a:custGeom>
                <a:avLst/>
                <a:gdLst>
                  <a:gd name="T0" fmla="*/ 1486 w 1486"/>
                  <a:gd name="T1" fmla="*/ 1138 h 1138"/>
                  <a:gd name="T2" fmla="*/ 0 w 1486"/>
                  <a:gd name="T3" fmla="*/ 1138 h 1138"/>
                  <a:gd name="T4" fmla="*/ 0 w 1486"/>
                  <a:gd name="T5" fmla="*/ 0 h 1138"/>
                </a:gdLst>
                <a:ahLst/>
                <a:cxnLst>
                  <a:cxn ang="0">
                    <a:pos x="T0" y="T1"/>
                  </a:cxn>
                  <a:cxn ang="0">
                    <a:pos x="T2" y="T3"/>
                  </a:cxn>
                  <a:cxn ang="0">
                    <a:pos x="T4" y="T5"/>
                  </a:cxn>
                </a:cxnLst>
                <a:rect l="0" t="0" r="r" b="b"/>
                <a:pathLst>
                  <a:path w="1486" h="1138">
                    <a:moveTo>
                      <a:pt x="1486" y="1138"/>
                    </a:moveTo>
                    <a:lnTo>
                      <a:pt x="0" y="1138"/>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9" name="Line 6"/>
              <p:cNvSpPr>
                <a:spLocks noChangeShapeType="1"/>
              </p:cNvSpPr>
              <p:nvPr/>
            </p:nvSpPr>
            <p:spPr bwMode="auto">
              <a:xfrm>
                <a:off x="2028825" y="2278063"/>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0" name="Line 7"/>
              <p:cNvSpPr>
                <a:spLocks noChangeShapeType="1"/>
              </p:cNvSpPr>
              <p:nvPr/>
            </p:nvSpPr>
            <p:spPr bwMode="auto">
              <a:xfrm>
                <a:off x="2028825" y="2624138"/>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1" name="Line 8"/>
              <p:cNvSpPr>
                <a:spLocks noChangeShapeType="1"/>
              </p:cNvSpPr>
              <p:nvPr/>
            </p:nvSpPr>
            <p:spPr bwMode="auto">
              <a:xfrm>
                <a:off x="2028825" y="2970213"/>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2" name="Line 9"/>
              <p:cNvSpPr>
                <a:spLocks noChangeShapeType="1"/>
              </p:cNvSpPr>
              <p:nvPr/>
            </p:nvSpPr>
            <p:spPr bwMode="auto">
              <a:xfrm>
                <a:off x="2028825" y="3316288"/>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3" name="Line 10"/>
              <p:cNvSpPr>
                <a:spLocks noChangeShapeType="1"/>
              </p:cNvSpPr>
              <p:nvPr/>
            </p:nvSpPr>
            <p:spPr bwMode="auto">
              <a:xfrm>
                <a:off x="2028825" y="3662363"/>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4" name="Line 11"/>
              <p:cNvSpPr>
                <a:spLocks noChangeShapeType="1"/>
              </p:cNvSpPr>
              <p:nvPr/>
            </p:nvSpPr>
            <p:spPr bwMode="auto">
              <a:xfrm>
                <a:off x="3441700" y="3970338"/>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5" name="Line 12"/>
              <p:cNvSpPr>
                <a:spLocks noChangeShapeType="1"/>
              </p:cNvSpPr>
              <p:nvPr/>
            </p:nvSpPr>
            <p:spPr bwMode="auto">
              <a:xfrm>
                <a:off x="2501900" y="3970338"/>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6" name="Line 13"/>
              <p:cNvSpPr>
                <a:spLocks noChangeShapeType="1"/>
              </p:cNvSpPr>
              <p:nvPr/>
            </p:nvSpPr>
            <p:spPr bwMode="auto">
              <a:xfrm>
                <a:off x="2971800" y="3970338"/>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7" name="Line 14"/>
              <p:cNvSpPr>
                <a:spLocks noChangeShapeType="1"/>
              </p:cNvSpPr>
              <p:nvPr/>
            </p:nvSpPr>
            <p:spPr bwMode="auto">
              <a:xfrm>
                <a:off x="3914775" y="3970338"/>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8" name="Line 15"/>
              <p:cNvSpPr>
                <a:spLocks noChangeShapeType="1"/>
              </p:cNvSpPr>
              <p:nvPr/>
            </p:nvSpPr>
            <p:spPr bwMode="auto">
              <a:xfrm>
                <a:off x="4384675" y="3970338"/>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9" name="Line 16"/>
              <p:cNvSpPr>
                <a:spLocks noChangeShapeType="1"/>
              </p:cNvSpPr>
              <p:nvPr/>
            </p:nvSpPr>
            <p:spPr bwMode="auto">
              <a:xfrm>
                <a:off x="20288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0" name="Line 17"/>
              <p:cNvSpPr>
                <a:spLocks noChangeShapeType="1"/>
              </p:cNvSpPr>
              <p:nvPr/>
            </p:nvSpPr>
            <p:spPr bwMode="auto">
              <a:xfrm>
                <a:off x="21304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1" name="Line 18"/>
              <p:cNvSpPr>
                <a:spLocks noChangeShapeType="1"/>
              </p:cNvSpPr>
              <p:nvPr/>
            </p:nvSpPr>
            <p:spPr bwMode="auto">
              <a:xfrm>
                <a:off x="22320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2" name="Line 19"/>
              <p:cNvSpPr>
                <a:spLocks noChangeShapeType="1"/>
              </p:cNvSpPr>
              <p:nvPr/>
            </p:nvSpPr>
            <p:spPr bwMode="auto">
              <a:xfrm>
                <a:off x="23336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3" name="Line 20"/>
              <p:cNvSpPr>
                <a:spLocks noChangeShapeType="1"/>
              </p:cNvSpPr>
              <p:nvPr/>
            </p:nvSpPr>
            <p:spPr bwMode="auto">
              <a:xfrm>
                <a:off x="24352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4" name="Line 21"/>
              <p:cNvSpPr>
                <a:spLocks noChangeShapeType="1"/>
              </p:cNvSpPr>
              <p:nvPr/>
            </p:nvSpPr>
            <p:spPr bwMode="auto">
              <a:xfrm>
                <a:off x="25368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5" name="Line 22"/>
              <p:cNvSpPr>
                <a:spLocks noChangeShapeType="1"/>
              </p:cNvSpPr>
              <p:nvPr/>
            </p:nvSpPr>
            <p:spPr bwMode="auto">
              <a:xfrm>
                <a:off x="26384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6" name="Line 23"/>
              <p:cNvSpPr>
                <a:spLocks noChangeShapeType="1"/>
              </p:cNvSpPr>
              <p:nvPr/>
            </p:nvSpPr>
            <p:spPr bwMode="auto">
              <a:xfrm>
                <a:off x="27400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7" name="Line 24"/>
              <p:cNvSpPr>
                <a:spLocks noChangeShapeType="1"/>
              </p:cNvSpPr>
              <p:nvPr/>
            </p:nvSpPr>
            <p:spPr bwMode="auto">
              <a:xfrm>
                <a:off x="28416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8" name="Line 25"/>
              <p:cNvSpPr>
                <a:spLocks noChangeShapeType="1"/>
              </p:cNvSpPr>
              <p:nvPr/>
            </p:nvSpPr>
            <p:spPr bwMode="auto">
              <a:xfrm>
                <a:off x="29432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9" name="Line 26"/>
              <p:cNvSpPr>
                <a:spLocks noChangeShapeType="1"/>
              </p:cNvSpPr>
              <p:nvPr/>
            </p:nvSpPr>
            <p:spPr bwMode="auto">
              <a:xfrm>
                <a:off x="30448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0" name="Line 27"/>
              <p:cNvSpPr>
                <a:spLocks noChangeShapeType="1"/>
              </p:cNvSpPr>
              <p:nvPr/>
            </p:nvSpPr>
            <p:spPr bwMode="auto">
              <a:xfrm>
                <a:off x="31464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1" name="Line 28"/>
              <p:cNvSpPr>
                <a:spLocks noChangeShapeType="1"/>
              </p:cNvSpPr>
              <p:nvPr/>
            </p:nvSpPr>
            <p:spPr bwMode="auto">
              <a:xfrm>
                <a:off x="32480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2" name="Line 29"/>
              <p:cNvSpPr>
                <a:spLocks noChangeShapeType="1"/>
              </p:cNvSpPr>
              <p:nvPr/>
            </p:nvSpPr>
            <p:spPr bwMode="auto">
              <a:xfrm>
                <a:off x="33496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3" name="Line 30"/>
              <p:cNvSpPr>
                <a:spLocks noChangeShapeType="1"/>
              </p:cNvSpPr>
              <p:nvPr/>
            </p:nvSpPr>
            <p:spPr bwMode="auto">
              <a:xfrm>
                <a:off x="34512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4" name="Line 31"/>
              <p:cNvSpPr>
                <a:spLocks noChangeShapeType="1"/>
              </p:cNvSpPr>
              <p:nvPr/>
            </p:nvSpPr>
            <p:spPr bwMode="auto">
              <a:xfrm>
                <a:off x="35528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5" name="Line 32"/>
              <p:cNvSpPr>
                <a:spLocks noChangeShapeType="1"/>
              </p:cNvSpPr>
              <p:nvPr/>
            </p:nvSpPr>
            <p:spPr bwMode="auto">
              <a:xfrm>
                <a:off x="36544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6" name="Line 33"/>
              <p:cNvSpPr>
                <a:spLocks noChangeShapeType="1"/>
              </p:cNvSpPr>
              <p:nvPr/>
            </p:nvSpPr>
            <p:spPr bwMode="auto">
              <a:xfrm>
                <a:off x="3756025" y="2624138"/>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7" name="Line 34"/>
              <p:cNvSpPr>
                <a:spLocks noChangeShapeType="1"/>
              </p:cNvSpPr>
              <p:nvPr/>
            </p:nvSpPr>
            <p:spPr bwMode="auto">
              <a:xfrm>
                <a:off x="3857625" y="2624138"/>
                <a:ext cx="571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8" name="Line 35"/>
              <p:cNvSpPr>
                <a:spLocks noChangeShapeType="1"/>
              </p:cNvSpPr>
              <p:nvPr/>
            </p:nvSpPr>
            <p:spPr bwMode="auto">
              <a:xfrm flipV="1">
                <a:off x="3914775" y="39449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9" name="Line 36"/>
              <p:cNvSpPr>
                <a:spLocks noChangeShapeType="1"/>
              </p:cNvSpPr>
              <p:nvPr/>
            </p:nvSpPr>
            <p:spPr bwMode="auto">
              <a:xfrm flipV="1">
                <a:off x="3914775" y="38433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70" name="Line 37"/>
              <p:cNvSpPr>
                <a:spLocks noChangeShapeType="1"/>
              </p:cNvSpPr>
              <p:nvPr/>
            </p:nvSpPr>
            <p:spPr bwMode="auto">
              <a:xfrm flipV="1">
                <a:off x="3914775" y="37417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71" name="Line 38"/>
              <p:cNvSpPr>
                <a:spLocks noChangeShapeType="1"/>
              </p:cNvSpPr>
              <p:nvPr/>
            </p:nvSpPr>
            <p:spPr bwMode="auto">
              <a:xfrm flipV="1">
                <a:off x="3914775" y="36401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72" name="Line 39"/>
              <p:cNvSpPr>
                <a:spLocks noChangeShapeType="1"/>
              </p:cNvSpPr>
              <p:nvPr/>
            </p:nvSpPr>
            <p:spPr bwMode="auto">
              <a:xfrm flipV="1">
                <a:off x="3914775" y="35385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73" name="Line 40"/>
              <p:cNvSpPr>
                <a:spLocks noChangeShapeType="1"/>
              </p:cNvSpPr>
              <p:nvPr/>
            </p:nvSpPr>
            <p:spPr bwMode="auto">
              <a:xfrm flipV="1">
                <a:off x="3914775" y="34369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74" name="Line 41"/>
              <p:cNvSpPr>
                <a:spLocks noChangeShapeType="1"/>
              </p:cNvSpPr>
              <p:nvPr/>
            </p:nvSpPr>
            <p:spPr bwMode="auto">
              <a:xfrm flipV="1">
                <a:off x="3914775" y="33353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75" name="Line 42"/>
              <p:cNvSpPr>
                <a:spLocks noChangeShapeType="1"/>
              </p:cNvSpPr>
              <p:nvPr/>
            </p:nvSpPr>
            <p:spPr bwMode="auto">
              <a:xfrm flipV="1">
                <a:off x="3914775" y="32337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76" name="Line 43"/>
              <p:cNvSpPr>
                <a:spLocks noChangeShapeType="1"/>
              </p:cNvSpPr>
              <p:nvPr/>
            </p:nvSpPr>
            <p:spPr bwMode="auto">
              <a:xfrm flipV="1">
                <a:off x="3914775" y="31321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77" name="Line 44"/>
              <p:cNvSpPr>
                <a:spLocks noChangeShapeType="1"/>
              </p:cNvSpPr>
              <p:nvPr/>
            </p:nvSpPr>
            <p:spPr bwMode="auto">
              <a:xfrm flipV="1">
                <a:off x="3914775" y="30305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78" name="Line 45"/>
              <p:cNvSpPr>
                <a:spLocks noChangeShapeType="1"/>
              </p:cNvSpPr>
              <p:nvPr/>
            </p:nvSpPr>
            <p:spPr bwMode="auto">
              <a:xfrm flipV="1">
                <a:off x="3914775" y="29289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79" name="Line 46"/>
              <p:cNvSpPr>
                <a:spLocks noChangeShapeType="1"/>
              </p:cNvSpPr>
              <p:nvPr/>
            </p:nvSpPr>
            <p:spPr bwMode="auto">
              <a:xfrm flipV="1">
                <a:off x="3914775" y="28273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0" name="Line 47"/>
              <p:cNvSpPr>
                <a:spLocks noChangeShapeType="1"/>
              </p:cNvSpPr>
              <p:nvPr/>
            </p:nvSpPr>
            <p:spPr bwMode="auto">
              <a:xfrm flipV="1">
                <a:off x="3914775" y="27257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1" name="Line 48"/>
              <p:cNvSpPr>
                <a:spLocks noChangeShapeType="1"/>
              </p:cNvSpPr>
              <p:nvPr/>
            </p:nvSpPr>
            <p:spPr bwMode="auto">
              <a:xfrm flipV="1">
                <a:off x="3914775" y="26241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2" name="Line 49"/>
              <p:cNvSpPr>
                <a:spLocks noChangeShapeType="1"/>
              </p:cNvSpPr>
              <p:nvPr/>
            </p:nvSpPr>
            <p:spPr bwMode="auto">
              <a:xfrm flipV="1">
                <a:off x="2501900" y="39449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3" name="Line 50"/>
              <p:cNvSpPr>
                <a:spLocks noChangeShapeType="1"/>
              </p:cNvSpPr>
              <p:nvPr/>
            </p:nvSpPr>
            <p:spPr bwMode="auto">
              <a:xfrm flipV="1">
                <a:off x="2501900" y="38433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4" name="Line 51"/>
              <p:cNvSpPr>
                <a:spLocks noChangeShapeType="1"/>
              </p:cNvSpPr>
              <p:nvPr/>
            </p:nvSpPr>
            <p:spPr bwMode="auto">
              <a:xfrm flipV="1">
                <a:off x="2501900" y="37417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5" name="Line 52"/>
              <p:cNvSpPr>
                <a:spLocks noChangeShapeType="1"/>
              </p:cNvSpPr>
              <p:nvPr/>
            </p:nvSpPr>
            <p:spPr bwMode="auto">
              <a:xfrm flipV="1">
                <a:off x="2501900" y="36401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6" name="Line 53"/>
              <p:cNvSpPr>
                <a:spLocks noChangeShapeType="1"/>
              </p:cNvSpPr>
              <p:nvPr/>
            </p:nvSpPr>
            <p:spPr bwMode="auto">
              <a:xfrm flipV="1">
                <a:off x="2501900" y="35385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7" name="Line 54"/>
              <p:cNvSpPr>
                <a:spLocks noChangeShapeType="1"/>
              </p:cNvSpPr>
              <p:nvPr/>
            </p:nvSpPr>
            <p:spPr bwMode="auto">
              <a:xfrm flipV="1">
                <a:off x="2501900" y="34369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8" name="Line 55"/>
              <p:cNvSpPr>
                <a:spLocks noChangeShapeType="1"/>
              </p:cNvSpPr>
              <p:nvPr/>
            </p:nvSpPr>
            <p:spPr bwMode="auto">
              <a:xfrm flipV="1">
                <a:off x="2501900" y="33353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9" name="Line 56"/>
              <p:cNvSpPr>
                <a:spLocks noChangeShapeType="1"/>
              </p:cNvSpPr>
              <p:nvPr/>
            </p:nvSpPr>
            <p:spPr bwMode="auto">
              <a:xfrm flipV="1">
                <a:off x="2501900" y="32337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90" name="Line 57"/>
              <p:cNvSpPr>
                <a:spLocks noChangeShapeType="1"/>
              </p:cNvSpPr>
              <p:nvPr/>
            </p:nvSpPr>
            <p:spPr bwMode="auto">
              <a:xfrm flipV="1">
                <a:off x="2501900" y="31321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91" name="Line 58"/>
              <p:cNvSpPr>
                <a:spLocks noChangeShapeType="1"/>
              </p:cNvSpPr>
              <p:nvPr/>
            </p:nvSpPr>
            <p:spPr bwMode="auto">
              <a:xfrm flipV="1">
                <a:off x="2501900" y="30305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92" name="Line 59"/>
              <p:cNvSpPr>
                <a:spLocks noChangeShapeType="1"/>
              </p:cNvSpPr>
              <p:nvPr/>
            </p:nvSpPr>
            <p:spPr bwMode="auto">
              <a:xfrm flipV="1">
                <a:off x="2501900" y="29289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93" name="Line 60"/>
              <p:cNvSpPr>
                <a:spLocks noChangeShapeType="1"/>
              </p:cNvSpPr>
              <p:nvPr/>
            </p:nvSpPr>
            <p:spPr bwMode="auto">
              <a:xfrm flipV="1">
                <a:off x="2501900" y="28273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94" name="Line 61"/>
              <p:cNvSpPr>
                <a:spLocks noChangeShapeType="1"/>
              </p:cNvSpPr>
              <p:nvPr/>
            </p:nvSpPr>
            <p:spPr bwMode="auto">
              <a:xfrm flipV="1">
                <a:off x="2501900" y="27257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95" name="Line 62"/>
              <p:cNvSpPr>
                <a:spLocks noChangeShapeType="1"/>
              </p:cNvSpPr>
              <p:nvPr/>
            </p:nvSpPr>
            <p:spPr bwMode="auto">
              <a:xfrm flipV="1">
                <a:off x="2501900" y="26241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96" name="Line 63"/>
              <p:cNvSpPr>
                <a:spLocks noChangeShapeType="1"/>
              </p:cNvSpPr>
              <p:nvPr/>
            </p:nvSpPr>
            <p:spPr bwMode="auto">
              <a:xfrm flipH="1">
                <a:off x="2422525" y="2566988"/>
                <a:ext cx="1568450" cy="115252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97" name="Line 64"/>
              <p:cNvSpPr>
                <a:spLocks noChangeShapeType="1"/>
              </p:cNvSpPr>
              <p:nvPr/>
            </p:nvSpPr>
            <p:spPr bwMode="auto">
              <a:xfrm>
                <a:off x="2422525" y="2566988"/>
                <a:ext cx="1568450" cy="1152525"/>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98" name="Freeform 97"/>
              <p:cNvSpPr>
                <a:spLocks/>
              </p:cNvSpPr>
              <p:nvPr/>
            </p:nvSpPr>
            <p:spPr bwMode="auto">
              <a:xfrm>
                <a:off x="3889375" y="2598738"/>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99" name="Freeform 98"/>
              <p:cNvSpPr>
                <a:spLocks/>
              </p:cNvSpPr>
              <p:nvPr/>
            </p:nvSpPr>
            <p:spPr bwMode="auto">
              <a:xfrm>
                <a:off x="3889375" y="2598738"/>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100" name="Freeform 99"/>
              <p:cNvSpPr>
                <a:spLocks/>
              </p:cNvSpPr>
              <p:nvPr/>
            </p:nvSpPr>
            <p:spPr bwMode="auto">
              <a:xfrm>
                <a:off x="2476500" y="2598738"/>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101" name="Freeform 100"/>
              <p:cNvSpPr>
                <a:spLocks/>
              </p:cNvSpPr>
              <p:nvPr/>
            </p:nvSpPr>
            <p:spPr bwMode="auto">
              <a:xfrm>
                <a:off x="2476500" y="2598738"/>
                <a:ext cx="50800" cy="50800"/>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102" name="Freeform 101"/>
              <p:cNvSpPr>
                <a:spLocks/>
              </p:cNvSpPr>
              <p:nvPr/>
            </p:nvSpPr>
            <p:spPr bwMode="auto">
              <a:xfrm>
                <a:off x="2501900" y="2535238"/>
                <a:ext cx="1406525" cy="63500"/>
              </a:xfrm>
              <a:custGeom>
                <a:avLst/>
                <a:gdLst>
                  <a:gd name="T0" fmla="*/ 470 w 886"/>
                  <a:gd name="T1" fmla="*/ 22 h 40"/>
                  <a:gd name="T2" fmla="*/ 470 w 886"/>
                  <a:gd name="T3" fmla="*/ 22 h 40"/>
                  <a:gd name="T4" fmla="*/ 460 w 886"/>
                  <a:gd name="T5" fmla="*/ 20 h 40"/>
                  <a:gd name="T6" fmla="*/ 454 w 886"/>
                  <a:gd name="T7" fmla="*/ 18 h 40"/>
                  <a:gd name="T8" fmla="*/ 448 w 886"/>
                  <a:gd name="T9" fmla="*/ 14 h 40"/>
                  <a:gd name="T10" fmla="*/ 444 w 886"/>
                  <a:gd name="T11" fmla="*/ 8 h 40"/>
                  <a:gd name="T12" fmla="*/ 444 w 886"/>
                  <a:gd name="T13" fmla="*/ 8 h 40"/>
                  <a:gd name="T14" fmla="*/ 444 w 886"/>
                  <a:gd name="T15" fmla="*/ 8 h 40"/>
                  <a:gd name="T16" fmla="*/ 440 w 886"/>
                  <a:gd name="T17" fmla="*/ 14 h 40"/>
                  <a:gd name="T18" fmla="*/ 436 w 886"/>
                  <a:gd name="T19" fmla="*/ 18 h 40"/>
                  <a:gd name="T20" fmla="*/ 428 w 886"/>
                  <a:gd name="T21" fmla="*/ 20 h 40"/>
                  <a:gd name="T22" fmla="*/ 420 w 886"/>
                  <a:gd name="T23" fmla="*/ 22 h 40"/>
                  <a:gd name="T24" fmla="*/ 22 w 886"/>
                  <a:gd name="T25" fmla="*/ 22 h 40"/>
                  <a:gd name="T26" fmla="*/ 22 w 886"/>
                  <a:gd name="T27" fmla="*/ 22 h 40"/>
                  <a:gd name="T28" fmla="*/ 14 w 886"/>
                  <a:gd name="T29" fmla="*/ 22 h 40"/>
                  <a:gd name="T30" fmla="*/ 8 w 886"/>
                  <a:gd name="T31" fmla="*/ 26 h 40"/>
                  <a:gd name="T32" fmla="*/ 4 w 886"/>
                  <a:gd name="T33" fmla="*/ 32 h 40"/>
                  <a:gd name="T34" fmla="*/ 2 w 886"/>
                  <a:gd name="T35" fmla="*/ 40 h 40"/>
                  <a:gd name="T36" fmla="*/ 0 w 886"/>
                  <a:gd name="T37" fmla="*/ 40 h 40"/>
                  <a:gd name="T38" fmla="*/ 0 w 886"/>
                  <a:gd name="T39" fmla="*/ 40 h 40"/>
                  <a:gd name="T40" fmla="*/ 0 w 886"/>
                  <a:gd name="T41" fmla="*/ 32 h 40"/>
                  <a:gd name="T42" fmla="*/ 4 w 886"/>
                  <a:gd name="T43" fmla="*/ 24 h 40"/>
                  <a:gd name="T44" fmla="*/ 12 w 886"/>
                  <a:gd name="T45" fmla="*/ 16 h 40"/>
                  <a:gd name="T46" fmla="*/ 18 w 886"/>
                  <a:gd name="T47" fmla="*/ 14 h 40"/>
                  <a:gd name="T48" fmla="*/ 24 w 886"/>
                  <a:gd name="T49" fmla="*/ 14 h 40"/>
                  <a:gd name="T50" fmla="*/ 424 w 886"/>
                  <a:gd name="T51" fmla="*/ 14 h 40"/>
                  <a:gd name="T52" fmla="*/ 424 w 886"/>
                  <a:gd name="T53" fmla="*/ 14 h 40"/>
                  <a:gd name="T54" fmla="*/ 430 w 886"/>
                  <a:gd name="T55" fmla="*/ 14 h 40"/>
                  <a:gd name="T56" fmla="*/ 436 w 886"/>
                  <a:gd name="T57" fmla="*/ 12 h 40"/>
                  <a:gd name="T58" fmla="*/ 440 w 886"/>
                  <a:gd name="T59" fmla="*/ 6 h 40"/>
                  <a:gd name="T60" fmla="*/ 442 w 886"/>
                  <a:gd name="T61" fmla="*/ 0 h 40"/>
                  <a:gd name="T62" fmla="*/ 446 w 886"/>
                  <a:gd name="T63" fmla="*/ 0 h 40"/>
                  <a:gd name="T64" fmla="*/ 446 w 886"/>
                  <a:gd name="T65" fmla="*/ 0 h 40"/>
                  <a:gd name="T66" fmla="*/ 448 w 886"/>
                  <a:gd name="T67" fmla="*/ 6 h 40"/>
                  <a:gd name="T68" fmla="*/ 452 w 886"/>
                  <a:gd name="T69" fmla="*/ 12 h 40"/>
                  <a:gd name="T70" fmla="*/ 458 w 886"/>
                  <a:gd name="T71" fmla="*/ 14 h 40"/>
                  <a:gd name="T72" fmla="*/ 464 w 886"/>
                  <a:gd name="T73" fmla="*/ 14 h 40"/>
                  <a:gd name="T74" fmla="*/ 862 w 886"/>
                  <a:gd name="T75" fmla="*/ 14 h 40"/>
                  <a:gd name="T76" fmla="*/ 862 w 886"/>
                  <a:gd name="T77" fmla="*/ 14 h 40"/>
                  <a:gd name="T78" fmla="*/ 868 w 886"/>
                  <a:gd name="T79" fmla="*/ 14 h 40"/>
                  <a:gd name="T80" fmla="*/ 872 w 886"/>
                  <a:gd name="T81" fmla="*/ 16 h 40"/>
                  <a:gd name="T82" fmla="*/ 880 w 886"/>
                  <a:gd name="T83" fmla="*/ 24 h 40"/>
                  <a:gd name="T84" fmla="*/ 884 w 886"/>
                  <a:gd name="T85" fmla="*/ 32 h 40"/>
                  <a:gd name="T86" fmla="*/ 886 w 886"/>
                  <a:gd name="T87" fmla="*/ 40 h 40"/>
                  <a:gd name="T88" fmla="*/ 882 w 886"/>
                  <a:gd name="T89" fmla="*/ 40 h 40"/>
                  <a:gd name="T90" fmla="*/ 882 w 886"/>
                  <a:gd name="T91" fmla="*/ 40 h 40"/>
                  <a:gd name="T92" fmla="*/ 880 w 886"/>
                  <a:gd name="T93" fmla="*/ 32 h 40"/>
                  <a:gd name="T94" fmla="*/ 876 w 886"/>
                  <a:gd name="T95" fmla="*/ 26 h 40"/>
                  <a:gd name="T96" fmla="*/ 870 w 886"/>
                  <a:gd name="T97" fmla="*/ 22 h 40"/>
                  <a:gd name="T98" fmla="*/ 862 w 886"/>
                  <a:gd name="T99" fmla="*/ 22 h 40"/>
                  <a:gd name="T100" fmla="*/ 470 w 886"/>
                  <a:gd name="T10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40">
                    <a:moveTo>
                      <a:pt x="470" y="22"/>
                    </a:moveTo>
                    <a:lnTo>
                      <a:pt x="470" y="22"/>
                    </a:lnTo>
                    <a:lnTo>
                      <a:pt x="460" y="20"/>
                    </a:lnTo>
                    <a:lnTo>
                      <a:pt x="454" y="18"/>
                    </a:lnTo>
                    <a:lnTo>
                      <a:pt x="448" y="14"/>
                    </a:lnTo>
                    <a:lnTo>
                      <a:pt x="444" y="8"/>
                    </a:lnTo>
                    <a:lnTo>
                      <a:pt x="444" y="8"/>
                    </a:lnTo>
                    <a:lnTo>
                      <a:pt x="444" y="8"/>
                    </a:lnTo>
                    <a:lnTo>
                      <a:pt x="440" y="14"/>
                    </a:lnTo>
                    <a:lnTo>
                      <a:pt x="436" y="18"/>
                    </a:lnTo>
                    <a:lnTo>
                      <a:pt x="428" y="20"/>
                    </a:lnTo>
                    <a:lnTo>
                      <a:pt x="420" y="22"/>
                    </a:lnTo>
                    <a:lnTo>
                      <a:pt x="22" y="22"/>
                    </a:lnTo>
                    <a:lnTo>
                      <a:pt x="22" y="22"/>
                    </a:lnTo>
                    <a:lnTo>
                      <a:pt x="14" y="22"/>
                    </a:lnTo>
                    <a:lnTo>
                      <a:pt x="8" y="26"/>
                    </a:lnTo>
                    <a:lnTo>
                      <a:pt x="4" y="32"/>
                    </a:lnTo>
                    <a:lnTo>
                      <a:pt x="2" y="40"/>
                    </a:lnTo>
                    <a:lnTo>
                      <a:pt x="0" y="40"/>
                    </a:lnTo>
                    <a:lnTo>
                      <a:pt x="0" y="40"/>
                    </a:lnTo>
                    <a:lnTo>
                      <a:pt x="0" y="32"/>
                    </a:lnTo>
                    <a:lnTo>
                      <a:pt x="4" y="24"/>
                    </a:lnTo>
                    <a:lnTo>
                      <a:pt x="12" y="16"/>
                    </a:lnTo>
                    <a:lnTo>
                      <a:pt x="18" y="14"/>
                    </a:lnTo>
                    <a:lnTo>
                      <a:pt x="24" y="14"/>
                    </a:lnTo>
                    <a:lnTo>
                      <a:pt x="424" y="14"/>
                    </a:lnTo>
                    <a:lnTo>
                      <a:pt x="424" y="14"/>
                    </a:lnTo>
                    <a:lnTo>
                      <a:pt x="430" y="14"/>
                    </a:lnTo>
                    <a:lnTo>
                      <a:pt x="436" y="12"/>
                    </a:lnTo>
                    <a:lnTo>
                      <a:pt x="440" y="6"/>
                    </a:lnTo>
                    <a:lnTo>
                      <a:pt x="442" y="0"/>
                    </a:lnTo>
                    <a:lnTo>
                      <a:pt x="446" y="0"/>
                    </a:lnTo>
                    <a:lnTo>
                      <a:pt x="446" y="0"/>
                    </a:lnTo>
                    <a:lnTo>
                      <a:pt x="448" y="6"/>
                    </a:lnTo>
                    <a:lnTo>
                      <a:pt x="452" y="12"/>
                    </a:lnTo>
                    <a:lnTo>
                      <a:pt x="458" y="14"/>
                    </a:lnTo>
                    <a:lnTo>
                      <a:pt x="464" y="14"/>
                    </a:lnTo>
                    <a:lnTo>
                      <a:pt x="862" y="14"/>
                    </a:lnTo>
                    <a:lnTo>
                      <a:pt x="862" y="14"/>
                    </a:lnTo>
                    <a:lnTo>
                      <a:pt x="868" y="14"/>
                    </a:lnTo>
                    <a:lnTo>
                      <a:pt x="872" y="16"/>
                    </a:lnTo>
                    <a:lnTo>
                      <a:pt x="880" y="24"/>
                    </a:lnTo>
                    <a:lnTo>
                      <a:pt x="884" y="32"/>
                    </a:lnTo>
                    <a:lnTo>
                      <a:pt x="886" y="40"/>
                    </a:lnTo>
                    <a:lnTo>
                      <a:pt x="882" y="40"/>
                    </a:lnTo>
                    <a:lnTo>
                      <a:pt x="882" y="40"/>
                    </a:lnTo>
                    <a:lnTo>
                      <a:pt x="880" y="32"/>
                    </a:lnTo>
                    <a:lnTo>
                      <a:pt x="876" y="26"/>
                    </a:lnTo>
                    <a:lnTo>
                      <a:pt x="870" y="22"/>
                    </a:lnTo>
                    <a:lnTo>
                      <a:pt x="862" y="22"/>
                    </a:lnTo>
                    <a:lnTo>
                      <a:pt x="47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103" name="Rectangle 102"/>
              <p:cNvSpPr>
                <a:spLocks noChangeArrowheads="1"/>
              </p:cNvSpPr>
              <p:nvPr/>
            </p:nvSpPr>
            <p:spPr bwMode="auto">
              <a:xfrm>
                <a:off x="3997325" y="2624138"/>
                <a:ext cx="508857" cy="3048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104" name="Rectangle 103"/>
              <p:cNvSpPr>
                <a:spLocks noChangeArrowheads="1"/>
              </p:cNvSpPr>
              <p:nvPr/>
            </p:nvSpPr>
            <p:spPr bwMode="auto">
              <a:xfrm>
                <a:off x="2527300" y="4189413"/>
                <a:ext cx="1809663"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cell phones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104"/>
              <p:cNvSpPr>
                <a:spLocks noChangeArrowheads="1"/>
              </p:cNvSpPr>
              <p:nvPr/>
            </p:nvSpPr>
            <p:spPr bwMode="auto">
              <a:xfrm>
                <a:off x="1943100" y="4033838"/>
                <a:ext cx="63786"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05"/>
              <p:cNvSpPr>
                <a:spLocks noChangeArrowheads="1"/>
              </p:cNvSpPr>
              <p:nvPr/>
            </p:nvSpPr>
            <p:spPr bwMode="auto">
              <a:xfrm>
                <a:off x="2443158" y="4033838"/>
                <a:ext cx="127571"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06"/>
              <p:cNvSpPr>
                <a:spLocks noChangeArrowheads="1"/>
              </p:cNvSpPr>
              <p:nvPr/>
            </p:nvSpPr>
            <p:spPr bwMode="auto">
              <a:xfrm>
                <a:off x="2890831" y="4033838"/>
                <a:ext cx="191357"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7"/>
              <p:cNvSpPr>
                <a:spLocks noChangeArrowheads="1"/>
              </p:cNvSpPr>
              <p:nvPr/>
            </p:nvSpPr>
            <p:spPr bwMode="auto">
              <a:xfrm>
                <a:off x="3363909" y="4033838"/>
                <a:ext cx="191357"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180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08"/>
              <p:cNvSpPr>
                <a:spLocks noChangeArrowheads="1"/>
              </p:cNvSpPr>
              <p:nvPr/>
            </p:nvSpPr>
            <p:spPr bwMode="auto">
              <a:xfrm>
                <a:off x="3833806" y="4030663"/>
                <a:ext cx="191357"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09"/>
              <p:cNvSpPr>
                <a:spLocks noChangeArrowheads="1"/>
              </p:cNvSpPr>
              <p:nvPr/>
            </p:nvSpPr>
            <p:spPr bwMode="auto">
              <a:xfrm>
                <a:off x="4025900" y="2449513"/>
                <a:ext cx="77161"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10"/>
              <p:cNvSpPr>
                <a:spLocks noChangeArrowheads="1"/>
              </p:cNvSpPr>
              <p:nvPr/>
            </p:nvSpPr>
            <p:spPr bwMode="auto">
              <a:xfrm>
                <a:off x="4025900" y="3713163"/>
                <a:ext cx="83333"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11"/>
              <p:cNvSpPr>
                <a:spLocks noChangeArrowheads="1"/>
              </p:cNvSpPr>
              <p:nvPr/>
            </p:nvSpPr>
            <p:spPr bwMode="auto">
              <a:xfrm>
                <a:off x="3048000" y="2246313"/>
                <a:ext cx="427981"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Surplus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12"/>
              <p:cNvSpPr>
                <a:spLocks noChangeArrowheads="1"/>
              </p:cNvSpPr>
              <p:nvPr/>
            </p:nvSpPr>
            <p:spPr bwMode="auto">
              <a:xfrm>
                <a:off x="2882900" y="2360613"/>
                <a:ext cx="860078" cy="1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(excess supply)</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13"/>
              <p:cNvSpPr>
                <a:spLocks noChangeArrowheads="1"/>
              </p:cNvSpPr>
              <p:nvPr/>
            </p:nvSpPr>
            <p:spPr bwMode="auto">
              <a:xfrm>
                <a:off x="4044950" y="2662238"/>
                <a:ext cx="323044" cy="126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Price is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14"/>
              <p:cNvSpPr>
                <a:spLocks noChangeArrowheads="1"/>
              </p:cNvSpPr>
              <p:nvPr/>
            </p:nvSpPr>
            <p:spPr bwMode="auto">
              <a:xfrm>
                <a:off x="4044950" y="2767013"/>
                <a:ext cx="349793" cy="126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too high</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grpSp>
      </p:grpSp>
      <p:sp>
        <p:nvSpPr>
          <p:cNvPr id="18" name="Rectangle 17"/>
          <p:cNvSpPr/>
          <p:nvPr/>
        </p:nvSpPr>
        <p:spPr>
          <a:xfrm>
            <a:off x="1371600" y="1926857"/>
            <a:ext cx="2210142" cy="6639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Rectangle 13"/>
          <p:cNvSpPr/>
          <p:nvPr/>
        </p:nvSpPr>
        <p:spPr>
          <a:xfrm>
            <a:off x="3733800" y="2613124"/>
            <a:ext cx="838200" cy="533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6" name="Freeform 131"/>
          <p:cNvSpPr>
            <a:spLocks/>
          </p:cNvSpPr>
          <p:nvPr/>
        </p:nvSpPr>
        <p:spPr bwMode="auto">
          <a:xfrm>
            <a:off x="2438400" y="3352800"/>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Tree>
    <p:extLst>
      <p:ext uri="{BB962C8B-B14F-4D97-AF65-F5344CB8AC3E}">
        <p14:creationId xmlns:p14="http://schemas.microsoft.com/office/powerpoint/2010/main" val="2433716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42" presetClass="path" presetSubtype="0" accel="50000" decel="50000" fill="hold" grpId="0" nodeType="withEffect">
                                  <p:stCondLst>
                                    <p:cond delay="0"/>
                                  </p:stCondLst>
                                  <p:childTnLst>
                                    <p:animMotion origin="layout" path="M 8.33333E-7 3.7037E-7 L 0.1151 0.10856 " pathEditMode="relative" rAng="0" ptsTypes="AA">
                                      <p:cBhvr>
                                        <p:cTn id="8" dur="2000" fill="hold"/>
                                        <p:tgtEl>
                                          <p:spTgt spid="13"/>
                                        </p:tgtEl>
                                        <p:attrNameLst>
                                          <p:attrName>ppt_x</p:attrName>
                                          <p:attrName>ppt_y</p:attrName>
                                        </p:attrNameLst>
                                      </p:cBhvr>
                                      <p:rCtr x="5747" y="5417"/>
                                    </p:animMotion>
                                  </p:childTnLst>
                                </p:cTn>
                              </p:par>
                              <p:par>
                                <p:cTn id="9" presetID="42" presetClass="path" presetSubtype="0" accel="50000" decel="50000" fill="hold" grpId="0" nodeType="withEffect">
                                  <p:stCondLst>
                                    <p:cond delay="0"/>
                                  </p:stCondLst>
                                  <p:childTnLst>
                                    <p:animMotion origin="layout" path="M -0.00191 -2.22222E-6 L -0.12275 0.11111 " pathEditMode="relative" rAng="0" ptsTypes="AA">
                                      <p:cBhvr>
                                        <p:cTn id="10" dur="2000" fill="hold"/>
                                        <p:tgtEl>
                                          <p:spTgt spid="16"/>
                                        </p:tgtEl>
                                        <p:attrNameLst>
                                          <p:attrName>ppt_x</p:attrName>
                                          <p:attrName>ppt_y</p:attrName>
                                        </p:attrNameLst>
                                      </p:cBhvr>
                                      <p:rCtr x="-6042" y="5556"/>
                                    </p:animMotion>
                                  </p:childTnLst>
                                </p:cTn>
                              </p:par>
                            </p:childTnLst>
                          </p:cTn>
                        </p:par>
                        <p:par>
                          <p:cTn id="11" fill="hold">
                            <p:stCondLst>
                              <p:cond delay="2000"/>
                            </p:stCondLst>
                            <p:childTnLst>
                              <p:par>
                                <p:cTn id="12" presetID="1"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8">
                                            <p:txEl>
                                              <p:pRg st="1" end="1"/>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8">
                                            <p:txEl>
                                              <p:pRg st="2" end="2"/>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28">
                                            <p:txEl>
                                              <p:pRg st="3" end="3"/>
                                            </p:txEl>
                                          </p:spTgt>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8">
                                            <p:txEl>
                                              <p:pRg st="4" end="4"/>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28">
                                            <p:txEl>
                                              <p:pRg st="5" end="5"/>
                                            </p:txEl>
                                          </p:spTgt>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28">
                                            <p:txEl>
                                              <p:pRg st="6" end="6"/>
                                            </p:txEl>
                                          </p:spTgt>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31" grpId="0"/>
      <p:bldP spid="34" grpId="0"/>
      <p:bldP spid="18" grpId="0" animBg="1"/>
      <p:bldP spid="14" grpId="0" animBg="1"/>
      <p:bldP spid="1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A shortage</a:t>
            </a:r>
          </a:p>
        </p:txBody>
      </p:sp>
      <p:cxnSp>
        <p:nvCxnSpPr>
          <p:cNvPr id="19" name="Straight Connector 18"/>
          <p:cNvCxnSpPr/>
          <p:nvPr/>
        </p:nvCxnSpPr>
        <p:spPr>
          <a:xfrm>
            <a:off x="670532" y="3360136"/>
            <a:ext cx="1757162" cy="7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4535212" y="1986677"/>
            <a:ext cx="4608788" cy="3416320"/>
          </a:xfrm>
          <a:prstGeom prst="rect">
            <a:avLst/>
          </a:prstGeom>
        </p:spPr>
        <p:txBody>
          <a:bodyPr wrap="square">
            <a:spAutoFit/>
          </a:bodyPr>
          <a:lstStyle/>
          <a:p>
            <a:pPr marL="285750" indent="-285750">
              <a:buFont typeface="Arial" pitchFamily="34" charset="0"/>
              <a:buChar char="•"/>
            </a:pPr>
            <a:r>
              <a:rPr lang="en-US" sz="2400" dirty="0">
                <a:latin typeface="Calibri Light" pitchFamily="34" charset="0"/>
              </a:rPr>
              <a:t>A shortage provides</a:t>
            </a:r>
            <a:r>
              <a:rPr lang="en-US" sz="2400" baseline="0" dirty="0">
                <a:latin typeface="Calibri Light" pitchFamily="34" charset="0"/>
              </a:rPr>
              <a:t> incentives for the price</a:t>
            </a:r>
            <a:r>
              <a:rPr lang="en-US" sz="2400" dirty="0">
                <a:latin typeface="Calibri Light" pitchFamily="34" charset="0"/>
              </a:rPr>
              <a:t> to increase</a:t>
            </a:r>
            <a:r>
              <a:rPr lang="en-US" sz="2400" baseline="0" dirty="0">
                <a:latin typeface="Calibri Light" pitchFamily="34" charset="0"/>
              </a:rPr>
              <a:t>. </a:t>
            </a:r>
            <a:endParaRPr lang="en-US" sz="2400" dirty="0">
              <a:latin typeface="Calibri Light" pitchFamily="34" charset="0"/>
            </a:endParaRPr>
          </a:p>
          <a:p>
            <a:pPr marL="285750" indent="-285750">
              <a:buFont typeface="Arial" pitchFamily="34" charset="0"/>
              <a:buChar char="•"/>
            </a:pPr>
            <a:r>
              <a:rPr lang="en-US" sz="2400" dirty="0">
                <a:latin typeface="Calibri Light" pitchFamily="34" charset="0"/>
              </a:rPr>
              <a:t>As the price increases…</a:t>
            </a:r>
          </a:p>
          <a:p>
            <a:r>
              <a:rPr lang="en-US" sz="2400" dirty="0">
                <a:latin typeface="Calibri Light" pitchFamily="34" charset="0"/>
              </a:rPr>
              <a:t>      1) The quantity supplied </a:t>
            </a:r>
          </a:p>
          <a:p>
            <a:r>
              <a:rPr lang="en-US" sz="2400" dirty="0">
                <a:latin typeface="Calibri Light" pitchFamily="34" charset="0"/>
              </a:rPr>
              <a:t>           increases.</a:t>
            </a:r>
          </a:p>
          <a:p>
            <a:r>
              <a:rPr lang="en-US" sz="2400" dirty="0">
                <a:latin typeface="Calibri Light" pitchFamily="34" charset="0"/>
              </a:rPr>
              <a:t>      2) The quantity demanded </a:t>
            </a:r>
          </a:p>
          <a:p>
            <a:r>
              <a:rPr lang="en-US" sz="2400" dirty="0">
                <a:latin typeface="Calibri Light" pitchFamily="34" charset="0"/>
              </a:rPr>
              <a:t>           decreases.</a:t>
            </a:r>
          </a:p>
          <a:p>
            <a:pPr marL="285750" indent="-285750">
              <a:buFont typeface="Arial" pitchFamily="34" charset="0"/>
              <a:buChar char="•"/>
            </a:pPr>
            <a:r>
              <a:rPr lang="en-US" sz="2400" dirty="0">
                <a:latin typeface="Calibri Light" pitchFamily="34" charset="0"/>
              </a:rPr>
              <a:t>The price continues to increase until Q</a:t>
            </a:r>
            <a:r>
              <a:rPr lang="en-US" sz="2400" baseline="-25000" dirty="0">
                <a:latin typeface="Calibri Light" pitchFamily="34" charset="0"/>
              </a:rPr>
              <a:t>S  </a:t>
            </a:r>
            <a:r>
              <a:rPr lang="en-US" sz="2400" dirty="0">
                <a:latin typeface="Calibri Light" pitchFamily="34" charset="0"/>
              </a:rPr>
              <a:t>= Q</a:t>
            </a:r>
            <a:r>
              <a:rPr lang="en-US" sz="2400" baseline="-25000" dirty="0">
                <a:latin typeface="Calibri Light" pitchFamily="34" charset="0"/>
              </a:rPr>
              <a:t>D </a:t>
            </a:r>
            <a:r>
              <a:rPr lang="en-US" sz="2400" dirty="0">
                <a:latin typeface="Calibri Light" pitchFamily="34" charset="0"/>
              </a:rPr>
              <a:t>= Q*.</a:t>
            </a:r>
            <a:endParaRPr lang="en-US" sz="1600" baseline="0" dirty="0">
              <a:latin typeface="Calibri Light" pitchFamily="34" charset="0"/>
            </a:endParaRPr>
          </a:p>
        </p:txBody>
      </p:sp>
      <p:grpSp>
        <p:nvGrpSpPr>
          <p:cNvPr id="20" name="Group 19"/>
          <p:cNvGrpSpPr/>
          <p:nvPr/>
        </p:nvGrpSpPr>
        <p:grpSpPr>
          <a:xfrm>
            <a:off x="304800" y="1719726"/>
            <a:ext cx="4163426" cy="3385674"/>
            <a:chOff x="4638975" y="2030413"/>
            <a:chExt cx="2667332" cy="2313132"/>
          </a:xfrm>
        </p:grpSpPr>
        <p:sp>
          <p:nvSpPr>
            <p:cNvPr id="21" name="Freeform 20"/>
            <p:cNvSpPr>
              <a:spLocks/>
            </p:cNvSpPr>
            <p:nvPr/>
          </p:nvSpPr>
          <p:spPr bwMode="auto">
            <a:xfrm>
              <a:off x="4864100" y="2201863"/>
              <a:ext cx="2355850" cy="1806575"/>
            </a:xfrm>
            <a:custGeom>
              <a:avLst/>
              <a:gdLst>
                <a:gd name="T0" fmla="*/ 1484 w 1484"/>
                <a:gd name="T1" fmla="*/ 1138 h 1138"/>
                <a:gd name="T2" fmla="*/ 0 w 1484"/>
                <a:gd name="T3" fmla="*/ 1138 h 1138"/>
                <a:gd name="T4" fmla="*/ 0 w 1484"/>
                <a:gd name="T5" fmla="*/ 0 h 1138"/>
              </a:gdLst>
              <a:ahLst/>
              <a:cxnLst>
                <a:cxn ang="0">
                  <a:pos x="T0" y="T1"/>
                </a:cxn>
                <a:cxn ang="0">
                  <a:pos x="T2" y="T3"/>
                </a:cxn>
                <a:cxn ang="0">
                  <a:pos x="T4" y="T5"/>
                </a:cxn>
              </a:cxnLst>
              <a:rect l="0" t="0" r="r" b="b"/>
              <a:pathLst>
                <a:path w="1484" h="1138">
                  <a:moveTo>
                    <a:pt x="1484" y="1138"/>
                  </a:moveTo>
                  <a:lnTo>
                    <a:pt x="0" y="1138"/>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3" name="Line 72"/>
            <p:cNvSpPr>
              <a:spLocks noChangeShapeType="1"/>
            </p:cNvSpPr>
            <p:nvPr/>
          </p:nvSpPr>
          <p:spPr bwMode="auto">
            <a:xfrm>
              <a:off x="4864100" y="2278063"/>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5" name="Line 73"/>
            <p:cNvSpPr>
              <a:spLocks noChangeShapeType="1"/>
            </p:cNvSpPr>
            <p:nvPr/>
          </p:nvSpPr>
          <p:spPr bwMode="auto">
            <a:xfrm>
              <a:off x="4864100" y="2624138"/>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6" name="Line 74"/>
            <p:cNvSpPr>
              <a:spLocks noChangeShapeType="1"/>
            </p:cNvSpPr>
            <p:nvPr/>
          </p:nvSpPr>
          <p:spPr bwMode="auto">
            <a:xfrm>
              <a:off x="4864100" y="2970213"/>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2" name="Line 75"/>
            <p:cNvSpPr>
              <a:spLocks noChangeShapeType="1"/>
            </p:cNvSpPr>
            <p:nvPr/>
          </p:nvSpPr>
          <p:spPr bwMode="auto">
            <a:xfrm>
              <a:off x="4864100" y="3316288"/>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3" name="Line 76"/>
            <p:cNvSpPr>
              <a:spLocks noChangeShapeType="1"/>
            </p:cNvSpPr>
            <p:nvPr/>
          </p:nvSpPr>
          <p:spPr bwMode="auto">
            <a:xfrm>
              <a:off x="4864100" y="3662363"/>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5" name="Line 77"/>
            <p:cNvSpPr>
              <a:spLocks noChangeShapeType="1"/>
            </p:cNvSpPr>
            <p:nvPr/>
          </p:nvSpPr>
          <p:spPr bwMode="auto">
            <a:xfrm>
              <a:off x="6276975" y="3970338"/>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7" name="Line 78"/>
            <p:cNvSpPr>
              <a:spLocks noChangeShapeType="1"/>
            </p:cNvSpPr>
            <p:nvPr/>
          </p:nvSpPr>
          <p:spPr bwMode="auto">
            <a:xfrm>
              <a:off x="5334000" y="3970338"/>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8" name="Line 79"/>
            <p:cNvSpPr>
              <a:spLocks noChangeShapeType="1"/>
            </p:cNvSpPr>
            <p:nvPr/>
          </p:nvSpPr>
          <p:spPr bwMode="auto">
            <a:xfrm>
              <a:off x="5803900" y="3970338"/>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9" name="Line 80"/>
            <p:cNvSpPr>
              <a:spLocks noChangeShapeType="1"/>
            </p:cNvSpPr>
            <p:nvPr/>
          </p:nvSpPr>
          <p:spPr bwMode="auto">
            <a:xfrm>
              <a:off x="6746875" y="3970338"/>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0" name="Line 81"/>
            <p:cNvSpPr>
              <a:spLocks noChangeShapeType="1"/>
            </p:cNvSpPr>
            <p:nvPr/>
          </p:nvSpPr>
          <p:spPr bwMode="auto">
            <a:xfrm>
              <a:off x="7219950" y="3970338"/>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1" name="Line 82"/>
            <p:cNvSpPr>
              <a:spLocks noChangeShapeType="1"/>
            </p:cNvSpPr>
            <p:nvPr/>
          </p:nvSpPr>
          <p:spPr bwMode="auto">
            <a:xfrm>
              <a:off x="48641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2" name="Line 83"/>
            <p:cNvSpPr>
              <a:spLocks noChangeShapeType="1"/>
            </p:cNvSpPr>
            <p:nvPr/>
          </p:nvSpPr>
          <p:spPr bwMode="auto">
            <a:xfrm>
              <a:off x="49657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3" name="Line 84"/>
            <p:cNvSpPr>
              <a:spLocks noChangeShapeType="1"/>
            </p:cNvSpPr>
            <p:nvPr/>
          </p:nvSpPr>
          <p:spPr bwMode="auto">
            <a:xfrm>
              <a:off x="50673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4" name="Line 85"/>
            <p:cNvSpPr>
              <a:spLocks noChangeShapeType="1"/>
            </p:cNvSpPr>
            <p:nvPr/>
          </p:nvSpPr>
          <p:spPr bwMode="auto">
            <a:xfrm>
              <a:off x="51689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5" name="Line 86"/>
            <p:cNvSpPr>
              <a:spLocks noChangeShapeType="1"/>
            </p:cNvSpPr>
            <p:nvPr/>
          </p:nvSpPr>
          <p:spPr bwMode="auto">
            <a:xfrm>
              <a:off x="52705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6" name="Line 87"/>
            <p:cNvSpPr>
              <a:spLocks noChangeShapeType="1"/>
            </p:cNvSpPr>
            <p:nvPr/>
          </p:nvSpPr>
          <p:spPr bwMode="auto">
            <a:xfrm>
              <a:off x="53721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7" name="Line 88"/>
            <p:cNvSpPr>
              <a:spLocks noChangeShapeType="1"/>
            </p:cNvSpPr>
            <p:nvPr/>
          </p:nvSpPr>
          <p:spPr bwMode="auto">
            <a:xfrm>
              <a:off x="54737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8" name="Line 89"/>
            <p:cNvSpPr>
              <a:spLocks noChangeShapeType="1"/>
            </p:cNvSpPr>
            <p:nvPr/>
          </p:nvSpPr>
          <p:spPr bwMode="auto">
            <a:xfrm>
              <a:off x="55753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9" name="Line 90"/>
            <p:cNvSpPr>
              <a:spLocks noChangeShapeType="1"/>
            </p:cNvSpPr>
            <p:nvPr/>
          </p:nvSpPr>
          <p:spPr bwMode="auto">
            <a:xfrm>
              <a:off x="56769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0" name="Line 91"/>
            <p:cNvSpPr>
              <a:spLocks noChangeShapeType="1"/>
            </p:cNvSpPr>
            <p:nvPr/>
          </p:nvSpPr>
          <p:spPr bwMode="auto">
            <a:xfrm>
              <a:off x="57785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1" name="Line 92"/>
            <p:cNvSpPr>
              <a:spLocks noChangeShapeType="1"/>
            </p:cNvSpPr>
            <p:nvPr/>
          </p:nvSpPr>
          <p:spPr bwMode="auto">
            <a:xfrm>
              <a:off x="58801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2" name="Line 93"/>
            <p:cNvSpPr>
              <a:spLocks noChangeShapeType="1"/>
            </p:cNvSpPr>
            <p:nvPr/>
          </p:nvSpPr>
          <p:spPr bwMode="auto">
            <a:xfrm>
              <a:off x="59817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3" name="Line 94"/>
            <p:cNvSpPr>
              <a:spLocks noChangeShapeType="1"/>
            </p:cNvSpPr>
            <p:nvPr/>
          </p:nvSpPr>
          <p:spPr bwMode="auto">
            <a:xfrm>
              <a:off x="60833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4" name="Line 95"/>
            <p:cNvSpPr>
              <a:spLocks noChangeShapeType="1"/>
            </p:cNvSpPr>
            <p:nvPr/>
          </p:nvSpPr>
          <p:spPr bwMode="auto">
            <a:xfrm>
              <a:off x="61849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5" name="Line 96"/>
            <p:cNvSpPr>
              <a:spLocks noChangeShapeType="1"/>
            </p:cNvSpPr>
            <p:nvPr/>
          </p:nvSpPr>
          <p:spPr bwMode="auto">
            <a:xfrm>
              <a:off x="62865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6" name="Line 97"/>
            <p:cNvSpPr>
              <a:spLocks noChangeShapeType="1"/>
            </p:cNvSpPr>
            <p:nvPr/>
          </p:nvSpPr>
          <p:spPr bwMode="auto">
            <a:xfrm>
              <a:off x="63881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7" name="Line 98"/>
            <p:cNvSpPr>
              <a:spLocks noChangeShapeType="1"/>
            </p:cNvSpPr>
            <p:nvPr/>
          </p:nvSpPr>
          <p:spPr bwMode="auto">
            <a:xfrm>
              <a:off x="64897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8" name="Line 99"/>
            <p:cNvSpPr>
              <a:spLocks noChangeShapeType="1"/>
            </p:cNvSpPr>
            <p:nvPr/>
          </p:nvSpPr>
          <p:spPr bwMode="auto">
            <a:xfrm>
              <a:off x="6591300" y="3662363"/>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9" name="Line 100"/>
            <p:cNvSpPr>
              <a:spLocks noChangeShapeType="1"/>
            </p:cNvSpPr>
            <p:nvPr/>
          </p:nvSpPr>
          <p:spPr bwMode="auto">
            <a:xfrm>
              <a:off x="6692900" y="3662363"/>
              <a:ext cx="539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0" name="Line 101"/>
            <p:cNvSpPr>
              <a:spLocks noChangeShapeType="1"/>
            </p:cNvSpPr>
            <p:nvPr/>
          </p:nvSpPr>
          <p:spPr bwMode="auto">
            <a:xfrm flipV="1">
              <a:off x="6746875" y="39449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1" name="Line 102"/>
            <p:cNvSpPr>
              <a:spLocks noChangeShapeType="1"/>
            </p:cNvSpPr>
            <p:nvPr/>
          </p:nvSpPr>
          <p:spPr bwMode="auto">
            <a:xfrm flipV="1">
              <a:off x="6746875" y="38433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2" name="Line 103"/>
            <p:cNvSpPr>
              <a:spLocks noChangeShapeType="1"/>
            </p:cNvSpPr>
            <p:nvPr/>
          </p:nvSpPr>
          <p:spPr bwMode="auto">
            <a:xfrm flipV="1">
              <a:off x="6746875" y="37417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3" name="Line 104"/>
            <p:cNvSpPr>
              <a:spLocks noChangeShapeType="1"/>
            </p:cNvSpPr>
            <p:nvPr/>
          </p:nvSpPr>
          <p:spPr bwMode="auto">
            <a:xfrm flipV="1">
              <a:off x="6746875" y="3662363"/>
              <a:ext cx="0" cy="4127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4" name="Line 105"/>
            <p:cNvSpPr>
              <a:spLocks noChangeShapeType="1"/>
            </p:cNvSpPr>
            <p:nvPr/>
          </p:nvSpPr>
          <p:spPr bwMode="auto">
            <a:xfrm flipV="1">
              <a:off x="5334000" y="39449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5" name="Line 106"/>
            <p:cNvSpPr>
              <a:spLocks noChangeShapeType="1"/>
            </p:cNvSpPr>
            <p:nvPr/>
          </p:nvSpPr>
          <p:spPr bwMode="auto">
            <a:xfrm flipV="1">
              <a:off x="5334000" y="38433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6" name="Line 107"/>
            <p:cNvSpPr>
              <a:spLocks noChangeShapeType="1"/>
            </p:cNvSpPr>
            <p:nvPr/>
          </p:nvSpPr>
          <p:spPr bwMode="auto">
            <a:xfrm flipV="1">
              <a:off x="5334000" y="3741738"/>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7" name="Line 108"/>
            <p:cNvSpPr>
              <a:spLocks noChangeShapeType="1"/>
            </p:cNvSpPr>
            <p:nvPr/>
          </p:nvSpPr>
          <p:spPr bwMode="auto">
            <a:xfrm flipV="1">
              <a:off x="5334000" y="3662363"/>
              <a:ext cx="0" cy="4127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8" name="Line 109"/>
            <p:cNvSpPr>
              <a:spLocks noChangeShapeType="1"/>
            </p:cNvSpPr>
            <p:nvPr/>
          </p:nvSpPr>
          <p:spPr bwMode="auto">
            <a:xfrm flipH="1">
              <a:off x="5254625" y="2566988"/>
              <a:ext cx="1571625" cy="115252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9" name="Line 110"/>
            <p:cNvSpPr>
              <a:spLocks noChangeShapeType="1"/>
            </p:cNvSpPr>
            <p:nvPr/>
          </p:nvSpPr>
          <p:spPr bwMode="auto">
            <a:xfrm>
              <a:off x="5254625" y="2566988"/>
              <a:ext cx="1571625" cy="1152525"/>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70" name="Freeform 69"/>
            <p:cNvSpPr>
              <a:spLocks/>
            </p:cNvSpPr>
            <p:nvPr/>
          </p:nvSpPr>
          <p:spPr bwMode="auto">
            <a:xfrm>
              <a:off x="6721475" y="3636963"/>
              <a:ext cx="50800" cy="50800"/>
            </a:xfrm>
            <a:custGeom>
              <a:avLst/>
              <a:gdLst>
                <a:gd name="T0" fmla="*/ 16 w 32"/>
                <a:gd name="T1" fmla="*/ 32 h 32"/>
                <a:gd name="T2" fmla="*/ 16 w 32"/>
                <a:gd name="T3" fmla="*/ 32 h 32"/>
                <a:gd name="T4" fmla="*/ 22 w 32"/>
                <a:gd name="T5" fmla="*/ 30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4 h 32"/>
                <a:gd name="T18" fmla="*/ 22 w 32"/>
                <a:gd name="T19" fmla="*/ 2 h 32"/>
                <a:gd name="T20" fmla="*/ 16 w 32"/>
                <a:gd name="T21" fmla="*/ 0 h 32"/>
                <a:gd name="T22" fmla="*/ 16 w 32"/>
                <a:gd name="T23" fmla="*/ 0 h 32"/>
                <a:gd name="T24" fmla="*/ 10 w 32"/>
                <a:gd name="T25" fmla="*/ 2 h 32"/>
                <a:gd name="T26" fmla="*/ 6 w 32"/>
                <a:gd name="T27" fmla="*/ 4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8"/>
                  </a:lnTo>
                  <a:lnTo>
                    <a:pt x="32" y="22"/>
                  </a:lnTo>
                  <a:lnTo>
                    <a:pt x="32" y="16"/>
                  </a:lnTo>
                  <a:lnTo>
                    <a:pt x="32" y="16"/>
                  </a:lnTo>
                  <a:lnTo>
                    <a:pt x="32" y="10"/>
                  </a:lnTo>
                  <a:lnTo>
                    <a:pt x="28" y="4"/>
                  </a:lnTo>
                  <a:lnTo>
                    <a:pt x="22" y="2"/>
                  </a:lnTo>
                  <a:lnTo>
                    <a:pt x="16" y="0"/>
                  </a:lnTo>
                  <a:lnTo>
                    <a:pt x="16" y="0"/>
                  </a:lnTo>
                  <a:lnTo>
                    <a:pt x="10" y="2"/>
                  </a:lnTo>
                  <a:lnTo>
                    <a:pt x="6" y="4"/>
                  </a:lnTo>
                  <a:lnTo>
                    <a:pt x="2" y="10"/>
                  </a:lnTo>
                  <a:lnTo>
                    <a:pt x="0" y="16"/>
                  </a:lnTo>
                  <a:lnTo>
                    <a:pt x="0" y="16"/>
                  </a:lnTo>
                  <a:lnTo>
                    <a:pt x="2" y="22"/>
                  </a:lnTo>
                  <a:lnTo>
                    <a:pt x="6"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71" name="Freeform 70"/>
            <p:cNvSpPr>
              <a:spLocks/>
            </p:cNvSpPr>
            <p:nvPr/>
          </p:nvSpPr>
          <p:spPr bwMode="auto">
            <a:xfrm>
              <a:off x="6721475" y="3636963"/>
              <a:ext cx="50800" cy="50800"/>
            </a:xfrm>
            <a:custGeom>
              <a:avLst/>
              <a:gdLst>
                <a:gd name="T0" fmla="*/ 16 w 32"/>
                <a:gd name="T1" fmla="*/ 32 h 32"/>
                <a:gd name="T2" fmla="*/ 16 w 32"/>
                <a:gd name="T3" fmla="*/ 32 h 32"/>
                <a:gd name="T4" fmla="*/ 22 w 32"/>
                <a:gd name="T5" fmla="*/ 30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4 h 32"/>
                <a:gd name="T18" fmla="*/ 22 w 32"/>
                <a:gd name="T19" fmla="*/ 2 h 32"/>
                <a:gd name="T20" fmla="*/ 16 w 32"/>
                <a:gd name="T21" fmla="*/ 0 h 32"/>
                <a:gd name="T22" fmla="*/ 16 w 32"/>
                <a:gd name="T23" fmla="*/ 0 h 32"/>
                <a:gd name="T24" fmla="*/ 10 w 32"/>
                <a:gd name="T25" fmla="*/ 2 h 32"/>
                <a:gd name="T26" fmla="*/ 6 w 32"/>
                <a:gd name="T27" fmla="*/ 4 h 32"/>
                <a:gd name="T28" fmla="*/ 2 w 32"/>
                <a:gd name="T29" fmla="*/ 10 h 32"/>
                <a:gd name="T30" fmla="*/ 0 w 32"/>
                <a:gd name="T31" fmla="*/ 16 h 32"/>
                <a:gd name="T32" fmla="*/ 0 w 32"/>
                <a:gd name="T33" fmla="*/ 16 h 32"/>
                <a:gd name="T34" fmla="*/ 2 w 32"/>
                <a:gd name="T35" fmla="*/ 22 h 32"/>
                <a:gd name="T36" fmla="*/ 6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8"/>
                  </a:lnTo>
                  <a:lnTo>
                    <a:pt x="32" y="22"/>
                  </a:lnTo>
                  <a:lnTo>
                    <a:pt x="32" y="16"/>
                  </a:lnTo>
                  <a:lnTo>
                    <a:pt x="32" y="16"/>
                  </a:lnTo>
                  <a:lnTo>
                    <a:pt x="32" y="10"/>
                  </a:lnTo>
                  <a:lnTo>
                    <a:pt x="28" y="4"/>
                  </a:lnTo>
                  <a:lnTo>
                    <a:pt x="22" y="2"/>
                  </a:lnTo>
                  <a:lnTo>
                    <a:pt x="16" y="0"/>
                  </a:lnTo>
                  <a:lnTo>
                    <a:pt x="16" y="0"/>
                  </a:lnTo>
                  <a:lnTo>
                    <a:pt x="10" y="2"/>
                  </a:lnTo>
                  <a:lnTo>
                    <a:pt x="6" y="4"/>
                  </a:lnTo>
                  <a:lnTo>
                    <a:pt x="2" y="10"/>
                  </a:lnTo>
                  <a:lnTo>
                    <a:pt x="0" y="16"/>
                  </a:lnTo>
                  <a:lnTo>
                    <a:pt x="0" y="16"/>
                  </a:lnTo>
                  <a:lnTo>
                    <a:pt x="2" y="22"/>
                  </a:lnTo>
                  <a:lnTo>
                    <a:pt x="6" y="28"/>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72" name="Freeform 71"/>
            <p:cNvSpPr>
              <a:spLocks/>
            </p:cNvSpPr>
            <p:nvPr/>
          </p:nvSpPr>
          <p:spPr bwMode="auto">
            <a:xfrm>
              <a:off x="5308600" y="3636963"/>
              <a:ext cx="50800" cy="50800"/>
            </a:xfrm>
            <a:custGeom>
              <a:avLst/>
              <a:gdLst>
                <a:gd name="T0" fmla="*/ 16 w 32"/>
                <a:gd name="T1" fmla="*/ 32 h 32"/>
                <a:gd name="T2" fmla="*/ 16 w 32"/>
                <a:gd name="T3" fmla="*/ 32 h 32"/>
                <a:gd name="T4" fmla="*/ 22 w 32"/>
                <a:gd name="T5" fmla="*/ 30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2 w 32"/>
                <a:gd name="T29" fmla="*/ 10 h 32"/>
                <a:gd name="T30" fmla="*/ 0 w 32"/>
                <a:gd name="T31" fmla="*/ 16 h 32"/>
                <a:gd name="T32" fmla="*/ 0 w 32"/>
                <a:gd name="T33" fmla="*/ 16 h 32"/>
                <a:gd name="T34" fmla="*/ 2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8"/>
                  </a:lnTo>
                  <a:lnTo>
                    <a:pt x="32" y="22"/>
                  </a:lnTo>
                  <a:lnTo>
                    <a:pt x="32" y="16"/>
                  </a:lnTo>
                  <a:lnTo>
                    <a:pt x="32" y="16"/>
                  </a:lnTo>
                  <a:lnTo>
                    <a:pt x="32" y="10"/>
                  </a:lnTo>
                  <a:lnTo>
                    <a:pt x="28" y="4"/>
                  </a:lnTo>
                  <a:lnTo>
                    <a:pt x="22" y="2"/>
                  </a:lnTo>
                  <a:lnTo>
                    <a:pt x="16" y="0"/>
                  </a:lnTo>
                  <a:lnTo>
                    <a:pt x="16" y="0"/>
                  </a:lnTo>
                  <a:lnTo>
                    <a:pt x="10" y="2"/>
                  </a:lnTo>
                  <a:lnTo>
                    <a:pt x="4" y="4"/>
                  </a:lnTo>
                  <a:lnTo>
                    <a:pt x="2" y="10"/>
                  </a:lnTo>
                  <a:lnTo>
                    <a:pt x="0" y="16"/>
                  </a:lnTo>
                  <a:lnTo>
                    <a:pt x="0" y="16"/>
                  </a:lnTo>
                  <a:lnTo>
                    <a:pt x="2"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73" name="Freeform 72"/>
            <p:cNvSpPr>
              <a:spLocks/>
            </p:cNvSpPr>
            <p:nvPr/>
          </p:nvSpPr>
          <p:spPr bwMode="auto">
            <a:xfrm>
              <a:off x="5308600" y="3636963"/>
              <a:ext cx="50800" cy="50800"/>
            </a:xfrm>
            <a:custGeom>
              <a:avLst/>
              <a:gdLst>
                <a:gd name="T0" fmla="*/ 16 w 32"/>
                <a:gd name="T1" fmla="*/ 32 h 32"/>
                <a:gd name="T2" fmla="*/ 16 w 32"/>
                <a:gd name="T3" fmla="*/ 32 h 32"/>
                <a:gd name="T4" fmla="*/ 22 w 32"/>
                <a:gd name="T5" fmla="*/ 30 h 32"/>
                <a:gd name="T6" fmla="*/ 28 w 32"/>
                <a:gd name="T7" fmla="*/ 28 h 32"/>
                <a:gd name="T8" fmla="*/ 32 w 32"/>
                <a:gd name="T9" fmla="*/ 22 h 32"/>
                <a:gd name="T10" fmla="*/ 32 w 32"/>
                <a:gd name="T11" fmla="*/ 16 h 32"/>
                <a:gd name="T12" fmla="*/ 32 w 32"/>
                <a:gd name="T13" fmla="*/ 16 h 32"/>
                <a:gd name="T14" fmla="*/ 32 w 32"/>
                <a:gd name="T15" fmla="*/ 10 h 32"/>
                <a:gd name="T16" fmla="*/ 28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2 w 32"/>
                <a:gd name="T29" fmla="*/ 10 h 32"/>
                <a:gd name="T30" fmla="*/ 0 w 32"/>
                <a:gd name="T31" fmla="*/ 16 h 32"/>
                <a:gd name="T32" fmla="*/ 0 w 32"/>
                <a:gd name="T33" fmla="*/ 16 h 32"/>
                <a:gd name="T34" fmla="*/ 2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8"/>
                  </a:lnTo>
                  <a:lnTo>
                    <a:pt x="32" y="22"/>
                  </a:lnTo>
                  <a:lnTo>
                    <a:pt x="32" y="16"/>
                  </a:lnTo>
                  <a:lnTo>
                    <a:pt x="32" y="16"/>
                  </a:lnTo>
                  <a:lnTo>
                    <a:pt x="32" y="10"/>
                  </a:lnTo>
                  <a:lnTo>
                    <a:pt x="28" y="4"/>
                  </a:lnTo>
                  <a:lnTo>
                    <a:pt x="22" y="2"/>
                  </a:lnTo>
                  <a:lnTo>
                    <a:pt x="16" y="0"/>
                  </a:lnTo>
                  <a:lnTo>
                    <a:pt x="16" y="0"/>
                  </a:lnTo>
                  <a:lnTo>
                    <a:pt x="10" y="2"/>
                  </a:lnTo>
                  <a:lnTo>
                    <a:pt x="4" y="4"/>
                  </a:lnTo>
                  <a:lnTo>
                    <a:pt x="2" y="10"/>
                  </a:lnTo>
                  <a:lnTo>
                    <a:pt x="0" y="16"/>
                  </a:lnTo>
                  <a:lnTo>
                    <a:pt x="0" y="16"/>
                  </a:lnTo>
                  <a:lnTo>
                    <a:pt x="2" y="22"/>
                  </a:lnTo>
                  <a:lnTo>
                    <a:pt x="4" y="28"/>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74" name="Freeform 73"/>
            <p:cNvSpPr>
              <a:spLocks/>
            </p:cNvSpPr>
            <p:nvPr/>
          </p:nvSpPr>
          <p:spPr bwMode="auto">
            <a:xfrm>
              <a:off x="5334000" y="3687763"/>
              <a:ext cx="1406525" cy="60325"/>
            </a:xfrm>
            <a:custGeom>
              <a:avLst/>
              <a:gdLst>
                <a:gd name="T0" fmla="*/ 416 w 886"/>
                <a:gd name="T1" fmla="*/ 18 h 38"/>
                <a:gd name="T2" fmla="*/ 416 w 886"/>
                <a:gd name="T3" fmla="*/ 18 h 38"/>
                <a:gd name="T4" fmla="*/ 426 w 886"/>
                <a:gd name="T5" fmla="*/ 18 h 38"/>
                <a:gd name="T6" fmla="*/ 432 w 886"/>
                <a:gd name="T7" fmla="*/ 22 h 38"/>
                <a:gd name="T8" fmla="*/ 438 w 886"/>
                <a:gd name="T9" fmla="*/ 26 h 38"/>
                <a:gd name="T10" fmla="*/ 442 w 886"/>
                <a:gd name="T11" fmla="*/ 32 h 38"/>
                <a:gd name="T12" fmla="*/ 442 w 886"/>
                <a:gd name="T13" fmla="*/ 32 h 38"/>
                <a:gd name="T14" fmla="*/ 442 w 886"/>
                <a:gd name="T15" fmla="*/ 32 h 38"/>
                <a:gd name="T16" fmla="*/ 446 w 886"/>
                <a:gd name="T17" fmla="*/ 26 h 38"/>
                <a:gd name="T18" fmla="*/ 450 w 886"/>
                <a:gd name="T19" fmla="*/ 22 h 38"/>
                <a:gd name="T20" fmla="*/ 458 w 886"/>
                <a:gd name="T21" fmla="*/ 18 h 38"/>
                <a:gd name="T22" fmla="*/ 466 w 886"/>
                <a:gd name="T23" fmla="*/ 18 h 38"/>
                <a:gd name="T24" fmla="*/ 862 w 886"/>
                <a:gd name="T25" fmla="*/ 18 h 38"/>
                <a:gd name="T26" fmla="*/ 862 w 886"/>
                <a:gd name="T27" fmla="*/ 18 h 38"/>
                <a:gd name="T28" fmla="*/ 872 w 886"/>
                <a:gd name="T29" fmla="*/ 16 h 38"/>
                <a:gd name="T30" fmla="*/ 878 w 886"/>
                <a:gd name="T31" fmla="*/ 14 h 38"/>
                <a:gd name="T32" fmla="*/ 882 w 886"/>
                <a:gd name="T33" fmla="*/ 8 h 38"/>
                <a:gd name="T34" fmla="*/ 884 w 886"/>
                <a:gd name="T35" fmla="*/ 0 h 38"/>
                <a:gd name="T36" fmla="*/ 886 w 886"/>
                <a:gd name="T37" fmla="*/ 0 h 38"/>
                <a:gd name="T38" fmla="*/ 886 w 886"/>
                <a:gd name="T39" fmla="*/ 0 h 38"/>
                <a:gd name="T40" fmla="*/ 884 w 886"/>
                <a:gd name="T41" fmla="*/ 8 h 38"/>
                <a:gd name="T42" fmla="*/ 880 w 886"/>
                <a:gd name="T43" fmla="*/ 16 h 38"/>
                <a:gd name="T44" fmla="*/ 874 w 886"/>
                <a:gd name="T45" fmla="*/ 22 h 38"/>
                <a:gd name="T46" fmla="*/ 868 w 886"/>
                <a:gd name="T47" fmla="*/ 24 h 38"/>
                <a:gd name="T48" fmla="*/ 862 w 886"/>
                <a:gd name="T49" fmla="*/ 24 h 38"/>
                <a:gd name="T50" fmla="*/ 462 w 886"/>
                <a:gd name="T51" fmla="*/ 24 h 38"/>
                <a:gd name="T52" fmla="*/ 462 w 886"/>
                <a:gd name="T53" fmla="*/ 24 h 38"/>
                <a:gd name="T54" fmla="*/ 456 w 886"/>
                <a:gd name="T55" fmla="*/ 26 h 38"/>
                <a:gd name="T56" fmla="*/ 450 w 886"/>
                <a:gd name="T57" fmla="*/ 28 h 38"/>
                <a:gd name="T58" fmla="*/ 446 w 886"/>
                <a:gd name="T59" fmla="*/ 32 h 38"/>
                <a:gd name="T60" fmla="*/ 444 w 886"/>
                <a:gd name="T61" fmla="*/ 38 h 38"/>
                <a:gd name="T62" fmla="*/ 440 w 886"/>
                <a:gd name="T63" fmla="*/ 38 h 38"/>
                <a:gd name="T64" fmla="*/ 440 w 886"/>
                <a:gd name="T65" fmla="*/ 38 h 38"/>
                <a:gd name="T66" fmla="*/ 438 w 886"/>
                <a:gd name="T67" fmla="*/ 32 h 38"/>
                <a:gd name="T68" fmla="*/ 434 w 886"/>
                <a:gd name="T69" fmla="*/ 28 h 38"/>
                <a:gd name="T70" fmla="*/ 428 w 886"/>
                <a:gd name="T71" fmla="*/ 26 h 38"/>
                <a:gd name="T72" fmla="*/ 420 w 886"/>
                <a:gd name="T73" fmla="*/ 24 h 38"/>
                <a:gd name="T74" fmla="*/ 24 w 886"/>
                <a:gd name="T75" fmla="*/ 24 h 38"/>
                <a:gd name="T76" fmla="*/ 24 w 886"/>
                <a:gd name="T77" fmla="*/ 24 h 38"/>
                <a:gd name="T78" fmla="*/ 18 w 886"/>
                <a:gd name="T79" fmla="*/ 24 h 38"/>
                <a:gd name="T80" fmla="*/ 14 w 886"/>
                <a:gd name="T81" fmla="*/ 22 h 38"/>
                <a:gd name="T82" fmla="*/ 6 w 886"/>
                <a:gd name="T83" fmla="*/ 16 h 38"/>
                <a:gd name="T84" fmla="*/ 2 w 886"/>
                <a:gd name="T85" fmla="*/ 8 h 38"/>
                <a:gd name="T86" fmla="*/ 0 w 886"/>
                <a:gd name="T87" fmla="*/ 0 h 38"/>
                <a:gd name="T88" fmla="*/ 4 w 886"/>
                <a:gd name="T89" fmla="*/ 0 h 38"/>
                <a:gd name="T90" fmla="*/ 4 w 886"/>
                <a:gd name="T91" fmla="*/ 0 h 38"/>
                <a:gd name="T92" fmla="*/ 6 w 886"/>
                <a:gd name="T93" fmla="*/ 8 h 38"/>
                <a:gd name="T94" fmla="*/ 10 w 886"/>
                <a:gd name="T95" fmla="*/ 14 h 38"/>
                <a:gd name="T96" fmla="*/ 16 w 886"/>
                <a:gd name="T97" fmla="*/ 16 h 38"/>
                <a:gd name="T98" fmla="*/ 24 w 886"/>
                <a:gd name="T99" fmla="*/ 18 h 38"/>
                <a:gd name="T100" fmla="*/ 416 w 886"/>
                <a:gd name="T101"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38">
                  <a:moveTo>
                    <a:pt x="416" y="18"/>
                  </a:moveTo>
                  <a:lnTo>
                    <a:pt x="416" y="18"/>
                  </a:lnTo>
                  <a:lnTo>
                    <a:pt x="426" y="18"/>
                  </a:lnTo>
                  <a:lnTo>
                    <a:pt x="432" y="22"/>
                  </a:lnTo>
                  <a:lnTo>
                    <a:pt x="438" y="26"/>
                  </a:lnTo>
                  <a:lnTo>
                    <a:pt x="442" y="32"/>
                  </a:lnTo>
                  <a:lnTo>
                    <a:pt x="442" y="32"/>
                  </a:lnTo>
                  <a:lnTo>
                    <a:pt x="442" y="32"/>
                  </a:lnTo>
                  <a:lnTo>
                    <a:pt x="446" y="26"/>
                  </a:lnTo>
                  <a:lnTo>
                    <a:pt x="450" y="22"/>
                  </a:lnTo>
                  <a:lnTo>
                    <a:pt x="458" y="18"/>
                  </a:lnTo>
                  <a:lnTo>
                    <a:pt x="466" y="18"/>
                  </a:lnTo>
                  <a:lnTo>
                    <a:pt x="862" y="18"/>
                  </a:lnTo>
                  <a:lnTo>
                    <a:pt x="862" y="18"/>
                  </a:lnTo>
                  <a:lnTo>
                    <a:pt x="872" y="16"/>
                  </a:lnTo>
                  <a:lnTo>
                    <a:pt x="878" y="14"/>
                  </a:lnTo>
                  <a:lnTo>
                    <a:pt x="882" y="8"/>
                  </a:lnTo>
                  <a:lnTo>
                    <a:pt x="884" y="0"/>
                  </a:lnTo>
                  <a:lnTo>
                    <a:pt x="886" y="0"/>
                  </a:lnTo>
                  <a:lnTo>
                    <a:pt x="886" y="0"/>
                  </a:lnTo>
                  <a:lnTo>
                    <a:pt x="884" y="8"/>
                  </a:lnTo>
                  <a:lnTo>
                    <a:pt x="880" y="16"/>
                  </a:lnTo>
                  <a:lnTo>
                    <a:pt x="874" y="22"/>
                  </a:lnTo>
                  <a:lnTo>
                    <a:pt x="868" y="24"/>
                  </a:lnTo>
                  <a:lnTo>
                    <a:pt x="862" y="24"/>
                  </a:lnTo>
                  <a:lnTo>
                    <a:pt x="462" y="24"/>
                  </a:lnTo>
                  <a:lnTo>
                    <a:pt x="462" y="24"/>
                  </a:lnTo>
                  <a:lnTo>
                    <a:pt x="456" y="26"/>
                  </a:lnTo>
                  <a:lnTo>
                    <a:pt x="450" y="28"/>
                  </a:lnTo>
                  <a:lnTo>
                    <a:pt x="446" y="32"/>
                  </a:lnTo>
                  <a:lnTo>
                    <a:pt x="444" y="38"/>
                  </a:lnTo>
                  <a:lnTo>
                    <a:pt x="440" y="38"/>
                  </a:lnTo>
                  <a:lnTo>
                    <a:pt x="440" y="38"/>
                  </a:lnTo>
                  <a:lnTo>
                    <a:pt x="438" y="32"/>
                  </a:lnTo>
                  <a:lnTo>
                    <a:pt x="434" y="28"/>
                  </a:lnTo>
                  <a:lnTo>
                    <a:pt x="428" y="26"/>
                  </a:lnTo>
                  <a:lnTo>
                    <a:pt x="420" y="24"/>
                  </a:lnTo>
                  <a:lnTo>
                    <a:pt x="24" y="24"/>
                  </a:lnTo>
                  <a:lnTo>
                    <a:pt x="24" y="24"/>
                  </a:lnTo>
                  <a:lnTo>
                    <a:pt x="18" y="24"/>
                  </a:lnTo>
                  <a:lnTo>
                    <a:pt x="14" y="22"/>
                  </a:lnTo>
                  <a:lnTo>
                    <a:pt x="6" y="16"/>
                  </a:lnTo>
                  <a:lnTo>
                    <a:pt x="2" y="8"/>
                  </a:lnTo>
                  <a:lnTo>
                    <a:pt x="0" y="0"/>
                  </a:lnTo>
                  <a:lnTo>
                    <a:pt x="4" y="0"/>
                  </a:lnTo>
                  <a:lnTo>
                    <a:pt x="4" y="0"/>
                  </a:lnTo>
                  <a:lnTo>
                    <a:pt x="6" y="8"/>
                  </a:lnTo>
                  <a:lnTo>
                    <a:pt x="10" y="14"/>
                  </a:lnTo>
                  <a:lnTo>
                    <a:pt x="16" y="16"/>
                  </a:lnTo>
                  <a:lnTo>
                    <a:pt x="24" y="18"/>
                  </a:lnTo>
                  <a:lnTo>
                    <a:pt x="416"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75" name="Rectangle 74"/>
            <p:cNvSpPr>
              <a:spLocks noChangeArrowheads="1"/>
            </p:cNvSpPr>
            <p:nvPr/>
          </p:nvSpPr>
          <p:spPr bwMode="auto">
            <a:xfrm>
              <a:off x="6861175" y="3370263"/>
              <a:ext cx="445132" cy="2921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76" name="Rectangle 75"/>
            <p:cNvSpPr>
              <a:spLocks noChangeArrowheads="1"/>
            </p:cNvSpPr>
            <p:nvPr/>
          </p:nvSpPr>
          <p:spPr bwMode="auto">
            <a:xfrm>
              <a:off x="6858000" y="2449513"/>
              <a:ext cx="79678"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6"/>
            <p:cNvSpPr>
              <a:spLocks noChangeArrowheads="1"/>
            </p:cNvSpPr>
            <p:nvPr/>
          </p:nvSpPr>
          <p:spPr bwMode="auto">
            <a:xfrm>
              <a:off x="6858000" y="3713163"/>
              <a:ext cx="86052"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7"/>
            <p:cNvSpPr>
              <a:spLocks noChangeArrowheads="1"/>
            </p:cNvSpPr>
            <p:nvPr/>
          </p:nvSpPr>
          <p:spPr bwMode="auto">
            <a:xfrm>
              <a:off x="5143980" y="4189413"/>
              <a:ext cx="1868705"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cell phones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78"/>
            <p:cNvSpPr>
              <a:spLocks noChangeArrowheads="1"/>
            </p:cNvSpPr>
            <p:nvPr/>
          </p:nvSpPr>
          <p:spPr bwMode="auto">
            <a:xfrm>
              <a:off x="4778375" y="4033838"/>
              <a:ext cx="65867"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79"/>
            <p:cNvSpPr>
              <a:spLocks noChangeArrowheads="1"/>
            </p:cNvSpPr>
            <p:nvPr/>
          </p:nvSpPr>
          <p:spPr bwMode="auto">
            <a:xfrm>
              <a:off x="4683425" y="3602038"/>
              <a:ext cx="131733"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80"/>
            <p:cNvSpPr>
              <a:spLocks noChangeArrowheads="1"/>
            </p:cNvSpPr>
            <p:nvPr/>
          </p:nvSpPr>
          <p:spPr bwMode="auto">
            <a:xfrm>
              <a:off x="4683425" y="3255963"/>
              <a:ext cx="131733"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1"/>
            <p:cNvSpPr>
              <a:spLocks noChangeArrowheads="1"/>
            </p:cNvSpPr>
            <p:nvPr/>
          </p:nvSpPr>
          <p:spPr bwMode="auto">
            <a:xfrm>
              <a:off x="4638975" y="2563813"/>
              <a:ext cx="197601"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82"/>
            <p:cNvSpPr>
              <a:spLocks noChangeArrowheads="1"/>
            </p:cNvSpPr>
            <p:nvPr/>
          </p:nvSpPr>
          <p:spPr bwMode="auto">
            <a:xfrm>
              <a:off x="4638975" y="2909888"/>
              <a:ext cx="197601"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83"/>
            <p:cNvSpPr>
              <a:spLocks noChangeArrowheads="1"/>
            </p:cNvSpPr>
            <p:nvPr/>
          </p:nvSpPr>
          <p:spPr bwMode="auto">
            <a:xfrm>
              <a:off x="4638975" y="2217738"/>
              <a:ext cx="197601"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84"/>
            <p:cNvSpPr>
              <a:spLocks noChangeArrowheads="1"/>
            </p:cNvSpPr>
            <p:nvPr/>
          </p:nvSpPr>
          <p:spPr bwMode="auto">
            <a:xfrm>
              <a:off x="5244981" y="4033838"/>
              <a:ext cx="131733"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5"/>
            <p:cNvSpPr>
              <a:spLocks noChangeArrowheads="1"/>
            </p:cNvSpPr>
            <p:nvPr/>
          </p:nvSpPr>
          <p:spPr bwMode="auto">
            <a:xfrm>
              <a:off x="5695831" y="4033838"/>
              <a:ext cx="197601"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86"/>
            <p:cNvSpPr>
              <a:spLocks noChangeArrowheads="1"/>
            </p:cNvSpPr>
            <p:nvPr/>
          </p:nvSpPr>
          <p:spPr bwMode="auto">
            <a:xfrm>
              <a:off x="6165731" y="4033838"/>
              <a:ext cx="197601"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180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7"/>
            <p:cNvSpPr>
              <a:spLocks noChangeArrowheads="1"/>
            </p:cNvSpPr>
            <p:nvPr/>
          </p:nvSpPr>
          <p:spPr bwMode="auto">
            <a:xfrm>
              <a:off x="7108706" y="4030663"/>
              <a:ext cx="197601"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8"/>
            <p:cNvSpPr>
              <a:spLocks noChangeArrowheads="1"/>
            </p:cNvSpPr>
            <p:nvPr/>
          </p:nvSpPr>
          <p:spPr bwMode="auto">
            <a:xfrm>
              <a:off x="6635631" y="4030663"/>
              <a:ext cx="197601"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9"/>
            <p:cNvSpPr>
              <a:spLocks noChangeArrowheads="1"/>
            </p:cNvSpPr>
            <p:nvPr/>
          </p:nvSpPr>
          <p:spPr bwMode="auto">
            <a:xfrm>
              <a:off x="4638975" y="2030413"/>
              <a:ext cx="468505"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1" name="Rectangle 90"/>
            <p:cNvSpPr>
              <a:spLocks noChangeArrowheads="1"/>
            </p:cNvSpPr>
            <p:nvPr/>
          </p:nvSpPr>
          <p:spPr bwMode="auto">
            <a:xfrm>
              <a:off x="5851525" y="3735388"/>
              <a:ext cx="514186"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Shortage</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2" name="Rectangle 91"/>
            <p:cNvSpPr>
              <a:spLocks noChangeArrowheads="1"/>
            </p:cNvSpPr>
            <p:nvPr/>
          </p:nvSpPr>
          <p:spPr bwMode="auto">
            <a:xfrm>
              <a:off x="5689600" y="3849688"/>
              <a:ext cx="961443" cy="154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(excess demand)</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92"/>
            <p:cNvSpPr>
              <a:spLocks noChangeArrowheads="1"/>
            </p:cNvSpPr>
            <p:nvPr/>
          </p:nvSpPr>
          <p:spPr bwMode="auto">
            <a:xfrm>
              <a:off x="6908800" y="3405188"/>
              <a:ext cx="333584" cy="1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Price is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4" name="Rectangle 93"/>
            <p:cNvSpPr>
              <a:spLocks noChangeArrowheads="1"/>
            </p:cNvSpPr>
            <p:nvPr/>
          </p:nvSpPr>
          <p:spPr bwMode="auto">
            <a:xfrm>
              <a:off x="6908800" y="3513138"/>
              <a:ext cx="321897" cy="13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too low</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grpSp>
      <p:sp>
        <p:nvSpPr>
          <p:cNvPr id="18" name="Rectangle 17"/>
          <p:cNvSpPr/>
          <p:nvPr/>
        </p:nvSpPr>
        <p:spPr>
          <a:xfrm>
            <a:off x="1429308" y="4150864"/>
            <a:ext cx="2146280" cy="421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p:cNvSpPr txBox="1"/>
          <p:nvPr/>
        </p:nvSpPr>
        <p:spPr>
          <a:xfrm>
            <a:off x="1658018" y="4191000"/>
            <a:ext cx="551782" cy="369332"/>
          </a:xfrm>
          <a:prstGeom prst="rect">
            <a:avLst/>
          </a:prstGeom>
          <a:noFill/>
        </p:spPr>
        <p:txBody>
          <a:bodyPr wrap="square" rtlCol="0">
            <a:spAutoFit/>
          </a:bodyPr>
          <a:lstStyle/>
          <a:p>
            <a:r>
              <a:rPr lang="en-US" dirty="0"/>
              <a:t>Q</a:t>
            </a:r>
            <a:r>
              <a:rPr lang="en-US" baseline="-25000" dirty="0"/>
              <a:t>S</a:t>
            </a:r>
          </a:p>
        </p:txBody>
      </p:sp>
      <p:sp>
        <p:nvSpPr>
          <p:cNvPr id="34" name="TextBox 33"/>
          <p:cNvSpPr txBox="1"/>
          <p:nvPr/>
        </p:nvSpPr>
        <p:spPr>
          <a:xfrm>
            <a:off x="2801018" y="4191000"/>
            <a:ext cx="551782" cy="369332"/>
          </a:xfrm>
          <a:prstGeom prst="rect">
            <a:avLst/>
          </a:prstGeom>
          <a:noFill/>
        </p:spPr>
        <p:txBody>
          <a:bodyPr wrap="square" rtlCol="0">
            <a:spAutoFit/>
          </a:bodyPr>
          <a:lstStyle/>
          <a:p>
            <a:r>
              <a:rPr lang="en-US" dirty="0"/>
              <a:t>Q</a:t>
            </a:r>
            <a:r>
              <a:rPr lang="en-US" baseline="-25000" dirty="0"/>
              <a:t>D</a:t>
            </a:r>
          </a:p>
        </p:txBody>
      </p:sp>
      <p:cxnSp>
        <p:nvCxnSpPr>
          <p:cNvPr id="27" name="Straight Arrow Connector 26"/>
          <p:cNvCxnSpPr/>
          <p:nvPr/>
        </p:nvCxnSpPr>
        <p:spPr>
          <a:xfrm>
            <a:off x="1392935" y="4610534"/>
            <a:ext cx="1094445"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3630026" y="3527889"/>
            <a:ext cx="867086" cy="5585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2" name="Straight Connector 21"/>
          <p:cNvCxnSpPr/>
          <p:nvPr/>
        </p:nvCxnSpPr>
        <p:spPr>
          <a:xfrm>
            <a:off x="2334626" y="4540715"/>
            <a:ext cx="0" cy="62031"/>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flipH="1">
            <a:off x="2542618" y="4614912"/>
            <a:ext cx="105262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H="1" flipV="1">
            <a:off x="2495935" y="3360136"/>
            <a:ext cx="18666" cy="125039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p:nvPr/>
        </p:nvCxnSpPr>
        <p:spPr>
          <a:xfrm flipH="1" flipV="1">
            <a:off x="1033595" y="3371757"/>
            <a:ext cx="2" cy="71467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1353522" y="4068474"/>
            <a:ext cx="78826" cy="79792"/>
          </a:xfrm>
          <a:prstGeom prst="ellipse">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3555831" y="4068474"/>
            <a:ext cx="78826" cy="79792"/>
          </a:xfrm>
          <a:prstGeom prst="ellipse">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Freeform 131"/>
          <p:cNvSpPr>
            <a:spLocks/>
          </p:cNvSpPr>
          <p:nvPr/>
        </p:nvSpPr>
        <p:spPr bwMode="auto">
          <a:xfrm>
            <a:off x="2463187" y="3331633"/>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Tree>
    <p:extLst>
      <p:ext uri="{BB962C8B-B14F-4D97-AF65-F5344CB8AC3E}">
        <p14:creationId xmlns:p14="http://schemas.microsoft.com/office/powerpoint/2010/main" val="567517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3.05556E-6 -4.07407E-6 L 0.12274 -0.11018 " pathEditMode="relative" rAng="0" ptsTypes="AA">
                                      <p:cBhvr>
                                        <p:cTn id="10" dur="2000" fill="hold"/>
                                        <p:tgtEl>
                                          <p:spTgt spid="13"/>
                                        </p:tgtEl>
                                        <p:attrNameLst>
                                          <p:attrName>ppt_x</p:attrName>
                                          <p:attrName>ppt_y</p:attrName>
                                        </p:attrNameLst>
                                      </p:cBhvr>
                                      <p:rCtr x="6128" y="-5509"/>
                                    </p:animMotion>
                                  </p:childTnLst>
                                </p:cTn>
                              </p:par>
                              <p:par>
                                <p:cTn id="11" presetID="42" presetClass="path" presetSubtype="0" accel="50000" decel="50000" fill="hold" grpId="0" nodeType="withEffect">
                                  <p:stCondLst>
                                    <p:cond delay="0"/>
                                  </p:stCondLst>
                                  <p:childTnLst>
                                    <p:animMotion origin="layout" path="M 8.33333E-7 -4.07407E-6 L -0.11823 -0.11018 " pathEditMode="relative" rAng="0" ptsTypes="AA">
                                      <p:cBhvr>
                                        <p:cTn id="12" dur="2000" fill="hold"/>
                                        <p:tgtEl>
                                          <p:spTgt spid="16"/>
                                        </p:tgtEl>
                                        <p:attrNameLst>
                                          <p:attrName>ppt_x</p:attrName>
                                          <p:attrName>ppt_y</p:attrName>
                                        </p:attrNameLst>
                                      </p:cBhvr>
                                      <p:rCtr x="-5920" y="-5509"/>
                                    </p:animMotion>
                                  </p:childTnLst>
                                </p:cTn>
                              </p:par>
                            </p:childTnLst>
                          </p:cTn>
                        </p:par>
                        <p:par>
                          <p:cTn id="13" fill="hold">
                            <p:stCondLst>
                              <p:cond delay="2000"/>
                            </p:stCondLst>
                            <p:childTnLst>
                              <p:par>
                                <p:cTn id="14" presetID="1"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96"/>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98"/>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8">
                                            <p:txEl>
                                              <p:pRg st="1" end="1"/>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28">
                                            <p:txEl>
                                              <p:pRg st="2" end="2"/>
                                            </p:txEl>
                                          </p:spTgt>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28">
                                            <p:txEl>
                                              <p:pRg st="3" end="3"/>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28">
                                            <p:txEl>
                                              <p:pRg st="4" end="4"/>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28">
                                            <p:txEl>
                                              <p:pRg st="5" end="5"/>
                                            </p:txEl>
                                          </p:spTgt>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28">
                                            <p:txEl>
                                              <p:pRg st="6" end="6"/>
                                            </p:txEl>
                                          </p:spTgt>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8" grpId="0" animBg="1"/>
      <p:bldP spid="31" grpId="0"/>
      <p:bldP spid="34" grpId="0"/>
      <p:bldP spid="14" grpId="0" animBg="1"/>
      <p:bldP spid="13" grpId="0" animBg="1"/>
      <p:bldP spid="16" grpId="0" animBg="1"/>
      <p:bldP spid="9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r>
              <a:rPr lang="en-US" dirty="0"/>
              <a:t>In 1996, “Tickle Me Elmo” was introduced and demand unexpectedly surged.</a:t>
            </a:r>
          </a:p>
          <a:p>
            <a:r>
              <a:rPr lang="en-US" dirty="0"/>
              <a:t>A shortage occurred and individuals offered hundreds or even thousands more than the $30 retail price.</a:t>
            </a:r>
          </a:p>
          <a:p>
            <a:r>
              <a:rPr lang="en-US" dirty="0"/>
              <a:t>These types of crazes are often part of the toy sales at the holidays.</a:t>
            </a:r>
          </a:p>
          <a:p>
            <a:r>
              <a:rPr lang="en-US" dirty="0"/>
              <a:t>If firms guess wrong which toys will be in hot this season, factories often can’t catch up to surging demand.</a:t>
            </a:r>
          </a:p>
          <a:p>
            <a:endParaRPr lang="en-US" dirty="0"/>
          </a:p>
        </p:txBody>
      </p:sp>
      <p:sp>
        <p:nvSpPr>
          <p:cNvPr id="2" name="Title 1"/>
          <p:cNvSpPr>
            <a:spLocks noGrp="1"/>
          </p:cNvSpPr>
          <p:nvPr>
            <p:ph type="title"/>
          </p:nvPr>
        </p:nvSpPr>
        <p:spPr/>
        <p:txBody>
          <a:bodyPr>
            <a:normAutofit/>
          </a:bodyPr>
          <a:lstStyle/>
          <a:p>
            <a:r>
              <a:rPr lang="en-US" dirty="0"/>
              <a:t>The great Elmo shortage</a:t>
            </a:r>
            <a:endParaRPr lang="en-US" dirty="0">
              <a:solidFill>
                <a:srgbClr val="C00000"/>
              </a:solidFill>
            </a:endParaRPr>
          </a:p>
        </p:txBody>
      </p:sp>
    </p:spTree>
    <p:extLst>
      <p:ext uri="{BB962C8B-B14F-4D97-AF65-F5344CB8AC3E}">
        <p14:creationId xmlns:p14="http://schemas.microsoft.com/office/powerpoint/2010/main" val="2972408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idx="1"/>
          </p:nvPr>
        </p:nvSpPr>
        <p:spPr/>
        <p:txBody>
          <a:bodyPr>
            <a:noAutofit/>
          </a:bodyPr>
          <a:lstStyle/>
          <a:p>
            <a:pPr marL="457200" indent="-457200">
              <a:buAutoNum type="arabicParenR"/>
            </a:pPr>
            <a:r>
              <a:rPr lang="en-US" sz="2000" b="0" dirty="0"/>
              <a:t>Find the quantity demanded and quantity supplied at a price of $3.</a:t>
            </a:r>
          </a:p>
          <a:p>
            <a:pPr marL="457200" indent="-457200">
              <a:buFont typeface="Arial" pitchFamily="34" charset="0"/>
              <a:buAutoNum type="arabicParenR"/>
            </a:pPr>
            <a:r>
              <a:rPr lang="en-US" sz="2000" b="0" dirty="0"/>
              <a:t>Quantify the excess supply (surplus).</a:t>
            </a:r>
            <a:endParaRPr lang="en-US" sz="2000" b="0" dirty="0">
              <a:solidFill>
                <a:schemeClr val="tx1"/>
              </a:solidFill>
            </a:endParaRPr>
          </a:p>
        </p:txBody>
      </p:sp>
      <p:sp>
        <p:nvSpPr>
          <p:cNvPr id="2" name="Title 1"/>
          <p:cNvSpPr>
            <a:spLocks noGrp="1"/>
          </p:cNvSpPr>
          <p:nvPr>
            <p:ph type="title"/>
          </p:nvPr>
        </p:nvSpPr>
        <p:spPr/>
        <p:txBody>
          <a:bodyPr>
            <a:normAutofit/>
          </a:bodyPr>
          <a:lstStyle/>
          <a:p>
            <a:r>
              <a:rPr lang="en-US" dirty="0">
                <a:latin typeface="+mj-lt"/>
              </a:rPr>
              <a:t>Active Learning: Excess supply</a:t>
            </a:r>
          </a:p>
        </p:txBody>
      </p:sp>
      <p:graphicFrame>
        <p:nvGraphicFramePr>
          <p:cNvPr id="4" name="Table 3"/>
          <p:cNvGraphicFramePr>
            <a:graphicFrameLocks noGrp="1"/>
          </p:cNvGraphicFramePr>
          <p:nvPr>
            <p:extLst>
              <p:ext uri="{D42A27DB-BD31-4B8C-83A1-F6EECF244321}">
                <p14:modId xmlns:p14="http://schemas.microsoft.com/office/powerpoint/2010/main" val="1614514236"/>
              </p:ext>
            </p:extLst>
          </p:nvPr>
        </p:nvGraphicFramePr>
        <p:xfrm>
          <a:off x="609600" y="2286000"/>
          <a:ext cx="2667000" cy="3417291"/>
        </p:xfrm>
        <a:graphic>
          <a:graphicData uri="http://schemas.openxmlformats.org/drawingml/2006/table">
            <a:tbl>
              <a:tblPr firstRow="1" bandRow="1">
                <a:tableStyleId>{3B4B98B0-60AC-42C2-AFA5-B58CD77FA1E5}</a:tableStyleId>
              </a:tblPr>
              <a:tblGrid>
                <a:gridCol w="889000">
                  <a:extLst>
                    <a:ext uri="{9D8B030D-6E8A-4147-A177-3AD203B41FA5}">
                      <a16:colId xmlns:a16="http://schemas.microsoft.com/office/drawing/2014/main" val="20000"/>
                    </a:ext>
                  </a:extLst>
                </a:gridCol>
                <a:gridCol w="889000">
                  <a:extLst>
                    <a:ext uri="{9D8B030D-6E8A-4147-A177-3AD203B41FA5}">
                      <a16:colId xmlns:a16="http://schemas.microsoft.com/office/drawing/2014/main" val="20001"/>
                    </a:ext>
                  </a:extLst>
                </a:gridCol>
                <a:gridCol w="889000">
                  <a:extLst>
                    <a:ext uri="{9D8B030D-6E8A-4147-A177-3AD203B41FA5}">
                      <a16:colId xmlns:a16="http://schemas.microsoft.com/office/drawing/2014/main" val="20002"/>
                    </a:ext>
                  </a:extLst>
                </a:gridCol>
              </a:tblGrid>
              <a:tr h="379699">
                <a:tc>
                  <a:txBody>
                    <a:bodyPr/>
                    <a:lstStyle/>
                    <a:p>
                      <a:pPr algn="ctr"/>
                      <a:r>
                        <a:rPr lang="en-US" dirty="0">
                          <a:solidFill>
                            <a:schemeClr val="tx1"/>
                          </a:solidFill>
                          <a:latin typeface="Calibri Light" pitchFamily="34" charset="0"/>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Calibri Light" pitchFamily="34" charset="0"/>
                        </a:rPr>
                        <a:t>Q</a:t>
                      </a:r>
                      <a:r>
                        <a:rPr lang="en-US" baseline="-25000" dirty="0">
                          <a:latin typeface="Calibri Light" pitchFamily="34" charset="0"/>
                        </a:rPr>
                        <a:t>S</a:t>
                      </a:r>
                      <a:endParaRPr lang="en-US" baseline="-25000"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79699">
                <a:tc>
                  <a:txBody>
                    <a:bodyPr/>
                    <a:lstStyle/>
                    <a:p>
                      <a:pPr algn="ctr"/>
                      <a:r>
                        <a:rPr lang="en-US" dirty="0">
                          <a:latin typeface="Calibri Light" pitchFamily="34" charset="0"/>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130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280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1"/>
                  </a:ext>
                </a:extLst>
              </a:tr>
              <a:tr h="379699">
                <a:tc>
                  <a:txBody>
                    <a:bodyPr/>
                    <a:lstStyle/>
                    <a:p>
                      <a:pPr algn="ctr"/>
                      <a:r>
                        <a:rPr lang="en-US" dirty="0">
                          <a:latin typeface="Calibri Light" pitchFamily="34" charset="0"/>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2"/>
                  </a:ext>
                </a:extLst>
              </a:tr>
              <a:tr h="379699">
                <a:tc>
                  <a:txBody>
                    <a:bodyPr/>
                    <a:lstStyle/>
                    <a:p>
                      <a:pPr algn="ctr"/>
                      <a:r>
                        <a:rPr lang="en-US" dirty="0">
                          <a:latin typeface="Calibri Light" pitchFamily="34" charset="0"/>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390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3"/>
                  </a:ext>
                </a:extLst>
              </a:tr>
              <a:tr h="379699">
                <a:tc>
                  <a:txBody>
                    <a:bodyPr/>
                    <a:lstStyle/>
                    <a:p>
                      <a:pPr algn="ctr"/>
                      <a:r>
                        <a:rPr lang="en-US" dirty="0">
                          <a:latin typeface="Calibri Light" pitchFamily="34" charset="0"/>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520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4"/>
                  </a:ext>
                </a:extLst>
              </a:tr>
              <a:tr h="379699">
                <a:tc>
                  <a:txBody>
                    <a:bodyPr/>
                    <a:lstStyle/>
                    <a:p>
                      <a:pPr algn="ctr"/>
                      <a:r>
                        <a:rPr lang="en-US" dirty="0">
                          <a:latin typeface="Calibri Light" pitchFamily="34" charset="0"/>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650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200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5"/>
                  </a:ext>
                </a:extLst>
              </a:tr>
              <a:tr h="379699">
                <a:tc>
                  <a:txBody>
                    <a:bodyPr/>
                    <a:lstStyle/>
                    <a:p>
                      <a:pPr algn="ctr"/>
                      <a:r>
                        <a:rPr lang="en-US" dirty="0">
                          <a:latin typeface="Calibri Light" pitchFamily="34" charset="0"/>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780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6"/>
                  </a:ext>
                </a:extLst>
              </a:tr>
              <a:tr h="379699">
                <a:tc>
                  <a:txBody>
                    <a:bodyPr/>
                    <a:lstStyle/>
                    <a:p>
                      <a:pPr algn="ctr"/>
                      <a:r>
                        <a:rPr lang="en-US" dirty="0">
                          <a:latin typeface="Calibri Light" pitchFamily="34" charset="0"/>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910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160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7"/>
                  </a:ext>
                </a:extLst>
              </a:tr>
              <a:tr h="379699">
                <a:tc>
                  <a:txBody>
                    <a:bodyPr/>
                    <a:lstStyle/>
                    <a:p>
                      <a:pPr algn="ctr"/>
                      <a:r>
                        <a:rPr lang="en-US" dirty="0">
                          <a:latin typeface="Calibri Light" pitchFamily="34" charset="0"/>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1040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6929515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Active Learning</a:t>
            </a:r>
            <a:r>
              <a:rPr lang="en-US" dirty="0"/>
              <a:t> Solution X</a:t>
            </a:r>
            <a:endParaRPr lang="en-US" dirty="0">
              <a:latin typeface="+mj-lt"/>
            </a:endParaRPr>
          </a:p>
        </p:txBody>
      </p:sp>
      <p:sp>
        <p:nvSpPr>
          <p:cNvPr id="10" name="Text Placeholder 9"/>
          <p:cNvSpPr>
            <a:spLocks noGrp="1"/>
          </p:cNvSpPr>
          <p:nvPr>
            <p:ph type="body" idx="4294967295"/>
          </p:nvPr>
        </p:nvSpPr>
        <p:spPr>
          <a:xfrm>
            <a:off x="381000" y="1219200"/>
            <a:ext cx="8229600" cy="639763"/>
          </a:xfrm>
        </p:spPr>
        <p:txBody>
          <a:bodyPr>
            <a:noAutofit/>
          </a:bodyPr>
          <a:lstStyle/>
          <a:p>
            <a:pPr marL="457200" indent="-457200">
              <a:buAutoNum type="arabicParenR"/>
            </a:pPr>
            <a:r>
              <a:rPr lang="en-US" sz="2000" b="0" dirty="0"/>
              <a:t>Find the quantity demanded and quantity supplied at a price of $3.</a:t>
            </a:r>
          </a:p>
          <a:p>
            <a:pPr marL="457200" indent="-457200">
              <a:buFont typeface="Arial" pitchFamily="34" charset="0"/>
              <a:buAutoNum type="arabicParenR"/>
            </a:pPr>
            <a:r>
              <a:rPr lang="en-US" sz="2000" b="0" dirty="0"/>
              <a:t>Quantify the excess supply (surplus).</a:t>
            </a:r>
            <a:endParaRPr lang="en-US" sz="2000" b="0" dirty="0">
              <a:solidFill>
                <a:schemeClr val="tx1"/>
              </a:solidFill>
            </a:endParaRPr>
          </a:p>
        </p:txBody>
      </p:sp>
      <p:sp>
        <p:nvSpPr>
          <p:cNvPr id="20" name="Content Placeholder 19"/>
          <p:cNvSpPr>
            <a:spLocks noGrp="1"/>
          </p:cNvSpPr>
          <p:nvPr>
            <p:ph idx="4294967295"/>
          </p:nvPr>
        </p:nvSpPr>
        <p:spPr>
          <a:xfrm>
            <a:off x="4724400" y="2286000"/>
            <a:ext cx="4191000" cy="3429000"/>
          </a:xfrm>
        </p:spPr>
        <p:txBody>
          <a:bodyPr>
            <a:normAutofit fontScale="85000" lnSpcReduction="10000"/>
          </a:bodyPr>
          <a:lstStyle/>
          <a:p>
            <a:r>
              <a:rPr lang="en-US" dirty="0"/>
              <a:t>At a price of $3</a:t>
            </a:r>
          </a:p>
          <a:p>
            <a:pPr lvl="1"/>
            <a:r>
              <a:rPr lang="en-US" dirty="0"/>
              <a:t>Q</a:t>
            </a:r>
            <a:r>
              <a:rPr lang="en-US" baseline="-25000" dirty="0"/>
              <a:t>D</a:t>
            </a:r>
            <a:r>
              <a:rPr lang="en-US" dirty="0"/>
              <a:t> is 240.</a:t>
            </a:r>
          </a:p>
          <a:p>
            <a:pPr lvl="1"/>
            <a:r>
              <a:rPr lang="en-US" dirty="0"/>
              <a:t>Q</a:t>
            </a:r>
            <a:r>
              <a:rPr lang="en-US" baseline="-25000" dirty="0"/>
              <a:t>S</a:t>
            </a:r>
            <a:r>
              <a:rPr lang="en-US" dirty="0"/>
              <a:t> is 390.</a:t>
            </a:r>
          </a:p>
          <a:p>
            <a:r>
              <a:rPr lang="en-US" dirty="0"/>
              <a:t>The surplus quantity is equal to the difference between Q</a:t>
            </a:r>
            <a:r>
              <a:rPr lang="en-US" baseline="-25000" dirty="0"/>
              <a:t>S</a:t>
            </a:r>
            <a:r>
              <a:rPr lang="en-US" dirty="0"/>
              <a:t> and Q</a:t>
            </a:r>
            <a:r>
              <a:rPr lang="en-US" baseline="-25000" dirty="0"/>
              <a:t>D</a:t>
            </a:r>
            <a:r>
              <a:rPr lang="en-US" dirty="0"/>
              <a:t>.</a:t>
            </a:r>
          </a:p>
          <a:p>
            <a:r>
              <a:rPr lang="en-US" dirty="0"/>
              <a:t>Q</a:t>
            </a:r>
            <a:r>
              <a:rPr lang="en-US" baseline="-25000" dirty="0"/>
              <a:t>S</a:t>
            </a:r>
            <a:r>
              <a:rPr lang="en-US" dirty="0"/>
              <a:t> - Q</a:t>
            </a:r>
            <a:r>
              <a:rPr lang="en-US" baseline="-25000" dirty="0"/>
              <a:t>D </a:t>
            </a:r>
            <a:r>
              <a:rPr lang="en-US" dirty="0"/>
              <a:t>= 390 – 240 = 150.</a:t>
            </a:r>
          </a:p>
          <a:p>
            <a:r>
              <a:rPr lang="en-US" dirty="0"/>
              <a:t>150 units are unsold.</a:t>
            </a:r>
          </a:p>
        </p:txBody>
      </p:sp>
      <p:graphicFrame>
        <p:nvGraphicFramePr>
          <p:cNvPr id="4" name="Table 3"/>
          <p:cNvGraphicFramePr>
            <a:graphicFrameLocks noGrp="1"/>
          </p:cNvGraphicFramePr>
          <p:nvPr>
            <p:extLst>
              <p:ext uri="{D42A27DB-BD31-4B8C-83A1-F6EECF244321}">
                <p14:modId xmlns:p14="http://schemas.microsoft.com/office/powerpoint/2010/main" val="832924275"/>
              </p:ext>
            </p:extLst>
          </p:nvPr>
        </p:nvGraphicFramePr>
        <p:xfrm>
          <a:off x="609600" y="2286000"/>
          <a:ext cx="2667000" cy="3417291"/>
        </p:xfrm>
        <a:graphic>
          <a:graphicData uri="http://schemas.openxmlformats.org/drawingml/2006/table">
            <a:tbl>
              <a:tblPr firstRow="1" bandRow="1">
                <a:tableStyleId>{3B4B98B0-60AC-42C2-AFA5-B58CD77FA1E5}</a:tableStyleId>
              </a:tblPr>
              <a:tblGrid>
                <a:gridCol w="889000">
                  <a:extLst>
                    <a:ext uri="{9D8B030D-6E8A-4147-A177-3AD203B41FA5}">
                      <a16:colId xmlns:a16="http://schemas.microsoft.com/office/drawing/2014/main" val="20000"/>
                    </a:ext>
                  </a:extLst>
                </a:gridCol>
                <a:gridCol w="889000">
                  <a:extLst>
                    <a:ext uri="{9D8B030D-6E8A-4147-A177-3AD203B41FA5}">
                      <a16:colId xmlns:a16="http://schemas.microsoft.com/office/drawing/2014/main" val="20001"/>
                    </a:ext>
                  </a:extLst>
                </a:gridCol>
                <a:gridCol w="889000">
                  <a:extLst>
                    <a:ext uri="{9D8B030D-6E8A-4147-A177-3AD203B41FA5}">
                      <a16:colId xmlns:a16="http://schemas.microsoft.com/office/drawing/2014/main" val="20002"/>
                    </a:ext>
                  </a:extLst>
                </a:gridCol>
              </a:tblGrid>
              <a:tr h="379699">
                <a:tc>
                  <a:txBody>
                    <a:bodyPr/>
                    <a:lstStyle/>
                    <a:p>
                      <a:pPr algn="ctr"/>
                      <a:r>
                        <a:rPr lang="en-US" dirty="0">
                          <a:solidFill>
                            <a:schemeClr val="tx1"/>
                          </a:solidFill>
                          <a:latin typeface="Calibri Light" pitchFamily="34" charset="0"/>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Calibri Light" pitchFamily="34" charset="0"/>
                        </a:rPr>
                        <a:t>Q</a:t>
                      </a:r>
                      <a:r>
                        <a:rPr lang="en-US" baseline="-25000" dirty="0">
                          <a:latin typeface="Calibri Light" pitchFamily="34" charset="0"/>
                        </a:rPr>
                        <a:t>S</a:t>
                      </a:r>
                      <a:endParaRPr lang="en-US" baseline="-25000"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79699">
                <a:tc>
                  <a:txBody>
                    <a:bodyPr/>
                    <a:lstStyle/>
                    <a:p>
                      <a:pPr algn="ctr"/>
                      <a:r>
                        <a:rPr lang="en-US" dirty="0">
                          <a:latin typeface="Calibri Light" pitchFamily="34" charset="0"/>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130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280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1"/>
                  </a:ext>
                </a:extLst>
              </a:tr>
              <a:tr h="379699">
                <a:tc>
                  <a:txBody>
                    <a:bodyPr/>
                    <a:lstStyle/>
                    <a:p>
                      <a:pPr algn="ctr"/>
                      <a:r>
                        <a:rPr lang="en-US" dirty="0">
                          <a:latin typeface="Calibri Light" pitchFamily="34" charset="0"/>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2"/>
                  </a:ext>
                </a:extLst>
              </a:tr>
              <a:tr h="379699">
                <a:tc>
                  <a:txBody>
                    <a:bodyPr/>
                    <a:lstStyle/>
                    <a:p>
                      <a:pPr algn="ctr"/>
                      <a:r>
                        <a:rPr lang="en-US" dirty="0">
                          <a:latin typeface="Calibri Light" pitchFamily="34" charset="0"/>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390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3"/>
                  </a:ext>
                </a:extLst>
              </a:tr>
              <a:tr h="379699">
                <a:tc>
                  <a:txBody>
                    <a:bodyPr/>
                    <a:lstStyle/>
                    <a:p>
                      <a:pPr algn="ctr"/>
                      <a:r>
                        <a:rPr lang="en-US" dirty="0">
                          <a:latin typeface="Calibri Light" pitchFamily="34" charset="0"/>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520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4"/>
                  </a:ext>
                </a:extLst>
              </a:tr>
              <a:tr h="379699">
                <a:tc>
                  <a:txBody>
                    <a:bodyPr/>
                    <a:lstStyle/>
                    <a:p>
                      <a:pPr algn="ctr"/>
                      <a:r>
                        <a:rPr lang="en-US" dirty="0">
                          <a:latin typeface="Calibri Light" pitchFamily="34" charset="0"/>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650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200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5"/>
                  </a:ext>
                </a:extLst>
              </a:tr>
              <a:tr h="379699">
                <a:tc>
                  <a:txBody>
                    <a:bodyPr/>
                    <a:lstStyle/>
                    <a:p>
                      <a:pPr algn="ctr"/>
                      <a:r>
                        <a:rPr lang="en-US" dirty="0">
                          <a:latin typeface="Calibri Light" pitchFamily="34" charset="0"/>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780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6"/>
                  </a:ext>
                </a:extLst>
              </a:tr>
              <a:tr h="379699">
                <a:tc>
                  <a:txBody>
                    <a:bodyPr/>
                    <a:lstStyle/>
                    <a:p>
                      <a:pPr algn="ctr"/>
                      <a:r>
                        <a:rPr lang="en-US" dirty="0">
                          <a:latin typeface="Calibri Light" pitchFamily="34" charset="0"/>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910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160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7"/>
                  </a:ext>
                </a:extLst>
              </a:tr>
              <a:tr h="379699">
                <a:tc>
                  <a:txBody>
                    <a:bodyPr/>
                    <a:lstStyle/>
                    <a:p>
                      <a:pPr algn="ctr"/>
                      <a:r>
                        <a:rPr lang="en-US" dirty="0">
                          <a:latin typeface="Calibri Light" pitchFamily="34" charset="0"/>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1040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8"/>
                  </a:ext>
                </a:extLst>
              </a:tr>
            </a:tbl>
          </a:graphicData>
        </a:graphic>
      </p:graphicFrame>
      <p:sp>
        <p:nvSpPr>
          <p:cNvPr id="13" name="Rectangle 12"/>
          <p:cNvSpPr/>
          <p:nvPr/>
        </p:nvSpPr>
        <p:spPr>
          <a:xfrm>
            <a:off x="609600" y="3429000"/>
            <a:ext cx="26670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Left Brace 21"/>
          <p:cNvSpPr/>
          <p:nvPr/>
        </p:nvSpPr>
        <p:spPr>
          <a:xfrm rot="16200000">
            <a:off x="2209800" y="3067050"/>
            <a:ext cx="419100" cy="1447800"/>
          </a:xfrm>
          <a:prstGeom prst="leftBrace">
            <a:avLst>
              <a:gd name="adj1" fmla="val 8333"/>
              <a:gd name="adj2" fmla="val 5065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5" name="Straight Connector 24"/>
          <p:cNvCxnSpPr>
            <a:stCxn id="22" idx="1"/>
          </p:cNvCxnSpPr>
          <p:nvPr/>
        </p:nvCxnSpPr>
        <p:spPr>
          <a:xfrm>
            <a:off x="2428877" y="4000500"/>
            <a:ext cx="2066923" cy="1028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4568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20">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idx="1"/>
          </p:nvPr>
        </p:nvSpPr>
        <p:spPr/>
        <p:txBody>
          <a:bodyPr>
            <a:noAutofit/>
          </a:bodyPr>
          <a:lstStyle/>
          <a:p>
            <a:pPr marL="457200" indent="-457200">
              <a:buAutoNum type="arabicParenR"/>
            </a:pPr>
            <a:r>
              <a:rPr lang="en-US" sz="2000" b="0" dirty="0"/>
              <a:t>Find the quantity demanded and quantity supplied at a price of $1.</a:t>
            </a:r>
          </a:p>
          <a:p>
            <a:pPr marL="457200" indent="-457200">
              <a:buFont typeface="Arial" pitchFamily="34" charset="0"/>
              <a:buAutoNum type="arabicParenR"/>
            </a:pPr>
            <a:r>
              <a:rPr lang="en-US" sz="2000" b="0" dirty="0"/>
              <a:t>Quantify the excess demand (shortage).</a:t>
            </a:r>
            <a:endParaRPr lang="en-US" sz="2000" b="0" dirty="0">
              <a:solidFill>
                <a:schemeClr val="tx1"/>
              </a:solidFill>
            </a:endParaRPr>
          </a:p>
        </p:txBody>
      </p:sp>
      <p:sp>
        <p:nvSpPr>
          <p:cNvPr id="2" name="Title 1"/>
          <p:cNvSpPr>
            <a:spLocks noGrp="1"/>
          </p:cNvSpPr>
          <p:nvPr>
            <p:ph type="title"/>
          </p:nvPr>
        </p:nvSpPr>
        <p:spPr/>
        <p:txBody>
          <a:bodyPr>
            <a:normAutofit/>
          </a:bodyPr>
          <a:lstStyle/>
          <a:p>
            <a:r>
              <a:rPr lang="en-US" dirty="0">
                <a:latin typeface="+mj-lt"/>
              </a:rPr>
              <a:t>Active Learning: Excess demand</a:t>
            </a:r>
          </a:p>
        </p:txBody>
      </p:sp>
      <p:graphicFrame>
        <p:nvGraphicFramePr>
          <p:cNvPr id="4" name="Table 3"/>
          <p:cNvGraphicFramePr>
            <a:graphicFrameLocks noGrp="1"/>
          </p:cNvGraphicFramePr>
          <p:nvPr>
            <p:extLst>
              <p:ext uri="{D42A27DB-BD31-4B8C-83A1-F6EECF244321}">
                <p14:modId xmlns:p14="http://schemas.microsoft.com/office/powerpoint/2010/main" val="3708767287"/>
              </p:ext>
            </p:extLst>
          </p:nvPr>
        </p:nvGraphicFramePr>
        <p:xfrm>
          <a:off x="609600" y="2286000"/>
          <a:ext cx="2667000" cy="3417291"/>
        </p:xfrm>
        <a:graphic>
          <a:graphicData uri="http://schemas.openxmlformats.org/drawingml/2006/table">
            <a:tbl>
              <a:tblPr firstRow="1" bandRow="1">
                <a:tableStyleId>{3B4B98B0-60AC-42C2-AFA5-B58CD77FA1E5}</a:tableStyleId>
              </a:tblPr>
              <a:tblGrid>
                <a:gridCol w="889000">
                  <a:extLst>
                    <a:ext uri="{9D8B030D-6E8A-4147-A177-3AD203B41FA5}">
                      <a16:colId xmlns:a16="http://schemas.microsoft.com/office/drawing/2014/main" val="20000"/>
                    </a:ext>
                  </a:extLst>
                </a:gridCol>
                <a:gridCol w="889000">
                  <a:extLst>
                    <a:ext uri="{9D8B030D-6E8A-4147-A177-3AD203B41FA5}">
                      <a16:colId xmlns:a16="http://schemas.microsoft.com/office/drawing/2014/main" val="20001"/>
                    </a:ext>
                  </a:extLst>
                </a:gridCol>
                <a:gridCol w="889000">
                  <a:extLst>
                    <a:ext uri="{9D8B030D-6E8A-4147-A177-3AD203B41FA5}">
                      <a16:colId xmlns:a16="http://schemas.microsoft.com/office/drawing/2014/main" val="20002"/>
                    </a:ext>
                  </a:extLst>
                </a:gridCol>
              </a:tblGrid>
              <a:tr h="379699">
                <a:tc>
                  <a:txBody>
                    <a:bodyPr/>
                    <a:lstStyle/>
                    <a:p>
                      <a:pPr algn="ctr"/>
                      <a:r>
                        <a:rPr lang="en-US" dirty="0">
                          <a:solidFill>
                            <a:schemeClr val="tx1"/>
                          </a:solidFill>
                          <a:latin typeface="Calibri Light" pitchFamily="34" charset="0"/>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Calibri Light" pitchFamily="34" charset="0"/>
                        </a:rPr>
                        <a:t>Q</a:t>
                      </a:r>
                      <a:r>
                        <a:rPr lang="en-US" baseline="-25000" dirty="0">
                          <a:latin typeface="Calibri Light" pitchFamily="34" charset="0"/>
                        </a:rPr>
                        <a:t>S</a:t>
                      </a:r>
                      <a:endParaRPr lang="en-US" baseline="-25000"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79699">
                <a:tc>
                  <a:txBody>
                    <a:bodyPr/>
                    <a:lstStyle/>
                    <a:p>
                      <a:pPr algn="ctr"/>
                      <a:r>
                        <a:rPr lang="en-US" dirty="0">
                          <a:latin typeface="Calibri Light" pitchFamily="34" charset="0"/>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130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280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1"/>
                  </a:ext>
                </a:extLst>
              </a:tr>
              <a:tr h="379699">
                <a:tc>
                  <a:txBody>
                    <a:bodyPr/>
                    <a:lstStyle/>
                    <a:p>
                      <a:pPr algn="ctr"/>
                      <a:r>
                        <a:rPr lang="en-US" dirty="0">
                          <a:latin typeface="Calibri Light" pitchFamily="34" charset="0"/>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2"/>
                  </a:ext>
                </a:extLst>
              </a:tr>
              <a:tr h="379699">
                <a:tc>
                  <a:txBody>
                    <a:bodyPr/>
                    <a:lstStyle/>
                    <a:p>
                      <a:pPr algn="ctr"/>
                      <a:r>
                        <a:rPr lang="en-US" dirty="0">
                          <a:latin typeface="Calibri Light" pitchFamily="34" charset="0"/>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390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3"/>
                  </a:ext>
                </a:extLst>
              </a:tr>
              <a:tr h="379699">
                <a:tc>
                  <a:txBody>
                    <a:bodyPr/>
                    <a:lstStyle/>
                    <a:p>
                      <a:pPr algn="ctr"/>
                      <a:r>
                        <a:rPr lang="en-US" dirty="0">
                          <a:latin typeface="Calibri Light" pitchFamily="34" charset="0"/>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520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4"/>
                  </a:ext>
                </a:extLst>
              </a:tr>
              <a:tr h="379699">
                <a:tc>
                  <a:txBody>
                    <a:bodyPr/>
                    <a:lstStyle/>
                    <a:p>
                      <a:pPr algn="ctr"/>
                      <a:r>
                        <a:rPr lang="en-US" dirty="0">
                          <a:latin typeface="Calibri Light" pitchFamily="34" charset="0"/>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200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5"/>
                  </a:ext>
                </a:extLst>
              </a:tr>
              <a:tr h="379699">
                <a:tc>
                  <a:txBody>
                    <a:bodyPr/>
                    <a:lstStyle/>
                    <a:p>
                      <a:pPr algn="ctr"/>
                      <a:r>
                        <a:rPr lang="en-US" dirty="0">
                          <a:latin typeface="Calibri Light" pitchFamily="34" charset="0"/>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780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6"/>
                  </a:ext>
                </a:extLst>
              </a:tr>
              <a:tr h="379699">
                <a:tc>
                  <a:txBody>
                    <a:bodyPr/>
                    <a:lstStyle/>
                    <a:p>
                      <a:pPr algn="ctr"/>
                      <a:r>
                        <a:rPr lang="en-US" dirty="0">
                          <a:latin typeface="Calibri Light" pitchFamily="34" charset="0"/>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910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7"/>
                  </a:ext>
                </a:extLst>
              </a:tr>
              <a:tr h="379699">
                <a:tc>
                  <a:txBody>
                    <a:bodyPr/>
                    <a:lstStyle/>
                    <a:p>
                      <a:pPr algn="ctr"/>
                      <a:r>
                        <a:rPr lang="en-US" dirty="0">
                          <a:latin typeface="Calibri Light" pitchFamily="34" charset="0"/>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1040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0624357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Active Learning</a:t>
            </a:r>
            <a:r>
              <a:rPr lang="en-US" dirty="0"/>
              <a:t> Solution XI</a:t>
            </a:r>
            <a:endParaRPr lang="en-US" dirty="0">
              <a:latin typeface="+mj-lt"/>
            </a:endParaRPr>
          </a:p>
        </p:txBody>
      </p:sp>
      <p:sp>
        <p:nvSpPr>
          <p:cNvPr id="20" name="Content Placeholder 19"/>
          <p:cNvSpPr>
            <a:spLocks noGrp="1"/>
          </p:cNvSpPr>
          <p:nvPr>
            <p:ph idx="4294967295"/>
          </p:nvPr>
        </p:nvSpPr>
        <p:spPr>
          <a:xfrm>
            <a:off x="4724400" y="2286000"/>
            <a:ext cx="4114800" cy="3962400"/>
          </a:xfrm>
        </p:spPr>
        <p:txBody>
          <a:bodyPr>
            <a:normAutofit fontScale="92500"/>
          </a:bodyPr>
          <a:lstStyle/>
          <a:p>
            <a:r>
              <a:rPr lang="en-US" sz="2400" dirty="0"/>
              <a:t>At a price of $1</a:t>
            </a:r>
          </a:p>
          <a:p>
            <a:pPr lvl="1"/>
            <a:r>
              <a:rPr lang="en-US" sz="2400" dirty="0"/>
              <a:t>Quantity demanded is 280.</a:t>
            </a:r>
          </a:p>
          <a:p>
            <a:pPr lvl="1"/>
            <a:r>
              <a:rPr lang="en-US" sz="2400" dirty="0"/>
              <a:t>Quantity supplied is 130.</a:t>
            </a:r>
          </a:p>
          <a:p>
            <a:r>
              <a:rPr lang="en-US" sz="2400" dirty="0"/>
              <a:t>The quantity shortage is equal to the difference between Q</a:t>
            </a:r>
            <a:r>
              <a:rPr lang="en-US" sz="2400" baseline="-25000" dirty="0"/>
              <a:t>D</a:t>
            </a:r>
            <a:r>
              <a:rPr lang="en-US" sz="2400" dirty="0"/>
              <a:t> and Q</a:t>
            </a:r>
            <a:r>
              <a:rPr lang="en-US" sz="2400" baseline="-25000" dirty="0"/>
              <a:t>S</a:t>
            </a:r>
            <a:r>
              <a:rPr lang="en-US" sz="2400" dirty="0"/>
              <a:t>.</a:t>
            </a:r>
          </a:p>
          <a:p>
            <a:r>
              <a:rPr lang="en-US" sz="2400" dirty="0"/>
              <a:t>Q</a:t>
            </a:r>
            <a:r>
              <a:rPr lang="en-US" sz="2400" baseline="-25000" dirty="0"/>
              <a:t>D</a:t>
            </a:r>
            <a:r>
              <a:rPr lang="en-US" sz="2400" dirty="0"/>
              <a:t> - Q</a:t>
            </a:r>
            <a:r>
              <a:rPr lang="en-US" sz="2400" baseline="-25000" dirty="0"/>
              <a:t>S</a:t>
            </a:r>
            <a:r>
              <a:rPr lang="en-US" sz="2400" dirty="0"/>
              <a:t> = 280 – 130 = 150 units.</a:t>
            </a:r>
          </a:p>
          <a:p>
            <a:r>
              <a:rPr lang="en-US" sz="2400" dirty="0"/>
              <a:t>150 units are demanded, but none are available.</a:t>
            </a:r>
          </a:p>
        </p:txBody>
      </p:sp>
      <p:sp>
        <p:nvSpPr>
          <p:cNvPr id="10" name="Text Placeholder 9"/>
          <p:cNvSpPr>
            <a:spLocks noGrp="1"/>
          </p:cNvSpPr>
          <p:nvPr>
            <p:ph type="body" idx="4294967295"/>
          </p:nvPr>
        </p:nvSpPr>
        <p:spPr>
          <a:xfrm>
            <a:off x="304800" y="1219200"/>
            <a:ext cx="8229600" cy="639763"/>
          </a:xfrm>
        </p:spPr>
        <p:txBody>
          <a:bodyPr>
            <a:noAutofit/>
          </a:bodyPr>
          <a:lstStyle/>
          <a:p>
            <a:pPr marL="457200" indent="-457200">
              <a:buAutoNum type="arabicParenR"/>
            </a:pPr>
            <a:r>
              <a:rPr lang="en-US" sz="2000" b="0" dirty="0"/>
              <a:t>Find the quantity demanded and quantity supplied at a price of $1.</a:t>
            </a:r>
          </a:p>
          <a:p>
            <a:pPr marL="457200" indent="-457200">
              <a:buFont typeface="Arial" pitchFamily="34" charset="0"/>
              <a:buAutoNum type="arabicParenR"/>
            </a:pPr>
            <a:r>
              <a:rPr lang="en-US" sz="2000" b="0" dirty="0"/>
              <a:t>Quantify the excess demand (shortage).</a:t>
            </a:r>
            <a:endParaRPr lang="en-US" sz="2000" b="0" dirty="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4205596475"/>
              </p:ext>
            </p:extLst>
          </p:nvPr>
        </p:nvGraphicFramePr>
        <p:xfrm>
          <a:off x="609600" y="2286000"/>
          <a:ext cx="2667000" cy="3417291"/>
        </p:xfrm>
        <a:graphic>
          <a:graphicData uri="http://schemas.openxmlformats.org/drawingml/2006/table">
            <a:tbl>
              <a:tblPr firstRow="1" bandRow="1">
                <a:tableStyleId>{3B4B98B0-60AC-42C2-AFA5-B58CD77FA1E5}</a:tableStyleId>
              </a:tblPr>
              <a:tblGrid>
                <a:gridCol w="889000">
                  <a:extLst>
                    <a:ext uri="{9D8B030D-6E8A-4147-A177-3AD203B41FA5}">
                      <a16:colId xmlns:a16="http://schemas.microsoft.com/office/drawing/2014/main" val="20000"/>
                    </a:ext>
                  </a:extLst>
                </a:gridCol>
                <a:gridCol w="889000">
                  <a:extLst>
                    <a:ext uri="{9D8B030D-6E8A-4147-A177-3AD203B41FA5}">
                      <a16:colId xmlns:a16="http://schemas.microsoft.com/office/drawing/2014/main" val="20001"/>
                    </a:ext>
                  </a:extLst>
                </a:gridCol>
                <a:gridCol w="889000">
                  <a:extLst>
                    <a:ext uri="{9D8B030D-6E8A-4147-A177-3AD203B41FA5}">
                      <a16:colId xmlns:a16="http://schemas.microsoft.com/office/drawing/2014/main" val="20002"/>
                    </a:ext>
                  </a:extLst>
                </a:gridCol>
              </a:tblGrid>
              <a:tr h="379699">
                <a:tc>
                  <a:txBody>
                    <a:bodyPr/>
                    <a:lstStyle/>
                    <a:p>
                      <a:pPr algn="ctr"/>
                      <a:r>
                        <a:rPr lang="en-US" dirty="0">
                          <a:solidFill>
                            <a:schemeClr val="tx1"/>
                          </a:solidFill>
                          <a:latin typeface="Calibri Light" pitchFamily="34" charset="0"/>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Calibri Light" pitchFamily="34" charset="0"/>
                        </a:rPr>
                        <a:t>Q</a:t>
                      </a:r>
                      <a:r>
                        <a:rPr lang="en-US" baseline="-25000" dirty="0">
                          <a:latin typeface="Calibri Light" pitchFamily="34" charset="0"/>
                        </a:rPr>
                        <a:t>S</a:t>
                      </a:r>
                      <a:endParaRPr lang="en-US" baseline="-25000"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79699">
                <a:tc>
                  <a:txBody>
                    <a:bodyPr/>
                    <a:lstStyle/>
                    <a:p>
                      <a:pPr algn="ctr"/>
                      <a:r>
                        <a:rPr lang="en-US" dirty="0">
                          <a:latin typeface="Calibri Light" pitchFamily="34" charset="0"/>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130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Calibri Light" pitchFamily="34" charset="0"/>
                        </a:rPr>
                        <a:t>280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1"/>
                  </a:ext>
                </a:extLst>
              </a:tr>
              <a:tr h="379699">
                <a:tc>
                  <a:txBody>
                    <a:bodyPr/>
                    <a:lstStyle/>
                    <a:p>
                      <a:pPr algn="ctr"/>
                      <a:r>
                        <a:rPr lang="en-US" dirty="0">
                          <a:latin typeface="Calibri Light" pitchFamily="34" charset="0"/>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2"/>
                  </a:ext>
                </a:extLst>
              </a:tr>
              <a:tr h="379699">
                <a:tc>
                  <a:txBody>
                    <a:bodyPr/>
                    <a:lstStyle/>
                    <a:p>
                      <a:pPr algn="ctr"/>
                      <a:r>
                        <a:rPr lang="en-US" dirty="0">
                          <a:latin typeface="Calibri Light" pitchFamily="34" charset="0"/>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390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3"/>
                  </a:ext>
                </a:extLst>
              </a:tr>
              <a:tr h="379699">
                <a:tc>
                  <a:txBody>
                    <a:bodyPr/>
                    <a:lstStyle/>
                    <a:p>
                      <a:pPr algn="ctr"/>
                      <a:r>
                        <a:rPr lang="en-US" dirty="0">
                          <a:latin typeface="Calibri Light" pitchFamily="34" charset="0"/>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520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4"/>
                  </a:ext>
                </a:extLst>
              </a:tr>
              <a:tr h="379699">
                <a:tc>
                  <a:txBody>
                    <a:bodyPr/>
                    <a:lstStyle/>
                    <a:p>
                      <a:pPr algn="ctr"/>
                      <a:r>
                        <a:rPr lang="en-US" dirty="0">
                          <a:latin typeface="Calibri Light" pitchFamily="34" charset="0"/>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200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5"/>
                  </a:ext>
                </a:extLst>
              </a:tr>
              <a:tr h="379699">
                <a:tc>
                  <a:txBody>
                    <a:bodyPr/>
                    <a:lstStyle/>
                    <a:p>
                      <a:pPr algn="ctr"/>
                      <a:r>
                        <a:rPr lang="en-US" dirty="0">
                          <a:latin typeface="Calibri Light" pitchFamily="34" charset="0"/>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780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6"/>
                  </a:ext>
                </a:extLst>
              </a:tr>
              <a:tr h="379699">
                <a:tc>
                  <a:txBody>
                    <a:bodyPr/>
                    <a:lstStyle/>
                    <a:p>
                      <a:pPr algn="ctr"/>
                      <a:r>
                        <a:rPr lang="en-US" dirty="0">
                          <a:latin typeface="Calibri Light" pitchFamily="34" charset="0"/>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910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7"/>
                  </a:ext>
                </a:extLst>
              </a:tr>
              <a:tr h="379699">
                <a:tc>
                  <a:txBody>
                    <a:bodyPr/>
                    <a:lstStyle/>
                    <a:p>
                      <a:pPr algn="ctr"/>
                      <a:r>
                        <a:rPr lang="en-US" dirty="0">
                          <a:latin typeface="Calibri Light" pitchFamily="34" charset="0"/>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1040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8"/>
                  </a:ext>
                </a:extLst>
              </a:tr>
            </a:tbl>
          </a:graphicData>
        </a:graphic>
      </p:graphicFrame>
      <p:sp>
        <p:nvSpPr>
          <p:cNvPr id="13" name="Rectangle 12"/>
          <p:cNvSpPr/>
          <p:nvPr/>
        </p:nvSpPr>
        <p:spPr>
          <a:xfrm>
            <a:off x="609600" y="2667000"/>
            <a:ext cx="26670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Left Brace 21"/>
          <p:cNvSpPr/>
          <p:nvPr/>
        </p:nvSpPr>
        <p:spPr>
          <a:xfrm rot="16200000">
            <a:off x="2209800" y="2266950"/>
            <a:ext cx="419100" cy="1447800"/>
          </a:xfrm>
          <a:prstGeom prst="leftBrace">
            <a:avLst>
              <a:gd name="adj1" fmla="val 8333"/>
              <a:gd name="adj2" fmla="val 50658"/>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5" name="Straight Connector 24"/>
          <p:cNvCxnSpPr>
            <a:stCxn id="22" idx="1"/>
          </p:cNvCxnSpPr>
          <p:nvPr/>
        </p:nvCxnSpPr>
        <p:spPr>
          <a:xfrm>
            <a:off x="2428877" y="3200400"/>
            <a:ext cx="2295523" cy="1600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2346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20">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a:t>As a group, consumers determine the </a:t>
            </a:r>
            <a:r>
              <a:rPr lang="en-US" i="1" dirty="0">
                <a:solidFill>
                  <a:srgbClr val="9D0505"/>
                </a:solidFill>
              </a:rPr>
              <a:t>demand</a:t>
            </a:r>
            <a:r>
              <a:rPr lang="en-US" dirty="0">
                <a:solidFill>
                  <a:srgbClr val="9D0505"/>
                </a:solidFill>
              </a:rPr>
              <a:t> </a:t>
            </a:r>
            <a:r>
              <a:rPr lang="en-US" dirty="0"/>
              <a:t>for a product.</a:t>
            </a:r>
          </a:p>
          <a:p>
            <a:r>
              <a:rPr lang="en-US" dirty="0"/>
              <a:t>The </a:t>
            </a:r>
            <a:r>
              <a:rPr lang="en-US" i="1" dirty="0">
                <a:solidFill>
                  <a:srgbClr val="9D0505"/>
                </a:solidFill>
              </a:rPr>
              <a:t>quantity demanded </a:t>
            </a:r>
            <a:r>
              <a:rPr lang="en-US" dirty="0"/>
              <a:t>is the amount of a particular good or service that buyers are willing and able to purchase at a given price.</a:t>
            </a:r>
          </a:p>
          <a:p>
            <a:r>
              <a:rPr lang="en-US" dirty="0"/>
              <a:t>The </a:t>
            </a:r>
            <a:r>
              <a:rPr lang="en-US" i="1" dirty="0">
                <a:solidFill>
                  <a:srgbClr val="9D0505"/>
                </a:solidFill>
              </a:rPr>
              <a:t>law of demand </a:t>
            </a:r>
            <a:r>
              <a:rPr lang="en-US" dirty="0"/>
              <a:t>states that the lower the price, the higher the quantity demanded, all other things equal.</a:t>
            </a:r>
          </a:p>
          <a:p>
            <a:endParaRPr lang="en-US" dirty="0"/>
          </a:p>
        </p:txBody>
      </p:sp>
      <p:sp>
        <p:nvSpPr>
          <p:cNvPr id="2" name="Title 1"/>
          <p:cNvSpPr>
            <a:spLocks noGrp="1"/>
          </p:cNvSpPr>
          <p:nvPr>
            <p:ph type="title"/>
          </p:nvPr>
        </p:nvSpPr>
        <p:spPr/>
        <p:txBody>
          <a:bodyPr>
            <a:normAutofit/>
          </a:bodyPr>
          <a:lstStyle/>
          <a:p>
            <a:r>
              <a:rPr lang="en-US" dirty="0"/>
              <a:t>Demand</a:t>
            </a:r>
            <a:endParaRPr lang="en-US" dirty="0">
              <a:solidFill>
                <a:srgbClr val="C00000"/>
              </a:solidFill>
            </a:endParaRPr>
          </a:p>
        </p:txBody>
      </p:sp>
    </p:spTree>
    <p:extLst>
      <p:ext uri="{BB962C8B-B14F-4D97-AF65-F5344CB8AC3E}">
        <p14:creationId xmlns:p14="http://schemas.microsoft.com/office/powerpoint/2010/main" val="2219736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spcBef>
                <a:spcPct val="35000"/>
              </a:spcBef>
              <a:buNone/>
            </a:pPr>
            <a:r>
              <a:rPr lang="en-US" sz="2600" dirty="0"/>
              <a:t>The equilibrium price and quantity are determined by the intersection of the demand and supply curves.</a:t>
            </a:r>
          </a:p>
          <a:p>
            <a:pPr>
              <a:spcBef>
                <a:spcPct val="35000"/>
              </a:spcBef>
            </a:pPr>
            <a:r>
              <a:rPr lang="en-US" sz="2600" dirty="0"/>
              <a:t>If a non-price factor changes, this affects the market equilibrium.</a:t>
            </a:r>
          </a:p>
          <a:p>
            <a:pPr>
              <a:lnSpc>
                <a:spcPct val="100000"/>
              </a:lnSpc>
              <a:spcBef>
                <a:spcPct val="35000"/>
              </a:spcBef>
            </a:pPr>
            <a:r>
              <a:rPr lang="en-US" sz="2600" dirty="0"/>
              <a:t>To determine the effect on market equilibrium, there are three questions that must be answered:</a:t>
            </a:r>
          </a:p>
          <a:p>
            <a:pPr lvl="1">
              <a:spcBef>
                <a:spcPct val="35000"/>
              </a:spcBef>
            </a:pPr>
            <a:r>
              <a:rPr lang="en-US" sz="2200" dirty="0"/>
              <a:t>Does the change affect demand? If so, how?</a:t>
            </a:r>
          </a:p>
          <a:p>
            <a:pPr lvl="1">
              <a:spcBef>
                <a:spcPct val="35000"/>
              </a:spcBef>
            </a:pPr>
            <a:r>
              <a:rPr lang="en-US" sz="2200" dirty="0"/>
              <a:t>Does the change affect supply? If so, how?</a:t>
            </a:r>
          </a:p>
          <a:p>
            <a:pPr lvl="1">
              <a:spcBef>
                <a:spcPct val="35000"/>
              </a:spcBef>
            </a:pPr>
            <a:r>
              <a:rPr lang="en-US" sz="2200" dirty="0"/>
              <a:t>What happens to equilibrium price and quantity?</a:t>
            </a:r>
          </a:p>
        </p:txBody>
      </p:sp>
      <p:sp>
        <p:nvSpPr>
          <p:cNvPr id="2" name="Title 1"/>
          <p:cNvSpPr>
            <a:spLocks noGrp="1"/>
          </p:cNvSpPr>
          <p:nvPr>
            <p:ph type="title"/>
          </p:nvPr>
        </p:nvSpPr>
        <p:spPr/>
        <p:txBody>
          <a:bodyPr/>
          <a:lstStyle/>
          <a:p>
            <a:r>
              <a:rPr lang="en-US" dirty="0"/>
              <a:t>Changes in market equilibrium</a:t>
            </a:r>
          </a:p>
        </p:txBody>
      </p:sp>
    </p:spTree>
    <p:extLst>
      <p:ext uri="{BB962C8B-B14F-4D97-AF65-F5344CB8AC3E}">
        <p14:creationId xmlns:p14="http://schemas.microsoft.com/office/powerpoint/2010/main" val="1607358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Shifts in demand</a:t>
            </a:r>
          </a:p>
        </p:txBody>
      </p:sp>
      <p:sp>
        <p:nvSpPr>
          <p:cNvPr id="6" name="Content Placeholder 5"/>
          <p:cNvSpPr>
            <a:spLocks noGrp="1"/>
          </p:cNvSpPr>
          <p:nvPr>
            <p:ph idx="4294967295"/>
          </p:nvPr>
        </p:nvSpPr>
        <p:spPr>
          <a:xfrm>
            <a:off x="467663" y="1219201"/>
            <a:ext cx="8229600" cy="990600"/>
          </a:xfrm>
        </p:spPr>
        <p:txBody>
          <a:bodyPr>
            <a:normAutofit lnSpcReduction="10000"/>
          </a:bodyPr>
          <a:lstStyle/>
          <a:p>
            <a:pPr marL="0" indent="0">
              <a:buNone/>
            </a:pPr>
            <a:r>
              <a:rPr lang="en-US" dirty="0"/>
              <a:t>Suppose the price of landline service suddenly skyrockets.</a:t>
            </a:r>
          </a:p>
        </p:txBody>
      </p:sp>
      <p:sp>
        <p:nvSpPr>
          <p:cNvPr id="13351" name="Freeform 65"/>
          <p:cNvSpPr>
            <a:spLocks/>
          </p:cNvSpPr>
          <p:nvPr/>
        </p:nvSpPr>
        <p:spPr bwMode="auto">
          <a:xfrm>
            <a:off x="1673225" y="3175000"/>
            <a:ext cx="2359025" cy="1662113"/>
          </a:xfrm>
          <a:custGeom>
            <a:avLst/>
            <a:gdLst>
              <a:gd name="T0" fmla="*/ 204 w 12387"/>
              <a:gd name="T1" fmla="*/ 55 h 8722"/>
              <a:gd name="T2" fmla="*/ 283 w 12387"/>
              <a:gd name="T3" fmla="*/ 109 h 8722"/>
              <a:gd name="T4" fmla="*/ 375 w 12387"/>
              <a:gd name="T5" fmla="*/ 174 h 8722"/>
              <a:gd name="T6" fmla="*/ 535 w 12387"/>
              <a:gd name="T7" fmla="*/ 286 h 8722"/>
              <a:gd name="T8" fmla="*/ 782 w 12387"/>
              <a:gd name="T9" fmla="*/ 458 h 8722"/>
              <a:gd name="T10" fmla="*/ 1057 w 12387"/>
              <a:gd name="T11" fmla="*/ 651 h 8722"/>
              <a:gd name="T12" fmla="*/ 1348 w 12387"/>
              <a:gd name="T13" fmla="*/ 854 h 8722"/>
              <a:gd name="T14" fmla="*/ 1788 w 12387"/>
              <a:gd name="T15" fmla="*/ 1162 h 8722"/>
              <a:gd name="T16" fmla="*/ 2067 w 12387"/>
              <a:gd name="T17" fmla="*/ 1356 h 8722"/>
              <a:gd name="T18" fmla="*/ 4224 w 12387"/>
              <a:gd name="T19" fmla="*/ 2863 h 8722"/>
              <a:gd name="T20" fmla="*/ 8278 w 12387"/>
              <a:gd name="T21" fmla="*/ 5695 h 8722"/>
              <a:gd name="T22" fmla="*/ 10435 w 12387"/>
              <a:gd name="T23" fmla="*/ 7201 h 8722"/>
              <a:gd name="T24" fmla="*/ 10713 w 12387"/>
              <a:gd name="T25" fmla="*/ 7396 h 8722"/>
              <a:gd name="T26" fmla="*/ 11153 w 12387"/>
              <a:gd name="T27" fmla="*/ 7703 h 8722"/>
              <a:gd name="T28" fmla="*/ 11444 w 12387"/>
              <a:gd name="T29" fmla="*/ 7907 h 8722"/>
              <a:gd name="T30" fmla="*/ 11719 w 12387"/>
              <a:gd name="T31" fmla="*/ 8099 h 8722"/>
              <a:gd name="T32" fmla="*/ 11967 w 12387"/>
              <a:gd name="T33" fmla="*/ 8272 h 8722"/>
              <a:gd name="T34" fmla="*/ 12127 w 12387"/>
              <a:gd name="T35" fmla="*/ 8384 h 8722"/>
              <a:gd name="T36" fmla="*/ 12219 w 12387"/>
              <a:gd name="T37" fmla="*/ 8448 h 8722"/>
              <a:gd name="T38" fmla="*/ 12297 w 12387"/>
              <a:gd name="T39" fmla="*/ 8503 h 8722"/>
              <a:gd name="T40" fmla="*/ 12355 w 12387"/>
              <a:gd name="T41" fmla="*/ 8666 h 8722"/>
              <a:gd name="T42" fmla="*/ 12183 w 12387"/>
              <a:gd name="T43" fmla="*/ 8667 h 8722"/>
              <a:gd name="T44" fmla="*/ 12104 w 12387"/>
              <a:gd name="T45" fmla="*/ 8613 h 8722"/>
              <a:gd name="T46" fmla="*/ 12012 w 12387"/>
              <a:gd name="T47" fmla="*/ 8548 h 8722"/>
              <a:gd name="T48" fmla="*/ 11852 w 12387"/>
              <a:gd name="T49" fmla="*/ 8436 h 8722"/>
              <a:gd name="T50" fmla="*/ 11605 w 12387"/>
              <a:gd name="T51" fmla="*/ 8263 h 8722"/>
              <a:gd name="T52" fmla="*/ 11330 w 12387"/>
              <a:gd name="T53" fmla="*/ 8071 h 8722"/>
              <a:gd name="T54" fmla="*/ 11039 w 12387"/>
              <a:gd name="T55" fmla="*/ 7867 h 8722"/>
              <a:gd name="T56" fmla="*/ 10599 w 12387"/>
              <a:gd name="T57" fmla="*/ 7560 h 8722"/>
              <a:gd name="T58" fmla="*/ 10320 w 12387"/>
              <a:gd name="T59" fmla="*/ 7365 h 8722"/>
              <a:gd name="T60" fmla="*/ 8163 w 12387"/>
              <a:gd name="T61" fmla="*/ 5859 h 8722"/>
              <a:gd name="T62" fmla="*/ 4110 w 12387"/>
              <a:gd name="T63" fmla="*/ 3027 h 8722"/>
              <a:gd name="T64" fmla="*/ 1952 w 12387"/>
              <a:gd name="T65" fmla="*/ 1520 h 8722"/>
              <a:gd name="T66" fmla="*/ 1674 w 12387"/>
              <a:gd name="T67" fmla="*/ 1325 h 8722"/>
              <a:gd name="T68" fmla="*/ 1234 w 12387"/>
              <a:gd name="T69" fmla="*/ 1018 h 8722"/>
              <a:gd name="T70" fmla="*/ 943 w 12387"/>
              <a:gd name="T71" fmla="*/ 815 h 8722"/>
              <a:gd name="T72" fmla="*/ 668 w 12387"/>
              <a:gd name="T73" fmla="*/ 623 h 8722"/>
              <a:gd name="T74" fmla="*/ 420 w 12387"/>
              <a:gd name="T75" fmla="*/ 450 h 8722"/>
              <a:gd name="T76" fmla="*/ 260 w 12387"/>
              <a:gd name="T77" fmla="*/ 338 h 8722"/>
              <a:gd name="T78" fmla="*/ 168 w 12387"/>
              <a:gd name="T79" fmla="*/ 274 h 8722"/>
              <a:gd name="T80" fmla="*/ 90 w 12387"/>
              <a:gd name="T81" fmla="*/ 219 h 8722"/>
              <a:gd name="T82" fmla="*/ 32 w 12387"/>
              <a:gd name="T83" fmla="*/ 56 h 8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387" h="8722">
                <a:moveTo>
                  <a:pt x="171" y="32"/>
                </a:moveTo>
                <a:lnTo>
                  <a:pt x="204" y="55"/>
                </a:lnTo>
                <a:lnTo>
                  <a:pt x="241" y="81"/>
                </a:lnTo>
                <a:lnTo>
                  <a:pt x="283" y="109"/>
                </a:lnTo>
                <a:lnTo>
                  <a:pt x="327" y="140"/>
                </a:lnTo>
                <a:lnTo>
                  <a:pt x="375" y="174"/>
                </a:lnTo>
                <a:lnTo>
                  <a:pt x="425" y="210"/>
                </a:lnTo>
                <a:lnTo>
                  <a:pt x="535" y="286"/>
                </a:lnTo>
                <a:lnTo>
                  <a:pt x="654" y="369"/>
                </a:lnTo>
                <a:lnTo>
                  <a:pt x="782" y="458"/>
                </a:lnTo>
                <a:lnTo>
                  <a:pt x="917" y="553"/>
                </a:lnTo>
                <a:lnTo>
                  <a:pt x="1057" y="651"/>
                </a:lnTo>
                <a:lnTo>
                  <a:pt x="1201" y="751"/>
                </a:lnTo>
                <a:lnTo>
                  <a:pt x="1348" y="854"/>
                </a:lnTo>
                <a:lnTo>
                  <a:pt x="1643" y="1060"/>
                </a:lnTo>
                <a:lnTo>
                  <a:pt x="1788" y="1162"/>
                </a:lnTo>
                <a:lnTo>
                  <a:pt x="1930" y="1260"/>
                </a:lnTo>
                <a:lnTo>
                  <a:pt x="2067" y="1356"/>
                </a:lnTo>
                <a:lnTo>
                  <a:pt x="2197" y="1447"/>
                </a:lnTo>
                <a:lnTo>
                  <a:pt x="4224" y="2863"/>
                </a:lnTo>
                <a:lnTo>
                  <a:pt x="6251" y="4279"/>
                </a:lnTo>
                <a:lnTo>
                  <a:pt x="8278" y="5695"/>
                </a:lnTo>
                <a:lnTo>
                  <a:pt x="10304" y="7110"/>
                </a:lnTo>
                <a:lnTo>
                  <a:pt x="10435" y="7201"/>
                </a:lnTo>
                <a:lnTo>
                  <a:pt x="10571" y="7297"/>
                </a:lnTo>
                <a:lnTo>
                  <a:pt x="10713" y="7396"/>
                </a:lnTo>
                <a:lnTo>
                  <a:pt x="10858" y="7498"/>
                </a:lnTo>
                <a:lnTo>
                  <a:pt x="11153" y="7703"/>
                </a:lnTo>
                <a:lnTo>
                  <a:pt x="11300" y="7806"/>
                </a:lnTo>
                <a:lnTo>
                  <a:pt x="11444" y="7907"/>
                </a:lnTo>
                <a:lnTo>
                  <a:pt x="11585" y="8005"/>
                </a:lnTo>
                <a:lnTo>
                  <a:pt x="11719" y="8099"/>
                </a:lnTo>
                <a:lnTo>
                  <a:pt x="11847" y="8189"/>
                </a:lnTo>
                <a:lnTo>
                  <a:pt x="11967" y="8272"/>
                </a:lnTo>
                <a:lnTo>
                  <a:pt x="12076" y="8348"/>
                </a:lnTo>
                <a:lnTo>
                  <a:pt x="12127" y="8384"/>
                </a:lnTo>
                <a:lnTo>
                  <a:pt x="12175" y="8418"/>
                </a:lnTo>
                <a:lnTo>
                  <a:pt x="12219" y="8448"/>
                </a:lnTo>
                <a:lnTo>
                  <a:pt x="12260" y="8477"/>
                </a:lnTo>
                <a:lnTo>
                  <a:pt x="12297" y="8503"/>
                </a:lnTo>
                <a:lnTo>
                  <a:pt x="12331" y="8527"/>
                </a:lnTo>
                <a:cubicBezTo>
                  <a:pt x="12376" y="8558"/>
                  <a:pt x="12387" y="8621"/>
                  <a:pt x="12355" y="8666"/>
                </a:cubicBezTo>
                <a:cubicBezTo>
                  <a:pt x="12324" y="8711"/>
                  <a:pt x="12261" y="8722"/>
                  <a:pt x="12216" y="8690"/>
                </a:cubicBezTo>
                <a:lnTo>
                  <a:pt x="12183" y="8667"/>
                </a:lnTo>
                <a:lnTo>
                  <a:pt x="12145" y="8641"/>
                </a:lnTo>
                <a:lnTo>
                  <a:pt x="12104" y="8613"/>
                </a:lnTo>
                <a:lnTo>
                  <a:pt x="12059" y="8581"/>
                </a:lnTo>
                <a:lnTo>
                  <a:pt x="12012" y="8548"/>
                </a:lnTo>
                <a:lnTo>
                  <a:pt x="11962" y="8512"/>
                </a:lnTo>
                <a:lnTo>
                  <a:pt x="11852" y="8436"/>
                </a:lnTo>
                <a:lnTo>
                  <a:pt x="11733" y="8352"/>
                </a:lnTo>
                <a:lnTo>
                  <a:pt x="11605" y="8263"/>
                </a:lnTo>
                <a:lnTo>
                  <a:pt x="11470" y="8169"/>
                </a:lnTo>
                <a:lnTo>
                  <a:pt x="11330" y="8071"/>
                </a:lnTo>
                <a:lnTo>
                  <a:pt x="11186" y="7970"/>
                </a:lnTo>
                <a:lnTo>
                  <a:pt x="11039" y="7867"/>
                </a:lnTo>
                <a:lnTo>
                  <a:pt x="10744" y="7661"/>
                </a:lnTo>
                <a:lnTo>
                  <a:pt x="10599" y="7560"/>
                </a:lnTo>
                <a:lnTo>
                  <a:pt x="10457" y="7461"/>
                </a:lnTo>
                <a:lnTo>
                  <a:pt x="10320" y="7365"/>
                </a:lnTo>
                <a:lnTo>
                  <a:pt x="10190" y="7274"/>
                </a:lnTo>
                <a:lnTo>
                  <a:pt x="8163" y="5859"/>
                </a:lnTo>
                <a:lnTo>
                  <a:pt x="6136" y="4443"/>
                </a:lnTo>
                <a:lnTo>
                  <a:pt x="4110" y="3027"/>
                </a:lnTo>
                <a:lnTo>
                  <a:pt x="2083" y="1611"/>
                </a:lnTo>
                <a:lnTo>
                  <a:pt x="1952" y="1520"/>
                </a:lnTo>
                <a:lnTo>
                  <a:pt x="1816" y="1425"/>
                </a:lnTo>
                <a:lnTo>
                  <a:pt x="1674" y="1325"/>
                </a:lnTo>
                <a:lnTo>
                  <a:pt x="1529" y="1224"/>
                </a:lnTo>
                <a:lnTo>
                  <a:pt x="1234" y="1018"/>
                </a:lnTo>
                <a:lnTo>
                  <a:pt x="1087" y="915"/>
                </a:lnTo>
                <a:lnTo>
                  <a:pt x="943" y="815"/>
                </a:lnTo>
                <a:lnTo>
                  <a:pt x="802" y="717"/>
                </a:lnTo>
                <a:lnTo>
                  <a:pt x="668" y="623"/>
                </a:lnTo>
                <a:lnTo>
                  <a:pt x="540" y="533"/>
                </a:lnTo>
                <a:lnTo>
                  <a:pt x="420" y="450"/>
                </a:lnTo>
                <a:lnTo>
                  <a:pt x="310" y="373"/>
                </a:lnTo>
                <a:lnTo>
                  <a:pt x="260" y="338"/>
                </a:lnTo>
                <a:lnTo>
                  <a:pt x="213" y="305"/>
                </a:lnTo>
                <a:lnTo>
                  <a:pt x="168" y="274"/>
                </a:lnTo>
                <a:lnTo>
                  <a:pt x="127" y="245"/>
                </a:lnTo>
                <a:lnTo>
                  <a:pt x="90" y="219"/>
                </a:lnTo>
                <a:lnTo>
                  <a:pt x="56" y="195"/>
                </a:lnTo>
                <a:cubicBezTo>
                  <a:pt x="11" y="164"/>
                  <a:pt x="0" y="101"/>
                  <a:pt x="32" y="56"/>
                </a:cubicBezTo>
                <a:cubicBezTo>
                  <a:pt x="63" y="11"/>
                  <a:pt x="126" y="0"/>
                  <a:pt x="171" y="32"/>
                </a:cubicBezTo>
                <a:close/>
              </a:path>
            </a:pathLst>
          </a:custGeom>
          <a:solidFill>
            <a:srgbClr val="ECB88C"/>
          </a:solidFill>
          <a:ln w="1" cap="flat">
            <a:solidFill>
              <a:srgbClr val="FAC090"/>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81" name="Rectangle 94"/>
          <p:cNvSpPr>
            <a:spLocks noChangeArrowheads="1"/>
          </p:cNvSpPr>
          <p:nvPr/>
        </p:nvSpPr>
        <p:spPr bwMode="auto">
          <a:xfrm>
            <a:off x="4071938" y="4800600"/>
            <a:ext cx="17938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82" name="Rectangle 95"/>
          <p:cNvSpPr>
            <a:spLocks noChangeArrowheads="1"/>
          </p:cNvSpPr>
          <p:nvPr/>
        </p:nvSpPr>
        <p:spPr bwMode="auto">
          <a:xfrm>
            <a:off x="4167188" y="4884737"/>
            <a:ext cx="104775"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Calibri" pitchFamily="34"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84" name="Freeform 97"/>
          <p:cNvSpPr>
            <a:spLocks noEditPoints="1"/>
          </p:cNvSpPr>
          <p:nvPr/>
        </p:nvSpPr>
        <p:spPr bwMode="auto">
          <a:xfrm>
            <a:off x="2862263" y="4037012"/>
            <a:ext cx="25400" cy="1554163"/>
          </a:xfrm>
          <a:custGeom>
            <a:avLst/>
            <a:gdLst>
              <a:gd name="T0" fmla="*/ 10 w 16"/>
              <a:gd name="T1" fmla="*/ 38 h 979"/>
              <a:gd name="T2" fmla="*/ 0 w 16"/>
              <a:gd name="T3" fmla="*/ 0 h 979"/>
              <a:gd name="T4" fmla="*/ 11 w 16"/>
              <a:gd name="T5" fmla="*/ 67 h 979"/>
              <a:gd name="T6" fmla="*/ 1 w 16"/>
              <a:gd name="T7" fmla="*/ 106 h 979"/>
              <a:gd name="T8" fmla="*/ 11 w 16"/>
              <a:gd name="T9" fmla="*/ 67 h 979"/>
              <a:gd name="T10" fmla="*/ 11 w 16"/>
              <a:gd name="T11" fmla="*/ 173 h 979"/>
              <a:gd name="T12" fmla="*/ 1 w 16"/>
              <a:gd name="T13" fmla="*/ 135 h 979"/>
              <a:gd name="T14" fmla="*/ 11 w 16"/>
              <a:gd name="T15" fmla="*/ 202 h 979"/>
              <a:gd name="T16" fmla="*/ 2 w 16"/>
              <a:gd name="T17" fmla="*/ 240 h 979"/>
              <a:gd name="T18" fmla="*/ 11 w 16"/>
              <a:gd name="T19" fmla="*/ 202 h 979"/>
              <a:gd name="T20" fmla="*/ 12 w 16"/>
              <a:gd name="T21" fmla="*/ 307 h 979"/>
              <a:gd name="T22" fmla="*/ 2 w 16"/>
              <a:gd name="T23" fmla="*/ 269 h 979"/>
              <a:gd name="T24" fmla="*/ 12 w 16"/>
              <a:gd name="T25" fmla="*/ 336 h 979"/>
              <a:gd name="T26" fmla="*/ 3 w 16"/>
              <a:gd name="T27" fmla="*/ 374 h 979"/>
              <a:gd name="T28" fmla="*/ 12 w 16"/>
              <a:gd name="T29" fmla="*/ 336 h 979"/>
              <a:gd name="T30" fmla="*/ 13 w 16"/>
              <a:gd name="T31" fmla="*/ 442 h 979"/>
              <a:gd name="T32" fmla="*/ 3 w 16"/>
              <a:gd name="T33" fmla="*/ 403 h 979"/>
              <a:gd name="T34" fmla="*/ 13 w 16"/>
              <a:gd name="T35" fmla="*/ 470 h 979"/>
              <a:gd name="T36" fmla="*/ 4 w 16"/>
              <a:gd name="T37" fmla="*/ 509 h 979"/>
              <a:gd name="T38" fmla="*/ 13 w 16"/>
              <a:gd name="T39" fmla="*/ 470 h 979"/>
              <a:gd name="T40" fmla="*/ 14 w 16"/>
              <a:gd name="T41" fmla="*/ 576 h 979"/>
              <a:gd name="T42" fmla="*/ 4 w 16"/>
              <a:gd name="T43" fmla="*/ 538 h 979"/>
              <a:gd name="T44" fmla="*/ 14 w 16"/>
              <a:gd name="T45" fmla="*/ 605 h 979"/>
              <a:gd name="T46" fmla="*/ 4 w 16"/>
              <a:gd name="T47" fmla="*/ 643 h 979"/>
              <a:gd name="T48" fmla="*/ 14 w 16"/>
              <a:gd name="T49" fmla="*/ 605 h 979"/>
              <a:gd name="T50" fmla="*/ 14 w 16"/>
              <a:gd name="T51" fmla="*/ 710 h 979"/>
              <a:gd name="T52" fmla="*/ 5 w 16"/>
              <a:gd name="T53" fmla="*/ 672 h 979"/>
              <a:gd name="T54" fmla="*/ 15 w 16"/>
              <a:gd name="T55" fmla="*/ 739 h 979"/>
              <a:gd name="T56" fmla="*/ 5 w 16"/>
              <a:gd name="T57" fmla="*/ 778 h 979"/>
              <a:gd name="T58" fmla="*/ 15 w 16"/>
              <a:gd name="T59" fmla="*/ 739 h 979"/>
              <a:gd name="T60" fmla="*/ 15 w 16"/>
              <a:gd name="T61" fmla="*/ 845 h 979"/>
              <a:gd name="T62" fmla="*/ 5 w 16"/>
              <a:gd name="T63" fmla="*/ 806 h 979"/>
              <a:gd name="T64" fmla="*/ 15 w 16"/>
              <a:gd name="T65" fmla="*/ 873 h 979"/>
              <a:gd name="T66" fmla="*/ 6 w 16"/>
              <a:gd name="T67" fmla="*/ 912 h 979"/>
              <a:gd name="T68" fmla="*/ 15 w 16"/>
              <a:gd name="T69" fmla="*/ 873 h 979"/>
              <a:gd name="T70" fmla="*/ 16 w 16"/>
              <a:gd name="T71" fmla="*/ 979 h 979"/>
              <a:gd name="T72" fmla="*/ 6 w 16"/>
              <a:gd name="T73" fmla="*/ 941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 h="979">
                <a:moveTo>
                  <a:pt x="10" y="0"/>
                </a:moveTo>
                <a:lnTo>
                  <a:pt x="10" y="38"/>
                </a:lnTo>
                <a:lnTo>
                  <a:pt x="1" y="39"/>
                </a:lnTo>
                <a:lnTo>
                  <a:pt x="0" y="0"/>
                </a:lnTo>
                <a:lnTo>
                  <a:pt x="10" y="0"/>
                </a:lnTo>
                <a:close/>
                <a:moveTo>
                  <a:pt x="11" y="67"/>
                </a:moveTo>
                <a:lnTo>
                  <a:pt x="11" y="106"/>
                </a:lnTo>
                <a:lnTo>
                  <a:pt x="1" y="106"/>
                </a:lnTo>
                <a:lnTo>
                  <a:pt x="1" y="67"/>
                </a:lnTo>
                <a:lnTo>
                  <a:pt x="11" y="67"/>
                </a:lnTo>
                <a:close/>
                <a:moveTo>
                  <a:pt x="11" y="134"/>
                </a:moveTo>
                <a:lnTo>
                  <a:pt x="11" y="173"/>
                </a:lnTo>
                <a:lnTo>
                  <a:pt x="2" y="173"/>
                </a:lnTo>
                <a:lnTo>
                  <a:pt x="1" y="135"/>
                </a:lnTo>
                <a:lnTo>
                  <a:pt x="11" y="134"/>
                </a:lnTo>
                <a:close/>
                <a:moveTo>
                  <a:pt x="11" y="202"/>
                </a:moveTo>
                <a:lnTo>
                  <a:pt x="12" y="240"/>
                </a:lnTo>
                <a:lnTo>
                  <a:pt x="2" y="240"/>
                </a:lnTo>
                <a:lnTo>
                  <a:pt x="2" y="202"/>
                </a:lnTo>
                <a:lnTo>
                  <a:pt x="11" y="202"/>
                </a:lnTo>
                <a:close/>
                <a:moveTo>
                  <a:pt x="12" y="269"/>
                </a:moveTo>
                <a:lnTo>
                  <a:pt x="12" y="307"/>
                </a:lnTo>
                <a:lnTo>
                  <a:pt x="2" y="307"/>
                </a:lnTo>
                <a:lnTo>
                  <a:pt x="2" y="269"/>
                </a:lnTo>
                <a:lnTo>
                  <a:pt x="12" y="269"/>
                </a:lnTo>
                <a:close/>
                <a:moveTo>
                  <a:pt x="12" y="336"/>
                </a:moveTo>
                <a:lnTo>
                  <a:pt x="12" y="374"/>
                </a:lnTo>
                <a:lnTo>
                  <a:pt x="3" y="374"/>
                </a:lnTo>
                <a:lnTo>
                  <a:pt x="3" y="336"/>
                </a:lnTo>
                <a:lnTo>
                  <a:pt x="12" y="336"/>
                </a:lnTo>
                <a:close/>
                <a:moveTo>
                  <a:pt x="13" y="403"/>
                </a:moveTo>
                <a:lnTo>
                  <a:pt x="13" y="442"/>
                </a:lnTo>
                <a:lnTo>
                  <a:pt x="3" y="442"/>
                </a:lnTo>
                <a:lnTo>
                  <a:pt x="3" y="403"/>
                </a:lnTo>
                <a:lnTo>
                  <a:pt x="13" y="403"/>
                </a:lnTo>
                <a:close/>
                <a:moveTo>
                  <a:pt x="13" y="470"/>
                </a:moveTo>
                <a:lnTo>
                  <a:pt x="13" y="509"/>
                </a:lnTo>
                <a:lnTo>
                  <a:pt x="4" y="509"/>
                </a:lnTo>
                <a:lnTo>
                  <a:pt x="3" y="470"/>
                </a:lnTo>
                <a:lnTo>
                  <a:pt x="13" y="470"/>
                </a:lnTo>
                <a:close/>
                <a:moveTo>
                  <a:pt x="13" y="538"/>
                </a:moveTo>
                <a:lnTo>
                  <a:pt x="14" y="576"/>
                </a:lnTo>
                <a:lnTo>
                  <a:pt x="4" y="576"/>
                </a:lnTo>
                <a:lnTo>
                  <a:pt x="4" y="538"/>
                </a:lnTo>
                <a:lnTo>
                  <a:pt x="13" y="538"/>
                </a:lnTo>
                <a:close/>
                <a:moveTo>
                  <a:pt x="14" y="605"/>
                </a:moveTo>
                <a:lnTo>
                  <a:pt x="14" y="643"/>
                </a:lnTo>
                <a:lnTo>
                  <a:pt x="4" y="643"/>
                </a:lnTo>
                <a:lnTo>
                  <a:pt x="4" y="605"/>
                </a:lnTo>
                <a:lnTo>
                  <a:pt x="14" y="605"/>
                </a:lnTo>
                <a:close/>
                <a:moveTo>
                  <a:pt x="14" y="672"/>
                </a:moveTo>
                <a:lnTo>
                  <a:pt x="14" y="710"/>
                </a:lnTo>
                <a:lnTo>
                  <a:pt x="5" y="710"/>
                </a:lnTo>
                <a:lnTo>
                  <a:pt x="5" y="672"/>
                </a:lnTo>
                <a:lnTo>
                  <a:pt x="14" y="672"/>
                </a:lnTo>
                <a:close/>
                <a:moveTo>
                  <a:pt x="15" y="739"/>
                </a:moveTo>
                <a:lnTo>
                  <a:pt x="15" y="777"/>
                </a:lnTo>
                <a:lnTo>
                  <a:pt x="5" y="778"/>
                </a:lnTo>
                <a:lnTo>
                  <a:pt x="5" y="739"/>
                </a:lnTo>
                <a:lnTo>
                  <a:pt x="15" y="739"/>
                </a:lnTo>
                <a:close/>
                <a:moveTo>
                  <a:pt x="15" y="806"/>
                </a:moveTo>
                <a:lnTo>
                  <a:pt x="15" y="845"/>
                </a:lnTo>
                <a:lnTo>
                  <a:pt x="6" y="845"/>
                </a:lnTo>
                <a:lnTo>
                  <a:pt x="5" y="806"/>
                </a:lnTo>
                <a:lnTo>
                  <a:pt x="15" y="806"/>
                </a:lnTo>
                <a:close/>
                <a:moveTo>
                  <a:pt x="15" y="873"/>
                </a:moveTo>
                <a:lnTo>
                  <a:pt x="16" y="912"/>
                </a:lnTo>
                <a:lnTo>
                  <a:pt x="6" y="912"/>
                </a:lnTo>
                <a:lnTo>
                  <a:pt x="6" y="874"/>
                </a:lnTo>
                <a:lnTo>
                  <a:pt x="15" y="873"/>
                </a:lnTo>
                <a:close/>
                <a:moveTo>
                  <a:pt x="16" y="941"/>
                </a:moveTo>
                <a:lnTo>
                  <a:pt x="16" y="979"/>
                </a:lnTo>
                <a:lnTo>
                  <a:pt x="6" y="979"/>
                </a:lnTo>
                <a:lnTo>
                  <a:pt x="6" y="941"/>
                </a:lnTo>
                <a:lnTo>
                  <a:pt x="16" y="94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85" name="Freeform 98"/>
          <p:cNvSpPr>
            <a:spLocks noEditPoints="1"/>
          </p:cNvSpPr>
          <p:nvPr/>
        </p:nvSpPr>
        <p:spPr bwMode="auto">
          <a:xfrm>
            <a:off x="566737" y="4000499"/>
            <a:ext cx="2193925" cy="28575"/>
          </a:xfrm>
          <a:custGeom>
            <a:avLst/>
            <a:gdLst>
              <a:gd name="T0" fmla="*/ 38 w 1382"/>
              <a:gd name="T1" fmla="*/ 1 h 18"/>
              <a:gd name="T2" fmla="*/ 0 w 1382"/>
              <a:gd name="T3" fmla="*/ 10 h 18"/>
              <a:gd name="T4" fmla="*/ 67 w 1382"/>
              <a:gd name="T5" fmla="*/ 1 h 18"/>
              <a:gd name="T6" fmla="*/ 105 w 1382"/>
              <a:gd name="T7" fmla="*/ 11 h 18"/>
              <a:gd name="T8" fmla="*/ 67 w 1382"/>
              <a:gd name="T9" fmla="*/ 1 h 18"/>
              <a:gd name="T10" fmla="*/ 173 w 1382"/>
              <a:gd name="T11" fmla="*/ 1 h 18"/>
              <a:gd name="T12" fmla="*/ 134 w 1382"/>
              <a:gd name="T13" fmla="*/ 11 h 18"/>
              <a:gd name="T14" fmla="*/ 201 w 1382"/>
              <a:gd name="T15" fmla="*/ 2 h 18"/>
              <a:gd name="T16" fmla="*/ 240 w 1382"/>
              <a:gd name="T17" fmla="*/ 11 h 18"/>
              <a:gd name="T18" fmla="*/ 201 w 1382"/>
              <a:gd name="T19" fmla="*/ 2 h 18"/>
              <a:gd name="T20" fmla="*/ 307 w 1382"/>
              <a:gd name="T21" fmla="*/ 2 h 18"/>
              <a:gd name="T22" fmla="*/ 268 w 1382"/>
              <a:gd name="T23" fmla="*/ 12 h 18"/>
              <a:gd name="T24" fmla="*/ 336 w 1382"/>
              <a:gd name="T25" fmla="*/ 2 h 18"/>
              <a:gd name="T26" fmla="*/ 374 w 1382"/>
              <a:gd name="T27" fmla="*/ 12 h 18"/>
              <a:gd name="T28" fmla="*/ 336 w 1382"/>
              <a:gd name="T29" fmla="*/ 2 h 18"/>
              <a:gd name="T30" fmla="*/ 441 w 1382"/>
              <a:gd name="T31" fmla="*/ 3 h 18"/>
              <a:gd name="T32" fmla="*/ 403 w 1382"/>
              <a:gd name="T33" fmla="*/ 12 h 18"/>
              <a:gd name="T34" fmla="*/ 470 w 1382"/>
              <a:gd name="T35" fmla="*/ 3 h 18"/>
              <a:gd name="T36" fmla="*/ 509 w 1382"/>
              <a:gd name="T37" fmla="*/ 13 h 18"/>
              <a:gd name="T38" fmla="*/ 470 w 1382"/>
              <a:gd name="T39" fmla="*/ 3 h 18"/>
              <a:gd name="T40" fmla="*/ 576 w 1382"/>
              <a:gd name="T41" fmla="*/ 4 h 18"/>
              <a:gd name="T42" fmla="*/ 537 w 1382"/>
              <a:gd name="T43" fmla="*/ 13 h 18"/>
              <a:gd name="T44" fmla="*/ 605 w 1382"/>
              <a:gd name="T45" fmla="*/ 4 h 18"/>
              <a:gd name="T46" fmla="*/ 643 w 1382"/>
              <a:gd name="T47" fmla="*/ 14 h 18"/>
              <a:gd name="T48" fmla="*/ 605 w 1382"/>
              <a:gd name="T49" fmla="*/ 4 h 18"/>
              <a:gd name="T50" fmla="*/ 710 w 1382"/>
              <a:gd name="T51" fmla="*/ 5 h 18"/>
              <a:gd name="T52" fmla="*/ 672 w 1382"/>
              <a:gd name="T53" fmla="*/ 14 h 18"/>
              <a:gd name="T54" fmla="*/ 739 w 1382"/>
              <a:gd name="T55" fmla="*/ 5 h 18"/>
              <a:gd name="T56" fmla="*/ 777 w 1382"/>
              <a:gd name="T57" fmla="*/ 14 h 18"/>
              <a:gd name="T58" fmla="*/ 739 w 1382"/>
              <a:gd name="T59" fmla="*/ 5 h 18"/>
              <a:gd name="T60" fmla="*/ 845 w 1382"/>
              <a:gd name="T61" fmla="*/ 5 h 18"/>
              <a:gd name="T62" fmla="*/ 806 w 1382"/>
              <a:gd name="T63" fmla="*/ 15 h 18"/>
              <a:gd name="T64" fmla="*/ 873 w 1382"/>
              <a:gd name="T65" fmla="*/ 5 h 18"/>
              <a:gd name="T66" fmla="*/ 912 w 1382"/>
              <a:gd name="T67" fmla="*/ 15 h 18"/>
              <a:gd name="T68" fmla="*/ 873 w 1382"/>
              <a:gd name="T69" fmla="*/ 5 h 18"/>
              <a:gd name="T70" fmla="*/ 979 w 1382"/>
              <a:gd name="T71" fmla="*/ 6 h 18"/>
              <a:gd name="T72" fmla="*/ 941 w 1382"/>
              <a:gd name="T73" fmla="*/ 15 h 18"/>
              <a:gd name="T74" fmla="*/ 1008 w 1382"/>
              <a:gd name="T75" fmla="*/ 6 h 18"/>
              <a:gd name="T76" fmla="*/ 1046 w 1382"/>
              <a:gd name="T77" fmla="*/ 16 h 18"/>
              <a:gd name="T78" fmla="*/ 1008 w 1382"/>
              <a:gd name="T79" fmla="*/ 6 h 18"/>
              <a:gd name="T80" fmla="*/ 1113 w 1382"/>
              <a:gd name="T81" fmla="*/ 7 h 18"/>
              <a:gd name="T82" fmla="*/ 1075 w 1382"/>
              <a:gd name="T83" fmla="*/ 16 h 18"/>
              <a:gd name="T84" fmla="*/ 1142 w 1382"/>
              <a:gd name="T85" fmla="*/ 7 h 18"/>
              <a:gd name="T86" fmla="*/ 1181 w 1382"/>
              <a:gd name="T87" fmla="*/ 17 h 18"/>
              <a:gd name="T88" fmla="*/ 1142 w 1382"/>
              <a:gd name="T89" fmla="*/ 7 h 18"/>
              <a:gd name="T90" fmla="*/ 1248 w 1382"/>
              <a:gd name="T91" fmla="*/ 8 h 18"/>
              <a:gd name="T92" fmla="*/ 1209 w 1382"/>
              <a:gd name="T93" fmla="*/ 17 h 18"/>
              <a:gd name="T94" fmla="*/ 1277 w 1382"/>
              <a:gd name="T95" fmla="*/ 8 h 18"/>
              <a:gd name="T96" fmla="*/ 1315 w 1382"/>
              <a:gd name="T97" fmla="*/ 18 h 18"/>
              <a:gd name="T98" fmla="*/ 1277 w 1382"/>
              <a:gd name="T99" fmla="*/ 8 h 18"/>
              <a:gd name="T100" fmla="*/ 1382 w 1382"/>
              <a:gd name="T101" fmla="*/ 8 h 18"/>
              <a:gd name="T102" fmla="*/ 1344 w 1382"/>
              <a:gd name="T10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82" h="18">
                <a:moveTo>
                  <a:pt x="0" y="0"/>
                </a:moveTo>
                <a:lnTo>
                  <a:pt x="38" y="1"/>
                </a:lnTo>
                <a:lnTo>
                  <a:pt x="38" y="10"/>
                </a:lnTo>
                <a:lnTo>
                  <a:pt x="0" y="10"/>
                </a:lnTo>
                <a:lnTo>
                  <a:pt x="0" y="0"/>
                </a:lnTo>
                <a:close/>
                <a:moveTo>
                  <a:pt x="67" y="1"/>
                </a:moveTo>
                <a:lnTo>
                  <a:pt x="105" y="1"/>
                </a:lnTo>
                <a:lnTo>
                  <a:pt x="105" y="11"/>
                </a:lnTo>
                <a:lnTo>
                  <a:pt x="67" y="10"/>
                </a:lnTo>
                <a:lnTo>
                  <a:pt x="67" y="1"/>
                </a:lnTo>
                <a:close/>
                <a:moveTo>
                  <a:pt x="134" y="1"/>
                </a:moveTo>
                <a:lnTo>
                  <a:pt x="173" y="1"/>
                </a:lnTo>
                <a:lnTo>
                  <a:pt x="172" y="11"/>
                </a:lnTo>
                <a:lnTo>
                  <a:pt x="134" y="11"/>
                </a:lnTo>
                <a:lnTo>
                  <a:pt x="134" y="1"/>
                </a:lnTo>
                <a:close/>
                <a:moveTo>
                  <a:pt x="201" y="2"/>
                </a:moveTo>
                <a:lnTo>
                  <a:pt x="240" y="2"/>
                </a:lnTo>
                <a:lnTo>
                  <a:pt x="240" y="11"/>
                </a:lnTo>
                <a:lnTo>
                  <a:pt x="201" y="11"/>
                </a:lnTo>
                <a:lnTo>
                  <a:pt x="201" y="2"/>
                </a:lnTo>
                <a:close/>
                <a:moveTo>
                  <a:pt x="269" y="2"/>
                </a:moveTo>
                <a:lnTo>
                  <a:pt x="307" y="2"/>
                </a:lnTo>
                <a:lnTo>
                  <a:pt x="307" y="12"/>
                </a:lnTo>
                <a:lnTo>
                  <a:pt x="268" y="12"/>
                </a:lnTo>
                <a:lnTo>
                  <a:pt x="269" y="2"/>
                </a:lnTo>
                <a:close/>
                <a:moveTo>
                  <a:pt x="336" y="2"/>
                </a:moveTo>
                <a:lnTo>
                  <a:pt x="374" y="3"/>
                </a:lnTo>
                <a:lnTo>
                  <a:pt x="374" y="12"/>
                </a:lnTo>
                <a:lnTo>
                  <a:pt x="336" y="12"/>
                </a:lnTo>
                <a:lnTo>
                  <a:pt x="336" y="2"/>
                </a:lnTo>
                <a:close/>
                <a:moveTo>
                  <a:pt x="403" y="3"/>
                </a:moveTo>
                <a:lnTo>
                  <a:pt x="441" y="3"/>
                </a:lnTo>
                <a:lnTo>
                  <a:pt x="441" y="13"/>
                </a:lnTo>
                <a:lnTo>
                  <a:pt x="403" y="12"/>
                </a:lnTo>
                <a:lnTo>
                  <a:pt x="403" y="3"/>
                </a:lnTo>
                <a:close/>
                <a:moveTo>
                  <a:pt x="470" y="3"/>
                </a:moveTo>
                <a:lnTo>
                  <a:pt x="509" y="3"/>
                </a:lnTo>
                <a:lnTo>
                  <a:pt x="509" y="13"/>
                </a:lnTo>
                <a:lnTo>
                  <a:pt x="470" y="13"/>
                </a:lnTo>
                <a:lnTo>
                  <a:pt x="470" y="3"/>
                </a:lnTo>
                <a:close/>
                <a:moveTo>
                  <a:pt x="537" y="4"/>
                </a:moveTo>
                <a:lnTo>
                  <a:pt x="576" y="4"/>
                </a:lnTo>
                <a:lnTo>
                  <a:pt x="576" y="13"/>
                </a:lnTo>
                <a:lnTo>
                  <a:pt x="537" y="13"/>
                </a:lnTo>
                <a:lnTo>
                  <a:pt x="537" y="4"/>
                </a:lnTo>
                <a:close/>
                <a:moveTo>
                  <a:pt x="605" y="4"/>
                </a:moveTo>
                <a:lnTo>
                  <a:pt x="643" y="4"/>
                </a:lnTo>
                <a:lnTo>
                  <a:pt x="643" y="14"/>
                </a:lnTo>
                <a:lnTo>
                  <a:pt x="605" y="14"/>
                </a:lnTo>
                <a:lnTo>
                  <a:pt x="605" y="4"/>
                </a:lnTo>
                <a:close/>
                <a:moveTo>
                  <a:pt x="672" y="4"/>
                </a:moveTo>
                <a:lnTo>
                  <a:pt x="710" y="5"/>
                </a:lnTo>
                <a:lnTo>
                  <a:pt x="710" y="14"/>
                </a:lnTo>
                <a:lnTo>
                  <a:pt x="672" y="14"/>
                </a:lnTo>
                <a:lnTo>
                  <a:pt x="672" y="4"/>
                </a:lnTo>
                <a:close/>
                <a:moveTo>
                  <a:pt x="739" y="5"/>
                </a:moveTo>
                <a:lnTo>
                  <a:pt x="777" y="5"/>
                </a:lnTo>
                <a:lnTo>
                  <a:pt x="777" y="14"/>
                </a:lnTo>
                <a:lnTo>
                  <a:pt x="739" y="14"/>
                </a:lnTo>
                <a:lnTo>
                  <a:pt x="739" y="5"/>
                </a:lnTo>
                <a:close/>
                <a:moveTo>
                  <a:pt x="806" y="5"/>
                </a:moveTo>
                <a:lnTo>
                  <a:pt x="845" y="5"/>
                </a:lnTo>
                <a:lnTo>
                  <a:pt x="845" y="15"/>
                </a:lnTo>
                <a:lnTo>
                  <a:pt x="806" y="15"/>
                </a:lnTo>
                <a:lnTo>
                  <a:pt x="806" y="5"/>
                </a:lnTo>
                <a:close/>
                <a:moveTo>
                  <a:pt x="873" y="5"/>
                </a:moveTo>
                <a:lnTo>
                  <a:pt x="912" y="6"/>
                </a:lnTo>
                <a:lnTo>
                  <a:pt x="912" y="15"/>
                </a:lnTo>
                <a:lnTo>
                  <a:pt x="873" y="15"/>
                </a:lnTo>
                <a:lnTo>
                  <a:pt x="873" y="5"/>
                </a:lnTo>
                <a:close/>
                <a:moveTo>
                  <a:pt x="941" y="6"/>
                </a:moveTo>
                <a:lnTo>
                  <a:pt x="979" y="6"/>
                </a:lnTo>
                <a:lnTo>
                  <a:pt x="979" y="16"/>
                </a:lnTo>
                <a:lnTo>
                  <a:pt x="941" y="15"/>
                </a:lnTo>
                <a:lnTo>
                  <a:pt x="941" y="6"/>
                </a:lnTo>
                <a:close/>
                <a:moveTo>
                  <a:pt x="1008" y="6"/>
                </a:moveTo>
                <a:lnTo>
                  <a:pt x="1046" y="6"/>
                </a:lnTo>
                <a:lnTo>
                  <a:pt x="1046" y="16"/>
                </a:lnTo>
                <a:lnTo>
                  <a:pt x="1008" y="16"/>
                </a:lnTo>
                <a:lnTo>
                  <a:pt x="1008" y="6"/>
                </a:lnTo>
                <a:close/>
                <a:moveTo>
                  <a:pt x="1075" y="7"/>
                </a:moveTo>
                <a:lnTo>
                  <a:pt x="1113" y="7"/>
                </a:lnTo>
                <a:lnTo>
                  <a:pt x="1113" y="16"/>
                </a:lnTo>
                <a:lnTo>
                  <a:pt x="1075" y="16"/>
                </a:lnTo>
                <a:lnTo>
                  <a:pt x="1075" y="7"/>
                </a:lnTo>
                <a:close/>
                <a:moveTo>
                  <a:pt x="1142" y="7"/>
                </a:moveTo>
                <a:lnTo>
                  <a:pt x="1181" y="7"/>
                </a:lnTo>
                <a:lnTo>
                  <a:pt x="1181" y="17"/>
                </a:lnTo>
                <a:lnTo>
                  <a:pt x="1142" y="17"/>
                </a:lnTo>
                <a:lnTo>
                  <a:pt x="1142" y="7"/>
                </a:lnTo>
                <a:close/>
                <a:moveTo>
                  <a:pt x="1209" y="7"/>
                </a:moveTo>
                <a:lnTo>
                  <a:pt x="1248" y="8"/>
                </a:lnTo>
                <a:lnTo>
                  <a:pt x="1248" y="17"/>
                </a:lnTo>
                <a:lnTo>
                  <a:pt x="1209" y="17"/>
                </a:lnTo>
                <a:lnTo>
                  <a:pt x="1209" y="7"/>
                </a:lnTo>
                <a:close/>
                <a:moveTo>
                  <a:pt x="1277" y="8"/>
                </a:moveTo>
                <a:lnTo>
                  <a:pt x="1315" y="8"/>
                </a:lnTo>
                <a:lnTo>
                  <a:pt x="1315" y="18"/>
                </a:lnTo>
                <a:lnTo>
                  <a:pt x="1277" y="17"/>
                </a:lnTo>
                <a:lnTo>
                  <a:pt x="1277" y="8"/>
                </a:lnTo>
                <a:close/>
                <a:moveTo>
                  <a:pt x="1344" y="8"/>
                </a:moveTo>
                <a:lnTo>
                  <a:pt x="1382" y="8"/>
                </a:lnTo>
                <a:lnTo>
                  <a:pt x="1382" y="18"/>
                </a:lnTo>
                <a:lnTo>
                  <a:pt x="1344" y="18"/>
                </a:lnTo>
                <a:lnTo>
                  <a:pt x="1344" y="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 name="Group 3"/>
          <p:cNvGrpSpPr/>
          <p:nvPr/>
        </p:nvGrpSpPr>
        <p:grpSpPr>
          <a:xfrm>
            <a:off x="1189038" y="3257550"/>
            <a:ext cx="2662238" cy="1606550"/>
            <a:chOff x="1189038" y="3081338"/>
            <a:chExt cx="2662238" cy="1606550"/>
          </a:xfrm>
        </p:grpSpPr>
        <p:sp>
          <p:nvSpPr>
            <p:cNvPr id="13387" name="Freeform 100"/>
            <p:cNvSpPr>
              <a:spLocks noEditPoints="1"/>
            </p:cNvSpPr>
            <p:nvPr/>
          </p:nvSpPr>
          <p:spPr bwMode="auto">
            <a:xfrm>
              <a:off x="1884363" y="3557588"/>
              <a:ext cx="604838" cy="119063"/>
            </a:xfrm>
            <a:custGeom>
              <a:avLst/>
              <a:gdLst>
                <a:gd name="T0" fmla="*/ 3 w 6357"/>
                <a:gd name="T1" fmla="*/ 809 h 1262"/>
                <a:gd name="T2" fmla="*/ 6088 w 6357"/>
                <a:gd name="T3" fmla="*/ 761 h 1262"/>
                <a:gd name="T4" fmla="*/ 6086 w 6357"/>
                <a:gd name="T5" fmla="*/ 489 h 1262"/>
                <a:gd name="T6" fmla="*/ 0 w 6357"/>
                <a:gd name="T7" fmla="*/ 537 h 1262"/>
                <a:gd name="T8" fmla="*/ 3 w 6357"/>
                <a:gd name="T9" fmla="*/ 809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5200 w 6357"/>
                <a:gd name="T21" fmla="*/ 273 h 1262"/>
                <a:gd name="T22" fmla="*/ 6019 w 6357"/>
                <a:gd name="T23" fmla="*/ 743 h 1262"/>
                <a:gd name="T24" fmla="*/ 6017 w 6357"/>
                <a:gd name="T25" fmla="*/ 508 h 1262"/>
                <a:gd name="T26" fmla="*/ 5205 w 6357"/>
                <a:gd name="T27" fmla="*/ 990 h 1262"/>
                <a:gd name="T28" fmla="*/ 5158 w 6357"/>
                <a:gd name="T29" fmla="*/ 1176 h 1262"/>
                <a:gd name="T30" fmla="*/ 5344 w 6357"/>
                <a:gd name="T31"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57" h="1262">
                  <a:moveTo>
                    <a:pt x="3" y="809"/>
                  </a:moveTo>
                  <a:lnTo>
                    <a:pt x="6088" y="761"/>
                  </a:lnTo>
                  <a:lnTo>
                    <a:pt x="6086" y="489"/>
                  </a:lnTo>
                  <a:lnTo>
                    <a:pt x="0" y="537"/>
                  </a:lnTo>
                  <a:lnTo>
                    <a:pt x="3" y="809"/>
                  </a:lnTo>
                  <a:close/>
                  <a:moveTo>
                    <a:pt x="5344" y="1224"/>
                  </a:moveTo>
                  <a:lnTo>
                    <a:pt x="6357" y="622"/>
                  </a:lnTo>
                  <a:lnTo>
                    <a:pt x="5335" y="37"/>
                  </a:lnTo>
                  <a:cubicBezTo>
                    <a:pt x="5270" y="0"/>
                    <a:pt x="5186" y="22"/>
                    <a:pt x="5149" y="87"/>
                  </a:cubicBezTo>
                  <a:cubicBezTo>
                    <a:pt x="5112" y="153"/>
                    <a:pt x="5134" y="236"/>
                    <a:pt x="5200" y="273"/>
                  </a:cubicBezTo>
                  <a:lnTo>
                    <a:pt x="5200" y="273"/>
                  </a:lnTo>
                  <a:lnTo>
                    <a:pt x="6019" y="743"/>
                  </a:lnTo>
                  <a:lnTo>
                    <a:pt x="6017" y="508"/>
                  </a:lnTo>
                  <a:lnTo>
                    <a:pt x="5205" y="990"/>
                  </a:lnTo>
                  <a:cubicBezTo>
                    <a:pt x="5141" y="1028"/>
                    <a:pt x="5119" y="1112"/>
                    <a:pt x="5158" y="1176"/>
                  </a:cubicBezTo>
                  <a:cubicBezTo>
                    <a:pt x="5196" y="1241"/>
                    <a:pt x="5280" y="1262"/>
                    <a:pt x="5344" y="1224"/>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88" name="Freeform 101"/>
            <p:cNvSpPr>
              <a:spLocks noEditPoints="1"/>
            </p:cNvSpPr>
            <p:nvPr/>
          </p:nvSpPr>
          <p:spPr bwMode="auto">
            <a:xfrm>
              <a:off x="2836863" y="4233863"/>
              <a:ext cx="604838" cy="120650"/>
            </a:xfrm>
            <a:custGeom>
              <a:avLst/>
              <a:gdLst>
                <a:gd name="T0" fmla="*/ 1 w 3178"/>
                <a:gd name="T1" fmla="*/ 404 h 631"/>
                <a:gd name="T2" fmla="*/ 3044 w 3178"/>
                <a:gd name="T3" fmla="*/ 381 h 631"/>
                <a:gd name="T4" fmla="*/ 3043 w 3178"/>
                <a:gd name="T5" fmla="*/ 245 h 631"/>
                <a:gd name="T6" fmla="*/ 0 w 3178"/>
                <a:gd name="T7" fmla="*/ 268 h 631"/>
                <a:gd name="T8" fmla="*/ 1 w 3178"/>
                <a:gd name="T9" fmla="*/ 404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4"/>
                  </a:moveTo>
                  <a:lnTo>
                    <a:pt x="3044" y="381"/>
                  </a:lnTo>
                  <a:lnTo>
                    <a:pt x="3043" y="245"/>
                  </a:lnTo>
                  <a:lnTo>
                    <a:pt x="0" y="268"/>
                  </a:lnTo>
                  <a:lnTo>
                    <a:pt x="1" y="404"/>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89" name="Freeform 102"/>
            <p:cNvSpPr>
              <a:spLocks noEditPoints="1"/>
            </p:cNvSpPr>
            <p:nvPr/>
          </p:nvSpPr>
          <p:spPr bwMode="auto">
            <a:xfrm>
              <a:off x="3246438" y="4567238"/>
              <a:ext cx="604838" cy="120650"/>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90" name="Freeform 103"/>
            <p:cNvSpPr>
              <a:spLocks noEditPoints="1"/>
            </p:cNvSpPr>
            <p:nvPr/>
          </p:nvSpPr>
          <p:spPr bwMode="auto">
            <a:xfrm>
              <a:off x="1189038" y="3081338"/>
              <a:ext cx="604838" cy="120650"/>
            </a:xfrm>
            <a:custGeom>
              <a:avLst/>
              <a:gdLst>
                <a:gd name="T0" fmla="*/ 3 w 6357"/>
                <a:gd name="T1" fmla="*/ 809 h 1262"/>
                <a:gd name="T2" fmla="*/ 6088 w 6357"/>
                <a:gd name="T3" fmla="*/ 761 h 1262"/>
                <a:gd name="T4" fmla="*/ 6086 w 6357"/>
                <a:gd name="T5" fmla="*/ 489 h 1262"/>
                <a:gd name="T6" fmla="*/ 0 w 6357"/>
                <a:gd name="T7" fmla="*/ 537 h 1262"/>
                <a:gd name="T8" fmla="*/ 3 w 6357"/>
                <a:gd name="T9" fmla="*/ 809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6019 w 6357"/>
                <a:gd name="T21" fmla="*/ 743 h 1262"/>
                <a:gd name="T22" fmla="*/ 6017 w 6357"/>
                <a:gd name="T23" fmla="*/ 508 h 1262"/>
                <a:gd name="T24" fmla="*/ 5205 w 6357"/>
                <a:gd name="T25" fmla="*/ 990 h 1262"/>
                <a:gd name="T26" fmla="*/ 5158 w 6357"/>
                <a:gd name="T27" fmla="*/ 1176 h 1262"/>
                <a:gd name="T28" fmla="*/ 5344 w 6357"/>
                <a:gd name="T29"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7" h="1262">
                  <a:moveTo>
                    <a:pt x="3" y="809"/>
                  </a:moveTo>
                  <a:lnTo>
                    <a:pt x="6088" y="761"/>
                  </a:lnTo>
                  <a:lnTo>
                    <a:pt x="6086" y="489"/>
                  </a:lnTo>
                  <a:lnTo>
                    <a:pt x="0" y="537"/>
                  </a:lnTo>
                  <a:lnTo>
                    <a:pt x="3" y="809"/>
                  </a:lnTo>
                  <a:close/>
                  <a:moveTo>
                    <a:pt x="5344" y="1224"/>
                  </a:moveTo>
                  <a:lnTo>
                    <a:pt x="6357" y="622"/>
                  </a:lnTo>
                  <a:lnTo>
                    <a:pt x="5335" y="37"/>
                  </a:lnTo>
                  <a:cubicBezTo>
                    <a:pt x="5270" y="0"/>
                    <a:pt x="5186" y="22"/>
                    <a:pt x="5149" y="87"/>
                  </a:cubicBezTo>
                  <a:cubicBezTo>
                    <a:pt x="5112" y="153"/>
                    <a:pt x="5134" y="236"/>
                    <a:pt x="5200" y="273"/>
                  </a:cubicBezTo>
                  <a:lnTo>
                    <a:pt x="6019" y="743"/>
                  </a:lnTo>
                  <a:lnTo>
                    <a:pt x="6017" y="508"/>
                  </a:lnTo>
                  <a:lnTo>
                    <a:pt x="5205" y="990"/>
                  </a:lnTo>
                  <a:cubicBezTo>
                    <a:pt x="5141" y="1028"/>
                    <a:pt x="5119" y="1112"/>
                    <a:pt x="5158" y="1176"/>
                  </a:cubicBezTo>
                  <a:cubicBezTo>
                    <a:pt x="5196" y="1241"/>
                    <a:pt x="5280" y="1262"/>
                    <a:pt x="5344" y="1224"/>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3393" name="Group 13392"/>
          <p:cNvGrpSpPr/>
          <p:nvPr/>
        </p:nvGrpSpPr>
        <p:grpSpPr>
          <a:xfrm>
            <a:off x="163513" y="2606675"/>
            <a:ext cx="4430713" cy="3565525"/>
            <a:chOff x="163513" y="2430463"/>
            <a:chExt cx="4430713" cy="3565525"/>
          </a:xfrm>
        </p:grpSpPr>
        <p:sp>
          <p:nvSpPr>
            <p:cNvPr id="13346" name="Rectangle 60"/>
            <p:cNvSpPr>
              <a:spLocks noChangeArrowheads="1"/>
            </p:cNvSpPr>
            <p:nvPr/>
          </p:nvSpPr>
          <p:spPr bwMode="auto">
            <a:xfrm>
              <a:off x="531813" y="2751138"/>
              <a:ext cx="7938" cy="2697163"/>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47" name="Freeform 61"/>
            <p:cNvSpPr>
              <a:spLocks noEditPoints="1"/>
            </p:cNvSpPr>
            <p:nvPr/>
          </p:nvSpPr>
          <p:spPr bwMode="auto">
            <a:xfrm>
              <a:off x="487363" y="2746375"/>
              <a:ext cx="47625" cy="2706688"/>
            </a:xfrm>
            <a:custGeom>
              <a:avLst/>
              <a:gdLst>
                <a:gd name="T0" fmla="*/ 0 w 30"/>
                <a:gd name="T1" fmla="*/ 1699 h 1705"/>
                <a:gd name="T2" fmla="*/ 30 w 30"/>
                <a:gd name="T3" fmla="*/ 1699 h 1705"/>
                <a:gd name="T4" fmla="*/ 30 w 30"/>
                <a:gd name="T5" fmla="*/ 1705 h 1705"/>
                <a:gd name="T6" fmla="*/ 0 w 30"/>
                <a:gd name="T7" fmla="*/ 1705 h 1705"/>
                <a:gd name="T8" fmla="*/ 0 w 30"/>
                <a:gd name="T9" fmla="*/ 1699 h 1705"/>
                <a:gd name="T10" fmla="*/ 0 w 30"/>
                <a:gd name="T11" fmla="*/ 1529 h 1705"/>
                <a:gd name="T12" fmla="*/ 30 w 30"/>
                <a:gd name="T13" fmla="*/ 1529 h 1705"/>
                <a:gd name="T14" fmla="*/ 30 w 30"/>
                <a:gd name="T15" fmla="*/ 1535 h 1705"/>
                <a:gd name="T16" fmla="*/ 0 w 30"/>
                <a:gd name="T17" fmla="*/ 1535 h 1705"/>
                <a:gd name="T18" fmla="*/ 0 w 30"/>
                <a:gd name="T19" fmla="*/ 1529 h 1705"/>
                <a:gd name="T20" fmla="*/ 0 w 30"/>
                <a:gd name="T21" fmla="*/ 1360 h 1705"/>
                <a:gd name="T22" fmla="*/ 30 w 30"/>
                <a:gd name="T23" fmla="*/ 1360 h 1705"/>
                <a:gd name="T24" fmla="*/ 30 w 30"/>
                <a:gd name="T25" fmla="*/ 1365 h 1705"/>
                <a:gd name="T26" fmla="*/ 0 w 30"/>
                <a:gd name="T27" fmla="*/ 1365 h 1705"/>
                <a:gd name="T28" fmla="*/ 0 w 30"/>
                <a:gd name="T29" fmla="*/ 1360 h 1705"/>
                <a:gd name="T30" fmla="*/ 0 w 30"/>
                <a:gd name="T31" fmla="*/ 1190 h 1705"/>
                <a:gd name="T32" fmla="*/ 30 w 30"/>
                <a:gd name="T33" fmla="*/ 1190 h 1705"/>
                <a:gd name="T34" fmla="*/ 30 w 30"/>
                <a:gd name="T35" fmla="*/ 1195 h 1705"/>
                <a:gd name="T36" fmla="*/ 0 w 30"/>
                <a:gd name="T37" fmla="*/ 1195 h 1705"/>
                <a:gd name="T38" fmla="*/ 0 w 30"/>
                <a:gd name="T39" fmla="*/ 1190 h 1705"/>
                <a:gd name="T40" fmla="*/ 0 w 30"/>
                <a:gd name="T41" fmla="*/ 1020 h 1705"/>
                <a:gd name="T42" fmla="*/ 30 w 30"/>
                <a:gd name="T43" fmla="*/ 1020 h 1705"/>
                <a:gd name="T44" fmla="*/ 30 w 30"/>
                <a:gd name="T45" fmla="*/ 1025 h 1705"/>
                <a:gd name="T46" fmla="*/ 0 w 30"/>
                <a:gd name="T47" fmla="*/ 1025 h 1705"/>
                <a:gd name="T48" fmla="*/ 0 w 30"/>
                <a:gd name="T49" fmla="*/ 1020 h 1705"/>
                <a:gd name="T50" fmla="*/ 0 w 30"/>
                <a:gd name="T51" fmla="*/ 850 h 1705"/>
                <a:gd name="T52" fmla="*/ 30 w 30"/>
                <a:gd name="T53" fmla="*/ 850 h 1705"/>
                <a:gd name="T54" fmla="*/ 30 w 30"/>
                <a:gd name="T55" fmla="*/ 856 h 1705"/>
                <a:gd name="T56" fmla="*/ 0 w 30"/>
                <a:gd name="T57" fmla="*/ 856 h 1705"/>
                <a:gd name="T58" fmla="*/ 0 w 30"/>
                <a:gd name="T59" fmla="*/ 850 h 1705"/>
                <a:gd name="T60" fmla="*/ 0 w 30"/>
                <a:gd name="T61" fmla="*/ 680 h 1705"/>
                <a:gd name="T62" fmla="*/ 30 w 30"/>
                <a:gd name="T63" fmla="*/ 680 h 1705"/>
                <a:gd name="T64" fmla="*/ 30 w 30"/>
                <a:gd name="T65" fmla="*/ 686 h 1705"/>
                <a:gd name="T66" fmla="*/ 0 w 30"/>
                <a:gd name="T67" fmla="*/ 686 h 1705"/>
                <a:gd name="T68" fmla="*/ 0 w 30"/>
                <a:gd name="T69" fmla="*/ 680 h 1705"/>
                <a:gd name="T70" fmla="*/ 0 w 30"/>
                <a:gd name="T71" fmla="*/ 510 h 1705"/>
                <a:gd name="T72" fmla="*/ 30 w 30"/>
                <a:gd name="T73" fmla="*/ 510 h 1705"/>
                <a:gd name="T74" fmla="*/ 30 w 30"/>
                <a:gd name="T75" fmla="*/ 516 h 1705"/>
                <a:gd name="T76" fmla="*/ 0 w 30"/>
                <a:gd name="T77" fmla="*/ 516 h 1705"/>
                <a:gd name="T78" fmla="*/ 0 w 30"/>
                <a:gd name="T79" fmla="*/ 510 h 1705"/>
                <a:gd name="T80" fmla="*/ 0 w 30"/>
                <a:gd name="T81" fmla="*/ 340 h 1705"/>
                <a:gd name="T82" fmla="*/ 30 w 30"/>
                <a:gd name="T83" fmla="*/ 340 h 1705"/>
                <a:gd name="T84" fmla="*/ 30 w 30"/>
                <a:gd name="T85" fmla="*/ 346 h 1705"/>
                <a:gd name="T86" fmla="*/ 0 w 30"/>
                <a:gd name="T87" fmla="*/ 346 h 1705"/>
                <a:gd name="T88" fmla="*/ 0 w 30"/>
                <a:gd name="T89" fmla="*/ 340 h 1705"/>
                <a:gd name="T90" fmla="*/ 0 w 30"/>
                <a:gd name="T91" fmla="*/ 170 h 1705"/>
                <a:gd name="T92" fmla="*/ 30 w 30"/>
                <a:gd name="T93" fmla="*/ 170 h 1705"/>
                <a:gd name="T94" fmla="*/ 30 w 30"/>
                <a:gd name="T95" fmla="*/ 176 h 1705"/>
                <a:gd name="T96" fmla="*/ 0 w 30"/>
                <a:gd name="T97" fmla="*/ 176 h 1705"/>
                <a:gd name="T98" fmla="*/ 0 w 30"/>
                <a:gd name="T99" fmla="*/ 170 h 1705"/>
                <a:gd name="T100" fmla="*/ 0 w 30"/>
                <a:gd name="T101" fmla="*/ 0 h 1705"/>
                <a:gd name="T102" fmla="*/ 30 w 30"/>
                <a:gd name="T103" fmla="*/ 0 h 1705"/>
                <a:gd name="T104" fmla="*/ 30 w 30"/>
                <a:gd name="T105" fmla="*/ 6 h 1705"/>
                <a:gd name="T106" fmla="*/ 0 w 30"/>
                <a:gd name="T107" fmla="*/ 6 h 1705"/>
                <a:gd name="T108" fmla="*/ 0 w 30"/>
                <a:gd name="T109" fmla="*/ 0 h 1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 h="1705">
                  <a:moveTo>
                    <a:pt x="0" y="1699"/>
                  </a:moveTo>
                  <a:lnTo>
                    <a:pt x="30" y="1699"/>
                  </a:lnTo>
                  <a:lnTo>
                    <a:pt x="30" y="1705"/>
                  </a:lnTo>
                  <a:lnTo>
                    <a:pt x="0" y="1705"/>
                  </a:lnTo>
                  <a:lnTo>
                    <a:pt x="0" y="1699"/>
                  </a:lnTo>
                  <a:close/>
                  <a:moveTo>
                    <a:pt x="0" y="1529"/>
                  </a:moveTo>
                  <a:lnTo>
                    <a:pt x="30" y="1529"/>
                  </a:lnTo>
                  <a:lnTo>
                    <a:pt x="30" y="1535"/>
                  </a:lnTo>
                  <a:lnTo>
                    <a:pt x="0" y="1535"/>
                  </a:lnTo>
                  <a:lnTo>
                    <a:pt x="0" y="1529"/>
                  </a:lnTo>
                  <a:close/>
                  <a:moveTo>
                    <a:pt x="0" y="1360"/>
                  </a:moveTo>
                  <a:lnTo>
                    <a:pt x="30" y="1360"/>
                  </a:lnTo>
                  <a:lnTo>
                    <a:pt x="30" y="1365"/>
                  </a:lnTo>
                  <a:lnTo>
                    <a:pt x="0" y="1365"/>
                  </a:lnTo>
                  <a:lnTo>
                    <a:pt x="0" y="1360"/>
                  </a:lnTo>
                  <a:close/>
                  <a:moveTo>
                    <a:pt x="0" y="1190"/>
                  </a:moveTo>
                  <a:lnTo>
                    <a:pt x="30" y="1190"/>
                  </a:lnTo>
                  <a:lnTo>
                    <a:pt x="30" y="1195"/>
                  </a:lnTo>
                  <a:lnTo>
                    <a:pt x="0" y="1195"/>
                  </a:lnTo>
                  <a:lnTo>
                    <a:pt x="0" y="1190"/>
                  </a:lnTo>
                  <a:close/>
                  <a:moveTo>
                    <a:pt x="0" y="1020"/>
                  </a:moveTo>
                  <a:lnTo>
                    <a:pt x="30" y="1020"/>
                  </a:lnTo>
                  <a:lnTo>
                    <a:pt x="30" y="1025"/>
                  </a:lnTo>
                  <a:lnTo>
                    <a:pt x="0" y="1025"/>
                  </a:lnTo>
                  <a:lnTo>
                    <a:pt x="0" y="1020"/>
                  </a:lnTo>
                  <a:close/>
                  <a:moveTo>
                    <a:pt x="0" y="850"/>
                  </a:moveTo>
                  <a:lnTo>
                    <a:pt x="30" y="850"/>
                  </a:lnTo>
                  <a:lnTo>
                    <a:pt x="30" y="856"/>
                  </a:lnTo>
                  <a:lnTo>
                    <a:pt x="0" y="856"/>
                  </a:lnTo>
                  <a:lnTo>
                    <a:pt x="0" y="850"/>
                  </a:lnTo>
                  <a:close/>
                  <a:moveTo>
                    <a:pt x="0" y="680"/>
                  </a:moveTo>
                  <a:lnTo>
                    <a:pt x="30" y="680"/>
                  </a:lnTo>
                  <a:lnTo>
                    <a:pt x="30" y="686"/>
                  </a:lnTo>
                  <a:lnTo>
                    <a:pt x="0" y="686"/>
                  </a:lnTo>
                  <a:lnTo>
                    <a:pt x="0" y="680"/>
                  </a:lnTo>
                  <a:close/>
                  <a:moveTo>
                    <a:pt x="0" y="510"/>
                  </a:moveTo>
                  <a:lnTo>
                    <a:pt x="30" y="510"/>
                  </a:lnTo>
                  <a:lnTo>
                    <a:pt x="30" y="516"/>
                  </a:lnTo>
                  <a:lnTo>
                    <a:pt x="0" y="516"/>
                  </a:lnTo>
                  <a:lnTo>
                    <a:pt x="0" y="510"/>
                  </a:lnTo>
                  <a:close/>
                  <a:moveTo>
                    <a:pt x="0" y="340"/>
                  </a:moveTo>
                  <a:lnTo>
                    <a:pt x="30" y="340"/>
                  </a:lnTo>
                  <a:lnTo>
                    <a:pt x="30" y="346"/>
                  </a:lnTo>
                  <a:lnTo>
                    <a:pt x="0" y="346"/>
                  </a:lnTo>
                  <a:lnTo>
                    <a:pt x="0" y="340"/>
                  </a:lnTo>
                  <a:close/>
                  <a:moveTo>
                    <a:pt x="0" y="170"/>
                  </a:moveTo>
                  <a:lnTo>
                    <a:pt x="30" y="170"/>
                  </a:lnTo>
                  <a:lnTo>
                    <a:pt x="30" y="176"/>
                  </a:lnTo>
                  <a:lnTo>
                    <a:pt x="0" y="176"/>
                  </a:lnTo>
                  <a:lnTo>
                    <a:pt x="0" y="170"/>
                  </a:lnTo>
                  <a:close/>
                  <a:moveTo>
                    <a:pt x="0" y="0"/>
                  </a:moveTo>
                  <a:lnTo>
                    <a:pt x="30" y="0"/>
                  </a:lnTo>
                  <a:lnTo>
                    <a:pt x="30" y="6"/>
                  </a:lnTo>
                  <a:lnTo>
                    <a:pt x="0" y="6"/>
                  </a:lnTo>
                  <a:lnTo>
                    <a:pt x="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48" name="Rectangle 62"/>
            <p:cNvSpPr>
              <a:spLocks noChangeArrowheads="1"/>
            </p:cNvSpPr>
            <p:nvPr/>
          </p:nvSpPr>
          <p:spPr bwMode="auto">
            <a:xfrm>
              <a:off x="534988" y="5443538"/>
              <a:ext cx="3860800" cy="9525"/>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49" name="Freeform 63"/>
            <p:cNvSpPr>
              <a:spLocks noEditPoints="1"/>
            </p:cNvSpPr>
            <p:nvPr/>
          </p:nvSpPr>
          <p:spPr bwMode="auto">
            <a:xfrm>
              <a:off x="531813" y="5448300"/>
              <a:ext cx="3868738" cy="47625"/>
            </a:xfrm>
            <a:custGeom>
              <a:avLst/>
              <a:gdLst>
                <a:gd name="T0" fmla="*/ 5 w 2437"/>
                <a:gd name="T1" fmla="*/ 0 h 30"/>
                <a:gd name="T2" fmla="*/ 5 w 2437"/>
                <a:gd name="T3" fmla="*/ 30 h 30"/>
                <a:gd name="T4" fmla="*/ 0 w 2437"/>
                <a:gd name="T5" fmla="*/ 30 h 30"/>
                <a:gd name="T6" fmla="*/ 0 w 2437"/>
                <a:gd name="T7" fmla="*/ 0 h 30"/>
                <a:gd name="T8" fmla="*/ 5 w 2437"/>
                <a:gd name="T9" fmla="*/ 0 h 30"/>
                <a:gd name="T10" fmla="*/ 248 w 2437"/>
                <a:gd name="T11" fmla="*/ 0 h 30"/>
                <a:gd name="T12" fmla="*/ 248 w 2437"/>
                <a:gd name="T13" fmla="*/ 30 h 30"/>
                <a:gd name="T14" fmla="*/ 242 w 2437"/>
                <a:gd name="T15" fmla="*/ 30 h 30"/>
                <a:gd name="T16" fmla="*/ 242 w 2437"/>
                <a:gd name="T17" fmla="*/ 0 h 30"/>
                <a:gd name="T18" fmla="*/ 248 w 2437"/>
                <a:gd name="T19" fmla="*/ 0 h 30"/>
                <a:gd name="T20" fmla="*/ 492 w 2437"/>
                <a:gd name="T21" fmla="*/ 0 h 30"/>
                <a:gd name="T22" fmla="*/ 492 w 2437"/>
                <a:gd name="T23" fmla="*/ 30 h 30"/>
                <a:gd name="T24" fmla="*/ 486 w 2437"/>
                <a:gd name="T25" fmla="*/ 30 h 30"/>
                <a:gd name="T26" fmla="*/ 486 w 2437"/>
                <a:gd name="T27" fmla="*/ 0 h 30"/>
                <a:gd name="T28" fmla="*/ 492 w 2437"/>
                <a:gd name="T29" fmla="*/ 0 h 30"/>
                <a:gd name="T30" fmla="*/ 735 w 2437"/>
                <a:gd name="T31" fmla="*/ 0 h 30"/>
                <a:gd name="T32" fmla="*/ 735 w 2437"/>
                <a:gd name="T33" fmla="*/ 30 h 30"/>
                <a:gd name="T34" fmla="*/ 729 w 2437"/>
                <a:gd name="T35" fmla="*/ 30 h 30"/>
                <a:gd name="T36" fmla="*/ 729 w 2437"/>
                <a:gd name="T37" fmla="*/ 0 h 30"/>
                <a:gd name="T38" fmla="*/ 735 w 2437"/>
                <a:gd name="T39" fmla="*/ 0 h 30"/>
                <a:gd name="T40" fmla="*/ 978 w 2437"/>
                <a:gd name="T41" fmla="*/ 0 h 30"/>
                <a:gd name="T42" fmla="*/ 978 w 2437"/>
                <a:gd name="T43" fmla="*/ 30 h 30"/>
                <a:gd name="T44" fmla="*/ 972 w 2437"/>
                <a:gd name="T45" fmla="*/ 30 h 30"/>
                <a:gd name="T46" fmla="*/ 972 w 2437"/>
                <a:gd name="T47" fmla="*/ 0 h 30"/>
                <a:gd name="T48" fmla="*/ 978 w 2437"/>
                <a:gd name="T49" fmla="*/ 0 h 30"/>
                <a:gd name="T50" fmla="*/ 1222 w 2437"/>
                <a:gd name="T51" fmla="*/ 0 h 30"/>
                <a:gd name="T52" fmla="*/ 1222 w 2437"/>
                <a:gd name="T53" fmla="*/ 30 h 30"/>
                <a:gd name="T54" fmla="*/ 1216 w 2437"/>
                <a:gd name="T55" fmla="*/ 30 h 30"/>
                <a:gd name="T56" fmla="*/ 1216 w 2437"/>
                <a:gd name="T57" fmla="*/ 0 h 30"/>
                <a:gd name="T58" fmla="*/ 1222 w 2437"/>
                <a:gd name="T59" fmla="*/ 0 h 30"/>
                <a:gd name="T60" fmla="*/ 1465 w 2437"/>
                <a:gd name="T61" fmla="*/ 0 h 30"/>
                <a:gd name="T62" fmla="*/ 1465 w 2437"/>
                <a:gd name="T63" fmla="*/ 30 h 30"/>
                <a:gd name="T64" fmla="*/ 1459 w 2437"/>
                <a:gd name="T65" fmla="*/ 30 h 30"/>
                <a:gd name="T66" fmla="*/ 1459 w 2437"/>
                <a:gd name="T67" fmla="*/ 0 h 30"/>
                <a:gd name="T68" fmla="*/ 1465 w 2437"/>
                <a:gd name="T69" fmla="*/ 0 h 30"/>
                <a:gd name="T70" fmla="*/ 1708 w 2437"/>
                <a:gd name="T71" fmla="*/ 0 h 30"/>
                <a:gd name="T72" fmla="*/ 1708 w 2437"/>
                <a:gd name="T73" fmla="*/ 30 h 30"/>
                <a:gd name="T74" fmla="*/ 1702 w 2437"/>
                <a:gd name="T75" fmla="*/ 30 h 30"/>
                <a:gd name="T76" fmla="*/ 1702 w 2437"/>
                <a:gd name="T77" fmla="*/ 0 h 30"/>
                <a:gd name="T78" fmla="*/ 1708 w 2437"/>
                <a:gd name="T79" fmla="*/ 0 h 30"/>
                <a:gd name="T80" fmla="*/ 1951 w 2437"/>
                <a:gd name="T81" fmla="*/ 0 h 30"/>
                <a:gd name="T82" fmla="*/ 1951 w 2437"/>
                <a:gd name="T83" fmla="*/ 30 h 30"/>
                <a:gd name="T84" fmla="*/ 1946 w 2437"/>
                <a:gd name="T85" fmla="*/ 30 h 30"/>
                <a:gd name="T86" fmla="*/ 1946 w 2437"/>
                <a:gd name="T87" fmla="*/ 0 h 30"/>
                <a:gd name="T88" fmla="*/ 1951 w 2437"/>
                <a:gd name="T89" fmla="*/ 0 h 30"/>
                <a:gd name="T90" fmla="*/ 2194 w 2437"/>
                <a:gd name="T91" fmla="*/ 0 h 30"/>
                <a:gd name="T92" fmla="*/ 2194 w 2437"/>
                <a:gd name="T93" fmla="*/ 30 h 30"/>
                <a:gd name="T94" fmla="*/ 2189 w 2437"/>
                <a:gd name="T95" fmla="*/ 30 h 30"/>
                <a:gd name="T96" fmla="*/ 2189 w 2437"/>
                <a:gd name="T97" fmla="*/ 0 h 30"/>
                <a:gd name="T98" fmla="*/ 2194 w 2437"/>
                <a:gd name="T99" fmla="*/ 0 h 30"/>
                <a:gd name="T100" fmla="*/ 2437 w 2437"/>
                <a:gd name="T101" fmla="*/ 0 h 30"/>
                <a:gd name="T102" fmla="*/ 2437 w 2437"/>
                <a:gd name="T103" fmla="*/ 30 h 30"/>
                <a:gd name="T104" fmla="*/ 2431 w 2437"/>
                <a:gd name="T105" fmla="*/ 30 h 30"/>
                <a:gd name="T106" fmla="*/ 2431 w 2437"/>
                <a:gd name="T107" fmla="*/ 0 h 30"/>
                <a:gd name="T108" fmla="*/ 2437 w 2437"/>
                <a:gd name="T10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7" h="30">
                  <a:moveTo>
                    <a:pt x="5" y="0"/>
                  </a:moveTo>
                  <a:lnTo>
                    <a:pt x="5" y="30"/>
                  </a:lnTo>
                  <a:lnTo>
                    <a:pt x="0" y="30"/>
                  </a:lnTo>
                  <a:lnTo>
                    <a:pt x="0" y="0"/>
                  </a:lnTo>
                  <a:lnTo>
                    <a:pt x="5" y="0"/>
                  </a:lnTo>
                  <a:close/>
                  <a:moveTo>
                    <a:pt x="248" y="0"/>
                  </a:moveTo>
                  <a:lnTo>
                    <a:pt x="248" y="30"/>
                  </a:lnTo>
                  <a:lnTo>
                    <a:pt x="242" y="30"/>
                  </a:lnTo>
                  <a:lnTo>
                    <a:pt x="242" y="0"/>
                  </a:lnTo>
                  <a:lnTo>
                    <a:pt x="248" y="0"/>
                  </a:lnTo>
                  <a:close/>
                  <a:moveTo>
                    <a:pt x="492" y="0"/>
                  </a:moveTo>
                  <a:lnTo>
                    <a:pt x="492" y="30"/>
                  </a:lnTo>
                  <a:lnTo>
                    <a:pt x="486" y="30"/>
                  </a:lnTo>
                  <a:lnTo>
                    <a:pt x="486" y="0"/>
                  </a:lnTo>
                  <a:lnTo>
                    <a:pt x="492" y="0"/>
                  </a:lnTo>
                  <a:close/>
                  <a:moveTo>
                    <a:pt x="735" y="0"/>
                  </a:moveTo>
                  <a:lnTo>
                    <a:pt x="735" y="30"/>
                  </a:lnTo>
                  <a:lnTo>
                    <a:pt x="729" y="30"/>
                  </a:lnTo>
                  <a:lnTo>
                    <a:pt x="729" y="0"/>
                  </a:lnTo>
                  <a:lnTo>
                    <a:pt x="735" y="0"/>
                  </a:lnTo>
                  <a:close/>
                  <a:moveTo>
                    <a:pt x="978" y="0"/>
                  </a:moveTo>
                  <a:lnTo>
                    <a:pt x="978" y="30"/>
                  </a:lnTo>
                  <a:lnTo>
                    <a:pt x="972" y="30"/>
                  </a:lnTo>
                  <a:lnTo>
                    <a:pt x="972" y="0"/>
                  </a:lnTo>
                  <a:lnTo>
                    <a:pt x="978" y="0"/>
                  </a:lnTo>
                  <a:close/>
                  <a:moveTo>
                    <a:pt x="1222" y="0"/>
                  </a:moveTo>
                  <a:lnTo>
                    <a:pt x="1222" y="30"/>
                  </a:lnTo>
                  <a:lnTo>
                    <a:pt x="1216" y="30"/>
                  </a:lnTo>
                  <a:lnTo>
                    <a:pt x="1216" y="0"/>
                  </a:lnTo>
                  <a:lnTo>
                    <a:pt x="1222" y="0"/>
                  </a:lnTo>
                  <a:close/>
                  <a:moveTo>
                    <a:pt x="1465" y="0"/>
                  </a:moveTo>
                  <a:lnTo>
                    <a:pt x="1465" y="30"/>
                  </a:lnTo>
                  <a:lnTo>
                    <a:pt x="1459" y="30"/>
                  </a:lnTo>
                  <a:lnTo>
                    <a:pt x="1459" y="0"/>
                  </a:lnTo>
                  <a:lnTo>
                    <a:pt x="1465" y="0"/>
                  </a:lnTo>
                  <a:close/>
                  <a:moveTo>
                    <a:pt x="1708" y="0"/>
                  </a:moveTo>
                  <a:lnTo>
                    <a:pt x="1708" y="30"/>
                  </a:lnTo>
                  <a:lnTo>
                    <a:pt x="1702" y="30"/>
                  </a:lnTo>
                  <a:lnTo>
                    <a:pt x="1702" y="0"/>
                  </a:lnTo>
                  <a:lnTo>
                    <a:pt x="1708" y="0"/>
                  </a:lnTo>
                  <a:close/>
                  <a:moveTo>
                    <a:pt x="1951" y="0"/>
                  </a:moveTo>
                  <a:lnTo>
                    <a:pt x="1951" y="30"/>
                  </a:lnTo>
                  <a:lnTo>
                    <a:pt x="1946" y="30"/>
                  </a:lnTo>
                  <a:lnTo>
                    <a:pt x="1946" y="0"/>
                  </a:lnTo>
                  <a:lnTo>
                    <a:pt x="1951" y="0"/>
                  </a:lnTo>
                  <a:close/>
                  <a:moveTo>
                    <a:pt x="2194" y="0"/>
                  </a:moveTo>
                  <a:lnTo>
                    <a:pt x="2194" y="30"/>
                  </a:lnTo>
                  <a:lnTo>
                    <a:pt x="2189" y="30"/>
                  </a:lnTo>
                  <a:lnTo>
                    <a:pt x="2189" y="0"/>
                  </a:lnTo>
                  <a:lnTo>
                    <a:pt x="2194" y="0"/>
                  </a:lnTo>
                  <a:close/>
                  <a:moveTo>
                    <a:pt x="2437" y="0"/>
                  </a:moveTo>
                  <a:lnTo>
                    <a:pt x="2437" y="30"/>
                  </a:lnTo>
                  <a:lnTo>
                    <a:pt x="2431" y="30"/>
                  </a:lnTo>
                  <a:lnTo>
                    <a:pt x="2431" y="0"/>
                  </a:lnTo>
                  <a:lnTo>
                    <a:pt x="2437"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50" name="Freeform 64"/>
            <p:cNvSpPr>
              <a:spLocks/>
            </p:cNvSpPr>
            <p:nvPr/>
          </p:nvSpPr>
          <p:spPr bwMode="auto">
            <a:xfrm>
              <a:off x="900113" y="2998788"/>
              <a:ext cx="3132138" cy="2201863"/>
            </a:xfrm>
            <a:custGeom>
              <a:avLst/>
              <a:gdLst>
                <a:gd name="T0" fmla="*/ 205 w 16441"/>
                <a:gd name="T1" fmla="*/ 55 h 11554"/>
                <a:gd name="T2" fmla="*/ 283 w 16441"/>
                <a:gd name="T3" fmla="*/ 109 h 11554"/>
                <a:gd name="T4" fmla="*/ 376 w 16441"/>
                <a:gd name="T5" fmla="*/ 174 h 11554"/>
                <a:gd name="T6" fmla="*/ 535 w 16441"/>
                <a:gd name="T7" fmla="*/ 286 h 11554"/>
                <a:gd name="T8" fmla="*/ 783 w 16441"/>
                <a:gd name="T9" fmla="*/ 458 h 11554"/>
                <a:gd name="T10" fmla="*/ 1058 w 16441"/>
                <a:gd name="T11" fmla="*/ 651 h 11554"/>
                <a:gd name="T12" fmla="*/ 1349 w 16441"/>
                <a:gd name="T13" fmla="*/ 854 h 11554"/>
                <a:gd name="T14" fmla="*/ 1789 w 16441"/>
                <a:gd name="T15" fmla="*/ 1162 h 11554"/>
                <a:gd name="T16" fmla="*/ 2067 w 16441"/>
                <a:gd name="T17" fmla="*/ 1356 h 11554"/>
                <a:gd name="T18" fmla="*/ 4225 w 16441"/>
                <a:gd name="T19" fmla="*/ 2863 h 11554"/>
                <a:gd name="T20" fmla="*/ 8278 w 16441"/>
                <a:gd name="T21" fmla="*/ 5695 h 11554"/>
                <a:gd name="T22" fmla="*/ 12332 w 16441"/>
                <a:gd name="T23" fmla="*/ 8526 h 11554"/>
                <a:gd name="T24" fmla="*/ 14489 w 16441"/>
                <a:gd name="T25" fmla="*/ 10033 h 11554"/>
                <a:gd name="T26" fmla="*/ 14767 w 16441"/>
                <a:gd name="T27" fmla="*/ 10228 h 11554"/>
                <a:gd name="T28" fmla="*/ 15207 w 16441"/>
                <a:gd name="T29" fmla="*/ 10535 h 11554"/>
                <a:gd name="T30" fmla="*/ 15498 w 16441"/>
                <a:gd name="T31" fmla="*/ 10739 h 11554"/>
                <a:gd name="T32" fmla="*/ 15773 w 16441"/>
                <a:gd name="T33" fmla="*/ 10931 h 11554"/>
                <a:gd name="T34" fmla="*/ 16021 w 16441"/>
                <a:gd name="T35" fmla="*/ 11104 h 11554"/>
                <a:gd name="T36" fmla="*/ 16181 w 16441"/>
                <a:gd name="T37" fmla="*/ 11216 h 11554"/>
                <a:gd name="T38" fmla="*/ 16273 w 16441"/>
                <a:gd name="T39" fmla="*/ 11280 h 11554"/>
                <a:gd name="T40" fmla="*/ 16351 w 16441"/>
                <a:gd name="T41" fmla="*/ 11335 h 11554"/>
                <a:gd name="T42" fmla="*/ 16409 w 16441"/>
                <a:gd name="T43" fmla="*/ 11498 h 11554"/>
                <a:gd name="T44" fmla="*/ 16237 w 16441"/>
                <a:gd name="T45" fmla="*/ 11499 h 11554"/>
                <a:gd name="T46" fmla="*/ 16158 w 16441"/>
                <a:gd name="T47" fmla="*/ 11445 h 11554"/>
                <a:gd name="T48" fmla="*/ 16066 w 16441"/>
                <a:gd name="T49" fmla="*/ 11380 h 11554"/>
                <a:gd name="T50" fmla="*/ 15906 w 16441"/>
                <a:gd name="T51" fmla="*/ 11268 h 11554"/>
                <a:gd name="T52" fmla="*/ 15659 w 16441"/>
                <a:gd name="T53" fmla="*/ 11095 h 11554"/>
                <a:gd name="T54" fmla="*/ 15384 w 16441"/>
                <a:gd name="T55" fmla="*/ 10903 h 11554"/>
                <a:gd name="T56" fmla="*/ 15093 w 16441"/>
                <a:gd name="T57" fmla="*/ 10699 h 11554"/>
                <a:gd name="T58" fmla="*/ 14653 w 16441"/>
                <a:gd name="T59" fmla="*/ 10392 h 11554"/>
                <a:gd name="T60" fmla="*/ 14374 w 16441"/>
                <a:gd name="T61" fmla="*/ 10197 h 11554"/>
                <a:gd name="T62" fmla="*/ 12217 w 16441"/>
                <a:gd name="T63" fmla="*/ 8690 h 11554"/>
                <a:gd name="T64" fmla="*/ 8164 w 16441"/>
                <a:gd name="T65" fmla="*/ 5859 h 11554"/>
                <a:gd name="T66" fmla="*/ 4110 w 16441"/>
                <a:gd name="T67" fmla="*/ 3027 h 11554"/>
                <a:gd name="T68" fmla="*/ 1953 w 16441"/>
                <a:gd name="T69" fmla="*/ 1520 h 11554"/>
                <a:gd name="T70" fmla="*/ 1674 w 16441"/>
                <a:gd name="T71" fmla="*/ 1325 h 11554"/>
                <a:gd name="T72" fmla="*/ 1234 w 16441"/>
                <a:gd name="T73" fmla="*/ 1018 h 11554"/>
                <a:gd name="T74" fmla="*/ 943 w 16441"/>
                <a:gd name="T75" fmla="*/ 815 h 11554"/>
                <a:gd name="T76" fmla="*/ 668 w 16441"/>
                <a:gd name="T77" fmla="*/ 623 h 11554"/>
                <a:gd name="T78" fmla="*/ 421 w 16441"/>
                <a:gd name="T79" fmla="*/ 450 h 11554"/>
                <a:gd name="T80" fmla="*/ 260 w 16441"/>
                <a:gd name="T81" fmla="*/ 338 h 11554"/>
                <a:gd name="T82" fmla="*/ 169 w 16441"/>
                <a:gd name="T83" fmla="*/ 274 h 11554"/>
                <a:gd name="T84" fmla="*/ 90 w 16441"/>
                <a:gd name="T85" fmla="*/ 219 h 11554"/>
                <a:gd name="T86" fmla="*/ 32 w 16441"/>
                <a:gd name="T87" fmla="*/ 56 h 1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441" h="11554">
                  <a:moveTo>
                    <a:pt x="171" y="32"/>
                  </a:moveTo>
                  <a:lnTo>
                    <a:pt x="205" y="55"/>
                  </a:lnTo>
                  <a:lnTo>
                    <a:pt x="242" y="81"/>
                  </a:lnTo>
                  <a:lnTo>
                    <a:pt x="283" y="109"/>
                  </a:lnTo>
                  <a:lnTo>
                    <a:pt x="328" y="140"/>
                  </a:lnTo>
                  <a:lnTo>
                    <a:pt x="376" y="174"/>
                  </a:lnTo>
                  <a:lnTo>
                    <a:pt x="426" y="210"/>
                  </a:lnTo>
                  <a:lnTo>
                    <a:pt x="535" y="286"/>
                  </a:lnTo>
                  <a:lnTo>
                    <a:pt x="655" y="369"/>
                  </a:lnTo>
                  <a:lnTo>
                    <a:pt x="783" y="458"/>
                  </a:lnTo>
                  <a:lnTo>
                    <a:pt x="918" y="553"/>
                  </a:lnTo>
                  <a:lnTo>
                    <a:pt x="1058" y="651"/>
                  </a:lnTo>
                  <a:lnTo>
                    <a:pt x="1202" y="751"/>
                  </a:lnTo>
                  <a:lnTo>
                    <a:pt x="1349" y="854"/>
                  </a:lnTo>
                  <a:lnTo>
                    <a:pt x="1644" y="1060"/>
                  </a:lnTo>
                  <a:lnTo>
                    <a:pt x="1789" y="1162"/>
                  </a:lnTo>
                  <a:lnTo>
                    <a:pt x="1930" y="1261"/>
                  </a:lnTo>
                  <a:lnTo>
                    <a:pt x="2067" y="1356"/>
                  </a:lnTo>
                  <a:lnTo>
                    <a:pt x="2198" y="1447"/>
                  </a:lnTo>
                  <a:lnTo>
                    <a:pt x="4225" y="2863"/>
                  </a:lnTo>
                  <a:lnTo>
                    <a:pt x="6251" y="4279"/>
                  </a:lnTo>
                  <a:lnTo>
                    <a:pt x="8278" y="5695"/>
                  </a:lnTo>
                  <a:lnTo>
                    <a:pt x="10305" y="7110"/>
                  </a:lnTo>
                  <a:lnTo>
                    <a:pt x="12332" y="8526"/>
                  </a:lnTo>
                  <a:lnTo>
                    <a:pt x="14358" y="9942"/>
                  </a:lnTo>
                  <a:lnTo>
                    <a:pt x="14489" y="10033"/>
                  </a:lnTo>
                  <a:lnTo>
                    <a:pt x="14625" y="10129"/>
                  </a:lnTo>
                  <a:lnTo>
                    <a:pt x="14767" y="10228"/>
                  </a:lnTo>
                  <a:lnTo>
                    <a:pt x="14912" y="10330"/>
                  </a:lnTo>
                  <a:lnTo>
                    <a:pt x="15207" y="10535"/>
                  </a:lnTo>
                  <a:lnTo>
                    <a:pt x="15354" y="10638"/>
                  </a:lnTo>
                  <a:lnTo>
                    <a:pt x="15498" y="10739"/>
                  </a:lnTo>
                  <a:lnTo>
                    <a:pt x="15639" y="10837"/>
                  </a:lnTo>
                  <a:lnTo>
                    <a:pt x="15773" y="10931"/>
                  </a:lnTo>
                  <a:lnTo>
                    <a:pt x="15901" y="11021"/>
                  </a:lnTo>
                  <a:lnTo>
                    <a:pt x="16021" y="11104"/>
                  </a:lnTo>
                  <a:lnTo>
                    <a:pt x="16130" y="11180"/>
                  </a:lnTo>
                  <a:lnTo>
                    <a:pt x="16181" y="11216"/>
                  </a:lnTo>
                  <a:lnTo>
                    <a:pt x="16229" y="11250"/>
                  </a:lnTo>
                  <a:lnTo>
                    <a:pt x="16273" y="11280"/>
                  </a:lnTo>
                  <a:lnTo>
                    <a:pt x="16314" y="11309"/>
                  </a:lnTo>
                  <a:lnTo>
                    <a:pt x="16351" y="11335"/>
                  </a:lnTo>
                  <a:lnTo>
                    <a:pt x="16385" y="11359"/>
                  </a:lnTo>
                  <a:cubicBezTo>
                    <a:pt x="16430" y="11390"/>
                    <a:pt x="16441" y="11453"/>
                    <a:pt x="16409" y="11498"/>
                  </a:cubicBezTo>
                  <a:cubicBezTo>
                    <a:pt x="16378" y="11543"/>
                    <a:pt x="16315" y="11554"/>
                    <a:pt x="16270" y="11522"/>
                  </a:cubicBezTo>
                  <a:lnTo>
                    <a:pt x="16237" y="11499"/>
                  </a:lnTo>
                  <a:lnTo>
                    <a:pt x="16199" y="11473"/>
                  </a:lnTo>
                  <a:lnTo>
                    <a:pt x="16158" y="11445"/>
                  </a:lnTo>
                  <a:lnTo>
                    <a:pt x="16113" y="11413"/>
                  </a:lnTo>
                  <a:lnTo>
                    <a:pt x="16066" y="11380"/>
                  </a:lnTo>
                  <a:lnTo>
                    <a:pt x="16016" y="11344"/>
                  </a:lnTo>
                  <a:lnTo>
                    <a:pt x="15906" y="11268"/>
                  </a:lnTo>
                  <a:lnTo>
                    <a:pt x="15787" y="11184"/>
                  </a:lnTo>
                  <a:lnTo>
                    <a:pt x="15659" y="11095"/>
                  </a:lnTo>
                  <a:lnTo>
                    <a:pt x="15524" y="11001"/>
                  </a:lnTo>
                  <a:lnTo>
                    <a:pt x="15384" y="10903"/>
                  </a:lnTo>
                  <a:lnTo>
                    <a:pt x="15240" y="10802"/>
                  </a:lnTo>
                  <a:lnTo>
                    <a:pt x="15093" y="10699"/>
                  </a:lnTo>
                  <a:lnTo>
                    <a:pt x="14798" y="10493"/>
                  </a:lnTo>
                  <a:lnTo>
                    <a:pt x="14653" y="10392"/>
                  </a:lnTo>
                  <a:lnTo>
                    <a:pt x="14511" y="10293"/>
                  </a:lnTo>
                  <a:lnTo>
                    <a:pt x="14374" y="10197"/>
                  </a:lnTo>
                  <a:lnTo>
                    <a:pt x="14244" y="10106"/>
                  </a:lnTo>
                  <a:lnTo>
                    <a:pt x="12217" y="8690"/>
                  </a:lnTo>
                  <a:lnTo>
                    <a:pt x="10190" y="7274"/>
                  </a:lnTo>
                  <a:lnTo>
                    <a:pt x="8164" y="5859"/>
                  </a:lnTo>
                  <a:lnTo>
                    <a:pt x="6137" y="4443"/>
                  </a:lnTo>
                  <a:lnTo>
                    <a:pt x="4110" y="3027"/>
                  </a:lnTo>
                  <a:lnTo>
                    <a:pt x="2083" y="1611"/>
                  </a:lnTo>
                  <a:lnTo>
                    <a:pt x="1953" y="1520"/>
                  </a:lnTo>
                  <a:lnTo>
                    <a:pt x="1816" y="1424"/>
                  </a:lnTo>
                  <a:lnTo>
                    <a:pt x="1674" y="1325"/>
                  </a:lnTo>
                  <a:lnTo>
                    <a:pt x="1529" y="1224"/>
                  </a:lnTo>
                  <a:lnTo>
                    <a:pt x="1234" y="1018"/>
                  </a:lnTo>
                  <a:lnTo>
                    <a:pt x="1088" y="916"/>
                  </a:lnTo>
                  <a:lnTo>
                    <a:pt x="943" y="815"/>
                  </a:lnTo>
                  <a:lnTo>
                    <a:pt x="803" y="717"/>
                  </a:lnTo>
                  <a:lnTo>
                    <a:pt x="668" y="623"/>
                  </a:lnTo>
                  <a:lnTo>
                    <a:pt x="540" y="533"/>
                  </a:lnTo>
                  <a:lnTo>
                    <a:pt x="421" y="450"/>
                  </a:lnTo>
                  <a:lnTo>
                    <a:pt x="311" y="373"/>
                  </a:lnTo>
                  <a:lnTo>
                    <a:pt x="260" y="338"/>
                  </a:lnTo>
                  <a:lnTo>
                    <a:pt x="213" y="305"/>
                  </a:lnTo>
                  <a:lnTo>
                    <a:pt x="169" y="274"/>
                  </a:lnTo>
                  <a:lnTo>
                    <a:pt x="128" y="245"/>
                  </a:lnTo>
                  <a:lnTo>
                    <a:pt x="90" y="219"/>
                  </a:lnTo>
                  <a:lnTo>
                    <a:pt x="57" y="195"/>
                  </a:lnTo>
                  <a:cubicBezTo>
                    <a:pt x="11" y="164"/>
                    <a:pt x="0" y="101"/>
                    <a:pt x="32" y="56"/>
                  </a:cubicBezTo>
                  <a:cubicBezTo>
                    <a:pt x="64" y="11"/>
                    <a:pt x="126" y="0"/>
                    <a:pt x="171" y="32"/>
                  </a:cubicBezTo>
                  <a:close/>
                </a:path>
              </a:pathLst>
            </a:custGeom>
            <a:solidFill>
              <a:srgbClr val="E46C0A"/>
            </a:solidFill>
            <a:ln w="1" cap="flat">
              <a:solidFill>
                <a:srgbClr val="BE4B48"/>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52" name="Freeform 66"/>
            <p:cNvSpPr>
              <a:spLocks/>
            </p:cNvSpPr>
            <p:nvPr/>
          </p:nvSpPr>
          <p:spPr bwMode="auto">
            <a:xfrm>
              <a:off x="906463" y="3005138"/>
              <a:ext cx="3119438" cy="2189163"/>
            </a:xfrm>
            <a:custGeom>
              <a:avLst/>
              <a:gdLst>
                <a:gd name="T0" fmla="*/ 16303 w 16377"/>
                <a:gd name="T1" fmla="*/ 164 h 11490"/>
                <a:gd name="T2" fmla="*/ 16225 w 16377"/>
                <a:gd name="T3" fmla="*/ 219 h 11490"/>
                <a:gd name="T4" fmla="*/ 16133 w 16377"/>
                <a:gd name="T5" fmla="*/ 283 h 11490"/>
                <a:gd name="T6" fmla="*/ 15973 w 16377"/>
                <a:gd name="T7" fmla="*/ 395 h 11490"/>
                <a:gd name="T8" fmla="*/ 15725 w 16377"/>
                <a:gd name="T9" fmla="*/ 568 h 11490"/>
                <a:gd name="T10" fmla="*/ 15450 w 16377"/>
                <a:gd name="T11" fmla="*/ 760 h 11490"/>
                <a:gd name="T12" fmla="*/ 15159 w 16377"/>
                <a:gd name="T13" fmla="*/ 963 h 11490"/>
                <a:gd name="T14" fmla="*/ 14719 w 16377"/>
                <a:gd name="T15" fmla="*/ 1270 h 11490"/>
                <a:gd name="T16" fmla="*/ 14441 w 16377"/>
                <a:gd name="T17" fmla="*/ 1465 h 11490"/>
                <a:gd name="T18" fmla="*/ 12284 w 16377"/>
                <a:gd name="T19" fmla="*/ 2972 h 11490"/>
                <a:gd name="T20" fmla="*/ 8230 w 16377"/>
                <a:gd name="T21" fmla="*/ 5804 h 11490"/>
                <a:gd name="T22" fmla="*/ 4177 w 16377"/>
                <a:gd name="T23" fmla="*/ 8635 h 11490"/>
                <a:gd name="T24" fmla="*/ 2019 w 16377"/>
                <a:gd name="T25" fmla="*/ 10143 h 11490"/>
                <a:gd name="T26" fmla="*/ 1741 w 16377"/>
                <a:gd name="T27" fmla="*/ 10337 h 11490"/>
                <a:gd name="T28" fmla="*/ 1301 w 16377"/>
                <a:gd name="T29" fmla="*/ 10645 h 11490"/>
                <a:gd name="T30" fmla="*/ 1010 w 16377"/>
                <a:gd name="T31" fmla="*/ 10848 h 11490"/>
                <a:gd name="T32" fmla="*/ 735 w 16377"/>
                <a:gd name="T33" fmla="*/ 11040 h 11490"/>
                <a:gd name="T34" fmla="*/ 487 w 16377"/>
                <a:gd name="T35" fmla="*/ 11213 h 11490"/>
                <a:gd name="T36" fmla="*/ 327 w 16377"/>
                <a:gd name="T37" fmla="*/ 11325 h 11490"/>
                <a:gd name="T38" fmla="*/ 235 w 16377"/>
                <a:gd name="T39" fmla="*/ 11390 h 11490"/>
                <a:gd name="T40" fmla="*/ 156 w 16377"/>
                <a:gd name="T41" fmla="*/ 11444 h 11490"/>
                <a:gd name="T42" fmla="*/ 23 w 16377"/>
                <a:gd name="T43" fmla="*/ 11450 h 11490"/>
                <a:gd name="T44" fmla="*/ 74 w 16377"/>
                <a:gd name="T45" fmla="*/ 11326 h 11490"/>
                <a:gd name="T46" fmla="*/ 153 w 16377"/>
                <a:gd name="T47" fmla="*/ 11271 h 11490"/>
                <a:gd name="T48" fmla="*/ 245 w 16377"/>
                <a:gd name="T49" fmla="*/ 11207 h 11490"/>
                <a:gd name="T50" fmla="*/ 405 w 16377"/>
                <a:gd name="T51" fmla="*/ 11095 h 11490"/>
                <a:gd name="T52" fmla="*/ 652 w 16377"/>
                <a:gd name="T53" fmla="*/ 10922 h 11490"/>
                <a:gd name="T54" fmla="*/ 927 w 16377"/>
                <a:gd name="T55" fmla="*/ 10730 h 11490"/>
                <a:gd name="T56" fmla="*/ 1218 w 16377"/>
                <a:gd name="T57" fmla="*/ 10526 h 11490"/>
                <a:gd name="T58" fmla="*/ 1658 w 16377"/>
                <a:gd name="T59" fmla="*/ 10219 h 11490"/>
                <a:gd name="T60" fmla="*/ 1937 w 16377"/>
                <a:gd name="T61" fmla="*/ 10024 h 11490"/>
                <a:gd name="T62" fmla="*/ 4094 w 16377"/>
                <a:gd name="T63" fmla="*/ 8517 h 11490"/>
                <a:gd name="T64" fmla="*/ 8148 w 16377"/>
                <a:gd name="T65" fmla="*/ 5686 h 11490"/>
                <a:gd name="T66" fmla="*/ 12201 w 16377"/>
                <a:gd name="T67" fmla="*/ 2854 h 11490"/>
                <a:gd name="T68" fmla="*/ 14358 w 16377"/>
                <a:gd name="T69" fmla="*/ 1347 h 11490"/>
                <a:gd name="T70" fmla="*/ 14637 w 16377"/>
                <a:gd name="T71" fmla="*/ 1152 h 11490"/>
                <a:gd name="T72" fmla="*/ 15077 w 16377"/>
                <a:gd name="T73" fmla="*/ 845 h 11490"/>
                <a:gd name="T74" fmla="*/ 15368 w 16377"/>
                <a:gd name="T75" fmla="*/ 642 h 11490"/>
                <a:gd name="T76" fmla="*/ 15643 w 16377"/>
                <a:gd name="T77" fmla="*/ 449 h 11490"/>
                <a:gd name="T78" fmla="*/ 15890 w 16377"/>
                <a:gd name="T79" fmla="*/ 277 h 11490"/>
                <a:gd name="T80" fmla="*/ 16050 w 16377"/>
                <a:gd name="T81" fmla="*/ 165 h 11490"/>
                <a:gd name="T82" fmla="*/ 16142 w 16377"/>
                <a:gd name="T83" fmla="*/ 100 h 11490"/>
                <a:gd name="T84" fmla="*/ 16221 w 16377"/>
                <a:gd name="T85" fmla="*/ 46 h 11490"/>
                <a:gd name="T86" fmla="*/ 16354 w 16377"/>
                <a:gd name="T87" fmla="*/ 40 h 1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377" h="11490">
                  <a:moveTo>
                    <a:pt x="16337" y="140"/>
                  </a:moveTo>
                  <a:lnTo>
                    <a:pt x="16303" y="164"/>
                  </a:lnTo>
                  <a:lnTo>
                    <a:pt x="16265" y="190"/>
                  </a:lnTo>
                  <a:lnTo>
                    <a:pt x="16225" y="219"/>
                  </a:lnTo>
                  <a:lnTo>
                    <a:pt x="16180" y="250"/>
                  </a:lnTo>
                  <a:lnTo>
                    <a:pt x="16133" y="283"/>
                  </a:lnTo>
                  <a:lnTo>
                    <a:pt x="16082" y="318"/>
                  </a:lnTo>
                  <a:lnTo>
                    <a:pt x="15973" y="395"/>
                  </a:lnTo>
                  <a:lnTo>
                    <a:pt x="15853" y="478"/>
                  </a:lnTo>
                  <a:lnTo>
                    <a:pt x="15725" y="568"/>
                  </a:lnTo>
                  <a:lnTo>
                    <a:pt x="15591" y="662"/>
                  </a:lnTo>
                  <a:lnTo>
                    <a:pt x="15450" y="760"/>
                  </a:lnTo>
                  <a:lnTo>
                    <a:pt x="15306" y="861"/>
                  </a:lnTo>
                  <a:lnTo>
                    <a:pt x="15159" y="963"/>
                  </a:lnTo>
                  <a:lnTo>
                    <a:pt x="14864" y="1169"/>
                  </a:lnTo>
                  <a:lnTo>
                    <a:pt x="14719" y="1270"/>
                  </a:lnTo>
                  <a:lnTo>
                    <a:pt x="14577" y="1370"/>
                  </a:lnTo>
                  <a:lnTo>
                    <a:pt x="14441" y="1465"/>
                  </a:lnTo>
                  <a:lnTo>
                    <a:pt x="14310" y="1556"/>
                  </a:lnTo>
                  <a:lnTo>
                    <a:pt x="12284" y="2972"/>
                  </a:lnTo>
                  <a:lnTo>
                    <a:pt x="10257" y="4388"/>
                  </a:lnTo>
                  <a:lnTo>
                    <a:pt x="8230" y="5804"/>
                  </a:lnTo>
                  <a:lnTo>
                    <a:pt x="6203" y="7219"/>
                  </a:lnTo>
                  <a:lnTo>
                    <a:pt x="4177" y="8635"/>
                  </a:lnTo>
                  <a:lnTo>
                    <a:pt x="2150" y="10051"/>
                  </a:lnTo>
                  <a:lnTo>
                    <a:pt x="2019" y="10143"/>
                  </a:lnTo>
                  <a:lnTo>
                    <a:pt x="1883" y="10238"/>
                  </a:lnTo>
                  <a:lnTo>
                    <a:pt x="1741" y="10337"/>
                  </a:lnTo>
                  <a:lnTo>
                    <a:pt x="1596" y="10438"/>
                  </a:lnTo>
                  <a:lnTo>
                    <a:pt x="1301" y="10645"/>
                  </a:lnTo>
                  <a:lnTo>
                    <a:pt x="1154" y="10747"/>
                  </a:lnTo>
                  <a:lnTo>
                    <a:pt x="1010" y="10848"/>
                  </a:lnTo>
                  <a:lnTo>
                    <a:pt x="870" y="10946"/>
                  </a:lnTo>
                  <a:lnTo>
                    <a:pt x="735" y="11040"/>
                  </a:lnTo>
                  <a:lnTo>
                    <a:pt x="607" y="11129"/>
                  </a:lnTo>
                  <a:lnTo>
                    <a:pt x="487" y="11213"/>
                  </a:lnTo>
                  <a:lnTo>
                    <a:pt x="378" y="11289"/>
                  </a:lnTo>
                  <a:lnTo>
                    <a:pt x="327" y="11325"/>
                  </a:lnTo>
                  <a:lnTo>
                    <a:pt x="280" y="11358"/>
                  </a:lnTo>
                  <a:lnTo>
                    <a:pt x="235" y="11390"/>
                  </a:lnTo>
                  <a:lnTo>
                    <a:pt x="194" y="11418"/>
                  </a:lnTo>
                  <a:lnTo>
                    <a:pt x="156" y="11444"/>
                  </a:lnTo>
                  <a:lnTo>
                    <a:pt x="123" y="11467"/>
                  </a:lnTo>
                  <a:cubicBezTo>
                    <a:pt x="91" y="11490"/>
                    <a:pt x="46" y="11482"/>
                    <a:pt x="23" y="11450"/>
                  </a:cubicBezTo>
                  <a:cubicBezTo>
                    <a:pt x="0" y="11417"/>
                    <a:pt x="8" y="11372"/>
                    <a:pt x="41" y="11350"/>
                  </a:cubicBezTo>
                  <a:lnTo>
                    <a:pt x="74" y="11326"/>
                  </a:lnTo>
                  <a:lnTo>
                    <a:pt x="112" y="11300"/>
                  </a:lnTo>
                  <a:lnTo>
                    <a:pt x="153" y="11271"/>
                  </a:lnTo>
                  <a:lnTo>
                    <a:pt x="197" y="11241"/>
                  </a:lnTo>
                  <a:lnTo>
                    <a:pt x="245" y="11207"/>
                  </a:lnTo>
                  <a:lnTo>
                    <a:pt x="295" y="11171"/>
                  </a:lnTo>
                  <a:lnTo>
                    <a:pt x="405" y="11095"/>
                  </a:lnTo>
                  <a:lnTo>
                    <a:pt x="524" y="11011"/>
                  </a:lnTo>
                  <a:lnTo>
                    <a:pt x="652" y="10922"/>
                  </a:lnTo>
                  <a:lnTo>
                    <a:pt x="787" y="10828"/>
                  </a:lnTo>
                  <a:lnTo>
                    <a:pt x="927" y="10730"/>
                  </a:lnTo>
                  <a:lnTo>
                    <a:pt x="1072" y="10629"/>
                  </a:lnTo>
                  <a:lnTo>
                    <a:pt x="1218" y="10526"/>
                  </a:lnTo>
                  <a:lnTo>
                    <a:pt x="1513" y="10320"/>
                  </a:lnTo>
                  <a:lnTo>
                    <a:pt x="1658" y="10219"/>
                  </a:lnTo>
                  <a:lnTo>
                    <a:pt x="1800" y="10120"/>
                  </a:lnTo>
                  <a:lnTo>
                    <a:pt x="1937" y="10024"/>
                  </a:lnTo>
                  <a:lnTo>
                    <a:pt x="2067" y="9933"/>
                  </a:lnTo>
                  <a:lnTo>
                    <a:pt x="4094" y="8517"/>
                  </a:lnTo>
                  <a:lnTo>
                    <a:pt x="6121" y="7101"/>
                  </a:lnTo>
                  <a:lnTo>
                    <a:pt x="8148" y="5686"/>
                  </a:lnTo>
                  <a:lnTo>
                    <a:pt x="10174" y="4270"/>
                  </a:lnTo>
                  <a:lnTo>
                    <a:pt x="12201" y="2854"/>
                  </a:lnTo>
                  <a:lnTo>
                    <a:pt x="14228" y="1438"/>
                  </a:lnTo>
                  <a:lnTo>
                    <a:pt x="14358" y="1347"/>
                  </a:lnTo>
                  <a:lnTo>
                    <a:pt x="14495" y="1251"/>
                  </a:lnTo>
                  <a:lnTo>
                    <a:pt x="14637" y="1152"/>
                  </a:lnTo>
                  <a:lnTo>
                    <a:pt x="14782" y="1051"/>
                  </a:lnTo>
                  <a:lnTo>
                    <a:pt x="15077" y="845"/>
                  </a:lnTo>
                  <a:lnTo>
                    <a:pt x="15224" y="742"/>
                  </a:lnTo>
                  <a:lnTo>
                    <a:pt x="15368" y="642"/>
                  </a:lnTo>
                  <a:lnTo>
                    <a:pt x="15508" y="544"/>
                  </a:lnTo>
                  <a:lnTo>
                    <a:pt x="15643" y="449"/>
                  </a:lnTo>
                  <a:lnTo>
                    <a:pt x="15771" y="360"/>
                  </a:lnTo>
                  <a:lnTo>
                    <a:pt x="15890" y="277"/>
                  </a:lnTo>
                  <a:lnTo>
                    <a:pt x="16000" y="201"/>
                  </a:lnTo>
                  <a:lnTo>
                    <a:pt x="16050" y="165"/>
                  </a:lnTo>
                  <a:lnTo>
                    <a:pt x="16098" y="131"/>
                  </a:lnTo>
                  <a:lnTo>
                    <a:pt x="16142" y="100"/>
                  </a:lnTo>
                  <a:lnTo>
                    <a:pt x="16183" y="72"/>
                  </a:lnTo>
                  <a:lnTo>
                    <a:pt x="16221" y="46"/>
                  </a:lnTo>
                  <a:lnTo>
                    <a:pt x="16254" y="23"/>
                  </a:lnTo>
                  <a:cubicBezTo>
                    <a:pt x="16287" y="0"/>
                    <a:pt x="16332" y="8"/>
                    <a:pt x="16354" y="40"/>
                  </a:cubicBezTo>
                  <a:cubicBezTo>
                    <a:pt x="16377" y="73"/>
                    <a:pt x="16369" y="118"/>
                    <a:pt x="16337" y="140"/>
                  </a:cubicBezTo>
                  <a:close/>
                </a:path>
              </a:pathLst>
            </a:custGeom>
            <a:solidFill>
              <a:srgbClr val="4A7EBB"/>
            </a:solidFill>
            <a:ln w="15875" cap="flat">
              <a:solidFill>
                <a:srgbClr val="4A7EBB"/>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53" name="Rectangle 67"/>
            <p:cNvSpPr>
              <a:spLocks noChangeArrowheads="1"/>
            </p:cNvSpPr>
            <p:nvPr/>
          </p:nvSpPr>
          <p:spPr bwMode="auto">
            <a:xfrm>
              <a:off x="317500" y="5346700"/>
              <a:ext cx="157163"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54" name="Rectangle 68"/>
            <p:cNvSpPr>
              <a:spLocks noChangeArrowheads="1"/>
            </p:cNvSpPr>
            <p:nvPr/>
          </p:nvSpPr>
          <p:spPr bwMode="auto">
            <a:xfrm>
              <a:off x="241300" y="5076825"/>
              <a:ext cx="233363"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20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55" name="Rectangle 69"/>
            <p:cNvSpPr>
              <a:spLocks noChangeArrowheads="1"/>
            </p:cNvSpPr>
            <p:nvPr/>
          </p:nvSpPr>
          <p:spPr bwMode="auto">
            <a:xfrm>
              <a:off x="241300" y="4806950"/>
              <a:ext cx="233363"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40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56" name="Rectangle 70"/>
            <p:cNvSpPr>
              <a:spLocks noChangeArrowheads="1"/>
            </p:cNvSpPr>
            <p:nvPr/>
          </p:nvSpPr>
          <p:spPr bwMode="auto">
            <a:xfrm>
              <a:off x="241300" y="4537075"/>
              <a:ext cx="233363"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60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57" name="Rectangle 71"/>
            <p:cNvSpPr>
              <a:spLocks noChangeArrowheads="1"/>
            </p:cNvSpPr>
            <p:nvPr/>
          </p:nvSpPr>
          <p:spPr bwMode="auto">
            <a:xfrm>
              <a:off x="241300" y="4267200"/>
              <a:ext cx="233363"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58" name="Rectangle 72"/>
            <p:cNvSpPr>
              <a:spLocks noChangeArrowheads="1"/>
            </p:cNvSpPr>
            <p:nvPr/>
          </p:nvSpPr>
          <p:spPr bwMode="auto">
            <a:xfrm>
              <a:off x="163513" y="3998913"/>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59" name="Rectangle 73"/>
            <p:cNvSpPr>
              <a:spLocks noChangeArrowheads="1"/>
            </p:cNvSpPr>
            <p:nvPr/>
          </p:nvSpPr>
          <p:spPr bwMode="auto">
            <a:xfrm>
              <a:off x="163513" y="3729038"/>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120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60" name="Rectangle 74"/>
            <p:cNvSpPr>
              <a:spLocks noChangeArrowheads="1"/>
            </p:cNvSpPr>
            <p:nvPr/>
          </p:nvSpPr>
          <p:spPr bwMode="auto">
            <a:xfrm>
              <a:off x="163513" y="3459163"/>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140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61" name="Rectangle 75"/>
            <p:cNvSpPr>
              <a:spLocks noChangeArrowheads="1"/>
            </p:cNvSpPr>
            <p:nvPr/>
          </p:nvSpPr>
          <p:spPr bwMode="auto">
            <a:xfrm>
              <a:off x="163513" y="3189288"/>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160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62" name="Rectangle 76"/>
            <p:cNvSpPr>
              <a:spLocks noChangeArrowheads="1"/>
            </p:cNvSpPr>
            <p:nvPr/>
          </p:nvSpPr>
          <p:spPr bwMode="auto">
            <a:xfrm>
              <a:off x="163513" y="2919413"/>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63" name="Rectangle 77"/>
            <p:cNvSpPr>
              <a:spLocks noChangeArrowheads="1"/>
            </p:cNvSpPr>
            <p:nvPr/>
          </p:nvSpPr>
          <p:spPr bwMode="auto">
            <a:xfrm>
              <a:off x="163513" y="2649538"/>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64" name="Rectangle 78"/>
            <p:cNvSpPr>
              <a:spLocks noChangeArrowheads="1"/>
            </p:cNvSpPr>
            <p:nvPr/>
          </p:nvSpPr>
          <p:spPr bwMode="auto">
            <a:xfrm>
              <a:off x="498475" y="5545138"/>
              <a:ext cx="15557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65" name="Rectangle 79"/>
            <p:cNvSpPr>
              <a:spLocks noChangeArrowheads="1"/>
            </p:cNvSpPr>
            <p:nvPr/>
          </p:nvSpPr>
          <p:spPr bwMode="auto">
            <a:xfrm>
              <a:off x="844550" y="5545138"/>
              <a:ext cx="23495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30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67" name="Rectangle 80"/>
            <p:cNvSpPr>
              <a:spLocks noChangeArrowheads="1"/>
            </p:cNvSpPr>
            <p:nvPr/>
          </p:nvSpPr>
          <p:spPr bwMode="auto">
            <a:xfrm>
              <a:off x="1231900" y="5545138"/>
              <a:ext cx="23495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60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68" name="Rectangle 81"/>
            <p:cNvSpPr>
              <a:spLocks noChangeArrowheads="1"/>
            </p:cNvSpPr>
            <p:nvPr/>
          </p:nvSpPr>
          <p:spPr bwMode="auto">
            <a:xfrm>
              <a:off x="1617663" y="5545138"/>
              <a:ext cx="23495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90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69" name="Rectangle 82"/>
            <p:cNvSpPr>
              <a:spLocks noChangeArrowheads="1"/>
            </p:cNvSpPr>
            <p:nvPr/>
          </p:nvSpPr>
          <p:spPr bwMode="auto">
            <a:xfrm>
              <a:off x="1965325" y="5545138"/>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120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70" name="Rectangle 83"/>
            <p:cNvSpPr>
              <a:spLocks noChangeArrowheads="1"/>
            </p:cNvSpPr>
            <p:nvPr/>
          </p:nvSpPr>
          <p:spPr bwMode="auto">
            <a:xfrm>
              <a:off x="2351088" y="5545138"/>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150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71" name="Rectangle 84"/>
            <p:cNvSpPr>
              <a:spLocks noChangeArrowheads="1"/>
            </p:cNvSpPr>
            <p:nvPr/>
          </p:nvSpPr>
          <p:spPr bwMode="auto">
            <a:xfrm>
              <a:off x="2736850" y="5545138"/>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72" name="Rectangle 85"/>
            <p:cNvSpPr>
              <a:spLocks noChangeArrowheads="1"/>
            </p:cNvSpPr>
            <p:nvPr/>
          </p:nvSpPr>
          <p:spPr bwMode="auto">
            <a:xfrm>
              <a:off x="3124200" y="5545138"/>
              <a:ext cx="31115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210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73" name="Rectangle 86"/>
            <p:cNvSpPr>
              <a:spLocks noChangeArrowheads="1"/>
            </p:cNvSpPr>
            <p:nvPr/>
          </p:nvSpPr>
          <p:spPr bwMode="auto">
            <a:xfrm>
              <a:off x="3509963" y="5545138"/>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240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74" name="Rectangle 87"/>
            <p:cNvSpPr>
              <a:spLocks noChangeArrowheads="1"/>
            </p:cNvSpPr>
            <p:nvPr/>
          </p:nvSpPr>
          <p:spPr bwMode="auto">
            <a:xfrm>
              <a:off x="3895725" y="5545138"/>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270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75" name="Rectangle 88"/>
            <p:cNvSpPr>
              <a:spLocks noChangeArrowheads="1"/>
            </p:cNvSpPr>
            <p:nvPr/>
          </p:nvSpPr>
          <p:spPr bwMode="auto">
            <a:xfrm>
              <a:off x="4281488" y="5545138"/>
              <a:ext cx="31273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300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76" name="Rectangle 89"/>
            <p:cNvSpPr>
              <a:spLocks noChangeArrowheads="1"/>
            </p:cNvSpPr>
            <p:nvPr/>
          </p:nvSpPr>
          <p:spPr bwMode="auto">
            <a:xfrm>
              <a:off x="1416050" y="5768975"/>
              <a:ext cx="219075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Quantity of cell phones (millions)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78" name="Rectangle 91"/>
            <p:cNvSpPr>
              <a:spLocks noChangeArrowheads="1"/>
            </p:cNvSpPr>
            <p:nvPr/>
          </p:nvSpPr>
          <p:spPr bwMode="auto">
            <a:xfrm>
              <a:off x="173038" y="2430463"/>
              <a:ext cx="60325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Price ($)</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79" name="Rectangle 92"/>
            <p:cNvSpPr>
              <a:spLocks noChangeArrowheads="1"/>
            </p:cNvSpPr>
            <p:nvPr/>
          </p:nvSpPr>
          <p:spPr bwMode="auto">
            <a:xfrm>
              <a:off x="4081463" y="5100638"/>
              <a:ext cx="17938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80" name="Rectangle 93"/>
            <p:cNvSpPr>
              <a:spLocks noChangeArrowheads="1"/>
            </p:cNvSpPr>
            <p:nvPr/>
          </p:nvSpPr>
          <p:spPr bwMode="auto">
            <a:xfrm>
              <a:off x="4176713" y="5184775"/>
              <a:ext cx="104775"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Calibri" pitchFamily="34"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83" name="Freeform 96"/>
            <p:cNvSpPr>
              <a:spLocks noEditPoints="1"/>
            </p:cNvSpPr>
            <p:nvPr/>
          </p:nvSpPr>
          <p:spPr bwMode="auto">
            <a:xfrm>
              <a:off x="2443163" y="4102100"/>
              <a:ext cx="19050" cy="1339850"/>
            </a:xfrm>
            <a:custGeom>
              <a:avLst/>
              <a:gdLst>
                <a:gd name="T0" fmla="*/ 2 w 12"/>
                <a:gd name="T1" fmla="*/ 38 h 844"/>
                <a:gd name="T2" fmla="*/ 12 w 12"/>
                <a:gd name="T3" fmla="*/ 0 h 844"/>
                <a:gd name="T4" fmla="*/ 2 w 12"/>
                <a:gd name="T5" fmla="*/ 67 h 844"/>
                <a:gd name="T6" fmla="*/ 12 w 12"/>
                <a:gd name="T7" fmla="*/ 105 h 844"/>
                <a:gd name="T8" fmla="*/ 2 w 12"/>
                <a:gd name="T9" fmla="*/ 67 h 844"/>
                <a:gd name="T10" fmla="*/ 2 w 12"/>
                <a:gd name="T11" fmla="*/ 172 h 844"/>
                <a:gd name="T12" fmla="*/ 12 w 12"/>
                <a:gd name="T13" fmla="*/ 134 h 844"/>
                <a:gd name="T14" fmla="*/ 2 w 12"/>
                <a:gd name="T15" fmla="*/ 201 h 844"/>
                <a:gd name="T16" fmla="*/ 12 w 12"/>
                <a:gd name="T17" fmla="*/ 240 h 844"/>
                <a:gd name="T18" fmla="*/ 2 w 12"/>
                <a:gd name="T19" fmla="*/ 201 h 844"/>
                <a:gd name="T20" fmla="*/ 2 w 12"/>
                <a:gd name="T21" fmla="*/ 307 h 844"/>
                <a:gd name="T22" fmla="*/ 12 w 12"/>
                <a:gd name="T23" fmla="*/ 269 h 844"/>
                <a:gd name="T24" fmla="*/ 2 w 12"/>
                <a:gd name="T25" fmla="*/ 336 h 844"/>
                <a:gd name="T26" fmla="*/ 11 w 12"/>
                <a:gd name="T27" fmla="*/ 374 h 844"/>
                <a:gd name="T28" fmla="*/ 2 w 12"/>
                <a:gd name="T29" fmla="*/ 336 h 844"/>
                <a:gd name="T30" fmla="*/ 1 w 12"/>
                <a:gd name="T31" fmla="*/ 441 h 844"/>
                <a:gd name="T32" fmla="*/ 11 w 12"/>
                <a:gd name="T33" fmla="*/ 403 h 844"/>
                <a:gd name="T34" fmla="*/ 1 w 12"/>
                <a:gd name="T35" fmla="*/ 470 h 844"/>
                <a:gd name="T36" fmla="*/ 11 w 12"/>
                <a:gd name="T37" fmla="*/ 509 h 844"/>
                <a:gd name="T38" fmla="*/ 1 w 12"/>
                <a:gd name="T39" fmla="*/ 470 h 844"/>
                <a:gd name="T40" fmla="*/ 1 w 12"/>
                <a:gd name="T41" fmla="*/ 576 h 844"/>
                <a:gd name="T42" fmla="*/ 11 w 12"/>
                <a:gd name="T43" fmla="*/ 537 h 844"/>
                <a:gd name="T44" fmla="*/ 1 w 12"/>
                <a:gd name="T45" fmla="*/ 604 h 844"/>
                <a:gd name="T46" fmla="*/ 11 w 12"/>
                <a:gd name="T47" fmla="*/ 643 h 844"/>
                <a:gd name="T48" fmla="*/ 1 w 12"/>
                <a:gd name="T49" fmla="*/ 604 h 844"/>
                <a:gd name="T50" fmla="*/ 1 w 12"/>
                <a:gd name="T51" fmla="*/ 710 h 844"/>
                <a:gd name="T52" fmla="*/ 11 w 12"/>
                <a:gd name="T53" fmla="*/ 672 h 844"/>
                <a:gd name="T54" fmla="*/ 1 w 12"/>
                <a:gd name="T55" fmla="*/ 739 h 844"/>
                <a:gd name="T56" fmla="*/ 10 w 12"/>
                <a:gd name="T57" fmla="*/ 777 h 844"/>
                <a:gd name="T58" fmla="*/ 1 w 12"/>
                <a:gd name="T59" fmla="*/ 739 h 844"/>
                <a:gd name="T60" fmla="*/ 0 w 12"/>
                <a:gd name="T61" fmla="*/ 844 h 844"/>
                <a:gd name="T62" fmla="*/ 10 w 12"/>
                <a:gd name="T63" fmla="*/ 80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844">
                  <a:moveTo>
                    <a:pt x="3" y="0"/>
                  </a:moveTo>
                  <a:lnTo>
                    <a:pt x="2" y="38"/>
                  </a:lnTo>
                  <a:lnTo>
                    <a:pt x="12" y="38"/>
                  </a:lnTo>
                  <a:lnTo>
                    <a:pt x="12" y="0"/>
                  </a:lnTo>
                  <a:lnTo>
                    <a:pt x="3" y="0"/>
                  </a:lnTo>
                  <a:close/>
                  <a:moveTo>
                    <a:pt x="2" y="67"/>
                  </a:moveTo>
                  <a:lnTo>
                    <a:pt x="2" y="105"/>
                  </a:lnTo>
                  <a:lnTo>
                    <a:pt x="12" y="105"/>
                  </a:lnTo>
                  <a:lnTo>
                    <a:pt x="12" y="67"/>
                  </a:lnTo>
                  <a:lnTo>
                    <a:pt x="2" y="67"/>
                  </a:lnTo>
                  <a:close/>
                  <a:moveTo>
                    <a:pt x="2" y="134"/>
                  </a:moveTo>
                  <a:lnTo>
                    <a:pt x="2" y="172"/>
                  </a:lnTo>
                  <a:lnTo>
                    <a:pt x="12" y="173"/>
                  </a:lnTo>
                  <a:lnTo>
                    <a:pt x="12" y="134"/>
                  </a:lnTo>
                  <a:lnTo>
                    <a:pt x="2" y="134"/>
                  </a:lnTo>
                  <a:close/>
                  <a:moveTo>
                    <a:pt x="2" y="201"/>
                  </a:moveTo>
                  <a:lnTo>
                    <a:pt x="2" y="240"/>
                  </a:lnTo>
                  <a:lnTo>
                    <a:pt x="12" y="240"/>
                  </a:lnTo>
                  <a:lnTo>
                    <a:pt x="12" y="201"/>
                  </a:lnTo>
                  <a:lnTo>
                    <a:pt x="2" y="201"/>
                  </a:lnTo>
                  <a:close/>
                  <a:moveTo>
                    <a:pt x="2" y="268"/>
                  </a:moveTo>
                  <a:lnTo>
                    <a:pt x="2" y="307"/>
                  </a:lnTo>
                  <a:lnTo>
                    <a:pt x="11" y="307"/>
                  </a:lnTo>
                  <a:lnTo>
                    <a:pt x="12" y="269"/>
                  </a:lnTo>
                  <a:lnTo>
                    <a:pt x="2" y="268"/>
                  </a:lnTo>
                  <a:close/>
                  <a:moveTo>
                    <a:pt x="2" y="336"/>
                  </a:moveTo>
                  <a:lnTo>
                    <a:pt x="2" y="374"/>
                  </a:lnTo>
                  <a:lnTo>
                    <a:pt x="11" y="374"/>
                  </a:lnTo>
                  <a:lnTo>
                    <a:pt x="11" y="336"/>
                  </a:lnTo>
                  <a:lnTo>
                    <a:pt x="2" y="336"/>
                  </a:lnTo>
                  <a:close/>
                  <a:moveTo>
                    <a:pt x="2" y="403"/>
                  </a:moveTo>
                  <a:lnTo>
                    <a:pt x="1" y="441"/>
                  </a:lnTo>
                  <a:lnTo>
                    <a:pt x="11" y="441"/>
                  </a:lnTo>
                  <a:lnTo>
                    <a:pt x="11" y="403"/>
                  </a:lnTo>
                  <a:lnTo>
                    <a:pt x="2" y="403"/>
                  </a:lnTo>
                  <a:close/>
                  <a:moveTo>
                    <a:pt x="1" y="470"/>
                  </a:moveTo>
                  <a:lnTo>
                    <a:pt x="1" y="508"/>
                  </a:lnTo>
                  <a:lnTo>
                    <a:pt x="11" y="509"/>
                  </a:lnTo>
                  <a:lnTo>
                    <a:pt x="11" y="470"/>
                  </a:lnTo>
                  <a:lnTo>
                    <a:pt x="1" y="470"/>
                  </a:lnTo>
                  <a:close/>
                  <a:moveTo>
                    <a:pt x="1" y="537"/>
                  </a:moveTo>
                  <a:lnTo>
                    <a:pt x="1" y="576"/>
                  </a:lnTo>
                  <a:lnTo>
                    <a:pt x="11" y="576"/>
                  </a:lnTo>
                  <a:lnTo>
                    <a:pt x="11" y="537"/>
                  </a:lnTo>
                  <a:lnTo>
                    <a:pt x="1" y="537"/>
                  </a:lnTo>
                  <a:close/>
                  <a:moveTo>
                    <a:pt x="1" y="604"/>
                  </a:moveTo>
                  <a:lnTo>
                    <a:pt x="1" y="643"/>
                  </a:lnTo>
                  <a:lnTo>
                    <a:pt x="11" y="643"/>
                  </a:lnTo>
                  <a:lnTo>
                    <a:pt x="11" y="605"/>
                  </a:lnTo>
                  <a:lnTo>
                    <a:pt x="1" y="604"/>
                  </a:lnTo>
                  <a:close/>
                  <a:moveTo>
                    <a:pt x="1" y="672"/>
                  </a:moveTo>
                  <a:lnTo>
                    <a:pt x="1" y="710"/>
                  </a:lnTo>
                  <a:lnTo>
                    <a:pt x="10" y="710"/>
                  </a:lnTo>
                  <a:lnTo>
                    <a:pt x="11" y="672"/>
                  </a:lnTo>
                  <a:lnTo>
                    <a:pt x="1" y="672"/>
                  </a:lnTo>
                  <a:close/>
                  <a:moveTo>
                    <a:pt x="1" y="739"/>
                  </a:moveTo>
                  <a:lnTo>
                    <a:pt x="1" y="777"/>
                  </a:lnTo>
                  <a:lnTo>
                    <a:pt x="10" y="777"/>
                  </a:lnTo>
                  <a:lnTo>
                    <a:pt x="10" y="739"/>
                  </a:lnTo>
                  <a:lnTo>
                    <a:pt x="1" y="739"/>
                  </a:lnTo>
                  <a:close/>
                  <a:moveTo>
                    <a:pt x="1" y="806"/>
                  </a:moveTo>
                  <a:lnTo>
                    <a:pt x="0" y="844"/>
                  </a:lnTo>
                  <a:lnTo>
                    <a:pt x="10" y="844"/>
                  </a:lnTo>
                  <a:lnTo>
                    <a:pt x="10" y="806"/>
                  </a:lnTo>
                  <a:lnTo>
                    <a:pt x="1" y="80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86" name="Freeform 99"/>
            <p:cNvSpPr>
              <a:spLocks noEditPoints="1"/>
            </p:cNvSpPr>
            <p:nvPr/>
          </p:nvSpPr>
          <p:spPr bwMode="auto">
            <a:xfrm>
              <a:off x="587375" y="4090988"/>
              <a:ext cx="1863725" cy="28575"/>
            </a:xfrm>
            <a:custGeom>
              <a:avLst/>
              <a:gdLst>
                <a:gd name="T0" fmla="*/ 39 w 1174"/>
                <a:gd name="T1" fmla="*/ 17 h 18"/>
                <a:gd name="T2" fmla="*/ 0 w 1174"/>
                <a:gd name="T3" fmla="*/ 8 h 18"/>
                <a:gd name="T4" fmla="*/ 67 w 1174"/>
                <a:gd name="T5" fmla="*/ 17 h 18"/>
                <a:gd name="T6" fmla="*/ 106 w 1174"/>
                <a:gd name="T7" fmla="*/ 7 h 18"/>
                <a:gd name="T8" fmla="*/ 67 w 1174"/>
                <a:gd name="T9" fmla="*/ 17 h 18"/>
                <a:gd name="T10" fmla="*/ 173 w 1174"/>
                <a:gd name="T11" fmla="*/ 16 h 18"/>
                <a:gd name="T12" fmla="*/ 135 w 1174"/>
                <a:gd name="T13" fmla="*/ 7 h 18"/>
                <a:gd name="T14" fmla="*/ 202 w 1174"/>
                <a:gd name="T15" fmla="*/ 16 h 18"/>
                <a:gd name="T16" fmla="*/ 240 w 1174"/>
                <a:gd name="T17" fmla="*/ 6 h 18"/>
                <a:gd name="T18" fmla="*/ 202 w 1174"/>
                <a:gd name="T19" fmla="*/ 16 h 18"/>
                <a:gd name="T20" fmla="*/ 307 w 1174"/>
                <a:gd name="T21" fmla="*/ 15 h 18"/>
                <a:gd name="T22" fmla="*/ 269 w 1174"/>
                <a:gd name="T23" fmla="*/ 6 h 18"/>
                <a:gd name="T24" fmla="*/ 336 w 1174"/>
                <a:gd name="T25" fmla="*/ 15 h 18"/>
                <a:gd name="T26" fmla="*/ 375 w 1174"/>
                <a:gd name="T27" fmla="*/ 5 h 18"/>
                <a:gd name="T28" fmla="*/ 336 w 1174"/>
                <a:gd name="T29" fmla="*/ 15 h 18"/>
                <a:gd name="T30" fmla="*/ 442 w 1174"/>
                <a:gd name="T31" fmla="*/ 15 h 18"/>
                <a:gd name="T32" fmla="*/ 403 w 1174"/>
                <a:gd name="T33" fmla="*/ 5 h 18"/>
                <a:gd name="T34" fmla="*/ 471 w 1174"/>
                <a:gd name="T35" fmla="*/ 14 h 18"/>
                <a:gd name="T36" fmla="*/ 509 w 1174"/>
                <a:gd name="T37" fmla="*/ 5 h 18"/>
                <a:gd name="T38" fmla="*/ 471 w 1174"/>
                <a:gd name="T39" fmla="*/ 14 h 18"/>
                <a:gd name="T40" fmla="*/ 576 w 1174"/>
                <a:gd name="T41" fmla="*/ 14 h 18"/>
                <a:gd name="T42" fmla="*/ 538 w 1174"/>
                <a:gd name="T43" fmla="*/ 4 h 18"/>
                <a:gd name="T44" fmla="*/ 605 w 1174"/>
                <a:gd name="T45" fmla="*/ 13 h 18"/>
                <a:gd name="T46" fmla="*/ 643 w 1174"/>
                <a:gd name="T47" fmla="*/ 4 h 18"/>
                <a:gd name="T48" fmla="*/ 605 w 1174"/>
                <a:gd name="T49" fmla="*/ 13 h 18"/>
                <a:gd name="T50" fmla="*/ 711 w 1174"/>
                <a:gd name="T51" fmla="*/ 13 h 18"/>
                <a:gd name="T52" fmla="*/ 672 w 1174"/>
                <a:gd name="T53" fmla="*/ 3 h 18"/>
                <a:gd name="T54" fmla="*/ 739 w 1174"/>
                <a:gd name="T55" fmla="*/ 13 h 18"/>
                <a:gd name="T56" fmla="*/ 778 w 1174"/>
                <a:gd name="T57" fmla="*/ 3 h 18"/>
                <a:gd name="T58" fmla="*/ 739 w 1174"/>
                <a:gd name="T59" fmla="*/ 13 h 18"/>
                <a:gd name="T60" fmla="*/ 845 w 1174"/>
                <a:gd name="T61" fmla="*/ 12 h 18"/>
                <a:gd name="T62" fmla="*/ 807 w 1174"/>
                <a:gd name="T63" fmla="*/ 2 h 18"/>
                <a:gd name="T64" fmla="*/ 874 w 1174"/>
                <a:gd name="T65" fmla="*/ 12 h 18"/>
                <a:gd name="T66" fmla="*/ 912 w 1174"/>
                <a:gd name="T67" fmla="*/ 2 h 18"/>
                <a:gd name="T68" fmla="*/ 874 w 1174"/>
                <a:gd name="T69" fmla="*/ 12 h 18"/>
                <a:gd name="T70" fmla="*/ 979 w 1174"/>
                <a:gd name="T71" fmla="*/ 11 h 18"/>
                <a:gd name="T72" fmla="*/ 941 w 1174"/>
                <a:gd name="T73" fmla="*/ 2 h 18"/>
                <a:gd name="T74" fmla="*/ 1008 w 1174"/>
                <a:gd name="T75" fmla="*/ 11 h 18"/>
                <a:gd name="T76" fmla="*/ 1047 w 1174"/>
                <a:gd name="T77" fmla="*/ 1 h 18"/>
                <a:gd name="T78" fmla="*/ 1008 w 1174"/>
                <a:gd name="T79" fmla="*/ 11 h 18"/>
                <a:gd name="T80" fmla="*/ 1114 w 1174"/>
                <a:gd name="T81" fmla="*/ 10 h 18"/>
                <a:gd name="T82" fmla="*/ 1075 w 1174"/>
                <a:gd name="T83" fmla="*/ 1 h 18"/>
                <a:gd name="T84" fmla="*/ 1143 w 1174"/>
                <a:gd name="T85" fmla="*/ 10 h 18"/>
                <a:gd name="T86" fmla="*/ 1174 w 1174"/>
                <a:gd name="T87" fmla="*/ 0 h 18"/>
                <a:gd name="T88" fmla="*/ 1143 w 1174"/>
                <a:gd name="T89"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4" h="18">
                  <a:moveTo>
                    <a:pt x="0" y="18"/>
                  </a:moveTo>
                  <a:lnTo>
                    <a:pt x="39" y="17"/>
                  </a:lnTo>
                  <a:lnTo>
                    <a:pt x="39" y="8"/>
                  </a:lnTo>
                  <a:lnTo>
                    <a:pt x="0" y="8"/>
                  </a:lnTo>
                  <a:lnTo>
                    <a:pt x="0" y="18"/>
                  </a:lnTo>
                  <a:close/>
                  <a:moveTo>
                    <a:pt x="67" y="17"/>
                  </a:moveTo>
                  <a:lnTo>
                    <a:pt x="106" y="17"/>
                  </a:lnTo>
                  <a:lnTo>
                    <a:pt x="106" y="7"/>
                  </a:lnTo>
                  <a:lnTo>
                    <a:pt x="67" y="8"/>
                  </a:lnTo>
                  <a:lnTo>
                    <a:pt x="67" y="17"/>
                  </a:lnTo>
                  <a:close/>
                  <a:moveTo>
                    <a:pt x="135" y="17"/>
                  </a:moveTo>
                  <a:lnTo>
                    <a:pt x="173" y="16"/>
                  </a:lnTo>
                  <a:lnTo>
                    <a:pt x="173" y="7"/>
                  </a:lnTo>
                  <a:lnTo>
                    <a:pt x="135" y="7"/>
                  </a:lnTo>
                  <a:lnTo>
                    <a:pt x="135" y="17"/>
                  </a:lnTo>
                  <a:close/>
                  <a:moveTo>
                    <a:pt x="202" y="16"/>
                  </a:moveTo>
                  <a:lnTo>
                    <a:pt x="240" y="16"/>
                  </a:lnTo>
                  <a:lnTo>
                    <a:pt x="240" y="6"/>
                  </a:lnTo>
                  <a:lnTo>
                    <a:pt x="202" y="7"/>
                  </a:lnTo>
                  <a:lnTo>
                    <a:pt x="202" y="16"/>
                  </a:lnTo>
                  <a:close/>
                  <a:moveTo>
                    <a:pt x="269" y="16"/>
                  </a:moveTo>
                  <a:lnTo>
                    <a:pt x="307" y="15"/>
                  </a:lnTo>
                  <a:lnTo>
                    <a:pt x="307" y="6"/>
                  </a:lnTo>
                  <a:lnTo>
                    <a:pt x="269" y="6"/>
                  </a:lnTo>
                  <a:lnTo>
                    <a:pt x="269" y="16"/>
                  </a:lnTo>
                  <a:close/>
                  <a:moveTo>
                    <a:pt x="336" y="15"/>
                  </a:moveTo>
                  <a:lnTo>
                    <a:pt x="375" y="15"/>
                  </a:lnTo>
                  <a:lnTo>
                    <a:pt x="375" y="5"/>
                  </a:lnTo>
                  <a:lnTo>
                    <a:pt x="336" y="6"/>
                  </a:lnTo>
                  <a:lnTo>
                    <a:pt x="336" y="15"/>
                  </a:lnTo>
                  <a:close/>
                  <a:moveTo>
                    <a:pt x="403" y="15"/>
                  </a:moveTo>
                  <a:lnTo>
                    <a:pt x="442" y="15"/>
                  </a:lnTo>
                  <a:lnTo>
                    <a:pt x="442" y="5"/>
                  </a:lnTo>
                  <a:lnTo>
                    <a:pt x="403" y="5"/>
                  </a:lnTo>
                  <a:lnTo>
                    <a:pt x="403" y="15"/>
                  </a:lnTo>
                  <a:close/>
                  <a:moveTo>
                    <a:pt x="471" y="14"/>
                  </a:moveTo>
                  <a:lnTo>
                    <a:pt x="509" y="14"/>
                  </a:lnTo>
                  <a:lnTo>
                    <a:pt x="509" y="5"/>
                  </a:lnTo>
                  <a:lnTo>
                    <a:pt x="471" y="5"/>
                  </a:lnTo>
                  <a:lnTo>
                    <a:pt x="471" y="14"/>
                  </a:lnTo>
                  <a:close/>
                  <a:moveTo>
                    <a:pt x="538" y="14"/>
                  </a:moveTo>
                  <a:lnTo>
                    <a:pt x="576" y="14"/>
                  </a:lnTo>
                  <a:lnTo>
                    <a:pt x="576" y="4"/>
                  </a:lnTo>
                  <a:lnTo>
                    <a:pt x="538" y="4"/>
                  </a:lnTo>
                  <a:lnTo>
                    <a:pt x="538" y="14"/>
                  </a:lnTo>
                  <a:close/>
                  <a:moveTo>
                    <a:pt x="605" y="13"/>
                  </a:moveTo>
                  <a:lnTo>
                    <a:pt x="643" y="13"/>
                  </a:lnTo>
                  <a:lnTo>
                    <a:pt x="643" y="4"/>
                  </a:lnTo>
                  <a:lnTo>
                    <a:pt x="605" y="4"/>
                  </a:lnTo>
                  <a:lnTo>
                    <a:pt x="605" y="13"/>
                  </a:lnTo>
                  <a:close/>
                  <a:moveTo>
                    <a:pt x="672" y="13"/>
                  </a:moveTo>
                  <a:lnTo>
                    <a:pt x="711" y="13"/>
                  </a:lnTo>
                  <a:lnTo>
                    <a:pt x="711" y="3"/>
                  </a:lnTo>
                  <a:lnTo>
                    <a:pt x="672" y="3"/>
                  </a:lnTo>
                  <a:lnTo>
                    <a:pt x="672" y="13"/>
                  </a:lnTo>
                  <a:close/>
                  <a:moveTo>
                    <a:pt x="739" y="13"/>
                  </a:moveTo>
                  <a:lnTo>
                    <a:pt x="778" y="12"/>
                  </a:lnTo>
                  <a:lnTo>
                    <a:pt x="778" y="3"/>
                  </a:lnTo>
                  <a:lnTo>
                    <a:pt x="739" y="3"/>
                  </a:lnTo>
                  <a:lnTo>
                    <a:pt x="739" y="13"/>
                  </a:lnTo>
                  <a:close/>
                  <a:moveTo>
                    <a:pt x="807" y="12"/>
                  </a:moveTo>
                  <a:lnTo>
                    <a:pt x="845" y="12"/>
                  </a:lnTo>
                  <a:lnTo>
                    <a:pt x="845" y="2"/>
                  </a:lnTo>
                  <a:lnTo>
                    <a:pt x="807" y="2"/>
                  </a:lnTo>
                  <a:lnTo>
                    <a:pt x="807" y="12"/>
                  </a:lnTo>
                  <a:close/>
                  <a:moveTo>
                    <a:pt x="874" y="12"/>
                  </a:moveTo>
                  <a:lnTo>
                    <a:pt x="912" y="11"/>
                  </a:lnTo>
                  <a:lnTo>
                    <a:pt x="912" y="2"/>
                  </a:lnTo>
                  <a:lnTo>
                    <a:pt x="874" y="2"/>
                  </a:lnTo>
                  <a:lnTo>
                    <a:pt x="874" y="12"/>
                  </a:lnTo>
                  <a:close/>
                  <a:moveTo>
                    <a:pt x="941" y="11"/>
                  </a:moveTo>
                  <a:lnTo>
                    <a:pt x="979" y="11"/>
                  </a:lnTo>
                  <a:lnTo>
                    <a:pt x="979" y="1"/>
                  </a:lnTo>
                  <a:lnTo>
                    <a:pt x="941" y="2"/>
                  </a:lnTo>
                  <a:lnTo>
                    <a:pt x="941" y="11"/>
                  </a:lnTo>
                  <a:close/>
                  <a:moveTo>
                    <a:pt x="1008" y="11"/>
                  </a:moveTo>
                  <a:lnTo>
                    <a:pt x="1047" y="10"/>
                  </a:lnTo>
                  <a:lnTo>
                    <a:pt x="1047" y="1"/>
                  </a:lnTo>
                  <a:lnTo>
                    <a:pt x="1008" y="1"/>
                  </a:lnTo>
                  <a:lnTo>
                    <a:pt x="1008" y="11"/>
                  </a:lnTo>
                  <a:close/>
                  <a:moveTo>
                    <a:pt x="1075" y="10"/>
                  </a:moveTo>
                  <a:lnTo>
                    <a:pt x="1114" y="10"/>
                  </a:lnTo>
                  <a:lnTo>
                    <a:pt x="1114" y="0"/>
                  </a:lnTo>
                  <a:lnTo>
                    <a:pt x="1075" y="1"/>
                  </a:lnTo>
                  <a:lnTo>
                    <a:pt x="1075" y="10"/>
                  </a:lnTo>
                  <a:close/>
                  <a:moveTo>
                    <a:pt x="1143" y="10"/>
                  </a:moveTo>
                  <a:lnTo>
                    <a:pt x="1174" y="10"/>
                  </a:lnTo>
                  <a:lnTo>
                    <a:pt x="1174" y="0"/>
                  </a:lnTo>
                  <a:lnTo>
                    <a:pt x="1143" y="0"/>
                  </a:lnTo>
                  <a:lnTo>
                    <a:pt x="1143" y="1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91" name="Rectangle 104"/>
            <p:cNvSpPr>
              <a:spLocks noChangeArrowheads="1"/>
            </p:cNvSpPr>
            <p:nvPr/>
          </p:nvSpPr>
          <p:spPr bwMode="auto">
            <a:xfrm>
              <a:off x="4100513" y="2871788"/>
              <a:ext cx="15398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92" name="Rectangle 105"/>
            <p:cNvSpPr>
              <a:spLocks noChangeArrowheads="1"/>
            </p:cNvSpPr>
            <p:nvPr/>
          </p:nvSpPr>
          <p:spPr bwMode="auto">
            <a:xfrm>
              <a:off x="4171950" y="2954338"/>
              <a:ext cx="104775"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Calibri" pitchFamily="34"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25" name="Rectangle 124"/>
          <p:cNvSpPr/>
          <p:nvPr/>
        </p:nvSpPr>
        <p:spPr>
          <a:xfrm>
            <a:off x="2289176" y="4181475"/>
            <a:ext cx="3298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Rectangle 125"/>
          <p:cNvSpPr/>
          <p:nvPr/>
        </p:nvSpPr>
        <p:spPr>
          <a:xfrm>
            <a:off x="2710061" y="3903663"/>
            <a:ext cx="3298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Rectangle 126"/>
          <p:cNvSpPr/>
          <p:nvPr/>
        </p:nvSpPr>
        <p:spPr>
          <a:xfrm>
            <a:off x="2710061" y="5672137"/>
            <a:ext cx="3298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Rectangle 127"/>
          <p:cNvSpPr/>
          <p:nvPr/>
        </p:nvSpPr>
        <p:spPr>
          <a:xfrm>
            <a:off x="131365" y="3881437"/>
            <a:ext cx="3298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8" name="Straight Arrow Connector 57"/>
          <p:cNvCxnSpPr/>
          <p:nvPr/>
        </p:nvCxnSpPr>
        <p:spPr>
          <a:xfrm>
            <a:off x="2459038" y="5626100"/>
            <a:ext cx="41275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539910" y="4000499"/>
            <a:ext cx="1905" cy="27146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9" name="Freeform 131"/>
          <p:cNvSpPr>
            <a:spLocks/>
          </p:cNvSpPr>
          <p:nvPr/>
        </p:nvSpPr>
        <p:spPr bwMode="auto">
          <a:xfrm>
            <a:off x="2425947" y="4249809"/>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60" name="Freeform 131"/>
          <p:cNvSpPr>
            <a:spLocks/>
          </p:cNvSpPr>
          <p:nvPr/>
        </p:nvSpPr>
        <p:spPr bwMode="auto">
          <a:xfrm>
            <a:off x="2824409" y="3989353"/>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61" name="Content Placeholder 5"/>
          <p:cNvSpPr txBox="1">
            <a:spLocks/>
          </p:cNvSpPr>
          <p:nvPr/>
        </p:nvSpPr>
        <p:spPr>
          <a:xfrm>
            <a:off x="4437857" y="2438400"/>
            <a:ext cx="4477543" cy="3962400"/>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Market for cellphones is in equilibrium.</a:t>
            </a:r>
          </a:p>
          <a:p>
            <a:r>
              <a:rPr lang="en-US" dirty="0"/>
              <a:t>More expensive substitute causes the demand to increase.</a:t>
            </a:r>
          </a:p>
          <a:p>
            <a:r>
              <a:rPr lang="en-US" dirty="0"/>
              <a:t>The demand curve shifts right.</a:t>
            </a:r>
          </a:p>
          <a:p>
            <a:r>
              <a:rPr lang="en-US" dirty="0"/>
              <a:t>The market equilibrium changes.</a:t>
            </a:r>
          </a:p>
          <a:p>
            <a:pPr lvl="1"/>
            <a:r>
              <a:rPr lang="en-US" dirty="0"/>
              <a:t>Equilibrium price increases.</a:t>
            </a:r>
          </a:p>
          <a:p>
            <a:pPr lvl="1"/>
            <a:r>
              <a:rPr lang="en-US" dirty="0"/>
              <a:t>Equilibrium quantity increases.</a:t>
            </a:r>
          </a:p>
          <a:p>
            <a:endParaRPr lang="en-US" dirty="0"/>
          </a:p>
        </p:txBody>
      </p:sp>
    </p:spTree>
    <p:extLst>
      <p:ext uri="{BB962C8B-B14F-4D97-AF65-F5344CB8AC3E}">
        <p14:creationId xmlns:p14="http://schemas.microsoft.com/office/powerpoint/2010/main" val="484236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39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5"/>
                                        </p:tgtEl>
                                        <p:attrNameLst>
                                          <p:attrName>style.visibility</p:attrName>
                                        </p:attrNameLst>
                                      </p:cBhvr>
                                      <p:to>
                                        <p:strVal val="visible"/>
                                      </p:to>
                                    </p:set>
                                  </p:childTnLst>
                                  <p:subTnLst>
                                    <p:set>
                                      <p:cBhvr override="childStyle">
                                        <p:cTn dur="1" fill="hold" display="0" masterRel="nextClick" afterEffect="1"/>
                                        <p:tgtEl>
                                          <p:spTgt spid="125"/>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1">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5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38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38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1">
                                            <p:txEl>
                                              <p:pRg st="3" end="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6"/>
                                        </p:tgtEl>
                                        <p:attrNameLst>
                                          <p:attrName>style.visibility</p:attrName>
                                        </p:attrNameLst>
                                      </p:cBhvr>
                                      <p:to>
                                        <p:strVal val="visible"/>
                                      </p:to>
                                    </p:set>
                                  </p:childTnLst>
                                  <p:subTnLst>
                                    <p:set>
                                      <p:cBhvr override="childStyle">
                                        <p:cTn dur="1" fill="hold" display="0" masterRel="nextClick" afterEffect="1"/>
                                        <p:tgtEl>
                                          <p:spTgt spid="126"/>
                                        </p:tgtEl>
                                        <p:attrNameLst>
                                          <p:attrName>style.visibility</p:attrName>
                                        </p:attrNameLst>
                                      </p:cBhvr>
                                      <p:to>
                                        <p:strVal val="hidden"/>
                                      </p:to>
                                    </p:set>
                                  </p:subTnLst>
                                </p:cTn>
                              </p:par>
                              <p:par>
                                <p:cTn id="35" presetID="1"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38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38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1">
                                            <p:txEl>
                                              <p:pRg st="4" end="4"/>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1">
                                            <p:txEl>
                                              <p:pRg st="5" end="5"/>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2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51" grpId="0" animBg="1"/>
      <p:bldP spid="13381" grpId="0"/>
      <p:bldP spid="13382" grpId="0"/>
      <p:bldP spid="13384" grpId="0" animBg="1"/>
      <p:bldP spid="13385" grpId="0" animBg="1"/>
      <p:bldP spid="125" grpId="0" animBg="1"/>
      <p:bldP spid="126" grpId="0" animBg="1"/>
      <p:bldP spid="127" grpId="0" animBg="1"/>
      <p:bldP spid="128" grpId="0" animBg="1"/>
      <p:bldP spid="59" grpId="0" animBg="1"/>
      <p:bldP spid="6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latin typeface="+mj-lt"/>
              </a:rPr>
              <a:t>Active Learning: Equilibrium effects from shifts in demand</a:t>
            </a:r>
          </a:p>
        </p:txBody>
      </p:sp>
      <p:graphicFrame>
        <p:nvGraphicFramePr>
          <p:cNvPr id="4" name="Table 3"/>
          <p:cNvGraphicFramePr>
            <a:graphicFrameLocks noGrp="1"/>
          </p:cNvGraphicFramePr>
          <p:nvPr>
            <p:extLst>
              <p:ext uri="{D42A27DB-BD31-4B8C-83A1-F6EECF244321}">
                <p14:modId xmlns:p14="http://schemas.microsoft.com/office/powerpoint/2010/main" val="677615903"/>
              </p:ext>
            </p:extLst>
          </p:nvPr>
        </p:nvGraphicFramePr>
        <p:xfrm>
          <a:off x="914400" y="2286000"/>
          <a:ext cx="2667000" cy="3417291"/>
        </p:xfrm>
        <a:graphic>
          <a:graphicData uri="http://schemas.openxmlformats.org/drawingml/2006/table">
            <a:tbl>
              <a:tblPr firstRow="1" bandRow="1">
                <a:tableStyleId>{3B4B98B0-60AC-42C2-AFA5-B58CD77FA1E5}</a:tableStyleId>
              </a:tblPr>
              <a:tblGrid>
                <a:gridCol w="666750">
                  <a:extLst>
                    <a:ext uri="{9D8B030D-6E8A-4147-A177-3AD203B41FA5}">
                      <a16:colId xmlns:a16="http://schemas.microsoft.com/office/drawing/2014/main" val="20000"/>
                    </a:ext>
                  </a:extLst>
                </a:gridCol>
                <a:gridCol w="666750">
                  <a:extLst>
                    <a:ext uri="{9D8B030D-6E8A-4147-A177-3AD203B41FA5}">
                      <a16:colId xmlns:a16="http://schemas.microsoft.com/office/drawing/2014/main" val="20001"/>
                    </a:ext>
                  </a:extLst>
                </a:gridCol>
                <a:gridCol w="666750">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tblGrid>
              <a:tr h="379699">
                <a:tc>
                  <a:txBody>
                    <a:bodyPr/>
                    <a:lstStyle/>
                    <a:p>
                      <a:pPr algn="ctr"/>
                      <a:r>
                        <a:rPr lang="en-US" dirty="0">
                          <a:latin typeface="Calibri Light" pitchFamily="34" charset="0"/>
                        </a:rPr>
                        <a:t>P</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Calibri Light" pitchFamily="34" charset="0"/>
                        </a:rPr>
                        <a:t>Q</a:t>
                      </a:r>
                      <a:r>
                        <a:rPr lang="en-US" baseline="-25000" dirty="0">
                          <a:latin typeface="Calibri Light" pitchFamily="34" charset="0"/>
                        </a:rPr>
                        <a:t>S</a:t>
                      </a:r>
                      <a:endParaRPr lang="en-US" baseline="-25000"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79699">
                <a:tc>
                  <a:txBody>
                    <a:bodyPr/>
                    <a:lstStyle/>
                    <a:p>
                      <a:pPr algn="ctr"/>
                      <a:r>
                        <a:rPr lang="en-US" dirty="0">
                          <a:latin typeface="Calibri Light" pitchFamily="34" charset="0"/>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1"/>
                  </a:ext>
                </a:extLst>
              </a:tr>
              <a:tr h="379699">
                <a:tc>
                  <a:txBody>
                    <a:bodyPr/>
                    <a:lstStyle/>
                    <a:p>
                      <a:pPr algn="ctr"/>
                      <a:r>
                        <a:rPr lang="en-US" dirty="0">
                          <a:latin typeface="Calibri Light" pitchFamily="34" charset="0"/>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2"/>
                  </a:ext>
                </a:extLst>
              </a:tr>
              <a:tr h="379699">
                <a:tc>
                  <a:txBody>
                    <a:bodyPr/>
                    <a:lstStyle/>
                    <a:p>
                      <a:pPr algn="ctr"/>
                      <a:r>
                        <a:rPr lang="en-US" dirty="0">
                          <a:latin typeface="Calibri Light" pitchFamily="34" charset="0"/>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3"/>
                  </a:ext>
                </a:extLst>
              </a:tr>
              <a:tr h="379699">
                <a:tc>
                  <a:txBody>
                    <a:bodyPr/>
                    <a:lstStyle/>
                    <a:p>
                      <a:pPr algn="ctr"/>
                      <a:r>
                        <a:rPr lang="en-US" dirty="0">
                          <a:latin typeface="Calibri Light" pitchFamily="34" charset="0"/>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4"/>
                  </a:ext>
                </a:extLst>
              </a:tr>
              <a:tr h="379699">
                <a:tc>
                  <a:txBody>
                    <a:bodyPr/>
                    <a:lstStyle/>
                    <a:p>
                      <a:pPr algn="ctr"/>
                      <a:r>
                        <a:rPr lang="en-US" dirty="0">
                          <a:latin typeface="Calibri Light" pitchFamily="34" charset="0"/>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5"/>
                  </a:ext>
                </a:extLst>
              </a:tr>
              <a:tr h="379699">
                <a:tc>
                  <a:txBody>
                    <a:bodyPr/>
                    <a:lstStyle/>
                    <a:p>
                      <a:pPr algn="ctr"/>
                      <a:r>
                        <a:rPr lang="en-US" dirty="0">
                          <a:latin typeface="Calibri Light" pitchFamily="34" charset="0"/>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6"/>
                  </a:ext>
                </a:extLst>
              </a:tr>
              <a:tr h="379699">
                <a:tc>
                  <a:txBody>
                    <a:bodyPr/>
                    <a:lstStyle/>
                    <a:p>
                      <a:pPr algn="ctr"/>
                      <a:r>
                        <a:rPr lang="en-US" dirty="0">
                          <a:latin typeface="Calibri Light" pitchFamily="34" charset="0"/>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7"/>
                  </a:ext>
                </a:extLst>
              </a:tr>
              <a:tr h="379699">
                <a:tc>
                  <a:txBody>
                    <a:bodyPr/>
                    <a:lstStyle/>
                    <a:p>
                      <a:pPr algn="ctr"/>
                      <a:r>
                        <a:rPr lang="en-US" dirty="0">
                          <a:latin typeface="Calibri Light" pitchFamily="34" charset="0"/>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8"/>
                  </a:ext>
                </a:extLst>
              </a:tr>
            </a:tbl>
          </a:graphicData>
        </a:graphic>
      </p:graphicFrame>
      <p:sp>
        <p:nvSpPr>
          <p:cNvPr id="6" name="Content Placeholder 19"/>
          <p:cNvSpPr txBox="1">
            <a:spLocks/>
          </p:cNvSpPr>
          <p:nvPr/>
        </p:nvSpPr>
        <p:spPr>
          <a:xfrm>
            <a:off x="457200" y="1219200"/>
            <a:ext cx="8229600" cy="1066801"/>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a:t>Suppose the demand curve shifts outward by 60 units. Update the demand schedule and find the new equilibrium price and quantity.</a:t>
            </a:r>
          </a:p>
        </p:txBody>
      </p:sp>
    </p:spTree>
    <p:extLst>
      <p:ext uri="{BB962C8B-B14F-4D97-AF65-F5344CB8AC3E}">
        <p14:creationId xmlns:p14="http://schemas.microsoft.com/office/powerpoint/2010/main" val="11541335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latin typeface="+mj-lt"/>
              </a:rPr>
              <a:t>Active Learning</a:t>
            </a:r>
            <a:r>
              <a:rPr lang="en-US" sz="3600" dirty="0"/>
              <a:t> Solution XII</a:t>
            </a:r>
            <a:endParaRPr lang="en-US" sz="3600" dirty="0">
              <a:latin typeface="+mj-lt"/>
            </a:endParaRPr>
          </a:p>
        </p:txBody>
      </p:sp>
      <p:sp>
        <p:nvSpPr>
          <p:cNvPr id="20" name="Content Placeholder 19"/>
          <p:cNvSpPr>
            <a:spLocks noGrp="1"/>
          </p:cNvSpPr>
          <p:nvPr>
            <p:ph idx="4294967295"/>
          </p:nvPr>
        </p:nvSpPr>
        <p:spPr>
          <a:xfrm>
            <a:off x="304800" y="1219200"/>
            <a:ext cx="8229600" cy="1066800"/>
          </a:xfrm>
        </p:spPr>
        <p:txBody>
          <a:bodyPr>
            <a:normAutofit fontScale="77500" lnSpcReduction="20000"/>
          </a:bodyPr>
          <a:lstStyle/>
          <a:p>
            <a:pPr marL="0" indent="0">
              <a:buNone/>
            </a:pPr>
            <a:r>
              <a:rPr lang="en-US" dirty="0"/>
              <a:t>Suppose the demand curve shifts outward by 60 units. Update the demand schedule and find the new equilibrium price and quantity.</a:t>
            </a:r>
          </a:p>
        </p:txBody>
      </p:sp>
      <p:graphicFrame>
        <p:nvGraphicFramePr>
          <p:cNvPr id="4" name="Table 3"/>
          <p:cNvGraphicFramePr>
            <a:graphicFrameLocks noGrp="1"/>
          </p:cNvGraphicFramePr>
          <p:nvPr>
            <p:extLst>
              <p:ext uri="{D42A27DB-BD31-4B8C-83A1-F6EECF244321}">
                <p14:modId xmlns:p14="http://schemas.microsoft.com/office/powerpoint/2010/main" val="2408346163"/>
              </p:ext>
            </p:extLst>
          </p:nvPr>
        </p:nvGraphicFramePr>
        <p:xfrm>
          <a:off x="914400" y="2286000"/>
          <a:ext cx="2667000" cy="3417291"/>
        </p:xfrm>
        <a:graphic>
          <a:graphicData uri="http://schemas.openxmlformats.org/drawingml/2006/table">
            <a:tbl>
              <a:tblPr firstRow="1" bandRow="1">
                <a:tableStyleId>{3B4B98B0-60AC-42C2-AFA5-B58CD77FA1E5}</a:tableStyleId>
              </a:tblPr>
              <a:tblGrid>
                <a:gridCol w="666750">
                  <a:extLst>
                    <a:ext uri="{9D8B030D-6E8A-4147-A177-3AD203B41FA5}">
                      <a16:colId xmlns:a16="http://schemas.microsoft.com/office/drawing/2014/main" val="20000"/>
                    </a:ext>
                  </a:extLst>
                </a:gridCol>
                <a:gridCol w="666750">
                  <a:extLst>
                    <a:ext uri="{9D8B030D-6E8A-4147-A177-3AD203B41FA5}">
                      <a16:colId xmlns:a16="http://schemas.microsoft.com/office/drawing/2014/main" val="20001"/>
                    </a:ext>
                  </a:extLst>
                </a:gridCol>
                <a:gridCol w="666750">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tblGrid>
              <a:tr h="379699">
                <a:tc>
                  <a:txBody>
                    <a:bodyPr/>
                    <a:lstStyle/>
                    <a:p>
                      <a:pPr algn="ctr"/>
                      <a:r>
                        <a:rPr lang="en-US" dirty="0">
                          <a:solidFill>
                            <a:schemeClr val="tx1"/>
                          </a:solidFill>
                          <a:latin typeface="Calibri Light" pitchFamily="34" charset="0"/>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Calibri Light" pitchFamily="34" charset="0"/>
                        </a:rPr>
                        <a:t>Q</a:t>
                      </a:r>
                      <a:r>
                        <a:rPr lang="en-US" baseline="-25000" dirty="0">
                          <a:latin typeface="Calibri Light" pitchFamily="34" charset="0"/>
                        </a:rPr>
                        <a:t>S</a:t>
                      </a:r>
                      <a:endParaRPr lang="en-US" baseline="-25000"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79699">
                <a:tc>
                  <a:txBody>
                    <a:bodyPr/>
                    <a:lstStyle/>
                    <a:p>
                      <a:pPr algn="ctr"/>
                      <a:r>
                        <a:rPr lang="en-US" dirty="0">
                          <a:latin typeface="Calibri Light" pitchFamily="34" charset="0"/>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1"/>
                  </a:ext>
                </a:extLst>
              </a:tr>
              <a:tr h="379699">
                <a:tc>
                  <a:txBody>
                    <a:bodyPr/>
                    <a:lstStyle/>
                    <a:p>
                      <a:pPr algn="ctr"/>
                      <a:r>
                        <a:rPr lang="en-US" dirty="0">
                          <a:latin typeface="Calibri Light" pitchFamily="34" charset="0"/>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2"/>
                  </a:ext>
                </a:extLst>
              </a:tr>
              <a:tr h="379699">
                <a:tc>
                  <a:txBody>
                    <a:bodyPr/>
                    <a:lstStyle/>
                    <a:p>
                      <a:pPr algn="ctr"/>
                      <a:r>
                        <a:rPr lang="en-US" dirty="0">
                          <a:latin typeface="Calibri Light" pitchFamily="34" charset="0"/>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3"/>
                  </a:ext>
                </a:extLst>
              </a:tr>
              <a:tr h="379699">
                <a:tc>
                  <a:txBody>
                    <a:bodyPr/>
                    <a:lstStyle/>
                    <a:p>
                      <a:pPr algn="ctr"/>
                      <a:r>
                        <a:rPr lang="en-US" dirty="0">
                          <a:latin typeface="Calibri Light" pitchFamily="34" charset="0"/>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4"/>
                  </a:ext>
                </a:extLst>
              </a:tr>
              <a:tr h="379699">
                <a:tc>
                  <a:txBody>
                    <a:bodyPr/>
                    <a:lstStyle/>
                    <a:p>
                      <a:pPr algn="ctr"/>
                      <a:r>
                        <a:rPr lang="en-US" dirty="0">
                          <a:latin typeface="Calibri Light" pitchFamily="34" charset="0"/>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5"/>
                  </a:ext>
                </a:extLst>
              </a:tr>
              <a:tr h="379699">
                <a:tc>
                  <a:txBody>
                    <a:bodyPr/>
                    <a:lstStyle/>
                    <a:p>
                      <a:pPr algn="ctr"/>
                      <a:r>
                        <a:rPr lang="en-US" dirty="0">
                          <a:latin typeface="Calibri Light" pitchFamily="34" charset="0"/>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6"/>
                  </a:ext>
                </a:extLst>
              </a:tr>
              <a:tr h="379699">
                <a:tc>
                  <a:txBody>
                    <a:bodyPr/>
                    <a:lstStyle/>
                    <a:p>
                      <a:pPr algn="ctr"/>
                      <a:r>
                        <a:rPr lang="en-US" dirty="0">
                          <a:latin typeface="Calibri Light" pitchFamily="34" charset="0"/>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7"/>
                  </a:ext>
                </a:extLst>
              </a:tr>
              <a:tr h="379699">
                <a:tc>
                  <a:txBody>
                    <a:bodyPr/>
                    <a:lstStyle/>
                    <a:p>
                      <a:pPr algn="ctr"/>
                      <a:r>
                        <a:rPr lang="en-US" dirty="0">
                          <a:latin typeface="Calibri Light" pitchFamily="34" charset="0"/>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8"/>
                  </a:ext>
                </a:extLst>
              </a:tr>
            </a:tbl>
          </a:graphicData>
        </a:graphic>
      </p:graphicFrame>
      <p:sp>
        <p:nvSpPr>
          <p:cNvPr id="7" name="Rectangle 6"/>
          <p:cNvSpPr/>
          <p:nvPr/>
        </p:nvSpPr>
        <p:spPr>
          <a:xfrm>
            <a:off x="2895600" y="2667000"/>
            <a:ext cx="6858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ontent Placeholder 19"/>
          <p:cNvSpPr txBox="1">
            <a:spLocks/>
          </p:cNvSpPr>
          <p:nvPr/>
        </p:nvSpPr>
        <p:spPr>
          <a:xfrm>
            <a:off x="4343400" y="2286001"/>
            <a:ext cx="3962400" cy="3505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500" dirty="0"/>
              <a:t>Update demand schedule by increasing Q</a:t>
            </a:r>
            <a:r>
              <a:rPr lang="en-US" sz="2500" baseline="-25000" dirty="0"/>
              <a:t>D</a:t>
            </a:r>
            <a:r>
              <a:rPr lang="en-US" sz="2500" dirty="0"/>
              <a:t> by 60.</a:t>
            </a:r>
          </a:p>
          <a:p>
            <a:endParaRPr lang="en-US" sz="2500" dirty="0"/>
          </a:p>
        </p:txBody>
      </p:sp>
    </p:spTree>
    <p:extLst>
      <p:ext uri="{BB962C8B-B14F-4D97-AF65-F5344CB8AC3E}">
        <p14:creationId xmlns:p14="http://schemas.microsoft.com/office/powerpoint/2010/main" val="6893454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latin typeface="+mj-lt"/>
              </a:rPr>
              <a:t>Active Learning</a:t>
            </a:r>
            <a:r>
              <a:rPr lang="en-US" sz="3600" dirty="0"/>
              <a:t> Solution XII</a:t>
            </a:r>
            <a:endParaRPr lang="en-US" sz="3600" dirty="0">
              <a:latin typeface="+mj-lt"/>
            </a:endParaRPr>
          </a:p>
        </p:txBody>
      </p:sp>
      <p:sp>
        <p:nvSpPr>
          <p:cNvPr id="20" name="Content Placeholder 19"/>
          <p:cNvSpPr>
            <a:spLocks noGrp="1"/>
          </p:cNvSpPr>
          <p:nvPr>
            <p:ph idx="4294967295"/>
          </p:nvPr>
        </p:nvSpPr>
        <p:spPr>
          <a:xfrm>
            <a:off x="304800" y="1219200"/>
            <a:ext cx="8229600" cy="1066800"/>
          </a:xfrm>
        </p:spPr>
        <p:txBody>
          <a:bodyPr>
            <a:normAutofit fontScale="77500" lnSpcReduction="20000"/>
          </a:bodyPr>
          <a:lstStyle/>
          <a:p>
            <a:pPr marL="0" indent="0">
              <a:buNone/>
            </a:pPr>
            <a:r>
              <a:rPr lang="en-US" dirty="0"/>
              <a:t>Suppose the demand curve shifts outward by 60 units. Update the demand schedule and find the new equilibrium price and quantity.</a:t>
            </a:r>
          </a:p>
        </p:txBody>
      </p:sp>
      <p:graphicFrame>
        <p:nvGraphicFramePr>
          <p:cNvPr id="4" name="Table 3"/>
          <p:cNvGraphicFramePr>
            <a:graphicFrameLocks noGrp="1"/>
          </p:cNvGraphicFramePr>
          <p:nvPr>
            <p:extLst>
              <p:ext uri="{D42A27DB-BD31-4B8C-83A1-F6EECF244321}">
                <p14:modId xmlns:p14="http://schemas.microsoft.com/office/powerpoint/2010/main" val="1121707504"/>
              </p:ext>
            </p:extLst>
          </p:nvPr>
        </p:nvGraphicFramePr>
        <p:xfrm>
          <a:off x="914400" y="2286000"/>
          <a:ext cx="2667000" cy="3417291"/>
        </p:xfrm>
        <a:graphic>
          <a:graphicData uri="http://schemas.openxmlformats.org/drawingml/2006/table">
            <a:tbl>
              <a:tblPr firstRow="1" bandRow="1">
                <a:tableStyleId>{3B4B98B0-60AC-42C2-AFA5-B58CD77FA1E5}</a:tableStyleId>
              </a:tblPr>
              <a:tblGrid>
                <a:gridCol w="666750">
                  <a:extLst>
                    <a:ext uri="{9D8B030D-6E8A-4147-A177-3AD203B41FA5}">
                      <a16:colId xmlns:a16="http://schemas.microsoft.com/office/drawing/2014/main" val="20000"/>
                    </a:ext>
                  </a:extLst>
                </a:gridCol>
                <a:gridCol w="666750">
                  <a:extLst>
                    <a:ext uri="{9D8B030D-6E8A-4147-A177-3AD203B41FA5}">
                      <a16:colId xmlns:a16="http://schemas.microsoft.com/office/drawing/2014/main" val="20001"/>
                    </a:ext>
                  </a:extLst>
                </a:gridCol>
                <a:gridCol w="666750">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tblGrid>
              <a:tr h="379699">
                <a:tc>
                  <a:txBody>
                    <a:bodyPr/>
                    <a:lstStyle/>
                    <a:p>
                      <a:pPr algn="ctr"/>
                      <a:r>
                        <a:rPr lang="en-US" dirty="0">
                          <a:solidFill>
                            <a:schemeClr val="tx1"/>
                          </a:solidFill>
                          <a:latin typeface="Calibri Light" pitchFamily="34" charset="0"/>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Calibri Light" pitchFamily="34" charset="0"/>
                        </a:rPr>
                        <a:t>Q</a:t>
                      </a:r>
                      <a:r>
                        <a:rPr lang="en-US" baseline="-25000" dirty="0">
                          <a:latin typeface="Calibri Light" pitchFamily="34" charset="0"/>
                        </a:rPr>
                        <a:t>S</a:t>
                      </a:r>
                      <a:endParaRPr lang="en-US" baseline="-25000"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79699">
                <a:tc>
                  <a:txBody>
                    <a:bodyPr/>
                    <a:lstStyle/>
                    <a:p>
                      <a:pPr algn="ctr"/>
                      <a:r>
                        <a:rPr lang="en-US" dirty="0">
                          <a:latin typeface="Calibri Light" pitchFamily="34" charset="0"/>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1"/>
                  </a:ext>
                </a:extLst>
              </a:tr>
              <a:tr h="379699">
                <a:tc>
                  <a:txBody>
                    <a:bodyPr/>
                    <a:lstStyle/>
                    <a:p>
                      <a:pPr algn="ctr"/>
                      <a:r>
                        <a:rPr lang="en-US" dirty="0">
                          <a:latin typeface="Calibri Light" pitchFamily="34" charset="0"/>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2"/>
                  </a:ext>
                </a:extLst>
              </a:tr>
              <a:tr h="379699">
                <a:tc>
                  <a:txBody>
                    <a:bodyPr/>
                    <a:lstStyle/>
                    <a:p>
                      <a:pPr algn="ctr"/>
                      <a:r>
                        <a:rPr lang="en-US" dirty="0">
                          <a:latin typeface="Calibri Light" pitchFamily="34" charset="0"/>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3"/>
                  </a:ext>
                </a:extLst>
              </a:tr>
              <a:tr h="379699">
                <a:tc>
                  <a:txBody>
                    <a:bodyPr/>
                    <a:lstStyle/>
                    <a:p>
                      <a:pPr algn="ctr"/>
                      <a:r>
                        <a:rPr lang="en-US" dirty="0">
                          <a:latin typeface="Calibri Light" pitchFamily="34" charset="0"/>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4"/>
                  </a:ext>
                </a:extLst>
              </a:tr>
              <a:tr h="379699">
                <a:tc>
                  <a:txBody>
                    <a:bodyPr/>
                    <a:lstStyle/>
                    <a:p>
                      <a:pPr algn="ctr"/>
                      <a:r>
                        <a:rPr lang="en-US" dirty="0">
                          <a:latin typeface="Calibri Light" pitchFamily="34" charset="0"/>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5"/>
                  </a:ext>
                </a:extLst>
              </a:tr>
              <a:tr h="379699">
                <a:tc>
                  <a:txBody>
                    <a:bodyPr/>
                    <a:lstStyle/>
                    <a:p>
                      <a:pPr algn="ctr"/>
                      <a:r>
                        <a:rPr lang="en-US" dirty="0">
                          <a:latin typeface="Calibri Light" pitchFamily="34" charset="0"/>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6"/>
                  </a:ext>
                </a:extLst>
              </a:tr>
              <a:tr h="379699">
                <a:tc>
                  <a:txBody>
                    <a:bodyPr/>
                    <a:lstStyle/>
                    <a:p>
                      <a:pPr algn="ctr"/>
                      <a:r>
                        <a:rPr lang="en-US" dirty="0">
                          <a:latin typeface="Calibri Light" pitchFamily="34" charset="0"/>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7"/>
                  </a:ext>
                </a:extLst>
              </a:tr>
              <a:tr h="379699">
                <a:tc>
                  <a:txBody>
                    <a:bodyPr/>
                    <a:lstStyle/>
                    <a:p>
                      <a:pPr algn="ctr"/>
                      <a:r>
                        <a:rPr lang="en-US" dirty="0">
                          <a:latin typeface="Calibri Light" pitchFamily="34" charset="0"/>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8"/>
                  </a:ext>
                </a:extLst>
              </a:tr>
            </a:tbl>
          </a:graphicData>
        </a:graphic>
      </p:graphicFrame>
      <p:sp>
        <p:nvSpPr>
          <p:cNvPr id="7" name="Rectangle 6"/>
          <p:cNvSpPr/>
          <p:nvPr/>
        </p:nvSpPr>
        <p:spPr>
          <a:xfrm>
            <a:off x="2895600" y="3048000"/>
            <a:ext cx="6858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ontent Placeholder 19"/>
          <p:cNvSpPr txBox="1">
            <a:spLocks/>
          </p:cNvSpPr>
          <p:nvPr/>
        </p:nvSpPr>
        <p:spPr>
          <a:xfrm>
            <a:off x="4343400" y="2286001"/>
            <a:ext cx="3962400" cy="3505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500" dirty="0"/>
              <a:t>Update demand schedule by increasing Q</a:t>
            </a:r>
            <a:r>
              <a:rPr lang="en-US" sz="2500" baseline="-25000" dirty="0"/>
              <a:t>D</a:t>
            </a:r>
            <a:r>
              <a:rPr lang="en-US" sz="2500" dirty="0"/>
              <a:t> by 60.</a:t>
            </a:r>
          </a:p>
          <a:p>
            <a:endParaRPr lang="en-US" sz="2500" dirty="0"/>
          </a:p>
        </p:txBody>
      </p:sp>
    </p:spTree>
    <p:extLst>
      <p:ext uri="{BB962C8B-B14F-4D97-AF65-F5344CB8AC3E}">
        <p14:creationId xmlns:p14="http://schemas.microsoft.com/office/powerpoint/2010/main" val="7355401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latin typeface="+mj-lt"/>
              </a:rPr>
              <a:t>Active Learning</a:t>
            </a:r>
            <a:r>
              <a:rPr lang="en-US" sz="3600" dirty="0"/>
              <a:t> Solution XII</a:t>
            </a:r>
            <a:endParaRPr lang="en-US" sz="3600" dirty="0">
              <a:latin typeface="+mj-lt"/>
            </a:endParaRPr>
          </a:p>
        </p:txBody>
      </p:sp>
      <p:sp>
        <p:nvSpPr>
          <p:cNvPr id="20" name="Content Placeholder 19"/>
          <p:cNvSpPr>
            <a:spLocks noGrp="1"/>
          </p:cNvSpPr>
          <p:nvPr>
            <p:ph idx="4294967295"/>
          </p:nvPr>
        </p:nvSpPr>
        <p:spPr>
          <a:xfrm>
            <a:off x="304800" y="1219200"/>
            <a:ext cx="8229600" cy="1066800"/>
          </a:xfrm>
        </p:spPr>
        <p:txBody>
          <a:bodyPr>
            <a:normAutofit fontScale="77500" lnSpcReduction="20000"/>
          </a:bodyPr>
          <a:lstStyle/>
          <a:p>
            <a:pPr marL="0" indent="0">
              <a:buNone/>
            </a:pPr>
            <a:r>
              <a:rPr lang="en-US" dirty="0"/>
              <a:t>Suppose the demand curve shifts outward by 60 units. Update the demand schedule and find the new equilibrium price and quantity.</a:t>
            </a:r>
          </a:p>
        </p:txBody>
      </p:sp>
      <p:graphicFrame>
        <p:nvGraphicFramePr>
          <p:cNvPr id="4" name="Table 3"/>
          <p:cNvGraphicFramePr>
            <a:graphicFrameLocks noGrp="1"/>
          </p:cNvGraphicFramePr>
          <p:nvPr>
            <p:extLst>
              <p:ext uri="{D42A27DB-BD31-4B8C-83A1-F6EECF244321}">
                <p14:modId xmlns:p14="http://schemas.microsoft.com/office/powerpoint/2010/main" val="3223086161"/>
              </p:ext>
            </p:extLst>
          </p:nvPr>
        </p:nvGraphicFramePr>
        <p:xfrm>
          <a:off x="914400" y="2286000"/>
          <a:ext cx="2667000" cy="3417291"/>
        </p:xfrm>
        <a:graphic>
          <a:graphicData uri="http://schemas.openxmlformats.org/drawingml/2006/table">
            <a:tbl>
              <a:tblPr firstRow="1" bandRow="1">
                <a:tableStyleId>{3B4B98B0-60AC-42C2-AFA5-B58CD77FA1E5}</a:tableStyleId>
              </a:tblPr>
              <a:tblGrid>
                <a:gridCol w="666750">
                  <a:extLst>
                    <a:ext uri="{9D8B030D-6E8A-4147-A177-3AD203B41FA5}">
                      <a16:colId xmlns:a16="http://schemas.microsoft.com/office/drawing/2014/main" val="20000"/>
                    </a:ext>
                  </a:extLst>
                </a:gridCol>
                <a:gridCol w="666750">
                  <a:extLst>
                    <a:ext uri="{9D8B030D-6E8A-4147-A177-3AD203B41FA5}">
                      <a16:colId xmlns:a16="http://schemas.microsoft.com/office/drawing/2014/main" val="20001"/>
                    </a:ext>
                  </a:extLst>
                </a:gridCol>
                <a:gridCol w="666750">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tblGrid>
              <a:tr h="379699">
                <a:tc>
                  <a:txBody>
                    <a:bodyPr/>
                    <a:lstStyle/>
                    <a:p>
                      <a:pPr algn="ctr"/>
                      <a:r>
                        <a:rPr lang="en-US" dirty="0">
                          <a:solidFill>
                            <a:schemeClr val="tx1"/>
                          </a:solidFill>
                          <a:latin typeface="Calibri Light" pitchFamily="34" charset="0"/>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Calibri Light" pitchFamily="34" charset="0"/>
                        </a:rPr>
                        <a:t>Q</a:t>
                      </a:r>
                      <a:r>
                        <a:rPr lang="en-US" baseline="-25000" dirty="0">
                          <a:latin typeface="Calibri Light" pitchFamily="34" charset="0"/>
                        </a:rPr>
                        <a:t>S</a:t>
                      </a:r>
                      <a:endParaRPr lang="en-US" baseline="-25000"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79699">
                <a:tc>
                  <a:txBody>
                    <a:bodyPr/>
                    <a:lstStyle/>
                    <a:p>
                      <a:pPr algn="ctr"/>
                      <a:r>
                        <a:rPr lang="en-US" dirty="0">
                          <a:latin typeface="Calibri Light" pitchFamily="34" charset="0"/>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1"/>
                  </a:ext>
                </a:extLst>
              </a:tr>
              <a:tr h="379699">
                <a:tc>
                  <a:txBody>
                    <a:bodyPr/>
                    <a:lstStyle/>
                    <a:p>
                      <a:pPr algn="ctr"/>
                      <a:r>
                        <a:rPr lang="en-US" dirty="0">
                          <a:latin typeface="Calibri Light" pitchFamily="34" charset="0"/>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2"/>
                  </a:ext>
                </a:extLst>
              </a:tr>
              <a:tr h="379699">
                <a:tc>
                  <a:txBody>
                    <a:bodyPr/>
                    <a:lstStyle/>
                    <a:p>
                      <a:pPr algn="ctr"/>
                      <a:r>
                        <a:rPr lang="en-US" dirty="0">
                          <a:latin typeface="Calibri Light" pitchFamily="34" charset="0"/>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3"/>
                  </a:ext>
                </a:extLst>
              </a:tr>
              <a:tr h="379699">
                <a:tc>
                  <a:txBody>
                    <a:bodyPr/>
                    <a:lstStyle/>
                    <a:p>
                      <a:pPr algn="ctr"/>
                      <a:r>
                        <a:rPr lang="en-US" dirty="0">
                          <a:latin typeface="Calibri Light" pitchFamily="34" charset="0"/>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4"/>
                  </a:ext>
                </a:extLst>
              </a:tr>
              <a:tr h="379699">
                <a:tc>
                  <a:txBody>
                    <a:bodyPr/>
                    <a:lstStyle/>
                    <a:p>
                      <a:pPr algn="ctr"/>
                      <a:r>
                        <a:rPr lang="en-US" dirty="0">
                          <a:latin typeface="Calibri Light" pitchFamily="34" charset="0"/>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5"/>
                  </a:ext>
                </a:extLst>
              </a:tr>
              <a:tr h="379699">
                <a:tc>
                  <a:txBody>
                    <a:bodyPr/>
                    <a:lstStyle/>
                    <a:p>
                      <a:pPr algn="ctr"/>
                      <a:r>
                        <a:rPr lang="en-US" dirty="0">
                          <a:latin typeface="Calibri Light" pitchFamily="34" charset="0"/>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6"/>
                  </a:ext>
                </a:extLst>
              </a:tr>
              <a:tr h="379699">
                <a:tc>
                  <a:txBody>
                    <a:bodyPr/>
                    <a:lstStyle/>
                    <a:p>
                      <a:pPr algn="ctr"/>
                      <a:r>
                        <a:rPr lang="en-US" dirty="0">
                          <a:latin typeface="Calibri Light" pitchFamily="34" charset="0"/>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7"/>
                  </a:ext>
                </a:extLst>
              </a:tr>
              <a:tr h="379699">
                <a:tc>
                  <a:txBody>
                    <a:bodyPr/>
                    <a:lstStyle/>
                    <a:p>
                      <a:pPr algn="ctr"/>
                      <a:r>
                        <a:rPr lang="en-US" dirty="0">
                          <a:latin typeface="Calibri Light" pitchFamily="34" charset="0"/>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8"/>
                  </a:ext>
                </a:extLst>
              </a:tr>
            </a:tbl>
          </a:graphicData>
        </a:graphic>
      </p:graphicFrame>
      <p:sp>
        <p:nvSpPr>
          <p:cNvPr id="7" name="Rectangle 6"/>
          <p:cNvSpPr/>
          <p:nvPr/>
        </p:nvSpPr>
        <p:spPr>
          <a:xfrm>
            <a:off x="2918460" y="3423145"/>
            <a:ext cx="6858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ontent Placeholder 19"/>
          <p:cNvSpPr txBox="1">
            <a:spLocks/>
          </p:cNvSpPr>
          <p:nvPr/>
        </p:nvSpPr>
        <p:spPr>
          <a:xfrm>
            <a:off x="4343400" y="2286001"/>
            <a:ext cx="3962400" cy="3505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500" dirty="0"/>
              <a:t>Update demand schedule by increasing Q</a:t>
            </a:r>
            <a:r>
              <a:rPr lang="en-US" sz="2500" baseline="-25000" dirty="0"/>
              <a:t>D</a:t>
            </a:r>
            <a:r>
              <a:rPr lang="en-US" sz="2500" dirty="0"/>
              <a:t> by 60.</a:t>
            </a:r>
          </a:p>
          <a:p>
            <a:endParaRPr lang="en-US" sz="2500" dirty="0"/>
          </a:p>
        </p:txBody>
      </p:sp>
    </p:spTree>
    <p:extLst>
      <p:ext uri="{BB962C8B-B14F-4D97-AF65-F5344CB8AC3E}">
        <p14:creationId xmlns:p14="http://schemas.microsoft.com/office/powerpoint/2010/main" val="5788579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latin typeface="+mj-lt"/>
              </a:rPr>
              <a:t>Active Learning</a:t>
            </a:r>
            <a:r>
              <a:rPr lang="en-US" sz="3600" dirty="0"/>
              <a:t> Solution XII</a:t>
            </a:r>
            <a:endParaRPr lang="en-US" sz="3600" dirty="0">
              <a:latin typeface="+mj-lt"/>
            </a:endParaRPr>
          </a:p>
        </p:txBody>
      </p:sp>
      <p:sp>
        <p:nvSpPr>
          <p:cNvPr id="20" name="Content Placeholder 19"/>
          <p:cNvSpPr>
            <a:spLocks noGrp="1"/>
          </p:cNvSpPr>
          <p:nvPr>
            <p:ph idx="4294967295"/>
          </p:nvPr>
        </p:nvSpPr>
        <p:spPr>
          <a:xfrm>
            <a:off x="304800" y="1219200"/>
            <a:ext cx="8229600" cy="1066800"/>
          </a:xfrm>
        </p:spPr>
        <p:txBody>
          <a:bodyPr>
            <a:normAutofit fontScale="77500" lnSpcReduction="20000"/>
          </a:bodyPr>
          <a:lstStyle/>
          <a:p>
            <a:pPr marL="0" indent="0">
              <a:buNone/>
            </a:pPr>
            <a:r>
              <a:rPr lang="en-US" dirty="0"/>
              <a:t>Suppose the demand curve shifts outward by 60 units. Update the demand schedule and find the new equilibrium price and quantity.</a:t>
            </a:r>
          </a:p>
        </p:txBody>
      </p:sp>
      <p:graphicFrame>
        <p:nvGraphicFramePr>
          <p:cNvPr id="4" name="Table 3"/>
          <p:cNvGraphicFramePr>
            <a:graphicFrameLocks noGrp="1"/>
          </p:cNvGraphicFramePr>
          <p:nvPr/>
        </p:nvGraphicFramePr>
        <p:xfrm>
          <a:off x="914400" y="2286000"/>
          <a:ext cx="2667000" cy="3417291"/>
        </p:xfrm>
        <a:graphic>
          <a:graphicData uri="http://schemas.openxmlformats.org/drawingml/2006/table">
            <a:tbl>
              <a:tblPr firstRow="1" bandRow="1">
                <a:tableStyleId>{3B4B98B0-60AC-42C2-AFA5-B58CD77FA1E5}</a:tableStyleId>
              </a:tblPr>
              <a:tblGrid>
                <a:gridCol w="666750">
                  <a:extLst>
                    <a:ext uri="{9D8B030D-6E8A-4147-A177-3AD203B41FA5}">
                      <a16:colId xmlns:a16="http://schemas.microsoft.com/office/drawing/2014/main" val="20000"/>
                    </a:ext>
                  </a:extLst>
                </a:gridCol>
                <a:gridCol w="666750">
                  <a:extLst>
                    <a:ext uri="{9D8B030D-6E8A-4147-A177-3AD203B41FA5}">
                      <a16:colId xmlns:a16="http://schemas.microsoft.com/office/drawing/2014/main" val="20001"/>
                    </a:ext>
                  </a:extLst>
                </a:gridCol>
                <a:gridCol w="666750">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tblGrid>
              <a:tr h="379699">
                <a:tc>
                  <a:txBody>
                    <a:bodyPr/>
                    <a:lstStyle/>
                    <a:p>
                      <a:pPr algn="ctr"/>
                      <a:r>
                        <a:rPr lang="en-US" dirty="0">
                          <a:solidFill>
                            <a:schemeClr val="tx1"/>
                          </a:solidFill>
                          <a:latin typeface="Calibri Light" pitchFamily="34" charset="0"/>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Calibri Light" pitchFamily="34" charset="0"/>
                        </a:rPr>
                        <a:t>Q</a:t>
                      </a:r>
                      <a:r>
                        <a:rPr lang="en-US" baseline="-25000" dirty="0">
                          <a:latin typeface="Calibri Light" pitchFamily="34" charset="0"/>
                        </a:rPr>
                        <a:t>S</a:t>
                      </a:r>
                      <a:endParaRPr lang="en-US" baseline="-25000"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Q’</a:t>
                      </a:r>
                      <a:r>
                        <a:rPr lang="en-US" baseline="-25000" dirty="0">
                          <a:latin typeface="Calibri Light" pitchFamily="34" charset="0"/>
                        </a:rPr>
                        <a:t>D</a:t>
                      </a:r>
                      <a:endParaRPr lang="en-US" dirty="0">
                        <a:solidFill>
                          <a:schemeClr val="tx1"/>
                        </a:solidFill>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79699">
                <a:tc>
                  <a:txBody>
                    <a:bodyPr/>
                    <a:lstStyle/>
                    <a:p>
                      <a:pPr algn="ctr"/>
                      <a:r>
                        <a:rPr lang="en-US" dirty="0">
                          <a:latin typeface="Calibri Light" pitchFamily="34" charset="0"/>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1"/>
                  </a:ext>
                </a:extLst>
              </a:tr>
              <a:tr h="379699">
                <a:tc>
                  <a:txBody>
                    <a:bodyPr/>
                    <a:lstStyle/>
                    <a:p>
                      <a:pPr algn="ctr"/>
                      <a:r>
                        <a:rPr lang="en-US" dirty="0">
                          <a:latin typeface="Calibri Light" pitchFamily="34" charset="0"/>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2"/>
                  </a:ext>
                </a:extLst>
              </a:tr>
              <a:tr h="379699">
                <a:tc>
                  <a:txBody>
                    <a:bodyPr/>
                    <a:lstStyle/>
                    <a:p>
                      <a:pPr algn="ctr"/>
                      <a:r>
                        <a:rPr lang="en-US" dirty="0">
                          <a:latin typeface="Calibri Light" pitchFamily="34" charset="0"/>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3"/>
                  </a:ext>
                </a:extLst>
              </a:tr>
              <a:tr h="379699">
                <a:tc>
                  <a:txBody>
                    <a:bodyPr/>
                    <a:lstStyle/>
                    <a:p>
                      <a:pPr algn="ctr"/>
                      <a:r>
                        <a:rPr lang="en-US" dirty="0">
                          <a:latin typeface="Calibri Light" pitchFamily="34" charset="0"/>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4"/>
                  </a:ext>
                </a:extLst>
              </a:tr>
              <a:tr h="379699">
                <a:tc>
                  <a:txBody>
                    <a:bodyPr/>
                    <a:lstStyle/>
                    <a:p>
                      <a:pPr algn="ctr"/>
                      <a:r>
                        <a:rPr lang="en-US" dirty="0">
                          <a:latin typeface="Calibri Light" pitchFamily="34" charset="0"/>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5"/>
                  </a:ext>
                </a:extLst>
              </a:tr>
              <a:tr h="379699">
                <a:tc>
                  <a:txBody>
                    <a:bodyPr/>
                    <a:lstStyle/>
                    <a:p>
                      <a:pPr algn="ctr"/>
                      <a:r>
                        <a:rPr lang="en-US" dirty="0">
                          <a:latin typeface="Calibri Light" pitchFamily="34" charset="0"/>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6"/>
                  </a:ext>
                </a:extLst>
              </a:tr>
              <a:tr h="379699">
                <a:tc>
                  <a:txBody>
                    <a:bodyPr/>
                    <a:lstStyle/>
                    <a:p>
                      <a:pPr algn="ctr"/>
                      <a:r>
                        <a:rPr lang="en-US" dirty="0">
                          <a:latin typeface="Calibri Light" pitchFamily="34" charset="0"/>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Calibri Light" pitchFamily="34" charset="0"/>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7"/>
                  </a:ext>
                </a:extLst>
              </a:tr>
              <a:tr h="379699">
                <a:tc>
                  <a:txBody>
                    <a:bodyPr/>
                    <a:lstStyle/>
                    <a:p>
                      <a:pPr algn="ctr"/>
                      <a:r>
                        <a:rPr lang="en-US" dirty="0">
                          <a:latin typeface="Calibri Light" pitchFamily="34" charset="0"/>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Calibri Light" pitchFamily="34" charset="0"/>
                        </a:rPr>
                        <a:t>300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8"/>
                  </a:ext>
                </a:extLst>
              </a:tr>
            </a:tbl>
          </a:graphicData>
        </a:graphic>
      </p:graphicFrame>
      <p:sp>
        <p:nvSpPr>
          <p:cNvPr id="6" name="Rectangle 5"/>
          <p:cNvSpPr/>
          <p:nvPr/>
        </p:nvSpPr>
        <p:spPr>
          <a:xfrm>
            <a:off x="2895600" y="3810000"/>
            <a:ext cx="685800" cy="1905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895600" y="3810000"/>
            <a:ext cx="6858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600200" y="3810000"/>
            <a:ext cx="6858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ontent Placeholder 19"/>
          <p:cNvSpPr txBox="1">
            <a:spLocks/>
          </p:cNvSpPr>
          <p:nvPr/>
        </p:nvSpPr>
        <p:spPr>
          <a:xfrm>
            <a:off x="4343400" y="2286001"/>
            <a:ext cx="3962400" cy="3505200"/>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Update demand schedule by increasing Q</a:t>
            </a:r>
            <a:r>
              <a:rPr lang="en-US" baseline="-25000" dirty="0"/>
              <a:t>D</a:t>
            </a:r>
            <a:r>
              <a:rPr lang="en-US" dirty="0"/>
              <a:t> by 60.</a:t>
            </a:r>
          </a:p>
          <a:p>
            <a:r>
              <a:rPr lang="en-US" dirty="0"/>
              <a:t>Find new equilibrium where</a:t>
            </a:r>
          </a:p>
          <a:p>
            <a:pPr marL="0" indent="0">
              <a:buFont typeface="Arial" pitchFamily="34" charset="0"/>
              <a:buNone/>
            </a:pPr>
            <a:r>
              <a:rPr lang="en-US" dirty="0"/>
              <a:t>	 Q</a:t>
            </a:r>
            <a:r>
              <a:rPr lang="en-US" baseline="-25000" dirty="0"/>
              <a:t>S</a:t>
            </a:r>
            <a:r>
              <a:rPr lang="en-US" dirty="0"/>
              <a:t> = Q’</a:t>
            </a:r>
            <a:r>
              <a:rPr lang="en-US" baseline="-25000" dirty="0"/>
              <a:t>D</a:t>
            </a:r>
            <a:r>
              <a:rPr lang="en-US" dirty="0"/>
              <a:t>.</a:t>
            </a:r>
          </a:p>
          <a:p>
            <a:pPr lvl="1"/>
            <a:r>
              <a:rPr lang="en-US" dirty="0"/>
              <a:t>New equilibrium quantity is 180.</a:t>
            </a:r>
          </a:p>
          <a:p>
            <a:pPr lvl="1"/>
            <a:r>
              <a:rPr lang="en-US" dirty="0"/>
              <a:t>New equilibrium price is $5.</a:t>
            </a:r>
          </a:p>
          <a:p>
            <a:endParaRPr lang="en-US" dirty="0"/>
          </a:p>
          <a:p>
            <a:endParaRPr lang="en-US" dirty="0"/>
          </a:p>
        </p:txBody>
      </p:sp>
      <p:sp>
        <p:nvSpPr>
          <p:cNvPr id="11" name="Rectangle 10"/>
          <p:cNvSpPr/>
          <p:nvPr/>
        </p:nvSpPr>
        <p:spPr>
          <a:xfrm>
            <a:off x="914400" y="3813531"/>
            <a:ext cx="6858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5442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63" name="Rectangle 58"/>
          <p:cNvSpPr>
            <a:spLocks noChangeArrowheads="1"/>
          </p:cNvSpPr>
          <p:nvPr/>
        </p:nvSpPr>
        <p:spPr bwMode="auto">
          <a:xfrm>
            <a:off x="166688" y="2322513"/>
            <a:ext cx="4573587" cy="38242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370" name="Freeform 65"/>
          <p:cNvSpPr>
            <a:spLocks/>
          </p:cNvSpPr>
          <p:nvPr/>
        </p:nvSpPr>
        <p:spPr bwMode="auto">
          <a:xfrm>
            <a:off x="1760538" y="3571875"/>
            <a:ext cx="2359025" cy="1662112"/>
          </a:xfrm>
          <a:custGeom>
            <a:avLst/>
            <a:gdLst>
              <a:gd name="T0" fmla="*/ 12331 w 12387"/>
              <a:gd name="T1" fmla="*/ 196 h 8723"/>
              <a:gd name="T2" fmla="*/ 12297 w 12387"/>
              <a:gd name="T3" fmla="*/ 219 h 8723"/>
              <a:gd name="T4" fmla="*/ 12259 w 12387"/>
              <a:gd name="T5" fmla="*/ 246 h 8723"/>
              <a:gd name="T6" fmla="*/ 12219 w 12387"/>
              <a:gd name="T7" fmla="*/ 274 h 8723"/>
              <a:gd name="T8" fmla="*/ 12174 w 12387"/>
              <a:gd name="T9" fmla="*/ 305 h 8723"/>
              <a:gd name="T10" fmla="*/ 12127 w 12387"/>
              <a:gd name="T11" fmla="*/ 338 h 8723"/>
              <a:gd name="T12" fmla="*/ 12076 w 12387"/>
              <a:gd name="T13" fmla="*/ 374 h 8723"/>
              <a:gd name="T14" fmla="*/ 11967 w 12387"/>
              <a:gd name="T15" fmla="*/ 450 h 8723"/>
              <a:gd name="T16" fmla="*/ 11847 w 12387"/>
              <a:gd name="T17" fmla="*/ 534 h 8723"/>
              <a:gd name="T18" fmla="*/ 11719 w 12387"/>
              <a:gd name="T19" fmla="*/ 623 h 8723"/>
              <a:gd name="T20" fmla="*/ 11585 w 12387"/>
              <a:gd name="T21" fmla="*/ 717 h 8723"/>
              <a:gd name="T22" fmla="*/ 11444 w 12387"/>
              <a:gd name="T23" fmla="*/ 815 h 8723"/>
              <a:gd name="T24" fmla="*/ 11300 w 12387"/>
              <a:gd name="T25" fmla="*/ 916 h 8723"/>
              <a:gd name="T26" fmla="*/ 11153 w 12387"/>
              <a:gd name="T27" fmla="*/ 1019 h 8723"/>
              <a:gd name="T28" fmla="*/ 10858 w 12387"/>
              <a:gd name="T29" fmla="*/ 1225 h 8723"/>
              <a:gd name="T30" fmla="*/ 10713 w 12387"/>
              <a:gd name="T31" fmla="*/ 1326 h 8723"/>
              <a:gd name="T32" fmla="*/ 10571 w 12387"/>
              <a:gd name="T33" fmla="*/ 1426 h 8723"/>
              <a:gd name="T34" fmla="*/ 10435 w 12387"/>
              <a:gd name="T35" fmla="*/ 1521 h 8723"/>
              <a:gd name="T36" fmla="*/ 10304 w 12387"/>
              <a:gd name="T37" fmla="*/ 1612 h 8723"/>
              <a:gd name="T38" fmla="*/ 8278 w 12387"/>
              <a:gd name="T39" fmla="*/ 3028 h 8723"/>
              <a:gd name="T40" fmla="*/ 6251 w 12387"/>
              <a:gd name="T41" fmla="*/ 4443 h 8723"/>
              <a:gd name="T42" fmla="*/ 4224 w 12387"/>
              <a:gd name="T43" fmla="*/ 5859 h 8723"/>
              <a:gd name="T44" fmla="*/ 2197 w 12387"/>
              <a:gd name="T45" fmla="*/ 7275 h 8723"/>
              <a:gd name="T46" fmla="*/ 171 w 12387"/>
              <a:gd name="T47" fmla="*/ 8691 h 8723"/>
              <a:gd name="T48" fmla="*/ 31 w 12387"/>
              <a:gd name="T49" fmla="*/ 8667 h 8723"/>
              <a:gd name="T50" fmla="*/ 56 w 12387"/>
              <a:gd name="T51" fmla="*/ 8527 h 8723"/>
              <a:gd name="T52" fmla="*/ 2083 w 12387"/>
              <a:gd name="T53" fmla="*/ 7111 h 8723"/>
              <a:gd name="T54" fmla="*/ 4110 w 12387"/>
              <a:gd name="T55" fmla="*/ 5695 h 8723"/>
              <a:gd name="T56" fmla="*/ 6136 w 12387"/>
              <a:gd name="T57" fmla="*/ 4279 h 8723"/>
              <a:gd name="T58" fmla="*/ 8163 w 12387"/>
              <a:gd name="T59" fmla="*/ 2864 h 8723"/>
              <a:gd name="T60" fmla="*/ 10190 w 12387"/>
              <a:gd name="T61" fmla="*/ 1448 h 8723"/>
              <a:gd name="T62" fmla="*/ 10320 w 12387"/>
              <a:gd name="T63" fmla="*/ 1357 h 8723"/>
              <a:gd name="T64" fmla="*/ 10457 w 12387"/>
              <a:gd name="T65" fmla="*/ 1261 h 8723"/>
              <a:gd name="T66" fmla="*/ 10599 w 12387"/>
              <a:gd name="T67" fmla="*/ 1163 h 8723"/>
              <a:gd name="T68" fmla="*/ 10744 w 12387"/>
              <a:gd name="T69" fmla="*/ 1061 h 8723"/>
              <a:gd name="T70" fmla="*/ 11039 w 12387"/>
              <a:gd name="T71" fmla="*/ 855 h 8723"/>
              <a:gd name="T72" fmla="*/ 11186 w 12387"/>
              <a:gd name="T73" fmla="*/ 753 h 8723"/>
              <a:gd name="T74" fmla="*/ 11330 w 12387"/>
              <a:gd name="T75" fmla="*/ 651 h 8723"/>
              <a:gd name="T76" fmla="*/ 11470 w 12387"/>
              <a:gd name="T77" fmla="*/ 554 h 8723"/>
              <a:gd name="T78" fmla="*/ 11605 w 12387"/>
              <a:gd name="T79" fmla="*/ 460 h 8723"/>
              <a:gd name="T80" fmla="*/ 11733 w 12387"/>
              <a:gd name="T81" fmla="*/ 370 h 8723"/>
              <a:gd name="T82" fmla="*/ 11852 w 12387"/>
              <a:gd name="T83" fmla="*/ 286 h 8723"/>
              <a:gd name="T84" fmla="*/ 11961 w 12387"/>
              <a:gd name="T85" fmla="*/ 210 h 8723"/>
              <a:gd name="T86" fmla="*/ 12012 w 12387"/>
              <a:gd name="T87" fmla="*/ 175 h 8723"/>
              <a:gd name="T88" fmla="*/ 12060 w 12387"/>
              <a:gd name="T89" fmla="*/ 141 h 8723"/>
              <a:gd name="T90" fmla="*/ 12104 w 12387"/>
              <a:gd name="T91" fmla="*/ 110 h 8723"/>
              <a:gd name="T92" fmla="*/ 12145 w 12387"/>
              <a:gd name="T93" fmla="*/ 81 h 8723"/>
              <a:gd name="T94" fmla="*/ 12183 w 12387"/>
              <a:gd name="T95" fmla="*/ 56 h 8723"/>
              <a:gd name="T96" fmla="*/ 12216 w 12387"/>
              <a:gd name="T97" fmla="*/ 32 h 8723"/>
              <a:gd name="T98" fmla="*/ 12355 w 12387"/>
              <a:gd name="T99" fmla="*/ 57 h 8723"/>
              <a:gd name="T100" fmla="*/ 12331 w 12387"/>
              <a:gd name="T101" fmla="*/ 196 h 8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387" h="8723">
                <a:moveTo>
                  <a:pt x="12331" y="196"/>
                </a:moveTo>
                <a:lnTo>
                  <a:pt x="12297" y="219"/>
                </a:lnTo>
                <a:lnTo>
                  <a:pt x="12259" y="246"/>
                </a:lnTo>
                <a:lnTo>
                  <a:pt x="12219" y="274"/>
                </a:lnTo>
                <a:lnTo>
                  <a:pt x="12174" y="305"/>
                </a:lnTo>
                <a:lnTo>
                  <a:pt x="12127" y="338"/>
                </a:lnTo>
                <a:lnTo>
                  <a:pt x="12076" y="374"/>
                </a:lnTo>
                <a:lnTo>
                  <a:pt x="11967" y="450"/>
                </a:lnTo>
                <a:lnTo>
                  <a:pt x="11847" y="534"/>
                </a:lnTo>
                <a:lnTo>
                  <a:pt x="11719" y="623"/>
                </a:lnTo>
                <a:lnTo>
                  <a:pt x="11585" y="717"/>
                </a:lnTo>
                <a:lnTo>
                  <a:pt x="11444" y="815"/>
                </a:lnTo>
                <a:lnTo>
                  <a:pt x="11300" y="916"/>
                </a:lnTo>
                <a:lnTo>
                  <a:pt x="11153" y="1019"/>
                </a:lnTo>
                <a:lnTo>
                  <a:pt x="10858" y="1225"/>
                </a:lnTo>
                <a:lnTo>
                  <a:pt x="10713" y="1326"/>
                </a:lnTo>
                <a:lnTo>
                  <a:pt x="10571" y="1426"/>
                </a:lnTo>
                <a:lnTo>
                  <a:pt x="10435" y="1521"/>
                </a:lnTo>
                <a:lnTo>
                  <a:pt x="10304" y="1612"/>
                </a:lnTo>
                <a:lnTo>
                  <a:pt x="8278" y="3028"/>
                </a:lnTo>
                <a:lnTo>
                  <a:pt x="6251" y="4443"/>
                </a:lnTo>
                <a:lnTo>
                  <a:pt x="4224" y="5859"/>
                </a:lnTo>
                <a:lnTo>
                  <a:pt x="2197" y="7275"/>
                </a:lnTo>
                <a:lnTo>
                  <a:pt x="171" y="8691"/>
                </a:lnTo>
                <a:cubicBezTo>
                  <a:pt x="125" y="8723"/>
                  <a:pt x="63" y="8712"/>
                  <a:pt x="31" y="8667"/>
                </a:cubicBezTo>
                <a:cubicBezTo>
                  <a:pt x="0" y="8621"/>
                  <a:pt x="11" y="8559"/>
                  <a:pt x="56" y="8527"/>
                </a:cubicBezTo>
                <a:lnTo>
                  <a:pt x="2083" y="7111"/>
                </a:lnTo>
                <a:lnTo>
                  <a:pt x="4110" y="5695"/>
                </a:lnTo>
                <a:lnTo>
                  <a:pt x="6136" y="4279"/>
                </a:lnTo>
                <a:lnTo>
                  <a:pt x="8163" y="2864"/>
                </a:lnTo>
                <a:lnTo>
                  <a:pt x="10190" y="1448"/>
                </a:lnTo>
                <a:lnTo>
                  <a:pt x="10320" y="1357"/>
                </a:lnTo>
                <a:lnTo>
                  <a:pt x="10457" y="1261"/>
                </a:lnTo>
                <a:lnTo>
                  <a:pt x="10599" y="1163"/>
                </a:lnTo>
                <a:lnTo>
                  <a:pt x="10744" y="1061"/>
                </a:lnTo>
                <a:lnTo>
                  <a:pt x="11039" y="855"/>
                </a:lnTo>
                <a:lnTo>
                  <a:pt x="11186" y="753"/>
                </a:lnTo>
                <a:lnTo>
                  <a:pt x="11330" y="651"/>
                </a:lnTo>
                <a:lnTo>
                  <a:pt x="11470" y="554"/>
                </a:lnTo>
                <a:lnTo>
                  <a:pt x="11605" y="460"/>
                </a:lnTo>
                <a:lnTo>
                  <a:pt x="11733" y="370"/>
                </a:lnTo>
                <a:lnTo>
                  <a:pt x="11852" y="286"/>
                </a:lnTo>
                <a:lnTo>
                  <a:pt x="11961" y="210"/>
                </a:lnTo>
                <a:lnTo>
                  <a:pt x="12012" y="175"/>
                </a:lnTo>
                <a:lnTo>
                  <a:pt x="12060" y="141"/>
                </a:lnTo>
                <a:lnTo>
                  <a:pt x="12104" y="110"/>
                </a:lnTo>
                <a:lnTo>
                  <a:pt x="12145" y="81"/>
                </a:lnTo>
                <a:lnTo>
                  <a:pt x="12183" y="56"/>
                </a:lnTo>
                <a:lnTo>
                  <a:pt x="12216" y="32"/>
                </a:lnTo>
                <a:cubicBezTo>
                  <a:pt x="12261" y="0"/>
                  <a:pt x="12324" y="11"/>
                  <a:pt x="12355" y="57"/>
                </a:cubicBezTo>
                <a:cubicBezTo>
                  <a:pt x="12387" y="102"/>
                  <a:pt x="12376" y="164"/>
                  <a:pt x="12331" y="196"/>
                </a:cubicBezTo>
                <a:close/>
              </a:path>
            </a:pathLst>
          </a:custGeom>
          <a:solidFill>
            <a:srgbClr val="8EB4E3"/>
          </a:solidFill>
          <a:ln w="1" cap="flat">
            <a:solidFill>
              <a:srgbClr val="8EB4E3"/>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96" name="Rectangle 94"/>
          <p:cNvSpPr>
            <a:spLocks noChangeArrowheads="1"/>
          </p:cNvSpPr>
          <p:nvPr/>
        </p:nvSpPr>
        <p:spPr bwMode="auto">
          <a:xfrm>
            <a:off x="4206875" y="3457575"/>
            <a:ext cx="15398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95"/>
          <p:cNvSpPr>
            <a:spLocks noChangeArrowheads="1"/>
          </p:cNvSpPr>
          <p:nvPr/>
        </p:nvSpPr>
        <p:spPr bwMode="auto">
          <a:xfrm>
            <a:off x="4278313" y="3540125"/>
            <a:ext cx="104775"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Calibri" pitchFamily="34"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99" name="Freeform 97"/>
          <p:cNvSpPr>
            <a:spLocks noEditPoints="1"/>
          </p:cNvSpPr>
          <p:nvPr/>
        </p:nvSpPr>
        <p:spPr bwMode="auto">
          <a:xfrm>
            <a:off x="2949575" y="4418013"/>
            <a:ext cx="25400" cy="1020762"/>
          </a:xfrm>
          <a:custGeom>
            <a:avLst/>
            <a:gdLst>
              <a:gd name="T0" fmla="*/ 10 w 16"/>
              <a:gd name="T1" fmla="*/ 0 h 643"/>
              <a:gd name="T2" fmla="*/ 10 w 16"/>
              <a:gd name="T3" fmla="*/ 39 h 643"/>
              <a:gd name="T4" fmla="*/ 1 w 16"/>
              <a:gd name="T5" fmla="*/ 39 h 643"/>
              <a:gd name="T6" fmla="*/ 0 w 16"/>
              <a:gd name="T7" fmla="*/ 0 h 643"/>
              <a:gd name="T8" fmla="*/ 10 w 16"/>
              <a:gd name="T9" fmla="*/ 0 h 643"/>
              <a:gd name="T10" fmla="*/ 11 w 16"/>
              <a:gd name="T11" fmla="*/ 67 h 643"/>
              <a:gd name="T12" fmla="*/ 11 w 16"/>
              <a:gd name="T13" fmla="*/ 106 h 643"/>
              <a:gd name="T14" fmla="*/ 1 w 16"/>
              <a:gd name="T15" fmla="*/ 106 h 643"/>
              <a:gd name="T16" fmla="*/ 1 w 16"/>
              <a:gd name="T17" fmla="*/ 68 h 643"/>
              <a:gd name="T18" fmla="*/ 11 w 16"/>
              <a:gd name="T19" fmla="*/ 67 h 643"/>
              <a:gd name="T20" fmla="*/ 11 w 16"/>
              <a:gd name="T21" fmla="*/ 135 h 643"/>
              <a:gd name="T22" fmla="*/ 12 w 16"/>
              <a:gd name="T23" fmla="*/ 173 h 643"/>
              <a:gd name="T24" fmla="*/ 2 w 16"/>
              <a:gd name="T25" fmla="*/ 173 h 643"/>
              <a:gd name="T26" fmla="*/ 2 w 16"/>
              <a:gd name="T27" fmla="*/ 135 h 643"/>
              <a:gd name="T28" fmla="*/ 11 w 16"/>
              <a:gd name="T29" fmla="*/ 135 h 643"/>
              <a:gd name="T30" fmla="*/ 12 w 16"/>
              <a:gd name="T31" fmla="*/ 202 h 643"/>
              <a:gd name="T32" fmla="*/ 12 w 16"/>
              <a:gd name="T33" fmla="*/ 240 h 643"/>
              <a:gd name="T34" fmla="*/ 3 w 16"/>
              <a:gd name="T35" fmla="*/ 240 h 643"/>
              <a:gd name="T36" fmla="*/ 2 w 16"/>
              <a:gd name="T37" fmla="*/ 202 h 643"/>
              <a:gd name="T38" fmla="*/ 12 w 16"/>
              <a:gd name="T39" fmla="*/ 202 h 643"/>
              <a:gd name="T40" fmla="*/ 13 w 16"/>
              <a:gd name="T41" fmla="*/ 269 h 643"/>
              <a:gd name="T42" fmla="*/ 13 w 16"/>
              <a:gd name="T43" fmla="*/ 307 h 643"/>
              <a:gd name="T44" fmla="*/ 3 w 16"/>
              <a:gd name="T45" fmla="*/ 307 h 643"/>
              <a:gd name="T46" fmla="*/ 3 w 16"/>
              <a:gd name="T47" fmla="*/ 269 h 643"/>
              <a:gd name="T48" fmla="*/ 13 w 16"/>
              <a:gd name="T49" fmla="*/ 269 h 643"/>
              <a:gd name="T50" fmla="*/ 13 w 16"/>
              <a:gd name="T51" fmla="*/ 336 h 643"/>
              <a:gd name="T52" fmla="*/ 14 w 16"/>
              <a:gd name="T53" fmla="*/ 375 h 643"/>
              <a:gd name="T54" fmla="*/ 4 w 16"/>
              <a:gd name="T55" fmla="*/ 375 h 643"/>
              <a:gd name="T56" fmla="*/ 4 w 16"/>
              <a:gd name="T57" fmla="*/ 336 h 643"/>
              <a:gd name="T58" fmla="*/ 13 w 16"/>
              <a:gd name="T59" fmla="*/ 336 h 643"/>
              <a:gd name="T60" fmla="*/ 14 w 16"/>
              <a:gd name="T61" fmla="*/ 403 h 643"/>
              <a:gd name="T62" fmla="*/ 14 w 16"/>
              <a:gd name="T63" fmla="*/ 442 h 643"/>
              <a:gd name="T64" fmla="*/ 5 w 16"/>
              <a:gd name="T65" fmla="*/ 442 h 643"/>
              <a:gd name="T66" fmla="*/ 4 w 16"/>
              <a:gd name="T67" fmla="*/ 403 h 643"/>
              <a:gd name="T68" fmla="*/ 14 w 16"/>
              <a:gd name="T69" fmla="*/ 403 h 643"/>
              <a:gd name="T70" fmla="*/ 14 w 16"/>
              <a:gd name="T71" fmla="*/ 471 h 643"/>
              <a:gd name="T72" fmla="*/ 15 w 16"/>
              <a:gd name="T73" fmla="*/ 509 h 643"/>
              <a:gd name="T74" fmla="*/ 5 w 16"/>
              <a:gd name="T75" fmla="*/ 509 h 643"/>
              <a:gd name="T76" fmla="*/ 5 w 16"/>
              <a:gd name="T77" fmla="*/ 471 h 643"/>
              <a:gd name="T78" fmla="*/ 14 w 16"/>
              <a:gd name="T79" fmla="*/ 471 h 643"/>
              <a:gd name="T80" fmla="*/ 15 w 16"/>
              <a:gd name="T81" fmla="*/ 538 h 643"/>
              <a:gd name="T82" fmla="*/ 15 w 16"/>
              <a:gd name="T83" fmla="*/ 576 h 643"/>
              <a:gd name="T84" fmla="*/ 6 w 16"/>
              <a:gd name="T85" fmla="*/ 576 h 643"/>
              <a:gd name="T86" fmla="*/ 5 w 16"/>
              <a:gd name="T87" fmla="*/ 538 h 643"/>
              <a:gd name="T88" fmla="*/ 15 w 16"/>
              <a:gd name="T89" fmla="*/ 538 h 643"/>
              <a:gd name="T90" fmla="*/ 16 w 16"/>
              <a:gd name="T91" fmla="*/ 605 h 643"/>
              <a:gd name="T92" fmla="*/ 16 w 16"/>
              <a:gd name="T93" fmla="*/ 643 h 643"/>
              <a:gd name="T94" fmla="*/ 6 w 16"/>
              <a:gd name="T95" fmla="*/ 643 h 643"/>
              <a:gd name="T96" fmla="*/ 6 w 16"/>
              <a:gd name="T97" fmla="*/ 605 h 643"/>
              <a:gd name="T98" fmla="*/ 16 w 16"/>
              <a:gd name="T99" fmla="*/ 605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 h="643">
                <a:moveTo>
                  <a:pt x="10" y="0"/>
                </a:moveTo>
                <a:lnTo>
                  <a:pt x="10" y="39"/>
                </a:lnTo>
                <a:lnTo>
                  <a:pt x="1" y="39"/>
                </a:lnTo>
                <a:lnTo>
                  <a:pt x="0" y="0"/>
                </a:lnTo>
                <a:lnTo>
                  <a:pt x="10" y="0"/>
                </a:lnTo>
                <a:close/>
                <a:moveTo>
                  <a:pt x="11" y="67"/>
                </a:moveTo>
                <a:lnTo>
                  <a:pt x="11" y="106"/>
                </a:lnTo>
                <a:lnTo>
                  <a:pt x="1" y="106"/>
                </a:lnTo>
                <a:lnTo>
                  <a:pt x="1" y="68"/>
                </a:lnTo>
                <a:lnTo>
                  <a:pt x="11" y="67"/>
                </a:lnTo>
                <a:close/>
                <a:moveTo>
                  <a:pt x="11" y="135"/>
                </a:moveTo>
                <a:lnTo>
                  <a:pt x="12" y="173"/>
                </a:lnTo>
                <a:lnTo>
                  <a:pt x="2" y="173"/>
                </a:lnTo>
                <a:lnTo>
                  <a:pt x="2" y="135"/>
                </a:lnTo>
                <a:lnTo>
                  <a:pt x="11" y="135"/>
                </a:lnTo>
                <a:close/>
                <a:moveTo>
                  <a:pt x="12" y="202"/>
                </a:moveTo>
                <a:lnTo>
                  <a:pt x="12" y="240"/>
                </a:lnTo>
                <a:lnTo>
                  <a:pt x="3" y="240"/>
                </a:lnTo>
                <a:lnTo>
                  <a:pt x="2" y="202"/>
                </a:lnTo>
                <a:lnTo>
                  <a:pt x="12" y="202"/>
                </a:lnTo>
                <a:close/>
                <a:moveTo>
                  <a:pt x="13" y="269"/>
                </a:moveTo>
                <a:lnTo>
                  <a:pt x="13" y="307"/>
                </a:lnTo>
                <a:lnTo>
                  <a:pt x="3" y="307"/>
                </a:lnTo>
                <a:lnTo>
                  <a:pt x="3" y="269"/>
                </a:lnTo>
                <a:lnTo>
                  <a:pt x="13" y="269"/>
                </a:lnTo>
                <a:close/>
                <a:moveTo>
                  <a:pt x="13" y="336"/>
                </a:moveTo>
                <a:lnTo>
                  <a:pt x="14" y="375"/>
                </a:lnTo>
                <a:lnTo>
                  <a:pt x="4" y="375"/>
                </a:lnTo>
                <a:lnTo>
                  <a:pt x="4" y="336"/>
                </a:lnTo>
                <a:lnTo>
                  <a:pt x="13" y="336"/>
                </a:lnTo>
                <a:close/>
                <a:moveTo>
                  <a:pt x="14" y="403"/>
                </a:moveTo>
                <a:lnTo>
                  <a:pt x="14" y="442"/>
                </a:lnTo>
                <a:lnTo>
                  <a:pt x="5" y="442"/>
                </a:lnTo>
                <a:lnTo>
                  <a:pt x="4" y="403"/>
                </a:lnTo>
                <a:lnTo>
                  <a:pt x="14" y="403"/>
                </a:lnTo>
                <a:close/>
                <a:moveTo>
                  <a:pt x="14" y="471"/>
                </a:moveTo>
                <a:lnTo>
                  <a:pt x="15" y="509"/>
                </a:lnTo>
                <a:lnTo>
                  <a:pt x="5" y="509"/>
                </a:lnTo>
                <a:lnTo>
                  <a:pt x="5" y="471"/>
                </a:lnTo>
                <a:lnTo>
                  <a:pt x="14" y="471"/>
                </a:lnTo>
                <a:close/>
                <a:moveTo>
                  <a:pt x="15" y="538"/>
                </a:moveTo>
                <a:lnTo>
                  <a:pt x="15" y="576"/>
                </a:lnTo>
                <a:lnTo>
                  <a:pt x="6" y="576"/>
                </a:lnTo>
                <a:lnTo>
                  <a:pt x="5" y="538"/>
                </a:lnTo>
                <a:lnTo>
                  <a:pt x="15" y="538"/>
                </a:lnTo>
                <a:close/>
                <a:moveTo>
                  <a:pt x="16" y="605"/>
                </a:moveTo>
                <a:lnTo>
                  <a:pt x="16" y="643"/>
                </a:lnTo>
                <a:lnTo>
                  <a:pt x="6" y="643"/>
                </a:lnTo>
                <a:lnTo>
                  <a:pt x="6" y="605"/>
                </a:lnTo>
                <a:lnTo>
                  <a:pt x="16" y="60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0" name="Freeform 98"/>
          <p:cNvSpPr>
            <a:spLocks noEditPoints="1"/>
          </p:cNvSpPr>
          <p:nvPr/>
        </p:nvSpPr>
        <p:spPr bwMode="auto">
          <a:xfrm>
            <a:off x="692150" y="4371975"/>
            <a:ext cx="2193925" cy="28575"/>
          </a:xfrm>
          <a:custGeom>
            <a:avLst/>
            <a:gdLst>
              <a:gd name="T0" fmla="*/ 38 w 1382"/>
              <a:gd name="T1" fmla="*/ 1 h 18"/>
              <a:gd name="T2" fmla="*/ 0 w 1382"/>
              <a:gd name="T3" fmla="*/ 10 h 18"/>
              <a:gd name="T4" fmla="*/ 67 w 1382"/>
              <a:gd name="T5" fmla="*/ 1 h 18"/>
              <a:gd name="T6" fmla="*/ 105 w 1382"/>
              <a:gd name="T7" fmla="*/ 11 h 18"/>
              <a:gd name="T8" fmla="*/ 67 w 1382"/>
              <a:gd name="T9" fmla="*/ 1 h 18"/>
              <a:gd name="T10" fmla="*/ 173 w 1382"/>
              <a:gd name="T11" fmla="*/ 1 h 18"/>
              <a:gd name="T12" fmla="*/ 134 w 1382"/>
              <a:gd name="T13" fmla="*/ 11 h 18"/>
              <a:gd name="T14" fmla="*/ 201 w 1382"/>
              <a:gd name="T15" fmla="*/ 2 h 18"/>
              <a:gd name="T16" fmla="*/ 240 w 1382"/>
              <a:gd name="T17" fmla="*/ 11 h 18"/>
              <a:gd name="T18" fmla="*/ 201 w 1382"/>
              <a:gd name="T19" fmla="*/ 2 h 18"/>
              <a:gd name="T20" fmla="*/ 307 w 1382"/>
              <a:gd name="T21" fmla="*/ 2 h 18"/>
              <a:gd name="T22" fmla="*/ 268 w 1382"/>
              <a:gd name="T23" fmla="*/ 12 h 18"/>
              <a:gd name="T24" fmla="*/ 336 w 1382"/>
              <a:gd name="T25" fmla="*/ 2 h 18"/>
              <a:gd name="T26" fmla="*/ 374 w 1382"/>
              <a:gd name="T27" fmla="*/ 12 h 18"/>
              <a:gd name="T28" fmla="*/ 336 w 1382"/>
              <a:gd name="T29" fmla="*/ 2 h 18"/>
              <a:gd name="T30" fmla="*/ 441 w 1382"/>
              <a:gd name="T31" fmla="*/ 3 h 18"/>
              <a:gd name="T32" fmla="*/ 403 w 1382"/>
              <a:gd name="T33" fmla="*/ 12 h 18"/>
              <a:gd name="T34" fmla="*/ 470 w 1382"/>
              <a:gd name="T35" fmla="*/ 3 h 18"/>
              <a:gd name="T36" fmla="*/ 509 w 1382"/>
              <a:gd name="T37" fmla="*/ 13 h 18"/>
              <a:gd name="T38" fmla="*/ 470 w 1382"/>
              <a:gd name="T39" fmla="*/ 3 h 18"/>
              <a:gd name="T40" fmla="*/ 576 w 1382"/>
              <a:gd name="T41" fmla="*/ 4 h 18"/>
              <a:gd name="T42" fmla="*/ 537 w 1382"/>
              <a:gd name="T43" fmla="*/ 13 h 18"/>
              <a:gd name="T44" fmla="*/ 605 w 1382"/>
              <a:gd name="T45" fmla="*/ 4 h 18"/>
              <a:gd name="T46" fmla="*/ 643 w 1382"/>
              <a:gd name="T47" fmla="*/ 14 h 18"/>
              <a:gd name="T48" fmla="*/ 605 w 1382"/>
              <a:gd name="T49" fmla="*/ 4 h 18"/>
              <a:gd name="T50" fmla="*/ 710 w 1382"/>
              <a:gd name="T51" fmla="*/ 4 h 18"/>
              <a:gd name="T52" fmla="*/ 672 w 1382"/>
              <a:gd name="T53" fmla="*/ 14 h 18"/>
              <a:gd name="T54" fmla="*/ 739 w 1382"/>
              <a:gd name="T55" fmla="*/ 5 h 18"/>
              <a:gd name="T56" fmla="*/ 777 w 1382"/>
              <a:gd name="T57" fmla="*/ 14 h 18"/>
              <a:gd name="T58" fmla="*/ 739 w 1382"/>
              <a:gd name="T59" fmla="*/ 5 h 18"/>
              <a:gd name="T60" fmla="*/ 845 w 1382"/>
              <a:gd name="T61" fmla="*/ 5 h 18"/>
              <a:gd name="T62" fmla="*/ 806 w 1382"/>
              <a:gd name="T63" fmla="*/ 15 h 18"/>
              <a:gd name="T64" fmla="*/ 873 w 1382"/>
              <a:gd name="T65" fmla="*/ 5 h 18"/>
              <a:gd name="T66" fmla="*/ 912 w 1382"/>
              <a:gd name="T67" fmla="*/ 15 h 18"/>
              <a:gd name="T68" fmla="*/ 873 w 1382"/>
              <a:gd name="T69" fmla="*/ 5 h 18"/>
              <a:gd name="T70" fmla="*/ 979 w 1382"/>
              <a:gd name="T71" fmla="*/ 6 h 18"/>
              <a:gd name="T72" fmla="*/ 941 w 1382"/>
              <a:gd name="T73" fmla="*/ 15 h 18"/>
              <a:gd name="T74" fmla="*/ 1008 w 1382"/>
              <a:gd name="T75" fmla="*/ 6 h 18"/>
              <a:gd name="T76" fmla="*/ 1046 w 1382"/>
              <a:gd name="T77" fmla="*/ 16 h 18"/>
              <a:gd name="T78" fmla="*/ 1008 w 1382"/>
              <a:gd name="T79" fmla="*/ 6 h 18"/>
              <a:gd name="T80" fmla="*/ 1113 w 1382"/>
              <a:gd name="T81" fmla="*/ 7 h 18"/>
              <a:gd name="T82" fmla="*/ 1075 w 1382"/>
              <a:gd name="T83" fmla="*/ 16 h 18"/>
              <a:gd name="T84" fmla="*/ 1142 w 1382"/>
              <a:gd name="T85" fmla="*/ 7 h 18"/>
              <a:gd name="T86" fmla="*/ 1181 w 1382"/>
              <a:gd name="T87" fmla="*/ 17 h 18"/>
              <a:gd name="T88" fmla="*/ 1142 w 1382"/>
              <a:gd name="T89" fmla="*/ 7 h 18"/>
              <a:gd name="T90" fmla="*/ 1248 w 1382"/>
              <a:gd name="T91" fmla="*/ 8 h 18"/>
              <a:gd name="T92" fmla="*/ 1209 w 1382"/>
              <a:gd name="T93" fmla="*/ 17 h 18"/>
              <a:gd name="T94" fmla="*/ 1277 w 1382"/>
              <a:gd name="T95" fmla="*/ 8 h 18"/>
              <a:gd name="T96" fmla="*/ 1315 w 1382"/>
              <a:gd name="T97" fmla="*/ 18 h 18"/>
              <a:gd name="T98" fmla="*/ 1277 w 1382"/>
              <a:gd name="T99" fmla="*/ 8 h 18"/>
              <a:gd name="T100" fmla="*/ 1382 w 1382"/>
              <a:gd name="T101" fmla="*/ 8 h 18"/>
              <a:gd name="T102" fmla="*/ 1344 w 1382"/>
              <a:gd name="T10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82" h="18">
                <a:moveTo>
                  <a:pt x="0" y="0"/>
                </a:moveTo>
                <a:lnTo>
                  <a:pt x="38" y="1"/>
                </a:lnTo>
                <a:lnTo>
                  <a:pt x="38" y="10"/>
                </a:lnTo>
                <a:lnTo>
                  <a:pt x="0" y="10"/>
                </a:lnTo>
                <a:lnTo>
                  <a:pt x="0" y="0"/>
                </a:lnTo>
                <a:close/>
                <a:moveTo>
                  <a:pt x="67" y="1"/>
                </a:moveTo>
                <a:lnTo>
                  <a:pt x="105" y="1"/>
                </a:lnTo>
                <a:lnTo>
                  <a:pt x="105" y="11"/>
                </a:lnTo>
                <a:lnTo>
                  <a:pt x="67" y="10"/>
                </a:lnTo>
                <a:lnTo>
                  <a:pt x="67" y="1"/>
                </a:lnTo>
                <a:close/>
                <a:moveTo>
                  <a:pt x="134" y="1"/>
                </a:moveTo>
                <a:lnTo>
                  <a:pt x="173" y="1"/>
                </a:lnTo>
                <a:lnTo>
                  <a:pt x="172" y="11"/>
                </a:lnTo>
                <a:lnTo>
                  <a:pt x="134" y="11"/>
                </a:lnTo>
                <a:lnTo>
                  <a:pt x="134" y="1"/>
                </a:lnTo>
                <a:close/>
                <a:moveTo>
                  <a:pt x="201" y="2"/>
                </a:moveTo>
                <a:lnTo>
                  <a:pt x="240" y="2"/>
                </a:lnTo>
                <a:lnTo>
                  <a:pt x="240" y="11"/>
                </a:lnTo>
                <a:lnTo>
                  <a:pt x="201" y="11"/>
                </a:lnTo>
                <a:lnTo>
                  <a:pt x="201" y="2"/>
                </a:lnTo>
                <a:close/>
                <a:moveTo>
                  <a:pt x="269" y="2"/>
                </a:moveTo>
                <a:lnTo>
                  <a:pt x="307" y="2"/>
                </a:lnTo>
                <a:lnTo>
                  <a:pt x="307" y="12"/>
                </a:lnTo>
                <a:lnTo>
                  <a:pt x="268" y="12"/>
                </a:lnTo>
                <a:lnTo>
                  <a:pt x="269" y="2"/>
                </a:lnTo>
                <a:close/>
                <a:moveTo>
                  <a:pt x="336" y="2"/>
                </a:moveTo>
                <a:lnTo>
                  <a:pt x="374" y="3"/>
                </a:lnTo>
                <a:lnTo>
                  <a:pt x="374" y="12"/>
                </a:lnTo>
                <a:lnTo>
                  <a:pt x="336" y="12"/>
                </a:lnTo>
                <a:lnTo>
                  <a:pt x="336" y="2"/>
                </a:lnTo>
                <a:close/>
                <a:moveTo>
                  <a:pt x="403" y="3"/>
                </a:moveTo>
                <a:lnTo>
                  <a:pt x="441" y="3"/>
                </a:lnTo>
                <a:lnTo>
                  <a:pt x="441" y="13"/>
                </a:lnTo>
                <a:lnTo>
                  <a:pt x="403" y="12"/>
                </a:lnTo>
                <a:lnTo>
                  <a:pt x="403" y="3"/>
                </a:lnTo>
                <a:close/>
                <a:moveTo>
                  <a:pt x="470" y="3"/>
                </a:moveTo>
                <a:lnTo>
                  <a:pt x="509" y="3"/>
                </a:lnTo>
                <a:lnTo>
                  <a:pt x="509" y="13"/>
                </a:lnTo>
                <a:lnTo>
                  <a:pt x="470" y="13"/>
                </a:lnTo>
                <a:lnTo>
                  <a:pt x="470" y="3"/>
                </a:lnTo>
                <a:close/>
                <a:moveTo>
                  <a:pt x="537" y="3"/>
                </a:moveTo>
                <a:lnTo>
                  <a:pt x="576" y="4"/>
                </a:lnTo>
                <a:lnTo>
                  <a:pt x="576" y="13"/>
                </a:lnTo>
                <a:lnTo>
                  <a:pt x="537" y="13"/>
                </a:lnTo>
                <a:lnTo>
                  <a:pt x="537" y="3"/>
                </a:lnTo>
                <a:close/>
                <a:moveTo>
                  <a:pt x="605" y="4"/>
                </a:moveTo>
                <a:lnTo>
                  <a:pt x="643" y="4"/>
                </a:lnTo>
                <a:lnTo>
                  <a:pt x="643" y="14"/>
                </a:lnTo>
                <a:lnTo>
                  <a:pt x="605" y="13"/>
                </a:lnTo>
                <a:lnTo>
                  <a:pt x="605" y="4"/>
                </a:lnTo>
                <a:close/>
                <a:moveTo>
                  <a:pt x="672" y="4"/>
                </a:moveTo>
                <a:lnTo>
                  <a:pt x="710" y="4"/>
                </a:lnTo>
                <a:lnTo>
                  <a:pt x="710" y="14"/>
                </a:lnTo>
                <a:lnTo>
                  <a:pt x="672" y="14"/>
                </a:lnTo>
                <a:lnTo>
                  <a:pt x="672" y="4"/>
                </a:lnTo>
                <a:close/>
                <a:moveTo>
                  <a:pt x="739" y="5"/>
                </a:moveTo>
                <a:lnTo>
                  <a:pt x="777" y="5"/>
                </a:lnTo>
                <a:lnTo>
                  <a:pt x="777" y="14"/>
                </a:lnTo>
                <a:lnTo>
                  <a:pt x="739" y="14"/>
                </a:lnTo>
                <a:lnTo>
                  <a:pt x="739" y="5"/>
                </a:lnTo>
                <a:close/>
                <a:moveTo>
                  <a:pt x="806" y="5"/>
                </a:moveTo>
                <a:lnTo>
                  <a:pt x="845" y="5"/>
                </a:lnTo>
                <a:lnTo>
                  <a:pt x="845" y="15"/>
                </a:lnTo>
                <a:lnTo>
                  <a:pt x="806" y="15"/>
                </a:lnTo>
                <a:lnTo>
                  <a:pt x="806" y="5"/>
                </a:lnTo>
                <a:close/>
                <a:moveTo>
                  <a:pt x="873" y="5"/>
                </a:moveTo>
                <a:lnTo>
                  <a:pt x="912" y="6"/>
                </a:lnTo>
                <a:lnTo>
                  <a:pt x="912" y="15"/>
                </a:lnTo>
                <a:lnTo>
                  <a:pt x="873" y="15"/>
                </a:lnTo>
                <a:lnTo>
                  <a:pt x="873" y="5"/>
                </a:lnTo>
                <a:close/>
                <a:moveTo>
                  <a:pt x="941" y="6"/>
                </a:moveTo>
                <a:lnTo>
                  <a:pt x="979" y="6"/>
                </a:lnTo>
                <a:lnTo>
                  <a:pt x="979" y="16"/>
                </a:lnTo>
                <a:lnTo>
                  <a:pt x="941" y="15"/>
                </a:lnTo>
                <a:lnTo>
                  <a:pt x="941" y="6"/>
                </a:lnTo>
                <a:close/>
                <a:moveTo>
                  <a:pt x="1008" y="6"/>
                </a:moveTo>
                <a:lnTo>
                  <a:pt x="1046" y="6"/>
                </a:lnTo>
                <a:lnTo>
                  <a:pt x="1046" y="16"/>
                </a:lnTo>
                <a:lnTo>
                  <a:pt x="1008" y="16"/>
                </a:lnTo>
                <a:lnTo>
                  <a:pt x="1008" y="6"/>
                </a:lnTo>
                <a:close/>
                <a:moveTo>
                  <a:pt x="1075" y="7"/>
                </a:moveTo>
                <a:lnTo>
                  <a:pt x="1113" y="7"/>
                </a:lnTo>
                <a:lnTo>
                  <a:pt x="1113" y="16"/>
                </a:lnTo>
                <a:lnTo>
                  <a:pt x="1075" y="16"/>
                </a:lnTo>
                <a:lnTo>
                  <a:pt x="1075" y="7"/>
                </a:lnTo>
                <a:close/>
                <a:moveTo>
                  <a:pt x="1142" y="7"/>
                </a:moveTo>
                <a:lnTo>
                  <a:pt x="1181" y="7"/>
                </a:lnTo>
                <a:lnTo>
                  <a:pt x="1181" y="17"/>
                </a:lnTo>
                <a:lnTo>
                  <a:pt x="1142" y="17"/>
                </a:lnTo>
                <a:lnTo>
                  <a:pt x="1142" y="7"/>
                </a:lnTo>
                <a:close/>
                <a:moveTo>
                  <a:pt x="1209" y="7"/>
                </a:moveTo>
                <a:lnTo>
                  <a:pt x="1248" y="8"/>
                </a:lnTo>
                <a:lnTo>
                  <a:pt x="1248" y="17"/>
                </a:lnTo>
                <a:lnTo>
                  <a:pt x="1209" y="17"/>
                </a:lnTo>
                <a:lnTo>
                  <a:pt x="1209" y="7"/>
                </a:lnTo>
                <a:close/>
                <a:moveTo>
                  <a:pt x="1277" y="8"/>
                </a:moveTo>
                <a:lnTo>
                  <a:pt x="1315" y="8"/>
                </a:lnTo>
                <a:lnTo>
                  <a:pt x="1315" y="18"/>
                </a:lnTo>
                <a:lnTo>
                  <a:pt x="1277" y="17"/>
                </a:lnTo>
                <a:lnTo>
                  <a:pt x="1277" y="8"/>
                </a:lnTo>
                <a:close/>
                <a:moveTo>
                  <a:pt x="1344" y="8"/>
                </a:moveTo>
                <a:lnTo>
                  <a:pt x="1382" y="8"/>
                </a:lnTo>
                <a:lnTo>
                  <a:pt x="1382" y="18"/>
                </a:lnTo>
                <a:lnTo>
                  <a:pt x="1344" y="18"/>
                </a:lnTo>
                <a:lnTo>
                  <a:pt x="1344" y="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dirty="0"/>
              <a:t>Shifts in supply</a:t>
            </a:r>
          </a:p>
        </p:txBody>
      </p:sp>
      <p:sp>
        <p:nvSpPr>
          <p:cNvPr id="6" name="Content Placeholder 5"/>
          <p:cNvSpPr>
            <a:spLocks noGrp="1"/>
          </p:cNvSpPr>
          <p:nvPr>
            <p:ph idx="4294967295"/>
          </p:nvPr>
        </p:nvSpPr>
        <p:spPr>
          <a:xfrm>
            <a:off x="4892675" y="2463800"/>
            <a:ext cx="4251325" cy="3662363"/>
          </a:xfrm>
        </p:spPr>
        <p:txBody>
          <a:bodyPr>
            <a:normAutofit fontScale="77500" lnSpcReduction="20000"/>
          </a:bodyPr>
          <a:lstStyle/>
          <a:p>
            <a:r>
              <a:rPr lang="en-US" dirty="0"/>
              <a:t>Market for cellphones is initially in equilibrium.</a:t>
            </a:r>
          </a:p>
          <a:p>
            <a:r>
              <a:rPr lang="en-US" dirty="0"/>
              <a:t>Increased technology causes the supply to increase.</a:t>
            </a:r>
          </a:p>
          <a:p>
            <a:r>
              <a:rPr lang="en-US" dirty="0"/>
              <a:t>The supply curve shifts right.</a:t>
            </a:r>
          </a:p>
          <a:p>
            <a:r>
              <a:rPr lang="en-US" dirty="0"/>
              <a:t>The market equilibrium changes.</a:t>
            </a:r>
          </a:p>
          <a:p>
            <a:pPr lvl="1"/>
            <a:r>
              <a:rPr lang="en-US" dirty="0"/>
              <a:t>Equilibrium price decreases.</a:t>
            </a:r>
          </a:p>
          <a:p>
            <a:pPr lvl="1"/>
            <a:r>
              <a:rPr lang="en-US" dirty="0"/>
              <a:t>Equilibrium quantity increases.</a:t>
            </a:r>
          </a:p>
          <a:p>
            <a:endParaRPr lang="en-US" dirty="0"/>
          </a:p>
        </p:txBody>
      </p:sp>
      <p:sp>
        <p:nvSpPr>
          <p:cNvPr id="3" name="Text Placeholder 2"/>
          <p:cNvSpPr>
            <a:spLocks noGrp="1"/>
          </p:cNvSpPr>
          <p:nvPr>
            <p:ph type="body" idx="4294967295"/>
          </p:nvPr>
        </p:nvSpPr>
        <p:spPr>
          <a:xfrm>
            <a:off x="304800" y="1265238"/>
            <a:ext cx="8229600" cy="639762"/>
          </a:xfrm>
        </p:spPr>
        <p:txBody>
          <a:bodyPr>
            <a:normAutofit fontScale="85000" lnSpcReduction="10000"/>
          </a:bodyPr>
          <a:lstStyle/>
          <a:p>
            <a:pPr marL="0" indent="0">
              <a:buNone/>
            </a:pPr>
            <a:r>
              <a:rPr lang="en-US" dirty="0"/>
              <a:t>Suppose there is a breakthrough in battery technology.</a:t>
            </a:r>
          </a:p>
        </p:txBody>
      </p:sp>
      <p:sp>
        <p:nvSpPr>
          <p:cNvPr id="127" name="Rectangle 126"/>
          <p:cNvSpPr/>
          <p:nvPr/>
        </p:nvSpPr>
        <p:spPr>
          <a:xfrm>
            <a:off x="2794397" y="5562600"/>
            <a:ext cx="3298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1181100" y="3524250"/>
            <a:ext cx="2825750" cy="1682750"/>
            <a:chOff x="1181100" y="3524250"/>
            <a:chExt cx="2825750" cy="1682750"/>
          </a:xfrm>
        </p:grpSpPr>
        <p:sp>
          <p:nvSpPr>
            <p:cNvPr id="102" name="Freeform 100"/>
            <p:cNvSpPr>
              <a:spLocks noEditPoints="1"/>
            </p:cNvSpPr>
            <p:nvPr/>
          </p:nvSpPr>
          <p:spPr bwMode="auto">
            <a:xfrm>
              <a:off x="3009900" y="3800475"/>
              <a:ext cx="606425" cy="120650"/>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 name="Freeform 101"/>
            <p:cNvSpPr>
              <a:spLocks noEditPoints="1"/>
            </p:cNvSpPr>
            <p:nvPr/>
          </p:nvSpPr>
          <p:spPr bwMode="auto">
            <a:xfrm>
              <a:off x="1181100" y="5086350"/>
              <a:ext cx="606425" cy="120650"/>
            </a:xfrm>
            <a:custGeom>
              <a:avLst/>
              <a:gdLst>
                <a:gd name="T0" fmla="*/ 3 w 6357"/>
                <a:gd name="T1" fmla="*/ 808 h 1262"/>
                <a:gd name="T2" fmla="*/ 6088 w 6357"/>
                <a:gd name="T3" fmla="*/ 761 h 1262"/>
                <a:gd name="T4" fmla="*/ 6086 w 6357"/>
                <a:gd name="T5" fmla="*/ 489 h 1262"/>
                <a:gd name="T6" fmla="*/ 0 w 6357"/>
                <a:gd name="T7" fmla="*/ 536 h 1262"/>
                <a:gd name="T8" fmla="*/ 3 w 6357"/>
                <a:gd name="T9" fmla="*/ 808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6019 w 6357"/>
                <a:gd name="T21" fmla="*/ 743 h 1262"/>
                <a:gd name="T22" fmla="*/ 6017 w 6357"/>
                <a:gd name="T23" fmla="*/ 508 h 1262"/>
                <a:gd name="T24" fmla="*/ 5205 w 6357"/>
                <a:gd name="T25" fmla="*/ 990 h 1262"/>
                <a:gd name="T26" fmla="*/ 5158 w 6357"/>
                <a:gd name="T27" fmla="*/ 1176 h 1262"/>
                <a:gd name="T28" fmla="*/ 5344 w 6357"/>
                <a:gd name="T29"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7" h="1262">
                  <a:moveTo>
                    <a:pt x="3" y="808"/>
                  </a:moveTo>
                  <a:lnTo>
                    <a:pt x="6088" y="761"/>
                  </a:lnTo>
                  <a:lnTo>
                    <a:pt x="6086" y="489"/>
                  </a:lnTo>
                  <a:lnTo>
                    <a:pt x="0" y="536"/>
                  </a:lnTo>
                  <a:lnTo>
                    <a:pt x="3" y="808"/>
                  </a:lnTo>
                  <a:close/>
                  <a:moveTo>
                    <a:pt x="5344" y="1224"/>
                  </a:moveTo>
                  <a:lnTo>
                    <a:pt x="6357" y="622"/>
                  </a:lnTo>
                  <a:lnTo>
                    <a:pt x="5335" y="37"/>
                  </a:lnTo>
                  <a:cubicBezTo>
                    <a:pt x="5270" y="0"/>
                    <a:pt x="5187" y="22"/>
                    <a:pt x="5149" y="87"/>
                  </a:cubicBezTo>
                  <a:cubicBezTo>
                    <a:pt x="5112" y="153"/>
                    <a:pt x="5134" y="236"/>
                    <a:pt x="5200" y="273"/>
                  </a:cubicBezTo>
                  <a:lnTo>
                    <a:pt x="6019" y="743"/>
                  </a:lnTo>
                  <a:lnTo>
                    <a:pt x="6017" y="508"/>
                  </a:lnTo>
                  <a:lnTo>
                    <a:pt x="5205" y="990"/>
                  </a:lnTo>
                  <a:cubicBezTo>
                    <a:pt x="5141" y="1028"/>
                    <a:pt x="5119" y="1112"/>
                    <a:pt x="5158" y="1176"/>
                  </a:cubicBezTo>
                  <a:cubicBezTo>
                    <a:pt x="5196" y="1241"/>
                    <a:pt x="5280" y="1262"/>
                    <a:pt x="5344" y="1224"/>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Freeform 102"/>
            <p:cNvSpPr>
              <a:spLocks noEditPoints="1"/>
            </p:cNvSpPr>
            <p:nvPr/>
          </p:nvSpPr>
          <p:spPr bwMode="auto">
            <a:xfrm>
              <a:off x="3400425" y="3524250"/>
              <a:ext cx="606425" cy="120650"/>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Freeform 103"/>
            <p:cNvSpPr>
              <a:spLocks noEditPoints="1"/>
            </p:cNvSpPr>
            <p:nvPr/>
          </p:nvSpPr>
          <p:spPr bwMode="auto">
            <a:xfrm>
              <a:off x="1809750" y="4638675"/>
              <a:ext cx="604837" cy="120650"/>
            </a:xfrm>
            <a:custGeom>
              <a:avLst/>
              <a:gdLst>
                <a:gd name="T0" fmla="*/ 3 w 6357"/>
                <a:gd name="T1" fmla="*/ 809 h 1262"/>
                <a:gd name="T2" fmla="*/ 6088 w 6357"/>
                <a:gd name="T3" fmla="*/ 761 h 1262"/>
                <a:gd name="T4" fmla="*/ 6086 w 6357"/>
                <a:gd name="T5" fmla="*/ 489 h 1262"/>
                <a:gd name="T6" fmla="*/ 0 w 6357"/>
                <a:gd name="T7" fmla="*/ 537 h 1262"/>
                <a:gd name="T8" fmla="*/ 3 w 6357"/>
                <a:gd name="T9" fmla="*/ 809 h 1262"/>
                <a:gd name="T10" fmla="*/ 5344 w 6357"/>
                <a:gd name="T11" fmla="*/ 1224 h 1262"/>
                <a:gd name="T12" fmla="*/ 6357 w 6357"/>
                <a:gd name="T13" fmla="*/ 622 h 1262"/>
                <a:gd name="T14" fmla="*/ 5335 w 6357"/>
                <a:gd name="T15" fmla="*/ 37 h 1262"/>
                <a:gd name="T16" fmla="*/ 5149 w 6357"/>
                <a:gd name="T17" fmla="*/ 87 h 1262"/>
                <a:gd name="T18" fmla="*/ 5200 w 6357"/>
                <a:gd name="T19" fmla="*/ 273 h 1262"/>
                <a:gd name="T20" fmla="*/ 6019 w 6357"/>
                <a:gd name="T21" fmla="*/ 743 h 1262"/>
                <a:gd name="T22" fmla="*/ 6017 w 6357"/>
                <a:gd name="T23" fmla="*/ 508 h 1262"/>
                <a:gd name="T24" fmla="*/ 5205 w 6357"/>
                <a:gd name="T25" fmla="*/ 990 h 1262"/>
                <a:gd name="T26" fmla="*/ 5158 w 6357"/>
                <a:gd name="T27" fmla="*/ 1176 h 1262"/>
                <a:gd name="T28" fmla="*/ 5344 w 6357"/>
                <a:gd name="T29" fmla="*/ 1224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7" h="1262">
                  <a:moveTo>
                    <a:pt x="3" y="809"/>
                  </a:moveTo>
                  <a:lnTo>
                    <a:pt x="6088" y="761"/>
                  </a:lnTo>
                  <a:lnTo>
                    <a:pt x="6086" y="489"/>
                  </a:lnTo>
                  <a:lnTo>
                    <a:pt x="0" y="537"/>
                  </a:lnTo>
                  <a:lnTo>
                    <a:pt x="3" y="809"/>
                  </a:lnTo>
                  <a:close/>
                  <a:moveTo>
                    <a:pt x="5344" y="1224"/>
                  </a:moveTo>
                  <a:lnTo>
                    <a:pt x="6357" y="622"/>
                  </a:lnTo>
                  <a:lnTo>
                    <a:pt x="5335" y="37"/>
                  </a:lnTo>
                  <a:cubicBezTo>
                    <a:pt x="5270" y="0"/>
                    <a:pt x="5186" y="22"/>
                    <a:pt x="5149" y="87"/>
                  </a:cubicBezTo>
                  <a:cubicBezTo>
                    <a:pt x="5112" y="153"/>
                    <a:pt x="5134" y="236"/>
                    <a:pt x="5200" y="273"/>
                  </a:cubicBezTo>
                  <a:lnTo>
                    <a:pt x="6019" y="743"/>
                  </a:lnTo>
                  <a:lnTo>
                    <a:pt x="6017" y="508"/>
                  </a:lnTo>
                  <a:lnTo>
                    <a:pt x="5205" y="990"/>
                  </a:lnTo>
                  <a:cubicBezTo>
                    <a:pt x="5141" y="1028"/>
                    <a:pt x="5119" y="1112"/>
                    <a:pt x="5158" y="1176"/>
                  </a:cubicBezTo>
                  <a:cubicBezTo>
                    <a:pt x="5196" y="1241"/>
                    <a:pt x="5280" y="1262"/>
                    <a:pt x="5344" y="1224"/>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08" name="Group 107"/>
          <p:cNvGrpSpPr/>
          <p:nvPr/>
        </p:nvGrpSpPr>
        <p:grpSpPr>
          <a:xfrm>
            <a:off x="250825" y="2463800"/>
            <a:ext cx="4430712" cy="3565525"/>
            <a:chOff x="250825" y="2463800"/>
            <a:chExt cx="4430712" cy="3565525"/>
          </a:xfrm>
        </p:grpSpPr>
        <p:sp>
          <p:nvSpPr>
            <p:cNvPr id="14365" name="Rectangle 60"/>
            <p:cNvSpPr>
              <a:spLocks noChangeArrowheads="1"/>
            </p:cNvSpPr>
            <p:nvPr/>
          </p:nvSpPr>
          <p:spPr bwMode="auto">
            <a:xfrm>
              <a:off x="619125" y="2784475"/>
              <a:ext cx="7937" cy="2697162"/>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66" name="Freeform 61"/>
            <p:cNvSpPr>
              <a:spLocks noEditPoints="1"/>
            </p:cNvSpPr>
            <p:nvPr/>
          </p:nvSpPr>
          <p:spPr bwMode="auto">
            <a:xfrm>
              <a:off x="574675" y="2779713"/>
              <a:ext cx="47625" cy="2706687"/>
            </a:xfrm>
            <a:custGeom>
              <a:avLst/>
              <a:gdLst>
                <a:gd name="T0" fmla="*/ 0 w 30"/>
                <a:gd name="T1" fmla="*/ 1699 h 1705"/>
                <a:gd name="T2" fmla="*/ 30 w 30"/>
                <a:gd name="T3" fmla="*/ 1699 h 1705"/>
                <a:gd name="T4" fmla="*/ 30 w 30"/>
                <a:gd name="T5" fmla="*/ 1705 h 1705"/>
                <a:gd name="T6" fmla="*/ 0 w 30"/>
                <a:gd name="T7" fmla="*/ 1705 h 1705"/>
                <a:gd name="T8" fmla="*/ 0 w 30"/>
                <a:gd name="T9" fmla="*/ 1699 h 1705"/>
                <a:gd name="T10" fmla="*/ 0 w 30"/>
                <a:gd name="T11" fmla="*/ 1529 h 1705"/>
                <a:gd name="T12" fmla="*/ 30 w 30"/>
                <a:gd name="T13" fmla="*/ 1529 h 1705"/>
                <a:gd name="T14" fmla="*/ 30 w 30"/>
                <a:gd name="T15" fmla="*/ 1535 h 1705"/>
                <a:gd name="T16" fmla="*/ 0 w 30"/>
                <a:gd name="T17" fmla="*/ 1535 h 1705"/>
                <a:gd name="T18" fmla="*/ 0 w 30"/>
                <a:gd name="T19" fmla="*/ 1529 h 1705"/>
                <a:gd name="T20" fmla="*/ 0 w 30"/>
                <a:gd name="T21" fmla="*/ 1360 h 1705"/>
                <a:gd name="T22" fmla="*/ 30 w 30"/>
                <a:gd name="T23" fmla="*/ 1360 h 1705"/>
                <a:gd name="T24" fmla="*/ 30 w 30"/>
                <a:gd name="T25" fmla="*/ 1365 h 1705"/>
                <a:gd name="T26" fmla="*/ 0 w 30"/>
                <a:gd name="T27" fmla="*/ 1365 h 1705"/>
                <a:gd name="T28" fmla="*/ 0 w 30"/>
                <a:gd name="T29" fmla="*/ 1360 h 1705"/>
                <a:gd name="T30" fmla="*/ 0 w 30"/>
                <a:gd name="T31" fmla="*/ 1190 h 1705"/>
                <a:gd name="T32" fmla="*/ 30 w 30"/>
                <a:gd name="T33" fmla="*/ 1190 h 1705"/>
                <a:gd name="T34" fmla="*/ 30 w 30"/>
                <a:gd name="T35" fmla="*/ 1195 h 1705"/>
                <a:gd name="T36" fmla="*/ 0 w 30"/>
                <a:gd name="T37" fmla="*/ 1195 h 1705"/>
                <a:gd name="T38" fmla="*/ 0 w 30"/>
                <a:gd name="T39" fmla="*/ 1190 h 1705"/>
                <a:gd name="T40" fmla="*/ 0 w 30"/>
                <a:gd name="T41" fmla="*/ 1020 h 1705"/>
                <a:gd name="T42" fmla="*/ 30 w 30"/>
                <a:gd name="T43" fmla="*/ 1020 h 1705"/>
                <a:gd name="T44" fmla="*/ 30 w 30"/>
                <a:gd name="T45" fmla="*/ 1025 h 1705"/>
                <a:gd name="T46" fmla="*/ 0 w 30"/>
                <a:gd name="T47" fmla="*/ 1025 h 1705"/>
                <a:gd name="T48" fmla="*/ 0 w 30"/>
                <a:gd name="T49" fmla="*/ 1020 h 1705"/>
                <a:gd name="T50" fmla="*/ 0 w 30"/>
                <a:gd name="T51" fmla="*/ 850 h 1705"/>
                <a:gd name="T52" fmla="*/ 30 w 30"/>
                <a:gd name="T53" fmla="*/ 850 h 1705"/>
                <a:gd name="T54" fmla="*/ 30 w 30"/>
                <a:gd name="T55" fmla="*/ 856 h 1705"/>
                <a:gd name="T56" fmla="*/ 0 w 30"/>
                <a:gd name="T57" fmla="*/ 856 h 1705"/>
                <a:gd name="T58" fmla="*/ 0 w 30"/>
                <a:gd name="T59" fmla="*/ 850 h 1705"/>
                <a:gd name="T60" fmla="*/ 0 w 30"/>
                <a:gd name="T61" fmla="*/ 680 h 1705"/>
                <a:gd name="T62" fmla="*/ 30 w 30"/>
                <a:gd name="T63" fmla="*/ 680 h 1705"/>
                <a:gd name="T64" fmla="*/ 30 w 30"/>
                <a:gd name="T65" fmla="*/ 686 h 1705"/>
                <a:gd name="T66" fmla="*/ 0 w 30"/>
                <a:gd name="T67" fmla="*/ 686 h 1705"/>
                <a:gd name="T68" fmla="*/ 0 w 30"/>
                <a:gd name="T69" fmla="*/ 680 h 1705"/>
                <a:gd name="T70" fmla="*/ 0 w 30"/>
                <a:gd name="T71" fmla="*/ 510 h 1705"/>
                <a:gd name="T72" fmla="*/ 30 w 30"/>
                <a:gd name="T73" fmla="*/ 510 h 1705"/>
                <a:gd name="T74" fmla="*/ 30 w 30"/>
                <a:gd name="T75" fmla="*/ 516 h 1705"/>
                <a:gd name="T76" fmla="*/ 0 w 30"/>
                <a:gd name="T77" fmla="*/ 516 h 1705"/>
                <a:gd name="T78" fmla="*/ 0 w 30"/>
                <a:gd name="T79" fmla="*/ 510 h 1705"/>
                <a:gd name="T80" fmla="*/ 0 w 30"/>
                <a:gd name="T81" fmla="*/ 340 h 1705"/>
                <a:gd name="T82" fmla="*/ 30 w 30"/>
                <a:gd name="T83" fmla="*/ 340 h 1705"/>
                <a:gd name="T84" fmla="*/ 30 w 30"/>
                <a:gd name="T85" fmla="*/ 346 h 1705"/>
                <a:gd name="T86" fmla="*/ 0 w 30"/>
                <a:gd name="T87" fmla="*/ 346 h 1705"/>
                <a:gd name="T88" fmla="*/ 0 w 30"/>
                <a:gd name="T89" fmla="*/ 340 h 1705"/>
                <a:gd name="T90" fmla="*/ 0 w 30"/>
                <a:gd name="T91" fmla="*/ 170 h 1705"/>
                <a:gd name="T92" fmla="*/ 30 w 30"/>
                <a:gd name="T93" fmla="*/ 170 h 1705"/>
                <a:gd name="T94" fmla="*/ 30 w 30"/>
                <a:gd name="T95" fmla="*/ 176 h 1705"/>
                <a:gd name="T96" fmla="*/ 0 w 30"/>
                <a:gd name="T97" fmla="*/ 176 h 1705"/>
                <a:gd name="T98" fmla="*/ 0 w 30"/>
                <a:gd name="T99" fmla="*/ 170 h 1705"/>
                <a:gd name="T100" fmla="*/ 0 w 30"/>
                <a:gd name="T101" fmla="*/ 0 h 1705"/>
                <a:gd name="T102" fmla="*/ 30 w 30"/>
                <a:gd name="T103" fmla="*/ 0 h 1705"/>
                <a:gd name="T104" fmla="*/ 30 w 30"/>
                <a:gd name="T105" fmla="*/ 6 h 1705"/>
                <a:gd name="T106" fmla="*/ 0 w 30"/>
                <a:gd name="T107" fmla="*/ 6 h 1705"/>
                <a:gd name="T108" fmla="*/ 0 w 30"/>
                <a:gd name="T109" fmla="*/ 0 h 1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 h="1705">
                  <a:moveTo>
                    <a:pt x="0" y="1699"/>
                  </a:moveTo>
                  <a:lnTo>
                    <a:pt x="30" y="1699"/>
                  </a:lnTo>
                  <a:lnTo>
                    <a:pt x="30" y="1705"/>
                  </a:lnTo>
                  <a:lnTo>
                    <a:pt x="0" y="1705"/>
                  </a:lnTo>
                  <a:lnTo>
                    <a:pt x="0" y="1699"/>
                  </a:lnTo>
                  <a:close/>
                  <a:moveTo>
                    <a:pt x="0" y="1529"/>
                  </a:moveTo>
                  <a:lnTo>
                    <a:pt x="30" y="1529"/>
                  </a:lnTo>
                  <a:lnTo>
                    <a:pt x="30" y="1535"/>
                  </a:lnTo>
                  <a:lnTo>
                    <a:pt x="0" y="1535"/>
                  </a:lnTo>
                  <a:lnTo>
                    <a:pt x="0" y="1529"/>
                  </a:lnTo>
                  <a:close/>
                  <a:moveTo>
                    <a:pt x="0" y="1360"/>
                  </a:moveTo>
                  <a:lnTo>
                    <a:pt x="30" y="1360"/>
                  </a:lnTo>
                  <a:lnTo>
                    <a:pt x="30" y="1365"/>
                  </a:lnTo>
                  <a:lnTo>
                    <a:pt x="0" y="1365"/>
                  </a:lnTo>
                  <a:lnTo>
                    <a:pt x="0" y="1360"/>
                  </a:lnTo>
                  <a:close/>
                  <a:moveTo>
                    <a:pt x="0" y="1190"/>
                  </a:moveTo>
                  <a:lnTo>
                    <a:pt x="30" y="1190"/>
                  </a:lnTo>
                  <a:lnTo>
                    <a:pt x="30" y="1195"/>
                  </a:lnTo>
                  <a:lnTo>
                    <a:pt x="0" y="1195"/>
                  </a:lnTo>
                  <a:lnTo>
                    <a:pt x="0" y="1190"/>
                  </a:lnTo>
                  <a:close/>
                  <a:moveTo>
                    <a:pt x="0" y="1020"/>
                  </a:moveTo>
                  <a:lnTo>
                    <a:pt x="30" y="1020"/>
                  </a:lnTo>
                  <a:lnTo>
                    <a:pt x="30" y="1025"/>
                  </a:lnTo>
                  <a:lnTo>
                    <a:pt x="0" y="1025"/>
                  </a:lnTo>
                  <a:lnTo>
                    <a:pt x="0" y="1020"/>
                  </a:lnTo>
                  <a:close/>
                  <a:moveTo>
                    <a:pt x="0" y="850"/>
                  </a:moveTo>
                  <a:lnTo>
                    <a:pt x="30" y="850"/>
                  </a:lnTo>
                  <a:lnTo>
                    <a:pt x="30" y="856"/>
                  </a:lnTo>
                  <a:lnTo>
                    <a:pt x="0" y="856"/>
                  </a:lnTo>
                  <a:lnTo>
                    <a:pt x="0" y="850"/>
                  </a:lnTo>
                  <a:close/>
                  <a:moveTo>
                    <a:pt x="0" y="680"/>
                  </a:moveTo>
                  <a:lnTo>
                    <a:pt x="30" y="680"/>
                  </a:lnTo>
                  <a:lnTo>
                    <a:pt x="30" y="686"/>
                  </a:lnTo>
                  <a:lnTo>
                    <a:pt x="0" y="686"/>
                  </a:lnTo>
                  <a:lnTo>
                    <a:pt x="0" y="680"/>
                  </a:lnTo>
                  <a:close/>
                  <a:moveTo>
                    <a:pt x="0" y="510"/>
                  </a:moveTo>
                  <a:lnTo>
                    <a:pt x="30" y="510"/>
                  </a:lnTo>
                  <a:lnTo>
                    <a:pt x="30" y="516"/>
                  </a:lnTo>
                  <a:lnTo>
                    <a:pt x="0" y="516"/>
                  </a:lnTo>
                  <a:lnTo>
                    <a:pt x="0" y="510"/>
                  </a:lnTo>
                  <a:close/>
                  <a:moveTo>
                    <a:pt x="0" y="340"/>
                  </a:moveTo>
                  <a:lnTo>
                    <a:pt x="30" y="340"/>
                  </a:lnTo>
                  <a:lnTo>
                    <a:pt x="30" y="346"/>
                  </a:lnTo>
                  <a:lnTo>
                    <a:pt x="0" y="346"/>
                  </a:lnTo>
                  <a:lnTo>
                    <a:pt x="0" y="340"/>
                  </a:lnTo>
                  <a:close/>
                  <a:moveTo>
                    <a:pt x="0" y="170"/>
                  </a:moveTo>
                  <a:lnTo>
                    <a:pt x="30" y="170"/>
                  </a:lnTo>
                  <a:lnTo>
                    <a:pt x="30" y="176"/>
                  </a:lnTo>
                  <a:lnTo>
                    <a:pt x="0" y="176"/>
                  </a:lnTo>
                  <a:lnTo>
                    <a:pt x="0" y="170"/>
                  </a:lnTo>
                  <a:close/>
                  <a:moveTo>
                    <a:pt x="0" y="0"/>
                  </a:moveTo>
                  <a:lnTo>
                    <a:pt x="30" y="0"/>
                  </a:lnTo>
                  <a:lnTo>
                    <a:pt x="30" y="6"/>
                  </a:lnTo>
                  <a:lnTo>
                    <a:pt x="0" y="6"/>
                  </a:lnTo>
                  <a:lnTo>
                    <a:pt x="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67" name="Rectangle 62"/>
            <p:cNvSpPr>
              <a:spLocks noChangeArrowheads="1"/>
            </p:cNvSpPr>
            <p:nvPr/>
          </p:nvSpPr>
          <p:spPr bwMode="auto">
            <a:xfrm>
              <a:off x="622300" y="5476875"/>
              <a:ext cx="3860800" cy="9525"/>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68" name="Freeform 63"/>
            <p:cNvSpPr>
              <a:spLocks noEditPoints="1"/>
            </p:cNvSpPr>
            <p:nvPr/>
          </p:nvSpPr>
          <p:spPr bwMode="auto">
            <a:xfrm>
              <a:off x="619125" y="5481638"/>
              <a:ext cx="3868737" cy="47625"/>
            </a:xfrm>
            <a:custGeom>
              <a:avLst/>
              <a:gdLst>
                <a:gd name="T0" fmla="*/ 5 w 2437"/>
                <a:gd name="T1" fmla="*/ 0 h 30"/>
                <a:gd name="T2" fmla="*/ 5 w 2437"/>
                <a:gd name="T3" fmla="*/ 30 h 30"/>
                <a:gd name="T4" fmla="*/ 0 w 2437"/>
                <a:gd name="T5" fmla="*/ 30 h 30"/>
                <a:gd name="T6" fmla="*/ 0 w 2437"/>
                <a:gd name="T7" fmla="*/ 0 h 30"/>
                <a:gd name="T8" fmla="*/ 5 w 2437"/>
                <a:gd name="T9" fmla="*/ 0 h 30"/>
                <a:gd name="T10" fmla="*/ 248 w 2437"/>
                <a:gd name="T11" fmla="*/ 0 h 30"/>
                <a:gd name="T12" fmla="*/ 248 w 2437"/>
                <a:gd name="T13" fmla="*/ 30 h 30"/>
                <a:gd name="T14" fmla="*/ 242 w 2437"/>
                <a:gd name="T15" fmla="*/ 30 h 30"/>
                <a:gd name="T16" fmla="*/ 242 w 2437"/>
                <a:gd name="T17" fmla="*/ 0 h 30"/>
                <a:gd name="T18" fmla="*/ 248 w 2437"/>
                <a:gd name="T19" fmla="*/ 0 h 30"/>
                <a:gd name="T20" fmla="*/ 492 w 2437"/>
                <a:gd name="T21" fmla="*/ 0 h 30"/>
                <a:gd name="T22" fmla="*/ 492 w 2437"/>
                <a:gd name="T23" fmla="*/ 30 h 30"/>
                <a:gd name="T24" fmla="*/ 486 w 2437"/>
                <a:gd name="T25" fmla="*/ 30 h 30"/>
                <a:gd name="T26" fmla="*/ 486 w 2437"/>
                <a:gd name="T27" fmla="*/ 0 h 30"/>
                <a:gd name="T28" fmla="*/ 492 w 2437"/>
                <a:gd name="T29" fmla="*/ 0 h 30"/>
                <a:gd name="T30" fmla="*/ 735 w 2437"/>
                <a:gd name="T31" fmla="*/ 0 h 30"/>
                <a:gd name="T32" fmla="*/ 735 w 2437"/>
                <a:gd name="T33" fmla="*/ 30 h 30"/>
                <a:gd name="T34" fmla="*/ 729 w 2437"/>
                <a:gd name="T35" fmla="*/ 30 h 30"/>
                <a:gd name="T36" fmla="*/ 729 w 2437"/>
                <a:gd name="T37" fmla="*/ 0 h 30"/>
                <a:gd name="T38" fmla="*/ 735 w 2437"/>
                <a:gd name="T39" fmla="*/ 0 h 30"/>
                <a:gd name="T40" fmla="*/ 978 w 2437"/>
                <a:gd name="T41" fmla="*/ 0 h 30"/>
                <a:gd name="T42" fmla="*/ 978 w 2437"/>
                <a:gd name="T43" fmla="*/ 30 h 30"/>
                <a:gd name="T44" fmla="*/ 972 w 2437"/>
                <a:gd name="T45" fmla="*/ 30 h 30"/>
                <a:gd name="T46" fmla="*/ 972 w 2437"/>
                <a:gd name="T47" fmla="*/ 0 h 30"/>
                <a:gd name="T48" fmla="*/ 978 w 2437"/>
                <a:gd name="T49" fmla="*/ 0 h 30"/>
                <a:gd name="T50" fmla="*/ 1222 w 2437"/>
                <a:gd name="T51" fmla="*/ 0 h 30"/>
                <a:gd name="T52" fmla="*/ 1222 w 2437"/>
                <a:gd name="T53" fmla="*/ 30 h 30"/>
                <a:gd name="T54" fmla="*/ 1216 w 2437"/>
                <a:gd name="T55" fmla="*/ 30 h 30"/>
                <a:gd name="T56" fmla="*/ 1216 w 2437"/>
                <a:gd name="T57" fmla="*/ 0 h 30"/>
                <a:gd name="T58" fmla="*/ 1222 w 2437"/>
                <a:gd name="T59" fmla="*/ 0 h 30"/>
                <a:gd name="T60" fmla="*/ 1465 w 2437"/>
                <a:gd name="T61" fmla="*/ 0 h 30"/>
                <a:gd name="T62" fmla="*/ 1465 w 2437"/>
                <a:gd name="T63" fmla="*/ 30 h 30"/>
                <a:gd name="T64" fmla="*/ 1459 w 2437"/>
                <a:gd name="T65" fmla="*/ 30 h 30"/>
                <a:gd name="T66" fmla="*/ 1459 w 2437"/>
                <a:gd name="T67" fmla="*/ 0 h 30"/>
                <a:gd name="T68" fmla="*/ 1465 w 2437"/>
                <a:gd name="T69" fmla="*/ 0 h 30"/>
                <a:gd name="T70" fmla="*/ 1708 w 2437"/>
                <a:gd name="T71" fmla="*/ 0 h 30"/>
                <a:gd name="T72" fmla="*/ 1708 w 2437"/>
                <a:gd name="T73" fmla="*/ 30 h 30"/>
                <a:gd name="T74" fmla="*/ 1702 w 2437"/>
                <a:gd name="T75" fmla="*/ 30 h 30"/>
                <a:gd name="T76" fmla="*/ 1702 w 2437"/>
                <a:gd name="T77" fmla="*/ 0 h 30"/>
                <a:gd name="T78" fmla="*/ 1708 w 2437"/>
                <a:gd name="T79" fmla="*/ 0 h 30"/>
                <a:gd name="T80" fmla="*/ 1951 w 2437"/>
                <a:gd name="T81" fmla="*/ 0 h 30"/>
                <a:gd name="T82" fmla="*/ 1951 w 2437"/>
                <a:gd name="T83" fmla="*/ 30 h 30"/>
                <a:gd name="T84" fmla="*/ 1946 w 2437"/>
                <a:gd name="T85" fmla="*/ 30 h 30"/>
                <a:gd name="T86" fmla="*/ 1946 w 2437"/>
                <a:gd name="T87" fmla="*/ 0 h 30"/>
                <a:gd name="T88" fmla="*/ 1951 w 2437"/>
                <a:gd name="T89" fmla="*/ 0 h 30"/>
                <a:gd name="T90" fmla="*/ 2194 w 2437"/>
                <a:gd name="T91" fmla="*/ 0 h 30"/>
                <a:gd name="T92" fmla="*/ 2194 w 2437"/>
                <a:gd name="T93" fmla="*/ 30 h 30"/>
                <a:gd name="T94" fmla="*/ 2189 w 2437"/>
                <a:gd name="T95" fmla="*/ 30 h 30"/>
                <a:gd name="T96" fmla="*/ 2189 w 2437"/>
                <a:gd name="T97" fmla="*/ 0 h 30"/>
                <a:gd name="T98" fmla="*/ 2194 w 2437"/>
                <a:gd name="T99" fmla="*/ 0 h 30"/>
                <a:gd name="T100" fmla="*/ 2437 w 2437"/>
                <a:gd name="T101" fmla="*/ 0 h 30"/>
                <a:gd name="T102" fmla="*/ 2437 w 2437"/>
                <a:gd name="T103" fmla="*/ 30 h 30"/>
                <a:gd name="T104" fmla="*/ 2431 w 2437"/>
                <a:gd name="T105" fmla="*/ 30 h 30"/>
                <a:gd name="T106" fmla="*/ 2431 w 2437"/>
                <a:gd name="T107" fmla="*/ 0 h 30"/>
                <a:gd name="T108" fmla="*/ 2437 w 2437"/>
                <a:gd name="T10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37" h="30">
                  <a:moveTo>
                    <a:pt x="5" y="0"/>
                  </a:moveTo>
                  <a:lnTo>
                    <a:pt x="5" y="30"/>
                  </a:lnTo>
                  <a:lnTo>
                    <a:pt x="0" y="30"/>
                  </a:lnTo>
                  <a:lnTo>
                    <a:pt x="0" y="0"/>
                  </a:lnTo>
                  <a:lnTo>
                    <a:pt x="5" y="0"/>
                  </a:lnTo>
                  <a:close/>
                  <a:moveTo>
                    <a:pt x="248" y="0"/>
                  </a:moveTo>
                  <a:lnTo>
                    <a:pt x="248" y="30"/>
                  </a:lnTo>
                  <a:lnTo>
                    <a:pt x="242" y="30"/>
                  </a:lnTo>
                  <a:lnTo>
                    <a:pt x="242" y="0"/>
                  </a:lnTo>
                  <a:lnTo>
                    <a:pt x="248" y="0"/>
                  </a:lnTo>
                  <a:close/>
                  <a:moveTo>
                    <a:pt x="492" y="0"/>
                  </a:moveTo>
                  <a:lnTo>
                    <a:pt x="492" y="30"/>
                  </a:lnTo>
                  <a:lnTo>
                    <a:pt x="486" y="30"/>
                  </a:lnTo>
                  <a:lnTo>
                    <a:pt x="486" y="0"/>
                  </a:lnTo>
                  <a:lnTo>
                    <a:pt x="492" y="0"/>
                  </a:lnTo>
                  <a:close/>
                  <a:moveTo>
                    <a:pt x="735" y="0"/>
                  </a:moveTo>
                  <a:lnTo>
                    <a:pt x="735" y="30"/>
                  </a:lnTo>
                  <a:lnTo>
                    <a:pt x="729" y="30"/>
                  </a:lnTo>
                  <a:lnTo>
                    <a:pt x="729" y="0"/>
                  </a:lnTo>
                  <a:lnTo>
                    <a:pt x="735" y="0"/>
                  </a:lnTo>
                  <a:close/>
                  <a:moveTo>
                    <a:pt x="978" y="0"/>
                  </a:moveTo>
                  <a:lnTo>
                    <a:pt x="978" y="30"/>
                  </a:lnTo>
                  <a:lnTo>
                    <a:pt x="972" y="30"/>
                  </a:lnTo>
                  <a:lnTo>
                    <a:pt x="972" y="0"/>
                  </a:lnTo>
                  <a:lnTo>
                    <a:pt x="978" y="0"/>
                  </a:lnTo>
                  <a:close/>
                  <a:moveTo>
                    <a:pt x="1222" y="0"/>
                  </a:moveTo>
                  <a:lnTo>
                    <a:pt x="1222" y="30"/>
                  </a:lnTo>
                  <a:lnTo>
                    <a:pt x="1216" y="30"/>
                  </a:lnTo>
                  <a:lnTo>
                    <a:pt x="1216" y="0"/>
                  </a:lnTo>
                  <a:lnTo>
                    <a:pt x="1222" y="0"/>
                  </a:lnTo>
                  <a:close/>
                  <a:moveTo>
                    <a:pt x="1465" y="0"/>
                  </a:moveTo>
                  <a:lnTo>
                    <a:pt x="1465" y="30"/>
                  </a:lnTo>
                  <a:lnTo>
                    <a:pt x="1459" y="30"/>
                  </a:lnTo>
                  <a:lnTo>
                    <a:pt x="1459" y="0"/>
                  </a:lnTo>
                  <a:lnTo>
                    <a:pt x="1465" y="0"/>
                  </a:lnTo>
                  <a:close/>
                  <a:moveTo>
                    <a:pt x="1708" y="0"/>
                  </a:moveTo>
                  <a:lnTo>
                    <a:pt x="1708" y="30"/>
                  </a:lnTo>
                  <a:lnTo>
                    <a:pt x="1702" y="30"/>
                  </a:lnTo>
                  <a:lnTo>
                    <a:pt x="1702" y="0"/>
                  </a:lnTo>
                  <a:lnTo>
                    <a:pt x="1708" y="0"/>
                  </a:lnTo>
                  <a:close/>
                  <a:moveTo>
                    <a:pt x="1951" y="0"/>
                  </a:moveTo>
                  <a:lnTo>
                    <a:pt x="1951" y="30"/>
                  </a:lnTo>
                  <a:lnTo>
                    <a:pt x="1946" y="30"/>
                  </a:lnTo>
                  <a:lnTo>
                    <a:pt x="1946" y="0"/>
                  </a:lnTo>
                  <a:lnTo>
                    <a:pt x="1951" y="0"/>
                  </a:lnTo>
                  <a:close/>
                  <a:moveTo>
                    <a:pt x="2194" y="0"/>
                  </a:moveTo>
                  <a:lnTo>
                    <a:pt x="2194" y="30"/>
                  </a:lnTo>
                  <a:lnTo>
                    <a:pt x="2189" y="30"/>
                  </a:lnTo>
                  <a:lnTo>
                    <a:pt x="2189" y="0"/>
                  </a:lnTo>
                  <a:lnTo>
                    <a:pt x="2194" y="0"/>
                  </a:lnTo>
                  <a:close/>
                  <a:moveTo>
                    <a:pt x="2437" y="0"/>
                  </a:moveTo>
                  <a:lnTo>
                    <a:pt x="2437" y="30"/>
                  </a:lnTo>
                  <a:lnTo>
                    <a:pt x="2431" y="30"/>
                  </a:lnTo>
                  <a:lnTo>
                    <a:pt x="2431" y="0"/>
                  </a:lnTo>
                  <a:lnTo>
                    <a:pt x="2437"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69" name="Freeform 64"/>
            <p:cNvSpPr>
              <a:spLocks/>
            </p:cNvSpPr>
            <p:nvPr/>
          </p:nvSpPr>
          <p:spPr bwMode="auto">
            <a:xfrm>
              <a:off x="987425" y="3032125"/>
              <a:ext cx="3132137" cy="2201862"/>
            </a:xfrm>
            <a:custGeom>
              <a:avLst/>
              <a:gdLst>
                <a:gd name="T0" fmla="*/ 205 w 16441"/>
                <a:gd name="T1" fmla="*/ 55 h 11554"/>
                <a:gd name="T2" fmla="*/ 283 w 16441"/>
                <a:gd name="T3" fmla="*/ 109 h 11554"/>
                <a:gd name="T4" fmla="*/ 376 w 16441"/>
                <a:gd name="T5" fmla="*/ 174 h 11554"/>
                <a:gd name="T6" fmla="*/ 535 w 16441"/>
                <a:gd name="T7" fmla="*/ 286 h 11554"/>
                <a:gd name="T8" fmla="*/ 783 w 16441"/>
                <a:gd name="T9" fmla="*/ 458 h 11554"/>
                <a:gd name="T10" fmla="*/ 1058 w 16441"/>
                <a:gd name="T11" fmla="*/ 651 h 11554"/>
                <a:gd name="T12" fmla="*/ 1349 w 16441"/>
                <a:gd name="T13" fmla="*/ 854 h 11554"/>
                <a:gd name="T14" fmla="*/ 1789 w 16441"/>
                <a:gd name="T15" fmla="*/ 1162 h 11554"/>
                <a:gd name="T16" fmla="*/ 2067 w 16441"/>
                <a:gd name="T17" fmla="*/ 1356 h 11554"/>
                <a:gd name="T18" fmla="*/ 4225 w 16441"/>
                <a:gd name="T19" fmla="*/ 2863 h 11554"/>
                <a:gd name="T20" fmla="*/ 8278 w 16441"/>
                <a:gd name="T21" fmla="*/ 5695 h 11554"/>
                <a:gd name="T22" fmla="*/ 12332 w 16441"/>
                <a:gd name="T23" fmla="*/ 8526 h 11554"/>
                <a:gd name="T24" fmla="*/ 14489 w 16441"/>
                <a:gd name="T25" fmla="*/ 10033 h 11554"/>
                <a:gd name="T26" fmla="*/ 14767 w 16441"/>
                <a:gd name="T27" fmla="*/ 10228 h 11554"/>
                <a:gd name="T28" fmla="*/ 15207 w 16441"/>
                <a:gd name="T29" fmla="*/ 10535 h 11554"/>
                <a:gd name="T30" fmla="*/ 15498 w 16441"/>
                <a:gd name="T31" fmla="*/ 10739 h 11554"/>
                <a:gd name="T32" fmla="*/ 15773 w 16441"/>
                <a:gd name="T33" fmla="*/ 10931 h 11554"/>
                <a:gd name="T34" fmla="*/ 16021 w 16441"/>
                <a:gd name="T35" fmla="*/ 11104 h 11554"/>
                <a:gd name="T36" fmla="*/ 16181 w 16441"/>
                <a:gd name="T37" fmla="*/ 11216 h 11554"/>
                <a:gd name="T38" fmla="*/ 16273 w 16441"/>
                <a:gd name="T39" fmla="*/ 11280 h 11554"/>
                <a:gd name="T40" fmla="*/ 16351 w 16441"/>
                <a:gd name="T41" fmla="*/ 11335 h 11554"/>
                <a:gd name="T42" fmla="*/ 16409 w 16441"/>
                <a:gd name="T43" fmla="*/ 11498 h 11554"/>
                <a:gd name="T44" fmla="*/ 16237 w 16441"/>
                <a:gd name="T45" fmla="*/ 11499 h 11554"/>
                <a:gd name="T46" fmla="*/ 16158 w 16441"/>
                <a:gd name="T47" fmla="*/ 11445 h 11554"/>
                <a:gd name="T48" fmla="*/ 16066 w 16441"/>
                <a:gd name="T49" fmla="*/ 11380 h 11554"/>
                <a:gd name="T50" fmla="*/ 15906 w 16441"/>
                <a:gd name="T51" fmla="*/ 11268 h 11554"/>
                <a:gd name="T52" fmla="*/ 15659 w 16441"/>
                <a:gd name="T53" fmla="*/ 11095 h 11554"/>
                <a:gd name="T54" fmla="*/ 15384 w 16441"/>
                <a:gd name="T55" fmla="*/ 10903 h 11554"/>
                <a:gd name="T56" fmla="*/ 15093 w 16441"/>
                <a:gd name="T57" fmla="*/ 10699 h 11554"/>
                <a:gd name="T58" fmla="*/ 14653 w 16441"/>
                <a:gd name="T59" fmla="*/ 10392 h 11554"/>
                <a:gd name="T60" fmla="*/ 14374 w 16441"/>
                <a:gd name="T61" fmla="*/ 10197 h 11554"/>
                <a:gd name="T62" fmla="*/ 12217 w 16441"/>
                <a:gd name="T63" fmla="*/ 8690 h 11554"/>
                <a:gd name="T64" fmla="*/ 8164 w 16441"/>
                <a:gd name="T65" fmla="*/ 5859 h 11554"/>
                <a:gd name="T66" fmla="*/ 4110 w 16441"/>
                <a:gd name="T67" fmla="*/ 3027 h 11554"/>
                <a:gd name="T68" fmla="*/ 1953 w 16441"/>
                <a:gd name="T69" fmla="*/ 1520 h 11554"/>
                <a:gd name="T70" fmla="*/ 1674 w 16441"/>
                <a:gd name="T71" fmla="*/ 1325 h 11554"/>
                <a:gd name="T72" fmla="*/ 1234 w 16441"/>
                <a:gd name="T73" fmla="*/ 1018 h 11554"/>
                <a:gd name="T74" fmla="*/ 943 w 16441"/>
                <a:gd name="T75" fmla="*/ 815 h 11554"/>
                <a:gd name="T76" fmla="*/ 668 w 16441"/>
                <a:gd name="T77" fmla="*/ 623 h 11554"/>
                <a:gd name="T78" fmla="*/ 421 w 16441"/>
                <a:gd name="T79" fmla="*/ 450 h 11554"/>
                <a:gd name="T80" fmla="*/ 260 w 16441"/>
                <a:gd name="T81" fmla="*/ 338 h 11554"/>
                <a:gd name="T82" fmla="*/ 169 w 16441"/>
                <a:gd name="T83" fmla="*/ 274 h 11554"/>
                <a:gd name="T84" fmla="*/ 90 w 16441"/>
                <a:gd name="T85" fmla="*/ 219 h 11554"/>
                <a:gd name="T86" fmla="*/ 32 w 16441"/>
                <a:gd name="T87" fmla="*/ 56 h 1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441" h="11554">
                  <a:moveTo>
                    <a:pt x="171" y="32"/>
                  </a:moveTo>
                  <a:lnTo>
                    <a:pt x="205" y="55"/>
                  </a:lnTo>
                  <a:lnTo>
                    <a:pt x="242" y="81"/>
                  </a:lnTo>
                  <a:lnTo>
                    <a:pt x="283" y="109"/>
                  </a:lnTo>
                  <a:lnTo>
                    <a:pt x="328" y="140"/>
                  </a:lnTo>
                  <a:lnTo>
                    <a:pt x="376" y="174"/>
                  </a:lnTo>
                  <a:lnTo>
                    <a:pt x="426" y="210"/>
                  </a:lnTo>
                  <a:lnTo>
                    <a:pt x="535" y="286"/>
                  </a:lnTo>
                  <a:lnTo>
                    <a:pt x="655" y="369"/>
                  </a:lnTo>
                  <a:lnTo>
                    <a:pt x="783" y="458"/>
                  </a:lnTo>
                  <a:lnTo>
                    <a:pt x="918" y="553"/>
                  </a:lnTo>
                  <a:lnTo>
                    <a:pt x="1058" y="651"/>
                  </a:lnTo>
                  <a:lnTo>
                    <a:pt x="1202" y="751"/>
                  </a:lnTo>
                  <a:lnTo>
                    <a:pt x="1349" y="854"/>
                  </a:lnTo>
                  <a:lnTo>
                    <a:pt x="1644" y="1060"/>
                  </a:lnTo>
                  <a:lnTo>
                    <a:pt x="1789" y="1162"/>
                  </a:lnTo>
                  <a:lnTo>
                    <a:pt x="1930" y="1261"/>
                  </a:lnTo>
                  <a:lnTo>
                    <a:pt x="2067" y="1356"/>
                  </a:lnTo>
                  <a:lnTo>
                    <a:pt x="2198" y="1447"/>
                  </a:lnTo>
                  <a:lnTo>
                    <a:pt x="4225" y="2863"/>
                  </a:lnTo>
                  <a:lnTo>
                    <a:pt x="6251" y="4279"/>
                  </a:lnTo>
                  <a:lnTo>
                    <a:pt x="8278" y="5695"/>
                  </a:lnTo>
                  <a:lnTo>
                    <a:pt x="10305" y="7110"/>
                  </a:lnTo>
                  <a:lnTo>
                    <a:pt x="12332" y="8526"/>
                  </a:lnTo>
                  <a:lnTo>
                    <a:pt x="14358" y="9942"/>
                  </a:lnTo>
                  <a:lnTo>
                    <a:pt x="14489" y="10033"/>
                  </a:lnTo>
                  <a:lnTo>
                    <a:pt x="14625" y="10129"/>
                  </a:lnTo>
                  <a:lnTo>
                    <a:pt x="14767" y="10228"/>
                  </a:lnTo>
                  <a:lnTo>
                    <a:pt x="14912" y="10330"/>
                  </a:lnTo>
                  <a:lnTo>
                    <a:pt x="15207" y="10535"/>
                  </a:lnTo>
                  <a:lnTo>
                    <a:pt x="15354" y="10638"/>
                  </a:lnTo>
                  <a:lnTo>
                    <a:pt x="15498" y="10739"/>
                  </a:lnTo>
                  <a:lnTo>
                    <a:pt x="15639" y="10837"/>
                  </a:lnTo>
                  <a:lnTo>
                    <a:pt x="15773" y="10931"/>
                  </a:lnTo>
                  <a:lnTo>
                    <a:pt x="15901" y="11021"/>
                  </a:lnTo>
                  <a:lnTo>
                    <a:pt x="16021" y="11104"/>
                  </a:lnTo>
                  <a:lnTo>
                    <a:pt x="16130" y="11180"/>
                  </a:lnTo>
                  <a:lnTo>
                    <a:pt x="16181" y="11216"/>
                  </a:lnTo>
                  <a:lnTo>
                    <a:pt x="16229" y="11250"/>
                  </a:lnTo>
                  <a:lnTo>
                    <a:pt x="16273" y="11280"/>
                  </a:lnTo>
                  <a:lnTo>
                    <a:pt x="16314" y="11309"/>
                  </a:lnTo>
                  <a:lnTo>
                    <a:pt x="16351" y="11335"/>
                  </a:lnTo>
                  <a:lnTo>
                    <a:pt x="16385" y="11359"/>
                  </a:lnTo>
                  <a:cubicBezTo>
                    <a:pt x="16430" y="11390"/>
                    <a:pt x="16441" y="11453"/>
                    <a:pt x="16409" y="11498"/>
                  </a:cubicBezTo>
                  <a:cubicBezTo>
                    <a:pt x="16378" y="11543"/>
                    <a:pt x="16315" y="11554"/>
                    <a:pt x="16270" y="11522"/>
                  </a:cubicBezTo>
                  <a:lnTo>
                    <a:pt x="16237" y="11499"/>
                  </a:lnTo>
                  <a:lnTo>
                    <a:pt x="16199" y="11473"/>
                  </a:lnTo>
                  <a:lnTo>
                    <a:pt x="16158" y="11445"/>
                  </a:lnTo>
                  <a:lnTo>
                    <a:pt x="16113" y="11413"/>
                  </a:lnTo>
                  <a:lnTo>
                    <a:pt x="16066" y="11380"/>
                  </a:lnTo>
                  <a:lnTo>
                    <a:pt x="16016" y="11344"/>
                  </a:lnTo>
                  <a:lnTo>
                    <a:pt x="15906" y="11268"/>
                  </a:lnTo>
                  <a:lnTo>
                    <a:pt x="15787" y="11184"/>
                  </a:lnTo>
                  <a:lnTo>
                    <a:pt x="15659" y="11095"/>
                  </a:lnTo>
                  <a:lnTo>
                    <a:pt x="15524" y="11001"/>
                  </a:lnTo>
                  <a:lnTo>
                    <a:pt x="15384" y="10903"/>
                  </a:lnTo>
                  <a:lnTo>
                    <a:pt x="15240" y="10802"/>
                  </a:lnTo>
                  <a:lnTo>
                    <a:pt x="15093" y="10699"/>
                  </a:lnTo>
                  <a:lnTo>
                    <a:pt x="14798" y="10493"/>
                  </a:lnTo>
                  <a:lnTo>
                    <a:pt x="14653" y="10392"/>
                  </a:lnTo>
                  <a:lnTo>
                    <a:pt x="14511" y="10293"/>
                  </a:lnTo>
                  <a:lnTo>
                    <a:pt x="14374" y="10197"/>
                  </a:lnTo>
                  <a:lnTo>
                    <a:pt x="14244" y="10106"/>
                  </a:lnTo>
                  <a:lnTo>
                    <a:pt x="12217" y="8690"/>
                  </a:lnTo>
                  <a:lnTo>
                    <a:pt x="10190" y="7274"/>
                  </a:lnTo>
                  <a:lnTo>
                    <a:pt x="8164" y="5859"/>
                  </a:lnTo>
                  <a:lnTo>
                    <a:pt x="6137" y="4443"/>
                  </a:lnTo>
                  <a:lnTo>
                    <a:pt x="4110" y="3027"/>
                  </a:lnTo>
                  <a:lnTo>
                    <a:pt x="2083" y="1611"/>
                  </a:lnTo>
                  <a:lnTo>
                    <a:pt x="1953" y="1520"/>
                  </a:lnTo>
                  <a:lnTo>
                    <a:pt x="1816" y="1424"/>
                  </a:lnTo>
                  <a:lnTo>
                    <a:pt x="1674" y="1325"/>
                  </a:lnTo>
                  <a:lnTo>
                    <a:pt x="1529" y="1224"/>
                  </a:lnTo>
                  <a:lnTo>
                    <a:pt x="1234" y="1018"/>
                  </a:lnTo>
                  <a:lnTo>
                    <a:pt x="1088" y="916"/>
                  </a:lnTo>
                  <a:lnTo>
                    <a:pt x="943" y="815"/>
                  </a:lnTo>
                  <a:lnTo>
                    <a:pt x="803" y="717"/>
                  </a:lnTo>
                  <a:lnTo>
                    <a:pt x="668" y="623"/>
                  </a:lnTo>
                  <a:lnTo>
                    <a:pt x="540" y="533"/>
                  </a:lnTo>
                  <a:lnTo>
                    <a:pt x="421" y="450"/>
                  </a:lnTo>
                  <a:lnTo>
                    <a:pt x="311" y="373"/>
                  </a:lnTo>
                  <a:lnTo>
                    <a:pt x="260" y="338"/>
                  </a:lnTo>
                  <a:lnTo>
                    <a:pt x="213" y="305"/>
                  </a:lnTo>
                  <a:lnTo>
                    <a:pt x="169" y="274"/>
                  </a:lnTo>
                  <a:lnTo>
                    <a:pt x="128" y="245"/>
                  </a:lnTo>
                  <a:lnTo>
                    <a:pt x="90" y="219"/>
                  </a:lnTo>
                  <a:lnTo>
                    <a:pt x="57" y="195"/>
                  </a:lnTo>
                  <a:cubicBezTo>
                    <a:pt x="11" y="164"/>
                    <a:pt x="0" y="101"/>
                    <a:pt x="32" y="56"/>
                  </a:cubicBezTo>
                  <a:cubicBezTo>
                    <a:pt x="64" y="11"/>
                    <a:pt x="126" y="0"/>
                    <a:pt x="171" y="32"/>
                  </a:cubicBezTo>
                  <a:close/>
                </a:path>
              </a:pathLst>
            </a:custGeom>
            <a:solidFill>
              <a:schemeClr val="accent6">
                <a:lumMod val="75000"/>
              </a:schemeClr>
            </a:solidFill>
            <a:ln w="0" cap="flat">
              <a:solidFill>
                <a:schemeClr val="accent6">
                  <a:lumMod val="75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71" name="Freeform 66"/>
            <p:cNvSpPr>
              <a:spLocks/>
            </p:cNvSpPr>
            <p:nvPr/>
          </p:nvSpPr>
          <p:spPr bwMode="auto">
            <a:xfrm>
              <a:off x="993775" y="3038475"/>
              <a:ext cx="3119437" cy="2189162"/>
            </a:xfrm>
            <a:custGeom>
              <a:avLst/>
              <a:gdLst>
                <a:gd name="T0" fmla="*/ 16303 w 16377"/>
                <a:gd name="T1" fmla="*/ 164 h 11490"/>
                <a:gd name="T2" fmla="*/ 16225 w 16377"/>
                <a:gd name="T3" fmla="*/ 219 h 11490"/>
                <a:gd name="T4" fmla="*/ 16133 w 16377"/>
                <a:gd name="T5" fmla="*/ 283 h 11490"/>
                <a:gd name="T6" fmla="*/ 15973 w 16377"/>
                <a:gd name="T7" fmla="*/ 395 h 11490"/>
                <a:gd name="T8" fmla="*/ 15725 w 16377"/>
                <a:gd name="T9" fmla="*/ 568 h 11490"/>
                <a:gd name="T10" fmla="*/ 15450 w 16377"/>
                <a:gd name="T11" fmla="*/ 760 h 11490"/>
                <a:gd name="T12" fmla="*/ 15159 w 16377"/>
                <a:gd name="T13" fmla="*/ 963 h 11490"/>
                <a:gd name="T14" fmla="*/ 14719 w 16377"/>
                <a:gd name="T15" fmla="*/ 1270 h 11490"/>
                <a:gd name="T16" fmla="*/ 14441 w 16377"/>
                <a:gd name="T17" fmla="*/ 1465 h 11490"/>
                <a:gd name="T18" fmla="*/ 12284 w 16377"/>
                <a:gd name="T19" fmla="*/ 2972 h 11490"/>
                <a:gd name="T20" fmla="*/ 8230 w 16377"/>
                <a:gd name="T21" fmla="*/ 5804 h 11490"/>
                <a:gd name="T22" fmla="*/ 4177 w 16377"/>
                <a:gd name="T23" fmla="*/ 8635 h 11490"/>
                <a:gd name="T24" fmla="*/ 2019 w 16377"/>
                <a:gd name="T25" fmla="*/ 10143 h 11490"/>
                <a:gd name="T26" fmla="*/ 1741 w 16377"/>
                <a:gd name="T27" fmla="*/ 10337 h 11490"/>
                <a:gd name="T28" fmla="*/ 1301 w 16377"/>
                <a:gd name="T29" fmla="*/ 10645 h 11490"/>
                <a:gd name="T30" fmla="*/ 1010 w 16377"/>
                <a:gd name="T31" fmla="*/ 10848 h 11490"/>
                <a:gd name="T32" fmla="*/ 735 w 16377"/>
                <a:gd name="T33" fmla="*/ 11040 h 11490"/>
                <a:gd name="T34" fmla="*/ 487 w 16377"/>
                <a:gd name="T35" fmla="*/ 11213 h 11490"/>
                <a:gd name="T36" fmla="*/ 327 w 16377"/>
                <a:gd name="T37" fmla="*/ 11325 h 11490"/>
                <a:gd name="T38" fmla="*/ 235 w 16377"/>
                <a:gd name="T39" fmla="*/ 11390 h 11490"/>
                <a:gd name="T40" fmla="*/ 156 w 16377"/>
                <a:gd name="T41" fmla="*/ 11444 h 11490"/>
                <a:gd name="T42" fmla="*/ 23 w 16377"/>
                <a:gd name="T43" fmla="*/ 11450 h 11490"/>
                <a:gd name="T44" fmla="*/ 74 w 16377"/>
                <a:gd name="T45" fmla="*/ 11326 h 11490"/>
                <a:gd name="T46" fmla="*/ 153 w 16377"/>
                <a:gd name="T47" fmla="*/ 11271 h 11490"/>
                <a:gd name="T48" fmla="*/ 245 w 16377"/>
                <a:gd name="T49" fmla="*/ 11207 h 11490"/>
                <a:gd name="T50" fmla="*/ 405 w 16377"/>
                <a:gd name="T51" fmla="*/ 11095 h 11490"/>
                <a:gd name="T52" fmla="*/ 652 w 16377"/>
                <a:gd name="T53" fmla="*/ 10922 h 11490"/>
                <a:gd name="T54" fmla="*/ 927 w 16377"/>
                <a:gd name="T55" fmla="*/ 10730 h 11490"/>
                <a:gd name="T56" fmla="*/ 1218 w 16377"/>
                <a:gd name="T57" fmla="*/ 10526 h 11490"/>
                <a:gd name="T58" fmla="*/ 1658 w 16377"/>
                <a:gd name="T59" fmla="*/ 10219 h 11490"/>
                <a:gd name="T60" fmla="*/ 1937 w 16377"/>
                <a:gd name="T61" fmla="*/ 10024 h 11490"/>
                <a:gd name="T62" fmla="*/ 4094 w 16377"/>
                <a:gd name="T63" fmla="*/ 8517 h 11490"/>
                <a:gd name="T64" fmla="*/ 8148 w 16377"/>
                <a:gd name="T65" fmla="*/ 5686 h 11490"/>
                <a:gd name="T66" fmla="*/ 12201 w 16377"/>
                <a:gd name="T67" fmla="*/ 2854 h 11490"/>
                <a:gd name="T68" fmla="*/ 14358 w 16377"/>
                <a:gd name="T69" fmla="*/ 1347 h 11490"/>
                <a:gd name="T70" fmla="*/ 14637 w 16377"/>
                <a:gd name="T71" fmla="*/ 1152 h 11490"/>
                <a:gd name="T72" fmla="*/ 15077 w 16377"/>
                <a:gd name="T73" fmla="*/ 845 h 11490"/>
                <a:gd name="T74" fmla="*/ 15368 w 16377"/>
                <a:gd name="T75" fmla="*/ 642 h 11490"/>
                <a:gd name="T76" fmla="*/ 15643 w 16377"/>
                <a:gd name="T77" fmla="*/ 449 h 11490"/>
                <a:gd name="T78" fmla="*/ 15890 w 16377"/>
                <a:gd name="T79" fmla="*/ 277 h 11490"/>
                <a:gd name="T80" fmla="*/ 16050 w 16377"/>
                <a:gd name="T81" fmla="*/ 165 h 11490"/>
                <a:gd name="T82" fmla="*/ 16142 w 16377"/>
                <a:gd name="T83" fmla="*/ 100 h 11490"/>
                <a:gd name="T84" fmla="*/ 16221 w 16377"/>
                <a:gd name="T85" fmla="*/ 46 h 11490"/>
                <a:gd name="T86" fmla="*/ 16354 w 16377"/>
                <a:gd name="T87" fmla="*/ 40 h 1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377" h="11490">
                  <a:moveTo>
                    <a:pt x="16337" y="140"/>
                  </a:moveTo>
                  <a:lnTo>
                    <a:pt x="16303" y="164"/>
                  </a:lnTo>
                  <a:lnTo>
                    <a:pt x="16265" y="190"/>
                  </a:lnTo>
                  <a:lnTo>
                    <a:pt x="16225" y="219"/>
                  </a:lnTo>
                  <a:lnTo>
                    <a:pt x="16180" y="250"/>
                  </a:lnTo>
                  <a:lnTo>
                    <a:pt x="16133" y="283"/>
                  </a:lnTo>
                  <a:lnTo>
                    <a:pt x="16082" y="318"/>
                  </a:lnTo>
                  <a:lnTo>
                    <a:pt x="15973" y="395"/>
                  </a:lnTo>
                  <a:lnTo>
                    <a:pt x="15853" y="478"/>
                  </a:lnTo>
                  <a:lnTo>
                    <a:pt x="15725" y="568"/>
                  </a:lnTo>
                  <a:lnTo>
                    <a:pt x="15591" y="662"/>
                  </a:lnTo>
                  <a:lnTo>
                    <a:pt x="15450" y="760"/>
                  </a:lnTo>
                  <a:lnTo>
                    <a:pt x="15306" y="861"/>
                  </a:lnTo>
                  <a:lnTo>
                    <a:pt x="15159" y="963"/>
                  </a:lnTo>
                  <a:lnTo>
                    <a:pt x="14864" y="1169"/>
                  </a:lnTo>
                  <a:lnTo>
                    <a:pt x="14719" y="1270"/>
                  </a:lnTo>
                  <a:lnTo>
                    <a:pt x="14577" y="1370"/>
                  </a:lnTo>
                  <a:lnTo>
                    <a:pt x="14441" y="1465"/>
                  </a:lnTo>
                  <a:lnTo>
                    <a:pt x="14310" y="1556"/>
                  </a:lnTo>
                  <a:lnTo>
                    <a:pt x="12284" y="2972"/>
                  </a:lnTo>
                  <a:lnTo>
                    <a:pt x="10257" y="4388"/>
                  </a:lnTo>
                  <a:lnTo>
                    <a:pt x="8230" y="5804"/>
                  </a:lnTo>
                  <a:lnTo>
                    <a:pt x="6203" y="7219"/>
                  </a:lnTo>
                  <a:lnTo>
                    <a:pt x="4177" y="8635"/>
                  </a:lnTo>
                  <a:lnTo>
                    <a:pt x="2150" y="10051"/>
                  </a:lnTo>
                  <a:lnTo>
                    <a:pt x="2019" y="10143"/>
                  </a:lnTo>
                  <a:lnTo>
                    <a:pt x="1883" y="10238"/>
                  </a:lnTo>
                  <a:lnTo>
                    <a:pt x="1741" y="10337"/>
                  </a:lnTo>
                  <a:lnTo>
                    <a:pt x="1596" y="10438"/>
                  </a:lnTo>
                  <a:lnTo>
                    <a:pt x="1301" y="10645"/>
                  </a:lnTo>
                  <a:lnTo>
                    <a:pt x="1154" y="10747"/>
                  </a:lnTo>
                  <a:lnTo>
                    <a:pt x="1010" y="10848"/>
                  </a:lnTo>
                  <a:lnTo>
                    <a:pt x="870" y="10946"/>
                  </a:lnTo>
                  <a:lnTo>
                    <a:pt x="735" y="11040"/>
                  </a:lnTo>
                  <a:lnTo>
                    <a:pt x="607" y="11129"/>
                  </a:lnTo>
                  <a:lnTo>
                    <a:pt x="487" y="11213"/>
                  </a:lnTo>
                  <a:lnTo>
                    <a:pt x="378" y="11289"/>
                  </a:lnTo>
                  <a:lnTo>
                    <a:pt x="327" y="11325"/>
                  </a:lnTo>
                  <a:lnTo>
                    <a:pt x="280" y="11358"/>
                  </a:lnTo>
                  <a:lnTo>
                    <a:pt x="235" y="11390"/>
                  </a:lnTo>
                  <a:lnTo>
                    <a:pt x="194" y="11418"/>
                  </a:lnTo>
                  <a:lnTo>
                    <a:pt x="156" y="11444"/>
                  </a:lnTo>
                  <a:lnTo>
                    <a:pt x="123" y="11467"/>
                  </a:lnTo>
                  <a:cubicBezTo>
                    <a:pt x="91" y="11490"/>
                    <a:pt x="46" y="11482"/>
                    <a:pt x="23" y="11450"/>
                  </a:cubicBezTo>
                  <a:cubicBezTo>
                    <a:pt x="0" y="11417"/>
                    <a:pt x="8" y="11372"/>
                    <a:pt x="41" y="11350"/>
                  </a:cubicBezTo>
                  <a:lnTo>
                    <a:pt x="74" y="11326"/>
                  </a:lnTo>
                  <a:lnTo>
                    <a:pt x="112" y="11300"/>
                  </a:lnTo>
                  <a:lnTo>
                    <a:pt x="153" y="11271"/>
                  </a:lnTo>
                  <a:lnTo>
                    <a:pt x="197" y="11241"/>
                  </a:lnTo>
                  <a:lnTo>
                    <a:pt x="245" y="11207"/>
                  </a:lnTo>
                  <a:lnTo>
                    <a:pt x="295" y="11171"/>
                  </a:lnTo>
                  <a:lnTo>
                    <a:pt x="405" y="11095"/>
                  </a:lnTo>
                  <a:lnTo>
                    <a:pt x="524" y="11011"/>
                  </a:lnTo>
                  <a:lnTo>
                    <a:pt x="652" y="10922"/>
                  </a:lnTo>
                  <a:lnTo>
                    <a:pt x="787" y="10828"/>
                  </a:lnTo>
                  <a:lnTo>
                    <a:pt x="927" y="10730"/>
                  </a:lnTo>
                  <a:lnTo>
                    <a:pt x="1072" y="10629"/>
                  </a:lnTo>
                  <a:lnTo>
                    <a:pt x="1218" y="10526"/>
                  </a:lnTo>
                  <a:lnTo>
                    <a:pt x="1513" y="10320"/>
                  </a:lnTo>
                  <a:lnTo>
                    <a:pt x="1658" y="10219"/>
                  </a:lnTo>
                  <a:lnTo>
                    <a:pt x="1800" y="10120"/>
                  </a:lnTo>
                  <a:lnTo>
                    <a:pt x="1937" y="10024"/>
                  </a:lnTo>
                  <a:lnTo>
                    <a:pt x="2067" y="9933"/>
                  </a:lnTo>
                  <a:lnTo>
                    <a:pt x="4094" y="8517"/>
                  </a:lnTo>
                  <a:lnTo>
                    <a:pt x="6121" y="7101"/>
                  </a:lnTo>
                  <a:lnTo>
                    <a:pt x="8148" y="5686"/>
                  </a:lnTo>
                  <a:lnTo>
                    <a:pt x="10174" y="4270"/>
                  </a:lnTo>
                  <a:lnTo>
                    <a:pt x="12201" y="2854"/>
                  </a:lnTo>
                  <a:lnTo>
                    <a:pt x="14228" y="1438"/>
                  </a:lnTo>
                  <a:lnTo>
                    <a:pt x="14358" y="1347"/>
                  </a:lnTo>
                  <a:lnTo>
                    <a:pt x="14495" y="1251"/>
                  </a:lnTo>
                  <a:lnTo>
                    <a:pt x="14637" y="1152"/>
                  </a:lnTo>
                  <a:lnTo>
                    <a:pt x="14782" y="1051"/>
                  </a:lnTo>
                  <a:lnTo>
                    <a:pt x="15077" y="845"/>
                  </a:lnTo>
                  <a:lnTo>
                    <a:pt x="15224" y="742"/>
                  </a:lnTo>
                  <a:lnTo>
                    <a:pt x="15368" y="642"/>
                  </a:lnTo>
                  <a:lnTo>
                    <a:pt x="15508" y="544"/>
                  </a:lnTo>
                  <a:lnTo>
                    <a:pt x="15643" y="449"/>
                  </a:lnTo>
                  <a:lnTo>
                    <a:pt x="15771" y="360"/>
                  </a:lnTo>
                  <a:lnTo>
                    <a:pt x="15890" y="277"/>
                  </a:lnTo>
                  <a:lnTo>
                    <a:pt x="16000" y="201"/>
                  </a:lnTo>
                  <a:lnTo>
                    <a:pt x="16050" y="165"/>
                  </a:lnTo>
                  <a:lnTo>
                    <a:pt x="16098" y="131"/>
                  </a:lnTo>
                  <a:lnTo>
                    <a:pt x="16142" y="100"/>
                  </a:lnTo>
                  <a:lnTo>
                    <a:pt x="16183" y="72"/>
                  </a:lnTo>
                  <a:lnTo>
                    <a:pt x="16221" y="46"/>
                  </a:lnTo>
                  <a:lnTo>
                    <a:pt x="16254" y="23"/>
                  </a:lnTo>
                  <a:cubicBezTo>
                    <a:pt x="16287" y="0"/>
                    <a:pt x="16332" y="8"/>
                    <a:pt x="16354" y="40"/>
                  </a:cubicBezTo>
                  <a:cubicBezTo>
                    <a:pt x="16377" y="73"/>
                    <a:pt x="16369" y="118"/>
                    <a:pt x="16337" y="140"/>
                  </a:cubicBezTo>
                  <a:close/>
                </a:path>
              </a:pathLst>
            </a:custGeom>
            <a:solidFill>
              <a:srgbClr val="558ED5"/>
            </a:solidFill>
            <a:ln w="15875" cap="flat">
              <a:solidFill>
                <a:srgbClr val="4A7EBB"/>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72" name="Rectangle 67"/>
            <p:cNvSpPr>
              <a:spLocks noChangeArrowheads="1"/>
            </p:cNvSpPr>
            <p:nvPr/>
          </p:nvSpPr>
          <p:spPr bwMode="auto">
            <a:xfrm>
              <a:off x="404813" y="5380038"/>
              <a:ext cx="157162"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73" name="Rectangle 68"/>
            <p:cNvSpPr>
              <a:spLocks noChangeArrowheads="1"/>
            </p:cNvSpPr>
            <p:nvPr/>
          </p:nvSpPr>
          <p:spPr bwMode="auto">
            <a:xfrm>
              <a:off x="328613" y="5110163"/>
              <a:ext cx="233362"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20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74" name="Rectangle 69"/>
            <p:cNvSpPr>
              <a:spLocks noChangeArrowheads="1"/>
            </p:cNvSpPr>
            <p:nvPr/>
          </p:nvSpPr>
          <p:spPr bwMode="auto">
            <a:xfrm>
              <a:off x="328613" y="4840288"/>
              <a:ext cx="233362"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40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75" name="Rectangle 70"/>
            <p:cNvSpPr>
              <a:spLocks noChangeArrowheads="1"/>
            </p:cNvSpPr>
            <p:nvPr/>
          </p:nvSpPr>
          <p:spPr bwMode="auto">
            <a:xfrm>
              <a:off x="328613" y="4570413"/>
              <a:ext cx="233362"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60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76" name="Rectangle 71"/>
            <p:cNvSpPr>
              <a:spLocks noChangeArrowheads="1"/>
            </p:cNvSpPr>
            <p:nvPr/>
          </p:nvSpPr>
          <p:spPr bwMode="auto">
            <a:xfrm>
              <a:off x="328613" y="4300538"/>
              <a:ext cx="233362"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77" name="Rectangle 72"/>
            <p:cNvSpPr>
              <a:spLocks noChangeArrowheads="1"/>
            </p:cNvSpPr>
            <p:nvPr/>
          </p:nvSpPr>
          <p:spPr bwMode="auto">
            <a:xfrm>
              <a:off x="250825" y="4032250"/>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78" name="Rectangle 73"/>
            <p:cNvSpPr>
              <a:spLocks noChangeArrowheads="1"/>
            </p:cNvSpPr>
            <p:nvPr/>
          </p:nvSpPr>
          <p:spPr bwMode="auto">
            <a:xfrm>
              <a:off x="250825" y="3762375"/>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120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79" name="Rectangle 74"/>
            <p:cNvSpPr>
              <a:spLocks noChangeArrowheads="1"/>
            </p:cNvSpPr>
            <p:nvPr/>
          </p:nvSpPr>
          <p:spPr bwMode="auto">
            <a:xfrm>
              <a:off x="250825" y="3492500"/>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140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80" name="Rectangle 75"/>
            <p:cNvSpPr>
              <a:spLocks noChangeArrowheads="1"/>
            </p:cNvSpPr>
            <p:nvPr/>
          </p:nvSpPr>
          <p:spPr bwMode="auto">
            <a:xfrm>
              <a:off x="250825" y="3222625"/>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160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81" name="Rectangle 76"/>
            <p:cNvSpPr>
              <a:spLocks noChangeArrowheads="1"/>
            </p:cNvSpPr>
            <p:nvPr/>
          </p:nvSpPr>
          <p:spPr bwMode="auto">
            <a:xfrm>
              <a:off x="250825" y="2952750"/>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82" name="Rectangle 77"/>
            <p:cNvSpPr>
              <a:spLocks noChangeArrowheads="1"/>
            </p:cNvSpPr>
            <p:nvPr/>
          </p:nvSpPr>
          <p:spPr bwMode="auto">
            <a:xfrm>
              <a:off x="250825" y="2682875"/>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83" name="Rectangle 78"/>
            <p:cNvSpPr>
              <a:spLocks noChangeArrowheads="1"/>
            </p:cNvSpPr>
            <p:nvPr/>
          </p:nvSpPr>
          <p:spPr bwMode="auto">
            <a:xfrm>
              <a:off x="585788" y="5578475"/>
              <a:ext cx="155575"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84" name="Rectangle 79"/>
            <p:cNvSpPr>
              <a:spLocks noChangeArrowheads="1"/>
            </p:cNvSpPr>
            <p:nvPr/>
          </p:nvSpPr>
          <p:spPr bwMode="auto">
            <a:xfrm>
              <a:off x="931863" y="5578475"/>
              <a:ext cx="234950"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30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85" name="Rectangle 80"/>
            <p:cNvSpPr>
              <a:spLocks noChangeArrowheads="1"/>
            </p:cNvSpPr>
            <p:nvPr/>
          </p:nvSpPr>
          <p:spPr bwMode="auto">
            <a:xfrm>
              <a:off x="1319213" y="5578475"/>
              <a:ext cx="234950"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60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86" name="Rectangle 81"/>
            <p:cNvSpPr>
              <a:spLocks noChangeArrowheads="1"/>
            </p:cNvSpPr>
            <p:nvPr/>
          </p:nvSpPr>
          <p:spPr bwMode="auto">
            <a:xfrm>
              <a:off x="1704975" y="5578475"/>
              <a:ext cx="234950"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90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87" name="Rectangle 82"/>
            <p:cNvSpPr>
              <a:spLocks noChangeArrowheads="1"/>
            </p:cNvSpPr>
            <p:nvPr/>
          </p:nvSpPr>
          <p:spPr bwMode="auto">
            <a:xfrm>
              <a:off x="2052638" y="5578475"/>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120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88" name="Rectangle 83"/>
            <p:cNvSpPr>
              <a:spLocks noChangeArrowheads="1"/>
            </p:cNvSpPr>
            <p:nvPr/>
          </p:nvSpPr>
          <p:spPr bwMode="auto">
            <a:xfrm>
              <a:off x="2438400" y="5578475"/>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150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89" name="Rectangle 84"/>
            <p:cNvSpPr>
              <a:spLocks noChangeArrowheads="1"/>
            </p:cNvSpPr>
            <p:nvPr/>
          </p:nvSpPr>
          <p:spPr bwMode="auto">
            <a:xfrm>
              <a:off x="2824163" y="5578475"/>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180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91" name="Rectangle 85"/>
            <p:cNvSpPr>
              <a:spLocks noChangeArrowheads="1"/>
            </p:cNvSpPr>
            <p:nvPr/>
          </p:nvSpPr>
          <p:spPr bwMode="auto">
            <a:xfrm>
              <a:off x="3211513" y="5578475"/>
              <a:ext cx="311150"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210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92" name="Rectangle 86"/>
            <p:cNvSpPr>
              <a:spLocks noChangeArrowheads="1"/>
            </p:cNvSpPr>
            <p:nvPr/>
          </p:nvSpPr>
          <p:spPr bwMode="auto">
            <a:xfrm>
              <a:off x="3597275" y="5578475"/>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240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93" name="Rectangle 87"/>
            <p:cNvSpPr>
              <a:spLocks noChangeArrowheads="1"/>
            </p:cNvSpPr>
            <p:nvPr/>
          </p:nvSpPr>
          <p:spPr bwMode="auto">
            <a:xfrm>
              <a:off x="3983038" y="5578475"/>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270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94" name="Rectangle 88"/>
            <p:cNvSpPr>
              <a:spLocks noChangeArrowheads="1"/>
            </p:cNvSpPr>
            <p:nvPr/>
          </p:nvSpPr>
          <p:spPr bwMode="auto">
            <a:xfrm>
              <a:off x="4368800" y="5578475"/>
              <a:ext cx="31273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pitchFamily="34" charset="0"/>
                  <a:cs typeface="Arial" pitchFamily="34" charset="0"/>
                </a:rPr>
                <a:t>300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95" name="Rectangle 89"/>
            <p:cNvSpPr>
              <a:spLocks noChangeArrowheads="1"/>
            </p:cNvSpPr>
            <p:nvPr/>
          </p:nvSpPr>
          <p:spPr bwMode="auto">
            <a:xfrm>
              <a:off x="1503363" y="5802313"/>
              <a:ext cx="2190750"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Quantity of cell phones (millions)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97" name="Rectangle 91"/>
            <p:cNvSpPr>
              <a:spLocks noChangeArrowheads="1"/>
            </p:cNvSpPr>
            <p:nvPr/>
          </p:nvSpPr>
          <p:spPr bwMode="auto">
            <a:xfrm>
              <a:off x="260350" y="2463800"/>
              <a:ext cx="603250"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Price ($)</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98" name="Rectangle 92"/>
            <p:cNvSpPr>
              <a:spLocks noChangeArrowheads="1"/>
            </p:cNvSpPr>
            <p:nvPr/>
          </p:nvSpPr>
          <p:spPr bwMode="auto">
            <a:xfrm>
              <a:off x="4168775" y="5133975"/>
              <a:ext cx="17938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99" name="Rectangle 93"/>
            <p:cNvSpPr>
              <a:spLocks noChangeArrowheads="1"/>
            </p:cNvSpPr>
            <p:nvPr/>
          </p:nvSpPr>
          <p:spPr bwMode="auto">
            <a:xfrm>
              <a:off x="4264025" y="5218113"/>
              <a:ext cx="104775"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Calibri" pitchFamily="34"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98" name="Freeform 96"/>
            <p:cNvSpPr>
              <a:spLocks noEditPoints="1"/>
            </p:cNvSpPr>
            <p:nvPr/>
          </p:nvSpPr>
          <p:spPr bwMode="auto">
            <a:xfrm>
              <a:off x="2530475" y="4135438"/>
              <a:ext cx="19050" cy="1339850"/>
            </a:xfrm>
            <a:custGeom>
              <a:avLst/>
              <a:gdLst>
                <a:gd name="T0" fmla="*/ 2 w 12"/>
                <a:gd name="T1" fmla="*/ 38 h 844"/>
                <a:gd name="T2" fmla="*/ 12 w 12"/>
                <a:gd name="T3" fmla="*/ 0 h 844"/>
                <a:gd name="T4" fmla="*/ 2 w 12"/>
                <a:gd name="T5" fmla="*/ 67 h 844"/>
                <a:gd name="T6" fmla="*/ 12 w 12"/>
                <a:gd name="T7" fmla="*/ 105 h 844"/>
                <a:gd name="T8" fmla="*/ 2 w 12"/>
                <a:gd name="T9" fmla="*/ 67 h 844"/>
                <a:gd name="T10" fmla="*/ 2 w 12"/>
                <a:gd name="T11" fmla="*/ 172 h 844"/>
                <a:gd name="T12" fmla="*/ 12 w 12"/>
                <a:gd name="T13" fmla="*/ 134 h 844"/>
                <a:gd name="T14" fmla="*/ 2 w 12"/>
                <a:gd name="T15" fmla="*/ 201 h 844"/>
                <a:gd name="T16" fmla="*/ 12 w 12"/>
                <a:gd name="T17" fmla="*/ 240 h 844"/>
                <a:gd name="T18" fmla="*/ 2 w 12"/>
                <a:gd name="T19" fmla="*/ 201 h 844"/>
                <a:gd name="T20" fmla="*/ 2 w 12"/>
                <a:gd name="T21" fmla="*/ 307 h 844"/>
                <a:gd name="T22" fmla="*/ 12 w 12"/>
                <a:gd name="T23" fmla="*/ 269 h 844"/>
                <a:gd name="T24" fmla="*/ 2 w 12"/>
                <a:gd name="T25" fmla="*/ 336 h 844"/>
                <a:gd name="T26" fmla="*/ 11 w 12"/>
                <a:gd name="T27" fmla="*/ 374 h 844"/>
                <a:gd name="T28" fmla="*/ 2 w 12"/>
                <a:gd name="T29" fmla="*/ 336 h 844"/>
                <a:gd name="T30" fmla="*/ 1 w 12"/>
                <a:gd name="T31" fmla="*/ 441 h 844"/>
                <a:gd name="T32" fmla="*/ 11 w 12"/>
                <a:gd name="T33" fmla="*/ 403 h 844"/>
                <a:gd name="T34" fmla="*/ 1 w 12"/>
                <a:gd name="T35" fmla="*/ 470 h 844"/>
                <a:gd name="T36" fmla="*/ 11 w 12"/>
                <a:gd name="T37" fmla="*/ 509 h 844"/>
                <a:gd name="T38" fmla="*/ 1 w 12"/>
                <a:gd name="T39" fmla="*/ 470 h 844"/>
                <a:gd name="T40" fmla="*/ 1 w 12"/>
                <a:gd name="T41" fmla="*/ 576 h 844"/>
                <a:gd name="T42" fmla="*/ 11 w 12"/>
                <a:gd name="T43" fmla="*/ 537 h 844"/>
                <a:gd name="T44" fmla="*/ 1 w 12"/>
                <a:gd name="T45" fmla="*/ 604 h 844"/>
                <a:gd name="T46" fmla="*/ 11 w 12"/>
                <a:gd name="T47" fmla="*/ 643 h 844"/>
                <a:gd name="T48" fmla="*/ 1 w 12"/>
                <a:gd name="T49" fmla="*/ 604 h 844"/>
                <a:gd name="T50" fmla="*/ 1 w 12"/>
                <a:gd name="T51" fmla="*/ 710 h 844"/>
                <a:gd name="T52" fmla="*/ 11 w 12"/>
                <a:gd name="T53" fmla="*/ 672 h 844"/>
                <a:gd name="T54" fmla="*/ 1 w 12"/>
                <a:gd name="T55" fmla="*/ 739 h 844"/>
                <a:gd name="T56" fmla="*/ 10 w 12"/>
                <a:gd name="T57" fmla="*/ 777 h 844"/>
                <a:gd name="T58" fmla="*/ 1 w 12"/>
                <a:gd name="T59" fmla="*/ 739 h 844"/>
                <a:gd name="T60" fmla="*/ 0 w 12"/>
                <a:gd name="T61" fmla="*/ 844 h 844"/>
                <a:gd name="T62" fmla="*/ 10 w 12"/>
                <a:gd name="T63" fmla="*/ 80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 h="844">
                  <a:moveTo>
                    <a:pt x="3" y="0"/>
                  </a:moveTo>
                  <a:lnTo>
                    <a:pt x="2" y="38"/>
                  </a:lnTo>
                  <a:lnTo>
                    <a:pt x="12" y="38"/>
                  </a:lnTo>
                  <a:lnTo>
                    <a:pt x="12" y="0"/>
                  </a:lnTo>
                  <a:lnTo>
                    <a:pt x="3" y="0"/>
                  </a:lnTo>
                  <a:close/>
                  <a:moveTo>
                    <a:pt x="2" y="67"/>
                  </a:moveTo>
                  <a:lnTo>
                    <a:pt x="2" y="105"/>
                  </a:lnTo>
                  <a:lnTo>
                    <a:pt x="12" y="105"/>
                  </a:lnTo>
                  <a:lnTo>
                    <a:pt x="12" y="67"/>
                  </a:lnTo>
                  <a:lnTo>
                    <a:pt x="2" y="67"/>
                  </a:lnTo>
                  <a:close/>
                  <a:moveTo>
                    <a:pt x="2" y="134"/>
                  </a:moveTo>
                  <a:lnTo>
                    <a:pt x="2" y="172"/>
                  </a:lnTo>
                  <a:lnTo>
                    <a:pt x="12" y="173"/>
                  </a:lnTo>
                  <a:lnTo>
                    <a:pt x="12" y="134"/>
                  </a:lnTo>
                  <a:lnTo>
                    <a:pt x="2" y="134"/>
                  </a:lnTo>
                  <a:close/>
                  <a:moveTo>
                    <a:pt x="2" y="201"/>
                  </a:moveTo>
                  <a:lnTo>
                    <a:pt x="2" y="240"/>
                  </a:lnTo>
                  <a:lnTo>
                    <a:pt x="12" y="240"/>
                  </a:lnTo>
                  <a:lnTo>
                    <a:pt x="12" y="201"/>
                  </a:lnTo>
                  <a:lnTo>
                    <a:pt x="2" y="201"/>
                  </a:lnTo>
                  <a:close/>
                  <a:moveTo>
                    <a:pt x="2" y="268"/>
                  </a:moveTo>
                  <a:lnTo>
                    <a:pt x="2" y="307"/>
                  </a:lnTo>
                  <a:lnTo>
                    <a:pt x="11" y="307"/>
                  </a:lnTo>
                  <a:lnTo>
                    <a:pt x="12" y="269"/>
                  </a:lnTo>
                  <a:lnTo>
                    <a:pt x="2" y="268"/>
                  </a:lnTo>
                  <a:close/>
                  <a:moveTo>
                    <a:pt x="2" y="336"/>
                  </a:moveTo>
                  <a:lnTo>
                    <a:pt x="2" y="374"/>
                  </a:lnTo>
                  <a:lnTo>
                    <a:pt x="11" y="374"/>
                  </a:lnTo>
                  <a:lnTo>
                    <a:pt x="11" y="336"/>
                  </a:lnTo>
                  <a:lnTo>
                    <a:pt x="2" y="336"/>
                  </a:lnTo>
                  <a:close/>
                  <a:moveTo>
                    <a:pt x="2" y="403"/>
                  </a:moveTo>
                  <a:lnTo>
                    <a:pt x="1" y="441"/>
                  </a:lnTo>
                  <a:lnTo>
                    <a:pt x="11" y="441"/>
                  </a:lnTo>
                  <a:lnTo>
                    <a:pt x="11" y="403"/>
                  </a:lnTo>
                  <a:lnTo>
                    <a:pt x="2" y="403"/>
                  </a:lnTo>
                  <a:close/>
                  <a:moveTo>
                    <a:pt x="1" y="470"/>
                  </a:moveTo>
                  <a:lnTo>
                    <a:pt x="1" y="508"/>
                  </a:lnTo>
                  <a:lnTo>
                    <a:pt x="11" y="509"/>
                  </a:lnTo>
                  <a:lnTo>
                    <a:pt x="11" y="470"/>
                  </a:lnTo>
                  <a:lnTo>
                    <a:pt x="1" y="470"/>
                  </a:lnTo>
                  <a:close/>
                  <a:moveTo>
                    <a:pt x="1" y="537"/>
                  </a:moveTo>
                  <a:lnTo>
                    <a:pt x="1" y="576"/>
                  </a:lnTo>
                  <a:lnTo>
                    <a:pt x="11" y="576"/>
                  </a:lnTo>
                  <a:lnTo>
                    <a:pt x="11" y="537"/>
                  </a:lnTo>
                  <a:lnTo>
                    <a:pt x="1" y="537"/>
                  </a:lnTo>
                  <a:close/>
                  <a:moveTo>
                    <a:pt x="1" y="604"/>
                  </a:moveTo>
                  <a:lnTo>
                    <a:pt x="1" y="643"/>
                  </a:lnTo>
                  <a:lnTo>
                    <a:pt x="11" y="643"/>
                  </a:lnTo>
                  <a:lnTo>
                    <a:pt x="11" y="605"/>
                  </a:lnTo>
                  <a:lnTo>
                    <a:pt x="1" y="604"/>
                  </a:lnTo>
                  <a:close/>
                  <a:moveTo>
                    <a:pt x="1" y="672"/>
                  </a:moveTo>
                  <a:lnTo>
                    <a:pt x="1" y="710"/>
                  </a:lnTo>
                  <a:lnTo>
                    <a:pt x="10" y="710"/>
                  </a:lnTo>
                  <a:lnTo>
                    <a:pt x="11" y="672"/>
                  </a:lnTo>
                  <a:lnTo>
                    <a:pt x="1" y="672"/>
                  </a:lnTo>
                  <a:close/>
                  <a:moveTo>
                    <a:pt x="1" y="739"/>
                  </a:moveTo>
                  <a:lnTo>
                    <a:pt x="1" y="777"/>
                  </a:lnTo>
                  <a:lnTo>
                    <a:pt x="10" y="777"/>
                  </a:lnTo>
                  <a:lnTo>
                    <a:pt x="10" y="739"/>
                  </a:lnTo>
                  <a:lnTo>
                    <a:pt x="1" y="739"/>
                  </a:lnTo>
                  <a:close/>
                  <a:moveTo>
                    <a:pt x="1" y="806"/>
                  </a:moveTo>
                  <a:lnTo>
                    <a:pt x="0" y="844"/>
                  </a:lnTo>
                  <a:lnTo>
                    <a:pt x="10" y="844"/>
                  </a:lnTo>
                  <a:lnTo>
                    <a:pt x="10" y="806"/>
                  </a:lnTo>
                  <a:lnTo>
                    <a:pt x="1" y="80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Freeform 99"/>
            <p:cNvSpPr>
              <a:spLocks noEditPoints="1"/>
            </p:cNvSpPr>
            <p:nvPr/>
          </p:nvSpPr>
          <p:spPr bwMode="auto">
            <a:xfrm>
              <a:off x="674688" y="4124325"/>
              <a:ext cx="1863725" cy="28575"/>
            </a:xfrm>
            <a:custGeom>
              <a:avLst/>
              <a:gdLst>
                <a:gd name="T0" fmla="*/ 39 w 1174"/>
                <a:gd name="T1" fmla="*/ 17 h 18"/>
                <a:gd name="T2" fmla="*/ 0 w 1174"/>
                <a:gd name="T3" fmla="*/ 8 h 18"/>
                <a:gd name="T4" fmla="*/ 67 w 1174"/>
                <a:gd name="T5" fmla="*/ 17 h 18"/>
                <a:gd name="T6" fmla="*/ 106 w 1174"/>
                <a:gd name="T7" fmla="*/ 7 h 18"/>
                <a:gd name="T8" fmla="*/ 67 w 1174"/>
                <a:gd name="T9" fmla="*/ 17 h 18"/>
                <a:gd name="T10" fmla="*/ 173 w 1174"/>
                <a:gd name="T11" fmla="*/ 16 h 18"/>
                <a:gd name="T12" fmla="*/ 135 w 1174"/>
                <a:gd name="T13" fmla="*/ 7 h 18"/>
                <a:gd name="T14" fmla="*/ 202 w 1174"/>
                <a:gd name="T15" fmla="*/ 16 h 18"/>
                <a:gd name="T16" fmla="*/ 240 w 1174"/>
                <a:gd name="T17" fmla="*/ 6 h 18"/>
                <a:gd name="T18" fmla="*/ 202 w 1174"/>
                <a:gd name="T19" fmla="*/ 16 h 18"/>
                <a:gd name="T20" fmla="*/ 307 w 1174"/>
                <a:gd name="T21" fmla="*/ 15 h 18"/>
                <a:gd name="T22" fmla="*/ 269 w 1174"/>
                <a:gd name="T23" fmla="*/ 6 h 18"/>
                <a:gd name="T24" fmla="*/ 336 w 1174"/>
                <a:gd name="T25" fmla="*/ 15 h 18"/>
                <a:gd name="T26" fmla="*/ 375 w 1174"/>
                <a:gd name="T27" fmla="*/ 5 h 18"/>
                <a:gd name="T28" fmla="*/ 336 w 1174"/>
                <a:gd name="T29" fmla="*/ 15 h 18"/>
                <a:gd name="T30" fmla="*/ 442 w 1174"/>
                <a:gd name="T31" fmla="*/ 15 h 18"/>
                <a:gd name="T32" fmla="*/ 403 w 1174"/>
                <a:gd name="T33" fmla="*/ 5 h 18"/>
                <a:gd name="T34" fmla="*/ 471 w 1174"/>
                <a:gd name="T35" fmla="*/ 14 h 18"/>
                <a:gd name="T36" fmla="*/ 509 w 1174"/>
                <a:gd name="T37" fmla="*/ 5 h 18"/>
                <a:gd name="T38" fmla="*/ 471 w 1174"/>
                <a:gd name="T39" fmla="*/ 14 h 18"/>
                <a:gd name="T40" fmla="*/ 576 w 1174"/>
                <a:gd name="T41" fmla="*/ 14 h 18"/>
                <a:gd name="T42" fmla="*/ 538 w 1174"/>
                <a:gd name="T43" fmla="*/ 4 h 18"/>
                <a:gd name="T44" fmla="*/ 605 w 1174"/>
                <a:gd name="T45" fmla="*/ 13 h 18"/>
                <a:gd name="T46" fmla="*/ 643 w 1174"/>
                <a:gd name="T47" fmla="*/ 4 h 18"/>
                <a:gd name="T48" fmla="*/ 605 w 1174"/>
                <a:gd name="T49" fmla="*/ 13 h 18"/>
                <a:gd name="T50" fmla="*/ 711 w 1174"/>
                <a:gd name="T51" fmla="*/ 13 h 18"/>
                <a:gd name="T52" fmla="*/ 672 w 1174"/>
                <a:gd name="T53" fmla="*/ 3 h 18"/>
                <a:gd name="T54" fmla="*/ 739 w 1174"/>
                <a:gd name="T55" fmla="*/ 13 h 18"/>
                <a:gd name="T56" fmla="*/ 778 w 1174"/>
                <a:gd name="T57" fmla="*/ 3 h 18"/>
                <a:gd name="T58" fmla="*/ 739 w 1174"/>
                <a:gd name="T59" fmla="*/ 13 h 18"/>
                <a:gd name="T60" fmla="*/ 845 w 1174"/>
                <a:gd name="T61" fmla="*/ 12 h 18"/>
                <a:gd name="T62" fmla="*/ 807 w 1174"/>
                <a:gd name="T63" fmla="*/ 2 h 18"/>
                <a:gd name="T64" fmla="*/ 874 w 1174"/>
                <a:gd name="T65" fmla="*/ 12 h 18"/>
                <a:gd name="T66" fmla="*/ 912 w 1174"/>
                <a:gd name="T67" fmla="*/ 2 h 18"/>
                <a:gd name="T68" fmla="*/ 874 w 1174"/>
                <a:gd name="T69" fmla="*/ 12 h 18"/>
                <a:gd name="T70" fmla="*/ 979 w 1174"/>
                <a:gd name="T71" fmla="*/ 11 h 18"/>
                <a:gd name="T72" fmla="*/ 941 w 1174"/>
                <a:gd name="T73" fmla="*/ 2 h 18"/>
                <a:gd name="T74" fmla="*/ 1008 w 1174"/>
                <a:gd name="T75" fmla="*/ 11 h 18"/>
                <a:gd name="T76" fmla="*/ 1047 w 1174"/>
                <a:gd name="T77" fmla="*/ 1 h 18"/>
                <a:gd name="T78" fmla="*/ 1008 w 1174"/>
                <a:gd name="T79" fmla="*/ 11 h 18"/>
                <a:gd name="T80" fmla="*/ 1114 w 1174"/>
                <a:gd name="T81" fmla="*/ 10 h 18"/>
                <a:gd name="T82" fmla="*/ 1075 w 1174"/>
                <a:gd name="T83" fmla="*/ 1 h 18"/>
                <a:gd name="T84" fmla="*/ 1143 w 1174"/>
                <a:gd name="T85" fmla="*/ 10 h 18"/>
                <a:gd name="T86" fmla="*/ 1174 w 1174"/>
                <a:gd name="T87" fmla="*/ 0 h 18"/>
                <a:gd name="T88" fmla="*/ 1143 w 1174"/>
                <a:gd name="T89"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4" h="18">
                  <a:moveTo>
                    <a:pt x="0" y="18"/>
                  </a:moveTo>
                  <a:lnTo>
                    <a:pt x="39" y="17"/>
                  </a:lnTo>
                  <a:lnTo>
                    <a:pt x="39" y="8"/>
                  </a:lnTo>
                  <a:lnTo>
                    <a:pt x="0" y="8"/>
                  </a:lnTo>
                  <a:lnTo>
                    <a:pt x="0" y="18"/>
                  </a:lnTo>
                  <a:close/>
                  <a:moveTo>
                    <a:pt x="67" y="17"/>
                  </a:moveTo>
                  <a:lnTo>
                    <a:pt x="106" y="17"/>
                  </a:lnTo>
                  <a:lnTo>
                    <a:pt x="106" y="7"/>
                  </a:lnTo>
                  <a:lnTo>
                    <a:pt x="67" y="8"/>
                  </a:lnTo>
                  <a:lnTo>
                    <a:pt x="67" y="17"/>
                  </a:lnTo>
                  <a:close/>
                  <a:moveTo>
                    <a:pt x="135" y="17"/>
                  </a:moveTo>
                  <a:lnTo>
                    <a:pt x="173" y="16"/>
                  </a:lnTo>
                  <a:lnTo>
                    <a:pt x="173" y="7"/>
                  </a:lnTo>
                  <a:lnTo>
                    <a:pt x="135" y="7"/>
                  </a:lnTo>
                  <a:lnTo>
                    <a:pt x="135" y="17"/>
                  </a:lnTo>
                  <a:close/>
                  <a:moveTo>
                    <a:pt x="202" y="16"/>
                  </a:moveTo>
                  <a:lnTo>
                    <a:pt x="240" y="16"/>
                  </a:lnTo>
                  <a:lnTo>
                    <a:pt x="240" y="6"/>
                  </a:lnTo>
                  <a:lnTo>
                    <a:pt x="202" y="7"/>
                  </a:lnTo>
                  <a:lnTo>
                    <a:pt x="202" y="16"/>
                  </a:lnTo>
                  <a:close/>
                  <a:moveTo>
                    <a:pt x="269" y="16"/>
                  </a:moveTo>
                  <a:lnTo>
                    <a:pt x="307" y="15"/>
                  </a:lnTo>
                  <a:lnTo>
                    <a:pt x="307" y="6"/>
                  </a:lnTo>
                  <a:lnTo>
                    <a:pt x="269" y="6"/>
                  </a:lnTo>
                  <a:lnTo>
                    <a:pt x="269" y="16"/>
                  </a:lnTo>
                  <a:close/>
                  <a:moveTo>
                    <a:pt x="336" y="15"/>
                  </a:moveTo>
                  <a:lnTo>
                    <a:pt x="375" y="15"/>
                  </a:lnTo>
                  <a:lnTo>
                    <a:pt x="375" y="5"/>
                  </a:lnTo>
                  <a:lnTo>
                    <a:pt x="336" y="6"/>
                  </a:lnTo>
                  <a:lnTo>
                    <a:pt x="336" y="15"/>
                  </a:lnTo>
                  <a:close/>
                  <a:moveTo>
                    <a:pt x="403" y="15"/>
                  </a:moveTo>
                  <a:lnTo>
                    <a:pt x="442" y="15"/>
                  </a:lnTo>
                  <a:lnTo>
                    <a:pt x="442" y="5"/>
                  </a:lnTo>
                  <a:lnTo>
                    <a:pt x="403" y="5"/>
                  </a:lnTo>
                  <a:lnTo>
                    <a:pt x="403" y="15"/>
                  </a:lnTo>
                  <a:close/>
                  <a:moveTo>
                    <a:pt x="471" y="14"/>
                  </a:moveTo>
                  <a:lnTo>
                    <a:pt x="509" y="14"/>
                  </a:lnTo>
                  <a:lnTo>
                    <a:pt x="509" y="5"/>
                  </a:lnTo>
                  <a:lnTo>
                    <a:pt x="471" y="5"/>
                  </a:lnTo>
                  <a:lnTo>
                    <a:pt x="471" y="14"/>
                  </a:lnTo>
                  <a:close/>
                  <a:moveTo>
                    <a:pt x="538" y="14"/>
                  </a:moveTo>
                  <a:lnTo>
                    <a:pt x="576" y="14"/>
                  </a:lnTo>
                  <a:lnTo>
                    <a:pt x="576" y="4"/>
                  </a:lnTo>
                  <a:lnTo>
                    <a:pt x="538" y="4"/>
                  </a:lnTo>
                  <a:lnTo>
                    <a:pt x="538" y="14"/>
                  </a:lnTo>
                  <a:close/>
                  <a:moveTo>
                    <a:pt x="605" y="13"/>
                  </a:moveTo>
                  <a:lnTo>
                    <a:pt x="643" y="13"/>
                  </a:lnTo>
                  <a:lnTo>
                    <a:pt x="643" y="4"/>
                  </a:lnTo>
                  <a:lnTo>
                    <a:pt x="605" y="4"/>
                  </a:lnTo>
                  <a:lnTo>
                    <a:pt x="605" y="13"/>
                  </a:lnTo>
                  <a:close/>
                  <a:moveTo>
                    <a:pt x="672" y="13"/>
                  </a:moveTo>
                  <a:lnTo>
                    <a:pt x="711" y="13"/>
                  </a:lnTo>
                  <a:lnTo>
                    <a:pt x="711" y="3"/>
                  </a:lnTo>
                  <a:lnTo>
                    <a:pt x="672" y="3"/>
                  </a:lnTo>
                  <a:lnTo>
                    <a:pt x="672" y="13"/>
                  </a:lnTo>
                  <a:close/>
                  <a:moveTo>
                    <a:pt x="739" y="13"/>
                  </a:moveTo>
                  <a:lnTo>
                    <a:pt x="778" y="12"/>
                  </a:lnTo>
                  <a:lnTo>
                    <a:pt x="778" y="3"/>
                  </a:lnTo>
                  <a:lnTo>
                    <a:pt x="739" y="3"/>
                  </a:lnTo>
                  <a:lnTo>
                    <a:pt x="739" y="13"/>
                  </a:lnTo>
                  <a:close/>
                  <a:moveTo>
                    <a:pt x="807" y="12"/>
                  </a:moveTo>
                  <a:lnTo>
                    <a:pt x="845" y="12"/>
                  </a:lnTo>
                  <a:lnTo>
                    <a:pt x="845" y="2"/>
                  </a:lnTo>
                  <a:lnTo>
                    <a:pt x="807" y="2"/>
                  </a:lnTo>
                  <a:lnTo>
                    <a:pt x="807" y="12"/>
                  </a:lnTo>
                  <a:close/>
                  <a:moveTo>
                    <a:pt x="874" y="12"/>
                  </a:moveTo>
                  <a:lnTo>
                    <a:pt x="912" y="11"/>
                  </a:lnTo>
                  <a:lnTo>
                    <a:pt x="912" y="2"/>
                  </a:lnTo>
                  <a:lnTo>
                    <a:pt x="874" y="2"/>
                  </a:lnTo>
                  <a:lnTo>
                    <a:pt x="874" y="12"/>
                  </a:lnTo>
                  <a:close/>
                  <a:moveTo>
                    <a:pt x="941" y="11"/>
                  </a:moveTo>
                  <a:lnTo>
                    <a:pt x="979" y="11"/>
                  </a:lnTo>
                  <a:lnTo>
                    <a:pt x="979" y="1"/>
                  </a:lnTo>
                  <a:lnTo>
                    <a:pt x="941" y="2"/>
                  </a:lnTo>
                  <a:lnTo>
                    <a:pt x="941" y="11"/>
                  </a:lnTo>
                  <a:close/>
                  <a:moveTo>
                    <a:pt x="1008" y="11"/>
                  </a:moveTo>
                  <a:lnTo>
                    <a:pt x="1047" y="10"/>
                  </a:lnTo>
                  <a:lnTo>
                    <a:pt x="1047" y="1"/>
                  </a:lnTo>
                  <a:lnTo>
                    <a:pt x="1008" y="1"/>
                  </a:lnTo>
                  <a:lnTo>
                    <a:pt x="1008" y="11"/>
                  </a:lnTo>
                  <a:close/>
                  <a:moveTo>
                    <a:pt x="1075" y="10"/>
                  </a:moveTo>
                  <a:lnTo>
                    <a:pt x="1114" y="10"/>
                  </a:lnTo>
                  <a:lnTo>
                    <a:pt x="1114" y="0"/>
                  </a:lnTo>
                  <a:lnTo>
                    <a:pt x="1075" y="1"/>
                  </a:lnTo>
                  <a:lnTo>
                    <a:pt x="1075" y="10"/>
                  </a:lnTo>
                  <a:close/>
                  <a:moveTo>
                    <a:pt x="1143" y="10"/>
                  </a:moveTo>
                  <a:lnTo>
                    <a:pt x="1174" y="10"/>
                  </a:lnTo>
                  <a:lnTo>
                    <a:pt x="1174" y="0"/>
                  </a:lnTo>
                  <a:lnTo>
                    <a:pt x="1143" y="0"/>
                  </a:lnTo>
                  <a:lnTo>
                    <a:pt x="1143" y="1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6" name="Rectangle 104"/>
            <p:cNvSpPr>
              <a:spLocks noChangeArrowheads="1"/>
            </p:cNvSpPr>
            <p:nvPr/>
          </p:nvSpPr>
          <p:spPr bwMode="auto">
            <a:xfrm>
              <a:off x="4187825" y="2905125"/>
              <a:ext cx="153987"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pitchFamily="34"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05"/>
            <p:cNvSpPr>
              <a:spLocks noChangeArrowheads="1"/>
            </p:cNvSpPr>
            <p:nvPr/>
          </p:nvSpPr>
          <p:spPr bwMode="auto">
            <a:xfrm>
              <a:off x="4259263" y="2987675"/>
              <a:ext cx="104775"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Calibri" pitchFamily="34"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sp>
        <p:nvSpPr>
          <p:cNvPr id="128" name="Rectangle 127"/>
          <p:cNvSpPr/>
          <p:nvPr/>
        </p:nvSpPr>
        <p:spPr>
          <a:xfrm>
            <a:off x="203597" y="4267200"/>
            <a:ext cx="3298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8" name="Straight Arrow Connector 57"/>
          <p:cNvCxnSpPr/>
          <p:nvPr/>
        </p:nvCxnSpPr>
        <p:spPr>
          <a:xfrm>
            <a:off x="2544762" y="5486400"/>
            <a:ext cx="41275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617220" y="4135438"/>
            <a:ext cx="1905" cy="27146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 name="Freeform 131"/>
          <p:cNvSpPr>
            <a:spLocks/>
          </p:cNvSpPr>
          <p:nvPr/>
        </p:nvSpPr>
        <p:spPr bwMode="auto">
          <a:xfrm>
            <a:off x="2517898" y="4104553"/>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61" name="Freeform 131"/>
          <p:cNvSpPr>
            <a:spLocks/>
          </p:cNvSpPr>
          <p:nvPr/>
        </p:nvSpPr>
        <p:spPr bwMode="auto">
          <a:xfrm>
            <a:off x="2925885" y="4374428"/>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126" name="Rectangle 125"/>
          <p:cNvSpPr/>
          <p:nvPr/>
        </p:nvSpPr>
        <p:spPr>
          <a:xfrm>
            <a:off x="2797373" y="4303713"/>
            <a:ext cx="3298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Rectangle 124"/>
          <p:cNvSpPr/>
          <p:nvPr/>
        </p:nvSpPr>
        <p:spPr>
          <a:xfrm>
            <a:off x="2388790" y="3998912"/>
            <a:ext cx="3298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1444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5"/>
                                        </p:tgtEl>
                                        <p:attrNameLst>
                                          <p:attrName>style.visibility</p:attrName>
                                        </p:attrNameLst>
                                      </p:cBhvr>
                                      <p:to>
                                        <p:strVal val="visible"/>
                                      </p:to>
                                    </p:set>
                                  </p:childTnLst>
                                  <p:subTnLst>
                                    <p:set>
                                      <p:cBhvr override="childStyle">
                                        <p:cTn dur="1" fill="hold" display="0" masterRel="nextClick" afterEffect="1"/>
                                        <p:tgtEl>
                                          <p:spTgt spid="125"/>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37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6"/>
                                        </p:tgtEl>
                                        <p:attrNameLst>
                                          <p:attrName>style.visibility</p:attrName>
                                        </p:attrNameLst>
                                      </p:cBhvr>
                                      <p:to>
                                        <p:strVal val="visible"/>
                                      </p:to>
                                    </p:set>
                                  </p:childTnLst>
                                  <p:subTnLst>
                                    <p:set>
                                      <p:cBhvr override="childStyle">
                                        <p:cTn dur="1" fill="hold" display="0" masterRel="nextClick" afterEffect="1"/>
                                        <p:tgtEl>
                                          <p:spTgt spid="126"/>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
                                            <p:txEl>
                                              <p:pRg st="4" end="4"/>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2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
                                            <p:txEl>
                                              <p:pRg st="5" end="5"/>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2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70" grpId="0" animBg="1"/>
      <p:bldP spid="96" grpId="0"/>
      <p:bldP spid="97" grpId="0"/>
      <p:bldP spid="99" grpId="0" animBg="1"/>
      <p:bldP spid="100" grpId="0" animBg="1"/>
      <p:bldP spid="127" grpId="0" animBg="1"/>
      <p:bldP spid="128" grpId="0" animBg="1"/>
      <p:bldP spid="60" grpId="0" animBg="1"/>
      <p:bldP spid="61" grpId="0" animBg="1"/>
      <p:bldP spid="126" grpId="0" animBg="1"/>
      <p:bldP spid="12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latin typeface="+mj-lt"/>
              </a:rPr>
              <a:t>Active Learning: Equilibrium effects from shifts in supply</a:t>
            </a:r>
          </a:p>
        </p:txBody>
      </p:sp>
      <p:sp>
        <p:nvSpPr>
          <p:cNvPr id="5" name="Line 60"/>
          <p:cNvSpPr>
            <a:spLocks noChangeShapeType="1"/>
          </p:cNvSpPr>
          <p:nvPr/>
        </p:nvSpPr>
        <p:spPr bwMode="auto">
          <a:xfrm>
            <a:off x="-152400" y="3259138"/>
            <a:ext cx="1192213" cy="0"/>
          </a:xfrm>
          <a:prstGeom prst="line">
            <a:avLst/>
          </a:prstGeom>
          <a:noFill/>
          <a:ln w="28575" cap="sq">
            <a:noFill/>
            <a:round/>
            <a:headEnd/>
            <a:tailEnd/>
          </a:ln>
        </p:spPr>
        <p:txBody>
          <a:bodyPr/>
          <a:lstStyle/>
          <a:p>
            <a:endParaRPr lang="en-US" dirty="0"/>
          </a:p>
        </p:txBody>
      </p:sp>
      <p:sp>
        <p:nvSpPr>
          <p:cNvPr id="6" name="Line 61"/>
          <p:cNvSpPr>
            <a:spLocks noChangeShapeType="1"/>
          </p:cNvSpPr>
          <p:nvPr/>
        </p:nvSpPr>
        <p:spPr bwMode="auto">
          <a:xfrm>
            <a:off x="-152400" y="7075488"/>
            <a:ext cx="1192213" cy="0"/>
          </a:xfrm>
          <a:prstGeom prst="line">
            <a:avLst/>
          </a:prstGeom>
          <a:noFill/>
          <a:ln w="28575" cap="sq">
            <a:noFill/>
            <a:round/>
            <a:headEnd/>
            <a:tailEnd/>
          </a:ln>
        </p:spPr>
        <p:txBody>
          <a:bodyPr/>
          <a:lstStyle/>
          <a:p>
            <a:endParaRPr lang="en-US" dirty="0"/>
          </a:p>
        </p:txBody>
      </p:sp>
      <p:sp>
        <p:nvSpPr>
          <p:cNvPr id="7" name="Line 62"/>
          <p:cNvSpPr>
            <a:spLocks noChangeShapeType="1"/>
          </p:cNvSpPr>
          <p:nvPr/>
        </p:nvSpPr>
        <p:spPr bwMode="auto">
          <a:xfrm>
            <a:off x="-152400" y="3259138"/>
            <a:ext cx="0" cy="493713"/>
          </a:xfrm>
          <a:prstGeom prst="line">
            <a:avLst/>
          </a:prstGeom>
          <a:noFill/>
          <a:ln w="28575" cap="sq">
            <a:noFill/>
            <a:round/>
            <a:headEnd/>
            <a:tailEnd/>
          </a:ln>
        </p:spPr>
        <p:txBody>
          <a:bodyPr/>
          <a:lstStyle/>
          <a:p>
            <a:endParaRPr lang="en-US" dirty="0"/>
          </a:p>
        </p:txBody>
      </p:sp>
      <p:sp>
        <p:nvSpPr>
          <p:cNvPr id="8" name="Line 63"/>
          <p:cNvSpPr>
            <a:spLocks noChangeShapeType="1"/>
          </p:cNvSpPr>
          <p:nvPr/>
        </p:nvSpPr>
        <p:spPr bwMode="auto">
          <a:xfrm>
            <a:off x="7131050" y="3259138"/>
            <a:ext cx="0" cy="493713"/>
          </a:xfrm>
          <a:prstGeom prst="line">
            <a:avLst/>
          </a:prstGeom>
          <a:noFill/>
          <a:ln w="28575" cap="sq">
            <a:noFill/>
            <a:round/>
            <a:headEnd/>
            <a:tailEnd/>
          </a:ln>
        </p:spPr>
        <p:txBody>
          <a:bodyPr/>
          <a:lstStyle/>
          <a:p>
            <a:endParaRPr lang="en-US" dirty="0"/>
          </a:p>
        </p:txBody>
      </p:sp>
      <p:sp>
        <p:nvSpPr>
          <p:cNvPr id="9" name="Line 64"/>
          <p:cNvSpPr>
            <a:spLocks noChangeShapeType="1"/>
          </p:cNvSpPr>
          <p:nvPr/>
        </p:nvSpPr>
        <p:spPr bwMode="auto">
          <a:xfrm>
            <a:off x="1039813" y="3259138"/>
            <a:ext cx="1873250" cy="0"/>
          </a:xfrm>
          <a:prstGeom prst="line">
            <a:avLst/>
          </a:prstGeom>
          <a:noFill/>
          <a:ln w="28575" cap="sq">
            <a:noFill/>
            <a:round/>
            <a:headEnd/>
            <a:tailEnd/>
          </a:ln>
        </p:spPr>
        <p:txBody>
          <a:bodyPr/>
          <a:lstStyle/>
          <a:p>
            <a:endParaRPr lang="en-US" dirty="0"/>
          </a:p>
        </p:txBody>
      </p:sp>
      <p:sp>
        <p:nvSpPr>
          <p:cNvPr id="11" name="Line 65"/>
          <p:cNvSpPr>
            <a:spLocks noChangeShapeType="1"/>
          </p:cNvSpPr>
          <p:nvPr/>
        </p:nvSpPr>
        <p:spPr bwMode="auto">
          <a:xfrm>
            <a:off x="-152400" y="3752851"/>
            <a:ext cx="0" cy="474662"/>
          </a:xfrm>
          <a:prstGeom prst="line">
            <a:avLst/>
          </a:prstGeom>
          <a:noFill/>
          <a:ln w="28575" cap="sq">
            <a:noFill/>
            <a:round/>
            <a:headEnd/>
            <a:tailEnd/>
          </a:ln>
        </p:spPr>
        <p:txBody>
          <a:bodyPr/>
          <a:lstStyle/>
          <a:p>
            <a:endParaRPr lang="en-US" dirty="0"/>
          </a:p>
        </p:txBody>
      </p:sp>
      <p:sp>
        <p:nvSpPr>
          <p:cNvPr id="12" name="Line 66"/>
          <p:cNvSpPr>
            <a:spLocks noChangeShapeType="1"/>
          </p:cNvSpPr>
          <p:nvPr/>
        </p:nvSpPr>
        <p:spPr bwMode="auto">
          <a:xfrm>
            <a:off x="7131050" y="3752851"/>
            <a:ext cx="0" cy="474662"/>
          </a:xfrm>
          <a:prstGeom prst="line">
            <a:avLst/>
          </a:prstGeom>
          <a:noFill/>
          <a:ln w="28575" cap="sq">
            <a:noFill/>
            <a:round/>
            <a:headEnd/>
            <a:tailEnd/>
          </a:ln>
        </p:spPr>
        <p:txBody>
          <a:bodyPr/>
          <a:lstStyle/>
          <a:p>
            <a:endParaRPr lang="en-US" dirty="0"/>
          </a:p>
        </p:txBody>
      </p:sp>
      <p:sp>
        <p:nvSpPr>
          <p:cNvPr id="13" name="Line 67"/>
          <p:cNvSpPr>
            <a:spLocks noChangeShapeType="1"/>
          </p:cNvSpPr>
          <p:nvPr/>
        </p:nvSpPr>
        <p:spPr bwMode="auto">
          <a:xfrm>
            <a:off x="-152400" y="4227513"/>
            <a:ext cx="0" cy="474663"/>
          </a:xfrm>
          <a:prstGeom prst="line">
            <a:avLst/>
          </a:prstGeom>
          <a:noFill/>
          <a:ln w="28575" cap="sq">
            <a:noFill/>
            <a:round/>
            <a:headEnd/>
            <a:tailEnd/>
          </a:ln>
        </p:spPr>
        <p:txBody>
          <a:bodyPr/>
          <a:lstStyle/>
          <a:p>
            <a:endParaRPr lang="en-US" dirty="0"/>
          </a:p>
        </p:txBody>
      </p:sp>
      <p:sp>
        <p:nvSpPr>
          <p:cNvPr id="14" name="Line 68"/>
          <p:cNvSpPr>
            <a:spLocks noChangeShapeType="1"/>
          </p:cNvSpPr>
          <p:nvPr/>
        </p:nvSpPr>
        <p:spPr bwMode="auto">
          <a:xfrm>
            <a:off x="7131050" y="4227513"/>
            <a:ext cx="0" cy="474663"/>
          </a:xfrm>
          <a:prstGeom prst="line">
            <a:avLst/>
          </a:prstGeom>
          <a:noFill/>
          <a:ln w="28575" cap="sq">
            <a:noFill/>
            <a:round/>
            <a:headEnd/>
            <a:tailEnd/>
          </a:ln>
        </p:spPr>
        <p:txBody>
          <a:bodyPr/>
          <a:lstStyle/>
          <a:p>
            <a:endParaRPr lang="en-US" dirty="0"/>
          </a:p>
        </p:txBody>
      </p:sp>
      <p:sp>
        <p:nvSpPr>
          <p:cNvPr id="15" name="Line 69"/>
          <p:cNvSpPr>
            <a:spLocks noChangeShapeType="1"/>
          </p:cNvSpPr>
          <p:nvPr/>
        </p:nvSpPr>
        <p:spPr bwMode="auto">
          <a:xfrm>
            <a:off x="-152400" y="4702176"/>
            <a:ext cx="0" cy="474662"/>
          </a:xfrm>
          <a:prstGeom prst="line">
            <a:avLst/>
          </a:prstGeom>
          <a:noFill/>
          <a:ln w="28575" cap="sq">
            <a:noFill/>
            <a:round/>
            <a:headEnd/>
            <a:tailEnd/>
          </a:ln>
        </p:spPr>
        <p:txBody>
          <a:bodyPr/>
          <a:lstStyle/>
          <a:p>
            <a:endParaRPr lang="en-US" dirty="0"/>
          </a:p>
        </p:txBody>
      </p:sp>
      <p:sp>
        <p:nvSpPr>
          <p:cNvPr id="16" name="Line 70"/>
          <p:cNvSpPr>
            <a:spLocks noChangeShapeType="1"/>
          </p:cNvSpPr>
          <p:nvPr/>
        </p:nvSpPr>
        <p:spPr bwMode="auto">
          <a:xfrm>
            <a:off x="7131050" y="4702176"/>
            <a:ext cx="0" cy="474662"/>
          </a:xfrm>
          <a:prstGeom prst="line">
            <a:avLst/>
          </a:prstGeom>
          <a:noFill/>
          <a:ln w="28575" cap="sq">
            <a:noFill/>
            <a:round/>
            <a:headEnd/>
            <a:tailEnd/>
          </a:ln>
        </p:spPr>
        <p:txBody>
          <a:bodyPr/>
          <a:lstStyle/>
          <a:p>
            <a:endParaRPr lang="en-US" dirty="0"/>
          </a:p>
        </p:txBody>
      </p:sp>
      <p:sp>
        <p:nvSpPr>
          <p:cNvPr id="17" name="Line 71"/>
          <p:cNvSpPr>
            <a:spLocks noChangeShapeType="1"/>
          </p:cNvSpPr>
          <p:nvPr/>
        </p:nvSpPr>
        <p:spPr bwMode="auto">
          <a:xfrm>
            <a:off x="-152400" y="5176838"/>
            <a:ext cx="0" cy="474663"/>
          </a:xfrm>
          <a:prstGeom prst="line">
            <a:avLst/>
          </a:prstGeom>
          <a:noFill/>
          <a:ln w="28575" cap="sq">
            <a:noFill/>
            <a:round/>
            <a:headEnd/>
            <a:tailEnd/>
          </a:ln>
        </p:spPr>
        <p:txBody>
          <a:bodyPr/>
          <a:lstStyle/>
          <a:p>
            <a:endParaRPr lang="en-US" dirty="0"/>
          </a:p>
        </p:txBody>
      </p:sp>
      <p:sp>
        <p:nvSpPr>
          <p:cNvPr id="18" name="Line 72"/>
          <p:cNvSpPr>
            <a:spLocks noChangeShapeType="1"/>
          </p:cNvSpPr>
          <p:nvPr/>
        </p:nvSpPr>
        <p:spPr bwMode="auto">
          <a:xfrm>
            <a:off x="7131050" y="5176838"/>
            <a:ext cx="0" cy="474663"/>
          </a:xfrm>
          <a:prstGeom prst="line">
            <a:avLst/>
          </a:prstGeom>
          <a:noFill/>
          <a:ln w="28575" cap="sq">
            <a:noFill/>
            <a:round/>
            <a:headEnd/>
            <a:tailEnd/>
          </a:ln>
        </p:spPr>
        <p:txBody>
          <a:bodyPr/>
          <a:lstStyle/>
          <a:p>
            <a:endParaRPr lang="en-US" dirty="0"/>
          </a:p>
        </p:txBody>
      </p:sp>
      <p:sp>
        <p:nvSpPr>
          <p:cNvPr id="19" name="Line 73"/>
          <p:cNvSpPr>
            <a:spLocks noChangeShapeType="1"/>
          </p:cNvSpPr>
          <p:nvPr/>
        </p:nvSpPr>
        <p:spPr bwMode="auto">
          <a:xfrm>
            <a:off x="-152400" y="5651501"/>
            <a:ext cx="0" cy="474662"/>
          </a:xfrm>
          <a:prstGeom prst="line">
            <a:avLst/>
          </a:prstGeom>
          <a:noFill/>
          <a:ln w="28575" cap="sq">
            <a:noFill/>
            <a:round/>
            <a:headEnd/>
            <a:tailEnd/>
          </a:ln>
        </p:spPr>
        <p:txBody>
          <a:bodyPr/>
          <a:lstStyle/>
          <a:p>
            <a:endParaRPr lang="en-US" dirty="0"/>
          </a:p>
        </p:txBody>
      </p:sp>
      <p:sp>
        <p:nvSpPr>
          <p:cNvPr id="20" name="Line 74"/>
          <p:cNvSpPr>
            <a:spLocks noChangeShapeType="1"/>
          </p:cNvSpPr>
          <p:nvPr/>
        </p:nvSpPr>
        <p:spPr bwMode="auto">
          <a:xfrm>
            <a:off x="7131050" y="5651501"/>
            <a:ext cx="0" cy="474662"/>
          </a:xfrm>
          <a:prstGeom prst="line">
            <a:avLst/>
          </a:prstGeom>
          <a:noFill/>
          <a:ln w="28575" cap="sq">
            <a:noFill/>
            <a:round/>
            <a:headEnd/>
            <a:tailEnd/>
          </a:ln>
        </p:spPr>
        <p:txBody>
          <a:bodyPr/>
          <a:lstStyle/>
          <a:p>
            <a:endParaRPr lang="en-US" dirty="0"/>
          </a:p>
        </p:txBody>
      </p:sp>
      <p:sp>
        <p:nvSpPr>
          <p:cNvPr id="21" name="Line 75"/>
          <p:cNvSpPr>
            <a:spLocks noChangeShapeType="1"/>
          </p:cNvSpPr>
          <p:nvPr/>
        </p:nvSpPr>
        <p:spPr bwMode="auto">
          <a:xfrm>
            <a:off x="-152400" y="6126163"/>
            <a:ext cx="0" cy="474663"/>
          </a:xfrm>
          <a:prstGeom prst="line">
            <a:avLst/>
          </a:prstGeom>
          <a:noFill/>
          <a:ln w="28575" cap="sq">
            <a:noFill/>
            <a:round/>
            <a:headEnd/>
            <a:tailEnd/>
          </a:ln>
        </p:spPr>
        <p:txBody>
          <a:bodyPr/>
          <a:lstStyle/>
          <a:p>
            <a:endParaRPr lang="en-US" dirty="0"/>
          </a:p>
        </p:txBody>
      </p:sp>
      <p:sp>
        <p:nvSpPr>
          <p:cNvPr id="22" name="Line 76"/>
          <p:cNvSpPr>
            <a:spLocks noChangeShapeType="1"/>
          </p:cNvSpPr>
          <p:nvPr/>
        </p:nvSpPr>
        <p:spPr bwMode="auto">
          <a:xfrm>
            <a:off x="7131050" y="6126163"/>
            <a:ext cx="0" cy="474663"/>
          </a:xfrm>
          <a:prstGeom prst="line">
            <a:avLst/>
          </a:prstGeom>
          <a:noFill/>
          <a:ln w="28575" cap="sq">
            <a:noFill/>
            <a:round/>
            <a:headEnd/>
            <a:tailEnd/>
          </a:ln>
        </p:spPr>
        <p:txBody>
          <a:bodyPr/>
          <a:lstStyle/>
          <a:p>
            <a:endParaRPr lang="en-US" dirty="0"/>
          </a:p>
        </p:txBody>
      </p:sp>
      <p:sp>
        <p:nvSpPr>
          <p:cNvPr id="23" name="Line 77"/>
          <p:cNvSpPr>
            <a:spLocks noChangeShapeType="1"/>
          </p:cNvSpPr>
          <p:nvPr/>
        </p:nvSpPr>
        <p:spPr bwMode="auto">
          <a:xfrm>
            <a:off x="-152400" y="6600826"/>
            <a:ext cx="0" cy="474662"/>
          </a:xfrm>
          <a:prstGeom prst="line">
            <a:avLst/>
          </a:prstGeom>
          <a:noFill/>
          <a:ln w="28575" cap="sq">
            <a:noFill/>
            <a:round/>
            <a:headEnd/>
            <a:tailEnd/>
          </a:ln>
        </p:spPr>
        <p:txBody>
          <a:bodyPr/>
          <a:lstStyle/>
          <a:p>
            <a:endParaRPr lang="en-US" dirty="0"/>
          </a:p>
        </p:txBody>
      </p:sp>
      <p:sp>
        <p:nvSpPr>
          <p:cNvPr id="24" name="Line 78"/>
          <p:cNvSpPr>
            <a:spLocks noChangeShapeType="1"/>
          </p:cNvSpPr>
          <p:nvPr/>
        </p:nvSpPr>
        <p:spPr bwMode="auto">
          <a:xfrm>
            <a:off x="7131050" y="6600826"/>
            <a:ext cx="0" cy="474662"/>
          </a:xfrm>
          <a:prstGeom prst="line">
            <a:avLst/>
          </a:prstGeom>
          <a:noFill/>
          <a:ln w="28575" cap="sq">
            <a:noFill/>
            <a:round/>
            <a:headEnd/>
            <a:tailEnd/>
          </a:ln>
        </p:spPr>
        <p:txBody>
          <a:bodyPr/>
          <a:lstStyle/>
          <a:p>
            <a:endParaRPr lang="en-US" dirty="0"/>
          </a:p>
        </p:txBody>
      </p:sp>
      <p:sp>
        <p:nvSpPr>
          <p:cNvPr id="25" name="Line 79"/>
          <p:cNvSpPr>
            <a:spLocks noChangeShapeType="1"/>
          </p:cNvSpPr>
          <p:nvPr/>
        </p:nvSpPr>
        <p:spPr bwMode="auto">
          <a:xfrm>
            <a:off x="1039813" y="7075488"/>
            <a:ext cx="1873250" cy="0"/>
          </a:xfrm>
          <a:prstGeom prst="line">
            <a:avLst/>
          </a:prstGeom>
          <a:noFill/>
          <a:ln w="28575" cap="sq">
            <a:noFill/>
            <a:round/>
            <a:headEnd/>
            <a:tailEnd/>
          </a:ln>
        </p:spPr>
        <p:txBody>
          <a:bodyPr/>
          <a:lstStyle/>
          <a:p>
            <a:endParaRPr lang="en-US" dirty="0"/>
          </a:p>
        </p:txBody>
      </p:sp>
      <p:sp>
        <p:nvSpPr>
          <p:cNvPr id="26" name="Line 80"/>
          <p:cNvSpPr>
            <a:spLocks noChangeShapeType="1"/>
          </p:cNvSpPr>
          <p:nvPr/>
        </p:nvSpPr>
        <p:spPr bwMode="auto">
          <a:xfrm>
            <a:off x="2913063" y="3259138"/>
            <a:ext cx="266700" cy="0"/>
          </a:xfrm>
          <a:prstGeom prst="line">
            <a:avLst/>
          </a:prstGeom>
          <a:noFill/>
          <a:ln w="28575" cap="sq">
            <a:noFill/>
            <a:round/>
            <a:headEnd/>
            <a:tailEnd/>
          </a:ln>
        </p:spPr>
        <p:txBody>
          <a:bodyPr/>
          <a:lstStyle/>
          <a:p>
            <a:endParaRPr lang="en-US" dirty="0"/>
          </a:p>
        </p:txBody>
      </p:sp>
      <p:sp>
        <p:nvSpPr>
          <p:cNvPr id="27" name="Line 81"/>
          <p:cNvSpPr>
            <a:spLocks noChangeShapeType="1"/>
          </p:cNvSpPr>
          <p:nvPr/>
        </p:nvSpPr>
        <p:spPr bwMode="auto">
          <a:xfrm>
            <a:off x="3179763" y="3259138"/>
            <a:ext cx="1598612" cy="0"/>
          </a:xfrm>
          <a:prstGeom prst="line">
            <a:avLst/>
          </a:prstGeom>
          <a:noFill/>
          <a:ln w="28575" cap="sq">
            <a:noFill/>
            <a:round/>
            <a:headEnd/>
            <a:tailEnd/>
          </a:ln>
        </p:spPr>
        <p:txBody>
          <a:bodyPr/>
          <a:lstStyle/>
          <a:p>
            <a:endParaRPr lang="en-US" dirty="0"/>
          </a:p>
        </p:txBody>
      </p:sp>
      <p:sp>
        <p:nvSpPr>
          <p:cNvPr id="28" name="Line 82"/>
          <p:cNvSpPr>
            <a:spLocks noChangeShapeType="1"/>
          </p:cNvSpPr>
          <p:nvPr/>
        </p:nvSpPr>
        <p:spPr bwMode="auto">
          <a:xfrm>
            <a:off x="4778375" y="3259138"/>
            <a:ext cx="452438" cy="0"/>
          </a:xfrm>
          <a:prstGeom prst="line">
            <a:avLst/>
          </a:prstGeom>
          <a:noFill/>
          <a:ln w="28575" cap="sq">
            <a:noFill/>
            <a:round/>
            <a:headEnd/>
            <a:tailEnd/>
          </a:ln>
        </p:spPr>
        <p:txBody>
          <a:bodyPr/>
          <a:lstStyle/>
          <a:p>
            <a:endParaRPr lang="en-US" dirty="0"/>
          </a:p>
        </p:txBody>
      </p:sp>
      <p:sp>
        <p:nvSpPr>
          <p:cNvPr id="29" name="Line 84"/>
          <p:cNvSpPr>
            <a:spLocks noChangeShapeType="1"/>
          </p:cNvSpPr>
          <p:nvPr/>
        </p:nvSpPr>
        <p:spPr bwMode="auto">
          <a:xfrm>
            <a:off x="2913063" y="7075488"/>
            <a:ext cx="266700" cy="0"/>
          </a:xfrm>
          <a:prstGeom prst="line">
            <a:avLst/>
          </a:prstGeom>
          <a:noFill/>
          <a:ln w="28575" cap="sq">
            <a:noFill/>
            <a:round/>
            <a:headEnd/>
            <a:tailEnd/>
          </a:ln>
        </p:spPr>
        <p:txBody>
          <a:bodyPr/>
          <a:lstStyle/>
          <a:p>
            <a:endParaRPr lang="en-US" dirty="0"/>
          </a:p>
        </p:txBody>
      </p:sp>
      <p:sp>
        <p:nvSpPr>
          <p:cNvPr id="30" name="Line 85"/>
          <p:cNvSpPr>
            <a:spLocks noChangeShapeType="1"/>
          </p:cNvSpPr>
          <p:nvPr/>
        </p:nvSpPr>
        <p:spPr bwMode="auto">
          <a:xfrm>
            <a:off x="3179763" y="7075488"/>
            <a:ext cx="1598612" cy="0"/>
          </a:xfrm>
          <a:prstGeom prst="line">
            <a:avLst/>
          </a:prstGeom>
          <a:noFill/>
          <a:ln w="28575" cap="sq">
            <a:noFill/>
            <a:round/>
            <a:headEnd/>
            <a:tailEnd/>
          </a:ln>
        </p:spPr>
        <p:txBody>
          <a:bodyPr/>
          <a:lstStyle/>
          <a:p>
            <a:endParaRPr lang="en-US" dirty="0"/>
          </a:p>
        </p:txBody>
      </p:sp>
      <p:sp>
        <p:nvSpPr>
          <p:cNvPr id="31" name="Line 86"/>
          <p:cNvSpPr>
            <a:spLocks noChangeShapeType="1"/>
          </p:cNvSpPr>
          <p:nvPr/>
        </p:nvSpPr>
        <p:spPr bwMode="auto">
          <a:xfrm>
            <a:off x="4778375" y="7075488"/>
            <a:ext cx="452438" cy="0"/>
          </a:xfrm>
          <a:prstGeom prst="line">
            <a:avLst/>
          </a:prstGeom>
          <a:noFill/>
          <a:ln w="28575" cap="sq">
            <a:noFill/>
            <a:round/>
            <a:headEnd/>
            <a:tailEnd/>
          </a:ln>
        </p:spPr>
        <p:txBody>
          <a:bodyPr/>
          <a:lstStyle/>
          <a:p>
            <a:endParaRPr lang="en-US" dirty="0"/>
          </a:p>
        </p:txBody>
      </p:sp>
      <p:sp>
        <p:nvSpPr>
          <p:cNvPr id="32" name="Line 87"/>
          <p:cNvSpPr>
            <a:spLocks noChangeShapeType="1"/>
          </p:cNvSpPr>
          <p:nvPr/>
        </p:nvSpPr>
        <p:spPr bwMode="auto">
          <a:xfrm>
            <a:off x="5230813" y="7075488"/>
            <a:ext cx="1900237" cy="0"/>
          </a:xfrm>
          <a:prstGeom prst="line">
            <a:avLst/>
          </a:prstGeom>
          <a:noFill/>
          <a:ln w="28575" cap="sq">
            <a:noFill/>
            <a:round/>
            <a:headEnd/>
            <a:tailEnd/>
          </a:ln>
        </p:spPr>
        <p:txBody>
          <a:bodyPr/>
          <a:lstStyle/>
          <a:p>
            <a:endParaRPr lang="en-US" dirty="0"/>
          </a:p>
        </p:txBody>
      </p:sp>
      <p:cxnSp>
        <p:nvCxnSpPr>
          <p:cNvPr id="33" name="Straight Connector 32"/>
          <p:cNvCxnSpPr/>
          <p:nvPr/>
        </p:nvCxnSpPr>
        <p:spPr>
          <a:xfrm>
            <a:off x="723367" y="2631902"/>
            <a:ext cx="0" cy="3494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23367" y="6126163"/>
            <a:ext cx="49325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31379" y="2811922"/>
            <a:ext cx="4399434" cy="3204356"/>
          </a:xfrm>
          <a:prstGeom prst="line">
            <a:avLst/>
          </a:prstGeom>
          <a:ln w="38100">
            <a:solidFill>
              <a:srgbClr val="E46C0A"/>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831379" y="2883930"/>
            <a:ext cx="4194466" cy="3132348"/>
          </a:xfrm>
          <a:prstGeom prst="line">
            <a:avLst/>
          </a:prstGeom>
          <a:ln w="38100">
            <a:solidFill>
              <a:srgbClr val="558ED5"/>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331879" y="5728246"/>
            <a:ext cx="1080120" cy="369332"/>
          </a:xfrm>
          <a:prstGeom prst="rect">
            <a:avLst/>
          </a:prstGeom>
          <a:noFill/>
        </p:spPr>
        <p:txBody>
          <a:bodyPr wrap="square" rtlCol="0">
            <a:spAutoFit/>
          </a:bodyPr>
          <a:lstStyle/>
          <a:p>
            <a:r>
              <a:rPr lang="en-US" b="1" dirty="0"/>
              <a:t>D</a:t>
            </a:r>
          </a:p>
        </p:txBody>
      </p:sp>
      <p:sp>
        <p:nvSpPr>
          <p:cNvPr id="38" name="TextBox 37"/>
          <p:cNvSpPr txBox="1"/>
          <p:nvPr/>
        </p:nvSpPr>
        <p:spPr>
          <a:xfrm>
            <a:off x="5025845" y="2631902"/>
            <a:ext cx="954106" cy="369332"/>
          </a:xfrm>
          <a:prstGeom prst="rect">
            <a:avLst/>
          </a:prstGeom>
          <a:noFill/>
        </p:spPr>
        <p:txBody>
          <a:bodyPr wrap="square" rtlCol="0">
            <a:spAutoFit/>
          </a:bodyPr>
          <a:lstStyle/>
          <a:p>
            <a:r>
              <a:rPr lang="en-US" b="1" dirty="0"/>
              <a:t>S</a:t>
            </a:r>
          </a:p>
        </p:txBody>
      </p:sp>
      <p:sp>
        <p:nvSpPr>
          <p:cNvPr id="39" name="TextBox 38"/>
          <p:cNvSpPr txBox="1"/>
          <p:nvPr/>
        </p:nvSpPr>
        <p:spPr>
          <a:xfrm>
            <a:off x="363327" y="2442590"/>
            <a:ext cx="596106" cy="369332"/>
          </a:xfrm>
          <a:prstGeom prst="rect">
            <a:avLst/>
          </a:prstGeom>
          <a:noFill/>
        </p:spPr>
        <p:txBody>
          <a:bodyPr wrap="square" rtlCol="0">
            <a:spAutoFit/>
          </a:bodyPr>
          <a:lstStyle/>
          <a:p>
            <a:r>
              <a:rPr lang="en-US" b="1" dirty="0"/>
              <a:t>P</a:t>
            </a:r>
          </a:p>
        </p:txBody>
      </p:sp>
      <p:sp>
        <p:nvSpPr>
          <p:cNvPr id="40" name="TextBox 39"/>
          <p:cNvSpPr txBox="1"/>
          <p:nvPr/>
        </p:nvSpPr>
        <p:spPr>
          <a:xfrm>
            <a:off x="5502898" y="6091648"/>
            <a:ext cx="571563" cy="369332"/>
          </a:xfrm>
          <a:prstGeom prst="rect">
            <a:avLst/>
          </a:prstGeom>
          <a:noFill/>
        </p:spPr>
        <p:txBody>
          <a:bodyPr wrap="square" rtlCol="0">
            <a:spAutoFit/>
          </a:bodyPr>
          <a:lstStyle/>
          <a:p>
            <a:r>
              <a:rPr lang="en-US" b="1" dirty="0"/>
              <a:t>Q</a:t>
            </a:r>
          </a:p>
        </p:txBody>
      </p:sp>
      <p:cxnSp>
        <p:nvCxnSpPr>
          <p:cNvPr id="41" name="Straight Connector 40"/>
          <p:cNvCxnSpPr/>
          <p:nvPr/>
        </p:nvCxnSpPr>
        <p:spPr>
          <a:xfrm>
            <a:off x="3008644" y="4414100"/>
            <a:ext cx="0" cy="171206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723367" y="4382757"/>
            <a:ext cx="2285278"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178165" y="4194366"/>
            <a:ext cx="596106" cy="369332"/>
          </a:xfrm>
          <a:prstGeom prst="rect">
            <a:avLst/>
          </a:prstGeom>
          <a:noFill/>
        </p:spPr>
        <p:txBody>
          <a:bodyPr wrap="square" rtlCol="0">
            <a:spAutoFit/>
          </a:bodyPr>
          <a:lstStyle/>
          <a:p>
            <a:r>
              <a:rPr lang="en-US" dirty="0"/>
              <a:t>P*</a:t>
            </a:r>
          </a:p>
        </p:txBody>
      </p:sp>
      <p:sp>
        <p:nvSpPr>
          <p:cNvPr id="44" name="TextBox 43"/>
          <p:cNvSpPr txBox="1"/>
          <p:nvPr/>
        </p:nvSpPr>
        <p:spPr>
          <a:xfrm>
            <a:off x="2848189" y="6097578"/>
            <a:ext cx="596106" cy="369332"/>
          </a:xfrm>
          <a:prstGeom prst="rect">
            <a:avLst/>
          </a:prstGeom>
          <a:noFill/>
        </p:spPr>
        <p:txBody>
          <a:bodyPr wrap="square" rtlCol="0">
            <a:spAutoFit/>
          </a:bodyPr>
          <a:lstStyle/>
          <a:p>
            <a:r>
              <a:rPr lang="en-US" dirty="0"/>
              <a:t>Q*</a:t>
            </a:r>
          </a:p>
        </p:txBody>
      </p:sp>
      <p:sp>
        <p:nvSpPr>
          <p:cNvPr id="63" name="TextBox 62"/>
          <p:cNvSpPr txBox="1"/>
          <p:nvPr/>
        </p:nvSpPr>
        <p:spPr>
          <a:xfrm>
            <a:off x="1828800" y="2453702"/>
            <a:ext cx="2133600" cy="369332"/>
          </a:xfrm>
          <a:prstGeom prst="rect">
            <a:avLst/>
          </a:prstGeom>
          <a:noFill/>
        </p:spPr>
        <p:txBody>
          <a:bodyPr wrap="square" rtlCol="0">
            <a:spAutoFit/>
          </a:bodyPr>
          <a:lstStyle/>
          <a:p>
            <a:r>
              <a:rPr lang="en-US" dirty="0"/>
              <a:t>Ice Cream Market</a:t>
            </a:r>
          </a:p>
        </p:txBody>
      </p:sp>
      <p:sp>
        <p:nvSpPr>
          <p:cNvPr id="65" name="Freeform 131"/>
          <p:cNvSpPr>
            <a:spLocks/>
          </p:cNvSpPr>
          <p:nvPr/>
        </p:nvSpPr>
        <p:spPr bwMode="auto">
          <a:xfrm>
            <a:off x="2977018" y="4350529"/>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66" name="Text Placeholder 9"/>
          <p:cNvSpPr txBox="1">
            <a:spLocks/>
          </p:cNvSpPr>
          <p:nvPr/>
        </p:nvSpPr>
        <p:spPr>
          <a:xfrm>
            <a:off x="457200" y="1295401"/>
            <a:ext cx="8229600" cy="1158302"/>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a:t>Suppose the cost of sugar, an input for making ice cream, increases. Identify whether supply, demand, or both shift(s) and the new equilibrium price and quantity for ice cream.</a:t>
            </a:r>
          </a:p>
        </p:txBody>
      </p:sp>
    </p:spTree>
    <p:extLst>
      <p:ext uri="{BB962C8B-B14F-4D97-AF65-F5344CB8AC3E}">
        <p14:creationId xmlns:p14="http://schemas.microsoft.com/office/powerpoint/2010/main" val="26176557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173613" y="3805516"/>
            <a:ext cx="766760" cy="369332"/>
          </a:xfrm>
          <a:prstGeom prst="rect">
            <a:avLst/>
          </a:prstGeom>
          <a:noFill/>
        </p:spPr>
        <p:txBody>
          <a:bodyPr wrap="square" rtlCol="0">
            <a:spAutoFit/>
          </a:bodyPr>
          <a:lstStyle/>
          <a:p>
            <a:r>
              <a:rPr lang="en-US" dirty="0"/>
              <a:t>P**</a:t>
            </a:r>
          </a:p>
        </p:txBody>
      </p:sp>
      <p:sp>
        <p:nvSpPr>
          <p:cNvPr id="59" name="Rectangle 58"/>
          <p:cNvSpPr/>
          <p:nvPr/>
        </p:nvSpPr>
        <p:spPr>
          <a:xfrm>
            <a:off x="178165" y="3852129"/>
            <a:ext cx="483215" cy="3227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Autofit/>
          </a:bodyPr>
          <a:lstStyle/>
          <a:p>
            <a:r>
              <a:rPr lang="en-US" sz="3600" dirty="0">
                <a:latin typeface="+mj-lt"/>
              </a:rPr>
              <a:t>Active Learning</a:t>
            </a:r>
            <a:r>
              <a:rPr lang="en-US" sz="3600" dirty="0"/>
              <a:t> Solution XIII</a:t>
            </a:r>
            <a:endParaRPr lang="en-US" sz="3600" dirty="0">
              <a:latin typeface="+mj-lt"/>
            </a:endParaRPr>
          </a:p>
        </p:txBody>
      </p:sp>
      <p:sp>
        <p:nvSpPr>
          <p:cNvPr id="62" name="Content Placeholder 19"/>
          <p:cNvSpPr>
            <a:spLocks noGrp="1"/>
          </p:cNvSpPr>
          <p:nvPr>
            <p:ph idx="4294967295"/>
          </p:nvPr>
        </p:nvSpPr>
        <p:spPr>
          <a:xfrm>
            <a:off x="5745673" y="2753220"/>
            <a:ext cx="3434821" cy="3194617"/>
          </a:xfrm>
        </p:spPr>
        <p:txBody>
          <a:bodyPr>
            <a:noAutofit/>
          </a:bodyPr>
          <a:lstStyle/>
          <a:p>
            <a:r>
              <a:rPr lang="en-US" sz="2000" dirty="0"/>
              <a:t>The cost of an input increases, causing a decrease in supply.</a:t>
            </a:r>
          </a:p>
          <a:p>
            <a:r>
              <a:rPr lang="en-US" sz="2000" dirty="0"/>
              <a:t>The supply curve shifts left.</a:t>
            </a:r>
          </a:p>
          <a:p>
            <a:r>
              <a:rPr lang="en-US" sz="2000" dirty="0"/>
              <a:t>The market equilibrium changes.</a:t>
            </a:r>
          </a:p>
          <a:p>
            <a:pPr lvl="1"/>
            <a:r>
              <a:rPr lang="en-US" sz="1800" dirty="0"/>
              <a:t>Equilibrium price increases.</a:t>
            </a:r>
          </a:p>
          <a:p>
            <a:pPr lvl="1"/>
            <a:r>
              <a:rPr lang="en-US" sz="1800" dirty="0"/>
              <a:t>Equilibrium quantity decreases.</a:t>
            </a:r>
          </a:p>
          <a:p>
            <a:endParaRPr lang="en-US" sz="2000" dirty="0"/>
          </a:p>
        </p:txBody>
      </p:sp>
      <p:sp>
        <p:nvSpPr>
          <p:cNvPr id="5" name="Line 60"/>
          <p:cNvSpPr>
            <a:spLocks noChangeShapeType="1"/>
          </p:cNvSpPr>
          <p:nvPr/>
        </p:nvSpPr>
        <p:spPr bwMode="auto">
          <a:xfrm>
            <a:off x="-152400" y="3259138"/>
            <a:ext cx="1192213" cy="0"/>
          </a:xfrm>
          <a:prstGeom prst="line">
            <a:avLst/>
          </a:prstGeom>
          <a:noFill/>
          <a:ln w="28575" cap="sq">
            <a:noFill/>
            <a:round/>
            <a:headEnd/>
            <a:tailEnd/>
          </a:ln>
        </p:spPr>
        <p:txBody>
          <a:bodyPr/>
          <a:lstStyle/>
          <a:p>
            <a:endParaRPr lang="en-US" dirty="0"/>
          </a:p>
        </p:txBody>
      </p:sp>
      <p:sp>
        <p:nvSpPr>
          <p:cNvPr id="6" name="Line 61"/>
          <p:cNvSpPr>
            <a:spLocks noChangeShapeType="1"/>
          </p:cNvSpPr>
          <p:nvPr/>
        </p:nvSpPr>
        <p:spPr bwMode="auto">
          <a:xfrm>
            <a:off x="-152400" y="7075488"/>
            <a:ext cx="1192213" cy="0"/>
          </a:xfrm>
          <a:prstGeom prst="line">
            <a:avLst/>
          </a:prstGeom>
          <a:noFill/>
          <a:ln w="28575" cap="sq">
            <a:noFill/>
            <a:round/>
            <a:headEnd/>
            <a:tailEnd/>
          </a:ln>
        </p:spPr>
        <p:txBody>
          <a:bodyPr/>
          <a:lstStyle/>
          <a:p>
            <a:endParaRPr lang="en-US" dirty="0"/>
          </a:p>
        </p:txBody>
      </p:sp>
      <p:sp>
        <p:nvSpPr>
          <p:cNvPr id="7" name="Line 62"/>
          <p:cNvSpPr>
            <a:spLocks noChangeShapeType="1"/>
          </p:cNvSpPr>
          <p:nvPr/>
        </p:nvSpPr>
        <p:spPr bwMode="auto">
          <a:xfrm>
            <a:off x="-152400" y="3259138"/>
            <a:ext cx="0" cy="493713"/>
          </a:xfrm>
          <a:prstGeom prst="line">
            <a:avLst/>
          </a:prstGeom>
          <a:noFill/>
          <a:ln w="28575" cap="sq">
            <a:noFill/>
            <a:round/>
            <a:headEnd/>
            <a:tailEnd/>
          </a:ln>
        </p:spPr>
        <p:txBody>
          <a:bodyPr/>
          <a:lstStyle/>
          <a:p>
            <a:endParaRPr lang="en-US" dirty="0"/>
          </a:p>
        </p:txBody>
      </p:sp>
      <p:sp>
        <p:nvSpPr>
          <p:cNvPr id="8" name="Line 63"/>
          <p:cNvSpPr>
            <a:spLocks noChangeShapeType="1"/>
          </p:cNvSpPr>
          <p:nvPr/>
        </p:nvSpPr>
        <p:spPr bwMode="auto">
          <a:xfrm>
            <a:off x="7131050" y="3259138"/>
            <a:ext cx="0" cy="493713"/>
          </a:xfrm>
          <a:prstGeom prst="line">
            <a:avLst/>
          </a:prstGeom>
          <a:noFill/>
          <a:ln w="28575" cap="sq">
            <a:noFill/>
            <a:round/>
            <a:headEnd/>
            <a:tailEnd/>
          </a:ln>
        </p:spPr>
        <p:txBody>
          <a:bodyPr/>
          <a:lstStyle/>
          <a:p>
            <a:endParaRPr lang="en-US" dirty="0"/>
          </a:p>
        </p:txBody>
      </p:sp>
      <p:sp>
        <p:nvSpPr>
          <p:cNvPr id="9" name="Line 64"/>
          <p:cNvSpPr>
            <a:spLocks noChangeShapeType="1"/>
          </p:cNvSpPr>
          <p:nvPr/>
        </p:nvSpPr>
        <p:spPr bwMode="auto">
          <a:xfrm>
            <a:off x="1039813" y="3259138"/>
            <a:ext cx="1873250" cy="0"/>
          </a:xfrm>
          <a:prstGeom prst="line">
            <a:avLst/>
          </a:prstGeom>
          <a:noFill/>
          <a:ln w="28575" cap="sq">
            <a:noFill/>
            <a:round/>
            <a:headEnd/>
            <a:tailEnd/>
          </a:ln>
        </p:spPr>
        <p:txBody>
          <a:bodyPr/>
          <a:lstStyle/>
          <a:p>
            <a:endParaRPr lang="en-US" dirty="0"/>
          </a:p>
        </p:txBody>
      </p:sp>
      <p:sp>
        <p:nvSpPr>
          <p:cNvPr id="11" name="Line 65"/>
          <p:cNvSpPr>
            <a:spLocks noChangeShapeType="1"/>
          </p:cNvSpPr>
          <p:nvPr/>
        </p:nvSpPr>
        <p:spPr bwMode="auto">
          <a:xfrm>
            <a:off x="-152400" y="3752851"/>
            <a:ext cx="0" cy="474662"/>
          </a:xfrm>
          <a:prstGeom prst="line">
            <a:avLst/>
          </a:prstGeom>
          <a:noFill/>
          <a:ln w="28575" cap="sq">
            <a:noFill/>
            <a:round/>
            <a:headEnd/>
            <a:tailEnd/>
          </a:ln>
        </p:spPr>
        <p:txBody>
          <a:bodyPr/>
          <a:lstStyle/>
          <a:p>
            <a:endParaRPr lang="en-US" dirty="0"/>
          </a:p>
        </p:txBody>
      </p:sp>
      <p:sp>
        <p:nvSpPr>
          <p:cNvPr id="12" name="Line 66"/>
          <p:cNvSpPr>
            <a:spLocks noChangeShapeType="1"/>
          </p:cNvSpPr>
          <p:nvPr/>
        </p:nvSpPr>
        <p:spPr bwMode="auto">
          <a:xfrm>
            <a:off x="7131050" y="3752851"/>
            <a:ext cx="0" cy="474662"/>
          </a:xfrm>
          <a:prstGeom prst="line">
            <a:avLst/>
          </a:prstGeom>
          <a:noFill/>
          <a:ln w="28575" cap="sq">
            <a:noFill/>
            <a:round/>
            <a:headEnd/>
            <a:tailEnd/>
          </a:ln>
        </p:spPr>
        <p:txBody>
          <a:bodyPr/>
          <a:lstStyle/>
          <a:p>
            <a:endParaRPr lang="en-US" dirty="0"/>
          </a:p>
        </p:txBody>
      </p:sp>
      <p:sp>
        <p:nvSpPr>
          <p:cNvPr id="13" name="Line 67"/>
          <p:cNvSpPr>
            <a:spLocks noChangeShapeType="1"/>
          </p:cNvSpPr>
          <p:nvPr/>
        </p:nvSpPr>
        <p:spPr bwMode="auto">
          <a:xfrm>
            <a:off x="-152400" y="4227513"/>
            <a:ext cx="0" cy="474663"/>
          </a:xfrm>
          <a:prstGeom prst="line">
            <a:avLst/>
          </a:prstGeom>
          <a:noFill/>
          <a:ln w="28575" cap="sq">
            <a:noFill/>
            <a:round/>
            <a:headEnd/>
            <a:tailEnd/>
          </a:ln>
        </p:spPr>
        <p:txBody>
          <a:bodyPr/>
          <a:lstStyle/>
          <a:p>
            <a:endParaRPr lang="en-US" dirty="0"/>
          </a:p>
        </p:txBody>
      </p:sp>
      <p:sp>
        <p:nvSpPr>
          <p:cNvPr id="14" name="Line 68"/>
          <p:cNvSpPr>
            <a:spLocks noChangeShapeType="1"/>
          </p:cNvSpPr>
          <p:nvPr/>
        </p:nvSpPr>
        <p:spPr bwMode="auto">
          <a:xfrm>
            <a:off x="7131050" y="4227513"/>
            <a:ext cx="0" cy="474663"/>
          </a:xfrm>
          <a:prstGeom prst="line">
            <a:avLst/>
          </a:prstGeom>
          <a:noFill/>
          <a:ln w="28575" cap="sq">
            <a:noFill/>
            <a:round/>
            <a:headEnd/>
            <a:tailEnd/>
          </a:ln>
        </p:spPr>
        <p:txBody>
          <a:bodyPr/>
          <a:lstStyle/>
          <a:p>
            <a:endParaRPr lang="en-US" dirty="0"/>
          </a:p>
        </p:txBody>
      </p:sp>
      <p:sp>
        <p:nvSpPr>
          <p:cNvPr id="15" name="Line 69"/>
          <p:cNvSpPr>
            <a:spLocks noChangeShapeType="1"/>
          </p:cNvSpPr>
          <p:nvPr/>
        </p:nvSpPr>
        <p:spPr bwMode="auto">
          <a:xfrm>
            <a:off x="-152400" y="4702176"/>
            <a:ext cx="0" cy="474662"/>
          </a:xfrm>
          <a:prstGeom prst="line">
            <a:avLst/>
          </a:prstGeom>
          <a:noFill/>
          <a:ln w="28575" cap="sq">
            <a:noFill/>
            <a:round/>
            <a:headEnd/>
            <a:tailEnd/>
          </a:ln>
        </p:spPr>
        <p:txBody>
          <a:bodyPr/>
          <a:lstStyle/>
          <a:p>
            <a:endParaRPr lang="en-US" dirty="0"/>
          </a:p>
        </p:txBody>
      </p:sp>
      <p:sp>
        <p:nvSpPr>
          <p:cNvPr id="16" name="Line 70"/>
          <p:cNvSpPr>
            <a:spLocks noChangeShapeType="1"/>
          </p:cNvSpPr>
          <p:nvPr/>
        </p:nvSpPr>
        <p:spPr bwMode="auto">
          <a:xfrm>
            <a:off x="7131050" y="4702176"/>
            <a:ext cx="0" cy="474662"/>
          </a:xfrm>
          <a:prstGeom prst="line">
            <a:avLst/>
          </a:prstGeom>
          <a:noFill/>
          <a:ln w="28575" cap="sq">
            <a:noFill/>
            <a:round/>
            <a:headEnd/>
            <a:tailEnd/>
          </a:ln>
        </p:spPr>
        <p:txBody>
          <a:bodyPr/>
          <a:lstStyle/>
          <a:p>
            <a:endParaRPr lang="en-US" dirty="0"/>
          </a:p>
        </p:txBody>
      </p:sp>
      <p:sp>
        <p:nvSpPr>
          <p:cNvPr id="17" name="Line 71"/>
          <p:cNvSpPr>
            <a:spLocks noChangeShapeType="1"/>
          </p:cNvSpPr>
          <p:nvPr/>
        </p:nvSpPr>
        <p:spPr bwMode="auto">
          <a:xfrm>
            <a:off x="-152400" y="5176838"/>
            <a:ext cx="0" cy="474663"/>
          </a:xfrm>
          <a:prstGeom prst="line">
            <a:avLst/>
          </a:prstGeom>
          <a:noFill/>
          <a:ln w="28575" cap="sq">
            <a:noFill/>
            <a:round/>
            <a:headEnd/>
            <a:tailEnd/>
          </a:ln>
        </p:spPr>
        <p:txBody>
          <a:bodyPr/>
          <a:lstStyle/>
          <a:p>
            <a:endParaRPr lang="en-US" dirty="0"/>
          </a:p>
        </p:txBody>
      </p:sp>
      <p:sp>
        <p:nvSpPr>
          <p:cNvPr id="18" name="Line 72"/>
          <p:cNvSpPr>
            <a:spLocks noChangeShapeType="1"/>
          </p:cNvSpPr>
          <p:nvPr/>
        </p:nvSpPr>
        <p:spPr bwMode="auto">
          <a:xfrm>
            <a:off x="7131050" y="5176838"/>
            <a:ext cx="0" cy="474663"/>
          </a:xfrm>
          <a:prstGeom prst="line">
            <a:avLst/>
          </a:prstGeom>
          <a:noFill/>
          <a:ln w="28575" cap="sq">
            <a:noFill/>
            <a:round/>
            <a:headEnd/>
            <a:tailEnd/>
          </a:ln>
        </p:spPr>
        <p:txBody>
          <a:bodyPr/>
          <a:lstStyle/>
          <a:p>
            <a:endParaRPr lang="en-US" dirty="0"/>
          </a:p>
        </p:txBody>
      </p:sp>
      <p:sp>
        <p:nvSpPr>
          <p:cNvPr id="19" name="Line 73"/>
          <p:cNvSpPr>
            <a:spLocks noChangeShapeType="1"/>
          </p:cNvSpPr>
          <p:nvPr/>
        </p:nvSpPr>
        <p:spPr bwMode="auto">
          <a:xfrm>
            <a:off x="-152400" y="5651501"/>
            <a:ext cx="0" cy="474662"/>
          </a:xfrm>
          <a:prstGeom prst="line">
            <a:avLst/>
          </a:prstGeom>
          <a:noFill/>
          <a:ln w="28575" cap="sq">
            <a:noFill/>
            <a:round/>
            <a:headEnd/>
            <a:tailEnd/>
          </a:ln>
        </p:spPr>
        <p:txBody>
          <a:bodyPr/>
          <a:lstStyle/>
          <a:p>
            <a:endParaRPr lang="en-US" dirty="0"/>
          </a:p>
        </p:txBody>
      </p:sp>
      <p:sp>
        <p:nvSpPr>
          <p:cNvPr id="20" name="Line 74"/>
          <p:cNvSpPr>
            <a:spLocks noChangeShapeType="1"/>
          </p:cNvSpPr>
          <p:nvPr/>
        </p:nvSpPr>
        <p:spPr bwMode="auto">
          <a:xfrm>
            <a:off x="7131050" y="5651501"/>
            <a:ext cx="0" cy="474662"/>
          </a:xfrm>
          <a:prstGeom prst="line">
            <a:avLst/>
          </a:prstGeom>
          <a:noFill/>
          <a:ln w="28575" cap="sq">
            <a:noFill/>
            <a:round/>
            <a:headEnd/>
            <a:tailEnd/>
          </a:ln>
        </p:spPr>
        <p:txBody>
          <a:bodyPr/>
          <a:lstStyle/>
          <a:p>
            <a:endParaRPr lang="en-US" dirty="0"/>
          </a:p>
        </p:txBody>
      </p:sp>
      <p:sp>
        <p:nvSpPr>
          <p:cNvPr id="21" name="Line 75"/>
          <p:cNvSpPr>
            <a:spLocks noChangeShapeType="1"/>
          </p:cNvSpPr>
          <p:nvPr/>
        </p:nvSpPr>
        <p:spPr bwMode="auto">
          <a:xfrm>
            <a:off x="-152400" y="6126163"/>
            <a:ext cx="0" cy="474663"/>
          </a:xfrm>
          <a:prstGeom prst="line">
            <a:avLst/>
          </a:prstGeom>
          <a:noFill/>
          <a:ln w="28575" cap="sq">
            <a:noFill/>
            <a:round/>
            <a:headEnd/>
            <a:tailEnd/>
          </a:ln>
        </p:spPr>
        <p:txBody>
          <a:bodyPr/>
          <a:lstStyle/>
          <a:p>
            <a:endParaRPr lang="en-US" dirty="0"/>
          </a:p>
        </p:txBody>
      </p:sp>
      <p:sp>
        <p:nvSpPr>
          <p:cNvPr id="22" name="Line 76"/>
          <p:cNvSpPr>
            <a:spLocks noChangeShapeType="1"/>
          </p:cNvSpPr>
          <p:nvPr/>
        </p:nvSpPr>
        <p:spPr bwMode="auto">
          <a:xfrm>
            <a:off x="7131050" y="6126163"/>
            <a:ext cx="0" cy="474663"/>
          </a:xfrm>
          <a:prstGeom prst="line">
            <a:avLst/>
          </a:prstGeom>
          <a:noFill/>
          <a:ln w="28575" cap="sq">
            <a:noFill/>
            <a:round/>
            <a:headEnd/>
            <a:tailEnd/>
          </a:ln>
        </p:spPr>
        <p:txBody>
          <a:bodyPr/>
          <a:lstStyle/>
          <a:p>
            <a:endParaRPr lang="en-US" dirty="0"/>
          </a:p>
        </p:txBody>
      </p:sp>
      <p:sp>
        <p:nvSpPr>
          <p:cNvPr id="23" name="Line 77"/>
          <p:cNvSpPr>
            <a:spLocks noChangeShapeType="1"/>
          </p:cNvSpPr>
          <p:nvPr/>
        </p:nvSpPr>
        <p:spPr bwMode="auto">
          <a:xfrm>
            <a:off x="-152400" y="6600826"/>
            <a:ext cx="0" cy="474662"/>
          </a:xfrm>
          <a:prstGeom prst="line">
            <a:avLst/>
          </a:prstGeom>
          <a:noFill/>
          <a:ln w="28575" cap="sq">
            <a:noFill/>
            <a:round/>
            <a:headEnd/>
            <a:tailEnd/>
          </a:ln>
        </p:spPr>
        <p:txBody>
          <a:bodyPr/>
          <a:lstStyle/>
          <a:p>
            <a:endParaRPr lang="en-US" dirty="0"/>
          </a:p>
        </p:txBody>
      </p:sp>
      <p:sp>
        <p:nvSpPr>
          <p:cNvPr id="24" name="Line 78"/>
          <p:cNvSpPr>
            <a:spLocks noChangeShapeType="1"/>
          </p:cNvSpPr>
          <p:nvPr/>
        </p:nvSpPr>
        <p:spPr bwMode="auto">
          <a:xfrm>
            <a:off x="7131050" y="6600826"/>
            <a:ext cx="0" cy="474662"/>
          </a:xfrm>
          <a:prstGeom prst="line">
            <a:avLst/>
          </a:prstGeom>
          <a:noFill/>
          <a:ln w="28575" cap="sq">
            <a:noFill/>
            <a:round/>
            <a:headEnd/>
            <a:tailEnd/>
          </a:ln>
        </p:spPr>
        <p:txBody>
          <a:bodyPr/>
          <a:lstStyle/>
          <a:p>
            <a:endParaRPr lang="en-US" dirty="0"/>
          </a:p>
        </p:txBody>
      </p:sp>
      <p:sp>
        <p:nvSpPr>
          <p:cNvPr id="25" name="Line 79"/>
          <p:cNvSpPr>
            <a:spLocks noChangeShapeType="1"/>
          </p:cNvSpPr>
          <p:nvPr/>
        </p:nvSpPr>
        <p:spPr bwMode="auto">
          <a:xfrm>
            <a:off x="1039813" y="7075488"/>
            <a:ext cx="1873250" cy="0"/>
          </a:xfrm>
          <a:prstGeom prst="line">
            <a:avLst/>
          </a:prstGeom>
          <a:noFill/>
          <a:ln w="28575" cap="sq">
            <a:noFill/>
            <a:round/>
            <a:headEnd/>
            <a:tailEnd/>
          </a:ln>
        </p:spPr>
        <p:txBody>
          <a:bodyPr/>
          <a:lstStyle/>
          <a:p>
            <a:endParaRPr lang="en-US" dirty="0"/>
          </a:p>
        </p:txBody>
      </p:sp>
      <p:sp>
        <p:nvSpPr>
          <p:cNvPr id="26" name="Line 80"/>
          <p:cNvSpPr>
            <a:spLocks noChangeShapeType="1"/>
          </p:cNvSpPr>
          <p:nvPr/>
        </p:nvSpPr>
        <p:spPr bwMode="auto">
          <a:xfrm>
            <a:off x="2913063" y="3259138"/>
            <a:ext cx="266700" cy="0"/>
          </a:xfrm>
          <a:prstGeom prst="line">
            <a:avLst/>
          </a:prstGeom>
          <a:noFill/>
          <a:ln w="28575" cap="sq">
            <a:noFill/>
            <a:round/>
            <a:headEnd/>
            <a:tailEnd/>
          </a:ln>
        </p:spPr>
        <p:txBody>
          <a:bodyPr/>
          <a:lstStyle/>
          <a:p>
            <a:endParaRPr lang="en-US" dirty="0"/>
          </a:p>
        </p:txBody>
      </p:sp>
      <p:sp>
        <p:nvSpPr>
          <p:cNvPr id="27" name="Line 81"/>
          <p:cNvSpPr>
            <a:spLocks noChangeShapeType="1"/>
          </p:cNvSpPr>
          <p:nvPr/>
        </p:nvSpPr>
        <p:spPr bwMode="auto">
          <a:xfrm>
            <a:off x="3179763" y="3259138"/>
            <a:ext cx="1598612" cy="0"/>
          </a:xfrm>
          <a:prstGeom prst="line">
            <a:avLst/>
          </a:prstGeom>
          <a:noFill/>
          <a:ln w="28575" cap="sq">
            <a:noFill/>
            <a:round/>
            <a:headEnd/>
            <a:tailEnd/>
          </a:ln>
        </p:spPr>
        <p:txBody>
          <a:bodyPr/>
          <a:lstStyle/>
          <a:p>
            <a:endParaRPr lang="en-US" dirty="0"/>
          </a:p>
        </p:txBody>
      </p:sp>
      <p:sp>
        <p:nvSpPr>
          <p:cNvPr id="28" name="Line 82"/>
          <p:cNvSpPr>
            <a:spLocks noChangeShapeType="1"/>
          </p:cNvSpPr>
          <p:nvPr/>
        </p:nvSpPr>
        <p:spPr bwMode="auto">
          <a:xfrm>
            <a:off x="4778375" y="3259138"/>
            <a:ext cx="452438" cy="0"/>
          </a:xfrm>
          <a:prstGeom prst="line">
            <a:avLst/>
          </a:prstGeom>
          <a:noFill/>
          <a:ln w="28575" cap="sq">
            <a:noFill/>
            <a:round/>
            <a:headEnd/>
            <a:tailEnd/>
          </a:ln>
        </p:spPr>
        <p:txBody>
          <a:bodyPr/>
          <a:lstStyle/>
          <a:p>
            <a:endParaRPr lang="en-US" dirty="0"/>
          </a:p>
        </p:txBody>
      </p:sp>
      <p:sp>
        <p:nvSpPr>
          <p:cNvPr id="29" name="Line 84"/>
          <p:cNvSpPr>
            <a:spLocks noChangeShapeType="1"/>
          </p:cNvSpPr>
          <p:nvPr/>
        </p:nvSpPr>
        <p:spPr bwMode="auto">
          <a:xfrm>
            <a:off x="2913063" y="7075488"/>
            <a:ext cx="266700" cy="0"/>
          </a:xfrm>
          <a:prstGeom prst="line">
            <a:avLst/>
          </a:prstGeom>
          <a:noFill/>
          <a:ln w="28575" cap="sq">
            <a:noFill/>
            <a:round/>
            <a:headEnd/>
            <a:tailEnd/>
          </a:ln>
        </p:spPr>
        <p:txBody>
          <a:bodyPr/>
          <a:lstStyle/>
          <a:p>
            <a:endParaRPr lang="en-US" dirty="0"/>
          </a:p>
        </p:txBody>
      </p:sp>
      <p:sp>
        <p:nvSpPr>
          <p:cNvPr id="30" name="Line 85"/>
          <p:cNvSpPr>
            <a:spLocks noChangeShapeType="1"/>
          </p:cNvSpPr>
          <p:nvPr/>
        </p:nvSpPr>
        <p:spPr bwMode="auto">
          <a:xfrm>
            <a:off x="3179763" y="7075488"/>
            <a:ext cx="1598612" cy="0"/>
          </a:xfrm>
          <a:prstGeom prst="line">
            <a:avLst/>
          </a:prstGeom>
          <a:noFill/>
          <a:ln w="28575" cap="sq">
            <a:noFill/>
            <a:round/>
            <a:headEnd/>
            <a:tailEnd/>
          </a:ln>
        </p:spPr>
        <p:txBody>
          <a:bodyPr/>
          <a:lstStyle/>
          <a:p>
            <a:endParaRPr lang="en-US" dirty="0"/>
          </a:p>
        </p:txBody>
      </p:sp>
      <p:sp>
        <p:nvSpPr>
          <p:cNvPr id="31" name="Line 86"/>
          <p:cNvSpPr>
            <a:spLocks noChangeShapeType="1"/>
          </p:cNvSpPr>
          <p:nvPr/>
        </p:nvSpPr>
        <p:spPr bwMode="auto">
          <a:xfrm>
            <a:off x="4778375" y="7075488"/>
            <a:ext cx="452438" cy="0"/>
          </a:xfrm>
          <a:prstGeom prst="line">
            <a:avLst/>
          </a:prstGeom>
          <a:noFill/>
          <a:ln w="28575" cap="sq">
            <a:noFill/>
            <a:round/>
            <a:headEnd/>
            <a:tailEnd/>
          </a:ln>
        </p:spPr>
        <p:txBody>
          <a:bodyPr/>
          <a:lstStyle/>
          <a:p>
            <a:endParaRPr lang="en-US" dirty="0"/>
          </a:p>
        </p:txBody>
      </p:sp>
      <p:sp>
        <p:nvSpPr>
          <p:cNvPr id="32" name="Line 87"/>
          <p:cNvSpPr>
            <a:spLocks noChangeShapeType="1"/>
          </p:cNvSpPr>
          <p:nvPr/>
        </p:nvSpPr>
        <p:spPr bwMode="auto">
          <a:xfrm>
            <a:off x="5230813" y="7075488"/>
            <a:ext cx="1900237" cy="0"/>
          </a:xfrm>
          <a:prstGeom prst="line">
            <a:avLst/>
          </a:prstGeom>
          <a:noFill/>
          <a:ln w="28575" cap="sq">
            <a:noFill/>
            <a:round/>
            <a:headEnd/>
            <a:tailEnd/>
          </a:ln>
        </p:spPr>
        <p:txBody>
          <a:bodyPr/>
          <a:lstStyle/>
          <a:p>
            <a:endParaRPr lang="en-US" dirty="0"/>
          </a:p>
        </p:txBody>
      </p:sp>
      <p:cxnSp>
        <p:nvCxnSpPr>
          <p:cNvPr id="33" name="Straight Connector 32"/>
          <p:cNvCxnSpPr/>
          <p:nvPr/>
        </p:nvCxnSpPr>
        <p:spPr>
          <a:xfrm>
            <a:off x="723367" y="2631902"/>
            <a:ext cx="0" cy="3494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23367" y="6126163"/>
            <a:ext cx="49325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831379" y="2811922"/>
            <a:ext cx="4399434" cy="3204356"/>
          </a:xfrm>
          <a:prstGeom prst="line">
            <a:avLst/>
          </a:prstGeom>
          <a:ln w="38100">
            <a:solidFill>
              <a:srgbClr val="E46C0A"/>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831379" y="2883930"/>
            <a:ext cx="4194466" cy="3132348"/>
          </a:xfrm>
          <a:prstGeom prst="line">
            <a:avLst/>
          </a:prstGeom>
          <a:ln w="38100">
            <a:solidFill>
              <a:srgbClr val="558ED5"/>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331879" y="5728246"/>
            <a:ext cx="1080120" cy="369332"/>
          </a:xfrm>
          <a:prstGeom prst="rect">
            <a:avLst/>
          </a:prstGeom>
          <a:noFill/>
        </p:spPr>
        <p:txBody>
          <a:bodyPr wrap="square" rtlCol="0">
            <a:spAutoFit/>
          </a:bodyPr>
          <a:lstStyle/>
          <a:p>
            <a:r>
              <a:rPr lang="en-US" b="1" dirty="0"/>
              <a:t>D</a:t>
            </a:r>
          </a:p>
        </p:txBody>
      </p:sp>
      <p:sp>
        <p:nvSpPr>
          <p:cNvPr id="38" name="TextBox 37"/>
          <p:cNvSpPr txBox="1"/>
          <p:nvPr/>
        </p:nvSpPr>
        <p:spPr>
          <a:xfrm>
            <a:off x="5025845" y="2631902"/>
            <a:ext cx="954106" cy="369332"/>
          </a:xfrm>
          <a:prstGeom prst="rect">
            <a:avLst/>
          </a:prstGeom>
          <a:noFill/>
        </p:spPr>
        <p:txBody>
          <a:bodyPr wrap="square" rtlCol="0">
            <a:spAutoFit/>
          </a:bodyPr>
          <a:lstStyle/>
          <a:p>
            <a:r>
              <a:rPr lang="en-US" b="1" dirty="0"/>
              <a:t>S</a:t>
            </a:r>
          </a:p>
        </p:txBody>
      </p:sp>
      <p:sp>
        <p:nvSpPr>
          <p:cNvPr id="39" name="TextBox 38"/>
          <p:cNvSpPr txBox="1"/>
          <p:nvPr/>
        </p:nvSpPr>
        <p:spPr>
          <a:xfrm>
            <a:off x="363327" y="2442590"/>
            <a:ext cx="596106" cy="369332"/>
          </a:xfrm>
          <a:prstGeom prst="rect">
            <a:avLst/>
          </a:prstGeom>
          <a:noFill/>
        </p:spPr>
        <p:txBody>
          <a:bodyPr wrap="square" rtlCol="0">
            <a:spAutoFit/>
          </a:bodyPr>
          <a:lstStyle/>
          <a:p>
            <a:r>
              <a:rPr lang="en-US" b="1" dirty="0"/>
              <a:t>P</a:t>
            </a:r>
          </a:p>
        </p:txBody>
      </p:sp>
      <p:sp>
        <p:nvSpPr>
          <p:cNvPr id="40" name="TextBox 39"/>
          <p:cNvSpPr txBox="1"/>
          <p:nvPr/>
        </p:nvSpPr>
        <p:spPr>
          <a:xfrm>
            <a:off x="5502898" y="6091648"/>
            <a:ext cx="571563" cy="369332"/>
          </a:xfrm>
          <a:prstGeom prst="rect">
            <a:avLst/>
          </a:prstGeom>
          <a:noFill/>
        </p:spPr>
        <p:txBody>
          <a:bodyPr wrap="square" rtlCol="0">
            <a:spAutoFit/>
          </a:bodyPr>
          <a:lstStyle/>
          <a:p>
            <a:r>
              <a:rPr lang="en-US" b="1" dirty="0"/>
              <a:t>Q</a:t>
            </a:r>
          </a:p>
        </p:txBody>
      </p:sp>
      <p:cxnSp>
        <p:nvCxnSpPr>
          <p:cNvPr id="41" name="Straight Connector 40"/>
          <p:cNvCxnSpPr/>
          <p:nvPr/>
        </p:nvCxnSpPr>
        <p:spPr>
          <a:xfrm>
            <a:off x="3008644" y="4414100"/>
            <a:ext cx="0" cy="171206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723367" y="4382757"/>
            <a:ext cx="2285278"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178165" y="4194366"/>
            <a:ext cx="596106" cy="369332"/>
          </a:xfrm>
          <a:prstGeom prst="rect">
            <a:avLst/>
          </a:prstGeom>
          <a:noFill/>
        </p:spPr>
        <p:txBody>
          <a:bodyPr wrap="square" rtlCol="0">
            <a:spAutoFit/>
          </a:bodyPr>
          <a:lstStyle/>
          <a:p>
            <a:r>
              <a:rPr lang="en-US" dirty="0"/>
              <a:t>P*</a:t>
            </a:r>
          </a:p>
        </p:txBody>
      </p:sp>
      <p:sp>
        <p:nvSpPr>
          <p:cNvPr id="44" name="TextBox 43"/>
          <p:cNvSpPr txBox="1"/>
          <p:nvPr/>
        </p:nvSpPr>
        <p:spPr>
          <a:xfrm>
            <a:off x="2848189" y="6097578"/>
            <a:ext cx="596106" cy="369332"/>
          </a:xfrm>
          <a:prstGeom prst="rect">
            <a:avLst/>
          </a:prstGeom>
          <a:noFill/>
        </p:spPr>
        <p:txBody>
          <a:bodyPr wrap="square" rtlCol="0">
            <a:spAutoFit/>
          </a:bodyPr>
          <a:lstStyle/>
          <a:p>
            <a:r>
              <a:rPr lang="en-US" dirty="0"/>
              <a:t>Q*</a:t>
            </a:r>
          </a:p>
        </p:txBody>
      </p:sp>
      <p:cxnSp>
        <p:nvCxnSpPr>
          <p:cNvPr id="45" name="Straight Connector 44"/>
          <p:cNvCxnSpPr/>
          <p:nvPr/>
        </p:nvCxnSpPr>
        <p:spPr>
          <a:xfrm flipV="1">
            <a:off x="719115" y="2627256"/>
            <a:ext cx="3460636" cy="2561448"/>
          </a:xfrm>
          <a:prstGeom prst="line">
            <a:avLst/>
          </a:prstGeom>
          <a:ln w="3810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3812023" y="3113088"/>
            <a:ext cx="73545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400744" y="3955667"/>
            <a:ext cx="0" cy="2170496"/>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723367" y="3955667"/>
            <a:ext cx="1677377"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4179751" y="2447236"/>
            <a:ext cx="367728" cy="369332"/>
          </a:xfrm>
          <a:prstGeom prst="rect">
            <a:avLst/>
          </a:prstGeom>
          <a:noFill/>
        </p:spPr>
        <p:txBody>
          <a:bodyPr wrap="square" rtlCol="0">
            <a:spAutoFit/>
          </a:bodyPr>
          <a:lstStyle/>
          <a:p>
            <a:r>
              <a:rPr lang="en-US" b="1" dirty="0"/>
              <a:t>S’</a:t>
            </a:r>
          </a:p>
        </p:txBody>
      </p:sp>
      <p:sp>
        <p:nvSpPr>
          <p:cNvPr id="52" name="TextBox 51"/>
          <p:cNvSpPr txBox="1"/>
          <p:nvPr/>
        </p:nvSpPr>
        <p:spPr>
          <a:xfrm>
            <a:off x="2151379" y="6102480"/>
            <a:ext cx="696809" cy="369332"/>
          </a:xfrm>
          <a:prstGeom prst="rect">
            <a:avLst/>
          </a:prstGeom>
          <a:noFill/>
        </p:spPr>
        <p:txBody>
          <a:bodyPr wrap="square" rtlCol="0">
            <a:spAutoFit/>
          </a:bodyPr>
          <a:lstStyle/>
          <a:p>
            <a:r>
              <a:rPr lang="en-US" dirty="0"/>
              <a:t>Q**</a:t>
            </a:r>
          </a:p>
        </p:txBody>
      </p:sp>
      <p:cxnSp>
        <p:nvCxnSpPr>
          <p:cNvPr id="53" name="Straight Arrow Connector 52"/>
          <p:cNvCxnSpPr/>
          <p:nvPr/>
        </p:nvCxnSpPr>
        <p:spPr>
          <a:xfrm flipH="1">
            <a:off x="2861239" y="3767106"/>
            <a:ext cx="73545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1866006" y="4537988"/>
            <a:ext cx="73545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1039813" y="5138428"/>
            <a:ext cx="73545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a:off x="2400744" y="5915412"/>
            <a:ext cx="607901"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719114" y="3942967"/>
            <a:ext cx="1" cy="42830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2223888" y="3873500"/>
            <a:ext cx="3298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p:cNvSpPr/>
          <p:nvPr/>
        </p:nvSpPr>
        <p:spPr>
          <a:xfrm>
            <a:off x="2100867" y="6138260"/>
            <a:ext cx="603827" cy="3227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p:cNvSpPr/>
          <p:nvPr/>
        </p:nvSpPr>
        <p:spPr>
          <a:xfrm>
            <a:off x="2852341" y="4268457"/>
            <a:ext cx="329803"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TextBox 62"/>
          <p:cNvSpPr txBox="1"/>
          <p:nvPr/>
        </p:nvSpPr>
        <p:spPr>
          <a:xfrm>
            <a:off x="1828800" y="2453702"/>
            <a:ext cx="2133600" cy="369332"/>
          </a:xfrm>
          <a:prstGeom prst="rect">
            <a:avLst/>
          </a:prstGeom>
          <a:noFill/>
        </p:spPr>
        <p:txBody>
          <a:bodyPr wrap="square" rtlCol="0">
            <a:spAutoFit/>
          </a:bodyPr>
          <a:lstStyle/>
          <a:p>
            <a:r>
              <a:rPr lang="en-US" dirty="0"/>
              <a:t>Ice Cream Market</a:t>
            </a:r>
          </a:p>
        </p:txBody>
      </p:sp>
      <p:sp>
        <p:nvSpPr>
          <p:cNvPr id="65" name="Freeform 131"/>
          <p:cNvSpPr>
            <a:spLocks/>
          </p:cNvSpPr>
          <p:nvPr/>
        </p:nvSpPr>
        <p:spPr bwMode="auto">
          <a:xfrm>
            <a:off x="2977018" y="4350529"/>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67" name="Freeform 131"/>
          <p:cNvSpPr>
            <a:spLocks/>
          </p:cNvSpPr>
          <p:nvPr/>
        </p:nvSpPr>
        <p:spPr bwMode="auto">
          <a:xfrm>
            <a:off x="2369117" y="3927164"/>
            <a:ext cx="63254" cy="57005"/>
          </a:xfrm>
          <a:custGeom>
            <a:avLst/>
            <a:gdLst>
              <a:gd name="T0" fmla="*/ 16 w 32"/>
              <a:gd name="T1" fmla="*/ 32 h 32"/>
              <a:gd name="T2" fmla="*/ 16 w 32"/>
              <a:gd name="T3" fmla="*/ 32 h 32"/>
              <a:gd name="T4" fmla="*/ 22 w 32"/>
              <a:gd name="T5" fmla="*/ 30 h 32"/>
              <a:gd name="T6" fmla="*/ 26 w 32"/>
              <a:gd name="T7" fmla="*/ 28 h 32"/>
              <a:gd name="T8" fmla="*/ 30 w 32"/>
              <a:gd name="T9" fmla="*/ 22 h 32"/>
              <a:gd name="T10" fmla="*/ 32 w 32"/>
              <a:gd name="T11" fmla="*/ 16 h 32"/>
              <a:gd name="T12" fmla="*/ 32 w 32"/>
              <a:gd name="T13" fmla="*/ 16 h 32"/>
              <a:gd name="T14" fmla="*/ 30 w 32"/>
              <a:gd name="T15" fmla="*/ 10 h 32"/>
              <a:gd name="T16" fmla="*/ 26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0 w 32"/>
              <a:gd name="T29" fmla="*/ 10 h 32"/>
              <a:gd name="T30" fmla="*/ 0 w 32"/>
              <a:gd name="T31" fmla="*/ 16 h 32"/>
              <a:gd name="T32" fmla="*/ 0 w 32"/>
              <a:gd name="T33" fmla="*/ 16 h 32"/>
              <a:gd name="T34" fmla="*/ 0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6" y="28"/>
                </a:lnTo>
                <a:lnTo>
                  <a:pt x="30" y="22"/>
                </a:lnTo>
                <a:lnTo>
                  <a:pt x="32" y="16"/>
                </a:lnTo>
                <a:lnTo>
                  <a:pt x="32" y="16"/>
                </a:lnTo>
                <a:lnTo>
                  <a:pt x="30" y="10"/>
                </a:lnTo>
                <a:lnTo>
                  <a:pt x="26" y="4"/>
                </a:lnTo>
                <a:lnTo>
                  <a:pt x="22" y="2"/>
                </a:lnTo>
                <a:lnTo>
                  <a:pt x="16" y="0"/>
                </a:lnTo>
                <a:lnTo>
                  <a:pt x="16" y="0"/>
                </a:lnTo>
                <a:lnTo>
                  <a:pt x="10" y="2"/>
                </a:lnTo>
                <a:lnTo>
                  <a:pt x="4" y="4"/>
                </a:lnTo>
                <a:lnTo>
                  <a:pt x="0" y="10"/>
                </a:lnTo>
                <a:lnTo>
                  <a:pt x="0" y="16"/>
                </a:lnTo>
                <a:lnTo>
                  <a:pt x="0" y="16"/>
                </a:lnTo>
                <a:lnTo>
                  <a:pt x="0"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dirty="0"/>
          </a:p>
        </p:txBody>
      </p:sp>
      <p:sp>
        <p:nvSpPr>
          <p:cNvPr id="64" name="Text Placeholder 9"/>
          <p:cNvSpPr txBox="1">
            <a:spLocks/>
          </p:cNvSpPr>
          <p:nvPr/>
        </p:nvSpPr>
        <p:spPr>
          <a:xfrm>
            <a:off x="457200" y="1295401"/>
            <a:ext cx="8229600" cy="1158302"/>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a:t>Suppose the cost of sugar, an input for making ice cream, increases. Identify whether supply, demand, or both shift(s) and the new equilibrium price and quantity for ice cream.</a:t>
            </a:r>
          </a:p>
        </p:txBody>
      </p:sp>
    </p:spTree>
    <p:extLst>
      <p:ext uri="{BB962C8B-B14F-4D97-AF65-F5344CB8AC3E}">
        <p14:creationId xmlns:p14="http://schemas.microsoft.com/office/powerpoint/2010/main" val="1418636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childTnLst>
                                  <p:subTnLst>
                                    <p:set>
                                      <p:cBhvr override="childStyle">
                                        <p:cTn dur="1" fill="hold" display="0" masterRel="nextClick" afterEffect="1"/>
                                        <p:tgtEl>
                                          <p:spTgt spid="61"/>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subTnLst>
                                    <p:set>
                                      <p:cBhvr override="childStyle">
                                        <p:cTn dur="1" fill="hold" display="0" masterRel="nextClick" afterEffect="1"/>
                                        <p:tgtEl>
                                          <p:spTgt spid="46"/>
                                        </p:tgtEl>
                                        <p:attrNameLst>
                                          <p:attrName>style.visibility</p:attrName>
                                        </p:attrNameLst>
                                      </p:cBhvr>
                                      <p:to>
                                        <p:strVal val="hidden"/>
                                      </p:to>
                                    </p:set>
                                  </p:subTnLst>
                                </p:cTn>
                              </p:par>
                              <p:par>
                                <p:cTn id="13" presetID="1" presetClass="entr" presetSubtype="0"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childTnLst>
                                  <p:subTnLst>
                                    <p:set>
                                      <p:cBhvr override="childStyle">
                                        <p:cTn dur="1" fill="hold" display="0" masterRel="nextClick" afterEffect="1"/>
                                        <p:tgtEl>
                                          <p:spTgt spid="53"/>
                                        </p:tgtEl>
                                        <p:attrNameLst>
                                          <p:attrName>style.visibility</p:attrName>
                                        </p:attrNameLst>
                                      </p:cBhvr>
                                      <p:to>
                                        <p:strVal val="hidden"/>
                                      </p:to>
                                    </p:set>
                                  </p:subTnLst>
                                </p:cTn>
                              </p:par>
                              <p:par>
                                <p:cTn id="15" presetID="1"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subTnLst>
                                    <p:set>
                                      <p:cBhvr override="childStyle">
                                        <p:cTn dur="1" fill="hold" display="0" masterRel="nextClick" afterEffect="1"/>
                                        <p:tgtEl>
                                          <p:spTgt spid="54"/>
                                        </p:tgtEl>
                                        <p:attrNameLst>
                                          <p:attrName>style.visibility</p:attrName>
                                        </p:attrNameLst>
                                      </p:cBhvr>
                                      <p:to>
                                        <p:strVal val="hidden"/>
                                      </p:to>
                                    </p:set>
                                  </p:subTnLst>
                                </p:cTn>
                              </p:par>
                              <p:par>
                                <p:cTn id="17" presetID="1" presetClass="entr" presetSubtype="0"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subTnLst>
                                    <p:set>
                                      <p:cBhvr override="childStyle">
                                        <p:cTn dur="1" fill="hold" display="0" masterRel="nextClick" afterEffect="1"/>
                                        <p:tgtEl>
                                          <p:spTgt spid="55"/>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2">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2">
                                            <p:txEl>
                                              <p:pRg st="2" end="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subTnLst>
                                    <p:set>
                                      <p:cBhvr override="childStyle">
                                        <p:cTn dur="1" fill="hold" display="0" masterRel="nextClick" afterEffect="1"/>
                                        <p:tgtEl>
                                          <p:spTgt spid="57"/>
                                        </p:tgtEl>
                                        <p:attrNameLst>
                                          <p:attrName>style.visibility</p:attrName>
                                        </p:attrNameLst>
                                      </p:cBhvr>
                                      <p:to>
                                        <p:strVal val="hidden"/>
                                      </p:to>
                                    </p:set>
                                  </p:subTnLst>
                                </p:cTn>
                              </p:par>
                              <p:par>
                                <p:cTn id="33" presetID="1" presetClass="entr" presetSubtype="0"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2">
                                            <p:txEl>
                                              <p:pRg st="3" end="3"/>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2">
                                            <p:txEl>
                                              <p:pRg st="4" end="4"/>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9" grpId="0" animBg="1"/>
      <p:bldP spid="50" grpId="0"/>
      <p:bldP spid="52" grpId="0"/>
      <p:bldP spid="57" grpId="0" animBg="1"/>
      <p:bldP spid="58" grpId="0" animBg="1"/>
      <p:bldP spid="61" grpId="0" animBg="1"/>
      <p:bldP spid="6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5810250" y="1447800"/>
            <a:ext cx="3104410" cy="4191000"/>
            <a:chOff x="1689100" y="1806575"/>
            <a:chExt cx="2025650" cy="2720975"/>
          </a:xfrm>
        </p:grpSpPr>
        <p:sp>
          <p:nvSpPr>
            <p:cNvPr id="16" name="Rectangle 173"/>
            <p:cNvSpPr>
              <a:spLocks noChangeArrowheads="1"/>
            </p:cNvSpPr>
            <p:nvPr/>
          </p:nvSpPr>
          <p:spPr bwMode="auto">
            <a:xfrm>
              <a:off x="1689100" y="2987675"/>
              <a:ext cx="2025650" cy="254000"/>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17" name="Rectangle 174"/>
            <p:cNvSpPr>
              <a:spLocks noChangeArrowheads="1"/>
            </p:cNvSpPr>
            <p:nvPr/>
          </p:nvSpPr>
          <p:spPr bwMode="auto">
            <a:xfrm>
              <a:off x="1689100" y="247015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19" name="Rectangle 175"/>
            <p:cNvSpPr>
              <a:spLocks noChangeArrowheads="1"/>
            </p:cNvSpPr>
            <p:nvPr/>
          </p:nvSpPr>
          <p:spPr bwMode="auto">
            <a:xfrm>
              <a:off x="1689100" y="349885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0" name="Rectangle 176"/>
            <p:cNvSpPr>
              <a:spLocks noChangeArrowheads="1"/>
            </p:cNvSpPr>
            <p:nvPr/>
          </p:nvSpPr>
          <p:spPr bwMode="auto">
            <a:xfrm>
              <a:off x="1689100" y="401320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1" name="Rectangle 177"/>
            <p:cNvSpPr>
              <a:spLocks noChangeArrowheads="1"/>
            </p:cNvSpPr>
            <p:nvPr/>
          </p:nvSpPr>
          <p:spPr bwMode="auto">
            <a:xfrm>
              <a:off x="1689100" y="2216150"/>
              <a:ext cx="2025650" cy="257175"/>
            </a:xfrm>
            <a:prstGeom prst="rect">
              <a:avLst/>
            </a:prstGeom>
            <a:solidFill>
              <a:srgbClr val="F1F9FE"/>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2" name="Rectangle 178"/>
            <p:cNvSpPr>
              <a:spLocks noChangeArrowheads="1"/>
            </p:cNvSpPr>
            <p:nvPr/>
          </p:nvSpPr>
          <p:spPr bwMode="auto">
            <a:xfrm>
              <a:off x="1689100" y="2730500"/>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3" name="Rectangle 179"/>
            <p:cNvSpPr>
              <a:spLocks noChangeArrowheads="1"/>
            </p:cNvSpPr>
            <p:nvPr/>
          </p:nvSpPr>
          <p:spPr bwMode="auto">
            <a:xfrm>
              <a:off x="1689100" y="324167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4" name="Rectangle 180"/>
            <p:cNvSpPr>
              <a:spLocks noChangeArrowheads="1"/>
            </p:cNvSpPr>
            <p:nvPr/>
          </p:nvSpPr>
          <p:spPr bwMode="auto">
            <a:xfrm>
              <a:off x="1689100" y="375602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5" name="Rectangle 181"/>
            <p:cNvSpPr>
              <a:spLocks noChangeArrowheads="1"/>
            </p:cNvSpPr>
            <p:nvPr/>
          </p:nvSpPr>
          <p:spPr bwMode="auto">
            <a:xfrm>
              <a:off x="1689100" y="427037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6" name="Rectangle 182"/>
            <p:cNvSpPr>
              <a:spLocks noChangeArrowheads="1"/>
            </p:cNvSpPr>
            <p:nvPr/>
          </p:nvSpPr>
          <p:spPr bwMode="auto">
            <a:xfrm>
              <a:off x="1689100" y="1806575"/>
              <a:ext cx="2025650" cy="406400"/>
            </a:xfrm>
            <a:prstGeom prst="rect">
              <a:avLst/>
            </a:prstGeom>
            <a:solidFill>
              <a:srgbClr val="E3E8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7" name="Line 183"/>
            <p:cNvSpPr>
              <a:spLocks noChangeShapeType="1"/>
            </p:cNvSpPr>
            <p:nvPr/>
          </p:nvSpPr>
          <p:spPr bwMode="auto">
            <a:xfrm>
              <a:off x="2701925"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8" name="Line 184"/>
            <p:cNvSpPr>
              <a:spLocks noChangeShapeType="1"/>
            </p:cNvSpPr>
            <p:nvPr/>
          </p:nvSpPr>
          <p:spPr bwMode="auto">
            <a:xfrm>
              <a:off x="3714750"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29" name="Line 185"/>
            <p:cNvSpPr>
              <a:spLocks noChangeShapeType="1"/>
            </p:cNvSpPr>
            <p:nvPr/>
          </p:nvSpPr>
          <p:spPr bwMode="auto">
            <a:xfrm>
              <a:off x="1689100"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0" name="Line 186"/>
            <p:cNvSpPr>
              <a:spLocks noChangeShapeType="1"/>
            </p:cNvSpPr>
            <p:nvPr/>
          </p:nvSpPr>
          <p:spPr bwMode="auto">
            <a:xfrm>
              <a:off x="1689100" y="2216150"/>
              <a:ext cx="202565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1" name="Line 187"/>
            <p:cNvSpPr>
              <a:spLocks noChangeShapeType="1"/>
            </p:cNvSpPr>
            <p:nvPr/>
          </p:nvSpPr>
          <p:spPr bwMode="auto">
            <a:xfrm>
              <a:off x="1695450" y="247332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2" name="Line 188"/>
            <p:cNvSpPr>
              <a:spLocks noChangeShapeType="1"/>
            </p:cNvSpPr>
            <p:nvPr/>
          </p:nvSpPr>
          <p:spPr bwMode="auto">
            <a:xfrm>
              <a:off x="1695450" y="273050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3" name="Line 189"/>
            <p:cNvSpPr>
              <a:spLocks noChangeShapeType="1"/>
            </p:cNvSpPr>
            <p:nvPr/>
          </p:nvSpPr>
          <p:spPr bwMode="auto">
            <a:xfrm>
              <a:off x="1695450" y="29876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4" name="Line 190"/>
            <p:cNvSpPr>
              <a:spLocks noChangeShapeType="1"/>
            </p:cNvSpPr>
            <p:nvPr/>
          </p:nvSpPr>
          <p:spPr bwMode="auto">
            <a:xfrm>
              <a:off x="1695450" y="32416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5" name="Line 191"/>
            <p:cNvSpPr>
              <a:spLocks noChangeShapeType="1"/>
            </p:cNvSpPr>
            <p:nvPr/>
          </p:nvSpPr>
          <p:spPr bwMode="auto">
            <a:xfrm>
              <a:off x="1695450" y="349885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6" name="Line 192"/>
            <p:cNvSpPr>
              <a:spLocks noChangeShapeType="1"/>
            </p:cNvSpPr>
            <p:nvPr/>
          </p:nvSpPr>
          <p:spPr bwMode="auto">
            <a:xfrm>
              <a:off x="1695450" y="375602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7" name="Line 193"/>
            <p:cNvSpPr>
              <a:spLocks noChangeShapeType="1"/>
            </p:cNvSpPr>
            <p:nvPr/>
          </p:nvSpPr>
          <p:spPr bwMode="auto">
            <a:xfrm>
              <a:off x="1695450" y="401320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8" name="Line 194"/>
            <p:cNvSpPr>
              <a:spLocks noChangeShapeType="1"/>
            </p:cNvSpPr>
            <p:nvPr/>
          </p:nvSpPr>
          <p:spPr bwMode="auto">
            <a:xfrm>
              <a:off x="1695450" y="42703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39" name="Rectangle 196"/>
            <p:cNvSpPr>
              <a:spLocks noChangeArrowheads="1"/>
            </p:cNvSpPr>
            <p:nvPr/>
          </p:nvSpPr>
          <p:spPr bwMode="auto">
            <a:xfrm>
              <a:off x="1924050" y="1866900"/>
              <a:ext cx="688249" cy="17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Calibri Light" pitchFamily="34" charset="0"/>
                  <a:cs typeface="Arial" pitchFamily="34" charset="0"/>
                </a:rPr>
                <a:t>Cell phones</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0" name="Rectangle 197"/>
            <p:cNvSpPr>
              <a:spLocks noChangeArrowheads="1"/>
            </p:cNvSpPr>
            <p:nvPr/>
          </p:nvSpPr>
          <p:spPr bwMode="auto">
            <a:xfrm>
              <a:off x="2038350" y="2032000"/>
              <a:ext cx="433032" cy="1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(millions)</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1" name="Rectangle 198"/>
            <p:cNvSpPr>
              <a:spLocks noChangeArrowheads="1"/>
            </p:cNvSpPr>
            <p:nvPr/>
          </p:nvSpPr>
          <p:spPr bwMode="auto">
            <a:xfrm>
              <a:off x="3082925" y="1866900"/>
              <a:ext cx="293500" cy="17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Calibri Light" pitchFamily="34" charset="0"/>
                  <a:cs typeface="Arial" pitchFamily="34" charset="0"/>
                </a:rPr>
                <a:t>Price</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2" name="Rectangle 199"/>
            <p:cNvSpPr>
              <a:spLocks noChangeArrowheads="1"/>
            </p:cNvSpPr>
            <p:nvPr/>
          </p:nvSpPr>
          <p:spPr bwMode="auto">
            <a:xfrm>
              <a:off x="3162300" y="2032000"/>
              <a:ext cx="128655" cy="1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3" name="Rectangle 200"/>
            <p:cNvSpPr>
              <a:spLocks noChangeArrowheads="1"/>
            </p:cNvSpPr>
            <p:nvPr/>
          </p:nvSpPr>
          <p:spPr bwMode="auto">
            <a:xfrm>
              <a:off x="2174875" y="2282825"/>
              <a:ext cx="135976"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30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4" name="Rectangle 201"/>
            <p:cNvSpPr>
              <a:spLocks noChangeArrowheads="1"/>
            </p:cNvSpPr>
            <p:nvPr/>
          </p:nvSpPr>
          <p:spPr bwMode="auto">
            <a:xfrm>
              <a:off x="2174875" y="2797175"/>
              <a:ext cx="135976"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90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5" name="Rectangle 202"/>
            <p:cNvSpPr>
              <a:spLocks noChangeArrowheads="1"/>
            </p:cNvSpPr>
            <p:nvPr/>
          </p:nvSpPr>
          <p:spPr bwMode="auto">
            <a:xfrm>
              <a:off x="2130425" y="3054350"/>
              <a:ext cx="203965"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6" name="Rectangle 203"/>
            <p:cNvSpPr>
              <a:spLocks noChangeArrowheads="1"/>
            </p:cNvSpPr>
            <p:nvPr/>
          </p:nvSpPr>
          <p:spPr bwMode="auto">
            <a:xfrm>
              <a:off x="2130425" y="3311525"/>
              <a:ext cx="203965"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150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7" name="Rectangle 204"/>
            <p:cNvSpPr>
              <a:spLocks noChangeArrowheads="1"/>
            </p:cNvSpPr>
            <p:nvPr/>
          </p:nvSpPr>
          <p:spPr bwMode="auto">
            <a:xfrm>
              <a:off x="2130425" y="3568700"/>
              <a:ext cx="203965"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8" name="Rectangle 206"/>
            <p:cNvSpPr>
              <a:spLocks noChangeArrowheads="1"/>
            </p:cNvSpPr>
            <p:nvPr/>
          </p:nvSpPr>
          <p:spPr bwMode="auto">
            <a:xfrm>
              <a:off x="2130425" y="3822700"/>
              <a:ext cx="203965"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210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49" name="Rectangle 207"/>
            <p:cNvSpPr>
              <a:spLocks noChangeArrowheads="1"/>
            </p:cNvSpPr>
            <p:nvPr/>
          </p:nvSpPr>
          <p:spPr bwMode="auto">
            <a:xfrm>
              <a:off x="2130425" y="4079875"/>
              <a:ext cx="203965"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0" name="Rectangle 208"/>
            <p:cNvSpPr>
              <a:spLocks noChangeArrowheads="1"/>
            </p:cNvSpPr>
            <p:nvPr/>
          </p:nvSpPr>
          <p:spPr bwMode="auto">
            <a:xfrm>
              <a:off x="2130425" y="4337050"/>
              <a:ext cx="203965"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270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1" name="Rectangle 209"/>
            <p:cNvSpPr>
              <a:spLocks noChangeArrowheads="1"/>
            </p:cNvSpPr>
            <p:nvPr/>
          </p:nvSpPr>
          <p:spPr bwMode="auto">
            <a:xfrm>
              <a:off x="2174875" y="2540000"/>
              <a:ext cx="135976"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2" name="Rectangle 210"/>
            <p:cNvSpPr>
              <a:spLocks noChangeArrowheads="1"/>
            </p:cNvSpPr>
            <p:nvPr/>
          </p:nvSpPr>
          <p:spPr bwMode="auto">
            <a:xfrm>
              <a:off x="3140075" y="2282825"/>
              <a:ext cx="203965"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3" name="Rectangle 211"/>
            <p:cNvSpPr>
              <a:spLocks noChangeArrowheads="1"/>
            </p:cNvSpPr>
            <p:nvPr/>
          </p:nvSpPr>
          <p:spPr bwMode="auto">
            <a:xfrm>
              <a:off x="3140075" y="2797175"/>
              <a:ext cx="203965"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4" name="Rectangle 212"/>
            <p:cNvSpPr>
              <a:spLocks noChangeArrowheads="1"/>
            </p:cNvSpPr>
            <p:nvPr/>
          </p:nvSpPr>
          <p:spPr bwMode="auto">
            <a:xfrm>
              <a:off x="3140075" y="2540000"/>
              <a:ext cx="203965"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5" name="Rectangle 213"/>
            <p:cNvSpPr>
              <a:spLocks noChangeArrowheads="1"/>
            </p:cNvSpPr>
            <p:nvPr/>
          </p:nvSpPr>
          <p:spPr bwMode="auto">
            <a:xfrm>
              <a:off x="3140075" y="3054350"/>
              <a:ext cx="203965"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6" name="Rectangle 214"/>
            <p:cNvSpPr>
              <a:spLocks noChangeArrowheads="1"/>
            </p:cNvSpPr>
            <p:nvPr/>
          </p:nvSpPr>
          <p:spPr bwMode="auto">
            <a:xfrm>
              <a:off x="3140075" y="3311525"/>
              <a:ext cx="203965"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100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7" name="Rectangle 215"/>
            <p:cNvSpPr>
              <a:spLocks noChangeArrowheads="1"/>
            </p:cNvSpPr>
            <p:nvPr/>
          </p:nvSpPr>
          <p:spPr bwMode="auto">
            <a:xfrm>
              <a:off x="3184525" y="3568700"/>
              <a:ext cx="135976"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8" name="Rectangle 216"/>
            <p:cNvSpPr>
              <a:spLocks noChangeArrowheads="1"/>
            </p:cNvSpPr>
            <p:nvPr/>
          </p:nvSpPr>
          <p:spPr bwMode="auto">
            <a:xfrm>
              <a:off x="3184525" y="3822700"/>
              <a:ext cx="135976"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59" name="Rectangle 217"/>
            <p:cNvSpPr>
              <a:spLocks noChangeArrowheads="1"/>
            </p:cNvSpPr>
            <p:nvPr/>
          </p:nvSpPr>
          <p:spPr bwMode="auto">
            <a:xfrm>
              <a:off x="3184525" y="4079875"/>
              <a:ext cx="135976"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60" name="Rectangle 218"/>
            <p:cNvSpPr>
              <a:spLocks noChangeArrowheads="1"/>
            </p:cNvSpPr>
            <p:nvPr/>
          </p:nvSpPr>
          <p:spPr bwMode="auto">
            <a:xfrm>
              <a:off x="3184525" y="4337050"/>
              <a:ext cx="135976" cy="15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grpSp>
      <p:sp>
        <p:nvSpPr>
          <p:cNvPr id="2" name="Title 1"/>
          <p:cNvSpPr>
            <a:spLocks noGrp="1"/>
          </p:cNvSpPr>
          <p:nvPr>
            <p:ph type="title"/>
          </p:nvPr>
        </p:nvSpPr>
        <p:spPr/>
        <p:txBody>
          <a:bodyPr/>
          <a:lstStyle/>
          <a:p>
            <a:r>
              <a:rPr lang="en-US" dirty="0">
                <a:latin typeface="Calibri" pitchFamily="34" charset="0"/>
              </a:rPr>
              <a:t>The demand schedule</a:t>
            </a:r>
          </a:p>
        </p:txBody>
      </p:sp>
      <p:sp>
        <p:nvSpPr>
          <p:cNvPr id="3" name="Content Placeholder 2"/>
          <p:cNvSpPr>
            <a:spLocks noGrp="1"/>
          </p:cNvSpPr>
          <p:nvPr>
            <p:ph sz="half" idx="1"/>
          </p:nvPr>
        </p:nvSpPr>
        <p:spPr>
          <a:xfrm>
            <a:off x="457200" y="1447800"/>
            <a:ext cx="4038600" cy="4525963"/>
          </a:xfrm>
        </p:spPr>
        <p:txBody>
          <a:bodyPr>
            <a:normAutofit fontScale="92500" lnSpcReduction="10000"/>
          </a:bodyPr>
          <a:lstStyle/>
          <a:p>
            <a:r>
              <a:rPr lang="en-US" dirty="0"/>
              <a:t>A </a:t>
            </a:r>
            <a:r>
              <a:rPr lang="en-US" i="1" dirty="0">
                <a:solidFill>
                  <a:srgbClr val="9D0505"/>
                </a:solidFill>
              </a:rPr>
              <a:t>demand schedule </a:t>
            </a:r>
            <a:r>
              <a:rPr lang="en-US" dirty="0"/>
              <a:t>displays the quantities demanded at various prices.</a:t>
            </a:r>
          </a:p>
          <a:p>
            <a:r>
              <a:rPr lang="en-US" dirty="0"/>
              <a:t>This demand schedule provides the quantity of cellphones demanded at specific prices.</a:t>
            </a:r>
          </a:p>
          <a:p>
            <a:r>
              <a:rPr lang="en-US" dirty="0"/>
              <a:t>Notice that as price falls, the quantity demanded increases.</a:t>
            </a:r>
          </a:p>
        </p:txBody>
      </p:sp>
      <p:sp>
        <p:nvSpPr>
          <p:cNvPr id="5" name="Left Brace 4"/>
          <p:cNvSpPr/>
          <p:nvPr/>
        </p:nvSpPr>
        <p:spPr>
          <a:xfrm>
            <a:off x="5334000" y="1371600"/>
            <a:ext cx="350519" cy="4267200"/>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8" name="Straight Connector 7"/>
          <p:cNvCxnSpPr>
            <a:stCxn id="3" idx="3"/>
            <a:endCxn id="5" idx="1"/>
          </p:cNvCxnSpPr>
          <p:nvPr/>
        </p:nvCxnSpPr>
        <p:spPr>
          <a:xfrm flipV="1">
            <a:off x="4495800" y="3505200"/>
            <a:ext cx="838200" cy="20558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810250" y="4038600"/>
            <a:ext cx="312346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Arrow Connector 12"/>
          <p:cNvCxnSpPr/>
          <p:nvPr/>
        </p:nvCxnSpPr>
        <p:spPr>
          <a:xfrm>
            <a:off x="8534400" y="2057400"/>
            <a:ext cx="0" cy="1600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6934200" y="2057400"/>
            <a:ext cx="0" cy="1600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810250" y="1447800"/>
            <a:ext cx="3123460" cy="419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9955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hidden"/>
                                      </p:to>
                                    </p:set>
                                  </p:childTnLst>
                                  <p:subTnLst>
                                    <p:set>
                                      <p:cBhvr override="childStyle">
                                        <p:cTn dur="1" fill="hold" display="0" masterRel="nextClick" afterEffect="1"/>
                                        <p:tgtEl>
                                          <p:spTgt spid="12"/>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a:t>When either demand or supply changes, there is an unambiguous effect on equilibrium price and quantity.</a:t>
            </a:r>
          </a:p>
        </p:txBody>
      </p:sp>
      <p:sp>
        <p:nvSpPr>
          <p:cNvPr id="2" name="Title 1"/>
          <p:cNvSpPr>
            <a:spLocks noGrp="1"/>
          </p:cNvSpPr>
          <p:nvPr>
            <p:ph type="title"/>
          </p:nvPr>
        </p:nvSpPr>
        <p:spPr/>
        <p:txBody>
          <a:bodyPr/>
          <a:lstStyle/>
          <a:p>
            <a:r>
              <a:rPr lang="en-US" dirty="0"/>
              <a:t>Shifts in demand or supply</a:t>
            </a:r>
          </a:p>
        </p:txBody>
      </p:sp>
      <p:graphicFrame>
        <p:nvGraphicFramePr>
          <p:cNvPr id="4" name="Table 3"/>
          <p:cNvGraphicFramePr>
            <a:graphicFrameLocks noGrp="1"/>
          </p:cNvGraphicFramePr>
          <p:nvPr>
            <p:extLst>
              <p:ext uri="{D42A27DB-BD31-4B8C-83A1-F6EECF244321}">
                <p14:modId xmlns:p14="http://schemas.microsoft.com/office/powerpoint/2010/main" val="4108815511"/>
              </p:ext>
            </p:extLst>
          </p:nvPr>
        </p:nvGraphicFramePr>
        <p:xfrm>
          <a:off x="762000" y="3733800"/>
          <a:ext cx="7620000" cy="1981200"/>
        </p:xfrm>
        <a:graphic>
          <a:graphicData uri="http://schemas.openxmlformats.org/drawingml/2006/table">
            <a:tbl>
              <a:tblPr firstRow="1" bandRow="1">
                <a:tableStyleId>{3B4B98B0-60AC-42C2-AFA5-B58CD77FA1E5}</a:tableStyleId>
              </a:tblPr>
              <a:tblGrid>
                <a:gridCol w="16764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9812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380354">
                <a:tc>
                  <a:txBody>
                    <a:bodyPr/>
                    <a:lstStyle/>
                    <a:p>
                      <a:pPr algn="ctr"/>
                      <a:r>
                        <a:rPr lang="en-US" sz="2000" dirty="0">
                          <a:latin typeface="Calibri Light" pitchFamily="34" charset="0"/>
                        </a:rPr>
                        <a:t>Curve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Light" pitchFamily="34" charset="0"/>
                        </a:rPr>
                        <a:t>Change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Light" pitchFamily="34" charset="0"/>
                        </a:rPr>
                        <a:t>Price change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Light" pitchFamily="34" charset="0"/>
                        </a:rPr>
                        <a:t>Quantity change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80354">
                <a:tc>
                  <a:txBody>
                    <a:bodyPr/>
                    <a:lstStyle/>
                    <a:p>
                      <a:pPr algn="ctr"/>
                      <a:r>
                        <a:rPr lang="en-US" sz="2000" dirty="0">
                          <a:latin typeface="Calibri Light" pitchFamily="34" charset="0"/>
                        </a:rPr>
                        <a:t>Supply</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Light" pitchFamily="34" charset="0"/>
                        </a:rPr>
                        <a:t>Decrease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1"/>
                  </a:ext>
                </a:extLst>
              </a:tr>
              <a:tr h="380354">
                <a:tc>
                  <a:txBody>
                    <a:bodyPr/>
                    <a:lstStyle/>
                    <a:p>
                      <a:pPr algn="ctr"/>
                      <a:r>
                        <a:rPr lang="en-US" sz="2000" dirty="0">
                          <a:latin typeface="Calibri Light" pitchFamily="34" charset="0"/>
                        </a:rPr>
                        <a:t>Supply</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dirty="0">
                          <a:latin typeface="Calibri Light" pitchFamily="34" charset="0"/>
                        </a:rPr>
                        <a:t>Increase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2"/>
                  </a:ext>
                </a:extLst>
              </a:tr>
              <a:tr h="380354">
                <a:tc>
                  <a:txBody>
                    <a:bodyPr/>
                    <a:lstStyle/>
                    <a:p>
                      <a:pPr algn="ctr"/>
                      <a:r>
                        <a:rPr lang="en-US" sz="2000" dirty="0">
                          <a:latin typeface="Calibri Light" pitchFamily="34" charset="0"/>
                        </a:rPr>
                        <a:t>Demand</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2000" dirty="0">
                          <a:latin typeface="Calibri Light" pitchFamily="34" charset="0"/>
                        </a:rPr>
                        <a:t>Decrease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3"/>
                  </a:ext>
                </a:extLst>
              </a:tr>
              <a:tr h="380354">
                <a:tc>
                  <a:txBody>
                    <a:bodyPr/>
                    <a:lstStyle/>
                    <a:p>
                      <a:pPr algn="ctr"/>
                      <a:r>
                        <a:rPr lang="en-US" sz="2000" dirty="0">
                          <a:latin typeface="Calibri Light" pitchFamily="34" charset="0"/>
                        </a:rPr>
                        <a:t>Demand</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dirty="0">
                          <a:latin typeface="Calibri Light" pitchFamily="34" charset="0"/>
                        </a:rPr>
                        <a:t>Increase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4"/>
                  </a:ext>
                </a:extLst>
              </a:tr>
            </a:tbl>
          </a:graphicData>
        </a:graphic>
      </p:graphicFrame>
      <p:cxnSp>
        <p:nvCxnSpPr>
          <p:cNvPr id="5" name="Straight Arrow Connector 4"/>
          <p:cNvCxnSpPr/>
          <p:nvPr/>
        </p:nvCxnSpPr>
        <p:spPr>
          <a:xfrm flipV="1">
            <a:off x="5257799" y="4191000"/>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5257800" y="5410200"/>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7315200" y="5410200"/>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7315199" y="4572000"/>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246913" y="4597657"/>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7315198" y="4190999"/>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260313" y="4978657"/>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7315201" y="4953000"/>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94097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marL="0" indent="0">
              <a:buNone/>
            </a:pPr>
            <a:r>
              <a:rPr lang="en-US" dirty="0"/>
              <a:t>It is possible for non-price factors that influence both demand and supply at the same time.</a:t>
            </a:r>
          </a:p>
          <a:p>
            <a:r>
              <a:rPr lang="en-US" dirty="0"/>
              <a:t>This leads to shifts in both demand and supply.</a:t>
            </a:r>
          </a:p>
          <a:p>
            <a:r>
              <a:rPr lang="en-US" dirty="0"/>
              <a:t>The new equilibrium occurs at the new intersection.</a:t>
            </a:r>
          </a:p>
          <a:p>
            <a:r>
              <a:rPr lang="en-US" dirty="0"/>
              <a:t>Suppose that landline phone service prices increase, and an input price to make cellphones decreases.</a:t>
            </a:r>
          </a:p>
          <a:p>
            <a:pPr lvl="1"/>
            <a:r>
              <a:rPr lang="en-US" dirty="0"/>
              <a:t>Demand increases.</a:t>
            </a:r>
          </a:p>
          <a:p>
            <a:pPr lvl="1"/>
            <a:r>
              <a:rPr lang="en-US" dirty="0"/>
              <a:t>Supply increases.</a:t>
            </a:r>
          </a:p>
          <a:p>
            <a:r>
              <a:rPr lang="en-US" dirty="0"/>
              <a:t>What happens to equilibrium price and quantity?</a:t>
            </a:r>
          </a:p>
          <a:p>
            <a:pPr lvl="1"/>
            <a:r>
              <a:rPr lang="en-US" dirty="0"/>
              <a:t>It depends on whether the demand or supply curve shifts out more.</a:t>
            </a:r>
          </a:p>
        </p:txBody>
      </p:sp>
      <p:sp>
        <p:nvSpPr>
          <p:cNvPr id="2" name="Title 1"/>
          <p:cNvSpPr>
            <a:spLocks noGrp="1"/>
          </p:cNvSpPr>
          <p:nvPr>
            <p:ph type="title"/>
          </p:nvPr>
        </p:nvSpPr>
        <p:spPr/>
        <p:txBody>
          <a:bodyPr/>
          <a:lstStyle/>
          <a:p>
            <a:r>
              <a:rPr lang="en-US" dirty="0">
                <a:latin typeface="+mj-lt"/>
              </a:rPr>
              <a:t>Shifts in both demand and supply I</a:t>
            </a:r>
          </a:p>
        </p:txBody>
      </p:sp>
    </p:spTree>
    <p:extLst>
      <p:ext uri="{BB962C8B-B14F-4D97-AF65-F5344CB8AC3E}">
        <p14:creationId xmlns:p14="http://schemas.microsoft.com/office/powerpoint/2010/main" val="126638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Shifts in both demand and supply II</a:t>
            </a:r>
            <a:endParaRPr lang="en-US" sz="2700" dirty="0"/>
          </a:p>
        </p:txBody>
      </p:sp>
      <p:sp>
        <p:nvSpPr>
          <p:cNvPr id="3" name="Content Placeholder 2"/>
          <p:cNvSpPr>
            <a:spLocks noGrp="1"/>
          </p:cNvSpPr>
          <p:nvPr>
            <p:ph idx="4294967295"/>
          </p:nvPr>
        </p:nvSpPr>
        <p:spPr>
          <a:xfrm>
            <a:off x="1022350" y="4953000"/>
            <a:ext cx="3168650" cy="906463"/>
          </a:xfrm>
          <a:prstGeom prst="rect">
            <a:avLst/>
          </a:prstGeom>
        </p:spPr>
        <p:txBody>
          <a:bodyPr>
            <a:normAutofit fontScale="62500" lnSpcReduction="20000"/>
          </a:bodyPr>
          <a:lstStyle/>
          <a:p>
            <a:pPr marL="0" indent="0">
              <a:buNone/>
            </a:pPr>
            <a:r>
              <a:rPr lang="en-US" dirty="0"/>
              <a:t>New equilibrium</a:t>
            </a:r>
          </a:p>
          <a:p>
            <a:pPr lvl="1"/>
            <a:r>
              <a:rPr lang="en-US" dirty="0"/>
              <a:t>Quantity increases.</a:t>
            </a:r>
          </a:p>
          <a:p>
            <a:pPr lvl="1"/>
            <a:r>
              <a:rPr lang="en-US" dirty="0"/>
              <a:t>Price increases.</a:t>
            </a:r>
          </a:p>
          <a:p>
            <a:endParaRPr lang="en-US" dirty="0"/>
          </a:p>
        </p:txBody>
      </p:sp>
      <p:sp>
        <p:nvSpPr>
          <p:cNvPr id="7" name="Content Placeholder 2"/>
          <p:cNvSpPr txBox="1">
            <a:spLocks/>
          </p:cNvSpPr>
          <p:nvPr/>
        </p:nvSpPr>
        <p:spPr>
          <a:xfrm>
            <a:off x="597022" y="5867400"/>
            <a:ext cx="7863411" cy="609600"/>
          </a:xfrm>
          <a:prstGeom prst="rect">
            <a:avLst/>
          </a:prstGeom>
        </p:spPr>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u="sng" dirty="0">
                <a:latin typeface="Calibri Light" pitchFamily="34" charset="0"/>
              </a:rPr>
              <a:t>Conclusion</a:t>
            </a:r>
            <a:r>
              <a:rPr lang="en-US" dirty="0">
                <a:latin typeface="Calibri Light" pitchFamily="34" charset="0"/>
              </a:rPr>
              <a:t>:  </a:t>
            </a:r>
            <a:r>
              <a:rPr lang="en-US" dirty="0">
                <a:solidFill>
                  <a:srgbClr val="9D0505"/>
                </a:solidFill>
                <a:latin typeface="Calibri Light" pitchFamily="34" charset="0"/>
              </a:rPr>
              <a:t>Quantity increases</a:t>
            </a:r>
            <a:r>
              <a:rPr lang="en-US" dirty="0">
                <a:solidFill>
                  <a:srgbClr val="C00000"/>
                </a:solidFill>
                <a:latin typeface="Calibri Light" pitchFamily="34" charset="0"/>
              </a:rPr>
              <a:t>.</a:t>
            </a:r>
          </a:p>
          <a:p>
            <a:pPr marL="0" indent="0">
              <a:buFont typeface="Arial" pitchFamily="34" charset="0"/>
              <a:buNone/>
            </a:pPr>
            <a:r>
              <a:rPr lang="en-US" dirty="0">
                <a:solidFill>
                  <a:srgbClr val="C00000"/>
                </a:solidFill>
                <a:latin typeface="Calibri Light" pitchFamily="34" charset="0"/>
              </a:rPr>
              <a:t>	     </a:t>
            </a:r>
            <a:r>
              <a:rPr lang="en-US" dirty="0">
                <a:solidFill>
                  <a:srgbClr val="9D0505"/>
                </a:solidFill>
                <a:latin typeface="Calibri Light" pitchFamily="34" charset="0"/>
              </a:rPr>
              <a:t>Price may increase or decrease (ambiguous).</a:t>
            </a:r>
            <a:endParaRPr lang="en-US" u="sng" dirty="0">
              <a:solidFill>
                <a:srgbClr val="9D0505"/>
              </a:solidFill>
              <a:latin typeface="Calibri Light" pitchFamily="34" charset="0"/>
            </a:endParaRPr>
          </a:p>
        </p:txBody>
      </p:sp>
      <p:sp>
        <p:nvSpPr>
          <p:cNvPr id="8" name="Content Placeholder 2"/>
          <p:cNvSpPr txBox="1">
            <a:spLocks/>
          </p:cNvSpPr>
          <p:nvPr/>
        </p:nvSpPr>
        <p:spPr>
          <a:xfrm>
            <a:off x="4908611" y="4953000"/>
            <a:ext cx="3092389" cy="914399"/>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a:latin typeface="Calibri Light" pitchFamily="34" charset="0"/>
              </a:rPr>
              <a:t>New equilibrium</a:t>
            </a:r>
          </a:p>
          <a:p>
            <a:pPr lvl="1"/>
            <a:r>
              <a:rPr lang="en-US" dirty="0">
                <a:latin typeface="Calibri Light" pitchFamily="34" charset="0"/>
              </a:rPr>
              <a:t>Quantity increases.</a:t>
            </a:r>
          </a:p>
          <a:p>
            <a:pPr lvl="1"/>
            <a:r>
              <a:rPr lang="en-US" dirty="0">
                <a:latin typeface="Calibri Light" pitchFamily="34" charset="0"/>
              </a:rPr>
              <a:t>Price decreases.</a:t>
            </a:r>
          </a:p>
          <a:p>
            <a:endParaRPr lang="en-US" dirty="0">
              <a:latin typeface="Calibri Light" pitchFamily="34" charset="0"/>
            </a:endParaRPr>
          </a:p>
        </p:txBody>
      </p:sp>
      <p:sp>
        <p:nvSpPr>
          <p:cNvPr id="9" name="Rectangle 8"/>
          <p:cNvSpPr/>
          <p:nvPr/>
        </p:nvSpPr>
        <p:spPr>
          <a:xfrm>
            <a:off x="457200" y="2688000"/>
            <a:ext cx="261333" cy="2409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2895600" y="4404925"/>
            <a:ext cx="304800" cy="1592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7511067" y="4376739"/>
            <a:ext cx="261333" cy="2426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4620088" y="3212414"/>
            <a:ext cx="261333" cy="24093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p:nvGrpSpPr>
        <p:grpSpPr>
          <a:xfrm>
            <a:off x="466324" y="1066800"/>
            <a:ext cx="3724676" cy="3767139"/>
            <a:chOff x="1559216" y="1828800"/>
            <a:chExt cx="2999189" cy="2972802"/>
          </a:xfrm>
        </p:grpSpPr>
        <p:sp>
          <p:nvSpPr>
            <p:cNvPr id="14" name="Line 5"/>
            <p:cNvSpPr>
              <a:spLocks noChangeShapeType="1"/>
            </p:cNvSpPr>
            <p:nvPr/>
          </p:nvSpPr>
          <p:spPr bwMode="auto">
            <a:xfrm>
              <a:off x="1808163" y="233997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 name="Line 6"/>
            <p:cNvSpPr>
              <a:spLocks noChangeShapeType="1"/>
            </p:cNvSpPr>
            <p:nvPr/>
          </p:nvSpPr>
          <p:spPr bwMode="auto">
            <a:xfrm>
              <a:off x="1808163" y="25495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 name="Line 7"/>
            <p:cNvSpPr>
              <a:spLocks noChangeShapeType="1"/>
            </p:cNvSpPr>
            <p:nvPr/>
          </p:nvSpPr>
          <p:spPr bwMode="auto">
            <a:xfrm>
              <a:off x="1808163" y="276225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 name="Line 8"/>
            <p:cNvSpPr>
              <a:spLocks noChangeShapeType="1"/>
            </p:cNvSpPr>
            <p:nvPr/>
          </p:nvSpPr>
          <p:spPr bwMode="auto">
            <a:xfrm>
              <a:off x="1808163" y="29718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 name="Line 9"/>
            <p:cNvSpPr>
              <a:spLocks noChangeShapeType="1"/>
            </p:cNvSpPr>
            <p:nvPr/>
          </p:nvSpPr>
          <p:spPr bwMode="auto">
            <a:xfrm>
              <a:off x="1808163" y="339407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 name="Line 10"/>
            <p:cNvSpPr>
              <a:spLocks noChangeShapeType="1"/>
            </p:cNvSpPr>
            <p:nvPr/>
          </p:nvSpPr>
          <p:spPr bwMode="auto">
            <a:xfrm>
              <a:off x="1808163" y="381635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 name="Line 11"/>
            <p:cNvSpPr>
              <a:spLocks noChangeShapeType="1"/>
            </p:cNvSpPr>
            <p:nvPr/>
          </p:nvSpPr>
          <p:spPr bwMode="auto">
            <a:xfrm>
              <a:off x="1808163" y="31845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 name="Line 12"/>
            <p:cNvSpPr>
              <a:spLocks noChangeShapeType="1"/>
            </p:cNvSpPr>
            <p:nvPr/>
          </p:nvSpPr>
          <p:spPr bwMode="auto">
            <a:xfrm>
              <a:off x="1808163" y="36068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2" name="Line 13"/>
            <p:cNvSpPr>
              <a:spLocks noChangeShapeType="1"/>
            </p:cNvSpPr>
            <p:nvPr/>
          </p:nvSpPr>
          <p:spPr bwMode="auto">
            <a:xfrm>
              <a:off x="1808163" y="402907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3" name="Line 14"/>
            <p:cNvSpPr>
              <a:spLocks noChangeShapeType="1"/>
            </p:cNvSpPr>
            <p:nvPr/>
          </p:nvSpPr>
          <p:spPr bwMode="auto">
            <a:xfrm>
              <a:off x="1808163" y="42386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4" name="Line 15"/>
            <p:cNvSpPr>
              <a:spLocks noChangeShapeType="1"/>
            </p:cNvSpPr>
            <p:nvPr/>
          </p:nvSpPr>
          <p:spPr bwMode="auto">
            <a:xfrm>
              <a:off x="2843213"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5" name="Line 16"/>
            <p:cNvSpPr>
              <a:spLocks noChangeShapeType="1"/>
            </p:cNvSpPr>
            <p:nvPr/>
          </p:nvSpPr>
          <p:spPr bwMode="auto">
            <a:xfrm>
              <a:off x="2068513"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6" name="Line 17"/>
            <p:cNvSpPr>
              <a:spLocks noChangeShapeType="1"/>
            </p:cNvSpPr>
            <p:nvPr/>
          </p:nvSpPr>
          <p:spPr bwMode="auto">
            <a:xfrm>
              <a:off x="2325688"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7" name="Line 18"/>
            <p:cNvSpPr>
              <a:spLocks noChangeShapeType="1"/>
            </p:cNvSpPr>
            <p:nvPr/>
          </p:nvSpPr>
          <p:spPr bwMode="auto">
            <a:xfrm>
              <a:off x="2582863"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8" name="Line 19"/>
            <p:cNvSpPr>
              <a:spLocks noChangeShapeType="1"/>
            </p:cNvSpPr>
            <p:nvPr/>
          </p:nvSpPr>
          <p:spPr bwMode="auto">
            <a:xfrm>
              <a:off x="3360738"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9" name="Line 20"/>
            <p:cNvSpPr>
              <a:spLocks noChangeShapeType="1"/>
            </p:cNvSpPr>
            <p:nvPr/>
          </p:nvSpPr>
          <p:spPr bwMode="auto">
            <a:xfrm>
              <a:off x="3100388"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0" name="Line 21"/>
            <p:cNvSpPr>
              <a:spLocks noChangeShapeType="1"/>
            </p:cNvSpPr>
            <p:nvPr/>
          </p:nvSpPr>
          <p:spPr bwMode="auto">
            <a:xfrm>
              <a:off x="3617913"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1" name="Line 22"/>
            <p:cNvSpPr>
              <a:spLocks noChangeShapeType="1"/>
            </p:cNvSpPr>
            <p:nvPr/>
          </p:nvSpPr>
          <p:spPr bwMode="auto">
            <a:xfrm>
              <a:off x="3875088"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2" name="Line 23"/>
            <p:cNvSpPr>
              <a:spLocks noChangeShapeType="1"/>
            </p:cNvSpPr>
            <p:nvPr/>
          </p:nvSpPr>
          <p:spPr bwMode="auto">
            <a:xfrm>
              <a:off x="4135438"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3" name="Line 24"/>
            <p:cNvSpPr>
              <a:spLocks noChangeShapeType="1"/>
            </p:cNvSpPr>
            <p:nvPr/>
          </p:nvSpPr>
          <p:spPr bwMode="auto">
            <a:xfrm>
              <a:off x="4392613"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4" name="Line 25"/>
            <p:cNvSpPr>
              <a:spLocks noChangeShapeType="1"/>
            </p:cNvSpPr>
            <p:nvPr/>
          </p:nvSpPr>
          <p:spPr bwMode="auto">
            <a:xfrm>
              <a:off x="18081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5" name="Line 26"/>
            <p:cNvSpPr>
              <a:spLocks noChangeShapeType="1"/>
            </p:cNvSpPr>
            <p:nvPr/>
          </p:nvSpPr>
          <p:spPr bwMode="auto">
            <a:xfrm>
              <a:off x="19097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6" name="Line 27"/>
            <p:cNvSpPr>
              <a:spLocks noChangeShapeType="1"/>
            </p:cNvSpPr>
            <p:nvPr/>
          </p:nvSpPr>
          <p:spPr bwMode="auto">
            <a:xfrm>
              <a:off x="20113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7" name="Line 28"/>
            <p:cNvSpPr>
              <a:spLocks noChangeShapeType="1"/>
            </p:cNvSpPr>
            <p:nvPr/>
          </p:nvSpPr>
          <p:spPr bwMode="auto">
            <a:xfrm>
              <a:off x="21129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 name="Line 29"/>
            <p:cNvSpPr>
              <a:spLocks noChangeShapeType="1"/>
            </p:cNvSpPr>
            <p:nvPr/>
          </p:nvSpPr>
          <p:spPr bwMode="auto">
            <a:xfrm>
              <a:off x="22145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 name="Line 30"/>
            <p:cNvSpPr>
              <a:spLocks noChangeShapeType="1"/>
            </p:cNvSpPr>
            <p:nvPr/>
          </p:nvSpPr>
          <p:spPr bwMode="auto">
            <a:xfrm>
              <a:off x="23161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 name="Line 31"/>
            <p:cNvSpPr>
              <a:spLocks noChangeShapeType="1"/>
            </p:cNvSpPr>
            <p:nvPr/>
          </p:nvSpPr>
          <p:spPr bwMode="auto">
            <a:xfrm>
              <a:off x="24177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 name="Line 32"/>
            <p:cNvSpPr>
              <a:spLocks noChangeShapeType="1"/>
            </p:cNvSpPr>
            <p:nvPr/>
          </p:nvSpPr>
          <p:spPr bwMode="auto">
            <a:xfrm>
              <a:off x="25193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 name="Line 33"/>
            <p:cNvSpPr>
              <a:spLocks noChangeShapeType="1"/>
            </p:cNvSpPr>
            <p:nvPr/>
          </p:nvSpPr>
          <p:spPr bwMode="auto">
            <a:xfrm>
              <a:off x="26209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3" name="Line 34"/>
            <p:cNvSpPr>
              <a:spLocks noChangeShapeType="1"/>
            </p:cNvSpPr>
            <p:nvPr/>
          </p:nvSpPr>
          <p:spPr bwMode="auto">
            <a:xfrm>
              <a:off x="27225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4" name="Line 35"/>
            <p:cNvSpPr>
              <a:spLocks noChangeShapeType="1"/>
            </p:cNvSpPr>
            <p:nvPr/>
          </p:nvSpPr>
          <p:spPr bwMode="auto">
            <a:xfrm>
              <a:off x="28241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5" name="Line 36"/>
            <p:cNvSpPr>
              <a:spLocks noChangeShapeType="1"/>
            </p:cNvSpPr>
            <p:nvPr/>
          </p:nvSpPr>
          <p:spPr bwMode="auto">
            <a:xfrm>
              <a:off x="29257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6" name="Line 37"/>
            <p:cNvSpPr>
              <a:spLocks noChangeShapeType="1"/>
            </p:cNvSpPr>
            <p:nvPr/>
          </p:nvSpPr>
          <p:spPr bwMode="auto">
            <a:xfrm>
              <a:off x="30273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7" name="Line 38"/>
            <p:cNvSpPr>
              <a:spLocks noChangeShapeType="1"/>
            </p:cNvSpPr>
            <p:nvPr/>
          </p:nvSpPr>
          <p:spPr bwMode="auto">
            <a:xfrm>
              <a:off x="18081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8" name="Line 39"/>
            <p:cNvSpPr>
              <a:spLocks noChangeShapeType="1"/>
            </p:cNvSpPr>
            <p:nvPr/>
          </p:nvSpPr>
          <p:spPr bwMode="auto">
            <a:xfrm>
              <a:off x="19097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9" name="Line 40"/>
            <p:cNvSpPr>
              <a:spLocks noChangeShapeType="1"/>
            </p:cNvSpPr>
            <p:nvPr/>
          </p:nvSpPr>
          <p:spPr bwMode="auto">
            <a:xfrm>
              <a:off x="20113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50" name="Line 41"/>
            <p:cNvSpPr>
              <a:spLocks noChangeShapeType="1"/>
            </p:cNvSpPr>
            <p:nvPr/>
          </p:nvSpPr>
          <p:spPr bwMode="auto">
            <a:xfrm>
              <a:off x="21129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51" name="Line 42"/>
            <p:cNvSpPr>
              <a:spLocks noChangeShapeType="1"/>
            </p:cNvSpPr>
            <p:nvPr/>
          </p:nvSpPr>
          <p:spPr bwMode="auto">
            <a:xfrm>
              <a:off x="22145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52" name="Line 43"/>
            <p:cNvSpPr>
              <a:spLocks noChangeShapeType="1"/>
            </p:cNvSpPr>
            <p:nvPr/>
          </p:nvSpPr>
          <p:spPr bwMode="auto">
            <a:xfrm>
              <a:off x="23161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53" name="Line 44"/>
            <p:cNvSpPr>
              <a:spLocks noChangeShapeType="1"/>
            </p:cNvSpPr>
            <p:nvPr/>
          </p:nvSpPr>
          <p:spPr bwMode="auto">
            <a:xfrm>
              <a:off x="24177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54" name="Line 45"/>
            <p:cNvSpPr>
              <a:spLocks noChangeShapeType="1"/>
            </p:cNvSpPr>
            <p:nvPr/>
          </p:nvSpPr>
          <p:spPr bwMode="auto">
            <a:xfrm>
              <a:off x="25193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55" name="Line 46"/>
            <p:cNvSpPr>
              <a:spLocks noChangeShapeType="1"/>
            </p:cNvSpPr>
            <p:nvPr/>
          </p:nvSpPr>
          <p:spPr bwMode="auto">
            <a:xfrm>
              <a:off x="26209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56" name="Line 47"/>
            <p:cNvSpPr>
              <a:spLocks noChangeShapeType="1"/>
            </p:cNvSpPr>
            <p:nvPr/>
          </p:nvSpPr>
          <p:spPr bwMode="auto">
            <a:xfrm>
              <a:off x="27225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57" name="Line 48"/>
            <p:cNvSpPr>
              <a:spLocks noChangeShapeType="1"/>
            </p:cNvSpPr>
            <p:nvPr/>
          </p:nvSpPr>
          <p:spPr bwMode="auto">
            <a:xfrm>
              <a:off x="28241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58" name="Line 49"/>
            <p:cNvSpPr>
              <a:spLocks noChangeShapeType="1"/>
            </p:cNvSpPr>
            <p:nvPr/>
          </p:nvSpPr>
          <p:spPr bwMode="auto">
            <a:xfrm>
              <a:off x="29257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59" name="Line 50"/>
            <p:cNvSpPr>
              <a:spLocks noChangeShapeType="1"/>
            </p:cNvSpPr>
            <p:nvPr/>
          </p:nvSpPr>
          <p:spPr bwMode="auto">
            <a:xfrm>
              <a:off x="30273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60" name="Line 51"/>
            <p:cNvSpPr>
              <a:spLocks noChangeShapeType="1"/>
            </p:cNvSpPr>
            <p:nvPr/>
          </p:nvSpPr>
          <p:spPr bwMode="auto">
            <a:xfrm>
              <a:off x="31289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61" name="Line 52"/>
            <p:cNvSpPr>
              <a:spLocks noChangeShapeType="1"/>
            </p:cNvSpPr>
            <p:nvPr/>
          </p:nvSpPr>
          <p:spPr bwMode="auto">
            <a:xfrm>
              <a:off x="32305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62" name="Line 53"/>
            <p:cNvSpPr>
              <a:spLocks noChangeShapeType="1"/>
            </p:cNvSpPr>
            <p:nvPr/>
          </p:nvSpPr>
          <p:spPr bwMode="auto">
            <a:xfrm>
              <a:off x="33321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63" name="Line 54"/>
            <p:cNvSpPr>
              <a:spLocks noChangeShapeType="1"/>
            </p:cNvSpPr>
            <p:nvPr/>
          </p:nvSpPr>
          <p:spPr bwMode="auto">
            <a:xfrm>
              <a:off x="34337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64" name="Line 55"/>
            <p:cNvSpPr>
              <a:spLocks noChangeShapeType="1"/>
            </p:cNvSpPr>
            <p:nvPr/>
          </p:nvSpPr>
          <p:spPr bwMode="auto">
            <a:xfrm>
              <a:off x="3535363" y="318452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65" name="Line 56"/>
            <p:cNvSpPr>
              <a:spLocks noChangeShapeType="1"/>
            </p:cNvSpPr>
            <p:nvPr/>
          </p:nvSpPr>
          <p:spPr bwMode="auto">
            <a:xfrm flipV="1">
              <a:off x="3100388" y="43878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66" name="Line 57"/>
            <p:cNvSpPr>
              <a:spLocks noChangeShapeType="1"/>
            </p:cNvSpPr>
            <p:nvPr/>
          </p:nvSpPr>
          <p:spPr bwMode="auto">
            <a:xfrm flipV="1">
              <a:off x="3100388" y="42862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67" name="Line 58"/>
            <p:cNvSpPr>
              <a:spLocks noChangeShapeType="1"/>
            </p:cNvSpPr>
            <p:nvPr/>
          </p:nvSpPr>
          <p:spPr bwMode="auto">
            <a:xfrm flipV="1">
              <a:off x="3100388" y="41846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68" name="Line 59"/>
            <p:cNvSpPr>
              <a:spLocks noChangeShapeType="1"/>
            </p:cNvSpPr>
            <p:nvPr/>
          </p:nvSpPr>
          <p:spPr bwMode="auto">
            <a:xfrm flipV="1">
              <a:off x="3100388" y="40830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69" name="Line 60"/>
            <p:cNvSpPr>
              <a:spLocks noChangeShapeType="1"/>
            </p:cNvSpPr>
            <p:nvPr/>
          </p:nvSpPr>
          <p:spPr bwMode="auto">
            <a:xfrm flipV="1">
              <a:off x="3100388" y="39814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70" name="Line 61"/>
            <p:cNvSpPr>
              <a:spLocks noChangeShapeType="1"/>
            </p:cNvSpPr>
            <p:nvPr/>
          </p:nvSpPr>
          <p:spPr bwMode="auto">
            <a:xfrm flipV="1">
              <a:off x="3100388" y="38798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71" name="Line 62"/>
            <p:cNvSpPr>
              <a:spLocks noChangeShapeType="1"/>
            </p:cNvSpPr>
            <p:nvPr/>
          </p:nvSpPr>
          <p:spPr bwMode="auto">
            <a:xfrm flipV="1">
              <a:off x="3100388" y="37782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72" name="Line 63"/>
            <p:cNvSpPr>
              <a:spLocks noChangeShapeType="1"/>
            </p:cNvSpPr>
            <p:nvPr/>
          </p:nvSpPr>
          <p:spPr bwMode="auto">
            <a:xfrm flipV="1">
              <a:off x="3100388" y="36766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73" name="Line 64"/>
            <p:cNvSpPr>
              <a:spLocks noChangeShapeType="1"/>
            </p:cNvSpPr>
            <p:nvPr/>
          </p:nvSpPr>
          <p:spPr bwMode="auto">
            <a:xfrm flipV="1">
              <a:off x="3100388" y="35750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74" name="Line 65"/>
            <p:cNvSpPr>
              <a:spLocks noChangeShapeType="1"/>
            </p:cNvSpPr>
            <p:nvPr/>
          </p:nvSpPr>
          <p:spPr bwMode="auto">
            <a:xfrm flipV="1">
              <a:off x="3100388" y="34734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75" name="Line 66"/>
            <p:cNvSpPr>
              <a:spLocks noChangeShapeType="1"/>
            </p:cNvSpPr>
            <p:nvPr/>
          </p:nvSpPr>
          <p:spPr bwMode="auto">
            <a:xfrm flipV="1">
              <a:off x="3100388" y="3394075"/>
              <a:ext cx="0" cy="4127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76" name="Line 67"/>
            <p:cNvSpPr>
              <a:spLocks noChangeShapeType="1"/>
            </p:cNvSpPr>
            <p:nvPr/>
          </p:nvSpPr>
          <p:spPr bwMode="auto">
            <a:xfrm flipV="1">
              <a:off x="3617913" y="43878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77" name="Line 68"/>
            <p:cNvSpPr>
              <a:spLocks noChangeShapeType="1"/>
            </p:cNvSpPr>
            <p:nvPr/>
          </p:nvSpPr>
          <p:spPr bwMode="auto">
            <a:xfrm flipV="1">
              <a:off x="3617913" y="42862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78" name="Line 69"/>
            <p:cNvSpPr>
              <a:spLocks noChangeShapeType="1"/>
            </p:cNvSpPr>
            <p:nvPr/>
          </p:nvSpPr>
          <p:spPr bwMode="auto">
            <a:xfrm flipV="1">
              <a:off x="3617913" y="41846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79" name="Line 70"/>
            <p:cNvSpPr>
              <a:spLocks noChangeShapeType="1"/>
            </p:cNvSpPr>
            <p:nvPr/>
          </p:nvSpPr>
          <p:spPr bwMode="auto">
            <a:xfrm flipV="1">
              <a:off x="3617913" y="40830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0" name="Line 71"/>
            <p:cNvSpPr>
              <a:spLocks noChangeShapeType="1"/>
            </p:cNvSpPr>
            <p:nvPr/>
          </p:nvSpPr>
          <p:spPr bwMode="auto">
            <a:xfrm flipV="1">
              <a:off x="3617913" y="39814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1" name="Line 72"/>
            <p:cNvSpPr>
              <a:spLocks noChangeShapeType="1"/>
            </p:cNvSpPr>
            <p:nvPr/>
          </p:nvSpPr>
          <p:spPr bwMode="auto">
            <a:xfrm flipV="1">
              <a:off x="3617913" y="38798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2" name="Line 73"/>
            <p:cNvSpPr>
              <a:spLocks noChangeShapeType="1"/>
            </p:cNvSpPr>
            <p:nvPr/>
          </p:nvSpPr>
          <p:spPr bwMode="auto">
            <a:xfrm flipV="1">
              <a:off x="3617913" y="37782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3" name="Line 74"/>
            <p:cNvSpPr>
              <a:spLocks noChangeShapeType="1"/>
            </p:cNvSpPr>
            <p:nvPr/>
          </p:nvSpPr>
          <p:spPr bwMode="auto">
            <a:xfrm flipV="1">
              <a:off x="3617913" y="36766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4" name="Line 75"/>
            <p:cNvSpPr>
              <a:spLocks noChangeShapeType="1"/>
            </p:cNvSpPr>
            <p:nvPr/>
          </p:nvSpPr>
          <p:spPr bwMode="auto">
            <a:xfrm flipV="1">
              <a:off x="3617913" y="35750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5" name="Line 76"/>
            <p:cNvSpPr>
              <a:spLocks noChangeShapeType="1"/>
            </p:cNvSpPr>
            <p:nvPr/>
          </p:nvSpPr>
          <p:spPr bwMode="auto">
            <a:xfrm flipV="1">
              <a:off x="3617913" y="34734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6" name="Line 77"/>
            <p:cNvSpPr>
              <a:spLocks noChangeShapeType="1"/>
            </p:cNvSpPr>
            <p:nvPr/>
          </p:nvSpPr>
          <p:spPr bwMode="auto">
            <a:xfrm flipV="1">
              <a:off x="3617913" y="33718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7" name="Line 78"/>
            <p:cNvSpPr>
              <a:spLocks noChangeShapeType="1"/>
            </p:cNvSpPr>
            <p:nvPr/>
          </p:nvSpPr>
          <p:spPr bwMode="auto">
            <a:xfrm flipV="1">
              <a:off x="3617913" y="32702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8" name="Line 79"/>
            <p:cNvSpPr>
              <a:spLocks noChangeShapeType="1"/>
            </p:cNvSpPr>
            <p:nvPr/>
          </p:nvSpPr>
          <p:spPr bwMode="auto">
            <a:xfrm flipV="1">
              <a:off x="3617913" y="3184525"/>
              <a:ext cx="0" cy="476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9" name="Line 80"/>
            <p:cNvSpPr>
              <a:spLocks noChangeShapeType="1"/>
            </p:cNvSpPr>
            <p:nvPr/>
          </p:nvSpPr>
          <p:spPr bwMode="auto">
            <a:xfrm flipV="1">
              <a:off x="2068513" y="2546350"/>
              <a:ext cx="2066925" cy="169862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90" name="Line 81"/>
            <p:cNvSpPr>
              <a:spLocks noChangeShapeType="1"/>
            </p:cNvSpPr>
            <p:nvPr/>
          </p:nvSpPr>
          <p:spPr bwMode="auto">
            <a:xfrm flipV="1">
              <a:off x="2322513" y="2755900"/>
              <a:ext cx="1812925" cy="1489075"/>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91" name="Line 82"/>
            <p:cNvSpPr>
              <a:spLocks noChangeShapeType="1"/>
            </p:cNvSpPr>
            <p:nvPr/>
          </p:nvSpPr>
          <p:spPr bwMode="auto">
            <a:xfrm>
              <a:off x="2068513" y="2549525"/>
              <a:ext cx="2070100" cy="1689100"/>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92" name="Line 83"/>
            <p:cNvSpPr>
              <a:spLocks noChangeShapeType="1"/>
            </p:cNvSpPr>
            <p:nvPr/>
          </p:nvSpPr>
          <p:spPr bwMode="auto">
            <a:xfrm>
              <a:off x="2840038" y="2549525"/>
              <a:ext cx="1298575" cy="1060450"/>
            </a:xfrm>
            <a:prstGeom prst="line">
              <a:avLst/>
            </a:prstGeom>
            <a:noFill/>
            <a:ln w="38100">
              <a:solidFill>
                <a:srgbClr val="ECB88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97" name="Freeform 88"/>
            <p:cNvSpPr>
              <a:spLocks/>
            </p:cNvSpPr>
            <p:nvPr/>
          </p:nvSpPr>
          <p:spPr bwMode="auto">
            <a:xfrm>
              <a:off x="1808163" y="2263775"/>
              <a:ext cx="2587625" cy="2187575"/>
            </a:xfrm>
            <a:custGeom>
              <a:avLst/>
              <a:gdLst>
                <a:gd name="T0" fmla="*/ 1630 w 1630"/>
                <a:gd name="T1" fmla="*/ 1378 h 1378"/>
                <a:gd name="T2" fmla="*/ 0 w 1630"/>
                <a:gd name="T3" fmla="*/ 1378 h 1378"/>
                <a:gd name="T4" fmla="*/ 0 w 1630"/>
                <a:gd name="T5" fmla="*/ 0 h 1378"/>
              </a:gdLst>
              <a:ahLst/>
              <a:cxnLst>
                <a:cxn ang="0">
                  <a:pos x="T0" y="T1"/>
                </a:cxn>
                <a:cxn ang="0">
                  <a:pos x="T2" y="T3"/>
                </a:cxn>
                <a:cxn ang="0">
                  <a:pos x="T4" y="T5"/>
                </a:cxn>
              </a:cxnLst>
              <a:rect l="0" t="0" r="r" b="b"/>
              <a:pathLst>
                <a:path w="1630" h="1378">
                  <a:moveTo>
                    <a:pt x="1630" y="1378"/>
                  </a:moveTo>
                  <a:lnTo>
                    <a:pt x="0" y="1378"/>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98" name="Rectangle 170"/>
            <p:cNvSpPr>
              <a:spLocks noChangeArrowheads="1"/>
            </p:cNvSpPr>
            <p:nvPr/>
          </p:nvSpPr>
          <p:spPr bwMode="auto">
            <a:xfrm>
              <a:off x="2061344" y="4632325"/>
              <a:ext cx="221855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Quantity of cell phones (millions)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171"/>
            <p:cNvSpPr>
              <a:spLocks noChangeArrowheads="1"/>
            </p:cNvSpPr>
            <p:nvPr/>
          </p:nvSpPr>
          <p:spPr bwMode="auto">
            <a:xfrm>
              <a:off x="1722438" y="447675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172"/>
            <p:cNvSpPr>
              <a:spLocks noChangeArrowheads="1"/>
            </p:cNvSpPr>
            <p:nvPr/>
          </p:nvSpPr>
          <p:spPr bwMode="auto">
            <a:xfrm>
              <a:off x="1603666" y="3756025"/>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60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173"/>
            <p:cNvSpPr>
              <a:spLocks noChangeArrowheads="1"/>
            </p:cNvSpPr>
            <p:nvPr/>
          </p:nvSpPr>
          <p:spPr bwMode="auto">
            <a:xfrm>
              <a:off x="1603666" y="3968750"/>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40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74"/>
            <p:cNvSpPr>
              <a:spLocks noChangeArrowheads="1"/>
            </p:cNvSpPr>
            <p:nvPr/>
          </p:nvSpPr>
          <p:spPr bwMode="auto">
            <a:xfrm>
              <a:off x="1603666" y="4178300"/>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20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75"/>
            <p:cNvSpPr>
              <a:spLocks noChangeArrowheads="1"/>
            </p:cNvSpPr>
            <p:nvPr/>
          </p:nvSpPr>
          <p:spPr bwMode="auto">
            <a:xfrm>
              <a:off x="1559216" y="333375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100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176"/>
            <p:cNvSpPr>
              <a:spLocks noChangeArrowheads="1"/>
            </p:cNvSpPr>
            <p:nvPr/>
          </p:nvSpPr>
          <p:spPr bwMode="auto">
            <a:xfrm>
              <a:off x="1603666" y="3546475"/>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80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177"/>
            <p:cNvSpPr>
              <a:spLocks noChangeArrowheads="1"/>
            </p:cNvSpPr>
            <p:nvPr/>
          </p:nvSpPr>
          <p:spPr bwMode="auto">
            <a:xfrm>
              <a:off x="1559216" y="312420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120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78"/>
            <p:cNvSpPr>
              <a:spLocks noChangeArrowheads="1"/>
            </p:cNvSpPr>
            <p:nvPr/>
          </p:nvSpPr>
          <p:spPr bwMode="auto">
            <a:xfrm>
              <a:off x="1559216" y="291147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140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79"/>
            <p:cNvSpPr>
              <a:spLocks noChangeArrowheads="1"/>
            </p:cNvSpPr>
            <p:nvPr/>
          </p:nvSpPr>
          <p:spPr bwMode="auto">
            <a:xfrm>
              <a:off x="1559216" y="227965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200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80"/>
            <p:cNvSpPr>
              <a:spLocks noChangeArrowheads="1"/>
            </p:cNvSpPr>
            <p:nvPr/>
          </p:nvSpPr>
          <p:spPr bwMode="auto">
            <a:xfrm>
              <a:off x="1559216" y="248920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180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81"/>
            <p:cNvSpPr>
              <a:spLocks noChangeArrowheads="1"/>
            </p:cNvSpPr>
            <p:nvPr/>
          </p:nvSpPr>
          <p:spPr bwMode="auto">
            <a:xfrm>
              <a:off x="1559216" y="270192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160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82"/>
            <p:cNvSpPr>
              <a:spLocks noChangeArrowheads="1"/>
            </p:cNvSpPr>
            <p:nvPr/>
          </p:nvSpPr>
          <p:spPr bwMode="auto">
            <a:xfrm>
              <a:off x="2020888" y="4476750"/>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30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83"/>
            <p:cNvSpPr>
              <a:spLocks noChangeArrowheads="1"/>
            </p:cNvSpPr>
            <p:nvPr/>
          </p:nvSpPr>
          <p:spPr bwMode="auto">
            <a:xfrm>
              <a:off x="2278063" y="4476750"/>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60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84"/>
            <p:cNvSpPr>
              <a:spLocks noChangeArrowheads="1"/>
            </p:cNvSpPr>
            <p:nvPr/>
          </p:nvSpPr>
          <p:spPr bwMode="auto">
            <a:xfrm>
              <a:off x="2538413" y="4476750"/>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90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85"/>
            <p:cNvSpPr>
              <a:spLocks noChangeArrowheads="1"/>
            </p:cNvSpPr>
            <p:nvPr/>
          </p:nvSpPr>
          <p:spPr bwMode="auto">
            <a:xfrm>
              <a:off x="2773363" y="447675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120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86"/>
            <p:cNvSpPr>
              <a:spLocks noChangeArrowheads="1"/>
            </p:cNvSpPr>
            <p:nvPr/>
          </p:nvSpPr>
          <p:spPr bwMode="auto">
            <a:xfrm>
              <a:off x="3030538" y="447675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150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87"/>
            <p:cNvSpPr>
              <a:spLocks noChangeArrowheads="1"/>
            </p:cNvSpPr>
            <p:nvPr/>
          </p:nvSpPr>
          <p:spPr bwMode="auto">
            <a:xfrm>
              <a:off x="4322763" y="447357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300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88"/>
            <p:cNvSpPr>
              <a:spLocks noChangeArrowheads="1"/>
            </p:cNvSpPr>
            <p:nvPr/>
          </p:nvSpPr>
          <p:spPr bwMode="auto">
            <a:xfrm>
              <a:off x="3290888" y="447357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180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89"/>
            <p:cNvSpPr>
              <a:spLocks noChangeArrowheads="1"/>
            </p:cNvSpPr>
            <p:nvPr/>
          </p:nvSpPr>
          <p:spPr bwMode="auto">
            <a:xfrm>
              <a:off x="3548063" y="447357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210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190"/>
            <p:cNvSpPr>
              <a:spLocks noChangeArrowheads="1"/>
            </p:cNvSpPr>
            <p:nvPr/>
          </p:nvSpPr>
          <p:spPr bwMode="auto">
            <a:xfrm>
              <a:off x="3805238" y="447357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240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91"/>
            <p:cNvSpPr>
              <a:spLocks noChangeArrowheads="1"/>
            </p:cNvSpPr>
            <p:nvPr/>
          </p:nvSpPr>
          <p:spPr bwMode="auto">
            <a:xfrm>
              <a:off x="4065588" y="447357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270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98"/>
            <p:cNvSpPr>
              <a:spLocks noChangeArrowheads="1"/>
            </p:cNvSpPr>
            <p:nvPr/>
          </p:nvSpPr>
          <p:spPr bwMode="auto">
            <a:xfrm>
              <a:off x="1559216" y="2092325"/>
              <a:ext cx="55463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Price ($)</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99"/>
            <p:cNvSpPr>
              <a:spLocks noChangeArrowheads="1"/>
            </p:cNvSpPr>
            <p:nvPr/>
          </p:nvSpPr>
          <p:spPr bwMode="auto">
            <a:xfrm>
              <a:off x="2057400" y="1828800"/>
              <a:ext cx="203100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 Demand increases more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201"/>
            <p:cNvSpPr>
              <a:spLocks noChangeArrowheads="1"/>
            </p:cNvSpPr>
            <p:nvPr/>
          </p:nvSpPr>
          <p:spPr bwMode="auto">
            <a:xfrm>
              <a:off x="4167188" y="2435225"/>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202"/>
            <p:cNvSpPr>
              <a:spLocks noChangeArrowheads="1"/>
            </p:cNvSpPr>
            <p:nvPr/>
          </p:nvSpPr>
          <p:spPr bwMode="auto">
            <a:xfrm>
              <a:off x="4258533" y="2473325"/>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203"/>
            <p:cNvSpPr>
              <a:spLocks noChangeArrowheads="1"/>
            </p:cNvSpPr>
            <p:nvPr/>
          </p:nvSpPr>
          <p:spPr bwMode="auto">
            <a:xfrm>
              <a:off x="4170363" y="35750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204"/>
            <p:cNvSpPr>
              <a:spLocks noChangeArrowheads="1"/>
            </p:cNvSpPr>
            <p:nvPr/>
          </p:nvSpPr>
          <p:spPr bwMode="auto">
            <a:xfrm>
              <a:off x="4268058" y="3613150"/>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206"/>
            <p:cNvSpPr>
              <a:spLocks noChangeArrowheads="1"/>
            </p:cNvSpPr>
            <p:nvPr/>
          </p:nvSpPr>
          <p:spPr bwMode="auto">
            <a:xfrm>
              <a:off x="4170363" y="2663825"/>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207"/>
            <p:cNvSpPr>
              <a:spLocks noChangeArrowheads="1"/>
            </p:cNvSpPr>
            <p:nvPr/>
          </p:nvSpPr>
          <p:spPr bwMode="auto">
            <a:xfrm>
              <a:off x="4261708" y="2701925"/>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208"/>
            <p:cNvSpPr>
              <a:spLocks noChangeArrowheads="1"/>
            </p:cNvSpPr>
            <p:nvPr/>
          </p:nvSpPr>
          <p:spPr bwMode="auto">
            <a:xfrm>
              <a:off x="3040063" y="3200400"/>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209"/>
            <p:cNvSpPr>
              <a:spLocks noChangeArrowheads="1"/>
            </p:cNvSpPr>
            <p:nvPr/>
          </p:nvSpPr>
          <p:spPr bwMode="auto">
            <a:xfrm>
              <a:off x="3125058" y="3238500"/>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210"/>
            <p:cNvSpPr>
              <a:spLocks noChangeArrowheads="1"/>
            </p:cNvSpPr>
            <p:nvPr/>
          </p:nvSpPr>
          <p:spPr bwMode="auto">
            <a:xfrm>
              <a:off x="3719513" y="3121025"/>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211"/>
            <p:cNvSpPr>
              <a:spLocks noChangeArrowheads="1"/>
            </p:cNvSpPr>
            <p:nvPr/>
          </p:nvSpPr>
          <p:spPr bwMode="auto">
            <a:xfrm>
              <a:off x="3804508" y="3159125"/>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212"/>
            <p:cNvSpPr>
              <a:spLocks noChangeArrowheads="1"/>
            </p:cNvSpPr>
            <p:nvPr/>
          </p:nvSpPr>
          <p:spPr bwMode="auto">
            <a:xfrm>
              <a:off x="4170363" y="4222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213"/>
            <p:cNvSpPr>
              <a:spLocks noChangeArrowheads="1"/>
            </p:cNvSpPr>
            <p:nvPr/>
          </p:nvSpPr>
          <p:spPr bwMode="auto">
            <a:xfrm>
              <a:off x="4268058" y="4260850"/>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34" name="Freeform 214"/>
            <p:cNvSpPr>
              <a:spLocks/>
            </p:cNvSpPr>
            <p:nvPr/>
          </p:nvSpPr>
          <p:spPr bwMode="auto">
            <a:xfrm>
              <a:off x="3074988" y="3368675"/>
              <a:ext cx="50800" cy="50800"/>
            </a:xfrm>
            <a:custGeom>
              <a:avLst/>
              <a:gdLst>
                <a:gd name="T0" fmla="*/ 16 w 32"/>
                <a:gd name="T1" fmla="*/ 32 h 32"/>
                <a:gd name="T2" fmla="*/ 16 w 32"/>
                <a:gd name="T3" fmla="*/ 32 h 32"/>
                <a:gd name="T4" fmla="*/ 22 w 32"/>
                <a:gd name="T5" fmla="*/ 32 h 32"/>
                <a:gd name="T6" fmla="*/ 28 w 32"/>
                <a:gd name="T7" fmla="*/ 28 h 32"/>
                <a:gd name="T8" fmla="*/ 32 w 32"/>
                <a:gd name="T9" fmla="*/ 24 h 32"/>
                <a:gd name="T10" fmla="*/ 32 w 32"/>
                <a:gd name="T11" fmla="*/ 16 h 32"/>
                <a:gd name="T12" fmla="*/ 32 w 32"/>
                <a:gd name="T13" fmla="*/ 16 h 32"/>
                <a:gd name="T14" fmla="*/ 32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4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2" y="24"/>
                  </a:lnTo>
                  <a:lnTo>
                    <a:pt x="32" y="16"/>
                  </a:lnTo>
                  <a:lnTo>
                    <a:pt x="32" y="16"/>
                  </a:lnTo>
                  <a:lnTo>
                    <a:pt x="32" y="10"/>
                  </a:lnTo>
                  <a:lnTo>
                    <a:pt x="28" y="6"/>
                  </a:lnTo>
                  <a:lnTo>
                    <a:pt x="22" y="2"/>
                  </a:lnTo>
                  <a:lnTo>
                    <a:pt x="16" y="0"/>
                  </a:lnTo>
                  <a:lnTo>
                    <a:pt x="16" y="0"/>
                  </a:lnTo>
                  <a:lnTo>
                    <a:pt x="10" y="2"/>
                  </a:lnTo>
                  <a:lnTo>
                    <a:pt x="6" y="6"/>
                  </a:lnTo>
                  <a:lnTo>
                    <a:pt x="2" y="10"/>
                  </a:lnTo>
                  <a:lnTo>
                    <a:pt x="0" y="16"/>
                  </a:lnTo>
                  <a:lnTo>
                    <a:pt x="0" y="16"/>
                  </a:lnTo>
                  <a:lnTo>
                    <a:pt x="2" y="24"/>
                  </a:lnTo>
                  <a:lnTo>
                    <a:pt x="6" y="28"/>
                  </a:lnTo>
                  <a:lnTo>
                    <a:pt x="10" y="32"/>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135" name="Freeform 215"/>
            <p:cNvSpPr>
              <a:spLocks/>
            </p:cNvSpPr>
            <p:nvPr/>
          </p:nvSpPr>
          <p:spPr bwMode="auto">
            <a:xfrm>
              <a:off x="3074988" y="3368675"/>
              <a:ext cx="50800" cy="50800"/>
            </a:xfrm>
            <a:custGeom>
              <a:avLst/>
              <a:gdLst>
                <a:gd name="T0" fmla="*/ 16 w 32"/>
                <a:gd name="T1" fmla="*/ 32 h 32"/>
                <a:gd name="T2" fmla="*/ 16 w 32"/>
                <a:gd name="T3" fmla="*/ 32 h 32"/>
                <a:gd name="T4" fmla="*/ 22 w 32"/>
                <a:gd name="T5" fmla="*/ 32 h 32"/>
                <a:gd name="T6" fmla="*/ 28 w 32"/>
                <a:gd name="T7" fmla="*/ 28 h 32"/>
                <a:gd name="T8" fmla="*/ 32 w 32"/>
                <a:gd name="T9" fmla="*/ 24 h 32"/>
                <a:gd name="T10" fmla="*/ 32 w 32"/>
                <a:gd name="T11" fmla="*/ 16 h 32"/>
                <a:gd name="T12" fmla="*/ 32 w 32"/>
                <a:gd name="T13" fmla="*/ 16 h 32"/>
                <a:gd name="T14" fmla="*/ 32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6 w 32"/>
                <a:gd name="T27" fmla="*/ 6 h 32"/>
                <a:gd name="T28" fmla="*/ 2 w 32"/>
                <a:gd name="T29" fmla="*/ 10 h 32"/>
                <a:gd name="T30" fmla="*/ 0 w 32"/>
                <a:gd name="T31" fmla="*/ 16 h 32"/>
                <a:gd name="T32" fmla="*/ 0 w 32"/>
                <a:gd name="T33" fmla="*/ 16 h 32"/>
                <a:gd name="T34" fmla="*/ 2 w 32"/>
                <a:gd name="T35" fmla="*/ 24 h 32"/>
                <a:gd name="T36" fmla="*/ 6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2" y="24"/>
                  </a:lnTo>
                  <a:lnTo>
                    <a:pt x="32" y="16"/>
                  </a:lnTo>
                  <a:lnTo>
                    <a:pt x="32" y="16"/>
                  </a:lnTo>
                  <a:lnTo>
                    <a:pt x="32" y="10"/>
                  </a:lnTo>
                  <a:lnTo>
                    <a:pt x="28" y="6"/>
                  </a:lnTo>
                  <a:lnTo>
                    <a:pt x="22" y="2"/>
                  </a:lnTo>
                  <a:lnTo>
                    <a:pt x="16" y="0"/>
                  </a:lnTo>
                  <a:lnTo>
                    <a:pt x="16" y="0"/>
                  </a:lnTo>
                  <a:lnTo>
                    <a:pt x="10" y="2"/>
                  </a:lnTo>
                  <a:lnTo>
                    <a:pt x="6" y="6"/>
                  </a:lnTo>
                  <a:lnTo>
                    <a:pt x="2" y="10"/>
                  </a:lnTo>
                  <a:lnTo>
                    <a:pt x="0" y="16"/>
                  </a:lnTo>
                  <a:lnTo>
                    <a:pt x="0" y="16"/>
                  </a:lnTo>
                  <a:lnTo>
                    <a:pt x="2" y="24"/>
                  </a:lnTo>
                  <a:lnTo>
                    <a:pt x="6"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136" name="Freeform 216"/>
            <p:cNvSpPr>
              <a:spLocks/>
            </p:cNvSpPr>
            <p:nvPr/>
          </p:nvSpPr>
          <p:spPr bwMode="auto">
            <a:xfrm>
              <a:off x="3592513" y="3159125"/>
              <a:ext cx="50800" cy="50800"/>
            </a:xfrm>
            <a:custGeom>
              <a:avLst/>
              <a:gdLst>
                <a:gd name="T0" fmla="*/ 16 w 32"/>
                <a:gd name="T1" fmla="*/ 32 h 32"/>
                <a:gd name="T2" fmla="*/ 16 w 32"/>
                <a:gd name="T3" fmla="*/ 32 h 32"/>
                <a:gd name="T4" fmla="*/ 22 w 32"/>
                <a:gd name="T5" fmla="*/ 30 h 32"/>
                <a:gd name="T6" fmla="*/ 28 w 32"/>
                <a:gd name="T7" fmla="*/ 28 h 32"/>
                <a:gd name="T8" fmla="*/ 30 w 32"/>
                <a:gd name="T9" fmla="*/ 22 h 32"/>
                <a:gd name="T10" fmla="*/ 32 w 32"/>
                <a:gd name="T11" fmla="*/ 16 h 32"/>
                <a:gd name="T12" fmla="*/ 32 w 32"/>
                <a:gd name="T13" fmla="*/ 16 h 32"/>
                <a:gd name="T14" fmla="*/ 30 w 32"/>
                <a:gd name="T15" fmla="*/ 10 h 32"/>
                <a:gd name="T16" fmla="*/ 28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2 w 32"/>
                <a:gd name="T29" fmla="*/ 10 h 32"/>
                <a:gd name="T30" fmla="*/ 0 w 32"/>
                <a:gd name="T31" fmla="*/ 16 h 32"/>
                <a:gd name="T32" fmla="*/ 0 w 32"/>
                <a:gd name="T33" fmla="*/ 16 h 32"/>
                <a:gd name="T34" fmla="*/ 2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8"/>
                  </a:lnTo>
                  <a:lnTo>
                    <a:pt x="30" y="22"/>
                  </a:lnTo>
                  <a:lnTo>
                    <a:pt x="32" y="16"/>
                  </a:lnTo>
                  <a:lnTo>
                    <a:pt x="32" y="16"/>
                  </a:lnTo>
                  <a:lnTo>
                    <a:pt x="30" y="10"/>
                  </a:lnTo>
                  <a:lnTo>
                    <a:pt x="28" y="4"/>
                  </a:lnTo>
                  <a:lnTo>
                    <a:pt x="22" y="2"/>
                  </a:lnTo>
                  <a:lnTo>
                    <a:pt x="16" y="0"/>
                  </a:lnTo>
                  <a:lnTo>
                    <a:pt x="16" y="0"/>
                  </a:lnTo>
                  <a:lnTo>
                    <a:pt x="10" y="2"/>
                  </a:lnTo>
                  <a:lnTo>
                    <a:pt x="4" y="4"/>
                  </a:lnTo>
                  <a:lnTo>
                    <a:pt x="2" y="10"/>
                  </a:lnTo>
                  <a:lnTo>
                    <a:pt x="0" y="16"/>
                  </a:lnTo>
                  <a:lnTo>
                    <a:pt x="0" y="16"/>
                  </a:lnTo>
                  <a:lnTo>
                    <a:pt x="2" y="22"/>
                  </a:lnTo>
                  <a:lnTo>
                    <a:pt x="4" y="28"/>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137" name="Freeform 217"/>
            <p:cNvSpPr>
              <a:spLocks/>
            </p:cNvSpPr>
            <p:nvPr/>
          </p:nvSpPr>
          <p:spPr bwMode="auto">
            <a:xfrm>
              <a:off x="3592513" y="3159125"/>
              <a:ext cx="50800" cy="50800"/>
            </a:xfrm>
            <a:custGeom>
              <a:avLst/>
              <a:gdLst>
                <a:gd name="T0" fmla="*/ 16 w 32"/>
                <a:gd name="T1" fmla="*/ 32 h 32"/>
                <a:gd name="T2" fmla="*/ 16 w 32"/>
                <a:gd name="T3" fmla="*/ 32 h 32"/>
                <a:gd name="T4" fmla="*/ 22 w 32"/>
                <a:gd name="T5" fmla="*/ 30 h 32"/>
                <a:gd name="T6" fmla="*/ 28 w 32"/>
                <a:gd name="T7" fmla="*/ 28 h 32"/>
                <a:gd name="T8" fmla="*/ 30 w 32"/>
                <a:gd name="T9" fmla="*/ 22 h 32"/>
                <a:gd name="T10" fmla="*/ 32 w 32"/>
                <a:gd name="T11" fmla="*/ 16 h 32"/>
                <a:gd name="T12" fmla="*/ 32 w 32"/>
                <a:gd name="T13" fmla="*/ 16 h 32"/>
                <a:gd name="T14" fmla="*/ 30 w 32"/>
                <a:gd name="T15" fmla="*/ 10 h 32"/>
                <a:gd name="T16" fmla="*/ 28 w 32"/>
                <a:gd name="T17" fmla="*/ 4 h 32"/>
                <a:gd name="T18" fmla="*/ 22 w 32"/>
                <a:gd name="T19" fmla="*/ 2 h 32"/>
                <a:gd name="T20" fmla="*/ 16 w 32"/>
                <a:gd name="T21" fmla="*/ 0 h 32"/>
                <a:gd name="T22" fmla="*/ 16 w 32"/>
                <a:gd name="T23" fmla="*/ 0 h 32"/>
                <a:gd name="T24" fmla="*/ 10 w 32"/>
                <a:gd name="T25" fmla="*/ 2 h 32"/>
                <a:gd name="T26" fmla="*/ 4 w 32"/>
                <a:gd name="T27" fmla="*/ 4 h 32"/>
                <a:gd name="T28" fmla="*/ 2 w 32"/>
                <a:gd name="T29" fmla="*/ 10 h 32"/>
                <a:gd name="T30" fmla="*/ 0 w 32"/>
                <a:gd name="T31" fmla="*/ 16 h 32"/>
                <a:gd name="T32" fmla="*/ 0 w 32"/>
                <a:gd name="T33" fmla="*/ 16 h 32"/>
                <a:gd name="T34" fmla="*/ 2 w 32"/>
                <a:gd name="T35" fmla="*/ 22 h 32"/>
                <a:gd name="T36" fmla="*/ 4 w 32"/>
                <a:gd name="T37" fmla="*/ 28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8"/>
                  </a:lnTo>
                  <a:lnTo>
                    <a:pt x="30" y="22"/>
                  </a:lnTo>
                  <a:lnTo>
                    <a:pt x="32" y="16"/>
                  </a:lnTo>
                  <a:lnTo>
                    <a:pt x="32" y="16"/>
                  </a:lnTo>
                  <a:lnTo>
                    <a:pt x="30" y="10"/>
                  </a:lnTo>
                  <a:lnTo>
                    <a:pt x="28" y="4"/>
                  </a:lnTo>
                  <a:lnTo>
                    <a:pt x="22" y="2"/>
                  </a:lnTo>
                  <a:lnTo>
                    <a:pt x="16" y="0"/>
                  </a:lnTo>
                  <a:lnTo>
                    <a:pt x="16" y="0"/>
                  </a:lnTo>
                  <a:lnTo>
                    <a:pt x="10" y="2"/>
                  </a:lnTo>
                  <a:lnTo>
                    <a:pt x="4" y="4"/>
                  </a:lnTo>
                  <a:lnTo>
                    <a:pt x="2" y="10"/>
                  </a:lnTo>
                  <a:lnTo>
                    <a:pt x="0" y="16"/>
                  </a:lnTo>
                  <a:lnTo>
                    <a:pt x="0" y="16"/>
                  </a:lnTo>
                  <a:lnTo>
                    <a:pt x="2" y="22"/>
                  </a:lnTo>
                  <a:lnTo>
                    <a:pt x="4" y="28"/>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grpSp>
      <p:grpSp>
        <p:nvGrpSpPr>
          <p:cNvPr id="146" name="Group 145"/>
          <p:cNvGrpSpPr/>
          <p:nvPr/>
        </p:nvGrpSpPr>
        <p:grpSpPr>
          <a:xfrm>
            <a:off x="4624621" y="1089193"/>
            <a:ext cx="3669708" cy="3744746"/>
            <a:chOff x="4670716" y="1828800"/>
            <a:chExt cx="2836572" cy="2972802"/>
          </a:xfrm>
        </p:grpSpPr>
        <p:sp>
          <p:nvSpPr>
            <p:cNvPr id="147" name="Freeform 89"/>
            <p:cNvSpPr>
              <a:spLocks/>
            </p:cNvSpPr>
            <p:nvPr/>
          </p:nvSpPr>
          <p:spPr bwMode="auto">
            <a:xfrm>
              <a:off x="4919663" y="2263775"/>
              <a:ext cx="2587625" cy="2187575"/>
            </a:xfrm>
            <a:custGeom>
              <a:avLst/>
              <a:gdLst>
                <a:gd name="T0" fmla="*/ 1630 w 1630"/>
                <a:gd name="T1" fmla="*/ 1378 h 1378"/>
                <a:gd name="T2" fmla="*/ 0 w 1630"/>
                <a:gd name="T3" fmla="*/ 1378 h 1378"/>
                <a:gd name="T4" fmla="*/ 0 w 1630"/>
                <a:gd name="T5" fmla="*/ 0 h 1378"/>
              </a:gdLst>
              <a:ahLst/>
              <a:cxnLst>
                <a:cxn ang="0">
                  <a:pos x="T0" y="T1"/>
                </a:cxn>
                <a:cxn ang="0">
                  <a:pos x="T2" y="T3"/>
                </a:cxn>
                <a:cxn ang="0">
                  <a:pos x="T4" y="T5"/>
                </a:cxn>
              </a:cxnLst>
              <a:rect l="0" t="0" r="r" b="b"/>
              <a:pathLst>
                <a:path w="1630" h="1378">
                  <a:moveTo>
                    <a:pt x="1630" y="1378"/>
                  </a:moveTo>
                  <a:lnTo>
                    <a:pt x="0" y="1378"/>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48" name="Line 90"/>
            <p:cNvSpPr>
              <a:spLocks noChangeShapeType="1"/>
            </p:cNvSpPr>
            <p:nvPr/>
          </p:nvSpPr>
          <p:spPr bwMode="auto">
            <a:xfrm>
              <a:off x="4919663" y="233997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49" name="Line 91"/>
            <p:cNvSpPr>
              <a:spLocks noChangeShapeType="1"/>
            </p:cNvSpPr>
            <p:nvPr/>
          </p:nvSpPr>
          <p:spPr bwMode="auto">
            <a:xfrm>
              <a:off x="4919663" y="25495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0" name="Line 92"/>
            <p:cNvSpPr>
              <a:spLocks noChangeShapeType="1"/>
            </p:cNvSpPr>
            <p:nvPr/>
          </p:nvSpPr>
          <p:spPr bwMode="auto">
            <a:xfrm>
              <a:off x="4919663" y="276225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1" name="Line 93"/>
            <p:cNvSpPr>
              <a:spLocks noChangeShapeType="1"/>
            </p:cNvSpPr>
            <p:nvPr/>
          </p:nvSpPr>
          <p:spPr bwMode="auto">
            <a:xfrm>
              <a:off x="4919663" y="29718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2" name="Line 94"/>
            <p:cNvSpPr>
              <a:spLocks noChangeShapeType="1"/>
            </p:cNvSpPr>
            <p:nvPr/>
          </p:nvSpPr>
          <p:spPr bwMode="auto">
            <a:xfrm>
              <a:off x="4919663" y="339407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3" name="Line 95"/>
            <p:cNvSpPr>
              <a:spLocks noChangeShapeType="1"/>
            </p:cNvSpPr>
            <p:nvPr/>
          </p:nvSpPr>
          <p:spPr bwMode="auto">
            <a:xfrm>
              <a:off x="4919663" y="381635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4" name="Line 96"/>
            <p:cNvSpPr>
              <a:spLocks noChangeShapeType="1"/>
            </p:cNvSpPr>
            <p:nvPr/>
          </p:nvSpPr>
          <p:spPr bwMode="auto">
            <a:xfrm>
              <a:off x="4919663" y="31845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5" name="Line 97"/>
            <p:cNvSpPr>
              <a:spLocks noChangeShapeType="1"/>
            </p:cNvSpPr>
            <p:nvPr/>
          </p:nvSpPr>
          <p:spPr bwMode="auto">
            <a:xfrm>
              <a:off x="4919663" y="3606800"/>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6" name="Line 98"/>
            <p:cNvSpPr>
              <a:spLocks noChangeShapeType="1"/>
            </p:cNvSpPr>
            <p:nvPr/>
          </p:nvSpPr>
          <p:spPr bwMode="auto">
            <a:xfrm>
              <a:off x="4919663" y="402907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7" name="Line 99"/>
            <p:cNvSpPr>
              <a:spLocks noChangeShapeType="1"/>
            </p:cNvSpPr>
            <p:nvPr/>
          </p:nvSpPr>
          <p:spPr bwMode="auto">
            <a:xfrm>
              <a:off x="4919663" y="4238625"/>
              <a:ext cx="381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8" name="Line 100"/>
            <p:cNvSpPr>
              <a:spLocks noChangeShapeType="1"/>
            </p:cNvSpPr>
            <p:nvPr/>
          </p:nvSpPr>
          <p:spPr bwMode="auto">
            <a:xfrm>
              <a:off x="5954713"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9" name="Line 101"/>
            <p:cNvSpPr>
              <a:spLocks noChangeShapeType="1"/>
            </p:cNvSpPr>
            <p:nvPr/>
          </p:nvSpPr>
          <p:spPr bwMode="auto">
            <a:xfrm>
              <a:off x="5176838"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0" name="Line 102"/>
            <p:cNvSpPr>
              <a:spLocks noChangeShapeType="1"/>
            </p:cNvSpPr>
            <p:nvPr/>
          </p:nvSpPr>
          <p:spPr bwMode="auto">
            <a:xfrm>
              <a:off x="5437188"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1" name="Line 103"/>
            <p:cNvSpPr>
              <a:spLocks noChangeShapeType="1"/>
            </p:cNvSpPr>
            <p:nvPr/>
          </p:nvSpPr>
          <p:spPr bwMode="auto">
            <a:xfrm>
              <a:off x="5694363"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2" name="Line 104"/>
            <p:cNvSpPr>
              <a:spLocks noChangeShapeType="1"/>
            </p:cNvSpPr>
            <p:nvPr/>
          </p:nvSpPr>
          <p:spPr bwMode="auto">
            <a:xfrm>
              <a:off x="6469063"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3" name="Line 105"/>
            <p:cNvSpPr>
              <a:spLocks noChangeShapeType="1"/>
            </p:cNvSpPr>
            <p:nvPr/>
          </p:nvSpPr>
          <p:spPr bwMode="auto">
            <a:xfrm>
              <a:off x="6211888"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4" name="Line 106"/>
            <p:cNvSpPr>
              <a:spLocks noChangeShapeType="1"/>
            </p:cNvSpPr>
            <p:nvPr/>
          </p:nvSpPr>
          <p:spPr bwMode="auto">
            <a:xfrm>
              <a:off x="6729413"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5" name="Line 107"/>
            <p:cNvSpPr>
              <a:spLocks noChangeShapeType="1"/>
            </p:cNvSpPr>
            <p:nvPr/>
          </p:nvSpPr>
          <p:spPr bwMode="auto">
            <a:xfrm>
              <a:off x="6986588"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6" name="Line 108"/>
            <p:cNvSpPr>
              <a:spLocks noChangeShapeType="1"/>
            </p:cNvSpPr>
            <p:nvPr/>
          </p:nvSpPr>
          <p:spPr bwMode="auto">
            <a:xfrm>
              <a:off x="7243763" y="4413250"/>
              <a:ext cx="0" cy="381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7" name="Line 109"/>
            <p:cNvSpPr>
              <a:spLocks noChangeShapeType="1"/>
            </p:cNvSpPr>
            <p:nvPr/>
          </p:nvSpPr>
          <p:spPr bwMode="auto">
            <a:xfrm>
              <a:off x="49196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8" name="Line 110"/>
            <p:cNvSpPr>
              <a:spLocks noChangeShapeType="1"/>
            </p:cNvSpPr>
            <p:nvPr/>
          </p:nvSpPr>
          <p:spPr bwMode="auto">
            <a:xfrm>
              <a:off x="50212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9" name="Line 111"/>
            <p:cNvSpPr>
              <a:spLocks noChangeShapeType="1"/>
            </p:cNvSpPr>
            <p:nvPr/>
          </p:nvSpPr>
          <p:spPr bwMode="auto">
            <a:xfrm>
              <a:off x="51228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0" name="Line 112"/>
            <p:cNvSpPr>
              <a:spLocks noChangeShapeType="1"/>
            </p:cNvSpPr>
            <p:nvPr/>
          </p:nvSpPr>
          <p:spPr bwMode="auto">
            <a:xfrm>
              <a:off x="52244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1" name="Line 113"/>
            <p:cNvSpPr>
              <a:spLocks noChangeShapeType="1"/>
            </p:cNvSpPr>
            <p:nvPr/>
          </p:nvSpPr>
          <p:spPr bwMode="auto">
            <a:xfrm>
              <a:off x="53260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2" name="Line 114"/>
            <p:cNvSpPr>
              <a:spLocks noChangeShapeType="1"/>
            </p:cNvSpPr>
            <p:nvPr/>
          </p:nvSpPr>
          <p:spPr bwMode="auto">
            <a:xfrm>
              <a:off x="54276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3" name="Line 115"/>
            <p:cNvSpPr>
              <a:spLocks noChangeShapeType="1"/>
            </p:cNvSpPr>
            <p:nvPr/>
          </p:nvSpPr>
          <p:spPr bwMode="auto">
            <a:xfrm>
              <a:off x="55292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4" name="Line 116"/>
            <p:cNvSpPr>
              <a:spLocks noChangeShapeType="1"/>
            </p:cNvSpPr>
            <p:nvPr/>
          </p:nvSpPr>
          <p:spPr bwMode="auto">
            <a:xfrm>
              <a:off x="56308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5" name="Line 117"/>
            <p:cNvSpPr>
              <a:spLocks noChangeShapeType="1"/>
            </p:cNvSpPr>
            <p:nvPr/>
          </p:nvSpPr>
          <p:spPr bwMode="auto">
            <a:xfrm>
              <a:off x="57324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6" name="Line 118"/>
            <p:cNvSpPr>
              <a:spLocks noChangeShapeType="1"/>
            </p:cNvSpPr>
            <p:nvPr/>
          </p:nvSpPr>
          <p:spPr bwMode="auto">
            <a:xfrm>
              <a:off x="58340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7" name="Line 119"/>
            <p:cNvSpPr>
              <a:spLocks noChangeShapeType="1"/>
            </p:cNvSpPr>
            <p:nvPr/>
          </p:nvSpPr>
          <p:spPr bwMode="auto">
            <a:xfrm>
              <a:off x="59356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8" name="Line 120"/>
            <p:cNvSpPr>
              <a:spLocks noChangeShapeType="1"/>
            </p:cNvSpPr>
            <p:nvPr/>
          </p:nvSpPr>
          <p:spPr bwMode="auto">
            <a:xfrm>
              <a:off x="60372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9" name="Line 121"/>
            <p:cNvSpPr>
              <a:spLocks noChangeShapeType="1"/>
            </p:cNvSpPr>
            <p:nvPr/>
          </p:nvSpPr>
          <p:spPr bwMode="auto">
            <a:xfrm>
              <a:off x="6138863" y="33940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0" name="Line 122"/>
            <p:cNvSpPr>
              <a:spLocks noChangeShapeType="1"/>
            </p:cNvSpPr>
            <p:nvPr/>
          </p:nvSpPr>
          <p:spPr bwMode="auto">
            <a:xfrm>
              <a:off x="49196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1" name="Line 123"/>
            <p:cNvSpPr>
              <a:spLocks noChangeShapeType="1"/>
            </p:cNvSpPr>
            <p:nvPr/>
          </p:nvSpPr>
          <p:spPr bwMode="auto">
            <a:xfrm>
              <a:off x="50212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2" name="Line 124"/>
            <p:cNvSpPr>
              <a:spLocks noChangeShapeType="1"/>
            </p:cNvSpPr>
            <p:nvPr/>
          </p:nvSpPr>
          <p:spPr bwMode="auto">
            <a:xfrm>
              <a:off x="51228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3" name="Line 125"/>
            <p:cNvSpPr>
              <a:spLocks noChangeShapeType="1"/>
            </p:cNvSpPr>
            <p:nvPr/>
          </p:nvSpPr>
          <p:spPr bwMode="auto">
            <a:xfrm>
              <a:off x="52244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4" name="Line 126"/>
            <p:cNvSpPr>
              <a:spLocks noChangeShapeType="1"/>
            </p:cNvSpPr>
            <p:nvPr/>
          </p:nvSpPr>
          <p:spPr bwMode="auto">
            <a:xfrm>
              <a:off x="53260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5" name="Line 127"/>
            <p:cNvSpPr>
              <a:spLocks noChangeShapeType="1"/>
            </p:cNvSpPr>
            <p:nvPr/>
          </p:nvSpPr>
          <p:spPr bwMode="auto">
            <a:xfrm>
              <a:off x="54276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6" name="Line 128"/>
            <p:cNvSpPr>
              <a:spLocks noChangeShapeType="1"/>
            </p:cNvSpPr>
            <p:nvPr/>
          </p:nvSpPr>
          <p:spPr bwMode="auto">
            <a:xfrm>
              <a:off x="55292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7" name="Line 129"/>
            <p:cNvSpPr>
              <a:spLocks noChangeShapeType="1"/>
            </p:cNvSpPr>
            <p:nvPr/>
          </p:nvSpPr>
          <p:spPr bwMode="auto">
            <a:xfrm>
              <a:off x="56308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8" name="Line 130"/>
            <p:cNvSpPr>
              <a:spLocks noChangeShapeType="1"/>
            </p:cNvSpPr>
            <p:nvPr/>
          </p:nvSpPr>
          <p:spPr bwMode="auto">
            <a:xfrm>
              <a:off x="57324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9" name="Line 131"/>
            <p:cNvSpPr>
              <a:spLocks noChangeShapeType="1"/>
            </p:cNvSpPr>
            <p:nvPr/>
          </p:nvSpPr>
          <p:spPr bwMode="auto">
            <a:xfrm>
              <a:off x="58340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0" name="Line 132"/>
            <p:cNvSpPr>
              <a:spLocks noChangeShapeType="1"/>
            </p:cNvSpPr>
            <p:nvPr/>
          </p:nvSpPr>
          <p:spPr bwMode="auto">
            <a:xfrm>
              <a:off x="59356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1" name="Line 133"/>
            <p:cNvSpPr>
              <a:spLocks noChangeShapeType="1"/>
            </p:cNvSpPr>
            <p:nvPr/>
          </p:nvSpPr>
          <p:spPr bwMode="auto">
            <a:xfrm>
              <a:off x="60372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2" name="Line 134"/>
            <p:cNvSpPr>
              <a:spLocks noChangeShapeType="1"/>
            </p:cNvSpPr>
            <p:nvPr/>
          </p:nvSpPr>
          <p:spPr bwMode="auto">
            <a:xfrm>
              <a:off x="61388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3" name="Line 135"/>
            <p:cNvSpPr>
              <a:spLocks noChangeShapeType="1"/>
            </p:cNvSpPr>
            <p:nvPr/>
          </p:nvSpPr>
          <p:spPr bwMode="auto">
            <a:xfrm>
              <a:off x="62404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4" name="Line 136"/>
            <p:cNvSpPr>
              <a:spLocks noChangeShapeType="1"/>
            </p:cNvSpPr>
            <p:nvPr/>
          </p:nvSpPr>
          <p:spPr bwMode="auto">
            <a:xfrm>
              <a:off x="63420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5" name="Line 137"/>
            <p:cNvSpPr>
              <a:spLocks noChangeShapeType="1"/>
            </p:cNvSpPr>
            <p:nvPr/>
          </p:nvSpPr>
          <p:spPr bwMode="auto">
            <a:xfrm>
              <a:off x="64436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6" name="Line 138"/>
            <p:cNvSpPr>
              <a:spLocks noChangeShapeType="1"/>
            </p:cNvSpPr>
            <p:nvPr/>
          </p:nvSpPr>
          <p:spPr bwMode="auto">
            <a:xfrm>
              <a:off x="65452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7" name="Line 139"/>
            <p:cNvSpPr>
              <a:spLocks noChangeShapeType="1"/>
            </p:cNvSpPr>
            <p:nvPr/>
          </p:nvSpPr>
          <p:spPr bwMode="auto">
            <a:xfrm>
              <a:off x="66468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8" name="Line 140"/>
            <p:cNvSpPr>
              <a:spLocks noChangeShapeType="1"/>
            </p:cNvSpPr>
            <p:nvPr/>
          </p:nvSpPr>
          <p:spPr bwMode="auto">
            <a:xfrm>
              <a:off x="67484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9" name="Line 141"/>
            <p:cNvSpPr>
              <a:spLocks noChangeShapeType="1"/>
            </p:cNvSpPr>
            <p:nvPr/>
          </p:nvSpPr>
          <p:spPr bwMode="auto">
            <a:xfrm>
              <a:off x="6850063" y="3609975"/>
              <a:ext cx="635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0" name="Line 142"/>
            <p:cNvSpPr>
              <a:spLocks noChangeShapeType="1"/>
            </p:cNvSpPr>
            <p:nvPr/>
          </p:nvSpPr>
          <p:spPr bwMode="auto">
            <a:xfrm>
              <a:off x="6951663" y="3609975"/>
              <a:ext cx="349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1" name="Line 143"/>
            <p:cNvSpPr>
              <a:spLocks noChangeShapeType="1"/>
            </p:cNvSpPr>
            <p:nvPr/>
          </p:nvSpPr>
          <p:spPr bwMode="auto">
            <a:xfrm flipV="1">
              <a:off x="6211888" y="43878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2" name="Line 144"/>
            <p:cNvSpPr>
              <a:spLocks noChangeShapeType="1"/>
            </p:cNvSpPr>
            <p:nvPr/>
          </p:nvSpPr>
          <p:spPr bwMode="auto">
            <a:xfrm flipV="1">
              <a:off x="6211888" y="42862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3" name="Line 145"/>
            <p:cNvSpPr>
              <a:spLocks noChangeShapeType="1"/>
            </p:cNvSpPr>
            <p:nvPr/>
          </p:nvSpPr>
          <p:spPr bwMode="auto">
            <a:xfrm flipV="1">
              <a:off x="6211888" y="41846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4" name="Line 146"/>
            <p:cNvSpPr>
              <a:spLocks noChangeShapeType="1"/>
            </p:cNvSpPr>
            <p:nvPr/>
          </p:nvSpPr>
          <p:spPr bwMode="auto">
            <a:xfrm flipV="1">
              <a:off x="6211888" y="40830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5" name="Line 147"/>
            <p:cNvSpPr>
              <a:spLocks noChangeShapeType="1"/>
            </p:cNvSpPr>
            <p:nvPr/>
          </p:nvSpPr>
          <p:spPr bwMode="auto">
            <a:xfrm flipV="1">
              <a:off x="6211888" y="39814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6" name="Line 148"/>
            <p:cNvSpPr>
              <a:spLocks noChangeShapeType="1"/>
            </p:cNvSpPr>
            <p:nvPr/>
          </p:nvSpPr>
          <p:spPr bwMode="auto">
            <a:xfrm flipV="1">
              <a:off x="6211888" y="38798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7" name="Line 149"/>
            <p:cNvSpPr>
              <a:spLocks noChangeShapeType="1"/>
            </p:cNvSpPr>
            <p:nvPr/>
          </p:nvSpPr>
          <p:spPr bwMode="auto">
            <a:xfrm flipV="1">
              <a:off x="6211888" y="37782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8" name="Line 150"/>
            <p:cNvSpPr>
              <a:spLocks noChangeShapeType="1"/>
            </p:cNvSpPr>
            <p:nvPr/>
          </p:nvSpPr>
          <p:spPr bwMode="auto">
            <a:xfrm flipV="1">
              <a:off x="6211888" y="36766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9" name="Line 151"/>
            <p:cNvSpPr>
              <a:spLocks noChangeShapeType="1"/>
            </p:cNvSpPr>
            <p:nvPr/>
          </p:nvSpPr>
          <p:spPr bwMode="auto">
            <a:xfrm flipV="1">
              <a:off x="6211888" y="35750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0" name="Line 152"/>
            <p:cNvSpPr>
              <a:spLocks noChangeShapeType="1"/>
            </p:cNvSpPr>
            <p:nvPr/>
          </p:nvSpPr>
          <p:spPr bwMode="auto">
            <a:xfrm flipV="1">
              <a:off x="6211888" y="34734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1" name="Line 153"/>
            <p:cNvSpPr>
              <a:spLocks noChangeShapeType="1"/>
            </p:cNvSpPr>
            <p:nvPr/>
          </p:nvSpPr>
          <p:spPr bwMode="auto">
            <a:xfrm flipV="1">
              <a:off x="6211888" y="3394075"/>
              <a:ext cx="0" cy="4127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2" name="Line 154"/>
            <p:cNvSpPr>
              <a:spLocks noChangeShapeType="1"/>
            </p:cNvSpPr>
            <p:nvPr/>
          </p:nvSpPr>
          <p:spPr bwMode="auto">
            <a:xfrm flipV="1">
              <a:off x="6986588" y="43878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3" name="Line 155"/>
            <p:cNvSpPr>
              <a:spLocks noChangeShapeType="1"/>
            </p:cNvSpPr>
            <p:nvPr/>
          </p:nvSpPr>
          <p:spPr bwMode="auto">
            <a:xfrm flipV="1">
              <a:off x="6986588" y="42862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4" name="Line 156"/>
            <p:cNvSpPr>
              <a:spLocks noChangeShapeType="1"/>
            </p:cNvSpPr>
            <p:nvPr/>
          </p:nvSpPr>
          <p:spPr bwMode="auto">
            <a:xfrm flipV="1">
              <a:off x="6986588" y="41846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5" name="Line 157"/>
            <p:cNvSpPr>
              <a:spLocks noChangeShapeType="1"/>
            </p:cNvSpPr>
            <p:nvPr/>
          </p:nvSpPr>
          <p:spPr bwMode="auto">
            <a:xfrm flipV="1">
              <a:off x="6986588" y="40830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6" name="Line 158"/>
            <p:cNvSpPr>
              <a:spLocks noChangeShapeType="1"/>
            </p:cNvSpPr>
            <p:nvPr/>
          </p:nvSpPr>
          <p:spPr bwMode="auto">
            <a:xfrm flipV="1">
              <a:off x="6986588" y="39814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7" name="Line 159"/>
            <p:cNvSpPr>
              <a:spLocks noChangeShapeType="1"/>
            </p:cNvSpPr>
            <p:nvPr/>
          </p:nvSpPr>
          <p:spPr bwMode="auto">
            <a:xfrm flipV="1">
              <a:off x="6986588" y="38798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8" name="Line 160"/>
            <p:cNvSpPr>
              <a:spLocks noChangeShapeType="1"/>
            </p:cNvSpPr>
            <p:nvPr/>
          </p:nvSpPr>
          <p:spPr bwMode="auto">
            <a:xfrm flipV="1">
              <a:off x="6986588" y="37782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9" name="Line 161"/>
            <p:cNvSpPr>
              <a:spLocks noChangeShapeType="1"/>
            </p:cNvSpPr>
            <p:nvPr/>
          </p:nvSpPr>
          <p:spPr bwMode="auto">
            <a:xfrm flipV="1">
              <a:off x="6986588" y="3676650"/>
              <a:ext cx="0" cy="635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20" name="Line 162"/>
            <p:cNvSpPr>
              <a:spLocks noChangeShapeType="1"/>
            </p:cNvSpPr>
            <p:nvPr/>
          </p:nvSpPr>
          <p:spPr bwMode="auto">
            <a:xfrm flipV="1">
              <a:off x="6986588" y="3609975"/>
              <a:ext cx="0" cy="2857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21" name="Line 163"/>
            <p:cNvSpPr>
              <a:spLocks noChangeShapeType="1"/>
            </p:cNvSpPr>
            <p:nvPr/>
          </p:nvSpPr>
          <p:spPr bwMode="auto">
            <a:xfrm flipV="1">
              <a:off x="5176838" y="2546350"/>
              <a:ext cx="2066925" cy="169862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22" name="Line 164"/>
            <p:cNvSpPr>
              <a:spLocks noChangeShapeType="1"/>
            </p:cNvSpPr>
            <p:nvPr/>
          </p:nvSpPr>
          <p:spPr bwMode="auto">
            <a:xfrm flipV="1">
              <a:off x="6211888" y="3397250"/>
              <a:ext cx="1031875" cy="847725"/>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23" name="Line 165"/>
            <p:cNvSpPr>
              <a:spLocks noChangeShapeType="1"/>
            </p:cNvSpPr>
            <p:nvPr/>
          </p:nvSpPr>
          <p:spPr bwMode="auto">
            <a:xfrm>
              <a:off x="5176838" y="2549525"/>
              <a:ext cx="2070100" cy="1689100"/>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24" name="Line 166"/>
            <p:cNvSpPr>
              <a:spLocks noChangeShapeType="1"/>
            </p:cNvSpPr>
            <p:nvPr/>
          </p:nvSpPr>
          <p:spPr bwMode="auto">
            <a:xfrm>
              <a:off x="5694363" y="2549525"/>
              <a:ext cx="1549400" cy="1266825"/>
            </a:xfrm>
            <a:prstGeom prst="line">
              <a:avLst/>
            </a:prstGeom>
            <a:noFill/>
            <a:ln w="38100">
              <a:solidFill>
                <a:srgbClr val="ECB88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28" name="Rectangle 200"/>
            <p:cNvSpPr>
              <a:spLocks noChangeArrowheads="1"/>
            </p:cNvSpPr>
            <p:nvPr/>
          </p:nvSpPr>
          <p:spPr bwMode="auto">
            <a:xfrm>
              <a:off x="5200650" y="1828800"/>
              <a:ext cx="19396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 Supply increases more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229"/>
            <p:cNvSpPr>
              <a:spLocks noChangeArrowheads="1"/>
            </p:cNvSpPr>
            <p:nvPr/>
          </p:nvSpPr>
          <p:spPr bwMode="auto">
            <a:xfrm>
              <a:off x="5172844" y="4632325"/>
              <a:ext cx="221855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Quantity of cell phones (millions)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0" name="Rectangle 230"/>
            <p:cNvSpPr>
              <a:spLocks noChangeArrowheads="1"/>
            </p:cNvSpPr>
            <p:nvPr/>
          </p:nvSpPr>
          <p:spPr bwMode="auto">
            <a:xfrm>
              <a:off x="4833938" y="447675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1" name="Rectangle 231"/>
            <p:cNvSpPr>
              <a:spLocks noChangeArrowheads="1"/>
            </p:cNvSpPr>
            <p:nvPr/>
          </p:nvSpPr>
          <p:spPr bwMode="auto">
            <a:xfrm>
              <a:off x="4715166" y="3756025"/>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60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2" name="Rectangle 232"/>
            <p:cNvSpPr>
              <a:spLocks noChangeArrowheads="1"/>
            </p:cNvSpPr>
            <p:nvPr/>
          </p:nvSpPr>
          <p:spPr bwMode="auto">
            <a:xfrm>
              <a:off x="4715166" y="3968750"/>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40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233"/>
            <p:cNvSpPr>
              <a:spLocks noChangeArrowheads="1"/>
            </p:cNvSpPr>
            <p:nvPr/>
          </p:nvSpPr>
          <p:spPr bwMode="auto">
            <a:xfrm>
              <a:off x="4715166" y="4178300"/>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20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4" name="Rectangle 234"/>
            <p:cNvSpPr>
              <a:spLocks noChangeArrowheads="1"/>
            </p:cNvSpPr>
            <p:nvPr/>
          </p:nvSpPr>
          <p:spPr bwMode="auto">
            <a:xfrm>
              <a:off x="4670716" y="333375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100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5" name="Rectangle 235"/>
            <p:cNvSpPr>
              <a:spLocks noChangeArrowheads="1"/>
            </p:cNvSpPr>
            <p:nvPr/>
          </p:nvSpPr>
          <p:spPr bwMode="auto">
            <a:xfrm>
              <a:off x="4715166" y="3546475"/>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80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6" name="Rectangle 236"/>
            <p:cNvSpPr>
              <a:spLocks noChangeArrowheads="1"/>
            </p:cNvSpPr>
            <p:nvPr/>
          </p:nvSpPr>
          <p:spPr bwMode="auto">
            <a:xfrm>
              <a:off x="4670716" y="312420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120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7" name="Rectangle 237"/>
            <p:cNvSpPr>
              <a:spLocks noChangeArrowheads="1"/>
            </p:cNvSpPr>
            <p:nvPr/>
          </p:nvSpPr>
          <p:spPr bwMode="auto">
            <a:xfrm>
              <a:off x="4670716" y="291147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140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8" name="Rectangle 238"/>
            <p:cNvSpPr>
              <a:spLocks noChangeArrowheads="1"/>
            </p:cNvSpPr>
            <p:nvPr/>
          </p:nvSpPr>
          <p:spPr bwMode="auto">
            <a:xfrm>
              <a:off x="4670716" y="227965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200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9" name="Rectangle 239"/>
            <p:cNvSpPr>
              <a:spLocks noChangeArrowheads="1"/>
            </p:cNvSpPr>
            <p:nvPr/>
          </p:nvSpPr>
          <p:spPr bwMode="auto">
            <a:xfrm>
              <a:off x="4670716" y="248920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180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40" name="Rectangle 240"/>
            <p:cNvSpPr>
              <a:spLocks noChangeArrowheads="1"/>
            </p:cNvSpPr>
            <p:nvPr/>
          </p:nvSpPr>
          <p:spPr bwMode="auto">
            <a:xfrm>
              <a:off x="4670716" y="270192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160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41" name="Rectangle 241"/>
            <p:cNvSpPr>
              <a:spLocks noChangeArrowheads="1"/>
            </p:cNvSpPr>
            <p:nvPr/>
          </p:nvSpPr>
          <p:spPr bwMode="auto">
            <a:xfrm>
              <a:off x="5132388" y="4476750"/>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30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42" name="Rectangle 242"/>
            <p:cNvSpPr>
              <a:spLocks noChangeArrowheads="1"/>
            </p:cNvSpPr>
            <p:nvPr/>
          </p:nvSpPr>
          <p:spPr bwMode="auto">
            <a:xfrm>
              <a:off x="5389563" y="4476750"/>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60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43" name="Rectangle 243"/>
            <p:cNvSpPr>
              <a:spLocks noChangeArrowheads="1"/>
            </p:cNvSpPr>
            <p:nvPr/>
          </p:nvSpPr>
          <p:spPr bwMode="auto">
            <a:xfrm>
              <a:off x="5646738" y="4476750"/>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90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44" name="Rectangle 244"/>
            <p:cNvSpPr>
              <a:spLocks noChangeArrowheads="1"/>
            </p:cNvSpPr>
            <p:nvPr/>
          </p:nvSpPr>
          <p:spPr bwMode="auto">
            <a:xfrm>
              <a:off x="5884863" y="447675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120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45" name="Rectangle 245"/>
            <p:cNvSpPr>
              <a:spLocks noChangeArrowheads="1"/>
            </p:cNvSpPr>
            <p:nvPr/>
          </p:nvSpPr>
          <p:spPr bwMode="auto">
            <a:xfrm>
              <a:off x="6142038" y="447675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150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46" name="Rectangle 246"/>
            <p:cNvSpPr>
              <a:spLocks noChangeArrowheads="1"/>
            </p:cNvSpPr>
            <p:nvPr/>
          </p:nvSpPr>
          <p:spPr bwMode="auto">
            <a:xfrm>
              <a:off x="6399213" y="447357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180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247"/>
            <p:cNvSpPr>
              <a:spLocks noChangeArrowheads="1"/>
            </p:cNvSpPr>
            <p:nvPr/>
          </p:nvSpPr>
          <p:spPr bwMode="auto">
            <a:xfrm>
              <a:off x="6659563" y="447357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210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48" name="Rectangle 248"/>
            <p:cNvSpPr>
              <a:spLocks noChangeArrowheads="1"/>
            </p:cNvSpPr>
            <p:nvPr/>
          </p:nvSpPr>
          <p:spPr bwMode="auto">
            <a:xfrm>
              <a:off x="6916738" y="447357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240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49" name="Rectangle 249"/>
            <p:cNvSpPr>
              <a:spLocks noChangeArrowheads="1"/>
            </p:cNvSpPr>
            <p:nvPr/>
          </p:nvSpPr>
          <p:spPr bwMode="auto">
            <a:xfrm>
              <a:off x="7177088" y="4473575"/>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Univers LT Std 57 Cn" charset="0"/>
                  <a:cs typeface="Arial" pitchFamily="34" charset="0"/>
                </a:rPr>
                <a:t>270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0" name="Rectangle 256"/>
            <p:cNvSpPr>
              <a:spLocks noChangeArrowheads="1"/>
            </p:cNvSpPr>
            <p:nvPr/>
          </p:nvSpPr>
          <p:spPr bwMode="auto">
            <a:xfrm>
              <a:off x="4670716" y="2092325"/>
              <a:ext cx="55463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Price ($)</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1" name="Rectangle 257"/>
            <p:cNvSpPr>
              <a:spLocks noChangeArrowheads="1"/>
            </p:cNvSpPr>
            <p:nvPr/>
          </p:nvSpPr>
          <p:spPr bwMode="auto">
            <a:xfrm>
              <a:off x="7278688" y="2435225"/>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2" name="Rectangle 258"/>
            <p:cNvSpPr>
              <a:spLocks noChangeArrowheads="1"/>
            </p:cNvSpPr>
            <p:nvPr/>
          </p:nvSpPr>
          <p:spPr bwMode="auto">
            <a:xfrm>
              <a:off x="7375653" y="2473325"/>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3" name="Rectangle 259"/>
            <p:cNvSpPr>
              <a:spLocks noChangeArrowheads="1"/>
            </p:cNvSpPr>
            <p:nvPr/>
          </p:nvSpPr>
          <p:spPr bwMode="auto">
            <a:xfrm>
              <a:off x="7281863" y="3276600"/>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4" name="Rectangle 260"/>
            <p:cNvSpPr>
              <a:spLocks noChangeArrowheads="1"/>
            </p:cNvSpPr>
            <p:nvPr/>
          </p:nvSpPr>
          <p:spPr bwMode="auto">
            <a:xfrm>
              <a:off x="7382003" y="3314700"/>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5" name="Rectangle 261"/>
            <p:cNvSpPr>
              <a:spLocks noChangeArrowheads="1"/>
            </p:cNvSpPr>
            <p:nvPr/>
          </p:nvSpPr>
          <p:spPr bwMode="auto">
            <a:xfrm>
              <a:off x="6151563" y="3200400"/>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6" name="Rectangle 263"/>
            <p:cNvSpPr>
              <a:spLocks noChangeArrowheads="1"/>
            </p:cNvSpPr>
            <p:nvPr/>
          </p:nvSpPr>
          <p:spPr bwMode="auto">
            <a:xfrm>
              <a:off x="6942138" y="3378200"/>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7" name="Rectangle 265"/>
            <p:cNvSpPr>
              <a:spLocks noChangeArrowheads="1"/>
            </p:cNvSpPr>
            <p:nvPr/>
          </p:nvSpPr>
          <p:spPr bwMode="auto">
            <a:xfrm>
              <a:off x="7281863" y="422275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8" name="Rectangle 267"/>
            <p:cNvSpPr>
              <a:spLocks noChangeArrowheads="1"/>
            </p:cNvSpPr>
            <p:nvPr/>
          </p:nvSpPr>
          <p:spPr bwMode="auto">
            <a:xfrm>
              <a:off x="7281863" y="3806825"/>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9" name="Rectangle 268"/>
            <p:cNvSpPr>
              <a:spLocks noChangeArrowheads="1"/>
            </p:cNvSpPr>
            <p:nvPr/>
          </p:nvSpPr>
          <p:spPr bwMode="auto">
            <a:xfrm>
              <a:off x="7388353" y="3844925"/>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60" name="Freeform 269"/>
            <p:cNvSpPr>
              <a:spLocks/>
            </p:cNvSpPr>
            <p:nvPr/>
          </p:nvSpPr>
          <p:spPr bwMode="auto">
            <a:xfrm>
              <a:off x="6186488" y="3368675"/>
              <a:ext cx="50800" cy="50800"/>
            </a:xfrm>
            <a:custGeom>
              <a:avLst/>
              <a:gdLst>
                <a:gd name="T0" fmla="*/ 16 w 32"/>
                <a:gd name="T1" fmla="*/ 32 h 32"/>
                <a:gd name="T2" fmla="*/ 16 w 32"/>
                <a:gd name="T3" fmla="*/ 32 h 32"/>
                <a:gd name="T4" fmla="*/ 22 w 32"/>
                <a:gd name="T5" fmla="*/ 32 h 32"/>
                <a:gd name="T6" fmla="*/ 28 w 32"/>
                <a:gd name="T7" fmla="*/ 28 h 32"/>
                <a:gd name="T8" fmla="*/ 30 w 32"/>
                <a:gd name="T9" fmla="*/ 24 h 32"/>
                <a:gd name="T10" fmla="*/ 32 w 32"/>
                <a:gd name="T11" fmla="*/ 16 h 32"/>
                <a:gd name="T12" fmla="*/ 32 w 32"/>
                <a:gd name="T13" fmla="*/ 16 h 32"/>
                <a:gd name="T14" fmla="*/ 30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2 w 32"/>
                <a:gd name="T29" fmla="*/ 10 h 32"/>
                <a:gd name="T30" fmla="*/ 0 w 32"/>
                <a:gd name="T31" fmla="*/ 16 h 32"/>
                <a:gd name="T32" fmla="*/ 0 w 32"/>
                <a:gd name="T33" fmla="*/ 16 h 32"/>
                <a:gd name="T34" fmla="*/ 2 w 32"/>
                <a:gd name="T35" fmla="*/ 24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0" y="24"/>
                  </a:lnTo>
                  <a:lnTo>
                    <a:pt x="32" y="16"/>
                  </a:lnTo>
                  <a:lnTo>
                    <a:pt x="32" y="16"/>
                  </a:lnTo>
                  <a:lnTo>
                    <a:pt x="30" y="10"/>
                  </a:lnTo>
                  <a:lnTo>
                    <a:pt x="28" y="6"/>
                  </a:lnTo>
                  <a:lnTo>
                    <a:pt x="22" y="2"/>
                  </a:lnTo>
                  <a:lnTo>
                    <a:pt x="16" y="0"/>
                  </a:lnTo>
                  <a:lnTo>
                    <a:pt x="16" y="0"/>
                  </a:lnTo>
                  <a:lnTo>
                    <a:pt x="10" y="2"/>
                  </a:lnTo>
                  <a:lnTo>
                    <a:pt x="4" y="6"/>
                  </a:lnTo>
                  <a:lnTo>
                    <a:pt x="2" y="10"/>
                  </a:lnTo>
                  <a:lnTo>
                    <a:pt x="0" y="16"/>
                  </a:lnTo>
                  <a:lnTo>
                    <a:pt x="0" y="16"/>
                  </a:lnTo>
                  <a:lnTo>
                    <a:pt x="2" y="24"/>
                  </a:lnTo>
                  <a:lnTo>
                    <a:pt x="4" y="28"/>
                  </a:lnTo>
                  <a:lnTo>
                    <a:pt x="10" y="32"/>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261" name="Freeform 270"/>
            <p:cNvSpPr>
              <a:spLocks/>
            </p:cNvSpPr>
            <p:nvPr/>
          </p:nvSpPr>
          <p:spPr bwMode="auto">
            <a:xfrm>
              <a:off x="6186488" y="3368675"/>
              <a:ext cx="50800" cy="50800"/>
            </a:xfrm>
            <a:custGeom>
              <a:avLst/>
              <a:gdLst>
                <a:gd name="T0" fmla="*/ 16 w 32"/>
                <a:gd name="T1" fmla="*/ 32 h 32"/>
                <a:gd name="T2" fmla="*/ 16 w 32"/>
                <a:gd name="T3" fmla="*/ 32 h 32"/>
                <a:gd name="T4" fmla="*/ 22 w 32"/>
                <a:gd name="T5" fmla="*/ 32 h 32"/>
                <a:gd name="T6" fmla="*/ 28 w 32"/>
                <a:gd name="T7" fmla="*/ 28 h 32"/>
                <a:gd name="T8" fmla="*/ 30 w 32"/>
                <a:gd name="T9" fmla="*/ 24 h 32"/>
                <a:gd name="T10" fmla="*/ 32 w 32"/>
                <a:gd name="T11" fmla="*/ 16 h 32"/>
                <a:gd name="T12" fmla="*/ 32 w 32"/>
                <a:gd name="T13" fmla="*/ 16 h 32"/>
                <a:gd name="T14" fmla="*/ 30 w 32"/>
                <a:gd name="T15" fmla="*/ 10 h 32"/>
                <a:gd name="T16" fmla="*/ 28 w 32"/>
                <a:gd name="T17" fmla="*/ 6 h 32"/>
                <a:gd name="T18" fmla="*/ 22 w 32"/>
                <a:gd name="T19" fmla="*/ 2 h 32"/>
                <a:gd name="T20" fmla="*/ 16 w 32"/>
                <a:gd name="T21" fmla="*/ 0 h 32"/>
                <a:gd name="T22" fmla="*/ 16 w 32"/>
                <a:gd name="T23" fmla="*/ 0 h 32"/>
                <a:gd name="T24" fmla="*/ 10 w 32"/>
                <a:gd name="T25" fmla="*/ 2 h 32"/>
                <a:gd name="T26" fmla="*/ 4 w 32"/>
                <a:gd name="T27" fmla="*/ 6 h 32"/>
                <a:gd name="T28" fmla="*/ 2 w 32"/>
                <a:gd name="T29" fmla="*/ 10 h 32"/>
                <a:gd name="T30" fmla="*/ 0 w 32"/>
                <a:gd name="T31" fmla="*/ 16 h 32"/>
                <a:gd name="T32" fmla="*/ 0 w 32"/>
                <a:gd name="T33" fmla="*/ 16 h 32"/>
                <a:gd name="T34" fmla="*/ 2 w 32"/>
                <a:gd name="T35" fmla="*/ 24 h 32"/>
                <a:gd name="T36" fmla="*/ 4 w 32"/>
                <a:gd name="T37" fmla="*/ 28 h 32"/>
                <a:gd name="T38" fmla="*/ 10 w 32"/>
                <a:gd name="T39" fmla="*/ 32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2"/>
                  </a:lnTo>
                  <a:lnTo>
                    <a:pt x="28" y="28"/>
                  </a:lnTo>
                  <a:lnTo>
                    <a:pt x="30" y="24"/>
                  </a:lnTo>
                  <a:lnTo>
                    <a:pt x="32" y="16"/>
                  </a:lnTo>
                  <a:lnTo>
                    <a:pt x="32" y="16"/>
                  </a:lnTo>
                  <a:lnTo>
                    <a:pt x="30" y="10"/>
                  </a:lnTo>
                  <a:lnTo>
                    <a:pt x="28" y="6"/>
                  </a:lnTo>
                  <a:lnTo>
                    <a:pt x="22" y="2"/>
                  </a:lnTo>
                  <a:lnTo>
                    <a:pt x="16" y="0"/>
                  </a:lnTo>
                  <a:lnTo>
                    <a:pt x="16" y="0"/>
                  </a:lnTo>
                  <a:lnTo>
                    <a:pt x="10" y="2"/>
                  </a:lnTo>
                  <a:lnTo>
                    <a:pt x="4" y="6"/>
                  </a:lnTo>
                  <a:lnTo>
                    <a:pt x="2" y="10"/>
                  </a:lnTo>
                  <a:lnTo>
                    <a:pt x="0" y="16"/>
                  </a:lnTo>
                  <a:lnTo>
                    <a:pt x="0" y="16"/>
                  </a:lnTo>
                  <a:lnTo>
                    <a:pt x="2" y="24"/>
                  </a:lnTo>
                  <a:lnTo>
                    <a:pt x="4" y="28"/>
                  </a:lnTo>
                  <a:lnTo>
                    <a:pt x="10" y="32"/>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262" name="Freeform 271"/>
            <p:cNvSpPr>
              <a:spLocks/>
            </p:cNvSpPr>
            <p:nvPr/>
          </p:nvSpPr>
          <p:spPr bwMode="auto">
            <a:xfrm>
              <a:off x="6961188" y="3584575"/>
              <a:ext cx="50800" cy="50800"/>
            </a:xfrm>
            <a:custGeom>
              <a:avLst/>
              <a:gdLst>
                <a:gd name="T0" fmla="*/ 16 w 32"/>
                <a:gd name="T1" fmla="*/ 32 h 32"/>
                <a:gd name="T2" fmla="*/ 16 w 32"/>
                <a:gd name="T3" fmla="*/ 32 h 32"/>
                <a:gd name="T4" fmla="*/ 22 w 32"/>
                <a:gd name="T5" fmla="*/ 30 h 32"/>
                <a:gd name="T6" fmla="*/ 28 w 32"/>
                <a:gd name="T7" fmla="*/ 26 h 32"/>
                <a:gd name="T8" fmla="*/ 30 w 32"/>
                <a:gd name="T9" fmla="*/ 22 h 32"/>
                <a:gd name="T10" fmla="*/ 32 w 32"/>
                <a:gd name="T11" fmla="*/ 16 h 32"/>
                <a:gd name="T12" fmla="*/ 32 w 32"/>
                <a:gd name="T13" fmla="*/ 16 h 32"/>
                <a:gd name="T14" fmla="*/ 30 w 32"/>
                <a:gd name="T15" fmla="*/ 8 h 32"/>
                <a:gd name="T16" fmla="*/ 28 w 32"/>
                <a:gd name="T17" fmla="*/ 4 h 32"/>
                <a:gd name="T18" fmla="*/ 22 w 32"/>
                <a:gd name="T19" fmla="*/ 0 h 32"/>
                <a:gd name="T20" fmla="*/ 16 w 32"/>
                <a:gd name="T21" fmla="*/ 0 h 32"/>
                <a:gd name="T22" fmla="*/ 16 w 32"/>
                <a:gd name="T23" fmla="*/ 0 h 32"/>
                <a:gd name="T24" fmla="*/ 10 w 32"/>
                <a:gd name="T25" fmla="*/ 0 h 32"/>
                <a:gd name="T26" fmla="*/ 4 w 32"/>
                <a:gd name="T27" fmla="*/ 4 h 32"/>
                <a:gd name="T28" fmla="*/ 2 w 32"/>
                <a:gd name="T29" fmla="*/ 8 h 32"/>
                <a:gd name="T30" fmla="*/ 0 w 32"/>
                <a:gd name="T31" fmla="*/ 16 h 32"/>
                <a:gd name="T32" fmla="*/ 0 w 32"/>
                <a:gd name="T33" fmla="*/ 16 h 32"/>
                <a:gd name="T34" fmla="*/ 2 w 32"/>
                <a:gd name="T35" fmla="*/ 22 h 32"/>
                <a:gd name="T36" fmla="*/ 4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6"/>
                  </a:lnTo>
                  <a:lnTo>
                    <a:pt x="30" y="22"/>
                  </a:lnTo>
                  <a:lnTo>
                    <a:pt x="32" y="16"/>
                  </a:lnTo>
                  <a:lnTo>
                    <a:pt x="32" y="16"/>
                  </a:lnTo>
                  <a:lnTo>
                    <a:pt x="30" y="8"/>
                  </a:lnTo>
                  <a:lnTo>
                    <a:pt x="28" y="4"/>
                  </a:lnTo>
                  <a:lnTo>
                    <a:pt x="22" y="0"/>
                  </a:lnTo>
                  <a:lnTo>
                    <a:pt x="16" y="0"/>
                  </a:lnTo>
                  <a:lnTo>
                    <a:pt x="16" y="0"/>
                  </a:lnTo>
                  <a:lnTo>
                    <a:pt x="10" y="0"/>
                  </a:lnTo>
                  <a:lnTo>
                    <a:pt x="4" y="4"/>
                  </a:lnTo>
                  <a:lnTo>
                    <a:pt x="2" y="8"/>
                  </a:lnTo>
                  <a:lnTo>
                    <a:pt x="0" y="16"/>
                  </a:lnTo>
                  <a:lnTo>
                    <a:pt x="0" y="16"/>
                  </a:lnTo>
                  <a:lnTo>
                    <a:pt x="2" y="22"/>
                  </a:lnTo>
                  <a:lnTo>
                    <a:pt x="4" y="26"/>
                  </a:lnTo>
                  <a:lnTo>
                    <a:pt x="10" y="30"/>
                  </a:lnTo>
                  <a:lnTo>
                    <a:pt x="16"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263" name="Freeform 272"/>
            <p:cNvSpPr>
              <a:spLocks/>
            </p:cNvSpPr>
            <p:nvPr/>
          </p:nvSpPr>
          <p:spPr bwMode="auto">
            <a:xfrm>
              <a:off x="6961188" y="3584575"/>
              <a:ext cx="50800" cy="50800"/>
            </a:xfrm>
            <a:custGeom>
              <a:avLst/>
              <a:gdLst>
                <a:gd name="T0" fmla="*/ 16 w 32"/>
                <a:gd name="T1" fmla="*/ 32 h 32"/>
                <a:gd name="T2" fmla="*/ 16 w 32"/>
                <a:gd name="T3" fmla="*/ 32 h 32"/>
                <a:gd name="T4" fmla="*/ 22 w 32"/>
                <a:gd name="T5" fmla="*/ 30 h 32"/>
                <a:gd name="T6" fmla="*/ 28 w 32"/>
                <a:gd name="T7" fmla="*/ 26 h 32"/>
                <a:gd name="T8" fmla="*/ 30 w 32"/>
                <a:gd name="T9" fmla="*/ 22 h 32"/>
                <a:gd name="T10" fmla="*/ 32 w 32"/>
                <a:gd name="T11" fmla="*/ 16 h 32"/>
                <a:gd name="T12" fmla="*/ 32 w 32"/>
                <a:gd name="T13" fmla="*/ 16 h 32"/>
                <a:gd name="T14" fmla="*/ 30 w 32"/>
                <a:gd name="T15" fmla="*/ 8 h 32"/>
                <a:gd name="T16" fmla="*/ 28 w 32"/>
                <a:gd name="T17" fmla="*/ 4 h 32"/>
                <a:gd name="T18" fmla="*/ 22 w 32"/>
                <a:gd name="T19" fmla="*/ 0 h 32"/>
                <a:gd name="T20" fmla="*/ 16 w 32"/>
                <a:gd name="T21" fmla="*/ 0 h 32"/>
                <a:gd name="T22" fmla="*/ 16 w 32"/>
                <a:gd name="T23" fmla="*/ 0 h 32"/>
                <a:gd name="T24" fmla="*/ 10 w 32"/>
                <a:gd name="T25" fmla="*/ 0 h 32"/>
                <a:gd name="T26" fmla="*/ 4 w 32"/>
                <a:gd name="T27" fmla="*/ 4 h 32"/>
                <a:gd name="T28" fmla="*/ 2 w 32"/>
                <a:gd name="T29" fmla="*/ 8 h 32"/>
                <a:gd name="T30" fmla="*/ 0 w 32"/>
                <a:gd name="T31" fmla="*/ 16 h 32"/>
                <a:gd name="T32" fmla="*/ 0 w 32"/>
                <a:gd name="T33" fmla="*/ 16 h 32"/>
                <a:gd name="T34" fmla="*/ 2 w 32"/>
                <a:gd name="T35" fmla="*/ 22 h 32"/>
                <a:gd name="T36" fmla="*/ 4 w 32"/>
                <a:gd name="T37" fmla="*/ 26 h 32"/>
                <a:gd name="T38" fmla="*/ 10 w 32"/>
                <a:gd name="T39" fmla="*/ 30 h 32"/>
                <a:gd name="T40" fmla="*/ 16 w 32"/>
                <a:gd name="T4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16" y="32"/>
                  </a:moveTo>
                  <a:lnTo>
                    <a:pt x="16" y="32"/>
                  </a:lnTo>
                  <a:lnTo>
                    <a:pt x="22" y="30"/>
                  </a:lnTo>
                  <a:lnTo>
                    <a:pt x="28" y="26"/>
                  </a:lnTo>
                  <a:lnTo>
                    <a:pt x="30" y="22"/>
                  </a:lnTo>
                  <a:lnTo>
                    <a:pt x="32" y="16"/>
                  </a:lnTo>
                  <a:lnTo>
                    <a:pt x="32" y="16"/>
                  </a:lnTo>
                  <a:lnTo>
                    <a:pt x="30" y="8"/>
                  </a:lnTo>
                  <a:lnTo>
                    <a:pt x="28" y="4"/>
                  </a:lnTo>
                  <a:lnTo>
                    <a:pt x="22" y="0"/>
                  </a:lnTo>
                  <a:lnTo>
                    <a:pt x="16" y="0"/>
                  </a:lnTo>
                  <a:lnTo>
                    <a:pt x="16" y="0"/>
                  </a:lnTo>
                  <a:lnTo>
                    <a:pt x="10" y="0"/>
                  </a:lnTo>
                  <a:lnTo>
                    <a:pt x="4" y="4"/>
                  </a:lnTo>
                  <a:lnTo>
                    <a:pt x="2" y="8"/>
                  </a:lnTo>
                  <a:lnTo>
                    <a:pt x="0" y="16"/>
                  </a:lnTo>
                  <a:lnTo>
                    <a:pt x="0" y="16"/>
                  </a:lnTo>
                  <a:lnTo>
                    <a:pt x="2" y="22"/>
                  </a:lnTo>
                  <a:lnTo>
                    <a:pt x="4" y="26"/>
                  </a:lnTo>
                  <a:lnTo>
                    <a:pt x="10" y="30"/>
                  </a:lnTo>
                  <a:lnTo>
                    <a:pt x="16"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273" name="Rectangle 262"/>
            <p:cNvSpPr>
              <a:spLocks noChangeArrowheads="1"/>
            </p:cNvSpPr>
            <p:nvPr/>
          </p:nvSpPr>
          <p:spPr bwMode="auto">
            <a:xfrm>
              <a:off x="6249258" y="3229939"/>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74" name="Rectangle 264"/>
            <p:cNvSpPr>
              <a:spLocks noChangeArrowheads="1"/>
            </p:cNvSpPr>
            <p:nvPr/>
          </p:nvSpPr>
          <p:spPr bwMode="auto">
            <a:xfrm>
              <a:off x="7039833" y="3407739"/>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75" name="Rectangle 266"/>
            <p:cNvSpPr>
              <a:spLocks noChangeArrowheads="1"/>
            </p:cNvSpPr>
            <p:nvPr/>
          </p:nvSpPr>
          <p:spPr bwMode="auto">
            <a:xfrm>
              <a:off x="7392258" y="4252289"/>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grpSp>
      <p:sp>
        <p:nvSpPr>
          <p:cNvPr id="276" name="Freeform 94"/>
          <p:cNvSpPr>
            <a:spLocks noEditPoints="1"/>
          </p:cNvSpPr>
          <p:nvPr/>
        </p:nvSpPr>
        <p:spPr bwMode="auto">
          <a:xfrm rot="5400000">
            <a:off x="5014321" y="3155355"/>
            <a:ext cx="218216" cy="9060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77" name="Freeform 94"/>
          <p:cNvSpPr>
            <a:spLocks noEditPoints="1"/>
          </p:cNvSpPr>
          <p:nvPr/>
        </p:nvSpPr>
        <p:spPr bwMode="auto">
          <a:xfrm>
            <a:off x="5722010" y="2219730"/>
            <a:ext cx="409701" cy="9060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78" name="Freeform 94"/>
          <p:cNvSpPr>
            <a:spLocks noEditPoints="1"/>
          </p:cNvSpPr>
          <p:nvPr/>
        </p:nvSpPr>
        <p:spPr bwMode="auto">
          <a:xfrm>
            <a:off x="5776410" y="3819266"/>
            <a:ext cx="753774" cy="9060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79" name="Freeform 94"/>
          <p:cNvSpPr>
            <a:spLocks noEditPoints="1"/>
          </p:cNvSpPr>
          <p:nvPr/>
        </p:nvSpPr>
        <p:spPr bwMode="auto">
          <a:xfrm>
            <a:off x="6677028" y="4198456"/>
            <a:ext cx="853299" cy="9060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80" name="Freeform 94"/>
          <p:cNvSpPr>
            <a:spLocks noEditPoints="1"/>
          </p:cNvSpPr>
          <p:nvPr/>
        </p:nvSpPr>
        <p:spPr bwMode="auto">
          <a:xfrm>
            <a:off x="2463286" y="4180884"/>
            <a:ext cx="496634" cy="99854"/>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81" name="Freeform 94"/>
          <p:cNvSpPr>
            <a:spLocks noEditPoints="1"/>
          </p:cNvSpPr>
          <p:nvPr/>
        </p:nvSpPr>
        <p:spPr bwMode="auto">
          <a:xfrm>
            <a:off x="1572547" y="3687465"/>
            <a:ext cx="196778" cy="113354"/>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82" name="Freeform 94"/>
          <p:cNvSpPr>
            <a:spLocks noEditPoints="1"/>
          </p:cNvSpPr>
          <p:nvPr/>
        </p:nvSpPr>
        <p:spPr bwMode="auto">
          <a:xfrm>
            <a:off x="1564465" y="2159178"/>
            <a:ext cx="598966" cy="9060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83" name="Freeform 94"/>
          <p:cNvSpPr>
            <a:spLocks noEditPoints="1"/>
          </p:cNvSpPr>
          <p:nvPr/>
        </p:nvSpPr>
        <p:spPr bwMode="auto">
          <a:xfrm rot="16200000">
            <a:off x="813026" y="2873422"/>
            <a:ext cx="256146" cy="78860"/>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Tree>
    <p:extLst>
      <p:ext uri="{BB962C8B-B14F-4D97-AF65-F5344CB8AC3E}">
        <p14:creationId xmlns:p14="http://schemas.microsoft.com/office/powerpoint/2010/main" val="137300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8" grpId="0"/>
      <p:bldP spid="9" grpId="0" animBg="1"/>
      <p:bldP spid="10" grpId="0" animBg="1"/>
      <p:bldP spid="11" grpId="0" animBg="1"/>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a:t>When both supply and demand shift and the magnitudes of change are unknown, the effect on either price or quantity is known, but not both.</a:t>
            </a:r>
          </a:p>
          <a:p>
            <a:endParaRPr lang="en-US" dirty="0"/>
          </a:p>
        </p:txBody>
      </p:sp>
      <p:sp>
        <p:nvSpPr>
          <p:cNvPr id="2" name="Title 1"/>
          <p:cNvSpPr>
            <a:spLocks noGrp="1"/>
          </p:cNvSpPr>
          <p:nvPr>
            <p:ph type="title"/>
          </p:nvPr>
        </p:nvSpPr>
        <p:spPr/>
        <p:txBody>
          <a:bodyPr>
            <a:normAutofit/>
          </a:bodyPr>
          <a:lstStyle/>
          <a:p>
            <a:r>
              <a:rPr lang="en-US" dirty="0"/>
              <a:t>Shifts in demand and supply III</a:t>
            </a:r>
            <a:endParaRPr lang="en-US" sz="2700" dirty="0"/>
          </a:p>
        </p:txBody>
      </p:sp>
      <p:grpSp>
        <p:nvGrpSpPr>
          <p:cNvPr id="6" name="Group 5"/>
          <p:cNvGrpSpPr/>
          <p:nvPr/>
        </p:nvGrpSpPr>
        <p:grpSpPr>
          <a:xfrm>
            <a:off x="358998" y="3415675"/>
            <a:ext cx="8324861" cy="2115944"/>
            <a:chOff x="2133600" y="2822575"/>
            <a:chExt cx="4876800" cy="1234686"/>
          </a:xfrm>
        </p:grpSpPr>
        <p:sp>
          <p:nvSpPr>
            <p:cNvPr id="7" name="AutoShape 3"/>
            <p:cNvSpPr>
              <a:spLocks noChangeAspect="1" noChangeArrowheads="1" noTextEdit="1"/>
            </p:cNvSpPr>
            <p:nvPr/>
          </p:nvSpPr>
          <p:spPr bwMode="auto">
            <a:xfrm>
              <a:off x="2133600" y="2822575"/>
              <a:ext cx="4876800"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8" name="Freeform 7"/>
            <p:cNvSpPr>
              <a:spLocks noEditPoints="1"/>
            </p:cNvSpPr>
            <p:nvPr/>
          </p:nvSpPr>
          <p:spPr bwMode="auto">
            <a:xfrm>
              <a:off x="2133600" y="2822575"/>
              <a:ext cx="4876800" cy="234950"/>
            </a:xfrm>
            <a:custGeom>
              <a:avLst/>
              <a:gdLst>
                <a:gd name="T0" fmla="*/ 2264 w 3072"/>
                <a:gd name="T1" fmla="*/ 0 h 148"/>
                <a:gd name="T2" fmla="*/ 3072 w 3072"/>
                <a:gd name="T3" fmla="*/ 0 h 148"/>
                <a:gd name="T4" fmla="*/ 3072 w 3072"/>
                <a:gd name="T5" fmla="*/ 148 h 148"/>
                <a:gd name="T6" fmla="*/ 2264 w 3072"/>
                <a:gd name="T7" fmla="*/ 148 h 148"/>
                <a:gd name="T8" fmla="*/ 2264 w 3072"/>
                <a:gd name="T9" fmla="*/ 0 h 148"/>
                <a:gd name="T10" fmla="*/ 1560 w 3072"/>
                <a:gd name="T11" fmla="*/ 0 h 148"/>
                <a:gd name="T12" fmla="*/ 2264 w 3072"/>
                <a:gd name="T13" fmla="*/ 0 h 148"/>
                <a:gd name="T14" fmla="*/ 2264 w 3072"/>
                <a:gd name="T15" fmla="*/ 148 h 148"/>
                <a:gd name="T16" fmla="*/ 1560 w 3072"/>
                <a:gd name="T17" fmla="*/ 148 h 148"/>
                <a:gd name="T18" fmla="*/ 1560 w 3072"/>
                <a:gd name="T19" fmla="*/ 0 h 148"/>
                <a:gd name="T20" fmla="*/ 752 w 3072"/>
                <a:gd name="T21" fmla="*/ 0 h 148"/>
                <a:gd name="T22" fmla="*/ 1560 w 3072"/>
                <a:gd name="T23" fmla="*/ 0 h 148"/>
                <a:gd name="T24" fmla="*/ 1560 w 3072"/>
                <a:gd name="T25" fmla="*/ 148 h 148"/>
                <a:gd name="T26" fmla="*/ 752 w 3072"/>
                <a:gd name="T27" fmla="*/ 148 h 148"/>
                <a:gd name="T28" fmla="*/ 752 w 3072"/>
                <a:gd name="T29" fmla="*/ 0 h 148"/>
                <a:gd name="T30" fmla="*/ 0 w 3072"/>
                <a:gd name="T31" fmla="*/ 0 h 148"/>
                <a:gd name="T32" fmla="*/ 752 w 3072"/>
                <a:gd name="T33" fmla="*/ 0 h 148"/>
                <a:gd name="T34" fmla="*/ 752 w 3072"/>
                <a:gd name="T35" fmla="*/ 148 h 148"/>
                <a:gd name="T36" fmla="*/ 0 w 3072"/>
                <a:gd name="T37" fmla="*/ 148 h 148"/>
                <a:gd name="T38" fmla="*/ 0 w 3072"/>
                <a:gd name="T3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72" h="148">
                  <a:moveTo>
                    <a:pt x="2264" y="0"/>
                  </a:moveTo>
                  <a:lnTo>
                    <a:pt x="3072" y="0"/>
                  </a:lnTo>
                  <a:lnTo>
                    <a:pt x="3072" y="148"/>
                  </a:lnTo>
                  <a:lnTo>
                    <a:pt x="2264" y="148"/>
                  </a:lnTo>
                  <a:lnTo>
                    <a:pt x="2264" y="0"/>
                  </a:lnTo>
                  <a:close/>
                  <a:moveTo>
                    <a:pt x="1560" y="0"/>
                  </a:moveTo>
                  <a:lnTo>
                    <a:pt x="2264" y="0"/>
                  </a:lnTo>
                  <a:lnTo>
                    <a:pt x="2264" y="148"/>
                  </a:lnTo>
                  <a:lnTo>
                    <a:pt x="1560" y="148"/>
                  </a:lnTo>
                  <a:lnTo>
                    <a:pt x="1560" y="0"/>
                  </a:lnTo>
                  <a:close/>
                  <a:moveTo>
                    <a:pt x="752" y="0"/>
                  </a:moveTo>
                  <a:lnTo>
                    <a:pt x="1560" y="0"/>
                  </a:lnTo>
                  <a:lnTo>
                    <a:pt x="1560" y="148"/>
                  </a:lnTo>
                  <a:lnTo>
                    <a:pt x="752" y="148"/>
                  </a:lnTo>
                  <a:lnTo>
                    <a:pt x="752" y="0"/>
                  </a:lnTo>
                  <a:close/>
                  <a:moveTo>
                    <a:pt x="0" y="0"/>
                  </a:moveTo>
                  <a:lnTo>
                    <a:pt x="752" y="0"/>
                  </a:lnTo>
                  <a:lnTo>
                    <a:pt x="752" y="148"/>
                  </a:lnTo>
                  <a:lnTo>
                    <a:pt x="0" y="148"/>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9" name="Freeform 8"/>
            <p:cNvSpPr>
              <a:spLocks noEditPoints="1"/>
            </p:cNvSpPr>
            <p:nvPr/>
          </p:nvSpPr>
          <p:spPr bwMode="auto">
            <a:xfrm>
              <a:off x="2133600" y="3057525"/>
              <a:ext cx="4876800" cy="733425"/>
            </a:xfrm>
            <a:custGeom>
              <a:avLst/>
              <a:gdLst>
                <a:gd name="T0" fmla="*/ 2264 w 3072"/>
                <a:gd name="T1" fmla="*/ 308 h 462"/>
                <a:gd name="T2" fmla="*/ 3072 w 3072"/>
                <a:gd name="T3" fmla="*/ 308 h 462"/>
                <a:gd name="T4" fmla="*/ 3072 w 3072"/>
                <a:gd name="T5" fmla="*/ 462 h 462"/>
                <a:gd name="T6" fmla="*/ 2264 w 3072"/>
                <a:gd name="T7" fmla="*/ 462 h 462"/>
                <a:gd name="T8" fmla="*/ 2264 w 3072"/>
                <a:gd name="T9" fmla="*/ 308 h 462"/>
                <a:gd name="T10" fmla="*/ 1560 w 3072"/>
                <a:gd name="T11" fmla="*/ 308 h 462"/>
                <a:gd name="T12" fmla="*/ 2264 w 3072"/>
                <a:gd name="T13" fmla="*/ 308 h 462"/>
                <a:gd name="T14" fmla="*/ 2264 w 3072"/>
                <a:gd name="T15" fmla="*/ 462 h 462"/>
                <a:gd name="T16" fmla="*/ 1560 w 3072"/>
                <a:gd name="T17" fmla="*/ 462 h 462"/>
                <a:gd name="T18" fmla="*/ 1560 w 3072"/>
                <a:gd name="T19" fmla="*/ 308 h 462"/>
                <a:gd name="T20" fmla="*/ 752 w 3072"/>
                <a:gd name="T21" fmla="*/ 308 h 462"/>
                <a:gd name="T22" fmla="*/ 1560 w 3072"/>
                <a:gd name="T23" fmla="*/ 308 h 462"/>
                <a:gd name="T24" fmla="*/ 1560 w 3072"/>
                <a:gd name="T25" fmla="*/ 462 h 462"/>
                <a:gd name="T26" fmla="*/ 752 w 3072"/>
                <a:gd name="T27" fmla="*/ 462 h 462"/>
                <a:gd name="T28" fmla="*/ 752 w 3072"/>
                <a:gd name="T29" fmla="*/ 308 h 462"/>
                <a:gd name="T30" fmla="*/ 0 w 3072"/>
                <a:gd name="T31" fmla="*/ 308 h 462"/>
                <a:gd name="T32" fmla="*/ 752 w 3072"/>
                <a:gd name="T33" fmla="*/ 308 h 462"/>
                <a:gd name="T34" fmla="*/ 752 w 3072"/>
                <a:gd name="T35" fmla="*/ 462 h 462"/>
                <a:gd name="T36" fmla="*/ 0 w 3072"/>
                <a:gd name="T37" fmla="*/ 462 h 462"/>
                <a:gd name="T38" fmla="*/ 0 w 3072"/>
                <a:gd name="T39" fmla="*/ 308 h 462"/>
                <a:gd name="T40" fmla="*/ 2264 w 3072"/>
                <a:gd name="T41" fmla="*/ 0 h 462"/>
                <a:gd name="T42" fmla="*/ 3072 w 3072"/>
                <a:gd name="T43" fmla="*/ 0 h 462"/>
                <a:gd name="T44" fmla="*/ 3072 w 3072"/>
                <a:gd name="T45" fmla="*/ 154 h 462"/>
                <a:gd name="T46" fmla="*/ 2264 w 3072"/>
                <a:gd name="T47" fmla="*/ 154 h 462"/>
                <a:gd name="T48" fmla="*/ 2264 w 3072"/>
                <a:gd name="T49" fmla="*/ 0 h 462"/>
                <a:gd name="T50" fmla="*/ 1560 w 3072"/>
                <a:gd name="T51" fmla="*/ 0 h 462"/>
                <a:gd name="T52" fmla="*/ 2264 w 3072"/>
                <a:gd name="T53" fmla="*/ 0 h 462"/>
                <a:gd name="T54" fmla="*/ 2264 w 3072"/>
                <a:gd name="T55" fmla="*/ 154 h 462"/>
                <a:gd name="T56" fmla="*/ 1560 w 3072"/>
                <a:gd name="T57" fmla="*/ 154 h 462"/>
                <a:gd name="T58" fmla="*/ 1560 w 3072"/>
                <a:gd name="T59" fmla="*/ 0 h 462"/>
                <a:gd name="T60" fmla="*/ 752 w 3072"/>
                <a:gd name="T61" fmla="*/ 0 h 462"/>
                <a:gd name="T62" fmla="*/ 1560 w 3072"/>
                <a:gd name="T63" fmla="*/ 0 h 462"/>
                <a:gd name="T64" fmla="*/ 1560 w 3072"/>
                <a:gd name="T65" fmla="*/ 154 h 462"/>
                <a:gd name="T66" fmla="*/ 752 w 3072"/>
                <a:gd name="T67" fmla="*/ 154 h 462"/>
                <a:gd name="T68" fmla="*/ 752 w 3072"/>
                <a:gd name="T69" fmla="*/ 0 h 462"/>
                <a:gd name="T70" fmla="*/ 0 w 3072"/>
                <a:gd name="T71" fmla="*/ 0 h 462"/>
                <a:gd name="T72" fmla="*/ 752 w 3072"/>
                <a:gd name="T73" fmla="*/ 0 h 462"/>
                <a:gd name="T74" fmla="*/ 752 w 3072"/>
                <a:gd name="T75" fmla="*/ 154 h 462"/>
                <a:gd name="T76" fmla="*/ 0 w 3072"/>
                <a:gd name="T77" fmla="*/ 154 h 462"/>
                <a:gd name="T78" fmla="*/ 0 w 3072"/>
                <a:gd name="T79"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72" h="462">
                  <a:moveTo>
                    <a:pt x="2264" y="308"/>
                  </a:moveTo>
                  <a:lnTo>
                    <a:pt x="3072" y="308"/>
                  </a:lnTo>
                  <a:lnTo>
                    <a:pt x="3072" y="462"/>
                  </a:lnTo>
                  <a:lnTo>
                    <a:pt x="2264" y="462"/>
                  </a:lnTo>
                  <a:lnTo>
                    <a:pt x="2264" y="308"/>
                  </a:lnTo>
                  <a:close/>
                  <a:moveTo>
                    <a:pt x="1560" y="308"/>
                  </a:moveTo>
                  <a:lnTo>
                    <a:pt x="2264" y="308"/>
                  </a:lnTo>
                  <a:lnTo>
                    <a:pt x="2264" y="462"/>
                  </a:lnTo>
                  <a:lnTo>
                    <a:pt x="1560" y="462"/>
                  </a:lnTo>
                  <a:lnTo>
                    <a:pt x="1560" y="308"/>
                  </a:lnTo>
                  <a:close/>
                  <a:moveTo>
                    <a:pt x="752" y="308"/>
                  </a:moveTo>
                  <a:lnTo>
                    <a:pt x="1560" y="308"/>
                  </a:lnTo>
                  <a:lnTo>
                    <a:pt x="1560" y="462"/>
                  </a:lnTo>
                  <a:lnTo>
                    <a:pt x="752" y="462"/>
                  </a:lnTo>
                  <a:lnTo>
                    <a:pt x="752" y="308"/>
                  </a:lnTo>
                  <a:close/>
                  <a:moveTo>
                    <a:pt x="0" y="308"/>
                  </a:moveTo>
                  <a:lnTo>
                    <a:pt x="752" y="308"/>
                  </a:lnTo>
                  <a:lnTo>
                    <a:pt x="752" y="462"/>
                  </a:lnTo>
                  <a:lnTo>
                    <a:pt x="0" y="462"/>
                  </a:lnTo>
                  <a:lnTo>
                    <a:pt x="0" y="308"/>
                  </a:lnTo>
                  <a:close/>
                  <a:moveTo>
                    <a:pt x="2264" y="0"/>
                  </a:moveTo>
                  <a:lnTo>
                    <a:pt x="3072" y="0"/>
                  </a:lnTo>
                  <a:lnTo>
                    <a:pt x="3072" y="154"/>
                  </a:lnTo>
                  <a:lnTo>
                    <a:pt x="2264" y="154"/>
                  </a:lnTo>
                  <a:lnTo>
                    <a:pt x="2264" y="0"/>
                  </a:lnTo>
                  <a:close/>
                  <a:moveTo>
                    <a:pt x="1560" y="0"/>
                  </a:moveTo>
                  <a:lnTo>
                    <a:pt x="2264" y="0"/>
                  </a:lnTo>
                  <a:lnTo>
                    <a:pt x="2264" y="154"/>
                  </a:lnTo>
                  <a:lnTo>
                    <a:pt x="1560" y="154"/>
                  </a:lnTo>
                  <a:lnTo>
                    <a:pt x="1560" y="0"/>
                  </a:lnTo>
                  <a:close/>
                  <a:moveTo>
                    <a:pt x="752" y="0"/>
                  </a:moveTo>
                  <a:lnTo>
                    <a:pt x="1560" y="0"/>
                  </a:lnTo>
                  <a:lnTo>
                    <a:pt x="1560" y="154"/>
                  </a:lnTo>
                  <a:lnTo>
                    <a:pt x="752" y="154"/>
                  </a:lnTo>
                  <a:lnTo>
                    <a:pt x="752" y="0"/>
                  </a:lnTo>
                  <a:close/>
                  <a:moveTo>
                    <a:pt x="0" y="0"/>
                  </a:moveTo>
                  <a:lnTo>
                    <a:pt x="752" y="0"/>
                  </a:lnTo>
                  <a:lnTo>
                    <a:pt x="752" y="154"/>
                  </a:lnTo>
                  <a:lnTo>
                    <a:pt x="0" y="154"/>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10" name="Freeform 9"/>
            <p:cNvSpPr>
              <a:spLocks noEditPoints="1"/>
            </p:cNvSpPr>
            <p:nvPr/>
          </p:nvSpPr>
          <p:spPr bwMode="auto">
            <a:xfrm>
              <a:off x="2133600" y="3302000"/>
              <a:ext cx="4876800" cy="733425"/>
            </a:xfrm>
            <a:custGeom>
              <a:avLst/>
              <a:gdLst>
                <a:gd name="T0" fmla="*/ 2264 w 3072"/>
                <a:gd name="T1" fmla="*/ 308 h 462"/>
                <a:gd name="T2" fmla="*/ 3072 w 3072"/>
                <a:gd name="T3" fmla="*/ 308 h 462"/>
                <a:gd name="T4" fmla="*/ 3072 w 3072"/>
                <a:gd name="T5" fmla="*/ 462 h 462"/>
                <a:gd name="T6" fmla="*/ 2264 w 3072"/>
                <a:gd name="T7" fmla="*/ 462 h 462"/>
                <a:gd name="T8" fmla="*/ 2264 w 3072"/>
                <a:gd name="T9" fmla="*/ 308 h 462"/>
                <a:gd name="T10" fmla="*/ 1560 w 3072"/>
                <a:gd name="T11" fmla="*/ 308 h 462"/>
                <a:gd name="T12" fmla="*/ 2264 w 3072"/>
                <a:gd name="T13" fmla="*/ 308 h 462"/>
                <a:gd name="T14" fmla="*/ 2264 w 3072"/>
                <a:gd name="T15" fmla="*/ 462 h 462"/>
                <a:gd name="T16" fmla="*/ 1560 w 3072"/>
                <a:gd name="T17" fmla="*/ 462 h 462"/>
                <a:gd name="T18" fmla="*/ 1560 w 3072"/>
                <a:gd name="T19" fmla="*/ 308 h 462"/>
                <a:gd name="T20" fmla="*/ 752 w 3072"/>
                <a:gd name="T21" fmla="*/ 308 h 462"/>
                <a:gd name="T22" fmla="*/ 1560 w 3072"/>
                <a:gd name="T23" fmla="*/ 308 h 462"/>
                <a:gd name="T24" fmla="*/ 1560 w 3072"/>
                <a:gd name="T25" fmla="*/ 462 h 462"/>
                <a:gd name="T26" fmla="*/ 752 w 3072"/>
                <a:gd name="T27" fmla="*/ 462 h 462"/>
                <a:gd name="T28" fmla="*/ 752 w 3072"/>
                <a:gd name="T29" fmla="*/ 308 h 462"/>
                <a:gd name="T30" fmla="*/ 0 w 3072"/>
                <a:gd name="T31" fmla="*/ 308 h 462"/>
                <a:gd name="T32" fmla="*/ 752 w 3072"/>
                <a:gd name="T33" fmla="*/ 308 h 462"/>
                <a:gd name="T34" fmla="*/ 752 w 3072"/>
                <a:gd name="T35" fmla="*/ 462 h 462"/>
                <a:gd name="T36" fmla="*/ 0 w 3072"/>
                <a:gd name="T37" fmla="*/ 462 h 462"/>
                <a:gd name="T38" fmla="*/ 0 w 3072"/>
                <a:gd name="T39" fmla="*/ 308 h 462"/>
                <a:gd name="T40" fmla="*/ 2264 w 3072"/>
                <a:gd name="T41" fmla="*/ 0 h 462"/>
                <a:gd name="T42" fmla="*/ 3072 w 3072"/>
                <a:gd name="T43" fmla="*/ 0 h 462"/>
                <a:gd name="T44" fmla="*/ 3072 w 3072"/>
                <a:gd name="T45" fmla="*/ 154 h 462"/>
                <a:gd name="T46" fmla="*/ 2264 w 3072"/>
                <a:gd name="T47" fmla="*/ 154 h 462"/>
                <a:gd name="T48" fmla="*/ 2264 w 3072"/>
                <a:gd name="T49" fmla="*/ 0 h 462"/>
                <a:gd name="T50" fmla="*/ 1560 w 3072"/>
                <a:gd name="T51" fmla="*/ 0 h 462"/>
                <a:gd name="T52" fmla="*/ 2264 w 3072"/>
                <a:gd name="T53" fmla="*/ 0 h 462"/>
                <a:gd name="T54" fmla="*/ 2264 w 3072"/>
                <a:gd name="T55" fmla="*/ 154 h 462"/>
                <a:gd name="T56" fmla="*/ 1560 w 3072"/>
                <a:gd name="T57" fmla="*/ 154 h 462"/>
                <a:gd name="T58" fmla="*/ 1560 w 3072"/>
                <a:gd name="T59" fmla="*/ 0 h 462"/>
                <a:gd name="T60" fmla="*/ 752 w 3072"/>
                <a:gd name="T61" fmla="*/ 0 h 462"/>
                <a:gd name="T62" fmla="*/ 1560 w 3072"/>
                <a:gd name="T63" fmla="*/ 0 h 462"/>
                <a:gd name="T64" fmla="*/ 1560 w 3072"/>
                <a:gd name="T65" fmla="*/ 154 h 462"/>
                <a:gd name="T66" fmla="*/ 752 w 3072"/>
                <a:gd name="T67" fmla="*/ 154 h 462"/>
                <a:gd name="T68" fmla="*/ 752 w 3072"/>
                <a:gd name="T69" fmla="*/ 0 h 462"/>
                <a:gd name="T70" fmla="*/ 0 w 3072"/>
                <a:gd name="T71" fmla="*/ 0 h 462"/>
                <a:gd name="T72" fmla="*/ 752 w 3072"/>
                <a:gd name="T73" fmla="*/ 0 h 462"/>
                <a:gd name="T74" fmla="*/ 752 w 3072"/>
                <a:gd name="T75" fmla="*/ 154 h 462"/>
                <a:gd name="T76" fmla="*/ 0 w 3072"/>
                <a:gd name="T77" fmla="*/ 154 h 462"/>
                <a:gd name="T78" fmla="*/ 0 w 3072"/>
                <a:gd name="T79"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72" h="462">
                  <a:moveTo>
                    <a:pt x="2264" y="308"/>
                  </a:moveTo>
                  <a:lnTo>
                    <a:pt x="3072" y="308"/>
                  </a:lnTo>
                  <a:lnTo>
                    <a:pt x="3072" y="462"/>
                  </a:lnTo>
                  <a:lnTo>
                    <a:pt x="2264" y="462"/>
                  </a:lnTo>
                  <a:lnTo>
                    <a:pt x="2264" y="308"/>
                  </a:lnTo>
                  <a:close/>
                  <a:moveTo>
                    <a:pt x="1560" y="308"/>
                  </a:moveTo>
                  <a:lnTo>
                    <a:pt x="2264" y="308"/>
                  </a:lnTo>
                  <a:lnTo>
                    <a:pt x="2264" y="462"/>
                  </a:lnTo>
                  <a:lnTo>
                    <a:pt x="1560" y="462"/>
                  </a:lnTo>
                  <a:lnTo>
                    <a:pt x="1560" y="308"/>
                  </a:lnTo>
                  <a:close/>
                  <a:moveTo>
                    <a:pt x="752" y="308"/>
                  </a:moveTo>
                  <a:lnTo>
                    <a:pt x="1560" y="308"/>
                  </a:lnTo>
                  <a:lnTo>
                    <a:pt x="1560" y="462"/>
                  </a:lnTo>
                  <a:lnTo>
                    <a:pt x="752" y="462"/>
                  </a:lnTo>
                  <a:lnTo>
                    <a:pt x="752" y="308"/>
                  </a:lnTo>
                  <a:close/>
                  <a:moveTo>
                    <a:pt x="0" y="308"/>
                  </a:moveTo>
                  <a:lnTo>
                    <a:pt x="752" y="308"/>
                  </a:lnTo>
                  <a:lnTo>
                    <a:pt x="752" y="462"/>
                  </a:lnTo>
                  <a:lnTo>
                    <a:pt x="0" y="462"/>
                  </a:lnTo>
                  <a:lnTo>
                    <a:pt x="0" y="308"/>
                  </a:lnTo>
                  <a:close/>
                  <a:moveTo>
                    <a:pt x="2264" y="0"/>
                  </a:moveTo>
                  <a:lnTo>
                    <a:pt x="3072" y="0"/>
                  </a:lnTo>
                  <a:lnTo>
                    <a:pt x="3072" y="154"/>
                  </a:lnTo>
                  <a:lnTo>
                    <a:pt x="2264" y="154"/>
                  </a:lnTo>
                  <a:lnTo>
                    <a:pt x="2264" y="0"/>
                  </a:lnTo>
                  <a:close/>
                  <a:moveTo>
                    <a:pt x="1560" y="0"/>
                  </a:moveTo>
                  <a:lnTo>
                    <a:pt x="2264" y="0"/>
                  </a:lnTo>
                  <a:lnTo>
                    <a:pt x="2264" y="154"/>
                  </a:lnTo>
                  <a:lnTo>
                    <a:pt x="1560" y="154"/>
                  </a:lnTo>
                  <a:lnTo>
                    <a:pt x="1560" y="0"/>
                  </a:lnTo>
                  <a:close/>
                  <a:moveTo>
                    <a:pt x="752" y="0"/>
                  </a:moveTo>
                  <a:lnTo>
                    <a:pt x="1560" y="0"/>
                  </a:lnTo>
                  <a:lnTo>
                    <a:pt x="1560" y="154"/>
                  </a:lnTo>
                  <a:lnTo>
                    <a:pt x="752" y="154"/>
                  </a:lnTo>
                  <a:lnTo>
                    <a:pt x="752" y="0"/>
                  </a:lnTo>
                  <a:close/>
                  <a:moveTo>
                    <a:pt x="0" y="0"/>
                  </a:moveTo>
                  <a:lnTo>
                    <a:pt x="752" y="0"/>
                  </a:lnTo>
                  <a:lnTo>
                    <a:pt x="752" y="154"/>
                  </a:lnTo>
                  <a:lnTo>
                    <a:pt x="0" y="154"/>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11" name="Freeform 10"/>
            <p:cNvSpPr>
              <a:spLocks/>
            </p:cNvSpPr>
            <p:nvPr/>
          </p:nvSpPr>
          <p:spPr bwMode="auto">
            <a:xfrm>
              <a:off x="2133600" y="3302000"/>
              <a:ext cx="2476500" cy="0"/>
            </a:xfrm>
            <a:custGeom>
              <a:avLst/>
              <a:gdLst>
                <a:gd name="T0" fmla="*/ 0 w 1560"/>
                <a:gd name="T1" fmla="*/ 752 w 1560"/>
                <a:gd name="T2" fmla="*/ 1560 w 1560"/>
              </a:gdLst>
              <a:ahLst/>
              <a:cxnLst>
                <a:cxn ang="0">
                  <a:pos x="T0" y="0"/>
                </a:cxn>
                <a:cxn ang="0">
                  <a:pos x="T1" y="0"/>
                </a:cxn>
                <a:cxn ang="0">
                  <a:pos x="T2" y="0"/>
                </a:cxn>
              </a:cxnLst>
              <a:rect l="0" t="0" r="r" b="b"/>
              <a:pathLst>
                <a:path w="1560">
                  <a:moveTo>
                    <a:pt x="0" y="0"/>
                  </a:moveTo>
                  <a:lnTo>
                    <a:pt x="752" y="0"/>
                  </a:lnTo>
                  <a:lnTo>
                    <a:pt x="1560"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12" name="Line 9"/>
            <p:cNvSpPr>
              <a:spLocks noChangeShapeType="1"/>
            </p:cNvSpPr>
            <p:nvPr/>
          </p:nvSpPr>
          <p:spPr bwMode="auto">
            <a:xfrm>
              <a:off x="5727700" y="3302000"/>
              <a:ext cx="12827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13" name="Freeform 12"/>
            <p:cNvSpPr>
              <a:spLocks/>
            </p:cNvSpPr>
            <p:nvPr/>
          </p:nvSpPr>
          <p:spPr bwMode="auto">
            <a:xfrm>
              <a:off x="2133600" y="3546475"/>
              <a:ext cx="2476500" cy="0"/>
            </a:xfrm>
            <a:custGeom>
              <a:avLst/>
              <a:gdLst>
                <a:gd name="T0" fmla="*/ 0 w 1560"/>
                <a:gd name="T1" fmla="*/ 752 w 1560"/>
                <a:gd name="T2" fmla="*/ 1560 w 1560"/>
              </a:gdLst>
              <a:ahLst/>
              <a:cxnLst>
                <a:cxn ang="0">
                  <a:pos x="T0" y="0"/>
                </a:cxn>
                <a:cxn ang="0">
                  <a:pos x="T1" y="0"/>
                </a:cxn>
                <a:cxn ang="0">
                  <a:pos x="T2" y="0"/>
                </a:cxn>
              </a:cxnLst>
              <a:rect l="0" t="0" r="r" b="b"/>
              <a:pathLst>
                <a:path w="1560">
                  <a:moveTo>
                    <a:pt x="0" y="0"/>
                  </a:moveTo>
                  <a:lnTo>
                    <a:pt x="752" y="0"/>
                  </a:lnTo>
                  <a:lnTo>
                    <a:pt x="1560"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14" name="Line 11"/>
            <p:cNvSpPr>
              <a:spLocks noChangeShapeType="1"/>
            </p:cNvSpPr>
            <p:nvPr/>
          </p:nvSpPr>
          <p:spPr bwMode="auto">
            <a:xfrm>
              <a:off x="5727700" y="3546475"/>
              <a:ext cx="12827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15" name="Freeform 14"/>
            <p:cNvSpPr>
              <a:spLocks/>
            </p:cNvSpPr>
            <p:nvPr/>
          </p:nvSpPr>
          <p:spPr bwMode="auto">
            <a:xfrm>
              <a:off x="2133600" y="3790950"/>
              <a:ext cx="2476500" cy="0"/>
            </a:xfrm>
            <a:custGeom>
              <a:avLst/>
              <a:gdLst>
                <a:gd name="T0" fmla="*/ 0 w 1560"/>
                <a:gd name="T1" fmla="*/ 752 w 1560"/>
                <a:gd name="T2" fmla="*/ 1560 w 1560"/>
              </a:gdLst>
              <a:ahLst/>
              <a:cxnLst>
                <a:cxn ang="0">
                  <a:pos x="T0" y="0"/>
                </a:cxn>
                <a:cxn ang="0">
                  <a:pos x="T1" y="0"/>
                </a:cxn>
                <a:cxn ang="0">
                  <a:pos x="T2" y="0"/>
                </a:cxn>
              </a:cxnLst>
              <a:rect l="0" t="0" r="r" b="b"/>
              <a:pathLst>
                <a:path w="1560">
                  <a:moveTo>
                    <a:pt x="0" y="0"/>
                  </a:moveTo>
                  <a:lnTo>
                    <a:pt x="752" y="0"/>
                  </a:lnTo>
                  <a:lnTo>
                    <a:pt x="1560"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16" name="Line 13"/>
            <p:cNvSpPr>
              <a:spLocks noChangeShapeType="1"/>
            </p:cNvSpPr>
            <p:nvPr/>
          </p:nvSpPr>
          <p:spPr bwMode="auto">
            <a:xfrm>
              <a:off x="5727700" y="3790950"/>
              <a:ext cx="12827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17" name="Freeform 16"/>
            <p:cNvSpPr>
              <a:spLocks/>
            </p:cNvSpPr>
            <p:nvPr/>
          </p:nvSpPr>
          <p:spPr bwMode="auto">
            <a:xfrm>
              <a:off x="2133600" y="3057525"/>
              <a:ext cx="2476500" cy="0"/>
            </a:xfrm>
            <a:custGeom>
              <a:avLst/>
              <a:gdLst>
                <a:gd name="T0" fmla="*/ 0 w 1560"/>
                <a:gd name="T1" fmla="*/ 752 w 1560"/>
                <a:gd name="T2" fmla="*/ 1560 w 1560"/>
              </a:gdLst>
              <a:ahLst/>
              <a:cxnLst>
                <a:cxn ang="0">
                  <a:pos x="T0" y="0"/>
                </a:cxn>
                <a:cxn ang="0">
                  <a:pos x="T1" y="0"/>
                </a:cxn>
                <a:cxn ang="0">
                  <a:pos x="T2" y="0"/>
                </a:cxn>
              </a:cxnLst>
              <a:rect l="0" t="0" r="r" b="b"/>
              <a:pathLst>
                <a:path w="1560">
                  <a:moveTo>
                    <a:pt x="0" y="0"/>
                  </a:moveTo>
                  <a:lnTo>
                    <a:pt x="752" y="0"/>
                  </a:lnTo>
                  <a:lnTo>
                    <a:pt x="1560"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18" name="Line 15"/>
            <p:cNvSpPr>
              <a:spLocks noChangeShapeType="1"/>
            </p:cNvSpPr>
            <p:nvPr/>
          </p:nvSpPr>
          <p:spPr bwMode="auto">
            <a:xfrm>
              <a:off x="5727700" y="3057525"/>
              <a:ext cx="12827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19" name="Line 16"/>
            <p:cNvSpPr>
              <a:spLocks noChangeShapeType="1"/>
            </p:cNvSpPr>
            <p:nvPr/>
          </p:nvSpPr>
          <p:spPr bwMode="auto">
            <a:xfrm flipV="1">
              <a:off x="3327400" y="2822575"/>
              <a:ext cx="0" cy="2317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20" name="Line 17"/>
            <p:cNvSpPr>
              <a:spLocks noChangeShapeType="1"/>
            </p:cNvSpPr>
            <p:nvPr/>
          </p:nvSpPr>
          <p:spPr bwMode="auto">
            <a:xfrm flipV="1">
              <a:off x="3327400" y="3063875"/>
              <a:ext cx="0" cy="2349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21" name="Line 18"/>
            <p:cNvSpPr>
              <a:spLocks noChangeShapeType="1"/>
            </p:cNvSpPr>
            <p:nvPr/>
          </p:nvSpPr>
          <p:spPr bwMode="auto">
            <a:xfrm flipV="1">
              <a:off x="3327400" y="3308350"/>
              <a:ext cx="0" cy="2317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22" name="Line 19"/>
            <p:cNvSpPr>
              <a:spLocks noChangeShapeType="1"/>
            </p:cNvSpPr>
            <p:nvPr/>
          </p:nvSpPr>
          <p:spPr bwMode="auto">
            <a:xfrm flipV="1">
              <a:off x="3327400" y="3549650"/>
              <a:ext cx="0" cy="2349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23" name="Line 20"/>
            <p:cNvSpPr>
              <a:spLocks noChangeShapeType="1"/>
            </p:cNvSpPr>
            <p:nvPr/>
          </p:nvSpPr>
          <p:spPr bwMode="auto">
            <a:xfrm flipV="1">
              <a:off x="3327400" y="3794125"/>
              <a:ext cx="0" cy="24130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24" name="Line 21"/>
            <p:cNvSpPr>
              <a:spLocks noChangeShapeType="1"/>
            </p:cNvSpPr>
            <p:nvPr/>
          </p:nvSpPr>
          <p:spPr bwMode="auto">
            <a:xfrm flipV="1">
              <a:off x="4610100" y="2822575"/>
              <a:ext cx="0" cy="2317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25" name="Line 22"/>
            <p:cNvSpPr>
              <a:spLocks noChangeShapeType="1"/>
            </p:cNvSpPr>
            <p:nvPr/>
          </p:nvSpPr>
          <p:spPr bwMode="auto">
            <a:xfrm flipV="1">
              <a:off x="5727700" y="2822575"/>
              <a:ext cx="0" cy="2317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26" name="Line 23"/>
            <p:cNvSpPr>
              <a:spLocks noChangeShapeType="1"/>
            </p:cNvSpPr>
            <p:nvPr/>
          </p:nvSpPr>
          <p:spPr bwMode="auto">
            <a:xfrm>
              <a:off x="4610100" y="3057525"/>
              <a:ext cx="11176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27" name="Line 24"/>
            <p:cNvSpPr>
              <a:spLocks noChangeShapeType="1"/>
            </p:cNvSpPr>
            <p:nvPr/>
          </p:nvSpPr>
          <p:spPr bwMode="auto">
            <a:xfrm flipV="1">
              <a:off x="4610100" y="3063875"/>
              <a:ext cx="0" cy="2349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28" name="Line 25"/>
            <p:cNvSpPr>
              <a:spLocks noChangeShapeType="1"/>
            </p:cNvSpPr>
            <p:nvPr/>
          </p:nvSpPr>
          <p:spPr bwMode="auto">
            <a:xfrm flipV="1">
              <a:off x="5727700" y="3063875"/>
              <a:ext cx="0" cy="2349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29" name="Line 26"/>
            <p:cNvSpPr>
              <a:spLocks noChangeShapeType="1"/>
            </p:cNvSpPr>
            <p:nvPr/>
          </p:nvSpPr>
          <p:spPr bwMode="auto">
            <a:xfrm>
              <a:off x="4610100" y="3302000"/>
              <a:ext cx="11176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30" name="Line 27"/>
            <p:cNvSpPr>
              <a:spLocks noChangeShapeType="1"/>
            </p:cNvSpPr>
            <p:nvPr/>
          </p:nvSpPr>
          <p:spPr bwMode="auto">
            <a:xfrm flipV="1">
              <a:off x="4610100" y="3308350"/>
              <a:ext cx="0" cy="2317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31" name="Line 28"/>
            <p:cNvSpPr>
              <a:spLocks noChangeShapeType="1"/>
            </p:cNvSpPr>
            <p:nvPr/>
          </p:nvSpPr>
          <p:spPr bwMode="auto">
            <a:xfrm flipV="1">
              <a:off x="5727700" y="3308350"/>
              <a:ext cx="0" cy="2317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32" name="Line 29"/>
            <p:cNvSpPr>
              <a:spLocks noChangeShapeType="1"/>
            </p:cNvSpPr>
            <p:nvPr/>
          </p:nvSpPr>
          <p:spPr bwMode="auto">
            <a:xfrm>
              <a:off x="4610100" y="3546475"/>
              <a:ext cx="11176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33" name="Line 30"/>
            <p:cNvSpPr>
              <a:spLocks noChangeShapeType="1"/>
            </p:cNvSpPr>
            <p:nvPr/>
          </p:nvSpPr>
          <p:spPr bwMode="auto">
            <a:xfrm flipV="1">
              <a:off x="4610100" y="3549650"/>
              <a:ext cx="0" cy="2349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34" name="Line 31"/>
            <p:cNvSpPr>
              <a:spLocks noChangeShapeType="1"/>
            </p:cNvSpPr>
            <p:nvPr/>
          </p:nvSpPr>
          <p:spPr bwMode="auto">
            <a:xfrm flipV="1">
              <a:off x="5727700" y="3549650"/>
              <a:ext cx="0" cy="23495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35" name="Line 32"/>
            <p:cNvSpPr>
              <a:spLocks noChangeShapeType="1"/>
            </p:cNvSpPr>
            <p:nvPr/>
          </p:nvSpPr>
          <p:spPr bwMode="auto">
            <a:xfrm>
              <a:off x="4610100" y="3790950"/>
              <a:ext cx="11176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36" name="Line 33"/>
            <p:cNvSpPr>
              <a:spLocks noChangeShapeType="1"/>
            </p:cNvSpPr>
            <p:nvPr/>
          </p:nvSpPr>
          <p:spPr bwMode="auto">
            <a:xfrm flipV="1">
              <a:off x="4610100" y="3794125"/>
              <a:ext cx="0" cy="24130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37" name="Line 34"/>
            <p:cNvSpPr>
              <a:spLocks noChangeShapeType="1"/>
            </p:cNvSpPr>
            <p:nvPr/>
          </p:nvSpPr>
          <p:spPr bwMode="auto">
            <a:xfrm flipV="1">
              <a:off x="5727700" y="3794125"/>
              <a:ext cx="0" cy="24130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38" name="Rectangle 37"/>
            <p:cNvSpPr>
              <a:spLocks noChangeArrowheads="1"/>
            </p:cNvSpPr>
            <p:nvPr/>
          </p:nvSpPr>
          <p:spPr bwMode="auto">
            <a:xfrm>
              <a:off x="2189499" y="2830350"/>
              <a:ext cx="1117600"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Light" pitchFamily="34" charset="0"/>
                  <a:cs typeface="Arial" pitchFamily="34" charset="0"/>
                </a:rPr>
                <a:t>Supply change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39" name="Rectangle 38"/>
            <p:cNvSpPr>
              <a:spLocks noChangeArrowheads="1"/>
            </p:cNvSpPr>
            <p:nvPr/>
          </p:nvSpPr>
          <p:spPr bwMode="auto">
            <a:xfrm>
              <a:off x="3396377" y="2830350"/>
              <a:ext cx="1200150"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Light" pitchFamily="34" charset="0"/>
                  <a:cs typeface="Arial" pitchFamily="34" charset="0"/>
                </a:rPr>
                <a:t>Demand change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40" name="Rectangle 39"/>
            <p:cNvSpPr>
              <a:spLocks noChangeArrowheads="1"/>
            </p:cNvSpPr>
            <p:nvPr/>
          </p:nvSpPr>
          <p:spPr bwMode="auto">
            <a:xfrm>
              <a:off x="4735542" y="2830350"/>
              <a:ext cx="755266"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Light" pitchFamily="34" charset="0"/>
                  <a:cs typeface="Arial" pitchFamily="34" charset="0"/>
                </a:rPr>
                <a:t>Price change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41" name="Rectangle 40"/>
            <p:cNvSpPr>
              <a:spLocks noChangeArrowheads="1"/>
            </p:cNvSpPr>
            <p:nvPr/>
          </p:nvSpPr>
          <p:spPr bwMode="auto">
            <a:xfrm>
              <a:off x="5851513" y="2830350"/>
              <a:ext cx="977822"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000000"/>
                  </a:solidFill>
                  <a:effectLst/>
                  <a:latin typeface="Calibri Light" pitchFamily="34" charset="0"/>
                  <a:cs typeface="Arial" pitchFamily="34" charset="0"/>
                </a:rPr>
                <a:t>Quantity change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42" name="Rectangle 41"/>
            <p:cNvSpPr>
              <a:spLocks noChangeArrowheads="1"/>
            </p:cNvSpPr>
            <p:nvPr/>
          </p:nvSpPr>
          <p:spPr bwMode="auto">
            <a:xfrm>
              <a:off x="2414322" y="3114675"/>
              <a:ext cx="714221"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000000"/>
                  </a:solidFill>
                  <a:effectLst/>
                  <a:latin typeface="Calibri Light" pitchFamily="34" charset="0"/>
                  <a:cs typeface="Arial" pitchFamily="34" charset="0"/>
                </a:rPr>
                <a:t>Decrease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43" name="Rectangle 42"/>
            <p:cNvSpPr>
              <a:spLocks noChangeArrowheads="1"/>
            </p:cNvSpPr>
            <p:nvPr/>
          </p:nvSpPr>
          <p:spPr bwMode="auto">
            <a:xfrm>
              <a:off x="3574932" y="3114675"/>
              <a:ext cx="555584"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000000"/>
                  </a:solidFill>
                  <a:effectLst/>
                  <a:latin typeface="Calibri Light" pitchFamily="34" charset="0"/>
                  <a:cs typeface="Arial" pitchFamily="34" charset="0"/>
                </a:rPr>
                <a:t>Decrease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44" name="Rectangle 43"/>
            <p:cNvSpPr>
              <a:spLocks noChangeArrowheads="1"/>
            </p:cNvSpPr>
            <p:nvPr/>
          </p:nvSpPr>
          <p:spPr bwMode="auto">
            <a:xfrm>
              <a:off x="5137150" y="3111500"/>
              <a:ext cx="81698" cy="215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Light" pitchFamily="34" charset="0"/>
                  <a:cs typeface="Arial" pitchFamily="34" charset="0"/>
                </a:rPr>
                <a:t>?</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46" name="Freeform 45"/>
            <p:cNvSpPr>
              <a:spLocks/>
            </p:cNvSpPr>
            <p:nvPr/>
          </p:nvSpPr>
          <p:spPr bwMode="auto">
            <a:xfrm>
              <a:off x="6340475" y="3133725"/>
              <a:ext cx="57150" cy="85725"/>
            </a:xfrm>
            <a:custGeom>
              <a:avLst/>
              <a:gdLst>
                <a:gd name="T0" fmla="*/ 26 w 36"/>
                <a:gd name="T1" fmla="*/ 0 h 54"/>
                <a:gd name="T2" fmla="*/ 10 w 36"/>
                <a:gd name="T3" fmla="*/ 0 h 54"/>
                <a:gd name="T4" fmla="*/ 10 w 36"/>
                <a:gd name="T5" fmla="*/ 38 h 54"/>
                <a:gd name="T6" fmla="*/ 0 w 36"/>
                <a:gd name="T7" fmla="*/ 38 h 54"/>
                <a:gd name="T8" fmla="*/ 18 w 36"/>
                <a:gd name="T9" fmla="*/ 54 h 54"/>
                <a:gd name="T10" fmla="*/ 36 w 36"/>
                <a:gd name="T11" fmla="*/ 38 h 54"/>
                <a:gd name="T12" fmla="*/ 26 w 36"/>
                <a:gd name="T13" fmla="*/ 38 h 54"/>
                <a:gd name="T14" fmla="*/ 26 w 36"/>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4">
                  <a:moveTo>
                    <a:pt x="26" y="0"/>
                  </a:moveTo>
                  <a:lnTo>
                    <a:pt x="10" y="0"/>
                  </a:lnTo>
                  <a:lnTo>
                    <a:pt x="10" y="38"/>
                  </a:lnTo>
                  <a:lnTo>
                    <a:pt x="0" y="38"/>
                  </a:lnTo>
                  <a:lnTo>
                    <a:pt x="18" y="54"/>
                  </a:lnTo>
                  <a:lnTo>
                    <a:pt x="36" y="38"/>
                  </a:lnTo>
                  <a:lnTo>
                    <a:pt x="26" y="38"/>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47" name="Rectangle 46"/>
            <p:cNvSpPr>
              <a:spLocks noChangeArrowheads="1"/>
            </p:cNvSpPr>
            <p:nvPr/>
          </p:nvSpPr>
          <p:spPr bwMode="auto">
            <a:xfrm>
              <a:off x="2414322" y="3334441"/>
              <a:ext cx="557437"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000000"/>
                  </a:solidFill>
                  <a:effectLst/>
                  <a:latin typeface="Calibri Light" pitchFamily="34" charset="0"/>
                  <a:cs typeface="Arial" pitchFamily="34" charset="0"/>
                </a:rPr>
                <a:t>Decrease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48" name="Rectangle 47"/>
            <p:cNvSpPr>
              <a:spLocks noChangeArrowheads="1"/>
            </p:cNvSpPr>
            <p:nvPr/>
          </p:nvSpPr>
          <p:spPr bwMode="auto">
            <a:xfrm>
              <a:off x="3574932" y="3339203"/>
              <a:ext cx="555584"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000000"/>
                  </a:solidFill>
                  <a:effectLst/>
                  <a:latin typeface="Calibri Light" pitchFamily="34" charset="0"/>
                  <a:cs typeface="Arial" pitchFamily="34" charset="0"/>
                </a:rPr>
                <a:t>Increase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50" name="Freeform 49"/>
            <p:cNvSpPr>
              <a:spLocks/>
            </p:cNvSpPr>
            <p:nvPr/>
          </p:nvSpPr>
          <p:spPr bwMode="auto">
            <a:xfrm>
              <a:off x="5169419" y="3378200"/>
              <a:ext cx="57150" cy="85725"/>
            </a:xfrm>
            <a:custGeom>
              <a:avLst/>
              <a:gdLst>
                <a:gd name="T0" fmla="*/ 10 w 36"/>
                <a:gd name="T1" fmla="*/ 54 h 54"/>
                <a:gd name="T2" fmla="*/ 26 w 36"/>
                <a:gd name="T3" fmla="*/ 54 h 54"/>
                <a:gd name="T4" fmla="*/ 26 w 36"/>
                <a:gd name="T5" fmla="*/ 18 h 54"/>
                <a:gd name="T6" fmla="*/ 36 w 36"/>
                <a:gd name="T7" fmla="*/ 18 h 54"/>
                <a:gd name="T8" fmla="*/ 18 w 36"/>
                <a:gd name="T9" fmla="*/ 0 h 54"/>
                <a:gd name="T10" fmla="*/ 0 w 36"/>
                <a:gd name="T11" fmla="*/ 18 h 54"/>
                <a:gd name="T12" fmla="*/ 10 w 36"/>
                <a:gd name="T13" fmla="*/ 18 h 54"/>
                <a:gd name="T14" fmla="*/ 10 w 36"/>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4">
                  <a:moveTo>
                    <a:pt x="10" y="54"/>
                  </a:moveTo>
                  <a:lnTo>
                    <a:pt x="26" y="54"/>
                  </a:lnTo>
                  <a:lnTo>
                    <a:pt x="26" y="18"/>
                  </a:lnTo>
                  <a:lnTo>
                    <a:pt x="36" y="18"/>
                  </a:lnTo>
                  <a:lnTo>
                    <a:pt x="18" y="0"/>
                  </a:lnTo>
                  <a:lnTo>
                    <a:pt x="0" y="18"/>
                  </a:lnTo>
                  <a:lnTo>
                    <a:pt x="10" y="18"/>
                  </a:lnTo>
                  <a:lnTo>
                    <a:pt x="1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51" name="Rectangle 50"/>
            <p:cNvSpPr>
              <a:spLocks noChangeArrowheads="1"/>
            </p:cNvSpPr>
            <p:nvPr/>
          </p:nvSpPr>
          <p:spPr bwMode="auto">
            <a:xfrm>
              <a:off x="6337300" y="3352800"/>
              <a:ext cx="81698" cy="215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Light" pitchFamily="34" charset="0"/>
                  <a:cs typeface="Arial" pitchFamily="34" charset="0"/>
                </a:rPr>
                <a:t>?</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52" name="Rectangle 51"/>
            <p:cNvSpPr>
              <a:spLocks noChangeArrowheads="1"/>
            </p:cNvSpPr>
            <p:nvPr/>
          </p:nvSpPr>
          <p:spPr bwMode="auto">
            <a:xfrm>
              <a:off x="2414322" y="3597275"/>
              <a:ext cx="624944"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000000"/>
                  </a:solidFill>
                  <a:effectLst/>
                  <a:latin typeface="Calibri Light" pitchFamily="34" charset="0"/>
                  <a:cs typeface="Arial" pitchFamily="34" charset="0"/>
                </a:rPr>
                <a:t>Increase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53" name="Rectangle 52"/>
            <p:cNvSpPr>
              <a:spLocks noChangeArrowheads="1"/>
            </p:cNvSpPr>
            <p:nvPr/>
          </p:nvSpPr>
          <p:spPr bwMode="auto">
            <a:xfrm>
              <a:off x="3574932" y="3597275"/>
              <a:ext cx="504875"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000000"/>
                  </a:solidFill>
                  <a:effectLst/>
                  <a:latin typeface="Calibri Light" pitchFamily="34" charset="0"/>
                  <a:cs typeface="Arial" pitchFamily="34" charset="0"/>
                </a:rPr>
                <a:t>Increase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54" name="Rectangle 53"/>
            <p:cNvSpPr>
              <a:spLocks noChangeArrowheads="1"/>
            </p:cNvSpPr>
            <p:nvPr/>
          </p:nvSpPr>
          <p:spPr bwMode="auto">
            <a:xfrm>
              <a:off x="5137150" y="3597275"/>
              <a:ext cx="81698" cy="215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Light" pitchFamily="34" charset="0"/>
                  <a:cs typeface="Arial" pitchFamily="34" charset="0"/>
                </a:rPr>
                <a:t>?</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56" name="Freeform 55"/>
            <p:cNvSpPr>
              <a:spLocks/>
            </p:cNvSpPr>
            <p:nvPr/>
          </p:nvSpPr>
          <p:spPr bwMode="auto">
            <a:xfrm>
              <a:off x="6374668" y="3622675"/>
              <a:ext cx="57150" cy="85725"/>
            </a:xfrm>
            <a:custGeom>
              <a:avLst/>
              <a:gdLst>
                <a:gd name="T0" fmla="*/ 10 w 36"/>
                <a:gd name="T1" fmla="*/ 54 h 54"/>
                <a:gd name="T2" fmla="*/ 26 w 36"/>
                <a:gd name="T3" fmla="*/ 54 h 54"/>
                <a:gd name="T4" fmla="*/ 26 w 36"/>
                <a:gd name="T5" fmla="*/ 18 h 54"/>
                <a:gd name="T6" fmla="*/ 36 w 36"/>
                <a:gd name="T7" fmla="*/ 18 h 54"/>
                <a:gd name="T8" fmla="*/ 18 w 36"/>
                <a:gd name="T9" fmla="*/ 0 h 54"/>
                <a:gd name="T10" fmla="*/ 0 w 36"/>
                <a:gd name="T11" fmla="*/ 18 h 54"/>
                <a:gd name="T12" fmla="*/ 10 w 36"/>
                <a:gd name="T13" fmla="*/ 18 h 54"/>
                <a:gd name="T14" fmla="*/ 10 w 36"/>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4">
                  <a:moveTo>
                    <a:pt x="10" y="54"/>
                  </a:moveTo>
                  <a:lnTo>
                    <a:pt x="26" y="54"/>
                  </a:lnTo>
                  <a:lnTo>
                    <a:pt x="26" y="18"/>
                  </a:lnTo>
                  <a:lnTo>
                    <a:pt x="36" y="18"/>
                  </a:lnTo>
                  <a:lnTo>
                    <a:pt x="18" y="0"/>
                  </a:lnTo>
                  <a:lnTo>
                    <a:pt x="0" y="18"/>
                  </a:lnTo>
                  <a:lnTo>
                    <a:pt x="10" y="18"/>
                  </a:lnTo>
                  <a:lnTo>
                    <a:pt x="1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57" name="Rectangle 56"/>
            <p:cNvSpPr>
              <a:spLocks noChangeArrowheads="1"/>
            </p:cNvSpPr>
            <p:nvPr/>
          </p:nvSpPr>
          <p:spPr bwMode="auto">
            <a:xfrm>
              <a:off x="2414323" y="3820215"/>
              <a:ext cx="669582"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000000"/>
                  </a:solidFill>
                  <a:effectLst/>
                  <a:latin typeface="Calibri Light" pitchFamily="34" charset="0"/>
                  <a:cs typeface="Arial" pitchFamily="34" charset="0"/>
                </a:rPr>
                <a:t>Increase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58" name="Rectangle 57"/>
            <p:cNvSpPr>
              <a:spLocks noChangeArrowheads="1"/>
            </p:cNvSpPr>
            <p:nvPr/>
          </p:nvSpPr>
          <p:spPr bwMode="auto">
            <a:xfrm>
              <a:off x="3574932" y="3824978"/>
              <a:ext cx="555584" cy="17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000000"/>
                  </a:solidFill>
                  <a:effectLst/>
                  <a:latin typeface="Calibri Light" pitchFamily="34" charset="0"/>
                  <a:cs typeface="Arial" pitchFamily="34" charset="0"/>
                </a:rPr>
                <a:t>Decrease</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sp>
          <p:nvSpPr>
            <p:cNvPr id="60" name="Freeform 59"/>
            <p:cNvSpPr>
              <a:spLocks/>
            </p:cNvSpPr>
            <p:nvPr/>
          </p:nvSpPr>
          <p:spPr bwMode="auto">
            <a:xfrm>
              <a:off x="5169419" y="3867150"/>
              <a:ext cx="57150" cy="85725"/>
            </a:xfrm>
            <a:custGeom>
              <a:avLst/>
              <a:gdLst>
                <a:gd name="T0" fmla="*/ 26 w 36"/>
                <a:gd name="T1" fmla="*/ 0 h 54"/>
                <a:gd name="T2" fmla="*/ 10 w 36"/>
                <a:gd name="T3" fmla="*/ 0 h 54"/>
                <a:gd name="T4" fmla="*/ 10 w 36"/>
                <a:gd name="T5" fmla="*/ 36 h 54"/>
                <a:gd name="T6" fmla="*/ 0 w 36"/>
                <a:gd name="T7" fmla="*/ 36 h 54"/>
                <a:gd name="T8" fmla="*/ 18 w 36"/>
                <a:gd name="T9" fmla="*/ 54 h 54"/>
                <a:gd name="T10" fmla="*/ 36 w 36"/>
                <a:gd name="T11" fmla="*/ 36 h 54"/>
                <a:gd name="T12" fmla="*/ 26 w 36"/>
                <a:gd name="T13" fmla="*/ 36 h 54"/>
                <a:gd name="T14" fmla="*/ 26 w 36"/>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4">
                  <a:moveTo>
                    <a:pt x="26" y="0"/>
                  </a:moveTo>
                  <a:lnTo>
                    <a:pt x="10" y="0"/>
                  </a:lnTo>
                  <a:lnTo>
                    <a:pt x="10" y="36"/>
                  </a:lnTo>
                  <a:lnTo>
                    <a:pt x="0" y="36"/>
                  </a:lnTo>
                  <a:lnTo>
                    <a:pt x="18" y="54"/>
                  </a:lnTo>
                  <a:lnTo>
                    <a:pt x="36" y="36"/>
                  </a:lnTo>
                  <a:lnTo>
                    <a:pt x="26" y="36"/>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800" dirty="0">
                <a:latin typeface="Calibri Light" pitchFamily="34" charset="0"/>
              </a:endParaRPr>
            </a:p>
          </p:txBody>
        </p:sp>
        <p:sp>
          <p:nvSpPr>
            <p:cNvPr id="61" name="Rectangle 60"/>
            <p:cNvSpPr>
              <a:spLocks noChangeArrowheads="1"/>
            </p:cNvSpPr>
            <p:nvPr/>
          </p:nvSpPr>
          <p:spPr bwMode="auto">
            <a:xfrm>
              <a:off x="6337300" y="3841750"/>
              <a:ext cx="81698" cy="215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rgbClr val="000000"/>
                  </a:solidFill>
                  <a:effectLst/>
                  <a:latin typeface="Calibri Light" pitchFamily="34" charset="0"/>
                  <a:cs typeface="Arial" pitchFamily="34" charset="0"/>
                </a:rPr>
                <a:t>?</a:t>
              </a:r>
              <a:endParaRPr kumimoji="0" lang="en-US" sz="4800" b="0" i="0" u="none" strike="noStrike" cap="none" normalizeH="0" baseline="0" dirty="0">
                <a:ln>
                  <a:noFill/>
                </a:ln>
                <a:solidFill>
                  <a:schemeClr val="tx1"/>
                </a:solidFill>
                <a:effectLst/>
                <a:latin typeface="Calibri Light" pitchFamily="34" charset="0"/>
                <a:cs typeface="Arial" pitchFamily="34" charset="0"/>
              </a:endParaRPr>
            </a:p>
          </p:txBody>
        </p:sp>
      </p:grpSp>
      <p:cxnSp>
        <p:nvCxnSpPr>
          <p:cNvPr id="62" name="Straight Arrow Connector 61"/>
          <p:cNvCxnSpPr/>
          <p:nvPr/>
        </p:nvCxnSpPr>
        <p:spPr>
          <a:xfrm flipV="1">
            <a:off x="5563734" y="4279654"/>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7589052" y="4709027"/>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5563734" y="5156773"/>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598643" y="3871089"/>
            <a:ext cx="1" cy="279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50449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A market is the group of buyers and sellers who trade.</a:t>
            </a:r>
          </a:p>
          <a:p>
            <a:pPr lvl="1"/>
            <a:r>
              <a:rPr lang="en-US" dirty="0"/>
              <a:t>A competitive market exists if a large number of buyers and sellers trade standardized goods and services.</a:t>
            </a:r>
          </a:p>
          <a:p>
            <a:pPr lvl="1"/>
            <a:r>
              <a:rPr lang="en-US" dirty="0"/>
              <a:t>Modeled using supply and demand.</a:t>
            </a:r>
          </a:p>
          <a:p>
            <a:pPr lvl="2"/>
            <a:endParaRPr lang="en-US" dirty="0"/>
          </a:p>
        </p:txBody>
      </p:sp>
      <p:sp>
        <p:nvSpPr>
          <p:cNvPr id="2" name="Title 1"/>
          <p:cNvSpPr>
            <a:spLocks noGrp="1"/>
          </p:cNvSpPr>
          <p:nvPr>
            <p:ph type="title"/>
          </p:nvPr>
        </p:nvSpPr>
        <p:spPr/>
        <p:txBody>
          <a:bodyPr/>
          <a:lstStyle/>
          <a:p>
            <a:r>
              <a:rPr lang="en-US" dirty="0"/>
              <a:t>Summary</a:t>
            </a:r>
          </a:p>
        </p:txBody>
      </p:sp>
    </p:spTree>
    <p:extLst>
      <p:ext uri="{BB962C8B-B14F-4D97-AF65-F5344CB8AC3E}">
        <p14:creationId xmlns:p14="http://schemas.microsoft.com/office/powerpoint/2010/main" val="3918867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Clr>
                <a:schemeClr val="tx1"/>
              </a:buClr>
            </a:pPr>
            <a:r>
              <a:rPr lang="en-US" i="1" dirty="0">
                <a:solidFill>
                  <a:srgbClr val="9D0505"/>
                </a:solidFill>
              </a:rPr>
              <a:t>Demand</a:t>
            </a:r>
            <a:r>
              <a:rPr lang="en-US" dirty="0"/>
              <a:t> demonstrates consumers’ highest </a:t>
            </a:r>
            <a:r>
              <a:rPr lang="en-US" i="1" dirty="0">
                <a:solidFill>
                  <a:srgbClr val="9D0505"/>
                </a:solidFill>
              </a:rPr>
              <a:t>willingness to pay </a:t>
            </a:r>
            <a:r>
              <a:rPr lang="en-US" dirty="0"/>
              <a:t>for a given quantity.</a:t>
            </a:r>
          </a:p>
          <a:p>
            <a:r>
              <a:rPr lang="en-US" dirty="0"/>
              <a:t>The </a:t>
            </a:r>
            <a:r>
              <a:rPr lang="en-US" i="1" dirty="0">
                <a:solidFill>
                  <a:srgbClr val="9D0505"/>
                </a:solidFill>
              </a:rPr>
              <a:t>law of demand </a:t>
            </a:r>
            <a:r>
              <a:rPr lang="en-US" dirty="0"/>
              <a:t>states that the quantity demanded increases as the price decreases.</a:t>
            </a:r>
          </a:p>
          <a:p>
            <a:pPr lvl="1"/>
            <a:r>
              <a:rPr lang="en-US" dirty="0"/>
              <a:t>The demand curve has a negative slope.</a:t>
            </a:r>
          </a:p>
          <a:p>
            <a:r>
              <a:rPr lang="en-US" dirty="0"/>
              <a:t>When one of the </a:t>
            </a:r>
            <a:r>
              <a:rPr lang="en-US" i="1" dirty="0">
                <a:solidFill>
                  <a:srgbClr val="9D0505"/>
                </a:solidFill>
              </a:rPr>
              <a:t>non-price determinants </a:t>
            </a:r>
            <a:r>
              <a:rPr lang="en-US" dirty="0"/>
              <a:t>of demand changes, the entire demand curve shifts to the left or the right.</a:t>
            </a:r>
          </a:p>
        </p:txBody>
      </p:sp>
      <p:sp>
        <p:nvSpPr>
          <p:cNvPr id="2" name="Title 1"/>
          <p:cNvSpPr>
            <a:spLocks noGrp="1"/>
          </p:cNvSpPr>
          <p:nvPr>
            <p:ph type="title"/>
          </p:nvPr>
        </p:nvSpPr>
        <p:spPr/>
        <p:txBody>
          <a:bodyPr/>
          <a:lstStyle/>
          <a:p>
            <a:r>
              <a:rPr lang="en-US" dirty="0"/>
              <a:t>Summary I</a:t>
            </a:r>
          </a:p>
        </p:txBody>
      </p:sp>
    </p:spTree>
    <p:extLst>
      <p:ext uri="{BB962C8B-B14F-4D97-AF65-F5344CB8AC3E}">
        <p14:creationId xmlns:p14="http://schemas.microsoft.com/office/powerpoint/2010/main" val="182423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Clr>
                <a:schemeClr val="tx1"/>
              </a:buClr>
            </a:pPr>
            <a:r>
              <a:rPr lang="en-US" i="1" dirty="0">
                <a:solidFill>
                  <a:srgbClr val="9D0505"/>
                </a:solidFill>
              </a:rPr>
              <a:t>Supply</a:t>
            </a:r>
            <a:r>
              <a:rPr lang="en-US" dirty="0"/>
              <a:t> demonstrates producers’ lowest price that they must receive to sell a given quantity.</a:t>
            </a:r>
          </a:p>
          <a:p>
            <a:r>
              <a:rPr lang="en-US" dirty="0"/>
              <a:t>The </a:t>
            </a:r>
            <a:r>
              <a:rPr lang="en-US" i="1" dirty="0">
                <a:solidFill>
                  <a:srgbClr val="9D0505"/>
                </a:solidFill>
              </a:rPr>
              <a:t>law of supply </a:t>
            </a:r>
            <a:r>
              <a:rPr lang="en-US" dirty="0"/>
              <a:t>states that the quantity supplied increases as the price increases.</a:t>
            </a:r>
          </a:p>
          <a:p>
            <a:pPr lvl="1"/>
            <a:r>
              <a:rPr lang="en-US" dirty="0"/>
              <a:t>The </a:t>
            </a:r>
            <a:r>
              <a:rPr lang="en-US" i="1" dirty="0">
                <a:solidFill>
                  <a:srgbClr val="9D0505"/>
                </a:solidFill>
              </a:rPr>
              <a:t>supply curve </a:t>
            </a:r>
            <a:r>
              <a:rPr lang="en-US" dirty="0"/>
              <a:t>has a positive slope.</a:t>
            </a:r>
          </a:p>
          <a:p>
            <a:r>
              <a:rPr lang="en-US" dirty="0"/>
              <a:t>When one of the </a:t>
            </a:r>
            <a:r>
              <a:rPr lang="en-US" i="1" dirty="0">
                <a:solidFill>
                  <a:srgbClr val="9D0505"/>
                </a:solidFill>
              </a:rPr>
              <a:t>non-price determinants </a:t>
            </a:r>
            <a:r>
              <a:rPr lang="en-US" dirty="0"/>
              <a:t>of supply changes, the entire supply curve shifts to the left or the right.</a:t>
            </a:r>
          </a:p>
          <a:p>
            <a:endParaRPr lang="en-US" dirty="0"/>
          </a:p>
        </p:txBody>
      </p:sp>
      <p:sp>
        <p:nvSpPr>
          <p:cNvPr id="2" name="Title 1"/>
          <p:cNvSpPr>
            <a:spLocks noGrp="1"/>
          </p:cNvSpPr>
          <p:nvPr>
            <p:ph type="title"/>
          </p:nvPr>
        </p:nvSpPr>
        <p:spPr/>
        <p:txBody>
          <a:bodyPr/>
          <a:lstStyle/>
          <a:p>
            <a:r>
              <a:rPr lang="en-US" dirty="0"/>
              <a:t>Summary II</a:t>
            </a:r>
          </a:p>
        </p:txBody>
      </p:sp>
    </p:spTree>
    <p:extLst>
      <p:ext uri="{BB962C8B-B14F-4D97-AF65-F5344CB8AC3E}">
        <p14:creationId xmlns:p14="http://schemas.microsoft.com/office/powerpoint/2010/main" val="2681776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a:t>The equilibrium price and quantity are identified when </a:t>
            </a:r>
            <a:r>
              <a:rPr lang="en-US" i="1" dirty="0">
                <a:solidFill>
                  <a:srgbClr val="9D0505"/>
                </a:solidFill>
              </a:rPr>
              <a:t>quantity supplied </a:t>
            </a:r>
            <a:r>
              <a:rPr lang="en-US" dirty="0"/>
              <a:t>equals </a:t>
            </a:r>
            <a:r>
              <a:rPr lang="en-US" i="1" dirty="0">
                <a:solidFill>
                  <a:srgbClr val="9D0505"/>
                </a:solidFill>
              </a:rPr>
              <a:t>quantity demanded</a:t>
            </a:r>
            <a:r>
              <a:rPr lang="en-US" dirty="0"/>
              <a:t>. At this point:</a:t>
            </a:r>
          </a:p>
          <a:p>
            <a:pPr lvl="1">
              <a:buClr>
                <a:schemeClr val="tx1"/>
              </a:buClr>
            </a:pPr>
            <a:r>
              <a:rPr lang="en-US" i="1" dirty="0">
                <a:solidFill>
                  <a:srgbClr val="9D0505"/>
                </a:solidFill>
              </a:rPr>
              <a:t>Producers</a:t>
            </a:r>
            <a:r>
              <a:rPr lang="en-US" dirty="0"/>
              <a:t> sell all they desire at the </a:t>
            </a:r>
            <a:r>
              <a:rPr lang="en-US" i="1" dirty="0"/>
              <a:t>equilibrium price</a:t>
            </a:r>
            <a:r>
              <a:rPr lang="en-US" dirty="0"/>
              <a:t>.</a:t>
            </a:r>
          </a:p>
          <a:p>
            <a:pPr lvl="1">
              <a:buClr>
                <a:schemeClr val="tx1"/>
              </a:buClr>
            </a:pPr>
            <a:r>
              <a:rPr lang="en-US" i="1" dirty="0">
                <a:solidFill>
                  <a:srgbClr val="9D0505"/>
                </a:solidFill>
              </a:rPr>
              <a:t>Consumers</a:t>
            </a:r>
            <a:r>
              <a:rPr lang="en-US" dirty="0"/>
              <a:t> buy all they desire at the </a:t>
            </a:r>
            <a:r>
              <a:rPr lang="en-US" i="1" dirty="0"/>
              <a:t>equilibrium price</a:t>
            </a:r>
            <a:r>
              <a:rPr lang="en-US" dirty="0"/>
              <a:t>.</a:t>
            </a:r>
          </a:p>
          <a:p>
            <a:r>
              <a:rPr lang="en-US" dirty="0"/>
              <a:t>If the </a:t>
            </a:r>
            <a:r>
              <a:rPr lang="en-US" i="1" dirty="0">
                <a:solidFill>
                  <a:srgbClr val="9D0505"/>
                </a:solidFill>
              </a:rPr>
              <a:t>market price </a:t>
            </a:r>
            <a:r>
              <a:rPr lang="en-US" dirty="0"/>
              <a:t>is not equal to the </a:t>
            </a:r>
            <a:r>
              <a:rPr lang="en-US" i="1" dirty="0">
                <a:solidFill>
                  <a:srgbClr val="9D0505"/>
                </a:solidFill>
              </a:rPr>
              <a:t>equilibrium price</a:t>
            </a:r>
            <a:r>
              <a:rPr lang="en-US" dirty="0"/>
              <a:t>, then a </a:t>
            </a:r>
            <a:r>
              <a:rPr lang="en-US" i="1" dirty="0">
                <a:solidFill>
                  <a:srgbClr val="9D0505"/>
                </a:solidFill>
              </a:rPr>
              <a:t>surplus</a:t>
            </a:r>
            <a:r>
              <a:rPr lang="en-US" dirty="0"/>
              <a:t> or </a:t>
            </a:r>
            <a:r>
              <a:rPr lang="en-US" i="1" dirty="0">
                <a:solidFill>
                  <a:srgbClr val="9D0505"/>
                </a:solidFill>
              </a:rPr>
              <a:t>shortage</a:t>
            </a:r>
            <a:r>
              <a:rPr lang="en-US" dirty="0"/>
              <a:t> exists, and the price adjusts until quantity demanded is equal to quantity supplied.</a:t>
            </a:r>
          </a:p>
          <a:p>
            <a:pPr lvl="1"/>
            <a:endParaRPr lang="en-US" dirty="0"/>
          </a:p>
          <a:p>
            <a:endParaRPr lang="en-US" dirty="0"/>
          </a:p>
        </p:txBody>
      </p:sp>
      <p:sp>
        <p:nvSpPr>
          <p:cNvPr id="2" name="Title 1"/>
          <p:cNvSpPr>
            <a:spLocks noGrp="1"/>
          </p:cNvSpPr>
          <p:nvPr>
            <p:ph type="title"/>
          </p:nvPr>
        </p:nvSpPr>
        <p:spPr/>
        <p:txBody>
          <a:bodyPr/>
          <a:lstStyle/>
          <a:p>
            <a:r>
              <a:rPr lang="en-US" dirty="0"/>
              <a:t>Summary III</a:t>
            </a:r>
          </a:p>
        </p:txBody>
      </p:sp>
    </p:spTree>
    <p:extLst>
      <p:ext uri="{BB962C8B-B14F-4D97-AF65-F5344CB8AC3E}">
        <p14:creationId xmlns:p14="http://schemas.microsoft.com/office/powerpoint/2010/main" val="1999400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When a </a:t>
            </a:r>
            <a:r>
              <a:rPr lang="en-US" i="1" dirty="0">
                <a:solidFill>
                  <a:srgbClr val="9D0505"/>
                </a:solidFill>
              </a:rPr>
              <a:t>non-price determinant </a:t>
            </a:r>
            <a:r>
              <a:rPr lang="en-US" dirty="0"/>
              <a:t>changes, the effect on equilibrium price and quantity can be evaluated by:</a:t>
            </a:r>
          </a:p>
          <a:p>
            <a:pPr lvl="1"/>
            <a:r>
              <a:rPr lang="en-US" dirty="0"/>
              <a:t>Determining whether supply, demand, or both are affected.</a:t>
            </a:r>
          </a:p>
          <a:p>
            <a:pPr lvl="1"/>
            <a:r>
              <a:rPr lang="en-US" dirty="0"/>
              <a:t>Determining the direction supply, demand, or both shift(s).</a:t>
            </a:r>
          </a:p>
          <a:p>
            <a:pPr lvl="1"/>
            <a:r>
              <a:rPr lang="en-US" dirty="0"/>
              <a:t>Comparing the new equilibrium to the initial equilibrium to identify the effect on price and quantity.</a:t>
            </a:r>
          </a:p>
        </p:txBody>
      </p:sp>
      <p:sp>
        <p:nvSpPr>
          <p:cNvPr id="2" name="Title 1"/>
          <p:cNvSpPr>
            <a:spLocks noGrp="1"/>
          </p:cNvSpPr>
          <p:nvPr>
            <p:ph type="title"/>
          </p:nvPr>
        </p:nvSpPr>
        <p:spPr/>
        <p:txBody>
          <a:bodyPr/>
          <a:lstStyle/>
          <a:p>
            <a:r>
              <a:rPr lang="en-US" dirty="0"/>
              <a:t>Summary IV</a:t>
            </a:r>
          </a:p>
        </p:txBody>
      </p:sp>
    </p:spTree>
    <p:extLst>
      <p:ext uri="{BB962C8B-B14F-4D97-AF65-F5344CB8AC3E}">
        <p14:creationId xmlns:p14="http://schemas.microsoft.com/office/powerpoint/2010/main" val="230449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67"/>
          <p:cNvGrpSpPr/>
          <p:nvPr/>
        </p:nvGrpSpPr>
        <p:grpSpPr>
          <a:xfrm>
            <a:off x="5751688" y="1966119"/>
            <a:ext cx="3123460" cy="4129881"/>
            <a:chOff x="1689100" y="1806575"/>
            <a:chExt cx="2025650" cy="2720975"/>
          </a:xfrm>
        </p:grpSpPr>
        <p:sp>
          <p:nvSpPr>
            <p:cNvPr id="69" name="Rectangle 173"/>
            <p:cNvSpPr>
              <a:spLocks noChangeArrowheads="1"/>
            </p:cNvSpPr>
            <p:nvPr/>
          </p:nvSpPr>
          <p:spPr bwMode="auto">
            <a:xfrm>
              <a:off x="1689100" y="2987675"/>
              <a:ext cx="2025650" cy="254000"/>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0" name="Rectangle 174"/>
            <p:cNvSpPr>
              <a:spLocks noChangeArrowheads="1"/>
            </p:cNvSpPr>
            <p:nvPr/>
          </p:nvSpPr>
          <p:spPr bwMode="auto">
            <a:xfrm>
              <a:off x="1689100" y="247015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1" name="Rectangle 175"/>
            <p:cNvSpPr>
              <a:spLocks noChangeArrowheads="1"/>
            </p:cNvSpPr>
            <p:nvPr/>
          </p:nvSpPr>
          <p:spPr bwMode="auto">
            <a:xfrm>
              <a:off x="1689100" y="349885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2" name="Rectangle 176"/>
            <p:cNvSpPr>
              <a:spLocks noChangeArrowheads="1"/>
            </p:cNvSpPr>
            <p:nvPr/>
          </p:nvSpPr>
          <p:spPr bwMode="auto">
            <a:xfrm>
              <a:off x="1689100" y="4013200"/>
              <a:ext cx="2025650" cy="257175"/>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3" name="Rectangle 177"/>
            <p:cNvSpPr>
              <a:spLocks noChangeArrowheads="1"/>
            </p:cNvSpPr>
            <p:nvPr/>
          </p:nvSpPr>
          <p:spPr bwMode="auto">
            <a:xfrm>
              <a:off x="1689100" y="2216150"/>
              <a:ext cx="2025650" cy="257175"/>
            </a:xfrm>
            <a:prstGeom prst="rect">
              <a:avLst/>
            </a:prstGeom>
            <a:solidFill>
              <a:srgbClr val="F1F9FE"/>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4" name="Rectangle 178"/>
            <p:cNvSpPr>
              <a:spLocks noChangeArrowheads="1"/>
            </p:cNvSpPr>
            <p:nvPr/>
          </p:nvSpPr>
          <p:spPr bwMode="auto">
            <a:xfrm>
              <a:off x="1689100" y="2730500"/>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5" name="Rectangle 179"/>
            <p:cNvSpPr>
              <a:spLocks noChangeArrowheads="1"/>
            </p:cNvSpPr>
            <p:nvPr/>
          </p:nvSpPr>
          <p:spPr bwMode="auto">
            <a:xfrm>
              <a:off x="1689100" y="324167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6" name="Rectangle 180"/>
            <p:cNvSpPr>
              <a:spLocks noChangeArrowheads="1"/>
            </p:cNvSpPr>
            <p:nvPr/>
          </p:nvSpPr>
          <p:spPr bwMode="auto">
            <a:xfrm>
              <a:off x="1689100" y="375602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7" name="Rectangle 181"/>
            <p:cNvSpPr>
              <a:spLocks noChangeArrowheads="1"/>
            </p:cNvSpPr>
            <p:nvPr/>
          </p:nvSpPr>
          <p:spPr bwMode="auto">
            <a:xfrm>
              <a:off x="1689100" y="4270375"/>
              <a:ext cx="2025650" cy="257175"/>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8" name="Rectangle 182"/>
            <p:cNvSpPr>
              <a:spLocks noChangeArrowheads="1"/>
            </p:cNvSpPr>
            <p:nvPr/>
          </p:nvSpPr>
          <p:spPr bwMode="auto">
            <a:xfrm>
              <a:off x="1689100" y="1806575"/>
              <a:ext cx="2025650" cy="406400"/>
            </a:xfrm>
            <a:prstGeom prst="rect">
              <a:avLst/>
            </a:prstGeom>
            <a:solidFill>
              <a:srgbClr val="E3E8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79" name="Line 183"/>
            <p:cNvSpPr>
              <a:spLocks noChangeShapeType="1"/>
            </p:cNvSpPr>
            <p:nvPr/>
          </p:nvSpPr>
          <p:spPr bwMode="auto">
            <a:xfrm>
              <a:off x="2701925"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0" name="Line 184"/>
            <p:cNvSpPr>
              <a:spLocks noChangeShapeType="1"/>
            </p:cNvSpPr>
            <p:nvPr/>
          </p:nvSpPr>
          <p:spPr bwMode="auto">
            <a:xfrm>
              <a:off x="3714750"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3" name="Line 185"/>
            <p:cNvSpPr>
              <a:spLocks noChangeShapeType="1"/>
            </p:cNvSpPr>
            <p:nvPr/>
          </p:nvSpPr>
          <p:spPr bwMode="auto">
            <a:xfrm>
              <a:off x="1689100" y="1806575"/>
              <a:ext cx="0" cy="27209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4" name="Line 186"/>
            <p:cNvSpPr>
              <a:spLocks noChangeShapeType="1"/>
            </p:cNvSpPr>
            <p:nvPr/>
          </p:nvSpPr>
          <p:spPr bwMode="auto">
            <a:xfrm>
              <a:off x="1689100" y="2216150"/>
              <a:ext cx="202565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5" name="Line 187"/>
            <p:cNvSpPr>
              <a:spLocks noChangeShapeType="1"/>
            </p:cNvSpPr>
            <p:nvPr/>
          </p:nvSpPr>
          <p:spPr bwMode="auto">
            <a:xfrm>
              <a:off x="1695450" y="247332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6" name="Line 188"/>
            <p:cNvSpPr>
              <a:spLocks noChangeShapeType="1"/>
            </p:cNvSpPr>
            <p:nvPr/>
          </p:nvSpPr>
          <p:spPr bwMode="auto">
            <a:xfrm>
              <a:off x="1695450" y="273050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7" name="Line 189"/>
            <p:cNvSpPr>
              <a:spLocks noChangeShapeType="1"/>
            </p:cNvSpPr>
            <p:nvPr/>
          </p:nvSpPr>
          <p:spPr bwMode="auto">
            <a:xfrm>
              <a:off x="1695450" y="29876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8" name="Line 190"/>
            <p:cNvSpPr>
              <a:spLocks noChangeShapeType="1"/>
            </p:cNvSpPr>
            <p:nvPr/>
          </p:nvSpPr>
          <p:spPr bwMode="auto">
            <a:xfrm>
              <a:off x="1695450" y="32416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89" name="Line 191"/>
            <p:cNvSpPr>
              <a:spLocks noChangeShapeType="1"/>
            </p:cNvSpPr>
            <p:nvPr/>
          </p:nvSpPr>
          <p:spPr bwMode="auto">
            <a:xfrm>
              <a:off x="1695450" y="349885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90" name="Line 192"/>
            <p:cNvSpPr>
              <a:spLocks noChangeShapeType="1"/>
            </p:cNvSpPr>
            <p:nvPr/>
          </p:nvSpPr>
          <p:spPr bwMode="auto">
            <a:xfrm>
              <a:off x="1695450" y="375602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91" name="Line 193"/>
            <p:cNvSpPr>
              <a:spLocks noChangeShapeType="1"/>
            </p:cNvSpPr>
            <p:nvPr/>
          </p:nvSpPr>
          <p:spPr bwMode="auto">
            <a:xfrm>
              <a:off x="1695450" y="4013200"/>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92" name="Line 194"/>
            <p:cNvSpPr>
              <a:spLocks noChangeShapeType="1"/>
            </p:cNvSpPr>
            <p:nvPr/>
          </p:nvSpPr>
          <p:spPr bwMode="auto">
            <a:xfrm>
              <a:off x="1695450" y="4270375"/>
              <a:ext cx="20193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400" dirty="0">
                <a:latin typeface="Calibri Light" pitchFamily="34" charset="0"/>
              </a:endParaRPr>
            </a:p>
          </p:txBody>
        </p:sp>
        <p:sp>
          <p:nvSpPr>
            <p:cNvPr id="93" name="Rectangle 196"/>
            <p:cNvSpPr>
              <a:spLocks noChangeArrowheads="1"/>
            </p:cNvSpPr>
            <p:nvPr/>
          </p:nvSpPr>
          <p:spPr bwMode="auto">
            <a:xfrm>
              <a:off x="1924050" y="1866900"/>
              <a:ext cx="684051" cy="182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Calibri Light" pitchFamily="34" charset="0"/>
                  <a:cs typeface="Arial" pitchFamily="34" charset="0"/>
                </a:rPr>
                <a:t>Cell phones</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4" name="Rectangle 197"/>
            <p:cNvSpPr>
              <a:spLocks noChangeArrowheads="1"/>
            </p:cNvSpPr>
            <p:nvPr/>
          </p:nvSpPr>
          <p:spPr bwMode="auto">
            <a:xfrm>
              <a:off x="2038350" y="2032000"/>
              <a:ext cx="430391" cy="14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(millions)</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5" name="Rectangle 198"/>
            <p:cNvSpPr>
              <a:spLocks noChangeArrowheads="1"/>
            </p:cNvSpPr>
            <p:nvPr/>
          </p:nvSpPr>
          <p:spPr bwMode="auto">
            <a:xfrm>
              <a:off x="3082925" y="1866900"/>
              <a:ext cx="291710" cy="182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solidFill>
                    <a:srgbClr val="000000"/>
                  </a:solidFill>
                  <a:effectLst/>
                  <a:latin typeface="Calibri Light" pitchFamily="34" charset="0"/>
                  <a:cs typeface="Arial" pitchFamily="34" charset="0"/>
                </a:rPr>
                <a:t>Price</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6" name="Rectangle 199"/>
            <p:cNvSpPr>
              <a:spLocks noChangeArrowheads="1"/>
            </p:cNvSpPr>
            <p:nvPr/>
          </p:nvSpPr>
          <p:spPr bwMode="auto">
            <a:xfrm>
              <a:off x="3162300" y="2032000"/>
              <a:ext cx="127870" cy="14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7" name="Rectangle 200"/>
            <p:cNvSpPr>
              <a:spLocks noChangeArrowheads="1"/>
            </p:cNvSpPr>
            <p:nvPr/>
          </p:nvSpPr>
          <p:spPr bwMode="auto">
            <a:xfrm>
              <a:off x="2174875" y="2282825"/>
              <a:ext cx="135147"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30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8" name="Rectangle 201"/>
            <p:cNvSpPr>
              <a:spLocks noChangeArrowheads="1"/>
            </p:cNvSpPr>
            <p:nvPr/>
          </p:nvSpPr>
          <p:spPr bwMode="auto">
            <a:xfrm>
              <a:off x="2174875" y="2797175"/>
              <a:ext cx="135147"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90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99" name="Rectangle 202"/>
            <p:cNvSpPr>
              <a:spLocks noChangeArrowheads="1"/>
            </p:cNvSpPr>
            <p:nvPr/>
          </p:nvSpPr>
          <p:spPr bwMode="auto">
            <a:xfrm>
              <a:off x="2130425" y="3054350"/>
              <a:ext cx="202721"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0" name="Rectangle 203"/>
            <p:cNvSpPr>
              <a:spLocks noChangeArrowheads="1"/>
            </p:cNvSpPr>
            <p:nvPr/>
          </p:nvSpPr>
          <p:spPr bwMode="auto">
            <a:xfrm>
              <a:off x="2130425" y="3311525"/>
              <a:ext cx="202721"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150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1" name="Rectangle 204"/>
            <p:cNvSpPr>
              <a:spLocks noChangeArrowheads="1"/>
            </p:cNvSpPr>
            <p:nvPr/>
          </p:nvSpPr>
          <p:spPr bwMode="auto">
            <a:xfrm>
              <a:off x="2130425" y="3568700"/>
              <a:ext cx="202721"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2" name="Rectangle 206"/>
            <p:cNvSpPr>
              <a:spLocks noChangeArrowheads="1"/>
            </p:cNvSpPr>
            <p:nvPr/>
          </p:nvSpPr>
          <p:spPr bwMode="auto">
            <a:xfrm>
              <a:off x="2130425" y="3822700"/>
              <a:ext cx="202721"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210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3" name="Rectangle 207"/>
            <p:cNvSpPr>
              <a:spLocks noChangeArrowheads="1"/>
            </p:cNvSpPr>
            <p:nvPr/>
          </p:nvSpPr>
          <p:spPr bwMode="auto">
            <a:xfrm>
              <a:off x="2130425" y="4079875"/>
              <a:ext cx="202721"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4" name="Rectangle 208"/>
            <p:cNvSpPr>
              <a:spLocks noChangeArrowheads="1"/>
            </p:cNvSpPr>
            <p:nvPr/>
          </p:nvSpPr>
          <p:spPr bwMode="auto">
            <a:xfrm>
              <a:off x="2130425" y="4337050"/>
              <a:ext cx="202721"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270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5" name="Rectangle 209"/>
            <p:cNvSpPr>
              <a:spLocks noChangeArrowheads="1"/>
            </p:cNvSpPr>
            <p:nvPr/>
          </p:nvSpPr>
          <p:spPr bwMode="auto">
            <a:xfrm>
              <a:off x="2174875" y="2540000"/>
              <a:ext cx="135147"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6" name="Rectangle 210"/>
            <p:cNvSpPr>
              <a:spLocks noChangeArrowheads="1"/>
            </p:cNvSpPr>
            <p:nvPr/>
          </p:nvSpPr>
          <p:spPr bwMode="auto">
            <a:xfrm>
              <a:off x="3140075" y="2282825"/>
              <a:ext cx="202721"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7" name="Rectangle 211"/>
            <p:cNvSpPr>
              <a:spLocks noChangeArrowheads="1"/>
            </p:cNvSpPr>
            <p:nvPr/>
          </p:nvSpPr>
          <p:spPr bwMode="auto">
            <a:xfrm>
              <a:off x="3140075" y="2797175"/>
              <a:ext cx="202721"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8" name="Rectangle 212"/>
            <p:cNvSpPr>
              <a:spLocks noChangeArrowheads="1"/>
            </p:cNvSpPr>
            <p:nvPr/>
          </p:nvSpPr>
          <p:spPr bwMode="auto">
            <a:xfrm>
              <a:off x="3140075" y="2540000"/>
              <a:ext cx="202721"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09" name="Rectangle 213"/>
            <p:cNvSpPr>
              <a:spLocks noChangeArrowheads="1"/>
            </p:cNvSpPr>
            <p:nvPr/>
          </p:nvSpPr>
          <p:spPr bwMode="auto">
            <a:xfrm>
              <a:off x="3140075" y="3054350"/>
              <a:ext cx="202721"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10" name="Rectangle 214"/>
            <p:cNvSpPr>
              <a:spLocks noChangeArrowheads="1"/>
            </p:cNvSpPr>
            <p:nvPr/>
          </p:nvSpPr>
          <p:spPr bwMode="auto">
            <a:xfrm>
              <a:off x="3140075" y="3311525"/>
              <a:ext cx="202721"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100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11" name="Rectangle 215"/>
            <p:cNvSpPr>
              <a:spLocks noChangeArrowheads="1"/>
            </p:cNvSpPr>
            <p:nvPr/>
          </p:nvSpPr>
          <p:spPr bwMode="auto">
            <a:xfrm>
              <a:off x="3184525" y="3568700"/>
              <a:ext cx="135147"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80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12" name="Rectangle 216"/>
            <p:cNvSpPr>
              <a:spLocks noChangeArrowheads="1"/>
            </p:cNvSpPr>
            <p:nvPr/>
          </p:nvSpPr>
          <p:spPr bwMode="auto">
            <a:xfrm>
              <a:off x="3184525" y="3822700"/>
              <a:ext cx="135147"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60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13" name="Rectangle 217"/>
            <p:cNvSpPr>
              <a:spLocks noChangeArrowheads="1"/>
            </p:cNvSpPr>
            <p:nvPr/>
          </p:nvSpPr>
          <p:spPr bwMode="auto">
            <a:xfrm>
              <a:off x="3184525" y="4079875"/>
              <a:ext cx="135147"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40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sp>
          <p:nvSpPr>
            <p:cNvPr id="114" name="Rectangle 218"/>
            <p:cNvSpPr>
              <a:spLocks noChangeArrowheads="1"/>
            </p:cNvSpPr>
            <p:nvPr/>
          </p:nvSpPr>
          <p:spPr bwMode="auto">
            <a:xfrm>
              <a:off x="3184525" y="4337050"/>
              <a:ext cx="135147" cy="162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20</a:t>
              </a:r>
              <a:endParaRPr kumimoji="0" lang="en-US" sz="4400" b="0" i="0" u="none" strike="noStrike" cap="none" normalizeH="0" baseline="0" dirty="0">
                <a:ln>
                  <a:noFill/>
                </a:ln>
                <a:solidFill>
                  <a:schemeClr val="tx1"/>
                </a:solidFill>
                <a:effectLst/>
                <a:latin typeface="Calibri Light" pitchFamily="34" charset="0"/>
                <a:cs typeface="Arial" pitchFamily="34" charset="0"/>
              </a:endParaRPr>
            </a:p>
          </p:txBody>
        </p:sp>
      </p:grpSp>
      <p:sp>
        <p:nvSpPr>
          <p:cNvPr id="2" name="Title 1"/>
          <p:cNvSpPr>
            <a:spLocks noGrp="1"/>
          </p:cNvSpPr>
          <p:nvPr>
            <p:ph type="title"/>
          </p:nvPr>
        </p:nvSpPr>
        <p:spPr>
          <a:xfrm>
            <a:off x="457200" y="152400"/>
            <a:ext cx="8229600" cy="792162"/>
          </a:xfrm>
        </p:spPr>
        <p:txBody>
          <a:bodyPr/>
          <a:lstStyle/>
          <a:p>
            <a:r>
              <a:rPr lang="en-US" dirty="0">
                <a:latin typeface="+mj-lt"/>
              </a:rPr>
              <a:t>The demand curve</a:t>
            </a:r>
          </a:p>
        </p:txBody>
      </p:sp>
      <p:sp>
        <p:nvSpPr>
          <p:cNvPr id="5" name="AutoShape 4"/>
          <p:cNvSpPr>
            <a:spLocks noChangeAspect="1" noChangeArrowheads="1" noTextEdit="1"/>
          </p:cNvSpPr>
          <p:nvPr/>
        </p:nvSpPr>
        <p:spPr bwMode="auto">
          <a:xfrm>
            <a:off x="228600" y="1676400"/>
            <a:ext cx="5437188" cy="482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4147" name="Group 4146"/>
          <p:cNvGrpSpPr/>
          <p:nvPr/>
        </p:nvGrpSpPr>
        <p:grpSpPr>
          <a:xfrm>
            <a:off x="979488" y="2673350"/>
            <a:ext cx="4311650" cy="3148013"/>
            <a:chOff x="979488" y="2260600"/>
            <a:chExt cx="4311650" cy="3148013"/>
          </a:xfrm>
        </p:grpSpPr>
        <p:sp>
          <p:nvSpPr>
            <p:cNvPr id="13" name="Oval 11"/>
            <p:cNvSpPr>
              <a:spLocks noChangeArrowheads="1"/>
            </p:cNvSpPr>
            <p:nvPr/>
          </p:nvSpPr>
          <p:spPr bwMode="auto">
            <a:xfrm>
              <a:off x="979488" y="2260600"/>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Oval 13"/>
            <p:cNvSpPr>
              <a:spLocks noChangeArrowheads="1"/>
            </p:cNvSpPr>
            <p:nvPr/>
          </p:nvSpPr>
          <p:spPr bwMode="auto">
            <a:xfrm>
              <a:off x="1511300" y="2644775"/>
              <a:ext cx="63500" cy="650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Oval 17"/>
            <p:cNvSpPr>
              <a:spLocks noChangeArrowheads="1"/>
            </p:cNvSpPr>
            <p:nvPr/>
          </p:nvSpPr>
          <p:spPr bwMode="auto">
            <a:xfrm>
              <a:off x="2573338" y="3416300"/>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 name="Oval 21"/>
            <p:cNvSpPr>
              <a:spLocks noChangeArrowheads="1"/>
            </p:cNvSpPr>
            <p:nvPr/>
          </p:nvSpPr>
          <p:spPr bwMode="auto">
            <a:xfrm>
              <a:off x="3635375" y="4187825"/>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Oval 25"/>
            <p:cNvSpPr>
              <a:spLocks noChangeArrowheads="1"/>
            </p:cNvSpPr>
            <p:nvPr/>
          </p:nvSpPr>
          <p:spPr bwMode="auto">
            <a:xfrm>
              <a:off x="4697413" y="4959350"/>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Oval 27"/>
            <p:cNvSpPr>
              <a:spLocks noChangeArrowheads="1"/>
            </p:cNvSpPr>
            <p:nvPr/>
          </p:nvSpPr>
          <p:spPr bwMode="auto">
            <a:xfrm>
              <a:off x="5227638" y="5343525"/>
              <a:ext cx="63500" cy="650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145" name="Group 4144"/>
          <p:cNvGrpSpPr/>
          <p:nvPr/>
        </p:nvGrpSpPr>
        <p:grpSpPr>
          <a:xfrm>
            <a:off x="996950" y="2897188"/>
            <a:ext cx="3496077" cy="2033588"/>
            <a:chOff x="996950" y="2484438"/>
            <a:chExt cx="3496077" cy="2033588"/>
          </a:xfrm>
        </p:grpSpPr>
        <p:sp>
          <p:nvSpPr>
            <p:cNvPr id="4121" name="Freeform 54"/>
            <p:cNvSpPr>
              <a:spLocks noEditPoints="1"/>
            </p:cNvSpPr>
            <p:nvPr/>
          </p:nvSpPr>
          <p:spPr bwMode="auto">
            <a:xfrm>
              <a:off x="996950" y="3151188"/>
              <a:ext cx="120650" cy="574675"/>
            </a:xfrm>
            <a:custGeom>
              <a:avLst/>
              <a:gdLst>
                <a:gd name="T0" fmla="*/ 767 w 1263"/>
                <a:gd name="T1" fmla="*/ 0 h 6049"/>
                <a:gd name="T2" fmla="*/ 767 w 1263"/>
                <a:gd name="T3" fmla="*/ 5779 h 6049"/>
                <a:gd name="T4" fmla="*/ 495 w 1263"/>
                <a:gd name="T5" fmla="*/ 5779 h 6049"/>
                <a:gd name="T6" fmla="*/ 495 w 1263"/>
                <a:gd name="T7" fmla="*/ 0 h 6049"/>
                <a:gd name="T8" fmla="*/ 767 w 1263"/>
                <a:gd name="T9" fmla="*/ 0 h 6049"/>
                <a:gd name="T10" fmla="*/ 1225 w 1263"/>
                <a:gd name="T11" fmla="*/ 5032 h 6049"/>
                <a:gd name="T12" fmla="*/ 631 w 1263"/>
                <a:gd name="T13" fmla="*/ 6049 h 6049"/>
                <a:gd name="T14" fmla="*/ 38 w 1263"/>
                <a:gd name="T15" fmla="*/ 5032 h 6049"/>
                <a:gd name="T16" fmla="*/ 87 w 1263"/>
                <a:gd name="T17" fmla="*/ 4846 h 6049"/>
                <a:gd name="T18" fmla="*/ 273 w 1263"/>
                <a:gd name="T19" fmla="*/ 4895 h 6049"/>
                <a:gd name="T20" fmla="*/ 273 w 1263"/>
                <a:gd name="T21" fmla="*/ 4895 h 6049"/>
                <a:gd name="T22" fmla="*/ 749 w 1263"/>
                <a:gd name="T23" fmla="*/ 5711 h 6049"/>
                <a:gd name="T24" fmla="*/ 514 w 1263"/>
                <a:gd name="T25" fmla="*/ 5711 h 6049"/>
                <a:gd name="T26" fmla="*/ 990 w 1263"/>
                <a:gd name="T27" fmla="*/ 4895 h 6049"/>
                <a:gd name="T28" fmla="*/ 1176 w 1263"/>
                <a:gd name="T29" fmla="*/ 4846 h 6049"/>
                <a:gd name="T30" fmla="*/ 1225 w 1263"/>
                <a:gd name="T31" fmla="*/ 5032 h 6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3" h="6049">
                  <a:moveTo>
                    <a:pt x="767" y="0"/>
                  </a:moveTo>
                  <a:lnTo>
                    <a:pt x="767" y="5779"/>
                  </a:lnTo>
                  <a:lnTo>
                    <a:pt x="495" y="5779"/>
                  </a:lnTo>
                  <a:lnTo>
                    <a:pt x="495" y="0"/>
                  </a:lnTo>
                  <a:lnTo>
                    <a:pt x="767" y="0"/>
                  </a:lnTo>
                  <a:close/>
                  <a:moveTo>
                    <a:pt x="1225" y="5032"/>
                  </a:moveTo>
                  <a:lnTo>
                    <a:pt x="631" y="6049"/>
                  </a:lnTo>
                  <a:lnTo>
                    <a:pt x="38" y="5032"/>
                  </a:lnTo>
                  <a:cubicBezTo>
                    <a:pt x="0" y="4967"/>
                    <a:pt x="22" y="4884"/>
                    <a:pt x="87" y="4846"/>
                  </a:cubicBezTo>
                  <a:cubicBezTo>
                    <a:pt x="152" y="4808"/>
                    <a:pt x="235" y="4830"/>
                    <a:pt x="273" y="4895"/>
                  </a:cubicBezTo>
                  <a:lnTo>
                    <a:pt x="273" y="4895"/>
                  </a:lnTo>
                  <a:lnTo>
                    <a:pt x="749" y="5711"/>
                  </a:lnTo>
                  <a:lnTo>
                    <a:pt x="514" y="5711"/>
                  </a:lnTo>
                  <a:lnTo>
                    <a:pt x="990" y="4895"/>
                  </a:lnTo>
                  <a:cubicBezTo>
                    <a:pt x="1028" y="4830"/>
                    <a:pt x="1111" y="4808"/>
                    <a:pt x="1176" y="4846"/>
                  </a:cubicBezTo>
                  <a:cubicBezTo>
                    <a:pt x="1241" y="4884"/>
                    <a:pt x="1263" y="4967"/>
                    <a:pt x="1225" y="503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2" name="Freeform 55"/>
            <p:cNvSpPr>
              <a:spLocks noEditPoints="1"/>
            </p:cNvSpPr>
            <p:nvPr/>
          </p:nvSpPr>
          <p:spPr bwMode="auto">
            <a:xfrm>
              <a:off x="996950" y="3941763"/>
              <a:ext cx="120650" cy="576263"/>
            </a:xfrm>
            <a:custGeom>
              <a:avLst/>
              <a:gdLst>
                <a:gd name="T0" fmla="*/ 383 w 631"/>
                <a:gd name="T1" fmla="*/ 0 h 3025"/>
                <a:gd name="T2" fmla="*/ 383 w 631"/>
                <a:gd name="T3" fmla="*/ 2890 h 3025"/>
                <a:gd name="T4" fmla="*/ 247 w 631"/>
                <a:gd name="T5" fmla="*/ 2890 h 3025"/>
                <a:gd name="T6" fmla="*/ 247 w 631"/>
                <a:gd name="T7" fmla="*/ 0 h 3025"/>
                <a:gd name="T8" fmla="*/ 383 w 631"/>
                <a:gd name="T9" fmla="*/ 0 h 3025"/>
                <a:gd name="T10" fmla="*/ 612 w 631"/>
                <a:gd name="T11" fmla="*/ 2516 h 3025"/>
                <a:gd name="T12" fmla="*/ 315 w 631"/>
                <a:gd name="T13" fmla="*/ 3025 h 3025"/>
                <a:gd name="T14" fmla="*/ 19 w 631"/>
                <a:gd name="T15" fmla="*/ 2516 h 3025"/>
                <a:gd name="T16" fmla="*/ 43 w 631"/>
                <a:gd name="T17" fmla="*/ 2423 h 3025"/>
                <a:gd name="T18" fmla="*/ 136 w 631"/>
                <a:gd name="T19" fmla="*/ 2448 h 3025"/>
                <a:gd name="T20" fmla="*/ 136 w 631"/>
                <a:gd name="T21" fmla="*/ 2448 h 3025"/>
                <a:gd name="T22" fmla="*/ 374 w 631"/>
                <a:gd name="T23" fmla="*/ 2856 h 3025"/>
                <a:gd name="T24" fmla="*/ 257 w 631"/>
                <a:gd name="T25" fmla="*/ 2856 h 3025"/>
                <a:gd name="T26" fmla="*/ 495 w 631"/>
                <a:gd name="T27" fmla="*/ 2448 h 3025"/>
                <a:gd name="T28" fmla="*/ 588 w 631"/>
                <a:gd name="T29" fmla="*/ 2423 h 3025"/>
                <a:gd name="T30" fmla="*/ 612 w 631"/>
                <a:gd name="T31" fmla="*/ 2516 h 3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1" h="3025">
                  <a:moveTo>
                    <a:pt x="383" y="0"/>
                  </a:moveTo>
                  <a:lnTo>
                    <a:pt x="383" y="2890"/>
                  </a:lnTo>
                  <a:lnTo>
                    <a:pt x="247" y="2890"/>
                  </a:lnTo>
                  <a:lnTo>
                    <a:pt x="247" y="0"/>
                  </a:lnTo>
                  <a:lnTo>
                    <a:pt x="383" y="0"/>
                  </a:lnTo>
                  <a:close/>
                  <a:moveTo>
                    <a:pt x="612" y="2516"/>
                  </a:moveTo>
                  <a:lnTo>
                    <a:pt x="315" y="3025"/>
                  </a:lnTo>
                  <a:lnTo>
                    <a:pt x="19" y="2516"/>
                  </a:lnTo>
                  <a:cubicBezTo>
                    <a:pt x="0" y="2484"/>
                    <a:pt x="11" y="2442"/>
                    <a:pt x="43" y="2423"/>
                  </a:cubicBezTo>
                  <a:cubicBezTo>
                    <a:pt x="76" y="2404"/>
                    <a:pt x="117" y="2415"/>
                    <a:pt x="136" y="2448"/>
                  </a:cubicBezTo>
                  <a:lnTo>
                    <a:pt x="136" y="2448"/>
                  </a:lnTo>
                  <a:lnTo>
                    <a:pt x="374" y="2856"/>
                  </a:lnTo>
                  <a:lnTo>
                    <a:pt x="257" y="2856"/>
                  </a:lnTo>
                  <a:lnTo>
                    <a:pt x="495" y="2448"/>
                  </a:lnTo>
                  <a:cubicBezTo>
                    <a:pt x="514" y="2415"/>
                    <a:pt x="555" y="2404"/>
                    <a:pt x="588" y="2423"/>
                  </a:cubicBezTo>
                  <a:cubicBezTo>
                    <a:pt x="620" y="2442"/>
                    <a:pt x="631" y="2484"/>
                    <a:pt x="612" y="2516"/>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5" name="Rectangle 58"/>
            <p:cNvSpPr>
              <a:spLocks noChangeArrowheads="1"/>
            </p:cNvSpPr>
            <p:nvPr/>
          </p:nvSpPr>
          <p:spPr bwMode="auto">
            <a:xfrm>
              <a:off x="1982788" y="2484438"/>
              <a:ext cx="25102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i="1" u="none" strike="noStrike" cap="none" normalizeH="0" baseline="0" dirty="0">
                  <a:ln>
                    <a:noFill/>
                  </a:ln>
                  <a:solidFill>
                    <a:srgbClr val="000000"/>
                  </a:solidFill>
                  <a:effectLst/>
                  <a:latin typeface="Calibri" pitchFamily="34" charset="0"/>
                  <a:cs typeface="Arial" pitchFamily="34" charset="0"/>
                </a:rPr>
                <a:t>1. As the price decreases…</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grpSp>
      <p:sp>
        <p:nvSpPr>
          <p:cNvPr id="8" name="Rectangle 6"/>
          <p:cNvSpPr>
            <a:spLocks noChangeArrowheads="1"/>
          </p:cNvSpPr>
          <p:nvPr/>
        </p:nvSpPr>
        <p:spPr bwMode="auto">
          <a:xfrm>
            <a:off x="742950" y="1935163"/>
            <a:ext cx="9525" cy="4238625"/>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4142" name="TextBox 4141"/>
          <p:cNvSpPr txBox="1"/>
          <p:nvPr/>
        </p:nvSpPr>
        <p:spPr>
          <a:xfrm>
            <a:off x="6234707" y="4931391"/>
            <a:ext cx="2209800" cy="369332"/>
          </a:xfrm>
          <a:prstGeom prst="rect">
            <a:avLst/>
          </a:prstGeom>
          <a:noFill/>
          <a:ln w="38100">
            <a:solidFill>
              <a:srgbClr val="FF0000"/>
            </a:solidFill>
          </a:ln>
        </p:spPr>
        <p:txBody>
          <a:bodyPr wrap="square" rtlCol="0">
            <a:spAutoFit/>
          </a:bodyPr>
          <a:lstStyle/>
          <a:p>
            <a:endParaRPr lang="en-US" dirty="0"/>
          </a:p>
        </p:txBody>
      </p:sp>
      <p:sp>
        <p:nvSpPr>
          <p:cNvPr id="81" name="TextBox 80"/>
          <p:cNvSpPr txBox="1"/>
          <p:nvPr/>
        </p:nvSpPr>
        <p:spPr>
          <a:xfrm>
            <a:off x="6248400" y="4140467"/>
            <a:ext cx="2209800" cy="369332"/>
          </a:xfrm>
          <a:prstGeom prst="rect">
            <a:avLst/>
          </a:prstGeom>
          <a:noFill/>
          <a:ln w="38100">
            <a:solidFill>
              <a:srgbClr val="FF0000"/>
            </a:solidFill>
          </a:ln>
        </p:spPr>
        <p:txBody>
          <a:bodyPr wrap="square" rtlCol="0">
            <a:spAutoFit/>
          </a:bodyPr>
          <a:lstStyle/>
          <a:p>
            <a:endParaRPr lang="en-US" dirty="0"/>
          </a:p>
        </p:txBody>
      </p:sp>
      <p:sp>
        <p:nvSpPr>
          <p:cNvPr id="82" name="TextBox 81"/>
          <p:cNvSpPr txBox="1"/>
          <p:nvPr/>
        </p:nvSpPr>
        <p:spPr>
          <a:xfrm>
            <a:off x="6248400" y="3371327"/>
            <a:ext cx="2209800" cy="369332"/>
          </a:xfrm>
          <a:prstGeom prst="rect">
            <a:avLst/>
          </a:prstGeom>
          <a:noFill/>
          <a:ln w="38100">
            <a:solidFill>
              <a:srgbClr val="FF0000"/>
            </a:solidFill>
          </a:ln>
        </p:spPr>
        <p:txBody>
          <a:bodyPr wrap="square" rtlCol="0">
            <a:spAutoFit/>
          </a:bodyPr>
          <a:lstStyle/>
          <a:p>
            <a:endParaRPr lang="en-US" dirty="0"/>
          </a:p>
        </p:txBody>
      </p:sp>
      <p:sp>
        <p:nvSpPr>
          <p:cNvPr id="66" name="Content Placeholder 2"/>
          <p:cNvSpPr txBox="1">
            <a:spLocks/>
          </p:cNvSpPr>
          <p:nvPr/>
        </p:nvSpPr>
        <p:spPr>
          <a:xfrm>
            <a:off x="377032" y="909639"/>
            <a:ext cx="8601922" cy="742948"/>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950" dirty="0">
                <a:latin typeface="Calibri Light" pitchFamily="34" charset="0"/>
              </a:rPr>
              <a:t>The </a:t>
            </a:r>
            <a:r>
              <a:rPr lang="en-US" sz="1950" i="1" dirty="0">
                <a:solidFill>
                  <a:srgbClr val="9D0505"/>
                </a:solidFill>
                <a:latin typeface="Calibri Light" pitchFamily="34" charset="0"/>
              </a:rPr>
              <a:t>demand curve </a:t>
            </a:r>
            <a:r>
              <a:rPr lang="en-US" sz="1950" dirty="0">
                <a:latin typeface="Calibri Light" pitchFamily="34" charset="0"/>
              </a:rPr>
              <a:t>illustrates the relationship between the quantity demanded and the price of the good, holding all of the other non-price determinants constant.</a:t>
            </a:r>
          </a:p>
          <a:p>
            <a:pPr marL="0" indent="0">
              <a:buNone/>
            </a:pPr>
            <a:endParaRPr lang="en-US" sz="1950" dirty="0">
              <a:latin typeface="Calibri Light" pitchFamily="34" charset="0"/>
            </a:endParaRPr>
          </a:p>
        </p:txBody>
      </p:sp>
      <p:sp>
        <p:nvSpPr>
          <p:cNvPr id="12" name="Freeform 10"/>
          <p:cNvSpPr>
            <a:spLocks/>
          </p:cNvSpPr>
          <p:nvPr/>
        </p:nvSpPr>
        <p:spPr bwMode="auto">
          <a:xfrm>
            <a:off x="993775" y="2687638"/>
            <a:ext cx="4284663" cy="3121025"/>
          </a:xfrm>
          <a:custGeom>
            <a:avLst/>
            <a:gdLst>
              <a:gd name="T0" fmla="*/ 151 w 22495"/>
              <a:gd name="T1" fmla="*/ 28 h 16383"/>
              <a:gd name="T2" fmla="*/ 2935 w 22495"/>
              <a:gd name="T3" fmla="*/ 2052 h 16383"/>
              <a:gd name="T4" fmla="*/ 5727 w 22495"/>
              <a:gd name="T5" fmla="*/ 4076 h 16383"/>
              <a:gd name="T6" fmla="*/ 8511 w 22495"/>
              <a:gd name="T7" fmla="*/ 6100 h 16383"/>
              <a:gd name="T8" fmla="*/ 11303 w 22495"/>
              <a:gd name="T9" fmla="*/ 8116 h 16383"/>
              <a:gd name="T10" fmla="*/ 14087 w 22495"/>
              <a:gd name="T11" fmla="*/ 10140 h 16383"/>
              <a:gd name="T12" fmla="*/ 16879 w 22495"/>
              <a:gd name="T13" fmla="*/ 12164 h 16383"/>
              <a:gd name="T14" fmla="*/ 19663 w 22495"/>
              <a:gd name="T15" fmla="*/ 14188 h 16383"/>
              <a:gd name="T16" fmla="*/ 22447 w 22495"/>
              <a:gd name="T17" fmla="*/ 16212 h 16383"/>
              <a:gd name="T18" fmla="*/ 22467 w 22495"/>
              <a:gd name="T19" fmla="*/ 16335 h 16383"/>
              <a:gd name="T20" fmla="*/ 22344 w 22495"/>
              <a:gd name="T21" fmla="*/ 16355 h 16383"/>
              <a:gd name="T22" fmla="*/ 19560 w 22495"/>
              <a:gd name="T23" fmla="*/ 14331 h 16383"/>
              <a:gd name="T24" fmla="*/ 16776 w 22495"/>
              <a:gd name="T25" fmla="*/ 12307 h 16383"/>
              <a:gd name="T26" fmla="*/ 13984 w 22495"/>
              <a:gd name="T27" fmla="*/ 10283 h 16383"/>
              <a:gd name="T28" fmla="*/ 11200 w 22495"/>
              <a:gd name="T29" fmla="*/ 8259 h 16383"/>
              <a:gd name="T30" fmla="*/ 8408 w 22495"/>
              <a:gd name="T31" fmla="*/ 6243 h 16383"/>
              <a:gd name="T32" fmla="*/ 5624 w 22495"/>
              <a:gd name="T33" fmla="*/ 4219 h 16383"/>
              <a:gd name="T34" fmla="*/ 2832 w 22495"/>
              <a:gd name="T35" fmla="*/ 2195 h 16383"/>
              <a:gd name="T36" fmla="*/ 48 w 22495"/>
              <a:gd name="T37" fmla="*/ 171 h 16383"/>
              <a:gd name="T38" fmla="*/ 28 w 22495"/>
              <a:gd name="T39" fmla="*/ 48 h 16383"/>
              <a:gd name="T40" fmla="*/ 151 w 22495"/>
              <a:gd name="T41" fmla="*/ 28 h 16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95" h="16383">
                <a:moveTo>
                  <a:pt x="151" y="28"/>
                </a:moveTo>
                <a:lnTo>
                  <a:pt x="2935" y="2052"/>
                </a:lnTo>
                <a:lnTo>
                  <a:pt x="5727" y="4076"/>
                </a:lnTo>
                <a:lnTo>
                  <a:pt x="8511" y="6100"/>
                </a:lnTo>
                <a:lnTo>
                  <a:pt x="11303" y="8116"/>
                </a:lnTo>
                <a:lnTo>
                  <a:pt x="14087" y="10140"/>
                </a:lnTo>
                <a:lnTo>
                  <a:pt x="16879" y="12164"/>
                </a:lnTo>
                <a:lnTo>
                  <a:pt x="19663" y="14188"/>
                </a:lnTo>
                <a:lnTo>
                  <a:pt x="22447" y="16212"/>
                </a:lnTo>
                <a:cubicBezTo>
                  <a:pt x="22487" y="16241"/>
                  <a:pt x="22495" y="16296"/>
                  <a:pt x="22467" y="16335"/>
                </a:cubicBezTo>
                <a:cubicBezTo>
                  <a:pt x="22438" y="16375"/>
                  <a:pt x="22383" y="16383"/>
                  <a:pt x="22344" y="16355"/>
                </a:cubicBezTo>
                <a:lnTo>
                  <a:pt x="19560" y="14331"/>
                </a:lnTo>
                <a:lnTo>
                  <a:pt x="16776" y="12307"/>
                </a:lnTo>
                <a:lnTo>
                  <a:pt x="13984" y="10283"/>
                </a:lnTo>
                <a:lnTo>
                  <a:pt x="11200" y="8259"/>
                </a:lnTo>
                <a:lnTo>
                  <a:pt x="8408" y="6243"/>
                </a:lnTo>
                <a:lnTo>
                  <a:pt x="5624" y="4219"/>
                </a:lnTo>
                <a:lnTo>
                  <a:pt x="2832" y="2195"/>
                </a:lnTo>
                <a:lnTo>
                  <a:pt x="48" y="171"/>
                </a:lnTo>
                <a:cubicBezTo>
                  <a:pt x="8" y="142"/>
                  <a:pt x="0" y="87"/>
                  <a:pt x="28" y="48"/>
                </a:cubicBezTo>
                <a:cubicBezTo>
                  <a:pt x="57" y="8"/>
                  <a:pt x="112" y="0"/>
                  <a:pt x="151" y="28"/>
                </a:cubicBezTo>
                <a:close/>
              </a:path>
            </a:pathLst>
          </a:custGeom>
          <a:solidFill>
            <a:schemeClr val="accent6">
              <a:lumMod val="75000"/>
            </a:schemeClr>
          </a:solidFill>
          <a:ln w="0" cap="flat">
            <a:solidFill>
              <a:schemeClr val="accent6">
                <a:lumMod val="75000"/>
              </a:schemeClr>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Rectangle 8"/>
          <p:cNvSpPr>
            <a:spLocks noChangeArrowheads="1"/>
          </p:cNvSpPr>
          <p:nvPr/>
        </p:nvSpPr>
        <p:spPr bwMode="auto">
          <a:xfrm>
            <a:off x="747713" y="6170613"/>
            <a:ext cx="4778375" cy="7938"/>
          </a:xfrm>
          <a:prstGeom prst="rect">
            <a:avLst/>
          </a:pr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133" name="Group 4132"/>
          <p:cNvGrpSpPr/>
          <p:nvPr/>
        </p:nvGrpSpPr>
        <p:grpSpPr>
          <a:xfrm>
            <a:off x="922338" y="6132513"/>
            <a:ext cx="4608513" cy="560675"/>
            <a:chOff x="922338" y="5719763"/>
            <a:chExt cx="4608513" cy="560675"/>
          </a:xfrm>
        </p:grpSpPr>
        <p:sp>
          <p:nvSpPr>
            <p:cNvPr id="11" name="Freeform 9"/>
            <p:cNvSpPr>
              <a:spLocks noEditPoints="1"/>
            </p:cNvSpPr>
            <p:nvPr/>
          </p:nvSpPr>
          <p:spPr bwMode="auto">
            <a:xfrm>
              <a:off x="1008063" y="5719763"/>
              <a:ext cx="4522788" cy="41275"/>
            </a:xfrm>
            <a:custGeom>
              <a:avLst/>
              <a:gdLst>
                <a:gd name="T0" fmla="*/ 6 w 2849"/>
                <a:gd name="T1" fmla="*/ 0 h 26"/>
                <a:gd name="T2" fmla="*/ 6 w 2849"/>
                <a:gd name="T3" fmla="*/ 26 h 26"/>
                <a:gd name="T4" fmla="*/ 0 w 2849"/>
                <a:gd name="T5" fmla="*/ 26 h 26"/>
                <a:gd name="T6" fmla="*/ 0 w 2849"/>
                <a:gd name="T7" fmla="*/ 0 h 26"/>
                <a:gd name="T8" fmla="*/ 6 w 2849"/>
                <a:gd name="T9" fmla="*/ 0 h 26"/>
                <a:gd name="T10" fmla="*/ 340 w 2849"/>
                <a:gd name="T11" fmla="*/ 0 h 26"/>
                <a:gd name="T12" fmla="*/ 340 w 2849"/>
                <a:gd name="T13" fmla="*/ 26 h 26"/>
                <a:gd name="T14" fmla="*/ 334 w 2849"/>
                <a:gd name="T15" fmla="*/ 26 h 26"/>
                <a:gd name="T16" fmla="*/ 334 w 2849"/>
                <a:gd name="T17" fmla="*/ 0 h 26"/>
                <a:gd name="T18" fmla="*/ 340 w 2849"/>
                <a:gd name="T19" fmla="*/ 0 h 26"/>
                <a:gd name="T20" fmla="*/ 675 w 2849"/>
                <a:gd name="T21" fmla="*/ 0 h 26"/>
                <a:gd name="T22" fmla="*/ 675 w 2849"/>
                <a:gd name="T23" fmla="*/ 26 h 26"/>
                <a:gd name="T24" fmla="*/ 669 w 2849"/>
                <a:gd name="T25" fmla="*/ 26 h 26"/>
                <a:gd name="T26" fmla="*/ 669 w 2849"/>
                <a:gd name="T27" fmla="*/ 0 h 26"/>
                <a:gd name="T28" fmla="*/ 675 w 2849"/>
                <a:gd name="T29" fmla="*/ 0 h 26"/>
                <a:gd name="T30" fmla="*/ 1009 w 2849"/>
                <a:gd name="T31" fmla="*/ 0 h 26"/>
                <a:gd name="T32" fmla="*/ 1009 w 2849"/>
                <a:gd name="T33" fmla="*/ 26 h 26"/>
                <a:gd name="T34" fmla="*/ 1003 w 2849"/>
                <a:gd name="T35" fmla="*/ 26 h 26"/>
                <a:gd name="T36" fmla="*/ 1003 w 2849"/>
                <a:gd name="T37" fmla="*/ 0 h 26"/>
                <a:gd name="T38" fmla="*/ 1009 w 2849"/>
                <a:gd name="T39" fmla="*/ 0 h 26"/>
                <a:gd name="T40" fmla="*/ 1344 w 2849"/>
                <a:gd name="T41" fmla="*/ 0 h 26"/>
                <a:gd name="T42" fmla="*/ 1344 w 2849"/>
                <a:gd name="T43" fmla="*/ 26 h 26"/>
                <a:gd name="T44" fmla="*/ 1338 w 2849"/>
                <a:gd name="T45" fmla="*/ 26 h 26"/>
                <a:gd name="T46" fmla="*/ 1338 w 2849"/>
                <a:gd name="T47" fmla="*/ 0 h 26"/>
                <a:gd name="T48" fmla="*/ 1344 w 2849"/>
                <a:gd name="T49" fmla="*/ 0 h 26"/>
                <a:gd name="T50" fmla="*/ 1678 w 2849"/>
                <a:gd name="T51" fmla="*/ 0 h 26"/>
                <a:gd name="T52" fmla="*/ 1678 w 2849"/>
                <a:gd name="T53" fmla="*/ 26 h 26"/>
                <a:gd name="T54" fmla="*/ 1672 w 2849"/>
                <a:gd name="T55" fmla="*/ 26 h 26"/>
                <a:gd name="T56" fmla="*/ 1672 w 2849"/>
                <a:gd name="T57" fmla="*/ 0 h 26"/>
                <a:gd name="T58" fmla="*/ 1678 w 2849"/>
                <a:gd name="T59" fmla="*/ 0 h 26"/>
                <a:gd name="T60" fmla="*/ 2013 w 2849"/>
                <a:gd name="T61" fmla="*/ 0 h 26"/>
                <a:gd name="T62" fmla="*/ 2013 w 2849"/>
                <a:gd name="T63" fmla="*/ 26 h 26"/>
                <a:gd name="T64" fmla="*/ 2007 w 2849"/>
                <a:gd name="T65" fmla="*/ 26 h 26"/>
                <a:gd name="T66" fmla="*/ 2007 w 2849"/>
                <a:gd name="T67" fmla="*/ 0 h 26"/>
                <a:gd name="T68" fmla="*/ 2013 w 2849"/>
                <a:gd name="T69" fmla="*/ 0 h 26"/>
                <a:gd name="T70" fmla="*/ 2347 w 2849"/>
                <a:gd name="T71" fmla="*/ 0 h 26"/>
                <a:gd name="T72" fmla="*/ 2347 w 2849"/>
                <a:gd name="T73" fmla="*/ 26 h 26"/>
                <a:gd name="T74" fmla="*/ 2341 w 2849"/>
                <a:gd name="T75" fmla="*/ 26 h 26"/>
                <a:gd name="T76" fmla="*/ 2341 w 2849"/>
                <a:gd name="T77" fmla="*/ 0 h 26"/>
                <a:gd name="T78" fmla="*/ 2347 w 2849"/>
                <a:gd name="T79" fmla="*/ 0 h 26"/>
                <a:gd name="T80" fmla="*/ 2681 w 2849"/>
                <a:gd name="T81" fmla="*/ 0 h 26"/>
                <a:gd name="T82" fmla="*/ 2681 w 2849"/>
                <a:gd name="T83" fmla="*/ 26 h 26"/>
                <a:gd name="T84" fmla="*/ 2675 w 2849"/>
                <a:gd name="T85" fmla="*/ 26 h 26"/>
                <a:gd name="T86" fmla="*/ 2675 w 2849"/>
                <a:gd name="T87" fmla="*/ 0 h 26"/>
                <a:gd name="T88" fmla="*/ 2681 w 2849"/>
                <a:gd name="T89" fmla="*/ 0 h 26"/>
                <a:gd name="T90" fmla="*/ 2849 w 2849"/>
                <a:gd name="T91" fmla="*/ 0 h 26"/>
                <a:gd name="T92" fmla="*/ 2849 w 2849"/>
                <a:gd name="T93" fmla="*/ 26 h 26"/>
                <a:gd name="T94" fmla="*/ 2843 w 2849"/>
                <a:gd name="T95" fmla="*/ 26 h 26"/>
                <a:gd name="T96" fmla="*/ 2843 w 2849"/>
                <a:gd name="T97" fmla="*/ 0 h 26"/>
                <a:gd name="T98" fmla="*/ 2849 w 2849"/>
                <a:gd name="T9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49" h="26">
                  <a:moveTo>
                    <a:pt x="6" y="0"/>
                  </a:moveTo>
                  <a:lnTo>
                    <a:pt x="6" y="26"/>
                  </a:lnTo>
                  <a:lnTo>
                    <a:pt x="0" y="26"/>
                  </a:lnTo>
                  <a:lnTo>
                    <a:pt x="0" y="0"/>
                  </a:lnTo>
                  <a:lnTo>
                    <a:pt x="6" y="0"/>
                  </a:lnTo>
                  <a:close/>
                  <a:moveTo>
                    <a:pt x="340" y="0"/>
                  </a:moveTo>
                  <a:lnTo>
                    <a:pt x="340" y="26"/>
                  </a:lnTo>
                  <a:lnTo>
                    <a:pt x="334" y="26"/>
                  </a:lnTo>
                  <a:lnTo>
                    <a:pt x="334" y="0"/>
                  </a:lnTo>
                  <a:lnTo>
                    <a:pt x="340" y="0"/>
                  </a:lnTo>
                  <a:close/>
                  <a:moveTo>
                    <a:pt x="675" y="0"/>
                  </a:moveTo>
                  <a:lnTo>
                    <a:pt x="675" y="26"/>
                  </a:lnTo>
                  <a:lnTo>
                    <a:pt x="669" y="26"/>
                  </a:lnTo>
                  <a:lnTo>
                    <a:pt x="669" y="0"/>
                  </a:lnTo>
                  <a:lnTo>
                    <a:pt x="675" y="0"/>
                  </a:lnTo>
                  <a:close/>
                  <a:moveTo>
                    <a:pt x="1009" y="0"/>
                  </a:moveTo>
                  <a:lnTo>
                    <a:pt x="1009" y="26"/>
                  </a:lnTo>
                  <a:lnTo>
                    <a:pt x="1003" y="26"/>
                  </a:lnTo>
                  <a:lnTo>
                    <a:pt x="1003" y="0"/>
                  </a:lnTo>
                  <a:lnTo>
                    <a:pt x="1009" y="0"/>
                  </a:lnTo>
                  <a:close/>
                  <a:moveTo>
                    <a:pt x="1344" y="0"/>
                  </a:moveTo>
                  <a:lnTo>
                    <a:pt x="1344" y="26"/>
                  </a:lnTo>
                  <a:lnTo>
                    <a:pt x="1338" y="26"/>
                  </a:lnTo>
                  <a:lnTo>
                    <a:pt x="1338" y="0"/>
                  </a:lnTo>
                  <a:lnTo>
                    <a:pt x="1344" y="0"/>
                  </a:lnTo>
                  <a:close/>
                  <a:moveTo>
                    <a:pt x="1678" y="0"/>
                  </a:moveTo>
                  <a:lnTo>
                    <a:pt x="1678" y="26"/>
                  </a:lnTo>
                  <a:lnTo>
                    <a:pt x="1672" y="26"/>
                  </a:lnTo>
                  <a:lnTo>
                    <a:pt x="1672" y="0"/>
                  </a:lnTo>
                  <a:lnTo>
                    <a:pt x="1678" y="0"/>
                  </a:lnTo>
                  <a:close/>
                  <a:moveTo>
                    <a:pt x="2013" y="0"/>
                  </a:moveTo>
                  <a:lnTo>
                    <a:pt x="2013" y="26"/>
                  </a:lnTo>
                  <a:lnTo>
                    <a:pt x="2007" y="26"/>
                  </a:lnTo>
                  <a:lnTo>
                    <a:pt x="2007" y="0"/>
                  </a:lnTo>
                  <a:lnTo>
                    <a:pt x="2013" y="0"/>
                  </a:lnTo>
                  <a:close/>
                  <a:moveTo>
                    <a:pt x="2347" y="0"/>
                  </a:moveTo>
                  <a:lnTo>
                    <a:pt x="2347" y="26"/>
                  </a:lnTo>
                  <a:lnTo>
                    <a:pt x="2341" y="26"/>
                  </a:lnTo>
                  <a:lnTo>
                    <a:pt x="2341" y="0"/>
                  </a:lnTo>
                  <a:lnTo>
                    <a:pt x="2347" y="0"/>
                  </a:lnTo>
                  <a:close/>
                  <a:moveTo>
                    <a:pt x="2681" y="0"/>
                  </a:moveTo>
                  <a:lnTo>
                    <a:pt x="2681" y="26"/>
                  </a:lnTo>
                  <a:lnTo>
                    <a:pt x="2675" y="26"/>
                  </a:lnTo>
                  <a:lnTo>
                    <a:pt x="2675" y="0"/>
                  </a:lnTo>
                  <a:lnTo>
                    <a:pt x="2681" y="0"/>
                  </a:lnTo>
                  <a:close/>
                  <a:moveTo>
                    <a:pt x="2849" y="0"/>
                  </a:moveTo>
                  <a:lnTo>
                    <a:pt x="2849" y="26"/>
                  </a:lnTo>
                  <a:lnTo>
                    <a:pt x="2843" y="26"/>
                  </a:lnTo>
                  <a:lnTo>
                    <a:pt x="2843" y="0"/>
                  </a:lnTo>
                  <a:lnTo>
                    <a:pt x="2849"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6" name="TextBox 5"/>
            <p:cNvSpPr txBox="1"/>
            <p:nvPr/>
          </p:nvSpPr>
          <p:spPr>
            <a:xfrm>
              <a:off x="2133600" y="5988050"/>
              <a:ext cx="2590576" cy="292388"/>
            </a:xfrm>
            <a:prstGeom prst="rect">
              <a:avLst/>
            </a:prstGeom>
            <a:noFill/>
          </p:spPr>
          <p:txBody>
            <a:bodyPr wrap="square" rtlCol="0">
              <a:spAutoFit/>
            </a:bodyPr>
            <a:lstStyle/>
            <a:p>
              <a:r>
                <a:rPr lang="en-US" sz="1300" b="1" dirty="0"/>
                <a:t>Quantity of cell phones (millions)</a:t>
              </a:r>
            </a:p>
          </p:txBody>
        </p:sp>
        <p:sp>
          <p:nvSpPr>
            <p:cNvPr id="4108" name="Rectangle 41"/>
            <p:cNvSpPr>
              <a:spLocks noChangeArrowheads="1"/>
            </p:cNvSpPr>
            <p:nvPr/>
          </p:nvSpPr>
          <p:spPr bwMode="auto">
            <a:xfrm>
              <a:off x="922338" y="587533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30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09" name="Rectangle 42"/>
            <p:cNvSpPr>
              <a:spLocks noChangeArrowheads="1"/>
            </p:cNvSpPr>
            <p:nvPr/>
          </p:nvSpPr>
          <p:spPr bwMode="auto">
            <a:xfrm>
              <a:off x="1454150" y="587533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10" name="Rectangle 43"/>
            <p:cNvSpPr>
              <a:spLocks noChangeArrowheads="1"/>
            </p:cNvSpPr>
            <p:nvPr/>
          </p:nvSpPr>
          <p:spPr bwMode="auto">
            <a:xfrm>
              <a:off x="1984375" y="587533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90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11" name="Rectangle 44"/>
            <p:cNvSpPr>
              <a:spLocks noChangeArrowheads="1"/>
            </p:cNvSpPr>
            <p:nvPr/>
          </p:nvSpPr>
          <p:spPr bwMode="auto">
            <a:xfrm>
              <a:off x="2470150"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12" name="Rectangle 45"/>
            <p:cNvSpPr>
              <a:spLocks noChangeArrowheads="1"/>
            </p:cNvSpPr>
            <p:nvPr/>
          </p:nvSpPr>
          <p:spPr bwMode="auto">
            <a:xfrm>
              <a:off x="3001963"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150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13" name="Rectangle 46"/>
            <p:cNvSpPr>
              <a:spLocks noChangeArrowheads="1"/>
            </p:cNvSpPr>
            <p:nvPr/>
          </p:nvSpPr>
          <p:spPr bwMode="auto">
            <a:xfrm>
              <a:off x="3532188"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14" name="Rectangle 47"/>
            <p:cNvSpPr>
              <a:spLocks noChangeArrowheads="1"/>
            </p:cNvSpPr>
            <p:nvPr/>
          </p:nvSpPr>
          <p:spPr bwMode="auto">
            <a:xfrm>
              <a:off x="4064000"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210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15" name="Rectangle 48"/>
            <p:cNvSpPr>
              <a:spLocks noChangeArrowheads="1"/>
            </p:cNvSpPr>
            <p:nvPr/>
          </p:nvSpPr>
          <p:spPr bwMode="auto">
            <a:xfrm>
              <a:off x="4594225"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16" name="Rectangle 49"/>
            <p:cNvSpPr>
              <a:spLocks noChangeArrowheads="1"/>
            </p:cNvSpPr>
            <p:nvPr/>
          </p:nvSpPr>
          <p:spPr bwMode="auto">
            <a:xfrm>
              <a:off x="5124450" y="5875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270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grpSp>
      <p:grpSp>
        <p:nvGrpSpPr>
          <p:cNvPr id="4139" name="Group 4138"/>
          <p:cNvGrpSpPr/>
          <p:nvPr/>
        </p:nvGrpSpPr>
        <p:grpSpPr>
          <a:xfrm>
            <a:off x="730250" y="4214813"/>
            <a:ext cx="2436813" cy="1976438"/>
            <a:chOff x="730250" y="3802063"/>
            <a:chExt cx="2436813" cy="1976438"/>
          </a:xfrm>
        </p:grpSpPr>
        <p:sp>
          <p:nvSpPr>
            <p:cNvPr id="21" name="Oval 19"/>
            <p:cNvSpPr>
              <a:spLocks noChangeArrowheads="1"/>
            </p:cNvSpPr>
            <p:nvPr/>
          </p:nvSpPr>
          <p:spPr bwMode="auto">
            <a:xfrm>
              <a:off x="3103563" y="3802063"/>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7" name="Freeform 50"/>
            <p:cNvSpPr>
              <a:spLocks noEditPoints="1"/>
            </p:cNvSpPr>
            <p:nvPr/>
          </p:nvSpPr>
          <p:spPr bwMode="auto">
            <a:xfrm>
              <a:off x="730250" y="3825875"/>
              <a:ext cx="2408238" cy="15875"/>
            </a:xfrm>
            <a:custGeom>
              <a:avLst/>
              <a:gdLst>
                <a:gd name="T0" fmla="*/ 39 w 1517"/>
                <a:gd name="T1" fmla="*/ 0 h 10"/>
                <a:gd name="T2" fmla="*/ 0 w 1517"/>
                <a:gd name="T3" fmla="*/ 10 h 10"/>
                <a:gd name="T4" fmla="*/ 67 w 1517"/>
                <a:gd name="T5" fmla="*/ 0 h 10"/>
                <a:gd name="T6" fmla="*/ 106 w 1517"/>
                <a:gd name="T7" fmla="*/ 10 h 10"/>
                <a:gd name="T8" fmla="*/ 67 w 1517"/>
                <a:gd name="T9" fmla="*/ 0 h 10"/>
                <a:gd name="T10" fmla="*/ 173 w 1517"/>
                <a:gd name="T11" fmla="*/ 0 h 10"/>
                <a:gd name="T12" fmla="*/ 135 w 1517"/>
                <a:gd name="T13" fmla="*/ 10 h 10"/>
                <a:gd name="T14" fmla="*/ 202 w 1517"/>
                <a:gd name="T15" fmla="*/ 0 h 10"/>
                <a:gd name="T16" fmla="*/ 240 w 1517"/>
                <a:gd name="T17" fmla="*/ 10 h 10"/>
                <a:gd name="T18" fmla="*/ 202 w 1517"/>
                <a:gd name="T19" fmla="*/ 0 h 10"/>
                <a:gd name="T20" fmla="*/ 307 w 1517"/>
                <a:gd name="T21" fmla="*/ 0 h 10"/>
                <a:gd name="T22" fmla="*/ 269 w 1517"/>
                <a:gd name="T23" fmla="*/ 10 h 10"/>
                <a:gd name="T24" fmla="*/ 336 w 1517"/>
                <a:gd name="T25" fmla="*/ 0 h 10"/>
                <a:gd name="T26" fmla="*/ 375 w 1517"/>
                <a:gd name="T27" fmla="*/ 10 h 10"/>
                <a:gd name="T28" fmla="*/ 336 w 1517"/>
                <a:gd name="T29" fmla="*/ 0 h 10"/>
                <a:gd name="T30" fmla="*/ 442 w 1517"/>
                <a:gd name="T31" fmla="*/ 0 h 10"/>
                <a:gd name="T32" fmla="*/ 403 w 1517"/>
                <a:gd name="T33" fmla="*/ 10 h 10"/>
                <a:gd name="T34" fmla="*/ 471 w 1517"/>
                <a:gd name="T35" fmla="*/ 0 h 10"/>
                <a:gd name="T36" fmla="*/ 509 w 1517"/>
                <a:gd name="T37" fmla="*/ 10 h 10"/>
                <a:gd name="T38" fmla="*/ 471 w 1517"/>
                <a:gd name="T39" fmla="*/ 0 h 10"/>
                <a:gd name="T40" fmla="*/ 576 w 1517"/>
                <a:gd name="T41" fmla="*/ 0 h 10"/>
                <a:gd name="T42" fmla="*/ 538 w 1517"/>
                <a:gd name="T43" fmla="*/ 10 h 10"/>
                <a:gd name="T44" fmla="*/ 605 w 1517"/>
                <a:gd name="T45" fmla="*/ 0 h 10"/>
                <a:gd name="T46" fmla="*/ 643 w 1517"/>
                <a:gd name="T47" fmla="*/ 10 h 10"/>
                <a:gd name="T48" fmla="*/ 605 w 1517"/>
                <a:gd name="T49" fmla="*/ 0 h 10"/>
                <a:gd name="T50" fmla="*/ 711 w 1517"/>
                <a:gd name="T51" fmla="*/ 0 h 10"/>
                <a:gd name="T52" fmla="*/ 672 w 1517"/>
                <a:gd name="T53" fmla="*/ 10 h 10"/>
                <a:gd name="T54" fmla="*/ 739 w 1517"/>
                <a:gd name="T55" fmla="*/ 0 h 10"/>
                <a:gd name="T56" fmla="*/ 778 w 1517"/>
                <a:gd name="T57" fmla="*/ 10 h 10"/>
                <a:gd name="T58" fmla="*/ 739 w 1517"/>
                <a:gd name="T59" fmla="*/ 0 h 10"/>
                <a:gd name="T60" fmla="*/ 845 w 1517"/>
                <a:gd name="T61" fmla="*/ 0 h 10"/>
                <a:gd name="T62" fmla="*/ 807 w 1517"/>
                <a:gd name="T63" fmla="*/ 10 h 10"/>
                <a:gd name="T64" fmla="*/ 874 w 1517"/>
                <a:gd name="T65" fmla="*/ 0 h 10"/>
                <a:gd name="T66" fmla="*/ 912 w 1517"/>
                <a:gd name="T67" fmla="*/ 10 h 10"/>
                <a:gd name="T68" fmla="*/ 874 w 1517"/>
                <a:gd name="T69" fmla="*/ 0 h 10"/>
                <a:gd name="T70" fmla="*/ 979 w 1517"/>
                <a:gd name="T71" fmla="*/ 0 h 10"/>
                <a:gd name="T72" fmla="*/ 941 w 1517"/>
                <a:gd name="T73" fmla="*/ 10 h 10"/>
                <a:gd name="T74" fmla="*/ 1008 w 1517"/>
                <a:gd name="T75" fmla="*/ 0 h 10"/>
                <a:gd name="T76" fmla="*/ 1047 w 1517"/>
                <a:gd name="T77" fmla="*/ 10 h 10"/>
                <a:gd name="T78" fmla="*/ 1008 w 1517"/>
                <a:gd name="T79" fmla="*/ 0 h 10"/>
                <a:gd name="T80" fmla="*/ 1114 w 1517"/>
                <a:gd name="T81" fmla="*/ 0 h 10"/>
                <a:gd name="T82" fmla="*/ 1075 w 1517"/>
                <a:gd name="T83" fmla="*/ 10 h 10"/>
                <a:gd name="T84" fmla="*/ 1143 w 1517"/>
                <a:gd name="T85" fmla="*/ 0 h 10"/>
                <a:gd name="T86" fmla="*/ 1181 w 1517"/>
                <a:gd name="T87" fmla="*/ 10 h 10"/>
                <a:gd name="T88" fmla="*/ 1143 w 1517"/>
                <a:gd name="T89" fmla="*/ 0 h 10"/>
                <a:gd name="T90" fmla="*/ 1248 w 1517"/>
                <a:gd name="T91" fmla="*/ 0 h 10"/>
                <a:gd name="T92" fmla="*/ 1210 w 1517"/>
                <a:gd name="T93" fmla="*/ 10 h 10"/>
                <a:gd name="T94" fmla="*/ 1277 w 1517"/>
                <a:gd name="T95" fmla="*/ 0 h 10"/>
                <a:gd name="T96" fmla="*/ 1315 w 1517"/>
                <a:gd name="T97" fmla="*/ 10 h 10"/>
                <a:gd name="T98" fmla="*/ 1277 w 1517"/>
                <a:gd name="T99" fmla="*/ 0 h 10"/>
                <a:gd name="T100" fmla="*/ 1383 w 1517"/>
                <a:gd name="T101" fmla="*/ 0 h 10"/>
                <a:gd name="T102" fmla="*/ 1344 w 1517"/>
                <a:gd name="T103" fmla="*/ 10 h 10"/>
                <a:gd name="T104" fmla="*/ 1411 w 1517"/>
                <a:gd name="T105" fmla="*/ 0 h 10"/>
                <a:gd name="T106" fmla="*/ 1450 w 1517"/>
                <a:gd name="T107" fmla="*/ 10 h 10"/>
                <a:gd name="T108" fmla="*/ 1411 w 1517"/>
                <a:gd name="T109" fmla="*/ 0 h 10"/>
                <a:gd name="T110" fmla="*/ 1517 w 1517"/>
                <a:gd name="T111" fmla="*/ 0 h 10"/>
                <a:gd name="T112" fmla="*/ 1479 w 1517"/>
                <a:gd name="T113"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7" h="10">
                  <a:moveTo>
                    <a:pt x="0" y="0"/>
                  </a:moveTo>
                  <a:lnTo>
                    <a:pt x="39" y="0"/>
                  </a:lnTo>
                  <a:lnTo>
                    <a:pt x="39" y="10"/>
                  </a:lnTo>
                  <a:lnTo>
                    <a:pt x="0" y="10"/>
                  </a:lnTo>
                  <a:lnTo>
                    <a:pt x="0" y="0"/>
                  </a:lnTo>
                  <a:close/>
                  <a:moveTo>
                    <a:pt x="67" y="0"/>
                  </a:moveTo>
                  <a:lnTo>
                    <a:pt x="106" y="0"/>
                  </a:lnTo>
                  <a:lnTo>
                    <a:pt x="106" y="10"/>
                  </a:lnTo>
                  <a:lnTo>
                    <a:pt x="67" y="10"/>
                  </a:lnTo>
                  <a:lnTo>
                    <a:pt x="67" y="0"/>
                  </a:lnTo>
                  <a:close/>
                  <a:moveTo>
                    <a:pt x="135" y="0"/>
                  </a:moveTo>
                  <a:lnTo>
                    <a:pt x="173" y="0"/>
                  </a:lnTo>
                  <a:lnTo>
                    <a:pt x="173" y="10"/>
                  </a:lnTo>
                  <a:lnTo>
                    <a:pt x="135" y="10"/>
                  </a:lnTo>
                  <a:lnTo>
                    <a:pt x="135" y="0"/>
                  </a:lnTo>
                  <a:close/>
                  <a:moveTo>
                    <a:pt x="202" y="0"/>
                  </a:moveTo>
                  <a:lnTo>
                    <a:pt x="240" y="0"/>
                  </a:lnTo>
                  <a:lnTo>
                    <a:pt x="240" y="10"/>
                  </a:lnTo>
                  <a:lnTo>
                    <a:pt x="202" y="10"/>
                  </a:lnTo>
                  <a:lnTo>
                    <a:pt x="202" y="0"/>
                  </a:lnTo>
                  <a:close/>
                  <a:moveTo>
                    <a:pt x="269" y="0"/>
                  </a:moveTo>
                  <a:lnTo>
                    <a:pt x="307" y="0"/>
                  </a:lnTo>
                  <a:lnTo>
                    <a:pt x="307" y="10"/>
                  </a:lnTo>
                  <a:lnTo>
                    <a:pt x="269" y="10"/>
                  </a:lnTo>
                  <a:lnTo>
                    <a:pt x="269" y="0"/>
                  </a:lnTo>
                  <a:close/>
                  <a:moveTo>
                    <a:pt x="336" y="0"/>
                  </a:moveTo>
                  <a:lnTo>
                    <a:pt x="375" y="0"/>
                  </a:lnTo>
                  <a:lnTo>
                    <a:pt x="375" y="10"/>
                  </a:lnTo>
                  <a:lnTo>
                    <a:pt x="336" y="10"/>
                  </a:lnTo>
                  <a:lnTo>
                    <a:pt x="336" y="0"/>
                  </a:lnTo>
                  <a:close/>
                  <a:moveTo>
                    <a:pt x="403" y="0"/>
                  </a:moveTo>
                  <a:lnTo>
                    <a:pt x="442" y="0"/>
                  </a:lnTo>
                  <a:lnTo>
                    <a:pt x="442" y="10"/>
                  </a:lnTo>
                  <a:lnTo>
                    <a:pt x="403" y="10"/>
                  </a:lnTo>
                  <a:lnTo>
                    <a:pt x="403" y="0"/>
                  </a:lnTo>
                  <a:close/>
                  <a:moveTo>
                    <a:pt x="471" y="0"/>
                  </a:moveTo>
                  <a:lnTo>
                    <a:pt x="509" y="0"/>
                  </a:lnTo>
                  <a:lnTo>
                    <a:pt x="509" y="10"/>
                  </a:lnTo>
                  <a:lnTo>
                    <a:pt x="471" y="10"/>
                  </a:lnTo>
                  <a:lnTo>
                    <a:pt x="471" y="0"/>
                  </a:lnTo>
                  <a:close/>
                  <a:moveTo>
                    <a:pt x="538" y="0"/>
                  </a:moveTo>
                  <a:lnTo>
                    <a:pt x="576" y="0"/>
                  </a:lnTo>
                  <a:lnTo>
                    <a:pt x="576" y="10"/>
                  </a:lnTo>
                  <a:lnTo>
                    <a:pt x="538" y="10"/>
                  </a:lnTo>
                  <a:lnTo>
                    <a:pt x="538" y="0"/>
                  </a:lnTo>
                  <a:close/>
                  <a:moveTo>
                    <a:pt x="605" y="0"/>
                  </a:moveTo>
                  <a:lnTo>
                    <a:pt x="643" y="0"/>
                  </a:lnTo>
                  <a:lnTo>
                    <a:pt x="643" y="10"/>
                  </a:lnTo>
                  <a:lnTo>
                    <a:pt x="605" y="10"/>
                  </a:lnTo>
                  <a:lnTo>
                    <a:pt x="605" y="0"/>
                  </a:lnTo>
                  <a:close/>
                  <a:moveTo>
                    <a:pt x="672" y="0"/>
                  </a:moveTo>
                  <a:lnTo>
                    <a:pt x="711" y="0"/>
                  </a:lnTo>
                  <a:lnTo>
                    <a:pt x="711" y="10"/>
                  </a:lnTo>
                  <a:lnTo>
                    <a:pt x="672" y="10"/>
                  </a:lnTo>
                  <a:lnTo>
                    <a:pt x="672" y="0"/>
                  </a:lnTo>
                  <a:close/>
                  <a:moveTo>
                    <a:pt x="739" y="0"/>
                  </a:moveTo>
                  <a:lnTo>
                    <a:pt x="778" y="0"/>
                  </a:lnTo>
                  <a:lnTo>
                    <a:pt x="778" y="10"/>
                  </a:lnTo>
                  <a:lnTo>
                    <a:pt x="739" y="10"/>
                  </a:lnTo>
                  <a:lnTo>
                    <a:pt x="739" y="0"/>
                  </a:lnTo>
                  <a:close/>
                  <a:moveTo>
                    <a:pt x="807" y="0"/>
                  </a:moveTo>
                  <a:lnTo>
                    <a:pt x="845" y="0"/>
                  </a:lnTo>
                  <a:lnTo>
                    <a:pt x="845" y="10"/>
                  </a:lnTo>
                  <a:lnTo>
                    <a:pt x="807" y="10"/>
                  </a:lnTo>
                  <a:lnTo>
                    <a:pt x="807" y="0"/>
                  </a:lnTo>
                  <a:close/>
                  <a:moveTo>
                    <a:pt x="874" y="0"/>
                  </a:moveTo>
                  <a:lnTo>
                    <a:pt x="912" y="0"/>
                  </a:lnTo>
                  <a:lnTo>
                    <a:pt x="912" y="10"/>
                  </a:lnTo>
                  <a:lnTo>
                    <a:pt x="874" y="10"/>
                  </a:lnTo>
                  <a:lnTo>
                    <a:pt x="874" y="0"/>
                  </a:lnTo>
                  <a:close/>
                  <a:moveTo>
                    <a:pt x="941" y="0"/>
                  </a:moveTo>
                  <a:lnTo>
                    <a:pt x="979" y="0"/>
                  </a:lnTo>
                  <a:lnTo>
                    <a:pt x="979" y="10"/>
                  </a:lnTo>
                  <a:lnTo>
                    <a:pt x="941" y="10"/>
                  </a:lnTo>
                  <a:lnTo>
                    <a:pt x="941" y="0"/>
                  </a:lnTo>
                  <a:close/>
                  <a:moveTo>
                    <a:pt x="1008" y="0"/>
                  </a:moveTo>
                  <a:lnTo>
                    <a:pt x="1047" y="0"/>
                  </a:lnTo>
                  <a:lnTo>
                    <a:pt x="1047" y="10"/>
                  </a:lnTo>
                  <a:lnTo>
                    <a:pt x="1008" y="10"/>
                  </a:lnTo>
                  <a:lnTo>
                    <a:pt x="1008" y="0"/>
                  </a:lnTo>
                  <a:close/>
                  <a:moveTo>
                    <a:pt x="1075" y="0"/>
                  </a:moveTo>
                  <a:lnTo>
                    <a:pt x="1114" y="0"/>
                  </a:lnTo>
                  <a:lnTo>
                    <a:pt x="1114" y="10"/>
                  </a:lnTo>
                  <a:lnTo>
                    <a:pt x="1075" y="10"/>
                  </a:lnTo>
                  <a:lnTo>
                    <a:pt x="1075" y="0"/>
                  </a:lnTo>
                  <a:close/>
                  <a:moveTo>
                    <a:pt x="1143" y="0"/>
                  </a:moveTo>
                  <a:lnTo>
                    <a:pt x="1181" y="0"/>
                  </a:lnTo>
                  <a:lnTo>
                    <a:pt x="1181" y="10"/>
                  </a:lnTo>
                  <a:lnTo>
                    <a:pt x="1143" y="10"/>
                  </a:lnTo>
                  <a:lnTo>
                    <a:pt x="1143" y="0"/>
                  </a:lnTo>
                  <a:close/>
                  <a:moveTo>
                    <a:pt x="1210" y="0"/>
                  </a:moveTo>
                  <a:lnTo>
                    <a:pt x="1248" y="0"/>
                  </a:lnTo>
                  <a:lnTo>
                    <a:pt x="1248" y="10"/>
                  </a:lnTo>
                  <a:lnTo>
                    <a:pt x="1210" y="10"/>
                  </a:lnTo>
                  <a:lnTo>
                    <a:pt x="1210" y="0"/>
                  </a:lnTo>
                  <a:close/>
                  <a:moveTo>
                    <a:pt x="1277" y="0"/>
                  </a:moveTo>
                  <a:lnTo>
                    <a:pt x="1315" y="0"/>
                  </a:lnTo>
                  <a:lnTo>
                    <a:pt x="1315" y="10"/>
                  </a:lnTo>
                  <a:lnTo>
                    <a:pt x="1277" y="10"/>
                  </a:lnTo>
                  <a:lnTo>
                    <a:pt x="1277" y="0"/>
                  </a:lnTo>
                  <a:close/>
                  <a:moveTo>
                    <a:pt x="1344" y="0"/>
                  </a:moveTo>
                  <a:lnTo>
                    <a:pt x="1383" y="0"/>
                  </a:lnTo>
                  <a:lnTo>
                    <a:pt x="1383" y="10"/>
                  </a:lnTo>
                  <a:lnTo>
                    <a:pt x="1344" y="10"/>
                  </a:lnTo>
                  <a:lnTo>
                    <a:pt x="1344" y="0"/>
                  </a:lnTo>
                  <a:close/>
                  <a:moveTo>
                    <a:pt x="1411" y="0"/>
                  </a:moveTo>
                  <a:lnTo>
                    <a:pt x="1450" y="0"/>
                  </a:lnTo>
                  <a:lnTo>
                    <a:pt x="1450" y="10"/>
                  </a:lnTo>
                  <a:lnTo>
                    <a:pt x="1411" y="10"/>
                  </a:lnTo>
                  <a:lnTo>
                    <a:pt x="1411" y="0"/>
                  </a:lnTo>
                  <a:close/>
                  <a:moveTo>
                    <a:pt x="1479" y="0"/>
                  </a:moveTo>
                  <a:lnTo>
                    <a:pt x="1517" y="0"/>
                  </a:lnTo>
                  <a:lnTo>
                    <a:pt x="1517" y="10"/>
                  </a:lnTo>
                  <a:lnTo>
                    <a:pt x="1479" y="10"/>
                  </a:lnTo>
                  <a:lnTo>
                    <a:pt x="1479"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8" name="Freeform 51"/>
            <p:cNvSpPr>
              <a:spLocks noEditPoints="1"/>
            </p:cNvSpPr>
            <p:nvPr/>
          </p:nvSpPr>
          <p:spPr bwMode="auto">
            <a:xfrm>
              <a:off x="3136900" y="3833813"/>
              <a:ext cx="15875" cy="1944688"/>
            </a:xfrm>
            <a:custGeom>
              <a:avLst/>
              <a:gdLst>
                <a:gd name="T0" fmla="*/ 10 w 10"/>
                <a:gd name="T1" fmla="*/ 39 h 1225"/>
                <a:gd name="T2" fmla="*/ 0 w 10"/>
                <a:gd name="T3" fmla="*/ 0 h 1225"/>
                <a:gd name="T4" fmla="*/ 10 w 10"/>
                <a:gd name="T5" fmla="*/ 67 h 1225"/>
                <a:gd name="T6" fmla="*/ 0 w 10"/>
                <a:gd name="T7" fmla="*/ 106 h 1225"/>
                <a:gd name="T8" fmla="*/ 10 w 10"/>
                <a:gd name="T9" fmla="*/ 67 h 1225"/>
                <a:gd name="T10" fmla="*/ 10 w 10"/>
                <a:gd name="T11" fmla="*/ 173 h 1225"/>
                <a:gd name="T12" fmla="*/ 0 w 10"/>
                <a:gd name="T13" fmla="*/ 134 h 1225"/>
                <a:gd name="T14" fmla="*/ 10 w 10"/>
                <a:gd name="T15" fmla="*/ 202 h 1225"/>
                <a:gd name="T16" fmla="*/ 0 w 10"/>
                <a:gd name="T17" fmla="*/ 240 h 1225"/>
                <a:gd name="T18" fmla="*/ 10 w 10"/>
                <a:gd name="T19" fmla="*/ 202 h 1225"/>
                <a:gd name="T20" fmla="*/ 10 w 10"/>
                <a:gd name="T21" fmla="*/ 307 h 1225"/>
                <a:gd name="T22" fmla="*/ 0 w 10"/>
                <a:gd name="T23" fmla="*/ 269 h 1225"/>
                <a:gd name="T24" fmla="*/ 10 w 10"/>
                <a:gd name="T25" fmla="*/ 336 h 1225"/>
                <a:gd name="T26" fmla="*/ 0 w 10"/>
                <a:gd name="T27" fmla="*/ 374 h 1225"/>
                <a:gd name="T28" fmla="*/ 10 w 10"/>
                <a:gd name="T29" fmla="*/ 336 h 1225"/>
                <a:gd name="T30" fmla="*/ 10 w 10"/>
                <a:gd name="T31" fmla="*/ 442 h 1225"/>
                <a:gd name="T32" fmla="*/ 0 w 10"/>
                <a:gd name="T33" fmla="*/ 403 h 1225"/>
                <a:gd name="T34" fmla="*/ 10 w 10"/>
                <a:gd name="T35" fmla="*/ 470 h 1225"/>
                <a:gd name="T36" fmla="*/ 0 w 10"/>
                <a:gd name="T37" fmla="*/ 509 h 1225"/>
                <a:gd name="T38" fmla="*/ 10 w 10"/>
                <a:gd name="T39" fmla="*/ 470 h 1225"/>
                <a:gd name="T40" fmla="*/ 10 w 10"/>
                <a:gd name="T41" fmla="*/ 576 h 1225"/>
                <a:gd name="T42" fmla="*/ 0 w 10"/>
                <a:gd name="T43" fmla="*/ 538 h 1225"/>
                <a:gd name="T44" fmla="*/ 10 w 10"/>
                <a:gd name="T45" fmla="*/ 605 h 1225"/>
                <a:gd name="T46" fmla="*/ 0 w 10"/>
                <a:gd name="T47" fmla="*/ 643 h 1225"/>
                <a:gd name="T48" fmla="*/ 10 w 10"/>
                <a:gd name="T49" fmla="*/ 605 h 1225"/>
                <a:gd name="T50" fmla="*/ 10 w 10"/>
                <a:gd name="T51" fmla="*/ 710 h 1225"/>
                <a:gd name="T52" fmla="*/ 0 w 10"/>
                <a:gd name="T53" fmla="*/ 672 h 1225"/>
                <a:gd name="T54" fmla="*/ 10 w 10"/>
                <a:gd name="T55" fmla="*/ 739 h 1225"/>
                <a:gd name="T56" fmla="*/ 0 w 10"/>
                <a:gd name="T57" fmla="*/ 778 h 1225"/>
                <a:gd name="T58" fmla="*/ 10 w 10"/>
                <a:gd name="T59" fmla="*/ 739 h 1225"/>
                <a:gd name="T60" fmla="*/ 10 w 10"/>
                <a:gd name="T61" fmla="*/ 845 h 1225"/>
                <a:gd name="T62" fmla="*/ 0 w 10"/>
                <a:gd name="T63" fmla="*/ 806 h 1225"/>
                <a:gd name="T64" fmla="*/ 10 w 10"/>
                <a:gd name="T65" fmla="*/ 874 h 1225"/>
                <a:gd name="T66" fmla="*/ 0 w 10"/>
                <a:gd name="T67" fmla="*/ 912 h 1225"/>
                <a:gd name="T68" fmla="*/ 10 w 10"/>
                <a:gd name="T69" fmla="*/ 874 h 1225"/>
                <a:gd name="T70" fmla="*/ 10 w 10"/>
                <a:gd name="T71" fmla="*/ 979 h 1225"/>
                <a:gd name="T72" fmla="*/ 0 w 10"/>
                <a:gd name="T73" fmla="*/ 941 h 1225"/>
                <a:gd name="T74" fmla="*/ 10 w 10"/>
                <a:gd name="T75" fmla="*/ 1008 h 1225"/>
                <a:gd name="T76" fmla="*/ 0 w 10"/>
                <a:gd name="T77" fmla="*/ 1046 h 1225"/>
                <a:gd name="T78" fmla="*/ 10 w 10"/>
                <a:gd name="T79" fmla="*/ 1008 h 1225"/>
                <a:gd name="T80" fmla="*/ 10 w 10"/>
                <a:gd name="T81" fmla="*/ 1114 h 1225"/>
                <a:gd name="T82" fmla="*/ 0 w 10"/>
                <a:gd name="T83" fmla="*/ 1075 h 1225"/>
                <a:gd name="T84" fmla="*/ 10 w 10"/>
                <a:gd name="T85" fmla="*/ 1142 h 1225"/>
                <a:gd name="T86" fmla="*/ 0 w 10"/>
                <a:gd name="T87" fmla="*/ 1181 h 1225"/>
                <a:gd name="T88" fmla="*/ 10 w 10"/>
                <a:gd name="T89" fmla="*/ 1142 h 1225"/>
                <a:gd name="T90" fmla="*/ 10 w 10"/>
                <a:gd name="T91" fmla="*/ 1225 h 1225"/>
                <a:gd name="T92" fmla="*/ 0 w 10"/>
                <a:gd name="T93" fmla="*/ 1210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 h="1225">
                  <a:moveTo>
                    <a:pt x="10" y="0"/>
                  </a:moveTo>
                  <a:lnTo>
                    <a:pt x="10" y="39"/>
                  </a:lnTo>
                  <a:lnTo>
                    <a:pt x="0" y="39"/>
                  </a:lnTo>
                  <a:lnTo>
                    <a:pt x="0" y="0"/>
                  </a:lnTo>
                  <a:lnTo>
                    <a:pt x="10" y="0"/>
                  </a:lnTo>
                  <a:close/>
                  <a:moveTo>
                    <a:pt x="10" y="67"/>
                  </a:moveTo>
                  <a:lnTo>
                    <a:pt x="10" y="106"/>
                  </a:lnTo>
                  <a:lnTo>
                    <a:pt x="0" y="106"/>
                  </a:lnTo>
                  <a:lnTo>
                    <a:pt x="0" y="67"/>
                  </a:lnTo>
                  <a:lnTo>
                    <a:pt x="10" y="67"/>
                  </a:lnTo>
                  <a:close/>
                  <a:moveTo>
                    <a:pt x="10" y="134"/>
                  </a:moveTo>
                  <a:lnTo>
                    <a:pt x="10" y="173"/>
                  </a:lnTo>
                  <a:lnTo>
                    <a:pt x="0" y="173"/>
                  </a:lnTo>
                  <a:lnTo>
                    <a:pt x="0" y="134"/>
                  </a:lnTo>
                  <a:lnTo>
                    <a:pt x="10" y="134"/>
                  </a:lnTo>
                  <a:close/>
                  <a:moveTo>
                    <a:pt x="10" y="202"/>
                  </a:moveTo>
                  <a:lnTo>
                    <a:pt x="10" y="240"/>
                  </a:lnTo>
                  <a:lnTo>
                    <a:pt x="0" y="240"/>
                  </a:lnTo>
                  <a:lnTo>
                    <a:pt x="0" y="202"/>
                  </a:lnTo>
                  <a:lnTo>
                    <a:pt x="10" y="202"/>
                  </a:lnTo>
                  <a:close/>
                  <a:moveTo>
                    <a:pt x="10" y="269"/>
                  </a:moveTo>
                  <a:lnTo>
                    <a:pt x="10" y="307"/>
                  </a:lnTo>
                  <a:lnTo>
                    <a:pt x="0" y="307"/>
                  </a:lnTo>
                  <a:lnTo>
                    <a:pt x="0" y="269"/>
                  </a:lnTo>
                  <a:lnTo>
                    <a:pt x="10" y="269"/>
                  </a:lnTo>
                  <a:close/>
                  <a:moveTo>
                    <a:pt x="10" y="336"/>
                  </a:moveTo>
                  <a:lnTo>
                    <a:pt x="10" y="374"/>
                  </a:lnTo>
                  <a:lnTo>
                    <a:pt x="0" y="374"/>
                  </a:lnTo>
                  <a:lnTo>
                    <a:pt x="0" y="336"/>
                  </a:lnTo>
                  <a:lnTo>
                    <a:pt x="10" y="336"/>
                  </a:lnTo>
                  <a:close/>
                  <a:moveTo>
                    <a:pt x="10" y="403"/>
                  </a:moveTo>
                  <a:lnTo>
                    <a:pt x="10" y="442"/>
                  </a:lnTo>
                  <a:lnTo>
                    <a:pt x="0" y="442"/>
                  </a:lnTo>
                  <a:lnTo>
                    <a:pt x="0" y="403"/>
                  </a:lnTo>
                  <a:lnTo>
                    <a:pt x="10" y="403"/>
                  </a:lnTo>
                  <a:close/>
                  <a:moveTo>
                    <a:pt x="10" y="470"/>
                  </a:moveTo>
                  <a:lnTo>
                    <a:pt x="10" y="509"/>
                  </a:lnTo>
                  <a:lnTo>
                    <a:pt x="0" y="509"/>
                  </a:lnTo>
                  <a:lnTo>
                    <a:pt x="0" y="470"/>
                  </a:lnTo>
                  <a:lnTo>
                    <a:pt x="10" y="470"/>
                  </a:lnTo>
                  <a:close/>
                  <a:moveTo>
                    <a:pt x="10" y="538"/>
                  </a:moveTo>
                  <a:lnTo>
                    <a:pt x="10" y="576"/>
                  </a:lnTo>
                  <a:lnTo>
                    <a:pt x="0" y="576"/>
                  </a:lnTo>
                  <a:lnTo>
                    <a:pt x="0" y="538"/>
                  </a:lnTo>
                  <a:lnTo>
                    <a:pt x="10" y="538"/>
                  </a:lnTo>
                  <a:close/>
                  <a:moveTo>
                    <a:pt x="10" y="605"/>
                  </a:moveTo>
                  <a:lnTo>
                    <a:pt x="10" y="643"/>
                  </a:lnTo>
                  <a:lnTo>
                    <a:pt x="0" y="643"/>
                  </a:lnTo>
                  <a:lnTo>
                    <a:pt x="0" y="605"/>
                  </a:lnTo>
                  <a:lnTo>
                    <a:pt x="10" y="605"/>
                  </a:lnTo>
                  <a:close/>
                  <a:moveTo>
                    <a:pt x="10" y="672"/>
                  </a:moveTo>
                  <a:lnTo>
                    <a:pt x="10" y="710"/>
                  </a:lnTo>
                  <a:lnTo>
                    <a:pt x="0" y="710"/>
                  </a:lnTo>
                  <a:lnTo>
                    <a:pt x="0" y="672"/>
                  </a:lnTo>
                  <a:lnTo>
                    <a:pt x="10" y="672"/>
                  </a:lnTo>
                  <a:close/>
                  <a:moveTo>
                    <a:pt x="10" y="739"/>
                  </a:moveTo>
                  <a:lnTo>
                    <a:pt x="10" y="778"/>
                  </a:lnTo>
                  <a:lnTo>
                    <a:pt x="0" y="778"/>
                  </a:lnTo>
                  <a:lnTo>
                    <a:pt x="0" y="739"/>
                  </a:lnTo>
                  <a:lnTo>
                    <a:pt x="10" y="739"/>
                  </a:lnTo>
                  <a:close/>
                  <a:moveTo>
                    <a:pt x="10" y="806"/>
                  </a:moveTo>
                  <a:lnTo>
                    <a:pt x="10" y="845"/>
                  </a:lnTo>
                  <a:lnTo>
                    <a:pt x="0" y="845"/>
                  </a:lnTo>
                  <a:lnTo>
                    <a:pt x="0" y="806"/>
                  </a:lnTo>
                  <a:lnTo>
                    <a:pt x="10" y="806"/>
                  </a:lnTo>
                  <a:close/>
                  <a:moveTo>
                    <a:pt x="10" y="874"/>
                  </a:moveTo>
                  <a:lnTo>
                    <a:pt x="10" y="912"/>
                  </a:lnTo>
                  <a:lnTo>
                    <a:pt x="0" y="912"/>
                  </a:lnTo>
                  <a:lnTo>
                    <a:pt x="0" y="874"/>
                  </a:lnTo>
                  <a:lnTo>
                    <a:pt x="10" y="874"/>
                  </a:lnTo>
                  <a:close/>
                  <a:moveTo>
                    <a:pt x="10" y="941"/>
                  </a:moveTo>
                  <a:lnTo>
                    <a:pt x="10" y="979"/>
                  </a:lnTo>
                  <a:lnTo>
                    <a:pt x="0" y="979"/>
                  </a:lnTo>
                  <a:lnTo>
                    <a:pt x="0" y="941"/>
                  </a:lnTo>
                  <a:lnTo>
                    <a:pt x="10" y="941"/>
                  </a:lnTo>
                  <a:close/>
                  <a:moveTo>
                    <a:pt x="10" y="1008"/>
                  </a:moveTo>
                  <a:lnTo>
                    <a:pt x="10" y="1046"/>
                  </a:lnTo>
                  <a:lnTo>
                    <a:pt x="0" y="1046"/>
                  </a:lnTo>
                  <a:lnTo>
                    <a:pt x="0" y="1008"/>
                  </a:lnTo>
                  <a:lnTo>
                    <a:pt x="10" y="1008"/>
                  </a:lnTo>
                  <a:close/>
                  <a:moveTo>
                    <a:pt x="10" y="1075"/>
                  </a:moveTo>
                  <a:lnTo>
                    <a:pt x="10" y="1114"/>
                  </a:lnTo>
                  <a:lnTo>
                    <a:pt x="0" y="1114"/>
                  </a:lnTo>
                  <a:lnTo>
                    <a:pt x="0" y="1075"/>
                  </a:lnTo>
                  <a:lnTo>
                    <a:pt x="10" y="1075"/>
                  </a:lnTo>
                  <a:close/>
                  <a:moveTo>
                    <a:pt x="10" y="1142"/>
                  </a:moveTo>
                  <a:lnTo>
                    <a:pt x="10" y="1181"/>
                  </a:lnTo>
                  <a:lnTo>
                    <a:pt x="0" y="1181"/>
                  </a:lnTo>
                  <a:lnTo>
                    <a:pt x="0" y="1142"/>
                  </a:lnTo>
                  <a:lnTo>
                    <a:pt x="10" y="1142"/>
                  </a:lnTo>
                  <a:close/>
                  <a:moveTo>
                    <a:pt x="10" y="1210"/>
                  </a:moveTo>
                  <a:lnTo>
                    <a:pt x="10" y="1225"/>
                  </a:lnTo>
                  <a:lnTo>
                    <a:pt x="0" y="1225"/>
                  </a:lnTo>
                  <a:lnTo>
                    <a:pt x="0" y="1210"/>
                  </a:lnTo>
                  <a:lnTo>
                    <a:pt x="10" y="121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134" name="Group 4133"/>
          <p:cNvGrpSpPr/>
          <p:nvPr/>
        </p:nvGrpSpPr>
        <p:grpSpPr>
          <a:xfrm>
            <a:off x="304800" y="1689556"/>
            <a:ext cx="613951" cy="4582201"/>
            <a:chOff x="304800" y="1276806"/>
            <a:chExt cx="613951" cy="4582201"/>
          </a:xfrm>
        </p:grpSpPr>
        <p:sp>
          <p:nvSpPr>
            <p:cNvPr id="9" name="Freeform 7"/>
            <p:cNvSpPr>
              <a:spLocks noEditPoints="1"/>
            </p:cNvSpPr>
            <p:nvPr/>
          </p:nvSpPr>
          <p:spPr bwMode="auto">
            <a:xfrm>
              <a:off x="747713" y="1517650"/>
              <a:ext cx="55563" cy="4248150"/>
            </a:xfrm>
            <a:custGeom>
              <a:avLst/>
              <a:gdLst>
                <a:gd name="T0" fmla="*/ 0 w 35"/>
                <a:gd name="T1" fmla="*/ 2671 h 2676"/>
                <a:gd name="T2" fmla="*/ 35 w 35"/>
                <a:gd name="T3" fmla="*/ 2671 h 2676"/>
                <a:gd name="T4" fmla="*/ 35 w 35"/>
                <a:gd name="T5" fmla="*/ 2676 h 2676"/>
                <a:gd name="T6" fmla="*/ 0 w 35"/>
                <a:gd name="T7" fmla="*/ 2676 h 2676"/>
                <a:gd name="T8" fmla="*/ 0 w 35"/>
                <a:gd name="T9" fmla="*/ 2671 h 2676"/>
                <a:gd name="T10" fmla="*/ 0 w 35"/>
                <a:gd name="T11" fmla="*/ 2428 h 2676"/>
                <a:gd name="T12" fmla="*/ 35 w 35"/>
                <a:gd name="T13" fmla="*/ 2428 h 2676"/>
                <a:gd name="T14" fmla="*/ 35 w 35"/>
                <a:gd name="T15" fmla="*/ 2433 h 2676"/>
                <a:gd name="T16" fmla="*/ 0 w 35"/>
                <a:gd name="T17" fmla="*/ 2433 h 2676"/>
                <a:gd name="T18" fmla="*/ 0 w 35"/>
                <a:gd name="T19" fmla="*/ 2428 h 2676"/>
                <a:gd name="T20" fmla="*/ 0 w 35"/>
                <a:gd name="T21" fmla="*/ 2185 h 2676"/>
                <a:gd name="T22" fmla="*/ 35 w 35"/>
                <a:gd name="T23" fmla="*/ 2185 h 2676"/>
                <a:gd name="T24" fmla="*/ 35 w 35"/>
                <a:gd name="T25" fmla="*/ 2191 h 2676"/>
                <a:gd name="T26" fmla="*/ 0 w 35"/>
                <a:gd name="T27" fmla="*/ 2191 h 2676"/>
                <a:gd name="T28" fmla="*/ 0 w 35"/>
                <a:gd name="T29" fmla="*/ 2185 h 2676"/>
                <a:gd name="T30" fmla="*/ 0 w 35"/>
                <a:gd name="T31" fmla="*/ 1942 h 2676"/>
                <a:gd name="T32" fmla="*/ 35 w 35"/>
                <a:gd name="T33" fmla="*/ 1942 h 2676"/>
                <a:gd name="T34" fmla="*/ 35 w 35"/>
                <a:gd name="T35" fmla="*/ 1948 h 2676"/>
                <a:gd name="T36" fmla="*/ 0 w 35"/>
                <a:gd name="T37" fmla="*/ 1948 h 2676"/>
                <a:gd name="T38" fmla="*/ 0 w 35"/>
                <a:gd name="T39" fmla="*/ 1942 h 2676"/>
                <a:gd name="T40" fmla="*/ 0 w 35"/>
                <a:gd name="T41" fmla="*/ 1699 h 2676"/>
                <a:gd name="T42" fmla="*/ 35 w 35"/>
                <a:gd name="T43" fmla="*/ 1699 h 2676"/>
                <a:gd name="T44" fmla="*/ 35 w 35"/>
                <a:gd name="T45" fmla="*/ 1705 h 2676"/>
                <a:gd name="T46" fmla="*/ 0 w 35"/>
                <a:gd name="T47" fmla="*/ 1705 h 2676"/>
                <a:gd name="T48" fmla="*/ 0 w 35"/>
                <a:gd name="T49" fmla="*/ 1699 h 2676"/>
                <a:gd name="T50" fmla="*/ 0 w 35"/>
                <a:gd name="T51" fmla="*/ 1456 h 2676"/>
                <a:gd name="T52" fmla="*/ 35 w 35"/>
                <a:gd name="T53" fmla="*/ 1456 h 2676"/>
                <a:gd name="T54" fmla="*/ 35 w 35"/>
                <a:gd name="T55" fmla="*/ 1462 h 2676"/>
                <a:gd name="T56" fmla="*/ 0 w 35"/>
                <a:gd name="T57" fmla="*/ 1462 h 2676"/>
                <a:gd name="T58" fmla="*/ 0 w 35"/>
                <a:gd name="T59" fmla="*/ 1456 h 2676"/>
                <a:gd name="T60" fmla="*/ 0 w 35"/>
                <a:gd name="T61" fmla="*/ 1214 h 2676"/>
                <a:gd name="T62" fmla="*/ 35 w 35"/>
                <a:gd name="T63" fmla="*/ 1214 h 2676"/>
                <a:gd name="T64" fmla="*/ 35 w 35"/>
                <a:gd name="T65" fmla="*/ 1220 h 2676"/>
                <a:gd name="T66" fmla="*/ 0 w 35"/>
                <a:gd name="T67" fmla="*/ 1220 h 2676"/>
                <a:gd name="T68" fmla="*/ 0 w 35"/>
                <a:gd name="T69" fmla="*/ 1214 h 2676"/>
                <a:gd name="T70" fmla="*/ 0 w 35"/>
                <a:gd name="T71" fmla="*/ 971 h 2676"/>
                <a:gd name="T72" fmla="*/ 35 w 35"/>
                <a:gd name="T73" fmla="*/ 971 h 2676"/>
                <a:gd name="T74" fmla="*/ 35 w 35"/>
                <a:gd name="T75" fmla="*/ 977 h 2676"/>
                <a:gd name="T76" fmla="*/ 0 w 35"/>
                <a:gd name="T77" fmla="*/ 977 h 2676"/>
                <a:gd name="T78" fmla="*/ 0 w 35"/>
                <a:gd name="T79" fmla="*/ 971 h 2676"/>
                <a:gd name="T80" fmla="*/ 0 w 35"/>
                <a:gd name="T81" fmla="*/ 729 h 2676"/>
                <a:gd name="T82" fmla="*/ 35 w 35"/>
                <a:gd name="T83" fmla="*/ 729 h 2676"/>
                <a:gd name="T84" fmla="*/ 35 w 35"/>
                <a:gd name="T85" fmla="*/ 734 h 2676"/>
                <a:gd name="T86" fmla="*/ 0 w 35"/>
                <a:gd name="T87" fmla="*/ 734 h 2676"/>
                <a:gd name="T88" fmla="*/ 0 w 35"/>
                <a:gd name="T89" fmla="*/ 729 h 2676"/>
                <a:gd name="T90" fmla="*/ 0 w 35"/>
                <a:gd name="T91" fmla="*/ 486 h 2676"/>
                <a:gd name="T92" fmla="*/ 35 w 35"/>
                <a:gd name="T93" fmla="*/ 486 h 2676"/>
                <a:gd name="T94" fmla="*/ 35 w 35"/>
                <a:gd name="T95" fmla="*/ 492 h 2676"/>
                <a:gd name="T96" fmla="*/ 0 w 35"/>
                <a:gd name="T97" fmla="*/ 492 h 2676"/>
                <a:gd name="T98" fmla="*/ 0 w 35"/>
                <a:gd name="T99" fmla="*/ 486 h 2676"/>
                <a:gd name="T100" fmla="*/ 0 w 35"/>
                <a:gd name="T101" fmla="*/ 243 h 2676"/>
                <a:gd name="T102" fmla="*/ 35 w 35"/>
                <a:gd name="T103" fmla="*/ 243 h 2676"/>
                <a:gd name="T104" fmla="*/ 35 w 35"/>
                <a:gd name="T105" fmla="*/ 249 h 2676"/>
                <a:gd name="T106" fmla="*/ 0 w 35"/>
                <a:gd name="T107" fmla="*/ 249 h 2676"/>
                <a:gd name="T108" fmla="*/ 0 w 35"/>
                <a:gd name="T109" fmla="*/ 243 h 2676"/>
                <a:gd name="T110" fmla="*/ 0 w 35"/>
                <a:gd name="T111" fmla="*/ 0 h 2676"/>
                <a:gd name="T112" fmla="*/ 35 w 35"/>
                <a:gd name="T113" fmla="*/ 0 h 2676"/>
                <a:gd name="T114" fmla="*/ 35 w 35"/>
                <a:gd name="T115" fmla="*/ 6 h 2676"/>
                <a:gd name="T116" fmla="*/ 0 w 35"/>
                <a:gd name="T117" fmla="*/ 6 h 2676"/>
                <a:gd name="T118" fmla="*/ 0 w 35"/>
                <a:gd name="T119" fmla="*/ 0 h 2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 h="2676">
                  <a:moveTo>
                    <a:pt x="0" y="2671"/>
                  </a:moveTo>
                  <a:lnTo>
                    <a:pt x="35" y="2671"/>
                  </a:lnTo>
                  <a:lnTo>
                    <a:pt x="35" y="2676"/>
                  </a:lnTo>
                  <a:lnTo>
                    <a:pt x="0" y="2676"/>
                  </a:lnTo>
                  <a:lnTo>
                    <a:pt x="0" y="2671"/>
                  </a:lnTo>
                  <a:close/>
                  <a:moveTo>
                    <a:pt x="0" y="2428"/>
                  </a:moveTo>
                  <a:lnTo>
                    <a:pt x="35" y="2428"/>
                  </a:lnTo>
                  <a:lnTo>
                    <a:pt x="35" y="2433"/>
                  </a:lnTo>
                  <a:lnTo>
                    <a:pt x="0" y="2433"/>
                  </a:lnTo>
                  <a:lnTo>
                    <a:pt x="0" y="2428"/>
                  </a:lnTo>
                  <a:close/>
                  <a:moveTo>
                    <a:pt x="0" y="2185"/>
                  </a:moveTo>
                  <a:lnTo>
                    <a:pt x="35" y="2185"/>
                  </a:lnTo>
                  <a:lnTo>
                    <a:pt x="35" y="2191"/>
                  </a:lnTo>
                  <a:lnTo>
                    <a:pt x="0" y="2191"/>
                  </a:lnTo>
                  <a:lnTo>
                    <a:pt x="0" y="2185"/>
                  </a:lnTo>
                  <a:close/>
                  <a:moveTo>
                    <a:pt x="0" y="1942"/>
                  </a:moveTo>
                  <a:lnTo>
                    <a:pt x="35" y="1942"/>
                  </a:lnTo>
                  <a:lnTo>
                    <a:pt x="35" y="1948"/>
                  </a:lnTo>
                  <a:lnTo>
                    <a:pt x="0" y="1948"/>
                  </a:lnTo>
                  <a:lnTo>
                    <a:pt x="0" y="1942"/>
                  </a:lnTo>
                  <a:close/>
                  <a:moveTo>
                    <a:pt x="0" y="1699"/>
                  </a:moveTo>
                  <a:lnTo>
                    <a:pt x="35" y="1699"/>
                  </a:lnTo>
                  <a:lnTo>
                    <a:pt x="35" y="1705"/>
                  </a:lnTo>
                  <a:lnTo>
                    <a:pt x="0" y="1705"/>
                  </a:lnTo>
                  <a:lnTo>
                    <a:pt x="0" y="1699"/>
                  </a:lnTo>
                  <a:close/>
                  <a:moveTo>
                    <a:pt x="0" y="1456"/>
                  </a:moveTo>
                  <a:lnTo>
                    <a:pt x="35" y="1456"/>
                  </a:lnTo>
                  <a:lnTo>
                    <a:pt x="35" y="1462"/>
                  </a:lnTo>
                  <a:lnTo>
                    <a:pt x="0" y="1462"/>
                  </a:lnTo>
                  <a:lnTo>
                    <a:pt x="0" y="1456"/>
                  </a:lnTo>
                  <a:close/>
                  <a:moveTo>
                    <a:pt x="0" y="1214"/>
                  </a:moveTo>
                  <a:lnTo>
                    <a:pt x="35" y="1214"/>
                  </a:lnTo>
                  <a:lnTo>
                    <a:pt x="35" y="1220"/>
                  </a:lnTo>
                  <a:lnTo>
                    <a:pt x="0" y="1220"/>
                  </a:lnTo>
                  <a:lnTo>
                    <a:pt x="0" y="1214"/>
                  </a:lnTo>
                  <a:close/>
                  <a:moveTo>
                    <a:pt x="0" y="971"/>
                  </a:moveTo>
                  <a:lnTo>
                    <a:pt x="35" y="971"/>
                  </a:lnTo>
                  <a:lnTo>
                    <a:pt x="35" y="977"/>
                  </a:lnTo>
                  <a:lnTo>
                    <a:pt x="0" y="977"/>
                  </a:lnTo>
                  <a:lnTo>
                    <a:pt x="0" y="971"/>
                  </a:lnTo>
                  <a:close/>
                  <a:moveTo>
                    <a:pt x="0" y="729"/>
                  </a:moveTo>
                  <a:lnTo>
                    <a:pt x="35" y="729"/>
                  </a:lnTo>
                  <a:lnTo>
                    <a:pt x="35" y="734"/>
                  </a:lnTo>
                  <a:lnTo>
                    <a:pt x="0" y="734"/>
                  </a:lnTo>
                  <a:lnTo>
                    <a:pt x="0" y="729"/>
                  </a:lnTo>
                  <a:close/>
                  <a:moveTo>
                    <a:pt x="0" y="486"/>
                  </a:moveTo>
                  <a:lnTo>
                    <a:pt x="35" y="486"/>
                  </a:lnTo>
                  <a:lnTo>
                    <a:pt x="35" y="492"/>
                  </a:lnTo>
                  <a:lnTo>
                    <a:pt x="0" y="492"/>
                  </a:lnTo>
                  <a:lnTo>
                    <a:pt x="0" y="486"/>
                  </a:lnTo>
                  <a:close/>
                  <a:moveTo>
                    <a:pt x="0" y="243"/>
                  </a:moveTo>
                  <a:lnTo>
                    <a:pt x="35" y="243"/>
                  </a:lnTo>
                  <a:lnTo>
                    <a:pt x="35" y="249"/>
                  </a:lnTo>
                  <a:lnTo>
                    <a:pt x="0" y="249"/>
                  </a:lnTo>
                  <a:lnTo>
                    <a:pt x="0" y="243"/>
                  </a:lnTo>
                  <a:close/>
                  <a:moveTo>
                    <a:pt x="0" y="0"/>
                  </a:moveTo>
                  <a:lnTo>
                    <a:pt x="35" y="0"/>
                  </a:lnTo>
                  <a:lnTo>
                    <a:pt x="35" y="6"/>
                  </a:lnTo>
                  <a:lnTo>
                    <a:pt x="0" y="6"/>
                  </a:lnTo>
                  <a:lnTo>
                    <a:pt x="0" y="0"/>
                  </a:lnTo>
                  <a:close/>
                </a:path>
              </a:pathLst>
            </a:custGeom>
            <a:solidFill>
              <a:srgbClr val="868686"/>
            </a:solidFill>
            <a:ln w="1"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dirty="0"/>
            </a:p>
          </p:txBody>
        </p:sp>
        <p:sp>
          <p:nvSpPr>
            <p:cNvPr id="31" name="Rectangle 29"/>
            <p:cNvSpPr>
              <a:spLocks noChangeArrowheads="1"/>
            </p:cNvSpPr>
            <p:nvPr/>
          </p:nvSpPr>
          <p:spPr bwMode="auto">
            <a:xfrm>
              <a:off x="492125" y="564356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096" name="Rectangle 30"/>
            <p:cNvSpPr>
              <a:spLocks noChangeArrowheads="1"/>
            </p:cNvSpPr>
            <p:nvPr/>
          </p:nvSpPr>
          <p:spPr bwMode="auto">
            <a:xfrm>
              <a:off x="401638" y="5257800"/>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097" name="Rectangle 31"/>
            <p:cNvSpPr>
              <a:spLocks noChangeArrowheads="1"/>
            </p:cNvSpPr>
            <p:nvPr/>
          </p:nvSpPr>
          <p:spPr bwMode="auto">
            <a:xfrm>
              <a:off x="401638" y="487203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099" name="Rectangle 32"/>
            <p:cNvSpPr>
              <a:spLocks noChangeArrowheads="1"/>
            </p:cNvSpPr>
            <p:nvPr/>
          </p:nvSpPr>
          <p:spPr bwMode="auto">
            <a:xfrm>
              <a:off x="401638" y="4487863"/>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00" name="Rectangle 33"/>
            <p:cNvSpPr>
              <a:spLocks noChangeArrowheads="1"/>
            </p:cNvSpPr>
            <p:nvPr/>
          </p:nvSpPr>
          <p:spPr bwMode="auto">
            <a:xfrm>
              <a:off x="401638" y="4102100"/>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01" name="Rectangle 34"/>
            <p:cNvSpPr>
              <a:spLocks noChangeArrowheads="1"/>
            </p:cNvSpPr>
            <p:nvPr/>
          </p:nvSpPr>
          <p:spPr bwMode="auto">
            <a:xfrm>
              <a:off x="312738" y="37163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02" name="Rectangle 35"/>
            <p:cNvSpPr>
              <a:spLocks noChangeArrowheads="1"/>
            </p:cNvSpPr>
            <p:nvPr/>
          </p:nvSpPr>
          <p:spPr bwMode="auto">
            <a:xfrm>
              <a:off x="312738" y="3330575"/>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03" name="Rectangle 36"/>
            <p:cNvSpPr>
              <a:spLocks noChangeArrowheads="1"/>
            </p:cNvSpPr>
            <p:nvPr/>
          </p:nvSpPr>
          <p:spPr bwMode="auto">
            <a:xfrm>
              <a:off x="312738" y="29448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140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04" name="Rectangle 37"/>
            <p:cNvSpPr>
              <a:spLocks noChangeArrowheads="1"/>
            </p:cNvSpPr>
            <p:nvPr/>
          </p:nvSpPr>
          <p:spPr bwMode="auto">
            <a:xfrm>
              <a:off x="312738" y="2560638"/>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160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05" name="Rectangle 38"/>
            <p:cNvSpPr>
              <a:spLocks noChangeArrowheads="1"/>
            </p:cNvSpPr>
            <p:nvPr/>
          </p:nvSpPr>
          <p:spPr bwMode="auto">
            <a:xfrm>
              <a:off x="312738" y="2174875"/>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180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06" name="Rectangle 39"/>
            <p:cNvSpPr>
              <a:spLocks noChangeArrowheads="1"/>
            </p:cNvSpPr>
            <p:nvPr/>
          </p:nvSpPr>
          <p:spPr bwMode="auto">
            <a:xfrm>
              <a:off x="312738" y="178911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07" name="Rectangle 40"/>
            <p:cNvSpPr>
              <a:spLocks noChangeArrowheads="1"/>
            </p:cNvSpPr>
            <p:nvPr/>
          </p:nvSpPr>
          <p:spPr bwMode="auto">
            <a:xfrm>
              <a:off x="312738" y="140335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latin typeface="Calibri" pitchFamily="34" charset="0"/>
                  <a:cs typeface="Arial" pitchFamily="34" charset="0"/>
                </a:rPr>
                <a:t>220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26" name="Rectangle 59"/>
            <p:cNvSpPr>
              <a:spLocks noChangeArrowheads="1"/>
            </p:cNvSpPr>
            <p:nvPr/>
          </p:nvSpPr>
          <p:spPr bwMode="auto">
            <a:xfrm>
              <a:off x="304800" y="1276806"/>
              <a:ext cx="6139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pitchFamily="34" charset="0"/>
                  <a:cs typeface="Arial" pitchFamily="34" charset="0"/>
                </a:rPr>
                <a:t>Price ($)</a:t>
              </a:r>
              <a:endParaRPr kumimoji="0" lang="en-US" sz="1800" b="1" i="0" u="none" strike="noStrike" cap="none" normalizeH="0" baseline="0" dirty="0">
                <a:ln>
                  <a:noFill/>
                </a:ln>
                <a:solidFill>
                  <a:schemeClr val="tx1"/>
                </a:solidFill>
                <a:effectLst/>
                <a:latin typeface="Arial" pitchFamily="34" charset="0"/>
                <a:cs typeface="Arial" pitchFamily="34" charset="0"/>
              </a:endParaRPr>
            </a:p>
          </p:txBody>
        </p:sp>
      </p:grpSp>
      <p:grpSp>
        <p:nvGrpSpPr>
          <p:cNvPr id="4140" name="Group 4139"/>
          <p:cNvGrpSpPr/>
          <p:nvPr/>
        </p:nvGrpSpPr>
        <p:grpSpPr>
          <a:xfrm>
            <a:off x="823913" y="3443288"/>
            <a:ext cx="1281112" cy="2689225"/>
            <a:chOff x="823913" y="3030538"/>
            <a:chExt cx="1281112" cy="2689225"/>
          </a:xfrm>
        </p:grpSpPr>
        <p:sp>
          <p:nvSpPr>
            <p:cNvPr id="17" name="Oval 15"/>
            <p:cNvSpPr>
              <a:spLocks noChangeArrowheads="1"/>
            </p:cNvSpPr>
            <p:nvPr/>
          </p:nvSpPr>
          <p:spPr bwMode="auto">
            <a:xfrm>
              <a:off x="2041525" y="3030538"/>
              <a:ext cx="63500" cy="650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7" name="Freeform 60"/>
            <p:cNvSpPr>
              <a:spLocks noEditPoints="1"/>
            </p:cNvSpPr>
            <p:nvPr/>
          </p:nvSpPr>
          <p:spPr bwMode="auto">
            <a:xfrm>
              <a:off x="823913" y="3044825"/>
              <a:ext cx="1219200" cy="14288"/>
            </a:xfrm>
            <a:custGeom>
              <a:avLst/>
              <a:gdLst>
                <a:gd name="T0" fmla="*/ 0 w 768"/>
                <a:gd name="T1" fmla="*/ 0 h 9"/>
                <a:gd name="T2" fmla="*/ 38 w 768"/>
                <a:gd name="T3" fmla="*/ 0 h 9"/>
                <a:gd name="T4" fmla="*/ 38 w 768"/>
                <a:gd name="T5" fmla="*/ 9 h 9"/>
                <a:gd name="T6" fmla="*/ 0 w 768"/>
                <a:gd name="T7" fmla="*/ 9 h 9"/>
                <a:gd name="T8" fmla="*/ 0 w 768"/>
                <a:gd name="T9" fmla="*/ 0 h 9"/>
                <a:gd name="T10" fmla="*/ 67 w 768"/>
                <a:gd name="T11" fmla="*/ 0 h 9"/>
                <a:gd name="T12" fmla="*/ 105 w 768"/>
                <a:gd name="T13" fmla="*/ 0 h 9"/>
                <a:gd name="T14" fmla="*/ 105 w 768"/>
                <a:gd name="T15" fmla="*/ 9 h 9"/>
                <a:gd name="T16" fmla="*/ 67 w 768"/>
                <a:gd name="T17" fmla="*/ 9 h 9"/>
                <a:gd name="T18" fmla="*/ 67 w 768"/>
                <a:gd name="T19" fmla="*/ 0 h 9"/>
                <a:gd name="T20" fmla="*/ 134 w 768"/>
                <a:gd name="T21" fmla="*/ 0 h 9"/>
                <a:gd name="T22" fmla="*/ 173 w 768"/>
                <a:gd name="T23" fmla="*/ 0 h 9"/>
                <a:gd name="T24" fmla="*/ 173 w 768"/>
                <a:gd name="T25" fmla="*/ 9 h 9"/>
                <a:gd name="T26" fmla="*/ 134 w 768"/>
                <a:gd name="T27" fmla="*/ 9 h 9"/>
                <a:gd name="T28" fmla="*/ 134 w 768"/>
                <a:gd name="T29" fmla="*/ 0 h 9"/>
                <a:gd name="T30" fmla="*/ 201 w 768"/>
                <a:gd name="T31" fmla="*/ 0 h 9"/>
                <a:gd name="T32" fmla="*/ 240 w 768"/>
                <a:gd name="T33" fmla="*/ 0 h 9"/>
                <a:gd name="T34" fmla="*/ 240 w 768"/>
                <a:gd name="T35" fmla="*/ 9 h 9"/>
                <a:gd name="T36" fmla="*/ 201 w 768"/>
                <a:gd name="T37" fmla="*/ 9 h 9"/>
                <a:gd name="T38" fmla="*/ 201 w 768"/>
                <a:gd name="T39" fmla="*/ 0 h 9"/>
                <a:gd name="T40" fmla="*/ 269 w 768"/>
                <a:gd name="T41" fmla="*/ 0 h 9"/>
                <a:gd name="T42" fmla="*/ 307 w 768"/>
                <a:gd name="T43" fmla="*/ 0 h 9"/>
                <a:gd name="T44" fmla="*/ 307 w 768"/>
                <a:gd name="T45" fmla="*/ 9 h 9"/>
                <a:gd name="T46" fmla="*/ 269 w 768"/>
                <a:gd name="T47" fmla="*/ 9 h 9"/>
                <a:gd name="T48" fmla="*/ 269 w 768"/>
                <a:gd name="T49" fmla="*/ 0 h 9"/>
                <a:gd name="T50" fmla="*/ 336 w 768"/>
                <a:gd name="T51" fmla="*/ 0 h 9"/>
                <a:gd name="T52" fmla="*/ 374 w 768"/>
                <a:gd name="T53" fmla="*/ 0 h 9"/>
                <a:gd name="T54" fmla="*/ 374 w 768"/>
                <a:gd name="T55" fmla="*/ 9 h 9"/>
                <a:gd name="T56" fmla="*/ 336 w 768"/>
                <a:gd name="T57" fmla="*/ 9 h 9"/>
                <a:gd name="T58" fmla="*/ 336 w 768"/>
                <a:gd name="T59" fmla="*/ 0 h 9"/>
                <a:gd name="T60" fmla="*/ 403 w 768"/>
                <a:gd name="T61" fmla="*/ 0 h 9"/>
                <a:gd name="T62" fmla="*/ 441 w 768"/>
                <a:gd name="T63" fmla="*/ 0 h 9"/>
                <a:gd name="T64" fmla="*/ 441 w 768"/>
                <a:gd name="T65" fmla="*/ 9 h 9"/>
                <a:gd name="T66" fmla="*/ 403 w 768"/>
                <a:gd name="T67" fmla="*/ 9 h 9"/>
                <a:gd name="T68" fmla="*/ 403 w 768"/>
                <a:gd name="T69" fmla="*/ 0 h 9"/>
                <a:gd name="T70" fmla="*/ 470 w 768"/>
                <a:gd name="T71" fmla="*/ 0 h 9"/>
                <a:gd name="T72" fmla="*/ 509 w 768"/>
                <a:gd name="T73" fmla="*/ 0 h 9"/>
                <a:gd name="T74" fmla="*/ 509 w 768"/>
                <a:gd name="T75" fmla="*/ 9 h 9"/>
                <a:gd name="T76" fmla="*/ 470 w 768"/>
                <a:gd name="T77" fmla="*/ 9 h 9"/>
                <a:gd name="T78" fmla="*/ 470 w 768"/>
                <a:gd name="T79" fmla="*/ 0 h 9"/>
                <a:gd name="T80" fmla="*/ 537 w 768"/>
                <a:gd name="T81" fmla="*/ 0 h 9"/>
                <a:gd name="T82" fmla="*/ 576 w 768"/>
                <a:gd name="T83" fmla="*/ 0 h 9"/>
                <a:gd name="T84" fmla="*/ 576 w 768"/>
                <a:gd name="T85" fmla="*/ 9 h 9"/>
                <a:gd name="T86" fmla="*/ 537 w 768"/>
                <a:gd name="T87" fmla="*/ 9 h 9"/>
                <a:gd name="T88" fmla="*/ 537 w 768"/>
                <a:gd name="T89" fmla="*/ 0 h 9"/>
                <a:gd name="T90" fmla="*/ 605 w 768"/>
                <a:gd name="T91" fmla="*/ 0 h 9"/>
                <a:gd name="T92" fmla="*/ 643 w 768"/>
                <a:gd name="T93" fmla="*/ 0 h 9"/>
                <a:gd name="T94" fmla="*/ 643 w 768"/>
                <a:gd name="T95" fmla="*/ 9 h 9"/>
                <a:gd name="T96" fmla="*/ 605 w 768"/>
                <a:gd name="T97" fmla="*/ 9 h 9"/>
                <a:gd name="T98" fmla="*/ 605 w 768"/>
                <a:gd name="T99" fmla="*/ 0 h 9"/>
                <a:gd name="T100" fmla="*/ 672 w 768"/>
                <a:gd name="T101" fmla="*/ 0 h 9"/>
                <a:gd name="T102" fmla="*/ 710 w 768"/>
                <a:gd name="T103" fmla="*/ 0 h 9"/>
                <a:gd name="T104" fmla="*/ 710 w 768"/>
                <a:gd name="T105" fmla="*/ 9 h 9"/>
                <a:gd name="T106" fmla="*/ 672 w 768"/>
                <a:gd name="T107" fmla="*/ 9 h 9"/>
                <a:gd name="T108" fmla="*/ 672 w 768"/>
                <a:gd name="T109" fmla="*/ 0 h 9"/>
                <a:gd name="T110" fmla="*/ 739 w 768"/>
                <a:gd name="T111" fmla="*/ 0 h 9"/>
                <a:gd name="T112" fmla="*/ 768 w 768"/>
                <a:gd name="T113" fmla="*/ 0 h 9"/>
                <a:gd name="T114" fmla="*/ 768 w 768"/>
                <a:gd name="T115" fmla="*/ 9 h 9"/>
                <a:gd name="T116" fmla="*/ 739 w 768"/>
                <a:gd name="T117" fmla="*/ 9 h 9"/>
                <a:gd name="T118" fmla="*/ 739 w 768"/>
                <a:gd name="T1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8" h="9">
                  <a:moveTo>
                    <a:pt x="0" y="0"/>
                  </a:moveTo>
                  <a:lnTo>
                    <a:pt x="38" y="0"/>
                  </a:lnTo>
                  <a:lnTo>
                    <a:pt x="38" y="9"/>
                  </a:lnTo>
                  <a:lnTo>
                    <a:pt x="0" y="9"/>
                  </a:lnTo>
                  <a:lnTo>
                    <a:pt x="0" y="0"/>
                  </a:lnTo>
                  <a:close/>
                  <a:moveTo>
                    <a:pt x="67" y="0"/>
                  </a:moveTo>
                  <a:lnTo>
                    <a:pt x="105" y="0"/>
                  </a:lnTo>
                  <a:lnTo>
                    <a:pt x="105" y="9"/>
                  </a:lnTo>
                  <a:lnTo>
                    <a:pt x="67" y="9"/>
                  </a:lnTo>
                  <a:lnTo>
                    <a:pt x="67" y="0"/>
                  </a:lnTo>
                  <a:close/>
                  <a:moveTo>
                    <a:pt x="134" y="0"/>
                  </a:moveTo>
                  <a:lnTo>
                    <a:pt x="173" y="0"/>
                  </a:lnTo>
                  <a:lnTo>
                    <a:pt x="173" y="9"/>
                  </a:lnTo>
                  <a:lnTo>
                    <a:pt x="134" y="9"/>
                  </a:lnTo>
                  <a:lnTo>
                    <a:pt x="134" y="0"/>
                  </a:lnTo>
                  <a:close/>
                  <a:moveTo>
                    <a:pt x="201" y="0"/>
                  </a:moveTo>
                  <a:lnTo>
                    <a:pt x="240" y="0"/>
                  </a:lnTo>
                  <a:lnTo>
                    <a:pt x="240" y="9"/>
                  </a:lnTo>
                  <a:lnTo>
                    <a:pt x="201" y="9"/>
                  </a:lnTo>
                  <a:lnTo>
                    <a:pt x="201" y="0"/>
                  </a:lnTo>
                  <a:close/>
                  <a:moveTo>
                    <a:pt x="269" y="0"/>
                  </a:moveTo>
                  <a:lnTo>
                    <a:pt x="307" y="0"/>
                  </a:lnTo>
                  <a:lnTo>
                    <a:pt x="307" y="9"/>
                  </a:lnTo>
                  <a:lnTo>
                    <a:pt x="269" y="9"/>
                  </a:lnTo>
                  <a:lnTo>
                    <a:pt x="269" y="0"/>
                  </a:lnTo>
                  <a:close/>
                  <a:moveTo>
                    <a:pt x="336" y="0"/>
                  </a:moveTo>
                  <a:lnTo>
                    <a:pt x="374" y="0"/>
                  </a:lnTo>
                  <a:lnTo>
                    <a:pt x="374" y="9"/>
                  </a:lnTo>
                  <a:lnTo>
                    <a:pt x="336" y="9"/>
                  </a:lnTo>
                  <a:lnTo>
                    <a:pt x="336" y="0"/>
                  </a:lnTo>
                  <a:close/>
                  <a:moveTo>
                    <a:pt x="403" y="0"/>
                  </a:moveTo>
                  <a:lnTo>
                    <a:pt x="441" y="0"/>
                  </a:lnTo>
                  <a:lnTo>
                    <a:pt x="441" y="9"/>
                  </a:lnTo>
                  <a:lnTo>
                    <a:pt x="403" y="9"/>
                  </a:lnTo>
                  <a:lnTo>
                    <a:pt x="403" y="0"/>
                  </a:lnTo>
                  <a:close/>
                  <a:moveTo>
                    <a:pt x="470" y="0"/>
                  </a:moveTo>
                  <a:lnTo>
                    <a:pt x="509" y="0"/>
                  </a:lnTo>
                  <a:lnTo>
                    <a:pt x="509" y="9"/>
                  </a:lnTo>
                  <a:lnTo>
                    <a:pt x="470" y="9"/>
                  </a:lnTo>
                  <a:lnTo>
                    <a:pt x="470" y="0"/>
                  </a:lnTo>
                  <a:close/>
                  <a:moveTo>
                    <a:pt x="537" y="0"/>
                  </a:moveTo>
                  <a:lnTo>
                    <a:pt x="576" y="0"/>
                  </a:lnTo>
                  <a:lnTo>
                    <a:pt x="576" y="9"/>
                  </a:lnTo>
                  <a:lnTo>
                    <a:pt x="537" y="9"/>
                  </a:lnTo>
                  <a:lnTo>
                    <a:pt x="537" y="0"/>
                  </a:lnTo>
                  <a:close/>
                  <a:moveTo>
                    <a:pt x="605" y="0"/>
                  </a:moveTo>
                  <a:lnTo>
                    <a:pt x="643" y="0"/>
                  </a:lnTo>
                  <a:lnTo>
                    <a:pt x="643" y="9"/>
                  </a:lnTo>
                  <a:lnTo>
                    <a:pt x="605" y="9"/>
                  </a:lnTo>
                  <a:lnTo>
                    <a:pt x="605" y="0"/>
                  </a:lnTo>
                  <a:close/>
                  <a:moveTo>
                    <a:pt x="672" y="0"/>
                  </a:moveTo>
                  <a:lnTo>
                    <a:pt x="710" y="0"/>
                  </a:lnTo>
                  <a:lnTo>
                    <a:pt x="710" y="9"/>
                  </a:lnTo>
                  <a:lnTo>
                    <a:pt x="672" y="9"/>
                  </a:lnTo>
                  <a:lnTo>
                    <a:pt x="672" y="0"/>
                  </a:lnTo>
                  <a:close/>
                  <a:moveTo>
                    <a:pt x="739" y="0"/>
                  </a:moveTo>
                  <a:lnTo>
                    <a:pt x="768" y="0"/>
                  </a:lnTo>
                  <a:lnTo>
                    <a:pt x="768" y="9"/>
                  </a:lnTo>
                  <a:lnTo>
                    <a:pt x="739" y="9"/>
                  </a:lnTo>
                  <a:lnTo>
                    <a:pt x="739"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8" name="Freeform 61"/>
            <p:cNvSpPr>
              <a:spLocks noEditPoints="1"/>
            </p:cNvSpPr>
            <p:nvPr/>
          </p:nvSpPr>
          <p:spPr bwMode="auto">
            <a:xfrm>
              <a:off x="2035175" y="3128963"/>
              <a:ext cx="15875" cy="2590800"/>
            </a:xfrm>
            <a:custGeom>
              <a:avLst/>
              <a:gdLst>
                <a:gd name="T0" fmla="*/ 10 w 10"/>
                <a:gd name="T1" fmla="*/ 38 h 1632"/>
                <a:gd name="T2" fmla="*/ 0 w 10"/>
                <a:gd name="T3" fmla="*/ 0 h 1632"/>
                <a:gd name="T4" fmla="*/ 10 w 10"/>
                <a:gd name="T5" fmla="*/ 67 h 1632"/>
                <a:gd name="T6" fmla="*/ 0 w 10"/>
                <a:gd name="T7" fmla="*/ 105 h 1632"/>
                <a:gd name="T8" fmla="*/ 10 w 10"/>
                <a:gd name="T9" fmla="*/ 67 h 1632"/>
                <a:gd name="T10" fmla="*/ 10 w 10"/>
                <a:gd name="T11" fmla="*/ 172 h 1632"/>
                <a:gd name="T12" fmla="*/ 0 w 10"/>
                <a:gd name="T13" fmla="*/ 134 h 1632"/>
                <a:gd name="T14" fmla="*/ 10 w 10"/>
                <a:gd name="T15" fmla="*/ 201 h 1632"/>
                <a:gd name="T16" fmla="*/ 0 w 10"/>
                <a:gd name="T17" fmla="*/ 240 h 1632"/>
                <a:gd name="T18" fmla="*/ 10 w 10"/>
                <a:gd name="T19" fmla="*/ 201 h 1632"/>
                <a:gd name="T20" fmla="*/ 10 w 10"/>
                <a:gd name="T21" fmla="*/ 307 h 1632"/>
                <a:gd name="T22" fmla="*/ 0 w 10"/>
                <a:gd name="T23" fmla="*/ 268 h 1632"/>
                <a:gd name="T24" fmla="*/ 10 w 10"/>
                <a:gd name="T25" fmla="*/ 336 h 1632"/>
                <a:gd name="T26" fmla="*/ 0 w 10"/>
                <a:gd name="T27" fmla="*/ 374 h 1632"/>
                <a:gd name="T28" fmla="*/ 10 w 10"/>
                <a:gd name="T29" fmla="*/ 336 h 1632"/>
                <a:gd name="T30" fmla="*/ 10 w 10"/>
                <a:gd name="T31" fmla="*/ 441 h 1632"/>
                <a:gd name="T32" fmla="*/ 0 w 10"/>
                <a:gd name="T33" fmla="*/ 403 h 1632"/>
                <a:gd name="T34" fmla="*/ 10 w 10"/>
                <a:gd name="T35" fmla="*/ 470 h 1632"/>
                <a:gd name="T36" fmla="*/ 0 w 10"/>
                <a:gd name="T37" fmla="*/ 508 h 1632"/>
                <a:gd name="T38" fmla="*/ 10 w 10"/>
                <a:gd name="T39" fmla="*/ 470 h 1632"/>
                <a:gd name="T40" fmla="*/ 10 w 10"/>
                <a:gd name="T41" fmla="*/ 576 h 1632"/>
                <a:gd name="T42" fmla="*/ 0 w 10"/>
                <a:gd name="T43" fmla="*/ 537 h 1632"/>
                <a:gd name="T44" fmla="*/ 10 w 10"/>
                <a:gd name="T45" fmla="*/ 604 h 1632"/>
                <a:gd name="T46" fmla="*/ 0 w 10"/>
                <a:gd name="T47" fmla="*/ 643 h 1632"/>
                <a:gd name="T48" fmla="*/ 10 w 10"/>
                <a:gd name="T49" fmla="*/ 604 h 1632"/>
                <a:gd name="T50" fmla="*/ 10 w 10"/>
                <a:gd name="T51" fmla="*/ 710 h 1632"/>
                <a:gd name="T52" fmla="*/ 0 w 10"/>
                <a:gd name="T53" fmla="*/ 672 h 1632"/>
                <a:gd name="T54" fmla="*/ 10 w 10"/>
                <a:gd name="T55" fmla="*/ 739 h 1632"/>
                <a:gd name="T56" fmla="*/ 0 w 10"/>
                <a:gd name="T57" fmla="*/ 777 h 1632"/>
                <a:gd name="T58" fmla="*/ 10 w 10"/>
                <a:gd name="T59" fmla="*/ 739 h 1632"/>
                <a:gd name="T60" fmla="*/ 10 w 10"/>
                <a:gd name="T61" fmla="*/ 844 h 1632"/>
                <a:gd name="T62" fmla="*/ 0 w 10"/>
                <a:gd name="T63" fmla="*/ 806 h 1632"/>
                <a:gd name="T64" fmla="*/ 10 w 10"/>
                <a:gd name="T65" fmla="*/ 873 h 1632"/>
                <a:gd name="T66" fmla="*/ 0 w 10"/>
                <a:gd name="T67" fmla="*/ 912 h 1632"/>
                <a:gd name="T68" fmla="*/ 10 w 10"/>
                <a:gd name="T69" fmla="*/ 873 h 1632"/>
                <a:gd name="T70" fmla="*/ 10 w 10"/>
                <a:gd name="T71" fmla="*/ 979 h 1632"/>
                <a:gd name="T72" fmla="*/ 0 w 10"/>
                <a:gd name="T73" fmla="*/ 940 h 1632"/>
                <a:gd name="T74" fmla="*/ 10 w 10"/>
                <a:gd name="T75" fmla="*/ 1008 h 1632"/>
                <a:gd name="T76" fmla="*/ 0 w 10"/>
                <a:gd name="T77" fmla="*/ 1046 h 1632"/>
                <a:gd name="T78" fmla="*/ 10 w 10"/>
                <a:gd name="T79" fmla="*/ 1008 h 1632"/>
                <a:gd name="T80" fmla="*/ 10 w 10"/>
                <a:gd name="T81" fmla="*/ 1113 h 1632"/>
                <a:gd name="T82" fmla="*/ 0 w 10"/>
                <a:gd name="T83" fmla="*/ 1075 h 1632"/>
                <a:gd name="T84" fmla="*/ 10 w 10"/>
                <a:gd name="T85" fmla="*/ 1142 h 1632"/>
                <a:gd name="T86" fmla="*/ 0 w 10"/>
                <a:gd name="T87" fmla="*/ 1180 h 1632"/>
                <a:gd name="T88" fmla="*/ 10 w 10"/>
                <a:gd name="T89" fmla="*/ 1142 h 1632"/>
                <a:gd name="T90" fmla="*/ 10 w 10"/>
                <a:gd name="T91" fmla="*/ 1248 h 1632"/>
                <a:gd name="T92" fmla="*/ 0 w 10"/>
                <a:gd name="T93" fmla="*/ 1209 h 1632"/>
                <a:gd name="T94" fmla="*/ 10 w 10"/>
                <a:gd name="T95" fmla="*/ 1276 h 1632"/>
                <a:gd name="T96" fmla="*/ 0 w 10"/>
                <a:gd name="T97" fmla="*/ 1315 h 1632"/>
                <a:gd name="T98" fmla="*/ 10 w 10"/>
                <a:gd name="T99" fmla="*/ 1276 h 1632"/>
                <a:gd name="T100" fmla="*/ 10 w 10"/>
                <a:gd name="T101" fmla="*/ 1382 h 1632"/>
                <a:gd name="T102" fmla="*/ 0 w 10"/>
                <a:gd name="T103" fmla="*/ 1344 h 1632"/>
                <a:gd name="T104" fmla="*/ 10 w 10"/>
                <a:gd name="T105" fmla="*/ 1411 h 1632"/>
                <a:gd name="T106" fmla="*/ 0 w 10"/>
                <a:gd name="T107" fmla="*/ 1449 h 1632"/>
                <a:gd name="T108" fmla="*/ 10 w 10"/>
                <a:gd name="T109" fmla="*/ 1411 h 1632"/>
                <a:gd name="T110" fmla="*/ 10 w 10"/>
                <a:gd name="T111" fmla="*/ 1516 h 1632"/>
                <a:gd name="T112" fmla="*/ 0 w 10"/>
                <a:gd name="T113" fmla="*/ 1478 h 1632"/>
                <a:gd name="T114" fmla="*/ 10 w 10"/>
                <a:gd name="T115" fmla="*/ 1545 h 1632"/>
                <a:gd name="T116" fmla="*/ 0 w 10"/>
                <a:gd name="T117" fmla="*/ 1584 h 1632"/>
                <a:gd name="T118" fmla="*/ 10 w 10"/>
                <a:gd name="T119" fmla="*/ 1545 h 1632"/>
                <a:gd name="T120" fmla="*/ 10 w 10"/>
                <a:gd name="T121" fmla="*/ 1632 h 1632"/>
                <a:gd name="T122" fmla="*/ 0 w 10"/>
                <a:gd name="T123" fmla="*/ 1612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 h="1632">
                  <a:moveTo>
                    <a:pt x="10" y="0"/>
                  </a:moveTo>
                  <a:lnTo>
                    <a:pt x="10" y="38"/>
                  </a:lnTo>
                  <a:lnTo>
                    <a:pt x="0" y="38"/>
                  </a:lnTo>
                  <a:lnTo>
                    <a:pt x="0" y="0"/>
                  </a:lnTo>
                  <a:lnTo>
                    <a:pt x="10" y="0"/>
                  </a:lnTo>
                  <a:close/>
                  <a:moveTo>
                    <a:pt x="10" y="67"/>
                  </a:moveTo>
                  <a:lnTo>
                    <a:pt x="10" y="105"/>
                  </a:lnTo>
                  <a:lnTo>
                    <a:pt x="0" y="105"/>
                  </a:lnTo>
                  <a:lnTo>
                    <a:pt x="0" y="67"/>
                  </a:lnTo>
                  <a:lnTo>
                    <a:pt x="10" y="67"/>
                  </a:lnTo>
                  <a:close/>
                  <a:moveTo>
                    <a:pt x="10" y="134"/>
                  </a:moveTo>
                  <a:lnTo>
                    <a:pt x="10" y="172"/>
                  </a:lnTo>
                  <a:lnTo>
                    <a:pt x="0" y="172"/>
                  </a:lnTo>
                  <a:lnTo>
                    <a:pt x="0" y="134"/>
                  </a:lnTo>
                  <a:lnTo>
                    <a:pt x="10" y="134"/>
                  </a:lnTo>
                  <a:close/>
                  <a:moveTo>
                    <a:pt x="10" y="201"/>
                  </a:moveTo>
                  <a:lnTo>
                    <a:pt x="10" y="240"/>
                  </a:lnTo>
                  <a:lnTo>
                    <a:pt x="0" y="240"/>
                  </a:lnTo>
                  <a:lnTo>
                    <a:pt x="0" y="201"/>
                  </a:lnTo>
                  <a:lnTo>
                    <a:pt x="10" y="201"/>
                  </a:lnTo>
                  <a:close/>
                  <a:moveTo>
                    <a:pt x="10" y="268"/>
                  </a:moveTo>
                  <a:lnTo>
                    <a:pt x="10" y="307"/>
                  </a:lnTo>
                  <a:lnTo>
                    <a:pt x="0" y="307"/>
                  </a:lnTo>
                  <a:lnTo>
                    <a:pt x="0" y="268"/>
                  </a:lnTo>
                  <a:lnTo>
                    <a:pt x="10" y="268"/>
                  </a:lnTo>
                  <a:close/>
                  <a:moveTo>
                    <a:pt x="10" y="336"/>
                  </a:moveTo>
                  <a:lnTo>
                    <a:pt x="10" y="374"/>
                  </a:lnTo>
                  <a:lnTo>
                    <a:pt x="0" y="374"/>
                  </a:lnTo>
                  <a:lnTo>
                    <a:pt x="0" y="336"/>
                  </a:lnTo>
                  <a:lnTo>
                    <a:pt x="10" y="336"/>
                  </a:lnTo>
                  <a:close/>
                  <a:moveTo>
                    <a:pt x="10" y="403"/>
                  </a:moveTo>
                  <a:lnTo>
                    <a:pt x="10" y="441"/>
                  </a:lnTo>
                  <a:lnTo>
                    <a:pt x="0" y="441"/>
                  </a:lnTo>
                  <a:lnTo>
                    <a:pt x="0" y="403"/>
                  </a:lnTo>
                  <a:lnTo>
                    <a:pt x="10" y="403"/>
                  </a:lnTo>
                  <a:close/>
                  <a:moveTo>
                    <a:pt x="10" y="470"/>
                  </a:moveTo>
                  <a:lnTo>
                    <a:pt x="10" y="508"/>
                  </a:lnTo>
                  <a:lnTo>
                    <a:pt x="0" y="508"/>
                  </a:lnTo>
                  <a:lnTo>
                    <a:pt x="0" y="470"/>
                  </a:lnTo>
                  <a:lnTo>
                    <a:pt x="10" y="470"/>
                  </a:lnTo>
                  <a:close/>
                  <a:moveTo>
                    <a:pt x="10" y="537"/>
                  </a:moveTo>
                  <a:lnTo>
                    <a:pt x="10" y="576"/>
                  </a:lnTo>
                  <a:lnTo>
                    <a:pt x="0" y="576"/>
                  </a:lnTo>
                  <a:lnTo>
                    <a:pt x="0" y="537"/>
                  </a:lnTo>
                  <a:lnTo>
                    <a:pt x="10" y="537"/>
                  </a:lnTo>
                  <a:close/>
                  <a:moveTo>
                    <a:pt x="10" y="604"/>
                  </a:moveTo>
                  <a:lnTo>
                    <a:pt x="10" y="643"/>
                  </a:lnTo>
                  <a:lnTo>
                    <a:pt x="0" y="643"/>
                  </a:lnTo>
                  <a:lnTo>
                    <a:pt x="0" y="604"/>
                  </a:lnTo>
                  <a:lnTo>
                    <a:pt x="10" y="604"/>
                  </a:lnTo>
                  <a:close/>
                  <a:moveTo>
                    <a:pt x="10" y="672"/>
                  </a:moveTo>
                  <a:lnTo>
                    <a:pt x="10" y="710"/>
                  </a:lnTo>
                  <a:lnTo>
                    <a:pt x="0" y="710"/>
                  </a:lnTo>
                  <a:lnTo>
                    <a:pt x="0" y="672"/>
                  </a:lnTo>
                  <a:lnTo>
                    <a:pt x="10" y="672"/>
                  </a:lnTo>
                  <a:close/>
                  <a:moveTo>
                    <a:pt x="10" y="739"/>
                  </a:moveTo>
                  <a:lnTo>
                    <a:pt x="10" y="777"/>
                  </a:lnTo>
                  <a:lnTo>
                    <a:pt x="0" y="777"/>
                  </a:lnTo>
                  <a:lnTo>
                    <a:pt x="0" y="739"/>
                  </a:lnTo>
                  <a:lnTo>
                    <a:pt x="10" y="739"/>
                  </a:lnTo>
                  <a:close/>
                  <a:moveTo>
                    <a:pt x="10" y="806"/>
                  </a:moveTo>
                  <a:lnTo>
                    <a:pt x="10" y="844"/>
                  </a:lnTo>
                  <a:lnTo>
                    <a:pt x="0" y="844"/>
                  </a:lnTo>
                  <a:lnTo>
                    <a:pt x="0" y="806"/>
                  </a:lnTo>
                  <a:lnTo>
                    <a:pt x="10" y="806"/>
                  </a:lnTo>
                  <a:close/>
                  <a:moveTo>
                    <a:pt x="10" y="873"/>
                  </a:moveTo>
                  <a:lnTo>
                    <a:pt x="10" y="912"/>
                  </a:lnTo>
                  <a:lnTo>
                    <a:pt x="0" y="912"/>
                  </a:lnTo>
                  <a:lnTo>
                    <a:pt x="0" y="873"/>
                  </a:lnTo>
                  <a:lnTo>
                    <a:pt x="10" y="873"/>
                  </a:lnTo>
                  <a:close/>
                  <a:moveTo>
                    <a:pt x="10" y="940"/>
                  </a:moveTo>
                  <a:lnTo>
                    <a:pt x="10" y="979"/>
                  </a:lnTo>
                  <a:lnTo>
                    <a:pt x="0" y="979"/>
                  </a:lnTo>
                  <a:lnTo>
                    <a:pt x="0" y="940"/>
                  </a:lnTo>
                  <a:lnTo>
                    <a:pt x="10" y="940"/>
                  </a:lnTo>
                  <a:close/>
                  <a:moveTo>
                    <a:pt x="10" y="1008"/>
                  </a:moveTo>
                  <a:lnTo>
                    <a:pt x="10" y="1046"/>
                  </a:lnTo>
                  <a:lnTo>
                    <a:pt x="0" y="1046"/>
                  </a:lnTo>
                  <a:lnTo>
                    <a:pt x="0" y="1008"/>
                  </a:lnTo>
                  <a:lnTo>
                    <a:pt x="10" y="1008"/>
                  </a:lnTo>
                  <a:close/>
                  <a:moveTo>
                    <a:pt x="10" y="1075"/>
                  </a:moveTo>
                  <a:lnTo>
                    <a:pt x="10" y="1113"/>
                  </a:lnTo>
                  <a:lnTo>
                    <a:pt x="0" y="1113"/>
                  </a:lnTo>
                  <a:lnTo>
                    <a:pt x="0" y="1075"/>
                  </a:lnTo>
                  <a:lnTo>
                    <a:pt x="10" y="1075"/>
                  </a:lnTo>
                  <a:close/>
                  <a:moveTo>
                    <a:pt x="10" y="1142"/>
                  </a:moveTo>
                  <a:lnTo>
                    <a:pt x="10" y="1180"/>
                  </a:lnTo>
                  <a:lnTo>
                    <a:pt x="0" y="1180"/>
                  </a:lnTo>
                  <a:lnTo>
                    <a:pt x="0" y="1142"/>
                  </a:lnTo>
                  <a:lnTo>
                    <a:pt x="10" y="1142"/>
                  </a:lnTo>
                  <a:close/>
                  <a:moveTo>
                    <a:pt x="10" y="1209"/>
                  </a:moveTo>
                  <a:lnTo>
                    <a:pt x="10" y="1248"/>
                  </a:lnTo>
                  <a:lnTo>
                    <a:pt x="0" y="1248"/>
                  </a:lnTo>
                  <a:lnTo>
                    <a:pt x="0" y="1209"/>
                  </a:lnTo>
                  <a:lnTo>
                    <a:pt x="10" y="1209"/>
                  </a:lnTo>
                  <a:close/>
                  <a:moveTo>
                    <a:pt x="10" y="1276"/>
                  </a:moveTo>
                  <a:lnTo>
                    <a:pt x="10" y="1315"/>
                  </a:lnTo>
                  <a:lnTo>
                    <a:pt x="0" y="1315"/>
                  </a:lnTo>
                  <a:lnTo>
                    <a:pt x="0" y="1276"/>
                  </a:lnTo>
                  <a:lnTo>
                    <a:pt x="10" y="1276"/>
                  </a:lnTo>
                  <a:close/>
                  <a:moveTo>
                    <a:pt x="10" y="1344"/>
                  </a:moveTo>
                  <a:lnTo>
                    <a:pt x="10" y="1382"/>
                  </a:lnTo>
                  <a:lnTo>
                    <a:pt x="0" y="1382"/>
                  </a:lnTo>
                  <a:lnTo>
                    <a:pt x="0" y="1344"/>
                  </a:lnTo>
                  <a:lnTo>
                    <a:pt x="10" y="1344"/>
                  </a:lnTo>
                  <a:close/>
                  <a:moveTo>
                    <a:pt x="10" y="1411"/>
                  </a:moveTo>
                  <a:lnTo>
                    <a:pt x="10" y="1449"/>
                  </a:lnTo>
                  <a:lnTo>
                    <a:pt x="0" y="1449"/>
                  </a:lnTo>
                  <a:lnTo>
                    <a:pt x="0" y="1411"/>
                  </a:lnTo>
                  <a:lnTo>
                    <a:pt x="10" y="1411"/>
                  </a:lnTo>
                  <a:close/>
                  <a:moveTo>
                    <a:pt x="10" y="1478"/>
                  </a:moveTo>
                  <a:lnTo>
                    <a:pt x="10" y="1516"/>
                  </a:lnTo>
                  <a:lnTo>
                    <a:pt x="0" y="1516"/>
                  </a:lnTo>
                  <a:lnTo>
                    <a:pt x="0" y="1478"/>
                  </a:lnTo>
                  <a:lnTo>
                    <a:pt x="10" y="1478"/>
                  </a:lnTo>
                  <a:close/>
                  <a:moveTo>
                    <a:pt x="10" y="1545"/>
                  </a:moveTo>
                  <a:lnTo>
                    <a:pt x="10" y="1584"/>
                  </a:lnTo>
                  <a:lnTo>
                    <a:pt x="0" y="1584"/>
                  </a:lnTo>
                  <a:lnTo>
                    <a:pt x="0" y="1545"/>
                  </a:lnTo>
                  <a:lnTo>
                    <a:pt x="10" y="1545"/>
                  </a:lnTo>
                  <a:close/>
                  <a:moveTo>
                    <a:pt x="10" y="1612"/>
                  </a:moveTo>
                  <a:lnTo>
                    <a:pt x="10" y="1632"/>
                  </a:lnTo>
                  <a:lnTo>
                    <a:pt x="0" y="1632"/>
                  </a:lnTo>
                  <a:lnTo>
                    <a:pt x="0" y="1612"/>
                  </a:lnTo>
                  <a:lnTo>
                    <a:pt x="10" y="161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146" name="Group 4145"/>
          <p:cNvGrpSpPr/>
          <p:nvPr/>
        </p:nvGrpSpPr>
        <p:grpSpPr>
          <a:xfrm>
            <a:off x="2173288" y="3582988"/>
            <a:ext cx="3385671" cy="2416175"/>
            <a:chOff x="2173288" y="3170238"/>
            <a:chExt cx="3385671" cy="2416175"/>
          </a:xfrm>
        </p:grpSpPr>
        <p:sp>
          <p:nvSpPr>
            <p:cNvPr id="4123" name="Freeform 56"/>
            <p:cNvSpPr>
              <a:spLocks noEditPoints="1"/>
            </p:cNvSpPr>
            <p:nvPr/>
          </p:nvSpPr>
          <p:spPr bwMode="auto">
            <a:xfrm>
              <a:off x="2173288" y="5465763"/>
              <a:ext cx="827088" cy="120650"/>
            </a:xfrm>
            <a:custGeom>
              <a:avLst/>
              <a:gdLst>
                <a:gd name="T0" fmla="*/ 0 w 4347"/>
                <a:gd name="T1" fmla="*/ 247 h 631"/>
                <a:gd name="T2" fmla="*/ 4213 w 4347"/>
                <a:gd name="T3" fmla="*/ 247 h 631"/>
                <a:gd name="T4" fmla="*/ 4213 w 4347"/>
                <a:gd name="T5" fmla="*/ 383 h 631"/>
                <a:gd name="T6" fmla="*/ 0 w 4347"/>
                <a:gd name="T7" fmla="*/ 383 h 631"/>
                <a:gd name="T8" fmla="*/ 0 w 4347"/>
                <a:gd name="T9" fmla="*/ 247 h 631"/>
                <a:gd name="T10" fmla="*/ 3839 w 4347"/>
                <a:gd name="T11" fmla="*/ 19 h 631"/>
                <a:gd name="T12" fmla="*/ 4347 w 4347"/>
                <a:gd name="T13" fmla="*/ 315 h 631"/>
                <a:gd name="T14" fmla="*/ 3839 w 4347"/>
                <a:gd name="T15" fmla="*/ 612 h 631"/>
                <a:gd name="T16" fmla="*/ 3746 w 4347"/>
                <a:gd name="T17" fmla="*/ 588 h 631"/>
                <a:gd name="T18" fmla="*/ 3770 w 4347"/>
                <a:gd name="T19" fmla="*/ 495 h 631"/>
                <a:gd name="T20" fmla="*/ 4178 w 4347"/>
                <a:gd name="T21" fmla="*/ 257 h 631"/>
                <a:gd name="T22" fmla="*/ 4178 w 4347"/>
                <a:gd name="T23" fmla="*/ 374 h 631"/>
                <a:gd name="T24" fmla="*/ 3770 w 4347"/>
                <a:gd name="T25" fmla="*/ 136 h 631"/>
                <a:gd name="T26" fmla="*/ 3746 w 4347"/>
                <a:gd name="T27" fmla="*/ 43 h 631"/>
                <a:gd name="T28" fmla="*/ 3839 w 4347"/>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47" h="631">
                  <a:moveTo>
                    <a:pt x="0" y="247"/>
                  </a:moveTo>
                  <a:lnTo>
                    <a:pt x="4213" y="247"/>
                  </a:lnTo>
                  <a:lnTo>
                    <a:pt x="4213" y="383"/>
                  </a:lnTo>
                  <a:lnTo>
                    <a:pt x="0" y="383"/>
                  </a:lnTo>
                  <a:lnTo>
                    <a:pt x="0" y="247"/>
                  </a:lnTo>
                  <a:close/>
                  <a:moveTo>
                    <a:pt x="3839" y="19"/>
                  </a:moveTo>
                  <a:lnTo>
                    <a:pt x="4347" y="315"/>
                  </a:lnTo>
                  <a:lnTo>
                    <a:pt x="3839" y="612"/>
                  </a:lnTo>
                  <a:cubicBezTo>
                    <a:pt x="3806" y="631"/>
                    <a:pt x="3765" y="620"/>
                    <a:pt x="3746" y="588"/>
                  </a:cubicBezTo>
                  <a:cubicBezTo>
                    <a:pt x="3727" y="555"/>
                    <a:pt x="3738" y="514"/>
                    <a:pt x="3770" y="495"/>
                  </a:cubicBezTo>
                  <a:lnTo>
                    <a:pt x="4178" y="257"/>
                  </a:lnTo>
                  <a:lnTo>
                    <a:pt x="4178" y="374"/>
                  </a:lnTo>
                  <a:lnTo>
                    <a:pt x="3770" y="136"/>
                  </a:lnTo>
                  <a:cubicBezTo>
                    <a:pt x="3738" y="117"/>
                    <a:pt x="3727" y="76"/>
                    <a:pt x="3746" y="43"/>
                  </a:cubicBezTo>
                  <a:cubicBezTo>
                    <a:pt x="3765" y="11"/>
                    <a:pt x="3806" y="0"/>
                    <a:pt x="383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4" name="Freeform 57"/>
            <p:cNvSpPr>
              <a:spLocks noEditPoints="1"/>
            </p:cNvSpPr>
            <p:nvPr/>
          </p:nvSpPr>
          <p:spPr bwMode="auto">
            <a:xfrm>
              <a:off x="3289300" y="5465763"/>
              <a:ext cx="720725" cy="120650"/>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9" name="Rectangle 62"/>
            <p:cNvSpPr>
              <a:spLocks noChangeArrowheads="1"/>
            </p:cNvSpPr>
            <p:nvPr/>
          </p:nvSpPr>
          <p:spPr bwMode="auto">
            <a:xfrm>
              <a:off x="3092450" y="3170238"/>
              <a:ext cx="24665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i="1" u="none" strike="noStrike" cap="none" normalizeH="0" baseline="0" dirty="0">
                  <a:ln>
                    <a:noFill/>
                  </a:ln>
                  <a:solidFill>
                    <a:srgbClr val="000000"/>
                  </a:solidFill>
                  <a:effectLst/>
                  <a:latin typeface="Calibri" pitchFamily="34" charset="0"/>
                  <a:cs typeface="Arial" pitchFamily="34" charset="0"/>
                </a:rPr>
                <a:t>2. …the quantity demand </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4130" name="Rectangle 63"/>
            <p:cNvSpPr>
              <a:spLocks noChangeArrowheads="1"/>
            </p:cNvSpPr>
            <p:nvPr/>
          </p:nvSpPr>
          <p:spPr bwMode="auto">
            <a:xfrm>
              <a:off x="3092450" y="3444875"/>
              <a:ext cx="9473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i="1" u="none" strike="noStrike" cap="none" normalizeH="0" baseline="0" dirty="0">
                  <a:ln>
                    <a:noFill/>
                  </a:ln>
                  <a:solidFill>
                    <a:srgbClr val="000000"/>
                  </a:solidFill>
                  <a:effectLst/>
                  <a:latin typeface="Calibri" pitchFamily="34" charset="0"/>
                  <a:cs typeface="Arial" pitchFamily="34" charset="0"/>
                </a:rPr>
                <a:t>increases.</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grpSp>
      <p:grpSp>
        <p:nvGrpSpPr>
          <p:cNvPr id="4144" name="Group 4143"/>
          <p:cNvGrpSpPr/>
          <p:nvPr/>
        </p:nvGrpSpPr>
        <p:grpSpPr>
          <a:xfrm>
            <a:off x="730250" y="4986338"/>
            <a:ext cx="3498850" cy="1204913"/>
            <a:chOff x="730250" y="4573588"/>
            <a:chExt cx="3498850" cy="1204913"/>
          </a:xfrm>
        </p:grpSpPr>
        <p:sp>
          <p:nvSpPr>
            <p:cNvPr id="25" name="Oval 23"/>
            <p:cNvSpPr>
              <a:spLocks noChangeArrowheads="1"/>
            </p:cNvSpPr>
            <p:nvPr/>
          </p:nvSpPr>
          <p:spPr bwMode="auto">
            <a:xfrm>
              <a:off x="4165600" y="4573588"/>
              <a:ext cx="63500" cy="6350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19" name="Freeform 52"/>
            <p:cNvSpPr>
              <a:spLocks noEditPoints="1"/>
            </p:cNvSpPr>
            <p:nvPr/>
          </p:nvSpPr>
          <p:spPr bwMode="auto">
            <a:xfrm>
              <a:off x="730250" y="4581525"/>
              <a:ext cx="3459163" cy="15875"/>
            </a:xfrm>
            <a:custGeom>
              <a:avLst/>
              <a:gdLst>
                <a:gd name="T0" fmla="*/ 39 w 2179"/>
                <a:gd name="T1" fmla="*/ 10 h 10"/>
                <a:gd name="T2" fmla="*/ 67 w 2179"/>
                <a:gd name="T3" fmla="*/ 0 h 10"/>
                <a:gd name="T4" fmla="*/ 67 w 2179"/>
                <a:gd name="T5" fmla="*/ 10 h 10"/>
                <a:gd name="T6" fmla="*/ 173 w 2179"/>
                <a:gd name="T7" fmla="*/ 0 h 10"/>
                <a:gd name="T8" fmla="*/ 135 w 2179"/>
                <a:gd name="T9" fmla="*/ 0 h 10"/>
                <a:gd name="T10" fmla="*/ 240 w 2179"/>
                <a:gd name="T11" fmla="*/ 10 h 10"/>
                <a:gd name="T12" fmla="*/ 269 w 2179"/>
                <a:gd name="T13" fmla="*/ 0 h 10"/>
                <a:gd name="T14" fmla="*/ 269 w 2179"/>
                <a:gd name="T15" fmla="*/ 10 h 10"/>
                <a:gd name="T16" fmla="*/ 375 w 2179"/>
                <a:gd name="T17" fmla="*/ 0 h 10"/>
                <a:gd name="T18" fmla="*/ 336 w 2179"/>
                <a:gd name="T19" fmla="*/ 0 h 10"/>
                <a:gd name="T20" fmla="*/ 442 w 2179"/>
                <a:gd name="T21" fmla="*/ 10 h 10"/>
                <a:gd name="T22" fmla="*/ 471 w 2179"/>
                <a:gd name="T23" fmla="*/ 0 h 10"/>
                <a:gd name="T24" fmla="*/ 471 w 2179"/>
                <a:gd name="T25" fmla="*/ 10 h 10"/>
                <a:gd name="T26" fmla="*/ 576 w 2179"/>
                <a:gd name="T27" fmla="*/ 0 h 10"/>
                <a:gd name="T28" fmla="*/ 538 w 2179"/>
                <a:gd name="T29" fmla="*/ 0 h 10"/>
                <a:gd name="T30" fmla="*/ 643 w 2179"/>
                <a:gd name="T31" fmla="*/ 10 h 10"/>
                <a:gd name="T32" fmla="*/ 672 w 2179"/>
                <a:gd name="T33" fmla="*/ 0 h 10"/>
                <a:gd name="T34" fmla="*/ 672 w 2179"/>
                <a:gd name="T35" fmla="*/ 10 h 10"/>
                <a:gd name="T36" fmla="*/ 778 w 2179"/>
                <a:gd name="T37" fmla="*/ 0 h 10"/>
                <a:gd name="T38" fmla="*/ 739 w 2179"/>
                <a:gd name="T39" fmla="*/ 0 h 10"/>
                <a:gd name="T40" fmla="*/ 845 w 2179"/>
                <a:gd name="T41" fmla="*/ 10 h 10"/>
                <a:gd name="T42" fmla="*/ 874 w 2179"/>
                <a:gd name="T43" fmla="*/ 0 h 10"/>
                <a:gd name="T44" fmla="*/ 874 w 2179"/>
                <a:gd name="T45" fmla="*/ 10 h 10"/>
                <a:gd name="T46" fmla="*/ 979 w 2179"/>
                <a:gd name="T47" fmla="*/ 0 h 10"/>
                <a:gd name="T48" fmla="*/ 941 w 2179"/>
                <a:gd name="T49" fmla="*/ 0 h 10"/>
                <a:gd name="T50" fmla="*/ 1047 w 2179"/>
                <a:gd name="T51" fmla="*/ 10 h 10"/>
                <a:gd name="T52" fmla="*/ 1075 w 2179"/>
                <a:gd name="T53" fmla="*/ 0 h 10"/>
                <a:gd name="T54" fmla="*/ 1075 w 2179"/>
                <a:gd name="T55" fmla="*/ 10 h 10"/>
                <a:gd name="T56" fmla="*/ 1181 w 2179"/>
                <a:gd name="T57" fmla="*/ 0 h 10"/>
                <a:gd name="T58" fmla="*/ 1143 w 2179"/>
                <a:gd name="T59" fmla="*/ 0 h 10"/>
                <a:gd name="T60" fmla="*/ 1248 w 2179"/>
                <a:gd name="T61" fmla="*/ 10 h 10"/>
                <a:gd name="T62" fmla="*/ 1277 w 2179"/>
                <a:gd name="T63" fmla="*/ 0 h 10"/>
                <a:gd name="T64" fmla="*/ 1277 w 2179"/>
                <a:gd name="T65" fmla="*/ 10 h 10"/>
                <a:gd name="T66" fmla="*/ 1383 w 2179"/>
                <a:gd name="T67" fmla="*/ 0 h 10"/>
                <a:gd name="T68" fmla="*/ 1344 w 2179"/>
                <a:gd name="T69" fmla="*/ 0 h 10"/>
                <a:gd name="T70" fmla="*/ 1450 w 2179"/>
                <a:gd name="T71" fmla="*/ 10 h 10"/>
                <a:gd name="T72" fmla="*/ 1479 w 2179"/>
                <a:gd name="T73" fmla="*/ 0 h 10"/>
                <a:gd name="T74" fmla="*/ 1479 w 2179"/>
                <a:gd name="T75" fmla="*/ 10 h 10"/>
                <a:gd name="T76" fmla="*/ 1584 w 2179"/>
                <a:gd name="T77" fmla="*/ 0 h 10"/>
                <a:gd name="T78" fmla="*/ 1546 w 2179"/>
                <a:gd name="T79" fmla="*/ 0 h 10"/>
                <a:gd name="T80" fmla="*/ 1651 w 2179"/>
                <a:gd name="T81" fmla="*/ 10 h 10"/>
                <a:gd name="T82" fmla="*/ 1680 w 2179"/>
                <a:gd name="T83" fmla="*/ 0 h 10"/>
                <a:gd name="T84" fmla="*/ 1680 w 2179"/>
                <a:gd name="T85" fmla="*/ 10 h 10"/>
                <a:gd name="T86" fmla="*/ 1786 w 2179"/>
                <a:gd name="T87" fmla="*/ 0 h 10"/>
                <a:gd name="T88" fmla="*/ 1747 w 2179"/>
                <a:gd name="T89" fmla="*/ 0 h 10"/>
                <a:gd name="T90" fmla="*/ 1853 w 2179"/>
                <a:gd name="T91" fmla="*/ 10 h 10"/>
                <a:gd name="T92" fmla="*/ 1882 w 2179"/>
                <a:gd name="T93" fmla="*/ 0 h 10"/>
                <a:gd name="T94" fmla="*/ 1882 w 2179"/>
                <a:gd name="T95" fmla="*/ 10 h 10"/>
                <a:gd name="T96" fmla="*/ 1987 w 2179"/>
                <a:gd name="T97" fmla="*/ 0 h 10"/>
                <a:gd name="T98" fmla="*/ 1949 w 2179"/>
                <a:gd name="T99" fmla="*/ 0 h 10"/>
                <a:gd name="T100" fmla="*/ 2054 w 2179"/>
                <a:gd name="T101" fmla="*/ 10 h 10"/>
                <a:gd name="T102" fmla="*/ 2083 w 2179"/>
                <a:gd name="T103" fmla="*/ 0 h 10"/>
                <a:gd name="T104" fmla="*/ 2083 w 2179"/>
                <a:gd name="T105" fmla="*/ 10 h 10"/>
                <a:gd name="T106" fmla="*/ 2179 w 2179"/>
                <a:gd name="T107" fmla="*/ 0 h 10"/>
                <a:gd name="T108" fmla="*/ 2150 w 2179"/>
                <a:gd name="T10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79" h="10">
                  <a:moveTo>
                    <a:pt x="0" y="0"/>
                  </a:moveTo>
                  <a:lnTo>
                    <a:pt x="39" y="0"/>
                  </a:lnTo>
                  <a:lnTo>
                    <a:pt x="39" y="10"/>
                  </a:lnTo>
                  <a:lnTo>
                    <a:pt x="0" y="10"/>
                  </a:lnTo>
                  <a:lnTo>
                    <a:pt x="0" y="0"/>
                  </a:lnTo>
                  <a:close/>
                  <a:moveTo>
                    <a:pt x="67" y="0"/>
                  </a:moveTo>
                  <a:lnTo>
                    <a:pt x="106" y="0"/>
                  </a:lnTo>
                  <a:lnTo>
                    <a:pt x="106" y="10"/>
                  </a:lnTo>
                  <a:lnTo>
                    <a:pt x="67" y="10"/>
                  </a:lnTo>
                  <a:lnTo>
                    <a:pt x="67" y="0"/>
                  </a:lnTo>
                  <a:close/>
                  <a:moveTo>
                    <a:pt x="135" y="0"/>
                  </a:moveTo>
                  <a:lnTo>
                    <a:pt x="173" y="0"/>
                  </a:lnTo>
                  <a:lnTo>
                    <a:pt x="173" y="10"/>
                  </a:lnTo>
                  <a:lnTo>
                    <a:pt x="135" y="10"/>
                  </a:lnTo>
                  <a:lnTo>
                    <a:pt x="135" y="0"/>
                  </a:lnTo>
                  <a:close/>
                  <a:moveTo>
                    <a:pt x="202" y="0"/>
                  </a:moveTo>
                  <a:lnTo>
                    <a:pt x="240" y="0"/>
                  </a:lnTo>
                  <a:lnTo>
                    <a:pt x="240" y="10"/>
                  </a:lnTo>
                  <a:lnTo>
                    <a:pt x="202" y="10"/>
                  </a:lnTo>
                  <a:lnTo>
                    <a:pt x="202" y="0"/>
                  </a:lnTo>
                  <a:close/>
                  <a:moveTo>
                    <a:pt x="269" y="0"/>
                  </a:moveTo>
                  <a:lnTo>
                    <a:pt x="307" y="0"/>
                  </a:lnTo>
                  <a:lnTo>
                    <a:pt x="307" y="10"/>
                  </a:lnTo>
                  <a:lnTo>
                    <a:pt x="269" y="10"/>
                  </a:lnTo>
                  <a:lnTo>
                    <a:pt x="269" y="0"/>
                  </a:lnTo>
                  <a:close/>
                  <a:moveTo>
                    <a:pt x="336" y="0"/>
                  </a:moveTo>
                  <a:lnTo>
                    <a:pt x="375" y="0"/>
                  </a:lnTo>
                  <a:lnTo>
                    <a:pt x="375" y="10"/>
                  </a:lnTo>
                  <a:lnTo>
                    <a:pt x="336" y="10"/>
                  </a:lnTo>
                  <a:lnTo>
                    <a:pt x="336" y="0"/>
                  </a:lnTo>
                  <a:close/>
                  <a:moveTo>
                    <a:pt x="403" y="0"/>
                  </a:moveTo>
                  <a:lnTo>
                    <a:pt x="442" y="0"/>
                  </a:lnTo>
                  <a:lnTo>
                    <a:pt x="442" y="10"/>
                  </a:lnTo>
                  <a:lnTo>
                    <a:pt x="403" y="10"/>
                  </a:lnTo>
                  <a:lnTo>
                    <a:pt x="403" y="0"/>
                  </a:lnTo>
                  <a:close/>
                  <a:moveTo>
                    <a:pt x="471" y="0"/>
                  </a:moveTo>
                  <a:lnTo>
                    <a:pt x="509" y="0"/>
                  </a:lnTo>
                  <a:lnTo>
                    <a:pt x="509" y="10"/>
                  </a:lnTo>
                  <a:lnTo>
                    <a:pt x="471" y="10"/>
                  </a:lnTo>
                  <a:lnTo>
                    <a:pt x="471" y="0"/>
                  </a:lnTo>
                  <a:close/>
                  <a:moveTo>
                    <a:pt x="538" y="0"/>
                  </a:moveTo>
                  <a:lnTo>
                    <a:pt x="576" y="0"/>
                  </a:lnTo>
                  <a:lnTo>
                    <a:pt x="576" y="10"/>
                  </a:lnTo>
                  <a:lnTo>
                    <a:pt x="538" y="10"/>
                  </a:lnTo>
                  <a:lnTo>
                    <a:pt x="538" y="0"/>
                  </a:lnTo>
                  <a:close/>
                  <a:moveTo>
                    <a:pt x="605" y="0"/>
                  </a:moveTo>
                  <a:lnTo>
                    <a:pt x="643" y="0"/>
                  </a:lnTo>
                  <a:lnTo>
                    <a:pt x="643" y="10"/>
                  </a:lnTo>
                  <a:lnTo>
                    <a:pt x="605" y="10"/>
                  </a:lnTo>
                  <a:lnTo>
                    <a:pt x="605" y="0"/>
                  </a:lnTo>
                  <a:close/>
                  <a:moveTo>
                    <a:pt x="672" y="0"/>
                  </a:moveTo>
                  <a:lnTo>
                    <a:pt x="711" y="0"/>
                  </a:lnTo>
                  <a:lnTo>
                    <a:pt x="711" y="10"/>
                  </a:lnTo>
                  <a:lnTo>
                    <a:pt x="672" y="10"/>
                  </a:lnTo>
                  <a:lnTo>
                    <a:pt x="672" y="0"/>
                  </a:lnTo>
                  <a:close/>
                  <a:moveTo>
                    <a:pt x="739" y="0"/>
                  </a:moveTo>
                  <a:lnTo>
                    <a:pt x="778" y="0"/>
                  </a:lnTo>
                  <a:lnTo>
                    <a:pt x="778" y="10"/>
                  </a:lnTo>
                  <a:lnTo>
                    <a:pt x="739" y="10"/>
                  </a:lnTo>
                  <a:lnTo>
                    <a:pt x="739" y="0"/>
                  </a:lnTo>
                  <a:close/>
                  <a:moveTo>
                    <a:pt x="807" y="0"/>
                  </a:moveTo>
                  <a:lnTo>
                    <a:pt x="845" y="0"/>
                  </a:lnTo>
                  <a:lnTo>
                    <a:pt x="845" y="10"/>
                  </a:lnTo>
                  <a:lnTo>
                    <a:pt x="807" y="10"/>
                  </a:lnTo>
                  <a:lnTo>
                    <a:pt x="807" y="0"/>
                  </a:lnTo>
                  <a:close/>
                  <a:moveTo>
                    <a:pt x="874" y="0"/>
                  </a:moveTo>
                  <a:lnTo>
                    <a:pt x="912" y="0"/>
                  </a:lnTo>
                  <a:lnTo>
                    <a:pt x="912" y="10"/>
                  </a:lnTo>
                  <a:lnTo>
                    <a:pt x="874" y="10"/>
                  </a:lnTo>
                  <a:lnTo>
                    <a:pt x="874" y="0"/>
                  </a:lnTo>
                  <a:close/>
                  <a:moveTo>
                    <a:pt x="941" y="0"/>
                  </a:moveTo>
                  <a:lnTo>
                    <a:pt x="979" y="0"/>
                  </a:lnTo>
                  <a:lnTo>
                    <a:pt x="979" y="10"/>
                  </a:lnTo>
                  <a:lnTo>
                    <a:pt x="941" y="10"/>
                  </a:lnTo>
                  <a:lnTo>
                    <a:pt x="941" y="0"/>
                  </a:lnTo>
                  <a:close/>
                  <a:moveTo>
                    <a:pt x="1008" y="0"/>
                  </a:moveTo>
                  <a:lnTo>
                    <a:pt x="1047" y="0"/>
                  </a:lnTo>
                  <a:lnTo>
                    <a:pt x="1047" y="10"/>
                  </a:lnTo>
                  <a:lnTo>
                    <a:pt x="1008" y="10"/>
                  </a:lnTo>
                  <a:lnTo>
                    <a:pt x="1008" y="0"/>
                  </a:lnTo>
                  <a:close/>
                  <a:moveTo>
                    <a:pt x="1075" y="0"/>
                  </a:moveTo>
                  <a:lnTo>
                    <a:pt x="1114" y="0"/>
                  </a:lnTo>
                  <a:lnTo>
                    <a:pt x="1114" y="10"/>
                  </a:lnTo>
                  <a:lnTo>
                    <a:pt x="1075" y="10"/>
                  </a:lnTo>
                  <a:lnTo>
                    <a:pt x="1075" y="0"/>
                  </a:lnTo>
                  <a:close/>
                  <a:moveTo>
                    <a:pt x="1143" y="0"/>
                  </a:moveTo>
                  <a:lnTo>
                    <a:pt x="1181" y="0"/>
                  </a:lnTo>
                  <a:lnTo>
                    <a:pt x="1181" y="10"/>
                  </a:lnTo>
                  <a:lnTo>
                    <a:pt x="1143" y="10"/>
                  </a:lnTo>
                  <a:lnTo>
                    <a:pt x="1143" y="0"/>
                  </a:lnTo>
                  <a:close/>
                  <a:moveTo>
                    <a:pt x="1210" y="0"/>
                  </a:moveTo>
                  <a:lnTo>
                    <a:pt x="1248" y="0"/>
                  </a:lnTo>
                  <a:lnTo>
                    <a:pt x="1248" y="10"/>
                  </a:lnTo>
                  <a:lnTo>
                    <a:pt x="1210" y="10"/>
                  </a:lnTo>
                  <a:lnTo>
                    <a:pt x="1210" y="0"/>
                  </a:lnTo>
                  <a:close/>
                  <a:moveTo>
                    <a:pt x="1277" y="0"/>
                  </a:moveTo>
                  <a:lnTo>
                    <a:pt x="1315" y="0"/>
                  </a:lnTo>
                  <a:lnTo>
                    <a:pt x="1315" y="10"/>
                  </a:lnTo>
                  <a:lnTo>
                    <a:pt x="1277" y="10"/>
                  </a:lnTo>
                  <a:lnTo>
                    <a:pt x="1277" y="0"/>
                  </a:lnTo>
                  <a:close/>
                  <a:moveTo>
                    <a:pt x="1344" y="0"/>
                  </a:moveTo>
                  <a:lnTo>
                    <a:pt x="1383" y="0"/>
                  </a:lnTo>
                  <a:lnTo>
                    <a:pt x="1383" y="10"/>
                  </a:lnTo>
                  <a:lnTo>
                    <a:pt x="1344" y="10"/>
                  </a:lnTo>
                  <a:lnTo>
                    <a:pt x="1344" y="0"/>
                  </a:lnTo>
                  <a:close/>
                  <a:moveTo>
                    <a:pt x="1411" y="0"/>
                  </a:moveTo>
                  <a:lnTo>
                    <a:pt x="1450" y="0"/>
                  </a:lnTo>
                  <a:lnTo>
                    <a:pt x="1450" y="10"/>
                  </a:lnTo>
                  <a:lnTo>
                    <a:pt x="1411" y="10"/>
                  </a:lnTo>
                  <a:lnTo>
                    <a:pt x="1411" y="0"/>
                  </a:lnTo>
                  <a:close/>
                  <a:moveTo>
                    <a:pt x="1479" y="0"/>
                  </a:moveTo>
                  <a:lnTo>
                    <a:pt x="1517" y="0"/>
                  </a:lnTo>
                  <a:lnTo>
                    <a:pt x="1517" y="10"/>
                  </a:lnTo>
                  <a:lnTo>
                    <a:pt x="1479" y="10"/>
                  </a:lnTo>
                  <a:lnTo>
                    <a:pt x="1479" y="0"/>
                  </a:lnTo>
                  <a:close/>
                  <a:moveTo>
                    <a:pt x="1546" y="0"/>
                  </a:moveTo>
                  <a:lnTo>
                    <a:pt x="1584" y="0"/>
                  </a:lnTo>
                  <a:lnTo>
                    <a:pt x="1584" y="10"/>
                  </a:lnTo>
                  <a:lnTo>
                    <a:pt x="1546" y="10"/>
                  </a:lnTo>
                  <a:lnTo>
                    <a:pt x="1546" y="0"/>
                  </a:lnTo>
                  <a:close/>
                  <a:moveTo>
                    <a:pt x="1613" y="0"/>
                  </a:moveTo>
                  <a:lnTo>
                    <a:pt x="1651" y="0"/>
                  </a:lnTo>
                  <a:lnTo>
                    <a:pt x="1651" y="10"/>
                  </a:lnTo>
                  <a:lnTo>
                    <a:pt x="1613" y="10"/>
                  </a:lnTo>
                  <a:lnTo>
                    <a:pt x="1613" y="0"/>
                  </a:lnTo>
                  <a:close/>
                  <a:moveTo>
                    <a:pt x="1680" y="0"/>
                  </a:moveTo>
                  <a:lnTo>
                    <a:pt x="1718" y="0"/>
                  </a:lnTo>
                  <a:lnTo>
                    <a:pt x="1718" y="10"/>
                  </a:lnTo>
                  <a:lnTo>
                    <a:pt x="1680" y="10"/>
                  </a:lnTo>
                  <a:lnTo>
                    <a:pt x="1680" y="0"/>
                  </a:lnTo>
                  <a:close/>
                  <a:moveTo>
                    <a:pt x="1747" y="0"/>
                  </a:moveTo>
                  <a:lnTo>
                    <a:pt x="1786" y="0"/>
                  </a:lnTo>
                  <a:lnTo>
                    <a:pt x="1786" y="10"/>
                  </a:lnTo>
                  <a:lnTo>
                    <a:pt x="1747" y="10"/>
                  </a:lnTo>
                  <a:lnTo>
                    <a:pt x="1747" y="0"/>
                  </a:lnTo>
                  <a:close/>
                  <a:moveTo>
                    <a:pt x="1814" y="0"/>
                  </a:moveTo>
                  <a:lnTo>
                    <a:pt x="1853" y="0"/>
                  </a:lnTo>
                  <a:lnTo>
                    <a:pt x="1853" y="10"/>
                  </a:lnTo>
                  <a:lnTo>
                    <a:pt x="1814" y="10"/>
                  </a:lnTo>
                  <a:lnTo>
                    <a:pt x="1814" y="0"/>
                  </a:lnTo>
                  <a:close/>
                  <a:moveTo>
                    <a:pt x="1882" y="0"/>
                  </a:moveTo>
                  <a:lnTo>
                    <a:pt x="1920" y="0"/>
                  </a:lnTo>
                  <a:lnTo>
                    <a:pt x="1920" y="10"/>
                  </a:lnTo>
                  <a:lnTo>
                    <a:pt x="1882" y="10"/>
                  </a:lnTo>
                  <a:lnTo>
                    <a:pt x="1882" y="0"/>
                  </a:lnTo>
                  <a:close/>
                  <a:moveTo>
                    <a:pt x="1949" y="0"/>
                  </a:moveTo>
                  <a:lnTo>
                    <a:pt x="1987" y="0"/>
                  </a:lnTo>
                  <a:lnTo>
                    <a:pt x="1987" y="10"/>
                  </a:lnTo>
                  <a:lnTo>
                    <a:pt x="1949" y="10"/>
                  </a:lnTo>
                  <a:lnTo>
                    <a:pt x="1949" y="0"/>
                  </a:lnTo>
                  <a:close/>
                  <a:moveTo>
                    <a:pt x="2016" y="0"/>
                  </a:moveTo>
                  <a:lnTo>
                    <a:pt x="2054" y="0"/>
                  </a:lnTo>
                  <a:lnTo>
                    <a:pt x="2054" y="10"/>
                  </a:lnTo>
                  <a:lnTo>
                    <a:pt x="2016" y="10"/>
                  </a:lnTo>
                  <a:lnTo>
                    <a:pt x="2016" y="0"/>
                  </a:lnTo>
                  <a:close/>
                  <a:moveTo>
                    <a:pt x="2083" y="0"/>
                  </a:moveTo>
                  <a:lnTo>
                    <a:pt x="2122" y="0"/>
                  </a:lnTo>
                  <a:lnTo>
                    <a:pt x="2122" y="10"/>
                  </a:lnTo>
                  <a:lnTo>
                    <a:pt x="2083" y="10"/>
                  </a:lnTo>
                  <a:lnTo>
                    <a:pt x="2083" y="0"/>
                  </a:lnTo>
                  <a:close/>
                  <a:moveTo>
                    <a:pt x="2150" y="0"/>
                  </a:moveTo>
                  <a:lnTo>
                    <a:pt x="2179" y="0"/>
                  </a:lnTo>
                  <a:lnTo>
                    <a:pt x="2179" y="10"/>
                  </a:lnTo>
                  <a:lnTo>
                    <a:pt x="2150" y="10"/>
                  </a:lnTo>
                  <a:lnTo>
                    <a:pt x="2150"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20" name="Freeform 53"/>
            <p:cNvSpPr>
              <a:spLocks noEditPoints="1"/>
            </p:cNvSpPr>
            <p:nvPr/>
          </p:nvSpPr>
          <p:spPr bwMode="auto">
            <a:xfrm>
              <a:off x="4179888" y="4589463"/>
              <a:ext cx="15875" cy="1189038"/>
            </a:xfrm>
            <a:custGeom>
              <a:avLst/>
              <a:gdLst>
                <a:gd name="T0" fmla="*/ 10 w 10"/>
                <a:gd name="T1" fmla="*/ 0 h 749"/>
                <a:gd name="T2" fmla="*/ 10 w 10"/>
                <a:gd name="T3" fmla="*/ 39 h 749"/>
                <a:gd name="T4" fmla="*/ 0 w 10"/>
                <a:gd name="T5" fmla="*/ 39 h 749"/>
                <a:gd name="T6" fmla="*/ 0 w 10"/>
                <a:gd name="T7" fmla="*/ 0 h 749"/>
                <a:gd name="T8" fmla="*/ 10 w 10"/>
                <a:gd name="T9" fmla="*/ 0 h 749"/>
                <a:gd name="T10" fmla="*/ 10 w 10"/>
                <a:gd name="T11" fmla="*/ 67 h 749"/>
                <a:gd name="T12" fmla="*/ 10 w 10"/>
                <a:gd name="T13" fmla="*/ 106 h 749"/>
                <a:gd name="T14" fmla="*/ 0 w 10"/>
                <a:gd name="T15" fmla="*/ 106 h 749"/>
                <a:gd name="T16" fmla="*/ 0 w 10"/>
                <a:gd name="T17" fmla="*/ 67 h 749"/>
                <a:gd name="T18" fmla="*/ 10 w 10"/>
                <a:gd name="T19" fmla="*/ 67 h 749"/>
                <a:gd name="T20" fmla="*/ 10 w 10"/>
                <a:gd name="T21" fmla="*/ 135 h 749"/>
                <a:gd name="T22" fmla="*/ 10 w 10"/>
                <a:gd name="T23" fmla="*/ 173 h 749"/>
                <a:gd name="T24" fmla="*/ 0 w 10"/>
                <a:gd name="T25" fmla="*/ 173 h 749"/>
                <a:gd name="T26" fmla="*/ 0 w 10"/>
                <a:gd name="T27" fmla="*/ 135 h 749"/>
                <a:gd name="T28" fmla="*/ 10 w 10"/>
                <a:gd name="T29" fmla="*/ 135 h 749"/>
                <a:gd name="T30" fmla="*/ 10 w 10"/>
                <a:gd name="T31" fmla="*/ 202 h 749"/>
                <a:gd name="T32" fmla="*/ 10 w 10"/>
                <a:gd name="T33" fmla="*/ 240 h 749"/>
                <a:gd name="T34" fmla="*/ 0 w 10"/>
                <a:gd name="T35" fmla="*/ 240 h 749"/>
                <a:gd name="T36" fmla="*/ 0 w 10"/>
                <a:gd name="T37" fmla="*/ 202 h 749"/>
                <a:gd name="T38" fmla="*/ 10 w 10"/>
                <a:gd name="T39" fmla="*/ 202 h 749"/>
                <a:gd name="T40" fmla="*/ 10 w 10"/>
                <a:gd name="T41" fmla="*/ 269 h 749"/>
                <a:gd name="T42" fmla="*/ 10 w 10"/>
                <a:gd name="T43" fmla="*/ 307 h 749"/>
                <a:gd name="T44" fmla="*/ 0 w 10"/>
                <a:gd name="T45" fmla="*/ 307 h 749"/>
                <a:gd name="T46" fmla="*/ 0 w 10"/>
                <a:gd name="T47" fmla="*/ 269 h 749"/>
                <a:gd name="T48" fmla="*/ 10 w 10"/>
                <a:gd name="T49" fmla="*/ 269 h 749"/>
                <a:gd name="T50" fmla="*/ 10 w 10"/>
                <a:gd name="T51" fmla="*/ 336 h 749"/>
                <a:gd name="T52" fmla="*/ 10 w 10"/>
                <a:gd name="T53" fmla="*/ 375 h 749"/>
                <a:gd name="T54" fmla="*/ 0 w 10"/>
                <a:gd name="T55" fmla="*/ 375 h 749"/>
                <a:gd name="T56" fmla="*/ 0 w 10"/>
                <a:gd name="T57" fmla="*/ 336 h 749"/>
                <a:gd name="T58" fmla="*/ 10 w 10"/>
                <a:gd name="T59" fmla="*/ 336 h 749"/>
                <a:gd name="T60" fmla="*/ 10 w 10"/>
                <a:gd name="T61" fmla="*/ 403 h 749"/>
                <a:gd name="T62" fmla="*/ 10 w 10"/>
                <a:gd name="T63" fmla="*/ 442 h 749"/>
                <a:gd name="T64" fmla="*/ 0 w 10"/>
                <a:gd name="T65" fmla="*/ 442 h 749"/>
                <a:gd name="T66" fmla="*/ 0 w 10"/>
                <a:gd name="T67" fmla="*/ 403 h 749"/>
                <a:gd name="T68" fmla="*/ 10 w 10"/>
                <a:gd name="T69" fmla="*/ 403 h 749"/>
                <a:gd name="T70" fmla="*/ 10 w 10"/>
                <a:gd name="T71" fmla="*/ 471 h 749"/>
                <a:gd name="T72" fmla="*/ 10 w 10"/>
                <a:gd name="T73" fmla="*/ 509 h 749"/>
                <a:gd name="T74" fmla="*/ 0 w 10"/>
                <a:gd name="T75" fmla="*/ 509 h 749"/>
                <a:gd name="T76" fmla="*/ 0 w 10"/>
                <a:gd name="T77" fmla="*/ 471 h 749"/>
                <a:gd name="T78" fmla="*/ 10 w 10"/>
                <a:gd name="T79" fmla="*/ 471 h 749"/>
                <a:gd name="T80" fmla="*/ 10 w 10"/>
                <a:gd name="T81" fmla="*/ 538 h 749"/>
                <a:gd name="T82" fmla="*/ 10 w 10"/>
                <a:gd name="T83" fmla="*/ 576 h 749"/>
                <a:gd name="T84" fmla="*/ 0 w 10"/>
                <a:gd name="T85" fmla="*/ 576 h 749"/>
                <a:gd name="T86" fmla="*/ 0 w 10"/>
                <a:gd name="T87" fmla="*/ 538 h 749"/>
                <a:gd name="T88" fmla="*/ 10 w 10"/>
                <a:gd name="T89" fmla="*/ 538 h 749"/>
                <a:gd name="T90" fmla="*/ 10 w 10"/>
                <a:gd name="T91" fmla="*/ 605 h 749"/>
                <a:gd name="T92" fmla="*/ 10 w 10"/>
                <a:gd name="T93" fmla="*/ 643 h 749"/>
                <a:gd name="T94" fmla="*/ 0 w 10"/>
                <a:gd name="T95" fmla="*/ 643 h 749"/>
                <a:gd name="T96" fmla="*/ 0 w 10"/>
                <a:gd name="T97" fmla="*/ 605 h 749"/>
                <a:gd name="T98" fmla="*/ 10 w 10"/>
                <a:gd name="T99" fmla="*/ 605 h 749"/>
                <a:gd name="T100" fmla="*/ 10 w 10"/>
                <a:gd name="T101" fmla="*/ 672 h 749"/>
                <a:gd name="T102" fmla="*/ 10 w 10"/>
                <a:gd name="T103" fmla="*/ 711 h 749"/>
                <a:gd name="T104" fmla="*/ 0 w 10"/>
                <a:gd name="T105" fmla="*/ 711 h 749"/>
                <a:gd name="T106" fmla="*/ 0 w 10"/>
                <a:gd name="T107" fmla="*/ 672 h 749"/>
                <a:gd name="T108" fmla="*/ 10 w 10"/>
                <a:gd name="T109" fmla="*/ 672 h 749"/>
                <a:gd name="T110" fmla="*/ 10 w 10"/>
                <a:gd name="T111" fmla="*/ 739 h 749"/>
                <a:gd name="T112" fmla="*/ 10 w 10"/>
                <a:gd name="T113" fmla="*/ 749 h 749"/>
                <a:gd name="T114" fmla="*/ 0 w 10"/>
                <a:gd name="T115" fmla="*/ 749 h 749"/>
                <a:gd name="T116" fmla="*/ 0 w 10"/>
                <a:gd name="T117" fmla="*/ 739 h 749"/>
                <a:gd name="T118" fmla="*/ 10 w 10"/>
                <a:gd name="T119" fmla="*/ 739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 h="749">
                  <a:moveTo>
                    <a:pt x="10" y="0"/>
                  </a:moveTo>
                  <a:lnTo>
                    <a:pt x="10" y="39"/>
                  </a:lnTo>
                  <a:lnTo>
                    <a:pt x="0" y="39"/>
                  </a:lnTo>
                  <a:lnTo>
                    <a:pt x="0" y="0"/>
                  </a:lnTo>
                  <a:lnTo>
                    <a:pt x="10" y="0"/>
                  </a:lnTo>
                  <a:close/>
                  <a:moveTo>
                    <a:pt x="10" y="67"/>
                  </a:moveTo>
                  <a:lnTo>
                    <a:pt x="10" y="106"/>
                  </a:lnTo>
                  <a:lnTo>
                    <a:pt x="0" y="106"/>
                  </a:lnTo>
                  <a:lnTo>
                    <a:pt x="0" y="67"/>
                  </a:lnTo>
                  <a:lnTo>
                    <a:pt x="10" y="67"/>
                  </a:lnTo>
                  <a:close/>
                  <a:moveTo>
                    <a:pt x="10" y="135"/>
                  </a:moveTo>
                  <a:lnTo>
                    <a:pt x="10" y="173"/>
                  </a:lnTo>
                  <a:lnTo>
                    <a:pt x="0" y="173"/>
                  </a:lnTo>
                  <a:lnTo>
                    <a:pt x="0" y="135"/>
                  </a:lnTo>
                  <a:lnTo>
                    <a:pt x="10" y="135"/>
                  </a:lnTo>
                  <a:close/>
                  <a:moveTo>
                    <a:pt x="10" y="202"/>
                  </a:moveTo>
                  <a:lnTo>
                    <a:pt x="10" y="240"/>
                  </a:lnTo>
                  <a:lnTo>
                    <a:pt x="0" y="240"/>
                  </a:lnTo>
                  <a:lnTo>
                    <a:pt x="0" y="202"/>
                  </a:lnTo>
                  <a:lnTo>
                    <a:pt x="10" y="202"/>
                  </a:lnTo>
                  <a:close/>
                  <a:moveTo>
                    <a:pt x="10" y="269"/>
                  </a:moveTo>
                  <a:lnTo>
                    <a:pt x="10" y="307"/>
                  </a:lnTo>
                  <a:lnTo>
                    <a:pt x="0" y="307"/>
                  </a:lnTo>
                  <a:lnTo>
                    <a:pt x="0" y="269"/>
                  </a:lnTo>
                  <a:lnTo>
                    <a:pt x="10" y="269"/>
                  </a:lnTo>
                  <a:close/>
                  <a:moveTo>
                    <a:pt x="10" y="336"/>
                  </a:moveTo>
                  <a:lnTo>
                    <a:pt x="10" y="375"/>
                  </a:lnTo>
                  <a:lnTo>
                    <a:pt x="0" y="375"/>
                  </a:lnTo>
                  <a:lnTo>
                    <a:pt x="0" y="336"/>
                  </a:lnTo>
                  <a:lnTo>
                    <a:pt x="10" y="336"/>
                  </a:lnTo>
                  <a:close/>
                  <a:moveTo>
                    <a:pt x="10" y="403"/>
                  </a:moveTo>
                  <a:lnTo>
                    <a:pt x="10" y="442"/>
                  </a:lnTo>
                  <a:lnTo>
                    <a:pt x="0" y="442"/>
                  </a:lnTo>
                  <a:lnTo>
                    <a:pt x="0" y="403"/>
                  </a:lnTo>
                  <a:lnTo>
                    <a:pt x="10" y="403"/>
                  </a:lnTo>
                  <a:close/>
                  <a:moveTo>
                    <a:pt x="10" y="471"/>
                  </a:moveTo>
                  <a:lnTo>
                    <a:pt x="10" y="509"/>
                  </a:lnTo>
                  <a:lnTo>
                    <a:pt x="0" y="509"/>
                  </a:lnTo>
                  <a:lnTo>
                    <a:pt x="0" y="471"/>
                  </a:lnTo>
                  <a:lnTo>
                    <a:pt x="10" y="471"/>
                  </a:lnTo>
                  <a:close/>
                  <a:moveTo>
                    <a:pt x="10" y="538"/>
                  </a:moveTo>
                  <a:lnTo>
                    <a:pt x="10" y="576"/>
                  </a:lnTo>
                  <a:lnTo>
                    <a:pt x="0" y="576"/>
                  </a:lnTo>
                  <a:lnTo>
                    <a:pt x="0" y="538"/>
                  </a:lnTo>
                  <a:lnTo>
                    <a:pt x="10" y="538"/>
                  </a:lnTo>
                  <a:close/>
                  <a:moveTo>
                    <a:pt x="10" y="605"/>
                  </a:moveTo>
                  <a:lnTo>
                    <a:pt x="10" y="643"/>
                  </a:lnTo>
                  <a:lnTo>
                    <a:pt x="0" y="643"/>
                  </a:lnTo>
                  <a:lnTo>
                    <a:pt x="0" y="605"/>
                  </a:lnTo>
                  <a:lnTo>
                    <a:pt x="10" y="605"/>
                  </a:lnTo>
                  <a:close/>
                  <a:moveTo>
                    <a:pt x="10" y="672"/>
                  </a:moveTo>
                  <a:lnTo>
                    <a:pt x="10" y="711"/>
                  </a:lnTo>
                  <a:lnTo>
                    <a:pt x="0" y="711"/>
                  </a:lnTo>
                  <a:lnTo>
                    <a:pt x="0" y="672"/>
                  </a:lnTo>
                  <a:lnTo>
                    <a:pt x="10" y="672"/>
                  </a:lnTo>
                  <a:close/>
                  <a:moveTo>
                    <a:pt x="10" y="739"/>
                  </a:moveTo>
                  <a:lnTo>
                    <a:pt x="10" y="749"/>
                  </a:lnTo>
                  <a:lnTo>
                    <a:pt x="0" y="749"/>
                  </a:lnTo>
                  <a:lnTo>
                    <a:pt x="0" y="739"/>
                  </a:lnTo>
                  <a:lnTo>
                    <a:pt x="10" y="73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cxnSp>
        <p:nvCxnSpPr>
          <p:cNvPr id="7" name="Straight Arrow Connector 6"/>
          <p:cNvCxnSpPr>
            <a:stCxn id="17" idx="1"/>
            <a:endCxn id="4120" idx="0"/>
          </p:cNvCxnSpPr>
          <p:nvPr/>
        </p:nvCxnSpPr>
        <p:spPr>
          <a:xfrm>
            <a:off x="2050824" y="3452820"/>
            <a:ext cx="2144939" cy="154939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4307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82"/>
                                        </p:tgtEl>
                                        <p:attrNameLst>
                                          <p:attrName>style.visibility</p:attrName>
                                        </p:attrNameLst>
                                      </p:cBhvr>
                                      <p:to>
                                        <p:strVal val="visible"/>
                                      </p:to>
                                    </p:set>
                                  </p:childTnLst>
                                  <p:subTnLst>
                                    <p:set>
                                      <p:cBhvr override="childStyle">
                                        <p:cTn dur="1" fill="hold" display="0" masterRel="nextClick" afterEffect="1"/>
                                        <p:tgtEl>
                                          <p:spTgt spid="82"/>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41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9"/>
                                          </p:stCondLst>
                                        </p:cTn>
                                        <p:tgtEl>
                                          <p:spTgt spid="81"/>
                                        </p:tgtEl>
                                        <p:attrNameLst>
                                          <p:attrName>style.visibility</p:attrName>
                                        </p:attrNameLst>
                                      </p:cBhvr>
                                      <p:to>
                                        <p:strVal val="visible"/>
                                      </p:to>
                                    </p:set>
                                  </p:childTnLst>
                                  <p:subTnLst>
                                    <p:set>
                                      <p:cBhvr override="childStyle">
                                        <p:cTn dur="1" fill="hold" display="0" masterRel="nextClick" afterEffect="1"/>
                                        <p:tgtEl>
                                          <p:spTgt spid="81"/>
                                        </p:tgtEl>
                                        <p:attrNameLst>
                                          <p:attrName>style.visibility</p:attrName>
                                        </p:attrNameLst>
                                      </p:cBhvr>
                                      <p:to>
                                        <p:strVal val="hidden"/>
                                      </p:to>
                                    </p:set>
                                  </p:subTnLst>
                                </p:cTn>
                              </p:par>
                              <p:par>
                                <p:cTn id="13" presetID="1" presetClass="entr" presetSubtype="0" fill="hold" nodeType="withEffect">
                                  <p:stCondLst>
                                    <p:cond delay="0"/>
                                  </p:stCondLst>
                                  <p:childTnLst>
                                    <p:set>
                                      <p:cBhvr>
                                        <p:cTn id="14" dur="1" fill="hold">
                                          <p:stCondLst>
                                            <p:cond delay="0"/>
                                          </p:stCondLst>
                                        </p:cTn>
                                        <p:tgtEl>
                                          <p:spTgt spid="41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9"/>
                                          </p:stCondLst>
                                        </p:cTn>
                                        <p:tgtEl>
                                          <p:spTgt spid="4142"/>
                                        </p:tgtEl>
                                        <p:attrNameLst>
                                          <p:attrName>style.visibility</p:attrName>
                                        </p:attrNameLst>
                                      </p:cBhvr>
                                      <p:to>
                                        <p:strVal val="visible"/>
                                      </p:to>
                                    </p:set>
                                  </p:childTnLst>
                                  <p:subTnLst>
                                    <p:set>
                                      <p:cBhvr override="childStyle">
                                        <p:cTn dur="1" fill="hold" display="0" masterRel="nextClick" afterEffect="1"/>
                                        <p:tgtEl>
                                          <p:spTgt spid="4142"/>
                                        </p:tgtEl>
                                        <p:attrNameLst>
                                          <p:attrName>style.visibility</p:attrName>
                                        </p:attrNameLst>
                                      </p:cBhvr>
                                      <p:to>
                                        <p:strVal val="hidden"/>
                                      </p:to>
                                    </p:set>
                                  </p:subTnLst>
                                </p:cTn>
                              </p:par>
                              <p:par>
                                <p:cTn id="19" presetID="1" presetClass="entr" presetSubtype="0" fill="hold" nodeType="withEffect">
                                  <p:stCondLst>
                                    <p:cond delay="0"/>
                                  </p:stCondLst>
                                  <p:childTnLst>
                                    <p:set>
                                      <p:cBhvr>
                                        <p:cTn id="20" dur="1" fill="hold">
                                          <p:stCondLst>
                                            <p:cond delay="0"/>
                                          </p:stCondLst>
                                        </p:cTn>
                                        <p:tgtEl>
                                          <p:spTgt spid="414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14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1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2" grpId="0" animBg="1"/>
      <p:bldP spid="81" grpId="0" animBg="1"/>
      <p:bldP spid="82"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a:t>Use the following demand schedule to construct the demand curve.</a:t>
            </a:r>
          </a:p>
        </p:txBody>
      </p:sp>
      <p:sp>
        <p:nvSpPr>
          <p:cNvPr id="2" name="Title 1"/>
          <p:cNvSpPr>
            <a:spLocks noGrp="1"/>
          </p:cNvSpPr>
          <p:nvPr>
            <p:ph type="title"/>
          </p:nvPr>
        </p:nvSpPr>
        <p:spPr/>
        <p:txBody>
          <a:bodyPr>
            <a:normAutofit/>
          </a:bodyPr>
          <a:lstStyle/>
          <a:p>
            <a:r>
              <a:rPr lang="en-US" dirty="0"/>
              <a:t>Active Learning: Constructing demand</a:t>
            </a:r>
          </a:p>
        </p:txBody>
      </p:sp>
      <p:graphicFrame>
        <p:nvGraphicFramePr>
          <p:cNvPr id="5" name="Chart 4"/>
          <p:cNvGraphicFramePr/>
          <p:nvPr>
            <p:extLst>
              <p:ext uri="{D42A27DB-BD31-4B8C-83A1-F6EECF244321}">
                <p14:modId xmlns:p14="http://schemas.microsoft.com/office/powerpoint/2010/main" val="591510152"/>
              </p:ext>
            </p:extLst>
          </p:nvPr>
        </p:nvGraphicFramePr>
        <p:xfrm>
          <a:off x="3352800" y="2277659"/>
          <a:ext cx="5519936" cy="367428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3295650" y="2133600"/>
            <a:ext cx="228600" cy="369332"/>
          </a:xfrm>
          <a:prstGeom prst="rect">
            <a:avLst/>
          </a:prstGeom>
          <a:noFill/>
        </p:spPr>
        <p:txBody>
          <a:bodyPr wrap="square" rtlCol="0">
            <a:spAutoFit/>
          </a:bodyPr>
          <a:lstStyle/>
          <a:p>
            <a:r>
              <a:rPr lang="en-US" dirty="0"/>
              <a:t>P</a:t>
            </a:r>
          </a:p>
        </p:txBody>
      </p:sp>
      <p:sp>
        <p:nvSpPr>
          <p:cNvPr id="8" name="TextBox 7"/>
          <p:cNvSpPr txBox="1"/>
          <p:nvPr/>
        </p:nvSpPr>
        <p:spPr>
          <a:xfrm>
            <a:off x="8801100" y="5574268"/>
            <a:ext cx="228600" cy="369332"/>
          </a:xfrm>
          <a:prstGeom prst="rect">
            <a:avLst/>
          </a:prstGeom>
          <a:noFill/>
        </p:spPr>
        <p:txBody>
          <a:bodyPr wrap="square" rtlCol="0">
            <a:spAutoFit/>
          </a:bodyPr>
          <a:lstStyle/>
          <a:p>
            <a:r>
              <a:rPr lang="en-US" dirty="0"/>
              <a:t>Q</a:t>
            </a:r>
          </a:p>
        </p:txBody>
      </p:sp>
      <p:graphicFrame>
        <p:nvGraphicFramePr>
          <p:cNvPr id="10" name="Table 9"/>
          <p:cNvGraphicFramePr>
            <a:graphicFrameLocks noGrp="1"/>
          </p:cNvGraphicFramePr>
          <p:nvPr>
            <p:extLst>
              <p:ext uri="{D42A27DB-BD31-4B8C-83A1-F6EECF244321}">
                <p14:modId xmlns:p14="http://schemas.microsoft.com/office/powerpoint/2010/main" val="2125937587"/>
              </p:ext>
            </p:extLst>
          </p:nvPr>
        </p:nvGraphicFramePr>
        <p:xfrm>
          <a:off x="609600" y="2190234"/>
          <a:ext cx="2286000" cy="342900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381000">
                <a:tc>
                  <a:txBody>
                    <a:bodyPr/>
                    <a:lstStyle/>
                    <a:p>
                      <a:pPr algn="ctr"/>
                      <a:r>
                        <a:rPr lang="en-US" dirty="0">
                          <a:solidFill>
                            <a:schemeClr val="tx1"/>
                          </a:solidFill>
                          <a:latin typeface="Calibri Light" pitchFamily="34" charset="0"/>
                        </a:rPr>
                        <a:t>Price</a:t>
                      </a:r>
                    </a:p>
                  </a:txBody>
                  <a:tcPr>
                    <a:solidFill>
                      <a:srgbClr val="E4E8D0"/>
                    </a:solidFill>
                  </a:tcPr>
                </a:tc>
                <a:tc>
                  <a:txBody>
                    <a:bodyPr/>
                    <a:lstStyle/>
                    <a:p>
                      <a:pPr algn="ctr"/>
                      <a:r>
                        <a:rPr lang="en-US" dirty="0">
                          <a:solidFill>
                            <a:schemeClr val="tx1"/>
                          </a:solidFill>
                          <a:latin typeface="Calibri Light" pitchFamily="34" charset="0"/>
                        </a:rPr>
                        <a:t>Quantity</a:t>
                      </a:r>
                    </a:p>
                  </a:txBody>
                  <a:tcPr>
                    <a:solidFill>
                      <a:srgbClr val="E4E8D0"/>
                    </a:solidFill>
                  </a:tcPr>
                </a:tc>
                <a:extLst>
                  <a:ext uri="{0D108BD9-81ED-4DB2-BD59-A6C34878D82A}">
                    <a16:rowId xmlns:a16="http://schemas.microsoft.com/office/drawing/2014/main" val="10000"/>
                  </a:ext>
                </a:extLst>
              </a:tr>
              <a:tr h="381000">
                <a:tc>
                  <a:txBody>
                    <a:bodyPr/>
                    <a:lstStyle/>
                    <a:p>
                      <a:pPr algn="ctr"/>
                      <a:r>
                        <a:rPr lang="en-US" dirty="0">
                          <a:latin typeface="Calibri Light" pitchFamily="34" charset="0"/>
                        </a:rPr>
                        <a:t>1</a:t>
                      </a:r>
                    </a:p>
                  </a:txBody>
                  <a:tcPr>
                    <a:solidFill>
                      <a:srgbClr val="F1F9FE"/>
                    </a:solidFill>
                  </a:tcPr>
                </a:tc>
                <a:tc>
                  <a:txBody>
                    <a:bodyPr/>
                    <a:lstStyle/>
                    <a:p>
                      <a:pPr algn="ctr"/>
                      <a:r>
                        <a:rPr lang="en-US" dirty="0">
                          <a:latin typeface="Calibri Light" pitchFamily="34" charset="0"/>
                        </a:rPr>
                        <a:t>280</a:t>
                      </a:r>
                    </a:p>
                  </a:txBody>
                  <a:tcPr>
                    <a:solidFill>
                      <a:srgbClr val="F1F9FE"/>
                    </a:solidFill>
                  </a:tcPr>
                </a:tc>
                <a:extLst>
                  <a:ext uri="{0D108BD9-81ED-4DB2-BD59-A6C34878D82A}">
                    <a16:rowId xmlns:a16="http://schemas.microsoft.com/office/drawing/2014/main" val="10001"/>
                  </a:ext>
                </a:extLst>
              </a:tr>
              <a:tr h="381000">
                <a:tc>
                  <a:txBody>
                    <a:bodyPr/>
                    <a:lstStyle/>
                    <a:p>
                      <a:pPr algn="ctr"/>
                      <a:r>
                        <a:rPr lang="en-US" dirty="0">
                          <a:latin typeface="Calibri Light" pitchFamily="34" charset="0"/>
                        </a:rPr>
                        <a:t>2</a:t>
                      </a:r>
                    </a:p>
                  </a:txBody>
                  <a:tcPr>
                    <a:solidFill>
                      <a:srgbClr val="DBF0FD"/>
                    </a:solidFill>
                  </a:tcPr>
                </a:tc>
                <a:tc>
                  <a:txBody>
                    <a:bodyPr/>
                    <a:lstStyle/>
                    <a:p>
                      <a:pPr algn="ctr"/>
                      <a:r>
                        <a:rPr lang="en-US" dirty="0">
                          <a:latin typeface="Calibri Light" pitchFamily="34" charset="0"/>
                        </a:rPr>
                        <a:t>260</a:t>
                      </a:r>
                    </a:p>
                  </a:txBody>
                  <a:tcPr>
                    <a:solidFill>
                      <a:srgbClr val="DBF0FD"/>
                    </a:solidFill>
                  </a:tcPr>
                </a:tc>
                <a:extLst>
                  <a:ext uri="{0D108BD9-81ED-4DB2-BD59-A6C34878D82A}">
                    <a16:rowId xmlns:a16="http://schemas.microsoft.com/office/drawing/2014/main" val="10002"/>
                  </a:ext>
                </a:extLst>
              </a:tr>
              <a:tr h="381000">
                <a:tc>
                  <a:txBody>
                    <a:bodyPr/>
                    <a:lstStyle/>
                    <a:p>
                      <a:pPr algn="ctr"/>
                      <a:r>
                        <a:rPr lang="en-US" dirty="0">
                          <a:latin typeface="Calibri Light" pitchFamily="34" charset="0"/>
                        </a:rPr>
                        <a:t>3</a:t>
                      </a:r>
                    </a:p>
                  </a:txBody>
                  <a:tcPr>
                    <a:solidFill>
                      <a:srgbClr val="F1F9FE"/>
                    </a:solidFill>
                  </a:tcPr>
                </a:tc>
                <a:tc>
                  <a:txBody>
                    <a:bodyPr/>
                    <a:lstStyle/>
                    <a:p>
                      <a:pPr algn="ctr"/>
                      <a:r>
                        <a:rPr lang="en-US" dirty="0">
                          <a:latin typeface="Calibri Light" pitchFamily="34" charset="0"/>
                        </a:rPr>
                        <a:t>240</a:t>
                      </a:r>
                    </a:p>
                  </a:txBody>
                  <a:tcPr>
                    <a:solidFill>
                      <a:srgbClr val="F1F9FE"/>
                    </a:solidFill>
                  </a:tcPr>
                </a:tc>
                <a:extLst>
                  <a:ext uri="{0D108BD9-81ED-4DB2-BD59-A6C34878D82A}">
                    <a16:rowId xmlns:a16="http://schemas.microsoft.com/office/drawing/2014/main" val="10003"/>
                  </a:ext>
                </a:extLst>
              </a:tr>
              <a:tr h="381000">
                <a:tc>
                  <a:txBody>
                    <a:bodyPr/>
                    <a:lstStyle/>
                    <a:p>
                      <a:pPr algn="ctr"/>
                      <a:r>
                        <a:rPr lang="en-US" dirty="0">
                          <a:latin typeface="Calibri Light" pitchFamily="34" charset="0"/>
                        </a:rPr>
                        <a:t>4</a:t>
                      </a:r>
                    </a:p>
                  </a:txBody>
                  <a:tcPr>
                    <a:solidFill>
                      <a:srgbClr val="DBF0FD"/>
                    </a:solidFill>
                  </a:tcPr>
                </a:tc>
                <a:tc>
                  <a:txBody>
                    <a:bodyPr/>
                    <a:lstStyle/>
                    <a:p>
                      <a:pPr algn="ctr"/>
                      <a:r>
                        <a:rPr lang="en-US" dirty="0">
                          <a:latin typeface="Calibri Light" pitchFamily="34" charset="0"/>
                        </a:rPr>
                        <a:t>220</a:t>
                      </a:r>
                    </a:p>
                  </a:txBody>
                  <a:tcPr>
                    <a:solidFill>
                      <a:srgbClr val="DBF0FD"/>
                    </a:solidFill>
                  </a:tcPr>
                </a:tc>
                <a:extLst>
                  <a:ext uri="{0D108BD9-81ED-4DB2-BD59-A6C34878D82A}">
                    <a16:rowId xmlns:a16="http://schemas.microsoft.com/office/drawing/2014/main" val="10004"/>
                  </a:ext>
                </a:extLst>
              </a:tr>
              <a:tr h="381000">
                <a:tc>
                  <a:txBody>
                    <a:bodyPr/>
                    <a:lstStyle/>
                    <a:p>
                      <a:pPr algn="ctr"/>
                      <a:r>
                        <a:rPr lang="en-US" dirty="0">
                          <a:latin typeface="Calibri Light" pitchFamily="34" charset="0"/>
                        </a:rPr>
                        <a:t>5</a:t>
                      </a:r>
                    </a:p>
                  </a:txBody>
                  <a:tcPr>
                    <a:solidFill>
                      <a:srgbClr val="F1F9FE"/>
                    </a:solidFill>
                  </a:tcPr>
                </a:tc>
                <a:tc>
                  <a:txBody>
                    <a:bodyPr/>
                    <a:lstStyle/>
                    <a:p>
                      <a:pPr algn="ctr"/>
                      <a:r>
                        <a:rPr lang="en-US" dirty="0">
                          <a:latin typeface="Calibri Light" pitchFamily="34" charset="0"/>
                        </a:rPr>
                        <a:t>200</a:t>
                      </a:r>
                    </a:p>
                  </a:txBody>
                  <a:tcPr>
                    <a:solidFill>
                      <a:srgbClr val="F1F9FE"/>
                    </a:solidFill>
                  </a:tcPr>
                </a:tc>
                <a:extLst>
                  <a:ext uri="{0D108BD9-81ED-4DB2-BD59-A6C34878D82A}">
                    <a16:rowId xmlns:a16="http://schemas.microsoft.com/office/drawing/2014/main" val="10005"/>
                  </a:ext>
                </a:extLst>
              </a:tr>
              <a:tr h="381000">
                <a:tc>
                  <a:txBody>
                    <a:bodyPr/>
                    <a:lstStyle/>
                    <a:p>
                      <a:pPr algn="ctr"/>
                      <a:r>
                        <a:rPr lang="en-US" dirty="0">
                          <a:latin typeface="Calibri Light" pitchFamily="34" charset="0"/>
                        </a:rPr>
                        <a:t>6</a:t>
                      </a:r>
                    </a:p>
                  </a:txBody>
                  <a:tcPr>
                    <a:solidFill>
                      <a:srgbClr val="DBF0FD"/>
                    </a:solidFill>
                  </a:tcPr>
                </a:tc>
                <a:tc>
                  <a:txBody>
                    <a:bodyPr/>
                    <a:lstStyle/>
                    <a:p>
                      <a:pPr algn="ctr"/>
                      <a:r>
                        <a:rPr lang="en-US" dirty="0">
                          <a:latin typeface="Calibri Light" pitchFamily="34" charset="0"/>
                        </a:rPr>
                        <a:t>180</a:t>
                      </a:r>
                    </a:p>
                  </a:txBody>
                  <a:tcPr>
                    <a:solidFill>
                      <a:srgbClr val="DBF0FD"/>
                    </a:solidFill>
                  </a:tcPr>
                </a:tc>
                <a:extLst>
                  <a:ext uri="{0D108BD9-81ED-4DB2-BD59-A6C34878D82A}">
                    <a16:rowId xmlns:a16="http://schemas.microsoft.com/office/drawing/2014/main" val="10006"/>
                  </a:ext>
                </a:extLst>
              </a:tr>
              <a:tr h="381000">
                <a:tc>
                  <a:txBody>
                    <a:bodyPr/>
                    <a:lstStyle/>
                    <a:p>
                      <a:pPr algn="ctr"/>
                      <a:r>
                        <a:rPr lang="en-US" dirty="0">
                          <a:latin typeface="Calibri Light" pitchFamily="34" charset="0"/>
                        </a:rPr>
                        <a:t>7</a:t>
                      </a:r>
                    </a:p>
                  </a:txBody>
                  <a:tcPr>
                    <a:solidFill>
                      <a:srgbClr val="F1F9FE"/>
                    </a:solidFill>
                  </a:tcPr>
                </a:tc>
                <a:tc>
                  <a:txBody>
                    <a:bodyPr/>
                    <a:lstStyle/>
                    <a:p>
                      <a:pPr algn="ctr"/>
                      <a:r>
                        <a:rPr lang="en-US" dirty="0">
                          <a:latin typeface="Calibri Light" pitchFamily="34" charset="0"/>
                        </a:rPr>
                        <a:t>160</a:t>
                      </a:r>
                    </a:p>
                  </a:txBody>
                  <a:tcPr>
                    <a:solidFill>
                      <a:srgbClr val="F1F9FE"/>
                    </a:solidFill>
                  </a:tcPr>
                </a:tc>
                <a:extLst>
                  <a:ext uri="{0D108BD9-81ED-4DB2-BD59-A6C34878D82A}">
                    <a16:rowId xmlns:a16="http://schemas.microsoft.com/office/drawing/2014/main" val="10007"/>
                  </a:ext>
                </a:extLst>
              </a:tr>
              <a:tr h="381000">
                <a:tc>
                  <a:txBody>
                    <a:bodyPr/>
                    <a:lstStyle/>
                    <a:p>
                      <a:pPr algn="ctr"/>
                      <a:r>
                        <a:rPr lang="en-US" dirty="0">
                          <a:latin typeface="Calibri Light" pitchFamily="34" charset="0"/>
                        </a:rPr>
                        <a:t>8</a:t>
                      </a:r>
                    </a:p>
                  </a:txBody>
                  <a:tcPr>
                    <a:solidFill>
                      <a:srgbClr val="DAF0FD"/>
                    </a:solidFill>
                  </a:tcPr>
                </a:tc>
                <a:tc>
                  <a:txBody>
                    <a:bodyPr/>
                    <a:lstStyle/>
                    <a:p>
                      <a:pPr algn="ctr"/>
                      <a:r>
                        <a:rPr lang="en-US" dirty="0">
                          <a:latin typeface="Calibri Light" pitchFamily="34" charset="0"/>
                        </a:rPr>
                        <a:t>140</a:t>
                      </a:r>
                    </a:p>
                  </a:txBody>
                  <a:tcPr>
                    <a:solidFill>
                      <a:srgbClr val="DAF0FD"/>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622857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a:t>Use the following demand schedule to construct the demand curve.</a:t>
            </a:r>
          </a:p>
        </p:txBody>
      </p:sp>
      <p:sp>
        <p:nvSpPr>
          <p:cNvPr id="2" name="Title 1"/>
          <p:cNvSpPr>
            <a:spLocks noGrp="1"/>
          </p:cNvSpPr>
          <p:nvPr>
            <p:ph type="title"/>
          </p:nvPr>
        </p:nvSpPr>
        <p:spPr/>
        <p:txBody>
          <a:bodyPr>
            <a:normAutofit/>
          </a:bodyPr>
          <a:lstStyle/>
          <a:p>
            <a:r>
              <a:rPr lang="en-US" dirty="0"/>
              <a:t>Active Learning Solution I</a:t>
            </a:r>
          </a:p>
        </p:txBody>
      </p:sp>
      <p:graphicFrame>
        <p:nvGraphicFramePr>
          <p:cNvPr id="5" name="Chart 4"/>
          <p:cNvGraphicFramePr/>
          <p:nvPr>
            <p:extLst>
              <p:ext uri="{D42A27DB-BD31-4B8C-83A1-F6EECF244321}">
                <p14:modId xmlns:p14="http://schemas.microsoft.com/office/powerpoint/2010/main" val="738434054"/>
              </p:ext>
            </p:extLst>
          </p:nvPr>
        </p:nvGraphicFramePr>
        <p:xfrm>
          <a:off x="3352800" y="2277659"/>
          <a:ext cx="5519936" cy="3674281"/>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Connector 5"/>
          <p:cNvCxnSpPr>
            <a:endCxn id="18" idx="5"/>
          </p:cNvCxnSpPr>
          <p:nvPr/>
        </p:nvCxnSpPr>
        <p:spPr>
          <a:xfrm flipH="1" flipV="1">
            <a:off x="4077624" y="2523143"/>
            <a:ext cx="3847176" cy="2582259"/>
          </a:xfrm>
          <a:prstGeom prst="line">
            <a:avLst/>
          </a:prstGeom>
          <a:ln w="38100">
            <a:solidFill>
              <a:srgbClr val="E46C0A"/>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95650" y="2133600"/>
            <a:ext cx="228600" cy="369332"/>
          </a:xfrm>
          <a:prstGeom prst="rect">
            <a:avLst/>
          </a:prstGeom>
          <a:noFill/>
        </p:spPr>
        <p:txBody>
          <a:bodyPr wrap="square" rtlCol="0">
            <a:spAutoFit/>
          </a:bodyPr>
          <a:lstStyle/>
          <a:p>
            <a:r>
              <a:rPr lang="en-US" dirty="0"/>
              <a:t>P</a:t>
            </a:r>
          </a:p>
        </p:txBody>
      </p:sp>
      <p:sp>
        <p:nvSpPr>
          <p:cNvPr id="8" name="TextBox 7"/>
          <p:cNvSpPr txBox="1"/>
          <p:nvPr/>
        </p:nvSpPr>
        <p:spPr>
          <a:xfrm>
            <a:off x="8801100" y="5574268"/>
            <a:ext cx="228600" cy="369332"/>
          </a:xfrm>
          <a:prstGeom prst="rect">
            <a:avLst/>
          </a:prstGeom>
          <a:noFill/>
        </p:spPr>
        <p:txBody>
          <a:bodyPr wrap="square" rtlCol="0">
            <a:spAutoFit/>
          </a:bodyPr>
          <a:lstStyle/>
          <a:p>
            <a:r>
              <a:rPr lang="en-US" dirty="0"/>
              <a:t>Q</a:t>
            </a:r>
          </a:p>
        </p:txBody>
      </p:sp>
      <p:grpSp>
        <p:nvGrpSpPr>
          <p:cNvPr id="9" name="Group 8"/>
          <p:cNvGrpSpPr/>
          <p:nvPr/>
        </p:nvGrpSpPr>
        <p:grpSpPr>
          <a:xfrm>
            <a:off x="4038600" y="2484119"/>
            <a:ext cx="3886200" cy="2621282"/>
            <a:chOff x="4038600" y="2484119"/>
            <a:chExt cx="3886200" cy="2621282"/>
          </a:xfrm>
        </p:grpSpPr>
        <p:sp>
          <p:nvSpPr>
            <p:cNvPr id="18" name="Oval 17"/>
            <p:cNvSpPr/>
            <p:nvPr/>
          </p:nvSpPr>
          <p:spPr>
            <a:xfrm>
              <a:off x="4038600" y="2484119"/>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p:cNvSpPr/>
            <p:nvPr/>
          </p:nvSpPr>
          <p:spPr>
            <a:xfrm>
              <a:off x="5075553" y="3200399"/>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p:cNvSpPr/>
            <p:nvPr/>
          </p:nvSpPr>
          <p:spPr>
            <a:xfrm>
              <a:off x="7879081" y="5059682"/>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4525643" y="2810509"/>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5661659" y="358140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p:cNvSpPr/>
            <p:nvPr/>
          </p:nvSpPr>
          <p:spPr>
            <a:xfrm>
              <a:off x="6248399" y="3976368"/>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Oval 24"/>
            <p:cNvSpPr/>
            <p:nvPr/>
          </p:nvSpPr>
          <p:spPr>
            <a:xfrm>
              <a:off x="6781800" y="434340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p:cNvSpPr/>
            <p:nvPr/>
          </p:nvSpPr>
          <p:spPr>
            <a:xfrm>
              <a:off x="7338059" y="471154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24" name="Table 23"/>
          <p:cNvGraphicFramePr>
            <a:graphicFrameLocks noGrp="1"/>
          </p:cNvGraphicFramePr>
          <p:nvPr>
            <p:extLst>
              <p:ext uri="{D42A27DB-BD31-4B8C-83A1-F6EECF244321}">
                <p14:modId xmlns:p14="http://schemas.microsoft.com/office/powerpoint/2010/main" val="2802461092"/>
              </p:ext>
            </p:extLst>
          </p:nvPr>
        </p:nvGraphicFramePr>
        <p:xfrm>
          <a:off x="609600" y="2190234"/>
          <a:ext cx="2286000" cy="342900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tblGrid>
              <a:tr h="381000">
                <a:tc>
                  <a:txBody>
                    <a:bodyPr/>
                    <a:lstStyle/>
                    <a:p>
                      <a:pPr algn="ctr"/>
                      <a:r>
                        <a:rPr lang="en-US" dirty="0">
                          <a:solidFill>
                            <a:schemeClr val="tx1"/>
                          </a:solidFill>
                          <a:latin typeface="Calibri Light" pitchFamily="34" charset="0"/>
                        </a:rPr>
                        <a:t>Price</a:t>
                      </a:r>
                    </a:p>
                  </a:txBody>
                  <a:tcPr>
                    <a:solidFill>
                      <a:srgbClr val="E4E8D0"/>
                    </a:solidFill>
                  </a:tcPr>
                </a:tc>
                <a:tc>
                  <a:txBody>
                    <a:bodyPr/>
                    <a:lstStyle/>
                    <a:p>
                      <a:pPr algn="ctr"/>
                      <a:r>
                        <a:rPr lang="en-US" dirty="0">
                          <a:solidFill>
                            <a:schemeClr val="tx1"/>
                          </a:solidFill>
                          <a:latin typeface="Calibri Light" pitchFamily="34" charset="0"/>
                        </a:rPr>
                        <a:t>Quantity</a:t>
                      </a:r>
                    </a:p>
                  </a:txBody>
                  <a:tcPr>
                    <a:solidFill>
                      <a:srgbClr val="E4E8D0"/>
                    </a:solidFill>
                  </a:tcPr>
                </a:tc>
                <a:extLst>
                  <a:ext uri="{0D108BD9-81ED-4DB2-BD59-A6C34878D82A}">
                    <a16:rowId xmlns:a16="http://schemas.microsoft.com/office/drawing/2014/main" val="10000"/>
                  </a:ext>
                </a:extLst>
              </a:tr>
              <a:tr h="381000">
                <a:tc>
                  <a:txBody>
                    <a:bodyPr/>
                    <a:lstStyle/>
                    <a:p>
                      <a:pPr algn="ctr"/>
                      <a:r>
                        <a:rPr lang="en-US" dirty="0">
                          <a:latin typeface="Calibri Light" pitchFamily="34" charset="0"/>
                        </a:rPr>
                        <a:t>1</a:t>
                      </a:r>
                    </a:p>
                  </a:txBody>
                  <a:tcPr>
                    <a:solidFill>
                      <a:srgbClr val="F1F9FE"/>
                    </a:solidFill>
                  </a:tcPr>
                </a:tc>
                <a:tc>
                  <a:txBody>
                    <a:bodyPr/>
                    <a:lstStyle/>
                    <a:p>
                      <a:pPr algn="ctr"/>
                      <a:r>
                        <a:rPr lang="en-US" dirty="0">
                          <a:latin typeface="Calibri Light" pitchFamily="34" charset="0"/>
                        </a:rPr>
                        <a:t>280</a:t>
                      </a:r>
                    </a:p>
                  </a:txBody>
                  <a:tcPr>
                    <a:solidFill>
                      <a:srgbClr val="F1F9FE"/>
                    </a:solidFill>
                  </a:tcPr>
                </a:tc>
                <a:extLst>
                  <a:ext uri="{0D108BD9-81ED-4DB2-BD59-A6C34878D82A}">
                    <a16:rowId xmlns:a16="http://schemas.microsoft.com/office/drawing/2014/main" val="10001"/>
                  </a:ext>
                </a:extLst>
              </a:tr>
              <a:tr h="381000">
                <a:tc>
                  <a:txBody>
                    <a:bodyPr/>
                    <a:lstStyle/>
                    <a:p>
                      <a:pPr algn="ctr"/>
                      <a:r>
                        <a:rPr lang="en-US" dirty="0">
                          <a:latin typeface="Calibri Light" pitchFamily="34" charset="0"/>
                        </a:rPr>
                        <a:t>2</a:t>
                      </a:r>
                    </a:p>
                  </a:txBody>
                  <a:tcPr>
                    <a:solidFill>
                      <a:srgbClr val="DBF0FD"/>
                    </a:solidFill>
                  </a:tcPr>
                </a:tc>
                <a:tc>
                  <a:txBody>
                    <a:bodyPr/>
                    <a:lstStyle/>
                    <a:p>
                      <a:pPr algn="ctr"/>
                      <a:r>
                        <a:rPr lang="en-US" dirty="0">
                          <a:latin typeface="Calibri Light" pitchFamily="34" charset="0"/>
                        </a:rPr>
                        <a:t>260</a:t>
                      </a:r>
                    </a:p>
                  </a:txBody>
                  <a:tcPr>
                    <a:solidFill>
                      <a:srgbClr val="DBF0FD"/>
                    </a:solidFill>
                  </a:tcPr>
                </a:tc>
                <a:extLst>
                  <a:ext uri="{0D108BD9-81ED-4DB2-BD59-A6C34878D82A}">
                    <a16:rowId xmlns:a16="http://schemas.microsoft.com/office/drawing/2014/main" val="10002"/>
                  </a:ext>
                </a:extLst>
              </a:tr>
              <a:tr h="381000">
                <a:tc>
                  <a:txBody>
                    <a:bodyPr/>
                    <a:lstStyle/>
                    <a:p>
                      <a:pPr algn="ctr"/>
                      <a:r>
                        <a:rPr lang="en-US" dirty="0">
                          <a:latin typeface="Calibri Light" pitchFamily="34" charset="0"/>
                        </a:rPr>
                        <a:t>3</a:t>
                      </a:r>
                    </a:p>
                  </a:txBody>
                  <a:tcPr>
                    <a:solidFill>
                      <a:srgbClr val="F1F9FE"/>
                    </a:solidFill>
                  </a:tcPr>
                </a:tc>
                <a:tc>
                  <a:txBody>
                    <a:bodyPr/>
                    <a:lstStyle/>
                    <a:p>
                      <a:pPr algn="ctr"/>
                      <a:r>
                        <a:rPr lang="en-US" dirty="0">
                          <a:latin typeface="Calibri Light" pitchFamily="34" charset="0"/>
                        </a:rPr>
                        <a:t>240</a:t>
                      </a:r>
                    </a:p>
                  </a:txBody>
                  <a:tcPr>
                    <a:solidFill>
                      <a:srgbClr val="F1F9FE"/>
                    </a:solidFill>
                  </a:tcPr>
                </a:tc>
                <a:extLst>
                  <a:ext uri="{0D108BD9-81ED-4DB2-BD59-A6C34878D82A}">
                    <a16:rowId xmlns:a16="http://schemas.microsoft.com/office/drawing/2014/main" val="10003"/>
                  </a:ext>
                </a:extLst>
              </a:tr>
              <a:tr h="381000">
                <a:tc>
                  <a:txBody>
                    <a:bodyPr/>
                    <a:lstStyle/>
                    <a:p>
                      <a:pPr algn="ctr"/>
                      <a:r>
                        <a:rPr lang="en-US" dirty="0">
                          <a:latin typeface="Calibri Light" pitchFamily="34" charset="0"/>
                        </a:rPr>
                        <a:t>4</a:t>
                      </a:r>
                    </a:p>
                  </a:txBody>
                  <a:tcPr>
                    <a:solidFill>
                      <a:srgbClr val="DBF0FD"/>
                    </a:solidFill>
                  </a:tcPr>
                </a:tc>
                <a:tc>
                  <a:txBody>
                    <a:bodyPr/>
                    <a:lstStyle/>
                    <a:p>
                      <a:pPr algn="ctr"/>
                      <a:r>
                        <a:rPr lang="en-US" dirty="0">
                          <a:latin typeface="Calibri Light" pitchFamily="34" charset="0"/>
                        </a:rPr>
                        <a:t>220</a:t>
                      </a:r>
                    </a:p>
                  </a:txBody>
                  <a:tcPr>
                    <a:solidFill>
                      <a:srgbClr val="DBF0FD"/>
                    </a:solidFill>
                  </a:tcPr>
                </a:tc>
                <a:extLst>
                  <a:ext uri="{0D108BD9-81ED-4DB2-BD59-A6C34878D82A}">
                    <a16:rowId xmlns:a16="http://schemas.microsoft.com/office/drawing/2014/main" val="10004"/>
                  </a:ext>
                </a:extLst>
              </a:tr>
              <a:tr h="381000">
                <a:tc>
                  <a:txBody>
                    <a:bodyPr/>
                    <a:lstStyle/>
                    <a:p>
                      <a:pPr algn="ctr"/>
                      <a:r>
                        <a:rPr lang="en-US" dirty="0">
                          <a:latin typeface="Calibri Light" pitchFamily="34" charset="0"/>
                        </a:rPr>
                        <a:t>5</a:t>
                      </a:r>
                    </a:p>
                  </a:txBody>
                  <a:tcPr>
                    <a:solidFill>
                      <a:srgbClr val="F1F9FE"/>
                    </a:solidFill>
                  </a:tcPr>
                </a:tc>
                <a:tc>
                  <a:txBody>
                    <a:bodyPr/>
                    <a:lstStyle/>
                    <a:p>
                      <a:pPr algn="ctr"/>
                      <a:r>
                        <a:rPr lang="en-US" dirty="0">
                          <a:latin typeface="Calibri Light" pitchFamily="34" charset="0"/>
                        </a:rPr>
                        <a:t>200</a:t>
                      </a:r>
                    </a:p>
                  </a:txBody>
                  <a:tcPr>
                    <a:solidFill>
                      <a:srgbClr val="F1F9FE"/>
                    </a:solidFill>
                  </a:tcPr>
                </a:tc>
                <a:extLst>
                  <a:ext uri="{0D108BD9-81ED-4DB2-BD59-A6C34878D82A}">
                    <a16:rowId xmlns:a16="http://schemas.microsoft.com/office/drawing/2014/main" val="10005"/>
                  </a:ext>
                </a:extLst>
              </a:tr>
              <a:tr h="381000">
                <a:tc>
                  <a:txBody>
                    <a:bodyPr/>
                    <a:lstStyle/>
                    <a:p>
                      <a:pPr algn="ctr"/>
                      <a:r>
                        <a:rPr lang="en-US" dirty="0">
                          <a:latin typeface="Calibri Light" pitchFamily="34" charset="0"/>
                        </a:rPr>
                        <a:t>6</a:t>
                      </a:r>
                    </a:p>
                  </a:txBody>
                  <a:tcPr>
                    <a:solidFill>
                      <a:srgbClr val="DBF0FD"/>
                    </a:solidFill>
                  </a:tcPr>
                </a:tc>
                <a:tc>
                  <a:txBody>
                    <a:bodyPr/>
                    <a:lstStyle/>
                    <a:p>
                      <a:pPr algn="ctr"/>
                      <a:r>
                        <a:rPr lang="en-US" dirty="0">
                          <a:latin typeface="Calibri Light" pitchFamily="34" charset="0"/>
                        </a:rPr>
                        <a:t>180</a:t>
                      </a:r>
                    </a:p>
                  </a:txBody>
                  <a:tcPr>
                    <a:solidFill>
                      <a:srgbClr val="DBF0FD"/>
                    </a:solidFill>
                  </a:tcPr>
                </a:tc>
                <a:extLst>
                  <a:ext uri="{0D108BD9-81ED-4DB2-BD59-A6C34878D82A}">
                    <a16:rowId xmlns:a16="http://schemas.microsoft.com/office/drawing/2014/main" val="10006"/>
                  </a:ext>
                </a:extLst>
              </a:tr>
              <a:tr h="381000">
                <a:tc>
                  <a:txBody>
                    <a:bodyPr/>
                    <a:lstStyle/>
                    <a:p>
                      <a:pPr algn="ctr"/>
                      <a:r>
                        <a:rPr lang="en-US" dirty="0">
                          <a:latin typeface="Calibri Light" pitchFamily="34" charset="0"/>
                        </a:rPr>
                        <a:t>7</a:t>
                      </a:r>
                    </a:p>
                  </a:txBody>
                  <a:tcPr>
                    <a:solidFill>
                      <a:srgbClr val="F1F9FE"/>
                    </a:solidFill>
                  </a:tcPr>
                </a:tc>
                <a:tc>
                  <a:txBody>
                    <a:bodyPr/>
                    <a:lstStyle/>
                    <a:p>
                      <a:pPr algn="ctr"/>
                      <a:r>
                        <a:rPr lang="en-US" dirty="0">
                          <a:latin typeface="Calibri Light" pitchFamily="34" charset="0"/>
                        </a:rPr>
                        <a:t>160</a:t>
                      </a:r>
                    </a:p>
                  </a:txBody>
                  <a:tcPr>
                    <a:solidFill>
                      <a:srgbClr val="F1F9FE"/>
                    </a:solidFill>
                  </a:tcPr>
                </a:tc>
                <a:extLst>
                  <a:ext uri="{0D108BD9-81ED-4DB2-BD59-A6C34878D82A}">
                    <a16:rowId xmlns:a16="http://schemas.microsoft.com/office/drawing/2014/main" val="10007"/>
                  </a:ext>
                </a:extLst>
              </a:tr>
              <a:tr h="381000">
                <a:tc>
                  <a:txBody>
                    <a:bodyPr/>
                    <a:lstStyle/>
                    <a:p>
                      <a:pPr algn="ctr"/>
                      <a:r>
                        <a:rPr lang="en-US" dirty="0">
                          <a:latin typeface="Calibri Light" pitchFamily="34" charset="0"/>
                        </a:rPr>
                        <a:t>8</a:t>
                      </a:r>
                    </a:p>
                  </a:txBody>
                  <a:tcPr>
                    <a:solidFill>
                      <a:srgbClr val="DAF0FD"/>
                    </a:solidFill>
                  </a:tcPr>
                </a:tc>
                <a:tc>
                  <a:txBody>
                    <a:bodyPr/>
                    <a:lstStyle/>
                    <a:p>
                      <a:pPr algn="ctr"/>
                      <a:r>
                        <a:rPr lang="en-US" dirty="0">
                          <a:latin typeface="Calibri Light" pitchFamily="34" charset="0"/>
                        </a:rPr>
                        <a:t>140</a:t>
                      </a:r>
                    </a:p>
                  </a:txBody>
                  <a:tcPr>
                    <a:solidFill>
                      <a:srgbClr val="DAF0FD"/>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390025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a:t>The five most important </a:t>
            </a:r>
            <a:r>
              <a:rPr lang="en-US" i="1" dirty="0">
                <a:solidFill>
                  <a:srgbClr val="9D0505"/>
                </a:solidFill>
              </a:rPr>
              <a:t>non-price determinants of demand </a:t>
            </a:r>
            <a:r>
              <a:rPr lang="en-US" dirty="0"/>
              <a:t>are:</a:t>
            </a:r>
          </a:p>
          <a:p>
            <a:endParaRPr lang="en-US" dirty="0"/>
          </a:p>
          <a:p>
            <a:endParaRPr lang="en-US" dirty="0"/>
          </a:p>
          <a:p>
            <a:endParaRPr lang="en-US" dirty="0"/>
          </a:p>
          <a:p>
            <a:r>
              <a:rPr lang="en-US" dirty="0"/>
              <a:t>What happens when one of the non-price determinants changes?</a:t>
            </a:r>
          </a:p>
          <a:p>
            <a:pPr lvl="1"/>
            <a:r>
              <a:rPr lang="en-US" dirty="0"/>
              <a:t>If positive influence, demand increases.</a:t>
            </a:r>
          </a:p>
          <a:p>
            <a:pPr lvl="1"/>
            <a:r>
              <a:rPr lang="en-US" dirty="0"/>
              <a:t>If negative influence, demand decreases.</a:t>
            </a:r>
          </a:p>
          <a:p>
            <a:pPr lvl="1"/>
            <a:endParaRPr lang="en-US" dirty="0"/>
          </a:p>
          <a:p>
            <a:pPr lvl="1"/>
            <a:endParaRPr lang="en-US" dirty="0"/>
          </a:p>
        </p:txBody>
      </p:sp>
      <p:sp>
        <p:nvSpPr>
          <p:cNvPr id="2" name="Title 1"/>
          <p:cNvSpPr>
            <a:spLocks noGrp="1"/>
          </p:cNvSpPr>
          <p:nvPr>
            <p:ph type="title"/>
          </p:nvPr>
        </p:nvSpPr>
        <p:spPr/>
        <p:txBody>
          <a:bodyPr/>
          <a:lstStyle/>
          <a:p>
            <a:r>
              <a:rPr lang="en-US" dirty="0"/>
              <a:t>Changes in demand</a:t>
            </a:r>
          </a:p>
        </p:txBody>
      </p:sp>
      <p:graphicFrame>
        <p:nvGraphicFramePr>
          <p:cNvPr id="6" name="Table 5"/>
          <p:cNvGraphicFramePr>
            <a:graphicFrameLocks noGrp="1"/>
          </p:cNvGraphicFramePr>
          <p:nvPr>
            <p:extLst>
              <p:ext uri="{D42A27DB-BD31-4B8C-83A1-F6EECF244321}">
                <p14:modId xmlns:p14="http://schemas.microsoft.com/office/powerpoint/2010/main" val="239064668"/>
              </p:ext>
            </p:extLst>
          </p:nvPr>
        </p:nvGraphicFramePr>
        <p:xfrm>
          <a:off x="762000" y="2362200"/>
          <a:ext cx="7620000" cy="1417320"/>
        </p:xfrm>
        <a:graphic>
          <a:graphicData uri="http://schemas.openxmlformats.org/drawingml/2006/table">
            <a:tbl>
              <a:tblPr firstRow="1" bandRow="1">
                <a:tableStyleId>{69CF1AB2-1976-4502-BF36-3FF5EA218861}</a:tableStyleId>
              </a:tblPr>
              <a:tblGrid>
                <a:gridCol w="38100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tblGrid>
              <a:tr h="380354">
                <a:tc>
                  <a:txBody>
                    <a:bodyPr/>
                    <a:lstStyle/>
                    <a:p>
                      <a:pPr algn="ctr"/>
                      <a:r>
                        <a:rPr lang="en-US" sz="2500" b="0" dirty="0">
                          <a:latin typeface="Calibri Light" pitchFamily="34" charset="0"/>
                        </a:rPr>
                        <a:t>Consumer preferences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500" b="0" dirty="0">
                          <a:latin typeface="Calibri Light" pitchFamily="34" charset="0"/>
                        </a:rPr>
                        <a:t>Number</a:t>
                      </a:r>
                      <a:r>
                        <a:rPr lang="en-US" sz="2500" b="0" baseline="0" dirty="0">
                          <a:latin typeface="Calibri Light" pitchFamily="34" charset="0"/>
                        </a:rPr>
                        <a:t> of buyers</a:t>
                      </a:r>
                      <a:endParaRPr lang="en-US" sz="25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0"/>
                  </a:ext>
                </a:extLst>
              </a:tr>
              <a:tr h="380354">
                <a:tc>
                  <a:txBody>
                    <a:bodyPr/>
                    <a:lstStyle/>
                    <a:p>
                      <a:pPr algn="ctr"/>
                      <a:r>
                        <a:rPr lang="en-US" sz="2500" b="0" dirty="0">
                          <a:latin typeface="Calibri Light" pitchFamily="34" charset="0"/>
                        </a:rPr>
                        <a:t>Incomes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sz="2500" b="0" dirty="0">
                          <a:latin typeface="Calibri Light" pitchFamily="34" charset="0"/>
                        </a:rPr>
                        <a:t>Expectations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val="10001"/>
                  </a:ext>
                </a:extLst>
              </a:tr>
              <a:tr h="380354">
                <a:tc gridSpan="2">
                  <a:txBody>
                    <a:bodyPr/>
                    <a:lstStyle/>
                    <a:p>
                      <a:pPr algn="ctr"/>
                      <a:r>
                        <a:rPr lang="en-US" sz="2500" b="0" dirty="0">
                          <a:latin typeface="Calibri Light" pitchFamily="34" charset="0"/>
                        </a:rPr>
                        <a:t>Prices of related goods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hMerge="1">
                  <a:txBody>
                    <a:bodyPr/>
                    <a:lstStyle/>
                    <a:p>
                      <a:pPr algn="ctr"/>
                      <a:endParaRPr lang="en-US" sz="2500" b="0" dirty="0"/>
                    </a:p>
                  </a:txBody>
                  <a:tcPr>
                    <a:lnR w="12700" cap="flat" cmpd="sng" algn="ctr">
                      <a:solidFill>
                        <a:schemeClr val="tx1"/>
                      </a:solidFill>
                      <a:prstDash val="solid"/>
                      <a:round/>
                      <a:headEnd type="none" w="med" len="med"/>
                      <a:tailEnd type="none" w="med" len="med"/>
                    </a:lnR>
                    <a:solidFill>
                      <a:schemeClr val="tx2">
                        <a:lumMod val="40000"/>
                        <a:lumOff val="6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72467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revised_KM1e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2947D1C1-CA49-45F5-B0EF-856C47B5CA83}" vid="{70311155-E670-4068-9A97-59A87D4C63B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KM2e_template</Template>
  <TotalTime>158</TotalTime>
  <Words>7875</Words>
  <Application>Microsoft Office PowerPoint</Application>
  <PresentationFormat>On-screen Show (4:3)</PresentationFormat>
  <Paragraphs>1445</Paragraphs>
  <Slides>58</Slides>
  <Notes>49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58</vt:i4>
      </vt:variant>
    </vt:vector>
  </HeadingPairs>
  <TitlesOfParts>
    <vt:vector size="65" baseType="lpstr">
      <vt:lpstr>Arial</vt:lpstr>
      <vt:lpstr>Calibri</vt:lpstr>
      <vt:lpstr>Calibri Light</vt:lpstr>
      <vt:lpstr>Times New Roman</vt:lpstr>
      <vt:lpstr>Univers LT Std 47 Cn Lt</vt:lpstr>
      <vt:lpstr>Univers LT Std 57 Cn</vt:lpstr>
      <vt:lpstr>revised_KM1e_template</vt:lpstr>
      <vt:lpstr>Chapter 3</vt:lpstr>
      <vt:lpstr>What will you learn in this chapter?</vt:lpstr>
      <vt:lpstr>Markets</vt:lpstr>
      <vt:lpstr>Demand</vt:lpstr>
      <vt:lpstr>The demand schedule</vt:lpstr>
      <vt:lpstr>The demand curve</vt:lpstr>
      <vt:lpstr>Active Learning: Constructing demand</vt:lpstr>
      <vt:lpstr>Active Learning Solution I</vt:lpstr>
      <vt:lpstr>Changes in demand</vt:lpstr>
      <vt:lpstr>Shifting the demand curve</vt:lpstr>
      <vt:lpstr>Can instant-noodle sales predict a recession?</vt:lpstr>
      <vt:lpstr>Shifts versus movements-demand</vt:lpstr>
      <vt:lpstr>Active Learning: Demand shifts vs. movement along the demand curve</vt:lpstr>
      <vt:lpstr>Active Learning Solution II</vt:lpstr>
      <vt:lpstr>Active Learning Solution III</vt:lpstr>
      <vt:lpstr>Active Learning Solution IV</vt:lpstr>
      <vt:lpstr>Supply</vt:lpstr>
      <vt:lpstr>The supply schedule</vt:lpstr>
      <vt:lpstr>The supply curve</vt:lpstr>
      <vt:lpstr>Active Learning: Constructing supply</vt:lpstr>
      <vt:lpstr>Active Learning Solution V</vt:lpstr>
      <vt:lpstr>Changes in supply</vt:lpstr>
      <vt:lpstr>Shifting the supply curve</vt:lpstr>
      <vt:lpstr>Shifts versus movements-supply</vt:lpstr>
      <vt:lpstr>Active Learning: Supply shifts vs. movements along the supply curve</vt:lpstr>
      <vt:lpstr>Active Learning Solution VI</vt:lpstr>
      <vt:lpstr>Active Learning Solution VII</vt:lpstr>
      <vt:lpstr>Active Learning Solution VIII</vt:lpstr>
      <vt:lpstr>Market equilibrium</vt:lpstr>
      <vt:lpstr>Active Learning: Finding equilibrium</vt:lpstr>
      <vt:lpstr>Active Learning Solution IX</vt:lpstr>
      <vt:lpstr>Reaching equilibrium</vt:lpstr>
      <vt:lpstr>A surplus</vt:lpstr>
      <vt:lpstr>A shortage</vt:lpstr>
      <vt:lpstr>The great Elmo shortage</vt:lpstr>
      <vt:lpstr>Active Learning: Excess supply</vt:lpstr>
      <vt:lpstr>Active Learning Solution X</vt:lpstr>
      <vt:lpstr>Active Learning: Excess demand</vt:lpstr>
      <vt:lpstr>Active Learning Solution XI</vt:lpstr>
      <vt:lpstr>Changes in market equilibrium</vt:lpstr>
      <vt:lpstr>Shifts in demand</vt:lpstr>
      <vt:lpstr>Active Learning: Equilibrium effects from shifts in demand</vt:lpstr>
      <vt:lpstr>Active Learning Solution XII</vt:lpstr>
      <vt:lpstr>Active Learning Solution XII</vt:lpstr>
      <vt:lpstr>Active Learning Solution XII</vt:lpstr>
      <vt:lpstr>Active Learning Solution XII</vt:lpstr>
      <vt:lpstr>Shifts in supply</vt:lpstr>
      <vt:lpstr>Active Learning: Equilibrium effects from shifts in supply</vt:lpstr>
      <vt:lpstr>Active Learning Solution XIII</vt:lpstr>
      <vt:lpstr>Shifts in demand or supply</vt:lpstr>
      <vt:lpstr>Shifts in both demand and supply I</vt:lpstr>
      <vt:lpstr>Shifts in both demand and supply II</vt:lpstr>
      <vt:lpstr>Shifts in demand and supply III</vt:lpstr>
      <vt:lpstr>Summary</vt:lpstr>
      <vt:lpstr>Summary I</vt:lpstr>
      <vt:lpstr>Summary II</vt:lpstr>
      <vt:lpstr>Summary III</vt:lpstr>
      <vt:lpstr>Summary IV</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dc:title>
  <dc:creator>mlarmon</dc:creator>
  <cp:lastModifiedBy>Kouvelis, Christina</cp:lastModifiedBy>
  <cp:revision>22</cp:revision>
  <dcterms:created xsi:type="dcterms:W3CDTF">2017-01-21T00:06:26Z</dcterms:created>
  <dcterms:modified xsi:type="dcterms:W3CDTF">2020-09-29T19:37:44Z</dcterms:modified>
</cp:coreProperties>
</file>