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90"/>
  </p:notesMasterIdLst>
  <p:sldIdLst>
    <p:sldId id="354"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50" r:id="rId42"/>
    <p:sldId id="302" r:id="rId43"/>
    <p:sldId id="352" r:id="rId44"/>
    <p:sldId id="304" r:id="rId45"/>
    <p:sldId id="305" r:id="rId46"/>
    <p:sldId id="306" r:id="rId47"/>
    <p:sldId id="307" r:id="rId48"/>
    <p:sldId id="310" r:id="rId49"/>
    <p:sldId id="311" r:id="rId50"/>
    <p:sldId id="312" r:id="rId51"/>
    <p:sldId id="313" r:id="rId52"/>
    <p:sldId id="314" r:id="rId53"/>
    <p:sldId id="315" r:id="rId54"/>
    <p:sldId id="316" r:id="rId55"/>
    <p:sldId id="317" r:id="rId56"/>
    <p:sldId id="318" r:id="rId57"/>
    <p:sldId id="319" r:id="rId58"/>
    <p:sldId id="320" r:id="rId59"/>
    <p:sldId id="321" r:id="rId60"/>
    <p:sldId id="322" r:id="rId61"/>
    <p:sldId id="323" r:id="rId62"/>
    <p:sldId id="324" r:id="rId63"/>
    <p:sldId id="355" r:id="rId64"/>
    <p:sldId id="326" r:id="rId65"/>
    <p:sldId id="331" r:id="rId66"/>
    <p:sldId id="349" r:id="rId67"/>
    <p:sldId id="332" r:id="rId68"/>
    <p:sldId id="330" r:id="rId69"/>
    <p:sldId id="333" r:id="rId70"/>
    <p:sldId id="334" r:id="rId71"/>
    <p:sldId id="335" r:id="rId72"/>
    <p:sldId id="336" r:id="rId73"/>
    <p:sldId id="337" r:id="rId74"/>
    <p:sldId id="338" r:id="rId75"/>
    <p:sldId id="339" r:id="rId76"/>
    <p:sldId id="327" r:id="rId77"/>
    <p:sldId id="340" r:id="rId78"/>
    <p:sldId id="341" r:id="rId79"/>
    <p:sldId id="342" r:id="rId80"/>
    <p:sldId id="328" r:id="rId81"/>
    <p:sldId id="343" r:id="rId82"/>
    <p:sldId id="344" r:id="rId83"/>
    <p:sldId id="351" r:id="rId84"/>
    <p:sldId id="353" r:id="rId85"/>
    <p:sldId id="345" r:id="rId86"/>
    <p:sldId id="346" r:id="rId87"/>
    <p:sldId id="347" r:id="rId88"/>
    <p:sldId id="329" r:id="rId8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50"/>
            <p14:sldId id="302"/>
            <p14:sldId id="352"/>
            <p14:sldId id="304"/>
            <p14:sldId id="305"/>
            <p14:sldId id="306"/>
            <p14:sldId id="307"/>
            <p14:sldId id="310"/>
            <p14:sldId id="311"/>
            <p14:sldId id="312"/>
            <p14:sldId id="313"/>
            <p14:sldId id="314"/>
            <p14:sldId id="315"/>
            <p14:sldId id="316"/>
            <p14:sldId id="317"/>
            <p14:sldId id="318"/>
            <p14:sldId id="319"/>
            <p14:sldId id="320"/>
            <p14:sldId id="321"/>
            <p14:sldId id="322"/>
            <p14:sldId id="323"/>
            <p14:sldId id="324"/>
            <p14:sldId id="355"/>
          </p14:sldIdLst>
        </p14:section>
        <p14:section name="Appendix: Image Descriptions for Unsighted Students" id="{2764AF00-13CC-46EF-B763-DB223120EE65}">
          <p14:sldIdLst>
            <p14:sldId id="326"/>
            <p14:sldId id="331"/>
            <p14:sldId id="349"/>
            <p14:sldId id="332"/>
            <p14:sldId id="330"/>
            <p14:sldId id="333"/>
            <p14:sldId id="334"/>
            <p14:sldId id="335"/>
            <p14:sldId id="336"/>
            <p14:sldId id="337"/>
            <p14:sldId id="338"/>
            <p14:sldId id="339"/>
            <p14:sldId id="327"/>
            <p14:sldId id="340"/>
            <p14:sldId id="341"/>
            <p14:sldId id="342"/>
            <p14:sldId id="328"/>
            <p14:sldId id="343"/>
            <p14:sldId id="344"/>
            <p14:sldId id="351"/>
            <p14:sldId id="353"/>
            <p14:sldId id="345"/>
            <p14:sldId id="346"/>
            <p14:sldId id="347"/>
            <p14:sldId id="329"/>
          </p14:sldIdLst>
        </p14:section>
      </p14:sectionLst>
    </p:ext>
    <p:ext uri="{EFAFB233-063F-42B5-8137-9DF3F51BA10A}">
      <p15:sldGuideLst xmlns:p15="http://schemas.microsoft.com/office/powerpoint/2012/main" xmlns="">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1" autoAdjust="0"/>
    <p:restoredTop sz="86385" autoAdjust="0"/>
  </p:normalViewPr>
  <p:slideViewPr>
    <p:cSldViewPr snapToGrid="0" showGuides="1">
      <p:cViewPr varScale="1">
        <p:scale>
          <a:sx n="76" d="100"/>
          <a:sy n="76" d="100"/>
        </p:scale>
        <p:origin x="-1590" y="-96"/>
      </p:cViewPr>
      <p:guideLst>
        <p:guide orient="horz" pos="2256"/>
        <p:guide pos="3264"/>
        <p:guide pos="5640"/>
      </p:guideLst>
    </p:cSldViewPr>
  </p:slideViewPr>
  <p:outlineViewPr>
    <p:cViewPr>
      <p:scale>
        <a:sx n="66" d="100"/>
        <a:sy n="66"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30-09-2020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Steps to shifting the demand curve:</a:t>
            </a:r>
          </a:p>
          <a:p>
            <a:pPr marL="228600" indent="-228600">
              <a:buAutoNum type="arabicParenR"/>
            </a:pPr>
            <a:r>
              <a:rPr lang="en-US" dirty="0"/>
              <a:t>Draw the baseline graph with the demand curve</a:t>
            </a:r>
            <a:r>
              <a:rPr lang="en-US" baseline="0" dirty="0"/>
              <a:t>.</a:t>
            </a:r>
          </a:p>
          <a:p>
            <a:pPr marL="228600" indent="-228600">
              <a:buAutoNum type="arabicParenR"/>
            </a:pPr>
            <a:r>
              <a:rPr lang="en-US" baseline="0" dirty="0"/>
              <a:t>Shift the demand curve by increasing the quantity demanded by 40 million units at each price.</a:t>
            </a:r>
          </a:p>
          <a:p>
            <a:pPr marL="228600" indent="-228600">
              <a:buAutoNum type="arabicParenR"/>
            </a:pPr>
            <a:r>
              <a:rPr lang="en-US" baseline="0" dirty="0"/>
              <a:t>Draw the new demand curve by connect the new points.</a:t>
            </a:r>
          </a:p>
          <a:p>
            <a:pPr marL="228600" indent="-228600">
              <a:buAutoNum type="arabicParenR"/>
            </a:pPr>
            <a:endParaRPr lang="en-US" baseline="0" dirty="0"/>
          </a:p>
          <a:p>
            <a:r>
              <a:rPr lang="en-US" dirty="0"/>
              <a:t>When demand increases, the entire demand curve shifts right. The quantity demanded at every price increases.</a:t>
            </a:r>
            <a:r>
              <a:rPr lang="en-US" baseline="0" dirty="0"/>
              <a:t> </a:t>
            </a:r>
            <a:r>
              <a:rPr lang="en-US" sz="1200" kern="1200" dirty="0">
                <a:solidFill>
                  <a:schemeClr val="tx1"/>
                </a:solidFill>
                <a:latin typeface="+mn-lt"/>
                <a:ea typeface="+mn-ea"/>
                <a:cs typeface="+mn-cs"/>
              </a:rPr>
              <a:t>The </a:t>
            </a:r>
            <a:r>
              <a:rPr lang="en-US" sz="1200" b="0" kern="1200" dirty="0">
                <a:solidFill>
                  <a:schemeClr val="tx1"/>
                </a:solidFill>
                <a:latin typeface="+mn-lt"/>
                <a:ea typeface="+mn-ea"/>
                <a:cs typeface="+mn-cs"/>
              </a:rPr>
              <a:t>increase in demand </a:t>
            </a:r>
            <a:r>
              <a:rPr lang="en-US" sz="1200" kern="1200" dirty="0">
                <a:solidFill>
                  <a:schemeClr val="tx1"/>
                </a:solidFill>
                <a:latin typeface="+mn-lt"/>
                <a:ea typeface="+mn-ea"/>
                <a:cs typeface="+mn-cs"/>
              </a:rPr>
              <a:t>shifts the demand curve rightward from D</a:t>
            </a:r>
            <a:r>
              <a:rPr lang="en-US" sz="1200" kern="1200" baseline="-25000" dirty="0">
                <a:solidFill>
                  <a:schemeClr val="tx1"/>
                </a:solidFill>
                <a:latin typeface="+mn-lt"/>
                <a:ea typeface="+mn-ea"/>
                <a:cs typeface="+mn-cs"/>
              </a:rPr>
              <a:t>A</a:t>
            </a:r>
            <a:r>
              <a:rPr lang="en-US" sz="1200" kern="1200" dirty="0">
                <a:solidFill>
                  <a:schemeClr val="tx1"/>
                </a:solidFill>
                <a:latin typeface="+mn-lt"/>
                <a:ea typeface="+mn-ea"/>
                <a:cs typeface="+mn-cs"/>
              </a:rPr>
              <a:t> to D</a:t>
            </a:r>
            <a:r>
              <a:rPr lang="en-US" sz="1200" kern="1200" baseline="-25000" dirty="0">
                <a:solidFill>
                  <a:schemeClr val="tx1"/>
                </a:solidFill>
                <a:latin typeface="+mn-lt"/>
                <a:ea typeface="+mn-ea"/>
                <a:cs typeface="+mn-cs"/>
              </a:rPr>
              <a:t>B</a:t>
            </a:r>
            <a:r>
              <a:rPr lang="en-US" sz="1200" kern="1200" dirty="0">
                <a:solidFill>
                  <a:schemeClr val="tx1"/>
                </a:solidFill>
                <a:latin typeface="+mn-lt"/>
                <a:ea typeface="+mn-ea"/>
                <a:cs typeface="+mn-cs"/>
              </a:rPr>
              <a:t>.  It is important that the terminology</a:t>
            </a:r>
            <a:r>
              <a:rPr lang="en-US" sz="1200" kern="1200" baseline="0" dirty="0">
                <a:solidFill>
                  <a:schemeClr val="tx1"/>
                </a:solidFill>
                <a:latin typeface="+mn-lt"/>
                <a:ea typeface="+mn-ea"/>
                <a:cs typeface="+mn-cs"/>
              </a:rPr>
              <a:t> ‘shift’ be continually used. While demand ‘changes’ due to some factor, the demand curve ‘shifts’. This change in demand is demonstrated by pointing out one price level: a</a:t>
            </a:r>
            <a:r>
              <a:rPr lang="en-US" sz="1200" kern="1200" dirty="0">
                <a:solidFill>
                  <a:schemeClr val="tx1"/>
                </a:solidFill>
                <a:latin typeface="+mn-lt"/>
                <a:ea typeface="+mn-ea"/>
                <a:cs typeface="+mn-cs"/>
              </a:rPr>
              <a:t>t a price of $120, the quantity of cellphones demanded increases from 120 to 180. </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1761702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1227136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Student have a difficulty</a:t>
            </a:r>
            <a:r>
              <a:rPr lang="en-US" baseline="0" dirty="0"/>
              <a:t> disentangling these two concepts after both have been introduced. While they may seem fine when quantity demanded is introduced, as soon as the factors that shift demand are introduced, they tend to get them confused with changes in price causing the factors that shift demand to change as well. Make sure that the students recognize that if price changes, then the only thing that happens is a change in the quantity demanded. </a:t>
            </a:r>
            <a:r>
              <a:rPr lang="en-US" dirty="0"/>
              <a:t>Test students</a:t>
            </a:r>
            <a:r>
              <a:rPr lang="en-US" baseline="0" dirty="0"/>
              <a:t> with the following question: When a grocery store has a sale on toilet paper and people buy more, which increases: quantity demanded or demand? The price of toilet paper has fallen, so according to the law of demand, the quantity demanded increases.</a:t>
            </a:r>
          </a:p>
        </p:txBody>
      </p:sp>
      <p:sp>
        <p:nvSpPr>
          <p:cNvPr id="4" name="Slide Number Placeholder 3"/>
          <p:cNvSpPr>
            <a:spLocks noGrp="1"/>
          </p:cNvSpPr>
          <p:nvPr>
            <p:ph type="sldNum" sz="quarter" idx="5"/>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10436882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exercises help to solidify</a:t>
            </a:r>
            <a:r>
              <a:rPr lang="en-US" baseline="0" dirty="0"/>
              <a:t> the difference between shifts in demand and movements along the demand curve.</a:t>
            </a:r>
          </a:p>
          <a:p>
            <a:pPr marL="228600" indent="-228600">
              <a:buAutoNum type="arabicParenR"/>
            </a:pPr>
            <a:r>
              <a:rPr lang="en-US" baseline="0" dirty="0"/>
              <a:t>Advertising: Changes in preferences. Increase in the demand.</a:t>
            </a:r>
          </a:p>
          <a:p>
            <a:pPr marL="228600" indent="-228600">
              <a:buAutoNum type="arabicParenR"/>
            </a:pPr>
            <a:r>
              <a:rPr lang="en-US" baseline="0" dirty="0"/>
              <a:t>Sale: Change in price. Downward movement along the demand.</a:t>
            </a:r>
          </a:p>
          <a:p>
            <a:pPr marL="228600" indent="-228600">
              <a:buAutoNum type="arabicParenR"/>
            </a:pPr>
            <a:r>
              <a:rPr lang="en-US" baseline="0" dirty="0"/>
              <a:t>Calling plans: Change in related goods. Cellphone plans are complements to cellphones. Since the complement becomes more expensive, demand for cellphones decreases.</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2520934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much of the discussion of supply mirrors that of demand, the presentation of this material may be sped</a:t>
            </a:r>
            <a:r>
              <a:rPr lang="en-US" sz="1200" kern="1200" baseline="0" dirty="0">
                <a:solidFill>
                  <a:schemeClr val="tx1"/>
                </a:solidFill>
                <a:effectLst/>
                <a:latin typeface="+mn-lt"/>
                <a:ea typeface="+mn-ea"/>
                <a:cs typeface="+mn-cs"/>
              </a:rPr>
              <a:t> up</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dirty="0"/>
              <a:t>The price of the good and the quantity supplied are linked.</a:t>
            </a:r>
            <a:r>
              <a:rPr lang="en-US" baseline="0" dirty="0"/>
              <a:t> </a:t>
            </a:r>
            <a:r>
              <a:rPr lang="en-US" dirty="0"/>
              <a:t>As the price of a product changes, producers are motivated by changes in profits.</a:t>
            </a:r>
            <a:r>
              <a:rPr lang="en-US" baseline="0" dirty="0"/>
              <a:t> </a:t>
            </a:r>
            <a:r>
              <a:rPr lang="en-US" dirty="0"/>
              <a:t>At a low price, few producers are willing to sell.</a:t>
            </a:r>
            <a:r>
              <a:rPr lang="en-US" baseline="0" dirty="0"/>
              <a:t> </a:t>
            </a:r>
            <a:r>
              <a:rPr lang="en-US" dirty="0"/>
              <a:t>At a high price, many producers are willing to sell.</a:t>
            </a:r>
            <a:r>
              <a:rPr lang="en-US" baseline="0" dirty="0"/>
              <a:t> </a:t>
            </a:r>
            <a:r>
              <a:rPr lang="en-US" sz="1200" kern="1200" dirty="0">
                <a:solidFill>
                  <a:schemeClr val="tx1"/>
                </a:solidFill>
                <a:latin typeface="+mn-lt"/>
                <a:ea typeface="+mn-ea"/>
                <a:cs typeface="+mn-cs"/>
              </a:rPr>
              <a:t>In general, the quantity of a good supplied in the market will depend on the price at which it can be sold, the cost of producing it, and the number of producers selling it.  The price of the good and the quantity supplied are linked.  Producers respond to changes in the price as they attempt to earn profits as great as possible. Assuming producers are motivated by profit, the amount of a good that producers want to supply increases when the price at which they can sell the good rises and decreases when the price at which they can sell the good falls.</a:t>
            </a:r>
            <a:r>
              <a:rPr lang="en-US" sz="1200" kern="1200" baseline="0" dirty="0">
                <a:solidFill>
                  <a:schemeClr val="tx1"/>
                </a:solidFill>
                <a:latin typeface="+mn-lt"/>
                <a:ea typeface="+mn-ea"/>
                <a:cs typeface="+mn-cs"/>
              </a:rPr>
              <a:t> </a:t>
            </a:r>
            <a:r>
              <a:rPr lang="en-US" baseline="0" dirty="0"/>
              <a:t>Similar to quantity demanded, quantity supplied corresponds to </a:t>
            </a:r>
            <a:r>
              <a:rPr lang="en-US" u="none" baseline="0" dirty="0"/>
              <a:t>a </a:t>
            </a:r>
            <a:r>
              <a:rPr lang="en-US" baseline="0" dirty="0"/>
              <a:t>particular price. </a:t>
            </a:r>
            <a:r>
              <a:rPr lang="en-US" dirty="0"/>
              <a:t>State to students that this law holds when the price is lowered as well:</a:t>
            </a:r>
            <a:r>
              <a:rPr lang="en-US" baseline="0" dirty="0"/>
              <a:t> lower price means lower quantity of a good sold. </a:t>
            </a:r>
            <a:r>
              <a:rPr lang="en-US" dirty="0"/>
              <a:t>“All other things equal” means that all other factors/influences are held constant</a:t>
            </a:r>
            <a:r>
              <a:rPr lang="en-US" baseline="0" dirty="0"/>
              <a:t>. Only with the clause that “all other things equal” allows the law of supply to exist. It permits a precise relationship to exist between price and quantity supplied by holding all other factors that affect the production of a good constant. </a:t>
            </a:r>
            <a:r>
              <a:rPr lang="en-US" sz="1200" kern="1200" dirty="0">
                <a:solidFill>
                  <a:schemeClr val="tx1"/>
                </a:solidFill>
                <a:latin typeface="+mn-lt"/>
                <a:ea typeface="+mn-ea"/>
                <a:cs typeface="+mn-cs"/>
              </a:rPr>
              <a:t>Behind the law of supply is the assumption that producers are motivated by profit.</a:t>
            </a:r>
          </a:p>
        </p:txBody>
      </p:sp>
      <p:sp>
        <p:nvSpPr>
          <p:cNvPr id="4" name="Slide Number Placeholder 3"/>
          <p:cNvSpPr>
            <a:spLocks noGrp="1"/>
          </p:cNvSpPr>
          <p:nvPr>
            <p:ph type="sldNum" sz="quarter" idx="5"/>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775386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ways to show the supply for a product:</a:t>
            </a:r>
            <a:r>
              <a:rPr lang="en-US" baseline="0" dirty="0"/>
              <a:t> a</a:t>
            </a:r>
            <a:r>
              <a:rPr lang="en-US" dirty="0"/>
              <a:t> supply schedule</a:t>
            </a:r>
            <a:r>
              <a:rPr lang="en-US" baseline="0" dirty="0"/>
              <a:t> and a</a:t>
            </a:r>
            <a:r>
              <a:rPr lang="en-US" dirty="0"/>
              <a:t> supply curve.</a:t>
            </a:r>
            <a:r>
              <a:rPr lang="en-US" baseline="0" dirty="0"/>
              <a:t> </a:t>
            </a:r>
            <a:r>
              <a:rPr lang="en-US" dirty="0"/>
              <a:t>Each provides the same information:</a:t>
            </a:r>
            <a:r>
              <a:rPr lang="en-US" baseline="0" dirty="0"/>
              <a:t> t</a:t>
            </a:r>
            <a:r>
              <a:rPr lang="en-US" dirty="0"/>
              <a:t>he quantity of a good or service produced at different prices.</a:t>
            </a:r>
            <a:r>
              <a:rPr lang="en-US" baseline="0" dirty="0"/>
              <a:t> </a:t>
            </a:r>
            <a:r>
              <a:rPr lang="en-US" dirty="0"/>
              <a:t>Using the supply schedule,</a:t>
            </a:r>
            <a:r>
              <a:rPr lang="en-US" baseline="0" dirty="0"/>
              <a:t> emphasize that ‘holding all else constant’ can be observed. Only price is being adjusted and, as such, only price affects the quantity supplied. </a:t>
            </a:r>
            <a:r>
              <a:rPr lang="en-US" sz="1200" dirty="0"/>
              <a:t>Similar to the demand</a:t>
            </a:r>
            <a:r>
              <a:rPr lang="en-US" sz="1200" baseline="0" dirty="0"/>
              <a:t> schedule analysis, i</a:t>
            </a:r>
            <a:r>
              <a:rPr lang="en-US" sz="1200" dirty="0"/>
              <a:t>f the price is $60, the quantity supplied is 90.  When the price falls to</a:t>
            </a:r>
            <a:r>
              <a:rPr lang="en-US" sz="1200" baseline="0" dirty="0"/>
              <a:t> </a:t>
            </a:r>
            <a:r>
              <a:rPr lang="en-US" sz="1200" dirty="0"/>
              <a:t>$30, the quantity supplied decreases to 20.</a:t>
            </a:r>
          </a:p>
        </p:txBody>
      </p:sp>
      <p:sp>
        <p:nvSpPr>
          <p:cNvPr id="4" name="Slide Number Placeholder 3"/>
          <p:cNvSpPr>
            <a:spLocks noGrp="1"/>
          </p:cNvSpPr>
          <p:nvPr>
            <p:ph type="sldNum" sz="quarter" idx="5"/>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5798732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When discussing the supply curve, indicate that, by convention, the supply curve is drawn showing the price of the product on the vertical axis and the quantity supplied on the horizontal axis. Reinforce that the supply curve is upward sloping, reflecting the law of supply that as the price of a product rises, the quantity supplied increases. Also, the supply curve refers to a specific period of time.</a:t>
            </a:r>
          </a:p>
        </p:txBody>
      </p:sp>
      <p:sp>
        <p:nvSpPr>
          <p:cNvPr id="4" name="Slide Number Placeholder 3"/>
          <p:cNvSpPr>
            <a:spLocks noGrp="1"/>
          </p:cNvSpPr>
          <p:nvPr>
            <p:ph type="sldNum" sz="quarter" idx="5"/>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34366692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a:t>
            </a:r>
            <a:r>
              <a:rPr lang="en-US" dirty="0"/>
              <a:t>supply curve is upward sloping, starting at point (130,1) and going to (1040,8).</a:t>
            </a:r>
            <a:r>
              <a:rPr lang="en-US" baseline="0" dirty="0"/>
              <a:t> This corresponds to the following linear equation: </a:t>
            </a:r>
            <a:r>
              <a:rPr lang="en-US" dirty="0" err="1"/>
              <a:t>Q</a:t>
            </a:r>
            <a:r>
              <a:rPr lang="en-US" baseline="-25000" dirty="0" err="1"/>
              <a:t>d</a:t>
            </a:r>
            <a:r>
              <a:rPr lang="en-US" dirty="0"/>
              <a:t> = 130P.</a:t>
            </a:r>
          </a:p>
        </p:txBody>
      </p:sp>
      <p:sp>
        <p:nvSpPr>
          <p:cNvPr id="4" name="Slide Number Placeholder 3"/>
          <p:cNvSpPr>
            <a:spLocks noGrp="1"/>
          </p:cNvSpPr>
          <p:nvPr>
            <p:ph type="sldNum" sz="quarter" idx="5"/>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4195186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a:t>
            </a:r>
            <a:r>
              <a:rPr lang="en-US" dirty="0"/>
              <a:t>supply curve is upward sloping, starting at point (130,1) and going to (1040,8).</a:t>
            </a:r>
            <a:r>
              <a:rPr lang="en-US" baseline="0" dirty="0"/>
              <a:t> This corresponds to the following linear equation: </a:t>
            </a:r>
            <a:r>
              <a:rPr lang="en-US" dirty="0" err="1"/>
              <a:t>Q</a:t>
            </a:r>
            <a:r>
              <a:rPr lang="en-US" baseline="-25000" dirty="0" err="1"/>
              <a:t>d</a:t>
            </a:r>
            <a:r>
              <a:rPr lang="en-US" dirty="0"/>
              <a:t> = 130P.</a:t>
            </a:r>
          </a:p>
        </p:txBody>
      </p:sp>
      <p:sp>
        <p:nvSpPr>
          <p:cNvPr id="4" name="Slide Number Placeholder 3"/>
          <p:cNvSpPr>
            <a:spLocks noGrp="1"/>
          </p:cNvSpPr>
          <p:nvPr>
            <p:ph type="sldNum" sz="quarter" idx="5"/>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38404756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term “non-price</a:t>
            </a:r>
            <a:r>
              <a:rPr lang="en-US" baseline="0" dirty="0"/>
              <a:t> determinant” </a:t>
            </a:r>
            <a:r>
              <a:rPr lang="en-US" dirty="0"/>
              <a:t>refers to an influence other than the price of the good or service in</a:t>
            </a:r>
            <a:r>
              <a:rPr lang="en-US" baseline="0" dirty="0"/>
              <a:t> question that effects the quantity supplied for that good or service.</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1" kern="1200" dirty="0">
                <a:solidFill>
                  <a:schemeClr val="tx1"/>
                </a:solidFill>
                <a:latin typeface="+mn-lt"/>
                <a:ea typeface="+mn-ea"/>
                <a:cs typeface="+mn-cs"/>
              </a:rPr>
              <a:t>Technology: </a:t>
            </a:r>
            <a:r>
              <a:rPr lang="en-US" sz="1200" kern="1200" dirty="0">
                <a:solidFill>
                  <a:schemeClr val="tx1"/>
                </a:solidFill>
                <a:latin typeface="+mn-lt"/>
                <a:ea typeface="+mn-ea"/>
                <a:cs typeface="+mn-cs"/>
              </a:rPr>
              <a:t>Technology influences the cost of production.  When the technology for producing a product improves, the cost of producing it falls and producers are willing to supply more at every price.  An innovation – say, a new and more efficient system for cutting and sewing fabrics into sweatshirts, or a new jet engine that uses far less fuel to move cargo – can cut the cost of supplying sweatshirts. As a result, companies are willing to produce and sell more sweatshirts.  A technological improvement that reduces the cost of producing a good will increase the quantity that producers are willing to produce at every price and will shift the supply curve to the right.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1" kern="1200" dirty="0">
                <a:solidFill>
                  <a:schemeClr val="tx1"/>
                </a:solidFill>
                <a:latin typeface="+mn-lt"/>
                <a:ea typeface="+mn-ea"/>
                <a:cs typeface="+mn-cs"/>
              </a:rPr>
              <a:t>Prices</a:t>
            </a:r>
            <a:r>
              <a:rPr lang="en-US" sz="1200" b="1" kern="1200" baseline="0" dirty="0">
                <a:solidFill>
                  <a:schemeClr val="tx1"/>
                </a:solidFill>
                <a:latin typeface="+mn-lt"/>
                <a:ea typeface="+mn-ea"/>
                <a:cs typeface="+mn-cs"/>
              </a:rPr>
              <a:t> of inputs: </a:t>
            </a:r>
            <a:r>
              <a:rPr lang="en-US" sz="1200" kern="1200" dirty="0">
                <a:solidFill>
                  <a:schemeClr val="tx1"/>
                </a:solidFill>
                <a:latin typeface="+mn-lt"/>
                <a:ea typeface="+mn-ea"/>
                <a:cs typeface="+mn-cs"/>
              </a:rPr>
              <a:t>An input is any good or service used to produce another good or service. </a:t>
            </a:r>
            <a:r>
              <a:rPr lang="en-US" dirty="0"/>
              <a:t>When the price of an input decreases, the cost of producing the good decreases, and producers are willing to supply more at every price.</a:t>
            </a:r>
            <a:r>
              <a:rPr lang="en-US" sz="1200" kern="1200" dirty="0">
                <a:solidFill>
                  <a:schemeClr val="tx1"/>
                </a:solidFill>
                <a:latin typeface="+mn-lt"/>
                <a:ea typeface="+mn-ea"/>
                <a:cs typeface="+mn-cs"/>
              </a:rPr>
              <a:t> Suppose, for example, a surge of low-skilled immigrants crosses the border into the US.  Most are eager and willing to work at a small fraction of the wages of native-born workers. When the input cost drops, companies will want to supply more sweatshirts at every price and the supply curve for sweatshirts will shift to the right.</a:t>
            </a:r>
          </a:p>
          <a:p>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Prices of related goods: </a:t>
            </a:r>
            <a:r>
              <a:rPr lang="en-US" sz="1200" b="0" i="0" u="none" strike="noStrike" kern="1200" baseline="0" dirty="0">
                <a:solidFill>
                  <a:schemeClr val="tx1"/>
                </a:solidFill>
                <a:latin typeface="+mn-lt"/>
                <a:ea typeface="+mn-ea"/>
                <a:cs typeface="+mn-cs"/>
              </a:rPr>
              <a:t>The price of related goods determines supply because it affects the opportunity cost of production. When you choose to produce cell phones, you forgo the profits you</a:t>
            </a:r>
          </a:p>
          <a:p>
            <a:r>
              <a:rPr lang="en-US" sz="1200" b="0" i="0" u="none" strike="noStrike" kern="1200" baseline="0" dirty="0">
                <a:solidFill>
                  <a:schemeClr val="tx1"/>
                </a:solidFill>
                <a:latin typeface="+mn-lt"/>
                <a:ea typeface="+mn-ea"/>
                <a:cs typeface="+mn-cs"/>
              </a:rPr>
              <a:t>would have earned from producing something else. If the price of that something else increases, the amount you forgo in profits also increases. For instance, imagine a farmer who can grow wheat or corn (or other crops, for that matter) on his land. If the price of corn increases, the quantity of wheat (the substitute crop) he is willing to grow falls, because each acre he devotes to wheat is one fewer acre he can use to grow corn.</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kern="1200" dirty="0">
                <a:solidFill>
                  <a:schemeClr val="tx1"/>
                </a:solidFill>
                <a:latin typeface="+mn-lt"/>
                <a:ea typeface="+mn-ea"/>
                <a:cs typeface="+mn-cs"/>
              </a:rPr>
              <a:t>Number of producers: </a:t>
            </a:r>
            <a:r>
              <a:rPr lang="en-US" sz="1200" kern="1200" dirty="0">
                <a:solidFill>
                  <a:schemeClr val="tx1"/>
                </a:solidFill>
                <a:latin typeface="+mn-lt"/>
                <a:ea typeface="+mn-ea"/>
                <a:cs typeface="+mn-cs"/>
              </a:rPr>
              <a:t>Sometimes more companies than before will decide to produce a good.  This increase in the number of producers will increase the supply of the product at every price, and the supply curve will shift to the right.  On the other hand, if fewer producers decide to produce the item, the supply of the product decreases at every price, and the supply curve will shift to the left.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Expectations: </a:t>
            </a:r>
            <a:r>
              <a:rPr lang="en-US" sz="1200" b="0" i="0" u="none" strike="noStrike" kern="1200" baseline="0" dirty="0">
                <a:solidFill>
                  <a:schemeClr val="tx1"/>
                </a:solidFill>
                <a:latin typeface="+mn-lt"/>
                <a:ea typeface="+mn-ea"/>
                <a:cs typeface="+mn-cs"/>
              </a:rPr>
              <a:t>Suppliers’ expectations about prices in the future also affect quantity supplied. For example, when the price of real estate is expected to rise in the future, more real estate developers will wait to embark on construction projects, decreasing the supply of houses in the near future.</a:t>
            </a:r>
            <a:endParaRPr lang="en-US" sz="1200" b="1"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4198399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Make sure that the students recognize that if price changes, then the only thing that can happen in this market is a change in the quantity supplied.</a:t>
            </a:r>
          </a:p>
        </p:txBody>
      </p:sp>
      <p:sp>
        <p:nvSpPr>
          <p:cNvPr id="4" name="Slide Number Placeholder 3"/>
          <p:cNvSpPr>
            <a:spLocks noGrp="1"/>
          </p:cNvSpPr>
          <p:nvPr>
            <p:ph type="sldNum" sz="quarter" idx="5"/>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3715243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exercises help to solidify</a:t>
            </a:r>
            <a:r>
              <a:rPr lang="en-US" baseline="0" dirty="0"/>
              <a:t> the difference between shifts in supply and movements along the supply curve.</a:t>
            </a:r>
          </a:p>
          <a:p>
            <a:endParaRPr lang="en-US" baseline="0" dirty="0"/>
          </a:p>
          <a:p>
            <a:pPr marL="228600" indent="-228600">
              <a:buAutoNum type="arabicParenR"/>
            </a:pPr>
            <a:r>
              <a:rPr lang="en-US" baseline="0" dirty="0"/>
              <a:t>Number of sellers: Increased number of sellers. Increase in the supply.</a:t>
            </a:r>
          </a:p>
          <a:p>
            <a:pPr marL="228600" indent="-228600">
              <a:buAutoNum type="arabicParenR"/>
            </a:pPr>
            <a:r>
              <a:rPr lang="en-US" baseline="0" dirty="0"/>
              <a:t>Expectations: Change in expected price. Supply curve shifts inward.</a:t>
            </a:r>
          </a:p>
          <a:p>
            <a:pPr marL="228600" indent="-228600">
              <a:buAutoNum type="arabicParenR"/>
            </a:pPr>
            <a:r>
              <a:rPr lang="en-US" baseline="0" dirty="0"/>
              <a:t>Movement along the supply curve. Typically sales have a limited supply indicating the movement along supply curve.</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10643808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96646" indent="-514350" algn="l"/>
            <a:r>
              <a:rPr lang="en-US" dirty="0"/>
              <a:t>What determines the actual price of a product and the actual quantity produced and consumed? It is the interaction</a:t>
            </a:r>
            <a:r>
              <a:rPr lang="en-US" baseline="0" dirty="0"/>
              <a:t> </a:t>
            </a:r>
            <a:r>
              <a:rPr lang="en-US" dirty="0"/>
              <a:t>of consumers and producers in the market.</a:t>
            </a:r>
          </a:p>
          <a:p>
            <a:pPr marL="596646" indent="-514350" algn="l"/>
            <a:r>
              <a:rPr lang="en-US" dirty="0"/>
              <a:t>How does a market achieve an equilibrium? Prices act as powerful signals. They let consumers know how much to</a:t>
            </a:r>
            <a:r>
              <a:rPr lang="en-US" baseline="0" dirty="0"/>
              <a:t> </a:t>
            </a:r>
            <a:r>
              <a:rPr lang="en-US" dirty="0"/>
              <a:t>demand and companies how much to supply. </a:t>
            </a:r>
          </a:p>
          <a:p>
            <a:pPr marL="596646" indent="-514350"/>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Explain to students that the graph here combines the demand and supply curves.  Notice that there is only one price, $100,</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at which the quantity demanded equals the quantity supplied. At this equilibrium price and equilibrium quantity, consumers want to purchase exactly the same amount that sellers want to produce.</a:t>
            </a:r>
          </a:p>
        </p:txBody>
      </p:sp>
      <p:sp>
        <p:nvSpPr>
          <p:cNvPr id="4" name="Slide Number Placeholder 3"/>
          <p:cNvSpPr>
            <a:spLocks noGrp="1"/>
          </p:cNvSpPr>
          <p:nvPr>
            <p:ph type="sldNum" sz="quarter" idx="5"/>
          </p:nvPr>
        </p:nvSpPr>
        <p:spPr/>
        <p:txBody>
          <a:bodyPr/>
          <a:lstStyle/>
          <a:p>
            <a:fld id="{C10995D4-C630-4D1E-A120-C0B9FB85BAB5}" type="slidenum">
              <a:rPr lang="en-IN" smtClean="0"/>
              <a:t>29</a:t>
            </a:fld>
            <a:endParaRPr lang="en-IN"/>
          </a:p>
        </p:txBody>
      </p:sp>
    </p:spTree>
    <p:extLst>
      <p:ext uri="{BB962C8B-B14F-4D97-AF65-F5344CB8AC3E}">
        <p14:creationId xmlns:p14="http://schemas.microsoft.com/office/powerpoint/2010/main" val="10572356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These correspond with the following two equations:</a:t>
            </a:r>
          </a:p>
          <a:p>
            <a:endParaRPr lang="en-US" b="1" dirty="0"/>
          </a:p>
          <a:p>
            <a:r>
              <a:rPr lang="en-US" b="1" dirty="0"/>
              <a:t>Demand Equation</a:t>
            </a:r>
            <a:r>
              <a:rPr lang="en-US" dirty="0"/>
              <a:t>: </a:t>
            </a:r>
            <a:r>
              <a:rPr lang="en-US" dirty="0" err="1"/>
              <a:t>Q</a:t>
            </a:r>
            <a:r>
              <a:rPr lang="en-US" baseline="-25000" dirty="0" err="1"/>
              <a:t>d</a:t>
            </a:r>
            <a:r>
              <a:rPr lang="en-US" dirty="0"/>
              <a:t> = 300 – 20P</a:t>
            </a:r>
            <a:endParaRPr lang="en-US" b="1" dirty="0"/>
          </a:p>
          <a:p>
            <a:r>
              <a:rPr lang="en-US" b="1" dirty="0"/>
              <a:t>Supply Equation</a:t>
            </a:r>
            <a:r>
              <a:rPr lang="en-US" dirty="0"/>
              <a:t>: Q</a:t>
            </a:r>
            <a:r>
              <a:rPr lang="en-US" baseline="-25000" dirty="0"/>
              <a:t>s</a:t>
            </a:r>
            <a:r>
              <a:rPr lang="en-US" dirty="0"/>
              <a:t> = 130P</a:t>
            </a:r>
          </a:p>
          <a:p>
            <a:endParaRPr lang="en-US" dirty="0"/>
          </a:p>
          <a:p>
            <a:r>
              <a:rPr lang="en-US" dirty="0"/>
              <a:t>The equilibrium is identified</a:t>
            </a:r>
            <a:r>
              <a:rPr lang="en-US" baseline="0" dirty="0"/>
              <a:t> at Qs = </a:t>
            </a:r>
            <a:r>
              <a:rPr lang="en-US" baseline="0" dirty="0" err="1"/>
              <a:t>Qd</a:t>
            </a:r>
            <a:r>
              <a:rPr lang="en-US" baseline="0" dirty="0"/>
              <a:t> = 260 in the schedule.</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30</a:t>
            </a:fld>
            <a:endParaRPr lang="en-IN"/>
          </a:p>
        </p:txBody>
      </p:sp>
    </p:spTree>
    <p:extLst>
      <p:ext uri="{BB962C8B-B14F-4D97-AF65-F5344CB8AC3E}">
        <p14:creationId xmlns:p14="http://schemas.microsoft.com/office/powerpoint/2010/main" val="6032690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These correspond with the following two equations:</a:t>
            </a:r>
          </a:p>
          <a:p>
            <a:endParaRPr lang="en-US" b="1" dirty="0"/>
          </a:p>
          <a:p>
            <a:r>
              <a:rPr lang="en-US" b="1" dirty="0"/>
              <a:t>Demand Equation</a:t>
            </a:r>
            <a:r>
              <a:rPr lang="en-US" dirty="0"/>
              <a:t>: </a:t>
            </a:r>
            <a:r>
              <a:rPr lang="en-US" dirty="0" err="1"/>
              <a:t>Q</a:t>
            </a:r>
            <a:r>
              <a:rPr lang="en-US" baseline="-25000" dirty="0" err="1"/>
              <a:t>d</a:t>
            </a:r>
            <a:r>
              <a:rPr lang="en-US" dirty="0"/>
              <a:t> = 300 – 20P</a:t>
            </a:r>
            <a:endParaRPr lang="en-US" b="1" dirty="0"/>
          </a:p>
          <a:p>
            <a:r>
              <a:rPr lang="en-US" b="1" dirty="0"/>
              <a:t>Supply Equation</a:t>
            </a:r>
            <a:r>
              <a:rPr lang="en-US" dirty="0"/>
              <a:t>: Q</a:t>
            </a:r>
            <a:r>
              <a:rPr lang="en-US" baseline="-25000" dirty="0"/>
              <a:t>s</a:t>
            </a:r>
            <a:r>
              <a:rPr lang="en-US" dirty="0"/>
              <a:t> = 130P</a:t>
            </a:r>
          </a:p>
          <a:p>
            <a:endParaRPr lang="en-US" dirty="0"/>
          </a:p>
          <a:p>
            <a:r>
              <a:rPr lang="en-US" dirty="0"/>
              <a:t>The equilibrium is identified</a:t>
            </a:r>
            <a:r>
              <a:rPr lang="en-US" baseline="0" dirty="0"/>
              <a:t> at Qs = </a:t>
            </a:r>
            <a:r>
              <a:rPr lang="en-US" baseline="0" dirty="0" err="1"/>
              <a:t>Qd</a:t>
            </a:r>
            <a:r>
              <a:rPr lang="en-US" baseline="0" dirty="0"/>
              <a:t> = 200 in the schedule.</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31</a:t>
            </a:fld>
            <a:endParaRPr lang="en-IN"/>
          </a:p>
        </p:txBody>
      </p:sp>
    </p:spTree>
    <p:extLst>
      <p:ext uri="{BB962C8B-B14F-4D97-AF65-F5344CB8AC3E}">
        <p14:creationId xmlns:p14="http://schemas.microsoft.com/office/powerpoint/2010/main" val="2900239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It is important that students recognize </a:t>
            </a:r>
            <a:r>
              <a:rPr lang="en-US" sz="1200" kern="1200" dirty="0">
                <a:solidFill>
                  <a:schemeClr val="tx1"/>
                </a:solidFill>
                <a:effectLst/>
                <a:latin typeface="+mn-lt"/>
                <a:ea typeface="+mn-ea"/>
                <a:cs typeface="+mn-cs"/>
              </a:rPr>
              <a:t>that a surplus would leave goods unsold.</a:t>
            </a:r>
            <a:r>
              <a:rPr lang="en-US" sz="1200" kern="1200" baseline="0" dirty="0">
                <a:solidFill>
                  <a:schemeClr val="tx1"/>
                </a:solidFill>
                <a:effectLst/>
                <a:latin typeface="+mn-lt"/>
                <a:ea typeface="+mn-ea"/>
                <a:cs typeface="+mn-cs"/>
              </a:rPr>
              <a:t> That is, there are goods for sale that buyers do not want to buy because the price is too high. At equilibrium, the quantity supplied is exactly equal to quantity demanded. Thus, in equilibrium, the flow of goods produced is exactly equal to the flow of goods purchased. There is no stock pile of goods or leftover inventory.</a:t>
            </a:r>
            <a:endParaRPr lang="en-US"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33</a:t>
            </a:fld>
            <a:endParaRPr lang="en-IN"/>
          </a:p>
        </p:txBody>
      </p:sp>
    </p:spTree>
    <p:extLst>
      <p:ext uri="{BB962C8B-B14F-4D97-AF65-F5344CB8AC3E}">
        <p14:creationId xmlns:p14="http://schemas.microsoft.com/office/powerpoint/2010/main" val="39589364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shortage indicates that consumers could not buy all that they wanted. This</a:t>
            </a:r>
            <a:r>
              <a:rPr lang="en-US" sz="1200" kern="1200" baseline="0" dirty="0">
                <a:solidFill>
                  <a:schemeClr val="tx1"/>
                </a:solidFill>
                <a:effectLst/>
                <a:latin typeface="+mn-lt"/>
                <a:ea typeface="+mn-ea"/>
                <a:cs typeface="+mn-cs"/>
              </a:rPr>
              <a:t> is due to producers not producing enough goods. This occurs when the price is too low and producers do not have sufficient incentives to produce more.</a:t>
            </a:r>
            <a:endParaRPr lang="en-US" baseline="0" dirty="0"/>
          </a:p>
        </p:txBody>
      </p:sp>
      <p:sp>
        <p:nvSpPr>
          <p:cNvPr id="4" name="Slide Number Placeholder 3"/>
          <p:cNvSpPr>
            <a:spLocks noGrp="1"/>
          </p:cNvSpPr>
          <p:nvPr>
            <p:ph type="sldNum" sz="quarter" idx="5"/>
          </p:nvPr>
        </p:nvSpPr>
        <p:spPr/>
        <p:txBody>
          <a:bodyPr/>
          <a:lstStyle/>
          <a:p>
            <a:fld id="{C10995D4-C630-4D1E-A120-C0B9FB85BAB5}" type="slidenum">
              <a:rPr lang="en-IN" smtClean="0"/>
              <a:t>34</a:t>
            </a:fld>
            <a:endParaRPr lang="en-IN"/>
          </a:p>
        </p:txBody>
      </p:sp>
    </p:spTree>
    <p:extLst>
      <p:ext uri="{BB962C8B-B14F-4D97-AF65-F5344CB8AC3E}">
        <p14:creationId xmlns:p14="http://schemas.microsoft.com/office/powerpoint/2010/main" val="2599887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35</a:t>
            </a:fld>
            <a:endParaRPr lang="en-IN"/>
          </a:p>
        </p:txBody>
      </p:sp>
    </p:spTree>
    <p:extLst>
      <p:ext uri="{BB962C8B-B14F-4D97-AF65-F5344CB8AC3E}">
        <p14:creationId xmlns:p14="http://schemas.microsoft.com/office/powerpoint/2010/main" val="26844751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often wonder why ambiguous</a:t>
            </a:r>
            <a:r>
              <a:rPr lang="en-US" baseline="0" dirty="0"/>
              <a:t> effects exist when graphically the new equilibrium is identified perfectly. Emphasize that the size of the effect may not be precisely known and that we may only know that supply and demand have shifted and the direction.</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51</a:t>
            </a:fld>
            <a:endParaRPr lang="en-IN"/>
          </a:p>
        </p:txBody>
      </p:sp>
    </p:spTree>
    <p:extLst>
      <p:ext uri="{BB962C8B-B14F-4D97-AF65-F5344CB8AC3E}">
        <p14:creationId xmlns:p14="http://schemas.microsoft.com/office/powerpoint/2010/main" val="34745369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Again,</a:t>
            </a:r>
            <a:r>
              <a:rPr lang="en-US" baseline="0" dirty="0"/>
              <a:t> reiterate that although the new equilibrium can be found, there is some uncertainty of the exact location if the magnitudes of change are unknown. If they are known (such as using algebraic equations with the unit shifts specified), then both the new equilibrium price and quantity are precisely known.</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53</a:t>
            </a:fld>
            <a:endParaRPr lang="en-IN"/>
          </a:p>
        </p:txBody>
      </p:sp>
    </p:spTree>
    <p:extLst>
      <p:ext uri="{BB962C8B-B14F-4D97-AF65-F5344CB8AC3E}">
        <p14:creationId xmlns:p14="http://schemas.microsoft.com/office/powerpoint/2010/main" val="3941774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a:t>
            </a:r>
            <a:r>
              <a:rPr lang="en-US" baseline="0" dirty="0"/>
              <a:t> is important to emphasize that the market concept studies groups of individuals (suppliers and demanders) and indirectly the good or service of interest. In addition, market scope can include a few or lots of individuals, all depending on the analysis of interest. The idea of market boundaries may be confusing to students. It is suggested that only well-established markets with clear boundaries be discussed. The competitive market assumption is the largest assumption of this chapter and simplifies the analysis. </a:t>
            </a:r>
          </a:p>
          <a:p>
            <a:endParaRPr lang="en-US" baseline="0" dirty="0"/>
          </a:p>
          <a:p>
            <a:r>
              <a:rPr lang="en-US" b="1" baseline="0" dirty="0"/>
              <a:t>Standardized good:</a:t>
            </a:r>
          </a:p>
          <a:p>
            <a:r>
              <a:rPr lang="en-US" baseline="0" dirty="0"/>
              <a:t>A standardized good is a</a:t>
            </a:r>
            <a:r>
              <a:rPr lang="en-US" sz="1200" b="0" i="0" u="none" strike="noStrike" kern="1200" dirty="0">
                <a:solidFill>
                  <a:schemeClr val="tx1"/>
                </a:solidFill>
                <a:effectLst/>
                <a:latin typeface="+mn-lt"/>
                <a:ea typeface="+mn-ea"/>
                <a:cs typeface="+mn-cs"/>
              </a:rPr>
              <a:t>ny two units of the good have the same features and are interchangeable.</a:t>
            </a:r>
            <a:r>
              <a:rPr lang="en-US" sz="1200" b="0" i="0" u="none" strike="noStrike" kern="1200" baseline="0" dirty="0">
                <a:solidFill>
                  <a:schemeClr val="tx1"/>
                </a:solidFill>
                <a:effectLst/>
                <a:latin typeface="+mn-lt"/>
                <a:ea typeface="+mn-ea"/>
                <a:cs typeface="+mn-cs"/>
              </a:rPr>
              <a:t> An example of a standardized good is u</a:t>
            </a:r>
            <a:r>
              <a:rPr lang="en-US" sz="1200" b="0" i="0" u="none" strike="noStrike" kern="1200" dirty="0">
                <a:solidFill>
                  <a:schemeClr val="tx1"/>
                </a:solidFill>
                <a:effectLst/>
                <a:latin typeface="+mn-lt"/>
                <a:ea typeface="+mn-ea"/>
                <a:cs typeface="+mn-cs"/>
              </a:rPr>
              <a:t>nleaded</a:t>
            </a:r>
            <a:r>
              <a:rPr lang="en-US" sz="1200" b="0" i="0" u="none" strike="noStrike" kern="1200" baseline="0" dirty="0">
                <a:solidFill>
                  <a:schemeClr val="tx1"/>
                </a:solidFill>
                <a:effectLst/>
                <a:latin typeface="+mn-lt"/>
                <a:ea typeface="+mn-ea"/>
                <a:cs typeface="+mn-cs"/>
              </a:rPr>
              <a:t> 86 octane gasoline. A v</a:t>
            </a:r>
            <a:r>
              <a:rPr lang="en-US" sz="1200" b="0" i="0" u="none" strike="noStrike" kern="1200" dirty="0">
                <a:solidFill>
                  <a:schemeClr val="tx1"/>
                </a:solidFill>
                <a:effectLst/>
                <a:latin typeface="+mn-lt"/>
                <a:ea typeface="+mn-ea"/>
                <a:cs typeface="+mn-cs"/>
              </a:rPr>
              <a:t>iolation</a:t>
            </a:r>
            <a:r>
              <a:rPr lang="en-US" sz="1200" b="0" i="0" u="none" strike="noStrike" kern="1200" baseline="0" dirty="0">
                <a:solidFill>
                  <a:schemeClr val="tx1"/>
                </a:solidFill>
                <a:effectLst/>
                <a:latin typeface="+mn-lt"/>
                <a:ea typeface="+mn-ea"/>
                <a:cs typeface="+mn-cs"/>
              </a:rPr>
              <a:t> of a </a:t>
            </a:r>
            <a:r>
              <a:rPr lang="en-US" sz="1200" b="0" i="0" u="none" strike="noStrike" kern="1200" dirty="0">
                <a:solidFill>
                  <a:schemeClr val="tx1"/>
                </a:solidFill>
                <a:effectLst/>
                <a:latin typeface="+mn-lt"/>
                <a:ea typeface="+mn-ea"/>
                <a:cs typeface="+mn-cs"/>
              </a:rPr>
              <a:t>standard</a:t>
            </a:r>
            <a:r>
              <a:rPr lang="en-US" sz="1200" b="0" i="0" u="none" strike="noStrike" kern="1200" baseline="0" dirty="0">
                <a:solidFill>
                  <a:schemeClr val="tx1"/>
                </a:solidFill>
                <a:effectLst/>
                <a:latin typeface="+mn-lt"/>
                <a:ea typeface="+mn-ea"/>
                <a:cs typeface="+mn-cs"/>
              </a:rPr>
              <a:t>ized good is the e</a:t>
            </a:r>
            <a:r>
              <a:rPr lang="en-US" sz="1200" b="0" i="0" u="none" strike="noStrike" kern="1200" dirty="0">
                <a:solidFill>
                  <a:schemeClr val="tx1"/>
                </a:solidFill>
                <a:effectLst/>
                <a:latin typeface="+mn-lt"/>
                <a:ea typeface="+mn-ea"/>
                <a:cs typeface="+mn-cs"/>
              </a:rPr>
              <a:t>thanol in gasoline at</a:t>
            </a:r>
            <a:r>
              <a:rPr lang="en-US" sz="1200" b="0" i="0" u="none" strike="noStrike" kern="1200" baseline="0" dirty="0">
                <a:solidFill>
                  <a:schemeClr val="tx1"/>
                </a:solidFill>
                <a:effectLst/>
                <a:latin typeface="+mn-lt"/>
                <a:ea typeface="+mn-ea"/>
                <a:cs typeface="+mn-cs"/>
              </a:rPr>
              <a:t> some stations.</a:t>
            </a:r>
            <a:endParaRPr lang="en-US" sz="1200" b="0" i="0" u="none" strike="noStrike" kern="1200" dirty="0">
              <a:solidFill>
                <a:schemeClr val="tx1"/>
              </a:solidFill>
              <a:effectLst/>
              <a:latin typeface="+mn-lt"/>
              <a:ea typeface="+mn-ea"/>
              <a:cs typeface="+mn-cs"/>
            </a:endParaRPr>
          </a:p>
          <a:p>
            <a:pPr rtl="0" eaLnBrk="1" fontAlgn="t" latinLnBrk="0" hangingPunct="1"/>
            <a:endParaRPr lang="en-US" sz="1200" b="0" i="0" u="none" strike="noStrike" kern="1200" dirty="0">
              <a:solidFill>
                <a:schemeClr val="tx1"/>
              </a:solidFill>
              <a:effectLst/>
              <a:latin typeface="+mn-lt"/>
              <a:ea typeface="+mn-ea"/>
              <a:cs typeface="+mn-cs"/>
            </a:endParaRPr>
          </a:p>
          <a:p>
            <a:pPr rtl="0" eaLnBrk="1" fontAlgn="t" latinLnBrk="0" hangingPunct="1"/>
            <a:r>
              <a:rPr lang="en-US" sz="1200" b="1" i="0" u="none" strike="noStrike" kern="1200" dirty="0">
                <a:solidFill>
                  <a:schemeClr val="tx1"/>
                </a:solidFill>
                <a:effectLst/>
                <a:latin typeface="+mn-lt"/>
                <a:ea typeface="+mn-ea"/>
                <a:cs typeface="+mn-cs"/>
              </a:rPr>
              <a:t>Full information:</a:t>
            </a:r>
          </a:p>
          <a:p>
            <a:pPr rtl="0" eaLnBrk="1" fontAlgn="t" latinLnBrk="0" hangingPunct="1"/>
            <a:r>
              <a:rPr lang="en-US" sz="1200" b="0" i="0" u="none" strike="noStrike" kern="1200" dirty="0">
                <a:solidFill>
                  <a:schemeClr val="tx1"/>
                </a:solidFill>
                <a:effectLst/>
                <a:latin typeface="+mn-lt"/>
                <a:ea typeface="+mn-ea"/>
                <a:cs typeface="+mn-cs"/>
              </a:rPr>
              <a:t>Assumes</a:t>
            </a:r>
            <a:r>
              <a:rPr lang="en-US" sz="1200" b="0" i="0" u="none" strike="noStrike" kern="1200" baseline="0" dirty="0">
                <a:solidFill>
                  <a:schemeClr val="tx1"/>
                </a:solidFill>
                <a:effectLst/>
                <a:latin typeface="+mn-lt"/>
                <a:ea typeface="+mn-ea"/>
                <a:cs typeface="+mn-cs"/>
              </a:rPr>
              <a:t> m</a:t>
            </a:r>
            <a:r>
              <a:rPr lang="en-US" sz="1200" b="0" i="0" u="none" strike="noStrike" kern="1200" dirty="0">
                <a:solidFill>
                  <a:schemeClr val="tx1"/>
                </a:solidFill>
                <a:effectLst/>
                <a:latin typeface="+mn-lt"/>
                <a:ea typeface="+mn-ea"/>
                <a:cs typeface="+mn-cs"/>
              </a:rPr>
              <a:t>arket participants know everything about the price and features of the good.</a:t>
            </a:r>
            <a:r>
              <a:rPr lang="en-US" sz="1200" b="0" i="0" u="none" strike="noStrike" kern="1200" baseline="0" dirty="0">
                <a:solidFill>
                  <a:schemeClr val="tx1"/>
                </a:solidFill>
                <a:effectLst/>
                <a:latin typeface="+mn-lt"/>
                <a:ea typeface="+mn-ea"/>
                <a:cs typeface="+mn-cs"/>
              </a:rPr>
              <a:t> An e</a:t>
            </a:r>
            <a:r>
              <a:rPr lang="en-US" sz="1200" b="0" i="0" u="none" strike="noStrike" kern="1200" dirty="0">
                <a:solidFill>
                  <a:schemeClr val="tx1"/>
                </a:solidFill>
                <a:effectLst/>
                <a:latin typeface="+mn-lt"/>
                <a:ea typeface="+mn-ea"/>
                <a:cs typeface="+mn-cs"/>
              </a:rPr>
              <a:t>xample</a:t>
            </a:r>
            <a:r>
              <a:rPr lang="en-US" sz="1200" b="0" i="0" u="none" strike="noStrike" kern="1200" baseline="0" dirty="0">
                <a:solidFill>
                  <a:schemeClr val="tx1"/>
                </a:solidFill>
                <a:effectLst/>
                <a:latin typeface="+mn-lt"/>
                <a:ea typeface="+mn-ea"/>
                <a:cs typeface="+mn-cs"/>
              </a:rPr>
              <a:t> of full information is retail gasoline prices. A violation of full information is when sellers do not disclose proprietary ingredients such as fuel additives (or KFC’s secret herbs and spices).</a:t>
            </a:r>
          </a:p>
          <a:p>
            <a:pPr rtl="0" eaLnBrk="1" fontAlgn="t" latinLnBrk="0" hangingPunct="1"/>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No transaction costs:</a:t>
            </a:r>
          </a:p>
          <a:p>
            <a:pPr rtl="0" eaLnBrk="1" fontAlgn="auto" latinLnBrk="0" hangingPunct="1"/>
            <a:r>
              <a:rPr lang="en-US" sz="1200" b="0" i="0" u="none" strike="noStrike" kern="1200" dirty="0">
                <a:solidFill>
                  <a:schemeClr val="tx1"/>
                </a:solidFill>
                <a:effectLst/>
                <a:latin typeface="+mn-lt"/>
                <a:ea typeface="+mn-ea"/>
                <a:cs typeface="+mn-cs"/>
              </a:rPr>
              <a:t>There is no cost to participating in exchanges in the market. An example</a:t>
            </a:r>
            <a:r>
              <a:rPr lang="en-US" sz="1200" b="0" i="0" u="none" strike="noStrike" kern="1200" baseline="0" dirty="0">
                <a:solidFill>
                  <a:schemeClr val="tx1"/>
                </a:solidFill>
                <a:effectLst/>
                <a:latin typeface="+mn-lt"/>
                <a:ea typeface="+mn-ea"/>
                <a:cs typeface="+mn-cs"/>
              </a:rPr>
              <a:t> of no transaction costs is retail gasoline stations are near each other. An example of a violation of no transaction costs is when there are entrance fee to purchase from a particular seller (e.g. Sam’s club or Costco).</a:t>
            </a:r>
          </a:p>
          <a:p>
            <a:pPr rtl="0" eaLnBrk="1" fontAlgn="auto" latinLnBrk="0" hangingPunct="1"/>
            <a:endParaRPr lang="en-US" sz="1200" b="0" i="0" u="none" strike="noStrike" kern="1200" dirty="0">
              <a:solidFill>
                <a:schemeClr val="tx1"/>
              </a:solidFill>
              <a:effectLst/>
              <a:latin typeface="+mn-lt"/>
              <a:ea typeface="+mn-ea"/>
              <a:cs typeface="+mn-cs"/>
            </a:endParaRPr>
          </a:p>
          <a:p>
            <a:pPr rtl="0" eaLnBrk="1" fontAlgn="t" latinLnBrk="0" hangingPunct="1"/>
            <a:r>
              <a:rPr lang="en-US" sz="1200" b="1" i="0" u="none" strike="noStrike" kern="1200" dirty="0">
                <a:solidFill>
                  <a:schemeClr val="tx1"/>
                </a:solidFill>
                <a:effectLst/>
                <a:latin typeface="+mn-lt"/>
                <a:ea typeface="+mn-ea"/>
                <a:cs typeface="+mn-cs"/>
              </a:rPr>
              <a:t>Participants are price takers: </a:t>
            </a:r>
          </a:p>
          <a:p>
            <a:pPr rtl="0" eaLnBrk="1" fontAlgn="t" latinLnBrk="0" hangingPunct="1"/>
            <a:r>
              <a:rPr lang="en-US" sz="1200" b="0" i="0" u="none" strike="noStrike" kern="1200" dirty="0">
                <a:solidFill>
                  <a:schemeClr val="tx1"/>
                </a:solidFill>
                <a:effectLst/>
                <a:latin typeface="+mn-lt"/>
                <a:ea typeface="+mn-ea"/>
                <a:cs typeface="+mn-cs"/>
              </a:rPr>
              <a:t>Neither buyers nor sellers have the power to affect the market price. An example</a:t>
            </a:r>
            <a:r>
              <a:rPr lang="en-US" sz="1200" b="0" i="0" u="none" strike="noStrike" kern="1200" baseline="0" dirty="0">
                <a:solidFill>
                  <a:schemeClr val="tx1"/>
                </a:solidFill>
                <a:effectLst/>
                <a:latin typeface="+mn-lt"/>
                <a:ea typeface="+mn-ea"/>
                <a:cs typeface="+mn-cs"/>
              </a:rPr>
              <a:t> of price taking is that retail gasoline stations at same intersection typically have same price. A violation of price taking is a limited number of sellers that are geographically isolated, name brand vs. generic prescription drugs, and loyalty discounts.</a:t>
            </a:r>
          </a:p>
        </p:txBody>
      </p:sp>
      <p:sp>
        <p:nvSpPr>
          <p:cNvPr id="4" name="Slide Number Placeholder 3"/>
          <p:cNvSpPr>
            <a:spLocks noGrp="1"/>
          </p:cNvSpPr>
          <p:nvPr>
            <p:ph type="sldNum" sz="quarter" idx="5"/>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2316381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54</a:t>
            </a:fld>
            <a:endParaRPr lang="en-IN"/>
          </a:p>
        </p:txBody>
      </p:sp>
    </p:spTree>
    <p:extLst>
      <p:ext uri="{BB962C8B-B14F-4D97-AF65-F5344CB8AC3E}">
        <p14:creationId xmlns:p14="http://schemas.microsoft.com/office/powerpoint/2010/main" val="22799776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58</a:t>
            </a:fld>
            <a:endParaRPr lang="en-IN"/>
          </a:p>
        </p:txBody>
      </p:sp>
    </p:spTree>
    <p:extLst>
      <p:ext uri="{BB962C8B-B14F-4D97-AF65-F5344CB8AC3E}">
        <p14:creationId xmlns:p14="http://schemas.microsoft.com/office/powerpoint/2010/main" val="3776076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Demand:</a:t>
            </a:r>
            <a:r>
              <a:rPr lang="en-US" b="1" baseline="0" dirty="0"/>
              <a:t> </a:t>
            </a:r>
            <a:r>
              <a:rPr lang="en-US" dirty="0"/>
              <a:t>It is important that students recognize the difference between</a:t>
            </a:r>
            <a:r>
              <a:rPr lang="en-US" baseline="0" dirty="0"/>
              <a:t> ‘want’ (peoples’ </a:t>
            </a:r>
            <a:r>
              <a:rPr lang="en-US" dirty="0"/>
              <a:t>unlimited desires or wishes for goods and services) and demand (a decision about which wants to satisfy).</a:t>
            </a:r>
            <a:r>
              <a:rPr lang="en-US" baseline="0" dirty="0"/>
              <a:t> Emphasize that individuals who demand a product have a firm commitment or a plan to purchase the good or service. A plan or a commitment requires a time frame to purchase the good. </a:t>
            </a:r>
            <a:r>
              <a:rPr lang="en-US" dirty="0"/>
              <a:t>Students need to understand</a:t>
            </a:r>
            <a:r>
              <a:rPr lang="en-US" baseline="0" dirty="0"/>
              <a:t> that a</a:t>
            </a:r>
            <a:r>
              <a:rPr lang="en-US" dirty="0"/>
              <a:t>ffordability</a:t>
            </a:r>
            <a:r>
              <a:rPr lang="en-US" baseline="0" dirty="0"/>
              <a:t> and willingness to purchase are</a:t>
            </a:r>
            <a:r>
              <a:rPr lang="en-US" dirty="0"/>
              <a:t> both necessary in order</a:t>
            </a:r>
            <a:r>
              <a:rPr lang="en-US" baseline="0" dirty="0"/>
              <a:t> for a consumer to </a:t>
            </a:r>
            <a:r>
              <a:rPr lang="en-US" dirty="0"/>
              <a:t>demand a good or service.</a:t>
            </a:r>
            <a:r>
              <a:rPr lang="en-US" baseline="0" dirty="0"/>
              <a:t> If a consumer cannot satisfy either of these two components, then they do not demand a product regardless of their deep desire to have it. Consumers usually resolve affordability by looking at the price of the product and their income. Without going into detail on the factors that shift demand, point out that ‘willingness’ includes a</a:t>
            </a:r>
            <a:r>
              <a:rPr lang="en-US" dirty="0"/>
              <a:t> comparison of the relative merits of the product to other products, an  examination of the different features of competing products, and even</a:t>
            </a:r>
            <a:r>
              <a:rPr lang="en-US" baseline="0" dirty="0"/>
              <a:t> how the product affects their lifestyle.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Law of Demand: </a:t>
            </a:r>
            <a:r>
              <a:rPr lang="en-US" dirty="0"/>
              <a:t>State to students that this law holds when the price is raised as well:</a:t>
            </a:r>
            <a:r>
              <a:rPr lang="en-US" baseline="0" dirty="0"/>
              <a:t> higher price =&gt; smaller quantity demanded. </a:t>
            </a:r>
            <a:r>
              <a:rPr lang="en-US" dirty="0"/>
              <a:t>“All other things equal” means that all other factors/influences are held constant</a:t>
            </a:r>
            <a:r>
              <a:rPr lang="en-US" baseline="0" dirty="0"/>
              <a:t>. Only with the clause that “all other things equal” does the law of demand exist. It permits a precise relationship to exist between price and quantity by holding all other factors/influences constant. </a:t>
            </a:r>
            <a:r>
              <a:rPr lang="en-US" sz="1200" kern="1200" dirty="0">
                <a:solidFill>
                  <a:schemeClr val="tx1"/>
                </a:solidFill>
                <a:latin typeface="+mn-lt"/>
                <a:ea typeface="+mn-ea"/>
                <a:cs typeface="+mn-cs"/>
              </a:rPr>
              <a:t>The law of demand is easily observed in action throughout the economy – in the markets for cars, makeup, food, homes, gasoline, or almost anything else.</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E</a:t>
            </a:r>
            <a:r>
              <a:rPr lang="en-US" sz="1200" b="1" kern="1200" baseline="0" dirty="0">
                <a:solidFill>
                  <a:schemeClr val="tx1"/>
                </a:solidFill>
                <a:latin typeface="+mn-lt"/>
                <a:ea typeface="+mn-ea"/>
                <a:cs typeface="+mn-cs"/>
              </a:rPr>
              <a:t>xamples: </a:t>
            </a:r>
            <a:r>
              <a:rPr lang="en-US" sz="1200" kern="1200" dirty="0">
                <a:solidFill>
                  <a:schemeClr val="tx1"/>
                </a:solidFill>
                <a:latin typeface="+mn-lt"/>
                <a:ea typeface="+mn-ea"/>
                <a:cs typeface="+mn-cs"/>
              </a:rPr>
              <a:t>Years ago, when flat-panel TVs cost many thousands of dollars, only a few people could afford them. Now flat-panel TVs</a:t>
            </a:r>
            <a:r>
              <a:rPr lang="en-US" sz="1200" kern="1200" baseline="0" dirty="0">
                <a:solidFill>
                  <a:schemeClr val="tx1"/>
                </a:solidFill>
                <a:latin typeface="+mn-lt"/>
                <a:ea typeface="+mn-ea"/>
                <a:cs typeface="+mn-cs"/>
              </a:rPr>
              <a:t> are less expensive, and everyone seems to have one. It is now considered a ‘must’ when buying a new TV.</a:t>
            </a:r>
            <a:r>
              <a:rPr lang="en-US" sz="1200" kern="1200" dirty="0">
                <a:solidFill>
                  <a:schemeClr val="tx1"/>
                </a:solidFill>
                <a:latin typeface="+mn-lt"/>
                <a:ea typeface="+mn-ea"/>
                <a:cs typeface="+mn-cs"/>
              </a:rPr>
              <a:t> When gasoline prices were over $4 per gallon, gas consumption fell because people couldn't afford to buy as much gas as they did before – they would run multiple errands in</a:t>
            </a:r>
            <a:r>
              <a:rPr lang="en-US" sz="1200" kern="1200" baseline="0" dirty="0">
                <a:solidFill>
                  <a:schemeClr val="tx1"/>
                </a:solidFill>
                <a:latin typeface="+mn-lt"/>
                <a:ea typeface="+mn-ea"/>
                <a:cs typeface="+mn-cs"/>
              </a:rPr>
              <a:t> one trip, take the bus, or ride their bike or walk more</a:t>
            </a:r>
            <a:r>
              <a:rPr lang="en-US" sz="1200" kern="1200" dirty="0">
                <a:solidFill>
                  <a:schemeClr val="tx1"/>
                </a:solidFill>
                <a:latin typeface="+mn-lt"/>
                <a:ea typeface="+mn-ea"/>
                <a:cs typeface="+mn-cs"/>
              </a:rPr>
              <a:t>. When gasoline is cheap, more people can afford to buy it and people consume much more of it.</a:t>
            </a:r>
          </a:p>
        </p:txBody>
      </p:sp>
      <p:sp>
        <p:nvSpPr>
          <p:cNvPr id="4" name="Slide Number Placeholder 3"/>
          <p:cNvSpPr>
            <a:spLocks noGrp="1"/>
          </p:cNvSpPr>
          <p:nvPr>
            <p:ph type="sldNum" sz="quarter" idx="5"/>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1644475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two ways to show the demand for a product: a demand schedule and a demand curve.</a:t>
            </a:r>
            <a:r>
              <a:rPr lang="en-US" baseline="0" dirty="0"/>
              <a:t> </a:t>
            </a:r>
            <a:r>
              <a:rPr lang="en-US" dirty="0"/>
              <a:t>Each provides the same information,</a:t>
            </a:r>
            <a:r>
              <a:rPr lang="en-US" baseline="0" dirty="0"/>
              <a:t> which is t</a:t>
            </a:r>
            <a:r>
              <a:rPr lang="en-US" dirty="0"/>
              <a:t>he quantity of a good or service consumers will want to buy at different prices. Using the demand schedule,</a:t>
            </a:r>
            <a:r>
              <a:rPr lang="en-US" baseline="0" dirty="0"/>
              <a:t> the emphasis of “holding all else constant’” can be demonstrated. Only price is being adjusted and, as such, only price affects the quantity demanded. Lastly, the </a:t>
            </a:r>
            <a:r>
              <a:rPr lang="en-US" sz="1200" b="0" i="0" u="none" strike="noStrike" kern="1200" baseline="0" dirty="0">
                <a:solidFill>
                  <a:schemeClr val="tx1"/>
                </a:solidFill>
                <a:latin typeface="+mn-lt"/>
                <a:ea typeface="+mn-ea"/>
                <a:cs typeface="+mn-cs"/>
              </a:rPr>
              <a:t>demand schedule shows the quantities of a particular good or service that consumers are willing to purchase (demand) at various prices. That is, it shows the highest amount consumers will pay for any given quantity.</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2787918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What the demand curve shows: The demand curve shows the relationship between the quantity demanded of a good and the price of the good, holding all of the other factors that affect the quantity demanded constant, for a given time period.</a:t>
            </a:r>
          </a:p>
          <a:p>
            <a:endParaRPr lang="en-IN" dirty="0"/>
          </a:p>
          <a:p>
            <a:r>
              <a:rPr lang="en-IN" dirty="0"/>
              <a:t>Drawing the demand curve: To draw the demand curve for a product, plot the (price, quantity demanded) coordinates from the demand schedule. By convention, the demand curve is drawn with price on the vertical axis and the quantity demanded on the horizontal axis. Point out to students that usually the dependent variable is plotted on the vertical axis while the independent variable is plotted on the horizontal axis. Plotting the demand schedule puts price, the independent variable, on the vertical axis, while the dependent variables, quantity demanded, is on the horizontal axis. For example, at a price of $100, the quantity demanded is 150 million. At a price of $60, the quantity demanded is 210 million.</a:t>
            </a:r>
          </a:p>
          <a:p>
            <a:endParaRPr lang="en-IN" dirty="0"/>
          </a:p>
          <a:p>
            <a:r>
              <a:rPr lang="en-IN" dirty="0"/>
              <a:t>Law of demand: The demand curve is downward sloping reflecting the law of demand - that price and quantity demanded are inversely related. Similar to the demand schedule, affordability and desirability remain constant.</a:t>
            </a:r>
          </a:p>
          <a:p>
            <a:endParaRPr lang="en-IN" dirty="0"/>
          </a:p>
          <a:p>
            <a:r>
              <a:rPr lang="en-IN" dirty="0"/>
              <a:t>Relationship between schedule and curve: Point out to students that the demand schedule and curve both describe the relationship between the price of a product and the quantity demanded of that product, holding all other factors constant.</a:t>
            </a:r>
          </a:p>
        </p:txBody>
      </p:sp>
      <p:sp>
        <p:nvSpPr>
          <p:cNvPr id="4" name="Slide Number Placeholder 3"/>
          <p:cNvSpPr>
            <a:spLocks noGrp="1"/>
          </p:cNvSpPr>
          <p:nvPr>
            <p:ph type="sldNum" sz="quarter" idx="5"/>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1231528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2394120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1279348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term “nonprice</a:t>
            </a:r>
            <a:r>
              <a:rPr lang="en-US" baseline="0" dirty="0"/>
              <a:t> determinant” </a:t>
            </a:r>
            <a:r>
              <a:rPr lang="en-US" dirty="0"/>
              <a:t>refers to an influence other than the price of the good or service in</a:t>
            </a:r>
            <a:r>
              <a:rPr lang="en-US" baseline="0" dirty="0"/>
              <a:t> question that affects the demand for that good or service. Be careful when teaching this concept. Price is a determinant of demand in the sense that the price affects quantity demanded, holding all else constant. On the other hand, holding price constant, the five non-price determinants influence the quantity demand.</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Consumer Preferences</a:t>
            </a:r>
            <a:r>
              <a:rPr lang="en-US" b="0" dirty="0"/>
              <a:t>:</a:t>
            </a:r>
            <a:r>
              <a:rPr lang="en-US" baseline="0" dirty="0"/>
              <a:t> </a:t>
            </a:r>
            <a:r>
              <a:rPr lang="en-US" dirty="0"/>
              <a:t>Fads, trends, and fashions can cause demand to change. When tastes shift in favor of a good, the demand curve will shift to the right; when a good becomes less popular, the demand curve will shift to the left. Children’s toys are highly susceptible</a:t>
            </a:r>
            <a:r>
              <a:rPr lang="en-US" baseline="0" dirty="0"/>
              <a:t> to fads. (Kids might not know what it is, but they know that they want it.)</a:t>
            </a:r>
          </a:p>
          <a:p>
            <a:endParaRPr lang="en-US" baseline="0" dirty="0"/>
          </a:p>
          <a:p>
            <a:r>
              <a:rPr lang="en-US" b="1" dirty="0"/>
              <a:t>Incomes:</a:t>
            </a:r>
            <a:r>
              <a:rPr lang="en-US" dirty="0"/>
              <a:t> Changes in income can lead to a change in demand.  When people earn more income, they're willing and able to spend more</a:t>
            </a:r>
            <a:r>
              <a:rPr lang="en-US" baseline="0" dirty="0"/>
              <a:t> on some goods, which increases t</a:t>
            </a:r>
            <a:r>
              <a:rPr lang="en-US" dirty="0"/>
              <a:t>he demand for these products.</a:t>
            </a:r>
            <a:r>
              <a:rPr lang="en-US" baseline="0" dirty="0"/>
              <a:t> However, spending less on other goods causes the demands for those goods to go down</a:t>
            </a:r>
            <a:r>
              <a:rPr lang="en-US" dirty="0"/>
              <a:t>. Normal goods are goods for which an increase in income leads to an increase in demand for those goods. Inferior goods</a:t>
            </a:r>
            <a:r>
              <a:rPr lang="en-US" baseline="0" dirty="0"/>
              <a:t> are goods for which an</a:t>
            </a:r>
            <a:r>
              <a:rPr lang="en-US" dirty="0"/>
              <a:t> increase in income leads to a</a:t>
            </a:r>
            <a:r>
              <a:rPr lang="en-US" baseline="0" dirty="0"/>
              <a:t> decrease in the demand for those goods</a:t>
            </a:r>
            <a:r>
              <a:rPr lang="en-US" dirty="0"/>
              <a:t>.  When a good is a normal good, an increase in income will shift the demand curve to the right.  When a good is an inferior good, an increase in income will shift the demand curve to the left.</a:t>
            </a:r>
          </a:p>
          <a:p>
            <a:endParaRPr lang="en-US" dirty="0"/>
          </a:p>
          <a:p>
            <a:r>
              <a:rPr lang="en-US" b="1" dirty="0"/>
              <a:t>Price</a:t>
            </a:r>
            <a:r>
              <a:rPr lang="en-US" b="1" baseline="0" dirty="0"/>
              <a:t>s of related goods</a:t>
            </a:r>
            <a:r>
              <a:rPr lang="en-US" b="0" baseline="0" dirty="0"/>
              <a:t>:</a:t>
            </a:r>
            <a:r>
              <a:rPr lang="en-US" dirty="0"/>
              <a:t> Some goods are related, and the change in the price of one good can affect the demand for another good. </a:t>
            </a:r>
            <a:r>
              <a:rPr lang="en-US" u="sng" dirty="0"/>
              <a:t>Substitutes</a:t>
            </a:r>
            <a:r>
              <a:rPr lang="en-US" dirty="0"/>
              <a:t> are goods that have many of the same uses. When goods are substitutes, the more you buy of one of them, the less you buy of the other. For some consumers, soft drinks and fizzy fruit drinks,</a:t>
            </a:r>
            <a:r>
              <a:rPr lang="en-US" baseline="0" dirty="0"/>
              <a:t> </a:t>
            </a:r>
            <a:r>
              <a:rPr lang="en-US" dirty="0"/>
              <a:t>beef and chicken, or pretzels and potato chips may be substitutes.  When goods are substitutes, an increase in the price of one of them causes an increase in the demand for the other. If </a:t>
            </a:r>
            <a:r>
              <a:rPr lang="en-US" dirty="0" err="1"/>
              <a:t>Redbull</a:t>
            </a:r>
            <a:r>
              <a:rPr lang="en-US" dirty="0"/>
              <a:t> drinks become more expensive, you will substitute soft drinks instead.  A decrease in the price of a substitute reduces the demand for a good and causes its demand curve to shift to the left.  An increase in the price of a substitute increases the demand for a good and causes its demand curve to shift to the right. </a:t>
            </a:r>
            <a:r>
              <a:rPr lang="en-US" u="sng" dirty="0"/>
              <a:t>Complements</a:t>
            </a:r>
            <a:r>
              <a:rPr lang="en-US" dirty="0"/>
              <a:t> are goods that are</a:t>
            </a:r>
            <a:r>
              <a:rPr lang="en-US" baseline="0" dirty="0"/>
              <a:t> often used together</a:t>
            </a:r>
            <a:r>
              <a:rPr lang="en-US" dirty="0"/>
              <a:t>.  There some consumers,</a:t>
            </a:r>
            <a:r>
              <a:rPr lang="en-US" baseline="0" dirty="0"/>
              <a:t> </a:t>
            </a:r>
            <a:r>
              <a:rPr lang="en-US" dirty="0"/>
              <a:t>gasoline and automobiles, printers and computers, or peanut butter and jelly may be complements. If gasoline becomes more expensive, the demand for gas-guzzling automobiles will decline. A decrease in the price of a complement increases the demand for a product and shifts its demand curve to the right.  An increase in the price of a complement reduces the demand for a product and shifts its demand curve to the left.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Number of buyers:</a:t>
            </a:r>
            <a:r>
              <a:rPr lang="en-US" dirty="0"/>
              <a:t> Demand increases if new consumers enter the market,</a:t>
            </a:r>
            <a:r>
              <a:rPr lang="en-US" baseline="0" dirty="0"/>
              <a:t> while</a:t>
            </a:r>
            <a:r>
              <a:rPr lang="en-US" dirty="0"/>
              <a:t> it decreases if current consumers leave the market.  For example, increased consumer use of ethanol fuel has increased the demand for corn, from which ethanol is made. An increase in the number of people in the market for a good shifts the demand curve to the right.  A decrease in the number of people in the market for a good shifts the demand curve to the left.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Expectations: </a:t>
            </a:r>
            <a:r>
              <a:rPr lang="en-US" dirty="0"/>
              <a:t>Changes in consumers’ expectations about the future—especially future prices—can</a:t>
            </a:r>
            <a:r>
              <a:rPr lang="en-US" baseline="0" dirty="0"/>
              <a:t> affect demand. For example, if consumers expect that the price of a new cell phone will drop, demand decreases. An expected decrease in the future price of a good shifts the demand curve to the left. An expected increase in the future price of a good shifts the demand curve to the right.</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3255694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xmlns=""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xmlns=""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xmlns=""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xmlns=""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xmlns=""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xmlns=""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xmlns="">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xmlns=""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xmlns=""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xmlns=""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xmlns=""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xmlns=""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xmlns=""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xmlns=""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xmlns=""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xmlns=""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xmlns=""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xmlns=""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xmlns="">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xmlns=""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xmlns=""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xmlns=""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xmlns=""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xmlns=""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3152379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xmlns=""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xmlns=""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xmlns=""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xmlns=""/>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xmlns=""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xmlns=""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xmlns="">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xmlns=""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xmlns=""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xmlns="" id="{E2D8ACCF-E5FC-4FE9-9E84-B2A0A6B1EEBA}"/>
              </a:ext>
              <a:ext uri="{C183D7F6-B498-43B3-948B-1728B52AA6E4}">
                <adec:decorative xmlns:adec="http://schemas.microsoft.com/office/drawing/2017/decorative" xmlns=""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xmlns=""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xmlns=""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xmlns=""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xmlns=""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xmlns="">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xmlns=""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xmlns=""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xmlns=""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xmlns=""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xmlns="">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xmlns="" id="{7A14A7A9-A9D7-4A08-A24F-4D1C1F4C29CE}"/>
              </a:ext>
              <a:ext uri="{C183D7F6-B498-43B3-948B-1728B52AA6E4}">
                <adec:decorative xmlns:adec="http://schemas.microsoft.com/office/drawing/2017/decorative" xmlns=""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xmlns=""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xmlns=""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xmlns="">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xmlns="" id="{E2D8ACCF-E5FC-4FE9-9E84-B2A0A6B1EEBA}"/>
              </a:ext>
              <a:ext uri="{C183D7F6-B498-43B3-948B-1728B52AA6E4}">
                <adec:decorative xmlns:adec="http://schemas.microsoft.com/office/drawing/2017/decorative" xmlns=""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xmlns=""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xmlns=""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xmlns="" id="{EC86C884-D766-9149-B40E-B86A943DE6D1}"/>
              </a:ext>
              <a:ext uri="{C183D7F6-B498-43B3-948B-1728B52AA6E4}">
                <adec:decorative xmlns:adec="http://schemas.microsoft.com/office/drawing/2017/decorative" xmlns=""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xmlns=""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xmlns=""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867831785"/>
      </p:ext>
    </p:extLst>
  </p:cSld>
  <p:clrMapOvr>
    <a:masterClrMapping/>
  </p:clrMapOvr>
  <p:extLst>
    <p:ext uri="{DCECCB84-F9BA-43D5-87BE-67443E8EF086}">
      <p15:sldGuideLst xmlns:p15="http://schemas.microsoft.com/office/powerpoint/2012/main" xmlns="">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xmlns="">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xmlns="">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xmlns=""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xmlns=""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xmlns=""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xmlns=""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xmlns=""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xmlns=""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xmlns="">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xmlns=""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xmlns=""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5"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xmlns=""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xmlns=""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xmlns=""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xmlns=""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xmlns="" id="{F20163A4-4644-4B17-9C8A-EF42A992331B}"/>
              </a:ext>
              <a:ext uri="{C183D7F6-B498-43B3-948B-1728B52AA6E4}">
                <adec:decorative xmlns:adec="http://schemas.microsoft.com/office/drawing/2017/decorative" xmlns=""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6"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xmlns=""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xmlns=""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xmlns="" id="{B719ECBD-8119-4217-9D58-2638FA4365C1}"/>
              </a:ext>
              <a:ext uri="{C183D7F6-B498-43B3-948B-1728B52AA6E4}">
                <adec:decorative xmlns:adec="http://schemas.microsoft.com/office/drawing/2017/decorative" xmlns=""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xmlns=""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xmlns=""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xmlns=""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xmlns=""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xmlns=""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xmlns=""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xmlns=""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xmlns=""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xmlns=""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xmlns=""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slide" Target="slide6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slide" Target="slide6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slide" Target="slide68.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slide" Target="slide6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slide" Target="slide7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slide" Target="slide7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slide" Target="slide7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slide" Target="slide77.xml"/><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24.wmf"/><Relationship Id="rId5" Type="http://schemas.openxmlformats.org/officeDocument/2006/relationships/oleObject" Target="../embeddings/oleObject1.bin"/><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slide" Target="slide78.xml"/><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image" Target="../media/image24.wmf"/><Relationship Id="rId5" Type="http://schemas.openxmlformats.org/officeDocument/2006/relationships/oleObject" Target="../embeddings/oleObject2.bin"/><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1.xml"/><Relationship Id="rId1" Type="http://schemas.openxmlformats.org/officeDocument/2006/relationships/vmlDrawing" Target="../drawings/vmlDrawing3.vml"/><Relationship Id="rId4" Type="http://schemas.openxmlformats.org/officeDocument/2006/relationships/image" Target="../media/image30.wmf"/></Relationships>
</file>

<file path=ppt/slides/_rels/slide47.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slide" Target="slide6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slide" Target="slide6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0.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2.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4.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9.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2.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xmlns="" id="{F14C897A-4409-4F96-826A-7AE9F1281913}"/>
              </a:ext>
            </a:extLst>
          </p:cNvPr>
          <p:cNvSpPr>
            <a:spLocks noGrp="1"/>
          </p:cNvSpPr>
          <p:nvPr>
            <p:ph type="ctrTitle"/>
          </p:nvPr>
        </p:nvSpPr>
        <p:spPr/>
        <p:txBody>
          <a:bodyPr/>
          <a:lstStyle/>
          <a:p>
            <a:r>
              <a:rPr lang="en-US" sz="3000" noProof="0" dirty="0"/>
              <a:t>Chapter 3</a:t>
            </a:r>
          </a:p>
        </p:txBody>
      </p:sp>
      <p:sp>
        <p:nvSpPr>
          <p:cNvPr id="13" name="Subtitle 12">
            <a:extLst>
              <a:ext uri="{FF2B5EF4-FFF2-40B4-BE49-F238E27FC236}">
                <a16:creationId xmlns:a16="http://schemas.microsoft.com/office/drawing/2014/main" xmlns="" id="{39DC5F79-D657-4B2E-8FAB-C143E5618948}"/>
              </a:ext>
            </a:extLst>
          </p:cNvPr>
          <p:cNvSpPr>
            <a:spLocks noGrp="1"/>
          </p:cNvSpPr>
          <p:nvPr>
            <p:ph type="subTitle" idx="1"/>
          </p:nvPr>
        </p:nvSpPr>
        <p:spPr>
          <a:xfrm>
            <a:off x="621792" y="4304298"/>
            <a:ext cx="3035808" cy="569626"/>
          </a:xfrm>
        </p:spPr>
        <p:txBody>
          <a:bodyPr/>
          <a:lstStyle/>
          <a:p>
            <a:r>
              <a:rPr lang="en-US" sz="2400" dirty="0"/>
              <a:t>Markets</a:t>
            </a:r>
            <a:endParaRPr lang="en-US" sz="2400" dirty="0">
              <a:latin typeface="ArumSans Rg" pitchFamily="34" charset="0"/>
            </a:endParaRPr>
          </a:p>
        </p:txBody>
      </p:sp>
      <p:pic>
        <p:nvPicPr>
          <p:cNvPr id="6" name="Picture 5">
            <a:extLst>
              <a:ext uri="{FF2B5EF4-FFF2-40B4-BE49-F238E27FC236}">
                <a16:creationId xmlns:a16="http://schemas.microsoft.com/office/drawing/2014/main" xmlns="" id="{BBE115E0-D076-46E5-80BE-129315090F62}"/>
              </a:ext>
              <a:ext uri="{C183D7F6-B498-43B3-948B-1728B52AA6E4}">
                <adec:decorative xmlns:adec="http://schemas.microsoft.com/office/drawing/2017/decorative" xmlns=""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xmlns=""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dirty="0"/>
              <a:t>Shifting the demand curve</a:t>
            </a:r>
            <a:endParaRPr lang="en-IN" dirty="0"/>
          </a:p>
        </p:txBody>
      </p:sp>
      <p:pic>
        <p:nvPicPr>
          <p:cNvPr id="2" name="Picture 1" descr="The graph shows shifting in a demand curve ">
            <a:extLst>
              <a:ext uri="{FF2B5EF4-FFF2-40B4-BE49-F238E27FC236}">
                <a16:creationId xmlns:a16="http://schemas.microsoft.com/office/drawing/2014/main" xmlns="" id="{53382C5F-6F65-4F96-96CA-EA8F09B750E3}"/>
              </a:ext>
            </a:extLst>
          </p:cNvPr>
          <p:cNvPicPr>
            <a:picLocks noChangeAspect="1"/>
          </p:cNvPicPr>
          <p:nvPr/>
        </p:nvPicPr>
        <p:blipFill>
          <a:blip r:embed="rId3"/>
          <a:stretch>
            <a:fillRect/>
          </a:stretch>
        </p:blipFill>
        <p:spPr>
          <a:xfrm>
            <a:off x="445930" y="1688718"/>
            <a:ext cx="4289739" cy="3480564"/>
          </a:xfrm>
          <a:prstGeom prst="rect">
            <a:avLst/>
          </a:prstGeom>
        </p:spPr>
      </p:pic>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a:xfrm>
            <a:off x="5212080" y="1794870"/>
            <a:ext cx="3589020" cy="3188610"/>
          </a:xfrm>
        </p:spPr>
        <p:txBody>
          <a:bodyPr>
            <a:noAutofit/>
          </a:bodyPr>
          <a:lstStyle/>
          <a:p>
            <a:pPr marL="291600" indent="-291600">
              <a:spcBef>
                <a:spcPts val="1000"/>
              </a:spcBef>
              <a:spcAft>
                <a:spcPts val="0"/>
              </a:spcAft>
              <a:buFont typeface="Arial" pitchFamily="34" charset="0"/>
              <a:buChar char="•"/>
            </a:pPr>
            <a:r>
              <a:rPr lang="en-US" sz="2400" dirty="0"/>
              <a:t>When demand increases, the demand curve shifts to the right.</a:t>
            </a:r>
          </a:p>
          <a:p>
            <a:pPr marL="291600" indent="-291600">
              <a:spcBef>
                <a:spcPts val="1000"/>
              </a:spcBef>
              <a:spcAft>
                <a:spcPts val="0"/>
              </a:spcAft>
              <a:buFont typeface="Arial" pitchFamily="34" charset="0"/>
              <a:buChar char="•"/>
            </a:pPr>
            <a:r>
              <a:rPr lang="en-US" sz="2400" dirty="0"/>
              <a:t>When demand decreases, the demand curve shifts to the left.</a:t>
            </a:r>
          </a:p>
        </p:txBody>
      </p:sp>
      <p:sp>
        <p:nvSpPr>
          <p:cNvPr id="177" name="Text Placeholder 176">
            <a:extLst>
              <a:ext uri="{FF2B5EF4-FFF2-40B4-BE49-F238E27FC236}">
                <a16:creationId xmlns:a16="http://schemas.microsoft.com/office/drawing/2014/main" xmlns="" id="{F38EE8CD-FD27-485B-892D-F50FCABB326F}"/>
              </a:ext>
            </a:extLst>
          </p:cNvPr>
          <p:cNvSpPr>
            <a:spLocks noGrp="1"/>
          </p:cNvSpPr>
          <p:nvPr>
            <p:ph type="body" sz="quarter" idx="12"/>
          </p:nvPr>
        </p:nvSpPr>
        <p:spPr>
          <a:xfrm>
            <a:off x="2971268" y="6324600"/>
            <a:ext cx="3201464" cy="190500"/>
          </a:xfrm>
        </p:spPr>
        <p:txBody>
          <a:bodyPr/>
          <a:lstStyle/>
          <a:p>
            <a:r>
              <a:rPr lang="en-IN"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3807375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Autofit/>
          </a:bodyPr>
          <a:lstStyle/>
          <a:p>
            <a:r>
              <a:rPr lang="en-US" sz="2800" dirty="0"/>
              <a:t>Can instant-noodle sales predict a recession?</a:t>
            </a:r>
            <a:endParaRPr lang="en-IN" sz="2800"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p:txBody>
          <a:bodyPr>
            <a:noAutofit/>
          </a:bodyPr>
          <a:lstStyle/>
          <a:p>
            <a:pPr>
              <a:spcBef>
                <a:spcPts val="1000"/>
              </a:spcBef>
              <a:spcAft>
                <a:spcPts val="0"/>
              </a:spcAft>
            </a:pPr>
            <a:r>
              <a:rPr lang="en-US" sz="2600" dirty="0"/>
              <a:t>Ramen noodles are an example of an inferior good. When people’s budgets are tight (as are those of most students), these noodles sell well.</a:t>
            </a:r>
          </a:p>
          <a:p>
            <a:pPr marL="291600" indent="-291600">
              <a:spcBef>
                <a:spcPts val="1000"/>
              </a:spcBef>
              <a:spcAft>
                <a:spcPts val="0"/>
              </a:spcAft>
              <a:buFont typeface="Arial" panose="020B0604020202020204" pitchFamily="34" charset="0"/>
              <a:buChar char="•"/>
            </a:pPr>
            <a:r>
              <a:rPr lang="en-US" sz="2600" dirty="0"/>
              <a:t>In Thailand, ramen noodles have even been used as an indicator of overall economic health, the Mama Noodles Index.</a:t>
            </a:r>
          </a:p>
          <a:p>
            <a:pPr marL="291600" indent="-291600">
              <a:spcBef>
                <a:spcPts val="1000"/>
              </a:spcBef>
              <a:spcAft>
                <a:spcPts val="0"/>
              </a:spcAft>
              <a:buFont typeface="Arial" panose="020B0604020202020204" pitchFamily="34" charset="0"/>
              <a:buChar char="•"/>
            </a:pPr>
            <a:r>
              <a:rPr lang="en-US" sz="2600" dirty="0"/>
              <a:t>An increase in ramen sales could signal a downturn in incomes and an oncoming recession.</a:t>
            </a:r>
          </a:p>
        </p:txBody>
      </p:sp>
    </p:spTree>
    <p:extLst>
      <p:ext uri="{BB962C8B-B14F-4D97-AF65-F5344CB8AC3E}">
        <p14:creationId xmlns:p14="http://schemas.microsoft.com/office/powerpoint/2010/main" val="9129159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Shifts versus movements-demand</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9"/>
            <a:ext cx="8458200" cy="692989"/>
          </a:xfrm>
        </p:spPr>
        <p:txBody>
          <a:bodyPr>
            <a:noAutofit/>
          </a:bodyPr>
          <a:lstStyle/>
          <a:p>
            <a:pPr>
              <a:spcBef>
                <a:spcPts val="1000"/>
              </a:spcBef>
              <a:spcAft>
                <a:spcPts val="0"/>
              </a:spcAft>
            </a:pPr>
            <a:r>
              <a:rPr lang="en-US" sz="2200" dirty="0"/>
              <a:t>There is an important difference between a shift in the demand curve and a movement along the demand curve.</a:t>
            </a:r>
          </a:p>
        </p:txBody>
      </p:sp>
      <p:pic>
        <p:nvPicPr>
          <p:cNvPr id="2" name="Picture 1" descr="Two graphs show shifts in the demand curve versus movement along the demand curve.  &#10;"/>
          <p:cNvPicPr>
            <a:picLocks noChangeAspect="1"/>
          </p:cNvPicPr>
          <p:nvPr/>
        </p:nvPicPr>
        <p:blipFill>
          <a:blip r:embed="rId3"/>
          <a:stretch>
            <a:fillRect/>
          </a:stretch>
        </p:blipFill>
        <p:spPr>
          <a:xfrm>
            <a:off x="1599921" y="2421050"/>
            <a:ext cx="5944157" cy="2362298"/>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342900" y="5096386"/>
            <a:ext cx="4334031" cy="905536"/>
          </a:xfrm>
        </p:spPr>
        <p:txBody>
          <a:bodyPr>
            <a:noAutofit/>
          </a:bodyPr>
          <a:lstStyle/>
          <a:p>
            <a:pPr>
              <a:spcBef>
                <a:spcPts val="1000"/>
              </a:spcBef>
              <a:spcAft>
                <a:spcPts val="0"/>
              </a:spcAft>
            </a:pPr>
            <a:r>
              <a:rPr lang="en-US" sz="1800" dirty="0"/>
              <a:t>If a non-price determinant changes, then the demand curve shifts with changes in the quantity demanded at every price.</a:t>
            </a:r>
          </a:p>
        </p:txBody>
      </p:sp>
      <p:sp>
        <p:nvSpPr>
          <p:cNvPr id="13" name="Content Placeholder 12">
            <a:extLst>
              <a:ext uri="{FF2B5EF4-FFF2-40B4-BE49-F238E27FC236}">
                <a16:creationId xmlns:a16="http://schemas.microsoft.com/office/drawing/2014/main" xmlns="" id="{E32F2CD3-0643-4540-A276-13B2BBC922F1}"/>
              </a:ext>
            </a:extLst>
          </p:cNvPr>
          <p:cNvSpPr>
            <a:spLocks noGrp="1"/>
          </p:cNvSpPr>
          <p:nvPr>
            <p:ph sz="quarter" idx="15"/>
          </p:nvPr>
        </p:nvSpPr>
        <p:spPr>
          <a:xfrm>
            <a:off x="4824133" y="5106026"/>
            <a:ext cx="3945814" cy="895896"/>
          </a:xfrm>
        </p:spPr>
        <p:txBody>
          <a:bodyPr>
            <a:noAutofit/>
          </a:bodyPr>
          <a:lstStyle/>
          <a:p>
            <a:pPr>
              <a:spcBef>
                <a:spcPts val="1000"/>
              </a:spcBef>
              <a:spcAft>
                <a:spcPts val="0"/>
              </a:spcAft>
            </a:pPr>
            <a:r>
              <a:rPr lang="en-US" sz="1800" dirty="0"/>
              <a:t>If the price decreases, then quantity demanded increases and there is a movement along the demand curve. </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p>
        </p:txBody>
      </p:sp>
    </p:spTree>
    <p:extLst>
      <p:ext uri="{BB962C8B-B14F-4D97-AF65-F5344CB8AC3E}">
        <p14:creationId xmlns:p14="http://schemas.microsoft.com/office/powerpoint/2010/main" val="2659438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Autofit/>
          </a:bodyPr>
          <a:lstStyle/>
          <a:p>
            <a:r>
              <a:rPr lang="en-US" sz="2600" dirty="0"/>
              <a:t>Active Learning: Demand shifts versus movement along the demand curve</a:t>
            </a:r>
            <a:endParaRPr lang="en-IN" sz="2600"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p:txBody>
          <a:bodyPr>
            <a:noAutofit/>
          </a:bodyPr>
          <a:lstStyle/>
          <a:p>
            <a:pPr>
              <a:spcBef>
                <a:spcPts val="1000"/>
              </a:spcBef>
              <a:spcAft>
                <a:spcPts val="0"/>
              </a:spcAft>
            </a:pPr>
            <a:r>
              <a:rPr lang="en-US" dirty="0"/>
              <a:t>Indicate whether a shift or movement occurs in the market for cellphones when each of the following determinants changes.</a:t>
            </a:r>
          </a:p>
          <a:p>
            <a:pPr marL="291600" lvl="1" indent="-291600">
              <a:spcBef>
                <a:spcPts val="1000"/>
              </a:spcBef>
              <a:spcAft>
                <a:spcPts val="0"/>
              </a:spcAft>
            </a:pPr>
            <a:r>
              <a:rPr lang="en-US" dirty="0"/>
              <a:t>Advertising causes individuals to prefer cellphones over home phones.</a:t>
            </a:r>
          </a:p>
          <a:p>
            <a:pPr marL="291600" lvl="1" indent="-291600">
              <a:spcBef>
                <a:spcPts val="1000"/>
              </a:spcBef>
              <a:spcAft>
                <a:spcPts val="0"/>
              </a:spcAft>
            </a:pPr>
            <a:r>
              <a:rPr lang="en-US" dirty="0"/>
              <a:t>Cellphones go on sale.</a:t>
            </a:r>
          </a:p>
          <a:p>
            <a:pPr marL="291600" lvl="1" indent="-291600">
              <a:spcBef>
                <a:spcPts val="1000"/>
              </a:spcBef>
              <a:spcAft>
                <a:spcPts val="0"/>
              </a:spcAft>
            </a:pPr>
            <a:r>
              <a:rPr lang="en-US" dirty="0"/>
              <a:t>Cellphone calling plans become more expensive.</a:t>
            </a:r>
          </a:p>
        </p:txBody>
      </p:sp>
    </p:spTree>
    <p:extLst>
      <p:ext uri="{BB962C8B-B14F-4D97-AF65-F5344CB8AC3E}">
        <p14:creationId xmlns:p14="http://schemas.microsoft.com/office/powerpoint/2010/main" val="1112542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II</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9"/>
            <a:ext cx="8458200" cy="905536"/>
          </a:xfrm>
        </p:spPr>
        <p:txBody>
          <a:bodyPr>
            <a:noAutofit/>
          </a:bodyPr>
          <a:lstStyle/>
          <a:p>
            <a:pPr>
              <a:spcBef>
                <a:spcPts val="1000"/>
              </a:spcBef>
              <a:spcAft>
                <a:spcPts val="0"/>
              </a:spcAft>
            </a:pPr>
            <a:r>
              <a:rPr lang="en-IN" dirty="0"/>
              <a:t>Advertising causes individuals to prefer cellphones over home phones.</a:t>
            </a:r>
          </a:p>
        </p:txBody>
      </p:sp>
      <p:pic>
        <p:nvPicPr>
          <p:cNvPr id="4" name="Picture 3" descr="The graph shows shifting in a supply curve &#10;">
            <a:extLst>
              <a:ext uri="{FF2B5EF4-FFF2-40B4-BE49-F238E27FC236}">
                <a16:creationId xmlns:a16="http://schemas.microsoft.com/office/drawing/2014/main" xmlns="" id="{953F872A-378C-4172-BCD8-1DCCC7CCDA37}"/>
              </a:ext>
            </a:extLst>
          </p:cNvPr>
          <p:cNvPicPr>
            <a:picLocks noChangeAspect="1"/>
          </p:cNvPicPr>
          <p:nvPr/>
        </p:nvPicPr>
        <p:blipFill>
          <a:blip r:embed="rId2"/>
          <a:stretch>
            <a:fillRect/>
          </a:stretch>
        </p:blipFill>
        <p:spPr>
          <a:xfrm>
            <a:off x="415450" y="2370357"/>
            <a:ext cx="4289739" cy="3580325"/>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5600214" y="2395605"/>
            <a:ext cx="3200885" cy="3555077"/>
          </a:xfrm>
        </p:spPr>
        <p:txBody>
          <a:bodyPr>
            <a:noAutofit/>
          </a:bodyPr>
          <a:lstStyle/>
          <a:p>
            <a:pPr marL="291600" indent="-291600">
              <a:spcBef>
                <a:spcPts val="1000"/>
              </a:spcBef>
              <a:spcAft>
                <a:spcPts val="0"/>
              </a:spcAft>
              <a:buFont typeface="Arial" panose="020B0604020202020204" pitchFamily="34" charset="0"/>
              <a:buChar char="•"/>
            </a:pPr>
            <a:r>
              <a:rPr lang="en-US" sz="2400" dirty="0"/>
              <a:t>Change in preferences towards the good.</a:t>
            </a:r>
          </a:p>
          <a:p>
            <a:pPr marL="291600" indent="-291600">
              <a:spcBef>
                <a:spcPts val="1000"/>
              </a:spcBef>
              <a:spcAft>
                <a:spcPts val="0"/>
              </a:spcAft>
              <a:buFont typeface="Arial" panose="020B0604020202020204" pitchFamily="34" charset="0"/>
              <a:buChar char="•"/>
            </a:pPr>
            <a:r>
              <a:rPr lang="en-US" sz="2400" dirty="0"/>
              <a:t>Increase in demand.</a:t>
            </a:r>
          </a:p>
          <a:p>
            <a:pPr marL="291600" indent="-291600">
              <a:spcBef>
                <a:spcPts val="1000"/>
              </a:spcBef>
              <a:spcAft>
                <a:spcPts val="0"/>
              </a:spcAft>
              <a:buFont typeface="Arial" panose="020B0604020202020204" pitchFamily="34" charset="0"/>
              <a:buChar char="•"/>
            </a:pPr>
            <a:r>
              <a:rPr lang="en-US" sz="2400" dirty="0"/>
              <a:t>Demand curve shifts right.</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1887256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III</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9"/>
            <a:ext cx="8458200" cy="529230"/>
          </a:xfrm>
        </p:spPr>
        <p:txBody>
          <a:bodyPr>
            <a:noAutofit/>
          </a:bodyPr>
          <a:lstStyle/>
          <a:p>
            <a:pPr>
              <a:spcBef>
                <a:spcPts val="1000"/>
              </a:spcBef>
              <a:spcAft>
                <a:spcPts val="0"/>
              </a:spcAft>
            </a:pPr>
            <a:r>
              <a:rPr lang="en-IN" dirty="0"/>
              <a:t>Cellphones go on sale.</a:t>
            </a:r>
          </a:p>
        </p:txBody>
      </p:sp>
      <p:pic>
        <p:nvPicPr>
          <p:cNvPr id="2" name="Picture 1" descr="Graph (a) shows shifting a demand curve and graph (b) shows movement along a demand curve.">
            <a:extLst>
              <a:ext uri="{FF2B5EF4-FFF2-40B4-BE49-F238E27FC236}">
                <a16:creationId xmlns:a16="http://schemas.microsoft.com/office/drawing/2014/main" xmlns="" id="{4D741F96-57B7-4815-8484-BAD6E28C3885}"/>
              </a:ext>
            </a:extLst>
          </p:cNvPr>
          <p:cNvPicPr>
            <a:picLocks noChangeAspect="1"/>
          </p:cNvPicPr>
          <p:nvPr/>
        </p:nvPicPr>
        <p:blipFill>
          <a:blip r:embed="rId2"/>
          <a:stretch>
            <a:fillRect/>
          </a:stretch>
        </p:blipFill>
        <p:spPr>
          <a:xfrm>
            <a:off x="389289" y="2016433"/>
            <a:ext cx="4250623" cy="3952895"/>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5600214" y="2395605"/>
            <a:ext cx="3200885" cy="2054475"/>
          </a:xfrm>
        </p:spPr>
        <p:txBody>
          <a:bodyPr>
            <a:noAutofit/>
          </a:bodyPr>
          <a:lstStyle/>
          <a:p>
            <a:pPr marL="291600" indent="-291600">
              <a:spcBef>
                <a:spcPts val="1000"/>
              </a:spcBef>
              <a:spcAft>
                <a:spcPts val="0"/>
              </a:spcAft>
              <a:buFont typeface="Arial" panose="020B0604020202020204" pitchFamily="34" charset="0"/>
              <a:buChar char="•"/>
            </a:pPr>
            <a:r>
              <a:rPr lang="en-IN" sz="2400" dirty="0"/>
              <a:t>Sales imply the price is going down.</a:t>
            </a:r>
          </a:p>
          <a:p>
            <a:pPr marL="291600" indent="-291600">
              <a:spcBef>
                <a:spcPts val="1000"/>
              </a:spcBef>
              <a:spcAft>
                <a:spcPts val="0"/>
              </a:spcAft>
              <a:buFont typeface="Arial" panose="020B0604020202020204" pitchFamily="34" charset="0"/>
              <a:buChar char="•"/>
            </a:pPr>
            <a:r>
              <a:rPr lang="en-IN" sz="2400" dirty="0"/>
              <a:t>This causes a movement along the demand curve.</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2084906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IV</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9"/>
            <a:ext cx="8458200" cy="529230"/>
          </a:xfrm>
        </p:spPr>
        <p:txBody>
          <a:bodyPr>
            <a:noAutofit/>
          </a:bodyPr>
          <a:lstStyle/>
          <a:p>
            <a:pPr>
              <a:spcBef>
                <a:spcPts val="1000"/>
              </a:spcBef>
              <a:spcAft>
                <a:spcPts val="0"/>
              </a:spcAft>
            </a:pPr>
            <a:r>
              <a:rPr lang="en-IN" dirty="0"/>
              <a:t>Cellphone calling plans become more expensive.</a:t>
            </a:r>
          </a:p>
        </p:txBody>
      </p:sp>
      <p:pic>
        <p:nvPicPr>
          <p:cNvPr id="3" name="Picture 2" descr="The graph shows shifting in a supply curve &#10;">
            <a:extLst>
              <a:ext uri="{FF2B5EF4-FFF2-40B4-BE49-F238E27FC236}">
                <a16:creationId xmlns:a16="http://schemas.microsoft.com/office/drawing/2014/main" xmlns="" id="{A650D58F-C31D-44E1-8784-8D108A3EA7A4}"/>
              </a:ext>
            </a:extLst>
          </p:cNvPr>
          <p:cNvPicPr>
            <a:picLocks noChangeAspect="1"/>
          </p:cNvPicPr>
          <p:nvPr/>
        </p:nvPicPr>
        <p:blipFill>
          <a:blip r:embed="rId2"/>
          <a:stretch>
            <a:fillRect/>
          </a:stretch>
        </p:blipFill>
        <p:spPr>
          <a:xfrm>
            <a:off x="426519" y="2106002"/>
            <a:ext cx="4633362" cy="3834716"/>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5120640" y="2395605"/>
            <a:ext cx="3680459" cy="3624195"/>
          </a:xfrm>
        </p:spPr>
        <p:txBody>
          <a:bodyPr>
            <a:noAutofit/>
          </a:bodyPr>
          <a:lstStyle/>
          <a:p>
            <a:pPr marL="291600" indent="-291600">
              <a:spcBef>
                <a:spcPts val="1000"/>
              </a:spcBef>
              <a:spcAft>
                <a:spcPts val="0"/>
              </a:spcAft>
              <a:buFont typeface="Arial" panose="020B0604020202020204" pitchFamily="34" charset="0"/>
              <a:buChar char="•"/>
            </a:pPr>
            <a:r>
              <a:rPr lang="en-IN" sz="2200" dirty="0"/>
              <a:t>Change in related good.</a:t>
            </a:r>
          </a:p>
          <a:p>
            <a:pPr marL="291600" indent="-291600">
              <a:spcBef>
                <a:spcPts val="1000"/>
              </a:spcBef>
              <a:spcAft>
                <a:spcPts val="0"/>
              </a:spcAft>
              <a:buFont typeface="Arial" panose="020B0604020202020204" pitchFamily="34" charset="0"/>
              <a:buChar char="•"/>
            </a:pPr>
            <a:r>
              <a:rPr lang="en-IN" sz="2200" dirty="0"/>
              <a:t>Cellphone plans are complements to cellphones.</a:t>
            </a:r>
          </a:p>
          <a:p>
            <a:pPr marL="291600" indent="-291600">
              <a:spcBef>
                <a:spcPts val="1000"/>
              </a:spcBef>
              <a:spcAft>
                <a:spcPts val="0"/>
              </a:spcAft>
              <a:buFont typeface="Arial" panose="020B0604020202020204" pitchFamily="34" charset="0"/>
              <a:buChar char="•"/>
            </a:pPr>
            <a:r>
              <a:rPr lang="en-IN" sz="2200" dirty="0"/>
              <a:t>Since the complement becomes more expensive, the demand decreases.</a:t>
            </a:r>
          </a:p>
          <a:p>
            <a:pPr marL="291600" indent="-291600">
              <a:spcBef>
                <a:spcPts val="1000"/>
              </a:spcBef>
              <a:spcAft>
                <a:spcPts val="0"/>
              </a:spcAft>
              <a:buFont typeface="Arial" panose="020B0604020202020204" pitchFamily="34" charset="0"/>
              <a:buChar char="•"/>
            </a:pPr>
            <a:r>
              <a:rPr lang="en-IN" sz="2200" dirty="0"/>
              <a:t>Demand curve shifts left.</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322036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Autofit/>
          </a:bodyPr>
          <a:lstStyle/>
          <a:p>
            <a:r>
              <a:rPr lang="en-US" dirty="0"/>
              <a:t>Supply</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p:txBody>
          <a:bodyPr>
            <a:noAutofit/>
          </a:bodyPr>
          <a:lstStyle/>
          <a:p>
            <a:pPr>
              <a:spcBef>
                <a:spcPts val="1000"/>
              </a:spcBef>
              <a:spcAft>
                <a:spcPts val="0"/>
              </a:spcAft>
            </a:pPr>
            <a:r>
              <a:rPr lang="en-US" dirty="0"/>
              <a:t>As a group, producers determine the </a:t>
            </a:r>
            <a:r>
              <a:rPr lang="en-US" i="1" dirty="0">
                <a:solidFill>
                  <a:srgbClr val="9D0505"/>
                </a:solidFill>
              </a:rPr>
              <a:t>supply</a:t>
            </a:r>
            <a:r>
              <a:rPr lang="en-US" dirty="0">
                <a:solidFill>
                  <a:srgbClr val="9D0505"/>
                </a:solidFill>
              </a:rPr>
              <a:t> </a:t>
            </a:r>
            <a:r>
              <a:rPr lang="en-US" dirty="0"/>
              <a:t>of a product.</a:t>
            </a:r>
          </a:p>
          <a:p>
            <a:pPr marL="291600" indent="-291600">
              <a:spcBef>
                <a:spcPts val="1000"/>
              </a:spcBef>
              <a:spcAft>
                <a:spcPts val="0"/>
              </a:spcAft>
              <a:buFont typeface="Arial" panose="020B0604020202020204" pitchFamily="34" charset="0"/>
              <a:buChar char="•"/>
            </a:pPr>
            <a:r>
              <a:rPr lang="en-US" smtClean="0"/>
              <a:t>The </a:t>
            </a:r>
            <a:r>
              <a:rPr lang="en-US" i="1">
                <a:solidFill>
                  <a:srgbClr val="9D0505"/>
                </a:solidFill>
              </a:rPr>
              <a:t>quantity supplied </a:t>
            </a:r>
            <a:r>
              <a:rPr lang="en-US"/>
              <a:t>is the amount of a particular good that producers are willing and able to sell at a given price</a:t>
            </a:r>
            <a:r>
              <a:rPr lang="en-US"/>
              <a:t>. </a:t>
            </a:r>
            <a:endParaRPr lang="en-US" smtClean="0"/>
          </a:p>
          <a:p>
            <a:pPr marL="291600" indent="-291600">
              <a:spcBef>
                <a:spcPts val="1000"/>
              </a:spcBef>
              <a:spcAft>
                <a:spcPts val="0"/>
              </a:spcAft>
              <a:buFont typeface="Arial" panose="020B0604020202020204" pitchFamily="34" charset="0"/>
              <a:buChar char="•"/>
            </a:pPr>
            <a:r>
              <a:rPr lang="en-US" smtClean="0"/>
              <a:t>The </a:t>
            </a:r>
            <a:r>
              <a:rPr lang="en-US" i="1" smtClean="0">
                <a:solidFill>
                  <a:srgbClr val="AC0000"/>
                </a:solidFill>
              </a:rPr>
              <a:t>law of supply </a:t>
            </a:r>
            <a:r>
              <a:rPr lang="en-US" smtClean="0"/>
              <a:t>states that the higher the price, the higher the quantity supplied, all other things equal.</a:t>
            </a:r>
            <a:endParaRPr lang="en-US" dirty="0"/>
          </a:p>
        </p:txBody>
      </p:sp>
    </p:spTree>
    <p:extLst>
      <p:ext uri="{BB962C8B-B14F-4D97-AF65-F5344CB8AC3E}">
        <p14:creationId xmlns:p14="http://schemas.microsoft.com/office/powerpoint/2010/main" val="957714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dirty="0"/>
              <a:t>The supply schedule</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a:xfrm>
            <a:off x="342900" y="1276709"/>
            <a:ext cx="3802380" cy="4971691"/>
          </a:xfrm>
        </p:spPr>
        <p:txBody>
          <a:bodyPr>
            <a:noAutofit/>
          </a:bodyPr>
          <a:lstStyle/>
          <a:p>
            <a:pPr marL="291600" indent="-291600">
              <a:spcBef>
                <a:spcPts val="1000"/>
              </a:spcBef>
              <a:buFont typeface="Arial" panose="020B0604020202020204" pitchFamily="34" charset="0"/>
              <a:buChar char="•"/>
            </a:pPr>
            <a:r>
              <a:rPr lang="en-US" sz="2600" dirty="0"/>
              <a:t>A </a:t>
            </a:r>
            <a:r>
              <a:rPr lang="en-US" sz="2600" i="1" dirty="0">
                <a:solidFill>
                  <a:srgbClr val="9D0505"/>
                </a:solidFill>
              </a:rPr>
              <a:t>supply schedule </a:t>
            </a:r>
            <a:r>
              <a:rPr lang="en-US" sz="2600" dirty="0"/>
              <a:t>displays the quantities supplied at various prices.</a:t>
            </a:r>
          </a:p>
          <a:p>
            <a:pPr marL="291600" indent="-291600">
              <a:spcBef>
                <a:spcPts val="1000"/>
              </a:spcBef>
              <a:buFont typeface="Arial" panose="020B0604020202020204" pitchFamily="34" charset="0"/>
              <a:buChar char="•"/>
            </a:pPr>
            <a:r>
              <a:rPr lang="en-US" sz="2600" dirty="0"/>
              <a:t>This supply schedule provides the quantity of cellphones supplied at specific prices.</a:t>
            </a:r>
          </a:p>
          <a:p>
            <a:pPr marL="291600" indent="-291600">
              <a:spcBef>
                <a:spcPts val="1000"/>
              </a:spcBef>
              <a:buFont typeface="Arial" panose="020B0604020202020204" pitchFamily="34" charset="0"/>
              <a:buChar char="•"/>
            </a:pPr>
            <a:r>
              <a:rPr lang="en-US" sz="2600" dirty="0"/>
              <a:t>Notice that as price increases, the quantity supplied increases.</a:t>
            </a:r>
          </a:p>
        </p:txBody>
      </p:sp>
      <p:pic>
        <p:nvPicPr>
          <p:cNvPr id="2" name="Picture 1" descr="A table and a graph give the supply schedule and the supply curve. &#10;">
            <a:extLst>
              <a:ext uri="{FF2B5EF4-FFF2-40B4-BE49-F238E27FC236}">
                <a16:creationId xmlns:a16="http://schemas.microsoft.com/office/drawing/2014/main" xmlns="" id="{E0726727-4059-465E-B21C-57472A622E04}"/>
              </a:ext>
            </a:extLst>
          </p:cNvPr>
          <p:cNvPicPr>
            <a:picLocks noChangeAspect="1"/>
          </p:cNvPicPr>
          <p:nvPr/>
        </p:nvPicPr>
        <p:blipFill>
          <a:blip r:embed="rId3"/>
          <a:stretch>
            <a:fillRect/>
          </a:stretch>
        </p:blipFill>
        <p:spPr>
          <a:xfrm>
            <a:off x="4381546" y="1276709"/>
            <a:ext cx="4419554" cy="4347102"/>
          </a:xfrm>
          <a:prstGeom prst="rect">
            <a:avLst/>
          </a:prstGeom>
        </p:spPr>
      </p:pic>
      <p:sp>
        <p:nvSpPr>
          <p:cNvPr id="5"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p>
        </p:txBody>
      </p:sp>
    </p:spTree>
    <p:extLst>
      <p:ext uri="{BB962C8B-B14F-4D97-AF65-F5344CB8AC3E}">
        <p14:creationId xmlns:p14="http://schemas.microsoft.com/office/powerpoint/2010/main" val="19254602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dirty="0"/>
              <a:t>The supply curve</a:t>
            </a:r>
            <a:endParaRPr lang="en-IN" dirty="0"/>
          </a:p>
        </p:txBody>
      </p:sp>
      <p:pic>
        <p:nvPicPr>
          <p:cNvPr id="9" name="Picture 8" descr="The Graph movement along a supply curve.">
            <a:extLst>
              <a:ext uri="{FF2B5EF4-FFF2-40B4-BE49-F238E27FC236}">
                <a16:creationId xmlns:a16="http://schemas.microsoft.com/office/drawing/2014/main" xmlns="" id="{ECD8BDC7-9121-4997-B55E-D08C61BEB673}"/>
              </a:ext>
            </a:extLst>
          </p:cNvPr>
          <p:cNvPicPr>
            <a:picLocks noChangeAspect="1"/>
          </p:cNvPicPr>
          <p:nvPr/>
        </p:nvPicPr>
        <p:blipFill>
          <a:blip r:embed="rId3"/>
          <a:stretch>
            <a:fillRect/>
          </a:stretch>
        </p:blipFill>
        <p:spPr>
          <a:xfrm>
            <a:off x="522915" y="1395835"/>
            <a:ext cx="4049085" cy="4507125"/>
          </a:xfrm>
          <a:prstGeom prst="rect">
            <a:avLst/>
          </a:prstGeom>
        </p:spPr>
      </p:pic>
      <p:graphicFrame>
        <p:nvGraphicFramePr>
          <p:cNvPr id="107" name="Table 239">
            <a:extLst>
              <a:ext uri="{FF2B5EF4-FFF2-40B4-BE49-F238E27FC236}">
                <a16:creationId xmlns:a16="http://schemas.microsoft.com/office/drawing/2014/main" xmlns="" id="{48C0972C-3D50-4CC0-8D1D-19C04EDB335D}"/>
              </a:ext>
            </a:extLst>
          </p:cNvPr>
          <p:cNvGraphicFramePr>
            <a:graphicFrameLocks noGrp="1"/>
          </p:cNvGraphicFramePr>
          <p:nvPr>
            <p:extLst>
              <p:ext uri="{D42A27DB-BD31-4B8C-83A1-F6EECF244321}">
                <p14:modId xmlns:p14="http://schemas.microsoft.com/office/powerpoint/2010/main" val="1015997913"/>
              </p:ext>
            </p:extLst>
          </p:nvPr>
        </p:nvGraphicFramePr>
        <p:xfrm>
          <a:off x="5974080" y="1549400"/>
          <a:ext cx="2606040" cy="3931920"/>
        </p:xfrm>
        <a:graphic>
          <a:graphicData uri="http://schemas.openxmlformats.org/drawingml/2006/table">
            <a:tbl>
              <a:tblPr firstRow="1" bandRow="1">
                <a:tableStyleId>{5C22544A-7EE6-4342-B048-85BDC9FD1C3A}</a:tableStyleId>
              </a:tblPr>
              <a:tblGrid>
                <a:gridCol w="1508760">
                  <a:extLst>
                    <a:ext uri="{9D8B030D-6E8A-4147-A177-3AD203B41FA5}">
                      <a16:colId xmlns:a16="http://schemas.microsoft.com/office/drawing/2014/main" xmlns="" val="4197962659"/>
                    </a:ext>
                  </a:extLst>
                </a:gridCol>
                <a:gridCol w="1097280">
                  <a:extLst>
                    <a:ext uri="{9D8B030D-6E8A-4147-A177-3AD203B41FA5}">
                      <a16:colId xmlns:a16="http://schemas.microsoft.com/office/drawing/2014/main" xmlns="" val="180512833"/>
                    </a:ext>
                  </a:extLst>
                </a:gridCol>
              </a:tblGrid>
              <a:tr h="516447">
                <a:tc>
                  <a:txBody>
                    <a:bodyPr/>
                    <a:lstStyle/>
                    <a:p>
                      <a:pPr algn="ctr"/>
                      <a:r>
                        <a:rPr lang="en-US" sz="1800" b="1" dirty="0">
                          <a:solidFill>
                            <a:schemeClr val="tx1"/>
                          </a:solidFill>
                        </a:rPr>
                        <a:t>Cell Phones</a:t>
                      </a:r>
                    </a:p>
                    <a:p>
                      <a:pPr algn="ctr"/>
                      <a:r>
                        <a:rPr lang="en-IN" sz="1800" b="0" dirty="0">
                          <a:solidFill>
                            <a:schemeClr val="tx1"/>
                          </a:solidFill>
                        </a:rPr>
                        <a:t>(millions)</a:t>
                      </a:r>
                    </a:p>
                  </a:txBody>
                  <a:tcPr>
                    <a:solidFill>
                      <a:srgbClr val="E3E8CE"/>
                    </a:solidFill>
                  </a:tcPr>
                </a:tc>
                <a:tc>
                  <a:txBody>
                    <a:bodyPr/>
                    <a:lstStyle/>
                    <a:p>
                      <a:pPr algn="ctr"/>
                      <a:r>
                        <a:rPr lang="en-US" sz="1800" b="1" dirty="0">
                          <a:solidFill>
                            <a:schemeClr val="tx1"/>
                          </a:solidFill>
                        </a:rPr>
                        <a:t>Price</a:t>
                      </a:r>
                    </a:p>
                    <a:p>
                      <a:pPr algn="ctr"/>
                      <a:r>
                        <a:rPr lang="en-US" sz="1800" b="0" dirty="0">
                          <a:solidFill>
                            <a:schemeClr val="tx1"/>
                          </a:solidFill>
                        </a:rPr>
                        <a:t>($)</a:t>
                      </a:r>
                      <a:endParaRPr lang="en-IN" sz="1800" b="0" dirty="0">
                        <a:solidFill>
                          <a:schemeClr val="tx1"/>
                        </a:solidFill>
                      </a:endParaRPr>
                    </a:p>
                  </a:txBody>
                  <a:tcPr>
                    <a:solidFill>
                      <a:srgbClr val="E3E8CE"/>
                    </a:solidFill>
                  </a:tcPr>
                </a:tc>
                <a:extLst>
                  <a:ext uri="{0D108BD9-81ED-4DB2-BD59-A6C34878D82A}">
                    <a16:rowId xmlns:a16="http://schemas.microsoft.com/office/drawing/2014/main" xmlns="" val="4110895577"/>
                  </a:ext>
                </a:extLst>
              </a:tr>
              <a:tr h="295113">
                <a:tc>
                  <a:txBody>
                    <a:bodyPr/>
                    <a:lstStyle/>
                    <a:p>
                      <a:pPr algn="ctr"/>
                      <a:r>
                        <a:rPr lang="en-US" sz="1800" b="0" dirty="0">
                          <a:solidFill>
                            <a:schemeClr val="tx1"/>
                          </a:solidFill>
                        </a:rPr>
                        <a:t>270</a:t>
                      </a:r>
                      <a:endParaRPr lang="en-IN" sz="1800" b="0" dirty="0">
                        <a:solidFill>
                          <a:schemeClr val="tx1"/>
                        </a:solidFill>
                      </a:endParaRPr>
                    </a:p>
                  </a:txBody>
                  <a:tcPr>
                    <a:solidFill>
                      <a:srgbClr val="F1F9FE"/>
                    </a:solidFill>
                  </a:tcPr>
                </a:tc>
                <a:tc>
                  <a:txBody>
                    <a:bodyPr/>
                    <a:lstStyle/>
                    <a:p>
                      <a:pPr algn="ctr"/>
                      <a:r>
                        <a:rPr lang="en-US" sz="1800" b="0" dirty="0">
                          <a:solidFill>
                            <a:schemeClr val="tx1"/>
                          </a:solidFill>
                        </a:rPr>
                        <a:t>180</a:t>
                      </a:r>
                      <a:endParaRPr lang="en-IN" sz="1800" b="0" dirty="0">
                        <a:solidFill>
                          <a:schemeClr val="tx1"/>
                        </a:solidFill>
                      </a:endParaRPr>
                    </a:p>
                  </a:txBody>
                  <a:tcPr>
                    <a:solidFill>
                      <a:srgbClr val="F1F9FE"/>
                    </a:solidFill>
                  </a:tcPr>
                </a:tc>
                <a:extLst>
                  <a:ext uri="{0D108BD9-81ED-4DB2-BD59-A6C34878D82A}">
                    <a16:rowId xmlns:a16="http://schemas.microsoft.com/office/drawing/2014/main" xmlns="" val="1634001827"/>
                  </a:ext>
                </a:extLst>
              </a:tr>
              <a:tr h="295113">
                <a:tc>
                  <a:txBody>
                    <a:bodyPr/>
                    <a:lstStyle/>
                    <a:p>
                      <a:pPr algn="ctr"/>
                      <a:r>
                        <a:rPr lang="en-US" sz="1800" b="0" dirty="0">
                          <a:solidFill>
                            <a:schemeClr val="tx1"/>
                          </a:solidFill>
                        </a:rPr>
                        <a:t>240</a:t>
                      </a:r>
                      <a:endParaRPr lang="en-IN" sz="1800" b="0" dirty="0">
                        <a:solidFill>
                          <a:schemeClr val="tx1"/>
                        </a:solidFill>
                      </a:endParaRPr>
                    </a:p>
                  </a:txBody>
                  <a:tcPr>
                    <a:solidFill>
                      <a:srgbClr val="DBF0FD"/>
                    </a:solidFill>
                  </a:tcPr>
                </a:tc>
                <a:tc>
                  <a:txBody>
                    <a:bodyPr/>
                    <a:lstStyle/>
                    <a:p>
                      <a:pPr algn="ctr"/>
                      <a:r>
                        <a:rPr lang="en-US" sz="1800" b="0" dirty="0">
                          <a:solidFill>
                            <a:schemeClr val="tx1"/>
                          </a:solidFill>
                        </a:rPr>
                        <a:t>160</a:t>
                      </a:r>
                      <a:endParaRPr lang="en-IN" sz="1800" b="0" dirty="0">
                        <a:solidFill>
                          <a:schemeClr val="tx1"/>
                        </a:solidFill>
                      </a:endParaRPr>
                    </a:p>
                  </a:txBody>
                  <a:tcPr>
                    <a:solidFill>
                      <a:srgbClr val="DBF0FD"/>
                    </a:solidFill>
                  </a:tcPr>
                </a:tc>
                <a:extLst>
                  <a:ext uri="{0D108BD9-81ED-4DB2-BD59-A6C34878D82A}">
                    <a16:rowId xmlns:a16="http://schemas.microsoft.com/office/drawing/2014/main" xmlns="" val="1851101236"/>
                  </a:ext>
                </a:extLst>
              </a:tr>
              <a:tr h="295113">
                <a:tc>
                  <a:txBody>
                    <a:bodyPr/>
                    <a:lstStyle/>
                    <a:p>
                      <a:pPr algn="ctr"/>
                      <a:r>
                        <a:rPr lang="en-US" sz="1800" b="0" dirty="0">
                          <a:solidFill>
                            <a:schemeClr val="tx1"/>
                          </a:solidFill>
                        </a:rPr>
                        <a:t>210</a:t>
                      </a:r>
                      <a:endParaRPr lang="en-IN" sz="1800" b="0" dirty="0">
                        <a:solidFill>
                          <a:schemeClr val="tx1"/>
                        </a:solidFill>
                      </a:endParaRPr>
                    </a:p>
                  </a:txBody>
                  <a:tcPr>
                    <a:solidFill>
                      <a:srgbClr val="F1F9FE"/>
                    </a:solidFill>
                  </a:tcPr>
                </a:tc>
                <a:tc>
                  <a:txBody>
                    <a:bodyPr/>
                    <a:lstStyle/>
                    <a:p>
                      <a:pPr algn="ctr"/>
                      <a:r>
                        <a:rPr lang="en-US" sz="1800" b="0" dirty="0">
                          <a:solidFill>
                            <a:schemeClr val="tx1"/>
                          </a:solidFill>
                        </a:rPr>
                        <a:t>140</a:t>
                      </a:r>
                      <a:endParaRPr lang="en-IN" sz="1800" b="0" dirty="0">
                        <a:solidFill>
                          <a:schemeClr val="tx1"/>
                        </a:solidFill>
                      </a:endParaRPr>
                    </a:p>
                  </a:txBody>
                  <a:tcPr>
                    <a:solidFill>
                      <a:srgbClr val="F1F9FE"/>
                    </a:solidFill>
                  </a:tcPr>
                </a:tc>
                <a:extLst>
                  <a:ext uri="{0D108BD9-81ED-4DB2-BD59-A6C34878D82A}">
                    <a16:rowId xmlns:a16="http://schemas.microsoft.com/office/drawing/2014/main" xmlns="" val="1346283357"/>
                  </a:ext>
                </a:extLst>
              </a:tr>
              <a:tr h="295113">
                <a:tc>
                  <a:txBody>
                    <a:bodyPr/>
                    <a:lstStyle/>
                    <a:p>
                      <a:pPr algn="ctr"/>
                      <a:r>
                        <a:rPr lang="en-US" sz="1800" b="1" dirty="0">
                          <a:solidFill>
                            <a:srgbClr val="AC0000"/>
                          </a:solidFill>
                        </a:rPr>
                        <a:t>180</a:t>
                      </a:r>
                      <a:endParaRPr lang="en-IN" sz="1800" b="1" dirty="0">
                        <a:solidFill>
                          <a:srgbClr val="AC0000"/>
                        </a:solidFill>
                      </a:endParaRPr>
                    </a:p>
                  </a:txBody>
                  <a:tcPr>
                    <a:solidFill>
                      <a:srgbClr val="DBF0FD"/>
                    </a:solidFill>
                  </a:tcPr>
                </a:tc>
                <a:tc>
                  <a:txBody>
                    <a:bodyPr/>
                    <a:lstStyle/>
                    <a:p>
                      <a:pPr algn="ctr"/>
                      <a:r>
                        <a:rPr lang="en-US" sz="1800" b="1" dirty="0">
                          <a:solidFill>
                            <a:srgbClr val="AC0000"/>
                          </a:solidFill>
                        </a:rPr>
                        <a:t>120</a:t>
                      </a:r>
                      <a:endParaRPr lang="en-IN" sz="1800" b="1" dirty="0">
                        <a:solidFill>
                          <a:srgbClr val="AC0000"/>
                        </a:solidFill>
                      </a:endParaRPr>
                    </a:p>
                  </a:txBody>
                  <a:tcPr>
                    <a:solidFill>
                      <a:srgbClr val="DBF0FD"/>
                    </a:solidFill>
                  </a:tcPr>
                </a:tc>
                <a:extLst>
                  <a:ext uri="{0D108BD9-81ED-4DB2-BD59-A6C34878D82A}">
                    <a16:rowId xmlns:a16="http://schemas.microsoft.com/office/drawing/2014/main" xmlns="" val="2652210805"/>
                  </a:ext>
                </a:extLst>
              </a:tr>
              <a:tr h="295113">
                <a:tc>
                  <a:txBody>
                    <a:bodyPr/>
                    <a:lstStyle/>
                    <a:p>
                      <a:pPr algn="ctr"/>
                      <a:r>
                        <a:rPr lang="en-US" sz="1800" b="0" dirty="0">
                          <a:solidFill>
                            <a:schemeClr val="tx1"/>
                          </a:solidFill>
                        </a:rPr>
                        <a:t>150</a:t>
                      </a:r>
                      <a:endParaRPr lang="en-IN" sz="1800" b="0" dirty="0">
                        <a:solidFill>
                          <a:schemeClr val="tx1"/>
                        </a:solidFill>
                      </a:endParaRPr>
                    </a:p>
                  </a:txBody>
                  <a:tcPr>
                    <a:solidFill>
                      <a:srgbClr val="F1F9FE"/>
                    </a:solidFill>
                  </a:tcPr>
                </a:tc>
                <a:tc>
                  <a:txBody>
                    <a:bodyPr/>
                    <a:lstStyle/>
                    <a:p>
                      <a:pPr algn="ctr"/>
                      <a:r>
                        <a:rPr lang="en-US" sz="1800" b="0" dirty="0">
                          <a:solidFill>
                            <a:schemeClr val="tx1"/>
                          </a:solidFill>
                        </a:rPr>
                        <a:t>100</a:t>
                      </a:r>
                      <a:endParaRPr lang="en-IN" sz="1800" b="0" dirty="0">
                        <a:solidFill>
                          <a:schemeClr val="tx1"/>
                        </a:solidFill>
                      </a:endParaRPr>
                    </a:p>
                  </a:txBody>
                  <a:tcPr>
                    <a:solidFill>
                      <a:srgbClr val="F1F9FE"/>
                    </a:solidFill>
                  </a:tcPr>
                </a:tc>
                <a:extLst>
                  <a:ext uri="{0D108BD9-81ED-4DB2-BD59-A6C34878D82A}">
                    <a16:rowId xmlns:a16="http://schemas.microsoft.com/office/drawing/2014/main" xmlns="" val="906482035"/>
                  </a:ext>
                </a:extLst>
              </a:tr>
              <a:tr h="295113">
                <a:tc>
                  <a:txBody>
                    <a:bodyPr/>
                    <a:lstStyle/>
                    <a:p>
                      <a:pPr algn="ctr"/>
                      <a:r>
                        <a:rPr lang="en-US" sz="1800" b="1" dirty="0">
                          <a:solidFill>
                            <a:srgbClr val="AC0000"/>
                          </a:solidFill>
                        </a:rPr>
                        <a:t>120</a:t>
                      </a:r>
                      <a:endParaRPr lang="en-IN" sz="1800" b="1" dirty="0">
                        <a:solidFill>
                          <a:srgbClr val="AC0000"/>
                        </a:solidFill>
                      </a:endParaRPr>
                    </a:p>
                  </a:txBody>
                  <a:tcPr>
                    <a:solidFill>
                      <a:srgbClr val="DBF0FD"/>
                    </a:solidFill>
                  </a:tcPr>
                </a:tc>
                <a:tc>
                  <a:txBody>
                    <a:bodyPr/>
                    <a:lstStyle/>
                    <a:p>
                      <a:pPr algn="ctr"/>
                      <a:r>
                        <a:rPr lang="en-US" sz="1800" b="1" dirty="0">
                          <a:solidFill>
                            <a:srgbClr val="AC0000"/>
                          </a:solidFill>
                        </a:rPr>
                        <a:t> 80</a:t>
                      </a:r>
                      <a:endParaRPr lang="en-IN" sz="1800" b="1" dirty="0">
                        <a:solidFill>
                          <a:srgbClr val="AC0000"/>
                        </a:solidFill>
                      </a:endParaRPr>
                    </a:p>
                  </a:txBody>
                  <a:tcPr>
                    <a:solidFill>
                      <a:srgbClr val="DBF0FD"/>
                    </a:solidFill>
                  </a:tcPr>
                </a:tc>
                <a:extLst>
                  <a:ext uri="{0D108BD9-81ED-4DB2-BD59-A6C34878D82A}">
                    <a16:rowId xmlns:a16="http://schemas.microsoft.com/office/drawing/2014/main" xmlns="" val="983688761"/>
                  </a:ext>
                </a:extLst>
              </a:tr>
              <a:tr h="295113">
                <a:tc>
                  <a:txBody>
                    <a:bodyPr/>
                    <a:lstStyle/>
                    <a:p>
                      <a:pPr algn="ctr"/>
                      <a:r>
                        <a:rPr lang="en-US" sz="1800" b="0" dirty="0">
                          <a:solidFill>
                            <a:schemeClr val="tx1"/>
                          </a:solidFill>
                        </a:rPr>
                        <a:t>90</a:t>
                      </a:r>
                      <a:endParaRPr lang="en-IN" sz="1800" b="0" dirty="0">
                        <a:solidFill>
                          <a:schemeClr val="tx1"/>
                        </a:solidFill>
                      </a:endParaRPr>
                    </a:p>
                  </a:txBody>
                  <a:tcPr>
                    <a:solidFill>
                      <a:srgbClr val="F1F9FE"/>
                    </a:solidFill>
                  </a:tcPr>
                </a:tc>
                <a:tc>
                  <a:txBody>
                    <a:bodyPr/>
                    <a:lstStyle/>
                    <a:p>
                      <a:pPr algn="ctr"/>
                      <a:r>
                        <a:rPr lang="en-US" sz="1800" b="0" dirty="0">
                          <a:solidFill>
                            <a:schemeClr val="tx1"/>
                          </a:solidFill>
                        </a:rPr>
                        <a:t> 60</a:t>
                      </a:r>
                      <a:endParaRPr lang="en-IN" sz="1800" b="0" dirty="0">
                        <a:solidFill>
                          <a:schemeClr val="tx1"/>
                        </a:solidFill>
                      </a:endParaRPr>
                    </a:p>
                  </a:txBody>
                  <a:tcPr>
                    <a:solidFill>
                      <a:srgbClr val="F1F9FE"/>
                    </a:solidFill>
                  </a:tcPr>
                </a:tc>
                <a:extLst>
                  <a:ext uri="{0D108BD9-81ED-4DB2-BD59-A6C34878D82A}">
                    <a16:rowId xmlns:a16="http://schemas.microsoft.com/office/drawing/2014/main" xmlns="" val="4063484065"/>
                  </a:ext>
                </a:extLst>
              </a:tr>
              <a:tr h="295113">
                <a:tc>
                  <a:txBody>
                    <a:bodyPr/>
                    <a:lstStyle/>
                    <a:p>
                      <a:pPr algn="ctr"/>
                      <a:r>
                        <a:rPr lang="en-US" sz="1800" b="1" dirty="0">
                          <a:solidFill>
                            <a:srgbClr val="AC0000"/>
                          </a:solidFill>
                        </a:rPr>
                        <a:t>60</a:t>
                      </a:r>
                      <a:endParaRPr lang="en-IN" sz="1800" b="1" dirty="0">
                        <a:solidFill>
                          <a:srgbClr val="AC0000"/>
                        </a:solidFill>
                      </a:endParaRPr>
                    </a:p>
                  </a:txBody>
                  <a:tcPr>
                    <a:solidFill>
                      <a:srgbClr val="DBF0FD"/>
                    </a:solidFill>
                  </a:tcPr>
                </a:tc>
                <a:tc>
                  <a:txBody>
                    <a:bodyPr/>
                    <a:lstStyle/>
                    <a:p>
                      <a:pPr algn="ctr"/>
                      <a:r>
                        <a:rPr lang="en-US" sz="1800" b="1" dirty="0">
                          <a:solidFill>
                            <a:srgbClr val="AC0000"/>
                          </a:solidFill>
                        </a:rPr>
                        <a:t> 40</a:t>
                      </a:r>
                      <a:endParaRPr lang="en-IN" sz="1800" b="1" dirty="0">
                        <a:solidFill>
                          <a:srgbClr val="AC0000"/>
                        </a:solidFill>
                      </a:endParaRPr>
                    </a:p>
                  </a:txBody>
                  <a:tcPr>
                    <a:solidFill>
                      <a:srgbClr val="DBF0FD"/>
                    </a:solidFill>
                  </a:tcPr>
                </a:tc>
                <a:extLst>
                  <a:ext uri="{0D108BD9-81ED-4DB2-BD59-A6C34878D82A}">
                    <a16:rowId xmlns:a16="http://schemas.microsoft.com/office/drawing/2014/main" xmlns="" val="2841229344"/>
                  </a:ext>
                </a:extLst>
              </a:tr>
              <a:tr h="295113">
                <a:tc>
                  <a:txBody>
                    <a:bodyPr/>
                    <a:lstStyle/>
                    <a:p>
                      <a:pPr algn="ctr"/>
                      <a:r>
                        <a:rPr lang="en-US" sz="1800" b="0" dirty="0">
                          <a:solidFill>
                            <a:schemeClr val="tx1"/>
                          </a:solidFill>
                        </a:rPr>
                        <a:t>30</a:t>
                      </a:r>
                      <a:endParaRPr lang="en-IN" sz="1800" b="0" dirty="0">
                        <a:solidFill>
                          <a:schemeClr val="tx1"/>
                        </a:solidFill>
                      </a:endParaRPr>
                    </a:p>
                  </a:txBody>
                  <a:tcPr>
                    <a:solidFill>
                      <a:srgbClr val="F1F9FE"/>
                    </a:solidFill>
                  </a:tcPr>
                </a:tc>
                <a:tc>
                  <a:txBody>
                    <a:bodyPr/>
                    <a:lstStyle/>
                    <a:p>
                      <a:pPr algn="ctr"/>
                      <a:r>
                        <a:rPr lang="en-US" sz="1800" b="0" dirty="0">
                          <a:solidFill>
                            <a:schemeClr val="tx1"/>
                          </a:solidFill>
                        </a:rPr>
                        <a:t> 20</a:t>
                      </a:r>
                      <a:endParaRPr lang="en-IN" sz="1800" b="0" dirty="0">
                        <a:solidFill>
                          <a:schemeClr val="tx1"/>
                        </a:solidFill>
                      </a:endParaRPr>
                    </a:p>
                  </a:txBody>
                  <a:tcPr>
                    <a:solidFill>
                      <a:srgbClr val="F1F9FE"/>
                    </a:solidFill>
                  </a:tcPr>
                </a:tc>
                <a:extLst>
                  <a:ext uri="{0D108BD9-81ED-4DB2-BD59-A6C34878D82A}">
                    <a16:rowId xmlns:a16="http://schemas.microsoft.com/office/drawing/2014/main" xmlns="" val="1934693484"/>
                  </a:ext>
                </a:extLst>
              </a:tr>
            </a:tbl>
          </a:graphicData>
        </a:graphic>
      </p:graphicFrame>
      <p:sp>
        <p:nvSpPr>
          <p:cNvPr id="5" name="Text Placeholder 4">
            <a:extLst>
              <a:ext uri="{FF2B5EF4-FFF2-40B4-BE49-F238E27FC236}">
                <a16:creationId xmlns:a16="http://schemas.microsoft.com/office/drawing/2014/main" xmlns="" id="{A292E747-C73E-43F6-B25D-376B40FE7F55}"/>
              </a:ext>
            </a:extLst>
          </p:cNvPr>
          <p:cNvSpPr>
            <a:spLocks noGrp="1"/>
          </p:cNvSpPr>
          <p:nvPr>
            <p:ph type="body" sz="quarter" idx="12"/>
          </p:nvPr>
        </p:nvSpPr>
        <p:spPr>
          <a:xfrm>
            <a:off x="2971268" y="6324600"/>
            <a:ext cx="3201464" cy="190500"/>
          </a:xfrm>
        </p:spPr>
        <p:txBody>
          <a:bodyPr/>
          <a:lstStyle/>
          <a:p>
            <a:r>
              <a:rPr lang="en-IN" sz="1200" dirty="0">
                <a:hlinkClick r:id="rId4" action="ppaction://hlinksldjump"/>
              </a:rPr>
              <a:t>Access the text alternative for slide images.</a:t>
            </a:r>
          </a:p>
        </p:txBody>
      </p:sp>
    </p:spTree>
    <p:extLst>
      <p:ext uri="{BB962C8B-B14F-4D97-AF65-F5344CB8AC3E}">
        <p14:creationId xmlns:p14="http://schemas.microsoft.com/office/powerpoint/2010/main" val="487814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fontScale="90000"/>
          </a:bodyPr>
          <a:lstStyle/>
          <a:p>
            <a:r>
              <a:rPr lang="en-US" dirty="0"/>
              <a:t>What will you learn in this chapter?</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p:txBody>
          <a:bodyPr>
            <a:noAutofit/>
          </a:bodyPr>
          <a:lstStyle/>
          <a:p>
            <a:pPr marL="291600" indent="-291600">
              <a:spcBef>
                <a:spcPts val="1000"/>
              </a:spcBef>
              <a:spcAft>
                <a:spcPts val="0"/>
              </a:spcAft>
              <a:buFont typeface="Arial" panose="020B0604020202020204" pitchFamily="34" charset="0"/>
              <a:buChar char="•"/>
            </a:pPr>
            <a:r>
              <a:rPr lang="en-US" sz="2400" dirty="0"/>
              <a:t>What the characteristics of a </a:t>
            </a:r>
            <a:r>
              <a:rPr lang="en-US" sz="2400" i="1" dirty="0">
                <a:solidFill>
                  <a:srgbClr val="AC0000"/>
                </a:solidFill>
              </a:rPr>
              <a:t>competitive market </a:t>
            </a:r>
            <a:r>
              <a:rPr lang="en-US" sz="2400" dirty="0"/>
              <a:t>are.</a:t>
            </a:r>
          </a:p>
          <a:p>
            <a:pPr marL="291600" indent="-291600">
              <a:spcBef>
                <a:spcPts val="1000"/>
              </a:spcBef>
              <a:spcAft>
                <a:spcPts val="0"/>
              </a:spcAft>
              <a:buFont typeface="Arial" panose="020B0604020202020204" pitchFamily="34" charset="0"/>
              <a:buChar char="•"/>
            </a:pPr>
            <a:r>
              <a:rPr lang="en-US" sz="2400" dirty="0"/>
              <a:t>How to construct a </a:t>
            </a:r>
            <a:r>
              <a:rPr lang="en-US" sz="2400" i="1" dirty="0">
                <a:solidFill>
                  <a:srgbClr val="AC0000"/>
                </a:solidFill>
              </a:rPr>
              <a:t>demand curve</a:t>
            </a:r>
            <a:r>
              <a:rPr lang="en-US" sz="2400" dirty="0"/>
              <a:t>.</a:t>
            </a:r>
          </a:p>
          <a:p>
            <a:pPr marL="291600" indent="-291600">
              <a:spcBef>
                <a:spcPts val="1000"/>
              </a:spcBef>
              <a:spcAft>
                <a:spcPts val="0"/>
              </a:spcAft>
              <a:buFont typeface="Arial" panose="020B0604020202020204" pitchFamily="34" charset="0"/>
              <a:buChar char="•"/>
            </a:pPr>
            <a:r>
              <a:rPr lang="en-US" sz="2400" dirty="0"/>
              <a:t>How to distinguish a </a:t>
            </a:r>
            <a:r>
              <a:rPr lang="en-US" sz="2400" i="1" dirty="0">
                <a:solidFill>
                  <a:srgbClr val="AC0000"/>
                </a:solidFill>
              </a:rPr>
              <a:t>shift</a:t>
            </a:r>
            <a:r>
              <a:rPr lang="en-US" sz="2400" dirty="0"/>
              <a:t> in demand versus a </a:t>
            </a:r>
            <a:r>
              <a:rPr lang="en-US" sz="2400" i="1" dirty="0">
                <a:solidFill>
                  <a:srgbClr val="AC0000"/>
                </a:solidFill>
              </a:rPr>
              <a:t>movement</a:t>
            </a:r>
            <a:r>
              <a:rPr lang="en-US" sz="2400" dirty="0">
                <a:solidFill>
                  <a:srgbClr val="AC0000"/>
                </a:solidFill>
              </a:rPr>
              <a:t> </a:t>
            </a:r>
            <a:r>
              <a:rPr lang="en-US" sz="2400" dirty="0"/>
              <a:t>along the demand curve.</a:t>
            </a:r>
          </a:p>
          <a:p>
            <a:pPr marL="291600" indent="-291600">
              <a:spcBef>
                <a:spcPts val="1000"/>
              </a:spcBef>
              <a:spcAft>
                <a:spcPts val="0"/>
              </a:spcAft>
              <a:buFont typeface="Arial" panose="020B0604020202020204" pitchFamily="34" charset="0"/>
              <a:buChar char="•"/>
            </a:pPr>
            <a:r>
              <a:rPr lang="en-US" sz="2400" dirty="0"/>
              <a:t>How to construct a </a:t>
            </a:r>
            <a:r>
              <a:rPr lang="en-US" sz="2400" i="1" dirty="0">
                <a:solidFill>
                  <a:srgbClr val="AC0000"/>
                </a:solidFill>
              </a:rPr>
              <a:t>supply curve</a:t>
            </a:r>
            <a:r>
              <a:rPr lang="en-US" sz="2400" dirty="0"/>
              <a:t>.</a:t>
            </a:r>
          </a:p>
          <a:p>
            <a:pPr marL="291600" indent="-291600">
              <a:spcBef>
                <a:spcPts val="1000"/>
              </a:spcBef>
              <a:spcAft>
                <a:spcPts val="0"/>
              </a:spcAft>
              <a:buFont typeface="Arial" panose="020B0604020202020204" pitchFamily="34" charset="0"/>
              <a:buChar char="•"/>
            </a:pPr>
            <a:r>
              <a:rPr lang="en-US" sz="2400" dirty="0"/>
              <a:t>How to distinguish a </a:t>
            </a:r>
            <a:r>
              <a:rPr lang="en-US" sz="2400" i="1" dirty="0">
                <a:solidFill>
                  <a:srgbClr val="AC0000"/>
                </a:solidFill>
              </a:rPr>
              <a:t>shift</a:t>
            </a:r>
            <a:r>
              <a:rPr lang="en-US" sz="2400" dirty="0"/>
              <a:t> in supply versus a </a:t>
            </a:r>
            <a:r>
              <a:rPr lang="en-US" sz="2400" i="1" dirty="0">
                <a:solidFill>
                  <a:srgbClr val="AC0000"/>
                </a:solidFill>
              </a:rPr>
              <a:t>movement</a:t>
            </a:r>
            <a:r>
              <a:rPr lang="en-US" sz="2400" dirty="0">
                <a:solidFill>
                  <a:srgbClr val="AC0000"/>
                </a:solidFill>
              </a:rPr>
              <a:t> </a:t>
            </a:r>
            <a:r>
              <a:rPr lang="en-US" sz="2400" dirty="0"/>
              <a:t>along the supply curve.</a:t>
            </a:r>
          </a:p>
          <a:p>
            <a:pPr marL="291600" indent="-291600">
              <a:spcBef>
                <a:spcPts val="1000"/>
              </a:spcBef>
              <a:spcAft>
                <a:spcPts val="0"/>
              </a:spcAft>
              <a:buFont typeface="Arial" panose="020B0604020202020204" pitchFamily="34" charset="0"/>
              <a:buChar char="•"/>
            </a:pPr>
            <a:r>
              <a:rPr lang="en-US" sz="2400" dirty="0"/>
              <a:t>How demand and supply interact to bring markets to </a:t>
            </a:r>
            <a:r>
              <a:rPr lang="en-US" sz="2400" i="1" dirty="0">
                <a:solidFill>
                  <a:srgbClr val="AC0000"/>
                </a:solidFill>
              </a:rPr>
              <a:t>equilibrium</a:t>
            </a:r>
            <a:r>
              <a:rPr lang="en-US" sz="2400" dirty="0"/>
              <a:t>.</a:t>
            </a:r>
          </a:p>
          <a:p>
            <a:pPr marL="291600" indent="-291600">
              <a:spcBef>
                <a:spcPts val="1000"/>
              </a:spcBef>
              <a:spcAft>
                <a:spcPts val="0"/>
              </a:spcAft>
              <a:buFont typeface="Arial" panose="020B0604020202020204" pitchFamily="34" charset="0"/>
              <a:buChar char="•"/>
            </a:pPr>
            <a:r>
              <a:rPr lang="en-US" sz="2400" dirty="0"/>
              <a:t>How changes in supply and demand influence equilibrium price and quantity.</a:t>
            </a:r>
          </a:p>
        </p:txBody>
      </p:sp>
    </p:spTree>
    <p:extLst>
      <p:ext uri="{BB962C8B-B14F-4D97-AF65-F5344CB8AC3E}">
        <p14:creationId xmlns:p14="http://schemas.microsoft.com/office/powerpoint/2010/main" val="33973516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fontScale="90000"/>
          </a:bodyPr>
          <a:lstStyle/>
          <a:p>
            <a:r>
              <a:rPr lang="en-US" dirty="0"/>
              <a:t>Active Learning: Constructing supply</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a:xfrm>
            <a:off x="342900" y="1276710"/>
            <a:ext cx="8458200" cy="811170"/>
          </a:xfrm>
        </p:spPr>
        <p:txBody>
          <a:bodyPr>
            <a:noAutofit/>
          </a:bodyPr>
          <a:lstStyle/>
          <a:p>
            <a:pPr>
              <a:spcBef>
                <a:spcPts val="1000"/>
              </a:spcBef>
              <a:spcAft>
                <a:spcPts val="0"/>
              </a:spcAft>
            </a:pPr>
            <a:r>
              <a:rPr lang="en-IN" sz="2400" dirty="0"/>
              <a:t>Use the following supply schedule to construct the supply curve.</a:t>
            </a:r>
          </a:p>
        </p:txBody>
      </p:sp>
      <p:graphicFrame>
        <p:nvGraphicFramePr>
          <p:cNvPr id="11" name="Table 10">
            <a:extLst>
              <a:ext uri="{FF2B5EF4-FFF2-40B4-BE49-F238E27FC236}">
                <a16:creationId xmlns:a16="http://schemas.microsoft.com/office/drawing/2014/main" xmlns="" id="{DFBE46BC-4D56-4F5F-BB79-ACE25FD83710}"/>
              </a:ext>
            </a:extLst>
          </p:cNvPr>
          <p:cNvGraphicFramePr>
            <a:graphicFrameLocks noGrp="1"/>
          </p:cNvGraphicFramePr>
          <p:nvPr>
            <p:extLst>
              <p:ext uri="{D42A27DB-BD31-4B8C-83A1-F6EECF244321}">
                <p14:modId xmlns:p14="http://schemas.microsoft.com/office/powerpoint/2010/main" val="2594087806"/>
              </p:ext>
            </p:extLst>
          </p:nvPr>
        </p:nvGraphicFramePr>
        <p:xfrm>
          <a:off x="609600" y="2312154"/>
          <a:ext cx="2286000" cy="34290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xmlns="" val="20000"/>
                    </a:ext>
                  </a:extLst>
                </a:gridCol>
                <a:gridCol w="1143000">
                  <a:extLst>
                    <a:ext uri="{9D8B030D-6E8A-4147-A177-3AD203B41FA5}">
                      <a16:colId xmlns:a16="http://schemas.microsoft.com/office/drawing/2014/main" xmlns="" val="20001"/>
                    </a:ext>
                  </a:extLst>
                </a:gridCol>
              </a:tblGrid>
              <a:tr h="381000">
                <a:tc>
                  <a:txBody>
                    <a:bodyPr/>
                    <a:lstStyle/>
                    <a:p>
                      <a:pPr algn="ctr"/>
                      <a:r>
                        <a:rPr lang="en-US" dirty="0">
                          <a:solidFill>
                            <a:schemeClr val="tx1"/>
                          </a:solidFill>
                          <a:latin typeface="+mn-lt"/>
                        </a:rPr>
                        <a:t>Price</a:t>
                      </a:r>
                    </a:p>
                  </a:txBody>
                  <a:tcPr>
                    <a:solidFill>
                      <a:srgbClr val="E4E8D0"/>
                    </a:solidFill>
                  </a:tcPr>
                </a:tc>
                <a:tc>
                  <a:txBody>
                    <a:bodyPr/>
                    <a:lstStyle/>
                    <a:p>
                      <a:pPr algn="ctr"/>
                      <a:r>
                        <a:rPr lang="en-US" dirty="0">
                          <a:solidFill>
                            <a:schemeClr val="tx1"/>
                          </a:solidFill>
                          <a:latin typeface="+mn-lt"/>
                        </a:rPr>
                        <a:t>Quantity</a:t>
                      </a:r>
                    </a:p>
                  </a:txBody>
                  <a:tcPr>
                    <a:solidFill>
                      <a:srgbClr val="E4E8D0"/>
                    </a:solidFill>
                  </a:tcPr>
                </a:tc>
                <a:extLst>
                  <a:ext uri="{0D108BD9-81ED-4DB2-BD59-A6C34878D82A}">
                    <a16:rowId xmlns:a16="http://schemas.microsoft.com/office/drawing/2014/main" xmlns="" val="10000"/>
                  </a:ext>
                </a:extLst>
              </a:tr>
              <a:tr h="381000">
                <a:tc>
                  <a:txBody>
                    <a:bodyPr/>
                    <a:lstStyle/>
                    <a:p>
                      <a:pPr algn="ctr"/>
                      <a:r>
                        <a:rPr lang="en-US" dirty="0">
                          <a:latin typeface="+mn-lt"/>
                        </a:rPr>
                        <a:t>1</a:t>
                      </a:r>
                    </a:p>
                  </a:txBody>
                  <a:tcPr>
                    <a:solidFill>
                      <a:srgbClr val="F1F9FE"/>
                    </a:solidFill>
                  </a:tcPr>
                </a:tc>
                <a:tc>
                  <a:txBody>
                    <a:bodyPr/>
                    <a:lstStyle/>
                    <a:p>
                      <a:pPr algn="ctr"/>
                      <a:r>
                        <a:rPr lang="en-US" dirty="0">
                          <a:latin typeface="+mn-lt"/>
                        </a:rPr>
                        <a:t>140</a:t>
                      </a:r>
                    </a:p>
                  </a:txBody>
                  <a:tcPr>
                    <a:solidFill>
                      <a:srgbClr val="F1F9FE"/>
                    </a:solidFill>
                  </a:tcPr>
                </a:tc>
                <a:extLst>
                  <a:ext uri="{0D108BD9-81ED-4DB2-BD59-A6C34878D82A}">
                    <a16:rowId xmlns:a16="http://schemas.microsoft.com/office/drawing/2014/main" xmlns="" val="10001"/>
                  </a:ext>
                </a:extLst>
              </a:tr>
              <a:tr h="381000">
                <a:tc>
                  <a:txBody>
                    <a:bodyPr/>
                    <a:lstStyle/>
                    <a:p>
                      <a:pPr algn="ctr"/>
                      <a:r>
                        <a:rPr lang="en-US" dirty="0">
                          <a:latin typeface="+mn-lt"/>
                        </a:rPr>
                        <a:t>2</a:t>
                      </a:r>
                    </a:p>
                  </a:txBody>
                  <a:tcPr>
                    <a:solidFill>
                      <a:srgbClr val="DBF0FD"/>
                    </a:solidFill>
                  </a:tcPr>
                </a:tc>
                <a:tc>
                  <a:txBody>
                    <a:bodyPr/>
                    <a:lstStyle/>
                    <a:p>
                      <a:pPr algn="ctr"/>
                      <a:r>
                        <a:rPr lang="en-US" dirty="0">
                          <a:latin typeface="+mn-lt"/>
                        </a:rPr>
                        <a:t>160</a:t>
                      </a:r>
                    </a:p>
                  </a:txBody>
                  <a:tcPr>
                    <a:solidFill>
                      <a:srgbClr val="DBF0FD"/>
                    </a:solidFill>
                  </a:tcPr>
                </a:tc>
                <a:extLst>
                  <a:ext uri="{0D108BD9-81ED-4DB2-BD59-A6C34878D82A}">
                    <a16:rowId xmlns:a16="http://schemas.microsoft.com/office/drawing/2014/main" xmlns="" val="10002"/>
                  </a:ext>
                </a:extLst>
              </a:tr>
              <a:tr h="381000">
                <a:tc>
                  <a:txBody>
                    <a:bodyPr/>
                    <a:lstStyle/>
                    <a:p>
                      <a:pPr algn="ctr"/>
                      <a:r>
                        <a:rPr lang="en-US" dirty="0">
                          <a:latin typeface="+mn-lt"/>
                        </a:rPr>
                        <a:t>3</a:t>
                      </a:r>
                    </a:p>
                  </a:txBody>
                  <a:tcPr>
                    <a:solidFill>
                      <a:srgbClr val="F1F9FE"/>
                    </a:solidFill>
                  </a:tcPr>
                </a:tc>
                <a:tc>
                  <a:txBody>
                    <a:bodyPr/>
                    <a:lstStyle/>
                    <a:p>
                      <a:pPr algn="ctr"/>
                      <a:r>
                        <a:rPr lang="en-US" dirty="0">
                          <a:latin typeface="+mn-lt"/>
                        </a:rPr>
                        <a:t>180</a:t>
                      </a:r>
                    </a:p>
                  </a:txBody>
                  <a:tcPr>
                    <a:solidFill>
                      <a:srgbClr val="F1F9FE"/>
                    </a:solidFill>
                  </a:tcPr>
                </a:tc>
                <a:extLst>
                  <a:ext uri="{0D108BD9-81ED-4DB2-BD59-A6C34878D82A}">
                    <a16:rowId xmlns:a16="http://schemas.microsoft.com/office/drawing/2014/main" xmlns="" val="10003"/>
                  </a:ext>
                </a:extLst>
              </a:tr>
              <a:tr h="381000">
                <a:tc>
                  <a:txBody>
                    <a:bodyPr/>
                    <a:lstStyle/>
                    <a:p>
                      <a:pPr algn="ctr"/>
                      <a:r>
                        <a:rPr lang="en-US" dirty="0">
                          <a:latin typeface="+mn-lt"/>
                        </a:rPr>
                        <a:t>4</a:t>
                      </a:r>
                    </a:p>
                  </a:txBody>
                  <a:tcPr>
                    <a:solidFill>
                      <a:srgbClr val="DBF0FD"/>
                    </a:solidFill>
                  </a:tcPr>
                </a:tc>
                <a:tc>
                  <a:txBody>
                    <a:bodyPr/>
                    <a:lstStyle/>
                    <a:p>
                      <a:pPr algn="ctr"/>
                      <a:r>
                        <a:rPr lang="en-US" dirty="0">
                          <a:latin typeface="+mn-lt"/>
                        </a:rPr>
                        <a:t>200</a:t>
                      </a:r>
                    </a:p>
                  </a:txBody>
                  <a:tcPr>
                    <a:solidFill>
                      <a:srgbClr val="DBF0FD"/>
                    </a:solidFill>
                  </a:tcPr>
                </a:tc>
                <a:extLst>
                  <a:ext uri="{0D108BD9-81ED-4DB2-BD59-A6C34878D82A}">
                    <a16:rowId xmlns:a16="http://schemas.microsoft.com/office/drawing/2014/main" xmlns="" val="10004"/>
                  </a:ext>
                </a:extLst>
              </a:tr>
              <a:tr h="381000">
                <a:tc>
                  <a:txBody>
                    <a:bodyPr/>
                    <a:lstStyle/>
                    <a:p>
                      <a:pPr algn="ctr"/>
                      <a:r>
                        <a:rPr lang="en-US" dirty="0">
                          <a:latin typeface="+mn-lt"/>
                        </a:rPr>
                        <a:t>5</a:t>
                      </a:r>
                    </a:p>
                  </a:txBody>
                  <a:tcPr>
                    <a:solidFill>
                      <a:srgbClr val="F1F9FE"/>
                    </a:solidFill>
                  </a:tcPr>
                </a:tc>
                <a:tc>
                  <a:txBody>
                    <a:bodyPr/>
                    <a:lstStyle/>
                    <a:p>
                      <a:pPr algn="ctr"/>
                      <a:r>
                        <a:rPr lang="en-US" dirty="0">
                          <a:latin typeface="+mn-lt"/>
                        </a:rPr>
                        <a:t>220</a:t>
                      </a:r>
                    </a:p>
                  </a:txBody>
                  <a:tcPr>
                    <a:solidFill>
                      <a:srgbClr val="F1F9FE"/>
                    </a:solidFill>
                  </a:tcPr>
                </a:tc>
                <a:extLst>
                  <a:ext uri="{0D108BD9-81ED-4DB2-BD59-A6C34878D82A}">
                    <a16:rowId xmlns:a16="http://schemas.microsoft.com/office/drawing/2014/main" xmlns="" val="10005"/>
                  </a:ext>
                </a:extLst>
              </a:tr>
              <a:tr h="381000">
                <a:tc>
                  <a:txBody>
                    <a:bodyPr/>
                    <a:lstStyle/>
                    <a:p>
                      <a:pPr algn="ctr"/>
                      <a:r>
                        <a:rPr lang="en-US" dirty="0">
                          <a:latin typeface="+mn-lt"/>
                        </a:rPr>
                        <a:t>6</a:t>
                      </a:r>
                    </a:p>
                  </a:txBody>
                  <a:tcPr>
                    <a:solidFill>
                      <a:srgbClr val="DBF0FD"/>
                    </a:solidFill>
                  </a:tcPr>
                </a:tc>
                <a:tc>
                  <a:txBody>
                    <a:bodyPr/>
                    <a:lstStyle/>
                    <a:p>
                      <a:pPr algn="ctr"/>
                      <a:r>
                        <a:rPr lang="en-US" dirty="0">
                          <a:latin typeface="+mn-lt"/>
                        </a:rPr>
                        <a:t>240</a:t>
                      </a:r>
                    </a:p>
                  </a:txBody>
                  <a:tcPr>
                    <a:solidFill>
                      <a:srgbClr val="DBF0FD"/>
                    </a:solidFill>
                  </a:tcPr>
                </a:tc>
                <a:extLst>
                  <a:ext uri="{0D108BD9-81ED-4DB2-BD59-A6C34878D82A}">
                    <a16:rowId xmlns:a16="http://schemas.microsoft.com/office/drawing/2014/main" xmlns="" val="10006"/>
                  </a:ext>
                </a:extLst>
              </a:tr>
              <a:tr h="381000">
                <a:tc>
                  <a:txBody>
                    <a:bodyPr/>
                    <a:lstStyle/>
                    <a:p>
                      <a:pPr algn="ctr"/>
                      <a:r>
                        <a:rPr lang="en-US" dirty="0">
                          <a:latin typeface="+mn-lt"/>
                        </a:rPr>
                        <a:t>7</a:t>
                      </a:r>
                    </a:p>
                  </a:txBody>
                  <a:tcPr>
                    <a:solidFill>
                      <a:srgbClr val="F1F9FE"/>
                    </a:solidFill>
                  </a:tcPr>
                </a:tc>
                <a:tc>
                  <a:txBody>
                    <a:bodyPr/>
                    <a:lstStyle/>
                    <a:p>
                      <a:pPr algn="ctr"/>
                      <a:r>
                        <a:rPr lang="en-US" dirty="0">
                          <a:latin typeface="+mn-lt"/>
                        </a:rPr>
                        <a:t>260</a:t>
                      </a:r>
                    </a:p>
                  </a:txBody>
                  <a:tcPr>
                    <a:solidFill>
                      <a:srgbClr val="F1F9FE"/>
                    </a:solidFill>
                  </a:tcPr>
                </a:tc>
                <a:extLst>
                  <a:ext uri="{0D108BD9-81ED-4DB2-BD59-A6C34878D82A}">
                    <a16:rowId xmlns:a16="http://schemas.microsoft.com/office/drawing/2014/main" xmlns="" val="10007"/>
                  </a:ext>
                </a:extLst>
              </a:tr>
              <a:tr h="381000">
                <a:tc>
                  <a:txBody>
                    <a:bodyPr/>
                    <a:lstStyle/>
                    <a:p>
                      <a:pPr algn="ctr"/>
                      <a:r>
                        <a:rPr lang="en-US" dirty="0">
                          <a:latin typeface="+mn-lt"/>
                        </a:rPr>
                        <a:t>8</a:t>
                      </a:r>
                    </a:p>
                  </a:txBody>
                  <a:tcPr>
                    <a:solidFill>
                      <a:srgbClr val="DAF0FD"/>
                    </a:solidFill>
                  </a:tcPr>
                </a:tc>
                <a:tc>
                  <a:txBody>
                    <a:bodyPr/>
                    <a:lstStyle/>
                    <a:p>
                      <a:pPr algn="ctr"/>
                      <a:r>
                        <a:rPr lang="en-US" dirty="0">
                          <a:latin typeface="+mn-lt"/>
                        </a:rPr>
                        <a:t>280</a:t>
                      </a:r>
                    </a:p>
                  </a:txBody>
                  <a:tcPr>
                    <a:solidFill>
                      <a:srgbClr val="DAF0FD"/>
                    </a:solidFill>
                  </a:tcPr>
                </a:tc>
                <a:extLst>
                  <a:ext uri="{0D108BD9-81ED-4DB2-BD59-A6C34878D82A}">
                    <a16:rowId xmlns:a16="http://schemas.microsoft.com/office/drawing/2014/main" xmlns="" val="10008"/>
                  </a:ext>
                </a:extLst>
              </a:tr>
            </a:tbl>
          </a:graphicData>
        </a:graphic>
      </p:graphicFrame>
      <p:pic>
        <p:nvPicPr>
          <p:cNvPr id="2" name="Picture 1" descr="A coordinate grid for demand and supply curves. The horizontal axis is labeled Q and the vertical axis is labeled P. &#10;">
            <a:extLst>
              <a:ext uri="{FF2B5EF4-FFF2-40B4-BE49-F238E27FC236}">
                <a16:creationId xmlns:a16="http://schemas.microsoft.com/office/drawing/2014/main" xmlns="" id="{EF7263E1-A8E3-4DCE-BDFA-DCB935FF0672}"/>
              </a:ext>
            </a:extLst>
          </p:cNvPr>
          <p:cNvPicPr>
            <a:picLocks noChangeAspect="1"/>
          </p:cNvPicPr>
          <p:nvPr/>
        </p:nvPicPr>
        <p:blipFill>
          <a:blip r:embed="rId3"/>
          <a:stretch>
            <a:fillRect/>
          </a:stretch>
        </p:blipFill>
        <p:spPr>
          <a:xfrm>
            <a:off x="3886238" y="2348074"/>
            <a:ext cx="4937685" cy="3350571"/>
          </a:xfrm>
          <a:prstGeom prst="rect">
            <a:avLst/>
          </a:prstGeom>
        </p:spPr>
      </p:pic>
    </p:spTree>
    <p:extLst>
      <p:ext uri="{BB962C8B-B14F-4D97-AF65-F5344CB8AC3E}">
        <p14:creationId xmlns:p14="http://schemas.microsoft.com/office/powerpoint/2010/main" val="3105232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dirty="0"/>
              <a:t>Active Learning Solution V</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a:xfrm>
            <a:off x="342900" y="1276710"/>
            <a:ext cx="8458200" cy="811170"/>
          </a:xfrm>
        </p:spPr>
        <p:txBody>
          <a:bodyPr>
            <a:noAutofit/>
          </a:bodyPr>
          <a:lstStyle/>
          <a:p>
            <a:pPr>
              <a:spcBef>
                <a:spcPts val="1000"/>
              </a:spcBef>
              <a:spcAft>
                <a:spcPts val="0"/>
              </a:spcAft>
            </a:pPr>
            <a:r>
              <a:rPr lang="en-IN" sz="2400" dirty="0"/>
              <a:t>Use the following supply schedule to construct the supply curve.</a:t>
            </a:r>
          </a:p>
        </p:txBody>
      </p:sp>
      <p:graphicFrame>
        <p:nvGraphicFramePr>
          <p:cNvPr id="11" name="Table 10">
            <a:extLst>
              <a:ext uri="{FF2B5EF4-FFF2-40B4-BE49-F238E27FC236}">
                <a16:creationId xmlns:a16="http://schemas.microsoft.com/office/drawing/2014/main" xmlns="" id="{DFBE46BC-4D56-4F5F-BB79-ACE25FD83710}"/>
              </a:ext>
            </a:extLst>
          </p:cNvPr>
          <p:cNvGraphicFramePr>
            <a:graphicFrameLocks noGrp="1"/>
          </p:cNvGraphicFramePr>
          <p:nvPr>
            <p:extLst>
              <p:ext uri="{D42A27DB-BD31-4B8C-83A1-F6EECF244321}">
                <p14:modId xmlns:p14="http://schemas.microsoft.com/office/powerpoint/2010/main" val="1577446742"/>
              </p:ext>
            </p:extLst>
          </p:nvPr>
        </p:nvGraphicFramePr>
        <p:xfrm>
          <a:off x="609600" y="2312154"/>
          <a:ext cx="2286000" cy="34290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xmlns="" val="20000"/>
                    </a:ext>
                  </a:extLst>
                </a:gridCol>
                <a:gridCol w="1143000">
                  <a:extLst>
                    <a:ext uri="{9D8B030D-6E8A-4147-A177-3AD203B41FA5}">
                      <a16:colId xmlns:a16="http://schemas.microsoft.com/office/drawing/2014/main" xmlns="" val="20001"/>
                    </a:ext>
                  </a:extLst>
                </a:gridCol>
              </a:tblGrid>
              <a:tr h="381000">
                <a:tc>
                  <a:txBody>
                    <a:bodyPr/>
                    <a:lstStyle/>
                    <a:p>
                      <a:pPr algn="ctr"/>
                      <a:r>
                        <a:rPr lang="en-US" dirty="0">
                          <a:solidFill>
                            <a:schemeClr val="tx1"/>
                          </a:solidFill>
                          <a:latin typeface="+mn-lt"/>
                        </a:rPr>
                        <a:t>Price</a:t>
                      </a:r>
                    </a:p>
                  </a:txBody>
                  <a:tcPr>
                    <a:solidFill>
                      <a:srgbClr val="E4E8D0"/>
                    </a:solidFill>
                  </a:tcPr>
                </a:tc>
                <a:tc>
                  <a:txBody>
                    <a:bodyPr/>
                    <a:lstStyle/>
                    <a:p>
                      <a:pPr algn="ctr"/>
                      <a:r>
                        <a:rPr lang="en-US" dirty="0">
                          <a:solidFill>
                            <a:schemeClr val="tx1"/>
                          </a:solidFill>
                          <a:latin typeface="+mn-lt"/>
                        </a:rPr>
                        <a:t>Quantity</a:t>
                      </a:r>
                    </a:p>
                  </a:txBody>
                  <a:tcPr>
                    <a:solidFill>
                      <a:srgbClr val="E4E8D0"/>
                    </a:solidFill>
                  </a:tcPr>
                </a:tc>
                <a:extLst>
                  <a:ext uri="{0D108BD9-81ED-4DB2-BD59-A6C34878D82A}">
                    <a16:rowId xmlns:a16="http://schemas.microsoft.com/office/drawing/2014/main" xmlns="" val="10000"/>
                  </a:ext>
                </a:extLst>
              </a:tr>
              <a:tr h="381000">
                <a:tc>
                  <a:txBody>
                    <a:bodyPr/>
                    <a:lstStyle/>
                    <a:p>
                      <a:pPr algn="ctr"/>
                      <a:r>
                        <a:rPr lang="en-US" dirty="0">
                          <a:latin typeface="+mn-lt"/>
                        </a:rPr>
                        <a:t>1</a:t>
                      </a:r>
                    </a:p>
                  </a:txBody>
                  <a:tcPr>
                    <a:solidFill>
                      <a:srgbClr val="F1F9FE"/>
                    </a:solidFill>
                  </a:tcPr>
                </a:tc>
                <a:tc>
                  <a:txBody>
                    <a:bodyPr/>
                    <a:lstStyle/>
                    <a:p>
                      <a:pPr algn="ctr"/>
                      <a:r>
                        <a:rPr lang="en-US" dirty="0">
                          <a:latin typeface="+mn-lt"/>
                        </a:rPr>
                        <a:t>140</a:t>
                      </a:r>
                    </a:p>
                  </a:txBody>
                  <a:tcPr>
                    <a:solidFill>
                      <a:srgbClr val="F1F9FE"/>
                    </a:solidFill>
                  </a:tcPr>
                </a:tc>
                <a:extLst>
                  <a:ext uri="{0D108BD9-81ED-4DB2-BD59-A6C34878D82A}">
                    <a16:rowId xmlns:a16="http://schemas.microsoft.com/office/drawing/2014/main" xmlns="" val="10001"/>
                  </a:ext>
                </a:extLst>
              </a:tr>
              <a:tr h="381000">
                <a:tc>
                  <a:txBody>
                    <a:bodyPr/>
                    <a:lstStyle/>
                    <a:p>
                      <a:pPr algn="ctr"/>
                      <a:r>
                        <a:rPr lang="en-US" dirty="0">
                          <a:latin typeface="+mn-lt"/>
                        </a:rPr>
                        <a:t>2</a:t>
                      </a:r>
                    </a:p>
                  </a:txBody>
                  <a:tcPr>
                    <a:solidFill>
                      <a:srgbClr val="DBF0FD"/>
                    </a:solidFill>
                  </a:tcPr>
                </a:tc>
                <a:tc>
                  <a:txBody>
                    <a:bodyPr/>
                    <a:lstStyle/>
                    <a:p>
                      <a:pPr algn="ctr"/>
                      <a:r>
                        <a:rPr lang="en-US" dirty="0">
                          <a:latin typeface="+mn-lt"/>
                        </a:rPr>
                        <a:t>160</a:t>
                      </a:r>
                    </a:p>
                  </a:txBody>
                  <a:tcPr>
                    <a:solidFill>
                      <a:srgbClr val="DBF0FD"/>
                    </a:solidFill>
                  </a:tcPr>
                </a:tc>
                <a:extLst>
                  <a:ext uri="{0D108BD9-81ED-4DB2-BD59-A6C34878D82A}">
                    <a16:rowId xmlns:a16="http://schemas.microsoft.com/office/drawing/2014/main" xmlns="" val="10002"/>
                  </a:ext>
                </a:extLst>
              </a:tr>
              <a:tr h="381000">
                <a:tc>
                  <a:txBody>
                    <a:bodyPr/>
                    <a:lstStyle/>
                    <a:p>
                      <a:pPr algn="ctr"/>
                      <a:r>
                        <a:rPr lang="en-US" dirty="0">
                          <a:latin typeface="+mn-lt"/>
                        </a:rPr>
                        <a:t>3</a:t>
                      </a:r>
                    </a:p>
                  </a:txBody>
                  <a:tcPr>
                    <a:solidFill>
                      <a:srgbClr val="F1F9FE"/>
                    </a:solidFill>
                  </a:tcPr>
                </a:tc>
                <a:tc>
                  <a:txBody>
                    <a:bodyPr/>
                    <a:lstStyle/>
                    <a:p>
                      <a:pPr algn="ctr"/>
                      <a:r>
                        <a:rPr lang="en-US" dirty="0">
                          <a:latin typeface="+mn-lt"/>
                        </a:rPr>
                        <a:t>180</a:t>
                      </a:r>
                    </a:p>
                  </a:txBody>
                  <a:tcPr>
                    <a:solidFill>
                      <a:srgbClr val="F1F9FE"/>
                    </a:solidFill>
                  </a:tcPr>
                </a:tc>
                <a:extLst>
                  <a:ext uri="{0D108BD9-81ED-4DB2-BD59-A6C34878D82A}">
                    <a16:rowId xmlns:a16="http://schemas.microsoft.com/office/drawing/2014/main" xmlns="" val="10003"/>
                  </a:ext>
                </a:extLst>
              </a:tr>
              <a:tr h="381000">
                <a:tc>
                  <a:txBody>
                    <a:bodyPr/>
                    <a:lstStyle/>
                    <a:p>
                      <a:pPr algn="ctr"/>
                      <a:r>
                        <a:rPr lang="en-US" dirty="0">
                          <a:latin typeface="+mn-lt"/>
                        </a:rPr>
                        <a:t>4</a:t>
                      </a:r>
                    </a:p>
                  </a:txBody>
                  <a:tcPr>
                    <a:solidFill>
                      <a:srgbClr val="DBF0FD"/>
                    </a:solidFill>
                  </a:tcPr>
                </a:tc>
                <a:tc>
                  <a:txBody>
                    <a:bodyPr/>
                    <a:lstStyle/>
                    <a:p>
                      <a:pPr algn="ctr"/>
                      <a:r>
                        <a:rPr lang="en-US" dirty="0">
                          <a:latin typeface="+mn-lt"/>
                        </a:rPr>
                        <a:t>200</a:t>
                      </a:r>
                    </a:p>
                  </a:txBody>
                  <a:tcPr>
                    <a:solidFill>
                      <a:srgbClr val="DBF0FD"/>
                    </a:solidFill>
                  </a:tcPr>
                </a:tc>
                <a:extLst>
                  <a:ext uri="{0D108BD9-81ED-4DB2-BD59-A6C34878D82A}">
                    <a16:rowId xmlns:a16="http://schemas.microsoft.com/office/drawing/2014/main" xmlns="" val="10004"/>
                  </a:ext>
                </a:extLst>
              </a:tr>
              <a:tr h="381000">
                <a:tc>
                  <a:txBody>
                    <a:bodyPr/>
                    <a:lstStyle/>
                    <a:p>
                      <a:pPr algn="ctr"/>
                      <a:r>
                        <a:rPr lang="en-US" dirty="0">
                          <a:latin typeface="+mn-lt"/>
                        </a:rPr>
                        <a:t>5</a:t>
                      </a:r>
                    </a:p>
                  </a:txBody>
                  <a:tcPr>
                    <a:solidFill>
                      <a:srgbClr val="F1F9FE"/>
                    </a:solidFill>
                  </a:tcPr>
                </a:tc>
                <a:tc>
                  <a:txBody>
                    <a:bodyPr/>
                    <a:lstStyle/>
                    <a:p>
                      <a:pPr algn="ctr"/>
                      <a:r>
                        <a:rPr lang="en-US" dirty="0">
                          <a:latin typeface="+mn-lt"/>
                        </a:rPr>
                        <a:t>220</a:t>
                      </a:r>
                    </a:p>
                  </a:txBody>
                  <a:tcPr>
                    <a:solidFill>
                      <a:srgbClr val="F1F9FE"/>
                    </a:solidFill>
                  </a:tcPr>
                </a:tc>
                <a:extLst>
                  <a:ext uri="{0D108BD9-81ED-4DB2-BD59-A6C34878D82A}">
                    <a16:rowId xmlns:a16="http://schemas.microsoft.com/office/drawing/2014/main" xmlns="" val="10005"/>
                  </a:ext>
                </a:extLst>
              </a:tr>
              <a:tr h="381000">
                <a:tc>
                  <a:txBody>
                    <a:bodyPr/>
                    <a:lstStyle/>
                    <a:p>
                      <a:pPr algn="ctr"/>
                      <a:r>
                        <a:rPr lang="en-US" dirty="0">
                          <a:latin typeface="+mn-lt"/>
                        </a:rPr>
                        <a:t>6</a:t>
                      </a:r>
                    </a:p>
                  </a:txBody>
                  <a:tcPr>
                    <a:solidFill>
                      <a:srgbClr val="DBF0FD"/>
                    </a:solidFill>
                  </a:tcPr>
                </a:tc>
                <a:tc>
                  <a:txBody>
                    <a:bodyPr/>
                    <a:lstStyle/>
                    <a:p>
                      <a:pPr algn="ctr"/>
                      <a:r>
                        <a:rPr lang="en-US" dirty="0">
                          <a:latin typeface="+mn-lt"/>
                        </a:rPr>
                        <a:t>240</a:t>
                      </a:r>
                    </a:p>
                  </a:txBody>
                  <a:tcPr>
                    <a:solidFill>
                      <a:srgbClr val="DBF0FD"/>
                    </a:solidFill>
                  </a:tcPr>
                </a:tc>
                <a:extLst>
                  <a:ext uri="{0D108BD9-81ED-4DB2-BD59-A6C34878D82A}">
                    <a16:rowId xmlns:a16="http://schemas.microsoft.com/office/drawing/2014/main" xmlns="" val="10006"/>
                  </a:ext>
                </a:extLst>
              </a:tr>
              <a:tr h="381000">
                <a:tc>
                  <a:txBody>
                    <a:bodyPr/>
                    <a:lstStyle/>
                    <a:p>
                      <a:pPr algn="ctr"/>
                      <a:r>
                        <a:rPr lang="en-US" dirty="0">
                          <a:latin typeface="+mn-lt"/>
                        </a:rPr>
                        <a:t>7</a:t>
                      </a:r>
                    </a:p>
                  </a:txBody>
                  <a:tcPr>
                    <a:solidFill>
                      <a:srgbClr val="F1F9FE"/>
                    </a:solidFill>
                  </a:tcPr>
                </a:tc>
                <a:tc>
                  <a:txBody>
                    <a:bodyPr/>
                    <a:lstStyle/>
                    <a:p>
                      <a:pPr algn="ctr"/>
                      <a:r>
                        <a:rPr lang="en-US" dirty="0">
                          <a:latin typeface="+mn-lt"/>
                        </a:rPr>
                        <a:t>260</a:t>
                      </a:r>
                    </a:p>
                  </a:txBody>
                  <a:tcPr>
                    <a:solidFill>
                      <a:srgbClr val="F1F9FE"/>
                    </a:solidFill>
                  </a:tcPr>
                </a:tc>
                <a:extLst>
                  <a:ext uri="{0D108BD9-81ED-4DB2-BD59-A6C34878D82A}">
                    <a16:rowId xmlns:a16="http://schemas.microsoft.com/office/drawing/2014/main" xmlns="" val="10007"/>
                  </a:ext>
                </a:extLst>
              </a:tr>
              <a:tr h="381000">
                <a:tc>
                  <a:txBody>
                    <a:bodyPr/>
                    <a:lstStyle/>
                    <a:p>
                      <a:pPr algn="ctr"/>
                      <a:r>
                        <a:rPr lang="en-US" dirty="0">
                          <a:latin typeface="+mn-lt"/>
                        </a:rPr>
                        <a:t>8</a:t>
                      </a:r>
                    </a:p>
                  </a:txBody>
                  <a:tcPr>
                    <a:solidFill>
                      <a:srgbClr val="DAF0FD"/>
                    </a:solidFill>
                  </a:tcPr>
                </a:tc>
                <a:tc>
                  <a:txBody>
                    <a:bodyPr/>
                    <a:lstStyle/>
                    <a:p>
                      <a:pPr algn="ctr"/>
                      <a:r>
                        <a:rPr lang="en-US" dirty="0">
                          <a:latin typeface="+mn-lt"/>
                        </a:rPr>
                        <a:t>280</a:t>
                      </a:r>
                    </a:p>
                  </a:txBody>
                  <a:tcPr>
                    <a:solidFill>
                      <a:srgbClr val="DAF0FD"/>
                    </a:solidFill>
                  </a:tcPr>
                </a:tc>
                <a:extLst>
                  <a:ext uri="{0D108BD9-81ED-4DB2-BD59-A6C34878D82A}">
                    <a16:rowId xmlns:a16="http://schemas.microsoft.com/office/drawing/2014/main" xmlns="" val="10008"/>
                  </a:ext>
                </a:extLst>
              </a:tr>
            </a:tbl>
          </a:graphicData>
        </a:graphic>
      </p:graphicFrame>
      <p:pic>
        <p:nvPicPr>
          <p:cNvPr id="3" name="Picture 2" descr="A line labeled supply is graphed on a coordinate plane.">
            <a:extLst>
              <a:ext uri="{FF2B5EF4-FFF2-40B4-BE49-F238E27FC236}">
                <a16:creationId xmlns:a16="http://schemas.microsoft.com/office/drawing/2014/main" xmlns="" id="{89BE0DF6-F327-4D0A-8696-5C10F321189E}"/>
              </a:ext>
            </a:extLst>
          </p:cNvPr>
          <p:cNvPicPr>
            <a:picLocks noChangeAspect="1"/>
          </p:cNvPicPr>
          <p:nvPr/>
        </p:nvPicPr>
        <p:blipFill>
          <a:blip r:embed="rId3"/>
          <a:stretch>
            <a:fillRect/>
          </a:stretch>
        </p:blipFill>
        <p:spPr>
          <a:xfrm>
            <a:off x="3868353" y="2320238"/>
            <a:ext cx="4912492" cy="3375764"/>
          </a:xfrm>
          <a:prstGeom prst="rect">
            <a:avLst/>
          </a:prstGeom>
        </p:spPr>
      </p:pic>
      <p:sp>
        <p:nvSpPr>
          <p:cNvPr id="177" name="Text Placeholder 176">
            <a:extLst>
              <a:ext uri="{FF2B5EF4-FFF2-40B4-BE49-F238E27FC236}">
                <a16:creationId xmlns:a16="http://schemas.microsoft.com/office/drawing/2014/main" xmlns="" id="{F38EE8CD-FD27-485B-892D-F50FCABB326F}"/>
              </a:ext>
            </a:extLst>
          </p:cNvPr>
          <p:cNvSpPr>
            <a:spLocks noGrp="1"/>
          </p:cNvSpPr>
          <p:nvPr>
            <p:ph type="body" sz="quarter" idx="12"/>
          </p:nvPr>
        </p:nvSpPr>
        <p:spPr>
          <a:xfrm>
            <a:off x="2971268" y="6324600"/>
            <a:ext cx="3201464" cy="190500"/>
          </a:xfrm>
        </p:spPr>
        <p:txBody>
          <a:bodyPr/>
          <a:lstStyle/>
          <a:p>
            <a:r>
              <a:rPr lang="en-IN" sz="1200" dirty="0">
                <a:hlinkClick r:id="rId4" action="ppaction://hlinksldjump"/>
              </a:rPr>
              <a:t>Access the text alternative for slide images.</a:t>
            </a:r>
          </a:p>
        </p:txBody>
      </p:sp>
    </p:spTree>
    <p:extLst>
      <p:ext uri="{BB962C8B-B14F-4D97-AF65-F5344CB8AC3E}">
        <p14:creationId xmlns:p14="http://schemas.microsoft.com/office/powerpoint/2010/main" val="3769260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E9B27287-6B1F-4318-BB68-3C3702356A79}"/>
              </a:ext>
            </a:extLst>
          </p:cNvPr>
          <p:cNvSpPr>
            <a:spLocks noGrp="1"/>
          </p:cNvSpPr>
          <p:nvPr>
            <p:ph type="title"/>
          </p:nvPr>
        </p:nvSpPr>
        <p:spPr/>
        <p:txBody>
          <a:bodyPr/>
          <a:lstStyle/>
          <a:p>
            <a:r>
              <a:rPr lang="en-US" dirty="0">
                <a:latin typeface="+mn-lt"/>
              </a:rPr>
              <a:t>Changes in supply</a:t>
            </a:r>
            <a:endParaRPr lang="en-IN" dirty="0">
              <a:latin typeface="+mn-lt"/>
            </a:endParaRPr>
          </a:p>
        </p:txBody>
      </p:sp>
      <p:sp>
        <p:nvSpPr>
          <p:cNvPr id="9" name="Content Placeholder 8">
            <a:extLst>
              <a:ext uri="{FF2B5EF4-FFF2-40B4-BE49-F238E27FC236}">
                <a16:creationId xmlns:a16="http://schemas.microsoft.com/office/drawing/2014/main" xmlns="" id="{C3866213-B200-4A97-923C-0B1849F08DAF}"/>
              </a:ext>
            </a:extLst>
          </p:cNvPr>
          <p:cNvSpPr>
            <a:spLocks noGrp="1"/>
          </p:cNvSpPr>
          <p:nvPr>
            <p:ph sz="quarter" idx="11"/>
          </p:nvPr>
        </p:nvSpPr>
        <p:spPr>
          <a:xfrm>
            <a:off x="342900" y="1276711"/>
            <a:ext cx="8458200" cy="826410"/>
          </a:xfrm>
        </p:spPr>
        <p:txBody>
          <a:bodyPr>
            <a:noAutofit/>
          </a:bodyPr>
          <a:lstStyle/>
          <a:p>
            <a:pPr>
              <a:spcBef>
                <a:spcPts val="1000"/>
              </a:spcBef>
              <a:spcAft>
                <a:spcPts val="0"/>
              </a:spcAft>
            </a:pPr>
            <a:r>
              <a:rPr lang="en-US" sz="2400" dirty="0"/>
              <a:t>The five most important </a:t>
            </a:r>
            <a:r>
              <a:rPr lang="en-US" sz="2400" i="1" dirty="0">
                <a:solidFill>
                  <a:srgbClr val="9D0505"/>
                </a:solidFill>
              </a:rPr>
              <a:t>non-price determinants of supply </a:t>
            </a:r>
            <a:r>
              <a:rPr lang="en-US" sz="2400" dirty="0"/>
              <a:t>are:</a:t>
            </a:r>
            <a:endParaRPr lang="en-US" sz="2400" u="sng" dirty="0"/>
          </a:p>
        </p:txBody>
      </p:sp>
      <p:graphicFrame>
        <p:nvGraphicFramePr>
          <p:cNvPr id="17" name="Table 16">
            <a:extLst>
              <a:ext uri="{FF2B5EF4-FFF2-40B4-BE49-F238E27FC236}">
                <a16:creationId xmlns:a16="http://schemas.microsoft.com/office/drawing/2014/main" xmlns="" id="{CED5263D-40DB-4B9C-A9B7-CC409EE929BE}"/>
              </a:ext>
            </a:extLst>
          </p:cNvPr>
          <p:cNvGraphicFramePr>
            <a:graphicFrameLocks noGrp="1"/>
          </p:cNvGraphicFramePr>
          <p:nvPr>
            <p:extLst>
              <p:ext uri="{D42A27DB-BD31-4B8C-83A1-F6EECF244321}">
                <p14:modId xmlns:p14="http://schemas.microsoft.com/office/powerpoint/2010/main" val="2331471250"/>
              </p:ext>
            </p:extLst>
          </p:nvPr>
        </p:nvGraphicFramePr>
        <p:xfrm>
          <a:off x="762000" y="2468880"/>
          <a:ext cx="7620000" cy="853440"/>
        </p:xfrm>
        <a:graphic>
          <a:graphicData uri="http://schemas.openxmlformats.org/drawingml/2006/table">
            <a:tbl>
              <a:tblPr firstRow="1" bandRow="1">
                <a:tableStyleId>{69CF1AB2-1976-4502-BF36-3FF5EA218861}</a:tableStyleId>
              </a:tblPr>
              <a:tblGrid>
                <a:gridCol w="3810000">
                  <a:extLst>
                    <a:ext uri="{9D8B030D-6E8A-4147-A177-3AD203B41FA5}">
                      <a16:colId xmlns:a16="http://schemas.microsoft.com/office/drawing/2014/main" xmlns="" val="20000"/>
                    </a:ext>
                  </a:extLst>
                </a:gridCol>
                <a:gridCol w="3810000">
                  <a:extLst>
                    <a:ext uri="{9D8B030D-6E8A-4147-A177-3AD203B41FA5}">
                      <a16:colId xmlns:a16="http://schemas.microsoft.com/office/drawing/2014/main" xmlns="" val="20001"/>
                    </a:ext>
                  </a:extLst>
                </a:gridCol>
              </a:tblGrid>
              <a:tr h="370840">
                <a:tc>
                  <a:txBody>
                    <a:bodyPr/>
                    <a:lstStyle/>
                    <a:p>
                      <a:pPr algn="ctr"/>
                      <a:r>
                        <a:rPr lang="en-US" sz="2200" b="0" dirty="0">
                          <a:latin typeface="+mn-lt"/>
                        </a:rPr>
                        <a:t>Technology</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A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0" dirty="0">
                          <a:latin typeface="+mn-lt"/>
                        </a:rPr>
                        <a:t>Number</a:t>
                      </a:r>
                      <a:r>
                        <a:rPr lang="en-US" sz="2200" b="0" baseline="0" dirty="0">
                          <a:latin typeface="+mn-lt"/>
                        </a:rPr>
                        <a:t> of producers</a:t>
                      </a:r>
                      <a:endParaRPr lang="en-US" sz="22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0"/>
                  </a:ext>
                </a:extLst>
              </a:tr>
              <a:tr h="370840">
                <a:tc>
                  <a:txBody>
                    <a:bodyPr/>
                    <a:lstStyle/>
                    <a:p>
                      <a:pPr algn="ctr"/>
                      <a:r>
                        <a:rPr lang="en-US" sz="2200" b="0" dirty="0">
                          <a:latin typeface="+mn-lt"/>
                        </a:rPr>
                        <a:t>Prices of inputs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200" b="0" dirty="0">
                          <a:latin typeface="+mn-lt"/>
                        </a:rPr>
                        <a:t>Expectations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1"/>
                  </a:ext>
                </a:extLst>
              </a:tr>
            </a:tbl>
          </a:graphicData>
        </a:graphic>
      </p:graphicFrame>
      <p:sp>
        <p:nvSpPr>
          <p:cNvPr id="3" name="Content Placeholder 2">
            <a:extLst>
              <a:ext uri="{FF2B5EF4-FFF2-40B4-BE49-F238E27FC236}">
                <a16:creationId xmlns:a16="http://schemas.microsoft.com/office/drawing/2014/main" xmlns="" id="{D8D07394-2C3E-4342-AF08-19897CE256A5}"/>
              </a:ext>
            </a:extLst>
          </p:cNvPr>
          <p:cNvSpPr>
            <a:spLocks noGrp="1"/>
          </p:cNvSpPr>
          <p:nvPr>
            <p:ph sz="quarter" idx="14"/>
          </p:nvPr>
        </p:nvSpPr>
        <p:spPr>
          <a:xfrm>
            <a:off x="762001" y="3343349"/>
            <a:ext cx="7619999" cy="443369"/>
          </a:xfrm>
          <a:solidFill>
            <a:srgbClr val="DBF0FD"/>
          </a:solidFill>
        </p:spPr>
        <p:txBody>
          <a:bodyPr>
            <a:normAutofit/>
          </a:bodyPr>
          <a:lstStyle/>
          <a:p>
            <a:pPr algn="ctr">
              <a:spcBef>
                <a:spcPts val="1000"/>
              </a:spcBef>
              <a:spcAft>
                <a:spcPts val="0"/>
              </a:spcAft>
            </a:pPr>
            <a:r>
              <a:rPr lang="en-US" sz="2200" dirty="0"/>
              <a:t>Prices of related goods</a:t>
            </a:r>
          </a:p>
        </p:txBody>
      </p:sp>
      <p:sp>
        <p:nvSpPr>
          <p:cNvPr id="13" name="Content Placeholder 12">
            <a:extLst>
              <a:ext uri="{FF2B5EF4-FFF2-40B4-BE49-F238E27FC236}">
                <a16:creationId xmlns:a16="http://schemas.microsoft.com/office/drawing/2014/main" xmlns="" id="{3810199A-5BCF-4E9F-B7A0-D7C6CDC54511}"/>
              </a:ext>
            </a:extLst>
          </p:cNvPr>
          <p:cNvSpPr>
            <a:spLocks noGrp="1"/>
          </p:cNvSpPr>
          <p:nvPr>
            <p:ph sz="quarter" idx="15"/>
          </p:nvPr>
        </p:nvSpPr>
        <p:spPr>
          <a:xfrm>
            <a:off x="342900" y="4003749"/>
            <a:ext cx="8458200" cy="1863651"/>
          </a:xfrm>
        </p:spPr>
        <p:txBody>
          <a:bodyPr>
            <a:noAutofit/>
          </a:bodyPr>
          <a:lstStyle/>
          <a:p>
            <a:pPr>
              <a:spcBef>
                <a:spcPts val="1000"/>
              </a:spcBef>
              <a:spcAft>
                <a:spcPts val="0"/>
              </a:spcAft>
            </a:pPr>
            <a:r>
              <a:rPr lang="en-US" sz="2600" dirty="0"/>
              <a:t>What happens when one of the non-price determinants changes?</a:t>
            </a:r>
          </a:p>
          <a:p>
            <a:pPr marL="291600" lvl="1" indent="-291600">
              <a:spcBef>
                <a:spcPts val="1000"/>
              </a:spcBef>
              <a:spcAft>
                <a:spcPts val="0"/>
              </a:spcAft>
            </a:pPr>
            <a:r>
              <a:rPr lang="en-US" sz="2400" dirty="0"/>
              <a:t>If positive influence, supply increases.</a:t>
            </a:r>
          </a:p>
          <a:p>
            <a:pPr marL="291600" lvl="1" indent="-291600">
              <a:spcBef>
                <a:spcPts val="1000"/>
              </a:spcBef>
              <a:spcAft>
                <a:spcPts val="0"/>
              </a:spcAft>
            </a:pPr>
            <a:r>
              <a:rPr lang="en-US" sz="2400" dirty="0"/>
              <a:t>If negative influence, supply decreases.</a:t>
            </a:r>
          </a:p>
        </p:txBody>
      </p:sp>
    </p:spTree>
    <p:extLst>
      <p:ext uri="{BB962C8B-B14F-4D97-AF65-F5344CB8AC3E}">
        <p14:creationId xmlns:p14="http://schemas.microsoft.com/office/powerpoint/2010/main" val="3378760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Shifting the supply curve</a:t>
            </a:r>
            <a:endParaRPr lang="en-IN" dirty="0"/>
          </a:p>
        </p:txBody>
      </p:sp>
      <p:pic>
        <p:nvPicPr>
          <p:cNvPr id="5" name="Picture 4" descr="The graph shows shifting a supply curve.&#10;">
            <a:extLst>
              <a:ext uri="{FF2B5EF4-FFF2-40B4-BE49-F238E27FC236}">
                <a16:creationId xmlns:a16="http://schemas.microsoft.com/office/drawing/2014/main" xmlns="" id="{C850BD17-6F3A-4E4C-BC26-1F9C843AB1C3}"/>
              </a:ext>
            </a:extLst>
          </p:cNvPr>
          <p:cNvPicPr>
            <a:picLocks noChangeAspect="1"/>
          </p:cNvPicPr>
          <p:nvPr/>
        </p:nvPicPr>
        <p:blipFill>
          <a:blip r:embed="rId2"/>
          <a:stretch>
            <a:fillRect/>
          </a:stretch>
        </p:blipFill>
        <p:spPr>
          <a:xfrm>
            <a:off x="441760" y="1542122"/>
            <a:ext cx="4602879" cy="3834716"/>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5600214" y="1931173"/>
            <a:ext cx="3200885" cy="3445665"/>
          </a:xfrm>
        </p:spPr>
        <p:txBody>
          <a:bodyPr>
            <a:noAutofit/>
          </a:bodyPr>
          <a:lstStyle/>
          <a:p>
            <a:pPr marL="291600" indent="-291600">
              <a:spcBef>
                <a:spcPts val="1000"/>
              </a:spcBef>
              <a:spcAft>
                <a:spcPts val="0"/>
              </a:spcAft>
              <a:buFont typeface="Arial" pitchFamily="34" charset="0"/>
              <a:buChar char="•"/>
            </a:pPr>
            <a:r>
              <a:rPr lang="en-US" sz="2600" dirty="0"/>
              <a:t>When supply increases, the supply curve shifts to the right.</a:t>
            </a:r>
          </a:p>
          <a:p>
            <a:pPr marL="291600" indent="-291600">
              <a:spcBef>
                <a:spcPts val="1000"/>
              </a:spcBef>
              <a:spcAft>
                <a:spcPts val="0"/>
              </a:spcAft>
              <a:buFont typeface="Arial" pitchFamily="34" charset="0"/>
              <a:buChar char="•"/>
            </a:pPr>
            <a:r>
              <a:rPr lang="en-US" sz="2600" dirty="0"/>
              <a:t>When supply decreases, the supply curve shifts to the left.</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8343714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Shifts versus movements-supply</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9"/>
            <a:ext cx="8458200" cy="734500"/>
          </a:xfrm>
        </p:spPr>
        <p:txBody>
          <a:bodyPr>
            <a:noAutofit/>
          </a:bodyPr>
          <a:lstStyle/>
          <a:p>
            <a:pPr>
              <a:spcBef>
                <a:spcPts val="1000"/>
              </a:spcBef>
              <a:spcAft>
                <a:spcPts val="0"/>
              </a:spcAft>
            </a:pPr>
            <a:r>
              <a:rPr lang="en-US" sz="2200" dirty="0"/>
              <a:t>There is an important difference between a shift in the supply curve and a movement along the supply curve.</a:t>
            </a:r>
          </a:p>
        </p:txBody>
      </p:sp>
      <p:pic>
        <p:nvPicPr>
          <p:cNvPr id="4" name="Picture 3" descr="Graph (a) shows shifting a supply curve and graph (b) shows movement along a supply curve."/>
          <p:cNvPicPr>
            <a:picLocks noChangeAspect="1"/>
          </p:cNvPicPr>
          <p:nvPr/>
        </p:nvPicPr>
        <p:blipFill>
          <a:blip r:embed="rId3"/>
          <a:stretch>
            <a:fillRect/>
          </a:stretch>
        </p:blipFill>
        <p:spPr>
          <a:xfrm>
            <a:off x="1341221" y="2447824"/>
            <a:ext cx="6351830" cy="2260737"/>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342900" y="5096386"/>
            <a:ext cx="4481233" cy="905536"/>
          </a:xfrm>
        </p:spPr>
        <p:txBody>
          <a:bodyPr>
            <a:noAutofit/>
          </a:bodyPr>
          <a:lstStyle/>
          <a:p>
            <a:pPr>
              <a:spcBef>
                <a:spcPts val="1000"/>
              </a:spcBef>
              <a:spcAft>
                <a:spcPts val="0"/>
              </a:spcAft>
            </a:pPr>
            <a:r>
              <a:rPr lang="en-IN" sz="1800" dirty="0"/>
              <a:t>If a non-price determinant changes, then the supply curve shifts with changes in the quantity supplied at every price.</a:t>
            </a:r>
          </a:p>
        </p:txBody>
      </p:sp>
      <p:sp>
        <p:nvSpPr>
          <p:cNvPr id="13" name="Content Placeholder 12">
            <a:extLst>
              <a:ext uri="{FF2B5EF4-FFF2-40B4-BE49-F238E27FC236}">
                <a16:creationId xmlns:a16="http://schemas.microsoft.com/office/drawing/2014/main" xmlns="" id="{E32F2CD3-0643-4540-A276-13B2BBC922F1}"/>
              </a:ext>
            </a:extLst>
          </p:cNvPr>
          <p:cNvSpPr>
            <a:spLocks noGrp="1"/>
          </p:cNvSpPr>
          <p:nvPr>
            <p:ph sz="quarter" idx="15"/>
          </p:nvPr>
        </p:nvSpPr>
        <p:spPr>
          <a:xfrm>
            <a:off x="4824133" y="5106026"/>
            <a:ext cx="3945814" cy="895896"/>
          </a:xfrm>
        </p:spPr>
        <p:txBody>
          <a:bodyPr>
            <a:noAutofit/>
          </a:bodyPr>
          <a:lstStyle/>
          <a:p>
            <a:pPr>
              <a:spcBef>
                <a:spcPts val="1000"/>
              </a:spcBef>
              <a:spcAft>
                <a:spcPts val="0"/>
              </a:spcAft>
            </a:pPr>
            <a:r>
              <a:rPr lang="en-IN" sz="1800" dirty="0"/>
              <a:t>If the price decreases, then quantity supplied decreases and there is a movement along the supply curve.</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p>
        </p:txBody>
      </p:sp>
    </p:spTree>
    <p:extLst>
      <p:ext uri="{BB962C8B-B14F-4D97-AF65-F5344CB8AC3E}">
        <p14:creationId xmlns:p14="http://schemas.microsoft.com/office/powerpoint/2010/main" val="36376850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Autofit/>
          </a:bodyPr>
          <a:lstStyle/>
          <a:p>
            <a:r>
              <a:rPr lang="en-IN" sz="2200" dirty="0"/>
              <a:t>Active Learning: Supply shifts versus movements along the supply curve</a:t>
            </a:r>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p:txBody>
          <a:bodyPr>
            <a:noAutofit/>
          </a:bodyPr>
          <a:lstStyle/>
          <a:p>
            <a:pPr>
              <a:spcBef>
                <a:spcPts val="1000"/>
              </a:spcBef>
              <a:spcAft>
                <a:spcPts val="0"/>
              </a:spcAft>
            </a:pPr>
            <a:r>
              <a:rPr lang="en-US" dirty="0"/>
              <a:t>Indicate whether a shift or movement occurs in the market for cellphones when each of the following determinants change.</a:t>
            </a:r>
          </a:p>
          <a:p>
            <a:pPr marL="291600" lvl="1" indent="-291600">
              <a:spcBef>
                <a:spcPts val="1000"/>
              </a:spcBef>
              <a:spcAft>
                <a:spcPts val="0"/>
              </a:spcAft>
            </a:pPr>
            <a:r>
              <a:rPr lang="en-US" dirty="0"/>
              <a:t>A new Chinese cellphone manufacturer enters the market.</a:t>
            </a:r>
          </a:p>
          <a:p>
            <a:pPr marL="291600" lvl="1" indent="-291600">
              <a:spcBef>
                <a:spcPts val="1000"/>
              </a:spcBef>
              <a:spcAft>
                <a:spcPts val="0"/>
              </a:spcAft>
            </a:pPr>
            <a:r>
              <a:rPr lang="en-US" dirty="0"/>
              <a:t>Producers expect cellphones prices to rise.</a:t>
            </a:r>
          </a:p>
          <a:p>
            <a:pPr marL="291600" lvl="1" indent="-291600">
              <a:spcBef>
                <a:spcPts val="1000"/>
              </a:spcBef>
              <a:spcAft>
                <a:spcPts val="0"/>
              </a:spcAft>
            </a:pPr>
            <a:r>
              <a:rPr lang="en-US" dirty="0"/>
              <a:t>Producers cut price for a black Friday sale.</a:t>
            </a:r>
          </a:p>
        </p:txBody>
      </p:sp>
    </p:spTree>
    <p:extLst>
      <p:ext uri="{BB962C8B-B14F-4D97-AF65-F5344CB8AC3E}">
        <p14:creationId xmlns:p14="http://schemas.microsoft.com/office/powerpoint/2010/main" val="7220115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VI</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948331"/>
          </a:xfrm>
        </p:spPr>
        <p:txBody>
          <a:bodyPr>
            <a:noAutofit/>
          </a:bodyPr>
          <a:lstStyle/>
          <a:p>
            <a:pPr>
              <a:spcBef>
                <a:spcPts val="1000"/>
              </a:spcBef>
              <a:spcAft>
                <a:spcPts val="0"/>
              </a:spcAft>
            </a:pPr>
            <a:r>
              <a:rPr lang="en-IN" dirty="0"/>
              <a:t>A new Chinese cellphone manufacturer enters the market.</a:t>
            </a:r>
          </a:p>
        </p:txBody>
      </p:sp>
      <p:pic>
        <p:nvPicPr>
          <p:cNvPr id="2" name="Picture 1" descr="Graph shows shifting a supply curve.&#10;">
            <a:extLst>
              <a:ext uri="{FF2B5EF4-FFF2-40B4-BE49-F238E27FC236}">
                <a16:creationId xmlns:a16="http://schemas.microsoft.com/office/drawing/2014/main" xmlns="" id="{8EABE22D-6757-4AFD-B51B-0454C2EB7596}"/>
              </a:ext>
            </a:extLst>
          </p:cNvPr>
          <p:cNvPicPr>
            <a:picLocks noChangeAspect="1"/>
          </p:cNvPicPr>
          <p:nvPr/>
        </p:nvPicPr>
        <p:blipFill>
          <a:blip r:embed="rId2"/>
          <a:stretch>
            <a:fillRect/>
          </a:stretch>
        </p:blipFill>
        <p:spPr>
          <a:xfrm>
            <a:off x="407142" y="2493668"/>
            <a:ext cx="4184435" cy="3486105"/>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5120640" y="2950868"/>
            <a:ext cx="3680459" cy="2444092"/>
          </a:xfrm>
        </p:spPr>
        <p:txBody>
          <a:bodyPr>
            <a:noAutofit/>
          </a:bodyPr>
          <a:lstStyle/>
          <a:p>
            <a:pPr marL="291600" indent="-291600">
              <a:spcBef>
                <a:spcPts val="1000"/>
              </a:spcBef>
              <a:spcAft>
                <a:spcPts val="0"/>
              </a:spcAft>
              <a:buFont typeface="Arial" panose="020B0604020202020204" pitchFamily="34" charset="0"/>
              <a:buChar char="•"/>
            </a:pPr>
            <a:r>
              <a:rPr lang="en-US" sz="2600" dirty="0"/>
              <a:t>Increased number of sellers.</a:t>
            </a:r>
          </a:p>
          <a:p>
            <a:pPr marL="291600" indent="-291600">
              <a:spcBef>
                <a:spcPts val="1000"/>
              </a:spcBef>
              <a:spcAft>
                <a:spcPts val="0"/>
              </a:spcAft>
              <a:buFont typeface="Arial" panose="020B0604020202020204" pitchFamily="34" charset="0"/>
              <a:buChar char="•"/>
            </a:pPr>
            <a:r>
              <a:rPr lang="en-US" sz="2600" dirty="0"/>
              <a:t>Increase in supply.</a:t>
            </a:r>
          </a:p>
          <a:p>
            <a:pPr marL="291600" indent="-291600">
              <a:spcBef>
                <a:spcPts val="1000"/>
              </a:spcBef>
              <a:spcAft>
                <a:spcPts val="0"/>
              </a:spcAft>
              <a:buFont typeface="Arial" panose="020B0604020202020204" pitchFamily="34" charset="0"/>
              <a:buChar char="•"/>
            </a:pPr>
            <a:r>
              <a:rPr lang="en-US" sz="2600" dirty="0"/>
              <a:t>Supply curve shifts right.</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13887906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VII</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506371"/>
          </a:xfrm>
        </p:spPr>
        <p:txBody>
          <a:bodyPr>
            <a:noAutofit/>
          </a:bodyPr>
          <a:lstStyle/>
          <a:p>
            <a:pPr>
              <a:spcBef>
                <a:spcPts val="1000"/>
              </a:spcBef>
              <a:spcAft>
                <a:spcPts val="0"/>
              </a:spcAft>
            </a:pPr>
            <a:r>
              <a:rPr lang="en-IN" dirty="0"/>
              <a:t>Producers expect cellphones prices to rise.</a:t>
            </a:r>
          </a:p>
        </p:txBody>
      </p:sp>
      <p:pic>
        <p:nvPicPr>
          <p:cNvPr id="3" name="Picture 2" descr="Graph shows shifting a supply curve.&#10;">
            <a:extLst>
              <a:ext uri="{FF2B5EF4-FFF2-40B4-BE49-F238E27FC236}">
                <a16:creationId xmlns:a16="http://schemas.microsoft.com/office/drawing/2014/main" xmlns="" id="{B55BC4CF-BF5A-45DF-90B8-A4C2844F642D}"/>
              </a:ext>
            </a:extLst>
          </p:cNvPr>
          <p:cNvPicPr>
            <a:picLocks noChangeAspect="1"/>
          </p:cNvPicPr>
          <p:nvPr/>
        </p:nvPicPr>
        <p:blipFill>
          <a:blip r:embed="rId2"/>
          <a:stretch>
            <a:fillRect/>
          </a:stretch>
        </p:blipFill>
        <p:spPr>
          <a:xfrm>
            <a:off x="407142" y="2478428"/>
            <a:ext cx="4184435" cy="3486105"/>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5120640" y="2950868"/>
            <a:ext cx="3680459" cy="2444092"/>
          </a:xfrm>
        </p:spPr>
        <p:txBody>
          <a:bodyPr>
            <a:noAutofit/>
          </a:bodyPr>
          <a:lstStyle/>
          <a:p>
            <a:pPr marL="291600" indent="-291600">
              <a:spcBef>
                <a:spcPts val="1000"/>
              </a:spcBef>
              <a:spcAft>
                <a:spcPts val="0"/>
              </a:spcAft>
              <a:buFont typeface="Arial" panose="020B0604020202020204" pitchFamily="34" charset="0"/>
              <a:buChar char="•"/>
            </a:pPr>
            <a:r>
              <a:rPr lang="en-US" sz="2600" dirty="0"/>
              <a:t>Change in expected price.</a:t>
            </a:r>
          </a:p>
          <a:p>
            <a:pPr marL="291600" indent="-291600">
              <a:spcBef>
                <a:spcPts val="1000"/>
              </a:spcBef>
              <a:spcAft>
                <a:spcPts val="0"/>
              </a:spcAft>
              <a:buFont typeface="Arial" panose="020B0604020202020204" pitchFamily="34" charset="0"/>
              <a:buChar char="•"/>
            </a:pPr>
            <a:r>
              <a:rPr lang="en-US" sz="2600" dirty="0"/>
              <a:t>Supply decreases.</a:t>
            </a:r>
          </a:p>
          <a:p>
            <a:pPr marL="291600" indent="-291600">
              <a:spcBef>
                <a:spcPts val="1000"/>
              </a:spcBef>
              <a:spcAft>
                <a:spcPts val="0"/>
              </a:spcAft>
              <a:buFont typeface="Arial" panose="020B0604020202020204" pitchFamily="34" charset="0"/>
              <a:buChar char="•"/>
            </a:pPr>
            <a:r>
              <a:rPr lang="en-US" sz="2600" dirty="0"/>
              <a:t>Supply curve shifts left.</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3262426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VIII</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506371"/>
          </a:xfrm>
        </p:spPr>
        <p:txBody>
          <a:bodyPr>
            <a:noAutofit/>
          </a:bodyPr>
          <a:lstStyle/>
          <a:p>
            <a:pPr>
              <a:spcBef>
                <a:spcPts val="1000"/>
              </a:spcBef>
              <a:spcAft>
                <a:spcPts val="0"/>
              </a:spcAft>
            </a:pPr>
            <a:r>
              <a:rPr lang="en-IN" dirty="0"/>
              <a:t>Producers cut price for a black Friday sale.</a:t>
            </a:r>
          </a:p>
        </p:txBody>
      </p:sp>
      <p:pic>
        <p:nvPicPr>
          <p:cNvPr id="2" name="Picture 1" descr="A supply curve. &#10;">
            <a:extLst>
              <a:ext uri="{FF2B5EF4-FFF2-40B4-BE49-F238E27FC236}">
                <a16:creationId xmlns:a16="http://schemas.microsoft.com/office/drawing/2014/main" xmlns="" id="{85A1D805-D390-4E67-A840-69ACBD596FD8}"/>
              </a:ext>
            </a:extLst>
          </p:cNvPr>
          <p:cNvPicPr>
            <a:picLocks noChangeAspect="1"/>
          </p:cNvPicPr>
          <p:nvPr/>
        </p:nvPicPr>
        <p:blipFill>
          <a:blip r:embed="rId2"/>
          <a:stretch>
            <a:fillRect/>
          </a:stretch>
        </p:blipFill>
        <p:spPr>
          <a:xfrm>
            <a:off x="372910" y="2039856"/>
            <a:ext cx="3582341" cy="3753648"/>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5120640" y="2314175"/>
            <a:ext cx="3680459" cy="2193415"/>
          </a:xfrm>
        </p:spPr>
        <p:txBody>
          <a:bodyPr>
            <a:noAutofit/>
          </a:bodyPr>
          <a:lstStyle/>
          <a:p>
            <a:pPr marL="291600" indent="-291600">
              <a:spcBef>
                <a:spcPts val="1000"/>
              </a:spcBef>
              <a:spcAft>
                <a:spcPts val="0"/>
              </a:spcAft>
              <a:buFont typeface="Arial" panose="020B0604020202020204" pitchFamily="34" charset="0"/>
              <a:buChar char="•"/>
            </a:pPr>
            <a:r>
              <a:rPr lang="en-US" sz="2600" dirty="0"/>
              <a:t>Sale implies the price is going down.</a:t>
            </a:r>
          </a:p>
          <a:p>
            <a:pPr marL="291600" indent="-291600">
              <a:spcBef>
                <a:spcPts val="1000"/>
              </a:spcBef>
              <a:spcAft>
                <a:spcPts val="0"/>
              </a:spcAft>
              <a:buFont typeface="Arial" panose="020B0604020202020204" pitchFamily="34" charset="0"/>
              <a:buChar char="•"/>
            </a:pPr>
            <a:r>
              <a:rPr lang="en-US" sz="2600" dirty="0"/>
              <a:t>This causes a </a:t>
            </a:r>
            <a:r>
              <a:rPr lang="en-US" sz="2600" i="1" dirty="0"/>
              <a:t>movement</a:t>
            </a:r>
            <a:r>
              <a:rPr lang="en-US" sz="2600" dirty="0"/>
              <a:t> along the supply curve.</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42920755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a:xfrm>
            <a:off x="342900" y="304800"/>
            <a:ext cx="8458200" cy="678611"/>
          </a:xfrm>
        </p:spPr>
        <p:txBody>
          <a:bodyPr/>
          <a:lstStyle/>
          <a:p>
            <a:r>
              <a:rPr lang="en-US" dirty="0"/>
              <a:t>Market equilibrium</a:t>
            </a:r>
            <a:endParaRPr lang="en-IN" dirty="0"/>
          </a:p>
        </p:txBody>
      </p:sp>
      <p:pic>
        <p:nvPicPr>
          <p:cNvPr id="6" name="Picture 5" descr="Equilibrium price and quantity are identified on the graph.&#10;">
            <a:extLst>
              <a:ext uri="{FF2B5EF4-FFF2-40B4-BE49-F238E27FC236}">
                <a16:creationId xmlns:a16="http://schemas.microsoft.com/office/drawing/2014/main" xmlns="" id="{44129F12-C34D-4428-BD37-BC212EA59854}"/>
              </a:ext>
            </a:extLst>
          </p:cNvPr>
          <p:cNvPicPr>
            <a:picLocks noChangeAspect="1"/>
          </p:cNvPicPr>
          <p:nvPr/>
        </p:nvPicPr>
        <p:blipFill>
          <a:blip r:embed="rId3"/>
          <a:stretch>
            <a:fillRect/>
          </a:stretch>
        </p:blipFill>
        <p:spPr>
          <a:xfrm>
            <a:off x="342900" y="1726719"/>
            <a:ext cx="4450465" cy="3480564"/>
          </a:xfrm>
          <a:prstGeom prst="rect">
            <a:avLst/>
          </a:prstGeom>
        </p:spPr>
      </p:pic>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4968240" y="1276708"/>
            <a:ext cx="3832860" cy="2670452"/>
          </a:xfrm>
        </p:spPr>
        <p:txBody>
          <a:bodyPr>
            <a:noAutofit/>
          </a:bodyPr>
          <a:lstStyle/>
          <a:p>
            <a:pPr>
              <a:spcBef>
                <a:spcPts val="1000"/>
              </a:spcBef>
              <a:spcAft>
                <a:spcPts val="0"/>
              </a:spcAft>
            </a:pPr>
            <a:r>
              <a:rPr lang="en-US" sz="2400" dirty="0"/>
              <a:t>The </a:t>
            </a:r>
            <a:r>
              <a:rPr lang="en-US" sz="2400" i="1" dirty="0">
                <a:solidFill>
                  <a:srgbClr val="AC0000"/>
                </a:solidFill>
              </a:rPr>
              <a:t>equilibrium</a:t>
            </a:r>
            <a:r>
              <a:rPr lang="en-US" sz="2400" i="1" dirty="0">
                <a:solidFill>
                  <a:srgbClr val="9D0505"/>
                </a:solidFill>
              </a:rPr>
              <a:t> </a:t>
            </a:r>
            <a:r>
              <a:rPr lang="en-US" sz="2400" dirty="0"/>
              <a:t>is where the supply curve intersects the demand curve.</a:t>
            </a:r>
          </a:p>
          <a:p>
            <a:pPr marL="291600" lvl="1" indent="-291600">
              <a:spcBef>
                <a:spcPts val="1000"/>
              </a:spcBef>
              <a:spcAft>
                <a:spcPts val="0"/>
              </a:spcAft>
            </a:pPr>
            <a:r>
              <a:rPr lang="en-US" sz="2200" dirty="0"/>
              <a:t>At this point, consumers are willing to buy exactly what producers are willing to sell.</a:t>
            </a:r>
          </a:p>
        </p:txBody>
      </p:sp>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4968240" y="3947160"/>
            <a:ext cx="3832860" cy="1634132"/>
          </a:xfrm>
        </p:spPr>
        <p:txBody>
          <a:bodyPr>
            <a:noAutofit/>
          </a:bodyPr>
          <a:lstStyle/>
          <a:p>
            <a:pPr>
              <a:spcBef>
                <a:spcPts val="1000"/>
              </a:spcBef>
              <a:spcAft>
                <a:spcPts val="0"/>
              </a:spcAft>
            </a:pPr>
            <a:r>
              <a:rPr lang="en-US" sz="2400" dirty="0"/>
              <a:t>The </a:t>
            </a:r>
            <a:r>
              <a:rPr lang="en-US" sz="2400" i="1" dirty="0">
                <a:solidFill>
                  <a:srgbClr val="AC0000"/>
                </a:solidFill>
              </a:rPr>
              <a:t>equilibrium price </a:t>
            </a:r>
            <a:r>
              <a:rPr lang="en-US" sz="2400" dirty="0"/>
              <a:t>is $100.</a:t>
            </a:r>
          </a:p>
          <a:p>
            <a:pPr>
              <a:spcBef>
                <a:spcPts val="1000"/>
              </a:spcBef>
              <a:spcAft>
                <a:spcPts val="0"/>
              </a:spcAft>
            </a:pPr>
            <a:r>
              <a:rPr lang="en-US" sz="2400" dirty="0"/>
              <a:t>The </a:t>
            </a:r>
            <a:r>
              <a:rPr lang="en-US" sz="2400" i="1" dirty="0">
                <a:solidFill>
                  <a:srgbClr val="AC0000"/>
                </a:solidFill>
              </a:rPr>
              <a:t>equilibrium quantity </a:t>
            </a:r>
            <a:r>
              <a:rPr lang="en-US" sz="2400" dirty="0"/>
              <a:t>is 150 M.</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4159479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E9B27287-6B1F-4318-BB68-3C3702356A79}"/>
              </a:ext>
            </a:extLst>
          </p:cNvPr>
          <p:cNvSpPr>
            <a:spLocks noGrp="1"/>
          </p:cNvSpPr>
          <p:nvPr>
            <p:ph type="title"/>
          </p:nvPr>
        </p:nvSpPr>
        <p:spPr/>
        <p:txBody>
          <a:bodyPr/>
          <a:lstStyle/>
          <a:p>
            <a:r>
              <a:rPr lang="en-US" dirty="0"/>
              <a:t>Markets</a:t>
            </a:r>
            <a:endParaRPr lang="en-IN" dirty="0"/>
          </a:p>
        </p:txBody>
      </p:sp>
      <p:sp>
        <p:nvSpPr>
          <p:cNvPr id="9" name="Content Placeholder 8">
            <a:extLst>
              <a:ext uri="{FF2B5EF4-FFF2-40B4-BE49-F238E27FC236}">
                <a16:creationId xmlns:a16="http://schemas.microsoft.com/office/drawing/2014/main" xmlns="" id="{C3866213-B200-4A97-923C-0B1849F08DAF}"/>
              </a:ext>
            </a:extLst>
          </p:cNvPr>
          <p:cNvSpPr>
            <a:spLocks noGrp="1"/>
          </p:cNvSpPr>
          <p:nvPr>
            <p:ph sz="quarter" idx="11"/>
          </p:nvPr>
        </p:nvSpPr>
        <p:spPr>
          <a:xfrm>
            <a:off x="342900" y="1276710"/>
            <a:ext cx="8458200" cy="1314090"/>
          </a:xfrm>
        </p:spPr>
        <p:txBody>
          <a:bodyPr>
            <a:noAutofit/>
          </a:bodyPr>
          <a:lstStyle/>
          <a:p>
            <a:pPr>
              <a:spcBef>
                <a:spcPts val="1000"/>
              </a:spcBef>
              <a:spcAft>
                <a:spcPts val="0"/>
              </a:spcAft>
            </a:pPr>
            <a:r>
              <a:rPr lang="en-US" sz="2400" dirty="0"/>
              <a:t>A </a:t>
            </a:r>
            <a:r>
              <a:rPr lang="en-US" sz="2400" i="1" dirty="0">
                <a:solidFill>
                  <a:srgbClr val="9D0505"/>
                </a:solidFill>
              </a:rPr>
              <a:t>market</a:t>
            </a:r>
            <a:r>
              <a:rPr lang="en-US" sz="2400" dirty="0">
                <a:solidFill>
                  <a:srgbClr val="9D0505"/>
                </a:solidFill>
              </a:rPr>
              <a:t> </a:t>
            </a:r>
            <a:r>
              <a:rPr lang="en-US" sz="2400" dirty="0"/>
              <a:t>refers to the buyers and sellers who trade a particular good or service.</a:t>
            </a:r>
          </a:p>
          <a:p>
            <a:pPr marL="291600" lvl="1" indent="-291600">
              <a:spcBef>
                <a:spcPts val="1000"/>
              </a:spcBef>
              <a:spcAft>
                <a:spcPts val="0"/>
              </a:spcAft>
            </a:pPr>
            <a:r>
              <a:rPr lang="en-US" sz="2200" dirty="0"/>
              <a:t>Markets can be located locally, globally, or even virtually.</a:t>
            </a:r>
          </a:p>
        </p:txBody>
      </p:sp>
      <p:sp>
        <p:nvSpPr>
          <p:cNvPr id="12" name="Content Placeholder 11">
            <a:extLst>
              <a:ext uri="{FF2B5EF4-FFF2-40B4-BE49-F238E27FC236}">
                <a16:creationId xmlns:a16="http://schemas.microsoft.com/office/drawing/2014/main" xmlns="" id="{CC37CCC8-37C5-4330-89A8-1128A80D7105}"/>
              </a:ext>
            </a:extLst>
          </p:cNvPr>
          <p:cNvSpPr>
            <a:spLocks noGrp="1"/>
          </p:cNvSpPr>
          <p:nvPr>
            <p:ph sz="quarter" idx="14"/>
          </p:nvPr>
        </p:nvSpPr>
        <p:spPr>
          <a:xfrm>
            <a:off x="342900" y="2637714"/>
            <a:ext cx="8458200" cy="950403"/>
          </a:xfrm>
        </p:spPr>
        <p:txBody>
          <a:bodyPr>
            <a:noAutofit/>
          </a:bodyPr>
          <a:lstStyle/>
          <a:p>
            <a:pPr>
              <a:spcBef>
                <a:spcPts val="1000"/>
              </a:spcBef>
              <a:spcAft>
                <a:spcPts val="0"/>
              </a:spcAft>
            </a:pPr>
            <a:r>
              <a:rPr lang="en-US" sz="2400" dirty="0"/>
              <a:t>One special class of markets is the </a:t>
            </a:r>
            <a:r>
              <a:rPr lang="en-US" sz="2400" i="1" dirty="0">
                <a:solidFill>
                  <a:srgbClr val="9D0505"/>
                </a:solidFill>
              </a:rPr>
              <a:t>competitive</a:t>
            </a:r>
            <a:r>
              <a:rPr lang="en-US" sz="2400" i="1" dirty="0">
                <a:solidFill>
                  <a:srgbClr val="C00000"/>
                </a:solidFill>
              </a:rPr>
              <a:t> </a:t>
            </a:r>
            <a:r>
              <a:rPr lang="en-US" sz="2400" i="1" dirty="0">
                <a:solidFill>
                  <a:srgbClr val="9D0505"/>
                </a:solidFill>
              </a:rPr>
              <a:t>market</a:t>
            </a:r>
            <a:r>
              <a:rPr lang="en-US" sz="2400" dirty="0"/>
              <a:t>.</a:t>
            </a:r>
          </a:p>
          <a:p>
            <a:pPr>
              <a:spcBef>
                <a:spcPts val="1000"/>
              </a:spcBef>
              <a:spcAft>
                <a:spcPts val="0"/>
              </a:spcAft>
            </a:pPr>
            <a:r>
              <a:rPr lang="en-US" sz="2400" dirty="0"/>
              <a:t>Four characteristics of perfectly competitive markets.</a:t>
            </a:r>
            <a:endParaRPr lang="en-US" sz="2400" u="sng" dirty="0"/>
          </a:p>
        </p:txBody>
      </p:sp>
      <p:graphicFrame>
        <p:nvGraphicFramePr>
          <p:cNvPr id="17" name="Table 16">
            <a:extLst>
              <a:ext uri="{FF2B5EF4-FFF2-40B4-BE49-F238E27FC236}">
                <a16:creationId xmlns:a16="http://schemas.microsoft.com/office/drawing/2014/main" xmlns="" id="{CED5263D-40DB-4B9C-A9B7-CC409EE929BE}"/>
              </a:ext>
            </a:extLst>
          </p:cNvPr>
          <p:cNvGraphicFramePr>
            <a:graphicFrameLocks noGrp="1"/>
          </p:cNvGraphicFramePr>
          <p:nvPr>
            <p:extLst>
              <p:ext uri="{D42A27DB-BD31-4B8C-83A1-F6EECF244321}">
                <p14:modId xmlns:p14="http://schemas.microsoft.com/office/powerpoint/2010/main" val="2213352225"/>
              </p:ext>
            </p:extLst>
          </p:nvPr>
        </p:nvGraphicFramePr>
        <p:xfrm>
          <a:off x="762000" y="3886200"/>
          <a:ext cx="7620000" cy="853440"/>
        </p:xfrm>
        <a:graphic>
          <a:graphicData uri="http://schemas.openxmlformats.org/drawingml/2006/table">
            <a:tbl>
              <a:tblPr firstRow="1" bandRow="1">
                <a:tableStyleId>{69CF1AB2-1976-4502-BF36-3FF5EA218861}</a:tableStyleId>
              </a:tblPr>
              <a:tblGrid>
                <a:gridCol w="3810000">
                  <a:extLst>
                    <a:ext uri="{9D8B030D-6E8A-4147-A177-3AD203B41FA5}">
                      <a16:colId xmlns:a16="http://schemas.microsoft.com/office/drawing/2014/main" xmlns="" val="20000"/>
                    </a:ext>
                  </a:extLst>
                </a:gridCol>
                <a:gridCol w="3810000">
                  <a:extLst>
                    <a:ext uri="{9D8B030D-6E8A-4147-A177-3AD203B41FA5}">
                      <a16:colId xmlns:a16="http://schemas.microsoft.com/office/drawing/2014/main" xmlns="" val="20001"/>
                    </a:ext>
                  </a:extLst>
                </a:gridCol>
              </a:tblGrid>
              <a:tr h="370840">
                <a:tc>
                  <a:txBody>
                    <a:bodyPr/>
                    <a:lstStyle/>
                    <a:p>
                      <a:pPr algn="ctr"/>
                      <a:r>
                        <a:rPr lang="en-US" sz="2200" b="0" dirty="0"/>
                        <a:t>Standardized good</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A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0" dirty="0"/>
                        <a:t>No transaction costs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0"/>
                  </a:ext>
                </a:extLst>
              </a:tr>
              <a:tr h="370840">
                <a:tc>
                  <a:txBody>
                    <a:bodyPr/>
                    <a:lstStyle/>
                    <a:p>
                      <a:pPr algn="ctr"/>
                      <a:r>
                        <a:rPr lang="en-US" sz="2200" b="0" dirty="0"/>
                        <a:t>Full information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200" b="0" dirty="0"/>
                        <a:t>Participants are price takers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1"/>
                  </a:ext>
                </a:extLst>
              </a:tr>
            </a:tbl>
          </a:graphicData>
        </a:graphic>
      </p:graphicFrame>
      <p:sp>
        <p:nvSpPr>
          <p:cNvPr id="13" name="Content Placeholder 12">
            <a:extLst>
              <a:ext uri="{FF2B5EF4-FFF2-40B4-BE49-F238E27FC236}">
                <a16:creationId xmlns:a16="http://schemas.microsoft.com/office/drawing/2014/main" xmlns="" id="{3810199A-5BCF-4E9F-B7A0-D7C6CDC54511}"/>
              </a:ext>
            </a:extLst>
          </p:cNvPr>
          <p:cNvSpPr>
            <a:spLocks noGrp="1"/>
          </p:cNvSpPr>
          <p:nvPr>
            <p:ph sz="quarter" idx="15"/>
          </p:nvPr>
        </p:nvSpPr>
        <p:spPr>
          <a:xfrm>
            <a:off x="342900" y="5085789"/>
            <a:ext cx="8458200" cy="814451"/>
          </a:xfrm>
        </p:spPr>
        <p:txBody>
          <a:bodyPr>
            <a:noAutofit/>
          </a:bodyPr>
          <a:lstStyle/>
          <a:p>
            <a:pPr>
              <a:spcBef>
                <a:spcPts val="1000"/>
              </a:spcBef>
              <a:spcAft>
                <a:spcPts val="0"/>
              </a:spcAft>
            </a:pPr>
            <a:r>
              <a:rPr lang="en-US" sz="2400" dirty="0"/>
              <a:t>In this chapter, markets are assumed to be perfectly competitive.</a:t>
            </a:r>
          </a:p>
        </p:txBody>
      </p:sp>
    </p:spTree>
    <p:extLst>
      <p:ext uri="{BB962C8B-B14F-4D97-AF65-F5344CB8AC3E}">
        <p14:creationId xmlns:p14="http://schemas.microsoft.com/office/powerpoint/2010/main" val="37694179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normAutofit fontScale="90000"/>
          </a:bodyPr>
          <a:lstStyle/>
          <a:p>
            <a:r>
              <a:rPr lang="en-US" dirty="0"/>
              <a:t>Active Learning: Finding equilibrium</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872132"/>
          </a:xfrm>
        </p:spPr>
        <p:txBody>
          <a:bodyPr>
            <a:noAutofit/>
          </a:bodyPr>
          <a:lstStyle/>
          <a:p>
            <a:pPr marL="403200" indent="-403200">
              <a:spcBef>
                <a:spcPts val="1000"/>
              </a:spcBef>
              <a:spcAft>
                <a:spcPts val="0"/>
              </a:spcAft>
              <a:buFont typeface="+mj-lt"/>
              <a:buAutoNum type="arabicPeriod"/>
            </a:pPr>
            <a:r>
              <a:rPr lang="en-US" sz="2200" dirty="0"/>
              <a:t>Graph the supply and demand curve and find the equilibrium.</a:t>
            </a:r>
          </a:p>
          <a:p>
            <a:pPr marL="403200" indent="-403200">
              <a:spcBef>
                <a:spcPts val="1000"/>
              </a:spcBef>
              <a:spcAft>
                <a:spcPts val="0"/>
              </a:spcAft>
              <a:buFont typeface="+mj-lt"/>
              <a:buAutoNum type="arabicPeriod"/>
            </a:pPr>
            <a:r>
              <a:rPr lang="en-US" sz="2200" dirty="0"/>
              <a:t>Circle the market equilibrium price and quantity in the schedule.</a:t>
            </a:r>
          </a:p>
        </p:txBody>
      </p:sp>
      <p:graphicFrame>
        <p:nvGraphicFramePr>
          <p:cNvPr id="7" name="Table 6">
            <a:extLst>
              <a:ext uri="{FF2B5EF4-FFF2-40B4-BE49-F238E27FC236}">
                <a16:creationId xmlns:a16="http://schemas.microsoft.com/office/drawing/2014/main" xmlns="" id="{62D1D4D9-D4EC-4CD9-AC71-F01889DB325E}"/>
              </a:ext>
            </a:extLst>
          </p:cNvPr>
          <p:cNvGraphicFramePr>
            <a:graphicFrameLocks noGrp="1"/>
          </p:cNvGraphicFramePr>
          <p:nvPr>
            <p:extLst>
              <p:ext uri="{D42A27DB-BD31-4B8C-83A1-F6EECF244321}">
                <p14:modId xmlns:p14="http://schemas.microsoft.com/office/powerpoint/2010/main" val="1864841417"/>
              </p:ext>
            </p:extLst>
          </p:nvPr>
        </p:nvGraphicFramePr>
        <p:xfrm>
          <a:off x="628650" y="2348746"/>
          <a:ext cx="2667000" cy="3429000"/>
        </p:xfrm>
        <a:graphic>
          <a:graphicData uri="http://schemas.openxmlformats.org/drawingml/2006/table">
            <a:tbl>
              <a:tblPr firstRow="1" bandRow="1">
                <a:tableStyleId>{5C22544A-7EE6-4342-B048-85BDC9FD1C3A}</a:tableStyleId>
              </a:tblPr>
              <a:tblGrid>
                <a:gridCol w="889000">
                  <a:extLst>
                    <a:ext uri="{9D8B030D-6E8A-4147-A177-3AD203B41FA5}">
                      <a16:colId xmlns:a16="http://schemas.microsoft.com/office/drawing/2014/main" xmlns="" val="20000"/>
                    </a:ext>
                  </a:extLst>
                </a:gridCol>
                <a:gridCol w="889000">
                  <a:extLst>
                    <a:ext uri="{9D8B030D-6E8A-4147-A177-3AD203B41FA5}">
                      <a16:colId xmlns:a16="http://schemas.microsoft.com/office/drawing/2014/main" xmlns="" val="20001"/>
                    </a:ext>
                  </a:extLst>
                </a:gridCol>
                <a:gridCol w="889000">
                  <a:extLst>
                    <a:ext uri="{9D8B030D-6E8A-4147-A177-3AD203B41FA5}">
                      <a16:colId xmlns:a16="http://schemas.microsoft.com/office/drawing/2014/main" xmlns="" val="20002"/>
                    </a:ext>
                  </a:extLst>
                </a:gridCol>
              </a:tblGrid>
              <a:tr h="381000">
                <a:tc>
                  <a:txBody>
                    <a:bodyPr/>
                    <a:lstStyle/>
                    <a:p>
                      <a:pPr algn="ctr"/>
                      <a:r>
                        <a:rPr lang="en-US" dirty="0">
                          <a:solidFill>
                            <a:schemeClr val="tx1"/>
                          </a:solidFill>
                          <a:latin typeface="+mn-lt"/>
                        </a:rPr>
                        <a:t>Price</a:t>
                      </a:r>
                    </a:p>
                  </a:txBody>
                  <a:tcPr>
                    <a:solidFill>
                      <a:srgbClr val="E4E8D0"/>
                    </a:solidFill>
                  </a:tcPr>
                </a:tc>
                <a:tc>
                  <a:txBody>
                    <a:bodyPr/>
                    <a:lstStyle/>
                    <a:p>
                      <a:pPr algn="ctr"/>
                      <a:r>
                        <a:rPr lang="en-US" dirty="0">
                          <a:solidFill>
                            <a:schemeClr val="tx1"/>
                          </a:solidFill>
                          <a:latin typeface="+mn-lt"/>
                        </a:rPr>
                        <a:t>Q</a:t>
                      </a:r>
                      <a:r>
                        <a:rPr lang="en-US" baseline="-25000" dirty="0">
                          <a:solidFill>
                            <a:schemeClr val="tx1"/>
                          </a:solidFill>
                          <a:latin typeface="+mn-lt"/>
                        </a:rPr>
                        <a:t>S</a:t>
                      </a:r>
                      <a:endParaRPr lang="en-US" dirty="0">
                        <a:solidFill>
                          <a:schemeClr val="tx1"/>
                        </a:solidFill>
                        <a:latin typeface="+mn-lt"/>
                      </a:endParaRPr>
                    </a:p>
                  </a:txBody>
                  <a:tcPr>
                    <a:solidFill>
                      <a:srgbClr val="E4E8D0"/>
                    </a:solidFill>
                  </a:tcPr>
                </a:tc>
                <a:tc>
                  <a:txBody>
                    <a:bodyPr/>
                    <a:lstStyle/>
                    <a:p>
                      <a:pPr algn="ctr"/>
                      <a:r>
                        <a:rPr lang="en-US" dirty="0">
                          <a:solidFill>
                            <a:schemeClr val="tx1"/>
                          </a:solidFill>
                          <a:latin typeface="+mn-lt"/>
                        </a:rPr>
                        <a:t>Q</a:t>
                      </a:r>
                      <a:r>
                        <a:rPr lang="en-US" baseline="-25000" dirty="0">
                          <a:solidFill>
                            <a:schemeClr val="tx1"/>
                          </a:solidFill>
                          <a:latin typeface="+mn-lt"/>
                        </a:rPr>
                        <a:t>D</a:t>
                      </a:r>
                      <a:endParaRPr lang="en-US" dirty="0">
                        <a:solidFill>
                          <a:schemeClr val="tx1"/>
                        </a:solidFill>
                        <a:latin typeface="+mn-lt"/>
                      </a:endParaRPr>
                    </a:p>
                  </a:txBody>
                  <a:tcPr>
                    <a:solidFill>
                      <a:srgbClr val="E4E8D0"/>
                    </a:solidFill>
                  </a:tcPr>
                </a:tc>
                <a:extLst>
                  <a:ext uri="{0D108BD9-81ED-4DB2-BD59-A6C34878D82A}">
                    <a16:rowId xmlns:a16="http://schemas.microsoft.com/office/drawing/2014/main" xmlns="" val="10000"/>
                  </a:ext>
                </a:extLst>
              </a:tr>
              <a:tr h="381000">
                <a:tc>
                  <a:txBody>
                    <a:bodyPr/>
                    <a:lstStyle/>
                    <a:p>
                      <a:pPr algn="ctr"/>
                      <a:r>
                        <a:rPr lang="en-US" dirty="0">
                          <a:solidFill>
                            <a:schemeClr val="tx1"/>
                          </a:solidFill>
                          <a:latin typeface="+mn-lt"/>
                        </a:rPr>
                        <a:t>1</a:t>
                      </a:r>
                    </a:p>
                  </a:txBody>
                  <a:tcPr>
                    <a:solidFill>
                      <a:srgbClr val="F1F9FE"/>
                    </a:solidFill>
                  </a:tcPr>
                </a:tc>
                <a:tc>
                  <a:txBody>
                    <a:bodyPr/>
                    <a:lstStyle/>
                    <a:p>
                      <a:pPr algn="ctr"/>
                      <a:r>
                        <a:rPr lang="en-US" dirty="0">
                          <a:solidFill>
                            <a:schemeClr val="tx1"/>
                          </a:solidFill>
                          <a:latin typeface="+mn-lt"/>
                        </a:rPr>
                        <a:t>140</a:t>
                      </a:r>
                    </a:p>
                  </a:txBody>
                  <a:tcPr>
                    <a:solidFill>
                      <a:srgbClr val="F1F9FE"/>
                    </a:solidFill>
                  </a:tcPr>
                </a:tc>
                <a:tc>
                  <a:txBody>
                    <a:bodyPr/>
                    <a:lstStyle/>
                    <a:p>
                      <a:pPr algn="ctr"/>
                      <a:r>
                        <a:rPr lang="en-US" dirty="0">
                          <a:solidFill>
                            <a:schemeClr val="tx1"/>
                          </a:solidFill>
                          <a:latin typeface="+mn-lt"/>
                        </a:rPr>
                        <a:t>260</a:t>
                      </a:r>
                    </a:p>
                  </a:txBody>
                  <a:tcPr>
                    <a:solidFill>
                      <a:srgbClr val="F1F9FE"/>
                    </a:solidFill>
                  </a:tcPr>
                </a:tc>
                <a:extLst>
                  <a:ext uri="{0D108BD9-81ED-4DB2-BD59-A6C34878D82A}">
                    <a16:rowId xmlns:a16="http://schemas.microsoft.com/office/drawing/2014/main" xmlns="" val="10001"/>
                  </a:ext>
                </a:extLst>
              </a:tr>
              <a:tr h="381000">
                <a:tc>
                  <a:txBody>
                    <a:bodyPr/>
                    <a:lstStyle/>
                    <a:p>
                      <a:pPr algn="ctr"/>
                      <a:r>
                        <a:rPr lang="en-US" dirty="0">
                          <a:solidFill>
                            <a:schemeClr val="tx1"/>
                          </a:solidFill>
                          <a:latin typeface="+mn-lt"/>
                        </a:rPr>
                        <a:t>2</a:t>
                      </a:r>
                    </a:p>
                  </a:txBody>
                  <a:tcPr>
                    <a:solidFill>
                      <a:srgbClr val="DBF0FD"/>
                    </a:solidFill>
                  </a:tcPr>
                </a:tc>
                <a:tc>
                  <a:txBody>
                    <a:bodyPr/>
                    <a:lstStyle/>
                    <a:p>
                      <a:pPr algn="ctr"/>
                      <a:r>
                        <a:rPr lang="en-US" dirty="0">
                          <a:solidFill>
                            <a:schemeClr val="tx1"/>
                          </a:solidFill>
                          <a:latin typeface="+mn-lt"/>
                        </a:rPr>
                        <a:t>160</a:t>
                      </a:r>
                    </a:p>
                  </a:txBody>
                  <a:tcPr>
                    <a:solidFill>
                      <a:srgbClr val="DBF0FD"/>
                    </a:solidFill>
                  </a:tcPr>
                </a:tc>
                <a:tc>
                  <a:txBody>
                    <a:bodyPr/>
                    <a:lstStyle/>
                    <a:p>
                      <a:pPr algn="ctr"/>
                      <a:r>
                        <a:rPr lang="en-US" dirty="0">
                          <a:solidFill>
                            <a:schemeClr val="tx1"/>
                          </a:solidFill>
                          <a:latin typeface="+mn-lt"/>
                        </a:rPr>
                        <a:t>240</a:t>
                      </a:r>
                    </a:p>
                  </a:txBody>
                  <a:tcPr>
                    <a:solidFill>
                      <a:srgbClr val="DBF0FD"/>
                    </a:solidFill>
                  </a:tcPr>
                </a:tc>
                <a:extLst>
                  <a:ext uri="{0D108BD9-81ED-4DB2-BD59-A6C34878D82A}">
                    <a16:rowId xmlns:a16="http://schemas.microsoft.com/office/drawing/2014/main" xmlns="" val="10002"/>
                  </a:ext>
                </a:extLst>
              </a:tr>
              <a:tr h="381000">
                <a:tc>
                  <a:txBody>
                    <a:bodyPr/>
                    <a:lstStyle/>
                    <a:p>
                      <a:pPr algn="ctr"/>
                      <a:r>
                        <a:rPr lang="en-US" dirty="0">
                          <a:solidFill>
                            <a:schemeClr val="tx1"/>
                          </a:solidFill>
                          <a:latin typeface="+mn-lt"/>
                        </a:rPr>
                        <a:t>3</a:t>
                      </a:r>
                    </a:p>
                  </a:txBody>
                  <a:tcPr>
                    <a:solidFill>
                      <a:srgbClr val="F1F9FE"/>
                    </a:solidFill>
                  </a:tcPr>
                </a:tc>
                <a:tc>
                  <a:txBody>
                    <a:bodyPr/>
                    <a:lstStyle/>
                    <a:p>
                      <a:pPr algn="ctr"/>
                      <a:r>
                        <a:rPr lang="en-US" dirty="0">
                          <a:solidFill>
                            <a:schemeClr val="tx1"/>
                          </a:solidFill>
                          <a:latin typeface="+mn-lt"/>
                        </a:rPr>
                        <a:t>180</a:t>
                      </a:r>
                    </a:p>
                  </a:txBody>
                  <a:tcPr>
                    <a:solidFill>
                      <a:srgbClr val="F1F9FE"/>
                    </a:solidFill>
                  </a:tcPr>
                </a:tc>
                <a:tc>
                  <a:txBody>
                    <a:bodyPr/>
                    <a:lstStyle/>
                    <a:p>
                      <a:pPr algn="ctr"/>
                      <a:r>
                        <a:rPr lang="en-US" dirty="0">
                          <a:solidFill>
                            <a:schemeClr val="tx1"/>
                          </a:solidFill>
                          <a:latin typeface="+mn-lt"/>
                        </a:rPr>
                        <a:t>220</a:t>
                      </a:r>
                    </a:p>
                  </a:txBody>
                  <a:tcPr>
                    <a:solidFill>
                      <a:srgbClr val="F1F9FE"/>
                    </a:solidFill>
                  </a:tcPr>
                </a:tc>
                <a:extLst>
                  <a:ext uri="{0D108BD9-81ED-4DB2-BD59-A6C34878D82A}">
                    <a16:rowId xmlns:a16="http://schemas.microsoft.com/office/drawing/2014/main" xmlns="" val="10003"/>
                  </a:ext>
                </a:extLst>
              </a:tr>
              <a:tr h="381000">
                <a:tc>
                  <a:txBody>
                    <a:bodyPr/>
                    <a:lstStyle/>
                    <a:p>
                      <a:pPr algn="ctr"/>
                      <a:r>
                        <a:rPr lang="en-US" dirty="0">
                          <a:solidFill>
                            <a:schemeClr val="tx1"/>
                          </a:solidFill>
                          <a:latin typeface="+mn-lt"/>
                        </a:rPr>
                        <a:t>4</a:t>
                      </a:r>
                    </a:p>
                  </a:txBody>
                  <a:tcPr>
                    <a:solidFill>
                      <a:srgbClr val="DBF0FD"/>
                    </a:solidFill>
                  </a:tcPr>
                </a:tc>
                <a:tc>
                  <a:txBody>
                    <a:bodyPr/>
                    <a:lstStyle/>
                    <a:p>
                      <a:pPr algn="ctr"/>
                      <a:r>
                        <a:rPr lang="en-US" dirty="0">
                          <a:solidFill>
                            <a:schemeClr val="tx1"/>
                          </a:solidFill>
                          <a:latin typeface="+mn-lt"/>
                        </a:rPr>
                        <a:t>200</a:t>
                      </a:r>
                    </a:p>
                  </a:txBody>
                  <a:tcPr>
                    <a:solidFill>
                      <a:srgbClr val="DBF0FD"/>
                    </a:solidFill>
                  </a:tcPr>
                </a:tc>
                <a:tc>
                  <a:txBody>
                    <a:bodyPr/>
                    <a:lstStyle/>
                    <a:p>
                      <a:pPr algn="ctr"/>
                      <a:r>
                        <a:rPr lang="en-US" dirty="0">
                          <a:solidFill>
                            <a:schemeClr val="tx1"/>
                          </a:solidFill>
                          <a:latin typeface="+mn-lt"/>
                        </a:rPr>
                        <a:t>200</a:t>
                      </a:r>
                    </a:p>
                  </a:txBody>
                  <a:tcPr>
                    <a:solidFill>
                      <a:srgbClr val="DBF0FD"/>
                    </a:solidFill>
                  </a:tcPr>
                </a:tc>
                <a:extLst>
                  <a:ext uri="{0D108BD9-81ED-4DB2-BD59-A6C34878D82A}">
                    <a16:rowId xmlns:a16="http://schemas.microsoft.com/office/drawing/2014/main" xmlns="" val="10004"/>
                  </a:ext>
                </a:extLst>
              </a:tr>
              <a:tr h="381000">
                <a:tc>
                  <a:txBody>
                    <a:bodyPr/>
                    <a:lstStyle/>
                    <a:p>
                      <a:pPr algn="ctr"/>
                      <a:r>
                        <a:rPr lang="en-US" dirty="0">
                          <a:solidFill>
                            <a:schemeClr val="tx1"/>
                          </a:solidFill>
                          <a:latin typeface="+mn-lt"/>
                        </a:rPr>
                        <a:t>5</a:t>
                      </a:r>
                    </a:p>
                  </a:txBody>
                  <a:tcPr>
                    <a:solidFill>
                      <a:srgbClr val="F1F9FE"/>
                    </a:solidFill>
                  </a:tcPr>
                </a:tc>
                <a:tc>
                  <a:txBody>
                    <a:bodyPr/>
                    <a:lstStyle/>
                    <a:p>
                      <a:pPr algn="ctr"/>
                      <a:r>
                        <a:rPr lang="en-US" dirty="0">
                          <a:solidFill>
                            <a:schemeClr val="tx1"/>
                          </a:solidFill>
                          <a:latin typeface="+mn-lt"/>
                        </a:rPr>
                        <a:t>220</a:t>
                      </a:r>
                    </a:p>
                  </a:txBody>
                  <a:tcPr>
                    <a:solidFill>
                      <a:srgbClr val="F1F9FE"/>
                    </a:solidFill>
                  </a:tcPr>
                </a:tc>
                <a:tc>
                  <a:txBody>
                    <a:bodyPr/>
                    <a:lstStyle/>
                    <a:p>
                      <a:pPr algn="ctr"/>
                      <a:r>
                        <a:rPr lang="en-US" dirty="0">
                          <a:solidFill>
                            <a:schemeClr val="tx1"/>
                          </a:solidFill>
                          <a:latin typeface="+mn-lt"/>
                        </a:rPr>
                        <a:t>180</a:t>
                      </a:r>
                    </a:p>
                  </a:txBody>
                  <a:tcPr>
                    <a:solidFill>
                      <a:srgbClr val="F1F9FE"/>
                    </a:solidFill>
                  </a:tcPr>
                </a:tc>
                <a:extLst>
                  <a:ext uri="{0D108BD9-81ED-4DB2-BD59-A6C34878D82A}">
                    <a16:rowId xmlns:a16="http://schemas.microsoft.com/office/drawing/2014/main" xmlns="" val="10005"/>
                  </a:ext>
                </a:extLst>
              </a:tr>
              <a:tr h="381000">
                <a:tc>
                  <a:txBody>
                    <a:bodyPr/>
                    <a:lstStyle/>
                    <a:p>
                      <a:pPr algn="ctr"/>
                      <a:r>
                        <a:rPr lang="en-US" dirty="0">
                          <a:solidFill>
                            <a:schemeClr val="tx1"/>
                          </a:solidFill>
                          <a:latin typeface="+mn-lt"/>
                        </a:rPr>
                        <a:t>6</a:t>
                      </a:r>
                    </a:p>
                  </a:txBody>
                  <a:tcPr>
                    <a:solidFill>
                      <a:srgbClr val="DBF0FD"/>
                    </a:solidFill>
                  </a:tcPr>
                </a:tc>
                <a:tc>
                  <a:txBody>
                    <a:bodyPr/>
                    <a:lstStyle/>
                    <a:p>
                      <a:pPr algn="ctr"/>
                      <a:r>
                        <a:rPr lang="en-US" dirty="0">
                          <a:solidFill>
                            <a:schemeClr val="tx1"/>
                          </a:solidFill>
                          <a:latin typeface="+mn-lt"/>
                        </a:rPr>
                        <a:t>240</a:t>
                      </a:r>
                    </a:p>
                  </a:txBody>
                  <a:tcPr>
                    <a:solidFill>
                      <a:srgbClr val="DBF0FD"/>
                    </a:solidFill>
                  </a:tcPr>
                </a:tc>
                <a:tc>
                  <a:txBody>
                    <a:bodyPr/>
                    <a:lstStyle/>
                    <a:p>
                      <a:pPr algn="ctr"/>
                      <a:r>
                        <a:rPr lang="en-US" dirty="0">
                          <a:solidFill>
                            <a:schemeClr val="tx1"/>
                          </a:solidFill>
                          <a:latin typeface="+mn-lt"/>
                        </a:rPr>
                        <a:t>160</a:t>
                      </a:r>
                    </a:p>
                  </a:txBody>
                  <a:tcPr>
                    <a:solidFill>
                      <a:srgbClr val="DBF0FD"/>
                    </a:solidFill>
                  </a:tcPr>
                </a:tc>
                <a:extLst>
                  <a:ext uri="{0D108BD9-81ED-4DB2-BD59-A6C34878D82A}">
                    <a16:rowId xmlns:a16="http://schemas.microsoft.com/office/drawing/2014/main" xmlns="" val="10006"/>
                  </a:ext>
                </a:extLst>
              </a:tr>
              <a:tr h="381000">
                <a:tc>
                  <a:txBody>
                    <a:bodyPr/>
                    <a:lstStyle/>
                    <a:p>
                      <a:pPr algn="ctr"/>
                      <a:r>
                        <a:rPr lang="en-US" dirty="0">
                          <a:solidFill>
                            <a:schemeClr val="tx1"/>
                          </a:solidFill>
                          <a:latin typeface="+mn-lt"/>
                        </a:rPr>
                        <a:t>7</a:t>
                      </a:r>
                    </a:p>
                  </a:txBody>
                  <a:tcPr>
                    <a:solidFill>
                      <a:srgbClr val="F1F9FE"/>
                    </a:solidFill>
                  </a:tcPr>
                </a:tc>
                <a:tc>
                  <a:txBody>
                    <a:bodyPr/>
                    <a:lstStyle/>
                    <a:p>
                      <a:pPr algn="ctr"/>
                      <a:r>
                        <a:rPr lang="en-US" dirty="0">
                          <a:solidFill>
                            <a:schemeClr val="tx1"/>
                          </a:solidFill>
                          <a:latin typeface="+mn-lt"/>
                        </a:rPr>
                        <a:t>260</a:t>
                      </a:r>
                    </a:p>
                  </a:txBody>
                  <a:tcPr>
                    <a:solidFill>
                      <a:srgbClr val="F1F9FE"/>
                    </a:solidFill>
                  </a:tcPr>
                </a:tc>
                <a:tc>
                  <a:txBody>
                    <a:bodyPr/>
                    <a:lstStyle/>
                    <a:p>
                      <a:pPr algn="ctr"/>
                      <a:r>
                        <a:rPr lang="en-US" dirty="0">
                          <a:solidFill>
                            <a:schemeClr val="tx1"/>
                          </a:solidFill>
                          <a:latin typeface="+mn-lt"/>
                        </a:rPr>
                        <a:t>140</a:t>
                      </a:r>
                    </a:p>
                  </a:txBody>
                  <a:tcPr>
                    <a:solidFill>
                      <a:srgbClr val="F1F9FE"/>
                    </a:solidFill>
                  </a:tcPr>
                </a:tc>
                <a:extLst>
                  <a:ext uri="{0D108BD9-81ED-4DB2-BD59-A6C34878D82A}">
                    <a16:rowId xmlns:a16="http://schemas.microsoft.com/office/drawing/2014/main" xmlns="" val="10007"/>
                  </a:ext>
                </a:extLst>
              </a:tr>
              <a:tr h="381000">
                <a:tc>
                  <a:txBody>
                    <a:bodyPr/>
                    <a:lstStyle/>
                    <a:p>
                      <a:pPr algn="ctr"/>
                      <a:r>
                        <a:rPr lang="en-US" dirty="0">
                          <a:solidFill>
                            <a:schemeClr val="tx1"/>
                          </a:solidFill>
                          <a:latin typeface="+mn-lt"/>
                        </a:rPr>
                        <a:t>8</a:t>
                      </a:r>
                    </a:p>
                  </a:txBody>
                  <a:tcPr>
                    <a:solidFill>
                      <a:srgbClr val="DAF0FD"/>
                    </a:solidFill>
                  </a:tcPr>
                </a:tc>
                <a:tc>
                  <a:txBody>
                    <a:bodyPr/>
                    <a:lstStyle/>
                    <a:p>
                      <a:pPr algn="ctr"/>
                      <a:r>
                        <a:rPr lang="en-US" dirty="0">
                          <a:solidFill>
                            <a:schemeClr val="tx1"/>
                          </a:solidFill>
                          <a:latin typeface="+mn-lt"/>
                        </a:rPr>
                        <a:t>280</a:t>
                      </a:r>
                    </a:p>
                  </a:txBody>
                  <a:tcPr>
                    <a:solidFill>
                      <a:srgbClr val="DAF0FD"/>
                    </a:solidFill>
                  </a:tcPr>
                </a:tc>
                <a:tc>
                  <a:txBody>
                    <a:bodyPr/>
                    <a:lstStyle/>
                    <a:p>
                      <a:pPr algn="ctr"/>
                      <a:r>
                        <a:rPr lang="en-US" dirty="0">
                          <a:solidFill>
                            <a:schemeClr val="tx1"/>
                          </a:solidFill>
                          <a:latin typeface="+mn-lt"/>
                        </a:rPr>
                        <a:t>120</a:t>
                      </a:r>
                    </a:p>
                  </a:txBody>
                  <a:tcPr>
                    <a:solidFill>
                      <a:srgbClr val="DAF0FD"/>
                    </a:solidFill>
                  </a:tcPr>
                </a:tc>
                <a:extLst>
                  <a:ext uri="{0D108BD9-81ED-4DB2-BD59-A6C34878D82A}">
                    <a16:rowId xmlns:a16="http://schemas.microsoft.com/office/drawing/2014/main" xmlns="" val="10008"/>
                  </a:ext>
                </a:extLst>
              </a:tr>
            </a:tbl>
          </a:graphicData>
        </a:graphic>
      </p:graphicFrame>
      <p:pic>
        <p:nvPicPr>
          <p:cNvPr id="5" name="Picture 4" descr="A coordinate grid for demand and supply curves. The horizontal axis is labeled Q and the vertical axis is labeled P. ">
            <a:extLst>
              <a:ext uri="{FF2B5EF4-FFF2-40B4-BE49-F238E27FC236}">
                <a16:creationId xmlns:a16="http://schemas.microsoft.com/office/drawing/2014/main" xmlns="" id="{7898F9B6-746D-4E02-AF8D-C76080FCE185}"/>
              </a:ext>
            </a:extLst>
          </p:cNvPr>
          <p:cNvPicPr>
            <a:picLocks noChangeAspect="1"/>
          </p:cNvPicPr>
          <p:nvPr/>
        </p:nvPicPr>
        <p:blipFill>
          <a:blip r:embed="rId3"/>
          <a:stretch>
            <a:fillRect/>
          </a:stretch>
        </p:blipFill>
        <p:spPr>
          <a:xfrm>
            <a:off x="3941785" y="2451736"/>
            <a:ext cx="4857068" cy="3234686"/>
          </a:xfrm>
          <a:prstGeom prst="rect">
            <a:avLst/>
          </a:prstGeom>
        </p:spPr>
      </p:pic>
    </p:spTree>
    <p:extLst>
      <p:ext uri="{BB962C8B-B14F-4D97-AF65-F5344CB8AC3E}">
        <p14:creationId xmlns:p14="http://schemas.microsoft.com/office/powerpoint/2010/main" val="28218611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IX</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872132"/>
          </a:xfrm>
        </p:spPr>
        <p:txBody>
          <a:bodyPr>
            <a:noAutofit/>
          </a:bodyPr>
          <a:lstStyle/>
          <a:p>
            <a:pPr marL="403200" indent="-403200">
              <a:spcBef>
                <a:spcPts val="1000"/>
              </a:spcBef>
              <a:spcAft>
                <a:spcPts val="0"/>
              </a:spcAft>
              <a:buFont typeface="+mj-lt"/>
              <a:buAutoNum type="arabicPeriod"/>
            </a:pPr>
            <a:r>
              <a:rPr lang="en-US" sz="2200" dirty="0"/>
              <a:t>Graph the supply and demand curve and find the equilibrium.</a:t>
            </a:r>
          </a:p>
          <a:p>
            <a:pPr marL="403200" indent="-403200">
              <a:spcBef>
                <a:spcPts val="1000"/>
              </a:spcBef>
              <a:spcAft>
                <a:spcPts val="0"/>
              </a:spcAft>
              <a:buFont typeface="+mj-lt"/>
              <a:buAutoNum type="arabicPeriod"/>
            </a:pPr>
            <a:r>
              <a:rPr lang="en-US" sz="2200" dirty="0"/>
              <a:t>Circle the market equilibrium price and quantity in the schedule.</a:t>
            </a:r>
          </a:p>
        </p:txBody>
      </p:sp>
      <p:graphicFrame>
        <p:nvGraphicFramePr>
          <p:cNvPr id="7" name="Table 6">
            <a:extLst>
              <a:ext uri="{FF2B5EF4-FFF2-40B4-BE49-F238E27FC236}">
                <a16:creationId xmlns:a16="http://schemas.microsoft.com/office/drawing/2014/main" xmlns="" id="{62D1D4D9-D4EC-4CD9-AC71-F01889DB325E}"/>
              </a:ext>
            </a:extLst>
          </p:cNvPr>
          <p:cNvGraphicFramePr>
            <a:graphicFrameLocks noGrp="1"/>
          </p:cNvGraphicFramePr>
          <p:nvPr>
            <p:extLst>
              <p:ext uri="{D42A27DB-BD31-4B8C-83A1-F6EECF244321}">
                <p14:modId xmlns:p14="http://schemas.microsoft.com/office/powerpoint/2010/main" val="3219877380"/>
              </p:ext>
            </p:extLst>
          </p:nvPr>
        </p:nvGraphicFramePr>
        <p:xfrm>
          <a:off x="628650" y="2348746"/>
          <a:ext cx="2667000" cy="3429000"/>
        </p:xfrm>
        <a:graphic>
          <a:graphicData uri="http://schemas.openxmlformats.org/drawingml/2006/table">
            <a:tbl>
              <a:tblPr firstRow="1" bandRow="1">
                <a:tableStyleId>{5C22544A-7EE6-4342-B048-85BDC9FD1C3A}</a:tableStyleId>
              </a:tblPr>
              <a:tblGrid>
                <a:gridCol w="889000">
                  <a:extLst>
                    <a:ext uri="{9D8B030D-6E8A-4147-A177-3AD203B41FA5}">
                      <a16:colId xmlns:a16="http://schemas.microsoft.com/office/drawing/2014/main" xmlns="" val="20000"/>
                    </a:ext>
                  </a:extLst>
                </a:gridCol>
                <a:gridCol w="889000">
                  <a:extLst>
                    <a:ext uri="{9D8B030D-6E8A-4147-A177-3AD203B41FA5}">
                      <a16:colId xmlns:a16="http://schemas.microsoft.com/office/drawing/2014/main" xmlns="" val="20001"/>
                    </a:ext>
                  </a:extLst>
                </a:gridCol>
                <a:gridCol w="889000">
                  <a:extLst>
                    <a:ext uri="{9D8B030D-6E8A-4147-A177-3AD203B41FA5}">
                      <a16:colId xmlns:a16="http://schemas.microsoft.com/office/drawing/2014/main" xmlns="" val="20002"/>
                    </a:ext>
                  </a:extLst>
                </a:gridCol>
              </a:tblGrid>
              <a:tr h="381000">
                <a:tc>
                  <a:txBody>
                    <a:bodyPr/>
                    <a:lstStyle/>
                    <a:p>
                      <a:pPr algn="ctr"/>
                      <a:r>
                        <a:rPr lang="en-US" dirty="0">
                          <a:solidFill>
                            <a:schemeClr val="tx1"/>
                          </a:solidFill>
                          <a:latin typeface="+mn-lt"/>
                        </a:rPr>
                        <a:t>Price</a:t>
                      </a:r>
                    </a:p>
                  </a:txBody>
                  <a:tcPr>
                    <a:solidFill>
                      <a:srgbClr val="E4E8D0"/>
                    </a:solidFill>
                  </a:tcPr>
                </a:tc>
                <a:tc>
                  <a:txBody>
                    <a:bodyPr/>
                    <a:lstStyle/>
                    <a:p>
                      <a:pPr algn="ctr"/>
                      <a:r>
                        <a:rPr lang="en-US" dirty="0">
                          <a:solidFill>
                            <a:schemeClr val="tx1"/>
                          </a:solidFill>
                          <a:latin typeface="+mn-lt"/>
                        </a:rPr>
                        <a:t>Q</a:t>
                      </a:r>
                      <a:r>
                        <a:rPr lang="en-US" baseline="-25000" dirty="0">
                          <a:solidFill>
                            <a:schemeClr val="tx1"/>
                          </a:solidFill>
                          <a:latin typeface="+mn-lt"/>
                        </a:rPr>
                        <a:t>S</a:t>
                      </a:r>
                      <a:endParaRPr lang="en-US" dirty="0">
                        <a:solidFill>
                          <a:schemeClr val="tx1"/>
                        </a:solidFill>
                        <a:latin typeface="+mn-lt"/>
                      </a:endParaRPr>
                    </a:p>
                  </a:txBody>
                  <a:tcPr>
                    <a:solidFill>
                      <a:srgbClr val="E4E8D0"/>
                    </a:solidFill>
                  </a:tcPr>
                </a:tc>
                <a:tc>
                  <a:txBody>
                    <a:bodyPr/>
                    <a:lstStyle/>
                    <a:p>
                      <a:pPr algn="ctr"/>
                      <a:r>
                        <a:rPr lang="en-US" dirty="0">
                          <a:solidFill>
                            <a:schemeClr val="tx1"/>
                          </a:solidFill>
                          <a:latin typeface="+mn-lt"/>
                        </a:rPr>
                        <a:t>Q</a:t>
                      </a:r>
                      <a:r>
                        <a:rPr lang="en-US" baseline="-25000" dirty="0">
                          <a:solidFill>
                            <a:schemeClr val="tx1"/>
                          </a:solidFill>
                          <a:latin typeface="+mn-lt"/>
                        </a:rPr>
                        <a:t>D</a:t>
                      </a:r>
                      <a:endParaRPr lang="en-US" dirty="0">
                        <a:solidFill>
                          <a:schemeClr val="tx1"/>
                        </a:solidFill>
                        <a:latin typeface="+mn-lt"/>
                      </a:endParaRPr>
                    </a:p>
                  </a:txBody>
                  <a:tcPr>
                    <a:solidFill>
                      <a:srgbClr val="E4E8D0"/>
                    </a:solidFill>
                  </a:tcPr>
                </a:tc>
                <a:extLst>
                  <a:ext uri="{0D108BD9-81ED-4DB2-BD59-A6C34878D82A}">
                    <a16:rowId xmlns:a16="http://schemas.microsoft.com/office/drawing/2014/main" xmlns="" val="10000"/>
                  </a:ext>
                </a:extLst>
              </a:tr>
              <a:tr h="381000">
                <a:tc>
                  <a:txBody>
                    <a:bodyPr/>
                    <a:lstStyle/>
                    <a:p>
                      <a:pPr algn="ctr"/>
                      <a:r>
                        <a:rPr lang="en-US" dirty="0">
                          <a:solidFill>
                            <a:schemeClr val="tx1"/>
                          </a:solidFill>
                          <a:latin typeface="+mn-lt"/>
                        </a:rPr>
                        <a:t>1</a:t>
                      </a:r>
                    </a:p>
                  </a:txBody>
                  <a:tcPr>
                    <a:solidFill>
                      <a:srgbClr val="F1F9FE"/>
                    </a:solidFill>
                  </a:tcPr>
                </a:tc>
                <a:tc>
                  <a:txBody>
                    <a:bodyPr/>
                    <a:lstStyle/>
                    <a:p>
                      <a:pPr algn="ctr"/>
                      <a:r>
                        <a:rPr lang="en-US" dirty="0">
                          <a:solidFill>
                            <a:schemeClr val="tx1"/>
                          </a:solidFill>
                          <a:latin typeface="+mn-lt"/>
                        </a:rPr>
                        <a:t>140</a:t>
                      </a:r>
                    </a:p>
                  </a:txBody>
                  <a:tcPr>
                    <a:solidFill>
                      <a:srgbClr val="F1F9FE"/>
                    </a:solidFill>
                  </a:tcPr>
                </a:tc>
                <a:tc>
                  <a:txBody>
                    <a:bodyPr/>
                    <a:lstStyle/>
                    <a:p>
                      <a:pPr algn="ctr"/>
                      <a:r>
                        <a:rPr lang="en-US" dirty="0">
                          <a:solidFill>
                            <a:schemeClr val="tx1"/>
                          </a:solidFill>
                          <a:latin typeface="+mn-lt"/>
                        </a:rPr>
                        <a:t>260</a:t>
                      </a:r>
                    </a:p>
                  </a:txBody>
                  <a:tcPr>
                    <a:solidFill>
                      <a:srgbClr val="F1F9FE"/>
                    </a:solidFill>
                  </a:tcPr>
                </a:tc>
                <a:extLst>
                  <a:ext uri="{0D108BD9-81ED-4DB2-BD59-A6C34878D82A}">
                    <a16:rowId xmlns:a16="http://schemas.microsoft.com/office/drawing/2014/main" xmlns="" val="10001"/>
                  </a:ext>
                </a:extLst>
              </a:tr>
              <a:tr h="381000">
                <a:tc>
                  <a:txBody>
                    <a:bodyPr/>
                    <a:lstStyle/>
                    <a:p>
                      <a:pPr algn="ctr"/>
                      <a:r>
                        <a:rPr lang="en-US" dirty="0">
                          <a:solidFill>
                            <a:schemeClr val="tx1"/>
                          </a:solidFill>
                          <a:latin typeface="+mn-lt"/>
                        </a:rPr>
                        <a:t>2</a:t>
                      </a:r>
                    </a:p>
                  </a:txBody>
                  <a:tcPr>
                    <a:solidFill>
                      <a:srgbClr val="DBF0FD"/>
                    </a:solidFill>
                  </a:tcPr>
                </a:tc>
                <a:tc>
                  <a:txBody>
                    <a:bodyPr/>
                    <a:lstStyle/>
                    <a:p>
                      <a:pPr algn="ctr"/>
                      <a:r>
                        <a:rPr lang="en-US" dirty="0">
                          <a:solidFill>
                            <a:schemeClr val="tx1"/>
                          </a:solidFill>
                          <a:latin typeface="+mn-lt"/>
                        </a:rPr>
                        <a:t>160</a:t>
                      </a:r>
                    </a:p>
                  </a:txBody>
                  <a:tcPr>
                    <a:solidFill>
                      <a:srgbClr val="DBF0FD"/>
                    </a:solidFill>
                  </a:tcPr>
                </a:tc>
                <a:tc>
                  <a:txBody>
                    <a:bodyPr/>
                    <a:lstStyle/>
                    <a:p>
                      <a:pPr algn="ctr"/>
                      <a:r>
                        <a:rPr lang="en-US" dirty="0">
                          <a:solidFill>
                            <a:schemeClr val="tx1"/>
                          </a:solidFill>
                          <a:latin typeface="+mn-lt"/>
                        </a:rPr>
                        <a:t>240</a:t>
                      </a:r>
                    </a:p>
                  </a:txBody>
                  <a:tcPr>
                    <a:solidFill>
                      <a:srgbClr val="DBF0FD"/>
                    </a:solidFill>
                  </a:tcPr>
                </a:tc>
                <a:extLst>
                  <a:ext uri="{0D108BD9-81ED-4DB2-BD59-A6C34878D82A}">
                    <a16:rowId xmlns:a16="http://schemas.microsoft.com/office/drawing/2014/main" xmlns="" val="10002"/>
                  </a:ext>
                </a:extLst>
              </a:tr>
              <a:tr h="381000">
                <a:tc>
                  <a:txBody>
                    <a:bodyPr/>
                    <a:lstStyle/>
                    <a:p>
                      <a:pPr algn="ctr"/>
                      <a:r>
                        <a:rPr lang="en-US" dirty="0">
                          <a:solidFill>
                            <a:schemeClr val="tx1"/>
                          </a:solidFill>
                          <a:latin typeface="+mn-lt"/>
                        </a:rPr>
                        <a:t>3</a:t>
                      </a:r>
                    </a:p>
                  </a:txBody>
                  <a:tcPr>
                    <a:solidFill>
                      <a:srgbClr val="F1F9FE"/>
                    </a:solidFill>
                  </a:tcPr>
                </a:tc>
                <a:tc>
                  <a:txBody>
                    <a:bodyPr/>
                    <a:lstStyle/>
                    <a:p>
                      <a:pPr algn="ctr"/>
                      <a:r>
                        <a:rPr lang="en-US" dirty="0">
                          <a:solidFill>
                            <a:schemeClr val="tx1"/>
                          </a:solidFill>
                          <a:latin typeface="+mn-lt"/>
                        </a:rPr>
                        <a:t>180</a:t>
                      </a:r>
                    </a:p>
                  </a:txBody>
                  <a:tcPr>
                    <a:solidFill>
                      <a:srgbClr val="F1F9FE"/>
                    </a:solidFill>
                  </a:tcPr>
                </a:tc>
                <a:tc>
                  <a:txBody>
                    <a:bodyPr/>
                    <a:lstStyle/>
                    <a:p>
                      <a:pPr algn="ctr"/>
                      <a:r>
                        <a:rPr lang="en-US" dirty="0">
                          <a:solidFill>
                            <a:schemeClr val="tx1"/>
                          </a:solidFill>
                          <a:latin typeface="+mn-lt"/>
                        </a:rPr>
                        <a:t>220</a:t>
                      </a:r>
                    </a:p>
                  </a:txBody>
                  <a:tcPr>
                    <a:solidFill>
                      <a:srgbClr val="F1F9FE"/>
                    </a:solidFill>
                  </a:tcPr>
                </a:tc>
                <a:extLst>
                  <a:ext uri="{0D108BD9-81ED-4DB2-BD59-A6C34878D82A}">
                    <a16:rowId xmlns:a16="http://schemas.microsoft.com/office/drawing/2014/main" xmlns="" val="10003"/>
                  </a:ext>
                </a:extLst>
              </a:tr>
              <a:tr h="381000">
                <a:tc>
                  <a:txBody>
                    <a:bodyPr/>
                    <a:lstStyle/>
                    <a:p>
                      <a:pPr algn="ctr"/>
                      <a:r>
                        <a:rPr lang="en-US" b="1" dirty="0">
                          <a:solidFill>
                            <a:srgbClr val="AC0000"/>
                          </a:solidFill>
                          <a:latin typeface="+mn-lt"/>
                        </a:rPr>
                        <a:t>4</a:t>
                      </a:r>
                    </a:p>
                  </a:txBody>
                  <a:tcPr>
                    <a:solidFill>
                      <a:srgbClr val="DBF0FD"/>
                    </a:solidFill>
                  </a:tcPr>
                </a:tc>
                <a:tc>
                  <a:txBody>
                    <a:bodyPr/>
                    <a:lstStyle/>
                    <a:p>
                      <a:pPr algn="ctr"/>
                      <a:r>
                        <a:rPr lang="en-US" b="1" dirty="0">
                          <a:solidFill>
                            <a:srgbClr val="AC0000"/>
                          </a:solidFill>
                          <a:latin typeface="+mn-lt"/>
                        </a:rPr>
                        <a:t>200</a:t>
                      </a:r>
                    </a:p>
                  </a:txBody>
                  <a:tcPr>
                    <a:solidFill>
                      <a:srgbClr val="DBF0FD"/>
                    </a:solidFill>
                  </a:tcPr>
                </a:tc>
                <a:tc>
                  <a:txBody>
                    <a:bodyPr/>
                    <a:lstStyle/>
                    <a:p>
                      <a:pPr algn="ctr"/>
                      <a:r>
                        <a:rPr lang="en-US" b="1" dirty="0">
                          <a:solidFill>
                            <a:srgbClr val="AC0000"/>
                          </a:solidFill>
                          <a:latin typeface="+mn-lt"/>
                        </a:rPr>
                        <a:t>200</a:t>
                      </a:r>
                    </a:p>
                  </a:txBody>
                  <a:tcPr>
                    <a:solidFill>
                      <a:srgbClr val="DBF0FD"/>
                    </a:solidFill>
                  </a:tcPr>
                </a:tc>
                <a:extLst>
                  <a:ext uri="{0D108BD9-81ED-4DB2-BD59-A6C34878D82A}">
                    <a16:rowId xmlns:a16="http://schemas.microsoft.com/office/drawing/2014/main" xmlns="" val="10004"/>
                  </a:ext>
                </a:extLst>
              </a:tr>
              <a:tr h="381000">
                <a:tc>
                  <a:txBody>
                    <a:bodyPr/>
                    <a:lstStyle/>
                    <a:p>
                      <a:pPr algn="ctr"/>
                      <a:r>
                        <a:rPr lang="en-US" dirty="0">
                          <a:solidFill>
                            <a:schemeClr val="tx1"/>
                          </a:solidFill>
                          <a:latin typeface="+mn-lt"/>
                        </a:rPr>
                        <a:t>5</a:t>
                      </a:r>
                    </a:p>
                  </a:txBody>
                  <a:tcPr>
                    <a:solidFill>
                      <a:srgbClr val="F1F9FE"/>
                    </a:solidFill>
                  </a:tcPr>
                </a:tc>
                <a:tc>
                  <a:txBody>
                    <a:bodyPr/>
                    <a:lstStyle/>
                    <a:p>
                      <a:pPr algn="ctr"/>
                      <a:r>
                        <a:rPr lang="en-US" dirty="0">
                          <a:solidFill>
                            <a:schemeClr val="tx1"/>
                          </a:solidFill>
                          <a:latin typeface="+mn-lt"/>
                        </a:rPr>
                        <a:t>220</a:t>
                      </a:r>
                    </a:p>
                  </a:txBody>
                  <a:tcPr>
                    <a:solidFill>
                      <a:srgbClr val="F1F9FE"/>
                    </a:solidFill>
                  </a:tcPr>
                </a:tc>
                <a:tc>
                  <a:txBody>
                    <a:bodyPr/>
                    <a:lstStyle/>
                    <a:p>
                      <a:pPr algn="ctr"/>
                      <a:r>
                        <a:rPr lang="en-US" dirty="0">
                          <a:solidFill>
                            <a:schemeClr val="tx1"/>
                          </a:solidFill>
                          <a:latin typeface="+mn-lt"/>
                        </a:rPr>
                        <a:t>180</a:t>
                      </a:r>
                    </a:p>
                  </a:txBody>
                  <a:tcPr>
                    <a:solidFill>
                      <a:srgbClr val="F1F9FE"/>
                    </a:solidFill>
                  </a:tcPr>
                </a:tc>
                <a:extLst>
                  <a:ext uri="{0D108BD9-81ED-4DB2-BD59-A6C34878D82A}">
                    <a16:rowId xmlns:a16="http://schemas.microsoft.com/office/drawing/2014/main" xmlns="" val="10005"/>
                  </a:ext>
                </a:extLst>
              </a:tr>
              <a:tr h="381000">
                <a:tc>
                  <a:txBody>
                    <a:bodyPr/>
                    <a:lstStyle/>
                    <a:p>
                      <a:pPr algn="ctr"/>
                      <a:r>
                        <a:rPr lang="en-US" dirty="0">
                          <a:solidFill>
                            <a:schemeClr val="tx1"/>
                          </a:solidFill>
                          <a:latin typeface="+mn-lt"/>
                        </a:rPr>
                        <a:t>6</a:t>
                      </a:r>
                    </a:p>
                  </a:txBody>
                  <a:tcPr>
                    <a:solidFill>
                      <a:srgbClr val="DBF0FD"/>
                    </a:solidFill>
                  </a:tcPr>
                </a:tc>
                <a:tc>
                  <a:txBody>
                    <a:bodyPr/>
                    <a:lstStyle/>
                    <a:p>
                      <a:pPr algn="ctr"/>
                      <a:r>
                        <a:rPr lang="en-US" dirty="0">
                          <a:solidFill>
                            <a:schemeClr val="tx1"/>
                          </a:solidFill>
                          <a:latin typeface="+mn-lt"/>
                        </a:rPr>
                        <a:t>240</a:t>
                      </a:r>
                    </a:p>
                  </a:txBody>
                  <a:tcPr>
                    <a:solidFill>
                      <a:srgbClr val="DBF0FD"/>
                    </a:solidFill>
                  </a:tcPr>
                </a:tc>
                <a:tc>
                  <a:txBody>
                    <a:bodyPr/>
                    <a:lstStyle/>
                    <a:p>
                      <a:pPr algn="ctr"/>
                      <a:r>
                        <a:rPr lang="en-US" dirty="0">
                          <a:solidFill>
                            <a:schemeClr val="tx1"/>
                          </a:solidFill>
                          <a:latin typeface="+mn-lt"/>
                        </a:rPr>
                        <a:t>160</a:t>
                      </a:r>
                    </a:p>
                  </a:txBody>
                  <a:tcPr>
                    <a:solidFill>
                      <a:srgbClr val="DBF0FD"/>
                    </a:solidFill>
                  </a:tcPr>
                </a:tc>
                <a:extLst>
                  <a:ext uri="{0D108BD9-81ED-4DB2-BD59-A6C34878D82A}">
                    <a16:rowId xmlns:a16="http://schemas.microsoft.com/office/drawing/2014/main" xmlns="" val="10006"/>
                  </a:ext>
                </a:extLst>
              </a:tr>
              <a:tr h="381000">
                <a:tc>
                  <a:txBody>
                    <a:bodyPr/>
                    <a:lstStyle/>
                    <a:p>
                      <a:pPr algn="ctr"/>
                      <a:r>
                        <a:rPr lang="en-US" dirty="0">
                          <a:solidFill>
                            <a:schemeClr val="tx1"/>
                          </a:solidFill>
                          <a:latin typeface="+mn-lt"/>
                        </a:rPr>
                        <a:t>7</a:t>
                      </a:r>
                    </a:p>
                  </a:txBody>
                  <a:tcPr>
                    <a:solidFill>
                      <a:srgbClr val="F1F9FE"/>
                    </a:solidFill>
                  </a:tcPr>
                </a:tc>
                <a:tc>
                  <a:txBody>
                    <a:bodyPr/>
                    <a:lstStyle/>
                    <a:p>
                      <a:pPr algn="ctr"/>
                      <a:r>
                        <a:rPr lang="en-US" dirty="0">
                          <a:solidFill>
                            <a:schemeClr val="tx1"/>
                          </a:solidFill>
                          <a:latin typeface="+mn-lt"/>
                        </a:rPr>
                        <a:t>260</a:t>
                      </a:r>
                    </a:p>
                  </a:txBody>
                  <a:tcPr>
                    <a:solidFill>
                      <a:srgbClr val="F1F9FE"/>
                    </a:solidFill>
                  </a:tcPr>
                </a:tc>
                <a:tc>
                  <a:txBody>
                    <a:bodyPr/>
                    <a:lstStyle/>
                    <a:p>
                      <a:pPr algn="ctr"/>
                      <a:r>
                        <a:rPr lang="en-US" dirty="0">
                          <a:solidFill>
                            <a:schemeClr val="tx1"/>
                          </a:solidFill>
                          <a:latin typeface="+mn-lt"/>
                        </a:rPr>
                        <a:t>140</a:t>
                      </a:r>
                    </a:p>
                  </a:txBody>
                  <a:tcPr>
                    <a:solidFill>
                      <a:srgbClr val="F1F9FE"/>
                    </a:solidFill>
                  </a:tcPr>
                </a:tc>
                <a:extLst>
                  <a:ext uri="{0D108BD9-81ED-4DB2-BD59-A6C34878D82A}">
                    <a16:rowId xmlns:a16="http://schemas.microsoft.com/office/drawing/2014/main" xmlns="" val="10007"/>
                  </a:ext>
                </a:extLst>
              </a:tr>
              <a:tr h="381000">
                <a:tc>
                  <a:txBody>
                    <a:bodyPr/>
                    <a:lstStyle/>
                    <a:p>
                      <a:pPr algn="ctr"/>
                      <a:r>
                        <a:rPr lang="en-US" dirty="0">
                          <a:solidFill>
                            <a:schemeClr val="tx1"/>
                          </a:solidFill>
                          <a:latin typeface="+mn-lt"/>
                        </a:rPr>
                        <a:t>8</a:t>
                      </a:r>
                    </a:p>
                  </a:txBody>
                  <a:tcPr>
                    <a:solidFill>
                      <a:srgbClr val="DAF0FD"/>
                    </a:solidFill>
                  </a:tcPr>
                </a:tc>
                <a:tc>
                  <a:txBody>
                    <a:bodyPr/>
                    <a:lstStyle/>
                    <a:p>
                      <a:pPr algn="ctr"/>
                      <a:r>
                        <a:rPr lang="en-US" dirty="0">
                          <a:solidFill>
                            <a:schemeClr val="tx1"/>
                          </a:solidFill>
                          <a:latin typeface="+mn-lt"/>
                        </a:rPr>
                        <a:t>280</a:t>
                      </a:r>
                    </a:p>
                  </a:txBody>
                  <a:tcPr>
                    <a:solidFill>
                      <a:srgbClr val="DAF0FD"/>
                    </a:solidFill>
                  </a:tcPr>
                </a:tc>
                <a:tc>
                  <a:txBody>
                    <a:bodyPr/>
                    <a:lstStyle/>
                    <a:p>
                      <a:pPr algn="ctr"/>
                      <a:r>
                        <a:rPr lang="en-US" dirty="0">
                          <a:solidFill>
                            <a:schemeClr val="tx1"/>
                          </a:solidFill>
                          <a:latin typeface="+mn-lt"/>
                        </a:rPr>
                        <a:t>120</a:t>
                      </a:r>
                    </a:p>
                  </a:txBody>
                  <a:tcPr>
                    <a:solidFill>
                      <a:srgbClr val="DAF0FD"/>
                    </a:solidFill>
                  </a:tcPr>
                </a:tc>
                <a:extLst>
                  <a:ext uri="{0D108BD9-81ED-4DB2-BD59-A6C34878D82A}">
                    <a16:rowId xmlns:a16="http://schemas.microsoft.com/office/drawing/2014/main" xmlns="" val="10008"/>
                  </a:ext>
                </a:extLst>
              </a:tr>
            </a:tbl>
          </a:graphicData>
        </a:graphic>
      </p:graphicFrame>
      <p:pic>
        <p:nvPicPr>
          <p:cNvPr id="2" name="Picture 1" descr="Equilibrium price and quantity are identified on the graph. Supply and demand curves intersect at (200, 4). ">
            <a:extLst>
              <a:ext uri="{FF2B5EF4-FFF2-40B4-BE49-F238E27FC236}">
                <a16:creationId xmlns:a16="http://schemas.microsoft.com/office/drawing/2014/main" xmlns="" id="{EBEC6303-47F3-4BDB-AE63-1E515FFCC74E}"/>
              </a:ext>
            </a:extLst>
          </p:cNvPr>
          <p:cNvPicPr>
            <a:picLocks noChangeAspect="1"/>
          </p:cNvPicPr>
          <p:nvPr/>
        </p:nvPicPr>
        <p:blipFill>
          <a:blip r:embed="rId3"/>
          <a:stretch>
            <a:fillRect/>
          </a:stretch>
        </p:blipFill>
        <p:spPr>
          <a:xfrm>
            <a:off x="3496659" y="2309400"/>
            <a:ext cx="5259641" cy="3519360"/>
          </a:xfrm>
          <a:prstGeom prst="rect">
            <a:avLst/>
          </a:prstGeom>
        </p:spPr>
      </p:pic>
    </p:spTree>
    <p:extLst>
      <p:ext uri="{BB962C8B-B14F-4D97-AF65-F5344CB8AC3E}">
        <p14:creationId xmlns:p14="http://schemas.microsoft.com/office/powerpoint/2010/main" val="28563132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6A5787-07AC-4BC3-9241-A08DA9B1257E}"/>
              </a:ext>
            </a:extLst>
          </p:cNvPr>
          <p:cNvSpPr>
            <a:spLocks noGrp="1"/>
          </p:cNvSpPr>
          <p:nvPr>
            <p:ph type="title"/>
          </p:nvPr>
        </p:nvSpPr>
        <p:spPr/>
        <p:txBody>
          <a:bodyPr/>
          <a:lstStyle/>
          <a:p>
            <a:r>
              <a:rPr lang="en-US" dirty="0"/>
              <a:t>Reaching equilibrium</a:t>
            </a:r>
            <a:endParaRPr lang="en-IN" dirty="0"/>
          </a:p>
        </p:txBody>
      </p:sp>
      <p:sp>
        <p:nvSpPr>
          <p:cNvPr id="3" name="Content Placeholder 2">
            <a:extLst>
              <a:ext uri="{FF2B5EF4-FFF2-40B4-BE49-F238E27FC236}">
                <a16:creationId xmlns:a16="http://schemas.microsoft.com/office/drawing/2014/main" xmlns="" id="{CA0FB852-C8E0-4AF6-AFF9-584690748208}"/>
              </a:ext>
            </a:extLst>
          </p:cNvPr>
          <p:cNvSpPr>
            <a:spLocks noGrp="1"/>
          </p:cNvSpPr>
          <p:nvPr>
            <p:ph sz="quarter" idx="11"/>
          </p:nvPr>
        </p:nvSpPr>
        <p:spPr>
          <a:xfrm>
            <a:off x="342900" y="1276710"/>
            <a:ext cx="8458200" cy="3600090"/>
          </a:xfrm>
        </p:spPr>
        <p:txBody>
          <a:bodyPr>
            <a:noAutofit/>
          </a:bodyPr>
          <a:lstStyle/>
          <a:p>
            <a:pPr>
              <a:spcBef>
                <a:spcPts val="1000"/>
              </a:spcBef>
              <a:spcAft>
                <a:spcPts val="0"/>
              </a:spcAft>
            </a:pPr>
            <a:r>
              <a:rPr lang="en-US" dirty="0"/>
              <a:t>What happens when the market is not in equilibrium?</a:t>
            </a:r>
          </a:p>
          <a:p>
            <a:pPr>
              <a:spcBef>
                <a:spcPts val="1000"/>
              </a:spcBef>
              <a:spcAft>
                <a:spcPts val="0"/>
              </a:spcAft>
            </a:pPr>
            <a:r>
              <a:rPr lang="en-US" sz="2600" dirty="0"/>
              <a:t>If the market price is not equal to the equilibrium price, then quantity demanded is not equal to quantity supplied.</a:t>
            </a:r>
          </a:p>
          <a:p>
            <a:pPr marL="291600" lvl="1" indent="-291600">
              <a:spcBef>
                <a:spcPts val="1000"/>
              </a:spcBef>
              <a:spcAft>
                <a:spcPts val="0"/>
              </a:spcAft>
            </a:pPr>
            <a:r>
              <a:rPr lang="en-US" sz="2400" dirty="0"/>
              <a:t>If the price is too high, </a:t>
            </a:r>
            <a:r>
              <a:rPr lang="en-US" sz="2400" i="1" dirty="0">
                <a:solidFill>
                  <a:srgbClr val="AC0000"/>
                </a:solidFill>
              </a:rPr>
              <a:t>excess supply </a:t>
            </a:r>
            <a:r>
              <a:rPr lang="en-US" sz="2400" dirty="0"/>
              <a:t>occurs and there is a </a:t>
            </a:r>
            <a:r>
              <a:rPr lang="en-US" sz="2400" i="1" dirty="0">
                <a:solidFill>
                  <a:srgbClr val="AC0000"/>
                </a:solidFill>
              </a:rPr>
              <a:t>surplus</a:t>
            </a:r>
            <a:r>
              <a:rPr lang="en-US" sz="2400" i="1" dirty="0">
                <a:solidFill>
                  <a:srgbClr val="9D0505"/>
                </a:solidFill>
              </a:rPr>
              <a:t> </a:t>
            </a:r>
            <a:r>
              <a:rPr lang="en-US" sz="2400" dirty="0"/>
              <a:t>of the good or service.</a:t>
            </a:r>
          </a:p>
          <a:p>
            <a:pPr marL="622800" lvl="2" indent="-320400">
              <a:spcBef>
                <a:spcPts val="1000"/>
              </a:spcBef>
              <a:spcAft>
                <a:spcPts val="0"/>
              </a:spcAft>
            </a:pPr>
            <a:r>
              <a:rPr lang="en-US" sz="2200" dirty="0"/>
              <a:t>A lower price alleviates the surplus.</a:t>
            </a:r>
          </a:p>
        </p:txBody>
      </p:sp>
      <p:sp>
        <p:nvSpPr>
          <p:cNvPr id="4" name="Content Placeholder 3">
            <a:extLst>
              <a:ext uri="{FF2B5EF4-FFF2-40B4-BE49-F238E27FC236}">
                <a16:creationId xmlns:a16="http://schemas.microsoft.com/office/drawing/2014/main" xmlns="" id="{DE516E20-4777-40A5-9D4A-A409D2DD15F3}"/>
              </a:ext>
            </a:extLst>
          </p:cNvPr>
          <p:cNvSpPr>
            <a:spLocks noGrp="1"/>
          </p:cNvSpPr>
          <p:nvPr>
            <p:ph sz="quarter" idx="14"/>
          </p:nvPr>
        </p:nvSpPr>
        <p:spPr>
          <a:xfrm>
            <a:off x="342900" y="4879970"/>
            <a:ext cx="8458200" cy="1362036"/>
          </a:xfrm>
        </p:spPr>
        <p:txBody>
          <a:bodyPr>
            <a:normAutofit/>
          </a:bodyPr>
          <a:lstStyle/>
          <a:p>
            <a:pPr marL="291600" lvl="1" indent="-291600">
              <a:spcBef>
                <a:spcPts val="1000"/>
              </a:spcBef>
              <a:spcAft>
                <a:spcPts val="0"/>
              </a:spcAft>
            </a:pPr>
            <a:r>
              <a:rPr lang="en-US" sz="2400" dirty="0"/>
              <a:t>If the price is too low, </a:t>
            </a:r>
            <a:r>
              <a:rPr lang="en-US" sz="2400" i="1" dirty="0">
                <a:solidFill>
                  <a:srgbClr val="9D0505"/>
                </a:solidFill>
              </a:rPr>
              <a:t>excess demand </a:t>
            </a:r>
            <a:r>
              <a:rPr lang="en-US" sz="2400" dirty="0"/>
              <a:t>occurs and there is a </a:t>
            </a:r>
            <a:r>
              <a:rPr lang="en-US" sz="2400" i="1" dirty="0">
                <a:solidFill>
                  <a:srgbClr val="9D0505"/>
                </a:solidFill>
              </a:rPr>
              <a:t>shortage</a:t>
            </a:r>
            <a:r>
              <a:rPr lang="en-US" sz="2400" dirty="0"/>
              <a:t> of the good or service.</a:t>
            </a:r>
          </a:p>
          <a:p>
            <a:pPr marL="622800" lvl="2" indent="-320400">
              <a:spcBef>
                <a:spcPts val="1000"/>
              </a:spcBef>
              <a:spcAft>
                <a:spcPts val="0"/>
              </a:spcAft>
            </a:pPr>
            <a:r>
              <a:rPr lang="en-US" sz="2200" dirty="0"/>
              <a:t>A higher price alleviates the shortage.</a:t>
            </a:r>
            <a:endParaRPr lang="en-IN" sz="2200" dirty="0"/>
          </a:p>
        </p:txBody>
      </p:sp>
    </p:spTree>
    <p:extLst>
      <p:ext uri="{BB962C8B-B14F-4D97-AF65-F5344CB8AC3E}">
        <p14:creationId xmlns:p14="http://schemas.microsoft.com/office/powerpoint/2010/main" val="26596618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 surplus</a:t>
            </a:r>
            <a:endParaRPr lang="en-IN" dirty="0"/>
          </a:p>
        </p:txBody>
      </p:sp>
      <p:pic>
        <p:nvPicPr>
          <p:cNvPr id="3" name="Picture 2" descr="The graph shows Supply and demand curves intersect at (150, 100). ">
            <a:extLst>
              <a:ext uri="{FF2B5EF4-FFF2-40B4-BE49-F238E27FC236}">
                <a16:creationId xmlns:a16="http://schemas.microsoft.com/office/drawing/2014/main" xmlns="" id="{26F3B99F-FE92-4B17-825B-857C06FB5243}"/>
              </a:ext>
            </a:extLst>
          </p:cNvPr>
          <p:cNvPicPr>
            <a:picLocks noChangeAspect="1"/>
          </p:cNvPicPr>
          <p:nvPr/>
        </p:nvPicPr>
        <p:blipFill>
          <a:blip r:embed="rId4"/>
          <a:stretch>
            <a:fillRect/>
          </a:stretch>
        </p:blipFill>
        <p:spPr>
          <a:xfrm>
            <a:off x="406852" y="1818962"/>
            <a:ext cx="4073589" cy="3220075"/>
          </a:xfrm>
          <a:prstGeom prst="rect">
            <a:avLst/>
          </a:prstGeom>
        </p:spPr>
      </p:pic>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4572000" y="1544726"/>
            <a:ext cx="4229100" cy="3366731"/>
          </a:xfrm>
        </p:spPr>
        <p:txBody>
          <a:bodyPr>
            <a:noAutofit/>
          </a:bodyPr>
          <a:lstStyle/>
          <a:p>
            <a:pPr marL="291600" indent="-291600">
              <a:spcBef>
                <a:spcPts val="1000"/>
              </a:spcBef>
              <a:spcAft>
                <a:spcPts val="0"/>
              </a:spcAft>
              <a:buFont typeface="Arial" pitchFamily="34" charset="0"/>
              <a:buChar char="•"/>
            </a:pPr>
            <a:r>
              <a:rPr lang="en-US" sz="2400" dirty="0"/>
              <a:t>A surplus provides incentives for the price to decrease. </a:t>
            </a:r>
          </a:p>
          <a:p>
            <a:pPr marL="291600" indent="-291600">
              <a:spcBef>
                <a:spcPts val="1000"/>
              </a:spcBef>
              <a:spcAft>
                <a:spcPts val="0"/>
              </a:spcAft>
              <a:buFont typeface="Arial" pitchFamily="34" charset="0"/>
              <a:buChar char="•"/>
            </a:pPr>
            <a:r>
              <a:rPr lang="en-US" sz="2400" dirty="0"/>
              <a:t>As the price decreases…</a:t>
            </a:r>
          </a:p>
          <a:p>
            <a:pPr marL="403200" indent="-403200">
              <a:spcBef>
                <a:spcPts val="1000"/>
              </a:spcBef>
              <a:spcAft>
                <a:spcPts val="0"/>
              </a:spcAft>
              <a:buFont typeface="+mj-lt"/>
              <a:buAutoNum type="arabicPeriod"/>
            </a:pPr>
            <a:r>
              <a:rPr lang="en-US" sz="2400" dirty="0"/>
              <a:t>The quantity supplied decreases.</a:t>
            </a:r>
          </a:p>
          <a:p>
            <a:pPr marL="403200" indent="-403200">
              <a:spcBef>
                <a:spcPts val="1000"/>
              </a:spcBef>
              <a:spcAft>
                <a:spcPts val="0"/>
              </a:spcAft>
              <a:buFont typeface="+mj-lt"/>
              <a:buAutoNum type="arabicPeriod"/>
            </a:pPr>
            <a:r>
              <a:rPr lang="en-US" sz="2400" dirty="0"/>
              <a:t>The quantity demanded increases.</a:t>
            </a:r>
          </a:p>
        </p:txBody>
      </p:sp>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4572000" y="4911457"/>
            <a:ext cx="4229100" cy="845656"/>
          </a:xfrm>
        </p:spPr>
        <p:txBody>
          <a:bodyPr>
            <a:noAutofit/>
          </a:bodyPr>
          <a:lstStyle/>
          <a:p>
            <a:pPr marL="291600" indent="-291600">
              <a:spcBef>
                <a:spcPts val="1000"/>
              </a:spcBef>
              <a:spcAft>
                <a:spcPts val="0"/>
              </a:spcAft>
              <a:buFont typeface="Arial" panose="020B0604020202020204" pitchFamily="34" charset="0"/>
              <a:buChar char="•"/>
            </a:pPr>
            <a:r>
              <a:rPr lang="en-US" sz="2400" dirty="0"/>
              <a:t>The price continues to decrease until</a:t>
            </a:r>
          </a:p>
        </p:txBody>
      </p:sp>
      <p:graphicFrame>
        <p:nvGraphicFramePr>
          <p:cNvPr id="4" name="Object 3">
            <a:extLst>
              <a:ext uri="{FF2B5EF4-FFF2-40B4-BE49-F238E27FC236}">
                <a16:creationId xmlns:a16="http://schemas.microsoft.com/office/drawing/2014/main" xmlns="" id="{9C4E9A02-0360-4F50-8354-6E796F1D189F}"/>
              </a:ext>
            </a:extLst>
          </p:cNvPr>
          <p:cNvGraphicFramePr>
            <a:graphicFrameLocks noChangeAspect="1"/>
          </p:cNvGraphicFramePr>
          <p:nvPr>
            <p:extLst>
              <p:ext uri="{D42A27DB-BD31-4B8C-83A1-F6EECF244321}">
                <p14:modId xmlns:p14="http://schemas.microsoft.com/office/powerpoint/2010/main" val="1596857725"/>
              </p:ext>
            </p:extLst>
          </p:nvPr>
        </p:nvGraphicFramePr>
        <p:xfrm>
          <a:off x="6882874" y="5300931"/>
          <a:ext cx="1757159" cy="470226"/>
        </p:xfrm>
        <a:graphic>
          <a:graphicData uri="http://schemas.openxmlformats.org/presentationml/2006/ole">
            <mc:AlternateContent xmlns:mc="http://schemas.openxmlformats.org/markup-compatibility/2006">
              <mc:Choice xmlns:v="urn:schemas-microsoft-com:vml" Requires="v">
                <p:oleObj spid="_x0000_s4248" name="Equation" r:id="rId5" imgW="901440" imgH="241200" progId="Equation.DSMT4">
                  <p:embed/>
                </p:oleObj>
              </mc:Choice>
              <mc:Fallback>
                <p:oleObj name="Equation" r:id="rId5" imgW="901440" imgH="241200" progId="Equation.DSMT4">
                  <p:embed/>
                  <p:pic>
                    <p:nvPicPr>
                      <p:cNvPr id="0" name=""/>
                      <p:cNvPicPr/>
                      <p:nvPr/>
                    </p:nvPicPr>
                    <p:blipFill>
                      <a:blip r:embed="rId6"/>
                      <a:stretch>
                        <a:fillRect/>
                      </a:stretch>
                    </p:blipFill>
                    <p:spPr>
                      <a:xfrm>
                        <a:off x="6882874" y="5300931"/>
                        <a:ext cx="1757159" cy="470226"/>
                      </a:xfrm>
                      <a:prstGeom prst="rect">
                        <a:avLst/>
                      </a:prstGeom>
                    </p:spPr>
                  </p:pic>
                </p:oleObj>
              </mc:Fallback>
            </mc:AlternateContent>
          </a:graphicData>
        </a:graphic>
      </p:graphicFrame>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7" action="ppaction://hlinksldjump"/>
              </a:rPr>
              <a:t>Access the text alternative for slide images.</a:t>
            </a:r>
          </a:p>
        </p:txBody>
      </p:sp>
    </p:spTree>
    <p:extLst>
      <p:ext uri="{BB962C8B-B14F-4D97-AF65-F5344CB8AC3E}">
        <p14:creationId xmlns:p14="http://schemas.microsoft.com/office/powerpoint/2010/main" val="23322883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 shortage</a:t>
            </a:r>
            <a:endParaRPr lang="en-IN" dirty="0"/>
          </a:p>
        </p:txBody>
      </p:sp>
      <p:pic>
        <p:nvPicPr>
          <p:cNvPr id="2" name="Picture 1" descr="The graph shows Supply and demand curves intersect at (150, 100). ">
            <a:extLst>
              <a:ext uri="{FF2B5EF4-FFF2-40B4-BE49-F238E27FC236}">
                <a16:creationId xmlns:a16="http://schemas.microsoft.com/office/drawing/2014/main" xmlns="" id="{B6AA8FC8-6B18-4E70-ADEF-8FB29F3E2617}"/>
              </a:ext>
            </a:extLst>
          </p:cNvPr>
          <p:cNvPicPr>
            <a:picLocks noChangeAspect="1"/>
          </p:cNvPicPr>
          <p:nvPr/>
        </p:nvPicPr>
        <p:blipFill>
          <a:blip r:embed="rId4"/>
          <a:stretch>
            <a:fillRect/>
          </a:stretch>
        </p:blipFill>
        <p:spPr>
          <a:xfrm>
            <a:off x="408538" y="1821734"/>
            <a:ext cx="3968285" cy="3214533"/>
          </a:xfrm>
          <a:prstGeom prst="rect">
            <a:avLst/>
          </a:prstGeom>
        </p:spPr>
      </p:pic>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4572000" y="1544726"/>
            <a:ext cx="4229100" cy="3366731"/>
          </a:xfrm>
        </p:spPr>
        <p:txBody>
          <a:bodyPr>
            <a:noAutofit/>
          </a:bodyPr>
          <a:lstStyle/>
          <a:p>
            <a:pPr marL="291600" indent="-291600">
              <a:spcBef>
                <a:spcPts val="1000"/>
              </a:spcBef>
              <a:spcAft>
                <a:spcPts val="0"/>
              </a:spcAft>
              <a:buFont typeface="Arial" pitchFamily="34" charset="0"/>
              <a:buChar char="•"/>
            </a:pPr>
            <a:r>
              <a:rPr lang="en-IN" sz="2400" dirty="0"/>
              <a:t>A shortage provides incentives for the price to increase. </a:t>
            </a:r>
          </a:p>
          <a:p>
            <a:pPr marL="291600" indent="-291600">
              <a:spcBef>
                <a:spcPts val="1000"/>
              </a:spcBef>
              <a:spcAft>
                <a:spcPts val="0"/>
              </a:spcAft>
              <a:buFont typeface="Arial" pitchFamily="34" charset="0"/>
              <a:buChar char="•"/>
            </a:pPr>
            <a:r>
              <a:rPr lang="en-IN" sz="2400" dirty="0"/>
              <a:t>As the price increases…</a:t>
            </a:r>
          </a:p>
          <a:p>
            <a:pPr marL="403200" indent="-403200">
              <a:spcBef>
                <a:spcPts val="1000"/>
              </a:spcBef>
              <a:spcAft>
                <a:spcPts val="0"/>
              </a:spcAft>
              <a:buFont typeface="+mj-lt"/>
              <a:buAutoNum type="arabicPeriod"/>
            </a:pPr>
            <a:r>
              <a:rPr lang="en-US" sz="2400" dirty="0"/>
              <a:t>The quantity supplied increases.</a:t>
            </a:r>
          </a:p>
          <a:p>
            <a:pPr marL="403200" indent="-403200">
              <a:spcBef>
                <a:spcPts val="1000"/>
              </a:spcBef>
              <a:spcAft>
                <a:spcPts val="0"/>
              </a:spcAft>
              <a:buFont typeface="+mj-lt"/>
              <a:buAutoNum type="arabicPeriod"/>
            </a:pPr>
            <a:r>
              <a:rPr lang="en-US" sz="2400" dirty="0"/>
              <a:t>The quantity demanded decreases.</a:t>
            </a:r>
          </a:p>
        </p:txBody>
      </p:sp>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4572000" y="4911457"/>
            <a:ext cx="4229100" cy="845656"/>
          </a:xfrm>
        </p:spPr>
        <p:txBody>
          <a:bodyPr>
            <a:noAutofit/>
          </a:bodyPr>
          <a:lstStyle/>
          <a:p>
            <a:pPr marL="291600" indent="-291600">
              <a:spcBef>
                <a:spcPts val="1000"/>
              </a:spcBef>
              <a:spcAft>
                <a:spcPts val="0"/>
              </a:spcAft>
              <a:buFont typeface="Arial" panose="020B0604020202020204" pitchFamily="34" charset="0"/>
              <a:buChar char="•"/>
            </a:pPr>
            <a:r>
              <a:rPr lang="en-US" sz="2400" dirty="0"/>
              <a:t>The price continues to increase until</a:t>
            </a:r>
          </a:p>
        </p:txBody>
      </p:sp>
      <p:graphicFrame>
        <p:nvGraphicFramePr>
          <p:cNvPr id="4" name="Object 3">
            <a:extLst>
              <a:ext uri="{FF2B5EF4-FFF2-40B4-BE49-F238E27FC236}">
                <a16:creationId xmlns:a16="http://schemas.microsoft.com/office/drawing/2014/main" xmlns="" id="{9C4E9A02-0360-4F50-8354-6E796F1D189F}"/>
              </a:ext>
            </a:extLst>
          </p:cNvPr>
          <p:cNvGraphicFramePr>
            <a:graphicFrameLocks noChangeAspect="1"/>
          </p:cNvGraphicFramePr>
          <p:nvPr>
            <p:extLst>
              <p:ext uri="{D42A27DB-BD31-4B8C-83A1-F6EECF244321}">
                <p14:modId xmlns:p14="http://schemas.microsoft.com/office/powerpoint/2010/main" val="128817227"/>
              </p:ext>
            </p:extLst>
          </p:nvPr>
        </p:nvGraphicFramePr>
        <p:xfrm>
          <a:off x="6882874" y="5300931"/>
          <a:ext cx="1757159" cy="470226"/>
        </p:xfrm>
        <a:graphic>
          <a:graphicData uri="http://schemas.openxmlformats.org/presentationml/2006/ole">
            <mc:AlternateContent xmlns:mc="http://schemas.openxmlformats.org/markup-compatibility/2006">
              <mc:Choice xmlns:v="urn:schemas-microsoft-com:vml" Requires="v">
                <p:oleObj spid="_x0000_s5258" name="Equation" r:id="rId5" imgW="901440" imgH="241200" progId="Equation.DSMT4">
                  <p:embed/>
                </p:oleObj>
              </mc:Choice>
              <mc:Fallback>
                <p:oleObj name="Equation" r:id="rId5" imgW="901440" imgH="241200" progId="Equation.DSMT4">
                  <p:embed/>
                  <p:pic>
                    <p:nvPicPr>
                      <p:cNvPr id="4" name="Object 3">
                        <a:extLst>
                          <a:ext uri="{FF2B5EF4-FFF2-40B4-BE49-F238E27FC236}">
                            <a16:creationId xmlns:a16="http://schemas.microsoft.com/office/drawing/2014/main" xmlns="" id="{9C4E9A02-0360-4F50-8354-6E796F1D189F}"/>
                          </a:ext>
                        </a:extLst>
                      </p:cNvPr>
                      <p:cNvPicPr/>
                      <p:nvPr/>
                    </p:nvPicPr>
                    <p:blipFill>
                      <a:blip r:embed="rId6"/>
                      <a:stretch>
                        <a:fillRect/>
                      </a:stretch>
                    </p:blipFill>
                    <p:spPr>
                      <a:xfrm>
                        <a:off x="6882874" y="5300931"/>
                        <a:ext cx="1757159" cy="470226"/>
                      </a:xfrm>
                      <a:prstGeom prst="rect">
                        <a:avLst/>
                      </a:prstGeom>
                    </p:spPr>
                  </p:pic>
                </p:oleObj>
              </mc:Fallback>
            </mc:AlternateContent>
          </a:graphicData>
        </a:graphic>
      </p:graphicFrame>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7" action="ppaction://hlinksldjump"/>
              </a:rPr>
              <a:t>Access the text alternative for slide images.</a:t>
            </a:r>
          </a:p>
        </p:txBody>
      </p:sp>
    </p:spTree>
    <p:extLst>
      <p:ext uri="{BB962C8B-B14F-4D97-AF65-F5344CB8AC3E}">
        <p14:creationId xmlns:p14="http://schemas.microsoft.com/office/powerpoint/2010/main" val="25812181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Autofit/>
          </a:bodyPr>
          <a:lstStyle/>
          <a:p>
            <a:r>
              <a:rPr lang="en-IN" dirty="0"/>
              <a:t>The great Elmo shortage</a:t>
            </a:r>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p:txBody>
          <a:bodyPr>
            <a:noAutofit/>
          </a:bodyPr>
          <a:lstStyle/>
          <a:p>
            <a:pPr>
              <a:spcBef>
                <a:spcPts val="1000"/>
              </a:spcBef>
              <a:spcAft>
                <a:spcPts val="0"/>
              </a:spcAft>
            </a:pPr>
            <a:r>
              <a:rPr lang="en-US" dirty="0"/>
              <a:t>In 19</a:t>
            </a:r>
            <a:r>
              <a:rPr lang="en-US" sz="100" dirty="0"/>
              <a:t> </a:t>
            </a:r>
            <a:r>
              <a:rPr lang="en-US" dirty="0"/>
              <a:t>96, “Tickle Me Elmo” was introduced and demand unexpectedly surged.</a:t>
            </a:r>
          </a:p>
          <a:p>
            <a:pPr marL="291600" indent="-291600">
              <a:spcBef>
                <a:spcPts val="1000"/>
              </a:spcBef>
              <a:spcAft>
                <a:spcPts val="0"/>
              </a:spcAft>
              <a:buFont typeface="Arial" panose="020B0604020202020204" pitchFamily="34" charset="0"/>
              <a:buChar char="•"/>
            </a:pPr>
            <a:r>
              <a:rPr lang="en-US" dirty="0"/>
              <a:t>A shortage occurred and individuals offered hundreds or even thousands more than the $30 retail price.</a:t>
            </a:r>
          </a:p>
          <a:p>
            <a:pPr marL="291600" indent="-291600">
              <a:spcBef>
                <a:spcPts val="1000"/>
              </a:spcBef>
              <a:spcAft>
                <a:spcPts val="0"/>
              </a:spcAft>
              <a:buFont typeface="Arial" panose="020B0604020202020204" pitchFamily="34" charset="0"/>
              <a:buChar char="•"/>
            </a:pPr>
            <a:r>
              <a:rPr lang="en-US" dirty="0"/>
              <a:t>These types of crazes are often part of the toy sales at the holidays.</a:t>
            </a:r>
          </a:p>
          <a:p>
            <a:pPr marL="291600" indent="-291600">
              <a:spcBef>
                <a:spcPts val="1000"/>
              </a:spcBef>
              <a:spcAft>
                <a:spcPts val="0"/>
              </a:spcAft>
              <a:buFont typeface="Arial" panose="020B0604020202020204" pitchFamily="34" charset="0"/>
              <a:buChar char="•"/>
            </a:pPr>
            <a:r>
              <a:rPr lang="en-US" dirty="0"/>
              <a:t>If firms guess wrong which toys will be in hot this season, factories often can’t catch up to surging demand.</a:t>
            </a:r>
          </a:p>
        </p:txBody>
      </p:sp>
    </p:spTree>
    <p:extLst>
      <p:ext uri="{BB962C8B-B14F-4D97-AF65-F5344CB8AC3E}">
        <p14:creationId xmlns:p14="http://schemas.microsoft.com/office/powerpoint/2010/main" val="22859999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Excess supply</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872132"/>
          </a:xfrm>
        </p:spPr>
        <p:txBody>
          <a:bodyPr>
            <a:noAutofit/>
          </a:bodyPr>
          <a:lstStyle/>
          <a:p>
            <a:pPr marL="403200" indent="-403200">
              <a:spcBef>
                <a:spcPts val="1000"/>
              </a:spcBef>
              <a:spcAft>
                <a:spcPts val="0"/>
              </a:spcAft>
              <a:buFont typeface="+mj-lt"/>
              <a:buAutoNum type="arabicPeriod"/>
            </a:pPr>
            <a:r>
              <a:rPr lang="en-IN" sz="2000" dirty="0"/>
              <a:t>Find the quantity demanded and quantity supplied at a price of $3.</a:t>
            </a:r>
          </a:p>
          <a:p>
            <a:pPr marL="403200" indent="-403200">
              <a:spcBef>
                <a:spcPts val="1000"/>
              </a:spcBef>
              <a:spcAft>
                <a:spcPts val="0"/>
              </a:spcAft>
              <a:buFont typeface="+mj-lt"/>
              <a:buAutoNum type="arabicPeriod"/>
            </a:pPr>
            <a:r>
              <a:rPr lang="en-IN" sz="2000" dirty="0"/>
              <a:t>Quantify the excess supply (surplus).</a:t>
            </a:r>
          </a:p>
        </p:txBody>
      </p:sp>
      <p:graphicFrame>
        <p:nvGraphicFramePr>
          <p:cNvPr id="11" name="Table 10">
            <a:extLst>
              <a:ext uri="{FF2B5EF4-FFF2-40B4-BE49-F238E27FC236}">
                <a16:creationId xmlns:a16="http://schemas.microsoft.com/office/drawing/2014/main" xmlns="" id="{06799517-6D6A-4AF1-A544-1BB09EAB80CE}"/>
              </a:ext>
            </a:extLst>
          </p:cNvPr>
          <p:cNvGraphicFramePr>
            <a:graphicFrameLocks noGrp="1"/>
          </p:cNvGraphicFramePr>
          <p:nvPr>
            <p:extLst>
              <p:ext uri="{D42A27DB-BD31-4B8C-83A1-F6EECF244321}">
                <p14:modId xmlns:p14="http://schemas.microsoft.com/office/powerpoint/2010/main" val="2223471800"/>
              </p:ext>
            </p:extLst>
          </p:nvPr>
        </p:nvGraphicFramePr>
        <p:xfrm>
          <a:off x="609600" y="2286000"/>
          <a:ext cx="2667000" cy="3417291"/>
        </p:xfrm>
        <a:graphic>
          <a:graphicData uri="http://schemas.openxmlformats.org/drawingml/2006/table">
            <a:tbl>
              <a:tblPr firstRow="1" bandRow="1">
                <a:tableStyleId>{3B4B98B0-60AC-42C2-AFA5-B58CD77FA1E5}</a:tableStyleId>
              </a:tblPr>
              <a:tblGrid>
                <a:gridCol w="889000">
                  <a:extLst>
                    <a:ext uri="{9D8B030D-6E8A-4147-A177-3AD203B41FA5}">
                      <a16:colId xmlns:a16="http://schemas.microsoft.com/office/drawing/2014/main" xmlns="" val="20000"/>
                    </a:ext>
                  </a:extLst>
                </a:gridCol>
                <a:gridCol w="889000">
                  <a:extLst>
                    <a:ext uri="{9D8B030D-6E8A-4147-A177-3AD203B41FA5}">
                      <a16:colId xmlns:a16="http://schemas.microsoft.com/office/drawing/2014/main" xmlns="" val="20001"/>
                    </a:ext>
                  </a:extLst>
                </a:gridCol>
                <a:gridCol w="889000">
                  <a:extLst>
                    <a:ext uri="{9D8B030D-6E8A-4147-A177-3AD203B41FA5}">
                      <a16:colId xmlns:a16="http://schemas.microsoft.com/office/drawing/2014/main" xmlns="" val="20002"/>
                    </a:ext>
                  </a:extLst>
                </a:gridCol>
              </a:tblGrid>
              <a:tr h="379699">
                <a:tc>
                  <a:txBody>
                    <a:bodyPr/>
                    <a:lstStyle/>
                    <a:p>
                      <a:pPr algn="ctr"/>
                      <a:r>
                        <a:rPr lang="en-US" dirty="0">
                          <a:solidFill>
                            <a:schemeClr val="tx1"/>
                          </a:solidFill>
                          <a:latin typeface="+mn-lt"/>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mn-lt"/>
                        </a:rPr>
                        <a:t>Q</a:t>
                      </a:r>
                      <a:r>
                        <a:rPr lang="en-US" baseline="-25000" dirty="0">
                          <a:latin typeface="+mn-lt"/>
                        </a:rPr>
                        <a:t>S</a:t>
                      </a:r>
                      <a:endParaRPr lang="en-US" baseline="-25000"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xmlns="" val="10000"/>
                  </a:ext>
                </a:extLst>
              </a:tr>
              <a:tr h="379699">
                <a:tc>
                  <a:txBody>
                    <a:bodyPr/>
                    <a:lstStyle/>
                    <a:p>
                      <a:pPr algn="ctr"/>
                      <a:r>
                        <a:rPr lang="en-US" dirty="0">
                          <a:latin typeface="+mn-lt"/>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130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280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xmlns="" val="10001"/>
                  </a:ext>
                </a:extLst>
              </a:tr>
              <a:tr h="379699">
                <a:tc>
                  <a:txBody>
                    <a:bodyPr/>
                    <a:lstStyle/>
                    <a:p>
                      <a:pPr algn="ctr"/>
                      <a:r>
                        <a:rPr lang="en-US" dirty="0">
                          <a:latin typeface="+mn-lt"/>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2"/>
                  </a:ext>
                </a:extLst>
              </a:tr>
              <a:tr h="379699">
                <a:tc>
                  <a:txBody>
                    <a:bodyPr/>
                    <a:lstStyle/>
                    <a:p>
                      <a:pPr algn="ctr"/>
                      <a:r>
                        <a:rPr lang="en-US" dirty="0">
                          <a:latin typeface="+mn-lt"/>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390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xmlns="" val="10003"/>
                  </a:ext>
                </a:extLst>
              </a:tr>
              <a:tr h="379699">
                <a:tc>
                  <a:txBody>
                    <a:bodyPr/>
                    <a:lstStyle/>
                    <a:p>
                      <a:pPr algn="ctr"/>
                      <a:r>
                        <a:rPr lang="en-US" dirty="0">
                          <a:latin typeface="+mn-lt"/>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520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4"/>
                  </a:ext>
                </a:extLst>
              </a:tr>
              <a:tr h="379699">
                <a:tc>
                  <a:txBody>
                    <a:bodyPr/>
                    <a:lstStyle/>
                    <a:p>
                      <a:pPr algn="ctr"/>
                      <a:r>
                        <a:rPr lang="en-US" dirty="0">
                          <a:latin typeface="+mn-lt"/>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650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200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xmlns="" val="10005"/>
                  </a:ext>
                </a:extLst>
              </a:tr>
              <a:tr h="379699">
                <a:tc>
                  <a:txBody>
                    <a:bodyPr/>
                    <a:lstStyle/>
                    <a:p>
                      <a:pPr algn="ctr"/>
                      <a:r>
                        <a:rPr lang="en-US" dirty="0">
                          <a:latin typeface="+mn-lt"/>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780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6"/>
                  </a:ext>
                </a:extLst>
              </a:tr>
              <a:tr h="379699">
                <a:tc>
                  <a:txBody>
                    <a:bodyPr/>
                    <a:lstStyle/>
                    <a:p>
                      <a:pPr algn="ctr"/>
                      <a:r>
                        <a:rPr lang="en-US" dirty="0">
                          <a:latin typeface="+mn-lt"/>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910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160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xmlns="" val="10007"/>
                  </a:ext>
                </a:extLst>
              </a:tr>
              <a:tr h="379699">
                <a:tc>
                  <a:txBody>
                    <a:bodyPr/>
                    <a:lstStyle/>
                    <a:p>
                      <a:pPr algn="ctr"/>
                      <a:r>
                        <a:rPr lang="en-US" dirty="0">
                          <a:latin typeface="+mn-lt"/>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1040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36795400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199AAF-B3D3-4330-9E14-19CBCB2B3121}"/>
              </a:ext>
            </a:extLst>
          </p:cNvPr>
          <p:cNvSpPr>
            <a:spLocks noGrp="1"/>
          </p:cNvSpPr>
          <p:nvPr>
            <p:ph type="title"/>
          </p:nvPr>
        </p:nvSpPr>
        <p:spPr/>
        <p:txBody>
          <a:bodyPr/>
          <a:lstStyle/>
          <a:p>
            <a:r>
              <a:rPr lang="en-US" dirty="0"/>
              <a:t>Active Learning Solution X</a:t>
            </a:r>
          </a:p>
        </p:txBody>
      </p:sp>
      <p:sp>
        <p:nvSpPr>
          <p:cNvPr id="19" name="Content Placeholder 8">
            <a:extLst>
              <a:ext uri="{FF2B5EF4-FFF2-40B4-BE49-F238E27FC236}">
                <a16:creationId xmlns:a16="http://schemas.microsoft.com/office/drawing/2014/main" xmlns="" id="{B332C9FA-5366-4C20-B376-AC0F6B1814C4}"/>
              </a:ext>
            </a:extLst>
          </p:cNvPr>
          <p:cNvSpPr>
            <a:spLocks noGrp="1"/>
          </p:cNvSpPr>
          <p:nvPr>
            <p:ph sz="quarter" idx="11"/>
          </p:nvPr>
        </p:nvSpPr>
        <p:spPr>
          <a:xfrm>
            <a:off x="342900" y="1276708"/>
            <a:ext cx="8458200" cy="872133"/>
          </a:xfrm>
        </p:spPr>
        <p:txBody>
          <a:bodyPr>
            <a:noAutofit/>
          </a:bodyPr>
          <a:lstStyle/>
          <a:p>
            <a:pPr marL="291600" indent="-291600">
              <a:spcBef>
                <a:spcPts val="1000"/>
              </a:spcBef>
              <a:spcAft>
                <a:spcPts val="0"/>
              </a:spcAft>
              <a:buFont typeface="+mj-lt"/>
              <a:buAutoNum type="arabicPeriod"/>
            </a:pPr>
            <a:r>
              <a:rPr lang="en-US" sz="2000" dirty="0"/>
              <a:t>Find the quantity demanded and quantity supplied at a price of $3.</a:t>
            </a:r>
          </a:p>
          <a:p>
            <a:pPr marL="291600" indent="-291600">
              <a:spcBef>
                <a:spcPts val="1000"/>
              </a:spcBef>
              <a:spcAft>
                <a:spcPts val="0"/>
              </a:spcAft>
              <a:buFont typeface="+mj-lt"/>
              <a:buAutoNum type="arabicPeriod"/>
            </a:pPr>
            <a:r>
              <a:rPr lang="en-US" sz="2000" dirty="0"/>
              <a:t>Quantify the excess supply (surplus).</a:t>
            </a:r>
            <a:endParaRPr lang="en-US" sz="2000" dirty="0">
              <a:solidFill>
                <a:schemeClr val="tx1"/>
              </a:solidFill>
            </a:endParaRPr>
          </a:p>
        </p:txBody>
      </p:sp>
      <p:pic>
        <p:nvPicPr>
          <p:cNvPr id="26" name="Picture 25" descr="A table with three columns has the price P on the left, quantity supplied at the centre and quantity demanded on the right.">
            <a:extLst>
              <a:ext uri="{FF2B5EF4-FFF2-40B4-BE49-F238E27FC236}">
                <a16:creationId xmlns:a16="http://schemas.microsoft.com/office/drawing/2014/main" xmlns="" id="{7FD8B066-DDBA-4708-B544-4EE046A37EBB}"/>
              </a:ext>
            </a:extLst>
          </p:cNvPr>
          <p:cNvPicPr>
            <a:picLocks noChangeAspect="1"/>
          </p:cNvPicPr>
          <p:nvPr/>
        </p:nvPicPr>
        <p:blipFill>
          <a:blip r:embed="rId2"/>
          <a:stretch>
            <a:fillRect/>
          </a:stretch>
        </p:blipFill>
        <p:spPr>
          <a:xfrm>
            <a:off x="397648" y="2303988"/>
            <a:ext cx="4095809" cy="4249212"/>
          </a:xfrm>
          <a:prstGeom prst="rect">
            <a:avLst/>
          </a:prstGeom>
        </p:spPr>
      </p:pic>
      <p:sp>
        <p:nvSpPr>
          <p:cNvPr id="20" name="Content Placeholder 11">
            <a:extLst>
              <a:ext uri="{FF2B5EF4-FFF2-40B4-BE49-F238E27FC236}">
                <a16:creationId xmlns:a16="http://schemas.microsoft.com/office/drawing/2014/main" xmlns="" id="{A86DC74D-42D9-480B-899F-E686DD3B2AFA}"/>
              </a:ext>
            </a:extLst>
          </p:cNvPr>
          <p:cNvSpPr>
            <a:spLocks noGrp="1"/>
          </p:cNvSpPr>
          <p:nvPr>
            <p:ph sz="quarter" idx="14"/>
          </p:nvPr>
        </p:nvSpPr>
        <p:spPr>
          <a:xfrm>
            <a:off x="4726051" y="2315203"/>
            <a:ext cx="4020301" cy="1307502"/>
          </a:xfrm>
        </p:spPr>
        <p:txBody>
          <a:bodyPr>
            <a:noAutofit/>
          </a:bodyPr>
          <a:lstStyle/>
          <a:p>
            <a:pPr>
              <a:spcBef>
                <a:spcPts val="1000"/>
              </a:spcBef>
              <a:spcAft>
                <a:spcPts val="0"/>
              </a:spcAft>
            </a:pPr>
            <a:r>
              <a:rPr lang="en-US" sz="2400" dirty="0"/>
              <a:t>At a price of $3.</a:t>
            </a:r>
          </a:p>
          <a:p>
            <a:pPr marL="291600" lvl="1" indent="-291600">
              <a:spcBef>
                <a:spcPts val="1000"/>
              </a:spcBef>
              <a:spcAft>
                <a:spcPts val="0"/>
              </a:spcAft>
            </a:pPr>
            <a:r>
              <a:rPr lang="en-US" sz="2200" dirty="0"/>
              <a:t>Q</a:t>
            </a:r>
            <a:r>
              <a:rPr lang="en-US" sz="2200" baseline="-25000" dirty="0"/>
              <a:t>D</a:t>
            </a:r>
            <a:r>
              <a:rPr lang="en-US" sz="2200" dirty="0"/>
              <a:t> is 240.</a:t>
            </a:r>
          </a:p>
          <a:p>
            <a:pPr marL="291600" lvl="1" indent="-291600">
              <a:spcBef>
                <a:spcPts val="1000"/>
              </a:spcBef>
              <a:spcAft>
                <a:spcPts val="0"/>
              </a:spcAft>
            </a:pPr>
            <a:r>
              <a:rPr lang="en-US" sz="2200" dirty="0"/>
              <a:t>Q</a:t>
            </a:r>
            <a:r>
              <a:rPr lang="en-US" sz="2200" baseline="-25000" dirty="0"/>
              <a:t>S</a:t>
            </a:r>
            <a:r>
              <a:rPr lang="en-US" sz="2200" dirty="0"/>
              <a:t> is 390.</a:t>
            </a:r>
          </a:p>
        </p:txBody>
      </p:sp>
      <p:sp>
        <p:nvSpPr>
          <p:cNvPr id="5" name="Content Placeholder 4">
            <a:extLst>
              <a:ext uri="{FF2B5EF4-FFF2-40B4-BE49-F238E27FC236}">
                <a16:creationId xmlns:a16="http://schemas.microsoft.com/office/drawing/2014/main" xmlns="" id="{167CA498-200A-4B96-BD44-17C046D32C0A}"/>
              </a:ext>
            </a:extLst>
          </p:cNvPr>
          <p:cNvSpPr>
            <a:spLocks noGrp="1"/>
          </p:cNvSpPr>
          <p:nvPr>
            <p:ph sz="quarter" idx="15"/>
          </p:nvPr>
        </p:nvSpPr>
        <p:spPr>
          <a:xfrm>
            <a:off x="4726050" y="3820653"/>
            <a:ext cx="4020301" cy="2208286"/>
          </a:xfrm>
        </p:spPr>
        <p:txBody>
          <a:bodyPr>
            <a:normAutofit/>
          </a:bodyPr>
          <a:lstStyle/>
          <a:p>
            <a:r>
              <a:rPr lang="en-US" sz="2400" dirty="0"/>
              <a:t>The surplus quantity is equal to the difference between Q</a:t>
            </a:r>
            <a:r>
              <a:rPr lang="en-US" sz="2400" baseline="-25000" dirty="0"/>
              <a:t>S</a:t>
            </a:r>
            <a:r>
              <a:rPr lang="en-US" sz="2400" dirty="0"/>
              <a:t> and Q</a:t>
            </a:r>
            <a:r>
              <a:rPr lang="en-US" sz="2400" baseline="-25000" dirty="0"/>
              <a:t>D</a:t>
            </a:r>
            <a:r>
              <a:rPr lang="en-US" sz="2400" dirty="0"/>
              <a:t>.</a:t>
            </a:r>
          </a:p>
          <a:p>
            <a:r>
              <a:rPr lang="en-US" sz="2400" dirty="0"/>
              <a:t>Q</a:t>
            </a:r>
            <a:r>
              <a:rPr lang="en-US" sz="2400" baseline="-25000" dirty="0"/>
              <a:t>S</a:t>
            </a:r>
            <a:r>
              <a:rPr lang="en-US" sz="2400" dirty="0"/>
              <a:t> − Q</a:t>
            </a:r>
            <a:r>
              <a:rPr lang="en-US" sz="2400" baseline="-25000" dirty="0"/>
              <a:t>D </a:t>
            </a:r>
            <a:r>
              <a:rPr lang="en-US" sz="2400" dirty="0"/>
              <a:t>= 390 – 240 = 150.</a:t>
            </a:r>
          </a:p>
          <a:p>
            <a:r>
              <a:rPr lang="en-US" sz="2400" dirty="0"/>
              <a:t>150 units are unsold.</a:t>
            </a:r>
            <a:endParaRPr lang="en-IN" sz="2400" dirty="0"/>
          </a:p>
        </p:txBody>
      </p:sp>
      <p:sp>
        <p:nvSpPr>
          <p:cNvPr id="9" name="Text Placeholder 8">
            <a:extLst>
              <a:ext uri="{FF2B5EF4-FFF2-40B4-BE49-F238E27FC236}">
                <a16:creationId xmlns:a16="http://schemas.microsoft.com/office/drawing/2014/main" xmlns="" id="{6D61312A-B2B0-4811-945C-62A45C057760}"/>
              </a:ext>
            </a:extLst>
          </p:cNvPr>
          <p:cNvSpPr>
            <a:spLocks noGrp="1"/>
          </p:cNvSpPr>
          <p:nvPr>
            <p:ph type="body" sz="quarter" idx="12"/>
          </p:nvPr>
        </p:nvSpPr>
        <p:spPr>
          <a:xfrm>
            <a:off x="4438048" y="6315075"/>
            <a:ext cx="3200885" cy="20955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35170143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Excess demand</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872132"/>
          </a:xfrm>
        </p:spPr>
        <p:txBody>
          <a:bodyPr>
            <a:noAutofit/>
          </a:bodyPr>
          <a:lstStyle/>
          <a:p>
            <a:pPr marL="403200" indent="-403200">
              <a:spcBef>
                <a:spcPts val="1000"/>
              </a:spcBef>
              <a:spcAft>
                <a:spcPts val="0"/>
              </a:spcAft>
              <a:buFont typeface="+mj-lt"/>
              <a:buAutoNum type="arabicPeriod"/>
            </a:pPr>
            <a:r>
              <a:rPr lang="en-US" sz="2000" dirty="0"/>
              <a:t>Find the quantity demanded and quantity supplied at a price of $1.</a:t>
            </a:r>
          </a:p>
          <a:p>
            <a:pPr marL="403200" indent="-403200">
              <a:spcBef>
                <a:spcPts val="1000"/>
              </a:spcBef>
              <a:spcAft>
                <a:spcPts val="0"/>
              </a:spcAft>
              <a:buFont typeface="+mj-lt"/>
              <a:buAutoNum type="arabicPeriod"/>
            </a:pPr>
            <a:r>
              <a:rPr lang="en-US" sz="2000" dirty="0"/>
              <a:t>Quantify the excess demand (shortage).</a:t>
            </a:r>
            <a:endParaRPr lang="en-US" sz="2000" dirty="0">
              <a:solidFill>
                <a:schemeClr val="tx1"/>
              </a:solidFill>
            </a:endParaRPr>
          </a:p>
        </p:txBody>
      </p:sp>
      <p:graphicFrame>
        <p:nvGraphicFramePr>
          <p:cNvPr id="11" name="Table 10">
            <a:extLst>
              <a:ext uri="{FF2B5EF4-FFF2-40B4-BE49-F238E27FC236}">
                <a16:creationId xmlns:a16="http://schemas.microsoft.com/office/drawing/2014/main" xmlns="" id="{06799517-6D6A-4AF1-A544-1BB09EAB80CE}"/>
              </a:ext>
            </a:extLst>
          </p:cNvPr>
          <p:cNvGraphicFramePr>
            <a:graphicFrameLocks noGrp="1"/>
          </p:cNvGraphicFramePr>
          <p:nvPr>
            <p:extLst>
              <p:ext uri="{D42A27DB-BD31-4B8C-83A1-F6EECF244321}">
                <p14:modId xmlns:p14="http://schemas.microsoft.com/office/powerpoint/2010/main" val="4070281264"/>
              </p:ext>
            </p:extLst>
          </p:nvPr>
        </p:nvGraphicFramePr>
        <p:xfrm>
          <a:off x="609600" y="2286000"/>
          <a:ext cx="2667000" cy="3417291"/>
        </p:xfrm>
        <a:graphic>
          <a:graphicData uri="http://schemas.openxmlformats.org/drawingml/2006/table">
            <a:tbl>
              <a:tblPr firstRow="1" bandRow="1">
                <a:tableStyleId>{3B4B98B0-60AC-42C2-AFA5-B58CD77FA1E5}</a:tableStyleId>
              </a:tblPr>
              <a:tblGrid>
                <a:gridCol w="889000">
                  <a:extLst>
                    <a:ext uri="{9D8B030D-6E8A-4147-A177-3AD203B41FA5}">
                      <a16:colId xmlns:a16="http://schemas.microsoft.com/office/drawing/2014/main" xmlns="" val="20000"/>
                    </a:ext>
                  </a:extLst>
                </a:gridCol>
                <a:gridCol w="889000">
                  <a:extLst>
                    <a:ext uri="{9D8B030D-6E8A-4147-A177-3AD203B41FA5}">
                      <a16:colId xmlns:a16="http://schemas.microsoft.com/office/drawing/2014/main" xmlns="" val="20001"/>
                    </a:ext>
                  </a:extLst>
                </a:gridCol>
                <a:gridCol w="889000">
                  <a:extLst>
                    <a:ext uri="{9D8B030D-6E8A-4147-A177-3AD203B41FA5}">
                      <a16:colId xmlns:a16="http://schemas.microsoft.com/office/drawing/2014/main" xmlns="" val="20002"/>
                    </a:ext>
                  </a:extLst>
                </a:gridCol>
              </a:tblGrid>
              <a:tr h="379699">
                <a:tc>
                  <a:txBody>
                    <a:bodyPr/>
                    <a:lstStyle/>
                    <a:p>
                      <a:pPr algn="ctr"/>
                      <a:r>
                        <a:rPr lang="en-US" dirty="0">
                          <a:solidFill>
                            <a:schemeClr val="tx1"/>
                          </a:solidFill>
                          <a:latin typeface="+mn-lt"/>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mn-lt"/>
                        </a:rPr>
                        <a:t>Q</a:t>
                      </a:r>
                      <a:r>
                        <a:rPr lang="en-US" baseline="-25000" dirty="0">
                          <a:latin typeface="+mn-lt"/>
                        </a:rPr>
                        <a:t>S</a:t>
                      </a:r>
                      <a:endParaRPr lang="en-US" baseline="-25000"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xmlns="" val="10000"/>
                  </a:ext>
                </a:extLst>
              </a:tr>
              <a:tr h="379699">
                <a:tc>
                  <a:txBody>
                    <a:bodyPr/>
                    <a:lstStyle/>
                    <a:p>
                      <a:pPr algn="ctr"/>
                      <a:r>
                        <a:rPr lang="en-US" dirty="0">
                          <a:latin typeface="+mn-lt"/>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130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280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xmlns="" val="10001"/>
                  </a:ext>
                </a:extLst>
              </a:tr>
              <a:tr h="379699">
                <a:tc>
                  <a:txBody>
                    <a:bodyPr/>
                    <a:lstStyle/>
                    <a:p>
                      <a:pPr algn="ctr"/>
                      <a:r>
                        <a:rPr lang="en-US" dirty="0">
                          <a:latin typeface="+mn-lt"/>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2"/>
                  </a:ext>
                </a:extLst>
              </a:tr>
              <a:tr h="379699">
                <a:tc>
                  <a:txBody>
                    <a:bodyPr/>
                    <a:lstStyle/>
                    <a:p>
                      <a:pPr algn="ctr"/>
                      <a:r>
                        <a:rPr lang="en-US" dirty="0">
                          <a:latin typeface="+mn-lt"/>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390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xmlns="" val="10003"/>
                  </a:ext>
                </a:extLst>
              </a:tr>
              <a:tr h="379699">
                <a:tc>
                  <a:txBody>
                    <a:bodyPr/>
                    <a:lstStyle/>
                    <a:p>
                      <a:pPr algn="ctr"/>
                      <a:r>
                        <a:rPr lang="en-US" dirty="0">
                          <a:latin typeface="+mn-lt"/>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520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4"/>
                  </a:ext>
                </a:extLst>
              </a:tr>
              <a:tr h="379699">
                <a:tc>
                  <a:txBody>
                    <a:bodyPr/>
                    <a:lstStyle/>
                    <a:p>
                      <a:pPr algn="ctr"/>
                      <a:r>
                        <a:rPr lang="en-US" dirty="0">
                          <a:latin typeface="+mn-lt"/>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650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200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xmlns="" val="10005"/>
                  </a:ext>
                </a:extLst>
              </a:tr>
              <a:tr h="379699">
                <a:tc>
                  <a:txBody>
                    <a:bodyPr/>
                    <a:lstStyle/>
                    <a:p>
                      <a:pPr algn="ctr"/>
                      <a:r>
                        <a:rPr lang="en-US" dirty="0">
                          <a:latin typeface="+mn-lt"/>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780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6"/>
                  </a:ext>
                </a:extLst>
              </a:tr>
              <a:tr h="379699">
                <a:tc>
                  <a:txBody>
                    <a:bodyPr/>
                    <a:lstStyle/>
                    <a:p>
                      <a:pPr algn="ctr"/>
                      <a:r>
                        <a:rPr lang="en-US" dirty="0">
                          <a:latin typeface="+mn-lt"/>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910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tc>
                  <a:txBody>
                    <a:bodyPr/>
                    <a:lstStyle/>
                    <a:p>
                      <a:pPr algn="ctr"/>
                      <a:r>
                        <a:rPr lang="en-US" dirty="0">
                          <a:latin typeface="+mn-lt"/>
                        </a:rPr>
                        <a:t>160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BF0FD"/>
                    </a:solidFill>
                  </a:tcPr>
                </a:tc>
                <a:extLst>
                  <a:ext uri="{0D108BD9-81ED-4DB2-BD59-A6C34878D82A}">
                    <a16:rowId xmlns:a16="http://schemas.microsoft.com/office/drawing/2014/main" xmlns="" val="10007"/>
                  </a:ext>
                </a:extLst>
              </a:tr>
              <a:tr h="379699">
                <a:tc>
                  <a:txBody>
                    <a:bodyPr/>
                    <a:lstStyle/>
                    <a:p>
                      <a:pPr algn="ctr"/>
                      <a:r>
                        <a:rPr lang="en-US" dirty="0">
                          <a:latin typeface="+mn-lt"/>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1040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3128252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199AAF-B3D3-4330-9E14-19CBCB2B3121}"/>
              </a:ext>
            </a:extLst>
          </p:cNvPr>
          <p:cNvSpPr>
            <a:spLocks noGrp="1"/>
          </p:cNvSpPr>
          <p:nvPr>
            <p:ph type="title"/>
          </p:nvPr>
        </p:nvSpPr>
        <p:spPr/>
        <p:txBody>
          <a:bodyPr/>
          <a:lstStyle/>
          <a:p>
            <a:r>
              <a:rPr lang="en-US" dirty="0"/>
              <a:t>Active Learning Solution XI</a:t>
            </a:r>
          </a:p>
        </p:txBody>
      </p:sp>
      <p:sp>
        <p:nvSpPr>
          <p:cNvPr id="28" name="Content Placeholder 8">
            <a:extLst>
              <a:ext uri="{FF2B5EF4-FFF2-40B4-BE49-F238E27FC236}">
                <a16:creationId xmlns:a16="http://schemas.microsoft.com/office/drawing/2014/main" xmlns="" id="{1E30C94D-860F-4ABB-9FA1-7F0208641C88}"/>
              </a:ext>
            </a:extLst>
          </p:cNvPr>
          <p:cNvSpPr>
            <a:spLocks noGrp="1"/>
          </p:cNvSpPr>
          <p:nvPr>
            <p:ph sz="quarter" idx="11"/>
          </p:nvPr>
        </p:nvSpPr>
        <p:spPr>
          <a:xfrm>
            <a:off x="342900" y="1276708"/>
            <a:ext cx="8458200" cy="872133"/>
          </a:xfrm>
        </p:spPr>
        <p:txBody>
          <a:bodyPr>
            <a:noAutofit/>
          </a:bodyPr>
          <a:lstStyle/>
          <a:p>
            <a:pPr marL="291600" indent="-291600">
              <a:spcBef>
                <a:spcPts val="1000"/>
              </a:spcBef>
              <a:spcAft>
                <a:spcPts val="0"/>
              </a:spcAft>
              <a:buFont typeface="+mj-lt"/>
              <a:buAutoNum type="arabicPeriod"/>
            </a:pPr>
            <a:r>
              <a:rPr lang="en-IN" sz="2000" dirty="0"/>
              <a:t>Find the quantity demanded and quantity supplied at a price of $1.</a:t>
            </a:r>
          </a:p>
          <a:p>
            <a:pPr marL="291600" indent="-291600">
              <a:spcBef>
                <a:spcPts val="1000"/>
              </a:spcBef>
              <a:spcAft>
                <a:spcPts val="0"/>
              </a:spcAft>
              <a:buFont typeface="+mj-lt"/>
              <a:buAutoNum type="arabicPeriod"/>
            </a:pPr>
            <a:r>
              <a:rPr lang="en-IN" sz="2000" dirty="0"/>
              <a:t>Quantify the excess demand (shortage).</a:t>
            </a:r>
          </a:p>
        </p:txBody>
      </p:sp>
      <p:pic>
        <p:nvPicPr>
          <p:cNvPr id="29" name="Picture 28" descr="A table with three columns has the price P on the left, quantity supplied at the centre and quantity demanded on the right.">
            <a:extLst>
              <a:ext uri="{FF2B5EF4-FFF2-40B4-BE49-F238E27FC236}">
                <a16:creationId xmlns:a16="http://schemas.microsoft.com/office/drawing/2014/main" xmlns="" id="{7045A400-39BE-4B84-BE52-12F538337115}"/>
              </a:ext>
            </a:extLst>
          </p:cNvPr>
          <p:cNvPicPr>
            <a:picLocks noChangeAspect="1"/>
          </p:cNvPicPr>
          <p:nvPr/>
        </p:nvPicPr>
        <p:blipFill>
          <a:blip r:embed="rId2"/>
          <a:stretch>
            <a:fillRect/>
          </a:stretch>
        </p:blipFill>
        <p:spPr>
          <a:xfrm>
            <a:off x="342900" y="2315203"/>
            <a:ext cx="4218530" cy="3942409"/>
          </a:xfrm>
          <a:prstGeom prst="rect">
            <a:avLst/>
          </a:prstGeom>
        </p:spPr>
      </p:pic>
      <p:sp>
        <p:nvSpPr>
          <p:cNvPr id="30" name="Content Placeholder 11">
            <a:extLst>
              <a:ext uri="{FF2B5EF4-FFF2-40B4-BE49-F238E27FC236}">
                <a16:creationId xmlns:a16="http://schemas.microsoft.com/office/drawing/2014/main" xmlns="" id="{B964E109-8EA0-42A6-8A91-EC3543BCDA63}"/>
              </a:ext>
            </a:extLst>
          </p:cNvPr>
          <p:cNvSpPr>
            <a:spLocks noGrp="1"/>
          </p:cNvSpPr>
          <p:nvPr>
            <p:ph sz="quarter" idx="14"/>
          </p:nvPr>
        </p:nvSpPr>
        <p:spPr>
          <a:xfrm>
            <a:off x="4639786" y="2315203"/>
            <a:ext cx="4020301" cy="1307502"/>
          </a:xfrm>
        </p:spPr>
        <p:txBody>
          <a:bodyPr>
            <a:noAutofit/>
          </a:bodyPr>
          <a:lstStyle/>
          <a:p>
            <a:pPr>
              <a:spcBef>
                <a:spcPts val="1000"/>
              </a:spcBef>
              <a:spcAft>
                <a:spcPts val="0"/>
              </a:spcAft>
            </a:pPr>
            <a:r>
              <a:rPr lang="en-US" sz="2200" dirty="0"/>
              <a:t>At a price of $1.</a:t>
            </a:r>
          </a:p>
          <a:p>
            <a:pPr marL="291600" lvl="1" indent="-291600">
              <a:spcBef>
                <a:spcPts val="1000"/>
              </a:spcBef>
              <a:spcAft>
                <a:spcPts val="0"/>
              </a:spcAft>
            </a:pPr>
            <a:r>
              <a:rPr lang="en-IN" sz="2000" dirty="0"/>
              <a:t>Quantity demanded is 280.</a:t>
            </a:r>
          </a:p>
          <a:p>
            <a:pPr marL="291600" lvl="1" indent="-291600">
              <a:spcBef>
                <a:spcPts val="1000"/>
              </a:spcBef>
              <a:spcAft>
                <a:spcPts val="0"/>
              </a:spcAft>
            </a:pPr>
            <a:r>
              <a:rPr lang="en-IN" sz="2000" dirty="0"/>
              <a:t>Quantity supplied is 130.</a:t>
            </a:r>
          </a:p>
        </p:txBody>
      </p:sp>
      <p:sp>
        <p:nvSpPr>
          <p:cNvPr id="16" name="Content Placeholder 15">
            <a:extLst>
              <a:ext uri="{FF2B5EF4-FFF2-40B4-BE49-F238E27FC236}">
                <a16:creationId xmlns:a16="http://schemas.microsoft.com/office/drawing/2014/main" xmlns="" id="{92917ED9-0CC0-433C-A08C-4D098B95CCC9}"/>
              </a:ext>
            </a:extLst>
          </p:cNvPr>
          <p:cNvSpPr>
            <a:spLocks noGrp="1"/>
          </p:cNvSpPr>
          <p:nvPr>
            <p:ph sz="quarter" idx="15"/>
          </p:nvPr>
        </p:nvSpPr>
        <p:spPr>
          <a:xfrm>
            <a:off x="4636797" y="3687790"/>
            <a:ext cx="4455444" cy="2367954"/>
          </a:xfrm>
        </p:spPr>
        <p:txBody>
          <a:bodyPr>
            <a:normAutofit/>
          </a:bodyPr>
          <a:lstStyle/>
          <a:p>
            <a:r>
              <a:rPr lang="en-US" sz="2200" dirty="0"/>
              <a:t>The quantity shortage is equal to the difference between Q</a:t>
            </a:r>
            <a:r>
              <a:rPr lang="en-US" sz="2200" baseline="-25000" dirty="0"/>
              <a:t>D</a:t>
            </a:r>
            <a:r>
              <a:rPr lang="en-US" sz="2200" dirty="0"/>
              <a:t> and Q</a:t>
            </a:r>
            <a:r>
              <a:rPr lang="en-US" sz="2200" baseline="-25000" dirty="0"/>
              <a:t>S</a:t>
            </a:r>
            <a:r>
              <a:rPr lang="en-US" sz="2200" dirty="0"/>
              <a:t>.</a:t>
            </a:r>
          </a:p>
          <a:p>
            <a:r>
              <a:rPr lang="en-US" sz="2200" dirty="0"/>
              <a:t>Q</a:t>
            </a:r>
            <a:r>
              <a:rPr lang="en-US" sz="2200" baseline="-25000" dirty="0"/>
              <a:t>D</a:t>
            </a:r>
            <a:r>
              <a:rPr lang="en-US" sz="2200" dirty="0"/>
              <a:t> − Q</a:t>
            </a:r>
            <a:r>
              <a:rPr lang="en-US" sz="2200" baseline="-25000" dirty="0"/>
              <a:t>S</a:t>
            </a:r>
            <a:r>
              <a:rPr lang="en-US" sz="2200" dirty="0"/>
              <a:t> = 280 – 130 = 150 units.</a:t>
            </a:r>
          </a:p>
          <a:p>
            <a:r>
              <a:rPr lang="en-US" sz="2200" dirty="0"/>
              <a:t>150 units are demanded, but none are available.</a:t>
            </a:r>
          </a:p>
        </p:txBody>
      </p:sp>
      <p:sp>
        <p:nvSpPr>
          <p:cNvPr id="9" name="Text Placeholder 8">
            <a:extLst>
              <a:ext uri="{FF2B5EF4-FFF2-40B4-BE49-F238E27FC236}">
                <a16:creationId xmlns:a16="http://schemas.microsoft.com/office/drawing/2014/main" xmlns="" id="{6D61312A-B2B0-4811-945C-62A45C057760}"/>
              </a:ext>
            </a:extLst>
          </p:cNvPr>
          <p:cNvSpPr>
            <a:spLocks noGrp="1"/>
          </p:cNvSpPr>
          <p:nvPr>
            <p:ph type="body" sz="quarter" idx="12"/>
          </p:nvPr>
        </p:nvSpPr>
        <p:spPr>
          <a:xfrm>
            <a:off x="4438048" y="6315075"/>
            <a:ext cx="3200885" cy="20955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917412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dirty="0"/>
              <a:t>Demand</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p:txBody>
          <a:bodyPr>
            <a:noAutofit/>
          </a:bodyPr>
          <a:lstStyle/>
          <a:p>
            <a:pPr>
              <a:spcBef>
                <a:spcPts val="1000"/>
              </a:spcBef>
              <a:spcAft>
                <a:spcPts val="0"/>
              </a:spcAft>
            </a:pPr>
            <a:r>
              <a:rPr lang="en-US" dirty="0"/>
              <a:t>As a group, consumers determine the </a:t>
            </a:r>
            <a:r>
              <a:rPr lang="en-US" i="1" dirty="0">
                <a:solidFill>
                  <a:srgbClr val="9D0505"/>
                </a:solidFill>
              </a:rPr>
              <a:t>demand</a:t>
            </a:r>
            <a:r>
              <a:rPr lang="en-US" dirty="0">
                <a:solidFill>
                  <a:srgbClr val="9D0505"/>
                </a:solidFill>
              </a:rPr>
              <a:t> </a:t>
            </a:r>
            <a:r>
              <a:rPr lang="en-US" dirty="0"/>
              <a:t>for a product.</a:t>
            </a:r>
          </a:p>
          <a:p>
            <a:pPr marL="291600" indent="-291600">
              <a:spcBef>
                <a:spcPts val="1000"/>
              </a:spcBef>
              <a:spcAft>
                <a:spcPts val="0"/>
              </a:spcAft>
              <a:buFont typeface="Arial" panose="020B0604020202020204" pitchFamily="34" charset="0"/>
              <a:buChar char="•"/>
            </a:pPr>
            <a:r>
              <a:rPr lang="en-US" dirty="0"/>
              <a:t>The </a:t>
            </a:r>
            <a:r>
              <a:rPr lang="en-US" i="1" dirty="0">
                <a:solidFill>
                  <a:srgbClr val="9D0505"/>
                </a:solidFill>
              </a:rPr>
              <a:t>quantity demanded </a:t>
            </a:r>
            <a:r>
              <a:rPr lang="en-US" dirty="0"/>
              <a:t>is the amount of a particular good or service that buyers are willing and able to purchase at a given price.</a:t>
            </a:r>
          </a:p>
          <a:p>
            <a:pPr marL="291600" indent="-291600">
              <a:spcBef>
                <a:spcPts val="1000"/>
              </a:spcBef>
              <a:spcAft>
                <a:spcPts val="0"/>
              </a:spcAft>
              <a:buFont typeface="Arial" panose="020B0604020202020204" pitchFamily="34" charset="0"/>
              <a:buChar char="•"/>
            </a:pPr>
            <a:r>
              <a:rPr lang="en-US" dirty="0"/>
              <a:t>The </a:t>
            </a:r>
            <a:r>
              <a:rPr lang="en-US" i="1" dirty="0">
                <a:solidFill>
                  <a:srgbClr val="9D0505"/>
                </a:solidFill>
              </a:rPr>
              <a:t>law of demand </a:t>
            </a:r>
            <a:r>
              <a:rPr lang="en-US" dirty="0"/>
              <a:t>states that the lower the price, the higher the quantity demanded, all other things equal.</a:t>
            </a:r>
          </a:p>
        </p:txBody>
      </p:sp>
    </p:spTree>
    <p:extLst>
      <p:ext uri="{BB962C8B-B14F-4D97-AF65-F5344CB8AC3E}">
        <p14:creationId xmlns:p14="http://schemas.microsoft.com/office/powerpoint/2010/main" val="5521936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6A5787-07AC-4BC3-9241-A08DA9B1257E}"/>
              </a:ext>
            </a:extLst>
          </p:cNvPr>
          <p:cNvSpPr>
            <a:spLocks noGrp="1"/>
          </p:cNvSpPr>
          <p:nvPr>
            <p:ph type="title"/>
          </p:nvPr>
        </p:nvSpPr>
        <p:spPr/>
        <p:txBody>
          <a:bodyPr/>
          <a:lstStyle/>
          <a:p>
            <a:r>
              <a:rPr lang="en-US" dirty="0"/>
              <a:t>Changes in market equilibrium</a:t>
            </a:r>
            <a:endParaRPr lang="en-IN" dirty="0"/>
          </a:p>
        </p:txBody>
      </p:sp>
      <p:sp>
        <p:nvSpPr>
          <p:cNvPr id="3" name="Content Placeholder 2">
            <a:extLst>
              <a:ext uri="{FF2B5EF4-FFF2-40B4-BE49-F238E27FC236}">
                <a16:creationId xmlns:a16="http://schemas.microsoft.com/office/drawing/2014/main" xmlns="" id="{CA0FB852-C8E0-4AF6-AFF9-584690748208}"/>
              </a:ext>
            </a:extLst>
          </p:cNvPr>
          <p:cNvSpPr>
            <a:spLocks noGrp="1"/>
          </p:cNvSpPr>
          <p:nvPr>
            <p:ph sz="quarter" idx="11"/>
          </p:nvPr>
        </p:nvSpPr>
        <p:spPr>
          <a:xfrm>
            <a:off x="342900" y="1276710"/>
            <a:ext cx="8458200" cy="4590690"/>
          </a:xfrm>
        </p:spPr>
        <p:txBody>
          <a:bodyPr>
            <a:noAutofit/>
          </a:bodyPr>
          <a:lstStyle/>
          <a:p>
            <a:pPr>
              <a:spcBef>
                <a:spcPts val="1000"/>
              </a:spcBef>
              <a:spcAft>
                <a:spcPts val="0"/>
              </a:spcAft>
            </a:pPr>
            <a:r>
              <a:rPr lang="en-US" sz="2600" dirty="0"/>
              <a:t>The equilibrium price and quantity are determined by the intersection of the demand and supply curves.</a:t>
            </a:r>
          </a:p>
          <a:p>
            <a:pPr>
              <a:spcBef>
                <a:spcPts val="1000"/>
              </a:spcBef>
              <a:spcAft>
                <a:spcPts val="0"/>
              </a:spcAft>
            </a:pPr>
            <a:r>
              <a:rPr lang="en-US" sz="2200" dirty="0"/>
              <a:t>If a non-price factor changes, this affects the market equilibrium.</a:t>
            </a:r>
          </a:p>
          <a:p>
            <a:pPr>
              <a:spcBef>
                <a:spcPts val="1000"/>
              </a:spcBef>
              <a:spcAft>
                <a:spcPts val="0"/>
              </a:spcAft>
            </a:pPr>
            <a:r>
              <a:rPr lang="en-US" sz="2200" dirty="0"/>
              <a:t>To determine the effect on market equilibrium, there are three questions that must be answered:</a:t>
            </a:r>
          </a:p>
          <a:p>
            <a:pPr marL="291600" lvl="1" indent="-291600">
              <a:spcBef>
                <a:spcPts val="1000"/>
              </a:spcBef>
              <a:spcAft>
                <a:spcPts val="0"/>
              </a:spcAft>
            </a:pPr>
            <a:r>
              <a:rPr lang="en-US" sz="2200" dirty="0"/>
              <a:t>Does the change affect demand? If so, how?</a:t>
            </a:r>
          </a:p>
          <a:p>
            <a:pPr marL="291600" lvl="1" indent="-291600">
              <a:spcBef>
                <a:spcPts val="1000"/>
              </a:spcBef>
              <a:spcAft>
                <a:spcPts val="0"/>
              </a:spcAft>
            </a:pPr>
            <a:r>
              <a:rPr lang="en-US" sz="2200" dirty="0"/>
              <a:t>Does the change affect supply? If so, how?</a:t>
            </a:r>
          </a:p>
          <a:p>
            <a:pPr marL="291600" lvl="1" indent="-291600">
              <a:spcBef>
                <a:spcPts val="1000"/>
              </a:spcBef>
              <a:spcAft>
                <a:spcPts val="0"/>
              </a:spcAft>
            </a:pPr>
            <a:r>
              <a:rPr lang="en-US" sz="2200" dirty="0"/>
              <a:t>What happens to equilibrium price and quantity?</a:t>
            </a:r>
          </a:p>
        </p:txBody>
      </p:sp>
    </p:spTree>
    <p:extLst>
      <p:ext uri="{BB962C8B-B14F-4D97-AF65-F5344CB8AC3E}">
        <p14:creationId xmlns:p14="http://schemas.microsoft.com/office/powerpoint/2010/main" val="17758697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Shifts in demand</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887372"/>
          </a:xfrm>
        </p:spPr>
        <p:txBody>
          <a:bodyPr>
            <a:noAutofit/>
          </a:bodyPr>
          <a:lstStyle/>
          <a:p>
            <a:pPr>
              <a:spcBef>
                <a:spcPts val="1000"/>
              </a:spcBef>
              <a:spcAft>
                <a:spcPts val="0"/>
              </a:spcAft>
            </a:pPr>
            <a:r>
              <a:rPr lang="en-IN" dirty="0"/>
              <a:t>Suppose the price of landline service suddenly skyrockets.</a:t>
            </a:r>
          </a:p>
        </p:txBody>
      </p:sp>
      <p:pic>
        <p:nvPicPr>
          <p:cNvPr id="3" name="Picture 2" descr="A rightward shift of the demand curve increases both quantity and price.">
            <a:extLst>
              <a:ext uri="{FF2B5EF4-FFF2-40B4-BE49-F238E27FC236}">
                <a16:creationId xmlns:a16="http://schemas.microsoft.com/office/drawing/2014/main" xmlns="" id="{7B11F49A-E8C9-4D6D-B616-4F923332EB2D}"/>
              </a:ext>
            </a:extLst>
          </p:cNvPr>
          <p:cNvPicPr>
            <a:picLocks noChangeAspect="1"/>
          </p:cNvPicPr>
          <p:nvPr/>
        </p:nvPicPr>
        <p:blipFill>
          <a:blip r:embed="rId2"/>
          <a:stretch>
            <a:fillRect/>
          </a:stretch>
        </p:blipFill>
        <p:spPr>
          <a:xfrm>
            <a:off x="371123" y="2632219"/>
            <a:ext cx="4134555" cy="3330922"/>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4666544" y="2314175"/>
            <a:ext cx="4134555" cy="3751345"/>
          </a:xfrm>
        </p:spPr>
        <p:txBody>
          <a:bodyPr>
            <a:noAutofit/>
          </a:bodyPr>
          <a:lstStyle/>
          <a:p>
            <a:pPr>
              <a:spcBef>
                <a:spcPts val="500"/>
              </a:spcBef>
              <a:spcAft>
                <a:spcPts val="0"/>
              </a:spcAft>
            </a:pPr>
            <a:r>
              <a:rPr lang="en-US" sz="2200" dirty="0"/>
              <a:t>Market for cellphones is in equilibrium.</a:t>
            </a:r>
          </a:p>
          <a:p>
            <a:pPr>
              <a:spcBef>
                <a:spcPts val="500"/>
              </a:spcBef>
              <a:spcAft>
                <a:spcPts val="0"/>
              </a:spcAft>
            </a:pPr>
            <a:r>
              <a:rPr lang="en-US" sz="2200" dirty="0"/>
              <a:t>More expensive substitute causes the demand to increase.</a:t>
            </a:r>
          </a:p>
          <a:p>
            <a:pPr>
              <a:spcBef>
                <a:spcPts val="500"/>
              </a:spcBef>
              <a:spcAft>
                <a:spcPts val="0"/>
              </a:spcAft>
            </a:pPr>
            <a:r>
              <a:rPr lang="en-US" sz="2200" dirty="0"/>
              <a:t>The demand curve shifts right.</a:t>
            </a:r>
          </a:p>
          <a:p>
            <a:pPr>
              <a:spcBef>
                <a:spcPts val="500"/>
              </a:spcBef>
              <a:spcAft>
                <a:spcPts val="0"/>
              </a:spcAft>
            </a:pPr>
            <a:r>
              <a:rPr lang="en-US" sz="2200" dirty="0"/>
              <a:t>The market equilibrium changes.</a:t>
            </a:r>
          </a:p>
          <a:p>
            <a:pPr marL="291600" lvl="1" indent="-291600">
              <a:spcBef>
                <a:spcPts val="500"/>
              </a:spcBef>
              <a:spcAft>
                <a:spcPts val="0"/>
              </a:spcAft>
            </a:pPr>
            <a:r>
              <a:rPr lang="en-US" sz="2000" dirty="0"/>
              <a:t>Equilibrium price increases.</a:t>
            </a:r>
          </a:p>
          <a:p>
            <a:pPr marL="291600" lvl="1" indent="-291600">
              <a:spcBef>
                <a:spcPts val="500"/>
              </a:spcBef>
              <a:spcAft>
                <a:spcPts val="0"/>
              </a:spcAft>
            </a:pPr>
            <a:r>
              <a:rPr lang="en-US" sz="2000" dirty="0"/>
              <a:t>Equilibrium quantity increases.</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8435434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noAutofit/>
          </a:bodyPr>
          <a:lstStyle/>
          <a:p>
            <a:r>
              <a:rPr lang="en-IN" sz="2800" dirty="0"/>
              <a:t>Active Learning: Equilibrium effects from shifts in demand</a:t>
            </a:r>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10"/>
            <a:ext cx="8458200" cy="1186400"/>
          </a:xfrm>
        </p:spPr>
        <p:txBody>
          <a:bodyPr>
            <a:noAutofit/>
          </a:bodyPr>
          <a:lstStyle/>
          <a:p>
            <a:pPr>
              <a:spcBef>
                <a:spcPts val="1000"/>
              </a:spcBef>
              <a:spcAft>
                <a:spcPts val="0"/>
              </a:spcAft>
            </a:pPr>
            <a:r>
              <a:rPr lang="en-US" sz="2400" dirty="0"/>
              <a:t>Suppose the demand curve shifts outward by 60 units. Update the demand schedule and find the new equilibrium price and quantity.</a:t>
            </a:r>
          </a:p>
        </p:txBody>
      </p:sp>
      <p:sp>
        <p:nvSpPr>
          <p:cNvPr id="7" name="Content Placeholder 6">
            <a:extLst>
              <a:ext uri="{FF2B5EF4-FFF2-40B4-BE49-F238E27FC236}">
                <a16:creationId xmlns:a16="http://schemas.microsoft.com/office/drawing/2014/main" xmlns="" id="{DF0DA5BA-1927-45D9-8709-4BFEBD1C9406}"/>
              </a:ext>
            </a:extLst>
          </p:cNvPr>
          <p:cNvSpPr>
            <a:spLocks noGrp="1"/>
          </p:cNvSpPr>
          <p:nvPr>
            <p:ph sz="quarter" idx="14"/>
          </p:nvPr>
        </p:nvSpPr>
        <p:spPr>
          <a:xfrm>
            <a:off x="646872" y="3429000"/>
            <a:ext cx="2257175" cy="823926"/>
          </a:xfrm>
        </p:spPr>
        <p:txBody>
          <a:bodyPr>
            <a:normAutofit fontScale="70000" lnSpcReduction="20000"/>
          </a:bodyPr>
          <a:lstStyle/>
          <a:p>
            <a:r>
              <a:rPr lang="en-US" dirty="0"/>
              <a:t>In the following table, read ‘Q'</a:t>
            </a:r>
            <a:r>
              <a:rPr lang="en-US" baseline="-25000" dirty="0"/>
              <a:t>D</a:t>
            </a:r>
            <a:r>
              <a:rPr lang="en-US" dirty="0"/>
              <a:t>’ as Q dash d.</a:t>
            </a:r>
            <a:endParaRPr lang="en-IN" dirty="0"/>
          </a:p>
        </p:txBody>
      </p:sp>
      <p:graphicFrame>
        <p:nvGraphicFramePr>
          <p:cNvPr id="6" name="Table 5">
            <a:extLst>
              <a:ext uri="{FF2B5EF4-FFF2-40B4-BE49-F238E27FC236}">
                <a16:creationId xmlns:a16="http://schemas.microsoft.com/office/drawing/2014/main" xmlns="" id="{802B10A8-237A-4AC3-BA1F-523EB5284308}"/>
              </a:ext>
            </a:extLst>
          </p:cNvPr>
          <p:cNvGraphicFramePr>
            <a:graphicFrameLocks noGrp="1"/>
          </p:cNvGraphicFramePr>
          <p:nvPr>
            <p:extLst>
              <p:ext uri="{D42A27DB-BD31-4B8C-83A1-F6EECF244321}">
                <p14:modId xmlns:p14="http://schemas.microsoft.com/office/powerpoint/2010/main" val="2060009881"/>
              </p:ext>
            </p:extLst>
          </p:nvPr>
        </p:nvGraphicFramePr>
        <p:xfrm>
          <a:off x="441960" y="2621280"/>
          <a:ext cx="2667000" cy="3417291"/>
        </p:xfrm>
        <a:graphic>
          <a:graphicData uri="http://schemas.openxmlformats.org/drawingml/2006/table">
            <a:tbl>
              <a:tblPr firstRow="1" bandRow="1">
                <a:tableStyleId>{3B4B98B0-60AC-42C2-AFA5-B58CD77FA1E5}</a:tableStyleId>
              </a:tblPr>
              <a:tblGrid>
                <a:gridCol w="666750">
                  <a:extLst>
                    <a:ext uri="{9D8B030D-6E8A-4147-A177-3AD203B41FA5}">
                      <a16:colId xmlns:a16="http://schemas.microsoft.com/office/drawing/2014/main" xmlns="" val="20000"/>
                    </a:ext>
                  </a:extLst>
                </a:gridCol>
                <a:gridCol w="666750">
                  <a:extLst>
                    <a:ext uri="{9D8B030D-6E8A-4147-A177-3AD203B41FA5}">
                      <a16:colId xmlns:a16="http://schemas.microsoft.com/office/drawing/2014/main" xmlns="" val="20001"/>
                    </a:ext>
                  </a:extLst>
                </a:gridCol>
                <a:gridCol w="666750">
                  <a:extLst>
                    <a:ext uri="{9D8B030D-6E8A-4147-A177-3AD203B41FA5}">
                      <a16:colId xmlns:a16="http://schemas.microsoft.com/office/drawing/2014/main" xmlns="" val="20002"/>
                    </a:ext>
                  </a:extLst>
                </a:gridCol>
                <a:gridCol w="666750">
                  <a:extLst>
                    <a:ext uri="{9D8B030D-6E8A-4147-A177-3AD203B41FA5}">
                      <a16:colId xmlns:a16="http://schemas.microsoft.com/office/drawing/2014/main" xmlns="" val="20003"/>
                    </a:ext>
                  </a:extLst>
                </a:gridCol>
              </a:tblGrid>
              <a:tr h="379699">
                <a:tc>
                  <a:txBody>
                    <a:bodyPr/>
                    <a:lstStyle/>
                    <a:p>
                      <a:pPr algn="ctr"/>
                      <a:r>
                        <a:rPr lang="en-US" dirty="0">
                          <a:latin typeface="+mn-lt"/>
                        </a:rPr>
                        <a:t>P</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mn-lt"/>
                        </a:rPr>
                        <a:t>Q</a:t>
                      </a:r>
                      <a:r>
                        <a:rPr lang="en-US" baseline="-25000" dirty="0">
                          <a:latin typeface="+mn-lt"/>
                        </a:rPr>
                        <a:t>S</a:t>
                      </a:r>
                      <a:endParaRPr lang="en-US" baseline="-25000"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xmlns="" val="10000"/>
                  </a:ext>
                </a:extLst>
              </a:tr>
              <a:tr h="379699">
                <a:tc>
                  <a:txBody>
                    <a:bodyPr/>
                    <a:lstStyle/>
                    <a:p>
                      <a:pPr algn="ctr"/>
                      <a:r>
                        <a:rPr lang="en-US" dirty="0">
                          <a:latin typeface="+mn-lt"/>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1"/>
                  </a:ext>
                </a:extLst>
              </a:tr>
              <a:tr h="379699">
                <a:tc>
                  <a:txBody>
                    <a:bodyPr/>
                    <a:lstStyle/>
                    <a:p>
                      <a:pPr algn="ctr"/>
                      <a:r>
                        <a:rPr lang="en-US" dirty="0">
                          <a:latin typeface="+mn-lt"/>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2"/>
                  </a:ext>
                </a:extLst>
              </a:tr>
              <a:tr h="379699">
                <a:tc>
                  <a:txBody>
                    <a:bodyPr/>
                    <a:lstStyle/>
                    <a:p>
                      <a:pPr algn="ctr"/>
                      <a:r>
                        <a:rPr lang="en-US" dirty="0">
                          <a:latin typeface="+mn-lt"/>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3"/>
                  </a:ext>
                </a:extLst>
              </a:tr>
              <a:tr h="379699">
                <a:tc>
                  <a:txBody>
                    <a:bodyPr/>
                    <a:lstStyle/>
                    <a:p>
                      <a:pPr algn="ctr"/>
                      <a:r>
                        <a:rPr lang="en-US" dirty="0">
                          <a:latin typeface="+mn-lt"/>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4"/>
                  </a:ext>
                </a:extLst>
              </a:tr>
              <a:tr h="379699">
                <a:tc>
                  <a:txBody>
                    <a:bodyPr/>
                    <a:lstStyle/>
                    <a:p>
                      <a:pPr algn="ctr"/>
                      <a:r>
                        <a:rPr lang="en-US" dirty="0">
                          <a:latin typeface="+mn-lt"/>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5"/>
                  </a:ext>
                </a:extLst>
              </a:tr>
              <a:tr h="379699">
                <a:tc>
                  <a:txBody>
                    <a:bodyPr/>
                    <a:lstStyle/>
                    <a:p>
                      <a:pPr algn="ctr"/>
                      <a:r>
                        <a:rPr lang="en-US" dirty="0">
                          <a:latin typeface="+mn-lt"/>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6"/>
                  </a:ext>
                </a:extLst>
              </a:tr>
              <a:tr h="379699">
                <a:tc>
                  <a:txBody>
                    <a:bodyPr/>
                    <a:lstStyle/>
                    <a:p>
                      <a:pPr algn="ctr"/>
                      <a:r>
                        <a:rPr lang="en-US" dirty="0">
                          <a:latin typeface="+mn-lt"/>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7"/>
                  </a:ext>
                </a:extLst>
              </a:tr>
              <a:tr h="379699">
                <a:tc>
                  <a:txBody>
                    <a:bodyPr/>
                    <a:lstStyle/>
                    <a:p>
                      <a:pPr algn="ctr"/>
                      <a:r>
                        <a:rPr lang="en-US" dirty="0">
                          <a:latin typeface="+mn-lt"/>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31688228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XII </a:t>
            </a:r>
            <a:r>
              <a:rPr lang="en-US" sz="1000" b="0" dirty="0"/>
              <a:t>1</a:t>
            </a:r>
            <a:endParaRPr lang="en-IN" sz="1000" b="0"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10"/>
            <a:ext cx="8458200" cy="1100730"/>
          </a:xfrm>
        </p:spPr>
        <p:txBody>
          <a:bodyPr>
            <a:noAutofit/>
          </a:bodyPr>
          <a:lstStyle/>
          <a:p>
            <a:pPr>
              <a:spcBef>
                <a:spcPts val="1000"/>
              </a:spcBef>
              <a:spcAft>
                <a:spcPts val="0"/>
              </a:spcAft>
            </a:pPr>
            <a:r>
              <a:rPr lang="en-US" sz="2400" dirty="0"/>
              <a:t>Suppose the demand curve shifts outward by 60 units. Update the demand schedule and find the new equilibrium price and quantity.</a:t>
            </a:r>
          </a:p>
        </p:txBody>
      </p:sp>
      <p:sp>
        <p:nvSpPr>
          <p:cNvPr id="11" name="Content Placeholder 10">
            <a:extLst>
              <a:ext uri="{FF2B5EF4-FFF2-40B4-BE49-F238E27FC236}">
                <a16:creationId xmlns:a16="http://schemas.microsoft.com/office/drawing/2014/main" xmlns="" id="{E9DFFC56-C2A7-4325-A250-3B0622C9AE60}"/>
              </a:ext>
            </a:extLst>
          </p:cNvPr>
          <p:cNvSpPr>
            <a:spLocks noGrp="1"/>
          </p:cNvSpPr>
          <p:nvPr>
            <p:ph sz="quarter" idx="15"/>
          </p:nvPr>
        </p:nvSpPr>
        <p:spPr>
          <a:xfrm>
            <a:off x="708517" y="3747914"/>
            <a:ext cx="2225325" cy="985618"/>
          </a:xfrm>
        </p:spPr>
        <p:txBody>
          <a:bodyPr>
            <a:normAutofit fontScale="70000" lnSpcReduction="20000"/>
          </a:bodyPr>
          <a:lstStyle/>
          <a:p>
            <a:r>
              <a:rPr lang="en-US" dirty="0"/>
              <a:t>In the following table, read ‘Q'</a:t>
            </a:r>
            <a:r>
              <a:rPr lang="en-US" baseline="-25000" dirty="0"/>
              <a:t>D</a:t>
            </a:r>
            <a:r>
              <a:rPr lang="en-US" dirty="0"/>
              <a:t>’ as Q dash d.</a:t>
            </a:r>
            <a:endParaRPr lang="en-IN" dirty="0"/>
          </a:p>
          <a:p>
            <a:endParaRPr lang="en-IN" dirty="0"/>
          </a:p>
        </p:txBody>
      </p:sp>
      <p:graphicFrame>
        <p:nvGraphicFramePr>
          <p:cNvPr id="7" name="Table 6">
            <a:extLst>
              <a:ext uri="{FF2B5EF4-FFF2-40B4-BE49-F238E27FC236}">
                <a16:creationId xmlns:a16="http://schemas.microsoft.com/office/drawing/2014/main" xmlns="" id="{F133BD29-CE6D-4995-9789-D37377CC9188}"/>
              </a:ext>
            </a:extLst>
          </p:cNvPr>
          <p:cNvGraphicFramePr>
            <a:graphicFrameLocks noGrp="1"/>
          </p:cNvGraphicFramePr>
          <p:nvPr>
            <p:extLst>
              <p:ext uri="{D42A27DB-BD31-4B8C-83A1-F6EECF244321}">
                <p14:modId xmlns:p14="http://schemas.microsoft.com/office/powerpoint/2010/main" val="2163814691"/>
              </p:ext>
            </p:extLst>
          </p:nvPr>
        </p:nvGraphicFramePr>
        <p:xfrm>
          <a:off x="487680" y="2651760"/>
          <a:ext cx="2667000" cy="3417291"/>
        </p:xfrm>
        <a:graphic>
          <a:graphicData uri="http://schemas.openxmlformats.org/drawingml/2006/table">
            <a:tbl>
              <a:tblPr firstRow="1" bandRow="1">
                <a:tableStyleId>{3B4B98B0-60AC-42C2-AFA5-B58CD77FA1E5}</a:tableStyleId>
              </a:tblPr>
              <a:tblGrid>
                <a:gridCol w="666750">
                  <a:extLst>
                    <a:ext uri="{9D8B030D-6E8A-4147-A177-3AD203B41FA5}">
                      <a16:colId xmlns:a16="http://schemas.microsoft.com/office/drawing/2014/main" xmlns="" val="20000"/>
                    </a:ext>
                  </a:extLst>
                </a:gridCol>
                <a:gridCol w="666750">
                  <a:extLst>
                    <a:ext uri="{9D8B030D-6E8A-4147-A177-3AD203B41FA5}">
                      <a16:colId xmlns:a16="http://schemas.microsoft.com/office/drawing/2014/main" xmlns="" val="20001"/>
                    </a:ext>
                  </a:extLst>
                </a:gridCol>
                <a:gridCol w="666750">
                  <a:extLst>
                    <a:ext uri="{9D8B030D-6E8A-4147-A177-3AD203B41FA5}">
                      <a16:colId xmlns:a16="http://schemas.microsoft.com/office/drawing/2014/main" xmlns="" val="20002"/>
                    </a:ext>
                  </a:extLst>
                </a:gridCol>
                <a:gridCol w="666750">
                  <a:extLst>
                    <a:ext uri="{9D8B030D-6E8A-4147-A177-3AD203B41FA5}">
                      <a16:colId xmlns:a16="http://schemas.microsoft.com/office/drawing/2014/main" xmlns="" val="20003"/>
                    </a:ext>
                  </a:extLst>
                </a:gridCol>
              </a:tblGrid>
              <a:tr h="379699">
                <a:tc>
                  <a:txBody>
                    <a:bodyPr/>
                    <a:lstStyle/>
                    <a:p>
                      <a:pPr algn="ctr"/>
                      <a:r>
                        <a:rPr lang="en-US" dirty="0">
                          <a:solidFill>
                            <a:schemeClr val="tx1"/>
                          </a:solidFill>
                          <a:latin typeface="+mn-lt"/>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mn-lt"/>
                        </a:rPr>
                        <a:t>Q</a:t>
                      </a:r>
                      <a:r>
                        <a:rPr lang="en-US" baseline="-25000" dirty="0">
                          <a:latin typeface="+mn-lt"/>
                        </a:rPr>
                        <a:t>S</a:t>
                      </a:r>
                      <a:endParaRPr lang="en-US" baseline="-25000"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xmlns="" val="10000"/>
                  </a:ext>
                </a:extLst>
              </a:tr>
              <a:tr h="379699">
                <a:tc>
                  <a:txBody>
                    <a:bodyPr/>
                    <a:lstStyle/>
                    <a:p>
                      <a:pPr algn="ctr"/>
                      <a:r>
                        <a:rPr lang="en-US" dirty="0">
                          <a:latin typeface="+mn-lt"/>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b="1" dirty="0">
                          <a:solidFill>
                            <a:srgbClr val="AC0000"/>
                          </a:solidFill>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1"/>
                  </a:ext>
                </a:extLst>
              </a:tr>
              <a:tr h="379699">
                <a:tc>
                  <a:txBody>
                    <a:bodyPr/>
                    <a:lstStyle/>
                    <a:p>
                      <a:pPr algn="ctr"/>
                      <a:r>
                        <a:rPr lang="en-US" dirty="0">
                          <a:latin typeface="+mn-lt"/>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2"/>
                  </a:ext>
                </a:extLst>
              </a:tr>
              <a:tr h="379699">
                <a:tc>
                  <a:txBody>
                    <a:bodyPr/>
                    <a:lstStyle/>
                    <a:p>
                      <a:pPr algn="ctr"/>
                      <a:r>
                        <a:rPr lang="en-US" dirty="0">
                          <a:latin typeface="+mn-lt"/>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3"/>
                  </a:ext>
                </a:extLst>
              </a:tr>
              <a:tr h="379699">
                <a:tc>
                  <a:txBody>
                    <a:bodyPr/>
                    <a:lstStyle/>
                    <a:p>
                      <a:pPr algn="ctr"/>
                      <a:r>
                        <a:rPr lang="en-US" dirty="0">
                          <a:latin typeface="+mn-lt"/>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4"/>
                  </a:ext>
                </a:extLst>
              </a:tr>
              <a:tr h="379699">
                <a:tc>
                  <a:txBody>
                    <a:bodyPr/>
                    <a:lstStyle/>
                    <a:p>
                      <a:pPr algn="ctr"/>
                      <a:r>
                        <a:rPr lang="en-US" dirty="0">
                          <a:latin typeface="+mn-lt"/>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5"/>
                  </a:ext>
                </a:extLst>
              </a:tr>
              <a:tr h="379699">
                <a:tc>
                  <a:txBody>
                    <a:bodyPr/>
                    <a:lstStyle/>
                    <a:p>
                      <a:pPr algn="ctr"/>
                      <a:r>
                        <a:rPr lang="en-US" dirty="0">
                          <a:latin typeface="+mn-lt"/>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6"/>
                  </a:ext>
                </a:extLst>
              </a:tr>
              <a:tr h="379699">
                <a:tc>
                  <a:txBody>
                    <a:bodyPr/>
                    <a:lstStyle/>
                    <a:p>
                      <a:pPr algn="ctr"/>
                      <a:r>
                        <a:rPr lang="en-US" dirty="0">
                          <a:latin typeface="+mn-lt"/>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7"/>
                  </a:ext>
                </a:extLst>
              </a:tr>
              <a:tr h="379699">
                <a:tc>
                  <a:txBody>
                    <a:bodyPr/>
                    <a:lstStyle/>
                    <a:p>
                      <a:pPr algn="ctr"/>
                      <a:r>
                        <a:rPr lang="en-US" dirty="0">
                          <a:latin typeface="+mn-lt"/>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8"/>
                  </a:ext>
                </a:extLst>
              </a:tr>
            </a:tbl>
          </a:graphicData>
        </a:graphic>
      </p:graphicFrame>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3910563" y="2962457"/>
            <a:ext cx="4340395" cy="785457"/>
          </a:xfrm>
        </p:spPr>
        <p:txBody>
          <a:bodyPr>
            <a:noAutofit/>
          </a:bodyPr>
          <a:lstStyle/>
          <a:p>
            <a:pPr marL="291600" indent="-291600">
              <a:spcBef>
                <a:spcPts val="1000"/>
              </a:spcBef>
              <a:spcAft>
                <a:spcPts val="0"/>
              </a:spcAft>
              <a:buFont typeface="Arial" panose="020B0604020202020204" pitchFamily="34" charset="0"/>
              <a:buChar char="•"/>
            </a:pPr>
            <a:r>
              <a:rPr lang="en-US" sz="2400" dirty="0"/>
              <a:t>Update demand schedule by increasing Q</a:t>
            </a:r>
            <a:r>
              <a:rPr lang="en-US" sz="2400" baseline="-25000" dirty="0"/>
              <a:t>D</a:t>
            </a:r>
            <a:r>
              <a:rPr lang="en-US" sz="2400" dirty="0"/>
              <a:t> by 60.</a:t>
            </a:r>
          </a:p>
        </p:txBody>
      </p:sp>
    </p:spTree>
    <p:extLst>
      <p:ext uri="{BB962C8B-B14F-4D97-AF65-F5344CB8AC3E}">
        <p14:creationId xmlns:p14="http://schemas.microsoft.com/office/powerpoint/2010/main" val="35837878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XII </a:t>
            </a:r>
            <a:r>
              <a:rPr lang="en-US" sz="1000" b="0" dirty="0"/>
              <a:t>2</a:t>
            </a:r>
            <a:endParaRPr lang="en-IN" sz="1000" b="0"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10"/>
            <a:ext cx="8458200" cy="1257140"/>
          </a:xfrm>
        </p:spPr>
        <p:txBody>
          <a:bodyPr>
            <a:noAutofit/>
          </a:bodyPr>
          <a:lstStyle/>
          <a:p>
            <a:pPr>
              <a:spcBef>
                <a:spcPts val="1000"/>
              </a:spcBef>
              <a:spcAft>
                <a:spcPts val="0"/>
              </a:spcAft>
            </a:pPr>
            <a:r>
              <a:rPr lang="en-US" sz="2400" dirty="0"/>
              <a:t>Suppose the demand curve shifts outward by 60 units. Update the demand schedule and find the new equilibrium price and quantity.</a:t>
            </a:r>
          </a:p>
        </p:txBody>
      </p:sp>
      <p:sp>
        <p:nvSpPr>
          <p:cNvPr id="11" name="Content Placeholder 10">
            <a:extLst>
              <a:ext uri="{FF2B5EF4-FFF2-40B4-BE49-F238E27FC236}">
                <a16:creationId xmlns:a16="http://schemas.microsoft.com/office/drawing/2014/main" xmlns="" id="{E9DFFC56-C2A7-4325-A250-3B0622C9AE60}"/>
              </a:ext>
            </a:extLst>
          </p:cNvPr>
          <p:cNvSpPr>
            <a:spLocks noGrp="1"/>
          </p:cNvSpPr>
          <p:nvPr>
            <p:ph sz="quarter" idx="15"/>
          </p:nvPr>
        </p:nvSpPr>
        <p:spPr>
          <a:xfrm>
            <a:off x="708517" y="3867596"/>
            <a:ext cx="2225325" cy="985618"/>
          </a:xfrm>
        </p:spPr>
        <p:txBody>
          <a:bodyPr>
            <a:normAutofit fontScale="70000" lnSpcReduction="20000"/>
          </a:bodyPr>
          <a:lstStyle/>
          <a:p>
            <a:r>
              <a:rPr lang="en-US" dirty="0"/>
              <a:t>In the following table, read ‘Q'</a:t>
            </a:r>
            <a:r>
              <a:rPr lang="en-US" baseline="-25000" dirty="0"/>
              <a:t>D</a:t>
            </a:r>
            <a:r>
              <a:rPr lang="en-US" dirty="0"/>
              <a:t>’ as Q dash d.</a:t>
            </a:r>
            <a:endParaRPr lang="en-IN" dirty="0"/>
          </a:p>
          <a:p>
            <a:endParaRPr lang="en-IN" dirty="0"/>
          </a:p>
        </p:txBody>
      </p:sp>
      <p:graphicFrame>
        <p:nvGraphicFramePr>
          <p:cNvPr id="10" name="Table 9">
            <a:extLst>
              <a:ext uri="{FF2B5EF4-FFF2-40B4-BE49-F238E27FC236}">
                <a16:creationId xmlns:a16="http://schemas.microsoft.com/office/drawing/2014/main" xmlns="" id="{380EACEC-3B47-4CF2-8378-5039F8508198}"/>
              </a:ext>
            </a:extLst>
          </p:cNvPr>
          <p:cNvGraphicFramePr>
            <a:graphicFrameLocks noGrp="1"/>
          </p:cNvGraphicFramePr>
          <p:nvPr>
            <p:extLst>
              <p:ext uri="{D42A27DB-BD31-4B8C-83A1-F6EECF244321}">
                <p14:modId xmlns:p14="http://schemas.microsoft.com/office/powerpoint/2010/main" val="228503442"/>
              </p:ext>
            </p:extLst>
          </p:nvPr>
        </p:nvGraphicFramePr>
        <p:xfrm>
          <a:off x="487680" y="2651760"/>
          <a:ext cx="2667000" cy="3417291"/>
        </p:xfrm>
        <a:graphic>
          <a:graphicData uri="http://schemas.openxmlformats.org/drawingml/2006/table">
            <a:tbl>
              <a:tblPr firstRow="1" bandRow="1">
                <a:tableStyleId>{3B4B98B0-60AC-42C2-AFA5-B58CD77FA1E5}</a:tableStyleId>
              </a:tblPr>
              <a:tblGrid>
                <a:gridCol w="666750">
                  <a:extLst>
                    <a:ext uri="{9D8B030D-6E8A-4147-A177-3AD203B41FA5}">
                      <a16:colId xmlns:a16="http://schemas.microsoft.com/office/drawing/2014/main" xmlns="" val="20000"/>
                    </a:ext>
                  </a:extLst>
                </a:gridCol>
                <a:gridCol w="666750">
                  <a:extLst>
                    <a:ext uri="{9D8B030D-6E8A-4147-A177-3AD203B41FA5}">
                      <a16:colId xmlns:a16="http://schemas.microsoft.com/office/drawing/2014/main" xmlns="" val="20001"/>
                    </a:ext>
                  </a:extLst>
                </a:gridCol>
                <a:gridCol w="666750">
                  <a:extLst>
                    <a:ext uri="{9D8B030D-6E8A-4147-A177-3AD203B41FA5}">
                      <a16:colId xmlns:a16="http://schemas.microsoft.com/office/drawing/2014/main" xmlns="" val="20002"/>
                    </a:ext>
                  </a:extLst>
                </a:gridCol>
                <a:gridCol w="666750">
                  <a:extLst>
                    <a:ext uri="{9D8B030D-6E8A-4147-A177-3AD203B41FA5}">
                      <a16:colId xmlns:a16="http://schemas.microsoft.com/office/drawing/2014/main" xmlns="" val="20003"/>
                    </a:ext>
                  </a:extLst>
                </a:gridCol>
              </a:tblGrid>
              <a:tr h="379699">
                <a:tc>
                  <a:txBody>
                    <a:bodyPr/>
                    <a:lstStyle/>
                    <a:p>
                      <a:pPr algn="ctr"/>
                      <a:r>
                        <a:rPr lang="en-US" dirty="0">
                          <a:solidFill>
                            <a:schemeClr val="tx1"/>
                          </a:solidFill>
                          <a:latin typeface="+mn-lt"/>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mn-lt"/>
                        </a:rPr>
                        <a:t>Q</a:t>
                      </a:r>
                      <a:r>
                        <a:rPr lang="en-US" baseline="-25000" dirty="0">
                          <a:latin typeface="+mn-lt"/>
                        </a:rPr>
                        <a:t>S</a:t>
                      </a:r>
                      <a:endParaRPr lang="en-US" baseline="-25000"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xmlns="" val="10000"/>
                  </a:ext>
                </a:extLst>
              </a:tr>
              <a:tr h="379699">
                <a:tc>
                  <a:txBody>
                    <a:bodyPr/>
                    <a:lstStyle/>
                    <a:p>
                      <a:pPr algn="ctr"/>
                      <a:r>
                        <a:rPr lang="en-US" dirty="0">
                          <a:latin typeface="+mn-lt"/>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b="0" dirty="0">
                          <a:solidFill>
                            <a:schemeClr val="tx1"/>
                          </a:solidFill>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1"/>
                  </a:ext>
                </a:extLst>
              </a:tr>
              <a:tr h="379699">
                <a:tc>
                  <a:txBody>
                    <a:bodyPr/>
                    <a:lstStyle/>
                    <a:p>
                      <a:pPr algn="ctr"/>
                      <a:r>
                        <a:rPr lang="en-US" dirty="0">
                          <a:latin typeface="+mn-lt"/>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b="1" dirty="0">
                          <a:solidFill>
                            <a:srgbClr val="AC0000"/>
                          </a:solidFill>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2"/>
                  </a:ext>
                </a:extLst>
              </a:tr>
              <a:tr h="379699">
                <a:tc>
                  <a:txBody>
                    <a:bodyPr/>
                    <a:lstStyle/>
                    <a:p>
                      <a:pPr algn="ctr"/>
                      <a:r>
                        <a:rPr lang="en-US" dirty="0">
                          <a:latin typeface="+mn-lt"/>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3"/>
                  </a:ext>
                </a:extLst>
              </a:tr>
              <a:tr h="379699">
                <a:tc>
                  <a:txBody>
                    <a:bodyPr/>
                    <a:lstStyle/>
                    <a:p>
                      <a:pPr algn="ctr"/>
                      <a:r>
                        <a:rPr lang="en-US" dirty="0">
                          <a:latin typeface="+mn-lt"/>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4"/>
                  </a:ext>
                </a:extLst>
              </a:tr>
              <a:tr h="379699">
                <a:tc>
                  <a:txBody>
                    <a:bodyPr/>
                    <a:lstStyle/>
                    <a:p>
                      <a:pPr algn="ctr"/>
                      <a:r>
                        <a:rPr lang="en-US" dirty="0">
                          <a:latin typeface="+mn-lt"/>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5"/>
                  </a:ext>
                </a:extLst>
              </a:tr>
              <a:tr h="379699">
                <a:tc>
                  <a:txBody>
                    <a:bodyPr/>
                    <a:lstStyle/>
                    <a:p>
                      <a:pPr algn="ctr"/>
                      <a:r>
                        <a:rPr lang="en-US" dirty="0">
                          <a:latin typeface="+mn-lt"/>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6"/>
                  </a:ext>
                </a:extLst>
              </a:tr>
              <a:tr h="379699">
                <a:tc>
                  <a:txBody>
                    <a:bodyPr/>
                    <a:lstStyle/>
                    <a:p>
                      <a:pPr algn="ctr"/>
                      <a:r>
                        <a:rPr lang="en-US" dirty="0">
                          <a:latin typeface="+mn-lt"/>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7"/>
                  </a:ext>
                </a:extLst>
              </a:tr>
              <a:tr h="379699">
                <a:tc>
                  <a:txBody>
                    <a:bodyPr/>
                    <a:lstStyle/>
                    <a:p>
                      <a:pPr algn="ctr"/>
                      <a:r>
                        <a:rPr lang="en-US" dirty="0">
                          <a:latin typeface="+mn-lt"/>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8"/>
                  </a:ext>
                </a:extLst>
              </a:tr>
            </a:tbl>
          </a:graphicData>
        </a:graphic>
      </p:graphicFrame>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3910563" y="2962457"/>
            <a:ext cx="4340395" cy="785457"/>
          </a:xfrm>
        </p:spPr>
        <p:txBody>
          <a:bodyPr>
            <a:noAutofit/>
          </a:bodyPr>
          <a:lstStyle/>
          <a:p>
            <a:pPr marL="291600" indent="-291600">
              <a:spcBef>
                <a:spcPts val="1000"/>
              </a:spcBef>
              <a:spcAft>
                <a:spcPts val="0"/>
              </a:spcAft>
              <a:buFont typeface="Arial" panose="020B0604020202020204" pitchFamily="34" charset="0"/>
              <a:buChar char="•"/>
            </a:pPr>
            <a:r>
              <a:rPr lang="en-US" sz="2400" dirty="0"/>
              <a:t>Update demand schedule by increasing Q</a:t>
            </a:r>
            <a:r>
              <a:rPr lang="en-US" sz="2400" baseline="-25000" dirty="0"/>
              <a:t>D</a:t>
            </a:r>
            <a:r>
              <a:rPr lang="en-US" sz="2400" dirty="0"/>
              <a:t> by 60.</a:t>
            </a:r>
          </a:p>
        </p:txBody>
      </p:sp>
    </p:spTree>
    <p:extLst>
      <p:ext uri="{BB962C8B-B14F-4D97-AF65-F5344CB8AC3E}">
        <p14:creationId xmlns:p14="http://schemas.microsoft.com/office/powerpoint/2010/main" val="32771203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XII </a:t>
            </a:r>
            <a:r>
              <a:rPr lang="en-US" sz="1000" b="0" dirty="0"/>
              <a:t>3</a:t>
            </a:r>
            <a:endParaRPr lang="en-IN" sz="1000" b="0"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10"/>
            <a:ext cx="8458200" cy="1257140"/>
          </a:xfrm>
        </p:spPr>
        <p:txBody>
          <a:bodyPr>
            <a:noAutofit/>
          </a:bodyPr>
          <a:lstStyle/>
          <a:p>
            <a:pPr>
              <a:spcBef>
                <a:spcPts val="1000"/>
              </a:spcBef>
              <a:spcAft>
                <a:spcPts val="0"/>
              </a:spcAft>
            </a:pPr>
            <a:r>
              <a:rPr lang="en-US" sz="2400" dirty="0"/>
              <a:t>Suppose the demand curve shifts outward by 60 units. Update the demand schedule and find the new equilibrium price and quantity.</a:t>
            </a:r>
          </a:p>
        </p:txBody>
      </p:sp>
      <p:sp>
        <p:nvSpPr>
          <p:cNvPr id="11" name="Content Placeholder 10">
            <a:extLst>
              <a:ext uri="{FF2B5EF4-FFF2-40B4-BE49-F238E27FC236}">
                <a16:creationId xmlns:a16="http://schemas.microsoft.com/office/drawing/2014/main" xmlns="" id="{E9DFFC56-C2A7-4325-A250-3B0622C9AE60}"/>
              </a:ext>
            </a:extLst>
          </p:cNvPr>
          <p:cNvSpPr>
            <a:spLocks noGrp="1"/>
          </p:cNvSpPr>
          <p:nvPr>
            <p:ph sz="quarter" idx="15"/>
          </p:nvPr>
        </p:nvSpPr>
        <p:spPr>
          <a:xfrm>
            <a:off x="487681" y="4080576"/>
            <a:ext cx="2285500" cy="1257140"/>
          </a:xfrm>
        </p:spPr>
        <p:txBody>
          <a:bodyPr>
            <a:normAutofit fontScale="85000" lnSpcReduction="10000"/>
          </a:bodyPr>
          <a:lstStyle/>
          <a:p>
            <a:r>
              <a:rPr lang="en-US" dirty="0"/>
              <a:t>In the following table, read ‘Q'</a:t>
            </a:r>
            <a:r>
              <a:rPr lang="en-US" baseline="-25000" dirty="0"/>
              <a:t>D</a:t>
            </a:r>
            <a:r>
              <a:rPr lang="en-US" dirty="0"/>
              <a:t>’ as Q dash d.</a:t>
            </a:r>
            <a:endParaRPr lang="en-IN" dirty="0"/>
          </a:p>
          <a:p>
            <a:endParaRPr lang="en-IN" dirty="0"/>
          </a:p>
        </p:txBody>
      </p:sp>
      <p:graphicFrame>
        <p:nvGraphicFramePr>
          <p:cNvPr id="10" name="Table 9">
            <a:extLst>
              <a:ext uri="{FF2B5EF4-FFF2-40B4-BE49-F238E27FC236}">
                <a16:creationId xmlns:a16="http://schemas.microsoft.com/office/drawing/2014/main" xmlns="" id="{380EACEC-3B47-4CF2-8378-5039F8508198}"/>
              </a:ext>
            </a:extLst>
          </p:cNvPr>
          <p:cNvGraphicFramePr>
            <a:graphicFrameLocks noGrp="1"/>
          </p:cNvGraphicFramePr>
          <p:nvPr>
            <p:extLst>
              <p:ext uri="{D42A27DB-BD31-4B8C-83A1-F6EECF244321}">
                <p14:modId xmlns:p14="http://schemas.microsoft.com/office/powerpoint/2010/main" val="2944175494"/>
              </p:ext>
            </p:extLst>
          </p:nvPr>
        </p:nvGraphicFramePr>
        <p:xfrm>
          <a:off x="487680" y="2651760"/>
          <a:ext cx="2667000" cy="3417291"/>
        </p:xfrm>
        <a:graphic>
          <a:graphicData uri="http://schemas.openxmlformats.org/drawingml/2006/table">
            <a:tbl>
              <a:tblPr firstRow="1" bandRow="1">
                <a:tableStyleId>{3B4B98B0-60AC-42C2-AFA5-B58CD77FA1E5}</a:tableStyleId>
              </a:tblPr>
              <a:tblGrid>
                <a:gridCol w="666750">
                  <a:extLst>
                    <a:ext uri="{9D8B030D-6E8A-4147-A177-3AD203B41FA5}">
                      <a16:colId xmlns:a16="http://schemas.microsoft.com/office/drawing/2014/main" xmlns="" val="20000"/>
                    </a:ext>
                  </a:extLst>
                </a:gridCol>
                <a:gridCol w="666750">
                  <a:extLst>
                    <a:ext uri="{9D8B030D-6E8A-4147-A177-3AD203B41FA5}">
                      <a16:colId xmlns:a16="http://schemas.microsoft.com/office/drawing/2014/main" xmlns="" val="20001"/>
                    </a:ext>
                  </a:extLst>
                </a:gridCol>
                <a:gridCol w="666750">
                  <a:extLst>
                    <a:ext uri="{9D8B030D-6E8A-4147-A177-3AD203B41FA5}">
                      <a16:colId xmlns:a16="http://schemas.microsoft.com/office/drawing/2014/main" xmlns="" val="20002"/>
                    </a:ext>
                  </a:extLst>
                </a:gridCol>
                <a:gridCol w="666750">
                  <a:extLst>
                    <a:ext uri="{9D8B030D-6E8A-4147-A177-3AD203B41FA5}">
                      <a16:colId xmlns:a16="http://schemas.microsoft.com/office/drawing/2014/main" xmlns="" val="20003"/>
                    </a:ext>
                  </a:extLst>
                </a:gridCol>
              </a:tblGrid>
              <a:tr h="379699">
                <a:tc>
                  <a:txBody>
                    <a:bodyPr/>
                    <a:lstStyle/>
                    <a:p>
                      <a:pPr algn="ctr"/>
                      <a:r>
                        <a:rPr lang="en-US" dirty="0">
                          <a:solidFill>
                            <a:schemeClr val="tx1"/>
                          </a:solidFill>
                          <a:latin typeface="+mn-lt"/>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mn-lt"/>
                        </a:rPr>
                        <a:t>Q</a:t>
                      </a:r>
                      <a:r>
                        <a:rPr lang="en-US" baseline="-25000" dirty="0">
                          <a:latin typeface="+mn-lt"/>
                        </a:rPr>
                        <a:t>S</a:t>
                      </a:r>
                      <a:endParaRPr lang="en-US" baseline="-25000"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xmlns="" val="10000"/>
                  </a:ext>
                </a:extLst>
              </a:tr>
              <a:tr h="379699">
                <a:tc>
                  <a:txBody>
                    <a:bodyPr/>
                    <a:lstStyle/>
                    <a:p>
                      <a:pPr algn="ctr"/>
                      <a:r>
                        <a:rPr lang="en-US" dirty="0">
                          <a:latin typeface="+mn-lt"/>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b="0" dirty="0">
                          <a:solidFill>
                            <a:schemeClr val="tx1"/>
                          </a:solidFill>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1"/>
                  </a:ext>
                </a:extLst>
              </a:tr>
              <a:tr h="379699">
                <a:tc>
                  <a:txBody>
                    <a:bodyPr/>
                    <a:lstStyle/>
                    <a:p>
                      <a:pPr algn="ctr"/>
                      <a:r>
                        <a:rPr lang="en-US" dirty="0">
                          <a:latin typeface="+mn-lt"/>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b="0" dirty="0">
                          <a:solidFill>
                            <a:schemeClr val="tx1"/>
                          </a:solidFill>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2"/>
                  </a:ext>
                </a:extLst>
              </a:tr>
              <a:tr h="379699">
                <a:tc>
                  <a:txBody>
                    <a:bodyPr/>
                    <a:lstStyle/>
                    <a:p>
                      <a:pPr algn="ctr"/>
                      <a:r>
                        <a:rPr lang="en-US" dirty="0">
                          <a:latin typeface="+mn-lt"/>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b="1" dirty="0">
                          <a:solidFill>
                            <a:srgbClr val="AC0000"/>
                          </a:solidFill>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3"/>
                  </a:ext>
                </a:extLst>
              </a:tr>
              <a:tr h="379699">
                <a:tc>
                  <a:txBody>
                    <a:bodyPr/>
                    <a:lstStyle/>
                    <a:p>
                      <a:pPr algn="ctr"/>
                      <a:r>
                        <a:rPr lang="en-US" dirty="0">
                          <a:latin typeface="+mn-lt"/>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4"/>
                  </a:ext>
                </a:extLst>
              </a:tr>
              <a:tr h="379699">
                <a:tc>
                  <a:txBody>
                    <a:bodyPr/>
                    <a:lstStyle/>
                    <a:p>
                      <a:pPr algn="ctr"/>
                      <a:r>
                        <a:rPr lang="en-US" dirty="0">
                          <a:latin typeface="+mn-lt"/>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5"/>
                  </a:ext>
                </a:extLst>
              </a:tr>
              <a:tr h="379699">
                <a:tc>
                  <a:txBody>
                    <a:bodyPr/>
                    <a:lstStyle/>
                    <a:p>
                      <a:pPr algn="ctr"/>
                      <a:r>
                        <a:rPr lang="en-US" dirty="0">
                          <a:latin typeface="+mn-lt"/>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6"/>
                  </a:ext>
                </a:extLst>
              </a:tr>
              <a:tr h="379699">
                <a:tc>
                  <a:txBody>
                    <a:bodyPr/>
                    <a:lstStyle/>
                    <a:p>
                      <a:pPr algn="ctr"/>
                      <a:r>
                        <a:rPr lang="en-US" dirty="0">
                          <a:latin typeface="+mn-lt"/>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7"/>
                  </a:ext>
                </a:extLst>
              </a:tr>
              <a:tr h="379699">
                <a:tc>
                  <a:txBody>
                    <a:bodyPr/>
                    <a:lstStyle/>
                    <a:p>
                      <a:pPr algn="ctr"/>
                      <a:r>
                        <a:rPr lang="en-US" dirty="0">
                          <a:latin typeface="+mn-lt"/>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endParaRPr lang="en-US"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8"/>
                  </a:ext>
                </a:extLst>
              </a:tr>
            </a:tbl>
          </a:graphicData>
        </a:graphic>
      </p:graphicFrame>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3910563" y="2962457"/>
            <a:ext cx="4340395" cy="785457"/>
          </a:xfrm>
        </p:spPr>
        <p:txBody>
          <a:bodyPr>
            <a:noAutofit/>
          </a:bodyPr>
          <a:lstStyle/>
          <a:p>
            <a:pPr marL="291600" indent="-291600">
              <a:spcBef>
                <a:spcPts val="1000"/>
              </a:spcBef>
              <a:spcAft>
                <a:spcPts val="0"/>
              </a:spcAft>
              <a:buFont typeface="Arial" panose="020B0604020202020204" pitchFamily="34" charset="0"/>
              <a:buChar char="•"/>
            </a:pPr>
            <a:r>
              <a:rPr lang="en-US" sz="2400" dirty="0"/>
              <a:t>Update demand schedule by increasing Q</a:t>
            </a:r>
            <a:r>
              <a:rPr lang="en-US" sz="2400" baseline="-25000" dirty="0"/>
              <a:t>D</a:t>
            </a:r>
            <a:r>
              <a:rPr lang="en-US" sz="2400" dirty="0"/>
              <a:t> by 60.</a:t>
            </a:r>
          </a:p>
        </p:txBody>
      </p:sp>
    </p:spTree>
    <p:extLst>
      <p:ext uri="{BB962C8B-B14F-4D97-AF65-F5344CB8AC3E}">
        <p14:creationId xmlns:p14="http://schemas.microsoft.com/office/powerpoint/2010/main" val="22362202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Active Learning Solution XII </a:t>
            </a:r>
            <a:r>
              <a:rPr lang="en-US" sz="1000" b="0" dirty="0"/>
              <a:t>4</a:t>
            </a:r>
            <a:endParaRPr lang="en-IN" sz="1000" b="0"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10"/>
            <a:ext cx="8458200" cy="1225258"/>
          </a:xfrm>
        </p:spPr>
        <p:txBody>
          <a:bodyPr>
            <a:noAutofit/>
          </a:bodyPr>
          <a:lstStyle/>
          <a:p>
            <a:pPr>
              <a:spcBef>
                <a:spcPts val="1000"/>
              </a:spcBef>
              <a:spcAft>
                <a:spcPts val="0"/>
              </a:spcAft>
            </a:pPr>
            <a:r>
              <a:rPr lang="en-US" sz="2400" dirty="0"/>
              <a:t>Suppose the demand curve shifts outward by 60 units. Update the demand schedule and find the new equilibrium price and quantity.</a:t>
            </a:r>
          </a:p>
        </p:txBody>
      </p:sp>
      <p:sp>
        <p:nvSpPr>
          <p:cNvPr id="4" name="Content Placeholder 3">
            <a:extLst>
              <a:ext uri="{FF2B5EF4-FFF2-40B4-BE49-F238E27FC236}">
                <a16:creationId xmlns:a16="http://schemas.microsoft.com/office/drawing/2014/main" xmlns="" id="{F8DFF62D-9C8A-422B-8C60-C42A5B2D2CA5}"/>
              </a:ext>
            </a:extLst>
          </p:cNvPr>
          <p:cNvSpPr>
            <a:spLocks noGrp="1"/>
          </p:cNvSpPr>
          <p:nvPr>
            <p:ph sz="quarter" idx="15"/>
          </p:nvPr>
        </p:nvSpPr>
        <p:spPr>
          <a:xfrm>
            <a:off x="690473" y="4045487"/>
            <a:ext cx="2464207" cy="1142000"/>
          </a:xfrm>
        </p:spPr>
        <p:txBody>
          <a:bodyPr>
            <a:normAutofit fontScale="85000" lnSpcReduction="20000"/>
          </a:bodyPr>
          <a:lstStyle/>
          <a:p>
            <a:r>
              <a:rPr lang="en-US" dirty="0"/>
              <a:t>In the following table, read ‘Q'</a:t>
            </a:r>
            <a:r>
              <a:rPr lang="en-US" baseline="-25000" dirty="0"/>
              <a:t>D</a:t>
            </a:r>
            <a:r>
              <a:rPr lang="en-US" dirty="0"/>
              <a:t>’ as Q dash d.</a:t>
            </a:r>
            <a:endParaRPr lang="en-IN" dirty="0"/>
          </a:p>
          <a:p>
            <a:endParaRPr lang="en-IN" dirty="0"/>
          </a:p>
        </p:txBody>
      </p:sp>
      <p:graphicFrame>
        <p:nvGraphicFramePr>
          <p:cNvPr id="10" name="Table 9">
            <a:extLst>
              <a:ext uri="{FF2B5EF4-FFF2-40B4-BE49-F238E27FC236}">
                <a16:creationId xmlns:a16="http://schemas.microsoft.com/office/drawing/2014/main" xmlns="" id="{380EACEC-3B47-4CF2-8378-5039F8508198}"/>
              </a:ext>
            </a:extLst>
          </p:cNvPr>
          <p:cNvGraphicFramePr>
            <a:graphicFrameLocks noGrp="1"/>
          </p:cNvGraphicFramePr>
          <p:nvPr>
            <p:extLst>
              <p:ext uri="{D42A27DB-BD31-4B8C-83A1-F6EECF244321}">
                <p14:modId xmlns:p14="http://schemas.microsoft.com/office/powerpoint/2010/main" val="2066937039"/>
              </p:ext>
            </p:extLst>
          </p:nvPr>
        </p:nvGraphicFramePr>
        <p:xfrm>
          <a:off x="487680" y="2651760"/>
          <a:ext cx="2667000" cy="3417291"/>
        </p:xfrm>
        <a:graphic>
          <a:graphicData uri="http://schemas.openxmlformats.org/drawingml/2006/table">
            <a:tbl>
              <a:tblPr firstRow="1" bandRow="1">
                <a:tableStyleId>{3B4B98B0-60AC-42C2-AFA5-B58CD77FA1E5}</a:tableStyleId>
              </a:tblPr>
              <a:tblGrid>
                <a:gridCol w="666750">
                  <a:extLst>
                    <a:ext uri="{9D8B030D-6E8A-4147-A177-3AD203B41FA5}">
                      <a16:colId xmlns:a16="http://schemas.microsoft.com/office/drawing/2014/main" xmlns="" val="20000"/>
                    </a:ext>
                  </a:extLst>
                </a:gridCol>
                <a:gridCol w="666750">
                  <a:extLst>
                    <a:ext uri="{9D8B030D-6E8A-4147-A177-3AD203B41FA5}">
                      <a16:colId xmlns:a16="http://schemas.microsoft.com/office/drawing/2014/main" xmlns="" val="20001"/>
                    </a:ext>
                  </a:extLst>
                </a:gridCol>
                <a:gridCol w="666750">
                  <a:extLst>
                    <a:ext uri="{9D8B030D-6E8A-4147-A177-3AD203B41FA5}">
                      <a16:colId xmlns:a16="http://schemas.microsoft.com/office/drawing/2014/main" xmlns="" val="20002"/>
                    </a:ext>
                  </a:extLst>
                </a:gridCol>
                <a:gridCol w="666750">
                  <a:extLst>
                    <a:ext uri="{9D8B030D-6E8A-4147-A177-3AD203B41FA5}">
                      <a16:colId xmlns:a16="http://schemas.microsoft.com/office/drawing/2014/main" xmlns="" val="20003"/>
                    </a:ext>
                  </a:extLst>
                </a:gridCol>
              </a:tblGrid>
              <a:tr h="379699">
                <a:tc>
                  <a:txBody>
                    <a:bodyPr/>
                    <a:lstStyle/>
                    <a:p>
                      <a:pPr algn="ctr"/>
                      <a:r>
                        <a:rPr lang="en-US" dirty="0">
                          <a:solidFill>
                            <a:schemeClr val="tx1"/>
                          </a:solidFill>
                          <a:latin typeface="+mn-lt"/>
                        </a:rPr>
                        <a:t>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algn="ctr"/>
                      <a:r>
                        <a:rPr lang="en-US" dirty="0">
                          <a:latin typeface="+mn-lt"/>
                        </a:rPr>
                        <a:t>Q</a:t>
                      </a:r>
                      <a:r>
                        <a:rPr lang="en-US" baseline="-25000" dirty="0">
                          <a:latin typeface="+mn-lt"/>
                        </a:rPr>
                        <a:t>S</a:t>
                      </a:r>
                      <a:endParaRPr lang="en-US" baseline="-25000"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mn-lt"/>
                        </a:rPr>
                        <a:t>Q’</a:t>
                      </a:r>
                      <a:r>
                        <a:rPr lang="en-US" baseline="-25000" dirty="0">
                          <a:latin typeface="+mn-lt"/>
                        </a:rPr>
                        <a:t>D</a:t>
                      </a:r>
                      <a:endParaRPr lang="en-US" dirty="0">
                        <a:solidFill>
                          <a:schemeClr val="tx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xmlns="" val="10000"/>
                  </a:ext>
                </a:extLst>
              </a:tr>
              <a:tr h="379699">
                <a:tc>
                  <a:txBody>
                    <a:bodyPr/>
                    <a:lstStyle/>
                    <a:p>
                      <a:pPr algn="ctr"/>
                      <a:r>
                        <a:rPr lang="en-US" dirty="0">
                          <a:latin typeface="+mn-lt"/>
                        </a:rPr>
                        <a:t>8</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30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b="0" dirty="0">
                          <a:solidFill>
                            <a:schemeClr val="tx1"/>
                          </a:solidFill>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1"/>
                  </a:ext>
                </a:extLst>
              </a:tr>
              <a:tr h="379699">
                <a:tc>
                  <a:txBody>
                    <a:bodyPr/>
                    <a:lstStyle/>
                    <a:p>
                      <a:pPr algn="ctr"/>
                      <a:r>
                        <a:rPr lang="en-US" dirty="0">
                          <a:latin typeface="+mn-lt"/>
                        </a:rPr>
                        <a:t>7</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b="0" dirty="0">
                          <a:solidFill>
                            <a:schemeClr val="tx1"/>
                          </a:solidFill>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2"/>
                  </a:ext>
                </a:extLst>
              </a:tr>
              <a:tr h="379699">
                <a:tc>
                  <a:txBody>
                    <a:bodyPr/>
                    <a:lstStyle/>
                    <a:p>
                      <a:pPr algn="ctr"/>
                      <a:r>
                        <a:rPr lang="en-US" dirty="0">
                          <a:latin typeface="+mn-lt"/>
                        </a:rPr>
                        <a:t>6</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b="0" dirty="0">
                          <a:solidFill>
                            <a:schemeClr val="tx1"/>
                          </a:solidFill>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3"/>
                  </a:ext>
                </a:extLst>
              </a:tr>
              <a:tr h="379699">
                <a:tc>
                  <a:txBody>
                    <a:bodyPr/>
                    <a:lstStyle/>
                    <a:p>
                      <a:pPr algn="ctr"/>
                      <a:r>
                        <a:rPr lang="en-US" b="1" dirty="0">
                          <a:solidFill>
                            <a:srgbClr val="AC0000"/>
                          </a:solidFill>
                          <a:latin typeface="+mn-lt"/>
                        </a:rPr>
                        <a:t>5</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b="1" dirty="0">
                          <a:solidFill>
                            <a:srgbClr val="AC0000"/>
                          </a:solidFill>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b="1" dirty="0">
                          <a:solidFill>
                            <a:srgbClr val="AC0000"/>
                          </a:solidFill>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4"/>
                  </a:ext>
                </a:extLst>
              </a:tr>
              <a:tr h="379699">
                <a:tc>
                  <a:txBody>
                    <a:bodyPr/>
                    <a:lstStyle/>
                    <a:p>
                      <a:pPr algn="ctr"/>
                      <a:r>
                        <a:rPr lang="en-US" dirty="0">
                          <a:latin typeface="+mn-lt"/>
                        </a:rPr>
                        <a:t>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150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b="1" dirty="0">
                          <a:solidFill>
                            <a:srgbClr val="AC0000"/>
                          </a:solidFill>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5"/>
                  </a:ext>
                </a:extLst>
              </a:tr>
              <a:tr h="379699">
                <a:tc>
                  <a:txBody>
                    <a:bodyPr/>
                    <a:lstStyle/>
                    <a:p>
                      <a:pPr algn="ctr"/>
                      <a:r>
                        <a:rPr lang="en-US" dirty="0">
                          <a:latin typeface="+mn-lt"/>
                        </a:rPr>
                        <a:t>3</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120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180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b="1" dirty="0">
                          <a:solidFill>
                            <a:srgbClr val="AC0000"/>
                          </a:solidFill>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6"/>
                  </a:ext>
                </a:extLst>
              </a:tr>
              <a:tr h="379699">
                <a:tc>
                  <a:txBody>
                    <a:bodyPr/>
                    <a:lstStyle/>
                    <a:p>
                      <a:pPr algn="ctr"/>
                      <a:r>
                        <a:rPr lang="en-US" dirty="0">
                          <a:latin typeface="+mn-lt"/>
                        </a:rPr>
                        <a:t>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90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dirty="0">
                          <a:latin typeface="+mn-lt"/>
                        </a:rPr>
                        <a:t>210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b="1" dirty="0">
                          <a:solidFill>
                            <a:srgbClr val="AC0000"/>
                          </a:solidFill>
                          <a:latin typeface="+mn-lt"/>
                        </a:rPr>
                        <a:t>270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7"/>
                  </a:ext>
                </a:extLst>
              </a:tr>
              <a:tr h="379699">
                <a:tc>
                  <a:txBody>
                    <a:bodyPr/>
                    <a:lstStyle/>
                    <a:p>
                      <a:pPr algn="ctr"/>
                      <a:r>
                        <a:rPr lang="en-US" dirty="0">
                          <a:latin typeface="+mn-lt"/>
                        </a:rPr>
                        <a:t>1</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60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dirty="0">
                          <a:latin typeface="+mn-lt"/>
                        </a:rPr>
                        <a:t>240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b="1" dirty="0">
                          <a:solidFill>
                            <a:srgbClr val="AC0000"/>
                          </a:solidFill>
                          <a:latin typeface="+mn-lt"/>
                        </a:rPr>
                        <a:t>300</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8"/>
                  </a:ext>
                </a:extLst>
              </a:tr>
            </a:tbl>
          </a:graphicData>
        </a:graphic>
      </p:graphicFrame>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3773403" y="2648864"/>
            <a:ext cx="4821957" cy="1707168"/>
          </a:xfrm>
        </p:spPr>
        <p:txBody>
          <a:bodyPr>
            <a:noAutofit/>
          </a:bodyPr>
          <a:lstStyle/>
          <a:p>
            <a:pPr marL="51300">
              <a:spcBef>
                <a:spcPts val="1000"/>
              </a:spcBef>
              <a:spcAft>
                <a:spcPts val="0"/>
              </a:spcAft>
            </a:pPr>
            <a:r>
              <a:rPr lang="en-US" sz="2400" dirty="0"/>
              <a:t>Update demand schedule by increasing Q</a:t>
            </a:r>
            <a:r>
              <a:rPr lang="en-US" sz="2400" baseline="-25000" dirty="0"/>
              <a:t>D</a:t>
            </a:r>
            <a:r>
              <a:rPr lang="en-US" sz="2400" dirty="0"/>
              <a:t> by 60.</a:t>
            </a:r>
          </a:p>
          <a:p>
            <a:pPr marL="51300">
              <a:spcBef>
                <a:spcPts val="1000"/>
              </a:spcBef>
              <a:spcAft>
                <a:spcPts val="0"/>
              </a:spcAft>
            </a:pPr>
            <a:r>
              <a:rPr lang="en-US" sz="2400" dirty="0"/>
              <a:t>Find new equilibrium where</a:t>
            </a:r>
          </a:p>
        </p:txBody>
      </p:sp>
      <p:graphicFrame>
        <p:nvGraphicFramePr>
          <p:cNvPr id="13" name="Object 12">
            <a:extLst>
              <a:ext uri="{FF2B5EF4-FFF2-40B4-BE49-F238E27FC236}">
                <a16:creationId xmlns:a16="http://schemas.microsoft.com/office/drawing/2014/main" xmlns="" id="{B787C33E-C734-4419-AC44-1C74D9CB500C}"/>
              </a:ext>
            </a:extLst>
          </p:cNvPr>
          <p:cNvGraphicFramePr>
            <a:graphicFrameLocks noChangeAspect="1"/>
          </p:cNvGraphicFramePr>
          <p:nvPr>
            <p:extLst>
              <p:ext uri="{D42A27DB-BD31-4B8C-83A1-F6EECF244321}">
                <p14:modId xmlns:p14="http://schemas.microsoft.com/office/powerpoint/2010/main" val="4164286102"/>
              </p:ext>
            </p:extLst>
          </p:nvPr>
        </p:nvGraphicFramePr>
        <p:xfrm>
          <a:off x="3914467" y="3921541"/>
          <a:ext cx="1279507" cy="490025"/>
        </p:xfrm>
        <a:graphic>
          <a:graphicData uri="http://schemas.openxmlformats.org/presentationml/2006/ole">
            <mc:AlternateContent xmlns:mc="http://schemas.openxmlformats.org/markup-compatibility/2006">
              <mc:Choice xmlns:v="urn:schemas-microsoft-com:vml" Requires="v">
                <p:oleObj spid="_x0000_s6241" name="Equation" r:id="rId3" imgW="596880" imgH="228600" progId="Equation.DSMT4">
                  <p:embed/>
                </p:oleObj>
              </mc:Choice>
              <mc:Fallback>
                <p:oleObj name="Equation" r:id="rId3" imgW="596880" imgH="228600" progId="Equation.DSMT4">
                  <p:embed/>
                  <p:pic>
                    <p:nvPicPr>
                      <p:cNvPr id="0" name=""/>
                      <p:cNvPicPr/>
                      <p:nvPr/>
                    </p:nvPicPr>
                    <p:blipFill>
                      <a:blip r:embed="rId4"/>
                      <a:stretch>
                        <a:fillRect/>
                      </a:stretch>
                    </p:blipFill>
                    <p:spPr>
                      <a:xfrm>
                        <a:off x="3914467" y="3921541"/>
                        <a:ext cx="1279507" cy="490025"/>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xmlns="" id="{D1825D9A-B4D9-4669-958D-04A5DEBEF126}"/>
              </a:ext>
            </a:extLst>
          </p:cNvPr>
          <p:cNvSpPr>
            <a:spLocks noGrp="1"/>
          </p:cNvSpPr>
          <p:nvPr>
            <p:ph sz="quarter" idx="16"/>
          </p:nvPr>
        </p:nvSpPr>
        <p:spPr>
          <a:xfrm>
            <a:off x="3773403" y="4356032"/>
            <a:ext cx="4821957" cy="929704"/>
          </a:xfrm>
        </p:spPr>
        <p:txBody>
          <a:bodyPr>
            <a:noAutofit/>
          </a:bodyPr>
          <a:lstStyle/>
          <a:p>
            <a:pPr marL="291600" lvl="1" indent="-291600">
              <a:spcBef>
                <a:spcPts val="1000"/>
              </a:spcBef>
              <a:spcAft>
                <a:spcPts val="0"/>
              </a:spcAft>
            </a:pPr>
            <a:r>
              <a:rPr lang="en-US" sz="2200" dirty="0"/>
              <a:t>New equilibrium quantity is 180.</a:t>
            </a:r>
          </a:p>
          <a:p>
            <a:pPr marL="291600" lvl="1" indent="-291600">
              <a:spcBef>
                <a:spcPts val="1000"/>
              </a:spcBef>
              <a:spcAft>
                <a:spcPts val="0"/>
              </a:spcAft>
            </a:pPr>
            <a:r>
              <a:rPr lang="en-US" sz="2200" dirty="0"/>
              <a:t>New equilibrium price is $5.</a:t>
            </a:r>
          </a:p>
        </p:txBody>
      </p:sp>
    </p:spTree>
    <p:extLst>
      <p:ext uri="{BB962C8B-B14F-4D97-AF65-F5344CB8AC3E}">
        <p14:creationId xmlns:p14="http://schemas.microsoft.com/office/powerpoint/2010/main" val="15640934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p:txBody>
          <a:bodyPr/>
          <a:lstStyle/>
          <a:p>
            <a:r>
              <a:rPr lang="en-US" dirty="0"/>
              <a:t>Shifts in supply</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506371"/>
          </a:xfrm>
        </p:spPr>
        <p:txBody>
          <a:bodyPr>
            <a:noAutofit/>
          </a:bodyPr>
          <a:lstStyle/>
          <a:p>
            <a:pPr>
              <a:spcBef>
                <a:spcPts val="1000"/>
              </a:spcBef>
              <a:spcAft>
                <a:spcPts val="0"/>
              </a:spcAft>
            </a:pPr>
            <a:r>
              <a:rPr lang="en-US" sz="2600" dirty="0"/>
              <a:t>Suppose there is a breakthrough in battery technology.</a:t>
            </a:r>
          </a:p>
        </p:txBody>
      </p:sp>
      <p:pic>
        <p:nvPicPr>
          <p:cNvPr id="3" name="Picture 2" descr="A rightward shift of the supply curve increases quantity and reduces price.&#10;">
            <a:extLst>
              <a:ext uri="{FF2B5EF4-FFF2-40B4-BE49-F238E27FC236}">
                <a16:creationId xmlns:a16="http://schemas.microsoft.com/office/drawing/2014/main" xmlns="" id="{DFF8BFA2-CD3F-40F7-AFDD-CD6492DD56C1}"/>
              </a:ext>
            </a:extLst>
          </p:cNvPr>
          <p:cNvPicPr>
            <a:picLocks noChangeAspect="1"/>
          </p:cNvPicPr>
          <p:nvPr/>
        </p:nvPicPr>
        <p:blipFill>
          <a:blip r:embed="rId2"/>
          <a:stretch>
            <a:fillRect/>
          </a:stretch>
        </p:blipFill>
        <p:spPr>
          <a:xfrm>
            <a:off x="324015" y="2240129"/>
            <a:ext cx="4167808" cy="3475021"/>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4602480" y="2314175"/>
            <a:ext cx="4229099" cy="3479329"/>
          </a:xfrm>
        </p:spPr>
        <p:txBody>
          <a:bodyPr>
            <a:noAutofit/>
          </a:bodyPr>
          <a:lstStyle/>
          <a:p>
            <a:pPr>
              <a:spcBef>
                <a:spcPts val="500"/>
              </a:spcBef>
              <a:spcAft>
                <a:spcPts val="0"/>
              </a:spcAft>
            </a:pPr>
            <a:r>
              <a:rPr lang="en-US" sz="2200" dirty="0"/>
              <a:t>Market for cellphones is initially in equilibrium.</a:t>
            </a:r>
          </a:p>
          <a:p>
            <a:pPr>
              <a:spcBef>
                <a:spcPts val="500"/>
              </a:spcBef>
              <a:spcAft>
                <a:spcPts val="0"/>
              </a:spcAft>
            </a:pPr>
            <a:r>
              <a:rPr lang="en-US" sz="2200" dirty="0"/>
              <a:t>Increased technology causes the supply to increase.</a:t>
            </a:r>
          </a:p>
          <a:p>
            <a:pPr>
              <a:spcBef>
                <a:spcPts val="500"/>
              </a:spcBef>
              <a:spcAft>
                <a:spcPts val="0"/>
              </a:spcAft>
            </a:pPr>
            <a:r>
              <a:rPr lang="en-US" sz="2200" dirty="0"/>
              <a:t>The supply curve shifts right.</a:t>
            </a:r>
          </a:p>
          <a:p>
            <a:pPr>
              <a:spcBef>
                <a:spcPts val="500"/>
              </a:spcBef>
              <a:spcAft>
                <a:spcPts val="0"/>
              </a:spcAft>
            </a:pPr>
            <a:r>
              <a:rPr lang="en-US" sz="2200" dirty="0"/>
              <a:t>The market equilibrium changes.</a:t>
            </a:r>
          </a:p>
          <a:p>
            <a:pPr marL="291600" lvl="1" indent="-291600">
              <a:spcBef>
                <a:spcPts val="500"/>
              </a:spcBef>
              <a:spcAft>
                <a:spcPts val="0"/>
              </a:spcAft>
            </a:pPr>
            <a:r>
              <a:rPr lang="en-US" sz="2000" dirty="0"/>
              <a:t>Equilibrium price decreases.</a:t>
            </a:r>
          </a:p>
          <a:p>
            <a:pPr marL="291600" lvl="1" indent="-291600">
              <a:spcBef>
                <a:spcPts val="500"/>
              </a:spcBef>
              <a:spcAft>
                <a:spcPts val="0"/>
              </a:spcAft>
            </a:pPr>
            <a:r>
              <a:rPr lang="en-US" sz="2000" dirty="0"/>
              <a:t>Equilibrium quantity increases.</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35347439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a:xfrm>
            <a:off x="342900" y="304800"/>
            <a:ext cx="8458200" cy="678611"/>
          </a:xfrm>
        </p:spPr>
        <p:txBody>
          <a:bodyPr>
            <a:noAutofit/>
          </a:bodyPr>
          <a:lstStyle/>
          <a:p>
            <a:r>
              <a:rPr lang="en-IN" sz="2800" dirty="0"/>
              <a:t>Active Learning: Equilibrium effects from shifts in supply</a:t>
            </a:r>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1222652"/>
          </a:xfrm>
        </p:spPr>
        <p:txBody>
          <a:bodyPr>
            <a:noAutofit/>
          </a:bodyPr>
          <a:lstStyle/>
          <a:p>
            <a:pPr>
              <a:spcBef>
                <a:spcPts val="1000"/>
              </a:spcBef>
              <a:spcAft>
                <a:spcPts val="0"/>
              </a:spcAft>
            </a:pPr>
            <a:r>
              <a:rPr lang="en-US" sz="2400" dirty="0"/>
              <a:t>Suppose the cost of sugar, an input for making ice cream, increases. Identify whether supply, demand, or both shift(s) and the new equilibrium price and quantity for ice cream.</a:t>
            </a:r>
          </a:p>
        </p:txBody>
      </p:sp>
      <p:pic>
        <p:nvPicPr>
          <p:cNvPr id="7" name="Picture 6" descr="A supply and demand graph for the ince cream market. Supply slopes upward and demand slopes downward, and both lines intersect at (Q dash, P dash).&#10;">
            <a:extLst>
              <a:ext uri="{FF2B5EF4-FFF2-40B4-BE49-F238E27FC236}">
                <a16:creationId xmlns:a16="http://schemas.microsoft.com/office/drawing/2014/main" xmlns="" id="{747BA5B8-031E-4E11-B303-CCD2CC22FD42}"/>
              </a:ext>
            </a:extLst>
          </p:cNvPr>
          <p:cNvPicPr>
            <a:picLocks noChangeAspect="1"/>
          </p:cNvPicPr>
          <p:nvPr/>
        </p:nvPicPr>
        <p:blipFill>
          <a:blip r:embed="rId2"/>
          <a:stretch>
            <a:fillRect/>
          </a:stretch>
        </p:blipFill>
        <p:spPr>
          <a:xfrm>
            <a:off x="519157" y="2692330"/>
            <a:ext cx="4722405" cy="3119260"/>
          </a:xfrm>
          <a:prstGeom prst="rect">
            <a:avLst/>
          </a:prstGeom>
        </p:spPr>
      </p:pic>
    </p:spTree>
    <p:extLst>
      <p:ext uri="{BB962C8B-B14F-4D97-AF65-F5344CB8AC3E}">
        <p14:creationId xmlns:p14="http://schemas.microsoft.com/office/powerpoint/2010/main" val="22685358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a:xfrm>
            <a:off x="342900" y="304800"/>
            <a:ext cx="8458200" cy="678611"/>
          </a:xfrm>
        </p:spPr>
        <p:txBody>
          <a:bodyPr/>
          <a:lstStyle/>
          <a:p>
            <a:r>
              <a:rPr lang="en-US" dirty="0"/>
              <a:t>Active Learning Solution XIII</a:t>
            </a:r>
            <a:endParaRPr lang="en-IN" dirty="0"/>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1222652"/>
          </a:xfrm>
        </p:spPr>
        <p:txBody>
          <a:bodyPr>
            <a:noAutofit/>
          </a:bodyPr>
          <a:lstStyle/>
          <a:p>
            <a:pPr>
              <a:spcBef>
                <a:spcPts val="1000"/>
              </a:spcBef>
              <a:spcAft>
                <a:spcPts val="0"/>
              </a:spcAft>
            </a:pPr>
            <a:r>
              <a:rPr lang="en-US" sz="2400" dirty="0"/>
              <a:t>Suppose the cost of sugar, an input for making ice cream, increases. Identify whether supply, demand, or both shift(s) and the new equilibrium price and quantity for ice cream.</a:t>
            </a:r>
          </a:p>
        </p:txBody>
      </p:sp>
      <p:pic>
        <p:nvPicPr>
          <p:cNvPr id="156" name="Picture 155" descr="A leftward shift of the supply curve shows that equilibrium price increases and equilibrium quantity decreases. &#10;">
            <a:extLst>
              <a:ext uri="{FF2B5EF4-FFF2-40B4-BE49-F238E27FC236}">
                <a16:creationId xmlns:a16="http://schemas.microsoft.com/office/drawing/2014/main" xmlns="" id="{D72C3EE3-0A2E-4600-99A4-01D3EE58BD2C}"/>
              </a:ext>
            </a:extLst>
          </p:cNvPr>
          <p:cNvPicPr>
            <a:picLocks noChangeAspect="1"/>
          </p:cNvPicPr>
          <p:nvPr/>
        </p:nvPicPr>
        <p:blipFill>
          <a:blip r:embed="rId2"/>
          <a:stretch>
            <a:fillRect/>
          </a:stretch>
        </p:blipFill>
        <p:spPr>
          <a:xfrm>
            <a:off x="570858" y="3070860"/>
            <a:ext cx="3906599" cy="2581686"/>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4666544" y="3131820"/>
            <a:ext cx="4134555" cy="2446020"/>
          </a:xfrm>
        </p:spPr>
        <p:txBody>
          <a:bodyPr>
            <a:noAutofit/>
          </a:bodyPr>
          <a:lstStyle/>
          <a:p>
            <a:pPr>
              <a:spcBef>
                <a:spcPts val="1000"/>
              </a:spcBef>
              <a:spcAft>
                <a:spcPts val="0"/>
              </a:spcAft>
            </a:pPr>
            <a:r>
              <a:rPr lang="en-US" sz="2000" dirty="0"/>
              <a:t>The cost of an input increases, causing a decrease in supply.</a:t>
            </a:r>
          </a:p>
          <a:p>
            <a:pPr>
              <a:spcBef>
                <a:spcPts val="1000"/>
              </a:spcBef>
              <a:spcAft>
                <a:spcPts val="0"/>
              </a:spcAft>
            </a:pPr>
            <a:r>
              <a:rPr lang="en-US" sz="2000" dirty="0"/>
              <a:t>The supply curve shifts left.</a:t>
            </a:r>
          </a:p>
          <a:p>
            <a:pPr>
              <a:spcBef>
                <a:spcPts val="1000"/>
              </a:spcBef>
              <a:spcAft>
                <a:spcPts val="0"/>
              </a:spcAft>
            </a:pPr>
            <a:r>
              <a:rPr lang="en-US" sz="2000" dirty="0"/>
              <a:t>The market equilibrium changes.</a:t>
            </a:r>
          </a:p>
          <a:p>
            <a:pPr marL="291600" lvl="1" indent="-291600">
              <a:spcBef>
                <a:spcPts val="1000"/>
              </a:spcBef>
              <a:spcAft>
                <a:spcPts val="0"/>
              </a:spcAft>
            </a:pPr>
            <a:r>
              <a:rPr lang="en-US" sz="1800" dirty="0"/>
              <a:t>Equilibrium price increases.</a:t>
            </a:r>
          </a:p>
          <a:p>
            <a:pPr marL="291600" lvl="1" indent="-291600">
              <a:spcBef>
                <a:spcPts val="1000"/>
              </a:spcBef>
              <a:spcAft>
                <a:spcPts val="0"/>
              </a:spcAft>
            </a:pPr>
            <a:r>
              <a:rPr lang="en-US" sz="1800" dirty="0"/>
              <a:t>Equilibrium quantity decreases.</a:t>
            </a: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p>
        </p:txBody>
      </p:sp>
    </p:spTree>
    <p:extLst>
      <p:ext uri="{BB962C8B-B14F-4D97-AF65-F5344CB8AC3E}">
        <p14:creationId xmlns:p14="http://schemas.microsoft.com/office/powerpoint/2010/main" val="3711680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dirty="0"/>
              <a:t>The demand schedule</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a:xfrm>
            <a:off x="342900" y="1276709"/>
            <a:ext cx="3802380" cy="4971691"/>
          </a:xfrm>
        </p:spPr>
        <p:txBody>
          <a:bodyPr>
            <a:noAutofit/>
          </a:bodyPr>
          <a:lstStyle/>
          <a:p>
            <a:pPr marL="291600" indent="-291600">
              <a:spcBef>
                <a:spcPts val="1000"/>
              </a:spcBef>
              <a:spcAft>
                <a:spcPts val="0"/>
              </a:spcAft>
              <a:buFont typeface="Arial" panose="020B0604020202020204" pitchFamily="34" charset="0"/>
              <a:buChar char="•"/>
            </a:pPr>
            <a:r>
              <a:rPr lang="en-US" sz="2400" dirty="0"/>
              <a:t>A </a:t>
            </a:r>
            <a:r>
              <a:rPr lang="en-US" sz="2400" i="1" dirty="0">
                <a:solidFill>
                  <a:srgbClr val="9D0505"/>
                </a:solidFill>
              </a:rPr>
              <a:t>demand schedule </a:t>
            </a:r>
            <a:r>
              <a:rPr lang="en-US" sz="2400" dirty="0"/>
              <a:t>displays the quantities demanded at various prices.</a:t>
            </a:r>
          </a:p>
          <a:p>
            <a:pPr marL="291600" indent="-291600">
              <a:spcBef>
                <a:spcPts val="1000"/>
              </a:spcBef>
              <a:spcAft>
                <a:spcPts val="0"/>
              </a:spcAft>
              <a:buFont typeface="Arial" panose="020B0604020202020204" pitchFamily="34" charset="0"/>
              <a:buChar char="•"/>
            </a:pPr>
            <a:r>
              <a:rPr lang="en-US" sz="2400" dirty="0"/>
              <a:t>This demand schedule provides the quantity of cellphones demanded at specific prices.</a:t>
            </a:r>
          </a:p>
          <a:p>
            <a:pPr marL="291600" indent="-291600">
              <a:spcBef>
                <a:spcPts val="1000"/>
              </a:spcBef>
              <a:spcAft>
                <a:spcPts val="0"/>
              </a:spcAft>
              <a:buFont typeface="Arial" panose="020B0604020202020204" pitchFamily="34" charset="0"/>
              <a:buChar char="•"/>
            </a:pPr>
            <a:r>
              <a:rPr lang="en-US" sz="2400" dirty="0"/>
              <a:t>Notice that as price falls, the quantity demanded increases.</a:t>
            </a:r>
          </a:p>
        </p:txBody>
      </p:sp>
      <p:pic>
        <p:nvPicPr>
          <p:cNvPr id="2" name="Picture 1" descr="A table with two columns has the number of cell phones in millions on the left and the price in dollars on the right.">
            <a:extLst>
              <a:ext uri="{FF2B5EF4-FFF2-40B4-BE49-F238E27FC236}">
                <a16:creationId xmlns:a16="http://schemas.microsoft.com/office/drawing/2014/main" xmlns="" id="{A5316B78-5722-46C5-84AB-5EC2F3EA7F15}"/>
              </a:ext>
            </a:extLst>
          </p:cNvPr>
          <p:cNvPicPr>
            <a:picLocks noChangeAspect="1"/>
          </p:cNvPicPr>
          <p:nvPr/>
        </p:nvPicPr>
        <p:blipFill>
          <a:blip r:embed="rId3"/>
          <a:stretch>
            <a:fillRect/>
          </a:stretch>
        </p:blipFill>
        <p:spPr>
          <a:xfrm>
            <a:off x="4572000" y="1431606"/>
            <a:ext cx="4387271" cy="4924176"/>
          </a:xfrm>
          <a:prstGeom prst="rect">
            <a:avLst/>
          </a:prstGeom>
        </p:spPr>
      </p:pic>
      <p:sp>
        <p:nvSpPr>
          <p:cNvPr id="5" name="Text Placeholder 176">
            <a:extLst>
              <a:ext uri="{FF2B5EF4-FFF2-40B4-BE49-F238E27FC236}">
                <a16:creationId xmlns:a16="http://schemas.microsoft.com/office/drawing/2014/main" xmlns="" id="{F38EE8CD-FD27-485B-892D-F50FCABB326F}"/>
              </a:ext>
            </a:extLst>
          </p:cNvPr>
          <p:cNvSpPr>
            <a:spLocks noGrp="1"/>
          </p:cNvSpPr>
          <p:nvPr>
            <p:ph type="body" sz="quarter" idx="12"/>
          </p:nvPr>
        </p:nvSpPr>
        <p:spPr>
          <a:xfrm>
            <a:off x="2971268" y="6324600"/>
            <a:ext cx="3201464" cy="190500"/>
          </a:xfrm>
        </p:spPr>
        <p:txBody>
          <a:bodyPr/>
          <a:lstStyle/>
          <a:p>
            <a:r>
              <a:rPr lang="en-IN" sz="1200" dirty="0">
                <a:hlinkClick r:id="rId4" action="ppaction://hlinksldjump"/>
              </a:rPr>
              <a:t>Access the text alternative for slide images.</a:t>
            </a:r>
          </a:p>
        </p:txBody>
      </p:sp>
    </p:spTree>
    <p:extLst>
      <p:ext uri="{BB962C8B-B14F-4D97-AF65-F5344CB8AC3E}">
        <p14:creationId xmlns:p14="http://schemas.microsoft.com/office/powerpoint/2010/main" val="31334081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a:xfrm>
            <a:off x="342900" y="304800"/>
            <a:ext cx="8458200" cy="678611"/>
          </a:xfrm>
        </p:spPr>
        <p:txBody>
          <a:bodyPr/>
          <a:lstStyle/>
          <a:p>
            <a:r>
              <a:rPr lang="en-IN" dirty="0"/>
              <a:t>Shifts in demand or supply</a:t>
            </a:r>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8"/>
            <a:ext cx="8458200" cy="917852"/>
          </a:xfrm>
        </p:spPr>
        <p:txBody>
          <a:bodyPr>
            <a:noAutofit/>
          </a:bodyPr>
          <a:lstStyle/>
          <a:p>
            <a:pPr>
              <a:spcBef>
                <a:spcPts val="1000"/>
              </a:spcBef>
              <a:spcAft>
                <a:spcPts val="0"/>
              </a:spcAft>
            </a:pPr>
            <a:r>
              <a:rPr lang="en-IN" sz="2600" dirty="0"/>
              <a:t>When either demand or supply changes, there is an unambiguous effect on equilibrium price and quantity.</a:t>
            </a:r>
          </a:p>
        </p:txBody>
      </p:sp>
      <p:graphicFrame>
        <p:nvGraphicFramePr>
          <p:cNvPr id="13" name="Table 12">
            <a:extLst>
              <a:ext uri="{FF2B5EF4-FFF2-40B4-BE49-F238E27FC236}">
                <a16:creationId xmlns:a16="http://schemas.microsoft.com/office/drawing/2014/main" xmlns="" id="{6395C993-DE35-4025-B3EB-1799297781A5}"/>
              </a:ext>
            </a:extLst>
          </p:cNvPr>
          <p:cNvGraphicFramePr>
            <a:graphicFrameLocks noGrp="1"/>
          </p:cNvGraphicFramePr>
          <p:nvPr>
            <p:extLst>
              <p:ext uri="{D42A27DB-BD31-4B8C-83A1-F6EECF244321}">
                <p14:modId xmlns:p14="http://schemas.microsoft.com/office/powerpoint/2010/main" val="1222179164"/>
              </p:ext>
            </p:extLst>
          </p:nvPr>
        </p:nvGraphicFramePr>
        <p:xfrm>
          <a:off x="762000" y="2743200"/>
          <a:ext cx="7620000" cy="1981200"/>
        </p:xfrm>
        <a:graphic>
          <a:graphicData uri="http://schemas.openxmlformats.org/drawingml/2006/table">
            <a:tbl>
              <a:tblPr firstRow="1" bandRow="1">
                <a:tableStyleId>{3B4B98B0-60AC-42C2-AFA5-B58CD77FA1E5}</a:tableStyleId>
              </a:tblPr>
              <a:tblGrid>
                <a:gridCol w="1676400">
                  <a:extLst>
                    <a:ext uri="{9D8B030D-6E8A-4147-A177-3AD203B41FA5}">
                      <a16:colId xmlns:a16="http://schemas.microsoft.com/office/drawing/2014/main" xmlns="" val="20000"/>
                    </a:ext>
                  </a:extLst>
                </a:gridCol>
                <a:gridCol w="1676400">
                  <a:extLst>
                    <a:ext uri="{9D8B030D-6E8A-4147-A177-3AD203B41FA5}">
                      <a16:colId xmlns:a16="http://schemas.microsoft.com/office/drawing/2014/main" xmlns="" val="20001"/>
                    </a:ext>
                  </a:extLst>
                </a:gridCol>
                <a:gridCol w="1981200">
                  <a:extLst>
                    <a:ext uri="{9D8B030D-6E8A-4147-A177-3AD203B41FA5}">
                      <a16:colId xmlns:a16="http://schemas.microsoft.com/office/drawing/2014/main" xmlns="" val="20002"/>
                    </a:ext>
                  </a:extLst>
                </a:gridCol>
                <a:gridCol w="2286000">
                  <a:extLst>
                    <a:ext uri="{9D8B030D-6E8A-4147-A177-3AD203B41FA5}">
                      <a16:colId xmlns:a16="http://schemas.microsoft.com/office/drawing/2014/main" xmlns="" val="20003"/>
                    </a:ext>
                  </a:extLst>
                </a:gridCol>
              </a:tblGrid>
              <a:tr h="380354">
                <a:tc>
                  <a:txBody>
                    <a:bodyPr/>
                    <a:lstStyle/>
                    <a:p>
                      <a:pPr algn="ctr"/>
                      <a:r>
                        <a:rPr lang="en-US" sz="2000" dirty="0">
                          <a:latin typeface="+mn-lt"/>
                        </a:rPr>
                        <a:t>Curve</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mn-lt"/>
                        </a:rPr>
                        <a:t>Change</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mn-lt"/>
                        </a:rPr>
                        <a:t>Price change</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mn-lt"/>
                        </a:rPr>
                        <a:t>Quantity change</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xmlns="" val="10000"/>
                  </a:ext>
                </a:extLst>
              </a:tr>
              <a:tr h="380354">
                <a:tc>
                  <a:txBody>
                    <a:bodyPr/>
                    <a:lstStyle/>
                    <a:p>
                      <a:pPr algn="ctr"/>
                      <a:r>
                        <a:rPr lang="en-US" sz="2000" dirty="0">
                          <a:latin typeface="+mn-lt"/>
                        </a:rPr>
                        <a:t>Supply</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a:latin typeface="+mn-lt"/>
                        </a:rPr>
                        <a:t>Decrease</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b="0" dirty="0">
                          <a:solidFill>
                            <a:schemeClr val="tx1"/>
                          </a:solidFill>
                          <a:latin typeface="+mn-lt"/>
                        </a:rPr>
                        <a:t>↑</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b="0" dirty="0">
                          <a:solidFill>
                            <a:schemeClr val="tx1"/>
                          </a:solidFill>
                          <a:latin typeface="+mn-lt"/>
                        </a:rPr>
                        <a:t>↓</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1"/>
                  </a:ext>
                </a:extLst>
              </a:tr>
              <a:tr h="380354">
                <a:tc>
                  <a:txBody>
                    <a:bodyPr/>
                    <a:lstStyle/>
                    <a:p>
                      <a:pPr algn="ctr"/>
                      <a:r>
                        <a:rPr lang="en-US" sz="2000" dirty="0">
                          <a:latin typeface="+mn-lt"/>
                        </a:rPr>
                        <a:t>Supply</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dirty="0">
                          <a:latin typeface="+mn-lt"/>
                        </a:rPr>
                        <a:t>Increase</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b="0" dirty="0">
                          <a:solidFill>
                            <a:schemeClr val="tx1"/>
                          </a:solidFill>
                          <a:latin typeface="+mn-lt"/>
                        </a:rPr>
                        <a:t>↓</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b="0" dirty="0">
                          <a:solidFill>
                            <a:schemeClr val="tx1"/>
                          </a:solidFill>
                          <a:latin typeface="+mn-lt"/>
                        </a:rPr>
                        <a:t>↑</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2"/>
                  </a:ext>
                </a:extLst>
              </a:tr>
              <a:tr h="380354">
                <a:tc>
                  <a:txBody>
                    <a:bodyPr/>
                    <a:lstStyle/>
                    <a:p>
                      <a:pPr algn="ctr"/>
                      <a:r>
                        <a:rPr lang="en-US" sz="2000" dirty="0">
                          <a:latin typeface="+mn-lt"/>
                        </a:rPr>
                        <a:t>Demand</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dirty="0">
                          <a:latin typeface="+mn-lt"/>
                        </a:rPr>
                        <a:t>Decrease</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b="0" dirty="0">
                          <a:solidFill>
                            <a:schemeClr val="tx1"/>
                          </a:solidFill>
                          <a:latin typeface="+mn-lt"/>
                        </a:rPr>
                        <a:t>↓</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2000" b="0" dirty="0">
                          <a:solidFill>
                            <a:schemeClr val="tx1"/>
                          </a:solidFill>
                          <a:latin typeface="+mn-lt"/>
                        </a:rPr>
                        <a:t>↓</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3"/>
                  </a:ext>
                </a:extLst>
              </a:tr>
              <a:tr h="380354">
                <a:tc>
                  <a:txBody>
                    <a:bodyPr/>
                    <a:lstStyle/>
                    <a:p>
                      <a:pPr algn="ctr"/>
                      <a:r>
                        <a:rPr lang="en-US" sz="2000" dirty="0">
                          <a:latin typeface="+mn-lt"/>
                        </a:rPr>
                        <a:t>Demand</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dirty="0">
                          <a:latin typeface="+mn-lt"/>
                        </a:rPr>
                        <a:t>Increase</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b="0" dirty="0">
                          <a:solidFill>
                            <a:schemeClr val="tx1"/>
                          </a:solidFill>
                          <a:latin typeface="+mn-lt"/>
                        </a:rPr>
                        <a:t>↑</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000" b="0" dirty="0">
                          <a:solidFill>
                            <a:schemeClr val="tx1"/>
                          </a:solidFill>
                          <a:latin typeface="+mn-lt"/>
                        </a:rPr>
                        <a:t>↑</a:t>
                      </a:r>
                      <a:endParaRPr lang="en-US" sz="20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3140557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6A5787-07AC-4BC3-9241-A08DA9B1257E}"/>
              </a:ext>
            </a:extLst>
          </p:cNvPr>
          <p:cNvSpPr>
            <a:spLocks noGrp="1"/>
          </p:cNvSpPr>
          <p:nvPr>
            <p:ph type="title"/>
          </p:nvPr>
        </p:nvSpPr>
        <p:spPr/>
        <p:txBody>
          <a:bodyPr>
            <a:normAutofit fontScale="90000"/>
          </a:bodyPr>
          <a:lstStyle/>
          <a:p>
            <a:r>
              <a:rPr lang="en-IN" dirty="0"/>
              <a:t>Shifts in both demand and supply I</a:t>
            </a:r>
          </a:p>
        </p:txBody>
      </p:sp>
      <p:sp>
        <p:nvSpPr>
          <p:cNvPr id="3" name="Content Placeholder 2">
            <a:extLst>
              <a:ext uri="{FF2B5EF4-FFF2-40B4-BE49-F238E27FC236}">
                <a16:creationId xmlns:a16="http://schemas.microsoft.com/office/drawing/2014/main" xmlns="" id="{CA0FB852-C8E0-4AF6-AFF9-584690748208}"/>
              </a:ext>
            </a:extLst>
          </p:cNvPr>
          <p:cNvSpPr>
            <a:spLocks noGrp="1"/>
          </p:cNvSpPr>
          <p:nvPr>
            <p:ph sz="quarter" idx="11"/>
          </p:nvPr>
        </p:nvSpPr>
        <p:spPr>
          <a:xfrm>
            <a:off x="342900" y="1276710"/>
            <a:ext cx="8458200" cy="3478170"/>
          </a:xfrm>
        </p:spPr>
        <p:txBody>
          <a:bodyPr>
            <a:noAutofit/>
          </a:bodyPr>
          <a:lstStyle/>
          <a:p>
            <a:pPr>
              <a:spcBef>
                <a:spcPts val="1000"/>
              </a:spcBef>
              <a:spcAft>
                <a:spcPts val="0"/>
              </a:spcAft>
            </a:pPr>
            <a:r>
              <a:rPr lang="en-US" sz="2400" dirty="0"/>
              <a:t>It is possible for non-price factors that influence both demand and supply at the same time.</a:t>
            </a:r>
          </a:p>
          <a:p>
            <a:pPr>
              <a:spcBef>
                <a:spcPts val="1000"/>
              </a:spcBef>
              <a:spcAft>
                <a:spcPts val="0"/>
              </a:spcAft>
            </a:pPr>
            <a:r>
              <a:rPr lang="en-US" sz="2400" dirty="0"/>
              <a:t>This leads to shifts in both demand and supply.</a:t>
            </a:r>
          </a:p>
          <a:p>
            <a:pPr>
              <a:spcBef>
                <a:spcPts val="1000"/>
              </a:spcBef>
              <a:spcAft>
                <a:spcPts val="0"/>
              </a:spcAft>
            </a:pPr>
            <a:r>
              <a:rPr lang="en-US" sz="2400" dirty="0"/>
              <a:t>The new equilibrium occurs at the new intersection.</a:t>
            </a:r>
          </a:p>
          <a:p>
            <a:pPr>
              <a:spcBef>
                <a:spcPts val="1000"/>
              </a:spcBef>
              <a:spcAft>
                <a:spcPts val="0"/>
              </a:spcAft>
            </a:pPr>
            <a:r>
              <a:rPr lang="en-US" sz="2400" dirty="0"/>
              <a:t>Suppose that landline phone service prices increase, and an input price to make cellphones decreases.</a:t>
            </a:r>
          </a:p>
          <a:p>
            <a:pPr marL="291600" lvl="1" indent="-291600">
              <a:spcBef>
                <a:spcPts val="500"/>
              </a:spcBef>
              <a:spcAft>
                <a:spcPts val="0"/>
              </a:spcAft>
            </a:pPr>
            <a:r>
              <a:rPr lang="en-US" sz="2200" dirty="0"/>
              <a:t>Demand increases.</a:t>
            </a:r>
          </a:p>
          <a:p>
            <a:pPr marL="291600" lvl="1" indent="-291600">
              <a:spcBef>
                <a:spcPts val="500"/>
              </a:spcBef>
              <a:spcAft>
                <a:spcPts val="0"/>
              </a:spcAft>
            </a:pPr>
            <a:r>
              <a:rPr lang="en-US" sz="2200" dirty="0"/>
              <a:t>Supply increases.</a:t>
            </a:r>
          </a:p>
        </p:txBody>
      </p:sp>
      <p:sp>
        <p:nvSpPr>
          <p:cNvPr id="4" name="Content Placeholder 3">
            <a:extLst>
              <a:ext uri="{FF2B5EF4-FFF2-40B4-BE49-F238E27FC236}">
                <a16:creationId xmlns:a16="http://schemas.microsoft.com/office/drawing/2014/main" xmlns="" id="{DE516E20-4777-40A5-9D4A-A409D2DD15F3}"/>
              </a:ext>
            </a:extLst>
          </p:cNvPr>
          <p:cNvSpPr>
            <a:spLocks noGrp="1"/>
          </p:cNvSpPr>
          <p:nvPr>
            <p:ph sz="quarter" idx="14"/>
          </p:nvPr>
        </p:nvSpPr>
        <p:spPr>
          <a:xfrm>
            <a:off x="342900" y="4788530"/>
            <a:ext cx="8458200" cy="1231270"/>
          </a:xfrm>
        </p:spPr>
        <p:txBody>
          <a:bodyPr>
            <a:normAutofit/>
          </a:bodyPr>
          <a:lstStyle/>
          <a:p>
            <a:pPr>
              <a:lnSpc>
                <a:spcPct val="110000"/>
              </a:lnSpc>
              <a:spcBef>
                <a:spcPts val="1000"/>
              </a:spcBef>
              <a:spcAft>
                <a:spcPts val="0"/>
              </a:spcAft>
            </a:pPr>
            <a:r>
              <a:rPr lang="en-US" sz="2400" dirty="0"/>
              <a:t>What happens to equilibrium price and quantity?</a:t>
            </a:r>
          </a:p>
          <a:p>
            <a:pPr marL="291600" lvl="1" indent="-291600">
              <a:spcBef>
                <a:spcPts val="500"/>
              </a:spcBef>
              <a:spcAft>
                <a:spcPts val="0"/>
              </a:spcAft>
            </a:pPr>
            <a:r>
              <a:rPr lang="en-US" sz="2200" dirty="0"/>
              <a:t>It depends on whether the demand or supply curve shifts out more.</a:t>
            </a:r>
          </a:p>
        </p:txBody>
      </p:sp>
    </p:spTree>
    <p:extLst>
      <p:ext uri="{BB962C8B-B14F-4D97-AF65-F5344CB8AC3E}">
        <p14:creationId xmlns:p14="http://schemas.microsoft.com/office/powerpoint/2010/main" val="12100580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a:xfrm>
            <a:off x="342900" y="389180"/>
            <a:ext cx="8458200" cy="509850"/>
          </a:xfrm>
        </p:spPr>
        <p:txBody>
          <a:bodyPr>
            <a:normAutofit fontScale="90000"/>
          </a:bodyPr>
          <a:lstStyle/>
          <a:p>
            <a:r>
              <a:rPr lang="en-IN" dirty="0"/>
              <a:t>Shifts in both demand and supply II</a:t>
            </a:r>
          </a:p>
        </p:txBody>
      </p:sp>
      <p:pic>
        <p:nvPicPr>
          <p:cNvPr id="2" name="Picture 1" descr="When supply shifts by less than demand, both quantity and price increase, but when supply shifts by more than demand, quantity increases, but price drops."/>
          <p:cNvPicPr>
            <a:picLocks noChangeAspect="1"/>
          </p:cNvPicPr>
          <p:nvPr/>
        </p:nvPicPr>
        <p:blipFill>
          <a:blip r:embed="rId2"/>
          <a:stretch>
            <a:fillRect/>
          </a:stretch>
        </p:blipFill>
        <p:spPr>
          <a:xfrm>
            <a:off x="1797649" y="1459897"/>
            <a:ext cx="5548701" cy="2360101"/>
          </a:xfrm>
          <a:prstGeom prst="rect">
            <a:avLst/>
          </a:prstGeom>
        </p:spPr>
      </p:pic>
      <p:sp>
        <p:nvSpPr>
          <p:cNvPr id="12" name="Content Placeholder 11">
            <a:extLst>
              <a:ext uri="{FF2B5EF4-FFF2-40B4-BE49-F238E27FC236}">
                <a16:creationId xmlns:a16="http://schemas.microsoft.com/office/drawing/2014/main" xmlns="" id="{FEB8B9A1-28DF-427B-A5A4-1BD0EBDE44A9}"/>
              </a:ext>
            </a:extLst>
          </p:cNvPr>
          <p:cNvSpPr>
            <a:spLocks noGrp="1"/>
          </p:cNvSpPr>
          <p:nvPr>
            <p:ph sz="quarter" idx="14"/>
          </p:nvPr>
        </p:nvSpPr>
        <p:spPr>
          <a:xfrm>
            <a:off x="1181587" y="4258629"/>
            <a:ext cx="2529539" cy="996090"/>
          </a:xfrm>
        </p:spPr>
        <p:txBody>
          <a:bodyPr>
            <a:noAutofit/>
          </a:bodyPr>
          <a:lstStyle/>
          <a:p>
            <a:pPr>
              <a:spcBef>
                <a:spcPts val="500"/>
              </a:spcBef>
              <a:spcAft>
                <a:spcPts val="0"/>
              </a:spcAft>
            </a:pPr>
            <a:r>
              <a:rPr lang="en-US" sz="2000" dirty="0"/>
              <a:t>New equilibrium</a:t>
            </a:r>
          </a:p>
          <a:p>
            <a:pPr marL="291600" lvl="1" indent="-291600">
              <a:spcBef>
                <a:spcPts val="500"/>
              </a:spcBef>
              <a:spcAft>
                <a:spcPts val="0"/>
              </a:spcAft>
            </a:pPr>
            <a:r>
              <a:rPr lang="en-US" sz="1800" dirty="0"/>
              <a:t>Quantity increases.</a:t>
            </a:r>
          </a:p>
          <a:p>
            <a:pPr marL="291600" lvl="1" indent="-291600">
              <a:spcBef>
                <a:spcPts val="500"/>
              </a:spcBef>
              <a:spcAft>
                <a:spcPts val="0"/>
              </a:spcAft>
            </a:pPr>
            <a:r>
              <a:rPr lang="en-US" sz="1800" dirty="0"/>
              <a:t>Price increases.</a:t>
            </a:r>
          </a:p>
        </p:txBody>
      </p:sp>
      <p:sp>
        <p:nvSpPr>
          <p:cNvPr id="13" name="Content Placeholder 12">
            <a:extLst>
              <a:ext uri="{FF2B5EF4-FFF2-40B4-BE49-F238E27FC236}">
                <a16:creationId xmlns:a16="http://schemas.microsoft.com/office/drawing/2014/main" xmlns="" id="{E32F2CD3-0643-4540-A276-13B2BBC922F1}"/>
              </a:ext>
            </a:extLst>
          </p:cNvPr>
          <p:cNvSpPr>
            <a:spLocks noGrp="1"/>
          </p:cNvSpPr>
          <p:nvPr>
            <p:ph sz="quarter" idx="15"/>
          </p:nvPr>
        </p:nvSpPr>
        <p:spPr>
          <a:xfrm>
            <a:off x="5663460" y="4234717"/>
            <a:ext cx="2450041" cy="1084035"/>
          </a:xfrm>
        </p:spPr>
        <p:txBody>
          <a:bodyPr>
            <a:noAutofit/>
          </a:bodyPr>
          <a:lstStyle/>
          <a:p>
            <a:pPr>
              <a:spcBef>
                <a:spcPts val="500"/>
              </a:spcBef>
              <a:spcAft>
                <a:spcPts val="0"/>
              </a:spcAft>
            </a:pPr>
            <a:r>
              <a:rPr lang="en-US" sz="2000" dirty="0"/>
              <a:t>New equilibrium</a:t>
            </a:r>
          </a:p>
          <a:p>
            <a:pPr marL="291600" lvl="1" indent="-291600">
              <a:spcBef>
                <a:spcPts val="500"/>
              </a:spcBef>
              <a:spcAft>
                <a:spcPts val="0"/>
              </a:spcAft>
            </a:pPr>
            <a:r>
              <a:rPr lang="en-US" sz="1800" dirty="0"/>
              <a:t>Quantity increases.</a:t>
            </a:r>
          </a:p>
          <a:p>
            <a:pPr marL="291600" lvl="1" indent="-291600">
              <a:spcBef>
                <a:spcPts val="500"/>
              </a:spcBef>
              <a:spcAft>
                <a:spcPts val="0"/>
              </a:spcAft>
            </a:pPr>
            <a:r>
              <a:rPr lang="en-US" sz="1800" dirty="0"/>
              <a:t>Price decreases.</a:t>
            </a:r>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1394614" y="5424895"/>
            <a:ext cx="6354772" cy="667728"/>
          </a:xfrm>
        </p:spPr>
        <p:txBody>
          <a:bodyPr>
            <a:noAutofit/>
          </a:bodyPr>
          <a:lstStyle/>
          <a:p>
            <a:pPr>
              <a:spcAft>
                <a:spcPts val="500"/>
              </a:spcAft>
            </a:pPr>
            <a:r>
              <a:rPr lang="en-US" sz="1800" u="sng" dirty="0"/>
              <a:t>Conclusion</a:t>
            </a:r>
            <a:r>
              <a:rPr lang="en-US" sz="1800" dirty="0"/>
              <a:t>: </a:t>
            </a:r>
            <a:r>
              <a:rPr lang="en-US" sz="1800" dirty="0">
                <a:solidFill>
                  <a:srgbClr val="AC0000"/>
                </a:solidFill>
              </a:rPr>
              <a:t>Quantity increases.</a:t>
            </a:r>
          </a:p>
          <a:p>
            <a:pPr indent="1143000">
              <a:spcAft>
                <a:spcPts val="500"/>
              </a:spcAft>
            </a:pPr>
            <a:r>
              <a:rPr lang="en-US" sz="1800" dirty="0">
                <a:solidFill>
                  <a:srgbClr val="AC0000"/>
                </a:solidFill>
              </a:rPr>
              <a:t>Price may increase or decrease (ambiguous).</a:t>
            </a:r>
            <a:endParaRPr lang="en-US" sz="1800" u="sng" dirty="0">
              <a:solidFill>
                <a:srgbClr val="AC0000"/>
              </a:solidFill>
            </a:endParaRPr>
          </a:p>
        </p:txBody>
      </p:sp>
      <p:sp>
        <p:nvSpPr>
          <p:cNvPr id="10" name="Text Placeholder 9">
            <a:extLst>
              <a:ext uri="{FF2B5EF4-FFF2-40B4-BE49-F238E27FC236}">
                <a16:creationId xmlns:a16="http://schemas.microsoft.com/office/drawing/2014/main" xmlns=""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3" action="ppaction://hlinksldjump"/>
              </a:rPr>
              <a:t>Access the text alternative for slide images.</a:t>
            </a:r>
            <a:endParaRPr lang="en-IN" sz="1200" dirty="0"/>
          </a:p>
        </p:txBody>
      </p:sp>
    </p:spTree>
    <p:extLst>
      <p:ext uri="{BB962C8B-B14F-4D97-AF65-F5344CB8AC3E}">
        <p14:creationId xmlns:p14="http://schemas.microsoft.com/office/powerpoint/2010/main" val="11465998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2EDDCA31-D1DE-434C-A48E-ADB2FAF3005E}"/>
              </a:ext>
            </a:extLst>
          </p:cNvPr>
          <p:cNvSpPr>
            <a:spLocks noGrp="1"/>
          </p:cNvSpPr>
          <p:nvPr>
            <p:ph type="title"/>
          </p:nvPr>
        </p:nvSpPr>
        <p:spPr>
          <a:xfrm>
            <a:off x="342900" y="304800"/>
            <a:ext cx="8458200" cy="678611"/>
          </a:xfrm>
        </p:spPr>
        <p:txBody>
          <a:bodyPr/>
          <a:lstStyle/>
          <a:p>
            <a:r>
              <a:rPr lang="en-IN" dirty="0"/>
              <a:t>Shifts in demand and supply III</a:t>
            </a:r>
          </a:p>
        </p:txBody>
      </p:sp>
      <p:sp>
        <p:nvSpPr>
          <p:cNvPr id="9" name="Content Placeholder 8">
            <a:extLst>
              <a:ext uri="{FF2B5EF4-FFF2-40B4-BE49-F238E27FC236}">
                <a16:creationId xmlns:a16="http://schemas.microsoft.com/office/drawing/2014/main" xmlns="" id="{6C4F38A7-8C10-4980-8507-AB9C05A6A101}"/>
              </a:ext>
            </a:extLst>
          </p:cNvPr>
          <p:cNvSpPr>
            <a:spLocks noGrp="1"/>
          </p:cNvSpPr>
          <p:nvPr>
            <p:ph sz="quarter" idx="11"/>
          </p:nvPr>
        </p:nvSpPr>
        <p:spPr>
          <a:xfrm>
            <a:off x="342900" y="1276707"/>
            <a:ext cx="8458200" cy="1276423"/>
          </a:xfrm>
        </p:spPr>
        <p:txBody>
          <a:bodyPr>
            <a:noAutofit/>
          </a:bodyPr>
          <a:lstStyle/>
          <a:p>
            <a:pPr>
              <a:spcBef>
                <a:spcPts val="1000"/>
              </a:spcBef>
              <a:spcAft>
                <a:spcPts val="0"/>
              </a:spcAft>
            </a:pPr>
            <a:r>
              <a:rPr lang="en-IN" sz="2600" dirty="0"/>
              <a:t>When both supply and demand shift and the magnitudes of change are unknown, the effect on either price or quantity is known, but not both.</a:t>
            </a:r>
          </a:p>
        </p:txBody>
      </p:sp>
      <p:graphicFrame>
        <p:nvGraphicFramePr>
          <p:cNvPr id="13" name="Table 12">
            <a:extLst>
              <a:ext uri="{FF2B5EF4-FFF2-40B4-BE49-F238E27FC236}">
                <a16:creationId xmlns:a16="http://schemas.microsoft.com/office/drawing/2014/main" xmlns="" id="{6395C993-DE35-4025-B3EB-1799297781A5}"/>
              </a:ext>
            </a:extLst>
          </p:cNvPr>
          <p:cNvGraphicFramePr>
            <a:graphicFrameLocks noGrp="1"/>
          </p:cNvGraphicFramePr>
          <p:nvPr>
            <p:extLst>
              <p:ext uri="{D42A27DB-BD31-4B8C-83A1-F6EECF244321}">
                <p14:modId xmlns:p14="http://schemas.microsoft.com/office/powerpoint/2010/main" val="2044534897"/>
              </p:ext>
            </p:extLst>
          </p:nvPr>
        </p:nvGraphicFramePr>
        <p:xfrm>
          <a:off x="381000" y="2729623"/>
          <a:ext cx="8382000" cy="2025257"/>
        </p:xfrm>
        <a:graphic>
          <a:graphicData uri="http://schemas.openxmlformats.org/drawingml/2006/table">
            <a:tbl>
              <a:tblPr firstRow="1" bandRow="1">
                <a:tableStyleId>{3B4B98B0-60AC-42C2-AFA5-B58CD77FA1E5}</a:tableStyleId>
              </a:tblPr>
              <a:tblGrid>
                <a:gridCol w="1965960">
                  <a:extLst>
                    <a:ext uri="{9D8B030D-6E8A-4147-A177-3AD203B41FA5}">
                      <a16:colId xmlns:a16="http://schemas.microsoft.com/office/drawing/2014/main" xmlns="" val="20000"/>
                    </a:ext>
                  </a:extLst>
                </a:gridCol>
                <a:gridCol w="2453640">
                  <a:extLst>
                    <a:ext uri="{9D8B030D-6E8A-4147-A177-3AD203B41FA5}">
                      <a16:colId xmlns:a16="http://schemas.microsoft.com/office/drawing/2014/main" xmlns="" val="20001"/>
                    </a:ext>
                  </a:extLst>
                </a:gridCol>
                <a:gridCol w="1859280">
                  <a:extLst>
                    <a:ext uri="{9D8B030D-6E8A-4147-A177-3AD203B41FA5}">
                      <a16:colId xmlns:a16="http://schemas.microsoft.com/office/drawing/2014/main" xmlns="" val="20002"/>
                    </a:ext>
                  </a:extLst>
                </a:gridCol>
                <a:gridCol w="2103120">
                  <a:extLst>
                    <a:ext uri="{9D8B030D-6E8A-4147-A177-3AD203B41FA5}">
                      <a16:colId xmlns:a16="http://schemas.microsoft.com/office/drawing/2014/main" xmlns="" val="20003"/>
                    </a:ext>
                  </a:extLst>
                </a:gridCol>
              </a:tblGrid>
              <a:tr h="440297">
                <a:tc>
                  <a:txBody>
                    <a:bodyPr/>
                    <a:lstStyle/>
                    <a:p>
                      <a:pPr algn="ctr"/>
                      <a:r>
                        <a:rPr lang="en-US" sz="1800" dirty="0">
                          <a:latin typeface="+mn-lt"/>
                        </a:rPr>
                        <a:t>Supply Change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mn-lt"/>
                        </a:rPr>
                        <a:t>Demand Change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latin typeface="+mn-lt"/>
                        </a:rPr>
                        <a:t>Price change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mn-lt"/>
                        </a:rPr>
                        <a:t>Quantity change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4E8D0"/>
                    </a:solidFill>
                  </a:tcPr>
                </a:tc>
                <a:extLst>
                  <a:ext uri="{0D108BD9-81ED-4DB2-BD59-A6C34878D82A}">
                    <a16:rowId xmlns:a16="http://schemas.microsoft.com/office/drawing/2014/main" xmlns="" val="10000"/>
                  </a:ext>
                </a:extLst>
              </a:tr>
              <a:tr h="3962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mn-lt"/>
                        </a:rPr>
                        <a:t>Decrease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mn-lt"/>
                        </a:rPr>
                        <a:t>Decrease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1800" b="1" dirty="0">
                          <a:latin typeface="+mn-lt"/>
                        </a:rPr>
                        <a:t>?</a:t>
                      </a: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1800" b="0" dirty="0">
                          <a:solidFill>
                            <a:schemeClr val="tx1"/>
                          </a:solidFill>
                          <a:latin typeface="+mn-lt"/>
                        </a:rPr>
                        <a:t>↓</a:t>
                      </a:r>
                      <a:endParaRPr lang="en-US" sz="1800" b="1"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1"/>
                  </a:ext>
                </a:extLst>
              </a:tr>
              <a:tr h="396240">
                <a:tc>
                  <a:txBody>
                    <a:bodyPr/>
                    <a:lstStyle/>
                    <a:p>
                      <a:pPr algn="ctr"/>
                      <a:r>
                        <a:rPr lang="en-US" sz="1800" dirty="0">
                          <a:latin typeface="+mn-lt"/>
                        </a:rPr>
                        <a:t>Decrease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1800" dirty="0">
                          <a:latin typeface="+mn-lt"/>
                        </a:rPr>
                        <a:t>Increase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1800" b="0" dirty="0">
                          <a:solidFill>
                            <a:schemeClr val="tx1"/>
                          </a:solidFill>
                          <a:latin typeface="+mn-lt"/>
                        </a:rPr>
                        <a:t>↑</a:t>
                      </a: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1800" b="1" dirty="0">
                          <a:latin typeface="+mn-lt"/>
                        </a:rPr>
                        <a:t>?</a:t>
                      </a: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2"/>
                  </a:ext>
                </a:extLst>
              </a:tr>
              <a:tr h="396240">
                <a:tc>
                  <a:txBody>
                    <a:bodyPr/>
                    <a:lstStyle/>
                    <a:p>
                      <a:pPr algn="ctr"/>
                      <a:r>
                        <a:rPr lang="en-US" sz="1800" dirty="0">
                          <a:latin typeface="+mn-lt"/>
                        </a:rPr>
                        <a:t>Increase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1800" dirty="0">
                          <a:latin typeface="+mn-lt"/>
                        </a:rPr>
                        <a:t>Decrease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1800" b="1" dirty="0">
                          <a:latin typeface="+mn-lt"/>
                        </a:rPr>
                        <a:t>?</a:t>
                      </a: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tc>
                  <a:txBody>
                    <a:bodyPr/>
                    <a:lstStyle/>
                    <a:p>
                      <a:pPr algn="ctr"/>
                      <a:r>
                        <a:rPr lang="en-US" sz="1800" b="0" dirty="0">
                          <a:solidFill>
                            <a:schemeClr val="tx1"/>
                          </a:solidFill>
                          <a:latin typeface="+mn-lt"/>
                        </a:rPr>
                        <a:t>↑</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1F9FE"/>
                    </a:solidFill>
                  </a:tcPr>
                </a:tc>
                <a:extLst>
                  <a:ext uri="{0D108BD9-81ED-4DB2-BD59-A6C34878D82A}">
                    <a16:rowId xmlns:a16="http://schemas.microsoft.com/office/drawing/2014/main" xmlns="" val="10003"/>
                  </a:ext>
                </a:extLst>
              </a:tr>
              <a:tr h="396240">
                <a:tc>
                  <a:txBody>
                    <a:bodyPr/>
                    <a:lstStyle/>
                    <a:p>
                      <a:pPr algn="ctr"/>
                      <a:r>
                        <a:rPr lang="en-US" sz="1800" dirty="0">
                          <a:latin typeface="+mn-lt"/>
                        </a:rPr>
                        <a:t>Increase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1800" dirty="0">
                          <a:latin typeface="+mn-lt"/>
                        </a:rPr>
                        <a:t>Increase</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1800" b="0" dirty="0">
                          <a:solidFill>
                            <a:schemeClr val="tx1"/>
                          </a:solidFill>
                          <a:latin typeface="+mn-lt"/>
                        </a:rPr>
                        <a:t>↓</a:t>
                      </a:r>
                      <a:endParaRPr lang="en-US" sz="1800" b="0" dirty="0">
                        <a:latin typeface="+mn-lt"/>
                      </a:endParaRP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1800" b="1" dirty="0">
                          <a:latin typeface="+mn-lt"/>
                        </a:rPr>
                        <a:t>?</a:t>
                      </a:r>
                    </a:p>
                  </a:txBody>
                  <a:tcPr marL="100584" marR="100584">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5499806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dirty="0"/>
              <a:t>Summary</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p:txBody>
          <a:bodyPr>
            <a:noAutofit/>
          </a:bodyPr>
          <a:lstStyle/>
          <a:p>
            <a:pPr>
              <a:spcBef>
                <a:spcPts val="1000"/>
              </a:spcBef>
              <a:spcAft>
                <a:spcPts val="0"/>
              </a:spcAft>
            </a:pPr>
            <a:r>
              <a:rPr lang="en-US" dirty="0"/>
              <a:t>A market is the group of buyers and sellers who trade.</a:t>
            </a:r>
          </a:p>
          <a:p>
            <a:pPr marL="291600" lvl="1" indent="-291600">
              <a:spcBef>
                <a:spcPts val="1000"/>
              </a:spcBef>
              <a:spcAft>
                <a:spcPts val="0"/>
              </a:spcAft>
            </a:pPr>
            <a:r>
              <a:rPr lang="en-US" dirty="0"/>
              <a:t>A competitive market exists if a large number of buyers and sellers trade standardized goods and services.</a:t>
            </a:r>
          </a:p>
          <a:p>
            <a:pPr marL="291600" lvl="1" indent="-291600">
              <a:spcBef>
                <a:spcPts val="1000"/>
              </a:spcBef>
              <a:spcAft>
                <a:spcPts val="0"/>
              </a:spcAft>
            </a:pPr>
            <a:r>
              <a:rPr lang="en-US" dirty="0"/>
              <a:t>Modeled using supply and demand.</a:t>
            </a:r>
          </a:p>
        </p:txBody>
      </p:sp>
    </p:spTree>
    <p:extLst>
      <p:ext uri="{BB962C8B-B14F-4D97-AF65-F5344CB8AC3E}">
        <p14:creationId xmlns:p14="http://schemas.microsoft.com/office/powerpoint/2010/main" val="39593127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55E461-11C8-41E4-B90A-B4E2601C2758}"/>
              </a:ext>
            </a:extLst>
          </p:cNvPr>
          <p:cNvSpPr>
            <a:spLocks noGrp="1"/>
          </p:cNvSpPr>
          <p:nvPr>
            <p:ph type="title"/>
          </p:nvPr>
        </p:nvSpPr>
        <p:spPr/>
        <p:txBody>
          <a:bodyPr/>
          <a:lstStyle/>
          <a:p>
            <a:r>
              <a:rPr lang="en-US" dirty="0"/>
              <a:t>Summary I</a:t>
            </a:r>
            <a:endParaRPr lang="en-IN" dirty="0"/>
          </a:p>
        </p:txBody>
      </p:sp>
      <p:sp>
        <p:nvSpPr>
          <p:cNvPr id="3" name="Content Placeholder 2">
            <a:extLst>
              <a:ext uri="{FF2B5EF4-FFF2-40B4-BE49-F238E27FC236}">
                <a16:creationId xmlns:a16="http://schemas.microsoft.com/office/drawing/2014/main" xmlns="" id="{040A6318-D26C-421B-AF00-65E7C600E943}"/>
              </a:ext>
            </a:extLst>
          </p:cNvPr>
          <p:cNvSpPr>
            <a:spLocks noGrp="1"/>
          </p:cNvSpPr>
          <p:nvPr>
            <p:ph sz="quarter" idx="11"/>
          </p:nvPr>
        </p:nvSpPr>
        <p:spPr>
          <a:xfrm>
            <a:off x="342900" y="1276710"/>
            <a:ext cx="8458200" cy="2500480"/>
          </a:xfrm>
        </p:spPr>
        <p:txBody>
          <a:bodyPr/>
          <a:lstStyle/>
          <a:p>
            <a:pPr>
              <a:spcBef>
                <a:spcPts val="1000"/>
              </a:spcBef>
              <a:spcAft>
                <a:spcPts val="0"/>
              </a:spcAft>
              <a:buClr>
                <a:schemeClr val="tx1"/>
              </a:buClr>
            </a:pPr>
            <a:r>
              <a:rPr lang="en-US" i="1" dirty="0">
                <a:solidFill>
                  <a:srgbClr val="AC0000"/>
                </a:solidFill>
              </a:rPr>
              <a:t>Demand</a:t>
            </a:r>
            <a:r>
              <a:rPr lang="en-US" dirty="0"/>
              <a:t> demonstrates consumers’ highest </a:t>
            </a:r>
            <a:r>
              <a:rPr lang="en-US" i="1" dirty="0">
                <a:solidFill>
                  <a:srgbClr val="AC0000"/>
                </a:solidFill>
              </a:rPr>
              <a:t>willingness to pay </a:t>
            </a:r>
            <a:r>
              <a:rPr lang="en-US" dirty="0"/>
              <a:t>for a given quantity.</a:t>
            </a:r>
          </a:p>
          <a:p>
            <a:pPr>
              <a:spcBef>
                <a:spcPts val="1000"/>
              </a:spcBef>
              <a:spcAft>
                <a:spcPts val="0"/>
              </a:spcAft>
            </a:pPr>
            <a:r>
              <a:rPr lang="en-US" dirty="0"/>
              <a:t>The </a:t>
            </a:r>
            <a:r>
              <a:rPr lang="en-US" i="1" dirty="0">
                <a:solidFill>
                  <a:srgbClr val="AC0000"/>
                </a:solidFill>
              </a:rPr>
              <a:t>law of demand </a:t>
            </a:r>
            <a:r>
              <a:rPr lang="en-US" dirty="0"/>
              <a:t>states that the quantity demanded increases as the price decreases.</a:t>
            </a:r>
          </a:p>
          <a:p>
            <a:pPr marL="291600" lvl="1" indent="-291600">
              <a:spcBef>
                <a:spcPts val="1000"/>
              </a:spcBef>
              <a:spcAft>
                <a:spcPts val="0"/>
              </a:spcAft>
            </a:pPr>
            <a:r>
              <a:rPr lang="en-US" dirty="0"/>
              <a:t>The demand curve has a negative slope.</a:t>
            </a:r>
          </a:p>
        </p:txBody>
      </p:sp>
      <p:sp>
        <p:nvSpPr>
          <p:cNvPr id="4" name="Content Placeholder 3">
            <a:extLst>
              <a:ext uri="{FF2B5EF4-FFF2-40B4-BE49-F238E27FC236}">
                <a16:creationId xmlns:a16="http://schemas.microsoft.com/office/drawing/2014/main" xmlns="" id="{03709B06-3DED-4ADD-BC89-BF88F73E1088}"/>
              </a:ext>
            </a:extLst>
          </p:cNvPr>
          <p:cNvSpPr>
            <a:spLocks noGrp="1"/>
          </p:cNvSpPr>
          <p:nvPr>
            <p:ph sz="quarter" idx="14"/>
          </p:nvPr>
        </p:nvSpPr>
        <p:spPr>
          <a:xfrm>
            <a:off x="342900" y="3777190"/>
            <a:ext cx="8458200" cy="1574381"/>
          </a:xfrm>
        </p:spPr>
        <p:txBody>
          <a:bodyPr/>
          <a:lstStyle/>
          <a:p>
            <a:pPr>
              <a:spcBef>
                <a:spcPts val="1000"/>
              </a:spcBef>
              <a:spcAft>
                <a:spcPts val="0"/>
              </a:spcAft>
            </a:pPr>
            <a:r>
              <a:rPr lang="en-US" dirty="0"/>
              <a:t>When one of the </a:t>
            </a:r>
            <a:r>
              <a:rPr lang="en-US" i="1" dirty="0">
                <a:solidFill>
                  <a:srgbClr val="AC0000"/>
                </a:solidFill>
              </a:rPr>
              <a:t>non-price determinants </a:t>
            </a:r>
            <a:r>
              <a:rPr lang="en-US" dirty="0"/>
              <a:t>of demand changes, the entire demand curve shifts to the left or the right.</a:t>
            </a:r>
          </a:p>
        </p:txBody>
      </p:sp>
    </p:spTree>
    <p:extLst>
      <p:ext uri="{BB962C8B-B14F-4D97-AF65-F5344CB8AC3E}">
        <p14:creationId xmlns:p14="http://schemas.microsoft.com/office/powerpoint/2010/main" val="19222039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55E461-11C8-41E4-B90A-B4E2601C2758}"/>
              </a:ext>
            </a:extLst>
          </p:cNvPr>
          <p:cNvSpPr>
            <a:spLocks noGrp="1"/>
          </p:cNvSpPr>
          <p:nvPr>
            <p:ph type="title"/>
          </p:nvPr>
        </p:nvSpPr>
        <p:spPr/>
        <p:txBody>
          <a:bodyPr/>
          <a:lstStyle/>
          <a:p>
            <a:r>
              <a:rPr lang="en-US" dirty="0"/>
              <a:t>Summary II</a:t>
            </a:r>
            <a:endParaRPr lang="en-IN" dirty="0"/>
          </a:p>
        </p:txBody>
      </p:sp>
      <p:sp>
        <p:nvSpPr>
          <p:cNvPr id="3" name="Content Placeholder 2">
            <a:extLst>
              <a:ext uri="{FF2B5EF4-FFF2-40B4-BE49-F238E27FC236}">
                <a16:creationId xmlns:a16="http://schemas.microsoft.com/office/drawing/2014/main" xmlns="" id="{040A6318-D26C-421B-AF00-65E7C600E943}"/>
              </a:ext>
            </a:extLst>
          </p:cNvPr>
          <p:cNvSpPr>
            <a:spLocks noGrp="1"/>
          </p:cNvSpPr>
          <p:nvPr>
            <p:ph sz="quarter" idx="11"/>
          </p:nvPr>
        </p:nvSpPr>
        <p:spPr>
          <a:xfrm>
            <a:off x="342900" y="1276710"/>
            <a:ext cx="8458200" cy="2500480"/>
          </a:xfrm>
        </p:spPr>
        <p:txBody>
          <a:bodyPr/>
          <a:lstStyle/>
          <a:p>
            <a:pPr>
              <a:spcBef>
                <a:spcPts val="1000"/>
              </a:spcBef>
              <a:spcAft>
                <a:spcPts val="0"/>
              </a:spcAft>
              <a:buClr>
                <a:schemeClr val="tx1"/>
              </a:buClr>
            </a:pPr>
            <a:r>
              <a:rPr lang="en-US" i="1" dirty="0">
                <a:solidFill>
                  <a:srgbClr val="AC0000"/>
                </a:solidFill>
              </a:rPr>
              <a:t>Supply</a:t>
            </a:r>
            <a:r>
              <a:rPr lang="en-US" dirty="0"/>
              <a:t> demonstrates producers’ lowest price that they must receive to sell a given quantity.</a:t>
            </a:r>
          </a:p>
          <a:p>
            <a:pPr>
              <a:spcBef>
                <a:spcPts val="1000"/>
              </a:spcBef>
              <a:spcAft>
                <a:spcPts val="0"/>
              </a:spcAft>
            </a:pPr>
            <a:r>
              <a:rPr lang="en-US" dirty="0"/>
              <a:t>The </a:t>
            </a:r>
            <a:r>
              <a:rPr lang="en-US" i="1" dirty="0">
                <a:solidFill>
                  <a:srgbClr val="AC0000"/>
                </a:solidFill>
              </a:rPr>
              <a:t>law of supply </a:t>
            </a:r>
            <a:r>
              <a:rPr lang="en-US" dirty="0"/>
              <a:t>states that the quantity supplied increases as the price increases.</a:t>
            </a:r>
          </a:p>
          <a:p>
            <a:pPr marL="291600" lvl="1" indent="-291600">
              <a:spcBef>
                <a:spcPts val="1000"/>
              </a:spcBef>
              <a:spcAft>
                <a:spcPts val="0"/>
              </a:spcAft>
            </a:pPr>
            <a:r>
              <a:rPr lang="en-US" dirty="0"/>
              <a:t>The </a:t>
            </a:r>
            <a:r>
              <a:rPr lang="en-US" i="1" dirty="0">
                <a:solidFill>
                  <a:srgbClr val="AC0000"/>
                </a:solidFill>
              </a:rPr>
              <a:t>supply curve </a:t>
            </a:r>
            <a:r>
              <a:rPr lang="en-US" dirty="0"/>
              <a:t>has a positive slope.</a:t>
            </a:r>
          </a:p>
        </p:txBody>
      </p:sp>
      <p:sp>
        <p:nvSpPr>
          <p:cNvPr id="4" name="Content Placeholder 3">
            <a:extLst>
              <a:ext uri="{FF2B5EF4-FFF2-40B4-BE49-F238E27FC236}">
                <a16:creationId xmlns:a16="http://schemas.microsoft.com/office/drawing/2014/main" xmlns="" id="{03709B06-3DED-4ADD-BC89-BF88F73E1088}"/>
              </a:ext>
            </a:extLst>
          </p:cNvPr>
          <p:cNvSpPr>
            <a:spLocks noGrp="1"/>
          </p:cNvSpPr>
          <p:nvPr>
            <p:ph sz="quarter" idx="14"/>
          </p:nvPr>
        </p:nvSpPr>
        <p:spPr>
          <a:xfrm>
            <a:off x="342900" y="3777190"/>
            <a:ext cx="8458200" cy="1574381"/>
          </a:xfrm>
        </p:spPr>
        <p:txBody>
          <a:bodyPr/>
          <a:lstStyle/>
          <a:p>
            <a:pPr>
              <a:spcBef>
                <a:spcPts val="1000"/>
              </a:spcBef>
              <a:spcAft>
                <a:spcPts val="0"/>
              </a:spcAft>
            </a:pPr>
            <a:r>
              <a:rPr lang="en-US" dirty="0"/>
              <a:t>When one of the </a:t>
            </a:r>
            <a:r>
              <a:rPr lang="en-US" i="1" dirty="0">
                <a:solidFill>
                  <a:srgbClr val="9D0505"/>
                </a:solidFill>
              </a:rPr>
              <a:t>non-price determinants </a:t>
            </a:r>
            <a:r>
              <a:rPr lang="en-US" dirty="0"/>
              <a:t>of supply changes, the entire supply curve shifts to the left or the right.</a:t>
            </a:r>
          </a:p>
        </p:txBody>
      </p:sp>
    </p:spTree>
    <p:extLst>
      <p:ext uri="{BB962C8B-B14F-4D97-AF65-F5344CB8AC3E}">
        <p14:creationId xmlns:p14="http://schemas.microsoft.com/office/powerpoint/2010/main" val="18539746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55E461-11C8-41E4-B90A-B4E2601C2758}"/>
              </a:ext>
            </a:extLst>
          </p:cNvPr>
          <p:cNvSpPr>
            <a:spLocks noGrp="1"/>
          </p:cNvSpPr>
          <p:nvPr>
            <p:ph type="title"/>
          </p:nvPr>
        </p:nvSpPr>
        <p:spPr/>
        <p:txBody>
          <a:bodyPr/>
          <a:lstStyle/>
          <a:p>
            <a:r>
              <a:rPr lang="en-US" dirty="0"/>
              <a:t>Summary III</a:t>
            </a:r>
            <a:endParaRPr lang="en-IN" dirty="0"/>
          </a:p>
        </p:txBody>
      </p:sp>
      <p:sp>
        <p:nvSpPr>
          <p:cNvPr id="3" name="Content Placeholder 2">
            <a:extLst>
              <a:ext uri="{FF2B5EF4-FFF2-40B4-BE49-F238E27FC236}">
                <a16:creationId xmlns:a16="http://schemas.microsoft.com/office/drawing/2014/main" xmlns="" id="{040A6318-D26C-421B-AF00-65E7C600E943}"/>
              </a:ext>
            </a:extLst>
          </p:cNvPr>
          <p:cNvSpPr>
            <a:spLocks noGrp="1"/>
          </p:cNvSpPr>
          <p:nvPr>
            <p:ph sz="quarter" idx="11"/>
          </p:nvPr>
        </p:nvSpPr>
        <p:spPr>
          <a:xfrm>
            <a:off x="342900" y="1276710"/>
            <a:ext cx="8458200" cy="2500480"/>
          </a:xfrm>
        </p:spPr>
        <p:txBody>
          <a:bodyPr>
            <a:noAutofit/>
          </a:bodyPr>
          <a:lstStyle/>
          <a:p>
            <a:pPr>
              <a:spcBef>
                <a:spcPts val="1000"/>
              </a:spcBef>
              <a:spcAft>
                <a:spcPts val="0"/>
              </a:spcAft>
            </a:pPr>
            <a:r>
              <a:rPr lang="en-US" dirty="0"/>
              <a:t>The equilibrium price and quantity are identified when </a:t>
            </a:r>
            <a:r>
              <a:rPr lang="en-US" i="1" dirty="0">
                <a:solidFill>
                  <a:srgbClr val="AC0000"/>
                </a:solidFill>
              </a:rPr>
              <a:t>quantity supplied </a:t>
            </a:r>
            <a:r>
              <a:rPr lang="en-US" dirty="0"/>
              <a:t>equals </a:t>
            </a:r>
            <a:r>
              <a:rPr lang="en-US" i="1" dirty="0">
                <a:solidFill>
                  <a:srgbClr val="AC0000"/>
                </a:solidFill>
              </a:rPr>
              <a:t>quantity demanded</a:t>
            </a:r>
            <a:r>
              <a:rPr lang="en-US" dirty="0"/>
              <a:t>. At this point:</a:t>
            </a:r>
          </a:p>
          <a:p>
            <a:pPr marL="291600" lvl="1" indent="-291600">
              <a:spcBef>
                <a:spcPts val="1000"/>
              </a:spcBef>
              <a:spcAft>
                <a:spcPts val="0"/>
              </a:spcAft>
              <a:buClr>
                <a:schemeClr val="tx1"/>
              </a:buClr>
            </a:pPr>
            <a:r>
              <a:rPr lang="en-US" i="1" dirty="0">
                <a:solidFill>
                  <a:srgbClr val="AC0000"/>
                </a:solidFill>
              </a:rPr>
              <a:t>Producers</a:t>
            </a:r>
            <a:r>
              <a:rPr lang="en-US" dirty="0"/>
              <a:t> sell all they desire at the </a:t>
            </a:r>
            <a:r>
              <a:rPr lang="en-US" i="1" dirty="0"/>
              <a:t>equilibrium price</a:t>
            </a:r>
            <a:r>
              <a:rPr lang="en-US" dirty="0"/>
              <a:t>.</a:t>
            </a:r>
          </a:p>
          <a:p>
            <a:pPr marL="291600" lvl="1" indent="-291600">
              <a:spcBef>
                <a:spcPts val="1000"/>
              </a:spcBef>
              <a:spcAft>
                <a:spcPts val="0"/>
              </a:spcAft>
              <a:buClr>
                <a:schemeClr val="tx1"/>
              </a:buClr>
            </a:pPr>
            <a:r>
              <a:rPr lang="en-US" i="1" dirty="0">
                <a:solidFill>
                  <a:srgbClr val="AC0000"/>
                </a:solidFill>
              </a:rPr>
              <a:t>Consumers</a:t>
            </a:r>
            <a:r>
              <a:rPr lang="en-US" dirty="0"/>
              <a:t> buy all they desire at the </a:t>
            </a:r>
            <a:r>
              <a:rPr lang="en-US" i="1" dirty="0"/>
              <a:t>equilibrium price</a:t>
            </a:r>
            <a:r>
              <a:rPr lang="en-US" dirty="0"/>
              <a:t>.</a:t>
            </a:r>
          </a:p>
        </p:txBody>
      </p:sp>
      <p:sp>
        <p:nvSpPr>
          <p:cNvPr id="4" name="Content Placeholder 3">
            <a:extLst>
              <a:ext uri="{FF2B5EF4-FFF2-40B4-BE49-F238E27FC236}">
                <a16:creationId xmlns:a16="http://schemas.microsoft.com/office/drawing/2014/main" xmlns="" id="{03709B06-3DED-4ADD-BC89-BF88F73E1088}"/>
              </a:ext>
            </a:extLst>
          </p:cNvPr>
          <p:cNvSpPr>
            <a:spLocks noGrp="1"/>
          </p:cNvSpPr>
          <p:nvPr>
            <p:ph sz="quarter" idx="14"/>
          </p:nvPr>
        </p:nvSpPr>
        <p:spPr>
          <a:xfrm>
            <a:off x="342900" y="3777190"/>
            <a:ext cx="8458200" cy="1804100"/>
          </a:xfrm>
        </p:spPr>
        <p:txBody>
          <a:bodyPr>
            <a:noAutofit/>
          </a:bodyPr>
          <a:lstStyle/>
          <a:p>
            <a:pPr>
              <a:spcBef>
                <a:spcPts val="1000"/>
              </a:spcBef>
              <a:spcAft>
                <a:spcPts val="0"/>
              </a:spcAft>
            </a:pPr>
            <a:r>
              <a:rPr lang="en-US" dirty="0"/>
              <a:t>If the </a:t>
            </a:r>
            <a:r>
              <a:rPr lang="en-US" i="1" dirty="0">
                <a:solidFill>
                  <a:srgbClr val="AC0000"/>
                </a:solidFill>
              </a:rPr>
              <a:t>market price </a:t>
            </a:r>
            <a:r>
              <a:rPr lang="en-US" dirty="0"/>
              <a:t>is not equal to the </a:t>
            </a:r>
            <a:r>
              <a:rPr lang="en-US" i="1" dirty="0">
                <a:solidFill>
                  <a:srgbClr val="AC0000"/>
                </a:solidFill>
              </a:rPr>
              <a:t>equilibrium price</a:t>
            </a:r>
            <a:r>
              <a:rPr lang="en-US" dirty="0"/>
              <a:t>, then a </a:t>
            </a:r>
            <a:r>
              <a:rPr lang="en-US" i="1" dirty="0">
                <a:solidFill>
                  <a:srgbClr val="AC0000"/>
                </a:solidFill>
              </a:rPr>
              <a:t>surplus</a:t>
            </a:r>
            <a:r>
              <a:rPr lang="en-US" dirty="0"/>
              <a:t> or </a:t>
            </a:r>
            <a:r>
              <a:rPr lang="en-US" i="1" dirty="0">
                <a:solidFill>
                  <a:srgbClr val="AC0000"/>
                </a:solidFill>
              </a:rPr>
              <a:t>shortage</a:t>
            </a:r>
            <a:r>
              <a:rPr lang="en-US" dirty="0"/>
              <a:t> exists, and the price adjusts until quantity demanded is equal to quantity supplied.</a:t>
            </a:r>
          </a:p>
        </p:txBody>
      </p:sp>
    </p:spTree>
    <p:extLst>
      <p:ext uri="{BB962C8B-B14F-4D97-AF65-F5344CB8AC3E}">
        <p14:creationId xmlns:p14="http://schemas.microsoft.com/office/powerpoint/2010/main" val="34222022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dirty="0"/>
              <a:t>Summary IV</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p:txBody>
          <a:bodyPr>
            <a:noAutofit/>
          </a:bodyPr>
          <a:lstStyle/>
          <a:p>
            <a:pPr marL="1588" lvl="1" indent="0">
              <a:spcBef>
                <a:spcPts val="1000"/>
              </a:spcBef>
              <a:spcAft>
                <a:spcPts val="0"/>
              </a:spcAft>
              <a:buNone/>
            </a:pPr>
            <a:r>
              <a:rPr lang="en-US" sz="2800" dirty="0"/>
              <a:t>When a </a:t>
            </a:r>
            <a:r>
              <a:rPr lang="en-US" sz="2800" i="1" dirty="0">
                <a:solidFill>
                  <a:srgbClr val="AC0000"/>
                </a:solidFill>
              </a:rPr>
              <a:t>non-price determinant </a:t>
            </a:r>
            <a:r>
              <a:rPr lang="en-US" sz="2800" dirty="0"/>
              <a:t>changes, the effect on equilibrium price and quantity can be evaluated by:</a:t>
            </a:r>
          </a:p>
          <a:p>
            <a:pPr marL="291600" lvl="1" indent="-291600">
              <a:spcBef>
                <a:spcPts val="1000"/>
              </a:spcBef>
              <a:spcAft>
                <a:spcPts val="0"/>
              </a:spcAft>
            </a:pPr>
            <a:r>
              <a:rPr lang="en-US" dirty="0"/>
              <a:t>Determining whether supply, demand, or both are affected.</a:t>
            </a:r>
          </a:p>
          <a:p>
            <a:pPr marL="291600" lvl="1" indent="-291600">
              <a:spcBef>
                <a:spcPts val="1000"/>
              </a:spcBef>
              <a:spcAft>
                <a:spcPts val="0"/>
              </a:spcAft>
            </a:pPr>
            <a:r>
              <a:rPr lang="en-US" dirty="0"/>
              <a:t>Determining the direction supply, demand, or both shift(s).</a:t>
            </a:r>
          </a:p>
          <a:p>
            <a:pPr marL="291600" lvl="1" indent="-291600">
              <a:spcBef>
                <a:spcPts val="1000"/>
              </a:spcBef>
              <a:spcAft>
                <a:spcPts val="0"/>
              </a:spcAft>
            </a:pPr>
            <a:r>
              <a:rPr lang="en-US" dirty="0"/>
              <a:t>Comparing the new equilibrium to the initial equilibrium to identify the effect on price and quantity.</a:t>
            </a:r>
          </a:p>
        </p:txBody>
      </p:sp>
    </p:spTree>
    <p:extLst>
      <p:ext uri="{BB962C8B-B14F-4D97-AF65-F5344CB8AC3E}">
        <p14:creationId xmlns:p14="http://schemas.microsoft.com/office/powerpoint/2010/main" val="3314908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xmlns=""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dirty="0"/>
              <a:t>The demand curve</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a:xfrm>
            <a:off x="342900" y="1276710"/>
            <a:ext cx="8458200" cy="1055010"/>
          </a:xfrm>
        </p:spPr>
        <p:txBody>
          <a:bodyPr>
            <a:noAutofit/>
          </a:bodyPr>
          <a:lstStyle/>
          <a:p>
            <a:pPr>
              <a:spcBef>
                <a:spcPts val="1000"/>
              </a:spcBef>
              <a:spcAft>
                <a:spcPts val="0"/>
              </a:spcAft>
            </a:pPr>
            <a:r>
              <a:rPr lang="en-US" sz="2000" dirty="0"/>
              <a:t>The </a:t>
            </a:r>
            <a:r>
              <a:rPr lang="en-US" sz="2000" i="1" dirty="0">
                <a:solidFill>
                  <a:srgbClr val="AC0000"/>
                </a:solidFill>
              </a:rPr>
              <a:t>demand curve </a:t>
            </a:r>
            <a:r>
              <a:rPr lang="en-US" sz="2000" dirty="0"/>
              <a:t>illustrates the relationship between the quantity demanded and the price of the good, holding all of the other non-price determinants constant.</a:t>
            </a:r>
          </a:p>
        </p:txBody>
      </p:sp>
      <p:pic>
        <p:nvPicPr>
          <p:cNvPr id="3" name="Picture 2" descr="Graph shows movement along a demand curve.">
            <a:extLst>
              <a:ext uri="{FF2B5EF4-FFF2-40B4-BE49-F238E27FC236}">
                <a16:creationId xmlns:a16="http://schemas.microsoft.com/office/drawing/2014/main" xmlns="" id="{8E7A42F4-B32B-44E4-8573-D95A2A94AE82}"/>
              </a:ext>
            </a:extLst>
          </p:cNvPr>
          <p:cNvPicPr>
            <a:picLocks noChangeAspect="1"/>
          </p:cNvPicPr>
          <p:nvPr/>
        </p:nvPicPr>
        <p:blipFill>
          <a:blip r:embed="rId3"/>
          <a:stretch>
            <a:fillRect/>
          </a:stretch>
        </p:blipFill>
        <p:spPr>
          <a:xfrm>
            <a:off x="445339" y="2456437"/>
            <a:ext cx="3864203" cy="3743445"/>
          </a:xfrm>
          <a:prstGeom prst="rect">
            <a:avLst/>
          </a:prstGeom>
        </p:spPr>
      </p:pic>
      <p:graphicFrame>
        <p:nvGraphicFramePr>
          <p:cNvPr id="239" name="Table 239">
            <a:extLst>
              <a:ext uri="{FF2B5EF4-FFF2-40B4-BE49-F238E27FC236}">
                <a16:creationId xmlns:a16="http://schemas.microsoft.com/office/drawing/2014/main" xmlns="" id="{5BBBA293-6D95-49C0-9C25-8F54CB9289C9}"/>
              </a:ext>
            </a:extLst>
          </p:cNvPr>
          <p:cNvGraphicFramePr>
            <a:graphicFrameLocks noGrp="1"/>
          </p:cNvGraphicFramePr>
          <p:nvPr>
            <p:extLst>
              <p:ext uri="{D42A27DB-BD31-4B8C-83A1-F6EECF244321}">
                <p14:modId xmlns:p14="http://schemas.microsoft.com/office/powerpoint/2010/main" val="4184247553"/>
              </p:ext>
            </p:extLst>
          </p:nvPr>
        </p:nvGraphicFramePr>
        <p:xfrm>
          <a:off x="5623560" y="2479040"/>
          <a:ext cx="2606040" cy="3261360"/>
        </p:xfrm>
        <a:graphic>
          <a:graphicData uri="http://schemas.openxmlformats.org/drawingml/2006/table">
            <a:tbl>
              <a:tblPr firstRow="1" bandRow="1">
                <a:tableStyleId>{5C22544A-7EE6-4342-B048-85BDC9FD1C3A}</a:tableStyleId>
              </a:tblPr>
              <a:tblGrid>
                <a:gridCol w="1508760">
                  <a:extLst>
                    <a:ext uri="{9D8B030D-6E8A-4147-A177-3AD203B41FA5}">
                      <a16:colId xmlns:a16="http://schemas.microsoft.com/office/drawing/2014/main" xmlns="" val="4197962659"/>
                    </a:ext>
                  </a:extLst>
                </a:gridCol>
                <a:gridCol w="1097280">
                  <a:extLst>
                    <a:ext uri="{9D8B030D-6E8A-4147-A177-3AD203B41FA5}">
                      <a16:colId xmlns:a16="http://schemas.microsoft.com/office/drawing/2014/main" xmlns="" val="180512833"/>
                    </a:ext>
                  </a:extLst>
                </a:gridCol>
              </a:tblGrid>
              <a:tr h="516447">
                <a:tc>
                  <a:txBody>
                    <a:bodyPr/>
                    <a:lstStyle/>
                    <a:p>
                      <a:pPr algn="ctr"/>
                      <a:r>
                        <a:rPr lang="en-US" sz="1400" dirty="0">
                          <a:solidFill>
                            <a:schemeClr val="tx1"/>
                          </a:solidFill>
                        </a:rPr>
                        <a:t>Cell Phones</a:t>
                      </a:r>
                    </a:p>
                    <a:p>
                      <a:pPr algn="ctr"/>
                      <a:r>
                        <a:rPr lang="en-IN" sz="1400" b="0" dirty="0">
                          <a:solidFill>
                            <a:schemeClr val="tx1"/>
                          </a:solidFill>
                        </a:rPr>
                        <a:t>(millions)</a:t>
                      </a:r>
                    </a:p>
                  </a:txBody>
                  <a:tcPr>
                    <a:solidFill>
                      <a:srgbClr val="E3E8CE"/>
                    </a:solidFill>
                  </a:tcPr>
                </a:tc>
                <a:tc>
                  <a:txBody>
                    <a:bodyPr/>
                    <a:lstStyle/>
                    <a:p>
                      <a:pPr algn="ctr"/>
                      <a:r>
                        <a:rPr lang="en-US" sz="1400" dirty="0">
                          <a:solidFill>
                            <a:schemeClr val="tx1"/>
                          </a:solidFill>
                        </a:rPr>
                        <a:t>Price</a:t>
                      </a:r>
                    </a:p>
                    <a:p>
                      <a:pPr algn="ctr"/>
                      <a:r>
                        <a:rPr lang="en-US" sz="1400" b="0" dirty="0">
                          <a:solidFill>
                            <a:schemeClr val="tx1"/>
                          </a:solidFill>
                        </a:rPr>
                        <a:t>($)</a:t>
                      </a:r>
                      <a:endParaRPr lang="en-IN" sz="1400" b="0" dirty="0">
                        <a:solidFill>
                          <a:schemeClr val="tx1"/>
                        </a:solidFill>
                      </a:endParaRPr>
                    </a:p>
                  </a:txBody>
                  <a:tcPr>
                    <a:solidFill>
                      <a:srgbClr val="E3E8CE"/>
                    </a:solidFill>
                  </a:tcPr>
                </a:tc>
                <a:extLst>
                  <a:ext uri="{0D108BD9-81ED-4DB2-BD59-A6C34878D82A}">
                    <a16:rowId xmlns:a16="http://schemas.microsoft.com/office/drawing/2014/main" xmlns="" val="4110895577"/>
                  </a:ext>
                </a:extLst>
              </a:tr>
              <a:tr h="295113">
                <a:tc>
                  <a:txBody>
                    <a:bodyPr/>
                    <a:lstStyle/>
                    <a:p>
                      <a:pPr algn="ctr"/>
                      <a:r>
                        <a:rPr lang="en-US" sz="1400" dirty="0"/>
                        <a:t>30</a:t>
                      </a:r>
                      <a:endParaRPr lang="en-IN" sz="1400" dirty="0"/>
                    </a:p>
                  </a:txBody>
                  <a:tcPr>
                    <a:solidFill>
                      <a:srgbClr val="F1F9FE"/>
                    </a:solidFill>
                  </a:tcPr>
                </a:tc>
                <a:tc>
                  <a:txBody>
                    <a:bodyPr/>
                    <a:lstStyle/>
                    <a:p>
                      <a:pPr algn="ctr"/>
                      <a:r>
                        <a:rPr lang="en-US" sz="1400" dirty="0"/>
                        <a:t>180</a:t>
                      </a:r>
                      <a:endParaRPr lang="en-IN" sz="1400" dirty="0"/>
                    </a:p>
                  </a:txBody>
                  <a:tcPr>
                    <a:solidFill>
                      <a:srgbClr val="F1F9FE"/>
                    </a:solidFill>
                  </a:tcPr>
                </a:tc>
                <a:extLst>
                  <a:ext uri="{0D108BD9-81ED-4DB2-BD59-A6C34878D82A}">
                    <a16:rowId xmlns:a16="http://schemas.microsoft.com/office/drawing/2014/main" xmlns="" val="1634001827"/>
                  </a:ext>
                </a:extLst>
              </a:tr>
              <a:tr h="295113">
                <a:tc>
                  <a:txBody>
                    <a:bodyPr/>
                    <a:lstStyle/>
                    <a:p>
                      <a:pPr algn="ctr"/>
                      <a:r>
                        <a:rPr lang="en-US" sz="1400" dirty="0"/>
                        <a:t>60</a:t>
                      </a:r>
                      <a:endParaRPr lang="en-IN" sz="1400" dirty="0"/>
                    </a:p>
                  </a:txBody>
                  <a:tcPr>
                    <a:solidFill>
                      <a:srgbClr val="DBF0FD"/>
                    </a:solidFill>
                  </a:tcPr>
                </a:tc>
                <a:tc>
                  <a:txBody>
                    <a:bodyPr/>
                    <a:lstStyle/>
                    <a:p>
                      <a:pPr algn="ctr"/>
                      <a:r>
                        <a:rPr lang="en-US" sz="1400" dirty="0"/>
                        <a:t>160</a:t>
                      </a:r>
                      <a:endParaRPr lang="en-IN" sz="1400" dirty="0"/>
                    </a:p>
                  </a:txBody>
                  <a:tcPr>
                    <a:solidFill>
                      <a:srgbClr val="DBF0FD"/>
                    </a:solidFill>
                  </a:tcPr>
                </a:tc>
                <a:extLst>
                  <a:ext uri="{0D108BD9-81ED-4DB2-BD59-A6C34878D82A}">
                    <a16:rowId xmlns:a16="http://schemas.microsoft.com/office/drawing/2014/main" xmlns="" val="1851101236"/>
                  </a:ext>
                </a:extLst>
              </a:tr>
              <a:tr h="295113">
                <a:tc>
                  <a:txBody>
                    <a:bodyPr/>
                    <a:lstStyle/>
                    <a:p>
                      <a:pPr algn="ctr"/>
                      <a:r>
                        <a:rPr lang="en-US" sz="1400" b="1" dirty="0">
                          <a:solidFill>
                            <a:srgbClr val="AC0000"/>
                          </a:solidFill>
                        </a:rPr>
                        <a:t>90</a:t>
                      </a:r>
                      <a:endParaRPr lang="en-IN" sz="1400" b="1" dirty="0">
                        <a:solidFill>
                          <a:srgbClr val="AC0000"/>
                        </a:solidFill>
                      </a:endParaRPr>
                    </a:p>
                  </a:txBody>
                  <a:tcPr>
                    <a:solidFill>
                      <a:srgbClr val="F1F9FE"/>
                    </a:solidFill>
                  </a:tcPr>
                </a:tc>
                <a:tc>
                  <a:txBody>
                    <a:bodyPr/>
                    <a:lstStyle/>
                    <a:p>
                      <a:pPr algn="ctr"/>
                      <a:r>
                        <a:rPr lang="en-US" sz="1400" b="1" dirty="0">
                          <a:solidFill>
                            <a:srgbClr val="AC0000"/>
                          </a:solidFill>
                        </a:rPr>
                        <a:t>140</a:t>
                      </a:r>
                      <a:endParaRPr lang="en-IN" sz="1400" b="1" dirty="0">
                        <a:solidFill>
                          <a:srgbClr val="AC0000"/>
                        </a:solidFill>
                      </a:endParaRPr>
                    </a:p>
                  </a:txBody>
                  <a:tcPr>
                    <a:solidFill>
                      <a:srgbClr val="F1F9FE"/>
                    </a:solidFill>
                  </a:tcPr>
                </a:tc>
                <a:extLst>
                  <a:ext uri="{0D108BD9-81ED-4DB2-BD59-A6C34878D82A}">
                    <a16:rowId xmlns:a16="http://schemas.microsoft.com/office/drawing/2014/main" xmlns="" val="1346283357"/>
                  </a:ext>
                </a:extLst>
              </a:tr>
              <a:tr h="295113">
                <a:tc>
                  <a:txBody>
                    <a:bodyPr/>
                    <a:lstStyle/>
                    <a:p>
                      <a:pPr algn="ctr"/>
                      <a:r>
                        <a:rPr lang="en-US" sz="1400" dirty="0"/>
                        <a:t>120</a:t>
                      </a:r>
                      <a:endParaRPr lang="en-IN" sz="1400" dirty="0"/>
                    </a:p>
                  </a:txBody>
                  <a:tcPr>
                    <a:solidFill>
                      <a:srgbClr val="DBF0FD"/>
                    </a:solidFill>
                  </a:tcPr>
                </a:tc>
                <a:tc>
                  <a:txBody>
                    <a:bodyPr/>
                    <a:lstStyle/>
                    <a:p>
                      <a:pPr algn="ctr"/>
                      <a:r>
                        <a:rPr lang="en-US" sz="1400" dirty="0"/>
                        <a:t>120</a:t>
                      </a:r>
                      <a:endParaRPr lang="en-IN" sz="1400" dirty="0"/>
                    </a:p>
                  </a:txBody>
                  <a:tcPr>
                    <a:solidFill>
                      <a:srgbClr val="DBF0FD"/>
                    </a:solidFill>
                  </a:tcPr>
                </a:tc>
                <a:extLst>
                  <a:ext uri="{0D108BD9-81ED-4DB2-BD59-A6C34878D82A}">
                    <a16:rowId xmlns:a16="http://schemas.microsoft.com/office/drawing/2014/main" xmlns="" val="2652210805"/>
                  </a:ext>
                </a:extLst>
              </a:tr>
              <a:tr h="295113">
                <a:tc>
                  <a:txBody>
                    <a:bodyPr/>
                    <a:lstStyle/>
                    <a:p>
                      <a:pPr algn="ctr"/>
                      <a:r>
                        <a:rPr lang="en-US" sz="1400" b="1" dirty="0">
                          <a:solidFill>
                            <a:srgbClr val="AC0000"/>
                          </a:solidFill>
                        </a:rPr>
                        <a:t>150</a:t>
                      </a:r>
                      <a:endParaRPr lang="en-IN" sz="1400" b="1" dirty="0">
                        <a:solidFill>
                          <a:srgbClr val="AC0000"/>
                        </a:solidFill>
                      </a:endParaRPr>
                    </a:p>
                  </a:txBody>
                  <a:tcPr>
                    <a:solidFill>
                      <a:srgbClr val="F1F9FE"/>
                    </a:solidFill>
                  </a:tcPr>
                </a:tc>
                <a:tc>
                  <a:txBody>
                    <a:bodyPr/>
                    <a:lstStyle/>
                    <a:p>
                      <a:pPr algn="ctr"/>
                      <a:r>
                        <a:rPr lang="en-US" sz="1400" b="1" dirty="0">
                          <a:solidFill>
                            <a:srgbClr val="AC0000"/>
                          </a:solidFill>
                        </a:rPr>
                        <a:t>100</a:t>
                      </a:r>
                      <a:endParaRPr lang="en-IN" sz="1400" b="1" dirty="0">
                        <a:solidFill>
                          <a:srgbClr val="AC0000"/>
                        </a:solidFill>
                      </a:endParaRPr>
                    </a:p>
                  </a:txBody>
                  <a:tcPr>
                    <a:solidFill>
                      <a:srgbClr val="F1F9FE"/>
                    </a:solidFill>
                  </a:tcPr>
                </a:tc>
                <a:extLst>
                  <a:ext uri="{0D108BD9-81ED-4DB2-BD59-A6C34878D82A}">
                    <a16:rowId xmlns:a16="http://schemas.microsoft.com/office/drawing/2014/main" xmlns="" val="906482035"/>
                  </a:ext>
                </a:extLst>
              </a:tr>
              <a:tr h="295113">
                <a:tc>
                  <a:txBody>
                    <a:bodyPr/>
                    <a:lstStyle/>
                    <a:p>
                      <a:pPr algn="ctr"/>
                      <a:r>
                        <a:rPr lang="en-US" sz="1400" dirty="0"/>
                        <a:t>180</a:t>
                      </a:r>
                      <a:endParaRPr lang="en-IN" sz="1400" dirty="0"/>
                    </a:p>
                  </a:txBody>
                  <a:tcPr>
                    <a:solidFill>
                      <a:srgbClr val="DBF0FD"/>
                    </a:solidFill>
                  </a:tcPr>
                </a:tc>
                <a:tc>
                  <a:txBody>
                    <a:bodyPr/>
                    <a:lstStyle/>
                    <a:p>
                      <a:pPr algn="ctr"/>
                      <a:r>
                        <a:rPr lang="en-US" sz="1400" dirty="0"/>
                        <a:t>80</a:t>
                      </a:r>
                      <a:endParaRPr lang="en-IN" sz="1400" dirty="0"/>
                    </a:p>
                  </a:txBody>
                  <a:tcPr>
                    <a:solidFill>
                      <a:srgbClr val="DBF0FD"/>
                    </a:solidFill>
                  </a:tcPr>
                </a:tc>
                <a:extLst>
                  <a:ext uri="{0D108BD9-81ED-4DB2-BD59-A6C34878D82A}">
                    <a16:rowId xmlns:a16="http://schemas.microsoft.com/office/drawing/2014/main" xmlns="" val="983688761"/>
                  </a:ext>
                </a:extLst>
              </a:tr>
              <a:tr h="295113">
                <a:tc>
                  <a:txBody>
                    <a:bodyPr/>
                    <a:lstStyle/>
                    <a:p>
                      <a:pPr algn="ctr"/>
                      <a:r>
                        <a:rPr lang="en-US" sz="1400" b="1" dirty="0">
                          <a:solidFill>
                            <a:srgbClr val="AC0000"/>
                          </a:solidFill>
                        </a:rPr>
                        <a:t>210</a:t>
                      </a:r>
                      <a:endParaRPr lang="en-IN" sz="1400" b="1" dirty="0">
                        <a:solidFill>
                          <a:srgbClr val="AC0000"/>
                        </a:solidFill>
                      </a:endParaRPr>
                    </a:p>
                  </a:txBody>
                  <a:tcPr>
                    <a:solidFill>
                      <a:srgbClr val="F1F9FE"/>
                    </a:solidFill>
                  </a:tcPr>
                </a:tc>
                <a:tc>
                  <a:txBody>
                    <a:bodyPr/>
                    <a:lstStyle/>
                    <a:p>
                      <a:pPr algn="ctr"/>
                      <a:r>
                        <a:rPr lang="en-US" sz="1400" b="1" dirty="0">
                          <a:solidFill>
                            <a:srgbClr val="AC0000"/>
                          </a:solidFill>
                        </a:rPr>
                        <a:t>60</a:t>
                      </a:r>
                      <a:endParaRPr lang="en-IN" sz="1400" b="1" dirty="0">
                        <a:solidFill>
                          <a:srgbClr val="AC0000"/>
                        </a:solidFill>
                      </a:endParaRPr>
                    </a:p>
                  </a:txBody>
                  <a:tcPr>
                    <a:solidFill>
                      <a:srgbClr val="F1F9FE"/>
                    </a:solidFill>
                  </a:tcPr>
                </a:tc>
                <a:extLst>
                  <a:ext uri="{0D108BD9-81ED-4DB2-BD59-A6C34878D82A}">
                    <a16:rowId xmlns:a16="http://schemas.microsoft.com/office/drawing/2014/main" xmlns="" val="4063484065"/>
                  </a:ext>
                </a:extLst>
              </a:tr>
              <a:tr h="295113">
                <a:tc>
                  <a:txBody>
                    <a:bodyPr/>
                    <a:lstStyle/>
                    <a:p>
                      <a:pPr algn="ctr"/>
                      <a:r>
                        <a:rPr lang="en-US" sz="1400" dirty="0"/>
                        <a:t>240</a:t>
                      </a:r>
                      <a:endParaRPr lang="en-IN" sz="1400" dirty="0"/>
                    </a:p>
                  </a:txBody>
                  <a:tcPr>
                    <a:solidFill>
                      <a:srgbClr val="DBF0FD"/>
                    </a:solidFill>
                  </a:tcPr>
                </a:tc>
                <a:tc>
                  <a:txBody>
                    <a:bodyPr/>
                    <a:lstStyle/>
                    <a:p>
                      <a:pPr algn="ctr"/>
                      <a:r>
                        <a:rPr lang="en-US" sz="1400" dirty="0"/>
                        <a:t>40</a:t>
                      </a:r>
                      <a:endParaRPr lang="en-IN" sz="1400" dirty="0"/>
                    </a:p>
                  </a:txBody>
                  <a:tcPr>
                    <a:solidFill>
                      <a:srgbClr val="DBF0FD"/>
                    </a:solidFill>
                  </a:tcPr>
                </a:tc>
                <a:extLst>
                  <a:ext uri="{0D108BD9-81ED-4DB2-BD59-A6C34878D82A}">
                    <a16:rowId xmlns:a16="http://schemas.microsoft.com/office/drawing/2014/main" xmlns="" val="2841229344"/>
                  </a:ext>
                </a:extLst>
              </a:tr>
              <a:tr h="295113">
                <a:tc>
                  <a:txBody>
                    <a:bodyPr/>
                    <a:lstStyle/>
                    <a:p>
                      <a:pPr algn="ctr"/>
                      <a:r>
                        <a:rPr lang="en-US" sz="1400" dirty="0"/>
                        <a:t>270</a:t>
                      </a:r>
                      <a:endParaRPr lang="en-IN" sz="1400" dirty="0"/>
                    </a:p>
                  </a:txBody>
                  <a:tcPr>
                    <a:solidFill>
                      <a:srgbClr val="F1F9FE"/>
                    </a:solidFill>
                  </a:tcPr>
                </a:tc>
                <a:tc>
                  <a:txBody>
                    <a:bodyPr/>
                    <a:lstStyle/>
                    <a:p>
                      <a:pPr algn="ctr"/>
                      <a:r>
                        <a:rPr lang="en-US" sz="1400" dirty="0"/>
                        <a:t>20</a:t>
                      </a:r>
                      <a:endParaRPr lang="en-IN" sz="1400" dirty="0"/>
                    </a:p>
                  </a:txBody>
                  <a:tcPr>
                    <a:solidFill>
                      <a:srgbClr val="F1F9FE"/>
                    </a:solidFill>
                  </a:tcPr>
                </a:tc>
                <a:extLst>
                  <a:ext uri="{0D108BD9-81ED-4DB2-BD59-A6C34878D82A}">
                    <a16:rowId xmlns:a16="http://schemas.microsoft.com/office/drawing/2014/main" xmlns="" val="1934693484"/>
                  </a:ext>
                </a:extLst>
              </a:tr>
            </a:tbl>
          </a:graphicData>
        </a:graphic>
      </p:graphicFrame>
      <p:sp>
        <p:nvSpPr>
          <p:cNvPr id="2" name="Text Placeholder 1">
            <a:extLst>
              <a:ext uri="{FF2B5EF4-FFF2-40B4-BE49-F238E27FC236}">
                <a16:creationId xmlns:a16="http://schemas.microsoft.com/office/drawing/2014/main" xmlns="" id="{9F62451C-E982-4CB0-A3DB-4D98A8C35D25}"/>
              </a:ext>
            </a:extLst>
          </p:cNvPr>
          <p:cNvSpPr>
            <a:spLocks noGrp="1"/>
          </p:cNvSpPr>
          <p:nvPr>
            <p:ph type="body" sz="quarter" idx="12"/>
          </p:nvPr>
        </p:nvSpPr>
        <p:spPr>
          <a:xfrm>
            <a:off x="3369347" y="6324600"/>
            <a:ext cx="3211335" cy="228600"/>
          </a:xfrm>
        </p:spPr>
        <p:txBody>
          <a:bodyPr/>
          <a:lstStyle/>
          <a:p>
            <a:r>
              <a:rPr lang="en-IN" sz="1200" dirty="0">
                <a:hlinkClick r:id="rId4" action="ppaction://hlinksldjump"/>
              </a:rPr>
              <a:t>Access the text alternative for slide images.</a:t>
            </a:r>
          </a:p>
        </p:txBody>
      </p:sp>
    </p:spTree>
    <p:extLst>
      <p:ext uri="{BB962C8B-B14F-4D97-AF65-F5344CB8AC3E}">
        <p14:creationId xmlns:p14="http://schemas.microsoft.com/office/powerpoint/2010/main" val="5390416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xmlns="" id="{F760FA83-E8B6-439B-A8A8-C527C74C6540}"/>
              </a:ext>
            </a:extLst>
          </p:cNvPr>
          <p:cNvSpPr>
            <a:spLocks noGrp="1"/>
          </p:cNvSpPr>
          <p:nvPr>
            <p:ph type="title"/>
          </p:nvPr>
        </p:nvSpPr>
        <p:spPr/>
        <p:txBody>
          <a:bodyPr/>
          <a:lstStyle/>
          <a:p>
            <a:r>
              <a:rPr lang="en-IN" dirty="0"/>
              <a:t>Accessibility Content: Text Alternatives for Images</a:t>
            </a:r>
          </a:p>
        </p:txBody>
      </p:sp>
    </p:spTree>
    <p:extLst>
      <p:ext uri="{BB962C8B-B14F-4D97-AF65-F5344CB8AC3E}">
        <p14:creationId xmlns:p14="http://schemas.microsoft.com/office/powerpoint/2010/main" val="39485573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demand schedule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lstStyle/>
          <a:p>
            <a:r>
              <a:rPr lang="en-US" dirty="0"/>
              <a:t>A table with two columns has the number of cell phones in millions on the left and the price in dollars on the right. Row 1. Cell phones, 30; Price, 180. Row 2. Cell phones, 60; Price, 160. Row 3. Cell phones, 90; Price, 140. Row 4. Cell phones, 120; Price, 120. Row 5. Cell phones, 150; Price, 100. Row 6. Cell phones, 180; Price, 80. Row 7. Cell phones, 210; Price, 60. Row 8. Cell phones, 240; Price, 40. Row 9. Cell phones, 270; Price, 20. Row 6. Cell phones, 180; Price, 80, is highlighted in red.</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8104345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demand curve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lstStyle/>
          <a:p>
            <a:r>
              <a:rPr lang="en-US" dirty="0"/>
              <a:t>Graph shows Shifts in the demand curve. Movement along the demand curve have Price ($) on the vertical axis and Quantity of cell phones (millions) on the horizontal axis.  The graph has one demand (D) curve and shows downward movement along the curve from (120, $120) to (60, $160).</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5410617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a:t>Shifting the demand curve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p:cNvSpPr>
            <a:spLocks noGrp="1"/>
          </p:cNvSpPr>
          <p:nvPr>
            <p:ph sz="quarter" idx="11"/>
          </p:nvPr>
        </p:nvSpPr>
        <p:spPr/>
        <p:txBody>
          <a:bodyPr/>
          <a:lstStyle/>
          <a:p>
            <a:r>
              <a:rPr lang="en-US" dirty="0"/>
              <a:t>The graph shows shifts in the demand curve it is plotted for Price ($) on the vertical axis and Quantity of cell phones (millions) on the horizontal axis. The graph has three demand (D) curves. D A has point (120, $120). A shift right to demand curve D B changes the point to (180, $120). A shift left to demand curve S C makes the point (60, $120).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endParaRPr lang="en-US" dirty="0">
              <a:hlinkClick r:id="rId3" action="ppaction://hlinksldjump"/>
            </a:endParaRPr>
          </a:p>
        </p:txBody>
      </p:sp>
    </p:spTree>
    <p:extLst>
      <p:ext uri="{BB962C8B-B14F-4D97-AF65-F5344CB8AC3E}">
        <p14:creationId xmlns:p14="http://schemas.microsoft.com/office/powerpoint/2010/main" val="28066468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00" dirty="0"/>
              <a:t>Shifts versus movements-demand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sz="1600" dirty="0"/>
              <a:t>Two graphs. Graph A. Shifts in the demand curve. Three parallel lines are graphed on a coordinate plane. The horizontal axis represents quantity of cell phones in millions and the vertical axis represents price in dollars. The first line is labeled D sub A and goes down to the right through (120, 120). The second line is labeled D sub B. It is to the right of the first line and goes down to the right through (180, 120). The third line is labeled D sub C. It is to the left of D sub A and goes down to the right through (60, 120). Text around the graph: When demand decreases, the demand curve shifts to the left. When demand increases, the demand curve shifts to the right. Changes in external factors cause the entire demand curve to shift. The shift from D sub A to D sub B represents an increase in demand, meaning that consumers want to buy more cell phones at each price. The shift from D sub A to D sub C B represents an decrease in demand, meaning that consumers want to buy fewer cell phones at each price. Graph B. Movement along the demand curve. A line is graphed on a coordinate plane. The horizontal axis represents quantity of cell phones in millions and the vertical axis represents price in dollars. The line is labeled D. It goes down to the right through (60, 160) and (120, 120). Arrows are marked going up to the left along the line, and backward along the axes. Text around the graph: A price increase causes a movement along the demand curve. A price change causes a movement along the demand curve, but the curve itself remains constant.</a:t>
            </a:r>
            <a:endParaRPr lang="en-US" sz="1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endParaRPr lang="en-US" dirty="0">
              <a:hlinkClick r:id="rId3" action="ppaction://hlinksldjump"/>
            </a:endParaRPr>
          </a:p>
        </p:txBody>
      </p:sp>
    </p:spTree>
    <p:extLst>
      <p:ext uri="{BB962C8B-B14F-4D97-AF65-F5344CB8AC3E}">
        <p14:creationId xmlns:p14="http://schemas.microsoft.com/office/powerpoint/2010/main" val="4773885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Active Learning Solution 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The graph shows shifts in the demand curve it is plotted for Price ($) on the vertical axis and Quantity of cell phones (millions) on the horizontal axis. The graph has 2 demand (D) curves. D A has point (120, $120). A shift right to demand curve D B changes the point to (180, $120).</a:t>
            </a:r>
            <a:r>
              <a:rPr lang="en-US" sz="1600" dirty="0"/>
              <a:t>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41464921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Active Learning Solution III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Graph shows Shifts in the demand curve. Movement along the demand curve have Price ($) on the vertical axis and Quantity of cell phones (millions) on the horizontal axis.  The graph has one demand (D) curve and shows upward movement along the curve from (120, $120) to (60, $160). </a:t>
            </a:r>
            <a:endParaRPr lang="en-US" sz="1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178943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Active Learning Solution IV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The graph shows shifts in the demand curve it is plotted for Price ($) on the vertical axis and Quantity of cell phones (millions) on the horizontal axis. The graph has 2 demand (D) curves. D A has point (120, $120). A shift left to demand curve S C makes the point (60, $120). </a:t>
            </a:r>
            <a:endParaRPr lang="en-US" sz="1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2901942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The supply schedule – </a:t>
            </a:r>
            <a:r>
              <a:rPr lang="en-US" sz="2600" dirty="0"/>
              <a:t>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A table and a graph give the supply schedule and the supply curve. A. Supply schedule.  A table with two columns has the number of cell phones in millions on the left and the price in dollars on the right. Row 1. Cell phones, 270; Price, 180. Row 2. Cell phones, 240; Price, 160. Row 3. Cell phones, 210; Price, 140. Row 4. Cell phones, 180; Price, 120. Row 5. Cell phones, 150; Price, 100. Row 6. Cell phones, 120; Price, 80. Row 7. Cell phones, 90; Price, 60. Row 8. Cell phones, 60; Price, 40. Row 9. Cell phones, 30; Price, 20. B. A line labeled supply is graphed on a coordinate plane. The horizontal axis represents quantity of cell phones in millions and the vertical axis represents price in dollars. The line goes up to the right through the coordinates according to the table. Upward arrows explain the increase of price. Arrows to the right explain an increase in the quantity of supply. </a:t>
            </a:r>
            <a:endParaRPr lang="en-US" sz="1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6982744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The supply curve – </a:t>
            </a:r>
            <a:r>
              <a:rPr lang="en-US" sz="2600" dirty="0"/>
              <a:t>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Graph shows Shifts in the demand curve. Movement along the demand curve have Price ($) on the vertical axis and Quantity of cell phones (millions) on the horizontal axis.  The Graph has one supply curve and shows upward movement along the curve from (120, $80) to (180, $120). [Caption: as the price increases the quantity supplied increases.] </a:t>
            </a:r>
            <a:endParaRPr lang="en-US" sz="1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3253370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sz="3400" dirty="0"/>
              <a:t>Active Learning: Constructing demand</a:t>
            </a:r>
            <a:endParaRPr lang="en-IN" sz="3400"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a:xfrm>
            <a:off x="342900" y="1276710"/>
            <a:ext cx="8458200" cy="811170"/>
          </a:xfrm>
        </p:spPr>
        <p:txBody>
          <a:bodyPr>
            <a:noAutofit/>
          </a:bodyPr>
          <a:lstStyle/>
          <a:p>
            <a:pPr>
              <a:spcBef>
                <a:spcPts val="1000"/>
              </a:spcBef>
              <a:spcAft>
                <a:spcPts val="0"/>
              </a:spcAft>
            </a:pPr>
            <a:r>
              <a:rPr lang="en-IN" sz="2400" dirty="0"/>
              <a:t>Use the following demand schedule to construct the demand curve.</a:t>
            </a:r>
          </a:p>
        </p:txBody>
      </p:sp>
      <p:graphicFrame>
        <p:nvGraphicFramePr>
          <p:cNvPr id="11" name="Table 10">
            <a:extLst>
              <a:ext uri="{FF2B5EF4-FFF2-40B4-BE49-F238E27FC236}">
                <a16:creationId xmlns:a16="http://schemas.microsoft.com/office/drawing/2014/main" xmlns="" id="{DFBE46BC-4D56-4F5F-BB79-ACE25FD83710}"/>
              </a:ext>
            </a:extLst>
          </p:cNvPr>
          <p:cNvGraphicFramePr>
            <a:graphicFrameLocks noGrp="1"/>
          </p:cNvGraphicFramePr>
          <p:nvPr>
            <p:extLst>
              <p:ext uri="{D42A27DB-BD31-4B8C-83A1-F6EECF244321}">
                <p14:modId xmlns:p14="http://schemas.microsoft.com/office/powerpoint/2010/main" val="2162889989"/>
              </p:ext>
            </p:extLst>
          </p:nvPr>
        </p:nvGraphicFramePr>
        <p:xfrm>
          <a:off x="609600" y="2312154"/>
          <a:ext cx="2286000" cy="34290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xmlns="" val="20000"/>
                    </a:ext>
                  </a:extLst>
                </a:gridCol>
                <a:gridCol w="1143000">
                  <a:extLst>
                    <a:ext uri="{9D8B030D-6E8A-4147-A177-3AD203B41FA5}">
                      <a16:colId xmlns:a16="http://schemas.microsoft.com/office/drawing/2014/main" xmlns="" val="20001"/>
                    </a:ext>
                  </a:extLst>
                </a:gridCol>
              </a:tblGrid>
              <a:tr h="381000">
                <a:tc>
                  <a:txBody>
                    <a:bodyPr/>
                    <a:lstStyle/>
                    <a:p>
                      <a:pPr algn="ctr"/>
                      <a:r>
                        <a:rPr lang="en-US" dirty="0">
                          <a:solidFill>
                            <a:schemeClr val="tx1"/>
                          </a:solidFill>
                          <a:latin typeface="+mn-lt"/>
                        </a:rPr>
                        <a:t>Price</a:t>
                      </a:r>
                    </a:p>
                  </a:txBody>
                  <a:tcPr>
                    <a:solidFill>
                      <a:srgbClr val="E4E8D0"/>
                    </a:solidFill>
                  </a:tcPr>
                </a:tc>
                <a:tc>
                  <a:txBody>
                    <a:bodyPr/>
                    <a:lstStyle/>
                    <a:p>
                      <a:pPr algn="ctr"/>
                      <a:r>
                        <a:rPr lang="en-US" dirty="0">
                          <a:solidFill>
                            <a:schemeClr val="tx1"/>
                          </a:solidFill>
                          <a:latin typeface="+mn-lt"/>
                        </a:rPr>
                        <a:t>Quantity</a:t>
                      </a:r>
                    </a:p>
                  </a:txBody>
                  <a:tcPr>
                    <a:solidFill>
                      <a:srgbClr val="E4E8D0"/>
                    </a:solidFill>
                  </a:tcPr>
                </a:tc>
                <a:extLst>
                  <a:ext uri="{0D108BD9-81ED-4DB2-BD59-A6C34878D82A}">
                    <a16:rowId xmlns:a16="http://schemas.microsoft.com/office/drawing/2014/main" xmlns="" val="10000"/>
                  </a:ext>
                </a:extLst>
              </a:tr>
              <a:tr h="381000">
                <a:tc>
                  <a:txBody>
                    <a:bodyPr/>
                    <a:lstStyle/>
                    <a:p>
                      <a:pPr algn="ctr"/>
                      <a:r>
                        <a:rPr lang="en-US" dirty="0">
                          <a:latin typeface="+mn-lt"/>
                        </a:rPr>
                        <a:t>1</a:t>
                      </a:r>
                    </a:p>
                  </a:txBody>
                  <a:tcPr>
                    <a:solidFill>
                      <a:srgbClr val="F1F9FE"/>
                    </a:solidFill>
                  </a:tcPr>
                </a:tc>
                <a:tc>
                  <a:txBody>
                    <a:bodyPr/>
                    <a:lstStyle/>
                    <a:p>
                      <a:pPr algn="ctr"/>
                      <a:r>
                        <a:rPr lang="en-US" dirty="0">
                          <a:latin typeface="+mn-lt"/>
                        </a:rPr>
                        <a:t>280</a:t>
                      </a:r>
                    </a:p>
                  </a:txBody>
                  <a:tcPr>
                    <a:solidFill>
                      <a:srgbClr val="F1F9FE"/>
                    </a:solidFill>
                  </a:tcPr>
                </a:tc>
                <a:extLst>
                  <a:ext uri="{0D108BD9-81ED-4DB2-BD59-A6C34878D82A}">
                    <a16:rowId xmlns:a16="http://schemas.microsoft.com/office/drawing/2014/main" xmlns="" val="10001"/>
                  </a:ext>
                </a:extLst>
              </a:tr>
              <a:tr h="381000">
                <a:tc>
                  <a:txBody>
                    <a:bodyPr/>
                    <a:lstStyle/>
                    <a:p>
                      <a:pPr algn="ctr"/>
                      <a:r>
                        <a:rPr lang="en-US" dirty="0">
                          <a:latin typeface="+mn-lt"/>
                        </a:rPr>
                        <a:t>2</a:t>
                      </a:r>
                    </a:p>
                  </a:txBody>
                  <a:tcPr>
                    <a:solidFill>
                      <a:srgbClr val="DBF0FD"/>
                    </a:solidFill>
                  </a:tcPr>
                </a:tc>
                <a:tc>
                  <a:txBody>
                    <a:bodyPr/>
                    <a:lstStyle/>
                    <a:p>
                      <a:pPr algn="ctr"/>
                      <a:r>
                        <a:rPr lang="en-US" dirty="0">
                          <a:latin typeface="+mn-lt"/>
                        </a:rPr>
                        <a:t>260</a:t>
                      </a:r>
                    </a:p>
                  </a:txBody>
                  <a:tcPr>
                    <a:solidFill>
                      <a:srgbClr val="DBF0FD"/>
                    </a:solidFill>
                  </a:tcPr>
                </a:tc>
                <a:extLst>
                  <a:ext uri="{0D108BD9-81ED-4DB2-BD59-A6C34878D82A}">
                    <a16:rowId xmlns:a16="http://schemas.microsoft.com/office/drawing/2014/main" xmlns="" val="10002"/>
                  </a:ext>
                </a:extLst>
              </a:tr>
              <a:tr h="381000">
                <a:tc>
                  <a:txBody>
                    <a:bodyPr/>
                    <a:lstStyle/>
                    <a:p>
                      <a:pPr algn="ctr"/>
                      <a:r>
                        <a:rPr lang="en-US" dirty="0">
                          <a:latin typeface="+mn-lt"/>
                        </a:rPr>
                        <a:t>3</a:t>
                      </a:r>
                    </a:p>
                  </a:txBody>
                  <a:tcPr>
                    <a:solidFill>
                      <a:srgbClr val="F1F9FE"/>
                    </a:solidFill>
                  </a:tcPr>
                </a:tc>
                <a:tc>
                  <a:txBody>
                    <a:bodyPr/>
                    <a:lstStyle/>
                    <a:p>
                      <a:pPr algn="ctr"/>
                      <a:r>
                        <a:rPr lang="en-US" dirty="0">
                          <a:latin typeface="+mn-lt"/>
                        </a:rPr>
                        <a:t>240</a:t>
                      </a:r>
                    </a:p>
                  </a:txBody>
                  <a:tcPr>
                    <a:solidFill>
                      <a:srgbClr val="F1F9FE"/>
                    </a:solidFill>
                  </a:tcPr>
                </a:tc>
                <a:extLst>
                  <a:ext uri="{0D108BD9-81ED-4DB2-BD59-A6C34878D82A}">
                    <a16:rowId xmlns:a16="http://schemas.microsoft.com/office/drawing/2014/main" xmlns="" val="10003"/>
                  </a:ext>
                </a:extLst>
              </a:tr>
              <a:tr h="381000">
                <a:tc>
                  <a:txBody>
                    <a:bodyPr/>
                    <a:lstStyle/>
                    <a:p>
                      <a:pPr algn="ctr"/>
                      <a:r>
                        <a:rPr lang="en-US" dirty="0">
                          <a:latin typeface="+mn-lt"/>
                        </a:rPr>
                        <a:t>4</a:t>
                      </a:r>
                    </a:p>
                  </a:txBody>
                  <a:tcPr>
                    <a:solidFill>
                      <a:srgbClr val="DBF0FD"/>
                    </a:solidFill>
                  </a:tcPr>
                </a:tc>
                <a:tc>
                  <a:txBody>
                    <a:bodyPr/>
                    <a:lstStyle/>
                    <a:p>
                      <a:pPr algn="ctr"/>
                      <a:r>
                        <a:rPr lang="en-US" dirty="0">
                          <a:latin typeface="+mn-lt"/>
                        </a:rPr>
                        <a:t>220</a:t>
                      </a:r>
                    </a:p>
                  </a:txBody>
                  <a:tcPr>
                    <a:solidFill>
                      <a:srgbClr val="DBF0FD"/>
                    </a:solidFill>
                  </a:tcPr>
                </a:tc>
                <a:extLst>
                  <a:ext uri="{0D108BD9-81ED-4DB2-BD59-A6C34878D82A}">
                    <a16:rowId xmlns:a16="http://schemas.microsoft.com/office/drawing/2014/main" xmlns="" val="10004"/>
                  </a:ext>
                </a:extLst>
              </a:tr>
              <a:tr h="381000">
                <a:tc>
                  <a:txBody>
                    <a:bodyPr/>
                    <a:lstStyle/>
                    <a:p>
                      <a:pPr algn="ctr"/>
                      <a:r>
                        <a:rPr lang="en-US" dirty="0">
                          <a:latin typeface="+mn-lt"/>
                        </a:rPr>
                        <a:t>5</a:t>
                      </a:r>
                    </a:p>
                  </a:txBody>
                  <a:tcPr>
                    <a:solidFill>
                      <a:srgbClr val="F1F9FE"/>
                    </a:solidFill>
                  </a:tcPr>
                </a:tc>
                <a:tc>
                  <a:txBody>
                    <a:bodyPr/>
                    <a:lstStyle/>
                    <a:p>
                      <a:pPr algn="ctr"/>
                      <a:r>
                        <a:rPr lang="en-US" dirty="0">
                          <a:latin typeface="+mn-lt"/>
                        </a:rPr>
                        <a:t>200</a:t>
                      </a:r>
                    </a:p>
                  </a:txBody>
                  <a:tcPr>
                    <a:solidFill>
                      <a:srgbClr val="F1F9FE"/>
                    </a:solidFill>
                  </a:tcPr>
                </a:tc>
                <a:extLst>
                  <a:ext uri="{0D108BD9-81ED-4DB2-BD59-A6C34878D82A}">
                    <a16:rowId xmlns:a16="http://schemas.microsoft.com/office/drawing/2014/main" xmlns="" val="10005"/>
                  </a:ext>
                </a:extLst>
              </a:tr>
              <a:tr h="381000">
                <a:tc>
                  <a:txBody>
                    <a:bodyPr/>
                    <a:lstStyle/>
                    <a:p>
                      <a:pPr algn="ctr"/>
                      <a:r>
                        <a:rPr lang="en-US" dirty="0">
                          <a:latin typeface="+mn-lt"/>
                        </a:rPr>
                        <a:t>6</a:t>
                      </a:r>
                    </a:p>
                  </a:txBody>
                  <a:tcPr>
                    <a:solidFill>
                      <a:srgbClr val="DBF0FD"/>
                    </a:solidFill>
                  </a:tcPr>
                </a:tc>
                <a:tc>
                  <a:txBody>
                    <a:bodyPr/>
                    <a:lstStyle/>
                    <a:p>
                      <a:pPr algn="ctr"/>
                      <a:r>
                        <a:rPr lang="en-US" dirty="0">
                          <a:latin typeface="+mn-lt"/>
                        </a:rPr>
                        <a:t>180</a:t>
                      </a:r>
                    </a:p>
                  </a:txBody>
                  <a:tcPr>
                    <a:solidFill>
                      <a:srgbClr val="DBF0FD"/>
                    </a:solidFill>
                  </a:tcPr>
                </a:tc>
                <a:extLst>
                  <a:ext uri="{0D108BD9-81ED-4DB2-BD59-A6C34878D82A}">
                    <a16:rowId xmlns:a16="http://schemas.microsoft.com/office/drawing/2014/main" xmlns="" val="10006"/>
                  </a:ext>
                </a:extLst>
              </a:tr>
              <a:tr h="381000">
                <a:tc>
                  <a:txBody>
                    <a:bodyPr/>
                    <a:lstStyle/>
                    <a:p>
                      <a:pPr algn="ctr"/>
                      <a:r>
                        <a:rPr lang="en-US" dirty="0">
                          <a:latin typeface="+mn-lt"/>
                        </a:rPr>
                        <a:t>7</a:t>
                      </a:r>
                    </a:p>
                  </a:txBody>
                  <a:tcPr>
                    <a:solidFill>
                      <a:srgbClr val="F1F9FE"/>
                    </a:solidFill>
                  </a:tcPr>
                </a:tc>
                <a:tc>
                  <a:txBody>
                    <a:bodyPr/>
                    <a:lstStyle/>
                    <a:p>
                      <a:pPr algn="ctr"/>
                      <a:r>
                        <a:rPr lang="en-US" dirty="0">
                          <a:latin typeface="+mn-lt"/>
                        </a:rPr>
                        <a:t>160</a:t>
                      </a:r>
                    </a:p>
                  </a:txBody>
                  <a:tcPr>
                    <a:solidFill>
                      <a:srgbClr val="F1F9FE"/>
                    </a:solidFill>
                  </a:tcPr>
                </a:tc>
                <a:extLst>
                  <a:ext uri="{0D108BD9-81ED-4DB2-BD59-A6C34878D82A}">
                    <a16:rowId xmlns:a16="http://schemas.microsoft.com/office/drawing/2014/main" xmlns="" val="10007"/>
                  </a:ext>
                </a:extLst>
              </a:tr>
              <a:tr h="381000">
                <a:tc>
                  <a:txBody>
                    <a:bodyPr/>
                    <a:lstStyle/>
                    <a:p>
                      <a:pPr algn="ctr"/>
                      <a:r>
                        <a:rPr lang="en-US" dirty="0">
                          <a:latin typeface="+mn-lt"/>
                        </a:rPr>
                        <a:t>8</a:t>
                      </a:r>
                    </a:p>
                  </a:txBody>
                  <a:tcPr>
                    <a:solidFill>
                      <a:srgbClr val="DAF0FD"/>
                    </a:solidFill>
                  </a:tcPr>
                </a:tc>
                <a:tc>
                  <a:txBody>
                    <a:bodyPr/>
                    <a:lstStyle/>
                    <a:p>
                      <a:pPr algn="ctr"/>
                      <a:r>
                        <a:rPr lang="en-US" dirty="0">
                          <a:latin typeface="+mn-lt"/>
                        </a:rPr>
                        <a:t>140</a:t>
                      </a:r>
                    </a:p>
                  </a:txBody>
                  <a:tcPr>
                    <a:solidFill>
                      <a:srgbClr val="DAF0FD"/>
                    </a:solidFill>
                  </a:tcPr>
                </a:tc>
                <a:extLst>
                  <a:ext uri="{0D108BD9-81ED-4DB2-BD59-A6C34878D82A}">
                    <a16:rowId xmlns:a16="http://schemas.microsoft.com/office/drawing/2014/main" xmlns="" val="10008"/>
                  </a:ext>
                </a:extLst>
              </a:tr>
            </a:tbl>
          </a:graphicData>
        </a:graphic>
      </p:graphicFrame>
      <p:pic>
        <p:nvPicPr>
          <p:cNvPr id="4" name="Picture 3" descr="A coordinate grid for demand and supply curves. The horizontal axis is labeled Q and the vertical axis is labeled P. ">
            <a:extLst>
              <a:ext uri="{FF2B5EF4-FFF2-40B4-BE49-F238E27FC236}">
                <a16:creationId xmlns:a16="http://schemas.microsoft.com/office/drawing/2014/main" xmlns="" id="{C85CF629-EE9C-4B6D-9EC3-51C4FDA8A310}"/>
              </a:ext>
            </a:extLst>
          </p:cNvPr>
          <p:cNvPicPr>
            <a:picLocks noChangeAspect="1"/>
          </p:cNvPicPr>
          <p:nvPr/>
        </p:nvPicPr>
        <p:blipFill>
          <a:blip r:embed="rId3"/>
          <a:stretch>
            <a:fillRect/>
          </a:stretch>
        </p:blipFill>
        <p:spPr>
          <a:xfrm>
            <a:off x="3718597" y="2363314"/>
            <a:ext cx="4937686" cy="3350571"/>
          </a:xfrm>
          <a:prstGeom prst="rect">
            <a:avLst/>
          </a:prstGeom>
        </p:spPr>
      </p:pic>
    </p:spTree>
    <p:extLst>
      <p:ext uri="{BB962C8B-B14F-4D97-AF65-F5344CB8AC3E}">
        <p14:creationId xmlns:p14="http://schemas.microsoft.com/office/powerpoint/2010/main" val="34554553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Active Learning Solution V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The horizontal axis represents quantity of cell phones in millions and the vertical axis represents price in dollars. The line goes up to the right through the coordinates according to the table. </a:t>
            </a:r>
            <a:endParaRPr lang="en-US" sz="1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2649212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Shifting the supply curve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The graph shifts in the supply curve. Movement along the supply curve have Price ($) on the vertical axis and Quantity of cell phones (millions) on the horizontal axis.  The graph has three supply (S) curves. S A has point (180, $120). A shift right to S B changes the point to (240, $120). A shift left to S C makes the point (120, $120). </a:t>
            </a:r>
            <a:endParaRPr lang="en-US" sz="1600"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7170921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600" dirty="0"/>
              <a:t>Shifts versus movements-supply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Graph (A) Shifts in the supply curve and graph (B) Movement along the supply curve have Price ($) on the vertical axis and Quantity of cell phones (millions) on the horizontal axis.  Graph (A) has three supply (S) curves. SA has point (180, $120). A shift right to SB changes the point to (240, $120). A shift left to SC makes the point (120, $120). Box on the graph reads as follows: When supply decreases, the supply curve shifts to the left. When supply increases, the supply curve shifts to the right. [Caption: Changes in external factors cause the entire supply curve to shift. The shift from SA to SB represents an increase in supply, meaning that producers are willing to supply more cell phones at each price. The shift from SA to SC represents a decrease in supply, meaning that producers are willing to supply fewer cell phones at each price.] Graph (B) has one supply (S) curve and shows upward movement along the curve from (120, $80) to (180, $120). [Caption: A price change causes a movement along the supply curve, but the curve itself remains constant.] </a:t>
            </a:r>
            <a:endParaRPr lang="en-US"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endParaRPr lang="en-US" dirty="0">
              <a:hlinkClick r:id="rId3" action="ppaction://hlinksldjump"/>
            </a:endParaRPr>
          </a:p>
        </p:txBody>
      </p:sp>
    </p:spTree>
    <p:extLst>
      <p:ext uri="{BB962C8B-B14F-4D97-AF65-F5344CB8AC3E}">
        <p14:creationId xmlns:p14="http://schemas.microsoft.com/office/powerpoint/2010/main" val="858039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Active Learning Solution VI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The graph shows shifts in the supply curve. Movement along the supply curve have Price ($) on the vertical axis and Quantity of cell phones (millions) on the horizontal axis.  The graph two three supply (S) curves. S A has point (180, $120). A shift right to S B changes the point to (240, $120).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0812811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Active Learning Solution VII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The graph shows shifts in the supply curve. Movement along the supply curve have Price ($) on the vertical axis and Quantity of cell phones (millions) on the horizontal axis.  The graph two three supply (S) curves. S A has point (180, $120). A shift left to S C makes the point (120, $120).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42542569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Active Learning Solution VIII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A supply curve. The horizontal axis represents quantity of cell phones in millions and the vertical axis represents price in dollars. The line goes up to the right through the coordinates according to the table. Downward ward arrows explain the decrease of price. Arrows to the left explain a decrease in the quantity of supply. Caption: As price decreases, quantity supplied decreases.</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7766441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Market equilibrium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Supply and demand curves intersect at (150, 100). A dashed horizontal line from $100 to the intersection is labeled Equilibrium price. A vertical dashed line from 150 to the intersection is labeled Equilibrium quantity. Box on graph reads: At the market equilibrium point, the quantity supplied equals the quantity demanded. [Caption: The point where the supply curve intersects the demand curve is called the equilibrium point. In this example, the equilibrium price is $100, and the equilibrium quantity is 150 million cell phones. At this point, consumers are willing to buy exactly as many cell phones as producers are willing to sell.] </a:t>
            </a:r>
            <a:endParaRPr lang="en-US"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endParaRPr lang="en-US" dirty="0">
              <a:hlinkClick r:id="rId3" action="ppaction://hlinksldjump"/>
            </a:endParaRPr>
          </a:p>
        </p:txBody>
      </p:sp>
    </p:spTree>
    <p:extLst>
      <p:ext uri="{BB962C8B-B14F-4D97-AF65-F5344CB8AC3E}">
        <p14:creationId xmlns:p14="http://schemas.microsoft.com/office/powerpoint/2010/main" val="8237020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a:t>A surplus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Equilibrium price and quantity are identified on the graph. Supply and demand curves intersect at (150, 100). Arrows on the graph indicate that as quantity supplied decreases, the quantity demanded increases.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6709223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 shortage –</a:t>
            </a:r>
            <a:r>
              <a:rPr lang="en-US" sz="3000" dirty="0"/>
              <a:t>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Equilibrium price and quantity are identified on the graph. Supply and demand curves intersect at (150, 100). Arrows on the graph indicate that as quantity supplied increases, the quantity demanded decreases.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9376335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Active Learning Solution X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A table with three columns has the price P on the left, quantity supplied at the </a:t>
            </a:r>
            <a:r>
              <a:rPr lang="en-US" dirty="0" err="1"/>
              <a:t>centre</a:t>
            </a:r>
            <a:r>
              <a:rPr lang="en-US" dirty="0"/>
              <a:t> and quantity demanded on the right. Row 1. P, 1; Quantity supplied, 130; quantity demanded, 280. Row 2. P, 2; Quantity supplied, 260; quantity demanded, 260. Row 3. P, 3; Quantity supplied, 390; quantity demanded, 240. Row 4. P, 4; Quantity supplied, 520; quantity demanded, 220. Row 5. P, 5; Quantity supplied, 650; quantity demanded, 200. Row 6. P, 6; Quantity supplied, 780; quantity demanded, 180. Row 7. P, 7; Quantity supplied, 910; quantity demanded, 160. Row 8. P, 81; Quantity supplied, 1040; quantity demanded, 140. Row 3. P, 3; Quantity supplied, 390; quantity demanded, 240. is highlighted in red.</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5519246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3D25F52-A2A0-462F-90B9-C1E7944B67FB}"/>
              </a:ext>
            </a:extLst>
          </p:cNvPr>
          <p:cNvSpPr>
            <a:spLocks noGrp="1"/>
          </p:cNvSpPr>
          <p:nvPr>
            <p:ph type="title"/>
          </p:nvPr>
        </p:nvSpPr>
        <p:spPr/>
        <p:txBody>
          <a:bodyPr>
            <a:normAutofit/>
          </a:bodyPr>
          <a:lstStyle/>
          <a:p>
            <a:r>
              <a:rPr lang="en-US" dirty="0"/>
              <a:t>Active Learning Solution I</a:t>
            </a:r>
            <a:endParaRPr lang="en-IN" dirty="0"/>
          </a:p>
        </p:txBody>
      </p:sp>
      <p:sp>
        <p:nvSpPr>
          <p:cNvPr id="7" name="Content Placeholder 6">
            <a:extLst>
              <a:ext uri="{FF2B5EF4-FFF2-40B4-BE49-F238E27FC236}">
                <a16:creationId xmlns:a16="http://schemas.microsoft.com/office/drawing/2014/main" xmlns="" id="{51E9B2DC-932C-405B-B310-3C36E5F67DAA}"/>
              </a:ext>
            </a:extLst>
          </p:cNvPr>
          <p:cNvSpPr>
            <a:spLocks noGrp="1"/>
          </p:cNvSpPr>
          <p:nvPr>
            <p:ph sz="quarter" idx="11"/>
          </p:nvPr>
        </p:nvSpPr>
        <p:spPr>
          <a:xfrm>
            <a:off x="342900" y="1276710"/>
            <a:ext cx="8458200" cy="811170"/>
          </a:xfrm>
        </p:spPr>
        <p:txBody>
          <a:bodyPr>
            <a:noAutofit/>
          </a:bodyPr>
          <a:lstStyle/>
          <a:p>
            <a:pPr>
              <a:spcBef>
                <a:spcPts val="1000"/>
              </a:spcBef>
              <a:spcAft>
                <a:spcPts val="0"/>
              </a:spcAft>
            </a:pPr>
            <a:r>
              <a:rPr lang="en-IN" sz="2400" dirty="0"/>
              <a:t>Use the following demand schedule to construct the demand curve.</a:t>
            </a:r>
          </a:p>
        </p:txBody>
      </p:sp>
      <p:graphicFrame>
        <p:nvGraphicFramePr>
          <p:cNvPr id="11" name="Table 10">
            <a:extLst>
              <a:ext uri="{FF2B5EF4-FFF2-40B4-BE49-F238E27FC236}">
                <a16:creationId xmlns:a16="http://schemas.microsoft.com/office/drawing/2014/main" xmlns="" id="{DFBE46BC-4D56-4F5F-BB79-ACE25FD83710}"/>
              </a:ext>
            </a:extLst>
          </p:cNvPr>
          <p:cNvGraphicFramePr>
            <a:graphicFrameLocks noGrp="1"/>
          </p:cNvGraphicFramePr>
          <p:nvPr>
            <p:extLst>
              <p:ext uri="{D42A27DB-BD31-4B8C-83A1-F6EECF244321}">
                <p14:modId xmlns:p14="http://schemas.microsoft.com/office/powerpoint/2010/main" val="3647908000"/>
              </p:ext>
            </p:extLst>
          </p:nvPr>
        </p:nvGraphicFramePr>
        <p:xfrm>
          <a:off x="609600" y="2312154"/>
          <a:ext cx="2286000" cy="34290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xmlns="" val="20000"/>
                    </a:ext>
                  </a:extLst>
                </a:gridCol>
                <a:gridCol w="1143000">
                  <a:extLst>
                    <a:ext uri="{9D8B030D-6E8A-4147-A177-3AD203B41FA5}">
                      <a16:colId xmlns:a16="http://schemas.microsoft.com/office/drawing/2014/main" xmlns="" val="20001"/>
                    </a:ext>
                  </a:extLst>
                </a:gridCol>
              </a:tblGrid>
              <a:tr h="381000">
                <a:tc>
                  <a:txBody>
                    <a:bodyPr/>
                    <a:lstStyle/>
                    <a:p>
                      <a:pPr algn="ctr"/>
                      <a:r>
                        <a:rPr lang="en-US" dirty="0">
                          <a:solidFill>
                            <a:schemeClr val="tx1"/>
                          </a:solidFill>
                          <a:latin typeface="+mn-lt"/>
                        </a:rPr>
                        <a:t>Price</a:t>
                      </a:r>
                    </a:p>
                  </a:txBody>
                  <a:tcPr>
                    <a:solidFill>
                      <a:srgbClr val="E4E8D0"/>
                    </a:solidFill>
                  </a:tcPr>
                </a:tc>
                <a:tc>
                  <a:txBody>
                    <a:bodyPr/>
                    <a:lstStyle/>
                    <a:p>
                      <a:pPr algn="ctr"/>
                      <a:r>
                        <a:rPr lang="en-US" dirty="0">
                          <a:solidFill>
                            <a:schemeClr val="tx1"/>
                          </a:solidFill>
                          <a:latin typeface="+mn-lt"/>
                        </a:rPr>
                        <a:t>Quantity</a:t>
                      </a:r>
                    </a:p>
                  </a:txBody>
                  <a:tcPr>
                    <a:solidFill>
                      <a:srgbClr val="E4E8D0"/>
                    </a:solidFill>
                  </a:tcPr>
                </a:tc>
                <a:extLst>
                  <a:ext uri="{0D108BD9-81ED-4DB2-BD59-A6C34878D82A}">
                    <a16:rowId xmlns:a16="http://schemas.microsoft.com/office/drawing/2014/main" xmlns="" val="10000"/>
                  </a:ext>
                </a:extLst>
              </a:tr>
              <a:tr h="381000">
                <a:tc>
                  <a:txBody>
                    <a:bodyPr/>
                    <a:lstStyle/>
                    <a:p>
                      <a:pPr algn="ctr"/>
                      <a:r>
                        <a:rPr lang="en-US" dirty="0">
                          <a:latin typeface="+mn-lt"/>
                        </a:rPr>
                        <a:t>1</a:t>
                      </a:r>
                    </a:p>
                  </a:txBody>
                  <a:tcPr>
                    <a:solidFill>
                      <a:srgbClr val="F1F9FE"/>
                    </a:solidFill>
                  </a:tcPr>
                </a:tc>
                <a:tc>
                  <a:txBody>
                    <a:bodyPr/>
                    <a:lstStyle/>
                    <a:p>
                      <a:pPr algn="ctr"/>
                      <a:r>
                        <a:rPr lang="en-US" dirty="0">
                          <a:latin typeface="+mn-lt"/>
                        </a:rPr>
                        <a:t>280</a:t>
                      </a:r>
                    </a:p>
                  </a:txBody>
                  <a:tcPr>
                    <a:solidFill>
                      <a:srgbClr val="F1F9FE"/>
                    </a:solidFill>
                  </a:tcPr>
                </a:tc>
                <a:extLst>
                  <a:ext uri="{0D108BD9-81ED-4DB2-BD59-A6C34878D82A}">
                    <a16:rowId xmlns:a16="http://schemas.microsoft.com/office/drawing/2014/main" xmlns="" val="10001"/>
                  </a:ext>
                </a:extLst>
              </a:tr>
              <a:tr h="381000">
                <a:tc>
                  <a:txBody>
                    <a:bodyPr/>
                    <a:lstStyle/>
                    <a:p>
                      <a:pPr algn="ctr"/>
                      <a:r>
                        <a:rPr lang="en-US" dirty="0">
                          <a:latin typeface="+mn-lt"/>
                        </a:rPr>
                        <a:t>2</a:t>
                      </a:r>
                    </a:p>
                  </a:txBody>
                  <a:tcPr>
                    <a:solidFill>
                      <a:srgbClr val="DBF0FD"/>
                    </a:solidFill>
                  </a:tcPr>
                </a:tc>
                <a:tc>
                  <a:txBody>
                    <a:bodyPr/>
                    <a:lstStyle/>
                    <a:p>
                      <a:pPr algn="ctr"/>
                      <a:r>
                        <a:rPr lang="en-US" dirty="0">
                          <a:latin typeface="+mn-lt"/>
                        </a:rPr>
                        <a:t>260</a:t>
                      </a:r>
                    </a:p>
                  </a:txBody>
                  <a:tcPr>
                    <a:solidFill>
                      <a:srgbClr val="DBF0FD"/>
                    </a:solidFill>
                  </a:tcPr>
                </a:tc>
                <a:extLst>
                  <a:ext uri="{0D108BD9-81ED-4DB2-BD59-A6C34878D82A}">
                    <a16:rowId xmlns:a16="http://schemas.microsoft.com/office/drawing/2014/main" xmlns="" val="10002"/>
                  </a:ext>
                </a:extLst>
              </a:tr>
              <a:tr h="381000">
                <a:tc>
                  <a:txBody>
                    <a:bodyPr/>
                    <a:lstStyle/>
                    <a:p>
                      <a:pPr algn="ctr"/>
                      <a:r>
                        <a:rPr lang="en-US" dirty="0">
                          <a:latin typeface="+mn-lt"/>
                        </a:rPr>
                        <a:t>3</a:t>
                      </a:r>
                    </a:p>
                  </a:txBody>
                  <a:tcPr>
                    <a:solidFill>
                      <a:srgbClr val="F1F9FE"/>
                    </a:solidFill>
                  </a:tcPr>
                </a:tc>
                <a:tc>
                  <a:txBody>
                    <a:bodyPr/>
                    <a:lstStyle/>
                    <a:p>
                      <a:pPr algn="ctr"/>
                      <a:r>
                        <a:rPr lang="en-US" dirty="0">
                          <a:latin typeface="+mn-lt"/>
                        </a:rPr>
                        <a:t>240</a:t>
                      </a:r>
                    </a:p>
                  </a:txBody>
                  <a:tcPr>
                    <a:solidFill>
                      <a:srgbClr val="F1F9FE"/>
                    </a:solidFill>
                  </a:tcPr>
                </a:tc>
                <a:extLst>
                  <a:ext uri="{0D108BD9-81ED-4DB2-BD59-A6C34878D82A}">
                    <a16:rowId xmlns:a16="http://schemas.microsoft.com/office/drawing/2014/main" xmlns="" val="10003"/>
                  </a:ext>
                </a:extLst>
              </a:tr>
              <a:tr h="381000">
                <a:tc>
                  <a:txBody>
                    <a:bodyPr/>
                    <a:lstStyle/>
                    <a:p>
                      <a:pPr algn="ctr"/>
                      <a:r>
                        <a:rPr lang="en-US" dirty="0">
                          <a:latin typeface="+mn-lt"/>
                        </a:rPr>
                        <a:t>4</a:t>
                      </a:r>
                    </a:p>
                  </a:txBody>
                  <a:tcPr>
                    <a:solidFill>
                      <a:srgbClr val="DBF0FD"/>
                    </a:solidFill>
                  </a:tcPr>
                </a:tc>
                <a:tc>
                  <a:txBody>
                    <a:bodyPr/>
                    <a:lstStyle/>
                    <a:p>
                      <a:pPr algn="ctr"/>
                      <a:r>
                        <a:rPr lang="en-US" dirty="0">
                          <a:latin typeface="+mn-lt"/>
                        </a:rPr>
                        <a:t>220</a:t>
                      </a:r>
                    </a:p>
                  </a:txBody>
                  <a:tcPr>
                    <a:solidFill>
                      <a:srgbClr val="DBF0FD"/>
                    </a:solidFill>
                  </a:tcPr>
                </a:tc>
                <a:extLst>
                  <a:ext uri="{0D108BD9-81ED-4DB2-BD59-A6C34878D82A}">
                    <a16:rowId xmlns:a16="http://schemas.microsoft.com/office/drawing/2014/main" xmlns="" val="10004"/>
                  </a:ext>
                </a:extLst>
              </a:tr>
              <a:tr h="381000">
                <a:tc>
                  <a:txBody>
                    <a:bodyPr/>
                    <a:lstStyle/>
                    <a:p>
                      <a:pPr algn="ctr"/>
                      <a:r>
                        <a:rPr lang="en-US" dirty="0">
                          <a:latin typeface="+mn-lt"/>
                        </a:rPr>
                        <a:t>5</a:t>
                      </a:r>
                    </a:p>
                  </a:txBody>
                  <a:tcPr>
                    <a:solidFill>
                      <a:srgbClr val="F1F9FE"/>
                    </a:solidFill>
                  </a:tcPr>
                </a:tc>
                <a:tc>
                  <a:txBody>
                    <a:bodyPr/>
                    <a:lstStyle/>
                    <a:p>
                      <a:pPr algn="ctr"/>
                      <a:r>
                        <a:rPr lang="en-US" dirty="0">
                          <a:latin typeface="+mn-lt"/>
                        </a:rPr>
                        <a:t>200</a:t>
                      </a:r>
                    </a:p>
                  </a:txBody>
                  <a:tcPr>
                    <a:solidFill>
                      <a:srgbClr val="F1F9FE"/>
                    </a:solidFill>
                  </a:tcPr>
                </a:tc>
                <a:extLst>
                  <a:ext uri="{0D108BD9-81ED-4DB2-BD59-A6C34878D82A}">
                    <a16:rowId xmlns:a16="http://schemas.microsoft.com/office/drawing/2014/main" xmlns="" val="10005"/>
                  </a:ext>
                </a:extLst>
              </a:tr>
              <a:tr h="381000">
                <a:tc>
                  <a:txBody>
                    <a:bodyPr/>
                    <a:lstStyle/>
                    <a:p>
                      <a:pPr algn="ctr"/>
                      <a:r>
                        <a:rPr lang="en-US" dirty="0">
                          <a:latin typeface="+mn-lt"/>
                        </a:rPr>
                        <a:t>6</a:t>
                      </a:r>
                    </a:p>
                  </a:txBody>
                  <a:tcPr>
                    <a:solidFill>
                      <a:srgbClr val="DBF0FD"/>
                    </a:solidFill>
                  </a:tcPr>
                </a:tc>
                <a:tc>
                  <a:txBody>
                    <a:bodyPr/>
                    <a:lstStyle/>
                    <a:p>
                      <a:pPr algn="ctr"/>
                      <a:r>
                        <a:rPr lang="en-US" dirty="0">
                          <a:latin typeface="+mn-lt"/>
                        </a:rPr>
                        <a:t>180</a:t>
                      </a:r>
                    </a:p>
                  </a:txBody>
                  <a:tcPr>
                    <a:solidFill>
                      <a:srgbClr val="DBF0FD"/>
                    </a:solidFill>
                  </a:tcPr>
                </a:tc>
                <a:extLst>
                  <a:ext uri="{0D108BD9-81ED-4DB2-BD59-A6C34878D82A}">
                    <a16:rowId xmlns:a16="http://schemas.microsoft.com/office/drawing/2014/main" xmlns="" val="10006"/>
                  </a:ext>
                </a:extLst>
              </a:tr>
              <a:tr h="381000">
                <a:tc>
                  <a:txBody>
                    <a:bodyPr/>
                    <a:lstStyle/>
                    <a:p>
                      <a:pPr algn="ctr"/>
                      <a:r>
                        <a:rPr lang="en-US" dirty="0">
                          <a:latin typeface="+mn-lt"/>
                        </a:rPr>
                        <a:t>7</a:t>
                      </a:r>
                    </a:p>
                  </a:txBody>
                  <a:tcPr>
                    <a:solidFill>
                      <a:srgbClr val="F1F9FE"/>
                    </a:solidFill>
                  </a:tcPr>
                </a:tc>
                <a:tc>
                  <a:txBody>
                    <a:bodyPr/>
                    <a:lstStyle/>
                    <a:p>
                      <a:pPr algn="ctr"/>
                      <a:r>
                        <a:rPr lang="en-US" dirty="0">
                          <a:latin typeface="+mn-lt"/>
                        </a:rPr>
                        <a:t>160</a:t>
                      </a:r>
                    </a:p>
                  </a:txBody>
                  <a:tcPr>
                    <a:solidFill>
                      <a:srgbClr val="F1F9FE"/>
                    </a:solidFill>
                  </a:tcPr>
                </a:tc>
                <a:extLst>
                  <a:ext uri="{0D108BD9-81ED-4DB2-BD59-A6C34878D82A}">
                    <a16:rowId xmlns:a16="http://schemas.microsoft.com/office/drawing/2014/main" xmlns="" val="10007"/>
                  </a:ext>
                </a:extLst>
              </a:tr>
              <a:tr h="381000">
                <a:tc>
                  <a:txBody>
                    <a:bodyPr/>
                    <a:lstStyle/>
                    <a:p>
                      <a:pPr algn="ctr"/>
                      <a:r>
                        <a:rPr lang="en-US" dirty="0">
                          <a:latin typeface="+mn-lt"/>
                        </a:rPr>
                        <a:t>8</a:t>
                      </a:r>
                    </a:p>
                  </a:txBody>
                  <a:tcPr>
                    <a:solidFill>
                      <a:srgbClr val="DAF0FD"/>
                    </a:solidFill>
                  </a:tcPr>
                </a:tc>
                <a:tc>
                  <a:txBody>
                    <a:bodyPr/>
                    <a:lstStyle/>
                    <a:p>
                      <a:pPr algn="ctr"/>
                      <a:r>
                        <a:rPr lang="en-US" dirty="0">
                          <a:latin typeface="+mn-lt"/>
                        </a:rPr>
                        <a:t>140</a:t>
                      </a:r>
                    </a:p>
                  </a:txBody>
                  <a:tcPr>
                    <a:solidFill>
                      <a:srgbClr val="DAF0FD"/>
                    </a:solidFill>
                  </a:tcPr>
                </a:tc>
                <a:extLst>
                  <a:ext uri="{0D108BD9-81ED-4DB2-BD59-A6C34878D82A}">
                    <a16:rowId xmlns:a16="http://schemas.microsoft.com/office/drawing/2014/main" xmlns="" val="10008"/>
                  </a:ext>
                </a:extLst>
              </a:tr>
            </a:tbl>
          </a:graphicData>
        </a:graphic>
      </p:graphicFrame>
      <p:pic>
        <p:nvPicPr>
          <p:cNvPr id="3" name="Picture 2" descr="Graph shows a downward-sloping demand curve passing through the following points: (140, 8), (160, 7), (180, 6) and (280, 1). ">
            <a:extLst>
              <a:ext uri="{FF2B5EF4-FFF2-40B4-BE49-F238E27FC236}">
                <a16:creationId xmlns:a16="http://schemas.microsoft.com/office/drawing/2014/main" xmlns="" id="{E656ABFE-9498-4840-9901-2A3D33CCE0B7}"/>
              </a:ext>
            </a:extLst>
          </p:cNvPr>
          <p:cNvPicPr>
            <a:picLocks noChangeAspect="1"/>
          </p:cNvPicPr>
          <p:nvPr/>
        </p:nvPicPr>
        <p:blipFill>
          <a:blip r:embed="rId3"/>
          <a:stretch>
            <a:fillRect/>
          </a:stretch>
        </p:blipFill>
        <p:spPr>
          <a:xfrm>
            <a:off x="3717426" y="2379726"/>
            <a:ext cx="4937685" cy="3350571"/>
          </a:xfrm>
          <a:prstGeom prst="rect">
            <a:avLst/>
          </a:prstGeom>
        </p:spPr>
      </p:pic>
    </p:spTree>
    <p:extLst>
      <p:ext uri="{BB962C8B-B14F-4D97-AF65-F5344CB8AC3E}">
        <p14:creationId xmlns:p14="http://schemas.microsoft.com/office/powerpoint/2010/main" val="347773984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Active Learning Solution XI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IN" dirty="0"/>
              <a:t>A table with three columns has the price P on the left, quantity supplied at the centre and quantity demanded on the right. Row 1. P, 1; Quantity supplied, 130; quantity demanded, 280. Row 2. P, 2; Quantity supplied, 260; quantity demanded, 260. Row 3. P, 3; Quantity supplied, 390; quantity demanded, 240. Row 4. P, 4; Quantity supplied, 520; quantity demanded, 220. Row 5. P, 5; Quantity supplied, 650; quantity demanded, 200. Row 6. P, 6; Quantity supplied, 780; quantity demanded, 180. Row 7. P, 7; Quantity supplied, 910; quantity demanded, 160. Row 8. P, 81; Quantity supplied, 1040; quantity demanded, 140. Row 1. P, 1; Quantity supplied, 130; quantity demanded, 280, is highlighted in red.</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2262957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Shifts in demand –</a:t>
            </a:r>
            <a:r>
              <a:rPr lang="en-US" sz="3000" dirty="0"/>
              <a:t>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Using the same supply and demand curves from Figure 03-5, demand is shifted right to D2. The Initial equilibrium point at (150, $100) shifts to the New equilibrium point (180, $120). On graph, boxes read: 1. An increase in demand shifts the demand curve to the right ...2. ... pushing the equilibrium point up along the supply curve. [Caption: When an external factor increases the demand for cell phones at all prices, the demand curve shifts to the right. This increase in demand results in a new equilibrium point. Consumers purchase more cell phones at a higher price.]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42941511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Shifts in supply –</a:t>
            </a:r>
            <a:r>
              <a:rPr lang="en-US" sz="3000" dirty="0"/>
              <a:t>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Using supply and demand curves with an equilibrium point, supply is shifted right to S prime. The Initial equilibrium point at (Q dash, P dash) shifts to the New equilibrium point on the left to (Q dash </a:t>
            </a:r>
            <a:r>
              <a:rPr lang="en-US" dirty="0" err="1"/>
              <a:t>dash</a:t>
            </a:r>
            <a:r>
              <a:rPr lang="en-US" dirty="0"/>
              <a:t>, P dash dash)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443628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Active Learning Solution XIII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US" dirty="0"/>
              <a:t>Using supply and demand curves with an equilibrium point, supply is shifted right to S2. The Initial equilibrium point at (150, $100) shifts to the New equilibrium point (180, $80).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5152947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2800" dirty="0"/>
              <a:t>Shifts in both demand and supply II </a:t>
            </a:r>
            <a:r>
              <a:rPr lang="en-US" sz="2800" dirty="0"/>
              <a:t>–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p:cNvSpPr>
            <a:spLocks noGrp="1"/>
          </p:cNvSpPr>
          <p:nvPr>
            <p:ph sz="quarter" idx="11"/>
          </p:nvPr>
        </p:nvSpPr>
        <p:spPr/>
        <p:txBody>
          <a:bodyPr>
            <a:normAutofit/>
          </a:bodyPr>
          <a:lstStyle/>
          <a:p>
            <a:pPr>
              <a:spcBef>
                <a:spcPts val="1000"/>
              </a:spcBef>
              <a:spcAft>
                <a:spcPts val="0"/>
              </a:spcAft>
            </a:pPr>
            <a:r>
              <a:rPr lang="en-IN" dirty="0"/>
              <a:t>Graph (A) Demand increases more and graph (B) Supply increases more use the same supply and demand curves from Figure 03-5. In graph (A), Supply (S1) shifts right by a small amount to S2, but demand shifts by a large amount from D1 to D2, shifting equilibrium from (150, $100) to (210, $120). [Caption: Sometimes, supply and demand shift together. In this example, both curves shift to the right, but demand increases more. At the new equilibrium point, E2, consumers purchase more cell phones at a higher price.] In graph (B), Supply (S1) shifts right by a large amount to S2, but demand shifts by a small amount from D1 to D2, shifting equilibrium from (150, $100) to (240, $80). [Caption: Sometimes, supply and demand shift together. In this example, both curves shift to the right, but supply increases more. At the new equilibrium point, E2, consumers purchase more cell phones at a lower price.] </a:t>
            </a:r>
            <a:endParaRPr lang="en-US" dirty="0"/>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endParaRPr lang="en-US" dirty="0">
              <a:hlinkClick r:id="rId3" action="ppaction://hlinksldjump"/>
            </a:endParaRPr>
          </a:p>
        </p:txBody>
      </p:sp>
    </p:spTree>
    <p:extLst>
      <p:ext uri="{BB962C8B-B14F-4D97-AF65-F5344CB8AC3E}">
        <p14:creationId xmlns:p14="http://schemas.microsoft.com/office/powerpoint/2010/main" val="20275807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E9B27287-6B1F-4318-BB68-3C3702356A79}"/>
              </a:ext>
            </a:extLst>
          </p:cNvPr>
          <p:cNvSpPr>
            <a:spLocks noGrp="1"/>
          </p:cNvSpPr>
          <p:nvPr>
            <p:ph type="title"/>
          </p:nvPr>
        </p:nvSpPr>
        <p:spPr/>
        <p:txBody>
          <a:bodyPr/>
          <a:lstStyle/>
          <a:p>
            <a:r>
              <a:rPr lang="en-US" dirty="0">
                <a:latin typeface="+mn-lt"/>
              </a:rPr>
              <a:t>Changes in demand</a:t>
            </a:r>
            <a:endParaRPr lang="en-IN" dirty="0">
              <a:latin typeface="+mn-lt"/>
            </a:endParaRPr>
          </a:p>
        </p:txBody>
      </p:sp>
      <p:sp>
        <p:nvSpPr>
          <p:cNvPr id="9" name="Content Placeholder 8">
            <a:extLst>
              <a:ext uri="{FF2B5EF4-FFF2-40B4-BE49-F238E27FC236}">
                <a16:creationId xmlns:a16="http://schemas.microsoft.com/office/drawing/2014/main" xmlns="" id="{C3866213-B200-4A97-923C-0B1849F08DAF}"/>
              </a:ext>
            </a:extLst>
          </p:cNvPr>
          <p:cNvSpPr>
            <a:spLocks noGrp="1"/>
          </p:cNvSpPr>
          <p:nvPr>
            <p:ph sz="quarter" idx="11"/>
          </p:nvPr>
        </p:nvSpPr>
        <p:spPr>
          <a:xfrm>
            <a:off x="342900" y="1276711"/>
            <a:ext cx="8458200" cy="826410"/>
          </a:xfrm>
        </p:spPr>
        <p:txBody>
          <a:bodyPr>
            <a:noAutofit/>
          </a:bodyPr>
          <a:lstStyle/>
          <a:p>
            <a:pPr>
              <a:spcBef>
                <a:spcPts val="1000"/>
              </a:spcBef>
              <a:spcAft>
                <a:spcPts val="0"/>
              </a:spcAft>
            </a:pPr>
            <a:r>
              <a:rPr lang="en-US" sz="2600" dirty="0"/>
              <a:t>The five most important </a:t>
            </a:r>
            <a:r>
              <a:rPr lang="en-US" sz="2600" i="1" dirty="0">
                <a:solidFill>
                  <a:srgbClr val="AC0000"/>
                </a:solidFill>
              </a:rPr>
              <a:t>non-price determinants of demand</a:t>
            </a:r>
            <a:r>
              <a:rPr lang="en-US" sz="2600" i="1" dirty="0">
                <a:solidFill>
                  <a:srgbClr val="9D0505"/>
                </a:solidFill>
              </a:rPr>
              <a:t> </a:t>
            </a:r>
            <a:r>
              <a:rPr lang="en-US" sz="2600" dirty="0"/>
              <a:t>are:</a:t>
            </a:r>
          </a:p>
        </p:txBody>
      </p:sp>
      <p:graphicFrame>
        <p:nvGraphicFramePr>
          <p:cNvPr id="17" name="Table 16">
            <a:extLst>
              <a:ext uri="{FF2B5EF4-FFF2-40B4-BE49-F238E27FC236}">
                <a16:creationId xmlns:a16="http://schemas.microsoft.com/office/drawing/2014/main" xmlns="" id="{CED5263D-40DB-4B9C-A9B7-CC409EE929BE}"/>
              </a:ext>
            </a:extLst>
          </p:cNvPr>
          <p:cNvGraphicFramePr>
            <a:graphicFrameLocks noGrp="1"/>
          </p:cNvGraphicFramePr>
          <p:nvPr>
            <p:extLst>
              <p:ext uri="{D42A27DB-BD31-4B8C-83A1-F6EECF244321}">
                <p14:modId xmlns:p14="http://schemas.microsoft.com/office/powerpoint/2010/main" val="663774302"/>
              </p:ext>
            </p:extLst>
          </p:nvPr>
        </p:nvGraphicFramePr>
        <p:xfrm>
          <a:off x="762000" y="2468880"/>
          <a:ext cx="7620000" cy="853440"/>
        </p:xfrm>
        <a:graphic>
          <a:graphicData uri="http://schemas.openxmlformats.org/drawingml/2006/table">
            <a:tbl>
              <a:tblPr firstRow="1" bandRow="1">
                <a:tableStyleId>{69CF1AB2-1976-4502-BF36-3FF5EA218861}</a:tableStyleId>
              </a:tblPr>
              <a:tblGrid>
                <a:gridCol w="3810000">
                  <a:extLst>
                    <a:ext uri="{9D8B030D-6E8A-4147-A177-3AD203B41FA5}">
                      <a16:colId xmlns:a16="http://schemas.microsoft.com/office/drawing/2014/main" xmlns="" val="20000"/>
                    </a:ext>
                  </a:extLst>
                </a:gridCol>
                <a:gridCol w="3810000">
                  <a:extLst>
                    <a:ext uri="{9D8B030D-6E8A-4147-A177-3AD203B41FA5}">
                      <a16:colId xmlns:a16="http://schemas.microsoft.com/office/drawing/2014/main" xmlns="" val="20001"/>
                    </a:ext>
                  </a:extLst>
                </a:gridCol>
              </a:tblGrid>
              <a:tr h="370840">
                <a:tc>
                  <a:txBody>
                    <a:bodyPr/>
                    <a:lstStyle/>
                    <a:p>
                      <a:pPr algn="ctr"/>
                      <a:r>
                        <a:rPr lang="en-US" sz="2200" b="0" dirty="0">
                          <a:latin typeface="+mn-lt"/>
                        </a:rPr>
                        <a:t>Consumer preferences</a:t>
                      </a: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A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200" b="0" dirty="0">
                          <a:latin typeface="+mn-lt"/>
                        </a:rPr>
                        <a:t>Number</a:t>
                      </a:r>
                      <a:r>
                        <a:rPr lang="en-US" sz="2200" b="0" baseline="0" dirty="0">
                          <a:latin typeface="+mn-lt"/>
                        </a:rPr>
                        <a:t> of buyers</a:t>
                      </a:r>
                      <a:endParaRPr lang="en-US" sz="2200" b="0" dirty="0">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0"/>
                  </a:ext>
                </a:extLst>
              </a:tr>
              <a:tr h="370840">
                <a:tc>
                  <a:txBody>
                    <a:bodyPr/>
                    <a:lstStyle/>
                    <a:p>
                      <a:pPr algn="ctr"/>
                      <a:r>
                        <a:rPr lang="en-US" sz="2200" b="0" dirty="0">
                          <a:latin typeface="+mn-lt"/>
                        </a:rPr>
                        <a:t>Incomes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tc>
                  <a:txBody>
                    <a:bodyPr/>
                    <a:lstStyle/>
                    <a:p>
                      <a:pPr algn="ctr"/>
                      <a:r>
                        <a:rPr lang="en-US" sz="2200" b="0" dirty="0">
                          <a:latin typeface="+mn-lt"/>
                        </a:rPr>
                        <a:t>Expectations</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AF0FD"/>
                    </a:solidFill>
                  </a:tcPr>
                </a:tc>
                <a:extLst>
                  <a:ext uri="{0D108BD9-81ED-4DB2-BD59-A6C34878D82A}">
                    <a16:rowId xmlns:a16="http://schemas.microsoft.com/office/drawing/2014/main" xmlns="" val="10001"/>
                  </a:ext>
                </a:extLst>
              </a:tr>
            </a:tbl>
          </a:graphicData>
        </a:graphic>
      </p:graphicFrame>
      <p:sp>
        <p:nvSpPr>
          <p:cNvPr id="3" name="Content Placeholder 2">
            <a:extLst>
              <a:ext uri="{FF2B5EF4-FFF2-40B4-BE49-F238E27FC236}">
                <a16:creationId xmlns:a16="http://schemas.microsoft.com/office/drawing/2014/main" xmlns="" id="{D8D07394-2C3E-4342-AF08-19897CE256A5}"/>
              </a:ext>
            </a:extLst>
          </p:cNvPr>
          <p:cNvSpPr>
            <a:spLocks noGrp="1"/>
          </p:cNvSpPr>
          <p:nvPr>
            <p:ph sz="quarter" idx="14"/>
          </p:nvPr>
        </p:nvSpPr>
        <p:spPr>
          <a:xfrm>
            <a:off x="762001" y="3343349"/>
            <a:ext cx="7619999" cy="443369"/>
          </a:xfrm>
          <a:solidFill>
            <a:srgbClr val="DBF0FD"/>
          </a:solidFill>
        </p:spPr>
        <p:txBody>
          <a:bodyPr>
            <a:normAutofit/>
          </a:bodyPr>
          <a:lstStyle/>
          <a:p>
            <a:pPr algn="ctr">
              <a:spcBef>
                <a:spcPts val="1000"/>
              </a:spcBef>
              <a:spcAft>
                <a:spcPts val="0"/>
              </a:spcAft>
            </a:pPr>
            <a:r>
              <a:rPr lang="en-US" sz="2200" dirty="0"/>
              <a:t>Prices of related goods</a:t>
            </a:r>
          </a:p>
        </p:txBody>
      </p:sp>
      <p:sp>
        <p:nvSpPr>
          <p:cNvPr id="13" name="Content Placeholder 12">
            <a:extLst>
              <a:ext uri="{FF2B5EF4-FFF2-40B4-BE49-F238E27FC236}">
                <a16:creationId xmlns:a16="http://schemas.microsoft.com/office/drawing/2014/main" xmlns="" id="{3810199A-5BCF-4E9F-B7A0-D7C6CDC54511}"/>
              </a:ext>
            </a:extLst>
          </p:cNvPr>
          <p:cNvSpPr>
            <a:spLocks noGrp="1"/>
          </p:cNvSpPr>
          <p:nvPr>
            <p:ph sz="quarter" idx="15"/>
          </p:nvPr>
        </p:nvSpPr>
        <p:spPr>
          <a:xfrm>
            <a:off x="342900" y="3958029"/>
            <a:ext cx="8458200" cy="1863651"/>
          </a:xfrm>
        </p:spPr>
        <p:txBody>
          <a:bodyPr>
            <a:noAutofit/>
          </a:bodyPr>
          <a:lstStyle/>
          <a:p>
            <a:pPr>
              <a:spcBef>
                <a:spcPts val="1000"/>
              </a:spcBef>
              <a:spcAft>
                <a:spcPts val="0"/>
              </a:spcAft>
            </a:pPr>
            <a:r>
              <a:rPr lang="en-US" sz="2600" dirty="0"/>
              <a:t>What happens when one of the non-price determinants changes?</a:t>
            </a:r>
          </a:p>
          <a:p>
            <a:pPr marL="291600" lvl="1" indent="-291600">
              <a:spcBef>
                <a:spcPts val="1000"/>
              </a:spcBef>
              <a:spcAft>
                <a:spcPts val="0"/>
              </a:spcAft>
            </a:pPr>
            <a:r>
              <a:rPr lang="en-US" sz="2400" dirty="0"/>
              <a:t>If positive influence, demand increases.</a:t>
            </a:r>
          </a:p>
          <a:p>
            <a:pPr marL="291600" lvl="1" indent="-291600">
              <a:spcBef>
                <a:spcPts val="1000"/>
              </a:spcBef>
              <a:spcAft>
                <a:spcPts val="0"/>
              </a:spcAft>
            </a:pPr>
            <a:r>
              <a:rPr lang="en-US" sz="2400" dirty="0"/>
              <a:t>If negative influence, demand decreases.</a:t>
            </a:r>
          </a:p>
        </p:txBody>
      </p:sp>
    </p:spTree>
    <p:extLst>
      <p:ext uri="{BB962C8B-B14F-4D97-AF65-F5344CB8AC3E}">
        <p14:creationId xmlns:p14="http://schemas.microsoft.com/office/powerpoint/2010/main" val="47787967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1252</TotalTime>
  <Words>10210</Words>
  <Application>Microsoft Office PowerPoint</Application>
  <PresentationFormat>On-screen Show (4:3)</PresentationFormat>
  <Paragraphs>949</Paragraphs>
  <Slides>84</Slides>
  <Notes>31</Notes>
  <HiddenSlides>25</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84</vt:i4>
      </vt:variant>
    </vt:vector>
  </HeadingPairs>
  <TitlesOfParts>
    <vt:vector size="90" baseType="lpstr">
      <vt:lpstr>Title Slides Master</vt:lpstr>
      <vt:lpstr>MainContentSlideMaster</vt:lpstr>
      <vt:lpstr>ClosingMaster</vt:lpstr>
      <vt:lpstr>DividerSlideMaster</vt:lpstr>
      <vt:lpstr>ImageDescriptionAppendixSlideMaster</vt:lpstr>
      <vt:lpstr>Equation</vt:lpstr>
      <vt:lpstr>Chapter 3</vt:lpstr>
      <vt:lpstr>What will you learn in this chapter?</vt:lpstr>
      <vt:lpstr>Markets</vt:lpstr>
      <vt:lpstr>Demand</vt:lpstr>
      <vt:lpstr>The demand schedule</vt:lpstr>
      <vt:lpstr>The demand curve</vt:lpstr>
      <vt:lpstr>Active Learning: Constructing demand</vt:lpstr>
      <vt:lpstr>Active Learning Solution I</vt:lpstr>
      <vt:lpstr>Changes in demand</vt:lpstr>
      <vt:lpstr>Shifting the demand curve</vt:lpstr>
      <vt:lpstr>Can instant-noodle sales predict a recession?</vt:lpstr>
      <vt:lpstr>Shifts versus movements-demand</vt:lpstr>
      <vt:lpstr>Active Learning: Demand shifts versus movement along the demand curve</vt:lpstr>
      <vt:lpstr>Active Learning Solution II</vt:lpstr>
      <vt:lpstr>Active Learning Solution III</vt:lpstr>
      <vt:lpstr>Active Learning Solution IV</vt:lpstr>
      <vt:lpstr>Supply</vt:lpstr>
      <vt:lpstr>The supply schedule</vt:lpstr>
      <vt:lpstr>The supply curve</vt:lpstr>
      <vt:lpstr>Active Learning: Constructing supply</vt:lpstr>
      <vt:lpstr>Active Learning Solution V</vt:lpstr>
      <vt:lpstr>Changes in supply</vt:lpstr>
      <vt:lpstr>Shifting the supply curve</vt:lpstr>
      <vt:lpstr>Shifts versus movements-supply</vt:lpstr>
      <vt:lpstr>Active Learning: Supply shifts versus movements along the supply curve</vt:lpstr>
      <vt:lpstr>Active Learning Solution VI</vt:lpstr>
      <vt:lpstr>Active Learning Solution VII</vt:lpstr>
      <vt:lpstr>Active Learning Solution VIII</vt:lpstr>
      <vt:lpstr>Market equilibrium</vt:lpstr>
      <vt:lpstr>Active Learning: Finding equilibrium</vt:lpstr>
      <vt:lpstr>Active Learning Solution IX</vt:lpstr>
      <vt:lpstr>Reaching equilibrium</vt:lpstr>
      <vt:lpstr>A surplus</vt:lpstr>
      <vt:lpstr>A shortage</vt:lpstr>
      <vt:lpstr>The great Elmo shortage</vt:lpstr>
      <vt:lpstr>Active Learning: Excess supply</vt:lpstr>
      <vt:lpstr>Active Learning Solution X</vt:lpstr>
      <vt:lpstr>Active Learning: Excess demand</vt:lpstr>
      <vt:lpstr>Active Learning Solution XI</vt:lpstr>
      <vt:lpstr>Changes in market equilibrium</vt:lpstr>
      <vt:lpstr>Shifts in demand</vt:lpstr>
      <vt:lpstr>Active Learning: Equilibrium effects from shifts in demand</vt:lpstr>
      <vt:lpstr>Active Learning Solution XII 1</vt:lpstr>
      <vt:lpstr>Active Learning Solution XII 2</vt:lpstr>
      <vt:lpstr>Active Learning Solution XII 3</vt:lpstr>
      <vt:lpstr>Active Learning Solution XII 4</vt:lpstr>
      <vt:lpstr>Shifts in supply</vt:lpstr>
      <vt:lpstr>Active Learning: Equilibrium effects from shifts in supply</vt:lpstr>
      <vt:lpstr>Active Learning Solution XIII</vt:lpstr>
      <vt:lpstr>Shifts in demand or supply</vt:lpstr>
      <vt:lpstr>Shifts in both demand and supply I</vt:lpstr>
      <vt:lpstr>Shifts in both demand and supply II</vt:lpstr>
      <vt:lpstr>Shifts in demand and supply III</vt:lpstr>
      <vt:lpstr>Summary</vt:lpstr>
      <vt:lpstr>Summary I</vt:lpstr>
      <vt:lpstr>Summary II</vt:lpstr>
      <vt:lpstr>Summary III</vt:lpstr>
      <vt:lpstr>Summary IV</vt:lpstr>
      <vt:lpstr>End of Main Content</vt:lpstr>
      <vt:lpstr>Accessibility Content: Text Alternatives for Images</vt:lpstr>
      <vt:lpstr>The demand schedule – Text Alternative</vt:lpstr>
      <vt:lpstr>The demand curve – Text Alternative</vt:lpstr>
      <vt:lpstr>Shifting the demand curve – Text Alternative</vt:lpstr>
      <vt:lpstr>Shifts versus movements-demand – Text Alternative</vt:lpstr>
      <vt:lpstr>Active Learning Solution II – Text Alternative</vt:lpstr>
      <vt:lpstr>Active Learning Solution III – Text Alternative</vt:lpstr>
      <vt:lpstr>Active Learning Solution IV – Text Alternative</vt:lpstr>
      <vt:lpstr>The supply schedule – Text Alternative</vt:lpstr>
      <vt:lpstr>The supply curve – Text Alternative</vt:lpstr>
      <vt:lpstr>Active Learning Solution V – Text Alternative</vt:lpstr>
      <vt:lpstr>Shifting the supply curve – Text Alternative</vt:lpstr>
      <vt:lpstr>Shifts versus movements-supply – Text Alternative</vt:lpstr>
      <vt:lpstr>Active Learning Solution VI – Text Alternative</vt:lpstr>
      <vt:lpstr>Active Learning Solution VII – Text Alternative</vt:lpstr>
      <vt:lpstr>Active Learning Solution VIII – Text Alternative</vt:lpstr>
      <vt:lpstr>Market equilibrium – Text Alternative</vt:lpstr>
      <vt:lpstr>A surplus – Text Alternative</vt:lpstr>
      <vt:lpstr>A shortage – Text Alternative</vt:lpstr>
      <vt:lpstr>Active Learning Solution X – Text Alternative</vt:lpstr>
      <vt:lpstr>Active Learning Solution XI – Text Alternative</vt:lpstr>
      <vt:lpstr>Shifts in demand – Text Alternative</vt:lpstr>
      <vt:lpstr>Shifts in supply – Text Alternative</vt:lpstr>
      <vt:lpstr>Active Learning Solution XIII – Text Alternative</vt:lpstr>
      <vt:lpstr>Shifts in both demand and supply II – Text Alternative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Vimalraj Gopi</cp:lastModifiedBy>
  <cp:revision>180</cp:revision>
  <dcterms:created xsi:type="dcterms:W3CDTF">2019-12-14T02:10:23Z</dcterms:created>
  <dcterms:modified xsi:type="dcterms:W3CDTF">2020-09-30T07:44:52Z</dcterms:modified>
</cp:coreProperties>
</file>