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16"/>
  </p:notesMasterIdLst>
  <p:handoutMasterIdLst>
    <p:handoutMasterId r:id="rId17"/>
  </p:handoutMasterIdLst>
  <p:sldIdLst>
    <p:sldId id="378" r:id="rId4"/>
    <p:sldId id="377" r:id="rId5"/>
    <p:sldId id="367" r:id="rId6"/>
    <p:sldId id="368" r:id="rId7"/>
    <p:sldId id="369" r:id="rId8"/>
    <p:sldId id="370" r:id="rId9"/>
    <p:sldId id="371" r:id="rId10"/>
    <p:sldId id="372" r:id="rId11"/>
    <p:sldId id="373" r:id="rId12"/>
    <p:sldId id="374" r:id="rId13"/>
    <p:sldId id="375" r:id="rId14"/>
    <p:sldId id="376" r:id="rId1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78"/>
            <p14:sldId id="377"/>
            <p14:sldId id="367"/>
            <p14:sldId id="368"/>
            <p14:sldId id="369"/>
            <p14:sldId id="370"/>
            <p14:sldId id="371"/>
            <p14:sldId id="372"/>
            <p14:sldId id="373"/>
            <p14:sldId id="374"/>
            <p14:sldId id="375"/>
            <p14:sldId id="376"/>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7130"/>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3" autoAdjust="0"/>
    <p:restoredTop sz="86392" autoAdjust="0"/>
  </p:normalViewPr>
  <p:slideViewPr>
    <p:cSldViewPr>
      <p:cViewPr varScale="1">
        <p:scale>
          <a:sx n="95" d="100"/>
          <a:sy n="95" d="100"/>
        </p:scale>
        <p:origin x="1584" y="78"/>
      </p:cViewPr>
      <p:guideLst>
        <p:guide orient="horz" pos="3840"/>
        <p:guide pos="2016"/>
      </p:guideLst>
    </p:cSldViewPr>
  </p:slideViewPr>
  <p:outlineViewPr>
    <p:cViewPr>
      <p:scale>
        <a:sx n="50" d="100"/>
        <a:sy n="50" d="100"/>
      </p:scale>
      <p:origin x="0" y="-2658"/>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5</a:t>
            </a:fld>
            <a:endParaRPr lang="en-US" altLang="en-US"/>
          </a:p>
        </p:txBody>
      </p:sp>
    </p:spTree>
    <p:extLst>
      <p:ext uri="{BB962C8B-B14F-4D97-AF65-F5344CB8AC3E}">
        <p14:creationId xmlns:p14="http://schemas.microsoft.com/office/powerpoint/2010/main" val="2832588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6</a:t>
            </a:fld>
            <a:endParaRPr lang="en-US" altLang="en-US"/>
          </a:p>
        </p:txBody>
      </p:sp>
    </p:spTree>
    <p:extLst>
      <p:ext uri="{BB962C8B-B14F-4D97-AF65-F5344CB8AC3E}">
        <p14:creationId xmlns:p14="http://schemas.microsoft.com/office/powerpoint/2010/main" val="3911332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7</a:t>
            </a:fld>
            <a:endParaRPr lang="en-US" altLang="en-US"/>
          </a:p>
        </p:txBody>
      </p:sp>
    </p:spTree>
    <p:extLst>
      <p:ext uri="{BB962C8B-B14F-4D97-AF65-F5344CB8AC3E}">
        <p14:creationId xmlns:p14="http://schemas.microsoft.com/office/powerpoint/2010/main" val="1039041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9</a:t>
            </a:fld>
            <a:endParaRPr lang="en-US" altLang="en-US"/>
          </a:p>
        </p:txBody>
      </p:sp>
    </p:spTree>
    <p:extLst>
      <p:ext uri="{BB962C8B-B14F-4D97-AF65-F5344CB8AC3E}">
        <p14:creationId xmlns:p14="http://schemas.microsoft.com/office/powerpoint/2010/main" val="2175753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10</a:t>
            </a:fld>
            <a:endParaRPr lang="en-US" altLang="en-US"/>
          </a:p>
        </p:txBody>
      </p:sp>
    </p:spTree>
    <p:extLst>
      <p:ext uri="{BB962C8B-B14F-4D97-AF65-F5344CB8AC3E}">
        <p14:creationId xmlns:p14="http://schemas.microsoft.com/office/powerpoint/2010/main" val="651622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11</a:t>
            </a:fld>
            <a:endParaRPr lang="en-US" altLang="en-US"/>
          </a:p>
        </p:txBody>
      </p:sp>
    </p:spTree>
    <p:extLst>
      <p:ext uri="{BB962C8B-B14F-4D97-AF65-F5344CB8AC3E}">
        <p14:creationId xmlns:p14="http://schemas.microsoft.com/office/powerpoint/2010/main" val="4184276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12</a:t>
            </a:fld>
            <a:endParaRPr lang="en-US" altLang="en-US"/>
          </a:p>
        </p:txBody>
      </p:sp>
    </p:spTree>
    <p:extLst>
      <p:ext uri="{BB962C8B-B14F-4D97-AF65-F5344CB8AC3E}">
        <p14:creationId xmlns:p14="http://schemas.microsoft.com/office/powerpoint/2010/main" val="389148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3/20/2020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3/20/2020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3/20/2020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3/20/2020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3/20/2020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3/20/2020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3/20/2020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3/20/2020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3/20/2020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3/20/2020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3/20/2020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3/20/2020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3/20/2020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3/20/2020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3/20/2020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I-</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I-</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I-</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I-</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156611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I-</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lvl1pPr marL="0" indent="0">
              <a:spcBef>
                <a:spcPts val="1000"/>
              </a:spcBef>
              <a:spcAft>
                <a:spcPts val="0"/>
              </a:spcAft>
              <a:buNone/>
              <a:defRPr/>
            </a:lvl1pPr>
            <a:lvl2pPr marL="292608" indent="-292608">
              <a:spcBef>
                <a:spcPts val="1000"/>
              </a:spcBef>
              <a:spcAft>
                <a:spcPts val="0"/>
              </a:spcAft>
              <a:buClr>
                <a:srgbClr val="AB620E"/>
              </a:buClr>
              <a:buFont typeface="Arial" panose="020B0604020202020204" pitchFamily="34" charset="0"/>
              <a:buChar char="•"/>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3903452"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2">
            <a:extLst>
              <a:ext uri="{FF2B5EF4-FFF2-40B4-BE49-F238E27FC236}">
                <a16:creationId xmlns:a16="http://schemas.microsoft.com/office/drawing/2014/main" id="{3AFC3DD0-4199-462D-8F42-988A928E3016}"/>
              </a:ext>
            </a:extLst>
          </p:cNvPr>
          <p:cNvSpPr>
            <a:spLocks noGrp="1"/>
          </p:cNvSpPr>
          <p:nvPr>
            <p:ph idx="17"/>
          </p:nvPr>
        </p:nvSpPr>
        <p:spPr>
          <a:xfrm>
            <a:off x="4953000" y="5772780"/>
            <a:ext cx="3903452" cy="515937"/>
          </a:xfrm>
        </p:spPr>
        <p:txBody>
          <a:bodyPr/>
          <a:lstStyle>
            <a:lvl1pPr marL="0" indent="0">
              <a:spcBef>
                <a:spcPts val="1000"/>
              </a:spcBef>
              <a:spcAft>
                <a:spcPts val="0"/>
              </a:spcAft>
              <a:buNone/>
              <a:defRPr/>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700973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I-</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3/20/2020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I-</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3/20/2020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3/20/2020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I-</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3/20/2020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I-</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3/20/2020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I-</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3/20/2020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3/20/2020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3/20/2020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3/20/2020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3/20/2020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3/20/2020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3/20/2020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3/20/2020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3/20/2020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3/20/2020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3/20/2020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3.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3/20/2020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3/20/2020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46" r:id="rId4"/>
    <p:sldLayoutId id="2147484845" r:id="rId5"/>
    <p:sldLayoutId id="2147484836" r:id="rId6"/>
    <p:sldLayoutId id="2147484837" r:id="rId7"/>
    <p:sldLayoutId id="2147484838" r:id="rId8"/>
    <p:sldLayoutId id="2147484839" r:id="rId9"/>
    <p:sldLayoutId id="2147484840" r:id="rId10"/>
    <p:sldLayoutId id="2147484841" r:id="rId11"/>
    <p:sldLayoutId id="2147484842" r:id="rId12"/>
    <p:sldLayoutId id="2147484843" r:id="rId13"/>
    <p:sldLayoutId id="2147484844" r:id="rId14"/>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25.xml"/><Relationship Id="rId4" Type="http://schemas.openxmlformats.org/officeDocument/2006/relationships/image" Target="../media/image13.emf"/></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1E24AC8D-F2EC-4050-A8E9-0644CFA44134}"/>
              </a:ext>
            </a:extLst>
          </p:cNvPr>
          <p:cNvSpPr>
            <a:spLocks noGrp="1"/>
          </p:cNvSpPr>
          <p:nvPr>
            <p:ph type="title"/>
          </p:nvPr>
        </p:nvSpPr>
        <p:spPr/>
        <p:txBody>
          <a:bodyPr/>
          <a:lstStyle/>
          <a:p>
            <a:r>
              <a:rPr lang="en-US" altLang="en-US" dirty="0">
                <a:solidFill>
                  <a:schemeClr val="tx1"/>
                </a:solidFill>
              </a:rPr>
              <a:t>Getting the most from your textbook…</a:t>
            </a:r>
            <a:endParaRPr lang="en-IN" dirty="0"/>
          </a:p>
        </p:txBody>
      </p:sp>
      <p:sp>
        <p:nvSpPr>
          <p:cNvPr id="13" name="Content Placeholder 12">
            <a:extLst>
              <a:ext uri="{FF2B5EF4-FFF2-40B4-BE49-F238E27FC236}">
                <a16:creationId xmlns:a16="http://schemas.microsoft.com/office/drawing/2014/main" id="{5681F288-C7C9-43A6-BE16-6B51465E68E9}"/>
              </a:ext>
            </a:extLst>
          </p:cNvPr>
          <p:cNvSpPr>
            <a:spLocks noGrp="1"/>
          </p:cNvSpPr>
          <p:nvPr>
            <p:ph idx="1"/>
          </p:nvPr>
        </p:nvSpPr>
        <p:spPr>
          <a:xfrm>
            <a:off x="822325" y="1846263"/>
            <a:ext cx="4587875" cy="2649537"/>
          </a:xfrm>
        </p:spPr>
        <p:txBody>
          <a:bodyPr/>
          <a:lstStyle/>
          <a:p>
            <a:pPr algn="ctr" eaLnBrk="1" hangingPunct="1">
              <a:defRPr/>
            </a:pPr>
            <a:r>
              <a:rPr lang="en-US" altLang="en-US" sz="3600" b="1" dirty="0">
                <a:solidFill>
                  <a:schemeClr val="bg2">
                    <a:lumMod val="50000"/>
                  </a:schemeClr>
                </a:solidFill>
              </a:rPr>
              <a:t>Operations Management in the Supply Chain: Decisions and Cases</a:t>
            </a:r>
          </a:p>
        </p:txBody>
      </p:sp>
      <p:pic>
        <p:nvPicPr>
          <p:cNvPr id="21" name="Picture 2" descr="Book cover image">
            <a:extLst>
              <a:ext uri="{FF2B5EF4-FFF2-40B4-BE49-F238E27FC236}">
                <a16:creationId xmlns:a16="http://schemas.microsoft.com/office/drawing/2014/main" id="{8C6CE60F-C556-4225-A48E-E04E9D83C0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44128" y="1927279"/>
            <a:ext cx="3154995" cy="422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ontent Placeholder 18">
            <a:extLst>
              <a:ext uri="{FF2B5EF4-FFF2-40B4-BE49-F238E27FC236}">
                <a16:creationId xmlns:a16="http://schemas.microsoft.com/office/drawing/2014/main" id="{24FE7E20-D8F3-4F0A-B58A-648C3092B50E}"/>
              </a:ext>
            </a:extLst>
          </p:cNvPr>
          <p:cNvSpPr>
            <a:spLocks noGrp="1"/>
          </p:cNvSpPr>
          <p:nvPr>
            <p:ph idx="16"/>
          </p:nvPr>
        </p:nvSpPr>
        <p:spPr>
          <a:xfrm>
            <a:off x="457200" y="6426196"/>
            <a:ext cx="7543800" cy="515937"/>
          </a:xfrm>
        </p:spPr>
        <p:txBody>
          <a:bodyPr/>
          <a:lstStyle/>
          <a:p>
            <a:r>
              <a:rPr lang="en-US" altLang="en-US" sz="1200" dirty="0">
                <a:solidFill>
                  <a:schemeClr val="bg1"/>
                </a:solidFill>
              </a:rPr>
              <a:t>© 2021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684992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59994-389D-473A-A56C-0E32F14DC934}"/>
              </a:ext>
            </a:extLst>
          </p:cNvPr>
          <p:cNvSpPr>
            <a:spLocks noGrp="1"/>
          </p:cNvSpPr>
          <p:nvPr>
            <p:ph type="title"/>
          </p:nvPr>
        </p:nvSpPr>
        <p:spPr/>
        <p:txBody>
          <a:bodyPr>
            <a:normAutofit/>
          </a:bodyPr>
          <a:lstStyle/>
          <a:p>
            <a:r>
              <a:rPr lang="en-US" sz="4000" noProof="0" dirty="0"/>
              <a:t>Analytics Using Excel</a:t>
            </a:r>
          </a:p>
        </p:txBody>
      </p:sp>
      <p:pic>
        <p:nvPicPr>
          <p:cNvPr id="6" name="Picture 5" descr="Screenshot of an Excel spreadsheet icon next to a problem and a case study, with the callout: The book includes 22 Excel spreadsheets for solving problems and working out case studies.">
            <a:extLst>
              <a:ext uri="{FF2B5EF4-FFF2-40B4-BE49-F238E27FC236}">
                <a16:creationId xmlns:a16="http://schemas.microsoft.com/office/drawing/2014/main" id="{A273D973-1C10-433A-89CA-CD562D355047}"/>
              </a:ext>
            </a:extLst>
          </p:cNvPr>
          <p:cNvPicPr>
            <a:picLocks noChangeAspect="1"/>
          </p:cNvPicPr>
          <p:nvPr/>
        </p:nvPicPr>
        <p:blipFill>
          <a:blip r:embed="rId3"/>
          <a:stretch>
            <a:fillRect/>
          </a:stretch>
        </p:blipFill>
        <p:spPr>
          <a:xfrm>
            <a:off x="663688" y="1981200"/>
            <a:ext cx="7816624" cy="4089858"/>
          </a:xfrm>
          <a:prstGeom prst="rect">
            <a:avLst/>
          </a:prstGeom>
        </p:spPr>
      </p:pic>
    </p:spTree>
    <p:extLst>
      <p:ext uri="{BB962C8B-B14F-4D97-AF65-F5344CB8AC3E}">
        <p14:creationId xmlns:p14="http://schemas.microsoft.com/office/powerpoint/2010/main" val="630257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59994-389D-473A-A56C-0E32F14DC934}"/>
              </a:ext>
            </a:extLst>
          </p:cNvPr>
          <p:cNvSpPr>
            <a:spLocks noGrp="1"/>
          </p:cNvSpPr>
          <p:nvPr>
            <p:ph type="title"/>
          </p:nvPr>
        </p:nvSpPr>
        <p:spPr/>
        <p:txBody>
          <a:bodyPr>
            <a:normAutofit/>
          </a:bodyPr>
          <a:lstStyle/>
          <a:p>
            <a:r>
              <a:rPr lang="en-US" sz="4000" noProof="0" dirty="0"/>
              <a:t>Analytics in Technical Chapters</a:t>
            </a:r>
          </a:p>
        </p:txBody>
      </p:sp>
      <p:pic>
        <p:nvPicPr>
          <p:cNvPr id="4" name="Picture 3" descr="Screenshot of an Online Technical Chapters box and the callout: Additional Operations analytics are available in 4 online Technical Chapters.">
            <a:extLst>
              <a:ext uri="{FF2B5EF4-FFF2-40B4-BE49-F238E27FC236}">
                <a16:creationId xmlns:a16="http://schemas.microsoft.com/office/drawing/2014/main" id="{D556F015-D8FA-4CFF-A4AB-0065666364AD}"/>
              </a:ext>
            </a:extLst>
          </p:cNvPr>
          <p:cNvPicPr>
            <a:picLocks noChangeAspect="1"/>
          </p:cNvPicPr>
          <p:nvPr/>
        </p:nvPicPr>
        <p:blipFill>
          <a:blip r:embed="rId3"/>
          <a:stretch>
            <a:fillRect/>
          </a:stretch>
        </p:blipFill>
        <p:spPr>
          <a:xfrm>
            <a:off x="1600200" y="2209800"/>
            <a:ext cx="5828936" cy="3759045"/>
          </a:xfrm>
          <a:prstGeom prst="rect">
            <a:avLst/>
          </a:prstGeom>
        </p:spPr>
      </p:pic>
    </p:spTree>
    <p:extLst>
      <p:ext uri="{BB962C8B-B14F-4D97-AF65-F5344CB8AC3E}">
        <p14:creationId xmlns:p14="http://schemas.microsoft.com/office/powerpoint/2010/main" val="3333098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59994-389D-473A-A56C-0E32F14DC934}"/>
              </a:ext>
            </a:extLst>
          </p:cNvPr>
          <p:cNvSpPr>
            <a:spLocks noGrp="1"/>
          </p:cNvSpPr>
          <p:nvPr>
            <p:ph type="title"/>
          </p:nvPr>
        </p:nvSpPr>
        <p:spPr/>
        <p:txBody>
          <a:bodyPr>
            <a:normAutofit/>
          </a:bodyPr>
          <a:lstStyle/>
          <a:p>
            <a:r>
              <a:rPr lang="en-US" sz="4000" noProof="0" dirty="0"/>
              <a:t>Where You Can Find More Info</a:t>
            </a:r>
          </a:p>
        </p:txBody>
      </p:sp>
      <p:pic>
        <p:nvPicPr>
          <p:cNvPr id="6" name="Picture 5" descr="Screenshot of a Learning Enrichment resources listing and it carries the callout: At the end of every chapter, Learning Enrichment resources provide videos and websites where you can extend your knowledge on chapter topics. This is one of the first books to take advantage of Internet content.">
            <a:extLst>
              <a:ext uri="{FF2B5EF4-FFF2-40B4-BE49-F238E27FC236}">
                <a16:creationId xmlns:a16="http://schemas.microsoft.com/office/drawing/2014/main" id="{849795B9-7B61-4056-8AEF-463F8592F65A}"/>
              </a:ext>
            </a:extLst>
          </p:cNvPr>
          <p:cNvPicPr>
            <a:picLocks noChangeAspect="1"/>
          </p:cNvPicPr>
          <p:nvPr/>
        </p:nvPicPr>
        <p:blipFill>
          <a:blip r:embed="rId3"/>
          <a:stretch>
            <a:fillRect/>
          </a:stretch>
        </p:blipFill>
        <p:spPr>
          <a:xfrm>
            <a:off x="1079015" y="2133600"/>
            <a:ext cx="6985969" cy="3520850"/>
          </a:xfrm>
          <a:prstGeom prst="rect">
            <a:avLst/>
          </a:prstGeom>
        </p:spPr>
      </p:pic>
    </p:spTree>
    <p:extLst>
      <p:ext uri="{BB962C8B-B14F-4D97-AF65-F5344CB8AC3E}">
        <p14:creationId xmlns:p14="http://schemas.microsoft.com/office/powerpoint/2010/main" val="3588978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6265F5E8-F1F3-4B06-A903-1C17E43BE13D}"/>
              </a:ext>
            </a:extLst>
          </p:cNvPr>
          <p:cNvSpPr>
            <a:spLocks noGrp="1"/>
          </p:cNvSpPr>
          <p:nvPr>
            <p:ph type="title"/>
          </p:nvPr>
        </p:nvSpPr>
        <p:spPr/>
        <p:txBody>
          <a:bodyPr>
            <a:normAutofit/>
          </a:bodyPr>
          <a:lstStyle/>
          <a:p>
            <a:r>
              <a:rPr lang="en-US" sz="4000" noProof="0" dirty="0"/>
              <a:t>What You Will Find Inside…</a:t>
            </a:r>
          </a:p>
        </p:txBody>
      </p:sp>
      <p:sp>
        <p:nvSpPr>
          <p:cNvPr id="19" name="Content Placeholder 2">
            <a:extLst>
              <a:ext uri="{FF2B5EF4-FFF2-40B4-BE49-F238E27FC236}">
                <a16:creationId xmlns:a16="http://schemas.microsoft.com/office/drawing/2014/main" id="{41CC4E76-7325-481D-BA90-EA0349016591}"/>
              </a:ext>
            </a:extLst>
          </p:cNvPr>
          <p:cNvSpPr>
            <a:spLocks noGrp="1"/>
          </p:cNvSpPr>
          <p:nvPr>
            <p:ph idx="1"/>
          </p:nvPr>
        </p:nvSpPr>
        <p:spPr>
          <a:xfrm>
            <a:off x="822324" y="1846263"/>
            <a:ext cx="7940675" cy="659102"/>
          </a:xfrm>
        </p:spPr>
        <p:txBody>
          <a:bodyPr/>
          <a:lstStyle/>
          <a:p>
            <a:r>
              <a:rPr lang="en-US" b="1" noProof="0" dirty="0">
                <a:solidFill>
                  <a:schemeClr val="tx1"/>
                </a:solidFill>
              </a:rPr>
              <a:t>The book is organized into six unique sections to help you understand the key types of decisions made by operations and supply chain managers.</a:t>
            </a:r>
          </a:p>
        </p:txBody>
      </p:sp>
      <p:pic>
        <p:nvPicPr>
          <p:cNvPr id="20" name="Picture 19">
            <a:extLst>
              <a:ext uri="{FF2B5EF4-FFF2-40B4-BE49-F238E27FC236}">
                <a16:creationId xmlns:a16="http://schemas.microsoft.com/office/drawing/2014/main" id="{7B3311A0-A826-450E-B5B0-C1BC297B384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008490" y="2686160"/>
            <a:ext cx="2402818" cy="3222980"/>
          </a:xfrm>
          <a:prstGeom prst="rect">
            <a:avLst/>
          </a:prstGeom>
        </p:spPr>
      </p:pic>
      <p:sp>
        <p:nvSpPr>
          <p:cNvPr id="21" name="Content Placeholder 3">
            <a:extLst>
              <a:ext uri="{FF2B5EF4-FFF2-40B4-BE49-F238E27FC236}">
                <a16:creationId xmlns:a16="http://schemas.microsoft.com/office/drawing/2014/main" id="{03514BE5-6562-4BD9-9CF3-3F16D0E6D88F}"/>
              </a:ext>
            </a:extLst>
          </p:cNvPr>
          <p:cNvSpPr>
            <a:spLocks noGrp="1"/>
          </p:cNvSpPr>
          <p:nvPr>
            <p:ph idx="11"/>
          </p:nvPr>
        </p:nvSpPr>
        <p:spPr>
          <a:xfrm>
            <a:off x="4114800" y="2559795"/>
            <a:ext cx="4249948" cy="304800"/>
          </a:xfrm>
        </p:spPr>
        <p:txBody>
          <a:bodyPr/>
          <a:lstStyle/>
          <a:p>
            <a:pPr marL="403200" indent="-403200">
              <a:spcBef>
                <a:spcPts val="0"/>
              </a:spcBef>
              <a:buClr>
                <a:schemeClr val="accent1">
                  <a:lumMod val="75000"/>
                </a:schemeClr>
              </a:buClr>
              <a:buFont typeface="+mj-lt"/>
              <a:buAutoNum type="arabicPeriod"/>
            </a:pPr>
            <a:r>
              <a:rPr lang="en-US" sz="1600" noProof="0" dirty="0">
                <a:solidFill>
                  <a:srgbClr val="0070C0"/>
                </a:solidFill>
              </a:rPr>
              <a:t>Introduction</a:t>
            </a:r>
            <a:r>
              <a:rPr lang="en-US" sz="1800" noProof="0" dirty="0">
                <a:solidFill>
                  <a:srgbClr val="0070C0"/>
                </a:solidFill>
              </a:rPr>
              <a:t>.</a:t>
            </a:r>
          </a:p>
        </p:txBody>
      </p:sp>
      <p:sp>
        <p:nvSpPr>
          <p:cNvPr id="22" name="Content Placeholder 4">
            <a:extLst>
              <a:ext uri="{FF2B5EF4-FFF2-40B4-BE49-F238E27FC236}">
                <a16:creationId xmlns:a16="http://schemas.microsoft.com/office/drawing/2014/main" id="{A3A1DBC5-292F-4D6B-A9BC-4786FC9C462E}"/>
              </a:ext>
            </a:extLst>
          </p:cNvPr>
          <p:cNvSpPr>
            <a:spLocks noGrp="1"/>
          </p:cNvSpPr>
          <p:nvPr>
            <p:ph idx="12"/>
          </p:nvPr>
        </p:nvSpPr>
        <p:spPr>
          <a:xfrm>
            <a:off x="4114800" y="2896263"/>
            <a:ext cx="4249948" cy="803332"/>
          </a:xfrm>
        </p:spPr>
        <p:txBody>
          <a:bodyPr/>
          <a:lstStyle/>
          <a:p>
            <a:pPr marL="621792" indent="-320040">
              <a:spcBef>
                <a:spcPts val="300"/>
              </a:spcBef>
              <a:buClr>
                <a:schemeClr val="accent1">
                  <a:lumMod val="75000"/>
                </a:schemeClr>
              </a:buClr>
              <a:buFont typeface="Arial" panose="020B0604020202020204" pitchFamily="34" charset="0"/>
              <a:buChar char="•"/>
            </a:pPr>
            <a:r>
              <a:rPr lang="en-US" sz="1600" noProof="0" dirty="0">
                <a:solidFill>
                  <a:srgbClr val="197130"/>
                </a:solidFill>
              </a:rPr>
              <a:t>What is Operations Management?</a:t>
            </a:r>
          </a:p>
          <a:p>
            <a:pPr marL="621792" indent="-320040">
              <a:spcBef>
                <a:spcPts val="300"/>
              </a:spcBef>
              <a:spcAft>
                <a:spcPts val="100"/>
              </a:spcAft>
              <a:buClr>
                <a:schemeClr val="accent1">
                  <a:lumMod val="75000"/>
                </a:schemeClr>
              </a:buClr>
              <a:buFont typeface="Arial" panose="020B0604020202020204" pitchFamily="34" charset="0"/>
              <a:buChar char="•"/>
            </a:pPr>
            <a:r>
              <a:rPr lang="en-US" sz="1600" noProof="0" dirty="0">
                <a:solidFill>
                  <a:srgbClr val="197130"/>
                </a:solidFill>
              </a:rPr>
              <a:t>What is Supply Chain?</a:t>
            </a:r>
          </a:p>
          <a:p>
            <a:pPr marL="403200" indent="-403200">
              <a:spcBef>
                <a:spcPts val="300"/>
              </a:spcBef>
              <a:buClr>
                <a:schemeClr val="accent1">
                  <a:lumMod val="75000"/>
                </a:schemeClr>
              </a:buClr>
              <a:buFont typeface="+mj-lt"/>
              <a:buAutoNum type="arabicPeriod" startAt="2"/>
            </a:pPr>
            <a:r>
              <a:rPr lang="en-US" sz="1600" noProof="0" dirty="0">
                <a:solidFill>
                  <a:srgbClr val="0070C0"/>
                </a:solidFill>
              </a:rPr>
              <a:t>Process design.</a:t>
            </a:r>
          </a:p>
        </p:txBody>
      </p:sp>
      <p:sp>
        <p:nvSpPr>
          <p:cNvPr id="23" name="Content Placeholder 5">
            <a:extLst>
              <a:ext uri="{FF2B5EF4-FFF2-40B4-BE49-F238E27FC236}">
                <a16:creationId xmlns:a16="http://schemas.microsoft.com/office/drawing/2014/main" id="{B2343203-AC0F-4457-B410-DDBF9873B9B0}"/>
              </a:ext>
            </a:extLst>
          </p:cNvPr>
          <p:cNvSpPr>
            <a:spLocks noGrp="1"/>
          </p:cNvSpPr>
          <p:nvPr>
            <p:ph idx="13"/>
          </p:nvPr>
        </p:nvSpPr>
        <p:spPr>
          <a:xfrm>
            <a:off x="4114800" y="3714766"/>
            <a:ext cx="4249948" cy="526308"/>
          </a:xfrm>
        </p:spPr>
        <p:txBody>
          <a:bodyPr/>
          <a:lstStyle/>
          <a:p>
            <a:pPr marL="621792" indent="-320040">
              <a:spcBef>
                <a:spcPts val="300"/>
              </a:spcBef>
              <a:spcAft>
                <a:spcPts val="100"/>
              </a:spcAft>
              <a:buClr>
                <a:schemeClr val="accent1">
                  <a:lumMod val="75000"/>
                </a:schemeClr>
              </a:buClr>
              <a:buFont typeface="Arial" panose="020B0604020202020204" pitchFamily="34" charset="0"/>
              <a:buChar char="•"/>
            </a:pPr>
            <a:r>
              <a:rPr lang="en-US" sz="1600" noProof="0" dirty="0">
                <a:solidFill>
                  <a:srgbClr val="197130"/>
                </a:solidFill>
              </a:rPr>
              <a:t>How to get work done?</a:t>
            </a:r>
          </a:p>
          <a:p>
            <a:pPr marL="403200" indent="-403200">
              <a:spcBef>
                <a:spcPts val="300"/>
              </a:spcBef>
              <a:buClr>
                <a:schemeClr val="accent1">
                  <a:lumMod val="75000"/>
                </a:schemeClr>
              </a:buClr>
              <a:buFont typeface="+mj-lt"/>
              <a:buAutoNum type="arabicPeriod" startAt="3"/>
            </a:pPr>
            <a:r>
              <a:rPr lang="en-US" sz="1600" noProof="0" dirty="0">
                <a:solidFill>
                  <a:srgbClr val="0070C0"/>
                </a:solidFill>
              </a:rPr>
              <a:t>Quality.</a:t>
            </a:r>
          </a:p>
        </p:txBody>
      </p:sp>
      <p:sp>
        <p:nvSpPr>
          <p:cNvPr id="24" name="Content Placeholder 6">
            <a:extLst>
              <a:ext uri="{FF2B5EF4-FFF2-40B4-BE49-F238E27FC236}">
                <a16:creationId xmlns:a16="http://schemas.microsoft.com/office/drawing/2014/main" id="{F00E064F-17C1-4CF2-BBB7-AA259A1B3ABB}"/>
              </a:ext>
            </a:extLst>
          </p:cNvPr>
          <p:cNvSpPr>
            <a:spLocks noGrp="1"/>
          </p:cNvSpPr>
          <p:nvPr>
            <p:ph idx="14"/>
          </p:nvPr>
        </p:nvSpPr>
        <p:spPr>
          <a:xfrm>
            <a:off x="4113423" y="4264992"/>
            <a:ext cx="4249948" cy="531570"/>
          </a:xfrm>
        </p:spPr>
        <p:txBody>
          <a:bodyPr/>
          <a:lstStyle/>
          <a:p>
            <a:pPr marL="621792" indent="-320040">
              <a:spcBef>
                <a:spcPts val="300"/>
              </a:spcBef>
              <a:spcAft>
                <a:spcPts val="100"/>
              </a:spcAft>
              <a:buClr>
                <a:schemeClr val="accent1">
                  <a:lumMod val="75000"/>
                </a:schemeClr>
              </a:buClr>
              <a:buFont typeface="Arial" panose="020B0604020202020204" pitchFamily="34" charset="0"/>
              <a:buChar char="•"/>
            </a:pPr>
            <a:r>
              <a:rPr lang="en-US" sz="1600" noProof="0" dirty="0">
                <a:solidFill>
                  <a:srgbClr val="197130"/>
                </a:solidFill>
              </a:rPr>
              <a:t>How to satisfy customers?</a:t>
            </a:r>
          </a:p>
          <a:p>
            <a:pPr marL="403200" indent="-403200">
              <a:spcBef>
                <a:spcPts val="300"/>
              </a:spcBef>
              <a:spcAft>
                <a:spcPts val="100"/>
              </a:spcAft>
              <a:buClr>
                <a:schemeClr val="accent2">
                  <a:lumMod val="75000"/>
                </a:schemeClr>
              </a:buClr>
              <a:buFont typeface="+mj-lt"/>
              <a:buAutoNum type="arabicPeriod" startAt="4"/>
            </a:pPr>
            <a:r>
              <a:rPr lang="en-US" sz="1600" noProof="0" dirty="0">
                <a:solidFill>
                  <a:srgbClr val="0070C0"/>
                </a:solidFill>
              </a:rPr>
              <a:t>Capacity and scheduling.</a:t>
            </a:r>
          </a:p>
        </p:txBody>
      </p:sp>
      <p:sp>
        <p:nvSpPr>
          <p:cNvPr id="25" name="Content Placeholder 7">
            <a:extLst>
              <a:ext uri="{FF2B5EF4-FFF2-40B4-BE49-F238E27FC236}">
                <a16:creationId xmlns:a16="http://schemas.microsoft.com/office/drawing/2014/main" id="{CEEE00B0-7CBA-41E6-B7CE-A70FDFDBFF70}"/>
              </a:ext>
            </a:extLst>
          </p:cNvPr>
          <p:cNvSpPr>
            <a:spLocks noGrp="1"/>
          </p:cNvSpPr>
          <p:nvPr>
            <p:ph idx="15"/>
          </p:nvPr>
        </p:nvSpPr>
        <p:spPr>
          <a:xfrm>
            <a:off x="4113423" y="4842200"/>
            <a:ext cx="4249948" cy="565156"/>
          </a:xfrm>
        </p:spPr>
        <p:txBody>
          <a:bodyPr/>
          <a:lstStyle/>
          <a:p>
            <a:pPr marL="621792" indent="-320040">
              <a:spcBef>
                <a:spcPts val="300"/>
              </a:spcBef>
              <a:spcAft>
                <a:spcPts val="100"/>
              </a:spcAft>
              <a:buClr>
                <a:schemeClr val="accent1">
                  <a:lumMod val="75000"/>
                </a:schemeClr>
              </a:buClr>
              <a:buFont typeface="Arial" panose="020B0604020202020204" pitchFamily="34" charset="0"/>
              <a:buChar char="•"/>
            </a:pPr>
            <a:r>
              <a:rPr lang="en-US" sz="1600" noProof="0" dirty="0">
                <a:solidFill>
                  <a:srgbClr val="197130"/>
                </a:solidFill>
              </a:rPr>
              <a:t>When and how much work to do?</a:t>
            </a:r>
          </a:p>
          <a:p>
            <a:pPr marL="403200" indent="-403200">
              <a:spcBef>
                <a:spcPts val="300"/>
              </a:spcBef>
              <a:buClr>
                <a:schemeClr val="accent1">
                  <a:lumMod val="75000"/>
                </a:schemeClr>
              </a:buClr>
              <a:buFont typeface="+mj-lt"/>
              <a:buAutoNum type="arabicPeriod" startAt="5"/>
            </a:pPr>
            <a:r>
              <a:rPr lang="en-US" sz="1600" noProof="0" dirty="0">
                <a:solidFill>
                  <a:srgbClr val="0070C0"/>
                </a:solidFill>
              </a:rPr>
              <a:t>Inventory.</a:t>
            </a:r>
          </a:p>
        </p:txBody>
      </p:sp>
      <p:sp>
        <p:nvSpPr>
          <p:cNvPr id="26" name="Content Placeholder 8">
            <a:extLst>
              <a:ext uri="{FF2B5EF4-FFF2-40B4-BE49-F238E27FC236}">
                <a16:creationId xmlns:a16="http://schemas.microsoft.com/office/drawing/2014/main" id="{9CAB5415-45E3-4A33-867F-F23E2D9879BE}"/>
              </a:ext>
            </a:extLst>
          </p:cNvPr>
          <p:cNvSpPr>
            <a:spLocks noGrp="1"/>
          </p:cNvSpPr>
          <p:nvPr>
            <p:ph idx="16"/>
          </p:nvPr>
        </p:nvSpPr>
        <p:spPr>
          <a:xfrm>
            <a:off x="4114800" y="5393996"/>
            <a:ext cx="4249948" cy="565156"/>
          </a:xfrm>
        </p:spPr>
        <p:txBody>
          <a:bodyPr/>
          <a:lstStyle/>
          <a:p>
            <a:pPr marL="621792" indent="-320040">
              <a:spcBef>
                <a:spcPts val="300"/>
              </a:spcBef>
              <a:spcAft>
                <a:spcPts val="100"/>
              </a:spcAft>
              <a:buClr>
                <a:schemeClr val="accent1">
                  <a:lumMod val="75000"/>
                </a:schemeClr>
              </a:buClr>
              <a:buFont typeface="Arial" panose="020B0604020202020204" pitchFamily="34" charset="0"/>
              <a:buChar char="•"/>
            </a:pPr>
            <a:r>
              <a:rPr lang="en-US" sz="1600" noProof="0" dirty="0">
                <a:solidFill>
                  <a:srgbClr val="197130"/>
                </a:solidFill>
              </a:rPr>
              <a:t>How to manage parts and products?</a:t>
            </a:r>
          </a:p>
          <a:p>
            <a:pPr marL="403200" indent="-403200">
              <a:spcBef>
                <a:spcPts val="300"/>
              </a:spcBef>
              <a:buClr>
                <a:schemeClr val="accent1">
                  <a:lumMod val="75000"/>
                </a:schemeClr>
              </a:buClr>
              <a:buFont typeface="+mj-lt"/>
              <a:buAutoNum type="arabicPeriod" startAt="6"/>
            </a:pPr>
            <a:r>
              <a:rPr lang="en-US" sz="1600" noProof="0" dirty="0">
                <a:solidFill>
                  <a:srgbClr val="0070C0"/>
                </a:solidFill>
              </a:rPr>
              <a:t>Supply Chain.</a:t>
            </a:r>
          </a:p>
        </p:txBody>
      </p:sp>
      <p:sp>
        <p:nvSpPr>
          <p:cNvPr id="18" name="Content Placeholder 17">
            <a:extLst>
              <a:ext uri="{FF2B5EF4-FFF2-40B4-BE49-F238E27FC236}">
                <a16:creationId xmlns:a16="http://schemas.microsoft.com/office/drawing/2014/main" id="{6E427752-B623-45C9-8D6D-44924232193E}"/>
              </a:ext>
            </a:extLst>
          </p:cNvPr>
          <p:cNvSpPr>
            <a:spLocks noGrp="1"/>
          </p:cNvSpPr>
          <p:nvPr>
            <p:ph idx="17"/>
          </p:nvPr>
        </p:nvSpPr>
        <p:spPr>
          <a:xfrm>
            <a:off x="4113423" y="5959153"/>
            <a:ext cx="4362029" cy="304800"/>
          </a:xfrm>
        </p:spPr>
        <p:txBody>
          <a:bodyPr/>
          <a:lstStyle/>
          <a:p>
            <a:pPr marL="622800" indent="-320400">
              <a:buClr>
                <a:schemeClr val="accent1">
                  <a:lumMod val="75000"/>
                </a:schemeClr>
              </a:buClr>
              <a:buFont typeface="Arial" panose="020B0604020202020204" pitchFamily="34" charset="0"/>
              <a:buChar char="•"/>
            </a:pPr>
            <a:r>
              <a:rPr lang="en-US" sz="1600" noProof="0" dirty="0">
                <a:solidFill>
                  <a:srgbClr val="197130"/>
                </a:solidFill>
              </a:rPr>
              <a:t>How to manage across organizations?</a:t>
            </a:r>
          </a:p>
        </p:txBody>
      </p:sp>
    </p:spTree>
    <p:extLst>
      <p:ext uri="{BB962C8B-B14F-4D97-AF65-F5344CB8AC3E}">
        <p14:creationId xmlns:p14="http://schemas.microsoft.com/office/powerpoint/2010/main" val="1335833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255B3-CDDA-40B9-AE71-1BCA162EF534}"/>
              </a:ext>
            </a:extLst>
          </p:cNvPr>
          <p:cNvSpPr>
            <a:spLocks noGrp="1"/>
          </p:cNvSpPr>
          <p:nvPr>
            <p:ph type="title"/>
          </p:nvPr>
        </p:nvSpPr>
        <p:spPr/>
        <p:txBody>
          <a:bodyPr>
            <a:normAutofit/>
          </a:bodyPr>
          <a:lstStyle/>
          <a:p>
            <a:r>
              <a:rPr lang="en-US" sz="4000" noProof="0" dirty="0"/>
              <a:t>What You Are Learning</a:t>
            </a:r>
          </a:p>
        </p:txBody>
      </p:sp>
      <p:pic>
        <p:nvPicPr>
          <p:cNvPr id="6" name="Picture 5" descr="Screenshot of a learning objectives listing, with the callout that &quot;every chapter begins with learning objectives.&quot;">
            <a:extLst>
              <a:ext uri="{FF2B5EF4-FFF2-40B4-BE49-F238E27FC236}">
                <a16:creationId xmlns:a16="http://schemas.microsoft.com/office/drawing/2014/main" id="{9976EBA0-87C9-4D1E-91ED-2B27EA01CF96}"/>
              </a:ext>
            </a:extLst>
          </p:cNvPr>
          <p:cNvPicPr>
            <a:picLocks noChangeAspect="1"/>
          </p:cNvPicPr>
          <p:nvPr/>
        </p:nvPicPr>
        <p:blipFill>
          <a:blip r:embed="rId2"/>
          <a:stretch>
            <a:fillRect/>
          </a:stretch>
        </p:blipFill>
        <p:spPr>
          <a:xfrm>
            <a:off x="625547" y="1939535"/>
            <a:ext cx="3789512" cy="3789512"/>
          </a:xfrm>
          <a:prstGeom prst="rect">
            <a:avLst/>
          </a:prstGeom>
        </p:spPr>
      </p:pic>
      <p:pic>
        <p:nvPicPr>
          <p:cNvPr id="8" name="Picture 7" descr="Screenshot of a margin learning objective, with the callout that &quot;learning objectives are also located in the chapter next to related content.&quot;">
            <a:extLst>
              <a:ext uri="{FF2B5EF4-FFF2-40B4-BE49-F238E27FC236}">
                <a16:creationId xmlns:a16="http://schemas.microsoft.com/office/drawing/2014/main" id="{13E088A6-6D37-4ECB-ADF9-5E61D4B9A5EE}"/>
              </a:ext>
            </a:extLst>
          </p:cNvPr>
          <p:cNvPicPr>
            <a:picLocks noChangeAspect="1"/>
          </p:cNvPicPr>
          <p:nvPr/>
        </p:nvPicPr>
        <p:blipFill>
          <a:blip r:embed="rId3"/>
          <a:stretch>
            <a:fillRect/>
          </a:stretch>
        </p:blipFill>
        <p:spPr>
          <a:xfrm>
            <a:off x="4732213" y="1947634"/>
            <a:ext cx="3847500" cy="3705339"/>
          </a:xfrm>
          <a:prstGeom prst="rect">
            <a:avLst/>
          </a:prstGeom>
        </p:spPr>
      </p:pic>
    </p:spTree>
    <p:extLst>
      <p:ext uri="{BB962C8B-B14F-4D97-AF65-F5344CB8AC3E}">
        <p14:creationId xmlns:p14="http://schemas.microsoft.com/office/powerpoint/2010/main" val="4228203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59994-389D-473A-A56C-0E32F14DC934}"/>
              </a:ext>
            </a:extLst>
          </p:cNvPr>
          <p:cNvSpPr>
            <a:spLocks noGrp="1"/>
          </p:cNvSpPr>
          <p:nvPr>
            <p:ph type="title"/>
          </p:nvPr>
        </p:nvSpPr>
        <p:spPr/>
        <p:txBody>
          <a:bodyPr>
            <a:normAutofit/>
          </a:bodyPr>
          <a:lstStyle/>
          <a:p>
            <a:r>
              <a:rPr lang="en-US" sz="4000" noProof="0" dirty="0"/>
              <a:t>Operations is Cross-Functional</a:t>
            </a:r>
          </a:p>
        </p:txBody>
      </p:sp>
      <p:sp>
        <p:nvSpPr>
          <p:cNvPr id="3" name="Content Placeholder 2">
            <a:extLst>
              <a:ext uri="{FF2B5EF4-FFF2-40B4-BE49-F238E27FC236}">
                <a16:creationId xmlns:a16="http://schemas.microsoft.com/office/drawing/2014/main" id="{E4871E14-CEDE-44FD-834E-FABB93FB856D}"/>
              </a:ext>
            </a:extLst>
          </p:cNvPr>
          <p:cNvSpPr>
            <a:spLocks noGrp="1"/>
          </p:cNvSpPr>
          <p:nvPr>
            <p:ph idx="1"/>
          </p:nvPr>
        </p:nvSpPr>
        <p:spPr>
          <a:xfrm>
            <a:off x="822325" y="1846263"/>
            <a:ext cx="4206875" cy="3106737"/>
          </a:xfrm>
        </p:spPr>
        <p:txBody>
          <a:bodyPr/>
          <a:lstStyle/>
          <a:p>
            <a:r>
              <a:rPr lang="en-US" altLang="en-US" b="1" noProof="0" dirty="0">
                <a:solidFill>
                  <a:schemeClr val="tx1"/>
                </a:solidFill>
              </a:rPr>
              <a:t>Every function in every organization touches Operations and the Supply Chain.</a:t>
            </a:r>
          </a:p>
          <a:p>
            <a:r>
              <a:rPr lang="en-US" altLang="en-US" b="1" noProof="0" dirty="0">
                <a:solidFill>
                  <a:schemeClr val="tx1"/>
                </a:solidFill>
              </a:rPr>
              <a:t>Learn how students majoring in other functions --</a:t>
            </a:r>
            <a:r>
              <a:rPr lang="en-US" altLang="en-US" noProof="0" dirty="0">
                <a:solidFill>
                  <a:schemeClr val="tx1"/>
                </a:solidFill>
              </a:rPr>
              <a:t> </a:t>
            </a:r>
            <a:r>
              <a:rPr lang="en-US" altLang="en-US" i="1" noProof="0" dirty="0">
                <a:solidFill>
                  <a:schemeClr val="tx1"/>
                </a:solidFill>
              </a:rPr>
              <a:t>Marketing, Finance, Accounting, Human Resources, Information Systems </a:t>
            </a:r>
            <a:r>
              <a:rPr lang="en-US" altLang="en-US" noProof="0" dirty="0">
                <a:solidFill>
                  <a:schemeClr val="tx1"/>
                </a:solidFill>
              </a:rPr>
              <a:t>-- </a:t>
            </a:r>
            <a:r>
              <a:rPr lang="en-US" altLang="en-US" b="1" noProof="0" dirty="0">
                <a:solidFill>
                  <a:schemeClr val="tx1"/>
                </a:solidFill>
              </a:rPr>
              <a:t>interact with Operations by watching for the </a:t>
            </a:r>
            <a:r>
              <a:rPr lang="en-US" altLang="en-US" b="1" u="sng" noProof="0" dirty="0">
                <a:solidFill>
                  <a:schemeClr val="tx1"/>
                </a:solidFill>
              </a:rPr>
              <a:t>Handshake</a:t>
            </a:r>
            <a:r>
              <a:rPr lang="en-US" altLang="en-US" b="1" noProof="0" dirty="0">
                <a:solidFill>
                  <a:schemeClr val="tx1"/>
                </a:solidFill>
              </a:rPr>
              <a:t>, which signals cross-functional decisions.</a:t>
            </a:r>
          </a:p>
        </p:txBody>
      </p:sp>
      <p:pic>
        <p:nvPicPr>
          <p:cNvPr id="10" name="Picture 9" descr="The handshake symbol is shown.">
            <a:extLst>
              <a:ext uri="{FF2B5EF4-FFF2-40B4-BE49-F238E27FC236}">
                <a16:creationId xmlns:a16="http://schemas.microsoft.com/office/drawing/2014/main" id="{A3EB9087-C952-4614-87FD-D53A29A82FEC}"/>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105400" y="1920599"/>
            <a:ext cx="3340898" cy="3200677"/>
          </a:xfrm>
          <a:prstGeom prst="rect">
            <a:avLst/>
          </a:prstGeom>
        </p:spPr>
      </p:pic>
    </p:spTree>
    <p:extLst>
      <p:ext uri="{BB962C8B-B14F-4D97-AF65-F5344CB8AC3E}">
        <p14:creationId xmlns:p14="http://schemas.microsoft.com/office/powerpoint/2010/main" val="1928955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59994-389D-473A-A56C-0E32F14DC934}"/>
              </a:ext>
            </a:extLst>
          </p:cNvPr>
          <p:cNvSpPr>
            <a:spLocks noGrp="1"/>
          </p:cNvSpPr>
          <p:nvPr>
            <p:ph type="title"/>
          </p:nvPr>
        </p:nvSpPr>
        <p:spPr/>
        <p:txBody>
          <a:bodyPr>
            <a:normAutofit/>
          </a:bodyPr>
          <a:lstStyle/>
          <a:p>
            <a:r>
              <a:rPr lang="en-US" sz="4000" noProof="0" dirty="0"/>
              <a:t>Study Real Business Scenarios</a:t>
            </a:r>
          </a:p>
        </p:txBody>
      </p:sp>
      <p:pic>
        <p:nvPicPr>
          <p:cNvPr id="4" name="Picture 3" descr="A screenshot of a Case Studies section from the text and includes the callout: A key feature of this book is learning how Operations and Supply Chain issues are tackled in real situations.">
            <a:extLst>
              <a:ext uri="{FF2B5EF4-FFF2-40B4-BE49-F238E27FC236}">
                <a16:creationId xmlns:a16="http://schemas.microsoft.com/office/drawing/2014/main" id="{8EDD91AB-C57B-46C5-9352-C5289F385246}"/>
              </a:ext>
            </a:extLst>
          </p:cNvPr>
          <p:cNvPicPr>
            <a:picLocks noChangeAspect="1"/>
          </p:cNvPicPr>
          <p:nvPr/>
        </p:nvPicPr>
        <p:blipFill>
          <a:blip r:embed="rId3"/>
          <a:stretch>
            <a:fillRect/>
          </a:stretch>
        </p:blipFill>
        <p:spPr>
          <a:xfrm>
            <a:off x="653007" y="2362200"/>
            <a:ext cx="7882435" cy="3318371"/>
          </a:xfrm>
          <a:prstGeom prst="rect">
            <a:avLst/>
          </a:prstGeom>
        </p:spPr>
      </p:pic>
    </p:spTree>
    <p:extLst>
      <p:ext uri="{BB962C8B-B14F-4D97-AF65-F5344CB8AC3E}">
        <p14:creationId xmlns:p14="http://schemas.microsoft.com/office/powerpoint/2010/main" val="3398188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59994-389D-473A-A56C-0E32F14DC934}"/>
              </a:ext>
            </a:extLst>
          </p:cNvPr>
          <p:cNvSpPr>
            <a:spLocks noGrp="1"/>
          </p:cNvSpPr>
          <p:nvPr>
            <p:ph type="title"/>
          </p:nvPr>
        </p:nvSpPr>
        <p:spPr/>
        <p:txBody>
          <a:bodyPr>
            <a:normAutofit/>
          </a:bodyPr>
          <a:lstStyle/>
          <a:p>
            <a:r>
              <a:rPr lang="en-US" sz="4000" noProof="0" dirty="0"/>
              <a:t>Key Points and Terms</a:t>
            </a:r>
          </a:p>
        </p:txBody>
      </p:sp>
      <p:pic>
        <p:nvPicPr>
          <p:cNvPr id="6" name="Picture 5" descr="A screenshot of a Key Points and Terms section from the text and includes the callout: You can both preview and review the key points and terms. Also a screenshot of a Key Terms section from the text, with its accompanying callout: These are found at the end of each chapter.">
            <a:extLst>
              <a:ext uri="{FF2B5EF4-FFF2-40B4-BE49-F238E27FC236}">
                <a16:creationId xmlns:a16="http://schemas.microsoft.com/office/drawing/2014/main" id="{2CC30138-53C7-433D-AA1A-422FAC28E024}"/>
              </a:ext>
            </a:extLst>
          </p:cNvPr>
          <p:cNvPicPr>
            <a:picLocks noChangeAspect="1"/>
          </p:cNvPicPr>
          <p:nvPr/>
        </p:nvPicPr>
        <p:blipFill>
          <a:blip r:embed="rId3"/>
          <a:stretch>
            <a:fillRect/>
          </a:stretch>
        </p:blipFill>
        <p:spPr>
          <a:xfrm>
            <a:off x="952637" y="2146215"/>
            <a:ext cx="7238727" cy="3568785"/>
          </a:xfrm>
          <a:prstGeom prst="rect">
            <a:avLst/>
          </a:prstGeom>
        </p:spPr>
      </p:pic>
    </p:spTree>
    <p:extLst>
      <p:ext uri="{BB962C8B-B14F-4D97-AF65-F5344CB8AC3E}">
        <p14:creationId xmlns:p14="http://schemas.microsoft.com/office/powerpoint/2010/main" val="1872404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59994-389D-473A-A56C-0E32F14DC934}"/>
              </a:ext>
            </a:extLst>
          </p:cNvPr>
          <p:cNvSpPr>
            <a:spLocks noGrp="1"/>
          </p:cNvSpPr>
          <p:nvPr>
            <p:ph type="title"/>
          </p:nvPr>
        </p:nvSpPr>
        <p:spPr/>
        <p:txBody>
          <a:bodyPr>
            <a:normAutofit/>
          </a:bodyPr>
          <a:lstStyle/>
          <a:p>
            <a:r>
              <a:rPr lang="en-US" sz="4000" noProof="0" dirty="0"/>
              <a:t>Helping You Practice Calculations</a:t>
            </a:r>
          </a:p>
        </p:txBody>
      </p:sp>
      <p:pic>
        <p:nvPicPr>
          <p:cNvPr id="5" name="Picture 4" descr="A screenshot of an Example section from the text and includes the callout: Within the chapter.">
            <a:extLst>
              <a:ext uri="{FF2B5EF4-FFF2-40B4-BE49-F238E27FC236}">
                <a16:creationId xmlns:a16="http://schemas.microsoft.com/office/drawing/2014/main" id="{DED95CAF-142E-4395-8EE2-AD78A662E7B4}"/>
              </a:ext>
            </a:extLst>
          </p:cNvPr>
          <p:cNvPicPr>
            <a:picLocks noChangeAspect="1"/>
          </p:cNvPicPr>
          <p:nvPr/>
        </p:nvPicPr>
        <p:blipFill>
          <a:blip r:embed="rId3"/>
          <a:stretch>
            <a:fillRect/>
          </a:stretch>
        </p:blipFill>
        <p:spPr>
          <a:xfrm>
            <a:off x="985757" y="1971089"/>
            <a:ext cx="7172486" cy="1599466"/>
          </a:xfrm>
          <a:prstGeom prst="rect">
            <a:avLst/>
          </a:prstGeom>
        </p:spPr>
      </p:pic>
      <p:pic>
        <p:nvPicPr>
          <p:cNvPr id="10" name="Picture 9" descr="A screenshot of a Solved Problems section from the text and includes the callout: At the end of the chapter.">
            <a:extLst>
              <a:ext uri="{FF2B5EF4-FFF2-40B4-BE49-F238E27FC236}">
                <a16:creationId xmlns:a16="http://schemas.microsoft.com/office/drawing/2014/main" id="{B9296DFC-835A-499F-9699-69277076B169}"/>
              </a:ext>
            </a:extLst>
          </p:cNvPr>
          <p:cNvPicPr>
            <a:picLocks noChangeAspect="1"/>
          </p:cNvPicPr>
          <p:nvPr/>
        </p:nvPicPr>
        <p:blipFill>
          <a:blip r:embed="rId4"/>
          <a:stretch>
            <a:fillRect/>
          </a:stretch>
        </p:blipFill>
        <p:spPr>
          <a:xfrm>
            <a:off x="1473654" y="3733800"/>
            <a:ext cx="6196692" cy="2273461"/>
          </a:xfrm>
          <a:prstGeom prst="rect">
            <a:avLst/>
          </a:prstGeom>
        </p:spPr>
      </p:pic>
    </p:spTree>
    <p:extLst>
      <p:ext uri="{BB962C8B-B14F-4D97-AF65-F5344CB8AC3E}">
        <p14:creationId xmlns:p14="http://schemas.microsoft.com/office/powerpoint/2010/main" val="2558992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59994-389D-473A-A56C-0E32F14DC934}"/>
              </a:ext>
            </a:extLst>
          </p:cNvPr>
          <p:cNvSpPr>
            <a:spLocks noGrp="1"/>
          </p:cNvSpPr>
          <p:nvPr>
            <p:ph type="title"/>
          </p:nvPr>
        </p:nvSpPr>
        <p:spPr/>
        <p:txBody>
          <a:bodyPr>
            <a:normAutofit/>
          </a:bodyPr>
          <a:lstStyle/>
          <a:p>
            <a:r>
              <a:rPr lang="en-US" sz="4000" noProof="0" dirty="0"/>
              <a:t>Current Examples</a:t>
            </a:r>
          </a:p>
        </p:txBody>
      </p:sp>
      <p:pic>
        <p:nvPicPr>
          <p:cNvPr id="3" name="Picture 2" descr="Photo of outside of Apple building and the caption: Apple manages a complex supply chain and operations across the globe.">
            <a:extLst>
              <a:ext uri="{FF2B5EF4-FFF2-40B4-BE49-F238E27FC236}">
                <a16:creationId xmlns:a16="http://schemas.microsoft.com/office/drawing/2014/main" id="{FA7BF0A5-A022-44AE-B451-60599E547A75}"/>
              </a:ext>
            </a:extLst>
          </p:cNvPr>
          <p:cNvPicPr>
            <a:picLocks noChangeAspect="1"/>
          </p:cNvPicPr>
          <p:nvPr/>
        </p:nvPicPr>
        <p:blipFill>
          <a:blip r:embed="rId2"/>
          <a:stretch>
            <a:fillRect/>
          </a:stretch>
        </p:blipFill>
        <p:spPr>
          <a:xfrm>
            <a:off x="906344" y="1905000"/>
            <a:ext cx="2511770" cy="4011516"/>
          </a:xfrm>
          <a:prstGeom prst="rect">
            <a:avLst/>
          </a:prstGeom>
        </p:spPr>
      </p:pic>
      <p:sp>
        <p:nvSpPr>
          <p:cNvPr id="5" name="Content Placeholder 4">
            <a:extLst>
              <a:ext uri="{FF2B5EF4-FFF2-40B4-BE49-F238E27FC236}">
                <a16:creationId xmlns:a16="http://schemas.microsoft.com/office/drawing/2014/main" id="{D3407904-A4DC-4432-9999-E89418D8CEE0}"/>
              </a:ext>
            </a:extLst>
          </p:cNvPr>
          <p:cNvSpPr>
            <a:spLocks noGrp="1"/>
          </p:cNvSpPr>
          <p:nvPr>
            <p:ph idx="1"/>
          </p:nvPr>
        </p:nvSpPr>
        <p:spPr>
          <a:xfrm>
            <a:off x="3657599" y="2702305"/>
            <a:ext cx="1981201" cy="2130951"/>
          </a:xfrm>
        </p:spPr>
        <p:txBody>
          <a:bodyPr/>
          <a:lstStyle/>
          <a:p>
            <a:r>
              <a:rPr lang="en-US" b="1" noProof="0" dirty="0">
                <a:solidFill>
                  <a:schemeClr val="tx1"/>
                </a:solidFill>
              </a:rPr>
              <a:t>Throughout the text, company and industry examples illustrate real use of the ideas.</a:t>
            </a:r>
          </a:p>
        </p:txBody>
      </p:sp>
      <p:pic>
        <p:nvPicPr>
          <p:cNvPr id="18" name="Picture 3" descr="Photo of Kanban square at Honeywell.">
            <a:extLst>
              <a:ext uri="{FF2B5EF4-FFF2-40B4-BE49-F238E27FC236}">
                <a16:creationId xmlns:a16="http://schemas.microsoft.com/office/drawing/2014/main" id="{024D09E0-83B7-4648-B0F2-0D95F1D2B77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00406" y="1941411"/>
            <a:ext cx="2083668" cy="232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Photo of outside of Harrah's casino.">
            <a:extLst>
              <a:ext uri="{FF2B5EF4-FFF2-40B4-BE49-F238E27FC236}">
                <a16:creationId xmlns:a16="http://schemas.microsoft.com/office/drawing/2014/main" id="{39474F57-EA78-472D-BE37-EDDF4D85390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4298688"/>
            <a:ext cx="2313862" cy="178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8801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59994-389D-473A-A56C-0E32F14DC934}"/>
              </a:ext>
            </a:extLst>
          </p:cNvPr>
          <p:cNvSpPr>
            <a:spLocks noGrp="1"/>
          </p:cNvSpPr>
          <p:nvPr>
            <p:ph type="title"/>
          </p:nvPr>
        </p:nvSpPr>
        <p:spPr/>
        <p:txBody>
          <a:bodyPr>
            <a:normAutofit/>
          </a:bodyPr>
          <a:lstStyle/>
          <a:p>
            <a:r>
              <a:rPr lang="en-US" sz="4000" noProof="0" dirty="0"/>
              <a:t>Operations Leader Boxes</a:t>
            </a:r>
          </a:p>
        </p:txBody>
      </p:sp>
      <p:pic>
        <p:nvPicPr>
          <p:cNvPr id="4" name="Picture 3" descr="Screenshot of Operations Leader boxed feature with the callout: You will see 44 Operations Leader boxes highlighting companies that are business leaders on chapter topics.">
            <a:extLst>
              <a:ext uri="{FF2B5EF4-FFF2-40B4-BE49-F238E27FC236}">
                <a16:creationId xmlns:a16="http://schemas.microsoft.com/office/drawing/2014/main" id="{197DD61A-1CCD-4502-8EEA-E5B03E6BAB34}"/>
              </a:ext>
            </a:extLst>
          </p:cNvPr>
          <p:cNvPicPr>
            <a:picLocks noChangeAspect="1"/>
          </p:cNvPicPr>
          <p:nvPr/>
        </p:nvPicPr>
        <p:blipFill>
          <a:blip r:embed="rId3"/>
          <a:stretch>
            <a:fillRect/>
          </a:stretch>
        </p:blipFill>
        <p:spPr>
          <a:xfrm>
            <a:off x="793039" y="2315852"/>
            <a:ext cx="7557922" cy="2805424"/>
          </a:xfrm>
          <a:prstGeom prst="rect">
            <a:avLst/>
          </a:prstGeom>
        </p:spPr>
      </p:pic>
    </p:spTree>
    <p:extLst>
      <p:ext uri="{BB962C8B-B14F-4D97-AF65-F5344CB8AC3E}">
        <p14:creationId xmlns:p14="http://schemas.microsoft.com/office/powerpoint/2010/main" val="1934074930"/>
      </p:ext>
    </p:extLst>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1640</TotalTime>
  <Words>244</Words>
  <Application>Microsoft Office PowerPoint</Application>
  <PresentationFormat>On-screen Show (4:3)</PresentationFormat>
  <Paragraphs>38</Paragraphs>
  <Slides>12</Slides>
  <Notes>7</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12</vt:i4>
      </vt:variant>
    </vt:vector>
  </HeadingPairs>
  <TitlesOfParts>
    <vt:vector size="21" baseType="lpstr">
      <vt:lpstr>Arial</vt:lpstr>
      <vt:lpstr>Calibri</vt:lpstr>
      <vt:lpstr>Calibri Light</vt:lpstr>
      <vt:lpstr>Tahoma</vt:lpstr>
      <vt:lpstr>Times New Roman</vt:lpstr>
      <vt:lpstr>Wingdings</vt:lpstr>
      <vt:lpstr>Recommending A Strategy</vt:lpstr>
      <vt:lpstr>Custom Design</vt:lpstr>
      <vt:lpstr>Retrospect</vt:lpstr>
      <vt:lpstr>Getting the most from your textbook…</vt:lpstr>
      <vt:lpstr>What You Will Find Inside…</vt:lpstr>
      <vt:lpstr>What You Are Learning</vt:lpstr>
      <vt:lpstr>Operations is Cross-Functional</vt:lpstr>
      <vt:lpstr>Study Real Business Scenarios</vt:lpstr>
      <vt:lpstr>Key Points and Terms</vt:lpstr>
      <vt:lpstr>Helping You Practice Calculations</vt:lpstr>
      <vt:lpstr>Current Examples</vt:lpstr>
      <vt:lpstr>Operations Leader Boxes</vt:lpstr>
      <vt:lpstr>Analytics Using Excel</vt:lpstr>
      <vt:lpstr>Analytics in Technical Chapters</vt:lpstr>
      <vt:lpstr>Where You Can Find More Info</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 Michaelammal</cp:lastModifiedBy>
  <cp:revision>317</cp:revision>
  <cp:lastPrinted>1999-04-07T23:38:54Z</cp:lastPrinted>
  <dcterms:created xsi:type="dcterms:W3CDTF">1999-03-28T03:57:01Z</dcterms:created>
  <dcterms:modified xsi:type="dcterms:W3CDTF">2020-03-20T08:46:08Z</dcterms:modified>
</cp:coreProperties>
</file>