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Lst>
  <p:notesMasterIdLst>
    <p:notesMasterId r:id="rId39"/>
  </p:notesMasterIdLst>
  <p:handoutMasterIdLst>
    <p:handoutMasterId r:id="rId40"/>
  </p:handoutMasterIdLst>
  <p:sldIdLst>
    <p:sldId id="300" r:id="rId4"/>
    <p:sldId id="301" r:id="rId5"/>
    <p:sldId id="302" r:id="rId6"/>
    <p:sldId id="303"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321" r:id="rId25"/>
    <p:sldId id="322" r:id="rId26"/>
    <p:sldId id="323" r:id="rId27"/>
    <p:sldId id="324" r:id="rId28"/>
    <p:sldId id="325" r:id="rId29"/>
    <p:sldId id="327" r:id="rId30"/>
    <p:sldId id="328" r:id="rId31"/>
    <p:sldId id="332" r:id="rId32"/>
    <p:sldId id="333" r:id="rId33"/>
    <p:sldId id="334" r:id="rId34"/>
    <p:sldId id="329" r:id="rId35"/>
    <p:sldId id="330" r:id="rId36"/>
    <p:sldId id="331" r:id="rId37"/>
    <p:sldId id="335" r:id="rId3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00"/>
            <p14:sldId id="301"/>
            <p14:sldId id="302"/>
            <p14:sldId id="303"/>
            <p14:sldId id="304"/>
            <p14:sldId id="305"/>
            <p14:sldId id="306"/>
            <p14:sldId id="307"/>
            <p14:sldId id="308"/>
            <p14:sldId id="309"/>
            <p14:sldId id="310"/>
            <p14:sldId id="311"/>
            <p14:sldId id="312"/>
            <p14:sldId id="313"/>
            <p14:sldId id="314"/>
            <p14:sldId id="315"/>
            <p14:sldId id="316"/>
            <p14:sldId id="317"/>
            <p14:sldId id="318"/>
            <p14:sldId id="319"/>
            <p14:sldId id="320"/>
            <p14:sldId id="321"/>
            <p14:sldId id="322"/>
            <p14:sldId id="323"/>
            <p14:sldId id="324"/>
            <p14:sldId id="325"/>
          </p14:sldIdLst>
        </p14:section>
        <p14:section name="Appendix: Image Descriptions for Unsighted Students" id="{65D37CF6-B4D5-407C-AC35-00B178554FA6}">
          <p14:sldIdLst>
            <p14:sldId id="327"/>
            <p14:sldId id="328"/>
            <p14:sldId id="332"/>
            <p14:sldId id="333"/>
            <p14:sldId id="334"/>
            <p14:sldId id="329"/>
            <p14:sldId id="330"/>
            <p14:sldId id="331"/>
            <p14:sldId id="335"/>
          </p14:sldIdLst>
        </p14:section>
      </p14:sectionLst>
    </p:ext>
    <p:ext uri="{EFAFB233-063F-42B5-8137-9DF3F51BA10A}">
      <p15:sldGuideLst xmlns:p15="http://schemas.microsoft.com/office/powerpoint/2012/main">
        <p15:guide id="1" orient="horz" pos="3840">
          <p15:clr>
            <a:srgbClr val="A4A3A4"/>
          </p15:clr>
        </p15:guide>
        <p15:guide id="2"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0000C0"/>
    <a:srgbClr val="0070C0"/>
    <a:srgbClr val="404040"/>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41" autoAdjust="0"/>
    <p:restoredTop sz="94063" autoAdjust="0"/>
  </p:normalViewPr>
  <p:slideViewPr>
    <p:cSldViewPr>
      <p:cViewPr varScale="1">
        <p:scale>
          <a:sx n="77" d="100"/>
          <a:sy n="77" d="100"/>
        </p:scale>
        <p:origin x="1834" y="62"/>
      </p:cViewPr>
      <p:guideLst>
        <p:guide orient="horz" pos="3840"/>
        <p:guide pos="201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4</a:t>
            </a:fld>
            <a:endParaRPr lang="en-US" altLang="en-US"/>
          </a:p>
        </p:txBody>
      </p:sp>
    </p:spTree>
    <p:extLst>
      <p:ext uri="{BB962C8B-B14F-4D97-AF65-F5344CB8AC3E}">
        <p14:creationId xmlns:p14="http://schemas.microsoft.com/office/powerpoint/2010/main" val="1861793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19</a:t>
            </a:fld>
            <a:endParaRPr lang="en-US" altLang="en-US"/>
          </a:p>
        </p:txBody>
      </p:sp>
    </p:spTree>
    <p:extLst>
      <p:ext uri="{BB962C8B-B14F-4D97-AF65-F5344CB8AC3E}">
        <p14:creationId xmlns:p14="http://schemas.microsoft.com/office/powerpoint/2010/main" val="1021939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26</a:t>
            </a:fld>
            <a:endParaRPr lang="en-US" altLang="en-US"/>
          </a:p>
        </p:txBody>
      </p:sp>
    </p:spTree>
    <p:extLst>
      <p:ext uri="{BB962C8B-B14F-4D97-AF65-F5344CB8AC3E}">
        <p14:creationId xmlns:p14="http://schemas.microsoft.com/office/powerpoint/2010/main" val="688436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3/31/2020</a:t>
            </a:fld>
            <a:endParaRPr lang="en-US"/>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3/31/2020</a:t>
            </a:fld>
            <a:endParaRPr lang="en-US"/>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3/31/2020</a:t>
            </a:fld>
            <a:endParaRPr lang="en-US"/>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3/31/2020</a:t>
            </a:fld>
            <a:endParaRPr lang="en-US"/>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3/31/2020</a:t>
            </a:fld>
            <a:endParaRPr lang="en-US"/>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3/31/2020</a:t>
            </a:fld>
            <a:endParaRPr lang="en-US"/>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3/31/2020</a:t>
            </a:fld>
            <a:endParaRPr lang="en-US"/>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3/31/2020</a:t>
            </a:fld>
            <a:endParaRPr lang="en-US"/>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3/31/2020</a:t>
            </a:fld>
            <a:endParaRPr lang="en-US"/>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3/31/2020</a:t>
            </a:fld>
            <a:endParaRPr lang="en-US"/>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3/31/2020</a:t>
            </a:fld>
            <a:endParaRPr lang="en-US"/>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3/31/2020</a:t>
            </a:fld>
            <a:endParaRPr lang="en-US"/>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3/31/2020</a:t>
            </a:fld>
            <a:endParaRPr lang="en-US"/>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3/31/2020</a:t>
            </a:fld>
            <a:endParaRPr lang="en-US"/>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3/31/2020</a:t>
            </a:fld>
            <a:endParaRPr lang="en-US"/>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18-</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18-</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0999" y="6553428"/>
            <a:ext cx="4572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18-</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lvl1pPr marL="0" indent="0">
              <a:spcBef>
                <a:spcPts val="1000"/>
              </a:spcBef>
              <a:spcAft>
                <a:spcPts val="0"/>
              </a:spcAft>
              <a:buNone/>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442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0999" y="6553428"/>
            <a:ext cx="3651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18-</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3/31/2020</a:t>
            </a:fld>
            <a:endParaRPr lang="en-US"/>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3/31/2020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3-</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24530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3/31/2020</a:t>
            </a:fld>
            <a:endParaRPr lang="en-US"/>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a:p>
        </p:txBody>
      </p:sp>
    </p:spTree>
    <p:extLst>
      <p:ext uri="{BB962C8B-B14F-4D97-AF65-F5344CB8AC3E}">
        <p14:creationId xmlns:p14="http://schemas.microsoft.com/office/powerpoint/2010/main" val="49020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3/31/2020</a:t>
            </a:fld>
            <a:endParaRPr lang="en-US"/>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a:p>
        </p:txBody>
      </p:sp>
    </p:spTree>
    <p:extLst>
      <p:ext uri="{BB962C8B-B14F-4D97-AF65-F5344CB8AC3E}">
        <p14:creationId xmlns:p14="http://schemas.microsoft.com/office/powerpoint/2010/main" val="315084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3/31/2020</a:t>
            </a:fld>
            <a:endParaRPr lang="en-US"/>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a:p>
        </p:txBody>
      </p:sp>
    </p:spTree>
    <p:extLst>
      <p:ext uri="{BB962C8B-B14F-4D97-AF65-F5344CB8AC3E}">
        <p14:creationId xmlns:p14="http://schemas.microsoft.com/office/powerpoint/2010/main" val="961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3/31/2020</a:t>
            </a:fld>
            <a:endParaRPr lang="en-US"/>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a:p>
        </p:txBody>
      </p:sp>
    </p:spTree>
    <p:extLst>
      <p:ext uri="{BB962C8B-B14F-4D97-AF65-F5344CB8AC3E}">
        <p14:creationId xmlns:p14="http://schemas.microsoft.com/office/powerpoint/2010/main" val="377180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3/31/2020</a:t>
            </a:fld>
            <a:endParaRPr lang="en-US"/>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a:p>
        </p:txBody>
      </p:sp>
    </p:spTree>
    <p:extLst>
      <p:ext uri="{BB962C8B-B14F-4D97-AF65-F5344CB8AC3E}">
        <p14:creationId xmlns:p14="http://schemas.microsoft.com/office/powerpoint/2010/main" val="805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3/31/2020</a:t>
            </a:fld>
            <a:endParaRPr lang="en-US"/>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3/31/2020</a:t>
            </a:fld>
            <a:endParaRPr lang="en-US"/>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3/31/2020</a:t>
            </a:fld>
            <a:endParaRPr lang="en-US"/>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35" r:id="rId3"/>
    <p:sldLayoutId id="2147484836" r:id="rId4"/>
    <p:sldLayoutId id="2147484837" r:id="rId5"/>
    <p:sldLayoutId id="2147484838" r:id="rId6"/>
    <p:sldLayoutId id="2147484839" r:id="rId7"/>
    <p:sldLayoutId id="2147484840" r:id="rId8"/>
    <p:sldLayoutId id="2147484841" r:id="rId9"/>
    <p:sldLayoutId id="2147484842" r:id="rId10"/>
    <p:sldLayoutId id="2147484843" r:id="rId11"/>
    <p:sldLayoutId id="2147484844" r:id="rId12"/>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7.jpe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31.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9.jpe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5.xml"/><Relationship Id="rId1" Type="http://schemas.openxmlformats.org/officeDocument/2006/relationships/vmlDrawing" Target="../drawings/vmlDrawing1.vml"/><Relationship Id="rId4" Type="http://schemas.openxmlformats.org/officeDocument/2006/relationships/image" Target="../media/image10.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5.xml"/><Relationship Id="rId1" Type="http://schemas.openxmlformats.org/officeDocument/2006/relationships/vmlDrawing" Target="../drawings/vmlDrawing2.vml"/><Relationship Id="rId6" Type="http://schemas.openxmlformats.org/officeDocument/2006/relationships/image" Target="../media/image12.wmf"/><Relationship Id="rId5" Type="http://schemas.openxmlformats.org/officeDocument/2006/relationships/oleObject" Target="../embeddings/oleObject3.bin"/><Relationship Id="rId4" Type="http://schemas.openxmlformats.org/officeDocument/2006/relationships/image" Target="../media/image11.wmf"/></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5.xml"/><Relationship Id="rId4" Type="http://schemas.openxmlformats.org/officeDocument/2006/relationships/slide" Target="slide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14.jpeg"/><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16.jpeg"/><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1.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2.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3.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5.jpe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8350-4E51-4E26-B74C-81F194E0431C}"/>
              </a:ext>
            </a:extLst>
          </p:cNvPr>
          <p:cNvSpPr>
            <a:spLocks noGrp="1"/>
          </p:cNvSpPr>
          <p:nvPr>
            <p:ph type="ctrTitle"/>
          </p:nvPr>
        </p:nvSpPr>
        <p:spPr>
          <a:xfrm>
            <a:off x="822325" y="3048000"/>
            <a:ext cx="4205288" cy="1276350"/>
          </a:xfrm>
        </p:spPr>
        <p:txBody>
          <a:bodyPr>
            <a:normAutofit fontScale="90000"/>
          </a:bodyPr>
          <a:lstStyle/>
          <a:p>
            <a:pPr eaLnBrk="1" hangingPunct="1">
              <a:lnSpc>
                <a:spcPct val="80000"/>
              </a:lnSpc>
              <a:defRPr/>
            </a:pPr>
            <a:r>
              <a:rPr lang="en-US" altLang="en-US" b="1" noProof="0" dirty="0">
                <a:solidFill>
                  <a:schemeClr val="tx1"/>
                </a:solidFill>
              </a:rPr>
              <a:t>Chapter 18</a:t>
            </a:r>
            <a:endParaRPr lang="en-US" noProof="0" dirty="0"/>
          </a:p>
        </p:txBody>
      </p:sp>
      <p:sp>
        <p:nvSpPr>
          <p:cNvPr id="3" name="Subtitle 2">
            <a:extLst>
              <a:ext uri="{FF2B5EF4-FFF2-40B4-BE49-F238E27FC236}">
                <a16:creationId xmlns:a16="http://schemas.microsoft.com/office/drawing/2014/main" id="{D1469110-DD43-431C-8B65-07A526786650}"/>
              </a:ext>
            </a:extLst>
          </p:cNvPr>
          <p:cNvSpPr>
            <a:spLocks noGrp="1"/>
          </p:cNvSpPr>
          <p:nvPr>
            <p:ph type="subTitle" idx="1"/>
          </p:nvPr>
        </p:nvSpPr>
        <p:spPr>
          <a:xfrm>
            <a:off x="825500" y="4456113"/>
            <a:ext cx="4203700" cy="1143000"/>
          </a:xfrm>
        </p:spPr>
        <p:txBody>
          <a:bodyPr>
            <a:normAutofit/>
          </a:bodyPr>
          <a:lstStyle/>
          <a:p>
            <a:pPr>
              <a:defRPr/>
            </a:pPr>
            <a:r>
              <a:rPr lang="en-US" altLang="en-US" sz="3200" b="1" dirty="0">
                <a:solidFill>
                  <a:schemeClr val="tx1"/>
                </a:solidFill>
              </a:rPr>
              <a:t>Logistics</a:t>
            </a:r>
            <a:endParaRPr lang="en-US" sz="3200" noProof="0" dirty="0"/>
          </a:p>
        </p:txBody>
      </p:sp>
      <p:pic>
        <p:nvPicPr>
          <p:cNvPr id="18436" name="Picture 2" descr="Book cover image">
            <a:extLst>
              <a:ext uri="{FF2B5EF4-FFF2-40B4-BE49-F238E27FC236}">
                <a16:creationId xmlns:a16="http://schemas.microsoft.com/office/drawing/2014/main" id="{40BA9849-DF23-4D39-BD01-8D558E933C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319213"/>
            <a:ext cx="3505200"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Content Placeholder 3">
            <a:extLst>
              <a:ext uri="{FF2B5EF4-FFF2-40B4-BE49-F238E27FC236}">
                <a16:creationId xmlns:a16="http://schemas.microsoft.com/office/drawing/2014/main" id="{40F19F76-3542-4D1C-AFBB-250FB6FF6C63}"/>
              </a:ext>
            </a:extLst>
          </p:cNvPr>
          <p:cNvSpPr>
            <a:spLocks noGrp="1"/>
          </p:cNvSpPr>
          <p:nvPr>
            <p:ph sz="quarter" idx="13"/>
          </p:nvPr>
        </p:nvSpPr>
        <p:spPr>
          <a:xfrm>
            <a:off x="457200" y="6427788"/>
            <a:ext cx="7391400" cy="384175"/>
          </a:xfrm>
        </p:spPr>
        <p:txBody>
          <a:bodyPr/>
          <a:lstStyle/>
          <a:p>
            <a:r>
              <a:rPr lang="en-US" altLang="en-US" sz="1200" noProof="0" dirty="0">
                <a:solidFill>
                  <a:schemeClr val="bg1"/>
                </a:solidFill>
              </a:rPr>
              <a:t>© 2021 McGraw Hill. All rights reserved. Authorized only for instructor use in the classroom. No reproduction or further distribution permitted without the prior written consent of McGraw Hill.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Transportation Decisions </a:t>
            </a:r>
            <a:r>
              <a:rPr lang="en-US" sz="2800" dirty="0"/>
              <a:t>(Table 18.1)</a:t>
            </a:r>
          </a:p>
        </p:txBody>
      </p:sp>
      <p:graphicFrame>
        <p:nvGraphicFramePr>
          <p:cNvPr id="10" name="Table 9"/>
          <p:cNvGraphicFramePr>
            <a:graphicFrameLocks noGrp="1"/>
          </p:cNvGraphicFramePr>
          <p:nvPr>
            <p:extLst>
              <p:ext uri="{D42A27DB-BD31-4B8C-83A1-F6EECF244321}">
                <p14:modId xmlns:p14="http://schemas.microsoft.com/office/powerpoint/2010/main" val="3550143062"/>
              </p:ext>
            </p:extLst>
          </p:nvPr>
        </p:nvGraphicFramePr>
        <p:xfrm>
          <a:off x="738120" y="1876488"/>
          <a:ext cx="7680960" cy="4297680"/>
        </p:xfrm>
        <a:graphic>
          <a:graphicData uri="http://schemas.openxmlformats.org/drawingml/2006/table">
            <a:tbl>
              <a:tblPr firstRow="1" bandRow="1">
                <a:tableStyleId>{5C22544A-7EE6-4342-B048-85BDC9FD1C3A}</a:tableStyleId>
              </a:tblPr>
              <a:tblGrid>
                <a:gridCol w="1371600">
                  <a:extLst>
                    <a:ext uri="{9D8B030D-6E8A-4147-A177-3AD203B41FA5}">
                      <a16:colId xmlns:a16="http://schemas.microsoft.com/office/drawing/2014/main" val="20000"/>
                    </a:ext>
                  </a:extLst>
                </a:gridCol>
                <a:gridCol w="3657600">
                  <a:extLst>
                    <a:ext uri="{9D8B030D-6E8A-4147-A177-3AD203B41FA5}">
                      <a16:colId xmlns:a16="http://schemas.microsoft.com/office/drawing/2014/main" val="20001"/>
                    </a:ext>
                  </a:extLst>
                </a:gridCol>
                <a:gridCol w="2651760">
                  <a:extLst>
                    <a:ext uri="{9D8B030D-6E8A-4147-A177-3AD203B41FA5}">
                      <a16:colId xmlns:a16="http://schemas.microsoft.com/office/drawing/2014/main" val="20002"/>
                    </a:ext>
                  </a:extLst>
                </a:gridCol>
              </a:tblGrid>
              <a:tr h="328146">
                <a:tc>
                  <a:txBody>
                    <a:bodyPr/>
                    <a:lstStyle/>
                    <a:p>
                      <a:r>
                        <a:rPr lang="en-US" sz="1600" dirty="0">
                          <a:solidFill>
                            <a:schemeClr val="tx1"/>
                          </a:solidFill>
                        </a:rPr>
                        <a:t>Mode</a:t>
                      </a:r>
                    </a:p>
                  </a:txBody>
                  <a:tcPr/>
                </a:tc>
                <a:tc>
                  <a:txBody>
                    <a:bodyPr/>
                    <a:lstStyle/>
                    <a:p>
                      <a:r>
                        <a:rPr lang="en-US" sz="1600" dirty="0">
                          <a:solidFill>
                            <a:schemeClr val="tx1"/>
                          </a:solidFill>
                        </a:rPr>
                        <a:t>Advantages</a:t>
                      </a:r>
                    </a:p>
                  </a:txBody>
                  <a:tcPr/>
                </a:tc>
                <a:tc>
                  <a:txBody>
                    <a:bodyPr/>
                    <a:lstStyle/>
                    <a:p>
                      <a:r>
                        <a:rPr lang="en-US" sz="1600" dirty="0">
                          <a:solidFill>
                            <a:schemeClr val="tx1"/>
                          </a:solidFill>
                        </a:rPr>
                        <a:t>Disadvantages</a:t>
                      </a:r>
                    </a:p>
                  </a:txBody>
                  <a:tcPr/>
                </a:tc>
                <a:extLst>
                  <a:ext uri="{0D108BD9-81ED-4DB2-BD59-A6C34878D82A}">
                    <a16:rowId xmlns:a16="http://schemas.microsoft.com/office/drawing/2014/main" val="10000"/>
                  </a:ext>
                </a:extLst>
              </a:tr>
              <a:tr h="805450">
                <a:tc>
                  <a:txBody>
                    <a:bodyPr/>
                    <a:lstStyle/>
                    <a:p>
                      <a:r>
                        <a:rPr lang="en-US" sz="1600" dirty="0"/>
                        <a:t>Truck</a:t>
                      </a:r>
                    </a:p>
                  </a:txBody>
                  <a:tcPr/>
                </a:tc>
                <a:tc>
                  <a:txBody>
                    <a:bodyPr/>
                    <a:lstStyle/>
                    <a:p>
                      <a:r>
                        <a:rPr lang="en-US" sz="1600" dirty="0"/>
                        <a:t>Can move freight quickly over long distances. Very</a:t>
                      </a:r>
                      <a:r>
                        <a:rPr lang="en-US" sz="1600" baseline="0" dirty="0"/>
                        <a:t> flexible on locations. Easily linked with rail or air.</a:t>
                      </a:r>
                      <a:endParaRPr lang="en-US" sz="1600" dirty="0"/>
                    </a:p>
                  </a:txBody>
                  <a:tcPr/>
                </a:tc>
                <a:tc>
                  <a:txBody>
                    <a:bodyPr/>
                    <a:lstStyle/>
                    <a:p>
                      <a:r>
                        <a:rPr lang="en-US" sz="1600" dirty="0"/>
                        <a:t>More expensive</a:t>
                      </a:r>
                      <a:r>
                        <a:rPr lang="en-US" sz="1600" baseline="0" dirty="0"/>
                        <a:t> for heavy and bulky freight than other modes.</a:t>
                      </a:r>
                      <a:endParaRPr lang="en-US" sz="1600" dirty="0"/>
                    </a:p>
                  </a:txBody>
                  <a:tcPr/>
                </a:tc>
                <a:extLst>
                  <a:ext uri="{0D108BD9-81ED-4DB2-BD59-A6C34878D82A}">
                    <a16:rowId xmlns:a16="http://schemas.microsoft.com/office/drawing/2014/main" val="10001"/>
                  </a:ext>
                </a:extLst>
              </a:tr>
              <a:tr h="566798">
                <a:tc>
                  <a:txBody>
                    <a:bodyPr/>
                    <a:lstStyle/>
                    <a:p>
                      <a:r>
                        <a:rPr lang="en-US" sz="1600" dirty="0"/>
                        <a:t>Rail</a:t>
                      </a:r>
                    </a:p>
                  </a:txBody>
                  <a:tcPr/>
                </a:tc>
                <a:tc>
                  <a:txBody>
                    <a:bodyPr/>
                    <a:lstStyle/>
                    <a:p>
                      <a:r>
                        <a:rPr lang="en-US" sz="1600" dirty="0"/>
                        <a:t>Relatively inexpensive</a:t>
                      </a:r>
                      <a:r>
                        <a:rPr lang="en-US" sz="1600" baseline="0" dirty="0"/>
                        <a:t> for long distances. Can be linked with truck or ocean freight.</a:t>
                      </a:r>
                      <a:endParaRPr lang="en-US" sz="1600" dirty="0"/>
                    </a:p>
                  </a:txBody>
                  <a:tcPr/>
                </a:tc>
                <a:tc>
                  <a:txBody>
                    <a:bodyPr/>
                    <a:lstStyle/>
                    <a:p>
                      <a:r>
                        <a:rPr lang="en-US" sz="1600" dirty="0"/>
                        <a:t>Relatively slow.</a:t>
                      </a:r>
                    </a:p>
                  </a:txBody>
                  <a:tcPr/>
                </a:tc>
                <a:extLst>
                  <a:ext uri="{0D108BD9-81ED-4DB2-BD59-A6C34878D82A}">
                    <a16:rowId xmlns:a16="http://schemas.microsoft.com/office/drawing/2014/main" val="10002"/>
                  </a:ext>
                </a:extLst>
              </a:tr>
              <a:tr h="805450">
                <a:tc>
                  <a:txBody>
                    <a:bodyPr/>
                    <a:lstStyle/>
                    <a:p>
                      <a:r>
                        <a:rPr lang="en-US" sz="1600" dirty="0"/>
                        <a:t>Water (inland)</a:t>
                      </a:r>
                    </a:p>
                  </a:txBody>
                  <a:tcPr/>
                </a:tc>
                <a:tc>
                  <a:txBody>
                    <a:bodyPr/>
                    <a:lstStyle/>
                    <a:p>
                      <a:r>
                        <a:rPr lang="en-US" sz="1600" dirty="0"/>
                        <a:t>Low cost for moving bulk</a:t>
                      </a:r>
                      <a:r>
                        <a:rPr lang="en-US" sz="1600" baseline="0" dirty="0"/>
                        <a:t> commodities. Effective when linked to multimode.</a:t>
                      </a:r>
                      <a:endParaRPr lang="en-US" sz="1600" dirty="0"/>
                    </a:p>
                  </a:txBody>
                  <a:tcPr/>
                </a:tc>
                <a:tc>
                  <a:txBody>
                    <a:bodyPr/>
                    <a:lstStyle/>
                    <a:p>
                      <a:r>
                        <a:rPr lang="en-US" sz="1600" dirty="0"/>
                        <a:t>Subject to proximity of waterway locations. </a:t>
                      </a:r>
                      <a:r>
                        <a:rPr lang="en-US" sz="1600" baseline="0" dirty="0"/>
                        <a:t>Relatively slow.</a:t>
                      </a:r>
                      <a:endParaRPr lang="en-US" sz="1600" dirty="0"/>
                    </a:p>
                  </a:txBody>
                  <a:tcPr/>
                </a:tc>
                <a:extLst>
                  <a:ext uri="{0D108BD9-81ED-4DB2-BD59-A6C34878D82A}">
                    <a16:rowId xmlns:a16="http://schemas.microsoft.com/office/drawing/2014/main" val="10003"/>
                  </a:ext>
                </a:extLst>
              </a:tr>
              <a:tr h="566798">
                <a:tc>
                  <a:txBody>
                    <a:bodyPr/>
                    <a:lstStyle/>
                    <a:p>
                      <a:r>
                        <a:rPr lang="en-US" sz="1600" dirty="0"/>
                        <a:t>Water (ocean)</a:t>
                      </a:r>
                    </a:p>
                  </a:txBody>
                  <a:tcPr/>
                </a:tc>
                <a:tc>
                  <a:txBody>
                    <a:bodyPr/>
                    <a:lstStyle/>
                    <a:p>
                      <a:r>
                        <a:rPr lang="en-US" sz="1600" dirty="0"/>
                        <a:t>Cost-effective way to ship freight</a:t>
                      </a:r>
                      <a:r>
                        <a:rPr lang="en-US" sz="1600" baseline="0" dirty="0"/>
                        <a:t> in containers </a:t>
                      </a:r>
                      <a:r>
                        <a:rPr lang="en-US" sz="1600" dirty="0"/>
                        <a:t>over long distances.</a:t>
                      </a:r>
                    </a:p>
                  </a:txBody>
                  <a:tcPr/>
                </a:tc>
                <a:tc>
                  <a:txBody>
                    <a:bodyPr/>
                    <a:lstStyle/>
                    <a:p>
                      <a:r>
                        <a:rPr lang="en-US" sz="1600" dirty="0"/>
                        <a:t>Very slow.</a:t>
                      </a:r>
                    </a:p>
                  </a:txBody>
                  <a:tcPr/>
                </a:tc>
                <a:extLst>
                  <a:ext uri="{0D108BD9-81ED-4DB2-BD59-A6C34878D82A}">
                    <a16:rowId xmlns:a16="http://schemas.microsoft.com/office/drawing/2014/main" val="10004"/>
                  </a:ext>
                </a:extLst>
              </a:tr>
              <a:tr h="566798">
                <a:tc>
                  <a:txBody>
                    <a:bodyPr/>
                    <a:lstStyle/>
                    <a:p>
                      <a:r>
                        <a:rPr lang="en-US" sz="1600" dirty="0"/>
                        <a:t>Air</a:t>
                      </a:r>
                    </a:p>
                  </a:txBody>
                  <a:tcPr/>
                </a:tc>
                <a:tc>
                  <a:txBody>
                    <a:bodyPr/>
                    <a:lstStyle/>
                    <a:p>
                      <a:r>
                        <a:rPr lang="en-US" sz="1600" dirty="0"/>
                        <a:t>Fast way to move freight.</a:t>
                      </a:r>
                      <a:r>
                        <a:rPr lang="en-US" sz="1600" baseline="0" dirty="0"/>
                        <a:t> Flexible when linked to trucks.</a:t>
                      </a:r>
                      <a:endParaRPr lang="en-US" sz="1600" dirty="0"/>
                    </a:p>
                  </a:txBody>
                  <a:tcPr/>
                </a:tc>
                <a:tc>
                  <a:txBody>
                    <a:bodyPr/>
                    <a:lstStyle/>
                    <a:p>
                      <a:r>
                        <a:rPr lang="en-US" sz="1600" dirty="0"/>
                        <a:t>Very expensive.</a:t>
                      </a:r>
                    </a:p>
                  </a:txBody>
                  <a:tcPr/>
                </a:tc>
                <a:extLst>
                  <a:ext uri="{0D108BD9-81ED-4DB2-BD59-A6C34878D82A}">
                    <a16:rowId xmlns:a16="http://schemas.microsoft.com/office/drawing/2014/main" val="10005"/>
                  </a:ext>
                </a:extLst>
              </a:tr>
              <a:tr h="566798">
                <a:tc>
                  <a:txBody>
                    <a:bodyPr/>
                    <a:lstStyle/>
                    <a:p>
                      <a:r>
                        <a:rPr lang="en-US" sz="1600" dirty="0"/>
                        <a:t>Pipeline</a:t>
                      </a:r>
                    </a:p>
                  </a:txBody>
                  <a:tcPr/>
                </a:tc>
                <a:tc>
                  <a:txBody>
                    <a:bodyPr/>
                    <a:lstStyle/>
                    <a:p>
                      <a:r>
                        <a:rPr lang="en-US" sz="1600" dirty="0"/>
                        <a:t>Can move bulk commodities (oil, gas, and chemicals) for long distances.</a:t>
                      </a:r>
                    </a:p>
                  </a:txBody>
                  <a:tcPr/>
                </a:tc>
                <a:tc>
                  <a:txBody>
                    <a:bodyPr/>
                    <a:lstStyle/>
                    <a:p>
                      <a:r>
                        <a:rPr lang="en-US" sz="1600" dirty="0"/>
                        <a:t>Expensive to install.</a:t>
                      </a:r>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Distribution Centers and Warehousing </a:t>
            </a:r>
            <a:r>
              <a:rPr lang="en-US" sz="1000" dirty="0"/>
              <a:t>1</a:t>
            </a:r>
          </a:p>
        </p:txBody>
      </p:sp>
      <p:sp>
        <p:nvSpPr>
          <p:cNvPr id="3" name="Content Placeholder 2"/>
          <p:cNvSpPr>
            <a:spLocks noGrp="1"/>
          </p:cNvSpPr>
          <p:nvPr>
            <p:ph idx="1"/>
          </p:nvPr>
        </p:nvSpPr>
        <p:spPr/>
        <p:txBody>
          <a:bodyPr/>
          <a:lstStyle/>
          <a:p>
            <a:pPr algn="ctr"/>
            <a:r>
              <a:rPr lang="en-US" sz="2800" dirty="0">
                <a:solidFill>
                  <a:schemeClr val="tx1"/>
                </a:solidFill>
              </a:rPr>
              <a:t>Consolidation</a:t>
            </a:r>
          </a:p>
        </p:txBody>
      </p:sp>
      <p:pic>
        <p:nvPicPr>
          <p:cNvPr id="4098" name="Picture 2" descr="Diagram illustrates the distribution centers: consolidated warehousing."/>
          <p:cNvPicPr>
            <a:picLocks noChangeAspect="1" noChangeArrowheads="1"/>
          </p:cNvPicPr>
          <p:nvPr/>
        </p:nvPicPr>
        <p:blipFill>
          <a:blip r:embed="rId2"/>
          <a:srcRect/>
          <a:stretch>
            <a:fillRect/>
          </a:stretch>
        </p:blipFill>
        <p:spPr bwMode="auto">
          <a:xfrm>
            <a:off x="609600" y="2480974"/>
            <a:ext cx="8031163" cy="2713038"/>
          </a:xfrm>
          <a:prstGeom prst="rect">
            <a:avLst/>
          </a:prstGeom>
          <a:noFill/>
          <a:ln w="9525">
            <a:noFill/>
            <a:miter lim="800000"/>
            <a:headEnd/>
            <a:tailEnd/>
          </a:ln>
          <a:effectLst/>
        </p:spPr>
      </p:pic>
      <p:sp>
        <p:nvSpPr>
          <p:cNvPr id="8" name="Content Placeholder 7">
            <a:extLst>
              <a:ext uri="{FF2B5EF4-FFF2-40B4-BE49-F238E27FC236}">
                <a16:creationId xmlns:a16="http://schemas.microsoft.com/office/drawing/2014/main" id="{3BA1DE2F-8A81-482E-B681-0B848A2F7137}"/>
              </a:ext>
            </a:extLst>
          </p:cNvPr>
          <p:cNvSpPr>
            <a:spLocks noGrp="1"/>
          </p:cNvSpPr>
          <p:nvPr>
            <p:ph idx="15"/>
          </p:nvPr>
        </p:nvSpPr>
        <p:spPr>
          <a:xfrm>
            <a:off x="819571" y="5961063"/>
            <a:ext cx="7543800" cy="211137"/>
          </a:xfrm>
        </p:spPr>
        <p:txBody>
          <a:bodyPr/>
          <a:lstStyle/>
          <a:p>
            <a:pPr algn="ctr"/>
            <a:r>
              <a:rPr lang="en-US" sz="1200" dirty="0">
                <a:hlinkClick r:id="rId3" action="ppaction://hlinksldjump"/>
              </a:rPr>
              <a:t>Access the text alternative for slide images.</a:t>
            </a:r>
            <a:endParaRPr lang="en-US" sz="1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Distribution Centers and Warehousing </a:t>
            </a:r>
            <a:r>
              <a:rPr lang="en-US" sz="1000" dirty="0"/>
              <a:t>2</a:t>
            </a:r>
          </a:p>
        </p:txBody>
      </p:sp>
      <p:sp>
        <p:nvSpPr>
          <p:cNvPr id="3" name="Content Placeholder 2"/>
          <p:cNvSpPr>
            <a:spLocks noGrp="1"/>
          </p:cNvSpPr>
          <p:nvPr>
            <p:ph idx="1"/>
          </p:nvPr>
        </p:nvSpPr>
        <p:spPr/>
        <p:txBody>
          <a:bodyPr/>
          <a:lstStyle/>
          <a:p>
            <a:pPr algn="ctr"/>
            <a:r>
              <a:rPr lang="en-US" sz="2800" dirty="0">
                <a:solidFill>
                  <a:schemeClr val="tx1"/>
                </a:solidFill>
              </a:rPr>
              <a:t>Break-bulk</a:t>
            </a:r>
          </a:p>
        </p:txBody>
      </p:sp>
      <p:pic>
        <p:nvPicPr>
          <p:cNvPr id="5122" name="Picture 2" descr="Diagram illustrates the distribution centers: break-bulk."/>
          <p:cNvPicPr>
            <a:picLocks noChangeAspect="1" noChangeArrowheads="1"/>
          </p:cNvPicPr>
          <p:nvPr/>
        </p:nvPicPr>
        <p:blipFill>
          <a:blip r:embed="rId2"/>
          <a:srcRect/>
          <a:stretch>
            <a:fillRect/>
          </a:stretch>
        </p:blipFill>
        <p:spPr bwMode="auto">
          <a:xfrm>
            <a:off x="822325" y="2606675"/>
            <a:ext cx="7497763" cy="2498725"/>
          </a:xfrm>
          <a:prstGeom prst="rect">
            <a:avLst/>
          </a:prstGeom>
          <a:noFill/>
          <a:ln w="9525">
            <a:noFill/>
            <a:miter lim="800000"/>
            <a:headEnd/>
            <a:tailEnd/>
          </a:ln>
          <a:effectLst/>
        </p:spPr>
      </p:pic>
      <p:sp>
        <p:nvSpPr>
          <p:cNvPr id="9" name="Content Placeholder 8">
            <a:extLst>
              <a:ext uri="{FF2B5EF4-FFF2-40B4-BE49-F238E27FC236}">
                <a16:creationId xmlns:a16="http://schemas.microsoft.com/office/drawing/2014/main" id="{3F91C737-CEC2-4132-9671-166323255FD6}"/>
              </a:ext>
            </a:extLst>
          </p:cNvPr>
          <p:cNvSpPr>
            <a:spLocks noGrp="1"/>
          </p:cNvSpPr>
          <p:nvPr>
            <p:ph idx="16"/>
          </p:nvPr>
        </p:nvSpPr>
        <p:spPr>
          <a:xfrm>
            <a:off x="820948" y="5952836"/>
            <a:ext cx="7543800" cy="211137"/>
          </a:xfrm>
        </p:spPr>
        <p:txBody>
          <a:bodyPr/>
          <a:lstStyle/>
          <a:p>
            <a:pPr algn="ctr"/>
            <a:r>
              <a:rPr lang="en-US" sz="1200" dirty="0">
                <a:hlinkClick r:id="rId3" action="ppaction://hlinksldjump"/>
              </a:rPr>
              <a:t>Access the text alternative for slide images.</a:t>
            </a:r>
            <a:endParaRPr lang="en-US" sz="1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Distribution Centers and Warehousing </a:t>
            </a:r>
            <a:r>
              <a:rPr lang="en-US" sz="1000" dirty="0"/>
              <a:t>3</a:t>
            </a:r>
          </a:p>
        </p:txBody>
      </p:sp>
      <p:sp>
        <p:nvSpPr>
          <p:cNvPr id="3" name="Content Placeholder 2"/>
          <p:cNvSpPr>
            <a:spLocks noGrp="1"/>
          </p:cNvSpPr>
          <p:nvPr>
            <p:ph idx="1"/>
          </p:nvPr>
        </p:nvSpPr>
        <p:spPr/>
        <p:txBody>
          <a:bodyPr/>
          <a:lstStyle/>
          <a:p>
            <a:pPr algn="ctr"/>
            <a:r>
              <a:rPr lang="en-US" sz="2800" dirty="0">
                <a:solidFill>
                  <a:schemeClr val="tx1"/>
                </a:solidFill>
              </a:rPr>
              <a:t>Cross-docking</a:t>
            </a:r>
          </a:p>
        </p:txBody>
      </p:sp>
      <p:sp>
        <p:nvSpPr>
          <p:cNvPr id="9" name="Content Placeholder 8">
            <a:extLst>
              <a:ext uri="{FF2B5EF4-FFF2-40B4-BE49-F238E27FC236}">
                <a16:creationId xmlns:a16="http://schemas.microsoft.com/office/drawing/2014/main" id="{9C26E817-7EC9-4D18-A17C-D80E46A037C4}"/>
              </a:ext>
            </a:extLst>
          </p:cNvPr>
          <p:cNvSpPr>
            <a:spLocks noGrp="1"/>
          </p:cNvSpPr>
          <p:nvPr>
            <p:ph idx="16"/>
          </p:nvPr>
        </p:nvSpPr>
        <p:spPr>
          <a:xfrm>
            <a:off x="820948" y="5952836"/>
            <a:ext cx="7543800" cy="228600"/>
          </a:xfrm>
        </p:spPr>
        <p:txBody>
          <a:bodyPr/>
          <a:lstStyle/>
          <a:p>
            <a:pPr algn="ctr"/>
            <a:r>
              <a:rPr lang="en-US" sz="1200" dirty="0">
                <a:hlinkClick r:id="rId2" action="ppaction://hlinksldjump"/>
              </a:rPr>
              <a:t>Access the text alternative for slide images.</a:t>
            </a:r>
            <a:endParaRPr lang="en-US" sz="1200" dirty="0"/>
          </a:p>
        </p:txBody>
      </p:sp>
      <p:pic>
        <p:nvPicPr>
          <p:cNvPr id="6146" name="Picture 2" descr="Diagram illustrates the distribution centers: cross-docking warehousing."/>
          <p:cNvPicPr>
            <a:picLocks noChangeAspect="1" noChangeArrowheads="1"/>
          </p:cNvPicPr>
          <p:nvPr/>
        </p:nvPicPr>
        <p:blipFill>
          <a:blip r:embed="rId3"/>
          <a:srcRect/>
          <a:stretch>
            <a:fillRect/>
          </a:stretch>
        </p:blipFill>
        <p:spPr bwMode="auto">
          <a:xfrm>
            <a:off x="1169988" y="2362323"/>
            <a:ext cx="6804025" cy="3565525"/>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Other Purposes of Distribution Centers and Warehousing</a:t>
            </a:r>
          </a:p>
        </p:txBody>
      </p:sp>
      <p:sp>
        <p:nvSpPr>
          <p:cNvPr id="3" name="Content Placeholder 2"/>
          <p:cNvSpPr>
            <a:spLocks noGrp="1"/>
          </p:cNvSpPr>
          <p:nvPr>
            <p:ph idx="1"/>
          </p:nvPr>
        </p:nvSpPr>
        <p:spPr>
          <a:xfrm>
            <a:off x="822325" y="1846262"/>
            <a:ext cx="7543800" cy="1938528"/>
          </a:xfrm>
        </p:spPr>
        <p:txBody>
          <a:bodyPr/>
          <a:lstStyle/>
          <a:p>
            <a:pPr marL="292608" indent="-292608">
              <a:buClr>
                <a:srgbClr val="AB620E"/>
              </a:buClr>
              <a:buFont typeface="Arial" pitchFamily="34" charset="0"/>
              <a:buChar char="•"/>
            </a:pPr>
            <a:r>
              <a:rPr lang="en-US" sz="2800" dirty="0"/>
              <a:t>Managing seasonal demand.</a:t>
            </a:r>
          </a:p>
          <a:p>
            <a:pPr marL="292608" indent="-292608">
              <a:buClr>
                <a:srgbClr val="AB620E"/>
              </a:buClr>
              <a:buFont typeface="Arial" pitchFamily="34" charset="0"/>
              <a:buChar char="•"/>
            </a:pPr>
            <a:r>
              <a:rPr lang="en-US" sz="2800" dirty="0"/>
              <a:t>Supporting manufacturing.</a:t>
            </a:r>
          </a:p>
          <a:p>
            <a:pPr marL="621792" lvl="1" indent="-320040"/>
            <a:r>
              <a:rPr lang="en-US" sz="2600" dirty="0"/>
              <a:t>Incoming raw materials.</a:t>
            </a:r>
          </a:p>
          <a:p>
            <a:pPr marL="621792" lvl="1" indent="-320040"/>
            <a:r>
              <a:rPr lang="en-US" sz="2600" dirty="0"/>
              <a:t>Outgoing finished goods.</a:t>
            </a:r>
          </a:p>
        </p:txBody>
      </p:sp>
      <p:sp>
        <p:nvSpPr>
          <p:cNvPr id="4" name="Content Placeholder 3"/>
          <p:cNvSpPr>
            <a:spLocks noGrp="1"/>
          </p:cNvSpPr>
          <p:nvPr>
            <p:ph idx="11"/>
          </p:nvPr>
        </p:nvSpPr>
        <p:spPr>
          <a:xfrm>
            <a:off x="820948" y="3860768"/>
            <a:ext cx="7543800" cy="996696"/>
          </a:xfrm>
        </p:spPr>
        <p:txBody>
          <a:bodyPr/>
          <a:lstStyle/>
          <a:p>
            <a:pPr marL="292608" indent="-292608">
              <a:buClr>
                <a:srgbClr val="AB620E"/>
              </a:buClr>
              <a:buFont typeface="Arial" pitchFamily="34" charset="0"/>
              <a:buChar char="•"/>
            </a:pPr>
            <a:r>
              <a:rPr lang="en-US" sz="2800" dirty="0"/>
              <a:t>Providing value-added services.</a:t>
            </a:r>
          </a:p>
          <a:p>
            <a:pPr marL="292608" indent="-292608">
              <a:buClr>
                <a:srgbClr val="AB620E"/>
              </a:buClr>
              <a:buFont typeface="Arial" pitchFamily="34" charset="0"/>
              <a:buChar char="•"/>
            </a:pPr>
            <a:r>
              <a:rPr lang="en-US" sz="2800" dirty="0"/>
              <a:t>Handling reverse logistics.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Logistics Networks - Location factors</a:t>
            </a:r>
          </a:p>
        </p:txBody>
      </p:sp>
      <p:sp>
        <p:nvSpPr>
          <p:cNvPr id="10" name="Content Placeholder 9"/>
          <p:cNvSpPr>
            <a:spLocks noGrp="1"/>
          </p:cNvSpPr>
          <p:nvPr>
            <p:ph sz="half" idx="1"/>
          </p:nvPr>
        </p:nvSpPr>
        <p:spPr/>
        <p:txBody>
          <a:bodyPr/>
          <a:lstStyle/>
          <a:p>
            <a:pPr marL="292608" indent="-292608">
              <a:spcBef>
                <a:spcPts val="1000"/>
              </a:spcBef>
              <a:spcAft>
                <a:spcPts val="0"/>
              </a:spcAft>
              <a:buClr>
                <a:srgbClr val="AB620E"/>
              </a:buClr>
              <a:buFont typeface="Arial" pitchFamily="34" charset="0"/>
              <a:buChar char="•"/>
            </a:pPr>
            <a:r>
              <a:rPr lang="en-US" sz="2800" dirty="0"/>
              <a:t>Labor availability.</a:t>
            </a:r>
          </a:p>
          <a:p>
            <a:pPr marL="292608" indent="-292608">
              <a:spcBef>
                <a:spcPts val="1000"/>
              </a:spcBef>
              <a:spcAft>
                <a:spcPts val="0"/>
              </a:spcAft>
              <a:buClr>
                <a:srgbClr val="AB620E"/>
              </a:buClr>
              <a:buFont typeface="Arial" pitchFamily="34" charset="0"/>
              <a:buChar char="•"/>
            </a:pPr>
            <a:r>
              <a:rPr lang="en-US" sz="2800" dirty="0"/>
              <a:t>Cost of labor.</a:t>
            </a:r>
          </a:p>
          <a:p>
            <a:pPr marL="292608" indent="-292608">
              <a:spcBef>
                <a:spcPts val="1000"/>
              </a:spcBef>
              <a:spcAft>
                <a:spcPts val="0"/>
              </a:spcAft>
              <a:buClr>
                <a:srgbClr val="AB620E"/>
              </a:buClr>
              <a:buFont typeface="Arial" pitchFamily="34" charset="0"/>
              <a:buChar char="•"/>
            </a:pPr>
            <a:r>
              <a:rPr lang="en-US" sz="2800" dirty="0"/>
              <a:t>Cost of construction and maintenance.</a:t>
            </a:r>
          </a:p>
          <a:p>
            <a:pPr marL="292608" indent="-292608">
              <a:spcBef>
                <a:spcPts val="1000"/>
              </a:spcBef>
              <a:spcAft>
                <a:spcPts val="0"/>
              </a:spcAft>
              <a:buClr>
                <a:srgbClr val="AB620E"/>
              </a:buClr>
              <a:buFont typeface="Arial" pitchFamily="34" charset="0"/>
              <a:buChar char="•"/>
            </a:pPr>
            <a:r>
              <a:rPr lang="en-US" sz="2800" dirty="0"/>
              <a:t>Cost of transportation.</a:t>
            </a:r>
          </a:p>
          <a:p>
            <a:pPr marL="292608" indent="-292608">
              <a:spcBef>
                <a:spcPts val="1000"/>
              </a:spcBef>
              <a:spcAft>
                <a:spcPts val="0"/>
              </a:spcAft>
              <a:buClr>
                <a:srgbClr val="AB620E"/>
              </a:buClr>
              <a:buFont typeface="Arial" pitchFamily="34" charset="0"/>
              <a:buChar char="•"/>
            </a:pPr>
            <a:r>
              <a:rPr lang="en-US" sz="2800" dirty="0"/>
              <a:t>Taxes.</a:t>
            </a:r>
          </a:p>
        </p:txBody>
      </p:sp>
      <p:sp>
        <p:nvSpPr>
          <p:cNvPr id="11" name="Content Placeholder 10"/>
          <p:cNvSpPr>
            <a:spLocks noGrp="1"/>
          </p:cNvSpPr>
          <p:nvPr>
            <p:ph sz="half" idx="2"/>
          </p:nvPr>
        </p:nvSpPr>
        <p:spPr>
          <a:xfrm>
            <a:off x="4663440" y="1845736"/>
            <a:ext cx="3822192" cy="4023359"/>
          </a:xfrm>
        </p:spPr>
        <p:txBody>
          <a:bodyPr/>
          <a:lstStyle/>
          <a:p>
            <a:pPr marL="292608" indent="-292608">
              <a:spcBef>
                <a:spcPts val="1000"/>
              </a:spcBef>
              <a:spcAft>
                <a:spcPts val="0"/>
              </a:spcAft>
              <a:buClr>
                <a:srgbClr val="AB620E"/>
              </a:buClr>
              <a:buFont typeface="Arial" pitchFamily="34" charset="0"/>
              <a:buChar char="•"/>
            </a:pPr>
            <a:r>
              <a:rPr lang="en-US" sz="2800" dirty="0"/>
              <a:t>Government incentives.</a:t>
            </a:r>
          </a:p>
          <a:p>
            <a:pPr marL="292608" indent="-292608">
              <a:spcBef>
                <a:spcPts val="1000"/>
              </a:spcBef>
              <a:spcAft>
                <a:spcPts val="0"/>
              </a:spcAft>
              <a:buClr>
                <a:srgbClr val="AB620E"/>
              </a:buClr>
              <a:buFont typeface="Arial" pitchFamily="34" charset="0"/>
              <a:buChar char="•"/>
            </a:pPr>
            <a:r>
              <a:rPr lang="en-US" sz="2800" dirty="0"/>
              <a:t>Government regulations.</a:t>
            </a:r>
          </a:p>
          <a:p>
            <a:pPr marL="292608" indent="-292608">
              <a:spcBef>
                <a:spcPts val="1000"/>
              </a:spcBef>
              <a:spcAft>
                <a:spcPts val="0"/>
              </a:spcAft>
              <a:buClr>
                <a:srgbClr val="AB620E"/>
              </a:buClr>
              <a:buFont typeface="Arial" pitchFamily="34" charset="0"/>
              <a:buChar char="•"/>
            </a:pPr>
            <a:r>
              <a:rPr lang="en-US" sz="2800" dirty="0"/>
              <a:t>Delivery time to customer.</a:t>
            </a:r>
          </a:p>
          <a:p>
            <a:pPr marL="292608" indent="-292608">
              <a:spcBef>
                <a:spcPts val="1000"/>
              </a:spcBef>
              <a:spcAft>
                <a:spcPts val="0"/>
              </a:spcAft>
              <a:buClr>
                <a:srgbClr val="AB620E"/>
              </a:buClr>
              <a:buFont typeface="Arial" pitchFamily="34" charset="0"/>
              <a:buChar char="•"/>
            </a:pPr>
            <a:r>
              <a:rPr lang="en-US" sz="2800" dirty="0"/>
              <a:t>Proximity to suppliers.</a:t>
            </a:r>
          </a:p>
          <a:p>
            <a:pPr marL="292608" indent="-292608">
              <a:spcBef>
                <a:spcPts val="1000"/>
              </a:spcBef>
              <a:spcAft>
                <a:spcPts val="0"/>
              </a:spcAft>
              <a:buClr>
                <a:srgbClr val="AB620E"/>
              </a:buClr>
              <a:buFont typeface="Arial" pitchFamily="34" charset="0"/>
              <a:buChar char="•"/>
            </a:pPr>
            <a:r>
              <a:rPr lang="en-US" sz="2800" dirty="0"/>
              <a:t>Highway and rail availability.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4000" dirty="0"/>
              <a:t>Logistics Network </a:t>
            </a:r>
            <a:r>
              <a:rPr lang="en-US" sz="2800" dirty="0"/>
              <a:t>(Figure 18.3)</a:t>
            </a:r>
          </a:p>
        </p:txBody>
      </p:sp>
      <p:pic>
        <p:nvPicPr>
          <p:cNvPr id="7170" name="Picture 2" descr="Diagram illustrates a logistics network, connecting factories to warehouses and warehouses to customers."/>
          <p:cNvPicPr>
            <a:picLocks noChangeAspect="1" noChangeArrowheads="1"/>
          </p:cNvPicPr>
          <p:nvPr/>
        </p:nvPicPr>
        <p:blipFill>
          <a:blip r:embed="rId2"/>
          <a:srcRect/>
          <a:stretch>
            <a:fillRect/>
          </a:stretch>
        </p:blipFill>
        <p:spPr bwMode="auto">
          <a:xfrm>
            <a:off x="2228249" y="1804688"/>
            <a:ext cx="4667959" cy="4160520"/>
          </a:xfrm>
          <a:prstGeom prst="rect">
            <a:avLst/>
          </a:prstGeom>
          <a:noFill/>
          <a:ln w="9525">
            <a:noFill/>
            <a:miter lim="800000"/>
            <a:headEnd/>
            <a:tailEnd/>
          </a:ln>
          <a:effectLst/>
        </p:spPr>
      </p:pic>
      <p:sp>
        <p:nvSpPr>
          <p:cNvPr id="7" name="Content Placeholder 6"/>
          <p:cNvSpPr>
            <a:spLocks noGrp="1"/>
          </p:cNvSpPr>
          <p:nvPr>
            <p:ph idx="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Center of Gravity Analytics</a:t>
            </a:r>
          </a:p>
        </p:txBody>
      </p:sp>
      <p:sp>
        <p:nvSpPr>
          <p:cNvPr id="3" name="Content Placeholder 2"/>
          <p:cNvSpPr>
            <a:spLocks noGrp="1"/>
          </p:cNvSpPr>
          <p:nvPr>
            <p:ph idx="1"/>
          </p:nvPr>
        </p:nvSpPr>
        <p:spPr>
          <a:xfrm>
            <a:off x="822325" y="1846262"/>
            <a:ext cx="7543800" cy="1280160"/>
          </a:xfrm>
        </p:spPr>
        <p:txBody>
          <a:bodyPr/>
          <a:lstStyle/>
          <a:p>
            <a:pPr marL="292608" indent="-292608">
              <a:buClr>
                <a:srgbClr val="AB620E"/>
              </a:buClr>
              <a:buFont typeface="Arial" pitchFamily="34" charset="0"/>
              <a:buChar char="•"/>
            </a:pPr>
            <a:r>
              <a:rPr lang="en-US" dirty="0"/>
              <a:t>First approximation to locate warehouses based on transportation costs and distances.</a:t>
            </a:r>
          </a:p>
          <a:p>
            <a:pPr marL="292608" indent="-292608">
              <a:buClr>
                <a:srgbClr val="AB620E"/>
              </a:buClr>
              <a:buFont typeface="Arial" pitchFamily="34" charset="0"/>
              <a:buChar char="•"/>
            </a:pPr>
            <a:r>
              <a:rPr lang="en-US" dirty="0"/>
              <a:t>Model calculates the center-of-gravity based on the distances from warehouses to customers.</a:t>
            </a:r>
          </a:p>
        </p:txBody>
      </p:sp>
      <p:graphicFrame>
        <p:nvGraphicFramePr>
          <p:cNvPr id="10" name="Object 9"/>
          <p:cNvGraphicFramePr>
            <a:graphicFrameLocks noChangeAspect="1"/>
          </p:cNvGraphicFramePr>
          <p:nvPr>
            <p:extLst>
              <p:ext uri="{D42A27DB-BD31-4B8C-83A1-F6EECF244321}">
                <p14:modId xmlns:p14="http://schemas.microsoft.com/office/powerpoint/2010/main" val="1277981332"/>
              </p:ext>
            </p:extLst>
          </p:nvPr>
        </p:nvGraphicFramePr>
        <p:xfrm>
          <a:off x="2644775" y="3386138"/>
          <a:ext cx="3829050" cy="892175"/>
        </p:xfrm>
        <a:graphic>
          <a:graphicData uri="http://schemas.openxmlformats.org/presentationml/2006/ole">
            <mc:AlternateContent xmlns:mc="http://schemas.openxmlformats.org/markup-compatibility/2006">
              <mc:Choice xmlns:v="urn:schemas-microsoft-com:vml" Requires="v">
                <p:oleObj spid="_x0000_s8281" name="Equation" r:id="rId3" imgW="4635360" imgH="1079280" progId="Equation.DSMT4">
                  <p:embed/>
                </p:oleObj>
              </mc:Choice>
              <mc:Fallback>
                <p:oleObj name="Equation" r:id="rId3" imgW="4635360" imgH="1079280" progId="Equation.DSMT4">
                  <p:embed/>
                  <p:pic>
                    <p:nvPicPr>
                      <p:cNvPr id="0" name="Picture 2"/>
                      <p:cNvPicPr>
                        <a:picLocks noChangeAspect="1" noChangeArrowheads="1"/>
                      </p:cNvPicPr>
                      <p:nvPr/>
                    </p:nvPicPr>
                    <p:blipFill>
                      <a:blip r:embed="rId4"/>
                      <a:srcRect/>
                      <a:stretch>
                        <a:fillRect/>
                      </a:stretch>
                    </p:blipFill>
                    <p:spPr bwMode="auto">
                      <a:xfrm>
                        <a:off x="2644775" y="3386138"/>
                        <a:ext cx="3829050" cy="892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p:cNvSpPr>
            <a:spLocks noGrp="1"/>
          </p:cNvSpPr>
          <p:nvPr>
            <p:ph idx="11"/>
          </p:nvPr>
        </p:nvSpPr>
        <p:spPr>
          <a:xfrm>
            <a:off x="820948" y="4528783"/>
            <a:ext cx="7543800" cy="1600200"/>
          </a:xfrm>
        </p:spPr>
        <p:txBody>
          <a:bodyPr/>
          <a:lstStyle/>
          <a:p>
            <a:r>
              <a:rPr lang="en-US" dirty="0"/>
              <a:t>where:</a:t>
            </a:r>
          </a:p>
          <a:p>
            <a:r>
              <a:rPr lang="en-US" i="1" dirty="0"/>
              <a:t>D</a:t>
            </a:r>
            <a:r>
              <a:rPr lang="en-US" i="1" baseline="-25000" dirty="0"/>
              <a:t>i</a:t>
            </a:r>
            <a:r>
              <a:rPr lang="en-US" dirty="0"/>
              <a:t> = Demand at location </a:t>
            </a:r>
            <a:r>
              <a:rPr lang="en-US" i="1" dirty="0" err="1"/>
              <a:t>i</a:t>
            </a:r>
            <a:endParaRPr lang="en-US" i="1" dirty="0"/>
          </a:p>
          <a:p>
            <a:r>
              <a:rPr lang="en-US" i="1" dirty="0"/>
              <a:t>X</a:t>
            </a:r>
            <a:r>
              <a:rPr lang="en-US" i="1" baseline="-25000" dirty="0"/>
              <a:t>i</a:t>
            </a:r>
            <a:r>
              <a:rPr lang="en-US" dirty="0"/>
              <a:t> = </a:t>
            </a:r>
            <a:r>
              <a:rPr lang="en-US" i="1" dirty="0"/>
              <a:t>X</a:t>
            </a:r>
            <a:r>
              <a:rPr lang="en-US" dirty="0"/>
              <a:t> Coordinate at location </a:t>
            </a:r>
            <a:r>
              <a:rPr lang="en-US" i="1" dirty="0" err="1"/>
              <a:t>i</a:t>
            </a:r>
            <a:endParaRPr lang="en-US" i="1" dirty="0"/>
          </a:p>
          <a:p>
            <a:r>
              <a:rPr lang="en-US" i="1" dirty="0"/>
              <a:t>Y</a:t>
            </a:r>
            <a:r>
              <a:rPr lang="en-US" i="1" baseline="-25000" dirty="0"/>
              <a:t>i</a:t>
            </a:r>
            <a:r>
              <a:rPr lang="en-US" i="1" dirty="0"/>
              <a:t> </a:t>
            </a:r>
            <a:r>
              <a:rPr lang="en-US" dirty="0"/>
              <a:t>= </a:t>
            </a:r>
            <a:r>
              <a:rPr lang="en-US" i="1" dirty="0"/>
              <a:t>Y</a:t>
            </a:r>
            <a:r>
              <a:rPr lang="en-US" dirty="0"/>
              <a:t> Coordinate at location </a:t>
            </a:r>
            <a:r>
              <a:rPr lang="en-US" i="1" dirty="0" err="1"/>
              <a:t>i</a:t>
            </a:r>
            <a:endParaRPr lang="en-US" i="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Center of Gravity - Example </a:t>
            </a:r>
            <a:r>
              <a:rPr lang="en-US" sz="1000" dirty="0"/>
              <a:t>1</a:t>
            </a:r>
          </a:p>
        </p:txBody>
      </p:sp>
      <p:graphicFrame>
        <p:nvGraphicFramePr>
          <p:cNvPr id="10" name="Table 9"/>
          <p:cNvGraphicFramePr>
            <a:graphicFrameLocks noGrp="1"/>
          </p:cNvGraphicFramePr>
          <p:nvPr>
            <p:extLst>
              <p:ext uri="{D42A27DB-BD31-4B8C-83A1-F6EECF244321}">
                <p14:modId xmlns:p14="http://schemas.microsoft.com/office/powerpoint/2010/main" val="471746992"/>
              </p:ext>
            </p:extLst>
          </p:nvPr>
        </p:nvGraphicFramePr>
        <p:xfrm>
          <a:off x="1524000" y="1934568"/>
          <a:ext cx="6096000" cy="148336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tblGrid>
              <a:tr h="370840">
                <a:tc>
                  <a:txBody>
                    <a:bodyPr/>
                    <a:lstStyle/>
                    <a:p>
                      <a:r>
                        <a:rPr lang="en-US" sz="1800" dirty="0">
                          <a:solidFill>
                            <a:schemeClr val="tx1"/>
                          </a:solidFill>
                        </a:rPr>
                        <a:t>Customer</a:t>
                      </a:r>
                      <a:endParaRPr lang="en-US" dirty="0">
                        <a:solidFill>
                          <a:schemeClr val="tx1"/>
                        </a:solidFill>
                      </a:endParaRPr>
                    </a:p>
                  </a:txBody>
                  <a:tcPr/>
                </a:tc>
                <a:tc>
                  <a:txBody>
                    <a:bodyPr/>
                    <a:lstStyle/>
                    <a:p>
                      <a:r>
                        <a:rPr lang="en-US" sz="1800" i="1" dirty="0">
                          <a:solidFill>
                            <a:schemeClr val="tx1"/>
                          </a:solidFill>
                        </a:rPr>
                        <a:t>X</a:t>
                      </a:r>
                      <a:r>
                        <a:rPr lang="en-US" sz="1800" dirty="0">
                          <a:solidFill>
                            <a:schemeClr val="tx1"/>
                          </a:solidFill>
                        </a:rPr>
                        <a:t> coordinate</a:t>
                      </a:r>
                      <a:endParaRPr lang="en-US" dirty="0">
                        <a:solidFill>
                          <a:schemeClr val="tx1"/>
                        </a:solidFill>
                      </a:endParaRPr>
                    </a:p>
                  </a:txBody>
                  <a:tcPr/>
                </a:tc>
                <a:tc>
                  <a:txBody>
                    <a:bodyPr/>
                    <a:lstStyle/>
                    <a:p>
                      <a:r>
                        <a:rPr lang="en-US" sz="1800" i="1" dirty="0">
                          <a:solidFill>
                            <a:schemeClr val="tx1"/>
                          </a:solidFill>
                        </a:rPr>
                        <a:t>Y</a:t>
                      </a:r>
                      <a:r>
                        <a:rPr lang="en-US" sz="1800" dirty="0">
                          <a:solidFill>
                            <a:schemeClr val="tx1"/>
                          </a:solidFill>
                        </a:rPr>
                        <a:t> coordinate</a:t>
                      </a:r>
                      <a:endParaRPr lang="en-US" dirty="0">
                        <a:solidFill>
                          <a:schemeClr val="tx1"/>
                        </a:solidFill>
                      </a:endParaRPr>
                    </a:p>
                  </a:txBody>
                  <a:tcPr/>
                </a:tc>
                <a:tc>
                  <a:txBody>
                    <a:bodyPr/>
                    <a:lstStyle/>
                    <a:p>
                      <a:r>
                        <a:rPr lang="en-US" sz="1800" dirty="0">
                          <a:solidFill>
                            <a:schemeClr val="tx1"/>
                          </a:solidFill>
                        </a:rPr>
                        <a:t>Demand (l</a:t>
                      </a:r>
                      <a:r>
                        <a:rPr lang="en-US" sz="100" dirty="0">
                          <a:solidFill>
                            <a:schemeClr val="tx1"/>
                          </a:solidFill>
                        </a:rPr>
                        <a:t> </a:t>
                      </a:r>
                      <a:r>
                        <a:rPr lang="en-US" sz="1800" dirty="0">
                          <a:solidFill>
                            <a:schemeClr val="tx1"/>
                          </a:solidFill>
                        </a:rPr>
                        <a:t>b</a:t>
                      </a:r>
                      <a:r>
                        <a:rPr lang="en-US" sz="100" dirty="0">
                          <a:solidFill>
                            <a:schemeClr val="tx1"/>
                          </a:solidFill>
                        </a:rPr>
                        <a:t> </a:t>
                      </a:r>
                      <a:r>
                        <a:rPr lang="en-US" sz="1800" dirty="0">
                          <a:solidFill>
                            <a:schemeClr val="tx1"/>
                          </a:solidFill>
                        </a:rPr>
                        <a:t>s)</a:t>
                      </a:r>
                      <a:endParaRPr lang="en-US" dirty="0">
                        <a:solidFill>
                          <a:schemeClr val="tx1"/>
                        </a:solidFill>
                      </a:endParaRPr>
                    </a:p>
                  </a:txBody>
                  <a:tcPr/>
                </a:tc>
                <a:extLst>
                  <a:ext uri="{0D108BD9-81ED-4DB2-BD59-A6C34878D82A}">
                    <a16:rowId xmlns:a16="http://schemas.microsoft.com/office/drawing/2014/main" val="10000"/>
                  </a:ext>
                </a:extLst>
              </a:tr>
              <a:tr h="370840">
                <a:tc>
                  <a:txBody>
                    <a:bodyPr/>
                    <a:lstStyle/>
                    <a:p>
                      <a:pPr algn="ctr"/>
                      <a:r>
                        <a:rPr lang="en-US" sz="1800" dirty="0"/>
                        <a:t>A</a:t>
                      </a:r>
                      <a:endParaRPr lang="en-US" dirty="0"/>
                    </a:p>
                  </a:txBody>
                  <a:tcPr/>
                </a:tc>
                <a:tc>
                  <a:txBody>
                    <a:bodyPr/>
                    <a:lstStyle/>
                    <a:p>
                      <a:pPr algn="ctr"/>
                      <a:r>
                        <a:rPr lang="en-US" sz="1800" dirty="0"/>
                        <a:t>10</a:t>
                      </a:r>
                      <a:endParaRPr lang="en-US" dirty="0"/>
                    </a:p>
                  </a:txBody>
                  <a:tcPr/>
                </a:tc>
                <a:tc>
                  <a:txBody>
                    <a:bodyPr/>
                    <a:lstStyle/>
                    <a:p>
                      <a:pPr algn="ctr"/>
                      <a:r>
                        <a:rPr lang="en-US" sz="1800" dirty="0"/>
                        <a:t>10</a:t>
                      </a:r>
                      <a:endParaRPr lang="en-US" dirty="0"/>
                    </a:p>
                  </a:txBody>
                  <a:tcPr/>
                </a:tc>
                <a:tc>
                  <a:txBody>
                    <a:bodyPr/>
                    <a:lstStyle/>
                    <a:p>
                      <a:pPr algn="ctr"/>
                      <a:r>
                        <a:rPr lang="en-US" sz="1800" dirty="0"/>
                        <a:t>5000</a:t>
                      </a:r>
                      <a:endParaRPr lang="en-US" dirty="0"/>
                    </a:p>
                  </a:txBody>
                  <a:tcPr/>
                </a:tc>
                <a:extLst>
                  <a:ext uri="{0D108BD9-81ED-4DB2-BD59-A6C34878D82A}">
                    <a16:rowId xmlns:a16="http://schemas.microsoft.com/office/drawing/2014/main" val="10001"/>
                  </a:ext>
                </a:extLst>
              </a:tr>
              <a:tr h="370840">
                <a:tc>
                  <a:txBody>
                    <a:bodyPr/>
                    <a:lstStyle/>
                    <a:p>
                      <a:pPr algn="ctr"/>
                      <a:r>
                        <a:rPr lang="en-US" sz="1800" dirty="0"/>
                        <a:t>B</a:t>
                      </a:r>
                      <a:endParaRPr lang="en-US" dirty="0"/>
                    </a:p>
                  </a:txBody>
                  <a:tcPr/>
                </a:tc>
                <a:tc>
                  <a:txBody>
                    <a:bodyPr/>
                    <a:lstStyle/>
                    <a:p>
                      <a:pPr algn="ctr"/>
                      <a:r>
                        <a:rPr lang="en-US" sz="1800" dirty="0"/>
                        <a:t>20</a:t>
                      </a:r>
                      <a:endParaRPr lang="en-US" dirty="0"/>
                    </a:p>
                  </a:txBody>
                  <a:tcPr/>
                </a:tc>
                <a:tc>
                  <a:txBody>
                    <a:bodyPr/>
                    <a:lstStyle/>
                    <a:p>
                      <a:pPr algn="ctr"/>
                      <a:r>
                        <a:rPr lang="en-US" sz="1800" dirty="0"/>
                        <a:t>25</a:t>
                      </a:r>
                      <a:endParaRPr lang="en-US" dirty="0"/>
                    </a:p>
                  </a:txBody>
                  <a:tcPr/>
                </a:tc>
                <a:tc>
                  <a:txBody>
                    <a:bodyPr/>
                    <a:lstStyle/>
                    <a:p>
                      <a:pPr algn="ctr"/>
                      <a:r>
                        <a:rPr lang="en-US" sz="1800" dirty="0"/>
                        <a:t>7500</a:t>
                      </a:r>
                      <a:endParaRPr lang="en-US" dirty="0"/>
                    </a:p>
                  </a:txBody>
                  <a:tcPr/>
                </a:tc>
                <a:extLst>
                  <a:ext uri="{0D108BD9-81ED-4DB2-BD59-A6C34878D82A}">
                    <a16:rowId xmlns:a16="http://schemas.microsoft.com/office/drawing/2014/main" val="10002"/>
                  </a:ext>
                </a:extLst>
              </a:tr>
              <a:tr h="370840">
                <a:tc>
                  <a:txBody>
                    <a:bodyPr/>
                    <a:lstStyle/>
                    <a:p>
                      <a:pPr algn="ctr"/>
                      <a:r>
                        <a:rPr lang="en-US" sz="1800" dirty="0"/>
                        <a:t>C</a:t>
                      </a:r>
                      <a:endParaRPr lang="en-US" dirty="0"/>
                    </a:p>
                  </a:txBody>
                  <a:tcPr/>
                </a:tc>
                <a:tc>
                  <a:txBody>
                    <a:bodyPr/>
                    <a:lstStyle/>
                    <a:p>
                      <a:pPr algn="ctr"/>
                      <a:r>
                        <a:rPr lang="en-US" sz="1800" dirty="0"/>
                        <a:t>25</a:t>
                      </a:r>
                      <a:endParaRPr lang="en-US" dirty="0"/>
                    </a:p>
                  </a:txBody>
                  <a:tcPr/>
                </a:tc>
                <a:tc>
                  <a:txBody>
                    <a:bodyPr/>
                    <a:lstStyle/>
                    <a:p>
                      <a:pPr algn="ctr"/>
                      <a:r>
                        <a:rPr lang="en-US" sz="1800" dirty="0"/>
                        <a:t>35</a:t>
                      </a:r>
                      <a:endParaRPr lang="en-US" dirty="0"/>
                    </a:p>
                  </a:txBody>
                  <a:tcPr/>
                </a:tc>
                <a:tc>
                  <a:txBody>
                    <a:bodyPr/>
                    <a:lstStyle/>
                    <a:p>
                      <a:pPr algn="ctr"/>
                      <a:r>
                        <a:rPr lang="en-US" sz="1800" dirty="0"/>
                        <a:t>6000</a:t>
                      </a:r>
                      <a:endParaRPr lang="en-US" dirty="0"/>
                    </a:p>
                  </a:txBody>
                  <a:tcPr/>
                </a:tc>
                <a:extLst>
                  <a:ext uri="{0D108BD9-81ED-4DB2-BD59-A6C34878D82A}">
                    <a16:rowId xmlns:a16="http://schemas.microsoft.com/office/drawing/2014/main" val="10003"/>
                  </a:ext>
                </a:extLst>
              </a:tr>
            </a:tbl>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4213597699"/>
              </p:ext>
            </p:extLst>
          </p:nvPr>
        </p:nvGraphicFramePr>
        <p:xfrm>
          <a:off x="1549400" y="3776663"/>
          <a:ext cx="6072188" cy="819150"/>
        </p:xfrm>
        <a:graphic>
          <a:graphicData uri="http://schemas.openxmlformats.org/presentationml/2006/ole">
            <mc:AlternateContent xmlns:mc="http://schemas.openxmlformats.org/markup-compatibility/2006">
              <mc:Choice xmlns:v="urn:schemas-microsoft-com:vml" Requires="v">
                <p:oleObj spid="_x0000_s9394" name="Equation" r:id="rId3" imgW="6680160" imgH="901440" progId="Equation.DSMT4">
                  <p:embed/>
                </p:oleObj>
              </mc:Choice>
              <mc:Fallback>
                <p:oleObj name="Equation" r:id="rId3" imgW="6680160" imgH="901440" progId="Equation.DSMT4">
                  <p:embed/>
                  <p:pic>
                    <p:nvPicPr>
                      <p:cNvPr id="0" name="Picture 2"/>
                      <p:cNvPicPr>
                        <a:picLocks noChangeAspect="1" noChangeArrowheads="1"/>
                      </p:cNvPicPr>
                      <p:nvPr/>
                    </p:nvPicPr>
                    <p:blipFill>
                      <a:blip r:embed="rId4"/>
                      <a:srcRect/>
                      <a:stretch>
                        <a:fillRect/>
                      </a:stretch>
                    </p:blipFill>
                    <p:spPr bwMode="auto">
                      <a:xfrm>
                        <a:off x="1549400" y="3776663"/>
                        <a:ext cx="6072188" cy="819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19" name="Object 3"/>
          <p:cNvGraphicFramePr>
            <a:graphicFrameLocks noChangeAspect="1"/>
          </p:cNvGraphicFramePr>
          <p:nvPr>
            <p:extLst>
              <p:ext uri="{D42A27DB-BD31-4B8C-83A1-F6EECF244321}">
                <p14:modId xmlns:p14="http://schemas.microsoft.com/office/powerpoint/2010/main" val="3831375840"/>
              </p:ext>
            </p:extLst>
          </p:nvPr>
        </p:nvGraphicFramePr>
        <p:xfrm>
          <a:off x="1574800" y="4972050"/>
          <a:ext cx="6061075" cy="819150"/>
        </p:xfrm>
        <a:graphic>
          <a:graphicData uri="http://schemas.openxmlformats.org/presentationml/2006/ole">
            <mc:AlternateContent xmlns:mc="http://schemas.openxmlformats.org/markup-compatibility/2006">
              <mc:Choice xmlns:v="urn:schemas-microsoft-com:vml" Requires="v">
                <p:oleObj spid="_x0000_s9395" name="Equation" r:id="rId5" imgW="6667200" imgH="901440" progId="Equation.DSMT4">
                  <p:embed/>
                </p:oleObj>
              </mc:Choice>
              <mc:Fallback>
                <p:oleObj name="Equation" r:id="rId5" imgW="6667200" imgH="901440" progId="Equation.DSMT4">
                  <p:embed/>
                  <p:pic>
                    <p:nvPicPr>
                      <p:cNvPr id="0" name="Picture 3"/>
                      <p:cNvPicPr>
                        <a:picLocks noChangeAspect="1" noChangeArrowheads="1"/>
                      </p:cNvPicPr>
                      <p:nvPr/>
                    </p:nvPicPr>
                    <p:blipFill>
                      <a:blip r:embed="rId6"/>
                      <a:srcRect/>
                      <a:stretch>
                        <a:fillRect/>
                      </a:stretch>
                    </p:blipFill>
                    <p:spPr bwMode="auto">
                      <a:xfrm>
                        <a:off x="1574800" y="4972050"/>
                        <a:ext cx="6061075" cy="819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Center of Gravity - Example </a:t>
            </a:r>
            <a:r>
              <a:rPr lang="en-US" sz="1000" dirty="0"/>
              <a:t>2</a:t>
            </a:r>
          </a:p>
        </p:txBody>
      </p:sp>
      <p:sp>
        <p:nvSpPr>
          <p:cNvPr id="3" name="Content Placeholder 2"/>
          <p:cNvSpPr>
            <a:spLocks noGrp="1"/>
          </p:cNvSpPr>
          <p:nvPr>
            <p:ph idx="1"/>
          </p:nvPr>
        </p:nvSpPr>
        <p:spPr>
          <a:xfrm>
            <a:off x="822325" y="1846263"/>
            <a:ext cx="2606675" cy="3275013"/>
          </a:xfrm>
        </p:spPr>
        <p:txBody>
          <a:bodyPr/>
          <a:lstStyle/>
          <a:p>
            <a:r>
              <a:rPr lang="en-US" dirty="0"/>
              <a:t>The center of gravity is a logical location for a warehouse to serve Customers A, B, and C.</a:t>
            </a:r>
          </a:p>
        </p:txBody>
      </p:sp>
      <p:pic>
        <p:nvPicPr>
          <p:cNvPr id="10242" name="Picture 2" descr="Graph illustrates a center-of-gravity example. "/>
          <p:cNvPicPr>
            <a:picLocks noChangeAspect="1" noChangeArrowheads="1"/>
          </p:cNvPicPr>
          <p:nvPr/>
        </p:nvPicPr>
        <p:blipFill>
          <a:blip r:embed="rId3"/>
          <a:srcRect/>
          <a:stretch>
            <a:fillRect/>
          </a:stretch>
        </p:blipFill>
        <p:spPr bwMode="auto">
          <a:xfrm>
            <a:off x="3607529" y="1912960"/>
            <a:ext cx="4868863" cy="4016375"/>
          </a:xfrm>
          <a:prstGeom prst="rect">
            <a:avLst/>
          </a:prstGeom>
          <a:noFill/>
          <a:ln w="9525">
            <a:noFill/>
            <a:miter lim="800000"/>
            <a:headEnd/>
            <a:tailEnd/>
          </a:ln>
          <a:effectLst/>
        </p:spPr>
      </p:pic>
      <p:sp>
        <p:nvSpPr>
          <p:cNvPr id="10" name="Content Placeholder 9">
            <a:extLst>
              <a:ext uri="{FF2B5EF4-FFF2-40B4-BE49-F238E27FC236}">
                <a16:creationId xmlns:a16="http://schemas.microsoft.com/office/drawing/2014/main" id="{1067FA98-57D0-4755-8ABC-1A3A0F4565F8}"/>
              </a:ext>
            </a:extLst>
          </p:cNvPr>
          <p:cNvSpPr>
            <a:spLocks noGrp="1"/>
          </p:cNvSpPr>
          <p:nvPr>
            <p:ph idx="16"/>
          </p:nvPr>
        </p:nvSpPr>
        <p:spPr>
          <a:xfrm>
            <a:off x="729342" y="6011364"/>
            <a:ext cx="7543800" cy="296907"/>
          </a:xfrm>
        </p:spPr>
        <p:txBody>
          <a:bodyPr/>
          <a:lstStyle/>
          <a:p>
            <a:pPr algn="ctr"/>
            <a:r>
              <a:rPr lang="en-US" sz="1200" dirty="0">
                <a:hlinkClick r:id="rId4" action="ppaction://hlinksldjump"/>
              </a:rPr>
              <a:t>Access the text alternative for slide images.</a:t>
            </a:r>
            <a:endParaRPr lang="en-US" sz="1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lstStyle/>
          <a:p>
            <a:pPr>
              <a:defRPr/>
            </a:pPr>
            <a:r>
              <a:rPr lang="en-US" altLang="en-US" sz="4000" b="1" dirty="0">
                <a:solidFill>
                  <a:schemeClr val="tx1">
                    <a:lumMod val="75000"/>
                    <a:lumOff val="25000"/>
                  </a:schemeClr>
                </a:solidFill>
              </a:rPr>
              <a:t>Chapter 18 Learning Objectives</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5" y="1846263"/>
            <a:ext cx="7589520" cy="4249737"/>
          </a:xfrm>
        </p:spPr>
        <p:txBody>
          <a:bodyPr/>
          <a:lstStyle/>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18.1 Define the scope and purpose of logistics.</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18.2 Explain transportation economics.</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18.3 Compare the advantages and disadvantages of the five modes of transportation.</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18.4 Distinguish among the different functions of warehouses.</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18.5 Describe how to determine the number and location of warehouses.</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18.6 Consider when a firm should use a third-party logistics provider.</a:t>
            </a:r>
          </a:p>
          <a:p>
            <a:pPr marL="292608" indent="-292608">
              <a:buClr>
                <a:schemeClr val="accent1">
                  <a:lumMod val="75000"/>
                </a:schemeClr>
              </a:buClr>
              <a:buFont typeface="Arial" panose="020B0604020202020204" pitchFamily="34" charset="0"/>
              <a:buChar char="•"/>
              <a:defRPr/>
            </a:pPr>
            <a:r>
              <a:rPr lang="en-US" sz="2200" dirty="0">
                <a:solidFill>
                  <a:schemeClr val="tx1">
                    <a:lumMod val="75000"/>
                    <a:lumOff val="25000"/>
                  </a:schemeClr>
                </a:solidFill>
              </a:rPr>
              <a:t>L</a:t>
            </a:r>
            <a:r>
              <a:rPr lang="en-US" sz="100" dirty="0">
                <a:solidFill>
                  <a:schemeClr val="tx1">
                    <a:lumMod val="75000"/>
                    <a:lumOff val="25000"/>
                  </a:schemeClr>
                </a:solidFill>
              </a:rPr>
              <a:t> </a:t>
            </a:r>
            <a:r>
              <a:rPr lang="en-US" sz="2200" dirty="0">
                <a:solidFill>
                  <a:schemeClr val="tx1">
                    <a:lumMod val="75000"/>
                    <a:lumOff val="25000"/>
                  </a:schemeClr>
                </a:solidFill>
              </a:rPr>
              <a:t>O 18.7 Define logistics strategy and explain why it is needed.</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Number of Warehouses </a:t>
            </a:r>
            <a:r>
              <a:rPr lang="en-US" sz="2800" dirty="0"/>
              <a:t>(Figure 18.4)</a:t>
            </a:r>
          </a:p>
        </p:txBody>
      </p:sp>
      <p:pic>
        <p:nvPicPr>
          <p:cNvPr id="11266" name="Picture 2" descr="Graph illustrates the costs related to the number of warehouses."/>
          <p:cNvPicPr>
            <a:picLocks noChangeAspect="1" noChangeArrowheads="1"/>
          </p:cNvPicPr>
          <p:nvPr/>
        </p:nvPicPr>
        <p:blipFill>
          <a:blip r:embed="rId2"/>
          <a:srcRect/>
          <a:stretch>
            <a:fillRect/>
          </a:stretch>
        </p:blipFill>
        <p:spPr bwMode="auto">
          <a:xfrm>
            <a:off x="2077308" y="2011680"/>
            <a:ext cx="4969910" cy="3703320"/>
          </a:xfrm>
          <a:prstGeom prst="rect">
            <a:avLst/>
          </a:prstGeom>
          <a:noFill/>
          <a:ln w="9525">
            <a:noFill/>
            <a:miter lim="800000"/>
            <a:headEnd/>
            <a:tailEnd/>
          </a:ln>
          <a:effectLst/>
        </p:spPr>
      </p:pic>
      <p:sp>
        <p:nvSpPr>
          <p:cNvPr id="3" name="Content Placeholder 2"/>
          <p:cNvSpPr>
            <a:spLocks noGrp="1"/>
          </p:cNvSpPr>
          <p:nvPr>
            <p:ph idx="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Global Logistics </a:t>
            </a:r>
            <a:r>
              <a:rPr lang="en-US" sz="1000" dirty="0"/>
              <a:t>1</a:t>
            </a:r>
          </a:p>
        </p:txBody>
      </p:sp>
      <p:sp>
        <p:nvSpPr>
          <p:cNvPr id="3" name="Content Placeholder 2"/>
          <p:cNvSpPr>
            <a:spLocks noGrp="1"/>
          </p:cNvSpPr>
          <p:nvPr>
            <p:ph idx="1"/>
          </p:nvPr>
        </p:nvSpPr>
        <p:spPr>
          <a:xfrm>
            <a:off x="822325" y="1846262"/>
            <a:ext cx="3282696" cy="4123944"/>
          </a:xfrm>
        </p:spPr>
        <p:txBody>
          <a:bodyPr/>
          <a:lstStyle/>
          <a:p>
            <a:pPr marL="292608" indent="-292608">
              <a:buClr>
                <a:srgbClr val="AB620E"/>
              </a:buClr>
              <a:buFont typeface="Arial" pitchFamily="34" charset="0"/>
              <a:buChar char="•"/>
            </a:pPr>
            <a:r>
              <a:rPr lang="en-US" sz="2400" dirty="0"/>
              <a:t>Complex transportation, usually multimodal.</a:t>
            </a:r>
          </a:p>
          <a:p>
            <a:pPr marL="292608" indent="-292608">
              <a:buClr>
                <a:srgbClr val="AB620E"/>
              </a:buClr>
              <a:buFont typeface="Arial" pitchFamily="34" charset="0"/>
              <a:buChar char="•"/>
            </a:pPr>
            <a:r>
              <a:rPr lang="en-US" sz="2400" dirty="0"/>
              <a:t>Complex information transfer: exporters, importers, freight forwarders, clearing agents, ocean shipping lines, freight companies, intermodal operators, banks, and insurance companies.</a:t>
            </a:r>
          </a:p>
        </p:txBody>
      </p:sp>
      <p:sp>
        <p:nvSpPr>
          <p:cNvPr id="5" name="Rectangle 5">
            <a:extLst>
              <a:ext uri="{FF2B5EF4-FFF2-40B4-BE49-F238E27FC236}">
                <a16:creationId xmlns:a16="http://schemas.microsoft.com/office/drawing/2014/main" id="{5D5F1C74-C06F-404F-8FE2-5DF5A97E69E5}"/>
              </a:ext>
            </a:extLst>
          </p:cNvPr>
          <p:cNvSpPr>
            <a:spLocks noChangeArrowheads="1"/>
          </p:cNvSpPr>
          <p:nvPr/>
        </p:nvSpPr>
        <p:spPr bwMode="auto">
          <a:xfrm>
            <a:off x="6062663" y="5224463"/>
            <a:ext cx="78581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a:solidFill>
                  <a:srgbClr val="211D1E"/>
                </a:solidFill>
                <a:latin typeface="Proxima Nova Lt"/>
              </a:rPr>
              <a:t>ilfede/123RF </a:t>
            </a:r>
            <a:endParaRPr lang="en-US" altLang="en-US"/>
          </a:p>
        </p:txBody>
      </p:sp>
      <p:pic>
        <p:nvPicPr>
          <p:cNvPr id="6" name="Picture 6" descr="Cargo ship&#10;&#10;Description automatically generated">
            <a:extLst>
              <a:ext uri="{FF2B5EF4-FFF2-40B4-BE49-F238E27FC236}">
                <a16:creationId xmlns:a16="http://schemas.microsoft.com/office/drawing/2014/main" id="{A8DE63AE-2951-45C3-99FD-6A7E12D497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8963" y="2514600"/>
            <a:ext cx="4113212" cy="267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325" y="287338"/>
            <a:ext cx="7543800" cy="1449387"/>
          </a:xfrm>
        </p:spPr>
        <p:txBody>
          <a:bodyPr/>
          <a:lstStyle/>
          <a:p>
            <a:r>
              <a:rPr lang="en-US" sz="4000" dirty="0"/>
              <a:t>Global Logistics </a:t>
            </a:r>
            <a:r>
              <a:rPr lang="en-US" sz="1000" dirty="0"/>
              <a:t>2</a:t>
            </a:r>
          </a:p>
        </p:txBody>
      </p:sp>
      <p:pic>
        <p:nvPicPr>
          <p:cNvPr id="13314" name="Picture 2" descr="Illustration of a typical global logistics flow."/>
          <p:cNvPicPr>
            <a:picLocks noChangeAspect="1" noChangeArrowheads="1"/>
          </p:cNvPicPr>
          <p:nvPr/>
        </p:nvPicPr>
        <p:blipFill>
          <a:blip r:embed="rId2"/>
          <a:srcRect/>
          <a:stretch>
            <a:fillRect/>
          </a:stretch>
        </p:blipFill>
        <p:spPr bwMode="auto">
          <a:xfrm>
            <a:off x="555625" y="1981817"/>
            <a:ext cx="8031163" cy="3254375"/>
          </a:xfrm>
          <a:prstGeom prst="rect">
            <a:avLst/>
          </a:prstGeom>
          <a:noFill/>
          <a:ln w="9525">
            <a:noFill/>
            <a:miter lim="800000"/>
            <a:headEnd/>
            <a:tailEnd/>
          </a:ln>
          <a:effectLst/>
        </p:spPr>
      </p:pic>
      <p:sp>
        <p:nvSpPr>
          <p:cNvPr id="3" name="Content Placeholder 2"/>
          <p:cNvSpPr>
            <a:spLocks noGrp="1"/>
          </p:cNvSpPr>
          <p:nvPr>
            <p:ph idx="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Third-Party Logistics (3P</a:t>
            </a:r>
            <a:r>
              <a:rPr lang="en-US" sz="100" dirty="0"/>
              <a:t> </a:t>
            </a:r>
            <a:r>
              <a:rPr lang="en-US" sz="4000" dirty="0"/>
              <a:t>L)</a:t>
            </a:r>
          </a:p>
        </p:txBody>
      </p:sp>
      <p:sp>
        <p:nvSpPr>
          <p:cNvPr id="3" name="Content Placeholder 2"/>
          <p:cNvSpPr>
            <a:spLocks noGrp="1"/>
          </p:cNvSpPr>
          <p:nvPr>
            <p:ph idx="1"/>
          </p:nvPr>
        </p:nvSpPr>
        <p:spPr>
          <a:xfrm>
            <a:off x="822324" y="1846262"/>
            <a:ext cx="3458570" cy="4041648"/>
          </a:xfrm>
        </p:spPr>
        <p:txBody>
          <a:bodyPr/>
          <a:lstStyle/>
          <a:p>
            <a:pPr marL="292608" indent="-292608">
              <a:buClr>
                <a:srgbClr val="AB620E"/>
              </a:buClr>
              <a:buFont typeface="Arial" pitchFamily="34" charset="0"/>
              <a:buChar char="•"/>
            </a:pPr>
            <a:r>
              <a:rPr lang="en-US" dirty="0"/>
              <a:t>Transportation services.</a:t>
            </a:r>
          </a:p>
          <a:p>
            <a:pPr marL="292608" indent="-292608">
              <a:buClr>
                <a:srgbClr val="AB620E"/>
              </a:buClr>
              <a:buFont typeface="Arial" pitchFamily="34" charset="0"/>
              <a:buChar char="•"/>
            </a:pPr>
            <a:r>
              <a:rPr lang="en-US" dirty="0"/>
              <a:t>Warehousing services.</a:t>
            </a:r>
          </a:p>
          <a:p>
            <a:pPr marL="292608" indent="-292608">
              <a:buClr>
                <a:srgbClr val="AB620E"/>
              </a:buClr>
              <a:buFont typeface="Arial" pitchFamily="34" charset="0"/>
              <a:buChar char="•"/>
            </a:pPr>
            <a:r>
              <a:rPr lang="en-US" dirty="0"/>
              <a:t>Inventory management services.</a:t>
            </a:r>
          </a:p>
          <a:p>
            <a:pPr marL="292608" indent="-292608">
              <a:buClr>
                <a:srgbClr val="AB620E"/>
              </a:buClr>
              <a:buFont typeface="Arial" pitchFamily="34" charset="0"/>
              <a:buChar char="•"/>
            </a:pPr>
            <a:r>
              <a:rPr lang="en-US" dirty="0"/>
              <a:t>Reverse logistics services.</a:t>
            </a:r>
          </a:p>
          <a:p>
            <a:pPr marL="292608" indent="-292608">
              <a:buClr>
                <a:srgbClr val="AB620E"/>
              </a:buClr>
              <a:buFont typeface="Arial" pitchFamily="34" charset="0"/>
              <a:buChar char="•"/>
            </a:pPr>
            <a:r>
              <a:rPr lang="en-US" dirty="0"/>
              <a:t>Access to logistics expertise.</a:t>
            </a:r>
          </a:p>
          <a:p>
            <a:pPr marL="292608" indent="-292608">
              <a:buClr>
                <a:srgbClr val="AB620E"/>
              </a:buClr>
              <a:buFont typeface="Arial" pitchFamily="34" charset="0"/>
              <a:buChar char="•"/>
            </a:pPr>
            <a:r>
              <a:rPr lang="en-US" dirty="0"/>
              <a:t>Enhanced flexibility to changing markets/technology.</a:t>
            </a:r>
          </a:p>
          <a:p>
            <a:pPr marL="292608" indent="-292608">
              <a:buClr>
                <a:srgbClr val="AB620E"/>
              </a:buClr>
              <a:buFont typeface="Arial" pitchFamily="34" charset="0"/>
              <a:buChar char="•"/>
            </a:pPr>
            <a:r>
              <a:rPr lang="en-US" dirty="0"/>
              <a:t>Lower cost than </a:t>
            </a:r>
            <a:r>
              <a:rPr lang="en-US" dirty="0" err="1"/>
              <a:t>insourcing</a:t>
            </a:r>
            <a:r>
              <a:rPr lang="en-US" dirty="0"/>
              <a:t>.</a:t>
            </a:r>
          </a:p>
          <a:p>
            <a:pPr marL="292608" indent="-292608">
              <a:buClr>
                <a:srgbClr val="AB620E"/>
              </a:buClr>
              <a:buFont typeface="Arial" pitchFamily="34" charset="0"/>
              <a:buChar char="•"/>
            </a:pPr>
            <a:r>
              <a:rPr lang="en-US" dirty="0"/>
              <a:t>Humanitarian aid.</a:t>
            </a:r>
          </a:p>
        </p:txBody>
      </p:sp>
      <p:sp>
        <p:nvSpPr>
          <p:cNvPr id="4" name="Content Placeholder 3"/>
          <p:cNvSpPr>
            <a:spLocks noGrp="1"/>
          </p:cNvSpPr>
          <p:nvPr>
            <p:ph idx="11"/>
          </p:nvPr>
        </p:nvSpPr>
        <p:spPr>
          <a:xfrm>
            <a:off x="4504944" y="1847088"/>
            <a:ext cx="3886200" cy="1938528"/>
          </a:xfrm>
        </p:spPr>
        <p:txBody>
          <a:bodyPr/>
          <a:lstStyle/>
          <a:p>
            <a:r>
              <a:rPr lang="en-US" sz="1800" dirty="0"/>
              <a:t>Ryder is a major player in 3P</a:t>
            </a:r>
            <a:r>
              <a:rPr lang="en-US" sz="100" dirty="0"/>
              <a:t> </a:t>
            </a:r>
            <a:r>
              <a:rPr lang="en-US" sz="1800" dirty="0"/>
              <a:t>L to more than 50,000 business customers, using their 5900 technicians, 7700 drivers, and 800 facilities.</a:t>
            </a:r>
          </a:p>
          <a:p>
            <a:r>
              <a:rPr lang="en-US" sz="1800" dirty="0"/>
              <a:t>Ryder is a 3P</a:t>
            </a:r>
            <a:r>
              <a:rPr lang="en-US" sz="100" dirty="0"/>
              <a:t> </a:t>
            </a:r>
            <a:r>
              <a:rPr lang="en-US" sz="1800" dirty="0"/>
              <a:t>L provider to Cisco, helping them keep their warranty promise on 1.5 million parts every year.</a:t>
            </a:r>
          </a:p>
        </p:txBody>
      </p:sp>
      <p:pic>
        <p:nvPicPr>
          <p:cNvPr id="14338" name="Picture 2">
            <a:extLst>
              <a:ext uri="{C183D7F6-B498-43B3-948B-1728B52AA6E4}">
                <adec:decorative xmlns:adec="http://schemas.microsoft.com/office/drawing/2017/decorative" val="1"/>
              </a:ext>
            </a:extLst>
          </p:cNvPr>
          <p:cNvPicPr>
            <a:picLocks noChangeAspect="1" noChangeArrowheads="1"/>
          </p:cNvPicPr>
          <p:nvPr/>
        </p:nvPicPr>
        <p:blipFill>
          <a:blip r:embed="rId2"/>
          <a:srcRect/>
          <a:stretch>
            <a:fillRect/>
          </a:stretch>
        </p:blipFill>
        <p:spPr bwMode="auto">
          <a:xfrm>
            <a:off x="4863107" y="3872552"/>
            <a:ext cx="3108325" cy="1851025"/>
          </a:xfrm>
          <a:prstGeom prst="rect">
            <a:avLst/>
          </a:prstGeom>
          <a:noFill/>
          <a:ln w="9525">
            <a:noFill/>
            <a:miter lim="800000"/>
            <a:headEnd/>
            <a:tailEnd/>
          </a:ln>
          <a:effectLst/>
        </p:spPr>
      </p:pic>
      <p:sp>
        <p:nvSpPr>
          <p:cNvPr id="6" name="Rectangle 2">
            <a:extLst>
              <a:ext uri="{FF2B5EF4-FFF2-40B4-BE49-F238E27FC236}">
                <a16:creationId xmlns:a16="http://schemas.microsoft.com/office/drawing/2014/main" id="{C2FF15D5-FE0B-4155-BAD7-CBAFCB4500B8}"/>
              </a:ext>
            </a:extLst>
          </p:cNvPr>
          <p:cNvSpPr>
            <a:spLocks noChangeArrowheads="1"/>
          </p:cNvSpPr>
          <p:nvPr/>
        </p:nvSpPr>
        <p:spPr bwMode="auto">
          <a:xfrm>
            <a:off x="5599706" y="5887910"/>
            <a:ext cx="16351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dirty="0">
                <a:solidFill>
                  <a:srgbClr val="211D1E"/>
                </a:solidFill>
                <a:latin typeface="Proxima Nova Lt"/>
              </a:rPr>
              <a:t>John Crowe/</a:t>
            </a:r>
            <a:r>
              <a:rPr lang="en-US" altLang="en-US" sz="800" dirty="0" err="1">
                <a:solidFill>
                  <a:srgbClr val="211D1E"/>
                </a:solidFill>
                <a:latin typeface="Proxima Nova Lt"/>
              </a:rPr>
              <a:t>Alamy</a:t>
            </a:r>
            <a:r>
              <a:rPr lang="en-US" altLang="en-US" sz="800" dirty="0">
                <a:solidFill>
                  <a:srgbClr val="211D1E"/>
                </a:solidFill>
                <a:latin typeface="Proxima Nova Lt"/>
              </a:rPr>
              <a:t> Stock Photo </a:t>
            </a:r>
            <a:endParaRPr lang="en-US"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Logistics Strategy</a:t>
            </a:r>
          </a:p>
        </p:txBody>
      </p:sp>
      <p:sp>
        <p:nvSpPr>
          <p:cNvPr id="3" name="Content Placeholder 2"/>
          <p:cNvSpPr>
            <a:spLocks noGrp="1"/>
          </p:cNvSpPr>
          <p:nvPr>
            <p:ph idx="1"/>
          </p:nvPr>
        </p:nvSpPr>
        <p:spPr>
          <a:xfrm>
            <a:off x="822325" y="1846262"/>
            <a:ext cx="7543800" cy="960120"/>
          </a:xfrm>
        </p:spPr>
        <p:txBody>
          <a:bodyPr/>
          <a:lstStyle/>
          <a:p>
            <a:pPr>
              <a:buClr>
                <a:srgbClr val="AB620E"/>
              </a:buClr>
            </a:pPr>
            <a:r>
              <a:rPr lang="en-US" sz="2800" dirty="0"/>
              <a:t>Determine objectives.</a:t>
            </a:r>
          </a:p>
          <a:p>
            <a:pPr marL="292608" indent="-292608">
              <a:buClr>
                <a:srgbClr val="AB620E"/>
              </a:buClr>
              <a:buFont typeface="Arial" pitchFamily="34" charset="0"/>
              <a:buChar char="•"/>
            </a:pPr>
            <a:r>
              <a:rPr lang="en-US" sz="2600" dirty="0"/>
              <a:t>Cost, delivery, service quality, flexibility.</a:t>
            </a:r>
          </a:p>
        </p:txBody>
      </p:sp>
      <p:sp>
        <p:nvSpPr>
          <p:cNvPr id="4" name="Content Placeholder 3"/>
          <p:cNvSpPr>
            <a:spLocks noGrp="1"/>
          </p:cNvSpPr>
          <p:nvPr>
            <p:ph idx="11"/>
          </p:nvPr>
        </p:nvSpPr>
        <p:spPr>
          <a:xfrm>
            <a:off x="820948" y="2892183"/>
            <a:ext cx="7543800" cy="1920240"/>
          </a:xfrm>
        </p:spPr>
        <p:txBody>
          <a:bodyPr/>
          <a:lstStyle/>
          <a:p>
            <a:pPr>
              <a:buClr>
                <a:srgbClr val="AB620E"/>
              </a:buClr>
            </a:pPr>
            <a:r>
              <a:rPr lang="en-US" sz="2800" dirty="0"/>
              <a:t>Ownership versus outsourcing logistics function.</a:t>
            </a:r>
          </a:p>
          <a:p>
            <a:pPr>
              <a:buClr>
                <a:srgbClr val="AB620E"/>
              </a:buClr>
            </a:pPr>
            <a:r>
              <a:rPr lang="en-US" sz="2800" dirty="0"/>
              <a:t>Transportation modes.</a:t>
            </a:r>
          </a:p>
          <a:p>
            <a:pPr>
              <a:buClr>
                <a:srgbClr val="AB620E"/>
              </a:buClr>
            </a:pPr>
            <a:r>
              <a:rPr lang="en-US" sz="2800" dirty="0"/>
              <a:t>Warehousing network.</a:t>
            </a:r>
          </a:p>
          <a:p>
            <a:pPr marL="292608" indent="-292608">
              <a:buClr>
                <a:srgbClr val="AB620E"/>
              </a:buClr>
              <a:buFont typeface="Arial" pitchFamily="34" charset="0"/>
              <a:buChar char="•"/>
            </a:pPr>
            <a:r>
              <a:rPr lang="en-US" sz="2600" dirty="0"/>
              <a:t>Number and location of facilities.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Chapter 18 Summary</a:t>
            </a:r>
          </a:p>
        </p:txBody>
      </p:sp>
      <p:sp>
        <p:nvSpPr>
          <p:cNvPr id="3" name="Content Placeholder 2"/>
          <p:cNvSpPr>
            <a:spLocks noGrp="1"/>
          </p:cNvSpPr>
          <p:nvPr>
            <p:ph idx="1"/>
          </p:nvPr>
        </p:nvSpPr>
        <p:spPr>
          <a:xfrm>
            <a:off x="822325" y="1846262"/>
            <a:ext cx="7543800" cy="4206240"/>
          </a:xfrm>
        </p:spPr>
        <p:txBody>
          <a:bodyPr/>
          <a:lstStyle/>
          <a:p>
            <a:pPr marL="292608" indent="-292608">
              <a:buClr>
                <a:srgbClr val="AB620E"/>
              </a:buClr>
              <a:buFont typeface="Arial" pitchFamily="34" charset="0"/>
              <a:buChar char="•"/>
            </a:pPr>
            <a:r>
              <a:rPr lang="en-US" sz="2200" dirty="0"/>
              <a:t>L</a:t>
            </a:r>
            <a:r>
              <a:rPr lang="en-US" sz="100" dirty="0"/>
              <a:t>1</a:t>
            </a:r>
            <a:r>
              <a:rPr lang="en-US" sz="2200" dirty="0"/>
              <a:t>O 18.1 Define the scope and purpose of logistics.</a:t>
            </a:r>
          </a:p>
          <a:p>
            <a:pPr marL="292608" indent="-292608">
              <a:buClr>
                <a:srgbClr val="AB620E"/>
              </a:buClr>
              <a:buFont typeface="Arial" pitchFamily="34" charset="0"/>
              <a:buChar char="•"/>
            </a:pPr>
            <a:r>
              <a:rPr lang="en-US" sz="2200" dirty="0"/>
              <a:t>L</a:t>
            </a:r>
            <a:r>
              <a:rPr lang="en-US" sz="100" dirty="0"/>
              <a:t> </a:t>
            </a:r>
            <a:r>
              <a:rPr lang="en-US" sz="2200" dirty="0"/>
              <a:t>O 18.2 Explain transportation economics.</a:t>
            </a:r>
          </a:p>
          <a:p>
            <a:pPr marL="292608" indent="-292608">
              <a:buClr>
                <a:srgbClr val="AB620E"/>
              </a:buClr>
              <a:buFont typeface="Arial" pitchFamily="34" charset="0"/>
              <a:buChar char="•"/>
            </a:pPr>
            <a:r>
              <a:rPr lang="en-US" sz="2200" dirty="0"/>
              <a:t>L</a:t>
            </a:r>
            <a:r>
              <a:rPr lang="en-US" sz="100" dirty="0"/>
              <a:t> </a:t>
            </a:r>
            <a:r>
              <a:rPr lang="en-US" sz="2200" dirty="0"/>
              <a:t>O 18.3 Compare the advantages and disadvantages of the five modes of transportation.</a:t>
            </a:r>
          </a:p>
          <a:p>
            <a:pPr marL="292608" indent="-292608">
              <a:buClr>
                <a:srgbClr val="AB620E"/>
              </a:buClr>
              <a:buFont typeface="Arial" pitchFamily="34" charset="0"/>
              <a:buChar char="•"/>
            </a:pPr>
            <a:r>
              <a:rPr lang="en-US" sz="2200" dirty="0"/>
              <a:t>L</a:t>
            </a:r>
            <a:r>
              <a:rPr lang="en-US" sz="100" dirty="0"/>
              <a:t> </a:t>
            </a:r>
            <a:r>
              <a:rPr lang="en-US" sz="2200" dirty="0"/>
              <a:t>O 18.4 Distinguish among the different functions of warehouses.</a:t>
            </a:r>
          </a:p>
          <a:p>
            <a:pPr marL="292608" indent="-292608">
              <a:buClr>
                <a:srgbClr val="AB620E"/>
              </a:buClr>
              <a:buFont typeface="Arial" pitchFamily="34" charset="0"/>
              <a:buChar char="•"/>
            </a:pPr>
            <a:r>
              <a:rPr lang="en-US" sz="2200" dirty="0"/>
              <a:t>L</a:t>
            </a:r>
            <a:r>
              <a:rPr lang="en-US" sz="100" dirty="0"/>
              <a:t> </a:t>
            </a:r>
            <a:r>
              <a:rPr lang="en-US" sz="2200" dirty="0"/>
              <a:t>O 18.5 Describe how to determine the number and location of warehouses.</a:t>
            </a:r>
          </a:p>
          <a:p>
            <a:pPr marL="292608" indent="-292608">
              <a:buClr>
                <a:srgbClr val="AB620E"/>
              </a:buClr>
              <a:buFont typeface="Arial" pitchFamily="34" charset="0"/>
              <a:buChar char="•"/>
            </a:pPr>
            <a:r>
              <a:rPr lang="en-US" sz="2200" dirty="0"/>
              <a:t>L</a:t>
            </a:r>
            <a:r>
              <a:rPr lang="en-US" sz="100" dirty="0"/>
              <a:t> </a:t>
            </a:r>
            <a:r>
              <a:rPr lang="en-US" sz="2200" dirty="0"/>
              <a:t>O 18.6 Consider when a firm should use a third-party logistics provider.</a:t>
            </a:r>
          </a:p>
          <a:p>
            <a:pPr marL="292608" indent="-292608">
              <a:buClr>
                <a:srgbClr val="AB620E"/>
              </a:buClr>
              <a:buFont typeface="Arial" pitchFamily="34" charset="0"/>
              <a:buChar char="•"/>
            </a:pPr>
            <a:r>
              <a:rPr lang="en-US" sz="2200" dirty="0"/>
              <a:t>L</a:t>
            </a:r>
            <a:r>
              <a:rPr lang="en-US" sz="100" dirty="0"/>
              <a:t> </a:t>
            </a:r>
            <a:r>
              <a:rPr lang="en-US" sz="2200" dirty="0"/>
              <a:t>O 18.7 Define logistics strategy and explain why it is needed.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Questions for Discussion</a:t>
            </a:r>
          </a:p>
        </p:txBody>
      </p:sp>
      <p:sp>
        <p:nvSpPr>
          <p:cNvPr id="3" name="Content Placeholder 2"/>
          <p:cNvSpPr>
            <a:spLocks noGrp="1"/>
          </p:cNvSpPr>
          <p:nvPr>
            <p:ph idx="1"/>
          </p:nvPr>
        </p:nvSpPr>
        <p:spPr>
          <a:xfrm>
            <a:off x="822325" y="1846262"/>
            <a:ext cx="7543800" cy="4206240"/>
          </a:xfrm>
        </p:spPr>
        <p:txBody>
          <a:bodyPr/>
          <a:lstStyle/>
          <a:p>
            <a:pPr marL="292608" indent="-292608">
              <a:buClr>
                <a:srgbClr val="AB620E"/>
              </a:buClr>
              <a:buFont typeface="Arial" pitchFamily="34" charset="0"/>
              <a:buChar char="•"/>
            </a:pPr>
            <a:r>
              <a:rPr lang="en-US" dirty="0"/>
              <a:t>Describe different types of logistics that you have personally observed. Where did you see them? What were they doing?</a:t>
            </a:r>
          </a:p>
          <a:p>
            <a:pPr marL="292608" indent="-292608">
              <a:buClr>
                <a:srgbClr val="AB620E"/>
              </a:buClr>
              <a:buFont typeface="Arial" pitchFamily="34" charset="0"/>
              <a:buChar char="•"/>
            </a:pPr>
            <a:r>
              <a:rPr lang="en-US" dirty="0"/>
              <a:t>How does a firm choose its modes of transportation to move its goods?</a:t>
            </a:r>
          </a:p>
          <a:p>
            <a:pPr marL="292608" indent="-292608">
              <a:buClr>
                <a:srgbClr val="AB620E"/>
              </a:buClr>
              <a:buFont typeface="Arial" pitchFamily="34" charset="0"/>
              <a:buChar char="•"/>
            </a:pPr>
            <a:r>
              <a:rPr lang="en-US" dirty="0"/>
              <a:t>When would a firm use these various types of warehouses: consolidation, break-bulk, cross-docking?</a:t>
            </a:r>
          </a:p>
          <a:p>
            <a:pPr marL="292608" indent="-292608">
              <a:buClr>
                <a:srgbClr val="AB620E"/>
              </a:buClr>
              <a:buFont typeface="Arial" pitchFamily="34" charset="0"/>
              <a:buChar char="•"/>
            </a:pPr>
            <a:r>
              <a:rPr lang="en-US" dirty="0"/>
              <a:t>When is reverse logistics used? How does it work?</a:t>
            </a:r>
          </a:p>
          <a:p>
            <a:pPr marL="292608" indent="-292608">
              <a:buClr>
                <a:srgbClr val="AB620E"/>
              </a:buClr>
              <a:buFont typeface="Arial" pitchFamily="34" charset="0"/>
              <a:buChar char="•"/>
            </a:pPr>
            <a:r>
              <a:rPr lang="en-US" dirty="0"/>
              <a:t>In your own words, what is a logistics network?</a:t>
            </a:r>
          </a:p>
          <a:p>
            <a:pPr marL="292608" indent="-292608">
              <a:buClr>
                <a:srgbClr val="AB620E"/>
              </a:buClr>
              <a:buFont typeface="Arial" pitchFamily="34" charset="0"/>
              <a:buChar char="•"/>
            </a:pPr>
            <a:r>
              <a:rPr lang="en-US" dirty="0"/>
              <a:t>Beyond knowing the “center of gravity” in a network, what other factors should be considered when choosing a warehouse location?</a:t>
            </a:r>
          </a:p>
          <a:p>
            <a:pPr marL="292608" indent="-292608">
              <a:buClr>
                <a:srgbClr val="AB620E"/>
              </a:buClr>
              <a:buFont typeface="Arial" pitchFamily="34" charset="0"/>
              <a:buChar char="•"/>
            </a:pPr>
            <a:r>
              <a:rPr lang="en-US" dirty="0"/>
              <a:t>What types of services are carried out by third-party logistics (3P</a:t>
            </a:r>
            <a:r>
              <a:rPr lang="en-US" sz="100" dirty="0"/>
              <a:t> </a:t>
            </a:r>
            <a:r>
              <a:rPr lang="en-US" dirty="0"/>
              <a:t>L) providers?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C212-609B-44EF-8075-2B46068384A3}"/>
              </a:ext>
            </a:extLst>
          </p:cNvPr>
          <p:cNvSpPr>
            <a:spLocks noGrp="1"/>
          </p:cNvSpPr>
          <p:nvPr>
            <p:ph type="title"/>
          </p:nvPr>
        </p:nvSpPr>
        <p:spPr/>
        <p:txBody>
          <a:bodyPr/>
          <a:lstStyle/>
          <a:p>
            <a:pPr>
              <a:defRPr/>
            </a:pPr>
            <a:r>
              <a:rPr lang="en-US" noProof="0" dirty="0"/>
              <a:t>Accessibility Content: Text Alternatives for Images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Mode Use in U.S. </a:t>
            </a:r>
            <a:r>
              <a:rPr lang="en-US" sz="2800" dirty="0"/>
              <a:t>(Figure 18.1)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r>
              <a:rPr lang="en-US" sz="2400" dirty="0"/>
              <a:t>The modes of transportation are shown on the horizontal axis and the percent of total on the vertical axis. The modes of transportation are Truck, Rail, Water, Air, Multimode, Pipeline, and other. Each mode has a double bar with one bar representing tons and the other representing value. Truck is by far the largest percentage in both tons and value at over 60 percent for both. Multimode is the second largest in terms of value at just under 20 percent, while pipeline is the second largest in terms of value at approximately 15 percent. All other modes are under 10 percent in both tons and value. </a:t>
            </a:r>
            <a:endParaRPr lang="en-US" altLang="en-US" sz="2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Distribution Centers and Warehousing </a:t>
            </a:r>
            <a:r>
              <a:rPr lang="en-US" sz="1000" dirty="0"/>
              <a:t>1</a:t>
            </a:r>
            <a:r>
              <a:rPr lang="en-US" sz="2800" dirty="0"/>
              <a:t>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r>
              <a:rPr lang="en-US" sz="2400" dirty="0"/>
              <a:t>At the center of the image, titled “Consolidation,” is a small warehouse with two loading docks. Three box trucks appear to the left of the warehouse with arrows pointing from them to the warehouse; these trucks are labeled “Small shipments in.” One large semi-trailer truck appears to the right of the warehouse with an arrow pointing from the warehouse to the truck; this truck is labeled “Large shipments out.”</a:t>
            </a:r>
            <a:endParaRPr lang="en-US" altLang="en-US" sz="2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Tree>
    <p:extLst>
      <p:ext uri="{BB962C8B-B14F-4D97-AF65-F5344CB8AC3E}">
        <p14:creationId xmlns:p14="http://schemas.microsoft.com/office/powerpoint/2010/main" val="926445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Logistics Definition</a:t>
            </a:r>
          </a:p>
        </p:txBody>
      </p:sp>
      <p:sp>
        <p:nvSpPr>
          <p:cNvPr id="3" name="Content Placeholder 2"/>
          <p:cNvSpPr>
            <a:spLocks noGrp="1"/>
          </p:cNvSpPr>
          <p:nvPr>
            <p:ph idx="1"/>
          </p:nvPr>
        </p:nvSpPr>
        <p:spPr>
          <a:xfrm>
            <a:off x="822325" y="1846262"/>
            <a:ext cx="7635240" cy="1449387"/>
          </a:xfrm>
        </p:spPr>
        <p:txBody>
          <a:bodyPr/>
          <a:lstStyle/>
          <a:p>
            <a:r>
              <a:rPr lang="en-US" sz="2600" i="1" dirty="0">
                <a:solidFill>
                  <a:schemeClr val="tx1"/>
                </a:solidFill>
              </a:rPr>
              <a:t>Plans, implements, and controls the efficient, effective forward and reverse flows and storage of goods and related information between the point of origin and consumption in order to meet customer requirements.</a:t>
            </a:r>
          </a:p>
        </p:txBody>
      </p:sp>
      <p:sp>
        <p:nvSpPr>
          <p:cNvPr id="4" name="Content Placeholder 3"/>
          <p:cNvSpPr>
            <a:spLocks noGrp="1"/>
          </p:cNvSpPr>
          <p:nvPr>
            <p:ph idx="11"/>
          </p:nvPr>
        </p:nvSpPr>
        <p:spPr>
          <a:xfrm>
            <a:off x="820948" y="3429000"/>
            <a:ext cx="7543800" cy="2209800"/>
          </a:xfrm>
        </p:spPr>
        <p:txBody>
          <a:bodyPr/>
          <a:lstStyle/>
          <a:p>
            <a:r>
              <a:rPr lang="en-US" sz="2400" dirty="0"/>
              <a:t>Includes:</a:t>
            </a:r>
          </a:p>
          <a:p>
            <a:pPr marL="292608" indent="-292608">
              <a:buClr>
                <a:srgbClr val="AB620E"/>
              </a:buClr>
              <a:buFont typeface="Arial" pitchFamily="34" charset="0"/>
              <a:buChar char="•"/>
            </a:pPr>
            <a:r>
              <a:rPr lang="en-US" sz="2400" dirty="0"/>
              <a:t>Inbound to firm.</a:t>
            </a:r>
          </a:p>
          <a:p>
            <a:pPr marL="292608" indent="-292608">
              <a:buClr>
                <a:srgbClr val="AB620E"/>
              </a:buClr>
              <a:buFont typeface="Arial" pitchFamily="34" charset="0"/>
              <a:buChar char="•"/>
            </a:pPr>
            <a:r>
              <a:rPr lang="en-US" sz="2400" dirty="0"/>
              <a:t>Outbound from firm.</a:t>
            </a:r>
          </a:p>
          <a:p>
            <a:pPr marL="292608" indent="-292608">
              <a:buClr>
                <a:srgbClr val="AB620E"/>
              </a:buClr>
              <a:buFont typeface="Arial" pitchFamily="34" charset="0"/>
              <a:buChar char="•"/>
            </a:pPr>
            <a:r>
              <a:rPr lang="en-US" sz="2400" dirty="0"/>
              <a:t>Warehousing (storage).</a:t>
            </a:r>
          </a:p>
          <a:p>
            <a:pPr marL="292608" indent="-292608">
              <a:buClr>
                <a:srgbClr val="AB620E"/>
              </a:buClr>
              <a:buFont typeface="Arial" pitchFamily="34" charset="0"/>
              <a:buChar char="•"/>
            </a:pPr>
            <a:r>
              <a:rPr lang="en-US" sz="2400" dirty="0"/>
              <a:t>Network design.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Distribution Centers and Warehousing </a:t>
            </a:r>
            <a:r>
              <a:rPr lang="en-US" sz="1000" dirty="0"/>
              <a:t>2</a:t>
            </a:r>
            <a:r>
              <a:rPr lang="en-US" sz="2800" dirty="0"/>
              <a:t>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r>
              <a:rPr lang="en-US" sz="2400" dirty="0"/>
              <a:t>At the center of the image, titled “Break-bulk Warehousing,” is a small warehouse with two loading docks. Two large semi-trailer trucks appear to the left of the warehouse with arrows pointing from the trucks to the warehouse; they are labeled “Large shipments in.” Four small box trucks appear to the right of the warehouse with arrows pointing from the warehouse to the trucks; these trucks are labeled “Small shipments out.”</a:t>
            </a:r>
            <a:endParaRPr lang="en-US" altLang="en-US" sz="2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Tree>
    <p:extLst>
      <p:ext uri="{BB962C8B-B14F-4D97-AF65-F5344CB8AC3E}">
        <p14:creationId xmlns:p14="http://schemas.microsoft.com/office/powerpoint/2010/main" val="38089974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Distribution Centers and Warehousing </a:t>
            </a:r>
            <a:r>
              <a:rPr lang="en-US" sz="1000" dirty="0"/>
              <a:t>3</a:t>
            </a:r>
            <a:r>
              <a:rPr lang="en-US" sz="2800" dirty="0"/>
              <a:t>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7502525" cy="3733800"/>
          </a:xfrm>
        </p:spPr>
        <p:txBody>
          <a:bodyPr/>
          <a:lstStyle/>
          <a:p>
            <a:r>
              <a:rPr lang="en-US" sz="2400" dirty="0"/>
              <a:t>At the center of the image, titled “Cross-docking,” is a large warehouse with six loading docks. Three semi-trailer trucks—labeled individually as Factory 1, Factory 2, and Factory 3—appear to the right of the warehouse, facing away from it; these trucks are labeled “Large shipments in.” Three semi-trailer trucks—labeled individually as Store A, Store B, and Store C—appear to the right of the warehouse, facing away from it; these trucks are labeled “Large shipments out.”</a:t>
            </a:r>
            <a:endParaRPr lang="en-US" altLang="en-US" sz="2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Tree>
    <p:extLst>
      <p:ext uri="{BB962C8B-B14F-4D97-AF65-F5344CB8AC3E}">
        <p14:creationId xmlns:p14="http://schemas.microsoft.com/office/powerpoint/2010/main" val="7469829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Logistics Network </a:t>
            </a:r>
            <a:r>
              <a:rPr lang="en-US" sz="2800" dirty="0"/>
              <a:t>(Figure 18.3)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r>
              <a:rPr lang="en-US" dirty="0"/>
              <a:t>This figure uses labeled squares connected by arrows to represent factories connected to warehouses, and small circles to represent individual customers. At the center of the illustration are two squares arranged vertically representing Factory 1 (top) and Factory 2 (bottom). An arrow points upward and rightward from Factory 1 to a square representing Warehouse A, an arrow points downward and rightward from Factory 2 to a square representing Warehouse B, and two arrows point leftward from Factory 1 and Factory 2 to a square representing Warehouse C. Arrows point in an array of directions from Warehouse A to small circles representing Customers 1, 3, 5, 6, 13, and 18. Arrows point in an array of directions from Warehouse B to Customers 7, 9, 10, 12, 17, and 19. And arrows point in an array of directions from Warehouse C to Customers 2, 4, 8, 11, 14, 15, 16, and 20. </a:t>
            </a:r>
            <a:endParaRPr lang="en-US" altLang="en-US" sz="10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16989297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Number of Warehouses </a:t>
            </a:r>
            <a:r>
              <a:rPr lang="en-US" sz="2800" dirty="0"/>
              <a:t>(Figure 18.4)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r>
              <a:rPr lang="en-US" dirty="0"/>
              <a:t>The x-axis is labeled “Number of warehouses” and the y-axis labeled “Transportation and storage cost.” A line representing the cost of inbound transportation and storage cost begins at the bottom left of the graph and arcs upward and rightward to the top right of the graph. A line representing the cost of outbound transportation and storage cost begins at the top left of the graph, arcing downward and rightward at a steep angle to the bottom right of the graph. A line representing the total transportation and storage cost begins at the top left of the graph and falls at a steep angle to the center of the y-axis at the center of the x-axis, before arcing back upwards and rightwards to the top right of the graph.</a:t>
            </a:r>
            <a:endParaRPr lang="en-US" altLang="en-US" sz="10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33385562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Global Logistics </a:t>
            </a:r>
            <a:r>
              <a:rPr lang="en-US" sz="1000" dirty="0"/>
              <a:t>2</a:t>
            </a:r>
            <a:r>
              <a:rPr lang="en-US" sz="4000" dirty="0"/>
              <a:t>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r>
              <a:rPr lang="en-US" sz="2400" dirty="0"/>
              <a:t>The illustration shows facilities at the top and modes of transportation at the bottom. First is shown a seller manufacturing plant with truck and rail connecting to a foreign port. Ship and air modes lead from the foreign port to a domestic port and customs. Truck and rail modes lead from the domestic port and customs to the shipper warehouse. Truck and rail then leads to the buyer warehouse. </a:t>
            </a:r>
            <a:endParaRPr lang="en-US" altLang="en-US" sz="2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26649967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Center of Gravity - Example </a:t>
            </a:r>
            <a:r>
              <a:rPr lang="en-US" sz="1000" dirty="0"/>
              <a:t>2</a:t>
            </a:r>
            <a:r>
              <a:rPr lang="en-US" sz="4000" dirty="0"/>
              <a:t>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600"/>
            <a:ext cx="8020050" cy="3733800"/>
          </a:xfrm>
        </p:spPr>
        <p:txBody>
          <a:bodyPr/>
          <a:lstStyle/>
          <a:p>
            <a:r>
              <a:rPr lang="en-US" sz="2400" dirty="0"/>
              <a:t>The x-axis represents Distance and begins at 0 and moves in regular increments of 5 to 30. The y-axis also represents Distance and goes from 0 to 40. A plotted point representing Customer A appears at 10 on the x-axis and 10 on the y-axis. A plotted point representing Customer B appears at 20 on the x-axis and 25 on the y-axis. A plotted point representing Customer C appears at 25 on the a-axis and 35 on the y-axis. The center of gravity between these three points appears as a star at 19 on the x-axis and 24 on the y-axis.</a:t>
            </a:r>
            <a:endParaRPr lang="en-US" altLang="en-US" sz="2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Tree>
    <p:extLst>
      <p:ext uri="{BB962C8B-B14F-4D97-AF65-F5344CB8AC3E}">
        <p14:creationId xmlns:p14="http://schemas.microsoft.com/office/powerpoint/2010/main" val="1619897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Importance of Logistics</a:t>
            </a:r>
          </a:p>
        </p:txBody>
      </p:sp>
      <p:sp>
        <p:nvSpPr>
          <p:cNvPr id="3" name="Content Placeholder 2"/>
          <p:cNvSpPr>
            <a:spLocks noGrp="1"/>
          </p:cNvSpPr>
          <p:nvPr>
            <p:ph idx="1"/>
          </p:nvPr>
        </p:nvSpPr>
        <p:spPr>
          <a:xfrm>
            <a:off x="822325" y="1846263"/>
            <a:ext cx="7543800" cy="411480"/>
          </a:xfrm>
        </p:spPr>
        <p:txBody>
          <a:bodyPr/>
          <a:lstStyle/>
          <a:p>
            <a:r>
              <a:rPr lang="en-US" sz="2600" b="1" u="sng" dirty="0"/>
              <a:t>Boundary spanning activities</a:t>
            </a:r>
          </a:p>
        </p:txBody>
      </p:sp>
      <p:pic>
        <p:nvPicPr>
          <p:cNvPr id="1026" name="Picture 2" descr="Diagram with two closely set ovals at the left connected by an arc, and second oval has an arc line to a third oval at the far right with more space in between. "/>
          <p:cNvPicPr>
            <a:picLocks noChangeAspect="1" noChangeArrowheads="1"/>
          </p:cNvPicPr>
          <p:nvPr/>
        </p:nvPicPr>
        <p:blipFill>
          <a:blip r:embed="rId3"/>
          <a:srcRect/>
          <a:stretch>
            <a:fillRect/>
          </a:stretch>
        </p:blipFill>
        <p:spPr bwMode="auto">
          <a:xfrm>
            <a:off x="2242575" y="2352178"/>
            <a:ext cx="4691625" cy="914400"/>
          </a:xfrm>
          <a:prstGeom prst="rect">
            <a:avLst/>
          </a:prstGeom>
          <a:noFill/>
          <a:ln w="9525">
            <a:noFill/>
            <a:miter lim="800000"/>
            <a:headEnd/>
            <a:tailEnd/>
          </a:ln>
          <a:effectLst/>
        </p:spPr>
      </p:pic>
      <p:sp>
        <p:nvSpPr>
          <p:cNvPr id="4" name="Content Placeholder 3"/>
          <p:cNvSpPr>
            <a:spLocks noGrp="1"/>
          </p:cNvSpPr>
          <p:nvPr>
            <p:ph idx="11"/>
          </p:nvPr>
        </p:nvSpPr>
        <p:spPr>
          <a:xfrm>
            <a:off x="820948" y="3372135"/>
            <a:ext cx="7607808" cy="2423160"/>
          </a:xfrm>
        </p:spPr>
        <p:txBody>
          <a:bodyPr/>
          <a:lstStyle/>
          <a:p>
            <a:pPr>
              <a:buClr>
                <a:srgbClr val="AB620E"/>
              </a:buClr>
            </a:pPr>
            <a:r>
              <a:rPr lang="en-US" sz="2200" dirty="0"/>
              <a:t>Strategic decisions linking marketing and operations.</a:t>
            </a:r>
          </a:p>
          <a:p>
            <a:pPr>
              <a:buClr>
                <a:srgbClr val="AB620E"/>
              </a:buClr>
            </a:pPr>
            <a:r>
              <a:rPr lang="en-US" sz="2200" dirty="0"/>
              <a:t>Operational decisions defining “place” and movement of goods.</a:t>
            </a:r>
          </a:p>
          <a:p>
            <a:pPr>
              <a:buClr>
                <a:srgbClr val="AB620E"/>
              </a:buClr>
            </a:pPr>
            <a:r>
              <a:rPr lang="en-US" sz="2200" dirty="0"/>
              <a:t>Integration with other functions.</a:t>
            </a:r>
          </a:p>
          <a:p>
            <a:pPr lvl="1"/>
            <a:r>
              <a:rPr lang="en-US" sz="2000" i="1" dirty="0"/>
              <a:t>Marketing</a:t>
            </a:r>
            <a:r>
              <a:rPr lang="en-US" sz="2000" dirty="0"/>
              <a:t> to fulfill customer demand.</a:t>
            </a:r>
          </a:p>
          <a:p>
            <a:pPr lvl="1"/>
            <a:r>
              <a:rPr lang="en-US" sz="2000" i="1" dirty="0"/>
              <a:t>Information systems</a:t>
            </a:r>
            <a:r>
              <a:rPr lang="en-US" sz="2000" dirty="0"/>
              <a:t> to link firm to suppliers and customers.</a:t>
            </a:r>
          </a:p>
          <a:p>
            <a:pPr lvl="1"/>
            <a:r>
              <a:rPr lang="en-US" sz="2000" i="1" dirty="0"/>
              <a:t>Finance</a:t>
            </a:r>
            <a:r>
              <a:rPr lang="en-US" sz="2000" dirty="0"/>
              <a:t> for large investments in inventory, warehousing.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Critical Logistics Decisions</a:t>
            </a:r>
          </a:p>
        </p:txBody>
      </p:sp>
      <p:sp>
        <p:nvSpPr>
          <p:cNvPr id="3" name="Content Placeholder 2"/>
          <p:cNvSpPr>
            <a:spLocks noGrp="1"/>
          </p:cNvSpPr>
          <p:nvPr>
            <p:ph idx="1"/>
          </p:nvPr>
        </p:nvSpPr>
        <p:spPr>
          <a:xfrm>
            <a:off x="822325" y="1846262"/>
            <a:ext cx="7543800" cy="4114800"/>
          </a:xfrm>
        </p:spPr>
        <p:txBody>
          <a:bodyPr/>
          <a:lstStyle/>
          <a:p>
            <a:pPr marL="292608" indent="-292608">
              <a:buClr>
                <a:srgbClr val="AB620E"/>
              </a:buClr>
              <a:buFont typeface="Arial" pitchFamily="34" charset="0"/>
              <a:buChar char="•"/>
            </a:pPr>
            <a:r>
              <a:rPr lang="en-US" sz="2800" dirty="0"/>
              <a:t>What modes of transportation to use?</a:t>
            </a:r>
          </a:p>
          <a:p>
            <a:pPr marL="292608" indent="-292608">
              <a:buClr>
                <a:srgbClr val="AB620E"/>
              </a:buClr>
              <a:buFont typeface="Arial" pitchFamily="34" charset="0"/>
              <a:buChar char="•"/>
            </a:pPr>
            <a:r>
              <a:rPr lang="en-US" sz="2800" dirty="0"/>
              <a:t>What types of warehousing to use?</a:t>
            </a:r>
          </a:p>
          <a:p>
            <a:pPr marL="292608" indent="-292608">
              <a:buClr>
                <a:srgbClr val="AB620E"/>
              </a:buClr>
              <a:buFont typeface="Arial" pitchFamily="34" charset="0"/>
              <a:buChar char="•"/>
            </a:pPr>
            <a:r>
              <a:rPr lang="en-US" sz="2800" dirty="0"/>
              <a:t>Where should factories and warehouses be located?</a:t>
            </a:r>
          </a:p>
          <a:p>
            <a:pPr marL="292608" indent="-292608">
              <a:buClr>
                <a:srgbClr val="AB620E"/>
              </a:buClr>
              <a:buFont typeface="Arial" pitchFamily="34" charset="0"/>
              <a:buChar char="•"/>
            </a:pPr>
            <a:r>
              <a:rPr lang="en-US" sz="2800" dirty="0"/>
              <a:t>Should logistics be outsourced to third-party provider (3P</a:t>
            </a:r>
            <a:r>
              <a:rPr lang="en-US" sz="100" dirty="0"/>
              <a:t> </a:t>
            </a:r>
            <a:r>
              <a:rPr lang="en-US" sz="2800" dirty="0"/>
              <a:t>L)?</a:t>
            </a:r>
          </a:p>
          <a:p>
            <a:pPr marL="292608" indent="-292608">
              <a:buClr>
                <a:srgbClr val="AB620E"/>
              </a:buClr>
              <a:buFont typeface="Arial" pitchFamily="34" charset="0"/>
              <a:buChar char="•"/>
            </a:pPr>
            <a:r>
              <a:rPr lang="en-US" sz="2800" dirty="0"/>
              <a:t>What is the strategic role of logistics in creating and supporting competitive advantage?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dirty="0">
                <a:solidFill>
                  <a:schemeClr val="tx1">
                    <a:lumMod val="75000"/>
                    <a:lumOff val="25000"/>
                  </a:schemeClr>
                </a:solidFill>
              </a:rPr>
              <a:t>Transportation Economics</a:t>
            </a:r>
            <a:endParaRPr lang="en-US" sz="4000" dirty="0"/>
          </a:p>
        </p:txBody>
      </p:sp>
      <p:sp>
        <p:nvSpPr>
          <p:cNvPr id="3" name="Content Placeholder 2"/>
          <p:cNvSpPr>
            <a:spLocks noGrp="1"/>
          </p:cNvSpPr>
          <p:nvPr>
            <p:ph idx="1"/>
          </p:nvPr>
        </p:nvSpPr>
        <p:spPr>
          <a:xfrm>
            <a:off x="822326" y="1846262"/>
            <a:ext cx="2514600" cy="3275014"/>
          </a:xfrm>
        </p:spPr>
        <p:txBody>
          <a:bodyPr/>
          <a:lstStyle/>
          <a:p>
            <a:r>
              <a:rPr lang="en-US" i="1" u="sng" dirty="0"/>
              <a:t>Economies of scale</a:t>
            </a:r>
          </a:p>
          <a:p>
            <a:pPr marL="292608" indent="-292608">
              <a:buClr>
                <a:srgbClr val="AB620E"/>
              </a:buClr>
              <a:buFont typeface="Arial" pitchFamily="34" charset="0"/>
              <a:buChar char="•"/>
            </a:pPr>
            <a:r>
              <a:rPr lang="en-US" dirty="0">
                <a:solidFill>
                  <a:srgbClr val="C00000"/>
                </a:solidFill>
              </a:rPr>
              <a:t>Larger</a:t>
            </a:r>
            <a:r>
              <a:rPr lang="en-US" dirty="0"/>
              <a:t> shipments cost </a:t>
            </a:r>
            <a:r>
              <a:rPr lang="en-US" dirty="0">
                <a:solidFill>
                  <a:srgbClr val="0070C0"/>
                </a:solidFill>
              </a:rPr>
              <a:t>less per pound</a:t>
            </a:r>
            <a:r>
              <a:rPr lang="en-US" dirty="0"/>
              <a:t> (than smaller).</a:t>
            </a:r>
          </a:p>
          <a:p>
            <a:pPr marL="292608" indent="-292608">
              <a:buClr>
                <a:srgbClr val="AB620E"/>
              </a:buClr>
              <a:buFont typeface="Arial" pitchFamily="34" charset="0"/>
              <a:buChar char="•"/>
            </a:pPr>
            <a:r>
              <a:rPr lang="en-US" dirty="0">
                <a:solidFill>
                  <a:srgbClr val="C00000"/>
                </a:solidFill>
              </a:rPr>
              <a:t>Full</a:t>
            </a:r>
            <a:r>
              <a:rPr lang="en-US" dirty="0"/>
              <a:t> truckloads cost </a:t>
            </a:r>
            <a:r>
              <a:rPr lang="en-US" dirty="0">
                <a:solidFill>
                  <a:srgbClr val="0070C0"/>
                </a:solidFill>
              </a:rPr>
              <a:t>less per pound</a:t>
            </a:r>
            <a:r>
              <a:rPr lang="en-US" dirty="0"/>
              <a:t> (than partial).</a:t>
            </a:r>
          </a:p>
        </p:txBody>
      </p:sp>
      <p:sp>
        <p:nvSpPr>
          <p:cNvPr id="4" name="Content Placeholder 3"/>
          <p:cNvSpPr>
            <a:spLocks noGrp="1"/>
          </p:cNvSpPr>
          <p:nvPr>
            <p:ph idx="11"/>
          </p:nvPr>
        </p:nvSpPr>
        <p:spPr>
          <a:xfrm>
            <a:off x="3498276" y="1846262"/>
            <a:ext cx="2514600" cy="2864786"/>
          </a:xfrm>
        </p:spPr>
        <p:txBody>
          <a:bodyPr/>
          <a:lstStyle/>
          <a:p>
            <a:r>
              <a:rPr lang="en-US" i="1" u="sng" dirty="0"/>
              <a:t>Economies of distance</a:t>
            </a:r>
          </a:p>
          <a:p>
            <a:pPr marL="292608" indent="-292608">
              <a:buClr>
                <a:srgbClr val="AB620E"/>
              </a:buClr>
              <a:buFont typeface="Arial" pitchFamily="34" charset="0"/>
              <a:buChar char="•"/>
            </a:pPr>
            <a:r>
              <a:rPr lang="en-US" dirty="0">
                <a:solidFill>
                  <a:srgbClr val="C00000"/>
                </a:solidFill>
              </a:rPr>
              <a:t>Longer</a:t>
            </a:r>
            <a:r>
              <a:rPr lang="en-US" dirty="0"/>
              <a:t> distances cost </a:t>
            </a:r>
            <a:r>
              <a:rPr lang="en-US" dirty="0">
                <a:solidFill>
                  <a:srgbClr val="0070C0"/>
                </a:solidFill>
              </a:rPr>
              <a:t>less per pound</a:t>
            </a:r>
            <a:r>
              <a:rPr lang="en-US" dirty="0"/>
              <a:t> (than shorter).</a:t>
            </a:r>
          </a:p>
          <a:p>
            <a:pPr marL="292608" indent="-292608">
              <a:buClr>
                <a:srgbClr val="AB620E"/>
              </a:buClr>
              <a:buFont typeface="Arial" pitchFamily="34" charset="0"/>
              <a:buChar char="•"/>
            </a:pPr>
            <a:r>
              <a:rPr lang="en-US" dirty="0">
                <a:solidFill>
                  <a:srgbClr val="C00000"/>
                </a:solidFill>
              </a:rPr>
              <a:t>Longer</a:t>
            </a:r>
            <a:r>
              <a:rPr lang="en-US" dirty="0"/>
              <a:t> distances cost </a:t>
            </a:r>
            <a:r>
              <a:rPr lang="en-US" dirty="0">
                <a:solidFill>
                  <a:srgbClr val="0070C0"/>
                </a:solidFill>
              </a:rPr>
              <a:t>less per mile</a:t>
            </a:r>
            <a:r>
              <a:rPr lang="en-US" dirty="0"/>
              <a:t> (than shorter).</a:t>
            </a:r>
          </a:p>
        </p:txBody>
      </p:sp>
      <p:sp>
        <p:nvSpPr>
          <p:cNvPr id="5" name="Content Placeholder 4"/>
          <p:cNvSpPr>
            <a:spLocks noGrp="1"/>
          </p:cNvSpPr>
          <p:nvPr>
            <p:ph idx="12"/>
          </p:nvPr>
        </p:nvSpPr>
        <p:spPr>
          <a:xfrm>
            <a:off x="6172200" y="1846262"/>
            <a:ext cx="2835274" cy="2954338"/>
          </a:xfrm>
        </p:spPr>
        <p:txBody>
          <a:bodyPr/>
          <a:lstStyle/>
          <a:p>
            <a:r>
              <a:rPr lang="en-US" i="1" u="sng" dirty="0"/>
              <a:t>Economies of speed</a:t>
            </a:r>
          </a:p>
          <a:p>
            <a:pPr marL="292608" indent="-292608">
              <a:buClr>
                <a:srgbClr val="AB620E"/>
              </a:buClr>
              <a:buFont typeface="Arial" pitchFamily="34" charset="0"/>
              <a:buChar char="•"/>
            </a:pPr>
            <a:r>
              <a:rPr lang="en-US" dirty="0">
                <a:solidFill>
                  <a:srgbClr val="C00000"/>
                </a:solidFill>
              </a:rPr>
              <a:t>Regular</a:t>
            </a:r>
            <a:r>
              <a:rPr lang="en-US" dirty="0"/>
              <a:t> shipping costs </a:t>
            </a:r>
            <a:r>
              <a:rPr lang="en-US" dirty="0">
                <a:solidFill>
                  <a:srgbClr val="0070C0"/>
                </a:solidFill>
              </a:rPr>
              <a:t>less per mile</a:t>
            </a:r>
            <a:r>
              <a:rPr lang="en-US" dirty="0"/>
              <a:t> (than expedited).</a:t>
            </a:r>
          </a:p>
          <a:p>
            <a:pPr marL="292608" indent="-292608">
              <a:buClr>
                <a:srgbClr val="AB620E"/>
              </a:buClr>
              <a:buFont typeface="Arial" pitchFamily="34" charset="0"/>
              <a:buChar char="•"/>
            </a:pPr>
            <a:r>
              <a:rPr lang="en-US" dirty="0">
                <a:solidFill>
                  <a:srgbClr val="C00000"/>
                </a:solidFill>
              </a:rPr>
              <a:t>Regular</a:t>
            </a:r>
            <a:r>
              <a:rPr lang="en-US" dirty="0"/>
              <a:t> shipping costs </a:t>
            </a:r>
            <a:r>
              <a:rPr lang="en-US" dirty="0">
                <a:solidFill>
                  <a:srgbClr val="0070C0"/>
                </a:solidFill>
              </a:rPr>
              <a:t>less per pound</a:t>
            </a:r>
            <a:r>
              <a:rPr lang="en-US" dirty="0"/>
              <a:t> (than expedited).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Transportation Economics Example</a:t>
            </a:r>
          </a:p>
        </p:txBody>
      </p:sp>
      <p:sp>
        <p:nvSpPr>
          <p:cNvPr id="3" name="Content Placeholder 2"/>
          <p:cNvSpPr>
            <a:spLocks noGrp="1"/>
          </p:cNvSpPr>
          <p:nvPr>
            <p:ph idx="1"/>
          </p:nvPr>
        </p:nvSpPr>
        <p:spPr>
          <a:xfrm>
            <a:off x="822325" y="1846262"/>
            <a:ext cx="7543800" cy="2240280"/>
          </a:xfrm>
        </p:spPr>
        <p:txBody>
          <a:bodyPr/>
          <a:lstStyle/>
          <a:p>
            <a:r>
              <a:rPr lang="en-US" dirty="0"/>
              <a:t>A company has three shipments of 10,000 pounds each going from different nearby cities to one retail store. The carrier charges $10 per hundredweight (c</a:t>
            </a:r>
            <a:r>
              <a:rPr lang="en-US" sz="100" dirty="0"/>
              <a:t> </a:t>
            </a:r>
            <a:r>
              <a:rPr lang="en-US" dirty="0"/>
              <a:t>w</a:t>
            </a:r>
            <a:r>
              <a:rPr lang="en-US" sz="100" dirty="0"/>
              <a:t> </a:t>
            </a:r>
            <a:r>
              <a:rPr lang="en-US" dirty="0"/>
              <a:t>t).</a:t>
            </a:r>
          </a:p>
          <a:p>
            <a:r>
              <a:rPr lang="en-US" dirty="0"/>
              <a:t>If the shipments are consolidated into one truck, the carrier will take the 30,000 pounds for $7 per c</a:t>
            </a:r>
            <a:r>
              <a:rPr lang="en-US" sz="100" dirty="0"/>
              <a:t> </a:t>
            </a:r>
            <a:r>
              <a:rPr lang="en-US" dirty="0"/>
              <a:t>w</a:t>
            </a:r>
            <a:r>
              <a:rPr lang="en-US" sz="100" dirty="0"/>
              <a:t> </a:t>
            </a:r>
            <a:r>
              <a:rPr lang="en-US" dirty="0"/>
              <a:t>t, but charges $300 each for the two extra stops.</a:t>
            </a:r>
          </a:p>
          <a:p>
            <a:r>
              <a:rPr lang="en-US" dirty="0"/>
              <a:t>Should the company consolidate the three shipments?</a:t>
            </a:r>
          </a:p>
        </p:txBody>
      </p:sp>
      <p:sp>
        <p:nvSpPr>
          <p:cNvPr id="4" name="Content Placeholder 3"/>
          <p:cNvSpPr>
            <a:spLocks noGrp="1"/>
          </p:cNvSpPr>
          <p:nvPr>
            <p:ph idx="11"/>
          </p:nvPr>
        </p:nvSpPr>
        <p:spPr>
          <a:xfrm>
            <a:off x="820948" y="4128448"/>
            <a:ext cx="7543800" cy="731520"/>
          </a:xfrm>
        </p:spPr>
        <p:txBody>
          <a:bodyPr/>
          <a:lstStyle/>
          <a:p>
            <a:r>
              <a:rPr lang="en-US" dirty="0">
                <a:solidFill>
                  <a:schemeClr val="tx1"/>
                </a:solidFill>
              </a:rPr>
              <a:t>Cost to ship </a:t>
            </a:r>
            <a:r>
              <a:rPr lang="en-US" i="1" u="sng" dirty="0">
                <a:solidFill>
                  <a:schemeClr val="tx1"/>
                </a:solidFill>
              </a:rPr>
              <a:t>separately</a:t>
            </a:r>
            <a:r>
              <a:rPr lang="en-US" dirty="0">
                <a:solidFill>
                  <a:schemeClr val="tx1"/>
                </a:solidFill>
              </a:rPr>
              <a:t> in three trucks is:</a:t>
            </a:r>
          </a:p>
          <a:p>
            <a:r>
              <a:rPr lang="en-US" dirty="0">
                <a:solidFill>
                  <a:schemeClr val="tx1"/>
                </a:solidFill>
              </a:rPr>
              <a:t>Cost = 10,000 ($10/100 pounds) </a:t>
            </a:r>
            <a:r>
              <a:rPr lang="en-US" dirty="0">
                <a:solidFill>
                  <a:schemeClr val="tx1"/>
                </a:solidFill>
                <a:latin typeface="Arial" panose="020B0604020202020204" pitchFamily="34" charset="0"/>
                <a:cs typeface="Arial" panose="020B0604020202020204" pitchFamily="34" charset="0"/>
              </a:rPr>
              <a:t>× </a:t>
            </a:r>
            <a:r>
              <a:rPr lang="en-US" dirty="0">
                <a:solidFill>
                  <a:schemeClr val="tx1"/>
                </a:solidFill>
              </a:rPr>
              <a:t>(3 shipments) = $1,000 </a:t>
            </a:r>
            <a:r>
              <a:rPr lang="en-US" dirty="0">
                <a:solidFill>
                  <a:schemeClr val="tx1"/>
                </a:solidFill>
                <a:latin typeface="Arial" panose="020B0604020202020204" pitchFamily="34" charset="0"/>
                <a:cs typeface="Arial" panose="020B0604020202020204" pitchFamily="34" charset="0"/>
              </a:rPr>
              <a:t>×</a:t>
            </a:r>
            <a:r>
              <a:rPr lang="en-US" dirty="0">
                <a:solidFill>
                  <a:schemeClr val="tx1"/>
                </a:solidFill>
              </a:rPr>
              <a:t> 3 =</a:t>
            </a:r>
            <a:r>
              <a:rPr lang="en-US" dirty="0"/>
              <a:t> </a:t>
            </a:r>
            <a:r>
              <a:rPr lang="en-US" b="1" dirty="0">
                <a:solidFill>
                  <a:srgbClr val="C00000"/>
                </a:solidFill>
              </a:rPr>
              <a:t>$3,000</a:t>
            </a:r>
            <a:r>
              <a:rPr lang="en-US" dirty="0"/>
              <a:t> </a:t>
            </a:r>
          </a:p>
        </p:txBody>
      </p:sp>
      <p:sp>
        <p:nvSpPr>
          <p:cNvPr id="5" name="Content Placeholder 4"/>
          <p:cNvSpPr>
            <a:spLocks noGrp="1"/>
          </p:cNvSpPr>
          <p:nvPr>
            <p:ph idx="12"/>
          </p:nvPr>
        </p:nvSpPr>
        <p:spPr>
          <a:xfrm>
            <a:off x="820948" y="4917743"/>
            <a:ext cx="7543800" cy="749808"/>
          </a:xfrm>
        </p:spPr>
        <p:txBody>
          <a:bodyPr/>
          <a:lstStyle/>
          <a:p>
            <a:r>
              <a:rPr lang="en-US" dirty="0">
                <a:solidFill>
                  <a:schemeClr val="tx1"/>
                </a:solidFill>
              </a:rPr>
              <a:t>Cost to </a:t>
            </a:r>
            <a:r>
              <a:rPr lang="en-US" i="1" u="sng" dirty="0">
                <a:solidFill>
                  <a:schemeClr val="tx1"/>
                </a:solidFill>
              </a:rPr>
              <a:t>consolidate</a:t>
            </a:r>
            <a:r>
              <a:rPr lang="en-US" dirty="0">
                <a:solidFill>
                  <a:schemeClr val="tx1"/>
                </a:solidFill>
              </a:rPr>
              <a:t> the three shipments is:</a:t>
            </a:r>
          </a:p>
          <a:p>
            <a:r>
              <a:rPr lang="en-US" dirty="0">
                <a:solidFill>
                  <a:schemeClr val="tx1"/>
                </a:solidFill>
              </a:rPr>
              <a:t>Cost = 30,000 ($7/100 pounds) + $300 </a:t>
            </a:r>
            <a:r>
              <a:rPr lang="en-US" dirty="0">
                <a:solidFill>
                  <a:schemeClr val="tx1"/>
                </a:solidFill>
                <a:latin typeface="Arial" panose="020B0604020202020204" pitchFamily="34" charset="0"/>
                <a:cs typeface="Arial" panose="020B0604020202020204" pitchFamily="34" charset="0"/>
              </a:rPr>
              <a:t>× </a:t>
            </a:r>
            <a:r>
              <a:rPr lang="en-US" dirty="0">
                <a:solidFill>
                  <a:schemeClr val="tx1"/>
                </a:solidFill>
              </a:rPr>
              <a:t>(2) = $2,100 + $600 =</a:t>
            </a:r>
            <a:r>
              <a:rPr lang="en-US" dirty="0"/>
              <a:t> </a:t>
            </a:r>
            <a:r>
              <a:rPr lang="en-US" b="1" dirty="0">
                <a:solidFill>
                  <a:srgbClr val="C00000"/>
                </a:solidFill>
              </a:rPr>
              <a:t>$2,700</a:t>
            </a:r>
          </a:p>
        </p:txBody>
      </p:sp>
      <p:sp>
        <p:nvSpPr>
          <p:cNvPr id="6" name="Content Placeholder 5"/>
          <p:cNvSpPr>
            <a:spLocks noGrp="1"/>
          </p:cNvSpPr>
          <p:nvPr>
            <p:ph idx="13"/>
          </p:nvPr>
        </p:nvSpPr>
        <p:spPr>
          <a:xfrm>
            <a:off x="820948" y="5833872"/>
            <a:ext cx="7543800" cy="338328"/>
          </a:xfrm>
        </p:spPr>
        <p:txBody>
          <a:bodyPr/>
          <a:lstStyle/>
          <a:p>
            <a:pPr algn="ctr"/>
            <a:r>
              <a:rPr lang="en-US" b="1" u="sng" dirty="0">
                <a:solidFill>
                  <a:schemeClr val="tx1"/>
                </a:solidFill>
              </a:rPr>
              <a:t>Consolidating the shipments costs less.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Transportation Modes</a:t>
            </a:r>
          </a:p>
        </p:txBody>
      </p:sp>
      <p:pic>
        <p:nvPicPr>
          <p:cNvPr id="4" name="Picture 3" descr="Diagram with labels and images indicating transportation modes. These include trucks, rail, air, pipeline, water (ocean and inland), drones, with notations of multimodal and intermodal.">
            <a:extLst>
              <a:ext uri="{FF2B5EF4-FFF2-40B4-BE49-F238E27FC236}">
                <a16:creationId xmlns:a16="http://schemas.microsoft.com/office/drawing/2014/main" id="{B32D6C0D-F439-4749-B0F6-7D73EDA0175D}"/>
              </a:ext>
            </a:extLst>
          </p:cNvPr>
          <p:cNvPicPr>
            <a:picLocks noChangeAspect="1"/>
          </p:cNvPicPr>
          <p:nvPr/>
        </p:nvPicPr>
        <p:blipFill>
          <a:blip r:embed="rId2"/>
          <a:stretch>
            <a:fillRect/>
          </a:stretch>
        </p:blipFill>
        <p:spPr>
          <a:xfrm>
            <a:off x="982081" y="2057400"/>
            <a:ext cx="7179838" cy="3852245"/>
          </a:xfrm>
          <a:prstGeom prst="rect">
            <a:avLst/>
          </a:prstGeom>
        </p:spPr>
      </p:pic>
      <p:sp>
        <p:nvSpPr>
          <p:cNvPr id="5" name="Rectangle 5">
            <a:extLst>
              <a:ext uri="{FF2B5EF4-FFF2-40B4-BE49-F238E27FC236}">
                <a16:creationId xmlns:a16="http://schemas.microsoft.com/office/drawing/2014/main" id="{EDB9FBDF-35C6-4177-9BC4-79F912E26C1D}"/>
              </a:ext>
            </a:extLst>
          </p:cNvPr>
          <p:cNvSpPr>
            <a:spLocks noChangeArrowheads="1"/>
          </p:cNvSpPr>
          <p:nvPr/>
        </p:nvSpPr>
        <p:spPr bwMode="auto">
          <a:xfrm>
            <a:off x="4162425" y="5939462"/>
            <a:ext cx="8191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dirty="0" err="1">
                <a:solidFill>
                  <a:srgbClr val="211D1E"/>
                </a:solidFill>
                <a:latin typeface="Proxima Nova Lt"/>
              </a:rPr>
              <a:t>mipan</a:t>
            </a:r>
            <a:r>
              <a:rPr lang="en-US" altLang="en-US" sz="800" dirty="0">
                <a:solidFill>
                  <a:srgbClr val="211D1E"/>
                </a:solidFill>
                <a:latin typeface="Proxima Nova Lt"/>
              </a:rPr>
              <a:t>/123RF </a:t>
            </a:r>
            <a:endParaRPr lang="en-US"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Mode Use in U.S. </a:t>
            </a:r>
            <a:r>
              <a:rPr lang="en-US" sz="2800" dirty="0"/>
              <a:t>(Figure 18.1)</a:t>
            </a:r>
          </a:p>
        </p:txBody>
      </p:sp>
      <p:pic>
        <p:nvPicPr>
          <p:cNvPr id="3074" name="Picture 2" descr="A bar graph illustrating modes of domestic transportation of goods."/>
          <p:cNvPicPr>
            <a:picLocks noChangeAspect="1" noChangeArrowheads="1"/>
          </p:cNvPicPr>
          <p:nvPr/>
        </p:nvPicPr>
        <p:blipFill>
          <a:blip r:embed="rId2"/>
          <a:srcRect/>
          <a:stretch>
            <a:fillRect/>
          </a:stretch>
        </p:blipFill>
        <p:spPr bwMode="auto">
          <a:xfrm>
            <a:off x="1009650" y="1803776"/>
            <a:ext cx="7086425" cy="4114800"/>
          </a:xfrm>
          <a:prstGeom prst="rect">
            <a:avLst/>
          </a:prstGeom>
          <a:noFill/>
          <a:ln w="9525">
            <a:noFill/>
            <a:miter lim="800000"/>
            <a:headEnd/>
            <a:tailEnd/>
          </a:ln>
          <a:effectLst/>
        </p:spPr>
      </p:pic>
      <p:sp>
        <p:nvSpPr>
          <p:cNvPr id="3" name="Content Placeholder 2"/>
          <p:cNvSpPr>
            <a:spLocks noGrp="1"/>
          </p:cNvSpPr>
          <p:nvPr>
            <p:ph idx="1"/>
          </p:nvPr>
        </p:nvSpPr>
        <p:spPr>
          <a:xfrm>
            <a:off x="2816352" y="6016752"/>
            <a:ext cx="3355848" cy="228600"/>
          </a:xfrm>
        </p:spPr>
        <p:txBody>
          <a:bodyPr/>
          <a:lstStyle/>
          <a:p>
            <a:pPr algn="ctr"/>
            <a:r>
              <a:rPr lang="en-US" sz="1200" dirty="0">
                <a:hlinkClick r:id="rId3" action="ppaction://hlinksldjump"/>
              </a:rPr>
              <a:t>Access the text alternative for slide images.</a:t>
            </a:r>
          </a:p>
        </p:txBody>
      </p:sp>
    </p:spTree>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Custom 3">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000000"/>
      </a:hlink>
      <a:folHlink>
        <a:srgbClr val="000000"/>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1790</TotalTime>
  <Words>2360</Words>
  <Application>Microsoft Office PowerPoint</Application>
  <PresentationFormat>On-screen Show (4:3)</PresentationFormat>
  <Paragraphs>212</Paragraphs>
  <Slides>35</Slides>
  <Notes>3</Notes>
  <HiddenSlides>9</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35</vt:i4>
      </vt:variant>
    </vt:vector>
  </HeadingPairs>
  <TitlesOfParts>
    <vt:vector size="46" baseType="lpstr">
      <vt:lpstr>Arial</vt:lpstr>
      <vt:lpstr>Calibri</vt:lpstr>
      <vt:lpstr>Calibri Light</vt:lpstr>
      <vt:lpstr>Proxima Nova Lt</vt:lpstr>
      <vt:lpstr>Tahoma</vt:lpstr>
      <vt:lpstr>Times New Roman</vt:lpstr>
      <vt:lpstr>Wingdings</vt:lpstr>
      <vt:lpstr>Recommending A Strategy</vt:lpstr>
      <vt:lpstr>Custom Design</vt:lpstr>
      <vt:lpstr>Retrospect</vt:lpstr>
      <vt:lpstr>Equation</vt:lpstr>
      <vt:lpstr>Chapter 18</vt:lpstr>
      <vt:lpstr>Chapter 18 Learning Objectives</vt:lpstr>
      <vt:lpstr>Logistics Definition</vt:lpstr>
      <vt:lpstr>Importance of Logistics</vt:lpstr>
      <vt:lpstr>Critical Logistics Decisions</vt:lpstr>
      <vt:lpstr>Transportation Economics</vt:lpstr>
      <vt:lpstr>Transportation Economics Example</vt:lpstr>
      <vt:lpstr>Transportation Modes</vt:lpstr>
      <vt:lpstr>Mode Use in U.S. (Figure 18.1)</vt:lpstr>
      <vt:lpstr>Transportation Decisions (Table 18.1)</vt:lpstr>
      <vt:lpstr>Distribution Centers and Warehousing 1</vt:lpstr>
      <vt:lpstr>Distribution Centers and Warehousing 2</vt:lpstr>
      <vt:lpstr>Distribution Centers and Warehousing 3</vt:lpstr>
      <vt:lpstr>Other Purposes of Distribution Centers and Warehousing</vt:lpstr>
      <vt:lpstr>Logistics Networks - Location factors</vt:lpstr>
      <vt:lpstr>Logistics Network (Figure 18.3)</vt:lpstr>
      <vt:lpstr>Center of Gravity Analytics</vt:lpstr>
      <vt:lpstr>Center of Gravity - Example 1</vt:lpstr>
      <vt:lpstr>Center of Gravity - Example 2</vt:lpstr>
      <vt:lpstr>Number of Warehouses (Figure 18.4)</vt:lpstr>
      <vt:lpstr>Global Logistics 1</vt:lpstr>
      <vt:lpstr>Global Logistics 2</vt:lpstr>
      <vt:lpstr>Third-Party Logistics (3P L)</vt:lpstr>
      <vt:lpstr>Logistics Strategy</vt:lpstr>
      <vt:lpstr>Chapter 18 Summary</vt:lpstr>
      <vt:lpstr>Questions for Discussion</vt:lpstr>
      <vt:lpstr>Accessibility Content: Text Alternatives for Images</vt:lpstr>
      <vt:lpstr>Mode Use in U.S. (Figure 18.1) – Text Alternative</vt:lpstr>
      <vt:lpstr>Distribution Centers and Warehousing 1 – Text Alternative</vt:lpstr>
      <vt:lpstr>Distribution Centers and Warehousing 2 – Text Alternative</vt:lpstr>
      <vt:lpstr>Distribution Centers and Warehousing 3 – Text Alternative</vt:lpstr>
      <vt:lpstr>Logistics Network (Figure 18.3) – Text Alternative</vt:lpstr>
      <vt:lpstr>Number of Warehouses (Figure 18.4) – Text Alternative</vt:lpstr>
      <vt:lpstr>Global Logistics 2 – Text Alternative</vt:lpstr>
      <vt:lpstr>Center of Gravity - Example 2 – Text Alternative</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McAndrews, Ryan</cp:lastModifiedBy>
  <cp:revision>350</cp:revision>
  <cp:lastPrinted>1999-04-07T23:38:54Z</cp:lastPrinted>
  <dcterms:created xsi:type="dcterms:W3CDTF">1999-03-28T03:57:01Z</dcterms:created>
  <dcterms:modified xsi:type="dcterms:W3CDTF">2020-03-31T19:51:06Z</dcterms:modified>
</cp:coreProperties>
</file>