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28"/>
  </p:notesMasterIdLst>
  <p:handoutMasterIdLst>
    <p:handoutMasterId r:id="rId29"/>
  </p:handoutMasterIdLst>
  <p:sldIdLst>
    <p:sldId id="300" r:id="rId4"/>
    <p:sldId id="301" r:id="rId5"/>
    <p:sldId id="334" r:id="rId6"/>
    <p:sldId id="335" r:id="rId7"/>
    <p:sldId id="336" r:id="rId8"/>
    <p:sldId id="337" r:id="rId9"/>
    <p:sldId id="338" r:id="rId10"/>
    <p:sldId id="339" r:id="rId11"/>
    <p:sldId id="340" r:id="rId12"/>
    <p:sldId id="341" r:id="rId13"/>
    <p:sldId id="342" r:id="rId14"/>
    <p:sldId id="343" r:id="rId15"/>
    <p:sldId id="344" r:id="rId16"/>
    <p:sldId id="345" r:id="rId17"/>
    <p:sldId id="346" r:id="rId18"/>
    <p:sldId id="347" r:id="rId19"/>
    <p:sldId id="348" r:id="rId20"/>
    <p:sldId id="349" r:id="rId21"/>
    <p:sldId id="350" r:id="rId22"/>
    <p:sldId id="351" r:id="rId23"/>
    <p:sldId id="352" r:id="rId24"/>
    <p:sldId id="353" r:id="rId25"/>
    <p:sldId id="327" r:id="rId26"/>
    <p:sldId id="321" r:id="rId2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Lst>
        </p14:section>
        <p14:section name="Appendix: Image Descriptions for Unsighted Students" id="{8A229FD7-38C2-4F7E-9E9D-0841A7A01ABA}">
          <p14:sldIdLst>
            <p14:sldId id="327"/>
            <p14:sldId id="321"/>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EDE7"/>
    <a:srgbClr val="E48312"/>
    <a:srgbClr val="F5D9CC"/>
    <a:srgbClr val="AB620E"/>
    <a:srgbClr val="EE8312"/>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7" autoAdjust="0"/>
    <p:restoredTop sz="86392" autoAdjust="0"/>
  </p:normalViewPr>
  <p:slideViewPr>
    <p:cSldViewPr>
      <p:cViewPr varScale="1">
        <p:scale>
          <a:sx n="71" d="100"/>
          <a:sy n="71" d="100"/>
        </p:scale>
        <p:origin x="1205" y="48"/>
      </p:cViewPr>
      <p:guideLst>
        <p:guide orient="horz" pos="3840"/>
        <p:guide pos="2016"/>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dirty="0"/>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dirty="0"/>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dirty="0"/>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dirty="0"/>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dirty="0"/>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dirty="0"/>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dirty="0"/>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dirty="0"/>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dirty="0"/>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dirty="0"/>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dirty="0"/>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dirty="0"/>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dirty="0"/>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dirty="0"/>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dirty="0"/>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dirty="0"/>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dirty="0"/>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dirty="0"/>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dirty="0"/>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dirty="0"/>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dirty="0"/>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dirty="0"/>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dirty="0"/>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dirty="0"/>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dirty="0"/>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dirty="0"/>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dirty="0"/>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dirty="0"/>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dirty="0"/>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dirty="0"/>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dirty="0"/>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dirty="0"/>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dirty="0"/>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dirty="0"/>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dirty="0"/>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dirty="0"/>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dirty="0"/>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17-</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17-</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5334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17-</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dirty="0"/>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dirty="0"/>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dirty="0"/>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0999" y="6553428"/>
            <a:ext cx="365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17-</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dirty="0"/>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dirty="0"/>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dirty="0"/>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dirty="0"/>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dirty="0"/>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dirty="0"/>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dirty="0"/>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dirty="0"/>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dirty="0"/>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dirty="0"/>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dirty="0"/>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dirty="0"/>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dirty="0"/>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dirty="0"/>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dirty="0"/>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dirty="0"/>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dirty="0"/>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dirty="0"/>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dirty="0"/>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dirty="0"/>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dirty="0"/>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dirty="0"/>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dirty="0"/>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dirty="0"/>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dirty="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dirty="0"/>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dirty="0"/>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dirty="0"/>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dirty="0"/>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dirty="0"/>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dirty="0"/>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dirty="0"/>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dirty="0"/>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dirty="0"/>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dirty="0">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dirty="0">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dirty="0"/>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dirty="0"/>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dirty="0"/>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17</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normAutofit/>
          </a:bodyPr>
          <a:lstStyle/>
          <a:p>
            <a:pPr>
              <a:defRPr/>
            </a:pPr>
            <a:r>
              <a:rPr lang="en-US" altLang="en-US" sz="3200" b="1" dirty="0">
                <a:solidFill>
                  <a:schemeClr val="tx1"/>
                </a:solidFill>
              </a:rPr>
              <a:t>Sourcing</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a:t>Total Cost Analysis </a:t>
            </a:r>
            <a:r>
              <a:rPr lang="en-US" sz="2800" dirty="0"/>
              <a:t>(Table 17.2)</a:t>
            </a:r>
            <a:r>
              <a:rPr lang="en-US" sz="4000" dirty="0"/>
              <a:t> </a:t>
            </a:r>
            <a:r>
              <a:rPr lang="en-US" sz="1000" dirty="0"/>
              <a:t>2</a:t>
            </a:r>
          </a:p>
        </p:txBody>
      </p:sp>
      <p:graphicFrame>
        <p:nvGraphicFramePr>
          <p:cNvPr id="15" name="Table 14"/>
          <p:cNvGraphicFramePr>
            <a:graphicFrameLocks noGrp="1"/>
          </p:cNvGraphicFramePr>
          <p:nvPr>
            <p:extLst>
              <p:ext uri="{D42A27DB-BD31-4B8C-83A1-F6EECF244321}">
                <p14:modId xmlns:p14="http://schemas.microsoft.com/office/powerpoint/2010/main" val="3272376860"/>
              </p:ext>
            </p:extLst>
          </p:nvPr>
        </p:nvGraphicFramePr>
        <p:xfrm>
          <a:off x="614144" y="1866256"/>
          <a:ext cx="7921752" cy="3139118"/>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20000"/>
                    </a:ext>
                  </a:extLst>
                </a:gridCol>
                <a:gridCol w="758952">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237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Insourcing</a:t>
                      </a:r>
                    </a:p>
                  </a:txBody>
                  <a:tcPr>
                    <a:solidFill>
                      <a:srgbClr val="E48312"/>
                    </a:solidFill>
                  </a:tcPr>
                </a:tc>
                <a:tc>
                  <a:txBody>
                    <a:bodyPr/>
                    <a:lstStyle/>
                    <a:p>
                      <a:endParaRPr lang="en-US" sz="1800" b="1" dirty="0"/>
                    </a:p>
                  </a:txBody>
                  <a:tcPr>
                    <a:solidFill>
                      <a:srgbClr val="E48312"/>
                    </a:solidFill>
                  </a:tcPr>
                </a:tc>
                <a:tc>
                  <a:txBody>
                    <a:bodyPr/>
                    <a:lstStyle/>
                    <a:p>
                      <a:endParaRPr lang="en-US" sz="1800" dirty="0"/>
                    </a:p>
                  </a:txBody>
                  <a:tcPr>
                    <a:solidFill>
                      <a:srgbClr val="E48312"/>
                    </a:solidFill>
                  </a:tcPr>
                </a:tc>
                <a:extLst>
                  <a:ext uri="{0D108BD9-81ED-4DB2-BD59-A6C34878D82A}">
                    <a16:rowId xmlns:a16="http://schemas.microsoft.com/office/drawing/2014/main" val="10000"/>
                  </a:ext>
                </a:extLst>
              </a:tr>
              <a:tr h="323705">
                <a:tc>
                  <a:txBody>
                    <a:bodyPr/>
                    <a:lstStyle/>
                    <a:p>
                      <a:r>
                        <a:rPr lang="en-US" sz="1800" i="1" u="sng" dirty="0"/>
                        <a:t>Manufacturing Costs</a:t>
                      </a:r>
                    </a:p>
                  </a:txBody>
                  <a:tcPr marT="45697" marB="45697"/>
                </a:tc>
                <a:tc>
                  <a:txBody>
                    <a:bodyPr/>
                    <a:lstStyle/>
                    <a:p>
                      <a:endParaRPr lang="en-US" sz="1800" dirty="0"/>
                    </a:p>
                  </a:txBody>
                  <a:tcPr marT="45697" marB="45697"/>
                </a:tc>
                <a:tc>
                  <a:txBody>
                    <a:bodyPr/>
                    <a:lstStyle/>
                    <a:p>
                      <a:endParaRPr lang="en-US" sz="1800" dirty="0"/>
                    </a:p>
                  </a:txBody>
                  <a:tcPr marT="45697" marB="45697"/>
                </a:tc>
                <a:extLst>
                  <a:ext uri="{0D108BD9-81ED-4DB2-BD59-A6C34878D82A}">
                    <a16:rowId xmlns:a16="http://schemas.microsoft.com/office/drawing/2014/main" val="10001"/>
                  </a:ext>
                </a:extLst>
              </a:tr>
              <a:tr h="323705">
                <a:tc>
                  <a:txBody>
                    <a:bodyPr/>
                    <a:lstStyle/>
                    <a:p>
                      <a:r>
                        <a:rPr lang="en-US" sz="1800" dirty="0"/>
                        <a:t>Direct labor</a:t>
                      </a:r>
                    </a:p>
                  </a:txBody>
                  <a:tcPr marT="45697" marB="45697"/>
                </a:tc>
                <a:tc>
                  <a:txBody>
                    <a:bodyPr/>
                    <a:lstStyle/>
                    <a:p>
                      <a:pPr algn="r"/>
                      <a:r>
                        <a:rPr lang="en-US" sz="1800" dirty="0"/>
                        <a:t>$2.10</a:t>
                      </a:r>
                    </a:p>
                  </a:txBody>
                  <a:tcPr marT="45697" marB="45697"/>
                </a:tc>
                <a:tc>
                  <a:txBody>
                    <a:bodyPr/>
                    <a:lstStyle/>
                    <a:p>
                      <a:endParaRPr lang="en-US" sz="1800" dirty="0"/>
                    </a:p>
                  </a:txBody>
                  <a:tcPr marT="45697" marB="45697"/>
                </a:tc>
                <a:extLst>
                  <a:ext uri="{0D108BD9-81ED-4DB2-BD59-A6C34878D82A}">
                    <a16:rowId xmlns:a16="http://schemas.microsoft.com/office/drawing/2014/main" val="10002"/>
                  </a:ext>
                </a:extLst>
              </a:tr>
              <a:tr h="323705">
                <a:tc>
                  <a:txBody>
                    <a:bodyPr/>
                    <a:lstStyle/>
                    <a:p>
                      <a:r>
                        <a:rPr lang="en-US" sz="1800" dirty="0"/>
                        <a:t>Materials</a:t>
                      </a:r>
                    </a:p>
                  </a:txBody>
                  <a:tcPr marT="45697" marB="45697"/>
                </a:tc>
                <a:tc>
                  <a:txBody>
                    <a:bodyPr/>
                    <a:lstStyle/>
                    <a:p>
                      <a:pPr algn="r"/>
                      <a:r>
                        <a:rPr lang="en-US" sz="1800" dirty="0"/>
                        <a:t>1.40</a:t>
                      </a:r>
                    </a:p>
                  </a:txBody>
                  <a:tcPr marT="45697" marB="45697"/>
                </a:tc>
                <a:tc>
                  <a:txBody>
                    <a:bodyPr/>
                    <a:lstStyle/>
                    <a:p>
                      <a:endParaRPr lang="en-US" sz="1800" dirty="0"/>
                    </a:p>
                  </a:txBody>
                  <a:tcPr marT="45697" marB="45697"/>
                </a:tc>
                <a:extLst>
                  <a:ext uri="{0D108BD9-81ED-4DB2-BD59-A6C34878D82A}">
                    <a16:rowId xmlns:a16="http://schemas.microsoft.com/office/drawing/2014/main" val="10003"/>
                  </a:ext>
                </a:extLst>
              </a:tr>
              <a:tr h="323705">
                <a:tc>
                  <a:txBody>
                    <a:bodyPr/>
                    <a:lstStyle/>
                    <a:p>
                      <a:r>
                        <a:rPr lang="en-US" sz="1800" dirty="0"/>
                        <a:t>Indirect</a:t>
                      </a:r>
                      <a:r>
                        <a:rPr lang="en-US" sz="1800" baseline="0" dirty="0"/>
                        <a:t> labor</a:t>
                      </a:r>
                      <a:endParaRPr lang="en-US" sz="1800" dirty="0"/>
                    </a:p>
                  </a:txBody>
                  <a:tcPr marT="45697" marB="45697"/>
                </a:tc>
                <a:tc>
                  <a:txBody>
                    <a:bodyPr/>
                    <a:lstStyle/>
                    <a:p>
                      <a:pPr algn="r"/>
                      <a:r>
                        <a:rPr lang="en-US" sz="1800" dirty="0"/>
                        <a:t>0.75</a:t>
                      </a:r>
                    </a:p>
                  </a:txBody>
                  <a:tcPr marT="45697" marB="45697"/>
                </a:tc>
                <a:tc>
                  <a:txBody>
                    <a:bodyPr/>
                    <a:lstStyle/>
                    <a:p>
                      <a:endParaRPr lang="en-US" sz="1800" dirty="0"/>
                    </a:p>
                  </a:txBody>
                  <a:tcPr marT="45697" marB="45697"/>
                </a:tc>
                <a:extLst>
                  <a:ext uri="{0D108BD9-81ED-4DB2-BD59-A6C34878D82A}">
                    <a16:rowId xmlns:a16="http://schemas.microsoft.com/office/drawing/2014/main" val="10004"/>
                  </a:ext>
                </a:extLst>
              </a:tr>
              <a:tr h="323705">
                <a:tc>
                  <a:txBody>
                    <a:bodyPr/>
                    <a:lstStyle/>
                    <a:p>
                      <a:r>
                        <a:rPr lang="en-US" sz="1800" dirty="0"/>
                        <a:t>Depreciation</a:t>
                      </a:r>
                    </a:p>
                  </a:txBody>
                  <a:tcPr marT="45697" marB="45697"/>
                </a:tc>
                <a:tc>
                  <a:txBody>
                    <a:bodyPr/>
                    <a:lstStyle/>
                    <a:p>
                      <a:pPr algn="r"/>
                      <a:r>
                        <a:rPr lang="en-US" sz="1800" dirty="0"/>
                        <a:t>1.33</a:t>
                      </a:r>
                    </a:p>
                  </a:txBody>
                  <a:tcPr marT="45697" marB="45697"/>
                </a:tc>
                <a:tc>
                  <a:txBody>
                    <a:bodyPr/>
                    <a:lstStyle/>
                    <a:p>
                      <a:r>
                        <a:rPr lang="en-US" sz="1600" dirty="0"/>
                        <a:t>Depreciation</a:t>
                      </a:r>
                      <a:r>
                        <a:rPr lang="en-US" sz="1600" baseline="0" dirty="0"/>
                        <a:t> cost is $400,000 ÷ 300,000 units = </a:t>
                      </a:r>
                    </a:p>
                    <a:p>
                      <a:r>
                        <a:rPr lang="en-US" sz="1600" baseline="0" dirty="0"/>
                        <a:t>    $1.33 per unit</a:t>
                      </a:r>
                      <a:endParaRPr lang="en-US" sz="1600" dirty="0"/>
                    </a:p>
                  </a:txBody>
                  <a:tcPr marT="45697" marB="45697"/>
                </a:tc>
                <a:extLst>
                  <a:ext uri="{0D108BD9-81ED-4DB2-BD59-A6C34878D82A}">
                    <a16:rowId xmlns:a16="http://schemas.microsoft.com/office/drawing/2014/main" val="1167810354"/>
                  </a:ext>
                </a:extLst>
              </a:tr>
              <a:tr h="323705">
                <a:tc>
                  <a:txBody>
                    <a:bodyPr/>
                    <a:lstStyle/>
                    <a:p>
                      <a:r>
                        <a:rPr lang="en-US" sz="1800" dirty="0"/>
                        <a:t>Overhead</a:t>
                      </a:r>
                    </a:p>
                  </a:txBody>
                  <a:tcPr marT="45697" marB="45697"/>
                </a:tc>
                <a:tc>
                  <a:txBody>
                    <a:bodyPr/>
                    <a:lstStyle/>
                    <a:p>
                      <a:pPr algn="r"/>
                      <a:r>
                        <a:rPr lang="en-US" sz="1800" u="sng" dirty="0"/>
                        <a:t>2.10</a:t>
                      </a:r>
                    </a:p>
                  </a:txBody>
                  <a:tcPr marT="45697" marB="45697"/>
                </a:tc>
                <a:tc>
                  <a:txBody>
                    <a:bodyPr/>
                    <a:lstStyle/>
                    <a:p>
                      <a:endParaRPr lang="en-US" sz="1800" dirty="0"/>
                    </a:p>
                  </a:txBody>
                  <a:tcPr marT="45697" marB="45697"/>
                </a:tc>
                <a:extLst>
                  <a:ext uri="{0D108BD9-81ED-4DB2-BD59-A6C34878D82A}">
                    <a16:rowId xmlns:a16="http://schemas.microsoft.com/office/drawing/2014/main" val="2757593931"/>
                  </a:ext>
                </a:extLst>
              </a:tr>
              <a:tr h="323705">
                <a:tc>
                  <a:txBody>
                    <a:bodyPr/>
                    <a:lstStyle/>
                    <a:p>
                      <a:r>
                        <a:rPr lang="en-US" sz="1800" b="1" dirty="0"/>
                        <a:t>Total per unit</a:t>
                      </a:r>
                    </a:p>
                  </a:txBody>
                  <a:tcPr marT="45697" marB="45697"/>
                </a:tc>
                <a:tc>
                  <a:txBody>
                    <a:bodyPr/>
                    <a:lstStyle/>
                    <a:p>
                      <a:pPr algn="r"/>
                      <a:r>
                        <a:rPr lang="en-US" sz="1800" b="1" dirty="0"/>
                        <a:t>$7.68</a:t>
                      </a:r>
                    </a:p>
                  </a:txBody>
                  <a:tcPr marT="45697" marB="45697"/>
                </a:tc>
                <a:tc>
                  <a:txBody>
                    <a:bodyPr/>
                    <a:lstStyle/>
                    <a:p>
                      <a:endParaRPr lang="en-US" sz="1800" dirty="0"/>
                    </a:p>
                  </a:txBody>
                  <a:tcPr marT="45697" marB="45697"/>
                </a:tc>
                <a:extLst>
                  <a:ext uri="{0D108BD9-81ED-4DB2-BD59-A6C34878D82A}">
                    <a16:rowId xmlns:a16="http://schemas.microsoft.com/office/drawing/2014/main" val="2994324031"/>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Offshoring – Costs</a:t>
            </a:r>
          </a:p>
        </p:txBody>
      </p:sp>
      <p:sp>
        <p:nvSpPr>
          <p:cNvPr id="3" name="Content Placeholder 2"/>
          <p:cNvSpPr>
            <a:spLocks noGrp="1"/>
          </p:cNvSpPr>
          <p:nvPr>
            <p:ph idx="1"/>
          </p:nvPr>
        </p:nvSpPr>
        <p:spPr>
          <a:xfrm>
            <a:off x="822325" y="1846262"/>
            <a:ext cx="7543800" cy="3977640"/>
          </a:xfrm>
        </p:spPr>
        <p:txBody>
          <a:bodyPr/>
          <a:lstStyle/>
          <a:p>
            <a:r>
              <a:rPr lang="en-US" sz="2800" u="sng" dirty="0"/>
              <a:t>Potential Costs:</a:t>
            </a:r>
          </a:p>
          <a:p>
            <a:pPr marL="292608" indent="-292608">
              <a:buClr>
                <a:srgbClr val="AB620E"/>
              </a:buClr>
              <a:buFont typeface="Arial" pitchFamily="34" charset="0"/>
              <a:buChar char="•"/>
            </a:pPr>
            <a:r>
              <a:rPr lang="en-US" sz="2400" dirty="0"/>
              <a:t>Price paid for product/service.</a:t>
            </a:r>
          </a:p>
          <a:p>
            <a:pPr marL="292608" indent="-292608">
              <a:buClr>
                <a:srgbClr val="AB620E"/>
              </a:buClr>
              <a:buFont typeface="Arial" pitchFamily="34" charset="0"/>
              <a:buChar char="•"/>
            </a:pPr>
            <a:r>
              <a:rPr lang="en-US" sz="2400" dirty="0"/>
              <a:t>Shipping costs.</a:t>
            </a:r>
          </a:p>
          <a:p>
            <a:pPr marL="292608" indent="-292608">
              <a:buClr>
                <a:srgbClr val="AB620E"/>
              </a:buClr>
              <a:buFont typeface="Arial" pitchFamily="34" charset="0"/>
              <a:buChar char="•"/>
            </a:pPr>
            <a:r>
              <a:rPr lang="en-US" sz="2400" dirty="0"/>
              <a:t>Carrying cost of inventory.</a:t>
            </a:r>
          </a:p>
          <a:p>
            <a:pPr marL="292608" indent="-292608">
              <a:buClr>
                <a:srgbClr val="AB620E"/>
              </a:buClr>
              <a:buFont typeface="Arial" pitchFamily="34" charset="0"/>
              <a:buChar char="•"/>
            </a:pPr>
            <a:r>
              <a:rPr lang="en-US" sz="2400" dirty="0"/>
              <a:t>Tariffs and taxes.</a:t>
            </a:r>
          </a:p>
          <a:p>
            <a:pPr marL="292608" indent="-292608">
              <a:buClr>
                <a:srgbClr val="AB620E"/>
              </a:buClr>
              <a:buFont typeface="Arial" pitchFamily="34" charset="0"/>
              <a:buChar char="•"/>
            </a:pPr>
            <a:r>
              <a:rPr lang="en-US" sz="2400" dirty="0"/>
              <a:t>Trips for auditing, negotiations, and product support.</a:t>
            </a:r>
          </a:p>
          <a:p>
            <a:pPr marL="292608" indent="-292608">
              <a:buClr>
                <a:srgbClr val="AB620E"/>
              </a:buClr>
              <a:buFont typeface="Arial" pitchFamily="34" charset="0"/>
              <a:buChar char="•"/>
            </a:pPr>
            <a:r>
              <a:rPr lang="en-US" sz="2400" dirty="0"/>
              <a:t>Pre-evaluation, supplier selection, and regulatory compliance.</a:t>
            </a:r>
          </a:p>
          <a:p>
            <a:pPr marL="292608" indent="-292608">
              <a:buClr>
                <a:srgbClr val="AB620E"/>
              </a:buClr>
              <a:buFont typeface="Arial" pitchFamily="34" charset="0"/>
              <a:buChar char="•"/>
            </a:pPr>
            <a:r>
              <a:rPr lang="en-US" sz="2400" dirty="0"/>
              <a:t>Preparing and administering contracts.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Offshoring – Qualitative Factors</a:t>
            </a:r>
          </a:p>
        </p:txBody>
      </p:sp>
      <p:sp>
        <p:nvSpPr>
          <p:cNvPr id="3" name="Content Placeholder 2"/>
          <p:cNvSpPr>
            <a:spLocks noGrp="1"/>
          </p:cNvSpPr>
          <p:nvPr>
            <p:ph idx="1"/>
          </p:nvPr>
        </p:nvSpPr>
        <p:spPr>
          <a:xfrm>
            <a:off x="822325" y="1846262"/>
            <a:ext cx="7543800" cy="3520440"/>
          </a:xfrm>
        </p:spPr>
        <p:txBody>
          <a:bodyPr/>
          <a:lstStyle/>
          <a:p>
            <a:r>
              <a:rPr lang="en-US" sz="2800" u="sng" dirty="0"/>
              <a:t>Some Financial Costs</a:t>
            </a:r>
            <a:r>
              <a:rPr lang="en-US" sz="2800" dirty="0"/>
              <a:t> are difficult to estimate:</a:t>
            </a:r>
          </a:p>
          <a:p>
            <a:pPr marL="292608" indent="-292608">
              <a:buClr>
                <a:srgbClr val="AB620E"/>
              </a:buClr>
              <a:buFont typeface="Arial" pitchFamily="34" charset="0"/>
              <a:buChar char="•"/>
            </a:pPr>
            <a:r>
              <a:rPr lang="en-US" sz="2400" dirty="0"/>
              <a:t>Currency changes over time.</a:t>
            </a:r>
          </a:p>
          <a:p>
            <a:pPr marL="292608" indent="-292608">
              <a:buClr>
                <a:srgbClr val="AB620E"/>
              </a:buClr>
              <a:buFont typeface="Arial" pitchFamily="34" charset="0"/>
              <a:buChar char="•"/>
            </a:pPr>
            <a:r>
              <a:rPr lang="en-US" sz="2400" dirty="0"/>
              <a:t>Potential costs of quality, rework, warranty and legal costs from product failures.</a:t>
            </a:r>
          </a:p>
          <a:p>
            <a:pPr marL="292608" indent="-292608">
              <a:buClr>
                <a:srgbClr val="AB620E"/>
              </a:buClr>
              <a:buFont typeface="Arial" pitchFamily="34" charset="0"/>
              <a:buChar char="•"/>
            </a:pPr>
            <a:r>
              <a:rPr lang="en-US" sz="2400" dirty="0"/>
              <a:t>Airfreight costs to overcome delivery or quality problems.</a:t>
            </a:r>
          </a:p>
          <a:p>
            <a:pPr marL="292608" indent="-292608">
              <a:buClr>
                <a:srgbClr val="AB620E"/>
              </a:buClr>
              <a:buFont typeface="Arial" pitchFamily="34" charset="0"/>
              <a:buChar char="•"/>
            </a:pPr>
            <a:r>
              <a:rPr lang="en-US" sz="2400" dirty="0"/>
              <a:t>Wage inflation over time.</a:t>
            </a:r>
          </a:p>
          <a:p>
            <a:pPr marL="292608" indent="-292608">
              <a:buClr>
                <a:srgbClr val="AB620E"/>
              </a:buClr>
              <a:buFont typeface="Arial" pitchFamily="34" charset="0"/>
              <a:buChar char="•"/>
            </a:pPr>
            <a:r>
              <a:rPr lang="en-US" sz="2400" dirty="0"/>
              <a:t>Loss of intellectual property.</a:t>
            </a:r>
          </a:p>
          <a:p>
            <a:pPr marL="292608" indent="-292608">
              <a:buClr>
                <a:srgbClr val="AB620E"/>
              </a:buClr>
              <a:buFont typeface="Arial" pitchFamily="34" charset="0"/>
              <a:buChar char="•"/>
            </a:pPr>
            <a:r>
              <a:rPr lang="en-US" sz="2400" dirty="0"/>
              <a:t>Work stoppage or supply chain disruption.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Reshoring</a:t>
            </a:r>
          </a:p>
        </p:txBody>
      </p:sp>
      <p:sp>
        <p:nvSpPr>
          <p:cNvPr id="3" name="Content Placeholder 2"/>
          <p:cNvSpPr>
            <a:spLocks noGrp="1"/>
          </p:cNvSpPr>
          <p:nvPr>
            <p:ph idx="1"/>
          </p:nvPr>
        </p:nvSpPr>
        <p:spPr>
          <a:xfrm>
            <a:off x="822325" y="1846262"/>
            <a:ext cx="7543800" cy="1042416"/>
          </a:xfrm>
        </p:spPr>
        <p:txBody>
          <a:bodyPr/>
          <a:lstStyle/>
          <a:p>
            <a:r>
              <a:rPr lang="en-US" sz="2400" b="1" u="sng" dirty="0">
                <a:solidFill>
                  <a:schemeClr val="tx1"/>
                </a:solidFill>
              </a:rPr>
              <a:t>Reshoring</a:t>
            </a:r>
            <a:r>
              <a:rPr lang="en-US" sz="2400" dirty="0">
                <a:solidFill>
                  <a:schemeClr val="tx1"/>
                </a:solidFill>
              </a:rPr>
              <a:t> is bringing production of services or products back to the home country after previously moving them offshore.</a:t>
            </a:r>
          </a:p>
        </p:txBody>
      </p:sp>
      <p:sp>
        <p:nvSpPr>
          <p:cNvPr id="4" name="Content Placeholder 3"/>
          <p:cNvSpPr>
            <a:spLocks noGrp="1"/>
          </p:cNvSpPr>
          <p:nvPr>
            <p:ph idx="11"/>
          </p:nvPr>
        </p:nvSpPr>
        <p:spPr>
          <a:xfrm>
            <a:off x="820948" y="2984358"/>
            <a:ext cx="7946136" cy="3200400"/>
          </a:xfrm>
        </p:spPr>
        <p:txBody>
          <a:bodyPr/>
          <a:lstStyle/>
          <a:p>
            <a:pPr>
              <a:defRPr/>
            </a:pPr>
            <a:r>
              <a:rPr lang="en-US" sz="2400" dirty="0"/>
              <a:t>Can result from:</a:t>
            </a:r>
          </a:p>
          <a:p>
            <a:pPr marL="292608" indent="-292608">
              <a:buClr>
                <a:srgbClr val="AB620E"/>
              </a:buClr>
              <a:buFont typeface="Arial" panose="020B0604020202020204" pitchFamily="34" charset="0"/>
              <a:buChar char="•"/>
              <a:defRPr/>
            </a:pPr>
            <a:r>
              <a:rPr lang="en-US" sz="2200" dirty="0"/>
              <a:t>Economic benefits of producing offshore are no longer advantageous.</a:t>
            </a:r>
          </a:p>
          <a:p>
            <a:pPr marL="292608" indent="-292608">
              <a:buClr>
                <a:srgbClr val="AB620E"/>
              </a:buClr>
              <a:buFont typeface="Arial" panose="020B0604020202020204" pitchFamily="34" charset="0"/>
              <a:buChar char="•"/>
              <a:defRPr/>
            </a:pPr>
            <a:r>
              <a:rPr lang="en-US" sz="2200" dirty="0"/>
              <a:t>Rapid wage increases in the offshore location.</a:t>
            </a:r>
          </a:p>
          <a:p>
            <a:pPr marL="292608" indent="-292608">
              <a:buClr>
                <a:srgbClr val="AB620E"/>
              </a:buClr>
              <a:buFont typeface="Arial" panose="020B0604020202020204" pitchFamily="34" charset="0"/>
              <a:buChar char="•"/>
              <a:defRPr/>
            </a:pPr>
            <a:r>
              <a:rPr lang="en-US" sz="2200" dirty="0"/>
              <a:t>Currency differences, tariffs, and transportation cost changes.</a:t>
            </a:r>
          </a:p>
          <a:p>
            <a:pPr marL="292608" indent="-292608">
              <a:buClr>
                <a:srgbClr val="AB620E"/>
              </a:buClr>
              <a:buFont typeface="Arial" panose="020B0604020202020204" pitchFamily="34" charset="0"/>
              <a:buChar char="•"/>
              <a:defRPr/>
            </a:pPr>
            <a:r>
              <a:rPr lang="en-US" sz="2200" dirty="0"/>
              <a:t>Increases in the supply chain risks associated with quality or delivery.</a:t>
            </a:r>
          </a:p>
          <a:p>
            <a:pPr marL="292608" indent="-292608">
              <a:buClr>
                <a:srgbClr val="AB620E"/>
              </a:buClr>
              <a:buFont typeface="Arial" panose="020B0604020202020204" pitchFamily="34" charset="0"/>
              <a:buChar char="•"/>
              <a:defRPr/>
            </a:pPr>
            <a:r>
              <a:rPr lang="en-US" sz="2200" dirty="0"/>
              <a:t>Effort to shorten supply chain, thereby reducing pipeline inventory.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Global Sourcing</a:t>
            </a:r>
          </a:p>
        </p:txBody>
      </p:sp>
      <p:sp>
        <p:nvSpPr>
          <p:cNvPr id="3" name="Content Placeholder 2"/>
          <p:cNvSpPr>
            <a:spLocks noGrp="1"/>
          </p:cNvSpPr>
          <p:nvPr>
            <p:ph idx="1"/>
          </p:nvPr>
        </p:nvSpPr>
        <p:spPr>
          <a:xfrm>
            <a:off x="822325" y="1846262"/>
            <a:ext cx="7543800" cy="914400"/>
          </a:xfrm>
        </p:spPr>
        <p:txBody>
          <a:bodyPr/>
          <a:lstStyle/>
          <a:p>
            <a:r>
              <a:rPr lang="en-US" i="1" dirty="0"/>
              <a:t>The practice of sourcing products and services from the broad global marketplace, across national boundaries. The goal is for buying firms to find the best efficiencies or access to the needed products and services.</a:t>
            </a:r>
          </a:p>
        </p:txBody>
      </p:sp>
      <p:sp>
        <p:nvSpPr>
          <p:cNvPr id="4" name="Content Placeholder 3"/>
          <p:cNvSpPr>
            <a:spLocks noGrp="1"/>
          </p:cNvSpPr>
          <p:nvPr>
            <p:ph idx="11"/>
          </p:nvPr>
        </p:nvSpPr>
        <p:spPr>
          <a:xfrm>
            <a:off x="820948" y="2821672"/>
            <a:ext cx="3657600" cy="3108960"/>
          </a:xfrm>
        </p:spPr>
        <p:txBody>
          <a:bodyPr/>
          <a:lstStyle/>
          <a:p>
            <a:r>
              <a:rPr lang="en-US" b="1" u="sng" dirty="0">
                <a:solidFill>
                  <a:schemeClr val="tx1"/>
                </a:solidFill>
              </a:rPr>
              <a:t>Advantages</a:t>
            </a:r>
          </a:p>
          <a:p>
            <a:pPr marL="292608" indent="-292608">
              <a:buClr>
                <a:srgbClr val="AB620E"/>
              </a:buClr>
              <a:buFont typeface="Arial" pitchFamily="34" charset="0"/>
              <a:buChar char="•"/>
            </a:pPr>
            <a:r>
              <a:rPr lang="en-US" sz="1800" dirty="0">
                <a:solidFill>
                  <a:schemeClr val="tx1"/>
                </a:solidFill>
              </a:rPr>
              <a:t>Lower cost labor.</a:t>
            </a:r>
          </a:p>
          <a:p>
            <a:pPr marL="292608" indent="-292608">
              <a:buClr>
                <a:srgbClr val="AB620E"/>
              </a:buClr>
              <a:buFont typeface="Arial" pitchFamily="34" charset="0"/>
              <a:buChar char="•"/>
            </a:pPr>
            <a:r>
              <a:rPr lang="en-US" sz="1800" dirty="0">
                <a:solidFill>
                  <a:schemeClr val="tx1"/>
                </a:solidFill>
              </a:rPr>
              <a:t>Learning about foreign markets.</a:t>
            </a:r>
          </a:p>
          <a:p>
            <a:pPr marL="292608" indent="-292608">
              <a:buClr>
                <a:srgbClr val="AB620E"/>
              </a:buClr>
              <a:buFont typeface="Arial" pitchFamily="34" charset="0"/>
              <a:buChar char="•"/>
            </a:pPr>
            <a:r>
              <a:rPr lang="en-US" sz="1800" dirty="0">
                <a:solidFill>
                  <a:schemeClr val="tx1"/>
                </a:solidFill>
              </a:rPr>
              <a:t>Accessing regional capabilities.</a:t>
            </a:r>
          </a:p>
          <a:p>
            <a:pPr marL="292608" indent="-292608">
              <a:buClr>
                <a:srgbClr val="AB620E"/>
              </a:buClr>
              <a:buFont typeface="Arial" pitchFamily="34" charset="0"/>
              <a:buChar char="•"/>
            </a:pPr>
            <a:r>
              <a:rPr lang="en-US" sz="1800" dirty="0">
                <a:solidFill>
                  <a:schemeClr val="tx1"/>
                </a:solidFill>
              </a:rPr>
              <a:t>Locating sources of particular skills and resources.</a:t>
            </a:r>
          </a:p>
          <a:p>
            <a:pPr marL="292608" indent="-292608">
              <a:buClr>
                <a:srgbClr val="AB620E"/>
              </a:buClr>
              <a:buFont typeface="Arial" pitchFamily="34" charset="0"/>
              <a:buChar char="•"/>
            </a:pPr>
            <a:r>
              <a:rPr lang="en-US" sz="1800" dirty="0">
                <a:solidFill>
                  <a:schemeClr val="tx1"/>
                </a:solidFill>
              </a:rPr>
              <a:t>Reducing risks associated with current supply base.</a:t>
            </a:r>
          </a:p>
          <a:p>
            <a:pPr marL="292608" indent="-292608">
              <a:buClr>
                <a:srgbClr val="AB620E"/>
              </a:buClr>
              <a:buFont typeface="Arial" pitchFamily="34" charset="0"/>
              <a:buChar char="•"/>
            </a:pPr>
            <a:r>
              <a:rPr lang="en-US" sz="1800" dirty="0">
                <a:solidFill>
                  <a:schemeClr val="tx1"/>
                </a:solidFill>
              </a:rPr>
              <a:t>Increasing total capacity.</a:t>
            </a:r>
          </a:p>
        </p:txBody>
      </p:sp>
      <p:sp>
        <p:nvSpPr>
          <p:cNvPr id="5" name="Content Placeholder 4"/>
          <p:cNvSpPr>
            <a:spLocks noGrp="1"/>
          </p:cNvSpPr>
          <p:nvPr>
            <p:ph idx="12"/>
          </p:nvPr>
        </p:nvSpPr>
        <p:spPr>
          <a:xfrm>
            <a:off x="4939352" y="2835320"/>
            <a:ext cx="3657600" cy="3291840"/>
          </a:xfrm>
        </p:spPr>
        <p:txBody>
          <a:bodyPr/>
          <a:lstStyle/>
          <a:p>
            <a:r>
              <a:rPr lang="en-US" b="1" u="sng" dirty="0">
                <a:solidFill>
                  <a:schemeClr val="tx1"/>
                </a:solidFill>
              </a:rPr>
              <a:t>Disadvantages</a:t>
            </a:r>
          </a:p>
          <a:p>
            <a:pPr marL="292608" indent="-292608">
              <a:buClr>
                <a:srgbClr val="AB620E"/>
              </a:buClr>
              <a:buFont typeface="Arial" pitchFamily="34" charset="0"/>
              <a:buChar char="•"/>
            </a:pPr>
            <a:r>
              <a:rPr lang="en-US" sz="1800" dirty="0">
                <a:solidFill>
                  <a:schemeClr val="tx1"/>
                </a:solidFill>
              </a:rPr>
              <a:t>Potential loss of intellectual property.</a:t>
            </a:r>
          </a:p>
          <a:p>
            <a:pPr marL="292608" indent="-292608">
              <a:buClr>
                <a:srgbClr val="AB620E"/>
              </a:buClr>
              <a:buFont typeface="Arial" pitchFamily="34" charset="0"/>
              <a:buChar char="•"/>
            </a:pPr>
            <a:r>
              <a:rPr lang="en-US" sz="1800" dirty="0">
                <a:solidFill>
                  <a:schemeClr val="tx1"/>
                </a:solidFill>
              </a:rPr>
              <a:t>Increased monitoring costs.</a:t>
            </a:r>
          </a:p>
          <a:p>
            <a:pPr marL="292608" indent="-292608">
              <a:buClr>
                <a:srgbClr val="AB620E"/>
              </a:buClr>
              <a:buFont typeface="Arial" pitchFamily="34" charset="0"/>
              <a:buChar char="•"/>
            </a:pPr>
            <a:r>
              <a:rPr lang="en-US" sz="1800" dirty="0">
                <a:solidFill>
                  <a:schemeClr val="tx1"/>
                </a:solidFill>
              </a:rPr>
              <a:t>Financial and political risks.</a:t>
            </a:r>
          </a:p>
          <a:p>
            <a:pPr marL="292608" indent="-292608">
              <a:buClr>
                <a:srgbClr val="AB620E"/>
              </a:buClr>
              <a:buFont typeface="Arial" pitchFamily="34" charset="0"/>
              <a:buChar char="•"/>
            </a:pPr>
            <a:r>
              <a:rPr lang="en-US" sz="1800" dirty="0">
                <a:solidFill>
                  <a:schemeClr val="tx1"/>
                </a:solidFill>
              </a:rPr>
              <a:t>Cultural differences.</a:t>
            </a:r>
          </a:p>
          <a:p>
            <a:pPr marL="292608" indent="-292608">
              <a:buClr>
                <a:srgbClr val="AB620E"/>
              </a:buClr>
              <a:buFont typeface="Arial" pitchFamily="34" charset="0"/>
              <a:buChar char="•"/>
            </a:pPr>
            <a:r>
              <a:rPr lang="en-US" sz="1800" dirty="0">
                <a:solidFill>
                  <a:schemeClr val="tx1"/>
                </a:solidFill>
              </a:rPr>
              <a:t>Longer lead times.</a:t>
            </a:r>
          </a:p>
          <a:p>
            <a:pPr marL="292608" indent="-292608">
              <a:buClr>
                <a:srgbClr val="AB620E"/>
              </a:buClr>
              <a:buFont typeface="Arial" pitchFamily="34" charset="0"/>
              <a:buChar char="•"/>
            </a:pPr>
            <a:r>
              <a:rPr lang="en-US" sz="1800" dirty="0">
                <a:solidFill>
                  <a:schemeClr val="tx1"/>
                </a:solidFill>
              </a:rPr>
              <a:t>Increased complexities.</a:t>
            </a:r>
          </a:p>
          <a:p>
            <a:pPr marL="292608" indent="-292608">
              <a:buClr>
                <a:srgbClr val="AB620E"/>
              </a:buClr>
              <a:buFont typeface="Arial" pitchFamily="34" charset="0"/>
              <a:buChar char="•"/>
            </a:pPr>
            <a:r>
              <a:rPr lang="en-US" sz="1800" dirty="0">
                <a:solidFill>
                  <a:schemeClr val="tx1"/>
                </a:solidFill>
              </a:rPr>
              <a:t>Other (unknown) uncertainties.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Global Sourcing Example</a:t>
            </a:r>
          </a:p>
        </p:txBody>
      </p:sp>
      <p:sp>
        <p:nvSpPr>
          <p:cNvPr id="3" name="Content Placeholder 2"/>
          <p:cNvSpPr>
            <a:spLocks noGrp="1"/>
          </p:cNvSpPr>
          <p:nvPr>
            <p:ph idx="1"/>
          </p:nvPr>
        </p:nvSpPr>
        <p:spPr>
          <a:xfrm>
            <a:off x="822325" y="1846262"/>
            <a:ext cx="4736592" cy="3931920"/>
          </a:xfrm>
        </p:spPr>
        <p:txBody>
          <a:bodyPr/>
          <a:lstStyle/>
          <a:p>
            <a:r>
              <a:rPr lang="en-US" sz="1800" dirty="0"/>
              <a:t>Ashley Furniture Industries is the world’s largest furniture manufacturer and retailer:</a:t>
            </a:r>
          </a:p>
          <a:p>
            <a:r>
              <a:rPr lang="en-US" sz="1800" dirty="0"/>
              <a:t>15 manufacturing/distribution centers supply 800 Ashley HomeStores and thousands of retail partners, with distribution reaching 123 countries.</a:t>
            </a:r>
          </a:p>
          <a:p>
            <a:r>
              <a:rPr lang="en-US" sz="1800" dirty="0"/>
              <a:t>Ashley keeps production in-house at </a:t>
            </a:r>
            <a:r>
              <a:rPr lang="en-US" sz="1800" i="1" dirty="0"/>
              <a:t>both</a:t>
            </a:r>
            <a:r>
              <a:rPr lang="en-US" sz="1800" dirty="0"/>
              <a:t> domestic and offshore locations. They manufacture in Wisconsin, Mississippi, North Carolina, and Pennsylvania, as well as China and Vietnam.</a:t>
            </a:r>
          </a:p>
          <a:p>
            <a:r>
              <a:rPr lang="en-US" sz="1800" dirty="0"/>
              <a:t>Factory and warehouse locations are chosen strategically to serve global regional markets, and this helps to hold down shipping costs and inventory carrying costs in the markets they serve.</a:t>
            </a:r>
          </a:p>
        </p:txBody>
      </p:sp>
      <p:pic>
        <p:nvPicPr>
          <p:cNvPr id="5122" name="Picture 2">
            <a:extLst>
              <a:ext uri="{C183D7F6-B498-43B3-948B-1728B52AA6E4}">
                <adec:decorative xmlns:adec="http://schemas.microsoft.com/office/drawing/2017/decorative" val="1"/>
              </a:ext>
            </a:extLst>
          </p:cNvPr>
          <p:cNvPicPr>
            <a:picLocks noChangeAspect="1" noChangeArrowheads="1"/>
          </p:cNvPicPr>
          <p:nvPr/>
        </p:nvPicPr>
        <p:blipFill>
          <a:blip r:embed="rId2"/>
          <a:srcRect/>
          <a:stretch>
            <a:fillRect/>
          </a:stretch>
        </p:blipFill>
        <p:spPr bwMode="auto">
          <a:xfrm>
            <a:off x="5603641" y="1839604"/>
            <a:ext cx="2746235" cy="4114800"/>
          </a:xfrm>
          <a:prstGeom prst="rect">
            <a:avLst/>
          </a:prstGeom>
          <a:noFill/>
          <a:ln w="9525">
            <a:noFill/>
            <a:miter lim="800000"/>
            <a:headEnd/>
            <a:tailEnd/>
          </a:ln>
          <a:effectLst/>
        </p:spPr>
      </p:pic>
      <p:sp>
        <p:nvSpPr>
          <p:cNvPr id="5" name="Rectangle 4">
            <a:extLst>
              <a:ext uri="{FF2B5EF4-FFF2-40B4-BE49-F238E27FC236}">
                <a16:creationId xmlns:a16="http://schemas.microsoft.com/office/drawing/2014/main" id="{5DC572BC-02AC-4044-A54A-C1095C4CEFCD}"/>
              </a:ext>
            </a:extLst>
          </p:cNvPr>
          <p:cNvSpPr>
            <a:spLocks noChangeArrowheads="1"/>
          </p:cNvSpPr>
          <p:nvPr/>
        </p:nvSpPr>
        <p:spPr bwMode="auto">
          <a:xfrm>
            <a:off x="6629400" y="6057283"/>
            <a:ext cx="10429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dirty="0">
                <a:solidFill>
                  <a:srgbClr val="211D1E"/>
                </a:solidFill>
                <a:latin typeface="Proxima Nova Lt"/>
              </a:rPr>
              <a:t>Ken Wolter/123RF </a:t>
            </a:r>
            <a:endParaRPr lang="en-US"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Supply Base Optimization</a:t>
            </a:r>
          </a:p>
        </p:txBody>
      </p:sp>
      <p:sp>
        <p:nvSpPr>
          <p:cNvPr id="3" name="Content Placeholder 2"/>
          <p:cNvSpPr>
            <a:spLocks noGrp="1"/>
          </p:cNvSpPr>
          <p:nvPr>
            <p:ph idx="1"/>
          </p:nvPr>
        </p:nvSpPr>
        <p:spPr>
          <a:xfrm>
            <a:off x="822325" y="1846263"/>
            <a:ext cx="7543800" cy="347472"/>
          </a:xfrm>
        </p:spPr>
        <p:txBody>
          <a:bodyPr/>
          <a:lstStyle/>
          <a:p>
            <a:r>
              <a:rPr lang="en-US" dirty="0">
                <a:solidFill>
                  <a:schemeClr val="tx1"/>
                </a:solidFill>
              </a:rPr>
              <a:t>Streamlining a firm’s suppliers, and removing any unnecessary ones.</a:t>
            </a:r>
          </a:p>
        </p:txBody>
      </p:sp>
      <p:sp>
        <p:nvSpPr>
          <p:cNvPr id="4" name="Content Placeholder 3"/>
          <p:cNvSpPr>
            <a:spLocks noGrp="1"/>
          </p:cNvSpPr>
          <p:nvPr>
            <p:ph idx="11"/>
          </p:nvPr>
        </p:nvSpPr>
        <p:spPr>
          <a:xfrm>
            <a:off x="820948" y="2237095"/>
            <a:ext cx="7543800" cy="731520"/>
          </a:xfrm>
        </p:spPr>
        <p:txBody>
          <a:bodyPr/>
          <a:lstStyle/>
          <a:p>
            <a:pPr eaLnBrk="1" hangingPunct="1"/>
            <a:r>
              <a:rPr lang="en-US" altLang="en-US" dirty="0"/>
              <a:t>Spend analysis</a:t>
            </a:r>
          </a:p>
          <a:p>
            <a:pPr marL="292608" indent="-292608" eaLnBrk="1" hangingPunct="1">
              <a:buClr>
                <a:srgbClr val="AB620E"/>
              </a:buClr>
              <a:buFont typeface="Arial" pitchFamily="34" charset="0"/>
              <a:buChar char="•"/>
            </a:pPr>
            <a:r>
              <a:rPr lang="en-US" altLang="en-US" sz="1800" dirty="0"/>
              <a:t>Buying what, from whom, for how much?</a:t>
            </a:r>
          </a:p>
        </p:txBody>
      </p:sp>
      <p:sp>
        <p:nvSpPr>
          <p:cNvPr id="5" name="Content Placeholder 4"/>
          <p:cNvSpPr>
            <a:spLocks noGrp="1"/>
          </p:cNvSpPr>
          <p:nvPr>
            <p:ph idx="12"/>
          </p:nvPr>
        </p:nvSpPr>
        <p:spPr>
          <a:xfrm>
            <a:off x="820948" y="3009327"/>
            <a:ext cx="7543800" cy="1133856"/>
          </a:xfrm>
        </p:spPr>
        <p:txBody>
          <a:bodyPr/>
          <a:lstStyle/>
          <a:p>
            <a:r>
              <a:rPr lang="en-US" dirty="0"/>
              <a:t>Total number of suppliers</a:t>
            </a:r>
          </a:p>
          <a:p>
            <a:pPr marL="292608" indent="-292608">
              <a:buClr>
                <a:srgbClr val="AB620E"/>
              </a:buClr>
              <a:buFont typeface="Arial" pitchFamily="34" charset="0"/>
              <a:buChar char="•"/>
            </a:pPr>
            <a:r>
              <a:rPr lang="en-US" sz="1800" dirty="0"/>
              <a:t>Too many – complex communication and control.</a:t>
            </a:r>
          </a:p>
          <a:p>
            <a:pPr marL="292608" indent="-292608">
              <a:buClr>
                <a:srgbClr val="AB620E"/>
              </a:buClr>
              <a:buFont typeface="Arial" pitchFamily="34" charset="0"/>
              <a:buChar char="•"/>
            </a:pPr>
            <a:r>
              <a:rPr lang="en-US" sz="1800" dirty="0"/>
              <a:t>Too few – risk of shortages, disruptions, stoppages, prices.</a:t>
            </a:r>
          </a:p>
        </p:txBody>
      </p:sp>
      <p:sp>
        <p:nvSpPr>
          <p:cNvPr id="6" name="Content Placeholder 5"/>
          <p:cNvSpPr>
            <a:spLocks noGrp="1"/>
          </p:cNvSpPr>
          <p:nvPr>
            <p:ph idx="13"/>
          </p:nvPr>
        </p:nvSpPr>
        <p:spPr>
          <a:xfrm>
            <a:off x="820948" y="4215278"/>
            <a:ext cx="7543800" cy="1828800"/>
          </a:xfrm>
        </p:spPr>
        <p:txBody>
          <a:bodyPr/>
          <a:lstStyle/>
          <a:p>
            <a:r>
              <a:rPr lang="en-US" dirty="0"/>
              <a:t>Single or multiple suppliers</a:t>
            </a:r>
          </a:p>
          <a:p>
            <a:pPr marL="292608" indent="-292608">
              <a:buClr>
                <a:srgbClr val="AB620E"/>
              </a:buClr>
              <a:buFont typeface="Arial" pitchFamily="34" charset="0"/>
              <a:buChar char="•"/>
            </a:pPr>
            <a:r>
              <a:rPr lang="en-US" sz="1800" dirty="0"/>
              <a:t>Single – sole sourcing.</a:t>
            </a:r>
          </a:p>
          <a:p>
            <a:pPr marL="292608" indent="-292608">
              <a:buClr>
                <a:srgbClr val="AB620E"/>
              </a:buClr>
              <a:buFont typeface="Arial" pitchFamily="34" charset="0"/>
              <a:buChar char="•"/>
            </a:pPr>
            <a:r>
              <a:rPr lang="en-US" sz="1800" dirty="0"/>
              <a:t>Cross-sourcing.</a:t>
            </a:r>
          </a:p>
          <a:p>
            <a:pPr marL="292608" indent="-292608">
              <a:buClr>
                <a:srgbClr val="AB620E"/>
              </a:buClr>
              <a:buFont typeface="Arial" pitchFamily="34" charset="0"/>
              <a:buChar char="•"/>
            </a:pPr>
            <a:r>
              <a:rPr lang="en-US" sz="1800" dirty="0"/>
              <a:t>Dual sourcing.</a:t>
            </a:r>
          </a:p>
          <a:p>
            <a:pPr marL="292608" indent="-292608">
              <a:buClr>
                <a:srgbClr val="AB620E"/>
              </a:buClr>
              <a:buFont typeface="Arial" pitchFamily="34" charset="0"/>
              <a:buChar char="•"/>
            </a:pPr>
            <a:r>
              <a:rPr lang="en-US" sz="1800" dirty="0"/>
              <a:t>Preferred suppliers.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Purchasing Cycle </a:t>
            </a:r>
            <a:r>
              <a:rPr lang="en-US" sz="2800" dirty="0"/>
              <a:t>(Figure 17.1)</a:t>
            </a:r>
          </a:p>
        </p:txBody>
      </p:sp>
      <p:pic>
        <p:nvPicPr>
          <p:cNvPr id="6146" name="Picture 2" descr="Flow diagram illustrates the purchasing cycle."/>
          <p:cNvPicPr>
            <a:picLocks noChangeAspect="1" noChangeArrowheads="1"/>
          </p:cNvPicPr>
          <p:nvPr/>
        </p:nvPicPr>
        <p:blipFill>
          <a:blip r:embed="rId2"/>
          <a:srcRect/>
          <a:stretch>
            <a:fillRect/>
          </a:stretch>
        </p:blipFill>
        <p:spPr bwMode="auto">
          <a:xfrm>
            <a:off x="2014203" y="1932296"/>
            <a:ext cx="5047351" cy="3995928"/>
          </a:xfrm>
          <a:prstGeom prst="rect">
            <a:avLst/>
          </a:prstGeom>
          <a:noFill/>
          <a:ln w="9525">
            <a:noFill/>
            <a:miter lim="800000"/>
            <a:headEnd/>
            <a:tailEnd/>
          </a:ln>
          <a:effectLst/>
        </p:spPr>
      </p:pic>
      <p:sp>
        <p:nvSpPr>
          <p:cNvPr id="4" name="Content Placeholder 3"/>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Purchasing Cycle Activities</a:t>
            </a:r>
          </a:p>
        </p:txBody>
      </p:sp>
      <p:sp>
        <p:nvSpPr>
          <p:cNvPr id="3" name="Content Placeholder 2"/>
          <p:cNvSpPr>
            <a:spLocks noGrp="1"/>
          </p:cNvSpPr>
          <p:nvPr>
            <p:ph idx="1"/>
          </p:nvPr>
        </p:nvSpPr>
        <p:spPr>
          <a:xfrm>
            <a:off x="822325" y="1846262"/>
            <a:ext cx="7543800" cy="731520"/>
          </a:xfrm>
        </p:spPr>
        <p:txBody>
          <a:bodyPr/>
          <a:lstStyle/>
          <a:p>
            <a:pPr marL="402336" indent="-402336">
              <a:buClr>
                <a:srgbClr val="AB450E"/>
              </a:buClr>
              <a:buFont typeface="+mj-lt"/>
              <a:buAutoNum type="arabicPeriod"/>
            </a:pPr>
            <a:r>
              <a:rPr lang="en-US" u="sng" dirty="0"/>
              <a:t>Internal user-buyer interface</a:t>
            </a:r>
          </a:p>
          <a:p>
            <a:r>
              <a:rPr lang="en-US" sz="1800" dirty="0"/>
              <a:t> Determining the needs of the user.</a:t>
            </a:r>
          </a:p>
        </p:txBody>
      </p:sp>
      <p:sp>
        <p:nvSpPr>
          <p:cNvPr id="4" name="Content Placeholder 3"/>
          <p:cNvSpPr>
            <a:spLocks noGrp="1"/>
          </p:cNvSpPr>
          <p:nvPr>
            <p:ph idx="11"/>
          </p:nvPr>
        </p:nvSpPr>
        <p:spPr>
          <a:xfrm>
            <a:off x="820948" y="2671544"/>
            <a:ext cx="7543800" cy="731520"/>
          </a:xfrm>
        </p:spPr>
        <p:txBody>
          <a:bodyPr/>
          <a:lstStyle/>
          <a:p>
            <a:pPr marL="457200" indent="-457200">
              <a:buClr>
                <a:srgbClr val="AB450E"/>
              </a:buClr>
              <a:buFont typeface="+mj-lt"/>
              <a:buAutoNum type="arabicPeriod" startAt="2"/>
            </a:pPr>
            <a:r>
              <a:rPr lang="en-US" u="sng" dirty="0"/>
              <a:t>Sourcing make-buy decision</a:t>
            </a:r>
          </a:p>
          <a:p>
            <a:r>
              <a:rPr lang="en-US" sz="1800" dirty="0"/>
              <a:t> Sourcing strategy and total cost analysis.</a:t>
            </a:r>
          </a:p>
        </p:txBody>
      </p:sp>
      <p:sp>
        <p:nvSpPr>
          <p:cNvPr id="5" name="Content Placeholder 4"/>
          <p:cNvSpPr>
            <a:spLocks noGrp="1"/>
          </p:cNvSpPr>
          <p:nvPr>
            <p:ph idx="12"/>
          </p:nvPr>
        </p:nvSpPr>
        <p:spPr>
          <a:xfrm>
            <a:off x="820948" y="3498368"/>
            <a:ext cx="7543800" cy="731520"/>
          </a:xfrm>
        </p:spPr>
        <p:txBody>
          <a:bodyPr/>
          <a:lstStyle/>
          <a:p>
            <a:pPr marL="457200" indent="-457200">
              <a:buClr>
                <a:srgbClr val="AB450E"/>
              </a:buClr>
              <a:buFont typeface="+mj-lt"/>
              <a:buAutoNum type="arabicPeriod" startAt="3"/>
            </a:pPr>
            <a:r>
              <a:rPr lang="en-US" u="sng" dirty="0"/>
              <a:t>Find suppliers</a:t>
            </a:r>
          </a:p>
          <a:p>
            <a:r>
              <a:rPr lang="en-US" sz="1800" dirty="0"/>
              <a:t> Request for quotation or request for proposal.</a:t>
            </a:r>
          </a:p>
        </p:txBody>
      </p:sp>
      <p:sp>
        <p:nvSpPr>
          <p:cNvPr id="6" name="Content Placeholder 5"/>
          <p:cNvSpPr>
            <a:spLocks noGrp="1"/>
          </p:cNvSpPr>
          <p:nvPr>
            <p:ph idx="13"/>
          </p:nvPr>
        </p:nvSpPr>
        <p:spPr>
          <a:xfrm>
            <a:off x="820948" y="4335423"/>
            <a:ext cx="7543800" cy="731520"/>
          </a:xfrm>
        </p:spPr>
        <p:txBody>
          <a:bodyPr/>
          <a:lstStyle/>
          <a:p>
            <a:pPr marL="457200" indent="-457200">
              <a:buClr>
                <a:srgbClr val="AB450E"/>
              </a:buClr>
              <a:buFont typeface="+mj-lt"/>
              <a:buAutoNum type="arabicPeriod" startAt="4"/>
            </a:pPr>
            <a:r>
              <a:rPr lang="en-US" u="sng" dirty="0"/>
              <a:t>Supplier selection</a:t>
            </a:r>
          </a:p>
          <a:p>
            <a:r>
              <a:rPr lang="en-US" sz="1800" dirty="0"/>
              <a:t> Decision usually based on multiple criteria.</a:t>
            </a:r>
          </a:p>
        </p:txBody>
      </p:sp>
      <p:sp>
        <p:nvSpPr>
          <p:cNvPr id="7" name="Content Placeholder 6"/>
          <p:cNvSpPr>
            <a:spLocks noGrp="1"/>
          </p:cNvSpPr>
          <p:nvPr>
            <p:ph idx="14"/>
          </p:nvPr>
        </p:nvSpPr>
        <p:spPr>
          <a:xfrm>
            <a:off x="819571" y="5181600"/>
            <a:ext cx="7543800" cy="731520"/>
          </a:xfrm>
        </p:spPr>
        <p:txBody>
          <a:bodyPr/>
          <a:lstStyle/>
          <a:p>
            <a:pPr marL="457200" indent="-457200">
              <a:buClr>
                <a:srgbClr val="AB450E"/>
              </a:buClr>
              <a:buFont typeface="+mj-lt"/>
              <a:buAutoNum type="arabicPeriod" startAt="5"/>
            </a:pPr>
            <a:r>
              <a:rPr lang="en-US" u="sng" dirty="0"/>
              <a:t>Supplier relationship management</a:t>
            </a:r>
          </a:p>
          <a:p>
            <a:r>
              <a:rPr lang="en-US" sz="1800" dirty="0"/>
              <a:t> Ongoing performance monitoring.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Finding Suppliers</a:t>
            </a:r>
          </a:p>
        </p:txBody>
      </p:sp>
      <p:sp>
        <p:nvSpPr>
          <p:cNvPr id="3" name="Content Placeholder 2"/>
          <p:cNvSpPr>
            <a:spLocks noGrp="1"/>
          </p:cNvSpPr>
          <p:nvPr>
            <p:ph idx="1"/>
          </p:nvPr>
        </p:nvSpPr>
        <p:spPr>
          <a:xfrm>
            <a:off x="822325" y="1846262"/>
            <a:ext cx="4023360" cy="3172968"/>
          </a:xfrm>
        </p:spPr>
        <p:txBody>
          <a:bodyPr/>
          <a:lstStyle/>
          <a:p>
            <a:r>
              <a:rPr lang="en-US" sz="2600" b="1" dirty="0"/>
              <a:t>Buyers struggle to find adequate supplies of vanilla due to a global shortage.</a:t>
            </a:r>
          </a:p>
          <a:p>
            <a:r>
              <a:rPr lang="en-US" sz="2600" dirty="0"/>
              <a:t>Vanilla is the second-most expensive spice after saffron.</a:t>
            </a:r>
          </a:p>
          <a:p>
            <a:r>
              <a:rPr lang="en-US" sz="2600" dirty="0"/>
              <a:t>The island of Madagascar produces about 80% of the world's supply of vanilla.</a:t>
            </a:r>
          </a:p>
        </p:txBody>
      </p:sp>
      <p:pic>
        <p:nvPicPr>
          <p:cNvPr id="7170" name="Picture 2">
            <a:extLst>
              <a:ext uri="{C183D7F6-B498-43B3-948B-1728B52AA6E4}">
                <adec:decorative xmlns:adec="http://schemas.microsoft.com/office/drawing/2017/decorative" val="1"/>
              </a:ext>
            </a:extLst>
          </p:cNvPr>
          <p:cNvPicPr>
            <a:picLocks noChangeAspect="1" noChangeArrowheads="1"/>
          </p:cNvPicPr>
          <p:nvPr/>
        </p:nvPicPr>
        <p:blipFill>
          <a:blip r:embed="rId2"/>
          <a:srcRect/>
          <a:stretch>
            <a:fillRect/>
          </a:stretch>
        </p:blipFill>
        <p:spPr bwMode="auto">
          <a:xfrm>
            <a:off x="5293056" y="2408877"/>
            <a:ext cx="3330575" cy="2378075"/>
          </a:xfrm>
          <a:prstGeom prst="rect">
            <a:avLst/>
          </a:prstGeom>
          <a:noFill/>
          <a:ln w="9525">
            <a:noFill/>
            <a:miter lim="800000"/>
            <a:headEnd/>
            <a:tailEnd/>
          </a:ln>
          <a:effectLst/>
        </p:spPr>
      </p:pic>
      <p:sp>
        <p:nvSpPr>
          <p:cNvPr id="5" name="Rectangle 4">
            <a:extLst>
              <a:ext uri="{FF2B5EF4-FFF2-40B4-BE49-F238E27FC236}">
                <a16:creationId xmlns:a16="http://schemas.microsoft.com/office/drawing/2014/main" id="{2A520D8E-BD97-4AE5-A30B-F2723C0B9724}"/>
              </a:ext>
            </a:extLst>
          </p:cNvPr>
          <p:cNvSpPr>
            <a:spLocks noChangeArrowheads="1"/>
          </p:cNvSpPr>
          <p:nvPr/>
        </p:nvSpPr>
        <p:spPr bwMode="auto">
          <a:xfrm>
            <a:off x="6477000" y="4679002"/>
            <a:ext cx="148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dirty="0">
                <a:solidFill>
                  <a:srgbClr val="211D1E"/>
                </a:solidFill>
                <a:latin typeface="Proxima Nova Lt"/>
              </a:rPr>
              <a:t>Danny Smythe/Shutterstock </a:t>
            </a:r>
            <a:endParaRPr lang="en-US"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17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2"/>
            <a:ext cx="7543800" cy="4270248"/>
          </a:xfrm>
        </p:spPr>
        <p:txBody>
          <a:bodyPr/>
          <a:lstStyle/>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17.1 Calculate the profit leverage effect of sourcing and explain its importance.</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17.2 Explain the goals of sourcing.</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17.3 Contrast the advantages and disadvantages of outsourcing and offshoring.</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17.4 Calculate the total cost of outsourcing and offshoring.</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17.5 Describe supply base optimization.</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17.6 Explain the elements of the purchasing cycle.</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17.7 Analyze an example of the weighted scoring method of supplier selection.</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17.8 Discuss the challenges facing purchasing.</a:t>
            </a:r>
            <a:endParaRPr lang="en-US" sz="2200"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Purchasing Challenges</a:t>
            </a:r>
          </a:p>
        </p:txBody>
      </p:sp>
      <p:sp>
        <p:nvSpPr>
          <p:cNvPr id="3" name="Content Placeholder 2"/>
          <p:cNvSpPr>
            <a:spLocks noGrp="1"/>
          </p:cNvSpPr>
          <p:nvPr>
            <p:ph idx="1"/>
          </p:nvPr>
        </p:nvSpPr>
        <p:spPr>
          <a:xfrm>
            <a:off x="822324" y="1846262"/>
            <a:ext cx="5502276" cy="3566160"/>
          </a:xfrm>
        </p:spPr>
        <p:txBody>
          <a:bodyPr/>
          <a:lstStyle/>
          <a:p>
            <a:r>
              <a:rPr lang="en-US" sz="2600" dirty="0"/>
              <a:t>Taking on a strategic role.</a:t>
            </a:r>
          </a:p>
          <a:p>
            <a:r>
              <a:rPr lang="en-US" sz="2600" dirty="0"/>
              <a:t>Moving beyond cost savings.</a:t>
            </a:r>
          </a:p>
          <a:p>
            <a:r>
              <a:rPr lang="en-US" sz="2600" dirty="0"/>
              <a:t>Supply chain risk management.</a:t>
            </a:r>
          </a:p>
          <a:p>
            <a:r>
              <a:rPr lang="en-US" sz="2600" dirty="0"/>
              <a:t>Developing suppliers and technology.</a:t>
            </a:r>
          </a:p>
          <a:p>
            <a:r>
              <a:rPr lang="en-US" sz="2600" dirty="0"/>
              <a:t>Professional role.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Chapter 17 Summary</a:t>
            </a:r>
          </a:p>
        </p:txBody>
      </p:sp>
      <p:sp>
        <p:nvSpPr>
          <p:cNvPr id="3" name="Content Placeholder 2"/>
          <p:cNvSpPr>
            <a:spLocks noGrp="1"/>
          </p:cNvSpPr>
          <p:nvPr>
            <p:ph idx="1"/>
          </p:nvPr>
        </p:nvSpPr>
        <p:spPr>
          <a:xfrm>
            <a:off x="822325" y="1846262"/>
            <a:ext cx="7635240" cy="4343400"/>
          </a:xfrm>
        </p:spPr>
        <p:txBody>
          <a:bodyPr/>
          <a:lstStyle/>
          <a:p>
            <a:pPr marL="292608" indent="-292608">
              <a:buClr>
                <a:srgbClr val="AB620E"/>
              </a:buClr>
              <a:buFont typeface="Arial" pitchFamily="34" charset="0"/>
              <a:buChar char="•"/>
            </a:pPr>
            <a:r>
              <a:rPr lang="en-US" sz="2200" dirty="0"/>
              <a:t>L</a:t>
            </a:r>
            <a:r>
              <a:rPr lang="en-US" sz="100" dirty="0"/>
              <a:t> </a:t>
            </a:r>
            <a:r>
              <a:rPr lang="en-US" sz="2200" dirty="0"/>
              <a:t>O 17.1 Calculate the profit leverage effect of sourcing and explain its importance.</a:t>
            </a:r>
          </a:p>
          <a:p>
            <a:pPr marL="292608" indent="-292608">
              <a:buClr>
                <a:srgbClr val="AB620E"/>
              </a:buClr>
              <a:buFont typeface="Arial" pitchFamily="34" charset="0"/>
              <a:buChar char="•"/>
            </a:pPr>
            <a:r>
              <a:rPr lang="en-US" sz="2200" dirty="0"/>
              <a:t>L</a:t>
            </a:r>
            <a:r>
              <a:rPr lang="en-US" sz="100" dirty="0"/>
              <a:t> </a:t>
            </a:r>
            <a:r>
              <a:rPr lang="en-US" sz="2200" dirty="0"/>
              <a:t>O 17.2 Explain the goals of sourcing.</a:t>
            </a:r>
          </a:p>
          <a:p>
            <a:pPr marL="292608" indent="-292608">
              <a:buClr>
                <a:srgbClr val="AB620E"/>
              </a:buClr>
              <a:buFont typeface="Arial" pitchFamily="34" charset="0"/>
              <a:buChar char="•"/>
            </a:pPr>
            <a:r>
              <a:rPr lang="en-US" sz="2200" dirty="0"/>
              <a:t>L</a:t>
            </a:r>
            <a:r>
              <a:rPr lang="en-US" sz="100" dirty="0"/>
              <a:t> </a:t>
            </a:r>
            <a:r>
              <a:rPr lang="en-US" sz="2200" dirty="0"/>
              <a:t>O 17.3 Contrast the advantages and disadvantages of outsourcing and offshoring.</a:t>
            </a:r>
          </a:p>
          <a:p>
            <a:pPr marL="292608" indent="-292608">
              <a:buClr>
                <a:srgbClr val="AB620E"/>
              </a:buClr>
              <a:buFont typeface="Arial" pitchFamily="34" charset="0"/>
              <a:buChar char="•"/>
            </a:pPr>
            <a:r>
              <a:rPr lang="en-US" sz="2200" dirty="0"/>
              <a:t>L</a:t>
            </a:r>
            <a:r>
              <a:rPr lang="en-US" sz="100" dirty="0"/>
              <a:t> </a:t>
            </a:r>
            <a:r>
              <a:rPr lang="en-US" sz="2200" dirty="0"/>
              <a:t>O 17.4 Calculate the total cost of outsourcing and offshoring.</a:t>
            </a:r>
          </a:p>
          <a:p>
            <a:pPr marL="292608" indent="-292608">
              <a:buClr>
                <a:srgbClr val="AB620E"/>
              </a:buClr>
              <a:buFont typeface="Arial" pitchFamily="34" charset="0"/>
              <a:buChar char="•"/>
            </a:pPr>
            <a:r>
              <a:rPr lang="en-US" sz="2200" dirty="0"/>
              <a:t>L</a:t>
            </a:r>
            <a:r>
              <a:rPr lang="en-US" sz="100" dirty="0"/>
              <a:t> </a:t>
            </a:r>
            <a:r>
              <a:rPr lang="en-US" sz="2200" dirty="0"/>
              <a:t>O 17.5 Describe supply base optimization.</a:t>
            </a:r>
          </a:p>
          <a:p>
            <a:pPr marL="292608" indent="-292608">
              <a:buClr>
                <a:srgbClr val="AB620E"/>
              </a:buClr>
              <a:buFont typeface="Arial" pitchFamily="34" charset="0"/>
              <a:buChar char="•"/>
            </a:pPr>
            <a:r>
              <a:rPr lang="en-US" sz="2200" dirty="0"/>
              <a:t>L</a:t>
            </a:r>
            <a:r>
              <a:rPr lang="en-US" sz="100" dirty="0"/>
              <a:t> </a:t>
            </a:r>
            <a:r>
              <a:rPr lang="en-US" sz="2200" dirty="0"/>
              <a:t>O 17.6 Explain the elements of the purchasing cycle.</a:t>
            </a:r>
          </a:p>
          <a:p>
            <a:pPr marL="292608" indent="-292608">
              <a:buClr>
                <a:srgbClr val="AB620E"/>
              </a:buClr>
              <a:buFont typeface="Arial" pitchFamily="34" charset="0"/>
              <a:buChar char="•"/>
            </a:pPr>
            <a:r>
              <a:rPr lang="en-US" sz="2200" dirty="0"/>
              <a:t>L</a:t>
            </a:r>
            <a:r>
              <a:rPr lang="en-US" sz="100" dirty="0"/>
              <a:t> </a:t>
            </a:r>
            <a:r>
              <a:rPr lang="en-US" sz="2200" dirty="0"/>
              <a:t>O 17.7 Analyze an example of the weighted scoring method of supplier selection.</a:t>
            </a:r>
          </a:p>
          <a:p>
            <a:pPr marL="292608" indent="-292608">
              <a:buClr>
                <a:srgbClr val="AB620E"/>
              </a:buClr>
              <a:buFont typeface="Arial" pitchFamily="34" charset="0"/>
              <a:buChar char="•"/>
            </a:pPr>
            <a:r>
              <a:rPr lang="en-US" sz="2200" dirty="0"/>
              <a:t>L</a:t>
            </a:r>
            <a:r>
              <a:rPr lang="en-US" sz="100" dirty="0"/>
              <a:t> </a:t>
            </a:r>
            <a:r>
              <a:rPr lang="en-US" sz="2200" dirty="0"/>
              <a:t>O 17.8 Discuss the challenges facing purchasing.</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Questions for Discussion</a:t>
            </a:r>
          </a:p>
        </p:txBody>
      </p:sp>
      <p:sp>
        <p:nvSpPr>
          <p:cNvPr id="3" name="Content Placeholder 2"/>
          <p:cNvSpPr>
            <a:spLocks noGrp="1"/>
          </p:cNvSpPr>
          <p:nvPr>
            <p:ph idx="1"/>
          </p:nvPr>
        </p:nvSpPr>
        <p:spPr>
          <a:xfrm>
            <a:off x="822325" y="1846262"/>
            <a:ext cx="7616952" cy="3977640"/>
          </a:xfrm>
        </p:spPr>
        <p:txBody>
          <a:bodyPr/>
          <a:lstStyle/>
          <a:p>
            <a:pPr marL="292608" indent="-292608">
              <a:buClr>
                <a:srgbClr val="AB620E"/>
              </a:buClr>
              <a:buFont typeface="Arial" pitchFamily="34" charset="0"/>
              <a:buChar char="•"/>
            </a:pPr>
            <a:r>
              <a:rPr lang="en-US" dirty="0"/>
              <a:t>How are sourcing and purchasing related? How do they differ?</a:t>
            </a:r>
          </a:p>
          <a:p>
            <a:pPr marL="292608" indent="-292608">
              <a:buClr>
                <a:srgbClr val="AB620E"/>
              </a:buClr>
              <a:buFont typeface="Arial" pitchFamily="34" charset="0"/>
              <a:buChar char="•"/>
            </a:pPr>
            <a:r>
              <a:rPr lang="en-US" dirty="0"/>
              <a:t>Consider a chef sourcing food for her restaurant from both a farmer’s market and a major food distributor. What activities would each of these sources require from the chef?</a:t>
            </a:r>
          </a:p>
          <a:p>
            <a:pPr marL="292608" indent="-292608">
              <a:buClr>
                <a:srgbClr val="AB620E"/>
              </a:buClr>
              <a:buFont typeface="Arial" pitchFamily="34" charset="0"/>
              <a:buChar char="•"/>
            </a:pPr>
            <a:r>
              <a:rPr lang="en-US" dirty="0"/>
              <a:t>Total cost analysis for outsourcing makes it clear that there is much more than price to consider. What else must be considered?</a:t>
            </a:r>
          </a:p>
          <a:p>
            <a:pPr marL="292608" indent="-292608">
              <a:buClr>
                <a:srgbClr val="AB620E"/>
              </a:buClr>
              <a:buFont typeface="Arial" pitchFamily="34" charset="0"/>
              <a:buChar char="•"/>
            </a:pPr>
            <a:r>
              <a:rPr lang="en-US" dirty="0"/>
              <a:t>What sorts of services might be offshored to India (from a U.S. firm)? What advantages or capabilities might India suppliers offer?</a:t>
            </a:r>
          </a:p>
          <a:p>
            <a:pPr marL="292608" indent="-292608">
              <a:buClr>
                <a:srgbClr val="AB620E"/>
              </a:buClr>
              <a:buFont typeface="Arial" pitchFamily="34" charset="0"/>
              <a:buChar char="•"/>
            </a:pPr>
            <a:r>
              <a:rPr lang="en-US" dirty="0"/>
              <a:t>What are the tradeoffs between using one versus multiple suppliers for a particular product component?</a:t>
            </a:r>
          </a:p>
          <a:p>
            <a:pPr marL="292608" indent="-292608">
              <a:buClr>
                <a:srgbClr val="AB620E"/>
              </a:buClr>
              <a:buFont typeface="Arial" pitchFamily="34" charset="0"/>
              <a:buChar char="•"/>
            </a:pPr>
            <a:r>
              <a:rPr lang="en-US" dirty="0"/>
              <a:t>Why is it so difficult to “source” vanilla? What options do firms have in purchasing vanilla?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Purchasing Cycle </a:t>
            </a:r>
            <a:r>
              <a:rPr lang="en-US" sz="2800" dirty="0"/>
              <a:t>(Figure 17.1)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dirty="0"/>
              <a:t>At the top of the figure is a circle labeled “Internal User-Buyer Interface.” An arrow labeled “Specification” points in a clockwise direction to the next circle, which is labeled “Sourcing Make-Buy Decision.” An arrow labeled “Make” points horizontally rightward away from this circle, while a second arrow, labeled “Specification/Buy,” points in a clockwise direction to the next circle, labeled “Find Suppliers (Bid or Negotiation).” An arrow points in a clockwise direction from this circle to the next, labeled “Supplier Selection.” An arrow labeled “Purchase Order Contract” points from this circle to the next, labeled “Supplier Relationship Management.” And an arrow points from this circle back to the first to complete the cycle.</a:t>
            </a:r>
            <a:r>
              <a:rPr lang="en-US" sz="1000" dirty="0"/>
              <a:t> </a:t>
            </a:r>
            <a:endParaRPr lang="en-US" altLang="en-US" sz="10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solidFill>
                  <a:schemeClr val="tx1">
                    <a:lumMod val="75000"/>
                    <a:lumOff val="25000"/>
                  </a:schemeClr>
                </a:solidFill>
              </a:rPr>
              <a:t>Sourcing Definition</a:t>
            </a:r>
            <a:endParaRPr lang="en-US" sz="4000" dirty="0"/>
          </a:p>
        </p:txBody>
      </p:sp>
      <p:sp>
        <p:nvSpPr>
          <p:cNvPr id="3" name="Content Placeholder 2"/>
          <p:cNvSpPr>
            <a:spLocks noGrp="1"/>
          </p:cNvSpPr>
          <p:nvPr>
            <p:ph idx="1"/>
          </p:nvPr>
        </p:nvSpPr>
        <p:spPr>
          <a:xfrm>
            <a:off x="822325" y="1846262"/>
            <a:ext cx="7543800" cy="1709928"/>
          </a:xfrm>
        </p:spPr>
        <p:txBody>
          <a:bodyPr/>
          <a:lstStyle/>
          <a:p>
            <a:pPr marL="292608" indent="-292608" eaLnBrk="1" hangingPunct="1">
              <a:buClr>
                <a:srgbClr val="AB620E"/>
              </a:buClr>
              <a:buFont typeface="Arial" panose="020B0604020202020204" pitchFamily="34" charset="0"/>
              <a:buChar char="•"/>
              <a:defRPr/>
            </a:pPr>
            <a:r>
              <a:rPr lang="en-US" altLang="en-US" sz="2800" i="1" dirty="0"/>
              <a:t>Deciding if a product, part, or service should be outsourced or insourced (produced) by the firm.</a:t>
            </a:r>
          </a:p>
          <a:p>
            <a:pPr marL="292608" indent="-292608" eaLnBrk="1" hangingPunct="1">
              <a:buClr>
                <a:srgbClr val="AB620E"/>
              </a:buClr>
              <a:buFont typeface="Arial" panose="020B0604020202020204" pitchFamily="34" charset="0"/>
              <a:buChar char="•"/>
              <a:defRPr/>
            </a:pPr>
            <a:r>
              <a:rPr lang="en-US" altLang="en-US" sz="2800" i="1" dirty="0"/>
              <a:t>Establishes inputs for making products and services.</a:t>
            </a:r>
          </a:p>
        </p:txBody>
      </p:sp>
      <p:sp>
        <p:nvSpPr>
          <p:cNvPr id="4" name="Content Placeholder 3"/>
          <p:cNvSpPr>
            <a:spLocks noGrp="1"/>
          </p:cNvSpPr>
          <p:nvPr>
            <p:ph idx="11"/>
          </p:nvPr>
        </p:nvSpPr>
        <p:spPr>
          <a:xfrm>
            <a:off x="820948" y="3631216"/>
            <a:ext cx="7543800" cy="1965960"/>
          </a:xfrm>
        </p:spPr>
        <p:txBody>
          <a:bodyPr/>
          <a:lstStyle/>
          <a:p>
            <a:pPr eaLnBrk="1" hangingPunct="1"/>
            <a:r>
              <a:rPr lang="en-US" altLang="en-US" sz="2800" u="sng" dirty="0"/>
              <a:t>Strategic</a:t>
            </a:r>
            <a:r>
              <a:rPr lang="en-US" altLang="en-US" sz="2800" dirty="0"/>
              <a:t> decisions:</a:t>
            </a:r>
          </a:p>
          <a:p>
            <a:pPr marL="292608" indent="-292608" eaLnBrk="1" hangingPunct="1">
              <a:buClr>
                <a:srgbClr val="AB620E"/>
              </a:buClr>
              <a:buFont typeface="Arial" pitchFamily="34" charset="0"/>
              <a:buChar char="•"/>
            </a:pPr>
            <a:r>
              <a:rPr lang="en-US" altLang="en-US" sz="2800" dirty="0"/>
              <a:t>Which products/services should be outsourced?</a:t>
            </a:r>
          </a:p>
          <a:p>
            <a:pPr marL="292608" indent="-292608" eaLnBrk="1" hangingPunct="1">
              <a:buClr>
                <a:srgbClr val="AB620E"/>
              </a:buClr>
              <a:buFont typeface="Arial" pitchFamily="34" charset="0"/>
              <a:buChar char="•"/>
            </a:pPr>
            <a:r>
              <a:rPr lang="en-US" altLang="en-US" sz="2800" dirty="0"/>
              <a:t>Which products/services should be offshored?</a:t>
            </a:r>
          </a:p>
          <a:p>
            <a:pPr marL="292608" indent="-292608" eaLnBrk="1" hangingPunct="1">
              <a:buClr>
                <a:srgbClr val="AB620E"/>
              </a:buClr>
              <a:buFont typeface="Arial" pitchFamily="34" charset="0"/>
              <a:buChar char="•"/>
            </a:pPr>
            <a:r>
              <a:rPr lang="en-US" altLang="en-US" sz="2800" dirty="0"/>
              <a:t>How should the supply base be optimized?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solidFill>
                  <a:schemeClr val="tx1">
                    <a:lumMod val="75000"/>
                    <a:lumOff val="25000"/>
                  </a:schemeClr>
                </a:solidFill>
              </a:rPr>
              <a:t>Purchasing Definition</a:t>
            </a:r>
            <a:endParaRPr lang="en-US" sz="4000" dirty="0"/>
          </a:p>
        </p:txBody>
      </p:sp>
      <p:sp>
        <p:nvSpPr>
          <p:cNvPr id="3" name="Content Placeholder 2"/>
          <p:cNvSpPr>
            <a:spLocks noGrp="1"/>
          </p:cNvSpPr>
          <p:nvPr>
            <p:ph idx="1"/>
          </p:nvPr>
        </p:nvSpPr>
        <p:spPr>
          <a:xfrm>
            <a:off x="822325" y="1846262"/>
            <a:ext cx="7543800" cy="822960"/>
          </a:xfrm>
        </p:spPr>
        <p:txBody>
          <a:bodyPr/>
          <a:lstStyle/>
          <a:p>
            <a:pPr marL="292608" indent="-292608">
              <a:buClr>
                <a:srgbClr val="AB620E"/>
              </a:buClr>
              <a:buFont typeface="Arial" pitchFamily="34" charset="0"/>
              <a:buChar char="•"/>
            </a:pPr>
            <a:r>
              <a:rPr lang="en-US" sz="2800" i="1" dirty="0"/>
              <a:t>Choosing suppliers, negotiating contracts, and managing buyer-supplier relationships.</a:t>
            </a:r>
          </a:p>
        </p:txBody>
      </p:sp>
      <p:sp>
        <p:nvSpPr>
          <p:cNvPr id="4" name="Content Placeholder 3"/>
          <p:cNvSpPr>
            <a:spLocks noGrp="1"/>
          </p:cNvSpPr>
          <p:nvPr>
            <p:ph idx="11"/>
          </p:nvPr>
        </p:nvSpPr>
        <p:spPr>
          <a:xfrm>
            <a:off x="820948" y="2762871"/>
            <a:ext cx="7543800" cy="1508760"/>
          </a:xfrm>
        </p:spPr>
        <p:txBody>
          <a:bodyPr/>
          <a:lstStyle/>
          <a:p>
            <a:r>
              <a:rPr lang="en-US" sz="2800" u="sng" dirty="0"/>
              <a:t>Tactical</a:t>
            </a:r>
            <a:r>
              <a:rPr lang="en-US" sz="2800" dirty="0"/>
              <a:t> decisions:</a:t>
            </a:r>
          </a:p>
          <a:p>
            <a:pPr lvl="1"/>
            <a:r>
              <a:rPr lang="en-US" sz="2600" dirty="0"/>
              <a:t>Which supplier(s) should be selected?</a:t>
            </a:r>
          </a:p>
          <a:p>
            <a:pPr lvl="1"/>
            <a:r>
              <a:rPr lang="en-US" sz="2600" dirty="0"/>
              <a:t>How should suppliers be managed?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solidFill>
                  <a:schemeClr val="tx1">
                    <a:lumMod val="75000"/>
                    <a:lumOff val="25000"/>
                  </a:schemeClr>
                </a:solidFill>
              </a:rPr>
              <a:t>Importance of Sourcing</a:t>
            </a:r>
            <a:endParaRPr lang="en-US" sz="4000" dirty="0"/>
          </a:p>
        </p:txBody>
      </p:sp>
      <p:sp>
        <p:nvSpPr>
          <p:cNvPr id="3" name="Content Placeholder 2"/>
          <p:cNvSpPr>
            <a:spLocks noGrp="1"/>
          </p:cNvSpPr>
          <p:nvPr>
            <p:ph idx="1"/>
          </p:nvPr>
        </p:nvSpPr>
        <p:spPr/>
        <p:txBody>
          <a:bodyPr/>
          <a:lstStyle/>
          <a:p>
            <a:r>
              <a:rPr lang="en-US" sz="2800" u="sng" dirty="0"/>
              <a:t>Profit leverage effect</a:t>
            </a:r>
          </a:p>
        </p:txBody>
      </p:sp>
      <p:graphicFrame>
        <p:nvGraphicFramePr>
          <p:cNvPr id="11" name="Table 10">
            <a:extLst>
              <a:ext uri="{FF2B5EF4-FFF2-40B4-BE49-F238E27FC236}">
                <a16:creationId xmlns:a16="http://schemas.microsoft.com/office/drawing/2014/main" id="{2B551880-D931-422C-990E-4505300E38E4}"/>
              </a:ext>
            </a:extLst>
          </p:cNvPr>
          <p:cNvGraphicFramePr>
            <a:graphicFrameLocks noGrp="1"/>
          </p:cNvGraphicFramePr>
          <p:nvPr>
            <p:extLst>
              <p:ext uri="{D42A27DB-BD31-4B8C-83A1-F6EECF244321}">
                <p14:modId xmlns:p14="http://schemas.microsoft.com/office/powerpoint/2010/main" val="1929904763"/>
              </p:ext>
            </p:extLst>
          </p:nvPr>
        </p:nvGraphicFramePr>
        <p:xfrm>
          <a:off x="902136" y="2576052"/>
          <a:ext cx="5257800" cy="2438399"/>
        </p:xfrm>
        <a:graphic>
          <a:graphicData uri="http://schemas.openxmlformats.org/drawingml/2006/table">
            <a:tbl>
              <a:tblPr firstRow="1">
                <a:tableStyleId>{5C22544A-7EE6-4342-B048-85BDC9FD1C3A}</a:tableStyleId>
              </a:tblPr>
              <a:tblGrid>
                <a:gridCol w="2656002">
                  <a:extLst>
                    <a:ext uri="{9D8B030D-6E8A-4147-A177-3AD203B41FA5}">
                      <a16:colId xmlns:a16="http://schemas.microsoft.com/office/drawing/2014/main" val="20000"/>
                    </a:ext>
                  </a:extLst>
                </a:gridCol>
                <a:gridCol w="1300899">
                  <a:extLst>
                    <a:ext uri="{9D8B030D-6E8A-4147-A177-3AD203B41FA5}">
                      <a16:colId xmlns:a16="http://schemas.microsoft.com/office/drawing/2014/main" val="20001"/>
                    </a:ext>
                  </a:extLst>
                </a:gridCol>
                <a:gridCol w="1300899">
                  <a:extLst>
                    <a:ext uri="{9D8B030D-6E8A-4147-A177-3AD203B41FA5}">
                      <a16:colId xmlns:a16="http://schemas.microsoft.com/office/drawing/2014/main" val="20002"/>
                    </a:ext>
                  </a:extLst>
                </a:gridCol>
              </a:tblGrid>
              <a:tr h="538104">
                <a:tc>
                  <a:txBody>
                    <a:bodyPr/>
                    <a:lstStyle/>
                    <a:p>
                      <a:pPr algn="l" fontAlgn="b"/>
                      <a:endParaRPr lang="en-US" sz="1800" b="0" i="0" u="none" strike="noStrike" dirty="0">
                        <a:solidFill>
                          <a:srgbClr val="FAEDE7"/>
                        </a:solidFill>
                        <a:effectLst/>
                        <a:latin typeface="+mn-lt"/>
                      </a:endParaRPr>
                    </a:p>
                  </a:txBody>
                  <a:tcPr marL="6350" marR="6350" marT="6350" marB="0" anchor="b">
                    <a:solidFill>
                      <a:srgbClr val="FAEDE7"/>
                    </a:solidFill>
                  </a:tcPr>
                </a:tc>
                <a:tc>
                  <a:txBody>
                    <a:bodyPr/>
                    <a:lstStyle/>
                    <a:p>
                      <a:pPr algn="ctr" fontAlgn="b"/>
                      <a:r>
                        <a:rPr lang="en-US" sz="1800" b="1" i="0" u="none" strike="noStrike" dirty="0">
                          <a:solidFill>
                            <a:schemeClr val="tx1"/>
                          </a:solidFill>
                          <a:effectLst/>
                          <a:latin typeface="+mn-lt"/>
                        </a:rPr>
                        <a:t>Firm A</a:t>
                      </a:r>
                    </a:p>
                  </a:txBody>
                  <a:tcPr marL="6350" marR="6350" marT="6350" marB="0" anchor="b">
                    <a:solidFill>
                      <a:schemeClr val="accent1">
                        <a:lumMod val="75000"/>
                      </a:schemeClr>
                    </a:solidFill>
                  </a:tcPr>
                </a:tc>
                <a:tc>
                  <a:txBody>
                    <a:bodyPr/>
                    <a:lstStyle/>
                    <a:p>
                      <a:pPr algn="ctr" fontAlgn="b"/>
                      <a:r>
                        <a:rPr lang="en-US" sz="1800" b="1" u="none" strike="noStrike" dirty="0">
                          <a:solidFill>
                            <a:schemeClr val="tx1"/>
                          </a:solidFill>
                          <a:effectLst/>
                          <a:latin typeface="+mn-lt"/>
                        </a:rPr>
                        <a:t>Firm B</a:t>
                      </a:r>
                      <a:endParaRPr lang="en-US" sz="1800" b="1" i="0" u="none" strike="noStrike" dirty="0">
                        <a:solidFill>
                          <a:schemeClr val="tx1"/>
                        </a:solidFill>
                        <a:effectLst/>
                        <a:latin typeface="+mn-lt"/>
                      </a:endParaRPr>
                    </a:p>
                  </a:txBody>
                  <a:tcPr marL="6350" marR="6350" marT="6350" marB="0" anchor="b">
                    <a:solidFill>
                      <a:schemeClr val="accent1">
                        <a:lumMod val="75000"/>
                      </a:schemeClr>
                    </a:solidFill>
                  </a:tcPr>
                </a:tc>
                <a:extLst>
                  <a:ext uri="{0D108BD9-81ED-4DB2-BD59-A6C34878D82A}">
                    <a16:rowId xmlns:a16="http://schemas.microsoft.com/office/drawing/2014/main" val="10000"/>
                  </a:ext>
                </a:extLst>
              </a:tr>
              <a:tr h="380059">
                <a:tc>
                  <a:txBody>
                    <a:bodyPr/>
                    <a:lstStyle/>
                    <a:p>
                      <a:pPr algn="l" fontAlgn="b"/>
                      <a:r>
                        <a:rPr lang="en-US" sz="1800" u="none" strike="noStrike" dirty="0">
                          <a:effectLst/>
                          <a:latin typeface="+mn-lt"/>
                        </a:rPr>
                        <a:t>Sales</a:t>
                      </a:r>
                      <a:endParaRPr lang="en-US" sz="1800" b="0" i="0" u="none" strike="noStrike" dirty="0">
                        <a:solidFill>
                          <a:srgbClr val="000000"/>
                        </a:solidFill>
                        <a:effectLst/>
                        <a:latin typeface="+mn-lt"/>
                      </a:endParaRPr>
                    </a:p>
                  </a:txBody>
                  <a:tcPr marL="6350" marR="6350" marT="6350" marB="0" anchor="b"/>
                </a:tc>
                <a:tc>
                  <a:txBody>
                    <a:bodyPr/>
                    <a:lstStyle/>
                    <a:p>
                      <a:pPr algn="r" fontAlgn="b"/>
                      <a:r>
                        <a:rPr lang="en-US" sz="1800" u="none" strike="noStrike" dirty="0">
                          <a:effectLst/>
                          <a:latin typeface="+mn-lt"/>
                        </a:rPr>
                        <a:t>$72,618 </a:t>
                      </a:r>
                      <a:endParaRPr lang="en-US" sz="1800" b="0" i="0" u="none" strike="noStrike" dirty="0">
                        <a:solidFill>
                          <a:srgbClr val="000000"/>
                        </a:solidFill>
                        <a:effectLst/>
                        <a:latin typeface="+mn-lt"/>
                      </a:endParaRPr>
                    </a:p>
                  </a:txBody>
                  <a:tcPr marL="6350" marR="6350" marT="6350" marB="0" anchor="b"/>
                </a:tc>
                <a:tc>
                  <a:txBody>
                    <a:bodyPr/>
                    <a:lstStyle/>
                    <a:p>
                      <a:pPr algn="r" fontAlgn="b"/>
                      <a:r>
                        <a:rPr lang="en-US" sz="1800" u="none" strike="noStrike" dirty="0">
                          <a:effectLst/>
                          <a:latin typeface="+mn-lt"/>
                        </a:rPr>
                        <a:t>$72,618 </a:t>
                      </a:r>
                      <a:endParaRPr lang="en-US" sz="1800" b="0" i="0" u="none" strike="noStrike" dirty="0">
                        <a:solidFill>
                          <a:srgbClr val="000000"/>
                        </a:solidFill>
                        <a:effectLst/>
                        <a:latin typeface="+mn-lt"/>
                      </a:endParaRPr>
                    </a:p>
                  </a:txBody>
                  <a:tcPr marL="6350" marR="6350" marT="6350" marB="0" anchor="b"/>
                </a:tc>
                <a:extLst>
                  <a:ext uri="{0D108BD9-81ED-4DB2-BD59-A6C34878D82A}">
                    <a16:rowId xmlns:a16="http://schemas.microsoft.com/office/drawing/2014/main" val="10001"/>
                  </a:ext>
                </a:extLst>
              </a:tr>
              <a:tr h="380059">
                <a:tc>
                  <a:txBody>
                    <a:bodyPr/>
                    <a:lstStyle/>
                    <a:p>
                      <a:pPr algn="l" fontAlgn="b"/>
                      <a:r>
                        <a:rPr lang="en-US" sz="1800" u="none" strike="noStrike" dirty="0">
                          <a:effectLst/>
                          <a:latin typeface="+mn-lt"/>
                        </a:rPr>
                        <a:t>Cost of goods sold (C</a:t>
                      </a:r>
                      <a:r>
                        <a:rPr lang="en-US" sz="100" u="none" strike="noStrike" dirty="0">
                          <a:effectLst/>
                          <a:latin typeface="+mn-lt"/>
                        </a:rPr>
                        <a:t> </a:t>
                      </a:r>
                      <a:r>
                        <a:rPr lang="en-US" sz="1800" u="none" strike="noStrike" dirty="0">
                          <a:effectLst/>
                          <a:latin typeface="+mn-lt"/>
                        </a:rPr>
                        <a:t>O</a:t>
                      </a:r>
                      <a:r>
                        <a:rPr lang="en-US" sz="100" u="none" strike="noStrike" dirty="0">
                          <a:effectLst/>
                          <a:latin typeface="+mn-lt"/>
                        </a:rPr>
                        <a:t> </a:t>
                      </a:r>
                      <a:r>
                        <a:rPr lang="en-US" sz="1800" u="none" strike="noStrike" dirty="0">
                          <a:effectLst/>
                          <a:latin typeface="+mn-lt"/>
                        </a:rPr>
                        <a:t>G</a:t>
                      </a:r>
                      <a:r>
                        <a:rPr lang="en-US" sz="100" u="none" strike="noStrike" dirty="0">
                          <a:effectLst/>
                          <a:latin typeface="+mn-lt"/>
                        </a:rPr>
                        <a:t> </a:t>
                      </a:r>
                      <a:r>
                        <a:rPr lang="en-US" sz="1800" u="none" strike="noStrike" dirty="0">
                          <a:effectLst/>
                          <a:latin typeface="+mn-lt"/>
                        </a:rPr>
                        <a:t>S)</a:t>
                      </a:r>
                      <a:endParaRPr lang="en-US" sz="1800" b="0" i="0" u="none" strike="noStrike" dirty="0">
                        <a:solidFill>
                          <a:srgbClr val="000000"/>
                        </a:solidFill>
                        <a:effectLst/>
                        <a:latin typeface="+mn-lt"/>
                      </a:endParaRPr>
                    </a:p>
                  </a:txBody>
                  <a:tcPr marL="6350" marR="6350" marT="6350" marB="0" anchor="b"/>
                </a:tc>
                <a:tc>
                  <a:txBody>
                    <a:bodyPr/>
                    <a:lstStyle/>
                    <a:p>
                      <a:pPr algn="r" fontAlgn="b"/>
                      <a:r>
                        <a:rPr lang="en-US" sz="1800" u="none" strike="noStrike" dirty="0">
                          <a:effectLst/>
                          <a:latin typeface="+mn-lt"/>
                        </a:rPr>
                        <a:t>51,278</a:t>
                      </a:r>
                      <a:endParaRPr lang="en-US" sz="1800" b="0" i="0" u="none" strike="noStrike" dirty="0">
                        <a:solidFill>
                          <a:srgbClr val="000000"/>
                        </a:solidFill>
                        <a:effectLst/>
                        <a:latin typeface="+mn-lt"/>
                      </a:endParaRPr>
                    </a:p>
                  </a:txBody>
                  <a:tcPr marL="6350" marR="6350" marT="6350" marB="0" anchor="b"/>
                </a:tc>
                <a:tc>
                  <a:txBody>
                    <a:bodyPr/>
                    <a:lstStyle/>
                    <a:p>
                      <a:pPr algn="r" fontAlgn="b"/>
                      <a:r>
                        <a:rPr lang="en-US" sz="1800" u="none" strike="noStrike" dirty="0">
                          <a:effectLst/>
                          <a:latin typeface="+mn-lt"/>
                        </a:rPr>
                        <a:t>48,714</a:t>
                      </a:r>
                      <a:endParaRPr lang="en-US" sz="1800" b="0" i="0" u="none" strike="noStrike" dirty="0">
                        <a:solidFill>
                          <a:srgbClr val="000000"/>
                        </a:solidFill>
                        <a:effectLst/>
                        <a:latin typeface="+mn-lt"/>
                      </a:endParaRPr>
                    </a:p>
                  </a:txBody>
                  <a:tcPr marL="6350" marR="6350" marT="6350" marB="0" anchor="b"/>
                </a:tc>
                <a:extLst>
                  <a:ext uri="{0D108BD9-81ED-4DB2-BD59-A6C34878D82A}">
                    <a16:rowId xmlns:a16="http://schemas.microsoft.com/office/drawing/2014/main" val="10002"/>
                  </a:ext>
                </a:extLst>
              </a:tr>
              <a:tr h="380059">
                <a:tc>
                  <a:txBody>
                    <a:bodyPr/>
                    <a:lstStyle/>
                    <a:p>
                      <a:pPr algn="l" fontAlgn="b"/>
                      <a:r>
                        <a:rPr lang="en-US" sz="1800" u="none" strike="noStrike" dirty="0">
                          <a:effectLst/>
                          <a:latin typeface="+mn-lt"/>
                        </a:rPr>
                        <a:t>All other costs</a:t>
                      </a:r>
                      <a:endParaRPr lang="en-US" sz="1800" b="0" i="0" u="none" strike="noStrike" dirty="0">
                        <a:solidFill>
                          <a:srgbClr val="000000"/>
                        </a:solidFill>
                        <a:effectLst/>
                        <a:latin typeface="+mn-lt"/>
                      </a:endParaRPr>
                    </a:p>
                  </a:txBody>
                  <a:tcPr marL="6350" marR="6350" marT="6350" marB="0" anchor="b"/>
                </a:tc>
                <a:tc>
                  <a:txBody>
                    <a:bodyPr/>
                    <a:lstStyle/>
                    <a:p>
                      <a:pPr algn="r" fontAlgn="b"/>
                      <a:r>
                        <a:rPr lang="en-US" sz="1800" u="none" strike="noStrike" dirty="0">
                          <a:effectLst/>
                          <a:latin typeface="+mn-lt"/>
                        </a:rPr>
                        <a:t>16,624</a:t>
                      </a:r>
                      <a:endParaRPr lang="en-US" sz="1800" b="0" i="0" u="none" strike="noStrike" dirty="0">
                        <a:solidFill>
                          <a:srgbClr val="000000"/>
                        </a:solidFill>
                        <a:effectLst/>
                        <a:latin typeface="+mn-lt"/>
                      </a:endParaRPr>
                    </a:p>
                  </a:txBody>
                  <a:tcPr marL="6350" marR="6350" marT="6350" marB="0" anchor="b">
                    <a:lnB w="12700" cap="flat" cmpd="sng" algn="ctr">
                      <a:solidFill>
                        <a:schemeClr val="tx1"/>
                      </a:solidFill>
                      <a:prstDash val="solid"/>
                      <a:round/>
                      <a:headEnd type="none" w="med" len="med"/>
                      <a:tailEnd type="none" w="med" len="med"/>
                    </a:lnB>
                  </a:tcPr>
                </a:tc>
                <a:tc>
                  <a:txBody>
                    <a:bodyPr/>
                    <a:lstStyle/>
                    <a:p>
                      <a:pPr algn="r" fontAlgn="b"/>
                      <a:r>
                        <a:rPr lang="en-US" sz="1800" u="none" strike="noStrike" dirty="0">
                          <a:effectLst/>
                          <a:latin typeface="+mn-lt"/>
                        </a:rPr>
                        <a:t>16,624</a:t>
                      </a:r>
                      <a:endParaRPr lang="en-US" sz="1800" b="0" i="0" u="none" strike="noStrike" dirty="0">
                        <a:solidFill>
                          <a:srgbClr val="000000"/>
                        </a:solidFill>
                        <a:effectLst/>
                        <a:latin typeface="+mn-lt"/>
                      </a:endParaRPr>
                    </a:p>
                  </a:txBody>
                  <a:tcPr marL="6350" marR="6350" marT="6350" marB="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80059">
                <a:tc>
                  <a:txBody>
                    <a:bodyPr/>
                    <a:lstStyle/>
                    <a:p>
                      <a:pPr algn="l" fontAlgn="b"/>
                      <a:r>
                        <a:rPr lang="en-US" sz="1800" u="none" strike="noStrike" dirty="0">
                          <a:effectLst/>
                          <a:latin typeface="+mn-lt"/>
                        </a:rPr>
                        <a:t>Pre-tax earnings</a:t>
                      </a:r>
                      <a:endParaRPr lang="en-US" sz="1800" b="0" i="0" u="none" strike="noStrike" dirty="0">
                        <a:solidFill>
                          <a:srgbClr val="000000"/>
                        </a:solidFill>
                        <a:effectLst/>
                        <a:latin typeface="+mn-lt"/>
                      </a:endParaRPr>
                    </a:p>
                  </a:txBody>
                  <a:tcPr marL="6350" marR="6350" marT="6350" marB="0" anchor="b"/>
                </a:tc>
                <a:tc>
                  <a:txBody>
                    <a:bodyPr/>
                    <a:lstStyle/>
                    <a:p>
                      <a:pPr algn="r" fontAlgn="b"/>
                      <a:r>
                        <a:rPr lang="en-US" sz="1800" u="none" strike="noStrike" dirty="0">
                          <a:effectLst/>
                          <a:latin typeface="+mn-lt"/>
                        </a:rPr>
                        <a:t>$4,716 </a:t>
                      </a:r>
                      <a:endParaRPr lang="en-US" sz="1800" b="0" i="0" u="none" strike="noStrike" dirty="0">
                        <a:solidFill>
                          <a:srgbClr val="000000"/>
                        </a:solidFill>
                        <a:effectLst/>
                        <a:latin typeface="+mn-lt"/>
                      </a:endParaRPr>
                    </a:p>
                  </a:txBody>
                  <a:tcPr marL="6350" marR="6350" marT="6350" marB="0" anchor="b">
                    <a:lnT w="12700" cap="flat" cmpd="sng" algn="ctr">
                      <a:solidFill>
                        <a:schemeClr val="tx1"/>
                      </a:solidFill>
                      <a:prstDash val="solid"/>
                      <a:round/>
                      <a:headEnd type="none" w="med" len="med"/>
                      <a:tailEnd type="none" w="med" len="med"/>
                    </a:lnT>
                  </a:tcPr>
                </a:tc>
                <a:tc>
                  <a:txBody>
                    <a:bodyPr/>
                    <a:lstStyle/>
                    <a:p>
                      <a:pPr algn="r" fontAlgn="b"/>
                      <a:r>
                        <a:rPr lang="en-US" sz="1800" u="none" strike="noStrike" dirty="0">
                          <a:effectLst/>
                          <a:latin typeface="+mn-lt"/>
                        </a:rPr>
                        <a:t>$7,280 </a:t>
                      </a:r>
                      <a:endParaRPr lang="en-US" sz="1800" b="0" i="0" u="none" strike="noStrike" dirty="0">
                        <a:solidFill>
                          <a:srgbClr val="000000"/>
                        </a:solidFill>
                        <a:effectLst/>
                        <a:latin typeface="+mn-lt"/>
                      </a:endParaRPr>
                    </a:p>
                  </a:txBody>
                  <a:tcPr marL="6350" marR="6350" marT="6350" marB="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4"/>
                  </a:ext>
                </a:extLst>
              </a:tr>
              <a:tr h="380059">
                <a:tc>
                  <a:txBody>
                    <a:bodyPr/>
                    <a:lstStyle/>
                    <a:p>
                      <a:pPr algn="l" fontAlgn="b"/>
                      <a:r>
                        <a:rPr lang="en-US" sz="1800" u="none" strike="noStrike" dirty="0">
                          <a:effectLst/>
                          <a:latin typeface="+mn-lt"/>
                        </a:rPr>
                        <a:t>Profit margin</a:t>
                      </a:r>
                      <a:endParaRPr lang="en-US" sz="1800" b="0" i="0" u="none" strike="noStrike" dirty="0">
                        <a:solidFill>
                          <a:srgbClr val="000000"/>
                        </a:solidFill>
                        <a:effectLst/>
                        <a:latin typeface="+mn-lt"/>
                      </a:endParaRPr>
                    </a:p>
                  </a:txBody>
                  <a:tcPr marL="6350" marR="6350" marT="6350" marB="0" anchor="b"/>
                </a:tc>
                <a:tc>
                  <a:txBody>
                    <a:bodyPr/>
                    <a:lstStyle/>
                    <a:p>
                      <a:pPr algn="r" fontAlgn="b"/>
                      <a:r>
                        <a:rPr lang="en-US" sz="1800" b="1" u="none" strike="noStrike" dirty="0">
                          <a:effectLst/>
                          <a:latin typeface="+mn-lt"/>
                        </a:rPr>
                        <a:t>6.50%</a:t>
                      </a:r>
                      <a:endParaRPr lang="en-US" sz="1800" b="1" i="0" u="none" strike="noStrike" dirty="0">
                        <a:solidFill>
                          <a:srgbClr val="000000"/>
                        </a:solidFill>
                        <a:effectLst/>
                        <a:latin typeface="+mn-lt"/>
                      </a:endParaRPr>
                    </a:p>
                  </a:txBody>
                  <a:tcPr marL="6350" marR="6350" marT="6350" marB="0" anchor="b"/>
                </a:tc>
                <a:tc>
                  <a:txBody>
                    <a:bodyPr/>
                    <a:lstStyle/>
                    <a:p>
                      <a:pPr algn="r" fontAlgn="b"/>
                      <a:r>
                        <a:rPr lang="en-US" sz="1800" b="1" u="none" strike="noStrike" dirty="0">
                          <a:effectLst/>
                          <a:latin typeface="+mn-lt"/>
                        </a:rPr>
                        <a:t>10.03%</a:t>
                      </a:r>
                      <a:endParaRPr lang="en-US" sz="1800" b="1" i="0" u="none" strike="noStrike" dirty="0">
                        <a:solidFill>
                          <a:srgbClr val="000000"/>
                        </a:solidFill>
                        <a:effectLst/>
                        <a:latin typeface="+mn-lt"/>
                      </a:endParaRPr>
                    </a:p>
                  </a:txBody>
                  <a:tcPr marL="6350" marR="6350" marT="6350" marB="0" anchor="b"/>
                </a:tc>
                <a:extLst>
                  <a:ext uri="{0D108BD9-81ED-4DB2-BD59-A6C34878D82A}">
                    <a16:rowId xmlns:a16="http://schemas.microsoft.com/office/drawing/2014/main" val="10005"/>
                  </a:ext>
                </a:extLst>
              </a:tr>
            </a:tbl>
          </a:graphicData>
        </a:graphic>
      </p:graphicFrame>
      <p:pic>
        <p:nvPicPr>
          <p:cNvPr id="2050" name="Picture 2" descr="Arrow points from callout reading 5% savings on purchased goods to the $48,714 figure for cost of good sold."/>
          <p:cNvPicPr>
            <a:picLocks noChangeAspect="1" noChangeArrowheads="1"/>
          </p:cNvPicPr>
          <p:nvPr/>
        </p:nvPicPr>
        <p:blipFill>
          <a:blip r:embed="rId2"/>
          <a:srcRect/>
          <a:stretch>
            <a:fillRect/>
          </a:stretch>
        </p:blipFill>
        <p:spPr bwMode="auto">
          <a:xfrm>
            <a:off x="6258445" y="3663042"/>
            <a:ext cx="892175" cy="168275"/>
          </a:xfrm>
          <a:prstGeom prst="rect">
            <a:avLst/>
          </a:prstGeom>
          <a:noFill/>
          <a:ln w="9525">
            <a:noFill/>
            <a:miter lim="800000"/>
            <a:headEnd/>
            <a:tailEnd/>
          </a:ln>
          <a:effectLst/>
        </p:spPr>
      </p:pic>
      <p:sp>
        <p:nvSpPr>
          <p:cNvPr id="4" name="Content Placeholder 3"/>
          <p:cNvSpPr>
            <a:spLocks noGrp="1"/>
          </p:cNvSpPr>
          <p:nvPr>
            <p:ph idx="11"/>
          </p:nvPr>
        </p:nvSpPr>
        <p:spPr>
          <a:xfrm>
            <a:off x="7213650" y="3307979"/>
            <a:ext cx="1508760" cy="868680"/>
          </a:xfrm>
        </p:spPr>
        <p:txBody>
          <a:bodyPr/>
          <a:lstStyle/>
          <a:p>
            <a:r>
              <a:rPr lang="en-US" dirty="0"/>
              <a:t>5% savings on purchased goods</a:t>
            </a:r>
          </a:p>
        </p:txBody>
      </p:sp>
      <p:pic>
        <p:nvPicPr>
          <p:cNvPr id="2051" name="Picture 3" descr="Arrow points from callout reading 54% increase in profit margin to the 10.03% figure for profit margin."/>
          <p:cNvPicPr>
            <a:picLocks noChangeAspect="1" noChangeArrowheads="1"/>
          </p:cNvPicPr>
          <p:nvPr/>
        </p:nvPicPr>
        <p:blipFill>
          <a:blip r:embed="rId3"/>
          <a:srcRect/>
          <a:stretch>
            <a:fillRect/>
          </a:stretch>
        </p:blipFill>
        <p:spPr bwMode="auto">
          <a:xfrm>
            <a:off x="6245350" y="4756430"/>
            <a:ext cx="930275" cy="250825"/>
          </a:xfrm>
          <a:prstGeom prst="rect">
            <a:avLst/>
          </a:prstGeom>
          <a:noFill/>
          <a:ln w="9525">
            <a:noFill/>
            <a:miter lim="800000"/>
            <a:headEnd/>
            <a:tailEnd/>
          </a:ln>
          <a:effectLst/>
        </p:spPr>
      </p:pic>
      <p:sp>
        <p:nvSpPr>
          <p:cNvPr id="5" name="Content Placeholder 4"/>
          <p:cNvSpPr>
            <a:spLocks noGrp="1"/>
          </p:cNvSpPr>
          <p:nvPr>
            <p:ph idx="12"/>
          </p:nvPr>
        </p:nvSpPr>
        <p:spPr>
          <a:xfrm>
            <a:off x="7254240" y="4437280"/>
            <a:ext cx="1508760" cy="886968"/>
          </a:xfrm>
        </p:spPr>
        <p:txBody>
          <a:bodyPr/>
          <a:lstStyle/>
          <a:p>
            <a:r>
              <a:rPr lang="en-US" b="1" dirty="0"/>
              <a:t>54% increase in profit margin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solidFill>
                  <a:schemeClr val="tx1">
                    <a:lumMod val="75000"/>
                    <a:lumOff val="25000"/>
                  </a:schemeClr>
                </a:solidFill>
              </a:rPr>
              <a:t>Goals of Sourcing</a:t>
            </a:r>
            <a:endParaRPr lang="en-US" sz="4000" dirty="0"/>
          </a:p>
        </p:txBody>
      </p:sp>
      <p:sp>
        <p:nvSpPr>
          <p:cNvPr id="10" name="Content Placeholder 9"/>
          <p:cNvSpPr>
            <a:spLocks noGrp="1"/>
          </p:cNvSpPr>
          <p:nvPr>
            <p:ph idx="1"/>
          </p:nvPr>
        </p:nvSpPr>
        <p:spPr>
          <a:xfrm>
            <a:off x="822325" y="1846262"/>
            <a:ext cx="3749040" cy="4023360"/>
          </a:xfrm>
        </p:spPr>
        <p:txBody>
          <a:bodyPr/>
          <a:lstStyle/>
          <a:p>
            <a:pPr marL="292608" indent="-292608" eaLnBrk="1" hangingPunct="1">
              <a:spcBef>
                <a:spcPts val="1000"/>
              </a:spcBef>
              <a:spcAft>
                <a:spcPts val="0"/>
              </a:spcAft>
              <a:buClr>
                <a:srgbClr val="AB620E"/>
              </a:buClr>
              <a:buFont typeface="Arial" charset="0"/>
              <a:buChar char="•"/>
            </a:pPr>
            <a:r>
              <a:rPr lang="en-US" altLang="en-US" sz="2600" dirty="0"/>
              <a:t>Access technology and innovation.</a:t>
            </a:r>
          </a:p>
          <a:p>
            <a:pPr marL="292608" indent="-292608" eaLnBrk="1" hangingPunct="1">
              <a:spcBef>
                <a:spcPts val="1000"/>
              </a:spcBef>
              <a:spcAft>
                <a:spcPts val="0"/>
              </a:spcAft>
              <a:buClr>
                <a:srgbClr val="AB620E"/>
              </a:buClr>
              <a:buFont typeface="Arial" charset="0"/>
              <a:buChar char="•"/>
            </a:pPr>
            <a:r>
              <a:rPr lang="en-US" altLang="en-US" sz="2600" dirty="0"/>
              <a:t>Decrease total costs.</a:t>
            </a:r>
          </a:p>
          <a:p>
            <a:pPr marL="292608" indent="-292608" eaLnBrk="1" hangingPunct="1">
              <a:spcBef>
                <a:spcPts val="1000"/>
              </a:spcBef>
              <a:spcAft>
                <a:spcPts val="0"/>
              </a:spcAft>
              <a:buClr>
                <a:srgbClr val="AB620E"/>
              </a:buClr>
              <a:buFont typeface="Arial" charset="0"/>
              <a:buChar char="•"/>
            </a:pPr>
            <a:r>
              <a:rPr lang="en-US" altLang="en-US" sz="2600" dirty="0"/>
              <a:t>Minimize risk of quality and delivery problems.</a:t>
            </a:r>
          </a:p>
          <a:p>
            <a:pPr marL="292608" indent="-292608" eaLnBrk="1" hangingPunct="1">
              <a:spcBef>
                <a:spcPts val="1000"/>
              </a:spcBef>
              <a:spcAft>
                <a:spcPts val="0"/>
              </a:spcAft>
              <a:buClr>
                <a:srgbClr val="AB620E"/>
              </a:buClr>
              <a:buFont typeface="Arial" charset="0"/>
              <a:buChar char="•"/>
            </a:pPr>
            <a:r>
              <a:rPr lang="en-US" altLang="en-US" sz="2600" dirty="0"/>
              <a:t>Require social responsibility and ethical behavior.</a:t>
            </a:r>
          </a:p>
        </p:txBody>
      </p:sp>
      <p:sp>
        <p:nvSpPr>
          <p:cNvPr id="11" name="Content Placeholder 10"/>
          <p:cNvSpPr>
            <a:spLocks noGrp="1"/>
          </p:cNvSpPr>
          <p:nvPr>
            <p:ph idx="11"/>
          </p:nvPr>
        </p:nvSpPr>
        <p:spPr>
          <a:xfrm>
            <a:off x="4710752" y="2080196"/>
            <a:ext cx="3749040" cy="1449387"/>
          </a:xfrm>
        </p:spPr>
        <p:txBody>
          <a:bodyPr/>
          <a:lstStyle/>
          <a:p>
            <a:pPr marL="0" indent="0">
              <a:spcBef>
                <a:spcPts val="1000"/>
              </a:spcBef>
              <a:spcAft>
                <a:spcPts val="0"/>
              </a:spcAft>
              <a:buNone/>
            </a:pPr>
            <a:r>
              <a:rPr lang="en-US" sz="1400" dirty="0"/>
              <a:t>Trader Joe’s has specific supplier requirements. Suppliers must sell directly to the company, with no distributors or middlemen.</a:t>
            </a:r>
          </a:p>
          <a:p>
            <a:pPr marL="0" indent="0">
              <a:spcBef>
                <a:spcPts val="1000"/>
              </a:spcBef>
              <a:spcAft>
                <a:spcPts val="0"/>
              </a:spcAft>
              <a:buNone/>
            </a:pPr>
            <a:r>
              <a:rPr lang="en-US" sz="1400" dirty="0"/>
              <a:t>Trader Joe’s branded products require no artificial colors, flavors, preservatives, M</a:t>
            </a:r>
            <a:r>
              <a:rPr lang="en-US" sz="100" dirty="0"/>
              <a:t> </a:t>
            </a:r>
            <a:r>
              <a:rPr lang="en-US" sz="1400" dirty="0"/>
              <a:t>S</a:t>
            </a:r>
            <a:r>
              <a:rPr lang="en-US" sz="100" dirty="0"/>
              <a:t> </a:t>
            </a:r>
            <a:r>
              <a:rPr lang="en-US" sz="1400" dirty="0"/>
              <a:t>G, or genetically modified ingredients.</a:t>
            </a:r>
          </a:p>
        </p:txBody>
      </p:sp>
      <p:pic>
        <p:nvPicPr>
          <p:cNvPr id="6" name="Picture 5">
            <a:extLst>
              <a:ext uri="{FF2B5EF4-FFF2-40B4-BE49-F238E27FC236}">
                <a16:creationId xmlns:a16="http://schemas.microsoft.com/office/drawing/2014/main" id="{3E30B2AB-272E-4889-95AA-4E458E22022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657600"/>
            <a:ext cx="3200400" cy="2368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F09FFAE9-8800-4209-B251-D5C77534E281}"/>
              </a:ext>
            </a:extLst>
          </p:cNvPr>
          <p:cNvSpPr>
            <a:spLocks noChangeArrowheads="1"/>
          </p:cNvSpPr>
          <p:nvPr/>
        </p:nvSpPr>
        <p:spPr bwMode="auto">
          <a:xfrm>
            <a:off x="6664326" y="6004151"/>
            <a:ext cx="11842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dirty="0" err="1">
                <a:solidFill>
                  <a:srgbClr val="211D1E"/>
                </a:solidFill>
                <a:latin typeface="Proxima Nova Lt"/>
              </a:rPr>
              <a:t>QualityHD</a:t>
            </a:r>
            <a:r>
              <a:rPr lang="en-US" altLang="en-US" sz="800" dirty="0">
                <a:solidFill>
                  <a:srgbClr val="211D1E"/>
                </a:solidFill>
                <a:latin typeface="Proxima Nova Lt"/>
              </a:rPr>
              <a:t>/Shutterstock </a:t>
            </a:r>
            <a:endParaRPr lang="en-US"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altLang="en-US" sz="4000" dirty="0">
                <a:solidFill>
                  <a:schemeClr val="tx1">
                    <a:lumMod val="75000"/>
                    <a:lumOff val="25000"/>
                  </a:schemeClr>
                </a:solidFill>
              </a:rPr>
              <a:t>Outsourcing</a:t>
            </a:r>
            <a:endParaRPr lang="en-US" sz="4000" dirty="0"/>
          </a:p>
        </p:txBody>
      </p:sp>
      <p:graphicFrame>
        <p:nvGraphicFramePr>
          <p:cNvPr id="23" name="Table 22"/>
          <p:cNvGraphicFramePr>
            <a:graphicFrameLocks noGrp="1"/>
          </p:cNvGraphicFramePr>
          <p:nvPr>
            <p:extLst>
              <p:ext uri="{D42A27DB-BD31-4B8C-83A1-F6EECF244321}">
                <p14:modId xmlns:p14="http://schemas.microsoft.com/office/powerpoint/2010/main" val="589227603"/>
              </p:ext>
            </p:extLst>
          </p:nvPr>
        </p:nvGraphicFramePr>
        <p:xfrm>
          <a:off x="797256" y="2303064"/>
          <a:ext cx="7534656" cy="2590800"/>
        </p:xfrm>
        <a:graphic>
          <a:graphicData uri="http://schemas.openxmlformats.org/drawingml/2006/table">
            <a:tbl>
              <a:tblPr firstRow="1" bandRow="1">
                <a:tableStyleId>{5C22544A-7EE6-4342-B048-85BDC9FD1C3A}</a:tableStyleId>
              </a:tblPr>
              <a:tblGrid>
                <a:gridCol w="3739896">
                  <a:extLst>
                    <a:ext uri="{9D8B030D-6E8A-4147-A177-3AD203B41FA5}">
                      <a16:colId xmlns:a16="http://schemas.microsoft.com/office/drawing/2014/main" val="20000"/>
                    </a:ext>
                  </a:extLst>
                </a:gridCol>
                <a:gridCol w="3794760">
                  <a:extLst>
                    <a:ext uri="{9D8B030D-6E8A-4147-A177-3AD203B41FA5}">
                      <a16:colId xmlns:a16="http://schemas.microsoft.com/office/drawing/2014/main" val="20001"/>
                    </a:ext>
                  </a:extLst>
                </a:gridCol>
              </a:tblGrid>
              <a:tr h="370840">
                <a:tc>
                  <a:txBody>
                    <a:bodyPr/>
                    <a:lstStyle/>
                    <a:p>
                      <a:pPr algn="ctr"/>
                      <a:r>
                        <a:rPr lang="en-US" sz="2000" dirty="0">
                          <a:solidFill>
                            <a:schemeClr val="tx1"/>
                          </a:solidFill>
                        </a:rPr>
                        <a:t>Advantages</a:t>
                      </a:r>
                    </a:p>
                  </a:txBody>
                  <a:tcPr/>
                </a:tc>
                <a:tc>
                  <a:txBody>
                    <a:bodyPr/>
                    <a:lstStyle/>
                    <a:p>
                      <a:pPr algn="ctr"/>
                      <a:r>
                        <a:rPr lang="en-US" sz="2000" dirty="0">
                          <a:solidFill>
                            <a:schemeClr val="tx1"/>
                          </a:solidFill>
                        </a:rPr>
                        <a:t>Disadvantages</a:t>
                      </a:r>
                    </a:p>
                  </a:txBody>
                  <a:tcPr/>
                </a:tc>
                <a:extLst>
                  <a:ext uri="{0D108BD9-81ED-4DB2-BD59-A6C34878D82A}">
                    <a16:rowId xmlns:a16="http://schemas.microsoft.com/office/drawing/2014/main" val="10000"/>
                  </a:ext>
                </a:extLst>
              </a:tr>
              <a:tr h="370840">
                <a:tc>
                  <a:txBody>
                    <a:bodyPr/>
                    <a:lstStyle/>
                    <a:p>
                      <a:r>
                        <a:rPr lang="en-US" sz="2000" dirty="0"/>
                        <a:t>Access to new or changing</a:t>
                      </a:r>
                      <a:r>
                        <a:rPr lang="en-US" sz="2000" baseline="0" dirty="0"/>
                        <a:t> technology</a:t>
                      </a:r>
                      <a:endParaRPr lang="en-US" sz="2000" dirty="0"/>
                    </a:p>
                  </a:txBody>
                  <a:tcPr/>
                </a:tc>
                <a:tc>
                  <a:txBody>
                    <a:bodyPr/>
                    <a:lstStyle/>
                    <a:p>
                      <a:r>
                        <a:rPr lang="en-US" sz="2000" dirty="0"/>
                        <a:t>Risk of supply chain disruptions</a:t>
                      </a:r>
                    </a:p>
                  </a:txBody>
                  <a:tcPr/>
                </a:tc>
                <a:extLst>
                  <a:ext uri="{0D108BD9-81ED-4DB2-BD59-A6C34878D82A}">
                    <a16:rowId xmlns:a16="http://schemas.microsoft.com/office/drawing/2014/main" val="10001"/>
                  </a:ext>
                </a:extLst>
              </a:tr>
              <a:tr h="370840">
                <a:tc>
                  <a:txBody>
                    <a:bodyPr/>
                    <a:lstStyle/>
                    <a:p>
                      <a:r>
                        <a:rPr lang="en-US" sz="2000" dirty="0"/>
                        <a:t>Lower total costs</a:t>
                      </a:r>
                    </a:p>
                  </a:txBody>
                  <a:tcPr/>
                </a:tc>
                <a:tc>
                  <a:txBody>
                    <a:bodyPr/>
                    <a:lstStyle/>
                    <a:p>
                      <a:r>
                        <a:rPr lang="en-US" sz="2000" dirty="0"/>
                        <a:t>Possible quality or delivery failures</a:t>
                      </a:r>
                    </a:p>
                  </a:txBody>
                  <a:tcPr/>
                </a:tc>
                <a:extLst>
                  <a:ext uri="{0D108BD9-81ED-4DB2-BD59-A6C34878D82A}">
                    <a16:rowId xmlns:a16="http://schemas.microsoft.com/office/drawing/2014/main" val="10002"/>
                  </a:ext>
                </a:extLst>
              </a:tr>
              <a:tr h="370840">
                <a:tc>
                  <a:txBody>
                    <a:bodyPr/>
                    <a:lstStyle/>
                    <a:p>
                      <a:r>
                        <a:rPr lang="en-US" sz="2000" dirty="0"/>
                        <a:t>Less investment/free up resources</a:t>
                      </a:r>
                    </a:p>
                  </a:txBody>
                  <a:tcPr/>
                </a:tc>
                <a:tc>
                  <a:txBody>
                    <a:bodyPr/>
                    <a:lstStyle/>
                    <a:p>
                      <a:r>
                        <a:rPr lang="en-US" sz="2000" dirty="0"/>
                        <a:t>Risk</a:t>
                      </a:r>
                      <a:r>
                        <a:rPr lang="en-US" sz="2000" baseline="0" dirty="0"/>
                        <a:t> of price increases</a:t>
                      </a:r>
                      <a:endParaRPr lang="en-US" sz="2000" dirty="0"/>
                    </a:p>
                  </a:txBody>
                  <a:tcPr/>
                </a:tc>
                <a:extLst>
                  <a:ext uri="{0D108BD9-81ED-4DB2-BD59-A6C34878D82A}">
                    <a16:rowId xmlns:a16="http://schemas.microsoft.com/office/drawing/2014/main" val="10003"/>
                  </a:ext>
                </a:extLst>
              </a:tr>
              <a:tr h="370840">
                <a:tc>
                  <a:txBody>
                    <a:bodyPr/>
                    <a:lstStyle/>
                    <a:p>
                      <a:r>
                        <a:rPr lang="en-US" sz="2000" dirty="0"/>
                        <a:t>Scale economies</a:t>
                      </a:r>
                      <a:r>
                        <a:rPr lang="en-US" sz="2000" baseline="0" dirty="0"/>
                        <a:t> in the supplier</a:t>
                      </a:r>
                      <a:endParaRPr lang="en-US" sz="2000" dirty="0"/>
                    </a:p>
                  </a:txBody>
                  <a:tcPr/>
                </a:tc>
                <a:tc>
                  <a:txBody>
                    <a:bodyPr/>
                    <a:lstStyle/>
                    <a:p>
                      <a:r>
                        <a:rPr lang="en-US" sz="2000" dirty="0"/>
                        <a:t>Loss of knowledge and technology related to outsourced</a:t>
                      </a:r>
                      <a:r>
                        <a:rPr lang="en-US" sz="2000" baseline="0" dirty="0"/>
                        <a:t> work</a:t>
                      </a:r>
                      <a:endParaRPr lang="en-US" sz="2000" dirty="0"/>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altLang="en-US" sz="4000" dirty="0">
                <a:solidFill>
                  <a:schemeClr val="tx1">
                    <a:lumMod val="75000"/>
                    <a:lumOff val="25000"/>
                  </a:schemeClr>
                </a:solidFill>
              </a:rPr>
              <a:t>Total Cost Analysis</a:t>
            </a:r>
            <a:endParaRPr lang="en-US" sz="4000" dirty="0"/>
          </a:p>
        </p:txBody>
      </p:sp>
      <p:sp>
        <p:nvSpPr>
          <p:cNvPr id="12" name="Content Placeholder 11"/>
          <p:cNvSpPr>
            <a:spLocks noGrp="1"/>
          </p:cNvSpPr>
          <p:nvPr>
            <p:ph idx="1"/>
          </p:nvPr>
        </p:nvSpPr>
        <p:spPr>
          <a:xfrm>
            <a:off x="822325" y="1846262"/>
            <a:ext cx="3794760" cy="4023360"/>
          </a:xfrm>
        </p:spPr>
        <p:txBody>
          <a:bodyPr/>
          <a:lstStyle/>
          <a:p>
            <a:pPr marL="0" indent="0">
              <a:spcBef>
                <a:spcPts val="1000"/>
              </a:spcBef>
              <a:spcAft>
                <a:spcPts val="0"/>
              </a:spcAft>
              <a:buNone/>
            </a:pPr>
            <a:r>
              <a:rPr lang="en-US" sz="2800" dirty="0">
                <a:solidFill>
                  <a:schemeClr val="tx1"/>
                </a:solidFill>
              </a:rPr>
              <a:t>Total cost of outsourcing includes:</a:t>
            </a:r>
          </a:p>
          <a:p>
            <a:pPr marL="292608" indent="-292608">
              <a:spcBef>
                <a:spcPts val="1000"/>
              </a:spcBef>
              <a:spcAft>
                <a:spcPts val="0"/>
              </a:spcAft>
              <a:buClr>
                <a:srgbClr val="AB620E"/>
              </a:buClr>
              <a:buFont typeface="Arial" pitchFamily="34" charset="0"/>
              <a:buChar char="•"/>
            </a:pPr>
            <a:r>
              <a:rPr lang="en-US" dirty="0">
                <a:solidFill>
                  <a:schemeClr val="tx1"/>
                </a:solidFill>
              </a:rPr>
              <a:t>Price (often appear to be a very good deal!).</a:t>
            </a:r>
          </a:p>
          <a:p>
            <a:pPr marL="292608" indent="-292608">
              <a:spcBef>
                <a:spcPts val="1000"/>
              </a:spcBef>
              <a:spcAft>
                <a:spcPts val="0"/>
              </a:spcAft>
              <a:buClr>
                <a:srgbClr val="AB620E"/>
              </a:buClr>
              <a:buFont typeface="Arial" pitchFamily="34" charset="0"/>
              <a:buChar char="•"/>
            </a:pPr>
            <a:r>
              <a:rPr lang="en-US" dirty="0">
                <a:solidFill>
                  <a:schemeClr val="tx1"/>
                </a:solidFill>
              </a:rPr>
              <a:t>Transportation costs.</a:t>
            </a:r>
          </a:p>
          <a:p>
            <a:pPr marL="292608" indent="-292608">
              <a:spcBef>
                <a:spcPts val="1000"/>
              </a:spcBef>
              <a:spcAft>
                <a:spcPts val="0"/>
              </a:spcAft>
              <a:buClr>
                <a:srgbClr val="AB620E"/>
              </a:buClr>
              <a:buFont typeface="Arial" pitchFamily="34" charset="0"/>
              <a:buChar char="•"/>
            </a:pPr>
            <a:r>
              <a:rPr lang="en-US" dirty="0">
                <a:solidFill>
                  <a:schemeClr val="tx1"/>
                </a:solidFill>
              </a:rPr>
              <a:t>Inventory carrying costs.</a:t>
            </a:r>
          </a:p>
          <a:p>
            <a:pPr marL="292608" indent="-292608">
              <a:spcBef>
                <a:spcPts val="1000"/>
              </a:spcBef>
              <a:spcAft>
                <a:spcPts val="0"/>
              </a:spcAft>
              <a:buClr>
                <a:srgbClr val="AB620E"/>
              </a:buClr>
              <a:buFont typeface="Arial" pitchFamily="34" charset="0"/>
              <a:buChar char="•"/>
            </a:pPr>
            <a:r>
              <a:rPr lang="en-US" dirty="0">
                <a:solidFill>
                  <a:schemeClr val="tx1"/>
                </a:solidFill>
              </a:rPr>
              <a:t>Costs of administering contracts.</a:t>
            </a:r>
          </a:p>
          <a:p>
            <a:pPr marL="292608" indent="-292608">
              <a:spcBef>
                <a:spcPts val="1000"/>
              </a:spcBef>
              <a:spcAft>
                <a:spcPts val="0"/>
              </a:spcAft>
              <a:buClr>
                <a:srgbClr val="AB620E"/>
              </a:buClr>
              <a:buFont typeface="Arial" pitchFamily="34" charset="0"/>
              <a:buChar char="•"/>
            </a:pPr>
            <a:r>
              <a:rPr lang="en-US" dirty="0">
                <a:solidFill>
                  <a:schemeClr val="tx1"/>
                </a:solidFill>
              </a:rPr>
              <a:t>Various costs of coordinating and maintaining relationship and/or monitoring shipments.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a:t>Total Cost Analysis </a:t>
            </a:r>
            <a:r>
              <a:rPr lang="en-US" sz="2800" dirty="0"/>
              <a:t>(Table 17.2)</a:t>
            </a:r>
            <a:r>
              <a:rPr lang="en-US" sz="4000" dirty="0"/>
              <a:t> </a:t>
            </a:r>
            <a:r>
              <a:rPr lang="en-US" sz="1000" dirty="0"/>
              <a:t>1</a:t>
            </a:r>
          </a:p>
        </p:txBody>
      </p:sp>
      <p:graphicFrame>
        <p:nvGraphicFramePr>
          <p:cNvPr id="15" name="Table 14"/>
          <p:cNvGraphicFramePr>
            <a:graphicFrameLocks noGrp="1"/>
          </p:cNvGraphicFramePr>
          <p:nvPr>
            <p:extLst>
              <p:ext uri="{D42A27DB-BD31-4B8C-83A1-F6EECF244321}">
                <p14:modId xmlns:p14="http://schemas.microsoft.com/office/powerpoint/2010/main" val="1897866062"/>
              </p:ext>
            </p:extLst>
          </p:nvPr>
        </p:nvGraphicFramePr>
        <p:xfrm>
          <a:off x="614144" y="1866256"/>
          <a:ext cx="7921752" cy="2407920"/>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20000"/>
                    </a:ext>
                  </a:extLst>
                </a:gridCol>
                <a:gridCol w="758952">
                  <a:extLst>
                    <a:ext uri="{9D8B030D-6E8A-4147-A177-3AD203B41FA5}">
                      <a16:colId xmlns:a16="http://schemas.microsoft.com/office/drawing/2014/main" val="20001"/>
                    </a:ext>
                  </a:extLst>
                </a:gridCol>
                <a:gridCol w="4572000">
                  <a:extLst>
                    <a:ext uri="{9D8B030D-6E8A-4147-A177-3AD203B41FA5}">
                      <a16:colId xmlns:a16="http://schemas.microsoft.com/office/drawing/2014/main" val="20002"/>
                    </a:ext>
                  </a:extLst>
                </a:gridCol>
              </a:tblGrid>
              <a:tr h="3237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Outsourcing</a:t>
                      </a:r>
                    </a:p>
                  </a:txBody>
                  <a:tcPr/>
                </a:tc>
                <a:tc>
                  <a:txBody>
                    <a:bodyPr/>
                    <a:lstStyle/>
                    <a:p>
                      <a:endParaRPr lang="en-US" sz="1800" dirty="0">
                        <a:solidFill>
                          <a:srgbClr val="E4831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AB620E"/>
                        </a:solidFill>
                      </a:endParaRPr>
                    </a:p>
                  </a:txBody>
                  <a:tcPr/>
                </a:tc>
                <a:extLst>
                  <a:ext uri="{0D108BD9-81ED-4DB2-BD59-A6C34878D82A}">
                    <a16:rowId xmlns:a16="http://schemas.microsoft.com/office/drawing/2014/main" val="10000"/>
                  </a:ext>
                </a:extLst>
              </a:tr>
              <a:tr h="3237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Purchase price</a:t>
                      </a:r>
                    </a:p>
                  </a:txBody>
                  <a:tcPr/>
                </a:tc>
                <a:tc>
                  <a:txBody>
                    <a:bodyPr/>
                    <a:lstStyle/>
                    <a:p>
                      <a:r>
                        <a:rPr lang="en-US" sz="1800" dirty="0"/>
                        <a:t>$7.50</a:t>
                      </a:r>
                    </a:p>
                  </a:txBody>
                  <a:tcPr/>
                </a:tc>
                <a:tc>
                  <a:txBody>
                    <a:bodyPr/>
                    <a:lstStyle/>
                    <a:p>
                      <a:endParaRPr lang="en-US" sz="1800" dirty="0">
                        <a:solidFill>
                          <a:srgbClr val="F5D9CC"/>
                        </a:solidFill>
                      </a:endParaRPr>
                    </a:p>
                  </a:txBody>
                  <a:tcPr/>
                </a:tc>
                <a:extLst>
                  <a:ext uri="{0D108BD9-81ED-4DB2-BD59-A6C34878D82A}">
                    <a16:rowId xmlns:a16="http://schemas.microsoft.com/office/drawing/2014/main" val="10001"/>
                  </a:ext>
                </a:extLst>
              </a:tr>
              <a:tr h="3237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Transportation</a:t>
                      </a:r>
                      <a:r>
                        <a:rPr lang="en-US" sz="1800" baseline="0" dirty="0"/>
                        <a:t> cost</a:t>
                      </a:r>
                      <a:endParaRPr lang="en-US" sz="1800" dirty="0"/>
                    </a:p>
                  </a:txBody>
                  <a:tcPr/>
                </a:tc>
                <a:tc>
                  <a:txBody>
                    <a:bodyPr/>
                    <a:lstStyle/>
                    <a:p>
                      <a:pPr algn="r"/>
                      <a:r>
                        <a:rPr lang="en-US" sz="1800" dirty="0"/>
                        <a:t>0.45</a:t>
                      </a:r>
                    </a:p>
                  </a:txBody>
                  <a:tcPr/>
                </a:tc>
                <a:tc>
                  <a:txBody>
                    <a:bodyPr/>
                    <a:lstStyle/>
                    <a:p>
                      <a:endParaRPr lang="en-US" sz="1800" dirty="0">
                        <a:solidFill>
                          <a:srgbClr val="FAEDE7"/>
                        </a:solidFill>
                      </a:endParaRPr>
                    </a:p>
                  </a:txBody>
                  <a:tcPr/>
                </a:tc>
                <a:extLst>
                  <a:ext uri="{0D108BD9-81ED-4DB2-BD59-A6C34878D82A}">
                    <a16:rowId xmlns:a16="http://schemas.microsoft.com/office/drawing/2014/main" val="10002"/>
                  </a:ext>
                </a:extLst>
              </a:tr>
              <a:tr h="3237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Inventory carrying cost</a:t>
                      </a:r>
                    </a:p>
                  </a:txBody>
                  <a:tcPr/>
                </a:tc>
                <a:tc>
                  <a:txBody>
                    <a:bodyPr/>
                    <a:lstStyle/>
                    <a:p>
                      <a:pPr algn="r"/>
                      <a:r>
                        <a:rPr lang="en-US" sz="1800" dirty="0"/>
                        <a:t>0.30</a:t>
                      </a:r>
                    </a:p>
                  </a:txBody>
                  <a:tcPr/>
                </a:tc>
                <a:tc>
                  <a:txBody>
                    <a:bodyPr/>
                    <a:lstStyle/>
                    <a:p>
                      <a:endParaRPr lang="en-US" sz="1800" dirty="0"/>
                    </a:p>
                  </a:txBody>
                  <a:tcPr/>
                </a:tc>
                <a:extLst>
                  <a:ext uri="{0D108BD9-81ED-4DB2-BD59-A6C34878D82A}">
                    <a16:rowId xmlns:a16="http://schemas.microsoft.com/office/drawing/2014/main" val="10003"/>
                  </a:ext>
                </a:extLst>
              </a:tr>
              <a:tr h="5577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Administrative cost</a:t>
                      </a:r>
                    </a:p>
                  </a:txBody>
                  <a:tcPr/>
                </a:tc>
                <a:tc>
                  <a:txBody>
                    <a:bodyPr/>
                    <a:lstStyle/>
                    <a:p>
                      <a:pPr algn="r"/>
                      <a:r>
                        <a:rPr lang="en-US" sz="1800" u="sng" dirty="0"/>
                        <a:t>0.12</a:t>
                      </a:r>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Administrative cost is $1,000 per month × 36 months = </a:t>
                      </a:r>
                      <a:r>
                        <a:rPr lang="en-US" sz="1600" baseline="0" dirty="0"/>
                        <a:t>$36,000 ÷ 300,000 units = $0.12 per unit</a:t>
                      </a:r>
                      <a:endParaRPr lang="en-US" sz="1600" dirty="0"/>
                    </a:p>
                  </a:txBody>
                  <a:tcPr/>
                </a:tc>
                <a:extLst>
                  <a:ext uri="{0D108BD9-81ED-4DB2-BD59-A6C34878D82A}">
                    <a16:rowId xmlns:a16="http://schemas.microsoft.com/office/drawing/2014/main" val="10004"/>
                  </a:ext>
                </a:extLst>
              </a:tr>
              <a:tr h="3237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Total per unit</a:t>
                      </a:r>
                      <a:endParaRPr lang="en-US" sz="1800" dirty="0"/>
                    </a:p>
                  </a:txBody>
                  <a:tcPr/>
                </a:tc>
                <a:tc>
                  <a:txBody>
                    <a:bodyPr/>
                    <a:lstStyle/>
                    <a:p>
                      <a:r>
                        <a:rPr lang="en-US" sz="1800" b="1" u="none" dirty="0"/>
                        <a:t>$8.37</a:t>
                      </a:r>
                      <a:endParaRPr lang="en-US" sz="1800" dirty="0"/>
                    </a:p>
                  </a:txBody>
                  <a:tcPr/>
                </a:tc>
                <a:tc>
                  <a:txBody>
                    <a:bodyPr/>
                    <a:lstStyle/>
                    <a:p>
                      <a:endParaRPr lang="en-US" sz="1800" dirty="0"/>
                    </a:p>
                  </a:txBody>
                  <a:tcPr/>
                </a:tc>
                <a:extLst>
                  <a:ext uri="{0D108BD9-81ED-4DB2-BD59-A6C34878D82A}">
                    <a16:rowId xmlns:a16="http://schemas.microsoft.com/office/drawing/2014/main" val="10005"/>
                  </a:ext>
                </a:extLst>
              </a:tr>
            </a:tbl>
          </a:graphicData>
        </a:graphic>
      </p:graphicFrame>
    </p:spTree>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3">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1711</TotalTime>
  <Words>1507</Words>
  <Application>Microsoft Office PowerPoint</Application>
  <PresentationFormat>On-screen Show (4:3)</PresentationFormat>
  <Paragraphs>206</Paragraphs>
  <Slides>24</Slides>
  <Notes>0</Notes>
  <HiddenSlides>2</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24</vt:i4>
      </vt:variant>
    </vt:vector>
  </HeadingPairs>
  <TitlesOfParts>
    <vt:vector size="34"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Chapter 17</vt:lpstr>
      <vt:lpstr>Chapter 17 Learning Objectives</vt:lpstr>
      <vt:lpstr>Sourcing Definition</vt:lpstr>
      <vt:lpstr>Purchasing Definition</vt:lpstr>
      <vt:lpstr>Importance of Sourcing</vt:lpstr>
      <vt:lpstr>Goals of Sourcing</vt:lpstr>
      <vt:lpstr>Outsourcing</vt:lpstr>
      <vt:lpstr>Total Cost Analysis</vt:lpstr>
      <vt:lpstr>Total Cost Analysis (Table 17.2) 1</vt:lpstr>
      <vt:lpstr>Total Cost Analysis (Table 17.2) 2</vt:lpstr>
      <vt:lpstr>Offshoring – Costs</vt:lpstr>
      <vt:lpstr>Offshoring – Qualitative Factors</vt:lpstr>
      <vt:lpstr>Reshoring</vt:lpstr>
      <vt:lpstr>Global Sourcing</vt:lpstr>
      <vt:lpstr>Global Sourcing Example</vt:lpstr>
      <vt:lpstr>Supply Base Optimization</vt:lpstr>
      <vt:lpstr>Purchasing Cycle (Figure 17.1)</vt:lpstr>
      <vt:lpstr>Purchasing Cycle Activities</vt:lpstr>
      <vt:lpstr>Finding Suppliers</vt:lpstr>
      <vt:lpstr>Purchasing Challenges</vt:lpstr>
      <vt:lpstr>Chapter 17 Summary</vt:lpstr>
      <vt:lpstr>Questions for Discussion</vt:lpstr>
      <vt:lpstr>Accessibility Content: Text Alternatives for Images</vt:lpstr>
      <vt:lpstr>Purchasing Cycle (Figure 17.1)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324</cp:revision>
  <cp:lastPrinted>1999-04-07T23:38:54Z</cp:lastPrinted>
  <dcterms:created xsi:type="dcterms:W3CDTF">1999-03-28T03:57:01Z</dcterms:created>
  <dcterms:modified xsi:type="dcterms:W3CDTF">2020-03-31T19:49:51Z</dcterms:modified>
</cp:coreProperties>
</file>