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88" r:id="rId1"/>
    <p:sldMasterId id="2147483986" r:id="rId2"/>
    <p:sldMasterId id="2147484130" r:id="rId3"/>
  </p:sldMasterIdLst>
  <p:notesMasterIdLst>
    <p:notesMasterId r:id="rId39"/>
  </p:notesMasterIdLst>
  <p:handoutMasterIdLst>
    <p:handoutMasterId r:id="rId40"/>
  </p:handoutMasterIdLst>
  <p:sldIdLst>
    <p:sldId id="300" r:id="rId4"/>
    <p:sldId id="301" r:id="rId5"/>
    <p:sldId id="333" r:id="rId6"/>
    <p:sldId id="334" r:id="rId7"/>
    <p:sldId id="335" r:id="rId8"/>
    <p:sldId id="336" r:id="rId9"/>
    <p:sldId id="337" r:id="rId10"/>
    <p:sldId id="338" r:id="rId11"/>
    <p:sldId id="339" r:id="rId12"/>
    <p:sldId id="340" r:id="rId13"/>
    <p:sldId id="342" r:id="rId14"/>
    <p:sldId id="343" r:id="rId15"/>
    <p:sldId id="341" r:id="rId16"/>
    <p:sldId id="344" r:id="rId17"/>
    <p:sldId id="345" r:id="rId18"/>
    <p:sldId id="346" r:id="rId19"/>
    <p:sldId id="347" r:id="rId20"/>
    <p:sldId id="348" r:id="rId21"/>
    <p:sldId id="349" r:id="rId22"/>
    <p:sldId id="350" r:id="rId23"/>
    <p:sldId id="351" r:id="rId24"/>
    <p:sldId id="352" r:id="rId25"/>
    <p:sldId id="353" r:id="rId26"/>
    <p:sldId id="354" r:id="rId27"/>
    <p:sldId id="355" r:id="rId28"/>
    <p:sldId id="356" r:id="rId29"/>
    <p:sldId id="357" r:id="rId30"/>
    <p:sldId id="327" r:id="rId31"/>
    <p:sldId id="321" r:id="rId32"/>
    <p:sldId id="362" r:id="rId33"/>
    <p:sldId id="363" r:id="rId34"/>
    <p:sldId id="361" r:id="rId35"/>
    <p:sldId id="360" r:id="rId36"/>
    <p:sldId id="358" r:id="rId37"/>
    <p:sldId id="359" r:id="rId38"/>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521415D9-36F7-43E2-AB2F-B90AF26B5E84}">
      <p14:sectionLst xmlns:p14="http://schemas.microsoft.com/office/powerpoint/2010/main">
        <p14:section name="Main Content" id="{33318B5A-54EF-4BAA-B471-C150E9A9946E}">
          <p14:sldIdLst>
            <p14:sldId id="300"/>
            <p14:sldId id="301"/>
            <p14:sldId id="333"/>
            <p14:sldId id="334"/>
            <p14:sldId id="335"/>
            <p14:sldId id="336"/>
            <p14:sldId id="337"/>
            <p14:sldId id="338"/>
            <p14:sldId id="339"/>
            <p14:sldId id="340"/>
            <p14:sldId id="342"/>
            <p14:sldId id="343"/>
            <p14:sldId id="341"/>
            <p14:sldId id="344"/>
            <p14:sldId id="345"/>
            <p14:sldId id="346"/>
            <p14:sldId id="347"/>
            <p14:sldId id="348"/>
            <p14:sldId id="349"/>
            <p14:sldId id="350"/>
            <p14:sldId id="351"/>
            <p14:sldId id="352"/>
            <p14:sldId id="353"/>
            <p14:sldId id="354"/>
            <p14:sldId id="355"/>
            <p14:sldId id="356"/>
            <p14:sldId id="357"/>
          </p14:sldIdLst>
        </p14:section>
        <p14:section name="Appendix: Image Descriptions for Unsighted Students" id="{AE2C5F15-3C9F-438F-AE25-C02BC9211805}">
          <p14:sldIdLst>
            <p14:sldId id="327"/>
            <p14:sldId id="321"/>
            <p14:sldId id="362"/>
            <p14:sldId id="363"/>
            <p14:sldId id="361"/>
            <p14:sldId id="360"/>
            <p14:sldId id="358"/>
            <p14:sldId id="359"/>
          </p14:sldIdLst>
        </p14:section>
      </p14:sectionLst>
    </p:ext>
    <p:ext uri="{EFAFB233-063F-42B5-8137-9DF3F51BA10A}">
      <p15:sldGuideLst xmlns:p15="http://schemas.microsoft.com/office/powerpoint/2012/main">
        <p15:guide id="1" orient="horz" pos="3840">
          <p15:clr>
            <a:srgbClr val="A4A3A4"/>
          </p15:clr>
        </p15:guide>
        <p15:guide id="2" pos="201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E48312"/>
    <a:srgbClr val="AB620E"/>
    <a:srgbClr val="404040"/>
    <a:srgbClr val="EAEAEA"/>
    <a:srgbClr val="FF9900"/>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535" autoAdjust="0"/>
    <p:restoredTop sz="94125" autoAdjust="0"/>
  </p:normalViewPr>
  <p:slideViewPr>
    <p:cSldViewPr>
      <p:cViewPr varScale="1">
        <p:scale>
          <a:sx n="77" d="100"/>
          <a:sy n="77" d="100"/>
        </p:scale>
        <p:origin x="1090" y="62"/>
      </p:cViewPr>
      <p:guideLst>
        <p:guide orient="horz" pos="3840"/>
        <p:guide pos="2016"/>
      </p:guideLst>
    </p:cSldViewPr>
  </p:slideViewPr>
  <p:outlineViewPr>
    <p:cViewPr>
      <p:scale>
        <a:sx n="50" d="100"/>
        <a:sy n="50" d="100"/>
      </p:scale>
      <p:origin x="0" y="-51546"/>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handoutMaster" Target="handoutMasters/handout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F81060AE-71FC-427C-95DE-031CF24CF33F}"/>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pPr>
              <a:defRPr/>
            </a:pPr>
            <a:endParaRPr lang="en-US"/>
          </a:p>
        </p:txBody>
      </p:sp>
      <p:sp>
        <p:nvSpPr>
          <p:cNvPr id="23555" name="Rectangle 3">
            <a:extLst>
              <a:ext uri="{FF2B5EF4-FFF2-40B4-BE49-F238E27FC236}">
                <a16:creationId xmlns:a16="http://schemas.microsoft.com/office/drawing/2014/main" id="{C8F3923C-B376-4574-9461-D2E5DD1A0C71}"/>
              </a:ext>
            </a:extLst>
          </p:cNvPr>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pPr>
              <a:defRPr/>
            </a:pPr>
            <a:endParaRPr lang="en-US"/>
          </a:p>
        </p:txBody>
      </p:sp>
      <p:sp>
        <p:nvSpPr>
          <p:cNvPr id="23556" name="Rectangle 4">
            <a:extLst>
              <a:ext uri="{FF2B5EF4-FFF2-40B4-BE49-F238E27FC236}">
                <a16:creationId xmlns:a16="http://schemas.microsoft.com/office/drawing/2014/main" id="{07BF0502-F18C-4D9E-8CA6-6801388107DC}"/>
              </a:ext>
            </a:extLst>
          </p:cNvPr>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pPr>
              <a:defRPr/>
            </a:pPr>
            <a:endParaRPr lang="en-US"/>
          </a:p>
        </p:txBody>
      </p:sp>
      <p:sp>
        <p:nvSpPr>
          <p:cNvPr id="23557" name="Rectangle 5">
            <a:extLst>
              <a:ext uri="{FF2B5EF4-FFF2-40B4-BE49-F238E27FC236}">
                <a16:creationId xmlns:a16="http://schemas.microsoft.com/office/drawing/2014/main" id="{02EF07CE-638A-4FC3-89BE-1250A423703A}"/>
              </a:ext>
            </a:extLst>
          </p:cNvPr>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anose="02020603050405020304" pitchFamily="18" charset="0"/>
              </a:defRPr>
            </a:lvl1pPr>
          </a:lstStyle>
          <a:p>
            <a:pPr>
              <a:defRPr/>
            </a:pPr>
            <a:fld id="{1A29F75B-2663-4985-84F7-5FA691345805}"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9AD837EC-A8D2-4A3F-A797-E20B6DB36C88}"/>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pPr>
              <a:defRPr/>
            </a:pPr>
            <a:endParaRPr lang="en-US"/>
          </a:p>
        </p:txBody>
      </p:sp>
      <p:sp>
        <p:nvSpPr>
          <p:cNvPr id="18435" name="Rectangle 3">
            <a:extLst>
              <a:ext uri="{FF2B5EF4-FFF2-40B4-BE49-F238E27FC236}">
                <a16:creationId xmlns:a16="http://schemas.microsoft.com/office/drawing/2014/main" id="{A718CEF3-12E7-4214-A114-25DA18230A93}"/>
              </a:ext>
            </a:extLst>
          </p:cNvPr>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pPr>
              <a:defRPr/>
            </a:pPr>
            <a:endParaRPr lang="en-US"/>
          </a:p>
        </p:txBody>
      </p:sp>
      <p:sp>
        <p:nvSpPr>
          <p:cNvPr id="16388" name="Rectangle 4">
            <a:extLst>
              <a:ext uri="{FF2B5EF4-FFF2-40B4-BE49-F238E27FC236}">
                <a16:creationId xmlns:a16="http://schemas.microsoft.com/office/drawing/2014/main" id="{C4DC5E03-8989-4B01-8309-ED732B73440C}"/>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7" name="Rectangle 5">
            <a:extLst>
              <a:ext uri="{FF2B5EF4-FFF2-40B4-BE49-F238E27FC236}">
                <a16:creationId xmlns:a16="http://schemas.microsoft.com/office/drawing/2014/main" id="{1EB1385F-6F50-4D83-9DF9-906A0C278680}"/>
              </a:ext>
            </a:extLst>
          </p:cNvPr>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8438" name="Rectangle 6">
            <a:extLst>
              <a:ext uri="{FF2B5EF4-FFF2-40B4-BE49-F238E27FC236}">
                <a16:creationId xmlns:a16="http://schemas.microsoft.com/office/drawing/2014/main" id="{BAD4413E-4C76-4D50-8C1E-9BDDAE0766AB}"/>
              </a:ext>
            </a:extLst>
          </p:cNvPr>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pPr>
              <a:defRPr/>
            </a:pPr>
            <a:endParaRPr lang="en-US"/>
          </a:p>
        </p:txBody>
      </p:sp>
      <p:sp>
        <p:nvSpPr>
          <p:cNvPr id="18439" name="Rectangle 7">
            <a:extLst>
              <a:ext uri="{FF2B5EF4-FFF2-40B4-BE49-F238E27FC236}">
                <a16:creationId xmlns:a16="http://schemas.microsoft.com/office/drawing/2014/main" id="{71D12DD5-4D44-4B96-9E66-647790ED5529}"/>
              </a:ext>
            </a:extLst>
          </p:cNvPr>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anose="02020603050405020304" pitchFamily="18" charset="0"/>
              </a:defRPr>
            </a:lvl1pPr>
          </a:lstStyle>
          <a:p>
            <a:pPr>
              <a:defRPr/>
            </a:pPr>
            <a:fld id="{2C9D6896-330A-44EC-9C31-AF25AB2523ED}"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spcBef>
                <a:spcPct val="0"/>
              </a:spcBef>
              <a:buFontTx/>
              <a:buAutoNum type="arabicParenR"/>
            </a:pPr>
            <a:r>
              <a:rPr lang="en-US" altLang="en-US" sz="1200" dirty="0"/>
              <a:t>Building block approach</a:t>
            </a:r>
          </a:p>
          <a:p>
            <a:pPr marL="457200" indent="-457200">
              <a:spcBef>
                <a:spcPct val="0"/>
              </a:spcBef>
              <a:buFontTx/>
              <a:buAutoNum type="arabicParenR"/>
            </a:pPr>
            <a:r>
              <a:rPr lang="en-US" altLang="en-US" sz="1200" dirty="0"/>
              <a:t>Source connects to supplier</a:t>
            </a:r>
          </a:p>
          <a:p>
            <a:pPr marL="457200" indent="-457200">
              <a:spcBef>
                <a:spcPct val="0"/>
              </a:spcBef>
              <a:buFontTx/>
              <a:buAutoNum type="arabicParenR"/>
            </a:pPr>
            <a:r>
              <a:rPr lang="en-US" altLang="en-US" sz="1200" dirty="0"/>
              <a:t>Deliver connects to customer</a:t>
            </a:r>
          </a:p>
          <a:p>
            <a:pPr marL="457200" indent="-457200">
              <a:spcBef>
                <a:spcPct val="0"/>
              </a:spcBef>
              <a:buFontTx/>
              <a:buAutoNum type="arabicParenR"/>
            </a:pPr>
            <a:r>
              <a:rPr lang="en-US" altLang="en-US" sz="1200" dirty="0"/>
              <a:t>Not all companies have make</a:t>
            </a:r>
          </a:p>
          <a:p>
            <a:pPr marL="457200" indent="-457200">
              <a:spcBef>
                <a:spcPct val="0"/>
              </a:spcBef>
              <a:buFontTx/>
              <a:buAutoNum type="arabicParenR"/>
            </a:pPr>
            <a:r>
              <a:rPr lang="en-US" altLang="en-US" sz="1200" dirty="0"/>
              <a:t>We can model as far up or down the supply chain as we view important (not limited to two tiers)</a:t>
            </a:r>
          </a:p>
          <a:p>
            <a:pPr marL="457200" indent="-457200">
              <a:spcBef>
                <a:spcPct val="0"/>
              </a:spcBef>
              <a:buFontTx/>
              <a:buAutoNum type="arabicParenR"/>
            </a:pPr>
            <a:r>
              <a:rPr lang="en-US" altLang="en-US" sz="1200" dirty="0"/>
              <a:t>Customers and / or suppliers can be internal or external</a:t>
            </a:r>
          </a:p>
          <a:p>
            <a:endParaRPr lang="en-IN" dirty="0"/>
          </a:p>
        </p:txBody>
      </p:sp>
      <p:sp>
        <p:nvSpPr>
          <p:cNvPr id="4" name="Slide Number Placeholder 3"/>
          <p:cNvSpPr>
            <a:spLocks noGrp="1"/>
          </p:cNvSpPr>
          <p:nvPr>
            <p:ph type="sldNum" sz="quarter" idx="5"/>
          </p:nvPr>
        </p:nvSpPr>
        <p:spPr/>
        <p:txBody>
          <a:bodyPr/>
          <a:lstStyle/>
          <a:p>
            <a:pPr>
              <a:defRPr/>
            </a:pPr>
            <a:fld id="{2C9D6896-330A-44EC-9C31-AF25AB2523ED}" type="slidenum">
              <a:rPr lang="en-US" altLang="en-US" smtClean="0"/>
              <a:pPr>
                <a:defRPr/>
              </a:pPr>
              <a:t>6</a:t>
            </a:fld>
            <a:endParaRPr lang="en-US" altLang="en-US"/>
          </a:p>
        </p:txBody>
      </p:sp>
    </p:spTree>
    <p:extLst>
      <p:ext uri="{BB962C8B-B14F-4D97-AF65-F5344CB8AC3E}">
        <p14:creationId xmlns:p14="http://schemas.microsoft.com/office/powerpoint/2010/main" val="16398384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18">
            <a:extLst>
              <a:ext uri="{FF2B5EF4-FFF2-40B4-BE49-F238E27FC236}">
                <a16:creationId xmlns:a16="http://schemas.microsoft.com/office/drawing/2014/main" id="{271CF399-59B7-44F8-A6AC-D4B4509AA2BC}"/>
              </a:ext>
            </a:extLst>
          </p:cNvPr>
          <p:cNvSpPr>
            <a:spLocks noGrp="1" noChangeArrowheads="1"/>
          </p:cNvSpPr>
          <p:nvPr>
            <p:ph type="dt" sz="half" idx="10"/>
          </p:nvPr>
        </p:nvSpPr>
        <p:spPr>
          <a:ln/>
        </p:spPr>
        <p:txBody>
          <a:bodyPr/>
          <a:lstStyle>
            <a:lvl1pPr>
              <a:defRPr/>
            </a:lvl1pPr>
          </a:lstStyle>
          <a:p>
            <a:pPr>
              <a:defRPr/>
            </a:pPr>
            <a:fld id="{194095DF-745C-4E7D-97D2-DA2C053F2616}" type="datetime1">
              <a:rPr lang="en-US"/>
              <a:pPr>
                <a:defRPr/>
              </a:pPr>
              <a:t>3/31/2020</a:t>
            </a:fld>
            <a:endParaRPr lang="en-US"/>
          </a:p>
        </p:txBody>
      </p:sp>
      <p:sp>
        <p:nvSpPr>
          <p:cNvPr id="5" name="Rectangle 19">
            <a:extLst>
              <a:ext uri="{FF2B5EF4-FFF2-40B4-BE49-F238E27FC236}">
                <a16:creationId xmlns:a16="http://schemas.microsoft.com/office/drawing/2014/main" id="{CB0E813F-4E6F-43B4-B69C-5A269DEABE2C}"/>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7EA9F967-0282-4EF2-BD9C-20007D6CE466}"/>
              </a:ext>
            </a:extLst>
          </p:cNvPr>
          <p:cNvSpPr>
            <a:spLocks noGrp="1" noChangeArrowheads="1"/>
          </p:cNvSpPr>
          <p:nvPr>
            <p:ph type="sldNum" sz="quarter" idx="12"/>
          </p:nvPr>
        </p:nvSpPr>
        <p:spPr>
          <a:ln/>
        </p:spPr>
        <p:txBody>
          <a:bodyPr/>
          <a:lstStyle>
            <a:lvl1pPr>
              <a:defRPr/>
            </a:lvl1pPr>
          </a:lstStyle>
          <a:p>
            <a:pPr>
              <a:defRPr/>
            </a:pPr>
            <a:fld id="{659C2E11-2DAD-48FB-ACE2-5456CCE9A4F5}" type="slidenum">
              <a:rPr lang="en-US" altLang="en-US"/>
              <a:pPr>
                <a:defRPr/>
              </a:pPr>
              <a:t>‹#›</a:t>
            </a:fld>
            <a:endParaRPr lang="en-US" altLang="en-US"/>
          </a:p>
        </p:txBody>
      </p:sp>
    </p:spTree>
    <p:extLst>
      <p:ext uri="{BB962C8B-B14F-4D97-AF65-F5344CB8AC3E}">
        <p14:creationId xmlns:p14="http://schemas.microsoft.com/office/powerpoint/2010/main" val="1370210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8">
            <a:extLst>
              <a:ext uri="{FF2B5EF4-FFF2-40B4-BE49-F238E27FC236}">
                <a16:creationId xmlns:a16="http://schemas.microsoft.com/office/drawing/2014/main" id="{792B64FD-13FE-406D-AFA2-AE37A4016B5A}"/>
              </a:ext>
            </a:extLst>
          </p:cNvPr>
          <p:cNvSpPr>
            <a:spLocks noGrp="1" noChangeArrowheads="1"/>
          </p:cNvSpPr>
          <p:nvPr>
            <p:ph type="dt" sz="half" idx="10"/>
          </p:nvPr>
        </p:nvSpPr>
        <p:spPr>
          <a:ln/>
        </p:spPr>
        <p:txBody>
          <a:bodyPr/>
          <a:lstStyle>
            <a:lvl1pPr>
              <a:defRPr/>
            </a:lvl1pPr>
          </a:lstStyle>
          <a:p>
            <a:pPr>
              <a:defRPr/>
            </a:pPr>
            <a:fld id="{606D79CE-96E6-42C6-A7D5-0552A93D8977}" type="datetime1">
              <a:rPr lang="en-US"/>
              <a:pPr>
                <a:defRPr/>
              </a:pPr>
              <a:t>3/31/2020</a:t>
            </a:fld>
            <a:endParaRPr lang="en-US"/>
          </a:p>
        </p:txBody>
      </p:sp>
      <p:sp>
        <p:nvSpPr>
          <p:cNvPr id="5" name="Rectangle 19">
            <a:extLst>
              <a:ext uri="{FF2B5EF4-FFF2-40B4-BE49-F238E27FC236}">
                <a16:creationId xmlns:a16="http://schemas.microsoft.com/office/drawing/2014/main" id="{36B25C0A-FD59-4012-BFDE-EC0A0BCEF1AF}"/>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5206D30D-0A24-47C9-8BB1-7D3CACF24922}"/>
              </a:ext>
            </a:extLst>
          </p:cNvPr>
          <p:cNvSpPr>
            <a:spLocks noGrp="1" noChangeArrowheads="1"/>
          </p:cNvSpPr>
          <p:nvPr>
            <p:ph type="sldNum" sz="quarter" idx="12"/>
          </p:nvPr>
        </p:nvSpPr>
        <p:spPr>
          <a:ln/>
        </p:spPr>
        <p:txBody>
          <a:bodyPr/>
          <a:lstStyle>
            <a:lvl1pPr>
              <a:defRPr/>
            </a:lvl1pPr>
          </a:lstStyle>
          <a:p>
            <a:pPr>
              <a:defRPr/>
            </a:pPr>
            <a:fld id="{B1578C78-3A8C-46DD-957F-89CD9FCAE0F8}" type="slidenum">
              <a:rPr lang="en-US" altLang="en-US"/>
              <a:pPr>
                <a:defRPr/>
              </a:pPr>
              <a:t>‹#›</a:t>
            </a:fld>
            <a:endParaRPr lang="en-US" altLang="en-US"/>
          </a:p>
        </p:txBody>
      </p:sp>
    </p:spTree>
    <p:extLst>
      <p:ext uri="{BB962C8B-B14F-4D97-AF65-F5344CB8AC3E}">
        <p14:creationId xmlns:p14="http://schemas.microsoft.com/office/powerpoint/2010/main" val="18575761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1219200"/>
            <a:ext cx="1771650" cy="4953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295400" y="1219200"/>
            <a:ext cx="5162550" cy="4953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8">
            <a:extLst>
              <a:ext uri="{FF2B5EF4-FFF2-40B4-BE49-F238E27FC236}">
                <a16:creationId xmlns:a16="http://schemas.microsoft.com/office/drawing/2014/main" id="{616D9295-AE47-4A75-BA77-A4909BBC5467}"/>
              </a:ext>
            </a:extLst>
          </p:cNvPr>
          <p:cNvSpPr>
            <a:spLocks noGrp="1" noChangeArrowheads="1"/>
          </p:cNvSpPr>
          <p:nvPr>
            <p:ph type="dt" sz="half" idx="10"/>
          </p:nvPr>
        </p:nvSpPr>
        <p:spPr>
          <a:ln/>
        </p:spPr>
        <p:txBody>
          <a:bodyPr/>
          <a:lstStyle>
            <a:lvl1pPr>
              <a:defRPr/>
            </a:lvl1pPr>
          </a:lstStyle>
          <a:p>
            <a:pPr>
              <a:defRPr/>
            </a:pPr>
            <a:fld id="{1AA63486-C77F-4EF8-86F8-8B46BFD07119}" type="datetime1">
              <a:rPr lang="en-US"/>
              <a:pPr>
                <a:defRPr/>
              </a:pPr>
              <a:t>3/31/2020</a:t>
            </a:fld>
            <a:endParaRPr lang="en-US"/>
          </a:p>
        </p:txBody>
      </p:sp>
      <p:sp>
        <p:nvSpPr>
          <p:cNvPr id="5" name="Rectangle 19">
            <a:extLst>
              <a:ext uri="{FF2B5EF4-FFF2-40B4-BE49-F238E27FC236}">
                <a16:creationId xmlns:a16="http://schemas.microsoft.com/office/drawing/2014/main" id="{537EF929-4298-41F4-B22F-EAE6732525AA}"/>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93AE0A55-B869-4368-8A9F-CBABCE9A1EAC}"/>
              </a:ext>
            </a:extLst>
          </p:cNvPr>
          <p:cNvSpPr>
            <a:spLocks noGrp="1" noChangeArrowheads="1"/>
          </p:cNvSpPr>
          <p:nvPr>
            <p:ph type="sldNum" sz="quarter" idx="12"/>
          </p:nvPr>
        </p:nvSpPr>
        <p:spPr>
          <a:ln/>
        </p:spPr>
        <p:txBody>
          <a:bodyPr/>
          <a:lstStyle>
            <a:lvl1pPr>
              <a:defRPr/>
            </a:lvl1pPr>
          </a:lstStyle>
          <a:p>
            <a:pPr>
              <a:defRPr/>
            </a:pPr>
            <a:fld id="{97BF58BC-7696-4918-BBDA-46E9ADAC89DF}" type="slidenum">
              <a:rPr lang="en-US" altLang="en-US"/>
              <a:pPr>
                <a:defRPr/>
              </a:pPr>
              <a:t>‹#›</a:t>
            </a:fld>
            <a:endParaRPr lang="en-US" altLang="en-US"/>
          </a:p>
        </p:txBody>
      </p:sp>
    </p:spTree>
    <p:extLst>
      <p:ext uri="{BB962C8B-B14F-4D97-AF65-F5344CB8AC3E}">
        <p14:creationId xmlns:p14="http://schemas.microsoft.com/office/powerpoint/2010/main" val="19668532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51777FD-B9FC-4301-8948-A57AADA32EC8}"/>
              </a:ext>
            </a:extLst>
          </p:cNvPr>
          <p:cNvSpPr>
            <a:spLocks noGrp="1"/>
          </p:cNvSpPr>
          <p:nvPr>
            <p:ph type="dt" sz="half" idx="10"/>
          </p:nvPr>
        </p:nvSpPr>
        <p:spPr/>
        <p:txBody>
          <a:bodyPr/>
          <a:lstStyle>
            <a:lvl1pPr>
              <a:defRPr/>
            </a:lvl1pPr>
          </a:lstStyle>
          <a:p>
            <a:pPr>
              <a:defRPr/>
            </a:pPr>
            <a:fld id="{8BF84D19-10F8-4F7D-A7B8-729D0CE74317}" type="datetime1">
              <a:rPr lang="en-US"/>
              <a:pPr>
                <a:defRPr/>
              </a:pPr>
              <a:t>3/31/2020</a:t>
            </a:fld>
            <a:endParaRPr lang="en-US"/>
          </a:p>
        </p:txBody>
      </p:sp>
      <p:sp>
        <p:nvSpPr>
          <p:cNvPr id="5" name="Footer Placeholder 4">
            <a:extLst>
              <a:ext uri="{FF2B5EF4-FFF2-40B4-BE49-F238E27FC236}">
                <a16:creationId xmlns:a16="http://schemas.microsoft.com/office/drawing/2014/main" id="{5931D468-6DD6-48C5-82D6-8AA8D079F5E1}"/>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D29A7DA6-37F3-4E19-A882-9107F615820E}"/>
              </a:ext>
            </a:extLst>
          </p:cNvPr>
          <p:cNvSpPr>
            <a:spLocks noGrp="1"/>
          </p:cNvSpPr>
          <p:nvPr>
            <p:ph type="sldNum" sz="quarter" idx="12"/>
          </p:nvPr>
        </p:nvSpPr>
        <p:spPr/>
        <p:txBody>
          <a:bodyPr/>
          <a:lstStyle>
            <a:lvl1pPr>
              <a:defRPr/>
            </a:lvl1pPr>
          </a:lstStyle>
          <a:p>
            <a:pPr>
              <a:defRPr/>
            </a:pPr>
            <a:fld id="{E1D5C3E9-100E-438C-B985-E02998220C68}" type="slidenum">
              <a:rPr lang="en-US" altLang="en-US"/>
              <a:pPr>
                <a:defRPr/>
              </a:pPr>
              <a:t>‹#›</a:t>
            </a:fld>
            <a:endParaRPr lang="en-US" altLang="en-US"/>
          </a:p>
        </p:txBody>
      </p:sp>
    </p:spTree>
    <p:extLst>
      <p:ext uri="{BB962C8B-B14F-4D97-AF65-F5344CB8AC3E}">
        <p14:creationId xmlns:p14="http://schemas.microsoft.com/office/powerpoint/2010/main" val="36548088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345EFB-B246-4C74-A669-6C303D93E819}"/>
              </a:ext>
            </a:extLst>
          </p:cNvPr>
          <p:cNvSpPr>
            <a:spLocks noGrp="1"/>
          </p:cNvSpPr>
          <p:nvPr>
            <p:ph type="dt" sz="half" idx="10"/>
          </p:nvPr>
        </p:nvSpPr>
        <p:spPr/>
        <p:txBody>
          <a:bodyPr/>
          <a:lstStyle>
            <a:lvl1pPr>
              <a:defRPr/>
            </a:lvl1pPr>
          </a:lstStyle>
          <a:p>
            <a:pPr>
              <a:defRPr/>
            </a:pPr>
            <a:fld id="{476D4C33-047A-4936-9911-D16557497ADD}" type="datetime1">
              <a:rPr lang="en-US"/>
              <a:pPr>
                <a:defRPr/>
              </a:pPr>
              <a:t>3/31/2020</a:t>
            </a:fld>
            <a:endParaRPr lang="en-US"/>
          </a:p>
        </p:txBody>
      </p:sp>
      <p:sp>
        <p:nvSpPr>
          <p:cNvPr id="5" name="Footer Placeholder 4">
            <a:extLst>
              <a:ext uri="{FF2B5EF4-FFF2-40B4-BE49-F238E27FC236}">
                <a16:creationId xmlns:a16="http://schemas.microsoft.com/office/drawing/2014/main" id="{8429887D-A8FB-4B0B-8BAB-B50231DA93B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1AB821FE-5D38-42C8-8901-FB103ADB1167}"/>
              </a:ext>
            </a:extLst>
          </p:cNvPr>
          <p:cNvSpPr>
            <a:spLocks noGrp="1"/>
          </p:cNvSpPr>
          <p:nvPr>
            <p:ph type="sldNum" sz="quarter" idx="12"/>
          </p:nvPr>
        </p:nvSpPr>
        <p:spPr/>
        <p:txBody>
          <a:bodyPr/>
          <a:lstStyle>
            <a:lvl1pPr>
              <a:defRPr/>
            </a:lvl1pPr>
          </a:lstStyle>
          <a:p>
            <a:pPr>
              <a:defRPr/>
            </a:pPr>
            <a:fld id="{07A3F108-2015-4420-9D85-90B77B583565}" type="slidenum">
              <a:rPr lang="en-US" altLang="en-US"/>
              <a:pPr>
                <a:defRPr/>
              </a:pPr>
              <a:t>‹#›</a:t>
            </a:fld>
            <a:endParaRPr lang="en-US" altLang="en-US"/>
          </a:p>
        </p:txBody>
      </p:sp>
    </p:spTree>
    <p:extLst>
      <p:ext uri="{BB962C8B-B14F-4D97-AF65-F5344CB8AC3E}">
        <p14:creationId xmlns:p14="http://schemas.microsoft.com/office/powerpoint/2010/main" val="4531400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E30C098-C63F-4125-8A6B-391BA9C6BCE8}"/>
              </a:ext>
            </a:extLst>
          </p:cNvPr>
          <p:cNvSpPr>
            <a:spLocks noGrp="1"/>
          </p:cNvSpPr>
          <p:nvPr>
            <p:ph type="dt" sz="half" idx="10"/>
          </p:nvPr>
        </p:nvSpPr>
        <p:spPr/>
        <p:txBody>
          <a:bodyPr/>
          <a:lstStyle>
            <a:lvl1pPr>
              <a:defRPr/>
            </a:lvl1pPr>
          </a:lstStyle>
          <a:p>
            <a:pPr>
              <a:defRPr/>
            </a:pPr>
            <a:fld id="{2339036E-91EF-4E55-B517-BECA26BE1E92}" type="datetime1">
              <a:rPr lang="en-US"/>
              <a:pPr>
                <a:defRPr/>
              </a:pPr>
              <a:t>3/31/2020</a:t>
            </a:fld>
            <a:endParaRPr lang="en-US"/>
          </a:p>
        </p:txBody>
      </p:sp>
      <p:sp>
        <p:nvSpPr>
          <p:cNvPr id="5" name="Footer Placeholder 4">
            <a:extLst>
              <a:ext uri="{FF2B5EF4-FFF2-40B4-BE49-F238E27FC236}">
                <a16:creationId xmlns:a16="http://schemas.microsoft.com/office/drawing/2014/main" id="{D195AADD-D1DF-42C6-BBDA-4572908977CD}"/>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8CDEAD24-95D6-48B2-BCA2-48EE3EF438CA}"/>
              </a:ext>
            </a:extLst>
          </p:cNvPr>
          <p:cNvSpPr>
            <a:spLocks noGrp="1"/>
          </p:cNvSpPr>
          <p:nvPr>
            <p:ph type="sldNum" sz="quarter" idx="12"/>
          </p:nvPr>
        </p:nvSpPr>
        <p:spPr/>
        <p:txBody>
          <a:bodyPr/>
          <a:lstStyle>
            <a:lvl1pPr>
              <a:defRPr/>
            </a:lvl1pPr>
          </a:lstStyle>
          <a:p>
            <a:pPr>
              <a:defRPr/>
            </a:pPr>
            <a:fld id="{A98EF7F6-D930-4D9F-B17E-196A3E77BA3C}" type="slidenum">
              <a:rPr lang="en-US" altLang="en-US"/>
              <a:pPr>
                <a:defRPr/>
              </a:pPr>
              <a:t>‹#›</a:t>
            </a:fld>
            <a:endParaRPr lang="en-US" altLang="en-US"/>
          </a:p>
        </p:txBody>
      </p:sp>
    </p:spTree>
    <p:extLst>
      <p:ext uri="{BB962C8B-B14F-4D97-AF65-F5344CB8AC3E}">
        <p14:creationId xmlns:p14="http://schemas.microsoft.com/office/powerpoint/2010/main" val="34537768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D20D6759-F1C3-4AF5-928B-36FFFC09E428}"/>
              </a:ext>
            </a:extLst>
          </p:cNvPr>
          <p:cNvSpPr>
            <a:spLocks noGrp="1"/>
          </p:cNvSpPr>
          <p:nvPr>
            <p:ph type="dt" sz="half" idx="10"/>
          </p:nvPr>
        </p:nvSpPr>
        <p:spPr/>
        <p:txBody>
          <a:bodyPr/>
          <a:lstStyle>
            <a:lvl1pPr>
              <a:defRPr/>
            </a:lvl1pPr>
          </a:lstStyle>
          <a:p>
            <a:pPr>
              <a:defRPr/>
            </a:pPr>
            <a:fld id="{5474EBA3-5DB9-4E7A-83F5-B839184660B0}" type="datetime1">
              <a:rPr lang="en-US"/>
              <a:pPr>
                <a:defRPr/>
              </a:pPr>
              <a:t>3/31/2020</a:t>
            </a:fld>
            <a:endParaRPr lang="en-US"/>
          </a:p>
        </p:txBody>
      </p:sp>
      <p:sp>
        <p:nvSpPr>
          <p:cNvPr id="6" name="Footer Placeholder 4">
            <a:extLst>
              <a:ext uri="{FF2B5EF4-FFF2-40B4-BE49-F238E27FC236}">
                <a16:creationId xmlns:a16="http://schemas.microsoft.com/office/drawing/2014/main" id="{AE0AEC01-6C9E-4731-8398-714C2235A8D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7" name="Slide Number Placeholder 5">
            <a:extLst>
              <a:ext uri="{FF2B5EF4-FFF2-40B4-BE49-F238E27FC236}">
                <a16:creationId xmlns:a16="http://schemas.microsoft.com/office/drawing/2014/main" id="{53875120-320F-4D18-8383-E002280829C0}"/>
              </a:ext>
            </a:extLst>
          </p:cNvPr>
          <p:cNvSpPr>
            <a:spLocks noGrp="1"/>
          </p:cNvSpPr>
          <p:nvPr>
            <p:ph type="sldNum" sz="quarter" idx="12"/>
          </p:nvPr>
        </p:nvSpPr>
        <p:spPr/>
        <p:txBody>
          <a:bodyPr/>
          <a:lstStyle>
            <a:lvl1pPr>
              <a:defRPr/>
            </a:lvl1pPr>
          </a:lstStyle>
          <a:p>
            <a:pPr>
              <a:defRPr/>
            </a:pPr>
            <a:fld id="{492959BF-4FDD-482A-BA8D-04D7FD5C105F}" type="slidenum">
              <a:rPr lang="en-US" altLang="en-US"/>
              <a:pPr>
                <a:defRPr/>
              </a:pPr>
              <a:t>‹#›</a:t>
            </a:fld>
            <a:endParaRPr lang="en-US" altLang="en-US"/>
          </a:p>
        </p:txBody>
      </p:sp>
    </p:spTree>
    <p:extLst>
      <p:ext uri="{BB962C8B-B14F-4D97-AF65-F5344CB8AC3E}">
        <p14:creationId xmlns:p14="http://schemas.microsoft.com/office/powerpoint/2010/main" val="31160055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B2807865-FE83-446D-B63C-EA3CF537B994}"/>
              </a:ext>
            </a:extLst>
          </p:cNvPr>
          <p:cNvSpPr>
            <a:spLocks noGrp="1"/>
          </p:cNvSpPr>
          <p:nvPr>
            <p:ph type="dt" sz="half" idx="10"/>
          </p:nvPr>
        </p:nvSpPr>
        <p:spPr/>
        <p:txBody>
          <a:bodyPr/>
          <a:lstStyle>
            <a:lvl1pPr>
              <a:defRPr/>
            </a:lvl1pPr>
          </a:lstStyle>
          <a:p>
            <a:pPr>
              <a:defRPr/>
            </a:pPr>
            <a:fld id="{C036C8B8-C129-47E3-A423-EE0579DF86CA}" type="datetime1">
              <a:rPr lang="en-US"/>
              <a:pPr>
                <a:defRPr/>
              </a:pPr>
              <a:t>3/31/2020</a:t>
            </a:fld>
            <a:endParaRPr lang="en-US"/>
          </a:p>
        </p:txBody>
      </p:sp>
      <p:sp>
        <p:nvSpPr>
          <p:cNvPr id="8" name="Footer Placeholder 4">
            <a:extLst>
              <a:ext uri="{FF2B5EF4-FFF2-40B4-BE49-F238E27FC236}">
                <a16:creationId xmlns:a16="http://schemas.microsoft.com/office/drawing/2014/main" id="{518BD207-605E-4E37-BC3A-FDD1B5916733}"/>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9" name="Slide Number Placeholder 5">
            <a:extLst>
              <a:ext uri="{FF2B5EF4-FFF2-40B4-BE49-F238E27FC236}">
                <a16:creationId xmlns:a16="http://schemas.microsoft.com/office/drawing/2014/main" id="{B350BA30-0AB4-4AFD-9A97-D0CBD29C6259}"/>
              </a:ext>
            </a:extLst>
          </p:cNvPr>
          <p:cNvSpPr>
            <a:spLocks noGrp="1"/>
          </p:cNvSpPr>
          <p:nvPr>
            <p:ph type="sldNum" sz="quarter" idx="12"/>
          </p:nvPr>
        </p:nvSpPr>
        <p:spPr/>
        <p:txBody>
          <a:bodyPr/>
          <a:lstStyle>
            <a:lvl1pPr>
              <a:defRPr/>
            </a:lvl1pPr>
          </a:lstStyle>
          <a:p>
            <a:pPr>
              <a:defRPr/>
            </a:pPr>
            <a:fld id="{11120F74-6F1A-42EF-9E3E-A52C522EF93C}" type="slidenum">
              <a:rPr lang="en-US" altLang="en-US"/>
              <a:pPr>
                <a:defRPr/>
              </a:pPr>
              <a:t>‹#›</a:t>
            </a:fld>
            <a:endParaRPr lang="en-US" altLang="en-US"/>
          </a:p>
        </p:txBody>
      </p:sp>
    </p:spTree>
    <p:extLst>
      <p:ext uri="{BB962C8B-B14F-4D97-AF65-F5344CB8AC3E}">
        <p14:creationId xmlns:p14="http://schemas.microsoft.com/office/powerpoint/2010/main" val="10428187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CD1140BD-BE4A-43FF-BE26-2EE1D0309933}"/>
              </a:ext>
            </a:extLst>
          </p:cNvPr>
          <p:cNvSpPr>
            <a:spLocks noGrp="1"/>
          </p:cNvSpPr>
          <p:nvPr>
            <p:ph type="dt" sz="half" idx="10"/>
          </p:nvPr>
        </p:nvSpPr>
        <p:spPr/>
        <p:txBody>
          <a:bodyPr/>
          <a:lstStyle>
            <a:lvl1pPr>
              <a:defRPr/>
            </a:lvl1pPr>
          </a:lstStyle>
          <a:p>
            <a:pPr>
              <a:defRPr/>
            </a:pPr>
            <a:fld id="{3AD56935-E398-46B1-A5C9-D6C358B2F969}" type="datetime1">
              <a:rPr lang="en-US"/>
              <a:pPr>
                <a:defRPr/>
              </a:pPr>
              <a:t>3/31/2020</a:t>
            </a:fld>
            <a:endParaRPr lang="en-US"/>
          </a:p>
        </p:txBody>
      </p:sp>
      <p:sp>
        <p:nvSpPr>
          <p:cNvPr id="4" name="Footer Placeholder 4">
            <a:extLst>
              <a:ext uri="{FF2B5EF4-FFF2-40B4-BE49-F238E27FC236}">
                <a16:creationId xmlns:a16="http://schemas.microsoft.com/office/drawing/2014/main" id="{FE246606-7691-4F94-A743-056881F8382C}"/>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5" name="Slide Number Placeholder 5">
            <a:extLst>
              <a:ext uri="{FF2B5EF4-FFF2-40B4-BE49-F238E27FC236}">
                <a16:creationId xmlns:a16="http://schemas.microsoft.com/office/drawing/2014/main" id="{00FB95DA-BB16-4687-A450-72C8B800EB34}"/>
              </a:ext>
            </a:extLst>
          </p:cNvPr>
          <p:cNvSpPr>
            <a:spLocks noGrp="1"/>
          </p:cNvSpPr>
          <p:nvPr>
            <p:ph type="sldNum" sz="quarter" idx="12"/>
          </p:nvPr>
        </p:nvSpPr>
        <p:spPr/>
        <p:txBody>
          <a:bodyPr/>
          <a:lstStyle>
            <a:lvl1pPr>
              <a:defRPr/>
            </a:lvl1pPr>
          </a:lstStyle>
          <a:p>
            <a:pPr>
              <a:defRPr/>
            </a:pPr>
            <a:fld id="{A3222939-606B-495C-A408-837943E62C0D}" type="slidenum">
              <a:rPr lang="en-US" altLang="en-US"/>
              <a:pPr>
                <a:defRPr/>
              </a:pPr>
              <a:t>‹#›</a:t>
            </a:fld>
            <a:endParaRPr lang="en-US" altLang="en-US"/>
          </a:p>
        </p:txBody>
      </p:sp>
    </p:spTree>
    <p:extLst>
      <p:ext uri="{BB962C8B-B14F-4D97-AF65-F5344CB8AC3E}">
        <p14:creationId xmlns:p14="http://schemas.microsoft.com/office/powerpoint/2010/main" val="7062295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82E5FB0C-2154-42AB-9629-9ED12B4B0F37}"/>
              </a:ext>
            </a:extLst>
          </p:cNvPr>
          <p:cNvSpPr>
            <a:spLocks noGrp="1"/>
          </p:cNvSpPr>
          <p:nvPr>
            <p:ph type="dt" sz="half" idx="10"/>
          </p:nvPr>
        </p:nvSpPr>
        <p:spPr/>
        <p:txBody>
          <a:bodyPr/>
          <a:lstStyle>
            <a:lvl1pPr>
              <a:defRPr/>
            </a:lvl1pPr>
          </a:lstStyle>
          <a:p>
            <a:pPr>
              <a:defRPr/>
            </a:pPr>
            <a:fld id="{0CFEFB4C-DA63-47CD-89A6-9CE7A9F2BEA5}" type="datetime1">
              <a:rPr lang="en-US"/>
              <a:pPr>
                <a:defRPr/>
              </a:pPr>
              <a:t>3/31/2020</a:t>
            </a:fld>
            <a:endParaRPr lang="en-US"/>
          </a:p>
        </p:txBody>
      </p:sp>
      <p:sp>
        <p:nvSpPr>
          <p:cNvPr id="3" name="Footer Placeholder 4">
            <a:extLst>
              <a:ext uri="{FF2B5EF4-FFF2-40B4-BE49-F238E27FC236}">
                <a16:creationId xmlns:a16="http://schemas.microsoft.com/office/drawing/2014/main" id="{275D1102-3E0E-470E-A759-8807CEC1CCE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4" name="Slide Number Placeholder 5">
            <a:extLst>
              <a:ext uri="{FF2B5EF4-FFF2-40B4-BE49-F238E27FC236}">
                <a16:creationId xmlns:a16="http://schemas.microsoft.com/office/drawing/2014/main" id="{AD4A630B-277C-4EFE-875C-3BE584FC370B}"/>
              </a:ext>
            </a:extLst>
          </p:cNvPr>
          <p:cNvSpPr>
            <a:spLocks noGrp="1"/>
          </p:cNvSpPr>
          <p:nvPr>
            <p:ph type="sldNum" sz="quarter" idx="12"/>
          </p:nvPr>
        </p:nvSpPr>
        <p:spPr/>
        <p:txBody>
          <a:bodyPr/>
          <a:lstStyle>
            <a:lvl1pPr>
              <a:defRPr/>
            </a:lvl1pPr>
          </a:lstStyle>
          <a:p>
            <a:pPr>
              <a:defRPr/>
            </a:pPr>
            <a:fld id="{FEF1D3ED-8B6F-4B2A-B410-3DC962B4F934}" type="slidenum">
              <a:rPr lang="en-US" altLang="en-US"/>
              <a:pPr>
                <a:defRPr/>
              </a:pPr>
              <a:t>‹#›</a:t>
            </a:fld>
            <a:endParaRPr lang="en-US" altLang="en-US"/>
          </a:p>
        </p:txBody>
      </p:sp>
    </p:spTree>
    <p:extLst>
      <p:ext uri="{BB962C8B-B14F-4D97-AF65-F5344CB8AC3E}">
        <p14:creationId xmlns:p14="http://schemas.microsoft.com/office/powerpoint/2010/main" val="41073528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C9D58401-AA0D-4CE5-8BC9-5AE24B19F1EE}"/>
              </a:ext>
            </a:extLst>
          </p:cNvPr>
          <p:cNvSpPr>
            <a:spLocks noGrp="1"/>
          </p:cNvSpPr>
          <p:nvPr>
            <p:ph type="dt" sz="half" idx="10"/>
          </p:nvPr>
        </p:nvSpPr>
        <p:spPr/>
        <p:txBody>
          <a:bodyPr/>
          <a:lstStyle>
            <a:lvl1pPr>
              <a:defRPr/>
            </a:lvl1pPr>
          </a:lstStyle>
          <a:p>
            <a:pPr>
              <a:defRPr/>
            </a:pPr>
            <a:fld id="{C9C59264-2855-4A85-A2BA-271AA1FA0D1F}" type="datetime1">
              <a:rPr lang="en-US"/>
              <a:pPr>
                <a:defRPr/>
              </a:pPr>
              <a:t>3/31/2020</a:t>
            </a:fld>
            <a:endParaRPr lang="en-US"/>
          </a:p>
        </p:txBody>
      </p:sp>
      <p:sp>
        <p:nvSpPr>
          <p:cNvPr id="6" name="Footer Placeholder 4">
            <a:extLst>
              <a:ext uri="{FF2B5EF4-FFF2-40B4-BE49-F238E27FC236}">
                <a16:creationId xmlns:a16="http://schemas.microsoft.com/office/drawing/2014/main" id="{B24D6753-619C-40BF-B3FB-F7CD8C04E61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7" name="Slide Number Placeholder 5">
            <a:extLst>
              <a:ext uri="{FF2B5EF4-FFF2-40B4-BE49-F238E27FC236}">
                <a16:creationId xmlns:a16="http://schemas.microsoft.com/office/drawing/2014/main" id="{011C249F-87A8-4851-A442-1E2C10CF8A6C}"/>
              </a:ext>
            </a:extLst>
          </p:cNvPr>
          <p:cNvSpPr>
            <a:spLocks noGrp="1"/>
          </p:cNvSpPr>
          <p:nvPr>
            <p:ph type="sldNum" sz="quarter" idx="12"/>
          </p:nvPr>
        </p:nvSpPr>
        <p:spPr/>
        <p:txBody>
          <a:bodyPr/>
          <a:lstStyle>
            <a:lvl1pPr>
              <a:defRPr/>
            </a:lvl1pPr>
          </a:lstStyle>
          <a:p>
            <a:pPr>
              <a:defRPr/>
            </a:pPr>
            <a:fld id="{6D731155-45D4-4642-873D-A8DA2CD6F2B7}" type="slidenum">
              <a:rPr lang="en-US" altLang="en-US"/>
              <a:pPr>
                <a:defRPr/>
              </a:pPr>
              <a:t>‹#›</a:t>
            </a:fld>
            <a:endParaRPr lang="en-US" altLang="en-US"/>
          </a:p>
        </p:txBody>
      </p:sp>
    </p:spTree>
    <p:extLst>
      <p:ext uri="{BB962C8B-B14F-4D97-AF65-F5344CB8AC3E}">
        <p14:creationId xmlns:p14="http://schemas.microsoft.com/office/powerpoint/2010/main" val="2470326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8">
            <a:extLst>
              <a:ext uri="{FF2B5EF4-FFF2-40B4-BE49-F238E27FC236}">
                <a16:creationId xmlns:a16="http://schemas.microsoft.com/office/drawing/2014/main" id="{8854A22A-462A-4C48-9F35-DF0805A1EE4B}"/>
              </a:ext>
            </a:extLst>
          </p:cNvPr>
          <p:cNvSpPr>
            <a:spLocks noGrp="1" noChangeArrowheads="1"/>
          </p:cNvSpPr>
          <p:nvPr>
            <p:ph type="dt" sz="half" idx="10"/>
          </p:nvPr>
        </p:nvSpPr>
        <p:spPr>
          <a:ln/>
        </p:spPr>
        <p:txBody>
          <a:bodyPr/>
          <a:lstStyle>
            <a:lvl1pPr>
              <a:defRPr/>
            </a:lvl1pPr>
          </a:lstStyle>
          <a:p>
            <a:pPr>
              <a:defRPr/>
            </a:pPr>
            <a:fld id="{8C580A8D-55AF-4407-AB32-1F4588DE20D4}" type="datetime1">
              <a:rPr lang="en-US"/>
              <a:pPr>
                <a:defRPr/>
              </a:pPr>
              <a:t>3/31/2020</a:t>
            </a:fld>
            <a:endParaRPr lang="en-US"/>
          </a:p>
        </p:txBody>
      </p:sp>
      <p:sp>
        <p:nvSpPr>
          <p:cNvPr id="5" name="Rectangle 19">
            <a:extLst>
              <a:ext uri="{FF2B5EF4-FFF2-40B4-BE49-F238E27FC236}">
                <a16:creationId xmlns:a16="http://schemas.microsoft.com/office/drawing/2014/main" id="{CCA1DB33-3377-44E5-9A3B-8A0110E627A3}"/>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D8A17828-A61E-4103-92F0-F4DBA61194EA}"/>
              </a:ext>
            </a:extLst>
          </p:cNvPr>
          <p:cNvSpPr>
            <a:spLocks noGrp="1" noChangeArrowheads="1"/>
          </p:cNvSpPr>
          <p:nvPr>
            <p:ph type="sldNum" sz="quarter" idx="12"/>
          </p:nvPr>
        </p:nvSpPr>
        <p:spPr>
          <a:ln/>
        </p:spPr>
        <p:txBody>
          <a:bodyPr/>
          <a:lstStyle>
            <a:lvl1pPr>
              <a:defRPr/>
            </a:lvl1pPr>
          </a:lstStyle>
          <a:p>
            <a:pPr>
              <a:defRPr/>
            </a:pPr>
            <a:fld id="{9A79FD19-A407-4D50-AE35-33587048C7FD}" type="slidenum">
              <a:rPr lang="en-US" altLang="en-US"/>
              <a:pPr>
                <a:defRPr/>
              </a:pPr>
              <a:t>‹#›</a:t>
            </a:fld>
            <a:endParaRPr lang="en-US" altLang="en-US"/>
          </a:p>
        </p:txBody>
      </p:sp>
    </p:spTree>
    <p:extLst>
      <p:ext uri="{BB962C8B-B14F-4D97-AF65-F5344CB8AC3E}">
        <p14:creationId xmlns:p14="http://schemas.microsoft.com/office/powerpoint/2010/main" val="363423210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BB159C7B-89FE-441A-AE55-1A0D913A670D}"/>
              </a:ext>
            </a:extLst>
          </p:cNvPr>
          <p:cNvSpPr>
            <a:spLocks noGrp="1"/>
          </p:cNvSpPr>
          <p:nvPr>
            <p:ph type="dt" sz="half" idx="10"/>
          </p:nvPr>
        </p:nvSpPr>
        <p:spPr/>
        <p:txBody>
          <a:bodyPr/>
          <a:lstStyle>
            <a:lvl1pPr>
              <a:defRPr/>
            </a:lvl1pPr>
          </a:lstStyle>
          <a:p>
            <a:pPr>
              <a:defRPr/>
            </a:pPr>
            <a:fld id="{05B4B074-D40A-41E9-8A4D-1DD6054AB9D2}" type="datetime1">
              <a:rPr lang="en-US"/>
              <a:pPr>
                <a:defRPr/>
              </a:pPr>
              <a:t>3/31/2020</a:t>
            </a:fld>
            <a:endParaRPr lang="en-US"/>
          </a:p>
        </p:txBody>
      </p:sp>
      <p:sp>
        <p:nvSpPr>
          <p:cNvPr id="6" name="Footer Placeholder 4">
            <a:extLst>
              <a:ext uri="{FF2B5EF4-FFF2-40B4-BE49-F238E27FC236}">
                <a16:creationId xmlns:a16="http://schemas.microsoft.com/office/drawing/2014/main" id="{E765EA30-5E7A-45A7-8D5E-33015E1C01B5}"/>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7" name="Slide Number Placeholder 5">
            <a:extLst>
              <a:ext uri="{FF2B5EF4-FFF2-40B4-BE49-F238E27FC236}">
                <a16:creationId xmlns:a16="http://schemas.microsoft.com/office/drawing/2014/main" id="{D658ACD4-A322-4035-99F7-ACCA3A0A8BB1}"/>
              </a:ext>
            </a:extLst>
          </p:cNvPr>
          <p:cNvSpPr>
            <a:spLocks noGrp="1"/>
          </p:cNvSpPr>
          <p:nvPr>
            <p:ph type="sldNum" sz="quarter" idx="12"/>
          </p:nvPr>
        </p:nvSpPr>
        <p:spPr/>
        <p:txBody>
          <a:bodyPr/>
          <a:lstStyle>
            <a:lvl1pPr>
              <a:defRPr/>
            </a:lvl1pPr>
          </a:lstStyle>
          <a:p>
            <a:pPr>
              <a:defRPr/>
            </a:pPr>
            <a:fld id="{E2B77A7A-A7C4-4AE8-8EBC-2B22A6EB303D}" type="slidenum">
              <a:rPr lang="en-US" altLang="en-US"/>
              <a:pPr>
                <a:defRPr/>
              </a:pPr>
              <a:t>‹#›</a:t>
            </a:fld>
            <a:endParaRPr lang="en-US" altLang="en-US"/>
          </a:p>
        </p:txBody>
      </p:sp>
    </p:spTree>
    <p:extLst>
      <p:ext uri="{BB962C8B-B14F-4D97-AF65-F5344CB8AC3E}">
        <p14:creationId xmlns:p14="http://schemas.microsoft.com/office/powerpoint/2010/main" val="12664770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8776A29-258E-4977-958A-82F5B6A2A0DD}"/>
              </a:ext>
            </a:extLst>
          </p:cNvPr>
          <p:cNvSpPr>
            <a:spLocks noGrp="1"/>
          </p:cNvSpPr>
          <p:nvPr>
            <p:ph type="dt" sz="half" idx="10"/>
          </p:nvPr>
        </p:nvSpPr>
        <p:spPr/>
        <p:txBody>
          <a:bodyPr/>
          <a:lstStyle>
            <a:lvl1pPr>
              <a:defRPr/>
            </a:lvl1pPr>
          </a:lstStyle>
          <a:p>
            <a:pPr>
              <a:defRPr/>
            </a:pPr>
            <a:fld id="{2BD045FC-17BE-4EE6-B9BC-E3E965C7BACB}" type="datetime1">
              <a:rPr lang="en-US"/>
              <a:pPr>
                <a:defRPr/>
              </a:pPr>
              <a:t>3/31/2020</a:t>
            </a:fld>
            <a:endParaRPr lang="en-US"/>
          </a:p>
        </p:txBody>
      </p:sp>
      <p:sp>
        <p:nvSpPr>
          <p:cNvPr id="5" name="Footer Placeholder 4">
            <a:extLst>
              <a:ext uri="{FF2B5EF4-FFF2-40B4-BE49-F238E27FC236}">
                <a16:creationId xmlns:a16="http://schemas.microsoft.com/office/drawing/2014/main" id="{10363223-8133-403D-8F8F-54C0F6BFCCF1}"/>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AC519E87-12CA-4E1B-88F2-DF752500C408}"/>
              </a:ext>
            </a:extLst>
          </p:cNvPr>
          <p:cNvSpPr>
            <a:spLocks noGrp="1"/>
          </p:cNvSpPr>
          <p:nvPr>
            <p:ph type="sldNum" sz="quarter" idx="12"/>
          </p:nvPr>
        </p:nvSpPr>
        <p:spPr/>
        <p:txBody>
          <a:bodyPr/>
          <a:lstStyle>
            <a:lvl1pPr>
              <a:defRPr/>
            </a:lvl1pPr>
          </a:lstStyle>
          <a:p>
            <a:pPr>
              <a:defRPr/>
            </a:pPr>
            <a:fld id="{476B3639-80AC-4D7D-A39D-244FA9C060C7}" type="slidenum">
              <a:rPr lang="en-US" altLang="en-US"/>
              <a:pPr>
                <a:defRPr/>
              </a:pPr>
              <a:t>‹#›</a:t>
            </a:fld>
            <a:endParaRPr lang="en-US" altLang="en-US"/>
          </a:p>
        </p:txBody>
      </p:sp>
    </p:spTree>
    <p:extLst>
      <p:ext uri="{BB962C8B-B14F-4D97-AF65-F5344CB8AC3E}">
        <p14:creationId xmlns:p14="http://schemas.microsoft.com/office/powerpoint/2010/main" val="11961103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DC8CC2-9E04-4493-9546-1E32C1EE4370}"/>
              </a:ext>
            </a:extLst>
          </p:cNvPr>
          <p:cNvSpPr>
            <a:spLocks noGrp="1"/>
          </p:cNvSpPr>
          <p:nvPr>
            <p:ph type="dt" sz="half" idx="10"/>
          </p:nvPr>
        </p:nvSpPr>
        <p:spPr/>
        <p:txBody>
          <a:bodyPr/>
          <a:lstStyle>
            <a:lvl1pPr>
              <a:defRPr/>
            </a:lvl1pPr>
          </a:lstStyle>
          <a:p>
            <a:pPr>
              <a:defRPr/>
            </a:pPr>
            <a:fld id="{BFE5B573-CE31-4C44-83A4-1451A025CAA8}" type="datetime1">
              <a:rPr lang="en-US"/>
              <a:pPr>
                <a:defRPr/>
              </a:pPr>
              <a:t>3/31/2020</a:t>
            </a:fld>
            <a:endParaRPr lang="en-US"/>
          </a:p>
        </p:txBody>
      </p:sp>
      <p:sp>
        <p:nvSpPr>
          <p:cNvPr id="5" name="Footer Placeholder 4">
            <a:extLst>
              <a:ext uri="{FF2B5EF4-FFF2-40B4-BE49-F238E27FC236}">
                <a16:creationId xmlns:a16="http://schemas.microsoft.com/office/drawing/2014/main" id="{7DF56C5F-4AEB-4EC0-B1B2-A15529FFE2A4}"/>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4C98D2D7-ADEE-4DF0-876A-7583B725A041}"/>
              </a:ext>
            </a:extLst>
          </p:cNvPr>
          <p:cNvSpPr>
            <a:spLocks noGrp="1"/>
          </p:cNvSpPr>
          <p:nvPr>
            <p:ph type="sldNum" sz="quarter" idx="12"/>
          </p:nvPr>
        </p:nvSpPr>
        <p:spPr/>
        <p:txBody>
          <a:bodyPr/>
          <a:lstStyle>
            <a:lvl1pPr>
              <a:defRPr/>
            </a:lvl1pPr>
          </a:lstStyle>
          <a:p>
            <a:pPr>
              <a:defRPr/>
            </a:pPr>
            <a:fld id="{B838EEE2-2FE8-4480-B08E-26441F46FE7A}" type="slidenum">
              <a:rPr lang="en-US" altLang="en-US"/>
              <a:pPr>
                <a:defRPr/>
              </a:pPr>
              <a:t>‹#›</a:t>
            </a:fld>
            <a:endParaRPr lang="en-US" altLang="en-US"/>
          </a:p>
        </p:txBody>
      </p:sp>
    </p:spTree>
    <p:extLst>
      <p:ext uri="{BB962C8B-B14F-4D97-AF65-F5344CB8AC3E}">
        <p14:creationId xmlns:p14="http://schemas.microsoft.com/office/powerpoint/2010/main" val="3593417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27F365A-4DDB-4717-A9FC-0E77A7AE0A28}"/>
              </a:ext>
            </a:extLst>
          </p:cNvPr>
          <p:cNvSpPr/>
          <p:nvPr userDrawn="1"/>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5E390A63-E719-4205-AA03-135C3F514614}"/>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7" name="Straight Connector 6">
            <a:extLst>
              <a:ext uri="{FF2B5EF4-FFF2-40B4-BE49-F238E27FC236}">
                <a16:creationId xmlns:a16="http://schemas.microsoft.com/office/drawing/2014/main" id="{931A2E79-D516-40E6-BCBC-BFD70CEB076D}"/>
              </a:ext>
            </a:extLst>
          </p:cNvPr>
          <p:cNvCxnSpPr/>
          <p:nvPr/>
        </p:nvCxnSpPr>
        <p:spPr>
          <a:xfrm>
            <a:off x="822325" y="4360863"/>
            <a:ext cx="4181475"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Short Copyright">
            <a:extLst>
              <a:ext uri="{FF2B5EF4-FFF2-40B4-BE49-F238E27FC236}">
                <a16:creationId xmlns:a16="http://schemas.microsoft.com/office/drawing/2014/main" id="{5B4F02F2-D61F-4EC4-91D7-0BC9FD885156}"/>
              </a:ext>
            </a:extLst>
          </p:cNvPr>
          <p:cNvSpPr txBox="1">
            <a:spLocks noChangeArrowheads="1"/>
          </p:cNvSpPr>
          <p:nvPr userDrawn="1"/>
        </p:nvSpPr>
        <p:spPr bwMode="auto">
          <a:xfrm>
            <a:off x="8001000" y="6553428"/>
            <a:ext cx="4572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16-</a:t>
            </a:r>
            <a:fld id="{38FAC352-1F16-40BD-9319-889162353E1A}"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ctrTitle"/>
          </p:nvPr>
        </p:nvSpPr>
        <p:spPr>
          <a:xfrm>
            <a:off x="822960" y="758952"/>
            <a:ext cx="7543800" cy="3566160"/>
          </a:xfrm>
        </p:spPr>
        <p:txBody>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11" name="Content Placeholder 10">
            <a:extLst>
              <a:ext uri="{FF2B5EF4-FFF2-40B4-BE49-F238E27FC236}">
                <a16:creationId xmlns:a16="http://schemas.microsoft.com/office/drawing/2014/main" id="{4F593DF6-34C6-4992-849E-163F5B6947F9}"/>
              </a:ext>
            </a:extLst>
          </p:cNvPr>
          <p:cNvSpPr>
            <a:spLocks noGrp="1"/>
          </p:cNvSpPr>
          <p:nvPr>
            <p:ph sz="quarter" idx="13"/>
          </p:nvPr>
        </p:nvSpPr>
        <p:spPr>
          <a:xfrm>
            <a:off x="685800" y="5715000"/>
            <a:ext cx="7772400" cy="384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502184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Short Copyright">
            <a:extLst>
              <a:ext uri="{FF2B5EF4-FFF2-40B4-BE49-F238E27FC236}">
                <a16:creationId xmlns:a16="http://schemas.microsoft.com/office/drawing/2014/main" id="{27710BBF-6468-4B47-8C54-13AC754FFEC8}"/>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3BA2C387-F889-46B5-9DAA-B8B0BB0E0C84}"/>
              </a:ext>
            </a:extLst>
          </p:cNvPr>
          <p:cNvSpPr txBox="1">
            <a:spLocks noChangeArrowheads="1"/>
          </p:cNvSpPr>
          <p:nvPr userDrawn="1"/>
        </p:nvSpPr>
        <p:spPr bwMode="auto">
          <a:xfrm>
            <a:off x="8001000" y="6553428"/>
            <a:ext cx="4572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16-</a:t>
            </a:r>
            <a:fld id="{667A2876-106C-4427-9939-567F03251CD6}"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081574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2" name="Short Copyright">
            <a:extLst>
              <a:ext uri="{FF2B5EF4-FFF2-40B4-BE49-F238E27FC236}">
                <a16:creationId xmlns:a16="http://schemas.microsoft.com/office/drawing/2014/main" id="{F60DAE13-1D75-41A9-ACE9-90A4CC0FAF5D}"/>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 McGraw Hill</a:t>
            </a:r>
          </a:p>
        </p:txBody>
      </p:sp>
      <p:sp>
        <p:nvSpPr>
          <p:cNvPr id="13" name="Short Copyright">
            <a:extLst>
              <a:ext uri="{FF2B5EF4-FFF2-40B4-BE49-F238E27FC236}">
                <a16:creationId xmlns:a16="http://schemas.microsoft.com/office/drawing/2014/main" id="{376E1F57-F03B-43DF-8124-C443F5D1625A}"/>
              </a:ext>
            </a:extLst>
          </p:cNvPr>
          <p:cNvSpPr txBox="1">
            <a:spLocks noChangeArrowheads="1"/>
          </p:cNvSpPr>
          <p:nvPr userDrawn="1"/>
        </p:nvSpPr>
        <p:spPr bwMode="auto">
          <a:xfrm>
            <a:off x="8001000" y="6553428"/>
            <a:ext cx="4572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16-</a:t>
            </a:r>
            <a:fld id="{1D4819A7-67EB-4684-948B-54830B039028}"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22325" y="1846263"/>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a:extLst>
              <a:ext uri="{FF2B5EF4-FFF2-40B4-BE49-F238E27FC236}">
                <a16:creationId xmlns:a16="http://schemas.microsoft.com/office/drawing/2014/main" id="{4F023099-4E1A-4B4E-A186-EFFFC54CCB58}"/>
              </a:ext>
            </a:extLst>
          </p:cNvPr>
          <p:cNvSpPr>
            <a:spLocks noGrp="1"/>
          </p:cNvSpPr>
          <p:nvPr>
            <p:ph idx="11"/>
          </p:nvPr>
        </p:nvSpPr>
        <p:spPr>
          <a:xfrm>
            <a:off x="820948" y="2514600"/>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a:extLst>
              <a:ext uri="{FF2B5EF4-FFF2-40B4-BE49-F238E27FC236}">
                <a16:creationId xmlns:a16="http://schemas.microsoft.com/office/drawing/2014/main" id="{17CEE6C3-EFDC-40C2-95C4-A0DF2771AA9B}"/>
              </a:ext>
            </a:extLst>
          </p:cNvPr>
          <p:cNvSpPr>
            <a:spLocks noGrp="1"/>
          </p:cNvSpPr>
          <p:nvPr>
            <p:ph idx="12"/>
          </p:nvPr>
        </p:nvSpPr>
        <p:spPr>
          <a:xfrm>
            <a:off x="820948" y="3200400"/>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a:extLst>
              <a:ext uri="{FF2B5EF4-FFF2-40B4-BE49-F238E27FC236}">
                <a16:creationId xmlns:a16="http://schemas.microsoft.com/office/drawing/2014/main" id="{3CEA912C-41EA-41D3-B10E-E033A1A10ABF}"/>
              </a:ext>
            </a:extLst>
          </p:cNvPr>
          <p:cNvSpPr>
            <a:spLocks noGrp="1"/>
          </p:cNvSpPr>
          <p:nvPr>
            <p:ph idx="13"/>
          </p:nvPr>
        </p:nvSpPr>
        <p:spPr>
          <a:xfrm>
            <a:off x="820948" y="3844926"/>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a:extLst>
              <a:ext uri="{FF2B5EF4-FFF2-40B4-BE49-F238E27FC236}">
                <a16:creationId xmlns:a16="http://schemas.microsoft.com/office/drawing/2014/main" id="{C29C9F59-2C0B-491F-A692-081C2F52EE21}"/>
              </a:ext>
            </a:extLst>
          </p:cNvPr>
          <p:cNvSpPr>
            <a:spLocks noGrp="1"/>
          </p:cNvSpPr>
          <p:nvPr>
            <p:ph idx="14"/>
          </p:nvPr>
        </p:nvSpPr>
        <p:spPr>
          <a:xfrm>
            <a:off x="819571" y="4513263"/>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a:extLst>
              <a:ext uri="{FF2B5EF4-FFF2-40B4-BE49-F238E27FC236}">
                <a16:creationId xmlns:a16="http://schemas.microsoft.com/office/drawing/2014/main" id="{BCCA7483-8FAD-475A-A1F8-50B4228C965F}"/>
              </a:ext>
            </a:extLst>
          </p:cNvPr>
          <p:cNvSpPr>
            <a:spLocks noGrp="1"/>
          </p:cNvSpPr>
          <p:nvPr>
            <p:ph idx="15"/>
          </p:nvPr>
        </p:nvSpPr>
        <p:spPr>
          <a:xfrm>
            <a:off x="819571" y="5199063"/>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a:extLst>
              <a:ext uri="{FF2B5EF4-FFF2-40B4-BE49-F238E27FC236}">
                <a16:creationId xmlns:a16="http://schemas.microsoft.com/office/drawing/2014/main" id="{2DA09C9D-BFAD-4B5E-8AA0-42E8E608693A}"/>
              </a:ext>
            </a:extLst>
          </p:cNvPr>
          <p:cNvSpPr>
            <a:spLocks noGrp="1"/>
          </p:cNvSpPr>
          <p:nvPr>
            <p:ph idx="16"/>
          </p:nvPr>
        </p:nvSpPr>
        <p:spPr>
          <a:xfrm>
            <a:off x="820948" y="5808663"/>
            <a:ext cx="7543800" cy="515937"/>
          </a:xfrm>
        </p:spPr>
        <p:txBody>
          <a:bodyPr/>
          <a:lstStyle>
            <a:lvl1pPr marL="0" indent="0">
              <a:spcBef>
                <a:spcPts val="1000"/>
              </a:spcBef>
              <a:spcAft>
                <a:spcPts val="0"/>
              </a:spcAft>
              <a:buNone/>
              <a:defRPr/>
            </a:lvl1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914421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75DF50E-0E8C-44D9-9BE3-90F97579A13E}"/>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36F6D2F7-613A-4777-8D34-B43B69D65F1B}"/>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91FF4263-F6E3-4A3E-A7E6-209C1F48E680}"/>
              </a:ext>
            </a:extLst>
          </p:cNvPr>
          <p:cNvCxnSpPr/>
          <p:nvPr/>
        </p:nvCxnSpPr>
        <p:spPr>
          <a:xfrm>
            <a:off x="906463" y="4343400"/>
            <a:ext cx="7405687"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Short Copyright">
            <a:extLst>
              <a:ext uri="{FF2B5EF4-FFF2-40B4-BE49-F238E27FC236}">
                <a16:creationId xmlns:a16="http://schemas.microsoft.com/office/drawing/2014/main" id="{8AEFB0BE-AC6F-4659-9AC0-F6EFDFE5B9CB}"/>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8" name="Short Copyright">
            <a:extLst>
              <a:ext uri="{FF2B5EF4-FFF2-40B4-BE49-F238E27FC236}">
                <a16:creationId xmlns:a16="http://schemas.microsoft.com/office/drawing/2014/main" id="{DA74F0F6-FC1E-4399-8F02-BB04F3EAC9CB}"/>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91CE16F9-2D63-42CE-8054-5858519FF943}"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a:xfrm>
            <a:off x="822960" y="758952"/>
            <a:ext cx="7543800" cy="3566160"/>
          </a:xfrm>
        </p:spPr>
        <p:txBody>
          <a:bodyPr anchorCtr="0"/>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9" name="Date Placeholder 3">
            <a:extLst>
              <a:ext uri="{FF2B5EF4-FFF2-40B4-BE49-F238E27FC236}">
                <a16:creationId xmlns:a16="http://schemas.microsoft.com/office/drawing/2014/main" id="{3C471A6D-7498-44CB-947A-DACB86DBE6C7}"/>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EB64B160-5EFB-44FB-ADCE-65FFD3DEBCCE}" type="datetime1">
              <a:rPr lang="en-US"/>
              <a:pPr>
                <a:defRPr/>
              </a:pPr>
              <a:t>3/31/2020</a:t>
            </a:fld>
            <a:endParaRPr lang="en-US"/>
          </a:p>
        </p:txBody>
      </p:sp>
      <p:sp>
        <p:nvSpPr>
          <p:cNvPr id="10" name="Footer Placeholder 4">
            <a:extLst>
              <a:ext uri="{FF2B5EF4-FFF2-40B4-BE49-F238E27FC236}">
                <a16:creationId xmlns:a16="http://schemas.microsoft.com/office/drawing/2014/main" id="{9747D993-99A0-4BC6-A858-C63E628DA6B6}"/>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346184785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Short Copyright">
            <a:extLst>
              <a:ext uri="{FF2B5EF4-FFF2-40B4-BE49-F238E27FC236}">
                <a16:creationId xmlns:a16="http://schemas.microsoft.com/office/drawing/2014/main" id="{37ED16F2-636E-4B86-97EF-06B475B01E4C}"/>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6" name="Short Copyright">
            <a:extLst>
              <a:ext uri="{FF2B5EF4-FFF2-40B4-BE49-F238E27FC236}">
                <a16:creationId xmlns:a16="http://schemas.microsoft.com/office/drawing/2014/main" id="{DE811E1D-1EC5-4B56-9F1B-ED4E5484E4B0}"/>
              </a:ext>
            </a:extLst>
          </p:cNvPr>
          <p:cNvSpPr txBox="1">
            <a:spLocks noChangeArrowheads="1"/>
          </p:cNvSpPr>
          <p:nvPr userDrawn="1"/>
        </p:nvSpPr>
        <p:spPr bwMode="auto">
          <a:xfrm>
            <a:off x="8001000" y="6553428"/>
            <a:ext cx="4572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16-</a:t>
            </a:r>
            <a:fld id="{DAD64777-ACA4-444A-A155-4D26C961B4DE}" type="slidenum">
              <a:rPr lang="en-US" altLang="en-US" sz="800" smtClean="0">
                <a:solidFill>
                  <a:schemeClr val="bg1"/>
                </a:solidFill>
              </a:rPr>
              <a:pPr>
                <a:defRPr/>
              </a:pPr>
              <a:t>‹#›</a:t>
            </a:fld>
            <a:endParaRPr lang="en-US" altLang="en-US" sz="800" dirty="0">
              <a:solidFill>
                <a:schemeClr val="bg1"/>
              </a:solidFill>
            </a:endParaRPr>
          </a:p>
        </p:txBody>
      </p:sp>
      <p:sp>
        <p:nvSpPr>
          <p:cNvPr id="8" name="Title 7"/>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6"/>
            <a:ext cx="3703320" cy="402335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1CA07547-3729-4A5B-A979-F264B443E3ED}"/>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9BB80A78-2367-4BE1-BC5F-394F5C5BC41E}" type="datetime1">
              <a:rPr lang="en-US"/>
              <a:pPr>
                <a:defRPr/>
              </a:pPr>
              <a:t>3/31/2020</a:t>
            </a:fld>
            <a:endParaRPr lang="en-US"/>
          </a:p>
        </p:txBody>
      </p:sp>
      <p:sp>
        <p:nvSpPr>
          <p:cNvPr id="9" name="Footer Placeholder 4">
            <a:extLst>
              <a:ext uri="{FF2B5EF4-FFF2-40B4-BE49-F238E27FC236}">
                <a16:creationId xmlns:a16="http://schemas.microsoft.com/office/drawing/2014/main" id="{FFCD6FAD-93C4-4B59-9F59-D5A1D326FD2A}"/>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870751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Short Copyright">
            <a:extLst>
              <a:ext uri="{FF2B5EF4-FFF2-40B4-BE49-F238E27FC236}">
                <a16:creationId xmlns:a16="http://schemas.microsoft.com/office/drawing/2014/main" id="{74AAA5AE-D788-4762-9D7E-6B6159E90034}"/>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8" name="Short Copyright">
            <a:extLst>
              <a:ext uri="{FF2B5EF4-FFF2-40B4-BE49-F238E27FC236}">
                <a16:creationId xmlns:a16="http://schemas.microsoft.com/office/drawing/2014/main" id="{1BA0463F-4C8A-4F84-BB8C-DC42A95621D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05C22572-FF07-457D-9B6F-5EEE20C3259D}" type="slidenum">
              <a:rPr lang="en-US" altLang="en-US" sz="800" smtClean="0">
                <a:solidFill>
                  <a:schemeClr val="bg1"/>
                </a:solidFill>
              </a:rPr>
              <a:pPr>
                <a:defRPr/>
              </a:pPr>
              <a:t>‹#›</a:t>
            </a:fld>
            <a:endParaRPr lang="en-US" altLang="en-US" sz="800" dirty="0">
              <a:solidFill>
                <a:schemeClr val="bg1"/>
              </a:solidFill>
            </a:endParaRPr>
          </a:p>
        </p:txBody>
      </p:sp>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22960" y="2582334"/>
            <a:ext cx="370332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Date Placeholder 3">
            <a:extLst>
              <a:ext uri="{FF2B5EF4-FFF2-40B4-BE49-F238E27FC236}">
                <a16:creationId xmlns:a16="http://schemas.microsoft.com/office/drawing/2014/main" id="{E81BB932-051F-4FDE-91D6-3FBAE4F2F50C}"/>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54F86AAD-180A-45EA-830F-28B0BBF49043}" type="datetime1">
              <a:rPr lang="en-US"/>
              <a:pPr>
                <a:defRPr/>
              </a:pPr>
              <a:t>3/31/2020</a:t>
            </a:fld>
            <a:endParaRPr lang="en-US"/>
          </a:p>
        </p:txBody>
      </p:sp>
      <p:sp>
        <p:nvSpPr>
          <p:cNvPr id="11" name="Footer Placeholder 4">
            <a:extLst>
              <a:ext uri="{FF2B5EF4-FFF2-40B4-BE49-F238E27FC236}">
                <a16:creationId xmlns:a16="http://schemas.microsoft.com/office/drawing/2014/main" id="{3014A130-F9FF-45FE-A61C-7394439FFF0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55122035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Short Copyright">
            <a:extLst>
              <a:ext uri="{FF2B5EF4-FFF2-40B4-BE49-F238E27FC236}">
                <a16:creationId xmlns:a16="http://schemas.microsoft.com/office/drawing/2014/main" id="{CBA15B80-0848-492D-B9A6-E58A391F16D1}"/>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4" name="Short Copyright">
            <a:extLst>
              <a:ext uri="{FF2B5EF4-FFF2-40B4-BE49-F238E27FC236}">
                <a16:creationId xmlns:a16="http://schemas.microsoft.com/office/drawing/2014/main" id="{803A67E4-C6A4-4308-8064-EA8AE78B584F}"/>
              </a:ext>
            </a:extLst>
          </p:cNvPr>
          <p:cNvSpPr txBox="1">
            <a:spLocks noChangeArrowheads="1"/>
          </p:cNvSpPr>
          <p:nvPr userDrawn="1"/>
        </p:nvSpPr>
        <p:spPr bwMode="auto">
          <a:xfrm>
            <a:off x="8000999" y="6553428"/>
            <a:ext cx="36512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16-</a:t>
            </a:r>
            <a:fld id="{0676A28F-A354-4A6F-873B-331F8285BA38}"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5" name="Date Placeholder 3">
            <a:extLst>
              <a:ext uri="{FF2B5EF4-FFF2-40B4-BE49-F238E27FC236}">
                <a16:creationId xmlns:a16="http://schemas.microsoft.com/office/drawing/2014/main" id="{6193C9DC-C901-4C05-9267-0A8D2092BC1F}"/>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C8E9D435-5432-4276-951E-17A8CDDFEA30}" type="datetime1">
              <a:rPr lang="en-US"/>
              <a:pPr>
                <a:defRPr/>
              </a:pPr>
              <a:t>3/31/2020</a:t>
            </a:fld>
            <a:endParaRPr lang="en-US"/>
          </a:p>
        </p:txBody>
      </p:sp>
      <p:sp>
        <p:nvSpPr>
          <p:cNvPr id="6" name="Footer Placeholder 4">
            <a:extLst>
              <a:ext uri="{FF2B5EF4-FFF2-40B4-BE49-F238E27FC236}">
                <a16:creationId xmlns:a16="http://schemas.microsoft.com/office/drawing/2014/main" id="{84EC3597-DEAD-429B-AC1B-116BF21DE47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4030826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8">
            <a:extLst>
              <a:ext uri="{FF2B5EF4-FFF2-40B4-BE49-F238E27FC236}">
                <a16:creationId xmlns:a16="http://schemas.microsoft.com/office/drawing/2014/main" id="{0F4A1A40-A0BE-4BF9-B39E-82571E1A85DA}"/>
              </a:ext>
            </a:extLst>
          </p:cNvPr>
          <p:cNvSpPr>
            <a:spLocks noGrp="1" noChangeArrowheads="1"/>
          </p:cNvSpPr>
          <p:nvPr>
            <p:ph type="dt" sz="half" idx="10"/>
          </p:nvPr>
        </p:nvSpPr>
        <p:spPr>
          <a:ln/>
        </p:spPr>
        <p:txBody>
          <a:bodyPr/>
          <a:lstStyle>
            <a:lvl1pPr>
              <a:defRPr/>
            </a:lvl1pPr>
          </a:lstStyle>
          <a:p>
            <a:pPr>
              <a:defRPr/>
            </a:pPr>
            <a:fld id="{2EF0334C-8DDC-4745-8870-241E9D15EFFA}" type="datetime1">
              <a:rPr lang="en-US"/>
              <a:pPr>
                <a:defRPr/>
              </a:pPr>
              <a:t>3/31/2020</a:t>
            </a:fld>
            <a:endParaRPr lang="en-US"/>
          </a:p>
        </p:txBody>
      </p:sp>
      <p:sp>
        <p:nvSpPr>
          <p:cNvPr id="5" name="Rectangle 19">
            <a:extLst>
              <a:ext uri="{FF2B5EF4-FFF2-40B4-BE49-F238E27FC236}">
                <a16:creationId xmlns:a16="http://schemas.microsoft.com/office/drawing/2014/main" id="{6F491118-7F43-4DDA-8307-611A6E9418C9}"/>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600E8A00-5583-4554-B903-DB819DD49D6F}"/>
              </a:ext>
            </a:extLst>
          </p:cNvPr>
          <p:cNvSpPr>
            <a:spLocks noGrp="1" noChangeArrowheads="1"/>
          </p:cNvSpPr>
          <p:nvPr>
            <p:ph type="sldNum" sz="quarter" idx="12"/>
          </p:nvPr>
        </p:nvSpPr>
        <p:spPr>
          <a:ln/>
        </p:spPr>
        <p:txBody>
          <a:bodyPr/>
          <a:lstStyle>
            <a:lvl1pPr>
              <a:defRPr/>
            </a:lvl1pPr>
          </a:lstStyle>
          <a:p>
            <a:pPr>
              <a:defRPr/>
            </a:pPr>
            <a:fld id="{131413A2-5667-4FC5-9CED-2B6D5A573B27}" type="slidenum">
              <a:rPr lang="en-US" altLang="en-US"/>
              <a:pPr>
                <a:defRPr/>
              </a:pPr>
              <a:t>‹#›</a:t>
            </a:fld>
            <a:endParaRPr lang="en-US" altLang="en-US"/>
          </a:p>
        </p:txBody>
      </p:sp>
    </p:spTree>
    <p:extLst>
      <p:ext uri="{BB962C8B-B14F-4D97-AF65-F5344CB8AC3E}">
        <p14:creationId xmlns:p14="http://schemas.microsoft.com/office/powerpoint/2010/main" val="244588933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A3B1986-C060-4CC0-A59A-78A56396EFB9}"/>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Rectangle 2">
            <a:extLst>
              <a:ext uri="{FF2B5EF4-FFF2-40B4-BE49-F238E27FC236}">
                <a16:creationId xmlns:a16="http://schemas.microsoft.com/office/drawing/2014/main" id="{47DC9F0B-7619-418D-82FA-642D3BA08C10}"/>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Short Copyright">
            <a:extLst>
              <a:ext uri="{FF2B5EF4-FFF2-40B4-BE49-F238E27FC236}">
                <a16:creationId xmlns:a16="http://schemas.microsoft.com/office/drawing/2014/main" id="{12833991-75D9-45D0-9C0A-DEEC2EA3CB03}"/>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8399D3D5-2EB6-4252-B335-FE0852AC76D0}"/>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E556E7DD-52F7-4FB0-961C-FBDAE2F297B9}" type="slidenum">
              <a:rPr lang="en-US" altLang="en-US" sz="800" smtClean="0">
                <a:solidFill>
                  <a:schemeClr val="bg1"/>
                </a:solidFill>
              </a:rPr>
              <a:pPr>
                <a:defRPr/>
              </a:pPr>
              <a:t>‹#›</a:t>
            </a:fld>
            <a:endParaRPr lang="en-US" altLang="en-US" sz="800" dirty="0">
              <a:solidFill>
                <a:schemeClr val="bg1"/>
              </a:solidFill>
            </a:endParaRPr>
          </a:p>
        </p:txBody>
      </p:sp>
      <p:sp>
        <p:nvSpPr>
          <p:cNvPr id="6" name="Date Placeholder 6">
            <a:extLst>
              <a:ext uri="{FF2B5EF4-FFF2-40B4-BE49-F238E27FC236}">
                <a16:creationId xmlns:a16="http://schemas.microsoft.com/office/drawing/2014/main" id="{66B384BB-1895-4559-9E5A-070CEA6A59E4}"/>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F1A26D98-F211-4663-9C0E-19DA17D88C2C}" type="datetime1">
              <a:rPr lang="en-US"/>
              <a:pPr>
                <a:defRPr/>
              </a:pPr>
              <a:t>3/31/2020</a:t>
            </a:fld>
            <a:endParaRPr lang="en-US"/>
          </a:p>
        </p:txBody>
      </p:sp>
      <p:sp>
        <p:nvSpPr>
          <p:cNvPr id="7" name="Footer Placeholder 7">
            <a:extLst>
              <a:ext uri="{FF2B5EF4-FFF2-40B4-BE49-F238E27FC236}">
                <a16:creationId xmlns:a16="http://schemas.microsoft.com/office/drawing/2014/main" id="{2DABAC1A-0413-415B-9561-92ADD1255919}"/>
              </a:ext>
            </a:extLst>
          </p:cNvPr>
          <p:cNvSpPr>
            <a:spLocks noGrp="1"/>
          </p:cNvSpPr>
          <p:nvPr>
            <p:ph type="ftr" sz="quarter" idx="11"/>
          </p:nvPr>
        </p:nvSpPr>
        <p:spPr>
          <a:xfrm>
            <a:off x="2765425" y="6459538"/>
            <a:ext cx="3616325" cy="365125"/>
          </a:xfrm>
          <a:prstGeom prst="rect">
            <a:avLst/>
          </a:prstGeom>
        </p:spPr>
        <p:txBody>
          <a:bodyPr/>
          <a:lstStyle>
            <a:lvl1pPr>
              <a:defRPr>
                <a:solidFill>
                  <a:srgbClr val="FFFFFF"/>
                </a:solidFill>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224355116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C9CA4D2-2264-46E3-9E82-6D669105CAFF}"/>
              </a:ext>
            </a:extLst>
          </p:cNvPr>
          <p:cNvSpPr/>
          <p:nvPr/>
        </p:nvSpPr>
        <p:spPr>
          <a:xfrm>
            <a:off x="0" y="0"/>
            <a:ext cx="303847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FFEEC0AC-BE58-467D-8C32-E2DFCF793E4A}"/>
              </a:ext>
            </a:extLst>
          </p:cNvPr>
          <p:cNvSpPr/>
          <p:nvPr/>
        </p:nvSpPr>
        <p:spPr>
          <a:xfrm>
            <a:off x="3030538" y="0"/>
            <a:ext cx="4762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Short Copyright">
            <a:extLst>
              <a:ext uri="{FF2B5EF4-FFF2-40B4-BE49-F238E27FC236}">
                <a16:creationId xmlns:a16="http://schemas.microsoft.com/office/drawing/2014/main" id="{7DC9D3A3-0E1A-4F33-A566-00B7BC36FD7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t>3-</a:t>
            </a:r>
            <a:fld id="{6787E202-C1E2-4DAD-B59E-B478447EBC38}" type="slidenum">
              <a:rPr lang="en-US" altLang="en-US" sz="800" smtClean="0"/>
              <a:pPr>
                <a:defRPr/>
              </a:pPr>
              <a:t>‹#›</a:t>
            </a:fld>
            <a:endParaRPr lang="en-US" altLang="en-US" sz="800" dirty="0"/>
          </a:p>
        </p:txBody>
      </p:sp>
      <p:sp>
        <p:nvSpPr>
          <p:cNvPr id="2" name="Title 1"/>
          <p:cNvSpPr>
            <a:spLocks noGrp="1"/>
          </p:cNvSpPr>
          <p:nvPr>
            <p:ph type="title"/>
          </p:nvPr>
        </p:nvSpPr>
        <p:spPr>
          <a:xfrm>
            <a:off x="342900" y="594359"/>
            <a:ext cx="2400300" cy="2286000"/>
          </a:xfrm>
        </p:spPr>
        <p:txBody>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460237" y="731520"/>
            <a:ext cx="5009393"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Date Placeholder 4">
            <a:extLst>
              <a:ext uri="{FF2B5EF4-FFF2-40B4-BE49-F238E27FC236}">
                <a16:creationId xmlns:a16="http://schemas.microsoft.com/office/drawing/2014/main" id="{E21BA48F-6D44-40D5-90C9-08A2449E9BC0}"/>
              </a:ext>
            </a:extLst>
          </p:cNvPr>
          <p:cNvSpPr>
            <a:spLocks noGrp="1"/>
          </p:cNvSpPr>
          <p:nvPr>
            <p:ph type="dt" sz="half" idx="10"/>
          </p:nvPr>
        </p:nvSpPr>
        <p:spPr>
          <a:xfrm>
            <a:off x="349250" y="6459538"/>
            <a:ext cx="1963738" cy="365125"/>
          </a:xfrm>
          <a:prstGeom prst="rect">
            <a:avLst/>
          </a:prstGeom>
        </p:spPr>
        <p:txBody>
          <a:bodyPr/>
          <a:lstStyle>
            <a:lvl1pPr algn="l">
              <a:defRPr/>
            </a:lvl1pPr>
          </a:lstStyle>
          <a:p>
            <a:pPr>
              <a:defRPr/>
            </a:pPr>
            <a:fld id="{C26D0257-2144-489C-8691-B089191C95B7}" type="datetime1">
              <a:rPr lang="en-US"/>
              <a:pPr>
                <a:defRPr/>
              </a:pPr>
              <a:t>3/31/2020</a:t>
            </a:fld>
            <a:endParaRPr lang="en-US"/>
          </a:p>
        </p:txBody>
      </p:sp>
      <p:sp>
        <p:nvSpPr>
          <p:cNvPr id="9" name="Footer Placeholder 5">
            <a:extLst>
              <a:ext uri="{FF2B5EF4-FFF2-40B4-BE49-F238E27FC236}">
                <a16:creationId xmlns:a16="http://schemas.microsoft.com/office/drawing/2014/main" id="{483F283E-1C13-45EB-A471-FF50303859C0}"/>
              </a:ext>
            </a:extLst>
          </p:cNvPr>
          <p:cNvSpPr>
            <a:spLocks noGrp="1"/>
          </p:cNvSpPr>
          <p:nvPr>
            <p:ph type="ftr" sz="quarter" idx="11"/>
          </p:nvPr>
        </p:nvSpPr>
        <p:spPr>
          <a:xfrm>
            <a:off x="3600450" y="6459538"/>
            <a:ext cx="3486150" cy="365125"/>
          </a:xfrm>
          <a:prstGeom prst="rect">
            <a:avLst/>
          </a:prstGeom>
        </p:spPr>
        <p:txBody>
          <a:bodyPr/>
          <a:lstStyle>
            <a:lvl1pPr algn="l">
              <a:defRPr>
                <a:solidFill>
                  <a:schemeClr val="tx2"/>
                </a:solidFill>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94251437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039D790-5E10-4DF5-9959-85AAB4720AFD}"/>
              </a:ext>
            </a:extLst>
          </p:cNvPr>
          <p:cNvSpPr/>
          <p:nvPr/>
        </p:nvSpPr>
        <p:spPr>
          <a:xfrm>
            <a:off x="0" y="4953000"/>
            <a:ext cx="9142413"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5D3B2BE2-F709-4EF8-92D6-BAF250BB5FE0}"/>
              </a:ext>
            </a:extLst>
          </p:cNvPr>
          <p:cNvSpPr/>
          <p:nvPr/>
        </p:nvSpPr>
        <p:spPr>
          <a:xfrm>
            <a:off x="0" y="4914900"/>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blipFill>
            <a:blip r:embed="rId2"/>
            <a:stretch>
              <a:fillRect/>
            </a:stretch>
          </a:blipFill>
        </p:spPr>
        <p:txBody>
          <a:bodyPr lIns="457200" tIns="457200" rtlCol="0">
            <a:normAutofit/>
          </a:bodyPr>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22959"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Date Placeholder 4">
            <a:extLst>
              <a:ext uri="{FF2B5EF4-FFF2-40B4-BE49-F238E27FC236}">
                <a16:creationId xmlns:a16="http://schemas.microsoft.com/office/drawing/2014/main" id="{EBB77C36-689F-4444-93E7-828F9541587B}"/>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F8DCEB06-8477-4231-9E07-721BDEDC1206}" type="datetime1">
              <a:rPr lang="en-US"/>
              <a:pPr>
                <a:defRPr/>
              </a:pPr>
              <a:t>3/31/2020</a:t>
            </a:fld>
            <a:endParaRPr lang="en-US"/>
          </a:p>
        </p:txBody>
      </p:sp>
      <p:sp>
        <p:nvSpPr>
          <p:cNvPr id="8" name="Footer Placeholder 5">
            <a:extLst>
              <a:ext uri="{FF2B5EF4-FFF2-40B4-BE49-F238E27FC236}">
                <a16:creationId xmlns:a16="http://schemas.microsoft.com/office/drawing/2014/main" id="{D63EBD04-0446-42A6-87B1-3A1A1B161A0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
        <p:nvSpPr>
          <p:cNvPr id="9" name="Slide Number Placeholder 6">
            <a:extLst>
              <a:ext uri="{FF2B5EF4-FFF2-40B4-BE49-F238E27FC236}">
                <a16:creationId xmlns:a16="http://schemas.microsoft.com/office/drawing/2014/main" id="{8F626C36-207C-4CCF-A706-5B6B361935E0}"/>
              </a:ext>
            </a:extLst>
          </p:cNvPr>
          <p:cNvSpPr>
            <a:spLocks noGrp="1"/>
          </p:cNvSpPr>
          <p:nvPr>
            <p:ph type="sldNum" sz="quarter" idx="12"/>
          </p:nvPr>
        </p:nvSpPr>
        <p:spPr/>
        <p:txBody>
          <a:bodyPr/>
          <a:lstStyle>
            <a:lvl1pPr>
              <a:defRPr/>
            </a:lvl1pPr>
          </a:lstStyle>
          <a:p>
            <a:pPr>
              <a:defRPr/>
            </a:pPr>
            <a:fld id="{38542734-8058-45C7-8E8F-56A48665C62A}" type="slidenum">
              <a:rPr lang="en-US" altLang="en-US"/>
              <a:pPr>
                <a:defRPr/>
              </a:pPr>
              <a:t>‹#›</a:t>
            </a:fld>
            <a:endParaRPr lang="en-US" altLang="en-US"/>
          </a:p>
        </p:txBody>
      </p:sp>
    </p:spTree>
    <p:extLst>
      <p:ext uri="{BB962C8B-B14F-4D97-AF65-F5344CB8AC3E}">
        <p14:creationId xmlns:p14="http://schemas.microsoft.com/office/powerpoint/2010/main" val="2453073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Short Copyright">
            <a:extLst>
              <a:ext uri="{FF2B5EF4-FFF2-40B4-BE49-F238E27FC236}">
                <a16:creationId xmlns:a16="http://schemas.microsoft.com/office/drawing/2014/main" id="{04AFB1A8-C335-44C0-8026-6D1D9C8FD3C5}"/>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8F680E1A-C68E-4CA5-82C0-F48FFF02E363}"/>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2362B06F-DB04-4CD7-AA99-1C98FD5B8802}"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3">
            <a:extLst>
              <a:ext uri="{FF2B5EF4-FFF2-40B4-BE49-F238E27FC236}">
                <a16:creationId xmlns:a16="http://schemas.microsoft.com/office/drawing/2014/main" id="{78F6B753-3412-4AD6-815C-35F19B6F43D3}"/>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0AA00710-356B-4728-AC3F-29498F0A86CE}" type="datetime1">
              <a:rPr lang="en-US"/>
              <a:pPr>
                <a:defRPr/>
              </a:pPr>
              <a:t>3/31/2020</a:t>
            </a:fld>
            <a:endParaRPr lang="en-US"/>
          </a:p>
        </p:txBody>
      </p:sp>
      <p:sp>
        <p:nvSpPr>
          <p:cNvPr id="7" name="Footer Placeholder 4">
            <a:extLst>
              <a:ext uri="{FF2B5EF4-FFF2-40B4-BE49-F238E27FC236}">
                <a16:creationId xmlns:a16="http://schemas.microsoft.com/office/drawing/2014/main" id="{B2C5D656-1BA3-47B2-96A6-24EF45293ABE}"/>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20444197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3034925-4741-40B3-B003-C1230D9C7CD0}"/>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6D873749-CA8A-4639-8165-27B73C3FA8CB}"/>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Short Copyright">
            <a:extLst>
              <a:ext uri="{FF2B5EF4-FFF2-40B4-BE49-F238E27FC236}">
                <a16:creationId xmlns:a16="http://schemas.microsoft.com/office/drawing/2014/main" id="{A0E21E5E-84F8-4388-A04C-460B62A7C6BB}"/>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7" name="Short Copyright">
            <a:extLst>
              <a:ext uri="{FF2B5EF4-FFF2-40B4-BE49-F238E27FC236}">
                <a16:creationId xmlns:a16="http://schemas.microsoft.com/office/drawing/2014/main" id="{0ABF4B14-621E-4C9D-A458-29ECD61AD46A}"/>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4649DC5B-7E30-4961-AB75-19044E0A3605}" type="slidenum">
              <a:rPr lang="en-US" altLang="en-US" sz="800" smtClean="0">
                <a:solidFill>
                  <a:schemeClr val="bg1"/>
                </a:solidFill>
              </a:rPr>
              <a:pPr>
                <a:defRPr/>
              </a:pPr>
              <a:t>‹#›</a:t>
            </a:fld>
            <a:endParaRPr lang="en-US" altLang="en-US" sz="800" dirty="0">
              <a:solidFill>
                <a:schemeClr val="bg1"/>
              </a:solidFill>
            </a:endParaRPr>
          </a:p>
        </p:txBody>
      </p:sp>
      <p:sp>
        <p:nvSpPr>
          <p:cNvPr id="2" name="Vertical Title 1"/>
          <p:cNvSpPr>
            <a:spLocks noGrp="1"/>
          </p:cNvSpPr>
          <p:nvPr>
            <p:ph type="title" orient="vert"/>
          </p:nvPr>
        </p:nvSpPr>
        <p:spPr>
          <a:xfrm>
            <a:off x="6543675" y="414779"/>
            <a:ext cx="1971675"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4779"/>
            <a:ext cx="5800725" cy="5757420"/>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3">
            <a:extLst>
              <a:ext uri="{FF2B5EF4-FFF2-40B4-BE49-F238E27FC236}">
                <a16:creationId xmlns:a16="http://schemas.microsoft.com/office/drawing/2014/main" id="{F09B3392-178F-4E78-A121-0658FF70071A}"/>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9BED8AFD-1FB3-4E4B-9D41-4765A2579935}" type="datetime1">
              <a:rPr lang="en-US"/>
              <a:pPr>
                <a:defRPr/>
              </a:pPr>
              <a:t>3/31/2020</a:t>
            </a:fld>
            <a:endParaRPr lang="en-US"/>
          </a:p>
        </p:txBody>
      </p:sp>
      <p:sp>
        <p:nvSpPr>
          <p:cNvPr id="9" name="Footer Placeholder 4">
            <a:extLst>
              <a:ext uri="{FF2B5EF4-FFF2-40B4-BE49-F238E27FC236}">
                <a16:creationId xmlns:a16="http://schemas.microsoft.com/office/drawing/2014/main" id="{58EEE19C-DB25-4A6E-A825-63AF3D67C2CC}"/>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33975888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95400" y="2819400"/>
            <a:ext cx="3467100" cy="3352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14900" y="2819400"/>
            <a:ext cx="3467100" cy="3352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8">
            <a:extLst>
              <a:ext uri="{FF2B5EF4-FFF2-40B4-BE49-F238E27FC236}">
                <a16:creationId xmlns:a16="http://schemas.microsoft.com/office/drawing/2014/main" id="{FE87BB7D-3E62-4C8A-8D83-312E87C629C8}"/>
              </a:ext>
            </a:extLst>
          </p:cNvPr>
          <p:cNvSpPr>
            <a:spLocks noGrp="1" noChangeArrowheads="1"/>
          </p:cNvSpPr>
          <p:nvPr>
            <p:ph type="dt" sz="half" idx="10"/>
          </p:nvPr>
        </p:nvSpPr>
        <p:spPr>
          <a:ln/>
        </p:spPr>
        <p:txBody>
          <a:bodyPr/>
          <a:lstStyle>
            <a:lvl1pPr>
              <a:defRPr/>
            </a:lvl1pPr>
          </a:lstStyle>
          <a:p>
            <a:pPr>
              <a:defRPr/>
            </a:pPr>
            <a:fld id="{6543475E-BD86-4ABB-9AFB-8D95F26E4DCC}" type="datetime1">
              <a:rPr lang="en-US"/>
              <a:pPr>
                <a:defRPr/>
              </a:pPr>
              <a:t>3/31/2020</a:t>
            </a:fld>
            <a:endParaRPr lang="en-US"/>
          </a:p>
        </p:txBody>
      </p:sp>
      <p:sp>
        <p:nvSpPr>
          <p:cNvPr id="6" name="Rectangle 19">
            <a:extLst>
              <a:ext uri="{FF2B5EF4-FFF2-40B4-BE49-F238E27FC236}">
                <a16:creationId xmlns:a16="http://schemas.microsoft.com/office/drawing/2014/main" id="{1ED3FFE8-BD16-415B-A63A-9B425BE3776F}"/>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7" name="Rectangle 20">
            <a:extLst>
              <a:ext uri="{FF2B5EF4-FFF2-40B4-BE49-F238E27FC236}">
                <a16:creationId xmlns:a16="http://schemas.microsoft.com/office/drawing/2014/main" id="{BACF53FD-6B59-4D1C-9F0D-AFADCEE0CEF2}"/>
              </a:ext>
            </a:extLst>
          </p:cNvPr>
          <p:cNvSpPr>
            <a:spLocks noGrp="1" noChangeArrowheads="1"/>
          </p:cNvSpPr>
          <p:nvPr>
            <p:ph type="sldNum" sz="quarter" idx="12"/>
          </p:nvPr>
        </p:nvSpPr>
        <p:spPr>
          <a:ln/>
        </p:spPr>
        <p:txBody>
          <a:bodyPr/>
          <a:lstStyle>
            <a:lvl1pPr>
              <a:defRPr/>
            </a:lvl1pPr>
          </a:lstStyle>
          <a:p>
            <a:pPr>
              <a:defRPr/>
            </a:pPr>
            <a:fld id="{741B0378-602B-47F7-9791-BF44A4506AFC}" type="slidenum">
              <a:rPr lang="en-US" altLang="en-US"/>
              <a:pPr>
                <a:defRPr/>
              </a:pPr>
              <a:t>‹#›</a:t>
            </a:fld>
            <a:endParaRPr lang="en-US" altLang="en-US"/>
          </a:p>
        </p:txBody>
      </p:sp>
    </p:spTree>
    <p:extLst>
      <p:ext uri="{BB962C8B-B14F-4D97-AF65-F5344CB8AC3E}">
        <p14:creationId xmlns:p14="http://schemas.microsoft.com/office/powerpoint/2010/main" val="4902083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8">
            <a:extLst>
              <a:ext uri="{FF2B5EF4-FFF2-40B4-BE49-F238E27FC236}">
                <a16:creationId xmlns:a16="http://schemas.microsoft.com/office/drawing/2014/main" id="{4D52B771-54AA-4910-9CFB-DC8C64610147}"/>
              </a:ext>
            </a:extLst>
          </p:cNvPr>
          <p:cNvSpPr>
            <a:spLocks noGrp="1" noChangeArrowheads="1"/>
          </p:cNvSpPr>
          <p:nvPr>
            <p:ph type="dt" sz="half" idx="10"/>
          </p:nvPr>
        </p:nvSpPr>
        <p:spPr>
          <a:ln/>
        </p:spPr>
        <p:txBody>
          <a:bodyPr/>
          <a:lstStyle>
            <a:lvl1pPr>
              <a:defRPr/>
            </a:lvl1pPr>
          </a:lstStyle>
          <a:p>
            <a:pPr>
              <a:defRPr/>
            </a:pPr>
            <a:fld id="{D2003C9B-4AE9-4A54-81BA-3FACF12747F8}" type="datetime1">
              <a:rPr lang="en-US"/>
              <a:pPr>
                <a:defRPr/>
              </a:pPr>
              <a:t>3/31/2020</a:t>
            </a:fld>
            <a:endParaRPr lang="en-US"/>
          </a:p>
        </p:txBody>
      </p:sp>
      <p:sp>
        <p:nvSpPr>
          <p:cNvPr id="8" name="Rectangle 19">
            <a:extLst>
              <a:ext uri="{FF2B5EF4-FFF2-40B4-BE49-F238E27FC236}">
                <a16:creationId xmlns:a16="http://schemas.microsoft.com/office/drawing/2014/main" id="{E2E68909-91BC-48BE-8270-CD7A9209C06C}"/>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9" name="Rectangle 20">
            <a:extLst>
              <a:ext uri="{FF2B5EF4-FFF2-40B4-BE49-F238E27FC236}">
                <a16:creationId xmlns:a16="http://schemas.microsoft.com/office/drawing/2014/main" id="{80BC174D-DB0F-4FBC-BB5B-D7D66D81DBE4}"/>
              </a:ext>
            </a:extLst>
          </p:cNvPr>
          <p:cNvSpPr>
            <a:spLocks noGrp="1" noChangeArrowheads="1"/>
          </p:cNvSpPr>
          <p:nvPr>
            <p:ph type="sldNum" sz="quarter" idx="12"/>
          </p:nvPr>
        </p:nvSpPr>
        <p:spPr>
          <a:ln/>
        </p:spPr>
        <p:txBody>
          <a:bodyPr/>
          <a:lstStyle>
            <a:lvl1pPr>
              <a:defRPr/>
            </a:lvl1pPr>
          </a:lstStyle>
          <a:p>
            <a:pPr>
              <a:defRPr/>
            </a:pPr>
            <a:fld id="{381E0EE6-1709-4000-95F0-765F34789FCA}" type="slidenum">
              <a:rPr lang="en-US" altLang="en-US"/>
              <a:pPr>
                <a:defRPr/>
              </a:pPr>
              <a:t>‹#›</a:t>
            </a:fld>
            <a:endParaRPr lang="en-US" altLang="en-US"/>
          </a:p>
        </p:txBody>
      </p:sp>
    </p:spTree>
    <p:extLst>
      <p:ext uri="{BB962C8B-B14F-4D97-AF65-F5344CB8AC3E}">
        <p14:creationId xmlns:p14="http://schemas.microsoft.com/office/powerpoint/2010/main" val="31508431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8">
            <a:extLst>
              <a:ext uri="{FF2B5EF4-FFF2-40B4-BE49-F238E27FC236}">
                <a16:creationId xmlns:a16="http://schemas.microsoft.com/office/drawing/2014/main" id="{1883AC4A-DC83-457B-82E8-E27A0853534F}"/>
              </a:ext>
            </a:extLst>
          </p:cNvPr>
          <p:cNvSpPr>
            <a:spLocks noGrp="1" noChangeArrowheads="1"/>
          </p:cNvSpPr>
          <p:nvPr>
            <p:ph type="dt" sz="half" idx="10"/>
          </p:nvPr>
        </p:nvSpPr>
        <p:spPr>
          <a:ln/>
        </p:spPr>
        <p:txBody>
          <a:bodyPr/>
          <a:lstStyle>
            <a:lvl1pPr>
              <a:defRPr/>
            </a:lvl1pPr>
          </a:lstStyle>
          <a:p>
            <a:pPr>
              <a:defRPr/>
            </a:pPr>
            <a:fld id="{112A3609-E824-4743-AE2A-17433DB5A4DD}" type="datetime1">
              <a:rPr lang="en-US"/>
              <a:pPr>
                <a:defRPr/>
              </a:pPr>
              <a:t>3/31/2020</a:t>
            </a:fld>
            <a:endParaRPr lang="en-US"/>
          </a:p>
        </p:txBody>
      </p:sp>
      <p:sp>
        <p:nvSpPr>
          <p:cNvPr id="4" name="Rectangle 19">
            <a:extLst>
              <a:ext uri="{FF2B5EF4-FFF2-40B4-BE49-F238E27FC236}">
                <a16:creationId xmlns:a16="http://schemas.microsoft.com/office/drawing/2014/main" id="{B519659A-137D-4DE7-8294-117EA348D1BD}"/>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5" name="Rectangle 20">
            <a:extLst>
              <a:ext uri="{FF2B5EF4-FFF2-40B4-BE49-F238E27FC236}">
                <a16:creationId xmlns:a16="http://schemas.microsoft.com/office/drawing/2014/main" id="{FF151562-21DA-4DD3-B369-EB71C9EB5A51}"/>
              </a:ext>
            </a:extLst>
          </p:cNvPr>
          <p:cNvSpPr>
            <a:spLocks noGrp="1" noChangeArrowheads="1"/>
          </p:cNvSpPr>
          <p:nvPr>
            <p:ph type="sldNum" sz="quarter" idx="12"/>
          </p:nvPr>
        </p:nvSpPr>
        <p:spPr>
          <a:ln/>
        </p:spPr>
        <p:txBody>
          <a:bodyPr/>
          <a:lstStyle>
            <a:lvl1pPr>
              <a:defRPr/>
            </a:lvl1pPr>
          </a:lstStyle>
          <a:p>
            <a:pPr>
              <a:defRPr/>
            </a:pPr>
            <a:fld id="{C1901A03-0A4C-451B-B18D-2E0351D83B43}" type="slidenum">
              <a:rPr lang="en-US" altLang="en-US"/>
              <a:pPr>
                <a:defRPr/>
              </a:pPr>
              <a:t>‹#›</a:t>
            </a:fld>
            <a:endParaRPr lang="en-US" altLang="en-US"/>
          </a:p>
        </p:txBody>
      </p:sp>
    </p:spTree>
    <p:extLst>
      <p:ext uri="{BB962C8B-B14F-4D97-AF65-F5344CB8AC3E}">
        <p14:creationId xmlns:p14="http://schemas.microsoft.com/office/powerpoint/2010/main" val="961499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8">
            <a:extLst>
              <a:ext uri="{FF2B5EF4-FFF2-40B4-BE49-F238E27FC236}">
                <a16:creationId xmlns:a16="http://schemas.microsoft.com/office/drawing/2014/main" id="{69DE9725-227D-48D0-99E6-3D8BE1357C30}"/>
              </a:ext>
            </a:extLst>
          </p:cNvPr>
          <p:cNvSpPr>
            <a:spLocks noGrp="1" noChangeArrowheads="1"/>
          </p:cNvSpPr>
          <p:nvPr>
            <p:ph type="dt" sz="half" idx="10"/>
          </p:nvPr>
        </p:nvSpPr>
        <p:spPr>
          <a:ln/>
        </p:spPr>
        <p:txBody>
          <a:bodyPr/>
          <a:lstStyle>
            <a:lvl1pPr>
              <a:defRPr/>
            </a:lvl1pPr>
          </a:lstStyle>
          <a:p>
            <a:pPr>
              <a:defRPr/>
            </a:pPr>
            <a:fld id="{F5B30565-ED6A-4FD0-8FE5-8DC682431782}" type="datetime1">
              <a:rPr lang="en-US"/>
              <a:pPr>
                <a:defRPr/>
              </a:pPr>
              <a:t>3/31/2020</a:t>
            </a:fld>
            <a:endParaRPr lang="en-US"/>
          </a:p>
        </p:txBody>
      </p:sp>
      <p:sp>
        <p:nvSpPr>
          <p:cNvPr id="3" name="Rectangle 19">
            <a:extLst>
              <a:ext uri="{FF2B5EF4-FFF2-40B4-BE49-F238E27FC236}">
                <a16:creationId xmlns:a16="http://schemas.microsoft.com/office/drawing/2014/main" id="{B914E752-7723-4BB1-A7D8-99A60AA9DBB1}"/>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4" name="Rectangle 20">
            <a:extLst>
              <a:ext uri="{FF2B5EF4-FFF2-40B4-BE49-F238E27FC236}">
                <a16:creationId xmlns:a16="http://schemas.microsoft.com/office/drawing/2014/main" id="{0DC5EA4A-0354-4765-9498-42076913CCA4}"/>
              </a:ext>
            </a:extLst>
          </p:cNvPr>
          <p:cNvSpPr>
            <a:spLocks noGrp="1" noChangeArrowheads="1"/>
          </p:cNvSpPr>
          <p:nvPr>
            <p:ph type="sldNum" sz="quarter" idx="12"/>
          </p:nvPr>
        </p:nvSpPr>
        <p:spPr>
          <a:ln/>
        </p:spPr>
        <p:txBody>
          <a:bodyPr/>
          <a:lstStyle>
            <a:lvl1pPr>
              <a:defRPr/>
            </a:lvl1pPr>
          </a:lstStyle>
          <a:p>
            <a:pPr>
              <a:defRPr/>
            </a:pPr>
            <a:fld id="{989AC5DB-B9B6-4ACD-874D-D6DD11FB083B}" type="slidenum">
              <a:rPr lang="en-US" altLang="en-US"/>
              <a:pPr>
                <a:defRPr/>
              </a:pPr>
              <a:t>‹#›</a:t>
            </a:fld>
            <a:endParaRPr lang="en-US" altLang="en-US"/>
          </a:p>
        </p:txBody>
      </p:sp>
    </p:spTree>
    <p:extLst>
      <p:ext uri="{BB962C8B-B14F-4D97-AF65-F5344CB8AC3E}">
        <p14:creationId xmlns:p14="http://schemas.microsoft.com/office/powerpoint/2010/main" val="37718057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8">
            <a:extLst>
              <a:ext uri="{FF2B5EF4-FFF2-40B4-BE49-F238E27FC236}">
                <a16:creationId xmlns:a16="http://schemas.microsoft.com/office/drawing/2014/main" id="{71A8DAA5-FDDA-498D-A644-4CAE24EA157C}"/>
              </a:ext>
            </a:extLst>
          </p:cNvPr>
          <p:cNvSpPr>
            <a:spLocks noGrp="1" noChangeArrowheads="1"/>
          </p:cNvSpPr>
          <p:nvPr>
            <p:ph type="dt" sz="half" idx="10"/>
          </p:nvPr>
        </p:nvSpPr>
        <p:spPr>
          <a:ln/>
        </p:spPr>
        <p:txBody>
          <a:bodyPr/>
          <a:lstStyle>
            <a:lvl1pPr>
              <a:defRPr/>
            </a:lvl1pPr>
          </a:lstStyle>
          <a:p>
            <a:pPr>
              <a:defRPr/>
            </a:pPr>
            <a:fld id="{FD8EF8B9-107C-4613-8ECB-C4666819B0C8}" type="datetime1">
              <a:rPr lang="en-US"/>
              <a:pPr>
                <a:defRPr/>
              </a:pPr>
              <a:t>3/31/2020</a:t>
            </a:fld>
            <a:endParaRPr lang="en-US"/>
          </a:p>
        </p:txBody>
      </p:sp>
      <p:sp>
        <p:nvSpPr>
          <p:cNvPr id="6" name="Rectangle 19">
            <a:extLst>
              <a:ext uri="{FF2B5EF4-FFF2-40B4-BE49-F238E27FC236}">
                <a16:creationId xmlns:a16="http://schemas.microsoft.com/office/drawing/2014/main" id="{67312379-F6D5-4DE3-966D-18ECF91C88D9}"/>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7" name="Rectangle 20">
            <a:extLst>
              <a:ext uri="{FF2B5EF4-FFF2-40B4-BE49-F238E27FC236}">
                <a16:creationId xmlns:a16="http://schemas.microsoft.com/office/drawing/2014/main" id="{2427B9DF-B52C-49B0-9C5D-443182FA3687}"/>
              </a:ext>
            </a:extLst>
          </p:cNvPr>
          <p:cNvSpPr>
            <a:spLocks noGrp="1" noChangeArrowheads="1"/>
          </p:cNvSpPr>
          <p:nvPr>
            <p:ph type="sldNum" sz="quarter" idx="12"/>
          </p:nvPr>
        </p:nvSpPr>
        <p:spPr>
          <a:ln/>
        </p:spPr>
        <p:txBody>
          <a:bodyPr/>
          <a:lstStyle>
            <a:lvl1pPr>
              <a:defRPr/>
            </a:lvl1pPr>
          </a:lstStyle>
          <a:p>
            <a:pPr>
              <a:defRPr/>
            </a:pPr>
            <a:fld id="{6D3CFDF6-F81A-4408-89B2-6F701F86BF0E}" type="slidenum">
              <a:rPr lang="en-US" altLang="en-US"/>
              <a:pPr>
                <a:defRPr/>
              </a:pPr>
              <a:t>‹#›</a:t>
            </a:fld>
            <a:endParaRPr lang="en-US" altLang="en-US"/>
          </a:p>
        </p:txBody>
      </p:sp>
    </p:spTree>
    <p:extLst>
      <p:ext uri="{BB962C8B-B14F-4D97-AF65-F5344CB8AC3E}">
        <p14:creationId xmlns:p14="http://schemas.microsoft.com/office/powerpoint/2010/main" val="8058712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8">
            <a:extLst>
              <a:ext uri="{FF2B5EF4-FFF2-40B4-BE49-F238E27FC236}">
                <a16:creationId xmlns:a16="http://schemas.microsoft.com/office/drawing/2014/main" id="{CFE3440A-9A5A-4695-9443-F49ABFAD5FC7}"/>
              </a:ext>
            </a:extLst>
          </p:cNvPr>
          <p:cNvSpPr>
            <a:spLocks noGrp="1" noChangeArrowheads="1"/>
          </p:cNvSpPr>
          <p:nvPr>
            <p:ph type="dt" sz="half" idx="10"/>
          </p:nvPr>
        </p:nvSpPr>
        <p:spPr>
          <a:ln/>
        </p:spPr>
        <p:txBody>
          <a:bodyPr/>
          <a:lstStyle>
            <a:lvl1pPr>
              <a:defRPr/>
            </a:lvl1pPr>
          </a:lstStyle>
          <a:p>
            <a:pPr>
              <a:defRPr/>
            </a:pPr>
            <a:fld id="{25566E94-4169-4723-AE9A-E3B3BF8C2CEA}" type="datetime1">
              <a:rPr lang="en-US"/>
              <a:pPr>
                <a:defRPr/>
              </a:pPr>
              <a:t>3/31/2020</a:t>
            </a:fld>
            <a:endParaRPr lang="en-US"/>
          </a:p>
        </p:txBody>
      </p:sp>
      <p:sp>
        <p:nvSpPr>
          <p:cNvPr id="6" name="Rectangle 19">
            <a:extLst>
              <a:ext uri="{FF2B5EF4-FFF2-40B4-BE49-F238E27FC236}">
                <a16:creationId xmlns:a16="http://schemas.microsoft.com/office/drawing/2014/main" id="{F70BB1A3-2C77-4C4B-AF3D-1A8C95739C1A}"/>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7" name="Rectangle 20">
            <a:extLst>
              <a:ext uri="{FF2B5EF4-FFF2-40B4-BE49-F238E27FC236}">
                <a16:creationId xmlns:a16="http://schemas.microsoft.com/office/drawing/2014/main" id="{8D4CEF6F-D543-4038-8337-D4A080B59C34}"/>
              </a:ext>
            </a:extLst>
          </p:cNvPr>
          <p:cNvSpPr>
            <a:spLocks noGrp="1" noChangeArrowheads="1"/>
          </p:cNvSpPr>
          <p:nvPr>
            <p:ph type="sldNum" sz="quarter" idx="12"/>
          </p:nvPr>
        </p:nvSpPr>
        <p:spPr>
          <a:ln/>
        </p:spPr>
        <p:txBody>
          <a:bodyPr/>
          <a:lstStyle>
            <a:lvl1pPr>
              <a:defRPr/>
            </a:lvl1pPr>
          </a:lstStyle>
          <a:p>
            <a:pPr>
              <a:defRPr/>
            </a:pPr>
            <a:fld id="{4AE89A48-D644-48D0-9FCC-D5F42C1EB648}" type="slidenum">
              <a:rPr lang="en-US" altLang="en-US"/>
              <a:pPr>
                <a:defRPr/>
              </a:pPr>
              <a:t>‹#›</a:t>
            </a:fld>
            <a:endParaRPr lang="en-US" altLang="en-US"/>
          </a:p>
        </p:txBody>
      </p:sp>
    </p:spTree>
    <p:extLst>
      <p:ext uri="{BB962C8B-B14F-4D97-AF65-F5344CB8AC3E}">
        <p14:creationId xmlns:p14="http://schemas.microsoft.com/office/powerpoint/2010/main" val="25318354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13EC4C6E-4685-4B0A-BA0E-F5C5AB12D6C0}"/>
              </a:ext>
            </a:extLst>
          </p:cNvPr>
          <p:cNvSpPr>
            <a:spLocks noGrp="1" noChangeArrowheads="1"/>
          </p:cNvSpPr>
          <p:nvPr>
            <p:ph type="body" idx="1"/>
          </p:nvPr>
        </p:nvSpPr>
        <p:spPr bwMode="auto">
          <a:xfrm>
            <a:off x="1295400" y="2819400"/>
            <a:ext cx="708660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7" name="Rectangle 3">
            <a:extLst>
              <a:ext uri="{FF2B5EF4-FFF2-40B4-BE49-F238E27FC236}">
                <a16:creationId xmlns:a16="http://schemas.microsoft.com/office/drawing/2014/main" id="{F36DBA93-9600-4F47-903D-7A2CA18C49EC}"/>
              </a:ext>
            </a:extLst>
          </p:cNvPr>
          <p:cNvSpPr>
            <a:spLocks noChangeArrowheads="1"/>
          </p:cNvSpPr>
          <p:nvPr/>
        </p:nvSpPr>
        <p:spPr bwMode="auto">
          <a:xfrm>
            <a:off x="0" y="2286000"/>
            <a:ext cx="533400" cy="5334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28" name="Rectangle 4">
            <a:extLst>
              <a:ext uri="{FF2B5EF4-FFF2-40B4-BE49-F238E27FC236}">
                <a16:creationId xmlns:a16="http://schemas.microsoft.com/office/drawing/2014/main" id="{3416A08F-B3D3-405F-A3CE-F6ED7948B661}"/>
              </a:ext>
            </a:extLst>
          </p:cNvPr>
          <p:cNvSpPr>
            <a:spLocks noChangeArrowheads="1"/>
          </p:cNvSpPr>
          <p:nvPr/>
        </p:nvSpPr>
        <p:spPr bwMode="auto">
          <a:xfrm>
            <a:off x="533400" y="2819400"/>
            <a:ext cx="533400" cy="5334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29" name="Rectangle 5">
            <a:extLst>
              <a:ext uri="{FF2B5EF4-FFF2-40B4-BE49-F238E27FC236}">
                <a16:creationId xmlns:a16="http://schemas.microsoft.com/office/drawing/2014/main" id="{284C9788-169C-45A3-AA64-F00E8C733092}"/>
              </a:ext>
            </a:extLst>
          </p:cNvPr>
          <p:cNvSpPr>
            <a:spLocks noChangeArrowheads="1"/>
          </p:cNvSpPr>
          <p:nvPr/>
        </p:nvSpPr>
        <p:spPr bwMode="auto">
          <a:xfrm>
            <a:off x="1981200" y="5334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0" name="Rectangle 6">
            <a:extLst>
              <a:ext uri="{FF2B5EF4-FFF2-40B4-BE49-F238E27FC236}">
                <a16:creationId xmlns:a16="http://schemas.microsoft.com/office/drawing/2014/main" id="{EE987296-1EA3-4870-BE41-8EE0FCDCDEC3}"/>
              </a:ext>
            </a:extLst>
          </p:cNvPr>
          <p:cNvSpPr>
            <a:spLocks noChangeArrowheads="1"/>
          </p:cNvSpPr>
          <p:nvPr/>
        </p:nvSpPr>
        <p:spPr bwMode="auto">
          <a:xfrm>
            <a:off x="762000" y="10668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1" name="Rectangle 7">
            <a:extLst>
              <a:ext uri="{FF2B5EF4-FFF2-40B4-BE49-F238E27FC236}">
                <a16:creationId xmlns:a16="http://schemas.microsoft.com/office/drawing/2014/main" id="{F76DE5AC-4A20-4244-AA94-949C31A05F12}"/>
              </a:ext>
            </a:extLst>
          </p:cNvPr>
          <p:cNvSpPr>
            <a:spLocks noChangeArrowheads="1"/>
          </p:cNvSpPr>
          <p:nvPr/>
        </p:nvSpPr>
        <p:spPr bwMode="auto">
          <a:xfrm>
            <a:off x="1143000" y="6858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2" name="Rectangle 8">
            <a:extLst>
              <a:ext uri="{FF2B5EF4-FFF2-40B4-BE49-F238E27FC236}">
                <a16:creationId xmlns:a16="http://schemas.microsoft.com/office/drawing/2014/main" id="{8BF570AE-D666-4CEA-9B55-28776D4CDC91}"/>
              </a:ext>
            </a:extLst>
          </p:cNvPr>
          <p:cNvSpPr>
            <a:spLocks noChangeArrowheads="1"/>
          </p:cNvSpPr>
          <p:nvPr/>
        </p:nvSpPr>
        <p:spPr bwMode="auto">
          <a:xfrm>
            <a:off x="2362200" y="1524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3" name="Rectangle 9">
            <a:extLst>
              <a:ext uri="{FF2B5EF4-FFF2-40B4-BE49-F238E27FC236}">
                <a16:creationId xmlns:a16="http://schemas.microsoft.com/office/drawing/2014/main" id="{35DE9BC4-1022-48F3-8E0E-7C9EC9E2D628}"/>
              </a:ext>
            </a:extLst>
          </p:cNvPr>
          <p:cNvSpPr>
            <a:spLocks noChangeArrowheads="1"/>
          </p:cNvSpPr>
          <p:nvPr/>
        </p:nvSpPr>
        <p:spPr bwMode="auto">
          <a:xfrm>
            <a:off x="0" y="755650"/>
            <a:ext cx="5867400" cy="762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4" name="Rectangle 10">
            <a:extLst>
              <a:ext uri="{FF2B5EF4-FFF2-40B4-BE49-F238E27FC236}">
                <a16:creationId xmlns:a16="http://schemas.microsoft.com/office/drawing/2014/main" id="{41CDF7A1-16C9-4BC6-9D60-C2A47BF785D8}"/>
              </a:ext>
            </a:extLst>
          </p:cNvPr>
          <p:cNvSpPr>
            <a:spLocks noChangeArrowheads="1"/>
          </p:cNvSpPr>
          <p:nvPr/>
        </p:nvSpPr>
        <p:spPr bwMode="auto">
          <a:xfrm>
            <a:off x="5715000" y="609600"/>
            <a:ext cx="304800" cy="30480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5" name="Rectangle 11">
            <a:extLst>
              <a:ext uri="{FF2B5EF4-FFF2-40B4-BE49-F238E27FC236}">
                <a16:creationId xmlns:a16="http://schemas.microsoft.com/office/drawing/2014/main" id="{885B6E56-261B-49D3-AC1E-169073B82DEA}"/>
              </a:ext>
            </a:extLst>
          </p:cNvPr>
          <p:cNvSpPr>
            <a:spLocks noChangeArrowheads="1"/>
          </p:cNvSpPr>
          <p:nvPr/>
        </p:nvSpPr>
        <p:spPr bwMode="auto">
          <a:xfrm>
            <a:off x="5562600" y="457200"/>
            <a:ext cx="304800" cy="304800"/>
          </a:xfrm>
          <a:prstGeom prst="rect">
            <a:avLst/>
          </a:prstGeom>
          <a:solidFill>
            <a:schemeClr val="accent1"/>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6" name="Rectangle 12">
            <a:extLst>
              <a:ext uri="{FF2B5EF4-FFF2-40B4-BE49-F238E27FC236}">
                <a16:creationId xmlns:a16="http://schemas.microsoft.com/office/drawing/2014/main" id="{2B3588E8-4EFA-4A5B-8FE8-742650224AF6}"/>
              </a:ext>
            </a:extLst>
          </p:cNvPr>
          <p:cNvSpPr>
            <a:spLocks noChangeArrowheads="1"/>
          </p:cNvSpPr>
          <p:nvPr/>
        </p:nvSpPr>
        <p:spPr bwMode="auto">
          <a:xfrm>
            <a:off x="8458200" y="3962400"/>
            <a:ext cx="381000" cy="38100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7" name="Rectangle 13">
            <a:extLst>
              <a:ext uri="{FF2B5EF4-FFF2-40B4-BE49-F238E27FC236}">
                <a16:creationId xmlns:a16="http://schemas.microsoft.com/office/drawing/2014/main" id="{34C92D75-BA02-416E-9821-F4E45830E41A}"/>
              </a:ext>
            </a:extLst>
          </p:cNvPr>
          <p:cNvSpPr>
            <a:spLocks noChangeArrowheads="1"/>
          </p:cNvSpPr>
          <p:nvPr/>
        </p:nvSpPr>
        <p:spPr bwMode="auto">
          <a:xfrm>
            <a:off x="8686800" y="3657600"/>
            <a:ext cx="381000" cy="381000"/>
          </a:xfrm>
          <a:prstGeom prst="rect">
            <a:avLst/>
          </a:prstGeom>
          <a:solidFill>
            <a:schemeClr val="bg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grpSp>
        <p:nvGrpSpPr>
          <p:cNvPr id="2" name="Group 14">
            <a:extLst>
              <a:ext uri="{FF2B5EF4-FFF2-40B4-BE49-F238E27FC236}">
                <a16:creationId xmlns:a16="http://schemas.microsoft.com/office/drawing/2014/main" id="{1FB30278-1215-402C-83AD-2C38671C6E3E}"/>
              </a:ext>
            </a:extLst>
          </p:cNvPr>
          <p:cNvGrpSpPr>
            <a:grpSpLocks/>
          </p:cNvGrpSpPr>
          <p:nvPr/>
        </p:nvGrpSpPr>
        <p:grpSpPr bwMode="auto">
          <a:xfrm>
            <a:off x="0" y="2286000"/>
            <a:ext cx="1066800" cy="1066800"/>
            <a:chOff x="0" y="2496"/>
            <a:chExt cx="672" cy="672"/>
          </a:xfrm>
        </p:grpSpPr>
        <p:sp>
          <p:nvSpPr>
            <p:cNvPr id="1050" name="Rectangle 15">
              <a:extLst>
                <a:ext uri="{FF2B5EF4-FFF2-40B4-BE49-F238E27FC236}">
                  <a16:creationId xmlns:a16="http://schemas.microsoft.com/office/drawing/2014/main" id="{EED66178-2F35-4FF7-A4B8-DBB39E9D2F25}"/>
                </a:ext>
              </a:extLst>
            </p:cNvPr>
            <p:cNvSpPr>
              <a:spLocks noChangeArrowheads="1"/>
            </p:cNvSpPr>
            <p:nvPr/>
          </p:nvSpPr>
          <p:spPr bwMode="auto">
            <a:xfrm>
              <a:off x="0" y="2496"/>
              <a:ext cx="336" cy="336"/>
            </a:xfrm>
            <a:prstGeom prst="rect">
              <a:avLst/>
            </a:prstGeom>
            <a:solidFill>
              <a:schemeClr val="accent1"/>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51" name="Rectangle 16">
              <a:extLst>
                <a:ext uri="{FF2B5EF4-FFF2-40B4-BE49-F238E27FC236}">
                  <a16:creationId xmlns:a16="http://schemas.microsoft.com/office/drawing/2014/main" id="{F0E76CB0-F01E-438F-BF76-75C63513C01C}"/>
                </a:ext>
              </a:extLst>
            </p:cNvPr>
            <p:cNvSpPr>
              <a:spLocks noChangeArrowheads="1"/>
            </p:cNvSpPr>
            <p:nvPr/>
          </p:nvSpPr>
          <p:spPr bwMode="auto">
            <a:xfrm>
              <a:off x="336" y="2832"/>
              <a:ext cx="336" cy="336"/>
            </a:xfrm>
            <a:prstGeom prst="rect">
              <a:avLst/>
            </a:prstGeom>
            <a:solidFill>
              <a:schemeClr val="bg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grpSp>
      <p:sp>
        <p:nvSpPr>
          <p:cNvPr id="1039" name="Rectangle 17">
            <a:extLst>
              <a:ext uri="{FF2B5EF4-FFF2-40B4-BE49-F238E27FC236}">
                <a16:creationId xmlns:a16="http://schemas.microsoft.com/office/drawing/2014/main" id="{0CC75796-B4E1-4AD8-BFE5-36D21B2DA7BD}"/>
              </a:ext>
            </a:extLst>
          </p:cNvPr>
          <p:cNvSpPr>
            <a:spLocks noGrp="1" noChangeArrowheads="1"/>
          </p:cNvSpPr>
          <p:nvPr>
            <p:ph type="title"/>
          </p:nvPr>
        </p:nvSpPr>
        <p:spPr bwMode="auto">
          <a:xfrm>
            <a:off x="1295400" y="1219200"/>
            <a:ext cx="70866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42002" name="Rectangle 18">
            <a:extLst>
              <a:ext uri="{FF2B5EF4-FFF2-40B4-BE49-F238E27FC236}">
                <a16:creationId xmlns:a16="http://schemas.microsoft.com/office/drawing/2014/main" id="{B83698F8-3808-49C2-BB97-5F74BEDC8AF0}"/>
              </a:ext>
            </a:extLst>
          </p:cNvPr>
          <p:cNvSpPr>
            <a:spLocks noGrp="1" noChangeArrowheads="1"/>
          </p:cNvSpPr>
          <p:nvPr>
            <p:ph type="dt" sz="half" idx="2"/>
          </p:nvPr>
        </p:nvSpPr>
        <p:spPr bwMode="auto">
          <a:xfrm>
            <a:off x="6553200" y="6507163"/>
            <a:ext cx="1828800" cy="2746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lvl1pPr algn="r" eaLnBrk="1" hangingPunct="1">
              <a:defRPr sz="1200">
                <a:solidFill>
                  <a:schemeClr val="folHlink"/>
                </a:solidFill>
                <a:latin typeface="+mn-lt"/>
              </a:defRPr>
            </a:lvl1pPr>
          </a:lstStyle>
          <a:p>
            <a:pPr>
              <a:defRPr/>
            </a:pPr>
            <a:fld id="{8C554EB6-9019-47A0-8876-70A0BA3A1FA3}" type="datetime1">
              <a:rPr lang="en-US"/>
              <a:pPr>
                <a:defRPr/>
              </a:pPr>
              <a:t>3/31/2020</a:t>
            </a:fld>
            <a:endParaRPr lang="en-US"/>
          </a:p>
        </p:txBody>
      </p:sp>
      <p:sp>
        <p:nvSpPr>
          <p:cNvPr id="42003" name="Rectangle 19">
            <a:extLst>
              <a:ext uri="{FF2B5EF4-FFF2-40B4-BE49-F238E27FC236}">
                <a16:creationId xmlns:a16="http://schemas.microsoft.com/office/drawing/2014/main" id="{A6A2FB14-F769-416D-B331-1E00761063BD}"/>
              </a:ext>
            </a:extLst>
          </p:cNvPr>
          <p:cNvSpPr>
            <a:spLocks noGrp="1" noChangeArrowheads="1"/>
          </p:cNvSpPr>
          <p:nvPr>
            <p:ph type="ftr" sz="quarter" idx="3"/>
          </p:nvPr>
        </p:nvSpPr>
        <p:spPr bwMode="auto">
          <a:xfrm>
            <a:off x="1295400" y="6507163"/>
            <a:ext cx="2895600" cy="2746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lvl1pPr eaLnBrk="1" hangingPunct="1">
              <a:defRPr sz="1200">
                <a:solidFill>
                  <a:schemeClr val="folHlink"/>
                </a:solidFill>
                <a:latin typeface="+mn-lt"/>
              </a:defRPr>
            </a:lvl1pPr>
          </a:lstStyle>
          <a:p>
            <a:pPr>
              <a:defRPr/>
            </a:pPr>
            <a:r>
              <a:rPr lang="en-US"/>
              <a:t>Copyright © 2022 by The McGraw-Hill Companies, Inc. All rights reserved.</a:t>
            </a:r>
          </a:p>
        </p:txBody>
      </p:sp>
      <p:sp>
        <p:nvSpPr>
          <p:cNvPr id="42004" name="Rectangle 20">
            <a:extLst>
              <a:ext uri="{FF2B5EF4-FFF2-40B4-BE49-F238E27FC236}">
                <a16:creationId xmlns:a16="http://schemas.microsoft.com/office/drawing/2014/main" id="{30FD4E3B-C8C9-4F13-BEAB-810D54D12031}"/>
              </a:ext>
            </a:extLst>
          </p:cNvPr>
          <p:cNvSpPr>
            <a:spLocks noGrp="1" noChangeArrowheads="1"/>
          </p:cNvSpPr>
          <p:nvPr>
            <p:ph type="sldNum" sz="quarter" idx="4"/>
          </p:nvPr>
        </p:nvSpPr>
        <p:spPr bwMode="auto">
          <a:xfrm>
            <a:off x="5791200" y="6172200"/>
            <a:ext cx="762000" cy="609600"/>
          </a:xfrm>
          <a:prstGeom prst="rect">
            <a:avLst/>
          </a:prstGeom>
          <a:solidFill>
            <a:schemeClr val="accent1"/>
          </a:solidFill>
          <a:ln w="57150">
            <a:solidFill>
              <a:schemeClr val="hlink"/>
            </a:solidFill>
            <a:miter lim="800000"/>
            <a:headEnd/>
            <a:tailEnd/>
          </a:ln>
          <a:effectLst/>
        </p:spPr>
        <p:txBody>
          <a:bodyPr vert="horz" wrap="none" lIns="91440" tIns="45720" rIns="91440" bIns="45720" numCol="1" anchor="ctr" anchorCtr="0" compatLnSpc="1">
            <a:prstTxWarp prst="textNoShape">
              <a:avLst/>
            </a:prstTxWarp>
          </a:bodyPr>
          <a:lstStyle>
            <a:lvl1pPr algn="ctr" eaLnBrk="1" hangingPunct="1">
              <a:defRPr sz="2800" b="1">
                <a:solidFill>
                  <a:schemeClr val="bg1"/>
                </a:solidFill>
                <a:latin typeface="Tahoma" panose="020B0604030504040204" pitchFamily="34" charset="0"/>
              </a:defRPr>
            </a:lvl1pPr>
          </a:lstStyle>
          <a:p>
            <a:pPr>
              <a:defRPr/>
            </a:pPr>
            <a:fld id="{FC0111AD-73A0-46DF-B1BE-F5A08160EBD0}" type="slidenum">
              <a:rPr lang="en-US" altLang="en-US"/>
              <a:pPr>
                <a:defRPr/>
              </a:pPr>
              <a:t>‹#›</a:t>
            </a:fld>
            <a:endParaRPr lang="en-US" altLang="en-US"/>
          </a:p>
        </p:txBody>
      </p:sp>
      <p:grpSp>
        <p:nvGrpSpPr>
          <p:cNvPr id="3" name="Group 21">
            <a:extLst>
              <a:ext uri="{FF2B5EF4-FFF2-40B4-BE49-F238E27FC236}">
                <a16:creationId xmlns:a16="http://schemas.microsoft.com/office/drawing/2014/main" id="{704BB92F-6E19-403F-9C87-28D059DCCF80}"/>
              </a:ext>
            </a:extLst>
          </p:cNvPr>
          <p:cNvGrpSpPr>
            <a:grpSpLocks/>
          </p:cNvGrpSpPr>
          <p:nvPr/>
        </p:nvGrpSpPr>
        <p:grpSpPr bwMode="auto">
          <a:xfrm>
            <a:off x="762000" y="152400"/>
            <a:ext cx="1981200" cy="1295400"/>
            <a:chOff x="3888" y="96"/>
            <a:chExt cx="1248" cy="816"/>
          </a:xfrm>
        </p:grpSpPr>
        <p:sp>
          <p:nvSpPr>
            <p:cNvPr id="1046" name="Rectangle 22">
              <a:extLst>
                <a:ext uri="{FF2B5EF4-FFF2-40B4-BE49-F238E27FC236}">
                  <a16:creationId xmlns:a16="http://schemas.microsoft.com/office/drawing/2014/main" id="{8D6901FC-93DD-4122-A026-D3C72D5B8143}"/>
                </a:ext>
              </a:extLst>
            </p:cNvPr>
            <p:cNvSpPr>
              <a:spLocks noChangeArrowheads="1"/>
            </p:cNvSpPr>
            <p:nvPr/>
          </p:nvSpPr>
          <p:spPr bwMode="auto">
            <a:xfrm>
              <a:off x="4656" y="336"/>
              <a:ext cx="240" cy="24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47" name="Rectangle 23">
              <a:extLst>
                <a:ext uri="{FF2B5EF4-FFF2-40B4-BE49-F238E27FC236}">
                  <a16:creationId xmlns:a16="http://schemas.microsoft.com/office/drawing/2014/main" id="{7537EC1D-BC37-4F1B-94DD-7ED3EFF7C04F}"/>
                </a:ext>
              </a:extLst>
            </p:cNvPr>
            <p:cNvSpPr>
              <a:spLocks noChangeArrowheads="1"/>
            </p:cNvSpPr>
            <p:nvPr/>
          </p:nvSpPr>
          <p:spPr bwMode="auto">
            <a:xfrm>
              <a:off x="3888" y="672"/>
              <a:ext cx="240" cy="24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48" name="Rectangle 24">
              <a:extLst>
                <a:ext uri="{FF2B5EF4-FFF2-40B4-BE49-F238E27FC236}">
                  <a16:creationId xmlns:a16="http://schemas.microsoft.com/office/drawing/2014/main" id="{53934DCB-C493-4EEF-8E73-89EC213FEB3E}"/>
                </a:ext>
              </a:extLst>
            </p:cNvPr>
            <p:cNvSpPr>
              <a:spLocks noChangeArrowheads="1"/>
            </p:cNvSpPr>
            <p:nvPr/>
          </p:nvSpPr>
          <p:spPr bwMode="auto">
            <a:xfrm>
              <a:off x="4128" y="432"/>
              <a:ext cx="240" cy="240"/>
            </a:xfrm>
            <a:prstGeom prst="rect">
              <a:avLst/>
            </a:prstGeom>
            <a:solidFill>
              <a:schemeClr val="tx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49" name="Rectangle 25">
              <a:extLst>
                <a:ext uri="{FF2B5EF4-FFF2-40B4-BE49-F238E27FC236}">
                  <a16:creationId xmlns:a16="http://schemas.microsoft.com/office/drawing/2014/main" id="{E7E4104E-8E38-43FE-8FE8-53E4B414D94B}"/>
                </a:ext>
              </a:extLst>
            </p:cNvPr>
            <p:cNvSpPr>
              <a:spLocks noChangeArrowheads="1"/>
            </p:cNvSpPr>
            <p:nvPr/>
          </p:nvSpPr>
          <p:spPr bwMode="auto">
            <a:xfrm>
              <a:off x="4896" y="96"/>
              <a:ext cx="240" cy="240"/>
            </a:xfrm>
            <a:prstGeom prst="rect">
              <a:avLst/>
            </a:prstGeom>
            <a:solidFill>
              <a:schemeClr val="bg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grpSp>
      <p:sp>
        <p:nvSpPr>
          <p:cNvPr id="1044" name="Rectangle 26">
            <a:extLst>
              <a:ext uri="{FF2B5EF4-FFF2-40B4-BE49-F238E27FC236}">
                <a16:creationId xmlns:a16="http://schemas.microsoft.com/office/drawing/2014/main" id="{B352BA91-8E1B-4B95-85B4-6238DD219815}"/>
              </a:ext>
            </a:extLst>
          </p:cNvPr>
          <p:cNvSpPr>
            <a:spLocks noChangeArrowheads="1"/>
          </p:cNvSpPr>
          <p:nvPr userDrawn="1"/>
        </p:nvSpPr>
        <p:spPr bwMode="auto">
          <a:xfrm>
            <a:off x="4911725" y="6613525"/>
            <a:ext cx="419417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1000" b="1" i="1">
                <a:latin typeface="Times New Roman" panose="02020603050405020304" pitchFamily="18" charset="0"/>
              </a:rPr>
              <a:t>Copyright © 2013 by The McGraw-Hill Companies, Inc. All rights reserved.</a:t>
            </a:r>
          </a:p>
        </p:txBody>
      </p:sp>
      <p:sp>
        <p:nvSpPr>
          <p:cNvPr id="1045" name="Rectangle 27">
            <a:extLst>
              <a:ext uri="{FF2B5EF4-FFF2-40B4-BE49-F238E27FC236}">
                <a16:creationId xmlns:a16="http://schemas.microsoft.com/office/drawing/2014/main" id="{BBA0876E-1A28-4B9D-97B9-86FB8A1783CE}"/>
              </a:ext>
            </a:extLst>
          </p:cNvPr>
          <p:cNvSpPr>
            <a:spLocks noChangeArrowheads="1"/>
          </p:cNvSpPr>
          <p:nvPr userDrawn="1"/>
        </p:nvSpPr>
        <p:spPr bwMode="auto">
          <a:xfrm>
            <a:off x="77788" y="6607175"/>
            <a:ext cx="12112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1000" b="1" i="1">
                <a:latin typeface="Times New Roman" panose="02020603050405020304" pitchFamily="18" charset="0"/>
              </a:rPr>
              <a:t>McGraw-Hill/Irwin</a:t>
            </a:r>
          </a:p>
        </p:txBody>
      </p:sp>
    </p:spTree>
  </p:cSld>
  <p:clrMap bg1="dk2" tx1="lt1" bg2="dk1" tx2="lt2" accent1="accent1" accent2="accent2" accent3="accent3" accent4="accent4" accent5="accent5" accent6="accent6" hlink="hlink" folHlink="folHlink"/>
  <p:sldLayoutIdLst>
    <p:sldLayoutId id="2147484811" r:id="rId1"/>
    <p:sldLayoutId id="2147484812" r:id="rId2"/>
    <p:sldLayoutId id="2147484813" r:id="rId3"/>
    <p:sldLayoutId id="2147484814" r:id="rId4"/>
    <p:sldLayoutId id="2147484815" r:id="rId5"/>
    <p:sldLayoutId id="2147484816" r:id="rId6"/>
    <p:sldLayoutId id="2147484817" r:id="rId7"/>
    <p:sldLayoutId id="2147484818" r:id="rId8"/>
    <p:sldLayoutId id="2147484819" r:id="rId9"/>
    <p:sldLayoutId id="2147484820" r:id="rId10"/>
    <p:sldLayoutId id="2147484821"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stCondLst>
                                            <p:cond delay="0"/>
                                          </p:stCondLst>
                                        </p:cTn>
                                        <p:tgtEl>
                                          <p:spTgt spid="3"/>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stCondLst>
                                            <p:cond delay="0"/>
                                          </p:stCondLst>
                                        </p:cTn>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hdr="0" dt="0"/>
  <p:txStyles>
    <p:titleStyle>
      <a:lvl1pPr algn="l" rtl="0" eaLnBrk="0" fontAlgn="base" hangingPunct="0">
        <a:spcBef>
          <a:spcPct val="0"/>
        </a:spcBef>
        <a:spcAft>
          <a:spcPct val="0"/>
        </a:spcAft>
        <a:defRPr sz="4000">
          <a:solidFill>
            <a:schemeClr val="tx1"/>
          </a:solidFill>
          <a:latin typeface="+mj-lt"/>
          <a:ea typeface="+mj-ea"/>
          <a:cs typeface="+mj-cs"/>
        </a:defRPr>
      </a:lvl1pPr>
      <a:lvl2pPr algn="l" rtl="0" eaLnBrk="0" fontAlgn="base" hangingPunct="0">
        <a:spcBef>
          <a:spcPct val="0"/>
        </a:spcBef>
        <a:spcAft>
          <a:spcPct val="0"/>
        </a:spcAft>
        <a:defRPr sz="4000">
          <a:solidFill>
            <a:schemeClr val="tx1"/>
          </a:solidFill>
          <a:latin typeface="Tahoma" pitchFamily="34" charset="0"/>
        </a:defRPr>
      </a:lvl2pPr>
      <a:lvl3pPr algn="l" rtl="0" eaLnBrk="0" fontAlgn="base" hangingPunct="0">
        <a:spcBef>
          <a:spcPct val="0"/>
        </a:spcBef>
        <a:spcAft>
          <a:spcPct val="0"/>
        </a:spcAft>
        <a:defRPr sz="4000">
          <a:solidFill>
            <a:schemeClr val="tx1"/>
          </a:solidFill>
          <a:latin typeface="Tahoma" pitchFamily="34" charset="0"/>
        </a:defRPr>
      </a:lvl3pPr>
      <a:lvl4pPr algn="l" rtl="0" eaLnBrk="0" fontAlgn="base" hangingPunct="0">
        <a:spcBef>
          <a:spcPct val="0"/>
        </a:spcBef>
        <a:spcAft>
          <a:spcPct val="0"/>
        </a:spcAft>
        <a:defRPr sz="4000">
          <a:solidFill>
            <a:schemeClr val="tx1"/>
          </a:solidFill>
          <a:latin typeface="Tahoma" pitchFamily="34" charset="0"/>
        </a:defRPr>
      </a:lvl4pPr>
      <a:lvl5pPr algn="l" rtl="0" eaLnBrk="0" fontAlgn="base" hangingPunct="0">
        <a:spcBef>
          <a:spcPct val="0"/>
        </a:spcBef>
        <a:spcAft>
          <a:spcPct val="0"/>
        </a:spcAft>
        <a:defRPr sz="4000">
          <a:solidFill>
            <a:schemeClr val="tx1"/>
          </a:solidFill>
          <a:latin typeface="Tahoma" pitchFamily="34" charset="0"/>
        </a:defRPr>
      </a:lvl5pPr>
      <a:lvl6pPr marL="457200" algn="l" rtl="0" fontAlgn="base">
        <a:spcBef>
          <a:spcPct val="0"/>
        </a:spcBef>
        <a:spcAft>
          <a:spcPct val="0"/>
        </a:spcAft>
        <a:defRPr sz="4000">
          <a:solidFill>
            <a:schemeClr val="tx1"/>
          </a:solidFill>
          <a:latin typeface="Tahoma" pitchFamily="34" charset="0"/>
        </a:defRPr>
      </a:lvl6pPr>
      <a:lvl7pPr marL="914400" algn="l" rtl="0" fontAlgn="base">
        <a:spcBef>
          <a:spcPct val="0"/>
        </a:spcBef>
        <a:spcAft>
          <a:spcPct val="0"/>
        </a:spcAft>
        <a:defRPr sz="4000">
          <a:solidFill>
            <a:schemeClr val="tx1"/>
          </a:solidFill>
          <a:latin typeface="Tahoma" pitchFamily="34" charset="0"/>
        </a:defRPr>
      </a:lvl7pPr>
      <a:lvl8pPr marL="1371600" algn="l" rtl="0" fontAlgn="base">
        <a:spcBef>
          <a:spcPct val="0"/>
        </a:spcBef>
        <a:spcAft>
          <a:spcPct val="0"/>
        </a:spcAft>
        <a:defRPr sz="4000">
          <a:solidFill>
            <a:schemeClr val="tx1"/>
          </a:solidFill>
          <a:latin typeface="Tahoma" pitchFamily="34" charset="0"/>
        </a:defRPr>
      </a:lvl8pPr>
      <a:lvl9pPr marL="1828800" algn="l" rtl="0" fontAlgn="base">
        <a:spcBef>
          <a:spcPct val="0"/>
        </a:spcBef>
        <a:spcAft>
          <a:spcPct val="0"/>
        </a:spcAft>
        <a:defRPr sz="4000">
          <a:solidFill>
            <a:schemeClr val="tx1"/>
          </a:solidFill>
          <a:latin typeface="Tahoma" pitchFamily="34" charset="0"/>
        </a:defRPr>
      </a:lvl9pPr>
    </p:titleStyle>
    <p:bodyStyle>
      <a:lvl1pPr marL="342900" indent="-342900" algn="l" rtl="0" eaLnBrk="0" fontAlgn="base" hangingPunct="0">
        <a:spcBef>
          <a:spcPct val="20000"/>
        </a:spcBef>
        <a:spcAft>
          <a:spcPct val="0"/>
        </a:spcAft>
        <a:buClr>
          <a:schemeClr val="accent2"/>
        </a:buClr>
        <a:buSzPct val="75000"/>
        <a:buFont typeface="Wingdings" panose="05000000000000000000" pitchFamily="2" charset="2"/>
        <a:buChar char="n"/>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75000"/>
        <a:buFont typeface="Wingdings" panose="05000000000000000000" pitchFamily="2" charset="2"/>
        <a:buChar char="n"/>
        <a:defRPr sz="2400">
          <a:solidFill>
            <a:schemeClr val="tx1"/>
          </a:solidFill>
          <a:latin typeface="+mn-lt"/>
        </a:defRPr>
      </a:lvl2pPr>
      <a:lvl3pPr marL="1143000" indent="-228600" algn="l" rtl="0" eaLnBrk="0" fontAlgn="base" hangingPunct="0">
        <a:spcBef>
          <a:spcPct val="20000"/>
        </a:spcBef>
        <a:spcAft>
          <a:spcPct val="0"/>
        </a:spcAft>
        <a:buClr>
          <a:schemeClr val="bg2"/>
        </a:buClr>
        <a:buSzPct val="75000"/>
        <a:buFont typeface="Wingdings" panose="05000000000000000000" pitchFamily="2" charset="2"/>
        <a:buChar char="n"/>
        <a:defRPr sz="2000">
          <a:solidFill>
            <a:schemeClr val="tx1"/>
          </a:solidFill>
          <a:latin typeface="+mn-lt"/>
        </a:defRPr>
      </a:lvl3pPr>
      <a:lvl4pPr marL="1600200" indent="-228600" algn="l" rtl="0" eaLnBrk="0" fontAlgn="base" hangingPunct="0">
        <a:spcBef>
          <a:spcPct val="20000"/>
        </a:spcBef>
        <a:spcAft>
          <a:spcPct val="0"/>
        </a:spcAft>
        <a:buClr>
          <a:schemeClr val="tx2"/>
        </a:buClr>
        <a:buSzPct val="75000"/>
        <a:buFont typeface="Wingdings" panose="05000000000000000000" pitchFamily="2" charset="2"/>
        <a:buChar char="n"/>
        <a:defRPr>
          <a:solidFill>
            <a:schemeClr val="tx1"/>
          </a:solidFill>
          <a:latin typeface="+mn-lt"/>
        </a:defRPr>
      </a:lvl4pPr>
      <a:lvl5pPr marL="2057400" indent="-228600" algn="l" rtl="0" eaLnBrk="0" fontAlgn="base" hangingPunct="0">
        <a:spcBef>
          <a:spcPct val="20000"/>
        </a:spcBef>
        <a:spcAft>
          <a:spcPct val="0"/>
        </a:spcAft>
        <a:buClr>
          <a:schemeClr val="accent1"/>
        </a:buClr>
        <a:buSzPct val="75000"/>
        <a:buFont typeface="Wingdings" panose="05000000000000000000" pitchFamily="2" charset="2"/>
        <a:buChar char="n"/>
        <a:defRPr>
          <a:solidFill>
            <a:schemeClr val="tx1"/>
          </a:solidFill>
          <a:latin typeface="+mn-lt"/>
        </a:defRPr>
      </a:lvl5pPr>
      <a:lvl6pPr marL="25146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6pPr>
      <a:lvl7pPr marL="29718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7pPr>
      <a:lvl8pPr marL="34290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8pPr>
      <a:lvl9pPr marL="38862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5AF2C48D-330C-4087-91AD-FE8BE6245432}"/>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a:extLst>
              <a:ext uri="{FF2B5EF4-FFF2-40B4-BE49-F238E27FC236}">
                <a16:creationId xmlns:a16="http://schemas.microsoft.com/office/drawing/2014/main" id="{CCF86C51-E528-4728-B4ED-7551BED79125}"/>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737E66BC-41F6-4BB9-A4D3-03D5347C8452}"/>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defRPr>
            </a:lvl1pPr>
          </a:lstStyle>
          <a:p>
            <a:pPr>
              <a:defRPr/>
            </a:pPr>
            <a:fld id="{D3CC892E-4B59-4B77-B60C-D111EDEF0987}" type="datetime1">
              <a:rPr lang="en-US"/>
              <a:pPr>
                <a:defRPr/>
              </a:pPr>
              <a:t>3/31/2020</a:t>
            </a:fld>
            <a:endParaRPr lang="en-US"/>
          </a:p>
        </p:txBody>
      </p:sp>
      <p:sp>
        <p:nvSpPr>
          <p:cNvPr id="5" name="Footer Placeholder 4">
            <a:extLst>
              <a:ext uri="{FF2B5EF4-FFF2-40B4-BE49-F238E27FC236}">
                <a16:creationId xmlns:a16="http://schemas.microsoft.com/office/drawing/2014/main" id="{AF0F2276-4D72-4C69-AD0C-F888B69E07F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A11AFA77-59B9-4A88-9115-84BD84A33B1C}"/>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16984065-DAA5-4B5D-9EB6-6E3F5316FBEA}"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822" r:id="rId1"/>
    <p:sldLayoutId id="2147484823" r:id="rId2"/>
    <p:sldLayoutId id="2147484824" r:id="rId3"/>
    <p:sldLayoutId id="2147484825" r:id="rId4"/>
    <p:sldLayoutId id="2147484826" r:id="rId5"/>
    <p:sldLayoutId id="2147484827" r:id="rId6"/>
    <p:sldLayoutId id="2147484828" r:id="rId7"/>
    <p:sldLayoutId id="2147484829" r:id="rId8"/>
    <p:sldLayoutId id="2147484830" r:id="rId9"/>
    <p:sldLayoutId id="2147484831" r:id="rId10"/>
    <p:sldLayoutId id="2147484832" r:id="rId11"/>
  </p:sldLayoutIdLst>
  <p:hf hd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1FA0E5A-9466-4424-8A8E-953DF116127A}"/>
              </a:ext>
            </a:extLst>
          </p:cNvPr>
          <p:cNvSpPr/>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a:extLst>
              <a:ext uri="{FF2B5EF4-FFF2-40B4-BE49-F238E27FC236}">
                <a16:creationId xmlns:a16="http://schemas.microsoft.com/office/drawing/2014/main" id="{B09368CD-59FA-4238-846A-A1E58AC8ECE2}"/>
              </a:ext>
            </a:extLst>
          </p:cNvPr>
          <p:cNvSpPr/>
          <p:nvPr/>
        </p:nvSpPr>
        <p:spPr>
          <a:xfrm>
            <a:off x="0" y="6334125"/>
            <a:ext cx="9144000" cy="66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a:extLst>
              <a:ext uri="{FF2B5EF4-FFF2-40B4-BE49-F238E27FC236}">
                <a16:creationId xmlns:a16="http://schemas.microsoft.com/office/drawing/2014/main" id="{B11B924C-EAF2-45D8-85DE-11D11D00CFF7}"/>
              </a:ext>
            </a:extLst>
          </p:cNvPr>
          <p:cNvSpPr>
            <a:spLocks noGrp="1"/>
          </p:cNvSpPr>
          <p:nvPr>
            <p:ph type="title"/>
          </p:nvPr>
        </p:nvSpPr>
        <p:spPr>
          <a:xfrm>
            <a:off x="822325" y="287338"/>
            <a:ext cx="7543800" cy="144938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077" name="Text Placeholder 2">
            <a:extLst>
              <a:ext uri="{FF2B5EF4-FFF2-40B4-BE49-F238E27FC236}">
                <a16:creationId xmlns:a16="http://schemas.microsoft.com/office/drawing/2014/main" id="{C5308094-202C-4414-8EC6-0CAC6DA68297}"/>
              </a:ext>
            </a:extLst>
          </p:cNvPr>
          <p:cNvSpPr>
            <a:spLocks noGrp="1"/>
          </p:cNvSpPr>
          <p:nvPr>
            <p:ph type="body" idx="1"/>
          </p:nvPr>
        </p:nvSpPr>
        <p:spPr bwMode="auto">
          <a:xfrm>
            <a:off x="822325" y="1846263"/>
            <a:ext cx="7543800" cy="402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 name="Slide Number Placeholder 5">
            <a:extLst>
              <a:ext uri="{FF2B5EF4-FFF2-40B4-BE49-F238E27FC236}">
                <a16:creationId xmlns:a16="http://schemas.microsoft.com/office/drawing/2014/main" id="{00DA5527-CE1C-4A67-BE13-61896D36C8E7}"/>
              </a:ext>
            </a:extLst>
          </p:cNvPr>
          <p:cNvSpPr>
            <a:spLocks noGrp="1"/>
          </p:cNvSpPr>
          <p:nvPr>
            <p:ph type="sldNum" sz="quarter" idx="4"/>
          </p:nvPr>
        </p:nvSpPr>
        <p:spPr>
          <a:xfrm>
            <a:off x="7424738" y="6459538"/>
            <a:ext cx="984250" cy="365125"/>
          </a:xfrm>
          <a:prstGeom prst="rect">
            <a:avLst/>
          </a:prstGeom>
        </p:spPr>
        <p:txBody>
          <a:bodyPr vert="horz" lIns="91440" tIns="45720" rIns="91440" bIns="45720" rtlCol="0" anchor="ctr"/>
          <a:lstStyle>
            <a:lvl1pPr algn="r">
              <a:defRPr sz="1050">
                <a:solidFill>
                  <a:srgbClr val="FFFFFF"/>
                </a:solidFill>
              </a:defRPr>
            </a:lvl1pPr>
          </a:lstStyle>
          <a:p>
            <a:pPr>
              <a:defRPr/>
            </a:pPr>
            <a:fld id="{262C750D-642E-4C38-8207-EE85890A91F6}" type="slidenum">
              <a:rPr lang="en-US" altLang="en-US"/>
              <a:pPr>
                <a:defRPr/>
              </a:pPr>
              <a:t>‹#›</a:t>
            </a:fld>
            <a:endParaRPr lang="en-US" altLang="en-US"/>
          </a:p>
        </p:txBody>
      </p:sp>
      <p:cxnSp>
        <p:nvCxnSpPr>
          <p:cNvPr id="10" name="Straight Connector 9">
            <a:extLst>
              <a:ext uri="{FF2B5EF4-FFF2-40B4-BE49-F238E27FC236}">
                <a16:creationId xmlns:a16="http://schemas.microsoft.com/office/drawing/2014/main" id="{7EEBDBED-4FC0-4927-B551-68EFC9E6F0A7}"/>
              </a:ext>
            </a:extLst>
          </p:cNvPr>
          <p:cNvCxnSpPr/>
          <p:nvPr/>
        </p:nvCxnSpPr>
        <p:spPr>
          <a:xfrm>
            <a:off x="895350" y="1738313"/>
            <a:ext cx="7475538"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4833" r:id="rId1"/>
    <p:sldLayoutId id="2147484834" r:id="rId2"/>
    <p:sldLayoutId id="2147484835" r:id="rId3"/>
    <p:sldLayoutId id="2147484836" r:id="rId4"/>
    <p:sldLayoutId id="2147484837" r:id="rId5"/>
    <p:sldLayoutId id="2147484838" r:id="rId6"/>
    <p:sldLayoutId id="2147484839" r:id="rId7"/>
    <p:sldLayoutId id="2147484840" r:id="rId8"/>
    <p:sldLayoutId id="2147484841" r:id="rId9"/>
    <p:sldLayoutId id="2147484842" r:id="rId10"/>
    <p:sldLayoutId id="2147484843" r:id="rId11"/>
    <p:sldLayoutId id="2147484844" r:id="rId12"/>
  </p:sldLayoutIdLst>
  <p:hf hdr="0" dt="0"/>
  <p:txStyles>
    <p:titleStyle>
      <a:lvl1pPr algn="l" rtl="0" eaLnBrk="0" fontAlgn="base" hangingPunct="0">
        <a:lnSpc>
          <a:spcPct val="85000"/>
        </a:lnSpc>
        <a:spcBef>
          <a:spcPct val="0"/>
        </a:spcBef>
        <a:spcAft>
          <a:spcPct val="0"/>
        </a:spcAft>
        <a:defRPr sz="4800" kern="1200" spc="-50">
          <a:solidFill>
            <a:srgbClr val="404040"/>
          </a:solidFill>
          <a:latin typeface="+mj-lt"/>
          <a:ea typeface="+mj-ea"/>
          <a:cs typeface="+mj-cs"/>
        </a:defRPr>
      </a:lvl1pPr>
      <a:lvl2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2pPr>
      <a:lvl3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3pPr>
      <a:lvl4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4pPr>
      <a:lvl5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5pPr>
      <a:lvl6pPr marL="457200" algn="l" rtl="0" fontAlgn="base">
        <a:lnSpc>
          <a:spcPct val="85000"/>
        </a:lnSpc>
        <a:spcBef>
          <a:spcPct val="0"/>
        </a:spcBef>
        <a:spcAft>
          <a:spcPct val="0"/>
        </a:spcAft>
        <a:defRPr sz="4800">
          <a:solidFill>
            <a:srgbClr val="404040"/>
          </a:solidFill>
          <a:latin typeface="Calibri Light" panose="020F0302020204030204" pitchFamily="34" charset="0"/>
        </a:defRPr>
      </a:lvl6pPr>
      <a:lvl7pPr marL="914400" algn="l" rtl="0" fontAlgn="base">
        <a:lnSpc>
          <a:spcPct val="85000"/>
        </a:lnSpc>
        <a:spcBef>
          <a:spcPct val="0"/>
        </a:spcBef>
        <a:spcAft>
          <a:spcPct val="0"/>
        </a:spcAft>
        <a:defRPr sz="4800">
          <a:solidFill>
            <a:srgbClr val="404040"/>
          </a:solidFill>
          <a:latin typeface="Calibri Light" panose="020F0302020204030204" pitchFamily="34" charset="0"/>
        </a:defRPr>
      </a:lvl7pPr>
      <a:lvl8pPr marL="1371600" algn="l" rtl="0" fontAlgn="base">
        <a:lnSpc>
          <a:spcPct val="85000"/>
        </a:lnSpc>
        <a:spcBef>
          <a:spcPct val="0"/>
        </a:spcBef>
        <a:spcAft>
          <a:spcPct val="0"/>
        </a:spcAft>
        <a:defRPr sz="4800">
          <a:solidFill>
            <a:srgbClr val="404040"/>
          </a:solidFill>
          <a:latin typeface="Calibri Light" panose="020F0302020204030204" pitchFamily="34" charset="0"/>
        </a:defRPr>
      </a:lvl8pPr>
      <a:lvl9pPr marL="1828800" algn="l" rtl="0" fontAlgn="base">
        <a:lnSpc>
          <a:spcPct val="85000"/>
        </a:lnSpc>
        <a:spcBef>
          <a:spcPct val="0"/>
        </a:spcBef>
        <a:spcAft>
          <a:spcPct val="0"/>
        </a:spcAft>
        <a:defRPr sz="4800">
          <a:solidFill>
            <a:srgbClr val="404040"/>
          </a:solidFill>
          <a:latin typeface="Calibri Light" panose="020F0302020204030204" pitchFamily="34" charset="0"/>
        </a:defRPr>
      </a:lvl9pPr>
    </p:titleStyle>
    <p:bodyStyle>
      <a:lvl1pPr marL="90488" indent="-90488" algn="l" rtl="0" eaLnBrk="0" fontAlgn="base" hangingPunct="0">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image" Target="../media/image6.jpeg"/><Relationship Id="rId1" Type="http://schemas.openxmlformats.org/officeDocument/2006/relationships/slideLayout" Target="../slideLayouts/slideLayout25.xml"/><Relationship Id="rId4" Type="http://schemas.openxmlformats.org/officeDocument/2006/relationships/slide" Target="slide2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image" Target="../media/image7.jpeg"/><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image" Target="../media/image8.jpeg"/><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4.xml"/><Relationship Id="rId1" Type="http://schemas.openxmlformats.org/officeDocument/2006/relationships/slideLayout" Target="../slideLayouts/slideLayout25.xml"/><Relationship Id="rId5" Type="http://schemas.openxmlformats.org/officeDocument/2006/relationships/slide" Target="slide33.xml"/><Relationship Id="rId4" Type="http://schemas.openxmlformats.org/officeDocument/2006/relationships/slide" Target="slide3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4.xml"/><Relationship Id="rId1" Type="http://schemas.openxmlformats.org/officeDocument/2006/relationships/slideLayout" Target="../slideLayouts/slideLayout25.xml"/><Relationship Id="rId4" Type="http://schemas.openxmlformats.org/officeDocument/2006/relationships/slide" Target="slide33.xml"/></Relationships>
</file>

<file path=ppt/slides/_rels/slide3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5.xml"/><Relationship Id="rId1" Type="http://schemas.openxmlformats.org/officeDocument/2006/relationships/slideLayout" Target="../slideLayouts/slideLayout25.xml"/><Relationship Id="rId4" Type="http://schemas.openxmlformats.org/officeDocument/2006/relationships/slide" Target="slide33.xml"/></Relationships>
</file>

<file path=ppt/slides/_rels/slide32.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14.xml"/><Relationship Id="rId1" Type="http://schemas.openxmlformats.org/officeDocument/2006/relationships/slideLayout" Target="../slideLayouts/slideLayout25.xml"/></Relationships>
</file>

<file path=ppt/slides/_rels/slide33.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25.xml"/></Relationships>
</file>

<file path=ppt/slides/_rels/slide34.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25.xml"/></Relationships>
</file>

<file path=ppt/slides/_rels/slide35.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image" Target="../media/image3.jpeg"/><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image" Target="../media/image4.png"/><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498350-4E51-4E26-B74C-81F194E0431C}"/>
              </a:ext>
            </a:extLst>
          </p:cNvPr>
          <p:cNvSpPr>
            <a:spLocks noGrp="1"/>
          </p:cNvSpPr>
          <p:nvPr>
            <p:ph type="ctrTitle"/>
          </p:nvPr>
        </p:nvSpPr>
        <p:spPr>
          <a:xfrm>
            <a:off x="822325" y="3048000"/>
            <a:ext cx="4205288" cy="1276350"/>
          </a:xfrm>
        </p:spPr>
        <p:txBody>
          <a:bodyPr>
            <a:normAutofit fontScale="90000"/>
          </a:bodyPr>
          <a:lstStyle/>
          <a:p>
            <a:pPr eaLnBrk="1" hangingPunct="1">
              <a:lnSpc>
                <a:spcPct val="80000"/>
              </a:lnSpc>
              <a:defRPr/>
            </a:pPr>
            <a:r>
              <a:rPr lang="en-US" altLang="en-US" b="1" noProof="0" dirty="0">
                <a:solidFill>
                  <a:schemeClr val="tx1"/>
                </a:solidFill>
              </a:rPr>
              <a:t>Chapter 16</a:t>
            </a:r>
            <a:endParaRPr lang="en-US" noProof="0" dirty="0"/>
          </a:p>
        </p:txBody>
      </p:sp>
      <p:sp>
        <p:nvSpPr>
          <p:cNvPr id="3" name="Subtitle 2">
            <a:extLst>
              <a:ext uri="{FF2B5EF4-FFF2-40B4-BE49-F238E27FC236}">
                <a16:creationId xmlns:a16="http://schemas.microsoft.com/office/drawing/2014/main" id="{D1469110-DD43-431C-8B65-07A526786650}"/>
              </a:ext>
            </a:extLst>
          </p:cNvPr>
          <p:cNvSpPr>
            <a:spLocks noGrp="1"/>
          </p:cNvSpPr>
          <p:nvPr>
            <p:ph type="subTitle" idx="1"/>
          </p:nvPr>
        </p:nvSpPr>
        <p:spPr>
          <a:xfrm>
            <a:off x="825500" y="4456113"/>
            <a:ext cx="4203700" cy="1143000"/>
          </a:xfrm>
        </p:spPr>
        <p:txBody>
          <a:bodyPr>
            <a:normAutofit/>
          </a:bodyPr>
          <a:lstStyle/>
          <a:p>
            <a:pPr>
              <a:defRPr/>
            </a:pPr>
            <a:r>
              <a:rPr lang="en-US" altLang="en-US" sz="3200" b="1" cap="none" dirty="0">
                <a:solidFill>
                  <a:schemeClr val="tx1"/>
                </a:solidFill>
              </a:rPr>
              <a:t>SUPPLY CHAIN MANAGEMENT</a:t>
            </a:r>
          </a:p>
        </p:txBody>
      </p:sp>
      <p:pic>
        <p:nvPicPr>
          <p:cNvPr id="18436" name="Picture 2" descr="Book cover image">
            <a:extLst>
              <a:ext uri="{FF2B5EF4-FFF2-40B4-BE49-F238E27FC236}">
                <a16:creationId xmlns:a16="http://schemas.microsoft.com/office/drawing/2014/main" id="{40BA9849-DF23-4D39-BD01-8D558E933C1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1319213"/>
            <a:ext cx="3505200" cy="4694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7" name="Content Placeholder 3">
            <a:extLst>
              <a:ext uri="{FF2B5EF4-FFF2-40B4-BE49-F238E27FC236}">
                <a16:creationId xmlns:a16="http://schemas.microsoft.com/office/drawing/2014/main" id="{40F19F76-3542-4D1C-AFBB-250FB6FF6C63}"/>
              </a:ext>
            </a:extLst>
          </p:cNvPr>
          <p:cNvSpPr>
            <a:spLocks noGrp="1"/>
          </p:cNvSpPr>
          <p:nvPr>
            <p:ph sz="quarter" idx="13"/>
          </p:nvPr>
        </p:nvSpPr>
        <p:spPr>
          <a:xfrm>
            <a:off x="457200" y="6427788"/>
            <a:ext cx="7391400" cy="384175"/>
          </a:xfrm>
        </p:spPr>
        <p:txBody>
          <a:bodyPr/>
          <a:lstStyle/>
          <a:p>
            <a:r>
              <a:rPr lang="en-US" altLang="en-US" sz="1200" noProof="0" dirty="0">
                <a:solidFill>
                  <a:schemeClr val="bg1"/>
                </a:solidFill>
              </a:rPr>
              <a:t>© 2021 McGraw Hill. All rights reserved. Authorized only for instructor use in the classroom. No reproduction or further distribution permitted without the prior written consent of McGraw Hill.</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Measure: Throughput Time Example</a:t>
            </a:r>
          </a:p>
        </p:txBody>
      </p:sp>
      <p:graphicFrame>
        <p:nvGraphicFramePr>
          <p:cNvPr id="12" name="Table 11"/>
          <p:cNvGraphicFramePr>
            <a:graphicFrameLocks noGrp="1"/>
          </p:cNvGraphicFramePr>
          <p:nvPr>
            <p:extLst>
              <p:ext uri="{D42A27DB-BD31-4B8C-83A1-F6EECF244321}">
                <p14:modId xmlns:p14="http://schemas.microsoft.com/office/powerpoint/2010/main" val="1592826190"/>
              </p:ext>
            </p:extLst>
          </p:nvPr>
        </p:nvGraphicFramePr>
        <p:xfrm>
          <a:off x="1187068" y="2052320"/>
          <a:ext cx="5887086" cy="2595880"/>
        </p:xfrm>
        <a:graphic>
          <a:graphicData uri="http://schemas.openxmlformats.org/drawingml/2006/table">
            <a:tbl>
              <a:tblPr firstRow="1" bandRow="1">
                <a:tableStyleId>{5C22544A-7EE6-4342-B048-85BDC9FD1C3A}</a:tableStyleId>
              </a:tblPr>
              <a:tblGrid>
                <a:gridCol w="2287270">
                  <a:extLst>
                    <a:ext uri="{9D8B030D-6E8A-4147-A177-3AD203B41FA5}">
                      <a16:colId xmlns:a16="http://schemas.microsoft.com/office/drawing/2014/main" val="20000"/>
                    </a:ext>
                  </a:extLst>
                </a:gridCol>
                <a:gridCol w="927418">
                  <a:extLst>
                    <a:ext uri="{9D8B030D-6E8A-4147-A177-3AD203B41FA5}">
                      <a16:colId xmlns:a16="http://schemas.microsoft.com/office/drawing/2014/main" val="20001"/>
                    </a:ext>
                  </a:extLst>
                </a:gridCol>
                <a:gridCol w="850900">
                  <a:extLst>
                    <a:ext uri="{9D8B030D-6E8A-4147-A177-3AD203B41FA5}">
                      <a16:colId xmlns:a16="http://schemas.microsoft.com/office/drawing/2014/main" val="20002"/>
                    </a:ext>
                  </a:extLst>
                </a:gridCol>
                <a:gridCol w="1114743">
                  <a:extLst>
                    <a:ext uri="{9D8B030D-6E8A-4147-A177-3AD203B41FA5}">
                      <a16:colId xmlns:a16="http://schemas.microsoft.com/office/drawing/2014/main" val="20003"/>
                    </a:ext>
                  </a:extLst>
                </a:gridCol>
                <a:gridCol w="706755">
                  <a:extLst>
                    <a:ext uri="{9D8B030D-6E8A-4147-A177-3AD203B41FA5}">
                      <a16:colId xmlns:a16="http://schemas.microsoft.com/office/drawing/2014/main" val="20004"/>
                    </a:ext>
                  </a:extLst>
                </a:gridCol>
              </a:tblGrid>
              <a:tr h="370840">
                <a:tc>
                  <a:txBody>
                    <a:bodyPr/>
                    <a:lstStyle/>
                    <a:p>
                      <a:endParaRPr lang="en-US" sz="1600" dirty="0">
                        <a:solidFill>
                          <a:srgbClr val="E48312"/>
                        </a:solidFill>
                      </a:endParaRPr>
                    </a:p>
                  </a:txBody>
                  <a:tcPr/>
                </a:tc>
                <a:tc>
                  <a:txBody>
                    <a:bodyPr/>
                    <a:lstStyle/>
                    <a:p>
                      <a:pPr algn="ctr"/>
                      <a:r>
                        <a:rPr lang="en-US" sz="1600" dirty="0">
                          <a:solidFill>
                            <a:schemeClr val="tx1"/>
                          </a:solidFill>
                        </a:rPr>
                        <a:t>Supplier</a:t>
                      </a:r>
                    </a:p>
                  </a:txBody>
                  <a:tcPr/>
                </a:tc>
                <a:tc>
                  <a:txBody>
                    <a:bodyPr/>
                    <a:lstStyle/>
                    <a:p>
                      <a:pPr algn="ctr"/>
                      <a:r>
                        <a:rPr lang="en-US" sz="1600" dirty="0">
                          <a:solidFill>
                            <a:schemeClr val="tx1"/>
                          </a:solidFill>
                        </a:rPr>
                        <a:t>Factory</a:t>
                      </a:r>
                    </a:p>
                  </a:txBody>
                  <a:tcPr/>
                </a:tc>
                <a:tc>
                  <a:txBody>
                    <a:bodyPr/>
                    <a:lstStyle/>
                    <a:p>
                      <a:pPr algn="ctr"/>
                      <a:r>
                        <a:rPr lang="en-US" sz="1600" dirty="0">
                          <a:solidFill>
                            <a:schemeClr val="tx1"/>
                          </a:solidFill>
                        </a:rPr>
                        <a:t>Wholesale</a:t>
                      </a:r>
                    </a:p>
                  </a:txBody>
                  <a:tcPr/>
                </a:tc>
                <a:tc>
                  <a:txBody>
                    <a:bodyPr/>
                    <a:lstStyle/>
                    <a:p>
                      <a:pPr algn="ctr"/>
                      <a:r>
                        <a:rPr lang="en-US" sz="1600" dirty="0">
                          <a:solidFill>
                            <a:schemeClr val="tx1"/>
                          </a:solidFill>
                        </a:rPr>
                        <a:t>Retail</a:t>
                      </a:r>
                    </a:p>
                  </a:txBody>
                  <a:tcPr/>
                </a:tc>
                <a:extLst>
                  <a:ext uri="{0D108BD9-81ED-4DB2-BD59-A6C34878D82A}">
                    <a16:rowId xmlns:a16="http://schemas.microsoft.com/office/drawing/2014/main" val="10000"/>
                  </a:ext>
                </a:extLst>
              </a:tr>
              <a:tr h="370840">
                <a:tc>
                  <a:txBody>
                    <a:bodyPr/>
                    <a:lstStyle/>
                    <a:p>
                      <a:r>
                        <a:rPr lang="en-US" sz="1600" dirty="0"/>
                        <a:t>Inventory days</a:t>
                      </a:r>
                      <a:endParaRPr lang="en-US" sz="1600" dirty="0">
                        <a:solidFill>
                          <a:srgbClr val="E48312"/>
                        </a:solidFill>
                      </a:endParaRPr>
                    </a:p>
                  </a:txBody>
                  <a:tcPr/>
                </a:tc>
                <a:tc>
                  <a:txBody>
                    <a:bodyPr/>
                    <a:lstStyle/>
                    <a:p>
                      <a:pPr algn="ctr"/>
                      <a:r>
                        <a:rPr lang="en-US" sz="1600" dirty="0"/>
                        <a:t>10</a:t>
                      </a:r>
                    </a:p>
                  </a:txBody>
                  <a:tcPr/>
                </a:tc>
                <a:tc>
                  <a:txBody>
                    <a:bodyPr/>
                    <a:lstStyle/>
                    <a:p>
                      <a:pPr algn="ctr"/>
                      <a:r>
                        <a:rPr lang="en-US" sz="1600" dirty="0"/>
                        <a:t>30</a:t>
                      </a:r>
                    </a:p>
                  </a:txBody>
                  <a:tcPr/>
                </a:tc>
                <a:tc>
                  <a:txBody>
                    <a:bodyPr/>
                    <a:lstStyle/>
                    <a:p>
                      <a:pPr algn="ctr"/>
                      <a:r>
                        <a:rPr lang="en-US" sz="1600" dirty="0"/>
                        <a:t>15</a:t>
                      </a:r>
                    </a:p>
                  </a:txBody>
                  <a:tcPr/>
                </a:tc>
                <a:tc>
                  <a:txBody>
                    <a:bodyPr/>
                    <a:lstStyle/>
                    <a:p>
                      <a:pPr algn="ctr"/>
                      <a:r>
                        <a:rPr lang="en-US" sz="1600" dirty="0"/>
                        <a:t>5</a:t>
                      </a:r>
                    </a:p>
                  </a:txBody>
                  <a:tcPr/>
                </a:tc>
                <a:extLst>
                  <a:ext uri="{0D108BD9-81ED-4DB2-BD59-A6C34878D82A}">
                    <a16:rowId xmlns:a16="http://schemas.microsoft.com/office/drawing/2014/main" val="10001"/>
                  </a:ext>
                </a:extLst>
              </a:tr>
              <a:tr h="370840">
                <a:tc>
                  <a:txBody>
                    <a:bodyPr/>
                    <a:lstStyle/>
                    <a:p>
                      <a:r>
                        <a:rPr lang="en-US" sz="1600" dirty="0"/>
                        <a:t>Accounts receivable days</a:t>
                      </a:r>
                      <a:endParaRPr lang="en-US" sz="1600" dirty="0">
                        <a:solidFill>
                          <a:srgbClr val="E48312"/>
                        </a:solidFill>
                      </a:endParaRPr>
                    </a:p>
                  </a:txBody>
                  <a:tcPr/>
                </a:tc>
                <a:tc>
                  <a:txBody>
                    <a:bodyPr/>
                    <a:lstStyle/>
                    <a:p>
                      <a:pPr algn="ctr"/>
                      <a:r>
                        <a:rPr lang="en-US" sz="1600" dirty="0"/>
                        <a:t>25</a:t>
                      </a:r>
                    </a:p>
                  </a:txBody>
                  <a:tcPr/>
                </a:tc>
                <a:tc>
                  <a:txBody>
                    <a:bodyPr/>
                    <a:lstStyle/>
                    <a:p>
                      <a:pPr algn="ctr"/>
                      <a:r>
                        <a:rPr lang="en-US" sz="1600" dirty="0"/>
                        <a:t>25</a:t>
                      </a:r>
                    </a:p>
                  </a:txBody>
                  <a:tcPr/>
                </a:tc>
                <a:tc>
                  <a:txBody>
                    <a:bodyPr/>
                    <a:lstStyle/>
                    <a:p>
                      <a:pPr algn="ctr"/>
                      <a:r>
                        <a:rPr lang="en-US" sz="1600" dirty="0"/>
                        <a:t>30</a:t>
                      </a:r>
                    </a:p>
                  </a:txBody>
                  <a:tcPr/>
                </a:tc>
                <a:tc>
                  <a:txBody>
                    <a:bodyPr/>
                    <a:lstStyle/>
                    <a:p>
                      <a:pPr algn="ctr"/>
                      <a:r>
                        <a:rPr lang="en-US" sz="1600" dirty="0"/>
                        <a:t>10</a:t>
                      </a:r>
                    </a:p>
                  </a:txBody>
                  <a:tcPr/>
                </a:tc>
                <a:extLst>
                  <a:ext uri="{0D108BD9-81ED-4DB2-BD59-A6C34878D82A}">
                    <a16:rowId xmlns:a16="http://schemas.microsoft.com/office/drawing/2014/main" val="10002"/>
                  </a:ext>
                </a:extLst>
              </a:tr>
              <a:tr h="370840">
                <a:tc>
                  <a:txBody>
                    <a:bodyPr/>
                    <a:lstStyle/>
                    <a:p>
                      <a:r>
                        <a:rPr lang="en-US" sz="1600" dirty="0"/>
                        <a:t>Accounts payable days</a:t>
                      </a:r>
                      <a:endParaRPr lang="en-US" sz="1600" dirty="0">
                        <a:solidFill>
                          <a:srgbClr val="E48312"/>
                        </a:solidFill>
                      </a:endParaRPr>
                    </a:p>
                  </a:txBody>
                  <a:tcPr/>
                </a:tc>
                <a:tc>
                  <a:txBody>
                    <a:bodyPr/>
                    <a:lstStyle/>
                    <a:p>
                      <a:pPr algn="ctr"/>
                      <a:r>
                        <a:rPr lang="en-US" sz="1600" dirty="0"/>
                        <a:t>30</a:t>
                      </a:r>
                    </a:p>
                  </a:txBody>
                  <a:tcPr/>
                </a:tc>
                <a:tc>
                  <a:txBody>
                    <a:bodyPr/>
                    <a:lstStyle/>
                    <a:p>
                      <a:pPr algn="ctr"/>
                      <a:r>
                        <a:rPr lang="en-US" sz="1600" dirty="0"/>
                        <a:t>40</a:t>
                      </a:r>
                    </a:p>
                  </a:txBody>
                  <a:tcPr/>
                </a:tc>
                <a:tc>
                  <a:txBody>
                    <a:bodyPr/>
                    <a:lstStyle/>
                    <a:p>
                      <a:pPr algn="ctr"/>
                      <a:r>
                        <a:rPr lang="en-US" sz="1600" dirty="0"/>
                        <a:t>20</a:t>
                      </a:r>
                    </a:p>
                  </a:txBody>
                  <a:tcPr/>
                </a:tc>
                <a:tc>
                  <a:txBody>
                    <a:bodyPr/>
                    <a:lstStyle/>
                    <a:p>
                      <a:pPr algn="ctr"/>
                      <a:r>
                        <a:rPr lang="en-US" sz="1600" dirty="0"/>
                        <a:t>15</a:t>
                      </a:r>
                    </a:p>
                  </a:txBody>
                  <a:tcPr/>
                </a:tc>
                <a:extLst>
                  <a:ext uri="{0D108BD9-81ED-4DB2-BD59-A6C34878D82A}">
                    <a16:rowId xmlns:a16="http://schemas.microsoft.com/office/drawing/2014/main" val="10003"/>
                  </a:ext>
                </a:extLst>
              </a:tr>
              <a:tr h="370840">
                <a:tc>
                  <a:txBody>
                    <a:bodyPr/>
                    <a:lstStyle/>
                    <a:p>
                      <a:r>
                        <a:rPr lang="en-US" sz="1600" dirty="0"/>
                        <a:t>Sourcing unit cost</a:t>
                      </a:r>
                      <a:endParaRPr lang="en-US" sz="1600" dirty="0">
                        <a:solidFill>
                          <a:srgbClr val="E48312"/>
                        </a:solidFill>
                      </a:endParaRPr>
                    </a:p>
                  </a:txBody>
                  <a:tcPr/>
                </a:tc>
                <a:tc>
                  <a:txBody>
                    <a:bodyPr/>
                    <a:lstStyle/>
                    <a:p>
                      <a:pPr algn="ctr"/>
                      <a:r>
                        <a:rPr lang="en-US" sz="1600" dirty="0"/>
                        <a:t>$25</a:t>
                      </a:r>
                    </a:p>
                  </a:txBody>
                  <a:tcPr/>
                </a:tc>
                <a:tc>
                  <a:txBody>
                    <a:bodyPr/>
                    <a:lstStyle/>
                    <a:p>
                      <a:pPr algn="ctr"/>
                      <a:r>
                        <a:rPr lang="en-US" sz="1600" dirty="0"/>
                        <a:t>$40</a:t>
                      </a:r>
                    </a:p>
                  </a:txBody>
                  <a:tcPr/>
                </a:tc>
                <a:tc>
                  <a:txBody>
                    <a:bodyPr/>
                    <a:lstStyle/>
                    <a:p>
                      <a:pPr algn="ctr"/>
                      <a:r>
                        <a:rPr lang="en-US" sz="1600" dirty="0"/>
                        <a:t>$70</a:t>
                      </a:r>
                    </a:p>
                  </a:txBody>
                  <a:tcPr/>
                </a:tc>
                <a:tc>
                  <a:txBody>
                    <a:bodyPr/>
                    <a:lstStyle/>
                    <a:p>
                      <a:pPr algn="ctr"/>
                      <a:r>
                        <a:rPr lang="en-US" sz="1600" dirty="0"/>
                        <a:t>$90</a:t>
                      </a:r>
                    </a:p>
                  </a:txBody>
                  <a:tcPr/>
                </a:tc>
                <a:extLst>
                  <a:ext uri="{0D108BD9-81ED-4DB2-BD59-A6C34878D82A}">
                    <a16:rowId xmlns:a16="http://schemas.microsoft.com/office/drawing/2014/main" val="10004"/>
                  </a:ext>
                </a:extLst>
              </a:tr>
              <a:tr h="370840">
                <a:tc>
                  <a:txBody>
                    <a:bodyPr/>
                    <a:lstStyle/>
                    <a:p>
                      <a:r>
                        <a:rPr lang="en-US" sz="1600" dirty="0"/>
                        <a:t>Added</a:t>
                      </a:r>
                      <a:r>
                        <a:rPr lang="en-US" sz="1600" baseline="0" dirty="0"/>
                        <a:t> unit cost</a:t>
                      </a:r>
                      <a:endParaRPr lang="en-US" sz="1600" dirty="0">
                        <a:solidFill>
                          <a:srgbClr val="E48312"/>
                        </a:solidFill>
                      </a:endParaRPr>
                    </a:p>
                  </a:txBody>
                  <a:tcPr/>
                </a:tc>
                <a:tc>
                  <a:txBody>
                    <a:bodyPr/>
                    <a:lstStyle/>
                    <a:p>
                      <a:pPr algn="ctr"/>
                      <a:r>
                        <a:rPr lang="en-US" sz="1600" dirty="0"/>
                        <a:t>$5</a:t>
                      </a:r>
                    </a:p>
                  </a:txBody>
                  <a:tcPr/>
                </a:tc>
                <a:tc>
                  <a:txBody>
                    <a:bodyPr/>
                    <a:lstStyle/>
                    <a:p>
                      <a:pPr algn="ctr"/>
                      <a:r>
                        <a:rPr lang="en-US" sz="1600" dirty="0"/>
                        <a:t>$20</a:t>
                      </a:r>
                    </a:p>
                  </a:txBody>
                  <a:tcPr/>
                </a:tc>
                <a:tc>
                  <a:txBody>
                    <a:bodyPr/>
                    <a:lstStyle/>
                    <a:p>
                      <a:pPr algn="ctr"/>
                      <a:r>
                        <a:rPr lang="en-US" sz="1600" dirty="0"/>
                        <a:t>$5</a:t>
                      </a:r>
                    </a:p>
                  </a:txBody>
                  <a:tcPr/>
                </a:tc>
                <a:tc>
                  <a:txBody>
                    <a:bodyPr/>
                    <a:lstStyle/>
                    <a:p>
                      <a:pPr algn="ctr"/>
                      <a:r>
                        <a:rPr lang="en-US" sz="1600" dirty="0"/>
                        <a:t>$20</a:t>
                      </a:r>
                    </a:p>
                  </a:txBody>
                  <a:tcPr/>
                </a:tc>
                <a:extLst>
                  <a:ext uri="{0D108BD9-81ED-4DB2-BD59-A6C34878D82A}">
                    <a16:rowId xmlns:a16="http://schemas.microsoft.com/office/drawing/2014/main" val="10005"/>
                  </a:ext>
                </a:extLst>
              </a:tr>
              <a:tr h="370840">
                <a:tc>
                  <a:txBody>
                    <a:bodyPr/>
                    <a:lstStyle/>
                    <a:p>
                      <a:r>
                        <a:rPr lang="en-US" sz="1600" dirty="0"/>
                        <a:t>Sales unit price</a:t>
                      </a:r>
                      <a:endParaRPr lang="en-US" sz="1600" dirty="0">
                        <a:solidFill>
                          <a:srgbClr val="E48312"/>
                        </a:solidFill>
                      </a:endParaRPr>
                    </a:p>
                  </a:txBody>
                  <a:tcPr/>
                </a:tc>
                <a:tc>
                  <a:txBody>
                    <a:bodyPr/>
                    <a:lstStyle/>
                    <a:p>
                      <a:pPr algn="ctr"/>
                      <a:r>
                        <a:rPr lang="en-US" sz="1600" dirty="0"/>
                        <a:t>$40</a:t>
                      </a:r>
                    </a:p>
                  </a:txBody>
                  <a:tcPr/>
                </a:tc>
                <a:tc>
                  <a:txBody>
                    <a:bodyPr/>
                    <a:lstStyle/>
                    <a:p>
                      <a:pPr algn="ctr"/>
                      <a:r>
                        <a:rPr lang="en-US" sz="1600" dirty="0"/>
                        <a:t>$70</a:t>
                      </a:r>
                    </a:p>
                  </a:txBody>
                  <a:tcPr/>
                </a:tc>
                <a:tc>
                  <a:txBody>
                    <a:bodyPr/>
                    <a:lstStyle/>
                    <a:p>
                      <a:pPr algn="ctr"/>
                      <a:r>
                        <a:rPr lang="en-US" sz="1600" dirty="0"/>
                        <a:t>$90</a:t>
                      </a:r>
                    </a:p>
                  </a:txBody>
                  <a:tcPr/>
                </a:tc>
                <a:tc>
                  <a:txBody>
                    <a:bodyPr/>
                    <a:lstStyle/>
                    <a:p>
                      <a:pPr algn="ctr"/>
                      <a:r>
                        <a:rPr lang="en-US" sz="1600" dirty="0"/>
                        <a:t>$120</a:t>
                      </a:r>
                    </a:p>
                  </a:txBody>
                  <a:tcPr/>
                </a:tc>
                <a:extLst>
                  <a:ext uri="{0D108BD9-81ED-4DB2-BD59-A6C34878D82A}">
                    <a16:rowId xmlns:a16="http://schemas.microsoft.com/office/drawing/2014/main" val="10006"/>
                  </a:ext>
                </a:extLst>
              </a:tr>
            </a:tbl>
          </a:graphicData>
        </a:graphic>
      </p:graphicFrame>
      <p:sp>
        <p:nvSpPr>
          <p:cNvPr id="3" name="Content Placeholder 2"/>
          <p:cNvSpPr>
            <a:spLocks noGrp="1"/>
          </p:cNvSpPr>
          <p:nvPr>
            <p:ph idx="1"/>
          </p:nvPr>
        </p:nvSpPr>
        <p:spPr>
          <a:xfrm>
            <a:off x="822325" y="4938507"/>
            <a:ext cx="7543800" cy="457200"/>
          </a:xfrm>
        </p:spPr>
        <p:txBody>
          <a:bodyPr/>
          <a:lstStyle/>
          <a:p>
            <a:r>
              <a:rPr lang="en-US" sz="2400" dirty="0"/>
              <a:t>Q: Calculate the total supply chain throughput time.</a:t>
            </a:r>
          </a:p>
        </p:txBody>
      </p:sp>
      <p:sp>
        <p:nvSpPr>
          <p:cNvPr id="4" name="Content Placeholder 3"/>
          <p:cNvSpPr>
            <a:spLocks noGrp="1"/>
          </p:cNvSpPr>
          <p:nvPr>
            <p:ph idx="11"/>
          </p:nvPr>
        </p:nvSpPr>
        <p:spPr>
          <a:xfrm>
            <a:off x="820948" y="5562600"/>
            <a:ext cx="7543800" cy="457200"/>
          </a:xfrm>
        </p:spPr>
        <p:txBody>
          <a:bodyPr/>
          <a:lstStyle/>
          <a:p>
            <a:r>
              <a:rPr lang="en-US" altLang="en-US" sz="2400" dirty="0"/>
              <a:t>A: 10 + 30 + 15 + 5 = 60 days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Measure: Cash-to-Cash Cycle Time Example</a:t>
            </a:r>
          </a:p>
        </p:txBody>
      </p:sp>
      <p:graphicFrame>
        <p:nvGraphicFramePr>
          <p:cNvPr id="10" name="Table 9"/>
          <p:cNvGraphicFramePr>
            <a:graphicFrameLocks noGrp="1"/>
          </p:cNvGraphicFramePr>
          <p:nvPr>
            <p:extLst>
              <p:ext uri="{D42A27DB-BD31-4B8C-83A1-F6EECF244321}">
                <p14:modId xmlns:p14="http://schemas.microsoft.com/office/powerpoint/2010/main" val="1747149442"/>
              </p:ext>
            </p:extLst>
          </p:nvPr>
        </p:nvGraphicFramePr>
        <p:xfrm>
          <a:off x="1187068" y="2052320"/>
          <a:ext cx="5887086" cy="2595880"/>
        </p:xfrm>
        <a:graphic>
          <a:graphicData uri="http://schemas.openxmlformats.org/drawingml/2006/table">
            <a:tbl>
              <a:tblPr firstRow="1" bandRow="1">
                <a:tableStyleId>{5C22544A-7EE6-4342-B048-85BDC9FD1C3A}</a:tableStyleId>
              </a:tblPr>
              <a:tblGrid>
                <a:gridCol w="2287270">
                  <a:extLst>
                    <a:ext uri="{9D8B030D-6E8A-4147-A177-3AD203B41FA5}">
                      <a16:colId xmlns:a16="http://schemas.microsoft.com/office/drawing/2014/main" val="20000"/>
                    </a:ext>
                  </a:extLst>
                </a:gridCol>
                <a:gridCol w="927418">
                  <a:extLst>
                    <a:ext uri="{9D8B030D-6E8A-4147-A177-3AD203B41FA5}">
                      <a16:colId xmlns:a16="http://schemas.microsoft.com/office/drawing/2014/main" val="20001"/>
                    </a:ext>
                  </a:extLst>
                </a:gridCol>
                <a:gridCol w="850900">
                  <a:extLst>
                    <a:ext uri="{9D8B030D-6E8A-4147-A177-3AD203B41FA5}">
                      <a16:colId xmlns:a16="http://schemas.microsoft.com/office/drawing/2014/main" val="20002"/>
                    </a:ext>
                  </a:extLst>
                </a:gridCol>
                <a:gridCol w="1114743">
                  <a:extLst>
                    <a:ext uri="{9D8B030D-6E8A-4147-A177-3AD203B41FA5}">
                      <a16:colId xmlns:a16="http://schemas.microsoft.com/office/drawing/2014/main" val="20003"/>
                    </a:ext>
                  </a:extLst>
                </a:gridCol>
                <a:gridCol w="706755">
                  <a:extLst>
                    <a:ext uri="{9D8B030D-6E8A-4147-A177-3AD203B41FA5}">
                      <a16:colId xmlns:a16="http://schemas.microsoft.com/office/drawing/2014/main" val="20004"/>
                    </a:ext>
                  </a:extLst>
                </a:gridCol>
              </a:tblGrid>
              <a:tr h="370840">
                <a:tc>
                  <a:txBody>
                    <a:bodyPr/>
                    <a:lstStyle/>
                    <a:p>
                      <a:endParaRPr lang="en-US" sz="1600" dirty="0">
                        <a:solidFill>
                          <a:srgbClr val="E48312"/>
                        </a:solidFill>
                      </a:endParaRPr>
                    </a:p>
                  </a:txBody>
                  <a:tcPr/>
                </a:tc>
                <a:tc>
                  <a:txBody>
                    <a:bodyPr/>
                    <a:lstStyle/>
                    <a:p>
                      <a:pPr algn="ctr"/>
                      <a:r>
                        <a:rPr lang="en-US" sz="1600" dirty="0">
                          <a:solidFill>
                            <a:schemeClr val="tx1"/>
                          </a:solidFill>
                        </a:rPr>
                        <a:t>Supplier</a:t>
                      </a:r>
                    </a:p>
                  </a:txBody>
                  <a:tcPr/>
                </a:tc>
                <a:tc>
                  <a:txBody>
                    <a:bodyPr/>
                    <a:lstStyle/>
                    <a:p>
                      <a:pPr algn="ctr"/>
                      <a:r>
                        <a:rPr lang="en-US" sz="1600" dirty="0">
                          <a:solidFill>
                            <a:schemeClr val="tx1"/>
                          </a:solidFill>
                        </a:rPr>
                        <a:t>Factory</a:t>
                      </a:r>
                    </a:p>
                  </a:txBody>
                  <a:tcPr/>
                </a:tc>
                <a:tc>
                  <a:txBody>
                    <a:bodyPr/>
                    <a:lstStyle/>
                    <a:p>
                      <a:pPr algn="ctr"/>
                      <a:r>
                        <a:rPr lang="en-US" sz="1600" dirty="0">
                          <a:solidFill>
                            <a:schemeClr val="tx1"/>
                          </a:solidFill>
                        </a:rPr>
                        <a:t>Wholesale</a:t>
                      </a:r>
                    </a:p>
                  </a:txBody>
                  <a:tcPr/>
                </a:tc>
                <a:tc>
                  <a:txBody>
                    <a:bodyPr/>
                    <a:lstStyle/>
                    <a:p>
                      <a:pPr algn="ctr"/>
                      <a:r>
                        <a:rPr lang="en-US" sz="1600" dirty="0">
                          <a:solidFill>
                            <a:schemeClr val="tx1"/>
                          </a:solidFill>
                        </a:rPr>
                        <a:t>Retail</a:t>
                      </a:r>
                    </a:p>
                  </a:txBody>
                  <a:tcPr/>
                </a:tc>
                <a:extLst>
                  <a:ext uri="{0D108BD9-81ED-4DB2-BD59-A6C34878D82A}">
                    <a16:rowId xmlns:a16="http://schemas.microsoft.com/office/drawing/2014/main" val="10000"/>
                  </a:ext>
                </a:extLst>
              </a:tr>
              <a:tr h="370840">
                <a:tc>
                  <a:txBody>
                    <a:bodyPr/>
                    <a:lstStyle/>
                    <a:p>
                      <a:r>
                        <a:rPr lang="en-US" sz="1600" dirty="0"/>
                        <a:t>Inventory days</a:t>
                      </a:r>
                      <a:endParaRPr lang="en-US" sz="1600" dirty="0">
                        <a:solidFill>
                          <a:srgbClr val="E48312"/>
                        </a:solidFill>
                      </a:endParaRPr>
                    </a:p>
                  </a:txBody>
                  <a:tcPr/>
                </a:tc>
                <a:tc>
                  <a:txBody>
                    <a:bodyPr/>
                    <a:lstStyle/>
                    <a:p>
                      <a:pPr algn="ctr"/>
                      <a:r>
                        <a:rPr lang="en-US" sz="1600" dirty="0"/>
                        <a:t>10</a:t>
                      </a:r>
                    </a:p>
                  </a:txBody>
                  <a:tcPr/>
                </a:tc>
                <a:tc>
                  <a:txBody>
                    <a:bodyPr/>
                    <a:lstStyle/>
                    <a:p>
                      <a:pPr algn="ctr"/>
                      <a:r>
                        <a:rPr lang="en-US" sz="1600" dirty="0"/>
                        <a:t>30</a:t>
                      </a:r>
                    </a:p>
                  </a:txBody>
                  <a:tcPr/>
                </a:tc>
                <a:tc>
                  <a:txBody>
                    <a:bodyPr/>
                    <a:lstStyle/>
                    <a:p>
                      <a:pPr algn="ctr"/>
                      <a:r>
                        <a:rPr lang="en-US" sz="1600" dirty="0"/>
                        <a:t>15</a:t>
                      </a:r>
                    </a:p>
                  </a:txBody>
                  <a:tcPr/>
                </a:tc>
                <a:tc>
                  <a:txBody>
                    <a:bodyPr/>
                    <a:lstStyle/>
                    <a:p>
                      <a:pPr algn="ctr"/>
                      <a:r>
                        <a:rPr lang="en-US" sz="1600" dirty="0"/>
                        <a:t>5</a:t>
                      </a:r>
                    </a:p>
                  </a:txBody>
                  <a:tcPr/>
                </a:tc>
                <a:extLst>
                  <a:ext uri="{0D108BD9-81ED-4DB2-BD59-A6C34878D82A}">
                    <a16:rowId xmlns:a16="http://schemas.microsoft.com/office/drawing/2014/main" val="10001"/>
                  </a:ext>
                </a:extLst>
              </a:tr>
              <a:tr h="370840">
                <a:tc>
                  <a:txBody>
                    <a:bodyPr/>
                    <a:lstStyle/>
                    <a:p>
                      <a:r>
                        <a:rPr lang="en-US" sz="1600" dirty="0"/>
                        <a:t>Accounts receivable days</a:t>
                      </a:r>
                      <a:endParaRPr lang="en-US" sz="1600" dirty="0">
                        <a:solidFill>
                          <a:srgbClr val="E48312"/>
                        </a:solidFill>
                      </a:endParaRPr>
                    </a:p>
                  </a:txBody>
                  <a:tcPr/>
                </a:tc>
                <a:tc>
                  <a:txBody>
                    <a:bodyPr/>
                    <a:lstStyle/>
                    <a:p>
                      <a:pPr algn="ctr"/>
                      <a:r>
                        <a:rPr lang="en-US" sz="1600" dirty="0"/>
                        <a:t>25</a:t>
                      </a:r>
                    </a:p>
                  </a:txBody>
                  <a:tcPr/>
                </a:tc>
                <a:tc>
                  <a:txBody>
                    <a:bodyPr/>
                    <a:lstStyle/>
                    <a:p>
                      <a:pPr algn="ctr"/>
                      <a:r>
                        <a:rPr lang="en-US" sz="1600" dirty="0"/>
                        <a:t>25</a:t>
                      </a:r>
                    </a:p>
                  </a:txBody>
                  <a:tcPr/>
                </a:tc>
                <a:tc>
                  <a:txBody>
                    <a:bodyPr/>
                    <a:lstStyle/>
                    <a:p>
                      <a:pPr algn="ctr"/>
                      <a:r>
                        <a:rPr lang="en-US" sz="1600" dirty="0"/>
                        <a:t>30</a:t>
                      </a:r>
                    </a:p>
                  </a:txBody>
                  <a:tcPr/>
                </a:tc>
                <a:tc>
                  <a:txBody>
                    <a:bodyPr/>
                    <a:lstStyle/>
                    <a:p>
                      <a:pPr algn="ctr"/>
                      <a:r>
                        <a:rPr lang="en-US" sz="1600" dirty="0"/>
                        <a:t>10</a:t>
                      </a:r>
                    </a:p>
                  </a:txBody>
                  <a:tcPr/>
                </a:tc>
                <a:extLst>
                  <a:ext uri="{0D108BD9-81ED-4DB2-BD59-A6C34878D82A}">
                    <a16:rowId xmlns:a16="http://schemas.microsoft.com/office/drawing/2014/main" val="10002"/>
                  </a:ext>
                </a:extLst>
              </a:tr>
              <a:tr h="370840">
                <a:tc>
                  <a:txBody>
                    <a:bodyPr/>
                    <a:lstStyle/>
                    <a:p>
                      <a:r>
                        <a:rPr lang="en-US" sz="1600" dirty="0"/>
                        <a:t>Accounts payable days</a:t>
                      </a:r>
                      <a:endParaRPr lang="en-US" sz="1600" dirty="0">
                        <a:solidFill>
                          <a:srgbClr val="E48312"/>
                        </a:solidFill>
                      </a:endParaRPr>
                    </a:p>
                  </a:txBody>
                  <a:tcPr/>
                </a:tc>
                <a:tc>
                  <a:txBody>
                    <a:bodyPr/>
                    <a:lstStyle/>
                    <a:p>
                      <a:pPr algn="ctr"/>
                      <a:r>
                        <a:rPr lang="en-US" sz="1600" dirty="0"/>
                        <a:t>30</a:t>
                      </a:r>
                    </a:p>
                  </a:txBody>
                  <a:tcPr/>
                </a:tc>
                <a:tc>
                  <a:txBody>
                    <a:bodyPr/>
                    <a:lstStyle/>
                    <a:p>
                      <a:pPr algn="ctr"/>
                      <a:r>
                        <a:rPr lang="en-US" sz="1600" dirty="0"/>
                        <a:t>40</a:t>
                      </a:r>
                    </a:p>
                  </a:txBody>
                  <a:tcPr/>
                </a:tc>
                <a:tc>
                  <a:txBody>
                    <a:bodyPr/>
                    <a:lstStyle/>
                    <a:p>
                      <a:pPr algn="ctr"/>
                      <a:r>
                        <a:rPr lang="en-US" sz="1600" dirty="0"/>
                        <a:t>20</a:t>
                      </a:r>
                    </a:p>
                  </a:txBody>
                  <a:tcPr/>
                </a:tc>
                <a:tc>
                  <a:txBody>
                    <a:bodyPr/>
                    <a:lstStyle/>
                    <a:p>
                      <a:pPr algn="ctr"/>
                      <a:r>
                        <a:rPr lang="en-US" sz="1600" dirty="0"/>
                        <a:t>15</a:t>
                      </a:r>
                    </a:p>
                  </a:txBody>
                  <a:tcPr/>
                </a:tc>
                <a:extLst>
                  <a:ext uri="{0D108BD9-81ED-4DB2-BD59-A6C34878D82A}">
                    <a16:rowId xmlns:a16="http://schemas.microsoft.com/office/drawing/2014/main" val="10003"/>
                  </a:ext>
                </a:extLst>
              </a:tr>
              <a:tr h="370840">
                <a:tc>
                  <a:txBody>
                    <a:bodyPr/>
                    <a:lstStyle/>
                    <a:p>
                      <a:r>
                        <a:rPr lang="en-US" sz="1600" dirty="0"/>
                        <a:t>Sourcing unit cost</a:t>
                      </a:r>
                      <a:endParaRPr lang="en-US" sz="1600" dirty="0">
                        <a:solidFill>
                          <a:srgbClr val="E48312"/>
                        </a:solidFill>
                      </a:endParaRPr>
                    </a:p>
                  </a:txBody>
                  <a:tcPr/>
                </a:tc>
                <a:tc>
                  <a:txBody>
                    <a:bodyPr/>
                    <a:lstStyle/>
                    <a:p>
                      <a:pPr algn="ctr"/>
                      <a:r>
                        <a:rPr lang="en-US" sz="1600" dirty="0"/>
                        <a:t>$25</a:t>
                      </a:r>
                    </a:p>
                  </a:txBody>
                  <a:tcPr/>
                </a:tc>
                <a:tc>
                  <a:txBody>
                    <a:bodyPr/>
                    <a:lstStyle/>
                    <a:p>
                      <a:pPr algn="ctr"/>
                      <a:r>
                        <a:rPr lang="en-US" sz="1600" dirty="0"/>
                        <a:t>$40</a:t>
                      </a:r>
                    </a:p>
                  </a:txBody>
                  <a:tcPr/>
                </a:tc>
                <a:tc>
                  <a:txBody>
                    <a:bodyPr/>
                    <a:lstStyle/>
                    <a:p>
                      <a:pPr algn="ctr"/>
                      <a:r>
                        <a:rPr lang="en-US" sz="1600" dirty="0"/>
                        <a:t>$70</a:t>
                      </a:r>
                    </a:p>
                  </a:txBody>
                  <a:tcPr/>
                </a:tc>
                <a:tc>
                  <a:txBody>
                    <a:bodyPr/>
                    <a:lstStyle/>
                    <a:p>
                      <a:pPr algn="ctr"/>
                      <a:r>
                        <a:rPr lang="en-US" sz="1600" dirty="0"/>
                        <a:t>$90</a:t>
                      </a:r>
                    </a:p>
                  </a:txBody>
                  <a:tcPr/>
                </a:tc>
                <a:extLst>
                  <a:ext uri="{0D108BD9-81ED-4DB2-BD59-A6C34878D82A}">
                    <a16:rowId xmlns:a16="http://schemas.microsoft.com/office/drawing/2014/main" val="10004"/>
                  </a:ext>
                </a:extLst>
              </a:tr>
              <a:tr h="370840">
                <a:tc>
                  <a:txBody>
                    <a:bodyPr/>
                    <a:lstStyle/>
                    <a:p>
                      <a:r>
                        <a:rPr lang="en-US" sz="1600" dirty="0"/>
                        <a:t>Added</a:t>
                      </a:r>
                      <a:r>
                        <a:rPr lang="en-US" sz="1600" baseline="0" dirty="0"/>
                        <a:t> unit cost</a:t>
                      </a:r>
                      <a:endParaRPr lang="en-US" sz="1600" dirty="0">
                        <a:solidFill>
                          <a:srgbClr val="E48312"/>
                        </a:solidFill>
                      </a:endParaRPr>
                    </a:p>
                  </a:txBody>
                  <a:tcPr/>
                </a:tc>
                <a:tc>
                  <a:txBody>
                    <a:bodyPr/>
                    <a:lstStyle/>
                    <a:p>
                      <a:pPr algn="ctr"/>
                      <a:r>
                        <a:rPr lang="en-US" sz="1600" dirty="0"/>
                        <a:t>$5</a:t>
                      </a:r>
                    </a:p>
                  </a:txBody>
                  <a:tcPr/>
                </a:tc>
                <a:tc>
                  <a:txBody>
                    <a:bodyPr/>
                    <a:lstStyle/>
                    <a:p>
                      <a:pPr algn="ctr"/>
                      <a:r>
                        <a:rPr lang="en-US" sz="1600" dirty="0"/>
                        <a:t>$20</a:t>
                      </a:r>
                    </a:p>
                  </a:txBody>
                  <a:tcPr/>
                </a:tc>
                <a:tc>
                  <a:txBody>
                    <a:bodyPr/>
                    <a:lstStyle/>
                    <a:p>
                      <a:pPr algn="ctr"/>
                      <a:r>
                        <a:rPr lang="en-US" sz="1600" dirty="0"/>
                        <a:t>$5</a:t>
                      </a:r>
                    </a:p>
                  </a:txBody>
                  <a:tcPr/>
                </a:tc>
                <a:tc>
                  <a:txBody>
                    <a:bodyPr/>
                    <a:lstStyle/>
                    <a:p>
                      <a:pPr algn="ctr"/>
                      <a:r>
                        <a:rPr lang="en-US" sz="1600" dirty="0"/>
                        <a:t>$20</a:t>
                      </a:r>
                    </a:p>
                  </a:txBody>
                  <a:tcPr/>
                </a:tc>
                <a:extLst>
                  <a:ext uri="{0D108BD9-81ED-4DB2-BD59-A6C34878D82A}">
                    <a16:rowId xmlns:a16="http://schemas.microsoft.com/office/drawing/2014/main" val="10005"/>
                  </a:ext>
                </a:extLst>
              </a:tr>
              <a:tr h="370840">
                <a:tc>
                  <a:txBody>
                    <a:bodyPr/>
                    <a:lstStyle/>
                    <a:p>
                      <a:r>
                        <a:rPr lang="en-US" sz="1600" dirty="0"/>
                        <a:t>Sales unit price</a:t>
                      </a:r>
                      <a:endParaRPr lang="en-US" sz="1600" dirty="0">
                        <a:solidFill>
                          <a:srgbClr val="E48312"/>
                        </a:solidFill>
                      </a:endParaRPr>
                    </a:p>
                  </a:txBody>
                  <a:tcPr/>
                </a:tc>
                <a:tc>
                  <a:txBody>
                    <a:bodyPr/>
                    <a:lstStyle/>
                    <a:p>
                      <a:pPr algn="ctr"/>
                      <a:r>
                        <a:rPr lang="en-US" sz="1600" dirty="0"/>
                        <a:t>$40</a:t>
                      </a:r>
                    </a:p>
                  </a:txBody>
                  <a:tcPr/>
                </a:tc>
                <a:tc>
                  <a:txBody>
                    <a:bodyPr/>
                    <a:lstStyle/>
                    <a:p>
                      <a:pPr algn="ctr"/>
                      <a:r>
                        <a:rPr lang="en-US" sz="1600" dirty="0"/>
                        <a:t>$70</a:t>
                      </a:r>
                    </a:p>
                  </a:txBody>
                  <a:tcPr/>
                </a:tc>
                <a:tc>
                  <a:txBody>
                    <a:bodyPr/>
                    <a:lstStyle/>
                    <a:p>
                      <a:pPr algn="ctr"/>
                      <a:r>
                        <a:rPr lang="en-US" sz="1600" dirty="0"/>
                        <a:t>$90</a:t>
                      </a:r>
                    </a:p>
                  </a:txBody>
                  <a:tcPr/>
                </a:tc>
                <a:tc>
                  <a:txBody>
                    <a:bodyPr/>
                    <a:lstStyle/>
                    <a:p>
                      <a:pPr algn="ctr"/>
                      <a:r>
                        <a:rPr lang="en-US" sz="1600" dirty="0"/>
                        <a:t>$120</a:t>
                      </a:r>
                    </a:p>
                  </a:txBody>
                  <a:tcPr/>
                </a:tc>
                <a:extLst>
                  <a:ext uri="{0D108BD9-81ED-4DB2-BD59-A6C34878D82A}">
                    <a16:rowId xmlns:a16="http://schemas.microsoft.com/office/drawing/2014/main" val="10006"/>
                  </a:ext>
                </a:extLst>
              </a:tr>
            </a:tbl>
          </a:graphicData>
        </a:graphic>
      </p:graphicFrame>
      <p:sp>
        <p:nvSpPr>
          <p:cNvPr id="3" name="Content Placeholder 2"/>
          <p:cNvSpPr>
            <a:spLocks noGrp="1"/>
          </p:cNvSpPr>
          <p:nvPr>
            <p:ph idx="1"/>
          </p:nvPr>
        </p:nvSpPr>
        <p:spPr>
          <a:xfrm>
            <a:off x="822325" y="4908217"/>
            <a:ext cx="7543800" cy="329184"/>
          </a:xfrm>
        </p:spPr>
        <p:txBody>
          <a:bodyPr/>
          <a:lstStyle/>
          <a:p>
            <a:r>
              <a:rPr lang="en-US" dirty="0"/>
              <a:t>Q: Compute the cash-to-cash cycle time for each supply chain entity.</a:t>
            </a:r>
          </a:p>
        </p:txBody>
      </p:sp>
      <p:sp>
        <p:nvSpPr>
          <p:cNvPr id="4" name="Content Placeholder 3"/>
          <p:cNvSpPr>
            <a:spLocks noGrp="1"/>
          </p:cNvSpPr>
          <p:nvPr>
            <p:ph idx="11"/>
          </p:nvPr>
        </p:nvSpPr>
        <p:spPr>
          <a:xfrm>
            <a:off x="820948" y="5353684"/>
            <a:ext cx="411480" cy="329184"/>
          </a:xfrm>
        </p:spPr>
        <p:txBody>
          <a:bodyPr/>
          <a:lstStyle/>
          <a:p>
            <a:r>
              <a:rPr lang="en-US" dirty="0"/>
              <a:t>A:</a:t>
            </a:r>
          </a:p>
        </p:txBody>
      </p:sp>
      <p:graphicFrame>
        <p:nvGraphicFramePr>
          <p:cNvPr id="11" name="Table 10"/>
          <p:cNvGraphicFramePr>
            <a:graphicFrameLocks noGrp="1"/>
          </p:cNvGraphicFramePr>
          <p:nvPr>
            <p:extLst>
              <p:ext uri="{D42A27DB-BD31-4B8C-83A1-F6EECF244321}">
                <p14:modId xmlns:p14="http://schemas.microsoft.com/office/powerpoint/2010/main" val="1634612769"/>
              </p:ext>
            </p:extLst>
          </p:nvPr>
        </p:nvGraphicFramePr>
        <p:xfrm>
          <a:off x="1066800" y="5354320"/>
          <a:ext cx="6737985" cy="741680"/>
        </p:xfrm>
        <a:graphic>
          <a:graphicData uri="http://schemas.openxmlformats.org/drawingml/2006/table">
            <a:tbl>
              <a:tblPr firstRow="1" bandRow="1">
                <a:tableStyleId>{2D5ABB26-0587-4C30-8999-92F81FD0307C}</a:tableStyleId>
              </a:tblPr>
              <a:tblGrid>
                <a:gridCol w="3202305">
                  <a:extLst>
                    <a:ext uri="{9D8B030D-6E8A-4147-A177-3AD203B41FA5}">
                      <a16:colId xmlns:a16="http://schemas.microsoft.com/office/drawing/2014/main" val="20000"/>
                    </a:ext>
                  </a:extLst>
                </a:gridCol>
                <a:gridCol w="3535680">
                  <a:extLst>
                    <a:ext uri="{9D8B030D-6E8A-4147-A177-3AD203B41FA5}">
                      <a16:colId xmlns:a16="http://schemas.microsoft.com/office/drawing/2014/main" val="20001"/>
                    </a:ext>
                  </a:extLst>
                </a:gridCol>
              </a:tblGrid>
              <a:tr h="370840">
                <a:tc>
                  <a:txBody>
                    <a:bodyPr/>
                    <a:lstStyle/>
                    <a:p>
                      <a:r>
                        <a:rPr lang="en-US" altLang="en-US" dirty="0"/>
                        <a:t>Supplier = 10 + 25 − 30 = 5 days</a:t>
                      </a:r>
                      <a:endParaRPr lang="en-US" dirty="0"/>
                    </a:p>
                  </a:txBody>
                  <a:tcPr/>
                </a:tc>
                <a:tc>
                  <a:txBody>
                    <a:bodyPr/>
                    <a:lstStyle/>
                    <a:p>
                      <a:r>
                        <a:rPr lang="en-US" altLang="en-US" dirty="0"/>
                        <a:t>Wholesale = 15 + 30 − 20 = 25 days </a:t>
                      </a:r>
                      <a:endParaRPr lang="en-US" dirty="0"/>
                    </a:p>
                  </a:txBody>
                  <a:tcPr/>
                </a:tc>
                <a:extLst>
                  <a:ext uri="{0D108BD9-81ED-4DB2-BD59-A6C34878D82A}">
                    <a16:rowId xmlns:a16="http://schemas.microsoft.com/office/drawing/2014/main" val="10000"/>
                  </a:ext>
                </a:extLst>
              </a:tr>
              <a:tr h="370840">
                <a:tc>
                  <a:txBody>
                    <a:bodyPr/>
                    <a:lstStyle/>
                    <a:p>
                      <a:r>
                        <a:rPr lang="en-US" altLang="en-US" dirty="0"/>
                        <a:t>Factory = 	30 + 25 − 40 = 15 days</a:t>
                      </a:r>
                      <a:endParaRPr lang="en-US" dirty="0"/>
                    </a:p>
                  </a:txBody>
                  <a:tcPr/>
                </a:tc>
                <a:tc>
                  <a:txBody>
                    <a:bodyPr/>
                    <a:lstStyle/>
                    <a:p>
                      <a:r>
                        <a:rPr lang="en-US" altLang="en-US" dirty="0"/>
                        <a:t>Retail = 5 + 10 − 15 = 0 days</a:t>
                      </a:r>
                      <a:endParaRPr lang="en-US" dirty="0"/>
                    </a:p>
                  </a:txBody>
                  <a:tcPr/>
                </a:tc>
                <a:extLst>
                  <a:ext uri="{0D108BD9-81ED-4DB2-BD59-A6C34878D82A}">
                    <a16:rowId xmlns:a16="http://schemas.microsoft.com/office/drawing/2014/main" val="10001"/>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Measure: Total Delivered Cost Example</a:t>
            </a:r>
          </a:p>
        </p:txBody>
      </p:sp>
      <p:graphicFrame>
        <p:nvGraphicFramePr>
          <p:cNvPr id="10" name="Table 9"/>
          <p:cNvGraphicFramePr>
            <a:graphicFrameLocks noGrp="1"/>
          </p:cNvGraphicFramePr>
          <p:nvPr>
            <p:extLst>
              <p:ext uri="{D42A27DB-BD31-4B8C-83A1-F6EECF244321}">
                <p14:modId xmlns:p14="http://schemas.microsoft.com/office/powerpoint/2010/main" val="2849691200"/>
              </p:ext>
            </p:extLst>
          </p:nvPr>
        </p:nvGraphicFramePr>
        <p:xfrm>
          <a:off x="1198085" y="1987137"/>
          <a:ext cx="5887086" cy="2595880"/>
        </p:xfrm>
        <a:graphic>
          <a:graphicData uri="http://schemas.openxmlformats.org/drawingml/2006/table">
            <a:tbl>
              <a:tblPr firstRow="1" bandRow="1">
                <a:tableStyleId>{5C22544A-7EE6-4342-B048-85BDC9FD1C3A}</a:tableStyleId>
              </a:tblPr>
              <a:tblGrid>
                <a:gridCol w="2287270">
                  <a:extLst>
                    <a:ext uri="{9D8B030D-6E8A-4147-A177-3AD203B41FA5}">
                      <a16:colId xmlns:a16="http://schemas.microsoft.com/office/drawing/2014/main" val="20000"/>
                    </a:ext>
                  </a:extLst>
                </a:gridCol>
                <a:gridCol w="927418">
                  <a:extLst>
                    <a:ext uri="{9D8B030D-6E8A-4147-A177-3AD203B41FA5}">
                      <a16:colId xmlns:a16="http://schemas.microsoft.com/office/drawing/2014/main" val="20001"/>
                    </a:ext>
                  </a:extLst>
                </a:gridCol>
                <a:gridCol w="850900">
                  <a:extLst>
                    <a:ext uri="{9D8B030D-6E8A-4147-A177-3AD203B41FA5}">
                      <a16:colId xmlns:a16="http://schemas.microsoft.com/office/drawing/2014/main" val="20002"/>
                    </a:ext>
                  </a:extLst>
                </a:gridCol>
                <a:gridCol w="1114743">
                  <a:extLst>
                    <a:ext uri="{9D8B030D-6E8A-4147-A177-3AD203B41FA5}">
                      <a16:colId xmlns:a16="http://schemas.microsoft.com/office/drawing/2014/main" val="20003"/>
                    </a:ext>
                  </a:extLst>
                </a:gridCol>
                <a:gridCol w="706755">
                  <a:extLst>
                    <a:ext uri="{9D8B030D-6E8A-4147-A177-3AD203B41FA5}">
                      <a16:colId xmlns:a16="http://schemas.microsoft.com/office/drawing/2014/main" val="20004"/>
                    </a:ext>
                  </a:extLst>
                </a:gridCol>
              </a:tblGrid>
              <a:tr h="370840">
                <a:tc>
                  <a:txBody>
                    <a:bodyPr/>
                    <a:lstStyle/>
                    <a:p>
                      <a:endParaRPr lang="en-US" sz="1600" dirty="0">
                        <a:solidFill>
                          <a:srgbClr val="E48312"/>
                        </a:solidFill>
                      </a:endParaRPr>
                    </a:p>
                  </a:txBody>
                  <a:tcPr/>
                </a:tc>
                <a:tc>
                  <a:txBody>
                    <a:bodyPr/>
                    <a:lstStyle/>
                    <a:p>
                      <a:pPr algn="ctr"/>
                      <a:r>
                        <a:rPr lang="en-US" sz="1600" dirty="0">
                          <a:solidFill>
                            <a:schemeClr val="tx1"/>
                          </a:solidFill>
                        </a:rPr>
                        <a:t>Supplier</a:t>
                      </a:r>
                    </a:p>
                  </a:txBody>
                  <a:tcPr/>
                </a:tc>
                <a:tc>
                  <a:txBody>
                    <a:bodyPr/>
                    <a:lstStyle/>
                    <a:p>
                      <a:pPr algn="ctr"/>
                      <a:r>
                        <a:rPr lang="en-US" sz="1600" dirty="0">
                          <a:solidFill>
                            <a:schemeClr val="tx1"/>
                          </a:solidFill>
                        </a:rPr>
                        <a:t>Factory</a:t>
                      </a:r>
                    </a:p>
                  </a:txBody>
                  <a:tcPr/>
                </a:tc>
                <a:tc>
                  <a:txBody>
                    <a:bodyPr/>
                    <a:lstStyle/>
                    <a:p>
                      <a:pPr algn="ctr"/>
                      <a:r>
                        <a:rPr lang="en-US" sz="1600" dirty="0">
                          <a:solidFill>
                            <a:schemeClr val="tx1"/>
                          </a:solidFill>
                        </a:rPr>
                        <a:t>Wholesale</a:t>
                      </a:r>
                    </a:p>
                  </a:txBody>
                  <a:tcPr/>
                </a:tc>
                <a:tc>
                  <a:txBody>
                    <a:bodyPr/>
                    <a:lstStyle/>
                    <a:p>
                      <a:pPr algn="ctr"/>
                      <a:r>
                        <a:rPr lang="en-US" sz="1600" dirty="0">
                          <a:solidFill>
                            <a:schemeClr val="tx1"/>
                          </a:solidFill>
                        </a:rPr>
                        <a:t>Retail</a:t>
                      </a:r>
                    </a:p>
                  </a:txBody>
                  <a:tcPr/>
                </a:tc>
                <a:extLst>
                  <a:ext uri="{0D108BD9-81ED-4DB2-BD59-A6C34878D82A}">
                    <a16:rowId xmlns:a16="http://schemas.microsoft.com/office/drawing/2014/main" val="10000"/>
                  </a:ext>
                </a:extLst>
              </a:tr>
              <a:tr h="370840">
                <a:tc>
                  <a:txBody>
                    <a:bodyPr/>
                    <a:lstStyle/>
                    <a:p>
                      <a:r>
                        <a:rPr lang="en-US" sz="1600" dirty="0"/>
                        <a:t>Inventory days</a:t>
                      </a:r>
                      <a:endParaRPr lang="en-US" sz="1600" dirty="0">
                        <a:solidFill>
                          <a:srgbClr val="E48312"/>
                        </a:solidFill>
                      </a:endParaRPr>
                    </a:p>
                  </a:txBody>
                  <a:tcPr/>
                </a:tc>
                <a:tc>
                  <a:txBody>
                    <a:bodyPr/>
                    <a:lstStyle/>
                    <a:p>
                      <a:pPr algn="ctr"/>
                      <a:r>
                        <a:rPr lang="en-US" sz="1600" dirty="0"/>
                        <a:t>10</a:t>
                      </a:r>
                    </a:p>
                  </a:txBody>
                  <a:tcPr/>
                </a:tc>
                <a:tc>
                  <a:txBody>
                    <a:bodyPr/>
                    <a:lstStyle/>
                    <a:p>
                      <a:pPr algn="ctr"/>
                      <a:r>
                        <a:rPr lang="en-US" sz="1600" dirty="0"/>
                        <a:t>30</a:t>
                      </a:r>
                    </a:p>
                  </a:txBody>
                  <a:tcPr/>
                </a:tc>
                <a:tc>
                  <a:txBody>
                    <a:bodyPr/>
                    <a:lstStyle/>
                    <a:p>
                      <a:pPr algn="ctr"/>
                      <a:r>
                        <a:rPr lang="en-US" sz="1600" dirty="0"/>
                        <a:t>15</a:t>
                      </a:r>
                    </a:p>
                  </a:txBody>
                  <a:tcPr/>
                </a:tc>
                <a:tc>
                  <a:txBody>
                    <a:bodyPr/>
                    <a:lstStyle/>
                    <a:p>
                      <a:pPr algn="ctr"/>
                      <a:r>
                        <a:rPr lang="en-US" sz="1600" dirty="0"/>
                        <a:t>5</a:t>
                      </a:r>
                    </a:p>
                  </a:txBody>
                  <a:tcPr/>
                </a:tc>
                <a:extLst>
                  <a:ext uri="{0D108BD9-81ED-4DB2-BD59-A6C34878D82A}">
                    <a16:rowId xmlns:a16="http://schemas.microsoft.com/office/drawing/2014/main" val="10001"/>
                  </a:ext>
                </a:extLst>
              </a:tr>
              <a:tr h="370840">
                <a:tc>
                  <a:txBody>
                    <a:bodyPr/>
                    <a:lstStyle/>
                    <a:p>
                      <a:r>
                        <a:rPr lang="en-US" sz="1600" dirty="0"/>
                        <a:t>Accounts receivable days</a:t>
                      </a:r>
                      <a:endParaRPr lang="en-US" sz="1600" dirty="0">
                        <a:solidFill>
                          <a:srgbClr val="E48312"/>
                        </a:solidFill>
                      </a:endParaRPr>
                    </a:p>
                  </a:txBody>
                  <a:tcPr/>
                </a:tc>
                <a:tc>
                  <a:txBody>
                    <a:bodyPr/>
                    <a:lstStyle/>
                    <a:p>
                      <a:pPr algn="ctr"/>
                      <a:r>
                        <a:rPr lang="en-US" sz="1600" dirty="0"/>
                        <a:t>25</a:t>
                      </a:r>
                    </a:p>
                  </a:txBody>
                  <a:tcPr/>
                </a:tc>
                <a:tc>
                  <a:txBody>
                    <a:bodyPr/>
                    <a:lstStyle/>
                    <a:p>
                      <a:pPr algn="ctr"/>
                      <a:r>
                        <a:rPr lang="en-US" sz="1600" dirty="0"/>
                        <a:t>25</a:t>
                      </a:r>
                    </a:p>
                  </a:txBody>
                  <a:tcPr/>
                </a:tc>
                <a:tc>
                  <a:txBody>
                    <a:bodyPr/>
                    <a:lstStyle/>
                    <a:p>
                      <a:pPr algn="ctr"/>
                      <a:r>
                        <a:rPr lang="en-US" sz="1600" dirty="0"/>
                        <a:t>30</a:t>
                      </a:r>
                    </a:p>
                  </a:txBody>
                  <a:tcPr/>
                </a:tc>
                <a:tc>
                  <a:txBody>
                    <a:bodyPr/>
                    <a:lstStyle/>
                    <a:p>
                      <a:pPr algn="ctr"/>
                      <a:r>
                        <a:rPr lang="en-US" sz="1600" dirty="0"/>
                        <a:t>10</a:t>
                      </a:r>
                    </a:p>
                  </a:txBody>
                  <a:tcPr/>
                </a:tc>
                <a:extLst>
                  <a:ext uri="{0D108BD9-81ED-4DB2-BD59-A6C34878D82A}">
                    <a16:rowId xmlns:a16="http://schemas.microsoft.com/office/drawing/2014/main" val="10002"/>
                  </a:ext>
                </a:extLst>
              </a:tr>
              <a:tr h="370840">
                <a:tc>
                  <a:txBody>
                    <a:bodyPr/>
                    <a:lstStyle/>
                    <a:p>
                      <a:r>
                        <a:rPr lang="en-US" sz="1600" dirty="0"/>
                        <a:t>Accounts payable days</a:t>
                      </a:r>
                      <a:endParaRPr lang="en-US" sz="1600" dirty="0">
                        <a:solidFill>
                          <a:srgbClr val="E48312"/>
                        </a:solidFill>
                      </a:endParaRPr>
                    </a:p>
                  </a:txBody>
                  <a:tcPr/>
                </a:tc>
                <a:tc>
                  <a:txBody>
                    <a:bodyPr/>
                    <a:lstStyle/>
                    <a:p>
                      <a:pPr algn="ctr"/>
                      <a:r>
                        <a:rPr lang="en-US" sz="1600" dirty="0"/>
                        <a:t>30</a:t>
                      </a:r>
                    </a:p>
                  </a:txBody>
                  <a:tcPr/>
                </a:tc>
                <a:tc>
                  <a:txBody>
                    <a:bodyPr/>
                    <a:lstStyle/>
                    <a:p>
                      <a:pPr algn="ctr"/>
                      <a:r>
                        <a:rPr lang="en-US" sz="1600" dirty="0"/>
                        <a:t>40</a:t>
                      </a:r>
                    </a:p>
                  </a:txBody>
                  <a:tcPr/>
                </a:tc>
                <a:tc>
                  <a:txBody>
                    <a:bodyPr/>
                    <a:lstStyle/>
                    <a:p>
                      <a:pPr algn="ctr"/>
                      <a:r>
                        <a:rPr lang="en-US" sz="1600" dirty="0"/>
                        <a:t>20</a:t>
                      </a:r>
                    </a:p>
                  </a:txBody>
                  <a:tcPr/>
                </a:tc>
                <a:tc>
                  <a:txBody>
                    <a:bodyPr/>
                    <a:lstStyle/>
                    <a:p>
                      <a:pPr algn="ctr"/>
                      <a:r>
                        <a:rPr lang="en-US" sz="1600" dirty="0"/>
                        <a:t>15</a:t>
                      </a:r>
                    </a:p>
                  </a:txBody>
                  <a:tcPr/>
                </a:tc>
                <a:extLst>
                  <a:ext uri="{0D108BD9-81ED-4DB2-BD59-A6C34878D82A}">
                    <a16:rowId xmlns:a16="http://schemas.microsoft.com/office/drawing/2014/main" val="10003"/>
                  </a:ext>
                </a:extLst>
              </a:tr>
              <a:tr h="370840">
                <a:tc>
                  <a:txBody>
                    <a:bodyPr/>
                    <a:lstStyle/>
                    <a:p>
                      <a:r>
                        <a:rPr lang="en-US" sz="1600" dirty="0"/>
                        <a:t>Sourcing unit cost</a:t>
                      </a:r>
                      <a:endParaRPr lang="en-US" sz="1600" dirty="0">
                        <a:solidFill>
                          <a:srgbClr val="E48312"/>
                        </a:solidFill>
                      </a:endParaRPr>
                    </a:p>
                  </a:txBody>
                  <a:tcPr/>
                </a:tc>
                <a:tc>
                  <a:txBody>
                    <a:bodyPr/>
                    <a:lstStyle/>
                    <a:p>
                      <a:pPr algn="ctr"/>
                      <a:r>
                        <a:rPr lang="en-US" sz="1600" dirty="0"/>
                        <a:t>$25</a:t>
                      </a:r>
                    </a:p>
                  </a:txBody>
                  <a:tcPr/>
                </a:tc>
                <a:tc>
                  <a:txBody>
                    <a:bodyPr/>
                    <a:lstStyle/>
                    <a:p>
                      <a:pPr algn="ctr"/>
                      <a:r>
                        <a:rPr lang="en-US" sz="1600" dirty="0"/>
                        <a:t>$40</a:t>
                      </a:r>
                    </a:p>
                  </a:txBody>
                  <a:tcPr/>
                </a:tc>
                <a:tc>
                  <a:txBody>
                    <a:bodyPr/>
                    <a:lstStyle/>
                    <a:p>
                      <a:pPr algn="ctr"/>
                      <a:r>
                        <a:rPr lang="en-US" sz="1600" dirty="0"/>
                        <a:t>$70</a:t>
                      </a:r>
                    </a:p>
                  </a:txBody>
                  <a:tcPr/>
                </a:tc>
                <a:tc>
                  <a:txBody>
                    <a:bodyPr/>
                    <a:lstStyle/>
                    <a:p>
                      <a:pPr algn="ctr"/>
                      <a:r>
                        <a:rPr lang="en-US" sz="1600" dirty="0"/>
                        <a:t>$90</a:t>
                      </a:r>
                    </a:p>
                  </a:txBody>
                  <a:tcPr/>
                </a:tc>
                <a:extLst>
                  <a:ext uri="{0D108BD9-81ED-4DB2-BD59-A6C34878D82A}">
                    <a16:rowId xmlns:a16="http://schemas.microsoft.com/office/drawing/2014/main" val="10004"/>
                  </a:ext>
                </a:extLst>
              </a:tr>
              <a:tr h="370840">
                <a:tc>
                  <a:txBody>
                    <a:bodyPr/>
                    <a:lstStyle/>
                    <a:p>
                      <a:r>
                        <a:rPr lang="en-US" sz="1600" dirty="0"/>
                        <a:t>Added</a:t>
                      </a:r>
                      <a:r>
                        <a:rPr lang="en-US" sz="1600" baseline="0" dirty="0"/>
                        <a:t> unit cost</a:t>
                      </a:r>
                      <a:endParaRPr lang="en-US" sz="1600" dirty="0">
                        <a:solidFill>
                          <a:srgbClr val="E48312"/>
                        </a:solidFill>
                      </a:endParaRPr>
                    </a:p>
                  </a:txBody>
                  <a:tcPr/>
                </a:tc>
                <a:tc>
                  <a:txBody>
                    <a:bodyPr/>
                    <a:lstStyle/>
                    <a:p>
                      <a:pPr algn="ctr"/>
                      <a:r>
                        <a:rPr lang="en-US" sz="1600" dirty="0"/>
                        <a:t>$5</a:t>
                      </a:r>
                    </a:p>
                  </a:txBody>
                  <a:tcPr/>
                </a:tc>
                <a:tc>
                  <a:txBody>
                    <a:bodyPr/>
                    <a:lstStyle/>
                    <a:p>
                      <a:pPr algn="ctr"/>
                      <a:r>
                        <a:rPr lang="en-US" sz="1600" dirty="0"/>
                        <a:t>$20</a:t>
                      </a:r>
                    </a:p>
                  </a:txBody>
                  <a:tcPr/>
                </a:tc>
                <a:tc>
                  <a:txBody>
                    <a:bodyPr/>
                    <a:lstStyle/>
                    <a:p>
                      <a:pPr algn="ctr"/>
                      <a:r>
                        <a:rPr lang="en-US" sz="1600" dirty="0"/>
                        <a:t>$5</a:t>
                      </a:r>
                    </a:p>
                  </a:txBody>
                  <a:tcPr/>
                </a:tc>
                <a:tc>
                  <a:txBody>
                    <a:bodyPr/>
                    <a:lstStyle/>
                    <a:p>
                      <a:pPr algn="ctr"/>
                      <a:r>
                        <a:rPr lang="en-US" sz="1600" dirty="0"/>
                        <a:t>$20</a:t>
                      </a:r>
                    </a:p>
                  </a:txBody>
                  <a:tcPr/>
                </a:tc>
                <a:extLst>
                  <a:ext uri="{0D108BD9-81ED-4DB2-BD59-A6C34878D82A}">
                    <a16:rowId xmlns:a16="http://schemas.microsoft.com/office/drawing/2014/main" val="10005"/>
                  </a:ext>
                </a:extLst>
              </a:tr>
              <a:tr h="370840">
                <a:tc>
                  <a:txBody>
                    <a:bodyPr/>
                    <a:lstStyle/>
                    <a:p>
                      <a:r>
                        <a:rPr lang="en-US" sz="1600" dirty="0"/>
                        <a:t>Sales unit price</a:t>
                      </a:r>
                      <a:endParaRPr lang="en-US" sz="1600" dirty="0">
                        <a:solidFill>
                          <a:srgbClr val="E48312"/>
                        </a:solidFill>
                      </a:endParaRPr>
                    </a:p>
                  </a:txBody>
                  <a:tcPr/>
                </a:tc>
                <a:tc>
                  <a:txBody>
                    <a:bodyPr/>
                    <a:lstStyle/>
                    <a:p>
                      <a:pPr algn="ctr"/>
                      <a:r>
                        <a:rPr lang="en-US" sz="1600" dirty="0"/>
                        <a:t>$40</a:t>
                      </a:r>
                    </a:p>
                  </a:txBody>
                  <a:tcPr/>
                </a:tc>
                <a:tc>
                  <a:txBody>
                    <a:bodyPr/>
                    <a:lstStyle/>
                    <a:p>
                      <a:pPr algn="ctr"/>
                      <a:r>
                        <a:rPr lang="en-US" sz="1600" dirty="0"/>
                        <a:t>$70</a:t>
                      </a:r>
                    </a:p>
                  </a:txBody>
                  <a:tcPr/>
                </a:tc>
                <a:tc>
                  <a:txBody>
                    <a:bodyPr/>
                    <a:lstStyle/>
                    <a:p>
                      <a:pPr algn="ctr"/>
                      <a:r>
                        <a:rPr lang="en-US" sz="1600" dirty="0"/>
                        <a:t>$90</a:t>
                      </a:r>
                    </a:p>
                  </a:txBody>
                  <a:tcPr/>
                </a:tc>
                <a:tc>
                  <a:txBody>
                    <a:bodyPr/>
                    <a:lstStyle/>
                    <a:p>
                      <a:pPr algn="ctr"/>
                      <a:r>
                        <a:rPr lang="en-US" sz="1600" dirty="0"/>
                        <a:t>$120</a:t>
                      </a:r>
                    </a:p>
                  </a:txBody>
                  <a:tcPr/>
                </a:tc>
                <a:extLst>
                  <a:ext uri="{0D108BD9-81ED-4DB2-BD59-A6C34878D82A}">
                    <a16:rowId xmlns:a16="http://schemas.microsoft.com/office/drawing/2014/main" val="10006"/>
                  </a:ext>
                </a:extLst>
              </a:tr>
            </a:tbl>
          </a:graphicData>
        </a:graphic>
      </p:graphicFrame>
      <p:sp>
        <p:nvSpPr>
          <p:cNvPr id="3" name="Content Placeholder 2"/>
          <p:cNvSpPr>
            <a:spLocks noGrp="1"/>
          </p:cNvSpPr>
          <p:nvPr>
            <p:ph idx="1"/>
          </p:nvPr>
        </p:nvSpPr>
        <p:spPr>
          <a:xfrm>
            <a:off x="822325" y="4700016"/>
            <a:ext cx="7543800" cy="329184"/>
          </a:xfrm>
        </p:spPr>
        <p:txBody>
          <a:bodyPr/>
          <a:lstStyle/>
          <a:p>
            <a:r>
              <a:rPr lang="en-US" dirty="0"/>
              <a:t>Q: Compute the total delivered cost in the supply chain.</a:t>
            </a:r>
          </a:p>
        </p:txBody>
      </p:sp>
      <p:sp>
        <p:nvSpPr>
          <p:cNvPr id="4" name="Content Placeholder 3"/>
          <p:cNvSpPr>
            <a:spLocks noGrp="1"/>
          </p:cNvSpPr>
          <p:nvPr>
            <p:ph idx="11"/>
          </p:nvPr>
        </p:nvSpPr>
        <p:spPr>
          <a:xfrm>
            <a:off x="820948" y="5157365"/>
            <a:ext cx="8094452" cy="1057984"/>
          </a:xfrm>
        </p:spPr>
        <p:txBody>
          <a:bodyPr/>
          <a:lstStyle/>
          <a:p>
            <a:r>
              <a:rPr lang="en-US" dirty="0"/>
              <a:t>A: $25 + 5 + 20 + 5 + 20 = $75</a:t>
            </a:r>
          </a:p>
          <a:p>
            <a:r>
              <a:rPr lang="en-US" dirty="0"/>
              <a:t>Note, we start with the sourcing cost (unit + added) and then just sum the added cost at each stage. This calculation takes out all the profit at each stage.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normAutofit/>
          </a:bodyPr>
          <a:lstStyle/>
          <a:p>
            <a:r>
              <a:rPr lang="en-US" sz="4000" dirty="0"/>
              <a:t>Dynamics: Bullwhip Effect</a:t>
            </a:r>
            <a:endParaRPr lang="en-US" sz="1000" dirty="0"/>
          </a:p>
        </p:txBody>
      </p:sp>
      <p:sp>
        <p:nvSpPr>
          <p:cNvPr id="12" name="Content Placeholder 11"/>
          <p:cNvSpPr>
            <a:spLocks noGrp="1"/>
          </p:cNvSpPr>
          <p:nvPr>
            <p:ph idx="1"/>
          </p:nvPr>
        </p:nvSpPr>
        <p:spPr>
          <a:xfrm>
            <a:off x="822325" y="1846262"/>
            <a:ext cx="7543800" cy="3944937"/>
          </a:xfrm>
        </p:spPr>
        <p:txBody>
          <a:bodyPr/>
          <a:lstStyle/>
          <a:p>
            <a:pPr>
              <a:spcAft>
                <a:spcPts val="500"/>
              </a:spcAft>
            </a:pPr>
            <a:r>
              <a:rPr lang="en-US" sz="2600" dirty="0"/>
              <a:t>Supply chain is a highly interactive system. Decisions in each part of the chain affect the other entities.</a:t>
            </a:r>
          </a:p>
          <a:p>
            <a:pPr>
              <a:spcAft>
                <a:spcPts val="500"/>
              </a:spcAft>
            </a:pPr>
            <a:r>
              <a:rPr lang="en-US" sz="2600" i="1" dirty="0">
                <a:solidFill>
                  <a:srgbClr val="0070C0"/>
                </a:solidFill>
              </a:rPr>
              <a:t>Accelerator (bullwhip) effect</a:t>
            </a:r>
            <a:r>
              <a:rPr lang="en-US" sz="2600" dirty="0"/>
              <a:t>: Increased variability in upstream orders, resulting in more inventory upstream.</a:t>
            </a:r>
          </a:p>
          <a:p>
            <a:pPr>
              <a:spcAft>
                <a:spcPts val="500"/>
              </a:spcAft>
            </a:pPr>
            <a:r>
              <a:rPr lang="en-US" sz="2600" dirty="0"/>
              <a:t>Even with perfect information, replenishment lead times lead to accelerator effect.</a:t>
            </a:r>
          </a:p>
          <a:p>
            <a:pPr>
              <a:spcAft>
                <a:spcPts val="500"/>
              </a:spcAft>
            </a:pPr>
            <a:r>
              <a:rPr lang="en-US" sz="2600" dirty="0"/>
              <a:t>Improve supply chain by reducing total replenishment time, share real demand information with all entities.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Bullwhip Effect </a:t>
            </a:r>
            <a:r>
              <a:rPr lang="en-US" sz="2800" dirty="0"/>
              <a:t>(Figure 16.2)</a:t>
            </a:r>
            <a:endParaRPr lang="en-US" sz="1000" dirty="0"/>
          </a:p>
        </p:txBody>
      </p:sp>
      <p:sp>
        <p:nvSpPr>
          <p:cNvPr id="3" name="Content Placeholder 2"/>
          <p:cNvSpPr>
            <a:spLocks noGrp="1"/>
          </p:cNvSpPr>
          <p:nvPr>
            <p:ph idx="1"/>
          </p:nvPr>
        </p:nvSpPr>
        <p:spPr>
          <a:xfrm>
            <a:off x="822325" y="1846262"/>
            <a:ext cx="3444875" cy="3868738"/>
          </a:xfrm>
        </p:spPr>
        <p:txBody>
          <a:bodyPr/>
          <a:lstStyle/>
          <a:p>
            <a:r>
              <a:rPr lang="en-US" sz="2400" dirty="0"/>
              <a:t>The farther away a supply chain entity is, the greater is the variability of orders it places.</a:t>
            </a:r>
          </a:p>
          <a:p>
            <a:r>
              <a:rPr lang="en-US" sz="2400" dirty="0"/>
              <a:t>The same pattern of upstream magnification of order variability also describes inventory levels and stockouts across the four entities in this supply chain.</a:t>
            </a:r>
          </a:p>
        </p:txBody>
      </p:sp>
      <p:pic>
        <p:nvPicPr>
          <p:cNvPr id="4098" name="Picture 2" descr="A series of graphs for four entities (retailer, 1st Tier Supplier, 2nd-Tier Supplier, and 3rd-Tier Supplier) to illustrate the bullwhip effect."/>
          <p:cNvPicPr>
            <a:picLocks noChangeAspect="1" noChangeArrowheads="1"/>
          </p:cNvPicPr>
          <p:nvPr/>
        </p:nvPicPr>
        <p:blipFill>
          <a:blip r:embed="rId2"/>
          <a:srcRect/>
          <a:stretch>
            <a:fillRect/>
          </a:stretch>
        </p:blipFill>
        <p:spPr bwMode="auto">
          <a:xfrm>
            <a:off x="4594225" y="1933984"/>
            <a:ext cx="2915350" cy="3876328"/>
          </a:xfrm>
          <a:prstGeom prst="rect">
            <a:avLst/>
          </a:prstGeom>
          <a:noFill/>
          <a:ln w="9525">
            <a:noFill/>
            <a:miter lim="800000"/>
            <a:headEnd/>
            <a:tailEnd/>
          </a:ln>
          <a:effectLst/>
        </p:spPr>
      </p:pic>
      <p:sp>
        <p:nvSpPr>
          <p:cNvPr id="4" name="Content Placeholder 3"/>
          <p:cNvSpPr>
            <a:spLocks noGrp="1"/>
          </p:cNvSpPr>
          <p:nvPr>
            <p:ph idx="11"/>
          </p:nvPr>
        </p:nvSpPr>
        <p:spPr>
          <a:xfrm>
            <a:off x="2816352" y="6016752"/>
            <a:ext cx="3355848" cy="228600"/>
          </a:xfrm>
        </p:spPr>
        <p:txBody>
          <a:bodyPr/>
          <a:lstStyle/>
          <a:p>
            <a:pPr algn="ctr"/>
            <a:r>
              <a:rPr lang="en-US" sz="1200" dirty="0">
                <a:hlinkClick r:id="rId3" action="ppaction://hlinksldjump"/>
              </a:rPr>
              <a:t>Access the text alternative for slide images.</a:t>
            </a:r>
            <a:endParaRPr lang="en-US" sz="1200" dirty="0">
              <a:hlinkClick r:id="rId4" action="ppaction://hlinksldjump"/>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Improving Supply Chain Performance</a:t>
            </a:r>
          </a:p>
        </p:txBody>
      </p:sp>
      <p:sp>
        <p:nvSpPr>
          <p:cNvPr id="3" name="Content Placeholder 2"/>
          <p:cNvSpPr>
            <a:spLocks noGrp="1"/>
          </p:cNvSpPr>
          <p:nvPr>
            <p:ph idx="1"/>
          </p:nvPr>
        </p:nvSpPr>
        <p:spPr>
          <a:xfrm>
            <a:off x="822325" y="1846263"/>
            <a:ext cx="7543800" cy="457200"/>
          </a:xfrm>
        </p:spPr>
        <p:txBody>
          <a:bodyPr/>
          <a:lstStyle/>
          <a:p>
            <a:r>
              <a:rPr lang="en-US" sz="2800" dirty="0">
                <a:solidFill>
                  <a:schemeClr val="tx1"/>
                </a:solidFill>
              </a:rPr>
              <a:t>Requires “</a:t>
            </a:r>
            <a:r>
              <a:rPr lang="en-US" sz="2800" b="1" u="sng" dirty="0">
                <a:solidFill>
                  <a:schemeClr val="tx1"/>
                </a:solidFill>
              </a:rPr>
              <a:t>coordination</a:t>
            </a:r>
            <a:r>
              <a:rPr lang="en-US" sz="2800" dirty="0">
                <a:solidFill>
                  <a:schemeClr val="tx1"/>
                </a:solidFill>
              </a:rPr>
              <a:t>” within and across firms.</a:t>
            </a:r>
          </a:p>
        </p:txBody>
      </p:sp>
      <p:sp>
        <p:nvSpPr>
          <p:cNvPr id="4" name="Content Placeholder 3"/>
          <p:cNvSpPr>
            <a:spLocks noGrp="1"/>
          </p:cNvSpPr>
          <p:nvPr>
            <p:ph idx="11"/>
          </p:nvPr>
        </p:nvSpPr>
        <p:spPr>
          <a:xfrm>
            <a:off x="820948" y="2378119"/>
            <a:ext cx="7543800" cy="1280160"/>
          </a:xfrm>
        </p:spPr>
        <p:txBody>
          <a:bodyPr/>
          <a:lstStyle/>
          <a:p>
            <a:pPr marL="0" lvl="1" indent="0" eaLnBrk="1" hangingPunct="1">
              <a:buNone/>
            </a:pPr>
            <a:r>
              <a:rPr lang="en-US" altLang="en-US" sz="2800" dirty="0"/>
              <a:t>Change </a:t>
            </a:r>
            <a:r>
              <a:rPr lang="en-US" altLang="en-US" sz="2800" i="1" u="sng" dirty="0"/>
              <a:t>structure.</a:t>
            </a:r>
          </a:p>
          <a:p>
            <a:pPr marL="292608" lvl="2" indent="-292608" eaLnBrk="1" hangingPunct="1">
              <a:spcBef>
                <a:spcPts val="1000"/>
              </a:spcBef>
              <a:spcAft>
                <a:spcPts val="0"/>
              </a:spcAft>
              <a:buClr>
                <a:srgbClr val="AB620E"/>
              </a:buClr>
              <a:buFont typeface="Arial" pitchFamily="34" charset="0"/>
              <a:buChar char="•"/>
            </a:pPr>
            <a:r>
              <a:rPr lang="en-US" altLang="en-US" sz="2600" dirty="0"/>
              <a:t>Decisions that involve investments in bricks and mortar (facilities, new products, technology, etc.).</a:t>
            </a:r>
          </a:p>
        </p:txBody>
      </p:sp>
      <p:sp>
        <p:nvSpPr>
          <p:cNvPr id="5" name="Content Placeholder 4"/>
          <p:cNvSpPr>
            <a:spLocks noGrp="1"/>
          </p:cNvSpPr>
          <p:nvPr>
            <p:ph idx="12"/>
          </p:nvPr>
        </p:nvSpPr>
        <p:spPr>
          <a:xfrm>
            <a:off x="820948" y="3749720"/>
            <a:ext cx="7543800" cy="1280160"/>
          </a:xfrm>
        </p:spPr>
        <p:txBody>
          <a:bodyPr/>
          <a:lstStyle/>
          <a:p>
            <a:pPr marL="0" lvl="1" indent="0" eaLnBrk="1" hangingPunct="1">
              <a:buNone/>
            </a:pPr>
            <a:r>
              <a:rPr lang="en-US" altLang="en-US" sz="2800" dirty="0"/>
              <a:t>Change </a:t>
            </a:r>
            <a:r>
              <a:rPr lang="en-US" altLang="en-US" sz="2800" i="1" u="sng" dirty="0"/>
              <a:t>systems.</a:t>
            </a:r>
          </a:p>
          <a:p>
            <a:pPr marL="292608" lvl="2" indent="-292608" eaLnBrk="1" hangingPunct="1">
              <a:spcBef>
                <a:spcPts val="1000"/>
              </a:spcBef>
              <a:spcAft>
                <a:spcPts val="0"/>
              </a:spcAft>
              <a:buClr>
                <a:srgbClr val="AB620E"/>
              </a:buClr>
              <a:buFont typeface="Arial" pitchFamily="34" charset="0"/>
              <a:buChar char="•"/>
            </a:pPr>
            <a:r>
              <a:rPr lang="en-US" altLang="en-US" sz="2600" dirty="0"/>
              <a:t>Decisions that involve people, process flow and information systems.</a:t>
            </a:r>
            <a:endParaRPr lang="en-US" sz="26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Structural Improvements</a:t>
            </a:r>
          </a:p>
        </p:txBody>
      </p:sp>
      <p:sp>
        <p:nvSpPr>
          <p:cNvPr id="3" name="Content Placeholder 2"/>
          <p:cNvSpPr>
            <a:spLocks noGrp="1"/>
          </p:cNvSpPr>
          <p:nvPr>
            <p:ph idx="1"/>
          </p:nvPr>
        </p:nvSpPr>
        <p:spPr>
          <a:xfrm>
            <a:off x="822324" y="1846262"/>
            <a:ext cx="6873875" cy="4114800"/>
          </a:xfrm>
        </p:spPr>
        <p:txBody>
          <a:bodyPr/>
          <a:lstStyle/>
          <a:p>
            <a:r>
              <a:rPr lang="en-US" sz="2600" dirty="0"/>
              <a:t>Forward and backward integration.</a:t>
            </a:r>
          </a:p>
          <a:p>
            <a:r>
              <a:rPr lang="en-US" sz="2600" dirty="0"/>
              <a:t>Major process simplification.</a:t>
            </a:r>
          </a:p>
          <a:p>
            <a:r>
              <a:rPr lang="en-US" sz="2600" dirty="0"/>
              <a:t>Supply base reduction.</a:t>
            </a:r>
          </a:p>
          <a:p>
            <a:r>
              <a:rPr lang="en-US" sz="2600" dirty="0"/>
              <a:t>Outsourcing, offshoring.</a:t>
            </a:r>
          </a:p>
          <a:p>
            <a:r>
              <a:rPr lang="en-US" sz="2600" dirty="0"/>
              <a:t>Major product redesign.</a:t>
            </a:r>
          </a:p>
          <a:p>
            <a:pPr marL="292608" indent="-292608">
              <a:buClr>
                <a:srgbClr val="AB620E"/>
              </a:buClr>
              <a:buFont typeface="Arial" pitchFamily="34" charset="0"/>
              <a:buChar char="•"/>
            </a:pPr>
            <a:r>
              <a:rPr lang="en-US" sz="2400" dirty="0"/>
              <a:t>Postponement, modularity.</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System Improvements</a:t>
            </a:r>
          </a:p>
        </p:txBody>
      </p:sp>
      <p:sp>
        <p:nvSpPr>
          <p:cNvPr id="3" name="Content Placeholder 2"/>
          <p:cNvSpPr>
            <a:spLocks noGrp="1"/>
          </p:cNvSpPr>
          <p:nvPr>
            <p:ph idx="1"/>
          </p:nvPr>
        </p:nvSpPr>
        <p:spPr>
          <a:xfrm>
            <a:off x="822325" y="1846262"/>
            <a:ext cx="7635875" cy="3716338"/>
          </a:xfrm>
        </p:spPr>
        <p:txBody>
          <a:bodyPr/>
          <a:lstStyle/>
          <a:p>
            <a:pPr eaLnBrk="1" hangingPunct="1"/>
            <a:r>
              <a:rPr lang="en-US" altLang="en-US" sz="2600" dirty="0"/>
              <a:t>Cross-functional teams and partnerships with suppliers and customers to increase coordination.</a:t>
            </a:r>
          </a:p>
          <a:p>
            <a:pPr eaLnBrk="1" hangingPunct="1"/>
            <a:r>
              <a:rPr lang="en-US" altLang="en-US" sz="2600" dirty="0"/>
              <a:t>Lean systems for producers, suppliers and distribution.</a:t>
            </a:r>
          </a:p>
          <a:p>
            <a:pPr eaLnBrk="1" hangingPunct="1"/>
            <a:r>
              <a:rPr lang="en-US" altLang="en-US" sz="2600" dirty="0"/>
              <a:t>Integrated information systems, downstream and upstream.</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Technology and Supply Chain Management </a:t>
            </a:r>
            <a:r>
              <a:rPr lang="en-US" sz="1000" dirty="0"/>
              <a:t>1</a:t>
            </a:r>
          </a:p>
        </p:txBody>
      </p:sp>
      <p:sp>
        <p:nvSpPr>
          <p:cNvPr id="3" name="Content Placeholder 2"/>
          <p:cNvSpPr>
            <a:spLocks noGrp="1"/>
          </p:cNvSpPr>
          <p:nvPr>
            <p:ph idx="1"/>
          </p:nvPr>
        </p:nvSpPr>
        <p:spPr>
          <a:xfrm>
            <a:off x="822325" y="1846262"/>
            <a:ext cx="7543800" cy="1243584"/>
          </a:xfrm>
        </p:spPr>
        <p:txBody>
          <a:bodyPr/>
          <a:lstStyle/>
          <a:p>
            <a:r>
              <a:rPr lang="en-US" sz="2400" dirty="0"/>
              <a:t>Growth of e-commerce</a:t>
            </a:r>
          </a:p>
          <a:p>
            <a:pPr marL="292608" indent="-292608">
              <a:buClr>
                <a:srgbClr val="AB620E"/>
              </a:buClr>
              <a:buFont typeface="Arial" pitchFamily="34" charset="0"/>
              <a:buChar char="•"/>
            </a:pPr>
            <a:r>
              <a:rPr lang="en-US" sz="2200" dirty="0"/>
              <a:t>B2B (business-to-business).</a:t>
            </a:r>
          </a:p>
          <a:p>
            <a:pPr marL="292608" indent="-292608">
              <a:buClr>
                <a:srgbClr val="AB620E"/>
              </a:buClr>
              <a:buFont typeface="Arial" pitchFamily="34" charset="0"/>
              <a:buChar char="•"/>
            </a:pPr>
            <a:r>
              <a:rPr lang="en-US" sz="2200" dirty="0"/>
              <a:t>B2C (business-to-consumer).</a:t>
            </a:r>
          </a:p>
        </p:txBody>
      </p:sp>
      <p:sp>
        <p:nvSpPr>
          <p:cNvPr id="4" name="Content Placeholder 3"/>
          <p:cNvSpPr>
            <a:spLocks noGrp="1"/>
          </p:cNvSpPr>
          <p:nvPr>
            <p:ph idx="11"/>
          </p:nvPr>
        </p:nvSpPr>
        <p:spPr>
          <a:xfrm>
            <a:off x="820948" y="3187849"/>
            <a:ext cx="7543800" cy="2377440"/>
          </a:xfrm>
        </p:spPr>
        <p:txBody>
          <a:bodyPr/>
          <a:lstStyle/>
          <a:p>
            <a:r>
              <a:rPr lang="en-US" sz="2400" dirty="0"/>
              <a:t>Fundamental processes in supply chains:</a:t>
            </a:r>
          </a:p>
          <a:p>
            <a:pPr marL="292608" indent="-292608">
              <a:buClr>
                <a:srgbClr val="AB620E"/>
              </a:buClr>
              <a:buFont typeface="Arial" pitchFamily="34" charset="0"/>
              <a:buChar char="•"/>
            </a:pPr>
            <a:r>
              <a:rPr lang="en-US" sz="2200" dirty="0"/>
              <a:t>Order placement process.</a:t>
            </a:r>
          </a:p>
          <a:p>
            <a:pPr marL="621792" lvl="1" indent="-320040"/>
            <a:r>
              <a:rPr lang="en-US" dirty="0"/>
              <a:t>Information before order (Is product available in stock?).</a:t>
            </a:r>
          </a:p>
          <a:p>
            <a:pPr marL="621792" lvl="1" indent="-320040"/>
            <a:r>
              <a:rPr lang="en-US" dirty="0"/>
              <a:t>Actual order entry.</a:t>
            </a:r>
          </a:p>
          <a:p>
            <a:pPr marL="292608" indent="-292608">
              <a:buClr>
                <a:srgbClr val="AB620E"/>
              </a:buClr>
              <a:buFont typeface="Arial" pitchFamily="34" charset="0"/>
              <a:buChar char="•"/>
            </a:pPr>
            <a:r>
              <a:rPr lang="en-US" sz="2200" dirty="0"/>
              <a:t>Order fulfillment process.</a:t>
            </a:r>
          </a:p>
          <a:p>
            <a:pPr marL="621792" lvl="1" indent="-320040"/>
            <a:r>
              <a:rPr lang="en-US" dirty="0"/>
              <a:t>Direct link to internal operations and suppliers.</a:t>
            </a:r>
          </a:p>
        </p:txBody>
      </p:sp>
      <p:sp>
        <p:nvSpPr>
          <p:cNvPr id="5" name="Content Placeholder 4"/>
          <p:cNvSpPr>
            <a:spLocks noGrp="1"/>
          </p:cNvSpPr>
          <p:nvPr>
            <p:ph idx="12"/>
          </p:nvPr>
        </p:nvSpPr>
        <p:spPr>
          <a:xfrm>
            <a:off x="820948" y="5688203"/>
            <a:ext cx="7543800" cy="384048"/>
          </a:xfrm>
        </p:spPr>
        <p:txBody>
          <a:bodyPr/>
          <a:lstStyle/>
          <a:p>
            <a:r>
              <a:rPr lang="en-US" sz="2400" dirty="0"/>
              <a:t>Use of </a:t>
            </a:r>
            <a:r>
              <a:rPr lang="en-US" sz="2400" u="sng" dirty="0"/>
              <a:t>analytics</a:t>
            </a:r>
            <a:r>
              <a:rPr lang="en-US" sz="2400" dirty="0"/>
              <a:t> to improve supply chains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Technology and Supply Chain Management </a:t>
            </a:r>
            <a:r>
              <a:rPr lang="en-US" sz="1000" dirty="0"/>
              <a:t>2</a:t>
            </a:r>
          </a:p>
        </p:txBody>
      </p:sp>
      <p:sp>
        <p:nvSpPr>
          <p:cNvPr id="10" name="Content Placeholder 9"/>
          <p:cNvSpPr>
            <a:spLocks noGrp="1"/>
          </p:cNvSpPr>
          <p:nvPr>
            <p:ph sz="half" idx="1"/>
          </p:nvPr>
        </p:nvSpPr>
        <p:spPr>
          <a:xfrm>
            <a:off x="822960" y="1845734"/>
            <a:ext cx="3675888" cy="4114800"/>
          </a:xfrm>
        </p:spPr>
        <p:txBody>
          <a:bodyPr/>
          <a:lstStyle/>
          <a:p>
            <a:pPr marL="0" lvl="1" indent="0" algn="ctr">
              <a:spcBef>
                <a:spcPts val="1000"/>
              </a:spcBef>
              <a:spcAft>
                <a:spcPts val="0"/>
              </a:spcAft>
              <a:buNone/>
            </a:pPr>
            <a:r>
              <a:rPr lang="en-US" sz="2400" b="1" u="sng" dirty="0">
                <a:solidFill>
                  <a:schemeClr val="tx1"/>
                </a:solidFill>
              </a:rPr>
              <a:t>E-commerce and Omni-channel</a:t>
            </a:r>
          </a:p>
          <a:p>
            <a:pPr marL="0" lvl="1" indent="0">
              <a:spcBef>
                <a:spcPts val="1000"/>
              </a:spcBef>
              <a:spcAft>
                <a:spcPts val="0"/>
              </a:spcAft>
              <a:buNone/>
            </a:pPr>
            <a:r>
              <a:rPr lang="en-US" sz="2400" dirty="0"/>
              <a:t>“</a:t>
            </a:r>
            <a:r>
              <a:rPr lang="en-US" sz="2400" i="1" dirty="0"/>
              <a:t>Amazon</a:t>
            </a:r>
            <a:r>
              <a:rPr lang="en-US" sz="2400" dirty="0"/>
              <a:t>” effect – pushing other retailers online.</a:t>
            </a:r>
          </a:p>
          <a:p>
            <a:pPr marL="0" lvl="1" indent="0">
              <a:spcBef>
                <a:spcPts val="1000"/>
              </a:spcBef>
              <a:spcAft>
                <a:spcPts val="0"/>
              </a:spcAft>
              <a:buNone/>
            </a:pPr>
            <a:r>
              <a:rPr lang="en-US" sz="2400" dirty="0"/>
              <a:t>Need seamless and error-free interactions across stores and online.</a:t>
            </a:r>
          </a:p>
          <a:p>
            <a:pPr marL="0" lvl="1" indent="0">
              <a:spcBef>
                <a:spcPts val="1000"/>
              </a:spcBef>
              <a:spcAft>
                <a:spcPts val="0"/>
              </a:spcAft>
              <a:buNone/>
            </a:pPr>
            <a:r>
              <a:rPr lang="en-US" sz="2400" dirty="0"/>
              <a:t>Need access via smartphones, tablets, desktop computers, and laptops.</a:t>
            </a:r>
          </a:p>
        </p:txBody>
      </p:sp>
      <p:sp>
        <p:nvSpPr>
          <p:cNvPr id="11" name="Content Placeholder 10"/>
          <p:cNvSpPr>
            <a:spLocks noGrp="1"/>
          </p:cNvSpPr>
          <p:nvPr>
            <p:ph sz="half" idx="2"/>
          </p:nvPr>
        </p:nvSpPr>
        <p:spPr>
          <a:xfrm>
            <a:off x="4663440" y="1845735"/>
            <a:ext cx="3758184" cy="4114800"/>
          </a:xfrm>
        </p:spPr>
        <p:txBody>
          <a:bodyPr/>
          <a:lstStyle/>
          <a:p>
            <a:pPr marL="0" indent="0" algn="ctr">
              <a:spcBef>
                <a:spcPts val="1000"/>
              </a:spcBef>
              <a:spcAft>
                <a:spcPts val="0"/>
              </a:spcAft>
              <a:buNone/>
            </a:pPr>
            <a:r>
              <a:rPr lang="en-US" sz="2400" b="1" u="sng" dirty="0">
                <a:solidFill>
                  <a:schemeClr val="tx1"/>
                </a:solidFill>
              </a:rPr>
              <a:t>Blockchain</a:t>
            </a:r>
          </a:p>
          <a:p>
            <a:pPr marL="0" indent="0">
              <a:spcBef>
                <a:spcPts val="1000"/>
              </a:spcBef>
              <a:spcAft>
                <a:spcPts val="0"/>
              </a:spcAft>
              <a:buNone/>
            </a:pPr>
            <a:r>
              <a:rPr lang="en-US" sz="2400" dirty="0"/>
              <a:t>Complete, shared, secure database of all transactions in the chain as a shipment moves from factory to destination.</a:t>
            </a:r>
          </a:p>
          <a:p>
            <a:pPr marL="0" indent="0">
              <a:spcBef>
                <a:spcPts val="1000"/>
              </a:spcBef>
              <a:spcAft>
                <a:spcPts val="0"/>
              </a:spcAft>
              <a:buNone/>
            </a:pPr>
            <a:r>
              <a:rPr lang="en-US" sz="2400" dirty="0"/>
              <a:t>Bi</a:t>
            </a:r>
            <a:r>
              <a:rPr lang="en-US" sz="100" dirty="0"/>
              <a:t> </a:t>
            </a:r>
            <a:r>
              <a:rPr lang="en-US" sz="2400" dirty="0"/>
              <a:t>T</a:t>
            </a:r>
            <a:r>
              <a:rPr lang="en-US" sz="100" dirty="0"/>
              <a:t> </a:t>
            </a:r>
            <a:r>
              <a:rPr lang="en-US" sz="2400" dirty="0"/>
              <a:t>A (Blockchain in Transport Alliance) - over 200 companies using or considering blockchain.</a:t>
            </a:r>
          </a:p>
          <a:p>
            <a:pPr marL="0" indent="0">
              <a:spcBef>
                <a:spcPts val="1000"/>
              </a:spcBef>
              <a:spcAft>
                <a:spcPts val="0"/>
              </a:spcAft>
              <a:buNone/>
            </a:pPr>
            <a:r>
              <a:rPr lang="en-US" sz="2400" dirty="0"/>
              <a:t>Not yet widely used.</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58EA1-8785-4CB1-9FF9-0EDEF9853E58}"/>
              </a:ext>
            </a:extLst>
          </p:cNvPr>
          <p:cNvSpPr>
            <a:spLocks noGrp="1"/>
          </p:cNvSpPr>
          <p:nvPr>
            <p:ph type="title"/>
          </p:nvPr>
        </p:nvSpPr>
        <p:spPr>
          <a:xfrm>
            <a:off x="822325" y="533400"/>
            <a:ext cx="7543800" cy="1143000"/>
          </a:xfrm>
        </p:spPr>
        <p:txBody>
          <a:bodyPr/>
          <a:lstStyle/>
          <a:p>
            <a:pPr>
              <a:defRPr/>
            </a:pPr>
            <a:r>
              <a:rPr lang="en-US" altLang="en-US" sz="4000" b="1" dirty="0">
                <a:solidFill>
                  <a:schemeClr val="tx1">
                    <a:lumMod val="75000"/>
                    <a:lumOff val="25000"/>
                  </a:schemeClr>
                </a:solidFill>
              </a:rPr>
              <a:t>Chapter 16 Learning Objectives</a:t>
            </a:r>
            <a:endParaRPr lang="en-US" sz="4000" noProof="0" dirty="0"/>
          </a:p>
        </p:txBody>
      </p:sp>
      <p:sp>
        <p:nvSpPr>
          <p:cNvPr id="3" name="Content Placeholder 2">
            <a:extLst>
              <a:ext uri="{FF2B5EF4-FFF2-40B4-BE49-F238E27FC236}">
                <a16:creationId xmlns:a16="http://schemas.microsoft.com/office/drawing/2014/main" id="{F9DA8477-DEC2-4690-8D56-B1237B6CA5FA}"/>
              </a:ext>
            </a:extLst>
          </p:cNvPr>
          <p:cNvSpPr>
            <a:spLocks noGrp="1"/>
          </p:cNvSpPr>
          <p:nvPr>
            <p:ph idx="1"/>
          </p:nvPr>
        </p:nvSpPr>
        <p:spPr>
          <a:xfrm>
            <a:off x="822325" y="1846263"/>
            <a:ext cx="7589520" cy="4249737"/>
          </a:xfrm>
        </p:spPr>
        <p:txBody>
          <a:bodyPr/>
          <a:lstStyle/>
          <a:p>
            <a:pPr marL="292608" indent="-292608">
              <a:buClr>
                <a:schemeClr val="accent1">
                  <a:lumMod val="75000"/>
                </a:schemeClr>
              </a:buClr>
              <a:buFont typeface="Arial" panose="020B0604020202020204" pitchFamily="34" charset="0"/>
              <a:buChar char="•"/>
              <a:defRPr/>
            </a:pPr>
            <a:r>
              <a:rPr lang="en-US" sz="2200" dirty="0">
                <a:solidFill>
                  <a:schemeClr val="tx1">
                    <a:lumMod val="75000"/>
                    <a:lumOff val="25000"/>
                  </a:schemeClr>
                </a:solidFill>
              </a:rPr>
              <a:t>L</a:t>
            </a:r>
            <a:r>
              <a:rPr lang="en-US" sz="100" dirty="0">
                <a:solidFill>
                  <a:schemeClr val="tx1">
                    <a:lumMod val="75000"/>
                    <a:lumOff val="25000"/>
                  </a:schemeClr>
                </a:solidFill>
              </a:rPr>
              <a:t> </a:t>
            </a:r>
            <a:r>
              <a:rPr lang="en-US" sz="2200" dirty="0">
                <a:solidFill>
                  <a:schemeClr val="tx1">
                    <a:lumMod val="75000"/>
                    <a:lumOff val="25000"/>
                  </a:schemeClr>
                </a:solidFill>
              </a:rPr>
              <a:t>O 16.1 Define supply chain and supply chain management.</a:t>
            </a:r>
          </a:p>
          <a:p>
            <a:pPr marL="292608" indent="-292608">
              <a:buClr>
                <a:schemeClr val="accent1">
                  <a:lumMod val="75000"/>
                </a:schemeClr>
              </a:buClr>
              <a:buFont typeface="Arial" panose="020B0604020202020204" pitchFamily="34" charset="0"/>
              <a:buChar char="•"/>
              <a:defRPr/>
            </a:pPr>
            <a:r>
              <a:rPr lang="en-US" sz="2200" dirty="0">
                <a:solidFill>
                  <a:schemeClr val="tx1">
                    <a:lumMod val="75000"/>
                    <a:lumOff val="25000"/>
                  </a:schemeClr>
                </a:solidFill>
              </a:rPr>
              <a:t>L</a:t>
            </a:r>
            <a:r>
              <a:rPr lang="en-US" sz="100" dirty="0">
                <a:solidFill>
                  <a:schemeClr val="tx1">
                    <a:lumMod val="75000"/>
                    <a:lumOff val="25000"/>
                  </a:schemeClr>
                </a:solidFill>
              </a:rPr>
              <a:t> </a:t>
            </a:r>
            <a:r>
              <a:rPr lang="en-US" sz="2200" dirty="0">
                <a:solidFill>
                  <a:schemeClr val="tx1">
                    <a:lumMod val="75000"/>
                    <a:lumOff val="25000"/>
                  </a:schemeClr>
                </a:solidFill>
              </a:rPr>
              <a:t>O 16.2 Review key measures of supply chain performance.</a:t>
            </a:r>
          </a:p>
          <a:p>
            <a:pPr marL="292608" indent="-292608">
              <a:buClr>
                <a:schemeClr val="accent1">
                  <a:lumMod val="75000"/>
                </a:schemeClr>
              </a:buClr>
              <a:buFont typeface="Arial" panose="020B0604020202020204" pitchFamily="34" charset="0"/>
              <a:buChar char="•"/>
              <a:defRPr/>
            </a:pPr>
            <a:r>
              <a:rPr lang="en-US" sz="2200" dirty="0">
                <a:solidFill>
                  <a:schemeClr val="tx1">
                    <a:lumMod val="75000"/>
                    <a:lumOff val="25000"/>
                  </a:schemeClr>
                </a:solidFill>
              </a:rPr>
              <a:t>L</a:t>
            </a:r>
            <a:r>
              <a:rPr lang="en-US" sz="100" dirty="0">
                <a:solidFill>
                  <a:schemeClr val="tx1">
                    <a:lumMod val="75000"/>
                    <a:lumOff val="25000"/>
                  </a:schemeClr>
                </a:solidFill>
              </a:rPr>
              <a:t> </a:t>
            </a:r>
            <a:r>
              <a:rPr lang="en-US" sz="2200" dirty="0">
                <a:solidFill>
                  <a:schemeClr val="tx1">
                    <a:lumMod val="75000"/>
                    <a:lumOff val="25000"/>
                  </a:schemeClr>
                </a:solidFill>
              </a:rPr>
              <a:t>O 16.3 Explain the bullwhip effect and how it can be reduced.</a:t>
            </a:r>
          </a:p>
          <a:p>
            <a:pPr marL="292608" indent="-292608">
              <a:buClr>
                <a:schemeClr val="accent1">
                  <a:lumMod val="75000"/>
                </a:schemeClr>
              </a:buClr>
              <a:buFont typeface="Arial" panose="020B0604020202020204" pitchFamily="34" charset="0"/>
              <a:buChar char="•"/>
              <a:defRPr/>
            </a:pPr>
            <a:r>
              <a:rPr lang="en-US" sz="2200" dirty="0">
                <a:solidFill>
                  <a:schemeClr val="tx1">
                    <a:lumMod val="75000"/>
                    <a:lumOff val="25000"/>
                  </a:schemeClr>
                </a:solidFill>
              </a:rPr>
              <a:t>L</a:t>
            </a:r>
            <a:r>
              <a:rPr lang="en-US" sz="100" dirty="0">
                <a:solidFill>
                  <a:schemeClr val="tx1">
                    <a:lumMod val="75000"/>
                    <a:lumOff val="25000"/>
                  </a:schemeClr>
                </a:solidFill>
              </a:rPr>
              <a:t> </a:t>
            </a:r>
            <a:r>
              <a:rPr lang="en-US" sz="2200" dirty="0">
                <a:solidFill>
                  <a:schemeClr val="tx1">
                    <a:lumMod val="75000"/>
                    <a:lumOff val="25000"/>
                  </a:schemeClr>
                </a:solidFill>
              </a:rPr>
              <a:t>O 16.4 Contrast structural and systems improvements.</a:t>
            </a:r>
          </a:p>
          <a:p>
            <a:pPr marL="292608" indent="-292608">
              <a:buClr>
                <a:schemeClr val="accent1">
                  <a:lumMod val="75000"/>
                </a:schemeClr>
              </a:buClr>
              <a:buFont typeface="Arial" panose="020B0604020202020204" pitchFamily="34" charset="0"/>
              <a:buChar char="•"/>
              <a:defRPr/>
            </a:pPr>
            <a:r>
              <a:rPr lang="en-US" sz="2200" dirty="0">
                <a:solidFill>
                  <a:schemeClr val="tx1">
                    <a:lumMod val="75000"/>
                    <a:lumOff val="25000"/>
                  </a:schemeClr>
                </a:solidFill>
              </a:rPr>
              <a:t>L</a:t>
            </a:r>
            <a:r>
              <a:rPr lang="en-US" sz="100" dirty="0">
                <a:solidFill>
                  <a:schemeClr val="tx1">
                    <a:lumMod val="75000"/>
                    <a:lumOff val="25000"/>
                  </a:schemeClr>
                </a:solidFill>
              </a:rPr>
              <a:t> </a:t>
            </a:r>
            <a:r>
              <a:rPr lang="en-US" sz="2200" dirty="0">
                <a:solidFill>
                  <a:schemeClr val="tx1">
                    <a:lumMod val="75000"/>
                    <a:lumOff val="25000"/>
                  </a:schemeClr>
                </a:solidFill>
              </a:rPr>
              <a:t>O 16.5 Evaluate the effect of technology on the supply chain.</a:t>
            </a:r>
          </a:p>
          <a:p>
            <a:pPr marL="292608" indent="-292608">
              <a:buClr>
                <a:schemeClr val="accent1">
                  <a:lumMod val="75000"/>
                </a:schemeClr>
              </a:buClr>
              <a:buFont typeface="Arial" panose="020B0604020202020204" pitchFamily="34" charset="0"/>
              <a:buChar char="•"/>
              <a:defRPr/>
            </a:pPr>
            <a:r>
              <a:rPr lang="en-US" sz="2200" dirty="0">
                <a:solidFill>
                  <a:schemeClr val="tx1">
                    <a:lumMod val="75000"/>
                    <a:lumOff val="25000"/>
                  </a:schemeClr>
                </a:solidFill>
              </a:rPr>
              <a:t>L</a:t>
            </a:r>
            <a:r>
              <a:rPr lang="en-US" sz="100" dirty="0">
                <a:solidFill>
                  <a:schemeClr val="tx1">
                    <a:lumMod val="75000"/>
                    <a:lumOff val="25000"/>
                  </a:schemeClr>
                </a:solidFill>
              </a:rPr>
              <a:t> </a:t>
            </a:r>
            <a:r>
              <a:rPr lang="en-US" sz="2200" dirty="0">
                <a:solidFill>
                  <a:schemeClr val="tx1">
                    <a:lumMod val="75000"/>
                    <a:lumOff val="25000"/>
                  </a:schemeClr>
                </a:solidFill>
              </a:rPr>
              <a:t>O 16.6 Define supply chain risk, resilience, and how risk can be managed.</a:t>
            </a:r>
          </a:p>
          <a:p>
            <a:pPr marL="292608" indent="-292608">
              <a:buClr>
                <a:schemeClr val="accent1">
                  <a:lumMod val="75000"/>
                </a:schemeClr>
              </a:buClr>
              <a:buFont typeface="Arial" panose="020B0604020202020204" pitchFamily="34" charset="0"/>
              <a:buChar char="•"/>
              <a:defRPr/>
            </a:pPr>
            <a:r>
              <a:rPr lang="en-US" sz="2200" dirty="0">
                <a:solidFill>
                  <a:schemeClr val="tx1">
                    <a:lumMod val="75000"/>
                    <a:lumOff val="25000"/>
                  </a:schemeClr>
                </a:solidFill>
              </a:rPr>
              <a:t>L</a:t>
            </a:r>
            <a:r>
              <a:rPr lang="en-US" sz="100" dirty="0">
                <a:solidFill>
                  <a:schemeClr val="tx1">
                    <a:lumMod val="75000"/>
                    <a:lumOff val="25000"/>
                  </a:schemeClr>
                </a:solidFill>
              </a:rPr>
              <a:t> </a:t>
            </a:r>
            <a:r>
              <a:rPr lang="en-US" sz="2200" dirty="0">
                <a:solidFill>
                  <a:schemeClr val="tx1">
                    <a:lumMod val="75000"/>
                    <a:lumOff val="25000"/>
                  </a:schemeClr>
                </a:solidFill>
              </a:rPr>
              <a:t>O 16.7 Describe supply chain sustainability.</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sz="4000" dirty="0"/>
              <a:t>Supply Chain Risk and Resilience</a:t>
            </a:r>
          </a:p>
        </p:txBody>
      </p:sp>
      <p:sp>
        <p:nvSpPr>
          <p:cNvPr id="7" name="Content Placeholder 6"/>
          <p:cNvSpPr>
            <a:spLocks noGrp="1"/>
          </p:cNvSpPr>
          <p:nvPr>
            <p:ph idx="1"/>
          </p:nvPr>
        </p:nvSpPr>
        <p:spPr>
          <a:xfrm>
            <a:off x="822325" y="1846262"/>
            <a:ext cx="7543800" cy="1124712"/>
          </a:xfrm>
        </p:spPr>
        <p:txBody>
          <a:bodyPr/>
          <a:lstStyle/>
          <a:p>
            <a:r>
              <a:rPr lang="en-US" sz="2600" b="1" u="sng" dirty="0"/>
              <a:t>Resilience</a:t>
            </a:r>
            <a:r>
              <a:rPr lang="en-US" sz="2600" dirty="0"/>
              <a:t> is the ability to quickly respond to unexpected disruptions in supply or demand, either natural or manmade.</a:t>
            </a:r>
          </a:p>
        </p:txBody>
      </p:sp>
      <p:sp>
        <p:nvSpPr>
          <p:cNvPr id="8" name="Content Placeholder 7"/>
          <p:cNvSpPr>
            <a:spLocks noGrp="1"/>
          </p:cNvSpPr>
          <p:nvPr>
            <p:ph idx="11"/>
          </p:nvPr>
        </p:nvSpPr>
        <p:spPr>
          <a:xfrm>
            <a:off x="820948" y="3010971"/>
            <a:ext cx="7543800" cy="1033272"/>
          </a:xfrm>
        </p:spPr>
        <p:txBody>
          <a:bodyPr/>
          <a:lstStyle/>
          <a:p>
            <a:pPr marL="292608" indent="-292608">
              <a:buClr>
                <a:srgbClr val="AB620E"/>
              </a:buClr>
              <a:buFont typeface="Arial" pitchFamily="34" charset="0"/>
              <a:buChar char="•"/>
            </a:pPr>
            <a:r>
              <a:rPr lang="en-US" sz="2400" dirty="0"/>
              <a:t>Examples of disruptions: strike, recession, sudden price change, natural disaster, manufacturing failure, unexpected demand.</a:t>
            </a:r>
          </a:p>
        </p:txBody>
      </p:sp>
      <p:sp>
        <p:nvSpPr>
          <p:cNvPr id="9" name="Content Placeholder 8"/>
          <p:cNvSpPr>
            <a:spLocks noGrp="1"/>
          </p:cNvSpPr>
          <p:nvPr>
            <p:ph idx="12"/>
          </p:nvPr>
        </p:nvSpPr>
        <p:spPr>
          <a:xfrm>
            <a:off x="820948" y="4101152"/>
            <a:ext cx="7616952" cy="1766248"/>
          </a:xfrm>
        </p:spPr>
        <p:txBody>
          <a:bodyPr/>
          <a:lstStyle/>
          <a:p>
            <a:r>
              <a:rPr lang="en-US" sz="2200" b="1" dirty="0">
                <a:solidFill>
                  <a:srgbClr val="0070C0"/>
                </a:solidFill>
              </a:rPr>
              <a:t>Risk mitigation*</a:t>
            </a:r>
          </a:p>
          <a:p>
            <a:pPr marL="292608" indent="-292608">
              <a:buClr>
                <a:srgbClr val="AB620E"/>
              </a:buClr>
              <a:buFont typeface="Arial" pitchFamily="34" charset="0"/>
              <a:buChar char="•"/>
            </a:pPr>
            <a:r>
              <a:rPr lang="en-US" sz="2200" dirty="0"/>
              <a:t>Stage 1: Build </a:t>
            </a:r>
            <a:r>
              <a:rPr lang="en-US" sz="2200" u="sng" dirty="0"/>
              <a:t>resilience</a:t>
            </a:r>
            <a:r>
              <a:rPr lang="en-US" sz="2200" dirty="0"/>
              <a:t> by creating a proactive plan.</a:t>
            </a:r>
          </a:p>
          <a:p>
            <a:pPr marL="292608" indent="-292608">
              <a:buClr>
                <a:srgbClr val="AB620E"/>
              </a:buClr>
              <a:buFont typeface="Arial" pitchFamily="34" charset="0"/>
              <a:buChar char="•"/>
            </a:pPr>
            <a:r>
              <a:rPr lang="en-US" sz="2200" dirty="0"/>
              <a:t>Stage 2: Use </a:t>
            </a:r>
            <a:r>
              <a:rPr lang="en-US" sz="2200" u="sng" dirty="0"/>
              <a:t>agility</a:t>
            </a:r>
            <a:r>
              <a:rPr lang="en-US" sz="2200" dirty="0"/>
              <a:t> to minimize damage during disruption.</a:t>
            </a:r>
          </a:p>
          <a:p>
            <a:pPr marL="292608" indent="-292608">
              <a:buClr>
                <a:srgbClr val="AB620E"/>
              </a:buClr>
              <a:buFont typeface="Arial" pitchFamily="34" charset="0"/>
              <a:buChar char="•"/>
            </a:pPr>
            <a:r>
              <a:rPr lang="en-US" sz="2200" dirty="0"/>
              <a:t>Stage 3: Re-evaluate original plan during post-recovery.</a:t>
            </a:r>
          </a:p>
        </p:txBody>
      </p:sp>
      <p:sp>
        <p:nvSpPr>
          <p:cNvPr id="10" name="Content Placeholder 9"/>
          <p:cNvSpPr>
            <a:spLocks noGrp="1"/>
          </p:cNvSpPr>
          <p:nvPr>
            <p:ph idx="13"/>
          </p:nvPr>
        </p:nvSpPr>
        <p:spPr>
          <a:xfrm>
            <a:off x="820948" y="5969673"/>
            <a:ext cx="7543800" cy="329184"/>
          </a:xfrm>
        </p:spPr>
        <p:txBody>
          <a:bodyPr/>
          <a:lstStyle/>
          <a:p>
            <a:r>
              <a:rPr lang="en-US" altLang="en-US" sz="1800" dirty="0">
                <a:latin typeface="Arial" panose="020B0604020202020204" pitchFamily="34" charset="0"/>
              </a:rPr>
              <a:t>* Each stage requires strategic and operational planning.</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Supply Chain Mitigation Framework</a:t>
            </a:r>
          </a:p>
        </p:txBody>
      </p:sp>
      <p:pic>
        <p:nvPicPr>
          <p:cNvPr id="7171" name="Picture 3" descr="Graph illustrates a supply chain mitigation framework."/>
          <p:cNvPicPr>
            <a:picLocks noChangeAspect="1" noChangeArrowheads="1"/>
          </p:cNvPicPr>
          <p:nvPr/>
        </p:nvPicPr>
        <p:blipFill>
          <a:blip r:embed="rId2"/>
          <a:srcRect/>
          <a:stretch>
            <a:fillRect/>
          </a:stretch>
        </p:blipFill>
        <p:spPr bwMode="auto">
          <a:xfrm>
            <a:off x="1656575" y="1866708"/>
            <a:ext cx="5928575" cy="4033722"/>
          </a:xfrm>
          <a:prstGeom prst="rect">
            <a:avLst/>
          </a:prstGeom>
          <a:noFill/>
          <a:ln w="9525">
            <a:noFill/>
            <a:miter lim="800000"/>
            <a:headEnd/>
            <a:tailEnd/>
          </a:ln>
          <a:effectLst/>
        </p:spPr>
      </p:pic>
      <p:sp>
        <p:nvSpPr>
          <p:cNvPr id="3" name="Content Placeholder 2"/>
          <p:cNvSpPr>
            <a:spLocks noGrp="1"/>
          </p:cNvSpPr>
          <p:nvPr>
            <p:ph idx="1"/>
          </p:nvPr>
        </p:nvSpPr>
        <p:spPr>
          <a:xfrm>
            <a:off x="2816352" y="6016752"/>
            <a:ext cx="3355848" cy="228600"/>
          </a:xfrm>
        </p:spPr>
        <p:txBody>
          <a:bodyPr/>
          <a:lstStyle/>
          <a:p>
            <a:pPr algn="ctr"/>
            <a:r>
              <a:rPr lang="en-US" sz="1200" dirty="0">
                <a:hlinkClick r:id="rId3" action="ppaction://hlinksldjump"/>
              </a:rPr>
              <a:t>Access the text alternative for slide images.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Analysis of Supply Chain Risk</a:t>
            </a:r>
            <a:endParaRPr lang="en-US" sz="1000" dirty="0"/>
          </a:p>
        </p:txBody>
      </p:sp>
      <p:sp>
        <p:nvSpPr>
          <p:cNvPr id="3" name="Content Placeholder 2"/>
          <p:cNvSpPr>
            <a:spLocks noGrp="1"/>
          </p:cNvSpPr>
          <p:nvPr>
            <p:ph idx="1"/>
          </p:nvPr>
        </p:nvSpPr>
        <p:spPr>
          <a:xfrm>
            <a:off x="822325" y="1846262"/>
            <a:ext cx="7543800" cy="2788920"/>
          </a:xfrm>
        </p:spPr>
        <p:txBody>
          <a:bodyPr/>
          <a:lstStyle/>
          <a:p>
            <a:pPr>
              <a:buClr>
                <a:srgbClr val="AB620E"/>
              </a:buClr>
            </a:pPr>
            <a:r>
              <a:rPr lang="en-US" sz="2800" b="1" dirty="0"/>
              <a:t>Supply chain risk:</a:t>
            </a:r>
            <a:r>
              <a:rPr lang="en-US" sz="2800" dirty="0"/>
              <a:t> probability of supply chain disruption.</a:t>
            </a:r>
          </a:p>
          <a:p>
            <a:pPr>
              <a:buClr>
                <a:srgbClr val="AB620E"/>
              </a:buClr>
            </a:pPr>
            <a:r>
              <a:rPr lang="en-US" sz="2800" dirty="0"/>
              <a:t>Risk can be reduced at each node in the network.</a:t>
            </a:r>
          </a:p>
          <a:p>
            <a:pPr lvl="1"/>
            <a:r>
              <a:rPr lang="en-US" sz="2600" dirty="0"/>
              <a:t>Add inventory at the supplier node or within firm.</a:t>
            </a:r>
          </a:p>
          <a:p>
            <a:pPr lvl="1"/>
            <a:r>
              <a:rPr lang="en-US" sz="2600" dirty="0"/>
              <a:t>Use two geographically dispersed suppliers.</a:t>
            </a:r>
          </a:p>
          <a:p>
            <a:pPr lvl="1"/>
            <a:r>
              <a:rPr lang="en-US" sz="2600" dirty="0"/>
              <a:t>For a sole source, have backup second supplier.</a:t>
            </a:r>
          </a:p>
        </p:txBody>
      </p:sp>
      <p:sp>
        <p:nvSpPr>
          <p:cNvPr id="4" name="Content Placeholder 3"/>
          <p:cNvSpPr>
            <a:spLocks noGrp="1"/>
          </p:cNvSpPr>
          <p:nvPr>
            <p:ph idx="11"/>
          </p:nvPr>
        </p:nvSpPr>
        <p:spPr>
          <a:xfrm>
            <a:off x="820948" y="4794504"/>
            <a:ext cx="7543800" cy="1225296"/>
          </a:xfrm>
        </p:spPr>
        <p:txBody>
          <a:bodyPr/>
          <a:lstStyle/>
          <a:p>
            <a:pPr>
              <a:buClr>
                <a:srgbClr val="AB620E"/>
              </a:buClr>
            </a:pPr>
            <a:r>
              <a:rPr lang="en-US" sz="2800" dirty="0"/>
              <a:t>Do not solely focus on the highest spend suppliers. Even missing supplies from small suppliers can add risk.</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324" y="287338"/>
            <a:ext cx="8016875" cy="1449387"/>
          </a:xfrm>
        </p:spPr>
        <p:txBody>
          <a:bodyPr>
            <a:normAutofit/>
          </a:bodyPr>
          <a:lstStyle/>
          <a:p>
            <a:r>
              <a:rPr lang="en-US" altLang="en-US" sz="4000" dirty="0">
                <a:solidFill>
                  <a:schemeClr val="tx1">
                    <a:lumMod val="75000"/>
                    <a:lumOff val="25000"/>
                  </a:schemeClr>
                </a:solidFill>
              </a:rPr>
              <a:t>Analysis of Supply Chain Risk </a:t>
            </a:r>
            <a:r>
              <a:rPr lang="en-US" altLang="en-US" sz="2800" dirty="0">
                <a:solidFill>
                  <a:schemeClr val="tx1">
                    <a:lumMod val="75000"/>
                    <a:lumOff val="25000"/>
                  </a:schemeClr>
                </a:solidFill>
              </a:rPr>
              <a:t>(Figure 16.4)</a:t>
            </a:r>
            <a:endParaRPr lang="en-US" sz="1000" dirty="0"/>
          </a:p>
        </p:txBody>
      </p:sp>
      <p:sp>
        <p:nvSpPr>
          <p:cNvPr id="3" name="Content Placeholder 2"/>
          <p:cNvSpPr>
            <a:spLocks noGrp="1"/>
          </p:cNvSpPr>
          <p:nvPr>
            <p:ph idx="1"/>
          </p:nvPr>
        </p:nvSpPr>
        <p:spPr>
          <a:xfrm>
            <a:off x="822325" y="1846262"/>
            <a:ext cx="7543800" cy="2192338"/>
          </a:xfrm>
        </p:spPr>
        <p:txBody>
          <a:bodyPr/>
          <a:lstStyle/>
          <a:p>
            <a:r>
              <a:rPr lang="en-US" sz="2400" dirty="0"/>
              <a:t>For a given damage scenario, calculate for each supplier:</a:t>
            </a:r>
          </a:p>
          <a:p>
            <a:pPr marL="292608" indent="-292608">
              <a:buClr>
                <a:srgbClr val="AB620E"/>
              </a:buClr>
              <a:buFont typeface="Arial" pitchFamily="34" charset="0"/>
              <a:buChar char="•"/>
            </a:pPr>
            <a:r>
              <a:rPr lang="en-US" sz="2400" dirty="0"/>
              <a:t>T</a:t>
            </a:r>
            <a:r>
              <a:rPr lang="en-US" sz="100" dirty="0"/>
              <a:t> </a:t>
            </a:r>
            <a:r>
              <a:rPr lang="en-US" sz="2400" baseline="-25000" dirty="0"/>
              <a:t>R</a:t>
            </a:r>
            <a:r>
              <a:rPr lang="en-US" sz="2400" dirty="0"/>
              <a:t> = time to recover and meet full demand.</a:t>
            </a:r>
          </a:p>
          <a:p>
            <a:pPr marL="292608" indent="-292608">
              <a:buClr>
                <a:srgbClr val="AB620E"/>
              </a:buClr>
              <a:buFont typeface="Arial" pitchFamily="34" charset="0"/>
              <a:buChar char="•"/>
            </a:pPr>
            <a:r>
              <a:rPr lang="en-US" sz="2400" dirty="0"/>
              <a:t>T</a:t>
            </a:r>
            <a:r>
              <a:rPr lang="en-US" sz="100" dirty="0"/>
              <a:t> </a:t>
            </a:r>
            <a:r>
              <a:rPr lang="en-US" sz="2400" baseline="-25000" dirty="0"/>
              <a:t>S</a:t>
            </a:r>
            <a:r>
              <a:rPr lang="en-US" sz="2400" dirty="0"/>
              <a:t> = maximum time supplier can meet demand during a disruption, using inventory or alternate supply sources.</a:t>
            </a:r>
          </a:p>
          <a:p>
            <a:pPr marL="292608" indent="-292608">
              <a:buClr>
                <a:srgbClr val="AB620E"/>
              </a:buClr>
              <a:buFont typeface="Arial" pitchFamily="34" charset="0"/>
              <a:buChar char="•"/>
            </a:pPr>
            <a:r>
              <a:rPr lang="en-US" sz="2400" dirty="0"/>
              <a:t>Insure that T</a:t>
            </a:r>
            <a:r>
              <a:rPr lang="en-US" sz="100" dirty="0"/>
              <a:t> </a:t>
            </a:r>
            <a:r>
              <a:rPr lang="en-US" sz="2400" baseline="-25000" dirty="0"/>
              <a:t>S</a:t>
            </a:r>
            <a:r>
              <a:rPr lang="en-US" sz="2400" dirty="0"/>
              <a:t> &gt; T</a:t>
            </a:r>
            <a:r>
              <a:rPr lang="en-US" sz="100" dirty="0"/>
              <a:t> </a:t>
            </a:r>
            <a:r>
              <a:rPr lang="en-US" sz="2400" baseline="-25000" dirty="0"/>
              <a:t>R</a:t>
            </a:r>
            <a:r>
              <a:rPr lang="en-US" sz="2400" dirty="0"/>
              <a:t>.</a:t>
            </a:r>
          </a:p>
        </p:txBody>
      </p:sp>
      <p:pic>
        <p:nvPicPr>
          <p:cNvPr id="8194" name="Picture 2" descr="Two time lines illustrating supplier resiliency for two different suppliers."/>
          <p:cNvPicPr>
            <a:picLocks noChangeAspect="1" noChangeArrowheads="1"/>
          </p:cNvPicPr>
          <p:nvPr/>
        </p:nvPicPr>
        <p:blipFill>
          <a:blip r:embed="rId2"/>
          <a:srcRect/>
          <a:stretch>
            <a:fillRect/>
          </a:stretch>
        </p:blipFill>
        <p:spPr bwMode="auto">
          <a:xfrm>
            <a:off x="1501679" y="4169027"/>
            <a:ext cx="6330827" cy="1659638"/>
          </a:xfrm>
          <a:prstGeom prst="rect">
            <a:avLst/>
          </a:prstGeom>
          <a:noFill/>
          <a:ln w="9525">
            <a:noFill/>
            <a:miter lim="800000"/>
            <a:headEnd/>
            <a:tailEnd/>
          </a:ln>
          <a:effectLst/>
        </p:spPr>
      </p:pic>
      <p:sp>
        <p:nvSpPr>
          <p:cNvPr id="4" name="Content Placeholder 3"/>
          <p:cNvSpPr>
            <a:spLocks noGrp="1"/>
          </p:cNvSpPr>
          <p:nvPr>
            <p:ph idx="11"/>
          </p:nvPr>
        </p:nvSpPr>
        <p:spPr>
          <a:xfrm>
            <a:off x="2816352" y="6019800"/>
            <a:ext cx="3355848" cy="228600"/>
          </a:xfrm>
        </p:spPr>
        <p:txBody>
          <a:bodyPr/>
          <a:lstStyle/>
          <a:p>
            <a:pPr algn="ctr"/>
            <a:r>
              <a:rPr lang="en-US" sz="1200" dirty="0">
                <a:hlinkClick r:id="rId3" action="ppaction://hlinksldjump"/>
              </a:rPr>
              <a:t>Access the text alternative for slide images.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Supply Chain Sustainability </a:t>
            </a:r>
            <a:r>
              <a:rPr lang="en-US" sz="1000" dirty="0"/>
              <a:t>1</a:t>
            </a:r>
          </a:p>
        </p:txBody>
      </p:sp>
      <p:sp>
        <p:nvSpPr>
          <p:cNvPr id="3" name="Content Placeholder 2"/>
          <p:cNvSpPr>
            <a:spLocks noGrp="1"/>
          </p:cNvSpPr>
          <p:nvPr>
            <p:ph idx="1"/>
          </p:nvPr>
        </p:nvSpPr>
        <p:spPr>
          <a:xfrm>
            <a:off x="822325" y="1846262"/>
            <a:ext cx="7543800" cy="822960"/>
          </a:xfrm>
        </p:spPr>
        <p:txBody>
          <a:bodyPr/>
          <a:lstStyle/>
          <a:p>
            <a:pPr eaLnBrk="1" hangingPunct="1"/>
            <a:r>
              <a:rPr lang="en-US" altLang="en-US" sz="2800" b="1" u="sng" dirty="0"/>
              <a:t>Sustainability:</a:t>
            </a:r>
            <a:r>
              <a:rPr lang="en-US" altLang="en-US" sz="2800" dirty="0"/>
              <a:t> meeting present needs without sacrificing the needs of future generations.</a:t>
            </a:r>
          </a:p>
        </p:txBody>
      </p:sp>
      <p:sp>
        <p:nvSpPr>
          <p:cNvPr id="4" name="Content Placeholder 3"/>
          <p:cNvSpPr>
            <a:spLocks noGrp="1"/>
          </p:cNvSpPr>
          <p:nvPr>
            <p:ph idx="11"/>
          </p:nvPr>
        </p:nvSpPr>
        <p:spPr>
          <a:xfrm>
            <a:off x="820948" y="2808383"/>
            <a:ext cx="7543800" cy="448056"/>
          </a:xfrm>
        </p:spPr>
        <p:txBody>
          <a:bodyPr/>
          <a:lstStyle/>
          <a:p>
            <a:r>
              <a:rPr lang="en-US" sz="2800" b="1" u="sng" dirty="0"/>
              <a:t>Triple bottom line:</a:t>
            </a:r>
            <a:r>
              <a:rPr lang="en-US" sz="2800" dirty="0"/>
              <a:t> </a:t>
            </a:r>
            <a:r>
              <a:rPr lang="en-US" sz="2800" i="1" dirty="0"/>
              <a:t>environmental</a:t>
            </a:r>
            <a:r>
              <a:rPr lang="en-US" sz="2800" dirty="0"/>
              <a:t>, </a:t>
            </a:r>
            <a:r>
              <a:rPr lang="en-US" sz="2800" i="1" dirty="0"/>
              <a:t>social</a:t>
            </a:r>
            <a:r>
              <a:rPr lang="en-US" sz="2800" dirty="0"/>
              <a:t>, </a:t>
            </a:r>
            <a:r>
              <a:rPr lang="en-US" sz="2800" i="1" dirty="0"/>
              <a:t>economic</a:t>
            </a:r>
          </a:p>
        </p:txBody>
      </p:sp>
      <p:sp>
        <p:nvSpPr>
          <p:cNvPr id="5" name="Content Placeholder 4"/>
          <p:cNvSpPr>
            <a:spLocks noGrp="1"/>
          </p:cNvSpPr>
          <p:nvPr>
            <p:ph idx="12"/>
          </p:nvPr>
        </p:nvSpPr>
        <p:spPr>
          <a:xfrm>
            <a:off x="820948" y="3454780"/>
            <a:ext cx="7543800" cy="2685288"/>
          </a:xfrm>
        </p:spPr>
        <p:txBody>
          <a:bodyPr/>
          <a:lstStyle/>
          <a:p>
            <a:r>
              <a:rPr lang="en-US" sz="2800" dirty="0"/>
              <a:t>3-phase approach:</a:t>
            </a:r>
          </a:p>
          <a:p>
            <a:pPr marL="402336" indent="-402336">
              <a:buClr>
                <a:srgbClr val="AB620E"/>
              </a:buClr>
              <a:buFont typeface="+mj-lt"/>
              <a:buAutoNum type="arabicPeriod"/>
            </a:pPr>
            <a:r>
              <a:rPr lang="en-US" sz="2600" dirty="0"/>
              <a:t>Set environmental, social, and financial goals.</a:t>
            </a:r>
          </a:p>
          <a:p>
            <a:pPr marL="402336" indent="-402336">
              <a:buClr>
                <a:srgbClr val="AB620E"/>
              </a:buClr>
              <a:buFont typeface="+mj-lt"/>
              <a:buAutoNum type="arabicPeriod"/>
            </a:pPr>
            <a:r>
              <a:rPr lang="en-US" sz="2600" dirty="0"/>
              <a:t>Develop long-range plans to meet goals with the suppliers.</a:t>
            </a:r>
          </a:p>
          <a:p>
            <a:pPr marL="402336" indent="-402336">
              <a:buClr>
                <a:srgbClr val="AB620E"/>
              </a:buClr>
              <a:buFont typeface="+mj-lt"/>
              <a:buAutoNum type="arabicPeriod"/>
            </a:pPr>
            <a:r>
              <a:rPr lang="en-US" sz="2600" dirty="0"/>
              <a:t>Implement plans throughout the firm and its supply chain.</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Supply Chain Sustainability </a:t>
            </a:r>
            <a:r>
              <a:rPr lang="en-US" sz="1000" dirty="0"/>
              <a:t>2</a:t>
            </a:r>
          </a:p>
        </p:txBody>
      </p:sp>
      <p:sp>
        <p:nvSpPr>
          <p:cNvPr id="3" name="Content Placeholder 2"/>
          <p:cNvSpPr>
            <a:spLocks noGrp="1"/>
          </p:cNvSpPr>
          <p:nvPr>
            <p:ph idx="1"/>
          </p:nvPr>
        </p:nvSpPr>
        <p:spPr>
          <a:xfrm>
            <a:off x="822325" y="1846262"/>
            <a:ext cx="3521075" cy="4021138"/>
          </a:xfrm>
        </p:spPr>
        <p:txBody>
          <a:bodyPr/>
          <a:lstStyle/>
          <a:p>
            <a:r>
              <a:rPr lang="en-US" sz="2200" b="1" u="sng" dirty="0">
                <a:solidFill>
                  <a:schemeClr val="tx1"/>
                </a:solidFill>
              </a:rPr>
              <a:t>Unpackaged</a:t>
            </a:r>
            <a:r>
              <a:rPr lang="en-US" sz="2200" dirty="0"/>
              <a:t> is not your typical grocery store. This London organic grocery store tells its customers to bring their own containers when they shop.</a:t>
            </a:r>
          </a:p>
          <a:p>
            <a:r>
              <a:rPr lang="en-US" sz="2200" dirty="0"/>
              <a:t>Customers bring bottles, glass jars, paper bags, plastic bags, and old boxes to carry their goods home. Inside the store, grocery items are stored in barrels, buckets and bins, and black tubs.</a:t>
            </a:r>
          </a:p>
        </p:txBody>
      </p:sp>
      <p:pic>
        <p:nvPicPr>
          <p:cNvPr id="5" name="Picture 3" descr="A person sitting at a table&#10;&#10;Description automatically generated">
            <a:extLst>
              <a:ext uri="{FF2B5EF4-FFF2-40B4-BE49-F238E27FC236}">
                <a16:creationId xmlns:a16="http://schemas.microsoft.com/office/drawing/2014/main" id="{22EC37B6-E321-4F17-8C62-54FD9716ED9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9800" y="2049463"/>
            <a:ext cx="1981200" cy="354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
            <a:extLst>
              <a:ext uri="{FF2B5EF4-FFF2-40B4-BE49-F238E27FC236}">
                <a16:creationId xmlns:a16="http://schemas.microsoft.com/office/drawing/2014/main" id="{D684C2F9-0F41-48E8-8945-52D2557F3223}"/>
              </a:ext>
            </a:extLst>
          </p:cNvPr>
          <p:cNvSpPr>
            <a:spLocks noChangeArrowheads="1"/>
          </p:cNvSpPr>
          <p:nvPr/>
        </p:nvSpPr>
        <p:spPr bwMode="auto">
          <a:xfrm>
            <a:off x="6418263" y="5664200"/>
            <a:ext cx="135731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en-US" altLang="en-US" sz="800">
                <a:solidFill>
                  <a:srgbClr val="211D1E"/>
                </a:solidFill>
                <a:latin typeface="Proxima Nova Lt"/>
              </a:rPr>
              <a:t>Cate Gillon/Getty Images </a:t>
            </a:r>
            <a:endParaRPr lang="en-US"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a:t>Chapter 16 Summary</a:t>
            </a:r>
          </a:p>
        </p:txBody>
      </p:sp>
      <p:sp>
        <p:nvSpPr>
          <p:cNvPr id="3" name="Content Placeholder 2"/>
          <p:cNvSpPr>
            <a:spLocks noGrp="1"/>
          </p:cNvSpPr>
          <p:nvPr>
            <p:ph idx="1"/>
          </p:nvPr>
        </p:nvSpPr>
        <p:spPr>
          <a:xfrm>
            <a:off x="822325" y="1846262"/>
            <a:ext cx="7543800" cy="4114800"/>
          </a:xfrm>
        </p:spPr>
        <p:txBody>
          <a:bodyPr/>
          <a:lstStyle/>
          <a:p>
            <a:pPr marL="292608" indent="-292608">
              <a:buClr>
                <a:srgbClr val="AB620E"/>
              </a:buClr>
              <a:buFont typeface="Arial" pitchFamily="34" charset="0"/>
              <a:buChar char="•"/>
              <a:tabLst>
                <a:tab pos="1520825" algn="l"/>
              </a:tabLst>
            </a:pPr>
            <a:r>
              <a:rPr lang="en-US" dirty="0"/>
              <a:t>L</a:t>
            </a:r>
            <a:r>
              <a:rPr lang="en-US" sz="100" dirty="0"/>
              <a:t> </a:t>
            </a:r>
            <a:r>
              <a:rPr lang="en-US" dirty="0"/>
              <a:t>O 16.1 Define supply chain and supply chain management.</a:t>
            </a:r>
          </a:p>
          <a:p>
            <a:pPr marL="292608" indent="-292608">
              <a:buClr>
                <a:srgbClr val="AB620E"/>
              </a:buClr>
              <a:buFont typeface="Arial" pitchFamily="34" charset="0"/>
              <a:buChar char="•"/>
              <a:tabLst>
                <a:tab pos="1520825" algn="l"/>
              </a:tabLst>
            </a:pPr>
            <a:r>
              <a:rPr lang="en-US" dirty="0"/>
              <a:t>L</a:t>
            </a:r>
            <a:r>
              <a:rPr lang="en-US" sz="100" dirty="0"/>
              <a:t> </a:t>
            </a:r>
            <a:r>
              <a:rPr lang="en-US" dirty="0"/>
              <a:t>O 16.2 Review key measures of supply chain performance.</a:t>
            </a:r>
          </a:p>
          <a:p>
            <a:pPr marL="292608" indent="-292608">
              <a:buClr>
                <a:srgbClr val="AB620E"/>
              </a:buClr>
              <a:buFont typeface="Arial" pitchFamily="34" charset="0"/>
              <a:buChar char="•"/>
              <a:tabLst>
                <a:tab pos="1520825" algn="l"/>
              </a:tabLst>
            </a:pPr>
            <a:r>
              <a:rPr lang="en-US" dirty="0"/>
              <a:t>L</a:t>
            </a:r>
            <a:r>
              <a:rPr lang="en-US" sz="100" dirty="0"/>
              <a:t> </a:t>
            </a:r>
            <a:r>
              <a:rPr lang="en-US" dirty="0"/>
              <a:t>O 16.3 Explain the bullwhip effect and how it can be reduced.</a:t>
            </a:r>
          </a:p>
          <a:p>
            <a:pPr marL="292608" indent="-292608">
              <a:buClr>
                <a:srgbClr val="AB620E"/>
              </a:buClr>
              <a:buFont typeface="Arial" pitchFamily="34" charset="0"/>
              <a:buChar char="•"/>
              <a:tabLst>
                <a:tab pos="1520825" algn="l"/>
              </a:tabLst>
            </a:pPr>
            <a:r>
              <a:rPr lang="en-US" dirty="0"/>
              <a:t>L</a:t>
            </a:r>
            <a:r>
              <a:rPr lang="en-US" sz="100" dirty="0"/>
              <a:t> </a:t>
            </a:r>
            <a:r>
              <a:rPr lang="en-US" dirty="0"/>
              <a:t>O 16.4 Contrast structural and systems improvements.</a:t>
            </a:r>
          </a:p>
          <a:p>
            <a:pPr marL="292608" indent="-292608">
              <a:buClr>
                <a:srgbClr val="AB620E"/>
              </a:buClr>
              <a:buFont typeface="Arial" pitchFamily="34" charset="0"/>
              <a:buChar char="•"/>
              <a:tabLst>
                <a:tab pos="1520825" algn="l"/>
              </a:tabLst>
            </a:pPr>
            <a:r>
              <a:rPr lang="en-US" dirty="0"/>
              <a:t>L</a:t>
            </a:r>
            <a:r>
              <a:rPr lang="en-US" sz="100" dirty="0"/>
              <a:t> </a:t>
            </a:r>
            <a:r>
              <a:rPr lang="en-US" dirty="0"/>
              <a:t>O 16.5 Evaluate the effect of technology on the supply chain.</a:t>
            </a:r>
          </a:p>
          <a:p>
            <a:pPr marL="292608" indent="-292608">
              <a:buClr>
                <a:srgbClr val="AB620E"/>
              </a:buClr>
              <a:buFont typeface="Arial" pitchFamily="34" charset="0"/>
              <a:buChar char="•"/>
              <a:tabLst>
                <a:tab pos="1520825" algn="l"/>
              </a:tabLst>
            </a:pPr>
            <a:r>
              <a:rPr lang="en-US" dirty="0"/>
              <a:t>L</a:t>
            </a:r>
            <a:r>
              <a:rPr lang="en-US" sz="100" dirty="0"/>
              <a:t> </a:t>
            </a:r>
            <a:r>
              <a:rPr lang="en-US" dirty="0"/>
              <a:t>O 16.6 Define supply chain risk, resilience, and how risk can be managed.</a:t>
            </a:r>
          </a:p>
          <a:p>
            <a:pPr marL="292608" indent="-292608">
              <a:buClr>
                <a:srgbClr val="AB620E"/>
              </a:buClr>
              <a:buFont typeface="Arial" pitchFamily="34" charset="0"/>
              <a:buChar char="•"/>
              <a:tabLst>
                <a:tab pos="1520825" algn="l"/>
              </a:tabLst>
            </a:pPr>
            <a:r>
              <a:rPr lang="en-US" dirty="0"/>
              <a:t>L</a:t>
            </a:r>
            <a:r>
              <a:rPr lang="en-US" sz="100" dirty="0"/>
              <a:t> </a:t>
            </a:r>
            <a:r>
              <a:rPr lang="en-US" dirty="0"/>
              <a:t>O 16.7 Describe supply chain sustainability.</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a:t>Questions for Discussion</a:t>
            </a:r>
          </a:p>
        </p:txBody>
      </p:sp>
      <p:sp>
        <p:nvSpPr>
          <p:cNvPr id="3" name="Content Placeholder 2"/>
          <p:cNvSpPr>
            <a:spLocks noGrp="1"/>
          </p:cNvSpPr>
          <p:nvPr>
            <p:ph idx="1"/>
          </p:nvPr>
        </p:nvSpPr>
        <p:spPr>
          <a:xfrm>
            <a:off x="822325" y="1846262"/>
            <a:ext cx="7571232" cy="4114800"/>
          </a:xfrm>
        </p:spPr>
        <p:txBody>
          <a:bodyPr/>
          <a:lstStyle/>
          <a:p>
            <a:pPr marL="292608" indent="-292608">
              <a:buClr>
                <a:srgbClr val="AB620E"/>
              </a:buClr>
              <a:buFont typeface="Arial" pitchFamily="34" charset="0"/>
              <a:buChar char="•"/>
            </a:pPr>
            <a:r>
              <a:rPr lang="en-US" dirty="0"/>
              <a:t>Explain why there are both downstream and upstream flows in supply chains. What are the differences?</a:t>
            </a:r>
          </a:p>
          <a:p>
            <a:pPr marL="292608" indent="-292608">
              <a:buClr>
                <a:srgbClr val="AB620E"/>
              </a:buClr>
              <a:buFont typeface="Arial" pitchFamily="34" charset="0"/>
              <a:buChar char="•"/>
            </a:pPr>
            <a:r>
              <a:rPr lang="en-US" dirty="0"/>
              <a:t>What are each of the activities included in the S</a:t>
            </a:r>
            <a:r>
              <a:rPr lang="en-US" sz="100" dirty="0"/>
              <a:t> </a:t>
            </a:r>
            <a:r>
              <a:rPr lang="en-US" dirty="0"/>
              <a:t>C</a:t>
            </a:r>
            <a:r>
              <a:rPr lang="en-US" sz="100" dirty="0"/>
              <a:t> </a:t>
            </a:r>
            <a:r>
              <a:rPr lang="en-US" dirty="0"/>
              <a:t>O</a:t>
            </a:r>
            <a:r>
              <a:rPr lang="en-US" sz="100" dirty="0"/>
              <a:t> </a:t>
            </a:r>
            <a:r>
              <a:rPr lang="en-US" dirty="0"/>
              <a:t>R model?</a:t>
            </a:r>
          </a:p>
          <a:p>
            <a:pPr marL="292608" indent="-292608">
              <a:buClr>
                <a:srgbClr val="AB620E"/>
              </a:buClr>
              <a:buFont typeface="Arial" pitchFamily="34" charset="0"/>
              <a:buChar char="•"/>
            </a:pPr>
            <a:r>
              <a:rPr lang="en-US" dirty="0"/>
              <a:t>The chapter describes three ways to measure supply chain performance. What other ways could performance be measured?</a:t>
            </a:r>
          </a:p>
          <a:p>
            <a:pPr marL="292608" indent="-292608">
              <a:buClr>
                <a:srgbClr val="AB620E"/>
              </a:buClr>
              <a:buFont typeface="Arial" pitchFamily="34" charset="0"/>
              <a:buChar char="•"/>
            </a:pPr>
            <a:r>
              <a:rPr lang="en-US" dirty="0"/>
              <a:t>Describe the bullwhip effect in your own words.</a:t>
            </a:r>
          </a:p>
          <a:p>
            <a:pPr marL="292608" indent="-292608">
              <a:buClr>
                <a:srgbClr val="AB620E"/>
              </a:buClr>
              <a:buFont typeface="Arial" pitchFamily="34" charset="0"/>
              <a:buChar char="•"/>
            </a:pPr>
            <a:r>
              <a:rPr lang="en-US" dirty="0"/>
              <a:t>Look for examples of forward and backward integration. Why did these firms choose to extend their control of their supply chain?</a:t>
            </a:r>
          </a:p>
          <a:p>
            <a:pPr marL="292608" indent="-292608">
              <a:buClr>
                <a:srgbClr val="AB620E"/>
              </a:buClr>
              <a:buFont typeface="Arial" pitchFamily="34" charset="0"/>
              <a:buChar char="•"/>
            </a:pPr>
            <a:r>
              <a:rPr lang="en-US" dirty="0"/>
              <a:t>Have you personally experience supply chain disruptions? Where?</a:t>
            </a:r>
          </a:p>
          <a:p>
            <a:pPr marL="292608" indent="-292608">
              <a:buClr>
                <a:srgbClr val="AB620E"/>
              </a:buClr>
              <a:buFont typeface="Arial" pitchFamily="34" charset="0"/>
              <a:buChar char="•"/>
            </a:pPr>
            <a:r>
              <a:rPr lang="en-US" dirty="0"/>
              <a:t>Supply chains play an important role in sustainability. How can supply chains have more positive impact on the triple bottom line?</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7DC212-609B-44EF-8075-2B46068384A3}"/>
              </a:ext>
            </a:extLst>
          </p:cNvPr>
          <p:cNvSpPr>
            <a:spLocks noGrp="1"/>
          </p:cNvSpPr>
          <p:nvPr>
            <p:ph type="title"/>
          </p:nvPr>
        </p:nvSpPr>
        <p:spPr/>
        <p:txBody>
          <a:bodyPr/>
          <a:lstStyle/>
          <a:p>
            <a:pPr>
              <a:defRPr/>
            </a:pPr>
            <a:r>
              <a:rPr lang="en-US" noProof="0" dirty="0"/>
              <a:t>Accessibility Content: Text Alternatives for Images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lstStyle/>
          <a:p>
            <a:pPr>
              <a:defRPr/>
            </a:pPr>
            <a:r>
              <a:rPr lang="en-US" sz="4000" dirty="0"/>
              <a:t>Typical Supply Chain </a:t>
            </a:r>
            <a:r>
              <a:rPr lang="en-US" sz="2800" dirty="0"/>
              <a:t>(Figure 1.1) </a:t>
            </a:r>
            <a:r>
              <a:rPr lang="en-US" sz="4000" noProof="0" dirty="0"/>
              <a:t>– Text Alternative </a:t>
            </a:r>
            <a:r>
              <a:rPr lang="en-US" sz="1000" noProof="0" dirty="0"/>
              <a:t>1</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hlinkClick r:id="rId3" action="ppaction://hlinksldjump"/>
            </a:endParaRP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133600"/>
            <a:ext cx="8020050" cy="3733800"/>
          </a:xfrm>
        </p:spPr>
        <p:txBody>
          <a:bodyPr/>
          <a:lstStyle/>
          <a:p>
            <a:pPr>
              <a:lnSpc>
                <a:spcPct val="100000"/>
              </a:lnSpc>
            </a:pPr>
            <a:r>
              <a:rPr lang="en-US" sz="1600" dirty="0"/>
              <a:t>Each element is represented multiple times and in an interconnected web. On the left side of the illustration are four shaded boxes stacked vertically and labeled “Suppliers.” To the right of these are three shaded boxes stacked vertically and also labeled “Suppliers.” The first box on the left (moving top to bottom) is connected by a line to the first box on the right; the second box on the left is connected to the first, second, and third boxes on the right; the third box on the left is connected to the first and third box on the right; and the fourth box on the left is connected to the first box on the right. To the right of the suppliers are three factories arranged vertically, which are connected to the shaded boxes in the second column of suppliers: the first supplier (moving top to bottom) is connected to the first and second factory; the second supplier is connected to all three factories; and the third supplier is connected to the second and third factory. To the right of the factories are four warehouses arranged vertically. The first factory is connected to the first and second warehouses; the second factory is connected to the second and third warehouses; and the third factory is connected to the third and fourth warehouses. </a:t>
            </a:r>
            <a:endParaRPr lang="en-US" altLang="en-US" sz="16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sz="1200" dirty="0">
                <a:hlinkClick r:id="rId4" action="ppaction://hlinksldjump"/>
              </a:rPr>
              <a:t>Advance to rest of text alternative.</a:t>
            </a:r>
            <a:endParaRPr lang="en-US" sz="1200" dirty="0">
              <a:hlinkClick r:id="rId5" action="ppaction://hlinksldjump"/>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325" y="287338"/>
            <a:ext cx="7543800" cy="1196973"/>
          </a:xfrm>
        </p:spPr>
        <p:txBody>
          <a:bodyPr>
            <a:normAutofit/>
          </a:bodyPr>
          <a:lstStyle/>
          <a:p>
            <a:r>
              <a:rPr lang="en-US" sz="4000" dirty="0"/>
              <a:t>Supply Chain and Supply Chain Management</a:t>
            </a:r>
          </a:p>
        </p:txBody>
      </p:sp>
      <p:sp>
        <p:nvSpPr>
          <p:cNvPr id="3" name="Content Placeholder 2"/>
          <p:cNvSpPr>
            <a:spLocks noGrp="1"/>
          </p:cNvSpPr>
          <p:nvPr>
            <p:ph idx="1"/>
          </p:nvPr>
        </p:nvSpPr>
        <p:spPr>
          <a:xfrm>
            <a:off x="822325" y="1846262"/>
            <a:ext cx="7543800" cy="1449387"/>
          </a:xfrm>
        </p:spPr>
        <p:txBody>
          <a:bodyPr/>
          <a:lstStyle/>
          <a:p>
            <a:r>
              <a:rPr lang="en-US" sz="2400" dirty="0"/>
              <a:t>A </a:t>
            </a:r>
            <a:r>
              <a:rPr lang="en-US" sz="2400" dirty="0">
                <a:solidFill>
                  <a:srgbClr val="0070C0"/>
                </a:solidFill>
              </a:rPr>
              <a:t>SUPPLY CHAIN</a:t>
            </a:r>
            <a:r>
              <a:rPr lang="en-US" sz="2400" dirty="0"/>
              <a:t> is the set of entities and relationships that cumulatively define material and information flows both </a:t>
            </a:r>
            <a:r>
              <a:rPr lang="en-US" sz="2400" b="1" u="sng" dirty="0"/>
              <a:t>downstream</a:t>
            </a:r>
            <a:r>
              <a:rPr lang="en-US" sz="2400" dirty="0"/>
              <a:t> toward the customer and </a:t>
            </a:r>
            <a:r>
              <a:rPr lang="en-US" sz="2400" b="1" u="sng" dirty="0"/>
              <a:t>upstream</a:t>
            </a:r>
            <a:r>
              <a:rPr lang="en-US" sz="2400" dirty="0"/>
              <a:t> toward the very first supplier.</a:t>
            </a:r>
          </a:p>
        </p:txBody>
      </p:sp>
      <p:sp>
        <p:nvSpPr>
          <p:cNvPr id="4" name="Content Placeholder 3"/>
          <p:cNvSpPr>
            <a:spLocks noGrp="1"/>
          </p:cNvSpPr>
          <p:nvPr>
            <p:ph idx="11"/>
          </p:nvPr>
        </p:nvSpPr>
        <p:spPr>
          <a:xfrm>
            <a:off x="822324" y="3657600"/>
            <a:ext cx="7521575" cy="1600200"/>
          </a:xfrm>
        </p:spPr>
        <p:txBody>
          <a:bodyPr/>
          <a:lstStyle/>
          <a:p>
            <a:r>
              <a:rPr lang="en-US" sz="2400" dirty="0"/>
              <a:t>“</a:t>
            </a:r>
            <a:r>
              <a:rPr lang="en-US" sz="2400" dirty="0">
                <a:solidFill>
                  <a:srgbClr val="0070C0"/>
                </a:solidFill>
              </a:rPr>
              <a:t>Supply chain management</a:t>
            </a:r>
            <a:r>
              <a:rPr lang="en-US" sz="2400" dirty="0"/>
              <a:t> is the design and management of seamless, value-added processes across organizational boundaries to meet the real needs of the end customer.”</a:t>
            </a:r>
          </a:p>
          <a:p>
            <a:pPr algn="r"/>
            <a:r>
              <a:rPr lang="en-US" sz="2400" i="1" dirty="0"/>
              <a:t>--Institute for Supply Management</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lstStyle/>
          <a:p>
            <a:pPr>
              <a:defRPr/>
            </a:pPr>
            <a:r>
              <a:rPr lang="en-US" sz="4000" dirty="0"/>
              <a:t>Typical Supply Chain </a:t>
            </a:r>
            <a:r>
              <a:rPr lang="en-US" sz="2800" dirty="0"/>
              <a:t>(Figure 1.1) </a:t>
            </a:r>
            <a:r>
              <a:rPr lang="en-US" sz="4000" noProof="0" dirty="0"/>
              <a:t>– Text Alternative </a:t>
            </a:r>
            <a:r>
              <a:rPr lang="en-US" sz="1000" noProof="0" dirty="0"/>
              <a:t>2</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hlinkClick r:id="rId3" action="ppaction://hlinksldjump"/>
            </a:endParaRP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133600"/>
            <a:ext cx="8020050" cy="3733800"/>
          </a:xfrm>
        </p:spPr>
        <p:txBody>
          <a:bodyPr/>
          <a:lstStyle/>
          <a:p>
            <a:pPr>
              <a:lnSpc>
                <a:spcPct val="100000"/>
              </a:lnSpc>
            </a:pPr>
            <a:r>
              <a:rPr lang="en-US" sz="1600" dirty="0"/>
              <a:t>To the right of the warehouses are seven shaded boxes arranged vertically and labeled “Retail.” The first warehouse is connected to the first, second, and third retail location; the second warehouse is connected to the first, second, third, and fourth retail location; the third warehouse is connected to the third, fourth, fifth, and sixth retail location; and the fourth warehouse is connected to the fifth, sixth, and seventh retail location. To the right of the retail locations are twelve figures arranged vertically and labeled “Customers.” The first retail location is connected to one figure, the second retail location is connected to two figures, the third retail location is connected to two figures, the fourth retail location is connected to three figures (sharing one figure with the retail location above it), the fifth retail location is connect to three figures (sharing one figure with the retail location above it), the sixth retail location is connected to two figures, and the seventh retail location is connected to three figures (sharing one figure with the retail location above it).</a:t>
            </a:r>
            <a:endParaRPr lang="en-US" altLang="en-US" sz="16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sz="1200" dirty="0">
                <a:hlinkClick r:id="rId2" action="ppaction://hlinksldjump"/>
              </a:rPr>
              <a:t>Return to parent-slide containing images.</a:t>
            </a:r>
            <a:endParaRPr lang="en-US" sz="1200" dirty="0">
              <a:hlinkClick r:id="rId4" action="ppaction://hlinksldjump"/>
            </a:endParaRPr>
          </a:p>
        </p:txBody>
      </p:sp>
    </p:spTree>
    <p:extLst>
      <p:ext uri="{BB962C8B-B14F-4D97-AF65-F5344CB8AC3E}">
        <p14:creationId xmlns:p14="http://schemas.microsoft.com/office/powerpoint/2010/main" val="280346888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lstStyle/>
          <a:p>
            <a:pPr>
              <a:defRPr/>
            </a:pPr>
            <a:r>
              <a:rPr lang="en-US" sz="4000" dirty="0"/>
              <a:t>Supply Chain - Focal Firm Perspective</a:t>
            </a:r>
            <a:r>
              <a:rPr lang="en-US" sz="2800" dirty="0"/>
              <a:t> </a:t>
            </a:r>
            <a:r>
              <a:rPr lang="en-US" sz="4000" noProof="0" dirty="0"/>
              <a:t>– Text Alternative </a:t>
            </a:r>
            <a:r>
              <a:rPr lang="en-US" sz="1000" noProof="0" dirty="0"/>
              <a:t>2</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hlinkClick r:id="rId3" action="ppaction://hlinksldjump"/>
            </a:endParaRP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133600"/>
            <a:ext cx="8020050" cy="3733800"/>
          </a:xfrm>
        </p:spPr>
        <p:txBody>
          <a:bodyPr/>
          <a:lstStyle/>
          <a:p>
            <a:pPr>
              <a:lnSpc>
                <a:spcPct val="100000"/>
              </a:lnSpc>
            </a:pPr>
            <a:r>
              <a:rPr lang="en-US" sz="2400" dirty="0"/>
              <a:t>Chart includes third-, second-, and first-tier suppliers as well as distributions centers and warehouses and retailers, and depicts both upstream and downstream materials and information flows.</a:t>
            </a:r>
            <a:endParaRPr lang="en-US" altLang="en-US" sz="24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sz="1200" dirty="0">
                <a:hlinkClick r:id="rId2" action="ppaction://hlinksldjump"/>
              </a:rPr>
              <a:t>Return to parent-slide containing images.</a:t>
            </a:r>
            <a:endParaRPr lang="en-US" sz="1200" dirty="0">
              <a:hlinkClick r:id="rId4" action="ppaction://hlinksldjump"/>
            </a:endParaRPr>
          </a:p>
        </p:txBody>
      </p:sp>
    </p:spTree>
    <p:extLst>
      <p:ext uri="{BB962C8B-B14F-4D97-AF65-F5344CB8AC3E}">
        <p14:creationId xmlns:p14="http://schemas.microsoft.com/office/powerpoint/2010/main" val="26933525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lstStyle/>
          <a:p>
            <a:pPr>
              <a:defRPr/>
            </a:pPr>
            <a:r>
              <a:rPr lang="en-US" sz="4000" dirty="0"/>
              <a:t>Bullwhip Effect </a:t>
            </a:r>
            <a:r>
              <a:rPr lang="en-US" sz="2800" dirty="0"/>
              <a:t>(Figure 16.2) </a:t>
            </a:r>
            <a:r>
              <a:rPr lang="en-US" sz="4000" noProof="0" dirty="0"/>
              <a:t>– Text Alternative </a:t>
            </a:r>
            <a:r>
              <a:rPr lang="en-US" sz="1000" noProof="0" dirty="0"/>
              <a:t>1</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133600"/>
            <a:ext cx="8020050" cy="3733800"/>
          </a:xfrm>
        </p:spPr>
        <p:txBody>
          <a:bodyPr/>
          <a:lstStyle/>
          <a:p>
            <a:pPr>
              <a:lnSpc>
                <a:spcPct val="100000"/>
              </a:lnSpc>
            </a:pPr>
            <a:r>
              <a:rPr lang="en-US" sz="1400" dirty="0"/>
              <a:t> The entities appear in rows, and their corresponding graphs appear in two columns, for order pattern and inventory levels. The first row of graphs (moving top to bottom) represents the order pattern and inventory levels for a retailer. In the first graph (order pattern), the x-axis is labeled “Time;” it begins at 0 and moves in regular increments to 25. The y-axis, which is unlabeled, begins at 0 and moves upwards in regular increments of ten to 50. The order pattern begins at 0 on the x-axis and about 4 on the y-axis and immediately drops to 0 on the y-axis at 1 on the x-axis. The line rises above 10 on the y-axis at 8 on the x-axis, drops below 10, rises slightly above it, and drops to about 9 on the y-axis at 12 on the x-axis, where it remains through 25 on the x-axis. In the second graph, (inventory levels), the x-axis is again labeled “Time” and again goes from 0 to 25. The y-axis ascends from 0 to 80 and descends from 0 to −70. Inventory levels begin at 10 on the y-axis at 0 on the x-axis, fall to 0 on the y-axis at 7 on the x-axis, fall to −10 on the y-axis at 10 on the x-axis, fall to −5 on the y-axis at 13 on the x-axis, rise to −20 on the y-axis at 15 on the x-axis, fall to − 30 on the y-axis at 17 on the x-axis, fall to −40 on the y-axis at 20 on the x-axis, and return to 0 on the y-axis at 23 on the x-axis. The second row of graphs represents the order pattern and inventory levels for a 1</a:t>
            </a:r>
            <a:r>
              <a:rPr lang="en-US" sz="1400" baseline="30000" dirty="0"/>
              <a:t>st</a:t>
            </a:r>
            <a:r>
              <a:rPr lang="en-US" sz="1400" dirty="0"/>
              <a:t>-tier supplier. X- and y-axes are the same in these graphs as in the previous graphs, and in all graphs to follow. In the first graph, the order pattern begins at 3 on the y-axis at 0 on the x-axis and drops immediately to 0 on the y-axis at 1 on the x-axis, where it remains to 7 on the x-axis. The line rises to 20 on the y-axis at 9 on the x-axis, drops to 3 on the y-axis at 14 on the x-axis, rises to 9 on the y-axis at 17 on the x-axis, and remains steady there through 25 on the x-axis. </a:t>
            </a:r>
            <a:endParaRPr lang="en-US" altLang="en-US" sz="14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sz="1200" dirty="0">
                <a:hlinkClick r:id="rId3" action="ppaction://hlinksldjump"/>
              </a:rPr>
              <a:t>Advance to rest of text alternative.</a:t>
            </a:r>
          </a:p>
        </p:txBody>
      </p:sp>
    </p:spTree>
    <p:extLst>
      <p:ext uri="{BB962C8B-B14F-4D97-AF65-F5344CB8AC3E}">
        <p14:creationId xmlns:p14="http://schemas.microsoft.com/office/powerpoint/2010/main" val="16992658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lstStyle/>
          <a:p>
            <a:pPr>
              <a:defRPr/>
            </a:pPr>
            <a:r>
              <a:rPr lang="en-US" sz="4000" dirty="0"/>
              <a:t>Bullwhip Effect </a:t>
            </a:r>
            <a:r>
              <a:rPr lang="en-US" sz="2800" dirty="0"/>
              <a:t>(Figure 16.2) </a:t>
            </a:r>
            <a:r>
              <a:rPr lang="en-US" sz="4000" dirty="0"/>
              <a:t>– Text Alternative </a:t>
            </a:r>
            <a:r>
              <a:rPr lang="en-US" sz="1000" dirty="0"/>
              <a:t>2</a:t>
            </a:r>
            <a:endParaRPr lang="en-US" sz="4000" noProof="0" dirty="0"/>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127249"/>
            <a:ext cx="8020050" cy="3902075"/>
          </a:xfrm>
        </p:spPr>
        <p:txBody>
          <a:bodyPr/>
          <a:lstStyle/>
          <a:p>
            <a:pPr>
              <a:lnSpc>
                <a:spcPct val="100000"/>
              </a:lnSpc>
            </a:pPr>
            <a:r>
              <a:rPr lang="en-US" sz="1600" dirty="0"/>
              <a:t>In the second graph, inventory levels begin at 10 on the y-axis and 0 on the x-axis, rise to 15 on the y-axis before dropping to −20 on the y-axis at 10 on the x-axis. Inventory rises slightly before falling to −30 at 14 on the x-axis, and falling again −40 at 18 on the x-axis, and rising to 0 at 20 on the x-axis. The third row of graphs represents the order pattern and inventory levels for a 2</a:t>
            </a:r>
            <a:r>
              <a:rPr lang="en-US" sz="1600" baseline="30000" dirty="0"/>
              <a:t>nd</a:t>
            </a:r>
            <a:r>
              <a:rPr lang="en-US" sz="1600" dirty="0"/>
              <a:t>-tier supplier. In the first graph, order pattern begins at 0 on the y-axis and 9 on the x-axis before rising to 30 at 12 on the x-axis and falling again to 0 at 15 on the x-axis. The line reemerges at 20 on the x-axis, rising to 10 before dipping slightly and then resuming at 10 through 25 on the x-axis. In the second graph, inventory begins at 10 on the y-axis at 0 on the x-axis, rises to 25 at 8 on the x-axis, and falls to −50 at 15 on the x-axis. Inventory rises again to 30 at 19 on the x-axis, and falls to 0 at 23 on the x-axis. The fourth row of graphs represents the order pattern and inventory levels for a 3</a:t>
            </a:r>
            <a:r>
              <a:rPr lang="en-US" sz="1600" baseline="30000" dirty="0"/>
              <a:t>rd</a:t>
            </a:r>
            <a:r>
              <a:rPr lang="en-US" sz="1600" dirty="0"/>
              <a:t>-tier supplier. In the first graph, the order pattern begins at 1 and immediately falls to 0 on the y-axis at 1 on the x-axis, where it remains until 10 on the x-axis. The line spikes to 50 at 13 on the x-axis, and plummets to 0 at 16 on the x-axis. In the second graph, inventory begins at 10 and remains steady until it drops at 11 on the x-axis, falling to −70 at 14 on the x-axis. Inventory rises to 70 at 18 on the x-axis, remains there through 22 on the x-axis, and finally drops to 50 at 25 on the x-axis. </a:t>
            </a:r>
            <a:endParaRPr lang="en-US" altLang="en-US" sz="16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p>
        </p:txBody>
      </p:sp>
    </p:spTree>
    <p:extLst>
      <p:ext uri="{BB962C8B-B14F-4D97-AF65-F5344CB8AC3E}">
        <p14:creationId xmlns:p14="http://schemas.microsoft.com/office/powerpoint/2010/main" val="12434015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lstStyle/>
          <a:p>
            <a:pPr>
              <a:defRPr/>
            </a:pPr>
            <a:r>
              <a:rPr lang="en-US" sz="4000" dirty="0"/>
              <a:t>Supply Chain Mitigation Framework </a:t>
            </a:r>
            <a:r>
              <a:rPr lang="en-US" sz="4000" noProof="0" dirty="0"/>
              <a:t>–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133600"/>
            <a:ext cx="8020050" cy="3733800"/>
          </a:xfrm>
        </p:spPr>
        <p:txBody>
          <a:bodyPr/>
          <a:lstStyle/>
          <a:p>
            <a:r>
              <a:rPr lang="en-US" sz="1600" dirty="0"/>
              <a:t>The x-axis is labeled “Time” and the y-axis labeled “Business Impact (loss of revenue, profitability, or market share).” The graph is divided by vertical lines into three stages: business as usual, recovering from a supply chain disruption, and business as usual, with stage 2 covering the largest area. Stage 1 extends from the y-axis to one-quarter of the way across the x-axis. This stage includes the label: Resilience—Proactive supply chain risk mitigation. The line separating stages 1 and 2 occurs at point T on the x-axis, representing the disruption. Stage 2 encompasses half the graph and includes the label: Agility—Early detection and quick response to minimize damage. Stage 2 tracks the progress of Company A and Company B in mitigating a supply chain disruption. The line for Company A (which is labeled “Impact of supply chain disruption on organization A, which has no risk mitigation system”) rises to the top of the y-axis halfway across Stage 2, and falls again to the x-axis by the completion of Stage 2. The line for Company B (which is labeled “Impact on organization B, which has mitigated supply chain risk and is continuously monitoring for disruptions”) rises a third of the way up the y-axis and falls again to the x-axis two-thirds of the way across Stage 2. The point of discovery for Company B (B1 on the x-axis) occurs before the point of discover for Company A (A1), and the point of recovery for Company B (B2) occurs before the point of recovery for Company A (A2). Stage 3 includes the label: Recovery—Damage control through last line of defense: insurance cover. </a:t>
            </a:r>
            <a:endParaRPr lang="en-US" altLang="en-US" sz="16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p>
        </p:txBody>
      </p:sp>
    </p:spTree>
    <p:extLst>
      <p:ext uri="{BB962C8B-B14F-4D97-AF65-F5344CB8AC3E}">
        <p14:creationId xmlns:p14="http://schemas.microsoft.com/office/powerpoint/2010/main" val="3076096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a:xfrm>
            <a:off x="822324" y="287338"/>
            <a:ext cx="7940675" cy="1449387"/>
          </a:xfrm>
        </p:spPr>
        <p:txBody>
          <a:bodyPr/>
          <a:lstStyle/>
          <a:p>
            <a:pPr>
              <a:defRPr/>
            </a:pPr>
            <a:r>
              <a:rPr lang="en-US" altLang="en-US" sz="4000" dirty="0">
                <a:solidFill>
                  <a:schemeClr val="tx1">
                    <a:lumMod val="75000"/>
                    <a:lumOff val="25000"/>
                  </a:schemeClr>
                </a:solidFill>
              </a:rPr>
              <a:t>Analysis of Supply Chain Risk </a:t>
            </a:r>
            <a:r>
              <a:rPr lang="en-US" altLang="en-US" sz="2800" dirty="0">
                <a:solidFill>
                  <a:schemeClr val="tx1">
                    <a:lumMod val="75000"/>
                    <a:lumOff val="25000"/>
                  </a:schemeClr>
                </a:solidFill>
              </a:rPr>
              <a:t>(Figure 16.4) </a:t>
            </a:r>
            <a:r>
              <a:rPr lang="en-US" sz="4000" noProof="0" dirty="0"/>
              <a:t>–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133600"/>
            <a:ext cx="8020050" cy="1449387"/>
          </a:xfrm>
        </p:spPr>
        <p:txBody>
          <a:bodyPr/>
          <a:lstStyle/>
          <a:p>
            <a:r>
              <a:rPr lang="en-US" dirty="0"/>
              <a:t>The first time line, labeled Supplier A, shows a line where T</a:t>
            </a:r>
            <a:r>
              <a:rPr lang="en-US" baseline="-25000" dirty="0"/>
              <a:t>S</a:t>
            </a:r>
            <a:r>
              <a:rPr lang="en-US" dirty="0"/>
              <a:t> is less than T</a:t>
            </a:r>
            <a:r>
              <a:rPr lang="en-US" baseline="-25000" dirty="0"/>
              <a:t>R</a:t>
            </a:r>
            <a:r>
              <a:rPr lang="en-US" dirty="0"/>
              <a:t> and is labeled, "Survival not possible.". The second time line, labeled Supplier B, shows a line where T</a:t>
            </a:r>
            <a:r>
              <a:rPr lang="en-US" baseline="-25000" dirty="0"/>
              <a:t>S</a:t>
            </a:r>
            <a:r>
              <a:rPr lang="en-US" dirty="0"/>
              <a:t> is greater than T</a:t>
            </a:r>
            <a:r>
              <a:rPr lang="en-US" baseline="-25000" dirty="0"/>
              <a:t>R</a:t>
            </a:r>
            <a:r>
              <a:rPr lang="en-US" dirty="0"/>
              <a:t> and is labeled "Survival is possible."</a:t>
            </a:r>
            <a:r>
              <a:rPr lang="en-US" sz="1600" dirty="0"/>
              <a:t> </a:t>
            </a:r>
            <a:endParaRPr lang="en-US" altLang="en-US" sz="16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p>
        </p:txBody>
      </p:sp>
    </p:spTree>
    <p:extLst>
      <p:ext uri="{BB962C8B-B14F-4D97-AF65-F5344CB8AC3E}">
        <p14:creationId xmlns:p14="http://schemas.microsoft.com/office/powerpoint/2010/main" val="41935186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Typical Supply Chain </a:t>
            </a:r>
            <a:r>
              <a:rPr lang="en-US" sz="2800" dirty="0"/>
              <a:t>(Figure 1.1)</a:t>
            </a:r>
          </a:p>
        </p:txBody>
      </p:sp>
      <p:pic>
        <p:nvPicPr>
          <p:cNvPr id="1026" name="Picture 2" descr="Diagram illustrates a typical supply chain, connecting suppliers, factories, warehouses, retail locations, and customers."/>
          <p:cNvPicPr>
            <a:picLocks noChangeAspect="1" noChangeArrowheads="1"/>
          </p:cNvPicPr>
          <p:nvPr/>
        </p:nvPicPr>
        <p:blipFill>
          <a:blip r:embed="rId2"/>
          <a:srcRect/>
          <a:stretch>
            <a:fillRect/>
          </a:stretch>
        </p:blipFill>
        <p:spPr bwMode="auto">
          <a:xfrm>
            <a:off x="1295400" y="1828800"/>
            <a:ext cx="6835464" cy="3699194"/>
          </a:xfrm>
          <a:prstGeom prst="rect">
            <a:avLst/>
          </a:prstGeom>
          <a:noFill/>
          <a:ln w="9525">
            <a:noFill/>
            <a:miter lim="800000"/>
            <a:headEnd/>
            <a:tailEnd/>
          </a:ln>
          <a:effectLst/>
        </p:spPr>
      </p:pic>
      <p:sp>
        <p:nvSpPr>
          <p:cNvPr id="9" name="Content Placeholder 8">
            <a:extLst>
              <a:ext uri="{FF2B5EF4-FFF2-40B4-BE49-F238E27FC236}">
                <a16:creationId xmlns:a16="http://schemas.microsoft.com/office/drawing/2014/main" id="{40FCD87F-57B2-4E8E-915D-1C9A23E5BDF7}"/>
              </a:ext>
            </a:extLst>
          </p:cNvPr>
          <p:cNvSpPr>
            <a:spLocks noGrp="1"/>
          </p:cNvSpPr>
          <p:nvPr>
            <p:ph idx="16"/>
          </p:nvPr>
        </p:nvSpPr>
        <p:spPr>
          <a:xfrm>
            <a:off x="820948" y="6037263"/>
            <a:ext cx="7543800" cy="211137"/>
          </a:xfrm>
        </p:spPr>
        <p:txBody>
          <a:bodyPr/>
          <a:lstStyle/>
          <a:p>
            <a:pPr algn="ctr"/>
            <a:r>
              <a:rPr lang="en-US" sz="1200" dirty="0">
                <a:hlinkClick r:id="rId3" action="ppaction://hlinksldjump"/>
              </a:rPr>
              <a:t>Access the text alternative for slide images.</a:t>
            </a:r>
            <a:endParaRPr lang="en-US" sz="12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Supply Chain - Focal Firm Perspective</a:t>
            </a:r>
          </a:p>
        </p:txBody>
      </p:sp>
      <p:pic>
        <p:nvPicPr>
          <p:cNvPr id="7" name="Picture 6" descr="Diagram illustrates a typical supply chain from the perspective of a manufacturer.">
            <a:extLst>
              <a:ext uri="{FF2B5EF4-FFF2-40B4-BE49-F238E27FC236}">
                <a16:creationId xmlns:a16="http://schemas.microsoft.com/office/drawing/2014/main" id="{CD69483C-1F35-46E4-87A8-C8D09DEB8F5D}"/>
              </a:ext>
            </a:extLst>
          </p:cNvPr>
          <p:cNvPicPr>
            <a:picLocks noChangeAspect="1"/>
          </p:cNvPicPr>
          <p:nvPr/>
        </p:nvPicPr>
        <p:blipFill>
          <a:blip r:embed="rId2"/>
          <a:stretch>
            <a:fillRect/>
          </a:stretch>
        </p:blipFill>
        <p:spPr>
          <a:xfrm>
            <a:off x="1219200" y="1958823"/>
            <a:ext cx="6992724" cy="3627742"/>
          </a:xfrm>
          <a:prstGeom prst="rect">
            <a:avLst/>
          </a:prstGeom>
        </p:spPr>
      </p:pic>
      <p:sp>
        <p:nvSpPr>
          <p:cNvPr id="10" name="Content Placeholder 9">
            <a:extLst>
              <a:ext uri="{FF2B5EF4-FFF2-40B4-BE49-F238E27FC236}">
                <a16:creationId xmlns:a16="http://schemas.microsoft.com/office/drawing/2014/main" id="{ABD126BF-72FB-4800-8269-2DE2F49989FD}"/>
              </a:ext>
            </a:extLst>
          </p:cNvPr>
          <p:cNvSpPr>
            <a:spLocks noGrp="1"/>
          </p:cNvSpPr>
          <p:nvPr>
            <p:ph idx="16"/>
          </p:nvPr>
        </p:nvSpPr>
        <p:spPr>
          <a:xfrm>
            <a:off x="820948" y="6037263"/>
            <a:ext cx="7543800" cy="211137"/>
          </a:xfrm>
        </p:spPr>
        <p:txBody>
          <a:bodyPr/>
          <a:lstStyle/>
          <a:p>
            <a:pPr algn="ctr"/>
            <a:r>
              <a:rPr lang="en-US" sz="1200" dirty="0">
                <a:hlinkClick r:id="rId3" action="ppaction://hlinksldjump"/>
              </a:rPr>
              <a:t>Access the text alternative for slide images.</a:t>
            </a:r>
            <a:endParaRPr lang="en-US" sz="12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S</a:t>
            </a:r>
            <a:r>
              <a:rPr lang="en-US" sz="100" dirty="0"/>
              <a:t> </a:t>
            </a:r>
            <a:r>
              <a:rPr lang="en-US" sz="4000" dirty="0"/>
              <a:t>C</a:t>
            </a:r>
            <a:r>
              <a:rPr lang="en-US" sz="100" dirty="0"/>
              <a:t> </a:t>
            </a:r>
            <a:r>
              <a:rPr lang="en-US" sz="4000" dirty="0"/>
              <a:t>O</a:t>
            </a:r>
            <a:r>
              <a:rPr lang="en-US" sz="100" dirty="0"/>
              <a:t> </a:t>
            </a:r>
            <a:r>
              <a:rPr lang="en-US" sz="4000" dirty="0"/>
              <a:t>R model = </a:t>
            </a:r>
            <a:r>
              <a:rPr lang="en-US" sz="4000" dirty="0">
                <a:solidFill>
                  <a:srgbClr val="0070C0"/>
                </a:solidFill>
              </a:rPr>
              <a:t>S</a:t>
            </a:r>
            <a:r>
              <a:rPr lang="en-US" sz="4000" dirty="0"/>
              <a:t>upply </a:t>
            </a:r>
            <a:r>
              <a:rPr lang="en-US" sz="4000" dirty="0">
                <a:solidFill>
                  <a:srgbClr val="0070C0"/>
                </a:solidFill>
              </a:rPr>
              <a:t>C</a:t>
            </a:r>
            <a:r>
              <a:rPr lang="en-US" sz="4000" dirty="0"/>
              <a:t>hain </a:t>
            </a:r>
            <a:r>
              <a:rPr lang="en-US" sz="4000" dirty="0">
                <a:solidFill>
                  <a:srgbClr val="0070C0"/>
                </a:solidFill>
              </a:rPr>
              <a:t>O</a:t>
            </a:r>
            <a:r>
              <a:rPr lang="en-US" sz="4000" dirty="0"/>
              <a:t>perations </a:t>
            </a:r>
            <a:r>
              <a:rPr lang="en-US" sz="4000" dirty="0">
                <a:solidFill>
                  <a:srgbClr val="0070C0"/>
                </a:solidFill>
              </a:rPr>
              <a:t>R</a:t>
            </a:r>
            <a:r>
              <a:rPr lang="en-US" sz="4000" dirty="0"/>
              <a:t>eference</a:t>
            </a:r>
          </a:p>
        </p:txBody>
      </p:sp>
      <p:pic>
        <p:nvPicPr>
          <p:cNvPr id="5" name="Picture 4" descr="A figure illustrating the SCOR model, or the Supply Chain Operations Reference. This model is fully described in the text.">
            <a:extLst>
              <a:ext uri="{FF2B5EF4-FFF2-40B4-BE49-F238E27FC236}">
                <a16:creationId xmlns:a16="http://schemas.microsoft.com/office/drawing/2014/main" id="{2A533EDF-468C-4F6E-A88C-5607FD915F28}"/>
              </a:ext>
            </a:extLst>
          </p:cNvPr>
          <p:cNvPicPr>
            <a:picLocks noChangeAspect="1"/>
          </p:cNvPicPr>
          <p:nvPr/>
        </p:nvPicPr>
        <p:blipFill>
          <a:blip r:embed="rId3"/>
          <a:stretch>
            <a:fillRect/>
          </a:stretch>
        </p:blipFill>
        <p:spPr>
          <a:xfrm>
            <a:off x="928144" y="2451624"/>
            <a:ext cx="7441949" cy="2822519"/>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The Five S</a:t>
            </a:r>
            <a:r>
              <a:rPr lang="en-US" sz="100" dirty="0"/>
              <a:t> </a:t>
            </a:r>
            <a:r>
              <a:rPr lang="en-US" sz="4000" dirty="0"/>
              <a:t>C</a:t>
            </a:r>
            <a:r>
              <a:rPr lang="en-US" sz="100" dirty="0"/>
              <a:t> </a:t>
            </a:r>
            <a:r>
              <a:rPr lang="en-US" sz="4000" dirty="0"/>
              <a:t>O</a:t>
            </a:r>
            <a:r>
              <a:rPr lang="en-US" sz="100" dirty="0"/>
              <a:t> </a:t>
            </a:r>
            <a:r>
              <a:rPr lang="en-US" sz="4000" dirty="0"/>
              <a:t>R functions</a:t>
            </a:r>
          </a:p>
        </p:txBody>
      </p:sp>
      <p:sp>
        <p:nvSpPr>
          <p:cNvPr id="3" name="Content Placeholder 2"/>
          <p:cNvSpPr>
            <a:spLocks noGrp="1"/>
          </p:cNvSpPr>
          <p:nvPr>
            <p:ph idx="1"/>
          </p:nvPr>
        </p:nvSpPr>
        <p:spPr>
          <a:xfrm>
            <a:off x="822325" y="1846262"/>
            <a:ext cx="7543800" cy="3944938"/>
          </a:xfrm>
        </p:spPr>
        <p:txBody>
          <a:bodyPr/>
          <a:lstStyle/>
          <a:p>
            <a:pPr marL="914400" indent="-914400"/>
            <a:r>
              <a:rPr lang="en-US" sz="2400" b="1" u="sng" dirty="0">
                <a:solidFill>
                  <a:srgbClr val="0070C0"/>
                </a:solidFill>
              </a:rPr>
              <a:t>Plan</a:t>
            </a:r>
            <a:r>
              <a:rPr lang="en-US" sz="2400" dirty="0"/>
              <a:t>     Coordinate the other functions.</a:t>
            </a:r>
          </a:p>
          <a:p>
            <a:pPr marL="914400" indent="-914400"/>
            <a:r>
              <a:rPr lang="en-US" sz="2400" b="1" u="sng" dirty="0">
                <a:solidFill>
                  <a:srgbClr val="0070C0"/>
                </a:solidFill>
              </a:rPr>
              <a:t>Source</a:t>
            </a:r>
            <a:r>
              <a:rPr lang="en-US" sz="2400" dirty="0"/>
              <a:t> Bring inputs into the transformation process from other organizations.</a:t>
            </a:r>
          </a:p>
          <a:p>
            <a:pPr marL="914400" indent="-914400"/>
            <a:r>
              <a:rPr lang="en-US" sz="2400" b="1" u="sng" dirty="0">
                <a:solidFill>
                  <a:srgbClr val="0070C0"/>
                </a:solidFill>
              </a:rPr>
              <a:t>Make</a:t>
            </a:r>
            <a:r>
              <a:rPr lang="en-US" sz="2400" dirty="0"/>
              <a:t>   The operations function responsible for making the product or service.</a:t>
            </a:r>
          </a:p>
          <a:p>
            <a:pPr marL="914400" indent="-914400"/>
            <a:r>
              <a:rPr lang="en-US" sz="2400" b="1" u="sng" dirty="0">
                <a:solidFill>
                  <a:srgbClr val="0070C0"/>
                </a:solidFill>
              </a:rPr>
              <a:t>Deliver</a:t>
            </a:r>
            <a:r>
              <a:rPr lang="en-US" sz="2400" dirty="0"/>
              <a:t> The logistics function responsible for the movement and storage of goods across organizations in a supply chain.</a:t>
            </a:r>
          </a:p>
          <a:p>
            <a:pPr marL="914400" indent="-914400"/>
            <a:r>
              <a:rPr lang="en-US" sz="2400" b="1" u="sng" dirty="0">
                <a:solidFill>
                  <a:srgbClr val="0070C0"/>
                </a:solidFill>
              </a:rPr>
              <a:t>Return</a:t>
            </a:r>
            <a:r>
              <a:rPr lang="en-US" sz="2400" dirty="0"/>
              <a:t> Return and recycle inputs or products in the supply chain.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324" y="287338"/>
            <a:ext cx="7864475" cy="1449387"/>
          </a:xfrm>
        </p:spPr>
        <p:txBody>
          <a:bodyPr>
            <a:normAutofit/>
          </a:bodyPr>
          <a:lstStyle/>
          <a:p>
            <a:r>
              <a:rPr lang="en-US" sz="4000" dirty="0"/>
              <a:t>Supply Chain Performance Measures </a:t>
            </a:r>
            <a:r>
              <a:rPr lang="en-US" sz="1000" dirty="0"/>
              <a:t>1</a:t>
            </a:r>
          </a:p>
        </p:txBody>
      </p:sp>
      <p:sp>
        <p:nvSpPr>
          <p:cNvPr id="3" name="Content Placeholder 2"/>
          <p:cNvSpPr>
            <a:spLocks noGrp="1"/>
          </p:cNvSpPr>
          <p:nvPr>
            <p:ph idx="1"/>
          </p:nvPr>
        </p:nvSpPr>
        <p:spPr>
          <a:xfrm>
            <a:off x="822325" y="1846262"/>
            <a:ext cx="7543800" cy="1783080"/>
          </a:xfrm>
        </p:spPr>
        <p:txBody>
          <a:bodyPr/>
          <a:lstStyle/>
          <a:p>
            <a:r>
              <a:rPr lang="en-US" sz="2800" b="1" u="sng" dirty="0"/>
              <a:t>Throughput time</a:t>
            </a:r>
          </a:p>
          <a:p>
            <a:r>
              <a:rPr lang="en-US" sz="2600" dirty="0"/>
              <a:t>Also called cycle time.</a:t>
            </a:r>
          </a:p>
          <a:p>
            <a:r>
              <a:rPr lang="en-US" sz="2600" dirty="0"/>
              <a:t>Sum of throughput time in each supply chain entity (org).</a:t>
            </a:r>
          </a:p>
        </p:txBody>
      </p:sp>
      <p:sp>
        <p:nvSpPr>
          <p:cNvPr id="4" name="Content Placeholder 3"/>
          <p:cNvSpPr>
            <a:spLocks noGrp="1"/>
          </p:cNvSpPr>
          <p:nvPr>
            <p:ph idx="11"/>
          </p:nvPr>
        </p:nvSpPr>
        <p:spPr>
          <a:xfrm>
            <a:off x="820948" y="3931920"/>
            <a:ext cx="7543800" cy="1783080"/>
          </a:xfrm>
        </p:spPr>
        <p:txBody>
          <a:bodyPr/>
          <a:lstStyle/>
          <a:p>
            <a:r>
              <a:rPr lang="en-US" sz="2800" b="1" u="sng" dirty="0"/>
              <a:t>Cash-to-cash cycle time</a:t>
            </a:r>
          </a:p>
          <a:p>
            <a:r>
              <a:rPr lang="en-US" sz="2600" dirty="0"/>
              <a:t>Time it takes to get paid, once product is sold.</a:t>
            </a:r>
          </a:p>
          <a:p>
            <a:r>
              <a:rPr lang="en-US" sz="2600" dirty="0"/>
              <a:t>= Days in inventory + days in accounts receivable − days in accounts payable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324" y="287338"/>
            <a:ext cx="7864475" cy="1449387"/>
          </a:xfrm>
        </p:spPr>
        <p:txBody>
          <a:bodyPr>
            <a:normAutofit/>
          </a:bodyPr>
          <a:lstStyle/>
          <a:p>
            <a:r>
              <a:rPr lang="en-US" sz="4000" dirty="0"/>
              <a:t>Supply Chain Performance Measures </a:t>
            </a:r>
            <a:r>
              <a:rPr lang="en-US" sz="1000" dirty="0"/>
              <a:t>2</a:t>
            </a:r>
          </a:p>
        </p:txBody>
      </p:sp>
      <p:sp>
        <p:nvSpPr>
          <p:cNvPr id="5" name="Content Placeholder 4"/>
          <p:cNvSpPr>
            <a:spLocks noGrp="1"/>
          </p:cNvSpPr>
          <p:nvPr>
            <p:ph idx="12"/>
          </p:nvPr>
        </p:nvSpPr>
        <p:spPr>
          <a:xfrm>
            <a:off x="838200" y="1981199"/>
            <a:ext cx="7543800" cy="4114800"/>
          </a:xfrm>
        </p:spPr>
        <p:txBody>
          <a:bodyPr/>
          <a:lstStyle/>
          <a:p>
            <a:r>
              <a:rPr lang="en-US" sz="2800" b="1" u="sng" dirty="0"/>
              <a:t>Total delivered cost</a:t>
            </a:r>
          </a:p>
          <a:p>
            <a:r>
              <a:rPr lang="en-US" sz="2600" dirty="0"/>
              <a:t>Unit cost = total manufacturing cost, including materials, labor, and overhead, divided by the number of units produced.</a:t>
            </a:r>
          </a:p>
          <a:p>
            <a:r>
              <a:rPr lang="en-US" sz="2600" dirty="0"/>
              <a:t>Supply chain cost = sum of cost of materials and components from suppliers, cost to fabricate and assemble, cost to ship materials and work-in-progress between firms, and cost to ship finished-goods inventory to customer.</a:t>
            </a:r>
          </a:p>
        </p:txBody>
      </p:sp>
    </p:spTree>
  </p:cSld>
  <p:clrMapOvr>
    <a:masterClrMapping/>
  </p:clrMapOvr>
</p:sld>
</file>

<file path=ppt/theme/theme1.xml><?xml version="1.0" encoding="utf-8"?>
<a:theme xmlns:a="http://schemas.openxmlformats.org/drawingml/2006/main" name="Recommending A Strategy">
  <a:themeElements>
    <a:clrScheme name="Recommending A Strategy 1">
      <a:dk1>
        <a:srgbClr val="009999"/>
      </a:dk1>
      <a:lt1>
        <a:srgbClr val="FFFFFF"/>
      </a:lt1>
      <a:dk2>
        <a:srgbClr val="000066"/>
      </a:dk2>
      <a:lt2>
        <a:srgbClr val="339966"/>
      </a:lt2>
      <a:accent1>
        <a:srgbClr val="00CC99"/>
      </a:accent1>
      <a:accent2>
        <a:srgbClr val="0099CC"/>
      </a:accent2>
      <a:accent3>
        <a:srgbClr val="AAAAB8"/>
      </a:accent3>
      <a:accent4>
        <a:srgbClr val="DADADA"/>
      </a:accent4>
      <a:accent5>
        <a:srgbClr val="AAE2CA"/>
      </a:accent5>
      <a:accent6>
        <a:srgbClr val="008AB9"/>
      </a:accent6>
      <a:hlink>
        <a:srgbClr val="336699"/>
      </a:hlink>
      <a:folHlink>
        <a:srgbClr val="B2B2B2"/>
      </a:folHlink>
    </a:clrScheme>
    <a:fontScheme name="Recommending A Strategy">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Recommending A Strategy 1">
        <a:dk1>
          <a:srgbClr val="009999"/>
        </a:dk1>
        <a:lt1>
          <a:srgbClr val="FFFFFF"/>
        </a:lt1>
        <a:dk2>
          <a:srgbClr val="000066"/>
        </a:dk2>
        <a:lt2>
          <a:srgbClr val="339966"/>
        </a:lt2>
        <a:accent1>
          <a:srgbClr val="00CC99"/>
        </a:accent1>
        <a:accent2>
          <a:srgbClr val="0099CC"/>
        </a:accent2>
        <a:accent3>
          <a:srgbClr val="AAAAB8"/>
        </a:accent3>
        <a:accent4>
          <a:srgbClr val="DADADA"/>
        </a:accent4>
        <a:accent5>
          <a:srgbClr val="AAE2CA"/>
        </a:accent5>
        <a:accent6>
          <a:srgbClr val="008AB9"/>
        </a:accent6>
        <a:hlink>
          <a:srgbClr val="336699"/>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2">
        <a:dk1>
          <a:srgbClr val="000000"/>
        </a:dk1>
        <a:lt1>
          <a:srgbClr val="FFFFFF"/>
        </a:lt1>
        <a:dk2>
          <a:srgbClr val="009900"/>
        </a:dk2>
        <a:lt2>
          <a:srgbClr val="CC0000"/>
        </a:lt2>
        <a:accent1>
          <a:srgbClr val="CCCC00"/>
        </a:accent1>
        <a:accent2>
          <a:srgbClr val="3333CC"/>
        </a:accent2>
        <a:accent3>
          <a:srgbClr val="FFFFFF"/>
        </a:accent3>
        <a:accent4>
          <a:srgbClr val="000000"/>
        </a:accent4>
        <a:accent5>
          <a:srgbClr val="E2E2AA"/>
        </a:accent5>
        <a:accent6>
          <a:srgbClr val="2D2DB9"/>
        </a:accent6>
        <a:hlink>
          <a:srgbClr val="000000"/>
        </a:hlink>
        <a:folHlink>
          <a:srgbClr val="808080"/>
        </a:folHlink>
      </a:clrScheme>
      <a:clrMap bg1="lt1" tx1="dk1" bg2="lt2" tx2="dk2" accent1="accent1" accent2="accent2" accent3="accent3" accent4="accent4" accent5="accent5" accent6="accent6" hlink="hlink" folHlink="folHlink"/>
    </a:extraClrScheme>
    <a:extraClrScheme>
      <a:clrScheme name="Recommending A Strategy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ecommending A Strategy 4">
        <a:dk1>
          <a:srgbClr val="333399"/>
        </a:dk1>
        <a:lt1>
          <a:srgbClr val="FFFFCC"/>
        </a:lt1>
        <a:dk2>
          <a:srgbClr val="000000"/>
        </a:dk2>
        <a:lt2>
          <a:srgbClr val="0000FF"/>
        </a:lt2>
        <a:accent1>
          <a:srgbClr val="800000"/>
        </a:accent1>
        <a:accent2>
          <a:srgbClr val="3366CC"/>
        </a:accent2>
        <a:accent3>
          <a:srgbClr val="AAAAAA"/>
        </a:accent3>
        <a:accent4>
          <a:srgbClr val="DADAAE"/>
        </a:accent4>
        <a:accent5>
          <a:srgbClr val="C0AAAA"/>
        </a:accent5>
        <a:accent6>
          <a:srgbClr val="2D5CB9"/>
        </a:accent6>
        <a:hlink>
          <a:srgbClr val="FFFF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5">
        <a:dk1>
          <a:srgbClr val="CC3300"/>
        </a:dk1>
        <a:lt1>
          <a:srgbClr val="FFFFCC"/>
        </a:lt1>
        <a:dk2>
          <a:srgbClr val="000000"/>
        </a:dk2>
        <a:lt2>
          <a:srgbClr val="CC6600"/>
        </a:lt2>
        <a:accent1>
          <a:srgbClr val="993300"/>
        </a:accent1>
        <a:accent2>
          <a:srgbClr val="808000"/>
        </a:accent2>
        <a:accent3>
          <a:srgbClr val="AAAAAA"/>
        </a:accent3>
        <a:accent4>
          <a:srgbClr val="DADAAE"/>
        </a:accent4>
        <a:accent5>
          <a:srgbClr val="CAADAA"/>
        </a:accent5>
        <a:accent6>
          <a:srgbClr val="7373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6">
        <a:dk1>
          <a:srgbClr val="66CCFF"/>
        </a:dk1>
        <a:lt1>
          <a:srgbClr val="CCECFF"/>
        </a:lt1>
        <a:dk2>
          <a:srgbClr val="000000"/>
        </a:dk2>
        <a:lt2>
          <a:srgbClr val="9999FF"/>
        </a:lt2>
        <a:accent1>
          <a:srgbClr val="FFFFFF"/>
        </a:accent1>
        <a:accent2>
          <a:srgbClr val="99CCFF"/>
        </a:accent2>
        <a:accent3>
          <a:srgbClr val="AAAAAA"/>
        </a:accent3>
        <a:accent4>
          <a:srgbClr val="AEC9DA"/>
        </a:accent4>
        <a:accent5>
          <a:srgbClr val="FFFFFF"/>
        </a:accent5>
        <a:accent6>
          <a:srgbClr val="8AB9E7"/>
        </a:accent6>
        <a:hlink>
          <a:srgbClr val="CCEC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7">
        <a:dk1>
          <a:srgbClr val="993366"/>
        </a:dk1>
        <a:lt1>
          <a:srgbClr val="FFFFCC"/>
        </a:lt1>
        <a:dk2>
          <a:srgbClr val="333399"/>
        </a:dk2>
        <a:lt2>
          <a:srgbClr val="0066FF"/>
        </a:lt2>
        <a:accent1>
          <a:srgbClr val="6600FF"/>
        </a:accent1>
        <a:accent2>
          <a:srgbClr val="0099CC"/>
        </a:accent2>
        <a:accent3>
          <a:srgbClr val="ADADCA"/>
        </a:accent3>
        <a:accent4>
          <a:srgbClr val="DADAAE"/>
        </a:accent4>
        <a:accent5>
          <a:srgbClr val="B8AAFF"/>
        </a:accent5>
        <a:accent6>
          <a:srgbClr val="008AB9"/>
        </a:accent6>
        <a:hlink>
          <a:srgbClr val="66FF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8">
        <a:dk1>
          <a:srgbClr val="993366"/>
        </a:dk1>
        <a:lt1>
          <a:srgbClr val="EAEAEA"/>
        </a:lt1>
        <a:dk2>
          <a:srgbClr val="660066"/>
        </a:dk2>
        <a:lt2>
          <a:srgbClr val="CC0000"/>
        </a:lt2>
        <a:accent1>
          <a:srgbClr val="A50021"/>
        </a:accent1>
        <a:accent2>
          <a:srgbClr val="660033"/>
        </a:accent2>
        <a:accent3>
          <a:srgbClr val="B8AAB8"/>
        </a:accent3>
        <a:accent4>
          <a:srgbClr val="C8C8C8"/>
        </a:accent4>
        <a:accent5>
          <a:srgbClr val="CFAAAB"/>
        </a:accent5>
        <a:accent6>
          <a:srgbClr val="5C002D"/>
        </a:accent6>
        <a:hlink>
          <a:srgbClr val="CC9900"/>
        </a:hlink>
        <a:folHlink>
          <a:srgbClr val="B2B2B2"/>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Retrospect">
  <a:themeElements>
    <a:clrScheme name="Custom 11">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000000"/>
      </a:hlink>
      <a:folHlink>
        <a:srgbClr val="000000"/>
      </a:folHlink>
    </a:clrScheme>
    <a:fontScheme name="Retrospect">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Beam</Template>
  <TotalTime>1681</TotalTime>
  <Words>3549</Words>
  <Application>Microsoft Office PowerPoint</Application>
  <PresentationFormat>On-screen Show (4:3)</PresentationFormat>
  <Paragraphs>285</Paragraphs>
  <Slides>35</Slides>
  <Notes>1</Notes>
  <HiddenSlides>8</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35</vt:i4>
      </vt:variant>
    </vt:vector>
  </HeadingPairs>
  <TitlesOfParts>
    <vt:vector size="45" baseType="lpstr">
      <vt:lpstr>Arial</vt:lpstr>
      <vt:lpstr>Calibri</vt:lpstr>
      <vt:lpstr>Calibri Light</vt:lpstr>
      <vt:lpstr>Proxima Nova Lt</vt:lpstr>
      <vt:lpstr>Tahoma</vt:lpstr>
      <vt:lpstr>Times New Roman</vt:lpstr>
      <vt:lpstr>Wingdings</vt:lpstr>
      <vt:lpstr>Recommending A Strategy</vt:lpstr>
      <vt:lpstr>Custom Design</vt:lpstr>
      <vt:lpstr>Retrospect</vt:lpstr>
      <vt:lpstr>Chapter 16</vt:lpstr>
      <vt:lpstr>Chapter 16 Learning Objectives</vt:lpstr>
      <vt:lpstr>Supply Chain and Supply Chain Management</vt:lpstr>
      <vt:lpstr>Typical Supply Chain (Figure 1.1)</vt:lpstr>
      <vt:lpstr>Supply Chain - Focal Firm Perspective</vt:lpstr>
      <vt:lpstr>S C O R model = Supply Chain Operations Reference</vt:lpstr>
      <vt:lpstr>The Five S C O R functions</vt:lpstr>
      <vt:lpstr>Supply Chain Performance Measures 1</vt:lpstr>
      <vt:lpstr>Supply Chain Performance Measures 2</vt:lpstr>
      <vt:lpstr>Measure: Throughput Time Example</vt:lpstr>
      <vt:lpstr>Measure: Cash-to-Cash Cycle Time Example</vt:lpstr>
      <vt:lpstr>Measure: Total Delivered Cost Example</vt:lpstr>
      <vt:lpstr>Dynamics: Bullwhip Effect</vt:lpstr>
      <vt:lpstr>Bullwhip Effect (Figure 16.2)</vt:lpstr>
      <vt:lpstr>Improving Supply Chain Performance</vt:lpstr>
      <vt:lpstr>Structural Improvements</vt:lpstr>
      <vt:lpstr>System Improvements</vt:lpstr>
      <vt:lpstr>Technology and Supply Chain Management 1</vt:lpstr>
      <vt:lpstr>Technology and Supply Chain Management 2</vt:lpstr>
      <vt:lpstr>Supply Chain Risk and Resilience</vt:lpstr>
      <vt:lpstr>Supply Chain Mitigation Framework</vt:lpstr>
      <vt:lpstr>Analysis of Supply Chain Risk</vt:lpstr>
      <vt:lpstr>Analysis of Supply Chain Risk (Figure 16.4)</vt:lpstr>
      <vt:lpstr>Supply Chain Sustainability 1</vt:lpstr>
      <vt:lpstr>Supply Chain Sustainability 2</vt:lpstr>
      <vt:lpstr>Chapter 16 Summary</vt:lpstr>
      <vt:lpstr>Questions for Discussion</vt:lpstr>
      <vt:lpstr>Accessibility Content: Text Alternatives for Images</vt:lpstr>
      <vt:lpstr>Typical Supply Chain (Figure 1.1) – Text Alternative 1</vt:lpstr>
      <vt:lpstr>Typical Supply Chain (Figure 1.1) – Text Alternative 2</vt:lpstr>
      <vt:lpstr>Supply Chain - Focal Firm Perspective – Text Alternative 2</vt:lpstr>
      <vt:lpstr>Bullwhip Effect (Figure 16.2) – Text Alternative 1</vt:lpstr>
      <vt:lpstr>Bullwhip Effect (Figure 16.2) – Text Alternative 2</vt:lpstr>
      <vt:lpstr>Supply Chain Mitigation Framework – Text Alternative</vt:lpstr>
      <vt:lpstr>Analysis of Supply Chain Risk (Figure 16.4) – Text Alternative</vt:lpstr>
    </vt:vector>
  </TitlesOfParts>
  <Company>Univ. of Toledo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 Design</dc:title>
  <dc:subject>Schroeder, ed. 5</dc:subject>
  <dc:creator>J. Pope</dc:creator>
  <cp:lastModifiedBy>McAndrews, Ryan</cp:lastModifiedBy>
  <cp:revision>367</cp:revision>
  <cp:lastPrinted>1999-04-07T23:38:54Z</cp:lastPrinted>
  <dcterms:created xsi:type="dcterms:W3CDTF">1999-03-28T03:57:01Z</dcterms:created>
  <dcterms:modified xsi:type="dcterms:W3CDTF">2020-03-31T19:48:47Z</dcterms:modified>
</cp:coreProperties>
</file>