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56"/>
  </p:notesMasterIdLst>
  <p:handoutMasterIdLst>
    <p:handoutMasterId r:id="rId57"/>
  </p:handoutMasterIdLst>
  <p:sldIdLst>
    <p:sldId id="300" r:id="rId4"/>
    <p:sldId id="301"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80" r:id="rId20"/>
    <p:sldId id="348" r:id="rId21"/>
    <p:sldId id="349" r:id="rId22"/>
    <p:sldId id="350" r:id="rId23"/>
    <p:sldId id="351" r:id="rId24"/>
    <p:sldId id="352" r:id="rId25"/>
    <p:sldId id="353" r:id="rId26"/>
    <p:sldId id="354" r:id="rId27"/>
    <p:sldId id="357" r:id="rId28"/>
    <p:sldId id="356" r:id="rId29"/>
    <p:sldId id="358" r:id="rId30"/>
    <p:sldId id="359" r:id="rId31"/>
    <p:sldId id="360" r:id="rId32"/>
    <p:sldId id="361" r:id="rId33"/>
    <p:sldId id="362" r:id="rId34"/>
    <p:sldId id="363" r:id="rId35"/>
    <p:sldId id="364" r:id="rId36"/>
    <p:sldId id="365" r:id="rId37"/>
    <p:sldId id="366" r:id="rId38"/>
    <p:sldId id="367" r:id="rId39"/>
    <p:sldId id="368" r:id="rId40"/>
    <p:sldId id="369" r:id="rId41"/>
    <p:sldId id="370" r:id="rId42"/>
    <p:sldId id="371" r:id="rId43"/>
    <p:sldId id="372" r:id="rId44"/>
    <p:sldId id="327" r:id="rId45"/>
    <p:sldId id="321" r:id="rId46"/>
    <p:sldId id="381" r:id="rId47"/>
    <p:sldId id="373" r:id="rId48"/>
    <p:sldId id="374" r:id="rId49"/>
    <p:sldId id="375" r:id="rId50"/>
    <p:sldId id="382" r:id="rId51"/>
    <p:sldId id="376" r:id="rId52"/>
    <p:sldId id="377" r:id="rId53"/>
    <p:sldId id="378" r:id="rId54"/>
    <p:sldId id="379" r:id="rId5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33"/>
            <p14:sldId id="334"/>
            <p14:sldId id="335"/>
            <p14:sldId id="336"/>
            <p14:sldId id="337"/>
            <p14:sldId id="338"/>
            <p14:sldId id="339"/>
            <p14:sldId id="340"/>
            <p14:sldId id="341"/>
            <p14:sldId id="342"/>
            <p14:sldId id="343"/>
            <p14:sldId id="344"/>
            <p14:sldId id="345"/>
            <p14:sldId id="346"/>
            <p14:sldId id="380"/>
            <p14:sldId id="348"/>
            <p14:sldId id="349"/>
            <p14:sldId id="350"/>
            <p14:sldId id="351"/>
            <p14:sldId id="352"/>
            <p14:sldId id="353"/>
            <p14:sldId id="354"/>
            <p14:sldId id="357"/>
            <p14:sldId id="356"/>
            <p14:sldId id="358"/>
            <p14:sldId id="359"/>
            <p14:sldId id="360"/>
            <p14:sldId id="361"/>
            <p14:sldId id="362"/>
            <p14:sldId id="363"/>
            <p14:sldId id="364"/>
            <p14:sldId id="365"/>
            <p14:sldId id="366"/>
            <p14:sldId id="367"/>
            <p14:sldId id="368"/>
            <p14:sldId id="369"/>
            <p14:sldId id="370"/>
            <p14:sldId id="371"/>
            <p14:sldId id="372"/>
          </p14:sldIdLst>
        </p14:section>
        <p14:section name="Appendix: Image Descriptions for Unsighted Students" id="{C7C843BD-1644-4C22-B35C-CAF9700BD25C}">
          <p14:sldIdLst>
            <p14:sldId id="327"/>
            <p14:sldId id="321"/>
            <p14:sldId id="381"/>
            <p14:sldId id="373"/>
            <p14:sldId id="374"/>
            <p14:sldId id="375"/>
            <p14:sldId id="382"/>
            <p14:sldId id="376"/>
            <p14:sldId id="377"/>
            <p14:sldId id="378"/>
            <p14:sldId id="379"/>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42D"/>
    <a:srgbClr val="00B050"/>
    <a:srgbClr val="0070C0"/>
    <a:srgbClr val="C00000"/>
    <a:srgbClr val="AB620E"/>
    <a:srgbClr val="00B350"/>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3" autoAdjust="0"/>
    <p:restoredTop sz="94093" autoAdjust="0"/>
  </p:normalViewPr>
  <p:slideViewPr>
    <p:cSldViewPr>
      <p:cViewPr varScale="1">
        <p:scale>
          <a:sx n="77" d="100"/>
          <a:sy n="77" d="100"/>
        </p:scale>
        <p:origin x="1771" y="62"/>
      </p:cViewPr>
      <p:guideLst>
        <p:guide orient="horz" pos="3840"/>
        <p:guide pos="2016"/>
      </p:guideLst>
    </p:cSldViewPr>
  </p:slideViewPr>
  <p:outlineViewPr>
    <p:cViewPr>
      <p:scale>
        <a:sx n="66" d="100"/>
        <a:sy n="66" d="100"/>
      </p:scale>
      <p:origin x="0" y="-4698"/>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C9D6896-330A-44EC-9C31-AF25AB2523ED}" type="slidenum">
              <a:rPr lang="en-US" altLang="en-US" smtClean="0"/>
              <a:pPr>
                <a:defRPr/>
              </a:pPr>
              <a:t>7</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39</a:t>
            </a:fld>
            <a:endParaRPr lang="en-US" altLang="en-US"/>
          </a:p>
        </p:txBody>
      </p:sp>
    </p:spTree>
    <p:extLst>
      <p:ext uri="{BB962C8B-B14F-4D97-AF65-F5344CB8AC3E}">
        <p14:creationId xmlns:p14="http://schemas.microsoft.com/office/powerpoint/2010/main" val="2694913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428"/>
            <a:ext cx="3657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14-</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14-</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14-</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0999" y="6553428"/>
            <a:ext cx="365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14-</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5.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oleObject" Target="../embeddings/oleObject2.bin"/><Relationship Id="rId4" Type="http://schemas.openxmlformats.org/officeDocument/2006/relationships/image" Target="../media/image9.wmf"/></Relationships>
</file>

<file path=ppt/slides/_rels/slide1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2.jpe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5.xml"/><Relationship Id="rId1" Type="http://schemas.openxmlformats.org/officeDocument/2006/relationships/vmlDrawing" Target="../drawings/vmlDrawing2.vml"/><Relationship Id="rId6" Type="http://schemas.openxmlformats.org/officeDocument/2006/relationships/image" Target="../media/image14.wmf"/><Relationship Id="rId5" Type="http://schemas.openxmlformats.org/officeDocument/2006/relationships/oleObject" Target="../embeddings/oleObject5.bin"/><Relationship Id="rId4" Type="http://schemas.openxmlformats.org/officeDocument/2006/relationships/image" Target="../media/image13.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5.xml"/><Relationship Id="rId1" Type="http://schemas.openxmlformats.org/officeDocument/2006/relationships/vmlDrawing" Target="../drawings/vmlDrawing3.vml"/><Relationship Id="rId6" Type="http://schemas.openxmlformats.org/officeDocument/2006/relationships/image" Target="../media/image16.wmf"/><Relationship Id="rId5" Type="http://schemas.openxmlformats.org/officeDocument/2006/relationships/oleObject" Target="../embeddings/oleObject7.bin"/><Relationship Id="rId4" Type="http://schemas.openxmlformats.org/officeDocument/2006/relationships/image" Target="../media/image15.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5.xml"/><Relationship Id="rId1" Type="http://schemas.openxmlformats.org/officeDocument/2006/relationships/vmlDrawing" Target="../drawings/vmlDrawing4.vml"/><Relationship Id="rId4" Type="http://schemas.openxmlformats.org/officeDocument/2006/relationships/image" Target="../media/image17.wmf"/></Relationships>
</file>

<file path=ppt/slides/_rels/slide2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8.jpe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19.jpe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5.xml"/><Relationship Id="rId1" Type="http://schemas.openxmlformats.org/officeDocument/2006/relationships/vmlDrawing" Target="../drawings/vmlDrawing5.vml"/><Relationship Id="rId4" Type="http://schemas.openxmlformats.org/officeDocument/2006/relationships/image" Target="../media/image20.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5.xml"/><Relationship Id="rId1" Type="http://schemas.openxmlformats.org/officeDocument/2006/relationships/vmlDrawing" Target="../drawings/vmlDrawing6.vml"/><Relationship Id="rId4" Type="http://schemas.openxmlformats.org/officeDocument/2006/relationships/image" Target="../media/image21.wmf"/></Relationships>
</file>

<file path=ppt/slides/_rels/slide27.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22.jpe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5.xml"/><Relationship Id="rId1" Type="http://schemas.openxmlformats.org/officeDocument/2006/relationships/vmlDrawing" Target="../drawings/vmlDrawing7.vml"/><Relationship Id="rId6" Type="http://schemas.openxmlformats.org/officeDocument/2006/relationships/image" Target="../media/image25.wmf"/><Relationship Id="rId5" Type="http://schemas.openxmlformats.org/officeDocument/2006/relationships/oleObject" Target="../embeddings/oleObject12.bin"/><Relationship Id="rId4" Type="http://schemas.openxmlformats.org/officeDocument/2006/relationships/image" Target="../media/image24.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5.xml"/><Relationship Id="rId1" Type="http://schemas.openxmlformats.org/officeDocument/2006/relationships/vmlDrawing" Target="../drawings/vmlDrawing8.vml"/><Relationship Id="rId6" Type="http://schemas.openxmlformats.org/officeDocument/2006/relationships/image" Target="../media/image28.wmf"/><Relationship Id="rId5" Type="http://schemas.openxmlformats.org/officeDocument/2006/relationships/oleObject" Target="../embeddings/oleObject15.bin"/><Relationship Id="rId4" Type="http://schemas.openxmlformats.org/officeDocument/2006/relationships/image" Target="../media/image27.wmf"/></Relationships>
</file>

<file path=ppt/slides/_rels/slide3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29.jpe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2.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5.jpeg"/><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normAutofit fontScale="90000"/>
          </a:bodyPr>
          <a:lstStyle/>
          <a:p>
            <a:pPr eaLnBrk="1" hangingPunct="1">
              <a:lnSpc>
                <a:spcPct val="80000"/>
              </a:lnSpc>
              <a:defRPr/>
            </a:pPr>
            <a:r>
              <a:rPr lang="en-US" altLang="en-US" b="1" noProof="0" dirty="0">
                <a:solidFill>
                  <a:schemeClr val="tx1"/>
                </a:solidFill>
              </a:rPr>
              <a:t>Chapter 14</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normAutofit/>
          </a:bodyPr>
          <a:lstStyle/>
          <a:p>
            <a:pPr>
              <a:defRPr/>
            </a:pPr>
            <a:r>
              <a:rPr lang="en-US" altLang="en-US" sz="3200" b="1" cap="none" dirty="0">
                <a:solidFill>
                  <a:schemeClr val="tx1"/>
                </a:solidFill>
              </a:rPr>
              <a:t>INDEPENDENT DEMAND INVENTORY</a:t>
            </a:r>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Types of Demand</a:t>
            </a:r>
          </a:p>
        </p:txBody>
      </p:sp>
      <p:sp>
        <p:nvSpPr>
          <p:cNvPr id="3" name="Content Placeholder 2"/>
          <p:cNvSpPr>
            <a:spLocks noGrp="1"/>
          </p:cNvSpPr>
          <p:nvPr>
            <p:ph idx="1"/>
          </p:nvPr>
        </p:nvSpPr>
        <p:spPr>
          <a:xfrm>
            <a:off x="822325" y="1846262"/>
            <a:ext cx="7543800" cy="2103120"/>
          </a:xfrm>
        </p:spPr>
        <p:txBody>
          <a:bodyPr/>
          <a:lstStyle/>
          <a:p>
            <a:r>
              <a:rPr lang="en-US" sz="2600" b="1" dirty="0">
                <a:solidFill>
                  <a:srgbClr val="0070C0"/>
                </a:solidFill>
              </a:rPr>
              <a:t>Independent demand</a:t>
            </a:r>
            <a:r>
              <a:rPr lang="en-US" sz="2600" dirty="0"/>
              <a:t> (this chapter)</a:t>
            </a:r>
          </a:p>
          <a:p>
            <a:pPr marL="292608" indent="-292608">
              <a:buClr>
                <a:srgbClr val="AB620E"/>
              </a:buClr>
              <a:buFont typeface="Arial" pitchFamily="34" charset="0"/>
              <a:buChar char="•"/>
            </a:pPr>
            <a:r>
              <a:rPr lang="en-US" sz="2400" dirty="0"/>
              <a:t>Finished goods, spare parts.</a:t>
            </a:r>
          </a:p>
          <a:p>
            <a:pPr marL="292608" indent="-292608">
              <a:buClr>
                <a:srgbClr val="AB620E"/>
              </a:buClr>
              <a:buFont typeface="Arial" pitchFamily="34" charset="0"/>
              <a:buChar char="•"/>
            </a:pPr>
            <a:r>
              <a:rPr lang="en-US" sz="2400" dirty="0"/>
              <a:t>Demand comes from the market, independent of other items.</a:t>
            </a:r>
          </a:p>
          <a:p>
            <a:pPr marL="292608" indent="-292608">
              <a:buClr>
                <a:srgbClr val="AB620E"/>
              </a:buClr>
              <a:buFont typeface="Arial" pitchFamily="34" charset="0"/>
              <a:buChar char="•"/>
            </a:pPr>
            <a:r>
              <a:rPr lang="en-US" sz="2400" dirty="0"/>
              <a:t>Requires forecasting.</a:t>
            </a:r>
          </a:p>
        </p:txBody>
      </p:sp>
      <p:sp>
        <p:nvSpPr>
          <p:cNvPr id="4" name="Content Placeholder 3"/>
          <p:cNvSpPr>
            <a:spLocks noGrp="1"/>
          </p:cNvSpPr>
          <p:nvPr>
            <p:ph idx="11"/>
          </p:nvPr>
        </p:nvSpPr>
        <p:spPr>
          <a:xfrm>
            <a:off x="820948" y="4108382"/>
            <a:ext cx="7543800" cy="2148840"/>
          </a:xfrm>
        </p:spPr>
        <p:txBody>
          <a:bodyPr/>
          <a:lstStyle/>
          <a:p>
            <a:r>
              <a:rPr lang="en-US" sz="2600" b="1" dirty="0">
                <a:solidFill>
                  <a:srgbClr val="00642D"/>
                </a:solidFill>
              </a:rPr>
              <a:t>Dependent demand</a:t>
            </a:r>
            <a:r>
              <a:rPr lang="en-US" sz="2600" dirty="0">
                <a:solidFill>
                  <a:srgbClr val="00642D"/>
                </a:solidFill>
              </a:rPr>
              <a:t> </a:t>
            </a:r>
            <a:r>
              <a:rPr lang="en-US" sz="2600" dirty="0"/>
              <a:t>(Chapter 15)</a:t>
            </a:r>
          </a:p>
          <a:p>
            <a:pPr marL="292608" indent="-292608">
              <a:buClr>
                <a:srgbClr val="AB620E"/>
              </a:buClr>
              <a:buFont typeface="Arial" pitchFamily="34" charset="0"/>
              <a:buChar char="•"/>
            </a:pPr>
            <a:r>
              <a:rPr lang="en-US" sz="2400" dirty="0"/>
              <a:t>Components/parts of the finished (parent) products.</a:t>
            </a:r>
          </a:p>
          <a:p>
            <a:pPr marL="292608" indent="-292608">
              <a:buClr>
                <a:srgbClr val="AB620E"/>
              </a:buClr>
              <a:buFont typeface="Arial" pitchFamily="34" charset="0"/>
              <a:buChar char="•"/>
            </a:pPr>
            <a:r>
              <a:rPr lang="en-US" sz="2400" dirty="0"/>
              <a:t>Demand is a </a:t>
            </a:r>
            <a:r>
              <a:rPr lang="en-US" sz="2400" i="1" dirty="0"/>
              <a:t>known</a:t>
            </a:r>
            <a:r>
              <a:rPr lang="en-US" sz="2400" dirty="0"/>
              <a:t> function of (parent) independent demand items.</a:t>
            </a:r>
          </a:p>
          <a:p>
            <a:pPr marL="292608" indent="-292608">
              <a:buClr>
                <a:srgbClr val="AB620E"/>
              </a:buClr>
              <a:buFont typeface="Arial" pitchFamily="34" charset="0"/>
              <a:buChar char="•"/>
            </a:pPr>
            <a:r>
              <a:rPr lang="en-US" sz="2400" dirty="0"/>
              <a:t>Calculate, instead of forecast.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Demand Patterns </a:t>
            </a:r>
            <a:r>
              <a:rPr lang="en-US" sz="2800" dirty="0"/>
              <a:t>(Figure 14.4)</a:t>
            </a:r>
          </a:p>
        </p:txBody>
      </p:sp>
      <p:pic>
        <p:nvPicPr>
          <p:cNvPr id="5122" name="Picture 2" descr="Two graphs illustrate both independent and dependent demand in order to show their differences."/>
          <p:cNvPicPr>
            <a:picLocks noChangeAspect="1" noChangeArrowheads="1"/>
          </p:cNvPicPr>
          <p:nvPr/>
        </p:nvPicPr>
        <p:blipFill>
          <a:blip r:embed="rId2"/>
          <a:srcRect/>
          <a:stretch>
            <a:fillRect/>
          </a:stretch>
        </p:blipFill>
        <p:spPr bwMode="auto">
          <a:xfrm>
            <a:off x="916951" y="2160608"/>
            <a:ext cx="7481455" cy="2635664"/>
          </a:xfrm>
          <a:prstGeom prst="rect">
            <a:avLst/>
          </a:prstGeom>
          <a:noFill/>
          <a:ln w="9525">
            <a:noFill/>
            <a:miter lim="800000"/>
            <a:headEnd/>
            <a:tailEnd/>
          </a:ln>
          <a:effectLst/>
        </p:spPr>
      </p:pic>
      <p:sp>
        <p:nvSpPr>
          <p:cNvPr id="3" name="Content Placeholder 2"/>
          <p:cNvSpPr>
            <a:spLocks noGrp="1"/>
          </p:cNvSpPr>
          <p:nvPr>
            <p:ph idx="1"/>
          </p:nvPr>
        </p:nvSpPr>
        <p:spPr>
          <a:xfrm>
            <a:off x="754085" y="5031468"/>
            <a:ext cx="3877056" cy="515937"/>
          </a:xfrm>
        </p:spPr>
        <p:txBody>
          <a:bodyPr/>
          <a:lstStyle/>
          <a:p>
            <a:pPr algn="ctr"/>
            <a:r>
              <a:rPr lang="en-US" dirty="0">
                <a:solidFill>
                  <a:schemeClr val="tx1"/>
                </a:solidFill>
              </a:rPr>
              <a:t>A pattern plus random influences</a:t>
            </a:r>
          </a:p>
        </p:txBody>
      </p:sp>
      <p:sp>
        <p:nvSpPr>
          <p:cNvPr id="4" name="Content Placeholder 3"/>
          <p:cNvSpPr>
            <a:spLocks noGrp="1"/>
          </p:cNvSpPr>
          <p:nvPr>
            <p:ph idx="11"/>
          </p:nvPr>
        </p:nvSpPr>
        <p:spPr>
          <a:xfrm>
            <a:off x="4951912" y="5072742"/>
            <a:ext cx="3877056" cy="515937"/>
          </a:xfrm>
        </p:spPr>
        <p:txBody>
          <a:bodyPr/>
          <a:lstStyle/>
          <a:p>
            <a:pPr algn="ctr"/>
            <a:r>
              <a:rPr lang="en-US" dirty="0">
                <a:solidFill>
                  <a:schemeClr val="tx1"/>
                </a:solidFill>
              </a:rPr>
              <a:t>“Lumpy” due to production lots</a:t>
            </a:r>
          </a:p>
        </p:txBody>
      </p:sp>
      <p:sp>
        <p:nvSpPr>
          <p:cNvPr id="11" name="Content Placeholder 10"/>
          <p:cNvSpPr>
            <a:spLocks noGrp="1"/>
          </p:cNvSpPr>
          <p:nvPr>
            <p:ph idx="12"/>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Economic Order Quantity (E</a:t>
            </a:r>
            <a:r>
              <a:rPr lang="en-US" sz="100" dirty="0"/>
              <a:t> </a:t>
            </a:r>
            <a:r>
              <a:rPr lang="en-US" sz="4000" dirty="0"/>
              <a:t>O</a:t>
            </a:r>
            <a:r>
              <a:rPr lang="en-US" sz="100" dirty="0"/>
              <a:t> </a:t>
            </a:r>
            <a:r>
              <a:rPr lang="en-US" sz="4000" dirty="0"/>
              <a:t>Q)</a:t>
            </a:r>
          </a:p>
        </p:txBody>
      </p:sp>
      <p:sp>
        <p:nvSpPr>
          <p:cNvPr id="3" name="Content Placeholder 2"/>
          <p:cNvSpPr>
            <a:spLocks noGrp="1"/>
          </p:cNvSpPr>
          <p:nvPr>
            <p:ph idx="1"/>
          </p:nvPr>
        </p:nvSpPr>
        <p:spPr/>
        <p:txBody>
          <a:bodyPr/>
          <a:lstStyle/>
          <a:p>
            <a:r>
              <a:rPr lang="en-US" sz="2800" dirty="0"/>
              <a:t>Answers question: “How much should we order?”</a:t>
            </a:r>
          </a:p>
        </p:txBody>
      </p:sp>
      <p:sp>
        <p:nvSpPr>
          <p:cNvPr id="4" name="Content Placeholder 3"/>
          <p:cNvSpPr>
            <a:spLocks noGrp="1"/>
          </p:cNvSpPr>
          <p:nvPr>
            <p:ph idx="11"/>
          </p:nvPr>
        </p:nvSpPr>
        <p:spPr>
          <a:xfrm>
            <a:off x="820948" y="2514600"/>
            <a:ext cx="7543800" cy="3657600"/>
          </a:xfrm>
        </p:spPr>
        <p:txBody>
          <a:bodyPr/>
          <a:lstStyle/>
          <a:p>
            <a:pPr marL="292608" indent="-292608">
              <a:buClr>
                <a:srgbClr val="AB620E"/>
              </a:buClr>
              <a:buFont typeface="Arial" pitchFamily="34" charset="0"/>
              <a:buChar char="•"/>
            </a:pPr>
            <a:r>
              <a:rPr lang="en-US" sz="2800" dirty="0"/>
              <a:t>Used for </a:t>
            </a:r>
            <a:r>
              <a:rPr lang="en-US" sz="2800" i="1" dirty="0"/>
              <a:t>independent demand</a:t>
            </a:r>
            <a:r>
              <a:rPr lang="en-US" sz="2800" dirty="0"/>
              <a:t> items.</a:t>
            </a:r>
          </a:p>
          <a:p>
            <a:pPr marL="292608" indent="-292608">
              <a:buClr>
                <a:srgbClr val="AB620E"/>
              </a:buClr>
              <a:buFont typeface="Arial" pitchFamily="34" charset="0"/>
              <a:buChar char="•"/>
            </a:pPr>
            <a:r>
              <a:rPr lang="en-US" sz="2800" dirty="0"/>
              <a:t>Objective is to find </a:t>
            </a:r>
            <a:r>
              <a:rPr lang="en-US" sz="2800" u="sng" dirty="0">
                <a:solidFill>
                  <a:srgbClr val="00642D"/>
                </a:solidFill>
              </a:rPr>
              <a:t>order quantity</a:t>
            </a:r>
            <a:r>
              <a:rPr lang="en-US" sz="2800" dirty="0">
                <a:solidFill>
                  <a:srgbClr val="00642D"/>
                </a:solidFill>
              </a:rPr>
              <a:t> </a:t>
            </a:r>
            <a:r>
              <a:rPr lang="en-US" sz="2800" dirty="0"/>
              <a:t>(Q) that minimizes </a:t>
            </a:r>
            <a:r>
              <a:rPr lang="en-US" sz="2800" u="sng" dirty="0">
                <a:solidFill>
                  <a:srgbClr val="0070C0"/>
                </a:solidFill>
              </a:rPr>
              <a:t>total cost</a:t>
            </a:r>
            <a:r>
              <a:rPr lang="en-US" sz="2800" dirty="0"/>
              <a:t> (T</a:t>
            </a:r>
            <a:r>
              <a:rPr lang="en-US" sz="100" dirty="0"/>
              <a:t> </a:t>
            </a:r>
            <a:r>
              <a:rPr lang="en-US" sz="2800" dirty="0"/>
              <a:t>C) of managing inventory.</a:t>
            </a:r>
          </a:p>
          <a:p>
            <a:pPr marL="292608" indent="-292608">
              <a:buClr>
                <a:srgbClr val="AB620E"/>
              </a:buClr>
              <a:buFont typeface="Arial" pitchFamily="34" charset="0"/>
              <a:buChar char="•"/>
            </a:pPr>
            <a:r>
              <a:rPr lang="en-US" sz="2800" dirty="0"/>
              <a:t>Must calculate for each S</a:t>
            </a:r>
            <a:r>
              <a:rPr lang="en-US" sz="100" dirty="0"/>
              <a:t> </a:t>
            </a:r>
            <a:r>
              <a:rPr lang="en-US" sz="2800" dirty="0"/>
              <a:t>K</a:t>
            </a:r>
            <a:r>
              <a:rPr lang="en-US" sz="100" dirty="0"/>
              <a:t> </a:t>
            </a:r>
            <a:r>
              <a:rPr lang="en-US" sz="2800" dirty="0"/>
              <a:t>U.</a:t>
            </a:r>
          </a:p>
          <a:p>
            <a:pPr marL="292608" indent="-292608">
              <a:buClr>
                <a:srgbClr val="AB620E"/>
              </a:buClr>
              <a:buFont typeface="Arial" pitchFamily="34" charset="0"/>
              <a:buChar char="•"/>
            </a:pPr>
            <a:r>
              <a:rPr lang="en-US" sz="2800" i="1" dirty="0"/>
              <a:t>Widely used</a:t>
            </a:r>
            <a:r>
              <a:rPr lang="en-US" sz="2800" dirty="0"/>
              <a:t> and </a:t>
            </a:r>
            <a:r>
              <a:rPr lang="en-US" sz="2800" i="1" dirty="0"/>
              <a:t>very robust</a:t>
            </a:r>
            <a:r>
              <a:rPr lang="en-US" sz="2800" dirty="0"/>
              <a:t> (that is, works well in a variety of situations, even when its assumptions do not perfectly hold).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a:t>
            </a:r>
            <a:r>
              <a:rPr lang="en-US" sz="100" dirty="0"/>
              <a:t> </a:t>
            </a:r>
            <a:r>
              <a:rPr lang="en-US" sz="4000" dirty="0"/>
              <a:t>O</a:t>
            </a:r>
            <a:r>
              <a:rPr lang="en-US" sz="100" dirty="0"/>
              <a:t> </a:t>
            </a:r>
            <a:r>
              <a:rPr lang="en-US" sz="4000" dirty="0"/>
              <a:t>Q Assumptions</a:t>
            </a:r>
          </a:p>
        </p:txBody>
      </p:sp>
      <p:sp>
        <p:nvSpPr>
          <p:cNvPr id="3" name="Content Placeholder 2"/>
          <p:cNvSpPr>
            <a:spLocks noGrp="1"/>
          </p:cNvSpPr>
          <p:nvPr>
            <p:ph idx="1"/>
          </p:nvPr>
        </p:nvSpPr>
        <p:spPr>
          <a:xfrm>
            <a:off x="822325" y="1846262"/>
            <a:ext cx="7543800" cy="2420938"/>
          </a:xfrm>
        </p:spPr>
        <p:txBody>
          <a:bodyPr/>
          <a:lstStyle/>
          <a:p>
            <a:pPr marL="402336" indent="-402336">
              <a:buClr>
                <a:srgbClr val="AB620E"/>
              </a:buClr>
              <a:buFont typeface="+mj-lt"/>
              <a:buAutoNum type="arabicPeriod"/>
            </a:pPr>
            <a:r>
              <a:rPr lang="en-US" sz="2200" dirty="0"/>
              <a:t>Demand rate is constant, recurring, and known.</a:t>
            </a:r>
          </a:p>
          <a:p>
            <a:pPr marL="402336" indent="-402336">
              <a:buClr>
                <a:srgbClr val="AB620E"/>
              </a:buClr>
              <a:buFont typeface="+mj-lt"/>
              <a:buAutoNum type="arabicPeriod"/>
            </a:pPr>
            <a:r>
              <a:rPr lang="en-US" sz="2200" dirty="0"/>
              <a:t>Lead time is constant and known.</a:t>
            </a:r>
          </a:p>
          <a:p>
            <a:pPr marL="402336" indent="-402336">
              <a:buClr>
                <a:srgbClr val="AB620E"/>
              </a:buClr>
              <a:buFont typeface="+mj-lt"/>
              <a:buAutoNum type="arabicPeriod"/>
            </a:pPr>
            <a:r>
              <a:rPr lang="en-US" sz="2200" dirty="0"/>
              <a:t>No stockouts allowed.</a:t>
            </a:r>
          </a:p>
          <a:p>
            <a:pPr marL="402336" indent="-402336">
              <a:buClr>
                <a:srgbClr val="AB620E"/>
              </a:buClr>
              <a:buFont typeface="+mj-lt"/>
              <a:buAutoNum type="arabicPeriod"/>
            </a:pPr>
            <a:r>
              <a:rPr lang="en-US" sz="2200" dirty="0"/>
              <a:t>Items are ordered or produced in a lot or batch, and the lot is received all at once.</a:t>
            </a:r>
          </a:p>
          <a:p>
            <a:pPr marL="402336" indent="-402336">
              <a:buClr>
                <a:srgbClr val="AB620E"/>
              </a:buClr>
              <a:buFont typeface="+mj-lt"/>
              <a:buAutoNum type="arabicPeriod"/>
            </a:pPr>
            <a:r>
              <a:rPr lang="en-US" sz="2200" dirty="0"/>
              <a:t>Costs are constant:</a:t>
            </a:r>
          </a:p>
        </p:txBody>
      </p:sp>
      <p:sp>
        <p:nvSpPr>
          <p:cNvPr id="4" name="Content Placeholder 3"/>
          <p:cNvSpPr>
            <a:spLocks noGrp="1"/>
          </p:cNvSpPr>
          <p:nvPr>
            <p:ph idx="11"/>
          </p:nvPr>
        </p:nvSpPr>
        <p:spPr>
          <a:xfrm>
            <a:off x="820948" y="4363695"/>
            <a:ext cx="7543800" cy="1864811"/>
          </a:xfrm>
        </p:spPr>
        <p:txBody>
          <a:bodyPr/>
          <a:lstStyle/>
          <a:p>
            <a:pPr marL="621792" lvl="1" indent="-320040"/>
            <a:r>
              <a:rPr lang="en-US" sz="2000" dirty="0"/>
              <a:t>Unit cost (no quantity discounts).</a:t>
            </a:r>
          </a:p>
          <a:p>
            <a:pPr marL="621792" lvl="1" indent="-320040"/>
            <a:r>
              <a:rPr lang="en-US" sz="2000" dirty="0"/>
              <a:t>Carrying cost is constant per unit.</a:t>
            </a:r>
          </a:p>
          <a:p>
            <a:pPr marL="621792" lvl="1" indent="-320040"/>
            <a:r>
              <a:rPr lang="en-US" sz="2000" dirty="0"/>
              <a:t>Ordering (setup) cost per order.</a:t>
            </a:r>
            <a:endParaRPr lang="en-US" sz="2200" dirty="0"/>
          </a:p>
          <a:p>
            <a:pPr marL="402336" indent="-402336">
              <a:buClr>
                <a:srgbClr val="AB620E"/>
              </a:buClr>
              <a:buFont typeface="+mj-lt"/>
              <a:buAutoNum type="arabicPeriod" startAt="6"/>
            </a:pPr>
            <a:r>
              <a:rPr lang="en-US" sz="2200" dirty="0"/>
              <a:t>Item is a single product or S</a:t>
            </a:r>
            <a:r>
              <a:rPr lang="en-US" sz="100" dirty="0"/>
              <a:t> </a:t>
            </a:r>
            <a:r>
              <a:rPr lang="en-US" sz="2200" dirty="0"/>
              <a:t>K</a:t>
            </a:r>
            <a:r>
              <a:rPr lang="en-US" sz="100" dirty="0"/>
              <a:t> </a:t>
            </a:r>
            <a:r>
              <a:rPr lang="en-US" sz="2200" dirty="0"/>
              <a:t>U; demand not influenced by other items.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a:t>
            </a:r>
            <a:r>
              <a:rPr lang="en-US" sz="100" dirty="0"/>
              <a:t> </a:t>
            </a:r>
            <a:r>
              <a:rPr lang="en-US" sz="4000" dirty="0"/>
              <a:t>O</a:t>
            </a:r>
            <a:r>
              <a:rPr lang="en-US" sz="100" dirty="0"/>
              <a:t> </a:t>
            </a:r>
            <a:r>
              <a:rPr lang="en-US" sz="4000" dirty="0"/>
              <a:t>Q Lot Size Intuition</a:t>
            </a:r>
          </a:p>
        </p:txBody>
      </p:sp>
      <p:sp>
        <p:nvSpPr>
          <p:cNvPr id="3" name="Content Placeholder 2"/>
          <p:cNvSpPr>
            <a:spLocks noGrp="1"/>
          </p:cNvSpPr>
          <p:nvPr>
            <p:ph idx="1"/>
          </p:nvPr>
        </p:nvSpPr>
        <p:spPr>
          <a:xfrm>
            <a:off x="822325" y="1846262"/>
            <a:ext cx="7543800" cy="3383280"/>
          </a:xfrm>
        </p:spPr>
        <p:txBody>
          <a:bodyPr/>
          <a:lstStyle/>
          <a:p>
            <a:r>
              <a:rPr lang="en-US" sz="2800" dirty="0"/>
              <a:t>There is a </a:t>
            </a:r>
            <a:r>
              <a:rPr lang="en-US" sz="2800" u="sng" dirty="0"/>
              <a:t>trade-off</a:t>
            </a:r>
            <a:r>
              <a:rPr lang="en-US" sz="2800" dirty="0"/>
              <a:t> between ordering frequency (that is, order size) and the inventory level.</a:t>
            </a:r>
          </a:p>
          <a:p>
            <a:pPr marL="292608" indent="-292608">
              <a:buClr>
                <a:srgbClr val="AB620E"/>
              </a:buClr>
              <a:buFont typeface="Arial" pitchFamily="34" charset="0"/>
              <a:buChar char="•"/>
            </a:pPr>
            <a:r>
              <a:rPr lang="en-US" sz="2800" dirty="0"/>
              <a:t>Frequent orders (small lot sizes) lead to a lower average inventory level, that is, </a:t>
            </a:r>
            <a:r>
              <a:rPr lang="en-US" sz="2800" dirty="0">
                <a:solidFill>
                  <a:srgbClr val="0070C0"/>
                </a:solidFill>
              </a:rPr>
              <a:t>higher total ordering costs</a:t>
            </a:r>
            <a:r>
              <a:rPr lang="en-US" sz="2800" dirty="0"/>
              <a:t> and </a:t>
            </a:r>
            <a:r>
              <a:rPr lang="en-US" sz="2800" dirty="0">
                <a:solidFill>
                  <a:srgbClr val="0070C0"/>
                </a:solidFill>
              </a:rPr>
              <a:t>lower total holding costs</a:t>
            </a:r>
            <a:r>
              <a:rPr lang="en-US" sz="2800" dirty="0"/>
              <a:t>.</a:t>
            </a:r>
          </a:p>
          <a:p>
            <a:pPr marL="292608" indent="-292608">
              <a:buClr>
                <a:srgbClr val="AB620E"/>
              </a:buClr>
              <a:buFont typeface="Arial" pitchFamily="34" charset="0"/>
              <a:buChar char="•"/>
            </a:pPr>
            <a:r>
              <a:rPr lang="en-US" sz="2800" dirty="0"/>
              <a:t>Less frequent orders (large lot sizes) lead to a higher average inventory level, that is, </a:t>
            </a:r>
            <a:r>
              <a:rPr lang="en-US" sz="2800" dirty="0">
                <a:solidFill>
                  <a:srgbClr val="00642D"/>
                </a:solidFill>
              </a:rPr>
              <a:t>lower total ordering</a:t>
            </a:r>
            <a:r>
              <a:rPr lang="en-US" sz="2800" dirty="0">
                <a:solidFill>
                  <a:srgbClr val="00B050"/>
                </a:solidFill>
              </a:rPr>
              <a:t> </a:t>
            </a:r>
            <a:r>
              <a:rPr lang="en-US" sz="2800" dirty="0">
                <a:solidFill>
                  <a:srgbClr val="00642D"/>
                </a:solidFill>
              </a:rPr>
              <a:t>costs</a:t>
            </a:r>
            <a:r>
              <a:rPr lang="en-US" sz="2800" dirty="0"/>
              <a:t> and </a:t>
            </a:r>
            <a:r>
              <a:rPr lang="en-US" sz="2800" dirty="0">
                <a:solidFill>
                  <a:srgbClr val="00642D"/>
                </a:solidFill>
              </a:rPr>
              <a:t>higher</a:t>
            </a:r>
            <a:r>
              <a:rPr lang="en-US" sz="2800" dirty="0">
                <a:solidFill>
                  <a:srgbClr val="00B050"/>
                </a:solidFill>
              </a:rPr>
              <a:t> </a:t>
            </a:r>
            <a:r>
              <a:rPr lang="en-US" sz="2800" dirty="0">
                <a:solidFill>
                  <a:srgbClr val="00642D"/>
                </a:solidFill>
              </a:rPr>
              <a:t>total holding costs</a:t>
            </a:r>
            <a:r>
              <a:rPr lang="en-US" sz="2800" dirty="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E</a:t>
            </a:r>
            <a:r>
              <a:rPr lang="en-US" sz="100" dirty="0"/>
              <a:t> </a:t>
            </a:r>
            <a:r>
              <a:rPr lang="en-US" sz="4000" dirty="0"/>
              <a:t>O</a:t>
            </a:r>
            <a:r>
              <a:rPr lang="en-US" sz="100" dirty="0"/>
              <a:t> </a:t>
            </a:r>
            <a:r>
              <a:rPr lang="en-US" sz="4000" dirty="0"/>
              <a:t>Q Inventory Levels </a:t>
            </a:r>
            <a:r>
              <a:rPr lang="en-US" sz="2800" dirty="0"/>
              <a:t>(Figure 14.5)</a:t>
            </a:r>
          </a:p>
        </p:txBody>
      </p:sp>
      <p:pic>
        <p:nvPicPr>
          <p:cNvPr id="6146" name="Picture 2" descr="Graph illustrates economic order quantity inventory levels."/>
          <p:cNvPicPr>
            <a:picLocks noChangeAspect="1" noChangeArrowheads="1"/>
          </p:cNvPicPr>
          <p:nvPr/>
        </p:nvPicPr>
        <p:blipFill>
          <a:blip r:embed="rId2"/>
          <a:srcRect/>
          <a:stretch>
            <a:fillRect/>
          </a:stretch>
        </p:blipFill>
        <p:spPr bwMode="auto">
          <a:xfrm>
            <a:off x="910388" y="2225032"/>
            <a:ext cx="7510261" cy="3367900"/>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Notation in E</a:t>
            </a:r>
            <a:r>
              <a:rPr lang="en-US" sz="100" dirty="0"/>
              <a:t> </a:t>
            </a:r>
            <a:r>
              <a:rPr lang="en-US" sz="4000" dirty="0"/>
              <a:t>O</a:t>
            </a:r>
            <a:r>
              <a:rPr lang="en-US" sz="100" dirty="0"/>
              <a:t> </a:t>
            </a:r>
            <a:r>
              <a:rPr lang="en-US" sz="4000" dirty="0"/>
              <a:t>Q Calculation</a:t>
            </a:r>
          </a:p>
        </p:txBody>
      </p:sp>
      <p:graphicFrame>
        <p:nvGraphicFramePr>
          <p:cNvPr id="11" name="Table 10"/>
          <p:cNvGraphicFramePr>
            <a:graphicFrameLocks noGrp="1"/>
          </p:cNvGraphicFramePr>
          <p:nvPr>
            <p:extLst>
              <p:ext uri="{D42A27DB-BD31-4B8C-83A1-F6EECF244321}">
                <p14:modId xmlns:p14="http://schemas.microsoft.com/office/powerpoint/2010/main" val="2758349072"/>
              </p:ext>
            </p:extLst>
          </p:nvPr>
        </p:nvGraphicFramePr>
        <p:xfrm>
          <a:off x="1050925" y="2024232"/>
          <a:ext cx="7331075" cy="2194560"/>
        </p:xfrm>
        <a:graphic>
          <a:graphicData uri="http://schemas.openxmlformats.org/drawingml/2006/table">
            <a:tbl>
              <a:tblPr firstRow="1" bandRow="1">
                <a:tableStyleId>{2D5ABB26-0587-4C30-8999-92F81FD0307C}</a:tableStyleId>
              </a:tblPr>
              <a:tblGrid>
                <a:gridCol w="625475">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208981">
                <a:tc>
                  <a:txBody>
                    <a:bodyPr/>
                    <a:lstStyle/>
                    <a:p>
                      <a:pPr algn="l"/>
                      <a:r>
                        <a:rPr lang="en-US" altLang="en-US" b="1" i="1" dirty="0"/>
                        <a:t>D =</a:t>
                      </a:r>
                      <a:endParaRPr lang="en-US" b="1" i="1" dirty="0"/>
                    </a:p>
                  </a:txBody>
                  <a:tcPr/>
                </a:tc>
                <a:tc>
                  <a:txBody>
                    <a:bodyPr/>
                    <a:lstStyle/>
                    <a:p>
                      <a:pPr algn="l"/>
                      <a:r>
                        <a:rPr lang="en-US" altLang="en-US" dirty="0"/>
                        <a:t>Demand rate, units per year</a:t>
                      </a:r>
                      <a:endParaRPr lang="en-US" dirty="0"/>
                    </a:p>
                  </a:txBody>
                  <a:tcPr/>
                </a:tc>
                <a:extLst>
                  <a:ext uri="{0D108BD9-81ED-4DB2-BD59-A6C34878D82A}">
                    <a16:rowId xmlns:a16="http://schemas.microsoft.com/office/drawing/2014/main" val="10000"/>
                  </a:ext>
                </a:extLst>
              </a:tr>
              <a:tr h="360707">
                <a:tc>
                  <a:txBody>
                    <a:bodyPr/>
                    <a:lstStyle/>
                    <a:p>
                      <a:pPr algn="l"/>
                      <a:r>
                        <a:rPr lang="en-US" altLang="en-US" b="1" i="1" dirty="0"/>
                        <a:t>S =</a:t>
                      </a:r>
                      <a:endParaRPr lang="en-US" b="1" i="1" dirty="0"/>
                    </a:p>
                  </a:txBody>
                  <a:tcPr/>
                </a:tc>
                <a:tc>
                  <a:txBody>
                    <a:bodyPr/>
                    <a:lstStyle/>
                    <a:p>
                      <a:pPr algn="l"/>
                      <a:r>
                        <a:rPr lang="en-US" altLang="en-US" dirty="0"/>
                        <a:t>Cost per order or setup cost, dollars per order</a:t>
                      </a:r>
                      <a:endParaRPr lang="en-US" dirty="0"/>
                    </a:p>
                  </a:txBody>
                  <a:tcPr/>
                </a:tc>
                <a:extLst>
                  <a:ext uri="{0D108BD9-81ED-4DB2-BD59-A6C34878D82A}">
                    <a16:rowId xmlns:a16="http://schemas.microsoft.com/office/drawing/2014/main" val="10001"/>
                  </a:ext>
                </a:extLst>
              </a:tr>
              <a:tr h="208981">
                <a:tc>
                  <a:txBody>
                    <a:bodyPr/>
                    <a:lstStyle/>
                    <a:p>
                      <a:pPr algn="l"/>
                      <a:r>
                        <a:rPr lang="en-US" altLang="en-US" b="1" i="1" dirty="0"/>
                        <a:t>C =</a:t>
                      </a:r>
                      <a:endParaRPr lang="en-US" b="1" i="1" dirty="0"/>
                    </a:p>
                  </a:txBody>
                  <a:tcPr/>
                </a:tc>
                <a:tc>
                  <a:txBody>
                    <a:bodyPr/>
                    <a:lstStyle/>
                    <a:p>
                      <a:pPr algn="l"/>
                      <a:r>
                        <a:rPr lang="en-US" altLang="en-US" dirty="0"/>
                        <a:t>Unit cost, dollars per unit</a:t>
                      </a:r>
                      <a:endParaRPr lang="en-US" dirty="0"/>
                    </a:p>
                  </a:txBody>
                  <a:tcPr/>
                </a:tc>
                <a:extLst>
                  <a:ext uri="{0D108BD9-81ED-4DB2-BD59-A6C34878D82A}">
                    <a16:rowId xmlns:a16="http://schemas.microsoft.com/office/drawing/2014/main" val="10002"/>
                  </a:ext>
                </a:extLst>
              </a:tr>
              <a:tr h="208981">
                <a:tc>
                  <a:txBody>
                    <a:bodyPr/>
                    <a:lstStyle/>
                    <a:p>
                      <a:pPr algn="l"/>
                      <a:r>
                        <a:rPr lang="en-US" altLang="en-US" b="1" i="1" dirty="0"/>
                        <a:t>i =</a:t>
                      </a:r>
                      <a:endParaRPr lang="en-US" b="1" i="1" dirty="0"/>
                    </a:p>
                  </a:txBody>
                  <a:tcPr/>
                </a:tc>
                <a:tc>
                  <a:txBody>
                    <a:bodyPr/>
                    <a:lstStyle/>
                    <a:p>
                      <a:pPr algn="l"/>
                      <a:r>
                        <a:rPr lang="en-US" altLang="en-US" dirty="0"/>
                        <a:t>Carrying rate, percent of dollar value per year</a:t>
                      </a:r>
                      <a:endParaRPr lang="en-US" dirty="0"/>
                    </a:p>
                  </a:txBody>
                  <a:tcPr/>
                </a:tc>
                <a:extLst>
                  <a:ext uri="{0D108BD9-81ED-4DB2-BD59-A6C34878D82A}">
                    <a16:rowId xmlns:a16="http://schemas.microsoft.com/office/drawing/2014/main" val="10003"/>
                  </a:ext>
                </a:extLst>
              </a:tr>
              <a:tr h="208981">
                <a:tc>
                  <a:txBody>
                    <a:bodyPr/>
                    <a:lstStyle/>
                    <a:p>
                      <a:pPr algn="l"/>
                      <a:r>
                        <a:rPr lang="en-US" altLang="en-US" b="1" i="1" dirty="0"/>
                        <a:t>Q =</a:t>
                      </a:r>
                      <a:endParaRPr lang="en-US" b="1" i="1" dirty="0"/>
                    </a:p>
                  </a:txBody>
                  <a:tcPr/>
                </a:tc>
                <a:tc>
                  <a:txBody>
                    <a:bodyPr/>
                    <a:lstStyle/>
                    <a:p>
                      <a:pPr algn="l"/>
                      <a:r>
                        <a:rPr lang="en-US" altLang="en-US" dirty="0"/>
                        <a:t>Lot size, units</a:t>
                      </a:r>
                      <a:endParaRPr lang="en-US" dirty="0"/>
                    </a:p>
                  </a:txBody>
                  <a:tcPr/>
                </a:tc>
                <a:extLst>
                  <a:ext uri="{0D108BD9-81ED-4DB2-BD59-A6C34878D82A}">
                    <a16:rowId xmlns:a16="http://schemas.microsoft.com/office/drawing/2014/main" val="10004"/>
                  </a:ext>
                </a:extLst>
              </a:tr>
              <a:tr h="252756">
                <a:tc>
                  <a:txBody>
                    <a:bodyPr/>
                    <a:lstStyle/>
                    <a:p>
                      <a:pPr algn="l"/>
                      <a:r>
                        <a:rPr lang="en-US" altLang="en-US" b="1" i="1" dirty="0"/>
                        <a:t>TC =</a:t>
                      </a:r>
                      <a:endParaRPr lang="en-US" b="1" i="1" dirty="0"/>
                    </a:p>
                  </a:txBody>
                  <a:tcPr/>
                </a:tc>
                <a:tc>
                  <a:txBody>
                    <a:bodyPr/>
                    <a:lstStyle/>
                    <a:p>
                      <a:pPr algn="l"/>
                      <a:r>
                        <a:rPr lang="en-US" altLang="en-US" dirty="0"/>
                        <a:t>Sum of ordering cost and carrying cost, dollars per year</a:t>
                      </a:r>
                      <a:endParaRPr lang="en-US"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1FDC1-E970-4CF8-980E-CB066687EE2B}"/>
              </a:ext>
            </a:extLst>
          </p:cNvPr>
          <p:cNvSpPr>
            <a:spLocks noGrp="1"/>
          </p:cNvSpPr>
          <p:nvPr>
            <p:ph type="title"/>
          </p:nvPr>
        </p:nvSpPr>
        <p:spPr/>
        <p:txBody>
          <a:bodyPr>
            <a:normAutofit/>
          </a:bodyPr>
          <a:lstStyle/>
          <a:p>
            <a:r>
              <a:rPr lang="en-US" sz="4000" dirty="0"/>
              <a:t>Cost Equations in E</a:t>
            </a:r>
            <a:r>
              <a:rPr lang="en-US" sz="100" dirty="0"/>
              <a:t> </a:t>
            </a:r>
            <a:r>
              <a:rPr lang="en-US" sz="4000" dirty="0"/>
              <a:t>O</a:t>
            </a:r>
            <a:r>
              <a:rPr lang="en-US" sz="100" dirty="0"/>
              <a:t> </a:t>
            </a:r>
            <a:r>
              <a:rPr lang="en-US" sz="4000" dirty="0"/>
              <a:t>Q</a:t>
            </a:r>
          </a:p>
        </p:txBody>
      </p:sp>
      <p:sp>
        <p:nvSpPr>
          <p:cNvPr id="3" name="Content Placeholder 2">
            <a:extLst>
              <a:ext uri="{FF2B5EF4-FFF2-40B4-BE49-F238E27FC236}">
                <a16:creationId xmlns:a16="http://schemas.microsoft.com/office/drawing/2014/main" id="{89BEA8C9-7EAA-45D6-AFCE-D183B95018DF}"/>
              </a:ext>
            </a:extLst>
          </p:cNvPr>
          <p:cNvSpPr>
            <a:spLocks noGrp="1"/>
          </p:cNvSpPr>
          <p:nvPr>
            <p:ph idx="1"/>
          </p:nvPr>
        </p:nvSpPr>
        <p:spPr>
          <a:xfrm>
            <a:off x="822325" y="1846263"/>
            <a:ext cx="4664075" cy="459317"/>
          </a:xfrm>
        </p:spPr>
        <p:txBody>
          <a:bodyPr/>
          <a:lstStyle/>
          <a:p>
            <a:r>
              <a:rPr lang="en-US" sz="2800" b="1" dirty="0">
                <a:solidFill>
                  <a:srgbClr val="AB620E"/>
                </a:solidFill>
              </a:rPr>
              <a:t>Ordering cost</a:t>
            </a:r>
            <a:r>
              <a:rPr lang="en-US" sz="2800" dirty="0"/>
              <a:t> per year</a:t>
            </a:r>
          </a:p>
        </p:txBody>
      </p:sp>
      <p:graphicFrame>
        <p:nvGraphicFramePr>
          <p:cNvPr id="10" name="Object 9">
            <a:extLst>
              <a:ext uri="{FF2B5EF4-FFF2-40B4-BE49-F238E27FC236}">
                <a16:creationId xmlns:a16="http://schemas.microsoft.com/office/drawing/2014/main" id="{D6491DE5-6AC8-4369-BFD0-D480449A8AEA}"/>
              </a:ext>
            </a:extLst>
          </p:cNvPr>
          <p:cNvGraphicFramePr>
            <a:graphicFrameLocks noChangeAspect="1"/>
          </p:cNvGraphicFramePr>
          <p:nvPr>
            <p:extLst>
              <p:ext uri="{D42A27DB-BD31-4B8C-83A1-F6EECF244321}">
                <p14:modId xmlns:p14="http://schemas.microsoft.com/office/powerpoint/2010/main" val="3280241024"/>
              </p:ext>
            </p:extLst>
          </p:nvPr>
        </p:nvGraphicFramePr>
        <p:xfrm>
          <a:off x="4167920" y="1954377"/>
          <a:ext cx="1003762" cy="331474"/>
        </p:xfrm>
        <a:graphic>
          <a:graphicData uri="http://schemas.openxmlformats.org/presentationml/2006/ole">
            <mc:AlternateContent xmlns:mc="http://schemas.openxmlformats.org/markup-compatibility/2006">
              <mc:Choice xmlns:v="urn:schemas-microsoft-com:vml" Requires="v">
                <p:oleObj spid="_x0000_s19503" name="Equation" r:id="rId3" imgW="1155600" imgH="380880" progId="Equation.DSMT4">
                  <p:embed/>
                </p:oleObj>
              </mc:Choice>
              <mc:Fallback>
                <p:oleObj name="Equation" r:id="rId3" imgW="1155600" imgH="380880" progId="Equation.DSMT4">
                  <p:embed/>
                  <p:pic>
                    <p:nvPicPr>
                      <p:cNvPr id="10" name="Object 9"/>
                      <p:cNvPicPr>
                        <a:picLocks noChangeAspect="1" noChangeArrowheads="1"/>
                      </p:cNvPicPr>
                      <p:nvPr/>
                    </p:nvPicPr>
                    <p:blipFill>
                      <a:blip r:embed="rId4"/>
                      <a:srcRect/>
                      <a:stretch>
                        <a:fillRect/>
                      </a:stretch>
                    </p:blipFill>
                    <p:spPr bwMode="auto">
                      <a:xfrm>
                        <a:off x="4167920" y="1954377"/>
                        <a:ext cx="1003762" cy="3314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a:extLst>
              <a:ext uri="{FF2B5EF4-FFF2-40B4-BE49-F238E27FC236}">
                <a16:creationId xmlns:a16="http://schemas.microsoft.com/office/drawing/2014/main" id="{C0785E6B-ED53-4C15-B89D-26F6DD0A4316}"/>
              </a:ext>
            </a:extLst>
          </p:cNvPr>
          <p:cNvSpPr>
            <a:spLocks noGrp="1"/>
          </p:cNvSpPr>
          <p:nvPr>
            <p:ph idx="11"/>
          </p:nvPr>
        </p:nvSpPr>
        <p:spPr>
          <a:xfrm>
            <a:off x="820948" y="2394474"/>
            <a:ext cx="7543800" cy="515937"/>
          </a:xfrm>
        </p:spPr>
        <p:txBody>
          <a:bodyPr/>
          <a:lstStyle/>
          <a:p>
            <a:r>
              <a:rPr lang="en-US" sz="2600" dirty="0"/>
              <a:t>(cost per order) × (orders per year)</a:t>
            </a:r>
          </a:p>
        </p:txBody>
      </p:sp>
      <p:sp>
        <p:nvSpPr>
          <p:cNvPr id="5" name="Content Placeholder 4">
            <a:extLst>
              <a:ext uri="{FF2B5EF4-FFF2-40B4-BE49-F238E27FC236}">
                <a16:creationId xmlns:a16="http://schemas.microsoft.com/office/drawing/2014/main" id="{CE0927A8-E334-42DB-B5AC-56050498248F}"/>
              </a:ext>
            </a:extLst>
          </p:cNvPr>
          <p:cNvSpPr>
            <a:spLocks noGrp="1"/>
          </p:cNvSpPr>
          <p:nvPr>
            <p:ph idx="12"/>
          </p:nvPr>
        </p:nvSpPr>
        <p:spPr>
          <a:xfrm>
            <a:off x="820948" y="3201294"/>
            <a:ext cx="7543800" cy="515937"/>
          </a:xfrm>
        </p:spPr>
        <p:txBody>
          <a:bodyPr/>
          <a:lstStyle/>
          <a:p>
            <a:r>
              <a:rPr lang="en-US" sz="2800" b="1" dirty="0">
                <a:solidFill>
                  <a:srgbClr val="00642D"/>
                </a:solidFill>
              </a:rPr>
              <a:t>Carrying cost</a:t>
            </a:r>
            <a:r>
              <a:rPr lang="en-US" sz="2800" dirty="0">
                <a:solidFill>
                  <a:srgbClr val="00642D"/>
                </a:solidFill>
              </a:rPr>
              <a:t> </a:t>
            </a:r>
            <a:r>
              <a:rPr lang="en-US" sz="2800" dirty="0"/>
              <a:t>per year</a:t>
            </a:r>
            <a:endParaRPr lang="en-US" sz="2800" b="1" i="1" dirty="0"/>
          </a:p>
        </p:txBody>
      </p:sp>
      <p:graphicFrame>
        <p:nvGraphicFramePr>
          <p:cNvPr id="11" name="Object 10">
            <a:extLst>
              <a:ext uri="{FF2B5EF4-FFF2-40B4-BE49-F238E27FC236}">
                <a16:creationId xmlns:a16="http://schemas.microsoft.com/office/drawing/2014/main" id="{B41274A5-B014-465D-BBEE-30F0B5E306A9}"/>
              </a:ext>
            </a:extLst>
          </p:cNvPr>
          <p:cNvGraphicFramePr>
            <a:graphicFrameLocks noChangeAspect="1"/>
          </p:cNvGraphicFramePr>
          <p:nvPr>
            <p:extLst>
              <p:ext uri="{D42A27DB-BD31-4B8C-83A1-F6EECF244321}">
                <p14:modId xmlns:p14="http://schemas.microsoft.com/office/powerpoint/2010/main" val="1651258473"/>
              </p:ext>
            </p:extLst>
          </p:nvPr>
        </p:nvGraphicFramePr>
        <p:xfrm>
          <a:off x="4103313" y="3287358"/>
          <a:ext cx="1047750" cy="331787"/>
        </p:xfrm>
        <a:graphic>
          <a:graphicData uri="http://schemas.openxmlformats.org/presentationml/2006/ole">
            <mc:AlternateContent xmlns:mc="http://schemas.openxmlformats.org/markup-compatibility/2006">
              <mc:Choice xmlns:v="urn:schemas-microsoft-com:vml" Requires="v">
                <p:oleObj spid="_x0000_s19504" name="Equation" r:id="rId5" imgW="1206360" imgH="380880" progId="Equation.DSMT4">
                  <p:embed/>
                </p:oleObj>
              </mc:Choice>
              <mc:Fallback>
                <p:oleObj name="Equation" r:id="rId5" imgW="1206360" imgH="380880" progId="Equation.DSMT4">
                  <p:embed/>
                  <p:pic>
                    <p:nvPicPr>
                      <p:cNvPr id="10" name="Object 9">
                        <a:extLst>
                          <a:ext uri="{FF2B5EF4-FFF2-40B4-BE49-F238E27FC236}">
                            <a16:creationId xmlns:a16="http://schemas.microsoft.com/office/drawing/2014/main" id="{D6491DE5-6AC8-4369-BFD0-D480449A8AEA}"/>
                          </a:ext>
                        </a:extLst>
                      </p:cNvPr>
                      <p:cNvPicPr>
                        <a:picLocks noChangeAspect="1" noChangeArrowheads="1"/>
                      </p:cNvPicPr>
                      <p:nvPr/>
                    </p:nvPicPr>
                    <p:blipFill>
                      <a:blip r:embed="rId6"/>
                      <a:srcRect/>
                      <a:stretch>
                        <a:fillRect/>
                      </a:stretch>
                    </p:blipFill>
                    <p:spPr bwMode="auto">
                      <a:xfrm>
                        <a:off x="4103313" y="3287358"/>
                        <a:ext cx="1047750" cy="3317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Content Placeholder 5">
            <a:extLst>
              <a:ext uri="{FF2B5EF4-FFF2-40B4-BE49-F238E27FC236}">
                <a16:creationId xmlns:a16="http://schemas.microsoft.com/office/drawing/2014/main" id="{11A6385B-2D5F-4A20-AFDA-EA8781D5295F}"/>
              </a:ext>
            </a:extLst>
          </p:cNvPr>
          <p:cNvSpPr>
            <a:spLocks noGrp="1"/>
          </p:cNvSpPr>
          <p:nvPr>
            <p:ph idx="13"/>
          </p:nvPr>
        </p:nvSpPr>
        <p:spPr>
          <a:xfrm>
            <a:off x="820948" y="3762915"/>
            <a:ext cx="7543800" cy="820737"/>
          </a:xfrm>
        </p:spPr>
        <p:txBody>
          <a:bodyPr/>
          <a:lstStyle/>
          <a:p>
            <a:r>
              <a:rPr lang="en-US" sz="2600" dirty="0"/>
              <a:t>(annual carrying rate) × (unit cost) × (average inventory level)</a:t>
            </a:r>
          </a:p>
        </p:txBody>
      </p:sp>
      <p:sp>
        <p:nvSpPr>
          <p:cNvPr id="7" name="Content Placeholder 6">
            <a:extLst>
              <a:ext uri="{FF2B5EF4-FFF2-40B4-BE49-F238E27FC236}">
                <a16:creationId xmlns:a16="http://schemas.microsoft.com/office/drawing/2014/main" id="{3F278F88-BA73-439B-9384-E3F8BEA3DDC1}"/>
              </a:ext>
            </a:extLst>
          </p:cNvPr>
          <p:cNvSpPr>
            <a:spLocks noGrp="1"/>
          </p:cNvSpPr>
          <p:nvPr>
            <p:ph idx="14"/>
          </p:nvPr>
        </p:nvSpPr>
        <p:spPr>
          <a:xfrm>
            <a:off x="819571" y="4819998"/>
            <a:ext cx="7543800" cy="469034"/>
          </a:xfrm>
        </p:spPr>
        <p:txBody>
          <a:bodyPr/>
          <a:lstStyle/>
          <a:p>
            <a:r>
              <a:rPr lang="en-US" sz="2800" b="1" dirty="0">
                <a:solidFill>
                  <a:srgbClr val="C00000"/>
                </a:solidFill>
              </a:rPr>
              <a:t>Total annual cost</a:t>
            </a:r>
            <a:endParaRPr lang="en-US" sz="2800" b="1" i="1" dirty="0"/>
          </a:p>
        </p:txBody>
      </p:sp>
      <p:graphicFrame>
        <p:nvGraphicFramePr>
          <p:cNvPr id="12" name="Object 11">
            <a:extLst>
              <a:ext uri="{FF2B5EF4-FFF2-40B4-BE49-F238E27FC236}">
                <a16:creationId xmlns:a16="http://schemas.microsoft.com/office/drawing/2014/main" id="{0EFA2E60-EC95-401C-BE62-2D681332BB15}"/>
              </a:ext>
            </a:extLst>
          </p:cNvPr>
          <p:cNvGraphicFramePr>
            <a:graphicFrameLocks noChangeAspect="1"/>
          </p:cNvGraphicFramePr>
          <p:nvPr>
            <p:extLst>
              <p:ext uri="{D42A27DB-BD31-4B8C-83A1-F6EECF244321}">
                <p14:modId xmlns:p14="http://schemas.microsoft.com/office/powerpoint/2010/main" val="711194"/>
              </p:ext>
            </p:extLst>
          </p:nvPr>
        </p:nvGraphicFramePr>
        <p:xfrm>
          <a:off x="3429000" y="4883065"/>
          <a:ext cx="2735263" cy="342900"/>
        </p:xfrm>
        <a:graphic>
          <a:graphicData uri="http://schemas.openxmlformats.org/presentationml/2006/ole">
            <mc:AlternateContent xmlns:mc="http://schemas.openxmlformats.org/markup-compatibility/2006">
              <mc:Choice xmlns:v="urn:schemas-microsoft-com:vml" Requires="v">
                <p:oleObj spid="_x0000_s19505" name="Equation" r:id="rId7" imgW="3149280" imgH="393480" progId="Equation.DSMT4">
                  <p:embed/>
                </p:oleObj>
              </mc:Choice>
              <mc:Fallback>
                <p:oleObj name="Equation" r:id="rId7" imgW="3149280" imgH="393480" progId="Equation.DSMT4">
                  <p:embed/>
                  <p:pic>
                    <p:nvPicPr>
                      <p:cNvPr id="11" name="Object 10">
                        <a:extLst>
                          <a:ext uri="{FF2B5EF4-FFF2-40B4-BE49-F238E27FC236}">
                            <a16:creationId xmlns:a16="http://schemas.microsoft.com/office/drawing/2014/main" id="{B41274A5-B014-465D-BBEE-30F0B5E306A9}"/>
                          </a:ext>
                        </a:extLst>
                      </p:cNvPr>
                      <p:cNvPicPr>
                        <a:picLocks noChangeAspect="1" noChangeArrowheads="1"/>
                      </p:cNvPicPr>
                      <p:nvPr/>
                    </p:nvPicPr>
                    <p:blipFill>
                      <a:blip r:embed="rId8"/>
                      <a:srcRect/>
                      <a:stretch>
                        <a:fillRect/>
                      </a:stretch>
                    </p:blipFill>
                    <p:spPr bwMode="auto">
                      <a:xfrm>
                        <a:off x="3429000" y="4883065"/>
                        <a:ext cx="2735263"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Content Placeholder 7">
            <a:extLst>
              <a:ext uri="{FF2B5EF4-FFF2-40B4-BE49-F238E27FC236}">
                <a16:creationId xmlns:a16="http://schemas.microsoft.com/office/drawing/2014/main" id="{057346B8-FF97-4849-A0C3-30A21B0768EB}"/>
              </a:ext>
            </a:extLst>
          </p:cNvPr>
          <p:cNvSpPr>
            <a:spLocks noGrp="1"/>
          </p:cNvSpPr>
          <p:nvPr>
            <p:ph idx="15"/>
          </p:nvPr>
        </p:nvSpPr>
        <p:spPr>
          <a:xfrm>
            <a:off x="819571" y="5377926"/>
            <a:ext cx="7543800" cy="820737"/>
          </a:xfrm>
        </p:spPr>
        <p:txBody>
          <a:bodyPr/>
          <a:lstStyle/>
          <a:p>
            <a:r>
              <a:rPr lang="en-US" sz="2600" dirty="0"/>
              <a:t>(total ordering cost per year) + (total carrying cost per year)</a:t>
            </a:r>
          </a:p>
        </p:txBody>
      </p:sp>
    </p:spTree>
    <p:extLst>
      <p:ext uri="{BB962C8B-B14F-4D97-AF65-F5344CB8AC3E}">
        <p14:creationId xmlns:p14="http://schemas.microsoft.com/office/powerpoint/2010/main" val="1884269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Total Cost of Inventory </a:t>
            </a:r>
            <a:r>
              <a:rPr lang="en-US" sz="2800" dirty="0"/>
              <a:t>(Figure 14.6)</a:t>
            </a:r>
          </a:p>
        </p:txBody>
      </p:sp>
      <p:pic>
        <p:nvPicPr>
          <p:cNvPr id="8194" name="Picture 2" descr="Illustration of the related inventory cost categories of total cost, carrying cost, and ordering cost."/>
          <p:cNvPicPr>
            <a:picLocks noChangeAspect="1" noChangeArrowheads="1"/>
          </p:cNvPicPr>
          <p:nvPr/>
        </p:nvPicPr>
        <p:blipFill>
          <a:blip r:embed="rId2"/>
          <a:srcRect/>
          <a:stretch>
            <a:fillRect/>
          </a:stretch>
        </p:blipFill>
        <p:spPr bwMode="auto">
          <a:xfrm>
            <a:off x="1296028" y="2023901"/>
            <a:ext cx="6668082" cy="3844174"/>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a:t>
            </a:r>
            <a:r>
              <a:rPr lang="en-US" sz="100" dirty="0"/>
              <a:t> </a:t>
            </a:r>
            <a:r>
              <a:rPr lang="en-US" sz="4000" dirty="0"/>
              <a:t>O</a:t>
            </a:r>
            <a:r>
              <a:rPr lang="en-US" sz="100" dirty="0"/>
              <a:t> </a:t>
            </a:r>
            <a:r>
              <a:rPr lang="en-US" sz="4000" dirty="0"/>
              <a:t>Q Formula</a:t>
            </a:r>
          </a:p>
        </p:txBody>
      </p:sp>
      <p:sp>
        <p:nvSpPr>
          <p:cNvPr id="3" name="Content Placeholder 2"/>
          <p:cNvSpPr>
            <a:spLocks noGrp="1"/>
          </p:cNvSpPr>
          <p:nvPr>
            <p:ph idx="1"/>
          </p:nvPr>
        </p:nvSpPr>
        <p:spPr>
          <a:xfrm>
            <a:off x="822325" y="1846263"/>
            <a:ext cx="7543800" cy="438912"/>
          </a:xfrm>
        </p:spPr>
        <p:txBody>
          <a:bodyPr/>
          <a:lstStyle/>
          <a:p>
            <a:r>
              <a:rPr lang="en-US" sz="2800" dirty="0"/>
              <a:t>At the E</a:t>
            </a:r>
            <a:r>
              <a:rPr lang="en-US" sz="100" dirty="0"/>
              <a:t> </a:t>
            </a:r>
            <a:r>
              <a:rPr lang="en-US" sz="2800" dirty="0"/>
              <a:t>O</a:t>
            </a:r>
            <a:r>
              <a:rPr lang="en-US" sz="100" dirty="0"/>
              <a:t> </a:t>
            </a:r>
            <a:r>
              <a:rPr lang="en-US" sz="2800" dirty="0"/>
              <a:t>Q:</a:t>
            </a:r>
          </a:p>
        </p:txBody>
      </p:sp>
      <p:sp>
        <p:nvSpPr>
          <p:cNvPr id="4" name="Content Placeholder 3"/>
          <p:cNvSpPr>
            <a:spLocks noGrp="1"/>
          </p:cNvSpPr>
          <p:nvPr>
            <p:ph idx="11"/>
          </p:nvPr>
        </p:nvSpPr>
        <p:spPr>
          <a:xfrm>
            <a:off x="820948" y="2364472"/>
            <a:ext cx="7543800" cy="438912"/>
          </a:xfrm>
        </p:spPr>
        <p:txBody>
          <a:bodyPr/>
          <a:lstStyle/>
          <a:p>
            <a:r>
              <a:rPr lang="en-US" sz="2800" dirty="0">
                <a:solidFill>
                  <a:schemeClr val="tx1">
                    <a:lumMod val="75000"/>
                    <a:lumOff val="25000"/>
                  </a:schemeClr>
                </a:solidFill>
              </a:rPr>
              <a:t>ordering costs = holding costs </a:t>
            </a:r>
            <a:endParaRPr lang="en-US" sz="2800" dirty="0"/>
          </a:p>
        </p:txBody>
      </p:sp>
      <p:graphicFrame>
        <p:nvGraphicFramePr>
          <p:cNvPr id="9" name="Object 8">
            <a:extLst>
              <a:ext uri="{FF2B5EF4-FFF2-40B4-BE49-F238E27FC236}">
                <a16:creationId xmlns:a16="http://schemas.microsoft.com/office/drawing/2014/main" id="{7D235212-B13F-4CC9-AE04-2799E43B0C50}"/>
              </a:ext>
            </a:extLst>
          </p:cNvPr>
          <p:cNvGraphicFramePr>
            <a:graphicFrameLocks noChangeAspect="1"/>
          </p:cNvGraphicFramePr>
          <p:nvPr>
            <p:extLst>
              <p:ext uri="{D42A27DB-BD31-4B8C-83A1-F6EECF244321}">
                <p14:modId xmlns:p14="http://schemas.microsoft.com/office/powerpoint/2010/main" val="50810982"/>
              </p:ext>
            </p:extLst>
          </p:nvPr>
        </p:nvGraphicFramePr>
        <p:xfrm>
          <a:off x="1711325" y="2941638"/>
          <a:ext cx="2659063" cy="382587"/>
        </p:xfrm>
        <a:graphic>
          <a:graphicData uri="http://schemas.openxmlformats.org/presentationml/2006/ole">
            <mc:AlternateContent xmlns:mc="http://schemas.openxmlformats.org/markup-compatibility/2006">
              <mc:Choice xmlns:v="urn:schemas-microsoft-com:vml" Requires="v">
                <p:oleObj spid="_x0000_s9361" name="Equation" r:id="rId3" imgW="3365280" imgH="482400" progId="Equation.DSMT4">
                  <p:embed/>
                </p:oleObj>
              </mc:Choice>
              <mc:Fallback>
                <p:oleObj name="Equation" r:id="rId3" imgW="3365280" imgH="482400" progId="Equation.DSMT4">
                  <p:embed/>
                  <p:pic>
                    <p:nvPicPr>
                      <p:cNvPr id="12" name="Object 11">
                        <a:extLst>
                          <a:ext uri="{FF2B5EF4-FFF2-40B4-BE49-F238E27FC236}">
                            <a16:creationId xmlns:a16="http://schemas.microsoft.com/office/drawing/2014/main" id="{0EFA2E60-EC95-401C-BE62-2D681332BB15}"/>
                          </a:ext>
                        </a:extLst>
                      </p:cNvPr>
                      <p:cNvPicPr>
                        <a:picLocks noChangeAspect="1" noChangeArrowheads="1"/>
                      </p:cNvPicPr>
                      <p:nvPr/>
                    </p:nvPicPr>
                    <p:blipFill>
                      <a:blip r:embed="rId4"/>
                      <a:srcRect/>
                      <a:stretch>
                        <a:fillRect/>
                      </a:stretch>
                    </p:blipFill>
                    <p:spPr bwMode="auto">
                      <a:xfrm>
                        <a:off x="1711325" y="2941638"/>
                        <a:ext cx="2659063" cy="382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978293740"/>
              </p:ext>
            </p:extLst>
          </p:nvPr>
        </p:nvGraphicFramePr>
        <p:xfrm>
          <a:off x="2209800" y="3703620"/>
          <a:ext cx="2408140" cy="843974"/>
        </p:xfrm>
        <a:graphic>
          <a:graphicData uri="http://schemas.openxmlformats.org/presentationml/2006/ole">
            <mc:AlternateContent xmlns:mc="http://schemas.openxmlformats.org/markup-compatibility/2006">
              <mc:Choice xmlns:v="urn:schemas-microsoft-com:vml" Requires="v">
                <p:oleObj spid="_x0000_s9362" name="Equation" r:id="rId5" imgW="2717640" imgH="952200" progId="Equation.DSMT4">
                  <p:embed/>
                </p:oleObj>
              </mc:Choice>
              <mc:Fallback>
                <p:oleObj name="Equation" r:id="rId5" imgW="2717640" imgH="952200" progId="Equation.DSMT4">
                  <p:embed/>
                  <p:pic>
                    <p:nvPicPr>
                      <p:cNvPr id="0" name="Picture 2"/>
                      <p:cNvPicPr>
                        <a:picLocks noChangeAspect="1" noChangeArrowheads="1"/>
                      </p:cNvPicPr>
                      <p:nvPr/>
                    </p:nvPicPr>
                    <p:blipFill>
                      <a:blip r:embed="rId6"/>
                      <a:srcRect/>
                      <a:stretch>
                        <a:fillRect/>
                      </a:stretch>
                    </p:blipFill>
                    <p:spPr bwMode="auto">
                      <a:xfrm>
                        <a:off x="2209800" y="3703620"/>
                        <a:ext cx="2408140" cy="8439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Content Placeholder 5"/>
          <p:cNvSpPr>
            <a:spLocks noGrp="1"/>
          </p:cNvSpPr>
          <p:nvPr>
            <p:ph idx="13"/>
          </p:nvPr>
        </p:nvSpPr>
        <p:spPr>
          <a:xfrm>
            <a:off x="820948" y="4876800"/>
            <a:ext cx="7543800" cy="1143000"/>
          </a:xfrm>
        </p:spPr>
        <p:txBody>
          <a:bodyPr/>
          <a:lstStyle/>
          <a:p>
            <a:r>
              <a:rPr lang="en-US" sz="2600" dirty="0"/>
              <a:t>Note: Although we use </a:t>
            </a:r>
            <a:r>
              <a:rPr lang="en-US" sz="2600" i="1" dirty="0"/>
              <a:t>annual</a:t>
            </a:r>
            <a:r>
              <a:rPr lang="en-US" sz="2600" dirty="0"/>
              <a:t> costs, any time period can be used. Just be consistent throughout the equation! The same is true for currencies.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14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2"/>
            <a:ext cx="7635240" cy="4398264"/>
          </a:xfrm>
        </p:spPr>
        <p:txBody>
          <a:bodyPr/>
          <a:lstStyle/>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14.1 Define inventory types and the purpose of inventory.</a:t>
            </a:r>
          </a:p>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14.2 Explain the costs incurred by inventory.</a:t>
            </a:r>
          </a:p>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14.3 Differentiate between independent and dependent demand. </a:t>
            </a:r>
          </a:p>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14.4 Calculate the economic order quantity and identify the underlying assumptions.</a:t>
            </a:r>
          </a:p>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14.5 Compute the parameters for a continuous review and periodic review inventory control system.</a:t>
            </a:r>
          </a:p>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14.6 Explain how continuous and periodic review systems are used in practice.</a:t>
            </a:r>
          </a:p>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14.7 Describe how inventory and service level are related.</a:t>
            </a:r>
          </a:p>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14.8 Define vendor managed inventory (V</a:t>
            </a:r>
            <a:r>
              <a:rPr lang="en-US" sz="100" dirty="0">
                <a:solidFill>
                  <a:schemeClr val="tx1">
                    <a:lumMod val="75000"/>
                    <a:lumOff val="25000"/>
                  </a:schemeClr>
                </a:solidFill>
              </a:rPr>
              <a:t> </a:t>
            </a:r>
            <a:r>
              <a:rPr lang="en-US" dirty="0">
                <a:solidFill>
                  <a:schemeClr val="tx1">
                    <a:lumMod val="75000"/>
                    <a:lumOff val="25000"/>
                  </a:schemeClr>
                </a:solidFill>
              </a:rPr>
              <a:t>M</a:t>
            </a:r>
            <a:r>
              <a:rPr lang="en-US" sz="100" dirty="0">
                <a:solidFill>
                  <a:schemeClr val="tx1">
                    <a:lumMod val="75000"/>
                    <a:lumOff val="25000"/>
                  </a:schemeClr>
                </a:solidFill>
              </a:rPr>
              <a:t> </a:t>
            </a:r>
            <a:r>
              <a:rPr lang="en-US" dirty="0">
                <a:solidFill>
                  <a:schemeClr val="tx1">
                    <a:lumMod val="75000"/>
                    <a:lumOff val="25000"/>
                  </a:schemeClr>
                </a:solidFill>
              </a:rPr>
              <a:t>I) and the A</a:t>
            </a:r>
            <a:r>
              <a:rPr lang="en-US" sz="100" dirty="0">
                <a:solidFill>
                  <a:schemeClr val="tx1">
                    <a:lumMod val="75000"/>
                    <a:lumOff val="25000"/>
                  </a:schemeClr>
                </a:solidFill>
              </a:rPr>
              <a:t> </a:t>
            </a:r>
            <a:r>
              <a:rPr lang="en-US" dirty="0">
                <a:solidFill>
                  <a:schemeClr val="tx1">
                    <a:lumMod val="75000"/>
                    <a:lumOff val="25000"/>
                  </a:schemeClr>
                </a:solidFill>
              </a:rPr>
              <a:t>B</a:t>
            </a:r>
            <a:r>
              <a:rPr lang="en-US" sz="100" dirty="0">
                <a:solidFill>
                  <a:schemeClr val="tx1">
                    <a:lumMod val="75000"/>
                    <a:lumOff val="25000"/>
                  </a:schemeClr>
                </a:solidFill>
              </a:rPr>
              <a:t> </a:t>
            </a:r>
            <a:r>
              <a:rPr lang="en-US" dirty="0">
                <a:solidFill>
                  <a:schemeClr val="tx1">
                    <a:lumMod val="75000"/>
                    <a:lumOff val="25000"/>
                  </a:schemeClr>
                </a:solidFill>
              </a:rPr>
              <a:t>C system.</a:t>
            </a:r>
          </a:p>
          <a:p>
            <a:pPr marL="292608" indent="-292608">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14.9 Solve advanced inventory problems (chapter supplement).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E</a:t>
            </a:r>
            <a:r>
              <a:rPr lang="en-US" sz="100" dirty="0"/>
              <a:t> </a:t>
            </a:r>
            <a:r>
              <a:rPr lang="en-US" sz="4000" dirty="0"/>
              <a:t>O</a:t>
            </a:r>
            <a:r>
              <a:rPr lang="en-US" sz="100" dirty="0"/>
              <a:t> </a:t>
            </a:r>
            <a:r>
              <a:rPr lang="en-US" sz="4000" dirty="0"/>
              <a:t>Q Example </a:t>
            </a:r>
            <a:r>
              <a:rPr lang="en-US" sz="1000" dirty="0"/>
              <a:t>1</a:t>
            </a:r>
          </a:p>
        </p:txBody>
      </p:sp>
      <p:sp>
        <p:nvSpPr>
          <p:cNvPr id="3" name="Content Placeholder 2"/>
          <p:cNvSpPr>
            <a:spLocks noGrp="1"/>
          </p:cNvSpPr>
          <p:nvPr>
            <p:ph idx="1"/>
          </p:nvPr>
        </p:nvSpPr>
        <p:spPr>
          <a:xfrm>
            <a:off x="822325" y="1846262"/>
            <a:ext cx="7543800" cy="2011680"/>
          </a:xfrm>
        </p:spPr>
        <p:txBody>
          <a:bodyPr/>
          <a:lstStyle/>
          <a:p>
            <a:pPr>
              <a:spcBef>
                <a:spcPts val="800"/>
              </a:spcBef>
            </a:pPr>
            <a:r>
              <a:rPr lang="en-US" sz="2800" dirty="0"/>
              <a:t>Demand = 10 cases/week</a:t>
            </a:r>
          </a:p>
          <a:p>
            <a:pPr>
              <a:spcBef>
                <a:spcPts val="800"/>
              </a:spcBef>
            </a:pPr>
            <a:r>
              <a:rPr lang="en-US" sz="2800" dirty="0"/>
              <a:t>S = $12/order</a:t>
            </a:r>
          </a:p>
          <a:p>
            <a:pPr>
              <a:spcBef>
                <a:spcPts val="800"/>
              </a:spcBef>
            </a:pPr>
            <a:r>
              <a:rPr lang="en-US" sz="2800" dirty="0"/>
              <a:t>i = 30% per year</a:t>
            </a:r>
          </a:p>
          <a:p>
            <a:pPr>
              <a:spcBef>
                <a:spcPts val="800"/>
              </a:spcBef>
            </a:pPr>
            <a:r>
              <a:rPr lang="en-US" sz="2800" dirty="0"/>
              <a:t>C = $80/case</a:t>
            </a:r>
          </a:p>
        </p:txBody>
      </p:sp>
      <p:graphicFrame>
        <p:nvGraphicFramePr>
          <p:cNvPr id="10" name="Object 9"/>
          <p:cNvGraphicFramePr>
            <a:graphicFrameLocks noChangeAspect="1"/>
          </p:cNvGraphicFramePr>
          <p:nvPr>
            <p:extLst>
              <p:ext uri="{D42A27DB-BD31-4B8C-83A1-F6EECF244321}">
                <p14:modId xmlns:p14="http://schemas.microsoft.com/office/powerpoint/2010/main" val="585972923"/>
              </p:ext>
            </p:extLst>
          </p:nvPr>
        </p:nvGraphicFramePr>
        <p:xfrm>
          <a:off x="1955013" y="4103098"/>
          <a:ext cx="2351075" cy="493305"/>
        </p:xfrm>
        <a:graphic>
          <a:graphicData uri="http://schemas.openxmlformats.org/presentationml/2006/ole">
            <mc:AlternateContent xmlns:mc="http://schemas.openxmlformats.org/markup-compatibility/2006">
              <mc:Choice xmlns:v="urn:schemas-microsoft-com:vml" Requires="v">
                <p:oleObj spid="_x0000_s10494" name="Equation" r:id="rId3" imgW="2844720" imgH="596880" progId="Equation.DSMT4">
                  <p:embed/>
                </p:oleObj>
              </mc:Choice>
              <mc:Fallback>
                <p:oleObj name="Equation" r:id="rId3" imgW="2844720" imgH="596880" progId="Equation.DSMT4">
                  <p:embed/>
                  <p:pic>
                    <p:nvPicPr>
                      <p:cNvPr id="0" name="Picture 2"/>
                      <p:cNvPicPr>
                        <a:picLocks noChangeAspect="1" noChangeArrowheads="1"/>
                      </p:cNvPicPr>
                      <p:nvPr/>
                    </p:nvPicPr>
                    <p:blipFill>
                      <a:blip r:embed="rId4"/>
                      <a:srcRect/>
                      <a:stretch>
                        <a:fillRect/>
                      </a:stretch>
                    </p:blipFill>
                    <p:spPr bwMode="auto">
                      <a:xfrm>
                        <a:off x="1955013" y="4103098"/>
                        <a:ext cx="2351075" cy="4933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927835317"/>
              </p:ext>
            </p:extLst>
          </p:nvPr>
        </p:nvGraphicFramePr>
        <p:xfrm>
          <a:off x="2612840" y="4710113"/>
          <a:ext cx="3495675" cy="493712"/>
        </p:xfrm>
        <a:graphic>
          <a:graphicData uri="http://schemas.openxmlformats.org/presentationml/2006/ole">
            <mc:AlternateContent xmlns:mc="http://schemas.openxmlformats.org/markup-compatibility/2006">
              <mc:Choice xmlns:v="urn:schemas-microsoft-com:vml" Requires="v">
                <p:oleObj spid="_x0000_s10495" name="Equation" r:id="rId5" imgW="4228920" imgH="596880" progId="Equation.DSMT4">
                  <p:embed/>
                </p:oleObj>
              </mc:Choice>
              <mc:Fallback>
                <p:oleObj name="Equation" r:id="rId5" imgW="4228920" imgH="596880" progId="Equation.DSMT4">
                  <p:embed/>
                  <p:pic>
                    <p:nvPicPr>
                      <p:cNvPr id="0" name="Picture 3"/>
                      <p:cNvPicPr>
                        <a:picLocks noChangeAspect="1" noChangeArrowheads="1"/>
                      </p:cNvPicPr>
                      <p:nvPr/>
                    </p:nvPicPr>
                    <p:blipFill>
                      <a:blip r:embed="rId6"/>
                      <a:srcRect/>
                      <a:stretch>
                        <a:fillRect/>
                      </a:stretch>
                    </p:blipFill>
                    <p:spPr bwMode="auto">
                      <a:xfrm>
                        <a:off x="2612840" y="4710113"/>
                        <a:ext cx="3495675" cy="493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idx="11"/>
          </p:nvPr>
        </p:nvSpPr>
        <p:spPr>
          <a:xfrm>
            <a:off x="2612839" y="5427219"/>
            <a:ext cx="5753285" cy="515937"/>
          </a:xfrm>
        </p:spPr>
        <p:txBody>
          <a:bodyPr/>
          <a:lstStyle/>
          <a:p>
            <a:r>
              <a:rPr lang="en-US" altLang="en-US" sz="2600" dirty="0">
                <a:sym typeface="Symbol" pitchFamily="18" charset="2"/>
              </a:rPr>
              <a:t> = </a:t>
            </a:r>
            <a:r>
              <a:rPr lang="en-US" altLang="en-US" sz="2600" b="1" i="1" dirty="0">
                <a:solidFill>
                  <a:srgbClr val="0070C0"/>
                </a:solidFill>
                <a:sym typeface="Symbol" pitchFamily="18" charset="2"/>
              </a:rPr>
              <a:t>22.8 cases/order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E</a:t>
            </a:r>
            <a:r>
              <a:rPr lang="en-US" sz="100" dirty="0"/>
              <a:t> </a:t>
            </a:r>
            <a:r>
              <a:rPr lang="en-US" sz="4000" dirty="0"/>
              <a:t>O</a:t>
            </a:r>
            <a:r>
              <a:rPr lang="en-US" sz="100" dirty="0"/>
              <a:t> </a:t>
            </a:r>
            <a:r>
              <a:rPr lang="en-US" sz="4000" dirty="0"/>
              <a:t>Q Example </a:t>
            </a:r>
            <a:r>
              <a:rPr lang="en-US" sz="1000" dirty="0"/>
              <a:t>2</a:t>
            </a:r>
          </a:p>
        </p:txBody>
      </p:sp>
      <p:sp>
        <p:nvSpPr>
          <p:cNvPr id="3" name="Content Placeholder 2"/>
          <p:cNvSpPr>
            <a:spLocks noGrp="1"/>
          </p:cNvSpPr>
          <p:nvPr>
            <p:ph idx="1"/>
          </p:nvPr>
        </p:nvSpPr>
        <p:spPr>
          <a:xfrm>
            <a:off x="822325" y="1846262"/>
            <a:ext cx="7543800" cy="1934074"/>
          </a:xfrm>
        </p:spPr>
        <p:txBody>
          <a:bodyPr/>
          <a:lstStyle/>
          <a:p>
            <a:pPr>
              <a:spcBef>
                <a:spcPts val="800"/>
              </a:spcBef>
            </a:pPr>
            <a:r>
              <a:rPr lang="en-US" sz="2800" dirty="0"/>
              <a:t>Demand = 10 cases/week</a:t>
            </a:r>
          </a:p>
          <a:p>
            <a:pPr>
              <a:spcBef>
                <a:spcPts val="800"/>
              </a:spcBef>
            </a:pPr>
            <a:r>
              <a:rPr lang="en-US" sz="2800" dirty="0"/>
              <a:t>S = $12/order</a:t>
            </a:r>
          </a:p>
          <a:p>
            <a:pPr>
              <a:spcBef>
                <a:spcPts val="800"/>
              </a:spcBef>
            </a:pPr>
            <a:r>
              <a:rPr lang="en-US" sz="2800" dirty="0"/>
              <a:t>i = 30% per year</a:t>
            </a:r>
          </a:p>
          <a:p>
            <a:pPr>
              <a:spcBef>
                <a:spcPts val="800"/>
              </a:spcBef>
            </a:pPr>
            <a:r>
              <a:rPr lang="en-US" sz="2800" dirty="0"/>
              <a:t>C = $80/case</a:t>
            </a:r>
          </a:p>
        </p:txBody>
      </p:sp>
      <p:sp>
        <p:nvSpPr>
          <p:cNvPr id="4" name="Content Placeholder 3"/>
          <p:cNvSpPr>
            <a:spLocks noGrp="1"/>
          </p:cNvSpPr>
          <p:nvPr>
            <p:ph idx="11"/>
          </p:nvPr>
        </p:nvSpPr>
        <p:spPr>
          <a:xfrm>
            <a:off x="820948" y="3853216"/>
            <a:ext cx="7543800" cy="438912"/>
          </a:xfrm>
        </p:spPr>
        <p:txBody>
          <a:bodyPr/>
          <a:lstStyle/>
          <a:p>
            <a:pPr>
              <a:spcBef>
                <a:spcPts val="800"/>
              </a:spcBef>
            </a:pPr>
            <a:r>
              <a:rPr lang="en-US" sz="2800" dirty="0"/>
              <a:t>T</a:t>
            </a:r>
            <a:r>
              <a:rPr lang="en-US" sz="100" dirty="0"/>
              <a:t> </a:t>
            </a:r>
            <a:r>
              <a:rPr lang="en-US" sz="2800" dirty="0"/>
              <a:t>C = ordering cost + holding cost</a:t>
            </a:r>
          </a:p>
        </p:txBody>
      </p:sp>
      <p:graphicFrame>
        <p:nvGraphicFramePr>
          <p:cNvPr id="9" name="Object 8">
            <a:extLst>
              <a:ext uri="{FF2B5EF4-FFF2-40B4-BE49-F238E27FC236}">
                <a16:creationId xmlns:a16="http://schemas.microsoft.com/office/drawing/2014/main" id="{FCD4915A-C5C2-4322-8061-E925C493719B}"/>
              </a:ext>
            </a:extLst>
          </p:cNvPr>
          <p:cNvGraphicFramePr>
            <a:graphicFrameLocks noChangeAspect="1"/>
          </p:cNvGraphicFramePr>
          <p:nvPr>
            <p:extLst>
              <p:ext uri="{D42A27DB-BD31-4B8C-83A1-F6EECF244321}">
                <p14:modId xmlns:p14="http://schemas.microsoft.com/office/powerpoint/2010/main" val="1377384475"/>
              </p:ext>
            </p:extLst>
          </p:nvPr>
        </p:nvGraphicFramePr>
        <p:xfrm>
          <a:off x="1267856" y="4404519"/>
          <a:ext cx="6246337" cy="331787"/>
        </p:xfrm>
        <a:graphic>
          <a:graphicData uri="http://schemas.openxmlformats.org/presentationml/2006/ole">
            <mc:AlternateContent xmlns:mc="http://schemas.openxmlformats.org/markup-compatibility/2006">
              <mc:Choice xmlns:v="urn:schemas-microsoft-com:vml" Requires="v">
                <p:oleObj spid="_x0000_s20496" name="Equation" r:id="rId3" imgW="7188120" imgH="380880" progId="Equation.DSMT4">
                  <p:embed/>
                </p:oleObj>
              </mc:Choice>
              <mc:Fallback>
                <p:oleObj name="Equation" r:id="rId3" imgW="7188120" imgH="380880" progId="Equation.DSMT4">
                  <p:embed/>
                  <p:pic>
                    <p:nvPicPr>
                      <p:cNvPr id="9" name="Object 8">
                        <a:extLst>
                          <a:ext uri="{FF2B5EF4-FFF2-40B4-BE49-F238E27FC236}">
                            <a16:creationId xmlns:a16="http://schemas.microsoft.com/office/drawing/2014/main" id="{7D235212-B13F-4CC9-AE04-2799E43B0C50}"/>
                          </a:ext>
                        </a:extLst>
                      </p:cNvPr>
                      <p:cNvPicPr>
                        <a:picLocks noChangeAspect="1" noChangeArrowheads="1"/>
                      </p:cNvPicPr>
                      <p:nvPr/>
                    </p:nvPicPr>
                    <p:blipFill>
                      <a:blip r:embed="rId4"/>
                      <a:srcRect/>
                      <a:stretch>
                        <a:fillRect/>
                      </a:stretch>
                    </p:blipFill>
                    <p:spPr bwMode="auto">
                      <a:xfrm>
                        <a:off x="1267856" y="4404519"/>
                        <a:ext cx="6246337" cy="3317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Content Placeholder 5"/>
          <p:cNvSpPr>
            <a:spLocks noGrp="1"/>
          </p:cNvSpPr>
          <p:nvPr>
            <p:ph idx="13"/>
          </p:nvPr>
        </p:nvSpPr>
        <p:spPr>
          <a:xfrm>
            <a:off x="1280378" y="4810832"/>
            <a:ext cx="7145548" cy="438912"/>
          </a:xfrm>
        </p:spPr>
        <p:txBody>
          <a:bodyPr/>
          <a:lstStyle/>
          <a:p>
            <a:pPr>
              <a:spcBef>
                <a:spcPts val="800"/>
              </a:spcBef>
            </a:pPr>
            <a:r>
              <a:rPr lang="en-US" sz="2800" dirty="0"/>
              <a:t>= 273.68 + 273.60 = </a:t>
            </a:r>
            <a:r>
              <a:rPr lang="en-US" sz="2800" b="1" i="1" dirty="0">
                <a:solidFill>
                  <a:srgbClr val="0070C0"/>
                </a:solidFill>
              </a:rPr>
              <a:t>$547.28/year</a:t>
            </a:r>
          </a:p>
        </p:txBody>
      </p:sp>
      <p:sp>
        <p:nvSpPr>
          <p:cNvPr id="7" name="Content Placeholder 6"/>
          <p:cNvSpPr>
            <a:spLocks noGrp="1"/>
          </p:cNvSpPr>
          <p:nvPr>
            <p:ph idx="14"/>
          </p:nvPr>
        </p:nvSpPr>
        <p:spPr>
          <a:xfrm>
            <a:off x="819571" y="5344140"/>
            <a:ext cx="7543800" cy="941832"/>
          </a:xfrm>
        </p:spPr>
        <p:txBody>
          <a:bodyPr/>
          <a:lstStyle/>
          <a:p>
            <a:pPr>
              <a:spcBef>
                <a:spcPts val="800"/>
              </a:spcBef>
            </a:pPr>
            <a:r>
              <a:rPr lang="en-US" sz="2800" dirty="0"/>
              <a:t>If ordering </a:t>
            </a:r>
            <a:r>
              <a:rPr lang="en-US" sz="2800" dirty="0">
                <a:solidFill>
                  <a:srgbClr val="00642D"/>
                </a:solidFill>
              </a:rPr>
              <a:t>22</a:t>
            </a:r>
            <a:r>
              <a:rPr lang="en-US" sz="2800" dirty="0"/>
              <a:t> cases/order, T</a:t>
            </a:r>
            <a:r>
              <a:rPr lang="en-US" sz="100" dirty="0"/>
              <a:t> </a:t>
            </a:r>
            <a:r>
              <a:rPr lang="en-US" sz="2800" dirty="0"/>
              <a:t>C = </a:t>
            </a:r>
            <a:r>
              <a:rPr lang="en-US" sz="2800" i="1" dirty="0"/>
              <a:t>$547.64</a:t>
            </a:r>
          </a:p>
          <a:p>
            <a:pPr>
              <a:spcBef>
                <a:spcPts val="800"/>
              </a:spcBef>
            </a:pPr>
            <a:r>
              <a:rPr lang="en-US" sz="2800" dirty="0"/>
              <a:t>If ordering </a:t>
            </a:r>
            <a:r>
              <a:rPr lang="en-US" sz="2800" dirty="0">
                <a:solidFill>
                  <a:srgbClr val="00642D"/>
                </a:solidFill>
              </a:rPr>
              <a:t>23</a:t>
            </a:r>
            <a:r>
              <a:rPr lang="en-US" sz="2800" dirty="0"/>
              <a:t> cases/order, T</a:t>
            </a:r>
            <a:r>
              <a:rPr lang="en-US" sz="100" dirty="0"/>
              <a:t> </a:t>
            </a:r>
            <a:r>
              <a:rPr lang="en-US" sz="2800" dirty="0"/>
              <a:t>C = </a:t>
            </a:r>
            <a:r>
              <a:rPr lang="en-US" sz="2800" i="1" dirty="0"/>
              <a:t>$547.30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E</a:t>
            </a:r>
            <a:r>
              <a:rPr lang="en-US" sz="100" dirty="0"/>
              <a:t> </a:t>
            </a:r>
            <a:r>
              <a:rPr lang="en-US" sz="4000" dirty="0"/>
              <a:t>O</a:t>
            </a:r>
            <a:r>
              <a:rPr lang="en-US" sz="100" dirty="0"/>
              <a:t> </a:t>
            </a:r>
            <a:r>
              <a:rPr lang="en-US" sz="4000" dirty="0"/>
              <a:t>Q Example </a:t>
            </a:r>
            <a:r>
              <a:rPr lang="en-US" sz="1000" dirty="0"/>
              <a:t>3</a:t>
            </a:r>
          </a:p>
        </p:txBody>
      </p:sp>
      <p:pic>
        <p:nvPicPr>
          <p:cNvPr id="11266" name="Picture 2" descr="Graph of total inventory cost with dollars on the Y-axis from 0 to 800 in increments of 200. "/>
          <p:cNvPicPr>
            <a:picLocks noChangeAspect="1" noChangeArrowheads="1"/>
          </p:cNvPicPr>
          <p:nvPr/>
        </p:nvPicPr>
        <p:blipFill>
          <a:blip r:embed="rId2"/>
          <a:srcRect/>
          <a:stretch>
            <a:fillRect/>
          </a:stretch>
        </p:blipFill>
        <p:spPr bwMode="auto">
          <a:xfrm>
            <a:off x="2446856" y="1837210"/>
            <a:ext cx="4294738" cy="2904653"/>
          </a:xfrm>
          <a:prstGeom prst="rect">
            <a:avLst/>
          </a:prstGeom>
          <a:noFill/>
          <a:ln w="9525">
            <a:noFill/>
            <a:miter lim="800000"/>
            <a:headEnd/>
            <a:tailEnd/>
          </a:ln>
          <a:effectLst/>
        </p:spPr>
      </p:pic>
      <p:sp>
        <p:nvSpPr>
          <p:cNvPr id="3" name="Content Placeholder 2"/>
          <p:cNvSpPr>
            <a:spLocks noGrp="1"/>
          </p:cNvSpPr>
          <p:nvPr>
            <p:ph idx="1"/>
          </p:nvPr>
        </p:nvSpPr>
        <p:spPr>
          <a:xfrm>
            <a:off x="822325" y="4799951"/>
            <a:ext cx="7543800" cy="1161761"/>
          </a:xfrm>
        </p:spPr>
        <p:txBody>
          <a:bodyPr/>
          <a:lstStyle/>
          <a:p>
            <a:r>
              <a:rPr lang="en-US" sz="2800" dirty="0"/>
              <a:t>Total cost curve is quite flat </a:t>
            </a:r>
            <a:r>
              <a:rPr lang="en-US" sz="2800" i="1" dirty="0"/>
              <a:t>near the optimal</a:t>
            </a:r>
            <a:r>
              <a:rPr lang="en-US" sz="2800" dirty="0"/>
              <a:t> </a:t>
            </a:r>
            <a:r>
              <a:rPr lang="en-US" sz="2800" i="1" dirty="0"/>
              <a:t>E</a:t>
            </a:r>
            <a:r>
              <a:rPr lang="en-US" sz="100" i="1" dirty="0"/>
              <a:t> </a:t>
            </a:r>
            <a:r>
              <a:rPr lang="en-US" sz="2800" i="1" dirty="0"/>
              <a:t>O</a:t>
            </a:r>
            <a:r>
              <a:rPr lang="en-US" sz="100" i="1" dirty="0"/>
              <a:t> </a:t>
            </a:r>
            <a:r>
              <a:rPr lang="en-US" sz="2800" i="1" dirty="0"/>
              <a:t>Q</a:t>
            </a:r>
            <a:r>
              <a:rPr lang="en-US" sz="2800" dirty="0"/>
              <a:t>. Order size need not be exactly the E</a:t>
            </a:r>
            <a:r>
              <a:rPr lang="en-US" sz="100" dirty="0"/>
              <a:t> </a:t>
            </a:r>
            <a:r>
              <a:rPr lang="en-US" sz="2800" dirty="0"/>
              <a:t>O</a:t>
            </a:r>
            <a:r>
              <a:rPr lang="en-US" sz="100" dirty="0"/>
              <a:t> </a:t>
            </a:r>
            <a:r>
              <a:rPr lang="en-US" sz="2800" dirty="0"/>
              <a:t>Q to get cost advantages.</a:t>
            </a:r>
          </a:p>
        </p:txBody>
      </p:sp>
      <p:sp>
        <p:nvSpPr>
          <p:cNvPr id="9" name="Content Placeholder 8">
            <a:extLst>
              <a:ext uri="{FF2B5EF4-FFF2-40B4-BE49-F238E27FC236}">
                <a16:creationId xmlns:a16="http://schemas.microsoft.com/office/drawing/2014/main" id="{804CDB14-6B4C-46E3-A2BA-81251E4B94C3}"/>
              </a:ext>
            </a:extLst>
          </p:cNvPr>
          <p:cNvSpPr>
            <a:spLocks noGrp="1"/>
          </p:cNvSpPr>
          <p:nvPr>
            <p:ph idx="16"/>
          </p:nvPr>
        </p:nvSpPr>
        <p:spPr>
          <a:xfrm>
            <a:off x="2743200" y="6032520"/>
            <a:ext cx="3581400" cy="215880"/>
          </a:xfrm>
        </p:spPr>
        <p:txBody>
          <a:bodyPr/>
          <a:lstStyle/>
          <a:p>
            <a:pPr algn="ctr"/>
            <a:r>
              <a:rPr lang="en-US" sz="1200" dirty="0">
                <a:hlinkClick r:id="rId3" action="ppaction://hlinksldjump"/>
              </a:rPr>
              <a:t>Access the text alternative for slide images.</a:t>
            </a:r>
            <a:endParaRPr lang="en-US" sz="1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Continuous Review (Q) System </a:t>
            </a:r>
            <a:r>
              <a:rPr lang="en-US" sz="1000" dirty="0"/>
              <a:t>1</a:t>
            </a:r>
          </a:p>
        </p:txBody>
      </p:sp>
      <p:sp>
        <p:nvSpPr>
          <p:cNvPr id="3" name="Content Placeholder 2"/>
          <p:cNvSpPr>
            <a:spLocks noGrp="1"/>
          </p:cNvSpPr>
          <p:nvPr>
            <p:ph idx="1"/>
          </p:nvPr>
        </p:nvSpPr>
        <p:spPr>
          <a:xfrm>
            <a:off x="822325" y="1846262"/>
            <a:ext cx="7543800" cy="3566160"/>
          </a:xfrm>
        </p:spPr>
        <p:txBody>
          <a:bodyPr/>
          <a:lstStyle/>
          <a:p>
            <a:pPr marL="292608" indent="-292608">
              <a:buClr>
                <a:srgbClr val="AB620E"/>
              </a:buClr>
              <a:buFont typeface="Arial" pitchFamily="34" charset="0"/>
              <a:buChar char="•"/>
            </a:pPr>
            <a:r>
              <a:rPr lang="en-US" sz="2800" dirty="0"/>
              <a:t>Relax assumption of constant demand. Demand is assumed to be random.</a:t>
            </a:r>
          </a:p>
          <a:p>
            <a:pPr marL="292608" indent="-292608">
              <a:buClr>
                <a:srgbClr val="AB620E"/>
              </a:buClr>
              <a:buFont typeface="Arial" pitchFamily="34" charset="0"/>
              <a:buChar char="•"/>
            </a:pPr>
            <a:r>
              <a:rPr lang="en-US" sz="2800" dirty="0"/>
              <a:t>Check inventory position each time there is demand (that is, continuously).</a:t>
            </a:r>
          </a:p>
          <a:p>
            <a:pPr marL="292608" indent="-292608">
              <a:buClr>
                <a:srgbClr val="AB620E"/>
              </a:buClr>
              <a:buFont typeface="Arial" pitchFamily="34" charset="0"/>
              <a:buChar char="•"/>
            </a:pPr>
            <a:r>
              <a:rPr lang="en-US" sz="2800" dirty="0"/>
              <a:t>If inventory position drops below </a:t>
            </a:r>
            <a:r>
              <a:rPr lang="en-US" sz="2800" dirty="0">
                <a:solidFill>
                  <a:srgbClr val="0070C0"/>
                </a:solidFill>
              </a:rPr>
              <a:t>Reorder point</a:t>
            </a:r>
            <a:r>
              <a:rPr lang="en-US" sz="2800" dirty="0"/>
              <a:t>, place an order for the E</a:t>
            </a:r>
            <a:r>
              <a:rPr lang="en-US" sz="100" dirty="0"/>
              <a:t> </a:t>
            </a:r>
            <a:r>
              <a:rPr lang="en-US" sz="2800" dirty="0"/>
              <a:t>O</a:t>
            </a:r>
            <a:r>
              <a:rPr lang="en-US" sz="100" dirty="0"/>
              <a:t> </a:t>
            </a:r>
            <a:r>
              <a:rPr lang="en-US" sz="2800" dirty="0"/>
              <a:t>Q.</a:t>
            </a:r>
          </a:p>
          <a:p>
            <a:pPr marL="292608" indent="-292608">
              <a:buClr>
                <a:srgbClr val="AB620E"/>
              </a:buClr>
              <a:buFont typeface="Arial" pitchFamily="34" charset="0"/>
              <a:buChar char="•"/>
            </a:pPr>
            <a:r>
              <a:rPr lang="en-US" sz="2800" dirty="0"/>
              <a:t>Also called fixed-order-quantity or </a:t>
            </a:r>
            <a:r>
              <a:rPr lang="en-US" sz="2800" dirty="0">
                <a:solidFill>
                  <a:srgbClr val="0070C0"/>
                </a:solidFill>
              </a:rPr>
              <a:t>Q system.</a:t>
            </a:r>
            <a:r>
              <a:rPr lang="en-US" sz="2800" dirty="0"/>
              <a:t> (fixed order size is E</a:t>
            </a:r>
            <a:r>
              <a:rPr lang="en-US" sz="100" dirty="0"/>
              <a:t> </a:t>
            </a:r>
            <a:r>
              <a:rPr lang="en-US" sz="2800" dirty="0"/>
              <a:t>O</a:t>
            </a:r>
            <a:r>
              <a:rPr lang="en-US" sz="100" dirty="0"/>
              <a:t> </a:t>
            </a:r>
            <a:r>
              <a:rPr lang="en-US" sz="2800" dirty="0"/>
              <a:t>Q).</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8169275" cy="1449387"/>
          </a:xfrm>
        </p:spPr>
        <p:txBody>
          <a:bodyPr>
            <a:normAutofit/>
          </a:bodyPr>
          <a:lstStyle/>
          <a:p>
            <a:r>
              <a:rPr lang="en-US" sz="4000" dirty="0"/>
              <a:t>Continuous Review (Q) System </a:t>
            </a:r>
            <a:r>
              <a:rPr lang="en-US" sz="2800" dirty="0"/>
              <a:t>(Figure 14.7)</a:t>
            </a:r>
          </a:p>
        </p:txBody>
      </p:sp>
      <p:pic>
        <p:nvPicPr>
          <p:cNvPr id="12291" name="Picture 3" descr="A graph illustrating a continuous review system, or Q system."/>
          <p:cNvPicPr>
            <a:picLocks noChangeAspect="1" noChangeArrowheads="1"/>
          </p:cNvPicPr>
          <p:nvPr/>
        </p:nvPicPr>
        <p:blipFill>
          <a:blip r:embed="rId2"/>
          <a:srcRect/>
          <a:stretch>
            <a:fillRect/>
          </a:stretch>
        </p:blipFill>
        <p:spPr bwMode="auto">
          <a:xfrm>
            <a:off x="1057312" y="1828800"/>
            <a:ext cx="7292414" cy="3200400"/>
          </a:xfrm>
          <a:prstGeom prst="rect">
            <a:avLst/>
          </a:prstGeom>
          <a:noFill/>
          <a:ln w="9525">
            <a:noFill/>
            <a:miter lim="800000"/>
            <a:headEnd/>
            <a:tailEnd/>
          </a:ln>
          <a:effectLst/>
        </p:spPr>
      </p:pic>
      <p:sp>
        <p:nvSpPr>
          <p:cNvPr id="3" name="Content Placeholder 2"/>
          <p:cNvSpPr>
            <a:spLocks noGrp="1"/>
          </p:cNvSpPr>
          <p:nvPr>
            <p:ph idx="1"/>
          </p:nvPr>
        </p:nvSpPr>
        <p:spPr>
          <a:xfrm>
            <a:off x="822325" y="5097439"/>
            <a:ext cx="1828800" cy="1005840"/>
          </a:xfrm>
        </p:spPr>
        <p:txBody>
          <a:bodyPr/>
          <a:lstStyle/>
          <a:p>
            <a:r>
              <a:rPr lang="en-US" sz="1600" dirty="0"/>
              <a:t>R = Reorder point</a:t>
            </a:r>
          </a:p>
          <a:p>
            <a:r>
              <a:rPr lang="en-US" sz="1600" dirty="0"/>
              <a:t>Q = Order quantity</a:t>
            </a:r>
          </a:p>
          <a:p>
            <a:r>
              <a:rPr lang="en-US" sz="1600" dirty="0"/>
              <a:t>L = Lead time</a:t>
            </a:r>
          </a:p>
        </p:txBody>
      </p:sp>
      <p:sp>
        <p:nvSpPr>
          <p:cNvPr id="4" name="Content Placeholder 3"/>
          <p:cNvSpPr>
            <a:spLocks noGrp="1"/>
          </p:cNvSpPr>
          <p:nvPr>
            <p:ph idx="1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Continuous Review (Q) System </a:t>
            </a:r>
            <a:r>
              <a:rPr lang="en-US" sz="1000" dirty="0"/>
              <a:t>2</a:t>
            </a:r>
          </a:p>
        </p:txBody>
      </p:sp>
      <p:sp>
        <p:nvSpPr>
          <p:cNvPr id="3" name="Content Placeholder 2"/>
          <p:cNvSpPr>
            <a:spLocks noGrp="1"/>
          </p:cNvSpPr>
          <p:nvPr>
            <p:ph idx="1"/>
          </p:nvPr>
        </p:nvSpPr>
        <p:spPr>
          <a:xfrm>
            <a:off x="822325" y="1846263"/>
            <a:ext cx="7543800" cy="438912"/>
          </a:xfrm>
        </p:spPr>
        <p:txBody>
          <a:bodyPr/>
          <a:lstStyle/>
          <a:p>
            <a:r>
              <a:rPr lang="en-US" sz="2800" dirty="0"/>
              <a:t>Amount to order = E</a:t>
            </a:r>
            <a:r>
              <a:rPr lang="en-US" sz="100" dirty="0"/>
              <a:t> </a:t>
            </a:r>
            <a:r>
              <a:rPr lang="en-US" sz="2800" dirty="0"/>
              <a:t>O</a:t>
            </a:r>
            <a:r>
              <a:rPr lang="en-US" sz="100" dirty="0"/>
              <a:t> </a:t>
            </a:r>
            <a:r>
              <a:rPr lang="en-US" sz="2800" dirty="0"/>
              <a:t>Q</a:t>
            </a:r>
          </a:p>
        </p:txBody>
      </p:sp>
      <p:sp>
        <p:nvSpPr>
          <p:cNvPr id="4" name="Content Placeholder 3"/>
          <p:cNvSpPr>
            <a:spLocks noGrp="1"/>
          </p:cNvSpPr>
          <p:nvPr>
            <p:ph idx="11"/>
          </p:nvPr>
        </p:nvSpPr>
        <p:spPr>
          <a:xfrm>
            <a:off x="820948" y="2329216"/>
            <a:ext cx="7543800" cy="438912"/>
          </a:xfrm>
        </p:spPr>
        <p:txBody>
          <a:bodyPr/>
          <a:lstStyle/>
          <a:p>
            <a:r>
              <a:rPr lang="en-US" sz="2800" dirty="0"/>
              <a:t>Order when inventory position = Reorder point</a:t>
            </a:r>
          </a:p>
        </p:txBody>
      </p:sp>
      <p:graphicFrame>
        <p:nvGraphicFramePr>
          <p:cNvPr id="10" name="Object 9"/>
          <p:cNvGraphicFramePr>
            <a:graphicFrameLocks noChangeAspect="1"/>
          </p:cNvGraphicFramePr>
          <p:nvPr>
            <p:extLst>
              <p:ext uri="{D42A27DB-BD31-4B8C-83A1-F6EECF244321}">
                <p14:modId xmlns:p14="http://schemas.microsoft.com/office/powerpoint/2010/main" val="1938042787"/>
              </p:ext>
            </p:extLst>
          </p:nvPr>
        </p:nvGraphicFramePr>
        <p:xfrm>
          <a:off x="1607185" y="3474720"/>
          <a:ext cx="1522730" cy="335280"/>
        </p:xfrm>
        <a:graphic>
          <a:graphicData uri="http://schemas.openxmlformats.org/presentationml/2006/ole">
            <mc:AlternateContent xmlns:mc="http://schemas.openxmlformats.org/markup-compatibility/2006">
              <mc:Choice xmlns:v="urn:schemas-microsoft-com:vml" Requires="v">
                <p:oleObj spid="_x0000_s14464" name="Equation" r:id="rId3" imgW="1384200" imgH="304560" progId="Equation.DSMT4">
                  <p:embed/>
                </p:oleObj>
              </mc:Choice>
              <mc:Fallback>
                <p:oleObj name="Equation" r:id="rId3" imgW="1384200" imgH="304560" progId="Equation.DSMT4">
                  <p:embed/>
                  <p:pic>
                    <p:nvPicPr>
                      <p:cNvPr id="0" name="Picture 2"/>
                      <p:cNvPicPr>
                        <a:picLocks noChangeAspect="1" noChangeArrowheads="1"/>
                      </p:cNvPicPr>
                      <p:nvPr/>
                    </p:nvPicPr>
                    <p:blipFill>
                      <a:blip r:embed="rId4"/>
                      <a:srcRect/>
                      <a:stretch>
                        <a:fillRect/>
                      </a:stretch>
                    </p:blipFill>
                    <p:spPr bwMode="auto">
                      <a:xfrm>
                        <a:off x="1607185" y="3474720"/>
                        <a:ext cx="1522730" cy="335280"/>
                      </a:xfrm>
                      <a:prstGeom prst="rect">
                        <a:avLst/>
                      </a:prstGeom>
                      <a:noFill/>
                    </p:spPr>
                  </p:pic>
                </p:oleObj>
              </mc:Fallback>
            </mc:AlternateContent>
          </a:graphicData>
        </a:graphic>
      </p:graphicFrame>
      <p:sp>
        <p:nvSpPr>
          <p:cNvPr id="5" name="Content Placeholder 4"/>
          <p:cNvSpPr>
            <a:spLocks noGrp="1"/>
          </p:cNvSpPr>
          <p:nvPr>
            <p:ph idx="12"/>
          </p:nvPr>
        </p:nvSpPr>
        <p:spPr>
          <a:xfrm>
            <a:off x="3902303" y="2971800"/>
            <a:ext cx="4674943" cy="1463040"/>
          </a:xfrm>
        </p:spPr>
        <p:txBody>
          <a:bodyPr/>
          <a:lstStyle/>
          <a:p>
            <a:r>
              <a:rPr lang="en-US" sz="2400" dirty="0"/>
              <a:t>R = Reorder point</a:t>
            </a:r>
          </a:p>
          <a:p>
            <a:r>
              <a:rPr lang="en-US" sz="2400" dirty="0"/>
              <a:t>m = mean demand during lead time</a:t>
            </a:r>
          </a:p>
          <a:p>
            <a:r>
              <a:rPr lang="en-US" sz="2400" dirty="0"/>
              <a:t>s = safety stock</a:t>
            </a:r>
          </a:p>
        </p:txBody>
      </p:sp>
      <p:sp>
        <p:nvSpPr>
          <p:cNvPr id="6" name="Content Placeholder 5"/>
          <p:cNvSpPr>
            <a:spLocks noGrp="1"/>
          </p:cNvSpPr>
          <p:nvPr>
            <p:ph idx="13"/>
          </p:nvPr>
        </p:nvSpPr>
        <p:spPr>
          <a:xfrm>
            <a:off x="820948" y="4572000"/>
            <a:ext cx="7543800" cy="1524000"/>
          </a:xfrm>
        </p:spPr>
        <p:txBody>
          <a:bodyPr/>
          <a:lstStyle/>
          <a:p>
            <a:r>
              <a:rPr lang="en-US" sz="2800" i="1" dirty="0"/>
              <a:t>Reorder point is independent of E</a:t>
            </a:r>
            <a:r>
              <a:rPr lang="en-US" sz="100" i="1" dirty="0"/>
              <a:t> </a:t>
            </a:r>
            <a:r>
              <a:rPr lang="en-US" sz="2800" i="1" dirty="0"/>
              <a:t>O</a:t>
            </a:r>
            <a:r>
              <a:rPr lang="en-US" sz="100" i="1" dirty="0"/>
              <a:t> </a:t>
            </a:r>
            <a:r>
              <a:rPr lang="en-US" sz="2800" i="1" dirty="0"/>
              <a:t>Q!</a:t>
            </a:r>
          </a:p>
          <a:p>
            <a:r>
              <a:rPr lang="en-US" sz="2800" u="sng" dirty="0">
                <a:solidFill>
                  <a:srgbClr val="0070C0"/>
                </a:solidFill>
              </a:rPr>
              <a:t>E</a:t>
            </a:r>
            <a:r>
              <a:rPr lang="en-US" sz="100" u="sng" dirty="0">
                <a:solidFill>
                  <a:srgbClr val="0070C0"/>
                </a:solidFill>
              </a:rPr>
              <a:t> </a:t>
            </a:r>
            <a:r>
              <a:rPr lang="en-US" sz="2800" u="sng" dirty="0">
                <a:solidFill>
                  <a:srgbClr val="0070C0"/>
                </a:solidFill>
              </a:rPr>
              <a:t>O</a:t>
            </a:r>
            <a:r>
              <a:rPr lang="en-US" sz="100" u="sng" dirty="0">
                <a:solidFill>
                  <a:srgbClr val="0070C0"/>
                </a:solidFill>
              </a:rPr>
              <a:t> </a:t>
            </a:r>
            <a:r>
              <a:rPr lang="en-US" sz="2800" u="sng" dirty="0">
                <a:solidFill>
                  <a:srgbClr val="0070C0"/>
                </a:solidFill>
              </a:rPr>
              <a:t>Q</a:t>
            </a:r>
            <a:r>
              <a:rPr lang="en-US" sz="2800" dirty="0"/>
              <a:t> tells </a:t>
            </a:r>
            <a:r>
              <a:rPr lang="en-US" sz="2800" u="sng" dirty="0">
                <a:solidFill>
                  <a:srgbClr val="00642D"/>
                </a:solidFill>
              </a:rPr>
              <a:t>how much</a:t>
            </a:r>
            <a:r>
              <a:rPr lang="en-US" sz="2800" dirty="0"/>
              <a:t> to order.</a:t>
            </a:r>
          </a:p>
          <a:p>
            <a:r>
              <a:rPr lang="en-US" sz="2800" u="sng" dirty="0">
                <a:solidFill>
                  <a:srgbClr val="0070C0"/>
                </a:solidFill>
              </a:rPr>
              <a:t>Reorder point</a:t>
            </a:r>
            <a:r>
              <a:rPr lang="en-US" sz="2800" dirty="0"/>
              <a:t> tells </a:t>
            </a:r>
            <a:r>
              <a:rPr lang="en-US" sz="2800" u="sng" dirty="0">
                <a:solidFill>
                  <a:srgbClr val="00642D"/>
                </a:solidFill>
              </a:rPr>
              <a:t>when</a:t>
            </a:r>
            <a:r>
              <a:rPr lang="en-US" sz="2800" dirty="0"/>
              <a:t> to order.</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Service Level</a:t>
            </a:r>
          </a:p>
        </p:txBody>
      </p:sp>
      <p:sp>
        <p:nvSpPr>
          <p:cNvPr id="3" name="Content Placeholder 2"/>
          <p:cNvSpPr>
            <a:spLocks noGrp="1"/>
          </p:cNvSpPr>
          <p:nvPr>
            <p:ph idx="1"/>
          </p:nvPr>
        </p:nvSpPr>
        <p:spPr>
          <a:xfrm>
            <a:off x="822325" y="1846262"/>
            <a:ext cx="7543800" cy="713232"/>
          </a:xfrm>
        </p:spPr>
        <p:txBody>
          <a:bodyPr/>
          <a:lstStyle/>
          <a:p>
            <a:r>
              <a:rPr lang="en-US" sz="2400" dirty="0"/>
              <a:t>When demand is random, reorder point must account for desired service level (fill rate).</a:t>
            </a:r>
          </a:p>
        </p:txBody>
      </p:sp>
      <p:graphicFrame>
        <p:nvGraphicFramePr>
          <p:cNvPr id="10" name="Object 9"/>
          <p:cNvGraphicFramePr>
            <a:graphicFrameLocks noChangeAspect="1"/>
          </p:cNvGraphicFramePr>
          <p:nvPr>
            <p:extLst>
              <p:ext uri="{D42A27DB-BD31-4B8C-83A1-F6EECF244321}">
                <p14:modId xmlns:p14="http://schemas.microsoft.com/office/powerpoint/2010/main" val="690815765"/>
              </p:ext>
            </p:extLst>
          </p:nvPr>
        </p:nvGraphicFramePr>
        <p:xfrm>
          <a:off x="1066800" y="3269850"/>
          <a:ext cx="965200" cy="228600"/>
        </p:xfrm>
        <a:graphic>
          <a:graphicData uri="http://schemas.openxmlformats.org/presentationml/2006/ole">
            <mc:AlternateContent xmlns:mc="http://schemas.openxmlformats.org/markup-compatibility/2006">
              <mc:Choice xmlns:v="urn:schemas-microsoft-com:vml" Requires="v">
                <p:oleObj spid="_x0000_s13440" name="Equation" r:id="rId3" imgW="965160" imgH="228600" progId="Equation.DSMT4">
                  <p:embed/>
                </p:oleObj>
              </mc:Choice>
              <mc:Fallback>
                <p:oleObj name="Equation" r:id="rId3" imgW="965160" imgH="2286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3269850"/>
                        <a:ext cx="965200" cy="22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idx="11"/>
          </p:nvPr>
        </p:nvSpPr>
        <p:spPr>
          <a:xfrm>
            <a:off x="2271094" y="2775474"/>
            <a:ext cx="6415706" cy="1293369"/>
          </a:xfrm>
        </p:spPr>
        <p:txBody>
          <a:bodyPr/>
          <a:lstStyle/>
          <a:p>
            <a:r>
              <a:rPr lang="en-US" sz="2400" dirty="0"/>
              <a:t>s = safety stock</a:t>
            </a:r>
          </a:p>
          <a:p>
            <a:r>
              <a:rPr lang="en-US" sz="2400" dirty="0"/>
              <a:t>z = safety factor</a:t>
            </a:r>
          </a:p>
          <a:p>
            <a:r>
              <a:rPr lang="en-US" sz="2400" dirty="0"/>
              <a:t>σ = standard deviation in demand during lead time</a:t>
            </a:r>
          </a:p>
        </p:txBody>
      </p:sp>
      <p:sp>
        <p:nvSpPr>
          <p:cNvPr id="5" name="Content Placeholder 4"/>
          <p:cNvSpPr>
            <a:spLocks noGrp="1"/>
          </p:cNvSpPr>
          <p:nvPr>
            <p:ph idx="12"/>
          </p:nvPr>
        </p:nvSpPr>
        <p:spPr>
          <a:xfrm>
            <a:off x="820948" y="4321219"/>
            <a:ext cx="7543800" cy="1975104"/>
          </a:xfrm>
        </p:spPr>
        <p:txBody>
          <a:bodyPr/>
          <a:lstStyle/>
          <a:p>
            <a:r>
              <a:rPr lang="en-US" sz="2400" dirty="0"/>
              <a:t>Service level can be defined several ways:</a:t>
            </a:r>
          </a:p>
          <a:p>
            <a:pPr marL="292608" indent="-292608">
              <a:buClr>
                <a:srgbClr val="AB620E"/>
              </a:buClr>
              <a:buFont typeface="Arial" pitchFamily="34" charset="0"/>
              <a:buChar char="•"/>
            </a:pPr>
            <a:r>
              <a:rPr lang="en-US" sz="2200" dirty="0"/>
              <a:t>Probability all customer orders are filled while waiting for supply order to arrive.</a:t>
            </a:r>
          </a:p>
          <a:p>
            <a:pPr marL="292608" indent="-292608">
              <a:buClr>
                <a:srgbClr val="AB620E"/>
              </a:buClr>
              <a:buFont typeface="Arial" pitchFamily="34" charset="0"/>
              <a:buChar char="•"/>
            </a:pPr>
            <a:r>
              <a:rPr lang="en-US" sz="2200" dirty="0"/>
              <a:t>Percentage of demand filled from stock.</a:t>
            </a:r>
          </a:p>
          <a:p>
            <a:pPr marL="292608" indent="-292608">
              <a:buClr>
                <a:srgbClr val="AB620E"/>
              </a:buClr>
              <a:buFont typeface="Arial" pitchFamily="34" charset="0"/>
              <a:buChar char="•"/>
            </a:pPr>
            <a:r>
              <a:rPr lang="en-US" sz="2200" dirty="0"/>
              <a:t>Percentage of time item is on hand.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a:t>Probability Distribution of Demand over Lead Time </a:t>
            </a:r>
            <a:r>
              <a:rPr lang="en-US" sz="3100" dirty="0"/>
              <a:t>(Figure 14.8)</a:t>
            </a:r>
          </a:p>
        </p:txBody>
      </p:sp>
      <p:pic>
        <p:nvPicPr>
          <p:cNvPr id="15362" name="Picture 2" descr="Illustration of a probability distribution of demand during lead time."/>
          <p:cNvPicPr>
            <a:picLocks noChangeAspect="1" noChangeArrowheads="1"/>
          </p:cNvPicPr>
          <p:nvPr/>
        </p:nvPicPr>
        <p:blipFill>
          <a:blip r:embed="rId2"/>
          <a:srcRect/>
          <a:stretch>
            <a:fillRect/>
          </a:stretch>
        </p:blipFill>
        <p:spPr bwMode="auto">
          <a:xfrm>
            <a:off x="768339" y="2209800"/>
            <a:ext cx="5403861" cy="3520440"/>
          </a:xfrm>
          <a:prstGeom prst="rect">
            <a:avLst/>
          </a:prstGeom>
          <a:noFill/>
          <a:ln w="9525">
            <a:noFill/>
            <a:miter lim="800000"/>
            <a:headEnd/>
            <a:tailEnd/>
          </a:ln>
          <a:effectLst/>
        </p:spPr>
      </p:pic>
      <p:sp>
        <p:nvSpPr>
          <p:cNvPr id="3" name="Content Placeholder 2"/>
          <p:cNvSpPr>
            <a:spLocks noGrp="1"/>
          </p:cNvSpPr>
          <p:nvPr>
            <p:ph idx="1"/>
          </p:nvPr>
        </p:nvSpPr>
        <p:spPr>
          <a:xfrm>
            <a:off x="6324600" y="2926080"/>
            <a:ext cx="1828800" cy="1005840"/>
          </a:xfrm>
        </p:spPr>
        <p:txBody>
          <a:bodyPr/>
          <a:lstStyle/>
          <a:p>
            <a:r>
              <a:rPr lang="en-US" sz="1600" i="1" dirty="0"/>
              <a:t>m</a:t>
            </a:r>
            <a:r>
              <a:rPr lang="en-US" sz="1600" dirty="0"/>
              <a:t> = mean demand</a:t>
            </a:r>
          </a:p>
          <a:p>
            <a:r>
              <a:rPr lang="en-US" sz="1600" i="1" dirty="0"/>
              <a:t>R</a:t>
            </a:r>
            <a:r>
              <a:rPr lang="en-US" sz="1600" dirty="0"/>
              <a:t> = Reorder point</a:t>
            </a:r>
          </a:p>
          <a:p>
            <a:r>
              <a:rPr lang="en-US" sz="1600" i="1" dirty="0"/>
              <a:t>s</a:t>
            </a:r>
            <a:r>
              <a:rPr lang="en-US" sz="1600" dirty="0"/>
              <a:t> = safety stock</a:t>
            </a:r>
          </a:p>
        </p:txBody>
      </p:sp>
      <p:sp>
        <p:nvSpPr>
          <p:cNvPr id="6" name="Content Placeholder 5"/>
          <p:cNvSpPr>
            <a:spLocks noGrp="1"/>
          </p:cNvSpPr>
          <p:nvPr>
            <p:ph idx="13"/>
          </p:nvPr>
        </p:nvSpPr>
        <p:spPr>
          <a:xfrm>
            <a:off x="2816352" y="6019800"/>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Periodic Review (P) System </a:t>
            </a:r>
            <a:r>
              <a:rPr lang="en-US" sz="1000" dirty="0"/>
              <a:t>1</a:t>
            </a:r>
          </a:p>
        </p:txBody>
      </p:sp>
      <p:sp>
        <p:nvSpPr>
          <p:cNvPr id="3" name="Content Placeholder 2"/>
          <p:cNvSpPr>
            <a:spLocks noGrp="1"/>
          </p:cNvSpPr>
          <p:nvPr>
            <p:ph idx="1"/>
          </p:nvPr>
        </p:nvSpPr>
        <p:spPr>
          <a:xfrm>
            <a:off x="822325" y="1846262"/>
            <a:ext cx="7543800" cy="1289304"/>
          </a:xfrm>
        </p:spPr>
        <p:txBody>
          <a:bodyPr/>
          <a:lstStyle/>
          <a:p>
            <a:pPr>
              <a:buClr>
                <a:srgbClr val="AB620E"/>
              </a:buClr>
            </a:pPr>
            <a:r>
              <a:rPr lang="en-US" sz="2800" dirty="0"/>
              <a:t>Review inventory position at </a:t>
            </a:r>
            <a:r>
              <a:rPr lang="en-US" sz="2800" i="1" dirty="0"/>
              <a:t>fixed interval</a:t>
            </a:r>
            <a:r>
              <a:rPr lang="en-US" sz="2800" dirty="0"/>
              <a:t> (</a:t>
            </a:r>
            <a:r>
              <a:rPr lang="en-US" sz="2800" dirty="0">
                <a:solidFill>
                  <a:srgbClr val="0070C0"/>
                </a:solidFill>
              </a:rPr>
              <a:t>P</a:t>
            </a:r>
            <a:r>
              <a:rPr lang="en-US" sz="2800" dirty="0"/>
              <a:t>).</a:t>
            </a:r>
          </a:p>
          <a:p>
            <a:pPr lvl="1"/>
            <a:r>
              <a:rPr lang="en-US" sz="2800" dirty="0"/>
              <a:t>For example, bread delivery truck visits grocery stores on same days each week.</a:t>
            </a:r>
          </a:p>
        </p:txBody>
      </p:sp>
      <p:sp>
        <p:nvSpPr>
          <p:cNvPr id="4" name="Content Placeholder 3"/>
          <p:cNvSpPr>
            <a:spLocks noGrp="1"/>
          </p:cNvSpPr>
          <p:nvPr>
            <p:ph idx="11"/>
          </p:nvPr>
        </p:nvSpPr>
        <p:spPr>
          <a:xfrm>
            <a:off x="820948" y="3352800"/>
            <a:ext cx="7543800" cy="1865376"/>
          </a:xfrm>
        </p:spPr>
        <p:txBody>
          <a:bodyPr/>
          <a:lstStyle/>
          <a:p>
            <a:pPr>
              <a:buClr>
                <a:srgbClr val="AB620E"/>
              </a:buClr>
            </a:pPr>
            <a:r>
              <a:rPr lang="en-US" sz="2800" dirty="0"/>
              <a:t>Inventory brought up to a </a:t>
            </a:r>
            <a:r>
              <a:rPr lang="en-US" sz="2800" dirty="0">
                <a:solidFill>
                  <a:srgbClr val="0070C0"/>
                </a:solidFill>
              </a:rPr>
              <a:t>Target level</a:t>
            </a:r>
            <a:r>
              <a:rPr lang="en-US" sz="2800" dirty="0"/>
              <a:t>.</a:t>
            </a:r>
          </a:p>
          <a:p>
            <a:pPr>
              <a:buClr>
                <a:srgbClr val="AB620E"/>
              </a:buClr>
            </a:pPr>
            <a:r>
              <a:rPr lang="en-US" sz="2800" dirty="0"/>
              <a:t>Order quantity varies according to demand.</a:t>
            </a:r>
          </a:p>
          <a:p>
            <a:pPr>
              <a:buClr>
                <a:srgbClr val="AB620E"/>
              </a:buClr>
            </a:pPr>
            <a:r>
              <a:rPr lang="en-US" sz="2800" dirty="0"/>
              <a:t>Also called fixed-order-interval system or </a:t>
            </a:r>
            <a:r>
              <a:rPr lang="en-US" sz="2800" dirty="0">
                <a:solidFill>
                  <a:srgbClr val="0070C0"/>
                </a:solidFill>
              </a:rPr>
              <a:t>P system</a:t>
            </a:r>
            <a:r>
              <a:rPr lang="en-US" sz="2800" dirty="0"/>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Periodic Review (P) System </a:t>
            </a:r>
            <a:r>
              <a:rPr lang="en-US" sz="2800" dirty="0"/>
              <a:t>(Figure 14.9)</a:t>
            </a:r>
          </a:p>
        </p:txBody>
      </p:sp>
      <p:pic>
        <p:nvPicPr>
          <p:cNvPr id="16386" name="Picture 2" descr="Illustration of a periodic review system for maintaining inventory."/>
          <p:cNvPicPr>
            <a:picLocks noChangeAspect="1" noChangeArrowheads="1"/>
          </p:cNvPicPr>
          <p:nvPr/>
        </p:nvPicPr>
        <p:blipFill>
          <a:blip r:embed="rId2"/>
          <a:srcRect/>
          <a:stretch>
            <a:fillRect/>
          </a:stretch>
        </p:blipFill>
        <p:spPr bwMode="auto">
          <a:xfrm>
            <a:off x="2286000" y="1825957"/>
            <a:ext cx="4813830" cy="2834640"/>
          </a:xfrm>
          <a:prstGeom prst="rect">
            <a:avLst/>
          </a:prstGeom>
          <a:noFill/>
          <a:ln w="9525">
            <a:noFill/>
            <a:miter lim="800000"/>
            <a:headEnd/>
            <a:tailEnd/>
          </a:ln>
          <a:effectLst/>
        </p:spPr>
      </p:pic>
      <p:sp>
        <p:nvSpPr>
          <p:cNvPr id="3" name="Content Placeholder 2"/>
          <p:cNvSpPr>
            <a:spLocks noGrp="1"/>
          </p:cNvSpPr>
          <p:nvPr>
            <p:ph idx="1"/>
          </p:nvPr>
        </p:nvSpPr>
        <p:spPr>
          <a:xfrm>
            <a:off x="990600" y="4660597"/>
            <a:ext cx="2880360" cy="1307592"/>
          </a:xfrm>
        </p:spPr>
        <p:txBody>
          <a:bodyPr/>
          <a:lstStyle/>
          <a:p>
            <a:r>
              <a:rPr lang="en-US" sz="1600" dirty="0"/>
              <a:t>T = target level</a:t>
            </a:r>
          </a:p>
          <a:p>
            <a:r>
              <a:rPr lang="en-US" sz="1600" dirty="0"/>
              <a:t>Q = order quantities</a:t>
            </a:r>
          </a:p>
          <a:p>
            <a:r>
              <a:rPr lang="en-US" sz="1600" dirty="0"/>
              <a:t>L = lead time</a:t>
            </a:r>
          </a:p>
          <a:p>
            <a:r>
              <a:rPr lang="en-US" sz="1600" dirty="0"/>
              <a:t>P = time between orders (period)</a:t>
            </a:r>
          </a:p>
        </p:txBody>
      </p:sp>
      <p:sp>
        <p:nvSpPr>
          <p:cNvPr id="4" name="Content Placeholder 3"/>
          <p:cNvSpPr>
            <a:spLocks noGrp="1"/>
          </p:cNvSpPr>
          <p:nvPr>
            <p:ph idx="1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Definitions</a:t>
            </a:r>
          </a:p>
        </p:txBody>
      </p:sp>
      <p:sp>
        <p:nvSpPr>
          <p:cNvPr id="3" name="Content Placeholder 2"/>
          <p:cNvSpPr>
            <a:spLocks noGrp="1"/>
          </p:cNvSpPr>
          <p:nvPr>
            <p:ph idx="1"/>
          </p:nvPr>
        </p:nvSpPr>
        <p:spPr>
          <a:xfrm>
            <a:off x="822325" y="1846262"/>
            <a:ext cx="7543800" cy="1280160"/>
          </a:xfrm>
        </p:spPr>
        <p:txBody>
          <a:bodyPr/>
          <a:lstStyle/>
          <a:p>
            <a:r>
              <a:rPr lang="en-US" sz="2800" b="1" u="sng" dirty="0">
                <a:solidFill>
                  <a:srgbClr val="00642D"/>
                </a:solidFill>
              </a:rPr>
              <a:t>Inventory</a:t>
            </a:r>
          </a:p>
          <a:p>
            <a:r>
              <a:rPr lang="en-US" sz="2600" dirty="0"/>
              <a:t>A stock of materials used to facilitate production or satisfy customer demands.</a:t>
            </a:r>
          </a:p>
        </p:txBody>
      </p:sp>
      <p:sp>
        <p:nvSpPr>
          <p:cNvPr id="4" name="Content Placeholder 3"/>
          <p:cNvSpPr>
            <a:spLocks noGrp="1"/>
          </p:cNvSpPr>
          <p:nvPr>
            <p:ph idx="11"/>
          </p:nvPr>
        </p:nvSpPr>
        <p:spPr>
          <a:xfrm>
            <a:off x="820948" y="3398520"/>
            <a:ext cx="3674852" cy="2194560"/>
          </a:xfrm>
        </p:spPr>
        <p:txBody>
          <a:bodyPr/>
          <a:lstStyle/>
          <a:p>
            <a:r>
              <a:rPr lang="en-US" sz="2600" dirty="0"/>
              <a:t>Types of inventory</a:t>
            </a:r>
          </a:p>
          <a:p>
            <a:pPr marL="292608" indent="-292608">
              <a:buClr>
                <a:srgbClr val="AB620E"/>
              </a:buClr>
              <a:buFont typeface="Arial" pitchFamily="34" charset="0"/>
              <a:buChar char="•"/>
            </a:pPr>
            <a:r>
              <a:rPr lang="en-US" sz="2400" dirty="0">
                <a:solidFill>
                  <a:srgbClr val="0070C0"/>
                </a:solidFill>
              </a:rPr>
              <a:t>Raw materials</a:t>
            </a:r>
            <a:r>
              <a:rPr lang="en-US" sz="2400" dirty="0"/>
              <a:t>, purchased parts (R</a:t>
            </a:r>
            <a:r>
              <a:rPr lang="en-US" sz="100" dirty="0"/>
              <a:t> </a:t>
            </a:r>
            <a:r>
              <a:rPr lang="en-US" sz="2400" dirty="0"/>
              <a:t>M).</a:t>
            </a:r>
          </a:p>
          <a:p>
            <a:pPr marL="292608" indent="-292608">
              <a:buClr>
                <a:srgbClr val="AB620E"/>
              </a:buClr>
              <a:buFont typeface="Arial" pitchFamily="34" charset="0"/>
              <a:buChar char="•"/>
            </a:pPr>
            <a:r>
              <a:rPr lang="en-US" sz="2400" dirty="0">
                <a:solidFill>
                  <a:srgbClr val="0070C0"/>
                </a:solidFill>
              </a:rPr>
              <a:t>Work in process</a:t>
            </a:r>
            <a:r>
              <a:rPr lang="en-US" sz="2400" dirty="0"/>
              <a:t> (W</a:t>
            </a:r>
            <a:r>
              <a:rPr lang="en-US" sz="1100" dirty="0"/>
              <a:t> </a:t>
            </a:r>
            <a:r>
              <a:rPr lang="en-US" sz="2400" dirty="0"/>
              <a:t>I</a:t>
            </a:r>
            <a:r>
              <a:rPr lang="en-US" sz="100" dirty="0"/>
              <a:t> </a:t>
            </a:r>
            <a:r>
              <a:rPr lang="en-US" sz="2400" dirty="0"/>
              <a:t>P).</a:t>
            </a:r>
          </a:p>
          <a:p>
            <a:pPr marL="292608" indent="-292608">
              <a:buClr>
                <a:srgbClr val="AB620E"/>
              </a:buClr>
              <a:buFont typeface="Arial" pitchFamily="34" charset="0"/>
              <a:buChar char="•"/>
            </a:pPr>
            <a:r>
              <a:rPr lang="en-US" sz="2400" dirty="0">
                <a:solidFill>
                  <a:srgbClr val="0070C0"/>
                </a:solidFill>
              </a:rPr>
              <a:t>Finished goods</a:t>
            </a:r>
            <a:r>
              <a:rPr lang="en-US" sz="2400" dirty="0"/>
              <a:t> (F</a:t>
            </a:r>
            <a:r>
              <a:rPr lang="en-US" sz="100" dirty="0"/>
              <a:t> </a:t>
            </a:r>
            <a:r>
              <a:rPr lang="en-US" sz="2400" dirty="0"/>
              <a:t>G).</a:t>
            </a:r>
          </a:p>
        </p:txBody>
      </p:sp>
      <p:pic>
        <p:nvPicPr>
          <p:cNvPr id="1027" name="Picture 3">
            <a:extLst>
              <a:ext uri="{C183D7F6-B498-43B3-948B-1728B52AA6E4}">
                <adec:decorative xmlns:adec="http://schemas.microsoft.com/office/drawing/2017/decorative" val="1"/>
              </a:ext>
            </a:extLst>
          </p:cNvPr>
          <p:cNvPicPr>
            <a:picLocks noChangeAspect="1" noChangeArrowheads="1"/>
          </p:cNvPicPr>
          <p:nvPr/>
        </p:nvPicPr>
        <p:blipFill>
          <a:blip r:embed="rId2"/>
          <a:srcRect/>
          <a:stretch>
            <a:fillRect/>
          </a:stretch>
        </p:blipFill>
        <p:spPr bwMode="auto">
          <a:xfrm>
            <a:off x="4949564" y="3398520"/>
            <a:ext cx="3343008" cy="2743200"/>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Periodic Review (P) System </a:t>
            </a:r>
            <a:r>
              <a:rPr lang="en-US" sz="1000" dirty="0"/>
              <a:t>2</a:t>
            </a:r>
          </a:p>
        </p:txBody>
      </p:sp>
      <p:sp>
        <p:nvSpPr>
          <p:cNvPr id="3" name="Content Placeholder 2"/>
          <p:cNvSpPr>
            <a:spLocks noGrp="1"/>
          </p:cNvSpPr>
          <p:nvPr>
            <p:ph idx="1"/>
          </p:nvPr>
        </p:nvSpPr>
        <p:spPr>
          <a:xfrm>
            <a:off x="822325" y="1846263"/>
            <a:ext cx="7543800" cy="438912"/>
          </a:xfrm>
        </p:spPr>
        <p:txBody>
          <a:bodyPr/>
          <a:lstStyle/>
          <a:p>
            <a:r>
              <a:rPr lang="en-US" sz="2800" dirty="0"/>
              <a:t>P = time between orders</a:t>
            </a:r>
          </a:p>
        </p:txBody>
      </p:sp>
      <p:graphicFrame>
        <p:nvGraphicFramePr>
          <p:cNvPr id="14" name="Object 13"/>
          <p:cNvGraphicFramePr>
            <a:graphicFrameLocks noChangeAspect="1"/>
          </p:cNvGraphicFramePr>
          <p:nvPr>
            <p:extLst>
              <p:ext uri="{D42A27DB-BD31-4B8C-83A1-F6EECF244321}">
                <p14:modId xmlns:p14="http://schemas.microsoft.com/office/powerpoint/2010/main" val="2781075673"/>
              </p:ext>
            </p:extLst>
          </p:nvPr>
        </p:nvGraphicFramePr>
        <p:xfrm>
          <a:off x="2682797" y="2470674"/>
          <a:ext cx="3537107" cy="346364"/>
        </p:xfrm>
        <a:graphic>
          <a:graphicData uri="http://schemas.openxmlformats.org/presentationml/2006/ole">
            <mc:AlternateContent xmlns:mc="http://schemas.openxmlformats.org/markup-compatibility/2006">
              <mc:Choice xmlns:v="urn:schemas-microsoft-com:vml" Requires="v">
                <p:oleObj spid="_x0000_s17680" name="Equation" r:id="rId3" imgW="4279680" imgH="419040" progId="Equation.DSMT4">
                  <p:embed/>
                </p:oleObj>
              </mc:Choice>
              <mc:Fallback>
                <p:oleObj name="Equation" r:id="rId3" imgW="4279680" imgH="419040" progId="Equation.DSMT4">
                  <p:embed/>
                  <p:pic>
                    <p:nvPicPr>
                      <p:cNvPr id="0" name="Picture 2"/>
                      <p:cNvPicPr>
                        <a:picLocks noChangeAspect="1" noChangeArrowheads="1"/>
                      </p:cNvPicPr>
                      <p:nvPr/>
                    </p:nvPicPr>
                    <p:blipFill>
                      <a:blip r:embed="rId4"/>
                      <a:srcRect/>
                      <a:stretch>
                        <a:fillRect/>
                      </a:stretch>
                    </p:blipFill>
                    <p:spPr bwMode="auto">
                      <a:xfrm>
                        <a:off x="2682797" y="2470674"/>
                        <a:ext cx="3537107" cy="3463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idx="11"/>
          </p:nvPr>
        </p:nvSpPr>
        <p:spPr>
          <a:xfrm>
            <a:off x="820948" y="3101790"/>
            <a:ext cx="7543800" cy="438912"/>
          </a:xfrm>
        </p:spPr>
        <p:txBody>
          <a:bodyPr/>
          <a:lstStyle/>
          <a:p>
            <a:r>
              <a:rPr lang="en-US" sz="2800" dirty="0"/>
              <a:t>T = target inventory level</a:t>
            </a:r>
          </a:p>
        </p:txBody>
      </p:sp>
      <p:graphicFrame>
        <p:nvGraphicFramePr>
          <p:cNvPr id="15" name="Object 14"/>
          <p:cNvGraphicFramePr>
            <a:graphicFrameLocks noChangeAspect="1"/>
          </p:cNvGraphicFramePr>
          <p:nvPr>
            <p:extLst>
              <p:ext uri="{D42A27DB-BD31-4B8C-83A1-F6EECF244321}">
                <p14:modId xmlns:p14="http://schemas.microsoft.com/office/powerpoint/2010/main" val="1487715504"/>
              </p:ext>
            </p:extLst>
          </p:nvPr>
        </p:nvGraphicFramePr>
        <p:xfrm>
          <a:off x="849635" y="4559300"/>
          <a:ext cx="1511300" cy="330200"/>
        </p:xfrm>
        <a:graphic>
          <a:graphicData uri="http://schemas.openxmlformats.org/presentationml/2006/ole">
            <mc:AlternateContent xmlns:mc="http://schemas.openxmlformats.org/markup-compatibility/2006">
              <mc:Choice xmlns:v="urn:schemas-microsoft-com:vml" Requires="v">
                <p:oleObj spid="_x0000_s17681" name="Equation" r:id="rId5" imgW="1511280" imgH="330120" progId="Equation.DSMT4">
                  <p:embed/>
                </p:oleObj>
              </mc:Choice>
              <mc:Fallback>
                <p:oleObj name="Equation" r:id="rId5" imgW="1511280" imgH="330120" progId="Equation.DSMT4">
                  <p:embed/>
                  <p:pic>
                    <p:nvPicPr>
                      <p:cNvPr id="0" name="Picture 3"/>
                      <p:cNvPicPr>
                        <a:picLocks noChangeAspect="1" noChangeArrowheads="1"/>
                      </p:cNvPicPr>
                      <p:nvPr/>
                    </p:nvPicPr>
                    <p:blipFill>
                      <a:blip r:embed="rId6"/>
                      <a:srcRect/>
                      <a:stretch>
                        <a:fillRect/>
                      </a:stretch>
                    </p:blipFill>
                    <p:spPr bwMode="auto">
                      <a:xfrm>
                        <a:off x="849635" y="4559300"/>
                        <a:ext cx="15113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Content Placeholder 4"/>
          <p:cNvSpPr>
            <a:spLocks noGrp="1"/>
          </p:cNvSpPr>
          <p:nvPr>
            <p:ph idx="12"/>
          </p:nvPr>
        </p:nvSpPr>
        <p:spPr>
          <a:xfrm>
            <a:off x="2895600" y="3810000"/>
            <a:ext cx="5469148" cy="867167"/>
          </a:xfrm>
        </p:spPr>
        <p:txBody>
          <a:bodyPr/>
          <a:lstStyle/>
          <a:p>
            <a:r>
              <a:rPr lang="en-US" sz="2400" dirty="0"/>
              <a:t>where</a:t>
            </a:r>
          </a:p>
          <a:p>
            <a:r>
              <a:rPr lang="en-US" sz="2400" i="1" dirty="0"/>
              <a:t>T</a:t>
            </a:r>
            <a:r>
              <a:rPr lang="en-US" sz="2400" dirty="0"/>
              <a:t> = target inventory level</a:t>
            </a:r>
          </a:p>
        </p:txBody>
      </p:sp>
      <p:graphicFrame>
        <p:nvGraphicFramePr>
          <p:cNvPr id="8" name="Object 7">
            <a:extLst>
              <a:ext uri="{FF2B5EF4-FFF2-40B4-BE49-F238E27FC236}">
                <a16:creationId xmlns:a16="http://schemas.microsoft.com/office/drawing/2014/main" id="{0D0105AA-229E-496A-B28D-E37D72EB9A0E}"/>
              </a:ext>
            </a:extLst>
          </p:cNvPr>
          <p:cNvGraphicFramePr>
            <a:graphicFrameLocks noChangeAspect="1"/>
          </p:cNvGraphicFramePr>
          <p:nvPr>
            <p:extLst>
              <p:ext uri="{D42A27DB-BD31-4B8C-83A1-F6EECF244321}">
                <p14:modId xmlns:p14="http://schemas.microsoft.com/office/powerpoint/2010/main" val="627222130"/>
              </p:ext>
            </p:extLst>
          </p:nvPr>
        </p:nvGraphicFramePr>
        <p:xfrm>
          <a:off x="2895600" y="4779084"/>
          <a:ext cx="3799505" cy="776695"/>
        </p:xfrm>
        <a:graphic>
          <a:graphicData uri="http://schemas.openxmlformats.org/presentationml/2006/ole">
            <mc:AlternateContent xmlns:mc="http://schemas.openxmlformats.org/markup-compatibility/2006">
              <mc:Choice xmlns:v="urn:schemas-microsoft-com:vml" Requires="v">
                <p:oleObj spid="_x0000_s17682" name="Equation" r:id="rId7" imgW="4597200" imgH="939600" progId="Equation.DSMT4">
                  <p:embed/>
                </p:oleObj>
              </mc:Choice>
              <mc:Fallback>
                <p:oleObj name="Equation" r:id="rId7" imgW="4597200" imgH="939600" progId="Equation.DSMT4">
                  <p:embed/>
                  <p:pic>
                    <p:nvPicPr>
                      <p:cNvPr id="15" name="Object 14"/>
                      <p:cNvPicPr>
                        <a:picLocks noChangeAspect="1" noChangeArrowheads="1"/>
                      </p:cNvPicPr>
                      <p:nvPr/>
                    </p:nvPicPr>
                    <p:blipFill>
                      <a:blip r:embed="rId8"/>
                      <a:srcRect/>
                      <a:stretch>
                        <a:fillRect/>
                      </a:stretch>
                    </p:blipFill>
                    <p:spPr bwMode="auto">
                      <a:xfrm>
                        <a:off x="2895600" y="4779084"/>
                        <a:ext cx="3799505" cy="7766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 System Service Level</a:t>
            </a:r>
          </a:p>
        </p:txBody>
      </p:sp>
      <p:sp>
        <p:nvSpPr>
          <p:cNvPr id="3" name="Content Placeholder 2"/>
          <p:cNvSpPr>
            <a:spLocks noGrp="1"/>
          </p:cNvSpPr>
          <p:nvPr>
            <p:ph idx="1"/>
          </p:nvPr>
        </p:nvSpPr>
        <p:spPr>
          <a:xfrm>
            <a:off x="822325" y="1846263"/>
            <a:ext cx="7543800" cy="438912"/>
          </a:xfrm>
        </p:spPr>
        <p:txBody>
          <a:bodyPr/>
          <a:lstStyle/>
          <a:p>
            <a:r>
              <a:rPr lang="en-US" sz="2800" dirty="0">
                <a:solidFill>
                  <a:schemeClr val="tx1"/>
                </a:solidFill>
              </a:rPr>
              <a:t>Safety stock must cover a longer interval: (P + L)</a:t>
            </a:r>
          </a:p>
        </p:txBody>
      </p:sp>
      <p:graphicFrame>
        <p:nvGraphicFramePr>
          <p:cNvPr id="10" name="Object 9"/>
          <p:cNvGraphicFramePr>
            <a:graphicFrameLocks noChangeAspect="1"/>
          </p:cNvGraphicFramePr>
          <p:nvPr>
            <p:extLst>
              <p:ext uri="{D42A27DB-BD31-4B8C-83A1-F6EECF244321}">
                <p14:modId xmlns:p14="http://schemas.microsoft.com/office/powerpoint/2010/main" val="2675182361"/>
              </p:ext>
            </p:extLst>
          </p:nvPr>
        </p:nvGraphicFramePr>
        <p:xfrm>
          <a:off x="3886200" y="2489200"/>
          <a:ext cx="1104900" cy="330200"/>
        </p:xfrm>
        <a:graphic>
          <a:graphicData uri="http://schemas.openxmlformats.org/presentationml/2006/ole">
            <mc:AlternateContent xmlns:mc="http://schemas.openxmlformats.org/markup-compatibility/2006">
              <mc:Choice xmlns:v="urn:schemas-microsoft-com:vml" Requires="v">
                <p:oleObj spid="_x0000_s18577" name="Equation" r:id="rId3" imgW="1104840" imgH="330120" progId="Equation.DSMT4">
                  <p:embed/>
                </p:oleObj>
              </mc:Choice>
              <mc:Fallback>
                <p:oleObj name="Equation" r:id="rId3" imgW="1104840" imgH="330120" progId="Equation.DSMT4">
                  <p:embed/>
                  <p:pic>
                    <p:nvPicPr>
                      <p:cNvPr id="0" name="Picture 2"/>
                      <p:cNvPicPr>
                        <a:picLocks noChangeAspect="1" noChangeArrowheads="1"/>
                      </p:cNvPicPr>
                      <p:nvPr/>
                    </p:nvPicPr>
                    <p:blipFill>
                      <a:blip r:embed="rId4"/>
                      <a:srcRect/>
                      <a:stretch>
                        <a:fillRect/>
                      </a:stretch>
                    </p:blipFill>
                    <p:spPr bwMode="auto">
                      <a:xfrm>
                        <a:off x="3886200" y="2489200"/>
                        <a:ext cx="1104900"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idx="11"/>
          </p:nvPr>
        </p:nvSpPr>
        <p:spPr>
          <a:xfrm>
            <a:off x="820948" y="3187880"/>
            <a:ext cx="7543800" cy="1003120"/>
          </a:xfrm>
        </p:spPr>
        <p:txBody>
          <a:bodyPr/>
          <a:lstStyle/>
          <a:p>
            <a:r>
              <a:rPr lang="en-US" sz="2800" dirty="0"/>
              <a:t>where</a:t>
            </a:r>
          </a:p>
          <a:p>
            <a:pPr indent="182563"/>
            <a:r>
              <a:rPr lang="en-US" sz="2800" i="1" dirty="0"/>
              <a:t>z = </a:t>
            </a:r>
            <a:r>
              <a:rPr lang="en-US" sz="2800" dirty="0"/>
              <a:t>safety factor</a:t>
            </a:r>
          </a:p>
        </p:txBody>
      </p:sp>
      <p:graphicFrame>
        <p:nvGraphicFramePr>
          <p:cNvPr id="6" name="Object 5">
            <a:extLst>
              <a:ext uri="{FF2B5EF4-FFF2-40B4-BE49-F238E27FC236}">
                <a16:creationId xmlns:a16="http://schemas.microsoft.com/office/drawing/2014/main" id="{FE3A97E3-ED83-4629-BC56-D4FB68301DC4}"/>
              </a:ext>
            </a:extLst>
          </p:cNvPr>
          <p:cNvGraphicFramePr>
            <a:graphicFrameLocks noChangeAspect="1"/>
          </p:cNvGraphicFramePr>
          <p:nvPr>
            <p:extLst>
              <p:ext uri="{D42A27DB-BD31-4B8C-83A1-F6EECF244321}">
                <p14:modId xmlns:p14="http://schemas.microsoft.com/office/powerpoint/2010/main" val="3996540313"/>
              </p:ext>
            </p:extLst>
          </p:nvPr>
        </p:nvGraphicFramePr>
        <p:xfrm>
          <a:off x="877455" y="4283402"/>
          <a:ext cx="6361545" cy="300182"/>
        </p:xfrm>
        <a:graphic>
          <a:graphicData uri="http://schemas.openxmlformats.org/presentationml/2006/ole">
            <mc:AlternateContent xmlns:mc="http://schemas.openxmlformats.org/markup-compatibility/2006">
              <mc:Choice xmlns:v="urn:schemas-microsoft-com:vml" Requires="v">
                <p:oleObj spid="_x0000_s18578" name="Equation" r:id="rId5" imgW="6997680" imgH="330120" progId="Equation.DSMT4">
                  <p:embed/>
                </p:oleObj>
              </mc:Choice>
              <mc:Fallback>
                <p:oleObj name="Equation" r:id="rId5" imgW="6997680" imgH="330120" progId="Equation.DSMT4">
                  <p:embed/>
                  <p:pic>
                    <p:nvPicPr>
                      <p:cNvPr id="10" name="Object 9"/>
                      <p:cNvPicPr>
                        <a:picLocks noChangeAspect="1" noChangeArrowheads="1"/>
                      </p:cNvPicPr>
                      <p:nvPr/>
                    </p:nvPicPr>
                    <p:blipFill>
                      <a:blip r:embed="rId6"/>
                      <a:srcRect/>
                      <a:stretch>
                        <a:fillRect/>
                      </a:stretch>
                    </p:blipFill>
                    <p:spPr bwMode="auto">
                      <a:xfrm>
                        <a:off x="877455" y="4283402"/>
                        <a:ext cx="6361545" cy="3001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Service Level Versus Inventory Level </a:t>
            </a:r>
            <a:r>
              <a:rPr lang="en-US" sz="2800" dirty="0"/>
              <a:t>(Figure 14.10)</a:t>
            </a:r>
          </a:p>
        </p:txBody>
      </p:sp>
      <p:pic>
        <p:nvPicPr>
          <p:cNvPr id="19458" name="Picture 2" descr="Graph illustrates service level versus inventory level."/>
          <p:cNvPicPr>
            <a:picLocks noChangeAspect="1" noChangeArrowheads="1"/>
          </p:cNvPicPr>
          <p:nvPr/>
        </p:nvPicPr>
        <p:blipFill>
          <a:blip r:embed="rId2"/>
          <a:srcRect/>
          <a:stretch>
            <a:fillRect/>
          </a:stretch>
        </p:blipFill>
        <p:spPr bwMode="auto">
          <a:xfrm>
            <a:off x="1380392" y="1924809"/>
            <a:ext cx="6504517" cy="3956851"/>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Using P and Q System in Practice</a:t>
            </a:r>
          </a:p>
        </p:txBody>
      </p:sp>
      <p:sp>
        <p:nvSpPr>
          <p:cNvPr id="3" name="Content Placeholder 2"/>
          <p:cNvSpPr>
            <a:spLocks noGrp="1"/>
          </p:cNvSpPr>
          <p:nvPr>
            <p:ph idx="1"/>
          </p:nvPr>
        </p:nvSpPr>
        <p:spPr>
          <a:xfrm>
            <a:off x="822325" y="1846262"/>
            <a:ext cx="7635240" cy="4343400"/>
          </a:xfrm>
        </p:spPr>
        <p:txBody>
          <a:bodyPr/>
          <a:lstStyle/>
          <a:p>
            <a:pPr marL="292608" indent="-292608">
              <a:buClr>
                <a:srgbClr val="AB620E"/>
              </a:buClr>
              <a:buFont typeface="Arial" pitchFamily="34" charset="0"/>
              <a:buChar char="•"/>
            </a:pPr>
            <a:r>
              <a:rPr lang="en-US" sz="2600" dirty="0"/>
              <a:t>Use P system when orders must be placed at </a:t>
            </a:r>
            <a:r>
              <a:rPr lang="en-US" sz="2600" u="sng" dirty="0"/>
              <a:t>specified intervals</a:t>
            </a:r>
            <a:r>
              <a:rPr lang="en-US" sz="2600" dirty="0"/>
              <a:t>.</a:t>
            </a:r>
          </a:p>
          <a:p>
            <a:pPr marL="292608" indent="-292608">
              <a:buClr>
                <a:srgbClr val="AB620E"/>
              </a:buClr>
              <a:buFont typeface="Arial" pitchFamily="34" charset="0"/>
              <a:buChar char="•"/>
            </a:pPr>
            <a:r>
              <a:rPr lang="en-US" sz="2600" dirty="0"/>
              <a:t>Use P systems when multiple items ordered from the same supplier (</a:t>
            </a:r>
            <a:r>
              <a:rPr lang="en-US" sz="2600" u="sng" dirty="0"/>
              <a:t>joint-replenishment</a:t>
            </a:r>
            <a:r>
              <a:rPr lang="en-US" sz="2600" dirty="0"/>
              <a:t>).</a:t>
            </a:r>
          </a:p>
          <a:p>
            <a:pPr marL="292608" indent="-292608">
              <a:buClr>
                <a:srgbClr val="AB620E"/>
              </a:buClr>
              <a:buFont typeface="Arial" pitchFamily="34" charset="0"/>
              <a:buChar char="•"/>
            </a:pPr>
            <a:r>
              <a:rPr lang="en-US" sz="2600" dirty="0"/>
              <a:t>Use Q system for </a:t>
            </a:r>
            <a:r>
              <a:rPr lang="en-US" sz="2600" u="sng" dirty="0"/>
              <a:t>expensive items</a:t>
            </a:r>
            <a:r>
              <a:rPr lang="en-US" sz="2600" dirty="0"/>
              <a:t>; P for inexpensive.</a:t>
            </a:r>
          </a:p>
          <a:p>
            <a:pPr marL="292608" indent="-292608">
              <a:buClr>
                <a:srgbClr val="AB620E"/>
              </a:buClr>
              <a:buFont typeface="Arial" pitchFamily="34" charset="0"/>
              <a:buChar char="•"/>
            </a:pPr>
            <a:r>
              <a:rPr lang="en-US" sz="2600" dirty="0"/>
              <a:t>P requires </a:t>
            </a:r>
            <a:r>
              <a:rPr lang="en-US" sz="2600" u="sng" dirty="0"/>
              <a:t>more safety stock</a:t>
            </a:r>
            <a:r>
              <a:rPr lang="en-US" sz="2600" dirty="0"/>
              <a:t> (and is more likely to </a:t>
            </a:r>
            <a:r>
              <a:rPr lang="en-US" sz="2600" dirty="0" err="1"/>
              <a:t>stockout</a:t>
            </a:r>
            <a:r>
              <a:rPr lang="en-US" sz="2600" dirty="0"/>
              <a:t>) since the system cannot respond quickly to increased demand.</a:t>
            </a:r>
          </a:p>
          <a:p>
            <a:pPr marL="292608" indent="-292608">
              <a:buClr>
                <a:srgbClr val="AB620E"/>
              </a:buClr>
              <a:buFont typeface="Arial" pitchFamily="34" charset="0"/>
              <a:buChar char="•"/>
            </a:pPr>
            <a:r>
              <a:rPr lang="en-US" sz="2600" dirty="0"/>
              <a:t>Either may be more costly: P in safety stock, Q in monitoring costs.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 and Q Systems </a:t>
            </a:r>
            <a:r>
              <a:rPr lang="en-US" sz="4000" i="1" dirty="0"/>
              <a:t>at Home</a:t>
            </a:r>
          </a:p>
        </p:txBody>
      </p:sp>
      <p:sp>
        <p:nvSpPr>
          <p:cNvPr id="3" name="Content Placeholder 2"/>
          <p:cNvSpPr>
            <a:spLocks noGrp="1"/>
          </p:cNvSpPr>
          <p:nvPr>
            <p:ph idx="1"/>
          </p:nvPr>
        </p:nvSpPr>
        <p:spPr>
          <a:xfrm>
            <a:off x="822325" y="1846262"/>
            <a:ext cx="7543800" cy="2039938"/>
          </a:xfrm>
        </p:spPr>
        <p:txBody>
          <a:bodyPr/>
          <a:lstStyle/>
          <a:p>
            <a:r>
              <a:rPr lang="en-US" sz="2400" u="sng" dirty="0"/>
              <a:t>P system</a:t>
            </a:r>
            <a:r>
              <a:rPr lang="en-US" sz="2400" dirty="0"/>
              <a:t>: You go to the grocery store on the same day every week.</a:t>
            </a:r>
          </a:p>
          <a:p>
            <a:r>
              <a:rPr lang="en-US" sz="2400" u="sng" dirty="0">
                <a:solidFill>
                  <a:srgbClr val="0070C0"/>
                </a:solidFill>
              </a:rPr>
              <a:t>“What will we need for the next week?”</a:t>
            </a:r>
          </a:p>
          <a:p>
            <a:pPr marL="292608" indent="-292608">
              <a:buClr>
                <a:srgbClr val="AB620E"/>
              </a:buClr>
              <a:buFont typeface="Arial" pitchFamily="34" charset="0"/>
              <a:buChar char="•"/>
            </a:pPr>
            <a:r>
              <a:rPr lang="en-US" sz="2400" dirty="0"/>
              <a:t>P carries more inventory and is more likely to run out since it cannot respond quickly to increases in demand.</a:t>
            </a:r>
          </a:p>
        </p:txBody>
      </p:sp>
      <p:sp>
        <p:nvSpPr>
          <p:cNvPr id="4" name="Content Placeholder 3"/>
          <p:cNvSpPr>
            <a:spLocks noGrp="1"/>
          </p:cNvSpPr>
          <p:nvPr>
            <p:ph idx="11"/>
          </p:nvPr>
        </p:nvSpPr>
        <p:spPr>
          <a:xfrm>
            <a:off x="820948" y="4191000"/>
            <a:ext cx="7607808" cy="1847088"/>
          </a:xfrm>
        </p:spPr>
        <p:txBody>
          <a:bodyPr/>
          <a:lstStyle/>
          <a:p>
            <a:r>
              <a:rPr lang="en-US" sz="2400" u="sng" dirty="0"/>
              <a:t>Q system</a:t>
            </a:r>
            <a:r>
              <a:rPr lang="en-US" sz="2400" dirty="0"/>
              <a:t>: You go to the grocery store each time you need something.</a:t>
            </a:r>
          </a:p>
          <a:p>
            <a:r>
              <a:rPr lang="en-US" sz="2400" u="sng" dirty="0">
                <a:solidFill>
                  <a:srgbClr val="0070C0"/>
                </a:solidFill>
              </a:rPr>
              <a:t>“What do we need?”</a:t>
            </a:r>
          </a:p>
          <a:p>
            <a:pPr marL="292608" indent="-292608">
              <a:buClr>
                <a:srgbClr val="AB620E"/>
              </a:buClr>
              <a:buFont typeface="Arial" pitchFamily="34" charset="0"/>
              <a:buChar char="•"/>
            </a:pPr>
            <a:r>
              <a:rPr lang="en-US" sz="2400" dirty="0"/>
              <a:t>Q may require more unplanned trips to the store.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Vendor Managed Inventory (V</a:t>
            </a:r>
            <a:r>
              <a:rPr lang="en-US" sz="100" dirty="0"/>
              <a:t> </a:t>
            </a:r>
            <a:r>
              <a:rPr lang="en-US" sz="4000" dirty="0"/>
              <a:t>M</a:t>
            </a:r>
            <a:r>
              <a:rPr lang="en-US" sz="100" dirty="0"/>
              <a:t> </a:t>
            </a:r>
            <a:r>
              <a:rPr lang="en-US" sz="4000" dirty="0"/>
              <a:t>I)</a:t>
            </a:r>
          </a:p>
        </p:txBody>
      </p:sp>
      <p:sp>
        <p:nvSpPr>
          <p:cNvPr id="3" name="Content Placeholder 2"/>
          <p:cNvSpPr>
            <a:spLocks noGrp="1"/>
          </p:cNvSpPr>
          <p:nvPr>
            <p:ph idx="1"/>
          </p:nvPr>
        </p:nvSpPr>
        <p:spPr>
          <a:xfrm>
            <a:off x="822325" y="1846262"/>
            <a:ext cx="4359275" cy="4325938"/>
          </a:xfrm>
        </p:spPr>
        <p:txBody>
          <a:bodyPr/>
          <a:lstStyle/>
          <a:p>
            <a:pPr marL="292608" indent="-292608">
              <a:buClr>
                <a:srgbClr val="AB620E"/>
              </a:buClr>
              <a:buFont typeface="Arial" pitchFamily="34" charset="0"/>
              <a:buChar char="•"/>
            </a:pPr>
            <a:r>
              <a:rPr lang="en-US" sz="2400" dirty="0"/>
              <a:t>Supply chain management initiative shifting responsibility for managing inventory stocks to vendors (suppliers).</a:t>
            </a:r>
          </a:p>
          <a:p>
            <a:pPr marL="292608" indent="-292608">
              <a:buClr>
                <a:srgbClr val="AB620E"/>
              </a:buClr>
              <a:buFont typeface="Arial" pitchFamily="34" charset="0"/>
              <a:buChar char="•"/>
            </a:pPr>
            <a:r>
              <a:rPr lang="en-US" sz="2400" dirty="0"/>
              <a:t>Vendor must have access to buyer’s demand forecast and inventory records.</a:t>
            </a:r>
          </a:p>
          <a:p>
            <a:pPr marL="292608" indent="-292608">
              <a:buClr>
                <a:srgbClr val="AB620E"/>
              </a:buClr>
              <a:buFont typeface="Arial" pitchFamily="34" charset="0"/>
              <a:buChar char="•"/>
            </a:pPr>
            <a:r>
              <a:rPr lang="en-US" sz="2400" dirty="0"/>
              <a:t>Managed through contractual arrangement.</a:t>
            </a:r>
          </a:p>
          <a:p>
            <a:pPr marL="292608" indent="-292608">
              <a:buClr>
                <a:srgbClr val="AB620E"/>
              </a:buClr>
              <a:buFont typeface="Arial" pitchFamily="34" charset="0"/>
              <a:buChar char="•"/>
            </a:pPr>
            <a:r>
              <a:rPr lang="en-US" sz="2400" dirty="0"/>
              <a:t>Supply chain partners share cost savings of collaboration.</a:t>
            </a:r>
          </a:p>
        </p:txBody>
      </p:sp>
      <p:sp>
        <p:nvSpPr>
          <p:cNvPr id="4" name="Content Placeholder 3"/>
          <p:cNvSpPr>
            <a:spLocks noGrp="1"/>
          </p:cNvSpPr>
          <p:nvPr>
            <p:ph idx="11"/>
          </p:nvPr>
        </p:nvSpPr>
        <p:spPr>
          <a:xfrm>
            <a:off x="5562600" y="1981200"/>
            <a:ext cx="2743200" cy="1371600"/>
          </a:xfrm>
        </p:spPr>
        <p:txBody>
          <a:bodyPr/>
          <a:lstStyle/>
          <a:p>
            <a:r>
              <a:rPr lang="en-US" sz="1800" dirty="0">
                <a:solidFill>
                  <a:schemeClr val="tx1"/>
                </a:solidFill>
              </a:rPr>
              <a:t>See the Operations Leader box in the textbook for how Procter and Gamble, maker of Tide, uses V</a:t>
            </a:r>
            <a:r>
              <a:rPr lang="en-US" sz="100" dirty="0">
                <a:solidFill>
                  <a:schemeClr val="tx1"/>
                </a:solidFill>
              </a:rPr>
              <a:t> </a:t>
            </a:r>
            <a:r>
              <a:rPr lang="en-US" sz="1800" dirty="0">
                <a:solidFill>
                  <a:schemeClr val="tx1"/>
                </a:solidFill>
              </a:rPr>
              <a:t>M</a:t>
            </a:r>
            <a:r>
              <a:rPr lang="en-US" sz="100" dirty="0">
                <a:solidFill>
                  <a:schemeClr val="tx1"/>
                </a:solidFill>
              </a:rPr>
              <a:t> </a:t>
            </a:r>
            <a:r>
              <a:rPr lang="en-US" sz="1800" dirty="0">
                <a:solidFill>
                  <a:schemeClr val="tx1"/>
                </a:solidFill>
              </a:rPr>
              <a:t>I to improve supply chain performance.</a:t>
            </a:r>
          </a:p>
        </p:txBody>
      </p:sp>
      <p:pic>
        <p:nvPicPr>
          <p:cNvPr id="6" name="Picture 3" descr="Tide ColorGuard bottles on a store shelf&#10;&#10;Description automatically generated">
            <a:extLst>
              <a:ext uri="{FF2B5EF4-FFF2-40B4-BE49-F238E27FC236}">
                <a16:creationId xmlns:a16="http://schemas.microsoft.com/office/drawing/2014/main" id="{85790428-7240-44C0-A937-232CF49FD3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3810000"/>
            <a:ext cx="2605087" cy="170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F57BA677-6417-4307-BEEE-42E44DF2D65F}"/>
              </a:ext>
            </a:extLst>
          </p:cNvPr>
          <p:cNvSpPr>
            <a:spLocks noChangeArrowheads="1"/>
          </p:cNvSpPr>
          <p:nvPr/>
        </p:nvSpPr>
        <p:spPr bwMode="auto">
          <a:xfrm>
            <a:off x="6022975" y="5581650"/>
            <a:ext cx="24193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pt-BR" altLang="en-US" sz="800">
                <a:solidFill>
                  <a:srgbClr val="211D1E"/>
                </a:solidFill>
                <a:latin typeface="Proxima Nova Lt"/>
              </a:rPr>
              <a:t>Roberto Machado Noa/Contributor/Getty Images </a:t>
            </a:r>
            <a:endParaRPr lang="en-US"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a:t>
            </a:r>
            <a:r>
              <a:rPr lang="en-US" sz="100" dirty="0"/>
              <a:t> </a:t>
            </a:r>
            <a:r>
              <a:rPr lang="en-US" sz="4000" dirty="0"/>
              <a:t>B</a:t>
            </a:r>
            <a:r>
              <a:rPr lang="en-US" sz="100" dirty="0"/>
              <a:t> </a:t>
            </a:r>
            <a:r>
              <a:rPr lang="en-US" sz="4000" dirty="0"/>
              <a:t>C Inventory Management</a:t>
            </a:r>
          </a:p>
        </p:txBody>
      </p:sp>
      <p:sp>
        <p:nvSpPr>
          <p:cNvPr id="3" name="Content Placeholder 2"/>
          <p:cNvSpPr>
            <a:spLocks noGrp="1"/>
          </p:cNvSpPr>
          <p:nvPr>
            <p:ph idx="1"/>
          </p:nvPr>
        </p:nvSpPr>
        <p:spPr>
          <a:xfrm>
            <a:off x="822325" y="1846262"/>
            <a:ext cx="7543800" cy="2615184"/>
          </a:xfrm>
        </p:spPr>
        <p:txBody>
          <a:bodyPr/>
          <a:lstStyle/>
          <a:p>
            <a:r>
              <a:rPr lang="en-US" sz="2800" dirty="0"/>
              <a:t>Based on Pareto concept (</a:t>
            </a:r>
            <a:r>
              <a:rPr lang="en-US" sz="2800" dirty="0">
                <a:solidFill>
                  <a:srgbClr val="0070C0"/>
                </a:solidFill>
              </a:rPr>
              <a:t>80/20 rule</a:t>
            </a:r>
            <a:r>
              <a:rPr lang="en-US" sz="2800" dirty="0"/>
              <a:t>) and total usage in dollars of each item.</a:t>
            </a:r>
          </a:p>
          <a:p>
            <a:r>
              <a:rPr lang="en-US" sz="2800" dirty="0"/>
              <a:t>Classification of </a:t>
            </a:r>
            <a:r>
              <a:rPr lang="en-US" sz="2800" dirty="0">
                <a:solidFill>
                  <a:srgbClr val="0070C0"/>
                </a:solidFill>
              </a:rPr>
              <a:t>A</a:t>
            </a:r>
            <a:r>
              <a:rPr lang="en-US" sz="2800" dirty="0"/>
              <a:t>, </a:t>
            </a:r>
            <a:r>
              <a:rPr lang="en-US" sz="2800" dirty="0">
                <a:solidFill>
                  <a:srgbClr val="0070C0"/>
                </a:solidFill>
              </a:rPr>
              <a:t>B</a:t>
            </a:r>
            <a:r>
              <a:rPr lang="en-US" sz="2800" dirty="0"/>
              <a:t>, and </a:t>
            </a:r>
            <a:r>
              <a:rPr lang="en-US" sz="2800" dirty="0">
                <a:solidFill>
                  <a:srgbClr val="0070C0"/>
                </a:solidFill>
              </a:rPr>
              <a:t>C</a:t>
            </a:r>
            <a:r>
              <a:rPr lang="en-US" sz="2800" dirty="0"/>
              <a:t> items based on usage.</a:t>
            </a:r>
          </a:p>
          <a:p>
            <a:r>
              <a:rPr lang="en-US" sz="2800" dirty="0"/>
              <a:t>Purpose is to set effort priorities to manage different S</a:t>
            </a:r>
            <a:r>
              <a:rPr lang="en-US" sz="100" dirty="0"/>
              <a:t> </a:t>
            </a:r>
            <a:r>
              <a:rPr lang="en-US" sz="2800" dirty="0"/>
              <a:t>K</a:t>
            </a:r>
            <a:r>
              <a:rPr lang="en-US" sz="100" dirty="0"/>
              <a:t> </a:t>
            </a:r>
            <a:r>
              <a:rPr lang="en-US" sz="2800" dirty="0"/>
              <a:t>Us, that is, to allocate scarce management resources.</a:t>
            </a:r>
          </a:p>
        </p:txBody>
      </p:sp>
      <p:pic>
        <p:nvPicPr>
          <p:cNvPr id="21506" name="Picture 2" descr="Diagram of proportion of items where A is about 20% of total bar, B is 30%, and C is 50%."/>
          <p:cNvPicPr>
            <a:picLocks noChangeAspect="1" noChangeArrowheads="1"/>
          </p:cNvPicPr>
          <p:nvPr/>
        </p:nvPicPr>
        <p:blipFill>
          <a:blip r:embed="rId2"/>
          <a:srcRect/>
          <a:stretch>
            <a:fillRect/>
          </a:stretch>
        </p:blipFill>
        <p:spPr bwMode="auto">
          <a:xfrm>
            <a:off x="1013618" y="4669716"/>
            <a:ext cx="7116763" cy="685800"/>
          </a:xfrm>
          <a:prstGeom prst="rect">
            <a:avLst/>
          </a:prstGeom>
          <a:noFill/>
          <a:ln w="9525">
            <a:noFill/>
            <a:miter lim="800000"/>
            <a:headEnd/>
            <a:tailEnd/>
          </a:ln>
          <a:effectLst/>
        </p:spPr>
      </p:pic>
      <p:pic>
        <p:nvPicPr>
          <p:cNvPr id="21507" name="Picture 3" descr="Diagram of proportion of items where A is about 80% of total bar, B is 15%, and C is 5%."/>
          <p:cNvPicPr>
            <a:picLocks noChangeAspect="1" noChangeArrowheads="1"/>
          </p:cNvPicPr>
          <p:nvPr/>
        </p:nvPicPr>
        <p:blipFill>
          <a:blip r:embed="rId3"/>
          <a:srcRect/>
          <a:stretch>
            <a:fillRect/>
          </a:stretch>
        </p:blipFill>
        <p:spPr bwMode="auto">
          <a:xfrm>
            <a:off x="979488" y="5403738"/>
            <a:ext cx="7185025" cy="685800"/>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a:t>
            </a:r>
            <a:r>
              <a:rPr lang="en-US" sz="100" dirty="0"/>
              <a:t> </a:t>
            </a:r>
            <a:r>
              <a:rPr lang="en-US" sz="4000" dirty="0"/>
              <a:t>B</a:t>
            </a:r>
            <a:r>
              <a:rPr lang="en-US" sz="100" dirty="0"/>
              <a:t> </a:t>
            </a:r>
            <a:r>
              <a:rPr lang="en-US" sz="4000" dirty="0"/>
              <a:t>C Inventory Classification</a:t>
            </a:r>
          </a:p>
        </p:txBody>
      </p:sp>
      <p:sp>
        <p:nvSpPr>
          <p:cNvPr id="3" name="Content Placeholder 2"/>
          <p:cNvSpPr>
            <a:spLocks noGrp="1"/>
          </p:cNvSpPr>
          <p:nvPr>
            <p:ph idx="1"/>
          </p:nvPr>
        </p:nvSpPr>
        <p:spPr>
          <a:xfrm>
            <a:off x="822325" y="1846262"/>
            <a:ext cx="7543800" cy="4343400"/>
          </a:xfrm>
        </p:spPr>
        <p:txBody>
          <a:bodyPr/>
          <a:lstStyle/>
          <a:p>
            <a:r>
              <a:rPr lang="en-US" sz="2800" dirty="0">
                <a:solidFill>
                  <a:srgbClr val="0070C0"/>
                </a:solidFill>
              </a:rPr>
              <a:t>A</a:t>
            </a:r>
            <a:r>
              <a:rPr lang="en-US" sz="2800" dirty="0"/>
              <a:t> items: 20% of S</a:t>
            </a:r>
            <a:r>
              <a:rPr lang="en-US" sz="100" dirty="0"/>
              <a:t> </a:t>
            </a:r>
            <a:r>
              <a:rPr lang="en-US" sz="2800" dirty="0"/>
              <a:t>K</a:t>
            </a:r>
            <a:r>
              <a:rPr lang="en-US" sz="100" dirty="0"/>
              <a:t> </a:t>
            </a:r>
            <a:r>
              <a:rPr lang="en-US" sz="2800" dirty="0"/>
              <a:t>Us, 80% of dollars</a:t>
            </a:r>
          </a:p>
          <a:p>
            <a:r>
              <a:rPr lang="en-US" sz="2800" dirty="0">
                <a:solidFill>
                  <a:srgbClr val="0070C0"/>
                </a:solidFill>
              </a:rPr>
              <a:t>B</a:t>
            </a:r>
            <a:r>
              <a:rPr lang="en-US" sz="2800" dirty="0"/>
              <a:t> items: 30% of S</a:t>
            </a:r>
            <a:r>
              <a:rPr lang="en-US" sz="100" dirty="0"/>
              <a:t> </a:t>
            </a:r>
            <a:r>
              <a:rPr lang="en-US" sz="2800" dirty="0"/>
              <a:t>K</a:t>
            </a:r>
            <a:r>
              <a:rPr lang="en-US" sz="100" dirty="0"/>
              <a:t> </a:t>
            </a:r>
            <a:r>
              <a:rPr lang="en-US" sz="2800" dirty="0"/>
              <a:t>Us, 15% of dollars</a:t>
            </a:r>
          </a:p>
          <a:p>
            <a:r>
              <a:rPr lang="en-US" sz="2800" dirty="0">
                <a:solidFill>
                  <a:srgbClr val="0070C0"/>
                </a:solidFill>
              </a:rPr>
              <a:t>C</a:t>
            </a:r>
            <a:r>
              <a:rPr lang="en-US" sz="2800" dirty="0"/>
              <a:t> items: 50% of S</a:t>
            </a:r>
            <a:r>
              <a:rPr lang="en-US" sz="100" dirty="0"/>
              <a:t> </a:t>
            </a:r>
            <a:r>
              <a:rPr lang="en-US" sz="2800" dirty="0"/>
              <a:t>K</a:t>
            </a:r>
            <a:r>
              <a:rPr lang="en-US" sz="100" dirty="0"/>
              <a:t> </a:t>
            </a:r>
            <a:r>
              <a:rPr lang="en-US" sz="2800" dirty="0"/>
              <a:t>Us, 5% of dollars</a:t>
            </a:r>
          </a:p>
          <a:p>
            <a:r>
              <a:rPr lang="en-US" sz="2800" dirty="0"/>
              <a:t>Three classes is arbitrary; could be any number.</a:t>
            </a:r>
          </a:p>
          <a:p>
            <a:r>
              <a:rPr lang="en-US" sz="2800" dirty="0"/>
              <a:t>Percentages are approximate.</a:t>
            </a:r>
          </a:p>
          <a:p>
            <a:r>
              <a:rPr lang="en-US" sz="2800" dirty="0"/>
              <a:t>Danger:</a:t>
            </a:r>
          </a:p>
          <a:p>
            <a:pPr marL="292608" indent="-292608">
              <a:buClr>
                <a:srgbClr val="AB620E"/>
              </a:buClr>
              <a:buFont typeface="Arial" pitchFamily="34" charset="0"/>
              <a:buChar char="•"/>
            </a:pPr>
            <a:r>
              <a:rPr lang="en-US" sz="2600" dirty="0"/>
              <a:t>Dollar use may not reflect importance of a particular S</a:t>
            </a:r>
            <a:r>
              <a:rPr lang="en-US" sz="100" dirty="0"/>
              <a:t> </a:t>
            </a:r>
            <a:r>
              <a:rPr lang="en-US" sz="2600" dirty="0"/>
              <a:t>K</a:t>
            </a:r>
            <a:r>
              <a:rPr lang="en-US" sz="100" dirty="0"/>
              <a:t> </a:t>
            </a:r>
            <a:r>
              <a:rPr lang="en-US" sz="2600" dirty="0"/>
              <a:t>U! Some firms classify </a:t>
            </a:r>
            <a:r>
              <a:rPr lang="en-US" sz="2600" i="1" dirty="0"/>
              <a:t>critical but low value items</a:t>
            </a:r>
            <a:r>
              <a:rPr lang="en-US" sz="2600" dirty="0"/>
              <a:t> as </a:t>
            </a:r>
            <a:r>
              <a:rPr lang="en-US" sz="2600" dirty="0">
                <a:solidFill>
                  <a:srgbClr val="0070C0"/>
                </a:solidFill>
              </a:rPr>
              <a:t>A</a:t>
            </a:r>
            <a:r>
              <a:rPr lang="en-US" sz="2600" dirty="0"/>
              <a: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Annual Usage of Items by Dollar Value </a:t>
            </a:r>
            <a:r>
              <a:rPr lang="en-US" sz="2800" dirty="0"/>
              <a:t>(Table 14.4)</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073592549"/>
              </p:ext>
            </p:extLst>
          </p:nvPr>
        </p:nvGraphicFramePr>
        <p:xfrm>
          <a:off x="1025521" y="1894116"/>
          <a:ext cx="6992113" cy="4297680"/>
        </p:xfrm>
        <a:graphic>
          <a:graphicData uri="http://schemas.openxmlformats.org/drawingml/2006/table">
            <a:tbl>
              <a:tblPr firstRow="1" bandRow="1">
                <a:tableStyleId>{5C22544A-7EE6-4342-B048-85BDC9FD1C3A}</a:tableStyleId>
              </a:tblPr>
              <a:tblGrid>
                <a:gridCol w="625920">
                  <a:extLst>
                    <a:ext uri="{9D8B030D-6E8A-4147-A177-3AD203B41FA5}">
                      <a16:colId xmlns:a16="http://schemas.microsoft.com/office/drawing/2014/main" val="20000"/>
                    </a:ext>
                  </a:extLst>
                </a:gridCol>
                <a:gridCol w="1970405">
                  <a:extLst>
                    <a:ext uri="{9D8B030D-6E8A-4147-A177-3AD203B41FA5}">
                      <a16:colId xmlns:a16="http://schemas.microsoft.com/office/drawing/2014/main" val="20001"/>
                    </a:ext>
                  </a:extLst>
                </a:gridCol>
                <a:gridCol w="972312">
                  <a:extLst>
                    <a:ext uri="{9D8B030D-6E8A-4147-A177-3AD203B41FA5}">
                      <a16:colId xmlns:a16="http://schemas.microsoft.com/office/drawing/2014/main" val="20002"/>
                    </a:ext>
                  </a:extLst>
                </a:gridCol>
                <a:gridCol w="1292543">
                  <a:extLst>
                    <a:ext uri="{9D8B030D-6E8A-4147-A177-3AD203B41FA5}">
                      <a16:colId xmlns:a16="http://schemas.microsoft.com/office/drawing/2014/main" val="20003"/>
                    </a:ext>
                  </a:extLst>
                </a:gridCol>
                <a:gridCol w="2130933">
                  <a:extLst>
                    <a:ext uri="{9D8B030D-6E8A-4147-A177-3AD203B41FA5}">
                      <a16:colId xmlns:a16="http://schemas.microsoft.com/office/drawing/2014/main" val="20004"/>
                    </a:ext>
                  </a:extLst>
                </a:gridCol>
              </a:tblGrid>
              <a:tr h="358140">
                <a:tc>
                  <a:txBody>
                    <a:bodyPr/>
                    <a:lstStyle/>
                    <a:p>
                      <a:r>
                        <a:rPr lang="en-US" sz="1600" b="1" i="1" kern="1200" dirty="0">
                          <a:solidFill>
                            <a:schemeClr val="tx1"/>
                          </a:solidFill>
                          <a:latin typeface="+mn-lt"/>
                          <a:ea typeface="+mn-ea"/>
                          <a:cs typeface="+mn-cs"/>
                        </a:rPr>
                        <a:t>Item</a:t>
                      </a:r>
                      <a:endParaRPr lang="en-US" sz="1600" dirty="0">
                        <a:solidFill>
                          <a:schemeClr val="tx1"/>
                        </a:solidFill>
                      </a:endParaRPr>
                    </a:p>
                  </a:txBody>
                  <a:tcPr/>
                </a:tc>
                <a:tc>
                  <a:txBody>
                    <a:bodyPr/>
                    <a:lstStyle/>
                    <a:p>
                      <a:r>
                        <a:rPr lang="en-US" sz="1600" b="1" i="1" kern="1200" dirty="0">
                          <a:solidFill>
                            <a:schemeClr val="tx1"/>
                          </a:solidFill>
                          <a:latin typeface="+mn-lt"/>
                          <a:ea typeface="+mn-ea"/>
                          <a:cs typeface="+mn-cs"/>
                        </a:rPr>
                        <a:t>Annual usage (units)</a:t>
                      </a:r>
                      <a:endParaRPr lang="en-US" sz="1600" dirty="0">
                        <a:solidFill>
                          <a:schemeClr val="tx1"/>
                        </a:solidFill>
                      </a:endParaRPr>
                    </a:p>
                  </a:txBody>
                  <a:tcPr/>
                </a:tc>
                <a:tc>
                  <a:txBody>
                    <a:bodyPr/>
                    <a:lstStyle/>
                    <a:p>
                      <a:r>
                        <a:rPr lang="en-US" sz="1600" b="1" i="1" kern="1200" dirty="0">
                          <a:solidFill>
                            <a:schemeClr val="tx1"/>
                          </a:solidFill>
                          <a:latin typeface="+mn-lt"/>
                          <a:ea typeface="+mn-ea"/>
                          <a:cs typeface="+mn-cs"/>
                        </a:rPr>
                        <a:t>Unit cost</a:t>
                      </a:r>
                      <a:endParaRPr lang="en-US" sz="1600" dirty="0">
                        <a:solidFill>
                          <a:schemeClr val="tx1"/>
                        </a:solidFill>
                      </a:endParaRPr>
                    </a:p>
                  </a:txBody>
                  <a:tcPr/>
                </a:tc>
                <a:tc>
                  <a:txBody>
                    <a:bodyPr/>
                    <a:lstStyle/>
                    <a:p>
                      <a:r>
                        <a:rPr lang="en-US" sz="1600" b="1" i="1" kern="1200" dirty="0">
                          <a:solidFill>
                            <a:schemeClr val="tx1"/>
                          </a:solidFill>
                          <a:latin typeface="+mn-lt"/>
                          <a:ea typeface="+mn-ea"/>
                          <a:cs typeface="+mn-cs"/>
                        </a:rPr>
                        <a:t>Dollar usage</a:t>
                      </a:r>
                      <a:endParaRPr lang="en-US" sz="1600" dirty="0">
                        <a:solidFill>
                          <a:schemeClr val="tx1"/>
                        </a:solidFill>
                      </a:endParaRPr>
                    </a:p>
                  </a:txBody>
                  <a:tcPr/>
                </a:tc>
                <a:tc>
                  <a:txBody>
                    <a:bodyPr/>
                    <a:lstStyle/>
                    <a:p>
                      <a:r>
                        <a:rPr lang="en-US" sz="1600" b="1" i="1" kern="1200" dirty="0">
                          <a:solidFill>
                            <a:schemeClr val="tx1"/>
                          </a:solidFill>
                          <a:latin typeface="+mn-lt"/>
                          <a:ea typeface="+mn-ea"/>
                          <a:cs typeface="+mn-cs"/>
                        </a:rPr>
                        <a:t>% of total dollar usage</a:t>
                      </a:r>
                      <a:endParaRPr lang="en-US" sz="1600" dirty="0">
                        <a:solidFill>
                          <a:schemeClr val="tx1"/>
                        </a:solidFill>
                      </a:endParaRPr>
                    </a:p>
                  </a:txBody>
                  <a:tcPr/>
                </a:tc>
                <a:extLst>
                  <a:ext uri="{0D108BD9-81ED-4DB2-BD59-A6C34878D82A}">
                    <a16:rowId xmlns:a16="http://schemas.microsoft.com/office/drawing/2014/main" val="10000"/>
                  </a:ext>
                </a:extLst>
              </a:tr>
              <a:tr h="358140">
                <a:tc>
                  <a:txBody>
                    <a:bodyPr/>
                    <a:lstStyle/>
                    <a:p>
                      <a:pPr algn="ctr"/>
                      <a:r>
                        <a:rPr lang="en-US" sz="1600" dirty="0"/>
                        <a:t>1</a:t>
                      </a:r>
                    </a:p>
                  </a:txBody>
                  <a:tcPr/>
                </a:tc>
                <a:tc>
                  <a:txBody>
                    <a:bodyPr/>
                    <a:lstStyle/>
                    <a:p>
                      <a:pPr algn="r"/>
                      <a:r>
                        <a:rPr lang="en-US" sz="1600" kern="1200" dirty="0">
                          <a:solidFill>
                            <a:schemeClr val="dk1"/>
                          </a:solidFill>
                          <a:latin typeface="+mn-lt"/>
                          <a:ea typeface="+mn-ea"/>
                          <a:cs typeface="+mn-cs"/>
                        </a:rPr>
                        <a:t>5,000</a:t>
                      </a:r>
                      <a:endParaRPr lang="en-US" sz="1600" dirty="0"/>
                    </a:p>
                  </a:txBody>
                  <a:tcPr/>
                </a:tc>
                <a:tc>
                  <a:txBody>
                    <a:bodyPr/>
                    <a:lstStyle/>
                    <a:p>
                      <a:pPr algn="r"/>
                      <a:r>
                        <a:rPr lang="en-US" sz="1600" kern="1200" dirty="0">
                          <a:solidFill>
                            <a:schemeClr val="dk1"/>
                          </a:solidFill>
                          <a:latin typeface="+mn-lt"/>
                          <a:ea typeface="+mn-ea"/>
                          <a:cs typeface="+mn-cs"/>
                        </a:rPr>
                        <a:t>$    1.50</a:t>
                      </a:r>
                      <a:endParaRPr lang="en-US" sz="1600" dirty="0"/>
                    </a:p>
                  </a:txBody>
                  <a:tcPr/>
                </a:tc>
                <a:tc>
                  <a:txBody>
                    <a:bodyPr/>
                    <a:lstStyle/>
                    <a:p>
                      <a:pPr algn="r"/>
                      <a:r>
                        <a:rPr lang="en-US" sz="1600" kern="1200" dirty="0">
                          <a:solidFill>
                            <a:schemeClr val="dk1"/>
                          </a:solidFill>
                          <a:latin typeface="+mn-lt"/>
                          <a:ea typeface="+mn-ea"/>
                          <a:cs typeface="+mn-cs"/>
                        </a:rPr>
                        <a:t>$       7,500</a:t>
                      </a:r>
                      <a:endParaRPr lang="en-US" sz="1600" dirty="0"/>
                    </a:p>
                  </a:txBody>
                  <a:tcPr/>
                </a:tc>
                <a:tc>
                  <a:txBody>
                    <a:bodyPr/>
                    <a:lstStyle/>
                    <a:p>
                      <a:pPr algn="r"/>
                      <a:r>
                        <a:rPr lang="en-US" sz="1600" kern="1200" dirty="0">
                          <a:solidFill>
                            <a:schemeClr val="dk1"/>
                          </a:solidFill>
                          <a:latin typeface="+mn-lt"/>
                          <a:ea typeface="+mn-ea"/>
                          <a:cs typeface="+mn-cs"/>
                        </a:rPr>
                        <a:t>2.9%</a:t>
                      </a:r>
                      <a:endParaRPr lang="en-US" sz="1600" dirty="0"/>
                    </a:p>
                  </a:txBody>
                  <a:tcPr/>
                </a:tc>
                <a:extLst>
                  <a:ext uri="{0D108BD9-81ED-4DB2-BD59-A6C34878D82A}">
                    <a16:rowId xmlns:a16="http://schemas.microsoft.com/office/drawing/2014/main" val="10001"/>
                  </a:ext>
                </a:extLst>
              </a:tr>
              <a:tr h="358140">
                <a:tc>
                  <a:txBody>
                    <a:bodyPr/>
                    <a:lstStyle/>
                    <a:p>
                      <a:pPr algn="ctr"/>
                      <a:r>
                        <a:rPr lang="en-US" sz="1600" dirty="0"/>
                        <a:t>2</a:t>
                      </a:r>
                    </a:p>
                  </a:txBody>
                  <a:tcPr/>
                </a:tc>
                <a:tc>
                  <a:txBody>
                    <a:bodyPr/>
                    <a:lstStyle/>
                    <a:p>
                      <a:pPr algn="r"/>
                      <a:r>
                        <a:rPr lang="en-US" sz="1600" kern="1200" dirty="0">
                          <a:solidFill>
                            <a:schemeClr val="dk1"/>
                          </a:solidFill>
                          <a:latin typeface="+mn-lt"/>
                          <a:ea typeface="+mn-ea"/>
                          <a:cs typeface="+mn-cs"/>
                        </a:rPr>
                        <a:t>1,500</a:t>
                      </a:r>
                      <a:endParaRPr lang="en-US" sz="1600" dirty="0"/>
                    </a:p>
                  </a:txBody>
                  <a:tcPr/>
                </a:tc>
                <a:tc>
                  <a:txBody>
                    <a:bodyPr/>
                    <a:lstStyle/>
                    <a:p>
                      <a:pPr algn="r"/>
                      <a:r>
                        <a:rPr lang="en-US" sz="1600" kern="1200" dirty="0">
                          <a:solidFill>
                            <a:schemeClr val="dk1"/>
                          </a:solidFill>
                          <a:latin typeface="+mn-lt"/>
                          <a:ea typeface="+mn-ea"/>
                          <a:cs typeface="+mn-cs"/>
                        </a:rPr>
                        <a:t>8.00</a:t>
                      </a:r>
                      <a:endParaRPr lang="en-US" sz="1600" dirty="0"/>
                    </a:p>
                  </a:txBody>
                  <a:tcPr/>
                </a:tc>
                <a:tc>
                  <a:txBody>
                    <a:bodyPr/>
                    <a:lstStyle/>
                    <a:p>
                      <a:pPr algn="r"/>
                      <a:r>
                        <a:rPr lang="en-US" sz="1600" kern="1200" dirty="0">
                          <a:solidFill>
                            <a:schemeClr val="dk1"/>
                          </a:solidFill>
                          <a:latin typeface="+mn-lt"/>
                          <a:ea typeface="+mn-ea"/>
                          <a:cs typeface="+mn-cs"/>
                        </a:rPr>
                        <a:t>12,000</a:t>
                      </a:r>
                      <a:endParaRPr lang="en-US" sz="1600" dirty="0"/>
                    </a:p>
                  </a:txBody>
                  <a:tcPr/>
                </a:tc>
                <a:tc>
                  <a:txBody>
                    <a:bodyPr/>
                    <a:lstStyle/>
                    <a:p>
                      <a:pPr algn="r"/>
                      <a:r>
                        <a:rPr lang="en-US" sz="1600" kern="1200" dirty="0">
                          <a:solidFill>
                            <a:schemeClr val="dk1"/>
                          </a:solidFill>
                          <a:latin typeface="+mn-lt"/>
                          <a:ea typeface="+mn-ea"/>
                          <a:cs typeface="+mn-cs"/>
                        </a:rPr>
                        <a:t>4.7%</a:t>
                      </a:r>
                      <a:endParaRPr lang="en-US" sz="1600" dirty="0"/>
                    </a:p>
                  </a:txBody>
                  <a:tcPr/>
                </a:tc>
                <a:extLst>
                  <a:ext uri="{0D108BD9-81ED-4DB2-BD59-A6C34878D82A}">
                    <a16:rowId xmlns:a16="http://schemas.microsoft.com/office/drawing/2014/main" val="10002"/>
                  </a:ext>
                </a:extLst>
              </a:tr>
              <a:tr h="358140">
                <a:tc>
                  <a:txBody>
                    <a:bodyPr/>
                    <a:lstStyle/>
                    <a:p>
                      <a:pPr algn="ctr"/>
                      <a:r>
                        <a:rPr lang="en-US" sz="1600" dirty="0"/>
                        <a:t>3</a:t>
                      </a:r>
                    </a:p>
                  </a:txBody>
                  <a:tcPr/>
                </a:tc>
                <a:tc>
                  <a:txBody>
                    <a:bodyPr/>
                    <a:lstStyle/>
                    <a:p>
                      <a:pPr algn="r"/>
                      <a:r>
                        <a:rPr lang="en-US" sz="1600" kern="1200" dirty="0">
                          <a:solidFill>
                            <a:schemeClr val="dk1"/>
                          </a:solidFill>
                          <a:latin typeface="+mn-lt"/>
                          <a:ea typeface="+mn-ea"/>
                          <a:cs typeface="+mn-cs"/>
                        </a:rPr>
                        <a:t>10,000</a:t>
                      </a:r>
                      <a:endParaRPr lang="en-US" sz="1600" dirty="0"/>
                    </a:p>
                  </a:txBody>
                  <a:tcPr/>
                </a:tc>
                <a:tc>
                  <a:txBody>
                    <a:bodyPr/>
                    <a:lstStyle/>
                    <a:p>
                      <a:pPr algn="r"/>
                      <a:r>
                        <a:rPr lang="en-US" sz="1600" kern="1200" dirty="0">
                          <a:solidFill>
                            <a:schemeClr val="dk1"/>
                          </a:solidFill>
                          <a:latin typeface="+mn-lt"/>
                          <a:ea typeface="+mn-ea"/>
                          <a:cs typeface="+mn-cs"/>
                        </a:rPr>
                        <a:t>10.50</a:t>
                      </a:r>
                      <a:endParaRPr lang="en-US" sz="1600" dirty="0"/>
                    </a:p>
                  </a:txBody>
                  <a:tcPr/>
                </a:tc>
                <a:tc>
                  <a:txBody>
                    <a:bodyPr/>
                    <a:lstStyle/>
                    <a:p>
                      <a:pPr algn="r"/>
                      <a:r>
                        <a:rPr lang="en-US" sz="1600" kern="1200" dirty="0">
                          <a:solidFill>
                            <a:schemeClr val="dk1"/>
                          </a:solidFill>
                          <a:latin typeface="+mn-lt"/>
                          <a:ea typeface="+mn-ea"/>
                          <a:cs typeface="+mn-cs"/>
                        </a:rPr>
                        <a:t>105,000</a:t>
                      </a:r>
                      <a:endParaRPr lang="en-US" sz="1600" dirty="0"/>
                    </a:p>
                  </a:txBody>
                  <a:tcPr/>
                </a:tc>
                <a:tc>
                  <a:txBody>
                    <a:bodyPr/>
                    <a:lstStyle/>
                    <a:p>
                      <a:pPr algn="r"/>
                      <a:r>
                        <a:rPr lang="en-US" sz="1600" kern="1200" dirty="0">
                          <a:solidFill>
                            <a:schemeClr val="dk1"/>
                          </a:solidFill>
                          <a:latin typeface="+mn-lt"/>
                          <a:ea typeface="+mn-ea"/>
                          <a:cs typeface="+mn-cs"/>
                        </a:rPr>
                        <a:t>41.2%</a:t>
                      </a:r>
                      <a:endParaRPr lang="en-US" sz="1600" dirty="0"/>
                    </a:p>
                  </a:txBody>
                  <a:tcPr/>
                </a:tc>
                <a:extLst>
                  <a:ext uri="{0D108BD9-81ED-4DB2-BD59-A6C34878D82A}">
                    <a16:rowId xmlns:a16="http://schemas.microsoft.com/office/drawing/2014/main" val="10003"/>
                  </a:ext>
                </a:extLst>
              </a:tr>
              <a:tr h="358140">
                <a:tc>
                  <a:txBody>
                    <a:bodyPr/>
                    <a:lstStyle/>
                    <a:p>
                      <a:pPr algn="ctr"/>
                      <a:r>
                        <a:rPr lang="en-US" sz="1600" dirty="0"/>
                        <a:t>4</a:t>
                      </a:r>
                    </a:p>
                  </a:txBody>
                  <a:tcPr/>
                </a:tc>
                <a:tc>
                  <a:txBody>
                    <a:bodyPr/>
                    <a:lstStyle/>
                    <a:p>
                      <a:pPr algn="r"/>
                      <a:r>
                        <a:rPr lang="en-US" sz="1600" kern="1200" dirty="0">
                          <a:solidFill>
                            <a:schemeClr val="dk1"/>
                          </a:solidFill>
                          <a:latin typeface="+mn-lt"/>
                          <a:ea typeface="+mn-ea"/>
                          <a:cs typeface="+mn-cs"/>
                        </a:rPr>
                        <a:t>6,000</a:t>
                      </a:r>
                      <a:endParaRPr lang="en-US" sz="1600" dirty="0"/>
                    </a:p>
                  </a:txBody>
                  <a:tcPr/>
                </a:tc>
                <a:tc>
                  <a:txBody>
                    <a:bodyPr/>
                    <a:lstStyle/>
                    <a:p>
                      <a:pPr algn="r"/>
                      <a:r>
                        <a:rPr lang="en-US" sz="1600" kern="1200" dirty="0">
                          <a:solidFill>
                            <a:schemeClr val="dk1"/>
                          </a:solidFill>
                          <a:latin typeface="+mn-lt"/>
                          <a:ea typeface="+mn-ea"/>
                          <a:cs typeface="+mn-cs"/>
                        </a:rPr>
                        <a:t>2.00</a:t>
                      </a:r>
                      <a:endParaRPr lang="en-US" sz="1600" dirty="0"/>
                    </a:p>
                  </a:txBody>
                  <a:tcPr/>
                </a:tc>
                <a:tc>
                  <a:txBody>
                    <a:bodyPr/>
                    <a:lstStyle/>
                    <a:p>
                      <a:pPr algn="r"/>
                      <a:r>
                        <a:rPr lang="en-US" sz="1600" kern="1200" dirty="0">
                          <a:solidFill>
                            <a:schemeClr val="dk1"/>
                          </a:solidFill>
                          <a:latin typeface="+mn-lt"/>
                          <a:ea typeface="+mn-ea"/>
                          <a:cs typeface="+mn-cs"/>
                        </a:rPr>
                        <a:t>12,000</a:t>
                      </a:r>
                      <a:endParaRPr lang="en-US" sz="1600" dirty="0"/>
                    </a:p>
                  </a:txBody>
                  <a:tcPr/>
                </a:tc>
                <a:tc>
                  <a:txBody>
                    <a:bodyPr/>
                    <a:lstStyle/>
                    <a:p>
                      <a:pPr algn="r"/>
                      <a:r>
                        <a:rPr lang="en-US" sz="1600" kern="1200" dirty="0">
                          <a:solidFill>
                            <a:schemeClr val="dk1"/>
                          </a:solidFill>
                          <a:latin typeface="+mn-lt"/>
                          <a:ea typeface="+mn-ea"/>
                          <a:cs typeface="+mn-cs"/>
                        </a:rPr>
                        <a:t>4.7%</a:t>
                      </a:r>
                      <a:endParaRPr lang="en-US" sz="1600" dirty="0"/>
                    </a:p>
                  </a:txBody>
                  <a:tcPr/>
                </a:tc>
                <a:extLst>
                  <a:ext uri="{0D108BD9-81ED-4DB2-BD59-A6C34878D82A}">
                    <a16:rowId xmlns:a16="http://schemas.microsoft.com/office/drawing/2014/main" val="10004"/>
                  </a:ext>
                </a:extLst>
              </a:tr>
              <a:tr h="358140">
                <a:tc>
                  <a:txBody>
                    <a:bodyPr/>
                    <a:lstStyle/>
                    <a:p>
                      <a:pPr algn="ctr"/>
                      <a:r>
                        <a:rPr lang="en-US" sz="1600" dirty="0"/>
                        <a:t>5</a:t>
                      </a:r>
                    </a:p>
                  </a:txBody>
                  <a:tcPr/>
                </a:tc>
                <a:tc>
                  <a:txBody>
                    <a:bodyPr/>
                    <a:lstStyle/>
                    <a:p>
                      <a:pPr algn="r"/>
                      <a:r>
                        <a:rPr lang="en-US" sz="1600" kern="1200" dirty="0">
                          <a:solidFill>
                            <a:schemeClr val="dk1"/>
                          </a:solidFill>
                          <a:latin typeface="+mn-lt"/>
                          <a:ea typeface="+mn-ea"/>
                          <a:cs typeface="+mn-cs"/>
                        </a:rPr>
                        <a:t>7,500</a:t>
                      </a:r>
                      <a:endParaRPr lang="en-US" sz="1600" dirty="0"/>
                    </a:p>
                  </a:txBody>
                  <a:tcPr/>
                </a:tc>
                <a:tc>
                  <a:txBody>
                    <a:bodyPr/>
                    <a:lstStyle/>
                    <a:p>
                      <a:pPr algn="r"/>
                      <a:r>
                        <a:rPr lang="en-US" sz="1600" kern="1200" dirty="0">
                          <a:solidFill>
                            <a:schemeClr val="dk1"/>
                          </a:solidFill>
                          <a:latin typeface="+mn-lt"/>
                          <a:ea typeface="+mn-ea"/>
                          <a:cs typeface="+mn-cs"/>
                        </a:rPr>
                        <a:t>0.50</a:t>
                      </a:r>
                      <a:endParaRPr lang="en-US" sz="1600" dirty="0"/>
                    </a:p>
                  </a:txBody>
                  <a:tcPr/>
                </a:tc>
                <a:tc>
                  <a:txBody>
                    <a:bodyPr/>
                    <a:lstStyle/>
                    <a:p>
                      <a:pPr algn="r"/>
                      <a:r>
                        <a:rPr lang="en-US" sz="1600" kern="1200" dirty="0">
                          <a:solidFill>
                            <a:schemeClr val="dk1"/>
                          </a:solidFill>
                          <a:latin typeface="+mn-lt"/>
                          <a:ea typeface="+mn-ea"/>
                          <a:cs typeface="+mn-cs"/>
                        </a:rPr>
                        <a:t>3,750</a:t>
                      </a:r>
                      <a:endParaRPr lang="en-US" sz="1600" dirty="0"/>
                    </a:p>
                  </a:txBody>
                  <a:tcPr/>
                </a:tc>
                <a:tc>
                  <a:txBody>
                    <a:bodyPr/>
                    <a:lstStyle/>
                    <a:p>
                      <a:pPr algn="r"/>
                      <a:r>
                        <a:rPr lang="en-US" sz="1600" kern="1200" dirty="0">
                          <a:solidFill>
                            <a:schemeClr val="dk1"/>
                          </a:solidFill>
                          <a:latin typeface="+mn-lt"/>
                          <a:ea typeface="+mn-ea"/>
                          <a:cs typeface="+mn-cs"/>
                        </a:rPr>
                        <a:t>1.5%</a:t>
                      </a:r>
                      <a:endParaRPr lang="en-US" sz="1600" dirty="0"/>
                    </a:p>
                  </a:txBody>
                  <a:tcPr/>
                </a:tc>
                <a:extLst>
                  <a:ext uri="{0D108BD9-81ED-4DB2-BD59-A6C34878D82A}">
                    <a16:rowId xmlns:a16="http://schemas.microsoft.com/office/drawing/2014/main" val="10005"/>
                  </a:ext>
                </a:extLst>
              </a:tr>
              <a:tr h="358140">
                <a:tc>
                  <a:txBody>
                    <a:bodyPr/>
                    <a:lstStyle/>
                    <a:p>
                      <a:pPr algn="ctr"/>
                      <a:r>
                        <a:rPr lang="en-US" sz="1600" dirty="0"/>
                        <a:t>6</a:t>
                      </a:r>
                    </a:p>
                  </a:txBody>
                  <a:tcPr/>
                </a:tc>
                <a:tc>
                  <a:txBody>
                    <a:bodyPr/>
                    <a:lstStyle/>
                    <a:p>
                      <a:pPr algn="r"/>
                      <a:r>
                        <a:rPr lang="en-US" sz="1600" kern="1200" dirty="0">
                          <a:solidFill>
                            <a:schemeClr val="dk1"/>
                          </a:solidFill>
                          <a:latin typeface="+mn-lt"/>
                          <a:ea typeface="+mn-ea"/>
                          <a:cs typeface="+mn-cs"/>
                        </a:rPr>
                        <a:t>6,000</a:t>
                      </a:r>
                      <a:endParaRPr lang="en-US" sz="1600" dirty="0"/>
                    </a:p>
                  </a:txBody>
                  <a:tcPr/>
                </a:tc>
                <a:tc>
                  <a:txBody>
                    <a:bodyPr/>
                    <a:lstStyle/>
                    <a:p>
                      <a:pPr algn="r"/>
                      <a:r>
                        <a:rPr lang="en-US" sz="1600" kern="1200" dirty="0">
                          <a:solidFill>
                            <a:schemeClr val="dk1"/>
                          </a:solidFill>
                          <a:latin typeface="+mn-lt"/>
                          <a:ea typeface="+mn-ea"/>
                          <a:cs typeface="+mn-cs"/>
                        </a:rPr>
                        <a:t>13.60</a:t>
                      </a:r>
                      <a:endParaRPr lang="en-US" sz="1600" dirty="0"/>
                    </a:p>
                  </a:txBody>
                  <a:tcPr/>
                </a:tc>
                <a:tc>
                  <a:txBody>
                    <a:bodyPr/>
                    <a:lstStyle/>
                    <a:p>
                      <a:pPr algn="r"/>
                      <a:r>
                        <a:rPr lang="en-US" sz="1600" kern="1200" dirty="0">
                          <a:solidFill>
                            <a:schemeClr val="dk1"/>
                          </a:solidFill>
                          <a:latin typeface="+mn-lt"/>
                          <a:ea typeface="+mn-ea"/>
                          <a:cs typeface="+mn-cs"/>
                        </a:rPr>
                        <a:t>81,600</a:t>
                      </a:r>
                      <a:endParaRPr lang="en-US" sz="1600" dirty="0"/>
                    </a:p>
                  </a:txBody>
                  <a:tcPr/>
                </a:tc>
                <a:tc>
                  <a:txBody>
                    <a:bodyPr/>
                    <a:lstStyle/>
                    <a:p>
                      <a:pPr algn="r"/>
                      <a:r>
                        <a:rPr lang="en-US" sz="1600" kern="1200" dirty="0">
                          <a:solidFill>
                            <a:schemeClr val="dk1"/>
                          </a:solidFill>
                          <a:latin typeface="+mn-lt"/>
                          <a:ea typeface="+mn-ea"/>
                          <a:cs typeface="+mn-cs"/>
                        </a:rPr>
                        <a:t>32.0%</a:t>
                      </a:r>
                      <a:endParaRPr lang="en-US" sz="1600" dirty="0"/>
                    </a:p>
                  </a:txBody>
                  <a:tcPr/>
                </a:tc>
                <a:extLst>
                  <a:ext uri="{0D108BD9-81ED-4DB2-BD59-A6C34878D82A}">
                    <a16:rowId xmlns:a16="http://schemas.microsoft.com/office/drawing/2014/main" val="10006"/>
                  </a:ext>
                </a:extLst>
              </a:tr>
              <a:tr h="358140">
                <a:tc>
                  <a:txBody>
                    <a:bodyPr/>
                    <a:lstStyle/>
                    <a:p>
                      <a:pPr algn="ctr"/>
                      <a:r>
                        <a:rPr lang="en-US" sz="1600" dirty="0"/>
                        <a:t>7</a:t>
                      </a:r>
                    </a:p>
                  </a:txBody>
                  <a:tcPr/>
                </a:tc>
                <a:tc>
                  <a:txBody>
                    <a:bodyPr/>
                    <a:lstStyle/>
                    <a:p>
                      <a:pPr algn="r"/>
                      <a:r>
                        <a:rPr lang="en-US" sz="1600" kern="1200" dirty="0">
                          <a:solidFill>
                            <a:schemeClr val="dk1"/>
                          </a:solidFill>
                          <a:latin typeface="+mn-lt"/>
                          <a:ea typeface="+mn-ea"/>
                          <a:cs typeface="+mn-cs"/>
                        </a:rPr>
                        <a:t>5,000</a:t>
                      </a:r>
                      <a:endParaRPr lang="en-US" sz="1600" dirty="0"/>
                    </a:p>
                  </a:txBody>
                  <a:tcPr/>
                </a:tc>
                <a:tc>
                  <a:txBody>
                    <a:bodyPr/>
                    <a:lstStyle/>
                    <a:p>
                      <a:pPr algn="r"/>
                      <a:r>
                        <a:rPr lang="en-US" sz="1600" kern="1200" dirty="0">
                          <a:solidFill>
                            <a:schemeClr val="dk1"/>
                          </a:solidFill>
                          <a:latin typeface="+mn-lt"/>
                          <a:ea typeface="+mn-ea"/>
                          <a:cs typeface="+mn-cs"/>
                        </a:rPr>
                        <a:t>0.75</a:t>
                      </a:r>
                      <a:endParaRPr lang="en-US" sz="1600" dirty="0"/>
                    </a:p>
                  </a:txBody>
                  <a:tcPr/>
                </a:tc>
                <a:tc>
                  <a:txBody>
                    <a:bodyPr/>
                    <a:lstStyle/>
                    <a:p>
                      <a:pPr algn="r"/>
                      <a:r>
                        <a:rPr lang="en-US" sz="1600" kern="1200" dirty="0">
                          <a:solidFill>
                            <a:schemeClr val="dk1"/>
                          </a:solidFill>
                          <a:latin typeface="+mn-lt"/>
                          <a:ea typeface="+mn-ea"/>
                          <a:cs typeface="+mn-cs"/>
                        </a:rPr>
                        <a:t>3,750</a:t>
                      </a:r>
                      <a:endParaRPr lang="en-US" sz="1600" dirty="0"/>
                    </a:p>
                  </a:txBody>
                  <a:tcPr/>
                </a:tc>
                <a:tc>
                  <a:txBody>
                    <a:bodyPr/>
                    <a:lstStyle/>
                    <a:p>
                      <a:pPr algn="r"/>
                      <a:r>
                        <a:rPr lang="en-US" sz="1600" kern="1200" dirty="0">
                          <a:solidFill>
                            <a:schemeClr val="dk1"/>
                          </a:solidFill>
                          <a:latin typeface="+mn-lt"/>
                          <a:ea typeface="+mn-ea"/>
                          <a:cs typeface="+mn-cs"/>
                        </a:rPr>
                        <a:t>1.5%</a:t>
                      </a:r>
                      <a:endParaRPr lang="en-US" sz="1600" dirty="0"/>
                    </a:p>
                  </a:txBody>
                  <a:tcPr/>
                </a:tc>
                <a:extLst>
                  <a:ext uri="{0D108BD9-81ED-4DB2-BD59-A6C34878D82A}">
                    <a16:rowId xmlns:a16="http://schemas.microsoft.com/office/drawing/2014/main" val="10007"/>
                  </a:ext>
                </a:extLst>
              </a:tr>
              <a:tr h="358140">
                <a:tc>
                  <a:txBody>
                    <a:bodyPr/>
                    <a:lstStyle/>
                    <a:p>
                      <a:pPr algn="ctr"/>
                      <a:r>
                        <a:rPr lang="en-US" sz="1600" dirty="0"/>
                        <a:t>8</a:t>
                      </a:r>
                    </a:p>
                  </a:txBody>
                  <a:tcPr/>
                </a:tc>
                <a:tc>
                  <a:txBody>
                    <a:bodyPr/>
                    <a:lstStyle/>
                    <a:p>
                      <a:pPr algn="r"/>
                      <a:r>
                        <a:rPr lang="en-US" sz="1600" kern="1200" dirty="0">
                          <a:solidFill>
                            <a:schemeClr val="dk1"/>
                          </a:solidFill>
                          <a:latin typeface="+mn-lt"/>
                          <a:ea typeface="+mn-ea"/>
                          <a:cs typeface="+mn-cs"/>
                        </a:rPr>
                        <a:t>4,500</a:t>
                      </a:r>
                      <a:endParaRPr lang="en-US" sz="1600" dirty="0"/>
                    </a:p>
                  </a:txBody>
                  <a:tcPr/>
                </a:tc>
                <a:tc>
                  <a:txBody>
                    <a:bodyPr/>
                    <a:lstStyle/>
                    <a:p>
                      <a:pPr algn="r"/>
                      <a:r>
                        <a:rPr lang="en-US" sz="1600" kern="1200" dirty="0">
                          <a:solidFill>
                            <a:schemeClr val="dk1"/>
                          </a:solidFill>
                          <a:latin typeface="+mn-lt"/>
                          <a:ea typeface="+mn-ea"/>
                          <a:cs typeface="+mn-cs"/>
                        </a:rPr>
                        <a:t>1.25</a:t>
                      </a:r>
                      <a:endParaRPr lang="en-US" sz="1600" dirty="0"/>
                    </a:p>
                  </a:txBody>
                  <a:tcPr/>
                </a:tc>
                <a:tc>
                  <a:txBody>
                    <a:bodyPr/>
                    <a:lstStyle/>
                    <a:p>
                      <a:pPr algn="r"/>
                      <a:r>
                        <a:rPr lang="en-US" sz="1600" kern="1200" dirty="0">
                          <a:solidFill>
                            <a:schemeClr val="dk1"/>
                          </a:solidFill>
                          <a:latin typeface="+mn-lt"/>
                          <a:ea typeface="+mn-ea"/>
                          <a:cs typeface="+mn-cs"/>
                        </a:rPr>
                        <a:t>5,625</a:t>
                      </a:r>
                      <a:endParaRPr lang="en-US" sz="1600" dirty="0"/>
                    </a:p>
                  </a:txBody>
                  <a:tcPr/>
                </a:tc>
                <a:tc>
                  <a:txBody>
                    <a:bodyPr/>
                    <a:lstStyle/>
                    <a:p>
                      <a:pPr algn="r"/>
                      <a:r>
                        <a:rPr lang="en-US" sz="1600" kern="1200" dirty="0">
                          <a:solidFill>
                            <a:schemeClr val="dk1"/>
                          </a:solidFill>
                          <a:latin typeface="+mn-lt"/>
                          <a:ea typeface="+mn-ea"/>
                          <a:cs typeface="+mn-cs"/>
                        </a:rPr>
                        <a:t>2.2%</a:t>
                      </a:r>
                      <a:endParaRPr lang="en-US" sz="1600" dirty="0"/>
                    </a:p>
                  </a:txBody>
                  <a:tcPr/>
                </a:tc>
                <a:extLst>
                  <a:ext uri="{0D108BD9-81ED-4DB2-BD59-A6C34878D82A}">
                    <a16:rowId xmlns:a16="http://schemas.microsoft.com/office/drawing/2014/main" val="10008"/>
                  </a:ext>
                </a:extLst>
              </a:tr>
              <a:tr h="358140">
                <a:tc>
                  <a:txBody>
                    <a:bodyPr/>
                    <a:lstStyle/>
                    <a:p>
                      <a:pPr algn="ctr"/>
                      <a:r>
                        <a:rPr lang="en-US" sz="1600" dirty="0"/>
                        <a:t>9</a:t>
                      </a:r>
                    </a:p>
                  </a:txBody>
                  <a:tcPr/>
                </a:tc>
                <a:tc>
                  <a:txBody>
                    <a:bodyPr/>
                    <a:lstStyle/>
                    <a:p>
                      <a:pPr algn="r"/>
                      <a:r>
                        <a:rPr lang="en-US" sz="1600" kern="1200" dirty="0">
                          <a:solidFill>
                            <a:schemeClr val="dk1"/>
                          </a:solidFill>
                          <a:latin typeface="+mn-lt"/>
                          <a:ea typeface="+mn-ea"/>
                          <a:cs typeface="+mn-cs"/>
                        </a:rPr>
                        <a:t>7,000</a:t>
                      </a:r>
                      <a:endParaRPr lang="en-US" sz="1600" dirty="0"/>
                    </a:p>
                  </a:txBody>
                  <a:tcPr/>
                </a:tc>
                <a:tc>
                  <a:txBody>
                    <a:bodyPr/>
                    <a:lstStyle/>
                    <a:p>
                      <a:pPr algn="r"/>
                      <a:r>
                        <a:rPr lang="en-US" sz="1600" kern="1200" dirty="0">
                          <a:solidFill>
                            <a:schemeClr val="dk1"/>
                          </a:solidFill>
                          <a:latin typeface="+mn-lt"/>
                          <a:ea typeface="+mn-ea"/>
                          <a:cs typeface="+mn-cs"/>
                        </a:rPr>
                        <a:t>2.50</a:t>
                      </a:r>
                      <a:endParaRPr lang="en-US" sz="1600" dirty="0"/>
                    </a:p>
                  </a:txBody>
                  <a:tcPr/>
                </a:tc>
                <a:tc>
                  <a:txBody>
                    <a:bodyPr/>
                    <a:lstStyle/>
                    <a:p>
                      <a:pPr algn="r"/>
                      <a:r>
                        <a:rPr lang="en-US" sz="1600" kern="1200" dirty="0">
                          <a:solidFill>
                            <a:schemeClr val="dk1"/>
                          </a:solidFill>
                          <a:latin typeface="+mn-lt"/>
                          <a:ea typeface="+mn-ea"/>
                          <a:cs typeface="+mn-cs"/>
                        </a:rPr>
                        <a:t>17,500</a:t>
                      </a:r>
                      <a:endParaRPr lang="en-US" sz="1600" dirty="0"/>
                    </a:p>
                  </a:txBody>
                  <a:tcPr/>
                </a:tc>
                <a:tc>
                  <a:txBody>
                    <a:bodyPr/>
                    <a:lstStyle/>
                    <a:p>
                      <a:pPr algn="r"/>
                      <a:r>
                        <a:rPr lang="en-US" sz="1600" kern="1200" dirty="0">
                          <a:solidFill>
                            <a:schemeClr val="dk1"/>
                          </a:solidFill>
                          <a:latin typeface="+mn-lt"/>
                          <a:ea typeface="+mn-ea"/>
                          <a:cs typeface="+mn-cs"/>
                        </a:rPr>
                        <a:t>6.9%</a:t>
                      </a:r>
                      <a:endParaRPr lang="en-US" sz="1600" dirty="0"/>
                    </a:p>
                  </a:txBody>
                  <a:tcPr/>
                </a:tc>
                <a:extLst>
                  <a:ext uri="{0D108BD9-81ED-4DB2-BD59-A6C34878D82A}">
                    <a16:rowId xmlns:a16="http://schemas.microsoft.com/office/drawing/2014/main" val="10009"/>
                  </a:ext>
                </a:extLst>
              </a:tr>
              <a:tr h="358140">
                <a:tc>
                  <a:txBody>
                    <a:bodyPr/>
                    <a:lstStyle/>
                    <a:p>
                      <a:pPr algn="ctr"/>
                      <a:r>
                        <a:rPr lang="en-US" sz="1600" dirty="0"/>
                        <a:t>10</a:t>
                      </a:r>
                    </a:p>
                  </a:txBody>
                  <a:tcPr/>
                </a:tc>
                <a:tc>
                  <a:txBody>
                    <a:bodyPr/>
                    <a:lstStyle/>
                    <a:p>
                      <a:pPr algn="r"/>
                      <a:r>
                        <a:rPr lang="en-US" sz="1600" kern="1200" dirty="0">
                          <a:solidFill>
                            <a:schemeClr val="dk1"/>
                          </a:solidFill>
                          <a:latin typeface="+mn-lt"/>
                          <a:ea typeface="+mn-ea"/>
                          <a:cs typeface="+mn-cs"/>
                        </a:rPr>
                        <a:t>3,000</a:t>
                      </a:r>
                      <a:endParaRPr lang="en-US" sz="1600" dirty="0"/>
                    </a:p>
                  </a:txBody>
                  <a:tcPr/>
                </a:tc>
                <a:tc>
                  <a:txBody>
                    <a:bodyPr/>
                    <a:lstStyle/>
                    <a:p>
                      <a:pPr algn="r"/>
                      <a:r>
                        <a:rPr lang="en-US" sz="1600" kern="1200" dirty="0">
                          <a:solidFill>
                            <a:schemeClr val="dk1"/>
                          </a:solidFill>
                          <a:latin typeface="+mn-lt"/>
                          <a:ea typeface="+mn-ea"/>
                          <a:cs typeface="+mn-cs"/>
                        </a:rPr>
                        <a:t>2.00</a:t>
                      </a:r>
                      <a:endParaRPr lang="en-US" sz="1600" dirty="0"/>
                    </a:p>
                  </a:txBody>
                  <a:tcPr/>
                </a:tc>
                <a:tc>
                  <a:txBody>
                    <a:bodyPr/>
                    <a:lstStyle/>
                    <a:p>
                      <a:pPr algn="r"/>
                      <a:r>
                        <a:rPr lang="en-US" sz="1600" kern="1200" dirty="0">
                          <a:solidFill>
                            <a:schemeClr val="dk1"/>
                          </a:solidFill>
                          <a:latin typeface="+mn-lt"/>
                          <a:ea typeface="+mn-ea"/>
                          <a:cs typeface="+mn-cs"/>
                        </a:rPr>
                        <a:t>6,000</a:t>
                      </a:r>
                      <a:endParaRPr lang="en-US" sz="1600" dirty="0"/>
                    </a:p>
                  </a:txBody>
                  <a:tcPr/>
                </a:tc>
                <a:tc>
                  <a:txBody>
                    <a:bodyPr/>
                    <a:lstStyle/>
                    <a:p>
                      <a:pPr algn="r"/>
                      <a:r>
                        <a:rPr lang="en-US" sz="1600" kern="1200" dirty="0">
                          <a:solidFill>
                            <a:schemeClr val="dk1"/>
                          </a:solidFill>
                          <a:latin typeface="+mn-lt"/>
                          <a:ea typeface="+mn-ea"/>
                          <a:cs typeface="+mn-cs"/>
                        </a:rPr>
                        <a:t>2.4%</a:t>
                      </a:r>
                      <a:endParaRPr lang="en-US" sz="1600" dirty="0"/>
                    </a:p>
                  </a:txBody>
                  <a:tcPr/>
                </a:tc>
                <a:extLst>
                  <a:ext uri="{0D108BD9-81ED-4DB2-BD59-A6C34878D82A}">
                    <a16:rowId xmlns:a16="http://schemas.microsoft.com/office/drawing/2014/main" val="10010"/>
                  </a:ext>
                </a:extLst>
              </a:tr>
              <a:tr h="358140">
                <a:tc>
                  <a:txBody>
                    <a:bodyPr/>
                    <a:lstStyle/>
                    <a:p>
                      <a:r>
                        <a:rPr lang="en-US" sz="1600" b="1" kern="1200" dirty="0">
                          <a:solidFill>
                            <a:schemeClr val="dk1"/>
                          </a:solidFill>
                          <a:latin typeface="+mn-lt"/>
                          <a:ea typeface="+mn-ea"/>
                          <a:cs typeface="+mn-cs"/>
                        </a:rPr>
                        <a:t>Total</a:t>
                      </a:r>
                      <a:endParaRPr lang="en-US" sz="1600" b="1" dirty="0"/>
                    </a:p>
                  </a:txBody>
                  <a:tcPr/>
                </a:tc>
                <a:tc>
                  <a:txBody>
                    <a:bodyPr/>
                    <a:lstStyle/>
                    <a:p>
                      <a:pPr algn="r"/>
                      <a:endParaRPr lang="en-US" sz="1600" dirty="0"/>
                    </a:p>
                  </a:txBody>
                  <a:tcPr/>
                </a:tc>
                <a:tc>
                  <a:txBody>
                    <a:bodyPr/>
                    <a:lstStyle/>
                    <a:p>
                      <a:endParaRPr lang="en-US" sz="1600" dirty="0"/>
                    </a:p>
                  </a:txBody>
                  <a:tcPr/>
                </a:tc>
                <a:tc>
                  <a:txBody>
                    <a:bodyPr/>
                    <a:lstStyle/>
                    <a:p>
                      <a:pPr algn="r"/>
                      <a:r>
                        <a:rPr lang="en-US" sz="1600" kern="1200" dirty="0">
                          <a:solidFill>
                            <a:schemeClr val="dk1"/>
                          </a:solidFill>
                          <a:latin typeface="+mn-lt"/>
                          <a:ea typeface="+mn-ea"/>
                          <a:cs typeface="+mn-cs"/>
                        </a:rPr>
                        <a:t>$ 254,725</a:t>
                      </a:r>
                      <a:endParaRPr lang="en-US" sz="1600" dirty="0"/>
                    </a:p>
                  </a:txBody>
                  <a:tcPr/>
                </a:tc>
                <a:tc>
                  <a:txBody>
                    <a:bodyPr/>
                    <a:lstStyle/>
                    <a:p>
                      <a:pPr algn="r"/>
                      <a:r>
                        <a:rPr lang="en-US" sz="1600" kern="1200" dirty="0">
                          <a:solidFill>
                            <a:schemeClr val="dk1"/>
                          </a:solidFill>
                          <a:latin typeface="+mn-lt"/>
                          <a:ea typeface="+mn-ea"/>
                          <a:cs typeface="+mn-cs"/>
                        </a:rPr>
                        <a:t>100.0%</a:t>
                      </a:r>
                      <a:endParaRPr lang="en-US" sz="1600" dirty="0"/>
                    </a:p>
                  </a:txBody>
                  <a:tcPr/>
                </a:tc>
                <a:extLst>
                  <a:ext uri="{0D108BD9-81ED-4DB2-BD59-A6C34878D82A}">
                    <a16:rowId xmlns:a16="http://schemas.microsoft.com/office/drawing/2014/main" val="10011"/>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a:t>
            </a:r>
            <a:r>
              <a:rPr lang="en-US" sz="100" dirty="0"/>
              <a:t> </a:t>
            </a:r>
            <a:r>
              <a:rPr lang="en-US" sz="4000" dirty="0"/>
              <a:t>B</a:t>
            </a:r>
            <a:r>
              <a:rPr lang="en-US" sz="100" dirty="0"/>
              <a:t> </a:t>
            </a:r>
            <a:r>
              <a:rPr lang="en-US" sz="4000" dirty="0"/>
              <a:t>C Chart for Table 14.4</a:t>
            </a:r>
          </a:p>
        </p:txBody>
      </p:sp>
      <p:pic>
        <p:nvPicPr>
          <p:cNvPr id="4" name="Picture 3" descr="Bar chart plotting the Table 14.4 data and measuring percentage of total dollar usage and cumulative percentage.">
            <a:extLst>
              <a:ext uri="{FF2B5EF4-FFF2-40B4-BE49-F238E27FC236}">
                <a16:creationId xmlns:a16="http://schemas.microsoft.com/office/drawing/2014/main" id="{2A04809D-F98B-45C9-AAF2-91045D1478F7}"/>
              </a:ext>
            </a:extLst>
          </p:cNvPr>
          <p:cNvPicPr>
            <a:picLocks noChangeAspect="1"/>
          </p:cNvPicPr>
          <p:nvPr/>
        </p:nvPicPr>
        <p:blipFill>
          <a:blip r:embed="rId3"/>
          <a:stretch>
            <a:fillRect/>
          </a:stretch>
        </p:blipFill>
        <p:spPr>
          <a:xfrm>
            <a:off x="1174821" y="2133600"/>
            <a:ext cx="7066431" cy="384081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Inventory Management Technologies</a:t>
            </a:r>
          </a:p>
        </p:txBody>
      </p:sp>
      <p:sp>
        <p:nvSpPr>
          <p:cNvPr id="3" name="Content Placeholder 2"/>
          <p:cNvSpPr>
            <a:spLocks noGrp="1"/>
          </p:cNvSpPr>
          <p:nvPr>
            <p:ph idx="1"/>
          </p:nvPr>
        </p:nvSpPr>
        <p:spPr>
          <a:xfrm>
            <a:off x="822325" y="1846262"/>
            <a:ext cx="2011680" cy="448056"/>
          </a:xfrm>
        </p:spPr>
        <p:txBody>
          <a:bodyPr/>
          <a:lstStyle/>
          <a:p>
            <a:pPr marL="292608" indent="-292608">
              <a:buClr>
                <a:srgbClr val="AB620E"/>
              </a:buClr>
              <a:buFont typeface="Arial" pitchFamily="34" charset="0"/>
              <a:buChar char="•"/>
            </a:pPr>
            <a:r>
              <a:rPr lang="en-US" sz="2800" dirty="0">
                <a:solidFill>
                  <a:schemeClr val="tx1"/>
                </a:solidFill>
              </a:rPr>
              <a:t>Bar coding.</a:t>
            </a:r>
          </a:p>
        </p:txBody>
      </p:sp>
      <p:sp>
        <p:nvSpPr>
          <p:cNvPr id="4" name="Content Placeholder 3"/>
          <p:cNvSpPr>
            <a:spLocks noGrp="1"/>
          </p:cNvSpPr>
          <p:nvPr>
            <p:ph idx="11"/>
          </p:nvPr>
        </p:nvSpPr>
        <p:spPr>
          <a:xfrm>
            <a:off x="820948" y="2501146"/>
            <a:ext cx="3931920" cy="515937"/>
          </a:xfrm>
        </p:spPr>
        <p:txBody>
          <a:bodyPr/>
          <a:lstStyle/>
          <a:p>
            <a:pPr marL="292608" indent="-292608">
              <a:buClr>
                <a:srgbClr val="AB620E"/>
              </a:buClr>
              <a:buFont typeface="Arial" pitchFamily="34" charset="0"/>
              <a:buChar char="•"/>
            </a:pPr>
            <a:r>
              <a:rPr lang="en-US" sz="2800" dirty="0">
                <a:solidFill>
                  <a:schemeClr val="tx1"/>
                </a:solidFill>
              </a:rPr>
              <a:t>Point of sale (P</a:t>
            </a:r>
            <a:r>
              <a:rPr lang="en-US" sz="100" dirty="0">
                <a:solidFill>
                  <a:schemeClr val="tx1"/>
                </a:solidFill>
              </a:rPr>
              <a:t> </a:t>
            </a:r>
            <a:r>
              <a:rPr lang="en-US" sz="2800" dirty="0">
                <a:solidFill>
                  <a:schemeClr val="tx1"/>
                </a:solidFill>
              </a:rPr>
              <a:t>O</a:t>
            </a:r>
            <a:r>
              <a:rPr lang="en-US" sz="100" dirty="0">
                <a:solidFill>
                  <a:schemeClr val="tx1"/>
                </a:solidFill>
              </a:rPr>
              <a:t> </a:t>
            </a:r>
            <a:r>
              <a:rPr lang="en-US" sz="2800" dirty="0">
                <a:solidFill>
                  <a:schemeClr val="tx1"/>
                </a:solidFill>
              </a:rPr>
              <a:t>S) data.</a:t>
            </a:r>
          </a:p>
        </p:txBody>
      </p:sp>
      <p:sp>
        <p:nvSpPr>
          <p:cNvPr id="5" name="Content Placeholder 4"/>
          <p:cNvSpPr>
            <a:spLocks noGrp="1"/>
          </p:cNvSpPr>
          <p:nvPr>
            <p:ph idx="12"/>
          </p:nvPr>
        </p:nvSpPr>
        <p:spPr>
          <a:xfrm>
            <a:off x="820948" y="3294543"/>
            <a:ext cx="5806440" cy="515937"/>
          </a:xfrm>
        </p:spPr>
        <p:txBody>
          <a:bodyPr/>
          <a:lstStyle/>
          <a:p>
            <a:pPr marL="292608" indent="-292608">
              <a:buClr>
                <a:srgbClr val="AB620E"/>
              </a:buClr>
              <a:buFont typeface="Arial" pitchFamily="34" charset="0"/>
              <a:buChar char="•"/>
            </a:pPr>
            <a:r>
              <a:rPr lang="en-US" sz="2800" dirty="0">
                <a:solidFill>
                  <a:schemeClr val="tx1"/>
                </a:solidFill>
              </a:rPr>
              <a:t>Radio-frequency identification (R</a:t>
            </a:r>
            <a:r>
              <a:rPr lang="en-US" sz="100" dirty="0">
                <a:solidFill>
                  <a:schemeClr val="tx1"/>
                </a:solidFill>
              </a:rPr>
              <a:t> </a:t>
            </a:r>
            <a:r>
              <a:rPr lang="en-US" sz="2800" dirty="0">
                <a:solidFill>
                  <a:schemeClr val="tx1"/>
                </a:solidFill>
              </a:rPr>
              <a:t>F</a:t>
            </a:r>
            <a:r>
              <a:rPr lang="en-US" sz="100" dirty="0">
                <a:solidFill>
                  <a:schemeClr val="tx1"/>
                </a:solidFill>
              </a:rPr>
              <a:t> </a:t>
            </a:r>
            <a:r>
              <a:rPr lang="en-US" sz="2800" dirty="0">
                <a:solidFill>
                  <a:schemeClr val="tx1"/>
                </a:solidFill>
              </a:rPr>
              <a:t>I</a:t>
            </a:r>
            <a:r>
              <a:rPr lang="en-US" sz="100" dirty="0">
                <a:solidFill>
                  <a:schemeClr val="tx1"/>
                </a:solidFill>
              </a:rPr>
              <a:t> </a:t>
            </a:r>
            <a:r>
              <a:rPr lang="en-US" sz="2800" dirty="0">
                <a:solidFill>
                  <a:schemeClr val="tx1"/>
                </a:solidFill>
              </a:rPr>
              <a:t>D).</a:t>
            </a:r>
          </a:p>
        </p:txBody>
      </p:sp>
      <p:sp>
        <p:nvSpPr>
          <p:cNvPr id="6" name="Content Placeholder 5"/>
          <p:cNvSpPr>
            <a:spLocks noGrp="1"/>
          </p:cNvSpPr>
          <p:nvPr>
            <p:ph idx="13"/>
          </p:nvPr>
        </p:nvSpPr>
        <p:spPr>
          <a:xfrm>
            <a:off x="820948" y="4648200"/>
            <a:ext cx="3217652" cy="1249095"/>
          </a:xfrm>
        </p:spPr>
        <p:txBody>
          <a:bodyPr/>
          <a:lstStyle/>
          <a:p>
            <a:r>
              <a:rPr lang="en-US" dirty="0">
                <a:solidFill>
                  <a:schemeClr val="tx1"/>
                </a:solidFill>
              </a:rPr>
              <a:t>Target is an Operations Leader in using technology and point-of-sale (P</a:t>
            </a:r>
            <a:r>
              <a:rPr lang="en-US" sz="100" dirty="0">
                <a:solidFill>
                  <a:schemeClr val="tx1"/>
                </a:solidFill>
              </a:rPr>
              <a:t> </a:t>
            </a:r>
            <a:r>
              <a:rPr lang="en-US" dirty="0">
                <a:solidFill>
                  <a:schemeClr val="tx1"/>
                </a:solidFill>
              </a:rPr>
              <a:t>O</a:t>
            </a:r>
            <a:r>
              <a:rPr lang="en-US" sz="100" dirty="0">
                <a:solidFill>
                  <a:schemeClr val="tx1"/>
                </a:solidFill>
              </a:rPr>
              <a:t> </a:t>
            </a:r>
            <a:r>
              <a:rPr lang="en-US" dirty="0">
                <a:solidFill>
                  <a:schemeClr val="tx1"/>
                </a:solidFill>
              </a:rPr>
              <a:t>S) data for inventory management.</a:t>
            </a:r>
          </a:p>
        </p:txBody>
      </p:sp>
      <p:pic>
        <p:nvPicPr>
          <p:cNvPr id="11" name="Picture 4" descr="Target logo&#10;&#10;Description automatically generated">
            <a:extLst>
              <a:ext uri="{FF2B5EF4-FFF2-40B4-BE49-F238E27FC236}">
                <a16:creationId xmlns:a16="http://schemas.microsoft.com/office/drawing/2014/main" id="{D6668831-81D9-471F-B333-25D3F68A2D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4238" y="4078288"/>
            <a:ext cx="292100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a:extLst>
              <a:ext uri="{FF2B5EF4-FFF2-40B4-BE49-F238E27FC236}">
                <a16:creationId xmlns:a16="http://schemas.microsoft.com/office/drawing/2014/main" id="{15D68254-AA7A-4A23-A63C-C20CF250EA7C}"/>
              </a:ext>
            </a:extLst>
          </p:cNvPr>
          <p:cNvSpPr>
            <a:spLocks noChangeArrowheads="1"/>
          </p:cNvSpPr>
          <p:nvPr/>
        </p:nvSpPr>
        <p:spPr bwMode="auto">
          <a:xfrm>
            <a:off x="6934200" y="5975350"/>
            <a:ext cx="12303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artzenter/Shutterstock </a:t>
            </a:r>
            <a:endParaRPr lang="en-US"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Chapter 14 Summary</a:t>
            </a:r>
          </a:p>
        </p:txBody>
      </p:sp>
      <p:sp>
        <p:nvSpPr>
          <p:cNvPr id="3" name="Content Placeholder 2"/>
          <p:cNvSpPr>
            <a:spLocks noGrp="1"/>
          </p:cNvSpPr>
          <p:nvPr>
            <p:ph idx="1"/>
          </p:nvPr>
        </p:nvSpPr>
        <p:spPr>
          <a:xfrm>
            <a:off x="822325" y="1846262"/>
            <a:ext cx="7543800" cy="4389120"/>
          </a:xfrm>
        </p:spPr>
        <p:txBody>
          <a:bodyPr/>
          <a:lstStyle/>
          <a:p>
            <a:pPr marL="292608" indent="-292608">
              <a:buClr>
                <a:srgbClr val="AB620E"/>
              </a:buClr>
              <a:buFont typeface="Arial" pitchFamily="34" charset="0"/>
              <a:buChar char="•"/>
            </a:pPr>
            <a:r>
              <a:rPr lang="en-US" dirty="0"/>
              <a:t>L</a:t>
            </a:r>
            <a:r>
              <a:rPr lang="en-US" sz="100" dirty="0"/>
              <a:t> </a:t>
            </a:r>
            <a:r>
              <a:rPr lang="en-US" dirty="0"/>
              <a:t>O 14.1 Define inventory types and the purpose of inventory.</a:t>
            </a:r>
          </a:p>
          <a:p>
            <a:pPr marL="292608" indent="-292608">
              <a:buClr>
                <a:srgbClr val="AB620E"/>
              </a:buClr>
              <a:buFont typeface="Arial" pitchFamily="34" charset="0"/>
              <a:buChar char="•"/>
            </a:pPr>
            <a:r>
              <a:rPr lang="en-US" dirty="0"/>
              <a:t>L</a:t>
            </a:r>
            <a:r>
              <a:rPr lang="en-US" sz="100" dirty="0"/>
              <a:t> </a:t>
            </a:r>
            <a:r>
              <a:rPr lang="en-US" dirty="0"/>
              <a:t>O 14.2 Explain the costs incurred by inventory.</a:t>
            </a:r>
          </a:p>
          <a:p>
            <a:pPr marL="292608" indent="-292608">
              <a:buClr>
                <a:srgbClr val="AB620E"/>
              </a:buClr>
              <a:buFont typeface="Arial" pitchFamily="34" charset="0"/>
              <a:buChar char="•"/>
            </a:pPr>
            <a:r>
              <a:rPr lang="en-US" dirty="0"/>
              <a:t>L</a:t>
            </a:r>
            <a:r>
              <a:rPr lang="en-US" sz="100" dirty="0"/>
              <a:t> </a:t>
            </a:r>
            <a:r>
              <a:rPr lang="en-US" dirty="0"/>
              <a:t>O 14.3 Differentiate between independent and dependent demand. </a:t>
            </a:r>
          </a:p>
          <a:p>
            <a:pPr marL="292608" indent="-292608">
              <a:buClr>
                <a:srgbClr val="AB620E"/>
              </a:buClr>
              <a:buFont typeface="Arial" pitchFamily="34" charset="0"/>
              <a:buChar char="•"/>
            </a:pPr>
            <a:r>
              <a:rPr lang="en-US" dirty="0"/>
              <a:t>L</a:t>
            </a:r>
            <a:r>
              <a:rPr lang="en-US" sz="100" dirty="0"/>
              <a:t> </a:t>
            </a:r>
            <a:r>
              <a:rPr lang="en-US" dirty="0"/>
              <a:t>O 14.4 Calculate the economic order quantity and identify the underlying assumptions.</a:t>
            </a:r>
          </a:p>
          <a:p>
            <a:pPr marL="292608" indent="-292608">
              <a:buClr>
                <a:srgbClr val="AB620E"/>
              </a:buClr>
              <a:buFont typeface="Arial" pitchFamily="34" charset="0"/>
              <a:buChar char="•"/>
            </a:pPr>
            <a:r>
              <a:rPr lang="en-US" dirty="0"/>
              <a:t>L</a:t>
            </a:r>
            <a:r>
              <a:rPr lang="en-US" sz="100" dirty="0"/>
              <a:t> </a:t>
            </a:r>
            <a:r>
              <a:rPr lang="en-US" dirty="0"/>
              <a:t>O 14.5 Compute the parameters for a continuous review and periodic review inventory control system.</a:t>
            </a:r>
          </a:p>
          <a:p>
            <a:pPr marL="292608" indent="-292608">
              <a:buClr>
                <a:srgbClr val="AB620E"/>
              </a:buClr>
              <a:buFont typeface="Arial" pitchFamily="34" charset="0"/>
              <a:buChar char="•"/>
            </a:pPr>
            <a:r>
              <a:rPr lang="en-US" dirty="0"/>
              <a:t>L</a:t>
            </a:r>
            <a:r>
              <a:rPr lang="en-US" sz="100" dirty="0"/>
              <a:t> </a:t>
            </a:r>
            <a:r>
              <a:rPr lang="en-US" dirty="0"/>
              <a:t>O 14.6 Explain how continuous and periodic review systems are used in practice.</a:t>
            </a:r>
          </a:p>
          <a:p>
            <a:pPr marL="292608" indent="-292608">
              <a:buClr>
                <a:srgbClr val="AB620E"/>
              </a:buClr>
              <a:buFont typeface="Arial" pitchFamily="34" charset="0"/>
              <a:buChar char="•"/>
            </a:pPr>
            <a:r>
              <a:rPr lang="en-US" dirty="0"/>
              <a:t>L</a:t>
            </a:r>
            <a:r>
              <a:rPr lang="en-US" sz="100" dirty="0"/>
              <a:t> </a:t>
            </a:r>
            <a:r>
              <a:rPr lang="en-US" dirty="0"/>
              <a:t>O 14.7 Describe how inventory and service level are related.</a:t>
            </a:r>
          </a:p>
          <a:p>
            <a:pPr marL="292608" indent="-292608">
              <a:buClr>
                <a:srgbClr val="AB620E"/>
              </a:buClr>
              <a:buFont typeface="Arial" pitchFamily="34" charset="0"/>
              <a:buChar char="•"/>
            </a:pPr>
            <a:r>
              <a:rPr lang="en-US" dirty="0"/>
              <a:t>L</a:t>
            </a:r>
            <a:r>
              <a:rPr lang="en-US" sz="100" dirty="0"/>
              <a:t> </a:t>
            </a:r>
            <a:r>
              <a:rPr lang="en-US" dirty="0"/>
              <a:t>O 14.8 Define vendor managed inventory (V</a:t>
            </a:r>
            <a:r>
              <a:rPr lang="en-US" sz="100" dirty="0"/>
              <a:t> </a:t>
            </a:r>
            <a:r>
              <a:rPr lang="en-US" dirty="0"/>
              <a:t>M</a:t>
            </a:r>
            <a:r>
              <a:rPr lang="en-US" sz="100" dirty="0"/>
              <a:t> </a:t>
            </a:r>
            <a:r>
              <a:rPr lang="en-US" dirty="0"/>
              <a:t>I) and the A</a:t>
            </a:r>
            <a:r>
              <a:rPr lang="en-US" sz="100" dirty="0"/>
              <a:t> </a:t>
            </a:r>
            <a:r>
              <a:rPr lang="en-US" dirty="0"/>
              <a:t>B</a:t>
            </a:r>
            <a:r>
              <a:rPr lang="en-US" sz="100" dirty="0"/>
              <a:t> </a:t>
            </a:r>
            <a:r>
              <a:rPr lang="en-US" dirty="0"/>
              <a:t>C system.</a:t>
            </a:r>
          </a:p>
          <a:p>
            <a:pPr marL="292608" indent="-292608">
              <a:buClr>
                <a:srgbClr val="AB620E"/>
              </a:buClr>
              <a:buFont typeface="Arial" pitchFamily="34" charset="0"/>
              <a:buChar char="•"/>
            </a:pPr>
            <a:r>
              <a:rPr lang="en-US" dirty="0"/>
              <a:t>L</a:t>
            </a:r>
            <a:r>
              <a:rPr lang="en-US" sz="100" dirty="0"/>
              <a:t> </a:t>
            </a:r>
            <a:r>
              <a:rPr lang="en-US" dirty="0"/>
              <a:t>O 14.9 Solve advanced inventory problems (chapter supplement).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Questions for Discussion</a:t>
            </a:r>
          </a:p>
        </p:txBody>
      </p:sp>
      <p:sp>
        <p:nvSpPr>
          <p:cNvPr id="3" name="Content Placeholder 2"/>
          <p:cNvSpPr>
            <a:spLocks noGrp="1"/>
          </p:cNvSpPr>
          <p:nvPr>
            <p:ph idx="1"/>
          </p:nvPr>
        </p:nvSpPr>
        <p:spPr>
          <a:xfrm>
            <a:off x="822325" y="1846262"/>
            <a:ext cx="7543800" cy="4297680"/>
          </a:xfrm>
        </p:spPr>
        <p:txBody>
          <a:bodyPr/>
          <a:lstStyle/>
          <a:p>
            <a:pPr marL="292608" indent="-292608">
              <a:buClr>
                <a:srgbClr val="AB620E"/>
              </a:buClr>
              <a:buFont typeface="Arial" pitchFamily="34" charset="0"/>
              <a:buChar char="•"/>
            </a:pPr>
            <a:r>
              <a:rPr lang="en-US" dirty="0"/>
              <a:t>Why do firms have inventory?</a:t>
            </a:r>
          </a:p>
          <a:p>
            <a:pPr marL="292608" indent="-292608">
              <a:buClr>
                <a:srgbClr val="AB620E"/>
              </a:buClr>
              <a:buFont typeface="Arial" pitchFamily="34" charset="0"/>
              <a:buChar char="•"/>
            </a:pPr>
            <a:r>
              <a:rPr lang="en-US" dirty="0"/>
              <a:t>Why are different methods used to manage independent and dependent demand inventory items?</a:t>
            </a:r>
          </a:p>
          <a:p>
            <a:pPr marL="292608" indent="-292608">
              <a:buClr>
                <a:srgbClr val="AB620E"/>
              </a:buClr>
              <a:buFont typeface="Arial" pitchFamily="34" charset="0"/>
              <a:buChar char="•"/>
            </a:pPr>
            <a:r>
              <a:rPr lang="en-US" dirty="0"/>
              <a:t>Ordering (or setup) and carrying (or holding) costs are generally seen as tradeoffs. Explain this in your own words.</a:t>
            </a:r>
          </a:p>
          <a:p>
            <a:pPr marL="292608" indent="-292608">
              <a:buClr>
                <a:srgbClr val="AB620E"/>
              </a:buClr>
              <a:buFont typeface="Arial" pitchFamily="34" charset="0"/>
              <a:buChar char="•"/>
            </a:pPr>
            <a:r>
              <a:rPr lang="en-US" dirty="0"/>
              <a:t>Review the assumptions of the E</a:t>
            </a:r>
            <a:r>
              <a:rPr lang="en-US" sz="100" dirty="0"/>
              <a:t> </a:t>
            </a:r>
            <a:r>
              <a:rPr lang="en-US" dirty="0"/>
              <a:t>O</a:t>
            </a:r>
            <a:r>
              <a:rPr lang="en-US" sz="100" dirty="0"/>
              <a:t> </a:t>
            </a:r>
            <a:r>
              <a:rPr lang="en-US" dirty="0"/>
              <a:t>Q model. Why is each of them important in this calculation?</a:t>
            </a:r>
          </a:p>
          <a:p>
            <a:pPr marL="292608" indent="-292608">
              <a:buClr>
                <a:srgbClr val="AB620E"/>
              </a:buClr>
              <a:buFont typeface="Arial" pitchFamily="34" charset="0"/>
              <a:buChar char="•"/>
            </a:pPr>
            <a:r>
              <a:rPr lang="en-US" dirty="0"/>
              <a:t>How would you decide between using a Q system or a P system?</a:t>
            </a:r>
          </a:p>
          <a:p>
            <a:pPr marL="292608" indent="-292608">
              <a:buClr>
                <a:srgbClr val="AB620E"/>
              </a:buClr>
              <a:buFont typeface="Arial" pitchFamily="34" charset="0"/>
              <a:buChar char="•"/>
            </a:pPr>
            <a:r>
              <a:rPr lang="en-US" dirty="0"/>
              <a:t>What inventory items have you observed being stocked by the supplier (vendor managed inventory)?</a:t>
            </a:r>
          </a:p>
          <a:p>
            <a:pPr marL="292608" indent="-292608">
              <a:buClr>
                <a:srgbClr val="AB620E"/>
              </a:buClr>
              <a:buFont typeface="Arial" pitchFamily="34" charset="0"/>
              <a:buChar char="•"/>
            </a:pPr>
            <a:r>
              <a:rPr lang="en-US" dirty="0"/>
              <a:t>Considering A</a:t>
            </a:r>
            <a:r>
              <a:rPr lang="en-US" sz="100" dirty="0"/>
              <a:t> </a:t>
            </a:r>
            <a:r>
              <a:rPr lang="en-US" dirty="0"/>
              <a:t>B</a:t>
            </a:r>
            <a:r>
              <a:rPr lang="en-US" sz="100" dirty="0"/>
              <a:t> </a:t>
            </a:r>
            <a:r>
              <a:rPr lang="en-US" dirty="0"/>
              <a:t>C inventory classification, what types of raw materials do you think would be A items? B items? C items?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Materials-Flow Process </a:t>
            </a:r>
            <a:r>
              <a:rPr lang="en-US" sz="2800" dirty="0"/>
              <a:t>(Figure 14.1)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dirty="0"/>
              <a:t>This figure uses a series of labeled circles connected by arrows to illustrate a materials-flow process. The process begins on the left side of the figure with an arrow labeled “Suppliers” pointing rightward toward a circle labeled “Raw Materials.” An arrow points rightward from here to a large square labeled “Productive Process;” within this square are three circles, each labeled “Work in Process.” The arrow pointing from Raw Materials to Productive Process splits into two arrows, one pointing upward and rightward to Work in Process and the other pointing downward and rightward to Work in Process. Arrows point rightward from each of these circles to the third circle labeled “Work in Process.” An arrow points rightward from this circle out of the Productive Process square, and towards a circle labeled “Finished Goods.” An arrow labeled “Customer” points rightward away from Finished Goods.</a:t>
            </a:r>
            <a:r>
              <a:rPr lang="en-US" sz="1800" dirty="0"/>
              <a:t>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Water Tank Analogy for Inventory</a:t>
            </a:r>
            <a:r>
              <a:rPr lang="en-US" sz="28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2400" dirty="0"/>
              <a:t>Inventory is illustrated as water in a large tank. The tank is two-thirds full of water, and this water is labeled “Inventory level.” Water flows into the tank on the left and out of the tank on the right. Water flowing into the tank is labeled “Supply rate” and water flowing out of the tank is labeled “Demand rate.”</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10060658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Demand Patterns </a:t>
            </a:r>
            <a:r>
              <a:rPr lang="en-US" sz="2800" dirty="0"/>
              <a:t>(Figure 14.4)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7867650" cy="3733800"/>
          </a:xfrm>
        </p:spPr>
        <p:txBody>
          <a:bodyPr/>
          <a:lstStyle/>
          <a:p>
            <a:pPr>
              <a:lnSpc>
                <a:spcPct val="100000"/>
              </a:lnSpc>
            </a:pPr>
            <a:r>
              <a:rPr lang="en-US" dirty="0"/>
              <a:t>This figure contains two graphs arranged side-by-side. The first, on the left, is labeled “Independent demand, Finished goods, Spare parts.” The x-axis is labeled “Time” and the y-axis is labeled “Demand Usage.” A line representing independent demand extends across the x-axis, rising and falling in jagged peaks and valleys. The second graph, on the right, is labeled “Dependent demand, Work-in-process, Raw materials.” The x-axis is labeled “Time” and the y-axis is labeled “Demand Usage.” A line representing dependent demand extends horizontally rightward, then vertically downward, then horizontally rightward, then vertically upward, and repeats in this manner across the x-axis.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29565631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E</a:t>
            </a:r>
            <a:r>
              <a:rPr lang="en-US" sz="100" dirty="0"/>
              <a:t> </a:t>
            </a:r>
            <a:r>
              <a:rPr lang="en-US" sz="4000" dirty="0"/>
              <a:t>O</a:t>
            </a:r>
            <a:r>
              <a:rPr lang="en-US" sz="100" dirty="0"/>
              <a:t> </a:t>
            </a:r>
            <a:r>
              <a:rPr lang="en-US" sz="4000" dirty="0"/>
              <a:t>Q Inventory Levels </a:t>
            </a:r>
            <a:r>
              <a:rPr lang="en-US" sz="2800" dirty="0"/>
              <a:t>(Figure 14.5)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dirty="0"/>
              <a:t>In this graph, the x-axis is labeled “Time” and the y-axis is labeled “On Hand.” The graph is bisected by a horizontal line that begins one-third of the way up the y-axis and extends from one side of the graph to the other. A line representing inventory levels rises vertically from the x-axis to two-thirds of the way up the y-axis, then falls at a sharp angle back to the x-axis before rising and falling in the exact same manner twice more, and finally rises one last time, forming a saw-tooth pattern. The length of the first vertically rising line is labeled “Lot size = Q,” and the distance between the apex of the first rise and the apex of the second rise is labeled “Order interval.” The line that bisects the graph is labeled “Average inventory level = Q/2.”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40375795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Total Cost of Inventory </a:t>
            </a:r>
            <a:r>
              <a:rPr lang="en-US" sz="2800" dirty="0"/>
              <a:t>(Figure 14.6)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7502525" cy="3733800"/>
          </a:xfrm>
        </p:spPr>
        <p:txBody>
          <a:bodyPr/>
          <a:lstStyle/>
          <a:p>
            <a:pPr>
              <a:lnSpc>
                <a:spcPct val="100000"/>
              </a:lnSpc>
            </a:pPr>
            <a:r>
              <a:rPr lang="en-US" dirty="0"/>
              <a:t>In this graph, the x-axis is labeled “Q (units)” and the y-axis is labeled “Annual Cost ($/year, TC).” A line labeled “Carrying cost (icQ/2)” begins at the intersection of x and y and extends diagonally rightward and upward at a 45-degree angle across the graph. A line labeled “Ordering cost (SD/Q)” begins at top left and arcs downward and rightward to bottom right. A line labeled “Total cost (SD/Q plus icQ/2)” begins at top left and arcs halfway down the y-axis and before arcing upward and rightward and ending at top right. A dashed line extends from the lowest point of the total cost horizontally to a point on the y-axis labeled “Minimum Cost,” and vertically downward, through the intersection of carrying cost and ordering cost, to a point on the x-axis labeled “EOQ.”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22169461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E</a:t>
            </a:r>
            <a:r>
              <a:rPr lang="en-US" sz="100" dirty="0"/>
              <a:t> </a:t>
            </a:r>
            <a:r>
              <a:rPr lang="en-US" sz="4000" dirty="0"/>
              <a:t>O</a:t>
            </a:r>
            <a:r>
              <a:rPr lang="en-US" sz="100" dirty="0"/>
              <a:t> </a:t>
            </a:r>
            <a:r>
              <a:rPr lang="en-US" sz="4000" dirty="0"/>
              <a:t>Q Example </a:t>
            </a:r>
            <a:r>
              <a:rPr lang="en-US" sz="1000" dirty="0"/>
              <a:t>3</a:t>
            </a:r>
            <a:r>
              <a:rPr lang="en-US" sz="28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7502525" cy="3733800"/>
          </a:xfrm>
        </p:spPr>
        <p:txBody>
          <a:bodyPr/>
          <a:lstStyle/>
          <a:p>
            <a:pPr>
              <a:lnSpc>
                <a:spcPct val="100000"/>
              </a:lnSpc>
            </a:pPr>
            <a:r>
              <a:rPr lang="en-US" sz="2400" dirty="0"/>
              <a:t>X-axis represents order size from 13 to 40, in increments of 4. Cost curve appears relatively flat near the optimal E</a:t>
            </a:r>
            <a:r>
              <a:rPr lang="en-US" sz="100" dirty="0"/>
              <a:t> </a:t>
            </a:r>
            <a:r>
              <a:rPr lang="en-US" sz="2400" dirty="0"/>
              <a:t>O</a:t>
            </a:r>
            <a:r>
              <a:rPr lang="en-US" sz="100" dirty="0"/>
              <a:t> </a:t>
            </a:r>
            <a:r>
              <a:rPr lang="en-US" sz="2400" dirty="0"/>
              <a:t>Q.</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19975135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5" y="287338"/>
            <a:ext cx="6797676" cy="1449387"/>
          </a:xfrm>
        </p:spPr>
        <p:txBody>
          <a:bodyPr/>
          <a:lstStyle/>
          <a:p>
            <a:pPr>
              <a:defRPr/>
            </a:pPr>
            <a:r>
              <a:rPr lang="en-US" sz="4000" dirty="0"/>
              <a:t>Continuous Review (Q) System </a:t>
            </a:r>
            <a:r>
              <a:rPr lang="en-US" sz="2800" dirty="0"/>
              <a:t>(Figure 14.7)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dirty="0"/>
              <a:t>The horizontal axis is labeled Time, and the vertical axis is labeled Stock Position. A horizontal line labeled R, or reorder point, runs the length of the graph. A descending line representing inventory crosses the reorder line which initiates a reorder. The line continues to descend through a segment labeled L, or lead time for the order to arrive. When the order arrives, the line rises immediately by the amount of the order quantity and the pattern continues to repeat.</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2622234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Materials-Flow Process </a:t>
            </a:r>
            <a:r>
              <a:rPr lang="en-US" sz="2800" dirty="0"/>
              <a:t>(Figure 14.1)</a:t>
            </a:r>
          </a:p>
        </p:txBody>
      </p:sp>
      <p:pic>
        <p:nvPicPr>
          <p:cNvPr id="3074" name="Picture 2" descr="Illustration of a materials-flow process in which raw materials enter a productive process and exit as finished goods."/>
          <p:cNvPicPr>
            <a:picLocks noChangeAspect="1" noChangeArrowheads="1"/>
          </p:cNvPicPr>
          <p:nvPr/>
        </p:nvPicPr>
        <p:blipFill>
          <a:blip r:embed="rId2"/>
          <a:srcRect/>
          <a:stretch>
            <a:fillRect/>
          </a:stretch>
        </p:blipFill>
        <p:spPr bwMode="auto">
          <a:xfrm>
            <a:off x="773651" y="2376401"/>
            <a:ext cx="7631833" cy="2848932"/>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fontScale="90000"/>
          </a:bodyPr>
          <a:lstStyle/>
          <a:p>
            <a:pPr>
              <a:defRPr/>
            </a:pPr>
            <a:r>
              <a:rPr lang="en-US" sz="4000" dirty="0"/>
              <a:t>Probability Distribution of Demand over Lead Time </a:t>
            </a:r>
            <a:r>
              <a:rPr lang="en-US" sz="2800" dirty="0"/>
              <a:t>(Figure 14.8)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7867650" cy="3733800"/>
          </a:xfrm>
        </p:spPr>
        <p:txBody>
          <a:bodyPr/>
          <a:lstStyle/>
          <a:p>
            <a:pPr>
              <a:lnSpc>
                <a:spcPct val="100000"/>
              </a:lnSpc>
            </a:pPr>
            <a:r>
              <a:rPr lang="en-US" dirty="0"/>
              <a:t>In this graph, the x-axis is labeled “Demand over Lead Time” and the y-axis is labeled “Frequency.” A line representing inventory begins at bottom left and rises dramatically before reaching its apex and falling dramatically to bottom right. A line rises vertically from the center of the x-axis through the apex of the line representing inventory; this line is labeled “m” on the x-axis. A line rises vertically from the three-quarter point on the x-axis and through the line representing inventory as it falls; this line is labeled “R” on the x-axis. The area of inventory between “m” and “R” is designated “Service-level probability,” and the area of inventory to the right of “R” is designated “Stockout probability.” The area of the x-axis between “m” and “R” is labeled “s.”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40599642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Periodic Review (P) System </a:t>
            </a:r>
            <a:r>
              <a:rPr lang="en-US" sz="2800" dirty="0"/>
              <a:t>(Figure 14.9)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sz="1400" dirty="0"/>
              <a:t>In this graph, the x-axis is labeled “Time” and the y-axis is labeled “Stock on Hand.” A line labeled “T” and representing the target level of inventory extends horizontally from nearly the top of the y-axis across the entirety of the graph. A line representing inventory begins at top left from a point just below T and gradually falls, passing through a vertical line representing the first periodic interval. The area of this vertical line between where inventory crosses it and T is designated as “Q1.” Inventory continues to fall until it reaches the second vertical line representing the next periodic interval, where it rises again to a point slightly higher than where it began. The area of this second vertical line between inventory’s low point and inventory’s high point is also designated as “Q1.” The area between the first and second vertical lines is designated as “L.” After inventory is replenished, it begins to gradually fall. Inventory crosses the third vertical line representing the next periodic interval—the area of this vertical line between inventory and T is labeled “Q2,” and the area between this vertical line and the first vertical line is labeled “P.” Inventory continues to fall beyond the third period interval until it reaches the fourth, where it rises again to just below T. This area of inventory is labeled “Q2” and the area between the third and fourth intervals is labeled “L.” Once again, inventory falls but more slowly than in the previous intervals, and so the fifth interval is spaced more widely than the others. The area of inventory between the fifth interval and T is labeled “Q3,” and the area between the third and fifth intervals is labeled “P.” Inventory continues to fall slowly until it reaches the sixth interval, at which point it rises, though it does not rise as high as in previous restocks. This area is similarly labeled “Q3,” and the area between the fifth and sixth intervals is labeled “L.” Inventory falls once more until it reaches the seventh and final interval. The area between this interval and the fifth interval is labeled “P.”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10516672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Service Level versus Inventory Level </a:t>
            </a:r>
            <a:r>
              <a:rPr lang="en-US" sz="2800" dirty="0"/>
              <a:t>(Figure 14.10)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599"/>
            <a:ext cx="7791450" cy="3902075"/>
          </a:xfrm>
        </p:spPr>
        <p:txBody>
          <a:bodyPr/>
          <a:lstStyle/>
          <a:p>
            <a:pPr>
              <a:lnSpc>
                <a:spcPct val="100000"/>
              </a:lnSpc>
            </a:pPr>
            <a:r>
              <a:rPr lang="en-US" sz="1800" dirty="0"/>
              <a:t>The x-axis is labeled “Average Inventory Level;” it begins at 150 and moves in regular increments of fifty to 300. The y-axis is labeled “Service Level (percent);” it begins at 80 and rises in regular increments of five to 100. A series of points are plotted on the graph and connected with a line. The first point appears at 150 on the x-axis and about 83 on the y-axis and is labeled “z = 1.0.” The second point appears at about 170 on the x-axis and about 88 on the y-axis and is labeled “z = 1.2.” The third point appears at about 170 on the x-axis and about 91 on the y-axis and is labeled “z = 1.3.” The fourth point appears at 200 on the x-axis and about 94 on the y-axis and is labeled “z = 1.5.” The fifth point appears at about 220 on the x-axis and about 96 on the y-axis and is labeled “z = 1.7.” The sixth point appears at about 240 on the x-axis and about 97 on the y-axis and is labeled “z = 1.9.” The seventh point appears at about 255 on the x-axis and 98 on the y-axis and is labeled “z = 2.1.” The eighth and final point appears at about 290 on the x-axis and 99 on the y-axis and is labeled “z = 2.4.”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3403943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Water Tank Analogy for Inventory</a:t>
            </a:r>
          </a:p>
        </p:txBody>
      </p:sp>
      <p:pic>
        <p:nvPicPr>
          <p:cNvPr id="5" name="Picture 4" descr="Diagram of water tank analogy for inventory in which supply flows into the tank and demand flows out of it.">
            <a:extLst>
              <a:ext uri="{FF2B5EF4-FFF2-40B4-BE49-F238E27FC236}">
                <a16:creationId xmlns:a16="http://schemas.microsoft.com/office/drawing/2014/main" id="{88F07151-70EA-4698-9CCB-CB718D27E8E1}"/>
              </a:ext>
            </a:extLst>
          </p:cNvPr>
          <p:cNvPicPr>
            <a:picLocks noChangeAspect="1"/>
          </p:cNvPicPr>
          <p:nvPr/>
        </p:nvPicPr>
        <p:blipFill>
          <a:blip r:embed="rId2"/>
          <a:stretch>
            <a:fillRect/>
          </a:stretch>
        </p:blipFill>
        <p:spPr>
          <a:xfrm>
            <a:off x="2078182" y="2009638"/>
            <a:ext cx="4987636" cy="3526112"/>
          </a:xfrm>
          <a:prstGeom prst="rect">
            <a:avLst/>
          </a:prstGeom>
        </p:spPr>
      </p:pic>
      <p:sp>
        <p:nvSpPr>
          <p:cNvPr id="10" name="Content Placeholder 9">
            <a:extLst>
              <a:ext uri="{FF2B5EF4-FFF2-40B4-BE49-F238E27FC236}">
                <a16:creationId xmlns:a16="http://schemas.microsoft.com/office/drawing/2014/main" id="{111569C7-78A3-4D19-BF2B-62C3964B9DCF}"/>
              </a:ext>
            </a:extLst>
          </p:cNvPr>
          <p:cNvSpPr>
            <a:spLocks noGrp="1"/>
          </p:cNvSpPr>
          <p:nvPr>
            <p:ph idx="16"/>
          </p:nvPr>
        </p:nvSpPr>
        <p:spPr>
          <a:xfrm>
            <a:off x="2133600" y="6010932"/>
            <a:ext cx="4724400" cy="237468"/>
          </a:xfrm>
        </p:spPr>
        <p:txBody>
          <a:bodyPr/>
          <a:lstStyle/>
          <a:p>
            <a:pPr algn="ctr"/>
            <a:r>
              <a:rPr lang="en-US" sz="1200" dirty="0">
                <a:hlinkClick r:id="rId3" action="ppaction://hlinksldjump"/>
              </a:rPr>
              <a:t>Access the text alternative for slide images.</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Purpose of Inventories</a:t>
            </a:r>
          </a:p>
        </p:txBody>
      </p:sp>
      <p:sp>
        <p:nvSpPr>
          <p:cNvPr id="3" name="Content Placeholder 2"/>
          <p:cNvSpPr>
            <a:spLocks noGrp="1"/>
          </p:cNvSpPr>
          <p:nvPr>
            <p:ph idx="1"/>
          </p:nvPr>
        </p:nvSpPr>
        <p:spPr>
          <a:xfrm>
            <a:off x="822325" y="1846262"/>
            <a:ext cx="7543800" cy="1325880"/>
          </a:xfrm>
        </p:spPr>
        <p:txBody>
          <a:bodyPr/>
          <a:lstStyle/>
          <a:p>
            <a:r>
              <a:rPr lang="en-US" sz="2800" dirty="0"/>
              <a:t>To protect against </a:t>
            </a:r>
            <a:r>
              <a:rPr lang="en-US" sz="2800" i="1" dirty="0"/>
              <a:t>uncertainties</a:t>
            </a:r>
            <a:r>
              <a:rPr lang="en-US" sz="2800" dirty="0"/>
              <a:t> - demand, supply, lead times, schedule changes.</a:t>
            </a:r>
          </a:p>
          <a:p>
            <a:pPr marL="292608" indent="-292608">
              <a:buClr>
                <a:srgbClr val="AB620E"/>
              </a:buClr>
              <a:buFont typeface="Arial" pitchFamily="34" charset="0"/>
              <a:buChar char="•"/>
            </a:pPr>
            <a:r>
              <a:rPr lang="en-US" sz="2600" dirty="0">
                <a:solidFill>
                  <a:srgbClr val="0070C0"/>
                </a:solidFill>
              </a:rPr>
              <a:t>Safety stock</a:t>
            </a:r>
            <a:r>
              <a:rPr lang="en-US" sz="2600" dirty="0"/>
              <a:t>.</a:t>
            </a:r>
          </a:p>
        </p:txBody>
      </p:sp>
      <p:sp>
        <p:nvSpPr>
          <p:cNvPr id="4" name="Content Placeholder 3"/>
          <p:cNvSpPr>
            <a:spLocks noGrp="1"/>
          </p:cNvSpPr>
          <p:nvPr>
            <p:ph idx="11"/>
          </p:nvPr>
        </p:nvSpPr>
        <p:spPr>
          <a:xfrm>
            <a:off x="820948" y="3245208"/>
            <a:ext cx="7543800" cy="960120"/>
          </a:xfrm>
        </p:spPr>
        <p:txBody>
          <a:bodyPr/>
          <a:lstStyle/>
          <a:p>
            <a:r>
              <a:rPr lang="en-US" sz="2800" dirty="0"/>
              <a:t>To allow economic production and purchase.</a:t>
            </a:r>
          </a:p>
          <a:p>
            <a:pPr marL="292608" indent="-292608">
              <a:buClr>
                <a:srgbClr val="AB620E"/>
              </a:buClr>
              <a:buFont typeface="Arial" pitchFamily="34" charset="0"/>
              <a:buChar char="•"/>
            </a:pPr>
            <a:r>
              <a:rPr lang="en-US" sz="2600" dirty="0">
                <a:solidFill>
                  <a:srgbClr val="0070C0"/>
                </a:solidFill>
              </a:rPr>
              <a:t>Cycle inventory</a:t>
            </a:r>
            <a:r>
              <a:rPr lang="en-US" sz="2600" dirty="0"/>
              <a:t>.</a:t>
            </a:r>
          </a:p>
        </p:txBody>
      </p:sp>
      <p:sp>
        <p:nvSpPr>
          <p:cNvPr id="5" name="Content Placeholder 4"/>
          <p:cNvSpPr>
            <a:spLocks noGrp="1"/>
          </p:cNvSpPr>
          <p:nvPr>
            <p:ph idx="12"/>
          </p:nvPr>
        </p:nvSpPr>
        <p:spPr>
          <a:xfrm>
            <a:off x="820948" y="4272887"/>
            <a:ext cx="7543800" cy="960120"/>
          </a:xfrm>
        </p:spPr>
        <p:txBody>
          <a:bodyPr/>
          <a:lstStyle/>
          <a:p>
            <a:r>
              <a:rPr lang="en-US" sz="2800" dirty="0"/>
              <a:t>To cover anticipated changes in demand/supply.</a:t>
            </a:r>
          </a:p>
          <a:p>
            <a:pPr marL="292608" indent="-292608">
              <a:buClr>
                <a:srgbClr val="AB620E"/>
              </a:buClr>
              <a:buFont typeface="Arial" pitchFamily="34" charset="0"/>
              <a:buChar char="•"/>
            </a:pPr>
            <a:r>
              <a:rPr lang="en-US" sz="2600" dirty="0">
                <a:solidFill>
                  <a:srgbClr val="0070C0"/>
                </a:solidFill>
              </a:rPr>
              <a:t>Anticipation inventory</a:t>
            </a:r>
            <a:r>
              <a:rPr lang="en-US" sz="2600" dirty="0"/>
              <a:t>.</a:t>
            </a:r>
          </a:p>
        </p:txBody>
      </p:sp>
      <p:sp>
        <p:nvSpPr>
          <p:cNvPr id="6" name="Content Placeholder 5"/>
          <p:cNvSpPr>
            <a:spLocks noGrp="1"/>
          </p:cNvSpPr>
          <p:nvPr>
            <p:ph idx="13"/>
          </p:nvPr>
        </p:nvSpPr>
        <p:spPr>
          <a:xfrm>
            <a:off x="820948" y="5290783"/>
            <a:ext cx="7543800" cy="960120"/>
          </a:xfrm>
        </p:spPr>
        <p:txBody>
          <a:bodyPr/>
          <a:lstStyle/>
          <a:p>
            <a:r>
              <a:rPr lang="en-US" sz="2800" dirty="0"/>
              <a:t>To provide for transit.</a:t>
            </a:r>
          </a:p>
          <a:p>
            <a:pPr marL="292608" indent="-292608">
              <a:buClr>
                <a:srgbClr val="AB620E"/>
              </a:buClr>
              <a:buFont typeface="Arial" pitchFamily="34" charset="0"/>
              <a:buChar char="•"/>
            </a:pPr>
            <a:r>
              <a:rPr lang="en-US" sz="2600" dirty="0">
                <a:solidFill>
                  <a:srgbClr val="0070C0"/>
                </a:solidFill>
              </a:rPr>
              <a:t>Pipeline inventory</a:t>
            </a:r>
            <a:r>
              <a:rPr lang="en-US" sz="2600" dirty="0"/>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Costs of Inventory </a:t>
            </a:r>
            <a:r>
              <a:rPr lang="en-US" sz="900" dirty="0"/>
              <a:t>1</a:t>
            </a:r>
          </a:p>
        </p:txBody>
      </p:sp>
      <p:sp>
        <p:nvSpPr>
          <p:cNvPr id="3" name="Content Placeholder 2"/>
          <p:cNvSpPr>
            <a:spLocks noGrp="1"/>
          </p:cNvSpPr>
          <p:nvPr>
            <p:ph idx="1"/>
          </p:nvPr>
        </p:nvSpPr>
        <p:spPr>
          <a:xfrm>
            <a:off x="822325" y="1846262"/>
            <a:ext cx="7543800" cy="1463040"/>
          </a:xfrm>
        </p:spPr>
        <p:txBody>
          <a:bodyPr/>
          <a:lstStyle/>
          <a:p>
            <a:r>
              <a:rPr lang="en-US" sz="2800" b="1" u="sng" dirty="0">
                <a:solidFill>
                  <a:srgbClr val="0070C0"/>
                </a:solidFill>
              </a:rPr>
              <a:t>Item cost</a:t>
            </a:r>
          </a:p>
          <a:p>
            <a:pPr marL="292608" indent="-292608">
              <a:buClr>
                <a:srgbClr val="AB620E"/>
              </a:buClr>
              <a:buFont typeface="Arial" pitchFamily="34" charset="0"/>
              <a:buChar char="•"/>
            </a:pPr>
            <a:r>
              <a:rPr lang="en-US" sz="2600" dirty="0"/>
              <a:t>Expressed as cost per unit or S</a:t>
            </a:r>
            <a:r>
              <a:rPr lang="en-US" sz="100" dirty="0"/>
              <a:t> </a:t>
            </a:r>
            <a:r>
              <a:rPr lang="en-US" sz="2600" dirty="0"/>
              <a:t>K</a:t>
            </a:r>
            <a:r>
              <a:rPr lang="en-US" sz="100" dirty="0"/>
              <a:t> </a:t>
            </a:r>
            <a:r>
              <a:rPr lang="en-US" sz="2600" dirty="0"/>
              <a:t>U.</a:t>
            </a:r>
          </a:p>
          <a:p>
            <a:pPr marL="292608" indent="-292608">
              <a:buClr>
                <a:srgbClr val="AB620E"/>
              </a:buClr>
              <a:buFont typeface="Arial" pitchFamily="34" charset="0"/>
              <a:buChar char="•"/>
            </a:pPr>
            <a:r>
              <a:rPr lang="en-US" sz="2600" dirty="0"/>
              <a:t>Quantity discounts possible.</a:t>
            </a:r>
          </a:p>
        </p:txBody>
      </p:sp>
      <p:sp>
        <p:nvSpPr>
          <p:cNvPr id="4" name="Content Placeholder 3"/>
          <p:cNvSpPr>
            <a:spLocks noGrp="1"/>
          </p:cNvSpPr>
          <p:nvPr>
            <p:ph idx="11"/>
          </p:nvPr>
        </p:nvSpPr>
        <p:spPr>
          <a:xfrm>
            <a:off x="820948" y="3489678"/>
            <a:ext cx="7543800" cy="2514600"/>
          </a:xfrm>
        </p:spPr>
        <p:txBody>
          <a:bodyPr/>
          <a:lstStyle/>
          <a:p>
            <a:r>
              <a:rPr lang="en-US" sz="2800" b="1" u="sng" dirty="0">
                <a:solidFill>
                  <a:srgbClr val="0070C0"/>
                </a:solidFill>
              </a:rPr>
              <a:t>Ordering (or setup) cost</a:t>
            </a:r>
          </a:p>
          <a:p>
            <a:pPr marL="292608" indent="-292608">
              <a:buClr>
                <a:srgbClr val="AB620E"/>
              </a:buClr>
              <a:buFont typeface="Arial" pitchFamily="34" charset="0"/>
              <a:buChar char="•"/>
            </a:pPr>
            <a:r>
              <a:rPr lang="en-US" sz="2600" dirty="0"/>
              <a:t>Paperwork, data entry, worker time for ordering.</a:t>
            </a:r>
          </a:p>
          <a:p>
            <a:pPr marL="292608" indent="-292608">
              <a:buClr>
                <a:srgbClr val="AB620E"/>
              </a:buClr>
              <a:buFont typeface="Arial" pitchFamily="34" charset="0"/>
              <a:buChar char="•"/>
            </a:pPr>
            <a:r>
              <a:rPr lang="en-US" sz="2600" dirty="0"/>
              <a:t>Worker time for setup, downtime.</a:t>
            </a:r>
          </a:p>
          <a:p>
            <a:pPr marL="292608" indent="-292608">
              <a:buClr>
                <a:srgbClr val="AB620E"/>
              </a:buClr>
              <a:buFont typeface="Arial" pitchFamily="34" charset="0"/>
              <a:buChar char="•"/>
            </a:pPr>
            <a:r>
              <a:rPr lang="en-US" sz="2600" dirty="0"/>
              <a:t>Transportation costs.</a:t>
            </a:r>
          </a:p>
          <a:p>
            <a:pPr marL="292608" indent="-292608">
              <a:buClr>
                <a:srgbClr val="AB620E"/>
              </a:buClr>
              <a:buFont typeface="Arial" pitchFamily="34" charset="0"/>
              <a:buChar char="•"/>
            </a:pPr>
            <a:r>
              <a:rPr lang="en-US" sz="2600" dirty="0"/>
              <a:t>Typically a fixed cost per order (or setup).</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Costs of Inventory </a:t>
            </a:r>
            <a:r>
              <a:rPr lang="en-US" sz="900" dirty="0"/>
              <a:t>2</a:t>
            </a:r>
          </a:p>
        </p:txBody>
      </p:sp>
      <p:sp>
        <p:nvSpPr>
          <p:cNvPr id="3" name="Content Placeholder 2"/>
          <p:cNvSpPr>
            <a:spLocks noGrp="1"/>
          </p:cNvSpPr>
          <p:nvPr>
            <p:ph idx="1"/>
          </p:nvPr>
        </p:nvSpPr>
        <p:spPr>
          <a:xfrm>
            <a:off x="822324" y="1846262"/>
            <a:ext cx="8016875" cy="2573338"/>
          </a:xfrm>
        </p:spPr>
        <p:txBody>
          <a:bodyPr/>
          <a:lstStyle/>
          <a:p>
            <a:r>
              <a:rPr lang="en-US" sz="2400" b="1" u="sng" dirty="0">
                <a:solidFill>
                  <a:srgbClr val="0070C0"/>
                </a:solidFill>
              </a:rPr>
              <a:t>Carrying (or holding) cost</a:t>
            </a:r>
          </a:p>
          <a:p>
            <a:pPr>
              <a:buClr>
                <a:srgbClr val="AB620E"/>
              </a:buClr>
            </a:pPr>
            <a:r>
              <a:rPr lang="en-US" sz="2200" dirty="0"/>
              <a:t>Cost of capital (market rate or internal rate of return).</a:t>
            </a:r>
          </a:p>
          <a:p>
            <a:pPr>
              <a:buClr>
                <a:srgbClr val="AB620E"/>
              </a:buClr>
            </a:pPr>
            <a:r>
              <a:rPr lang="en-US" sz="2200" dirty="0"/>
              <a:t>Cost of storage (space, insurance, taxes).</a:t>
            </a:r>
          </a:p>
          <a:p>
            <a:pPr>
              <a:buClr>
                <a:srgbClr val="AB620E"/>
              </a:buClr>
            </a:pPr>
            <a:r>
              <a:rPr lang="en-US" sz="2200" dirty="0"/>
              <a:t>Cost of obsolescence, deterioration, and loss (shrinkage).</a:t>
            </a:r>
          </a:p>
          <a:p>
            <a:pPr lvl="1"/>
            <a:r>
              <a:rPr lang="en-US" sz="2200" dirty="0"/>
              <a:t>Estimated U.S. average is </a:t>
            </a:r>
            <a:r>
              <a:rPr lang="en-US" sz="2200" u="sng" dirty="0">
                <a:solidFill>
                  <a:srgbClr val="C00000"/>
                </a:solidFill>
              </a:rPr>
              <a:t>35%</a:t>
            </a:r>
            <a:r>
              <a:rPr lang="en-US" sz="2200" dirty="0"/>
              <a:t> of S</a:t>
            </a:r>
            <a:r>
              <a:rPr lang="en-US" sz="100" dirty="0"/>
              <a:t> </a:t>
            </a:r>
            <a:r>
              <a:rPr lang="en-US" sz="2200" dirty="0"/>
              <a:t>K</a:t>
            </a:r>
            <a:r>
              <a:rPr lang="en-US" sz="100" dirty="0"/>
              <a:t> </a:t>
            </a:r>
            <a:r>
              <a:rPr lang="en-US" sz="2200" dirty="0"/>
              <a:t>U cost per year.</a:t>
            </a:r>
          </a:p>
          <a:p>
            <a:pPr lvl="1"/>
            <a:r>
              <a:rPr lang="en-US" sz="2200" dirty="0"/>
              <a:t>Businesses often use cost of capital (underestimate of true costs).</a:t>
            </a:r>
          </a:p>
        </p:txBody>
      </p:sp>
      <p:sp>
        <p:nvSpPr>
          <p:cNvPr id="4" name="Content Placeholder 3"/>
          <p:cNvSpPr>
            <a:spLocks noGrp="1"/>
          </p:cNvSpPr>
          <p:nvPr>
            <p:ph idx="11"/>
          </p:nvPr>
        </p:nvSpPr>
        <p:spPr>
          <a:xfrm>
            <a:off x="820948" y="4518660"/>
            <a:ext cx="7543800" cy="1691640"/>
          </a:xfrm>
        </p:spPr>
        <p:txBody>
          <a:bodyPr/>
          <a:lstStyle/>
          <a:p>
            <a:r>
              <a:rPr lang="en-US" sz="2400" b="1" u="sng" dirty="0">
                <a:solidFill>
                  <a:srgbClr val="0070C0"/>
                </a:solidFill>
              </a:rPr>
              <a:t>Stockout cost</a:t>
            </a:r>
          </a:p>
          <a:p>
            <a:pPr marL="292608" indent="-292608">
              <a:buClr>
                <a:srgbClr val="AB620E"/>
              </a:buClr>
              <a:buFont typeface="Arial" pitchFamily="34" charset="0"/>
              <a:buChar char="•"/>
            </a:pPr>
            <a:r>
              <a:rPr lang="en-US" sz="2200" dirty="0"/>
              <a:t>Back order costs (expressed as a fixed cost per backorder).</a:t>
            </a:r>
          </a:p>
          <a:p>
            <a:pPr marL="292608" indent="-292608">
              <a:buClr>
                <a:srgbClr val="AB620E"/>
              </a:buClr>
              <a:buFont typeface="Arial" pitchFamily="34" charset="0"/>
              <a:buChar char="•"/>
            </a:pPr>
            <a:r>
              <a:rPr lang="en-US" sz="2200" dirty="0"/>
              <a:t>Lost income.</a:t>
            </a:r>
          </a:p>
          <a:p>
            <a:pPr marL="292608" indent="-292608">
              <a:buClr>
                <a:srgbClr val="AB620E"/>
              </a:buClr>
              <a:buFont typeface="Arial" pitchFamily="34" charset="0"/>
              <a:buChar char="•"/>
            </a:pPr>
            <a:r>
              <a:rPr lang="en-US" sz="2200" dirty="0"/>
              <a:t>Customer dissatisfaction; loss of future sales.</a:t>
            </a:r>
          </a:p>
        </p:txBody>
      </p:sp>
    </p:spTree>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22">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1980</TotalTime>
  <Words>4002</Words>
  <Application>Microsoft Office PowerPoint</Application>
  <PresentationFormat>On-screen Show (4:3)</PresentationFormat>
  <Paragraphs>347</Paragraphs>
  <Slides>52</Slides>
  <Notes>2</Notes>
  <HiddenSlides>11</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52</vt:i4>
      </vt:variant>
    </vt:vector>
  </HeadingPairs>
  <TitlesOfParts>
    <vt:vector size="63"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Equation</vt:lpstr>
      <vt:lpstr>Chapter 14</vt:lpstr>
      <vt:lpstr>Chapter 14 Learning Objectives</vt:lpstr>
      <vt:lpstr>Definitions</vt:lpstr>
      <vt:lpstr>Inventory Management Technologies</vt:lpstr>
      <vt:lpstr>Materials-Flow Process (Figure 14.1)</vt:lpstr>
      <vt:lpstr>Water Tank Analogy for Inventory</vt:lpstr>
      <vt:lpstr>Purpose of Inventories</vt:lpstr>
      <vt:lpstr>Costs of Inventory 1</vt:lpstr>
      <vt:lpstr>Costs of Inventory 2</vt:lpstr>
      <vt:lpstr>Types of Demand</vt:lpstr>
      <vt:lpstr>Demand Patterns (Figure 14.4)</vt:lpstr>
      <vt:lpstr>Economic Order Quantity (E O Q)</vt:lpstr>
      <vt:lpstr>E O Q Assumptions</vt:lpstr>
      <vt:lpstr>E O Q Lot Size Intuition</vt:lpstr>
      <vt:lpstr>E O Q Inventory Levels (Figure 14.5)</vt:lpstr>
      <vt:lpstr>Notation in E O Q Calculation</vt:lpstr>
      <vt:lpstr>Cost Equations in E O Q</vt:lpstr>
      <vt:lpstr>Total Cost of Inventory (Figure 14.6)</vt:lpstr>
      <vt:lpstr>E O Q Formula</vt:lpstr>
      <vt:lpstr>E O Q Example 1</vt:lpstr>
      <vt:lpstr>E O Q Example 2</vt:lpstr>
      <vt:lpstr>E O Q Example 3</vt:lpstr>
      <vt:lpstr>Continuous Review (Q) System 1</vt:lpstr>
      <vt:lpstr>Continuous Review (Q) System (Figure 14.7)</vt:lpstr>
      <vt:lpstr>Continuous Review (Q) System 2</vt:lpstr>
      <vt:lpstr>Service Level</vt:lpstr>
      <vt:lpstr>Probability Distribution of Demand over Lead Time (Figure 14.8)</vt:lpstr>
      <vt:lpstr>Periodic Review (P) System 1</vt:lpstr>
      <vt:lpstr>Periodic Review (P) System (Figure 14.9)</vt:lpstr>
      <vt:lpstr>Periodic Review (P) System 2</vt:lpstr>
      <vt:lpstr>P System Service Level</vt:lpstr>
      <vt:lpstr>Service Level Versus Inventory Level (Figure 14.10)</vt:lpstr>
      <vt:lpstr>Using P and Q System in Practice</vt:lpstr>
      <vt:lpstr>P and Q Systems at Home</vt:lpstr>
      <vt:lpstr>Vendor Managed Inventory (V M I)</vt:lpstr>
      <vt:lpstr>A B C Inventory Management</vt:lpstr>
      <vt:lpstr>A B C Inventory Classification</vt:lpstr>
      <vt:lpstr>Annual Usage of Items by Dollar Value (Table 14.4)</vt:lpstr>
      <vt:lpstr>A B C Chart for Table 14.4</vt:lpstr>
      <vt:lpstr>Chapter 14 Summary</vt:lpstr>
      <vt:lpstr>Questions for Discussion</vt:lpstr>
      <vt:lpstr>Accessibility Content: Text Alternatives for Images</vt:lpstr>
      <vt:lpstr>Materials-Flow Process (Figure 14.1) – Text Alternative</vt:lpstr>
      <vt:lpstr>Water Tank Analogy for Inventory – Text Alternative</vt:lpstr>
      <vt:lpstr>Demand Patterns (Figure 14.4) – Text Alternative</vt:lpstr>
      <vt:lpstr>E O Q Inventory Levels (Figure 14.5) – Text Alternative</vt:lpstr>
      <vt:lpstr>Total Cost of Inventory (Figure 14.6) – Text Alternative</vt:lpstr>
      <vt:lpstr>E O Q Example 3 – Text Alternative</vt:lpstr>
      <vt:lpstr>Continuous Review (Q) System (Figure 14.7) – Text Alternative</vt:lpstr>
      <vt:lpstr>Probability Distribution of Demand over Lead Time (Figure 14.8) – Text Alternative</vt:lpstr>
      <vt:lpstr>Periodic Review (P) System (Figure 14.9) – Text Alternative</vt:lpstr>
      <vt:lpstr>Service Level versus Inventory Level (Figure 14.10)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388</cp:revision>
  <cp:lastPrinted>1999-04-07T23:38:54Z</cp:lastPrinted>
  <dcterms:created xsi:type="dcterms:W3CDTF">1999-03-28T03:57:01Z</dcterms:created>
  <dcterms:modified xsi:type="dcterms:W3CDTF">2020-03-31T19:46:39Z</dcterms:modified>
</cp:coreProperties>
</file>