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88" r:id="rId1"/>
    <p:sldMasterId id="2147483986" r:id="rId2"/>
    <p:sldMasterId id="2147484130" r:id="rId3"/>
  </p:sldMasterIdLst>
  <p:notesMasterIdLst>
    <p:notesMasterId r:id="rId32"/>
  </p:notesMasterIdLst>
  <p:handoutMasterIdLst>
    <p:handoutMasterId r:id="rId33"/>
  </p:handoutMasterIdLst>
  <p:sldIdLst>
    <p:sldId id="300" r:id="rId4"/>
    <p:sldId id="301" r:id="rId5"/>
    <p:sldId id="369" r:id="rId6"/>
    <p:sldId id="383" r:id="rId7"/>
    <p:sldId id="385" r:id="rId8"/>
    <p:sldId id="386" r:id="rId9"/>
    <p:sldId id="387" r:id="rId10"/>
    <p:sldId id="388" r:id="rId11"/>
    <p:sldId id="389" r:id="rId12"/>
    <p:sldId id="390" r:id="rId13"/>
    <p:sldId id="391" r:id="rId14"/>
    <p:sldId id="384" r:id="rId15"/>
    <p:sldId id="392" r:id="rId16"/>
    <p:sldId id="394" r:id="rId17"/>
    <p:sldId id="393" r:id="rId18"/>
    <p:sldId id="396" r:id="rId19"/>
    <p:sldId id="397" r:id="rId20"/>
    <p:sldId id="398" r:id="rId21"/>
    <p:sldId id="399" r:id="rId22"/>
    <p:sldId id="400" r:id="rId23"/>
    <p:sldId id="395" r:id="rId24"/>
    <p:sldId id="401" r:id="rId25"/>
    <p:sldId id="318" r:id="rId26"/>
    <p:sldId id="320" r:id="rId27"/>
    <p:sldId id="327" r:id="rId28"/>
    <p:sldId id="321" r:id="rId29"/>
    <p:sldId id="402" r:id="rId30"/>
    <p:sldId id="403" r:id="rId3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33318B5A-54EF-4BAA-B471-C150E9A9946E}">
          <p14:sldIdLst>
            <p14:sldId id="300"/>
            <p14:sldId id="301"/>
            <p14:sldId id="369"/>
            <p14:sldId id="383"/>
            <p14:sldId id="385"/>
            <p14:sldId id="386"/>
            <p14:sldId id="387"/>
            <p14:sldId id="388"/>
            <p14:sldId id="389"/>
            <p14:sldId id="390"/>
            <p14:sldId id="391"/>
            <p14:sldId id="384"/>
            <p14:sldId id="392"/>
            <p14:sldId id="394"/>
            <p14:sldId id="393"/>
            <p14:sldId id="396"/>
            <p14:sldId id="397"/>
            <p14:sldId id="398"/>
            <p14:sldId id="399"/>
            <p14:sldId id="400"/>
            <p14:sldId id="395"/>
            <p14:sldId id="401"/>
            <p14:sldId id="318"/>
            <p14:sldId id="320"/>
          </p14:sldIdLst>
        </p14:section>
        <p14:section name="Appendix: Image Descriptions for Unsighted Students" id="{0360F9B3-29DD-4853-B3AF-FCD0DFAC7D42}">
          <p14:sldIdLst>
            <p14:sldId id="327"/>
            <p14:sldId id="321"/>
            <p14:sldId id="402"/>
            <p14:sldId id="403"/>
          </p14:sldIdLst>
        </p14:section>
      </p14:sectionLst>
    </p:ext>
    <p:ext uri="{EFAFB233-063F-42B5-8137-9DF3F51BA10A}">
      <p15:sldGuideLst xmlns:p15="http://schemas.microsoft.com/office/powerpoint/2012/main">
        <p15:guide id="1" orient="horz" pos="3840">
          <p15:clr>
            <a:srgbClr val="A4A3A4"/>
          </p15:clr>
        </p15:guide>
        <p15:guide id="2" pos="20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EAEAEA"/>
    <a:srgbClr val="FF99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04" autoAdjust="0"/>
    <p:restoredTop sz="94125" autoAdjust="0"/>
  </p:normalViewPr>
  <p:slideViewPr>
    <p:cSldViewPr>
      <p:cViewPr varScale="1">
        <p:scale>
          <a:sx n="77" d="100"/>
          <a:sy n="77" d="100"/>
        </p:scale>
        <p:origin x="1829" y="62"/>
      </p:cViewPr>
      <p:guideLst>
        <p:guide orient="horz" pos="3840"/>
        <p:guide pos="2016"/>
      </p:guideLst>
    </p:cSldViewPr>
  </p:slideViewPr>
  <p:outlineViewPr>
    <p:cViewPr>
      <p:scale>
        <a:sx n="33" d="100"/>
        <a:sy n="33" d="100"/>
      </p:scale>
      <p:origin x="0" y="-21312"/>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F81060AE-71FC-427C-95DE-031CF24CF33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23555" name="Rectangle 3">
            <a:extLst>
              <a:ext uri="{FF2B5EF4-FFF2-40B4-BE49-F238E27FC236}">
                <a16:creationId xmlns:a16="http://schemas.microsoft.com/office/drawing/2014/main" id="{C8F3923C-B376-4574-9461-D2E5DD1A0C71}"/>
              </a:ext>
            </a:extLst>
          </p:cNvPr>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23556" name="Rectangle 4">
            <a:extLst>
              <a:ext uri="{FF2B5EF4-FFF2-40B4-BE49-F238E27FC236}">
                <a16:creationId xmlns:a16="http://schemas.microsoft.com/office/drawing/2014/main" id="{07BF0502-F18C-4D9E-8CA6-6801388107DC}"/>
              </a:ext>
            </a:extLst>
          </p:cNvPr>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23557" name="Rectangle 5">
            <a:extLst>
              <a:ext uri="{FF2B5EF4-FFF2-40B4-BE49-F238E27FC236}">
                <a16:creationId xmlns:a16="http://schemas.microsoft.com/office/drawing/2014/main" id="{02EF07CE-638A-4FC3-89BE-1250A423703A}"/>
              </a:ext>
            </a:extLst>
          </p:cNvPr>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1A29F75B-2663-4985-84F7-5FA69134580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9AD837EC-A8D2-4A3F-A797-E20B6DB36C88}"/>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18435" name="Rectangle 3">
            <a:extLst>
              <a:ext uri="{FF2B5EF4-FFF2-40B4-BE49-F238E27FC236}">
                <a16:creationId xmlns:a16="http://schemas.microsoft.com/office/drawing/2014/main" id="{A718CEF3-12E7-4214-A114-25DA18230A93}"/>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16388" name="Rectangle 4">
            <a:extLst>
              <a:ext uri="{FF2B5EF4-FFF2-40B4-BE49-F238E27FC236}">
                <a16:creationId xmlns:a16="http://schemas.microsoft.com/office/drawing/2014/main" id="{C4DC5E03-8989-4B01-8309-ED732B73440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7" name="Rectangle 5">
            <a:extLst>
              <a:ext uri="{FF2B5EF4-FFF2-40B4-BE49-F238E27FC236}">
                <a16:creationId xmlns:a16="http://schemas.microsoft.com/office/drawing/2014/main" id="{1EB1385F-6F50-4D83-9DF9-906A0C278680}"/>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438" name="Rectangle 6">
            <a:extLst>
              <a:ext uri="{FF2B5EF4-FFF2-40B4-BE49-F238E27FC236}">
                <a16:creationId xmlns:a16="http://schemas.microsoft.com/office/drawing/2014/main" id="{BAD4413E-4C76-4D50-8C1E-9BDDAE0766AB}"/>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18439" name="Rectangle 7">
            <a:extLst>
              <a:ext uri="{FF2B5EF4-FFF2-40B4-BE49-F238E27FC236}">
                <a16:creationId xmlns:a16="http://schemas.microsoft.com/office/drawing/2014/main" id="{71D12DD5-4D44-4B96-9E66-647790ED5529}"/>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2C9D6896-330A-44EC-9C31-AF25AB2523E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dirty="0"/>
              <a:t>Whirlpool factory in Findlay, Ohio, is example of product focus.  They make all Whirlpool’s dishwashers for the U.S. market.</a:t>
            </a:r>
          </a:p>
          <a:p>
            <a:endParaRPr lang="en-IN" dirty="0"/>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12</a:t>
            </a:fld>
            <a:endParaRPr lang="en-US" altLang="en-US"/>
          </a:p>
        </p:txBody>
      </p:sp>
    </p:spTree>
    <p:extLst>
      <p:ext uri="{BB962C8B-B14F-4D97-AF65-F5344CB8AC3E}">
        <p14:creationId xmlns:p14="http://schemas.microsoft.com/office/powerpoint/2010/main" val="24908055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dirty="0"/>
              <a:t>Whirlpool factory in Findlay, Ohio, is example of product focus.  They make all Whirlpool’s dishwashers for the U.S. market.</a:t>
            </a:r>
          </a:p>
          <a:p>
            <a:endParaRPr lang="en-IN" dirty="0"/>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13</a:t>
            </a:fld>
            <a:endParaRPr lang="en-US" altLang="en-US"/>
          </a:p>
        </p:txBody>
      </p:sp>
    </p:spTree>
    <p:extLst>
      <p:ext uri="{BB962C8B-B14F-4D97-AF65-F5344CB8AC3E}">
        <p14:creationId xmlns:p14="http://schemas.microsoft.com/office/powerpoint/2010/main" val="1990730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dirty="0"/>
              <a:t>Cooperative arrangement:  Nissan assembles its Quest minivan in Ford’s plant in Avon Lake, Ohio.</a:t>
            </a:r>
            <a:endParaRPr lang="en-US" altLang="en-US" dirty="0"/>
          </a:p>
          <a:p>
            <a:endParaRPr lang="en-IN" dirty="0"/>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18</a:t>
            </a:fld>
            <a:endParaRPr lang="en-US" altLang="en-US"/>
          </a:p>
        </p:txBody>
      </p:sp>
    </p:spTree>
    <p:extLst>
      <p:ext uri="{BB962C8B-B14F-4D97-AF65-F5344CB8AC3E}">
        <p14:creationId xmlns:p14="http://schemas.microsoft.com/office/powerpoint/2010/main" val="2998747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8">
            <a:extLst>
              <a:ext uri="{FF2B5EF4-FFF2-40B4-BE49-F238E27FC236}">
                <a16:creationId xmlns:a16="http://schemas.microsoft.com/office/drawing/2014/main" id="{271CF399-59B7-44F8-A6AC-D4B4509AA2BC}"/>
              </a:ext>
            </a:extLst>
          </p:cNvPr>
          <p:cNvSpPr>
            <a:spLocks noGrp="1" noChangeArrowheads="1"/>
          </p:cNvSpPr>
          <p:nvPr>
            <p:ph type="dt" sz="half" idx="10"/>
          </p:nvPr>
        </p:nvSpPr>
        <p:spPr>
          <a:ln/>
        </p:spPr>
        <p:txBody>
          <a:bodyPr/>
          <a:lstStyle>
            <a:lvl1pPr>
              <a:defRPr/>
            </a:lvl1pPr>
          </a:lstStyle>
          <a:p>
            <a:pPr>
              <a:defRPr/>
            </a:pPr>
            <a:fld id="{194095DF-745C-4E7D-97D2-DA2C053F2616}" type="datetime1">
              <a:rPr lang="en-US"/>
              <a:pPr>
                <a:defRPr/>
              </a:pPr>
              <a:t>3/31/2020</a:t>
            </a:fld>
            <a:endParaRPr lang="en-US"/>
          </a:p>
        </p:txBody>
      </p:sp>
      <p:sp>
        <p:nvSpPr>
          <p:cNvPr id="5" name="Rectangle 19">
            <a:extLst>
              <a:ext uri="{FF2B5EF4-FFF2-40B4-BE49-F238E27FC236}">
                <a16:creationId xmlns:a16="http://schemas.microsoft.com/office/drawing/2014/main" id="{CB0E813F-4E6F-43B4-B69C-5A269DEABE2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7EA9F967-0282-4EF2-BD9C-20007D6CE466}"/>
              </a:ext>
            </a:extLst>
          </p:cNvPr>
          <p:cNvSpPr>
            <a:spLocks noGrp="1" noChangeArrowheads="1"/>
          </p:cNvSpPr>
          <p:nvPr>
            <p:ph type="sldNum" sz="quarter" idx="12"/>
          </p:nvPr>
        </p:nvSpPr>
        <p:spPr>
          <a:ln/>
        </p:spPr>
        <p:txBody>
          <a:bodyPr/>
          <a:lstStyle>
            <a:lvl1pPr>
              <a:defRPr/>
            </a:lvl1pPr>
          </a:lstStyle>
          <a:p>
            <a:pPr>
              <a:defRPr/>
            </a:pPr>
            <a:fld id="{659C2E11-2DAD-48FB-ACE2-5456CCE9A4F5}" type="slidenum">
              <a:rPr lang="en-US" altLang="en-US"/>
              <a:pPr>
                <a:defRPr/>
              </a:pPr>
              <a:t>‹#›</a:t>
            </a:fld>
            <a:endParaRPr lang="en-US" altLang="en-US"/>
          </a:p>
        </p:txBody>
      </p:sp>
    </p:spTree>
    <p:extLst>
      <p:ext uri="{BB962C8B-B14F-4D97-AF65-F5344CB8AC3E}">
        <p14:creationId xmlns:p14="http://schemas.microsoft.com/office/powerpoint/2010/main" val="137021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792B64FD-13FE-406D-AFA2-AE37A4016B5A}"/>
              </a:ext>
            </a:extLst>
          </p:cNvPr>
          <p:cNvSpPr>
            <a:spLocks noGrp="1" noChangeArrowheads="1"/>
          </p:cNvSpPr>
          <p:nvPr>
            <p:ph type="dt" sz="half" idx="10"/>
          </p:nvPr>
        </p:nvSpPr>
        <p:spPr>
          <a:ln/>
        </p:spPr>
        <p:txBody>
          <a:bodyPr/>
          <a:lstStyle>
            <a:lvl1pPr>
              <a:defRPr/>
            </a:lvl1pPr>
          </a:lstStyle>
          <a:p>
            <a:pPr>
              <a:defRPr/>
            </a:pPr>
            <a:fld id="{606D79CE-96E6-42C6-A7D5-0552A93D8977}" type="datetime1">
              <a:rPr lang="en-US"/>
              <a:pPr>
                <a:defRPr/>
              </a:pPr>
              <a:t>3/31/2020</a:t>
            </a:fld>
            <a:endParaRPr lang="en-US"/>
          </a:p>
        </p:txBody>
      </p:sp>
      <p:sp>
        <p:nvSpPr>
          <p:cNvPr id="5" name="Rectangle 19">
            <a:extLst>
              <a:ext uri="{FF2B5EF4-FFF2-40B4-BE49-F238E27FC236}">
                <a16:creationId xmlns:a16="http://schemas.microsoft.com/office/drawing/2014/main" id="{36B25C0A-FD59-4012-BFDE-EC0A0BCEF1A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5206D30D-0A24-47C9-8BB1-7D3CACF24922}"/>
              </a:ext>
            </a:extLst>
          </p:cNvPr>
          <p:cNvSpPr>
            <a:spLocks noGrp="1" noChangeArrowheads="1"/>
          </p:cNvSpPr>
          <p:nvPr>
            <p:ph type="sldNum" sz="quarter" idx="12"/>
          </p:nvPr>
        </p:nvSpPr>
        <p:spPr>
          <a:ln/>
        </p:spPr>
        <p:txBody>
          <a:bodyPr/>
          <a:lstStyle>
            <a:lvl1pPr>
              <a:defRPr/>
            </a:lvl1pPr>
          </a:lstStyle>
          <a:p>
            <a:pPr>
              <a:defRPr/>
            </a:pPr>
            <a:fld id="{B1578C78-3A8C-46DD-957F-89CD9FCAE0F8}" type="slidenum">
              <a:rPr lang="en-US" altLang="en-US"/>
              <a:pPr>
                <a:defRPr/>
              </a:pPr>
              <a:t>‹#›</a:t>
            </a:fld>
            <a:endParaRPr lang="en-US" altLang="en-US"/>
          </a:p>
        </p:txBody>
      </p:sp>
    </p:spTree>
    <p:extLst>
      <p:ext uri="{BB962C8B-B14F-4D97-AF65-F5344CB8AC3E}">
        <p14:creationId xmlns:p14="http://schemas.microsoft.com/office/powerpoint/2010/main" val="1857576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1219200"/>
            <a:ext cx="177165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400" y="1219200"/>
            <a:ext cx="5162550" cy="4953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616D9295-AE47-4A75-BA77-A4909BBC5467}"/>
              </a:ext>
            </a:extLst>
          </p:cNvPr>
          <p:cNvSpPr>
            <a:spLocks noGrp="1" noChangeArrowheads="1"/>
          </p:cNvSpPr>
          <p:nvPr>
            <p:ph type="dt" sz="half" idx="10"/>
          </p:nvPr>
        </p:nvSpPr>
        <p:spPr>
          <a:ln/>
        </p:spPr>
        <p:txBody>
          <a:bodyPr/>
          <a:lstStyle>
            <a:lvl1pPr>
              <a:defRPr/>
            </a:lvl1pPr>
          </a:lstStyle>
          <a:p>
            <a:pPr>
              <a:defRPr/>
            </a:pPr>
            <a:fld id="{1AA63486-C77F-4EF8-86F8-8B46BFD07119}" type="datetime1">
              <a:rPr lang="en-US"/>
              <a:pPr>
                <a:defRPr/>
              </a:pPr>
              <a:t>3/31/2020</a:t>
            </a:fld>
            <a:endParaRPr lang="en-US"/>
          </a:p>
        </p:txBody>
      </p:sp>
      <p:sp>
        <p:nvSpPr>
          <p:cNvPr id="5" name="Rectangle 19">
            <a:extLst>
              <a:ext uri="{FF2B5EF4-FFF2-40B4-BE49-F238E27FC236}">
                <a16:creationId xmlns:a16="http://schemas.microsoft.com/office/drawing/2014/main" id="{537EF929-4298-41F4-B22F-EAE6732525A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93AE0A55-B869-4368-8A9F-CBABCE9A1EAC}"/>
              </a:ext>
            </a:extLst>
          </p:cNvPr>
          <p:cNvSpPr>
            <a:spLocks noGrp="1" noChangeArrowheads="1"/>
          </p:cNvSpPr>
          <p:nvPr>
            <p:ph type="sldNum" sz="quarter" idx="12"/>
          </p:nvPr>
        </p:nvSpPr>
        <p:spPr>
          <a:ln/>
        </p:spPr>
        <p:txBody>
          <a:bodyPr/>
          <a:lstStyle>
            <a:lvl1pPr>
              <a:defRPr/>
            </a:lvl1pPr>
          </a:lstStyle>
          <a:p>
            <a:pPr>
              <a:defRPr/>
            </a:pPr>
            <a:fld id="{97BF58BC-7696-4918-BBDA-46E9ADAC89DF}" type="slidenum">
              <a:rPr lang="en-US" altLang="en-US"/>
              <a:pPr>
                <a:defRPr/>
              </a:pPr>
              <a:t>‹#›</a:t>
            </a:fld>
            <a:endParaRPr lang="en-US" altLang="en-US"/>
          </a:p>
        </p:txBody>
      </p:sp>
    </p:spTree>
    <p:extLst>
      <p:ext uri="{BB962C8B-B14F-4D97-AF65-F5344CB8AC3E}">
        <p14:creationId xmlns:p14="http://schemas.microsoft.com/office/powerpoint/2010/main" val="196685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51777FD-B9FC-4301-8948-A57AADA32EC8}"/>
              </a:ext>
            </a:extLst>
          </p:cNvPr>
          <p:cNvSpPr>
            <a:spLocks noGrp="1"/>
          </p:cNvSpPr>
          <p:nvPr>
            <p:ph type="dt" sz="half" idx="10"/>
          </p:nvPr>
        </p:nvSpPr>
        <p:spPr/>
        <p:txBody>
          <a:bodyPr/>
          <a:lstStyle>
            <a:lvl1pPr>
              <a:defRPr/>
            </a:lvl1pPr>
          </a:lstStyle>
          <a:p>
            <a:pPr>
              <a:defRPr/>
            </a:pPr>
            <a:fld id="{8BF84D19-10F8-4F7D-A7B8-729D0CE74317}" type="datetime1">
              <a:rPr lang="en-US"/>
              <a:pPr>
                <a:defRPr/>
              </a:pPr>
              <a:t>3/31/2020</a:t>
            </a:fld>
            <a:endParaRPr lang="en-US"/>
          </a:p>
        </p:txBody>
      </p:sp>
      <p:sp>
        <p:nvSpPr>
          <p:cNvPr id="5" name="Footer Placeholder 4">
            <a:extLst>
              <a:ext uri="{FF2B5EF4-FFF2-40B4-BE49-F238E27FC236}">
                <a16:creationId xmlns:a16="http://schemas.microsoft.com/office/drawing/2014/main" id="{5931D468-6DD6-48C5-82D6-8AA8D079F5E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D29A7DA6-37F3-4E19-A882-9107F615820E}"/>
              </a:ext>
            </a:extLst>
          </p:cNvPr>
          <p:cNvSpPr>
            <a:spLocks noGrp="1"/>
          </p:cNvSpPr>
          <p:nvPr>
            <p:ph type="sldNum" sz="quarter" idx="12"/>
          </p:nvPr>
        </p:nvSpPr>
        <p:spPr/>
        <p:txBody>
          <a:bodyPr/>
          <a:lstStyle>
            <a:lvl1pPr>
              <a:defRPr/>
            </a:lvl1pPr>
          </a:lstStyle>
          <a:p>
            <a:pPr>
              <a:defRPr/>
            </a:pPr>
            <a:fld id="{E1D5C3E9-100E-438C-B985-E02998220C68}" type="slidenum">
              <a:rPr lang="en-US" altLang="en-US"/>
              <a:pPr>
                <a:defRPr/>
              </a:pPr>
              <a:t>‹#›</a:t>
            </a:fld>
            <a:endParaRPr lang="en-US" altLang="en-US"/>
          </a:p>
        </p:txBody>
      </p:sp>
    </p:spTree>
    <p:extLst>
      <p:ext uri="{BB962C8B-B14F-4D97-AF65-F5344CB8AC3E}">
        <p14:creationId xmlns:p14="http://schemas.microsoft.com/office/powerpoint/2010/main" val="3654808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345EFB-B246-4C74-A669-6C303D93E819}"/>
              </a:ext>
            </a:extLst>
          </p:cNvPr>
          <p:cNvSpPr>
            <a:spLocks noGrp="1"/>
          </p:cNvSpPr>
          <p:nvPr>
            <p:ph type="dt" sz="half" idx="10"/>
          </p:nvPr>
        </p:nvSpPr>
        <p:spPr/>
        <p:txBody>
          <a:bodyPr/>
          <a:lstStyle>
            <a:lvl1pPr>
              <a:defRPr/>
            </a:lvl1pPr>
          </a:lstStyle>
          <a:p>
            <a:pPr>
              <a:defRPr/>
            </a:pPr>
            <a:fld id="{476D4C33-047A-4936-9911-D16557497ADD}" type="datetime1">
              <a:rPr lang="en-US"/>
              <a:pPr>
                <a:defRPr/>
              </a:pPr>
              <a:t>3/31/2020</a:t>
            </a:fld>
            <a:endParaRPr lang="en-US"/>
          </a:p>
        </p:txBody>
      </p:sp>
      <p:sp>
        <p:nvSpPr>
          <p:cNvPr id="5" name="Footer Placeholder 4">
            <a:extLst>
              <a:ext uri="{FF2B5EF4-FFF2-40B4-BE49-F238E27FC236}">
                <a16:creationId xmlns:a16="http://schemas.microsoft.com/office/drawing/2014/main" id="{8429887D-A8FB-4B0B-8BAB-B50231DA93B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1AB821FE-5D38-42C8-8901-FB103ADB1167}"/>
              </a:ext>
            </a:extLst>
          </p:cNvPr>
          <p:cNvSpPr>
            <a:spLocks noGrp="1"/>
          </p:cNvSpPr>
          <p:nvPr>
            <p:ph type="sldNum" sz="quarter" idx="12"/>
          </p:nvPr>
        </p:nvSpPr>
        <p:spPr/>
        <p:txBody>
          <a:bodyPr/>
          <a:lstStyle>
            <a:lvl1pPr>
              <a:defRPr/>
            </a:lvl1pPr>
          </a:lstStyle>
          <a:p>
            <a:pPr>
              <a:defRPr/>
            </a:pPr>
            <a:fld id="{07A3F108-2015-4420-9D85-90B77B583565}" type="slidenum">
              <a:rPr lang="en-US" altLang="en-US"/>
              <a:pPr>
                <a:defRPr/>
              </a:pPr>
              <a:t>‹#›</a:t>
            </a:fld>
            <a:endParaRPr lang="en-US" altLang="en-US"/>
          </a:p>
        </p:txBody>
      </p:sp>
    </p:spTree>
    <p:extLst>
      <p:ext uri="{BB962C8B-B14F-4D97-AF65-F5344CB8AC3E}">
        <p14:creationId xmlns:p14="http://schemas.microsoft.com/office/powerpoint/2010/main" val="453140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30C098-C63F-4125-8A6B-391BA9C6BCE8}"/>
              </a:ext>
            </a:extLst>
          </p:cNvPr>
          <p:cNvSpPr>
            <a:spLocks noGrp="1"/>
          </p:cNvSpPr>
          <p:nvPr>
            <p:ph type="dt" sz="half" idx="10"/>
          </p:nvPr>
        </p:nvSpPr>
        <p:spPr/>
        <p:txBody>
          <a:bodyPr/>
          <a:lstStyle>
            <a:lvl1pPr>
              <a:defRPr/>
            </a:lvl1pPr>
          </a:lstStyle>
          <a:p>
            <a:pPr>
              <a:defRPr/>
            </a:pPr>
            <a:fld id="{2339036E-91EF-4E55-B517-BECA26BE1E92}" type="datetime1">
              <a:rPr lang="en-US"/>
              <a:pPr>
                <a:defRPr/>
              </a:pPr>
              <a:t>3/31/2020</a:t>
            </a:fld>
            <a:endParaRPr lang="en-US"/>
          </a:p>
        </p:txBody>
      </p:sp>
      <p:sp>
        <p:nvSpPr>
          <p:cNvPr id="5" name="Footer Placeholder 4">
            <a:extLst>
              <a:ext uri="{FF2B5EF4-FFF2-40B4-BE49-F238E27FC236}">
                <a16:creationId xmlns:a16="http://schemas.microsoft.com/office/drawing/2014/main" id="{D195AADD-D1DF-42C6-BBDA-4572908977CD}"/>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8CDEAD24-95D6-48B2-BCA2-48EE3EF438CA}"/>
              </a:ext>
            </a:extLst>
          </p:cNvPr>
          <p:cNvSpPr>
            <a:spLocks noGrp="1"/>
          </p:cNvSpPr>
          <p:nvPr>
            <p:ph type="sldNum" sz="quarter" idx="12"/>
          </p:nvPr>
        </p:nvSpPr>
        <p:spPr/>
        <p:txBody>
          <a:bodyPr/>
          <a:lstStyle>
            <a:lvl1pPr>
              <a:defRPr/>
            </a:lvl1pPr>
          </a:lstStyle>
          <a:p>
            <a:pPr>
              <a:defRPr/>
            </a:pPr>
            <a:fld id="{A98EF7F6-D930-4D9F-B17E-196A3E77BA3C}" type="slidenum">
              <a:rPr lang="en-US" altLang="en-US"/>
              <a:pPr>
                <a:defRPr/>
              </a:pPr>
              <a:t>‹#›</a:t>
            </a:fld>
            <a:endParaRPr lang="en-US" altLang="en-US"/>
          </a:p>
        </p:txBody>
      </p:sp>
    </p:spTree>
    <p:extLst>
      <p:ext uri="{BB962C8B-B14F-4D97-AF65-F5344CB8AC3E}">
        <p14:creationId xmlns:p14="http://schemas.microsoft.com/office/powerpoint/2010/main" val="3453776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20D6759-F1C3-4AF5-928B-36FFFC09E428}"/>
              </a:ext>
            </a:extLst>
          </p:cNvPr>
          <p:cNvSpPr>
            <a:spLocks noGrp="1"/>
          </p:cNvSpPr>
          <p:nvPr>
            <p:ph type="dt" sz="half" idx="10"/>
          </p:nvPr>
        </p:nvSpPr>
        <p:spPr/>
        <p:txBody>
          <a:bodyPr/>
          <a:lstStyle>
            <a:lvl1pPr>
              <a:defRPr/>
            </a:lvl1pPr>
          </a:lstStyle>
          <a:p>
            <a:pPr>
              <a:defRPr/>
            </a:pPr>
            <a:fld id="{5474EBA3-5DB9-4E7A-83F5-B839184660B0}" type="datetime1">
              <a:rPr lang="en-US"/>
              <a:pPr>
                <a:defRPr/>
              </a:pPr>
              <a:t>3/31/2020</a:t>
            </a:fld>
            <a:endParaRPr lang="en-US"/>
          </a:p>
        </p:txBody>
      </p:sp>
      <p:sp>
        <p:nvSpPr>
          <p:cNvPr id="6" name="Footer Placeholder 4">
            <a:extLst>
              <a:ext uri="{FF2B5EF4-FFF2-40B4-BE49-F238E27FC236}">
                <a16:creationId xmlns:a16="http://schemas.microsoft.com/office/drawing/2014/main" id="{AE0AEC01-6C9E-4731-8398-714C2235A8D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53875120-320F-4D18-8383-E002280829C0}"/>
              </a:ext>
            </a:extLst>
          </p:cNvPr>
          <p:cNvSpPr>
            <a:spLocks noGrp="1"/>
          </p:cNvSpPr>
          <p:nvPr>
            <p:ph type="sldNum" sz="quarter" idx="12"/>
          </p:nvPr>
        </p:nvSpPr>
        <p:spPr/>
        <p:txBody>
          <a:bodyPr/>
          <a:lstStyle>
            <a:lvl1pPr>
              <a:defRPr/>
            </a:lvl1pPr>
          </a:lstStyle>
          <a:p>
            <a:pPr>
              <a:defRPr/>
            </a:pPr>
            <a:fld id="{492959BF-4FDD-482A-BA8D-04D7FD5C105F}" type="slidenum">
              <a:rPr lang="en-US" altLang="en-US"/>
              <a:pPr>
                <a:defRPr/>
              </a:pPr>
              <a:t>‹#›</a:t>
            </a:fld>
            <a:endParaRPr lang="en-US" altLang="en-US"/>
          </a:p>
        </p:txBody>
      </p:sp>
    </p:spTree>
    <p:extLst>
      <p:ext uri="{BB962C8B-B14F-4D97-AF65-F5344CB8AC3E}">
        <p14:creationId xmlns:p14="http://schemas.microsoft.com/office/powerpoint/2010/main" val="3116005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B2807865-FE83-446D-B63C-EA3CF537B994}"/>
              </a:ext>
            </a:extLst>
          </p:cNvPr>
          <p:cNvSpPr>
            <a:spLocks noGrp="1"/>
          </p:cNvSpPr>
          <p:nvPr>
            <p:ph type="dt" sz="half" idx="10"/>
          </p:nvPr>
        </p:nvSpPr>
        <p:spPr/>
        <p:txBody>
          <a:bodyPr/>
          <a:lstStyle>
            <a:lvl1pPr>
              <a:defRPr/>
            </a:lvl1pPr>
          </a:lstStyle>
          <a:p>
            <a:pPr>
              <a:defRPr/>
            </a:pPr>
            <a:fld id="{C036C8B8-C129-47E3-A423-EE0579DF86CA}" type="datetime1">
              <a:rPr lang="en-US"/>
              <a:pPr>
                <a:defRPr/>
              </a:pPr>
              <a:t>3/31/2020</a:t>
            </a:fld>
            <a:endParaRPr lang="en-US"/>
          </a:p>
        </p:txBody>
      </p:sp>
      <p:sp>
        <p:nvSpPr>
          <p:cNvPr id="8" name="Footer Placeholder 4">
            <a:extLst>
              <a:ext uri="{FF2B5EF4-FFF2-40B4-BE49-F238E27FC236}">
                <a16:creationId xmlns:a16="http://schemas.microsoft.com/office/drawing/2014/main" id="{518BD207-605E-4E37-BC3A-FDD1B5916733}"/>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9" name="Slide Number Placeholder 5">
            <a:extLst>
              <a:ext uri="{FF2B5EF4-FFF2-40B4-BE49-F238E27FC236}">
                <a16:creationId xmlns:a16="http://schemas.microsoft.com/office/drawing/2014/main" id="{B350BA30-0AB4-4AFD-9A97-D0CBD29C6259}"/>
              </a:ext>
            </a:extLst>
          </p:cNvPr>
          <p:cNvSpPr>
            <a:spLocks noGrp="1"/>
          </p:cNvSpPr>
          <p:nvPr>
            <p:ph type="sldNum" sz="quarter" idx="12"/>
          </p:nvPr>
        </p:nvSpPr>
        <p:spPr/>
        <p:txBody>
          <a:bodyPr/>
          <a:lstStyle>
            <a:lvl1pPr>
              <a:defRPr/>
            </a:lvl1pPr>
          </a:lstStyle>
          <a:p>
            <a:pPr>
              <a:defRPr/>
            </a:pPr>
            <a:fld id="{11120F74-6F1A-42EF-9E3E-A52C522EF93C}" type="slidenum">
              <a:rPr lang="en-US" altLang="en-US"/>
              <a:pPr>
                <a:defRPr/>
              </a:pPr>
              <a:t>‹#›</a:t>
            </a:fld>
            <a:endParaRPr lang="en-US" altLang="en-US"/>
          </a:p>
        </p:txBody>
      </p:sp>
    </p:spTree>
    <p:extLst>
      <p:ext uri="{BB962C8B-B14F-4D97-AF65-F5344CB8AC3E}">
        <p14:creationId xmlns:p14="http://schemas.microsoft.com/office/powerpoint/2010/main" val="1042818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CD1140BD-BE4A-43FF-BE26-2EE1D0309933}"/>
              </a:ext>
            </a:extLst>
          </p:cNvPr>
          <p:cNvSpPr>
            <a:spLocks noGrp="1"/>
          </p:cNvSpPr>
          <p:nvPr>
            <p:ph type="dt" sz="half" idx="10"/>
          </p:nvPr>
        </p:nvSpPr>
        <p:spPr/>
        <p:txBody>
          <a:bodyPr/>
          <a:lstStyle>
            <a:lvl1pPr>
              <a:defRPr/>
            </a:lvl1pPr>
          </a:lstStyle>
          <a:p>
            <a:pPr>
              <a:defRPr/>
            </a:pPr>
            <a:fld id="{3AD56935-E398-46B1-A5C9-D6C358B2F969}" type="datetime1">
              <a:rPr lang="en-US"/>
              <a:pPr>
                <a:defRPr/>
              </a:pPr>
              <a:t>3/31/2020</a:t>
            </a:fld>
            <a:endParaRPr lang="en-US"/>
          </a:p>
        </p:txBody>
      </p:sp>
      <p:sp>
        <p:nvSpPr>
          <p:cNvPr id="4" name="Footer Placeholder 4">
            <a:extLst>
              <a:ext uri="{FF2B5EF4-FFF2-40B4-BE49-F238E27FC236}">
                <a16:creationId xmlns:a16="http://schemas.microsoft.com/office/drawing/2014/main" id="{FE246606-7691-4F94-A743-056881F8382C}"/>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5" name="Slide Number Placeholder 5">
            <a:extLst>
              <a:ext uri="{FF2B5EF4-FFF2-40B4-BE49-F238E27FC236}">
                <a16:creationId xmlns:a16="http://schemas.microsoft.com/office/drawing/2014/main" id="{00FB95DA-BB16-4687-A450-72C8B800EB34}"/>
              </a:ext>
            </a:extLst>
          </p:cNvPr>
          <p:cNvSpPr>
            <a:spLocks noGrp="1"/>
          </p:cNvSpPr>
          <p:nvPr>
            <p:ph type="sldNum" sz="quarter" idx="12"/>
          </p:nvPr>
        </p:nvSpPr>
        <p:spPr/>
        <p:txBody>
          <a:bodyPr/>
          <a:lstStyle>
            <a:lvl1pPr>
              <a:defRPr/>
            </a:lvl1pPr>
          </a:lstStyle>
          <a:p>
            <a:pPr>
              <a:defRPr/>
            </a:pPr>
            <a:fld id="{A3222939-606B-495C-A408-837943E62C0D}" type="slidenum">
              <a:rPr lang="en-US" altLang="en-US"/>
              <a:pPr>
                <a:defRPr/>
              </a:pPr>
              <a:t>‹#›</a:t>
            </a:fld>
            <a:endParaRPr lang="en-US" altLang="en-US"/>
          </a:p>
        </p:txBody>
      </p:sp>
    </p:spTree>
    <p:extLst>
      <p:ext uri="{BB962C8B-B14F-4D97-AF65-F5344CB8AC3E}">
        <p14:creationId xmlns:p14="http://schemas.microsoft.com/office/powerpoint/2010/main" val="706229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2E5FB0C-2154-42AB-9629-9ED12B4B0F37}"/>
              </a:ext>
            </a:extLst>
          </p:cNvPr>
          <p:cNvSpPr>
            <a:spLocks noGrp="1"/>
          </p:cNvSpPr>
          <p:nvPr>
            <p:ph type="dt" sz="half" idx="10"/>
          </p:nvPr>
        </p:nvSpPr>
        <p:spPr/>
        <p:txBody>
          <a:bodyPr/>
          <a:lstStyle>
            <a:lvl1pPr>
              <a:defRPr/>
            </a:lvl1pPr>
          </a:lstStyle>
          <a:p>
            <a:pPr>
              <a:defRPr/>
            </a:pPr>
            <a:fld id="{0CFEFB4C-DA63-47CD-89A6-9CE7A9F2BEA5}" type="datetime1">
              <a:rPr lang="en-US"/>
              <a:pPr>
                <a:defRPr/>
              </a:pPr>
              <a:t>3/31/2020</a:t>
            </a:fld>
            <a:endParaRPr lang="en-US"/>
          </a:p>
        </p:txBody>
      </p:sp>
      <p:sp>
        <p:nvSpPr>
          <p:cNvPr id="3" name="Footer Placeholder 4">
            <a:extLst>
              <a:ext uri="{FF2B5EF4-FFF2-40B4-BE49-F238E27FC236}">
                <a16:creationId xmlns:a16="http://schemas.microsoft.com/office/drawing/2014/main" id="{275D1102-3E0E-470E-A759-8807CEC1CCE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4" name="Slide Number Placeholder 5">
            <a:extLst>
              <a:ext uri="{FF2B5EF4-FFF2-40B4-BE49-F238E27FC236}">
                <a16:creationId xmlns:a16="http://schemas.microsoft.com/office/drawing/2014/main" id="{AD4A630B-277C-4EFE-875C-3BE584FC370B}"/>
              </a:ext>
            </a:extLst>
          </p:cNvPr>
          <p:cNvSpPr>
            <a:spLocks noGrp="1"/>
          </p:cNvSpPr>
          <p:nvPr>
            <p:ph type="sldNum" sz="quarter" idx="12"/>
          </p:nvPr>
        </p:nvSpPr>
        <p:spPr/>
        <p:txBody>
          <a:bodyPr/>
          <a:lstStyle>
            <a:lvl1pPr>
              <a:defRPr/>
            </a:lvl1pPr>
          </a:lstStyle>
          <a:p>
            <a:pPr>
              <a:defRPr/>
            </a:pPr>
            <a:fld id="{FEF1D3ED-8B6F-4B2A-B410-3DC962B4F934}" type="slidenum">
              <a:rPr lang="en-US" altLang="en-US"/>
              <a:pPr>
                <a:defRPr/>
              </a:pPr>
              <a:t>‹#›</a:t>
            </a:fld>
            <a:endParaRPr lang="en-US" altLang="en-US"/>
          </a:p>
        </p:txBody>
      </p:sp>
    </p:spTree>
    <p:extLst>
      <p:ext uri="{BB962C8B-B14F-4D97-AF65-F5344CB8AC3E}">
        <p14:creationId xmlns:p14="http://schemas.microsoft.com/office/powerpoint/2010/main" val="41073528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9D58401-AA0D-4CE5-8BC9-5AE24B19F1EE}"/>
              </a:ext>
            </a:extLst>
          </p:cNvPr>
          <p:cNvSpPr>
            <a:spLocks noGrp="1"/>
          </p:cNvSpPr>
          <p:nvPr>
            <p:ph type="dt" sz="half" idx="10"/>
          </p:nvPr>
        </p:nvSpPr>
        <p:spPr/>
        <p:txBody>
          <a:bodyPr/>
          <a:lstStyle>
            <a:lvl1pPr>
              <a:defRPr/>
            </a:lvl1pPr>
          </a:lstStyle>
          <a:p>
            <a:pPr>
              <a:defRPr/>
            </a:pPr>
            <a:fld id="{C9C59264-2855-4A85-A2BA-271AA1FA0D1F}" type="datetime1">
              <a:rPr lang="en-US"/>
              <a:pPr>
                <a:defRPr/>
              </a:pPr>
              <a:t>3/31/2020</a:t>
            </a:fld>
            <a:endParaRPr lang="en-US"/>
          </a:p>
        </p:txBody>
      </p:sp>
      <p:sp>
        <p:nvSpPr>
          <p:cNvPr id="6" name="Footer Placeholder 4">
            <a:extLst>
              <a:ext uri="{FF2B5EF4-FFF2-40B4-BE49-F238E27FC236}">
                <a16:creationId xmlns:a16="http://schemas.microsoft.com/office/drawing/2014/main" id="{B24D6753-619C-40BF-B3FB-F7CD8C04E61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011C249F-87A8-4851-A442-1E2C10CF8A6C}"/>
              </a:ext>
            </a:extLst>
          </p:cNvPr>
          <p:cNvSpPr>
            <a:spLocks noGrp="1"/>
          </p:cNvSpPr>
          <p:nvPr>
            <p:ph type="sldNum" sz="quarter" idx="12"/>
          </p:nvPr>
        </p:nvSpPr>
        <p:spPr/>
        <p:txBody>
          <a:bodyPr/>
          <a:lstStyle>
            <a:lvl1pPr>
              <a:defRPr/>
            </a:lvl1pPr>
          </a:lstStyle>
          <a:p>
            <a:pPr>
              <a:defRPr/>
            </a:pPr>
            <a:fld id="{6D731155-45D4-4642-873D-A8DA2CD6F2B7}" type="slidenum">
              <a:rPr lang="en-US" altLang="en-US"/>
              <a:pPr>
                <a:defRPr/>
              </a:pPr>
              <a:t>‹#›</a:t>
            </a:fld>
            <a:endParaRPr lang="en-US" altLang="en-US"/>
          </a:p>
        </p:txBody>
      </p:sp>
    </p:spTree>
    <p:extLst>
      <p:ext uri="{BB962C8B-B14F-4D97-AF65-F5344CB8AC3E}">
        <p14:creationId xmlns:p14="http://schemas.microsoft.com/office/powerpoint/2010/main" val="2470326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8854A22A-462A-4C48-9F35-DF0805A1EE4B}"/>
              </a:ext>
            </a:extLst>
          </p:cNvPr>
          <p:cNvSpPr>
            <a:spLocks noGrp="1" noChangeArrowheads="1"/>
          </p:cNvSpPr>
          <p:nvPr>
            <p:ph type="dt" sz="half" idx="10"/>
          </p:nvPr>
        </p:nvSpPr>
        <p:spPr>
          <a:ln/>
        </p:spPr>
        <p:txBody>
          <a:bodyPr/>
          <a:lstStyle>
            <a:lvl1pPr>
              <a:defRPr/>
            </a:lvl1pPr>
          </a:lstStyle>
          <a:p>
            <a:pPr>
              <a:defRPr/>
            </a:pPr>
            <a:fld id="{8C580A8D-55AF-4407-AB32-1F4588DE20D4}" type="datetime1">
              <a:rPr lang="en-US"/>
              <a:pPr>
                <a:defRPr/>
              </a:pPr>
              <a:t>3/31/2020</a:t>
            </a:fld>
            <a:endParaRPr lang="en-US"/>
          </a:p>
        </p:txBody>
      </p:sp>
      <p:sp>
        <p:nvSpPr>
          <p:cNvPr id="5" name="Rectangle 19">
            <a:extLst>
              <a:ext uri="{FF2B5EF4-FFF2-40B4-BE49-F238E27FC236}">
                <a16:creationId xmlns:a16="http://schemas.microsoft.com/office/drawing/2014/main" id="{CCA1DB33-3377-44E5-9A3B-8A0110E627A3}"/>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D8A17828-A61E-4103-92F0-F4DBA61194EA}"/>
              </a:ext>
            </a:extLst>
          </p:cNvPr>
          <p:cNvSpPr>
            <a:spLocks noGrp="1" noChangeArrowheads="1"/>
          </p:cNvSpPr>
          <p:nvPr>
            <p:ph type="sldNum" sz="quarter" idx="12"/>
          </p:nvPr>
        </p:nvSpPr>
        <p:spPr>
          <a:ln/>
        </p:spPr>
        <p:txBody>
          <a:bodyPr/>
          <a:lstStyle>
            <a:lvl1pPr>
              <a:defRPr/>
            </a:lvl1pPr>
          </a:lstStyle>
          <a:p>
            <a:pPr>
              <a:defRPr/>
            </a:pPr>
            <a:fld id="{9A79FD19-A407-4D50-AE35-33587048C7FD}" type="slidenum">
              <a:rPr lang="en-US" altLang="en-US"/>
              <a:pPr>
                <a:defRPr/>
              </a:pPr>
              <a:t>‹#›</a:t>
            </a:fld>
            <a:endParaRPr lang="en-US" altLang="en-US"/>
          </a:p>
        </p:txBody>
      </p:sp>
    </p:spTree>
    <p:extLst>
      <p:ext uri="{BB962C8B-B14F-4D97-AF65-F5344CB8AC3E}">
        <p14:creationId xmlns:p14="http://schemas.microsoft.com/office/powerpoint/2010/main" val="36342321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B159C7B-89FE-441A-AE55-1A0D913A670D}"/>
              </a:ext>
            </a:extLst>
          </p:cNvPr>
          <p:cNvSpPr>
            <a:spLocks noGrp="1"/>
          </p:cNvSpPr>
          <p:nvPr>
            <p:ph type="dt" sz="half" idx="10"/>
          </p:nvPr>
        </p:nvSpPr>
        <p:spPr/>
        <p:txBody>
          <a:bodyPr/>
          <a:lstStyle>
            <a:lvl1pPr>
              <a:defRPr/>
            </a:lvl1pPr>
          </a:lstStyle>
          <a:p>
            <a:pPr>
              <a:defRPr/>
            </a:pPr>
            <a:fld id="{05B4B074-D40A-41E9-8A4D-1DD6054AB9D2}" type="datetime1">
              <a:rPr lang="en-US"/>
              <a:pPr>
                <a:defRPr/>
              </a:pPr>
              <a:t>3/31/2020</a:t>
            </a:fld>
            <a:endParaRPr lang="en-US"/>
          </a:p>
        </p:txBody>
      </p:sp>
      <p:sp>
        <p:nvSpPr>
          <p:cNvPr id="6" name="Footer Placeholder 4">
            <a:extLst>
              <a:ext uri="{FF2B5EF4-FFF2-40B4-BE49-F238E27FC236}">
                <a16:creationId xmlns:a16="http://schemas.microsoft.com/office/drawing/2014/main" id="{E765EA30-5E7A-45A7-8D5E-33015E1C01B5}"/>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D658ACD4-A322-4035-99F7-ACCA3A0A8BB1}"/>
              </a:ext>
            </a:extLst>
          </p:cNvPr>
          <p:cNvSpPr>
            <a:spLocks noGrp="1"/>
          </p:cNvSpPr>
          <p:nvPr>
            <p:ph type="sldNum" sz="quarter" idx="12"/>
          </p:nvPr>
        </p:nvSpPr>
        <p:spPr/>
        <p:txBody>
          <a:bodyPr/>
          <a:lstStyle>
            <a:lvl1pPr>
              <a:defRPr/>
            </a:lvl1pPr>
          </a:lstStyle>
          <a:p>
            <a:pPr>
              <a:defRPr/>
            </a:pPr>
            <a:fld id="{E2B77A7A-A7C4-4AE8-8EBC-2B22A6EB303D}" type="slidenum">
              <a:rPr lang="en-US" altLang="en-US"/>
              <a:pPr>
                <a:defRPr/>
              </a:pPr>
              <a:t>‹#›</a:t>
            </a:fld>
            <a:endParaRPr lang="en-US" altLang="en-US"/>
          </a:p>
        </p:txBody>
      </p:sp>
    </p:spTree>
    <p:extLst>
      <p:ext uri="{BB962C8B-B14F-4D97-AF65-F5344CB8AC3E}">
        <p14:creationId xmlns:p14="http://schemas.microsoft.com/office/powerpoint/2010/main" val="12664770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76A29-258E-4977-958A-82F5B6A2A0DD}"/>
              </a:ext>
            </a:extLst>
          </p:cNvPr>
          <p:cNvSpPr>
            <a:spLocks noGrp="1"/>
          </p:cNvSpPr>
          <p:nvPr>
            <p:ph type="dt" sz="half" idx="10"/>
          </p:nvPr>
        </p:nvSpPr>
        <p:spPr/>
        <p:txBody>
          <a:bodyPr/>
          <a:lstStyle>
            <a:lvl1pPr>
              <a:defRPr/>
            </a:lvl1pPr>
          </a:lstStyle>
          <a:p>
            <a:pPr>
              <a:defRPr/>
            </a:pPr>
            <a:fld id="{2BD045FC-17BE-4EE6-B9BC-E3E965C7BACB}" type="datetime1">
              <a:rPr lang="en-US"/>
              <a:pPr>
                <a:defRPr/>
              </a:pPr>
              <a:t>3/31/2020</a:t>
            </a:fld>
            <a:endParaRPr lang="en-US"/>
          </a:p>
        </p:txBody>
      </p:sp>
      <p:sp>
        <p:nvSpPr>
          <p:cNvPr id="5" name="Footer Placeholder 4">
            <a:extLst>
              <a:ext uri="{FF2B5EF4-FFF2-40B4-BE49-F238E27FC236}">
                <a16:creationId xmlns:a16="http://schemas.microsoft.com/office/drawing/2014/main" id="{10363223-8133-403D-8F8F-54C0F6BFCCF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C519E87-12CA-4E1B-88F2-DF752500C408}"/>
              </a:ext>
            </a:extLst>
          </p:cNvPr>
          <p:cNvSpPr>
            <a:spLocks noGrp="1"/>
          </p:cNvSpPr>
          <p:nvPr>
            <p:ph type="sldNum" sz="quarter" idx="12"/>
          </p:nvPr>
        </p:nvSpPr>
        <p:spPr/>
        <p:txBody>
          <a:bodyPr/>
          <a:lstStyle>
            <a:lvl1pPr>
              <a:defRPr/>
            </a:lvl1pPr>
          </a:lstStyle>
          <a:p>
            <a:pPr>
              <a:defRPr/>
            </a:pPr>
            <a:fld id="{476B3639-80AC-4D7D-A39D-244FA9C060C7}" type="slidenum">
              <a:rPr lang="en-US" altLang="en-US"/>
              <a:pPr>
                <a:defRPr/>
              </a:pPr>
              <a:t>‹#›</a:t>
            </a:fld>
            <a:endParaRPr lang="en-US" altLang="en-US"/>
          </a:p>
        </p:txBody>
      </p:sp>
    </p:spTree>
    <p:extLst>
      <p:ext uri="{BB962C8B-B14F-4D97-AF65-F5344CB8AC3E}">
        <p14:creationId xmlns:p14="http://schemas.microsoft.com/office/powerpoint/2010/main" val="1196110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DC8CC2-9E04-4493-9546-1E32C1EE4370}"/>
              </a:ext>
            </a:extLst>
          </p:cNvPr>
          <p:cNvSpPr>
            <a:spLocks noGrp="1"/>
          </p:cNvSpPr>
          <p:nvPr>
            <p:ph type="dt" sz="half" idx="10"/>
          </p:nvPr>
        </p:nvSpPr>
        <p:spPr/>
        <p:txBody>
          <a:bodyPr/>
          <a:lstStyle>
            <a:lvl1pPr>
              <a:defRPr/>
            </a:lvl1pPr>
          </a:lstStyle>
          <a:p>
            <a:pPr>
              <a:defRPr/>
            </a:pPr>
            <a:fld id="{BFE5B573-CE31-4C44-83A4-1451A025CAA8}" type="datetime1">
              <a:rPr lang="en-US"/>
              <a:pPr>
                <a:defRPr/>
              </a:pPr>
              <a:t>3/31/2020</a:t>
            </a:fld>
            <a:endParaRPr lang="en-US"/>
          </a:p>
        </p:txBody>
      </p:sp>
      <p:sp>
        <p:nvSpPr>
          <p:cNvPr id="5" name="Footer Placeholder 4">
            <a:extLst>
              <a:ext uri="{FF2B5EF4-FFF2-40B4-BE49-F238E27FC236}">
                <a16:creationId xmlns:a16="http://schemas.microsoft.com/office/drawing/2014/main" id="{7DF56C5F-4AEB-4EC0-B1B2-A15529FFE2A4}"/>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4C98D2D7-ADEE-4DF0-876A-7583B725A041}"/>
              </a:ext>
            </a:extLst>
          </p:cNvPr>
          <p:cNvSpPr>
            <a:spLocks noGrp="1"/>
          </p:cNvSpPr>
          <p:nvPr>
            <p:ph type="sldNum" sz="quarter" idx="12"/>
          </p:nvPr>
        </p:nvSpPr>
        <p:spPr/>
        <p:txBody>
          <a:bodyPr/>
          <a:lstStyle>
            <a:lvl1pPr>
              <a:defRPr/>
            </a:lvl1pPr>
          </a:lstStyle>
          <a:p>
            <a:pPr>
              <a:defRPr/>
            </a:pPr>
            <a:fld id="{B838EEE2-2FE8-4480-B08E-26441F46FE7A}" type="slidenum">
              <a:rPr lang="en-US" altLang="en-US"/>
              <a:pPr>
                <a:defRPr/>
              </a:pPr>
              <a:t>‹#›</a:t>
            </a:fld>
            <a:endParaRPr lang="en-US" altLang="en-US"/>
          </a:p>
        </p:txBody>
      </p:sp>
    </p:spTree>
    <p:extLst>
      <p:ext uri="{BB962C8B-B14F-4D97-AF65-F5344CB8AC3E}">
        <p14:creationId xmlns:p14="http://schemas.microsoft.com/office/powerpoint/2010/main" val="3593417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7F365A-4DDB-4717-A9FC-0E77A7AE0A28}"/>
              </a:ext>
            </a:extLst>
          </p:cNvPr>
          <p:cNvSpPr/>
          <p:nvPr userDrawn="1"/>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E390A63-E719-4205-AA03-135C3F514614}"/>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931A2E79-D516-40E6-BCBC-BFD70CEB076D}"/>
              </a:ext>
            </a:extLst>
          </p:cNvPr>
          <p:cNvCxnSpPr/>
          <p:nvPr/>
        </p:nvCxnSpPr>
        <p:spPr>
          <a:xfrm>
            <a:off x="822325" y="4360863"/>
            <a:ext cx="418147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hort Copyright">
            <a:extLst>
              <a:ext uri="{FF2B5EF4-FFF2-40B4-BE49-F238E27FC236}">
                <a16:creationId xmlns:a16="http://schemas.microsoft.com/office/drawing/2014/main" id="{5B4F02F2-D61F-4EC4-91D7-0BC9FD885156}"/>
              </a:ext>
            </a:extLst>
          </p:cNvPr>
          <p:cNvSpPr txBox="1">
            <a:spLocks noChangeArrowheads="1"/>
          </p:cNvSpPr>
          <p:nvPr userDrawn="1"/>
        </p:nvSpPr>
        <p:spPr bwMode="auto">
          <a:xfrm>
            <a:off x="8001000" y="6553428"/>
            <a:ext cx="457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11-</a:t>
            </a:r>
            <a:fld id="{38FAC352-1F16-40BD-9319-889162353E1A}"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11" name="Content Placeholder 10">
            <a:extLst>
              <a:ext uri="{FF2B5EF4-FFF2-40B4-BE49-F238E27FC236}">
                <a16:creationId xmlns:a16="http://schemas.microsoft.com/office/drawing/2014/main" id="{4F593DF6-34C6-4992-849E-163F5B6947F9}"/>
              </a:ext>
            </a:extLst>
          </p:cNvPr>
          <p:cNvSpPr>
            <a:spLocks noGrp="1"/>
          </p:cNvSpPr>
          <p:nvPr>
            <p:ph sz="quarter" idx="13"/>
          </p:nvPr>
        </p:nvSpPr>
        <p:spPr>
          <a:xfrm>
            <a:off x="685800" y="5715000"/>
            <a:ext cx="7772400" cy="384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02184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428"/>
            <a:ext cx="457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11-</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08157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428"/>
            <a:ext cx="4572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11-</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lvl1pPr marL="0" indent="0">
              <a:spcBef>
                <a:spcPts val="1000"/>
              </a:spcBef>
              <a:spcAft>
                <a:spcPts val="0"/>
              </a:spcAft>
              <a:buNone/>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14421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5DF50E-0E8C-44D9-9BE3-90F97579A13E}"/>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36F6D2F7-613A-4777-8D34-B43B69D65F1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91FF4263-F6E3-4A3E-A7E6-209C1F48E680}"/>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Short Copyright">
            <a:extLst>
              <a:ext uri="{FF2B5EF4-FFF2-40B4-BE49-F238E27FC236}">
                <a16:creationId xmlns:a16="http://schemas.microsoft.com/office/drawing/2014/main" id="{8AEFB0BE-AC6F-4659-9AC0-F6EFDFE5B9C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DA74F0F6-FC1E-4399-8F02-BB04F3EAC9CB}"/>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91CE16F9-2D63-42CE-8054-5858519FF943}"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Date Placeholder 3">
            <a:extLst>
              <a:ext uri="{FF2B5EF4-FFF2-40B4-BE49-F238E27FC236}">
                <a16:creationId xmlns:a16="http://schemas.microsoft.com/office/drawing/2014/main" id="{3C471A6D-7498-44CB-947A-DACB86DBE6C7}"/>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EB64B160-5EFB-44FB-ADCE-65FFD3DEBCCE}" type="datetime1">
              <a:rPr lang="en-US"/>
              <a:pPr>
                <a:defRPr/>
              </a:pPr>
              <a:t>3/31/2020</a:t>
            </a:fld>
            <a:endParaRPr lang="en-US"/>
          </a:p>
        </p:txBody>
      </p:sp>
      <p:sp>
        <p:nvSpPr>
          <p:cNvPr id="10" name="Footer Placeholder 4">
            <a:extLst>
              <a:ext uri="{FF2B5EF4-FFF2-40B4-BE49-F238E27FC236}">
                <a16:creationId xmlns:a16="http://schemas.microsoft.com/office/drawing/2014/main" id="{9747D993-99A0-4BC6-A858-C63E628DA6B6}"/>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4618478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hort Copyright">
            <a:extLst>
              <a:ext uri="{FF2B5EF4-FFF2-40B4-BE49-F238E27FC236}">
                <a16:creationId xmlns:a16="http://schemas.microsoft.com/office/drawing/2014/main" id="{37ED16F2-636E-4B86-97EF-06B475B01E4C}"/>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6" name="Short Copyright">
            <a:extLst>
              <a:ext uri="{FF2B5EF4-FFF2-40B4-BE49-F238E27FC236}">
                <a16:creationId xmlns:a16="http://schemas.microsoft.com/office/drawing/2014/main" id="{DE811E1D-1EC5-4B56-9F1B-ED4E5484E4B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DAD64777-ACA4-444A-A155-4D26C961B4DE}" type="slidenum">
              <a:rPr lang="en-US" altLang="en-US" sz="800" smtClean="0">
                <a:solidFill>
                  <a:schemeClr val="bg1"/>
                </a:solidFill>
              </a:rPr>
              <a:pPr>
                <a:defRPr/>
              </a:pPr>
              <a:t>‹#›</a:t>
            </a:fld>
            <a:endParaRPr lang="en-US" altLang="en-US" sz="800" dirty="0">
              <a:solidFill>
                <a:schemeClr val="bg1"/>
              </a:solidFill>
            </a:endParaRPr>
          </a:p>
        </p:txBody>
      </p:sp>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CA07547-3729-4A5B-A979-F264B443E3ED}"/>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B80A78-2367-4BE1-BC5F-394F5C5BC41E}" type="datetime1">
              <a:rPr lang="en-US"/>
              <a:pPr>
                <a:defRPr/>
              </a:pPr>
              <a:t>3/31/2020</a:t>
            </a:fld>
            <a:endParaRPr lang="en-US"/>
          </a:p>
        </p:txBody>
      </p:sp>
      <p:sp>
        <p:nvSpPr>
          <p:cNvPr id="9" name="Footer Placeholder 4">
            <a:extLst>
              <a:ext uri="{FF2B5EF4-FFF2-40B4-BE49-F238E27FC236}">
                <a16:creationId xmlns:a16="http://schemas.microsoft.com/office/drawing/2014/main" id="{FFCD6FAD-93C4-4B59-9F59-D5A1D326FD2A}"/>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870751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hort Copyright">
            <a:extLst>
              <a:ext uri="{FF2B5EF4-FFF2-40B4-BE49-F238E27FC236}">
                <a16:creationId xmlns:a16="http://schemas.microsoft.com/office/drawing/2014/main" id="{74AAA5AE-D788-4762-9D7E-6B6159E90034}"/>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1BA0463F-4C8A-4F84-BB8C-DC42A95621D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05C22572-FF07-457D-9B6F-5EEE20C3259D}" type="slidenum">
              <a:rPr lang="en-US" altLang="en-US" sz="800" smtClean="0">
                <a:solidFill>
                  <a:schemeClr val="bg1"/>
                </a:solidFill>
              </a:rPr>
              <a:pPr>
                <a:defRPr/>
              </a:pPr>
              <a:t>‹#›</a:t>
            </a:fld>
            <a:endParaRPr lang="en-US" altLang="en-US" sz="800" dirty="0">
              <a:solidFill>
                <a:schemeClr val="bg1"/>
              </a:solidFill>
            </a:endParaRPr>
          </a:p>
        </p:txBody>
      </p:sp>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E81BB932-051F-4FDE-91D6-3FBAE4F2F50C}"/>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54F86AAD-180A-45EA-830F-28B0BBF49043}" type="datetime1">
              <a:rPr lang="en-US"/>
              <a:pPr>
                <a:defRPr/>
              </a:pPr>
              <a:t>3/31/2020</a:t>
            </a:fld>
            <a:endParaRPr lang="en-US"/>
          </a:p>
        </p:txBody>
      </p:sp>
      <p:sp>
        <p:nvSpPr>
          <p:cNvPr id="11" name="Footer Placeholder 4">
            <a:extLst>
              <a:ext uri="{FF2B5EF4-FFF2-40B4-BE49-F238E27FC236}">
                <a16:creationId xmlns:a16="http://schemas.microsoft.com/office/drawing/2014/main" id="{3014A130-F9FF-45FE-A61C-7394439FFF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5512203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hort Copyright">
            <a:extLst>
              <a:ext uri="{FF2B5EF4-FFF2-40B4-BE49-F238E27FC236}">
                <a16:creationId xmlns:a16="http://schemas.microsoft.com/office/drawing/2014/main" id="{CBA15B80-0848-492D-B9A6-E58A391F16D1}"/>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4" name="Short Copyright">
            <a:extLst>
              <a:ext uri="{FF2B5EF4-FFF2-40B4-BE49-F238E27FC236}">
                <a16:creationId xmlns:a16="http://schemas.microsoft.com/office/drawing/2014/main" id="{803A67E4-C6A4-4308-8064-EA8AE78B584F}"/>
              </a:ext>
            </a:extLst>
          </p:cNvPr>
          <p:cNvSpPr txBox="1">
            <a:spLocks noChangeArrowheads="1"/>
          </p:cNvSpPr>
          <p:nvPr userDrawn="1"/>
        </p:nvSpPr>
        <p:spPr bwMode="auto">
          <a:xfrm>
            <a:off x="8000999" y="6553428"/>
            <a:ext cx="3651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11-</a:t>
            </a:r>
            <a:fld id="{0676A28F-A354-4A6F-873B-331F8285BA3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5" name="Date Placeholder 3">
            <a:extLst>
              <a:ext uri="{FF2B5EF4-FFF2-40B4-BE49-F238E27FC236}">
                <a16:creationId xmlns:a16="http://schemas.microsoft.com/office/drawing/2014/main" id="{6193C9DC-C901-4C05-9267-0A8D2092BC1F}"/>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C8E9D435-5432-4276-951E-17A8CDDFEA30}" type="datetime1">
              <a:rPr lang="en-US"/>
              <a:pPr>
                <a:defRPr/>
              </a:pPr>
              <a:t>3/31/2020</a:t>
            </a:fld>
            <a:endParaRPr lang="en-US"/>
          </a:p>
        </p:txBody>
      </p:sp>
      <p:sp>
        <p:nvSpPr>
          <p:cNvPr id="6" name="Footer Placeholder 4">
            <a:extLst>
              <a:ext uri="{FF2B5EF4-FFF2-40B4-BE49-F238E27FC236}">
                <a16:creationId xmlns:a16="http://schemas.microsoft.com/office/drawing/2014/main" id="{84EC3597-DEAD-429B-AC1B-116BF21DE47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403082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8">
            <a:extLst>
              <a:ext uri="{FF2B5EF4-FFF2-40B4-BE49-F238E27FC236}">
                <a16:creationId xmlns:a16="http://schemas.microsoft.com/office/drawing/2014/main" id="{0F4A1A40-A0BE-4BF9-B39E-82571E1A85DA}"/>
              </a:ext>
            </a:extLst>
          </p:cNvPr>
          <p:cNvSpPr>
            <a:spLocks noGrp="1" noChangeArrowheads="1"/>
          </p:cNvSpPr>
          <p:nvPr>
            <p:ph type="dt" sz="half" idx="10"/>
          </p:nvPr>
        </p:nvSpPr>
        <p:spPr>
          <a:ln/>
        </p:spPr>
        <p:txBody>
          <a:bodyPr/>
          <a:lstStyle>
            <a:lvl1pPr>
              <a:defRPr/>
            </a:lvl1pPr>
          </a:lstStyle>
          <a:p>
            <a:pPr>
              <a:defRPr/>
            </a:pPr>
            <a:fld id="{2EF0334C-8DDC-4745-8870-241E9D15EFFA}" type="datetime1">
              <a:rPr lang="en-US"/>
              <a:pPr>
                <a:defRPr/>
              </a:pPr>
              <a:t>3/31/2020</a:t>
            </a:fld>
            <a:endParaRPr lang="en-US"/>
          </a:p>
        </p:txBody>
      </p:sp>
      <p:sp>
        <p:nvSpPr>
          <p:cNvPr id="5" name="Rectangle 19">
            <a:extLst>
              <a:ext uri="{FF2B5EF4-FFF2-40B4-BE49-F238E27FC236}">
                <a16:creationId xmlns:a16="http://schemas.microsoft.com/office/drawing/2014/main" id="{6F491118-7F43-4DDA-8307-611A6E9418C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600E8A00-5583-4554-B903-DB819DD49D6F}"/>
              </a:ext>
            </a:extLst>
          </p:cNvPr>
          <p:cNvSpPr>
            <a:spLocks noGrp="1" noChangeArrowheads="1"/>
          </p:cNvSpPr>
          <p:nvPr>
            <p:ph type="sldNum" sz="quarter" idx="12"/>
          </p:nvPr>
        </p:nvSpPr>
        <p:spPr>
          <a:ln/>
        </p:spPr>
        <p:txBody>
          <a:bodyPr/>
          <a:lstStyle>
            <a:lvl1pPr>
              <a:defRPr/>
            </a:lvl1pPr>
          </a:lstStyle>
          <a:p>
            <a:pPr>
              <a:defRPr/>
            </a:pPr>
            <a:fld id="{131413A2-5667-4FC5-9CED-2B6D5A573B27}" type="slidenum">
              <a:rPr lang="en-US" altLang="en-US"/>
              <a:pPr>
                <a:defRPr/>
              </a:pPr>
              <a:t>‹#›</a:t>
            </a:fld>
            <a:endParaRPr lang="en-US" altLang="en-US"/>
          </a:p>
        </p:txBody>
      </p:sp>
    </p:spTree>
    <p:extLst>
      <p:ext uri="{BB962C8B-B14F-4D97-AF65-F5344CB8AC3E}">
        <p14:creationId xmlns:p14="http://schemas.microsoft.com/office/powerpoint/2010/main" val="24458893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3B1986-C060-4CC0-A59A-78A56396EFB9}"/>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47DC9F0B-7619-418D-82FA-642D3BA08C10}"/>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hort Copyright">
            <a:extLst>
              <a:ext uri="{FF2B5EF4-FFF2-40B4-BE49-F238E27FC236}">
                <a16:creationId xmlns:a16="http://schemas.microsoft.com/office/drawing/2014/main" id="{12833991-75D9-45D0-9C0A-DEEC2EA3CB03}"/>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399D3D5-2EB6-4252-B335-FE0852AC76D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E556E7DD-52F7-4FB0-961C-FBDAE2F297B9}" type="slidenum">
              <a:rPr lang="en-US" altLang="en-US" sz="800" smtClean="0">
                <a:solidFill>
                  <a:schemeClr val="bg1"/>
                </a:solidFill>
              </a:rPr>
              <a:pPr>
                <a:defRPr/>
              </a:pPr>
              <a:t>‹#›</a:t>
            </a:fld>
            <a:endParaRPr lang="en-US" altLang="en-US" sz="800" dirty="0">
              <a:solidFill>
                <a:schemeClr val="bg1"/>
              </a:solidFill>
            </a:endParaRPr>
          </a:p>
        </p:txBody>
      </p:sp>
      <p:sp>
        <p:nvSpPr>
          <p:cNvPr id="6" name="Date Placeholder 6">
            <a:extLst>
              <a:ext uri="{FF2B5EF4-FFF2-40B4-BE49-F238E27FC236}">
                <a16:creationId xmlns:a16="http://schemas.microsoft.com/office/drawing/2014/main" id="{66B384BB-1895-4559-9E5A-070CEA6A59E4}"/>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1A26D98-F211-4663-9C0E-19DA17D88C2C}" type="datetime1">
              <a:rPr lang="en-US"/>
              <a:pPr>
                <a:defRPr/>
              </a:pPr>
              <a:t>3/31/2020</a:t>
            </a:fld>
            <a:endParaRPr lang="en-US"/>
          </a:p>
        </p:txBody>
      </p:sp>
      <p:sp>
        <p:nvSpPr>
          <p:cNvPr id="7" name="Footer Placeholder 7">
            <a:extLst>
              <a:ext uri="{FF2B5EF4-FFF2-40B4-BE49-F238E27FC236}">
                <a16:creationId xmlns:a16="http://schemas.microsoft.com/office/drawing/2014/main" id="{2DABAC1A-0413-415B-9561-92ADD1255919}"/>
              </a:ext>
            </a:extLst>
          </p:cNvPr>
          <p:cNvSpPr>
            <a:spLocks noGrp="1"/>
          </p:cNvSpPr>
          <p:nvPr>
            <p:ph type="ftr" sz="quarter" idx="11"/>
          </p:nvPr>
        </p:nvSpPr>
        <p:spPr>
          <a:xfrm>
            <a:off x="2765425" y="6459538"/>
            <a:ext cx="3616325" cy="365125"/>
          </a:xfrm>
          <a:prstGeom prst="rect">
            <a:avLst/>
          </a:prstGeom>
        </p:spPr>
        <p:txBody>
          <a:bodyPr/>
          <a:lstStyle>
            <a:lvl1pPr>
              <a:defRPr>
                <a:solidFill>
                  <a:srgbClr val="FFFFFF"/>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2435511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9CA4D2-2264-46E3-9E82-6D669105CAFF}"/>
              </a:ext>
            </a:extLst>
          </p:cNvPr>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FFEEC0AC-BE58-467D-8C32-E2DFCF793E4A}"/>
              </a:ext>
            </a:extLst>
          </p:cNvPr>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hort Copyright">
            <a:extLst>
              <a:ext uri="{FF2B5EF4-FFF2-40B4-BE49-F238E27FC236}">
                <a16:creationId xmlns:a16="http://schemas.microsoft.com/office/drawing/2014/main" id="{7DC9D3A3-0E1A-4F33-A566-00B7BC36FD7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t>3-</a:t>
            </a:r>
            <a:fld id="{6787E202-C1E2-4DAD-B59E-B478447EBC38}" type="slidenum">
              <a:rPr lang="en-US" altLang="en-US" sz="800" smtClean="0"/>
              <a:pPr>
                <a:defRPr/>
              </a:pPr>
              <a:t>‹#›</a:t>
            </a:fld>
            <a:endParaRPr lang="en-US" altLang="en-US" sz="800" dirty="0"/>
          </a:p>
        </p:txBody>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4">
            <a:extLst>
              <a:ext uri="{FF2B5EF4-FFF2-40B4-BE49-F238E27FC236}">
                <a16:creationId xmlns:a16="http://schemas.microsoft.com/office/drawing/2014/main" id="{E21BA48F-6D44-40D5-90C9-08A2449E9BC0}"/>
              </a:ext>
            </a:extLst>
          </p:cNvPr>
          <p:cNvSpPr>
            <a:spLocks noGrp="1"/>
          </p:cNvSpPr>
          <p:nvPr>
            <p:ph type="dt" sz="half" idx="10"/>
          </p:nvPr>
        </p:nvSpPr>
        <p:spPr>
          <a:xfrm>
            <a:off x="349250" y="6459538"/>
            <a:ext cx="1963738" cy="365125"/>
          </a:xfrm>
          <a:prstGeom prst="rect">
            <a:avLst/>
          </a:prstGeom>
        </p:spPr>
        <p:txBody>
          <a:bodyPr/>
          <a:lstStyle>
            <a:lvl1pPr algn="l">
              <a:defRPr/>
            </a:lvl1pPr>
          </a:lstStyle>
          <a:p>
            <a:pPr>
              <a:defRPr/>
            </a:pPr>
            <a:fld id="{C26D0257-2144-489C-8691-B089191C95B7}" type="datetime1">
              <a:rPr lang="en-US"/>
              <a:pPr>
                <a:defRPr/>
              </a:pPr>
              <a:t>3/31/2020</a:t>
            </a:fld>
            <a:endParaRPr lang="en-US"/>
          </a:p>
        </p:txBody>
      </p:sp>
      <p:sp>
        <p:nvSpPr>
          <p:cNvPr id="9" name="Footer Placeholder 5">
            <a:extLst>
              <a:ext uri="{FF2B5EF4-FFF2-40B4-BE49-F238E27FC236}">
                <a16:creationId xmlns:a16="http://schemas.microsoft.com/office/drawing/2014/main" id="{483F283E-1C13-45EB-A471-FF50303859C0}"/>
              </a:ext>
            </a:extLst>
          </p:cNvPr>
          <p:cNvSpPr>
            <a:spLocks noGrp="1"/>
          </p:cNvSpPr>
          <p:nvPr>
            <p:ph type="ftr" sz="quarter" idx="11"/>
          </p:nvPr>
        </p:nvSpPr>
        <p:spPr>
          <a:xfrm>
            <a:off x="3600450" y="6459538"/>
            <a:ext cx="3486150" cy="365125"/>
          </a:xfrm>
          <a:prstGeom prst="rect">
            <a:avLst/>
          </a:prstGeom>
        </p:spPr>
        <p:txBody>
          <a:bodyPr/>
          <a:lstStyle>
            <a:lvl1pPr algn="l">
              <a:defRPr>
                <a:solidFill>
                  <a:schemeClr val="tx2"/>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9425143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039D790-5E10-4DF5-9959-85AAB4720AFD}"/>
              </a:ext>
            </a:extLst>
          </p:cNvPr>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D3B2BE2-F709-4EF8-92D6-BAF250BB5FE0}"/>
              </a:ext>
            </a:extLst>
          </p:cNvPr>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a:extLst>
              <a:ext uri="{FF2B5EF4-FFF2-40B4-BE49-F238E27FC236}">
                <a16:creationId xmlns:a16="http://schemas.microsoft.com/office/drawing/2014/main" id="{EBB77C36-689F-4444-93E7-828F9541587B}"/>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8DCEB06-8477-4231-9E07-721BDEDC1206}" type="datetime1">
              <a:rPr lang="en-US"/>
              <a:pPr>
                <a:defRPr/>
              </a:pPr>
              <a:t>3/31/2020</a:t>
            </a:fld>
            <a:endParaRPr lang="en-US"/>
          </a:p>
        </p:txBody>
      </p:sp>
      <p:sp>
        <p:nvSpPr>
          <p:cNvPr id="8" name="Footer Placeholder 5">
            <a:extLst>
              <a:ext uri="{FF2B5EF4-FFF2-40B4-BE49-F238E27FC236}">
                <a16:creationId xmlns:a16="http://schemas.microsoft.com/office/drawing/2014/main" id="{D63EBD04-0446-42A6-87B1-3A1A1B161A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
        <p:nvSpPr>
          <p:cNvPr id="9" name="Slide Number Placeholder 6">
            <a:extLst>
              <a:ext uri="{FF2B5EF4-FFF2-40B4-BE49-F238E27FC236}">
                <a16:creationId xmlns:a16="http://schemas.microsoft.com/office/drawing/2014/main" id="{8F626C36-207C-4CCF-A706-5B6B361935E0}"/>
              </a:ext>
            </a:extLst>
          </p:cNvPr>
          <p:cNvSpPr>
            <a:spLocks noGrp="1"/>
          </p:cNvSpPr>
          <p:nvPr>
            <p:ph type="sldNum" sz="quarter" idx="12"/>
          </p:nvPr>
        </p:nvSpPr>
        <p:spPr/>
        <p:txBody>
          <a:bodyPr/>
          <a:lstStyle>
            <a:lvl1pPr>
              <a:defRPr/>
            </a:lvl1pPr>
          </a:lstStyle>
          <a:p>
            <a:pPr>
              <a:defRPr/>
            </a:pPr>
            <a:fld id="{38542734-8058-45C7-8E8F-56A48665C62A}" type="slidenum">
              <a:rPr lang="en-US" altLang="en-US"/>
              <a:pPr>
                <a:defRPr/>
              </a:pPr>
              <a:t>‹#›</a:t>
            </a:fld>
            <a:endParaRPr lang="en-US" altLang="en-US"/>
          </a:p>
        </p:txBody>
      </p:sp>
    </p:spTree>
    <p:extLst>
      <p:ext uri="{BB962C8B-B14F-4D97-AF65-F5344CB8AC3E}">
        <p14:creationId xmlns:p14="http://schemas.microsoft.com/office/powerpoint/2010/main" val="2453073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04AFB1A8-C335-44C0-8026-6D1D9C8FD3C5}"/>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F680E1A-C68E-4CA5-82C0-F48FFF02E363}"/>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2362B06F-DB04-4CD7-AA99-1C98FD5B8802}"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78F6B753-3412-4AD6-815C-35F19B6F43D3}"/>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0AA00710-356B-4728-AC3F-29498F0A86CE}" type="datetime1">
              <a:rPr lang="en-US"/>
              <a:pPr>
                <a:defRPr/>
              </a:pPr>
              <a:t>3/31/2020</a:t>
            </a:fld>
            <a:endParaRPr lang="en-US"/>
          </a:p>
        </p:txBody>
      </p:sp>
      <p:sp>
        <p:nvSpPr>
          <p:cNvPr id="7" name="Footer Placeholder 4">
            <a:extLst>
              <a:ext uri="{FF2B5EF4-FFF2-40B4-BE49-F238E27FC236}">
                <a16:creationId xmlns:a16="http://schemas.microsoft.com/office/drawing/2014/main" id="{B2C5D656-1BA3-47B2-96A6-24EF45293ABE}"/>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0444197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034925-4741-40B3-B003-C1230D9C7CD0}"/>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D873749-CA8A-4639-8165-27B73C3FA8C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hort Copyright">
            <a:extLst>
              <a:ext uri="{FF2B5EF4-FFF2-40B4-BE49-F238E27FC236}">
                <a16:creationId xmlns:a16="http://schemas.microsoft.com/office/drawing/2014/main" id="{A0E21E5E-84F8-4388-A04C-460B62A7C6B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7" name="Short Copyright">
            <a:extLst>
              <a:ext uri="{FF2B5EF4-FFF2-40B4-BE49-F238E27FC236}">
                <a16:creationId xmlns:a16="http://schemas.microsoft.com/office/drawing/2014/main" id="{0ABF4B14-621E-4C9D-A458-29ECD61AD46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4649DC5B-7E30-4961-AB75-19044E0A3605}" type="slidenum">
              <a:rPr lang="en-US" altLang="en-US" sz="800" smtClean="0">
                <a:solidFill>
                  <a:schemeClr val="bg1"/>
                </a:solidFill>
              </a:rPr>
              <a:pPr>
                <a:defRPr/>
              </a:pPr>
              <a:t>‹#›</a:t>
            </a:fld>
            <a:endParaRPr lang="en-US" altLang="en-US" sz="800" dirty="0">
              <a:solidFill>
                <a:schemeClr val="bg1"/>
              </a:solidFill>
            </a:endParaRPr>
          </a:p>
        </p:txBody>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F09B3392-178F-4E78-A121-0658FF70071A}"/>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ED8AFD-1FB3-4E4B-9D41-4765A2579935}" type="datetime1">
              <a:rPr lang="en-US"/>
              <a:pPr>
                <a:defRPr/>
              </a:pPr>
              <a:t>3/31/2020</a:t>
            </a:fld>
            <a:endParaRPr lang="en-US"/>
          </a:p>
        </p:txBody>
      </p:sp>
      <p:sp>
        <p:nvSpPr>
          <p:cNvPr id="9" name="Footer Placeholder 4">
            <a:extLst>
              <a:ext uri="{FF2B5EF4-FFF2-40B4-BE49-F238E27FC236}">
                <a16:creationId xmlns:a16="http://schemas.microsoft.com/office/drawing/2014/main" id="{58EEE19C-DB25-4A6E-A825-63AF3D67C2CC}"/>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397588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49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8">
            <a:extLst>
              <a:ext uri="{FF2B5EF4-FFF2-40B4-BE49-F238E27FC236}">
                <a16:creationId xmlns:a16="http://schemas.microsoft.com/office/drawing/2014/main" id="{FE87BB7D-3E62-4C8A-8D83-312E87C629C8}"/>
              </a:ext>
            </a:extLst>
          </p:cNvPr>
          <p:cNvSpPr>
            <a:spLocks noGrp="1" noChangeArrowheads="1"/>
          </p:cNvSpPr>
          <p:nvPr>
            <p:ph type="dt" sz="half" idx="10"/>
          </p:nvPr>
        </p:nvSpPr>
        <p:spPr>
          <a:ln/>
        </p:spPr>
        <p:txBody>
          <a:bodyPr/>
          <a:lstStyle>
            <a:lvl1pPr>
              <a:defRPr/>
            </a:lvl1pPr>
          </a:lstStyle>
          <a:p>
            <a:pPr>
              <a:defRPr/>
            </a:pPr>
            <a:fld id="{6543475E-BD86-4ABB-9AFB-8D95F26E4DCC}" type="datetime1">
              <a:rPr lang="en-US"/>
              <a:pPr>
                <a:defRPr/>
              </a:pPr>
              <a:t>3/31/2020</a:t>
            </a:fld>
            <a:endParaRPr lang="en-US"/>
          </a:p>
        </p:txBody>
      </p:sp>
      <p:sp>
        <p:nvSpPr>
          <p:cNvPr id="6" name="Rectangle 19">
            <a:extLst>
              <a:ext uri="{FF2B5EF4-FFF2-40B4-BE49-F238E27FC236}">
                <a16:creationId xmlns:a16="http://schemas.microsoft.com/office/drawing/2014/main" id="{1ED3FFE8-BD16-415B-A63A-9B425BE3776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BACF53FD-6B59-4D1C-9F0D-AFADCEE0CEF2}"/>
              </a:ext>
            </a:extLst>
          </p:cNvPr>
          <p:cNvSpPr>
            <a:spLocks noGrp="1" noChangeArrowheads="1"/>
          </p:cNvSpPr>
          <p:nvPr>
            <p:ph type="sldNum" sz="quarter" idx="12"/>
          </p:nvPr>
        </p:nvSpPr>
        <p:spPr>
          <a:ln/>
        </p:spPr>
        <p:txBody>
          <a:bodyPr/>
          <a:lstStyle>
            <a:lvl1pPr>
              <a:defRPr/>
            </a:lvl1pPr>
          </a:lstStyle>
          <a:p>
            <a:pPr>
              <a:defRPr/>
            </a:pPr>
            <a:fld id="{741B0378-602B-47F7-9791-BF44A4506AFC}" type="slidenum">
              <a:rPr lang="en-US" altLang="en-US"/>
              <a:pPr>
                <a:defRPr/>
              </a:pPr>
              <a:t>‹#›</a:t>
            </a:fld>
            <a:endParaRPr lang="en-US" altLang="en-US"/>
          </a:p>
        </p:txBody>
      </p:sp>
    </p:spTree>
    <p:extLst>
      <p:ext uri="{BB962C8B-B14F-4D97-AF65-F5344CB8AC3E}">
        <p14:creationId xmlns:p14="http://schemas.microsoft.com/office/powerpoint/2010/main" val="490208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8">
            <a:extLst>
              <a:ext uri="{FF2B5EF4-FFF2-40B4-BE49-F238E27FC236}">
                <a16:creationId xmlns:a16="http://schemas.microsoft.com/office/drawing/2014/main" id="{4D52B771-54AA-4910-9CFB-DC8C64610147}"/>
              </a:ext>
            </a:extLst>
          </p:cNvPr>
          <p:cNvSpPr>
            <a:spLocks noGrp="1" noChangeArrowheads="1"/>
          </p:cNvSpPr>
          <p:nvPr>
            <p:ph type="dt" sz="half" idx="10"/>
          </p:nvPr>
        </p:nvSpPr>
        <p:spPr>
          <a:ln/>
        </p:spPr>
        <p:txBody>
          <a:bodyPr/>
          <a:lstStyle>
            <a:lvl1pPr>
              <a:defRPr/>
            </a:lvl1pPr>
          </a:lstStyle>
          <a:p>
            <a:pPr>
              <a:defRPr/>
            </a:pPr>
            <a:fld id="{D2003C9B-4AE9-4A54-81BA-3FACF12747F8}" type="datetime1">
              <a:rPr lang="en-US"/>
              <a:pPr>
                <a:defRPr/>
              </a:pPr>
              <a:t>3/31/2020</a:t>
            </a:fld>
            <a:endParaRPr lang="en-US"/>
          </a:p>
        </p:txBody>
      </p:sp>
      <p:sp>
        <p:nvSpPr>
          <p:cNvPr id="8" name="Rectangle 19">
            <a:extLst>
              <a:ext uri="{FF2B5EF4-FFF2-40B4-BE49-F238E27FC236}">
                <a16:creationId xmlns:a16="http://schemas.microsoft.com/office/drawing/2014/main" id="{E2E68909-91BC-48BE-8270-CD7A9209C06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9" name="Rectangle 20">
            <a:extLst>
              <a:ext uri="{FF2B5EF4-FFF2-40B4-BE49-F238E27FC236}">
                <a16:creationId xmlns:a16="http://schemas.microsoft.com/office/drawing/2014/main" id="{80BC174D-DB0F-4FBC-BB5B-D7D66D81DBE4}"/>
              </a:ext>
            </a:extLst>
          </p:cNvPr>
          <p:cNvSpPr>
            <a:spLocks noGrp="1" noChangeArrowheads="1"/>
          </p:cNvSpPr>
          <p:nvPr>
            <p:ph type="sldNum" sz="quarter" idx="12"/>
          </p:nvPr>
        </p:nvSpPr>
        <p:spPr>
          <a:ln/>
        </p:spPr>
        <p:txBody>
          <a:bodyPr/>
          <a:lstStyle>
            <a:lvl1pPr>
              <a:defRPr/>
            </a:lvl1pPr>
          </a:lstStyle>
          <a:p>
            <a:pPr>
              <a:defRPr/>
            </a:pPr>
            <a:fld id="{381E0EE6-1709-4000-95F0-765F34789FCA}" type="slidenum">
              <a:rPr lang="en-US" altLang="en-US"/>
              <a:pPr>
                <a:defRPr/>
              </a:pPr>
              <a:t>‹#›</a:t>
            </a:fld>
            <a:endParaRPr lang="en-US" altLang="en-US"/>
          </a:p>
        </p:txBody>
      </p:sp>
    </p:spTree>
    <p:extLst>
      <p:ext uri="{BB962C8B-B14F-4D97-AF65-F5344CB8AC3E}">
        <p14:creationId xmlns:p14="http://schemas.microsoft.com/office/powerpoint/2010/main" val="3150843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8">
            <a:extLst>
              <a:ext uri="{FF2B5EF4-FFF2-40B4-BE49-F238E27FC236}">
                <a16:creationId xmlns:a16="http://schemas.microsoft.com/office/drawing/2014/main" id="{1883AC4A-DC83-457B-82E8-E27A0853534F}"/>
              </a:ext>
            </a:extLst>
          </p:cNvPr>
          <p:cNvSpPr>
            <a:spLocks noGrp="1" noChangeArrowheads="1"/>
          </p:cNvSpPr>
          <p:nvPr>
            <p:ph type="dt" sz="half" idx="10"/>
          </p:nvPr>
        </p:nvSpPr>
        <p:spPr>
          <a:ln/>
        </p:spPr>
        <p:txBody>
          <a:bodyPr/>
          <a:lstStyle>
            <a:lvl1pPr>
              <a:defRPr/>
            </a:lvl1pPr>
          </a:lstStyle>
          <a:p>
            <a:pPr>
              <a:defRPr/>
            </a:pPr>
            <a:fld id="{112A3609-E824-4743-AE2A-17433DB5A4DD}" type="datetime1">
              <a:rPr lang="en-US"/>
              <a:pPr>
                <a:defRPr/>
              </a:pPr>
              <a:t>3/31/2020</a:t>
            </a:fld>
            <a:endParaRPr lang="en-US"/>
          </a:p>
        </p:txBody>
      </p:sp>
      <p:sp>
        <p:nvSpPr>
          <p:cNvPr id="4" name="Rectangle 19">
            <a:extLst>
              <a:ext uri="{FF2B5EF4-FFF2-40B4-BE49-F238E27FC236}">
                <a16:creationId xmlns:a16="http://schemas.microsoft.com/office/drawing/2014/main" id="{B519659A-137D-4DE7-8294-117EA348D1BD}"/>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5" name="Rectangle 20">
            <a:extLst>
              <a:ext uri="{FF2B5EF4-FFF2-40B4-BE49-F238E27FC236}">
                <a16:creationId xmlns:a16="http://schemas.microsoft.com/office/drawing/2014/main" id="{FF151562-21DA-4DD3-B369-EB71C9EB5A51}"/>
              </a:ext>
            </a:extLst>
          </p:cNvPr>
          <p:cNvSpPr>
            <a:spLocks noGrp="1" noChangeArrowheads="1"/>
          </p:cNvSpPr>
          <p:nvPr>
            <p:ph type="sldNum" sz="quarter" idx="12"/>
          </p:nvPr>
        </p:nvSpPr>
        <p:spPr>
          <a:ln/>
        </p:spPr>
        <p:txBody>
          <a:bodyPr/>
          <a:lstStyle>
            <a:lvl1pPr>
              <a:defRPr/>
            </a:lvl1pPr>
          </a:lstStyle>
          <a:p>
            <a:pPr>
              <a:defRPr/>
            </a:pPr>
            <a:fld id="{C1901A03-0A4C-451B-B18D-2E0351D83B43}" type="slidenum">
              <a:rPr lang="en-US" altLang="en-US"/>
              <a:pPr>
                <a:defRPr/>
              </a:pPr>
              <a:t>‹#›</a:t>
            </a:fld>
            <a:endParaRPr lang="en-US" altLang="en-US"/>
          </a:p>
        </p:txBody>
      </p:sp>
    </p:spTree>
    <p:extLst>
      <p:ext uri="{BB962C8B-B14F-4D97-AF65-F5344CB8AC3E}">
        <p14:creationId xmlns:p14="http://schemas.microsoft.com/office/powerpoint/2010/main" val="96149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8">
            <a:extLst>
              <a:ext uri="{FF2B5EF4-FFF2-40B4-BE49-F238E27FC236}">
                <a16:creationId xmlns:a16="http://schemas.microsoft.com/office/drawing/2014/main" id="{69DE9725-227D-48D0-99E6-3D8BE1357C30}"/>
              </a:ext>
            </a:extLst>
          </p:cNvPr>
          <p:cNvSpPr>
            <a:spLocks noGrp="1" noChangeArrowheads="1"/>
          </p:cNvSpPr>
          <p:nvPr>
            <p:ph type="dt" sz="half" idx="10"/>
          </p:nvPr>
        </p:nvSpPr>
        <p:spPr>
          <a:ln/>
        </p:spPr>
        <p:txBody>
          <a:bodyPr/>
          <a:lstStyle>
            <a:lvl1pPr>
              <a:defRPr/>
            </a:lvl1pPr>
          </a:lstStyle>
          <a:p>
            <a:pPr>
              <a:defRPr/>
            </a:pPr>
            <a:fld id="{F5B30565-ED6A-4FD0-8FE5-8DC682431782}" type="datetime1">
              <a:rPr lang="en-US"/>
              <a:pPr>
                <a:defRPr/>
              </a:pPr>
              <a:t>3/31/2020</a:t>
            </a:fld>
            <a:endParaRPr lang="en-US"/>
          </a:p>
        </p:txBody>
      </p:sp>
      <p:sp>
        <p:nvSpPr>
          <p:cNvPr id="3" name="Rectangle 19">
            <a:extLst>
              <a:ext uri="{FF2B5EF4-FFF2-40B4-BE49-F238E27FC236}">
                <a16:creationId xmlns:a16="http://schemas.microsoft.com/office/drawing/2014/main" id="{B914E752-7723-4BB1-A7D8-99A60AA9DBB1}"/>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4" name="Rectangle 20">
            <a:extLst>
              <a:ext uri="{FF2B5EF4-FFF2-40B4-BE49-F238E27FC236}">
                <a16:creationId xmlns:a16="http://schemas.microsoft.com/office/drawing/2014/main" id="{0DC5EA4A-0354-4765-9498-42076913CCA4}"/>
              </a:ext>
            </a:extLst>
          </p:cNvPr>
          <p:cNvSpPr>
            <a:spLocks noGrp="1" noChangeArrowheads="1"/>
          </p:cNvSpPr>
          <p:nvPr>
            <p:ph type="sldNum" sz="quarter" idx="12"/>
          </p:nvPr>
        </p:nvSpPr>
        <p:spPr>
          <a:ln/>
        </p:spPr>
        <p:txBody>
          <a:bodyPr/>
          <a:lstStyle>
            <a:lvl1pPr>
              <a:defRPr/>
            </a:lvl1pPr>
          </a:lstStyle>
          <a:p>
            <a:pPr>
              <a:defRPr/>
            </a:pPr>
            <a:fld id="{989AC5DB-B9B6-4ACD-874D-D6DD11FB083B}" type="slidenum">
              <a:rPr lang="en-US" altLang="en-US"/>
              <a:pPr>
                <a:defRPr/>
              </a:pPr>
              <a:t>‹#›</a:t>
            </a:fld>
            <a:endParaRPr lang="en-US" altLang="en-US"/>
          </a:p>
        </p:txBody>
      </p:sp>
    </p:spTree>
    <p:extLst>
      <p:ext uri="{BB962C8B-B14F-4D97-AF65-F5344CB8AC3E}">
        <p14:creationId xmlns:p14="http://schemas.microsoft.com/office/powerpoint/2010/main" val="3771805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71A8DAA5-FDDA-498D-A644-4CAE24EA157C}"/>
              </a:ext>
            </a:extLst>
          </p:cNvPr>
          <p:cNvSpPr>
            <a:spLocks noGrp="1" noChangeArrowheads="1"/>
          </p:cNvSpPr>
          <p:nvPr>
            <p:ph type="dt" sz="half" idx="10"/>
          </p:nvPr>
        </p:nvSpPr>
        <p:spPr>
          <a:ln/>
        </p:spPr>
        <p:txBody>
          <a:bodyPr/>
          <a:lstStyle>
            <a:lvl1pPr>
              <a:defRPr/>
            </a:lvl1pPr>
          </a:lstStyle>
          <a:p>
            <a:pPr>
              <a:defRPr/>
            </a:pPr>
            <a:fld id="{FD8EF8B9-107C-4613-8ECB-C4666819B0C8}" type="datetime1">
              <a:rPr lang="en-US"/>
              <a:pPr>
                <a:defRPr/>
              </a:pPr>
              <a:t>3/31/2020</a:t>
            </a:fld>
            <a:endParaRPr lang="en-US"/>
          </a:p>
        </p:txBody>
      </p:sp>
      <p:sp>
        <p:nvSpPr>
          <p:cNvPr id="6" name="Rectangle 19">
            <a:extLst>
              <a:ext uri="{FF2B5EF4-FFF2-40B4-BE49-F238E27FC236}">
                <a16:creationId xmlns:a16="http://schemas.microsoft.com/office/drawing/2014/main" id="{67312379-F6D5-4DE3-966D-18ECF91C88D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2427B9DF-B52C-49B0-9C5D-443182FA3687}"/>
              </a:ext>
            </a:extLst>
          </p:cNvPr>
          <p:cNvSpPr>
            <a:spLocks noGrp="1" noChangeArrowheads="1"/>
          </p:cNvSpPr>
          <p:nvPr>
            <p:ph type="sldNum" sz="quarter" idx="12"/>
          </p:nvPr>
        </p:nvSpPr>
        <p:spPr>
          <a:ln/>
        </p:spPr>
        <p:txBody>
          <a:bodyPr/>
          <a:lstStyle>
            <a:lvl1pPr>
              <a:defRPr/>
            </a:lvl1pPr>
          </a:lstStyle>
          <a:p>
            <a:pPr>
              <a:defRPr/>
            </a:pPr>
            <a:fld id="{6D3CFDF6-F81A-4408-89B2-6F701F86BF0E}" type="slidenum">
              <a:rPr lang="en-US" altLang="en-US"/>
              <a:pPr>
                <a:defRPr/>
              </a:pPr>
              <a:t>‹#›</a:t>
            </a:fld>
            <a:endParaRPr lang="en-US" altLang="en-US"/>
          </a:p>
        </p:txBody>
      </p:sp>
    </p:spTree>
    <p:extLst>
      <p:ext uri="{BB962C8B-B14F-4D97-AF65-F5344CB8AC3E}">
        <p14:creationId xmlns:p14="http://schemas.microsoft.com/office/powerpoint/2010/main" val="805871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CFE3440A-9A5A-4695-9443-F49ABFAD5FC7}"/>
              </a:ext>
            </a:extLst>
          </p:cNvPr>
          <p:cNvSpPr>
            <a:spLocks noGrp="1" noChangeArrowheads="1"/>
          </p:cNvSpPr>
          <p:nvPr>
            <p:ph type="dt" sz="half" idx="10"/>
          </p:nvPr>
        </p:nvSpPr>
        <p:spPr>
          <a:ln/>
        </p:spPr>
        <p:txBody>
          <a:bodyPr/>
          <a:lstStyle>
            <a:lvl1pPr>
              <a:defRPr/>
            </a:lvl1pPr>
          </a:lstStyle>
          <a:p>
            <a:pPr>
              <a:defRPr/>
            </a:pPr>
            <a:fld id="{25566E94-4169-4723-AE9A-E3B3BF8C2CEA}" type="datetime1">
              <a:rPr lang="en-US"/>
              <a:pPr>
                <a:defRPr/>
              </a:pPr>
              <a:t>3/31/2020</a:t>
            </a:fld>
            <a:endParaRPr lang="en-US"/>
          </a:p>
        </p:txBody>
      </p:sp>
      <p:sp>
        <p:nvSpPr>
          <p:cNvPr id="6" name="Rectangle 19">
            <a:extLst>
              <a:ext uri="{FF2B5EF4-FFF2-40B4-BE49-F238E27FC236}">
                <a16:creationId xmlns:a16="http://schemas.microsoft.com/office/drawing/2014/main" id="{F70BB1A3-2C77-4C4B-AF3D-1A8C95739C1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8D4CEF6F-D543-4038-8337-D4A080B59C34}"/>
              </a:ext>
            </a:extLst>
          </p:cNvPr>
          <p:cNvSpPr>
            <a:spLocks noGrp="1" noChangeArrowheads="1"/>
          </p:cNvSpPr>
          <p:nvPr>
            <p:ph type="sldNum" sz="quarter" idx="12"/>
          </p:nvPr>
        </p:nvSpPr>
        <p:spPr>
          <a:ln/>
        </p:spPr>
        <p:txBody>
          <a:bodyPr/>
          <a:lstStyle>
            <a:lvl1pPr>
              <a:defRPr/>
            </a:lvl1pPr>
          </a:lstStyle>
          <a:p>
            <a:pPr>
              <a:defRPr/>
            </a:pPr>
            <a:fld id="{4AE89A48-D644-48D0-9FCC-D5F42C1EB648}" type="slidenum">
              <a:rPr lang="en-US" altLang="en-US"/>
              <a:pPr>
                <a:defRPr/>
              </a:pPr>
              <a:t>‹#›</a:t>
            </a:fld>
            <a:endParaRPr lang="en-US" altLang="en-US"/>
          </a:p>
        </p:txBody>
      </p:sp>
    </p:spTree>
    <p:extLst>
      <p:ext uri="{BB962C8B-B14F-4D97-AF65-F5344CB8AC3E}">
        <p14:creationId xmlns:p14="http://schemas.microsoft.com/office/powerpoint/2010/main" val="2531835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3EC4C6E-4685-4B0A-BA0E-F5C5AB12D6C0}"/>
              </a:ext>
            </a:extLst>
          </p:cNvPr>
          <p:cNvSpPr>
            <a:spLocks noGrp="1" noChangeArrowheads="1"/>
          </p:cNvSpPr>
          <p:nvPr>
            <p:ph type="body" idx="1"/>
          </p:nvPr>
        </p:nvSpPr>
        <p:spPr bwMode="auto">
          <a:xfrm>
            <a:off x="1295400" y="2819400"/>
            <a:ext cx="7086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3">
            <a:extLst>
              <a:ext uri="{FF2B5EF4-FFF2-40B4-BE49-F238E27FC236}">
                <a16:creationId xmlns:a16="http://schemas.microsoft.com/office/drawing/2014/main" id="{F36DBA93-9600-4F47-903D-7A2CA18C49EC}"/>
              </a:ext>
            </a:extLst>
          </p:cNvPr>
          <p:cNvSpPr>
            <a:spLocks noChangeArrowheads="1"/>
          </p:cNvSpPr>
          <p:nvPr/>
        </p:nvSpPr>
        <p:spPr bwMode="auto">
          <a:xfrm>
            <a:off x="0" y="22860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8" name="Rectangle 4">
            <a:extLst>
              <a:ext uri="{FF2B5EF4-FFF2-40B4-BE49-F238E27FC236}">
                <a16:creationId xmlns:a16="http://schemas.microsoft.com/office/drawing/2014/main" id="{3416A08F-B3D3-405F-A3CE-F6ED7948B661}"/>
              </a:ext>
            </a:extLst>
          </p:cNvPr>
          <p:cNvSpPr>
            <a:spLocks noChangeArrowheads="1"/>
          </p:cNvSpPr>
          <p:nvPr/>
        </p:nvSpPr>
        <p:spPr bwMode="auto">
          <a:xfrm>
            <a:off x="533400" y="28194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9" name="Rectangle 5">
            <a:extLst>
              <a:ext uri="{FF2B5EF4-FFF2-40B4-BE49-F238E27FC236}">
                <a16:creationId xmlns:a16="http://schemas.microsoft.com/office/drawing/2014/main" id="{284C9788-169C-45A3-AA64-F00E8C733092}"/>
              </a:ext>
            </a:extLst>
          </p:cNvPr>
          <p:cNvSpPr>
            <a:spLocks noChangeArrowheads="1"/>
          </p:cNvSpPr>
          <p:nvPr/>
        </p:nvSpPr>
        <p:spPr bwMode="auto">
          <a:xfrm>
            <a:off x="1981200" y="533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0" name="Rectangle 6">
            <a:extLst>
              <a:ext uri="{FF2B5EF4-FFF2-40B4-BE49-F238E27FC236}">
                <a16:creationId xmlns:a16="http://schemas.microsoft.com/office/drawing/2014/main" id="{EE987296-1EA3-4870-BE41-8EE0FCDCDEC3}"/>
              </a:ext>
            </a:extLst>
          </p:cNvPr>
          <p:cNvSpPr>
            <a:spLocks noChangeArrowheads="1"/>
          </p:cNvSpPr>
          <p:nvPr/>
        </p:nvSpPr>
        <p:spPr bwMode="auto">
          <a:xfrm>
            <a:off x="762000" y="1066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1" name="Rectangle 7">
            <a:extLst>
              <a:ext uri="{FF2B5EF4-FFF2-40B4-BE49-F238E27FC236}">
                <a16:creationId xmlns:a16="http://schemas.microsoft.com/office/drawing/2014/main" id="{F76DE5AC-4A20-4244-AA94-949C31A05F12}"/>
              </a:ext>
            </a:extLst>
          </p:cNvPr>
          <p:cNvSpPr>
            <a:spLocks noChangeArrowheads="1"/>
          </p:cNvSpPr>
          <p:nvPr/>
        </p:nvSpPr>
        <p:spPr bwMode="auto">
          <a:xfrm>
            <a:off x="1143000" y="685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2" name="Rectangle 8">
            <a:extLst>
              <a:ext uri="{FF2B5EF4-FFF2-40B4-BE49-F238E27FC236}">
                <a16:creationId xmlns:a16="http://schemas.microsoft.com/office/drawing/2014/main" id="{8BF570AE-D666-4CEA-9B55-28776D4CDC91}"/>
              </a:ext>
            </a:extLst>
          </p:cNvPr>
          <p:cNvSpPr>
            <a:spLocks noChangeArrowheads="1"/>
          </p:cNvSpPr>
          <p:nvPr/>
        </p:nvSpPr>
        <p:spPr bwMode="auto">
          <a:xfrm>
            <a:off x="2362200" y="152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3" name="Rectangle 9">
            <a:extLst>
              <a:ext uri="{FF2B5EF4-FFF2-40B4-BE49-F238E27FC236}">
                <a16:creationId xmlns:a16="http://schemas.microsoft.com/office/drawing/2014/main" id="{35DE9BC4-1022-48F3-8E0E-7C9EC9E2D628}"/>
              </a:ext>
            </a:extLst>
          </p:cNvPr>
          <p:cNvSpPr>
            <a:spLocks noChangeArrowheads="1"/>
          </p:cNvSpPr>
          <p:nvPr/>
        </p:nvSpPr>
        <p:spPr bwMode="auto">
          <a:xfrm>
            <a:off x="0" y="755650"/>
            <a:ext cx="5867400" cy="762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4" name="Rectangle 10">
            <a:extLst>
              <a:ext uri="{FF2B5EF4-FFF2-40B4-BE49-F238E27FC236}">
                <a16:creationId xmlns:a16="http://schemas.microsoft.com/office/drawing/2014/main" id="{41CDF7A1-16C9-4BC6-9D60-C2A47BF785D8}"/>
              </a:ext>
            </a:extLst>
          </p:cNvPr>
          <p:cNvSpPr>
            <a:spLocks noChangeArrowheads="1"/>
          </p:cNvSpPr>
          <p:nvPr/>
        </p:nvSpPr>
        <p:spPr bwMode="auto">
          <a:xfrm>
            <a:off x="5715000" y="609600"/>
            <a:ext cx="304800" cy="3048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5" name="Rectangle 11">
            <a:extLst>
              <a:ext uri="{FF2B5EF4-FFF2-40B4-BE49-F238E27FC236}">
                <a16:creationId xmlns:a16="http://schemas.microsoft.com/office/drawing/2014/main" id="{885B6E56-261B-49D3-AC1E-169073B82DEA}"/>
              </a:ext>
            </a:extLst>
          </p:cNvPr>
          <p:cNvSpPr>
            <a:spLocks noChangeArrowheads="1"/>
          </p:cNvSpPr>
          <p:nvPr/>
        </p:nvSpPr>
        <p:spPr bwMode="auto">
          <a:xfrm>
            <a:off x="5562600" y="457200"/>
            <a:ext cx="304800" cy="304800"/>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6" name="Rectangle 12">
            <a:extLst>
              <a:ext uri="{FF2B5EF4-FFF2-40B4-BE49-F238E27FC236}">
                <a16:creationId xmlns:a16="http://schemas.microsoft.com/office/drawing/2014/main" id="{2B3588E8-4EFA-4A5B-8FE8-742650224AF6}"/>
              </a:ext>
            </a:extLst>
          </p:cNvPr>
          <p:cNvSpPr>
            <a:spLocks noChangeArrowheads="1"/>
          </p:cNvSpPr>
          <p:nvPr/>
        </p:nvSpPr>
        <p:spPr bwMode="auto">
          <a:xfrm>
            <a:off x="8458200" y="3962400"/>
            <a:ext cx="381000" cy="3810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7" name="Rectangle 13">
            <a:extLst>
              <a:ext uri="{FF2B5EF4-FFF2-40B4-BE49-F238E27FC236}">
                <a16:creationId xmlns:a16="http://schemas.microsoft.com/office/drawing/2014/main" id="{34C92D75-BA02-416E-9821-F4E45830E41A}"/>
              </a:ext>
            </a:extLst>
          </p:cNvPr>
          <p:cNvSpPr>
            <a:spLocks noChangeArrowheads="1"/>
          </p:cNvSpPr>
          <p:nvPr/>
        </p:nvSpPr>
        <p:spPr bwMode="auto">
          <a:xfrm>
            <a:off x="8686800" y="3657600"/>
            <a:ext cx="381000" cy="38100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grpSp>
        <p:nvGrpSpPr>
          <p:cNvPr id="2" name="Group 14">
            <a:extLst>
              <a:ext uri="{FF2B5EF4-FFF2-40B4-BE49-F238E27FC236}">
                <a16:creationId xmlns:a16="http://schemas.microsoft.com/office/drawing/2014/main" id="{1FB30278-1215-402C-83AD-2C38671C6E3E}"/>
              </a:ext>
            </a:extLst>
          </p:cNvPr>
          <p:cNvGrpSpPr>
            <a:grpSpLocks/>
          </p:cNvGrpSpPr>
          <p:nvPr/>
        </p:nvGrpSpPr>
        <p:grpSpPr bwMode="auto">
          <a:xfrm>
            <a:off x="0" y="2286000"/>
            <a:ext cx="1066800" cy="1066800"/>
            <a:chOff x="0" y="2496"/>
            <a:chExt cx="672" cy="672"/>
          </a:xfrm>
        </p:grpSpPr>
        <p:sp>
          <p:nvSpPr>
            <p:cNvPr id="1050" name="Rectangle 15">
              <a:extLst>
                <a:ext uri="{FF2B5EF4-FFF2-40B4-BE49-F238E27FC236}">
                  <a16:creationId xmlns:a16="http://schemas.microsoft.com/office/drawing/2014/main" id="{EED66178-2F35-4FF7-A4B8-DBB39E9D2F25}"/>
                </a:ext>
              </a:extLst>
            </p:cNvPr>
            <p:cNvSpPr>
              <a:spLocks noChangeArrowheads="1"/>
            </p:cNvSpPr>
            <p:nvPr/>
          </p:nvSpPr>
          <p:spPr bwMode="auto">
            <a:xfrm>
              <a:off x="0" y="2496"/>
              <a:ext cx="336" cy="336"/>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51" name="Rectangle 16">
              <a:extLst>
                <a:ext uri="{FF2B5EF4-FFF2-40B4-BE49-F238E27FC236}">
                  <a16:creationId xmlns:a16="http://schemas.microsoft.com/office/drawing/2014/main" id="{F0E76CB0-F01E-438F-BF76-75C63513C01C}"/>
                </a:ext>
              </a:extLst>
            </p:cNvPr>
            <p:cNvSpPr>
              <a:spLocks noChangeArrowheads="1"/>
            </p:cNvSpPr>
            <p:nvPr/>
          </p:nvSpPr>
          <p:spPr bwMode="auto">
            <a:xfrm>
              <a:off x="336" y="2832"/>
              <a:ext cx="336" cy="336"/>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39" name="Rectangle 17">
            <a:extLst>
              <a:ext uri="{FF2B5EF4-FFF2-40B4-BE49-F238E27FC236}">
                <a16:creationId xmlns:a16="http://schemas.microsoft.com/office/drawing/2014/main" id="{0CC75796-B4E1-4AD8-BFE5-36D21B2DA7BD}"/>
              </a:ext>
            </a:extLst>
          </p:cNvPr>
          <p:cNvSpPr>
            <a:spLocks noGrp="1" noChangeArrowheads="1"/>
          </p:cNvSpPr>
          <p:nvPr>
            <p:ph type="title"/>
          </p:nvPr>
        </p:nvSpPr>
        <p:spPr bwMode="auto">
          <a:xfrm>
            <a:off x="1295400" y="1219200"/>
            <a:ext cx="7086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2002" name="Rectangle 18">
            <a:extLst>
              <a:ext uri="{FF2B5EF4-FFF2-40B4-BE49-F238E27FC236}">
                <a16:creationId xmlns:a16="http://schemas.microsoft.com/office/drawing/2014/main" id="{B83698F8-3808-49C2-BB97-5F74BEDC8AF0}"/>
              </a:ext>
            </a:extLst>
          </p:cNvPr>
          <p:cNvSpPr>
            <a:spLocks noGrp="1" noChangeArrowheads="1"/>
          </p:cNvSpPr>
          <p:nvPr>
            <p:ph type="dt" sz="half" idx="2"/>
          </p:nvPr>
        </p:nvSpPr>
        <p:spPr bwMode="auto">
          <a:xfrm>
            <a:off x="6553200" y="6507163"/>
            <a:ext cx="18288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r" eaLnBrk="1" hangingPunct="1">
              <a:defRPr sz="1200">
                <a:solidFill>
                  <a:schemeClr val="folHlink"/>
                </a:solidFill>
                <a:latin typeface="+mn-lt"/>
              </a:defRPr>
            </a:lvl1pPr>
          </a:lstStyle>
          <a:p>
            <a:pPr>
              <a:defRPr/>
            </a:pPr>
            <a:fld id="{8C554EB6-9019-47A0-8876-70A0BA3A1FA3}" type="datetime1">
              <a:rPr lang="en-US"/>
              <a:pPr>
                <a:defRPr/>
              </a:pPr>
              <a:t>3/31/2020</a:t>
            </a:fld>
            <a:endParaRPr lang="en-US"/>
          </a:p>
        </p:txBody>
      </p:sp>
      <p:sp>
        <p:nvSpPr>
          <p:cNvPr id="42003" name="Rectangle 19">
            <a:extLst>
              <a:ext uri="{FF2B5EF4-FFF2-40B4-BE49-F238E27FC236}">
                <a16:creationId xmlns:a16="http://schemas.microsoft.com/office/drawing/2014/main" id="{A6A2FB14-F769-416D-B331-1E00761063BD}"/>
              </a:ext>
            </a:extLst>
          </p:cNvPr>
          <p:cNvSpPr>
            <a:spLocks noGrp="1" noChangeArrowheads="1"/>
          </p:cNvSpPr>
          <p:nvPr>
            <p:ph type="ftr" sz="quarter" idx="3"/>
          </p:nvPr>
        </p:nvSpPr>
        <p:spPr bwMode="auto">
          <a:xfrm>
            <a:off x="1295400" y="6507163"/>
            <a:ext cx="28956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eaLnBrk="1" hangingPunct="1">
              <a:defRPr sz="1200">
                <a:solidFill>
                  <a:schemeClr val="folHlink"/>
                </a:solidFill>
                <a:latin typeface="+mn-lt"/>
              </a:defRPr>
            </a:lvl1pPr>
          </a:lstStyle>
          <a:p>
            <a:pPr>
              <a:defRPr/>
            </a:pPr>
            <a:r>
              <a:rPr lang="en-US"/>
              <a:t>Copyright © 2022 by The McGraw-Hill Companies, Inc. All rights reserved.</a:t>
            </a:r>
          </a:p>
        </p:txBody>
      </p:sp>
      <p:sp>
        <p:nvSpPr>
          <p:cNvPr id="42004" name="Rectangle 20">
            <a:extLst>
              <a:ext uri="{FF2B5EF4-FFF2-40B4-BE49-F238E27FC236}">
                <a16:creationId xmlns:a16="http://schemas.microsoft.com/office/drawing/2014/main" id="{30FD4E3B-C8C9-4F13-BEAB-810D54D12031}"/>
              </a:ext>
            </a:extLst>
          </p:cNvPr>
          <p:cNvSpPr>
            <a:spLocks noGrp="1" noChangeArrowheads="1"/>
          </p:cNvSpPr>
          <p:nvPr>
            <p:ph type="sldNum" sz="quarter" idx="4"/>
          </p:nvPr>
        </p:nvSpPr>
        <p:spPr bwMode="auto">
          <a:xfrm>
            <a:off x="5791200" y="6172200"/>
            <a:ext cx="762000" cy="609600"/>
          </a:xfrm>
          <a:prstGeom prst="rect">
            <a:avLst/>
          </a:prstGeom>
          <a:solidFill>
            <a:schemeClr val="accent1"/>
          </a:solidFill>
          <a:ln w="57150">
            <a:solidFill>
              <a:schemeClr val="hlink"/>
            </a:solidFill>
            <a:miter lim="800000"/>
            <a:headEnd/>
            <a:tailEnd/>
          </a:ln>
          <a:effectLst/>
        </p:spPr>
        <p:txBody>
          <a:bodyPr vert="horz" wrap="none" lIns="91440" tIns="45720" rIns="91440" bIns="45720" numCol="1" anchor="ctr" anchorCtr="0" compatLnSpc="1">
            <a:prstTxWarp prst="textNoShape">
              <a:avLst/>
            </a:prstTxWarp>
          </a:bodyPr>
          <a:lstStyle>
            <a:lvl1pPr algn="ctr" eaLnBrk="1" hangingPunct="1">
              <a:defRPr sz="2800" b="1">
                <a:solidFill>
                  <a:schemeClr val="bg1"/>
                </a:solidFill>
                <a:latin typeface="Tahoma" panose="020B0604030504040204" pitchFamily="34" charset="0"/>
              </a:defRPr>
            </a:lvl1pPr>
          </a:lstStyle>
          <a:p>
            <a:pPr>
              <a:defRPr/>
            </a:pPr>
            <a:fld id="{FC0111AD-73A0-46DF-B1BE-F5A08160EBD0}" type="slidenum">
              <a:rPr lang="en-US" altLang="en-US"/>
              <a:pPr>
                <a:defRPr/>
              </a:pPr>
              <a:t>‹#›</a:t>
            </a:fld>
            <a:endParaRPr lang="en-US" altLang="en-US"/>
          </a:p>
        </p:txBody>
      </p:sp>
      <p:grpSp>
        <p:nvGrpSpPr>
          <p:cNvPr id="3" name="Group 21">
            <a:extLst>
              <a:ext uri="{FF2B5EF4-FFF2-40B4-BE49-F238E27FC236}">
                <a16:creationId xmlns:a16="http://schemas.microsoft.com/office/drawing/2014/main" id="{704BB92F-6E19-403F-9C87-28D059DCCF80}"/>
              </a:ext>
            </a:extLst>
          </p:cNvPr>
          <p:cNvGrpSpPr>
            <a:grpSpLocks/>
          </p:cNvGrpSpPr>
          <p:nvPr/>
        </p:nvGrpSpPr>
        <p:grpSpPr bwMode="auto">
          <a:xfrm>
            <a:off x="762000" y="152400"/>
            <a:ext cx="1981200" cy="1295400"/>
            <a:chOff x="3888" y="96"/>
            <a:chExt cx="1248" cy="816"/>
          </a:xfrm>
        </p:grpSpPr>
        <p:sp>
          <p:nvSpPr>
            <p:cNvPr id="1046" name="Rectangle 22">
              <a:extLst>
                <a:ext uri="{FF2B5EF4-FFF2-40B4-BE49-F238E27FC236}">
                  <a16:creationId xmlns:a16="http://schemas.microsoft.com/office/drawing/2014/main" id="{8D6901FC-93DD-4122-A026-D3C72D5B8143}"/>
                </a:ext>
              </a:extLst>
            </p:cNvPr>
            <p:cNvSpPr>
              <a:spLocks noChangeArrowheads="1"/>
            </p:cNvSpPr>
            <p:nvPr/>
          </p:nvSpPr>
          <p:spPr bwMode="auto">
            <a:xfrm>
              <a:off x="4656" y="336"/>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7" name="Rectangle 23">
              <a:extLst>
                <a:ext uri="{FF2B5EF4-FFF2-40B4-BE49-F238E27FC236}">
                  <a16:creationId xmlns:a16="http://schemas.microsoft.com/office/drawing/2014/main" id="{7537EC1D-BC37-4F1B-94DD-7ED3EFF7C04F}"/>
                </a:ext>
              </a:extLst>
            </p:cNvPr>
            <p:cNvSpPr>
              <a:spLocks noChangeArrowheads="1"/>
            </p:cNvSpPr>
            <p:nvPr/>
          </p:nvSpPr>
          <p:spPr bwMode="auto">
            <a:xfrm>
              <a:off x="3888" y="672"/>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8" name="Rectangle 24">
              <a:extLst>
                <a:ext uri="{FF2B5EF4-FFF2-40B4-BE49-F238E27FC236}">
                  <a16:creationId xmlns:a16="http://schemas.microsoft.com/office/drawing/2014/main" id="{53934DCB-C493-4EEF-8E73-89EC213FEB3E}"/>
                </a:ext>
              </a:extLst>
            </p:cNvPr>
            <p:cNvSpPr>
              <a:spLocks noChangeArrowheads="1"/>
            </p:cNvSpPr>
            <p:nvPr/>
          </p:nvSpPr>
          <p:spPr bwMode="auto">
            <a:xfrm>
              <a:off x="4128" y="432"/>
              <a:ext cx="240" cy="240"/>
            </a:xfrm>
            <a:prstGeom prst="rect">
              <a:avLst/>
            </a:prstGeom>
            <a:solidFill>
              <a:schemeClr val="tx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9" name="Rectangle 25">
              <a:extLst>
                <a:ext uri="{FF2B5EF4-FFF2-40B4-BE49-F238E27FC236}">
                  <a16:creationId xmlns:a16="http://schemas.microsoft.com/office/drawing/2014/main" id="{E7E4104E-8E38-43FE-8FE8-53E4B414D94B}"/>
                </a:ext>
              </a:extLst>
            </p:cNvPr>
            <p:cNvSpPr>
              <a:spLocks noChangeArrowheads="1"/>
            </p:cNvSpPr>
            <p:nvPr/>
          </p:nvSpPr>
          <p:spPr bwMode="auto">
            <a:xfrm>
              <a:off x="4896" y="96"/>
              <a:ext cx="240" cy="24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44" name="Rectangle 26">
            <a:extLst>
              <a:ext uri="{FF2B5EF4-FFF2-40B4-BE49-F238E27FC236}">
                <a16:creationId xmlns:a16="http://schemas.microsoft.com/office/drawing/2014/main" id="{B352BA91-8E1B-4B95-85B4-6238DD219815}"/>
              </a:ext>
            </a:extLst>
          </p:cNvPr>
          <p:cNvSpPr>
            <a:spLocks noChangeArrowheads="1"/>
          </p:cNvSpPr>
          <p:nvPr userDrawn="1"/>
        </p:nvSpPr>
        <p:spPr bwMode="auto">
          <a:xfrm>
            <a:off x="4911725" y="6613525"/>
            <a:ext cx="41941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Copyright © 2013 by The McGraw-Hill Companies, Inc. All rights reserved.</a:t>
            </a:r>
          </a:p>
        </p:txBody>
      </p:sp>
      <p:sp>
        <p:nvSpPr>
          <p:cNvPr id="1045" name="Rectangle 27">
            <a:extLst>
              <a:ext uri="{FF2B5EF4-FFF2-40B4-BE49-F238E27FC236}">
                <a16:creationId xmlns:a16="http://schemas.microsoft.com/office/drawing/2014/main" id="{BBA0876E-1A28-4B9D-97B9-86FB8A1783CE}"/>
              </a:ext>
            </a:extLst>
          </p:cNvPr>
          <p:cNvSpPr>
            <a:spLocks noChangeArrowheads="1"/>
          </p:cNvSpPr>
          <p:nvPr userDrawn="1"/>
        </p:nvSpPr>
        <p:spPr bwMode="auto">
          <a:xfrm>
            <a:off x="77788" y="6607175"/>
            <a:ext cx="1211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McGraw-Hill/Irwin</a:t>
            </a:r>
          </a:p>
        </p:txBody>
      </p:sp>
    </p:spTree>
  </p:cSld>
  <p:clrMap bg1="dk2" tx1="lt1" bg2="dk1" tx2="lt2" accent1="accent1" accent2="accent2" accent3="accent3" accent4="accent4" accent5="accent5" accent6="accent6" hlink="hlink" folHlink="folHlink"/>
  <p:sldLayoutIdLst>
    <p:sldLayoutId id="2147484811" r:id="rId1"/>
    <p:sldLayoutId id="2147484812" r:id="rId2"/>
    <p:sldLayoutId id="2147484813" r:id="rId3"/>
    <p:sldLayoutId id="2147484814" r:id="rId4"/>
    <p:sldLayoutId id="2147484815" r:id="rId5"/>
    <p:sldLayoutId id="2147484816" r:id="rId6"/>
    <p:sldLayoutId id="2147484817" r:id="rId7"/>
    <p:sldLayoutId id="2147484818" r:id="rId8"/>
    <p:sldLayoutId id="2147484819" r:id="rId9"/>
    <p:sldLayoutId id="2147484820" r:id="rId10"/>
    <p:sldLayoutId id="214748482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stCondLst>
                                            <p:cond delay="0"/>
                                          </p:stCondLst>
                                        </p:cTn>
                                        <p:tgtEl>
                                          <p:spTgt spid="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dt="0"/>
  <p:txStyles>
    <p:titleStyle>
      <a:lvl1pPr algn="l" rtl="0" eaLnBrk="0" fontAlgn="base" hangingPunct="0">
        <a:spcBef>
          <a:spcPct val="0"/>
        </a:spcBef>
        <a:spcAft>
          <a:spcPct val="0"/>
        </a:spcAft>
        <a:defRPr sz="4000">
          <a:solidFill>
            <a:schemeClr val="tx1"/>
          </a:solidFill>
          <a:latin typeface="+mj-lt"/>
          <a:ea typeface="+mj-ea"/>
          <a:cs typeface="+mj-cs"/>
        </a:defRPr>
      </a:lvl1pPr>
      <a:lvl2pPr algn="l" rtl="0" eaLnBrk="0" fontAlgn="base" hangingPunct="0">
        <a:spcBef>
          <a:spcPct val="0"/>
        </a:spcBef>
        <a:spcAft>
          <a:spcPct val="0"/>
        </a:spcAft>
        <a:defRPr sz="4000">
          <a:solidFill>
            <a:schemeClr val="tx1"/>
          </a:solidFill>
          <a:latin typeface="Tahoma" pitchFamily="34" charset="0"/>
        </a:defRPr>
      </a:lvl2pPr>
      <a:lvl3pPr algn="l" rtl="0" eaLnBrk="0" fontAlgn="base" hangingPunct="0">
        <a:spcBef>
          <a:spcPct val="0"/>
        </a:spcBef>
        <a:spcAft>
          <a:spcPct val="0"/>
        </a:spcAft>
        <a:defRPr sz="4000">
          <a:solidFill>
            <a:schemeClr val="tx1"/>
          </a:solidFill>
          <a:latin typeface="Tahoma" pitchFamily="34" charset="0"/>
        </a:defRPr>
      </a:lvl3pPr>
      <a:lvl4pPr algn="l" rtl="0" eaLnBrk="0" fontAlgn="base" hangingPunct="0">
        <a:spcBef>
          <a:spcPct val="0"/>
        </a:spcBef>
        <a:spcAft>
          <a:spcPct val="0"/>
        </a:spcAft>
        <a:defRPr sz="4000">
          <a:solidFill>
            <a:schemeClr val="tx1"/>
          </a:solidFill>
          <a:latin typeface="Tahoma" pitchFamily="34" charset="0"/>
        </a:defRPr>
      </a:lvl4pPr>
      <a:lvl5pPr algn="l" rtl="0" eaLnBrk="0" fontAlgn="base" hangingPunct="0">
        <a:spcBef>
          <a:spcPct val="0"/>
        </a:spcBef>
        <a:spcAft>
          <a:spcPct val="0"/>
        </a:spcAft>
        <a:defRPr sz="4000">
          <a:solidFill>
            <a:schemeClr val="tx1"/>
          </a:solidFill>
          <a:latin typeface="Tahoma" pitchFamily="34" charset="0"/>
        </a:defRPr>
      </a:lvl5pPr>
      <a:lvl6pPr marL="457200" algn="l" rtl="0" fontAlgn="base">
        <a:spcBef>
          <a:spcPct val="0"/>
        </a:spcBef>
        <a:spcAft>
          <a:spcPct val="0"/>
        </a:spcAft>
        <a:defRPr sz="4000">
          <a:solidFill>
            <a:schemeClr val="tx1"/>
          </a:solidFill>
          <a:latin typeface="Tahoma" pitchFamily="34" charset="0"/>
        </a:defRPr>
      </a:lvl6pPr>
      <a:lvl7pPr marL="914400" algn="l" rtl="0" fontAlgn="base">
        <a:spcBef>
          <a:spcPct val="0"/>
        </a:spcBef>
        <a:spcAft>
          <a:spcPct val="0"/>
        </a:spcAft>
        <a:defRPr sz="4000">
          <a:solidFill>
            <a:schemeClr val="tx1"/>
          </a:solidFill>
          <a:latin typeface="Tahoma" pitchFamily="34" charset="0"/>
        </a:defRPr>
      </a:lvl7pPr>
      <a:lvl8pPr marL="1371600" algn="l" rtl="0" fontAlgn="base">
        <a:spcBef>
          <a:spcPct val="0"/>
        </a:spcBef>
        <a:spcAft>
          <a:spcPct val="0"/>
        </a:spcAft>
        <a:defRPr sz="4000">
          <a:solidFill>
            <a:schemeClr val="tx1"/>
          </a:solidFill>
          <a:latin typeface="Tahoma" pitchFamily="34" charset="0"/>
        </a:defRPr>
      </a:lvl8pPr>
      <a:lvl9pPr marL="1828800" algn="l" rtl="0" fontAlgn="base">
        <a:spcBef>
          <a:spcPct val="0"/>
        </a:spcBef>
        <a:spcAft>
          <a:spcPct val="0"/>
        </a:spcAft>
        <a:defRPr sz="4000">
          <a:solidFill>
            <a:schemeClr val="tx1"/>
          </a:solidFill>
          <a:latin typeface="Tahoma" pitchFamily="34" charset="0"/>
        </a:defRPr>
      </a:lvl9pPr>
    </p:titleStyle>
    <p:bodyStyle>
      <a:lvl1pPr marL="342900" indent="-342900" algn="l" rtl="0" eaLnBrk="0" fontAlgn="base" hangingPunct="0">
        <a:spcBef>
          <a:spcPct val="20000"/>
        </a:spcBef>
        <a:spcAft>
          <a:spcPct val="0"/>
        </a:spcAft>
        <a:buClr>
          <a:schemeClr val="accent2"/>
        </a:buClr>
        <a:buSzPct val="75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Font typeface="Wingdings" panose="05000000000000000000"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bg2"/>
        </a:buClr>
        <a:buSzPct val="75000"/>
        <a:buFont typeface="Wingdings" panose="05000000000000000000"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tx2"/>
        </a:buClr>
        <a:buSzPct val="75000"/>
        <a:buFont typeface="Wingdings" panose="05000000000000000000" pitchFamily="2" charset="2"/>
        <a:buChar char="n"/>
        <a:defRPr>
          <a:solidFill>
            <a:schemeClr val="tx1"/>
          </a:solidFill>
          <a:latin typeface="+mn-lt"/>
        </a:defRPr>
      </a:lvl4pPr>
      <a:lvl5pPr marL="2057400" indent="-228600" algn="l" rtl="0" eaLnBrk="0" fontAlgn="base" hangingPunct="0">
        <a:spcBef>
          <a:spcPct val="20000"/>
        </a:spcBef>
        <a:spcAft>
          <a:spcPct val="0"/>
        </a:spcAft>
        <a:buClr>
          <a:schemeClr val="accent1"/>
        </a:buClr>
        <a:buSzPct val="75000"/>
        <a:buFont typeface="Wingdings" panose="05000000000000000000" pitchFamily="2" charset="2"/>
        <a:buChar char="n"/>
        <a:defRPr>
          <a:solidFill>
            <a:schemeClr val="tx1"/>
          </a:solidFill>
          <a:latin typeface="+mn-lt"/>
        </a:defRPr>
      </a:lvl5pPr>
      <a:lvl6pPr marL="25146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6pPr>
      <a:lvl7pPr marL="29718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7pPr>
      <a:lvl8pPr marL="34290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8pPr>
      <a:lvl9pPr marL="38862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5AF2C48D-330C-4087-91AD-FE8BE624543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CCF86C51-E528-4728-B4ED-7551BED7912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737E66BC-41F6-4BB9-A4D3-03D5347C845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fld id="{D3CC892E-4B59-4B77-B60C-D111EDEF0987}" type="datetime1">
              <a:rPr lang="en-US"/>
              <a:pPr>
                <a:defRPr/>
              </a:pPr>
              <a:t>3/31/2020</a:t>
            </a:fld>
            <a:endParaRPr lang="en-US"/>
          </a:p>
        </p:txBody>
      </p:sp>
      <p:sp>
        <p:nvSpPr>
          <p:cNvPr id="5" name="Footer Placeholder 4">
            <a:extLst>
              <a:ext uri="{FF2B5EF4-FFF2-40B4-BE49-F238E27FC236}">
                <a16:creationId xmlns:a16="http://schemas.microsoft.com/office/drawing/2014/main" id="{AF0F2276-4D72-4C69-AD0C-F888B69E07F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11AFA77-59B9-4A88-9115-84BD84A33B1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16984065-DAA5-4B5D-9EB6-6E3F5316FB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822" r:id="rId1"/>
    <p:sldLayoutId id="2147484823" r:id="rId2"/>
    <p:sldLayoutId id="2147484824" r:id="rId3"/>
    <p:sldLayoutId id="2147484825" r:id="rId4"/>
    <p:sldLayoutId id="2147484826" r:id="rId5"/>
    <p:sldLayoutId id="2147484827" r:id="rId6"/>
    <p:sldLayoutId id="2147484828" r:id="rId7"/>
    <p:sldLayoutId id="2147484829" r:id="rId8"/>
    <p:sldLayoutId id="2147484830" r:id="rId9"/>
    <p:sldLayoutId id="2147484831" r:id="rId10"/>
    <p:sldLayoutId id="2147484832"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FA0E5A-9466-4424-8A8E-953DF116127A}"/>
              </a:ext>
            </a:extLst>
          </p:cNvPr>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B09368CD-59FA-4238-846A-A1E58AC8ECE2}"/>
              </a:ext>
            </a:extLst>
          </p:cNvPr>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B11B924C-EAF2-45D8-85DE-11D11D00CFF7}"/>
              </a:ext>
            </a:extLst>
          </p:cNvPr>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077" name="Text Placeholder 2">
            <a:extLst>
              <a:ext uri="{FF2B5EF4-FFF2-40B4-BE49-F238E27FC236}">
                <a16:creationId xmlns:a16="http://schemas.microsoft.com/office/drawing/2014/main" id="{C5308094-202C-4414-8EC6-0CAC6DA68297}"/>
              </a:ext>
            </a:extLst>
          </p:cNvPr>
          <p:cNvSpPr>
            <a:spLocks noGrp="1"/>
          </p:cNvSpPr>
          <p:nvPr>
            <p:ph type="body" idx="1"/>
          </p:nvPr>
        </p:nvSpPr>
        <p:spPr bwMode="auto">
          <a:xfrm>
            <a:off x="822325" y="1846263"/>
            <a:ext cx="7543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00DA5527-CE1C-4A67-BE13-61896D36C8E7}"/>
              </a:ext>
            </a:extLst>
          </p:cNvPr>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a:defRPr sz="1050">
                <a:solidFill>
                  <a:srgbClr val="FFFFFF"/>
                </a:solidFill>
              </a:defRPr>
            </a:lvl1pPr>
          </a:lstStyle>
          <a:p>
            <a:pPr>
              <a:defRPr/>
            </a:pPr>
            <a:fld id="{262C750D-642E-4C38-8207-EE85890A91F6}"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7EEBDBED-4FC0-4927-B551-68EFC9E6F0A7}"/>
              </a:ext>
            </a:extLst>
          </p:cNvPr>
          <p:cNvCxnSpPr/>
          <p:nvPr/>
        </p:nvCxnSpPr>
        <p:spPr>
          <a:xfrm>
            <a:off x="895350" y="1738313"/>
            <a:ext cx="747553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4833" r:id="rId1"/>
    <p:sldLayoutId id="2147484834" r:id="rId2"/>
    <p:sldLayoutId id="2147484835" r:id="rId3"/>
    <p:sldLayoutId id="2147484836" r:id="rId4"/>
    <p:sldLayoutId id="2147484837" r:id="rId5"/>
    <p:sldLayoutId id="2147484838" r:id="rId6"/>
    <p:sldLayoutId id="2147484839" r:id="rId7"/>
    <p:sldLayoutId id="2147484840" r:id="rId8"/>
    <p:sldLayoutId id="2147484841" r:id="rId9"/>
    <p:sldLayoutId id="2147484842" r:id="rId10"/>
    <p:sldLayoutId id="2147484843" r:id="rId11"/>
    <p:sldLayoutId id="2147484844" r:id="rId12"/>
  </p:sldLayoutIdLst>
  <p:hf hd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8.pn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11.pn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3.pn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5.xml"/><Relationship Id="rId1" Type="http://schemas.openxmlformats.org/officeDocument/2006/relationships/vmlDrawing" Target="../drawings/vmlDrawing1.vml"/><Relationship Id="rId6" Type="http://schemas.openxmlformats.org/officeDocument/2006/relationships/image" Target="../media/image6.wmf"/><Relationship Id="rId5" Type="http://schemas.openxmlformats.org/officeDocument/2006/relationships/oleObject" Target="../embeddings/oleObject2.bin"/><Relationship Id="rId4" Type="http://schemas.openxmlformats.org/officeDocument/2006/relationships/image" Target="../media/image5.w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98350-4E51-4E26-B74C-81F194E0431C}"/>
              </a:ext>
            </a:extLst>
          </p:cNvPr>
          <p:cNvSpPr>
            <a:spLocks noGrp="1"/>
          </p:cNvSpPr>
          <p:nvPr>
            <p:ph type="ctrTitle"/>
          </p:nvPr>
        </p:nvSpPr>
        <p:spPr>
          <a:xfrm>
            <a:off x="822325" y="3048000"/>
            <a:ext cx="4205288" cy="1276350"/>
          </a:xfrm>
        </p:spPr>
        <p:txBody>
          <a:bodyPr>
            <a:normAutofit fontScale="90000"/>
          </a:bodyPr>
          <a:lstStyle/>
          <a:p>
            <a:pPr eaLnBrk="1" hangingPunct="1">
              <a:lnSpc>
                <a:spcPct val="80000"/>
              </a:lnSpc>
              <a:defRPr/>
            </a:pPr>
            <a:r>
              <a:rPr lang="en-US" altLang="en-US" b="1" noProof="0" dirty="0">
                <a:solidFill>
                  <a:schemeClr val="tx1"/>
                </a:solidFill>
              </a:rPr>
              <a:t>Chapter 11</a:t>
            </a:r>
            <a:endParaRPr lang="en-US" noProof="0" dirty="0"/>
          </a:p>
        </p:txBody>
      </p:sp>
      <p:sp>
        <p:nvSpPr>
          <p:cNvPr id="3" name="Subtitle 2">
            <a:extLst>
              <a:ext uri="{FF2B5EF4-FFF2-40B4-BE49-F238E27FC236}">
                <a16:creationId xmlns:a16="http://schemas.microsoft.com/office/drawing/2014/main" id="{D1469110-DD43-431C-8B65-07A526786650}"/>
              </a:ext>
            </a:extLst>
          </p:cNvPr>
          <p:cNvSpPr>
            <a:spLocks noGrp="1"/>
          </p:cNvSpPr>
          <p:nvPr>
            <p:ph type="subTitle" idx="1"/>
          </p:nvPr>
        </p:nvSpPr>
        <p:spPr>
          <a:xfrm>
            <a:off x="825500" y="4456113"/>
            <a:ext cx="4203700" cy="1143000"/>
          </a:xfrm>
        </p:spPr>
        <p:txBody>
          <a:bodyPr/>
          <a:lstStyle/>
          <a:p>
            <a:pPr>
              <a:defRPr/>
            </a:pPr>
            <a:r>
              <a:rPr lang="en-US" altLang="en-US" sz="3200" b="1" dirty="0">
                <a:solidFill>
                  <a:schemeClr val="tx1"/>
                </a:solidFill>
              </a:rPr>
              <a:t>Capacity Planning</a:t>
            </a:r>
            <a:endParaRPr lang="en-US" sz="3200" noProof="0" dirty="0"/>
          </a:p>
        </p:txBody>
      </p:sp>
      <p:pic>
        <p:nvPicPr>
          <p:cNvPr id="18436" name="Picture 2" descr="Book cover image">
            <a:extLst>
              <a:ext uri="{FF2B5EF4-FFF2-40B4-BE49-F238E27FC236}">
                <a16:creationId xmlns:a16="http://schemas.microsoft.com/office/drawing/2014/main" id="{40BA9849-DF23-4D39-BD01-8D558E933C1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319213"/>
            <a:ext cx="3505200" cy="469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Content Placeholder 3">
            <a:extLst>
              <a:ext uri="{FF2B5EF4-FFF2-40B4-BE49-F238E27FC236}">
                <a16:creationId xmlns:a16="http://schemas.microsoft.com/office/drawing/2014/main" id="{40F19F76-3542-4D1C-AFBB-250FB6FF6C63}"/>
              </a:ext>
            </a:extLst>
          </p:cNvPr>
          <p:cNvSpPr>
            <a:spLocks noGrp="1"/>
          </p:cNvSpPr>
          <p:nvPr>
            <p:ph sz="quarter" idx="13"/>
          </p:nvPr>
        </p:nvSpPr>
        <p:spPr>
          <a:xfrm>
            <a:off x="457200" y="6427788"/>
            <a:ext cx="7391400" cy="384175"/>
          </a:xfrm>
        </p:spPr>
        <p:txBody>
          <a:bodyPr/>
          <a:lstStyle/>
          <a:p>
            <a:r>
              <a:rPr lang="en-US" altLang="en-US" sz="1200" noProof="0" dirty="0">
                <a:solidFill>
                  <a:schemeClr val="bg1"/>
                </a:solidFill>
              </a:rPr>
              <a:t>© 2021 McGraw Hill. All rights reserved. Authorized only for instructor use in the classroom. No reproduction or further distribution permitted without the prior written consent of McGraw Hill.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F87EC-65E3-4186-8628-B05A7C51B66B}"/>
              </a:ext>
            </a:extLst>
          </p:cNvPr>
          <p:cNvSpPr>
            <a:spLocks noGrp="1"/>
          </p:cNvSpPr>
          <p:nvPr>
            <p:ph type="title"/>
          </p:nvPr>
        </p:nvSpPr>
        <p:spPr/>
        <p:txBody>
          <a:bodyPr>
            <a:normAutofit/>
          </a:bodyPr>
          <a:lstStyle/>
          <a:p>
            <a:r>
              <a:rPr lang="en-US" sz="4000" dirty="0"/>
              <a:t>How Large? Selecting Facility Size</a:t>
            </a:r>
          </a:p>
        </p:txBody>
      </p:sp>
      <p:sp>
        <p:nvSpPr>
          <p:cNvPr id="3" name="Content Placeholder 2">
            <a:extLst>
              <a:ext uri="{FF2B5EF4-FFF2-40B4-BE49-F238E27FC236}">
                <a16:creationId xmlns:a16="http://schemas.microsoft.com/office/drawing/2014/main" id="{BEDDE46E-CC8D-4BD6-8775-5BEF8F23EB81}"/>
              </a:ext>
            </a:extLst>
          </p:cNvPr>
          <p:cNvSpPr>
            <a:spLocks noGrp="1"/>
          </p:cNvSpPr>
          <p:nvPr>
            <p:ph idx="1"/>
          </p:nvPr>
        </p:nvSpPr>
        <p:spPr>
          <a:xfrm>
            <a:off x="822325" y="1846262"/>
            <a:ext cx="4283075" cy="1658938"/>
          </a:xfrm>
        </p:spPr>
        <p:txBody>
          <a:bodyPr/>
          <a:lstStyle/>
          <a:p>
            <a:r>
              <a:rPr lang="en-US" altLang="en-US" sz="2600" dirty="0">
                <a:solidFill>
                  <a:srgbClr val="0070C0"/>
                </a:solidFill>
              </a:rPr>
              <a:t>Economies of scale</a:t>
            </a:r>
          </a:p>
          <a:p>
            <a:pPr lvl="1" eaLnBrk="1" hangingPunct="1"/>
            <a:r>
              <a:rPr lang="en-US" altLang="en-US" sz="2400" dirty="0"/>
              <a:t>Production costs are not linear.</a:t>
            </a:r>
          </a:p>
          <a:p>
            <a:pPr lvl="1" eaLnBrk="1" hangingPunct="1"/>
            <a:r>
              <a:rPr lang="en-US" altLang="en-US" sz="2400" dirty="0"/>
              <a:t>Overhead costs spread over more units.</a:t>
            </a:r>
          </a:p>
        </p:txBody>
      </p:sp>
      <p:sp>
        <p:nvSpPr>
          <p:cNvPr id="4" name="Content Placeholder 3">
            <a:extLst>
              <a:ext uri="{FF2B5EF4-FFF2-40B4-BE49-F238E27FC236}">
                <a16:creationId xmlns:a16="http://schemas.microsoft.com/office/drawing/2014/main" id="{A1DA8A2F-7BF1-4FF1-9DB9-092E019DCE67}"/>
              </a:ext>
            </a:extLst>
          </p:cNvPr>
          <p:cNvSpPr>
            <a:spLocks noGrp="1"/>
          </p:cNvSpPr>
          <p:nvPr>
            <p:ph idx="11"/>
          </p:nvPr>
        </p:nvSpPr>
        <p:spPr>
          <a:xfrm>
            <a:off x="820948" y="3675063"/>
            <a:ext cx="4283074" cy="2116137"/>
          </a:xfrm>
        </p:spPr>
        <p:txBody>
          <a:bodyPr/>
          <a:lstStyle/>
          <a:p>
            <a:r>
              <a:rPr lang="en-US" altLang="en-US" sz="2600" dirty="0">
                <a:solidFill>
                  <a:srgbClr val="0070C0"/>
                </a:solidFill>
              </a:rPr>
              <a:t>Diseconomies of scale</a:t>
            </a:r>
          </a:p>
          <a:p>
            <a:pPr lvl="1" eaLnBrk="1" hangingPunct="1"/>
            <a:r>
              <a:rPr lang="en-US" altLang="en-US" sz="2400" dirty="0"/>
              <a:t>Increased transportation costs.</a:t>
            </a:r>
          </a:p>
          <a:p>
            <a:pPr lvl="1" eaLnBrk="1" hangingPunct="1"/>
            <a:r>
              <a:rPr lang="en-US" altLang="en-US" sz="2400" dirty="0"/>
              <a:t>Cost of more bureaucracy.</a:t>
            </a:r>
          </a:p>
          <a:p>
            <a:pPr lvl="1" eaLnBrk="1" hangingPunct="1"/>
            <a:r>
              <a:rPr lang="en-US" altLang="en-US" sz="2400" dirty="0"/>
              <a:t>Increased organizational complexity.</a:t>
            </a:r>
          </a:p>
        </p:txBody>
      </p:sp>
      <p:pic>
        <p:nvPicPr>
          <p:cNvPr id="10" name="Picture 9" descr="Graph illustrates the optimum size of facilities, showing that the cost of production falls as the facility size increases.">
            <a:extLst>
              <a:ext uri="{FF2B5EF4-FFF2-40B4-BE49-F238E27FC236}">
                <a16:creationId xmlns:a16="http://schemas.microsoft.com/office/drawing/2014/main" id="{3E257D33-5828-4642-841E-57265F56C5B7}"/>
              </a:ext>
            </a:extLst>
          </p:cNvPr>
          <p:cNvPicPr>
            <a:picLocks noChangeAspect="1"/>
          </p:cNvPicPr>
          <p:nvPr/>
        </p:nvPicPr>
        <p:blipFill>
          <a:blip r:embed="rId2"/>
          <a:stretch>
            <a:fillRect/>
          </a:stretch>
        </p:blipFill>
        <p:spPr>
          <a:xfrm>
            <a:off x="5157915" y="2648852"/>
            <a:ext cx="3833685" cy="2321573"/>
          </a:xfrm>
          <a:prstGeom prst="rect">
            <a:avLst/>
          </a:prstGeom>
        </p:spPr>
      </p:pic>
      <p:sp>
        <p:nvSpPr>
          <p:cNvPr id="9" name="Content Placeholder 8">
            <a:extLst>
              <a:ext uri="{FF2B5EF4-FFF2-40B4-BE49-F238E27FC236}">
                <a16:creationId xmlns:a16="http://schemas.microsoft.com/office/drawing/2014/main" id="{E6CB138F-775A-4D30-91FF-1D6191A7E5B8}"/>
              </a:ext>
            </a:extLst>
          </p:cNvPr>
          <p:cNvSpPr>
            <a:spLocks noGrp="1"/>
          </p:cNvSpPr>
          <p:nvPr>
            <p:ph idx="16"/>
          </p:nvPr>
        </p:nvSpPr>
        <p:spPr>
          <a:xfrm>
            <a:off x="2816352" y="6035040"/>
            <a:ext cx="3355848" cy="228600"/>
          </a:xfrm>
        </p:spPr>
        <p:txBody>
          <a:bodyPr/>
          <a:lstStyle/>
          <a:p>
            <a:pPr algn="ctr"/>
            <a:r>
              <a:rPr lang="en-US" sz="120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p>
        </p:txBody>
      </p:sp>
    </p:spTree>
    <p:extLst>
      <p:ext uri="{BB962C8B-B14F-4D97-AF65-F5344CB8AC3E}">
        <p14:creationId xmlns:p14="http://schemas.microsoft.com/office/powerpoint/2010/main" val="19863967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F87EC-65E3-4186-8628-B05A7C51B66B}"/>
              </a:ext>
            </a:extLst>
          </p:cNvPr>
          <p:cNvSpPr>
            <a:spLocks noGrp="1"/>
          </p:cNvSpPr>
          <p:nvPr>
            <p:ph type="title"/>
          </p:nvPr>
        </p:nvSpPr>
        <p:spPr/>
        <p:txBody>
          <a:bodyPr>
            <a:normAutofit/>
          </a:bodyPr>
          <a:lstStyle/>
          <a:p>
            <a:r>
              <a:rPr lang="en-US" sz="4000" dirty="0"/>
              <a:t>When? Timing of Facility Additions</a:t>
            </a:r>
          </a:p>
        </p:txBody>
      </p:sp>
      <p:sp>
        <p:nvSpPr>
          <p:cNvPr id="3" name="Content Placeholder 2">
            <a:extLst>
              <a:ext uri="{FF2B5EF4-FFF2-40B4-BE49-F238E27FC236}">
                <a16:creationId xmlns:a16="http://schemas.microsoft.com/office/drawing/2014/main" id="{BEDDE46E-CC8D-4BD6-8775-5BEF8F23EB81}"/>
              </a:ext>
            </a:extLst>
          </p:cNvPr>
          <p:cNvSpPr>
            <a:spLocks noGrp="1"/>
          </p:cNvSpPr>
          <p:nvPr>
            <p:ph idx="1"/>
          </p:nvPr>
        </p:nvSpPr>
        <p:spPr>
          <a:xfrm>
            <a:off x="822325" y="1846262"/>
            <a:ext cx="8016875" cy="1336675"/>
          </a:xfrm>
        </p:spPr>
        <p:txBody>
          <a:bodyPr/>
          <a:lstStyle/>
          <a:p>
            <a:r>
              <a:rPr lang="en-US" altLang="en-US" sz="2600" dirty="0">
                <a:solidFill>
                  <a:srgbClr val="0070C0"/>
                </a:solidFill>
              </a:rPr>
              <a:t>Preemptive Strategy</a:t>
            </a:r>
          </a:p>
          <a:p>
            <a:pPr lvl="1" eaLnBrk="1" hangingPunct="1"/>
            <a:r>
              <a:rPr lang="en-US" altLang="en-US" sz="2400" dirty="0"/>
              <a:t>Build capacity ahead of need.</a:t>
            </a:r>
          </a:p>
          <a:p>
            <a:pPr lvl="1" eaLnBrk="1" hangingPunct="1"/>
            <a:r>
              <a:rPr lang="en-US" altLang="en-US" sz="2400" dirty="0"/>
              <a:t>Positive capacity cushion.</a:t>
            </a:r>
          </a:p>
        </p:txBody>
      </p:sp>
      <p:sp>
        <p:nvSpPr>
          <p:cNvPr id="4" name="Content Placeholder 3">
            <a:extLst>
              <a:ext uri="{FF2B5EF4-FFF2-40B4-BE49-F238E27FC236}">
                <a16:creationId xmlns:a16="http://schemas.microsoft.com/office/drawing/2014/main" id="{A1DA8A2F-7BF1-4FF1-9DB9-092E019DCE67}"/>
              </a:ext>
            </a:extLst>
          </p:cNvPr>
          <p:cNvSpPr>
            <a:spLocks noGrp="1"/>
          </p:cNvSpPr>
          <p:nvPr>
            <p:ph idx="11"/>
          </p:nvPr>
        </p:nvSpPr>
        <p:spPr>
          <a:xfrm>
            <a:off x="820948" y="3352800"/>
            <a:ext cx="7865852" cy="2116137"/>
          </a:xfrm>
        </p:spPr>
        <p:txBody>
          <a:bodyPr/>
          <a:lstStyle/>
          <a:p>
            <a:r>
              <a:rPr lang="en-US" altLang="en-US" sz="2600" dirty="0">
                <a:solidFill>
                  <a:srgbClr val="0070C0"/>
                </a:solidFill>
              </a:rPr>
              <a:t>Wait-and-see Strategy</a:t>
            </a:r>
          </a:p>
          <a:p>
            <a:pPr lvl="1" eaLnBrk="1" hangingPunct="1"/>
            <a:r>
              <a:rPr lang="en-US" altLang="en-US" sz="2400" dirty="0"/>
              <a:t>Small or negative capacity cushion.</a:t>
            </a:r>
          </a:p>
          <a:p>
            <a:pPr lvl="1" eaLnBrk="1" hangingPunct="1"/>
            <a:r>
              <a:rPr lang="en-US" altLang="en-US" sz="2400" dirty="0"/>
              <a:t>Lower-risk strategy.</a:t>
            </a:r>
          </a:p>
        </p:txBody>
      </p:sp>
    </p:spTree>
    <p:extLst>
      <p:ext uri="{BB962C8B-B14F-4D97-AF65-F5344CB8AC3E}">
        <p14:creationId xmlns:p14="http://schemas.microsoft.com/office/powerpoint/2010/main" val="18341438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27EF8-DC54-4A87-B902-9EF2AF42772C}"/>
              </a:ext>
            </a:extLst>
          </p:cNvPr>
          <p:cNvSpPr>
            <a:spLocks noGrp="1"/>
          </p:cNvSpPr>
          <p:nvPr>
            <p:ph type="title"/>
          </p:nvPr>
        </p:nvSpPr>
        <p:spPr/>
        <p:txBody>
          <a:bodyPr>
            <a:normAutofit/>
          </a:bodyPr>
          <a:lstStyle/>
          <a:p>
            <a:r>
              <a:rPr lang="en-US" sz="4000" dirty="0"/>
              <a:t>Where? Facility Location</a:t>
            </a:r>
          </a:p>
        </p:txBody>
      </p:sp>
      <p:sp>
        <p:nvSpPr>
          <p:cNvPr id="3" name="Content Placeholder 2">
            <a:extLst>
              <a:ext uri="{FF2B5EF4-FFF2-40B4-BE49-F238E27FC236}">
                <a16:creationId xmlns:a16="http://schemas.microsoft.com/office/drawing/2014/main" id="{435B5F5D-DBC3-4848-8D1C-0DACE0C32427}"/>
              </a:ext>
            </a:extLst>
          </p:cNvPr>
          <p:cNvSpPr>
            <a:spLocks noGrp="1"/>
          </p:cNvSpPr>
          <p:nvPr>
            <p:ph idx="1"/>
          </p:nvPr>
        </p:nvSpPr>
        <p:spPr>
          <a:xfrm>
            <a:off x="822325" y="1846263"/>
            <a:ext cx="3063875" cy="1735137"/>
          </a:xfrm>
        </p:spPr>
        <p:txBody>
          <a:bodyPr/>
          <a:lstStyle/>
          <a:p>
            <a:r>
              <a:rPr lang="en-US" sz="2600" dirty="0"/>
              <a:t>Quantitative Factors</a:t>
            </a:r>
          </a:p>
          <a:p>
            <a:pPr marL="292608" indent="-292608">
              <a:buClr>
                <a:schemeClr val="accent1">
                  <a:lumMod val="75000"/>
                </a:schemeClr>
              </a:buClr>
              <a:buFont typeface="Arial" panose="020B0604020202020204" pitchFamily="34" charset="0"/>
              <a:buChar char="•"/>
            </a:pPr>
            <a:r>
              <a:rPr lang="en-US" dirty="0"/>
              <a:t>R</a:t>
            </a:r>
            <a:r>
              <a:rPr lang="en-US" sz="100" dirty="0"/>
              <a:t> </a:t>
            </a:r>
            <a:r>
              <a:rPr lang="en-US" dirty="0"/>
              <a:t>O</a:t>
            </a:r>
            <a:r>
              <a:rPr lang="en-US" sz="100" dirty="0"/>
              <a:t> </a:t>
            </a:r>
            <a:r>
              <a:rPr lang="en-US" dirty="0"/>
              <a:t>I, N</a:t>
            </a:r>
            <a:r>
              <a:rPr lang="en-US" sz="100" dirty="0"/>
              <a:t> </a:t>
            </a:r>
            <a:r>
              <a:rPr lang="en-US" dirty="0"/>
              <a:t>P</a:t>
            </a:r>
            <a:r>
              <a:rPr lang="en-US" sz="100" dirty="0"/>
              <a:t> </a:t>
            </a:r>
            <a:r>
              <a:rPr lang="en-US" dirty="0"/>
              <a:t>V.</a:t>
            </a:r>
          </a:p>
          <a:p>
            <a:pPr marL="292608" indent="-292608">
              <a:buClr>
                <a:schemeClr val="accent1">
                  <a:lumMod val="75000"/>
                </a:schemeClr>
              </a:buClr>
              <a:buFont typeface="Arial" panose="020B0604020202020204" pitchFamily="34" charset="0"/>
              <a:buChar char="•"/>
            </a:pPr>
            <a:r>
              <a:rPr lang="en-US" dirty="0"/>
              <a:t>Transportation, Taxes.</a:t>
            </a:r>
          </a:p>
          <a:p>
            <a:pPr marL="292608" indent="-292608">
              <a:buClr>
                <a:schemeClr val="accent1">
                  <a:lumMod val="75000"/>
                </a:schemeClr>
              </a:buClr>
              <a:buFont typeface="Arial" panose="020B0604020202020204" pitchFamily="34" charset="0"/>
              <a:buChar char="•"/>
            </a:pPr>
            <a:r>
              <a:rPr lang="en-US" dirty="0"/>
              <a:t>Lead times.</a:t>
            </a:r>
          </a:p>
        </p:txBody>
      </p:sp>
      <p:sp>
        <p:nvSpPr>
          <p:cNvPr id="4" name="Content Placeholder 3">
            <a:extLst>
              <a:ext uri="{FF2B5EF4-FFF2-40B4-BE49-F238E27FC236}">
                <a16:creationId xmlns:a16="http://schemas.microsoft.com/office/drawing/2014/main" id="{BE90BFF5-7173-42C6-90C4-34A4E6AACB1B}"/>
              </a:ext>
            </a:extLst>
          </p:cNvPr>
          <p:cNvSpPr>
            <a:spLocks noGrp="1"/>
          </p:cNvSpPr>
          <p:nvPr>
            <p:ph idx="11"/>
          </p:nvPr>
        </p:nvSpPr>
        <p:spPr>
          <a:xfrm>
            <a:off x="820948" y="3681828"/>
            <a:ext cx="3751052" cy="2109372"/>
          </a:xfrm>
        </p:spPr>
        <p:txBody>
          <a:bodyPr/>
          <a:lstStyle/>
          <a:p>
            <a:r>
              <a:rPr lang="en-US" sz="2600" dirty="0"/>
              <a:t>Qualitative Factors</a:t>
            </a:r>
          </a:p>
          <a:p>
            <a:pPr marL="292608" indent="-292608">
              <a:buClr>
                <a:schemeClr val="accent1">
                  <a:lumMod val="75000"/>
                </a:schemeClr>
              </a:buClr>
              <a:buFont typeface="Arial" panose="020B0604020202020204" pitchFamily="34" charset="0"/>
              <a:buChar char="•"/>
            </a:pPr>
            <a:r>
              <a:rPr lang="en-US" dirty="0"/>
              <a:t>Language, norms.</a:t>
            </a:r>
          </a:p>
          <a:p>
            <a:pPr marL="292608" indent="-292608">
              <a:buClr>
                <a:schemeClr val="accent1">
                  <a:lumMod val="75000"/>
                </a:schemeClr>
              </a:buClr>
              <a:buFont typeface="Arial" panose="020B0604020202020204" pitchFamily="34" charset="0"/>
              <a:buChar char="•"/>
            </a:pPr>
            <a:r>
              <a:rPr lang="en-US" dirty="0"/>
              <a:t>Worker and customer attitudes.</a:t>
            </a:r>
          </a:p>
          <a:p>
            <a:pPr marL="292608" indent="-292608">
              <a:buClr>
                <a:schemeClr val="accent1">
                  <a:lumMod val="75000"/>
                </a:schemeClr>
              </a:buClr>
              <a:buFont typeface="Arial" panose="020B0604020202020204" pitchFamily="34" charset="0"/>
              <a:buChar char="•"/>
            </a:pPr>
            <a:r>
              <a:rPr lang="en-US" dirty="0"/>
              <a:t>Proximity to customers, suppliers, competitors.</a:t>
            </a:r>
          </a:p>
        </p:txBody>
      </p:sp>
      <p:sp>
        <p:nvSpPr>
          <p:cNvPr id="5" name="Content Placeholder 4">
            <a:extLst>
              <a:ext uri="{FF2B5EF4-FFF2-40B4-BE49-F238E27FC236}">
                <a16:creationId xmlns:a16="http://schemas.microsoft.com/office/drawing/2014/main" id="{A676007D-92C9-4A5A-B5B1-5E4B32EB87B6}"/>
              </a:ext>
            </a:extLst>
          </p:cNvPr>
          <p:cNvSpPr>
            <a:spLocks noGrp="1"/>
          </p:cNvSpPr>
          <p:nvPr>
            <p:ph idx="12"/>
          </p:nvPr>
        </p:nvSpPr>
        <p:spPr>
          <a:xfrm>
            <a:off x="5791200" y="2057401"/>
            <a:ext cx="2895600" cy="1066800"/>
          </a:xfrm>
        </p:spPr>
        <p:txBody>
          <a:bodyPr/>
          <a:lstStyle/>
          <a:p>
            <a:r>
              <a:rPr lang="en-US" sz="1800" dirty="0"/>
              <a:t>This Bacardi Rum factory supplies the entire North American market from a single distillery in Puerto Rico.</a:t>
            </a:r>
          </a:p>
        </p:txBody>
      </p:sp>
      <p:pic>
        <p:nvPicPr>
          <p:cNvPr id="7" name="Picture 3" descr="Bacardi Rum factory exterior&#10;&#10;Description automatically generated">
            <a:extLst>
              <a:ext uri="{FF2B5EF4-FFF2-40B4-BE49-F238E27FC236}">
                <a16:creationId xmlns:a16="http://schemas.microsoft.com/office/drawing/2014/main" id="{5ED50D92-552C-401E-9B7B-DDDE048FFD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7765" y="3458817"/>
            <a:ext cx="3032125"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2">
            <a:extLst>
              <a:ext uri="{FF2B5EF4-FFF2-40B4-BE49-F238E27FC236}">
                <a16:creationId xmlns:a16="http://schemas.microsoft.com/office/drawing/2014/main" id="{18CD0448-97F1-48EE-A7A0-1120AE42C7BC}"/>
              </a:ext>
            </a:extLst>
          </p:cNvPr>
          <p:cNvSpPr>
            <a:spLocks noChangeArrowheads="1"/>
          </p:cNvSpPr>
          <p:nvPr/>
        </p:nvSpPr>
        <p:spPr bwMode="auto">
          <a:xfrm>
            <a:off x="6798365" y="5479704"/>
            <a:ext cx="120015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en-US" sz="800">
                <a:solidFill>
                  <a:srgbClr val="211D1E"/>
                </a:solidFill>
                <a:latin typeface="Proxima Nova Lt"/>
              </a:rPr>
              <a:t>Irina Moskalev/123RF </a:t>
            </a:r>
            <a:endParaRPr lang="en-US" altLang="en-US"/>
          </a:p>
        </p:txBody>
      </p:sp>
    </p:spTree>
    <p:extLst>
      <p:ext uri="{BB962C8B-B14F-4D97-AF65-F5344CB8AC3E}">
        <p14:creationId xmlns:p14="http://schemas.microsoft.com/office/powerpoint/2010/main" val="2836101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F7AB1-59F0-441D-AF9A-98A247E4F879}"/>
              </a:ext>
            </a:extLst>
          </p:cNvPr>
          <p:cNvSpPr>
            <a:spLocks noGrp="1"/>
          </p:cNvSpPr>
          <p:nvPr>
            <p:ph type="title"/>
          </p:nvPr>
        </p:nvSpPr>
        <p:spPr/>
        <p:txBody>
          <a:bodyPr>
            <a:normAutofit/>
          </a:bodyPr>
          <a:lstStyle/>
          <a:p>
            <a:r>
              <a:rPr lang="en-US" sz="4000" dirty="0"/>
              <a:t>What Type? Types of Facilities</a:t>
            </a:r>
          </a:p>
        </p:txBody>
      </p:sp>
      <p:sp>
        <p:nvSpPr>
          <p:cNvPr id="3" name="Content Placeholder 2">
            <a:extLst>
              <a:ext uri="{FF2B5EF4-FFF2-40B4-BE49-F238E27FC236}">
                <a16:creationId xmlns:a16="http://schemas.microsoft.com/office/drawing/2014/main" id="{BA495373-711F-4980-B18C-0FA29D75A538}"/>
              </a:ext>
            </a:extLst>
          </p:cNvPr>
          <p:cNvSpPr>
            <a:spLocks noGrp="1"/>
          </p:cNvSpPr>
          <p:nvPr>
            <p:ph idx="1"/>
          </p:nvPr>
        </p:nvSpPr>
        <p:spPr>
          <a:xfrm>
            <a:off x="822325" y="1846262"/>
            <a:ext cx="7543800" cy="1125538"/>
          </a:xfrm>
        </p:spPr>
        <p:txBody>
          <a:bodyPr/>
          <a:lstStyle/>
          <a:p>
            <a:pPr>
              <a:buClr>
                <a:schemeClr val="accent1">
                  <a:lumMod val="75000"/>
                </a:schemeClr>
              </a:buClr>
            </a:pPr>
            <a:r>
              <a:rPr lang="en-US" sz="2400" dirty="0"/>
              <a:t>Product-focused (55%)</a:t>
            </a:r>
          </a:p>
          <a:p>
            <a:pPr marL="292608" indent="-292608">
              <a:buClr>
                <a:schemeClr val="accent1">
                  <a:lumMod val="75000"/>
                </a:schemeClr>
              </a:buClr>
              <a:buFont typeface="Arial" panose="020B0604020202020204" pitchFamily="34" charset="0"/>
              <a:buChar char="•"/>
            </a:pPr>
            <a:r>
              <a:rPr lang="en-US" dirty="0"/>
              <a:t>One family of products/services (for example, laptops, credit card processing).</a:t>
            </a:r>
          </a:p>
        </p:txBody>
      </p:sp>
      <p:sp>
        <p:nvSpPr>
          <p:cNvPr id="4" name="Content Placeholder 3">
            <a:extLst>
              <a:ext uri="{FF2B5EF4-FFF2-40B4-BE49-F238E27FC236}">
                <a16:creationId xmlns:a16="http://schemas.microsoft.com/office/drawing/2014/main" id="{F4BAC189-867A-4550-A82A-058A28657DB3}"/>
              </a:ext>
            </a:extLst>
          </p:cNvPr>
          <p:cNvSpPr>
            <a:spLocks noGrp="1"/>
          </p:cNvSpPr>
          <p:nvPr>
            <p:ph idx="11"/>
          </p:nvPr>
        </p:nvSpPr>
        <p:spPr>
          <a:xfrm>
            <a:off x="820948" y="3114016"/>
            <a:ext cx="7543800" cy="830921"/>
          </a:xfrm>
        </p:spPr>
        <p:txBody>
          <a:bodyPr/>
          <a:lstStyle/>
          <a:p>
            <a:pPr>
              <a:buClr>
                <a:schemeClr val="accent1">
                  <a:lumMod val="75000"/>
                </a:schemeClr>
              </a:buClr>
            </a:pPr>
            <a:r>
              <a:rPr lang="en-US" sz="2400" dirty="0"/>
              <a:t>Market-focused (30%)</a:t>
            </a:r>
          </a:p>
          <a:p>
            <a:pPr marL="292608" indent="-292608">
              <a:buClr>
                <a:schemeClr val="accent1">
                  <a:lumMod val="75000"/>
                </a:schemeClr>
              </a:buClr>
              <a:buFont typeface="Arial" panose="020B0604020202020204" pitchFamily="34" charset="0"/>
              <a:buChar char="•"/>
            </a:pPr>
            <a:r>
              <a:rPr lang="en-US" dirty="0"/>
              <a:t>Located near sales (for example, electricity, bakeries).</a:t>
            </a:r>
          </a:p>
        </p:txBody>
      </p:sp>
      <p:sp>
        <p:nvSpPr>
          <p:cNvPr id="5" name="Content Placeholder 4">
            <a:extLst>
              <a:ext uri="{FF2B5EF4-FFF2-40B4-BE49-F238E27FC236}">
                <a16:creationId xmlns:a16="http://schemas.microsoft.com/office/drawing/2014/main" id="{230E74A0-FD28-4C4D-BE49-3C64BBBE2550}"/>
              </a:ext>
            </a:extLst>
          </p:cNvPr>
          <p:cNvSpPr>
            <a:spLocks noGrp="1"/>
          </p:cNvSpPr>
          <p:nvPr>
            <p:ph idx="12"/>
          </p:nvPr>
        </p:nvSpPr>
        <p:spPr>
          <a:xfrm>
            <a:off x="820948" y="4028416"/>
            <a:ext cx="7543800" cy="940459"/>
          </a:xfrm>
        </p:spPr>
        <p:txBody>
          <a:bodyPr/>
          <a:lstStyle/>
          <a:p>
            <a:pPr>
              <a:buClr>
                <a:schemeClr val="accent1">
                  <a:lumMod val="75000"/>
                </a:schemeClr>
              </a:buClr>
            </a:pPr>
            <a:r>
              <a:rPr lang="en-US" sz="2400" dirty="0"/>
              <a:t>Process-focused (10%)</a:t>
            </a:r>
          </a:p>
          <a:p>
            <a:pPr marL="292608" indent="-292608">
              <a:buClr>
                <a:schemeClr val="accent1">
                  <a:lumMod val="75000"/>
                </a:schemeClr>
              </a:buClr>
              <a:buFont typeface="Arial" panose="020B0604020202020204" pitchFamily="34" charset="0"/>
              <a:buChar char="•"/>
            </a:pPr>
            <a:r>
              <a:rPr lang="en-US" dirty="0"/>
              <a:t>Few technologies (for example, computer chips, M</a:t>
            </a:r>
            <a:r>
              <a:rPr lang="en-US" sz="100" dirty="0"/>
              <a:t> </a:t>
            </a:r>
            <a:r>
              <a:rPr lang="en-US" dirty="0"/>
              <a:t>R</a:t>
            </a:r>
            <a:r>
              <a:rPr lang="en-US" sz="100" dirty="0"/>
              <a:t> </a:t>
            </a:r>
            <a:r>
              <a:rPr lang="en-US" dirty="0"/>
              <a:t>I center).</a:t>
            </a:r>
          </a:p>
        </p:txBody>
      </p:sp>
      <p:sp>
        <p:nvSpPr>
          <p:cNvPr id="6" name="Content Placeholder 5">
            <a:extLst>
              <a:ext uri="{FF2B5EF4-FFF2-40B4-BE49-F238E27FC236}">
                <a16:creationId xmlns:a16="http://schemas.microsoft.com/office/drawing/2014/main" id="{578BBF94-E95B-416C-870B-B6C82A9BFF08}"/>
              </a:ext>
            </a:extLst>
          </p:cNvPr>
          <p:cNvSpPr>
            <a:spLocks noGrp="1"/>
          </p:cNvSpPr>
          <p:nvPr>
            <p:ph idx="13"/>
          </p:nvPr>
        </p:nvSpPr>
        <p:spPr>
          <a:xfrm>
            <a:off x="820948" y="5036479"/>
            <a:ext cx="7543800" cy="830921"/>
          </a:xfrm>
        </p:spPr>
        <p:txBody>
          <a:bodyPr/>
          <a:lstStyle/>
          <a:p>
            <a:pPr>
              <a:buClr>
                <a:schemeClr val="accent1">
                  <a:lumMod val="75000"/>
                </a:schemeClr>
              </a:buClr>
            </a:pPr>
            <a:r>
              <a:rPr lang="en-US" sz="2400" dirty="0"/>
              <a:t>General purpose (5%)</a:t>
            </a:r>
          </a:p>
          <a:p>
            <a:pPr marL="292608" indent="-292608">
              <a:buClr>
                <a:schemeClr val="accent1">
                  <a:lumMod val="75000"/>
                </a:schemeClr>
              </a:buClr>
              <a:buFont typeface="Arial" panose="020B0604020202020204" pitchFamily="34" charset="0"/>
              <a:buChar char="•"/>
            </a:pPr>
            <a:r>
              <a:rPr lang="en-US" dirty="0"/>
              <a:t>Several products/services (for example, furniture, banking).</a:t>
            </a:r>
          </a:p>
        </p:txBody>
      </p:sp>
    </p:spTree>
    <p:extLst>
      <p:ext uri="{BB962C8B-B14F-4D97-AF65-F5344CB8AC3E}">
        <p14:creationId xmlns:p14="http://schemas.microsoft.com/office/powerpoint/2010/main" val="42755024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CC2C7-86F1-443E-97C7-DB90281D98AF}"/>
              </a:ext>
            </a:extLst>
          </p:cNvPr>
          <p:cNvSpPr>
            <a:spLocks noGrp="1"/>
          </p:cNvSpPr>
          <p:nvPr>
            <p:ph type="title"/>
          </p:nvPr>
        </p:nvSpPr>
        <p:spPr>
          <a:xfrm>
            <a:off x="822324" y="287338"/>
            <a:ext cx="7788275" cy="1449387"/>
          </a:xfrm>
        </p:spPr>
        <p:txBody>
          <a:bodyPr>
            <a:normAutofit/>
          </a:bodyPr>
          <a:lstStyle/>
          <a:p>
            <a:r>
              <a:rPr lang="en-US" sz="4000" dirty="0"/>
              <a:t>Sales and Operations Planning</a:t>
            </a:r>
          </a:p>
        </p:txBody>
      </p:sp>
      <p:sp>
        <p:nvSpPr>
          <p:cNvPr id="3" name="Content Placeholder 2">
            <a:extLst>
              <a:ext uri="{FF2B5EF4-FFF2-40B4-BE49-F238E27FC236}">
                <a16:creationId xmlns:a16="http://schemas.microsoft.com/office/drawing/2014/main" id="{EE6AD1C0-5EB8-469D-A4CB-7BC0FFD0DE81}"/>
              </a:ext>
            </a:extLst>
          </p:cNvPr>
          <p:cNvSpPr>
            <a:spLocks noGrp="1"/>
          </p:cNvSpPr>
          <p:nvPr>
            <p:ph idx="1"/>
          </p:nvPr>
        </p:nvSpPr>
        <p:spPr>
          <a:xfrm>
            <a:off x="822325" y="1846263"/>
            <a:ext cx="7712076" cy="4173537"/>
          </a:xfrm>
        </p:spPr>
        <p:txBody>
          <a:bodyPr/>
          <a:lstStyle/>
          <a:p>
            <a:pPr marL="292608" indent="-292608" eaLnBrk="1" fontAlgn="auto" hangingPunct="1">
              <a:buClr>
                <a:schemeClr val="accent1">
                  <a:lumMod val="75000"/>
                </a:schemeClr>
              </a:buClr>
              <a:buFont typeface="Arial" panose="020B0604020202020204" pitchFamily="34" charset="0"/>
              <a:buChar char="•"/>
              <a:defRPr/>
            </a:pPr>
            <a:r>
              <a:rPr lang="en-US" sz="2800" dirty="0">
                <a:solidFill>
                  <a:srgbClr val="0070C0"/>
                </a:solidFill>
              </a:rPr>
              <a:t>Matching supply and demand </a:t>
            </a:r>
            <a:r>
              <a:rPr lang="en-US" sz="2800" dirty="0">
                <a:solidFill>
                  <a:schemeClr val="tx1">
                    <a:lumMod val="75000"/>
                    <a:lumOff val="25000"/>
                  </a:schemeClr>
                </a:solidFill>
              </a:rPr>
              <a:t>over a medium time range.</a:t>
            </a:r>
          </a:p>
          <a:p>
            <a:pPr marL="292608" indent="-292608" eaLnBrk="1" fontAlgn="auto" hangingPunct="1">
              <a:buClr>
                <a:schemeClr val="accent1">
                  <a:lumMod val="75000"/>
                </a:schemeClr>
              </a:buClr>
              <a:buFont typeface="Arial" panose="020B0604020202020204" pitchFamily="34" charset="0"/>
              <a:buChar char="•"/>
              <a:defRPr/>
            </a:pPr>
            <a:r>
              <a:rPr lang="en-US" sz="2800" dirty="0">
                <a:solidFill>
                  <a:schemeClr val="tx1">
                    <a:lumMod val="75000"/>
                    <a:lumOff val="25000"/>
                  </a:schemeClr>
                </a:solidFill>
              </a:rPr>
              <a:t>Time horizon of about 12 months.</a:t>
            </a:r>
          </a:p>
          <a:p>
            <a:pPr marL="292608" indent="-292608" eaLnBrk="1" fontAlgn="auto" hangingPunct="1">
              <a:buClr>
                <a:schemeClr val="accent1">
                  <a:lumMod val="75000"/>
                </a:schemeClr>
              </a:buClr>
              <a:buFont typeface="Arial" panose="020B0604020202020204" pitchFamily="34" charset="0"/>
              <a:buChar char="•"/>
              <a:defRPr/>
            </a:pPr>
            <a:r>
              <a:rPr lang="en-US" sz="2800" i="1" dirty="0">
                <a:solidFill>
                  <a:srgbClr val="0070C0"/>
                </a:solidFill>
              </a:rPr>
              <a:t>Aggregated</a:t>
            </a:r>
            <a:r>
              <a:rPr lang="en-US" sz="2800" dirty="0">
                <a:solidFill>
                  <a:srgbClr val="0070C0"/>
                </a:solidFill>
              </a:rPr>
              <a:t> demand </a:t>
            </a:r>
            <a:r>
              <a:rPr lang="en-US" sz="2800" dirty="0">
                <a:solidFill>
                  <a:schemeClr val="tx1">
                    <a:lumMod val="75000"/>
                    <a:lumOff val="25000"/>
                  </a:schemeClr>
                </a:solidFill>
              </a:rPr>
              <a:t>for one or few categories of product. Demand may fluctuate or be uncertain.</a:t>
            </a:r>
          </a:p>
          <a:p>
            <a:pPr marL="292608" indent="-292608" eaLnBrk="1" fontAlgn="auto" hangingPunct="1">
              <a:buClr>
                <a:schemeClr val="accent1">
                  <a:lumMod val="75000"/>
                </a:schemeClr>
              </a:buClr>
              <a:buFont typeface="Arial" panose="020B0604020202020204" pitchFamily="34" charset="0"/>
              <a:buChar char="•"/>
              <a:defRPr/>
            </a:pPr>
            <a:r>
              <a:rPr lang="en-US" sz="2800" dirty="0">
                <a:solidFill>
                  <a:schemeClr val="tx1">
                    <a:lumMod val="75000"/>
                    <a:lumOff val="25000"/>
                  </a:schemeClr>
                </a:solidFill>
              </a:rPr>
              <a:t>Possible to change both supply and demand.</a:t>
            </a:r>
          </a:p>
          <a:p>
            <a:pPr marL="292608" indent="-292608" eaLnBrk="1" fontAlgn="auto" hangingPunct="1">
              <a:buClr>
                <a:schemeClr val="accent1">
                  <a:lumMod val="75000"/>
                </a:schemeClr>
              </a:buClr>
              <a:buFont typeface="Arial" panose="020B0604020202020204" pitchFamily="34" charset="0"/>
              <a:buChar char="•"/>
              <a:defRPr/>
            </a:pPr>
            <a:r>
              <a:rPr lang="en-US" sz="2800" dirty="0">
                <a:solidFill>
                  <a:schemeClr val="tx1">
                    <a:lumMod val="75000"/>
                    <a:lumOff val="25000"/>
                  </a:schemeClr>
                </a:solidFill>
              </a:rPr>
              <a:t>Variety of management objectives.</a:t>
            </a:r>
          </a:p>
          <a:p>
            <a:pPr marL="292608" indent="-292608" eaLnBrk="1" fontAlgn="auto" hangingPunct="1">
              <a:buClr>
                <a:schemeClr val="accent1">
                  <a:lumMod val="75000"/>
                </a:schemeClr>
              </a:buClr>
              <a:buFont typeface="Arial" panose="020B0604020202020204" pitchFamily="34" charset="0"/>
              <a:buChar char="•"/>
              <a:defRPr/>
            </a:pPr>
            <a:r>
              <a:rPr lang="en-US" sz="2800" dirty="0">
                <a:solidFill>
                  <a:schemeClr val="tx1">
                    <a:lumMod val="75000"/>
                    <a:lumOff val="25000"/>
                  </a:schemeClr>
                </a:solidFill>
              </a:rPr>
              <a:t>Facilities are fixed (cannot be expanded or reduced) during this planning timeframe.</a:t>
            </a:r>
          </a:p>
        </p:txBody>
      </p:sp>
    </p:spTree>
    <p:extLst>
      <p:ext uri="{BB962C8B-B14F-4D97-AF65-F5344CB8AC3E}">
        <p14:creationId xmlns:p14="http://schemas.microsoft.com/office/powerpoint/2010/main" val="27085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17297-377A-4B23-9790-EBDC0397B444}"/>
              </a:ext>
            </a:extLst>
          </p:cNvPr>
          <p:cNvSpPr>
            <a:spLocks noGrp="1"/>
          </p:cNvSpPr>
          <p:nvPr>
            <p:ph type="title"/>
          </p:nvPr>
        </p:nvSpPr>
        <p:spPr>
          <a:xfrm>
            <a:off x="822325" y="287338"/>
            <a:ext cx="7483475" cy="1449387"/>
          </a:xfrm>
        </p:spPr>
        <p:txBody>
          <a:bodyPr>
            <a:normAutofit/>
          </a:bodyPr>
          <a:lstStyle/>
          <a:p>
            <a:r>
              <a:rPr lang="en-US" sz="4000" dirty="0"/>
              <a:t>Cross-Functional Nature of Sales and Operations Planning</a:t>
            </a:r>
          </a:p>
        </p:txBody>
      </p:sp>
      <p:sp>
        <p:nvSpPr>
          <p:cNvPr id="3" name="Content Placeholder 2">
            <a:extLst>
              <a:ext uri="{FF2B5EF4-FFF2-40B4-BE49-F238E27FC236}">
                <a16:creationId xmlns:a16="http://schemas.microsoft.com/office/drawing/2014/main" id="{75CBC421-0316-4653-851C-B9518C57C1B0}"/>
              </a:ext>
            </a:extLst>
          </p:cNvPr>
          <p:cNvSpPr>
            <a:spLocks noGrp="1"/>
          </p:cNvSpPr>
          <p:nvPr>
            <p:ph idx="1"/>
          </p:nvPr>
        </p:nvSpPr>
        <p:spPr>
          <a:xfrm>
            <a:off x="822325" y="1846263"/>
            <a:ext cx="5045075" cy="2649537"/>
          </a:xfrm>
        </p:spPr>
        <p:txBody>
          <a:bodyPr/>
          <a:lstStyle/>
          <a:p>
            <a:r>
              <a:rPr lang="en-US" sz="2200" dirty="0"/>
              <a:t>Budgeting: closely tied to aggregate plan</a:t>
            </a:r>
          </a:p>
          <a:p>
            <a:r>
              <a:rPr lang="en-US" sz="2200" dirty="0"/>
              <a:t>H</a:t>
            </a:r>
            <a:r>
              <a:rPr lang="en-US" sz="100" dirty="0"/>
              <a:t> </a:t>
            </a:r>
            <a:r>
              <a:rPr lang="en-US" sz="2200" dirty="0"/>
              <a:t>R: workforce availability</a:t>
            </a:r>
          </a:p>
          <a:p>
            <a:r>
              <a:rPr lang="en-US" sz="2200" dirty="0"/>
              <a:t>Operations: capacity/inventory planning</a:t>
            </a:r>
          </a:p>
          <a:p>
            <a:r>
              <a:rPr lang="en-US" sz="2200" dirty="0"/>
              <a:t>Accounting: cost analysis</a:t>
            </a:r>
          </a:p>
          <a:p>
            <a:r>
              <a:rPr lang="en-US" sz="2200" dirty="0"/>
              <a:t>Finance: capital investments</a:t>
            </a:r>
          </a:p>
          <a:p>
            <a:r>
              <a:rPr lang="en-US" sz="2200" dirty="0"/>
              <a:t>Marketing: sales plan</a:t>
            </a:r>
          </a:p>
        </p:txBody>
      </p:sp>
      <p:sp>
        <p:nvSpPr>
          <p:cNvPr id="4" name="Content Placeholder 3">
            <a:extLst>
              <a:ext uri="{FF2B5EF4-FFF2-40B4-BE49-F238E27FC236}">
                <a16:creationId xmlns:a16="http://schemas.microsoft.com/office/drawing/2014/main" id="{19E519A7-4391-4B9C-B32A-919AE58080EB}"/>
              </a:ext>
            </a:extLst>
          </p:cNvPr>
          <p:cNvSpPr>
            <a:spLocks noGrp="1"/>
          </p:cNvSpPr>
          <p:nvPr>
            <p:ph idx="11"/>
          </p:nvPr>
        </p:nvSpPr>
        <p:spPr>
          <a:xfrm>
            <a:off x="3200400" y="4724400"/>
            <a:ext cx="3030748" cy="762000"/>
          </a:xfrm>
        </p:spPr>
        <p:txBody>
          <a:bodyPr/>
          <a:lstStyle/>
          <a:p>
            <a:r>
              <a:rPr lang="en-US" sz="1600" dirty="0"/>
              <a:t>See Operations Leader box (in text) for how Hostess uses sales and operations planning.</a:t>
            </a:r>
          </a:p>
        </p:txBody>
      </p:sp>
      <p:pic>
        <p:nvPicPr>
          <p:cNvPr id="6" name="Picture 3" descr="Twinkies on a plate&#10;&#10;Description automatically generated">
            <a:extLst>
              <a:ext uri="{FF2B5EF4-FFF2-40B4-BE49-F238E27FC236}">
                <a16:creationId xmlns:a16="http://schemas.microsoft.com/office/drawing/2014/main" id="{0A3A07BF-A962-46EA-B020-FD9D722834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56313" y="3565525"/>
            <a:ext cx="2736850" cy="180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a:extLst>
              <a:ext uri="{FF2B5EF4-FFF2-40B4-BE49-F238E27FC236}">
                <a16:creationId xmlns:a16="http://schemas.microsoft.com/office/drawing/2014/main" id="{FCCBE49A-2A88-41F7-BD57-9DD424F3259C}"/>
              </a:ext>
            </a:extLst>
          </p:cNvPr>
          <p:cNvSpPr>
            <a:spLocks noChangeArrowheads="1"/>
          </p:cNvSpPr>
          <p:nvPr/>
        </p:nvSpPr>
        <p:spPr bwMode="auto">
          <a:xfrm>
            <a:off x="7027863" y="5434013"/>
            <a:ext cx="1277937"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en-US" sz="800">
                <a:solidFill>
                  <a:srgbClr val="211D1E"/>
                </a:solidFill>
                <a:latin typeface="Proxima Nova Lt"/>
              </a:rPr>
              <a:t>bhofack2/Getty Images </a:t>
            </a:r>
            <a:endParaRPr lang="en-US" altLang="en-US"/>
          </a:p>
        </p:txBody>
      </p:sp>
    </p:spTree>
    <p:extLst>
      <p:ext uri="{BB962C8B-B14F-4D97-AF65-F5344CB8AC3E}">
        <p14:creationId xmlns:p14="http://schemas.microsoft.com/office/powerpoint/2010/main" val="1230289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17297-377A-4B23-9790-EBDC0397B444}"/>
              </a:ext>
            </a:extLst>
          </p:cNvPr>
          <p:cNvSpPr>
            <a:spLocks noGrp="1"/>
          </p:cNvSpPr>
          <p:nvPr>
            <p:ph type="title"/>
          </p:nvPr>
        </p:nvSpPr>
        <p:spPr>
          <a:xfrm>
            <a:off x="822325" y="287338"/>
            <a:ext cx="7483475" cy="1449387"/>
          </a:xfrm>
        </p:spPr>
        <p:txBody>
          <a:bodyPr>
            <a:normAutofit/>
          </a:bodyPr>
          <a:lstStyle/>
          <a:p>
            <a:r>
              <a:rPr lang="en-US" sz="4000" dirty="0"/>
              <a:t>Cross-Functional Nature of Sales and Operations Planning </a:t>
            </a:r>
            <a:r>
              <a:rPr lang="en-US" sz="2800" dirty="0"/>
              <a:t>(Figure 11.3)</a:t>
            </a:r>
          </a:p>
        </p:txBody>
      </p:sp>
      <p:pic>
        <p:nvPicPr>
          <p:cNvPr id="8" name="Picture 7" descr="Flowchart illustrates the relationship between S&amp;OP and various other functions.">
            <a:extLst>
              <a:ext uri="{FF2B5EF4-FFF2-40B4-BE49-F238E27FC236}">
                <a16:creationId xmlns:a16="http://schemas.microsoft.com/office/drawing/2014/main" id="{88B1BD22-11BB-4146-9C60-E05461577652}"/>
              </a:ext>
            </a:extLst>
          </p:cNvPr>
          <p:cNvPicPr>
            <a:picLocks noChangeAspect="1"/>
          </p:cNvPicPr>
          <p:nvPr/>
        </p:nvPicPr>
        <p:blipFill>
          <a:blip r:embed="rId2"/>
          <a:stretch>
            <a:fillRect/>
          </a:stretch>
        </p:blipFill>
        <p:spPr>
          <a:xfrm>
            <a:off x="2417344" y="1841339"/>
            <a:ext cx="4738942" cy="3899191"/>
          </a:xfrm>
          <a:prstGeom prst="rect">
            <a:avLst/>
          </a:prstGeom>
        </p:spPr>
      </p:pic>
      <p:sp>
        <p:nvSpPr>
          <p:cNvPr id="5" name="Content Placeholder 4">
            <a:extLst>
              <a:ext uri="{FF2B5EF4-FFF2-40B4-BE49-F238E27FC236}">
                <a16:creationId xmlns:a16="http://schemas.microsoft.com/office/drawing/2014/main" id="{5F11148A-AB2C-40C2-BE73-EB0E340C6B06}"/>
              </a:ext>
            </a:extLst>
          </p:cNvPr>
          <p:cNvSpPr>
            <a:spLocks noGrp="1"/>
          </p:cNvSpPr>
          <p:nvPr>
            <p:ph idx="12"/>
          </p:nvPr>
        </p:nvSpPr>
        <p:spPr>
          <a:xfrm>
            <a:off x="2816352" y="6035040"/>
            <a:ext cx="3355848" cy="228600"/>
          </a:xfrm>
        </p:spPr>
        <p:txBody>
          <a:bodyPr/>
          <a:lstStyle/>
          <a:p>
            <a:pPr algn="ctr"/>
            <a:r>
              <a:rPr lang="en-US" sz="1200" dirty="0">
                <a:hlinkClick r:id="rId3" action="ppaction://hlinksldjump"/>
              </a:rPr>
              <a:t>Access the text alternative for slide images.</a:t>
            </a:r>
          </a:p>
        </p:txBody>
      </p:sp>
    </p:spTree>
    <p:extLst>
      <p:ext uri="{BB962C8B-B14F-4D97-AF65-F5344CB8AC3E}">
        <p14:creationId xmlns:p14="http://schemas.microsoft.com/office/powerpoint/2010/main" val="10070878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DD1D9A-AC55-4EFA-8596-C3527C574DA4}"/>
              </a:ext>
            </a:extLst>
          </p:cNvPr>
          <p:cNvSpPr>
            <a:spLocks noGrp="1"/>
          </p:cNvSpPr>
          <p:nvPr>
            <p:ph type="title"/>
          </p:nvPr>
        </p:nvSpPr>
        <p:spPr/>
        <p:txBody>
          <a:bodyPr>
            <a:normAutofit/>
          </a:bodyPr>
          <a:lstStyle/>
          <a:p>
            <a:r>
              <a:rPr lang="en-US" sz="4000" dirty="0"/>
              <a:t>Demand Management</a:t>
            </a:r>
          </a:p>
        </p:txBody>
      </p:sp>
      <p:sp>
        <p:nvSpPr>
          <p:cNvPr id="3" name="Content Placeholder 2">
            <a:extLst>
              <a:ext uri="{FF2B5EF4-FFF2-40B4-BE49-F238E27FC236}">
                <a16:creationId xmlns:a16="http://schemas.microsoft.com/office/drawing/2014/main" id="{E289C7A1-1427-4CCD-9466-CA493B8C5A51}"/>
              </a:ext>
            </a:extLst>
          </p:cNvPr>
          <p:cNvSpPr>
            <a:spLocks noGrp="1"/>
          </p:cNvSpPr>
          <p:nvPr>
            <p:ph idx="1"/>
          </p:nvPr>
        </p:nvSpPr>
        <p:spPr/>
        <p:txBody>
          <a:bodyPr/>
          <a:lstStyle/>
          <a:p>
            <a:r>
              <a:rPr lang="en-US" sz="2600" b="1" dirty="0">
                <a:solidFill>
                  <a:schemeClr val="tx1"/>
                </a:solidFill>
              </a:rPr>
              <a:t>Influence demand through:</a:t>
            </a:r>
          </a:p>
        </p:txBody>
      </p:sp>
      <p:sp>
        <p:nvSpPr>
          <p:cNvPr id="4" name="Content Placeholder 3">
            <a:extLst>
              <a:ext uri="{FF2B5EF4-FFF2-40B4-BE49-F238E27FC236}">
                <a16:creationId xmlns:a16="http://schemas.microsoft.com/office/drawing/2014/main" id="{4477087A-54CD-4079-B360-DA7341101E9E}"/>
              </a:ext>
            </a:extLst>
          </p:cNvPr>
          <p:cNvSpPr>
            <a:spLocks noGrp="1"/>
          </p:cNvSpPr>
          <p:nvPr>
            <p:ph idx="11"/>
          </p:nvPr>
        </p:nvSpPr>
        <p:spPr>
          <a:xfrm>
            <a:off x="820948" y="2514600"/>
            <a:ext cx="7543800" cy="3124200"/>
          </a:xfrm>
        </p:spPr>
        <p:txBody>
          <a:bodyPr/>
          <a:lstStyle/>
          <a:p>
            <a:r>
              <a:rPr lang="en-US" sz="2400" dirty="0"/>
              <a:t>Pricing</a:t>
            </a:r>
          </a:p>
          <a:p>
            <a:r>
              <a:rPr lang="en-US" sz="2400" dirty="0"/>
              <a:t>Advertising and promotion</a:t>
            </a:r>
          </a:p>
          <a:p>
            <a:r>
              <a:rPr lang="en-US" sz="2400" dirty="0"/>
              <a:t>Backlogs or reservations (shift demand)</a:t>
            </a:r>
          </a:p>
          <a:p>
            <a:r>
              <a:rPr lang="en-US" sz="2400" dirty="0"/>
              <a:t>Development of complementary offerings</a:t>
            </a:r>
          </a:p>
          <a:p>
            <a:pPr>
              <a:buClr>
                <a:schemeClr val="accent1">
                  <a:lumMod val="75000"/>
                </a:schemeClr>
              </a:buClr>
            </a:pPr>
            <a:r>
              <a:rPr lang="en-US" sz="2200" dirty="0"/>
              <a:t>Seasonal products/service spread demand.</a:t>
            </a:r>
          </a:p>
          <a:p>
            <a:pPr marL="291600" indent="-291600">
              <a:buClr>
                <a:schemeClr val="accent1">
                  <a:lumMod val="75000"/>
                </a:schemeClr>
              </a:buClr>
              <a:buFont typeface="Arial" panose="020B0604020202020204" pitchFamily="34" charset="0"/>
              <a:buChar char="•"/>
            </a:pPr>
            <a:r>
              <a:rPr lang="en-US" dirty="0"/>
              <a:t>Lawn mower, snowblower.</a:t>
            </a:r>
          </a:p>
          <a:p>
            <a:pPr marL="291600" indent="-291600">
              <a:buClr>
                <a:schemeClr val="accent1">
                  <a:lumMod val="75000"/>
                </a:schemeClr>
              </a:buClr>
              <a:buFont typeface="Arial" panose="020B0604020202020204" pitchFamily="34" charset="0"/>
              <a:buChar char="•"/>
            </a:pPr>
            <a:r>
              <a:rPr lang="en-US" dirty="0"/>
              <a:t>Ski resort, mountain biking.</a:t>
            </a:r>
          </a:p>
        </p:txBody>
      </p:sp>
    </p:spTree>
    <p:extLst>
      <p:ext uri="{BB962C8B-B14F-4D97-AF65-F5344CB8AC3E}">
        <p14:creationId xmlns:p14="http://schemas.microsoft.com/office/powerpoint/2010/main" val="27284883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DD1D9A-AC55-4EFA-8596-C3527C574DA4}"/>
              </a:ext>
            </a:extLst>
          </p:cNvPr>
          <p:cNvSpPr>
            <a:spLocks noGrp="1"/>
          </p:cNvSpPr>
          <p:nvPr>
            <p:ph type="title"/>
          </p:nvPr>
        </p:nvSpPr>
        <p:spPr/>
        <p:txBody>
          <a:bodyPr>
            <a:normAutofit/>
          </a:bodyPr>
          <a:lstStyle/>
          <a:p>
            <a:r>
              <a:rPr lang="en-US" sz="4000" dirty="0"/>
              <a:t>Supply Management</a:t>
            </a:r>
          </a:p>
        </p:txBody>
      </p:sp>
      <p:sp>
        <p:nvSpPr>
          <p:cNvPr id="3" name="Content Placeholder 2">
            <a:extLst>
              <a:ext uri="{FF2B5EF4-FFF2-40B4-BE49-F238E27FC236}">
                <a16:creationId xmlns:a16="http://schemas.microsoft.com/office/drawing/2014/main" id="{E289C7A1-1427-4CCD-9466-CA493B8C5A51}"/>
              </a:ext>
            </a:extLst>
          </p:cNvPr>
          <p:cNvSpPr>
            <a:spLocks noGrp="1"/>
          </p:cNvSpPr>
          <p:nvPr>
            <p:ph idx="1"/>
          </p:nvPr>
        </p:nvSpPr>
        <p:spPr/>
        <p:txBody>
          <a:bodyPr/>
          <a:lstStyle/>
          <a:p>
            <a:r>
              <a:rPr lang="en-US" sz="2600" b="1" dirty="0">
                <a:solidFill>
                  <a:schemeClr val="tx1"/>
                </a:solidFill>
              </a:rPr>
              <a:t>Influence (control) supply through:</a:t>
            </a:r>
          </a:p>
        </p:txBody>
      </p:sp>
      <p:sp>
        <p:nvSpPr>
          <p:cNvPr id="4" name="Content Placeholder 3">
            <a:extLst>
              <a:ext uri="{FF2B5EF4-FFF2-40B4-BE49-F238E27FC236}">
                <a16:creationId xmlns:a16="http://schemas.microsoft.com/office/drawing/2014/main" id="{4477087A-54CD-4079-B360-DA7341101E9E}"/>
              </a:ext>
            </a:extLst>
          </p:cNvPr>
          <p:cNvSpPr>
            <a:spLocks noGrp="1"/>
          </p:cNvSpPr>
          <p:nvPr>
            <p:ph idx="11"/>
          </p:nvPr>
        </p:nvSpPr>
        <p:spPr>
          <a:xfrm>
            <a:off x="820948" y="2514600"/>
            <a:ext cx="7543800" cy="3657600"/>
          </a:xfrm>
        </p:spPr>
        <p:txBody>
          <a:bodyPr/>
          <a:lstStyle/>
          <a:p>
            <a:r>
              <a:rPr lang="en-US" sz="2400" dirty="0"/>
              <a:t>Hiring and layoff of employees</a:t>
            </a:r>
          </a:p>
          <a:p>
            <a:r>
              <a:rPr lang="en-US" sz="2400" dirty="0"/>
              <a:t>Using overtime and undertime</a:t>
            </a:r>
          </a:p>
          <a:p>
            <a:r>
              <a:rPr lang="en-US" sz="2400" dirty="0"/>
              <a:t>Using part-time or temporary labor</a:t>
            </a:r>
          </a:p>
          <a:p>
            <a:r>
              <a:rPr lang="en-US" sz="2400" dirty="0"/>
              <a:t>Carrying inventory</a:t>
            </a:r>
          </a:p>
          <a:p>
            <a:r>
              <a:rPr lang="en-US" sz="2400" dirty="0"/>
              <a:t>Outsourcing/subcontracting</a:t>
            </a:r>
          </a:p>
          <a:p>
            <a:r>
              <a:rPr lang="en-US" sz="2400" dirty="0"/>
              <a:t>Cooperative arrangements</a:t>
            </a:r>
          </a:p>
          <a:p>
            <a:pPr marL="292608" indent="-292608">
              <a:buClr>
                <a:schemeClr val="accent1">
                  <a:lumMod val="75000"/>
                </a:schemeClr>
              </a:buClr>
              <a:buFont typeface="Arial" panose="020B0604020202020204" pitchFamily="34" charset="0"/>
              <a:buChar char="•"/>
            </a:pPr>
            <a:r>
              <a:rPr lang="en-US" sz="2200" dirty="0"/>
              <a:t>Share capacity during demand peaks; for example, airlines, hotels, utilities.</a:t>
            </a:r>
          </a:p>
        </p:txBody>
      </p:sp>
    </p:spTree>
    <p:extLst>
      <p:ext uri="{BB962C8B-B14F-4D97-AF65-F5344CB8AC3E}">
        <p14:creationId xmlns:p14="http://schemas.microsoft.com/office/powerpoint/2010/main" val="26832093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27EF8-DC54-4A87-B902-9EF2AF42772C}"/>
              </a:ext>
            </a:extLst>
          </p:cNvPr>
          <p:cNvSpPr>
            <a:spLocks noGrp="1"/>
          </p:cNvSpPr>
          <p:nvPr>
            <p:ph type="title"/>
          </p:nvPr>
        </p:nvSpPr>
        <p:spPr/>
        <p:txBody>
          <a:bodyPr>
            <a:normAutofit/>
          </a:bodyPr>
          <a:lstStyle/>
          <a:p>
            <a:r>
              <a:rPr lang="en-US" sz="4000" dirty="0"/>
              <a:t>Aggregate Planning Strategies</a:t>
            </a:r>
          </a:p>
        </p:txBody>
      </p:sp>
      <p:sp>
        <p:nvSpPr>
          <p:cNvPr id="3" name="Content Placeholder 2">
            <a:extLst>
              <a:ext uri="{FF2B5EF4-FFF2-40B4-BE49-F238E27FC236}">
                <a16:creationId xmlns:a16="http://schemas.microsoft.com/office/drawing/2014/main" id="{435B5F5D-DBC3-4848-8D1C-0DACE0C32427}"/>
              </a:ext>
            </a:extLst>
          </p:cNvPr>
          <p:cNvSpPr>
            <a:spLocks noGrp="1"/>
          </p:cNvSpPr>
          <p:nvPr>
            <p:ph idx="1"/>
          </p:nvPr>
        </p:nvSpPr>
        <p:spPr>
          <a:xfrm>
            <a:off x="822325" y="1846264"/>
            <a:ext cx="3521075" cy="1400962"/>
          </a:xfrm>
        </p:spPr>
        <p:txBody>
          <a:bodyPr/>
          <a:lstStyle/>
          <a:p>
            <a:r>
              <a:rPr lang="en-US" altLang="en-US" sz="2800" dirty="0">
                <a:solidFill>
                  <a:srgbClr val="0070C0"/>
                </a:solidFill>
                <a:latin typeface="Calibri" panose="020F0502020204030204" pitchFamily="34" charset="0"/>
              </a:rPr>
              <a:t>Level</a:t>
            </a:r>
            <a:r>
              <a:rPr lang="en-US" altLang="en-US" sz="2800" dirty="0">
                <a:latin typeface="Calibri" panose="020F0502020204030204" pitchFamily="34" charset="0"/>
              </a:rPr>
              <a:t> Strategy</a:t>
            </a:r>
            <a:endParaRPr lang="en-US" sz="2600" dirty="0">
              <a:latin typeface="Calibri" panose="020F0502020204030204" pitchFamily="34" charset="0"/>
            </a:endParaRPr>
          </a:p>
          <a:p>
            <a:pPr marL="292608" indent="-292608">
              <a:buClr>
                <a:schemeClr val="accent1">
                  <a:lumMod val="75000"/>
                </a:schemeClr>
              </a:buClr>
              <a:buFont typeface="Arial" panose="020B0604020202020204" pitchFamily="34" charset="0"/>
              <a:buChar char="•"/>
            </a:pPr>
            <a:r>
              <a:rPr lang="en-US" sz="2400" dirty="0">
                <a:latin typeface="Calibri" panose="020F0502020204030204" pitchFamily="34" charset="0"/>
              </a:rPr>
              <a:t>Constant workforce size.</a:t>
            </a:r>
          </a:p>
          <a:p>
            <a:pPr marL="292608" indent="-292608">
              <a:buClr>
                <a:schemeClr val="accent1">
                  <a:lumMod val="75000"/>
                </a:schemeClr>
              </a:buClr>
              <a:buFont typeface="Arial" panose="020B0604020202020204" pitchFamily="34" charset="0"/>
              <a:buChar char="•"/>
            </a:pPr>
            <a:r>
              <a:rPr lang="en-US" sz="2400" dirty="0">
                <a:latin typeface="Calibri" panose="020F0502020204030204" pitchFamily="34" charset="0"/>
              </a:rPr>
              <a:t>Inventory as buffer.</a:t>
            </a:r>
          </a:p>
        </p:txBody>
      </p:sp>
      <p:sp>
        <p:nvSpPr>
          <p:cNvPr id="4" name="Content Placeholder 3">
            <a:extLst>
              <a:ext uri="{FF2B5EF4-FFF2-40B4-BE49-F238E27FC236}">
                <a16:creationId xmlns:a16="http://schemas.microsoft.com/office/drawing/2014/main" id="{BE90BFF5-7173-42C6-90C4-34A4E6AACB1B}"/>
              </a:ext>
            </a:extLst>
          </p:cNvPr>
          <p:cNvSpPr>
            <a:spLocks noGrp="1"/>
          </p:cNvSpPr>
          <p:nvPr>
            <p:ph idx="11"/>
          </p:nvPr>
        </p:nvSpPr>
        <p:spPr>
          <a:xfrm>
            <a:off x="820948" y="3429000"/>
            <a:ext cx="3751052" cy="2109372"/>
          </a:xfrm>
        </p:spPr>
        <p:txBody>
          <a:bodyPr/>
          <a:lstStyle/>
          <a:p>
            <a:r>
              <a:rPr lang="en-US" altLang="en-US" sz="2800" dirty="0">
                <a:solidFill>
                  <a:srgbClr val="0070C0"/>
                </a:solidFill>
                <a:latin typeface="Calibri" panose="020F0502020204030204" pitchFamily="34" charset="0"/>
              </a:rPr>
              <a:t>Chase</a:t>
            </a:r>
            <a:r>
              <a:rPr lang="en-US" altLang="en-US" sz="2800" dirty="0">
                <a:latin typeface="Calibri" panose="020F0502020204030204" pitchFamily="34" charset="0"/>
              </a:rPr>
              <a:t> Strategy</a:t>
            </a:r>
            <a:endParaRPr lang="en-US" sz="2600" dirty="0">
              <a:latin typeface="Calibri" panose="020F0502020204030204" pitchFamily="34" charset="0"/>
            </a:endParaRPr>
          </a:p>
          <a:p>
            <a:pPr marL="292608" indent="-292608">
              <a:buClr>
                <a:schemeClr val="accent1">
                  <a:lumMod val="75000"/>
                </a:schemeClr>
              </a:buClr>
              <a:buFont typeface="Arial" panose="020B0604020202020204" pitchFamily="34" charset="0"/>
              <a:buChar char="•"/>
            </a:pPr>
            <a:r>
              <a:rPr lang="en-US" sz="2400" dirty="0">
                <a:latin typeface="Calibri" panose="020F0502020204030204" pitchFamily="34" charset="0"/>
              </a:rPr>
              <a:t>Vary workforce size.</a:t>
            </a:r>
          </a:p>
          <a:p>
            <a:pPr marL="292608" indent="-292608">
              <a:buClr>
                <a:schemeClr val="accent1">
                  <a:lumMod val="75000"/>
                </a:schemeClr>
              </a:buClr>
              <a:buFont typeface="Arial" panose="020B0604020202020204" pitchFamily="34" charset="0"/>
              <a:buChar char="•"/>
            </a:pPr>
            <a:r>
              <a:rPr lang="en-US" sz="2400" dirty="0">
                <a:latin typeface="Calibri" panose="020F0502020204030204" pitchFamily="34" charset="0"/>
              </a:rPr>
              <a:t>Produce to meet demand.</a:t>
            </a:r>
          </a:p>
          <a:p>
            <a:pPr marL="292608" indent="-292608">
              <a:buClr>
                <a:schemeClr val="accent1">
                  <a:lumMod val="75000"/>
                </a:schemeClr>
              </a:buClr>
              <a:buFont typeface="Arial" panose="020B0604020202020204" pitchFamily="34" charset="0"/>
              <a:buChar char="•"/>
            </a:pPr>
            <a:r>
              <a:rPr lang="en-US" sz="2400" dirty="0">
                <a:latin typeface="Calibri" panose="020F0502020204030204" pitchFamily="34" charset="0"/>
              </a:rPr>
              <a:t>Typical for services.</a:t>
            </a:r>
          </a:p>
        </p:txBody>
      </p:sp>
      <p:sp>
        <p:nvSpPr>
          <p:cNvPr id="13" name="TextBox 2">
            <a:extLst>
              <a:ext uri="{FF2B5EF4-FFF2-40B4-BE49-F238E27FC236}">
                <a16:creationId xmlns:a16="http://schemas.microsoft.com/office/drawing/2014/main" id="{06B8D6E4-FDB2-4D1B-B148-014749AC4746}"/>
              </a:ext>
            </a:extLst>
          </p:cNvPr>
          <p:cNvSpPr txBox="1">
            <a:spLocks noChangeArrowheads="1"/>
          </p:cNvSpPr>
          <p:nvPr/>
        </p:nvSpPr>
        <p:spPr bwMode="auto">
          <a:xfrm>
            <a:off x="5553075" y="4564063"/>
            <a:ext cx="3133725" cy="12017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en-US"/>
              <a:t>Travelers (insurance) uses a level strategy but meets peak demand during disasters (see Operations Leader box in text).</a:t>
            </a:r>
          </a:p>
        </p:txBody>
      </p:sp>
      <p:pic>
        <p:nvPicPr>
          <p:cNvPr id="14" name="Picture 3" descr="Photo of a hurricane&#10;&#10;Description automatically generated">
            <a:extLst>
              <a:ext uri="{FF2B5EF4-FFF2-40B4-BE49-F238E27FC236}">
                <a16:creationId xmlns:a16="http://schemas.microsoft.com/office/drawing/2014/main" id="{E6487F66-A5A2-495E-9562-3D34744F2F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7350" y="2293938"/>
            <a:ext cx="3219450" cy="200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2">
            <a:extLst>
              <a:ext uri="{FF2B5EF4-FFF2-40B4-BE49-F238E27FC236}">
                <a16:creationId xmlns:a16="http://schemas.microsoft.com/office/drawing/2014/main" id="{E313E312-4957-429D-B223-4EAE1FA56029}"/>
              </a:ext>
            </a:extLst>
          </p:cNvPr>
          <p:cNvSpPr>
            <a:spLocks noChangeArrowheads="1"/>
          </p:cNvSpPr>
          <p:nvPr/>
        </p:nvSpPr>
        <p:spPr bwMode="auto">
          <a:xfrm>
            <a:off x="6510338" y="4298950"/>
            <a:ext cx="121920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en-US" sz="800">
                <a:solidFill>
                  <a:srgbClr val="211D1E"/>
                </a:solidFill>
                <a:latin typeface="Proxima Nova Lt"/>
              </a:rPr>
              <a:t>FotoKina/Shutterstock </a:t>
            </a:r>
            <a:endParaRPr lang="en-US" altLang="en-US"/>
          </a:p>
        </p:txBody>
      </p:sp>
    </p:spTree>
    <p:extLst>
      <p:ext uri="{BB962C8B-B14F-4D97-AF65-F5344CB8AC3E}">
        <p14:creationId xmlns:p14="http://schemas.microsoft.com/office/powerpoint/2010/main" val="10725394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lstStyle/>
          <a:p>
            <a:pPr>
              <a:defRPr/>
            </a:pPr>
            <a:r>
              <a:rPr lang="en-US" altLang="en-US" sz="4000" b="1" dirty="0">
                <a:solidFill>
                  <a:schemeClr val="tx1">
                    <a:lumMod val="75000"/>
                    <a:lumOff val="25000"/>
                  </a:schemeClr>
                </a:solidFill>
              </a:rPr>
              <a:t>Chapter 11 Learning Objectives</a:t>
            </a:r>
            <a:endParaRPr lang="en-US" sz="4000" noProof="0" dirty="0"/>
          </a:p>
        </p:txBody>
      </p:sp>
      <p:sp>
        <p:nvSpPr>
          <p:cNvPr id="3" name="Content Placeholder 2">
            <a:extLst>
              <a:ext uri="{FF2B5EF4-FFF2-40B4-BE49-F238E27FC236}">
                <a16:creationId xmlns:a16="http://schemas.microsoft.com/office/drawing/2014/main" id="{F9DA8477-DEC2-4690-8D56-B1237B6CA5FA}"/>
              </a:ext>
            </a:extLst>
          </p:cNvPr>
          <p:cNvSpPr>
            <a:spLocks noGrp="1"/>
          </p:cNvSpPr>
          <p:nvPr>
            <p:ph idx="1"/>
          </p:nvPr>
        </p:nvSpPr>
        <p:spPr>
          <a:xfrm>
            <a:off x="822324" y="1846263"/>
            <a:ext cx="8016876" cy="4402137"/>
          </a:xfrm>
        </p:spPr>
        <p:txBody>
          <a:bodyPr/>
          <a:lstStyle/>
          <a:p>
            <a:pPr marL="292608" indent="-292608">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L</a:t>
            </a:r>
            <a:r>
              <a:rPr lang="en-US" sz="100" dirty="0">
                <a:solidFill>
                  <a:schemeClr val="tx1">
                    <a:lumMod val="75000"/>
                    <a:lumOff val="25000"/>
                  </a:schemeClr>
                </a:solidFill>
              </a:rPr>
              <a:t> </a:t>
            </a:r>
            <a:r>
              <a:rPr lang="en-US" sz="2400" dirty="0">
                <a:solidFill>
                  <a:schemeClr val="tx1">
                    <a:lumMod val="75000"/>
                    <a:lumOff val="25000"/>
                  </a:schemeClr>
                </a:solidFill>
              </a:rPr>
              <a:t>O 11.1 Define capacity and utilization.</a:t>
            </a:r>
          </a:p>
          <a:p>
            <a:pPr marL="292608" indent="-292608">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L</a:t>
            </a:r>
            <a:r>
              <a:rPr lang="en-US" sz="100" dirty="0">
                <a:solidFill>
                  <a:schemeClr val="tx1">
                    <a:lumMod val="75000"/>
                    <a:lumOff val="25000"/>
                  </a:schemeClr>
                </a:solidFill>
              </a:rPr>
              <a:t> </a:t>
            </a:r>
            <a:r>
              <a:rPr lang="en-US" sz="2400" dirty="0">
                <a:solidFill>
                  <a:schemeClr val="tx1">
                    <a:lumMod val="75000"/>
                    <a:lumOff val="25000"/>
                  </a:schemeClr>
                </a:solidFill>
              </a:rPr>
              <a:t>O 11.2 Illustrate with an example a facilities strategy that considers: amount, size, timing, location and type.</a:t>
            </a:r>
          </a:p>
          <a:p>
            <a:pPr marL="292608" indent="-292608">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L</a:t>
            </a:r>
            <a:r>
              <a:rPr lang="en-US" sz="100" dirty="0">
                <a:solidFill>
                  <a:schemeClr val="tx1">
                    <a:lumMod val="75000"/>
                    <a:lumOff val="25000"/>
                  </a:schemeClr>
                </a:solidFill>
              </a:rPr>
              <a:t> </a:t>
            </a:r>
            <a:r>
              <a:rPr lang="en-US" sz="2400" dirty="0">
                <a:solidFill>
                  <a:schemeClr val="tx1">
                    <a:lumMod val="75000"/>
                    <a:lumOff val="25000"/>
                  </a:schemeClr>
                </a:solidFill>
              </a:rPr>
              <a:t>O 11.3 Explain how sales and operations planning is done.</a:t>
            </a:r>
          </a:p>
          <a:p>
            <a:pPr marL="292608" indent="-292608">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L</a:t>
            </a:r>
            <a:r>
              <a:rPr lang="en-US" sz="100" dirty="0">
                <a:solidFill>
                  <a:schemeClr val="tx1">
                    <a:lumMod val="75000"/>
                    <a:lumOff val="25000"/>
                  </a:schemeClr>
                </a:solidFill>
              </a:rPr>
              <a:t> </a:t>
            </a:r>
            <a:r>
              <a:rPr lang="en-US" sz="2400" dirty="0">
                <a:solidFill>
                  <a:schemeClr val="tx1">
                    <a:lumMod val="75000"/>
                    <a:lumOff val="25000"/>
                  </a:schemeClr>
                </a:solidFill>
              </a:rPr>
              <a:t>O 11.4 Identify the demand and supply options that are available for sales and operations planning.</a:t>
            </a:r>
          </a:p>
          <a:p>
            <a:pPr marL="292608" indent="-292608">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L</a:t>
            </a:r>
            <a:r>
              <a:rPr lang="en-US" sz="100" dirty="0">
                <a:solidFill>
                  <a:schemeClr val="tx1">
                    <a:lumMod val="75000"/>
                    <a:lumOff val="25000"/>
                  </a:schemeClr>
                </a:solidFill>
              </a:rPr>
              <a:t> </a:t>
            </a:r>
            <a:r>
              <a:rPr lang="en-US" sz="2400" dirty="0">
                <a:solidFill>
                  <a:schemeClr val="tx1">
                    <a:lumMod val="75000"/>
                    <a:lumOff val="25000"/>
                  </a:schemeClr>
                </a:solidFill>
              </a:rPr>
              <a:t>O 11.5 Contrast and compare the chase and level strategies.</a:t>
            </a:r>
          </a:p>
          <a:p>
            <a:pPr marL="292608" indent="-292608">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L</a:t>
            </a:r>
            <a:r>
              <a:rPr lang="en-US" sz="100" dirty="0">
                <a:solidFill>
                  <a:schemeClr val="tx1">
                    <a:lumMod val="75000"/>
                    <a:lumOff val="25000"/>
                  </a:schemeClr>
                </a:solidFill>
              </a:rPr>
              <a:t> </a:t>
            </a:r>
            <a:r>
              <a:rPr lang="en-US" sz="2400" dirty="0">
                <a:solidFill>
                  <a:schemeClr val="tx1">
                    <a:lumMod val="75000"/>
                    <a:lumOff val="25000"/>
                  </a:schemeClr>
                </a:solidFill>
              </a:rPr>
              <a:t>O 11.6 Define the various costs associated with aggregate planning.</a:t>
            </a:r>
          </a:p>
          <a:p>
            <a:pPr marL="292608" indent="-292608">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L</a:t>
            </a:r>
            <a:r>
              <a:rPr lang="en-US" sz="100" dirty="0">
                <a:solidFill>
                  <a:schemeClr val="tx1">
                    <a:lumMod val="75000"/>
                    <a:lumOff val="25000"/>
                  </a:schemeClr>
                </a:solidFill>
              </a:rPr>
              <a:t> </a:t>
            </a:r>
            <a:r>
              <a:rPr lang="en-US" sz="2400" dirty="0">
                <a:solidFill>
                  <a:schemeClr val="tx1">
                    <a:lumMod val="75000"/>
                    <a:lumOff val="25000"/>
                  </a:schemeClr>
                </a:solidFill>
              </a:rPr>
              <a:t>O 11.7 Create an alternative strategy for the Hefty Beer Company example.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596E9-C00C-4040-B827-7020512E5DD2}"/>
              </a:ext>
            </a:extLst>
          </p:cNvPr>
          <p:cNvSpPr>
            <a:spLocks noGrp="1"/>
          </p:cNvSpPr>
          <p:nvPr>
            <p:ph type="title"/>
          </p:nvPr>
        </p:nvSpPr>
        <p:spPr/>
        <p:txBody>
          <a:bodyPr>
            <a:normAutofit/>
          </a:bodyPr>
          <a:lstStyle/>
          <a:p>
            <a:r>
              <a:rPr lang="en-US" sz="4000" dirty="0"/>
              <a:t>Aggregate Planning Costs</a:t>
            </a:r>
          </a:p>
        </p:txBody>
      </p:sp>
      <p:pic>
        <p:nvPicPr>
          <p:cNvPr id="13" name="Picture 12">
            <a:extLst>
              <a:ext uri="{FF2B5EF4-FFF2-40B4-BE49-F238E27FC236}">
                <a16:creationId xmlns:a16="http://schemas.microsoft.com/office/drawing/2014/main" id="{D450EE7E-2EC9-41C9-8E27-2C4D64B1BD58}"/>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95557" y="2116548"/>
            <a:ext cx="852243" cy="1382717"/>
          </a:xfrm>
          <a:prstGeom prst="rect">
            <a:avLst/>
          </a:prstGeom>
        </p:spPr>
      </p:pic>
      <p:sp>
        <p:nvSpPr>
          <p:cNvPr id="3" name="Content Placeholder 2">
            <a:extLst>
              <a:ext uri="{FF2B5EF4-FFF2-40B4-BE49-F238E27FC236}">
                <a16:creationId xmlns:a16="http://schemas.microsoft.com/office/drawing/2014/main" id="{9042352D-6D2F-475A-813C-76C3ED14ED51}"/>
              </a:ext>
            </a:extLst>
          </p:cNvPr>
          <p:cNvSpPr>
            <a:spLocks noGrp="1"/>
          </p:cNvSpPr>
          <p:nvPr>
            <p:ph idx="1"/>
          </p:nvPr>
        </p:nvSpPr>
        <p:spPr>
          <a:xfrm>
            <a:off x="1676400" y="1846263"/>
            <a:ext cx="4800600" cy="1963737"/>
          </a:xfrm>
        </p:spPr>
        <p:txBody>
          <a:bodyPr/>
          <a:lstStyle/>
          <a:p>
            <a:pPr eaLnBrk="1" hangingPunct="1">
              <a:lnSpc>
                <a:spcPct val="120000"/>
              </a:lnSpc>
            </a:pPr>
            <a:r>
              <a:rPr lang="en-US" altLang="en-US" dirty="0"/>
              <a:t>Hiring and firing costs (</a:t>
            </a:r>
            <a:r>
              <a:rPr lang="en-US" altLang="en-US" dirty="0">
                <a:solidFill>
                  <a:srgbClr val="0070C0"/>
                </a:solidFill>
              </a:rPr>
              <a:t>Chase</a:t>
            </a:r>
            <a:r>
              <a:rPr lang="en-US" altLang="en-US" dirty="0"/>
              <a:t> Strategy)</a:t>
            </a:r>
          </a:p>
          <a:p>
            <a:pPr eaLnBrk="1" hangingPunct="1">
              <a:lnSpc>
                <a:spcPct val="120000"/>
              </a:lnSpc>
            </a:pPr>
            <a:r>
              <a:rPr lang="en-US" altLang="en-US" dirty="0"/>
              <a:t>Overtime and undertime costs (</a:t>
            </a:r>
            <a:r>
              <a:rPr lang="en-US" altLang="en-US" dirty="0">
                <a:solidFill>
                  <a:srgbClr val="0070C0"/>
                </a:solidFill>
              </a:rPr>
              <a:t>Chase</a:t>
            </a:r>
            <a:r>
              <a:rPr lang="en-US" altLang="en-US" dirty="0"/>
              <a:t>)</a:t>
            </a:r>
          </a:p>
          <a:p>
            <a:pPr eaLnBrk="1" hangingPunct="1">
              <a:lnSpc>
                <a:spcPct val="120000"/>
              </a:lnSpc>
            </a:pPr>
            <a:r>
              <a:rPr lang="en-US" altLang="en-US" dirty="0"/>
              <a:t>Subcontracting costs (</a:t>
            </a:r>
            <a:r>
              <a:rPr lang="en-US" altLang="en-US" dirty="0">
                <a:solidFill>
                  <a:srgbClr val="0070C0"/>
                </a:solidFill>
              </a:rPr>
              <a:t>Chase</a:t>
            </a:r>
            <a:r>
              <a:rPr lang="en-US" altLang="en-US" dirty="0"/>
              <a:t>)</a:t>
            </a:r>
          </a:p>
          <a:p>
            <a:pPr eaLnBrk="1" hangingPunct="1">
              <a:lnSpc>
                <a:spcPct val="120000"/>
              </a:lnSpc>
            </a:pPr>
            <a:r>
              <a:rPr lang="en-US" altLang="en-US" dirty="0"/>
              <a:t>Part-time labor costs (</a:t>
            </a:r>
            <a:r>
              <a:rPr lang="en-US" altLang="en-US" dirty="0">
                <a:solidFill>
                  <a:srgbClr val="0070C0"/>
                </a:solidFill>
              </a:rPr>
              <a:t>Chase</a:t>
            </a:r>
            <a:r>
              <a:rPr lang="en-US" altLang="en-US" dirty="0"/>
              <a:t>)</a:t>
            </a:r>
            <a:endParaRPr lang="en-US" dirty="0"/>
          </a:p>
        </p:txBody>
      </p:sp>
      <p:sp>
        <p:nvSpPr>
          <p:cNvPr id="4" name="Content Placeholder 3">
            <a:extLst>
              <a:ext uri="{FF2B5EF4-FFF2-40B4-BE49-F238E27FC236}">
                <a16:creationId xmlns:a16="http://schemas.microsoft.com/office/drawing/2014/main" id="{5229F0BD-2D22-4FC5-980A-72FE24FB9C9A}"/>
              </a:ext>
            </a:extLst>
          </p:cNvPr>
          <p:cNvSpPr>
            <a:spLocks noGrp="1"/>
          </p:cNvSpPr>
          <p:nvPr>
            <p:ph idx="11"/>
          </p:nvPr>
        </p:nvSpPr>
        <p:spPr>
          <a:xfrm>
            <a:off x="820948" y="3989654"/>
            <a:ext cx="5808452" cy="1105955"/>
          </a:xfrm>
        </p:spPr>
        <p:txBody>
          <a:bodyPr/>
          <a:lstStyle/>
          <a:p>
            <a:pPr algn="r" eaLnBrk="1" hangingPunct="1">
              <a:lnSpc>
                <a:spcPct val="120000"/>
              </a:lnSpc>
            </a:pPr>
            <a:r>
              <a:rPr lang="en-US" altLang="en-US" dirty="0"/>
              <a:t>Inventory-carrying costs (</a:t>
            </a:r>
            <a:r>
              <a:rPr lang="en-US" altLang="en-US" dirty="0">
                <a:solidFill>
                  <a:srgbClr val="00B050"/>
                </a:solidFill>
              </a:rPr>
              <a:t>Level </a:t>
            </a:r>
            <a:r>
              <a:rPr lang="en-US" altLang="en-US" dirty="0"/>
              <a:t>Strategy)</a:t>
            </a:r>
          </a:p>
          <a:p>
            <a:pPr algn="r" eaLnBrk="1" hangingPunct="1">
              <a:lnSpc>
                <a:spcPct val="120000"/>
              </a:lnSpc>
            </a:pPr>
            <a:r>
              <a:rPr lang="en-US" altLang="en-US" dirty="0"/>
              <a:t>Cost of stockout or back order (</a:t>
            </a:r>
            <a:r>
              <a:rPr lang="en-US" altLang="en-US" dirty="0">
                <a:solidFill>
                  <a:srgbClr val="00B050"/>
                </a:solidFill>
              </a:rPr>
              <a:t>Level</a:t>
            </a:r>
            <a:r>
              <a:rPr lang="en-US" altLang="en-US" dirty="0"/>
              <a:t>)</a:t>
            </a:r>
          </a:p>
        </p:txBody>
      </p:sp>
      <p:pic>
        <p:nvPicPr>
          <p:cNvPr id="14" name="Picture 13">
            <a:extLst>
              <a:ext uri="{FF2B5EF4-FFF2-40B4-BE49-F238E27FC236}">
                <a16:creationId xmlns:a16="http://schemas.microsoft.com/office/drawing/2014/main" id="{F5E3E136-1A0F-46CC-A846-00C5F601EBB9}"/>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239000" y="4114800"/>
            <a:ext cx="852243" cy="1382717"/>
          </a:xfrm>
          <a:prstGeom prst="rect">
            <a:avLst/>
          </a:prstGeom>
        </p:spPr>
      </p:pic>
    </p:spTree>
    <p:extLst>
      <p:ext uri="{BB962C8B-B14F-4D97-AF65-F5344CB8AC3E}">
        <p14:creationId xmlns:p14="http://schemas.microsoft.com/office/powerpoint/2010/main" val="17032280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2A3F5-E82C-401E-9211-0CF5DCC507DB}"/>
              </a:ext>
            </a:extLst>
          </p:cNvPr>
          <p:cNvSpPr>
            <a:spLocks noGrp="1"/>
          </p:cNvSpPr>
          <p:nvPr>
            <p:ph type="title"/>
          </p:nvPr>
        </p:nvSpPr>
        <p:spPr/>
        <p:txBody>
          <a:bodyPr>
            <a:normAutofit/>
          </a:bodyPr>
          <a:lstStyle/>
          <a:p>
            <a:r>
              <a:rPr lang="en-US" sz="4000" dirty="0"/>
              <a:t>Aggregate Planning - Level Strategy</a:t>
            </a:r>
          </a:p>
        </p:txBody>
      </p:sp>
      <p:sp>
        <p:nvSpPr>
          <p:cNvPr id="3" name="Content Placeholder 2">
            <a:extLst>
              <a:ext uri="{FF2B5EF4-FFF2-40B4-BE49-F238E27FC236}">
                <a16:creationId xmlns:a16="http://schemas.microsoft.com/office/drawing/2014/main" id="{4E1C1C26-B3BE-4609-A0E0-163FAA242D91}"/>
              </a:ext>
            </a:extLst>
          </p:cNvPr>
          <p:cNvSpPr>
            <a:spLocks noGrp="1"/>
          </p:cNvSpPr>
          <p:nvPr>
            <p:ph idx="1"/>
          </p:nvPr>
        </p:nvSpPr>
        <p:spPr>
          <a:xfrm>
            <a:off x="822325" y="1846263"/>
            <a:ext cx="7543800" cy="287337"/>
          </a:xfrm>
        </p:spPr>
        <p:txBody>
          <a:bodyPr/>
          <a:lstStyle/>
          <a:p>
            <a:r>
              <a:rPr lang="en-US" dirty="0"/>
              <a:t>Aggregate Planning Costs: Level Workforce</a:t>
            </a:r>
          </a:p>
        </p:txBody>
      </p:sp>
      <p:graphicFrame>
        <p:nvGraphicFramePr>
          <p:cNvPr id="10" name="Table 9">
            <a:extLst>
              <a:ext uri="{FF2B5EF4-FFF2-40B4-BE49-F238E27FC236}">
                <a16:creationId xmlns:a16="http://schemas.microsoft.com/office/drawing/2014/main" id="{8C81D2E5-72FD-42FA-90A0-12D9C5F0A9F8}"/>
              </a:ext>
            </a:extLst>
          </p:cNvPr>
          <p:cNvGraphicFramePr>
            <a:graphicFrameLocks noGrp="1"/>
          </p:cNvGraphicFramePr>
          <p:nvPr>
            <p:extLst>
              <p:ext uri="{D42A27DB-BD31-4B8C-83A1-F6EECF244321}">
                <p14:modId xmlns:p14="http://schemas.microsoft.com/office/powerpoint/2010/main" val="2346628657"/>
              </p:ext>
            </p:extLst>
          </p:nvPr>
        </p:nvGraphicFramePr>
        <p:xfrm>
          <a:off x="1147068" y="2257592"/>
          <a:ext cx="6773667" cy="3992499"/>
        </p:xfrm>
        <a:graphic>
          <a:graphicData uri="http://schemas.openxmlformats.org/drawingml/2006/table">
            <a:tbl>
              <a:tblPr firstRow="1" bandRow="1">
                <a:tableStyleId>{5C22544A-7EE6-4342-B048-85BDC9FD1C3A}</a:tableStyleId>
              </a:tblPr>
              <a:tblGrid>
                <a:gridCol w="1229232">
                  <a:extLst>
                    <a:ext uri="{9D8B030D-6E8A-4147-A177-3AD203B41FA5}">
                      <a16:colId xmlns:a16="http://schemas.microsoft.com/office/drawing/2014/main" val="20000"/>
                    </a:ext>
                  </a:extLst>
                </a:gridCol>
                <a:gridCol w="498569">
                  <a:extLst>
                    <a:ext uri="{9D8B030D-6E8A-4147-A177-3AD203B41FA5}">
                      <a16:colId xmlns:a16="http://schemas.microsoft.com/office/drawing/2014/main" val="20001"/>
                    </a:ext>
                  </a:extLst>
                </a:gridCol>
                <a:gridCol w="412609">
                  <a:extLst>
                    <a:ext uri="{9D8B030D-6E8A-4147-A177-3AD203B41FA5}">
                      <a16:colId xmlns:a16="http://schemas.microsoft.com/office/drawing/2014/main" val="20002"/>
                    </a:ext>
                  </a:extLst>
                </a:gridCol>
                <a:gridCol w="412609">
                  <a:extLst>
                    <a:ext uri="{9D8B030D-6E8A-4147-A177-3AD203B41FA5}">
                      <a16:colId xmlns:a16="http://schemas.microsoft.com/office/drawing/2014/main" val="20003"/>
                    </a:ext>
                  </a:extLst>
                </a:gridCol>
                <a:gridCol w="412609">
                  <a:extLst>
                    <a:ext uri="{9D8B030D-6E8A-4147-A177-3AD203B41FA5}">
                      <a16:colId xmlns:a16="http://schemas.microsoft.com/office/drawing/2014/main" val="20004"/>
                    </a:ext>
                  </a:extLst>
                </a:gridCol>
                <a:gridCol w="412609">
                  <a:extLst>
                    <a:ext uri="{9D8B030D-6E8A-4147-A177-3AD203B41FA5}">
                      <a16:colId xmlns:a16="http://schemas.microsoft.com/office/drawing/2014/main" val="20005"/>
                    </a:ext>
                  </a:extLst>
                </a:gridCol>
                <a:gridCol w="412609">
                  <a:extLst>
                    <a:ext uri="{9D8B030D-6E8A-4147-A177-3AD203B41FA5}">
                      <a16:colId xmlns:a16="http://schemas.microsoft.com/office/drawing/2014/main" val="20006"/>
                    </a:ext>
                  </a:extLst>
                </a:gridCol>
                <a:gridCol w="412609">
                  <a:extLst>
                    <a:ext uri="{9D8B030D-6E8A-4147-A177-3AD203B41FA5}">
                      <a16:colId xmlns:a16="http://schemas.microsoft.com/office/drawing/2014/main" val="20007"/>
                    </a:ext>
                  </a:extLst>
                </a:gridCol>
                <a:gridCol w="412609">
                  <a:extLst>
                    <a:ext uri="{9D8B030D-6E8A-4147-A177-3AD203B41FA5}">
                      <a16:colId xmlns:a16="http://schemas.microsoft.com/office/drawing/2014/main" val="20008"/>
                    </a:ext>
                  </a:extLst>
                </a:gridCol>
                <a:gridCol w="412609">
                  <a:extLst>
                    <a:ext uri="{9D8B030D-6E8A-4147-A177-3AD203B41FA5}">
                      <a16:colId xmlns:a16="http://schemas.microsoft.com/office/drawing/2014/main" val="20009"/>
                    </a:ext>
                  </a:extLst>
                </a:gridCol>
                <a:gridCol w="412609">
                  <a:extLst>
                    <a:ext uri="{9D8B030D-6E8A-4147-A177-3AD203B41FA5}">
                      <a16:colId xmlns:a16="http://schemas.microsoft.com/office/drawing/2014/main" val="20010"/>
                    </a:ext>
                  </a:extLst>
                </a:gridCol>
                <a:gridCol w="412609">
                  <a:extLst>
                    <a:ext uri="{9D8B030D-6E8A-4147-A177-3AD203B41FA5}">
                      <a16:colId xmlns:a16="http://schemas.microsoft.com/office/drawing/2014/main" val="20011"/>
                    </a:ext>
                  </a:extLst>
                </a:gridCol>
                <a:gridCol w="412609">
                  <a:extLst>
                    <a:ext uri="{9D8B030D-6E8A-4147-A177-3AD203B41FA5}">
                      <a16:colId xmlns:a16="http://schemas.microsoft.com/office/drawing/2014/main" val="20012"/>
                    </a:ext>
                  </a:extLst>
                </a:gridCol>
                <a:gridCol w="507167">
                  <a:extLst>
                    <a:ext uri="{9D8B030D-6E8A-4147-A177-3AD203B41FA5}">
                      <a16:colId xmlns:a16="http://schemas.microsoft.com/office/drawing/2014/main" val="20013"/>
                    </a:ext>
                  </a:extLst>
                </a:gridCol>
              </a:tblGrid>
              <a:tr h="208157">
                <a:tc>
                  <a:txBody>
                    <a:bodyPr/>
                    <a:lstStyle/>
                    <a:p>
                      <a:pPr algn="l" fontAlgn="b"/>
                      <a:endParaRPr lang="en-US" sz="1100" b="1" i="0" u="none" strike="noStrike" dirty="0">
                        <a:solidFill>
                          <a:schemeClr val="tx1"/>
                        </a:solidFill>
                        <a:effectLst/>
                        <a:latin typeface="Calibri" panose="020F0502020204030204" pitchFamily="34" charset="0"/>
                      </a:endParaRPr>
                    </a:p>
                  </a:txBody>
                  <a:tcPr marL="3575" marR="3575" marT="3742" marB="0" anchor="b"/>
                </a:tc>
                <a:tc>
                  <a:txBody>
                    <a:bodyPr/>
                    <a:lstStyle/>
                    <a:p>
                      <a:pPr algn="ctr" fontAlgn="b"/>
                      <a:r>
                        <a:rPr lang="en-US" sz="1100" u="none" strike="noStrike" dirty="0">
                          <a:solidFill>
                            <a:schemeClr val="tx1"/>
                          </a:solidFill>
                          <a:effectLst/>
                        </a:rPr>
                        <a:t>Jan</a:t>
                      </a:r>
                      <a:endParaRPr lang="en-US" sz="1100" b="1" i="0" u="none" strike="noStrike" dirty="0">
                        <a:solidFill>
                          <a:schemeClr val="tx1"/>
                        </a:solidFill>
                        <a:effectLst/>
                        <a:latin typeface="Calibri" panose="020F0502020204030204" pitchFamily="34" charset="0"/>
                      </a:endParaRPr>
                    </a:p>
                  </a:txBody>
                  <a:tcPr marL="3575" marR="3575" marT="3742" marB="0" anchor="b"/>
                </a:tc>
                <a:tc>
                  <a:txBody>
                    <a:bodyPr/>
                    <a:lstStyle/>
                    <a:p>
                      <a:pPr algn="ctr" fontAlgn="b"/>
                      <a:r>
                        <a:rPr lang="en-US" sz="1100" u="none" strike="noStrike" dirty="0">
                          <a:solidFill>
                            <a:schemeClr val="tx1"/>
                          </a:solidFill>
                          <a:effectLst/>
                        </a:rPr>
                        <a:t>Feb</a:t>
                      </a:r>
                      <a:endParaRPr lang="en-US" sz="1100" b="1" i="0" u="none" strike="noStrike" dirty="0">
                        <a:solidFill>
                          <a:schemeClr val="tx1"/>
                        </a:solidFill>
                        <a:effectLst/>
                        <a:latin typeface="Calibri" panose="020F0502020204030204" pitchFamily="34" charset="0"/>
                      </a:endParaRPr>
                    </a:p>
                  </a:txBody>
                  <a:tcPr marL="3575" marR="3575" marT="3742" marB="0" anchor="b"/>
                </a:tc>
                <a:tc>
                  <a:txBody>
                    <a:bodyPr/>
                    <a:lstStyle/>
                    <a:p>
                      <a:pPr algn="ctr" fontAlgn="b"/>
                      <a:r>
                        <a:rPr lang="en-US" sz="1100" u="none" strike="noStrike">
                          <a:solidFill>
                            <a:schemeClr val="tx1"/>
                          </a:solidFill>
                          <a:effectLst/>
                        </a:rPr>
                        <a:t>Mar</a:t>
                      </a:r>
                      <a:endParaRPr lang="en-US" sz="1100" b="1" i="0" u="none" strike="noStrike">
                        <a:solidFill>
                          <a:schemeClr val="tx1"/>
                        </a:solidFill>
                        <a:effectLst/>
                        <a:latin typeface="Calibri" panose="020F0502020204030204" pitchFamily="34" charset="0"/>
                      </a:endParaRPr>
                    </a:p>
                  </a:txBody>
                  <a:tcPr marL="3575" marR="3575" marT="3742" marB="0" anchor="b"/>
                </a:tc>
                <a:tc>
                  <a:txBody>
                    <a:bodyPr/>
                    <a:lstStyle/>
                    <a:p>
                      <a:pPr algn="ctr" fontAlgn="b"/>
                      <a:r>
                        <a:rPr lang="en-US" sz="1100" u="none" strike="noStrike">
                          <a:solidFill>
                            <a:schemeClr val="tx1"/>
                          </a:solidFill>
                          <a:effectLst/>
                        </a:rPr>
                        <a:t>Apr</a:t>
                      </a:r>
                      <a:endParaRPr lang="en-US" sz="1100" b="1" i="0" u="none" strike="noStrike">
                        <a:solidFill>
                          <a:schemeClr val="tx1"/>
                        </a:solidFill>
                        <a:effectLst/>
                        <a:latin typeface="Calibri" panose="020F0502020204030204" pitchFamily="34" charset="0"/>
                      </a:endParaRPr>
                    </a:p>
                  </a:txBody>
                  <a:tcPr marL="3575" marR="3575" marT="3742" marB="0" anchor="b"/>
                </a:tc>
                <a:tc>
                  <a:txBody>
                    <a:bodyPr/>
                    <a:lstStyle/>
                    <a:p>
                      <a:pPr algn="ctr" fontAlgn="b"/>
                      <a:r>
                        <a:rPr lang="en-US" sz="1100" u="none" strike="noStrike">
                          <a:solidFill>
                            <a:schemeClr val="tx1"/>
                          </a:solidFill>
                          <a:effectLst/>
                        </a:rPr>
                        <a:t>May</a:t>
                      </a:r>
                      <a:endParaRPr lang="en-US" sz="1100" b="1" i="0" u="none" strike="noStrike">
                        <a:solidFill>
                          <a:schemeClr val="tx1"/>
                        </a:solidFill>
                        <a:effectLst/>
                        <a:latin typeface="Calibri" panose="020F0502020204030204" pitchFamily="34" charset="0"/>
                      </a:endParaRPr>
                    </a:p>
                  </a:txBody>
                  <a:tcPr marL="3575" marR="3575" marT="3742" marB="0" anchor="b"/>
                </a:tc>
                <a:tc>
                  <a:txBody>
                    <a:bodyPr/>
                    <a:lstStyle/>
                    <a:p>
                      <a:pPr algn="ctr" fontAlgn="b"/>
                      <a:r>
                        <a:rPr lang="en-US" sz="1100" u="none" strike="noStrike">
                          <a:solidFill>
                            <a:schemeClr val="tx1"/>
                          </a:solidFill>
                          <a:effectLst/>
                        </a:rPr>
                        <a:t>June</a:t>
                      </a:r>
                      <a:endParaRPr lang="en-US" sz="1100" b="1" i="0" u="none" strike="noStrike">
                        <a:solidFill>
                          <a:schemeClr val="tx1"/>
                        </a:solidFill>
                        <a:effectLst/>
                        <a:latin typeface="Calibri" panose="020F0502020204030204" pitchFamily="34" charset="0"/>
                      </a:endParaRPr>
                    </a:p>
                  </a:txBody>
                  <a:tcPr marL="3575" marR="3575" marT="3742" marB="0" anchor="b"/>
                </a:tc>
                <a:tc>
                  <a:txBody>
                    <a:bodyPr/>
                    <a:lstStyle/>
                    <a:p>
                      <a:pPr algn="ctr" fontAlgn="b"/>
                      <a:r>
                        <a:rPr lang="en-US" sz="1100" u="none" strike="noStrike">
                          <a:solidFill>
                            <a:schemeClr val="tx1"/>
                          </a:solidFill>
                          <a:effectLst/>
                        </a:rPr>
                        <a:t>July</a:t>
                      </a:r>
                      <a:endParaRPr lang="en-US" sz="1100" b="1" i="0" u="none" strike="noStrike">
                        <a:solidFill>
                          <a:schemeClr val="tx1"/>
                        </a:solidFill>
                        <a:effectLst/>
                        <a:latin typeface="Calibri" panose="020F0502020204030204" pitchFamily="34" charset="0"/>
                      </a:endParaRPr>
                    </a:p>
                  </a:txBody>
                  <a:tcPr marL="3575" marR="3575" marT="3742" marB="0" anchor="b"/>
                </a:tc>
                <a:tc>
                  <a:txBody>
                    <a:bodyPr/>
                    <a:lstStyle/>
                    <a:p>
                      <a:pPr algn="ctr" fontAlgn="b"/>
                      <a:r>
                        <a:rPr lang="en-US" sz="1100" u="none" strike="noStrike">
                          <a:solidFill>
                            <a:schemeClr val="tx1"/>
                          </a:solidFill>
                          <a:effectLst/>
                        </a:rPr>
                        <a:t>Aug</a:t>
                      </a:r>
                      <a:endParaRPr lang="en-US" sz="1100" b="1" i="0" u="none" strike="noStrike">
                        <a:solidFill>
                          <a:schemeClr val="tx1"/>
                        </a:solidFill>
                        <a:effectLst/>
                        <a:latin typeface="Calibri" panose="020F0502020204030204" pitchFamily="34" charset="0"/>
                      </a:endParaRPr>
                    </a:p>
                  </a:txBody>
                  <a:tcPr marL="3575" marR="3575" marT="3742" marB="0" anchor="b"/>
                </a:tc>
                <a:tc>
                  <a:txBody>
                    <a:bodyPr/>
                    <a:lstStyle/>
                    <a:p>
                      <a:pPr algn="ctr" fontAlgn="b"/>
                      <a:r>
                        <a:rPr lang="en-US" sz="1100" u="none" strike="noStrike">
                          <a:solidFill>
                            <a:schemeClr val="tx1"/>
                          </a:solidFill>
                          <a:effectLst/>
                        </a:rPr>
                        <a:t>Sept</a:t>
                      </a:r>
                      <a:endParaRPr lang="en-US" sz="1100" b="1" i="0" u="none" strike="noStrike">
                        <a:solidFill>
                          <a:schemeClr val="tx1"/>
                        </a:solidFill>
                        <a:effectLst/>
                        <a:latin typeface="Calibri" panose="020F0502020204030204" pitchFamily="34" charset="0"/>
                      </a:endParaRPr>
                    </a:p>
                  </a:txBody>
                  <a:tcPr marL="3575" marR="3575" marT="3742" marB="0" anchor="b"/>
                </a:tc>
                <a:tc>
                  <a:txBody>
                    <a:bodyPr/>
                    <a:lstStyle/>
                    <a:p>
                      <a:pPr algn="ctr" fontAlgn="b"/>
                      <a:r>
                        <a:rPr lang="en-US" sz="1100" u="none" strike="noStrike">
                          <a:solidFill>
                            <a:schemeClr val="tx1"/>
                          </a:solidFill>
                          <a:effectLst/>
                        </a:rPr>
                        <a:t>Oct</a:t>
                      </a:r>
                      <a:endParaRPr lang="en-US" sz="1100" b="1" i="0" u="none" strike="noStrike">
                        <a:solidFill>
                          <a:schemeClr val="tx1"/>
                        </a:solidFill>
                        <a:effectLst/>
                        <a:latin typeface="Calibri" panose="020F0502020204030204" pitchFamily="34" charset="0"/>
                      </a:endParaRPr>
                    </a:p>
                  </a:txBody>
                  <a:tcPr marL="3575" marR="3575" marT="3742" marB="0" anchor="b"/>
                </a:tc>
                <a:tc>
                  <a:txBody>
                    <a:bodyPr/>
                    <a:lstStyle/>
                    <a:p>
                      <a:pPr algn="ctr" fontAlgn="b"/>
                      <a:r>
                        <a:rPr lang="en-US" sz="1100" u="none" strike="noStrike">
                          <a:solidFill>
                            <a:schemeClr val="tx1"/>
                          </a:solidFill>
                          <a:effectLst/>
                        </a:rPr>
                        <a:t>Nov</a:t>
                      </a:r>
                      <a:endParaRPr lang="en-US" sz="1100" b="1" i="0" u="none" strike="noStrike">
                        <a:solidFill>
                          <a:schemeClr val="tx1"/>
                        </a:solidFill>
                        <a:effectLst/>
                        <a:latin typeface="Calibri" panose="020F0502020204030204" pitchFamily="34" charset="0"/>
                      </a:endParaRPr>
                    </a:p>
                  </a:txBody>
                  <a:tcPr marL="3575" marR="3575" marT="3742" marB="0" anchor="b"/>
                </a:tc>
                <a:tc>
                  <a:txBody>
                    <a:bodyPr/>
                    <a:lstStyle/>
                    <a:p>
                      <a:pPr algn="ctr" fontAlgn="b"/>
                      <a:r>
                        <a:rPr lang="en-US" sz="1100" u="none" strike="noStrike">
                          <a:solidFill>
                            <a:schemeClr val="tx1"/>
                          </a:solidFill>
                          <a:effectLst/>
                        </a:rPr>
                        <a:t>Dec</a:t>
                      </a:r>
                      <a:endParaRPr lang="en-US" sz="1100" b="1" i="0" u="none" strike="noStrike">
                        <a:solidFill>
                          <a:schemeClr val="tx1"/>
                        </a:solidFill>
                        <a:effectLst/>
                        <a:latin typeface="Calibri" panose="020F0502020204030204" pitchFamily="34" charset="0"/>
                      </a:endParaRPr>
                    </a:p>
                  </a:txBody>
                  <a:tcPr marL="3575" marR="3575" marT="3742" marB="0" anchor="b"/>
                </a:tc>
                <a:tc>
                  <a:txBody>
                    <a:bodyPr/>
                    <a:lstStyle/>
                    <a:p>
                      <a:pPr algn="ctr" fontAlgn="b"/>
                      <a:r>
                        <a:rPr lang="en-US" sz="1100" u="none" strike="noStrike" dirty="0">
                          <a:solidFill>
                            <a:schemeClr val="tx1"/>
                          </a:solidFill>
                          <a:effectLst/>
                        </a:rPr>
                        <a:t>Total</a:t>
                      </a:r>
                      <a:endParaRPr lang="en-US" sz="1100" b="1" i="0" u="none" strike="noStrike" dirty="0">
                        <a:solidFill>
                          <a:schemeClr val="tx1"/>
                        </a:solidFill>
                        <a:effectLst/>
                        <a:latin typeface="Calibri" panose="020F0502020204030204" pitchFamily="34" charset="0"/>
                      </a:endParaRPr>
                    </a:p>
                  </a:txBody>
                  <a:tcPr marL="3575" marR="3575" marT="3742" marB="0" anchor="b"/>
                </a:tc>
                <a:extLst>
                  <a:ext uri="{0D108BD9-81ED-4DB2-BD59-A6C34878D82A}">
                    <a16:rowId xmlns:a16="http://schemas.microsoft.com/office/drawing/2014/main" val="10001"/>
                  </a:ext>
                </a:extLst>
              </a:tr>
              <a:tr h="208157">
                <a:tc>
                  <a:txBody>
                    <a:bodyPr/>
                    <a:lstStyle/>
                    <a:p>
                      <a:pPr algn="l" fontAlgn="b"/>
                      <a:r>
                        <a:rPr lang="en-US" sz="1100" i="1" u="none" strike="noStrike" dirty="0">
                          <a:effectLst/>
                        </a:rPr>
                        <a:t>Resources</a:t>
                      </a:r>
                      <a:endParaRPr lang="en-US" sz="1100" b="1" i="1" u="none" strike="noStrike" dirty="0">
                        <a:solidFill>
                          <a:srgbClr val="000000"/>
                        </a:solidFill>
                        <a:effectLst/>
                        <a:latin typeface="Calibri" panose="020F0502020204030204" pitchFamily="34" charset="0"/>
                      </a:endParaRPr>
                    </a:p>
                  </a:txBody>
                  <a:tcPr marL="3575" marR="3575" marT="3742" marB="0" anchor="b"/>
                </a:tc>
                <a:tc>
                  <a:txBody>
                    <a:bodyPr/>
                    <a:lstStyle/>
                    <a:p>
                      <a:pPr algn="ctr" fontAlgn="b"/>
                      <a:endParaRPr lang="en-US" sz="1100" b="1" i="0" u="none" strike="noStrike" dirty="0">
                        <a:solidFill>
                          <a:srgbClr val="000000"/>
                        </a:solidFill>
                        <a:effectLst/>
                        <a:latin typeface="Calibri" panose="020F0502020204030204" pitchFamily="34" charset="0"/>
                      </a:endParaRPr>
                    </a:p>
                  </a:txBody>
                  <a:tcPr marL="3575" marR="3575" marT="3742" marB="0" anchor="b"/>
                </a:tc>
                <a:tc>
                  <a:txBody>
                    <a:bodyPr/>
                    <a:lstStyle/>
                    <a:p>
                      <a:pPr algn="ctr" fontAlgn="b"/>
                      <a:endParaRPr lang="en-US" sz="1100" b="1" i="0" u="none" strike="noStrike" dirty="0">
                        <a:solidFill>
                          <a:srgbClr val="000000"/>
                        </a:solidFill>
                        <a:effectLst/>
                        <a:latin typeface="Calibri" panose="020F0502020204030204" pitchFamily="34" charset="0"/>
                      </a:endParaRPr>
                    </a:p>
                  </a:txBody>
                  <a:tcPr marL="3575" marR="3575" marT="3742" marB="0" anchor="b"/>
                </a:tc>
                <a:tc>
                  <a:txBody>
                    <a:bodyPr/>
                    <a:lstStyle/>
                    <a:p>
                      <a:pPr algn="ctr" fontAlgn="b"/>
                      <a:endParaRPr lang="en-US" sz="1100" b="1" i="0" u="none" strike="noStrike">
                        <a:solidFill>
                          <a:srgbClr val="000000"/>
                        </a:solidFill>
                        <a:effectLst/>
                        <a:latin typeface="Calibri" panose="020F0502020204030204" pitchFamily="34" charset="0"/>
                      </a:endParaRPr>
                    </a:p>
                  </a:txBody>
                  <a:tcPr marL="3575" marR="3575" marT="3742" marB="0" anchor="b"/>
                </a:tc>
                <a:tc>
                  <a:txBody>
                    <a:bodyPr/>
                    <a:lstStyle/>
                    <a:p>
                      <a:pPr algn="ctr" fontAlgn="b"/>
                      <a:endParaRPr lang="en-US" sz="1100" b="1" i="0" u="none" strike="noStrike">
                        <a:solidFill>
                          <a:srgbClr val="000000"/>
                        </a:solidFill>
                        <a:effectLst/>
                        <a:latin typeface="Calibri" panose="020F0502020204030204" pitchFamily="34" charset="0"/>
                      </a:endParaRPr>
                    </a:p>
                  </a:txBody>
                  <a:tcPr marL="3575" marR="3575" marT="3742" marB="0" anchor="b"/>
                </a:tc>
                <a:tc>
                  <a:txBody>
                    <a:bodyPr/>
                    <a:lstStyle/>
                    <a:p>
                      <a:pPr algn="ctr" fontAlgn="b"/>
                      <a:endParaRPr lang="en-US" sz="1100" b="1" i="0" u="none" strike="noStrike">
                        <a:solidFill>
                          <a:srgbClr val="000000"/>
                        </a:solidFill>
                        <a:effectLst/>
                        <a:latin typeface="Calibri" panose="020F0502020204030204" pitchFamily="34" charset="0"/>
                      </a:endParaRPr>
                    </a:p>
                  </a:txBody>
                  <a:tcPr marL="3575" marR="3575" marT="3742" marB="0" anchor="b"/>
                </a:tc>
                <a:tc>
                  <a:txBody>
                    <a:bodyPr/>
                    <a:lstStyle/>
                    <a:p>
                      <a:pPr algn="ctr" fontAlgn="b"/>
                      <a:endParaRPr lang="en-US" sz="1100" b="1" i="0" u="none" strike="noStrike">
                        <a:solidFill>
                          <a:srgbClr val="000000"/>
                        </a:solidFill>
                        <a:effectLst/>
                        <a:latin typeface="Calibri" panose="020F0502020204030204" pitchFamily="34" charset="0"/>
                      </a:endParaRPr>
                    </a:p>
                  </a:txBody>
                  <a:tcPr marL="3575" marR="3575" marT="3742" marB="0" anchor="b"/>
                </a:tc>
                <a:tc>
                  <a:txBody>
                    <a:bodyPr/>
                    <a:lstStyle/>
                    <a:p>
                      <a:pPr algn="ctr" fontAlgn="b"/>
                      <a:endParaRPr lang="en-US" sz="1100" b="1" i="0" u="none" strike="noStrike">
                        <a:solidFill>
                          <a:srgbClr val="000000"/>
                        </a:solidFill>
                        <a:effectLst/>
                        <a:latin typeface="Calibri" panose="020F0502020204030204" pitchFamily="34" charset="0"/>
                      </a:endParaRPr>
                    </a:p>
                  </a:txBody>
                  <a:tcPr marL="3575" marR="3575" marT="3742" marB="0" anchor="b"/>
                </a:tc>
                <a:tc>
                  <a:txBody>
                    <a:bodyPr/>
                    <a:lstStyle/>
                    <a:p>
                      <a:pPr algn="ctr" fontAlgn="b"/>
                      <a:endParaRPr lang="en-US" sz="1100" b="1" i="0" u="none" strike="noStrike">
                        <a:solidFill>
                          <a:srgbClr val="000000"/>
                        </a:solidFill>
                        <a:effectLst/>
                        <a:latin typeface="Calibri" panose="020F0502020204030204" pitchFamily="34" charset="0"/>
                      </a:endParaRPr>
                    </a:p>
                  </a:txBody>
                  <a:tcPr marL="3575" marR="3575" marT="3742" marB="0" anchor="b"/>
                </a:tc>
                <a:tc>
                  <a:txBody>
                    <a:bodyPr/>
                    <a:lstStyle/>
                    <a:p>
                      <a:pPr algn="ctr" fontAlgn="b"/>
                      <a:endParaRPr lang="en-US" sz="1100" b="1" i="0" u="none" strike="noStrike">
                        <a:solidFill>
                          <a:srgbClr val="000000"/>
                        </a:solidFill>
                        <a:effectLst/>
                        <a:latin typeface="Calibri" panose="020F0502020204030204" pitchFamily="34" charset="0"/>
                      </a:endParaRPr>
                    </a:p>
                  </a:txBody>
                  <a:tcPr marL="3575" marR="3575" marT="3742" marB="0" anchor="b"/>
                </a:tc>
                <a:tc>
                  <a:txBody>
                    <a:bodyPr/>
                    <a:lstStyle/>
                    <a:p>
                      <a:pPr algn="ctr" fontAlgn="b"/>
                      <a:endParaRPr lang="en-US" sz="1100" b="1" i="0" u="none" strike="noStrike">
                        <a:solidFill>
                          <a:srgbClr val="000000"/>
                        </a:solidFill>
                        <a:effectLst/>
                        <a:latin typeface="Calibri" panose="020F0502020204030204" pitchFamily="34" charset="0"/>
                      </a:endParaRPr>
                    </a:p>
                  </a:txBody>
                  <a:tcPr marL="3575" marR="3575" marT="3742" marB="0" anchor="b"/>
                </a:tc>
                <a:tc>
                  <a:txBody>
                    <a:bodyPr/>
                    <a:lstStyle/>
                    <a:p>
                      <a:pPr algn="ctr" fontAlgn="b"/>
                      <a:endParaRPr lang="en-US" sz="1100" b="1" i="0" u="none" strike="noStrike">
                        <a:solidFill>
                          <a:srgbClr val="000000"/>
                        </a:solidFill>
                        <a:effectLst/>
                        <a:latin typeface="Calibri" panose="020F0502020204030204" pitchFamily="34" charset="0"/>
                      </a:endParaRPr>
                    </a:p>
                  </a:txBody>
                  <a:tcPr marL="3575" marR="3575" marT="3742" marB="0" anchor="b"/>
                </a:tc>
                <a:tc>
                  <a:txBody>
                    <a:bodyPr/>
                    <a:lstStyle/>
                    <a:p>
                      <a:pPr algn="ctr" fontAlgn="b"/>
                      <a:endParaRPr lang="en-US" sz="1100" b="1" i="0" u="none" strike="noStrike">
                        <a:solidFill>
                          <a:srgbClr val="000000"/>
                        </a:solidFill>
                        <a:effectLst/>
                        <a:latin typeface="Calibri" panose="020F0502020204030204" pitchFamily="34" charset="0"/>
                      </a:endParaRPr>
                    </a:p>
                  </a:txBody>
                  <a:tcPr marL="3575" marR="3575" marT="3742" marB="0" anchor="b"/>
                </a:tc>
                <a:tc>
                  <a:txBody>
                    <a:bodyPr/>
                    <a:lstStyle/>
                    <a:p>
                      <a:pPr algn="ctr" fontAlgn="b"/>
                      <a:endParaRPr lang="en-US" sz="1100" b="1" i="0" u="none" strike="noStrike">
                        <a:solidFill>
                          <a:srgbClr val="000000"/>
                        </a:solidFill>
                        <a:effectLst/>
                        <a:latin typeface="Calibri" panose="020F0502020204030204" pitchFamily="34" charset="0"/>
                      </a:endParaRPr>
                    </a:p>
                  </a:txBody>
                  <a:tcPr marL="3575" marR="3575" marT="3742" marB="0" anchor="b"/>
                </a:tc>
                <a:extLst>
                  <a:ext uri="{0D108BD9-81ED-4DB2-BD59-A6C34878D82A}">
                    <a16:rowId xmlns:a16="http://schemas.microsoft.com/office/drawing/2014/main" val="10002"/>
                  </a:ext>
                </a:extLst>
              </a:tr>
              <a:tr h="412307">
                <a:tc>
                  <a:txBody>
                    <a:bodyPr/>
                    <a:lstStyle/>
                    <a:p>
                      <a:pPr algn="l" fontAlgn="b"/>
                      <a:r>
                        <a:rPr lang="en-US" sz="1100" u="none" strike="noStrike" dirty="0">
                          <a:effectLst/>
                        </a:rPr>
                        <a:t>    Regular workers</a:t>
                      </a:r>
                      <a:endParaRPr lang="en-US" sz="1100" b="0" i="0" u="none" strike="noStrike" dirty="0">
                        <a:solidFill>
                          <a:srgbClr val="000000"/>
                        </a:solidFill>
                        <a:effectLst/>
                        <a:latin typeface="Calibri" panose="020F0502020204030204" pitchFamily="34" charset="0"/>
                      </a:endParaRPr>
                    </a:p>
                  </a:txBody>
                  <a:tcPr marL="3575" marR="3575" marT="3742" marB="0" anchor="b"/>
                </a:tc>
                <a:tc>
                  <a:txBody>
                    <a:bodyPr/>
                    <a:lstStyle/>
                    <a:p>
                      <a:pPr algn="r" fontAlgn="b"/>
                      <a:r>
                        <a:rPr lang="en-US" sz="1100" u="none" strike="noStrike" dirty="0">
                          <a:effectLst/>
                        </a:rPr>
                        <a:t>45</a:t>
                      </a:r>
                      <a:endParaRPr lang="en-US" sz="1100" b="0" i="0" u="none" strike="noStrike" dirty="0">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dirty="0">
                          <a:effectLst/>
                        </a:rPr>
                        <a:t>45</a:t>
                      </a:r>
                      <a:endParaRPr lang="en-US" sz="1100" b="0" i="0" u="none" strike="noStrike" dirty="0">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dirty="0">
                          <a:effectLst/>
                        </a:rPr>
                        <a:t>45</a:t>
                      </a:r>
                      <a:endParaRPr lang="en-US" sz="1100" b="0" i="0" u="none" strike="noStrike" dirty="0">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45</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45</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45</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45</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45</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45</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45</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45</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45</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endParaRPr lang="en-US" sz="1100" b="0" i="0" u="none" strike="noStrike">
                        <a:solidFill>
                          <a:srgbClr val="000000"/>
                        </a:solidFill>
                        <a:effectLst/>
                        <a:latin typeface="Calibri" panose="020F0502020204030204" pitchFamily="34" charset="0"/>
                      </a:endParaRPr>
                    </a:p>
                  </a:txBody>
                  <a:tcPr marL="3575" marR="160904" marT="3742" marB="0" anchor="b"/>
                </a:tc>
                <a:extLst>
                  <a:ext uri="{0D108BD9-81ED-4DB2-BD59-A6C34878D82A}">
                    <a16:rowId xmlns:a16="http://schemas.microsoft.com/office/drawing/2014/main" val="10003"/>
                  </a:ext>
                </a:extLst>
              </a:tr>
              <a:tr h="208157">
                <a:tc>
                  <a:txBody>
                    <a:bodyPr/>
                    <a:lstStyle/>
                    <a:p>
                      <a:pPr algn="l" fontAlgn="b"/>
                      <a:r>
                        <a:rPr lang="en-US" sz="1100" u="none" strike="noStrike">
                          <a:effectLst/>
                        </a:rPr>
                        <a:t>    Overtime (%)</a:t>
                      </a:r>
                      <a:endParaRPr lang="en-US" sz="1100" b="0" i="0" u="none" strike="noStrike">
                        <a:solidFill>
                          <a:srgbClr val="000000"/>
                        </a:solidFill>
                        <a:effectLst/>
                        <a:latin typeface="Calibri" panose="020F0502020204030204" pitchFamily="34" charset="0"/>
                      </a:endParaRPr>
                    </a:p>
                  </a:txBody>
                  <a:tcPr marL="3575" marR="3575" marT="3742"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dirty="0">
                          <a:effectLst/>
                        </a:rPr>
                        <a:t>0</a:t>
                      </a:r>
                      <a:endParaRPr lang="en-US" sz="1100" b="0" i="0" u="none" strike="noStrike" dirty="0">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dirty="0">
                          <a:effectLst/>
                        </a:rPr>
                        <a:t>0</a:t>
                      </a:r>
                      <a:endParaRPr lang="en-US" sz="1100" b="0" i="0" u="none" strike="noStrike" dirty="0">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endParaRPr lang="en-US" sz="1100" b="0" i="0" u="none" strike="noStrike">
                        <a:solidFill>
                          <a:srgbClr val="000000"/>
                        </a:solidFill>
                        <a:effectLst/>
                        <a:latin typeface="Calibri" panose="020F0502020204030204" pitchFamily="34" charset="0"/>
                      </a:endParaRPr>
                    </a:p>
                  </a:txBody>
                  <a:tcPr marL="3575" marR="160904" marT="3742" marB="0" anchor="b"/>
                </a:tc>
                <a:extLst>
                  <a:ext uri="{0D108BD9-81ED-4DB2-BD59-A6C34878D82A}">
                    <a16:rowId xmlns:a16="http://schemas.microsoft.com/office/drawing/2014/main" val="10004"/>
                  </a:ext>
                </a:extLst>
              </a:tr>
              <a:tr h="385020">
                <a:tc>
                  <a:txBody>
                    <a:bodyPr/>
                    <a:lstStyle/>
                    <a:p>
                      <a:pPr algn="l" fontAlgn="b"/>
                      <a:r>
                        <a:rPr lang="en-US" sz="1100" u="none" strike="noStrike">
                          <a:effectLst/>
                        </a:rPr>
                        <a:t>    Units Produced</a:t>
                      </a:r>
                      <a:endParaRPr lang="en-US" sz="1100" b="0" i="0" u="none" strike="noStrike">
                        <a:solidFill>
                          <a:srgbClr val="000000"/>
                        </a:solidFill>
                        <a:effectLst/>
                        <a:latin typeface="Calibri" panose="020F0502020204030204" pitchFamily="34" charset="0"/>
                      </a:endParaRPr>
                    </a:p>
                  </a:txBody>
                  <a:tcPr marL="3575" marR="3575" marT="3742" marB="0" anchor="b"/>
                </a:tc>
                <a:tc>
                  <a:txBody>
                    <a:bodyPr/>
                    <a:lstStyle/>
                    <a:p>
                      <a:pPr algn="r" fontAlgn="b"/>
                      <a:r>
                        <a:rPr lang="en-US" sz="1100" u="none" strike="noStrike">
                          <a:effectLst/>
                        </a:rPr>
                        <a:t>450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dirty="0">
                          <a:effectLst/>
                        </a:rPr>
                        <a:t>450</a:t>
                      </a:r>
                      <a:endParaRPr lang="en-US" sz="1100" b="0" i="0" u="none" strike="noStrike" dirty="0">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dirty="0">
                          <a:effectLst/>
                        </a:rPr>
                        <a:t>450</a:t>
                      </a:r>
                      <a:endParaRPr lang="en-US" sz="1100" b="0" i="0" u="none" strike="noStrike" dirty="0">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dirty="0">
                          <a:effectLst/>
                        </a:rPr>
                        <a:t>450</a:t>
                      </a:r>
                      <a:endParaRPr lang="en-US" sz="1100" b="0" i="0" u="none" strike="noStrike" dirty="0">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dirty="0">
                          <a:effectLst/>
                        </a:rPr>
                        <a:t>450</a:t>
                      </a:r>
                      <a:endParaRPr lang="en-US" sz="1100" b="0" i="0" u="none" strike="noStrike" dirty="0">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450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450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450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450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450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450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450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5400</a:t>
                      </a:r>
                      <a:endParaRPr lang="en-US" sz="1100" b="0" i="0" u="none" strike="noStrike">
                        <a:solidFill>
                          <a:srgbClr val="000000"/>
                        </a:solidFill>
                        <a:effectLst/>
                        <a:latin typeface="Calibri" panose="020F0502020204030204" pitchFamily="34" charset="0"/>
                      </a:endParaRPr>
                    </a:p>
                  </a:txBody>
                  <a:tcPr marL="3575" marR="160904" marT="3742" marB="0" anchor="b"/>
                </a:tc>
                <a:extLst>
                  <a:ext uri="{0D108BD9-81ED-4DB2-BD59-A6C34878D82A}">
                    <a16:rowId xmlns:a16="http://schemas.microsoft.com/office/drawing/2014/main" val="10005"/>
                  </a:ext>
                </a:extLst>
              </a:tr>
              <a:tr h="385020">
                <a:tc>
                  <a:txBody>
                    <a:bodyPr/>
                    <a:lstStyle/>
                    <a:p>
                      <a:pPr algn="l" fontAlgn="b"/>
                      <a:r>
                        <a:rPr lang="en-US" sz="1100" u="none" strike="noStrike">
                          <a:effectLst/>
                        </a:rPr>
                        <a:t>    Sales Forecast</a:t>
                      </a:r>
                      <a:endParaRPr lang="en-US" sz="1100" b="0" i="0" u="none" strike="noStrike">
                        <a:solidFill>
                          <a:srgbClr val="000000"/>
                        </a:solidFill>
                        <a:effectLst/>
                        <a:latin typeface="Calibri" panose="020F0502020204030204" pitchFamily="34" charset="0"/>
                      </a:endParaRPr>
                    </a:p>
                  </a:txBody>
                  <a:tcPr marL="3575" marR="3575" marT="3742" marB="0" anchor="b"/>
                </a:tc>
                <a:tc>
                  <a:txBody>
                    <a:bodyPr/>
                    <a:lstStyle/>
                    <a:p>
                      <a:pPr algn="r" fontAlgn="b"/>
                      <a:r>
                        <a:rPr lang="en-US" sz="1100" u="none" strike="noStrike">
                          <a:effectLst/>
                        </a:rPr>
                        <a:t>300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300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350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dirty="0">
                          <a:effectLst/>
                        </a:rPr>
                        <a:t>400</a:t>
                      </a:r>
                      <a:endParaRPr lang="en-US" sz="1100" b="0" i="0" u="none" strike="noStrike" dirty="0">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dirty="0">
                          <a:effectLst/>
                        </a:rPr>
                        <a:t>450</a:t>
                      </a:r>
                      <a:endParaRPr lang="en-US" sz="1100" b="0" i="0" u="none" strike="noStrike" dirty="0">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dirty="0">
                          <a:effectLst/>
                        </a:rPr>
                        <a:t>500</a:t>
                      </a:r>
                      <a:endParaRPr lang="en-US" sz="1100" b="0" i="0" u="none" strike="noStrike" dirty="0">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dirty="0">
                          <a:effectLst/>
                        </a:rPr>
                        <a:t>650</a:t>
                      </a:r>
                      <a:endParaRPr lang="en-US" sz="1100" b="0" i="0" u="none" strike="noStrike" dirty="0">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600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475</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475</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450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450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5400</a:t>
                      </a:r>
                      <a:endParaRPr lang="en-US" sz="1100" b="0" i="0" u="none" strike="noStrike">
                        <a:solidFill>
                          <a:srgbClr val="000000"/>
                        </a:solidFill>
                        <a:effectLst/>
                        <a:latin typeface="Calibri" panose="020F0502020204030204" pitchFamily="34" charset="0"/>
                      </a:endParaRPr>
                    </a:p>
                  </a:txBody>
                  <a:tcPr marL="3575" marR="160904" marT="3742" marB="0" anchor="b"/>
                </a:tc>
                <a:extLst>
                  <a:ext uri="{0D108BD9-81ED-4DB2-BD59-A6C34878D82A}">
                    <a16:rowId xmlns:a16="http://schemas.microsoft.com/office/drawing/2014/main" val="10006"/>
                  </a:ext>
                </a:extLst>
              </a:tr>
              <a:tr h="412307">
                <a:tc>
                  <a:txBody>
                    <a:bodyPr/>
                    <a:lstStyle/>
                    <a:p>
                      <a:pPr algn="l" fontAlgn="b"/>
                      <a:r>
                        <a:rPr lang="en-US" sz="1100" u="none" strike="noStrike" dirty="0">
                          <a:effectLst/>
                        </a:rPr>
                        <a:t>    Inventory </a:t>
                      </a:r>
                    </a:p>
                    <a:p>
                      <a:pPr algn="l" fontAlgn="b"/>
                      <a:r>
                        <a:rPr lang="en-US" sz="1100" u="none" strike="noStrike" dirty="0">
                          <a:effectLst/>
                        </a:rPr>
                        <a:t>    (end</a:t>
                      </a:r>
                      <a:r>
                        <a:rPr lang="en-US" sz="1100" u="none" strike="noStrike" baseline="0" dirty="0">
                          <a:effectLst/>
                        </a:rPr>
                        <a:t> </a:t>
                      </a:r>
                      <a:r>
                        <a:rPr lang="en-US" sz="1100" u="none" strike="noStrike" dirty="0">
                          <a:effectLst/>
                        </a:rPr>
                        <a:t>of month)</a:t>
                      </a:r>
                      <a:endParaRPr lang="en-US" sz="1100" b="0" i="0" u="none" strike="noStrike" dirty="0">
                        <a:solidFill>
                          <a:srgbClr val="000000"/>
                        </a:solidFill>
                        <a:effectLst/>
                        <a:latin typeface="Calibri" panose="020F0502020204030204" pitchFamily="34" charset="0"/>
                      </a:endParaRPr>
                    </a:p>
                  </a:txBody>
                  <a:tcPr marL="3575" marR="3575" marT="3742" marB="0" anchor="b"/>
                </a:tc>
                <a:tc>
                  <a:txBody>
                    <a:bodyPr/>
                    <a:lstStyle/>
                    <a:p>
                      <a:pPr algn="r" fontAlgn="b"/>
                      <a:r>
                        <a:rPr lang="en-US" sz="1100" u="none" strike="noStrike" dirty="0">
                          <a:effectLst/>
                        </a:rPr>
                        <a:t>200</a:t>
                      </a:r>
                      <a:endParaRPr lang="en-US" sz="1100" b="0" i="0" u="none" strike="noStrike" dirty="0">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350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450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dirty="0">
                          <a:effectLst/>
                        </a:rPr>
                        <a:t>500</a:t>
                      </a:r>
                      <a:endParaRPr lang="en-US" sz="1100" b="0" i="0" u="none" strike="noStrike" dirty="0">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dirty="0">
                          <a:effectLst/>
                        </a:rPr>
                        <a:t>500</a:t>
                      </a:r>
                      <a:endParaRPr lang="en-US" sz="1100" b="0" i="0" u="none" strike="noStrike" dirty="0">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dirty="0">
                          <a:effectLst/>
                        </a:rPr>
                        <a:t>450</a:t>
                      </a:r>
                      <a:endParaRPr lang="en-US" sz="1100" b="0" i="0" u="none" strike="noStrike" dirty="0">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dirty="0">
                          <a:effectLst/>
                        </a:rPr>
                        <a:t>250</a:t>
                      </a:r>
                      <a:endParaRPr lang="en-US" sz="1100" b="0" i="0" u="none" strike="noStrike" dirty="0">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dirty="0">
                          <a:effectLst/>
                        </a:rPr>
                        <a:t>100</a:t>
                      </a:r>
                      <a:endParaRPr lang="en-US" sz="1100" b="0" i="0" u="none" strike="noStrike" dirty="0">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75</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50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50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r>
                        <a:rPr lang="en-US" sz="1100" u="none" strike="noStrike">
                          <a:effectLst/>
                        </a:rPr>
                        <a:t>50</a:t>
                      </a:r>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r" fontAlgn="b"/>
                      <a:endParaRPr lang="en-US" sz="1100" b="0" i="0" u="none" strike="noStrike">
                        <a:solidFill>
                          <a:srgbClr val="000000"/>
                        </a:solidFill>
                        <a:effectLst/>
                        <a:latin typeface="Calibri" panose="020F0502020204030204" pitchFamily="34" charset="0"/>
                      </a:endParaRPr>
                    </a:p>
                  </a:txBody>
                  <a:tcPr marL="3575" marR="160904" marT="3742" marB="0" anchor="b"/>
                </a:tc>
                <a:extLst>
                  <a:ext uri="{0D108BD9-81ED-4DB2-BD59-A6C34878D82A}">
                    <a16:rowId xmlns:a16="http://schemas.microsoft.com/office/drawing/2014/main" val="10007"/>
                  </a:ext>
                </a:extLst>
              </a:tr>
              <a:tr h="208157">
                <a:tc>
                  <a:txBody>
                    <a:bodyPr/>
                    <a:lstStyle/>
                    <a:p>
                      <a:pPr algn="l" fontAlgn="b"/>
                      <a:r>
                        <a:rPr lang="en-US" sz="1100" i="1" u="none" strike="noStrike" dirty="0">
                          <a:effectLst/>
                        </a:rPr>
                        <a:t>Costs</a:t>
                      </a:r>
                      <a:endParaRPr lang="en-US" sz="1100" b="1" i="1" u="none" strike="noStrike" dirty="0">
                        <a:solidFill>
                          <a:srgbClr val="000000"/>
                        </a:solidFill>
                        <a:effectLst/>
                        <a:latin typeface="Calibri" panose="020F0502020204030204" pitchFamily="34" charset="0"/>
                      </a:endParaRPr>
                    </a:p>
                  </a:txBody>
                  <a:tcPr marL="3575" marR="3575" marT="3742"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3575" marR="3575" marT="3742"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3575" marR="3575" marT="3742"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3575" marR="3575" marT="3742" marB="0" anchor="b"/>
                </a:tc>
                <a:tc>
                  <a:txBody>
                    <a:bodyPr/>
                    <a:lstStyle/>
                    <a:p>
                      <a:pPr algn="r" fontAlgn="b"/>
                      <a:endParaRPr lang="en-US" sz="1100" b="0" i="0" u="none" strike="noStrike">
                        <a:solidFill>
                          <a:srgbClr val="000000"/>
                        </a:solidFill>
                        <a:effectLst/>
                        <a:latin typeface="Calibri" panose="020F0502020204030204" pitchFamily="34" charset="0"/>
                      </a:endParaRPr>
                    </a:p>
                  </a:txBody>
                  <a:tcPr marL="3575" marR="160904" marT="3742"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3575" marR="3575" marT="3742"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575" marR="3575" marT="3742"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575" marR="3575" marT="3742"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3575" marR="3575" marT="3742"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3575" marR="3575" marT="3742"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3575" marR="3575" marT="3742"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3575" marR="3575" marT="3742"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3575" marR="3575" marT="3742"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3575" marR="3575" marT="3742" marB="0" anchor="b"/>
                </a:tc>
                <a:extLst>
                  <a:ext uri="{0D108BD9-81ED-4DB2-BD59-A6C34878D82A}">
                    <a16:rowId xmlns:a16="http://schemas.microsoft.com/office/drawing/2014/main" val="10008"/>
                  </a:ext>
                </a:extLst>
              </a:tr>
              <a:tr h="368298">
                <a:tc>
                  <a:txBody>
                    <a:bodyPr/>
                    <a:lstStyle/>
                    <a:p>
                      <a:pPr algn="l" fontAlgn="b"/>
                      <a:r>
                        <a:rPr lang="en-US" sz="1100" u="none" strike="noStrike">
                          <a:effectLst/>
                        </a:rPr>
                        <a:t>    Regular time</a:t>
                      </a:r>
                      <a:endParaRPr lang="en-US" sz="1100" b="0" i="0" u="none" strike="noStrike">
                        <a:solidFill>
                          <a:srgbClr val="000000"/>
                        </a:solidFill>
                        <a:effectLst/>
                        <a:latin typeface="Calibri" panose="020F0502020204030204" pitchFamily="34" charset="0"/>
                      </a:endParaRPr>
                    </a:p>
                  </a:txBody>
                  <a:tcPr marL="3575" marR="3575" marT="3742" marB="0" anchor="b"/>
                </a:tc>
                <a:tc>
                  <a:txBody>
                    <a:bodyPr/>
                    <a:lstStyle/>
                    <a:p>
                      <a:pPr algn="r" fontAlgn="b"/>
                      <a:r>
                        <a:rPr lang="en-US" sz="1100" u="none" strike="noStrike" dirty="0">
                          <a:effectLst/>
                        </a:rPr>
                        <a:t>$180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ctr" fontAlgn="b"/>
                      <a:r>
                        <a:rPr lang="en-US" sz="1100" b="0" i="0" u="none" strike="noStrike" dirty="0">
                          <a:solidFill>
                            <a:schemeClr val="dk1"/>
                          </a:solidFill>
                          <a:effectLst/>
                          <a:latin typeface="+mn-lt"/>
                        </a:rPr>
                        <a:t>180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ctr" fontAlgn="b"/>
                      <a:r>
                        <a:rPr lang="en-US" sz="1100" u="none" strike="noStrike" dirty="0">
                          <a:effectLst/>
                        </a:rPr>
                        <a:t>180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ctr" fontAlgn="b"/>
                      <a:r>
                        <a:rPr lang="en-US" sz="1100" u="none" strike="noStrike" dirty="0">
                          <a:effectLst/>
                        </a:rPr>
                        <a:t>180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ctr" fontAlgn="b"/>
                      <a:r>
                        <a:rPr lang="en-US" sz="1100" u="none" strike="noStrike" dirty="0">
                          <a:effectLst/>
                        </a:rPr>
                        <a:t>180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ctr" fontAlgn="b"/>
                      <a:r>
                        <a:rPr lang="en-US" sz="1100" u="none" strike="noStrike" dirty="0">
                          <a:effectLst/>
                        </a:rPr>
                        <a:t>180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ctr" fontAlgn="b"/>
                      <a:r>
                        <a:rPr lang="en-US" sz="1100" u="none" strike="noStrike" dirty="0">
                          <a:effectLst/>
                        </a:rPr>
                        <a:t>180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ctr" fontAlgn="b"/>
                      <a:r>
                        <a:rPr lang="en-US" sz="1100" u="none" strike="noStrike" dirty="0">
                          <a:effectLst/>
                        </a:rPr>
                        <a:t>180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ctr" fontAlgn="b"/>
                      <a:r>
                        <a:rPr lang="en-US" sz="1100" u="none" strike="noStrike" dirty="0">
                          <a:effectLst/>
                        </a:rPr>
                        <a:t>180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ctr" fontAlgn="b"/>
                      <a:r>
                        <a:rPr lang="en-US" sz="1100" u="none" strike="noStrike" dirty="0">
                          <a:effectLst/>
                        </a:rPr>
                        <a:t>180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ctr" fontAlgn="b"/>
                      <a:r>
                        <a:rPr lang="en-US" sz="1100" u="none" strike="noStrike" dirty="0">
                          <a:effectLst/>
                        </a:rPr>
                        <a:t>180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ctr" fontAlgn="b"/>
                      <a:r>
                        <a:rPr lang="en-US" sz="1100" u="none" strike="noStrike" dirty="0">
                          <a:effectLst/>
                        </a:rPr>
                        <a:t>180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dirty="0">
                          <a:effectLst/>
                        </a:rPr>
                        <a:t>$2,160</a:t>
                      </a:r>
                      <a:endParaRPr lang="en-US" sz="1100" b="0" i="0" u="none" strike="noStrike" dirty="0">
                        <a:solidFill>
                          <a:srgbClr val="000000"/>
                        </a:solidFill>
                        <a:effectLst/>
                        <a:latin typeface="Calibri" panose="020F0502020204030204" pitchFamily="34" charset="0"/>
                      </a:endParaRPr>
                    </a:p>
                  </a:txBody>
                  <a:tcPr marL="3575" marR="53634" marT="3742" marB="0" anchor="b"/>
                </a:tc>
                <a:extLst>
                  <a:ext uri="{0D108BD9-81ED-4DB2-BD59-A6C34878D82A}">
                    <a16:rowId xmlns:a16="http://schemas.microsoft.com/office/drawing/2014/main" val="10009"/>
                  </a:ext>
                </a:extLst>
              </a:tr>
              <a:tr h="208157">
                <a:tc>
                  <a:txBody>
                    <a:bodyPr/>
                    <a:lstStyle/>
                    <a:p>
                      <a:pPr algn="l" fontAlgn="b"/>
                      <a:r>
                        <a:rPr lang="en-US" sz="1100" u="none" strike="noStrike">
                          <a:effectLst/>
                        </a:rPr>
                        <a:t>    Overtime</a:t>
                      </a:r>
                      <a:endParaRPr lang="en-US" sz="1100" b="0" i="0" u="none" strike="noStrike">
                        <a:solidFill>
                          <a:srgbClr val="000000"/>
                        </a:solidFill>
                        <a:effectLst/>
                        <a:latin typeface="Calibri" panose="020F0502020204030204" pitchFamily="34" charset="0"/>
                      </a:endParaRPr>
                    </a:p>
                  </a:txBody>
                  <a:tcPr marL="3575" marR="3575" marT="3742"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dirty="0">
                          <a:effectLst/>
                        </a:rPr>
                        <a:t>0.0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dirty="0">
                          <a:effectLst/>
                        </a:rPr>
                        <a:t>0.0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dirty="0">
                          <a:effectLst/>
                        </a:rPr>
                        <a:t>0.0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dirty="0">
                          <a:effectLst/>
                        </a:rPr>
                        <a:t>0.0</a:t>
                      </a:r>
                      <a:endParaRPr lang="en-US" sz="1100" b="0" i="0" u="none" strike="noStrike" dirty="0">
                        <a:solidFill>
                          <a:srgbClr val="000000"/>
                        </a:solidFill>
                        <a:effectLst/>
                        <a:latin typeface="Calibri" panose="020F0502020204030204" pitchFamily="34" charset="0"/>
                      </a:endParaRPr>
                    </a:p>
                  </a:txBody>
                  <a:tcPr marL="3575" marR="53634" marT="3742" marB="0" anchor="b"/>
                </a:tc>
                <a:extLst>
                  <a:ext uri="{0D108BD9-81ED-4DB2-BD59-A6C34878D82A}">
                    <a16:rowId xmlns:a16="http://schemas.microsoft.com/office/drawing/2014/main" val="10010"/>
                  </a:ext>
                </a:extLst>
              </a:tr>
              <a:tr h="208157">
                <a:tc>
                  <a:txBody>
                    <a:bodyPr/>
                    <a:lstStyle/>
                    <a:p>
                      <a:pPr algn="l" fontAlgn="b"/>
                      <a:r>
                        <a:rPr lang="en-US" sz="1100" u="none" strike="noStrike" dirty="0">
                          <a:effectLst/>
                        </a:rPr>
                        <a:t>    Hire/Layoff</a:t>
                      </a:r>
                      <a:endParaRPr lang="en-US" sz="1100" b="0" i="0" u="none" strike="noStrike" dirty="0">
                        <a:solidFill>
                          <a:srgbClr val="000000"/>
                        </a:solidFill>
                        <a:effectLst/>
                        <a:latin typeface="Calibri" panose="020F0502020204030204" pitchFamily="34" charset="0"/>
                      </a:endParaRPr>
                    </a:p>
                  </a:txBody>
                  <a:tcPr marL="3575" marR="3575" marT="3742" marB="0" anchor="b"/>
                </a:tc>
                <a:tc>
                  <a:txBody>
                    <a:bodyPr/>
                    <a:lstStyle/>
                    <a:p>
                      <a:pPr algn="r" fontAlgn="b"/>
                      <a:r>
                        <a:rPr lang="en-US" sz="1100" u="none" strike="noStrike" dirty="0">
                          <a:effectLst/>
                        </a:rPr>
                        <a:t>25</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dirty="0">
                          <a:effectLst/>
                        </a:rPr>
                        <a:t>0.0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dirty="0">
                          <a:effectLst/>
                        </a:rPr>
                        <a:t>0.0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dirty="0">
                          <a:effectLst/>
                        </a:rPr>
                        <a:t>0.0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dirty="0">
                          <a:effectLst/>
                        </a:rPr>
                        <a:t>25</a:t>
                      </a:r>
                      <a:endParaRPr lang="en-US" sz="1100" b="0" i="0" u="none" strike="noStrike" dirty="0">
                        <a:solidFill>
                          <a:srgbClr val="000000"/>
                        </a:solidFill>
                        <a:effectLst/>
                        <a:latin typeface="Calibri" panose="020F0502020204030204" pitchFamily="34" charset="0"/>
                      </a:endParaRPr>
                    </a:p>
                  </a:txBody>
                  <a:tcPr marL="3575" marR="53634" marT="3742" marB="0" anchor="b"/>
                </a:tc>
                <a:extLst>
                  <a:ext uri="{0D108BD9-81ED-4DB2-BD59-A6C34878D82A}">
                    <a16:rowId xmlns:a16="http://schemas.microsoft.com/office/drawing/2014/main" val="10011"/>
                  </a:ext>
                </a:extLst>
              </a:tr>
              <a:tr h="412307">
                <a:tc>
                  <a:txBody>
                    <a:bodyPr/>
                    <a:lstStyle/>
                    <a:p>
                      <a:pPr algn="l" fontAlgn="b"/>
                      <a:r>
                        <a:rPr lang="en-US" sz="1100" u="none" strike="noStrike" dirty="0">
                          <a:effectLst/>
                        </a:rPr>
                        <a:t>    Inventory </a:t>
                      </a:r>
                    </a:p>
                    <a:p>
                      <a:pPr algn="l" fontAlgn="b"/>
                      <a:r>
                        <a:rPr lang="en-US" sz="1100" u="none" strike="noStrike" dirty="0">
                          <a:effectLst/>
                        </a:rPr>
                        <a:t>    carrying</a:t>
                      </a:r>
                      <a:endParaRPr lang="en-US" sz="1100" b="0" i="0" u="none" strike="noStrike" dirty="0">
                        <a:solidFill>
                          <a:srgbClr val="000000"/>
                        </a:solidFill>
                        <a:effectLst/>
                        <a:latin typeface="Calibri" panose="020F0502020204030204" pitchFamily="34" charset="0"/>
                      </a:endParaRPr>
                    </a:p>
                  </a:txBody>
                  <a:tcPr marL="3575" marR="3575" marT="3742" marB="0" anchor="b"/>
                </a:tc>
                <a:tc>
                  <a:txBody>
                    <a:bodyPr/>
                    <a:lstStyle/>
                    <a:p>
                      <a:pPr algn="r" fontAlgn="b"/>
                      <a:r>
                        <a:rPr lang="en-US" sz="1100" u="none" strike="noStrike" dirty="0">
                          <a:effectLst/>
                        </a:rPr>
                        <a:t>24</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dirty="0">
                          <a:effectLst/>
                        </a:rPr>
                        <a:t>42</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dirty="0">
                          <a:effectLst/>
                        </a:rPr>
                        <a:t>54</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dirty="0">
                          <a:effectLst/>
                        </a:rPr>
                        <a:t>60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dirty="0">
                          <a:effectLst/>
                        </a:rPr>
                        <a:t>60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dirty="0">
                          <a:effectLst/>
                        </a:rPr>
                        <a:t>54</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dirty="0">
                          <a:effectLst/>
                        </a:rPr>
                        <a:t>30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dirty="0">
                          <a:effectLst/>
                        </a:rPr>
                        <a:t>12</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dirty="0">
                          <a:effectLst/>
                        </a:rPr>
                        <a:t>9</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dirty="0">
                          <a:effectLst/>
                        </a:rPr>
                        <a:t>6</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dirty="0">
                          <a:effectLst/>
                        </a:rPr>
                        <a:t>6</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dirty="0">
                          <a:effectLst/>
                        </a:rPr>
                        <a:t>6</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dirty="0">
                          <a:effectLst/>
                        </a:rPr>
                        <a:t>363</a:t>
                      </a:r>
                      <a:endParaRPr lang="en-US" sz="1100" b="0" i="0" u="none" strike="noStrike" dirty="0">
                        <a:solidFill>
                          <a:srgbClr val="000000"/>
                        </a:solidFill>
                        <a:effectLst/>
                        <a:latin typeface="Calibri" panose="020F0502020204030204" pitchFamily="34" charset="0"/>
                      </a:endParaRPr>
                    </a:p>
                  </a:txBody>
                  <a:tcPr marL="3575" marR="53634" marT="3742" marB="0" anchor="b"/>
                </a:tc>
                <a:extLst>
                  <a:ext uri="{0D108BD9-81ED-4DB2-BD59-A6C34878D82A}">
                    <a16:rowId xmlns:a16="http://schemas.microsoft.com/office/drawing/2014/main" val="10012"/>
                  </a:ext>
                </a:extLst>
              </a:tr>
              <a:tr h="368298">
                <a:tc>
                  <a:txBody>
                    <a:bodyPr/>
                    <a:lstStyle/>
                    <a:p>
                      <a:pPr algn="l" fontAlgn="b"/>
                      <a:r>
                        <a:rPr lang="en-US" sz="1100" u="none" strike="noStrike">
                          <a:effectLst/>
                        </a:rPr>
                        <a:t>       Total Cost</a:t>
                      </a:r>
                      <a:endParaRPr lang="en-US" sz="1100" b="0" i="0" u="none" strike="noStrike">
                        <a:solidFill>
                          <a:srgbClr val="000000"/>
                        </a:solidFill>
                        <a:effectLst/>
                        <a:latin typeface="Calibri" panose="020F0502020204030204" pitchFamily="34" charset="0"/>
                      </a:endParaRPr>
                    </a:p>
                  </a:txBody>
                  <a:tcPr marL="3575" marR="3575" marT="3742" marB="0" anchor="b"/>
                </a:tc>
                <a:tc>
                  <a:txBody>
                    <a:bodyPr/>
                    <a:lstStyle/>
                    <a:p>
                      <a:pPr algn="r" fontAlgn="b"/>
                      <a:r>
                        <a:rPr lang="en-US" sz="1100" u="none" strike="noStrike" dirty="0">
                          <a:effectLst/>
                        </a:rPr>
                        <a:t>$229</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ctr" fontAlgn="b"/>
                      <a:r>
                        <a:rPr lang="en-US" sz="1100" u="none" strike="noStrike" dirty="0">
                          <a:effectLst/>
                        </a:rPr>
                        <a:t>222</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ctr" fontAlgn="b"/>
                      <a:r>
                        <a:rPr lang="en-US" sz="1100" u="none" strike="noStrike" dirty="0">
                          <a:effectLst/>
                        </a:rPr>
                        <a:t>234</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ctr" fontAlgn="b"/>
                      <a:r>
                        <a:rPr lang="en-US" sz="1100" u="none" strike="noStrike" dirty="0">
                          <a:effectLst/>
                        </a:rPr>
                        <a:t>240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ctr" fontAlgn="b"/>
                      <a:r>
                        <a:rPr lang="en-US" sz="1100" u="none" strike="noStrike" dirty="0">
                          <a:effectLst/>
                        </a:rPr>
                        <a:t>240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ctr" fontAlgn="b"/>
                      <a:r>
                        <a:rPr lang="en-US" sz="1100" u="none" strike="noStrike" dirty="0">
                          <a:effectLst/>
                        </a:rPr>
                        <a:t>234</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ctr" fontAlgn="b"/>
                      <a:r>
                        <a:rPr lang="en-US" sz="1100" u="none" strike="noStrike" dirty="0">
                          <a:effectLst/>
                        </a:rPr>
                        <a:t>210</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ctr" fontAlgn="b"/>
                      <a:r>
                        <a:rPr lang="en-US" sz="1100" u="none" strike="noStrike" dirty="0">
                          <a:effectLst/>
                        </a:rPr>
                        <a:t>192</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ctr" fontAlgn="b"/>
                      <a:r>
                        <a:rPr lang="en-US" sz="1100" u="none" strike="noStrike" dirty="0">
                          <a:effectLst/>
                        </a:rPr>
                        <a:t>189</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ctr" fontAlgn="b"/>
                      <a:r>
                        <a:rPr lang="en-US" sz="1100" u="none" strike="noStrike" dirty="0">
                          <a:effectLst/>
                        </a:rPr>
                        <a:t>186</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ctr" fontAlgn="b"/>
                      <a:r>
                        <a:rPr lang="en-US" sz="1100" u="none" strike="noStrike" dirty="0">
                          <a:effectLst/>
                        </a:rPr>
                        <a:t>186</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ctr" fontAlgn="b"/>
                      <a:r>
                        <a:rPr lang="en-US" sz="1100" u="none" strike="noStrike" dirty="0">
                          <a:effectLst/>
                        </a:rPr>
                        <a:t>186</a:t>
                      </a:r>
                      <a:endParaRPr lang="en-US" sz="1100" b="0" i="0" u="none" strike="noStrike" dirty="0">
                        <a:solidFill>
                          <a:srgbClr val="000000"/>
                        </a:solidFill>
                        <a:effectLst/>
                        <a:latin typeface="Calibri" panose="020F0502020204030204" pitchFamily="34" charset="0"/>
                      </a:endParaRPr>
                    </a:p>
                  </a:txBody>
                  <a:tcPr marL="3575" marR="107271" marT="3742" marB="0" anchor="b"/>
                </a:tc>
                <a:tc>
                  <a:txBody>
                    <a:bodyPr/>
                    <a:lstStyle/>
                    <a:p>
                      <a:pPr algn="r" fontAlgn="b"/>
                      <a:r>
                        <a:rPr lang="en-US" sz="1100" u="none" strike="noStrike" dirty="0">
                          <a:effectLst/>
                        </a:rPr>
                        <a:t>$2,548</a:t>
                      </a:r>
                      <a:endParaRPr lang="en-US" sz="1100" b="0" i="0" u="none" strike="noStrike" dirty="0">
                        <a:solidFill>
                          <a:srgbClr val="000000"/>
                        </a:solidFill>
                        <a:effectLst/>
                        <a:latin typeface="Calibri" panose="020F0502020204030204" pitchFamily="34" charset="0"/>
                      </a:endParaRPr>
                    </a:p>
                  </a:txBody>
                  <a:tcPr marL="3575" marR="53634" marT="3742" marB="0" anchor="b"/>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28845985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2A3F5-E82C-401E-9211-0CF5DCC507DB}"/>
              </a:ext>
            </a:extLst>
          </p:cNvPr>
          <p:cNvSpPr>
            <a:spLocks noGrp="1"/>
          </p:cNvSpPr>
          <p:nvPr>
            <p:ph type="title"/>
          </p:nvPr>
        </p:nvSpPr>
        <p:spPr/>
        <p:txBody>
          <a:bodyPr>
            <a:normAutofit/>
          </a:bodyPr>
          <a:lstStyle/>
          <a:p>
            <a:r>
              <a:rPr lang="en-US" sz="4000" dirty="0"/>
              <a:t>Aggregate Planning - Chase Strategy</a:t>
            </a:r>
          </a:p>
        </p:txBody>
      </p:sp>
      <p:sp>
        <p:nvSpPr>
          <p:cNvPr id="3" name="Content Placeholder 2">
            <a:extLst>
              <a:ext uri="{FF2B5EF4-FFF2-40B4-BE49-F238E27FC236}">
                <a16:creationId xmlns:a16="http://schemas.microsoft.com/office/drawing/2014/main" id="{4E1C1C26-B3BE-4609-A0E0-163FAA242D91}"/>
              </a:ext>
            </a:extLst>
          </p:cNvPr>
          <p:cNvSpPr>
            <a:spLocks noGrp="1"/>
          </p:cNvSpPr>
          <p:nvPr>
            <p:ph idx="1"/>
          </p:nvPr>
        </p:nvSpPr>
        <p:spPr>
          <a:xfrm>
            <a:off x="822325" y="1846263"/>
            <a:ext cx="7543800" cy="287337"/>
          </a:xfrm>
        </p:spPr>
        <p:txBody>
          <a:bodyPr/>
          <a:lstStyle/>
          <a:p>
            <a:r>
              <a:rPr lang="en-US" dirty="0"/>
              <a:t>Aggregate Planning Costs Chase Demand</a:t>
            </a:r>
          </a:p>
        </p:txBody>
      </p:sp>
      <p:graphicFrame>
        <p:nvGraphicFramePr>
          <p:cNvPr id="5" name="Table 4">
            <a:extLst>
              <a:ext uri="{FF2B5EF4-FFF2-40B4-BE49-F238E27FC236}">
                <a16:creationId xmlns:a16="http://schemas.microsoft.com/office/drawing/2014/main" id="{F3A479E7-79E0-4E54-95B2-21A6E3B704C9}"/>
              </a:ext>
            </a:extLst>
          </p:cNvPr>
          <p:cNvGraphicFramePr>
            <a:graphicFrameLocks noGrp="1"/>
          </p:cNvGraphicFramePr>
          <p:nvPr>
            <p:extLst>
              <p:ext uri="{D42A27DB-BD31-4B8C-83A1-F6EECF244321}">
                <p14:modId xmlns:p14="http://schemas.microsoft.com/office/powerpoint/2010/main" val="57143341"/>
              </p:ext>
            </p:extLst>
          </p:nvPr>
        </p:nvGraphicFramePr>
        <p:xfrm>
          <a:off x="1066800" y="2274590"/>
          <a:ext cx="6919488" cy="4019055"/>
        </p:xfrm>
        <a:graphic>
          <a:graphicData uri="http://schemas.openxmlformats.org/drawingml/2006/table">
            <a:tbl>
              <a:tblPr firstRow="1" bandRow="1">
                <a:tableStyleId>{5C22544A-7EE6-4342-B048-85BDC9FD1C3A}</a:tableStyleId>
              </a:tblPr>
              <a:tblGrid>
                <a:gridCol w="1020671">
                  <a:extLst>
                    <a:ext uri="{9D8B030D-6E8A-4147-A177-3AD203B41FA5}">
                      <a16:colId xmlns:a16="http://schemas.microsoft.com/office/drawing/2014/main" val="20000"/>
                    </a:ext>
                  </a:extLst>
                </a:gridCol>
                <a:gridCol w="476912">
                  <a:extLst>
                    <a:ext uri="{9D8B030D-6E8A-4147-A177-3AD203B41FA5}">
                      <a16:colId xmlns:a16="http://schemas.microsoft.com/office/drawing/2014/main" val="20001"/>
                    </a:ext>
                  </a:extLst>
                </a:gridCol>
                <a:gridCol w="426442">
                  <a:extLst>
                    <a:ext uri="{9D8B030D-6E8A-4147-A177-3AD203B41FA5}">
                      <a16:colId xmlns:a16="http://schemas.microsoft.com/office/drawing/2014/main" val="20002"/>
                    </a:ext>
                  </a:extLst>
                </a:gridCol>
                <a:gridCol w="426442">
                  <a:extLst>
                    <a:ext uri="{9D8B030D-6E8A-4147-A177-3AD203B41FA5}">
                      <a16:colId xmlns:a16="http://schemas.microsoft.com/office/drawing/2014/main" val="20003"/>
                    </a:ext>
                  </a:extLst>
                </a:gridCol>
                <a:gridCol w="405787">
                  <a:extLst>
                    <a:ext uri="{9D8B030D-6E8A-4147-A177-3AD203B41FA5}">
                      <a16:colId xmlns:a16="http://schemas.microsoft.com/office/drawing/2014/main" val="20004"/>
                    </a:ext>
                  </a:extLst>
                </a:gridCol>
                <a:gridCol w="404759">
                  <a:extLst>
                    <a:ext uri="{9D8B030D-6E8A-4147-A177-3AD203B41FA5}">
                      <a16:colId xmlns:a16="http://schemas.microsoft.com/office/drawing/2014/main" val="20005"/>
                    </a:ext>
                  </a:extLst>
                </a:gridCol>
                <a:gridCol w="400166">
                  <a:extLst>
                    <a:ext uri="{9D8B030D-6E8A-4147-A177-3AD203B41FA5}">
                      <a16:colId xmlns:a16="http://schemas.microsoft.com/office/drawing/2014/main" val="20006"/>
                    </a:ext>
                  </a:extLst>
                </a:gridCol>
                <a:gridCol w="464550">
                  <a:extLst>
                    <a:ext uri="{9D8B030D-6E8A-4147-A177-3AD203B41FA5}">
                      <a16:colId xmlns:a16="http://schemas.microsoft.com/office/drawing/2014/main" val="20007"/>
                    </a:ext>
                  </a:extLst>
                </a:gridCol>
                <a:gridCol w="464550">
                  <a:extLst>
                    <a:ext uri="{9D8B030D-6E8A-4147-A177-3AD203B41FA5}">
                      <a16:colId xmlns:a16="http://schemas.microsoft.com/office/drawing/2014/main" val="20008"/>
                    </a:ext>
                  </a:extLst>
                </a:gridCol>
                <a:gridCol w="464550">
                  <a:extLst>
                    <a:ext uri="{9D8B030D-6E8A-4147-A177-3AD203B41FA5}">
                      <a16:colId xmlns:a16="http://schemas.microsoft.com/office/drawing/2014/main" val="20009"/>
                    </a:ext>
                  </a:extLst>
                </a:gridCol>
                <a:gridCol w="464550">
                  <a:extLst>
                    <a:ext uri="{9D8B030D-6E8A-4147-A177-3AD203B41FA5}">
                      <a16:colId xmlns:a16="http://schemas.microsoft.com/office/drawing/2014/main" val="20010"/>
                    </a:ext>
                  </a:extLst>
                </a:gridCol>
                <a:gridCol w="401478">
                  <a:extLst>
                    <a:ext uri="{9D8B030D-6E8A-4147-A177-3AD203B41FA5}">
                      <a16:colId xmlns:a16="http://schemas.microsoft.com/office/drawing/2014/main" val="20011"/>
                    </a:ext>
                  </a:extLst>
                </a:gridCol>
                <a:gridCol w="404759">
                  <a:extLst>
                    <a:ext uri="{9D8B030D-6E8A-4147-A177-3AD203B41FA5}">
                      <a16:colId xmlns:a16="http://schemas.microsoft.com/office/drawing/2014/main" val="20012"/>
                    </a:ext>
                  </a:extLst>
                </a:gridCol>
                <a:gridCol w="693872">
                  <a:extLst>
                    <a:ext uri="{9D8B030D-6E8A-4147-A177-3AD203B41FA5}">
                      <a16:colId xmlns:a16="http://schemas.microsoft.com/office/drawing/2014/main" val="20013"/>
                    </a:ext>
                  </a:extLst>
                </a:gridCol>
              </a:tblGrid>
              <a:tr h="176425">
                <a:tc>
                  <a:txBody>
                    <a:bodyPr/>
                    <a:lstStyle/>
                    <a:p>
                      <a:pPr algn="l" fontAlgn="b"/>
                      <a:endParaRPr lang="en-US" sz="1100" b="1" i="0" u="none" strike="noStrike" dirty="0">
                        <a:solidFill>
                          <a:schemeClr val="tx1"/>
                        </a:solidFill>
                        <a:effectLst/>
                        <a:latin typeface="Calibri" panose="020F0502020204030204" pitchFamily="34" charset="0"/>
                      </a:endParaRPr>
                    </a:p>
                  </a:txBody>
                  <a:tcPr marL="3632" marR="3632" marT="3706" marB="0" anchor="b"/>
                </a:tc>
                <a:tc>
                  <a:txBody>
                    <a:bodyPr/>
                    <a:lstStyle/>
                    <a:p>
                      <a:pPr algn="ctr" fontAlgn="b"/>
                      <a:r>
                        <a:rPr lang="en-US" sz="1100" u="none" strike="noStrike" dirty="0">
                          <a:solidFill>
                            <a:schemeClr val="tx1"/>
                          </a:solidFill>
                          <a:effectLst/>
                        </a:rPr>
                        <a:t>Jan</a:t>
                      </a:r>
                      <a:endParaRPr lang="en-US" sz="1100" b="1" i="0" u="none" strike="noStrike" dirty="0">
                        <a:solidFill>
                          <a:schemeClr val="tx1"/>
                        </a:solidFill>
                        <a:effectLst/>
                        <a:latin typeface="Calibri" panose="020F0502020204030204" pitchFamily="34" charset="0"/>
                      </a:endParaRPr>
                    </a:p>
                  </a:txBody>
                  <a:tcPr marL="3632" marR="3632" marT="3706" marB="0" anchor="b"/>
                </a:tc>
                <a:tc>
                  <a:txBody>
                    <a:bodyPr/>
                    <a:lstStyle/>
                    <a:p>
                      <a:pPr algn="ctr" fontAlgn="b"/>
                      <a:r>
                        <a:rPr lang="en-US" sz="1100" u="none" strike="noStrike" dirty="0">
                          <a:solidFill>
                            <a:schemeClr val="tx1"/>
                          </a:solidFill>
                          <a:effectLst/>
                        </a:rPr>
                        <a:t>Feb</a:t>
                      </a:r>
                      <a:endParaRPr lang="en-US" sz="1100" b="1" i="0" u="none" strike="noStrike" dirty="0">
                        <a:solidFill>
                          <a:schemeClr val="tx1"/>
                        </a:solidFill>
                        <a:effectLst/>
                        <a:latin typeface="Calibri" panose="020F0502020204030204" pitchFamily="34" charset="0"/>
                      </a:endParaRPr>
                    </a:p>
                  </a:txBody>
                  <a:tcPr marL="3632" marR="3632" marT="3706" marB="0" anchor="b"/>
                </a:tc>
                <a:tc>
                  <a:txBody>
                    <a:bodyPr/>
                    <a:lstStyle/>
                    <a:p>
                      <a:pPr algn="ctr" fontAlgn="b"/>
                      <a:r>
                        <a:rPr lang="en-US" sz="1100" u="none" strike="noStrike">
                          <a:solidFill>
                            <a:schemeClr val="tx1"/>
                          </a:solidFill>
                          <a:effectLst/>
                        </a:rPr>
                        <a:t>Mar</a:t>
                      </a:r>
                      <a:endParaRPr lang="en-US" sz="1100" b="1" i="0" u="none" strike="noStrike">
                        <a:solidFill>
                          <a:schemeClr val="tx1"/>
                        </a:solidFill>
                        <a:effectLst/>
                        <a:latin typeface="Calibri" panose="020F0502020204030204" pitchFamily="34" charset="0"/>
                      </a:endParaRPr>
                    </a:p>
                  </a:txBody>
                  <a:tcPr marL="3632" marR="3632" marT="3706" marB="0" anchor="b"/>
                </a:tc>
                <a:tc>
                  <a:txBody>
                    <a:bodyPr/>
                    <a:lstStyle/>
                    <a:p>
                      <a:pPr algn="ctr" fontAlgn="b"/>
                      <a:r>
                        <a:rPr lang="en-US" sz="1100" u="none" strike="noStrike">
                          <a:solidFill>
                            <a:schemeClr val="tx1"/>
                          </a:solidFill>
                          <a:effectLst/>
                        </a:rPr>
                        <a:t>Apr</a:t>
                      </a:r>
                      <a:endParaRPr lang="en-US" sz="1100" b="1" i="0" u="none" strike="noStrike">
                        <a:solidFill>
                          <a:schemeClr val="tx1"/>
                        </a:solidFill>
                        <a:effectLst/>
                        <a:latin typeface="Calibri" panose="020F0502020204030204" pitchFamily="34" charset="0"/>
                      </a:endParaRPr>
                    </a:p>
                  </a:txBody>
                  <a:tcPr marL="3632" marR="3632" marT="3706" marB="0" anchor="b"/>
                </a:tc>
                <a:tc>
                  <a:txBody>
                    <a:bodyPr/>
                    <a:lstStyle/>
                    <a:p>
                      <a:pPr algn="ctr" fontAlgn="b"/>
                      <a:r>
                        <a:rPr lang="en-US" sz="1100" u="none" strike="noStrike">
                          <a:solidFill>
                            <a:schemeClr val="tx1"/>
                          </a:solidFill>
                          <a:effectLst/>
                        </a:rPr>
                        <a:t>May</a:t>
                      </a:r>
                      <a:endParaRPr lang="en-US" sz="1100" b="1" i="0" u="none" strike="noStrike">
                        <a:solidFill>
                          <a:schemeClr val="tx1"/>
                        </a:solidFill>
                        <a:effectLst/>
                        <a:latin typeface="Calibri" panose="020F0502020204030204" pitchFamily="34" charset="0"/>
                      </a:endParaRPr>
                    </a:p>
                  </a:txBody>
                  <a:tcPr marL="3632" marR="3632" marT="3706" marB="0" anchor="b"/>
                </a:tc>
                <a:tc>
                  <a:txBody>
                    <a:bodyPr/>
                    <a:lstStyle/>
                    <a:p>
                      <a:pPr algn="ctr" fontAlgn="b"/>
                      <a:r>
                        <a:rPr lang="en-US" sz="1100" u="none" strike="noStrike">
                          <a:solidFill>
                            <a:schemeClr val="tx1"/>
                          </a:solidFill>
                          <a:effectLst/>
                        </a:rPr>
                        <a:t>June</a:t>
                      </a:r>
                      <a:endParaRPr lang="en-US" sz="1100" b="1" i="0" u="none" strike="noStrike">
                        <a:solidFill>
                          <a:schemeClr val="tx1"/>
                        </a:solidFill>
                        <a:effectLst/>
                        <a:latin typeface="Calibri" panose="020F0502020204030204" pitchFamily="34" charset="0"/>
                      </a:endParaRPr>
                    </a:p>
                  </a:txBody>
                  <a:tcPr marL="3632" marR="3632" marT="3706" marB="0" anchor="b"/>
                </a:tc>
                <a:tc>
                  <a:txBody>
                    <a:bodyPr/>
                    <a:lstStyle/>
                    <a:p>
                      <a:pPr algn="ctr" fontAlgn="b"/>
                      <a:r>
                        <a:rPr lang="en-US" sz="1100" u="none" strike="noStrike">
                          <a:solidFill>
                            <a:schemeClr val="tx1"/>
                          </a:solidFill>
                          <a:effectLst/>
                        </a:rPr>
                        <a:t>July</a:t>
                      </a:r>
                      <a:endParaRPr lang="en-US" sz="1100" b="1" i="0" u="none" strike="noStrike">
                        <a:solidFill>
                          <a:schemeClr val="tx1"/>
                        </a:solidFill>
                        <a:effectLst/>
                        <a:latin typeface="Calibri" panose="020F0502020204030204" pitchFamily="34" charset="0"/>
                      </a:endParaRPr>
                    </a:p>
                  </a:txBody>
                  <a:tcPr marL="3632" marR="3632" marT="3706" marB="0" anchor="b"/>
                </a:tc>
                <a:tc>
                  <a:txBody>
                    <a:bodyPr/>
                    <a:lstStyle/>
                    <a:p>
                      <a:pPr algn="ctr" fontAlgn="b"/>
                      <a:r>
                        <a:rPr lang="en-US" sz="1100" u="none" strike="noStrike">
                          <a:solidFill>
                            <a:schemeClr val="tx1"/>
                          </a:solidFill>
                          <a:effectLst/>
                        </a:rPr>
                        <a:t>Aug</a:t>
                      </a:r>
                      <a:endParaRPr lang="en-US" sz="1100" b="1" i="0" u="none" strike="noStrike">
                        <a:solidFill>
                          <a:schemeClr val="tx1"/>
                        </a:solidFill>
                        <a:effectLst/>
                        <a:latin typeface="Calibri" panose="020F0502020204030204" pitchFamily="34" charset="0"/>
                      </a:endParaRPr>
                    </a:p>
                  </a:txBody>
                  <a:tcPr marL="3632" marR="3632" marT="3706" marB="0" anchor="b"/>
                </a:tc>
                <a:tc>
                  <a:txBody>
                    <a:bodyPr/>
                    <a:lstStyle/>
                    <a:p>
                      <a:pPr algn="ctr" fontAlgn="b"/>
                      <a:r>
                        <a:rPr lang="en-US" sz="1100" u="none" strike="noStrike">
                          <a:solidFill>
                            <a:schemeClr val="tx1"/>
                          </a:solidFill>
                          <a:effectLst/>
                        </a:rPr>
                        <a:t>Sept</a:t>
                      </a:r>
                      <a:endParaRPr lang="en-US" sz="1100" b="1" i="0" u="none" strike="noStrike">
                        <a:solidFill>
                          <a:schemeClr val="tx1"/>
                        </a:solidFill>
                        <a:effectLst/>
                        <a:latin typeface="Calibri" panose="020F0502020204030204" pitchFamily="34" charset="0"/>
                      </a:endParaRPr>
                    </a:p>
                  </a:txBody>
                  <a:tcPr marL="3632" marR="3632" marT="3706" marB="0" anchor="b"/>
                </a:tc>
                <a:tc>
                  <a:txBody>
                    <a:bodyPr/>
                    <a:lstStyle/>
                    <a:p>
                      <a:pPr algn="ctr" fontAlgn="b"/>
                      <a:r>
                        <a:rPr lang="en-US" sz="1100" u="none" strike="noStrike">
                          <a:solidFill>
                            <a:schemeClr val="tx1"/>
                          </a:solidFill>
                          <a:effectLst/>
                        </a:rPr>
                        <a:t>Oct</a:t>
                      </a:r>
                      <a:endParaRPr lang="en-US" sz="1100" b="1" i="0" u="none" strike="noStrike">
                        <a:solidFill>
                          <a:schemeClr val="tx1"/>
                        </a:solidFill>
                        <a:effectLst/>
                        <a:latin typeface="Calibri" panose="020F0502020204030204" pitchFamily="34" charset="0"/>
                      </a:endParaRPr>
                    </a:p>
                  </a:txBody>
                  <a:tcPr marL="3632" marR="3632" marT="3706" marB="0" anchor="b"/>
                </a:tc>
                <a:tc>
                  <a:txBody>
                    <a:bodyPr/>
                    <a:lstStyle/>
                    <a:p>
                      <a:pPr algn="ctr" fontAlgn="b"/>
                      <a:r>
                        <a:rPr lang="en-US" sz="1100" u="none" strike="noStrike">
                          <a:solidFill>
                            <a:schemeClr val="tx1"/>
                          </a:solidFill>
                          <a:effectLst/>
                        </a:rPr>
                        <a:t>Nov</a:t>
                      </a:r>
                      <a:endParaRPr lang="en-US" sz="1100" b="1" i="0" u="none" strike="noStrike">
                        <a:solidFill>
                          <a:schemeClr val="tx1"/>
                        </a:solidFill>
                        <a:effectLst/>
                        <a:latin typeface="Calibri" panose="020F0502020204030204" pitchFamily="34" charset="0"/>
                      </a:endParaRPr>
                    </a:p>
                  </a:txBody>
                  <a:tcPr marL="3632" marR="3632" marT="3706" marB="0" anchor="b"/>
                </a:tc>
                <a:tc>
                  <a:txBody>
                    <a:bodyPr/>
                    <a:lstStyle/>
                    <a:p>
                      <a:pPr algn="ctr" fontAlgn="b"/>
                      <a:r>
                        <a:rPr lang="en-US" sz="1100" u="none" strike="noStrike">
                          <a:solidFill>
                            <a:schemeClr val="tx1"/>
                          </a:solidFill>
                          <a:effectLst/>
                        </a:rPr>
                        <a:t>Dec</a:t>
                      </a:r>
                      <a:endParaRPr lang="en-US" sz="1100" b="1" i="0" u="none" strike="noStrike">
                        <a:solidFill>
                          <a:schemeClr val="tx1"/>
                        </a:solidFill>
                        <a:effectLst/>
                        <a:latin typeface="Calibri" panose="020F0502020204030204" pitchFamily="34" charset="0"/>
                      </a:endParaRPr>
                    </a:p>
                  </a:txBody>
                  <a:tcPr marL="3632" marR="3632" marT="3706" marB="0" anchor="b"/>
                </a:tc>
                <a:tc>
                  <a:txBody>
                    <a:bodyPr/>
                    <a:lstStyle/>
                    <a:p>
                      <a:pPr algn="ctr" fontAlgn="b"/>
                      <a:r>
                        <a:rPr lang="en-US" sz="1100" u="none" strike="noStrike" dirty="0">
                          <a:solidFill>
                            <a:schemeClr val="tx1"/>
                          </a:solidFill>
                          <a:effectLst/>
                        </a:rPr>
                        <a:t>Total</a:t>
                      </a:r>
                      <a:endParaRPr lang="en-US" sz="1100" b="1" i="0" u="none" strike="noStrike" dirty="0">
                        <a:solidFill>
                          <a:schemeClr val="tx1"/>
                        </a:solidFill>
                        <a:effectLst/>
                        <a:latin typeface="Calibri" panose="020F0502020204030204" pitchFamily="34" charset="0"/>
                      </a:endParaRPr>
                    </a:p>
                  </a:txBody>
                  <a:tcPr marL="3632" marR="3632" marT="3706" marB="0" anchor="b"/>
                </a:tc>
                <a:extLst>
                  <a:ext uri="{0D108BD9-81ED-4DB2-BD59-A6C34878D82A}">
                    <a16:rowId xmlns:a16="http://schemas.microsoft.com/office/drawing/2014/main" val="10001"/>
                  </a:ext>
                </a:extLst>
              </a:tr>
              <a:tr h="176425">
                <a:tc>
                  <a:txBody>
                    <a:bodyPr/>
                    <a:lstStyle/>
                    <a:p>
                      <a:pPr algn="l" fontAlgn="b"/>
                      <a:r>
                        <a:rPr lang="en-US" sz="1100" i="1" u="none" strike="noStrike" dirty="0">
                          <a:effectLst/>
                        </a:rPr>
                        <a:t>Resources</a:t>
                      </a:r>
                      <a:endParaRPr lang="en-US" sz="1100" b="1" i="1" u="none" strike="noStrike" dirty="0">
                        <a:solidFill>
                          <a:srgbClr val="000000"/>
                        </a:solidFill>
                        <a:effectLst/>
                        <a:latin typeface="Calibri" panose="020F0502020204030204" pitchFamily="34" charset="0"/>
                      </a:endParaRPr>
                    </a:p>
                  </a:txBody>
                  <a:tcPr marL="3632" marR="3632" marT="3706" marB="0" anchor="b"/>
                </a:tc>
                <a:tc>
                  <a:txBody>
                    <a:bodyPr/>
                    <a:lstStyle/>
                    <a:p>
                      <a:pPr algn="ctr" fontAlgn="b"/>
                      <a:endParaRPr lang="en-US" sz="1100" b="1" i="0" u="none" strike="noStrike" dirty="0">
                        <a:solidFill>
                          <a:srgbClr val="000000"/>
                        </a:solidFill>
                        <a:effectLst/>
                        <a:latin typeface="Calibri" panose="020F0502020204030204" pitchFamily="34" charset="0"/>
                      </a:endParaRPr>
                    </a:p>
                  </a:txBody>
                  <a:tcPr marL="3632" marR="3632" marT="3706" marB="0" anchor="b"/>
                </a:tc>
                <a:tc>
                  <a:txBody>
                    <a:bodyPr/>
                    <a:lstStyle/>
                    <a:p>
                      <a:pPr algn="ctr" fontAlgn="b"/>
                      <a:endParaRPr lang="en-US" sz="1100" b="1" i="0" u="none" strike="noStrike">
                        <a:solidFill>
                          <a:srgbClr val="000000"/>
                        </a:solidFill>
                        <a:effectLst/>
                        <a:latin typeface="Calibri" panose="020F0502020204030204" pitchFamily="34" charset="0"/>
                      </a:endParaRPr>
                    </a:p>
                  </a:txBody>
                  <a:tcPr marL="3632" marR="3632" marT="3706" marB="0" anchor="b"/>
                </a:tc>
                <a:tc>
                  <a:txBody>
                    <a:bodyPr/>
                    <a:lstStyle/>
                    <a:p>
                      <a:pPr algn="ctr" fontAlgn="b"/>
                      <a:endParaRPr lang="en-US" sz="1100" b="1" i="0" u="none" strike="noStrike" dirty="0">
                        <a:solidFill>
                          <a:srgbClr val="000000"/>
                        </a:solidFill>
                        <a:effectLst/>
                        <a:latin typeface="Calibri" panose="020F0502020204030204" pitchFamily="34" charset="0"/>
                      </a:endParaRPr>
                    </a:p>
                  </a:txBody>
                  <a:tcPr marL="3632" marR="3632" marT="3706" marB="0" anchor="b"/>
                </a:tc>
                <a:tc>
                  <a:txBody>
                    <a:bodyPr/>
                    <a:lstStyle/>
                    <a:p>
                      <a:pPr algn="ctr" fontAlgn="b"/>
                      <a:endParaRPr lang="en-US" sz="1100" b="1" i="0" u="none" strike="noStrike">
                        <a:solidFill>
                          <a:srgbClr val="000000"/>
                        </a:solidFill>
                        <a:effectLst/>
                        <a:latin typeface="Calibri" panose="020F0502020204030204" pitchFamily="34" charset="0"/>
                      </a:endParaRPr>
                    </a:p>
                  </a:txBody>
                  <a:tcPr marL="3632" marR="3632" marT="3706" marB="0" anchor="b"/>
                </a:tc>
                <a:tc>
                  <a:txBody>
                    <a:bodyPr/>
                    <a:lstStyle/>
                    <a:p>
                      <a:pPr algn="ctr" fontAlgn="b"/>
                      <a:endParaRPr lang="en-US" sz="1100" b="1" i="0" u="none" strike="noStrike">
                        <a:solidFill>
                          <a:srgbClr val="000000"/>
                        </a:solidFill>
                        <a:effectLst/>
                        <a:latin typeface="Calibri" panose="020F0502020204030204" pitchFamily="34" charset="0"/>
                      </a:endParaRPr>
                    </a:p>
                  </a:txBody>
                  <a:tcPr marL="3632" marR="3632" marT="3706" marB="0" anchor="b"/>
                </a:tc>
                <a:tc>
                  <a:txBody>
                    <a:bodyPr/>
                    <a:lstStyle/>
                    <a:p>
                      <a:pPr algn="ctr" fontAlgn="b"/>
                      <a:endParaRPr lang="en-US" sz="1100" b="1" i="0" u="none" strike="noStrike">
                        <a:solidFill>
                          <a:srgbClr val="000000"/>
                        </a:solidFill>
                        <a:effectLst/>
                        <a:latin typeface="Calibri" panose="020F0502020204030204" pitchFamily="34" charset="0"/>
                      </a:endParaRPr>
                    </a:p>
                  </a:txBody>
                  <a:tcPr marL="3632" marR="3632" marT="3706" marB="0" anchor="b"/>
                </a:tc>
                <a:tc>
                  <a:txBody>
                    <a:bodyPr/>
                    <a:lstStyle/>
                    <a:p>
                      <a:pPr algn="ctr" fontAlgn="b"/>
                      <a:endParaRPr lang="en-US" sz="1100" b="1" i="0" u="none" strike="noStrike">
                        <a:solidFill>
                          <a:srgbClr val="000000"/>
                        </a:solidFill>
                        <a:effectLst/>
                        <a:latin typeface="Calibri" panose="020F0502020204030204" pitchFamily="34" charset="0"/>
                      </a:endParaRPr>
                    </a:p>
                  </a:txBody>
                  <a:tcPr marL="3632" marR="3632" marT="3706" marB="0" anchor="b"/>
                </a:tc>
                <a:tc>
                  <a:txBody>
                    <a:bodyPr/>
                    <a:lstStyle/>
                    <a:p>
                      <a:pPr algn="ctr" fontAlgn="b"/>
                      <a:endParaRPr lang="en-US" sz="1100" b="1" i="0" u="none" strike="noStrike">
                        <a:solidFill>
                          <a:srgbClr val="000000"/>
                        </a:solidFill>
                        <a:effectLst/>
                        <a:latin typeface="Calibri" panose="020F0502020204030204" pitchFamily="34" charset="0"/>
                      </a:endParaRPr>
                    </a:p>
                  </a:txBody>
                  <a:tcPr marL="3632" marR="3632" marT="3706" marB="0" anchor="b"/>
                </a:tc>
                <a:tc>
                  <a:txBody>
                    <a:bodyPr/>
                    <a:lstStyle/>
                    <a:p>
                      <a:pPr algn="ctr" fontAlgn="b"/>
                      <a:endParaRPr lang="en-US" sz="1100" b="1" i="0" u="none" strike="noStrike">
                        <a:solidFill>
                          <a:srgbClr val="000000"/>
                        </a:solidFill>
                        <a:effectLst/>
                        <a:latin typeface="Calibri" panose="020F0502020204030204" pitchFamily="34" charset="0"/>
                      </a:endParaRPr>
                    </a:p>
                  </a:txBody>
                  <a:tcPr marL="3632" marR="3632" marT="3706" marB="0" anchor="b"/>
                </a:tc>
                <a:tc>
                  <a:txBody>
                    <a:bodyPr/>
                    <a:lstStyle/>
                    <a:p>
                      <a:pPr algn="ctr" fontAlgn="b"/>
                      <a:endParaRPr lang="en-US" sz="1100" b="1" i="0" u="none" strike="noStrike">
                        <a:solidFill>
                          <a:srgbClr val="000000"/>
                        </a:solidFill>
                        <a:effectLst/>
                        <a:latin typeface="Calibri" panose="020F0502020204030204" pitchFamily="34" charset="0"/>
                      </a:endParaRPr>
                    </a:p>
                  </a:txBody>
                  <a:tcPr marL="3632" marR="3632" marT="3706" marB="0" anchor="b"/>
                </a:tc>
                <a:tc>
                  <a:txBody>
                    <a:bodyPr/>
                    <a:lstStyle/>
                    <a:p>
                      <a:pPr algn="ctr" fontAlgn="b"/>
                      <a:endParaRPr lang="en-US" sz="1100" b="1" i="0" u="none" strike="noStrike">
                        <a:solidFill>
                          <a:srgbClr val="000000"/>
                        </a:solidFill>
                        <a:effectLst/>
                        <a:latin typeface="Calibri" panose="020F0502020204030204" pitchFamily="34" charset="0"/>
                      </a:endParaRPr>
                    </a:p>
                  </a:txBody>
                  <a:tcPr marL="3632" marR="3632" marT="3706" marB="0" anchor="b"/>
                </a:tc>
                <a:tc>
                  <a:txBody>
                    <a:bodyPr/>
                    <a:lstStyle/>
                    <a:p>
                      <a:pPr algn="ctr" fontAlgn="b"/>
                      <a:endParaRPr lang="en-US" sz="1100" b="1" i="0" u="none" strike="noStrike">
                        <a:solidFill>
                          <a:srgbClr val="000000"/>
                        </a:solidFill>
                        <a:effectLst/>
                        <a:latin typeface="Calibri" panose="020F0502020204030204" pitchFamily="34" charset="0"/>
                      </a:endParaRPr>
                    </a:p>
                  </a:txBody>
                  <a:tcPr marL="3632" marR="3632" marT="3706" marB="0" anchor="b"/>
                </a:tc>
                <a:tc>
                  <a:txBody>
                    <a:bodyPr/>
                    <a:lstStyle/>
                    <a:p>
                      <a:pPr algn="ctr" fontAlgn="b"/>
                      <a:endParaRPr lang="en-US" sz="1100" b="1" i="0" u="none" strike="noStrike" dirty="0">
                        <a:solidFill>
                          <a:srgbClr val="000000"/>
                        </a:solidFill>
                        <a:effectLst/>
                        <a:latin typeface="Calibri" panose="020F0502020204030204" pitchFamily="34" charset="0"/>
                      </a:endParaRPr>
                    </a:p>
                  </a:txBody>
                  <a:tcPr marL="3632" marR="3632" marT="3706" marB="0" anchor="b"/>
                </a:tc>
                <a:extLst>
                  <a:ext uri="{0D108BD9-81ED-4DB2-BD59-A6C34878D82A}">
                    <a16:rowId xmlns:a16="http://schemas.microsoft.com/office/drawing/2014/main" val="10002"/>
                  </a:ext>
                </a:extLst>
              </a:tr>
              <a:tr h="349146">
                <a:tc>
                  <a:txBody>
                    <a:bodyPr/>
                    <a:lstStyle/>
                    <a:p>
                      <a:pPr algn="l" fontAlgn="b"/>
                      <a:r>
                        <a:rPr lang="en-US" sz="1100" u="none" strike="noStrike" dirty="0">
                          <a:effectLst/>
                        </a:rPr>
                        <a:t>  Regular workers</a:t>
                      </a:r>
                      <a:endParaRPr lang="en-US" sz="1100" b="0" i="0" u="none" strike="noStrike" dirty="0">
                        <a:solidFill>
                          <a:srgbClr val="000000"/>
                        </a:solidFill>
                        <a:effectLst/>
                        <a:latin typeface="Calibri" panose="020F0502020204030204" pitchFamily="34" charset="0"/>
                      </a:endParaRPr>
                    </a:p>
                  </a:txBody>
                  <a:tcPr marL="3632" marR="3632" marT="3706" marB="0" anchor="b"/>
                </a:tc>
                <a:tc>
                  <a:txBody>
                    <a:bodyPr/>
                    <a:lstStyle/>
                    <a:p>
                      <a:pPr algn="r" fontAlgn="b"/>
                      <a:r>
                        <a:rPr lang="en-US" sz="1100" u="none" strike="noStrike" dirty="0">
                          <a:effectLst/>
                        </a:rPr>
                        <a:t>30</a:t>
                      </a:r>
                      <a:endParaRPr lang="en-US" sz="1100" b="0" i="0" u="none" strike="noStrike" dirty="0">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dirty="0">
                          <a:effectLst/>
                        </a:rPr>
                        <a:t>30</a:t>
                      </a:r>
                      <a:endParaRPr lang="en-US" sz="1100" b="0" i="0" u="none" strike="noStrike" dirty="0">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dirty="0">
                          <a:effectLst/>
                        </a:rPr>
                        <a:t>35</a:t>
                      </a:r>
                      <a:endParaRPr lang="en-US" sz="1100" b="0" i="0" u="none" strike="noStrike" dirty="0">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dirty="0">
                          <a:effectLst/>
                        </a:rPr>
                        <a:t>40</a:t>
                      </a:r>
                      <a:endParaRPr lang="en-US" sz="1100" b="0" i="0" u="none" strike="noStrike" dirty="0">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45</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50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65</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60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48</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47</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45</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45</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endParaRPr lang="en-US" sz="1100" b="0" i="0" u="none" strike="noStrike" dirty="0">
                        <a:solidFill>
                          <a:srgbClr val="000000"/>
                        </a:solidFill>
                        <a:effectLst/>
                        <a:latin typeface="Calibri" panose="020F0502020204030204" pitchFamily="34" charset="0"/>
                      </a:endParaRPr>
                    </a:p>
                  </a:txBody>
                  <a:tcPr marL="3632" marR="163451" marT="3706" marB="0" anchor="b"/>
                </a:tc>
                <a:extLst>
                  <a:ext uri="{0D108BD9-81ED-4DB2-BD59-A6C34878D82A}">
                    <a16:rowId xmlns:a16="http://schemas.microsoft.com/office/drawing/2014/main" val="10003"/>
                  </a:ext>
                </a:extLst>
              </a:tr>
              <a:tr h="239008">
                <a:tc>
                  <a:txBody>
                    <a:bodyPr/>
                    <a:lstStyle/>
                    <a:p>
                      <a:pPr algn="l" fontAlgn="b"/>
                      <a:r>
                        <a:rPr lang="en-US" sz="1100" u="none" strike="noStrike" dirty="0">
                          <a:effectLst/>
                        </a:rPr>
                        <a:t>  Overtime (%)</a:t>
                      </a:r>
                      <a:endParaRPr lang="en-US" sz="1100" b="0" i="0" u="none" strike="noStrike" dirty="0">
                        <a:solidFill>
                          <a:srgbClr val="000000"/>
                        </a:solidFill>
                        <a:effectLst/>
                        <a:latin typeface="Calibri" panose="020F0502020204030204" pitchFamily="34" charset="0"/>
                      </a:endParaRPr>
                    </a:p>
                  </a:txBody>
                  <a:tcPr marL="3632" marR="3632" marT="3706"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dirty="0">
                          <a:effectLst/>
                        </a:rPr>
                        <a:t>0</a:t>
                      </a:r>
                      <a:endParaRPr lang="en-US" sz="1100" b="0" i="0" u="none" strike="noStrike" dirty="0">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dirty="0">
                          <a:effectLst/>
                        </a:rPr>
                        <a:t>0</a:t>
                      </a:r>
                      <a:endParaRPr lang="en-US" sz="1100" b="0" i="0" u="none" strike="noStrike" dirty="0">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dirty="0">
                          <a:effectLst/>
                        </a:rPr>
                        <a:t>0</a:t>
                      </a:r>
                      <a:endParaRPr lang="en-US" sz="1100" b="0" i="0" u="none" strike="noStrike" dirty="0">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endParaRPr lang="en-US" sz="1100" b="0" i="0" u="none" strike="noStrike" dirty="0">
                        <a:solidFill>
                          <a:srgbClr val="000000"/>
                        </a:solidFill>
                        <a:effectLst/>
                        <a:latin typeface="Calibri" panose="020F0502020204030204" pitchFamily="34" charset="0"/>
                      </a:endParaRPr>
                    </a:p>
                  </a:txBody>
                  <a:tcPr marL="3632" marR="163451" marT="3706" marB="0" anchor="b"/>
                </a:tc>
                <a:extLst>
                  <a:ext uri="{0D108BD9-81ED-4DB2-BD59-A6C34878D82A}">
                    <a16:rowId xmlns:a16="http://schemas.microsoft.com/office/drawing/2014/main" val="10004"/>
                  </a:ext>
                </a:extLst>
              </a:tr>
              <a:tr h="349146">
                <a:tc>
                  <a:txBody>
                    <a:bodyPr/>
                    <a:lstStyle/>
                    <a:p>
                      <a:pPr algn="l" fontAlgn="b"/>
                      <a:r>
                        <a:rPr lang="en-US" sz="1100" u="none" strike="noStrike" dirty="0">
                          <a:effectLst/>
                        </a:rPr>
                        <a:t>  Units produced</a:t>
                      </a:r>
                      <a:endParaRPr lang="en-US" sz="1100" b="0" i="0" u="none" strike="noStrike" dirty="0">
                        <a:solidFill>
                          <a:srgbClr val="000000"/>
                        </a:solidFill>
                        <a:effectLst/>
                        <a:latin typeface="Calibri" panose="020F0502020204030204" pitchFamily="34" charset="0"/>
                      </a:endParaRPr>
                    </a:p>
                  </a:txBody>
                  <a:tcPr marL="3632" marR="3632" marT="3706" marB="0" anchor="b"/>
                </a:tc>
                <a:tc>
                  <a:txBody>
                    <a:bodyPr/>
                    <a:lstStyle/>
                    <a:p>
                      <a:pPr algn="r" fontAlgn="b"/>
                      <a:r>
                        <a:rPr lang="en-US" sz="1100" u="none" strike="noStrike">
                          <a:effectLst/>
                        </a:rPr>
                        <a:t>300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dirty="0">
                          <a:effectLst/>
                        </a:rPr>
                        <a:t>300</a:t>
                      </a:r>
                      <a:endParaRPr lang="en-US" sz="1100" b="0" i="0" u="none" strike="noStrike" dirty="0">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350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400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dirty="0">
                          <a:effectLst/>
                        </a:rPr>
                        <a:t>450</a:t>
                      </a:r>
                      <a:endParaRPr lang="en-US" sz="1100" b="0" i="0" u="none" strike="noStrike" dirty="0">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dirty="0">
                          <a:effectLst/>
                        </a:rPr>
                        <a:t>500</a:t>
                      </a:r>
                      <a:endParaRPr lang="en-US" sz="1100" b="0" i="0" u="none" strike="noStrike" dirty="0">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650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600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480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470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450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450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dirty="0">
                          <a:effectLst/>
                        </a:rPr>
                        <a:t>5400</a:t>
                      </a:r>
                      <a:endParaRPr lang="en-US" sz="1100" b="0" i="0" u="none" strike="noStrike" dirty="0">
                        <a:solidFill>
                          <a:srgbClr val="000000"/>
                        </a:solidFill>
                        <a:effectLst/>
                        <a:latin typeface="Calibri" panose="020F0502020204030204" pitchFamily="34" charset="0"/>
                      </a:endParaRPr>
                    </a:p>
                  </a:txBody>
                  <a:tcPr marL="3632" marR="163451" marT="3706" marB="0" anchor="b"/>
                </a:tc>
                <a:extLst>
                  <a:ext uri="{0D108BD9-81ED-4DB2-BD59-A6C34878D82A}">
                    <a16:rowId xmlns:a16="http://schemas.microsoft.com/office/drawing/2014/main" val="10005"/>
                  </a:ext>
                </a:extLst>
              </a:tr>
              <a:tr h="357351">
                <a:tc>
                  <a:txBody>
                    <a:bodyPr/>
                    <a:lstStyle/>
                    <a:p>
                      <a:pPr algn="l" fontAlgn="b"/>
                      <a:r>
                        <a:rPr lang="en-US" sz="1100" u="none" strike="noStrike" dirty="0">
                          <a:effectLst/>
                        </a:rPr>
                        <a:t>  Sales Forecast</a:t>
                      </a:r>
                      <a:endParaRPr lang="en-US" sz="1100" b="0" i="0" u="none" strike="noStrike" dirty="0">
                        <a:solidFill>
                          <a:srgbClr val="000000"/>
                        </a:solidFill>
                        <a:effectLst/>
                        <a:latin typeface="Calibri" panose="020F0502020204030204" pitchFamily="34" charset="0"/>
                      </a:endParaRPr>
                    </a:p>
                  </a:txBody>
                  <a:tcPr marL="3632" marR="3632" marT="3706" marB="0" anchor="b"/>
                </a:tc>
                <a:tc>
                  <a:txBody>
                    <a:bodyPr/>
                    <a:lstStyle/>
                    <a:p>
                      <a:pPr algn="r" fontAlgn="b"/>
                      <a:r>
                        <a:rPr lang="en-US" sz="1100" u="none" strike="noStrike">
                          <a:effectLst/>
                        </a:rPr>
                        <a:t>300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300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dirty="0">
                          <a:effectLst/>
                        </a:rPr>
                        <a:t>350</a:t>
                      </a:r>
                      <a:endParaRPr lang="en-US" sz="1100" b="0" i="0" u="none" strike="noStrike" dirty="0">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400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450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dirty="0">
                          <a:effectLst/>
                        </a:rPr>
                        <a:t>500</a:t>
                      </a:r>
                      <a:endParaRPr lang="en-US" sz="1100" b="0" i="0" u="none" strike="noStrike" dirty="0">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dirty="0">
                          <a:effectLst/>
                        </a:rPr>
                        <a:t>650</a:t>
                      </a:r>
                      <a:endParaRPr lang="en-US" sz="1100" b="0" i="0" u="none" strike="noStrike" dirty="0">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600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475</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475</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450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dirty="0">
                          <a:effectLst/>
                        </a:rPr>
                        <a:t>450</a:t>
                      </a:r>
                      <a:endParaRPr lang="en-US" sz="1100" b="0" i="0" u="none" strike="noStrike" dirty="0">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dirty="0">
                          <a:effectLst/>
                        </a:rPr>
                        <a:t>5400</a:t>
                      </a:r>
                      <a:endParaRPr lang="en-US" sz="1100" b="0" i="0" u="none" strike="noStrike" dirty="0">
                        <a:solidFill>
                          <a:srgbClr val="000000"/>
                        </a:solidFill>
                        <a:effectLst/>
                        <a:latin typeface="Calibri" panose="020F0502020204030204" pitchFamily="34" charset="0"/>
                      </a:endParaRPr>
                    </a:p>
                  </a:txBody>
                  <a:tcPr marL="3632" marR="163451" marT="3706" marB="0" anchor="b"/>
                </a:tc>
                <a:extLst>
                  <a:ext uri="{0D108BD9-81ED-4DB2-BD59-A6C34878D82A}">
                    <a16:rowId xmlns:a16="http://schemas.microsoft.com/office/drawing/2014/main" val="10006"/>
                  </a:ext>
                </a:extLst>
              </a:tr>
              <a:tr h="517584">
                <a:tc>
                  <a:txBody>
                    <a:bodyPr/>
                    <a:lstStyle/>
                    <a:p>
                      <a:pPr algn="l" fontAlgn="b"/>
                      <a:r>
                        <a:rPr lang="en-US" sz="1100" u="none" strike="noStrike" dirty="0">
                          <a:effectLst/>
                        </a:rPr>
                        <a:t>  Inventory </a:t>
                      </a:r>
                    </a:p>
                    <a:p>
                      <a:pPr algn="l" fontAlgn="b"/>
                      <a:r>
                        <a:rPr lang="en-US" sz="1100" u="none" strike="noStrike" dirty="0">
                          <a:effectLst/>
                        </a:rPr>
                        <a:t>(end of month)</a:t>
                      </a:r>
                      <a:endParaRPr lang="en-US" sz="1100" b="0" i="0" u="none" strike="noStrike" dirty="0">
                        <a:solidFill>
                          <a:srgbClr val="000000"/>
                        </a:solidFill>
                        <a:effectLst/>
                        <a:latin typeface="Calibri" panose="020F0502020204030204" pitchFamily="34" charset="0"/>
                      </a:endParaRPr>
                    </a:p>
                  </a:txBody>
                  <a:tcPr marL="3632" marR="3632" marT="3706" marB="0" anchor="b"/>
                </a:tc>
                <a:tc>
                  <a:txBody>
                    <a:bodyPr/>
                    <a:lstStyle/>
                    <a:p>
                      <a:pPr algn="r" fontAlgn="b"/>
                      <a:r>
                        <a:rPr lang="en-US" sz="1100" u="none" strike="noStrike">
                          <a:effectLst/>
                        </a:rPr>
                        <a:t>50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50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50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50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50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50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dirty="0">
                          <a:effectLst/>
                        </a:rPr>
                        <a:t>50</a:t>
                      </a:r>
                      <a:endParaRPr lang="en-US" sz="1100" b="0" i="0" u="none" strike="noStrike" dirty="0">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dirty="0">
                          <a:effectLst/>
                        </a:rPr>
                        <a:t>50</a:t>
                      </a:r>
                      <a:endParaRPr lang="en-US" sz="1100" b="0" i="0" u="none" strike="noStrike" dirty="0">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dirty="0">
                          <a:effectLst/>
                        </a:rPr>
                        <a:t>55</a:t>
                      </a:r>
                      <a:endParaRPr lang="en-US" sz="1100" b="0" i="0" u="none" strike="noStrike" dirty="0">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50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50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r>
                        <a:rPr lang="en-US" sz="1100" u="none" strike="noStrike">
                          <a:effectLst/>
                        </a:rPr>
                        <a:t>50</a:t>
                      </a:r>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r" fontAlgn="b"/>
                      <a:endParaRPr lang="en-US" sz="1100" b="0" i="0" u="none" strike="noStrike" dirty="0">
                        <a:solidFill>
                          <a:srgbClr val="000000"/>
                        </a:solidFill>
                        <a:effectLst/>
                        <a:latin typeface="Calibri" panose="020F0502020204030204" pitchFamily="34" charset="0"/>
                      </a:endParaRPr>
                    </a:p>
                  </a:txBody>
                  <a:tcPr marL="3632" marR="163451" marT="3706" marB="0" anchor="b"/>
                </a:tc>
                <a:extLst>
                  <a:ext uri="{0D108BD9-81ED-4DB2-BD59-A6C34878D82A}">
                    <a16:rowId xmlns:a16="http://schemas.microsoft.com/office/drawing/2014/main" val="10007"/>
                  </a:ext>
                </a:extLst>
              </a:tr>
              <a:tr h="283160">
                <a:tc>
                  <a:txBody>
                    <a:bodyPr/>
                    <a:lstStyle/>
                    <a:p>
                      <a:pPr algn="l" fontAlgn="b"/>
                      <a:r>
                        <a:rPr lang="en-US" sz="1100" i="1" u="none" strike="noStrike" dirty="0">
                          <a:effectLst/>
                        </a:rPr>
                        <a:t>Costs</a:t>
                      </a:r>
                      <a:endParaRPr lang="en-US" sz="1100" b="1" i="1" u="none" strike="noStrike" dirty="0">
                        <a:solidFill>
                          <a:srgbClr val="000000"/>
                        </a:solidFill>
                        <a:effectLst/>
                        <a:latin typeface="Calibri" panose="020F0502020204030204" pitchFamily="34" charset="0"/>
                      </a:endParaRPr>
                    </a:p>
                  </a:txBody>
                  <a:tcPr marL="3632" marR="3632" marT="3706"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3632" marR="3632" marT="3706"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3632" marR="3632" marT="3706"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3632" marR="3632" marT="3706" marB="0" anchor="b"/>
                </a:tc>
                <a:tc>
                  <a:txBody>
                    <a:bodyPr/>
                    <a:lstStyle/>
                    <a:p>
                      <a:pPr algn="r" fontAlgn="b"/>
                      <a:endParaRPr lang="en-US" sz="1100" b="0" i="0" u="none" strike="noStrike">
                        <a:solidFill>
                          <a:srgbClr val="000000"/>
                        </a:solidFill>
                        <a:effectLst/>
                        <a:latin typeface="Calibri" panose="020F0502020204030204" pitchFamily="34" charset="0"/>
                      </a:endParaRPr>
                    </a:p>
                  </a:txBody>
                  <a:tcPr marL="3632" marR="163451" marT="3706"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3632" marR="3632" marT="3706"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3632" marR="3632" marT="3706"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632" marR="3632" marT="3706"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632" marR="3632" marT="3706"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632" marR="3632" marT="3706"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632" marR="3632" marT="3706"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3632" marR="3632" marT="3706"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3632" marR="3632" marT="3706"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3632" marR="3632" marT="3706" marB="0" anchor="b"/>
                </a:tc>
                <a:extLst>
                  <a:ext uri="{0D108BD9-81ED-4DB2-BD59-A6C34878D82A}">
                    <a16:rowId xmlns:a16="http://schemas.microsoft.com/office/drawing/2014/main" val="10008"/>
                  </a:ext>
                </a:extLst>
              </a:tr>
              <a:tr h="240685">
                <a:tc>
                  <a:txBody>
                    <a:bodyPr/>
                    <a:lstStyle/>
                    <a:p>
                      <a:pPr algn="l" fontAlgn="b"/>
                      <a:r>
                        <a:rPr lang="en-US" sz="1100" u="none" strike="noStrike" dirty="0">
                          <a:effectLst/>
                        </a:rPr>
                        <a:t>  Regular time</a:t>
                      </a:r>
                      <a:endParaRPr lang="en-US" sz="1100" b="0" i="0" u="none" strike="noStrike" dirty="0">
                        <a:solidFill>
                          <a:srgbClr val="000000"/>
                        </a:solidFill>
                        <a:effectLst/>
                        <a:latin typeface="Calibri" panose="020F0502020204030204" pitchFamily="34" charset="0"/>
                      </a:endParaRPr>
                    </a:p>
                  </a:txBody>
                  <a:tcPr marL="3632" marR="3632" marT="3706" marB="0" anchor="b"/>
                </a:tc>
                <a:tc>
                  <a:txBody>
                    <a:bodyPr/>
                    <a:lstStyle/>
                    <a:p>
                      <a:pPr algn="r" fontAlgn="b"/>
                      <a:r>
                        <a:rPr lang="en-US" sz="1100" u="none" strike="noStrike" dirty="0">
                          <a:effectLst/>
                        </a:rPr>
                        <a:t>$120</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ctr" fontAlgn="b"/>
                      <a:r>
                        <a:rPr lang="en-US" sz="1100" u="none" strike="noStrike" dirty="0">
                          <a:effectLst/>
                        </a:rPr>
                        <a:t>120</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ctr" fontAlgn="b"/>
                      <a:r>
                        <a:rPr lang="en-US" sz="1100" u="none" strike="noStrike" dirty="0">
                          <a:effectLst/>
                        </a:rPr>
                        <a:t>140</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ctr" fontAlgn="b"/>
                      <a:r>
                        <a:rPr lang="en-US" sz="1100" u="none" strike="noStrike" dirty="0">
                          <a:effectLst/>
                        </a:rPr>
                        <a:t>160</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ctr" fontAlgn="b"/>
                      <a:r>
                        <a:rPr lang="en-US" sz="1100" u="none" strike="noStrike" dirty="0">
                          <a:effectLst/>
                        </a:rPr>
                        <a:t>180</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ctr" fontAlgn="b"/>
                      <a:r>
                        <a:rPr lang="en-US" sz="1100" u="none" strike="noStrike" dirty="0">
                          <a:effectLst/>
                        </a:rPr>
                        <a:t>200</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ctr" fontAlgn="b"/>
                      <a:r>
                        <a:rPr lang="en-US" sz="1100" u="none" strike="noStrike" dirty="0">
                          <a:effectLst/>
                        </a:rPr>
                        <a:t>260</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ctr" fontAlgn="b"/>
                      <a:r>
                        <a:rPr lang="en-US" sz="1100" u="none" strike="noStrike" dirty="0">
                          <a:effectLst/>
                        </a:rPr>
                        <a:t>240</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ctr" fontAlgn="b"/>
                      <a:r>
                        <a:rPr lang="en-US" sz="1100" u="none" strike="noStrike" dirty="0">
                          <a:effectLst/>
                        </a:rPr>
                        <a:t>192</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ctr" fontAlgn="b"/>
                      <a:r>
                        <a:rPr lang="en-US" sz="1100" u="none" strike="noStrike" dirty="0">
                          <a:effectLst/>
                        </a:rPr>
                        <a:t>188</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ctr" fontAlgn="b"/>
                      <a:r>
                        <a:rPr lang="en-US" sz="1100" u="none" strike="noStrike" dirty="0">
                          <a:effectLst/>
                        </a:rPr>
                        <a:t>180</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ctr" fontAlgn="b"/>
                      <a:r>
                        <a:rPr lang="en-US" sz="1100" u="none" strike="noStrike" dirty="0">
                          <a:effectLst/>
                        </a:rPr>
                        <a:t>180</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dirty="0">
                          <a:effectLst/>
                        </a:rPr>
                        <a:t>$2,160</a:t>
                      </a:r>
                      <a:endParaRPr lang="en-US" sz="1100" b="0" i="0" u="none" strike="noStrike" dirty="0">
                        <a:solidFill>
                          <a:srgbClr val="000000"/>
                        </a:solidFill>
                        <a:effectLst/>
                        <a:latin typeface="Calibri" panose="020F0502020204030204" pitchFamily="34" charset="0"/>
                      </a:endParaRPr>
                    </a:p>
                  </a:txBody>
                  <a:tcPr marL="3632" marR="54484" marT="3706" marB="0" anchor="b"/>
                </a:tc>
                <a:extLst>
                  <a:ext uri="{0D108BD9-81ED-4DB2-BD59-A6C34878D82A}">
                    <a16:rowId xmlns:a16="http://schemas.microsoft.com/office/drawing/2014/main" val="10009"/>
                  </a:ext>
                </a:extLst>
              </a:tr>
              <a:tr h="239008">
                <a:tc>
                  <a:txBody>
                    <a:bodyPr/>
                    <a:lstStyle/>
                    <a:p>
                      <a:pPr algn="l" fontAlgn="b"/>
                      <a:r>
                        <a:rPr lang="en-US" sz="1100" u="none" strike="noStrike" dirty="0">
                          <a:effectLst/>
                        </a:rPr>
                        <a:t>  Overtime</a:t>
                      </a:r>
                      <a:endParaRPr lang="en-US" sz="1100" b="0" i="0" u="none" strike="noStrike" dirty="0">
                        <a:solidFill>
                          <a:srgbClr val="000000"/>
                        </a:solidFill>
                        <a:effectLst/>
                        <a:latin typeface="Calibri" panose="020F0502020204030204" pitchFamily="34" charset="0"/>
                      </a:endParaRPr>
                    </a:p>
                  </a:txBody>
                  <a:tcPr marL="3632" marR="3632" marT="3706"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dirty="0">
                          <a:effectLst/>
                        </a:rPr>
                        <a:t>0.0</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dirty="0">
                          <a:effectLst/>
                        </a:rPr>
                        <a:t>0.0</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dirty="0">
                          <a:effectLst/>
                        </a:rPr>
                        <a:t>0.0</a:t>
                      </a:r>
                      <a:endParaRPr lang="en-US" sz="1100" b="0" i="0" u="none" strike="noStrike" dirty="0">
                        <a:solidFill>
                          <a:srgbClr val="000000"/>
                        </a:solidFill>
                        <a:effectLst/>
                        <a:latin typeface="Calibri" panose="020F0502020204030204" pitchFamily="34" charset="0"/>
                      </a:endParaRPr>
                    </a:p>
                  </a:txBody>
                  <a:tcPr marL="3632" marR="54484" marT="3706" marB="0" anchor="b"/>
                </a:tc>
                <a:extLst>
                  <a:ext uri="{0D108BD9-81ED-4DB2-BD59-A6C34878D82A}">
                    <a16:rowId xmlns:a16="http://schemas.microsoft.com/office/drawing/2014/main" val="10010"/>
                  </a:ext>
                </a:extLst>
              </a:tr>
              <a:tr h="239008">
                <a:tc>
                  <a:txBody>
                    <a:bodyPr/>
                    <a:lstStyle/>
                    <a:p>
                      <a:pPr algn="l" fontAlgn="b"/>
                      <a:r>
                        <a:rPr lang="en-US" sz="1100" u="none" strike="noStrike" dirty="0">
                          <a:effectLst/>
                        </a:rPr>
                        <a:t>  Hire/Layoff</a:t>
                      </a:r>
                      <a:endParaRPr lang="en-US" sz="1100" b="0" i="0" u="none" strike="noStrike" dirty="0">
                        <a:solidFill>
                          <a:srgbClr val="000000"/>
                        </a:solidFill>
                        <a:effectLst/>
                        <a:latin typeface="Calibri" panose="020F0502020204030204" pitchFamily="34" charset="0"/>
                      </a:endParaRPr>
                    </a:p>
                  </a:txBody>
                  <a:tcPr marL="3632" marR="3632" marT="3706" marB="0" anchor="b"/>
                </a:tc>
                <a:tc>
                  <a:txBody>
                    <a:bodyPr/>
                    <a:lstStyle/>
                    <a:p>
                      <a:pPr algn="r" fontAlgn="b"/>
                      <a:r>
                        <a:rPr lang="en-US" sz="1100" u="none" strike="noStrike">
                          <a:effectLst/>
                        </a:rPr>
                        <a:t>40.0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0.0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25.0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25.0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25.0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25.0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75.0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20.0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48.0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4.0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dirty="0">
                          <a:effectLst/>
                        </a:rPr>
                        <a:t>8.0</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dirty="0">
                          <a:effectLst/>
                        </a:rPr>
                        <a:t>0.0</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295</a:t>
                      </a:r>
                      <a:endParaRPr lang="en-US" sz="1100" b="0" i="0" u="none" strike="noStrike" dirty="0">
                        <a:solidFill>
                          <a:srgbClr val="000000"/>
                        </a:solidFill>
                        <a:effectLst/>
                        <a:latin typeface="Calibri" panose="020F0502020204030204" pitchFamily="34" charset="0"/>
                      </a:endParaRPr>
                    </a:p>
                  </a:txBody>
                  <a:tcPr marL="3632" marR="54484" marT="3706" marB="0" anchor="b"/>
                </a:tc>
                <a:extLst>
                  <a:ext uri="{0D108BD9-81ED-4DB2-BD59-A6C34878D82A}">
                    <a16:rowId xmlns:a16="http://schemas.microsoft.com/office/drawing/2014/main" val="10011"/>
                  </a:ext>
                </a:extLst>
              </a:tr>
              <a:tr h="349146">
                <a:tc>
                  <a:txBody>
                    <a:bodyPr/>
                    <a:lstStyle/>
                    <a:p>
                      <a:pPr algn="l" fontAlgn="b"/>
                      <a:r>
                        <a:rPr lang="en-US" sz="1100" u="none" strike="noStrike" dirty="0">
                          <a:effectLst/>
                        </a:rPr>
                        <a:t>  Inventory</a:t>
                      </a:r>
                      <a:r>
                        <a:rPr lang="en-US" sz="1100" u="none" strike="noStrike" baseline="0" dirty="0">
                          <a:effectLst/>
                        </a:rPr>
                        <a:t>   </a:t>
                      </a:r>
                    </a:p>
                    <a:p>
                      <a:pPr algn="l" fontAlgn="b"/>
                      <a:r>
                        <a:rPr lang="en-US" sz="1100" u="none" strike="noStrike" baseline="0" dirty="0">
                          <a:effectLst/>
                        </a:rPr>
                        <a:t>    c</a:t>
                      </a:r>
                      <a:r>
                        <a:rPr lang="en-US" sz="1100" u="none" strike="noStrike" dirty="0">
                          <a:effectLst/>
                        </a:rPr>
                        <a:t>arrying</a:t>
                      </a:r>
                      <a:endParaRPr lang="en-US" sz="1100" b="0" i="0" u="none" strike="noStrike" dirty="0">
                        <a:solidFill>
                          <a:srgbClr val="000000"/>
                        </a:solidFill>
                        <a:effectLst/>
                        <a:latin typeface="Calibri" panose="020F0502020204030204" pitchFamily="34" charset="0"/>
                      </a:endParaRPr>
                    </a:p>
                  </a:txBody>
                  <a:tcPr marL="3632" marR="3632" marT="3706" marB="0" anchor="b"/>
                </a:tc>
                <a:tc>
                  <a:txBody>
                    <a:bodyPr/>
                    <a:lstStyle/>
                    <a:p>
                      <a:pPr algn="r" fontAlgn="b"/>
                      <a:r>
                        <a:rPr lang="en-US" sz="1100" u="none" strike="noStrike">
                          <a:effectLst/>
                        </a:rPr>
                        <a:t>6.0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6.0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6.0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6.0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6.0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6.0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6.0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6.0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6.6</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a:effectLst/>
                        </a:rPr>
                        <a:t>6.0</a:t>
                      </a:r>
                      <a:endParaRPr lang="en-US" sz="1100" b="0" i="0" u="none" strike="noStrike">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dirty="0">
                          <a:effectLst/>
                        </a:rPr>
                        <a:t>6.0</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dirty="0">
                          <a:effectLst/>
                        </a:rPr>
                        <a:t>6.0</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dirty="0">
                          <a:effectLst/>
                        </a:rPr>
                        <a:t>72.60</a:t>
                      </a:r>
                      <a:endParaRPr lang="en-US" sz="1100" b="0" i="0" u="none" strike="noStrike" dirty="0">
                        <a:solidFill>
                          <a:srgbClr val="000000"/>
                        </a:solidFill>
                        <a:effectLst/>
                        <a:latin typeface="Calibri" panose="020F0502020204030204" pitchFamily="34" charset="0"/>
                      </a:endParaRPr>
                    </a:p>
                  </a:txBody>
                  <a:tcPr marL="3632" marR="108967" marT="3706" marB="0" anchor="b"/>
                </a:tc>
                <a:extLst>
                  <a:ext uri="{0D108BD9-81ED-4DB2-BD59-A6C34878D82A}">
                    <a16:rowId xmlns:a16="http://schemas.microsoft.com/office/drawing/2014/main" val="10012"/>
                  </a:ext>
                </a:extLst>
              </a:tr>
              <a:tr h="502963">
                <a:tc>
                  <a:txBody>
                    <a:bodyPr/>
                    <a:lstStyle/>
                    <a:p>
                      <a:pPr algn="l" fontAlgn="b"/>
                      <a:r>
                        <a:rPr lang="en-US" sz="1100" u="none" strike="noStrike" dirty="0">
                          <a:effectLst/>
                        </a:rPr>
                        <a:t>   Total Cost</a:t>
                      </a:r>
                      <a:endParaRPr lang="en-US" sz="1100" b="0" i="0" u="none" strike="noStrike" dirty="0">
                        <a:solidFill>
                          <a:srgbClr val="000000"/>
                        </a:solidFill>
                        <a:effectLst/>
                        <a:latin typeface="Calibri" panose="020F0502020204030204" pitchFamily="34" charset="0"/>
                      </a:endParaRPr>
                    </a:p>
                  </a:txBody>
                  <a:tcPr marL="3632" marR="3632" marT="3706" marB="0" anchor="b"/>
                </a:tc>
                <a:tc>
                  <a:txBody>
                    <a:bodyPr/>
                    <a:lstStyle/>
                    <a:p>
                      <a:pPr algn="r" fontAlgn="b"/>
                      <a:r>
                        <a:rPr lang="en-US" sz="1100" u="none" strike="noStrike" dirty="0">
                          <a:effectLst/>
                        </a:rPr>
                        <a:t>$166</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ctr" fontAlgn="b"/>
                      <a:r>
                        <a:rPr lang="en-US" sz="1100" u="none" strike="noStrike" dirty="0">
                          <a:effectLst/>
                        </a:rPr>
                        <a:t>126</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ctr" fontAlgn="b"/>
                      <a:r>
                        <a:rPr lang="en-US" sz="1100" u="none" strike="noStrike" dirty="0">
                          <a:effectLst/>
                        </a:rPr>
                        <a:t>171</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ctr" fontAlgn="b"/>
                      <a:r>
                        <a:rPr lang="en-US" sz="1100" u="none" strike="noStrike" dirty="0">
                          <a:effectLst/>
                        </a:rPr>
                        <a:t>191</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ctr" fontAlgn="b"/>
                      <a:r>
                        <a:rPr lang="en-US" sz="1100" u="none" strike="noStrike" dirty="0">
                          <a:effectLst/>
                        </a:rPr>
                        <a:t>211</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ctr" fontAlgn="b"/>
                      <a:r>
                        <a:rPr lang="en-US" sz="1100" u="none" strike="noStrike" dirty="0">
                          <a:effectLst/>
                        </a:rPr>
                        <a:t>231</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ctr" fontAlgn="b"/>
                      <a:r>
                        <a:rPr lang="en-US" sz="1100" u="none" strike="noStrike" dirty="0">
                          <a:effectLst/>
                        </a:rPr>
                        <a:t>341</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ctr" fontAlgn="b"/>
                      <a:r>
                        <a:rPr lang="en-US" sz="1100" u="none" strike="noStrike" dirty="0">
                          <a:effectLst/>
                        </a:rPr>
                        <a:t>266</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ctr" fontAlgn="b"/>
                      <a:r>
                        <a:rPr lang="en-US" sz="1100" u="none" strike="noStrike" dirty="0">
                          <a:effectLst/>
                        </a:rPr>
                        <a:t>246</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ctr" fontAlgn="b"/>
                      <a:r>
                        <a:rPr lang="en-US" sz="1100" u="none" strike="noStrike" dirty="0">
                          <a:effectLst/>
                        </a:rPr>
                        <a:t>198</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ctr" fontAlgn="b"/>
                      <a:r>
                        <a:rPr lang="en-US" sz="1100" u="none" strike="noStrike" dirty="0">
                          <a:effectLst/>
                        </a:rPr>
                        <a:t>194</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ctr" fontAlgn="b"/>
                      <a:r>
                        <a:rPr lang="en-US" sz="1100" u="none" strike="noStrike">
                          <a:effectLst/>
                        </a:rPr>
                        <a:t>186</a:t>
                      </a:r>
                      <a:endParaRPr lang="en-US" sz="1100" b="0" i="0" u="none" strike="noStrike" dirty="0">
                        <a:solidFill>
                          <a:srgbClr val="000000"/>
                        </a:solidFill>
                        <a:effectLst/>
                        <a:latin typeface="Calibri" panose="020F0502020204030204" pitchFamily="34" charset="0"/>
                      </a:endParaRPr>
                    </a:p>
                  </a:txBody>
                  <a:tcPr marL="3632" marR="108967" marT="3706" marB="0" anchor="b"/>
                </a:tc>
                <a:tc>
                  <a:txBody>
                    <a:bodyPr/>
                    <a:lstStyle/>
                    <a:p>
                      <a:pPr algn="r" fontAlgn="b"/>
                      <a:r>
                        <a:rPr lang="en-US" sz="1100" u="none" strike="noStrike" dirty="0">
                          <a:effectLst/>
                        </a:rPr>
                        <a:t>$2,527.60</a:t>
                      </a:r>
                      <a:endParaRPr lang="en-US" sz="1100" b="0" i="0" u="none" strike="noStrike" dirty="0">
                        <a:solidFill>
                          <a:srgbClr val="000000"/>
                        </a:solidFill>
                        <a:effectLst/>
                        <a:latin typeface="Calibri" panose="020F0502020204030204" pitchFamily="34" charset="0"/>
                      </a:endParaRPr>
                    </a:p>
                  </a:txBody>
                  <a:tcPr marL="3632" marR="54484" marT="3706" marB="0" anchor="b"/>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21597671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2702A-9E5F-4846-A590-2C50EB9793E7}"/>
              </a:ext>
            </a:extLst>
          </p:cNvPr>
          <p:cNvSpPr>
            <a:spLocks noGrp="1"/>
          </p:cNvSpPr>
          <p:nvPr>
            <p:ph type="title"/>
          </p:nvPr>
        </p:nvSpPr>
        <p:spPr/>
        <p:txBody>
          <a:bodyPr/>
          <a:lstStyle/>
          <a:p>
            <a:pPr>
              <a:defRPr/>
            </a:pPr>
            <a:r>
              <a:rPr lang="en-US" altLang="en-US" sz="4000" b="1" dirty="0">
                <a:solidFill>
                  <a:schemeClr val="tx1">
                    <a:lumMod val="75000"/>
                    <a:lumOff val="25000"/>
                  </a:schemeClr>
                </a:solidFill>
              </a:rPr>
              <a:t>Chapter 11 Summary</a:t>
            </a:r>
            <a:endParaRPr lang="en-US" sz="4000" b="1" noProof="0" dirty="0"/>
          </a:p>
        </p:txBody>
      </p:sp>
      <p:sp>
        <p:nvSpPr>
          <p:cNvPr id="36867" name="Content Placeholder 2">
            <a:extLst>
              <a:ext uri="{FF2B5EF4-FFF2-40B4-BE49-F238E27FC236}">
                <a16:creationId xmlns:a16="http://schemas.microsoft.com/office/drawing/2014/main" id="{E86A3AE2-55A8-4045-B6D3-909AD61B6B38}"/>
              </a:ext>
            </a:extLst>
          </p:cNvPr>
          <p:cNvSpPr>
            <a:spLocks noGrp="1"/>
          </p:cNvSpPr>
          <p:nvPr>
            <p:ph idx="1"/>
          </p:nvPr>
        </p:nvSpPr>
        <p:spPr>
          <a:xfrm>
            <a:off x="822324" y="1846263"/>
            <a:ext cx="8093075" cy="4402137"/>
          </a:xfrm>
        </p:spPr>
        <p:txBody>
          <a:bodyPr/>
          <a:lstStyle/>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400" dirty="0"/>
              <a:t>L</a:t>
            </a:r>
            <a:r>
              <a:rPr lang="en-US" altLang="en-US" sz="100" dirty="0"/>
              <a:t> </a:t>
            </a:r>
            <a:r>
              <a:rPr lang="en-US" altLang="en-US" sz="2400" dirty="0"/>
              <a:t>O 11.1 Define capacity and utilization.</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400" dirty="0"/>
              <a:t>L</a:t>
            </a:r>
            <a:r>
              <a:rPr lang="en-US" altLang="en-US" sz="100" dirty="0"/>
              <a:t> </a:t>
            </a:r>
            <a:r>
              <a:rPr lang="en-US" altLang="en-US" sz="2400" dirty="0"/>
              <a:t>O 11.2 Illustrate with an example a facilities strategy that considers: amount, size, timing, location and type.</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400" dirty="0"/>
              <a:t>L</a:t>
            </a:r>
            <a:r>
              <a:rPr lang="en-US" altLang="en-US" sz="100" dirty="0"/>
              <a:t> </a:t>
            </a:r>
            <a:r>
              <a:rPr lang="en-US" altLang="en-US" sz="2400" dirty="0"/>
              <a:t>O 11.3 Explain how sales and operations planning is done.</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400" dirty="0"/>
              <a:t>L</a:t>
            </a:r>
            <a:r>
              <a:rPr lang="en-US" altLang="en-US" sz="100" dirty="0"/>
              <a:t> </a:t>
            </a:r>
            <a:r>
              <a:rPr lang="en-US" altLang="en-US" sz="2400" dirty="0"/>
              <a:t>O 11.4 Identify the demand and supply options that are available for sales and operations planning.</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400" dirty="0"/>
              <a:t>L</a:t>
            </a:r>
            <a:r>
              <a:rPr lang="en-US" altLang="en-US" sz="100" dirty="0"/>
              <a:t> </a:t>
            </a:r>
            <a:r>
              <a:rPr lang="en-US" altLang="en-US" sz="2400" dirty="0"/>
              <a:t>O 11.5 Contrast and compare the chase and level strategies.</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400" dirty="0"/>
              <a:t>L</a:t>
            </a:r>
            <a:r>
              <a:rPr lang="en-US" altLang="en-US" sz="100" dirty="0"/>
              <a:t> </a:t>
            </a:r>
            <a:r>
              <a:rPr lang="en-US" altLang="en-US" sz="2400" dirty="0"/>
              <a:t>O 11.6 Define the various costs associated with aggregate planning.</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sz="2400" dirty="0"/>
              <a:t>L</a:t>
            </a:r>
            <a:r>
              <a:rPr lang="en-US" altLang="en-US" sz="100" dirty="0"/>
              <a:t> </a:t>
            </a:r>
            <a:r>
              <a:rPr lang="en-US" altLang="en-US" sz="2400" dirty="0"/>
              <a:t>O 11.7 Create an alternative strategy for the Hefty Beer Company example.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2702A-9E5F-4846-A590-2C50EB9793E7}"/>
              </a:ext>
            </a:extLst>
          </p:cNvPr>
          <p:cNvSpPr>
            <a:spLocks noGrp="1"/>
          </p:cNvSpPr>
          <p:nvPr>
            <p:ph type="title"/>
          </p:nvPr>
        </p:nvSpPr>
        <p:spPr/>
        <p:txBody>
          <a:bodyPr/>
          <a:lstStyle/>
          <a:p>
            <a:pPr>
              <a:defRPr/>
            </a:pPr>
            <a:r>
              <a:rPr lang="en-US" altLang="en-US" sz="4000" b="1" noProof="0" dirty="0">
                <a:solidFill>
                  <a:schemeClr val="tx1">
                    <a:lumMod val="75000"/>
                    <a:lumOff val="25000"/>
                  </a:schemeClr>
                </a:solidFill>
              </a:rPr>
              <a:t>Questions for Discussion</a:t>
            </a:r>
            <a:endParaRPr lang="en-US" sz="4000" b="1" noProof="0" dirty="0"/>
          </a:p>
        </p:txBody>
      </p:sp>
      <p:sp>
        <p:nvSpPr>
          <p:cNvPr id="37891" name="Content Placeholder 2">
            <a:extLst>
              <a:ext uri="{FF2B5EF4-FFF2-40B4-BE49-F238E27FC236}">
                <a16:creationId xmlns:a16="http://schemas.microsoft.com/office/drawing/2014/main" id="{0790771C-AC50-4421-A86C-FB899A29F289}"/>
              </a:ext>
            </a:extLst>
          </p:cNvPr>
          <p:cNvSpPr>
            <a:spLocks noGrp="1"/>
          </p:cNvSpPr>
          <p:nvPr>
            <p:ph idx="1"/>
          </p:nvPr>
        </p:nvSpPr>
        <p:spPr>
          <a:xfrm>
            <a:off x="822324" y="1846263"/>
            <a:ext cx="8093076" cy="4249737"/>
          </a:xfrm>
        </p:spPr>
        <p:txBody>
          <a:bodyPr/>
          <a:lstStyle/>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dirty="0"/>
              <a:t>Think of examples of how capacity might be measured in a variety of industries.</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dirty="0"/>
              <a:t>Consider how the hierarchy of capacity decisions may be made at your current school.  What is likely included in long-, medium-, and short-term decisions?</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dirty="0"/>
              <a:t>Describe instances when you saw a very high utilization rate and a very low utilization rate.  What is driving these?</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dirty="0"/>
              <a:t>How is sales and operations planning related to each business function?</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dirty="0"/>
              <a:t>How would demand and supply management concepts be applied in service industries such as a dental clinic, movie theater, accounting firm?</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dirty="0"/>
              <a:t>Read the Operations Leader box on Travelers (insurance). How do they use a level strategy when they face peak demand during a disaster?</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DC212-609B-44EF-8075-2B46068384A3}"/>
              </a:ext>
            </a:extLst>
          </p:cNvPr>
          <p:cNvSpPr>
            <a:spLocks noGrp="1"/>
          </p:cNvSpPr>
          <p:nvPr>
            <p:ph type="title"/>
          </p:nvPr>
        </p:nvSpPr>
        <p:spPr/>
        <p:txBody>
          <a:bodyPr/>
          <a:lstStyle/>
          <a:p>
            <a:pPr>
              <a:defRPr/>
            </a:pPr>
            <a:r>
              <a:rPr lang="en-US" noProof="0" dirty="0"/>
              <a:t>Accessibility Content: Text Alternatives for Images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Hierarchy of Capacity Decisions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8020050" cy="3733800"/>
          </a:xfrm>
        </p:spPr>
        <p:txBody>
          <a:bodyPr/>
          <a:lstStyle/>
          <a:p>
            <a:pPr>
              <a:lnSpc>
                <a:spcPct val="100000"/>
              </a:lnSpc>
            </a:pPr>
            <a:r>
              <a:rPr lang="en-US" sz="1400" dirty="0"/>
              <a:t>This figure illustrates the hierarchy of capacity decisions in two ways: first as a graph and then as an image using labeled boxes. In the graph, the x-axis is labeled “Months Planning Horizon;” it begins at 0 and moves in regular intervals of six to 24, with an arrow pointing from left to right. At the top and right of the graph is a large arrow pointing rightward, labeled “Facilities decisions.” Dashed lines extend vertically down from the point of the arrow to 24 on the x-axis and from the center of the arrow to 18 on the x-axis. In the center of the graph is a large arrow pointing rightward, labeled “Aggregate planning.” Dashed lines extend vertically down from the center of the arrow to 12 on the x-axis, and from the left end of the arrow, through the center of the arrow below it, to 6 on the x-axis. At the bottom and left of the graph is a large arrow labeled “Scheduling.” A dashed line extends vertically down from the left end of this arrow to 0 on the x-axis. The point of this arrow intersects with the dashed line extending from the center of the arrow above it, and the point of that arrow intersects with the dashed line extending from the arrow above it. The second illustration uses three labeled boxes arranged vertically, labeled (from top to bottom) “Facilities decisions,” “Aggregate planning,” and “Scheduling.” An arrow points downward from Facilities Decisions to Aggregate Planning, and an arrow points down from Aggregate Planning to Scheduling. An arrow points up upward from the right side of Scheduling to the right side of Aggregate Planning, and an arrow points upward from the right side of Aggregate Planning to the right side of Facilities Decisions. </a:t>
            </a:r>
            <a:endParaRPr lang="en-US" altLang="en-US" sz="1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t>How Large? Selecting Facility Size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8020050" cy="3733800"/>
          </a:xfrm>
        </p:spPr>
        <p:txBody>
          <a:bodyPr/>
          <a:lstStyle/>
          <a:p>
            <a:pPr>
              <a:lnSpc>
                <a:spcPct val="100000"/>
              </a:lnSpc>
            </a:pPr>
            <a:r>
              <a:rPr lang="en-US" dirty="0"/>
              <a:t>The x-axis is labeled “Facility Size (units produced per year),” and the y-axis is labeled “Unit Cost.” A line representing the economies of scale begins at the top left of the graph and falls sharply and steadily downward and rightward, reaching its lowest point in the center of the x-axis before rising upward and rightward at a less severe angle. Where the line falls is labeled “Economies of scale” and where the line rises is labeled “Diseconomies of scale.”</a:t>
            </a:r>
            <a:r>
              <a:rPr lang="en-US" sz="1400" dirty="0"/>
              <a:t> </a:t>
            </a:r>
            <a:endParaRPr lang="en-US" altLang="en-US" sz="1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p>
        </p:txBody>
      </p:sp>
    </p:spTree>
    <p:extLst>
      <p:ext uri="{BB962C8B-B14F-4D97-AF65-F5344CB8AC3E}">
        <p14:creationId xmlns:p14="http://schemas.microsoft.com/office/powerpoint/2010/main" val="15572767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normAutofit fontScale="90000"/>
          </a:bodyPr>
          <a:lstStyle/>
          <a:p>
            <a:pPr>
              <a:defRPr/>
            </a:pPr>
            <a:r>
              <a:rPr lang="en-US" sz="4000" dirty="0"/>
              <a:t>Cross-Functional Nature of Sales and Operations Planning </a:t>
            </a:r>
            <a:r>
              <a:rPr lang="en-US" sz="2800" dirty="0"/>
              <a:t>(Figure 11.3)</a:t>
            </a:r>
            <a:r>
              <a:rPr lang="en-US" sz="4000" dirty="0"/>
              <a:t> </a:t>
            </a:r>
            <a:r>
              <a:rPr lang="en-US" sz="40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rPr>
              <a:t>Return to parent-slide containing images.</a:t>
            </a: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8020050" cy="3733800"/>
          </a:xfrm>
        </p:spPr>
        <p:txBody>
          <a:bodyPr/>
          <a:lstStyle/>
          <a:p>
            <a:pPr>
              <a:lnSpc>
                <a:spcPct val="100000"/>
              </a:lnSpc>
            </a:pPr>
            <a:r>
              <a:rPr lang="en-US" dirty="0"/>
              <a:t>At the center of this illustration is a dashed oval labeled “S and O</a:t>
            </a:r>
            <a:r>
              <a:rPr lang="en-US" sz="100" dirty="0"/>
              <a:t> </a:t>
            </a:r>
            <a:r>
              <a:rPr lang="en-US" dirty="0"/>
              <a:t>P Process.” Five boxes appear above this dashed oval, arrayed in a half circle and with arrows pointing from the boxes to the dashed oval. From left to right, they are labeled: Accounting—cost analysis; Finance—investment; Operations—forecast, inventory levels, capacity, current orders; Marketing—forecast, sales plan; and Human Resources—personnel planning. Below the dashed oval is a sold-line oval labeled: ERP System—production plan. An arrow points downward from the dashed oval to the solid oval. </a:t>
            </a:r>
            <a:endParaRPr lang="en-US" altLang="en-US" sz="14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p>
        </p:txBody>
      </p:sp>
    </p:spTree>
    <p:extLst>
      <p:ext uri="{BB962C8B-B14F-4D97-AF65-F5344CB8AC3E}">
        <p14:creationId xmlns:p14="http://schemas.microsoft.com/office/powerpoint/2010/main" val="26409694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39F30-55C4-42AB-B250-33AEDB035B5A}"/>
              </a:ext>
            </a:extLst>
          </p:cNvPr>
          <p:cNvSpPr>
            <a:spLocks noGrp="1"/>
          </p:cNvSpPr>
          <p:nvPr>
            <p:ph type="title"/>
          </p:nvPr>
        </p:nvSpPr>
        <p:spPr/>
        <p:txBody>
          <a:bodyPr>
            <a:normAutofit/>
          </a:bodyPr>
          <a:lstStyle/>
          <a:p>
            <a:r>
              <a:rPr lang="en-US" sz="4000" dirty="0"/>
              <a:t>Hierarchy of Capacity Decisions</a:t>
            </a:r>
          </a:p>
        </p:txBody>
      </p:sp>
      <p:pic>
        <p:nvPicPr>
          <p:cNvPr id="9" name="Picture 8" descr="Diagram illustrates the hierarchy of capacity planning.">
            <a:extLst>
              <a:ext uri="{FF2B5EF4-FFF2-40B4-BE49-F238E27FC236}">
                <a16:creationId xmlns:a16="http://schemas.microsoft.com/office/drawing/2014/main" id="{06C5A4FF-C633-43CF-BFFA-2758B2FFD625}"/>
              </a:ext>
            </a:extLst>
          </p:cNvPr>
          <p:cNvPicPr>
            <a:picLocks noChangeAspect="1"/>
          </p:cNvPicPr>
          <p:nvPr/>
        </p:nvPicPr>
        <p:blipFill>
          <a:blip r:embed="rId2"/>
          <a:stretch>
            <a:fillRect/>
          </a:stretch>
        </p:blipFill>
        <p:spPr>
          <a:xfrm>
            <a:off x="1250004" y="2006233"/>
            <a:ext cx="6643991" cy="3861167"/>
          </a:xfrm>
          <a:prstGeom prst="rect">
            <a:avLst/>
          </a:prstGeom>
        </p:spPr>
      </p:pic>
      <p:sp>
        <p:nvSpPr>
          <p:cNvPr id="5" name="Content Placeholder 4">
            <a:extLst>
              <a:ext uri="{FF2B5EF4-FFF2-40B4-BE49-F238E27FC236}">
                <a16:creationId xmlns:a16="http://schemas.microsoft.com/office/drawing/2014/main" id="{D7B84DA8-AEA3-42C1-84AC-27695300AA39}"/>
              </a:ext>
            </a:extLst>
          </p:cNvPr>
          <p:cNvSpPr>
            <a:spLocks noGrp="1"/>
          </p:cNvSpPr>
          <p:nvPr>
            <p:ph idx="12"/>
          </p:nvPr>
        </p:nvSpPr>
        <p:spPr>
          <a:xfrm>
            <a:off x="2816352" y="6035040"/>
            <a:ext cx="3355848" cy="228600"/>
          </a:xfrm>
        </p:spPr>
        <p:txBody>
          <a:bodyPr/>
          <a:lstStyle/>
          <a:p>
            <a:pPr algn="ctr"/>
            <a:r>
              <a:rPr lang="en-US" altLang="en-US" sz="120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p>
        </p:txBody>
      </p:sp>
    </p:spTree>
    <p:extLst>
      <p:ext uri="{BB962C8B-B14F-4D97-AF65-F5344CB8AC3E}">
        <p14:creationId xmlns:p14="http://schemas.microsoft.com/office/powerpoint/2010/main" val="15804461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9143F-A1E1-499E-922D-C12B29425EBB}"/>
              </a:ext>
            </a:extLst>
          </p:cNvPr>
          <p:cNvSpPr>
            <a:spLocks noGrp="1"/>
          </p:cNvSpPr>
          <p:nvPr>
            <p:ph type="title"/>
          </p:nvPr>
        </p:nvSpPr>
        <p:spPr/>
        <p:txBody>
          <a:bodyPr>
            <a:normAutofit/>
          </a:bodyPr>
          <a:lstStyle/>
          <a:p>
            <a:r>
              <a:rPr lang="en-US" sz="4000" dirty="0"/>
              <a:t>Definition of Capacity</a:t>
            </a:r>
          </a:p>
        </p:txBody>
      </p:sp>
      <p:sp>
        <p:nvSpPr>
          <p:cNvPr id="3" name="Content Placeholder 2">
            <a:extLst>
              <a:ext uri="{FF2B5EF4-FFF2-40B4-BE49-F238E27FC236}">
                <a16:creationId xmlns:a16="http://schemas.microsoft.com/office/drawing/2014/main" id="{E8B5B2D1-C3EB-4C8C-B530-66DFD1E833C3}"/>
              </a:ext>
            </a:extLst>
          </p:cNvPr>
          <p:cNvSpPr>
            <a:spLocks noGrp="1"/>
          </p:cNvSpPr>
          <p:nvPr>
            <p:ph idx="1"/>
          </p:nvPr>
        </p:nvSpPr>
        <p:spPr>
          <a:xfrm>
            <a:off x="822324" y="1863726"/>
            <a:ext cx="7788275" cy="803274"/>
          </a:xfrm>
        </p:spPr>
        <p:txBody>
          <a:bodyPr/>
          <a:lstStyle/>
          <a:p>
            <a:r>
              <a:rPr lang="en-US" sz="2800" i="1" dirty="0"/>
              <a:t>Maximum output that can be produced over a given period of time.</a:t>
            </a:r>
          </a:p>
        </p:txBody>
      </p:sp>
      <p:sp>
        <p:nvSpPr>
          <p:cNvPr id="4" name="Content Placeholder 3">
            <a:extLst>
              <a:ext uri="{FF2B5EF4-FFF2-40B4-BE49-F238E27FC236}">
                <a16:creationId xmlns:a16="http://schemas.microsoft.com/office/drawing/2014/main" id="{CC889B15-4A7F-4860-9B08-9F81EC55FE82}"/>
              </a:ext>
            </a:extLst>
          </p:cNvPr>
          <p:cNvSpPr>
            <a:spLocks noGrp="1"/>
          </p:cNvSpPr>
          <p:nvPr>
            <p:ph idx="11"/>
          </p:nvPr>
        </p:nvSpPr>
        <p:spPr>
          <a:xfrm>
            <a:off x="3352800" y="2743199"/>
            <a:ext cx="5486400" cy="1602423"/>
          </a:xfrm>
        </p:spPr>
        <p:txBody>
          <a:bodyPr/>
          <a:lstStyle/>
          <a:p>
            <a:pPr>
              <a:buClr>
                <a:schemeClr val="accent1">
                  <a:lumMod val="75000"/>
                </a:schemeClr>
              </a:buClr>
            </a:pPr>
            <a:r>
              <a:rPr lang="en-US" sz="2400" dirty="0"/>
              <a:t>Theoretical capacity</a:t>
            </a:r>
          </a:p>
          <a:p>
            <a:pPr marL="292608" indent="-292608">
              <a:buClr>
                <a:schemeClr val="accent1">
                  <a:lumMod val="75000"/>
                </a:schemeClr>
              </a:buClr>
              <a:buFont typeface="Arial" panose="020B0604020202020204" pitchFamily="34" charset="0"/>
              <a:buChar char="•"/>
            </a:pPr>
            <a:r>
              <a:rPr lang="en-US" sz="2200" dirty="0"/>
              <a:t>Labor availability and overtime.</a:t>
            </a:r>
          </a:p>
          <a:p>
            <a:pPr marL="292608" indent="-292608">
              <a:buClr>
                <a:schemeClr val="accent1">
                  <a:lumMod val="75000"/>
                </a:schemeClr>
              </a:buClr>
              <a:buFont typeface="Arial" panose="020B0604020202020204" pitchFamily="34" charset="0"/>
              <a:buChar char="•"/>
            </a:pPr>
            <a:r>
              <a:rPr lang="en-US" sz="2200" dirty="0"/>
              <a:t>Physical assets, delayed maintenance, etc.</a:t>
            </a:r>
          </a:p>
          <a:p>
            <a:pPr marL="292608" indent="-292608">
              <a:buClr>
                <a:schemeClr val="accent1">
                  <a:lumMod val="75000"/>
                </a:schemeClr>
              </a:buClr>
              <a:buFont typeface="Arial" panose="020B0604020202020204" pitchFamily="34" charset="0"/>
              <a:buChar char="•"/>
            </a:pPr>
            <a:r>
              <a:rPr lang="en-US" sz="2200" dirty="0"/>
              <a:t>Can be used for short-term demand spikes.</a:t>
            </a:r>
          </a:p>
        </p:txBody>
      </p:sp>
      <p:sp>
        <p:nvSpPr>
          <p:cNvPr id="5" name="Content Placeholder 4">
            <a:extLst>
              <a:ext uri="{FF2B5EF4-FFF2-40B4-BE49-F238E27FC236}">
                <a16:creationId xmlns:a16="http://schemas.microsoft.com/office/drawing/2014/main" id="{B251EE3C-0AA8-48AD-8578-7597F1B240CB}"/>
              </a:ext>
            </a:extLst>
          </p:cNvPr>
          <p:cNvSpPr>
            <a:spLocks noGrp="1"/>
          </p:cNvSpPr>
          <p:nvPr>
            <p:ph idx="12"/>
          </p:nvPr>
        </p:nvSpPr>
        <p:spPr>
          <a:xfrm>
            <a:off x="3352800" y="4437063"/>
            <a:ext cx="5011948" cy="1597977"/>
          </a:xfrm>
        </p:spPr>
        <p:txBody>
          <a:bodyPr/>
          <a:lstStyle/>
          <a:p>
            <a:pPr>
              <a:buClr>
                <a:schemeClr val="accent1">
                  <a:lumMod val="75000"/>
                </a:schemeClr>
              </a:buClr>
            </a:pPr>
            <a:r>
              <a:rPr lang="en-US" sz="2400" dirty="0"/>
              <a:t>Effective capacity</a:t>
            </a:r>
          </a:p>
          <a:p>
            <a:pPr marL="292608" indent="-292608">
              <a:buClr>
                <a:schemeClr val="accent1">
                  <a:lumMod val="75000"/>
                </a:schemeClr>
              </a:buClr>
              <a:buFont typeface="Arial" panose="020B0604020202020204" pitchFamily="34" charset="0"/>
              <a:buChar char="•"/>
            </a:pPr>
            <a:r>
              <a:rPr lang="en-US" sz="2200" dirty="0"/>
              <a:t>Used for planning.</a:t>
            </a:r>
          </a:p>
          <a:p>
            <a:pPr marL="292608" indent="-292608">
              <a:buClr>
                <a:schemeClr val="accent1">
                  <a:lumMod val="75000"/>
                </a:schemeClr>
              </a:buClr>
              <a:buFont typeface="Arial" panose="020B0604020202020204" pitchFamily="34" charset="0"/>
              <a:buChar char="•"/>
            </a:pPr>
            <a:r>
              <a:rPr lang="en-US" sz="2200" dirty="0"/>
              <a:t>Subtracts maintenance downtime, shift breaks, absenteeism, etc.</a:t>
            </a:r>
          </a:p>
        </p:txBody>
      </p:sp>
      <p:pic>
        <p:nvPicPr>
          <p:cNvPr id="7" name="Picture 4" descr="Airplane seats&#10;&#10;Description automatically generated">
            <a:extLst>
              <a:ext uri="{FF2B5EF4-FFF2-40B4-BE49-F238E27FC236}">
                <a16:creationId xmlns:a16="http://schemas.microsoft.com/office/drawing/2014/main" id="{01C362DA-DF3D-414D-9247-CE7B35A435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475384"/>
            <a:ext cx="2827337" cy="188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2">
            <a:extLst>
              <a:ext uri="{FF2B5EF4-FFF2-40B4-BE49-F238E27FC236}">
                <a16:creationId xmlns:a16="http://schemas.microsoft.com/office/drawing/2014/main" id="{0085CFB9-D907-4514-874F-1E942C908363}"/>
              </a:ext>
            </a:extLst>
          </p:cNvPr>
          <p:cNvSpPr>
            <a:spLocks noChangeArrowheads="1"/>
          </p:cNvSpPr>
          <p:nvPr/>
        </p:nvSpPr>
        <p:spPr bwMode="auto">
          <a:xfrm>
            <a:off x="1155700" y="5359747"/>
            <a:ext cx="14033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en-US" sz="800">
                <a:solidFill>
                  <a:srgbClr val="211D1E"/>
                </a:solidFill>
                <a:latin typeface="Proxima Nova Lt"/>
              </a:rPr>
              <a:t>sattapapan tratong/123RF </a:t>
            </a:r>
            <a:endParaRPr lang="en-US" altLang="en-US"/>
          </a:p>
        </p:txBody>
      </p:sp>
    </p:spTree>
    <p:extLst>
      <p:ext uri="{BB962C8B-B14F-4D97-AF65-F5344CB8AC3E}">
        <p14:creationId xmlns:p14="http://schemas.microsoft.com/office/powerpoint/2010/main" val="11104864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F877E-EA67-4897-9087-14EBC7B6E541}"/>
              </a:ext>
            </a:extLst>
          </p:cNvPr>
          <p:cNvSpPr>
            <a:spLocks noGrp="1"/>
          </p:cNvSpPr>
          <p:nvPr>
            <p:ph type="title"/>
          </p:nvPr>
        </p:nvSpPr>
        <p:spPr/>
        <p:txBody>
          <a:bodyPr>
            <a:normAutofit/>
          </a:bodyPr>
          <a:lstStyle/>
          <a:p>
            <a:r>
              <a:rPr lang="en-US" sz="4000" dirty="0"/>
              <a:t>Capacity Utilization</a:t>
            </a:r>
          </a:p>
        </p:txBody>
      </p:sp>
      <p:graphicFrame>
        <p:nvGraphicFramePr>
          <p:cNvPr id="10" name="Object 9">
            <a:extLst>
              <a:ext uri="{FF2B5EF4-FFF2-40B4-BE49-F238E27FC236}">
                <a16:creationId xmlns:a16="http://schemas.microsoft.com/office/drawing/2014/main" id="{EC0A05CF-C79A-4ABC-9C3D-8EBA488340EF}"/>
              </a:ext>
            </a:extLst>
          </p:cNvPr>
          <p:cNvGraphicFramePr>
            <a:graphicFrameLocks noChangeAspect="1"/>
          </p:cNvGraphicFramePr>
          <p:nvPr>
            <p:extLst>
              <p:ext uri="{D42A27DB-BD31-4B8C-83A1-F6EECF244321}">
                <p14:modId xmlns:p14="http://schemas.microsoft.com/office/powerpoint/2010/main" val="803990657"/>
              </p:ext>
            </p:extLst>
          </p:nvPr>
        </p:nvGraphicFramePr>
        <p:xfrm>
          <a:off x="1905000" y="1854200"/>
          <a:ext cx="4902200" cy="889000"/>
        </p:xfrm>
        <a:graphic>
          <a:graphicData uri="http://schemas.openxmlformats.org/presentationml/2006/ole">
            <mc:AlternateContent xmlns:mc="http://schemas.openxmlformats.org/markup-compatibility/2006">
              <mc:Choice xmlns:v="urn:schemas-microsoft-com:vml" Requires="v">
                <p:oleObj spid="_x0000_s2200" name="Equation" r:id="rId3" imgW="4902120" imgH="888840" progId="Equation.DSMT4">
                  <p:embed/>
                </p:oleObj>
              </mc:Choice>
              <mc:Fallback>
                <p:oleObj name="Equation" r:id="rId3" imgW="4902120" imgH="888840" progId="Equation.DSMT4">
                  <p:embed/>
                  <p:pic>
                    <p:nvPicPr>
                      <p:cNvPr id="0" name=""/>
                      <p:cNvPicPr/>
                      <p:nvPr/>
                    </p:nvPicPr>
                    <p:blipFill>
                      <a:blip r:embed="rId4"/>
                      <a:stretch>
                        <a:fillRect/>
                      </a:stretch>
                    </p:blipFill>
                    <p:spPr>
                      <a:xfrm>
                        <a:off x="1905000" y="1854200"/>
                        <a:ext cx="4902200" cy="889000"/>
                      </a:xfrm>
                      <a:prstGeom prst="rect">
                        <a:avLst/>
                      </a:prstGeom>
                    </p:spPr>
                  </p:pic>
                </p:oleObj>
              </mc:Fallback>
            </mc:AlternateContent>
          </a:graphicData>
        </a:graphic>
      </p:graphicFrame>
      <p:sp>
        <p:nvSpPr>
          <p:cNvPr id="3" name="Content Placeholder 2">
            <a:extLst>
              <a:ext uri="{FF2B5EF4-FFF2-40B4-BE49-F238E27FC236}">
                <a16:creationId xmlns:a16="http://schemas.microsoft.com/office/drawing/2014/main" id="{0D793B0A-7926-4EF3-9846-E26BAEF8AD35}"/>
              </a:ext>
            </a:extLst>
          </p:cNvPr>
          <p:cNvSpPr>
            <a:spLocks noGrp="1"/>
          </p:cNvSpPr>
          <p:nvPr>
            <p:ph idx="1"/>
          </p:nvPr>
        </p:nvSpPr>
        <p:spPr>
          <a:xfrm>
            <a:off x="822325" y="2844800"/>
            <a:ext cx="7543800" cy="889000"/>
          </a:xfrm>
        </p:spPr>
        <p:txBody>
          <a:bodyPr/>
          <a:lstStyle/>
          <a:p>
            <a:pPr marL="292608" indent="-292608">
              <a:buClr>
                <a:schemeClr val="accent1">
                  <a:lumMod val="75000"/>
                </a:schemeClr>
              </a:buClr>
              <a:buFont typeface="Arial" panose="020B0604020202020204" pitchFamily="34" charset="0"/>
              <a:buChar char="•"/>
            </a:pPr>
            <a:r>
              <a:rPr lang="en-US" sz="2400" dirty="0"/>
              <a:t>Utilization is seldom 100%.</a:t>
            </a:r>
          </a:p>
          <a:p>
            <a:pPr marL="292608" indent="-292608">
              <a:buClr>
                <a:schemeClr val="accent1">
                  <a:lumMod val="75000"/>
                </a:schemeClr>
              </a:buClr>
              <a:buFont typeface="Arial" panose="020B0604020202020204" pitchFamily="34" charset="0"/>
              <a:buChar char="•"/>
            </a:pPr>
            <a:r>
              <a:rPr lang="en-US" sz="2400" dirty="0"/>
              <a:t>Estimates capacity usage and “busyness.”</a:t>
            </a:r>
          </a:p>
        </p:txBody>
      </p:sp>
      <p:sp>
        <p:nvSpPr>
          <p:cNvPr id="4" name="Content Placeholder 3">
            <a:extLst>
              <a:ext uri="{FF2B5EF4-FFF2-40B4-BE49-F238E27FC236}">
                <a16:creationId xmlns:a16="http://schemas.microsoft.com/office/drawing/2014/main" id="{AE1F4BF2-7A1D-4BD4-84CA-ACE2D4890205}"/>
              </a:ext>
            </a:extLst>
          </p:cNvPr>
          <p:cNvSpPr>
            <a:spLocks noGrp="1"/>
          </p:cNvSpPr>
          <p:nvPr>
            <p:ph idx="11"/>
          </p:nvPr>
        </p:nvSpPr>
        <p:spPr>
          <a:xfrm>
            <a:off x="820948" y="3796059"/>
            <a:ext cx="7543800" cy="1244689"/>
          </a:xfrm>
        </p:spPr>
        <p:txBody>
          <a:bodyPr/>
          <a:lstStyle/>
          <a:p>
            <a:pPr>
              <a:lnSpc>
                <a:spcPct val="150000"/>
              </a:lnSpc>
            </a:pPr>
            <a:r>
              <a:rPr lang="en-US" dirty="0"/>
              <a:t>A production facility that builds 1000 cars during the time it can actually produce 1200 cars has utilization =</a:t>
            </a:r>
          </a:p>
        </p:txBody>
      </p:sp>
      <p:graphicFrame>
        <p:nvGraphicFramePr>
          <p:cNvPr id="6" name="Object 5">
            <a:extLst>
              <a:ext uri="{FF2B5EF4-FFF2-40B4-BE49-F238E27FC236}">
                <a16:creationId xmlns:a16="http://schemas.microsoft.com/office/drawing/2014/main" id="{8FBBB984-F451-4EE7-9930-C68F1D832164}"/>
              </a:ext>
            </a:extLst>
          </p:cNvPr>
          <p:cNvGraphicFramePr>
            <a:graphicFrameLocks noChangeAspect="1"/>
          </p:cNvGraphicFramePr>
          <p:nvPr>
            <p:extLst>
              <p:ext uri="{D42A27DB-BD31-4B8C-83A1-F6EECF244321}">
                <p14:modId xmlns:p14="http://schemas.microsoft.com/office/powerpoint/2010/main" val="3384222112"/>
              </p:ext>
            </p:extLst>
          </p:nvPr>
        </p:nvGraphicFramePr>
        <p:xfrm>
          <a:off x="4419600" y="4285631"/>
          <a:ext cx="1402284" cy="701136"/>
        </p:xfrm>
        <a:graphic>
          <a:graphicData uri="http://schemas.openxmlformats.org/presentationml/2006/ole">
            <mc:AlternateContent xmlns:mc="http://schemas.openxmlformats.org/markup-compatibility/2006">
              <mc:Choice xmlns:v="urn:schemas-microsoft-com:vml" Requires="v">
                <p:oleObj spid="_x0000_s2201" name="Equation" r:id="rId5" imgW="787320" imgH="393480" progId="Equation.DSMT4">
                  <p:embed/>
                </p:oleObj>
              </mc:Choice>
              <mc:Fallback>
                <p:oleObj name="Equation" r:id="rId5" imgW="787320" imgH="393480" progId="Equation.DSMT4">
                  <p:embed/>
                  <p:pic>
                    <p:nvPicPr>
                      <p:cNvPr id="0" name=""/>
                      <p:cNvPicPr/>
                      <p:nvPr/>
                    </p:nvPicPr>
                    <p:blipFill>
                      <a:blip r:embed="rId6"/>
                      <a:stretch>
                        <a:fillRect/>
                      </a:stretch>
                    </p:blipFill>
                    <p:spPr>
                      <a:xfrm>
                        <a:off x="4419600" y="4285631"/>
                        <a:ext cx="1402284" cy="701136"/>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id="{FC08A218-0C7C-4555-8778-8BB63683F510}"/>
              </a:ext>
            </a:extLst>
          </p:cNvPr>
          <p:cNvSpPr>
            <a:spLocks noGrp="1"/>
          </p:cNvSpPr>
          <p:nvPr>
            <p:ph idx="12"/>
          </p:nvPr>
        </p:nvSpPr>
        <p:spPr>
          <a:xfrm>
            <a:off x="820948" y="5091552"/>
            <a:ext cx="7543800" cy="1156848"/>
          </a:xfrm>
        </p:spPr>
        <p:txBody>
          <a:bodyPr/>
          <a:lstStyle/>
          <a:p>
            <a:pPr>
              <a:lnSpc>
                <a:spcPct val="150000"/>
              </a:lnSpc>
            </a:pPr>
            <a:r>
              <a:rPr lang="en-US" dirty="0"/>
              <a:t>A doctor who is busy working for 6 hours during an 8-hour shift has utilization =</a:t>
            </a:r>
          </a:p>
        </p:txBody>
      </p:sp>
      <p:graphicFrame>
        <p:nvGraphicFramePr>
          <p:cNvPr id="7" name="Object 6">
            <a:extLst>
              <a:ext uri="{FF2B5EF4-FFF2-40B4-BE49-F238E27FC236}">
                <a16:creationId xmlns:a16="http://schemas.microsoft.com/office/drawing/2014/main" id="{2D5C2472-5EFB-4245-A773-F82A75FF1893}"/>
              </a:ext>
            </a:extLst>
          </p:cNvPr>
          <p:cNvGraphicFramePr>
            <a:graphicFrameLocks noChangeAspect="1"/>
          </p:cNvGraphicFramePr>
          <p:nvPr>
            <p:extLst>
              <p:ext uri="{D42A27DB-BD31-4B8C-83A1-F6EECF244321}">
                <p14:modId xmlns:p14="http://schemas.microsoft.com/office/powerpoint/2010/main" val="3987355863"/>
              </p:ext>
            </p:extLst>
          </p:nvPr>
        </p:nvGraphicFramePr>
        <p:xfrm>
          <a:off x="2103580" y="5537471"/>
          <a:ext cx="921388" cy="634729"/>
        </p:xfrm>
        <a:graphic>
          <a:graphicData uri="http://schemas.openxmlformats.org/presentationml/2006/ole">
            <mc:AlternateContent xmlns:mc="http://schemas.openxmlformats.org/markup-compatibility/2006">
              <mc:Choice xmlns:v="urn:schemas-microsoft-com:vml" Requires="v">
                <p:oleObj spid="_x0000_s2202" name="Equation" r:id="rId7" imgW="571320" imgH="393480" progId="Equation.DSMT4">
                  <p:embed/>
                </p:oleObj>
              </mc:Choice>
              <mc:Fallback>
                <p:oleObj name="Equation" r:id="rId7" imgW="571320" imgH="393480" progId="Equation.DSMT4">
                  <p:embed/>
                  <p:pic>
                    <p:nvPicPr>
                      <p:cNvPr id="0" name=""/>
                      <p:cNvPicPr/>
                      <p:nvPr/>
                    </p:nvPicPr>
                    <p:blipFill>
                      <a:blip r:embed="rId8"/>
                      <a:stretch>
                        <a:fillRect/>
                      </a:stretch>
                    </p:blipFill>
                    <p:spPr>
                      <a:xfrm>
                        <a:off x="2103580" y="5537471"/>
                        <a:ext cx="921388" cy="634729"/>
                      </a:xfrm>
                      <a:prstGeom prst="rect">
                        <a:avLst/>
                      </a:prstGeom>
                    </p:spPr>
                  </p:pic>
                </p:oleObj>
              </mc:Fallback>
            </mc:AlternateContent>
          </a:graphicData>
        </a:graphic>
      </p:graphicFrame>
    </p:spTree>
    <p:extLst>
      <p:ext uri="{BB962C8B-B14F-4D97-AF65-F5344CB8AC3E}">
        <p14:creationId xmlns:p14="http://schemas.microsoft.com/office/powerpoint/2010/main" val="21437384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CC2C7-86F1-443E-97C7-DB90281D98AF}"/>
              </a:ext>
            </a:extLst>
          </p:cNvPr>
          <p:cNvSpPr>
            <a:spLocks noGrp="1"/>
          </p:cNvSpPr>
          <p:nvPr>
            <p:ph type="title"/>
          </p:nvPr>
        </p:nvSpPr>
        <p:spPr/>
        <p:txBody>
          <a:bodyPr>
            <a:normAutofit/>
          </a:bodyPr>
          <a:lstStyle/>
          <a:p>
            <a:r>
              <a:rPr lang="en-US" sz="4000" dirty="0"/>
              <a:t>Facilities Decisions</a:t>
            </a:r>
          </a:p>
        </p:txBody>
      </p:sp>
      <p:sp>
        <p:nvSpPr>
          <p:cNvPr id="3" name="Content Placeholder 2">
            <a:extLst>
              <a:ext uri="{FF2B5EF4-FFF2-40B4-BE49-F238E27FC236}">
                <a16:creationId xmlns:a16="http://schemas.microsoft.com/office/drawing/2014/main" id="{EE6AD1C0-5EB8-469D-A4CB-7BC0FFD0DE81}"/>
              </a:ext>
            </a:extLst>
          </p:cNvPr>
          <p:cNvSpPr>
            <a:spLocks noGrp="1"/>
          </p:cNvSpPr>
          <p:nvPr>
            <p:ph idx="1"/>
          </p:nvPr>
        </p:nvSpPr>
        <p:spPr>
          <a:xfrm>
            <a:off x="822325" y="1846263"/>
            <a:ext cx="7543800" cy="2725737"/>
          </a:xfrm>
        </p:spPr>
        <p:txBody>
          <a:bodyPr/>
          <a:lstStyle/>
          <a:p>
            <a:pPr marL="292608" indent="-292608">
              <a:buClr>
                <a:schemeClr val="accent1">
                  <a:lumMod val="75000"/>
                </a:schemeClr>
              </a:buClr>
              <a:buFont typeface="Arial" panose="020B0604020202020204" pitchFamily="34" charset="0"/>
              <a:buChar char="•"/>
            </a:pPr>
            <a:r>
              <a:rPr lang="en-US" sz="2800" dirty="0"/>
              <a:t>How much capacity is needed?</a:t>
            </a:r>
          </a:p>
          <a:p>
            <a:pPr marL="292608" indent="-292608">
              <a:buClr>
                <a:schemeClr val="accent1">
                  <a:lumMod val="75000"/>
                </a:schemeClr>
              </a:buClr>
              <a:buFont typeface="Arial" panose="020B0604020202020204" pitchFamily="34" charset="0"/>
              <a:buChar char="•"/>
            </a:pPr>
            <a:r>
              <a:rPr lang="en-US" sz="2800" dirty="0"/>
              <a:t>How large should each facility be?</a:t>
            </a:r>
          </a:p>
          <a:p>
            <a:pPr marL="292608" indent="-292608">
              <a:buClr>
                <a:schemeClr val="accent1">
                  <a:lumMod val="75000"/>
                </a:schemeClr>
              </a:buClr>
              <a:buFont typeface="Arial" panose="020B0604020202020204" pitchFamily="34" charset="0"/>
              <a:buChar char="•"/>
            </a:pPr>
            <a:r>
              <a:rPr lang="en-US" sz="2800" dirty="0"/>
              <a:t>When is the capacity needed?</a:t>
            </a:r>
          </a:p>
          <a:p>
            <a:pPr marL="292608" indent="-292608">
              <a:buClr>
                <a:schemeClr val="accent1">
                  <a:lumMod val="75000"/>
                </a:schemeClr>
              </a:buClr>
              <a:buFont typeface="Arial" panose="020B0604020202020204" pitchFamily="34" charset="0"/>
              <a:buChar char="•"/>
            </a:pPr>
            <a:r>
              <a:rPr lang="en-US" sz="2800" dirty="0"/>
              <a:t>Where should the facilities be located?</a:t>
            </a:r>
          </a:p>
          <a:p>
            <a:pPr marL="292608" indent="-292608">
              <a:buClr>
                <a:schemeClr val="accent1">
                  <a:lumMod val="75000"/>
                </a:schemeClr>
              </a:buClr>
              <a:buFont typeface="Arial" panose="020B0604020202020204" pitchFamily="34" charset="0"/>
              <a:buChar char="•"/>
            </a:pPr>
            <a:r>
              <a:rPr lang="en-US" sz="2800" dirty="0"/>
              <a:t>What type of facilities/capacity are needed?</a:t>
            </a:r>
          </a:p>
        </p:txBody>
      </p:sp>
    </p:spTree>
    <p:extLst>
      <p:ext uri="{BB962C8B-B14F-4D97-AF65-F5344CB8AC3E}">
        <p14:creationId xmlns:p14="http://schemas.microsoft.com/office/powerpoint/2010/main" val="32086416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565F1-A607-4D73-B9B5-AA0EB6F7765F}"/>
              </a:ext>
            </a:extLst>
          </p:cNvPr>
          <p:cNvSpPr>
            <a:spLocks noGrp="1"/>
          </p:cNvSpPr>
          <p:nvPr>
            <p:ph type="title"/>
          </p:nvPr>
        </p:nvSpPr>
        <p:spPr/>
        <p:txBody>
          <a:bodyPr>
            <a:normAutofit/>
          </a:bodyPr>
          <a:lstStyle/>
          <a:p>
            <a:r>
              <a:rPr lang="en-US" sz="4000" dirty="0"/>
              <a:t>Facilities Strategy</a:t>
            </a:r>
          </a:p>
        </p:txBody>
      </p:sp>
      <p:sp>
        <p:nvSpPr>
          <p:cNvPr id="3" name="Content Placeholder 2">
            <a:extLst>
              <a:ext uri="{FF2B5EF4-FFF2-40B4-BE49-F238E27FC236}">
                <a16:creationId xmlns:a16="http://schemas.microsoft.com/office/drawing/2014/main" id="{EBBA3B14-DE34-48B7-BC8C-0F37B00FE473}"/>
              </a:ext>
            </a:extLst>
          </p:cNvPr>
          <p:cNvSpPr>
            <a:spLocks noGrp="1"/>
          </p:cNvSpPr>
          <p:nvPr>
            <p:ph idx="1"/>
          </p:nvPr>
        </p:nvSpPr>
        <p:spPr>
          <a:xfrm>
            <a:off x="822325" y="1846263"/>
            <a:ext cx="7543800" cy="741318"/>
          </a:xfrm>
        </p:spPr>
        <p:txBody>
          <a:bodyPr/>
          <a:lstStyle/>
          <a:p>
            <a:pPr>
              <a:buClr>
                <a:schemeClr val="accent1">
                  <a:lumMod val="75000"/>
                </a:schemeClr>
              </a:buClr>
            </a:pPr>
            <a:r>
              <a:rPr lang="en-US" sz="2400" u="sng" dirty="0"/>
              <a:t>How much</a:t>
            </a:r>
            <a:r>
              <a:rPr lang="en-US" sz="2400" dirty="0"/>
              <a:t>?  Amount of capacity</a:t>
            </a:r>
          </a:p>
          <a:p>
            <a:pPr marL="292608" indent="-292608">
              <a:buClr>
                <a:schemeClr val="accent1">
                  <a:lumMod val="75000"/>
                </a:schemeClr>
              </a:buClr>
              <a:buFont typeface="Arial" panose="020B0604020202020204" pitchFamily="34" charset="0"/>
              <a:buChar char="•"/>
            </a:pPr>
            <a:r>
              <a:rPr lang="en-US" dirty="0"/>
              <a:t>Size of capacity cushion.</a:t>
            </a:r>
          </a:p>
        </p:txBody>
      </p:sp>
      <p:sp>
        <p:nvSpPr>
          <p:cNvPr id="4" name="Content Placeholder 3">
            <a:extLst>
              <a:ext uri="{FF2B5EF4-FFF2-40B4-BE49-F238E27FC236}">
                <a16:creationId xmlns:a16="http://schemas.microsoft.com/office/drawing/2014/main" id="{903EAFF9-F8A0-4CD6-BD7A-E32D0733B1C1}"/>
              </a:ext>
            </a:extLst>
          </p:cNvPr>
          <p:cNvSpPr>
            <a:spLocks noGrp="1"/>
          </p:cNvSpPr>
          <p:nvPr>
            <p:ph idx="11"/>
          </p:nvPr>
        </p:nvSpPr>
        <p:spPr>
          <a:xfrm>
            <a:off x="820948" y="2703037"/>
            <a:ext cx="7543800" cy="755383"/>
          </a:xfrm>
        </p:spPr>
        <p:txBody>
          <a:bodyPr/>
          <a:lstStyle/>
          <a:p>
            <a:pPr>
              <a:buClr>
                <a:schemeClr val="accent1">
                  <a:lumMod val="75000"/>
                </a:schemeClr>
              </a:buClr>
            </a:pPr>
            <a:r>
              <a:rPr lang="en-US" sz="2400" u="sng" dirty="0"/>
              <a:t>How large</a:t>
            </a:r>
            <a:r>
              <a:rPr lang="en-US" sz="2400" dirty="0"/>
              <a:t>?  Size of facilities</a:t>
            </a:r>
          </a:p>
          <a:p>
            <a:pPr marL="292608" indent="-292608">
              <a:buClr>
                <a:schemeClr val="accent1">
                  <a:lumMod val="75000"/>
                </a:schemeClr>
              </a:buClr>
              <a:buFont typeface="Arial" panose="020B0604020202020204" pitchFamily="34" charset="0"/>
              <a:buChar char="•"/>
            </a:pPr>
            <a:r>
              <a:rPr lang="en-US" dirty="0"/>
              <a:t>Economies/diseconomies of scale.</a:t>
            </a:r>
          </a:p>
        </p:txBody>
      </p:sp>
      <p:sp>
        <p:nvSpPr>
          <p:cNvPr id="5" name="Content Placeholder 4">
            <a:extLst>
              <a:ext uri="{FF2B5EF4-FFF2-40B4-BE49-F238E27FC236}">
                <a16:creationId xmlns:a16="http://schemas.microsoft.com/office/drawing/2014/main" id="{5A629A10-2A59-48EB-B506-E9241A69F2EC}"/>
              </a:ext>
            </a:extLst>
          </p:cNvPr>
          <p:cNvSpPr>
            <a:spLocks noGrp="1"/>
          </p:cNvSpPr>
          <p:nvPr>
            <p:ph idx="12"/>
          </p:nvPr>
        </p:nvSpPr>
        <p:spPr>
          <a:xfrm>
            <a:off x="820948" y="3571564"/>
            <a:ext cx="7543800" cy="755383"/>
          </a:xfrm>
        </p:spPr>
        <p:txBody>
          <a:bodyPr/>
          <a:lstStyle/>
          <a:p>
            <a:pPr>
              <a:buClr>
                <a:schemeClr val="accent1">
                  <a:lumMod val="75000"/>
                </a:schemeClr>
              </a:buClr>
            </a:pPr>
            <a:r>
              <a:rPr lang="en-US" sz="2400" u="sng" dirty="0"/>
              <a:t>When</a:t>
            </a:r>
            <a:r>
              <a:rPr lang="en-US" sz="2400" dirty="0"/>
              <a:t>?  Timing of facility decisions</a:t>
            </a:r>
          </a:p>
          <a:p>
            <a:pPr marL="292608" indent="-292608">
              <a:buClr>
                <a:schemeClr val="accent1">
                  <a:lumMod val="75000"/>
                </a:schemeClr>
              </a:buClr>
              <a:buFont typeface="Arial" panose="020B0604020202020204" pitchFamily="34" charset="0"/>
              <a:buChar char="•"/>
            </a:pPr>
            <a:r>
              <a:rPr lang="en-US" dirty="0"/>
              <a:t>Preemptive, wait-and-see.</a:t>
            </a:r>
          </a:p>
        </p:txBody>
      </p:sp>
      <p:sp>
        <p:nvSpPr>
          <p:cNvPr id="6" name="Content Placeholder 5">
            <a:extLst>
              <a:ext uri="{FF2B5EF4-FFF2-40B4-BE49-F238E27FC236}">
                <a16:creationId xmlns:a16="http://schemas.microsoft.com/office/drawing/2014/main" id="{AFFB8058-9C37-42E0-9B5E-A9AB6B14C647}"/>
              </a:ext>
            </a:extLst>
          </p:cNvPr>
          <p:cNvSpPr>
            <a:spLocks noGrp="1"/>
          </p:cNvSpPr>
          <p:nvPr>
            <p:ph idx="13"/>
          </p:nvPr>
        </p:nvSpPr>
        <p:spPr>
          <a:xfrm>
            <a:off x="820948" y="4442403"/>
            <a:ext cx="7543800" cy="815397"/>
          </a:xfrm>
        </p:spPr>
        <p:txBody>
          <a:bodyPr/>
          <a:lstStyle/>
          <a:p>
            <a:pPr>
              <a:buClr>
                <a:schemeClr val="accent1">
                  <a:lumMod val="75000"/>
                </a:schemeClr>
              </a:buClr>
            </a:pPr>
            <a:r>
              <a:rPr lang="en-US" sz="2400" u="sng" dirty="0"/>
              <a:t>Where</a:t>
            </a:r>
            <a:r>
              <a:rPr lang="en-US" sz="2400" dirty="0"/>
              <a:t>?  Location of facilities</a:t>
            </a:r>
          </a:p>
          <a:p>
            <a:pPr marL="292608" indent="-292608">
              <a:buClr>
                <a:schemeClr val="accent1">
                  <a:lumMod val="75000"/>
                </a:schemeClr>
              </a:buClr>
              <a:buFont typeface="Arial" panose="020B0604020202020204" pitchFamily="34" charset="0"/>
              <a:buChar char="•"/>
            </a:pPr>
            <a:r>
              <a:rPr lang="en-US" dirty="0"/>
              <a:t>Variety of factors to consider.</a:t>
            </a:r>
          </a:p>
        </p:txBody>
      </p:sp>
      <p:sp>
        <p:nvSpPr>
          <p:cNvPr id="7" name="Content Placeholder 6">
            <a:extLst>
              <a:ext uri="{FF2B5EF4-FFF2-40B4-BE49-F238E27FC236}">
                <a16:creationId xmlns:a16="http://schemas.microsoft.com/office/drawing/2014/main" id="{ABB78318-DAFE-4970-8C58-555E8457D4B8}"/>
              </a:ext>
            </a:extLst>
          </p:cNvPr>
          <p:cNvSpPr>
            <a:spLocks noGrp="1"/>
          </p:cNvSpPr>
          <p:nvPr>
            <p:ph idx="14"/>
          </p:nvPr>
        </p:nvSpPr>
        <p:spPr>
          <a:xfrm>
            <a:off x="819571" y="5351463"/>
            <a:ext cx="7543800" cy="896937"/>
          </a:xfrm>
        </p:spPr>
        <p:txBody>
          <a:bodyPr/>
          <a:lstStyle/>
          <a:p>
            <a:pPr>
              <a:buClr>
                <a:schemeClr val="accent1">
                  <a:lumMod val="75000"/>
                </a:schemeClr>
              </a:buClr>
            </a:pPr>
            <a:r>
              <a:rPr lang="en-US" sz="2400" u="sng" dirty="0"/>
              <a:t>What type</a:t>
            </a:r>
            <a:r>
              <a:rPr lang="en-US" sz="2400" dirty="0"/>
              <a:t>?  Types of facilities</a:t>
            </a:r>
          </a:p>
          <a:p>
            <a:pPr marL="292608" indent="-292608">
              <a:buClr>
                <a:schemeClr val="accent1">
                  <a:lumMod val="75000"/>
                </a:schemeClr>
              </a:buClr>
              <a:buFont typeface="Arial" panose="020B0604020202020204" pitchFamily="34" charset="0"/>
              <a:buChar char="•"/>
            </a:pPr>
            <a:r>
              <a:rPr lang="en-US" dirty="0"/>
              <a:t>Product-focused, market-focused, process-focused, general-purpose.</a:t>
            </a:r>
          </a:p>
        </p:txBody>
      </p:sp>
    </p:spTree>
    <p:extLst>
      <p:ext uri="{BB962C8B-B14F-4D97-AF65-F5344CB8AC3E}">
        <p14:creationId xmlns:p14="http://schemas.microsoft.com/office/powerpoint/2010/main" val="5590566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CC2C7-86F1-443E-97C7-DB90281D98AF}"/>
              </a:ext>
            </a:extLst>
          </p:cNvPr>
          <p:cNvSpPr>
            <a:spLocks noGrp="1"/>
          </p:cNvSpPr>
          <p:nvPr>
            <p:ph type="title"/>
          </p:nvPr>
        </p:nvSpPr>
        <p:spPr/>
        <p:txBody>
          <a:bodyPr>
            <a:normAutofit/>
          </a:bodyPr>
          <a:lstStyle/>
          <a:p>
            <a:r>
              <a:rPr lang="en-US" sz="4000" dirty="0"/>
              <a:t>Factors Affecting Facilities Strategy</a:t>
            </a:r>
          </a:p>
        </p:txBody>
      </p:sp>
      <p:sp>
        <p:nvSpPr>
          <p:cNvPr id="3" name="Content Placeholder 2">
            <a:extLst>
              <a:ext uri="{FF2B5EF4-FFF2-40B4-BE49-F238E27FC236}">
                <a16:creationId xmlns:a16="http://schemas.microsoft.com/office/drawing/2014/main" id="{EE6AD1C0-5EB8-469D-A4CB-7BC0FFD0DE81}"/>
              </a:ext>
            </a:extLst>
          </p:cNvPr>
          <p:cNvSpPr>
            <a:spLocks noGrp="1"/>
          </p:cNvSpPr>
          <p:nvPr>
            <p:ph idx="1"/>
          </p:nvPr>
        </p:nvSpPr>
        <p:spPr>
          <a:xfrm>
            <a:off x="822325" y="1846263"/>
            <a:ext cx="7543800" cy="2725737"/>
          </a:xfrm>
        </p:spPr>
        <p:txBody>
          <a:bodyPr/>
          <a:lstStyle/>
          <a:p>
            <a:pPr marL="292608" indent="-292608">
              <a:buClr>
                <a:schemeClr val="accent1">
                  <a:lumMod val="75000"/>
                </a:schemeClr>
              </a:buClr>
              <a:buFont typeface="Arial" panose="020B0604020202020204" pitchFamily="34" charset="0"/>
              <a:buChar char="•"/>
            </a:pPr>
            <a:r>
              <a:rPr lang="en-US" sz="2800" dirty="0"/>
              <a:t> Predicted demand.</a:t>
            </a:r>
          </a:p>
          <a:p>
            <a:pPr marL="292608" indent="-292608">
              <a:buClr>
                <a:schemeClr val="accent1">
                  <a:lumMod val="75000"/>
                </a:schemeClr>
              </a:buClr>
              <a:buFont typeface="Arial" panose="020B0604020202020204" pitchFamily="34" charset="0"/>
              <a:buChar char="•"/>
            </a:pPr>
            <a:r>
              <a:rPr lang="en-US" sz="2800" dirty="0"/>
              <a:t> Cost of facilities.</a:t>
            </a:r>
          </a:p>
          <a:p>
            <a:pPr marL="292608" indent="-292608">
              <a:buClr>
                <a:schemeClr val="accent1">
                  <a:lumMod val="75000"/>
                </a:schemeClr>
              </a:buClr>
              <a:buFont typeface="Arial" panose="020B0604020202020204" pitchFamily="34" charset="0"/>
              <a:buChar char="•"/>
            </a:pPr>
            <a:r>
              <a:rPr lang="en-US" sz="2800" dirty="0"/>
              <a:t> Likely behavior of competitors.</a:t>
            </a:r>
          </a:p>
          <a:p>
            <a:pPr marL="292608" indent="-292608">
              <a:buClr>
                <a:schemeClr val="accent1">
                  <a:lumMod val="75000"/>
                </a:schemeClr>
              </a:buClr>
              <a:buFont typeface="Arial" panose="020B0604020202020204" pitchFamily="34" charset="0"/>
              <a:buChar char="•"/>
            </a:pPr>
            <a:r>
              <a:rPr lang="en-US" sz="2800" dirty="0"/>
              <a:t> Business strategy.</a:t>
            </a:r>
          </a:p>
          <a:p>
            <a:pPr marL="292608" indent="-292608">
              <a:buClr>
                <a:schemeClr val="accent1">
                  <a:lumMod val="75000"/>
                </a:schemeClr>
              </a:buClr>
              <a:buFont typeface="Arial" panose="020B0604020202020204" pitchFamily="34" charset="0"/>
              <a:buChar char="•"/>
            </a:pPr>
            <a:r>
              <a:rPr lang="en-US" sz="2800" dirty="0"/>
              <a:t> Global considerations.</a:t>
            </a:r>
          </a:p>
        </p:txBody>
      </p:sp>
    </p:spTree>
    <p:extLst>
      <p:ext uri="{BB962C8B-B14F-4D97-AF65-F5344CB8AC3E}">
        <p14:creationId xmlns:p14="http://schemas.microsoft.com/office/powerpoint/2010/main" val="29402689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6E0C0-117A-47F4-B830-B135032207FC}"/>
              </a:ext>
            </a:extLst>
          </p:cNvPr>
          <p:cNvSpPr>
            <a:spLocks noGrp="1"/>
          </p:cNvSpPr>
          <p:nvPr>
            <p:ph type="title"/>
          </p:nvPr>
        </p:nvSpPr>
        <p:spPr/>
        <p:txBody>
          <a:bodyPr>
            <a:normAutofit/>
          </a:bodyPr>
          <a:lstStyle/>
          <a:p>
            <a:r>
              <a:rPr lang="en-US" sz="4000" dirty="0"/>
              <a:t>How Much? Strategies for Capacity Cushion</a:t>
            </a:r>
          </a:p>
        </p:txBody>
      </p:sp>
      <p:sp>
        <p:nvSpPr>
          <p:cNvPr id="3" name="Content Placeholder 2">
            <a:extLst>
              <a:ext uri="{FF2B5EF4-FFF2-40B4-BE49-F238E27FC236}">
                <a16:creationId xmlns:a16="http://schemas.microsoft.com/office/drawing/2014/main" id="{2F426DB5-DE79-4887-BA30-3BB3FCF6E528}"/>
              </a:ext>
            </a:extLst>
          </p:cNvPr>
          <p:cNvSpPr>
            <a:spLocks noGrp="1"/>
          </p:cNvSpPr>
          <p:nvPr>
            <p:ph idx="1"/>
          </p:nvPr>
        </p:nvSpPr>
        <p:spPr/>
        <p:txBody>
          <a:bodyPr/>
          <a:lstStyle/>
          <a:p>
            <a:r>
              <a:rPr lang="en-US" altLang="en-US" sz="2600" dirty="0">
                <a:solidFill>
                  <a:srgbClr val="0070C0"/>
                </a:solidFill>
              </a:rPr>
              <a:t>Capacity cushion </a:t>
            </a:r>
            <a:r>
              <a:rPr lang="en-US" altLang="en-US" sz="2600" dirty="0"/>
              <a:t>= 100% − utilization</a:t>
            </a:r>
            <a:endParaRPr lang="en-US" sz="2600" dirty="0"/>
          </a:p>
        </p:txBody>
      </p:sp>
      <p:sp>
        <p:nvSpPr>
          <p:cNvPr id="4" name="Content Placeholder 3">
            <a:extLst>
              <a:ext uri="{FF2B5EF4-FFF2-40B4-BE49-F238E27FC236}">
                <a16:creationId xmlns:a16="http://schemas.microsoft.com/office/drawing/2014/main" id="{93923FFC-EBA5-47A0-B0AC-FD290DE3E7A5}"/>
              </a:ext>
            </a:extLst>
          </p:cNvPr>
          <p:cNvSpPr>
            <a:spLocks noGrp="1"/>
          </p:cNvSpPr>
          <p:nvPr>
            <p:ph idx="11"/>
          </p:nvPr>
        </p:nvSpPr>
        <p:spPr>
          <a:xfrm>
            <a:off x="820948" y="2514600"/>
            <a:ext cx="7543800" cy="1295400"/>
          </a:xfrm>
        </p:spPr>
        <p:txBody>
          <a:bodyPr/>
          <a:lstStyle/>
          <a:p>
            <a:pPr>
              <a:buClr>
                <a:schemeClr val="accent1">
                  <a:lumMod val="75000"/>
                </a:schemeClr>
              </a:buClr>
            </a:pPr>
            <a:r>
              <a:rPr lang="en-US" sz="2400" dirty="0"/>
              <a:t>Three strategies:</a:t>
            </a:r>
          </a:p>
          <a:p>
            <a:pPr>
              <a:buClr>
                <a:schemeClr val="accent1">
                  <a:lumMod val="75000"/>
                </a:schemeClr>
              </a:buClr>
            </a:pPr>
            <a:r>
              <a:rPr lang="en-US" sz="2400" b="1" i="1" dirty="0"/>
              <a:t>Large</a:t>
            </a:r>
            <a:r>
              <a:rPr lang="en-US" sz="2400" dirty="0"/>
              <a:t> cushion.</a:t>
            </a:r>
          </a:p>
          <a:p>
            <a:pPr marL="292608" indent="-292608">
              <a:buClr>
                <a:schemeClr val="accent1">
                  <a:lumMod val="75000"/>
                </a:schemeClr>
              </a:buClr>
              <a:buFont typeface="Arial" panose="020B0604020202020204" pitchFamily="34" charset="0"/>
              <a:buChar char="•"/>
            </a:pPr>
            <a:r>
              <a:rPr lang="en-US" sz="2200" dirty="0"/>
              <a:t>For example, make-to-order.</a:t>
            </a:r>
          </a:p>
        </p:txBody>
      </p:sp>
      <p:sp>
        <p:nvSpPr>
          <p:cNvPr id="5" name="Content Placeholder 4">
            <a:extLst>
              <a:ext uri="{FF2B5EF4-FFF2-40B4-BE49-F238E27FC236}">
                <a16:creationId xmlns:a16="http://schemas.microsoft.com/office/drawing/2014/main" id="{10C99CE0-F6FA-4409-AC91-2205E420BBAA}"/>
              </a:ext>
            </a:extLst>
          </p:cNvPr>
          <p:cNvSpPr>
            <a:spLocks noGrp="1"/>
          </p:cNvSpPr>
          <p:nvPr>
            <p:ph idx="12"/>
          </p:nvPr>
        </p:nvSpPr>
        <p:spPr>
          <a:xfrm>
            <a:off x="820948" y="3839625"/>
            <a:ext cx="7543800" cy="884775"/>
          </a:xfrm>
        </p:spPr>
        <p:txBody>
          <a:bodyPr/>
          <a:lstStyle/>
          <a:p>
            <a:pPr>
              <a:buClr>
                <a:schemeClr val="accent1">
                  <a:lumMod val="75000"/>
                </a:schemeClr>
              </a:buClr>
            </a:pPr>
            <a:r>
              <a:rPr lang="en-US" sz="2400" b="1" i="1" dirty="0"/>
              <a:t>Moderate </a:t>
            </a:r>
            <a:r>
              <a:rPr lang="en-US" sz="2400" dirty="0"/>
              <a:t>cushion.</a:t>
            </a:r>
          </a:p>
          <a:p>
            <a:pPr marL="292608" indent="-292608">
              <a:buClr>
                <a:schemeClr val="accent1">
                  <a:lumMod val="75000"/>
                </a:schemeClr>
              </a:buClr>
              <a:buFont typeface="Arial" panose="020B0604020202020204" pitchFamily="34" charset="0"/>
              <a:buChar char="•"/>
            </a:pPr>
            <a:r>
              <a:rPr lang="en-US" sz="2200" dirty="0"/>
              <a:t>Cost of running out balanced with cost of excess capacity.</a:t>
            </a:r>
          </a:p>
        </p:txBody>
      </p:sp>
      <p:sp>
        <p:nvSpPr>
          <p:cNvPr id="6" name="Content Placeholder 5">
            <a:extLst>
              <a:ext uri="{FF2B5EF4-FFF2-40B4-BE49-F238E27FC236}">
                <a16:creationId xmlns:a16="http://schemas.microsoft.com/office/drawing/2014/main" id="{C0CEDC26-4CD4-4770-AD7D-B6D2742468C7}"/>
              </a:ext>
            </a:extLst>
          </p:cNvPr>
          <p:cNvSpPr>
            <a:spLocks noGrp="1"/>
          </p:cNvSpPr>
          <p:nvPr>
            <p:ph idx="13"/>
          </p:nvPr>
        </p:nvSpPr>
        <p:spPr>
          <a:xfrm>
            <a:off x="820948" y="4830225"/>
            <a:ext cx="7543800" cy="884775"/>
          </a:xfrm>
        </p:spPr>
        <p:txBody>
          <a:bodyPr/>
          <a:lstStyle/>
          <a:p>
            <a:pPr>
              <a:buClr>
                <a:schemeClr val="accent1">
                  <a:lumMod val="75000"/>
                </a:schemeClr>
              </a:buClr>
            </a:pPr>
            <a:r>
              <a:rPr lang="en-US" sz="2400" b="1" i="1" dirty="0"/>
              <a:t>Small</a:t>
            </a:r>
            <a:r>
              <a:rPr lang="en-US" sz="2400" dirty="0"/>
              <a:t> cushion.</a:t>
            </a:r>
          </a:p>
          <a:p>
            <a:pPr marL="292608" indent="-292608">
              <a:buClr>
                <a:schemeClr val="accent1">
                  <a:lumMod val="75000"/>
                </a:schemeClr>
              </a:buClr>
              <a:buFont typeface="Arial" panose="020B0604020202020204" pitchFamily="34" charset="0"/>
              <a:buChar char="•"/>
            </a:pPr>
            <a:r>
              <a:rPr lang="en-US" sz="2200" dirty="0"/>
              <a:t>For example, make-to-stock.</a:t>
            </a:r>
          </a:p>
        </p:txBody>
      </p:sp>
    </p:spTree>
    <p:extLst>
      <p:ext uri="{BB962C8B-B14F-4D97-AF65-F5344CB8AC3E}">
        <p14:creationId xmlns:p14="http://schemas.microsoft.com/office/powerpoint/2010/main" val="4176064159"/>
      </p:ext>
    </p:extLst>
  </p:cSld>
  <p:clrMapOvr>
    <a:masterClrMapping/>
  </p:clrMapOvr>
</p:sld>
</file>

<file path=ppt/theme/theme1.xml><?xml version="1.0" encoding="utf-8"?>
<a:theme xmlns:a="http://schemas.openxmlformats.org/drawingml/2006/main" name="Recommending A Strategy">
  <a:themeElements>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fontScheme name="Recommending A Strategy">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2">
        <a:dk1>
          <a:srgbClr val="000000"/>
        </a:dk1>
        <a:lt1>
          <a:srgbClr val="FFFFFF"/>
        </a:lt1>
        <a:dk2>
          <a:srgbClr val="009900"/>
        </a:dk2>
        <a:lt2>
          <a:srgbClr val="CC0000"/>
        </a:lt2>
        <a:accent1>
          <a:srgbClr val="CCCC00"/>
        </a:accent1>
        <a:accent2>
          <a:srgbClr val="3333CC"/>
        </a:accent2>
        <a:accent3>
          <a:srgbClr val="FFFFFF"/>
        </a:accent3>
        <a:accent4>
          <a:srgbClr val="000000"/>
        </a:accent4>
        <a:accent5>
          <a:srgbClr val="E2E2AA"/>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Recommending A Strateg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commending A Strategy 4">
        <a:dk1>
          <a:srgbClr val="333399"/>
        </a:dk1>
        <a:lt1>
          <a:srgbClr val="FFFFCC"/>
        </a:lt1>
        <a:dk2>
          <a:srgbClr val="000000"/>
        </a:dk2>
        <a:lt2>
          <a:srgbClr val="0000FF"/>
        </a:lt2>
        <a:accent1>
          <a:srgbClr val="800000"/>
        </a:accent1>
        <a:accent2>
          <a:srgbClr val="3366CC"/>
        </a:accent2>
        <a:accent3>
          <a:srgbClr val="AAAAAA"/>
        </a:accent3>
        <a:accent4>
          <a:srgbClr val="DADAAE"/>
        </a:accent4>
        <a:accent5>
          <a:srgbClr val="C0AAAA"/>
        </a:accent5>
        <a:accent6>
          <a:srgbClr val="2D5CB9"/>
        </a:accent6>
        <a:hlink>
          <a:srgbClr val="FF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6">
        <a:dk1>
          <a:srgbClr val="66CCFF"/>
        </a:dk1>
        <a:lt1>
          <a:srgbClr val="CCECFF"/>
        </a:lt1>
        <a:dk2>
          <a:srgbClr val="000000"/>
        </a:dk2>
        <a:lt2>
          <a:srgbClr val="9999FF"/>
        </a:lt2>
        <a:accent1>
          <a:srgbClr val="FFFFFF"/>
        </a:accent1>
        <a:accent2>
          <a:srgbClr val="99CCFF"/>
        </a:accent2>
        <a:accent3>
          <a:srgbClr val="AAAAAA"/>
        </a:accent3>
        <a:accent4>
          <a:srgbClr val="AEC9DA"/>
        </a:accent4>
        <a:accent5>
          <a:srgbClr val="FFFFFF"/>
        </a:accent5>
        <a:accent6>
          <a:srgbClr val="8AB9E7"/>
        </a:accent6>
        <a:hlink>
          <a:srgbClr val="CCEC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7">
        <a:dk1>
          <a:srgbClr val="993366"/>
        </a:dk1>
        <a:lt1>
          <a:srgbClr val="FFFFCC"/>
        </a:lt1>
        <a:dk2>
          <a:srgbClr val="333399"/>
        </a:dk2>
        <a:lt2>
          <a:srgbClr val="0066FF"/>
        </a:lt2>
        <a:accent1>
          <a:srgbClr val="6600FF"/>
        </a:accent1>
        <a:accent2>
          <a:srgbClr val="0099CC"/>
        </a:accent2>
        <a:accent3>
          <a:srgbClr val="ADADCA"/>
        </a:accent3>
        <a:accent4>
          <a:srgbClr val="DADAAE"/>
        </a:accent4>
        <a:accent5>
          <a:srgbClr val="B8AAFF"/>
        </a:accent5>
        <a:accent6>
          <a:srgbClr val="008AB9"/>
        </a:accent6>
        <a:hlink>
          <a:srgbClr val="66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8">
        <a:dk1>
          <a:srgbClr val="993366"/>
        </a:dk1>
        <a:lt1>
          <a:srgbClr val="EAEAEA"/>
        </a:lt1>
        <a:dk2>
          <a:srgbClr val="660066"/>
        </a:dk2>
        <a:lt2>
          <a:srgbClr val="CC0000"/>
        </a:lt2>
        <a:accent1>
          <a:srgbClr val="A50021"/>
        </a:accent1>
        <a:accent2>
          <a:srgbClr val="660033"/>
        </a:accent2>
        <a:accent3>
          <a:srgbClr val="B8AAB8"/>
        </a:accent3>
        <a:accent4>
          <a:srgbClr val="C8C8C8"/>
        </a:accent4>
        <a:accent5>
          <a:srgbClr val="CFAAAB"/>
        </a:accent5>
        <a:accent6>
          <a:srgbClr val="5C00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etrospect">
  <a:themeElements>
    <a:clrScheme name="Custom 2">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000000"/>
      </a:hlink>
      <a:folHlink>
        <a:srgbClr val="00000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1921</TotalTime>
  <Words>2268</Words>
  <Application>Microsoft Office PowerPoint</Application>
  <PresentationFormat>On-screen Show (4:3)</PresentationFormat>
  <Paragraphs>495</Paragraphs>
  <Slides>28</Slides>
  <Notes>3</Notes>
  <HiddenSlides>4</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1</vt:i4>
      </vt:variant>
      <vt:variant>
        <vt:lpstr>Slide Titles</vt:lpstr>
      </vt:variant>
      <vt:variant>
        <vt:i4>28</vt:i4>
      </vt:variant>
    </vt:vector>
  </HeadingPairs>
  <TitlesOfParts>
    <vt:vector size="39" baseType="lpstr">
      <vt:lpstr>Arial</vt:lpstr>
      <vt:lpstr>Calibri</vt:lpstr>
      <vt:lpstr>Calibri Light</vt:lpstr>
      <vt:lpstr>Proxima Nova Lt</vt:lpstr>
      <vt:lpstr>Tahoma</vt:lpstr>
      <vt:lpstr>Times New Roman</vt:lpstr>
      <vt:lpstr>Wingdings</vt:lpstr>
      <vt:lpstr>Recommending A Strategy</vt:lpstr>
      <vt:lpstr>Custom Design</vt:lpstr>
      <vt:lpstr>Retrospect</vt:lpstr>
      <vt:lpstr>Equation</vt:lpstr>
      <vt:lpstr>Chapter 11</vt:lpstr>
      <vt:lpstr>Chapter 11 Learning Objectives</vt:lpstr>
      <vt:lpstr>Hierarchy of Capacity Decisions</vt:lpstr>
      <vt:lpstr>Definition of Capacity</vt:lpstr>
      <vt:lpstr>Capacity Utilization</vt:lpstr>
      <vt:lpstr>Facilities Decisions</vt:lpstr>
      <vt:lpstr>Facilities Strategy</vt:lpstr>
      <vt:lpstr>Factors Affecting Facilities Strategy</vt:lpstr>
      <vt:lpstr>How Much? Strategies for Capacity Cushion</vt:lpstr>
      <vt:lpstr>How Large? Selecting Facility Size</vt:lpstr>
      <vt:lpstr>When? Timing of Facility Additions</vt:lpstr>
      <vt:lpstr>Where? Facility Location</vt:lpstr>
      <vt:lpstr>What Type? Types of Facilities</vt:lpstr>
      <vt:lpstr>Sales and Operations Planning</vt:lpstr>
      <vt:lpstr>Cross-Functional Nature of Sales and Operations Planning</vt:lpstr>
      <vt:lpstr>Cross-Functional Nature of Sales and Operations Planning (Figure 11.3)</vt:lpstr>
      <vt:lpstr>Demand Management</vt:lpstr>
      <vt:lpstr>Supply Management</vt:lpstr>
      <vt:lpstr>Aggregate Planning Strategies</vt:lpstr>
      <vt:lpstr>Aggregate Planning Costs</vt:lpstr>
      <vt:lpstr>Aggregate Planning - Level Strategy</vt:lpstr>
      <vt:lpstr>Aggregate Planning - Chase Strategy</vt:lpstr>
      <vt:lpstr>Chapter 11 Summary</vt:lpstr>
      <vt:lpstr>Questions for Discussion</vt:lpstr>
      <vt:lpstr>Accessibility Content: Text Alternatives for Images</vt:lpstr>
      <vt:lpstr>Hierarchy of Capacity Decisions – Text Alternative</vt:lpstr>
      <vt:lpstr>How Large? Selecting Facility Size – Text Alternative</vt:lpstr>
      <vt:lpstr>Cross-Functional Nature of Sales and Operations Planning (Figure 11.3) – Text Alternative</vt:lpstr>
    </vt:vector>
  </TitlesOfParts>
  <Company>Univ. of Toledo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Design</dc:title>
  <dc:subject>Schroeder, ed. 5</dc:subject>
  <dc:creator>J. Pope</dc:creator>
  <cp:lastModifiedBy>McAndrews, Ryan</cp:lastModifiedBy>
  <cp:revision>407</cp:revision>
  <cp:lastPrinted>1999-04-07T23:38:54Z</cp:lastPrinted>
  <dcterms:created xsi:type="dcterms:W3CDTF">1999-03-28T03:57:01Z</dcterms:created>
  <dcterms:modified xsi:type="dcterms:W3CDTF">2020-03-31T19:44:32Z</dcterms:modified>
</cp:coreProperties>
</file>