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88" r:id="rId1"/>
    <p:sldMasterId id="2147483986" r:id="rId2"/>
    <p:sldMasterId id="2147484130" r:id="rId3"/>
  </p:sldMasterIdLst>
  <p:notesMasterIdLst>
    <p:notesMasterId r:id="rId35"/>
  </p:notesMasterIdLst>
  <p:handoutMasterIdLst>
    <p:handoutMasterId r:id="rId36"/>
  </p:handoutMasterIdLst>
  <p:sldIdLst>
    <p:sldId id="300" r:id="rId4"/>
    <p:sldId id="301" r:id="rId5"/>
    <p:sldId id="302" r:id="rId6"/>
    <p:sldId id="303" r:id="rId7"/>
    <p:sldId id="304" r:id="rId8"/>
    <p:sldId id="305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355" r:id="rId20"/>
    <p:sldId id="356" r:id="rId21"/>
    <p:sldId id="357" r:id="rId22"/>
    <p:sldId id="358" r:id="rId23"/>
    <p:sldId id="359" r:id="rId24"/>
    <p:sldId id="360" r:id="rId25"/>
    <p:sldId id="361" r:id="rId26"/>
    <p:sldId id="362" r:id="rId27"/>
    <p:sldId id="363" r:id="rId28"/>
    <p:sldId id="364" r:id="rId29"/>
    <p:sldId id="365" r:id="rId30"/>
    <p:sldId id="327" r:id="rId31"/>
    <p:sldId id="321" r:id="rId32"/>
    <p:sldId id="366" r:id="rId33"/>
    <p:sldId id="367" r:id="rId3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33318B5A-54EF-4BAA-B471-C150E9A9946E}">
          <p14:sldIdLst>
            <p14:sldId id="300"/>
            <p14:sldId id="301"/>
            <p14:sldId id="302"/>
            <p14:sldId id="303"/>
            <p14:sldId id="304"/>
            <p14:sldId id="305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  <p14:sldId id="357"/>
            <p14:sldId id="358"/>
            <p14:sldId id="359"/>
            <p14:sldId id="360"/>
            <p14:sldId id="361"/>
            <p14:sldId id="362"/>
            <p14:sldId id="363"/>
            <p14:sldId id="364"/>
            <p14:sldId id="365"/>
          </p14:sldIdLst>
        </p14:section>
        <p14:section name="Appendix: Image Descriptions for Unsighted Students" id="{CF51E63A-AEEC-41D0-AE95-298D8B4C371C}">
          <p14:sldIdLst>
            <p14:sldId id="327"/>
            <p14:sldId id="321"/>
            <p14:sldId id="366"/>
            <p14:sldId id="3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52" userDrawn="1">
          <p15:clr>
            <a:srgbClr val="A4A3A4"/>
          </p15:clr>
        </p15:guide>
        <p15:guide id="2" pos="20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EAEAEA"/>
    <a:srgbClr val="FF99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008" autoAdjust="0"/>
    <p:restoredTop sz="86364" autoAdjust="0"/>
  </p:normalViewPr>
  <p:slideViewPr>
    <p:cSldViewPr>
      <p:cViewPr varScale="1">
        <p:scale>
          <a:sx n="82" d="100"/>
          <a:sy n="82" d="100"/>
        </p:scale>
        <p:origin x="1915" y="62"/>
      </p:cViewPr>
      <p:guideLst>
        <p:guide orient="horz" pos="1152"/>
        <p:guide pos="2016"/>
      </p:guideLst>
    </p:cSldViewPr>
  </p:slideViewPr>
  <p:outlineViewPr>
    <p:cViewPr>
      <p:scale>
        <a:sx n="50" d="100"/>
        <a:sy n="50" d="100"/>
      </p:scale>
      <p:origin x="0" y="-414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4624"/>
    </p:cViewPr>
  </p:sorterViewPr>
  <p:notesViewPr>
    <p:cSldViewPr>
      <p:cViewPr varScale="1">
        <p:scale>
          <a:sx n="51" d="100"/>
          <a:sy n="51" d="100"/>
        </p:scale>
        <p:origin x="760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F81060AE-71FC-427C-95DE-031CF24CF33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C8F3923C-B376-4574-9461-D2E5DD1A0C7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>
            <a:extLst>
              <a:ext uri="{FF2B5EF4-FFF2-40B4-BE49-F238E27FC236}">
                <a16:creationId xmlns:a16="http://schemas.microsoft.com/office/drawing/2014/main" id="{07BF0502-F18C-4D9E-8CA6-6801388107D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7" name="Rectangle 5">
            <a:extLst>
              <a:ext uri="{FF2B5EF4-FFF2-40B4-BE49-F238E27FC236}">
                <a16:creationId xmlns:a16="http://schemas.microsoft.com/office/drawing/2014/main" id="{02EF07CE-638A-4FC3-89BE-1250A423703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A29F75B-2663-4985-84F7-5FA6913458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9AD837EC-A8D2-4A3F-A797-E20B6DB36C8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A718CEF3-12E7-4214-A114-25DA18230A9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>
            <a:extLst>
              <a:ext uri="{FF2B5EF4-FFF2-40B4-BE49-F238E27FC236}">
                <a16:creationId xmlns:a16="http://schemas.microsoft.com/office/drawing/2014/main" id="{C4DC5E03-8989-4B01-8309-ED732B73440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1EB1385F-6F50-4D83-9DF9-906A0C27868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BAD4413E-4C76-4D50-8C1E-9BDDAE0766A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71D12DD5-4D44-4B96-9E66-647790ED55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C9D6896-330A-44EC-9C31-AF25AB2523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0069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11143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45260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91608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48970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58010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57744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52371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59557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6018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3718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98479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55335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17269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18775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6958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33831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62777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98396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10628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69835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9314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18795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981452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3635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94433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8440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2344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7541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9821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9D6896-330A-44EC-9C31-AF25AB2523ED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8489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271CF399-59B7-44F8-A6AC-D4B4509AA2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095DF-745C-4E7D-97D2-DA2C053F2616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CB0E813F-4E6F-43B4-B69C-5A269DEABE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Rectangle 20">
            <a:extLst>
              <a:ext uri="{FF2B5EF4-FFF2-40B4-BE49-F238E27FC236}">
                <a16:creationId xmlns:a16="http://schemas.microsoft.com/office/drawing/2014/main" id="{7EA9F967-0282-4EF2-BD9C-20007D6CE4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C2E11-2DAD-48FB-ACE2-5456CCE9A4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021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792B64FD-13FE-406D-AFA2-AE37A4016B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D79CE-96E6-42C6-A7D5-0552A93D8977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36B25C0A-FD59-4012-BFDE-EC0A0BCEF1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Rectangle 20">
            <a:extLst>
              <a:ext uri="{FF2B5EF4-FFF2-40B4-BE49-F238E27FC236}">
                <a16:creationId xmlns:a16="http://schemas.microsoft.com/office/drawing/2014/main" id="{5206D30D-0A24-47C9-8BB1-7D3CACF249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78C78-3A8C-46DD-957F-89CD9FCAE0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7576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0350" y="1219200"/>
            <a:ext cx="177165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200"/>
            <a:ext cx="5162550" cy="4953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616D9295-AE47-4A75-BA77-A4909BBC54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63486-C77F-4EF8-86F8-8B46BFD07119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537EF929-4298-41F4-B22F-EAE6732525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Rectangle 20">
            <a:extLst>
              <a:ext uri="{FF2B5EF4-FFF2-40B4-BE49-F238E27FC236}">
                <a16:creationId xmlns:a16="http://schemas.microsoft.com/office/drawing/2014/main" id="{93AE0A55-B869-4368-8A9F-CBABCE9A1E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F58BC-7696-4918-BBDA-46E9ADAC89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6853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777FD-B9FC-4301-8948-A57AADA32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4D19-10F8-4F7D-A7B8-729D0CE74317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31D468-6DD6-48C5-82D6-8AA8D079F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9A7DA6-37F3-4E19-A882-9107F6158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5C3E9-100E-438C-B985-E02998220C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4808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345EFB-B246-4C74-A669-6C303D93E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D4C33-047A-4936-9911-D16557497ADD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29887D-A8FB-4B0B-8BAB-B50231DA9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B821FE-5D38-42C8-8901-FB103ADB1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3F108-2015-4420-9D85-90B77B5835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3140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30C098-C63F-4125-8A6B-391BA9C6B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9036E-91EF-4E55-B517-BECA26BE1E92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5AADD-D1DF-42C6-BBDA-457290897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DEAD24-95D6-48B2-BCA2-48EE3EF4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EF7F6-D930-4D9F-B17E-196A3E77BA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3776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20D6759-F1C3-4AF5-928B-36FFFC09E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4EBA3-5DB9-4E7A-83F5-B839184660B0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0AEC01-6C9E-4731-8398-714C2235A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3875120-320F-4D18-8383-E00228082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959BF-4FDD-482A-BA8D-04D7FD5C10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6005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2807865-FE83-446D-B63C-EA3CF537B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6C8B8-C129-47E3-A423-EE0579DF86CA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18BD207-605E-4E37-BC3A-FDD1B5916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350BA30-0AB4-4AFD-9A97-D0CBD29C6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20F74-6F1A-42EF-9E3E-A52C522EF9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28187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D1140BD-BE4A-43FF-BE26-2EE1D0309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56935-E398-46B1-A5C9-D6C358B2F969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E246606-7691-4F94-A743-056881F83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FB95DA-BB16-4687-A450-72C8B800E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22939-606B-495C-A408-837943E62C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6229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2E5FB0C-2154-42AB-9629-9ED12B4B0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EFB4C-DA63-47CD-89A6-9CE7A9F2BEA5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75D1102-3E0E-470E-A759-8807CEC1C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D4A630B-277C-4EFE-875C-3BE584FC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1D3ED-8B6F-4B2A-B410-3DC962B4F9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7352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9D58401-AA0D-4CE5-8BC9-5AE24B19F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59264-2855-4A85-A2BA-271AA1FA0D1F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24D6753-619C-40BF-B3FB-F7CD8C04E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11C249F-87A8-4851-A442-1E2C10CF8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31155-45D4-4642-873D-A8DA2CD6F2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0326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8854A22A-462A-4C48-9F35-DF0805A1EE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80A8D-55AF-4407-AB32-1F4588DE20D4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CCA1DB33-3377-44E5-9A3B-8A0110E627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Rectangle 20">
            <a:extLst>
              <a:ext uri="{FF2B5EF4-FFF2-40B4-BE49-F238E27FC236}">
                <a16:creationId xmlns:a16="http://schemas.microsoft.com/office/drawing/2014/main" id="{D8A17828-A61E-4103-92F0-F4DBA61194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9FD19-A407-4D50-AE35-33587048C7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2321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B159C7B-89FE-441A-AE55-1A0D913A6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4B074-D40A-41E9-8A4D-1DD6054AB9D2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65EA30-5E7A-45A7-8D5E-33015E1C0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58ACD4-A322-4035-99F7-ACCA3A0A8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77A7A-A7C4-4AE8-8EBC-2B22A6EB30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64770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76A29-258E-4977-958A-82F5B6A2A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045FC-17BE-4EE6-B9BC-E3E965C7BACB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63223-8133-403D-8F8F-54C0F6BFC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519E87-12CA-4E1B-88F2-DF752500C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B3639-80AC-4D7D-A39D-244FA9C060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61103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DC8CC2-9E04-4493-9546-1E32C1EE4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5B573-CE31-4C44-83A4-1451A025CAA8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F56C5F-4AEB-4EC0-B1B2-A15529FFE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98D2D7-ADEE-4DF0-876A-7583B725A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8EEE2-2FE8-4480-B08E-26441F46FE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3417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27F365A-4DDB-4717-A9FC-0E77A7AE0A28}"/>
              </a:ext>
            </a:extLst>
          </p:cNvPr>
          <p:cNvSpPr/>
          <p:nvPr userDrawn="1"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390A63-E719-4205-AA03-135C3F514614}"/>
              </a:ext>
            </a:extLst>
          </p:cNvPr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31A2E79-D516-40E6-BCBC-BFD70CEB076D}"/>
              </a:ext>
            </a:extLst>
          </p:cNvPr>
          <p:cNvCxnSpPr/>
          <p:nvPr/>
        </p:nvCxnSpPr>
        <p:spPr>
          <a:xfrm>
            <a:off x="822325" y="4360863"/>
            <a:ext cx="418147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hort Copyright">
            <a:extLst>
              <a:ext uri="{FF2B5EF4-FFF2-40B4-BE49-F238E27FC236}">
                <a16:creationId xmlns:a16="http://schemas.microsoft.com/office/drawing/2014/main" id="{5B4F02F2-D61F-4EC4-91D7-0BC9FD88515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428"/>
            <a:ext cx="4572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10-</a:t>
            </a:r>
            <a:fld id="{38FAC352-1F16-40BD-9319-889162353E1A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F593DF6-34C6-4992-849E-163F5B6947F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5715000"/>
            <a:ext cx="7772400" cy="3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502184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ort Copyright">
            <a:extLst>
              <a:ext uri="{FF2B5EF4-FFF2-40B4-BE49-F238E27FC236}">
                <a16:creationId xmlns:a16="http://schemas.microsoft.com/office/drawing/2014/main" id="{27710BBF-6468-4B47-8C54-13AC754FFEC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5" name="Short Copyright">
            <a:extLst>
              <a:ext uri="{FF2B5EF4-FFF2-40B4-BE49-F238E27FC236}">
                <a16:creationId xmlns:a16="http://schemas.microsoft.com/office/drawing/2014/main" id="{3BA2C387-F889-46B5-9DAA-B8B0BB0E0C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428"/>
            <a:ext cx="4572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10-</a:t>
            </a:r>
            <a:fld id="{667A2876-106C-4427-9939-567F03251CD6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8157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ort Copyright">
            <a:extLst>
              <a:ext uri="{FF2B5EF4-FFF2-40B4-BE49-F238E27FC236}">
                <a16:creationId xmlns:a16="http://schemas.microsoft.com/office/drawing/2014/main" id="{F60DAE13-1D75-41A9-ACE9-90A4CC0FAF5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13" name="Short Copyright">
            <a:extLst>
              <a:ext uri="{FF2B5EF4-FFF2-40B4-BE49-F238E27FC236}">
                <a16:creationId xmlns:a16="http://schemas.microsoft.com/office/drawing/2014/main" id="{376E1F57-F03B-43DF-8124-C443F5D1625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428"/>
            <a:ext cx="4572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10-</a:t>
            </a:r>
            <a:fld id="{1D4819A7-67EB-4684-948B-54830B039028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515937"/>
          </a:xfrm>
        </p:spPr>
        <p:txBody>
          <a:bodyPr/>
          <a:lstStyle>
            <a:lvl1pPr marL="0" indent="0">
              <a:spcBef>
                <a:spcPts val="1000"/>
              </a:spcBef>
              <a:spcAft>
                <a:spcPts val="0"/>
              </a:spcAft>
              <a:buNone/>
              <a:defRPr/>
            </a:lvl1pPr>
            <a:lvl2pPr marL="292608" indent="-292608">
              <a:spcBef>
                <a:spcPts val="1000"/>
              </a:spcBef>
              <a:spcAft>
                <a:spcPts val="0"/>
              </a:spcAft>
              <a:buClr>
                <a:srgbClr val="AB620E"/>
              </a:buClr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F023099-4E1A-4B4E-A186-EFFFC54CCB5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2514600"/>
            <a:ext cx="7543800" cy="515937"/>
          </a:xfrm>
        </p:spPr>
        <p:txBody>
          <a:bodyPr/>
          <a:lstStyle>
            <a:lvl1pPr marL="0" indent="0">
              <a:spcBef>
                <a:spcPts val="1000"/>
              </a:spcBef>
              <a:spcAft>
                <a:spcPts val="0"/>
              </a:spcAft>
              <a:buNone/>
              <a:defRPr/>
            </a:lvl1pPr>
            <a:lvl2pPr marL="292608" indent="-292608">
              <a:spcBef>
                <a:spcPts val="1000"/>
              </a:spcBef>
              <a:spcAft>
                <a:spcPts val="0"/>
              </a:spcAft>
              <a:buClr>
                <a:srgbClr val="AB620E"/>
              </a:buClr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7CEE6C3-EFDC-40C2-95C4-A0DF2771AA9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20948" y="3200400"/>
            <a:ext cx="7543800" cy="515937"/>
          </a:xfrm>
        </p:spPr>
        <p:txBody>
          <a:bodyPr/>
          <a:lstStyle>
            <a:lvl1pPr marL="0" indent="0">
              <a:spcBef>
                <a:spcPts val="1000"/>
              </a:spcBef>
              <a:spcAft>
                <a:spcPts val="0"/>
              </a:spcAft>
              <a:buNone/>
              <a:defRPr/>
            </a:lvl1pPr>
            <a:lvl2pPr marL="292608" indent="-292608">
              <a:spcBef>
                <a:spcPts val="1000"/>
              </a:spcBef>
              <a:spcAft>
                <a:spcPts val="0"/>
              </a:spcAft>
              <a:buClr>
                <a:srgbClr val="AB620E"/>
              </a:buClr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EA912C-41EA-41D3-B10E-E033A1A10AB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20948" y="3844926"/>
            <a:ext cx="7543800" cy="515937"/>
          </a:xfrm>
        </p:spPr>
        <p:txBody>
          <a:bodyPr/>
          <a:lstStyle>
            <a:lvl1pPr marL="0" indent="0">
              <a:spcBef>
                <a:spcPts val="1000"/>
              </a:spcBef>
              <a:spcAft>
                <a:spcPts val="0"/>
              </a:spcAft>
              <a:buNone/>
              <a:defRPr/>
            </a:lvl1pPr>
            <a:lvl2pPr marL="292608" indent="-292608">
              <a:spcBef>
                <a:spcPts val="1000"/>
              </a:spcBef>
              <a:spcAft>
                <a:spcPts val="0"/>
              </a:spcAft>
              <a:buClr>
                <a:srgbClr val="AB620E"/>
              </a:buClr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29C9F59-2C0B-491F-A692-081C2F52EE2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19571" y="4513263"/>
            <a:ext cx="7543800" cy="515937"/>
          </a:xfrm>
        </p:spPr>
        <p:txBody>
          <a:bodyPr/>
          <a:lstStyle>
            <a:lvl1pPr marL="0" indent="0">
              <a:spcBef>
                <a:spcPts val="1000"/>
              </a:spcBef>
              <a:spcAft>
                <a:spcPts val="0"/>
              </a:spcAft>
              <a:buNone/>
              <a:defRPr/>
            </a:lvl1pPr>
            <a:lvl2pPr marL="292608" indent="-292608">
              <a:spcBef>
                <a:spcPts val="1000"/>
              </a:spcBef>
              <a:spcAft>
                <a:spcPts val="0"/>
              </a:spcAft>
              <a:buClr>
                <a:srgbClr val="AB620E"/>
              </a:buClr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CCA7483-8FAD-475A-A1F8-50B4228C965F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19571" y="5199063"/>
            <a:ext cx="7543800" cy="515937"/>
          </a:xfrm>
        </p:spPr>
        <p:txBody>
          <a:bodyPr/>
          <a:lstStyle>
            <a:lvl1pPr marL="0" indent="0">
              <a:spcBef>
                <a:spcPts val="1000"/>
              </a:spcBef>
              <a:spcAft>
                <a:spcPts val="0"/>
              </a:spcAft>
              <a:buNone/>
              <a:defRPr/>
            </a:lvl1pPr>
            <a:lvl2pPr marL="292608" indent="-292608">
              <a:spcBef>
                <a:spcPts val="1000"/>
              </a:spcBef>
              <a:spcAft>
                <a:spcPts val="0"/>
              </a:spcAft>
              <a:buClr>
                <a:srgbClr val="AB620E"/>
              </a:buClr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DA09C9D-BFAD-4B5E-8AA0-42E8E608693A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20948" y="5808663"/>
            <a:ext cx="7543800" cy="515937"/>
          </a:xfrm>
        </p:spPr>
        <p:txBody>
          <a:bodyPr/>
          <a:lstStyle>
            <a:lvl1pPr marL="0" indent="0">
              <a:spcBef>
                <a:spcPts val="1000"/>
              </a:spcBef>
              <a:spcAft>
                <a:spcPts val="0"/>
              </a:spcAft>
              <a:buNone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14421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75DF50E-0E8C-44D9-9BE3-90F97579A13E}"/>
              </a:ext>
            </a:extLst>
          </p:cNvPr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F6D2F7-613A-4777-8D34-B43B69D65F1B}"/>
              </a:ext>
            </a:extLst>
          </p:cNvPr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FF4263-F6E3-4A3E-A7E6-209C1F48E680}"/>
              </a:ext>
            </a:extLst>
          </p:cNvPr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hort Copyright">
            <a:extLst>
              <a:ext uri="{FF2B5EF4-FFF2-40B4-BE49-F238E27FC236}">
                <a16:creationId xmlns:a16="http://schemas.microsoft.com/office/drawing/2014/main" id="{8AEFB0BE-AC6F-4659-9AC0-F6EFDFE5B9C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8" name="Short Copyright">
            <a:extLst>
              <a:ext uri="{FF2B5EF4-FFF2-40B4-BE49-F238E27FC236}">
                <a16:creationId xmlns:a16="http://schemas.microsoft.com/office/drawing/2014/main" id="{DA74F0F6-FC1E-4399-8F02-BB04F3EAC9C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3-</a:t>
            </a:r>
            <a:fld id="{91CE16F9-2D63-42CE-8054-5858519FF943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3C471A6D-7498-44CB-947A-DACB86DBE6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4B160-5EFB-44FB-ADCE-65FFD3DEBCCE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747D993-99A0-4BC6-A858-C63E628DA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618478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ort Copyright">
            <a:extLst>
              <a:ext uri="{FF2B5EF4-FFF2-40B4-BE49-F238E27FC236}">
                <a16:creationId xmlns:a16="http://schemas.microsoft.com/office/drawing/2014/main" id="{37ED16F2-636E-4B86-97EF-06B475B01E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6" name="Short Copyright">
            <a:extLst>
              <a:ext uri="{FF2B5EF4-FFF2-40B4-BE49-F238E27FC236}">
                <a16:creationId xmlns:a16="http://schemas.microsoft.com/office/drawing/2014/main" id="{DE811E1D-1EC5-4B56-9F1B-ED4E5484E4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3-</a:t>
            </a:r>
            <a:fld id="{DAD64777-ACA4-444A-A155-4D26C961B4DE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CA07547-3729-4A5B-A979-F264B443E3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80A78-2367-4BE1-BC5F-394F5C5BC41E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FCD6FAD-93C4-4B59-9F59-D5A1D326F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70751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ort Copyright">
            <a:extLst>
              <a:ext uri="{FF2B5EF4-FFF2-40B4-BE49-F238E27FC236}">
                <a16:creationId xmlns:a16="http://schemas.microsoft.com/office/drawing/2014/main" id="{74AAA5AE-D788-4762-9D7E-6B6159E900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8" name="Short Copyright">
            <a:extLst>
              <a:ext uri="{FF2B5EF4-FFF2-40B4-BE49-F238E27FC236}">
                <a16:creationId xmlns:a16="http://schemas.microsoft.com/office/drawing/2014/main" id="{1BA0463F-4C8A-4F84-BB8C-DC42A95621D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3-</a:t>
            </a:r>
            <a:fld id="{05C22572-FF07-457D-9B6F-5EEE20C3259D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E81BB932-051F-4FDE-91D6-3FBAE4F2F5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86AAD-180A-45EA-830F-28B0BBF49043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14A130-F9FF-45FE-A61C-7394439FF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512203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ort Copyright">
            <a:extLst>
              <a:ext uri="{FF2B5EF4-FFF2-40B4-BE49-F238E27FC236}">
                <a16:creationId xmlns:a16="http://schemas.microsoft.com/office/drawing/2014/main" id="{CBA15B80-0848-492D-B9A6-E58A391F16D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4" name="Short Copyright">
            <a:extLst>
              <a:ext uri="{FF2B5EF4-FFF2-40B4-BE49-F238E27FC236}">
                <a16:creationId xmlns:a16="http://schemas.microsoft.com/office/drawing/2014/main" id="{803A67E4-C6A4-4308-8064-EA8AE78B584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428"/>
            <a:ext cx="3651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10-</a:t>
            </a:r>
            <a:fld id="{0676A28F-A354-4A6F-873B-331F8285BA38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193C9DC-C901-4C05-9267-0A8D2092BC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9D435-5432-4276-951E-17A8CDDFEA30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4EC3597-DEAD-429B-AC1B-116BF21DE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03082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0F4A1A40-A0BE-4BF9-B39E-82571E1A85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0334C-8DDC-4745-8870-241E9D15EFFA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6F491118-7F43-4DDA-8307-611A6E9418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Rectangle 20">
            <a:extLst>
              <a:ext uri="{FF2B5EF4-FFF2-40B4-BE49-F238E27FC236}">
                <a16:creationId xmlns:a16="http://schemas.microsoft.com/office/drawing/2014/main" id="{600E8A00-5583-4554-B903-DB819DD49D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413A2-5667-4FC5-9CED-2B6D5A573B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58893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A3B1986-C060-4CC0-A59A-78A56396EFB9}"/>
              </a:ext>
            </a:extLst>
          </p:cNvPr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7DC9F0B-7619-418D-82FA-642D3BA08C10}"/>
              </a:ext>
            </a:extLst>
          </p:cNvPr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Short Copyright">
            <a:extLst>
              <a:ext uri="{FF2B5EF4-FFF2-40B4-BE49-F238E27FC236}">
                <a16:creationId xmlns:a16="http://schemas.microsoft.com/office/drawing/2014/main" id="{12833991-75D9-45D0-9C0A-DEEC2EA3CB0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5" name="Short Copyright">
            <a:extLst>
              <a:ext uri="{FF2B5EF4-FFF2-40B4-BE49-F238E27FC236}">
                <a16:creationId xmlns:a16="http://schemas.microsoft.com/office/drawing/2014/main" id="{8399D3D5-2EB6-4252-B335-FE0852AC76D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3-</a:t>
            </a:r>
            <a:fld id="{E556E7DD-52F7-4FB0-961C-FBDAE2F297B9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6" name="Date Placeholder 6">
            <a:extLst>
              <a:ext uri="{FF2B5EF4-FFF2-40B4-BE49-F238E27FC236}">
                <a16:creationId xmlns:a16="http://schemas.microsoft.com/office/drawing/2014/main" id="{66B384BB-1895-4559-9E5A-070CEA6A59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26D98-F211-4663-9C0E-19DA17D88C2C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7" name="Footer Placeholder 7">
            <a:extLst>
              <a:ext uri="{FF2B5EF4-FFF2-40B4-BE49-F238E27FC236}">
                <a16:creationId xmlns:a16="http://schemas.microsoft.com/office/drawing/2014/main" id="{2DABAC1A-0413-415B-9561-92ADD1255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2435511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C9CA4D2-2264-46E3-9E82-6D669105CAFF}"/>
              </a:ext>
            </a:extLst>
          </p:cNvPr>
          <p:cNvSpPr/>
          <p:nvPr/>
        </p:nvSpPr>
        <p:spPr>
          <a:xfrm>
            <a:off x="0" y="0"/>
            <a:ext cx="30384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EEC0AC-BE58-467D-8C32-E2DFCF793E4A}"/>
              </a:ext>
            </a:extLst>
          </p:cNvPr>
          <p:cNvSpPr/>
          <p:nvPr/>
        </p:nvSpPr>
        <p:spPr>
          <a:xfrm>
            <a:off x="3030538" y="0"/>
            <a:ext cx="476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Short Copyright">
            <a:extLst>
              <a:ext uri="{FF2B5EF4-FFF2-40B4-BE49-F238E27FC236}">
                <a16:creationId xmlns:a16="http://schemas.microsoft.com/office/drawing/2014/main" id="{7DC9D3A3-0E1A-4F33-A566-00B7BC36FD7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/>
              <a:t>3-</a:t>
            </a:r>
            <a:fld id="{6787E202-C1E2-4DAD-B59E-B478447EBC38}" type="slidenum">
              <a:rPr lang="en-US" altLang="en-US" sz="800" smtClean="0"/>
              <a:pPr>
                <a:defRPr/>
              </a:pPr>
              <a:t>‹#›</a:t>
            </a:fld>
            <a:endParaRPr lang="en-US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E21BA48F-6D44-40D5-90C9-08A2449E9B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9250" y="6459538"/>
            <a:ext cx="1963738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C26D0257-2144-489C-8691-B089191C95B7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483F283E-1C13-45EB-A471-FF5030385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00450" y="6459538"/>
            <a:ext cx="348615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9425143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039D790-5E10-4DF5-9959-85AAB4720AFD}"/>
              </a:ext>
            </a:extLst>
          </p:cNvPr>
          <p:cNvSpPr/>
          <p:nvPr/>
        </p:nvSpPr>
        <p:spPr>
          <a:xfrm>
            <a:off x="0" y="4953000"/>
            <a:ext cx="9142413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3B2BE2-F709-4EF8-92D6-BAF250BB5FE0}"/>
              </a:ext>
            </a:extLst>
          </p:cNvPr>
          <p:cNvSpPr/>
          <p:nvPr/>
        </p:nvSpPr>
        <p:spPr>
          <a:xfrm>
            <a:off x="0" y="4914900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EBB77C36-689F-4444-93E7-828F954158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DCEB06-8477-4231-9E07-721BDEDC1206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D63EBD04-0446-42A6-87B1-3A1A1B161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8F626C36-207C-4CCF-A706-5B6B36193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42734-8058-45C7-8E8F-56A48665C6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3073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ort Copyright">
            <a:extLst>
              <a:ext uri="{FF2B5EF4-FFF2-40B4-BE49-F238E27FC236}">
                <a16:creationId xmlns:a16="http://schemas.microsoft.com/office/drawing/2014/main" id="{04AFB1A8-C335-44C0-8026-6D1D9C8FD3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5" name="Short Copyright">
            <a:extLst>
              <a:ext uri="{FF2B5EF4-FFF2-40B4-BE49-F238E27FC236}">
                <a16:creationId xmlns:a16="http://schemas.microsoft.com/office/drawing/2014/main" id="{8F680E1A-C68E-4CA5-82C0-F48FFF02E36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3-</a:t>
            </a:r>
            <a:fld id="{2362B06F-DB04-4CD7-AA99-1C98FD5B8802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78F6B753-3412-4AD6-815C-35F19B6F43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00710-356B-4728-AC3F-29498F0A86CE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B2C5D656-1BA3-47B2-96A6-24EF45293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444197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3034925-4741-40B3-B003-C1230D9C7CD0}"/>
              </a:ext>
            </a:extLst>
          </p:cNvPr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873749-CA8A-4639-8165-27B73C3FA8CB}"/>
              </a:ext>
            </a:extLst>
          </p:cNvPr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hort Copyright">
            <a:extLst>
              <a:ext uri="{FF2B5EF4-FFF2-40B4-BE49-F238E27FC236}">
                <a16:creationId xmlns:a16="http://schemas.microsoft.com/office/drawing/2014/main" id="{A0E21E5E-84F8-4388-A04C-460B62A7C6B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8113" y="6553200"/>
            <a:ext cx="12334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>
                <a:solidFill>
                  <a:schemeClr val="bg1"/>
                </a:solidFill>
              </a:rPr>
              <a:t>© McGraw Hill</a:t>
            </a:r>
          </a:p>
        </p:txBody>
      </p:sp>
      <p:sp>
        <p:nvSpPr>
          <p:cNvPr id="7" name="Short Copyright">
            <a:extLst>
              <a:ext uri="{FF2B5EF4-FFF2-40B4-BE49-F238E27FC236}">
                <a16:creationId xmlns:a16="http://schemas.microsoft.com/office/drawing/2014/main" id="{0ABF4B14-621E-4C9D-A458-29ECD61AD46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001000" y="6553200"/>
            <a:ext cx="319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800" dirty="0">
                <a:solidFill>
                  <a:schemeClr val="bg1"/>
                </a:solidFill>
              </a:rPr>
              <a:t>3-</a:t>
            </a:r>
            <a:fld id="{4649DC5B-7E30-4961-AB75-19044E0A3605}" type="slidenum">
              <a:rPr lang="en-US" altLang="en-US" sz="800" smtClean="0">
                <a:solidFill>
                  <a:schemeClr val="bg1"/>
                </a:solidFill>
              </a:rPr>
              <a:pPr>
                <a:defRPr/>
              </a:pPr>
              <a:t>‹#›</a:t>
            </a:fld>
            <a:endParaRPr lang="en-US" altLang="en-US" sz="800" dirty="0">
              <a:solidFill>
                <a:schemeClr val="bg1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F09B3392-178F-4E78-A121-0658FF7007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D8AFD-1FB3-4E4B-9D41-4765A2579935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EEE19C-DB25-4A6E-A825-63AF3D67C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97588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2819400"/>
            <a:ext cx="34671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2819400"/>
            <a:ext cx="34671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FE87BB7D-3E62-4C8A-8D83-312E87C629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3475E-BD86-4ABB-9AFB-8D95F26E4DCC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1ED3FFE8-BD16-415B-A63A-9B425BE377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7" name="Rectangle 20">
            <a:extLst>
              <a:ext uri="{FF2B5EF4-FFF2-40B4-BE49-F238E27FC236}">
                <a16:creationId xmlns:a16="http://schemas.microsoft.com/office/drawing/2014/main" id="{BACF53FD-6B59-4D1C-9F0D-AFADCEE0CE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B0378-602B-47F7-9791-BF44A4506A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0208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8">
            <a:extLst>
              <a:ext uri="{FF2B5EF4-FFF2-40B4-BE49-F238E27FC236}">
                <a16:creationId xmlns:a16="http://schemas.microsoft.com/office/drawing/2014/main" id="{4D52B771-54AA-4910-9CFB-DC8C646101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03C9B-4AE9-4A54-81BA-3FACF12747F8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8" name="Rectangle 19">
            <a:extLst>
              <a:ext uri="{FF2B5EF4-FFF2-40B4-BE49-F238E27FC236}">
                <a16:creationId xmlns:a16="http://schemas.microsoft.com/office/drawing/2014/main" id="{E2E68909-91BC-48BE-8270-CD7A9209C0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9" name="Rectangle 20">
            <a:extLst>
              <a:ext uri="{FF2B5EF4-FFF2-40B4-BE49-F238E27FC236}">
                <a16:creationId xmlns:a16="http://schemas.microsoft.com/office/drawing/2014/main" id="{80BC174D-DB0F-4FBC-BB5B-D7D66D81DB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1E0EE6-1709-4000-95F0-765F34789F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0843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8">
            <a:extLst>
              <a:ext uri="{FF2B5EF4-FFF2-40B4-BE49-F238E27FC236}">
                <a16:creationId xmlns:a16="http://schemas.microsoft.com/office/drawing/2014/main" id="{1883AC4A-DC83-457B-82E8-E27A085353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A3609-E824-4743-AE2A-17433DB5A4DD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4" name="Rectangle 19">
            <a:extLst>
              <a:ext uri="{FF2B5EF4-FFF2-40B4-BE49-F238E27FC236}">
                <a16:creationId xmlns:a16="http://schemas.microsoft.com/office/drawing/2014/main" id="{B519659A-137D-4DE7-8294-117EA348D1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5" name="Rectangle 20">
            <a:extLst>
              <a:ext uri="{FF2B5EF4-FFF2-40B4-BE49-F238E27FC236}">
                <a16:creationId xmlns:a16="http://schemas.microsoft.com/office/drawing/2014/main" id="{FF151562-21DA-4DD3-B369-EB71C9EB5A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01A03-0A4C-451B-B18D-2E0351D83B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149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id="{69DE9725-227D-48D0-99E6-3D8BE1357C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30565-ED6A-4FD0-8FE5-8DC682431782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3" name="Rectangle 19">
            <a:extLst>
              <a:ext uri="{FF2B5EF4-FFF2-40B4-BE49-F238E27FC236}">
                <a16:creationId xmlns:a16="http://schemas.microsoft.com/office/drawing/2014/main" id="{B914E752-7723-4BB1-A7D8-99A60AA9DB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4" name="Rectangle 20">
            <a:extLst>
              <a:ext uri="{FF2B5EF4-FFF2-40B4-BE49-F238E27FC236}">
                <a16:creationId xmlns:a16="http://schemas.microsoft.com/office/drawing/2014/main" id="{0DC5EA4A-0354-4765-9498-42076913CC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AC5DB-B9B6-4ACD-874D-D6DD11FB08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1805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71A8DAA5-FDDA-498D-A644-4CAE24EA15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EF8B9-107C-4613-8ECB-C4666819B0C8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67312379-F6D5-4DE3-966D-18ECF91C88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7" name="Rectangle 20">
            <a:extLst>
              <a:ext uri="{FF2B5EF4-FFF2-40B4-BE49-F238E27FC236}">
                <a16:creationId xmlns:a16="http://schemas.microsoft.com/office/drawing/2014/main" id="{2427B9DF-B52C-49B0-9C5D-443182FA36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3CFDF6-F81A-4408-89B2-6F701F86BF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5871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CFE3440A-9A5A-4695-9443-F49ABFAD5F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566E94-4169-4723-AE9A-E3B3BF8C2CEA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F70BB1A3-2C77-4C4B-AF3D-1A8C95739C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7" name="Rectangle 20">
            <a:extLst>
              <a:ext uri="{FF2B5EF4-FFF2-40B4-BE49-F238E27FC236}">
                <a16:creationId xmlns:a16="http://schemas.microsoft.com/office/drawing/2014/main" id="{8D4CEF6F-D543-4038-8337-D4A080B59C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89A48-D644-48D0-9FCC-D5F42C1EB6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183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3EC4C6E-4685-4B0A-BA0E-F5C5AB12D6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2819400"/>
            <a:ext cx="70866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36DBA93-9600-4F47-903D-7A2CA18C49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86000"/>
            <a:ext cx="533400" cy="5334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416A08F-B3D3-405F-A3CE-F6ED7948B6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819400"/>
            <a:ext cx="533400" cy="5334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84C9788-169C-45A3-AA64-F00E8C7330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5334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E987296-1EA3-4870-BE41-8EE0FCDCDE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0668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F76DE5AC-4A20-4244-AA94-949C31A05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6858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32" name="Rectangle 8">
            <a:extLst>
              <a:ext uri="{FF2B5EF4-FFF2-40B4-BE49-F238E27FC236}">
                <a16:creationId xmlns:a16="http://schemas.microsoft.com/office/drawing/2014/main" id="{8BF570AE-D666-4CEA-9B55-28776D4CD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1524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33" name="Rectangle 9">
            <a:extLst>
              <a:ext uri="{FF2B5EF4-FFF2-40B4-BE49-F238E27FC236}">
                <a16:creationId xmlns:a16="http://schemas.microsoft.com/office/drawing/2014/main" id="{35DE9BC4-1022-48F3-8E0E-7C9EC9E2D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55650"/>
            <a:ext cx="5867400" cy="762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34" name="Rectangle 10">
            <a:extLst>
              <a:ext uri="{FF2B5EF4-FFF2-40B4-BE49-F238E27FC236}">
                <a16:creationId xmlns:a16="http://schemas.microsoft.com/office/drawing/2014/main" id="{41CDF7A1-16C9-4BC6-9D60-C2A47BF785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609600"/>
            <a:ext cx="304800" cy="30480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35" name="Rectangle 11">
            <a:extLst>
              <a:ext uri="{FF2B5EF4-FFF2-40B4-BE49-F238E27FC236}">
                <a16:creationId xmlns:a16="http://schemas.microsoft.com/office/drawing/2014/main" id="{885B6E56-261B-49D3-AC1E-169073B82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457200"/>
            <a:ext cx="304800" cy="30480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36" name="Rectangle 12">
            <a:extLst>
              <a:ext uri="{FF2B5EF4-FFF2-40B4-BE49-F238E27FC236}">
                <a16:creationId xmlns:a16="http://schemas.microsoft.com/office/drawing/2014/main" id="{2B3588E8-4EFA-4A5B-8FE8-742650224A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3962400"/>
            <a:ext cx="381000" cy="38100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sp>
        <p:nvSpPr>
          <p:cNvPr id="1037" name="Rectangle 13">
            <a:extLst>
              <a:ext uri="{FF2B5EF4-FFF2-40B4-BE49-F238E27FC236}">
                <a16:creationId xmlns:a16="http://schemas.microsoft.com/office/drawing/2014/main" id="{34C92D75-BA02-416E-9821-F4E45830E4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6800" y="3657600"/>
            <a:ext cx="381000" cy="381000"/>
          </a:xfrm>
          <a:prstGeom prst="rect">
            <a:avLst/>
          </a:prstGeom>
          <a:solidFill>
            <a:schemeClr val="bg2"/>
          </a:solidFill>
          <a:ln w="571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kumimoji="1" lang="en-US" altLang="en-US" sz="2400"/>
          </a:p>
        </p:txBody>
      </p:sp>
      <p:grpSp>
        <p:nvGrpSpPr>
          <p:cNvPr id="2" name="Group 14">
            <a:extLst>
              <a:ext uri="{FF2B5EF4-FFF2-40B4-BE49-F238E27FC236}">
                <a16:creationId xmlns:a16="http://schemas.microsoft.com/office/drawing/2014/main" id="{1FB30278-1215-402C-83AD-2C38671C6E3E}"/>
              </a:ext>
            </a:extLst>
          </p:cNvPr>
          <p:cNvGrpSpPr>
            <a:grpSpLocks/>
          </p:cNvGrpSpPr>
          <p:nvPr/>
        </p:nvGrpSpPr>
        <p:grpSpPr bwMode="auto">
          <a:xfrm>
            <a:off x="0" y="2286000"/>
            <a:ext cx="1066800" cy="1066800"/>
            <a:chOff x="0" y="2496"/>
            <a:chExt cx="672" cy="672"/>
          </a:xfrm>
        </p:grpSpPr>
        <p:sp>
          <p:nvSpPr>
            <p:cNvPr id="1050" name="Rectangle 15">
              <a:extLst>
                <a:ext uri="{FF2B5EF4-FFF2-40B4-BE49-F238E27FC236}">
                  <a16:creationId xmlns:a16="http://schemas.microsoft.com/office/drawing/2014/main" id="{EED66178-2F35-4FF7-A4B8-DBB39E9D2F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496"/>
              <a:ext cx="336" cy="336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endParaRPr lang="en-US" altLang="en-US"/>
            </a:p>
          </p:txBody>
        </p:sp>
        <p:sp>
          <p:nvSpPr>
            <p:cNvPr id="1051" name="Rectangle 16">
              <a:extLst>
                <a:ext uri="{FF2B5EF4-FFF2-40B4-BE49-F238E27FC236}">
                  <a16:creationId xmlns:a16="http://schemas.microsoft.com/office/drawing/2014/main" id="{F0E76CB0-F01E-438F-BF76-75C63513C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2832"/>
              <a:ext cx="336" cy="336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endParaRPr lang="en-US" altLang="en-US"/>
            </a:p>
          </p:txBody>
        </p:sp>
      </p:grpSp>
      <p:sp>
        <p:nvSpPr>
          <p:cNvPr id="1039" name="Rectangle 17">
            <a:extLst>
              <a:ext uri="{FF2B5EF4-FFF2-40B4-BE49-F238E27FC236}">
                <a16:creationId xmlns:a16="http://schemas.microsoft.com/office/drawing/2014/main" id="{0CC75796-B4E1-4AD8-BFE5-36D21B2DA7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219200"/>
            <a:ext cx="70866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2002" name="Rectangle 18">
            <a:extLst>
              <a:ext uri="{FF2B5EF4-FFF2-40B4-BE49-F238E27FC236}">
                <a16:creationId xmlns:a16="http://schemas.microsoft.com/office/drawing/2014/main" id="{B83698F8-3808-49C2-BB97-5F74BEDC8AF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507163"/>
            <a:ext cx="1828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 sz="1200">
                <a:solidFill>
                  <a:schemeClr val="folHlink"/>
                </a:solidFill>
                <a:latin typeface="+mn-lt"/>
              </a:defRPr>
            </a:lvl1pPr>
          </a:lstStyle>
          <a:p>
            <a:pPr>
              <a:defRPr/>
            </a:pPr>
            <a:fld id="{8C554EB6-9019-47A0-8876-70A0BA3A1FA3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42003" name="Rectangle 19">
            <a:extLst>
              <a:ext uri="{FF2B5EF4-FFF2-40B4-BE49-F238E27FC236}">
                <a16:creationId xmlns:a16="http://schemas.microsoft.com/office/drawing/2014/main" id="{A6A2FB14-F769-416D-B331-1E00761063B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95400" y="65071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eaLnBrk="1" hangingPunct="1">
              <a:defRPr sz="1200">
                <a:solidFill>
                  <a:schemeClr val="folHlink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42004" name="Rectangle 20">
            <a:extLst>
              <a:ext uri="{FF2B5EF4-FFF2-40B4-BE49-F238E27FC236}">
                <a16:creationId xmlns:a16="http://schemas.microsoft.com/office/drawing/2014/main" id="{30FD4E3B-C8C9-4F13-BEAB-810D54D1203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91200" y="6172200"/>
            <a:ext cx="762000" cy="60960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2800" b="1">
                <a:solidFill>
                  <a:schemeClr val="bg1"/>
                </a:solidFill>
                <a:latin typeface="Tahoma" panose="020B0604030504040204" pitchFamily="34" charset="0"/>
              </a:defRPr>
            </a:lvl1pPr>
          </a:lstStyle>
          <a:p>
            <a:pPr>
              <a:defRPr/>
            </a:pPr>
            <a:fld id="{FC0111AD-73A0-46DF-B1BE-F5A08160EB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3" name="Group 21">
            <a:extLst>
              <a:ext uri="{FF2B5EF4-FFF2-40B4-BE49-F238E27FC236}">
                <a16:creationId xmlns:a16="http://schemas.microsoft.com/office/drawing/2014/main" id="{704BB92F-6E19-403F-9C87-28D059DCCF80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152400"/>
            <a:ext cx="1981200" cy="1295400"/>
            <a:chOff x="3888" y="96"/>
            <a:chExt cx="1248" cy="816"/>
          </a:xfrm>
        </p:grpSpPr>
        <p:sp>
          <p:nvSpPr>
            <p:cNvPr id="1046" name="Rectangle 22">
              <a:extLst>
                <a:ext uri="{FF2B5EF4-FFF2-40B4-BE49-F238E27FC236}">
                  <a16:creationId xmlns:a16="http://schemas.microsoft.com/office/drawing/2014/main" id="{8D6901FC-93DD-4122-A026-D3C72D5B8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" y="336"/>
              <a:ext cx="240" cy="240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endParaRPr lang="en-US" altLang="en-US"/>
            </a:p>
          </p:txBody>
        </p:sp>
        <p:sp>
          <p:nvSpPr>
            <p:cNvPr id="1047" name="Rectangle 23">
              <a:extLst>
                <a:ext uri="{FF2B5EF4-FFF2-40B4-BE49-F238E27FC236}">
                  <a16:creationId xmlns:a16="http://schemas.microsoft.com/office/drawing/2014/main" id="{7537EC1D-BC37-4F1B-94DD-7ED3EFF7C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672"/>
              <a:ext cx="240" cy="240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endParaRPr lang="en-US" altLang="en-US"/>
            </a:p>
          </p:txBody>
        </p:sp>
        <p:sp>
          <p:nvSpPr>
            <p:cNvPr id="1048" name="Rectangle 24">
              <a:extLst>
                <a:ext uri="{FF2B5EF4-FFF2-40B4-BE49-F238E27FC236}">
                  <a16:creationId xmlns:a16="http://schemas.microsoft.com/office/drawing/2014/main" id="{53934DCB-C493-4EEF-8E73-89EC213FE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8" y="432"/>
              <a:ext cx="240" cy="240"/>
            </a:xfrm>
            <a:prstGeom prst="rect">
              <a:avLst/>
            </a:prstGeom>
            <a:solidFill>
              <a:schemeClr val="tx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endParaRPr lang="en-US" altLang="en-US"/>
            </a:p>
          </p:txBody>
        </p:sp>
        <p:sp>
          <p:nvSpPr>
            <p:cNvPr id="1049" name="Rectangle 25">
              <a:extLst>
                <a:ext uri="{FF2B5EF4-FFF2-40B4-BE49-F238E27FC236}">
                  <a16:creationId xmlns:a16="http://schemas.microsoft.com/office/drawing/2014/main" id="{E7E4104E-8E38-43FE-8FE8-53E4B414D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6" y="96"/>
              <a:ext cx="240" cy="240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endParaRPr lang="en-US" altLang="en-US"/>
            </a:p>
          </p:txBody>
        </p:sp>
      </p:grpSp>
      <p:sp>
        <p:nvSpPr>
          <p:cNvPr id="1044" name="Rectangle 26">
            <a:extLst>
              <a:ext uri="{FF2B5EF4-FFF2-40B4-BE49-F238E27FC236}">
                <a16:creationId xmlns:a16="http://schemas.microsoft.com/office/drawing/2014/main" id="{B352BA91-8E1B-4B95-85B4-6238DD21981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911725" y="6613525"/>
            <a:ext cx="41941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000" b="1" i="1">
                <a:latin typeface="Times New Roman" panose="02020603050405020304" pitchFamily="18" charset="0"/>
              </a:rPr>
              <a:t>Copyright © 2013 by The McGraw-Hill Companies, Inc. All rights reserved.</a:t>
            </a:r>
          </a:p>
        </p:txBody>
      </p:sp>
      <p:sp>
        <p:nvSpPr>
          <p:cNvPr id="1045" name="Rectangle 27">
            <a:extLst>
              <a:ext uri="{FF2B5EF4-FFF2-40B4-BE49-F238E27FC236}">
                <a16:creationId xmlns:a16="http://schemas.microsoft.com/office/drawing/2014/main" id="{BBA0876E-1A28-4B9D-97B9-86FB8A1783C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788" y="6607175"/>
            <a:ext cx="12112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000" b="1" i="1">
                <a:latin typeface="Times New Roman" panose="02020603050405020304" pitchFamily="18" charset="0"/>
              </a:rPr>
              <a:t>McGraw-Hill/Irwin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811" r:id="rId1"/>
    <p:sldLayoutId id="2147484812" r:id="rId2"/>
    <p:sldLayoutId id="2147484813" r:id="rId3"/>
    <p:sldLayoutId id="2147484814" r:id="rId4"/>
    <p:sldLayoutId id="2147484815" r:id="rId5"/>
    <p:sldLayoutId id="2147484816" r:id="rId6"/>
    <p:sldLayoutId id="2147484817" r:id="rId7"/>
    <p:sldLayoutId id="2147484818" r:id="rId8"/>
    <p:sldLayoutId id="2147484819" r:id="rId9"/>
    <p:sldLayoutId id="2147484820" r:id="rId10"/>
    <p:sldLayoutId id="214748482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5AF2C48D-330C-4087-91AD-FE8BE624543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CCF86C51-E528-4728-B4ED-7551BED791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7E66BC-41F6-4BB9-A4D3-03D5347C8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D3CC892E-4B59-4B77-B60C-D111EDEF0987}" type="datetime1">
              <a:rPr lang="en-US"/>
              <a:pPr>
                <a:defRPr/>
              </a:pPr>
              <a:t>3/31/2020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0F2276-4D72-4C69-AD0C-F888B69E07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Copyright © 2022 by The McGraw-Hill Companies,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AFA77-59B9-4A88-9115-84BD84A33B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6984065-DAA5-4B5D-9EB6-6E3F5316FB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22" r:id="rId1"/>
    <p:sldLayoutId id="2147484823" r:id="rId2"/>
    <p:sldLayoutId id="2147484824" r:id="rId3"/>
    <p:sldLayoutId id="2147484825" r:id="rId4"/>
    <p:sldLayoutId id="2147484826" r:id="rId5"/>
    <p:sldLayoutId id="2147484827" r:id="rId6"/>
    <p:sldLayoutId id="2147484828" r:id="rId7"/>
    <p:sldLayoutId id="2147484829" r:id="rId8"/>
    <p:sldLayoutId id="2147484830" r:id="rId9"/>
    <p:sldLayoutId id="2147484831" r:id="rId10"/>
    <p:sldLayoutId id="2147484832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1FA0E5A-9466-4424-8A8E-953DF116127A}"/>
              </a:ext>
            </a:extLst>
          </p:cNvPr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9368CD-59FA-4238-846A-A1E58AC8ECE2}"/>
              </a:ext>
            </a:extLst>
          </p:cNvPr>
          <p:cNvSpPr/>
          <p:nvPr/>
        </p:nvSpPr>
        <p:spPr>
          <a:xfrm>
            <a:off x="0" y="6334125"/>
            <a:ext cx="9144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1B924C-EAF2-45D8-85DE-11D11D00C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325" y="287338"/>
            <a:ext cx="75438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7" name="Text Placeholder 2">
            <a:extLst>
              <a:ext uri="{FF2B5EF4-FFF2-40B4-BE49-F238E27FC236}">
                <a16:creationId xmlns:a16="http://schemas.microsoft.com/office/drawing/2014/main" id="{C5308094-202C-4414-8EC6-0CAC6DA6829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22325" y="1846263"/>
            <a:ext cx="75438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DA5527-CE1C-4A67-BE13-61896D36C8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62C750D-642E-4C38-8207-EE85890A91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EEBDBED-4FC0-4927-B551-68EFC9E6F0A7}"/>
              </a:ext>
            </a:extLst>
          </p:cNvPr>
          <p:cNvCxnSpPr/>
          <p:nvPr/>
        </p:nvCxnSpPr>
        <p:spPr>
          <a:xfrm>
            <a:off x="895350" y="1738313"/>
            <a:ext cx="74755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33" r:id="rId1"/>
    <p:sldLayoutId id="2147484834" r:id="rId2"/>
    <p:sldLayoutId id="2147484835" r:id="rId3"/>
    <p:sldLayoutId id="2147484836" r:id="rId4"/>
    <p:sldLayoutId id="2147484837" r:id="rId5"/>
    <p:sldLayoutId id="2147484838" r:id="rId6"/>
    <p:sldLayoutId id="2147484839" r:id="rId7"/>
    <p:sldLayoutId id="2147484840" r:id="rId8"/>
    <p:sldLayoutId id="2147484841" r:id="rId9"/>
    <p:sldLayoutId id="2147484842" r:id="rId10"/>
    <p:sldLayoutId id="2147484843" r:id="rId11"/>
    <p:sldLayoutId id="2147484844" r:id="rId12"/>
  </p:sldLayoutIdLst>
  <p:hf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3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3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8.wmf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6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3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98350-4E51-4E26-B74C-81F194E043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2325" y="3048000"/>
            <a:ext cx="4205288" cy="1276350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altLang="en-US" b="1" noProof="0" dirty="0">
                <a:solidFill>
                  <a:schemeClr val="tx1"/>
                </a:solidFill>
              </a:rPr>
              <a:t>Chapter 10</a:t>
            </a:r>
            <a:endParaRPr lang="en-US" noProof="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469110-DD43-431C-8B65-07A5267866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5500" y="4456113"/>
            <a:ext cx="4203700" cy="1143000"/>
          </a:xfrm>
        </p:spPr>
        <p:txBody>
          <a:bodyPr/>
          <a:lstStyle/>
          <a:p>
            <a:pPr>
              <a:defRPr/>
            </a:pPr>
            <a:r>
              <a:rPr lang="en-US" altLang="en-US" sz="3200" b="1" dirty="0">
                <a:solidFill>
                  <a:schemeClr val="tx1"/>
                </a:solidFill>
              </a:rPr>
              <a:t>Forecasting</a:t>
            </a:r>
            <a:endParaRPr lang="en-US" sz="3200" noProof="0" dirty="0"/>
          </a:p>
        </p:txBody>
      </p:sp>
      <p:pic>
        <p:nvPicPr>
          <p:cNvPr id="18436" name="Picture 2" descr="Book cover image">
            <a:extLst>
              <a:ext uri="{FF2B5EF4-FFF2-40B4-BE49-F238E27FC236}">
                <a16:creationId xmlns:a16="http://schemas.microsoft.com/office/drawing/2014/main" id="{40BA9849-DF23-4D39-BD01-8D558E933C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319213"/>
            <a:ext cx="3505200" cy="469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Content Placeholder 3">
            <a:extLst>
              <a:ext uri="{FF2B5EF4-FFF2-40B4-BE49-F238E27FC236}">
                <a16:creationId xmlns:a16="http://schemas.microsoft.com/office/drawing/2014/main" id="{40F19F76-3542-4D1C-AFBB-250FB6FF6C6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6427788"/>
            <a:ext cx="7391400" cy="384175"/>
          </a:xfrm>
        </p:spPr>
        <p:txBody>
          <a:bodyPr/>
          <a:lstStyle/>
          <a:p>
            <a:r>
              <a:rPr lang="en-US" altLang="en-US" sz="1200" noProof="0" dirty="0">
                <a:solidFill>
                  <a:schemeClr val="bg1"/>
                </a:solidFill>
              </a:rPr>
              <a:t>© 2021 McGraw Hill. All rights reserved. Authorized only for instructor use in the classroom. No reproduction or further distribution permitted without the prior written consent of McGraw Hill.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FBA55-5132-4B68-81F8-33FE4CD96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Moving Average - Example</a:t>
            </a:r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2D40BE2F-1034-4BA3-B00D-52CF6B2402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703004"/>
              </p:ext>
            </p:extLst>
          </p:nvPr>
        </p:nvGraphicFramePr>
        <p:xfrm>
          <a:off x="2590800" y="1882060"/>
          <a:ext cx="3962400" cy="1854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3597974514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122246861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9356660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en-US" u="sng" dirty="0"/>
                        <a:t>Period</a:t>
                      </a:r>
                      <a:endParaRPr lang="en-IN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US" u="sng" dirty="0"/>
                        <a:t>Actual Demand</a:t>
                      </a:r>
                      <a:endParaRPr lang="en-IN" dirty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u="sng" dirty="0"/>
                        <a:t>Forecast</a:t>
                      </a:r>
                      <a:endParaRPr lang="en-US" altLang="en-US" u="sng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68237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en-IN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  <a:endParaRPr lang="en-IN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dirty="0">
                        <a:latin typeface="+mn-lt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77707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  <a:endParaRPr lang="en-IN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18</a:t>
                      </a:r>
                      <a:endParaRPr lang="en-IN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>
                        <a:latin typeface="+mn-lt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990966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  <a:endParaRPr lang="en-IN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29</a:t>
                      </a:r>
                      <a:endParaRPr lang="en-IN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>
                        <a:latin typeface="+mn-lt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678655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  <a:endParaRPr lang="en-IN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  <a:endParaRPr lang="en-IN" dirty="0">
                        <a:latin typeface="+mn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19</a:t>
                      </a:r>
                      <a:endParaRPr lang="en-IN" dirty="0">
                        <a:latin typeface="+mn-lt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6224355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C489D-A6BC-4106-BBEA-A7876ADDBC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3839496"/>
            <a:ext cx="7543800" cy="778949"/>
          </a:xfrm>
        </p:spPr>
        <p:txBody>
          <a:bodyPr/>
          <a:lstStyle/>
          <a:p>
            <a:pPr marL="457200" indent="-457200"/>
            <a:r>
              <a:rPr lang="en-US" altLang="en-US" sz="2400" dirty="0">
                <a:solidFill>
                  <a:schemeClr val="tx1"/>
                </a:solidFill>
              </a:rPr>
              <a:t> → </a:t>
            </a:r>
            <a:r>
              <a:rPr lang="en-US" altLang="en-US" sz="2400" dirty="0">
                <a:solidFill>
                  <a:srgbClr val="0070C0"/>
                </a:solidFill>
              </a:rPr>
              <a:t>Compute three period moving average for Period 4 </a:t>
            </a:r>
            <a:r>
              <a:rPr lang="en-US" altLang="en-US" sz="2400" dirty="0">
                <a:solidFill>
                  <a:schemeClr val="tx1"/>
                </a:solidFill>
              </a:rPr>
              <a:t>(number of periods is forecaster’s decision)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954170E-B128-4655-AAFB-12177FE6B6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7288693"/>
              </p:ext>
            </p:extLst>
          </p:nvPr>
        </p:nvGraphicFramePr>
        <p:xfrm>
          <a:off x="1633538" y="4724400"/>
          <a:ext cx="3344862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45" name="Equation" r:id="rId4" imgW="3479760" imgH="749160" progId="Equation.DSMT4">
                  <p:embed/>
                </p:oleObj>
              </mc:Choice>
              <mc:Fallback>
                <p:oleObj name="Equation" r:id="rId4" imgW="3479760" imgH="749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33538" y="4724400"/>
                        <a:ext cx="3344862" cy="720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42634B0-73D4-4301-B188-D57EC24986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10691"/>
              </p:ext>
            </p:extLst>
          </p:nvPr>
        </p:nvGraphicFramePr>
        <p:xfrm>
          <a:off x="1692275" y="5486400"/>
          <a:ext cx="546100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46" name="Equation" r:id="rId6" imgW="5626080" imgH="749160" progId="Equation.DSMT4">
                  <p:embed/>
                </p:oleObj>
              </mc:Choice>
              <mc:Fallback>
                <p:oleObj name="Equation" r:id="rId6" imgW="5626080" imgH="749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92275" y="5486400"/>
                        <a:ext cx="5461000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8651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4D290-5596-4479-878E-6DCE746CD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Time-Series Data </a:t>
            </a:r>
            <a:r>
              <a:rPr lang="en-US" sz="2800" dirty="0"/>
              <a:t>(Figure 10.2)</a:t>
            </a:r>
          </a:p>
        </p:txBody>
      </p:sp>
      <p:pic>
        <p:nvPicPr>
          <p:cNvPr id="9" name="Picture 8" descr="A graph illustrating the time-series data from the text, including demand data, the three-period moving average, and the six-period moving average. ">
            <a:extLst>
              <a:ext uri="{FF2B5EF4-FFF2-40B4-BE49-F238E27FC236}">
                <a16:creationId xmlns:a16="http://schemas.microsoft.com/office/drawing/2014/main" id="{10C4BB5B-9241-4072-8E7F-AE5A1D325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4396" y="1954163"/>
            <a:ext cx="5755207" cy="2949672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EB9E38-6D00-4845-BB47-3D966F1835B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5105400"/>
            <a:ext cx="7543800" cy="762000"/>
          </a:xfrm>
        </p:spPr>
        <p:txBody>
          <a:bodyPr/>
          <a:lstStyle/>
          <a:p>
            <a:pPr algn="ctr"/>
            <a:r>
              <a:rPr lang="en-US" sz="2400" dirty="0"/>
              <a:t>Note: The forecast is smoother as the number of periods in the moving average increases.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78294BE-C25D-439A-B8EF-5951647413F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2816352" y="6035040"/>
            <a:ext cx="3355848" cy="228600"/>
          </a:xfrm>
        </p:spPr>
        <p:txBody>
          <a:bodyPr/>
          <a:lstStyle/>
          <a:p>
            <a:pPr algn="ctr"/>
            <a:r>
              <a:rPr lang="en-US" sz="1200" u="sng" dirty="0">
                <a:hlinkClick r:id="rId4" action="ppaction://hlinksldjump"/>
              </a:rPr>
              <a:t>Access the text alternative for slide images.</a:t>
            </a:r>
          </a:p>
        </p:txBody>
      </p:sp>
    </p:spTree>
    <p:extLst>
      <p:ext uri="{BB962C8B-B14F-4D97-AF65-F5344CB8AC3E}">
        <p14:creationId xmlns:p14="http://schemas.microsoft.com/office/powerpoint/2010/main" val="2389493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9724D-A3A4-4187-A037-F92734E2B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Analytics: Exponential Smoothing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3A3AEC-E166-4204-867C-6C3FA02DF0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99004" cy="515937"/>
          </a:xfrm>
        </p:spPr>
        <p:txBody>
          <a:bodyPr/>
          <a:lstStyle/>
          <a:p>
            <a:r>
              <a:rPr lang="en-US" altLang="en-US" sz="2600" dirty="0"/>
              <a:t>The new average is computed from the old average:</a:t>
            </a:r>
            <a:endParaRPr lang="en-US" sz="2600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C19E5CC-416A-426D-9E6C-07B1ABD3D0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7288962"/>
              </p:ext>
            </p:extLst>
          </p:nvPr>
        </p:nvGraphicFramePr>
        <p:xfrm>
          <a:off x="2498725" y="2740025"/>
          <a:ext cx="35655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2" name="Equation" r:id="rId4" imgW="2679480" imgH="406080" progId="Equation.DSMT4">
                  <p:embed/>
                </p:oleObj>
              </mc:Choice>
              <mc:Fallback>
                <p:oleObj name="Equation" r:id="rId4" imgW="267948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98725" y="2740025"/>
                        <a:ext cx="3565525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E52500-FB21-4D87-8808-CB039A74BFA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3657601"/>
            <a:ext cx="8018252" cy="2057399"/>
          </a:xfrm>
        </p:spPr>
        <p:txBody>
          <a:bodyPr/>
          <a:lstStyle/>
          <a:p>
            <a:pPr eaLnBrk="1" hangingPunct="1"/>
            <a:r>
              <a:rPr lang="en-US" altLang="en-US" sz="2600" dirty="0"/>
              <a:t>The value of the smoothing constant (</a:t>
            </a:r>
            <a:r>
              <a:rPr lang="en-US" altLang="en-US" sz="2600" dirty="0">
                <a:sym typeface="Symbol" panose="05050102010706020507" pitchFamily="18" charset="2"/>
              </a:rPr>
              <a:t>) is a choice. It determines the extent to which the new forecast weights recent demand (smooths random variation).</a:t>
            </a:r>
          </a:p>
          <a:p>
            <a:pPr eaLnBrk="1" hangingPunct="1"/>
            <a:r>
              <a:rPr lang="en-US" altLang="en-US" sz="2600" dirty="0" err="1">
                <a:sym typeface="Symbol" panose="05050102010706020507" pitchFamily="18" charset="2"/>
              </a:rPr>
              <a:t>Αlpha</a:t>
            </a:r>
            <a:r>
              <a:rPr lang="en-US" altLang="en-US" sz="2600" dirty="0">
                <a:sym typeface="Symbol" panose="05050102010706020507" pitchFamily="18" charset="2"/>
              </a:rPr>
              <a:t> (α) ranges between 0 and 1, and is usually 0.1 to 0.2.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4156424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67FB3-867C-4594-A64F-E8E384ABD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Simple Exponential Smoothing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E15C3-2527-4D2E-9F7A-8129276A34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1463675" cy="515937"/>
          </a:xfrm>
        </p:spPr>
        <p:txBody>
          <a:bodyPr/>
          <a:lstStyle/>
          <a:p>
            <a:r>
              <a:rPr lang="en-US" altLang="en-US" sz="2800" dirty="0"/>
              <a:t>Forecast:</a:t>
            </a:r>
            <a:endParaRPr lang="en-US" sz="2800" dirty="0"/>
          </a:p>
        </p:txBody>
      </p:sp>
      <p:graphicFrame>
        <p:nvGraphicFramePr>
          <p:cNvPr id="10" name="Object 2">
            <a:extLst>
              <a:ext uri="{FF2B5EF4-FFF2-40B4-BE49-F238E27FC236}">
                <a16:creationId xmlns:a16="http://schemas.microsoft.com/office/drawing/2014/main" id="{821C086A-A0CE-493C-9AEE-9864E5BFE6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218284"/>
              </p:ext>
            </p:extLst>
          </p:nvPr>
        </p:nvGraphicFramePr>
        <p:xfrm>
          <a:off x="2327275" y="1843088"/>
          <a:ext cx="3778250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0" name="Equation" r:id="rId4" imgW="2552400" imgH="406080" progId="Equation.DSMT4">
                  <p:embed/>
                </p:oleObj>
              </mc:Choice>
              <mc:Fallback>
                <p:oleObj name="Equation" r:id="rId4" imgW="2552400" imgH="406080" progId="Equation.DSMT4">
                  <p:embed/>
                  <p:pic>
                    <p:nvPicPr>
                      <p:cNvPr id="62468" name="Object 2">
                        <a:extLst>
                          <a:ext uri="{FF2B5EF4-FFF2-40B4-BE49-F238E27FC236}">
                            <a16:creationId xmlns:a16="http://schemas.microsoft.com/office/drawing/2014/main" id="{270E3BD3-EE66-41FD-9C18-5CDFF974FA1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7275" y="1843088"/>
                        <a:ext cx="3778250" cy="6016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F3FB49-3A4D-4F09-A8A9-72ADFDA0BF41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2819401"/>
            <a:ext cx="7543800" cy="1594212"/>
          </a:xfrm>
        </p:spPr>
        <p:txBody>
          <a:bodyPr/>
          <a:lstStyle/>
          <a:p>
            <a:pPr lvl="1" eaLnBrk="1" hangingPunct="1">
              <a:buFontTx/>
              <a:buNone/>
            </a:pPr>
            <a:r>
              <a:rPr lang="en-US" altLang="en-US" sz="2800" dirty="0"/>
              <a:t>F = forecast of demand</a:t>
            </a:r>
            <a:endParaRPr lang="en-US" altLang="en-US" sz="2800" i="1" dirty="0"/>
          </a:p>
          <a:p>
            <a:pPr lvl="1" eaLnBrk="1" hangingPunct="1">
              <a:buFontTx/>
              <a:buNone/>
            </a:pPr>
            <a:r>
              <a:rPr lang="en-US" altLang="en-US" sz="2800" dirty="0"/>
              <a:t>D = actual demand</a:t>
            </a:r>
          </a:p>
          <a:p>
            <a:pPr lvl="1" eaLnBrk="1" hangingPunct="1">
              <a:buFontTx/>
              <a:buNone/>
            </a:pPr>
            <a:r>
              <a:rPr lang="en-US" altLang="en-US" sz="2800" i="1" dirty="0"/>
              <a:t>t</a:t>
            </a:r>
            <a:r>
              <a:rPr lang="en-US" altLang="en-US" sz="2800" dirty="0"/>
              <a:t> = time period</a:t>
            </a:r>
            <a:endParaRPr lang="en-US" sz="28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96939C-CFCD-4D00-A275-96D7DB278CE0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20948" y="4648200"/>
            <a:ext cx="7543800" cy="1371599"/>
          </a:xfrm>
        </p:spPr>
        <p:txBody>
          <a:bodyPr/>
          <a:lstStyle/>
          <a:p>
            <a:pPr eaLnBrk="1" hangingPunct="1"/>
            <a:r>
              <a:rPr lang="en-US" altLang="en-US" sz="2800" dirty="0"/>
              <a:t>Assumes no trend, seasonality, or cycle</a:t>
            </a:r>
          </a:p>
          <a:p>
            <a:pPr eaLnBrk="1" hangingPunct="1"/>
            <a:r>
              <a:rPr lang="en-US" altLang="en-US" sz="2800" dirty="0"/>
              <a:t>Note: we are adjusting F</a:t>
            </a:r>
            <a:r>
              <a:rPr lang="en-US" altLang="en-US" sz="2800" baseline="-25000" dirty="0"/>
              <a:t>t</a:t>
            </a:r>
            <a:r>
              <a:rPr lang="en-US" altLang="en-US" sz="2800" dirty="0"/>
              <a:t> to get F</a:t>
            </a:r>
            <a:r>
              <a:rPr lang="en-US" altLang="en-US" sz="2800" baseline="-25000" dirty="0"/>
              <a:t>t+1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58134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1B4B5-DCA2-4684-9410-3505E0DEB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Exponential Smoothing -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2AFC38-8001-4C66-8676-8D4C7D3D1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4" y="1846263"/>
            <a:ext cx="8093075" cy="3716337"/>
          </a:xfrm>
        </p:spPr>
        <p:txBody>
          <a:bodyPr/>
          <a:lstStyle/>
          <a:p>
            <a:pPr marL="91440" indent="-91440" eaLnBrk="1" fontAlgn="auto" hangingPunct="1">
              <a:defRPr/>
            </a:pPr>
            <a:r>
              <a:rPr lang="en-US" altLang="en-US" sz="2400" dirty="0">
                <a:solidFill>
                  <a:srgbClr val="00B050"/>
                </a:solidFill>
              </a:rPr>
              <a:t>September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2400" dirty="0">
                <a:solidFill>
                  <a:srgbClr val="00B050"/>
                </a:solidFill>
              </a:rPr>
              <a:t>forecast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was 15, but </a:t>
            </a:r>
            <a:r>
              <a:rPr lang="en-US" altLang="en-US" sz="2400" dirty="0">
                <a:solidFill>
                  <a:srgbClr val="0070C0"/>
                </a:solidFill>
              </a:rPr>
              <a:t>September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2400" dirty="0">
                <a:solidFill>
                  <a:srgbClr val="0070C0"/>
                </a:solidFill>
              </a:rPr>
              <a:t>actual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sales were 13.</a:t>
            </a:r>
          </a:p>
          <a:p>
            <a:pPr marL="91440" indent="-91440" eaLnBrk="1" fontAlgn="auto" hangingPunct="1">
              <a:defRPr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 alpha (α) of 0.2.</a:t>
            </a:r>
          </a:p>
          <a:p>
            <a:pPr marL="91440" indent="-91440" eaLnBrk="1" fontAlgn="auto" hangingPunct="1">
              <a:defRPr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What is the </a:t>
            </a:r>
            <a:r>
              <a:rPr lang="en-US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October forecast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?</a:t>
            </a:r>
          </a:p>
          <a:p>
            <a:pPr eaLnBrk="1" fontAlgn="auto" hangingPunct="1">
              <a:defRPr/>
            </a:pPr>
            <a:r>
              <a:rPr lang="en-US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October forecast 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 </a:t>
            </a:r>
            <a:r>
              <a:rPr lang="en-US" altLang="en-US" sz="2400" dirty="0">
                <a:solidFill>
                  <a:srgbClr val="00B050"/>
                </a:solidFill>
              </a:rPr>
              <a:t>September forecast 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 α(</a:t>
            </a:r>
            <a:r>
              <a:rPr lang="en-US" altLang="en-US" sz="2400" dirty="0">
                <a:solidFill>
                  <a:srgbClr val="0070C0"/>
                </a:solidFill>
              </a:rPr>
              <a:t>September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2400" dirty="0">
                <a:solidFill>
                  <a:srgbClr val="0070C0"/>
                </a:solidFill>
              </a:rPr>
              <a:t>actual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− </a:t>
            </a:r>
            <a:r>
              <a:rPr lang="en-US" altLang="en-US" sz="2400" dirty="0">
                <a:solidFill>
                  <a:srgbClr val="00B050"/>
                </a:solidFill>
              </a:rPr>
              <a:t>September forecast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  <a:p>
            <a:pPr eaLnBrk="1" fontAlgn="auto" hangingPunct="1">
              <a:defRPr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                      = 15 + 0.2(13 − 15)</a:t>
            </a:r>
          </a:p>
          <a:p>
            <a:pPr marL="236538" lvl="1" indent="-236538" eaLnBrk="1" fontAlgn="auto" hangingPunct="1">
              <a:buFontTx/>
              <a:buNone/>
              <a:defRPr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                      = 15 − 0.4 = </a:t>
            </a:r>
            <a:r>
              <a:rPr lang="en-US" altLang="en-US" sz="2400" b="1" u="sng" dirty="0">
                <a:solidFill>
                  <a:schemeClr val="tx1"/>
                </a:solidFill>
              </a:rPr>
              <a:t>14.6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744246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4D290-5596-4479-878E-6DCE746CD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Time-Series Data </a:t>
            </a:r>
            <a:r>
              <a:rPr lang="en-US" sz="2800" dirty="0"/>
              <a:t>(Figure 10.3)</a:t>
            </a:r>
          </a:p>
        </p:txBody>
      </p:sp>
      <p:pic>
        <p:nvPicPr>
          <p:cNvPr id="7" name="Picture 6" descr="Graph illustrates the time-series data from table 10.4.">
            <a:extLst>
              <a:ext uri="{FF2B5EF4-FFF2-40B4-BE49-F238E27FC236}">
                <a16:creationId xmlns:a16="http://schemas.microsoft.com/office/drawing/2014/main" id="{B5014E1D-95C5-4DFE-B34F-B1A0524223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499" y="1940732"/>
            <a:ext cx="5581000" cy="2976534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EB9E38-6D00-4845-BB47-3D966F1835B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5105400"/>
            <a:ext cx="7543800" cy="762000"/>
          </a:xfrm>
        </p:spPr>
        <p:txBody>
          <a:bodyPr/>
          <a:lstStyle/>
          <a:p>
            <a:pPr algn="ctr"/>
            <a:r>
              <a:rPr lang="en-US" altLang="en-US" sz="2400" dirty="0">
                <a:solidFill>
                  <a:schemeClr val="tx1"/>
                </a:solidFill>
              </a:rPr>
              <a:t>Note: The forecast is smoother as the value of alpha (α) is reduced.</a:t>
            </a:r>
            <a:endParaRPr lang="en-US" sz="24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78294BE-C25D-439A-B8EF-5951647413F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2816352" y="6035040"/>
            <a:ext cx="3355848" cy="228600"/>
          </a:xfrm>
        </p:spPr>
        <p:txBody>
          <a:bodyPr/>
          <a:lstStyle/>
          <a:p>
            <a:pPr algn="ctr"/>
            <a:r>
              <a:rPr lang="en-US" sz="1200" u="sng" dirty="0">
                <a:hlinkClick r:id="rId4" action="ppaction://hlinksldjump"/>
              </a:rPr>
              <a:t>Access the text alternative for slide images.</a:t>
            </a:r>
          </a:p>
        </p:txBody>
      </p:sp>
    </p:spTree>
    <p:extLst>
      <p:ext uri="{BB962C8B-B14F-4D97-AF65-F5344CB8AC3E}">
        <p14:creationId xmlns:p14="http://schemas.microsoft.com/office/powerpoint/2010/main" val="3598188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49FD5-816D-4A3F-82FE-099B4A2FC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Forecast Accuracy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87941-D47E-4CF5-8504-4F05531FA6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3716337"/>
          </a:xfrm>
        </p:spPr>
        <p:txBody>
          <a:bodyPr/>
          <a:lstStyle/>
          <a:p>
            <a:pPr eaLnBrk="1" hangingPunct="1"/>
            <a:r>
              <a:rPr lang="en-US" altLang="en-US" sz="2800" dirty="0"/>
              <a:t>Firms should estimate forecast accuracy:</a:t>
            </a:r>
          </a:p>
          <a:p>
            <a:pPr lvl="1" eaLnBrk="1" hangingPunct="1"/>
            <a:r>
              <a:rPr lang="en-US" altLang="en-US" sz="2600" dirty="0"/>
              <a:t>To monitor erratic demand observations or “outliers.”</a:t>
            </a:r>
          </a:p>
          <a:p>
            <a:pPr lvl="1" eaLnBrk="1" hangingPunct="1"/>
            <a:r>
              <a:rPr lang="en-US" altLang="en-US" sz="2600" dirty="0"/>
              <a:t>To determine when the forecasting method is no longer tracking actual demand.</a:t>
            </a:r>
          </a:p>
          <a:p>
            <a:pPr lvl="1" eaLnBrk="1" hangingPunct="1"/>
            <a:r>
              <a:rPr lang="en-US" altLang="en-US" sz="2600" dirty="0"/>
              <a:t>To determine the parameter values that provide the forecast with the least error.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6179064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77E3E-D6EE-4455-91A0-896EEE5A6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Forecast Accuracy Measures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F31A19-65A2-4192-A4C6-D0A278177D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6" y="1846263"/>
            <a:ext cx="2136774" cy="820737"/>
          </a:xfrm>
        </p:spPr>
        <p:txBody>
          <a:bodyPr/>
          <a:lstStyle/>
          <a:p>
            <a:r>
              <a:rPr lang="en-US" sz="2200" dirty="0"/>
              <a:t>Cumulative sum of forecast errors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80234A0-9B54-469F-843A-54520BE6B3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7246325"/>
              </p:ext>
            </p:extLst>
          </p:nvPr>
        </p:nvGraphicFramePr>
        <p:xfrm>
          <a:off x="3092450" y="1905000"/>
          <a:ext cx="14097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66" name="Equation" r:id="rId4" imgW="1409400" imgH="634680" progId="Equation.DSMT4">
                  <p:embed/>
                </p:oleObj>
              </mc:Choice>
              <mc:Fallback>
                <p:oleObj name="Equation" r:id="rId4" imgW="1409400" imgH="634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92450" y="1905000"/>
                        <a:ext cx="14097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0769D7-1782-48A9-89C6-887196E38BC1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3522663"/>
            <a:ext cx="2150853" cy="515937"/>
          </a:xfrm>
        </p:spPr>
        <p:txBody>
          <a:bodyPr/>
          <a:lstStyle/>
          <a:p>
            <a:r>
              <a:rPr lang="en-US" sz="2200" dirty="0"/>
              <a:t>Mean square error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CDDF0E6-4300-4E59-92FD-95FC73AC39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11250"/>
              </p:ext>
            </p:extLst>
          </p:nvPr>
        </p:nvGraphicFramePr>
        <p:xfrm>
          <a:off x="3106738" y="3224213"/>
          <a:ext cx="14732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67" name="Equation" r:id="rId6" imgW="1562040" imgH="977760" progId="Equation.DSMT4">
                  <p:embed/>
                </p:oleObj>
              </mc:Choice>
              <mc:Fallback>
                <p:oleObj name="Equation" r:id="rId6" imgW="1562040" imgH="977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06738" y="3224213"/>
                        <a:ext cx="14732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6A98C1B-5A08-42D8-AA8A-A35958D0B72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20949" y="4495800"/>
            <a:ext cx="1846051" cy="779463"/>
          </a:xfrm>
        </p:spPr>
        <p:txBody>
          <a:bodyPr/>
          <a:lstStyle/>
          <a:p>
            <a:r>
              <a:rPr lang="en-US" sz="2200" dirty="0"/>
              <a:t>Mean absolute deviation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883DC92-5458-447B-A53E-EF55F93F14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298997"/>
              </p:ext>
            </p:extLst>
          </p:nvPr>
        </p:nvGraphicFramePr>
        <p:xfrm>
          <a:off x="2708275" y="4465638"/>
          <a:ext cx="155257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68" name="Equation" r:id="rId8" imgW="1663560" imgH="977760" progId="Equation.DSMT4">
                  <p:embed/>
                </p:oleObj>
              </mc:Choice>
              <mc:Fallback>
                <p:oleObj name="Equation" r:id="rId8" imgW="1663560" imgH="977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08275" y="4465638"/>
                        <a:ext cx="1552575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6F30AA-92B0-48CD-B0C9-CC2A763D6DC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724400" y="1998663"/>
            <a:ext cx="2136774" cy="820737"/>
          </a:xfrm>
        </p:spPr>
        <p:txBody>
          <a:bodyPr/>
          <a:lstStyle/>
          <a:p>
            <a:r>
              <a:rPr lang="en-US" sz="2200" dirty="0"/>
              <a:t>Mean absolute percentage errors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BC9EDA3-C9FA-4670-A65B-FB5A92CEE0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696476"/>
              </p:ext>
            </p:extLst>
          </p:nvPr>
        </p:nvGraphicFramePr>
        <p:xfrm>
          <a:off x="6983413" y="1908175"/>
          <a:ext cx="1917700" cy="97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69" name="Equation" r:id="rId10" imgW="2387520" imgH="1218960" progId="Equation.DSMT4">
                  <p:embed/>
                </p:oleObj>
              </mc:Choice>
              <mc:Fallback>
                <p:oleObj name="Equation" r:id="rId10" imgW="2387520" imgH="1218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83413" y="1908175"/>
                        <a:ext cx="1917700" cy="979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44FB927-DCF4-46D9-8826-FAC2366B1180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800600" y="3276600"/>
            <a:ext cx="1966638" cy="423861"/>
          </a:xfrm>
        </p:spPr>
        <p:txBody>
          <a:bodyPr/>
          <a:lstStyle/>
          <a:p>
            <a:r>
              <a:rPr lang="en-US" sz="2200" dirty="0"/>
              <a:t>Tracking signal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2AF11D2-4792-424A-841D-FDEC723B58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983801"/>
              </p:ext>
            </p:extLst>
          </p:nvPr>
        </p:nvGraphicFramePr>
        <p:xfrm>
          <a:off x="6629400" y="3124200"/>
          <a:ext cx="15240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0" name="Equation" r:id="rId12" imgW="1523880" imgH="799920" progId="Equation.DSMT4">
                  <p:embed/>
                </p:oleObj>
              </mc:Choice>
              <mc:Fallback>
                <p:oleObj name="Equation" r:id="rId12" imgW="1523880" imgH="799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29400" y="3124200"/>
                        <a:ext cx="152400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38456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693D8-64E5-43A8-AB32-880996B00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Advanced Time-Series Forecasting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B87B6-3284-4AF1-9D84-47388BF062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1049337"/>
          </a:xfrm>
        </p:spPr>
        <p:txBody>
          <a:bodyPr/>
          <a:lstStyle/>
          <a:p>
            <a:pPr eaLnBrk="1" hangingPunct="1"/>
            <a:r>
              <a:rPr lang="en-US" altLang="en-US" sz="2800" dirty="0"/>
              <a:t>Adaptive exponential smoothing</a:t>
            </a:r>
          </a:p>
          <a:p>
            <a:pPr lvl="1" eaLnBrk="1" hangingPunct="1"/>
            <a:r>
              <a:rPr lang="en-US" altLang="en-US" sz="2600" dirty="0"/>
              <a:t>Smoothing coefficient (</a:t>
            </a:r>
            <a:r>
              <a:rPr lang="en-US" altLang="en-US" sz="2600" dirty="0">
                <a:sym typeface="Symbol" panose="05050102010706020507" pitchFamily="18" charset="2"/>
              </a:rPr>
              <a:t></a:t>
            </a:r>
            <a:r>
              <a:rPr lang="en-US" altLang="en-US" sz="2600" dirty="0"/>
              <a:t>) is varied.</a:t>
            </a:r>
            <a:endParaRPr lang="en-US" sz="26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DC08B7-CC2C-4B3B-B0C2-D833FD23813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3048000"/>
            <a:ext cx="7543800" cy="1049337"/>
          </a:xfrm>
        </p:spPr>
        <p:txBody>
          <a:bodyPr/>
          <a:lstStyle/>
          <a:p>
            <a:pPr eaLnBrk="1" hangingPunct="1"/>
            <a:r>
              <a:rPr lang="en-US" altLang="en-US" sz="2800" dirty="0"/>
              <a:t>Mathematical models</a:t>
            </a:r>
          </a:p>
          <a:p>
            <a:pPr lvl="1" eaLnBrk="1" hangingPunct="1"/>
            <a:r>
              <a:rPr lang="en-US" altLang="en-US" sz="2600" dirty="0"/>
              <a:t>Linear or nonlinear.</a:t>
            </a:r>
            <a:endParaRPr lang="en-US" sz="26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A2972B3-02D2-40F0-9412-26CD496F4D4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20948" y="4343400"/>
            <a:ext cx="7543800" cy="1065212"/>
          </a:xfrm>
        </p:spPr>
        <p:txBody>
          <a:bodyPr/>
          <a:lstStyle/>
          <a:p>
            <a:pPr eaLnBrk="1" hangingPunct="1"/>
            <a:r>
              <a:rPr lang="en-US" altLang="en-US" sz="2800" dirty="0"/>
              <a:t>Box-Jenkins method</a:t>
            </a:r>
          </a:p>
          <a:p>
            <a:pPr lvl="1" eaLnBrk="1" hangingPunct="1"/>
            <a:r>
              <a:rPr lang="en-US" altLang="en-US" sz="2600" dirty="0"/>
              <a:t>Requires about 60 periods of past data.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3584231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4D290-5596-4479-878E-6DCE746CD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Causal Forecasting Analytics</a:t>
            </a:r>
            <a:endParaRPr lang="en-US" sz="1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9932C1-E8C1-47B4-A2F5-A1B5847E9F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744537"/>
          </a:xfrm>
        </p:spPr>
        <p:txBody>
          <a:bodyPr/>
          <a:lstStyle/>
          <a:p>
            <a:pPr eaLnBrk="1" fontAlgn="auto" hangingPunct="1">
              <a:defRPr/>
            </a:pPr>
            <a:r>
              <a:rPr lang="en-US" sz="2200" dirty="0"/>
              <a:t>Cause-and-effect model, using a data set of other variables to predict demand (forecast).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A2655E-2F29-46A6-A51C-2C5487C7D29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2325" y="2700338"/>
            <a:ext cx="4511675" cy="3243262"/>
          </a:xfrm>
        </p:spPr>
        <p:txBody>
          <a:bodyPr/>
          <a:lstStyle/>
          <a:p>
            <a:pPr eaLnBrk="1" hangingPunct="1"/>
            <a:r>
              <a:rPr lang="en-US" altLang="en-US" sz="2200" dirty="0"/>
              <a:t>Examples:</a:t>
            </a:r>
          </a:p>
          <a:p>
            <a:pPr lvl="1" eaLnBrk="1" hangingPunct="1"/>
            <a:r>
              <a:rPr lang="en-US" altLang="en-US" sz="2000" dirty="0"/>
              <a:t>Use population and location characteristics to forecast restaurant sales.</a:t>
            </a:r>
          </a:p>
          <a:p>
            <a:pPr lvl="1" eaLnBrk="1" hangingPunct="1"/>
            <a:r>
              <a:rPr lang="en-US" altLang="en-US" sz="2000" dirty="0"/>
              <a:t>Use supply chain data on inventory levels to forecast sales of new generation products such as cell phones.</a:t>
            </a:r>
          </a:p>
          <a:p>
            <a:pPr lvl="1" eaLnBrk="1" hangingPunct="1"/>
            <a:r>
              <a:rPr lang="en-US" altLang="en-US" sz="2000" dirty="0"/>
              <a:t>Use day of week and attendance of entertainment event at same venue to forecast expected guests at casino.</a:t>
            </a:r>
            <a:endParaRPr lang="en-US" sz="2000" b="1" dirty="0"/>
          </a:p>
        </p:txBody>
      </p:sp>
      <p:pic>
        <p:nvPicPr>
          <p:cNvPr id="7" name="Picture 3" descr="A roulette table&#10;&#10;Description automatically generated">
            <a:extLst>
              <a:ext uri="{FF2B5EF4-FFF2-40B4-BE49-F238E27FC236}">
                <a16:creationId xmlns:a16="http://schemas.microsoft.com/office/drawing/2014/main" id="{FD5756A7-4070-4A32-8C45-D6E1CEA1D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19400"/>
            <a:ext cx="3657600" cy="241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1B14DA2D-C3F9-4EEB-A809-8443A6490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4912" y="5273654"/>
            <a:ext cx="22160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900">
                <a:solidFill>
                  <a:srgbClr val="211D1E"/>
                </a:solidFill>
                <a:latin typeface="Proxima Nova Rg"/>
              </a:rPr>
              <a:t>Steve Allen/Brand X Pictures/Jupiterimages </a:t>
            </a:r>
            <a:endParaRPr lang="en-US" altLang="en-US" sz="900"/>
          </a:p>
        </p:txBody>
      </p:sp>
    </p:spTree>
    <p:extLst>
      <p:ext uri="{BB962C8B-B14F-4D97-AF65-F5344CB8AC3E}">
        <p14:creationId xmlns:p14="http://schemas.microsoft.com/office/powerpoint/2010/main" val="1827429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58EA1-8785-4CB1-9FF9-0EDEF9853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325" y="533400"/>
            <a:ext cx="7543800" cy="1143000"/>
          </a:xfrm>
        </p:spPr>
        <p:txBody>
          <a:bodyPr/>
          <a:lstStyle/>
          <a:p>
            <a:pPr>
              <a:defRPr/>
            </a:pPr>
            <a:r>
              <a:rPr lang="en-US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Chapter 10 Learning Objectives</a:t>
            </a:r>
            <a:endParaRPr lang="en-US" sz="1000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A8477-DEC2-4690-8D56-B1237B6CA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4" y="1846263"/>
            <a:ext cx="8016876" cy="4377556"/>
          </a:xfrm>
        </p:spPr>
        <p:txBody>
          <a:bodyPr/>
          <a:lstStyle/>
          <a:p>
            <a:pPr marL="292608" indent="-292608" eaLnBrk="1" fontAlgn="auto" hangingPunct="1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 10.1 Describe why forecasting is important.</a:t>
            </a:r>
          </a:p>
          <a:p>
            <a:pPr marL="292608" indent="-292608" eaLnBrk="1" fontAlgn="auto" hangingPunct="1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 10.2 Describe the four common methods of qualitative forecasting.</a:t>
            </a:r>
          </a:p>
          <a:p>
            <a:pPr marL="292608" indent="-292608" eaLnBrk="1" fontAlgn="auto" hangingPunct="1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 10.3 Use forecast analytics to calculate a moving average and exponential smoothed average.</a:t>
            </a:r>
          </a:p>
          <a:p>
            <a:pPr marL="292608" indent="-292608" eaLnBrk="1" fontAlgn="auto" hangingPunct="1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 10.4 Evaluate forecast accuracy using a variety of methods.</a:t>
            </a:r>
          </a:p>
          <a:p>
            <a:pPr marL="292608" indent="-292608" eaLnBrk="1" fontAlgn="auto" hangingPunct="1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 10.5 Carry out forecast analytics for a causal model.</a:t>
            </a:r>
          </a:p>
          <a:p>
            <a:pPr marL="292608" indent="-292608" eaLnBrk="1" fontAlgn="auto" hangingPunct="1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 10.6 Evaluate factors that impact forecasting method selection.</a:t>
            </a:r>
          </a:p>
          <a:p>
            <a:pPr marL="292608" indent="-292608" eaLnBrk="1" fontAlgn="auto" hangingPunct="1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 10.7 Describe how big data analytics are used to forecast.</a:t>
            </a:r>
          </a:p>
          <a:p>
            <a:pPr marL="292608" indent="-292608" eaLnBrk="1" fontAlgn="auto" hangingPunct="1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 10.8 Explain the benefits and costs of C</a:t>
            </a:r>
            <a:r>
              <a:rPr lang="en-US" sz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r>
              <a:rPr lang="en-US" sz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</a:t>
            </a:r>
            <a:r>
              <a:rPr lang="en-US" sz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R.</a:t>
            </a:r>
          </a:p>
          <a:p>
            <a:pPr marL="292608" indent="-292608" eaLnBrk="1" fontAlgn="auto" hangingPunct="1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 10.9 Solve advanced forecasting problems (chapter supplement).</a:t>
            </a:r>
            <a:endParaRPr lang="en-US" sz="2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FC8D7-3BF4-4A26-A11A-F9AC71FBB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Causal Forecasting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61088B-643F-4270-8283-F547403740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4487094" cy="515937"/>
          </a:xfrm>
        </p:spPr>
        <p:txBody>
          <a:bodyPr/>
          <a:lstStyle/>
          <a:p>
            <a:r>
              <a:rPr lang="en-US" sz="2800" dirty="0"/>
              <a:t>The general regression model: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F7A16FF-18FA-4461-8BA3-8176AC0EF7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768629"/>
              </p:ext>
            </p:extLst>
          </p:nvPr>
        </p:nvGraphicFramePr>
        <p:xfrm>
          <a:off x="5334000" y="1879759"/>
          <a:ext cx="1369060" cy="380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8" name="Equation" r:id="rId4" imgW="1231560" imgH="342720" progId="Equation.DSMT4">
                  <p:embed/>
                </p:oleObj>
              </mc:Choice>
              <mc:Fallback>
                <p:oleObj name="Equation" r:id="rId4" imgW="123156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34000" y="1879759"/>
                        <a:ext cx="1369060" cy="3806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7A37BE-F9DA-47AD-8FA6-402D201F26B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2590800"/>
            <a:ext cx="4665452" cy="2362200"/>
          </a:xfrm>
        </p:spPr>
        <p:txBody>
          <a:bodyPr/>
          <a:lstStyle/>
          <a:p>
            <a:pPr eaLnBrk="1" hangingPunct="1"/>
            <a:r>
              <a:rPr lang="en-US" altLang="en-US" sz="2800" dirty="0"/>
              <a:t>Other forms of causal model:</a:t>
            </a:r>
          </a:p>
          <a:p>
            <a:pPr lvl="1" eaLnBrk="1" hangingPunct="1"/>
            <a:r>
              <a:rPr lang="en-US" altLang="en-US" sz="2600" dirty="0"/>
              <a:t>Econometric.</a:t>
            </a:r>
          </a:p>
          <a:p>
            <a:pPr lvl="1" eaLnBrk="1" hangingPunct="1"/>
            <a:r>
              <a:rPr lang="en-US" altLang="en-US" sz="2600" dirty="0"/>
              <a:t>Input-output.</a:t>
            </a:r>
          </a:p>
          <a:p>
            <a:pPr lvl="1" eaLnBrk="1" hangingPunct="1"/>
            <a:r>
              <a:rPr lang="en-US" altLang="en-US" sz="2600" dirty="0"/>
              <a:t>Simulation models.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4061635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D7C95-FEF2-423F-8B2F-9600F9D85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Causal Model - Example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5FA6A946-2152-4B4D-8BA9-B960C9DEC8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26252"/>
              </p:ext>
            </p:extLst>
          </p:nvPr>
        </p:nvGraphicFramePr>
        <p:xfrm>
          <a:off x="685800" y="1930400"/>
          <a:ext cx="4038600" cy="370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351000326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04311942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37659910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b="1" i="1" dirty="0">
                          <a:solidFill>
                            <a:srgbClr val="002060"/>
                          </a:solidFill>
                        </a:rPr>
                        <a:t>I</a:t>
                      </a:r>
                      <a:r>
                        <a:rPr lang="en-US" b="1" i="1" baseline="-25000" dirty="0">
                          <a:solidFill>
                            <a:srgbClr val="002060"/>
                          </a:solidFill>
                        </a:rPr>
                        <a:t>t</a:t>
                      </a:r>
                      <a:endParaRPr lang="en-IN" b="1" i="1" baseline="-25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i="1" dirty="0">
                          <a:solidFill>
                            <a:srgbClr val="002060"/>
                          </a:solidFill>
                        </a:rPr>
                        <a:t>D</a:t>
                      </a:r>
                      <a:r>
                        <a:rPr lang="en-US" b="1" i="1" baseline="-25000" dirty="0">
                          <a:solidFill>
                            <a:srgbClr val="002060"/>
                          </a:solidFill>
                        </a:rPr>
                        <a:t>t</a:t>
                      </a:r>
                      <a:endParaRPr lang="en-IN" b="1" i="1" baseline="-25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i="1" dirty="0">
                          <a:solidFill>
                            <a:srgbClr val="002060"/>
                          </a:solidFill>
                        </a:rPr>
                        <a:t>F</a:t>
                      </a:r>
                      <a:r>
                        <a:rPr lang="en-US" b="1" i="1" baseline="-25000" dirty="0">
                          <a:solidFill>
                            <a:srgbClr val="002060"/>
                          </a:solidFill>
                        </a:rPr>
                        <a:t>t</a:t>
                      </a:r>
                      <a:endParaRPr lang="en-IN" b="1" i="1" baseline="-25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9657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2060"/>
                          </a:solidFill>
                        </a:rPr>
                        <a:t>34.6</a:t>
                      </a:r>
                      <a:endParaRPr lang="en-IN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2060"/>
                          </a:solidFill>
                        </a:rPr>
                        <a:t>120</a:t>
                      </a:r>
                      <a:endParaRPr lang="en-IN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b="1" dirty="0">
                          <a:solidFill>
                            <a:srgbClr val="002060"/>
                          </a:solidFill>
                        </a:rPr>
                        <a:t>121.15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2239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2060"/>
                          </a:solidFill>
                        </a:rPr>
                        <a:t>35.7</a:t>
                      </a:r>
                      <a:endParaRPr lang="en-IN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2060"/>
                          </a:solidFill>
                        </a:rPr>
                        <a:t>124</a:t>
                      </a:r>
                      <a:endParaRPr lang="en-IN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b="1" dirty="0">
                          <a:solidFill>
                            <a:srgbClr val="002060"/>
                          </a:solidFill>
                        </a:rPr>
                        <a:t>123.786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68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2060"/>
                          </a:solidFill>
                        </a:rPr>
                        <a:t>36.3</a:t>
                      </a:r>
                      <a:endParaRPr lang="en-IN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2060"/>
                          </a:solidFill>
                        </a:rPr>
                        <a:t>119</a:t>
                      </a:r>
                      <a:endParaRPr lang="en-IN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b="1" dirty="0">
                          <a:solidFill>
                            <a:srgbClr val="002060"/>
                          </a:solidFill>
                        </a:rPr>
                        <a:t>125.224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6297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2060"/>
                          </a:solidFill>
                        </a:rPr>
                        <a:t>35.2</a:t>
                      </a:r>
                      <a:endParaRPr lang="en-IN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2060"/>
                          </a:solidFill>
                        </a:rPr>
                        <a:t>124</a:t>
                      </a:r>
                      <a:endParaRPr lang="en-IN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b="1" dirty="0">
                          <a:solidFill>
                            <a:srgbClr val="002060"/>
                          </a:solidFill>
                        </a:rPr>
                        <a:t>122.588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249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2060"/>
                          </a:solidFill>
                        </a:rPr>
                        <a:t>35.7</a:t>
                      </a:r>
                      <a:endParaRPr lang="en-IN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2060"/>
                          </a:solidFill>
                        </a:rPr>
                        <a:t>125</a:t>
                      </a:r>
                      <a:endParaRPr lang="en-IN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b="1" dirty="0">
                          <a:solidFill>
                            <a:srgbClr val="002060"/>
                          </a:solidFill>
                        </a:rPr>
                        <a:t>123.786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941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2060"/>
                          </a:solidFill>
                        </a:rPr>
                        <a:t>36.4</a:t>
                      </a:r>
                      <a:endParaRPr lang="en-IN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2060"/>
                          </a:solidFill>
                        </a:rPr>
                        <a:t>130</a:t>
                      </a:r>
                      <a:endParaRPr lang="en-IN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b="1" dirty="0">
                          <a:solidFill>
                            <a:srgbClr val="002060"/>
                          </a:solidFill>
                        </a:rPr>
                        <a:t>125.464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189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2060"/>
                          </a:solidFill>
                        </a:rPr>
                        <a:t>37.6</a:t>
                      </a:r>
                      <a:endParaRPr lang="en-IN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IN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IN" b="1" dirty="0">
                          <a:solidFill>
                            <a:srgbClr val="002060"/>
                          </a:solidFill>
                        </a:rPr>
                        <a:t>128.34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590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b="1" dirty="0">
                          <a:solidFill>
                            <a:srgbClr val="002060"/>
                          </a:solidFill>
                        </a:rPr>
                        <a:t>Intercept (a)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>
                          <a:solidFill>
                            <a:srgbClr val="002060"/>
                          </a:solidFill>
                        </a:rPr>
                        <a:t>38.230937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IN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6631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b="1" dirty="0">
                          <a:solidFill>
                            <a:srgbClr val="002060"/>
                          </a:solidFill>
                        </a:rPr>
                        <a:t>Slope (b)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>
                          <a:solidFill>
                            <a:srgbClr val="002060"/>
                          </a:solidFill>
                        </a:rPr>
                        <a:t>2.3965142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IN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31739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75DB9-1C1C-4156-AE69-A26EFB296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7800" y="1846263"/>
            <a:ext cx="3108324" cy="1887537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</a:pPr>
            <a:r>
              <a:rPr lang="en-US" altLang="en-US" sz="2400" dirty="0">
                <a:solidFill>
                  <a:schemeClr val="tx1"/>
                </a:solidFill>
              </a:rPr>
              <a:t>D</a:t>
            </a:r>
            <a:r>
              <a:rPr lang="en-US" altLang="en-US" sz="2400" baseline="-25000" dirty="0">
                <a:solidFill>
                  <a:schemeClr val="tx1"/>
                </a:solidFill>
              </a:rPr>
              <a:t>t</a:t>
            </a:r>
            <a:r>
              <a:rPr lang="en-US" altLang="en-US" sz="2400" dirty="0">
                <a:solidFill>
                  <a:schemeClr val="tx1"/>
                </a:solidFill>
              </a:rPr>
              <a:t> = actual sales in year t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</a:pPr>
            <a:r>
              <a:rPr lang="en-US" altLang="en-US" sz="2400" dirty="0">
                <a:solidFill>
                  <a:schemeClr val="tx1"/>
                </a:solidFill>
              </a:rPr>
              <a:t>F</a:t>
            </a:r>
            <a:r>
              <a:rPr lang="en-US" altLang="en-US" sz="2400" baseline="-25000" dirty="0">
                <a:solidFill>
                  <a:schemeClr val="tx1"/>
                </a:solidFill>
              </a:rPr>
              <a:t>t</a:t>
            </a:r>
            <a:r>
              <a:rPr lang="en-US" altLang="en-US" sz="2400" dirty="0">
                <a:solidFill>
                  <a:schemeClr val="tx1"/>
                </a:solidFill>
              </a:rPr>
              <a:t> = forecasted sales</a:t>
            </a:r>
          </a:p>
          <a:p>
            <a:pPr marL="457200" indent="-457200"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</a:pPr>
            <a:r>
              <a:rPr lang="en-US" altLang="en-US" sz="2400" dirty="0">
                <a:solidFill>
                  <a:schemeClr val="tx1"/>
                </a:solidFill>
              </a:rPr>
              <a:t>I</a:t>
            </a:r>
            <a:r>
              <a:rPr lang="en-US" altLang="en-US" sz="2400" baseline="-25000" dirty="0">
                <a:solidFill>
                  <a:schemeClr val="tx1"/>
                </a:solidFill>
              </a:rPr>
              <a:t>t</a:t>
            </a:r>
            <a:r>
              <a:rPr lang="en-US" altLang="en-US" sz="2400" dirty="0">
                <a:solidFill>
                  <a:schemeClr val="tx1"/>
                </a:solidFill>
              </a:rPr>
              <a:t> = median family income (000’s)</a:t>
            </a:r>
            <a:endParaRPr lang="en-US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0835A6-75FF-4C54-99A7-70CF010B584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256424" y="4495800"/>
            <a:ext cx="3108324" cy="515937"/>
          </a:xfrm>
        </p:spPr>
        <p:txBody>
          <a:bodyPr/>
          <a:lstStyle/>
          <a:p>
            <a:r>
              <a:rPr lang="en-US" altLang="en-US" sz="2400" b="1" dirty="0" err="1">
                <a:solidFill>
                  <a:schemeClr val="tx1"/>
                </a:solidFill>
              </a:rPr>
              <a:t>Y</a:t>
            </a:r>
            <a:r>
              <a:rPr lang="en-US" altLang="en-US" sz="2400" b="1" baseline="-25000" dirty="0" err="1">
                <a:solidFill>
                  <a:schemeClr val="tx1"/>
                </a:solidFill>
              </a:rPr>
              <a:t>t</a:t>
            </a:r>
            <a:r>
              <a:rPr lang="en-US" altLang="en-US" sz="2400" b="1" dirty="0">
                <a:solidFill>
                  <a:schemeClr val="tx1"/>
                </a:solidFill>
              </a:rPr>
              <a:t> = a + b(I</a:t>
            </a:r>
            <a:r>
              <a:rPr lang="en-US" altLang="en-US" sz="2400" b="1" baseline="-25000" dirty="0">
                <a:solidFill>
                  <a:schemeClr val="tx1"/>
                </a:solidFill>
              </a:rPr>
              <a:t>t</a:t>
            </a:r>
            <a:r>
              <a:rPr lang="en-US" altLang="en-US" sz="2400" b="1" dirty="0">
                <a:solidFill>
                  <a:schemeClr val="tx1"/>
                </a:solidFill>
              </a:rPr>
              <a:t>)</a:t>
            </a:r>
            <a:endParaRPr lang="en-US" sz="24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9200A04-BB31-4DAA-A5BD-1DE6D1F4B91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20948" y="5816031"/>
            <a:ext cx="7543800" cy="407787"/>
          </a:xfrm>
        </p:spPr>
        <p:txBody>
          <a:bodyPr/>
          <a:lstStyle/>
          <a:p>
            <a:r>
              <a:rPr lang="en-US" altLang="en-US" sz="2400" dirty="0">
                <a:solidFill>
                  <a:schemeClr val="tx1"/>
                </a:solidFill>
              </a:rPr>
              <a:t>F</a:t>
            </a:r>
            <a:r>
              <a:rPr lang="en-US" altLang="en-US" sz="2400" baseline="-25000" dirty="0">
                <a:solidFill>
                  <a:schemeClr val="tx1"/>
                </a:solidFill>
              </a:rPr>
              <a:t>7</a:t>
            </a:r>
            <a:r>
              <a:rPr lang="en-US" altLang="en-US" sz="2400" dirty="0">
                <a:solidFill>
                  <a:schemeClr val="tx1"/>
                </a:solidFill>
              </a:rPr>
              <a:t> = 38.23 + 2.397(37.6) = 128.34 = forecast for Period 7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929979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693D8-64E5-43A8-AB32-880996B00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Selecting a Forecasting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B87B6-3284-4AF1-9D84-47388BF062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1449387"/>
          </a:xfrm>
        </p:spPr>
        <p:txBody>
          <a:bodyPr/>
          <a:lstStyle/>
          <a:p>
            <a:pPr marL="274320" indent="-274320" eaLnBrk="1" fontAlgn="auto" hangingPunct="1"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 or decision characteristics</a:t>
            </a:r>
          </a:p>
          <a:p>
            <a:pPr lvl="1" eaLnBrk="1" fontAlgn="auto" hangingPunct="1"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Scheduling decision? Facility expansion?</a:t>
            </a:r>
          </a:p>
          <a:p>
            <a:pPr lvl="1" eaLnBrk="1" fontAlgn="auto" hangingPunct="1"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Short range? Long range?</a:t>
            </a:r>
            <a:endParaRPr lang="en-US" sz="26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DC08B7-CC2C-4B3B-B0C2-D833FD23813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3505200"/>
            <a:ext cx="7543800" cy="1049337"/>
          </a:xfrm>
        </p:spPr>
        <p:txBody>
          <a:bodyPr/>
          <a:lstStyle/>
          <a:p>
            <a:pPr marL="274320" indent="-274320" eaLnBrk="1" fontAlgn="auto" hangingPunct="1"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Data availability</a:t>
            </a:r>
          </a:p>
          <a:p>
            <a:pPr lvl="1" eaLnBrk="1" fontAlgn="auto" hangingPunct="1"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Quantity and quality.</a:t>
            </a:r>
            <a:endParaRPr lang="en-US" sz="26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A2972B3-02D2-40F0-9412-26CD496F4D4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20948" y="4724400"/>
            <a:ext cx="7543800" cy="1065212"/>
          </a:xfrm>
        </p:spPr>
        <p:txBody>
          <a:bodyPr/>
          <a:lstStyle/>
          <a:p>
            <a:pPr marL="274320" indent="-274320" eaLnBrk="1" fontAlgn="auto" hangingPunct="1"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Data pattern</a:t>
            </a:r>
          </a:p>
          <a:p>
            <a:pPr lvl="1" eaLnBrk="1" fontAlgn="auto" hangingPunct="1">
              <a:defRPr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Level? Unstable?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4571340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3DBED-8B38-4DB3-898F-88275BA0D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Big Data Analytics </a:t>
            </a:r>
            <a:r>
              <a:rPr lang="en-US" sz="1000" dirty="0"/>
              <a:t>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9D7C5A-CFE2-4904-A3F8-C71D0D3BD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2800" dirty="0"/>
              <a:t>Resources needed: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1362A8-9035-4E01-8A73-F9CE03AAAF4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2514600"/>
            <a:ext cx="2438400" cy="3429000"/>
          </a:xfrm>
        </p:spPr>
        <p:txBody>
          <a:bodyPr/>
          <a:lstStyle/>
          <a:p>
            <a:pPr>
              <a:defRPr/>
            </a:pPr>
            <a:r>
              <a:rPr lang="en-US" sz="2400" u="sng" dirty="0"/>
              <a:t>Data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Either firm’s own or acquire from elsewhere.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Quantitative (for example, past demand) or qualitative (for example, call center recordings).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8ABC140-2F6C-4E26-A8C4-A9CA6A58347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458496" y="2514600"/>
            <a:ext cx="2455654" cy="3429000"/>
          </a:xfrm>
        </p:spPr>
        <p:txBody>
          <a:bodyPr/>
          <a:lstStyle/>
          <a:p>
            <a:pPr>
              <a:defRPr/>
            </a:pPr>
            <a:r>
              <a:rPr lang="en-US" sz="2400" u="sng" dirty="0"/>
              <a:t>Tools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Hardware.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Software.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Data storage.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Tools for analysis.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81C144-B619-42C3-8E34-F9475B03BB1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5999" y="2514600"/>
            <a:ext cx="2438399" cy="3429000"/>
          </a:xfrm>
        </p:spPr>
        <p:txBody>
          <a:bodyPr/>
          <a:lstStyle/>
          <a:p>
            <a:pPr>
              <a:defRPr/>
            </a:pPr>
            <a:r>
              <a:rPr lang="en-US" sz="2400" u="sng" dirty="0"/>
              <a:t>Expertise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Data scientists.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Statisticians.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Analysists.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Technical skills needed but also understanding of industry and key challenges.</a:t>
            </a:r>
          </a:p>
        </p:txBody>
      </p:sp>
    </p:spTree>
    <p:extLst>
      <p:ext uri="{BB962C8B-B14F-4D97-AF65-F5344CB8AC3E}">
        <p14:creationId xmlns:p14="http://schemas.microsoft.com/office/powerpoint/2010/main" val="898199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4B857-612D-41D1-B270-C1A4EDFBB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Big Data Analytics </a:t>
            </a:r>
            <a:r>
              <a:rPr lang="en-US" sz="1000" dirty="0"/>
              <a:t>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A280FC-65EB-48D0-A590-7F9FB6C9A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6325" y="2970213"/>
            <a:ext cx="4740275" cy="1449387"/>
          </a:xfrm>
        </p:spPr>
        <p:txBody>
          <a:bodyPr/>
          <a:lstStyle/>
          <a:p>
            <a:pPr algn="ctr"/>
            <a:r>
              <a:rPr lang="en-US" altLang="en-US" sz="2800" b="1" dirty="0"/>
              <a:t>Walmart collects data on more than one million customer transactions every hour.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043005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9FA08-89CE-4E0A-B0C1-FFA66035F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Collaborative Planning, Forecasting, and Replenishment (C</a:t>
            </a:r>
            <a:r>
              <a:rPr lang="en-US" sz="100" dirty="0"/>
              <a:t> </a:t>
            </a:r>
            <a:r>
              <a:rPr lang="en-US" sz="4000" dirty="0"/>
              <a:t>P</a:t>
            </a:r>
            <a:r>
              <a:rPr lang="en-US" sz="100" dirty="0"/>
              <a:t> </a:t>
            </a:r>
            <a:r>
              <a:rPr lang="en-US" sz="4000" dirty="0"/>
              <a:t>F</a:t>
            </a:r>
            <a:r>
              <a:rPr lang="en-US" sz="100" dirty="0"/>
              <a:t> </a:t>
            </a:r>
            <a:r>
              <a:rPr lang="en-US" sz="4000" dirty="0"/>
              <a:t>R)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22C5620-1265-4276-A39E-012BD65ACE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2649537"/>
          </a:xfrm>
        </p:spPr>
        <p:txBody>
          <a:bodyPr/>
          <a:lstStyle/>
          <a:p>
            <a:r>
              <a:rPr lang="en-US" sz="2600" dirty="0"/>
              <a:t>Aim is to achieve more accurate forecasts.</a:t>
            </a:r>
          </a:p>
          <a:p>
            <a:r>
              <a:rPr lang="en-US" sz="2600" dirty="0"/>
              <a:t>Share information across supply chain with customers and suppliers.</a:t>
            </a:r>
          </a:p>
          <a:p>
            <a:pPr>
              <a:buClr>
                <a:srgbClr val="AB620E"/>
              </a:buClr>
            </a:pPr>
            <a:r>
              <a:rPr lang="en-US" sz="2600" dirty="0"/>
              <a:t>Compare forecasts.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If discrepancy observed, look for reason.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Reach a consensus forecast.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B05D461-63D0-4628-9024-D9F916EADA0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4719484"/>
            <a:ext cx="7865852" cy="1147917"/>
          </a:xfrm>
        </p:spPr>
        <p:txBody>
          <a:bodyPr/>
          <a:lstStyle/>
          <a:p>
            <a:r>
              <a:rPr lang="en-US" sz="2600" dirty="0"/>
              <a:t>Works best in B2B with few customers (for example, a manufacturer supplying a small number of large retailers).</a:t>
            </a:r>
          </a:p>
        </p:txBody>
      </p:sp>
    </p:spTree>
    <p:extLst>
      <p:ext uri="{BB962C8B-B14F-4D97-AF65-F5344CB8AC3E}">
        <p14:creationId xmlns:p14="http://schemas.microsoft.com/office/powerpoint/2010/main" val="9340045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9CD77-641A-47C2-BB11-E614B66B6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Chapter 10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6A2BC9-C94B-4E3A-8F32-A07EE256EA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4" y="1846263"/>
            <a:ext cx="8093075" cy="4402137"/>
          </a:xfrm>
        </p:spPr>
        <p:txBody>
          <a:bodyPr/>
          <a:lstStyle/>
          <a:p>
            <a:pPr marL="292608" indent="-292608" fontAlgn="auto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L</a:t>
            </a:r>
            <a:r>
              <a:rPr lang="en-US" sz="100" dirty="0"/>
              <a:t> </a:t>
            </a:r>
            <a:r>
              <a:rPr lang="en-US" sz="2200" dirty="0"/>
              <a:t>O 10.1 Describe why forecasting is important.</a:t>
            </a:r>
          </a:p>
          <a:p>
            <a:pPr marL="292608" indent="-292608" fontAlgn="auto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L</a:t>
            </a:r>
            <a:r>
              <a:rPr lang="en-US" sz="100" dirty="0"/>
              <a:t> </a:t>
            </a:r>
            <a:r>
              <a:rPr lang="en-US" sz="2200" dirty="0"/>
              <a:t>O 10.2 Describe the four common methods of qualitative forecasting.</a:t>
            </a:r>
          </a:p>
          <a:p>
            <a:pPr marL="292608" indent="-292608" fontAlgn="auto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L</a:t>
            </a:r>
            <a:r>
              <a:rPr lang="en-US" sz="100" dirty="0"/>
              <a:t> </a:t>
            </a:r>
            <a:r>
              <a:rPr lang="en-US" sz="2200" dirty="0"/>
              <a:t>O 10.3 Use forecast analytics to calculate a moving average and exponential smoothed average.</a:t>
            </a:r>
          </a:p>
          <a:p>
            <a:pPr marL="292608" indent="-292608" fontAlgn="auto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L</a:t>
            </a:r>
            <a:r>
              <a:rPr lang="en-US" sz="100" dirty="0"/>
              <a:t> </a:t>
            </a:r>
            <a:r>
              <a:rPr lang="en-US" sz="2200" dirty="0"/>
              <a:t>O 10.4 Evaluate forecast accuracy using a variety of methods.</a:t>
            </a:r>
          </a:p>
          <a:p>
            <a:pPr marL="292608" indent="-292608" fontAlgn="auto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L</a:t>
            </a:r>
            <a:r>
              <a:rPr lang="en-US" sz="100" dirty="0"/>
              <a:t> </a:t>
            </a:r>
            <a:r>
              <a:rPr lang="en-US" sz="2200" dirty="0"/>
              <a:t>O 10.5 Carry out forecast analytics for a causal model.</a:t>
            </a:r>
          </a:p>
          <a:p>
            <a:pPr marL="292608" indent="-292608" fontAlgn="auto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L</a:t>
            </a:r>
            <a:r>
              <a:rPr lang="en-US" sz="100" dirty="0"/>
              <a:t> </a:t>
            </a:r>
            <a:r>
              <a:rPr lang="en-US" sz="2200" dirty="0"/>
              <a:t>O 10.6 Evaluate factors that impact forecasting method selection.</a:t>
            </a:r>
          </a:p>
          <a:p>
            <a:pPr marL="292608" indent="-292608" fontAlgn="auto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L</a:t>
            </a:r>
            <a:r>
              <a:rPr lang="en-US" sz="100" dirty="0"/>
              <a:t> </a:t>
            </a:r>
            <a:r>
              <a:rPr lang="en-US" sz="2200" dirty="0"/>
              <a:t>O 10.7 Describe how big data analytics are used to forecast.</a:t>
            </a:r>
          </a:p>
          <a:p>
            <a:pPr marL="292608" indent="-292608" fontAlgn="auto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L</a:t>
            </a:r>
            <a:r>
              <a:rPr lang="en-US" sz="100" dirty="0"/>
              <a:t> </a:t>
            </a:r>
            <a:r>
              <a:rPr lang="en-US" sz="2200" dirty="0"/>
              <a:t>O 10.8 Explain the benefits and costs of C</a:t>
            </a:r>
            <a:r>
              <a:rPr lang="en-US" sz="100" dirty="0"/>
              <a:t> </a:t>
            </a:r>
            <a:r>
              <a:rPr lang="en-US" sz="2200" dirty="0"/>
              <a:t>P</a:t>
            </a:r>
            <a:r>
              <a:rPr lang="en-US" sz="100" dirty="0"/>
              <a:t> </a:t>
            </a:r>
            <a:r>
              <a:rPr lang="en-US" sz="2200" dirty="0"/>
              <a:t>F</a:t>
            </a:r>
            <a:r>
              <a:rPr lang="en-US" sz="100" dirty="0"/>
              <a:t> </a:t>
            </a:r>
            <a:r>
              <a:rPr lang="en-US" sz="2200" dirty="0"/>
              <a:t>R.</a:t>
            </a:r>
          </a:p>
          <a:p>
            <a:pPr marL="292608" indent="-292608" fontAlgn="auto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L</a:t>
            </a:r>
            <a:r>
              <a:rPr lang="en-US" sz="100" dirty="0"/>
              <a:t> </a:t>
            </a:r>
            <a:r>
              <a:rPr lang="en-US" sz="2200" dirty="0"/>
              <a:t>O 10.9 Solve advanced forecasting problems (chapter supplement).</a:t>
            </a:r>
          </a:p>
        </p:txBody>
      </p:sp>
    </p:spTree>
    <p:extLst>
      <p:ext uri="{BB962C8B-B14F-4D97-AF65-F5344CB8AC3E}">
        <p14:creationId xmlns:p14="http://schemas.microsoft.com/office/powerpoint/2010/main" val="9219616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9CD77-641A-47C2-BB11-E614B66B6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Questions for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6A2BC9-C94B-4E3A-8F32-A07EE256EA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4402137"/>
          </a:xfrm>
        </p:spPr>
        <p:txBody>
          <a:bodyPr/>
          <a:lstStyle/>
          <a:p>
            <a:pPr marL="292608" indent="-292608" fontAlgn="auto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Think of examples of products and services for which demand may be fairly easy to forecast, and that may be quite difficult to forecast.</a:t>
            </a:r>
          </a:p>
          <a:p>
            <a:pPr marL="292608" indent="-292608" fontAlgn="auto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Why are all firm functional areas – finance, accounting, H</a:t>
            </a:r>
            <a:r>
              <a:rPr lang="en-US" sz="100" dirty="0"/>
              <a:t> </a:t>
            </a:r>
            <a:r>
              <a:rPr lang="en-US" sz="2200" dirty="0"/>
              <a:t>R, marketing, I</a:t>
            </a:r>
            <a:r>
              <a:rPr lang="en-US" sz="100" dirty="0"/>
              <a:t> </a:t>
            </a:r>
            <a:r>
              <a:rPr lang="en-US" sz="2200" dirty="0"/>
              <a:t>T – involved in forecasting?</a:t>
            </a:r>
          </a:p>
          <a:p>
            <a:pPr marL="292608" indent="-292608" fontAlgn="auto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How do qualitative forecasting methods translate “information” into quantities?</a:t>
            </a:r>
          </a:p>
          <a:p>
            <a:pPr marL="292608" indent="-292608" fontAlgn="auto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When should a firm use a weighted moving average forecast, rather than the simple moving average?</a:t>
            </a:r>
          </a:p>
          <a:p>
            <a:pPr marL="292608" indent="-292608" fontAlgn="auto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What opportunities do big data and analytics create for firms?</a:t>
            </a:r>
          </a:p>
          <a:p>
            <a:pPr marL="292608" indent="-292608" fontAlgn="auto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Define “analysis paralysis” for forecasting. How does this happen? What can management do about it?</a:t>
            </a:r>
          </a:p>
        </p:txBody>
      </p:sp>
    </p:spTree>
    <p:extLst>
      <p:ext uri="{BB962C8B-B14F-4D97-AF65-F5344CB8AC3E}">
        <p14:creationId xmlns:p14="http://schemas.microsoft.com/office/powerpoint/2010/main" val="30625855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DC212-609B-44EF-8075-2B4606838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noProof="0" dirty="0"/>
              <a:t>Accessibility Content: Text Alternatives for Images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DE45D-FAD6-4D4A-9EC4-E0F68253F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000" dirty="0"/>
              <a:t>Time-Series Analytics </a:t>
            </a:r>
            <a:r>
              <a:rPr lang="en-US" sz="1000" dirty="0"/>
              <a:t>1 </a:t>
            </a:r>
            <a:r>
              <a:rPr lang="en-US" sz="4000" noProof="0" dirty="0"/>
              <a:t>– Text Alternative</a:t>
            </a:r>
          </a:p>
        </p:txBody>
      </p:sp>
      <p:sp>
        <p:nvSpPr>
          <p:cNvPr id="39939" name="Content Placeholder 2">
            <a:extLst>
              <a:ext uri="{FF2B5EF4-FFF2-40B4-BE49-F238E27FC236}">
                <a16:creationId xmlns:a16="http://schemas.microsoft.com/office/drawing/2014/main" id="{51C4718D-ABB5-4A49-AF6C-74D86A13F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304800"/>
          </a:xfrm>
        </p:spPr>
        <p:txBody>
          <a:bodyPr/>
          <a:lstStyle/>
          <a:p>
            <a:pPr algn="ctr"/>
            <a:r>
              <a:rPr lang="en-US" altLang="en-US" sz="1200" noProof="0" dirty="0">
                <a:solidFill>
                  <a:schemeClr val="tx1"/>
                </a:solidFill>
                <a:hlinkClick r:id="rId3" action="ppaction://hlinksldjump"/>
              </a:rPr>
              <a:t>Return to parent-slide containing images.</a:t>
            </a:r>
          </a:p>
        </p:txBody>
      </p:sp>
      <p:sp>
        <p:nvSpPr>
          <p:cNvPr id="39940" name="Content Placeholder 7">
            <a:extLst>
              <a:ext uri="{FF2B5EF4-FFF2-40B4-BE49-F238E27FC236}">
                <a16:creationId xmlns:a16="http://schemas.microsoft.com/office/drawing/2014/main" id="{34EE8DFE-FA6B-477E-9542-B9E5645CE60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19150" y="2209800"/>
            <a:ext cx="8020050" cy="37338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The graph shows the various components are stacked one on top of the other, beginning (moving bottom to top) with Random Error, which is represented by a line with many small variations up and down that extends horizontally across the </a:t>
            </a:r>
            <a:r>
              <a:rPr lang="en-US" i="1" dirty="0"/>
              <a:t>x</a:t>
            </a:r>
            <a:r>
              <a:rPr lang="en-US" dirty="0"/>
              <a:t>-axis. The second component is the Level, which is represented by a straight line that extends horizontally across the </a:t>
            </a:r>
            <a:r>
              <a:rPr lang="en-US" i="1" dirty="0"/>
              <a:t>x</a:t>
            </a:r>
            <a:r>
              <a:rPr lang="en-US" dirty="0"/>
              <a:t>-axis. The third component is the Trend, which is represented by a straight line that rises steadily along the </a:t>
            </a:r>
            <a:r>
              <a:rPr lang="en-US" i="1" dirty="0"/>
              <a:t>x</a:t>
            </a:r>
            <a:r>
              <a:rPr lang="en-US" dirty="0"/>
              <a:t>-axis. The fourth component is the Seasonal, which is represented by a line that rises and falls in a stair-step fashion as it extends along the </a:t>
            </a:r>
            <a:r>
              <a:rPr lang="en-US" i="1" dirty="0"/>
              <a:t>x</a:t>
            </a:r>
            <a:r>
              <a:rPr lang="en-US" dirty="0"/>
              <a:t>-axis. The final component is the Cycle, which is represented by a line that arcs gently upwards and downwards and upwards again as it extends in a wave along the </a:t>
            </a:r>
            <a:r>
              <a:rPr lang="en-US" i="1" dirty="0"/>
              <a:t>x</a:t>
            </a:r>
            <a:r>
              <a:rPr lang="en-US" dirty="0"/>
              <a:t>-axis.</a:t>
            </a:r>
            <a:endParaRPr lang="en-US" altLang="en-US" noProof="0" dirty="0"/>
          </a:p>
        </p:txBody>
      </p:sp>
      <p:sp>
        <p:nvSpPr>
          <p:cNvPr id="39941" name="Content Placeholder 8">
            <a:extLst>
              <a:ext uri="{FF2B5EF4-FFF2-40B4-BE49-F238E27FC236}">
                <a16:creationId xmlns:a16="http://schemas.microsoft.com/office/drawing/2014/main" id="{5DDCA250-E6D7-4A79-986C-9F176542DD9A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20738" y="6035675"/>
            <a:ext cx="7543800" cy="212725"/>
          </a:xfrm>
        </p:spPr>
        <p:txBody>
          <a:bodyPr/>
          <a:lstStyle/>
          <a:p>
            <a:pPr algn="ctr"/>
            <a:r>
              <a:rPr lang="en-US" altLang="en-US" sz="1200" noProof="0" dirty="0">
                <a:solidFill>
                  <a:schemeClr val="tx1"/>
                </a:solidFill>
                <a:hlinkClick r:id="rId3" action="ppaction://hlinksldjump"/>
              </a:rPr>
              <a:t>Return to parent-slide containing images.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10CD9-D840-4B4A-A655-0C87A8C7D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Forecasting for Decision Making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5A741-CBB1-46E5-9D36-2E4F2B616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1811337"/>
          </a:xfrm>
        </p:spPr>
        <p:txBody>
          <a:bodyPr/>
          <a:lstStyle/>
          <a:p>
            <a:pPr eaLnBrk="1" hangingPunct="1"/>
            <a:r>
              <a:rPr lang="en-US" altLang="en-US" sz="2600" dirty="0"/>
              <a:t>Forecasting demand for operations output</a:t>
            </a:r>
          </a:p>
          <a:p>
            <a:pPr lvl="1" eaLnBrk="1" hangingPunct="1"/>
            <a:r>
              <a:rPr lang="en-US" altLang="en-US" sz="2400" dirty="0"/>
              <a:t>Forecasting: what we think demand </a:t>
            </a:r>
            <a:r>
              <a:rPr lang="en-US" altLang="en-US" sz="2400" u="sng" dirty="0"/>
              <a:t>will</a:t>
            </a:r>
            <a:r>
              <a:rPr lang="en-US" altLang="en-US" sz="2400" dirty="0"/>
              <a:t> be.</a:t>
            </a:r>
          </a:p>
          <a:p>
            <a:pPr lvl="1" eaLnBrk="1" hangingPunct="1"/>
            <a:r>
              <a:rPr lang="en-US" altLang="en-US" sz="2400" dirty="0"/>
              <a:t>Planning: what we think demand </a:t>
            </a:r>
            <a:r>
              <a:rPr lang="en-US" altLang="en-US" sz="2400" u="sng" dirty="0"/>
              <a:t>should</a:t>
            </a:r>
            <a:r>
              <a:rPr lang="en-US" altLang="en-US" sz="2400" dirty="0"/>
              <a:t> be.</a:t>
            </a:r>
          </a:p>
          <a:p>
            <a:pPr lvl="1" eaLnBrk="1" hangingPunct="1"/>
            <a:r>
              <a:rPr lang="en-US" altLang="en-US" sz="2400" dirty="0"/>
              <a:t>Demand: may differ from sales.</a:t>
            </a:r>
            <a:endParaRPr lang="en-US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D5563B-1757-4BFB-9110-C9EE3694F94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3767139"/>
            <a:ext cx="7543800" cy="957261"/>
          </a:xfrm>
        </p:spPr>
        <p:txBody>
          <a:bodyPr/>
          <a:lstStyle/>
          <a:p>
            <a:r>
              <a:rPr lang="en-US" sz="2600" dirty="0"/>
              <a:t>Forecasts are used in all functional areas:</a:t>
            </a:r>
          </a:p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marketing, finance, human resources, etc.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772165-DE4B-4F04-AA33-46D5F13011C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20948" y="4833940"/>
            <a:ext cx="7865852" cy="1320798"/>
          </a:xfrm>
        </p:spPr>
        <p:txBody>
          <a:bodyPr/>
          <a:lstStyle/>
          <a:p>
            <a:pPr eaLnBrk="1" hangingPunct="1"/>
            <a:r>
              <a:rPr lang="en-US" altLang="en-US" sz="2600" dirty="0"/>
              <a:t>Forecasts are necessary for operations decision areas:</a:t>
            </a:r>
          </a:p>
          <a:p>
            <a:pPr lvl="1" eaLnBrk="1" hangingPunct="1"/>
            <a:r>
              <a:rPr lang="en-US" altLang="en-US" sz="2400" dirty="0"/>
              <a:t>process design, capacity planning, inventory management, scheduling.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834065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DE45D-FAD6-4D4A-9EC4-E0F68253F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000" dirty="0"/>
              <a:t>Time-Series Data </a:t>
            </a:r>
            <a:r>
              <a:rPr lang="en-US" sz="2800" dirty="0"/>
              <a:t>(Figure 10.2) </a:t>
            </a:r>
            <a:r>
              <a:rPr lang="en-US" sz="4000" noProof="0" dirty="0"/>
              <a:t>– Text Alternative</a:t>
            </a:r>
          </a:p>
        </p:txBody>
      </p:sp>
      <p:sp>
        <p:nvSpPr>
          <p:cNvPr id="39939" name="Content Placeholder 2">
            <a:extLst>
              <a:ext uri="{FF2B5EF4-FFF2-40B4-BE49-F238E27FC236}">
                <a16:creationId xmlns:a16="http://schemas.microsoft.com/office/drawing/2014/main" id="{51C4718D-ABB5-4A49-AF6C-74D86A13F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304800"/>
          </a:xfrm>
        </p:spPr>
        <p:txBody>
          <a:bodyPr/>
          <a:lstStyle/>
          <a:p>
            <a:pPr algn="ctr"/>
            <a:r>
              <a:rPr lang="en-US" altLang="en-US" sz="1200" noProof="0" dirty="0">
                <a:solidFill>
                  <a:schemeClr val="tx1"/>
                </a:solidFill>
                <a:hlinkClick r:id="rId3" action="ppaction://hlinksldjump"/>
              </a:rPr>
              <a:t>Return to parent-slide containing images.</a:t>
            </a:r>
          </a:p>
        </p:txBody>
      </p:sp>
      <p:sp>
        <p:nvSpPr>
          <p:cNvPr id="39940" name="Content Placeholder 7">
            <a:extLst>
              <a:ext uri="{FF2B5EF4-FFF2-40B4-BE49-F238E27FC236}">
                <a16:creationId xmlns:a16="http://schemas.microsoft.com/office/drawing/2014/main" id="{34EE8DFE-FA6B-477E-9542-B9E5645CE60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19150" y="2209800"/>
            <a:ext cx="8020050" cy="3733800"/>
          </a:xfrm>
        </p:spPr>
        <p:txBody>
          <a:bodyPr/>
          <a:lstStyle/>
          <a:p>
            <a:r>
              <a:rPr lang="en-US" sz="1400" dirty="0"/>
              <a:t>In this graph, the </a:t>
            </a:r>
            <a:r>
              <a:rPr lang="en-US" sz="1400" i="1" dirty="0"/>
              <a:t>x</a:t>
            </a:r>
            <a:r>
              <a:rPr lang="en-US" sz="1400" dirty="0"/>
              <a:t>-axis is labeled “Time period;” it begins at 0 and moves in regular increments of two to 16 (with 14 being the last increment specifically labeled). The </a:t>
            </a:r>
            <a:r>
              <a:rPr lang="en-US" sz="1400" i="1" dirty="0"/>
              <a:t>y</a:t>
            </a:r>
            <a:r>
              <a:rPr lang="en-US" sz="1400" dirty="0"/>
              <a:t>-axis is labeled “Demand;” it begins at 0 and moves upwards in regular increments of ten to 40. Lines extend from the numbered markers on each axis, forming a grid within the graph. A solid line representing the demand data begins at 1 on the </a:t>
            </a:r>
            <a:r>
              <a:rPr lang="en-US" sz="1400" i="1" dirty="0"/>
              <a:t>x</a:t>
            </a:r>
            <a:r>
              <a:rPr lang="en-US" sz="1400" dirty="0"/>
              <a:t>-axis and 10 on the </a:t>
            </a:r>
            <a:r>
              <a:rPr lang="en-US" sz="1400" i="1" dirty="0"/>
              <a:t>y</a:t>
            </a:r>
            <a:r>
              <a:rPr lang="en-US" sz="1400" dirty="0"/>
              <a:t>-axis, rises to 30 on the </a:t>
            </a:r>
            <a:r>
              <a:rPr lang="en-US" sz="1400" i="1" dirty="0"/>
              <a:t>y</a:t>
            </a:r>
            <a:r>
              <a:rPr lang="en-US" sz="1400" dirty="0"/>
              <a:t>-axis at 3 on the </a:t>
            </a:r>
            <a:r>
              <a:rPr lang="en-US" sz="1400" i="1" dirty="0"/>
              <a:t>x</a:t>
            </a:r>
            <a:r>
              <a:rPr lang="en-US" sz="1400" dirty="0"/>
              <a:t>-axis, falls to 15 on the </a:t>
            </a:r>
            <a:r>
              <a:rPr lang="en-US" sz="1400" i="1" dirty="0"/>
              <a:t>y</a:t>
            </a:r>
            <a:r>
              <a:rPr lang="en-US" sz="1400" dirty="0"/>
              <a:t>-axis at 4 on the </a:t>
            </a:r>
            <a:r>
              <a:rPr lang="en-US" sz="1400" i="1" dirty="0"/>
              <a:t>x</a:t>
            </a:r>
            <a:r>
              <a:rPr lang="en-US" sz="1400" dirty="0"/>
              <a:t>-axis, rises to just above 30 on the </a:t>
            </a:r>
            <a:r>
              <a:rPr lang="en-US" sz="1400" i="1" dirty="0"/>
              <a:t>y</a:t>
            </a:r>
            <a:r>
              <a:rPr lang="en-US" sz="1400" dirty="0"/>
              <a:t>-axis at 4 on the </a:t>
            </a:r>
            <a:r>
              <a:rPr lang="en-US" sz="1400" i="1" dirty="0"/>
              <a:t>x</a:t>
            </a:r>
            <a:r>
              <a:rPr lang="en-US" sz="1400" dirty="0"/>
              <a:t>-axis, falls to 15 on the </a:t>
            </a:r>
            <a:r>
              <a:rPr lang="en-US" sz="1400" i="1" dirty="0"/>
              <a:t>y</a:t>
            </a:r>
            <a:r>
              <a:rPr lang="en-US" sz="1400" dirty="0"/>
              <a:t>-axis at 6 on the </a:t>
            </a:r>
            <a:r>
              <a:rPr lang="en-US" sz="1400" i="1" dirty="0"/>
              <a:t>x</a:t>
            </a:r>
            <a:r>
              <a:rPr lang="en-US" sz="1400" dirty="0"/>
              <a:t>-axis, rises slightly on the </a:t>
            </a:r>
            <a:r>
              <a:rPr lang="en-US" sz="1400" i="1" dirty="0"/>
              <a:t>y</a:t>
            </a:r>
            <a:r>
              <a:rPr lang="en-US" sz="1400" dirty="0"/>
              <a:t>-axis at 7 on the </a:t>
            </a:r>
            <a:r>
              <a:rPr lang="en-US" sz="1400" i="1" dirty="0"/>
              <a:t>x</a:t>
            </a:r>
            <a:r>
              <a:rPr lang="en-US" sz="1400" dirty="0"/>
              <a:t>-axis, falls to 10 on the </a:t>
            </a:r>
            <a:r>
              <a:rPr lang="en-US" sz="1400" i="1" dirty="0"/>
              <a:t>y</a:t>
            </a:r>
            <a:r>
              <a:rPr lang="en-US" sz="1400" dirty="0"/>
              <a:t>-axis at 8 on the </a:t>
            </a:r>
            <a:r>
              <a:rPr lang="en-US" sz="1400" i="1" dirty="0"/>
              <a:t>x</a:t>
            </a:r>
            <a:r>
              <a:rPr lang="en-US" sz="1400" dirty="0"/>
              <a:t>-axis, rises to about 22 on the </a:t>
            </a:r>
            <a:r>
              <a:rPr lang="en-US" sz="1400" i="1" dirty="0"/>
              <a:t>y</a:t>
            </a:r>
            <a:r>
              <a:rPr lang="en-US" sz="1400" dirty="0"/>
              <a:t>-axis at 9 on the </a:t>
            </a:r>
            <a:r>
              <a:rPr lang="en-US" sz="1400" i="1" dirty="0"/>
              <a:t>x</a:t>
            </a:r>
            <a:r>
              <a:rPr lang="en-US" sz="1400" dirty="0"/>
              <a:t>-axis, falls to 15 on the </a:t>
            </a:r>
            <a:r>
              <a:rPr lang="en-US" sz="1400" i="1" dirty="0"/>
              <a:t>y</a:t>
            </a:r>
            <a:r>
              <a:rPr lang="en-US" sz="1400" dirty="0"/>
              <a:t>-axis at 10 on the </a:t>
            </a:r>
            <a:r>
              <a:rPr lang="en-US" sz="1400" i="1" dirty="0"/>
              <a:t>x</a:t>
            </a:r>
            <a:r>
              <a:rPr lang="en-US" sz="1400" dirty="0"/>
              <a:t>-axis, rises slightly on the </a:t>
            </a:r>
            <a:r>
              <a:rPr lang="en-US" sz="1400" i="1" dirty="0"/>
              <a:t>y</a:t>
            </a:r>
            <a:r>
              <a:rPr lang="en-US" sz="1400" dirty="0"/>
              <a:t>-axis at 11 on the</a:t>
            </a:r>
            <a:r>
              <a:rPr lang="en-US" sz="1400" i="1" dirty="0"/>
              <a:t> x</a:t>
            </a:r>
            <a:r>
              <a:rPr lang="en-US" sz="1400" dirty="0"/>
              <a:t>-axis, rises to just below 30 on the </a:t>
            </a:r>
            <a:r>
              <a:rPr lang="en-US" sz="1400" i="1" dirty="0"/>
              <a:t>y</a:t>
            </a:r>
            <a:r>
              <a:rPr lang="en-US" sz="1400" dirty="0"/>
              <a:t>-axis at 12 on the </a:t>
            </a:r>
            <a:r>
              <a:rPr lang="en-US" sz="1400" i="1" dirty="0"/>
              <a:t>x</a:t>
            </a:r>
            <a:r>
              <a:rPr lang="en-US" sz="1400" dirty="0"/>
              <a:t>-axis, rises to just above 30 on the </a:t>
            </a:r>
            <a:r>
              <a:rPr lang="en-US" sz="1400" i="1" dirty="0"/>
              <a:t>y</a:t>
            </a:r>
            <a:r>
              <a:rPr lang="en-US" sz="1400" dirty="0"/>
              <a:t>-axis at 13 on the </a:t>
            </a:r>
            <a:r>
              <a:rPr lang="en-US" sz="1400" i="1" dirty="0"/>
              <a:t>x</a:t>
            </a:r>
            <a:r>
              <a:rPr lang="en-US" sz="1400" dirty="0"/>
              <a:t>-axis, and falls to 15 on the </a:t>
            </a:r>
            <a:r>
              <a:rPr lang="en-US" sz="1400" i="1" dirty="0"/>
              <a:t>y</a:t>
            </a:r>
            <a:r>
              <a:rPr lang="en-US" sz="1400" dirty="0"/>
              <a:t>-axis at about 15 on the </a:t>
            </a:r>
            <a:r>
              <a:rPr lang="en-US" sz="1400" i="1" dirty="0"/>
              <a:t>x</a:t>
            </a:r>
            <a:r>
              <a:rPr lang="en-US" sz="1400" dirty="0"/>
              <a:t>-axis. A shaded line representing the three-period moving average begins at 20 on the </a:t>
            </a:r>
            <a:r>
              <a:rPr lang="en-US" sz="1400" i="1" dirty="0"/>
              <a:t>y</a:t>
            </a:r>
            <a:r>
              <a:rPr lang="en-US" sz="1400" dirty="0"/>
              <a:t>-axis at 4 on the </a:t>
            </a:r>
            <a:r>
              <a:rPr lang="en-US" sz="1400" i="1" dirty="0"/>
              <a:t>x</a:t>
            </a:r>
            <a:r>
              <a:rPr lang="en-US" sz="1400" dirty="0"/>
              <a:t>-axis, rises to 25 on the </a:t>
            </a:r>
            <a:r>
              <a:rPr lang="en-US" sz="1400" i="1" dirty="0"/>
              <a:t>y</a:t>
            </a:r>
            <a:r>
              <a:rPr lang="en-US" sz="1400" dirty="0"/>
              <a:t>-axis at 6 on the </a:t>
            </a:r>
            <a:r>
              <a:rPr lang="en-US" sz="1400" i="1" dirty="0"/>
              <a:t>x</a:t>
            </a:r>
            <a:r>
              <a:rPr lang="en-US" sz="1400" dirty="0"/>
              <a:t>-axis, falls to 20 on the </a:t>
            </a:r>
            <a:r>
              <a:rPr lang="en-US" sz="1400" i="1" dirty="0"/>
              <a:t>y</a:t>
            </a:r>
            <a:r>
              <a:rPr lang="en-US" sz="1400" dirty="0"/>
              <a:t>-axis at 7 on the </a:t>
            </a:r>
            <a:r>
              <a:rPr lang="en-US" sz="1400" i="1" dirty="0"/>
              <a:t>x</a:t>
            </a:r>
            <a:r>
              <a:rPr lang="en-US" sz="1400" dirty="0"/>
              <a:t>-axis, remains at 20 on the </a:t>
            </a:r>
            <a:r>
              <a:rPr lang="en-US" sz="1400" i="1" dirty="0"/>
              <a:t>y</a:t>
            </a:r>
            <a:r>
              <a:rPr lang="en-US" sz="1400" dirty="0"/>
              <a:t>-axis at 8 on the </a:t>
            </a:r>
            <a:r>
              <a:rPr lang="en-US" sz="1400" i="1" dirty="0"/>
              <a:t>x</a:t>
            </a:r>
            <a:r>
              <a:rPr lang="en-US" sz="1400" dirty="0"/>
              <a:t>-axis, falls to 15 on the </a:t>
            </a:r>
            <a:r>
              <a:rPr lang="en-US" sz="1400" i="1" dirty="0"/>
              <a:t>y</a:t>
            </a:r>
            <a:r>
              <a:rPr lang="en-US" sz="1400" dirty="0"/>
              <a:t>-axis at 9 on the </a:t>
            </a:r>
            <a:r>
              <a:rPr lang="en-US" sz="1400" i="1" dirty="0"/>
              <a:t>x</a:t>
            </a:r>
            <a:r>
              <a:rPr lang="en-US" sz="1400" dirty="0"/>
              <a:t>-axis, rises slightly on the</a:t>
            </a:r>
            <a:r>
              <a:rPr lang="en-US" sz="1400" i="1" dirty="0"/>
              <a:t> y</a:t>
            </a:r>
            <a:r>
              <a:rPr lang="en-US" sz="1400" dirty="0"/>
              <a:t>-axis at 10 on the </a:t>
            </a:r>
            <a:r>
              <a:rPr lang="en-US" sz="1400" i="1" dirty="0"/>
              <a:t>x</a:t>
            </a:r>
            <a:r>
              <a:rPr lang="en-US" sz="1400" dirty="0"/>
              <a:t>-axis, falls slightly on the </a:t>
            </a:r>
            <a:r>
              <a:rPr lang="en-US" sz="1400" i="1" dirty="0"/>
              <a:t>y</a:t>
            </a:r>
            <a:r>
              <a:rPr lang="en-US" sz="1400" dirty="0"/>
              <a:t>-axis at 11 on the </a:t>
            </a:r>
            <a:r>
              <a:rPr lang="en-US" sz="1400" i="1" dirty="0"/>
              <a:t>x</a:t>
            </a:r>
            <a:r>
              <a:rPr lang="en-US" sz="1400" dirty="0"/>
              <a:t>-axis, rises just below 20 on the </a:t>
            </a:r>
            <a:r>
              <a:rPr lang="en-US" sz="1400" i="1" dirty="0"/>
              <a:t>y</a:t>
            </a:r>
            <a:r>
              <a:rPr lang="en-US" sz="1400" dirty="0"/>
              <a:t>-axis at 12 on the </a:t>
            </a:r>
            <a:r>
              <a:rPr lang="en-US" sz="1400" i="1" dirty="0"/>
              <a:t>x</a:t>
            </a:r>
            <a:r>
              <a:rPr lang="en-US" sz="1400" dirty="0"/>
              <a:t>-axis, rises to 20 on the </a:t>
            </a:r>
            <a:r>
              <a:rPr lang="en-US" sz="1400" i="1" dirty="0"/>
              <a:t>y</a:t>
            </a:r>
            <a:r>
              <a:rPr lang="en-US" sz="1400" dirty="0"/>
              <a:t>-axis at 13 on the </a:t>
            </a:r>
            <a:r>
              <a:rPr lang="en-US" sz="1400" i="1" dirty="0"/>
              <a:t>x</a:t>
            </a:r>
            <a:r>
              <a:rPr lang="en-US" sz="1400" dirty="0"/>
              <a:t>-axis, rises to 25 on the </a:t>
            </a:r>
            <a:r>
              <a:rPr lang="en-US" sz="1400" i="1" dirty="0"/>
              <a:t>y</a:t>
            </a:r>
            <a:r>
              <a:rPr lang="en-US" sz="1400" dirty="0"/>
              <a:t>-axis at 14 on the </a:t>
            </a:r>
            <a:r>
              <a:rPr lang="en-US" sz="1400" i="1" dirty="0"/>
              <a:t>x</a:t>
            </a:r>
            <a:r>
              <a:rPr lang="en-US" sz="1400" dirty="0"/>
              <a:t>-axis, rises to just below 30 on the </a:t>
            </a:r>
            <a:r>
              <a:rPr lang="en-US" sz="1400" i="1" dirty="0"/>
              <a:t>y</a:t>
            </a:r>
            <a:r>
              <a:rPr lang="en-US" sz="1400" dirty="0"/>
              <a:t>-axis at 15 on the </a:t>
            </a:r>
            <a:r>
              <a:rPr lang="en-US" sz="1400" i="1" dirty="0"/>
              <a:t>x</a:t>
            </a:r>
            <a:r>
              <a:rPr lang="en-US" sz="1400" dirty="0"/>
              <a:t>-axis, and ends at 25 on the </a:t>
            </a:r>
            <a:r>
              <a:rPr lang="en-US" sz="1400" i="1" dirty="0"/>
              <a:t>y</a:t>
            </a:r>
            <a:r>
              <a:rPr lang="en-US" sz="1400" dirty="0"/>
              <a:t>-axis at 16 on the</a:t>
            </a:r>
            <a:r>
              <a:rPr lang="en-US" sz="1400" i="1" dirty="0"/>
              <a:t> x</a:t>
            </a:r>
            <a:r>
              <a:rPr lang="en-US" sz="1400" dirty="0"/>
              <a:t>-axis. A dashed line representing the six-period moving average begins at 20 on the </a:t>
            </a:r>
            <a:r>
              <a:rPr lang="en-US" sz="1400" i="1" dirty="0"/>
              <a:t>y</a:t>
            </a:r>
            <a:r>
              <a:rPr lang="en-US" sz="1400" dirty="0"/>
              <a:t>-axis at 7 on the </a:t>
            </a:r>
            <a:r>
              <a:rPr lang="en-US" sz="1400" i="1" dirty="0"/>
              <a:t>x</a:t>
            </a:r>
            <a:r>
              <a:rPr lang="en-US" sz="1400" dirty="0"/>
              <a:t>-axis, falls to just below 20 on the </a:t>
            </a:r>
            <a:r>
              <a:rPr lang="en-US" sz="1400" i="1" dirty="0"/>
              <a:t>y</a:t>
            </a:r>
            <a:r>
              <a:rPr lang="en-US" sz="1400" dirty="0"/>
              <a:t>-axis at 10 on the </a:t>
            </a:r>
            <a:r>
              <a:rPr lang="en-US" sz="1400" i="1" dirty="0"/>
              <a:t>x</a:t>
            </a:r>
            <a:r>
              <a:rPr lang="en-US" sz="1400" dirty="0"/>
              <a:t>-axis, remains steady on the </a:t>
            </a:r>
            <a:r>
              <a:rPr lang="en-US" sz="1400" i="1" dirty="0"/>
              <a:t>y</a:t>
            </a:r>
            <a:r>
              <a:rPr lang="en-US" sz="1400" dirty="0"/>
              <a:t>-axis at 11 on the </a:t>
            </a:r>
            <a:r>
              <a:rPr lang="en-US" sz="1400" i="1" dirty="0"/>
              <a:t>x</a:t>
            </a:r>
            <a:r>
              <a:rPr lang="en-US" sz="1400" dirty="0"/>
              <a:t>-axis, falls to 15 on the </a:t>
            </a:r>
            <a:r>
              <a:rPr lang="en-US" sz="1400" i="1" dirty="0"/>
              <a:t>y</a:t>
            </a:r>
            <a:r>
              <a:rPr lang="en-US" sz="1400" dirty="0"/>
              <a:t>-axis at 12 on the </a:t>
            </a:r>
            <a:r>
              <a:rPr lang="en-US" sz="1400" i="1" dirty="0"/>
              <a:t>x</a:t>
            </a:r>
            <a:r>
              <a:rPr lang="en-US" sz="1400" dirty="0"/>
              <a:t>-axis, rises to 20 on the </a:t>
            </a:r>
            <a:r>
              <a:rPr lang="en-US" sz="1400" i="1" dirty="0"/>
              <a:t>y</a:t>
            </a:r>
            <a:r>
              <a:rPr lang="en-US" sz="1400" dirty="0"/>
              <a:t>-axis at 14 on the </a:t>
            </a:r>
            <a:r>
              <a:rPr lang="en-US" sz="1400" i="1" dirty="0"/>
              <a:t>x</a:t>
            </a:r>
            <a:r>
              <a:rPr lang="en-US" sz="1400" dirty="0"/>
              <a:t>-axis, rises to about 24 on the </a:t>
            </a:r>
            <a:r>
              <a:rPr lang="en-US" sz="1400" i="1" dirty="0"/>
              <a:t>y</a:t>
            </a:r>
            <a:r>
              <a:rPr lang="en-US" sz="1400" dirty="0"/>
              <a:t>-axis at 15 on the </a:t>
            </a:r>
            <a:r>
              <a:rPr lang="en-US" sz="1400" i="1" dirty="0"/>
              <a:t>x</a:t>
            </a:r>
            <a:r>
              <a:rPr lang="en-US" sz="1400" dirty="0"/>
              <a:t>-axis, and ends just above 20 on the </a:t>
            </a:r>
            <a:r>
              <a:rPr lang="en-US" sz="1400" i="1" dirty="0"/>
              <a:t>y</a:t>
            </a:r>
            <a:r>
              <a:rPr lang="en-US" sz="1400" dirty="0"/>
              <a:t>-axis at 16 on the </a:t>
            </a:r>
            <a:r>
              <a:rPr lang="en-US" sz="1400" i="1" dirty="0"/>
              <a:t>x</a:t>
            </a:r>
            <a:r>
              <a:rPr lang="en-US" sz="1400" dirty="0"/>
              <a:t>-axis. </a:t>
            </a:r>
            <a:endParaRPr lang="en-US" altLang="en-US" sz="1400" noProof="0" dirty="0"/>
          </a:p>
        </p:txBody>
      </p:sp>
      <p:sp>
        <p:nvSpPr>
          <p:cNvPr id="39941" name="Content Placeholder 8">
            <a:extLst>
              <a:ext uri="{FF2B5EF4-FFF2-40B4-BE49-F238E27FC236}">
                <a16:creationId xmlns:a16="http://schemas.microsoft.com/office/drawing/2014/main" id="{5DDCA250-E6D7-4A79-986C-9F176542DD9A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20738" y="6035675"/>
            <a:ext cx="7543800" cy="212725"/>
          </a:xfrm>
        </p:spPr>
        <p:txBody>
          <a:bodyPr/>
          <a:lstStyle/>
          <a:p>
            <a:pPr algn="ctr"/>
            <a:r>
              <a:rPr lang="en-US" altLang="en-US" sz="1200" noProof="0" dirty="0">
                <a:solidFill>
                  <a:schemeClr val="tx1"/>
                </a:solidFill>
                <a:hlinkClick r:id="rId3" action="ppaction://hlinksldjump"/>
              </a:rPr>
              <a:t>Return to parent-slide containing images.</a:t>
            </a:r>
          </a:p>
        </p:txBody>
      </p:sp>
    </p:spTree>
    <p:extLst>
      <p:ext uri="{BB962C8B-B14F-4D97-AF65-F5344CB8AC3E}">
        <p14:creationId xmlns:p14="http://schemas.microsoft.com/office/powerpoint/2010/main" val="17261798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DE45D-FAD6-4D4A-9EC4-E0F68253F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000" dirty="0"/>
              <a:t>Time-Series Data </a:t>
            </a:r>
            <a:r>
              <a:rPr lang="en-US" sz="2800" dirty="0"/>
              <a:t>(Figure 10.3) </a:t>
            </a:r>
            <a:r>
              <a:rPr lang="en-US" sz="4000" noProof="0" dirty="0"/>
              <a:t>– Text Alternative</a:t>
            </a:r>
          </a:p>
        </p:txBody>
      </p:sp>
      <p:sp>
        <p:nvSpPr>
          <p:cNvPr id="39939" name="Content Placeholder 2">
            <a:extLst>
              <a:ext uri="{FF2B5EF4-FFF2-40B4-BE49-F238E27FC236}">
                <a16:creationId xmlns:a16="http://schemas.microsoft.com/office/drawing/2014/main" id="{51C4718D-ABB5-4A49-AF6C-74D86A13F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304800"/>
          </a:xfrm>
        </p:spPr>
        <p:txBody>
          <a:bodyPr/>
          <a:lstStyle/>
          <a:p>
            <a:pPr algn="ctr"/>
            <a:r>
              <a:rPr lang="en-US" altLang="en-US" sz="1200" noProof="0" dirty="0">
                <a:solidFill>
                  <a:schemeClr val="tx1"/>
                </a:solidFill>
                <a:hlinkClick r:id="rId3" action="ppaction://hlinksldjump"/>
              </a:rPr>
              <a:t>Return to parent-slide containing images.</a:t>
            </a:r>
          </a:p>
        </p:txBody>
      </p:sp>
      <p:sp>
        <p:nvSpPr>
          <p:cNvPr id="39940" name="Content Placeholder 7">
            <a:extLst>
              <a:ext uri="{FF2B5EF4-FFF2-40B4-BE49-F238E27FC236}">
                <a16:creationId xmlns:a16="http://schemas.microsoft.com/office/drawing/2014/main" id="{34EE8DFE-FA6B-477E-9542-B9E5645CE60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19150" y="2057399"/>
            <a:ext cx="8020050" cy="3886201"/>
          </a:xfrm>
        </p:spPr>
        <p:txBody>
          <a:bodyPr/>
          <a:lstStyle/>
          <a:p>
            <a:r>
              <a:rPr lang="en-US" sz="1400" dirty="0"/>
              <a:t>This graph uses the same structure as the previous graph, where the </a:t>
            </a:r>
            <a:r>
              <a:rPr lang="en-US" sz="1400" i="1" dirty="0"/>
              <a:t>x</a:t>
            </a:r>
            <a:r>
              <a:rPr lang="en-US" sz="1400" dirty="0"/>
              <a:t>-axis represents time period and the </a:t>
            </a:r>
            <a:r>
              <a:rPr lang="en-US" sz="1400" i="1" dirty="0"/>
              <a:t>y</a:t>
            </a:r>
            <a:r>
              <a:rPr lang="en-US" sz="1400" dirty="0"/>
              <a:t>-axis represents demand. The graph appears as a grid and uses the same coordinates as in the previous figure. A solid line representing demand data begins at 10 on the </a:t>
            </a:r>
            <a:r>
              <a:rPr lang="en-US" sz="1400" i="1" dirty="0"/>
              <a:t>y</a:t>
            </a:r>
            <a:r>
              <a:rPr lang="en-US" sz="1400" dirty="0"/>
              <a:t>-axis at 1 on the </a:t>
            </a:r>
            <a:r>
              <a:rPr lang="en-US" sz="1400" i="1" dirty="0"/>
              <a:t>x</a:t>
            </a:r>
            <a:r>
              <a:rPr lang="en-US" sz="1400" dirty="0"/>
              <a:t>-axis, rises to just below 30 on the </a:t>
            </a:r>
            <a:r>
              <a:rPr lang="en-US" sz="1400" i="1" dirty="0"/>
              <a:t>y</a:t>
            </a:r>
            <a:r>
              <a:rPr lang="en-US" sz="1400" dirty="0"/>
              <a:t>-axis at 3 on the </a:t>
            </a:r>
            <a:r>
              <a:rPr lang="en-US" sz="1400" i="1" dirty="0"/>
              <a:t>x</a:t>
            </a:r>
            <a:r>
              <a:rPr lang="en-US" sz="1400" dirty="0"/>
              <a:t>-axis, falls to 15 on the </a:t>
            </a:r>
            <a:r>
              <a:rPr lang="en-US" sz="1400" i="1" dirty="0"/>
              <a:t>y</a:t>
            </a:r>
            <a:r>
              <a:rPr lang="en-US" sz="1400" dirty="0"/>
              <a:t>-axis at 4 on the </a:t>
            </a:r>
            <a:r>
              <a:rPr lang="en-US" sz="1400" i="1" dirty="0"/>
              <a:t>x</a:t>
            </a:r>
            <a:r>
              <a:rPr lang="en-US" sz="1400" dirty="0"/>
              <a:t>-axis, rises to 30 on the </a:t>
            </a:r>
            <a:r>
              <a:rPr lang="en-US" sz="1400" i="1" dirty="0"/>
              <a:t>y</a:t>
            </a:r>
            <a:r>
              <a:rPr lang="en-US" sz="1400" dirty="0"/>
              <a:t>-axis at 5 on the </a:t>
            </a:r>
            <a:r>
              <a:rPr lang="en-US" sz="1400" i="1" dirty="0"/>
              <a:t>x</a:t>
            </a:r>
            <a:r>
              <a:rPr lang="en-US" sz="1400" dirty="0"/>
              <a:t>-axis, falls to about 12 on the </a:t>
            </a:r>
            <a:r>
              <a:rPr lang="en-US" sz="1400" i="1" dirty="0"/>
              <a:t>y</a:t>
            </a:r>
            <a:r>
              <a:rPr lang="en-US" sz="1400" dirty="0"/>
              <a:t>-axis at 6 on the </a:t>
            </a:r>
            <a:r>
              <a:rPr lang="en-US" sz="1400" i="1" dirty="0"/>
              <a:t>x</a:t>
            </a:r>
            <a:r>
              <a:rPr lang="en-US" sz="1400" dirty="0"/>
              <a:t>-axis, rises to 15 on the </a:t>
            </a:r>
            <a:r>
              <a:rPr lang="en-US" sz="1400" i="1" dirty="0"/>
              <a:t>y</a:t>
            </a:r>
            <a:r>
              <a:rPr lang="en-US" sz="1400" dirty="0"/>
              <a:t>-axis at 7 on the </a:t>
            </a:r>
            <a:r>
              <a:rPr lang="en-US" sz="1400" i="1" dirty="0"/>
              <a:t>x</a:t>
            </a:r>
            <a:r>
              <a:rPr lang="en-US" sz="1400" dirty="0"/>
              <a:t>-axis, falls to just below 10 on the </a:t>
            </a:r>
            <a:r>
              <a:rPr lang="en-US" sz="1400" i="1" dirty="0"/>
              <a:t>y</a:t>
            </a:r>
            <a:r>
              <a:rPr lang="en-US" sz="1400" dirty="0"/>
              <a:t>-axis at 8 on the </a:t>
            </a:r>
            <a:r>
              <a:rPr lang="en-US" sz="1400" i="1" dirty="0"/>
              <a:t>x</a:t>
            </a:r>
            <a:r>
              <a:rPr lang="en-US" sz="1400" dirty="0"/>
              <a:t>-axis, rises to about 22 on the </a:t>
            </a:r>
            <a:r>
              <a:rPr lang="en-US" sz="1400" i="1" dirty="0"/>
              <a:t>y</a:t>
            </a:r>
            <a:r>
              <a:rPr lang="en-US" sz="1400" dirty="0"/>
              <a:t>-axis at 9 on the </a:t>
            </a:r>
            <a:r>
              <a:rPr lang="en-US" sz="1400" i="1" dirty="0"/>
              <a:t>x</a:t>
            </a:r>
            <a:r>
              <a:rPr lang="en-US" sz="1400" dirty="0"/>
              <a:t>-axis, falls to 15 on the </a:t>
            </a:r>
            <a:r>
              <a:rPr lang="en-US" sz="1400" i="1" dirty="0"/>
              <a:t>y</a:t>
            </a:r>
            <a:r>
              <a:rPr lang="en-US" sz="1400" dirty="0"/>
              <a:t>-axis at 10 on the </a:t>
            </a:r>
            <a:r>
              <a:rPr lang="en-US" sz="1400" i="1" dirty="0"/>
              <a:t>x</a:t>
            </a:r>
            <a:r>
              <a:rPr lang="en-US" sz="1400" dirty="0"/>
              <a:t>-axis, rises very slightly on the </a:t>
            </a:r>
            <a:r>
              <a:rPr lang="en-US" sz="1400" i="1" dirty="0"/>
              <a:t>y</a:t>
            </a:r>
            <a:r>
              <a:rPr lang="en-US" sz="1400" dirty="0"/>
              <a:t>-axis at 11 on the </a:t>
            </a:r>
            <a:r>
              <a:rPr lang="en-US" sz="1400" i="1" dirty="0"/>
              <a:t>x</a:t>
            </a:r>
            <a:r>
              <a:rPr lang="en-US" sz="1400" dirty="0"/>
              <a:t>-axis, rises to 25 on the </a:t>
            </a:r>
            <a:r>
              <a:rPr lang="en-US" sz="1400" i="1" dirty="0"/>
              <a:t>y</a:t>
            </a:r>
            <a:r>
              <a:rPr lang="en-US" sz="1400" dirty="0"/>
              <a:t>-axis at 12 on the </a:t>
            </a:r>
            <a:r>
              <a:rPr lang="en-US" sz="1400" i="1" dirty="0"/>
              <a:t>x</a:t>
            </a:r>
            <a:r>
              <a:rPr lang="en-US" sz="1400" dirty="0"/>
              <a:t>-axis, rises to 30 on the </a:t>
            </a:r>
            <a:r>
              <a:rPr lang="en-US" sz="1400" i="1" dirty="0"/>
              <a:t>y</a:t>
            </a:r>
            <a:r>
              <a:rPr lang="en-US" sz="1400" dirty="0"/>
              <a:t>-axis at 13 on the </a:t>
            </a:r>
            <a:r>
              <a:rPr lang="en-US" sz="1400" i="1" dirty="0"/>
              <a:t>x</a:t>
            </a:r>
            <a:r>
              <a:rPr lang="en-US" sz="1400" dirty="0"/>
              <a:t>-axis, falls to 22 on the </a:t>
            </a:r>
            <a:r>
              <a:rPr lang="en-US" sz="1400" i="1" dirty="0"/>
              <a:t>y</a:t>
            </a:r>
            <a:r>
              <a:rPr lang="en-US" sz="1400" dirty="0"/>
              <a:t>-axis at 14 on the </a:t>
            </a:r>
            <a:r>
              <a:rPr lang="en-US" sz="1400" i="1" dirty="0"/>
              <a:t>x</a:t>
            </a:r>
            <a:r>
              <a:rPr lang="en-US" sz="1400" dirty="0"/>
              <a:t>-axis, and falls 15 on the </a:t>
            </a:r>
            <a:r>
              <a:rPr lang="en-US" sz="1400" i="1" dirty="0"/>
              <a:t>y</a:t>
            </a:r>
            <a:r>
              <a:rPr lang="en-US" sz="1400" dirty="0"/>
              <a:t>-axis at 15 on the </a:t>
            </a:r>
            <a:r>
              <a:rPr lang="en-US" sz="1400" i="1" dirty="0"/>
              <a:t>x</a:t>
            </a:r>
            <a:r>
              <a:rPr lang="en-US" sz="1400" dirty="0"/>
              <a:t>-axis. A shaded line labeled “</a:t>
            </a:r>
            <a:r>
              <a:rPr lang="en-US" sz="1400" i="1" dirty="0"/>
              <a:t>α</a:t>
            </a:r>
            <a:r>
              <a:rPr lang="en-US" sz="1400" dirty="0"/>
              <a:t> = .3” begins at 15 on the </a:t>
            </a:r>
            <a:r>
              <a:rPr lang="en-US" sz="1400" i="1" dirty="0"/>
              <a:t>y</a:t>
            </a:r>
            <a:r>
              <a:rPr lang="en-US" sz="1400" dirty="0"/>
              <a:t>-axis at 1 on the</a:t>
            </a:r>
            <a:r>
              <a:rPr lang="en-US" sz="1400" i="1" dirty="0"/>
              <a:t> x</a:t>
            </a:r>
            <a:r>
              <a:rPr lang="en-US" sz="1400" dirty="0"/>
              <a:t>-axis, falls very slightly on the </a:t>
            </a:r>
            <a:r>
              <a:rPr lang="en-US" sz="1400" i="1" dirty="0"/>
              <a:t>y</a:t>
            </a:r>
            <a:r>
              <a:rPr lang="en-US" sz="1400" dirty="0"/>
              <a:t>-axis at 2 on the </a:t>
            </a:r>
            <a:r>
              <a:rPr lang="en-US" sz="1400" i="1" dirty="0"/>
              <a:t>x</a:t>
            </a:r>
            <a:r>
              <a:rPr lang="en-US" sz="1400" dirty="0"/>
              <a:t>-axis, rises very slightly on the </a:t>
            </a:r>
            <a:r>
              <a:rPr lang="en-US" sz="1400" i="1" dirty="0"/>
              <a:t>y</a:t>
            </a:r>
            <a:r>
              <a:rPr lang="en-US" sz="1400" dirty="0"/>
              <a:t>-axis at 3 on the </a:t>
            </a:r>
            <a:r>
              <a:rPr lang="en-US" sz="1400" i="1" dirty="0"/>
              <a:t>x</a:t>
            </a:r>
            <a:r>
              <a:rPr lang="en-US" sz="1400" dirty="0"/>
              <a:t>-axis, rises to just below 20 on the </a:t>
            </a:r>
            <a:r>
              <a:rPr lang="en-US" sz="1400" i="1" dirty="0"/>
              <a:t>y</a:t>
            </a:r>
            <a:r>
              <a:rPr lang="en-US" sz="1400" dirty="0"/>
              <a:t>-axis at 4 on the </a:t>
            </a:r>
            <a:r>
              <a:rPr lang="en-US" sz="1400" i="1" dirty="0"/>
              <a:t>x</a:t>
            </a:r>
            <a:r>
              <a:rPr lang="en-US" sz="1400" dirty="0"/>
              <a:t>-axis, falls very slightly on the </a:t>
            </a:r>
            <a:r>
              <a:rPr lang="en-US" sz="1400" i="1" dirty="0"/>
              <a:t>y</a:t>
            </a:r>
            <a:r>
              <a:rPr lang="en-US" sz="1400" dirty="0"/>
              <a:t>-axis at 5 on the </a:t>
            </a:r>
            <a:r>
              <a:rPr lang="en-US" sz="1400" i="1" dirty="0"/>
              <a:t>x</a:t>
            </a:r>
            <a:r>
              <a:rPr lang="en-US" sz="1400" dirty="0"/>
              <a:t>-axis, rises to just above 20 on the </a:t>
            </a:r>
            <a:r>
              <a:rPr lang="en-US" sz="1400" i="1" dirty="0"/>
              <a:t>y</a:t>
            </a:r>
            <a:r>
              <a:rPr lang="en-US" sz="1400" dirty="0"/>
              <a:t>-axis at 6 on the </a:t>
            </a:r>
            <a:r>
              <a:rPr lang="en-US" sz="1400" i="1" dirty="0"/>
              <a:t>x</a:t>
            </a:r>
            <a:r>
              <a:rPr lang="en-US" sz="1400" dirty="0"/>
              <a:t>-axis, falls to just below 20 on the </a:t>
            </a:r>
            <a:r>
              <a:rPr lang="en-US" sz="1400" i="1" dirty="0"/>
              <a:t>y</a:t>
            </a:r>
            <a:r>
              <a:rPr lang="en-US" sz="1400" dirty="0"/>
              <a:t>-axis at 7 on the </a:t>
            </a:r>
            <a:r>
              <a:rPr lang="en-US" sz="1400" i="1" dirty="0"/>
              <a:t>x</a:t>
            </a:r>
            <a:r>
              <a:rPr lang="en-US" sz="1400" dirty="0"/>
              <a:t>-axis, falls very slightly on the </a:t>
            </a:r>
            <a:r>
              <a:rPr lang="en-US" sz="1400" i="1" dirty="0"/>
              <a:t>y</a:t>
            </a:r>
            <a:r>
              <a:rPr lang="en-US" sz="1400" dirty="0"/>
              <a:t>-axis at 8 on the </a:t>
            </a:r>
            <a:r>
              <a:rPr lang="en-US" sz="1400" i="1" dirty="0"/>
              <a:t>x</a:t>
            </a:r>
            <a:r>
              <a:rPr lang="en-US" sz="1400" dirty="0"/>
              <a:t>-axis, falls to 15 on the </a:t>
            </a:r>
            <a:r>
              <a:rPr lang="en-US" sz="1400" i="1" dirty="0"/>
              <a:t>y</a:t>
            </a:r>
            <a:r>
              <a:rPr lang="en-US" sz="1400" dirty="0"/>
              <a:t>-axis at 9 on the </a:t>
            </a:r>
            <a:r>
              <a:rPr lang="en-US" sz="1400" i="1" dirty="0"/>
              <a:t>x</a:t>
            </a:r>
            <a:r>
              <a:rPr lang="en-US" sz="1400" dirty="0"/>
              <a:t>-axis, rises very slightly on the </a:t>
            </a:r>
            <a:r>
              <a:rPr lang="en-US" sz="1400" i="1" dirty="0"/>
              <a:t>y</a:t>
            </a:r>
            <a:r>
              <a:rPr lang="en-US" sz="1400" dirty="0"/>
              <a:t>-axis 10 on the </a:t>
            </a:r>
            <a:r>
              <a:rPr lang="en-US" sz="1400" i="1" dirty="0"/>
              <a:t>x</a:t>
            </a:r>
            <a:r>
              <a:rPr lang="en-US" sz="1400" dirty="0"/>
              <a:t>-axis, falls very slightly on the </a:t>
            </a:r>
            <a:r>
              <a:rPr lang="en-US" sz="1400" i="1" dirty="0"/>
              <a:t>y</a:t>
            </a:r>
            <a:r>
              <a:rPr lang="en-US" sz="1400" dirty="0"/>
              <a:t>-axis at 12 on the </a:t>
            </a:r>
            <a:r>
              <a:rPr lang="en-US" sz="1400" i="1" dirty="0"/>
              <a:t>x</a:t>
            </a:r>
            <a:r>
              <a:rPr lang="en-US" sz="1400" dirty="0"/>
              <a:t>-axis, rises to 20 on the </a:t>
            </a:r>
            <a:r>
              <a:rPr lang="en-US" sz="1400" i="1" dirty="0"/>
              <a:t>y</a:t>
            </a:r>
            <a:r>
              <a:rPr lang="en-US" sz="1400" dirty="0"/>
              <a:t>-axis at 13 on the </a:t>
            </a:r>
            <a:r>
              <a:rPr lang="en-US" sz="1400" i="1" dirty="0"/>
              <a:t>x</a:t>
            </a:r>
            <a:r>
              <a:rPr lang="en-US" sz="1400" dirty="0"/>
              <a:t>-axis, rises to 22 on the </a:t>
            </a:r>
            <a:r>
              <a:rPr lang="en-US" sz="1400" i="1" dirty="0"/>
              <a:t>y</a:t>
            </a:r>
            <a:r>
              <a:rPr lang="en-US" sz="1400" dirty="0"/>
              <a:t>-axis at 14 on the </a:t>
            </a:r>
            <a:r>
              <a:rPr lang="en-US" sz="1400" i="1" dirty="0"/>
              <a:t>x</a:t>
            </a:r>
            <a:r>
              <a:rPr lang="en-US" sz="1400" dirty="0"/>
              <a:t>-axis, and remains steady on the </a:t>
            </a:r>
            <a:r>
              <a:rPr lang="en-US" sz="1400" i="1" dirty="0"/>
              <a:t>y</a:t>
            </a:r>
            <a:r>
              <a:rPr lang="en-US" sz="1400" dirty="0"/>
              <a:t>-axis at 15 on the </a:t>
            </a:r>
            <a:r>
              <a:rPr lang="en-US" sz="1400" i="1" dirty="0"/>
              <a:t>x</a:t>
            </a:r>
            <a:r>
              <a:rPr lang="en-US" sz="1400" dirty="0"/>
              <a:t>-axis. A dashed line labeled “</a:t>
            </a:r>
            <a:r>
              <a:rPr lang="en-US" sz="1400" i="1" dirty="0"/>
              <a:t>α</a:t>
            </a:r>
            <a:r>
              <a:rPr lang="en-US" sz="1400" dirty="0"/>
              <a:t> = .1” begins at 15 on the </a:t>
            </a:r>
            <a:r>
              <a:rPr lang="en-US" sz="1400" i="1" dirty="0"/>
              <a:t>y</a:t>
            </a:r>
            <a:r>
              <a:rPr lang="en-US" sz="1400" dirty="0"/>
              <a:t>-axis at 1 on the </a:t>
            </a:r>
            <a:r>
              <a:rPr lang="en-US" sz="1400" i="1" dirty="0"/>
              <a:t>x</a:t>
            </a:r>
            <a:r>
              <a:rPr lang="en-US" sz="1400" dirty="0"/>
              <a:t>-axis, remains steady on the </a:t>
            </a:r>
            <a:r>
              <a:rPr lang="en-US" sz="1400" i="1" dirty="0"/>
              <a:t>y</a:t>
            </a:r>
            <a:r>
              <a:rPr lang="en-US" sz="1400" dirty="0"/>
              <a:t>-axis at 3 on the </a:t>
            </a:r>
            <a:r>
              <a:rPr lang="en-US" sz="1400" i="1" dirty="0"/>
              <a:t>x</a:t>
            </a:r>
            <a:r>
              <a:rPr lang="en-US" sz="1400" dirty="0"/>
              <a:t>-axis, rises very slightly on the </a:t>
            </a:r>
            <a:r>
              <a:rPr lang="en-US" sz="1400" i="1" dirty="0"/>
              <a:t>y</a:t>
            </a:r>
            <a:r>
              <a:rPr lang="en-US" sz="1400" dirty="0"/>
              <a:t>-axis at 4 on the </a:t>
            </a:r>
            <a:r>
              <a:rPr lang="en-US" sz="1400" i="1" dirty="0"/>
              <a:t>x</a:t>
            </a:r>
            <a:r>
              <a:rPr lang="en-US" sz="1400" dirty="0"/>
              <a:t>-axis, remains steady on the </a:t>
            </a:r>
            <a:r>
              <a:rPr lang="en-US" sz="1400" i="1" dirty="0"/>
              <a:t>y</a:t>
            </a:r>
            <a:r>
              <a:rPr lang="en-US" sz="1400" dirty="0"/>
              <a:t>-axis at 5 on the </a:t>
            </a:r>
            <a:r>
              <a:rPr lang="en-US" sz="1400" i="1" dirty="0"/>
              <a:t>x</a:t>
            </a:r>
            <a:r>
              <a:rPr lang="en-US" sz="1400" dirty="0"/>
              <a:t>-axis, rises very slightly on the </a:t>
            </a:r>
            <a:r>
              <a:rPr lang="en-US" sz="1400" i="1" dirty="0"/>
              <a:t>y</a:t>
            </a:r>
            <a:r>
              <a:rPr lang="en-US" sz="1400" dirty="0"/>
              <a:t>-axis at 6 on the </a:t>
            </a:r>
            <a:r>
              <a:rPr lang="en-US" sz="1400" i="1" dirty="0"/>
              <a:t>x</a:t>
            </a:r>
            <a:r>
              <a:rPr lang="en-US" sz="1400" dirty="0"/>
              <a:t>-axis, falls very slightly on the </a:t>
            </a:r>
            <a:r>
              <a:rPr lang="en-US" sz="1400" i="1" dirty="0"/>
              <a:t>y</a:t>
            </a:r>
            <a:r>
              <a:rPr lang="en-US" sz="1400" dirty="0"/>
              <a:t>-axis at 8 on the </a:t>
            </a:r>
            <a:r>
              <a:rPr lang="en-US" sz="1400" i="1" dirty="0"/>
              <a:t>x</a:t>
            </a:r>
            <a:r>
              <a:rPr lang="en-US" sz="1400" dirty="0"/>
              <a:t>-axis, falls very slightly on the </a:t>
            </a:r>
            <a:r>
              <a:rPr lang="en-US" sz="1400" i="1" dirty="0"/>
              <a:t>y</a:t>
            </a:r>
            <a:r>
              <a:rPr lang="en-US" sz="1400" dirty="0"/>
              <a:t>-axis at 9 on the </a:t>
            </a:r>
            <a:r>
              <a:rPr lang="en-US" sz="1400" i="1" dirty="0"/>
              <a:t>x</a:t>
            </a:r>
            <a:r>
              <a:rPr lang="en-US" sz="1400" dirty="0"/>
              <a:t>-axis, rises very slightly on the </a:t>
            </a:r>
            <a:r>
              <a:rPr lang="en-US" sz="1400" i="1" dirty="0"/>
              <a:t>y</a:t>
            </a:r>
            <a:r>
              <a:rPr lang="en-US" sz="1400" dirty="0"/>
              <a:t>-axis at 10 on the </a:t>
            </a:r>
            <a:r>
              <a:rPr lang="en-US" sz="1400" i="1" dirty="0"/>
              <a:t>x</a:t>
            </a:r>
            <a:r>
              <a:rPr lang="en-US" sz="1400" dirty="0"/>
              <a:t>-axis, remains steady on the </a:t>
            </a:r>
            <a:r>
              <a:rPr lang="en-US" sz="1400" i="1" dirty="0"/>
              <a:t>y</a:t>
            </a:r>
            <a:r>
              <a:rPr lang="en-US" sz="1400" dirty="0"/>
              <a:t>-axis at 12 on the </a:t>
            </a:r>
            <a:r>
              <a:rPr lang="en-US" sz="1400" i="1" dirty="0"/>
              <a:t>x</a:t>
            </a:r>
            <a:r>
              <a:rPr lang="en-US" sz="1400" dirty="0"/>
              <a:t>-axis, rises to just below 20 on the </a:t>
            </a:r>
            <a:r>
              <a:rPr lang="en-US" sz="1400" i="1" dirty="0"/>
              <a:t>y</a:t>
            </a:r>
            <a:r>
              <a:rPr lang="en-US" sz="1400" dirty="0"/>
              <a:t>-axis at 14 on the </a:t>
            </a:r>
            <a:r>
              <a:rPr lang="en-US" sz="1400" i="1" dirty="0"/>
              <a:t>x</a:t>
            </a:r>
            <a:r>
              <a:rPr lang="en-US" sz="1400" dirty="0"/>
              <a:t>-axis, and rises nearly to 20 on the </a:t>
            </a:r>
            <a:r>
              <a:rPr lang="en-US" sz="1400" i="1" dirty="0"/>
              <a:t>y</a:t>
            </a:r>
            <a:r>
              <a:rPr lang="en-US" sz="1400" dirty="0"/>
              <a:t>-axis at 15 on the </a:t>
            </a:r>
            <a:r>
              <a:rPr lang="en-US" sz="1400" i="1" dirty="0"/>
              <a:t>x</a:t>
            </a:r>
            <a:r>
              <a:rPr lang="en-US" sz="1400" dirty="0"/>
              <a:t>-axis. </a:t>
            </a:r>
            <a:endParaRPr lang="en-US" altLang="en-US" sz="1400" noProof="0" dirty="0"/>
          </a:p>
        </p:txBody>
      </p:sp>
      <p:sp>
        <p:nvSpPr>
          <p:cNvPr id="39941" name="Content Placeholder 8">
            <a:extLst>
              <a:ext uri="{FF2B5EF4-FFF2-40B4-BE49-F238E27FC236}">
                <a16:creationId xmlns:a16="http://schemas.microsoft.com/office/drawing/2014/main" id="{5DDCA250-E6D7-4A79-986C-9F176542DD9A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20738" y="6035675"/>
            <a:ext cx="7543800" cy="212725"/>
          </a:xfrm>
        </p:spPr>
        <p:txBody>
          <a:bodyPr/>
          <a:lstStyle/>
          <a:p>
            <a:pPr algn="ctr"/>
            <a:r>
              <a:rPr lang="en-US" altLang="en-US" sz="1200" noProof="0" dirty="0">
                <a:solidFill>
                  <a:schemeClr val="tx1"/>
                </a:solidFill>
                <a:hlinkClick r:id="rId3" action="ppaction://hlinksldjump"/>
              </a:rPr>
              <a:t>Return to parent-slide containing images.</a:t>
            </a:r>
          </a:p>
        </p:txBody>
      </p:sp>
    </p:spTree>
    <p:extLst>
      <p:ext uri="{BB962C8B-B14F-4D97-AF65-F5344CB8AC3E}">
        <p14:creationId xmlns:p14="http://schemas.microsoft.com/office/powerpoint/2010/main" val="883322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DB56D-277D-416D-8483-E8A7D0642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324" y="287338"/>
            <a:ext cx="7635876" cy="1449387"/>
          </a:xfrm>
        </p:spPr>
        <p:txBody>
          <a:bodyPr>
            <a:noAutofit/>
          </a:bodyPr>
          <a:lstStyle/>
          <a:p>
            <a:r>
              <a:rPr lang="en-US" sz="4000" dirty="0"/>
              <a:t>Use of Forecasting: Marketing, Finance/Accounting, and H</a:t>
            </a:r>
            <a:r>
              <a:rPr lang="en-US" sz="100" dirty="0"/>
              <a:t> </a:t>
            </a:r>
            <a:r>
              <a:rPr lang="en-US" sz="4000" dirty="0"/>
              <a:t>R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1D4063DC-73A9-403C-B480-2BB7D6AD5B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661105"/>
              </p:ext>
            </p:extLst>
          </p:nvPr>
        </p:nvGraphicFramePr>
        <p:xfrm>
          <a:off x="822324" y="1865836"/>
          <a:ext cx="8169277" cy="4216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4446">
                  <a:extLst>
                    <a:ext uri="{9D8B030D-6E8A-4147-A177-3AD203B41FA5}">
                      <a16:colId xmlns:a16="http://schemas.microsoft.com/office/drawing/2014/main" val="792006824"/>
                    </a:ext>
                  </a:extLst>
                </a:gridCol>
                <a:gridCol w="1009431">
                  <a:extLst>
                    <a:ext uri="{9D8B030D-6E8A-4147-A177-3AD203B41FA5}">
                      <a16:colId xmlns:a16="http://schemas.microsoft.com/office/drawing/2014/main" val="2055379807"/>
                    </a:ext>
                  </a:extLst>
                </a:gridCol>
                <a:gridCol w="1087080">
                  <a:extLst>
                    <a:ext uri="{9D8B030D-6E8A-4147-A177-3AD203B41FA5}">
                      <a16:colId xmlns:a16="http://schemas.microsoft.com/office/drawing/2014/main" val="3951426144"/>
                    </a:ext>
                  </a:extLst>
                </a:gridCol>
                <a:gridCol w="1242377">
                  <a:extLst>
                    <a:ext uri="{9D8B030D-6E8A-4147-A177-3AD203B41FA5}">
                      <a16:colId xmlns:a16="http://schemas.microsoft.com/office/drawing/2014/main" val="2342282169"/>
                    </a:ext>
                  </a:extLst>
                </a:gridCol>
                <a:gridCol w="1475323">
                  <a:extLst>
                    <a:ext uri="{9D8B030D-6E8A-4147-A177-3AD203B41FA5}">
                      <a16:colId xmlns:a16="http://schemas.microsoft.com/office/drawing/2014/main" val="1694532366"/>
                    </a:ext>
                  </a:extLst>
                </a:gridCol>
                <a:gridCol w="1630620">
                  <a:extLst>
                    <a:ext uri="{9D8B030D-6E8A-4147-A177-3AD203B41FA5}">
                      <a16:colId xmlns:a16="http://schemas.microsoft.com/office/drawing/2014/main" val="35543656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IN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/>
                        <a:t>Time Horizon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/>
                        <a:t>Accuracy Required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/>
                        <a:t>Number of Forecasts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/>
                        <a:t>Management Level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/>
                        <a:t>Forecasting Method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1063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Long-range marketing programs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Long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Medium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/>
                        <a:t>Single or few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Top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Qualitative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7951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Pricing decisions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Short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High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Many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Middle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Time series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252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New product introduction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Medium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Medium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Single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Top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Qualitative and causal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9586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Cost estimating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Short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High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Many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Lower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Time series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1729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Capital budgeting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Medium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Highest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Few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Top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Causal and time series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256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 err="1"/>
                        <a:t>Labor</a:t>
                      </a:r>
                      <a:r>
                        <a:rPr lang="en-IN" dirty="0"/>
                        <a:t> planning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Medium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Medium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Few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Lower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Qualitative and time series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7861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4403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DB56D-277D-416D-8483-E8A7D0642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324" y="287338"/>
            <a:ext cx="7635876" cy="1449387"/>
          </a:xfrm>
        </p:spPr>
        <p:txBody>
          <a:bodyPr>
            <a:noAutofit/>
          </a:bodyPr>
          <a:lstStyle/>
          <a:p>
            <a:r>
              <a:rPr lang="en-US" sz="4000" dirty="0"/>
              <a:t>Use of Forecasting: Operations Decisions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1D4063DC-73A9-403C-B480-2BB7D6AD5B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736142"/>
              </p:ext>
            </p:extLst>
          </p:nvPr>
        </p:nvGraphicFramePr>
        <p:xfrm>
          <a:off x="822324" y="1865836"/>
          <a:ext cx="8169277" cy="3845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4446">
                  <a:extLst>
                    <a:ext uri="{9D8B030D-6E8A-4147-A177-3AD203B41FA5}">
                      <a16:colId xmlns:a16="http://schemas.microsoft.com/office/drawing/2014/main" val="792006824"/>
                    </a:ext>
                  </a:extLst>
                </a:gridCol>
                <a:gridCol w="1009431">
                  <a:extLst>
                    <a:ext uri="{9D8B030D-6E8A-4147-A177-3AD203B41FA5}">
                      <a16:colId xmlns:a16="http://schemas.microsoft.com/office/drawing/2014/main" val="2055379807"/>
                    </a:ext>
                  </a:extLst>
                </a:gridCol>
                <a:gridCol w="1087080">
                  <a:extLst>
                    <a:ext uri="{9D8B030D-6E8A-4147-A177-3AD203B41FA5}">
                      <a16:colId xmlns:a16="http://schemas.microsoft.com/office/drawing/2014/main" val="3951426144"/>
                    </a:ext>
                  </a:extLst>
                </a:gridCol>
                <a:gridCol w="1242377">
                  <a:extLst>
                    <a:ext uri="{9D8B030D-6E8A-4147-A177-3AD203B41FA5}">
                      <a16:colId xmlns:a16="http://schemas.microsoft.com/office/drawing/2014/main" val="2342282169"/>
                    </a:ext>
                  </a:extLst>
                </a:gridCol>
                <a:gridCol w="1475323">
                  <a:extLst>
                    <a:ext uri="{9D8B030D-6E8A-4147-A177-3AD203B41FA5}">
                      <a16:colId xmlns:a16="http://schemas.microsoft.com/office/drawing/2014/main" val="1694532366"/>
                    </a:ext>
                  </a:extLst>
                </a:gridCol>
                <a:gridCol w="1630620">
                  <a:extLst>
                    <a:ext uri="{9D8B030D-6E8A-4147-A177-3AD203B41FA5}">
                      <a16:colId xmlns:a16="http://schemas.microsoft.com/office/drawing/2014/main" val="35543656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IN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/>
                        <a:t>Time Horizon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/>
                        <a:t>Accuracy Required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/>
                        <a:t>Number of Forecasts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/>
                        <a:t>Management Level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b="1" dirty="0"/>
                        <a:t>Forecasting Method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1063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Process design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Long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Medium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/>
                        <a:t>Single or few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Top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Qualitative or causal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7951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Capacity planning, facilities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Long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Medium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Single or few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Top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Qualitative and causal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252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Aggregate planning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Medium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High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Few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Middle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Causal and time series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9586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Scheduling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Short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Highest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Many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Lower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Time series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1729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dirty="0"/>
                        <a:t>Inventory management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Short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Highest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Many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Lower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IN" dirty="0"/>
                        <a:t>Time series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256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4756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28386-2D71-4985-8865-3FC9BADD1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Qualitative Forecasting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A38D8-9770-4995-8A8C-CD6D78D4FB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882189"/>
          </a:xfrm>
        </p:spPr>
        <p:txBody>
          <a:bodyPr/>
          <a:lstStyle/>
          <a:p>
            <a:pPr marL="292608" indent="-292608">
              <a:buClr>
                <a:srgbClr val="AB620E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Based on managerial judgment when there is a lack of data available.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879C4A-57A2-487C-A694-6B9BAF700A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2971800"/>
            <a:ext cx="7543800" cy="2786062"/>
          </a:xfrm>
        </p:spPr>
        <p:txBody>
          <a:bodyPr/>
          <a:lstStyle/>
          <a:p>
            <a:pPr eaLnBrk="1" hangingPunct="1"/>
            <a:r>
              <a:rPr lang="en-US" altLang="en-US" sz="2600" dirty="0"/>
              <a:t>Major methods:</a:t>
            </a:r>
          </a:p>
          <a:p>
            <a:pPr lvl="1" eaLnBrk="1" hangingPunct="1"/>
            <a:r>
              <a:rPr lang="en-US" altLang="en-US" sz="2400" dirty="0"/>
              <a:t>Delphi technique.</a:t>
            </a:r>
          </a:p>
          <a:p>
            <a:pPr lvl="1" eaLnBrk="1" hangingPunct="1"/>
            <a:r>
              <a:rPr lang="en-US" altLang="en-US" sz="2400" dirty="0"/>
              <a:t>Market surveys.</a:t>
            </a:r>
          </a:p>
          <a:p>
            <a:pPr lvl="1" eaLnBrk="1" hangingPunct="1"/>
            <a:r>
              <a:rPr lang="en-US" altLang="en-US" sz="2400" dirty="0"/>
              <a:t>Life-cycles analogy.</a:t>
            </a:r>
          </a:p>
          <a:p>
            <a:pPr lvl="1" eaLnBrk="1" hangingPunct="1"/>
            <a:r>
              <a:rPr lang="en-US" altLang="en-US" sz="2400" dirty="0"/>
              <a:t>Informed judgment.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955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4D290-5596-4479-878E-6DCE746CD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Time-Series Analytics </a:t>
            </a:r>
            <a:r>
              <a:rPr lang="en-US" sz="1000" dirty="0"/>
              <a:t>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9932C1-E8C1-47B4-A2F5-A1B5847E9F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2"/>
            <a:ext cx="3586389" cy="4097338"/>
          </a:xfrm>
          <a:ln>
            <a:noFill/>
          </a:ln>
        </p:spPr>
        <p:txBody>
          <a:bodyPr/>
          <a:lstStyle/>
          <a:p>
            <a:pPr algn="ctr" eaLnBrk="1" hangingPunct="1"/>
            <a:r>
              <a:rPr lang="en-US" altLang="en-US" sz="2400" dirty="0"/>
              <a:t>Demand can be decomposed into:</a:t>
            </a:r>
          </a:p>
          <a:p>
            <a:pPr lvl="1" eaLnBrk="1" hangingPunct="1"/>
            <a:r>
              <a:rPr lang="en-US" altLang="en-US" sz="2200" u="sng" dirty="0"/>
              <a:t>Level</a:t>
            </a:r>
            <a:r>
              <a:rPr lang="en-US" altLang="en-US" sz="2200" dirty="0"/>
              <a:t> - average.</a:t>
            </a:r>
          </a:p>
          <a:p>
            <a:pPr lvl="1" eaLnBrk="1" hangingPunct="1"/>
            <a:r>
              <a:rPr lang="en-US" altLang="en-US" sz="2200" u="sng" dirty="0"/>
              <a:t>Trend</a:t>
            </a:r>
            <a:r>
              <a:rPr lang="en-US" altLang="en-US" sz="2200" dirty="0"/>
              <a:t> - general direction (increasing/decreasing).</a:t>
            </a:r>
          </a:p>
          <a:p>
            <a:pPr lvl="1" eaLnBrk="1" hangingPunct="1"/>
            <a:r>
              <a:rPr lang="en-US" altLang="en-US" sz="2200" u="sng" dirty="0"/>
              <a:t>Seasonality</a:t>
            </a:r>
            <a:r>
              <a:rPr lang="en-US" altLang="en-US" sz="2200" dirty="0"/>
              <a:t> - short term recurring cycles.</a:t>
            </a:r>
          </a:p>
          <a:p>
            <a:pPr lvl="1" eaLnBrk="1" hangingPunct="1"/>
            <a:r>
              <a:rPr lang="en-US" altLang="en-US" sz="2200" u="sng" dirty="0"/>
              <a:t>Cycle</a:t>
            </a:r>
            <a:r>
              <a:rPr lang="en-US" altLang="en-US" sz="2200" dirty="0"/>
              <a:t> - long term business cycle.</a:t>
            </a:r>
          </a:p>
          <a:p>
            <a:pPr lvl="1" eaLnBrk="1" hangingPunct="1"/>
            <a:r>
              <a:rPr lang="en-US" altLang="en-US" sz="2200" u="sng" dirty="0"/>
              <a:t>Error</a:t>
            </a:r>
            <a:r>
              <a:rPr lang="en-US" altLang="en-US" sz="2200" dirty="0"/>
              <a:t> - random or irregular component.</a:t>
            </a:r>
            <a:endParaRPr lang="en-US" sz="2200" dirty="0"/>
          </a:p>
        </p:txBody>
      </p:sp>
      <p:pic>
        <p:nvPicPr>
          <p:cNvPr id="7" name="Picture 6" descr="Graph illustrates the decomposition of time-series data showing its various components.">
            <a:extLst>
              <a:ext uri="{FF2B5EF4-FFF2-40B4-BE49-F238E27FC236}">
                <a16:creationId xmlns:a16="http://schemas.microsoft.com/office/drawing/2014/main" id="{618A89F3-D439-4B87-B68B-161D88EEF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571" y="2179205"/>
            <a:ext cx="4143229" cy="2499591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78294BE-C25D-439A-B8EF-5951647413F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2816352" y="6035040"/>
            <a:ext cx="3355848" cy="228600"/>
          </a:xfrm>
        </p:spPr>
        <p:txBody>
          <a:bodyPr/>
          <a:lstStyle/>
          <a:p>
            <a:pPr algn="ctr"/>
            <a:r>
              <a:rPr lang="en-US" sz="1200" u="sng" dirty="0">
                <a:hlinkClick r:id="rId4" action="ppaction://hlinksldjump"/>
              </a:rPr>
              <a:t>Access the text alternative for slide images.</a:t>
            </a:r>
          </a:p>
        </p:txBody>
      </p:sp>
    </p:spTree>
    <p:extLst>
      <p:ext uri="{BB962C8B-B14F-4D97-AF65-F5344CB8AC3E}">
        <p14:creationId xmlns:p14="http://schemas.microsoft.com/office/powerpoint/2010/main" val="4229252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4D290-5596-4479-878E-6DCE746CD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Time-Series Analytics </a:t>
            </a:r>
            <a:r>
              <a:rPr lang="en-US" sz="1000" dirty="0"/>
              <a:t>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9932C1-E8C1-47B4-A2F5-A1B5847E9F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2"/>
            <a:ext cx="2301875" cy="3868737"/>
          </a:xfrm>
        </p:spPr>
        <p:txBody>
          <a:bodyPr/>
          <a:lstStyle/>
          <a:p>
            <a:pPr eaLnBrk="1" fontAlgn="auto" hangingPunct="1">
              <a:defRPr/>
            </a:pPr>
            <a:r>
              <a:rPr lang="en-US" sz="2400" dirty="0"/>
              <a:t>Components of demand data:</a:t>
            </a:r>
          </a:p>
          <a:p>
            <a:pPr marL="292608" indent="-292608" eaLnBrk="1" fontAlgn="auto" hangingPunct="1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Level.</a:t>
            </a:r>
          </a:p>
          <a:p>
            <a:pPr marL="292608" indent="-292608" eaLnBrk="1" fontAlgn="auto" hangingPunct="1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Trend.</a:t>
            </a:r>
          </a:p>
          <a:p>
            <a:pPr marL="292608" indent="-292608" eaLnBrk="1" fontAlgn="auto" hangingPunct="1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Seasonality.</a:t>
            </a:r>
          </a:p>
          <a:p>
            <a:pPr marL="292608" indent="-292608" eaLnBrk="1" fontAlgn="auto" hangingPunct="1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Cycle.</a:t>
            </a:r>
          </a:p>
          <a:p>
            <a:pPr marL="292608" indent="-292608" eaLnBrk="1" fontAlgn="auto" hangingPunct="1">
              <a:buClr>
                <a:srgbClr val="AB620E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Error.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A2655E-2F29-46A6-A51C-2C5487C7D29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609168" y="4983000"/>
            <a:ext cx="5153832" cy="960600"/>
          </a:xfrm>
        </p:spPr>
        <p:txBody>
          <a:bodyPr/>
          <a:lstStyle/>
          <a:p>
            <a:pPr eaLnBrk="1" fontAlgn="auto" hangingPunct="1">
              <a:defRPr/>
            </a:pPr>
            <a:r>
              <a:rPr lang="en-US" altLang="en-US" sz="1600" dirty="0"/>
              <a:t>Snow boarding is an industry that exhibits several demand patterns. It is primarily a seasonal industry, and over many years the industry has experienced a growth trend. Random factors like snowfall cause abrupt variations in demand.</a:t>
            </a:r>
            <a:endParaRPr lang="en-US" sz="1600" b="1" dirty="0"/>
          </a:p>
        </p:txBody>
      </p:sp>
      <p:pic>
        <p:nvPicPr>
          <p:cNvPr id="6" name="Picture 3" descr="A person snowboarding&#10;&#10;Description automatically generated">
            <a:extLst>
              <a:ext uri="{FF2B5EF4-FFF2-40B4-BE49-F238E27FC236}">
                <a16:creationId xmlns:a16="http://schemas.microsoft.com/office/drawing/2014/main" id="{5D5F4F48-2F24-41B7-9CB2-8C89DCD26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387" y="1884815"/>
            <a:ext cx="4376738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AB5AC5D9-7A26-47B3-9456-3AA8A5171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5625" y="4737553"/>
            <a:ext cx="131603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800">
                <a:solidFill>
                  <a:srgbClr val="211D1E"/>
                </a:solidFill>
                <a:latin typeface="Proxima Nova Lt"/>
              </a:rPr>
              <a:t>Adie Bush/Getty Images 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9824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447FD-4C51-4382-BAA9-FD884DD35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Analytics: Moving Average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2264A-37FB-4666-B813-499F35BC4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325" y="1846263"/>
            <a:ext cx="7543800" cy="454485"/>
          </a:xfrm>
        </p:spPr>
        <p:txBody>
          <a:bodyPr/>
          <a:lstStyle/>
          <a:p>
            <a:r>
              <a:rPr lang="en-US" sz="2400" dirty="0"/>
              <a:t>Assumes no trend, seasonality, or cycle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82B792-BDD3-4C39-BA12-1A198F6C516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0948" y="2438399"/>
            <a:ext cx="7543800" cy="526845"/>
          </a:xfrm>
        </p:spPr>
        <p:txBody>
          <a:bodyPr/>
          <a:lstStyle/>
          <a:p>
            <a:r>
              <a:rPr lang="en-US" sz="2400" dirty="0"/>
              <a:t>Simple moving average:</a:t>
            </a:r>
          </a:p>
        </p:txBody>
      </p:sp>
      <p:graphicFrame>
        <p:nvGraphicFramePr>
          <p:cNvPr id="10" name="Object 2">
            <a:extLst>
              <a:ext uri="{FF2B5EF4-FFF2-40B4-BE49-F238E27FC236}">
                <a16:creationId xmlns:a16="http://schemas.microsoft.com/office/drawing/2014/main" id="{2EF8D346-5303-4B91-8749-59EDA8D841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4407592"/>
              </p:ext>
            </p:extLst>
          </p:nvPr>
        </p:nvGraphicFramePr>
        <p:xfrm>
          <a:off x="1250950" y="3033713"/>
          <a:ext cx="5214938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49" name="Equation" r:id="rId4" imgW="3352680" imgH="723600" progId="Equation.DSMT4">
                  <p:embed/>
                </p:oleObj>
              </mc:Choice>
              <mc:Fallback>
                <p:oleObj name="Equation" r:id="rId4" imgW="3352680" imgH="723600" progId="Equation.DSMT4">
                  <p:embed/>
                  <p:pic>
                    <p:nvPicPr>
                      <p:cNvPr id="12294" name="Object 2">
                        <a:extLst>
                          <a:ext uri="{FF2B5EF4-FFF2-40B4-BE49-F238E27FC236}">
                            <a16:creationId xmlns:a16="http://schemas.microsoft.com/office/drawing/2014/main" id="{9BA02D3E-8333-4FF9-9D9B-7C4ADF93D3B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0950" y="3033713"/>
                        <a:ext cx="5214938" cy="7810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">
            <a:extLst>
              <a:ext uri="{FF2B5EF4-FFF2-40B4-BE49-F238E27FC236}">
                <a16:creationId xmlns:a16="http://schemas.microsoft.com/office/drawing/2014/main" id="{5FC37907-3779-4084-8662-CFB6F6BD88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7452200"/>
              </p:ext>
            </p:extLst>
          </p:nvPr>
        </p:nvGraphicFramePr>
        <p:xfrm>
          <a:off x="1292225" y="3898900"/>
          <a:ext cx="2233613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50" name="Equation" r:id="rId6" imgW="952200" imgH="419040" progId="Equation.DSMT4">
                  <p:embed/>
                </p:oleObj>
              </mc:Choice>
              <mc:Fallback>
                <p:oleObj name="Equation" r:id="rId6" imgW="952200" imgH="419040" progId="Equation.DSMT4">
                  <p:embed/>
                  <p:pic>
                    <p:nvPicPr>
                      <p:cNvPr id="12295" name="Object 3">
                        <a:extLst>
                          <a:ext uri="{FF2B5EF4-FFF2-40B4-BE49-F238E27FC236}">
                            <a16:creationId xmlns:a16="http://schemas.microsoft.com/office/drawing/2014/main" id="{13C66B53-61EE-46A1-A9B2-C534A088B9A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2225" y="3898900"/>
                        <a:ext cx="2233613" cy="4778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89EF7F6-59FB-4BE5-B6E5-41F61D5A144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20948" y="4589463"/>
            <a:ext cx="7543800" cy="515937"/>
          </a:xfrm>
        </p:spPr>
        <p:txBody>
          <a:bodyPr/>
          <a:lstStyle/>
          <a:p>
            <a:r>
              <a:rPr lang="en-US" sz="2400" dirty="0"/>
              <a:t>Weighted moving average:</a:t>
            </a:r>
          </a:p>
        </p:txBody>
      </p:sp>
      <p:graphicFrame>
        <p:nvGraphicFramePr>
          <p:cNvPr id="12" name="Object 4">
            <a:extLst>
              <a:ext uri="{FF2B5EF4-FFF2-40B4-BE49-F238E27FC236}">
                <a16:creationId xmlns:a16="http://schemas.microsoft.com/office/drawing/2014/main" id="{31FE1446-4028-4492-9883-227209AF1B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84597"/>
              </p:ext>
            </p:extLst>
          </p:nvPr>
        </p:nvGraphicFramePr>
        <p:xfrm>
          <a:off x="1263650" y="5257800"/>
          <a:ext cx="595153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51" name="Equation" r:id="rId8" imgW="5105160" imgH="380880" progId="Equation.DSMT4">
                  <p:embed/>
                </p:oleObj>
              </mc:Choice>
              <mc:Fallback>
                <p:oleObj name="Equation" r:id="rId8" imgW="5105160" imgH="380880" progId="Equation.DSMT4">
                  <p:embed/>
                  <p:pic>
                    <p:nvPicPr>
                      <p:cNvPr id="12296" name="Object 4">
                        <a:extLst>
                          <a:ext uri="{FF2B5EF4-FFF2-40B4-BE49-F238E27FC236}">
                            <a16:creationId xmlns:a16="http://schemas.microsoft.com/office/drawing/2014/main" id="{94A72E6C-BEAD-46DB-8A90-9A24FA2B017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3650" y="5257800"/>
                        <a:ext cx="5951538" cy="4429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3208797"/>
      </p:ext>
    </p:extLst>
  </p:cSld>
  <p:clrMapOvr>
    <a:masterClrMapping/>
  </p:clrMapOvr>
</p:sld>
</file>

<file path=ppt/theme/theme1.xml><?xml version="1.0" encoding="utf-8"?>
<a:theme xmlns:a="http://schemas.openxmlformats.org/drawingml/2006/main" name="Recommending A Strategy">
  <a:themeElements>
    <a:clrScheme name="Recommending A Strategy 1">
      <a:dk1>
        <a:srgbClr val="009999"/>
      </a:dk1>
      <a:lt1>
        <a:srgbClr val="FFFFFF"/>
      </a:lt1>
      <a:dk2>
        <a:srgbClr val="000066"/>
      </a:dk2>
      <a:lt2>
        <a:srgbClr val="339966"/>
      </a:lt2>
      <a:accent1>
        <a:srgbClr val="00CC99"/>
      </a:accent1>
      <a:accent2>
        <a:srgbClr val="0099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008AB9"/>
      </a:accent6>
      <a:hlink>
        <a:srgbClr val="336699"/>
      </a:hlink>
      <a:folHlink>
        <a:srgbClr val="B2B2B2"/>
      </a:folHlink>
    </a:clrScheme>
    <a:fontScheme name="Recommending A Strategy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ecommending A Strategy 1">
        <a:dk1>
          <a:srgbClr val="009999"/>
        </a:dk1>
        <a:lt1>
          <a:srgbClr val="FFFFFF"/>
        </a:lt1>
        <a:dk2>
          <a:srgbClr val="000066"/>
        </a:dk2>
        <a:lt2>
          <a:srgbClr val="339966"/>
        </a:lt2>
        <a:accent1>
          <a:srgbClr val="00CC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E2CA"/>
        </a:accent5>
        <a:accent6>
          <a:srgbClr val="008AB9"/>
        </a:accent6>
        <a:hlink>
          <a:srgbClr val="33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2">
        <a:dk1>
          <a:srgbClr val="000000"/>
        </a:dk1>
        <a:lt1>
          <a:srgbClr val="FFFFFF"/>
        </a:lt1>
        <a:dk2>
          <a:srgbClr val="009900"/>
        </a:dk2>
        <a:lt2>
          <a:srgbClr val="CC0000"/>
        </a:lt2>
        <a:accent1>
          <a:srgbClr val="CC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2D2DB9"/>
        </a:accent6>
        <a:hlink>
          <a:srgbClr val="00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commending A Strategy 4">
        <a:dk1>
          <a:srgbClr val="333399"/>
        </a:dk1>
        <a:lt1>
          <a:srgbClr val="FFFFCC"/>
        </a:lt1>
        <a:dk2>
          <a:srgbClr val="000000"/>
        </a:dk2>
        <a:lt2>
          <a:srgbClr val="0000FF"/>
        </a:lt2>
        <a:accent1>
          <a:srgbClr val="800000"/>
        </a:accent1>
        <a:accent2>
          <a:srgbClr val="3366CC"/>
        </a:accent2>
        <a:accent3>
          <a:srgbClr val="AAAAAA"/>
        </a:accent3>
        <a:accent4>
          <a:srgbClr val="DADAAE"/>
        </a:accent4>
        <a:accent5>
          <a:srgbClr val="C0AAAA"/>
        </a:accent5>
        <a:accent6>
          <a:srgbClr val="2D5C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5">
        <a:dk1>
          <a:srgbClr val="CC3300"/>
        </a:dk1>
        <a:lt1>
          <a:srgbClr val="FFFFCC"/>
        </a:lt1>
        <a:dk2>
          <a:srgbClr val="000000"/>
        </a:dk2>
        <a:lt2>
          <a:srgbClr val="CC6600"/>
        </a:lt2>
        <a:accent1>
          <a:srgbClr val="993300"/>
        </a:accent1>
        <a:accent2>
          <a:srgbClr val="808000"/>
        </a:accent2>
        <a:accent3>
          <a:srgbClr val="AAAAAA"/>
        </a:accent3>
        <a:accent4>
          <a:srgbClr val="DADAAE"/>
        </a:accent4>
        <a:accent5>
          <a:srgbClr val="CAADAA"/>
        </a:accent5>
        <a:accent6>
          <a:srgbClr val="7373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6">
        <a:dk1>
          <a:srgbClr val="66CCFF"/>
        </a:dk1>
        <a:lt1>
          <a:srgbClr val="CCECFF"/>
        </a:lt1>
        <a:dk2>
          <a:srgbClr val="000000"/>
        </a:dk2>
        <a:lt2>
          <a:srgbClr val="9999FF"/>
        </a:lt2>
        <a:accent1>
          <a:srgbClr val="FFFFFF"/>
        </a:accent1>
        <a:accent2>
          <a:srgbClr val="99CCFF"/>
        </a:accent2>
        <a:accent3>
          <a:srgbClr val="AAAAAA"/>
        </a:accent3>
        <a:accent4>
          <a:srgbClr val="AEC9DA"/>
        </a:accent4>
        <a:accent5>
          <a:srgbClr val="FFFFFF"/>
        </a:accent5>
        <a:accent6>
          <a:srgbClr val="8AB9E7"/>
        </a:accent6>
        <a:hlink>
          <a:srgbClr val="CCE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7">
        <a:dk1>
          <a:srgbClr val="993366"/>
        </a:dk1>
        <a:lt1>
          <a:srgbClr val="FFFFCC"/>
        </a:lt1>
        <a:dk2>
          <a:srgbClr val="333399"/>
        </a:dk2>
        <a:lt2>
          <a:srgbClr val="0066FF"/>
        </a:lt2>
        <a:accent1>
          <a:srgbClr val="6600FF"/>
        </a:accent1>
        <a:accent2>
          <a:srgbClr val="0099CC"/>
        </a:accent2>
        <a:accent3>
          <a:srgbClr val="ADADCA"/>
        </a:accent3>
        <a:accent4>
          <a:srgbClr val="DADAAE"/>
        </a:accent4>
        <a:accent5>
          <a:srgbClr val="B8AAFF"/>
        </a:accent5>
        <a:accent6>
          <a:srgbClr val="008AB9"/>
        </a:accent6>
        <a:hlink>
          <a:srgbClr val="66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commending A Strategy 8">
        <a:dk1>
          <a:srgbClr val="993366"/>
        </a:dk1>
        <a:lt1>
          <a:srgbClr val="EAEAEA"/>
        </a:lt1>
        <a:dk2>
          <a:srgbClr val="660066"/>
        </a:dk2>
        <a:lt2>
          <a:srgbClr val="CC0000"/>
        </a:lt2>
        <a:accent1>
          <a:srgbClr val="A50021"/>
        </a:accent1>
        <a:accent2>
          <a:srgbClr val="660033"/>
        </a:accent2>
        <a:accent3>
          <a:srgbClr val="B8AAB8"/>
        </a:accent3>
        <a:accent4>
          <a:srgbClr val="C8C8C8"/>
        </a:accent4>
        <a:accent5>
          <a:srgbClr val="CFAAAB"/>
        </a:accent5>
        <a:accent6>
          <a:srgbClr val="5C00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Retrospect">
  <a:themeElements>
    <a:clrScheme name="Custom 16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000000"/>
      </a:hlink>
      <a:folHlink>
        <a:srgbClr val="000000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2317</TotalTime>
  <Words>2750</Words>
  <Application>Microsoft Office PowerPoint</Application>
  <PresentationFormat>On-screen Show (4:3)</PresentationFormat>
  <Paragraphs>323</Paragraphs>
  <Slides>31</Slides>
  <Notes>31</Notes>
  <HiddenSlides>4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3" baseType="lpstr">
      <vt:lpstr>Arial</vt:lpstr>
      <vt:lpstr>Calibri</vt:lpstr>
      <vt:lpstr>Calibri Light</vt:lpstr>
      <vt:lpstr>Proxima Nova Lt</vt:lpstr>
      <vt:lpstr>Proxima Nova Rg</vt:lpstr>
      <vt:lpstr>Tahoma</vt:lpstr>
      <vt:lpstr>Times New Roman</vt:lpstr>
      <vt:lpstr>Wingdings</vt:lpstr>
      <vt:lpstr>Recommending A Strategy</vt:lpstr>
      <vt:lpstr>Custom Design</vt:lpstr>
      <vt:lpstr>Retrospect</vt:lpstr>
      <vt:lpstr>Equation</vt:lpstr>
      <vt:lpstr>Chapter 10</vt:lpstr>
      <vt:lpstr>Chapter 10 Learning Objectives</vt:lpstr>
      <vt:lpstr>Forecasting for Decision Making</vt:lpstr>
      <vt:lpstr>Use of Forecasting: Marketing, Finance/Accounting, and H R</vt:lpstr>
      <vt:lpstr>Use of Forecasting: Operations Decisions</vt:lpstr>
      <vt:lpstr>Qualitative Forecasting Methods</vt:lpstr>
      <vt:lpstr>Time-Series Analytics 1</vt:lpstr>
      <vt:lpstr>Time-Series Analytics 2</vt:lpstr>
      <vt:lpstr>Analytics: Moving Average</vt:lpstr>
      <vt:lpstr>Moving Average - Example</vt:lpstr>
      <vt:lpstr>Time-Series Data (Figure 10.2)</vt:lpstr>
      <vt:lpstr>Analytics: Exponential Smoothing</vt:lpstr>
      <vt:lpstr>Simple Exponential Smoothing</vt:lpstr>
      <vt:lpstr>Exponential Smoothing - Example</vt:lpstr>
      <vt:lpstr>Time-Series Data (Figure 10.3)</vt:lpstr>
      <vt:lpstr>Forecast Accuracy</vt:lpstr>
      <vt:lpstr>Forecast Accuracy Measures</vt:lpstr>
      <vt:lpstr>Advanced Time-Series Forecasting</vt:lpstr>
      <vt:lpstr>Causal Forecasting Analytics</vt:lpstr>
      <vt:lpstr>Causal Forecasting Model</vt:lpstr>
      <vt:lpstr>Causal Model - Example</vt:lpstr>
      <vt:lpstr>Selecting a Forecasting Method</vt:lpstr>
      <vt:lpstr>Big Data Analytics 1</vt:lpstr>
      <vt:lpstr>Big Data Analytics 2</vt:lpstr>
      <vt:lpstr>Collaborative Planning, Forecasting, and Replenishment (C P F R)</vt:lpstr>
      <vt:lpstr>Chapter 10 Summary</vt:lpstr>
      <vt:lpstr>Questions for Discussion</vt:lpstr>
      <vt:lpstr>Accessibility Content: Text Alternatives for Images</vt:lpstr>
      <vt:lpstr>Time-Series Analytics 1 – Text Alternative</vt:lpstr>
      <vt:lpstr>Time-Series Data (Figure 10.2) – Text Alternative</vt:lpstr>
      <vt:lpstr>Time-Series Data (Figure 10.3) – Text Alternative</vt:lpstr>
    </vt:vector>
  </TitlesOfParts>
  <Company>Univ. of Toledo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 Design</dc:title>
  <dc:subject>Schroeder, ed. 5</dc:subject>
  <dc:creator>J. Pope</dc:creator>
  <cp:lastModifiedBy>McAndrews, Ryan</cp:lastModifiedBy>
  <cp:revision>876</cp:revision>
  <cp:lastPrinted>1999-04-07T23:38:54Z</cp:lastPrinted>
  <dcterms:created xsi:type="dcterms:W3CDTF">1999-03-28T03:57:01Z</dcterms:created>
  <dcterms:modified xsi:type="dcterms:W3CDTF">2020-03-31T19:42:06Z</dcterms:modified>
</cp:coreProperties>
</file>