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9"/>
  </p:notesMasterIdLst>
  <p:handoutMasterIdLst>
    <p:handoutMasterId r:id="rId40"/>
  </p:handoutMasterIdLst>
  <p:sldIdLst>
    <p:sldId id="300" r:id="rId4"/>
    <p:sldId id="301" r:id="rId5"/>
    <p:sldId id="371" r:id="rId6"/>
    <p:sldId id="398" r:id="rId7"/>
    <p:sldId id="399" r:id="rId8"/>
    <p:sldId id="400" r:id="rId9"/>
    <p:sldId id="426" r:id="rId10"/>
    <p:sldId id="332" r:id="rId11"/>
    <p:sldId id="402" r:id="rId12"/>
    <p:sldId id="403" r:id="rId13"/>
    <p:sldId id="404" r:id="rId14"/>
    <p:sldId id="405" r:id="rId15"/>
    <p:sldId id="406" r:id="rId16"/>
    <p:sldId id="407" r:id="rId17"/>
    <p:sldId id="408" r:id="rId18"/>
    <p:sldId id="409" r:id="rId19"/>
    <p:sldId id="410" r:id="rId20"/>
    <p:sldId id="411" r:id="rId21"/>
    <p:sldId id="412" r:id="rId22"/>
    <p:sldId id="413" r:id="rId23"/>
    <p:sldId id="414" r:id="rId24"/>
    <p:sldId id="415" r:id="rId25"/>
    <p:sldId id="416" r:id="rId26"/>
    <p:sldId id="417" r:id="rId27"/>
    <p:sldId id="418" r:id="rId28"/>
    <p:sldId id="419" r:id="rId29"/>
    <p:sldId id="420" r:id="rId30"/>
    <p:sldId id="327" r:id="rId31"/>
    <p:sldId id="321" r:id="rId32"/>
    <p:sldId id="421" r:id="rId33"/>
    <p:sldId id="422" r:id="rId34"/>
    <p:sldId id="423" r:id="rId35"/>
    <p:sldId id="424" r:id="rId36"/>
    <p:sldId id="427" r:id="rId37"/>
    <p:sldId id="428" r:id="rId3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71"/>
            <p14:sldId id="398"/>
            <p14:sldId id="399"/>
            <p14:sldId id="400"/>
            <p14:sldId id="426"/>
            <p14:sldId id="332"/>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Lst>
        </p14:section>
        <p14:section name="Appendix: Image Descriptions for Unsighted Students" id="{52F68116-1D43-4B7D-A706-20C842F0ACA7}">
          <p14:sldIdLst>
            <p14:sldId id="327"/>
            <p14:sldId id="321"/>
            <p14:sldId id="421"/>
            <p14:sldId id="422"/>
            <p14:sldId id="423"/>
            <p14:sldId id="424"/>
            <p14:sldId id="427"/>
            <p14:sldId id="428"/>
          </p14:sldIdLst>
        </p14:section>
      </p14:sectionLst>
    </p:ext>
    <p:ext uri="{EFAFB233-063F-42B5-8137-9DF3F51BA10A}">
      <p15:sldGuideLst xmlns:p15="http://schemas.microsoft.com/office/powerpoint/2012/main">
        <p15:guide id="1" orient="horz" pos="3792" userDrawn="1">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3" autoAdjust="0"/>
    <p:restoredTop sz="94477" autoAdjust="0"/>
  </p:normalViewPr>
  <p:slideViewPr>
    <p:cSldViewPr>
      <p:cViewPr varScale="1">
        <p:scale>
          <a:sx n="94" d="100"/>
          <a:sy n="94" d="100"/>
        </p:scale>
        <p:origin x="96" y="306"/>
      </p:cViewPr>
      <p:guideLst>
        <p:guide orient="horz" pos="3792"/>
        <p:guide pos="2016"/>
      </p:guideLst>
    </p:cSldViewPr>
  </p:slideViewPr>
  <p:outlineViewPr>
    <p:cViewPr>
      <p:scale>
        <a:sx n="66" d="100"/>
        <a:sy n="66" d="100"/>
      </p:scale>
      <p:origin x="0" y="-8923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t>Source:  presentation by Brian Koenig, 7 April 2004, University of Toledo Student APICS chapter</a:t>
            </a:r>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19</a:t>
            </a:fld>
            <a:endParaRPr lang="en-US" altLang="en-US"/>
          </a:p>
        </p:txBody>
      </p:sp>
    </p:spTree>
    <p:extLst>
      <p:ext uri="{BB962C8B-B14F-4D97-AF65-F5344CB8AC3E}">
        <p14:creationId xmlns:p14="http://schemas.microsoft.com/office/powerpoint/2010/main" val="621494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200"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20</a:t>
            </a:fld>
            <a:endParaRPr lang="en-US" altLang="en-US"/>
          </a:p>
        </p:txBody>
      </p:sp>
    </p:spTree>
    <p:extLst>
      <p:ext uri="{BB962C8B-B14F-4D97-AF65-F5344CB8AC3E}">
        <p14:creationId xmlns:p14="http://schemas.microsoft.com/office/powerpoint/2010/main" val="3806149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28</a:t>
            </a:fld>
            <a:endParaRPr lang="en-US" altLang="en-US"/>
          </a:p>
        </p:txBody>
      </p:sp>
    </p:spTree>
    <p:extLst>
      <p:ext uri="{BB962C8B-B14F-4D97-AF65-F5344CB8AC3E}">
        <p14:creationId xmlns:p14="http://schemas.microsoft.com/office/powerpoint/2010/main" val="663594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3/20/2020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3/20/2020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3/20/2020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3/20/2020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3/20/2020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3/20/2020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3/20/2020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3/20/2020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3/20/2020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3/20/2020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3/20/2020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3/20/2020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3/20/2020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3/20/2020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3/20/2020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9-</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9-</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9-</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3/20/2020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3/20/2020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3/20/2020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9-</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3/20/2020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3/20/2020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3/20/2020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3/20/2020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3/20/2020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3/20/2020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3/20/2020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3/20/2020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3/20/2020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3/20/2020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3/20/2020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3/20/2020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3/20/2020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3/20/2020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3/20/2020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5.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25.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4.bin"/><Relationship Id="rId4" Type="http://schemas.openxmlformats.org/officeDocument/2006/relationships/image" Target="../media/image7.wmf"/></Relationships>
</file>

<file path=ppt/slides/_rels/slide1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5.xml"/><Relationship Id="rId1" Type="http://schemas.openxmlformats.org/officeDocument/2006/relationships/vmlDrawing" Target="../drawings/vmlDrawing4.vml"/><Relationship Id="rId4" Type="http://schemas.openxmlformats.org/officeDocument/2006/relationships/image" Target="../media/image11.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14.jp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15.emf"/><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16.emf"/><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1.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4.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9</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defRPr/>
            </a:pPr>
            <a:r>
              <a:rPr lang="en-US" altLang="en-US" sz="3200" b="1" cap="none" dirty="0">
                <a:solidFill>
                  <a:schemeClr val="tx1"/>
                </a:solidFill>
              </a:rPr>
              <a:t>QUALITY CONTROL AND IMPROVEMENT</a:t>
            </a:r>
            <a:endParaRPr lang="en-US" sz="3200" cap="none"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2D049-4F56-42A8-8CD4-C84D6A7E0BBC}"/>
              </a:ext>
            </a:extLst>
          </p:cNvPr>
          <p:cNvSpPr>
            <a:spLocks noGrp="1"/>
          </p:cNvSpPr>
          <p:nvPr>
            <p:ph type="title"/>
          </p:nvPr>
        </p:nvSpPr>
        <p:spPr/>
        <p:txBody>
          <a:bodyPr>
            <a:normAutofit/>
          </a:bodyPr>
          <a:lstStyle/>
          <a:p>
            <a:r>
              <a:rPr lang="en-US" altLang="en-US" sz="4000" dirty="0">
                <a:solidFill>
                  <a:schemeClr val="tx1">
                    <a:lumMod val="75000"/>
                    <a:lumOff val="25000"/>
                  </a:schemeClr>
                </a:solidFill>
              </a:rPr>
              <a:t>Attribute Control (3</a:t>
            </a:r>
            <a:r>
              <a:rPr lang="en-US" altLang="en-US" sz="4000" dirty="0">
                <a:solidFill>
                  <a:schemeClr val="tx1">
                    <a:lumMod val="75000"/>
                    <a:lumOff val="25000"/>
                  </a:schemeClr>
                </a:solidFill>
                <a:sym typeface="Symbol" panose="05050102010706020507" pitchFamily="18" charset="2"/>
              </a:rPr>
              <a:t> Sigma</a:t>
            </a:r>
            <a:r>
              <a:rPr lang="en-US" altLang="en-US" sz="4000" dirty="0">
                <a:solidFill>
                  <a:schemeClr val="tx1">
                    <a:lumMod val="75000"/>
                    <a:lumOff val="25000"/>
                  </a:schemeClr>
                </a:solidFill>
              </a:rPr>
              <a:t>)</a:t>
            </a:r>
            <a:endParaRPr lang="en-US" sz="4000" dirty="0"/>
          </a:p>
        </p:txBody>
      </p:sp>
      <p:sp>
        <p:nvSpPr>
          <p:cNvPr id="3" name="Content Placeholder 2">
            <a:extLst>
              <a:ext uri="{FF2B5EF4-FFF2-40B4-BE49-F238E27FC236}">
                <a16:creationId xmlns:a16="http://schemas.microsoft.com/office/drawing/2014/main" id="{BD03CF21-1BCE-4B07-AC7A-820EDFE27E2E}"/>
              </a:ext>
            </a:extLst>
          </p:cNvPr>
          <p:cNvSpPr>
            <a:spLocks noGrp="1"/>
          </p:cNvSpPr>
          <p:nvPr>
            <p:ph idx="1"/>
          </p:nvPr>
        </p:nvSpPr>
        <p:spPr>
          <a:xfrm>
            <a:off x="822325" y="1846263"/>
            <a:ext cx="1311275" cy="515937"/>
          </a:xfrm>
        </p:spPr>
        <p:txBody>
          <a:bodyPr/>
          <a:lstStyle/>
          <a:p>
            <a:r>
              <a:rPr lang="en-US" altLang="en-US" sz="2800" i="1" dirty="0">
                <a:solidFill>
                  <a:schemeClr val="tx1"/>
                </a:solidFill>
              </a:rPr>
              <a:t>p</a:t>
            </a:r>
            <a:r>
              <a:rPr lang="en-US" altLang="en-US" sz="2800" dirty="0">
                <a:solidFill>
                  <a:schemeClr val="tx1"/>
                </a:solidFill>
              </a:rPr>
              <a:t>-chart</a:t>
            </a:r>
            <a:endParaRPr lang="en-US" sz="2800" dirty="0">
              <a:solidFill>
                <a:schemeClr val="tx1"/>
              </a:solidFill>
            </a:endParaRPr>
          </a:p>
        </p:txBody>
      </p:sp>
      <p:sp>
        <p:nvSpPr>
          <p:cNvPr id="4" name="Content Placeholder 3">
            <a:extLst>
              <a:ext uri="{FF2B5EF4-FFF2-40B4-BE49-F238E27FC236}">
                <a16:creationId xmlns:a16="http://schemas.microsoft.com/office/drawing/2014/main" id="{FD571E52-DF87-4572-9128-8E1DE6ED06DC}"/>
              </a:ext>
            </a:extLst>
          </p:cNvPr>
          <p:cNvSpPr>
            <a:spLocks noGrp="1"/>
          </p:cNvSpPr>
          <p:nvPr>
            <p:ph idx="11"/>
          </p:nvPr>
        </p:nvSpPr>
        <p:spPr>
          <a:xfrm>
            <a:off x="820948" y="2514600"/>
            <a:ext cx="7543800" cy="1295400"/>
          </a:xfrm>
        </p:spPr>
        <p:txBody>
          <a:bodyPr/>
          <a:lstStyle/>
          <a:p>
            <a:r>
              <a:rPr lang="en-US" sz="2400" dirty="0"/>
              <a:t>Calculate center line = mean proportion defective across many samples</a:t>
            </a:r>
          </a:p>
          <a:p>
            <a:r>
              <a:rPr lang="en-US" sz="2400" dirty="0"/>
              <a:t>Calculate upper and lower control limits</a:t>
            </a:r>
          </a:p>
        </p:txBody>
      </p:sp>
      <p:graphicFrame>
        <p:nvGraphicFramePr>
          <p:cNvPr id="10" name="Object 2">
            <a:extLst>
              <a:ext uri="{FF2B5EF4-FFF2-40B4-BE49-F238E27FC236}">
                <a16:creationId xmlns:a16="http://schemas.microsoft.com/office/drawing/2014/main" id="{2CD4538D-398F-4512-B4F0-94FED22B2A0F}"/>
              </a:ext>
            </a:extLst>
          </p:cNvPr>
          <p:cNvGraphicFramePr>
            <a:graphicFrameLocks noChangeAspect="1"/>
          </p:cNvGraphicFramePr>
          <p:nvPr>
            <p:extLst>
              <p:ext uri="{D42A27DB-BD31-4B8C-83A1-F6EECF244321}">
                <p14:modId xmlns:p14="http://schemas.microsoft.com/office/powerpoint/2010/main" val="1138552472"/>
              </p:ext>
            </p:extLst>
          </p:nvPr>
        </p:nvGraphicFramePr>
        <p:xfrm>
          <a:off x="3295547" y="4072820"/>
          <a:ext cx="2120649" cy="926680"/>
        </p:xfrm>
        <a:graphic>
          <a:graphicData uri="http://schemas.openxmlformats.org/presentationml/2006/ole">
            <mc:AlternateContent xmlns:mc="http://schemas.openxmlformats.org/markup-compatibility/2006">
              <mc:Choice xmlns:v="urn:schemas-microsoft-com:vml" Requires="v">
                <p:oleObj spid="_x0000_s5374" name="Equation" r:id="rId3" imgW="1892160" imgH="825480" progId="Equation.DSMT4">
                  <p:embed/>
                </p:oleObj>
              </mc:Choice>
              <mc:Fallback>
                <p:oleObj name="Equation" r:id="rId3" imgW="1892160" imgH="825480" progId="Equation.DSMT4">
                  <p:embed/>
                  <p:pic>
                    <p:nvPicPr>
                      <p:cNvPr id="2050" name="Object 2">
                        <a:extLst>
                          <a:ext uri="{FF2B5EF4-FFF2-40B4-BE49-F238E27FC236}">
                            <a16:creationId xmlns:a16="http://schemas.microsoft.com/office/drawing/2014/main" id="{DE76329E-E804-4344-8D37-A5E86177AB84}"/>
                          </a:ext>
                        </a:extLst>
                      </p:cNvPr>
                      <p:cNvPicPr>
                        <a:picLocks noGrp="1" noChangeAspect="1" noChangeArrowheads="1"/>
                      </p:cNvPicPr>
                      <p:nvPr/>
                    </p:nvPicPr>
                    <p:blipFill>
                      <a:blip r:embed="rId4"/>
                      <a:srcRect/>
                      <a:stretch>
                        <a:fillRect/>
                      </a:stretch>
                    </p:blipFill>
                    <p:spPr bwMode="auto">
                      <a:xfrm>
                        <a:off x="3295547" y="4072820"/>
                        <a:ext cx="2120649" cy="9266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66460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29F91-0B00-41A8-BA76-873D312833AC}"/>
              </a:ext>
            </a:extLst>
          </p:cNvPr>
          <p:cNvSpPr>
            <a:spLocks noGrp="1"/>
          </p:cNvSpPr>
          <p:nvPr>
            <p:ph type="title"/>
          </p:nvPr>
        </p:nvSpPr>
        <p:spPr/>
        <p:txBody>
          <a:bodyPr>
            <a:normAutofit/>
          </a:bodyPr>
          <a:lstStyle/>
          <a:p>
            <a:r>
              <a:rPr lang="en-US" altLang="en-US" sz="4000" dirty="0">
                <a:solidFill>
                  <a:schemeClr val="tx1">
                    <a:lumMod val="75000"/>
                    <a:lumOff val="25000"/>
                  </a:schemeClr>
                </a:solidFill>
              </a:rPr>
              <a:t>Variables Control (3</a:t>
            </a:r>
            <a:r>
              <a:rPr lang="en-US" altLang="en-US" sz="4000" dirty="0">
                <a:solidFill>
                  <a:schemeClr val="tx1">
                    <a:lumMod val="75000"/>
                    <a:lumOff val="25000"/>
                  </a:schemeClr>
                </a:solidFill>
                <a:sym typeface="Symbol" panose="05050102010706020507" pitchFamily="18" charset="2"/>
              </a:rPr>
              <a:t> Sigma</a:t>
            </a:r>
            <a:r>
              <a:rPr lang="en-US" altLang="en-US" sz="4000" dirty="0">
                <a:solidFill>
                  <a:schemeClr val="tx1">
                    <a:lumMod val="75000"/>
                    <a:lumOff val="25000"/>
                  </a:schemeClr>
                </a:solidFill>
              </a:rPr>
              <a:t>)</a:t>
            </a:r>
            <a:endParaRPr lang="en-US" sz="4000" dirty="0"/>
          </a:p>
        </p:txBody>
      </p:sp>
      <p:sp>
        <p:nvSpPr>
          <p:cNvPr id="3" name="Content Placeholder 2">
            <a:extLst>
              <a:ext uri="{FF2B5EF4-FFF2-40B4-BE49-F238E27FC236}">
                <a16:creationId xmlns:a16="http://schemas.microsoft.com/office/drawing/2014/main" id="{711C327A-6494-4C37-A160-E2C3FCE95F87}"/>
              </a:ext>
            </a:extLst>
          </p:cNvPr>
          <p:cNvSpPr>
            <a:spLocks noGrp="1"/>
          </p:cNvSpPr>
          <p:nvPr>
            <p:ph idx="1"/>
          </p:nvPr>
        </p:nvSpPr>
        <p:spPr>
          <a:xfrm>
            <a:off x="822325" y="1846263"/>
            <a:ext cx="1158875" cy="515937"/>
          </a:xfrm>
        </p:spPr>
        <p:txBody>
          <a:bodyPr/>
          <a:lstStyle/>
          <a:p>
            <a:r>
              <a:rPr lang="en-US" sz="2800" i="1" dirty="0">
                <a:solidFill>
                  <a:schemeClr val="tx1"/>
                </a:solidFill>
              </a:rPr>
              <a:t>x</a:t>
            </a:r>
            <a:r>
              <a:rPr lang="en-US" sz="2800" dirty="0">
                <a:solidFill>
                  <a:schemeClr val="tx1"/>
                </a:solidFill>
              </a:rPr>
              <a:t>-chart</a:t>
            </a:r>
          </a:p>
        </p:txBody>
      </p:sp>
      <p:sp>
        <p:nvSpPr>
          <p:cNvPr id="4" name="Content Placeholder 3">
            <a:extLst>
              <a:ext uri="{FF2B5EF4-FFF2-40B4-BE49-F238E27FC236}">
                <a16:creationId xmlns:a16="http://schemas.microsoft.com/office/drawing/2014/main" id="{C518E624-3035-4806-BC15-DA8C3EB67F47}"/>
              </a:ext>
            </a:extLst>
          </p:cNvPr>
          <p:cNvSpPr>
            <a:spLocks noGrp="1"/>
          </p:cNvSpPr>
          <p:nvPr>
            <p:ph idx="11"/>
          </p:nvPr>
        </p:nvSpPr>
        <p:spPr>
          <a:xfrm>
            <a:off x="820948" y="2514600"/>
            <a:ext cx="5808452" cy="879474"/>
          </a:xfrm>
        </p:spPr>
        <p:txBody>
          <a:bodyPr/>
          <a:lstStyle/>
          <a:p>
            <a:r>
              <a:rPr lang="en-US" sz="2400" dirty="0"/>
              <a:t>Calculate center line = mean of sample means</a:t>
            </a:r>
          </a:p>
          <a:p>
            <a:r>
              <a:rPr lang="en-US" sz="2400" dirty="0"/>
              <a:t>Calculate upper and lower control limits</a:t>
            </a:r>
          </a:p>
        </p:txBody>
      </p:sp>
      <p:graphicFrame>
        <p:nvGraphicFramePr>
          <p:cNvPr id="10" name="Object 7">
            <a:extLst>
              <a:ext uri="{FF2B5EF4-FFF2-40B4-BE49-F238E27FC236}">
                <a16:creationId xmlns:a16="http://schemas.microsoft.com/office/drawing/2014/main" id="{AA5E8F3C-5B63-45ED-86AE-E93FBEFA2920}"/>
              </a:ext>
            </a:extLst>
          </p:cNvPr>
          <p:cNvGraphicFramePr>
            <a:graphicFrameLocks noChangeAspect="1"/>
          </p:cNvGraphicFramePr>
          <p:nvPr>
            <p:extLst>
              <p:ext uri="{D42A27DB-BD31-4B8C-83A1-F6EECF244321}">
                <p14:modId xmlns:p14="http://schemas.microsoft.com/office/powerpoint/2010/main" val="1702513666"/>
              </p:ext>
            </p:extLst>
          </p:nvPr>
        </p:nvGraphicFramePr>
        <p:xfrm>
          <a:off x="7045201" y="2689031"/>
          <a:ext cx="1208337" cy="484122"/>
        </p:xfrm>
        <a:graphic>
          <a:graphicData uri="http://schemas.openxmlformats.org/presentationml/2006/ole">
            <mc:AlternateContent xmlns:mc="http://schemas.openxmlformats.org/markup-compatibility/2006">
              <mc:Choice xmlns:v="urn:schemas-microsoft-com:vml" Requires="v">
                <p:oleObj spid="_x0000_s6871" name="Equation" r:id="rId3" imgW="952200" imgH="380880" progId="Equation.DSMT4">
                  <p:embed/>
                </p:oleObj>
              </mc:Choice>
              <mc:Fallback>
                <p:oleObj name="Equation" r:id="rId3" imgW="952200" imgH="380880" progId="Equation.DSMT4">
                  <p:embed/>
                  <p:pic>
                    <p:nvPicPr>
                      <p:cNvPr id="2055" name="Object 7">
                        <a:extLst>
                          <a:ext uri="{FF2B5EF4-FFF2-40B4-BE49-F238E27FC236}">
                            <a16:creationId xmlns:a16="http://schemas.microsoft.com/office/drawing/2014/main" id="{1CC96E4E-6FDF-469E-8360-E183489C3344}"/>
                          </a:ext>
                        </a:extLst>
                      </p:cNvPr>
                      <p:cNvPicPr>
                        <a:picLocks noChangeAspect="1" noChangeArrowheads="1"/>
                      </p:cNvPicPr>
                      <p:nvPr/>
                    </p:nvPicPr>
                    <p:blipFill>
                      <a:blip r:embed="rId4"/>
                      <a:srcRect/>
                      <a:stretch>
                        <a:fillRect/>
                      </a:stretch>
                    </p:blipFill>
                    <p:spPr bwMode="auto">
                      <a:xfrm>
                        <a:off x="7045201" y="2689031"/>
                        <a:ext cx="1208337" cy="48412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Content Placeholder 4">
            <a:extLst>
              <a:ext uri="{FF2B5EF4-FFF2-40B4-BE49-F238E27FC236}">
                <a16:creationId xmlns:a16="http://schemas.microsoft.com/office/drawing/2014/main" id="{C1CE621B-708F-4266-8E01-5C17D25260F2}"/>
              </a:ext>
            </a:extLst>
          </p:cNvPr>
          <p:cNvSpPr>
            <a:spLocks noGrp="1"/>
          </p:cNvSpPr>
          <p:nvPr>
            <p:ph idx="12"/>
          </p:nvPr>
        </p:nvSpPr>
        <p:spPr>
          <a:xfrm>
            <a:off x="820948" y="3733800"/>
            <a:ext cx="1236452" cy="469034"/>
          </a:xfrm>
        </p:spPr>
        <p:txBody>
          <a:bodyPr/>
          <a:lstStyle/>
          <a:p>
            <a:r>
              <a:rPr lang="en-US" sz="2800" i="1" dirty="0">
                <a:solidFill>
                  <a:schemeClr val="tx1"/>
                </a:solidFill>
              </a:rPr>
              <a:t>R</a:t>
            </a:r>
            <a:r>
              <a:rPr lang="en-US" sz="2800" dirty="0">
                <a:solidFill>
                  <a:schemeClr val="tx1"/>
                </a:solidFill>
              </a:rPr>
              <a:t>-chart</a:t>
            </a:r>
          </a:p>
        </p:txBody>
      </p:sp>
      <p:sp>
        <p:nvSpPr>
          <p:cNvPr id="6" name="Content Placeholder 5">
            <a:extLst>
              <a:ext uri="{FF2B5EF4-FFF2-40B4-BE49-F238E27FC236}">
                <a16:creationId xmlns:a16="http://schemas.microsoft.com/office/drawing/2014/main" id="{FA1B51DC-5D0C-40A5-AC64-F75915F52D7D}"/>
              </a:ext>
            </a:extLst>
          </p:cNvPr>
          <p:cNvSpPr>
            <a:spLocks noGrp="1"/>
          </p:cNvSpPr>
          <p:nvPr>
            <p:ph idx="13"/>
          </p:nvPr>
        </p:nvSpPr>
        <p:spPr>
          <a:xfrm>
            <a:off x="820948" y="4284663"/>
            <a:ext cx="5808452" cy="1092849"/>
          </a:xfrm>
        </p:spPr>
        <p:txBody>
          <a:bodyPr/>
          <a:lstStyle/>
          <a:p>
            <a:r>
              <a:rPr lang="en-US" sz="2400" dirty="0"/>
              <a:t>Calculate center line = mean of sample ranges</a:t>
            </a:r>
          </a:p>
          <a:p>
            <a:r>
              <a:rPr lang="en-US" sz="2400" dirty="0"/>
              <a:t>Calculate upper and lower control limits</a:t>
            </a:r>
          </a:p>
        </p:txBody>
      </p:sp>
      <p:graphicFrame>
        <p:nvGraphicFramePr>
          <p:cNvPr id="12" name="Object 6">
            <a:extLst>
              <a:ext uri="{FF2B5EF4-FFF2-40B4-BE49-F238E27FC236}">
                <a16:creationId xmlns:a16="http://schemas.microsoft.com/office/drawing/2014/main" id="{DF97F6B5-6436-4560-BF13-69BC44A18DDE}"/>
              </a:ext>
            </a:extLst>
          </p:cNvPr>
          <p:cNvGraphicFramePr>
            <a:graphicFrameLocks noChangeAspect="1"/>
          </p:cNvGraphicFramePr>
          <p:nvPr>
            <p:extLst>
              <p:ext uri="{D42A27DB-BD31-4B8C-83A1-F6EECF244321}">
                <p14:modId xmlns:p14="http://schemas.microsoft.com/office/powerpoint/2010/main" val="546727966"/>
              </p:ext>
            </p:extLst>
          </p:nvPr>
        </p:nvGraphicFramePr>
        <p:xfrm>
          <a:off x="7060002" y="4310933"/>
          <a:ext cx="1479224" cy="442853"/>
        </p:xfrm>
        <a:graphic>
          <a:graphicData uri="http://schemas.openxmlformats.org/presentationml/2006/ole">
            <mc:AlternateContent xmlns:mc="http://schemas.openxmlformats.org/markup-compatibility/2006">
              <mc:Choice xmlns:v="urn:schemas-microsoft-com:vml" Requires="v">
                <p:oleObj spid="_x0000_s6872" name="Equation" r:id="rId5" imgW="761669" imgH="228501" progId="Equation.DSMT4">
                  <p:embed/>
                </p:oleObj>
              </mc:Choice>
              <mc:Fallback>
                <p:oleObj name="Equation" r:id="rId5" imgW="761669" imgH="228501" progId="Equation.DSMT4">
                  <p:embed/>
                  <p:pic>
                    <p:nvPicPr>
                      <p:cNvPr id="2054" name="Object 6">
                        <a:extLst>
                          <a:ext uri="{FF2B5EF4-FFF2-40B4-BE49-F238E27FC236}">
                            <a16:creationId xmlns:a16="http://schemas.microsoft.com/office/drawing/2014/main" id="{6479B20A-A194-4856-AFF3-90070F8A9A9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0002" y="4310933"/>
                        <a:ext cx="1479224" cy="44285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5">
            <a:extLst>
              <a:ext uri="{FF2B5EF4-FFF2-40B4-BE49-F238E27FC236}">
                <a16:creationId xmlns:a16="http://schemas.microsoft.com/office/drawing/2014/main" id="{6ACB8EE5-EEEE-4EF0-99D3-8AA4E55B137D}"/>
              </a:ext>
            </a:extLst>
          </p:cNvPr>
          <p:cNvGraphicFramePr>
            <a:graphicFrameLocks noChangeAspect="1"/>
          </p:cNvGraphicFramePr>
          <p:nvPr>
            <p:extLst>
              <p:ext uri="{D42A27DB-BD31-4B8C-83A1-F6EECF244321}">
                <p14:modId xmlns:p14="http://schemas.microsoft.com/office/powerpoint/2010/main" val="2449517254"/>
              </p:ext>
            </p:extLst>
          </p:nvPr>
        </p:nvGraphicFramePr>
        <p:xfrm>
          <a:off x="7060002" y="4869679"/>
          <a:ext cx="1479224" cy="458834"/>
        </p:xfrm>
        <a:graphic>
          <a:graphicData uri="http://schemas.openxmlformats.org/presentationml/2006/ole">
            <mc:AlternateContent xmlns:mc="http://schemas.openxmlformats.org/markup-compatibility/2006">
              <mc:Choice xmlns:v="urn:schemas-microsoft-com:vml" Requires="v">
                <p:oleObj spid="_x0000_s6873" name="Equation" r:id="rId7" imgW="736600" imgH="241300" progId="Equation.DSMT4">
                  <p:embed/>
                </p:oleObj>
              </mc:Choice>
              <mc:Fallback>
                <p:oleObj name="Equation" r:id="rId7" imgW="736600" imgH="241300" progId="Equation.DSMT4">
                  <p:embed/>
                  <p:pic>
                    <p:nvPicPr>
                      <p:cNvPr id="2051" name="Object 5">
                        <a:extLst>
                          <a:ext uri="{FF2B5EF4-FFF2-40B4-BE49-F238E27FC236}">
                            <a16:creationId xmlns:a16="http://schemas.microsoft.com/office/drawing/2014/main" id="{29B87A8F-0A63-4702-B9B3-CD9A16CF7607}"/>
                          </a:ext>
                        </a:extLst>
                      </p:cNvPr>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60002" y="4869679"/>
                        <a:ext cx="1479224" cy="4588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14756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8016875" cy="1449387"/>
          </a:xfrm>
        </p:spPr>
        <p:txBody>
          <a:bodyPr>
            <a:normAutofit/>
          </a:bodyPr>
          <a:lstStyle/>
          <a:p>
            <a:r>
              <a:rPr lang="en-US" sz="4000" dirty="0"/>
              <a:t>Quality Control Chart Example </a:t>
            </a:r>
            <a:r>
              <a:rPr lang="en-US" sz="2800" dirty="0"/>
              <a:t>(Figure 9.2)</a:t>
            </a:r>
            <a:endParaRPr lang="en-US" sz="2800" baseline="0" dirty="0"/>
          </a:p>
        </p:txBody>
      </p:sp>
      <p:pic>
        <p:nvPicPr>
          <p:cNvPr id="3" name="Picture 2" descr="Quality control chart as a graph.&#10;">
            <a:extLst>
              <a:ext uri="{FF2B5EF4-FFF2-40B4-BE49-F238E27FC236}">
                <a16:creationId xmlns:a16="http://schemas.microsoft.com/office/drawing/2014/main" id="{DB9B8948-51A7-4463-A399-8CFE1A9FED2C}"/>
              </a:ext>
            </a:extLst>
          </p:cNvPr>
          <p:cNvPicPr>
            <a:picLocks noChangeAspect="1"/>
          </p:cNvPicPr>
          <p:nvPr/>
        </p:nvPicPr>
        <p:blipFill>
          <a:blip r:embed="rId2"/>
          <a:stretch>
            <a:fillRect/>
          </a:stretch>
        </p:blipFill>
        <p:spPr>
          <a:xfrm>
            <a:off x="1726804" y="1998671"/>
            <a:ext cx="5864567" cy="3905372"/>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14868842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B7452-DC57-4B1C-A596-832F3A1C4B50}"/>
              </a:ext>
            </a:extLst>
          </p:cNvPr>
          <p:cNvSpPr>
            <a:spLocks noGrp="1"/>
          </p:cNvSpPr>
          <p:nvPr>
            <p:ph type="title"/>
          </p:nvPr>
        </p:nvSpPr>
        <p:spPr/>
        <p:txBody>
          <a:bodyPr>
            <a:normAutofit/>
          </a:bodyPr>
          <a:lstStyle/>
          <a:p>
            <a:r>
              <a:rPr lang="en-US" sz="4000" dirty="0"/>
              <a:t>Using Quality Control Charts </a:t>
            </a:r>
            <a:r>
              <a:rPr lang="en-US" sz="1000" dirty="0"/>
              <a:t>1</a:t>
            </a:r>
          </a:p>
        </p:txBody>
      </p:sp>
      <p:sp>
        <p:nvSpPr>
          <p:cNvPr id="3" name="Content Placeholder 2">
            <a:extLst>
              <a:ext uri="{FF2B5EF4-FFF2-40B4-BE49-F238E27FC236}">
                <a16:creationId xmlns:a16="http://schemas.microsoft.com/office/drawing/2014/main" id="{499D692B-AF0A-4A6D-86BB-5C9616229671}"/>
              </a:ext>
            </a:extLst>
          </p:cNvPr>
          <p:cNvSpPr>
            <a:spLocks noGrp="1"/>
          </p:cNvSpPr>
          <p:nvPr>
            <p:ph idx="1"/>
          </p:nvPr>
        </p:nvSpPr>
        <p:spPr>
          <a:xfrm>
            <a:off x="822325" y="1846263"/>
            <a:ext cx="7543800" cy="515937"/>
          </a:xfrm>
        </p:spPr>
        <p:txBody>
          <a:bodyPr/>
          <a:lstStyle/>
          <a:p>
            <a:pPr eaLnBrk="1" hangingPunct="1">
              <a:buClr>
                <a:srgbClr val="AB620E"/>
              </a:buClr>
              <a:defRPr/>
            </a:pPr>
            <a:r>
              <a:rPr lang="en-US" altLang="en-US" sz="2800" dirty="0"/>
              <a:t>If an observation (data point) is </a:t>
            </a:r>
            <a:r>
              <a:rPr lang="en-US" altLang="en-US" sz="2800" dirty="0">
                <a:solidFill>
                  <a:srgbClr val="0070C0"/>
                </a:solidFill>
              </a:rPr>
              <a:t>outside</a:t>
            </a:r>
            <a:endParaRPr lang="en-US" sz="2800" dirty="0"/>
          </a:p>
        </p:txBody>
      </p:sp>
      <p:graphicFrame>
        <p:nvGraphicFramePr>
          <p:cNvPr id="5" name="Object 2">
            <a:extLst>
              <a:ext uri="{FF2B5EF4-FFF2-40B4-BE49-F238E27FC236}">
                <a16:creationId xmlns:a16="http://schemas.microsoft.com/office/drawing/2014/main" id="{D7BC1F11-4680-4766-88B2-DA4F0C8BE799}"/>
              </a:ext>
            </a:extLst>
          </p:cNvPr>
          <p:cNvGraphicFramePr>
            <a:graphicFrameLocks noChangeAspect="1"/>
          </p:cNvGraphicFramePr>
          <p:nvPr>
            <p:extLst>
              <p:ext uri="{D42A27DB-BD31-4B8C-83A1-F6EECF244321}">
                <p14:modId xmlns:p14="http://schemas.microsoft.com/office/powerpoint/2010/main" val="3844145679"/>
              </p:ext>
            </p:extLst>
          </p:nvPr>
        </p:nvGraphicFramePr>
        <p:xfrm>
          <a:off x="6574087" y="1915783"/>
          <a:ext cx="744798" cy="311578"/>
        </p:xfrm>
        <a:graphic>
          <a:graphicData uri="http://schemas.openxmlformats.org/presentationml/2006/ole">
            <mc:AlternateContent xmlns:mc="http://schemas.openxmlformats.org/markup-compatibility/2006">
              <mc:Choice xmlns:v="urn:schemas-microsoft-com:vml" Requires="v">
                <p:oleObj spid="_x0000_s8204" name="Equation" r:id="rId3" imgW="672840" imgH="279360" progId="Equation.DSMT4">
                  <p:embed/>
                </p:oleObj>
              </mc:Choice>
              <mc:Fallback>
                <p:oleObj name="Equation" r:id="rId3" imgW="672840" imgH="279360" progId="Equation.DSMT4">
                  <p:embed/>
                  <p:pic>
                    <p:nvPicPr>
                      <p:cNvPr id="14" name="Object 2">
                        <a:extLst>
                          <a:ext uri="{FF2B5EF4-FFF2-40B4-BE49-F238E27FC236}">
                            <a16:creationId xmlns:a16="http://schemas.microsoft.com/office/drawing/2014/main" id="{9B8E3807-57DA-4C36-AF17-BE25DA992AF2}"/>
                          </a:ext>
                        </a:extLst>
                      </p:cNvPr>
                      <p:cNvPicPr>
                        <a:picLocks noGrp="1" noChangeAspect="1" noChangeArrowheads="1"/>
                      </p:cNvPicPr>
                      <p:nvPr/>
                    </p:nvPicPr>
                    <p:blipFill>
                      <a:blip r:embed="rId4"/>
                      <a:srcRect/>
                      <a:stretch>
                        <a:fillRect/>
                      </a:stretch>
                    </p:blipFill>
                    <p:spPr bwMode="auto">
                      <a:xfrm>
                        <a:off x="6574087" y="1915783"/>
                        <a:ext cx="744798" cy="31157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Content Placeholder 3">
            <a:extLst>
              <a:ext uri="{FF2B5EF4-FFF2-40B4-BE49-F238E27FC236}">
                <a16:creationId xmlns:a16="http://schemas.microsoft.com/office/drawing/2014/main" id="{0779D823-0F96-42C6-ACF5-59019FAEB1F8}"/>
              </a:ext>
            </a:extLst>
          </p:cNvPr>
          <p:cNvSpPr>
            <a:spLocks noGrp="1"/>
          </p:cNvSpPr>
          <p:nvPr>
            <p:ph idx="11"/>
          </p:nvPr>
        </p:nvSpPr>
        <p:spPr>
          <a:xfrm>
            <a:off x="822324" y="2416628"/>
            <a:ext cx="7331075" cy="3655572"/>
          </a:xfrm>
        </p:spPr>
        <p:txBody>
          <a:bodyPr/>
          <a:lstStyle/>
          <a:p>
            <a:pPr eaLnBrk="1" hangingPunct="1">
              <a:buClr>
                <a:srgbClr val="AB620E"/>
              </a:buClr>
              <a:defRPr/>
            </a:pPr>
            <a:r>
              <a:rPr lang="en-US" altLang="en-US" sz="2800" dirty="0">
                <a:sym typeface="Symbol" panose="05050102010706020507" pitchFamily="18" charset="2"/>
              </a:rPr>
              <a:t>and/or a </a:t>
            </a:r>
            <a:r>
              <a:rPr lang="en-US" altLang="en-US" sz="2800" dirty="0">
                <a:solidFill>
                  <a:schemeClr val="bg2">
                    <a:lumMod val="50000"/>
                  </a:schemeClr>
                </a:solidFill>
                <a:sym typeface="Symbol" panose="05050102010706020507" pitchFamily="18" charset="2"/>
              </a:rPr>
              <a:t>pattern</a:t>
            </a:r>
            <a:r>
              <a:rPr lang="en-US" altLang="en-US" sz="2800" dirty="0">
                <a:sym typeface="Symbol" panose="05050102010706020507" pitchFamily="18" charset="2"/>
              </a:rPr>
              <a:t> is detected, the process is </a:t>
            </a:r>
            <a:r>
              <a:rPr lang="en-US" altLang="en-US" sz="2800" dirty="0">
                <a:solidFill>
                  <a:srgbClr val="0070C0"/>
                </a:solidFill>
                <a:sym typeface="Symbol" panose="05050102010706020507" pitchFamily="18" charset="2"/>
              </a:rPr>
              <a:t>NOT in control</a:t>
            </a:r>
            <a:r>
              <a:rPr lang="en-US" altLang="en-US" sz="2800" dirty="0">
                <a:sym typeface="Symbol" panose="05050102010706020507" pitchFamily="18" charset="2"/>
              </a:rPr>
              <a:t>.</a:t>
            </a:r>
          </a:p>
          <a:p>
            <a:pPr eaLnBrk="1" hangingPunct="1">
              <a:buClr>
                <a:srgbClr val="AB620E"/>
              </a:buClr>
              <a:defRPr/>
            </a:pPr>
            <a:r>
              <a:rPr lang="en-US" altLang="en-US" sz="2800" dirty="0">
                <a:sym typeface="Symbol" panose="05050102010706020507" pitchFamily="18" charset="2"/>
              </a:rPr>
              <a:t>Very likely something is wrong.</a:t>
            </a:r>
          </a:p>
          <a:p>
            <a:pPr eaLnBrk="1" hangingPunct="1">
              <a:buClr>
                <a:srgbClr val="AB620E"/>
              </a:buClr>
              <a:defRPr/>
            </a:pPr>
            <a:r>
              <a:rPr lang="en-US" altLang="en-US" sz="2800" dirty="0">
                <a:sym typeface="Symbol" panose="05050102010706020507" pitchFamily="18" charset="2"/>
              </a:rPr>
              <a:t>An assignable cause of variation may exist.</a:t>
            </a:r>
          </a:p>
          <a:p>
            <a:pPr eaLnBrk="1" hangingPunct="1">
              <a:buClr>
                <a:srgbClr val="AB620E"/>
              </a:buClr>
              <a:defRPr/>
            </a:pPr>
            <a:r>
              <a:rPr lang="en-US" altLang="en-US" sz="2800" dirty="0">
                <a:sym typeface="Symbol" panose="05050102010706020507" pitchFamily="18" charset="2"/>
              </a:rPr>
              <a:t>This is a signal to take action to eliminate the assignable cause:</a:t>
            </a:r>
          </a:p>
          <a:p>
            <a:pPr lvl="1" eaLnBrk="1" hangingPunct="1">
              <a:defRPr/>
            </a:pPr>
            <a:r>
              <a:rPr lang="en-US" altLang="en-US" sz="2800" dirty="0">
                <a:sym typeface="Symbol" panose="05050102010706020507" pitchFamily="18" charset="2"/>
              </a:rPr>
              <a:t>Find it, understand its cause, fix it so it does not occur again!</a:t>
            </a:r>
          </a:p>
        </p:txBody>
      </p:sp>
    </p:spTree>
    <p:extLst>
      <p:ext uri="{BB962C8B-B14F-4D97-AF65-F5344CB8AC3E}">
        <p14:creationId xmlns:p14="http://schemas.microsoft.com/office/powerpoint/2010/main" val="1480022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47FF1-C5BD-47AC-BF96-F2EA32886826}"/>
              </a:ext>
            </a:extLst>
          </p:cNvPr>
          <p:cNvSpPr>
            <a:spLocks noGrp="1"/>
          </p:cNvSpPr>
          <p:nvPr>
            <p:ph type="title"/>
          </p:nvPr>
        </p:nvSpPr>
        <p:spPr/>
        <p:txBody>
          <a:bodyPr>
            <a:normAutofit/>
          </a:bodyPr>
          <a:lstStyle/>
          <a:p>
            <a:r>
              <a:rPr lang="en-US" sz="4000" dirty="0"/>
              <a:t>Using Quality Control Charts </a:t>
            </a:r>
            <a:r>
              <a:rPr lang="en-US" sz="1000" dirty="0"/>
              <a:t>2</a:t>
            </a:r>
          </a:p>
        </p:txBody>
      </p:sp>
      <p:sp>
        <p:nvSpPr>
          <p:cNvPr id="3" name="Content Placeholder 2">
            <a:extLst>
              <a:ext uri="{FF2B5EF4-FFF2-40B4-BE49-F238E27FC236}">
                <a16:creationId xmlns:a16="http://schemas.microsoft.com/office/drawing/2014/main" id="{946DA0F9-7C27-4CAB-B90C-E7CAD1151319}"/>
              </a:ext>
            </a:extLst>
          </p:cNvPr>
          <p:cNvSpPr>
            <a:spLocks noGrp="1"/>
          </p:cNvSpPr>
          <p:nvPr>
            <p:ph idx="1"/>
          </p:nvPr>
        </p:nvSpPr>
        <p:spPr>
          <a:xfrm>
            <a:off x="822325" y="1846263"/>
            <a:ext cx="7543800" cy="1449387"/>
          </a:xfrm>
        </p:spPr>
        <p:txBody>
          <a:bodyPr/>
          <a:lstStyle/>
          <a:p>
            <a:r>
              <a:rPr lang="en-US" sz="2800" dirty="0"/>
              <a:t>How large should sample be?</a:t>
            </a:r>
          </a:p>
          <a:p>
            <a:pPr marL="292608" indent="-292608">
              <a:buClr>
                <a:srgbClr val="AB620E"/>
              </a:buClr>
              <a:buFont typeface="Arial" panose="020B0604020202020204" pitchFamily="34" charset="0"/>
              <a:buChar char="•"/>
            </a:pPr>
            <a:r>
              <a:rPr lang="en-US" sz="2600" dirty="0"/>
              <a:t>Large enough to detect defects.</a:t>
            </a:r>
          </a:p>
          <a:p>
            <a:pPr marL="292608" indent="-292608">
              <a:buClr>
                <a:srgbClr val="AB620E"/>
              </a:buClr>
              <a:buFont typeface="Arial" panose="020B0604020202020204" pitchFamily="34" charset="0"/>
              <a:buChar char="•"/>
            </a:pPr>
            <a:r>
              <a:rPr lang="en-US" sz="2600" dirty="0"/>
              <a:t>Variables can use smaller sample sizes.</a:t>
            </a:r>
          </a:p>
        </p:txBody>
      </p:sp>
      <p:sp>
        <p:nvSpPr>
          <p:cNvPr id="4" name="Content Placeholder 3">
            <a:extLst>
              <a:ext uri="{FF2B5EF4-FFF2-40B4-BE49-F238E27FC236}">
                <a16:creationId xmlns:a16="http://schemas.microsoft.com/office/drawing/2014/main" id="{6B1F8CB6-ABD1-4595-8B79-C547ECFF5BEA}"/>
              </a:ext>
            </a:extLst>
          </p:cNvPr>
          <p:cNvSpPr>
            <a:spLocks noGrp="1"/>
          </p:cNvSpPr>
          <p:nvPr>
            <p:ph idx="11"/>
          </p:nvPr>
        </p:nvSpPr>
        <p:spPr>
          <a:xfrm>
            <a:off x="820948" y="3405189"/>
            <a:ext cx="7543800" cy="1014411"/>
          </a:xfrm>
        </p:spPr>
        <p:txBody>
          <a:bodyPr/>
          <a:lstStyle/>
          <a:p>
            <a:r>
              <a:rPr lang="en-US" sz="2800" dirty="0"/>
              <a:t>How frequently to sample?</a:t>
            </a:r>
          </a:p>
          <a:p>
            <a:pPr marL="292608" indent="-292608">
              <a:buClr>
                <a:srgbClr val="AB620E"/>
              </a:buClr>
              <a:buFont typeface="Arial" panose="020B0604020202020204" pitchFamily="34" charset="0"/>
              <a:buChar char="•"/>
            </a:pPr>
            <a:r>
              <a:rPr lang="en-US" sz="2600" dirty="0"/>
              <a:t>Depends on cost, production rate.</a:t>
            </a:r>
          </a:p>
        </p:txBody>
      </p:sp>
      <p:sp>
        <p:nvSpPr>
          <p:cNvPr id="5" name="Content Placeholder 4">
            <a:extLst>
              <a:ext uri="{FF2B5EF4-FFF2-40B4-BE49-F238E27FC236}">
                <a16:creationId xmlns:a16="http://schemas.microsoft.com/office/drawing/2014/main" id="{3DE0567C-9587-402C-8785-51F073AFBD30}"/>
              </a:ext>
            </a:extLst>
          </p:cNvPr>
          <p:cNvSpPr>
            <a:spLocks noGrp="1"/>
          </p:cNvSpPr>
          <p:nvPr>
            <p:ph idx="12"/>
          </p:nvPr>
        </p:nvSpPr>
        <p:spPr>
          <a:xfrm>
            <a:off x="820948" y="4529139"/>
            <a:ext cx="7543800" cy="1558925"/>
          </a:xfrm>
        </p:spPr>
        <p:txBody>
          <a:bodyPr/>
          <a:lstStyle/>
          <a:p>
            <a:r>
              <a:rPr lang="en-US" sz="2800" dirty="0"/>
              <a:t>Process control versus Process capability</a:t>
            </a:r>
          </a:p>
          <a:p>
            <a:pPr marL="292608" indent="-292608">
              <a:buClr>
                <a:srgbClr val="AB620E"/>
              </a:buClr>
              <a:buFont typeface="Arial" panose="020B0604020202020204" pitchFamily="34" charset="0"/>
              <a:buChar char="•"/>
            </a:pPr>
            <a:r>
              <a:rPr lang="en-US" sz="2600" dirty="0"/>
              <a:t>Is the process capable of producing to specification?</a:t>
            </a:r>
          </a:p>
          <a:p>
            <a:pPr marL="292608" indent="-292608">
              <a:buClr>
                <a:srgbClr val="AB620E"/>
              </a:buClr>
              <a:buFont typeface="Arial" panose="020B0604020202020204" pitchFamily="34" charset="0"/>
              <a:buChar char="•"/>
            </a:pPr>
            <a:r>
              <a:rPr lang="en-US" sz="2600" dirty="0"/>
              <a:t>Are the specifications appropriate?</a:t>
            </a:r>
          </a:p>
        </p:txBody>
      </p:sp>
    </p:spTree>
    <p:extLst>
      <p:ext uri="{BB962C8B-B14F-4D97-AF65-F5344CB8AC3E}">
        <p14:creationId xmlns:p14="http://schemas.microsoft.com/office/powerpoint/2010/main" val="4174158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8016875" cy="1449387"/>
          </a:xfrm>
        </p:spPr>
        <p:txBody>
          <a:bodyPr>
            <a:normAutofit/>
          </a:bodyPr>
          <a:lstStyle/>
          <a:p>
            <a:r>
              <a:rPr lang="en-US" sz="4000" dirty="0"/>
              <a:t>Process Capability Index </a:t>
            </a:r>
            <a:r>
              <a:rPr lang="en-US" sz="2800" dirty="0"/>
              <a:t>(Figure 9.3)</a:t>
            </a:r>
            <a:endParaRPr lang="en-US" sz="2800" baseline="0" dirty="0"/>
          </a:p>
        </p:txBody>
      </p:sp>
      <p:pic>
        <p:nvPicPr>
          <p:cNvPr id="5" name="Picture 4" descr="Two process capability index graph examples.&#10;">
            <a:extLst>
              <a:ext uri="{FF2B5EF4-FFF2-40B4-BE49-F238E27FC236}">
                <a16:creationId xmlns:a16="http://schemas.microsoft.com/office/drawing/2014/main" id="{FB16A92E-8DDF-48F5-9862-7ABBF81A1D0C}"/>
              </a:ext>
            </a:extLst>
          </p:cNvPr>
          <p:cNvPicPr>
            <a:picLocks noChangeAspect="1"/>
          </p:cNvPicPr>
          <p:nvPr/>
        </p:nvPicPr>
        <p:blipFill>
          <a:blip r:embed="rId2"/>
          <a:stretch>
            <a:fillRect/>
          </a:stretch>
        </p:blipFill>
        <p:spPr>
          <a:xfrm>
            <a:off x="1010659" y="2093279"/>
            <a:ext cx="7209771" cy="3747283"/>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2258902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8016875" cy="1449387"/>
          </a:xfrm>
        </p:spPr>
        <p:txBody>
          <a:bodyPr>
            <a:normAutofit/>
          </a:bodyPr>
          <a:lstStyle/>
          <a:p>
            <a:r>
              <a:rPr lang="en-US" sz="4000" dirty="0"/>
              <a:t>Computation of </a:t>
            </a:r>
            <a:r>
              <a:rPr lang="en-US" sz="4000" i="1" dirty="0" err="1"/>
              <a:t>C</a:t>
            </a:r>
            <a:r>
              <a:rPr lang="en-US" sz="4000" i="1" baseline="-25000" dirty="0" err="1"/>
              <a:t>pk</a:t>
            </a:r>
            <a:r>
              <a:rPr lang="en-US" sz="4000" dirty="0"/>
              <a:t> </a:t>
            </a:r>
            <a:r>
              <a:rPr lang="en-US" sz="2800" dirty="0"/>
              <a:t>(Figure 9.4)</a:t>
            </a:r>
            <a:endParaRPr lang="en-US" sz="2800" baseline="0" dirty="0"/>
          </a:p>
        </p:txBody>
      </p:sp>
      <p:pic>
        <p:nvPicPr>
          <p:cNvPr id="3" name="Picture 2" descr="Two graphs illustrating the computation of C sub pk.&#10;">
            <a:extLst>
              <a:ext uri="{FF2B5EF4-FFF2-40B4-BE49-F238E27FC236}">
                <a16:creationId xmlns:a16="http://schemas.microsoft.com/office/drawing/2014/main" id="{5846CA27-17CA-4D1B-8A91-9F58DDDABF8E}"/>
              </a:ext>
            </a:extLst>
          </p:cNvPr>
          <p:cNvPicPr>
            <a:picLocks noChangeAspect="1"/>
          </p:cNvPicPr>
          <p:nvPr/>
        </p:nvPicPr>
        <p:blipFill>
          <a:blip r:embed="rId2"/>
          <a:stretch>
            <a:fillRect/>
          </a:stretch>
        </p:blipFill>
        <p:spPr>
          <a:xfrm>
            <a:off x="950156" y="2197626"/>
            <a:ext cx="7475386" cy="3486327"/>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487824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4A700-9456-4406-8CFB-3A62C4E9A076}"/>
              </a:ext>
            </a:extLst>
          </p:cNvPr>
          <p:cNvSpPr>
            <a:spLocks noGrp="1"/>
          </p:cNvSpPr>
          <p:nvPr>
            <p:ph type="title"/>
          </p:nvPr>
        </p:nvSpPr>
        <p:spPr/>
        <p:txBody>
          <a:bodyPr>
            <a:normAutofit/>
          </a:bodyPr>
          <a:lstStyle/>
          <a:p>
            <a:r>
              <a:rPr lang="en-US" sz="4000" dirty="0"/>
              <a:t>Continuous Improvement</a:t>
            </a:r>
          </a:p>
        </p:txBody>
      </p:sp>
      <p:sp>
        <p:nvSpPr>
          <p:cNvPr id="3" name="Content Placeholder 2">
            <a:extLst>
              <a:ext uri="{FF2B5EF4-FFF2-40B4-BE49-F238E27FC236}">
                <a16:creationId xmlns:a16="http://schemas.microsoft.com/office/drawing/2014/main" id="{FF4BE4F5-160B-4DDE-9059-79404C34849F}"/>
              </a:ext>
            </a:extLst>
          </p:cNvPr>
          <p:cNvSpPr>
            <a:spLocks noGrp="1"/>
          </p:cNvSpPr>
          <p:nvPr>
            <p:ph idx="1"/>
          </p:nvPr>
        </p:nvSpPr>
        <p:spPr>
          <a:xfrm>
            <a:off x="822325" y="1846263"/>
            <a:ext cx="7543800" cy="4173537"/>
          </a:xfrm>
        </p:spPr>
        <p:txBody>
          <a:bodyPr/>
          <a:lstStyle/>
          <a:p>
            <a:pPr marL="292608" indent="-292608">
              <a:buClr>
                <a:srgbClr val="AB620E"/>
              </a:buClr>
              <a:buFont typeface="Arial" panose="020B0604020202020204" pitchFamily="34" charset="0"/>
              <a:buChar char="•"/>
            </a:pPr>
            <a:r>
              <a:rPr lang="en-US" sz="2800" dirty="0"/>
              <a:t>When process is not meeting customer specifications.</a:t>
            </a:r>
          </a:p>
          <a:p>
            <a:pPr marL="292608" indent="-292608">
              <a:buClr>
                <a:srgbClr val="AB620E"/>
              </a:buClr>
              <a:buFont typeface="Arial" panose="020B0604020202020204" pitchFamily="34" charset="0"/>
              <a:buChar char="•"/>
            </a:pPr>
            <a:r>
              <a:rPr lang="en-US" sz="2800" dirty="0"/>
              <a:t>Work on processes with strategic importance and low process capability first!</a:t>
            </a:r>
          </a:p>
          <a:p>
            <a:pPr marL="292608" indent="-292608">
              <a:buClr>
                <a:srgbClr val="AB620E"/>
              </a:buClr>
              <a:buFont typeface="Arial" panose="020B0604020202020204" pitchFamily="34" charset="0"/>
              <a:buChar char="•"/>
            </a:pPr>
            <a:r>
              <a:rPr lang="en-US" sz="2800" dirty="0"/>
              <a:t>Use the seven tools of quality control.</a:t>
            </a:r>
          </a:p>
        </p:txBody>
      </p:sp>
    </p:spTree>
    <p:extLst>
      <p:ext uri="{BB962C8B-B14F-4D97-AF65-F5344CB8AC3E}">
        <p14:creationId xmlns:p14="http://schemas.microsoft.com/office/powerpoint/2010/main" val="4557510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a:xfrm>
            <a:off x="822324" y="287338"/>
            <a:ext cx="8016875" cy="1449387"/>
          </a:xfrm>
        </p:spPr>
        <p:txBody>
          <a:bodyPr>
            <a:normAutofit/>
          </a:bodyPr>
          <a:lstStyle/>
          <a:p>
            <a:r>
              <a:rPr lang="en-US" sz="4000" dirty="0"/>
              <a:t>Seven Tools of Quality Control </a:t>
            </a:r>
            <a:r>
              <a:rPr lang="en-US" sz="1000" dirty="0"/>
              <a:t>1</a:t>
            </a:r>
            <a:endParaRPr lang="en-US" sz="1000" baseline="0" dirty="0"/>
          </a:p>
        </p:txBody>
      </p:sp>
      <p:pic>
        <p:nvPicPr>
          <p:cNvPr id="12" name="Picture 11" descr="The seven tools of quality control: flowcharts, cause-and-effect, check sheet, scatter diagram, histogram, control chart, and Pareto chart.&#10;">
            <a:extLst>
              <a:ext uri="{FF2B5EF4-FFF2-40B4-BE49-F238E27FC236}">
                <a16:creationId xmlns:a16="http://schemas.microsoft.com/office/drawing/2014/main" id="{EFEEFEA9-B045-43FE-B9E7-920AD673A473}"/>
              </a:ext>
            </a:extLst>
          </p:cNvPr>
          <p:cNvPicPr>
            <a:picLocks noChangeAspect="1"/>
          </p:cNvPicPr>
          <p:nvPr/>
        </p:nvPicPr>
        <p:blipFill>
          <a:blip r:embed="rId2"/>
          <a:stretch>
            <a:fillRect/>
          </a:stretch>
        </p:blipFill>
        <p:spPr>
          <a:xfrm>
            <a:off x="858954" y="2246496"/>
            <a:ext cx="7506775" cy="3130133"/>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3738326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9FD92-E848-468F-A1EE-61C8AC510A5F}"/>
              </a:ext>
            </a:extLst>
          </p:cNvPr>
          <p:cNvSpPr>
            <a:spLocks noGrp="1"/>
          </p:cNvSpPr>
          <p:nvPr>
            <p:ph type="title"/>
          </p:nvPr>
        </p:nvSpPr>
        <p:spPr/>
        <p:txBody>
          <a:bodyPr>
            <a:normAutofit/>
          </a:bodyPr>
          <a:lstStyle/>
          <a:p>
            <a:r>
              <a:rPr lang="en-US" sz="4000" dirty="0"/>
              <a:t>Seven Tools of Quality Control </a:t>
            </a:r>
            <a:r>
              <a:rPr lang="en-US" sz="1000" dirty="0"/>
              <a:t>2</a:t>
            </a:r>
          </a:p>
        </p:txBody>
      </p:sp>
      <p:sp>
        <p:nvSpPr>
          <p:cNvPr id="3" name="Content Placeholder 2">
            <a:extLst>
              <a:ext uri="{FF2B5EF4-FFF2-40B4-BE49-F238E27FC236}">
                <a16:creationId xmlns:a16="http://schemas.microsoft.com/office/drawing/2014/main" id="{5F937EB7-48C6-4AAB-80BC-9E5966ED9712}"/>
              </a:ext>
            </a:extLst>
          </p:cNvPr>
          <p:cNvSpPr>
            <a:spLocks noGrp="1"/>
          </p:cNvSpPr>
          <p:nvPr>
            <p:ph idx="1"/>
          </p:nvPr>
        </p:nvSpPr>
        <p:spPr>
          <a:xfrm>
            <a:off x="822325" y="1846263"/>
            <a:ext cx="7543800" cy="3030537"/>
          </a:xfrm>
        </p:spPr>
        <p:txBody>
          <a:bodyPr/>
          <a:lstStyle/>
          <a:p>
            <a:r>
              <a:rPr lang="en-US" sz="2800" dirty="0"/>
              <a:t>A battery manufacturer in N</a:t>
            </a:r>
            <a:r>
              <a:rPr lang="en-US" sz="100" dirty="0"/>
              <a:t> </a:t>
            </a:r>
            <a:r>
              <a:rPr lang="en-US" sz="2800" dirty="0"/>
              <a:t>W Ohio, using only the seven tools of quality, decreased defectives from 7.2 per 100 to 2.6 per 100 in just 6 weeks!</a:t>
            </a:r>
          </a:p>
        </p:txBody>
      </p:sp>
    </p:spTree>
    <p:extLst>
      <p:ext uri="{BB962C8B-B14F-4D97-AF65-F5344CB8AC3E}">
        <p14:creationId xmlns:p14="http://schemas.microsoft.com/office/powerpoint/2010/main" val="1226183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9 Learning Objectives</a:t>
            </a:r>
            <a:endParaRPr lang="en-US" sz="1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4" y="1846263"/>
            <a:ext cx="7712076" cy="4249737"/>
          </a:xfrm>
        </p:spPr>
        <p:txBody>
          <a:bodyPr/>
          <a:lstStyle/>
          <a:p>
            <a:pPr marL="292608" indent="-292608">
              <a:buClr>
                <a:srgbClr val="AB620E"/>
              </a:buClr>
              <a:buFont typeface="Arial" panose="020B0604020202020204" pitchFamily="34" charset="0"/>
              <a:buChar char="•"/>
              <a:defRPr/>
            </a:pPr>
            <a:r>
              <a:rPr lang="en-US" sz="2600" dirty="0"/>
              <a:t>L</a:t>
            </a:r>
            <a:r>
              <a:rPr lang="en-US" sz="100" dirty="0"/>
              <a:t> </a:t>
            </a:r>
            <a:r>
              <a:rPr lang="en-US" sz="2600" dirty="0"/>
              <a:t>O 9.1 Describe the steps in designing a quality control system.</a:t>
            </a:r>
          </a:p>
          <a:p>
            <a:pPr marL="292608" indent="-292608">
              <a:buClr>
                <a:srgbClr val="AB620E"/>
              </a:buClr>
              <a:buFont typeface="Arial" panose="020B0604020202020204" pitchFamily="34" charset="0"/>
              <a:buChar char="•"/>
              <a:defRPr/>
            </a:pPr>
            <a:r>
              <a:rPr lang="en-US" sz="2600" dirty="0"/>
              <a:t>L</a:t>
            </a:r>
            <a:r>
              <a:rPr lang="en-US" sz="100" dirty="0"/>
              <a:t> </a:t>
            </a:r>
            <a:r>
              <a:rPr lang="en-US" sz="2600" dirty="0"/>
              <a:t>O 9.2 Design a process control system using control charts.</a:t>
            </a:r>
          </a:p>
          <a:p>
            <a:pPr marL="292608" indent="-292608">
              <a:buClr>
                <a:srgbClr val="AB620E"/>
              </a:buClr>
              <a:buFont typeface="Arial" panose="020B0604020202020204" pitchFamily="34" charset="0"/>
              <a:buChar char="•"/>
              <a:defRPr/>
            </a:pPr>
            <a:r>
              <a:rPr lang="en-US" sz="2600" dirty="0"/>
              <a:t>L</a:t>
            </a:r>
            <a:r>
              <a:rPr lang="en-US" sz="100" dirty="0"/>
              <a:t> </a:t>
            </a:r>
            <a:r>
              <a:rPr lang="en-US" sz="2600" dirty="0"/>
              <a:t>O 9.3 Define and calculate process capability.</a:t>
            </a:r>
          </a:p>
          <a:p>
            <a:pPr marL="292608" indent="-292608">
              <a:buClr>
                <a:srgbClr val="AB620E"/>
              </a:buClr>
              <a:buFont typeface="Arial" panose="020B0604020202020204" pitchFamily="34" charset="0"/>
              <a:buChar char="•"/>
              <a:defRPr/>
            </a:pPr>
            <a:r>
              <a:rPr lang="en-US" sz="2600" dirty="0"/>
              <a:t>L</a:t>
            </a:r>
            <a:r>
              <a:rPr lang="en-US" sz="100" dirty="0"/>
              <a:t> </a:t>
            </a:r>
            <a:r>
              <a:rPr lang="en-US" sz="2600" dirty="0"/>
              <a:t>O 9.4 Apply continuous improvement concepts using the seven quality tools.</a:t>
            </a:r>
          </a:p>
          <a:p>
            <a:pPr marL="292608" indent="-292608">
              <a:buClr>
                <a:srgbClr val="AB620E"/>
              </a:buClr>
              <a:buFont typeface="Arial" panose="020B0604020202020204" pitchFamily="34" charset="0"/>
              <a:buChar char="•"/>
              <a:defRPr/>
            </a:pPr>
            <a:r>
              <a:rPr lang="en-US" sz="2600" dirty="0"/>
              <a:t>L</a:t>
            </a:r>
            <a:r>
              <a:rPr lang="en-US" sz="100" dirty="0"/>
              <a:t> </a:t>
            </a:r>
            <a:r>
              <a:rPr lang="en-US" sz="2600" dirty="0"/>
              <a:t>O 9.5 Explain Six Sigma and the D</a:t>
            </a:r>
            <a:r>
              <a:rPr lang="en-US" sz="100" dirty="0"/>
              <a:t> </a:t>
            </a:r>
            <a:r>
              <a:rPr lang="en-US" sz="2600" dirty="0"/>
              <a:t>M</a:t>
            </a:r>
            <a:r>
              <a:rPr lang="en-US" sz="100" dirty="0"/>
              <a:t> </a:t>
            </a:r>
            <a:r>
              <a:rPr lang="en-US" sz="2600" dirty="0"/>
              <a:t>A</a:t>
            </a:r>
            <a:r>
              <a:rPr lang="en-US" sz="100" dirty="0"/>
              <a:t> </a:t>
            </a:r>
            <a:r>
              <a:rPr lang="en-US" sz="2600" dirty="0"/>
              <a:t>I</a:t>
            </a:r>
            <a:r>
              <a:rPr lang="en-US" sz="100" dirty="0"/>
              <a:t> </a:t>
            </a:r>
            <a:r>
              <a:rPr lang="en-US" sz="2600" dirty="0"/>
              <a:t>C process.</a:t>
            </a:r>
          </a:p>
          <a:p>
            <a:pPr marL="292608" indent="-292608">
              <a:buClr>
                <a:srgbClr val="AB620E"/>
              </a:buClr>
              <a:buFont typeface="Arial" panose="020B0604020202020204" pitchFamily="34" charset="0"/>
              <a:buChar char="•"/>
              <a:defRPr/>
            </a:pPr>
            <a:r>
              <a:rPr lang="en-US" sz="2600" dirty="0"/>
              <a:t>L</a:t>
            </a:r>
            <a:r>
              <a:rPr lang="en-US" sz="100" dirty="0"/>
              <a:t> </a:t>
            </a:r>
            <a:r>
              <a:rPr lang="en-US" sz="2600" dirty="0"/>
              <a:t>O 9.6 Differentiate lean and Six Sigma.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9FD92-E848-468F-A1EE-61C8AC510A5F}"/>
              </a:ext>
            </a:extLst>
          </p:cNvPr>
          <p:cNvSpPr>
            <a:spLocks noGrp="1"/>
          </p:cNvSpPr>
          <p:nvPr>
            <p:ph type="title"/>
          </p:nvPr>
        </p:nvSpPr>
        <p:spPr/>
        <p:txBody>
          <a:bodyPr>
            <a:normAutofit/>
          </a:bodyPr>
          <a:lstStyle/>
          <a:p>
            <a:r>
              <a:rPr lang="en-US" sz="4000" dirty="0"/>
              <a:t>Pareto Analysis </a:t>
            </a:r>
            <a:r>
              <a:rPr lang="en-US" sz="2800" dirty="0"/>
              <a:t>(Table 9.4)</a:t>
            </a:r>
          </a:p>
        </p:txBody>
      </p:sp>
      <p:graphicFrame>
        <p:nvGraphicFramePr>
          <p:cNvPr id="4" name="Table 4">
            <a:extLst>
              <a:ext uri="{FF2B5EF4-FFF2-40B4-BE49-F238E27FC236}">
                <a16:creationId xmlns:a16="http://schemas.microsoft.com/office/drawing/2014/main" id="{FE510EB5-EB82-4566-BD55-774D79BDFBBA}"/>
              </a:ext>
            </a:extLst>
          </p:cNvPr>
          <p:cNvGraphicFramePr>
            <a:graphicFrameLocks noGrp="1"/>
          </p:cNvGraphicFramePr>
          <p:nvPr>
            <p:extLst>
              <p:ext uri="{D42A27DB-BD31-4B8C-83A1-F6EECF244321}">
                <p14:modId xmlns:p14="http://schemas.microsoft.com/office/powerpoint/2010/main" val="1404719796"/>
              </p:ext>
            </p:extLst>
          </p:nvPr>
        </p:nvGraphicFramePr>
        <p:xfrm>
          <a:off x="822323" y="1981200"/>
          <a:ext cx="7543800" cy="3322320"/>
        </p:xfrm>
        <a:graphic>
          <a:graphicData uri="http://schemas.openxmlformats.org/drawingml/2006/table">
            <a:tbl>
              <a:tblPr firstRow="1" bandRow="1">
                <a:tableStyleId>{2D5ABB26-0587-4C30-8999-92F81FD0307C}</a:tableStyleId>
              </a:tblPr>
              <a:tblGrid>
                <a:gridCol w="2759077">
                  <a:extLst>
                    <a:ext uri="{9D8B030D-6E8A-4147-A177-3AD203B41FA5}">
                      <a16:colId xmlns:a16="http://schemas.microsoft.com/office/drawing/2014/main" val="1227555403"/>
                    </a:ext>
                  </a:extLst>
                </a:gridCol>
                <a:gridCol w="1524000">
                  <a:extLst>
                    <a:ext uri="{9D8B030D-6E8A-4147-A177-3AD203B41FA5}">
                      <a16:colId xmlns:a16="http://schemas.microsoft.com/office/drawing/2014/main" val="2878012202"/>
                    </a:ext>
                  </a:extLst>
                </a:gridCol>
                <a:gridCol w="1600200">
                  <a:extLst>
                    <a:ext uri="{9D8B030D-6E8A-4147-A177-3AD203B41FA5}">
                      <a16:colId xmlns:a16="http://schemas.microsoft.com/office/drawing/2014/main" val="3741221859"/>
                    </a:ext>
                  </a:extLst>
                </a:gridCol>
                <a:gridCol w="1660523">
                  <a:extLst>
                    <a:ext uri="{9D8B030D-6E8A-4147-A177-3AD203B41FA5}">
                      <a16:colId xmlns:a16="http://schemas.microsoft.com/office/drawing/2014/main" val="1450823847"/>
                    </a:ext>
                  </a:extLst>
                </a:gridCol>
              </a:tblGrid>
              <a:tr h="370840">
                <a:tc>
                  <a:txBody>
                    <a:bodyPr/>
                    <a:lstStyle/>
                    <a:p>
                      <a:r>
                        <a:rPr lang="en-IN" sz="2200" b="1" dirty="0"/>
                        <a:t>Defect Items</a:t>
                      </a:r>
                    </a:p>
                  </a:txBody>
                  <a:tcPr anchor="b">
                    <a:lnB w="12700" cap="flat" cmpd="sng" algn="ctr">
                      <a:solidFill>
                        <a:schemeClr val="tx1"/>
                      </a:solidFill>
                      <a:prstDash val="solid"/>
                      <a:round/>
                      <a:headEnd type="none" w="med" len="med"/>
                      <a:tailEnd type="none" w="med" len="med"/>
                    </a:lnB>
                  </a:tcPr>
                </a:tc>
                <a:tc>
                  <a:txBody>
                    <a:bodyPr/>
                    <a:lstStyle/>
                    <a:p>
                      <a:pPr algn="r"/>
                      <a:r>
                        <a:rPr lang="en-IN" sz="2200" b="1" dirty="0"/>
                        <a:t>#of Defectives</a:t>
                      </a:r>
                    </a:p>
                  </a:txBody>
                  <a:tcPr anchor="b">
                    <a:lnB w="12700" cap="flat" cmpd="sng" algn="ctr">
                      <a:solidFill>
                        <a:schemeClr val="tx1"/>
                      </a:solidFill>
                      <a:prstDash val="solid"/>
                      <a:round/>
                      <a:headEnd type="none" w="med" len="med"/>
                      <a:tailEnd type="none" w="med" len="med"/>
                    </a:lnB>
                  </a:tcPr>
                </a:tc>
                <a:tc>
                  <a:txBody>
                    <a:bodyPr/>
                    <a:lstStyle/>
                    <a:p>
                      <a:pPr algn="r"/>
                      <a:r>
                        <a:rPr lang="en-IN" sz="2200" b="1" dirty="0"/>
                        <a:t>Percent Defective</a:t>
                      </a:r>
                    </a:p>
                  </a:txBody>
                  <a:tcPr anchor="b">
                    <a:lnB w="12700" cap="flat" cmpd="sng" algn="ctr">
                      <a:solidFill>
                        <a:schemeClr val="tx1"/>
                      </a:solidFill>
                      <a:prstDash val="solid"/>
                      <a:round/>
                      <a:headEnd type="none" w="med" len="med"/>
                      <a:tailEnd type="none" w="med" len="med"/>
                    </a:lnB>
                  </a:tcPr>
                </a:tc>
                <a:tc>
                  <a:txBody>
                    <a:bodyPr/>
                    <a:lstStyle/>
                    <a:p>
                      <a:pPr algn="r"/>
                      <a:r>
                        <a:rPr lang="en-IN" sz="2200" b="1" dirty="0"/>
                        <a:t>Cumulative Percentage</a:t>
                      </a:r>
                    </a:p>
                  </a:txBody>
                  <a:tcPr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5942862"/>
                  </a:ext>
                </a:extLst>
              </a:tr>
              <a:tr h="370840">
                <a:tc>
                  <a:txBody>
                    <a:bodyPr/>
                    <a:lstStyle/>
                    <a:p>
                      <a:r>
                        <a:rPr lang="en-IN" sz="2200" dirty="0"/>
                        <a:t>Loose connections</a:t>
                      </a:r>
                    </a:p>
                  </a:txBody>
                  <a:tcPr>
                    <a:lnT w="12700" cap="flat" cmpd="sng" algn="ctr">
                      <a:solidFill>
                        <a:schemeClr val="tx1"/>
                      </a:solidFill>
                      <a:prstDash val="solid"/>
                      <a:round/>
                      <a:headEnd type="none" w="med" len="med"/>
                      <a:tailEnd type="none" w="med" len="med"/>
                    </a:lnT>
                  </a:tcPr>
                </a:tc>
                <a:tc>
                  <a:txBody>
                    <a:bodyPr/>
                    <a:lstStyle/>
                    <a:p>
                      <a:pPr algn="r"/>
                      <a:r>
                        <a:rPr lang="en-US" sz="2200" dirty="0"/>
                        <a:t>193</a:t>
                      </a:r>
                      <a:endParaRPr lang="en-IN" sz="2200" dirty="0"/>
                    </a:p>
                  </a:txBody>
                  <a:tcPr>
                    <a:lnT w="12700" cap="flat" cmpd="sng" algn="ctr">
                      <a:solidFill>
                        <a:schemeClr val="tx1"/>
                      </a:solidFill>
                      <a:prstDash val="solid"/>
                      <a:round/>
                      <a:headEnd type="none" w="med" len="med"/>
                      <a:tailEnd type="none" w="med" len="med"/>
                    </a:lnT>
                  </a:tcPr>
                </a:tc>
                <a:tc>
                  <a:txBody>
                    <a:bodyPr/>
                    <a:lstStyle/>
                    <a:p>
                      <a:pPr algn="r"/>
                      <a:r>
                        <a:rPr lang="en-IN" sz="2200" dirty="0"/>
                        <a:t>46.8%</a:t>
                      </a:r>
                    </a:p>
                  </a:txBody>
                  <a:tcPr>
                    <a:lnT w="12700" cap="flat" cmpd="sng" algn="ctr">
                      <a:solidFill>
                        <a:schemeClr val="tx1"/>
                      </a:solidFill>
                      <a:prstDash val="solid"/>
                      <a:round/>
                      <a:headEnd type="none" w="med" len="med"/>
                      <a:tailEnd type="none" w="med" len="med"/>
                    </a:lnT>
                  </a:tcPr>
                </a:tc>
                <a:tc>
                  <a:txBody>
                    <a:bodyPr/>
                    <a:lstStyle/>
                    <a:p>
                      <a:pPr algn="r"/>
                      <a:r>
                        <a:rPr lang="en-IN" sz="2200" dirty="0"/>
                        <a:t>46.8%</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569556880"/>
                  </a:ext>
                </a:extLst>
              </a:tr>
              <a:tr h="370840">
                <a:tc>
                  <a:txBody>
                    <a:bodyPr/>
                    <a:lstStyle/>
                    <a:p>
                      <a:r>
                        <a:rPr lang="en-IN" sz="2200" dirty="0"/>
                        <a:t>Cracked connectors</a:t>
                      </a:r>
                    </a:p>
                  </a:txBody>
                  <a:tcPr/>
                </a:tc>
                <a:tc>
                  <a:txBody>
                    <a:bodyPr/>
                    <a:lstStyle/>
                    <a:p>
                      <a:pPr algn="r"/>
                      <a:r>
                        <a:rPr lang="en-US" sz="2200" dirty="0"/>
                        <a:t>131</a:t>
                      </a:r>
                      <a:endParaRPr lang="en-IN" sz="2200" dirty="0"/>
                    </a:p>
                  </a:txBody>
                  <a:tcPr/>
                </a:tc>
                <a:tc>
                  <a:txBody>
                    <a:bodyPr/>
                    <a:lstStyle/>
                    <a:p>
                      <a:pPr algn="r"/>
                      <a:r>
                        <a:rPr lang="en-IN" sz="2200" dirty="0"/>
                        <a:t>31.8%</a:t>
                      </a:r>
                    </a:p>
                  </a:txBody>
                  <a:tcPr/>
                </a:tc>
                <a:tc>
                  <a:txBody>
                    <a:bodyPr/>
                    <a:lstStyle/>
                    <a:p>
                      <a:pPr algn="r"/>
                      <a:r>
                        <a:rPr lang="en-IN" sz="2200" dirty="0"/>
                        <a:t>78.6%</a:t>
                      </a:r>
                    </a:p>
                  </a:txBody>
                  <a:tcPr/>
                </a:tc>
                <a:extLst>
                  <a:ext uri="{0D108BD9-81ED-4DB2-BD59-A6C34878D82A}">
                    <a16:rowId xmlns:a16="http://schemas.microsoft.com/office/drawing/2014/main" val="316283132"/>
                  </a:ext>
                </a:extLst>
              </a:tr>
              <a:tr h="370840">
                <a:tc>
                  <a:txBody>
                    <a:bodyPr/>
                    <a:lstStyle/>
                    <a:p>
                      <a:r>
                        <a:rPr lang="en-IN" sz="2200" dirty="0"/>
                        <a:t>Fitting burrs</a:t>
                      </a:r>
                    </a:p>
                  </a:txBody>
                  <a:tcPr/>
                </a:tc>
                <a:tc>
                  <a:txBody>
                    <a:bodyPr/>
                    <a:lstStyle/>
                    <a:p>
                      <a:pPr algn="r"/>
                      <a:r>
                        <a:rPr lang="en-US" sz="2200" dirty="0"/>
                        <a:t>47</a:t>
                      </a:r>
                      <a:endParaRPr lang="en-IN" sz="2200" dirty="0"/>
                    </a:p>
                  </a:txBody>
                  <a:tcPr/>
                </a:tc>
                <a:tc>
                  <a:txBody>
                    <a:bodyPr/>
                    <a:lstStyle/>
                    <a:p>
                      <a:pPr algn="r"/>
                      <a:r>
                        <a:rPr lang="en-IN" sz="2200" dirty="0"/>
                        <a:t>11.4%</a:t>
                      </a:r>
                    </a:p>
                  </a:txBody>
                  <a:tcPr/>
                </a:tc>
                <a:tc>
                  <a:txBody>
                    <a:bodyPr/>
                    <a:lstStyle/>
                    <a:p>
                      <a:pPr algn="r"/>
                      <a:r>
                        <a:rPr lang="en-IN" sz="2200" dirty="0"/>
                        <a:t>90.0%</a:t>
                      </a:r>
                    </a:p>
                  </a:txBody>
                  <a:tcPr/>
                </a:tc>
                <a:extLst>
                  <a:ext uri="{0D108BD9-81ED-4DB2-BD59-A6C34878D82A}">
                    <a16:rowId xmlns:a16="http://schemas.microsoft.com/office/drawing/2014/main" val="3409398815"/>
                  </a:ext>
                </a:extLst>
              </a:tr>
              <a:tr h="370840">
                <a:tc>
                  <a:txBody>
                    <a:bodyPr/>
                    <a:lstStyle/>
                    <a:p>
                      <a:r>
                        <a:rPr lang="en-IN" sz="2200" dirty="0"/>
                        <a:t>Improper torque</a:t>
                      </a:r>
                    </a:p>
                  </a:txBody>
                  <a:tcPr/>
                </a:tc>
                <a:tc>
                  <a:txBody>
                    <a:bodyPr/>
                    <a:lstStyle/>
                    <a:p>
                      <a:pPr algn="r"/>
                      <a:r>
                        <a:rPr lang="en-US" sz="2200" dirty="0"/>
                        <a:t>25</a:t>
                      </a:r>
                      <a:endParaRPr lang="en-IN" sz="2200" dirty="0"/>
                    </a:p>
                  </a:txBody>
                  <a:tcPr/>
                </a:tc>
                <a:tc>
                  <a:txBody>
                    <a:bodyPr/>
                    <a:lstStyle/>
                    <a:p>
                      <a:pPr algn="r"/>
                      <a:r>
                        <a:rPr lang="en-IN" sz="2200" dirty="0"/>
                        <a:t>6.1%</a:t>
                      </a:r>
                    </a:p>
                  </a:txBody>
                  <a:tcPr/>
                </a:tc>
                <a:tc>
                  <a:txBody>
                    <a:bodyPr/>
                    <a:lstStyle/>
                    <a:p>
                      <a:pPr algn="r"/>
                      <a:r>
                        <a:rPr lang="en-IN" sz="2200" dirty="0"/>
                        <a:t>96.1%</a:t>
                      </a:r>
                    </a:p>
                  </a:txBody>
                  <a:tcPr/>
                </a:tc>
                <a:extLst>
                  <a:ext uri="{0D108BD9-81ED-4DB2-BD59-A6C34878D82A}">
                    <a16:rowId xmlns:a16="http://schemas.microsoft.com/office/drawing/2014/main" val="2638957086"/>
                  </a:ext>
                </a:extLst>
              </a:tr>
              <a:tr h="370840">
                <a:tc>
                  <a:txBody>
                    <a:bodyPr/>
                    <a:lstStyle/>
                    <a:p>
                      <a:r>
                        <a:rPr lang="en-IN" sz="2200" dirty="0"/>
                        <a:t>O-rings missing</a:t>
                      </a:r>
                    </a:p>
                  </a:txBody>
                  <a:tcPr>
                    <a:lnB w="12700" cap="flat" cmpd="sng" algn="ctr">
                      <a:solidFill>
                        <a:schemeClr val="tx1"/>
                      </a:solidFill>
                      <a:prstDash val="solid"/>
                      <a:round/>
                      <a:headEnd type="none" w="med" len="med"/>
                      <a:tailEnd type="none" w="med" len="med"/>
                    </a:lnB>
                  </a:tcPr>
                </a:tc>
                <a:tc>
                  <a:txBody>
                    <a:bodyPr/>
                    <a:lstStyle/>
                    <a:p>
                      <a:pPr algn="r"/>
                      <a:r>
                        <a:rPr lang="en-US" sz="2200" dirty="0"/>
                        <a:t>16</a:t>
                      </a:r>
                      <a:endParaRPr lang="en-IN" sz="2200" dirty="0"/>
                    </a:p>
                  </a:txBody>
                  <a:tcPr>
                    <a:lnB w="12700" cap="flat" cmpd="sng" algn="ctr">
                      <a:solidFill>
                        <a:schemeClr val="tx1"/>
                      </a:solidFill>
                      <a:prstDash val="solid"/>
                      <a:round/>
                      <a:headEnd type="none" w="med" len="med"/>
                      <a:tailEnd type="none" w="med" len="med"/>
                    </a:lnB>
                  </a:tcPr>
                </a:tc>
                <a:tc>
                  <a:txBody>
                    <a:bodyPr/>
                    <a:lstStyle/>
                    <a:p>
                      <a:pPr algn="r"/>
                      <a:r>
                        <a:rPr lang="en-IN" sz="2200" dirty="0"/>
                        <a:t>3.9%</a:t>
                      </a:r>
                    </a:p>
                  </a:txBody>
                  <a:tcPr>
                    <a:lnB w="12700" cap="flat" cmpd="sng" algn="ctr">
                      <a:solidFill>
                        <a:schemeClr val="tx1"/>
                      </a:solidFill>
                      <a:prstDash val="solid"/>
                      <a:round/>
                      <a:headEnd type="none" w="med" len="med"/>
                      <a:tailEnd type="none" w="med" len="med"/>
                    </a:lnB>
                  </a:tcPr>
                </a:tc>
                <a:tc>
                  <a:txBody>
                    <a:bodyPr/>
                    <a:lstStyle/>
                    <a:p>
                      <a:pPr algn="r"/>
                      <a:r>
                        <a:rPr lang="en-IN" sz="2200" dirty="0"/>
                        <a:t>100.0%</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3923954"/>
                  </a:ext>
                </a:extLst>
              </a:tr>
              <a:tr h="370840">
                <a:tc>
                  <a:txBody>
                    <a:bodyPr/>
                    <a:lstStyle/>
                    <a:p>
                      <a:r>
                        <a:rPr lang="en-IN" sz="2200" dirty="0"/>
                        <a:t>Total</a:t>
                      </a:r>
                    </a:p>
                  </a:txBody>
                  <a:tcPr>
                    <a:lnT w="12700" cap="flat" cmpd="sng" algn="ctr">
                      <a:solidFill>
                        <a:schemeClr val="tx1"/>
                      </a:solidFill>
                      <a:prstDash val="solid"/>
                      <a:round/>
                      <a:headEnd type="none" w="med" len="med"/>
                      <a:tailEnd type="none" w="med" len="med"/>
                    </a:lnT>
                  </a:tcPr>
                </a:tc>
                <a:tc>
                  <a:txBody>
                    <a:bodyPr/>
                    <a:lstStyle/>
                    <a:p>
                      <a:pPr algn="r"/>
                      <a:r>
                        <a:rPr lang="en-US" sz="2200" dirty="0"/>
                        <a:t>412</a:t>
                      </a:r>
                      <a:endParaRPr lang="en-IN" sz="2200" dirty="0"/>
                    </a:p>
                  </a:txBody>
                  <a:tcPr>
                    <a:lnT w="12700" cap="flat" cmpd="sng" algn="ctr">
                      <a:solidFill>
                        <a:schemeClr val="tx1"/>
                      </a:solidFill>
                      <a:prstDash val="solid"/>
                      <a:round/>
                      <a:headEnd type="none" w="med" len="med"/>
                      <a:tailEnd type="none" w="med" len="med"/>
                    </a:lnT>
                  </a:tcPr>
                </a:tc>
                <a:tc>
                  <a:txBody>
                    <a:bodyPr/>
                    <a:lstStyle/>
                    <a:p>
                      <a:pPr algn="r"/>
                      <a:r>
                        <a:rPr lang="en-IN" sz="2200" dirty="0"/>
                        <a:t>100.0%</a:t>
                      </a:r>
                    </a:p>
                  </a:txBody>
                  <a:tcPr>
                    <a:lnT w="12700" cap="flat" cmpd="sng" algn="ctr">
                      <a:solidFill>
                        <a:schemeClr val="tx1"/>
                      </a:solidFill>
                      <a:prstDash val="solid"/>
                      <a:round/>
                      <a:headEnd type="none" w="med" len="med"/>
                      <a:tailEnd type="none" w="med" len="med"/>
                    </a:lnT>
                  </a:tcPr>
                </a:tc>
                <a:tc>
                  <a:txBody>
                    <a:bodyPr/>
                    <a:lstStyle/>
                    <a:p>
                      <a:pPr algn="r"/>
                      <a:endParaRPr lang="en-IN" sz="22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253268947"/>
                  </a:ext>
                </a:extLst>
              </a:tr>
            </a:tbl>
          </a:graphicData>
        </a:graphic>
      </p:graphicFrame>
      <p:sp>
        <p:nvSpPr>
          <p:cNvPr id="3" name="Content Placeholder 2">
            <a:extLst>
              <a:ext uri="{FF2B5EF4-FFF2-40B4-BE49-F238E27FC236}">
                <a16:creationId xmlns:a16="http://schemas.microsoft.com/office/drawing/2014/main" id="{5F937EB7-48C6-4AAB-80BC-9E5966ED9712}"/>
              </a:ext>
            </a:extLst>
          </p:cNvPr>
          <p:cNvSpPr>
            <a:spLocks noGrp="1"/>
          </p:cNvSpPr>
          <p:nvPr>
            <p:ph idx="1"/>
          </p:nvPr>
        </p:nvSpPr>
        <p:spPr>
          <a:xfrm>
            <a:off x="822324" y="5638800"/>
            <a:ext cx="7864475" cy="457200"/>
          </a:xfrm>
        </p:spPr>
        <p:txBody>
          <a:bodyPr/>
          <a:lstStyle/>
          <a:p>
            <a:r>
              <a:rPr lang="en-US" altLang="en-US" sz="2400" dirty="0">
                <a:solidFill>
                  <a:srgbClr val="0070C0"/>
                </a:solidFill>
                <a:latin typeface="Arial" panose="020B0604020202020204" pitchFamily="34" charset="0"/>
              </a:rPr>
              <a:t>Note: 40% (2) of the sources cause 78.6% of the defects.</a:t>
            </a:r>
            <a:endParaRPr lang="en-US" sz="2400" dirty="0"/>
          </a:p>
        </p:txBody>
      </p:sp>
    </p:spTree>
    <p:extLst>
      <p:ext uri="{BB962C8B-B14F-4D97-AF65-F5344CB8AC3E}">
        <p14:creationId xmlns:p14="http://schemas.microsoft.com/office/powerpoint/2010/main" val="1133257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Pareto Diagram </a:t>
            </a:r>
            <a:r>
              <a:rPr lang="en-US" sz="2800" dirty="0"/>
              <a:t>(Figure 9.6)</a:t>
            </a:r>
            <a:endParaRPr lang="en-US" sz="2800" baseline="0" dirty="0"/>
          </a:p>
        </p:txBody>
      </p:sp>
      <p:pic>
        <p:nvPicPr>
          <p:cNvPr id="5" name="Picture 4" descr="Example of a Pareto diagram.">
            <a:extLst>
              <a:ext uri="{FF2B5EF4-FFF2-40B4-BE49-F238E27FC236}">
                <a16:creationId xmlns:a16="http://schemas.microsoft.com/office/drawing/2014/main" id="{E1DECE22-DFE8-4069-841A-0DBFB53FF693}"/>
              </a:ext>
            </a:extLst>
          </p:cNvPr>
          <p:cNvPicPr>
            <a:picLocks noChangeAspect="1"/>
          </p:cNvPicPr>
          <p:nvPr/>
        </p:nvPicPr>
        <p:blipFill>
          <a:blip r:embed="rId2"/>
          <a:stretch>
            <a:fillRect/>
          </a:stretch>
        </p:blipFill>
        <p:spPr>
          <a:xfrm>
            <a:off x="964189" y="2139952"/>
            <a:ext cx="7346255" cy="3753540"/>
          </a:xfrm>
          <a:prstGeom prst="rect">
            <a:avLst/>
          </a:prstGeom>
        </p:spPr>
      </p:pic>
      <p:sp>
        <p:nvSpPr>
          <p:cNvPr id="10" name="Content Placeholder 9">
            <a:extLst>
              <a:ext uri="{FF2B5EF4-FFF2-40B4-BE49-F238E27FC236}">
                <a16:creationId xmlns:a16="http://schemas.microsoft.com/office/drawing/2014/main" id="{2FF58DED-DCDE-479E-8552-FC25DC93CB11}"/>
              </a:ext>
            </a:extLst>
          </p:cNvPr>
          <p:cNvSpPr>
            <a:spLocks noGrp="1"/>
          </p:cNvSpPr>
          <p:nvPr>
            <p:ph idx="16"/>
          </p:nvPr>
        </p:nvSpPr>
        <p:spPr>
          <a:xfrm>
            <a:off x="2581567" y="5983895"/>
            <a:ext cx="3581400" cy="251745"/>
          </a:xfrm>
        </p:spPr>
        <p:txBody>
          <a:bodyPr/>
          <a:lstStyle/>
          <a:p>
            <a:pPr algn="ctr"/>
            <a:r>
              <a:rPr lang="en-US" altLang="en-US" sz="1200" dirty="0">
                <a:solidFill>
                  <a:schemeClr val="tx1"/>
                </a:solidFill>
                <a:hlinkClick r:id="rId3"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10340013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Autofit/>
          </a:bodyPr>
          <a:lstStyle/>
          <a:p>
            <a:r>
              <a:rPr lang="en-US" sz="4000" dirty="0"/>
              <a:t>Cause-and-Effect (fishbone, Ishikawa) Diagram </a:t>
            </a:r>
            <a:r>
              <a:rPr lang="en-US" sz="2800" dirty="0"/>
              <a:t>(Figure 9.7)</a:t>
            </a:r>
            <a:endParaRPr lang="en-US" sz="2800" baseline="0" dirty="0"/>
          </a:p>
        </p:txBody>
      </p:sp>
      <p:pic>
        <p:nvPicPr>
          <p:cNvPr id="3" name="Picture 2" descr="Example of a cause-and-effect diagram for loose connections in the form of a fishbone.">
            <a:extLst>
              <a:ext uri="{FF2B5EF4-FFF2-40B4-BE49-F238E27FC236}">
                <a16:creationId xmlns:a16="http://schemas.microsoft.com/office/drawing/2014/main" id="{5394B4A7-0FA9-4259-956E-6AFBF8AAA35A}"/>
              </a:ext>
            </a:extLst>
          </p:cNvPr>
          <p:cNvPicPr>
            <a:picLocks noChangeAspect="1"/>
          </p:cNvPicPr>
          <p:nvPr/>
        </p:nvPicPr>
        <p:blipFill>
          <a:blip r:embed="rId2"/>
          <a:stretch>
            <a:fillRect/>
          </a:stretch>
        </p:blipFill>
        <p:spPr>
          <a:xfrm>
            <a:off x="964285" y="2079550"/>
            <a:ext cx="7493915" cy="3881447"/>
          </a:xfrm>
          <a:prstGeom prst="rect">
            <a:avLst/>
          </a:prstGeom>
        </p:spPr>
      </p:pic>
      <p:sp>
        <p:nvSpPr>
          <p:cNvPr id="10" name="Content Placeholder 9">
            <a:extLst>
              <a:ext uri="{FF2B5EF4-FFF2-40B4-BE49-F238E27FC236}">
                <a16:creationId xmlns:a16="http://schemas.microsoft.com/office/drawing/2014/main" id="{1EF8C659-8885-4450-BB42-5C9084612BDA}"/>
              </a:ext>
            </a:extLst>
          </p:cNvPr>
          <p:cNvSpPr>
            <a:spLocks noGrp="1"/>
          </p:cNvSpPr>
          <p:nvPr>
            <p:ph idx="16"/>
          </p:nvPr>
        </p:nvSpPr>
        <p:spPr>
          <a:xfrm>
            <a:off x="2466108" y="5984935"/>
            <a:ext cx="3810000" cy="214973"/>
          </a:xfrm>
        </p:spPr>
        <p:txBody>
          <a:bodyPr/>
          <a:lstStyle/>
          <a:p>
            <a:pPr algn="ctr"/>
            <a:r>
              <a:rPr lang="en-US" altLang="en-US" sz="1200" dirty="0">
                <a:solidFill>
                  <a:schemeClr val="tx1"/>
                </a:solidFill>
                <a:hlinkClick r:id="rId3" action="ppaction://hlinksldjump"/>
              </a:rPr>
              <a:t>Access the text alternative for slide images.</a:t>
            </a:r>
            <a:endParaRPr lang="en-US" altLang="en-US" sz="1200" dirty="0">
              <a:solidFill>
                <a:schemeClr val="tx1"/>
              </a:solidFill>
            </a:endParaRPr>
          </a:p>
        </p:txBody>
      </p:sp>
    </p:spTree>
    <p:extLst>
      <p:ext uri="{BB962C8B-B14F-4D97-AF65-F5344CB8AC3E}">
        <p14:creationId xmlns:p14="http://schemas.microsoft.com/office/powerpoint/2010/main" val="3951256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1AE63-A3D6-4E00-8E72-ADB4E9FC5D1A}"/>
              </a:ext>
            </a:extLst>
          </p:cNvPr>
          <p:cNvSpPr>
            <a:spLocks noGrp="1"/>
          </p:cNvSpPr>
          <p:nvPr>
            <p:ph type="title"/>
          </p:nvPr>
        </p:nvSpPr>
        <p:spPr/>
        <p:txBody>
          <a:bodyPr>
            <a:normAutofit/>
          </a:bodyPr>
          <a:lstStyle/>
          <a:p>
            <a:r>
              <a:rPr lang="en-US" sz="4000" dirty="0"/>
              <a:t>Six Sigma Quality </a:t>
            </a:r>
            <a:r>
              <a:rPr lang="en-US" sz="1000" dirty="0"/>
              <a:t>1</a:t>
            </a:r>
          </a:p>
        </p:txBody>
      </p:sp>
      <p:sp>
        <p:nvSpPr>
          <p:cNvPr id="3" name="Content Placeholder 2">
            <a:extLst>
              <a:ext uri="{FF2B5EF4-FFF2-40B4-BE49-F238E27FC236}">
                <a16:creationId xmlns:a16="http://schemas.microsoft.com/office/drawing/2014/main" id="{2D8BA527-9BED-48FC-A5F3-34240F82771C}"/>
              </a:ext>
            </a:extLst>
          </p:cNvPr>
          <p:cNvSpPr>
            <a:spLocks noGrp="1"/>
          </p:cNvSpPr>
          <p:nvPr>
            <p:ph idx="1"/>
          </p:nvPr>
        </p:nvSpPr>
        <p:spPr>
          <a:xfrm>
            <a:off x="822325" y="1846263"/>
            <a:ext cx="7543800" cy="4173537"/>
          </a:xfrm>
        </p:spPr>
        <p:txBody>
          <a:bodyPr/>
          <a:lstStyle/>
          <a:p>
            <a:pPr marL="292608" indent="-292608" eaLnBrk="1" hangingPunct="1">
              <a:buClr>
                <a:srgbClr val="AB620E"/>
              </a:buClr>
              <a:buFont typeface="Arial" panose="020B0604020202020204" pitchFamily="34" charset="0"/>
              <a:buChar char="•"/>
            </a:pPr>
            <a:r>
              <a:rPr lang="en-US" altLang="en-US" sz="2800" dirty="0"/>
              <a:t>Philosophy of 3.4 defects per million.</a:t>
            </a:r>
          </a:p>
          <a:p>
            <a:pPr marL="292608" indent="-292608" eaLnBrk="1" hangingPunct="1">
              <a:buClr>
                <a:srgbClr val="AB620E"/>
              </a:buClr>
              <a:buFont typeface="Arial" panose="020B0604020202020204" pitchFamily="34" charset="0"/>
              <a:buChar char="•"/>
            </a:pPr>
            <a:r>
              <a:rPr lang="en-US" altLang="en-US" sz="2800" dirty="0"/>
              <a:t>Uses project/team approach.</a:t>
            </a:r>
          </a:p>
          <a:p>
            <a:pPr marL="292608" indent="-292608" eaLnBrk="1" hangingPunct="1">
              <a:buClr>
                <a:srgbClr val="AB620E"/>
              </a:buClr>
              <a:buFont typeface="Arial" panose="020B0604020202020204" pitchFamily="34" charset="0"/>
              <a:buChar char="•"/>
            </a:pPr>
            <a:r>
              <a:rPr lang="en-US" altLang="en-US" sz="2800" dirty="0"/>
              <a:t>Strategic process is selected for improvement.</a:t>
            </a:r>
          </a:p>
          <a:p>
            <a:pPr marL="292608" indent="-292608" eaLnBrk="1" hangingPunct="1">
              <a:buClr>
                <a:srgbClr val="AB620E"/>
              </a:buClr>
              <a:buFont typeface="Arial" panose="020B0604020202020204" pitchFamily="34" charset="0"/>
              <a:buChar char="•"/>
            </a:pPr>
            <a:r>
              <a:rPr lang="en-US" altLang="en-US" sz="2800" dirty="0"/>
              <a:t>Cross-functional team is formed.</a:t>
            </a:r>
          </a:p>
          <a:p>
            <a:pPr marL="292608" indent="-292608" eaLnBrk="1" hangingPunct="1">
              <a:buClr>
                <a:srgbClr val="AB620E"/>
              </a:buClr>
              <a:buFont typeface="Arial" panose="020B0604020202020204" pitchFamily="34" charset="0"/>
              <a:buChar char="•"/>
            </a:pPr>
            <a:r>
              <a:rPr lang="en-US" altLang="en-US" sz="2800" dirty="0">
                <a:solidFill>
                  <a:schemeClr val="tx1"/>
                </a:solidFill>
              </a:rPr>
              <a:t>“</a:t>
            </a:r>
            <a:r>
              <a:rPr lang="en-US" altLang="en-US" sz="2800" dirty="0">
                <a:solidFill>
                  <a:srgbClr val="0070C0"/>
                </a:solidFill>
              </a:rPr>
              <a:t>Black belt</a:t>
            </a:r>
            <a:r>
              <a:rPr lang="en-US" altLang="en-US" sz="2800" dirty="0"/>
              <a:t>” leader is chosen.</a:t>
            </a:r>
          </a:p>
          <a:p>
            <a:pPr marL="292608" indent="-292608" eaLnBrk="1" hangingPunct="1">
              <a:buClr>
                <a:srgbClr val="AB620E"/>
              </a:buClr>
              <a:buFont typeface="Arial" panose="020B0604020202020204" pitchFamily="34" charset="0"/>
              <a:buChar char="•"/>
            </a:pPr>
            <a:r>
              <a:rPr lang="en-US" altLang="en-US" sz="2800" dirty="0"/>
              <a:t>Team uses D</a:t>
            </a:r>
            <a:r>
              <a:rPr lang="en-US" altLang="en-US" sz="100" dirty="0"/>
              <a:t> </a:t>
            </a:r>
            <a:r>
              <a:rPr lang="en-US" altLang="en-US" sz="2800" dirty="0"/>
              <a:t>M</a:t>
            </a:r>
            <a:r>
              <a:rPr lang="en-US" altLang="en-US" sz="100" dirty="0"/>
              <a:t> </a:t>
            </a:r>
            <a:r>
              <a:rPr lang="en-US" altLang="en-US" sz="2800" dirty="0"/>
              <a:t>A</a:t>
            </a:r>
            <a:r>
              <a:rPr lang="en-US" altLang="en-US" sz="100" dirty="0"/>
              <a:t> </a:t>
            </a:r>
            <a:r>
              <a:rPr lang="en-US" altLang="en-US" sz="2800" dirty="0"/>
              <a:t>I</a:t>
            </a:r>
            <a:r>
              <a:rPr lang="en-US" altLang="en-US" sz="100" dirty="0"/>
              <a:t> </a:t>
            </a:r>
            <a:r>
              <a:rPr lang="en-US" altLang="en-US" sz="2800" dirty="0"/>
              <a:t>C method (and quality tools) to find root causes and improve processes.</a:t>
            </a:r>
            <a:endParaRPr lang="en-US" sz="2800" dirty="0"/>
          </a:p>
        </p:txBody>
      </p:sp>
    </p:spTree>
    <p:extLst>
      <p:ext uri="{BB962C8B-B14F-4D97-AF65-F5344CB8AC3E}">
        <p14:creationId xmlns:p14="http://schemas.microsoft.com/office/powerpoint/2010/main" val="7860664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1AE63-A3D6-4E00-8E72-ADB4E9FC5D1A}"/>
              </a:ext>
            </a:extLst>
          </p:cNvPr>
          <p:cNvSpPr>
            <a:spLocks noGrp="1"/>
          </p:cNvSpPr>
          <p:nvPr>
            <p:ph type="title"/>
          </p:nvPr>
        </p:nvSpPr>
        <p:spPr/>
        <p:txBody>
          <a:bodyPr>
            <a:normAutofit/>
          </a:bodyPr>
          <a:lstStyle/>
          <a:p>
            <a:r>
              <a:rPr lang="en-US" sz="4000" dirty="0"/>
              <a:t>Six Sigma Quality </a:t>
            </a:r>
            <a:r>
              <a:rPr lang="en-US" sz="1000" dirty="0"/>
              <a:t>2</a:t>
            </a:r>
          </a:p>
        </p:txBody>
      </p:sp>
      <p:sp>
        <p:nvSpPr>
          <p:cNvPr id="3" name="Content Placeholder 2">
            <a:extLst>
              <a:ext uri="{FF2B5EF4-FFF2-40B4-BE49-F238E27FC236}">
                <a16:creationId xmlns:a16="http://schemas.microsoft.com/office/drawing/2014/main" id="{2D8BA527-9BED-48FC-A5F3-34240F82771C}"/>
              </a:ext>
            </a:extLst>
          </p:cNvPr>
          <p:cNvSpPr>
            <a:spLocks noGrp="1"/>
          </p:cNvSpPr>
          <p:nvPr>
            <p:ph idx="1"/>
          </p:nvPr>
        </p:nvSpPr>
        <p:spPr>
          <a:xfrm>
            <a:off x="822325" y="1846263"/>
            <a:ext cx="7543800" cy="3275013"/>
          </a:xfrm>
        </p:spPr>
        <p:txBody>
          <a:bodyPr/>
          <a:lstStyle/>
          <a:p>
            <a:pPr eaLnBrk="1" fontAlgn="auto" hangingPunct="1">
              <a:defRPr/>
            </a:pPr>
            <a:r>
              <a:rPr lang="en-US" altLang="en-US" sz="2800" dirty="0">
                <a:solidFill>
                  <a:schemeClr val="tx1">
                    <a:lumMod val="75000"/>
                    <a:lumOff val="25000"/>
                  </a:schemeClr>
                </a:solidFill>
              </a:rPr>
              <a:t>Process Improvement steps (</a:t>
            </a:r>
            <a:r>
              <a:rPr lang="en-US" altLang="en-US" sz="2800" b="1" dirty="0">
                <a:solidFill>
                  <a:srgbClr val="0070C0"/>
                </a:solidFill>
              </a:rPr>
              <a:t>D</a:t>
            </a:r>
            <a:r>
              <a:rPr lang="en-US" altLang="en-US" sz="100" b="1" dirty="0">
                <a:solidFill>
                  <a:srgbClr val="0070C0"/>
                </a:solidFill>
              </a:rPr>
              <a:t> </a:t>
            </a:r>
            <a:r>
              <a:rPr lang="en-US" altLang="en-US" sz="2800" b="1" dirty="0">
                <a:solidFill>
                  <a:srgbClr val="0070C0"/>
                </a:solidFill>
              </a:rPr>
              <a:t>M</a:t>
            </a:r>
            <a:r>
              <a:rPr lang="en-US" altLang="en-US" sz="100" b="1" dirty="0">
                <a:solidFill>
                  <a:srgbClr val="0070C0"/>
                </a:solidFill>
              </a:rPr>
              <a:t> </a:t>
            </a:r>
            <a:r>
              <a:rPr lang="en-US" altLang="en-US" sz="2800" b="1" dirty="0">
                <a:solidFill>
                  <a:srgbClr val="0070C0"/>
                </a:solidFill>
              </a:rPr>
              <a:t>A</a:t>
            </a:r>
            <a:r>
              <a:rPr lang="en-US" altLang="en-US" sz="100" b="1" dirty="0">
                <a:solidFill>
                  <a:srgbClr val="0070C0"/>
                </a:solidFill>
              </a:rPr>
              <a:t> </a:t>
            </a:r>
            <a:r>
              <a:rPr lang="en-US" altLang="en-US" sz="2800" b="1" dirty="0">
                <a:solidFill>
                  <a:srgbClr val="0070C0"/>
                </a:solidFill>
              </a:rPr>
              <a:t>I</a:t>
            </a:r>
            <a:r>
              <a:rPr lang="en-US" altLang="en-US" sz="100" b="1" dirty="0">
                <a:solidFill>
                  <a:srgbClr val="0070C0"/>
                </a:solidFill>
              </a:rPr>
              <a:t> </a:t>
            </a:r>
            <a:r>
              <a:rPr lang="en-US" altLang="en-US" sz="2800" b="1" dirty="0">
                <a:solidFill>
                  <a:srgbClr val="0070C0"/>
                </a:solidFill>
              </a:rPr>
              <a:t>C</a:t>
            </a:r>
            <a:r>
              <a:rPr lang="en-US" altLang="en-US" sz="2800" dirty="0">
                <a:solidFill>
                  <a:schemeClr val="tx1">
                    <a:lumMod val="75000"/>
                    <a:lumOff val="25000"/>
                  </a:schemeClr>
                </a:solidFill>
              </a:rPr>
              <a:t>):</a:t>
            </a:r>
          </a:p>
          <a:p>
            <a:pPr marL="402336" lvl="1" indent="-402336" eaLnBrk="1" fontAlgn="auto" hangingPunct="1">
              <a:buFontTx/>
              <a:buAutoNum type="arabicPeriod"/>
              <a:defRPr/>
            </a:pPr>
            <a:r>
              <a:rPr lang="en-US" altLang="en-US" sz="2800" u="sng" dirty="0">
                <a:solidFill>
                  <a:schemeClr val="bg2">
                    <a:lumMod val="50000"/>
                  </a:schemeClr>
                </a:solidFill>
              </a:rPr>
              <a:t>D</a:t>
            </a:r>
            <a:r>
              <a:rPr lang="en-US" altLang="en-US" sz="2800" u="sng" dirty="0">
                <a:solidFill>
                  <a:schemeClr val="tx1">
                    <a:lumMod val="75000"/>
                    <a:lumOff val="25000"/>
                  </a:schemeClr>
                </a:solidFill>
              </a:rPr>
              <a:t>efine</a:t>
            </a:r>
            <a:r>
              <a:rPr lang="en-US" altLang="en-US" sz="2800" dirty="0">
                <a:solidFill>
                  <a:schemeClr val="tx1">
                    <a:lumMod val="75000"/>
                    <a:lumOff val="25000"/>
                  </a:schemeClr>
                </a:solidFill>
              </a:rPr>
              <a:t>	  - </a:t>
            </a:r>
            <a:r>
              <a:rPr lang="en-US" altLang="en-US" sz="2400" dirty="0">
                <a:solidFill>
                  <a:schemeClr val="tx1">
                    <a:lumMod val="75000"/>
                    <a:lumOff val="25000"/>
                  </a:schemeClr>
                </a:solidFill>
              </a:rPr>
              <a:t>select process.</a:t>
            </a:r>
          </a:p>
          <a:p>
            <a:pPr marL="402336" lvl="1" indent="-402336" eaLnBrk="1" fontAlgn="auto" hangingPunct="1">
              <a:buFontTx/>
              <a:buAutoNum type="arabicPeriod"/>
              <a:defRPr/>
            </a:pPr>
            <a:r>
              <a:rPr lang="en-US" altLang="en-US" sz="2800" u="sng" dirty="0">
                <a:solidFill>
                  <a:schemeClr val="bg2">
                    <a:lumMod val="50000"/>
                  </a:schemeClr>
                </a:solidFill>
              </a:rPr>
              <a:t>M</a:t>
            </a:r>
            <a:r>
              <a:rPr lang="en-US" altLang="en-US" sz="2800" u="sng" dirty="0">
                <a:solidFill>
                  <a:schemeClr val="tx1">
                    <a:lumMod val="75000"/>
                    <a:lumOff val="25000"/>
                  </a:schemeClr>
                </a:solidFill>
              </a:rPr>
              <a:t>easure</a:t>
            </a:r>
            <a:r>
              <a:rPr lang="en-US" altLang="en-US" sz="2800" dirty="0">
                <a:solidFill>
                  <a:schemeClr val="tx1">
                    <a:lumMod val="75000"/>
                    <a:lumOff val="25000"/>
                  </a:schemeClr>
                </a:solidFill>
              </a:rPr>
              <a:t>	  - </a:t>
            </a:r>
            <a:r>
              <a:rPr lang="en-US" altLang="en-US" sz="2400" dirty="0">
                <a:solidFill>
                  <a:schemeClr val="tx1">
                    <a:lumMod val="75000"/>
                    <a:lumOff val="25000"/>
                  </a:schemeClr>
                </a:solidFill>
              </a:rPr>
              <a:t>measure relevant variables.</a:t>
            </a:r>
          </a:p>
          <a:p>
            <a:pPr marL="402336" lvl="1" indent="-402336" eaLnBrk="1" fontAlgn="auto" hangingPunct="1">
              <a:buFontTx/>
              <a:buAutoNum type="arabicPeriod"/>
              <a:defRPr/>
            </a:pPr>
            <a:r>
              <a:rPr lang="en-US" altLang="en-US" sz="2800" u="sng" dirty="0">
                <a:solidFill>
                  <a:schemeClr val="bg2">
                    <a:lumMod val="50000"/>
                  </a:schemeClr>
                </a:solidFill>
              </a:rPr>
              <a:t>A</a:t>
            </a:r>
            <a:r>
              <a:rPr lang="en-US" altLang="en-US" sz="2800" u="sng" dirty="0">
                <a:solidFill>
                  <a:schemeClr val="tx1">
                    <a:lumMod val="75000"/>
                    <a:lumOff val="25000"/>
                  </a:schemeClr>
                </a:solidFill>
              </a:rPr>
              <a:t>nalyze</a:t>
            </a:r>
            <a:r>
              <a:rPr lang="en-US" altLang="en-US" sz="2800" dirty="0">
                <a:solidFill>
                  <a:schemeClr val="tx1">
                    <a:lumMod val="75000"/>
                    <a:lumOff val="25000"/>
                  </a:schemeClr>
                </a:solidFill>
              </a:rPr>
              <a:t>   	  - </a:t>
            </a:r>
            <a:r>
              <a:rPr lang="en-US" altLang="en-US" sz="2400" dirty="0">
                <a:solidFill>
                  <a:schemeClr val="tx1">
                    <a:lumMod val="75000"/>
                    <a:lumOff val="25000"/>
                  </a:schemeClr>
                </a:solidFill>
              </a:rPr>
              <a:t>determine root causes and alternatives.</a:t>
            </a:r>
          </a:p>
          <a:p>
            <a:pPr marL="402336" lvl="1" indent="-402336" eaLnBrk="1" fontAlgn="auto" hangingPunct="1">
              <a:buFontTx/>
              <a:buAutoNum type="arabicPeriod"/>
              <a:defRPr/>
            </a:pPr>
            <a:r>
              <a:rPr lang="en-US" altLang="en-US" sz="2800" u="sng" dirty="0">
                <a:solidFill>
                  <a:schemeClr val="bg2">
                    <a:lumMod val="50000"/>
                  </a:schemeClr>
                </a:solidFill>
              </a:rPr>
              <a:t>I</a:t>
            </a:r>
            <a:r>
              <a:rPr lang="en-US" altLang="en-US" sz="2800" u="sng" dirty="0">
                <a:solidFill>
                  <a:schemeClr val="tx1">
                    <a:lumMod val="75000"/>
                    <a:lumOff val="25000"/>
                  </a:schemeClr>
                </a:solidFill>
              </a:rPr>
              <a:t>mprove</a:t>
            </a:r>
            <a:r>
              <a:rPr lang="en-US" altLang="en-US" sz="2800" dirty="0">
                <a:solidFill>
                  <a:schemeClr val="tx1">
                    <a:lumMod val="75000"/>
                    <a:lumOff val="25000"/>
                  </a:schemeClr>
                </a:solidFill>
              </a:rPr>
              <a:t> 	  - </a:t>
            </a:r>
            <a:r>
              <a:rPr lang="en-US" altLang="en-US" sz="2400" dirty="0">
                <a:solidFill>
                  <a:schemeClr val="tx1">
                    <a:lumMod val="75000"/>
                    <a:lumOff val="25000"/>
                  </a:schemeClr>
                </a:solidFill>
              </a:rPr>
              <a:t>change process.</a:t>
            </a:r>
          </a:p>
          <a:p>
            <a:pPr marL="402336" lvl="1" indent="-402336" eaLnBrk="1" fontAlgn="auto" hangingPunct="1">
              <a:buFontTx/>
              <a:buAutoNum type="arabicPeriod"/>
              <a:defRPr/>
            </a:pPr>
            <a:r>
              <a:rPr lang="en-US" altLang="en-US" sz="2800" u="sng" dirty="0">
                <a:solidFill>
                  <a:schemeClr val="bg2">
                    <a:lumMod val="50000"/>
                  </a:schemeClr>
                </a:solidFill>
              </a:rPr>
              <a:t>C</a:t>
            </a:r>
            <a:r>
              <a:rPr lang="en-US" altLang="en-US" sz="2800" u="sng" dirty="0">
                <a:solidFill>
                  <a:schemeClr val="tx1">
                    <a:lumMod val="75000"/>
                    <a:lumOff val="25000"/>
                  </a:schemeClr>
                </a:solidFill>
              </a:rPr>
              <a:t>ontrol</a:t>
            </a:r>
            <a:r>
              <a:rPr lang="en-US" altLang="en-US" sz="2800" dirty="0">
                <a:solidFill>
                  <a:schemeClr val="tx1">
                    <a:lumMod val="75000"/>
                    <a:lumOff val="25000"/>
                  </a:schemeClr>
                </a:solidFill>
              </a:rPr>
              <a:t> 	  - </a:t>
            </a:r>
            <a:r>
              <a:rPr lang="en-US" altLang="en-US" sz="2400" dirty="0">
                <a:solidFill>
                  <a:schemeClr val="tx1">
                    <a:lumMod val="75000"/>
                    <a:lumOff val="25000"/>
                  </a:schemeClr>
                </a:solidFill>
              </a:rPr>
              <a:t>ensure improvements not lost over time.</a:t>
            </a:r>
            <a:endParaRPr lang="en-US" sz="2400" dirty="0"/>
          </a:p>
        </p:txBody>
      </p:sp>
    </p:spTree>
    <p:extLst>
      <p:ext uri="{BB962C8B-B14F-4D97-AF65-F5344CB8AC3E}">
        <p14:creationId xmlns:p14="http://schemas.microsoft.com/office/powerpoint/2010/main" val="37306037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6AC68-8E75-4E8D-B2BF-3F7FB9F5607A}"/>
              </a:ext>
            </a:extLst>
          </p:cNvPr>
          <p:cNvSpPr>
            <a:spLocks noGrp="1"/>
          </p:cNvSpPr>
          <p:nvPr>
            <p:ph type="title"/>
          </p:nvPr>
        </p:nvSpPr>
        <p:spPr/>
        <p:txBody>
          <a:bodyPr>
            <a:normAutofit/>
          </a:bodyPr>
          <a:lstStyle/>
          <a:p>
            <a:r>
              <a:rPr lang="en-US" sz="4000" dirty="0"/>
              <a:t>Lean and Six Sigma</a:t>
            </a:r>
          </a:p>
        </p:txBody>
      </p:sp>
      <p:sp>
        <p:nvSpPr>
          <p:cNvPr id="3" name="Content Placeholder 2">
            <a:extLst>
              <a:ext uri="{FF2B5EF4-FFF2-40B4-BE49-F238E27FC236}">
                <a16:creationId xmlns:a16="http://schemas.microsoft.com/office/drawing/2014/main" id="{3286C0D0-1EAD-45B2-A96B-5296C4E0B30B}"/>
              </a:ext>
            </a:extLst>
          </p:cNvPr>
          <p:cNvSpPr>
            <a:spLocks noGrp="1"/>
          </p:cNvSpPr>
          <p:nvPr>
            <p:ph idx="1"/>
          </p:nvPr>
        </p:nvSpPr>
        <p:spPr>
          <a:xfrm>
            <a:off x="822325" y="1846264"/>
            <a:ext cx="7543800" cy="1373188"/>
          </a:xfrm>
        </p:spPr>
        <p:txBody>
          <a:bodyPr/>
          <a:lstStyle/>
          <a:p>
            <a:pPr eaLnBrk="1" fontAlgn="auto" hangingPunct="1">
              <a:defRPr/>
            </a:pPr>
            <a:r>
              <a:rPr lang="en-US" altLang="en-US" sz="2600" u="sng" dirty="0">
                <a:solidFill>
                  <a:schemeClr val="tx1">
                    <a:lumMod val="75000"/>
                    <a:lumOff val="25000"/>
                  </a:schemeClr>
                </a:solidFill>
              </a:rPr>
              <a:t>Complementary approaches to improvement</a:t>
            </a:r>
            <a:endParaRPr lang="en-US" altLang="en-US" sz="1300" dirty="0">
              <a:solidFill>
                <a:schemeClr val="tx1">
                  <a:lumMod val="75000"/>
                  <a:lumOff val="25000"/>
                </a:schemeClr>
              </a:solidFill>
            </a:endParaRPr>
          </a:p>
          <a:p>
            <a:pPr lvl="1" eaLnBrk="1" fontAlgn="auto" hangingPunct="1">
              <a:defRPr/>
            </a:pPr>
            <a:r>
              <a:rPr lang="en-US" altLang="en-US" sz="2400" i="1" dirty="0">
                <a:solidFill>
                  <a:schemeClr val="tx1">
                    <a:lumMod val="75000"/>
                    <a:lumOff val="25000"/>
                  </a:schemeClr>
                </a:solidFill>
              </a:rPr>
              <a:t>Lean</a:t>
            </a:r>
            <a:r>
              <a:rPr lang="en-US" altLang="en-US" sz="2400" dirty="0">
                <a:solidFill>
                  <a:schemeClr val="tx1">
                    <a:lumMod val="75000"/>
                    <a:lumOff val="25000"/>
                  </a:schemeClr>
                </a:solidFill>
              </a:rPr>
              <a:t> seeks to eliminate waste (non-value-added).</a:t>
            </a:r>
          </a:p>
          <a:p>
            <a:pPr lvl="1" eaLnBrk="1" fontAlgn="auto" hangingPunct="1">
              <a:defRPr/>
            </a:pPr>
            <a:r>
              <a:rPr lang="en-US" altLang="en-US" sz="2400" i="1" dirty="0">
                <a:solidFill>
                  <a:schemeClr val="tx1">
                    <a:lumMod val="75000"/>
                    <a:lumOff val="25000"/>
                  </a:schemeClr>
                </a:solidFill>
              </a:rPr>
              <a:t>Six Sigma </a:t>
            </a:r>
            <a:r>
              <a:rPr lang="en-US" altLang="en-US" sz="2400" dirty="0">
                <a:solidFill>
                  <a:schemeClr val="tx1">
                    <a:lumMod val="75000"/>
                    <a:lumOff val="25000"/>
                  </a:schemeClr>
                </a:solidFill>
              </a:rPr>
              <a:t>seeks to eliminate defects.</a:t>
            </a:r>
            <a:endParaRPr lang="en-US" sz="2400" dirty="0"/>
          </a:p>
        </p:txBody>
      </p:sp>
      <p:sp>
        <p:nvSpPr>
          <p:cNvPr id="4" name="Content Placeholder 3">
            <a:extLst>
              <a:ext uri="{FF2B5EF4-FFF2-40B4-BE49-F238E27FC236}">
                <a16:creationId xmlns:a16="http://schemas.microsoft.com/office/drawing/2014/main" id="{CD3DEE6D-7CE1-45EC-8D2F-CDC4250B1FAD}"/>
              </a:ext>
            </a:extLst>
          </p:cNvPr>
          <p:cNvSpPr>
            <a:spLocks noGrp="1"/>
          </p:cNvSpPr>
          <p:nvPr>
            <p:ph idx="11"/>
          </p:nvPr>
        </p:nvSpPr>
        <p:spPr>
          <a:xfrm>
            <a:off x="820948" y="3335592"/>
            <a:ext cx="7543800" cy="855408"/>
          </a:xfrm>
        </p:spPr>
        <p:txBody>
          <a:bodyPr/>
          <a:lstStyle/>
          <a:p>
            <a:pPr marL="292608" indent="-292608">
              <a:buClr>
                <a:srgbClr val="AB620E"/>
              </a:buClr>
              <a:buFont typeface="Arial" panose="020B0604020202020204" pitchFamily="34" charset="0"/>
              <a:buChar char="•"/>
            </a:pPr>
            <a:r>
              <a:rPr lang="en-US" sz="2400" i="1" dirty="0"/>
              <a:t>Lean</a:t>
            </a:r>
            <a:r>
              <a:rPr lang="en-US" sz="2400" dirty="0"/>
              <a:t> uses part-time leaders and all employees.</a:t>
            </a:r>
          </a:p>
          <a:p>
            <a:pPr marL="292608" indent="-292608">
              <a:buClr>
                <a:srgbClr val="AB620E"/>
              </a:buClr>
              <a:buFont typeface="Arial" panose="020B0604020202020204" pitchFamily="34" charset="0"/>
              <a:buChar char="•"/>
            </a:pPr>
            <a:r>
              <a:rPr lang="en-US" sz="2400" i="1" dirty="0"/>
              <a:t>Six Sigma</a:t>
            </a:r>
            <a:r>
              <a:rPr lang="en-US" sz="2400" dirty="0"/>
              <a:t> uses full-time leaders and selected employees.</a:t>
            </a:r>
          </a:p>
        </p:txBody>
      </p:sp>
      <p:sp>
        <p:nvSpPr>
          <p:cNvPr id="5" name="Content Placeholder 4">
            <a:extLst>
              <a:ext uri="{FF2B5EF4-FFF2-40B4-BE49-F238E27FC236}">
                <a16:creationId xmlns:a16="http://schemas.microsoft.com/office/drawing/2014/main" id="{18DC3306-39C5-4FA9-8F85-78718713C493}"/>
              </a:ext>
            </a:extLst>
          </p:cNvPr>
          <p:cNvSpPr>
            <a:spLocks noGrp="1"/>
          </p:cNvSpPr>
          <p:nvPr>
            <p:ph idx="12"/>
          </p:nvPr>
        </p:nvSpPr>
        <p:spPr>
          <a:xfrm>
            <a:off x="820948" y="4284663"/>
            <a:ext cx="7543800" cy="855408"/>
          </a:xfrm>
        </p:spPr>
        <p:txBody>
          <a:bodyPr/>
          <a:lstStyle/>
          <a:p>
            <a:pPr lvl="1" eaLnBrk="1" fontAlgn="auto" hangingPunct="1">
              <a:defRPr/>
            </a:pPr>
            <a:r>
              <a:rPr lang="en-US" altLang="en-US" sz="2400" i="1" dirty="0">
                <a:solidFill>
                  <a:schemeClr val="tx1">
                    <a:lumMod val="75000"/>
                    <a:lumOff val="25000"/>
                  </a:schemeClr>
                </a:solidFill>
              </a:rPr>
              <a:t>Lean</a:t>
            </a:r>
            <a:r>
              <a:rPr lang="en-US" altLang="en-US" sz="2400" dirty="0">
                <a:solidFill>
                  <a:schemeClr val="tx1">
                    <a:lumMod val="75000"/>
                    <a:lumOff val="25000"/>
                  </a:schemeClr>
                </a:solidFill>
              </a:rPr>
              <a:t> requires limited training.</a:t>
            </a:r>
          </a:p>
          <a:p>
            <a:pPr lvl="1" eaLnBrk="1" fontAlgn="auto" hangingPunct="1">
              <a:defRPr/>
            </a:pPr>
            <a:r>
              <a:rPr lang="en-US" altLang="en-US" sz="2400" i="1" dirty="0">
                <a:solidFill>
                  <a:schemeClr val="tx1">
                    <a:lumMod val="75000"/>
                    <a:lumOff val="25000"/>
                  </a:schemeClr>
                </a:solidFill>
              </a:rPr>
              <a:t>Six Sigma </a:t>
            </a:r>
            <a:r>
              <a:rPr lang="en-US" altLang="en-US" sz="2400" dirty="0">
                <a:solidFill>
                  <a:schemeClr val="tx1">
                    <a:lumMod val="75000"/>
                    <a:lumOff val="25000"/>
                  </a:schemeClr>
                </a:solidFill>
              </a:rPr>
              <a:t>requires extensive training and experts.</a:t>
            </a:r>
            <a:endParaRPr lang="en-US" dirty="0"/>
          </a:p>
        </p:txBody>
      </p:sp>
      <p:sp>
        <p:nvSpPr>
          <p:cNvPr id="6" name="Content Placeholder 5">
            <a:extLst>
              <a:ext uri="{FF2B5EF4-FFF2-40B4-BE49-F238E27FC236}">
                <a16:creationId xmlns:a16="http://schemas.microsoft.com/office/drawing/2014/main" id="{F695E941-2C3C-4376-B9AE-376BE850530E}"/>
              </a:ext>
            </a:extLst>
          </p:cNvPr>
          <p:cNvSpPr>
            <a:spLocks noGrp="1"/>
          </p:cNvSpPr>
          <p:nvPr>
            <p:ph idx="13"/>
          </p:nvPr>
        </p:nvSpPr>
        <p:spPr>
          <a:xfrm>
            <a:off x="820948" y="5257800"/>
            <a:ext cx="7543800" cy="855408"/>
          </a:xfrm>
        </p:spPr>
        <p:txBody>
          <a:bodyPr/>
          <a:lstStyle/>
          <a:p>
            <a:pPr lvl="1" eaLnBrk="1" fontAlgn="auto" hangingPunct="1">
              <a:defRPr/>
            </a:pPr>
            <a:r>
              <a:rPr lang="en-US" altLang="en-US" sz="2400" i="1" dirty="0">
                <a:solidFill>
                  <a:schemeClr val="tx1">
                    <a:lumMod val="75000"/>
                    <a:lumOff val="25000"/>
                  </a:schemeClr>
                </a:solidFill>
              </a:rPr>
              <a:t>Lean</a:t>
            </a:r>
            <a:r>
              <a:rPr lang="en-US" altLang="en-US" sz="2400" dirty="0">
                <a:solidFill>
                  <a:schemeClr val="tx1">
                    <a:lumMod val="75000"/>
                    <a:lumOff val="25000"/>
                  </a:schemeClr>
                </a:solidFill>
              </a:rPr>
              <a:t> projects may last a week or less.</a:t>
            </a:r>
          </a:p>
          <a:p>
            <a:pPr lvl="1" eaLnBrk="1" fontAlgn="auto" hangingPunct="1">
              <a:defRPr/>
            </a:pPr>
            <a:r>
              <a:rPr lang="en-US" altLang="en-US" sz="2400" i="1" dirty="0">
                <a:solidFill>
                  <a:schemeClr val="tx1">
                    <a:lumMod val="75000"/>
                    <a:lumOff val="25000"/>
                  </a:schemeClr>
                </a:solidFill>
              </a:rPr>
              <a:t>Six Sigma </a:t>
            </a:r>
            <a:r>
              <a:rPr lang="en-US" altLang="en-US" sz="2400" dirty="0">
                <a:solidFill>
                  <a:schemeClr val="tx1">
                    <a:lumMod val="75000"/>
                    <a:lumOff val="25000"/>
                  </a:schemeClr>
                </a:solidFill>
              </a:rPr>
              <a:t>projects may last for months.</a:t>
            </a:r>
            <a:endParaRPr lang="en-US" dirty="0"/>
          </a:p>
        </p:txBody>
      </p:sp>
    </p:spTree>
    <p:extLst>
      <p:ext uri="{BB962C8B-B14F-4D97-AF65-F5344CB8AC3E}">
        <p14:creationId xmlns:p14="http://schemas.microsoft.com/office/powerpoint/2010/main" val="21678444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77677-3860-43A2-B5F0-90068F2A53CF}"/>
              </a:ext>
            </a:extLst>
          </p:cNvPr>
          <p:cNvSpPr>
            <a:spLocks noGrp="1"/>
          </p:cNvSpPr>
          <p:nvPr>
            <p:ph type="title"/>
          </p:nvPr>
        </p:nvSpPr>
        <p:spPr/>
        <p:txBody>
          <a:bodyPr>
            <a:normAutofit/>
          </a:bodyPr>
          <a:lstStyle/>
          <a:p>
            <a:r>
              <a:rPr lang="en-US" sz="4000" b="1" dirty="0"/>
              <a:t>Chapter 9 Summary</a:t>
            </a:r>
          </a:p>
        </p:txBody>
      </p:sp>
      <p:sp>
        <p:nvSpPr>
          <p:cNvPr id="3" name="Content Placeholder 2">
            <a:extLst>
              <a:ext uri="{FF2B5EF4-FFF2-40B4-BE49-F238E27FC236}">
                <a16:creationId xmlns:a16="http://schemas.microsoft.com/office/drawing/2014/main" id="{4C99937C-DBD1-4BA3-9C3A-0FC3673109BC}"/>
              </a:ext>
            </a:extLst>
          </p:cNvPr>
          <p:cNvSpPr>
            <a:spLocks noGrp="1"/>
          </p:cNvSpPr>
          <p:nvPr>
            <p:ph idx="1"/>
          </p:nvPr>
        </p:nvSpPr>
        <p:spPr>
          <a:xfrm>
            <a:off x="822325" y="1846263"/>
            <a:ext cx="7543800" cy="4249737"/>
          </a:xfrm>
        </p:spPr>
        <p:txBody>
          <a:bodyPr/>
          <a:lstStyle/>
          <a:p>
            <a:pPr marL="292608" indent="-292608" defTabSz="914400" eaLnBrk="1" hangingPunct="1">
              <a:buClr>
                <a:schemeClr val="accent1">
                  <a:lumMod val="75000"/>
                </a:schemeClr>
              </a:buClr>
              <a:buFont typeface="Arial" panose="020B0604020202020204" pitchFamily="34" charset="0"/>
              <a:buChar char="•"/>
            </a:pPr>
            <a:r>
              <a:rPr lang="en-US" altLang="en-US" sz="2800" dirty="0"/>
              <a:t>L</a:t>
            </a:r>
            <a:r>
              <a:rPr lang="en-US" altLang="en-US" sz="100" dirty="0"/>
              <a:t> </a:t>
            </a:r>
            <a:r>
              <a:rPr lang="en-US" altLang="en-US" sz="2800" dirty="0"/>
              <a:t>O 9.1 Describe the steps in designing a quality control system.</a:t>
            </a:r>
          </a:p>
          <a:p>
            <a:pPr marL="292608" indent="-292608" defTabSz="914400" eaLnBrk="1" hangingPunct="1">
              <a:buClr>
                <a:schemeClr val="accent1">
                  <a:lumMod val="75000"/>
                </a:schemeClr>
              </a:buClr>
              <a:buFont typeface="Arial" panose="020B0604020202020204" pitchFamily="34" charset="0"/>
              <a:buChar char="•"/>
            </a:pPr>
            <a:r>
              <a:rPr lang="en-US" altLang="en-US" sz="2800" dirty="0"/>
              <a:t>L</a:t>
            </a:r>
            <a:r>
              <a:rPr lang="en-US" altLang="en-US" sz="100" dirty="0"/>
              <a:t> </a:t>
            </a:r>
            <a:r>
              <a:rPr lang="en-US" altLang="en-US" sz="2800" dirty="0"/>
              <a:t>O 9.2 Design a process control system using control charts.</a:t>
            </a:r>
          </a:p>
          <a:p>
            <a:pPr marL="292608" indent="-292608" defTabSz="914400" eaLnBrk="1" hangingPunct="1">
              <a:buClr>
                <a:schemeClr val="accent1">
                  <a:lumMod val="75000"/>
                </a:schemeClr>
              </a:buClr>
              <a:buFont typeface="Arial" panose="020B0604020202020204" pitchFamily="34" charset="0"/>
              <a:buChar char="•"/>
            </a:pPr>
            <a:r>
              <a:rPr lang="en-US" altLang="en-US" sz="2800" dirty="0"/>
              <a:t>L</a:t>
            </a:r>
            <a:r>
              <a:rPr lang="en-US" altLang="en-US" sz="100" dirty="0"/>
              <a:t> </a:t>
            </a:r>
            <a:r>
              <a:rPr lang="en-US" altLang="en-US" sz="2800" dirty="0"/>
              <a:t>O 9.3 Define and calculate process capability.</a:t>
            </a:r>
          </a:p>
          <a:p>
            <a:pPr marL="292608" indent="-292608" defTabSz="914400" eaLnBrk="1" hangingPunct="1">
              <a:buClr>
                <a:schemeClr val="accent1">
                  <a:lumMod val="75000"/>
                </a:schemeClr>
              </a:buClr>
              <a:buFont typeface="Arial" panose="020B0604020202020204" pitchFamily="34" charset="0"/>
              <a:buChar char="•"/>
            </a:pPr>
            <a:r>
              <a:rPr lang="en-US" altLang="en-US" sz="2800" dirty="0"/>
              <a:t>L</a:t>
            </a:r>
            <a:r>
              <a:rPr lang="en-US" altLang="en-US" sz="100" dirty="0"/>
              <a:t> </a:t>
            </a:r>
            <a:r>
              <a:rPr lang="en-US" altLang="en-US" sz="2800" dirty="0"/>
              <a:t>O 9.4 Apply continuous improvement concepts using the seven quality tools.</a:t>
            </a:r>
          </a:p>
          <a:p>
            <a:pPr marL="292608" indent="-292608" defTabSz="914400" eaLnBrk="1" hangingPunct="1">
              <a:buClr>
                <a:schemeClr val="accent1">
                  <a:lumMod val="75000"/>
                </a:schemeClr>
              </a:buClr>
              <a:buFont typeface="Arial" panose="020B0604020202020204" pitchFamily="34" charset="0"/>
              <a:buChar char="•"/>
            </a:pPr>
            <a:r>
              <a:rPr lang="en-US" altLang="en-US" sz="2800" dirty="0"/>
              <a:t>L</a:t>
            </a:r>
            <a:r>
              <a:rPr lang="en-US" altLang="en-US" sz="100" dirty="0"/>
              <a:t> </a:t>
            </a:r>
            <a:r>
              <a:rPr lang="en-US" altLang="en-US" sz="2800" dirty="0"/>
              <a:t>O 9.5 Explain Six Sigma and the D</a:t>
            </a:r>
            <a:r>
              <a:rPr lang="en-US" altLang="en-US" sz="100" dirty="0"/>
              <a:t> </a:t>
            </a:r>
            <a:r>
              <a:rPr lang="en-US" altLang="en-US" sz="2800" dirty="0"/>
              <a:t>M</a:t>
            </a:r>
            <a:r>
              <a:rPr lang="en-US" altLang="en-US" sz="100" dirty="0"/>
              <a:t> </a:t>
            </a:r>
            <a:r>
              <a:rPr lang="en-US" altLang="en-US" sz="2800" dirty="0"/>
              <a:t>A</a:t>
            </a:r>
            <a:r>
              <a:rPr lang="en-US" altLang="en-US" sz="100" dirty="0"/>
              <a:t> </a:t>
            </a:r>
            <a:r>
              <a:rPr lang="en-US" altLang="en-US" sz="2800" dirty="0"/>
              <a:t>I</a:t>
            </a:r>
            <a:r>
              <a:rPr lang="en-US" altLang="en-US" sz="100" dirty="0"/>
              <a:t> </a:t>
            </a:r>
            <a:r>
              <a:rPr lang="en-US" altLang="en-US" sz="2800" dirty="0"/>
              <a:t>C process.</a:t>
            </a:r>
          </a:p>
          <a:p>
            <a:pPr marL="292608" indent="-292608" defTabSz="914400" eaLnBrk="1" hangingPunct="1">
              <a:buClr>
                <a:schemeClr val="accent1">
                  <a:lumMod val="75000"/>
                </a:schemeClr>
              </a:buClr>
              <a:buFont typeface="Arial" panose="020B0604020202020204" pitchFamily="34" charset="0"/>
              <a:buChar char="•"/>
            </a:pPr>
            <a:r>
              <a:rPr lang="en-US" altLang="en-US" sz="2800" dirty="0"/>
              <a:t>L</a:t>
            </a:r>
            <a:r>
              <a:rPr lang="en-US" altLang="en-US" sz="100" dirty="0"/>
              <a:t> </a:t>
            </a:r>
            <a:r>
              <a:rPr lang="en-US" altLang="en-US" sz="2800" dirty="0"/>
              <a:t>O 9.6 Differentiate lean and Six Sigma.</a:t>
            </a:r>
            <a:endParaRPr lang="en-US" sz="2800" dirty="0"/>
          </a:p>
        </p:txBody>
      </p:sp>
    </p:spTree>
    <p:extLst>
      <p:ext uri="{BB962C8B-B14F-4D97-AF65-F5344CB8AC3E}">
        <p14:creationId xmlns:p14="http://schemas.microsoft.com/office/powerpoint/2010/main" val="5331449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77677-3860-43A2-B5F0-90068F2A53CF}"/>
              </a:ext>
            </a:extLst>
          </p:cNvPr>
          <p:cNvSpPr>
            <a:spLocks noGrp="1"/>
          </p:cNvSpPr>
          <p:nvPr>
            <p:ph type="title"/>
          </p:nvPr>
        </p:nvSpPr>
        <p:spPr/>
        <p:txBody>
          <a:bodyPr>
            <a:normAutofit/>
          </a:bodyPr>
          <a:lstStyle/>
          <a:p>
            <a:r>
              <a:rPr lang="en-US" sz="4000" b="1" dirty="0"/>
              <a:t>Questions for Discussion</a:t>
            </a:r>
          </a:p>
        </p:txBody>
      </p:sp>
      <p:sp>
        <p:nvSpPr>
          <p:cNvPr id="3" name="Content Placeholder 2">
            <a:extLst>
              <a:ext uri="{FF2B5EF4-FFF2-40B4-BE49-F238E27FC236}">
                <a16:creationId xmlns:a16="http://schemas.microsoft.com/office/drawing/2014/main" id="{4C99937C-DBD1-4BA3-9C3A-0FC3673109BC}"/>
              </a:ext>
            </a:extLst>
          </p:cNvPr>
          <p:cNvSpPr>
            <a:spLocks noGrp="1"/>
          </p:cNvSpPr>
          <p:nvPr>
            <p:ph idx="1"/>
          </p:nvPr>
        </p:nvSpPr>
        <p:spPr>
          <a:xfrm>
            <a:off x="822325" y="1846263"/>
            <a:ext cx="7543800" cy="4249737"/>
          </a:xfrm>
        </p:spPr>
        <p:txBody>
          <a:bodyPr/>
          <a:lstStyle/>
          <a:p>
            <a:pPr marL="292608" indent="-292608" defTabSz="914400" eaLnBrk="1" fontAlgn="auto" hangingPunct="1">
              <a:buClr>
                <a:srgbClr val="AB620E"/>
              </a:buClr>
              <a:buFont typeface="Arial" charset="0"/>
              <a:buChar char="•"/>
              <a:defRPr/>
            </a:pPr>
            <a:r>
              <a:rPr lang="en-US" sz="2600" dirty="0">
                <a:solidFill>
                  <a:schemeClr val="tx1">
                    <a:lumMod val="75000"/>
                    <a:lumOff val="25000"/>
                  </a:schemeClr>
                </a:solidFill>
              </a:rPr>
              <a:t>In your own words, what is quality control?</a:t>
            </a:r>
          </a:p>
          <a:p>
            <a:pPr marL="292608" indent="-292608" defTabSz="914400" eaLnBrk="1" fontAlgn="auto" hangingPunct="1">
              <a:buClr>
                <a:srgbClr val="AB620E"/>
              </a:buClr>
              <a:buFont typeface="Arial" charset="0"/>
              <a:buChar char="•"/>
              <a:defRPr/>
            </a:pPr>
            <a:r>
              <a:rPr lang="en-US" sz="2600" dirty="0">
                <a:solidFill>
                  <a:schemeClr val="tx1">
                    <a:lumMod val="75000"/>
                    <a:lumOff val="25000"/>
                  </a:schemeClr>
                </a:solidFill>
              </a:rPr>
              <a:t>Why is quality control needed in manufacturing? In services?</a:t>
            </a:r>
          </a:p>
          <a:p>
            <a:pPr marL="292608" indent="-292608" defTabSz="914400" eaLnBrk="1" fontAlgn="auto" hangingPunct="1">
              <a:buClr>
                <a:srgbClr val="AB620E"/>
              </a:buClr>
              <a:buFont typeface="Arial" charset="0"/>
              <a:buChar char="•"/>
              <a:defRPr/>
            </a:pPr>
            <a:r>
              <a:rPr lang="en-US" sz="2600" dirty="0">
                <a:solidFill>
                  <a:schemeClr val="tx1">
                    <a:lumMod val="75000"/>
                    <a:lumOff val="25000"/>
                  </a:schemeClr>
                </a:solidFill>
              </a:rPr>
              <a:t>How do you decide which type of control chart may be useful for a particularly situation?</a:t>
            </a:r>
          </a:p>
          <a:p>
            <a:pPr marL="292608" indent="-292608" defTabSz="914400" eaLnBrk="1" fontAlgn="auto" hangingPunct="1">
              <a:buClr>
                <a:srgbClr val="AB620E"/>
              </a:buClr>
              <a:buFont typeface="Arial" charset="0"/>
              <a:buChar char="•"/>
              <a:defRPr/>
            </a:pPr>
            <a:r>
              <a:rPr lang="en-US" sz="2600" dirty="0">
                <a:solidFill>
                  <a:schemeClr val="tx1">
                    <a:lumMod val="75000"/>
                    <a:lumOff val="25000"/>
                  </a:schemeClr>
                </a:solidFill>
              </a:rPr>
              <a:t>Look at the seven quality tools. Brainstorm various situations in which each of the tools could be useful.</a:t>
            </a:r>
          </a:p>
          <a:p>
            <a:pPr marL="292608" indent="-292608" defTabSz="914400" eaLnBrk="1" fontAlgn="auto" hangingPunct="1">
              <a:buClr>
                <a:srgbClr val="AB620E"/>
              </a:buClr>
              <a:buFont typeface="Arial" charset="0"/>
              <a:buChar char="•"/>
              <a:defRPr/>
            </a:pPr>
            <a:r>
              <a:rPr lang="en-US" sz="2600" dirty="0">
                <a:solidFill>
                  <a:schemeClr val="tx1">
                    <a:lumMod val="75000"/>
                    <a:lumOff val="25000"/>
                  </a:schemeClr>
                </a:solidFill>
              </a:rPr>
              <a:t>Why is Six Sigma called “Six Sigma”?</a:t>
            </a:r>
          </a:p>
          <a:p>
            <a:pPr marL="292608" indent="-292608" defTabSz="914400" eaLnBrk="1" fontAlgn="auto" hangingPunct="1">
              <a:buClr>
                <a:srgbClr val="AB620E"/>
              </a:buClr>
              <a:buFont typeface="Arial" charset="0"/>
              <a:buChar char="•"/>
              <a:defRPr/>
            </a:pPr>
            <a:r>
              <a:rPr lang="en-US" sz="2600" dirty="0">
                <a:solidFill>
                  <a:schemeClr val="tx1">
                    <a:lumMod val="75000"/>
                    <a:lumOff val="25000"/>
                  </a:schemeClr>
                </a:solidFill>
              </a:rPr>
              <a:t>How are lean and Six Sigma the same, and how are they different?</a:t>
            </a:r>
            <a:endParaRPr lang="en-US" sz="2600" dirty="0"/>
          </a:p>
        </p:txBody>
      </p:sp>
    </p:spTree>
    <p:extLst>
      <p:ext uri="{BB962C8B-B14F-4D97-AF65-F5344CB8AC3E}">
        <p14:creationId xmlns:p14="http://schemas.microsoft.com/office/powerpoint/2010/main" val="208922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Quality Control Chart</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dirty="0"/>
              <a:t>The horizontal axis is labeled time, and the vertical axis represents the variable that is being controlled. Three horizontal lines are labeled (from top to bottom) Upper control limit (U</a:t>
            </a:r>
            <a:r>
              <a:rPr lang="en-US" sz="100" dirty="0"/>
              <a:t> </a:t>
            </a:r>
            <a:r>
              <a:rPr lang="en-US" dirty="0"/>
              <a:t>C</a:t>
            </a:r>
            <a:r>
              <a:rPr lang="en-US" sz="100" dirty="0"/>
              <a:t> </a:t>
            </a:r>
            <a:r>
              <a:rPr lang="en-US" dirty="0"/>
              <a:t>L), Center line (C</a:t>
            </a:r>
            <a:r>
              <a:rPr lang="en-US" sz="100" dirty="0"/>
              <a:t> </a:t>
            </a:r>
            <a:r>
              <a:rPr lang="en-US" dirty="0"/>
              <a:t>L), and Lower control Limit (L</a:t>
            </a:r>
            <a:r>
              <a:rPr lang="en-US" sz="100" dirty="0"/>
              <a:t> </a:t>
            </a:r>
            <a:r>
              <a:rPr lang="en-US" dirty="0"/>
              <a:t>C</a:t>
            </a:r>
            <a:r>
              <a:rPr lang="en-US" sz="100" dirty="0"/>
              <a:t> </a:t>
            </a:r>
            <a:r>
              <a:rPr lang="en-US" dirty="0"/>
              <a:t>L). The top line is also labeled, Average plus 3 standard deviations. The middle line is labeled, Quality measurement average; and the bottom line is labeled, Average minus 3 standard deviations. On the right side of the rectangle is a standard, bell-shaped curve rotated on its side. The Center line (C</a:t>
            </a:r>
            <a:r>
              <a:rPr lang="en-US" sz="100" dirty="0"/>
              <a:t> </a:t>
            </a:r>
            <a:r>
              <a:rPr lang="en-US" dirty="0"/>
              <a:t>L) in the rectangle lines up with the middle of the bell-shaped curve, while the Upper control limit (U</a:t>
            </a:r>
            <a:r>
              <a:rPr lang="en-US" sz="100" dirty="0"/>
              <a:t> </a:t>
            </a:r>
            <a:r>
              <a:rPr lang="en-US" dirty="0"/>
              <a:t>C</a:t>
            </a:r>
            <a:r>
              <a:rPr lang="en-US" sz="100" dirty="0"/>
              <a:t> </a:t>
            </a:r>
            <a:r>
              <a:rPr lang="en-US" dirty="0"/>
              <a:t>L) and Lower control limit (L</a:t>
            </a:r>
            <a:r>
              <a:rPr lang="en-US" sz="100" dirty="0"/>
              <a:t> </a:t>
            </a:r>
            <a:r>
              <a:rPr lang="en-US" dirty="0"/>
              <a:t>C</a:t>
            </a:r>
            <a:r>
              <a:rPr lang="en-US" sz="100" dirty="0"/>
              <a:t> </a:t>
            </a:r>
            <a:r>
              <a:rPr lang="en-US" dirty="0"/>
              <a:t>L) lines align with the tails of the curve.</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p:txBody>
          <a:bodyPr/>
          <a:lstStyle/>
          <a:p>
            <a:pPr>
              <a:defRPr/>
            </a:pPr>
            <a:r>
              <a:rPr lang="en-US" altLang="en-US" sz="4000" dirty="0">
                <a:solidFill>
                  <a:schemeClr val="tx1">
                    <a:lumMod val="75000"/>
                    <a:lumOff val="25000"/>
                  </a:schemeClr>
                </a:solidFill>
              </a:rPr>
              <a:t>Design of Quality Control Systems </a:t>
            </a:r>
            <a:r>
              <a:rPr lang="en-US" altLang="en-US" sz="1000" dirty="0">
                <a:solidFill>
                  <a:schemeClr val="tx1">
                    <a:lumMod val="75000"/>
                    <a:lumOff val="25000"/>
                  </a:schemeClr>
                </a:solidFill>
              </a:rPr>
              <a:t>1</a:t>
            </a:r>
            <a:endParaRPr lang="en-US" sz="1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43800" cy="3030537"/>
          </a:xfrm>
        </p:spPr>
        <p:txBody>
          <a:bodyPr/>
          <a:lstStyle/>
          <a:p>
            <a:pPr marL="292608" indent="-292608" eaLnBrk="1" hangingPunct="1">
              <a:buClr>
                <a:srgbClr val="AB620E"/>
              </a:buClr>
              <a:buFont typeface="Arial" panose="020B0604020202020204" pitchFamily="34" charset="0"/>
              <a:buChar char="•"/>
            </a:pPr>
            <a:r>
              <a:rPr lang="en-US" altLang="en-US" sz="2800" dirty="0"/>
              <a:t>Break down production process into sub-processes and identify </a:t>
            </a:r>
            <a:r>
              <a:rPr lang="en-US" altLang="en-US" sz="2800" dirty="0">
                <a:solidFill>
                  <a:srgbClr val="0070C0"/>
                </a:solidFill>
              </a:rPr>
              <a:t>internal customers.</a:t>
            </a:r>
          </a:p>
          <a:p>
            <a:pPr marL="292608" indent="-292608" eaLnBrk="1" hangingPunct="1">
              <a:buClr>
                <a:srgbClr val="AB620E"/>
              </a:buClr>
              <a:buFont typeface="Arial" panose="020B0604020202020204" pitchFamily="34" charset="0"/>
              <a:buChar char="•"/>
            </a:pPr>
            <a:r>
              <a:rPr lang="en-US" altLang="en-US" sz="2800" dirty="0"/>
              <a:t>Identify </a:t>
            </a:r>
            <a:r>
              <a:rPr lang="en-US" altLang="en-US" sz="2800" dirty="0">
                <a:solidFill>
                  <a:srgbClr val="0070C0"/>
                </a:solidFill>
              </a:rPr>
              <a:t>critical control points </a:t>
            </a:r>
            <a:r>
              <a:rPr lang="en-US" altLang="en-US" sz="2800" dirty="0"/>
              <a:t>where inspection or measurement should take place.</a:t>
            </a:r>
          </a:p>
          <a:p>
            <a:pPr marL="292608" indent="-292608" eaLnBrk="1" hangingPunct="1">
              <a:buClr>
                <a:srgbClr val="AB620E"/>
              </a:buClr>
              <a:buFont typeface="Arial" panose="020B0604020202020204" pitchFamily="34" charset="0"/>
              <a:buChar char="•"/>
            </a:pPr>
            <a:r>
              <a:rPr lang="en-US" altLang="en-US" sz="2800" dirty="0"/>
              <a:t>Use </a:t>
            </a:r>
            <a:r>
              <a:rPr lang="en-US" altLang="en-US" sz="2800" dirty="0">
                <a:solidFill>
                  <a:srgbClr val="0070C0"/>
                </a:solidFill>
              </a:rPr>
              <a:t>operator inspection </a:t>
            </a:r>
            <a:r>
              <a:rPr lang="en-US" altLang="en-US" sz="2800" dirty="0"/>
              <a:t>when possible, placing responsibility for quality on workers.</a:t>
            </a:r>
            <a:endParaRPr lang="en-US" sz="2800" noProof="0" dirty="0"/>
          </a:p>
        </p:txBody>
      </p:sp>
    </p:spTree>
    <p:extLst>
      <p:ext uri="{BB962C8B-B14F-4D97-AF65-F5344CB8AC3E}">
        <p14:creationId xmlns:p14="http://schemas.microsoft.com/office/powerpoint/2010/main" val="12729932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4" y="287338"/>
            <a:ext cx="8016875" cy="1449387"/>
          </a:xfrm>
        </p:spPr>
        <p:txBody>
          <a:bodyPr>
            <a:normAutofit/>
          </a:bodyPr>
          <a:lstStyle/>
          <a:p>
            <a:pPr>
              <a:defRPr/>
            </a:pPr>
            <a:r>
              <a:rPr lang="en-US" sz="4000" dirty="0"/>
              <a:t>Quality Control Chart Example </a:t>
            </a:r>
            <a:r>
              <a:rPr lang="en-US" sz="2800" dirty="0"/>
              <a:t>(Figure 9.2)</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1600" dirty="0"/>
              <a:t>This graph has been divided into quadrants by three horizontal lines on the y-axis, which is labeled “Quality Measurement.” The first line (moving top to bottom) represents the U</a:t>
            </a:r>
            <a:r>
              <a:rPr lang="en-US" sz="100" dirty="0"/>
              <a:t> </a:t>
            </a:r>
            <a:r>
              <a:rPr lang="en-US" sz="1600" dirty="0"/>
              <a:t>C</a:t>
            </a:r>
            <a:r>
              <a:rPr lang="en-US" sz="100" dirty="0"/>
              <a:t> </a:t>
            </a:r>
            <a:r>
              <a:rPr lang="en-US" sz="1600" dirty="0"/>
              <a:t>L, the middle line represents the C</a:t>
            </a:r>
            <a:r>
              <a:rPr lang="en-US" sz="100" dirty="0"/>
              <a:t> </a:t>
            </a:r>
            <a:r>
              <a:rPr lang="en-US" sz="1600" dirty="0"/>
              <a:t>L, and the bottom line represents the L</a:t>
            </a:r>
            <a:r>
              <a:rPr lang="en-US" sz="100" dirty="0"/>
              <a:t> </a:t>
            </a:r>
            <a:r>
              <a:rPr lang="en-US" sz="1600" dirty="0"/>
              <a:t>C</a:t>
            </a:r>
            <a:r>
              <a:rPr lang="en-US" sz="100" dirty="0"/>
              <a:t> </a:t>
            </a:r>
            <a:r>
              <a:rPr lang="en-US" sz="1600" dirty="0"/>
              <a:t>L. The arc representing normal probability distribution remains on the right side of the graph as in the previous graph. The areas of the graph above the U</a:t>
            </a:r>
            <a:r>
              <a:rPr lang="en-US" sz="100" dirty="0"/>
              <a:t> </a:t>
            </a:r>
            <a:r>
              <a:rPr lang="en-US" sz="1600" dirty="0"/>
              <a:t>C</a:t>
            </a:r>
            <a:r>
              <a:rPr lang="en-US" sz="100" dirty="0"/>
              <a:t> </a:t>
            </a:r>
            <a:r>
              <a:rPr lang="en-US" sz="1600" dirty="0"/>
              <a:t>L and below the L</a:t>
            </a:r>
            <a:r>
              <a:rPr lang="en-US" sz="100" dirty="0"/>
              <a:t> </a:t>
            </a:r>
            <a:r>
              <a:rPr lang="en-US" sz="1600" dirty="0"/>
              <a:t>C</a:t>
            </a:r>
            <a:r>
              <a:rPr lang="en-US" sz="100" dirty="0"/>
              <a:t> </a:t>
            </a:r>
            <a:r>
              <a:rPr lang="en-US" sz="1600" dirty="0"/>
              <a:t>L are labeled “Stop the process; look for assignable cause.” This graph has further been divided by six vertical lines from points on the x-axis, which is labeled “Sample”; these points occur at regular intervals and are numbered from left to right. A plotted point appears on the graph at 1 on the x-axis and between U</a:t>
            </a:r>
            <a:r>
              <a:rPr lang="en-US" sz="100" dirty="0"/>
              <a:t> </a:t>
            </a:r>
            <a:r>
              <a:rPr lang="en-US" sz="1600" dirty="0"/>
              <a:t>C</a:t>
            </a:r>
            <a:r>
              <a:rPr lang="en-US" sz="100" dirty="0"/>
              <a:t> </a:t>
            </a:r>
            <a:r>
              <a:rPr lang="en-US" sz="1600" dirty="0"/>
              <a:t>L and C</a:t>
            </a:r>
            <a:r>
              <a:rPr lang="en-US" sz="100" dirty="0"/>
              <a:t> </a:t>
            </a:r>
            <a:r>
              <a:rPr lang="en-US" sz="1600" dirty="0"/>
              <a:t>L on the y-axis. A plotted point appears at 2 on the x-axis and C</a:t>
            </a:r>
            <a:r>
              <a:rPr lang="en-US" sz="100" dirty="0"/>
              <a:t> </a:t>
            </a:r>
            <a:r>
              <a:rPr lang="en-US" sz="1600" dirty="0"/>
              <a:t>L on the y-axis. A plotted point appears at 3 on the x-axis and between C</a:t>
            </a:r>
            <a:r>
              <a:rPr lang="en-US" sz="100" dirty="0"/>
              <a:t> </a:t>
            </a:r>
            <a:r>
              <a:rPr lang="en-US" sz="1600" dirty="0"/>
              <a:t>L and L</a:t>
            </a:r>
            <a:r>
              <a:rPr lang="en-US" sz="100" dirty="0"/>
              <a:t> </a:t>
            </a:r>
            <a:r>
              <a:rPr lang="en-US" sz="1600" dirty="0"/>
              <a:t>C</a:t>
            </a:r>
            <a:r>
              <a:rPr lang="en-US" sz="100" dirty="0"/>
              <a:t> </a:t>
            </a:r>
            <a:r>
              <a:rPr lang="en-US" sz="1600" dirty="0"/>
              <a:t>L on the y-axis. A plotted point appears at 4 on the x-axis and above U</a:t>
            </a:r>
            <a:r>
              <a:rPr lang="en-US" sz="100" dirty="0"/>
              <a:t> </a:t>
            </a:r>
            <a:r>
              <a:rPr lang="en-US" sz="1600" dirty="0"/>
              <a:t>C</a:t>
            </a:r>
            <a:r>
              <a:rPr lang="en-US" sz="100" dirty="0"/>
              <a:t> </a:t>
            </a:r>
            <a:r>
              <a:rPr lang="en-US" sz="1600" dirty="0"/>
              <a:t>L on the y-axis. A plotted point appears at 5 on the x-axis and between U</a:t>
            </a:r>
            <a:r>
              <a:rPr lang="en-US" sz="100" dirty="0"/>
              <a:t> </a:t>
            </a:r>
            <a:r>
              <a:rPr lang="en-US" sz="1600" dirty="0"/>
              <a:t>C</a:t>
            </a:r>
            <a:r>
              <a:rPr lang="en-US" sz="100" dirty="0"/>
              <a:t> </a:t>
            </a:r>
            <a:r>
              <a:rPr lang="en-US" sz="1600" dirty="0"/>
              <a:t>L and C</a:t>
            </a:r>
            <a:r>
              <a:rPr lang="en-US" sz="100" dirty="0"/>
              <a:t> </a:t>
            </a:r>
            <a:r>
              <a:rPr lang="en-US" sz="1600" dirty="0"/>
              <a:t>L on the y-axis. And a final plotted point appears at 6 on the x-axis and below L</a:t>
            </a:r>
            <a:r>
              <a:rPr lang="en-US" sz="100" dirty="0"/>
              <a:t> </a:t>
            </a:r>
            <a:r>
              <a:rPr lang="en-US" sz="1600" dirty="0"/>
              <a:t>C</a:t>
            </a:r>
            <a:r>
              <a:rPr lang="en-US" sz="100" dirty="0"/>
              <a:t> </a:t>
            </a:r>
            <a:r>
              <a:rPr lang="en-US" sz="1600" dirty="0"/>
              <a:t>L on the y-axis. These plotted points are connected with a line.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705681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Process Capability Index </a:t>
            </a:r>
            <a:r>
              <a:rPr lang="en-US" sz="2800" dirty="0"/>
              <a:t>(Figure 9.3)</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411537"/>
          </a:xfrm>
        </p:spPr>
        <p:txBody>
          <a:bodyPr/>
          <a:lstStyle/>
          <a:p>
            <a:pPr>
              <a:lnSpc>
                <a:spcPct val="100000"/>
              </a:lnSpc>
            </a:pPr>
            <a:r>
              <a:rPr lang="en-US" sz="1400" dirty="0"/>
              <a:t>In the first graph, the x-axis is labeled “Process measure” and the y-axis is labeled “Frequency.” This graph also includes the following header: “C</a:t>
            </a:r>
            <a:r>
              <a:rPr lang="en-US" sz="100" dirty="0"/>
              <a:t> </a:t>
            </a:r>
            <a:r>
              <a:rPr lang="en-US" sz="1400" dirty="0"/>
              <a:t>p equals spec width divided by process width equals U</a:t>
            </a:r>
            <a:r>
              <a:rPr lang="en-US" sz="100" dirty="0"/>
              <a:t> </a:t>
            </a:r>
            <a:r>
              <a:rPr lang="en-US" sz="1400" dirty="0"/>
              <a:t>S</a:t>
            </a:r>
            <a:r>
              <a:rPr lang="en-US" sz="100" dirty="0"/>
              <a:t> </a:t>
            </a:r>
            <a:r>
              <a:rPr lang="en-US" sz="1400" dirty="0"/>
              <a:t>L minus L</a:t>
            </a:r>
            <a:r>
              <a:rPr lang="en-US" sz="100" dirty="0"/>
              <a:t> </a:t>
            </a:r>
            <a:r>
              <a:rPr lang="en-US" sz="1400" dirty="0"/>
              <a:t>S</a:t>
            </a:r>
            <a:r>
              <a:rPr lang="en-US" sz="100" dirty="0"/>
              <a:t> </a:t>
            </a:r>
            <a:r>
              <a:rPr lang="en-US" sz="1400" dirty="0"/>
              <a:t>L divided by six standard deviations.” Three vertical lines appear on the x-axis: one, labeled 100 and representing the L</a:t>
            </a:r>
            <a:r>
              <a:rPr lang="en-US" sz="100" dirty="0"/>
              <a:t> </a:t>
            </a:r>
            <a:r>
              <a:rPr lang="en-US" sz="1400" dirty="0"/>
              <a:t>S</a:t>
            </a:r>
            <a:r>
              <a:rPr lang="en-US" sz="100" dirty="0"/>
              <a:t> </a:t>
            </a:r>
            <a:r>
              <a:rPr lang="en-US" sz="1400" dirty="0"/>
              <a:t>L, near the y-axis on the left; one, unlabeled, in the center of the x-axis; and one, labeled 160 and representing the U</a:t>
            </a:r>
            <a:r>
              <a:rPr lang="en-US" sz="100" dirty="0"/>
              <a:t> </a:t>
            </a:r>
            <a:r>
              <a:rPr lang="en-US" sz="1400" dirty="0"/>
              <a:t>S</a:t>
            </a:r>
            <a:r>
              <a:rPr lang="en-US" sz="100" dirty="0"/>
              <a:t> </a:t>
            </a:r>
            <a:r>
              <a:rPr lang="en-US" sz="1400" dirty="0"/>
              <a:t>L, near the y-axis on the right. A line representing the process capability index begins near the intersection of the x- and y-axes, rises through the center of the graph, and falls again near the intersection of the x-axis and the y-axis on the right. Inside the graph is the following data: U</a:t>
            </a:r>
            <a:r>
              <a:rPr lang="en-US" sz="100" dirty="0"/>
              <a:t> </a:t>
            </a:r>
            <a:r>
              <a:rPr lang="en-US" sz="1400" dirty="0"/>
              <a:t>S</a:t>
            </a:r>
            <a:r>
              <a:rPr lang="en-US" sz="100" dirty="0"/>
              <a:t> </a:t>
            </a:r>
            <a:r>
              <a:rPr lang="en-US" sz="1400" dirty="0"/>
              <a:t>L equals 160, L</a:t>
            </a:r>
            <a:r>
              <a:rPr lang="en-US" sz="100" dirty="0"/>
              <a:t> </a:t>
            </a:r>
            <a:r>
              <a:rPr lang="en-US" sz="1400" dirty="0"/>
              <a:t>S</a:t>
            </a:r>
            <a:r>
              <a:rPr lang="en-US" sz="100" dirty="0"/>
              <a:t> </a:t>
            </a:r>
            <a:r>
              <a:rPr lang="en-US" sz="1400" dirty="0"/>
              <a:t>L equals 100, deviation equals 10, and C</a:t>
            </a:r>
            <a:r>
              <a:rPr lang="en-US" sz="100" dirty="0"/>
              <a:t> </a:t>
            </a:r>
            <a:r>
              <a:rPr lang="en-US" sz="1400" dirty="0"/>
              <a:t>p equals 1. </a:t>
            </a:r>
          </a:p>
          <a:p>
            <a:pPr>
              <a:lnSpc>
                <a:spcPct val="100000"/>
              </a:lnSpc>
            </a:pPr>
            <a:r>
              <a:rPr lang="en-US" sz="1400" dirty="0"/>
              <a:t>The second graph is similarly structured in terms of its x- and y-axes and the placement of L</a:t>
            </a:r>
            <a:r>
              <a:rPr lang="en-US" sz="100" dirty="0"/>
              <a:t> </a:t>
            </a:r>
            <a:r>
              <a:rPr lang="en-US" sz="1400" dirty="0"/>
              <a:t>S</a:t>
            </a:r>
            <a:r>
              <a:rPr lang="en-US" sz="100" dirty="0"/>
              <a:t> </a:t>
            </a:r>
            <a:r>
              <a:rPr lang="en-US" sz="1400" dirty="0"/>
              <a:t>L and U</a:t>
            </a:r>
            <a:r>
              <a:rPr lang="en-US" sz="100" dirty="0"/>
              <a:t> </a:t>
            </a:r>
            <a:r>
              <a:rPr lang="en-US" sz="1400" dirty="0"/>
              <a:t>S</a:t>
            </a:r>
            <a:r>
              <a:rPr lang="en-US" sz="100" dirty="0"/>
              <a:t> </a:t>
            </a:r>
            <a:r>
              <a:rPr lang="en-US" sz="1400" dirty="0"/>
              <a:t>L. In this graph, however, the process capability index begins between L</a:t>
            </a:r>
            <a:r>
              <a:rPr lang="en-US" sz="100" dirty="0"/>
              <a:t> </a:t>
            </a:r>
            <a:r>
              <a:rPr lang="en-US" sz="1400" dirty="0"/>
              <a:t>S</a:t>
            </a:r>
            <a:r>
              <a:rPr lang="en-US" sz="100" dirty="0"/>
              <a:t> </a:t>
            </a:r>
            <a:r>
              <a:rPr lang="en-US" sz="1400" dirty="0"/>
              <a:t>L and the center line, rises at a sharper angle and reaches a higher point on the y-axis, and ends between the center line and U</a:t>
            </a:r>
            <a:r>
              <a:rPr lang="en-US" sz="100" dirty="0"/>
              <a:t> </a:t>
            </a:r>
            <a:r>
              <a:rPr lang="en-US" sz="1400" dirty="0"/>
              <a:t>S</a:t>
            </a:r>
            <a:r>
              <a:rPr lang="en-US" sz="100" dirty="0"/>
              <a:t> </a:t>
            </a:r>
            <a:r>
              <a:rPr lang="en-US" sz="1400" dirty="0"/>
              <a:t>L. The area between L</a:t>
            </a:r>
            <a:r>
              <a:rPr lang="en-US" sz="100" dirty="0"/>
              <a:t> </a:t>
            </a:r>
            <a:r>
              <a:rPr lang="en-US" sz="1400" dirty="0"/>
              <a:t>S</a:t>
            </a:r>
            <a:r>
              <a:rPr lang="en-US" sz="100" dirty="0"/>
              <a:t> </a:t>
            </a:r>
            <a:r>
              <a:rPr lang="en-US" sz="1400" dirty="0"/>
              <a:t>L and U</a:t>
            </a:r>
            <a:r>
              <a:rPr lang="en-US" sz="100" dirty="0"/>
              <a:t> </a:t>
            </a:r>
            <a:r>
              <a:rPr lang="en-US" sz="1400" dirty="0"/>
              <a:t>S</a:t>
            </a:r>
            <a:r>
              <a:rPr lang="en-US" sz="100" dirty="0"/>
              <a:t> </a:t>
            </a:r>
            <a:r>
              <a:rPr lang="en-US" sz="1400" dirty="0"/>
              <a:t>L is identified as the specification width/process measure, while the area between where the process capability index begins and ends is identified as the process width. This graph includes the following data: U</a:t>
            </a:r>
            <a:r>
              <a:rPr lang="en-US" sz="100" dirty="0"/>
              <a:t> </a:t>
            </a:r>
            <a:r>
              <a:rPr lang="en-US" sz="1400" dirty="0"/>
              <a:t>S</a:t>
            </a:r>
            <a:r>
              <a:rPr lang="en-US" sz="100" dirty="0"/>
              <a:t> </a:t>
            </a:r>
            <a:r>
              <a:rPr lang="en-US" sz="1400" dirty="0"/>
              <a:t>L equals 160, L</a:t>
            </a:r>
            <a:r>
              <a:rPr lang="en-US" sz="100" dirty="0"/>
              <a:t> </a:t>
            </a:r>
            <a:r>
              <a:rPr lang="en-US" sz="1400" dirty="0"/>
              <a:t>S</a:t>
            </a:r>
            <a:r>
              <a:rPr lang="en-US" sz="100" dirty="0"/>
              <a:t> </a:t>
            </a:r>
            <a:r>
              <a:rPr lang="en-US" sz="1400" dirty="0"/>
              <a:t>L equals 100, deviation equals 5, and C</a:t>
            </a:r>
            <a:r>
              <a:rPr lang="en-US" sz="100" dirty="0"/>
              <a:t> </a:t>
            </a:r>
            <a:r>
              <a:rPr lang="en-US" sz="1400" dirty="0"/>
              <a:t>p equals 2.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6858414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Computation of </a:t>
            </a:r>
            <a:r>
              <a:rPr lang="en-US" sz="4000" i="1" dirty="0" err="1"/>
              <a:t>C</a:t>
            </a:r>
            <a:r>
              <a:rPr lang="en-US" sz="4000" i="1" baseline="-25000" dirty="0" err="1"/>
              <a:t>pk</a:t>
            </a:r>
            <a:r>
              <a:rPr lang="en-US" sz="4000" dirty="0"/>
              <a:t> </a:t>
            </a:r>
            <a:r>
              <a:rPr lang="en-US" sz="2800" dirty="0"/>
              <a:t>(Figure 9.4)</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spcAft>
                <a:spcPts val="1000"/>
              </a:spcAft>
            </a:pPr>
            <a:r>
              <a:rPr lang="en-US" sz="1600" dirty="0"/>
              <a:t>In the first graph, (a), the x-axis is labeled “Process measure” and the y-axis is labeled “Frequency.” Vertical lines extend from the x-axis at three points: the first, labeled 100 and representing the L</a:t>
            </a:r>
            <a:r>
              <a:rPr lang="en-US" sz="100" dirty="0"/>
              <a:t> </a:t>
            </a:r>
            <a:r>
              <a:rPr lang="en-US" sz="1600" dirty="0"/>
              <a:t>S</a:t>
            </a:r>
            <a:r>
              <a:rPr lang="en-US" sz="100" dirty="0"/>
              <a:t> </a:t>
            </a:r>
            <a:r>
              <a:rPr lang="en-US" sz="1600" dirty="0"/>
              <a:t>L, appears about a third of the way through the x-axis; the third, labeled 160 and representing the U</a:t>
            </a:r>
            <a:r>
              <a:rPr lang="en-US" sz="100" dirty="0"/>
              <a:t> </a:t>
            </a:r>
            <a:r>
              <a:rPr lang="en-US" sz="1600" dirty="0"/>
              <a:t>S</a:t>
            </a:r>
            <a:r>
              <a:rPr lang="en-US" sz="100" dirty="0"/>
              <a:t> </a:t>
            </a:r>
            <a:r>
              <a:rPr lang="en-US" sz="1600" dirty="0"/>
              <a:t>L, appears towards the end of the x-axis, near the y-axis on the right; the middle line, labeled 130, appears halfway between the first and third lines. Here, the process capability index begins at the intersection of x and y and rises quickly, reaching its apex in the L</a:t>
            </a:r>
            <a:r>
              <a:rPr lang="en-US" sz="100" dirty="0"/>
              <a:t> </a:t>
            </a:r>
            <a:r>
              <a:rPr lang="en-US" sz="1600" dirty="0"/>
              <a:t>S</a:t>
            </a:r>
            <a:r>
              <a:rPr lang="en-US" sz="100" dirty="0"/>
              <a:t> </a:t>
            </a:r>
            <a:r>
              <a:rPr lang="en-US" sz="1600" dirty="0"/>
              <a:t>L, and falling again to the x-axis at 130. This graph includes the following data: USL equals 160, L</a:t>
            </a:r>
            <a:r>
              <a:rPr lang="en-US" sz="100" dirty="0"/>
              <a:t> </a:t>
            </a:r>
            <a:r>
              <a:rPr lang="en-US" sz="1600" dirty="0"/>
              <a:t>S</a:t>
            </a:r>
            <a:r>
              <a:rPr lang="en-US" sz="100" dirty="0"/>
              <a:t> </a:t>
            </a:r>
            <a:r>
              <a:rPr lang="en-US" sz="1600" dirty="0"/>
              <a:t>L equals 100, deviation equals 10, the mean equals 100, C</a:t>
            </a:r>
            <a:r>
              <a:rPr lang="en-US" sz="100" dirty="0"/>
              <a:t> </a:t>
            </a:r>
            <a:r>
              <a:rPr lang="en-US" sz="1600" dirty="0"/>
              <a:t>p equals 1, and </a:t>
            </a:r>
            <a:r>
              <a:rPr lang="en-US" sz="1600" dirty="0" err="1"/>
              <a:t>Cpk</a:t>
            </a:r>
            <a:r>
              <a:rPr lang="en-US" sz="1600" dirty="0"/>
              <a:t> equals 0.</a:t>
            </a:r>
          </a:p>
          <a:p>
            <a:pPr>
              <a:lnSpc>
                <a:spcPct val="100000"/>
              </a:lnSpc>
              <a:spcAft>
                <a:spcPts val="1000"/>
              </a:spcAft>
            </a:pPr>
            <a:r>
              <a:rPr lang="en-US" sz="1600" dirty="0"/>
              <a:t>The second graph, (b), includes the same x- and y-axes, however in this graph a vertical line labeled 115 appears between 100 and 130, and the process capability index begins at 100 and rises through 115 before falling again at 130. This graph includes the following data: U</a:t>
            </a:r>
            <a:r>
              <a:rPr lang="en-US" sz="100" dirty="0"/>
              <a:t> </a:t>
            </a:r>
            <a:r>
              <a:rPr lang="en-US" sz="1600" dirty="0"/>
              <a:t>S</a:t>
            </a:r>
            <a:r>
              <a:rPr lang="en-US" sz="100" dirty="0"/>
              <a:t> </a:t>
            </a:r>
            <a:r>
              <a:rPr lang="en-US" sz="1600" dirty="0"/>
              <a:t>L equals 160, L</a:t>
            </a:r>
            <a:r>
              <a:rPr lang="en-US" sz="100" dirty="0"/>
              <a:t> </a:t>
            </a:r>
            <a:r>
              <a:rPr lang="en-US" sz="1600" dirty="0"/>
              <a:t>S</a:t>
            </a:r>
            <a:r>
              <a:rPr lang="en-US" sz="100" dirty="0"/>
              <a:t> </a:t>
            </a:r>
            <a:r>
              <a:rPr lang="en-US" sz="1600" dirty="0"/>
              <a:t>L equals 100, deviation equals 5, mean equals 115, C</a:t>
            </a:r>
            <a:r>
              <a:rPr lang="en-US" sz="100" dirty="0"/>
              <a:t> </a:t>
            </a:r>
            <a:r>
              <a:rPr lang="en-US" sz="1600" dirty="0"/>
              <a:t>p equals 2, and </a:t>
            </a:r>
            <a:r>
              <a:rPr lang="en-US" sz="1600" dirty="0" err="1"/>
              <a:t>Cpk</a:t>
            </a:r>
            <a:r>
              <a:rPr lang="en-US" sz="1600" dirty="0"/>
              <a:t> equals 1.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635216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a:bodyPr>
          <a:lstStyle/>
          <a:p>
            <a:pPr>
              <a:defRPr/>
            </a:pPr>
            <a:r>
              <a:rPr lang="en-US" sz="4000" dirty="0"/>
              <a:t>Seven Tools of Quality Control </a:t>
            </a:r>
            <a:r>
              <a:rPr lang="en-US" sz="1000" dirty="0"/>
              <a:t>1</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1600" dirty="0"/>
              <a:t>This figure contains seven examples of the tools of quality control. The first, flow chart, shows a series of shaded boxes connected to one another by a series of arrows. The second, cause-and-effect, shows an arrow extending horizontally and pointing rightward with a system of branches connected above and below it. The third, check sheet, shows a document with two columns—observation and data—and five numbered rows. The fourth, scatter diagram, shows a graph where the x-axis is labeled “Variable 1” and the y-axis is labeled “Variable 2;” a line extends diagonally through the graph with various points plotted around it. The fifth, histogram, shows a graph where the x-axis is labeled “Measurement” and the y-axis is labeled “Frequency;” bars of data rise from the x-axis. The sixth, control chart, shows a graph where the x-axis is labeled “Time” and the y-axis is labeled “Process Measure;” the graph is divided by three horizontal lines and plotted points are connected by a line. The seventh, Pareto chart, shows a bar graph where the x-axis is labeled “Type” and the y-axis is labeled “Frequency;” bars of data appear in descending order.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11443222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5" y="287338"/>
            <a:ext cx="7543800" cy="1449387"/>
          </a:xfrm>
        </p:spPr>
        <p:txBody>
          <a:bodyPr>
            <a:normAutofit/>
          </a:bodyPr>
          <a:lstStyle/>
          <a:p>
            <a:pPr>
              <a:defRPr/>
            </a:pPr>
            <a:r>
              <a:rPr lang="en-US" sz="4000" dirty="0"/>
              <a:t>Pareto Diagram </a:t>
            </a:r>
            <a:r>
              <a:rPr lang="en-US" sz="2800" dirty="0"/>
              <a:t>(Figure 9.6)</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1600" dirty="0"/>
              <a:t>In this graph, the y-axis on the left side is labeled “Number of Defectives;” it begins at 0 and rises in increments of 50 to 250. The y-axis on the right side is labeled “Percentage;” it begins at 0 and rises in increments of 20 to 120. Defects move from left to right along the x-axis, represented as bars, in descending order. The first defect is “Loose connections,” which rises to nearly 200 on the y-axis. The second is “Cracked connectors,” which rises to about 130 on the y-axis. The third is “Fitting burrs,” which rises to about 50 on the y-axis. The fourth is “Improper torque,” which rises to about 25 on the y-axis. And the last is “O-rings missing,” which rises to about 10 on the y-axis. A plotted point appears at loose connections on the x-axis and nearly 100 on the y-axis; another appears at cracked connectors and about 160; another at fitting burrs and 180; another at improper torque and 200; lastly O-rings missed at slightly above 200. A line connects these plotted points and extends to the intersection of the x-axis and the y-axis on the right.</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3669967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5" y="287338"/>
            <a:ext cx="7543800" cy="1449387"/>
          </a:xfrm>
        </p:spPr>
        <p:txBody>
          <a:bodyPr>
            <a:normAutofit fontScale="90000"/>
          </a:bodyPr>
          <a:lstStyle/>
          <a:p>
            <a:pPr>
              <a:defRPr/>
            </a:pPr>
            <a:r>
              <a:rPr lang="en-US" sz="4000" dirty="0"/>
              <a:t>Cause-and-Effect (fishbone, Ishikawa) Diagram </a:t>
            </a:r>
            <a:r>
              <a:rPr lang="en-US" sz="2800" dirty="0"/>
              <a:t>(Figure 9.7)</a:t>
            </a:r>
            <a:r>
              <a:rPr lang="en-US" sz="40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133599"/>
            <a:ext cx="8020050" cy="3902075"/>
          </a:xfrm>
        </p:spPr>
        <p:txBody>
          <a:bodyPr/>
          <a:lstStyle/>
          <a:p>
            <a:pPr>
              <a:lnSpc>
                <a:spcPct val="100000"/>
              </a:lnSpc>
            </a:pPr>
            <a:r>
              <a:rPr lang="en-US" sz="1400" dirty="0"/>
              <a:t>At the center of this diagram is a thick line extending horizontally through the center with an arrowhead pointing rightward to a box labeled “Loose connections.” Two labeled boxes appear above the arrow and two more appear below the arrow, each representing a category of possible causes. Each category of possible causes is further broken down into more specific reasons related to that category, and these are represented as arrows pointing towards the central arrow, giving the diagram the basic appearance of a fish. The first box (starting at top left and moving clockwise) is labeled “Workers;” an arrow points from this box to the diagram’s spine, or central arrow. Two arrows point to this arrow—they are labeled “Fatigue” and “Training.” Two arrows, labeled “Content” and “Knowledge,” point to the arrow labeled “Training.” The second box is labeled “Material connectors.” An arrow labeled “Hose” points to the arrow between this box and the diagram’s spine, and arrows labeled “Size” and “Surface defect” point to this arrow. An arrow labeled “Nuts” points to the arrow between the box and the spine; an arrow labeled “Size” points to that arrow, and two arrows labeled “Small” and “Large” point to that arrow. The third box is labeled “Tools;” an arrow points from this box to the diagram’s spine. An arrow labeled “Wear” points to this arrow;” an arrow labeled “Adjustment” also points to this arrow, and arrows labeled “Torque” and “Air pressure” point to Adjustment. The final box is labeled “Inspection;” an arrow points from this box to the diagram’s spine. An arrow labeled “Judgment” points to this arrow, and an arrow labeled  “Measurement,” point to Judgment. Then two arrows, labeled "Measuring tools" and "Errors" point to "Measurement" arrow.  An arrow labeled “Inspector” points to Inspection, and arrows labeled “Experience” and “Training” point to Inspector.</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hlinkClick r:id="rId3" action="ppaction://hlinksldjump"/>
            </a:endParaRPr>
          </a:p>
        </p:txBody>
      </p:sp>
    </p:spTree>
    <p:extLst>
      <p:ext uri="{BB962C8B-B14F-4D97-AF65-F5344CB8AC3E}">
        <p14:creationId xmlns:p14="http://schemas.microsoft.com/office/powerpoint/2010/main" val="3367629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A76BF-D3BC-4383-BEA6-4EA746222C09}"/>
              </a:ext>
            </a:extLst>
          </p:cNvPr>
          <p:cNvSpPr>
            <a:spLocks noGrp="1"/>
          </p:cNvSpPr>
          <p:nvPr>
            <p:ph type="title"/>
          </p:nvPr>
        </p:nvSpPr>
        <p:spPr/>
        <p:txBody>
          <a:bodyPr>
            <a:normAutofit/>
          </a:bodyPr>
          <a:lstStyle/>
          <a:p>
            <a:r>
              <a:rPr lang="en-US" sz="4000" dirty="0"/>
              <a:t>Design of Quality Control Systems </a:t>
            </a:r>
            <a:r>
              <a:rPr lang="en-US" sz="1000" dirty="0"/>
              <a:t>2</a:t>
            </a:r>
          </a:p>
        </p:txBody>
      </p:sp>
      <p:sp>
        <p:nvSpPr>
          <p:cNvPr id="3" name="Content Placeholder 2">
            <a:extLst>
              <a:ext uri="{FF2B5EF4-FFF2-40B4-BE49-F238E27FC236}">
                <a16:creationId xmlns:a16="http://schemas.microsoft.com/office/drawing/2014/main" id="{8577D6A9-BDA7-4E65-B2FF-84BCBC90FC1A}"/>
              </a:ext>
            </a:extLst>
          </p:cNvPr>
          <p:cNvSpPr>
            <a:spLocks noGrp="1"/>
          </p:cNvSpPr>
          <p:nvPr>
            <p:ph idx="1"/>
          </p:nvPr>
        </p:nvSpPr>
        <p:spPr>
          <a:xfrm>
            <a:off x="822325" y="1846264"/>
            <a:ext cx="7543800" cy="439736"/>
          </a:xfrm>
        </p:spPr>
        <p:txBody>
          <a:bodyPr/>
          <a:lstStyle/>
          <a:p>
            <a:pPr marL="402336" indent="-402336">
              <a:buClr>
                <a:srgbClr val="AB620E"/>
              </a:buClr>
              <a:buFont typeface="+mj-lt"/>
              <a:buAutoNum type="arabicPeriod"/>
            </a:pPr>
            <a:r>
              <a:rPr lang="en-US" sz="2400" dirty="0"/>
              <a:t>Identify critical points for inspection and testing.</a:t>
            </a:r>
          </a:p>
        </p:txBody>
      </p:sp>
      <p:sp>
        <p:nvSpPr>
          <p:cNvPr id="4" name="Content Placeholder 3">
            <a:extLst>
              <a:ext uri="{FF2B5EF4-FFF2-40B4-BE49-F238E27FC236}">
                <a16:creationId xmlns:a16="http://schemas.microsoft.com/office/drawing/2014/main" id="{CA733AF9-60D1-48F3-9D4D-30FBBE162E4F}"/>
              </a:ext>
            </a:extLst>
          </p:cNvPr>
          <p:cNvSpPr>
            <a:spLocks noGrp="1"/>
          </p:cNvSpPr>
          <p:nvPr>
            <p:ph idx="11"/>
          </p:nvPr>
        </p:nvSpPr>
        <p:spPr>
          <a:xfrm>
            <a:off x="820948" y="2318658"/>
            <a:ext cx="7543800" cy="1828800"/>
          </a:xfrm>
        </p:spPr>
        <p:txBody>
          <a:bodyPr/>
          <a:lstStyle/>
          <a:p>
            <a:pPr marL="621792" indent="-320040">
              <a:buClr>
                <a:srgbClr val="AB620E"/>
              </a:buClr>
              <a:buFont typeface="Arial" panose="020B0604020202020204" pitchFamily="34" charset="0"/>
              <a:buChar char="•"/>
            </a:pPr>
            <a:r>
              <a:rPr lang="en-US" sz="2400" dirty="0"/>
              <a:t>Incoming materials and services.</a:t>
            </a:r>
          </a:p>
          <a:p>
            <a:pPr marL="621792" indent="-320040">
              <a:buClr>
                <a:srgbClr val="AB620E"/>
              </a:buClr>
              <a:buFont typeface="Arial" panose="020B0604020202020204" pitchFamily="34" charset="0"/>
              <a:buChar char="•"/>
            </a:pPr>
            <a:r>
              <a:rPr lang="en-US" sz="2400" dirty="0"/>
              <a:t>During processes.</a:t>
            </a:r>
          </a:p>
          <a:p>
            <a:pPr marL="621792" indent="-320040">
              <a:buClr>
                <a:srgbClr val="AB620E"/>
              </a:buClr>
              <a:buFont typeface="Arial" panose="020B0604020202020204" pitchFamily="34" charset="0"/>
              <a:buChar char="•"/>
            </a:pPr>
            <a:r>
              <a:rPr lang="en-US" sz="2400" dirty="0"/>
              <a:t>Finished product or service.</a:t>
            </a:r>
          </a:p>
          <a:p>
            <a:pPr marL="402336" indent="-402336">
              <a:buClr>
                <a:srgbClr val="AB620E"/>
              </a:buClr>
              <a:buFont typeface="+mj-lt"/>
              <a:buAutoNum type="arabicPeriod" startAt="2"/>
            </a:pPr>
            <a:r>
              <a:rPr lang="en-US" sz="2400" dirty="0"/>
              <a:t>Decide on the type of measurement.</a:t>
            </a:r>
          </a:p>
        </p:txBody>
      </p:sp>
      <p:sp>
        <p:nvSpPr>
          <p:cNvPr id="5" name="Content Placeholder 4">
            <a:extLst>
              <a:ext uri="{FF2B5EF4-FFF2-40B4-BE49-F238E27FC236}">
                <a16:creationId xmlns:a16="http://schemas.microsoft.com/office/drawing/2014/main" id="{734C365C-A49E-42BC-BEFA-B1173F7C7671}"/>
              </a:ext>
            </a:extLst>
          </p:cNvPr>
          <p:cNvSpPr>
            <a:spLocks noGrp="1"/>
          </p:cNvSpPr>
          <p:nvPr>
            <p:ph idx="12"/>
          </p:nvPr>
        </p:nvSpPr>
        <p:spPr>
          <a:xfrm>
            <a:off x="820948" y="4201888"/>
            <a:ext cx="7543800" cy="1828800"/>
          </a:xfrm>
        </p:spPr>
        <p:txBody>
          <a:bodyPr/>
          <a:lstStyle/>
          <a:p>
            <a:pPr marL="621792" indent="-320040">
              <a:buClr>
                <a:srgbClr val="AB620E"/>
              </a:buClr>
              <a:buFont typeface="Arial" panose="020B0604020202020204" pitchFamily="34" charset="0"/>
              <a:buChar char="•"/>
            </a:pPr>
            <a:r>
              <a:rPr lang="en-US" sz="2400" dirty="0"/>
              <a:t>Variables: continuous scale.</a:t>
            </a:r>
          </a:p>
          <a:p>
            <a:pPr marL="621792" indent="-320040">
              <a:buClr>
                <a:srgbClr val="AB620E"/>
              </a:buClr>
              <a:buFont typeface="Arial" panose="020B0604020202020204" pitchFamily="34" charset="0"/>
              <a:buChar char="•"/>
            </a:pPr>
            <a:r>
              <a:rPr lang="en-US" sz="2400" dirty="0"/>
              <a:t>Attributes: discrete count, or good/bad.</a:t>
            </a:r>
          </a:p>
          <a:p>
            <a:pPr marL="402336" indent="-402336">
              <a:buClr>
                <a:srgbClr val="AB620E"/>
              </a:buClr>
              <a:buFont typeface="+mj-lt"/>
              <a:buAutoNum type="arabicPeriod" startAt="3"/>
            </a:pPr>
            <a:r>
              <a:rPr lang="en-US" sz="2400" dirty="0"/>
              <a:t>Decide on amount of inspection to use.</a:t>
            </a:r>
          </a:p>
          <a:p>
            <a:pPr marL="402336" indent="-402336">
              <a:buClr>
                <a:srgbClr val="AB620E"/>
              </a:buClr>
              <a:buFont typeface="+mj-lt"/>
              <a:buAutoNum type="arabicPeriod" startAt="3"/>
            </a:pPr>
            <a:r>
              <a:rPr lang="en-US" sz="2400" dirty="0"/>
              <a:t>Decide who should do inspection.</a:t>
            </a:r>
          </a:p>
        </p:txBody>
      </p:sp>
    </p:spTree>
    <p:extLst>
      <p:ext uri="{BB962C8B-B14F-4D97-AF65-F5344CB8AC3E}">
        <p14:creationId xmlns:p14="http://schemas.microsoft.com/office/powerpoint/2010/main" val="100913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479D6-1AC7-4384-96CB-10D54DEB9E41}"/>
              </a:ext>
            </a:extLst>
          </p:cNvPr>
          <p:cNvSpPr>
            <a:spLocks noGrp="1"/>
          </p:cNvSpPr>
          <p:nvPr>
            <p:ph type="title"/>
          </p:nvPr>
        </p:nvSpPr>
        <p:spPr/>
        <p:txBody>
          <a:bodyPr>
            <a:normAutofit/>
          </a:bodyPr>
          <a:lstStyle/>
          <a:p>
            <a:r>
              <a:rPr lang="en-US" sz="4000" dirty="0"/>
              <a:t>Types of Measurement</a:t>
            </a:r>
          </a:p>
        </p:txBody>
      </p:sp>
      <p:sp>
        <p:nvSpPr>
          <p:cNvPr id="3" name="Content Placeholder 2">
            <a:extLst>
              <a:ext uri="{FF2B5EF4-FFF2-40B4-BE49-F238E27FC236}">
                <a16:creationId xmlns:a16="http://schemas.microsoft.com/office/drawing/2014/main" id="{77B63404-E196-472F-9BA8-CC9D22C17861}"/>
              </a:ext>
            </a:extLst>
          </p:cNvPr>
          <p:cNvSpPr>
            <a:spLocks noGrp="1"/>
          </p:cNvSpPr>
          <p:nvPr>
            <p:ph idx="1"/>
          </p:nvPr>
        </p:nvSpPr>
        <p:spPr>
          <a:xfrm>
            <a:off x="822325" y="1846263"/>
            <a:ext cx="7543800" cy="1449387"/>
          </a:xfrm>
        </p:spPr>
        <p:txBody>
          <a:bodyPr/>
          <a:lstStyle/>
          <a:p>
            <a:r>
              <a:rPr lang="en-US" sz="2400" u="sng" dirty="0">
                <a:solidFill>
                  <a:schemeClr val="tx1"/>
                </a:solidFill>
              </a:rPr>
              <a:t>Variables measurement</a:t>
            </a:r>
          </a:p>
          <a:p>
            <a:r>
              <a:rPr lang="en-US" sz="2200" dirty="0">
                <a:solidFill>
                  <a:schemeClr val="tx1"/>
                </a:solidFill>
              </a:rPr>
              <a:t>Product/service characteristic that can be measured on a continuous scale: Length, size, weight, height, time, velocity, temperature</a:t>
            </a:r>
          </a:p>
        </p:txBody>
      </p:sp>
      <p:sp>
        <p:nvSpPr>
          <p:cNvPr id="4" name="Content Placeholder 3">
            <a:extLst>
              <a:ext uri="{FF2B5EF4-FFF2-40B4-BE49-F238E27FC236}">
                <a16:creationId xmlns:a16="http://schemas.microsoft.com/office/drawing/2014/main" id="{F1A943A1-8366-44DF-97E7-75F6B808A61A}"/>
              </a:ext>
            </a:extLst>
          </p:cNvPr>
          <p:cNvSpPr>
            <a:spLocks noGrp="1"/>
          </p:cNvSpPr>
          <p:nvPr>
            <p:ph idx="11"/>
          </p:nvPr>
        </p:nvSpPr>
        <p:spPr>
          <a:xfrm>
            <a:off x="820948" y="3382296"/>
            <a:ext cx="7543800" cy="656304"/>
          </a:xfrm>
        </p:spPr>
        <p:txBody>
          <a:bodyPr/>
          <a:lstStyle/>
          <a:p>
            <a:r>
              <a:rPr lang="en-US" dirty="0">
                <a:solidFill>
                  <a:schemeClr val="tx1"/>
                </a:solidFill>
              </a:rPr>
              <a:t>Examples: dimensions of parts, viscosity of liquids, weight of packaged food, time to load webpage, temperature of coffee when served</a:t>
            </a:r>
          </a:p>
        </p:txBody>
      </p:sp>
      <p:sp>
        <p:nvSpPr>
          <p:cNvPr id="5" name="Content Placeholder 4">
            <a:extLst>
              <a:ext uri="{FF2B5EF4-FFF2-40B4-BE49-F238E27FC236}">
                <a16:creationId xmlns:a16="http://schemas.microsoft.com/office/drawing/2014/main" id="{70B155D9-AFFB-4D1C-8AB0-1161842FCDCF}"/>
              </a:ext>
            </a:extLst>
          </p:cNvPr>
          <p:cNvSpPr>
            <a:spLocks noGrp="1"/>
          </p:cNvSpPr>
          <p:nvPr>
            <p:ph idx="12"/>
          </p:nvPr>
        </p:nvSpPr>
        <p:spPr>
          <a:xfrm>
            <a:off x="820948" y="4132008"/>
            <a:ext cx="7543800" cy="1143000"/>
          </a:xfrm>
        </p:spPr>
        <p:txBody>
          <a:bodyPr/>
          <a:lstStyle/>
          <a:p>
            <a:r>
              <a:rPr lang="en-US" sz="2400" u="sng" dirty="0">
                <a:solidFill>
                  <a:schemeClr val="tx1"/>
                </a:solidFill>
              </a:rPr>
              <a:t>Attributes measurement</a:t>
            </a:r>
          </a:p>
          <a:p>
            <a:r>
              <a:rPr lang="en-US" sz="2200" dirty="0">
                <a:solidFill>
                  <a:schemeClr val="tx1"/>
                </a:solidFill>
              </a:rPr>
              <a:t>Product/service characteristic evaluated with a discrete choice: Good/bad, pass/fail, count of defects</a:t>
            </a:r>
          </a:p>
        </p:txBody>
      </p:sp>
      <p:sp>
        <p:nvSpPr>
          <p:cNvPr id="6" name="Content Placeholder 5">
            <a:extLst>
              <a:ext uri="{FF2B5EF4-FFF2-40B4-BE49-F238E27FC236}">
                <a16:creationId xmlns:a16="http://schemas.microsoft.com/office/drawing/2014/main" id="{63E84DDD-B89E-48BA-99AB-D67C3C115C5D}"/>
              </a:ext>
            </a:extLst>
          </p:cNvPr>
          <p:cNvSpPr>
            <a:spLocks noGrp="1"/>
          </p:cNvSpPr>
          <p:nvPr>
            <p:ph idx="13"/>
          </p:nvPr>
        </p:nvSpPr>
        <p:spPr>
          <a:xfrm>
            <a:off x="820948" y="5338920"/>
            <a:ext cx="7543800" cy="862775"/>
          </a:xfrm>
        </p:spPr>
        <p:txBody>
          <a:bodyPr/>
          <a:lstStyle/>
          <a:p>
            <a:r>
              <a:rPr lang="en-US" dirty="0">
                <a:solidFill>
                  <a:schemeClr val="tx1"/>
                </a:solidFill>
              </a:rPr>
              <a:t>Examples: laptop is defective if it fails any functional tests, bank check is/is not deposited in correct account, inspection of fabric reveals the number of defects per 100 yards</a:t>
            </a:r>
          </a:p>
        </p:txBody>
      </p:sp>
    </p:spTree>
    <p:extLst>
      <p:ext uri="{BB962C8B-B14F-4D97-AF65-F5344CB8AC3E}">
        <p14:creationId xmlns:p14="http://schemas.microsoft.com/office/powerpoint/2010/main" val="980015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836E4-C99E-4F1E-B891-E180F66DB415}"/>
              </a:ext>
            </a:extLst>
          </p:cNvPr>
          <p:cNvSpPr>
            <a:spLocks noGrp="1"/>
          </p:cNvSpPr>
          <p:nvPr>
            <p:ph type="title"/>
          </p:nvPr>
        </p:nvSpPr>
        <p:spPr/>
        <p:txBody>
          <a:bodyPr>
            <a:normAutofit/>
          </a:bodyPr>
          <a:lstStyle/>
          <a:p>
            <a:r>
              <a:rPr lang="en-US" sz="4000" dirty="0"/>
              <a:t>Process Quality Control </a:t>
            </a:r>
            <a:r>
              <a:rPr lang="en-US" sz="1000" dirty="0"/>
              <a:t>1</a:t>
            </a:r>
          </a:p>
        </p:txBody>
      </p:sp>
      <p:sp>
        <p:nvSpPr>
          <p:cNvPr id="3" name="Content Placeholder 2">
            <a:extLst>
              <a:ext uri="{FF2B5EF4-FFF2-40B4-BE49-F238E27FC236}">
                <a16:creationId xmlns:a16="http://schemas.microsoft.com/office/drawing/2014/main" id="{947525C0-FC2F-43D9-A407-DCE62CA641AC}"/>
              </a:ext>
            </a:extLst>
          </p:cNvPr>
          <p:cNvSpPr>
            <a:spLocks noGrp="1"/>
          </p:cNvSpPr>
          <p:nvPr>
            <p:ph idx="1"/>
          </p:nvPr>
        </p:nvSpPr>
        <p:spPr>
          <a:xfrm>
            <a:off x="822325" y="1846263"/>
            <a:ext cx="7543800" cy="1354137"/>
          </a:xfrm>
        </p:spPr>
        <p:txBody>
          <a:bodyPr/>
          <a:lstStyle/>
          <a:p>
            <a:r>
              <a:rPr lang="en-US" sz="2600" dirty="0"/>
              <a:t>Principles of Process Control:</a:t>
            </a:r>
          </a:p>
          <a:p>
            <a:pPr marL="292608" indent="-292608">
              <a:buClr>
                <a:srgbClr val="AB620E"/>
              </a:buClr>
              <a:buFont typeface="Arial" panose="020B0604020202020204" pitchFamily="34" charset="0"/>
              <a:buChar char="•"/>
            </a:pPr>
            <a:r>
              <a:rPr lang="en-US" sz="2400" dirty="0"/>
              <a:t>Every process has random variation.</a:t>
            </a:r>
          </a:p>
          <a:p>
            <a:pPr marL="292608" indent="-292608">
              <a:buClr>
                <a:srgbClr val="AB620E"/>
              </a:buClr>
              <a:buFont typeface="Arial" panose="020B0604020202020204" pitchFamily="34" charset="0"/>
              <a:buChar char="•"/>
            </a:pPr>
            <a:r>
              <a:rPr lang="en-US" sz="2400" dirty="0"/>
              <a:t>Production processes are not usually in a state of control.</a:t>
            </a:r>
          </a:p>
        </p:txBody>
      </p:sp>
      <p:sp>
        <p:nvSpPr>
          <p:cNvPr id="4" name="Content Placeholder 3">
            <a:extLst>
              <a:ext uri="{FF2B5EF4-FFF2-40B4-BE49-F238E27FC236}">
                <a16:creationId xmlns:a16="http://schemas.microsoft.com/office/drawing/2014/main" id="{2B21D32F-A6B5-491C-BC14-62C1D660911A}"/>
              </a:ext>
            </a:extLst>
          </p:cNvPr>
          <p:cNvSpPr>
            <a:spLocks noGrp="1"/>
          </p:cNvSpPr>
          <p:nvPr>
            <p:ph idx="11"/>
          </p:nvPr>
        </p:nvSpPr>
        <p:spPr>
          <a:xfrm>
            <a:off x="820948" y="3429001"/>
            <a:ext cx="7543800" cy="2209800"/>
          </a:xfrm>
        </p:spPr>
        <p:txBody>
          <a:bodyPr/>
          <a:lstStyle/>
          <a:p>
            <a:r>
              <a:rPr lang="en-US" sz="2600" dirty="0"/>
              <a:t>“State of Statistical Control” - What does it mean?</a:t>
            </a:r>
          </a:p>
          <a:p>
            <a:pPr marL="292608" indent="-292608">
              <a:buClr>
                <a:srgbClr val="AB620E"/>
              </a:buClr>
              <a:buFont typeface="Arial" panose="020B0604020202020204" pitchFamily="34" charset="0"/>
              <a:buChar char="•"/>
            </a:pPr>
            <a:r>
              <a:rPr lang="en-US" sz="2400" dirty="0"/>
              <a:t>Unnecessary variation has been eliminated.</a:t>
            </a:r>
          </a:p>
          <a:p>
            <a:pPr marL="292608" indent="-292608">
              <a:buClr>
                <a:srgbClr val="AB620E"/>
              </a:buClr>
              <a:buFont typeface="Arial" panose="020B0604020202020204" pitchFamily="34" charset="0"/>
              <a:buChar char="•"/>
            </a:pPr>
            <a:r>
              <a:rPr lang="en-US" sz="2400" dirty="0"/>
              <a:t>Remaining variation is due to random causes.</a:t>
            </a:r>
          </a:p>
        </p:txBody>
      </p:sp>
    </p:spTree>
    <p:extLst>
      <p:ext uri="{BB962C8B-B14F-4D97-AF65-F5344CB8AC3E}">
        <p14:creationId xmlns:p14="http://schemas.microsoft.com/office/powerpoint/2010/main" val="2944949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C3E30-7A35-4277-8CF8-02F20ACD9097}"/>
              </a:ext>
            </a:extLst>
          </p:cNvPr>
          <p:cNvSpPr>
            <a:spLocks noGrp="1"/>
          </p:cNvSpPr>
          <p:nvPr>
            <p:ph type="title"/>
          </p:nvPr>
        </p:nvSpPr>
        <p:spPr/>
        <p:txBody>
          <a:bodyPr>
            <a:normAutofit/>
          </a:bodyPr>
          <a:lstStyle/>
          <a:p>
            <a:r>
              <a:rPr lang="en-US" sz="4000" dirty="0"/>
              <a:t>Process Quality Control </a:t>
            </a:r>
            <a:r>
              <a:rPr lang="en-US" sz="1000" dirty="0"/>
              <a:t>2</a:t>
            </a:r>
            <a:endParaRPr lang="en-US" sz="4000" dirty="0"/>
          </a:p>
        </p:txBody>
      </p:sp>
      <p:sp>
        <p:nvSpPr>
          <p:cNvPr id="10" name="Content Placeholder 2">
            <a:extLst>
              <a:ext uri="{FF2B5EF4-FFF2-40B4-BE49-F238E27FC236}">
                <a16:creationId xmlns:a16="http://schemas.microsoft.com/office/drawing/2014/main" id="{56214B34-070B-41A0-8CF8-DB7729D4712C}"/>
              </a:ext>
            </a:extLst>
          </p:cNvPr>
          <p:cNvSpPr>
            <a:spLocks noGrp="1"/>
          </p:cNvSpPr>
          <p:nvPr>
            <p:ph idx="1"/>
          </p:nvPr>
        </p:nvSpPr>
        <p:spPr>
          <a:xfrm>
            <a:off x="822325" y="1846263"/>
            <a:ext cx="7543800" cy="1354137"/>
          </a:xfrm>
        </p:spPr>
        <p:txBody>
          <a:bodyPr/>
          <a:lstStyle/>
          <a:p>
            <a:pPr eaLnBrk="1" hangingPunct="1"/>
            <a:r>
              <a:rPr lang="en-US" altLang="en-US" sz="2600" dirty="0">
                <a:solidFill>
                  <a:srgbClr val="0070C0"/>
                </a:solidFill>
              </a:rPr>
              <a:t>Assignable</a:t>
            </a:r>
            <a:r>
              <a:rPr lang="en-US" altLang="en-US" sz="2600" dirty="0"/>
              <a:t> (special) cause variation</a:t>
            </a:r>
          </a:p>
          <a:p>
            <a:pPr lvl="1" eaLnBrk="1" hangingPunct="1"/>
            <a:r>
              <a:rPr lang="en-US" altLang="en-US" sz="2400" dirty="0"/>
              <a:t>Can be identified and corrected.</a:t>
            </a:r>
          </a:p>
          <a:p>
            <a:pPr lvl="1" eaLnBrk="1" hangingPunct="1"/>
            <a:r>
              <a:rPr lang="en-US" altLang="en-US" sz="2400" dirty="0"/>
              <a:t>Could be due to machine, worker, materials, etc.</a:t>
            </a:r>
            <a:endParaRPr lang="en-US" sz="2400" dirty="0"/>
          </a:p>
        </p:txBody>
      </p:sp>
      <p:sp>
        <p:nvSpPr>
          <p:cNvPr id="11" name="Content Placeholder 3">
            <a:extLst>
              <a:ext uri="{FF2B5EF4-FFF2-40B4-BE49-F238E27FC236}">
                <a16:creationId xmlns:a16="http://schemas.microsoft.com/office/drawing/2014/main" id="{769A7903-E964-4BC3-8EBA-6D139A2FA19D}"/>
              </a:ext>
            </a:extLst>
          </p:cNvPr>
          <p:cNvSpPr>
            <a:spLocks noGrp="1"/>
          </p:cNvSpPr>
          <p:nvPr>
            <p:ph idx="11"/>
          </p:nvPr>
        </p:nvSpPr>
        <p:spPr>
          <a:xfrm>
            <a:off x="820948" y="3429000"/>
            <a:ext cx="7543800" cy="896937"/>
          </a:xfrm>
        </p:spPr>
        <p:txBody>
          <a:bodyPr/>
          <a:lstStyle/>
          <a:p>
            <a:pPr eaLnBrk="1" hangingPunct="1"/>
            <a:r>
              <a:rPr lang="en-US" altLang="en-US" sz="2800" dirty="0">
                <a:solidFill>
                  <a:srgbClr val="0070C0"/>
                </a:solidFill>
              </a:rPr>
              <a:t>Common </a:t>
            </a:r>
            <a:r>
              <a:rPr lang="en-US" altLang="en-US" sz="2800" dirty="0"/>
              <a:t>(random) cause variation</a:t>
            </a:r>
          </a:p>
          <a:p>
            <a:pPr lvl="1" eaLnBrk="1" hangingPunct="1"/>
            <a:r>
              <a:rPr lang="en-US" altLang="en-US" sz="2400" dirty="0"/>
              <a:t>Reasonable, acceptable variation.</a:t>
            </a:r>
          </a:p>
        </p:txBody>
      </p:sp>
      <p:sp>
        <p:nvSpPr>
          <p:cNvPr id="5" name="Content Placeholder 4">
            <a:extLst>
              <a:ext uri="{FF2B5EF4-FFF2-40B4-BE49-F238E27FC236}">
                <a16:creationId xmlns:a16="http://schemas.microsoft.com/office/drawing/2014/main" id="{2FC61974-1740-4559-80A2-1F50C41EBD29}"/>
              </a:ext>
            </a:extLst>
          </p:cNvPr>
          <p:cNvSpPr>
            <a:spLocks noGrp="1"/>
          </p:cNvSpPr>
          <p:nvPr>
            <p:ph idx="14"/>
          </p:nvPr>
        </p:nvSpPr>
        <p:spPr>
          <a:xfrm>
            <a:off x="819571" y="4395765"/>
            <a:ext cx="3913238" cy="404835"/>
          </a:xfrm>
        </p:spPr>
        <p:txBody>
          <a:bodyPr/>
          <a:lstStyle/>
          <a:p>
            <a:pPr lvl="1" eaLnBrk="1" hangingPunct="1"/>
            <a:r>
              <a:rPr lang="en-US" altLang="en-US" sz="2400" dirty="0"/>
              <a:t>Within 3 standard deviations</a:t>
            </a:r>
          </a:p>
        </p:txBody>
      </p:sp>
      <p:graphicFrame>
        <p:nvGraphicFramePr>
          <p:cNvPr id="14" name="Object 2">
            <a:extLst>
              <a:ext uri="{FF2B5EF4-FFF2-40B4-BE49-F238E27FC236}">
                <a16:creationId xmlns:a16="http://schemas.microsoft.com/office/drawing/2014/main" id="{9B8E3807-57DA-4C36-AF17-BE25DA992AF2}"/>
              </a:ext>
            </a:extLst>
          </p:cNvPr>
          <p:cNvGraphicFramePr>
            <a:graphicFrameLocks noChangeAspect="1"/>
          </p:cNvGraphicFramePr>
          <p:nvPr>
            <p:extLst>
              <p:ext uri="{D42A27DB-BD31-4B8C-83A1-F6EECF244321}">
                <p14:modId xmlns:p14="http://schemas.microsoft.com/office/powerpoint/2010/main" val="2795424628"/>
              </p:ext>
            </p:extLst>
          </p:nvPr>
        </p:nvGraphicFramePr>
        <p:xfrm>
          <a:off x="4724400" y="4472277"/>
          <a:ext cx="720725" cy="280987"/>
        </p:xfrm>
        <a:graphic>
          <a:graphicData uri="http://schemas.openxmlformats.org/presentationml/2006/ole">
            <mc:AlternateContent xmlns:mc="http://schemas.openxmlformats.org/markup-compatibility/2006">
              <mc:Choice xmlns:v="urn:schemas-microsoft-com:vml" Requires="v">
                <p:oleObj spid="_x0000_s9221" name="Equation" r:id="rId3" imgW="876240" imgH="342720" progId="Equation.DSMT4">
                  <p:embed/>
                </p:oleObj>
              </mc:Choice>
              <mc:Fallback>
                <p:oleObj name="Equation" r:id="rId3" imgW="876240" imgH="342720" progId="Equation.DSMT4">
                  <p:embed/>
                  <p:pic>
                    <p:nvPicPr>
                      <p:cNvPr id="14" name="Object 2">
                        <a:extLst>
                          <a:ext uri="{FF2B5EF4-FFF2-40B4-BE49-F238E27FC236}">
                            <a16:creationId xmlns:a16="http://schemas.microsoft.com/office/drawing/2014/main" id="{9B8E3807-57DA-4C36-AF17-BE25DA992AF2}"/>
                          </a:ext>
                        </a:extLst>
                      </p:cNvPr>
                      <p:cNvPicPr>
                        <a:picLocks noGrp="1" noChangeAspect="1" noChangeArrowheads="1"/>
                      </p:cNvPicPr>
                      <p:nvPr/>
                    </p:nvPicPr>
                    <p:blipFill>
                      <a:blip r:embed="rId4"/>
                      <a:srcRect/>
                      <a:stretch>
                        <a:fillRect/>
                      </a:stretch>
                    </p:blipFill>
                    <p:spPr bwMode="auto">
                      <a:xfrm>
                        <a:off x="4724400" y="4472277"/>
                        <a:ext cx="720725" cy="2809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Content Placeholder 5">
            <a:extLst>
              <a:ext uri="{FF2B5EF4-FFF2-40B4-BE49-F238E27FC236}">
                <a16:creationId xmlns:a16="http://schemas.microsoft.com/office/drawing/2014/main" id="{D83CC485-5D54-4926-9920-042501EECA76}"/>
              </a:ext>
            </a:extLst>
          </p:cNvPr>
          <p:cNvSpPr>
            <a:spLocks noGrp="1"/>
          </p:cNvSpPr>
          <p:nvPr>
            <p:ph idx="15"/>
          </p:nvPr>
        </p:nvSpPr>
        <p:spPr>
          <a:xfrm>
            <a:off x="5497791" y="4395765"/>
            <a:ext cx="1237829" cy="404835"/>
          </a:xfrm>
        </p:spPr>
        <p:txBody>
          <a:bodyPr/>
          <a:lstStyle/>
          <a:p>
            <a:r>
              <a:rPr lang="en-US" sz="2400" dirty="0"/>
              <a:t>of mean.</a:t>
            </a:r>
          </a:p>
        </p:txBody>
      </p:sp>
      <p:sp>
        <p:nvSpPr>
          <p:cNvPr id="9" name="Content Placeholder 8">
            <a:extLst>
              <a:ext uri="{FF2B5EF4-FFF2-40B4-BE49-F238E27FC236}">
                <a16:creationId xmlns:a16="http://schemas.microsoft.com/office/drawing/2014/main" id="{84682E9A-72AB-476C-A6D4-B55028F527CC}"/>
              </a:ext>
            </a:extLst>
          </p:cNvPr>
          <p:cNvSpPr>
            <a:spLocks noGrp="1"/>
          </p:cNvSpPr>
          <p:nvPr>
            <p:ph idx="16"/>
          </p:nvPr>
        </p:nvSpPr>
        <p:spPr>
          <a:xfrm>
            <a:off x="820948" y="4876800"/>
            <a:ext cx="7543800" cy="404835"/>
          </a:xfrm>
        </p:spPr>
        <p:txBody>
          <a:bodyPr/>
          <a:lstStyle/>
          <a:p>
            <a:pPr marL="291600" indent="-291600">
              <a:buClr>
                <a:srgbClr val="AB620E"/>
              </a:buClr>
              <a:buFont typeface="Arial" panose="020B0604020202020204" pitchFamily="34" charset="0"/>
              <a:buChar char="•"/>
            </a:pPr>
            <a:r>
              <a:rPr lang="en-US" altLang="en-US" sz="2400" dirty="0"/>
              <a:t>Cannot be changed unless process is redesigned.</a:t>
            </a:r>
            <a:endParaRPr lang="en-US" sz="2400" dirty="0"/>
          </a:p>
        </p:txBody>
      </p:sp>
    </p:spTree>
    <p:extLst>
      <p:ext uri="{BB962C8B-B14F-4D97-AF65-F5344CB8AC3E}">
        <p14:creationId xmlns:p14="http://schemas.microsoft.com/office/powerpoint/2010/main" val="3123447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Quality Control Chart</a:t>
            </a:r>
            <a:endParaRPr lang="en-US" sz="1000" baseline="0" dirty="0"/>
          </a:p>
        </p:txBody>
      </p:sp>
      <p:pic>
        <p:nvPicPr>
          <p:cNvPr id="5" name="Picture 4" descr="Quality control chart.&#10;">
            <a:extLst>
              <a:ext uri="{FF2B5EF4-FFF2-40B4-BE49-F238E27FC236}">
                <a16:creationId xmlns:a16="http://schemas.microsoft.com/office/drawing/2014/main" id="{1AF30018-4C2B-4A2A-9CA4-0B4D136A659C}"/>
              </a:ext>
            </a:extLst>
          </p:cNvPr>
          <p:cNvPicPr>
            <a:picLocks noChangeAspect="1"/>
          </p:cNvPicPr>
          <p:nvPr/>
        </p:nvPicPr>
        <p:blipFill>
          <a:blip r:embed="rId2"/>
          <a:stretch>
            <a:fillRect/>
          </a:stretch>
        </p:blipFill>
        <p:spPr>
          <a:xfrm>
            <a:off x="1066719" y="1955715"/>
            <a:ext cx="7264046" cy="3900960"/>
          </a:xfrm>
          <a:prstGeom prst="rect">
            <a:avLst/>
          </a:prstGeom>
        </p:spPr>
      </p:pic>
      <p:sp>
        <p:nvSpPr>
          <p:cNvPr id="4" name="Content Placeholder 3">
            <a:extLst>
              <a:ext uri="{FF2B5EF4-FFF2-40B4-BE49-F238E27FC236}">
                <a16:creationId xmlns:a16="http://schemas.microsoft.com/office/drawing/2014/main" id="{32BD8159-AF7B-406D-95F7-22426EE3FE9B}"/>
              </a:ext>
            </a:extLst>
          </p:cNvPr>
          <p:cNvSpPr>
            <a:spLocks noGrp="1"/>
          </p:cNvSpPr>
          <p:nvPr>
            <p:ph idx="11"/>
          </p:nvPr>
        </p:nvSpPr>
        <p:spPr>
          <a:xfrm>
            <a:off x="2816352" y="6035040"/>
            <a:ext cx="3355848" cy="228600"/>
          </a:xfrm>
        </p:spPr>
        <p:txBody>
          <a:bodyPr/>
          <a:lstStyle/>
          <a:p>
            <a:pPr algn="ctr">
              <a:buNone/>
            </a:pPr>
            <a:r>
              <a:rPr lang="en-US" altLang="en-US" sz="1200" dirty="0">
                <a:solidFill>
                  <a:schemeClr val="tx1"/>
                </a:solidFill>
                <a:hlinkClick r:id="rId3" action="ppaction://hlinksldjump"/>
              </a:rPr>
              <a:t>Access the text alternative for slide images.</a:t>
            </a:r>
          </a:p>
        </p:txBody>
      </p:sp>
    </p:spTree>
    <p:extLst>
      <p:ext uri="{BB962C8B-B14F-4D97-AF65-F5344CB8AC3E}">
        <p14:creationId xmlns:p14="http://schemas.microsoft.com/office/powerpoint/2010/main" val="3806746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CFA13-BCF4-4B55-96C4-DB5E68F2651A}"/>
              </a:ext>
            </a:extLst>
          </p:cNvPr>
          <p:cNvSpPr>
            <a:spLocks noGrp="1"/>
          </p:cNvSpPr>
          <p:nvPr>
            <p:ph type="title"/>
          </p:nvPr>
        </p:nvSpPr>
        <p:spPr/>
        <p:txBody>
          <a:bodyPr>
            <a:normAutofit/>
          </a:bodyPr>
          <a:lstStyle/>
          <a:p>
            <a:r>
              <a:rPr lang="en-US" sz="4000" dirty="0"/>
              <a:t>Normal Distribution on Control Chart</a:t>
            </a:r>
            <a:endParaRPr lang="en-US" sz="1000" baseline="0" dirty="0"/>
          </a:p>
        </p:txBody>
      </p:sp>
      <p:pic>
        <p:nvPicPr>
          <p:cNvPr id="5" name="Picture 4" descr="Diagram of control chart showing normal distribution of three samples with measures of UCL, Mean, and LCL. ">
            <a:extLst>
              <a:ext uri="{FF2B5EF4-FFF2-40B4-BE49-F238E27FC236}">
                <a16:creationId xmlns:a16="http://schemas.microsoft.com/office/drawing/2014/main" id="{7B295441-D28D-459E-9283-AAC3A8532965}"/>
              </a:ext>
            </a:extLst>
          </p:cNvPr>
          <p:cNvPicPr>
            <a:picLocks noChangeAspect="1"/>
          </p:cNvPicPr>
          <p:nvPr/>
        </p:nvPicPr>
        <p:blipFill>
          <a:blip r:embed="rId2"/>
          <a:stretch>
            <a:fillRect/>
          </a:stretch>
        </p:blipFill>
        <p:spPr>
          <a:xfrm>
            <a:off x="1416003" y="2153883"/>
            <a:ext cx="6507941" cy="3787409"/>
          </a:xfrm>
          <a:prstGeom prst="rect">
            <a:avLst/>
          </a:prstGeom>
        </p:spPr>
      </p:pic>
    </p:spTree>
    <p:extLst>
      <p:ext uri="{BB962C8B-B14F-4D97-AF65-F5344CB8AC3E}">
        <p14:creationId xmlns:p14="http://schemas.microsoft.com/office/powerpoint/2010/main" val="3890843126"/>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7">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2124</TotalTime>
  <Words>3191</Words>
  <Application>Microsoft Office PowerPoint</Application>
  <PresentationFormat>On-screen Show (4:3)</PresentationFormat>
  <Paragraphs>197</Paragraphs>
  <Slides>35</Slides>
  <Notes>3</Notes>
  <HiddenSlides>8</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2</vt:i4>
      </vt:variant>
      <vt:variant>
        <vt:lpstr>Slide Titles</vt:lpstr>
      </vt:variant>
      <vt:variant>
        <vt:i4>35</vt:i4>
      </vt:variant>
    </vt:vector>
  </HeadingPairs>
  <TitlesOfParts>
    <vt:vector size="46" baseType="lpstr">
      <vt:lpstr>Arial</vt:lpstr>
      <vt:lpstr>Calibri</vt:lpstr>
      <vt:lpstr>Calibri Light</vt:lpstr>
      <vt:lpstr>Tahoma</vt:lpstr>
      <vt:lpstr>Times New Roman</vt:lpstr>
      <vt:lpstr>Wingdings</vt:lpstr>
      <vt:lpstr>Recommending A Strategy</vt:lpstr>
      <vt:lpstr>Custom Design</vt:lpstr>
      <vt:lpstr>Retrospect</vt:lpstr>
      <vt:lpstr>Equation</vt:lpstr>
      <vt:lpstr>MathType 7.0 Equation</vt:lpstr>
      <vt:lpstr>Chapter 9</vt:lpstr>
      <vt:lpstr>Chapter 9 Learning Objectives</vt:lpstr>
      <vt:lpstr>Design of Quality Control Systems 1</vt:lpstr>
      <vt:lpstr>Design of Quality Control Systems 2</vt:lpstr>
      <vt:lpstr>Types of Measurement</vt:lpstr>
      <vt:lpstr>Process Quality Control 1</vt:lpstr>
      <vt:lpstr>Process Quality Control 2</vt:lpstr>
      <vt:lpstr>Quality Control Chart</vt:lpstr>
      <vt:lpstr>Normal Distribution on Control Chart</vt:lpstr>
      <vt:lpstr>Attribute Control (3 Sigma)</vt:lpstr>
      <vt:lpstr>Variables Control (3 Sigma)</vt:lpstr>
      <vt:lpstr>Quality Control Chart Example (Figure 9.2)</vt:lpstr>
      <vt:lpstr>Using Quality Control Charts 1</vt:lpstr>
      <vt:lpstr>Using Quality Control Charts 2</vt:lpstr>
      <vt:lpstr>Process Capability Index (Figure 9.3)</vt:lpstr>
      <vt:lpstr>Computation of Cpk (Figure 9.4)</vt:lpstr>
      <vt:lpstr>Continuous Improvement</vt:lpstr>
      <vt:lpstr>Seven Tools of Quality Control 1</vt:lpstr>
      <vt:lpstr>Seven Tools of Quality Control 2</vt:lpstr>
      <vt:lpstr>Pareto Analysis (Table 9.4)</vt:lpstr>
      <vt:lpstr>Pareto Diagram (Figure 9.6)</vt:lpstr>
      <vt:lpstr>Cause-and-Effect (fishbone, Ishikawa) Diagram (Figure 9.7)</vt:lpstr>
      <vt:lpstr>Six Sigma Quality 1</vt:lpstr>
      <vt:lpstr>Six Sigma Quality 2</vt:lpstr>
      <vt:lpstr>Lean and Six Sigma</vt:lpstr>
      <vt:lpstr>Chapter 9 Summary</vt:lpstr>
      <vt:lpstr>Questions for Discussion</vt:lpstr>
      <vt:lpstr>Accessibility Content: Text Alternatives for Images</vt:lpstr>
      <vt:lpstr>Quality Control Chart – Text Alternative</vt:lpstr>
      <vt:lpstr>Quality Control Chart Example (Figure 9.2) – Text Alternative</vt:lpstr>
      <vt:lpstr>Process Capability Index (Figure 9.3) – Text Alternative</vt:lpstr>
      <vt:lpstr>Computation of Cpk (Figure 9.4) – Text Alternative</vt:lpstr>
      <vt:lpstr>Seven Tools of Quality Control 1 – Text Alternative</vt:lpstr>
      <vt:lpstr>Pareto Diagram (Figure 9.6) – Text Alternative</vt:lpstr>
      <vt:lpstr>Cause-and-Effect (fishbone, Ishikawa) Diagram (Figure 9.7)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R, Nithiyanandhan</cp:lastModifiedBy>
  <cp:revision>718</cp:revision>
  <cp:lastPrinted>1999-04-07T23:38:54Z</cp:lastPrinted>
  <dcterms:created xsi:type="dcterms:W3CDTF">1999-03-28T03:57:01Z</dcterms:created>
  <dcterms:modified xsi:type="dcterms:W3CDTF">2020-03-20T02:55:39Z</dcterms:modified>
</cp:coreProperties>
</file>