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88" r:id="rId1"/>
    <p:sldMasterId id="2147483986" r:id="rId2"/>
    <p:sldMasterId id="2147484130" r:id="rId3"/>
  </p:sldMasterIdLst>
  <p:notesMasterIdLst>
    <p:notesMasterId r:id="rId40"/>
  </p:notesMasterIdLst>
  <p:handoutMasterIdLst>
    <p:handoutMasterId r:id="rId41"/>
  </p:handoutMasterIdLst>
  <p:sldIdLst>
    <p:sldId id="300" r:id="rId4"/>
    <p:sldId id="301" r:id="rId5"/>
    <p:sldId id="371" r:id="rId6"/>
    <p:sldId id="372" r:id="rId7"/>
    <p:sldId id="373" r:id="rId8"/>
    <p:sldId id="374" r:id="rId9"/>
    <p:sldId id="332" r:id="rId10"/>
    <p:sldId id="375" r:id="rId11"/>
    <p:sldId id="376" r:id="rId12"/>
    <p:sldId id="377" r:id="rId13"/>
    <p:sldId id="378" r:id="rId14"/>
    <p:sldId id="379" r:id="rId15"/>
    <p:sldId id="380" r:id="rId16"/>
    <p:sldId id="381" r:id="rId17"/>
    <p:sldId id="382" r:id="rId18"/>
    <p:sldId id="383" r:id="rId19"/>
    <p:sldId id="384" r:id="rId20"/>
    <p:sldId id="345" r:id="rId21"/>
    <p:sldId id="401" r:id="rId22"/>
    <p:sldId id="402" r:id="rId23"/>
    <p:sldId id="387" r:id="rId24"/>
    <p:sldId id="388" r:id="rId25"/>
    <p:sldId id="389" r:id="rId26"/>
    <p:sldId id="390" r:id="rId27"/>
    <p:sldId id="391" r:id="rId28"/>
    <p:sldId id="392" r:id="rId29"/>
    <p:sldId id="393" r:id="rId30"/>
    <p:sldId id="394" r:id="rId31"/>
    <p:sldId id="395" r:id="rId32"/>
    <p:sldId id="396" r:id="rId33"/>
    <p:sldId id="397" r:id="rId34"/>
    <p:sldId id="327" r:id="rId35"/>
    <p:sldId id="321" r:id="rId36"/>
    <p:sldId id="398" r:id="rId37"/>
    <p:sldId id="399" r:id="rId38"/>
    <p:sldId id="400" r:id="rId3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ain Content" id="{33318B5A-54EF-4BAA-B471-C150E9A9946E}">
          <p14:sldIdLst>
            <p14:sldId id="300"/>
            <p14:sldId id="301"/>
            <p14:sldId id="371"/>
            <p14:sldId id="372"/>
            <p14:sldId id="373"/>
            <p14:sldId id="374"/>
            <p14:sldId id="332"/>
            <p14:sldId id="375"/>
            <p14:sldId id="376"/>
            <p14:sldId id="377"/>
            <p14:sldId id="378"/>
            <p14:sldId id="379"/>
            <p14:sldId id="380"/>
            <p14:sldId id="381"/>
            <p14:sldId id="382"/>
            <p14:sldId id="383"/>
            <p14:sldId id="384"/>
            <p14:sldId id="345"/>
            <p14:sldId id="401"/>
            <p14:sldId id="402"/>
            <p14:sldId id="387"/>
            <p14:sldId id="388"/>
            <p14:sldId id="389"/>
            <p14:sldId id="390"/>
            <p14:sldId id="391"/>
            <p14:sldId id="392"/>
            <p14:sldId id="393"/>
            <p14:sldId id="394"/>
            <p14:sldId id="395"/>
            <p14:sldId id="396"/>
            <p14:sldId id="397"/>
          </p14:sldIdLst>
        </p14:section>
        <p14:section name="Appendix: Image Descriptions for Unsighted Students" id="{B25EEAF1-37FF-48B6-B16D-FFA6FE374E0E}">
          <p14:sldIdLst>
            <p14:sldId id="327"/>
            <p14:sldId id="321"/>
            <p14:sldId id="398"/>
            <p14:sldId id="399"/>
            <p14:sldId id="40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52" userDrawn="1">
          <p15:clr>
            <a:srgbClr val="A4A3A4"/>
          </p15:clr>
        </p15:guide>
        <p15:guide id="2" pos="201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404040"/>
    <a:srgbClr val="EAEAEA"/>
    <a:srgbClr val="FF9900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94" autoAdjust="0"/>
    <p:restoredTop sz="94242" autoAdjust="0"/>
  </p:normalViewPr>
  <p:slideViewPr>
    <p:cSldViewPr>
      <p:cViewPr varScale="1">
        <p:scale>
          <a:sx n="77" d="100"/>
          <a:sy n="77" d="100"/>
        </p:scale>
        <p:origin x="1867" y="62"/>
      </p:cViewPr>
      <p:guideLst>
        <p:guide orient="horz" pos="1152"/>
        <p:guide pos="2016"/>
      </p:guideLst>
    </p:cSldViewPr>
  </p:slideViewPr>
  <p:outlineViewPr>
    <p:cViewPr>
      <p:scale>
        <a:sx n="66" d="100"/>
        <a:sy n="66" d="100"/>
      </p:scale>
      <p:origin x="0" y="-8653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F81060AE-71FC-427C-95DE-031CF24CF33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C8F3923C-B376-4574-9461-D2E5DD1A0C7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6" name="Rectangle 4">
            <a:extLst>
              <a:ext uri="{FF2B5EF4-FFF2-40B4-BE49-F238E27FC236}">
                <a16:creationId xmlns:a16="http://schemas.microsoft.com/office/drawing/2014/main" id="{07BF0502-F18C-4D9E-8CA6-6801388107DC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7" name="Rectangle 5">
            <a:extLst>
              <a:ext uri="{FF2B5EF4-FFF2-40B4-BE49-F238E27FC236}">
                <a16:creationId xmlns:a16="http://schemas.microsoft.com/office/drawing/2014/main" id="{02EF07CE-638A-4FC3-89BE-1250A423703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1A29F75B-2663-4985-84F7-5FA6913458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9AD837EC-A8D2-4A3F-A797-E20B6DB36C8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A718CEF3-12E7-4214-A114-25DA18230A93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>
            <a:extLst>
              <a:ext uri="{FF2B5EF4-FFF2-40B4-BE49-F238E27FC236}">
                <a16:creationId xmlns:a16="http://schemas.microsoft.com/office/drawing/2014/main" id="{C4DC5E03-8989-4B01-8309-ED732B73440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1EB1385F-6F50-4D83-9DF9-906A0C27868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BAD4413E-4C76-4D50-8C1E-9BDDAE0766A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71D12DD5-4D44-4B96-9E66-647790ED55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C9D6896-330A-44EC-9C31-AF25AB2523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18">
            <a:extLst>
              <a:ext uri="{FF2B5EF4-FFF2-40B4-BE49-F238E27FC236}">
                <a16:creationId xmlns:a16="http://schemas.microsoft.com/office/drawing/2014/main" id="{271CF399-59B7-44F8-A6AC-D4B4509AA2B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4095DF-745C-4E7D-97D2-DA2C053F2616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5" name="Rectangle 19">
            <a:extLst>
              <a:ext uri="{FF2B5EF4-FFF2-40B4-BE49-F238E27FC236}">
                <a16:creationId xmlns:a16="http://schemas.microsoft.com/office/drawing/2014/main" id="{CB0E813F-4E6F-43B4-B69C-5A269DEABE2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  <p:sp>
        <p:nvSpPr>
          <p:cNvPr id="6" name="Rectangle 20">
            <a:extLst>
              <a:ext uri="{FF2B5EF4-FFF2-40B4-BE49-F238E27FC236}">
                <a16:creationId xmlns:a16="http://schemas.microsoft.com/office/drawing/2014/main" id="{7EA9F967-0282-4EF2-BD9C-20007D6CE4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9C2E11-2DAD-48FB-ACE2-5456CCE9A4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021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8">
            <a:extLst>
              <a:ext uri="{FF2B5EF4-FFF2-40B4-BE49-F238E27FC236}">
                <a16:creationId xmlns:a16="http://schemas.microsoft.com/office/drawing/2014/main" id="{792B64FD-13FE-406D-AFA2-AE37A4016B5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6D79CE-96E6-42C6-A7D5-0552A93D8977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5" name="Rectangle 19">
            <a:extLst>
              <a:ext uri="{FF2B5EF4-FFF2-40B4-BE49-F238E27FC236}">
                <a16:creationId xmlns:a16="http://schemas.microsoft.com/office/drawing/2014/main" id="{36B25C0A-FD59-4012-BFDE-EC0A0BCEF1A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  <p:sp>
        <p:nvSpPr>
          <p:cNvPr id="6" name="Rectangle 20">
            <a:extLst>
              <a:ext uri="{FF2B5EF4-FFF2-40B4-BE49-F238E27FC236}">
                <a16:creationId xmlns:a16="http://schemas.microsoft.com/office/drawing/2014/main" id="{5206D30D-0A24-47C9-8BB1-7D3CACF2492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578C78-3A8C-46DD-957F-89CD9FCAE0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575761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0350" y="1219200"/>
            <a:ext cx="1771650" cy="4953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200"/>
            <a:ext cx="5162550" cy="4953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8">
            <a:extLst>
              <a:ext uri="{FF2B5EF4-FFF2-40B4-BE49-F238E27FC236}">
                <a16:creationId xmlns:a16="http://schemas.microsoft.com/office/drawing/2014/main" id="{616D9295-AE47-4A75-BA77-A4909BBC546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A63486-C77F-4EF8-86F8-8B46BFD07119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5" name="Rectangle 19">
            <a:extLst>
              <a:ext uri="{FF2B5EF4-FFF2-40B4-BE49-F238E27FC236}">
                <a16:creationId xmlns:a16="http://schemas.microsoft.com/office/drawing/2014/main" id="{537EF929-4298-41F4-B22F-EAE6732525A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  <p:sp>
        <p:nvSpPr>
          <p:cNvPr id="6" name="Rectangle 20">
            <a:extLst>
              <a:ext uri="{FF2B5EF4-FFF2-40B4-BE49-F238E27FC236}">
                <a16:creationId xmlns:a16="http://schemas.microsoft.com/office/drawing/2014/main" id="{93AE0A55-B869-4368-8A9F-CBABCE9A1EA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BF58BC-7696-4918-BBDA-46E9ADAC89D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68532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1777FD-B9FC-4301-8948-A57AADA32E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84D19-10F8-4F7D-A7B8-729D0CE74317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31D468-6DD6-48C5-82D6-8AA8D079F5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9A7DA6-37F3-4E19-A882-9107F6158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D5C3E9-100E-438C-B985-E02998220C6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48088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345EFB-B246-4C74-A669-6C303D93E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6D4C33-047A-4936-9911-D16557497ADD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29887D-A8FB-4B0B-8BAB-B50231DA93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B821FE-5D38-42C8-8901-FB103ADB11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3F108-2015-4420-9D85-90B77B58356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31400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30C098-C63F-4125-8A6B-391BA9C6BC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39036E-91EF-4E55-B517-BECA26BE1E92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95AADD-D1DF-42C6-BBDA-4572908977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DEAD24-95D6-48B2-BCA2-48EE3EF43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8EF7F6-D930-4D9F-B17E-196A3E77BA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37768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20D6759-F1C3-4AF5-928B-36FFFC09E4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4EBA3-5DB9-4E7A-83F5-B839184660B0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E0AEC01-6C9E-4731-8398-714C2235A8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3875120-320F-4D18-8383-E00228082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2959BF-4FDD-482A-BA8D-04D7FD5C10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6005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2807865-FE83-446D-B63C-EA3CF537B9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6C8B8-C129-47E3-A423-EE0579DF86CA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18BD207-605E-4E37-BC3A-FDD1B59167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350BA30-0AB4-4AFD-9A97-D0CBD29C6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120F74-6F1A-42EF-9E3E-A52C522EF9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28187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D1140BD-BE4A-43FF-BE26-2EE1D0309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D56935-E398-46B1-A5C9-D6C358B2F969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E246606-7691-4F94-A743-056881F838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FB95DA-BB16-4687-A450-72C8B800EB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22939-606B-495C-A408-837943E62C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62295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2E5FB0C-2154-42AB-9629-9ED12B4B0F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FEFB4C-DA63-47CD-89A6-9CE7A9F2BEA5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75D1102-3E0E-470E-A759-8807CEC1CC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D4A630B-277C-4EFE-875C-3BE584FC3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1D3ED-8B6F-4B2A-B410-3DC962B4F9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73528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9D58401-AA0D-4CE5-8BC9-5AE24B19F1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59264-2855-4A85-A2BA-271AA1FA0D1F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24D6753-619C-40BF-B3FB-F7CD8C04E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11C249F-87A8-4851-A442-1E2C10CF8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31155-45D4-4642-873D-A8DA2CD6F2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70326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8">
            <a:extLst>
              <a:ext uri="{FF2B5EF4-FFF2-40B4-BE49-F238E27FC236}">
                <a16:creationId xmlns:a16="http://schemas.microsoft.com/office/drawing/2014/main" id="{8854A22A-462A-4C48-9F35-DF0805A1EE4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580A8D-55AF-4407-AB32-1F4588DE20D4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5" name="Rectangle 19">
            <a:extLst>
              <a:ext uri="{FF2B5EF4-FFF2-40B4-BE49-F238E27FC236}">
                <a16:creationId xmlns:a16="http://schemas.microsoft.com/office/drawing/2014/main" id="{CCA1DB33-3377-44E5-9A3B-8A0110E627A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  <p:sp>
        <p:nvSpPr>
          <p:cNvPr id="6" name="Rectangle 20">
            <a:extLst>
              <a:ext uri="{FF2B5EF4-FFF2-40B4-BE49-F238E27FC236}">
                <a16:creationId xmlns:a16="http://schemas.microsoft.com/office/drawing/2014/main" id="{D8A17828-A61E-4103-92F0-F4DBA61194E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9FD19-A407-4D50-AE35-33587048C7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42321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B159C7B-89FE-441A-AE55-1A0D913A67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B4B074-D40A-41E9-8A4D-1DD6054AB9D2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765EA30-5E7A-45A7-8D5E-33015E1C01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658ACD4-A322-4035-99F7-ACCA3A0A8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77A7A-A7C4-4AE8-8EBC-2B22A6EB30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64770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776A29-258E-4977-958A-82F5B6A2A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D045FC-17BE-4EE6-B9BC-E3E965C7BACB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63223-8133-403D-8F8F-54C0F6BFC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519E87-12CA-4E1B-88F2-DF752500C4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6B3639-80AC-4D7D-A39D-244FA9C060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61103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DC8CC2-9E04-4493-9546-1E32C1EE43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5B573-CE31-4C44-83A4-1451A025CAA8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F56C5F-4AEB-4EC0-B1B2-A15529FFE2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98D2D7-ADEE-4DF0-876A-7583B725A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8EEE2-2FE8-4480-B08E-26441F46FE7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3417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27F365A-4DDB-4717-A9FC-0E77A7AE0A28}"/>
              </a:ext>
            </a:extLst>
          </p:cNvPr>
          <p:cNvSpPr/>
          <p:nvPr userDrawn="1"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E390A63-E719-4205-AA03-135C3F514614}"/>
              </a:ext>
            </a:extLst>
          </p:cNvPr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31A2E79-D516-40E6-BCBC-BFD70CEB076D}"/>
              </a:ext>
            </a:extLst>
          </p:cNvPr>
          <p:cNvCxnSpPr/>
          <p:nvPr/>
        </p:nvCxnSpPr>
        <p:spPr>
          <a:xfrm>
            <a:off x="822325" y="4360863"/>
            <a:ext cx="4181475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hort Copyright">
            <a:extLst>
              <a:ext uri="{FF2B5EF4-FFF2-40B4-BE49-F238E27FC236}">
                <a16:creationId xmlns:a16="http://schemas.microsoft.com/office/drawing/2014/main" id="{5B4F02F2-D61F-4EC4-91D7-0BC9FD88515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001000" y="6553428"/>
            <a:ext cx="31908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800" dirty="0">
                <a:solidFill>
                  <a:schemeClr val="bg1"/>
                </a:solidFill>
              </a:rPr>
              <a:t>8-</a:t>
            </a:r>
            <a:fld id="{38FAC352-1F16-40BD-9319-889162353E1A}" type="slidenum">
              <a:rPr lang="en-US" altLang="en-US" sz="800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altLang="en-US" sz="80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/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4F593DF6-34C6-4992-849E-163F5B6947F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800" y="5715000"/>
            <a:ext cx="7772400" cy="3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502184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ort Copyright">
            <a:extLst>
              <a:ext uri="{FF2B5EF4-FFF2-40B4-BE49-F238E27FC236}">
                <a16:creationId xmlns:a16="http://schemas.microsoft.com/office/drawing/2014/main" id="{27710BBF-6468-4B47-8C54-13AC754FFEC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8113" y="6553200"/>
            <a:ext cx="123348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800">
                <a:solidFill>
                  <a:schemeClr val="bg1"/>
                </a:solidFill>
              </a:rPr>
              <a:t>© McGraw Hill</a:t>
            </a:r>
          </a:p>
        </p:txBody>
      </p:sp>
      <p:sp>
        <p:nvSpPr>
          <p:cNvPr id="5" name="Short Copyright">
            <a:extLst>
              <a:ext uri="{FF2B5EF4-FFF2-40B4-BE49-F238E27FC236}">
                <a16:creationId xmlns:a16="http://schemas.microsoft.com/office/drawing/2014/main" id="{3BA2C387-F889-46B5-9DAA-B8B0BB0E0C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001000" y="6553200"/>
            <a:ext cx="31908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800" dirty="0">
                <a:solidFill>
                  <a:schemeClr val="bg1"/>
                </a:solidFill>
              </a:rPr>
              <a:t>8-</a:t>
            </a:r>
            <a:fld id="{667A2876-106C-4427-9939-567F03251CD6}" type="slidenum">
              <a:rPr lang="en-US" altLang="en-US" sz="800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altLang="en-US" sz="80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08157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ort Copyright">
            <a:extLst>
              <a:ext uri="{FF2B5EF4-FFF2-40B4-BE49-F238E27FC236}">
                <a16:creationId xmlns:a16="http://schemas.microsoft.com/office/drawing/2014/main" id="{F60DAE13-1D75-41A9-ACE9-90A4CC0FAF5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8113" y="6553200"/>
            <a:ext cx="123348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800" dirty="0">
                <a:solidFill>
                  <a:schemeClr val="bg1"/>
                </a:solidFill>
              </a:rPr>
              <a:t>© McGraw Hill</a:t>
            </a:r>
          </a:p>
        </p:txBody>
      </p:sp>
      <p:sp>
        <p:nvSpPr>
          <p:cNvPr id="13" name="Short Copyright">
            <a:extLst>
              <a:ext uri="{FF2B5EF4-FFF2-40B4-BE49-F238E27FC236}">
                <a16:creationId xmlns:a16="http://schemas.microsoft.com/office/drawing/2014/main" id="{376E1F57-F03B-43DF-8124-C443F5D1625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001000" y="6553200"/>
            <a:ext cx="31908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800" dirty="0">
                <a:solidFill>
                  <a:schemeClr val="bg1"/>
                </a:solidFill>
              </a:rPr>
              <a:t>8-</a:t>
            </a:r>
            <a:fld id="{1D4819A7-67EB-4684-948B-54830B039028}" type="slidenum">
              <a:rPr lang="en-US" altLang="en-US" sz="800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altLang="en-US" sz="80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325" y="1846263"/>
            <a:ext cx="7543800" cy="515937"/>
          </a:xfrm>
        </p:spPr>
        <p:txBody>
          <a:bodyPr/>
          <a:lstStyle>
            <a:lvl1pPr marL="0" indent="0">
              <a:spcBef>
                <a:spcPts val="1000"/>
              </a:spcBef>
              <a:spcAft>
                <a:spcPts val="0"/>
              </a:spcAft>
              <a:buNone/>
              <a:defRPr/>
            </a:lvl1pPr>
            <a:lvl2pPr marL="292608" indent="-292608">
              <a:spcBef>
                <a:spcPts val="1000"/>
              </a:spcBef>
              <a:spcAft>
                <a:spcPts val="0"/>
              </a:spcAft>
              <a:buClr>
                <a:srgbClr val="AB620E"/>
              </a:buClr>
              <a:buFont typeface="Arial" panose="020B0604020202020204" pitchFamily="34" charset="0"/>
              <a:buChar char="•"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F023099-4E1A-4B4E-A186-EFFFC54CCB5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820948" y="2514600"/>
            <a:ext cx="7543800" cy="515937"/>
          </a:xfrm>
        </p:spPr>
        <p:txBody>
          <a:bodyPr/>
          <a:lstStyle>
            <a:lvl1pPr marL="0" indent="0">
              <a:spcBef>
                <a:spcPts val="1000"/>
              </a:spcBef>
              <a:spcAft>
                <a:spcPts val="0"/>
              </a:spcAft>
              <a:buNone/>
              <a:defRPr/>
            </a:lvl1pPr>
            <a:lvl2pPr marL="292608" indent="-292608">
              <a:spcBef>
                <a:spcPts val="1000"/>
              </a:spcBef>
              <a:spcAft>
                <a:spcPts val="0"/>
              </a:spcAft>
              <a:buClr>
                <a:srgbClr val="AB620E"/>
              </a:buClr>
              <a:buFont typeface="Arial" panose="020B0604020202020204" pitchFamily="34" charset="0"/>
              <a:buChar char="•"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7CEE6C3-EFDC-40C2-95C4-A0DF2771AA9B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820948" y="3200400"/>
            <a:ext cx="7543800" cy="515937"/>
          </a:xfrm>
        </p:spPr>
        <p:txBody>
          <a:bodyPr/>
          <a:lstStyle>
            <a:lvl1pPr marL="0" indent="0">
              <a:spcBef>
                <a:spcPts val="1000"/>
              </a:spcBef>
              <a:spcAft>
                <a:spcPts val="0"/>
              </a:spcAft>
              <a:buNone/>
              <a:defRPr/>
            </a:lvl1pPr>
            <a:lvl2pPr marL="292608" indent="-292608">
              <a:spcBef>
                <a:spcPts val="1000"/>
              </a:spcBef>
              <a:spcAft>
                <a:spcPts val="0"/>
              </a:spcAft>
              <a:buClr>
                <a:srgbClr val="AB620E"/>
              </a:buClr>
              <a:buFont typeface="Arial" panose="020B0604020202020204" pitchFamily="34" charset="0"/>
              <a:buChar char="•"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CEA912C-41EA-41D3-B10E-E033A1A10ABF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20948" y="3844926"/>
            <a:ext cx="7543800" cy="515937"/>
          </a:xfrm>
        </p:spPr>
        <p:txBody>
          <a:bodyPr/>
          <a:lstStyle>
            <a:lvl1pPr marL="0" indent="0">
              <a:spcBef>
                <a:spcPts val="1000"/>
              </a:spcBef>
              <a:spcAft>
                <a:spcPts val="0"/>
              </a:spcAft>
              <a:buNone/>
              <a:defRPr/>
            </a:lvl1pPr>
            <a:lvl2pPr marL="292608" indent="-292608">
              <a:spcBef>
                <a:spcPts val="1000"/>
              </a:spcBef>
              <a:spcAft>
                <a:spcPts val="0"/>
              </a:spcAft>
              <a:buClr>
                <a:srgbClr val="AB620E"/>
              </a:buClr>
              <a:buFont typeface="Arial" panose="020B0604020202020204" pitchFamily="34" charset="0"/>
              <a:buChar char="•"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29C9F59-2C0B-491F-A692-081C2F52EE21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819571" y="4513263"/>
            <a:ext cx="7543800" cy="515937"/>
          </a:xfrm>
        </p:spPr>
        <p:txBody>
          <a:bodyPr/>
          <a:lstStyle>
            <a:lvl1pPr marL="0" indent="0">
              <a:spcBef>
                <a:spcPts val="1000"/>
              </a:spcBef>
              <a:spcAft>
                <a:spcPts val="0"/>
              </a:spcAft>
              <a:buNone/>
              <a:defRPr/>
            </a:lvl1pPr>
            <a:lvl2pPr marL="292608" indent="-292608">
              <a:spcBef>
                <a:spcPts val="1000"/>
              </a:spcBef>
              <a:spcAft>
                <a:spcPts val="0"/>
              </a:spcAft>
              <a:buClr>
                <a:srgbClr val="AB620E"/>
              </a:buClr>
              <a:buFont typeface="Arial" panose="020B0604020202020204" pitchFamily="34" charset="0"/>
              <a:buChar char="•"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CCA7483-8FAD-475A-A1F8-50B4228C965F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19571" y="5199063"/>
            <a:ext cx="7543800" cy="515937"/>
          </a:xfrm>
        </p:spPr>
        <p:txBody>
          <a:bodyPr/>
          <a:lstStyle>
            <a:lvl1pPr marL="0" indent="0">
              <a:spcBef>
                <a:spcPts val="1000"/>
              </a:spcBef>
              <a:spcAft>
                <a:spcPts val="0"/>
              </a:spcAft>
              <a:buNone/>
              <a:defRPr/>
            </a:lvl1pPr>
            <a:lvl2pPr marL="292608" indent="-292608">
              <a:spcBef>
                <a:spcPts val="1000"/>
              </a:spcBef>
              <a:spcAft>
                <a:spcPts val="0"/>
              </a:spcAft>
              <a:buClr>
                <a:srgbClr val="AB620E"/>
              </a:buClr>
              <a:buFont typeface="Arial" panose="020B0604020202020204" pitchFamily="34" charset="0"/>
              <a:buChar char="•"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2DA09C9D-BFAD-4B5E-8AA0-42E8E608693A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820948" y="5808663"/>
            <a:ext cx="7543800" cy="515937"/>
          </a:xfrm>
        </p:spPr>
        <p:txBody>
          <a:bodyPr/>
          <a:lstStyle>
            <a:lvl1pPr marL="0" indent="0">
              <a:spcBef>
                <a:spcPts val="1000"/>
              </a:spcBef>
              <a:spcAft>
                <a:spcPts val="0"/>
              </a:spcAft>
              <a:buNone/>
              <a:defRPr/>
            </a:lvl1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914421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75DF50E-0E8C-44D9-9BE3-90F97579A13E}"/>
              </a:ext>
            </a:extLst>
          </p:cNvPr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6F6D2F7-613A-4777-8D34-B43B69D65F1B}"/>
              </a:ext>
            </a:extLst>
          </p:cNvPr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1FF4263-F6E3-4A3E-A7E6-209C1F48E680}"/>
              </a:ext>
            </a:extLst>
          </p:cNvPr>
          <p:cNvCxnSpPr/>
          <p:nvPr/>
        </p:nvCxnSpPr>
        <p:spPr>
          <a:xfrm>
            <a:off x="906463" y="4343400"/>
            <a:ext cx="740568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hort Copyright">
            <a:extLst>
              <a:ext uri="{FF2B5EF4-FFF2-40B4-BE49-F238E27FC236}">
                <a16:creationId xmlns:a16="http://schemas.microsoft.com/office/drawing/2014/main" id="{8AEFB0BE-AC6F-4659-9AC0-F6EFDFE5B9C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8113" y="6553200"/>
            <a:ext cx="123348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800">
                <a:solidFill>
                  <a:schemeClr val="bg1"/>
                </a:solidFill>
              </a:rPr>
              <a:t>© McGraw Hill</a:t>
            </a:r>
          </a:p>
        </p:txBody>
      </p:sp>
      <p:sp>
        <p:nvSpPr>
          <p:cNvPr id="8" name="Short Copyright">
            <a:extLst>
              <a:ext uri="{FF2B5EF4-FFF2-40B4-BE49-F238E27FC236}">
                <a16:creationId xmlns:a16="http://schemas.microsoft.com/office/drawing/2014/main" id="{DA74F0F6-FC1E-4399-8F02-BB04F3EAC9C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001000" y="6553200"/>
            <a:ext cx="31908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800" dirty="0">
                <a:solidFill>
                  <a:schemeClr val="bg1"/>
                </a:solidFill>
              </a:rPr>
              <a:t>3-</a:t>
            </a:r>
            <a:fld id="{91CE16F9-2D63-42CE-8054-5858519FF943}" type="slidenum">
              <a:rPr lang="en-US" altLang="en-US" sz="800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altLang="en-US" sz="80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Ctr="0"/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3C471A6D-7498-44CB-947A-DACB86DBE6C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22325" y="6459538"/>
            <a:ext cx="1854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64B160-5EFB-44FB-ADCE-65FFD3DEBCCE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9747D993-99A0-4BC6-A858-C63E628DA6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65425" y="6459538"/>
            <a:ext cx="36163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618478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ort Copyright">
            <a:extLst>
              <a:ext uri="{FF2B5EF4-FFF2-40B4-BE49-F238E27FC236}">
                <a16:creationId xmlns:a16="http://schemas.microsoft.com/office/drawing/2014/main" id="{37ED16F2-636E-4B86-97EF-06B475B01E4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8113" y="6553200"/>
            <a:ext cx="123348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800">
                <a:solidFill>
                  <a:schemeClr val="bg1"/>
                </a:solidFill>
              </a:rPr>
              <a:t>© McGraw Hill</a:t>
            </a:r>
          </a:p>
        </p:txBody>
      </p:sp>
      <p:sp>
        <p:nvSpPr>
          <p:cNvPr id="6" name="Short Copyright">
            <a:extLst>
              <a:ext uri="{FF2B5EF4-FFF2-40B4-BE49-F238E27FC236}">
                <a16:creationId xmlns:a16="http://schemas.microsoft.com/office/drawing/2014/main" id="{DE811E1D-1EC5-4B56-9F1B-ED4E5484E4B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001000" y="6553200"/>
            <a:ext cx="31908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800" dirty="0">
                <a:solidFill>
                  <a:schemeClr val="bg1"/>
                </a:solidFill>
              </a:rPr>
              <a:t>3-</a:t>
            </a:r>
            <a:fld id="{DAD64777-ACA4-444A-A155-4D26C961B4DE}" type="slidenum">
              <a:rPr lang="en-US" altLang="en-US" sz="800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altLang="en-US" sz="800" dirty="0">
              <a:solidFill>
                <a:schemeClr val="bg1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CA07547-3729-4A5B-A979-F264B443E3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22325" y="6459538"/>
            <a:ext cx="1854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B80A78-2367-4BE1-BC5F-394F5C5BC41E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FCD6FAD-93C4-4B59-9F59-D5A1D326F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65425" y="6459538"/>
            <a:ext cx="36163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8707516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ort Copyright">
            <a:extLst>
              <a:ext uri="{FF2B5EF4-FFF2-40B4-BE49-F238E27FC236}">
                <a16:creationId xmlns:a16="http://schemas.microsoft.com/office/drawing/2014/main" id="{74AAA5AE-D788-4762-9D7E-6B6159E9003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8113" y="6553200"/>
            <a:ext cx="123348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800">
                <a:solidFill>
                  <a:schemeClr val="bg1"/>
                </a:solidFill>
              </a:rPr>
              <a:t>© McGraw Hill</a:t>
            </a:r>
          </a:p>
        </p:txBody>
      </p:sp>
      <p:sp>
        <p:nvSpPr>
          <p:cNvPr id="8" name="Short Copyright">
            <a:extLst>
              <a:ext uri="{FF2B5EF4-FFF2-40B4-BE49-F238E27FC236}">
                <a16:creationId xmlns:a16="http://schemas.microsoft.com/office/drawing/2014/main" id="{1BA0463F-4C8A-4F84-BB8C-DC42A95621D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001000" y="6553200"/>
            <a:ext cx="31908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800" dirty="0">
                <a:solidFill>
                  <a:schemeClr val="bg1"/>
                </a:solidFill>
              </a:rPr>
              <a:t>3-</a:t>
            </a:r>
            <a:fld id="{05C22572-FF07-457D-9B6F-5EEE20C3259D}" type="slidenum">
              <a:rPr lang="en-US" altLang="en-US" sz="800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altLang="en-US" sz="800" dirty="0">
              <a:solidFill>
                <a:schemeClr val="bg1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E81BB932-051F-4FDE-91D6-3FBAE4F2F5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22325" y="6459538"/>
            <a:ext cx="1854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F86AAD-180A-45EA-830F-28B0BBF49043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14A130-F9FF-45FE-A61C-7394439FFF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65425" y="6459538"/>
            <a:ext cx="36163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55122035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ort Copyright">
            <a:extLst>
              <a:ext uri="{FF2B5EF4-FFF2-40B4-BE49-F238E27FC236}">
                <a16:creationId xmlns:a16="http://schemas.microsoft.com/office/drawing/2014/main" id="{CBA15B80-0848-492D-B9A6-E58A391F16D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8113" y="6553200"/>
            <a:ext cx="123348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800">
                <a:solidFill>
                  <a:schemeClr val="bg1"/>
                </a:solidFill>
              </a:rPr>
              <a:t>© McGraw Hill</a:t>
            </a:r>
          </a:p>
        </p:txBody>
      </p:sp>
      <p:sp>
        <p:nvSpPr>
          <p:cNvPr id="4" name="Short Copyright">
            <a:extLst>
              <a:ext uri="{FF2B5EF4-FFF2-40B4-BE49-F238E27FC236}">
                <a16:creationId xmlns:a16="http://schemas.microsoft.com/office/drawing/2014/main" id="{803A67E4-C6A4-4308-8064-EA8AE78B584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001000" y="6553200"/>
            <a:ext cx="31908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800" dirty="0">
                <a:solidFill>
                  <a:schemeClr val="bg1"/>
                </a:solidFill>
              </a:rPr>
              <a:t>3-</a:t>
            </a:r>
            <a:fld id="{0676A28F-A354-4A6F-873B-331F8285BA38}" type="slidenum">
              <a:rPr lang="en-US" altLang="en-US" sz="800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altLang="en-US" sz="80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193C9DC-C901-4C05-9267-0A8D2092BC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22325" y="6459538"/>
            <a:ext cx="1854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E9D435-5432-4276-951E-17A8CDDFEA30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4EC3597-DEAD-429B-AC1B-116BF21DE4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65425" y="6459538"/>
            <a:ext cx="36163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403082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8">
            <a:extLst>
              <a:ext uri="{FF2B5EF4-FFF2-40B4-BE49-F238E27FC236}">
                <a16:creationId xmlns:a16="http://schemas.microsoft.com/office/drawing/2014/main" id="{0F4A1A40-A0BE-4BF9-B39E-82571E1A85D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F0334C-8DDC-4745-8870-241E9D15EFFA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5" name="Rectangle 19">
            <a:extLst>
              <a:ext uri="{FF2B5EF4-FFF2-40B4-BE49-F238E27FC236}">
                <a16:creationId xmlns:a16="http://schemas.microsoft.com/office/drawing/2014/main" id="{6F491118-7F43-4DDA-8307-611A6E9418C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  <p:sp>
        <p:nvSpPr>
          <p:cNvPr id="6" name="Rectangle 20">
            <a:extLst>
              <a:ext uri="{FF2B5EF4-FFF2-40B4-BE49-F238E27FC236}">
                <a16:creationId xmlns:a16="http://schemas.microsoft.com/office/drawing/2014/main" id="{600E8A00-5583-4554-B903-DB819DD49D6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1413A2-5667-4FC5-9CED-2B6D5A573B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588933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A3B1986-C060-4CC0-A59A-78A56396EFB9}"/>
              </a:ext>
            </a:extLst>
          </p:cNvPr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7DC9F0B-7619-418D-82FA-642D3BA08C10}"/>
              </a:ext>
            </a:extLst>
          </p:cNvPr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Short Copyright">
            <a:extLst>
              <a:ext uri="{FF2B5EF4-FFF2-40B4-BE49-F238E27FC236}">
                <a16:creationId xmlns:a16="http://schemas.microsoft.com/office/drawing/2014/main" id="{12833991-75D9-45D0-9C0A-DEEC2EA3CB0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8113" y="6553200"/>
            <a:ext cx="123348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800">
                <a:solidFill>
                  <a:schemeClr val="bg1"/>
                </a:solidFill>
              </a:rPr>
              <a:t>© McGraw Hill</a:t>
            </a:r>
          </a:p>
        </p:txBody>
      </p:sp>
      <p:sp>
        <p:nvSpPr>
          <p:cNvPr id="5" name="Short Copyright">
            <a:extLst>
              <a:ext uri="{FF2B5EF4-FFF2-40B4-BE49-F238E27FC236}">
                <a16:creationId xmlns:a16="http://schemas.microsoft.com/office/drawing/2014/main" id="{8399D3D5-2EB6-4252-B335-FE0852AC76D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001000" y="6553200"/>
            <a:ext cx="31908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800" dirty="0">
                <a:solidFill>
                  <a:schemeClr val="bg1"/>
                </a:solidFill>
              </a:rPr>
              <a:t>3-</a:t>
            </a:r>
            <a:fld id="{E556E7DD-52F7-4FB0-961C-FBDAE2F297B9}" type="slidenum">
              <a:rPr lang="en-US" altLang="en-US" sz="800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altLang="en-US" sz="800" dirty="0">
              <a:solidFill>
                <a:schemeClr val="bg1"/>
              </a:solidFill>
            </a:endParaRPr>
          </a:p>
        </p:txBody>
      </p:sp>
      <p:sp>
        <p:nvSpPr>
          <p:cNvPr id="6" name="Date Placeholder 6">
            <a:extLst>
              <a:ext uri="{FF2B5EF4-FFF2-40B4-BE49-F238E27FC236}">
                <a16:creationId xmlns:a16="http://schemas.microsoft.com/office/drawing/2014/main" id="{66B384BB-1895-4559-9E5A-070CEA6A59E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22325" y="6459538"/>
            <a:ext cx="1854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A26D98-F211-4663-9C0E-19DA17D88C2C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7" name="Footer Placeholder 7">
            <a:extLst>
              <a:ext uri="{FF2B5EF4-FFF2-40B4-BE49-F238E27FC236}">
                <a16:creationId xmlns:a16="http://schemas.microsoft.com/office/drawing/2014/main" id="{2DABAC1A-0413-415B-9561-92ADD12559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65425" y="6459538"/>
            <a:ext cx="361632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24355116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C9CA4D2-2264-46E3-9E82-6D669105CAFF}"/>
              </a:ext>
            </a:extLst>
          </p:cNvPr>
          <p:cNvSpPr/>
          <p:nvPr/>
        </p:nvSpPr>
        <p:spPr>
          <a:xfrm>
            <a:off x="0" y="0"/>
            <a:ext cx="303847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FEEC0AC-BE58-467D-8C32-E2DFCF793E4A}"/>
              </a:ext>
            </a:extLst>
          </p:cNvPr>
          <p:cNvSpPr/>
          <p:nvPr/>
        </p:nvSpPr>
        <p:spPr>
          <a:xfrm>
            <a:off x="3030538" y="0"/>
            <a:ext cx="4762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Short Copyright">
            <a:extLst>
              <a:ext uri="{FF2B5EF4-FFF2-40B4-BE49-F238E27FC236}">
                <a16:creationId xmlns:a16="http://schemas.microsoft.com/office/drawing/2014/main" id="{7DC9D3A3-0E1A-4F33-A566-00B7BC36FD7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001000" y="6553200"/>
            <a:ext cx="31908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800" dirty="0"/>
              <a:t>3-</a:t>
            </a:r>
            <a:fld id="{6787E202-C1E2-4DAD-B59E-B478447EBC38}" type="slidenum">
              <a:rPr lang="en-US" altLang="en-US" sz="800" smtClean="0"/>
              <a:pPr>
                <a:defRPr/>
              </a:pPr>
              <a:t>‹#›</a:t>
            </a:fld>
            <a:endParaRPr lang="en-US" altLang="en-US" sz="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/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Date Placeholder 4">
            <a:extLst>
              <a:ext uri="{FF2B5EF4-FFF2-40B4-BE49-F238E27FC236}">
                <a16:creationId xmlns:a16="http://schemas.microsoft.com/office/drawing/2014/main" id="{E21BA48F-6D44-40D5-90C9-08A2449E9B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9250" y="6459538"/>
            <a:ext cx="1963738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C26D0257-2144-489C-8691-B089191C95B7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9" name="Footer Placeholder 5">
            <a:extLst>
              <a:ext uri="{FF2B5EF4-FFF2-40B4-BE49-F238E27FC236}">
                <a16:creationId xmlns:a16="http://schemas.microsoft.com/office/drawing/2014/main" id="{483F283E-1C13-45EB-A471-FF5030385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00450" y="6459538"/>
            <a:ext cx="3486150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94251437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039D790-5E10-4DF5-9959-85AAB4720AFD}"/>
              </a:ext>
            </a:extLst>
          </p:cNvPr>
          <p:cNvSpPr/>
          <p:nvPr/>
        </p:nvSpPr>
        <p:spPr>
          <a:xfrm>
            <a:off x="0" y="4953000"/>
            <a:ext cx="9142413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3B2BE2-F709-4EF8-92D6-BAF250BB5FE0}"/>
              </a:ext>
            </a:extLst>
          </p:cNvPr>
          <p:cNvSpPr/>
          <p:nvPr/>
        </p:nvSpPr>
        <p:spPr>
          <a:xfrm>
            <a:off x="0" y="4914900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rtlCol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4">
            <a:extLst>
              <a:ext uri="{FF2B5EF4-FFF2-40B4-BE49-F238E27FC236}">
                <a16:creationId xmlns:a16="http://schemas.microsoft.com/office/drawing/2014/main" id="{EBB77C36-689F-4444-93E7-828F954158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22325" y="6459538"/>
            <a:ext cx="1854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DCEB06-8477-4231-9E07-721BDEDC1206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D63EBD04-0446-42A6-87B1-3A1A1B161A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65425" y="6459538"/>
            <a:ext cx="36163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8F626C36-207C-4CCF-A706-5B6B361935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542734-8058-45C7-8E8F-56A48665C6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30736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ort Copyright">
            <a:extLst>
              <a:ext uri="{FF2B5EF4-FFF2-40B4-BE49-F238E27FC236}">
                <a16:creationId xmlns:a16="http://schemas.microsoft.com/office/drawing/2014/main" id="{04AFB1A8-C335-44C0-8026-6D1D9C8FD3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8113" y="6553200"/>
            <a:ext cx="123348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800">
                <a:solidFill>
                  <a:schemeClr val="bg1"/>
                </a:solidFill>
              </a:rPr>
              <a:t>© McGraw Hill</a:t>
            </a:r>
          </a:p>
        </p:txBody>
      </p:sp>
      <p:sp>
        <p:nvSpPr>
          <p:cNvPr id="5" name="Short Copyright">
            <a:extLst>
              <a:ext uri="{FF2B5EF4-FFF2-40B4-BE49-F238E27FC236}">
                <a16:creationId xmlns:a16="http://schemas.microsoft.com/office/drawing/2014/main" id="{8F680E1A-C68E-4CA5-82C0-F48FFF02E36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001000" y="6553200"/>
            <a:ext cx="31908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800" dirty="0">
                <a:solidFill>
                  <a:schemeClr val="bg1"/>
                </a:solidFill>
              </a:rPr>
              <a:t>3-</a:t>
            </a:r>
            <a:fld id="{2362B06F-DB04-4CD7-AA99-1C98FD5B8802}" type="slidenum">
              <a:rPr lang="en-US" altLang="en-US" sz="800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altLang="en-US" sz="80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78F6B753-3412-4AD6-815C-35F19B6F43D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22325" y="6459538"/>
            <a:ext cx="1854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A00710-356B-4728-AC3F-29498F0A86CE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B2C5D656-1BA3-47B2-96A6-24EF45293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65425" y="6459538"/>
            <a:ext cx="36163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0444197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3034925-4741-40B3-B003-C1230D9C7CD0}"/>
              </a:ext>
            </a:extLst>
          </p:cNvPr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D873749-CA8A-4639-8165-27B73C3FA8CB}"/>
              </a:ext>
            </a:extLst>
          </p:cNvPr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Short Copyright">
            <a:extLst>
              <a:ext uri="{FF2B5EF4-FFF2-40B4-BE49-F238E27FC236}">
                <a16:creationId xmlns:a16="http://schemas.microsoft.com/office/drawing/2014/main" id="{A0E21E5E-84F8-4388-A04C-460B62A7C6B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8113" y="6553200"/>
            <a:ext cx="123348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800">
                <a:solidFill>
                  <a:schemeClr val="bg1"/>
                </a:solidFill>
              </a:rPr>
              <a:t>© McGraw Hill</a:t>
            </a:r>
          </a:p>
        </p:txBody>
      </p:sp>
      <p:sp>
        <p:nvSpPr>
          <p:cNvPr id="7" name="Short Copyright">
            <a:extLst>
              <a:ext uri="{FF2B5EF4-FFF2-40B4-BE49-F238E27FC236}">
                <a16:creationId xmlns:a16="http://schemas.microsoft.com/office/drawing/2014/main" id="{0ABF4B14-621E-4C9D-A458-29ECD61AD46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001000" y="6553200"/>
            <a:ext cx="31908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800" dirty="0">
                <a:solidFill>
                  <a:schemeClr val="bg1"/>
                </a:solidFill>
              </a:rPr>
              <a:t>3-</a:t>
            </a:r>
            <a:fld id="{4649DC5B-7E30-4961-AB75-19044E0A3605}" type="slidenum">
              <a:rPr lang="en-US" altLang="en-US" sz="800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altLang="en-US" sz="800" dirty="0">
              <a:solidFill>
                <a:schemeClr val="bg1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F09B3392-178F-4E78-A121-0658FF7007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22325" y="6459538"/>
            <a:ext cx="1854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ED8AFD-1FB3-4E4B-9D41-4765A2579935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58EEE19C-DB25-4A6E-A825-63AF3D67C2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65425" y="6459538"/>
            <a:ext cx="36163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397588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5400" y="2819400"/>
            <a:ext cx="3467100" cy="335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4900" y="2819400"/>
            <a:ext cx="3467100" cy="335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8">
            <a:extLst>
              <a:ext uri="{FF2B5EF4-FFF2-40B4-BE49-F238E27FC236}">
                <a16:creationId xmlns:a16="http://schemas.microsoft.com/office/drawing/2014/main" id="{FE87BB7D-3E62-4C8A-8D83-312E87C629C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43475E-BD86-4ABB-9AFB-8D95F26E4DCC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6" name="Rectangle 19">
            <a:extLst>
              <a:ext uri="{FF2B5EF4-FFF2-40B4-BE49-F238E27FC236}">
                <a16:creationId xmlns:a16="http://schemas.microsoft.com/office/drawing/2014/main" id="{1ED3FFE8-BD16-415B-A63A-9B425BE3776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  <p:sp>
        <p:nvSpPr>
          <p:cNvPr id="7" name="Rectangle 20">
            <a:extLst>
              <a:ext uri="{FF2B5EF4-FFF2-40B4-BE49-F238E27FC236}">
                <a16:creationId xmlns:a16="http://schemas.microsoft.com/office/drawing/2014/main" id="{BACF53FD-6B59-4D1C-9F0D-AFADCEE0CEF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1B0378-602B-47F7-9791-BF44A4506A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90208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8">
            <a:extLst>
              <a:ext uri="{FF2B5EF4-FFF2-40B4-BE49-F238E27FC236}">
                <a16:creationId xmlns:a16="http://schemas.microsoft.com/office/drawing/2014/main" id="{4D52B771-54AA-4910-9CFB-DC8C6461014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003C9B-4AE9-4A54-81BA-3FACF12747F8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8" name="Rectangle 19">
            <a:extLst>
              <a:ext uri="{FF2B5EF4-FFF2-40B4-BE49-F238E27FC236}">
                <a16:creationId xmlns:a16="http://schemas.microsoft.com/office/drawing/2014/main" id="{E2E68909-91BC-48BE-8270-CD7A9209C0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  <p:sp>
        <p:nvSpPr>
          <p:cNvPr id="9" name="Rectangle 20">
            <a:extLst>
              <a:ext uri="{FF2B5EF4-FFF2-40B4-BE49-F238E27FC236}">
                <a16:creationId xmlns:a16="http://schemas.microsoft.com/office/drawing/2014/main" id="{80BC174D-DB0F-4FBC-BB5B-D7D66D81DBE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1E0EE6-1709-4000-95F0-765F34789F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0843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8">
            <a:extLst>
              <a:ext uri="{FF2B5EF4-FFF2-40B4-BE49-F238E27FC236}">
                <a16:creationId xmlns:a16="http://schemas.microsoft.com/office/drawing/2014/main" id="{1883AC4A-DC83-457B-82E8-E27A0853534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2A3609-E824-4743-AE2A-17433DB5A4DD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4" name="Rectangle 19">
            <a:extLst>
              <a:ext uri="{FF2B5EF4-FFF2-40B4-BE49-F238E27FC236}">
                <a16:creationId xmlns:a16="http://schemas.microsoft.com/office/drawing/2014/main" id="{B519659A-137D-4DE7-8294-117EA348D1B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  <p:sp>
        <p:nvSpPr>
          <p:cNvPr id="5" name="Rectangle 20">
            <a:extLst>
              <a:ext uri="{FF2B5EF4-FFF2-40B4-BE49-F238E27FC236}">
                <a16:creationId xmlns:a16="http://schemas.microsoft.com/office/drawing/2014/main" id="{FF151562-21DA-4DD3-B369-EB71C9EB5A5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901A03-0A4C-451B-B18D-2E0351D83B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149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:a16="http://schemas.microsoft.com/office/drawing/2014/main" id="{69DE9725-227D-48D0-99E6-3D8BE1357C3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B30565-ED6A-4FD0-8FE5-8DC682431782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3" name="Rectangle 19">
            <a:extLst>
              <a:ext uri="{FF2B5EF4-FFF2-40B4-BE49-F238E27FC236}">
                <a16:creationId xmlns:a16="http://schemas.microsoft.com/office/drawing/2014/main" id="{B914E752-7723-4BB1-A7D8-99A60AA9DBB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  <p:sp>
        <p:nvSpPr>
          <p:cNvPr id="4" name="Rectangle 20">
            <a:extLst>
              <a:ext uri="{FF2B5EF4-FFF2-40B4-BE49-F238E27FC236}">
                <a16:creationId xmlns:a16="http://schemas.microsoft.com/office/drawing/2014/main" id="{0DC5EA4A-0354-4765-9498-42076913CCA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9AC5DB-B9B6-4ACD-874D-D6DD11FB08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1805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8">
            <a:extLst>
              <a:ext uri="{FF2B5EF4-FFF2-40B4-BE49-F238E27FC236}">
                <a16:creationId xmlns:a16="http://schemas.microsoft.com/office/drawing/2014/main" id="{71A8DAA5-FDDA-498D-A644-4CAE24EA157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8EF8B9-107C-4613-8ECB-C4666819B0C8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6" name="Rectangle 19">
            <a:extLst>
              <a:ext uri="{FF2B5EF4-FFF2-40B4-BE49-F238E27FC236}">
                <a16:creationId xmlns:a16="http://schemas.microsoft.com/office/drawing/2014/main" id="{67312379-F6D5-4DE3-966D-18ECF91C88D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  <p:sp>
        <p:nvSpPr>
          <p:cNvPr id="7" name="Rectangle 20">
            <a:extLst>
              <a:ext uri="{FF2B5EF4-FFF2-40B4-BE49-F238E27FC236}">
                <a16:creationId xmlns:a16="http://schemas.microsoft.com/office/drawing/2014/main" id="{2427B9DF-B52C-49B0-9C5D-443182FA368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3CFDF6-F81A-4408-89B2-6F701F86BF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5871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8">
            <a:extLst>
              <a:ext uri="{FF2B5EF4-FFF2-40B4-BE49-F238E27FC236}">
                <a16:creationId xmlns:a16="http://schemas.microsoft.com/office/drawing/2014/main" id="{CFE3440A-9A5A-4695-9443-F49ABFAD5FC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566E94-4169-4723-AE9A-E3B3BF8C2CEA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6" name="Rectangle 19">
            <a:extLst>
              <a:ext uri="{FF2B5EF4-FFF2-40B4-BE49-F238E27FC236}">
                <a16:creationId xmlns:a16="http://schemas.microsoft.com/office/drawing/2014/main" id="{F70BB1A3-2C77-4C4B-AF3D-1A8C95739C1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  <p:sp>
        <p:nvSpPr>
          <p:cNvPr id="7" name="Rectangle 20">
            <a:extLst>
              <a:ext uri="{FF2B5EF4-FFF2-40B4-BE49-F238E27FC236}">
                <a16:creationId xmlns:a16="http://schemas.microsoft.com/office/drawing/2014/main" id="{8D4CEF6F-D543-4038-8337-D4A080B59C3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E89A48-D644-48D0-9FCC-D5F42C1EB6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1835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13EC4C6E-4685-4B0A-BA0E-F5C5AB12D6C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295400" y="2819400"/>
            <a:ext cx="70866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F36DBA93-9600-4F47-903D-7A2CA18C49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286000"/>
            <a:ext cx="533400" cy="533400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kumimoji="1" lang="en-US" altLang="en-US" sz="2400"/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3416A08F-B3D3-405F-A3CE-F6ED7948B6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2819400"/>
            <a:ext cx="533400" cy="533400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kumimoji="1" lang="en-US" altLang="en-US" sz="2400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284C9788-169C-45A3-AA64-F00E8C7330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533400"/>
            <a:ext cx="381000" cy="381000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kumimoji="1" lang="en-US" altLang="en-US" sz="2400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EE987296-1EA3-4870-BE41-8EE0FCDCDE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1066800"/>
            <a:ext cx="381000" cy="381000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kumimoji="1" lang="en-US" altLang="en-US" sz="2400"/>
          </a:p>
        </p:txBody>
      </p:sp>
      <p:sp>
        <p:nvSpPr>
          <p:cNvPr id="1031" name="Rectangle 7">
            <a:extLst>
              <a:ext uri="{FF2B5EF4-FFF2-40B4-BE49-F238E27FC236}">
                <a16:creationId xmlns:a16="http://schemas.microsoft.com/office/drawing/2014/main" id="{F76DE5AC-4A20-4244-AA94-949C31A05F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685800"/>
            <a:ext cx="381000" cy="381000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kumimoji="1" lang="en-US" altLang="en-US" sz="2400"/>
          </a:p>
        </p:txBody>
      </p:sp>
      <p:sp>
        <p:nvSpPr>
          <p:cNvPr id="1032" name="Rectangle 8">
            <a:extLst>
              <a:ext uri="{FF2B5EF4-FFF2-40B4-BE49-F238E27FC236}">
                <a16:creationId xmlns:a16="http://schemas.microsoft.com/office/drawing/2014/main" id="{8BF570AE-D666-4CEA-9B55-28776D4CDC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2200" y="152400"/>
            <a:ext cx="381000" cy="381000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kumimoji="1" lang="en-US" altLang="en-US" sz="2400"/>
          </a:p>
        </p:txBody>
      </p:sp>
      <p:sp>
        <p:nvSpPr>
          <p:cNvPr id="1033" name="Rectangle 9">
            <a:extLst>
              <a:ext uri="{FF2B5EF4-FFF2-40B4-BE49-F238E27FC236}">
                <a16:creationId xmlns:a16="http://schemas.microsoft.com/office/drawing/2014/main" id="{35DE9BC4-1022-48F3-8E0E-7C9EC9E2D6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755650"/>
            <a:ext cx="5867400" cy="76200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kumimoji="1" lang="en-US" altLang="en-US" sz="2400"/>
          </a:p>
        </p:txBody>
      </p:sp>
      <p:sp>
        <p:nvSpPr>
          <p:cNvPr id="1034" name="Rectangle 10">
            <a:extLst>
              <a:ext uri="{FF2B5EF4-FFF2-40B4-BE49-F238E27FC236}">
                <a16:creationId xmlns:a16="http://schemas.microsoft.com/office/drawing/2014/main" id="{41CDF7A1-16C9-4BC6-9D60-C2A47BF785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5000" y="609600"/>
            <a:ext cx="304800" cy="304800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kumimoji="1" lang="en-US" altLang="en-US" sz="2400"/>
          </a:p>
        </p:txBody>
      </p:sp>
      <p:sp>
        <p:nvSpPr>
          <p:cNvPr id="1035" name="Rectangle 11">
            <a:extLst>
              <a:ext uri="{FF2B5EF4-FFF2-40B4-BE49-F238E27FC236}">
                <a16:creationId xmlns:a16="http://schemas.microsoft.com/office/drawing/2014/main" id="{885B6E56-261B-49D3-AC1E-169073B82D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2600" y="457200"/>
            <a:ext cx="304800" cy="304800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kumimoji="1" lang="en-US" altLang="en-US" sz="2400"/>
          </a:p>
        </p:txBody>
      </p:sp>
      <p:sp>
        <p:nvSpPr>
          <p:cNvPr id="1036" name="Rectangle 12">
            <a:extLst>
              <a:ext uri="{FF2B5EF4-FFF2-40B4-BE49-F238E27FC236}">
                <a16:creationId xmlns:a16="http://schemas.microsoft.com/office/drawing/2014/main" id="{2B3588E8-4EFA-4A5B-8FE8-742650224A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8200" y="3962400"/>
            <a:ext cx="381000" cy="381000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kumimoji="1" lang="en-US" altLang="en-US" sz="2400"/>
          </a:p>
        </p:txBody>
      </p:sp>
      <p:sp>
        <p:nvSpPr>
          <p:cNvPr id="1037" name="Rectangle 13">
            <a:extLst>
              <a:ext uri="{FF2B5EF4-FFF2-40B4-BE49-F238E27FC236}">
                <a16:creationId xmlns:a16="http://schemas.microsoft.com/office/drawing/2014/main" id="{34C92D75-BA02-416E-9821-F4E45830E4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86800" y="3657600"/>
            <a:ext cx="381000" cy="381000"/>
          </a:xfrm>
          <a:prstGeom prst="rect">
            <a:avLst/>
          </a:prstGeom>
          <a:solidFill>
            <a:schemeClr val="bg2"/>
          </a:solidFill>
          <a:ln w="5715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kumimoji="1" lang="en-US" altLang="en-US" sz="2400"/>
          </a:p>
        </p:txBody>
      </p:sp>
      <p:grpSp>
        <p:nvGrpSpPr>
          <p:cNvPr id="2" name="Group 14">
            <a:extLst>
              <a:ext uri="{FF2B5EF4-FFF2-40B4-BE49-F238E27FC236}">
                <a16:creationId xmlns:a16="http://schemas.microsoft.com/office/drawing/2014/main" id="{1FB30278-1215-402C-83AD-2C38671C6E3E}"/>
              </a:ext>
            </a:extLst>
          </p:cNvPr>
          <p:cNvGrpSpPr>
            <a:grpSpLocks/>
          </p:cNvGrpSpPr>
          <p:nvPr/>
        </p:nvGrpSpPr>
        <p:grpSpPr bwMode="auto">
          <a:xfrm>
            <a:off x="0" y="2286000"/>
            <a:ext cx="1066800" cy="1066800"/>
            <a:chOff x="0" y="2496"/>
            <a:chExt cx="672" cy="672"/>
          </a:xfrm>
        </p:grpSpPr>
        <p:sp>
          <p:nvSpPr>
            <p:cNvPr id="1050" name="Rectangle 15">
              <a:extLst>
                <a:ext uri="{FF2B5EF4-FFF2-40B4-BE49-F238E27FC236}">
                  <a16:creationId xmlns:a16="http://schemas.microsoft.com/office/drawing/2014/main" id="{EED66178-2F35-4FF7-A4B8-DBB39E9D2F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496"/>
              <a:ext cx="336" cy="336"/>
            </a:xfrm>
            <a:prstGeom prst="rect">
              <a:avLst/>
            </a:prstGeom>
            <a:solidFill>
              <a:schemeClr val="accent1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defRPr/>
              </a:pPr>
              <a:endParaRPr lang="en-US" altLang="en-US"/>
            </a:p>
          </p:txBody>
        </p:sp>
        <p:sp>
          <p:nvSpPr>
            <p:cNvPr id="1051" name="Rectangle 16">
              <a:extLst>
                <a:ext uri="{FF2B5EF4-FFF2-40B4-BE49-F238E27FC236}">
                  <a16:creationId xmlns:a16="http://schemas.microsoft.com/office/drawing/2014/main" id="{F0E76CB0-F01E-438F-BF76-75C63513C0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" y="2832"/>
              <a:ext cx="336" cy="336"/>
            </a:xfrm>
            <a:prstGeom prst="rect">
              <a:avLst/>
            </a:prstGeom>
            <a:solidFill>
              <a:schemeClr val="bg2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defRPr/>
              </a:pPr>
              <a:endParaRPr lang="en-US" altLang="en-US"/>
            </a:p>
          </p:txBody>
        </p:sp>
      </p:grpSp>
      <p:sp>
        <p:nvSpPr>
          <p:cNvPr id="1039" name="Rectangle 17">
            <a:extLst>
              <a:ext uri="{FF2B5EF4-FFF2-40B4-BE49-F238E27FC236}">
                <a16:creationId xmlns:a16="http://schemas.microsoft.com/office/drawing/2014/main" id="{0CC75796-B4E1-4AD8-BFE5-36D21B2DA7B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295400" y="1219200"/>
            <a:ext cx="70866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42002" name="Rectangle 18">
            <a:extLst>
              <a:ext uri="{FF2B5EF4-FFF2-40B4-BE49-F238E27FC236}">
                <a16:creationId xmlns:a16="http://schemas.microsoft.com/office/drawing/2014/main" id="{B83698F8-3808-49C2-BB97-5F74BEDC8AF0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53200" y="6507163"/>
            <a:ext cx="18288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r" eaLnBrk="1" hangingPunct="1">
              <a:defRPr sz="1200">
                <a:solidFill>
                  <a:schemeClr val="folHlink"/>
                </a:solidFill>
                <a:latin typeface="+mn-lt"/>
              </a:defRPr>
            </a:lvl1pPr>
          </a:lstStyle>
          <a:p>
            <a:pPr>
              <a:defRPr/>
            </a:pPr>
            <a:fld id="{8C554EB6-9019-47A0-8876-70A0BA3A1FA3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42003" name="Rectangle 19">
            <a:extLst>
              <a:ext uri="{FF2B5EF4-FFF2-40B4-BE49-F238E27FC236}">
                <a16:creationId xmlns:a16="http://schemas.microsoft.com/office/drawing/2014/main" id="{A6A2FB14-F769-416D-B331-1E00761063B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95400" y="6507163"/>
            <a:ext cx="2895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eaLnBrk="1" hangingPunct="1">
              <a:defRPr sz="1200">
                <a:solidFill>
                  <a:schemeClr val="folHlink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  <p:sp>
        <p:nvSpPr>
          <p:cNvPr id="42004" name="Rectangle 20">
            <a:extLst>
              <a:ext uri="{FF2B5EF4-FFF2-40B4-BE49-F238E27FC236}">
                <a16:creationId xmlns:a16="http://schemas.microsoft.com/office/drawing/2014/main" id="{30FD4E3B-C8C9-4F13-BEAB-810D54D1203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791200" y="6172200"/>
            <a:ext cx="762000" cy="609600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2800" b="1">
                <a:solidFill>
                  <a:schemeClr val="bg1"/>
                </a:solidFill>
                <a:latin typeface="Tahoma" panose="020B0604030504040204" pitchFamily="34" charset="0"/>
              </a:defRPr>
            </a:lvl1pPr>
          </a:lstStyle>
          <a:p>
            <a:pPr>
              <a:defRPr/>
            </a:pPr>
            <a:fld id="{FC0111AD-73A0-46DF-B1BE-F5A08160EB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grpSp>
        <p:nvGrpSpPr>
          <p:cNvPr id="3" name="Group 21">
            <a:extLst>
              <a:ext uri="{FF2B5EF4-FFF2-40B4-BE49-F238E27FC236}">
                <a16:creationId xmlns:a16="http://schemas.microsoft.com/office/drawing/2014/main" id="{704BB92F-6E19-403F-9C87-28D059DCCF80}"/>
              </a:ext>
            </a:extLst>
          </p:cNvPr>
          <p:cNvGrpSpPr>
            <a:grpSpLocks/>
          </p:cNvGrpSpPr>
          <p:nvPr/>
        </p:nvGrpSpPr>
        <p:grpSpPr bwMode="auto">
          <a:xfrm>
            <a:off x="762000" y="152400"/>
            <a:ext cx="1981200" cy="1295400"/>
            <a:chOff x="3888" y="96"/>
            <a:chExt cx="1248" cy="816"/>
          </a:xfrm>
        </p:grpSpPr>
        <p:sp>
          <p:nvSpPr>
            <p:cNvPr id="1046" name="Rectangle 22">
              <a:extLst>
                <a:ext uri="{FF2B5EF4-FFF2-40B4-BE49-F238E27FC236}">
                  <a16:creationId xmlns:a16="http://schemas.microsoft.com/office/drawing/2014/main" id="{8D6901FC-93DD-4122-A026-D3C72D5B81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56" y="336"/>
              <a:ext cx="240" cy="240"/>
            </a:xfrm>
            <a:prstGeom prst="rect">
              <a:avLst/>
            </a:prstGeom>
            <a:solidFill>
              <a:schemeClr val="accent2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defRPr/>
              </a:pPr>
              <a:endParaRPr lang="en-US" altLang="en-US"/>
            </a:p>
          </p:txBody>
        </p:sp>
        <p:sp>
          <p:nvSpPr>
            <p:cNvPr id="1047" name="Rectangle 23">
              <a:extLst>
                <a:ext uri="{FF2B5EF4-FFF2-40B4-BE49-F238E27FC236}">
                  <a16:creationId xmlns:a16="http://schemas.microsoft.com/office/drawing/2014/main" id="{7537EC1D-BC37-4F1B-94DD-7ED3EFF7C0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8" y="672"/>
              <a:ext cx="240" cy="240"/>
            </a:xfrm>
            <a:prstGeom prst="rect">
              <a:avLst/>
            </a:prstGeom>
            <a:solidFill>
              <a:schemeClr val="accent2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defRPr/>
              </a:pPr>
              <a:endParaRPr lang="en-US" altLang="en-US"/>
            </a:p>
          </p:txBody>
        </p:sp>
        <p:sp>
          <p:nvSpPr>
            <p:cNvPr id="1048" name="Rectangle 24">
              <a:extLst>
                <a:ext uri="{FF2B5EF4-FFF2-40B4-BE49-F238E27FC236}">
                  <a16:creationId xmlns:a16="http://schemas.microsoft.com/office/drawing/2014/main" id="{53934DCB-C493-4EEF-8E73-89EC213FEB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8" y="432"/>
              <a:ext cx="240" cy="240"/>
            </a:xfrm>
            <a:prstGeom prst="rect">
              <a:avLst/>
            </a:prstGeom>
            <a:solidFill>
              <a:schemeClr val="tx2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defRPr/>
              </a:pPr>
              <a:endParaRPr lang="en-US" altLang="en-US"/>
            </a:p>
          </p:txBody>
        </p:sp>
        <p:sp>
          <p:nvSpPr>
            <p:cNvPr id="1049" name="Rectangle 25">
              <a:extLst>
                <a:ext uri="{FF2B5EF4-FFF2-40B4-BE49-F238E27FC236}">
                  <a16:creationId xmlns:a16="http://schemas.microsoft.com/office/drawing/2014/main" id="{E7E4104E-8E38-43FE-8FE8-53E4B414D9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6" y="96"/>
              <a:ext cx="240" cy="240"/>
            </a:xfrm>
            <a:prstGeom prst="rect">
              <a:avLst/>
            </a:prstGeom>
            <a:solidFill>
              <a:schemeClr val="bg2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defRPr/>
              </a:pPr>
              <a:endParaRPr lang="en-US" altLang="en-US"/>
            </a:p>
          </p:txBody>
        </p:sp>
      </p:grpSp>
      <p:sp>
        <p:nvSpPr>
          <p:cNvPr id="1044" name="Rectangle 26">
            <a:extLst>
              <a:ext uri="{FF2B5EF4-FFF2-40B4-BE49-F238E27FC236}">
                <a16:creationId xmlns:a16="http://schemas.microsoft.com/office/drawing/2014/main" id="{B352BA91-8E1B-4B95-85B4-6238DD21981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911725" y="6613525"/>
            <a:ext cx="419417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1000" b="1" i="1">
                <a:latin typeface="Times New Roman" panose="02020603050405020304" pitchFamily="18" charset="0"/>
              </a:rPr>
              <a:t>Copyright © 2013 by The McGraw-Hill Companies, Inc. All rights reserved.</a:t>
            </a:r>
          </a:p>
        </p:txBody>
      </p:sp>
      <p:sp>
        <p:nvSpPr>
          <p:cNvPr id="1045" name="Rectangle 27">
            <a:extLst>
              <a:ext uri="{FF2B5EF4-FFF2-40B4-BE49-F238E27FC236}">
                <a16:creationId xmlns:a16="http://schemas.microsoft.com/office/drawing/2014/main" id="{BBA0876E-1A28-4B9D-97B9-86FB8A1783C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7788" y="6607175"/>
            <a:ext cx="12112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1000" b="1" i="1">
                <a:latin typeface="Times New Roman" panose="02020603050405020304" pitchFamily="18" charset="0"/>
              </a:rPr>
              <a:t>McGraw-Hill/Irwin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811" r:id="rId1"/>
    <p:sldLayoutId id="2147484812" r:id="rId2"/>
    <p:sldLayoutId id="2147484813" r:id="rId3"/>
    <p:sldLayoutId id="2147484814" r:id="rId4"/>
    <p:sldLayoutId id="2147484815" r:id="rId5"/>
    <p:sldLayoutId id="2147484816" r:id="rId6"/>
    <p:sldLayoutId id="2147484817" r:id="rId7"/>
    <p:sldLayoutId id="2147484818" r:id="rId8"/>
    <p:sldLayoutId id="2147484819" r:id="rId9"/>
    <p:sldLayoutId id="2147484820" r:id="rId10"/>
    <p:sldLayoutId id="214748482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n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n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5AF2C48D-330C-4087-91AD-FE8BE624543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CCF86C51-E528-4728-B4ED-7551BED7912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7E66BC-41F6-4BB9-A4D3-03D5347C84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D3CC892E-4B59-4B77-B60C-D111EDEF0987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0F2276-4D72-4C69-AD0C-F888B69E07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1AFA77-59B9-4A88-9115-84BD84A33B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6984065-DAA5-4B5D-9EB6-6E3F5316FB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22" r:id="rId1"/>
    <p:sldLayoutId id="2147484823" r:id="rId2"/>
    <p:sldLayoutId id="2147484824" r:id="rId3"/>
    <p:sldLayoutId id="2147484825" r:id="rId4"/>
    <p:sldLayoutId id="2147484826" r:id="rId5"/>
    <p:sldLayoutId id="2147484827" r:id="rId6"/>
    <p:sldLayoutId id="2147484828" r:id="rId7"/>
    <p:sldLayoutId id="2147484829" r:id="rId8"/>
    <p:sldLayoutId id="2147484830" r:id="rId9"/>
    <p:sldLayoutId id="2147484831" r:id="rId10"/>
    <p:sldLayoutId id="2147484832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1FA0E5A-9466-4424-8A8E-953DF116127A}"/>
              </a:ext>
            </a:extLst>
          </p:cNvPr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09368CD-59FA-4238-846A-A1E58AC8ECE2}"/>
              </a:ext>
            </a:extLst>
          </p:cNvPr>
          <p:cNvSpPr/>
          <p:nvPr/>
        </p:nvSpPr>
        <p:spPr>
          <a:xfrm>
            <a:off x="0" y="6334125"/>
            <a:ext cx="9144000" cy="66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11B924C-EAF2-45D8-85DE-11D11D00C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325" y="287338"/>
            <a:ext cx="7543800" cy="14493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77" name="Text Placeholder 2">
            <a:extLst>
              <a:ext uri="{FF2B5EF4-FFF2-40B4-BE49-F238E27FC236}">
                <a16:creationId xmlns:a16="http://schemas.microsoft.com/office/drawing/2014/main" id="{C5308094-202C-4414-8EC6-0CAC6DA6829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22325" y="1846263"/>
            <a:ext cx="7543800" cy="402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DA5527-CE1C-4A67-BE13-61896D36C8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424738" y="6459538"/>
            <a:ext cx="9842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62C750D-642E-4C38-8207-EE85890A91F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EEBDBED-4FC0-4927-B551-68EFC9E6F0A7}"/>
              </a:ext>
            </a:extLst>
          </p:cNvPr>
          <p:cNvCxnSpPr/>
          <p:nvPr/>
        </p:nvCxnSpPr>
        <p:spPr>
          <a:xfrm>
            <a:off x="895350" y="1738313"/>
            <a:ext cx="747553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33" r:id="rId1"/>
    <p:sldLayoutId id="2147484834" r:id="rId2"/>
    <p:sldLayoutId id="2147484835" r:id="rId3"/>
    <p:sldLayoutId id="2147484836" r:id="rId4"/>
    <p:sldLayoutId id="2147484837" r:id="rId5"/>
    <p:sldLayoutId id="2147484838" r:id="rId6"/>
    <p:sldLayoutId id="2147484839" r:id="rId7"/>
    <p:sldLayoutId id="2147484840" r:id="rId8"/>
    <p:sldLayoutId id="2147484841" r:id="rId9"/>
    <p:sldLayoutId id="2147484842" r:id="rId10"/>
    <p:sldLayoutId id="2147484843" r:id="rId11"/>
    <p:sldLayoutId id="2147484844" r:id="rId12"/>
  </p:sldLayoutIdLst>
  <p:hf hd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 kern="1200" spc="-50">
          <a:solidFill>
            <a:srgbClr val="404040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9pPr>
    </p:titleStyle>
    <p:bodyStyle>
      <a:lvl1pPr marL="90488" indent="-90488" algn="l" rtl="0" eaLnBrk="0" fontAlgn="base" hangingPunct="0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rgbClr val="404040"/>
          </a:solidFill>
          <a:latin typeface="+mn-lt"/>
          <a:ea typeface="+mn-ea"/>
          <a:cs typeface="+mn-cs"/>
        </a:defRPr>
      </a:lvl1pPr>
      <a:lvl2pPr marL="382588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kern="1200">
          <a:solidFill>
            <a:srgbClr val="404040"/>
          </a:solidFill>
          <a:latin typeface="+mn-lt"/>
          <a:ea typeface="+mn-ea"/>
          <a:cs typeface="+mn-cs"/>
        </a:defRPr>
      </a:lvl2pPr>
      <a:lvl3pPr marL="566738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749300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4pPr>
      <a:lvl5pPr marL="931863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5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7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4.png"/><Relationship Id="rId4" Type="http://schemas.openxmlformats.org/officeDocument/2006/relationships/image" Target="../media/image13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2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2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498350-4E51-4E26-B74C-81F194E043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2325" y="3048000"/>
            <a:ext cx="4205288" cy="12763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altLang="en-US" b="1" noProof="0" dirty="0">
                <a:solidFill>
                  <a:schemeClr val="tx1"/>
                </a:solidFill>
              </a:rPr>
              <a:t>Chapter 8</a:t>
            </a:r>
            <a:endParaRPr lang="en-US" noProof="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469110-DD43-431C-8B65-07A5267866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5500" y="4456113"/>
            <a:ext cx="4203700" cy="1143000"/>
          </a:xfrm>
        </p:spPr>
        <p:txBody>
          <a:bodyPr/>
          <a:lstStyle/>
          <a:p>
            <a:pPr>
              <a:defRPr/>
            </a:pPr>
            <a:r>
              <a:rPr lang="en-US" altLang="en-US" sz="3200" b="1" cap="none" dirty="0">
                <a:solidFill>
                  <a:schemeClr val="tx1"/>
                </a:solidFill>
              </a:rPr>
              <a:t>MANAGING QUALITY</a:t>
            </a:r>
            <a:endParaRPr lang="en-US" sz="3200" cap="none" noProof="0" dirty="0"/>
          </a:p>
        </p:txBody>
      </p:sp>
      <p:pic>
        <p:nvPicPr>
          <p:cNvPr id="18436" name="Picture 2" descr="Book cover image">
            <a:extLst>
              <a:ext uri="{FF2B5EF4-FFF2-40B4-BE49-F238E27FC236}">
                <a16:creationId xmlns:a16="http://schemas.microsoft.com/office/drawing/2014/main" id="{40BA9849-DF23-4D39-BD01-8D558E933C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319213"/>
            <a:ext cx="3505200" cy="469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Content Placeholder 3">
            <a:extLst>
              <a:ext uri="{FF2B5EF4-FFF2-40B4-BE49-F238E27FC236}">
                <a16:creationId xmlns:a16="http://schemas.microsoft.com/office/drawing/2014/main" id="{40F19F76-3542-4D1C-AFBB-250FB6FF6C6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" y="6427788"/>
            <a:ext cx="7391400" cy="384175"/>
          </a:xfrm>
        </p:spPr>
        <p:txBody>
          <a:bodyPr/>
          <a:lstStyle/>
          <a:p>
            <a:r>
              <a:rPr lang="en-US" altLang="en-US" sz="1200" noProof="0" dirty="0">
                <a:solidFill>
                  <a:schemeClr val="bg1"/>
                </a:solidFill>
              </a:rPr>
              <a:t>© 2021 McGraw Hill. All rights reserved. Authorized only for instructor use in the classroom. No reproduction or further distribution permitted without the prior written consent of McGraw Hill.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4CEF58-C715-44E7-83A3-7E0D269325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4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“Abilities”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F3FC4C-A2B5-49FA-9E6B-C6DE4D1955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5" y="1846263"/>
            <a:ext cx="7543800" cy="830261"/>
          </a:xfrm>
        </p:spPr>
        <p:txBody>
          <a:bodyPr/>
          <a:lstStyle/>
          <a:p>
            <a:pPr eaLnBrk="1" hangingPunct="1">
              <a:buClr>
                <a:srgbClr val="AB620E"/>
              </a:buClr>
            </a:pPr>
            <a:r>
              <a:rPr lang="en-US" altLang="en-US" sz="2400" dirty="0">
                <a:solidFill>
                  <a:srgbClr val="006600"/>
                </a:solidFill>
              </a:rPr>
              <a:t>Availability.</a:t>
            </a:r>
          </a:p>
          <a:p>
            <a:pPr lvl="1" eaLnBrk="1" hangingPunct="1"/>
            <a:r>
              <a:rPr lang="en-US" altLang="en-US" sz="2200" dirty="0"/>
              <a:t>Continuity of usefulness to customers (operational).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85DF791-39EE-4B8D-9B66-C18F24470504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820948" y="2770404"/>
            <a:ext cx="7543800" cy="1262785"/>
          </a:xfrm>
        </p:spPr>
        <p:txBody>
          <a:bodyPr/>
          <a:lstStyle/>
          <a:p>
            <a:pPr eaLnBrk="1" hangingPunct="1">
              <a:buClr>
                <a:srgbClr val="AB620E"/>
              </a:buClr>
            </a:pPr>
            <a:r>
              <a:rPr lang="en-US" altLang="en-US" sz="2400" dirty="0">
                <a:solidFill>
                  <a:srgbClr val="006600"/>
                </a:solidFill>
              </a:rPr>
              <a:t>Reliability.</a:t>
            </a:r>
          </a:p>
          <a:p>
            <a:pPr lvl="1" eaLnBrk="1" hangingPunct="1"/>
            <a:r>
              <a:rPr lang="en-US" altLang="en-US" sz="2200" dirty="0"/>
              <a:t>Useful product/service time until failure.</a:t>
            </a:r>
          </a:p>
          <a:p>
            <a:pPr lvl="1" eaLnBrk="1" hangingPunct="1"/>
            <a:r>
              <a:rPr lang="en-US" altLang="en-US" sz="2200" dirty="0"/>
              <a:t>Mean time before failure (M</a:t>
            </a:r>
            <a:r>
              <a:rPr lang="en-US" altLang="en-US" sz="100" dirty="0"/>
              <a:t> </a:t>
            </a:r>
            <a:r>
              <a:rPr lang="en-US" altLang="en-US" sz="2200" dirty="0"/>
              <a:t>T</a:t>
            </a:r>
            <a:r>
              <a:rPr lang="en-US" altLang="en-US" sz="100" dirty="0"/>
              <a:t> </a:t>
            </a:r>
            <a:r>
              <a:rPr lang="en-US" altLang="en-US" sz="2200" dirty="0"/>
              <a:t>B</a:t>
            </a:r>
            <a:r>
              <a:rPr lang="en-US" altLang="en-US" sz="100" dirty="0"/>
              <a:t> </a:t>
            </a:r>
            <a:r>
              <a:rPr lang="en-US" altLang="en-US" sz="2200" dirty="0"/>
              <a:t>F).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2DDDD94-78B5-4A87-87E2-CD10E42845CD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820948" y="4132263"/>
            <a:ext cx="7543800" cy="1262785"/>
          </a:xfrm>
        </p:spPr>
        <p:txBody>
          <a:bodyPr/>
          <a:lstStyle/>
          <a:p>
            <a:pPr eaLnBrk="1" hangingPunct="1">
              <a:buClr>
                <a:srgbClr val="AB620E"/>
              </a:buClr>
            </a:pPr>
            <a:r>
              <a:rPr lang="en-US" altLang="en-US" sz="2400" dirty="0">
                <a:solidFill>
                  <a:srgbClr val="006600"/>
                </a:solidFill>
              </a:rPr>
              <a:t>Maintainability.</a:t>
            </a:r>
          </a:p>
          <a:p>
            <a:pPr lvl="1" eaLnBrk="1" hangingPunct="1"/>
            <a:r>
              <a:rPr lang="en-US" altLang="en-US" sz="2200" dirty="0"/>
              <a:t>Restoration of product/service after failure.</a:t>
            </a:r>
          </a:p>
          <a:p>
            <a:pPr lvl="1" eaLnBrk="1" hangingPunct="1"/>
            <a:r>
              <a:rPr lang="en-US" altLang="en-US" sz="2200" dirty="0"/>
              <a:t>Mean time to repair (M</a:t>
            </a:r>
            <a:r>
              <a:rPr lang="en-US" altLang="en-US" sz="100" dirty="0"/>
              <a:t> </a:t>
            </a:r>
            <a:r>
              <a:rPr lang="en-US" altLang="en-US" sz="2200" dirty="0"/>
              <a:t>T</a:t>
            </a:r>
            <a:r>
              <a:rPr lang="en-US" altLang="en-US" sz="100" dirty="0"/>
              <a:t> </a:t>
            </a:r>
            <a:r>
              <a:rPr lang="en-US" altLang="en-US" sz="2200" dirty="0" err="1"/>
              <a:t>T</a:t>
            </a:r>
            <a:r>
              <a:rPr lang="en-US" altLang="en-US" sz="100" dirty="0"/>
              <a:t> </a:t>
            </a:r>
            <a:r>
              <a:rPr lang="en-US" altLang="en-US" sz="2200" dirty="0"/>
              <a:t>R).</a:t>
            </a:r>
            <a:endParaRPr lang="en-US" sz="2200" dirty="0"/>
          </a:p>
        </p:txBody>
      </p:sp>
      <p:graphicFrame>
        <p:nvGraphicFramePr>
          <p:cNvPr id="4" name="Object 4">
            <a:extLst>
              <a:ext uri="{FF2B5EF4-FFF2-40B4-BE49-F238E27FC236}">
                <a16:creationId xmlns:a16="http://schemas.microsoft.com/office/drawing/2014/main" id="{C1C94C3F-C231-4225-90ED-EB138645DD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3801361"/>
              </p:ext>
            </p:extLst>
          </p:nvPr>
        </p:nvGraphicFramePr>
        <p:xfrm>
          <a:off x="1151609" y="5531124"/>
          <a:ext cx="3385464" cy="620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5" name="Equation" r:id="rId3" imgW="4292280" imgH="787320" progId="Equation.DSMT4">
                  <p:embed/>
                </p:oleObj>
              </mc:Choice>
              <mc:Fallback>
                <p:oleObj name="Equation" r:id="rId3" imgW="4292280" imgH="787320" progId="Equation.DSMT4">
                  <p:embed/>
                  <p:pic>
                    <p:nvPicPr>
                      <p:cNvPr id="1026" name="Object 4">
                        <a:extLst>
                          <a:ext uri="{FF2B5EF4-FFF2-40B4-BE49-F238E27FC236}">
                            <a16:creationId xmlns:a16="http://schemas.microsoft.com/office/drawing/2014/main" id="{B04C0C3B-AE1A-45AC-9A84-D8B6B7332870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1609" y="5531124"/>
                        <a:ext cx="3385464" cy="62046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6">
            <a:extLst>
              <a:ext uri="{FF2B5EF4-FFF2-40B4-BE49-F238E27FC236}">
                <a16:creationId xmlns:a16="http://schemas.microsoft.com/office/drawing/2014/main" id="{E937E885-30EC-4CF4-8AC8-19441D6E6F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4248742"/>
              </p:ext>
            </p:extLst>
          </p:nvPr>
        </p:nvGraphicFramePr>
        <p:xfrm>
          <a:off x="4760110" y="5638800"/>
          <a:ext cx="3232281" cy="6173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6" name="Equation" r:id="rId5" imgW="3784320" imgH="723600" progId="Equation.DSMT4">
                  <p:embed/>
                </p:oleObj>
              </mc:Choice>
              <mc:Fallback>
                <p:oleObj name="Equation" r:id="rId5" imgW="3784320" imgH="723600" progId="Equation.DSMT4">
                  <p:embed/>
                  <p:pic>
                    <p:nvPicPr>
                      <p:cNvPr id="15366" name="Object 6">
                        <a:extLst>
                          <a:ext uri="{FF2B5EF4-FFF2-40B4-BE49-F238E27FC236}">
                            <a16:creationId xmlns:a16="http://schemas.microsoft.com/office/drawing/2014/main" id="{F1899F86-0191-467A-8154-A17473081C9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0110" y="5638800"/>
                        <a:ext cx="3232281" cy="61736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53956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6561B2-C3EB-4C9C-8C42-42ABCBDAF3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Availability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6320ED-4F42-48B9-83CA-E5011A7595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5" y="1846264"/>
            <a:ext cx="7543800" cy="1095736"/>
          </a:xfrm>
        </p:spPr>
        <p:txBody>
          <a:bodyPr/>
          <a:lstStyle/>
          <a:p>
            <a:pPr>
              <a:buClr>
                <a:srgbClr val="AB620E"/>
              </a:buClr>
            </a:pPr>
            <a:r>
              <a:rPr lang="en-US" sz="2400" dirty="0">
                <a:solidFill>
                  <a:schemeClr val="tx1"/>
                </a:solidFill>
              </a:rPr>
              <a:t>A piece of medical testing equipment is typically used for 3 hours and then requires 1 hour of maintenance. </a:t>
            </a:r>
            <a:br>
              <a:rPr lang="en-US" sz="2400" dirty="0">
                <a:solidFill>
                  <a:schemeClr val="tx1"/>
                </a:solidFill>
              </a:rPr>
            </a:br>
            <a:r>
              <a:rPr lang="en-US" sz="2200" dirty="0">
                <a:solidFill>
                  <a:schemeClr val="tx1"/>
                </a:solidFill>
              </a:rPr>
              <a:t>Calculate the machine’s availability.</a:t>
            </a:r>
          </a:p>
        </p:txBody>
      </p:sp>
      <p:graphicFrame>
        <p:nvGraphicFramePr>
          <p:cNvPr id="10" name="Object 4">
            <a:extLst>
              <a:ext uri="{FF2B5EF4-FFF2-40B4-BE49-F238E27FC236}">
                <a16:creationId xmlns:a16="http://schemas.microsoft.com/office/drawing/2014/main" id="{D7A8147A-B392-48CC-8081-1978E7C435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6860832"/>
              </p:ext>
            </p:extLst>
          </p:nvPr>
        </p:nvGraphicFramePr>
        <p:xfrm>
          <a:off x="1005235" y="3053465"/>
          <a:ext cx="3585469" cy="6887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62" name="Equation" r:id="rId3" imgW="2184120" imgH="419040" progId="Equation.DSMT4">
                  <p:embed/>
                </p:oleObj>
              </mc:Choice>
              <mc:Fallback>
                <p:oleObj name="Equation" r:id="rId3" imgW="2184120" imgH="419040" progId="Equation.DSMT4">
                  <p:embed/>
                  <p:pic>
                    <p:nvPicPr>
                      <p:cNvPr id="1026" name="Object 4">
                        <a:extLst>
                          <a:ext uri="{FF2B5EF4-FFF2-40B4-BE49-F238E27FC236}">
                            <a16:creationId xmlns:a16="http://schemas.microsoft.com/office/drawing/2014/main" id="{7F00A1ED-C5EB-4251-A663-939D19D8CC95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5235" y="3053465"/>
                        <a:ext cx="3585469" cy="68874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6">
            <a:extLst>
              <a:ext uri="{FF2B5EF4-FFF2-40B4-BE49-F238E27FC236}">
                <a16:creationId xmlns:a16="http://schemas.microsoft.com/office/drawing/2014/main" id="{3F7D2186-ADCA-4E75-BC1F-6633B55371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6027655"/>
              </p:ext>
            </p:extLst>
          </p:nvPr>
        </p:nvGraphicFramePr>
        <p:xfrm>
          <a:off x="5006015" y="3048000"/>
          <a:ext cx="3499183" cy="7133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63" name="Equation" r:id="rId5" imgW="1930320" imgH="393480" progId="Equation.DSMT4">
                  <p:embed/>
                </p:oleObj>
              </mc:Choice>
              <mc:Fallback>
                <p:oleObj name="Equation" r:id="rId5" imgW="1930320" imgH="393480" progId="Equation.DSMT4">
                  <p:embed/>
                  <p:pic>
                    <p:nvPicPr>
                      <p:cNvPr id="15366" name="Object 6">
                        <a:extLst>
                          <a:ext uri="{FF2B5EF4-FFF2-40B4-BE49-F238E27FC236}">
                            <a16:creationId xmlns:a16="http://schemas.microsoft.com/office/drawing/2014/main" id="{E9BEF6FC-7481-4740-A640-4888ACE025B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6015" y="3048000"/>
                        <a:ext cx="3499183" cy="713396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FE4BD20-7853-4DE3-BA5B-36DDF9AF09E4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820948" y="3992300"/>
            <a:ext cx="2608052" cy="822325"/>
          </a:xfrm>
        </p:spPr>
        <p:txBody>
          <a:bodyPr/>
          <a:lstStyle/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M</a:t>
            </a:r>
            <a:r>
              <a:rPr lang="en-US" sz="100" dirty="0">
                <a:solidFill>
                  <a:schemeClr val="tx1"/>
                </a:solidFill>
              </a:rPr>
              <a:t> </a:t>
            </a:r>
            <a:r>
              <a:rPr lang="en-US" sz="2400" dirty="0">
                <a:solidFill>
                  <a:schemeClr val="tx1"/>
                </a:solidFill>
              </a:rPr>
              <a:t>T</a:t>
            </a:r>
            <a:r>
              <a:rPr lang="en-US" sz="100" dirty="0">
                <a:solidFill>
                  <a:schemeClr val="tx1"/>
                </a:solidFill>
              </a:rPr>
              <a:t> </a:t>
            </a:r>
            <a:r>
              <a:rPr lang="en-US" sz="2400" dirty="0">
                <a:solidFill>
                  <a:schemeClr val="tx1"/>
                </a:solidFill>
              </a:rPr>
              <a:t>B</a:t>
            </a:r>
            <a:r>
              <a:rPr lang="en-US" sz="100" dirty="0">
                <a:solidFill>
                  <a:schemeClr val="tx1"/>
                </a:solidFill>
              </a:rPr>
              <a:t> </a:t>
            </a:r>
            <a:r>
              <a:rPr lang="en-US" sz="2400" dirty="0">
                <a:solidFill>
                  <a:schemeClr val="tx1"/>
                </a:solidFill>
              </a:rPr>
              <a:t>F = 3 hours.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M</a:t>
            </a:r>
            <a:r>
              <a:rPr lang="en-US" sz="100" dirty="0">
                <a:solidFill>
                  <a:schemeClr val="tx1"/>
                </a:solidFill>
              </a:rPr>
              <a:t> </a:t>
            </a:r>
            <a:r>
              <a:rPr lang="en-US" sz="2400" dirty="0">
                <a:solidFill>
                  <a:schemeClr val="tx1"/>
                </a:solidFill>
              </a:rPr>
              <a:t>T</a:t>
            </a:r>
            <a:r>
              <a:rPr lang="en-US" sz="1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T</a:t>
            </a:r>
            <a:r>
              <a:rPr lang="en-US" sz="100" dirty="0">
                <a:solidFill>
                  <a:schemeClr val="tx1"/>
                </a:solidFill>
              </a:rPr>
              <a:t> </a:t>
            </a:r>
            <a:r>
              <a:rPr lang="en-US" sz="2400" dirty="0">
                <a:solidFill>
                  <a:schemeClr val="tx1"/>
                </a:solidFill>
              </a:rPr>
              <a:t>R = 1 hour.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DB332AF-9566-4006-850D-8C230350A142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820948" y="5103813"/>
            <a:ext cx="398252" cy="306387"/>
          </a:xfrm>
        </p:spPr>
        <p:txBody>
          <a:bodyPr/>
          <a:lstStyle/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 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1372010C-1336-4D0A-8C1F-11A975F002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038030"/>
              </p:ext>
            </p:extLst>
          </p:nvPr>
        </p:nvGraphicFramePr>
        <p:xfrm>
          <a:off x="1104865" y="4947698"/>
          <a:ext cx="2819865" cy="6977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64" name="Equation" r:id="rId7" imgW="3276360" imgH="812520" progId="Equation.DSMT4">
                  <p:embed/>
                </p:oleObj>
              </mc:Choice>
              <mc:Fallback>
                <p:oleObj name="Equation" r:id="rId7" imgW="3276360" imgH="8125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04865" y="4947698"/>
                        <a:ext cx="2819865" cy="6977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6D29824-F702-4B1D-B4F0-1DFFA09C69C9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20948" y="5746233"/>
            <a:ext cx="7543800" cy="398463"/>
          </a:xfrm>
        </p:spPr>
        <p:txBody>
          <a:bodyPr/>
          <a:lstStyle/>
          <a:p>
            <a:pPr marL="292608" indent="-292608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The machine’s average availability is 75%.</a:t>
            </a:r>
          </a:p>
        </p:txBody>
      </p:sp>
    </p:spTree>
    <p:extLst>
      <p:ext uri="{BB962C8B-B14F-4D97-AF65-F5344CB8AC3E}">
        <p14:creationId xmlns:p14="http://schemas.microsoft.com/office/powerpoint/2010/main" val="245355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DA169-00D2-43CC-9EB0-8F4A13D70D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Field Service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87AAE8-5739-4AB7-B431-684B4B0474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5" y="1846263"/>
            <a:ext cx="7543800" cy="4097337"/>
          </a:xfrm>
        </p:spPr>
        <p:txBody>
          <a:bodyPr/>
          <a:lstStyle/>
          <a:p>
            <a:pPr>
              <a:buClr>
                <a:srgbClr val="AB620E"/>
              </a:buClr>
            </a:pPr>
            <a:r>
              <a:rPr lang="en-US" sz="2800" dirty="0"/>
              <a:t>Warranty and repair/replacement of the product after it has been sold.</a:t>
            </a:r>
          </a:p>
          <a:p>
            <a:pPr>
              <a:spcAft>
                <a:spcPts val="500"/>
              </a:spcAft>
              <a:buClr>
                <a:srgbClr val="AB620E"/>
              </a:buClr>
            </a:pPr>
            <a:r>
              <a:rPr lang="en-US" sz="2800" dirty="0"/>
              <a:t>Also called customer service, sales service, or just “service.”</a:t>
            </a:r>
          </a:p>
          <a:p>
            <a:pPr>
              <a:buClr>
                <a:srgbClr val="AB620E"/>
              </a:buClr>
            </a:pPr>
            <a:r>
              <a:rPr lang="en-US" sz="2800" dirty="0"/>
              <a:t>Dimensions.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sz="2600" dirty="0"/>
              <a:t>Promptness.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sz="2600" dirty="0"/>
              <a:t>Competence.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sz="2600" dirty="0"/>
              <a:t>Integrity.</a:t>
            </a:r>
          </a:p>
        </p:txBody>
      </p:sp>
    </p:spTree>
    <p:extLst>
      <p:ext uri="{BB962C8B-B14F-4D97-AF65-F5344CB8AC3E}">
        <p14:creationId xmlns:p14="http://schemas.microsoft.com/office/powerpoint/2010/main" val="34171817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5CFA13-BCF4-4B55-96C4-DB5E68F265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Different Types of Quality </a:t>
            </a:r>
            <a:r>
              <a:rPr lang="en-US" sz="2800" dirty="0"/>
              <a:t>(Figure 8.1)</a:t>
            </a:r>
            <a:endParaRPr lang="en-US" sz="2800" baseline="0" dirty="0"/>
          </a:p>
        </p:txBody>
      </p:sp>
      <p:pic>
        <p:nvPicPr>
          <p:cNvPr id="3" name="Picture 2" descr="An illustration of the four different dimensions of quality.&#10;">
            <a:extLst>
              <a:ext uri="{FF2B5EF4-FFF2-40B4-BE49-F238E27FC236}">
                <a16:creationId xmlns:a16="http://schemas.microsoft.com/office/drawing/2014/main" id="{BE2FC75C-7BFB-4ED2-8341-F61684A364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509" y="2042652"/>
            <a:ext cx="5950982" cy="3751814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BD8159-AF7B-406D-95F7-22426EE3FE9B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2816352" y="6035040"/>
            <a:ext cx="3355848" cy="228600"/>
          </a:xfrm>
        </p:spPr>
        <p:txBody>
          <a:bodyPr/>
          <a:lstStyle/>
          <a:p>
            <a:pPr algn="ctr">
              <a:buNone/>
            </a:pPr>
            <a:r>
              <a:rPr lang="en-US" altLang="en-US" sz="1200" dirty="0">
                <a:solidFill>
                  <a:schemeClr val="tx1"/>
                </a:solidFill>
                <a:hlinkClick r:id="rId3" action="ppaction://hlinksldjump"/>
              </a:rPr>
              <a:t>Access the text alternative for slide images.</a:t>
            </a:r>
          </a:p>
        </p:txBody>
      </p:sp>
    </p:spTree>
    <p:extLst>
      <p:ext uri="{BB962C8B-B14F-4D97-AF65-F5344CB8AC3E}">
        <p14:creationId xmlns:p14="http://schemas.microsoft.com/office/powerpoint/2010/main" val="21990191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02962C-9D97-47DE-96E3-6CFF5D231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Service Quality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5819F2-A6A0-436C-AAAE-4C647DC2B2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5" y="1846263"/>
            <a:ext cx="7543800" cy="896937"/>
          </a:xfrm>
        </p:spPr>
        <p:txBody>
          <a:bodyPr/>
          <a:lstStyle/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Includes explicit and implicit service characteristics.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Measures are perceptual/subjective.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3A78D5-E1E6-4D03-A8D2-BAF2B07E2CF2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820948" y="3048000"/>
            <a:ext cx="7543800" cy="2895600"/>
          </a:xfrm>
        </p:spPr>
        <p:txBody>
          <a:bodyPr/>
          <a:lstStyle/>
          <a:p>
            <a:pPr eaLnBrk="1" hangingPunct="1"/>
            <a:r>
              <a:rPr lang="en-US" altLang="en-US" sz="2400" dirty="0">
                <a:solidFill>
                  <a:srgbClr val="006600"/>
                </a:solidFill>
              </a:rPr>
              <a:t>SERVQUAL</a:t>
            </a:r>
            <a:r>
              <a:rPr lang="en-US" altLang="en-US" sz="2400" dirty="0"/>
              <a:t> </a:t>
            </a:r>
            <a:r>
              <a:rPr lang="en-US" altLang="en-US" sz="2400" dirty="0">
                <a:solidFill>
                  <a:schemeClr val="tx1"/>
                </a:solidFill>
              </a:rPr>
              <a:t>is most popular measure</a:t>
            </a:r>
          </a:p>
          <a:p>
            <a:pPr lvl="1" eaLnBrk="1" hangingPunct="1"/>
            <a:r>
              <a:rPr lang="en-US" altLang="en-US" sz="2200" dirty="0">
                <a:solidFill>
                  <a:schemeClr val="tx1"/>
                </a:solidFill>
              </a:rPr>
              <a:t>Tangibles → appearance.</a:t>
            </a:r>
          </a:p>
          <a:p>
            <a:pPr lvl="1" eaLnBrk="1" hangingPunct="1"/>
            <a:r>
              <a:rPr lang="en-US" altLang="en-US" sz="2200" dirty="0">
                <a:solidFill>
                  <a:schemeClr val="tx1"/>
                </a:solidFill>
              </a:rPr>
              <a:t>Dependability → promised service.</a:t>
            </a:r>
          </a:p>
          <a:p>
            <a:pPr lvl="1" eaLnBrk="1" hangingPunct="1"/>
            <a:r>
              <a:rPr lang="en-US" altLang="en-US" sz="2200" dirty="0">
                <a:solidFill>
                  <a:schemeClr val="tx1"/>
                </a:solidFill>
              </a:rPr>
              <a:t>Responsiveness → prompt, helpful.</a:t>
            </a:r>
          </a:p>
          <a:p>
            <a:pPr lvl="1" eaLnBrk="1" hangingPunct="1"/>
            <a:r>
              <a:rPr lang="en-US" altLang="en-US" sz="2200" dirty="0">
                <a:solidFill>
                  <a:schemeClr val="tx1"/>
                </a:solidFill>
              </a:rPr>
              <a:t>Assurance → knowledge, courtesy.</a:t>
            </a:r>
          </a:p>
          <a:p>
            <a:pPr lvl="1" eaLnBrk="1" hangingPunct="1"/>
            <a:r>
              <a:rPr lang="en-US" altLang="en-US" sz="2200" dirty="0">
                <a:solidFill>
                  <a:schemeClr val="tx1"/>
                </a:solidFill>
              </a:rPr>
              <a:t>Empathy → caring, individualized.</a:t>
            </a:r>
            <a:endParaRPr lang="en-US" sz="2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00300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5CFA13-BCF4-4B55-96C4-DB5E68F265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The Quality Cycle </a:t>
            </a:r>
            <a:r>
              <a:rPr lang="en-US" sz="2800" dirty="0"/>
              <a:t>(Figure 8.2)</a:t>
            </a:r>
            <a:endParaRPr lang="en-US" sz="2800" baseline="0" dirty="0"/>
          </a:p>
        </p:txBody>
      </p:sp>
      <p:pic>
        <p:nvPicPr>
          <p:cNvPr id="5" name="Picture 4" descr="An illustration of the quality cycle.&#10;">
            <a:extLst>
              <a:ext uri="{FF2B5EF4-FFF2-40B4-BE49-F238E27FC236}">
                <a16:creationId xmlns:a16="http://schemas.microsoft.com/office/drawing/2014/main" id="{2361297C-38B8-4BC5-A55D-924A903346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375" y="2133600"/>
            <a:ext cx="7557025" cy="3680336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BD8159-AF7B-406D-95F7-22426EE3FE9B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2816352" y="6035040"/>
            <a:ext cx="3355848" cy="228600"/>
          </a:xfrm>
        </p:spPr>
        <p:txBody>
          <a:bodyPr/>
          <a:lstStyle/>
          <a:p>
            <a:pPr algn="ctr">
              <a:buNone/>
            </a:pPr>
            <a:r>
              <a:rPr lang="en-US" altLang="en-US" sz="1200" dirty="0">
                <a:solidFill>
                  <a:schemeClr val="tx1"/>
                </a:solidFill>
                <a:hlinkClick r:id="rId3" action="ppaction://hlinksldjump"/>
              </a:rPr>
              <a:t>Access the text alternative for slide images.</a:t>
            </a:r>
          </a:p>
        </p:txBody>
      </p:sp>
    </p:spTree>
    <p:extLst>
      <p:ext uri="{BB962C8B-B14F-4D97-AF65-F5344CB8AC3E}">
        <p14:creationId xmlns:p14="http://schemas.microsoft.com/office/powerpoint/2010/main" val="6266681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5CFA13-BCF4-4B55-96C4-DB5E68F265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325" y="287338"/>
            <a:ext cx="7178675" cy="1449387"/>
          </a:xfrm>
        </p:spPr>
        <p:txBody>
          <a:bodyPr>
            <a:normAutofit/>
          </a:bodyPr>
          <a:lstStyle/>
          <a:p>
            <a:r>
              <a:rPr lang="en-US" sz="4000" dirty="0"/>
              <a:t>Quality Cycle in Mass Transit System </a:t>
            </a:r>
            <a:r>
              <a:rPr lang="en-US" sz="2800" dirty="0"/>
              <a:t>(Figure 8.3)</a:t>
            </a:r>
            <a:endParaRPr lang="en-US" sz="2800" baseline="0" dirty="0"/>
          </a:p>
        </p:txBody>
      </p:sp>
      <p:pic>
        <p:nvPicPr>
          <p:cNvPr id="5" name="Picture 4" descr="Illustration of the quality cycle in a mass transit system.&#10;">
            <a:extLst>
              <a:ext uri="{FF2B5EF4-FFF2-40B4-BE49-F238E27FC236}">
                <a16:creationId xmlns:a16="http://schemas.microsoft.com/office/drawing/2014/main" id="{158D0F18-98F5-413C-8613-ABC236BB9B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2042981"/>
            <a:ext cx="7321850" cy="3748219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BD8159-AF7B-406D-95F7-22426EE3FE9B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2816352" y="6035040"/>
            <a:ext cx="3355848" cy="228600"/>
          </a:xfrm>
        </p:spPr>
        <p:txBody>
          <a:bodyPr/>
          <a:lstStyle/>
          <a:p>
            <a:pPr algn="ctr">
              <a:buNone/>
            </a:pPr>
            <a:r>
              <a:rPr lang="en-US" altLang="en-US" sz="1200" dirty="0">
                <a:solidFill>
                  <a:schemeClr val="tx1"/>
                </a:solidFill>
                <a:hlinkClick r:id="rId3" action="ppaction://hlinksldjump"/>
              </a:rPr>
              <a:t>Access the text alternative for slide images.</a:t>
            </a:r>
          </a:p>
        </p:txBody>
      </p:sp>
    </p:spTree>
    <p:extLst>
      <p:ext uri="{BB962C8B-B14F-4D97-AF65-F5344CB8AC3E}">
        <p14:creationId xmlns:p14="http://schemas.microsoft.com/office/powerpoint/2010/main" val="26446402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032417-C965-4644-9D2C-627DD914EB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Quality Improvement Cycle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137A00-9847-4204-AC30-157729C898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5" y="1846263"/>
            <a:ext cx="7543800" cy="3944937"/>
          </a:xfrm>
        </p:spPr>
        <p:txBody>
          <a:bodyPr/>
          <a:lstStyle/>
          <a:p>
            <a:pPr marL="402336" indent="-402336">
              <a:buClr>
                <a:schemeClr val="accent1">
                  <a:lumMod val="75000"/>
                </a:schemeClr>
              </a:buClr>
              <a:buFont typeface="+mj-lt"/>
              <a:buAutoNum type="arabicPeriod"/>
            </a:pPr>
            <a:r>
              <a:rPr lang="en-US" sz="2800" dirty="0"/>
              <a:t>Define quality attributes on the basis of customer needs.</a:t>
            </a:r>
          </a:p>
          <a:p>
            <a:pPr marL="402336" indent="-402336">
              <a:buClr>
                <a:schemeClr val="accent1">
                  <a:lumMod val="75000"/>
                </a:schemeClr>
              </a:buClr>
              <a:buFont typeface="+mj-lt"/>
              <a:buAutoNum type="arabicPeriod"/>
            </a:pPr>
            <a:r>
              <a:rPr lang="en-US" sz="2800" dirty="0"/>
              <a:t>Decide how to measure each attribute.</a:t>
            </a:r>
          </a:p>
          <a:p>
            <a:pPr marL="402336" indent="-402336">
              <a:buClr>
                <a:schemeClr val="accent1">
                  <a:lumMod val="75000"/>
                </a:schemeClr>
              </a:buClr>
              <a:buFont typeface="+mj-lt"/>
              <a:buAutoNum type="arabicPeriod"/>
            </a:pPr>
            <a:r>
              <a:rPr lang="en-US" sz="2800" dirty="0"/>
              <a:t>Set quality standards.</a:t>
            </a:r>
          </a:p>
          <a:p>
            <a:pPr marL="402336" indent="-402336">
              <a:buClr>
                <a:schemeClr val="accent1">
                  <a:lumMod val="75000"/>
                </a:schemeClr>
              </a:buClr>
              <a:buFont typeface="+mj-lt"/>
              <a:buAutoNum type="arabicPeriod"/>
            </a:pPr>
            <a:r>
              <a:rPr lang="en-US" sz="2800" dirty="0"/>
              <a:t>Establish appropriate tests for each standard.</a:t>
            </a:r>
          </a:p>
          <a:p>
            <a:pPr marL="402336" indent="-402336">
              <a:buClr>
                <a:schemeClr val="accent1">
                  <a:lumMod val="75000"/>
                </a:schemeClr>
              </a:buClr>
              <a:buFont typeface="+mj-lt"/>
              <a:buAutoNum type="arabicPeriod"/>
            </a:pPr>
            <a:r>
              <a:rPr lang="en-US" sz="2800" dirty="0"/>
              <a:t>Find and correct causes of poor quality.</a:t>
            </a:r>
          </a:p>
          <a:p>
            <a:pPr marL="402336" indent="-402336">
              <a:buClr>
                <a:schemeClr val="accent1">
                  <a:lumMod val="75000"/>
                </a:schemeClr>
              </a:buClr>
              <a:buFont typeface="+mj-lt"/>
              <a:buAutoNum type="arabicPeriod"/>
            </a:pPr>
            <a:r>
              <a:rPr lang="en-US" sz="2800" dirty="0"/>
              <a:t>Continue to make improvements.</a:t>
            </a:r>
          </a:p>
        </p:txBody>
      </p:sp>
    </p:spTree>
    <p:extLst>
      <p:ext uri="{BB962C8B-B14F-4D97-AF65-F5344CB8AC3E}">
        <p14:creationId xmlns:p14="http://schemas.microsoft.com/office/powerpoint/2010/main" val="27335497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D4D290-5596-4479-878E-6DCE746CD8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Poka-Yoke </a:t>
            </a:r>
            <a:r>
              <a:rPr lang="en-US" sz="2800" dirty="0"/>
              <a:t>(</a:t>
            </a:r>
            <a:r>
              <a:rPr lang="en-US" sz="2800" dirty="0" err="1"/>
              <a:t>poh-kah</a:t>
            </a:r>
            <a:r>
              <a:rPr lang="en-US" sz="2800" dirty="0"/>
              <a:t> </a:t>
            </a:r>
            <a:r>
              <a:rPr lang="en-US" sz="2800" dirty="0" err="1"/>
              <a:t>yoh</a:t>
            </a:r>
            <a:r>
              <a:rPr lang="en-US" sz="2800" dirty="0"/>
              <a:t>-kay)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9932C1-E8C1-47B4-A2F5-A1B5847E9F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5" y="1846263"/>
            <a:ext cx="7543800" cy="1236150"/>
          </a:xfrm>
        </p:spPr>
        <p:txBody>
          <a:bodyPr/>
          <a:lstStyle/>
          <a:p>
            <a:pPr eaLnBrk="1" fontAlgn="auto" hangingPunct="1">
              <a:defRPr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Developed at Toyota, means “</a:t>
            </a:r>
            <a:r>
              <a:rPr lang="en-US" sz="2400" u="sng" dirty="0">
                <a:solidFill>
                  <a:srgbClr val="006600"/>
                </a:solidFill>
              </a:rPr>
              <a:t>mistake proofing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”</a:t>
            </a:r>
          </a:p>
          <a:p>
            <a:pPr eaLnBrk="1" fontAlgn="auto" hangingPunct="1">
              <a:defRPr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Design the product or process so that mistakes cannot occur or are immediately detectable</a:t>
            </a:r>
            <a:endParaRPr lang="en-US" sz="24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A2655E-2F29-46A6-A51C-2C5487C7D29D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822325" y="3374020"/>
            <a:ext cx="4816476" cy="2590800"/>
          </a:xfrm>
        </p:spPr>
        <p:txBody>
          <a:bodyPr/>
          <a:lstStyle/>
          <a:p>
            <a:pPr marL="274320" indent="-274320" eaLnBrk="1" fontAlgn="auto" hangingPunct="1">
              <a:defRPr/>
            </a:pPr>
            <a:r>
              <a:rPr lang="en-US" sz="2400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Examples</a:t>
            </a:r>
          </a:p>
          <a:p>
            <a:pPr lvl="1" eaLnBrk="1" fontAlgn="auto" hangingPunct="1">
              <a:defRPr/>
            </a:pP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 manufacturing, 2 parts are notched to only fit together one way.</a:t>
            </a:r>
          </a:p>
          <a:p>
            <a:pPr lvl="1" eaLnBrk="1" fontAlgn="auto" hangingPunct="1">
              <a:defRPr/>
            </a:pP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For consumers, snow blower requires that two hand levers be held during operation (so no hands can be in the dangerous moving parts!).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42292523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F5A773-EFA2-4129-AC39-9AB279658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Suppliers Role in Quality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9F65036-6FC9-4406-8461-2C64FFDB65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5" y="1846263"/>
            <a:ext cx="5121275" cy="820737"/>
          </a:xfrm>
        </p:spPr>
        <p:txBody>
          <a:bodyPr/>
          <a:lstStyle/>
          <a:p>
            <a:r>
              <a:rPr lang="en-US" sz="2200" dirty="0"/>
              <a:t>Involve in product design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dirty="0"/>
              <a:t>Prevent design defects; help select materials.</a:t>
            </a: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4EC9AC9D-45E4-401E-A7DC-2377849262EF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820948" y="2743200"/>
            <a:ext cx="5121275" cy="820737"/>
          </a:xfrm>
        </p:spPr>
        <p:txBody>
          <a:bodyPr/>
          <a:lstStyle/>
          <a:p>
            <a:r>
              <a:rPr lang="en-US" sz="2200" dirty="0"/>
              <a:t>Supplier certification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dirty="0"/>
              <a:t>Planning and control system for quality.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73725F97-3FB6-4C64-8510-B6FF430F2EE2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820948" y="3657600"/>
            <a:ext cx="5122652" cy="1198101"/>
          </a:xfrm>
        </p:spPr>
        <p:txBody>
          <a:bodyPr/>
          <a:lstStyle/>
          <a:p>
            <a:r>
              <a:rPr lang="en-US" sz="2200" dirty="0"/>
              <a:t>Manage rolled yield (cumulative defect rate)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dirty="0"/>
              <a:t>10 parts (1% defects in each).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dirty="0"/>
              <a:t>Rolled yield</a:t>
            </a:r>
          </a:p>
        </p:txBody>
      </p:sp>
      <p:graphicFrame>
        <p:nvGraphicFramePr>
          <p:cNvPr id="19" name="Object 4">
            <a:extLst>
              <a:ext uri="{FF2B5EF4-FFF2-40B4-BE49-F238E27FC236}">
                <a16:creationId xmlns:a16="http://schemas.microsoft.com/office/drawing/2014/main" id="{606C8D27-A769-4732-A84F-6E19263959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0223678"/>
              </p:ext>
            </p:extLst>
          </p:nvPr>
        </p:nvGraphicFramePr>
        <p:xfrm>
          <a:off x="2393784" y="4450888"/>
          <a:ext cx="1341907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Equation" r:id="rId3" imgW="927000" imgH="279360" progId="Equation.DSMT4">
                  <p:embed/>
                </p:oleObj>
              </mc:Choice>
              <mc:Fallback>
                <p:oleObj name="Equation" r:id="rId3" imgW="927000" imgH="279360" progId="Equation.DSMT4">
                  <p:embed/>
                  <p:pic>
                    <p:nvPicPr>
                      <p:cNvPr id="10" name="Object 4">
                        <a:extLst>
                          <a:ext uri="{FF2B5EF4-FFF2-40B4-BE49-F238E27FC236}">
                            <a16:creationId xmlns:a16="http://schemas.microsoft.com/office/drawing/2014/main" id="{D7A8147A-B392-48CC-8081-1978E7C43559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93784" y="4450888"/>
                        <a:ext cx="1341907" cy="40481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7EA670FA-D454-4F36-8C2F-A6452B469234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820948" y="4950329"/>
            <a:ext cx="4359275" cy="404813"/>
          </a:xfrm>
        </p:spPr>
        <p:txBody>
          <a:bodyPr/>
          <a:lstStyle/>
          <a:p>
            <a:pPr marL="291600" indent="-291600">
              <a:buClr>
                <a:srgbClr val="AB620B"/>
              </a:buClr>
              <a:buFont typeface="Arial" panose="020B0604020202020204" pitchFamily="34" charset="0"/>
              <a:buChar char="•"/>
            </a:pPr>
            <a:r>
              <a:rPr lang="en-US" dirty="0"/>
              <a:t>90% quality yield for final product.</a:t>
            </a: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B544FF4A-E6DD-4704-8161-3FE38E95381D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096000" y="1906588"/>
            <a:ext cx="2819400" cy="2208212"/>
          </a:xfrm>
        </p:spPr>
        <p:txBody>
          <a:bodyPr/>
          <a:lstStyle/>
          <a:p>
            <a:r>
              <a:rPr lang="en-US" altLang="en-US" sz="1800" dirty="0">
                <a:solidFill>
                  <a:schemeClr val="tx1"/>
                </a:solidFill>
              </a:rPr>
              <a:t>Boeing supplier rating system:</a:t>
            </a:r>
          </a:p>
          <a:p>
            <a:r>
              <a:rPr lang="en-US" altLang="en-US" sz="1800" i="1" dirty="0">
                <a:solidFill>
                  <a:schemeClr val="tx1"/>
                </a:solidFill>
              </a:rPr>
              <a:t>Red (Unsatisfactory)</a:t>
            </a:r>
          </a:p>
          <a:p>
            <a:r>
              <a:rPr lang="en-US" altLang="en-US" sz="1800" i="1" dirty="0">
                <a:solidFill>
                  <a:schemeClr val="tx1"/>
                </a:solidFill>
              </a:rPr>
              <a:t>Yellow (Improvement needed)</a:t>
            </a:r>
          </a:p>
          <a:p>
            <a:r>
              <a:rPr lang="en-US" altLang="en-US" sz="1800" i="1" dirty="0">
                <a:solidFill>
                  <a:schemeClr val="tx1"/>
                </a:solidFill>
              </a:rPr>
              <a:t>Bronze (Satisfactory)</a:t>
            </a:r>
          </a:p>
          <a:p>
            <a:r>
              <a:rPr lang="en-US" altLang="en-US" sz="1800" i="1" dirty="0">
                <a:solidFill>
                  <a:schemeClr val="tx1"/>
                </a:solidFill>
              </a:rPr>
              <a:t>Silver (Very Good)</a:t>
            </a:r>
          </a:p>
          <a:p>
            <a:r>
              <a:rPr lang="en-US" altLang="en-US" sz="1800" i="1" dirty="0">
                <a:solidFill>
                  <a:schemeClr val="tx1"/>
                </a:solidFill>
              </a:rPr>
              <a:t>Gold (Exceptional)</a:t>
            </a:r>
            <a:endParaRPr lang="en-US" sz="1800" dirty="0">
              <a:solidFill>
                <a:schemeClr val="tx1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62E24E8-4BE3-456B-910E-E73965D3BA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4284663"/>
            <a:ext cx="2498188" cy="1662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737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A58EA1-8785-4CB1-9FF9-0EDEF9853E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325" y="533400"/>
            <a:ext cx="7543800" cy="1143000"/>
          </a:xfrm>
        </p:spPr>
        <p:txBody>
          <a:bodyPr/>
          <a:lstStyle/>
          <a:p>
            <a:pPr>
              <a:defRPr/>
            </a:pPr>
            <a:r>
              <a:rPr lang="en-US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Chapter 8 Learning Objectives </a:t>
            </a:r>
            <a:r>
              <a:rPr lang="en-US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endParaRPr lang="en-US" sz="1000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DA8477-DEC2-4690-8D56-B1237B6CA5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4" y="1846263"/>
            <a:ext cx="7712076" cy="4325937"/>
          </a:xfrm>
        </p:spPr>
        <p:txBody>
          <a:bodyPr/>
          <a:lstStyle/>
          <a:p>
            <a:pPr marL="292608" indent="-292608">
              <a:lnSpc>
                <a:spcPct val="100000"/>
              </a:lnSpc>
              <a:buClr>
                <a:srgbClr val="AB620E"/>
              </a:buClr>
              <a:buFont typeface="Arial" panose="020B0604020202020204" pitchFamily="34" charset="0"/>
              <a:buChar char="•"/>
              <a:defRPr/>
            </a:pPr>
            <a:r>
              <a:rPr lang="en-US" sz="2600" dirty="0"/>
              <a:t>L</a:t>
            </a:r>
            <a:r>
              <a:rPr lang="en-US" sz="100" dirty="0"/>
              <a:t> </a:t>
            </a:r>
            <a:r>
              <a:rPr lang="en-US" sz="2600" dirty="0"/>
              <a:t>O 8.1 Explain quality, from a customer perspective.</a:t>
            </a:r>
          </a:p>
          <a:p>
            <a:pPr marL="292608" indent="-292608">
              <a:lnSpc>
                <a:spcPct val="100000"/>
              </a:lnSpc>
              <a:buClr>
                <a:srgbClr val="AB620E"/>
              </a:buClr>
              <a:buFont typeface="Arial" panose="020B0604020202020204" pitchFamily="34" charset="0"/>
              <a:buChar char="•"/>
              <a:defRPr/>
            </a:pPr>
            <a:r>
              <a:rPr lang="en-US" sz="2600" dirty="0"/>
              <a:t>L</a:t>
            </a:r>
            <a:r>
              <a:rPr lang="en-US" sz="100" dirty="0"/>
              <a:t> </a:t>
            </a:r>
            <a:r>
              <a:rPr lang="en-US" sz="2600" dirty="0"/>
              <a:t>O 8.2 Characterize product quality based on four dimensions.</a:t>
            </a:r>
          </a:p>
          <a:p>
            <a:pPr marL="292608" indent="-292608">
              <a:lnSpc>
                <a:spcPct val="100000"/>
              </a:lnSpc>
              <a:buClr>
                <a:srgbClr val="AB620E"/>
              </a:buClr>
              <a:buFont typeface="Arial" panose="020B0604020202020204" pitchFamily="34" charset="0"/>
              <a:buChar char="•"/>
              <a:defRPr/>
            </a:pPr>
            <a:r>
              <a:rPr lang="en-US" sz="2600" dirty="0"/>
              <a:t>L</a:t>
            </a:r>
            <a:r>
              <a:rPr lang="en-US" sz="100" dirty="0"/>
              <a:t> </a:t>
            </a:r>
            <a:r>
              <a:rPr lang="en-US" sz="2600" dirty="0"/>
              <a:t>O 8.3 Distinguish service quality from product quality based on its distinct measurement.</a:t>
            </a:r>
          </a:p>
          <a:p>
            <a:pPr marL="292608" indent="-292608">
              <a:lnSpc>
                <a:spcPct val="100000"/>
              </a:lnSpc>
              <a:buClr>
                <a:srgbClr val="AB620E"/>
              </a:buClr>
              <a:buFont typeface="Arial" panose="020B0604020202020204" pitchFamily="34" charset="0"/>
              <a:buChar char="•"/>
              <a:defRPr/>
            </a:pPr>
            <a:r>
              <a:rPr lang="en-US" sz="2600" dirty="0"/>
              <a:t>L</a:t>
            </a:r>
            <a:r>
              <a:rPr lang="en-US" sz="100" dirty="0"/>
              <a:t> </a:t>
            </a:r>
            <a:r>
              <a:rPr lang="en-US" sz="2600" dirty="0"/>
              <a:t>O 8.4 Apply the quality cycle to a product or service.</a:t>
            </a:r>
          </a:p>
          <a:p>
            <a:pPr marL="292608" indent="-292608">
              <a:lnSpc>
                <a:spcPct val="100000"/>
              </a:lnSpc>
              <a:buClr>
                <a:srgbClr val="AB620E"/>
              </a:buClr>
              <a:buFont typeface="Arial" panose="020B0604020202020204" pitchFamily="34" charset="0"/>
              <a:buChar char="•"/>
              <a:defRPr/>
            </a:pPr>
            <a:r>
              <a:rPr lang="en-US" sz="2600" dirty="0"/>
              <a:t>L</a:t>
            </a:r>
            <a:r>
              <a:rPr lang="en-US" sz="100" dirty="0"/>
              <a:t> </a:t>
            </a:r>
            <a:r>
              <a:rPr lang="en-US" sz="2600" dirty="0"/>
              <a:t>O 8.5 Explain how mistake-proofing and the supply chain are integrated with quality management planning.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D611C-7C76-4FD6-A4E5-119B12E1A2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Cost of Quality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9B1B670-6866-450E-804A-DA82A613A9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5" y="1846264"/>
            <a:ext cx="3368675" cy="439736"/>
          </a:xfrm>
        </p:spPr>
        <p:txBody>
          <a:bodyPr/>
          <a:lstStyle/>
          <a:p>
            <a:r>
              <a:rPr lang="en-US" sz="2600" b="1" dirty="0">
                <a:solidFill>
                  <a:schemeClr val="tx1"/>
                </a:solidFill>
              </a:rPr>
              <a:t>Control costs</a:t>
            </a: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47EC8E8A-6407-4ABF-B95B-7EE1F4CA50C2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819571" y="2343113"/>
            <a:ext cx="5850148" cy="828349"/>
          </a:xfrm>
        </p:spPr>
        <p:txBody>
          <a:bodyPr/>
          <a:lstStyle/>
          <a:p>
            <a:pPr marL="0" lvl="1" indent="0" eaLnBrk="1" hangingPunct="1">
              <a:spcAft>
                <a:spcPct val="0"/>
              </a:spcAft>
              <a:buNone/>
            </a:pPr>
            <a:r>
              <a:rPr lang="en-US" altLang="en-US" sz="2400" u="sng" dirty="0">
                <a:solidFill>
                  <a:srgbClr val="006600"/>
                </a:solidFill>
              </a:rPr>
              <a:t>Prevention.</a:t>
            </a:r>
          </a:p>
          <a:p>
            <a:pPr marL="291600" lvl="2" indent="-291600" eaLnBrk="1" hangingPunct="1">
              <a:spcBef>
                <a:spcPts val="1000"/>
              </a:spcBef>
              <a:spcAft>
                <a:spcPct val="0"/>
              </a:spcAft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altLang="en-US" sz="2200" dirty="0"/>
              <a:t>Training, data management, planning.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0BC1C2C-FE45-42CB-AC88-D2726D25FC37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19571" y="3223550"/>
            <a:ext cx="7524329" cy="852766"/>
          </a:xfrm>
        </p:spPr>
        <p:txBody>
          <a:bodyPr/>
          <a:lstStyle/>
          <a:p>
            <a:pPr marL="0" lvl="1" indent="0" eaLnBrk="1" hangingPunct="1">
              <a:spcAft>
                <a:spcPct val="0"/>
              </a:spcAft>
              <a:buNone/>
            </a:pPr>
            <a:r>
              <a:rPr lang="en-US" altLang="en-US" sz="2400" u="sng" dirty="0">
                <a:solidFill>
                  <a:srgbClr val="006600"/>
                </a:solidFill>
              </a:rPr>
              <a:t>Appraisal.</a:t>
            </a:r>
          </a:p>
          <a:p>
            <a:pPr marL="291600" lvl="2" indent="-291600" eaLnBrk="1" hangingPunct="1">
              <a:spcBef>
                <a:spcPts val="1000"/>
              </a:spcBef>
              <a:spcAft>
                <a:spcPct val="0"/>
              </a:spcAft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altLang="en-US" sz="2200" dirty="0"/>
              <a:t>Incoming materials inspection, final inspection.</a:t>
            </a:r>
            <a:endParaRPr lang="en-US" sz="2200" dirty="0"/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AC140888-BE39-45D5-A899-99DA6D2A4477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819571" y="4136109"/>
            <a:ext cx="2459151" cy="424316"/>
          </a:xfrm>
        </p:spPr>
        <p:txBody>
          <a:bodyPr/>
          <a:lstStyle/>
          <a:p>
            <a:r>
              <a:rPr lang="en-US" sz="2600" b="1" dirty="0">
                <a:solidFill>
                  <a:schemeClr val="tx1"/>
                </a:solidFill>
              </a:rPr>
              <a:t>Failure costs</a:t>
            </a: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FB96494C-8823-45E9-BDE0-AB4DCC653FF2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16870" y="4621162"/>
            <a:ext cx="6296503" cy="817514"/>
          </a:xfrm>
        </p:spPr>
        <p:txBody>
          <a:bodyPr/>
          <a:lstStyle/>
          <a:p>
            <a:pPr marL="0" lvl="1" indent="0" eaLnBrk="1" hangingPunct="1">
              <a:spcBef>
                <a:spcPts val="0"/>
              </a:spcBef>
              <a:spcAft>
                <a:spcPct val="0"/>
              </a:spcAft>
              <a:buNone/>
            </a:pPr>
            <a:r>
              <a:rPr lang="en-US" altLang="en-US" sz="2400" u="sng" dirty="0">
                <a:solidFill>
                  <a:srgbClr val="006600"/>
                </a:solidFill>
              </a:rPr>
              <a:t>Internal failure.</a:t>
            </a:r>
          </a:p>
          <a:p>
            <a:pPr marL="291600" lvl="2" indent="-291600" eaLnBrk="1" hangingPunct="1">
              <a:spcBef>
                <a:spcPts val="1000"/>
              </a:spcBef>
              <a:spcAft>
                <a:spcPct val="0"/>
              </a:spcAft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altLang="en-US" sz="2200" dirty="0"/>
              <a:t>Scrap, rework, downtime.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67963451-C0E6-4C36-A4D2-9DB3B82114A8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819571" y="5488720"/>
            <a:ext cx="7545177" cy="794816"/>
          </a:xfrm>
        </p:spPr>
        <p:txBody>
          <a:bodyPr/>
          <a:lstStyle/>
          <a:p>
            <a:pPr marL="200025" lvl="1" indent="0" eaLnBrk="1" hangingPunct="1">
              <a:spcAft>
                <a:spcPct val="0"/>
              </a:spcAft>
              <a:buNone/>
            </a:pPr>
            <a:r>
              <a:rPr lang="en-US" altLang="en-US" sz="2400" u="sng" dirty="0">
                <a:solidFill>
                  <a:srgbClr val="006600"/>
                </a:solidFill>
              </a:rPr>
              <a:t>External failure.</a:t>
            </a:r>
          </a:p>
          <a:p>
            <a:pPr marL="291600" lvl="2" indent="-291600" eaLnBrk="1" hangingPunct="1">
              <a:spcBef>
                <a:spcPts val="1000"/>
              </a:spcBef>
              <a:spcAft>
                <a:spcPct val="0"/>
              </a:spcAft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altLang="en-US" sz="2200" dirty="0"/>
              <a:t>Warranty, returns, complaints.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5938745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5CFA13-BCF4-4B55-96C4-DB5E68F265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325" y="287338"/>
            <a:ext cx="7178675" cy="1449387"/>
          </a:xfrm>
        </p:spPr>
        <p:txBody>
          <a:bodyPr>
            <a:normAutofit/>
          </a:bodyPr>
          <a:lstStyle/>
          <a:p>
            <a:r>
              <a:rPr lang="en-US" sz="4000" dirty="0"/>
              <a:t>Cost of Quality Trade-offs </a:t>
            </a:r>
            <a:r>
              <a:rPr lang="en-US" sz="2800" dirty="0"/>
              <a:t>(Figure 8.5)</a:t>
            </a:r>
            <a:endParaRPr lang="en-US" sz="2800" baseline="0" dirty="0"/>
          </a:p>
        </p:txBody>
      </p:sp>
      <p:pic>
        <p:nvPicPr>
          <p:cNvPr id="5" name="Picture 4" descr="A graph illustrating the cost of quality categories and trade-offs.&#10;">
            <a:extLst>
              <a:ext uri="{FF2B5EF4-FFF2-40B4-BE49-F238E27FC236}">
                <a16:creationId xmlns:a16="http://schemas.microsoft.com/office/drawing/2014/main" id="{0A0AEA43-A001-4F8D-A4AE-9F1B9BDC18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1052" y="2076878"/>
            <a:ext cx="6100796" cy="3768306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BD8159-AF7B-406D-95F7-22426EE3FE9B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2816352" y="6035040"/>
            <a:ext cx="3355848" cy="228600"/>
          </a:xfrm>
        </p:spPr>
        <p:txBody>
          <a:bodyPr/>
          <a:lstStyle/>
          <a:p>
            <a:pPr algn="ctr">
              <a:buNone/>
            </a:pPr>
            <a:r>
              <a:rPr lang="en-US" altLang="en-US" sz="1200" dirty="0">
                <a:solidFill>
                  <a:schemeClr val="tx1"/>
                </a:solidFill>
                <a:hlinkClick r:id="rId3" action="ppaction://hlinksldjump"/>
              </a:rPr>
              <a:t>Access the text alternative for slide images.</a:t>
            </a:r>
          </a:p>
        </p:txBody>
      </p:sp>
    </p:spTree>
    <p:extLst>
      <p:ext uri="{BB962C8B-B14F-4D97-AF65-F5344CB8AC3E}">
        <p14:creationId xmlns:p14="http://schemas.microsoft.com/office/powerpoint/2010/main" val="13423044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DE61F1-5BB3-46DE-A794-A522A1B0A5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Quality Pioneer: W. Edwards Deming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2CFE048F-B5C3-4BB3-BF46-2D5B3300F6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5" y="1880988"/>
            <a:ext cx="5502275" cy="2192337"/>
          </a:xfrm>
        </p:spPr>
        <p:txBody>
          <a:bodyPr/>
          <a:lstStyle/>
          <a:p>
            <a:r>
              <a:rPr lang="en-US" sz="2400" dirty="0"/>
              <a:t>14 Management Principles</a:t>
            </a:r>
          </a:p>
          <a:p>
            <a:r>
              <a:rPr lang="en-US" sz="2400" dirty="0"/>
              <a:t>Do not sacrifice quality for short-term profit</a:t>
            </a:r>
          </a:p>
          <a:p>
            <a:r>
              <a:rPr lang="en-US" sz="2400" dirty="0"/>
              <a:t>Emphasis on continuous improvement</a:t>
            </a:r>
          </a:p>
          <a:p>
            <a:r>
              <a:rPr lang="en-US" sz="2400" dirty="0"/>
              <a:t>P</a:t>
            </a:r>
            <a:r>
              <a:rPr lang="en-US" sz="100" dirty="0"/>
              <a:t> </a:t>
            </a:r>
            <a:r>
              <a:rPr lang="en-US" sz="2400" dirty="0"/>
              <a:t>D</a:t>
            </a:r>
            <a:r>
              <a:rPr lang="en-US" sz="100" dirty="0"/>
              <a:t> </a:t>
            </a:r>
            <a:r>
              <a:rPr lang="en-US" sz="2400" dirty="0"/>
              <a:t>C</a:t>
            </a:r>
            <a:r>
              <a:rPr lang="en-US" sz="100" dirty="0"/>
              <a:t> </a:t>
            </a:r>
            <a:r>
              <a:rPr lang="en-US" sz="2400" dirty="0"/>
              <a:t>A Wheel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sz="2200" dirty="0"/>
              <a:t>Plan, Do, Check, Act.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A93C5B98-075D-4A35-9CFC-181AB7F6B0A0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820948" y="4624188"/>
            <a:ext cx="3355848" cy="515937"/>
          </a:xfrm>
        </p:spPr>
        <p:txBody>
          <a:bodyPr/>
          <a:lstStyle/>
          <a:p>
            <a:r>
              <a:rPr lang="en-US" altLang="en-US" sz="2400" i="1" dirty="0">
                <a:solidFill>
                  <a:schemeClr val="tx1"/>
                </a:solidFill>
              </a:rPr>
              <a:t>http://www.deming.org/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17425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DE61F1-5BB3-46DE-A794-A522A1B0A5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Quality Pioneer: Joseph Juran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2CFE048F-B5C3-4BB3-BF46-2D5B3300F6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5" y="1846263"/>
            <a:ext cx="5654675" cy="2420937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en-US" altLang="en-US" dirty="0"/>
              <a:t>Quality “Trilogy”—planning, control and improvement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en-US" dirty="0"/>
              <a:t>Solve “the vital few” quality problems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en-US" dirty="0"/>
              <a:t>Stressed quality control methods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en-US" dirty="0"/>
              <a:t>“</a:t>
            </a:r>
            <a:r>
              <a:rPr lang="en-US" altLang="en-US" i="1" dirty="0"/>
              <a:t>Quality Handbook</a:t>
            </a:r>
            <a:r>
              <a:rPr lang="en-US" altLang="en-US" dirty="0"/>
              <a:t>”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en-US" i="1" dirty="0"/>
              <a:t>http://www.juran.com</a:t>
            </a:r>
            <a:endParaRPr lang="en-US" dirty="0"/>
          </a:p>
        </p:txBody>
      </p:sp>
      <p:pic>
        <p:nvPicPr>
          <p:cNvPr id="9" name="Picture 5">
            <a:extLst>
              <a:ext uri="{FF2B5EF4-FFF2-40B4-BE49-F238E27FC236}">
                <a16:creationId xmlns:a16="http://schemas.microsoft.com/office/drawing/2014/main" id="{0A7A9233-05B6-40D0-AA08-F4C442DA4E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1331" y="4572000"/>
            <a:ext cx="1336675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C916302-E8D8-4D5F-92A8-34B448E659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6596" y="3429000"/>
            <a:ext cx="2426073" cy="1601628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A93C5B98-075D-4A35-9CFC-181AB7F6B0A0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5473447" y="5181600"/>
            <a:ext cx="2623220" cy="990600"/>
          </a:xfrm>
        </p:spPr>
        <p:txBody>
          <a:bodyPr/>
          <a:lstStyle/>
          <a:p>
            <a:r>
              <a:rPr lang="en-US" altLang="en-US" sz="1800" dirty="0">
                <a:solidFill>
                  <a:schemeClr val="tx1"/>
                </a:solidFill>
              </a:rPr>
              <a:t>Juran lived to age 104, shown here with author Roger Schroeder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DA1EAAD2-5BCE-4215-8CBD-701E9EC372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29859" y="3211512"/>
            <a:ext cx="106997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en-US" sz="800" dirty="0">
                <a:solidFill>
                  <a:srgbClr val="211D1E"/>
                </a:solidFill>
                <a:latin typeface="Proxima Nova Lt"/>
              </a:rPr>
              <a:t>©Roger Schroeder 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964415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1D6035-7132-42A3-99F2-E9F6072433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I</a:t>
            </a:r>
            <a:r>
              <a:rPr lang="en-US" sz="100" dirty="0"/>
              <a:t> </a:t>
            </a:r>
            <a:r>
              <a:rPr lang="en-US" sz="4000" dirty="0"/>
              <a:t>S</a:t>
            </a:r>
            <a:r>
              <a:rPr lang="en-US" sz="100" dirty="0"/>
              <a:t> </a:t>
            </a:r>
            <a:r>
              <a:rPr lang="en-US" sz="4000" dirty="0"/>
              <a:t>O 9000 Standards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0B35CC-53CD-49BC-8DAD-998933B2F6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5" y="1846263"/>
            <a:ext cx="7543800" cy="4021137"/>
          </a:xfrm>
        </p:spPr>
        <p:txBody>
          <a:bodyPr/>
          <a:lstStyle/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sz="2800" dirty="0"/>
              <a:t>Guidelines for designing, manufacturing, selling, and servicing products.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sz="2800" dirty="0"/>
              <a:t>Selecting I</a:t>
            </a:r>
            <a:r>
              <a:rPr lang="en-US" sz="100" dirty="0"/>
              <a:t> </a:t>
            </a:r>
            <a:r>
              <a:rPr lang="en-US" sz="2800" dirty="0"/>
              <a:t>S</a:t>
            </a:r>
            <a:r>
              <a:rPr lang="en-US" sz="100" dirty="0"/>
              <a:t> </a:t>
            </a:r>
            <a:r>
              <a:rPr lang="en-US" sz="2800" dirty="0"/>
              <a:t>O 9000 certified suppliers provides some assurance that they follow accepted quality practices.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sz="2800" dirty="0"/>
              <a:t>Many manufacturers require supplier certification, particularly in Europe.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sz="2800" i="1" dirty="0"/>
              <a:t>www.iso.org.</a:t>
            </a:r>
          </a:p>
        </p:txBody>
      </p:sp>
    </p:spTree>
    <p:extLst>
      <p:ext uri="{BB962C8B-B14F-4D97-AF65-F5344CB8AC3E}">
        <p14:creationId xmlns:p14="http://schemas.microsoft.com/office/powerpoint/2010/main" val="25507478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1D6035-7132-42A3-99F2-E9F6072433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I</a:t>
            </a:r>
            <a:r>
              <a:rPr lang="en-US" sz="100" dirty="0"/>
              <a:t> </a:t>
            </a:r>
            <a:r>
              <a:rPr lang="en-US" sz="4000" dirty="0"/>
              <a:t>S</a:t>
            </a:r>
            <a:r>
              <a:rPr lang="en-US" sz="100" dirty="0"/>
              <a:t> </a:t>
            </a:r>
            <a:r>
              <a:rPr lang="en-US" sz="4000" dirty="0"/>
              <a:t>O 14000 Standards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0B35CC-53CD-49BC-8DAD-998933B2F6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4" y="1846263"/>
            <a:ext cx="7940675" cy="4325937"/>
          </a:xfrm>
        </p:spPr>
        <p:txBody>
          <a:bodyPr/>
          <a:lstStyle/>
          <a:p>
            <a:pPr eaLnBrk="1" fontAlgn="auto" hangingPunct="1">
              <a:spcAft>
                <a:spcPts val="500"/>
              </a:spcAft>
              <a:defRPr/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Standards covering </a:t>
            </a:r>
            <a:r>
              <a:rPr lang="en-US" sz="2600" dirty="0">
                <a:solidFill>
                  <a:srgbClr val="006600"/>
                </a:solidFill>
              </a:rPr>
              <a:t>environmental management systems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environmental auditing, evaluation of environmental performance, environmental labeling, and life-cycle assessment.</a:t>
            </a:r>
          </a:p>
          <a:p>
            <a:pPr eaLnBrk="1" fontAlgn="auto" hangingPunct="1">
              <a:spcAft>
                <a:spcPts val="500"/>
              </a:spcAft>
              <a:defRPr/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Helps organizations improve their environmental performance through documentation control, operational control, control of records, training, statistical techniques, and corrective and preventive actions.</a:t>
            </a:r>
          </a:p>
          <a:p>
            <a:pPr eaLnBrk="1" fontAlgn="auto" hangingPunct="1">
              <a:spcAft>
                <a:spcPts val="500"/>
              </a:spcAft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1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</a:t>
            </a:r>
            <a:r>
              <a:rPr lang="en-US" sz="1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 26000 – social responsibility</a:t>
            </a:r>
          </a:p>
          <a:p>
            <a:pPr eaLnBrk="1" fontAlgn="auto" hangingPunct="1">
              <a:spcAft>
                <a:spcPts val="500"/>
              </a:spcAft>
              <a:defRPr/>
            </a:pP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1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</a:t>
            </a:r>
            <a:r>
              <a:rPr lang="en-US" sz="1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 31000 – risk management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29527054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DE61F1-5BB3-46DE-A794-A522A1B0A5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Baldrige Award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2CFE048F-B5C3-4BB3-BF46-2D5B3300F6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5" y="1846263"/>
            <a:ext cx="5502275" cy="3868737"/>
          </a:xfrm>
        </p:spPr>
        <p:txBody>
          <a:bodyPr/>
          <a:lstStyle/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Highest U.S. quality award.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Promotes quality management practices and improved quality results by U.S. industry.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Award criteria are the standard for “best quality practices” in United States.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Many state and other country awards modeled on award criteria.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sz="2400" i="1" dirty="0"/>
              <a:t>www.baldrige.gov.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7722E9D-7BD5-4344-B2FD-7259922E37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0282" y="2256492"/>
            <a:ext cx="1505843" cy="3200677"/>
          </a:xfrm>
          <a:prstGeom prst="rect">
            <a:avLst/>
          </a:prstGeom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F1B4185A-4044-4852-94C3-DC178CBBD0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9400" y="5499100"/>
            <a:ext cx="24082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en-US" sz="800" dirty="0">
                <a:solidFill>
                  <a:srgbClr val="211D1E"/>
                </a:solidFill>
                <a:latin typeface="Proxima Nova Lt"/>
              </a:rPr>
              <a:t>Source: United States Department of Commerce 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352875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695B64-E876-449E-B277-93FDA3961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Baldrige Criteria Categories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591D52-6C68-4400-9D4D-EC6F76A20D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5" y="1846263"/>
            <a:ext cx="7543800" cy="4021137"/>
          </a:xfrm>
        </p:spPr>
        <p:txBody>
          <a:bodyPr/>
          <a:lstStyle/>
          <a:p>
            <a:pPr marL="402336" indent="-402336">
              <a:buClr>
                <a:srgbClr val="AB620E"/>
              </a:buClr>
              <a:buFont typeface="+mj-lt"/>
              <a:buAutoNum type="arabicPeriod"/>
              <a:tabLst>
                <a:tab pos="2778125" algn="l"/>
              </a:tabLst>
            </a:pPr>
            <a:r>
              <a:rPr lang="en-US" sz="2800" dirty="0"/>
              <a:t>Leadership.</a:t>
            </a:r>
          </a:p>
          <a:p>
            <a:pPr marL="402336" indent="-402336">
              <a:buClr>
                <a:srgbClr val="AB620E"/>
              </a:buClr>
              <a:buFont typeface="+mj-lt"/>
              <a:buAutoNum type="arabicPeriod"/>
              <a:tabLst>
                <a:tab pos="2778125" algn="l"/>
              </a:tabLst>
            </a:pPr>
            <a:r>
              <a:rPr lang="en-US" sz="2800" dirty="0"/>
              <a:t>Strategy.</a:t>
            </a:r>
          </a:p>
          <a:p>
            <a:pPr marL="402336" indent="-402336">
              <a:buClr>
                <a:srgbClr val="AB620E"/>
              </a:buClr>
              <a:buFont typeface="+mj-lt"/>
              <a:buAutoNum type="arabicPeriod"/>
              <a:tabLst>
                <a:tab pos="2778125" algn="l"/>
              </a:tabLst>
            </a:pPr>
            <a:r>
              <a:rPr lang="en-US" sz="2800" dirty="0"/>
              <a:t>Customers.</a:t>
            </a:r>
          </a:p>
          <a:p>
            <a:pPr marL="402336" indent="-402336">
              <a:buClr>
                <a:srgbClr val="AB620E"/>
              </a:buClr>
              <a:buFont typeface="+mj-lt"/>
              <a:buAutoNum type="arabicPeriod"/>
              <a:tabLst>
                <a:tab pos="2778125" algn="l"/>
              </a:tabLst>
            </a:pPr>
            <a:r>
              <a:rPr lang="en-US" sz="2800" dirty="0"/>
              <a:t>Measurement, Analysis, and Knowledge Management.</a:t>
            </a:r>
          </a:p>
          <a:p>
            <a:pPr marL="402336" indent="-402336">
              <a:buClr>
                <a:srgbClr val="AB620E"/>
              </a:buClr>
              <a:buFont typeface="+mj-lt"/>
              <a:buAutoNum type="arabicPeriod"/>
              <a:tabLst>
                <a:tab pos="2778125" algn="l"/>
              </a:tabLst>
            </a:pPr>
            <a:r>
              <a:rPr lang="en-US" sz="2800" dirty="0"/>
              <a:t>Workforce.</a:t>
            </a:r>
          </a:p>
          <a:p>
            <a:pPr marL="402336" indent="-402336">
              <a:buClr>
                <a:srgbClr val="AB620E"/>
              </a:buClr>
              <a:buFont typeface="+mj-lt"/>
              <a:buAutoNum type="arabicPeriod"/>
              <a:tabLst>
                <a:tab pos="2778125" algn="l"/>
              </a:tabLst>
            </a:pPr>
            <a:r>
              <a:rPr lang="en-US" sz="2800" dirty="0"/>
              <a:t>Operations.</a:t>
            </a:r>
          </a:p>
          <a:p>
            <a:pPr marL="402336" indent="-402336">
              <a:buClr>
                <a:srgbClr val="AB620E"/>
              </a:buClr>
              <a:buFont typeface="+mj-lt"/>
              <a:buAutoNum type="arabicPeriod"/>
              <a:tabLst>
                <a:tab pos="2778125" algn="l"/>
              </a:tabLst>
            </a:pPr>
            <a:r>
              <a:rPr lang="en-US" sz="2800" dirty="0"/>
              <a:t>Results.</a:t>
            </a:r>
          </a:p>
        </p:txBody>
      </p:sp>
    </p:spTree>
    <p:extLst>
      <p:ext uri="{BB962C8B-B14F-4D97-AF65-F5344CB8AC3E}">
        <p14:creationId xmlns:p14="http://schemas.microsoft.com/office/powerpoint/2010/main" val="12872641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695B64-E876-449E-B277-93FDA3961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4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Why Some Quality Improvement Efforts </a:t>
            </a:r>
            <a:r>
              <a:rPr lang="en-US" altLang="en-US" sz="4000" b="1" dirty="0">
                <a:solidFill>
                  <a:srgbClr val="C00000"/>
                </a:solidFill>
              </a:rPr>
              <a:t>Fail</a:t>
            </a:r>
            <a:endParaRPr lang="en-US" sz="4000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591D52-6C68-4400-9D4D-EC6F76A20D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5" y="1846263"/>
            <a:ext cx="7543800" cy="4021137"/>
          </a:xfrm>
        </p:spPr>
        <p:txBody>
          <a:bodyPr/>
          <a:lstStyle/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sz="2800" dirty="0"/>
              <a:t>Lack of middle and top management leadership attention.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sz="2800" dirty="0"/>
              <a:t>Lack of funds for training and time for improvement activities.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sz="2800" dirty="0"/>
              <a:t>“Blame the employee” rather than the system.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sz="2800" dirty="0"/>
              <a:t>Belief in “trade-offs” (quality versus cost).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sz="2800" dirty="0"/>
              <a:t>Management interference with teamwork.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sz="2800" dirty="0"/>
              <a:t>Supplier quality problems.</a:t>
            </a:r>
          </a:p>
        </p:txBody>
      </p:sp>
    </p:spTree>
    <p:extLst>
      <p:ext uri="{BB962C8B-B14F-4D97-AF65-F5344CB8AC3E}">
        <p14:creationId xmlns:p14="http://schemas.microsoft.com/office/powerpoint/2010/main" val="13656341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695B64-E876-449E-B277-93FDA3961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Chapter 8 Summary </a:t>
            </a:r>
            <a:r>
              <a:rPr lang="en-US" sz="1000" dirty="0"/>
              <a:t>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591D52-6C68-4400-9D4D-EC6F76A20D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4" y="1846263"/>
            <a:ext cx="7712075" cy="4021137"/>
          </a:xfrm>
        </p:spPr>
        <p:txBody>
          <a:bodyPr/>
          <a:lstStyle/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sz="2600" dirty="0"/>
              <a:t>L</a:t>
            </a:r>
            <a:r>
              <a:rPr lang="en-US" sz="100" dirty="0"/>
              <a:t> </a:t>
            </a:r>
            <a:r>
              <a:rPr lang="en-US" sz="2600" dirty="0"/>
              <a:t>O 8.1 Explain quality, from a customer perspective.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sz="2600" dirty="0"/>
              <a:t>L</a:t>
            </a:r>
            <a:r>
              <a:rPr lang="en-US" sz="100" dirty="0"/>
              <a:t> </a:t>
            </a:r>
            <a:r>
              <a:rPr lang="en-US" sz="2600" dirty="0"/>
              <a:t>O 8.2 Characterize product quality based on four dimensions.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sz="2600" dirty="0"/>
              <a:t>L</a:t>
            </a:r>
            <a:r>
              <a:rPr lang="en-US" sz="100" dirty="0"/>
              <a:t> </a:t>
            </a:r>
            <a:r>
              <a:rPr lang="en-US" sz="2600" dirty="0"/>
              <a:t>O 8.3 Distinguish service quality from product quality based on its distinct measurement.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sz="2600" dirty="0"/>
              <a:t>L</a:t>
            </a:r>
            <a:r>
              <a:rPr lang="en-US" sz="100" dirty="0"/>
              <a:t> </a:t>
            </a:r>
            <a:r>
              <a:rPr lang="en-US" sz="2600" dirty="0"/>
              <a:t>O 8.4 Apply the quality cycle to a product or service.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sz="2600" dirty="0"/>
              <a:t>L</a:t>
            </a:r>
            <a:r>
              <a:rPr lang="en-US" sz="100" dirty="0"/>
              <a:t> </a:t>
            </a:r>
            <a:r>
              <a:rPr lang="en-US" sz="2600" dirty="0"/>
              <a:t>O 8.5 Explain how mistake-proofing and the supply chain are integrated with quality management planning.</a:t>
            </a:r>
          </a:p>
        </p:txBody>
      </p:sp>
    </p:spTree>
    <p:extLst>
      <p:ext uri="{BB962C8B-B14F-4D97-AF65-F5344CB8AC3E}">
        <p14:creationId xmlns:p14="http://schemas.microsoft.com/office/powerpoint/2010/main" val="21330561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A58EA1-8785-4CB1-9FF9-0EDEF9853E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325" y="533400"/>
            <a:ext cx="7543800" cy="1143000"/>
          </a:xfrm>
        </p:spPr>
        <p:txBody>
          <a:bodyPr/>
          <a:lstStyle/>
          <a:p>
            <a:pPr>
              <a:defRPr/>
            </a:pPr>
            <a:r>
              <a:rPr lang="en-US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Chapter 8 Learning Objectives </a:t>
            </a:r>
            <a:r>
              <a:rPr lang="en-US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endParaRPr lang="en-US" sz="1000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DA8477-DEC2-4690-8D56-B1237B6CA5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4" y="1846263"/>
            <a:ext cx="7543800" cy="4021137"/>
          </a:xfrm>
        </p:spPr>
        <p:txBody>
          <a:bodyPr/>
          <a:lstStyle/>
          <a:p>
            <a:pPr marL="292608" indent="-292608">
              <a:lnSpc>
                <a:spcPct val="100000"/>
              </a:lnSpc>
              <a:buClr>
                <a:srgbClr val="AB620E"/>
              </a:buClr>
              <a:buFont typeface="Arial" panose="020B0604020202020204" pitchFamily="34" charset="0"/>
              <a:buChar char="•"/>
              <a:defRPr/>
            </a:pPr>
            <a:r>
              <a:rPr lang="en-US" sz="2600" dirty="0"/>
              <a:t>L</a:t>
            </a:r>
            <a:r>
              <a:rPr lang="en-US" sz="100" dirty="0"/>
              <a:t> </a:t>
            </a:r>
            <a:r>
              <a:rPr lang="en-US" sz="2600" dirty="0"/>
              <a:t>O 8.6 Attribute how cost of quality is related to financial performance.</a:t>
            </a:r>
          </a:p>
          <a:p>
            <a:pPr marL="292608" indent="-292608">
              <a:lnSpc>
                <a:spcPct val="100000"/>
              </a:lnSpc>
              <a:buClr>
                <a:srgbClr val="AB620E"/>
              </a:buClr>
              <a:buFont typeface="Arial" panose="020B0604020202020204" pitchFamily="34" charset="0"/>
              <a:buChar char="•"/>
              <a:defRPr/>
            </a:pPr>
            <a:r>
              <a:rPr lang="en-US" sz="2600" dirty="0"/>
              <a:t>L</a:t>
            </a:r>
            <a:r>
              <a:rPr lang="en-US" sz="100" dirty="0"/>
              <a:t> </a:t>
            </a:r>
            <a:r>
              <a:rPr lang="en-US" sz="2600" dirty="0"/>
              <a:t>O 8.7 Recall the two key quality pioneers and their main ideas.</a:t>
            </a:r>
          </a:p>
          <a:p>
            <a:pPr marL="292608" indent="-292608">
              <a:lnSpc>
                <a:spcPct val="100000"/>
              </a:lnSpc>
              <a:buClr>
                <a:srgbClr val="AB620E"/>
              </a:buClr>
              <a:buFont typeface="Arial" panose="020B0604020202020204" pitchFamily="34" charset="0"/>
              <a:buChar char="•"/>
              <a:defRPr/>
            </a:pPr>
            <a:r>
              <a:rPr lang="en-US" sz="2600" dirty="0"/>
              <a:t>L</a:t>
            </a:r>
            <a:r>
              <a:rPr lang="en-US" sz="100" dirty="0"/>
              <a:t> </a:t>
            </a:r>
            <a:r>
              <a:rPr lang="en-US" sz="2600" dirty="0"/>
              <a:t>O 8.8 Compare and contrast I</a:t>
            </a:r>
            <a:r>
              <a:rPr lang="en-US" sz="100" dirty="0"/>
              <a:t> </a:t>
            </a:r>
            <a:r>
              <a:rPr lang="en-US" sz="2600" dirty="0"/>
              <a:t>S</a:t>
            </a:r>
            <a:r>
              <a:rPr lang="en-US" sz="100" dirty="0"/>
              <a:t> </a:t>
            </a:r>
            <a:r>
              <a:rPr lang="en-US" sz="2600" dirty="0"/>
              <a:t>O 9000 standards and the Baldrige Award criteria.</a:t>
            </a:r>
          </a:p>
          <a:p>
            <a:pPr marL="292608" indent="-292608">
              <a:lnSpc>
                <a:spcPct val="100000"/>
              </a:lnSpc>
              <a:buClr>
                <a:srgbClr val="AB620E"/>
              </a:buClr>
              <a:buFont typeface="Arial" panose="020B0604020202020204" pitchFamily="34" charset="0"/>
              <a:buChar char="•"/>
              <a:defRPr/>
            </a:pPr>
            <a:r>
              <a:rPr lang="en-US" sz="2600" dirty="0"/>
              <a:t>L</a:t>
            </a:r>
            <a:r>
              <a:rPr lang="en-US" sz="100" dirty="0"/>
              <a:t> </a:t>
            </a:r>
            <a:r>
              <a:rPr lang="en-US" sz="2600" dirty="0"/>
              <a:t>O 8.9 Articulate some key barriers to successful quality improvement efforts.</a:t>
            </a:r>
            <a:endParaRPr lang="en-US" sz="2600" noProof="0" dirty="0"/>
          </a:p>
        </p:txBody>
      </p:sp>
    </p:spTree>
    <p:extLst>
      <p:ext uri="{BB962C8B-B14F-4D97-AF65-F5344CB8AC3E}">
        <p14:creationId xmlns:p14="http://schemas.microsoft.com/office/powerpoint/2010/main" val="127299322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695B64-E876-449E-B277-93FDA3961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Chapter 8 Summary </a:t>
            </a:r>
            <a:r>
              <a:rPr lang="en-US" sz="1000" dirty="0"/>
              <a:t>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591D52-6C68-4400-9D4D-EC6F76A20D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5" y="1846263"/>
            <a:ext cx="7543800" cy="4021137"/>
          </a:xfrm>
        </p:spPr>
        <p:txBody>
          <a:bodyPr/>
          <a:lstStyle/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sz="2600" dirty="0"/>
              <a:t>L</a:t>
            </a:r>
            <a:r>
              <a:rPr lang="en-US" sz="100" dirty="0"/>
              <a:t> </a:t>
            </a:r>
            <a:r>
              <a:rPr lang="en-US" sz="2600" dirty="0"/>
              <a:t>O 8.6 Attribute how cost of quality is related to financial performance.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sz="2600" dirty="0"/>
              <a:t>L</a:t>
            </a:r>
            <a:r>
              <a:rPr lang="en-US" sz="100" dirty="0"/>
              <a:t> </a:t>
            </a:r>
            <a:r>
              <a:rPr lang="en-US" sz="2600" dirty="0"/>
              <a:t>O 8.7 Recall the two key quality pioneers and their main ideas.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sz="2600" dirty="0"/>
              <a:t>L</a:t>
            </a:r>
            <a:r>
              <a:rPr lang="en-US" sz="100" dirty="0"/>
              <a:t> </a:t>
            </a:r>
            <a:r>
              <a:rPr lang="en-US" sz="2600" dirty="0"/>
              <a:t>O 8.8 Compare and contrast I</a:t>
            </a:r>
            <a:r>
              <a:rPr lang="en-US" sz="100" dirty="0"/>
              <a:t> </a:t>
            </a:r>
            <a:r>
              <a:rPr lang="en-US" sz="2600" dirty="0"/>
              <a:t>S</a:t>
            </a:r>
            <a:r>
              <a:rPr lang="en-US" sz="100" dirty="0"/>
              <a:t> </a:t>
            </a:r>
            <a:r>
              <a:rPr lang="en-US" sz="2600" dirty="0"/>
              <a:t>O 9000 standards and the Baldrige Award criteria.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sz="2600" dirty="0"/>
              <a:t>L</a:t>
            </a:r>
            <a:r>
              <a:rPr lang="en-US" sz="100" dirty="0"/>
              <a:t> </a:t>
            </a:r>
            <a:r>
              <a:rPr lang="en-US" sz="2600" dirty="0"/>
              <a:t>O 8.9 Articulate some key barriers to successful quality improvement efforts.</a:t>
            </a:r>
          </a:p>
        </p:txBody>
      </p:sp>
    </p:spTree>
    <p:extLst>
      <p:ext uri="{BB962C8B-B14F-4D97-AF65-F5344CB8AC3E}">
        <p14:creationId xmlns:p14="http://schemas.microsoft.com/office/powerpoint/2010/main" val="110745579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695B64-E876-449E-B277-93FDA3961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Questions for Discussion</a:t>
            </a:r>
            <a:endParaRPr lang="en-US" sz="10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591D52-6C68-4400-9D4D-EC6F76A20D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4" y="1846263"/>
            <a:ext cx="8016875" cy="4325937"/>
          </a:xfrm>
        </p:spPr>
        <p:txBody>
          <a:bodyPr/>
          <a:lstStyle/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dirty="0"/>
              <a:t>Look at a product you are carrying with you today. What design characteristics contribute to its overall quality?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dirty="0"/>
              <a:t>Why does the customer need to define quality for a product or service?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dirty="0"/>
              <a:t>Consider your favorite restaurant or coffee shop. What “tangible” observations contribute to your assessment of quality?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dirty="0"/>
              <a:t>Availability of a system is never 100%! What do you think the availability </a:t>
            </a:r>
            <a:r>
              <a:rPr lang="en-US"/>
              <a:t>of Wi-Fi </a:t>
            </a:r>
            <a:r>
              <a:rPr lang="en-US" dirty="0"/>
              <a:t>on your campus is? Availability of your phone service?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dirty="0"/>
              <a:t>Can you think of examples of poka-yokes? Have you designed some of your own?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dirty="0"/>
              <a:t>Why don’t companies spend more on prevention of quality problems?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dirty="0"/>
              <a:t>Look up some Baldrige Award winning organizations. Are you a customer of some of these?</a:t>
            </a:r>
          </a:p>
        </p:txBody>
      </p:sp>
    </p:spTree>
    <p:extLst>
      <p:ext uri="{BB962C8B-B14F-4D97-AF65-F5344CB8AC3E}">
        <p14:creationId xmlns:p14="http://schemas.microsoft.com/office/powerpoint/2010/main" val="338847279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7DC212-609B-44EF-8075-2B46068384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noProof="0" dirty="0"/>
              <a:t>Accessibility Content: Text Alternatives for Images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DE45D-FAD6-4D4A-9EC4-E0F68253F5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4000" dirty="0"/>
              <a:t>Different Types of Quality </a:t>
            </a:r>
            <a:r>
              <a:rPr lang="en-US" sz="2800" dirty="0"/>
              <a:t>(Figure 8.1)</a:t>
            </a:r>
            <a:r>
              <a:rPr lang="en-US" sz="3800" noProof="0" dirty="0"/>
              <a:t> </a:t>
            </a:r>
            <a:r>
              <a:rPr lang="en-US" sz="4000" noProof="0" dirty="0"/>
              <a:t>– Text Alternative</a:t>
            </a:r>
          </a:p>
        </p:txBody>
      </p:sp>
      <p:sp>
        <p:nvSpPr>
          <p:cNvPr id="39939" name="Content Placeholder 2">
            <a:extLst>
              <a:ext uri="{FF2B5EF4-FFF2-40B4-BE49-F238E27FC236}">
                <a16:creationId xmlns:a16="http://schemas.microsoft.com/office/drawing/2014/main" id="{51C4718D-ABB5-4A49-AF6C-74D86A13F4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5" y="1846263"/>
            <a:ext cx="7543800" cy="304800"/>
          </a:xfrm>
        </p:spPr>
        <p:txBody>
          <a:bodyPr/>
          <a:lstStyle/>
          <a:p>
            <a:pPr algn="ctr"/>
            <a:r>
              <a:rPr lang="en-US" altLang="en-US" sz="1200" noProof="0" dirty="0">
                <a:solidFill>
                  <a:schemeClr val="tx1"/>
                </a:solidFill>
                <a:hlinkClick r:id="rId2" action="ppaction://hlinksldjump"/>
              </a:rPr>
              <a:t>Return to parent-slide containing images.</a:t>
            </a:r>
          </a:p>
        </p:txBody>
      </p:sp>
      <p:sp>
        <p:nvSpPr>
          <p:cNvPr id="39940" name="Content Placeholder 7">
            <a:extLst>
              <a:ext uri="{FF2B5EF4-FFF2-40B4-BE49-F238E27FC236}">
                <a16:creationId xmlns:a16="http://schemas.microsoft.com/office/drawing/2014/main" id="{34EE8DFE-FA6B-477E-9542-B9E5645CE602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19150" y="2209800"/>
            <a:ext cx="8020050" cy="37338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dirty="0"/>
              <a:t>In this figure, Customer Satisfaction/Fitness for Use is broken down into four dimensions of quality: quality of design, quality of conformance, availability, and field service. Quality of design is broken down into three component parts: quality of market research, quality of concept, and quality of specification. Quality of conformance is broken down into three component parts: technology, employees, and management. Availability is broken down into three component parts: reliability, maintainability, and logistical support. Field service is broken down into three component parts: promptness, competence, and integrity. </a:t>
            </a:r>
            <a:endParaRPr lang="en-US" altLang="en-US" noProof="0" dirty="0"/>
          </a:p>
        </p:txBody>
      </p:sp>
      <p:sp>
        <p:nvSpPr>
          <p:cNvPr id="39941" name="Content Placeholder 8">
            <a:extLst>
              <a:ext uri="{FF2B5EF4-FFF2-40B4-BE49-F238E27FC236}">
                <a16:creationId xmlns:a16="http://schemas.microsoft.com/office/drawing/2014/main" id="{5DDCA250-E6D7-4A79-986C-9F176542DD9A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820738" y="6035675"/>
            <a:ext cx="7543800" cy="212725"/>
          </a:xfrm>
        </p:spPr>
        <p:txBody>
          <a:bodyPr/>
          <a:lstStyle/>
          <a:p>
            <a:pPr algn="ctr"/>
            <a:r>
              <a:rPr lang="en-US" altLang="en-US" sz="1200" noProof="0" dirty="0">
                <a:solidFill>
                  <a:schemeClr val="tx1"/>
                </a:solidFill>
                <a:hlinkClick r:id="rId2" action="ppaction://hlinksldjump"/>
              </a:rPr>
              <a:t>Return to parent-slide containing images.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DE45D-FAD6-4D4A-9EC4-E0F68253F5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4000" dirty="0"/>
              <a:t>The Quality Cycle </a:t>
            </a:r>
            <a:r>
              <a:rPr lang="en-US" sz="2800" dirty="0"/>
              <a:t>(Figure 8.2)</a:t>
            </a:r>
            <a:r>
              <a:rPr lang="en-US" sz="4000" noProof="0" dirty="0"/>
              <a:t> – Text Alternative</a:t>
            </a:r>
          </a:p>
        </p:txBody>
      </p:sp>
      <p:sp>
        <p:nvSpPr>
          <p:cNvPr id="39939" name="Content Placeholder 2">
            <a:extLst>
              <a:ext uri="{FF2B5EF4-FFF2-40B4-BE49-F238E27FC236}">
                <a16:creationId xmlns:a16="http://schemas.microsoft.com/office/drawing/2014/main" id="{51C4718D-ABB5-4A49-AF6C-74D86A13F4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5" y="1846263"/>
            <a:ext cx="7543800" cy="304800"/>
          </a:xfrm>
        </p:spPr>
        <p:txBody>
          <a:bodyPr/>
          <a:lstStyle/>
          <a:p>
            <a:pPr algn="ctr"/>
            <a:r>
              <a:rPr lang="en-US" altLang="en-US" sz="1200" noProof="0" dirty="0">
                <a:solidFill>
                  <a:schemeClr val="tx1"/>
                </a:solidFill>
                <a:hlinkClick r:id="rId2" action="ppaction://hlinksldjump"/>
              </a:rPr>
              <a:t>Return to parent-slide containing images.</a:t>
            </a:r>
          </a:p>
        </p:txBody>
      </p:sp>
      <p:sp>
        <p:nvSpPr>
          <p:cNvPr id="39940" name="Content Placeholder 7">
            <a:extLst>
              <a:ext uri="{FF2B5EF4-FFF2-40B4-BE49-F238E27FC236}">
                <a16:creationId xmlns:a16="http://schemas.microsoft.com/office/drawing/2014/main" id="{34EE8DFE-FA6B-477E-9542-B9E5645CE602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19150" y="2209800"/>
            <a:ext cx="8020050" cy="37338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1800" dirty="0"/>
              <a:t>This figure uses a series of labeled boxes connected by arrows to illustrate the quality cycle. At the top of the figure is a box labeled “CUSTOMER: Quality needs.” An arrow points horizontally leftwards and then vertically downward to a box labeled “MARKETING: Interprets customers needs, works with customer to design product.” An arrow labeled “Interpretation of needs” points downward from marketing to a box labeled “ENGINEERING: Defines design concept, prepares specifications, defines quality characteristics.” An arrow labeled “Specifications” points horizontally rightward to a box labeled “OPERATIONS: Produces the product or service” and “QUALITY CONTROL: Plans and monitors quality.” An arrow labeled “Product” points rightward from here, then vertically upwards, and then horizontally leftward back towards the customer. The marketing, engineering, and operations/quality control boxes are grouped together by a dashed line labeled “Concurrent Engineering Team.”</a:t>
            </a:r>
            <a:endParaRPr lang="en-US" altLang="en-US" sz="1800" noProof="0" dirty="0"/>
          </a:p>
        </p:txBody>
      </p:sp>
      <p:sp>
        <p:nvSpPr>
          <p:cNvPr id="39941" name="Content Placeholder 8">
            <a:extLst>
              <a:ext uri="{FF2B5EF4-FFF2-40B4-BE49-F238E27FC236}">
                <a16:creationId xmlns:a16="http://schemas.microsoft.com/office/drawing/2014/main" id="{5DDCA250-E6D7-4A79-986C-9F176542DD9A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820738" y="6035675"/>
            <a:ext cx="7543800" cy="212725"/>
          </a:xfrm>
        </p:spPr>
        <p:txBody>
          <a:bodyPr/>
          <a:lstStyle/>
          <a:p>
            <a:pPr algn="ctr"/>
            <a:r>
              <a:rPr lang="en-US" altLang="en-US" sz="1200" noProof="0" dirty="0">
                <a:solidFill>
                  <a:schemeClr val="tx1"/>
                </a:solidFill>
                <a:hlinkClick r:id="rId2" action="ppaction://hlinksldjump"/>
              </a:rPr>
              <a:t>Return to parent-slide containing images.</a:t>
            </a:r>
          </a:p>
        </p:txBody>
      </p:sp>
    </p:spTree>
    <p:extLst>
      <p:ext uri="{BB962C8B-B14F-4D97-AF65-F5344CB8AC3E}">
        <p14:creationId xmlns:p14="http://schemas.microsoft.com/office/powerpoint/2010/main" val="174355946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DE45D-FAD6-4D4A-9EC4-E0F68253F5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4000" dirty="0"/>
              <a:t>Quality Cycle in Mass Transit System</a:t>
            </a:r>
            <a:r>
              <a:rPr lang="en-US" sz="3800" dirty="0"/>
              <a:t> </a:t>
            </a:r>
            <a:r>
              <a:rPr lang="en-US" sz="2800" dirty="0"/>
              <a:t>(Figure 8.3)</a:t>
            </a:r>
            <a:r>
              <a:rPr lang="en-US" sz="2800" noProof="0" dirty="0"/>
              <a:t> </a:t>
            </a:r>
            <a:r>
              <a:rPr lang="en-US" sz="4000" noProof="0" dirty="0"/>
              <a:t>– Text Alternative</a:t>
            </a:r>
          </a:p>
        </p:txBody>
      </p:sp>
      <p:sp>
        <p:nvSpPr>
          <p:cNvPr id="39939" name="Content Placeholder 2">
            <a:extLst>
              <a:ext uri="{FF2B5EF4-FFF2-40B4-BE49-F238E27FC236}">
                <a16:creationId xmlns:a16="http://schemas.microsoft.com/office/drawing/2014/main" id="{51C4718D-ABB5-4A49-AF6C-74D86A13F4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5" y="1846263"/>
            <a:ext cx="7543800" cy="304800"/>
          </a:xfrm>
        </p:spPr>
        <p:txBody>
          <a:bodyPr/>
          <a:lstStyle/>
          <a:p>
            <a:pPr algn="ctr"/>
            <a:r>
              <a:rPr lang="en-US" altLang="en-US" sz="1200" noProof="0" dirty="0">
                <a:solidFill>
                  <a:schemeClr val="tx1"/>
                </a:solidFill>
                <a:hlinkClick r:id="rId2" action="ppaction://hlinksldjump"/>
              </a:rPr>
              <a:t>Return to parent-slide containing images.</a:t>
            </a:r>
          </a:p>
        </p:txBody>
      </p:sp>
      <p:sp>
        <p:nvSpPr>
          <p:cNvPr id="39940" name="Content Placeholder 7">
            <a:extLst>
              <a:ext uri="{FF2B5EF4-FFF2-40B4-BE49-F238E27FC236}">
                <a16:creationId xmlns:a16="http://schemas.microsoft.com/office/drawing/2014/main" id="{34EE8DFE-FA6B-477E-9542-B9E5645CE602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19150" y="2209800"/>
            <a:ext cx="8020050" cy="37338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1800" dirty="0"/>
              <a:t>This figure similarly uses labeled boxes connected by arrows to illustrate the quality cycle in a mass transit system. At the top right of the figure is a box labeled “Riders’ needs.” An arrow points horizontally leftward to a box labeled “County planning/Regional planning/State transportation agency.” An arrow points vertically downward from here to a box labeled “Planner/Scheduler.” An arrow points rightward from here to a box labeled “Routes/Schedules/Budgets.” An arrow points rightward from here to a box labeled “Method/Facilities/Equipment.” An arrow points rightward from here to a box labeled “Evaluation/Inspections/Audits/Surveys/Hearings”—this box and the two previous boxes all fall under a long oval labeled “Operations office.” An arrow points rightward from evaluation/inspections/audits/surveys/hearings to a box labeled “Public.” And an arrow points vertically upwards from here back to riders’ needs. </a:t>
            </a:r>
            <a:endParaRPr lang="en-US" altLang="en-US" sz="1800" noProof="0" dirty="0"/>
          </a:p>
        </p:txBody>
      </p:sp>
      <p:sp>
        <p:nvSpPr>
          <p:cNvPr id="39941" name="Content Placeholder 8">
            <a:extLst>
              <a:ext uri="{FF2B5EF4-FFF2-40B4-BE49-F238E27FC236}">
                <a16:creationId xmlns:a16="http://schemas.microsoft.com/office/drawing/2014/main" id="{5DDCA250-E6D7-4A79-986C-9F176542DD9A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820738" y="6035675"/>
            <a:ext cx="7543800" cy="212725"/>
          </a:xfrm>
        </p:spPr>
        <p:txBody>
          <a:bodyPr/>
          <a:lstStyle/>
          <a:p>
            <a:pPr algn="ctr"/>
            <a:r>
              <a:rPr lang="en-US" altLang="en-US" sz="1200" noProof="0" dirty="0">
                <a:solidFill>
                  <a:schemeClr val="tx1"/>
                </a:solidFill>
                <a:hlinkClick r:id="rId2" action="ppaction://hlinksldjump"/>
              </a:rPr>
              <a:t>Return to parent-slide containing images.</a:t>
            </a:r>
          </a:p>
        </p:txBody>
      </p:sp>
    </p:spTree>
    <p:extLst>
      <p:ext uri="{BB962C8B-B14F-4D97-AF65-F5344CB8AC3E}">
        <p14:creationId xmlns:p14="http://schemas.microsoft.com/office/powerpoint/2010/main" val="1764341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DE45D-FAD6-4D4A-9EC4-E0F68253F5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4000" dirty="0"/>
              <a:t>Cost of Quality Trade-offs </a:t>
            </a:r>
            <a:r>
              <a:rPr lang="en-US" sz="2800" dirty="0"/>
              <a:t>(Figure 8.5)</a:t>
            </a:r>
            <a:r>
              <a:rPr lang="en-US" sz="3800" noProof="0" dirty="0"/>
              <a:t> </a:t>
            </a:r>
            <a:r>
              <a:rPr lang="en-US" sz="4000" noProof="0" dirty="0"/>
              <a:t>– Text Alternative</a:t>
            </a:r>
          </a:p>
        </p:txBody>
      </p:sp>
      <p:sp>
        <p:nvSpPr>
          <p:cNvPr id="39939" name="Content Placeholder 2">
            <a:extLst>
              <a:ext uri="{FF2B5EF4-FFF2-40B4-BE49-F238E27FC236}">
                <a16:creationId xmlns:a16="http://schemas.microsoft.com/office/drawing/2014/main" id="{51C4718D-ABB5-4A49-AF6C-74D86A13F4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5" y="1846263"/>
            <a:ext cx="7543800" cy="304800"/>
          </a:xfrm>
        </p:spPr>
        <p:txBody>
          <a:bodyPr/>
          <a:lstStyle/>
          <a:p>
            <a:pPr algn="ctr"/>
            <a:r>
              <a:rPr lang="en-US" altLang="en-US" sz="1200" noProof="0" dirty="0">
                <a:solidFill>
                  <a:schemeClr val="tx1"/>
                </a:solidFill>
                <a:hlinkClick r:id="rId2" action="ppaction://hlinksldjump"/>
              </a:rPr>
              <a:t>Return to parent-slide containing images.</a:t>
            </a:r>
          </a:p>
        </p:txBody>
      </p:sp>
      <p:sp>
        <p:nvSpPr>
          <p:cNvPr id="39940" name="Content Placeholder 7">
            <a:extLst>
              <a:ext uri="{FF2B5EF4-FFF2-40B4-BE49-F238E27FC236}">
                <a16:creationId xmlns:a16="http://schemas.microsoft.com/office/drawing/2014/main" id="{34EE8DFE-FA6B-477E-9542-B9E5645CE602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19150" y="2209800"/>
            <a:ext cx="8020050" cy="319881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400" dirty="0"/>
              <a:t>In this graph, the x-axis is labeled “100% defective” on the left and “100% good” on the right. The y-axis represents cost per unit. A line labeled “Prevention and appraisal costs” begins at the intersection of x and y, rises slowly towards the middle of the x-axis, and then rises dramatically towards the right side of the graph. A second line labeled “Internal failure plus External failure costs” begins on the right side of the x-axis and rises dramatically to the top of the y-axis at the middle of the x-axis.</a:t>
            </a:r>
            <a:endParaRPr lang="en-US" altLang="en-US" sz="2400" noProof="0" dirty="0"/>
          </a:p>
        </p:txBody>
      </p:sp>
      <p:sp>
        <p:nvSpPr>
          <p:cNvPr id="39941" name="Content Placeholder 8">
            <a:extLst>
              <a:ext uri="{FF2B5EF4-FFF2-40B4-BE49-F238E27FC236}">
                <a16:creationId xmlns:a16="http://schemas.microsoft.com/office/drawing/2014/main" id="{5DDCA250-E6D7-4A79-986C-9F176542DD9A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820738" y="6035675"/>
            <a:ext cx="7543800" cy="212725"/>
          </a:xfrm>
        </p:spPr>
        <p:txBody>
          <a:bodyPr/>
          <a:lstStyle/>
          <a:p>
            <a:pPr algn="ctr"/>
            <a:r>
              <a:rPr lang="en-US" altLang="en-US" sz="1200" noProof="0" dirty="0">
                <a:solidFill>
                  <a:schemeClr val="tx1"/>
                </a:solidFill>
                <a:hlinkClick r:id="rId2" action="ppaction://hlinksldjump"/>
              </a:rPr>
              <a:t>Return to parent-slide containing images.</a:t>
            </a:r>
          </a:p>
        </p:txBody>
      </p:sp>
    </p:spTree>
    <p:extLst>
      <p:ext uri="{BB962C8B-B14F-4D97-AF65-F5344CB8AC3E}">
        <p14:creationId xmlns:p14="http://schemas.microsoft.com/office/powerpoint/2010/main" val="36061413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269B38-0D38-4138-A0D7-FC8324533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4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What Is Quality Management?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E52514-BBDB-4B36-B1ED-3054E74E81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5" y="1846263"/>
            <a:ext cx="7543800" cy="820737"/>
          </a:xfrm>
        </p:spPr>
        <p:txBody>
          <a:bodyPr/>
          <a:lstStyle/>
          <a:p>
            <a:r>
              <a:rPr lang="en-US" sz="2400" dirty="0"/>
              <a:t>Quality is one of the four key objectives of operations: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sz="2200" dirty="0"/>
              <a:t>cost, quality, delivery, flexibility.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7F76C0-3B41-4A2A-87C5-9F70B54E2E74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820948" y="2836863"/>
            <a:ext cx="5351252" cy="1811337"/>
          </a:xfrm>
        </p:spPr>
        <p:txBody>
          <a:bodyPr/>
          <a:lstStyle/>
          <a:p>
            <a:r>
              <a:rPr lang="en-US" sz="2400" dirty="0"/>
              <a:t>Historical development of quality concepts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sz="2200" dirty="0"/>
              <a:t>Inspection (early 1900s).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sz="2200" dirty="0"/>
              <a:t>Statistics quality control (Shewhart - 19</a:t>
            </a:r>
            <a:r>
              <a:rPr lang="en-US" sz="100" dirty="0"/>
              <a:t> </a:t>
            </a:r>
            <a:r>
              <a:rPr lang="en-US" sz="2200" dirty="0"/>
              <a:t>40s).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sz="2200" dirty="0"/>
              <a:t>Quality management (19</a:t>
            </a:r>
            <a:r>
              <a:rPr lang="en-US" sz="100" dirty="0"/>
              <a:t> </a:t>
            </a:r>
            <a:r>
              <a:rPr lang="en-US" sz="2200" dirty="0"/>
              <a:t>60s).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BA8D150-4FEB-456F-9287-503E94A855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7966" r="61283" b="26275"/>
          <a:stretch/>
        </p:blipFill>
        <p:spPr>
          <a:xfrm>
            <a:off x="1547687" y="4948981"/>
            <a:ext cx="1997736" cy="1022039"/>
          </a:xfrm>
          <a:prstGeom prst="rect">
            <a:avLst/>
          </a:prstGeo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41879DB-210E-4766-918F-733EED8643E1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175125" y="4824078"/>
            <a:ext cx="4191000" cy="1248696"/>
          </a:xfrm>
        </p:spPr>
        <p:txBody>
          <a:bodyPr/>
          <a:lstStyle/>
          <a:p>
            <a:r>
              <a:rPr lang="en-US" sz="2600" dirty="0">
                <a:solidFill>
                  <a:schemeClr val="tx1"/>
                </a:solidFill>
              </a:rPr>
              <a:t>Quality is now viewed as the responsibility of </a:t>
            </a:r>
            <a:r>
              <a:rPr lang="en-US" sz="2600" u="sng" dirty="0">
                <a:solidFill>
                  <a:schemeClr val="tx1"/>
                </a:solidFill>
              </a:rPr>
              <a:t>all functions</a:t>
            </a:r>
            <a:r>
              <a:rPr lang="en-US" sz="2600" dirty="0">
                <a:solidFill>
                  <a:schemeClr val="tx1"/>
                </a:solidFill>
              </a:rPr>
              <a:t> in the organization.</a:t>
            </a:r>
          </a:p>
        </p:txBody>
      </p:sp>
    </p:spTree>
    <p:extLst>
      <p:ext uri="{BB962C8B-B14F-4D97-AF65-F5344CB8AC3E}">
        <p14:creationId xmlns:p14="http://schemas.microsoft.com/office/powerpoint/2010/main" val="21592669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B8DB25-7EFD-460C-8511-08229AE2BB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Comair Flight 5191, Lexington, K</a:t>
            </a:r>
            <a:r>
              <a:rPr lang="en-US" sz="100" dirty="0"/>
              <a:t> </a:t>
            </a:r>
            <a:r>
              <a:rPr lang="en-US" sz="4000" dirty="0"/>
              <a:t>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99FAF1-34DD-484A-86CF-2B320FB401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5" y="1846263"/>
            <a:ext cx="7254875" cy="2878137"/>
          </a:xfrm>
        </p:spPr>
        <p:txBody>
          <a:bodyPr/>
          <a:lstStyle/>
          <a:p>
            <a:pPr eaLnBrk="1" hangingPunct="1">
              <a:spcAft>
                <a:spcPts val="1000"/>
              </a:spcAft>
            </a:pPr>
            <a:r>
              <a:rPr lang="en-US" altLang="en-US" sz="2400" dirty="0">
                <a:solidFill>
                  <a:schemeClr val="tx1"/>
                </a:solidFill>
              </a:rPr>
              <a:t>“The Comair Flight 5191 crew began the day by powering up the wrong plane. They took off down the wrong runway. The air traffic controller, working alone in violation of F</a:t>
            </a:r>
            <a:r>
              <a:rPr lang="en-US" altLang="en-US" sz="100" dirty="0">
                <a:solidFill>
                  <a:schemeClr val="tx1"/>
                </a:solidFill>
              </a:rPr>
              <a:t> </a:t>
            </a:r>
            <a:r>
              <a:rPr lang="en-US" altLang="en-US" sz="2400" dirty="0">
                <a:solidFill>
                  <a:schemeClr val="tx1"/>
                </a:solidFill>
              </a:rPr>
              <a:t>A</a:t>
            </a:r>
            <a:r>
              <a:rPr lang="en-US" altLang="en-US" sz="100" dirty="0">
                <a:solidFill>
                  <a:schemeClr val="tx1"/>
                </a:solidFill>
              </a:rPr>
              <a:t> </a:t>
            </a:r>
            <a:r>
              <a:rPr lang="en-US" altLang="en-US" sz="2400" dirty="0" err="1">
                <a:solidFill>
                  <a:schemeClr val="tx1"/>
                </a:solidFill>
              </a:rPr>
              <a:t>A</a:t>
            </a:r>
            <a:r>
              <a:rPr lang="en-US" altLang="en-US" sz="2400" dirty="0">
                <a:solidFill>
                  <a:schemeClr val="tx1"/>
                </a:solidFill>
              </a:rPr>
              <a:t> policy, had turned his back to do other duties. Investigators are uncovering a series of mistakes before the plane crashed, killing 49 people.”</a:t>
            </a:r>
          </a:p>
          <a:p>
            <a:pPr eaLnBrk="1" hangingPunct="1">
              <a:spcAft>
                <a:spcPts val="1000"/>
              </a:spcAft>
            </a:pPr>
            <a:r>
              <a:rPr lang="en-US" altLang="en-US" dirty="0">
                <a:solidFill>
                  <a:schemeClr val="tx1"/>
                </a:solidFill>
              </a:rPr>
              <a:t>Source: www.cnn.com, 2006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8297E4-3EA9-401C-B564-6E115F55876A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822325" y="5029200"/>
            <a:ext cx="7712075" cy="592137"/>
          </a:xfrm>
        </p:spPr>
        <p:txBody>
          <a:bodyPr/>
          <a:lstStyle/>
          <a:p>
            <a:r>
              <a:rPr lang="en-US" altLang="en-US" sz="2400" dirty="0">
                <a:solidFill>
                  <a:srgbClr val="006600"/>
                </a:solidFill>
              </a:rPr>
              <a:t>Quality involves the entire organization and the supply chain.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111613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69EA4E-E889-4504-A287-922D30A670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Definition of Quality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10679C-090B-4214-9DD7-629240E278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5" y="1846263"/>
            <a:ext cx="7543800" cy="896937"/>
          </a:xfrm>
        </p:spPr>
        <p:txBody>
          <a:bodyPr/>
          <a:lstStyle/>
          <a:p>
            <a:r>
              <a:rPr lang="en-US" sz="2800" i="1" dirty="0"/>
              <a:t>Meeting, or exceeding, customer requirements now and in the future.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2E40F4-7EC1-45DB-A7B2-00F42E865729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820948" y="3011691"/>
            <a:ext cx="7543800" cy="1068386"/>
          </a:xfrm>
        </p:spPr>
        <p:txBody>
          <a:bodyPr/>
          <a:lstStyle/>
          <a:p>
            <a:r>
              <a:rPr lang="en-US" sz="2800" i="1" dirty="0"/>
              <a:t>Meaning:</a:t>
            </a:r>
          </a:p>
          <a:p>
            <a:r>
              <a:rPr lang="en-US" sz="2800" i="1" dirty="0"/>
              <a:t>The product or service is fit for customer use.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052EC7F-D75A-43EC-9167-14FED6B68A61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820948" y="4343400"/>
            <a:ext cx="7558268" cy="1068387"/>
          </a:xfrm>
        </p:spPr>
        <p:txBody>
          <a:bodyPr/>
          <a:lstStyle/>
          <a:p>
            <a:r>
              <a:rPr lang="en-US" sz="2800" i="1" dirty="0"/>
              <a:t>Meaning:</a:t>
            </a:r>
          </a:p>
          <a:p>
            <a:r>
              <a:rPr lang="en-US" sz="2800" i="1" dirty="0"/>
              <a:t>Only the customer can determine quality.</a:t>
            </a:r>
          </a:p>
        </p:txBody>
      </p:sp>
    </p:spTree>
    <p:extLst>
      <p:ext uri="{BB962C8B-B14F-4D97-AF65-F5344CB8AC3E}">
        <p14:creationId xmlns:p14="http://schemas.microsoft.com/office/powerpoint/2010/main" val="34880462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5CFA13-BCF4-4B55-96C4-DB5E68F265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Dimensions of Product Quality</a:t>
            </a:r>
            <a:endParaRPr lang="en-US" sz="1000" baseline="0" dirty="0"/>
          </a:p>
        </p:txBody>
      </p:sp>
      <p:pic>
        <p:nvPicPr>
          <p:cNvPr id="7" name="Picture 6" descr="Diagram with Quality at the center and 4 labels hovering around that read: Availability, Field Service, Quality of Design, and Quality of Conformance.">
            <a:extLst>
              <a:ext uri="{FF2B5EF4-FFF2-40B4-BE49-F238E27FC236}">
                <a16:creationId xmlns:a16="http://schemas.microsoft.com/office/drawing/2014/main" id="{21BB3B53-326E-4322-BE5F-9428227E49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882" y="2013634"/>
            <a:ext cx="5686236" cy="4171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7466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4CEF58-C715-44E7-83A3-7E0D269325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4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Quality of Design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F3FC4C-A2B5-49FA-9E6B-C6DE4D1955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5" y="1846263"/>
            <a:ext cx="7543800" cy="3640137"/>
          </a:xfrm>
        </p:spPr>
        <p:txBody>
          <a:bodyPr/>
          <a:lstStyle/>
          <a:p>
            <a:pPr marL="292608" indent="-292608" eaLnBrk="1" hangingPunct="1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altLang="en-US" sz="2800" dirty="0"/>
              <a:t>Determined </a:t>
            </a:r>
            <a:r>
              <a:rPr lang="en-US" altLang="en-US" sz="2800" u="sng" dirty="0"/>
              <a:t>before the product is produced.</a:t>
            </a:r>
          </a:p>
          <a:p>
            <a:pPr marL="292608" indent="-292608" eaLnBrk="1" hangingPunct="1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altLang="en-US" sz="2800" dirty="0"/>
              <a:t>Responsibility of </a:t>
            </a:r>
            <a:r>
              <a:rPr lang="en-US" altLang="en-US" sz="2800" u="sng" dirty="0"/>
              <a:t>cross-functional product design team.</a:t>
            </a:r>
          </a:p>
          <a:p>
            <a:pPr marL="292608" indent="-292608" eaLnBrk="1" hangingPunct="1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altLang="en-US" sz="2800" dirty="0"/>
              <a:t>Translates customer “</a:t>
            </a:r>
            <a:r>
              <a:rPr lang="en-US" altLang="en-US" sz="2800" u="sng" dirty="0"/>
              <a:t>wishes” into specifications.</a:t>
            </a:r>
          </a:p>
          <a:p>
            <a:pPr marL="292608" indent="-292608" eaLnBrk="1" hangingPunct="1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altLang="en-US" sz="2800" dirty="0"/>
              <a:t>Depends on market research, design concept, product specifications.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451567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4CEF58-C715-44E7-83A3-7E0D269325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4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Quality of Conformance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F3FC4C-A2B5-49FA-9E6B-C6DE4D1955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5" y="1846263"/>
            <a:ext cx="7543800" cy="3640137"/>
          </a:xfrm>
        </p:spPr>
        <p:txBody>
          <a:bodyPr/>
          <a:lstStyle/>
          <a:p>
            <a:pPr eaLnBrk="1" hangingPunct="1">
              <a:spcAft>
                <a:spcPts val="500"/>
              </a:spcAft>
              <a:buClr>
                <a:srgbClr val="AB620E"/>
              </a:buClr>
            </a:pPr>
            <a:r>
              <a:rPr lang="en-US" sz="2800" dirty="0"/>
              <a:t>Producing a product (or service) that meets specifications.</a:t>
            </a:r>
          </a:p>
          <a:p>
            <a:pPr eaLnBrk="1" hangingPunct="1">
              <a:buClr>
                <a:srgbClr val="AB620E"/>
              </a:buClr>
            </a:pPr>
            <a:r>
              <a:rPr lang="en-US" sz="2800" dirty="0"/>
              <a:t>Even “cheap” products can have high conformance quality.</a:t>
            </a:r>
          </a:p>
          <a:p>
            <a:pPr marL="292608" indent="-292608" eaLnBrk="1" hangingPunct="1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sz="2600" dirty="0"/>
              <a:t>May not be durable, but conformance quality is achieved if product matches the design.</a:t>
            </a:r>
          </a:p>
        </p:txBody>
      </p:sp>
    </p:spTree>
    <p:extLst>
      <p:ext uri="{BB962C8B-B14F-4D97-AF65-F5344CB8AC3E}">
        <p14:creationId xmlns:p14="http://schemas.microsoft.com/office/powerpoint/2010/main" val="2298245619"/>
      </p:ext>
    </p:extLst>
  </p:cSld>
  <p:clrMapOvr>
    <a:masterClrMapping/>
  </p:clrMapOvr>
</p:sld>
</file>

<file path=ppt/theme/theme1.xml><?xml version="1.0" encoding="utf-8"?>
<a:theme xmlns:a="http://schemas.openxmlformats.org/drawingml/2006/main" name="Recommending A Strategy">
  <a:themeElements>
    <a:clrScheme name="Recommending A Strategy 1">
      <a:dk1>
        <a:srgbClr val="009999"/>
      </a:dk1>
      <a:lt1>
        <a:srgbClr val="FFFFFF"/>
      </a:lt1>
      <a:dk2>
        <a:srgbClr val="000066"/>
      </a:dk2>
      <a:lt2>
        <a:srgbClr val="339966"/>
      </a:lt2>
      <a:accent1>
        <a:srgbClr val="00CC99"/>
      </a:accent1>
      <a:accent2>
        <a:srgbClr val="0099CC"/>
      </a:accent2>
      <a:accent3>
        <a:srgbClr val="AAAAB8"/>
      </a:accent3>
      <a:accent4>
        <a:srgbClr val="DADADA"/>
      </a:accent4>
      <a:accent5>
        <a:srgbClr val="AAE2CA"/>
      </a:accent5>
      <a:accent6>
        <a:srgbClr val="008AB9"/>
      </a:accent6>
      <a:hlink>
        <a:srgbClr val="336699"/>
      </a:hlink>
      <a:folHlink>
        <a:srgbClr val="B2B2B2"/>
      </a:folHlink>
    </a:clrScheme>
    <a:fontScheme name="Recommending A Strategy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Recommending A Strategy 1">
        <a:dk1>
          <a:srgbClr val="009999"/>
        </a:dk1>
        <a:lt1>
          <a:srgbClr val="FFFFFF"/>
        </a:lt1>
        <a:dk2>
          <a:srgbClr val="000066"/>
        </a:dk2>
        <a:lt2>
          <a:srgbClr val="339966"/>
        </a:lt2>
        <a:accent1>
          <a:srgbClr val="00CC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E2CA"/>
        </a:accent5>
        <a:accent6>
          <a:srgbClr val="008AB9"/>
        </a:accent6>
        <a:hlink>
          <a:srgbClr val="3366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ommending A Strategy 2">
        <a:dk1>
          <a:srgbClr val="000000"/>
        </a:dk1>
        <a:lt1>
          <a:srgbClr val="FFFFFF"/>
        </a:lt1>
        <a:dk2>
          <a:srgbClr val="009900"/>
        </a:dk2>
        <a:lt2>
          <a:srgbClr val="CC0000"/>
        </a:lt2>
        <a:accent1>
          <a:srgbClr val="CCCC00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2D2DB9"/>
        </a:accent6>
        <a:hlink>
          <a:srgbClr val="00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commending A Strategy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commending A Strategy 4">
        <a:dk1>
          <a:srgbClr val="333399"/>
        </a:dk1>
        <a:lt1>
          <a:srgbClr val="FFFFCC"/>
        </a:lt1>
        <a:dk2>
          <a:srgbClr val="000000"/>
        </a:dk2>
        <a:lt2>
          <a:srgbClr val="0000FF"/>
        </a:lt2>
        <a:accent1>
          <a:srgbClr val="800000"/>
        </a:accent1>
        <a:accent2>
          <a:srgbClr val="3366CC"/>
        </a:accent2>
        <a:accent3>
          <a:srgbClr val="AAAAAA"/>
        </a:accent3>
        <a:accent4>
          <a:srgbClr val="DADAAE"/>
        </a:accent4>
        <a:accent5>
          <a:srgbClr val="C0AAAA"/>
        </a:accent5>
        <a:accent6>
          <a:srgbClr val="2D5CB9"/>
        </a:accent6>
        <a:hlink>
          <a:srgbClr val="FFFF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ommending A Strategy 5">
        <a:dk1>
          <a:srgbClr val="CC3300"/>
        </a:dk1>
        <a:lt1>
          <a:srgbClr val="FFFFCC"/>
        </a:lt1>
        <a:dk2>
          <a:srgbClr val="000000"/>
        </a:dk2>
        <a:lt2>
          <a:srgbClr val="CC6600"/>
        </a:lt2>
        <a:accent1>
          <a:srgbClr val="993300"/>
        </a:accent1>
        <a:accent2>
          <a:srgbClr val="808000"/>
        </a:accent2>
        <a:accent3>
          <a:srgbClr val="AAAAAA"/>
        </a:accent3>
        <a:accent4>
          <a:srgbClr val="DADAAE"/>
        </a:accent4>
        <a:accent5>
          <a:srgbClr val="CAADAA"/>
        </a:accent5>
        <a:accent6>
          <a:srgbClr val="7373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ommending A Strategy 6">
        <a:dk1>
          <a:srgbClr val="66CCFF"/>
        </a:dk1>
        <a:lt1>
          <a:srgbClr val="CCECFF"/>
        </a:lt1>
        <a:dk2>
          <a:srgbClr val="000000"/>
        </a:dk2>
        <a:lt2>
          <a:srgbClr val="9999FF"/>
        </a:lt2>
        <a:accent1>
          <a:srgbClr val="FFFFFF"/>
        </a:accent1>
        <a:accent2>
          <a:srgbClr val="99CCFF"/>
        </a:accent2>
        <a:accent3>
          <a:srgbClr val="AAAAAA"/>
        </a:accent3>
        <a:accent4>
          <a:srgbClr val="AEC9DA"/>
        </a:accent4>
        <a:accent5>
          <a:srgbClr val="FFFFFF"/>
        </a:accent5>
        <a:accent6>
          <a:srgbClr val="8AB9E7"/>
        </a:accent6>
        <a:hlink>
          <a:srgbClr val="CCEC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ommending A Strategy 7">
        <a:dk1>
          <a:srgbClr val="993366"/>
        </a:dk1>
        <a:lt1>
          <a:srgbClr val="FFFFCC"/>
        </a:lt1>
        <a:dk2>
          <a:srgbClr val="333399"/>
        </a:dk2>
        <a:lt2>
          <a:srgbClr val="0066FF"/>
        </a:lt2>
        <a:accent1>
          <a:srgbClr val="6600FF"/>
        </a:accent1>
        <a:accent2>
          <a:srgbClr val="0099CC"/>
        </a:accent2>
        <a:accent3>
          <a:srgbClr val="ADADCA"/>
        </a:accent3>
        <a:accent4>
          <a:srgbClr val="DADAAE"/>
        </a:accent4>
        <a:accent5>
          <a:srgbClr val="B8AAFF"/>
        </a:accent5>
        <a:accent6>
          <a:srgbClr val="008AB9"/>
        </a:accent6>
        <a:hlink>
          <a:srgbClr val="66FF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ommending A Strategy 8">
        <a:dk1>
          <a:srgbClr val="993366"/>
        </a:dk1>
        <a:lt1>
          <a:srgbClr val="EAEAEA"/>
        </a:lt1>
        <a:dk2>
          <a:srgbClr val="660066"/>
        </a:dk2>
        <a:lt2>
          <a:srgbClr val="CC0000"/>
        </a:lt2>
        <a:accent1>
          <a:srgbClr val="A50021"/>
        </a:accent1>
        <a:accent2>
          <a:srgbClr val="660033"/>
        </a:accent2>
        <a:accent3>
          <a:srgbClr val="B8AAB8"/>
        </a:accent3>
        <a:accent4>
          <a:srgbClr val="C8C8C8"/>
        </a:accent4>
        <a:accent5>
          <a:srgbClr val="CFAAAB"/>
        </a:accent5>
        <a:accent6>
          <a:srgbClr val="5C002D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Retrospect">
  <a:themeElements>
    <a:clrScheme name="Custom 16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000000"/>
      </a:hlink>
      <a:folHlink>
        <a:srgbClr val="000000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Beam</Template>
  <TotalTime>2008</TotalTime>
  <Words>2211</Words>
  <Application>Microsoft Office PowerPoint</Application>
  <PresentationFormat>On-screen Show (4:3)</PresentationFormat>
  <Paragraphs>203</Paragraphs>
  <Slides>36</Slides>
  <Notes>0</Notes>
  <HiddenSlides>5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7" baseType="lpstr">
      <vt:lpstr>Arial</vt:lpstr>
      <vt:lpstr>Calibri</vt:lpstr>
      <vt:lpstr>Calibri Light</vt:lpstr>
      <vt:lpstr>Proxima Nova Lt</vt:lpstr>
      <vt:lpstr>Tahoma</vt:lpstr>
      <vt:lpstr>Times New Roman</vt:lpstr>
      <vt:lpstr>Wingdings</vt:lpstr>
      <vt:lpstr>Recommending A Strategy</vt:lpstr>
      <vt:lpstr>Custom Design</vt:lpstr>
      <vt:lpstr>Retrospect</vt:lpstr>
      <vt:lpstr>Equation</vt:lpstr>
      <vt:lpstr>Chapter 8</vt:lpstr>
      <vt:lpstr>Chapter 8 Learning Objectives 1</vt:lpstr>
      <vt:lpstr>Chapter 8 Learning Objectives 2</vt:lpstr>
      <vt:lpstr>What Is Quality Management?</vt:lpstr>
      <vt:lpstr>Comair Flight 5191, Lexington, K Y</vt:lpstr>
      <vt:lpstr>Definition of Quality</vt:lpstr>
      <vt:lpstr>Dimensions of Product Quality</vt:lpstr>
      <vt:lpstr>Quality of Design</vt:lpstr>
      <vt:lpstr>Quality of Conformance</vt:lpstr>
      <vt:lpstr>The “Abilities”</vt:lpstr>
      <vt:lpstr>Availability Example</vt:lpstr>
      <vt:lpstr>Field Service</vt:lpstr>
      <vt:lpstr>Different Types of Quality (Figure 8.1)</vt:lpstr>
      <vt:lpstr>Service Quality</vt:lpstr>
      <vt:lpstr>The Quality Cycle (Figure 8.2)</vt:lpstr>
      <vt:lpstr>Quality Cycle in Mass Transit System (Figure 8.3)</vt:lpstr>
      <vt:lpstr>Quality Improvement Cycle</vt:lpstr>
      <vt:lpstr>Poka-Yoke (poh-kah yoh-kay)</vt:lpstr>
      <vt:lpstr>Suppliers Role in Quality</vt:lpstr>
      <vt:lpstr>Cost of Quality</vt:lpstr>
      <vt:lpstr>Cost of Quality Trade-offs (Figure 8.5)</vt:lpstr>
      <vt:lpstr>Quality Pioneer: W. Edwards Deming</vt:lpstr>
      <vt:lpstr>Quality Pioneer: Joseph Juran</vt:lpstr>
      <vt:lpstr>I S O 9000 Standards</vt:lpstr>
      <vt:lpstr>I S O 14000 Standards</vt:lpstr>
      <vt:lpstr>Baldrige Award</vt:lpstr>
      <vt:lpstr>Baldrige Criteria Categories</vt:lpstr>
      <vt:lpstr>Why Some Quality Improvement Efforts Fail</vt:lpstr>
      <vt:lpstr>Chapter 8 Summary 1</vt:lpstr>
      <vt:lpstr>Chapter 8 Summary 2</vt:lpstr>
      <vt:lpstr>Questions for Discussion</vt:lpstr>
      <vt:lpstr>Accessibility Content: Text Alternatives for Images</vt:lpstr>
      <vt:lpstr>Different Types of Quality (Figure 8.1) – Text Alternative</vt:lpstr>
      <vt:lpstr>The Quality Cycle (Figure 8.2) – Text Alternative</vt:lpstr>
      <vt:lpstr>Quality Cycle in Mass Transit System (Figure 8.3) – Text Alternative</vt:lpstr>
      <vt:lpstr>Cost of Quality Trade-offs (Figure 8.5) – Text Alternative</vt:lpstr>
    </vt:vector>
  </TitlesOfParts>
  <Company>Univ. of Toledo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 Design</dc:title>
  <dc:subject>Schroeder, ed. 5</dc:subject>
  <dc:creator>J. Pope</dc:creator>
  <cp:lastModifiedBy>McAndrews, Ryan</cp:lastModifiedBy>
  <cp:revision>588</cp:revision>
  <cp:lastPrinted>1999-04-07T23:38:54Z</cp:lastPrinted>
  <dcterms:created xsi:type="dcterms:W3CDTF">1999-03-28T03:57:01Z</dcterms:created>
  <dcterms:modified xsi:type="dcterms:W3CDTF">2020-03-31T19:39:17Z</dcterms:modified>
</cp:coreProperties>
</file>